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8.xml" ContentType="application/vnd.openxmlformats-officedocument.presentationml.notesSlide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9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6" r:id="rId1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67"/>
    <p:restoredTop sz="94610"/>
  </p:normalViewPr>
  <p:slideViewPr>
    <p:cSldViewPr snapToGrid="0" snapToObjects="1">
      <p:cViewPr varScale="1">
        <p:scale>
          <a:sx n="64" d="100"/>
          <a:sy n="64" d="100"/>
        </p:scale>
        <p:origin x="350" y="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61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2A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86061" y="-21516"/>
            <a:ext cx="12275013" cy="6902375"/>
          </a:xfrm>
          <a:prstGeom prst="rect">
            <a:avLst/>
          </a:prstGeom>
          <a:solidFill>
            <a:srgbClr val="0F2A4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8781288" y="22860"/>
            <a:ext cx="3410712" cy="6858000"/>
          </a:xfrm>
          <a:prstGeom prst="rect">
            <a:avLst/>
          </a:prstGeom>
          <a:solidFill>
            <a:srgbClr val="16375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 flipH="1">
            <a:off x="8732520" y="0"/>
            <a:ext cx="45720" cy="6903720"/>
          </a:xfrm>
          <a:prstGeom prst="rect">
            <a:avLst/>
          </a:prstGeom>
          <a:solidFill>
            <a:srgbClr val="C144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822960" y="1600200"/>
            <a:ext cx="1408176" cy="292608"/>
          </a:xfrm>
          <a:prstGeom prst="roundRect">
            <a:avLst>
              <a:gd name="adj" fmla="val 50000"/>
            </a:avLst>
          </a:prstGeom>
          <a:solidFill>
            <a:srgbClr val="C1442D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822960" y="1591056"/>
            <a:ext cx="140817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OPENING REMARKS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822960" y="2057400"/>
            <a:ext cx="76809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3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International Arbitration</a:t>
            </a:r>
            <a:endParaRPr lang="en-US" sz="37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3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 a Fragmented World</a:t>
            </a:r>
            <a:endParaRPr lang="en-US" sz="3700" dirty="0"/>
          </a:p>
        </p:txBody>
      </p:sp>
      <p:sp>
        <p:nvSpPr>
          <p:cNvPr id="8" name="Text 6"/>
          <p:cNvSpPr/>
          <p:nvPr/>
        </p:nvSpPr>
        <p:spPr>
          <a:xfrm>
            <a:off x="822960" y="3611880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AFC2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Geopolitics, Sovereign Immunity and New Paths to Resolution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822960" y="4297680"/>
            <a:ext cx="7315200" cy="0"/>
          </a:xfrm>
          <a:prstGeom prst="line">
            <a:avLst/>
          </a:prstGeom>
          <a:noFill/>
          <a:ln w="9525">
            <a:solidFill>
              <a:srgbClr val="2E4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822960" y="44988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Amir Singh Pasrich, Senior Advocate</a:t>
            </a: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822960" y="481888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CFE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IBA Asia Pacific Arbitration Group Symposium</a:t>
            </a: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822960" y="51206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FB3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Maxwell Chambers, Singapore  ·  26 August 2026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8869680" y="502920"/>
            <a:ext cx="30175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IBA</a:t>
            </a:r>
            <a:endParaRPr lang="en-US" sz="3400" dirty="0"/>
          </a:p>
        </p:txBody>
      </p:sp>
      <p:sp>
        <p:nvSpPr>
          <p:cNvPr id="14" name="Text 12"/>
          <p:cNvSpPr/>
          <p:nvPr/>
        </p:nvSpPr>
        <p:spPr>
          <a:xfrm>
            <a:off x="8869680" y="1188720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chemeClr val="bg2">
                    <a:lumMod val="9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International Bar</a:t>
            </a:r>
            <a:endParaRPr lang="en-US" sz="1200" dirty="0">
              <a:solidFill>
                <a:schemeClr val="bg2">
                  <a:lumMod val="90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chemeClr val="bg2">
                    <a:lumMod val="9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Association</a:t>
            </a:r>
            <a:endParaRPr lang="en-US" sz="1200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15" name="Shape 13"/>
          <p:cNvSpPr/>
          <p:nvPr/>
        </p:nvSpPr>
        <p:spPr>
          <a:xfrm>
            <a:off x="8869680" y="5577840"/>
            <a:ext cx="2662519" cy="1"/>
          </a:xfrm>
          <a:prstGeom prst="line">
            <a:avLst/>
          </a:prstGeom>
          <a:noFill/>
          <a:ln w="9525">
            <a:solidFill>
              <a:srgbClr val="2E4A6E"/>
            </a:solidFill>
            <a:prstDash val="solid"/>
          </a:ln>
        </p:spPr>
        <p:txBody>
          <a:bodyPr/>
          <a:lstStyle/>
          <a:p>
            <a:pPr>
              <a:lnSpc>
                <a:spcPct val="130000"/>
              </a:lnSpc>
            </a:pPr>
            <a:r>
              <a:rPr lang="en-US" sz="14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Dispute Resolution Section</a:t>
            </a:r>
            <a:endParaRPr lang="en-US" sz="1400" dirty="0"/>
          </a:p>
          <a:p>
            <a:pPr>
              <a:lnSpc>
                <a:spcPct val="130000"/>
              </a:lnSpc>
            </a:pPr>
            <a:r>
              <a:rPr lang="en-US" sz="14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Arbitration Committee</a:t>
            </a:r>
            <a:endParaRPr lang="en-US" sz="1400" dirty="0"/>
          </a:p>
          <a:p>
            <a:pPr>
              <a:lnSpc>
                <a:spcPct val="130000"/>
              </a:lnSpc>
            </a:pPr>
            <a:r>
              <a:rPr lang="en-US" sz="14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Asia Pacific Arbitration Group</a:t>
            </a:r>
            <a:endParaRPr lang="en-US" sz="1400" dirty="0"/>
          </a:p>
          <a:p>
            <a:pPr>
              <a:lnSpc>
                <a:spcPct val="130000"/>
              </a:lnSpc>
            </a:pPr>
            <a:endParaRPr lang="en-US" sz="1400" dirty="0">
              <a:solidFill>
                <a:srgbClr val="8FA0BE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8869680" y="6080760"/>
            <a:ext cx="3017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9BA8B44-7005-800B-E648-EFA4B2BDE3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8429" y="190955"/>
            <a:ext cx="1164261" cy="11349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3329492" cy="292608"/>
          </a:xfrm>
          <a:prstGeom prst="roundRect">
            <a:avLst>
              <a:gd name="adj" fmla="val 50000"/>
            </a:avLst>
          </a:prstGeom>
          <a:solidFill>
            <a:srgbClr val="C144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9930" y="502920"/>
            <a:ext cx="308206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IBA ARBITRATION COMMITTEE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1005840"/>
            <a:ext cx="10607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700" b="1" dirty="0">
                <a:solidFill>
                  <a:srgbClr val="1D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of the IBA's most active committees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40080" y="1572768"/>
            <a:ext cx="10515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50" i="1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Asia Pacific Arbitration Group is a part of the IBA Arbitration Committee which is within the Dispute Resolution Section.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640080" y="2148840"/>
            <a:ext cx="5349240" cy="3063240"/>
          </a:xfrm>
          <a:prstGeom prst="roundRect">
            <a:avLst>
              <a:gd name="adj" fmla="val 2687"/>
            </a:avLst>
          </a:prstGeom>
          <a:solidFill>
            <a:srgbClr val="F3F6FA"/>
          </a:solidFill>
          <a:ln w="9525">
            <a:solidFill>
              <a:srgbClr val="E1E6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6172200" y="2148840"/>
            <a:ext cx="5376672" cy="3063240"/>
          </a:xfrm>
          <a:prstGeom prst="roundRect">
            <a:avLst>
              <a:gd name="adj" fmla="val 2687"/>
            </a:avLst>
          </a:prstGeom>
          <a:solidFill>
            <a:srgbClr val="F3F6FA"/>
          </a:solidFill>
          <a:ln w="9525">
            <a:solidFill>
              <a:srgbClr val="E1E6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868680" y="2359152"/>
            <a:ext cx="292608" cy="292608"/>
          </a:xfrm>
          <a:prstGeom prst="roundRect">
            <a:avLst>
              <a:gd name="adj" fmla="val 50000"/>
            </a:avLst>
          </a:prstGeom>
          <a:solidFill>
            <a:srgbClr val="C144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868680" y="2350008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280160" y="237744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1D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RECENT GUIDELINES &amp; REPORTS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68680" y="2916936"/>
            <a:ext cx="73152" cy="73152"/>
          </a:xfrm>
          <a:prstGeom prst="roundRect">
            <a:avLst>
              <a:gd name="adj" fmla="val 18750"/>
            </a:avLst>
          </a:prstGeom>
          <a:solidFill>
            <a:srgbClr val="C144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1097280" y="2761488"/>
            <a:ext cx="4663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1D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2024 Guidelines on Conflicts of Interest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868680" y="3319272"/>
            <a:ext cx="73152" cy="73152"/>
          </a:xfrm>
          <a:prstGeom prst="roundRect">
            <a:avLst>
              <a:gd name="adj" fmla="val 18750"/>
            </a:avLst>
          </a:prstGeom>
          <a:solidFill>
            <a:srgbClr val="C144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097280" y="3163824"/>
            <a:ext cx="4663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1D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Insolvency and Arbitration Toolkit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868680" y="3721608"/>
            <a:ext cx="73152" cy="73152"/>
          </a:xfrm>
          <a:prstGeom prst="roundRect">
            <a:avLst>
              <a:gd name="adj" fmla="val 18750"/>
            </a:avLst>
          </a:prstGeom>
          <a:solidFill>
            <a:srgbClr val="C144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1097280" y="3566160"/>
            <a:ext cx="4663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1D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Updated IBA Rules on the Taking of Evidence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868680" y="4123944"/>
            <a:ext cx="73152" cy="73152"/>
          </a:xfrm>
          <a:prstGeom prst="roundRect">
            <a:avLst>
              <a:gd name="adj" fmla="val 18750"/>
            </a:avLst>
          </a:prstGeom>
          <a:solidFill>
            <a:srgbClr val="C144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1097280" y="3968496"/>
            <a:ext cx="4663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1D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 on Res Judicata in Arbitration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868680" y="4526280"/>
            <a:ext cx="73152" cy="73152"/>
          </a:xfrm>
          <a:prstGeom prst="roundRect">
            <a:avLst>
              <a:gd name="adj" fmla="val 18750"/>
            </a:avLst>
          </a:prstGeom>
          <a:solidFill>
            <a:srgbClr val="C144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1097280" y="4370832"/>
            <a:ext cx="4663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1D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Third-Party Participation in Investment Arbitration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868680" y="4928616"/>
            <a:ext cx="73152" cy="73152"/>
          </a:xfrm>
          <a:prstGeom prst="roundRect">
            <a:avLst>
              <a:gd name="adj" fmla="val 18750"/>
            </a:avLst>
          </a:prstGeom>
          <a:solidFill>
            <a:srgbClr val="C144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1097280" y="4773168"/>
            <a:ext cx="4663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1D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Country-by-Country Guides to Arbitration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6400800" y="2359152"/>
            <a:ext cx="292608" cy="292608"/>
          </a:xfrm>
          <a:prstGeom prst="roundRect">
            <a:avLst>
              <a:gd name="adj" fmla="val 50000"/>
            </a:avLst>
          </a:prstGeom>
          <a:solidFill>
            <a:srgbClr val="E3A8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6400800" y="2350008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6812280" y="237744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1D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PROJECTS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6400800" y="2916936"/>
            <a:ext cx="73152" cy="73152"/>
          </a:xfrm>
          <a:prstGeom prst="roundRect">
            <a:avLst>
              <a:gd name="adj" fmla="val 18750"/>
            </a:avLst>
          </a:prstGeom>
          <a:solidFill>
            <a:srgbClr val="C144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6629400" y="2761488"/>
            <a:ext cx="4663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1D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 Force on AI in International Arbitration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6400800" y="3319272"/>
            <a:ext cx="73152" cy="73152"/>
          </a:xfrm>
          <a:prstGeom prst="roundRect">
            <a:avLst>
              <a:gd name="adj" fmla="val 18750"/>
            </a:avLst>
          </a:prstGeom>
          <a:solidFill>
            <a:srgbClr val="C144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6629400" y="3163824"/>
            <a:ext cx="4663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1D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Arbitrability of ESG disputes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6400800" y="3721608"/>
            <a:ext cx="73152" cy="73152"/>
          </a:xfrm>
          <a:prstGeom prst="roundRect">
            <a:avLst>
              <a:gd name="adj" fmla="val 18750"/>
            </a:avLst>
          </a:prstGeom>
          <a:solidFill>
            <a:srgbClr val="C144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6629400" y="3566160"/>
            <a:ext cx="4663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1D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Arbitrator Nationality Project</a:t>
            </a:r>
            <a:endParaRPr lang="en-US" sz="1200" dirty="0"/>
          </a:p>
        </p:txBody>
      </p:sp>
      <p:sp>
        <p:nvSpPr>
          <p:cNvPr id="32" name="Shape 30"/>
          <p:cNvSpPr/>
          <p:nvPr/>
        </p:nvSpPr>
        <p:spPr>
          <a:xfrm>
            <a:off x="6400800" y="4123944"/>
            <a:ext cx="73152" cy="73152"/>
          </a:xfrm>
          <a:prstGeom prst="roundRect">
            <a:avLst>
              <a:gd name="adj" fmla="val 18750"/>
            </a:avLst>
          </a:prstGeom>
          <a:solidFill>
            <a:srgbClr val="C144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6629400" y="3968496"/>
            <a:ext cx="4663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1D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Autonomous res judicata standard</a:t>
            </a:r>
            <a:endParaRPr lang="en-US" sz="1200" dirty="0"/>
          </a:p>
        </p:txBody>
      </p:sp>
      <p:sp>
        <p:nvSpPr>
          <p:cNvPr id="34" name="Shape 32"/>
          <p:cNvSpPr/>
          <p:nvPr/>
        </p:nvSpPr>
        <p:spPr>
          <a:xfrm>
            <a:off x="6400800" y="4526280"/>
            <a:ext cx="73152" cy="73152"/>
          </a:xfrm>
          <a:prstGeom prst="roundRect">
            <a:avLst>
              <a:gd name="adj" fmla="val 18750"/>
            </a:avLst>
          </a:prstGeom>
          <a:solidFill>
            <a:srgbClr val="C144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6629400" y="4370832"/>
            <a:ext cx="4663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1D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Update of Guidelines on Party Representation</a:t>
            </a:r>
            <a:endParaRPr lang="en-US" sz="1200" dirty="0"/>
          </a:p>
        </p:txBody>
      </p:sp>
      <p:sp>
        <p:nvSpPr>
          <p:cNvPr id="36" name="Shape 34"/>
          <p:cNvSpPr/>
          <p:nvPr/>
        </p:nvSpPr>
        <p:spPr>
          <a:xfrm>
            <a:off x="6400800" y="4928616"/>
            <a:ext cx="73152" cy="73152"/>
          </a:xfrm>
          <a:prstGeom prst="roundRect">
            <a:avLst>
              <a:gd name="adj" fmla="val 18750"/>
            </a:avLst>
          </a:prstGeom>
          <a:solidFill>
            <a:srgbClr val="C144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6629400" y="4773168"/>
            <a:ext cx="4663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1D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Comparative analysis of sports arbitration panels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640080" y="5440680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i="1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Asia Pacific Arbitration Group is one of the sub-groups within the Arbitration Committee alongside Investment Arbitration, ESG, Sports Arbitration and Recognition &amp; Enforcement of Awards and so on.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640080" y="6217920"/>
            <a:ext cx="10744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Amir Singh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Pasrich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Sr. Adv.                                                                                                                                                                                                              International Bar Association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0" name="Text 38"/>
          <p:cNvSpPr/>
          <p:nvPr/>
        </p:nvSpPr>
        <p:spPr>
          <a:xfrm>
            <a:off x="11091672" y="64190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97A1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50" dirty="0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3BEC963C-91D3-0F0D-7888-CE937D7841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5525" y="329183"/>
            <a:ext cx="962809" cy="96280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1624405" cy="292608"/>
          </a:xfrm>
          <a:prstGeom prst="roundRect">
            <a:avLst>
              <a:gd name="adj" fmla="val 50000"/>
            </a:avLst>
          </a:prstGeom>
          <a:solidFill>
            <a:srgbClr val="C144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502920"/>
            <a:ext cx="1532965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SYMPOSIUM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1005840"/>
            <a:ext cx="10607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700" b="1" dirty="0">
                <a:solidFill>
                  <a:srgbClr val="1D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system built for a cooperative era,</a:t>
            </a:r>
            <a:endParaRPr lang="en-US" sz="27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2700" b="1" dirty="0">
                <a:solidFill>
                  <a:srgbClr val="1D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tested by an adversarial one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640080" y="2514600"/>
            <a:ext cx="3502152" cy="3383280"/>
          </a:xfrm>
          <a:prstGeom prst="roundRect">
            <a:avLst>
              <a:gd name="adj" fmla="val 2432"/>
            </a:avLst>
          </a:prstGeom>
          <a:solidFill>
            <a:srgbClr val="F3F6FA"/>
          </a:solidFill>
          <a:ln w="9525">
            <a:solidFill>
              <a:srgbClr val="E1E6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914400" y="2788920"/>
            <a:ext cx="502920" cy="502920"/>
          </a:xfrm>
          <a:prstGeom prst="roundRect">
            <a:avLst>
              <a:gd name="adj" fmla="val 16364"/>
            </a:avLst>
          </a:prstGeom>
          <a:solidFill>
            <a:srgbClr val="0F2A4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914400" y="2779776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914400" y="3474720"/>
            <a:ext cx="295351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 b="1" dirty="0">
                <a:solidFill>
                  <a:srgbClr val="1D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Geopolitics &amp; Sanctions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914400" y="4297680"/>
            <a:ext cx="2953512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30000"/>
              </a:lnSpc>
              <a:buNone/>
            </a:pPr>
            <a:r>
              <a:rPr lang="en-US" sz="14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arbitration stay neutral when sanctions reshape seats, arbitrators and payment mechanisms?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325112" y="2514600"/>
            <a:ext cx="3502152" cy="3383280"/>
          </a:xfrm>
          <a:prstGeom prst="roundRect">
            <a:avLst>
              <a:gd name="adj" fmla="val 2432"/>
            </a:avLst>
          </a:prstGeom>
          <a:solidFill>
            <a:srgbClr val="F3F6FA"/>
          </a:solidFill>
          <a:ln w="9525">
            <a:solidFill>
              <a:srgbClr val="E1E6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599432" y="2788920"/>
            <a:ext cx="502920" cy="502920"/>
          </a:xfrm>
          <a:prstGeom prst="roundRect">
            <a:avLst>
              <a:gd name="adj" fmla="val 16364"/>
            </a:avLst>
          </a:prstGeom>
          <a:solidFill>
            <a:srgbClr val="C144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599432" y="2779776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599432" y="3474720"/>
            <a:ext cx="295351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b="1" dirty="0">
                <a:solidFill>
                  <a:srgbClr val="1D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Sovereign Immunity &amp; Enforcement</a:t>
            </a: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4599432" y="4297680"/>
            <a:ext cx="2953512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30000"/>
              </a:lnSpc>
              <a:buNone/>
            </a:pPr>
            <a:r>
              <a:rPr lang="en-US" sz="14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Winning an award is the easy part, enforcing it against a state is the real fight.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8010144" y="2514600"/>
            <a:ext cx="3502152" cy="3383280"/>
          </a:xfrm>
          <a:prstGeom prst="roundRect">
            <a:avLst>
              <a:gd name="adj" fmla="val 2432"/>
            </a:avLst>
          </a:prstGeom>
          <a:solidFill>
            <a:srgbClr val="F3F6FA"/>
          </a:solidFill>
          <a:ln w="9525">
            <a:solidFill>
              <a:srgbClr val="E1E6ED"/>
            </a:solidFill>
            <a:prstDash val="solid"/>
          </a:ln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   </a:t>
            </a:r>
            <a:r>
              <a:rPr lang="en-US" sz="1100" dirty="0"/>
              <a:t>[Investor State Dispute Settlement Mediation]</a:t>
            </a:r>
            <a:endParaRPr lang="en-US" dirty="0"/>
          </a:p>
        </p:txBody>
      </p:sp>
      <p:sp>
        <p:nvSpPr>
          <p:cNvPr id="16" name="Shape 14"/>
          <p:cNvSpPr/>
          <p:nvPr/>
        </p:nvSpPr>
        <p:spPr>
          <a:xfrm>
            <a:off x="8284464" y="2788920"/>
            <a:ext cx="502920" cy="502920"/>
          </a:xfrm>
          <a:prstGeom prst="roundRect">
            <a:avLst>
              <a:gd name="adj" fmla="val 16364"/>
            </a:avLst>
          </a:prstGeom>
          <a:solidFill>
            <a:srgbClr val="E3A8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8284464" y="2779776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284464" y="3474720"/>
            <a:ext cx="295351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 b="1" dirty="0">
                <a:solidFill>
                  <a:srgbClr val="1D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ISDS Mediation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8284464" y="4297680"/>
            <a:ext cx="2953512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30000"/>
              </a:lnSpc>
              <a:buNone/>
            </a:pPr>
            <a:r>
              <a:rPr lang="en-US" sz="14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the reform process building a genuine pressure valve alongside adjudication?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640080" y="6163056"/>
            <a:ext cx="106070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97A1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Amir Singh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Pasrich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Sr. Adv.                                                                                                                                                                                                         International Bar Association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l">
              <a:buNone/>
            </a:pP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11091672" y="64190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97A1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5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F8A242B2-A81F-BA3E-D64D-8E2F51A68D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5525" y="329183"/>
            <a:ext cx="962809" cy="96280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640080" y="493776"/>
            <a:ext cx="925373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ONE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493776"/>
            <a:ext cx="10698480" cy="1426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700" b="1" dirty="0">
                <a:solidFill>
                  <a:srgbClr val="1D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Geopolitics &amp; Sanctions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548640" y="1291992"/>
            <a:ext cx="10607040" cy="7836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i="1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Sanctions cover seats of arbitration, arbitrator nationality, payment banks and enforceability itself.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40080" y="2148840"/>
            <a:ext cx="10908792" cy="3977640"/>
          </a:xfrm>
          <a:prstGeom prst="roundRect">
            <a:avLst>
              <a:gd name="adj" fmla="val 2069"/>
            </a:avLst>
          </a:prstGeom>
          <a:solidFill>
            <a:srgbClr val="F3F6FA"/>
          </a:solidFill>
          <a:ln w="9525">
            <a:solidFill>
              <a:srgbClr val="E1E6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868680" y="2505456"/>
            <a:ext cx="91440" cy="91440"/>
          </a:xfrm>
          <a:prstGeom prst="roundRect">
            <a:avLst>
              <a:gd name="adj" fmla="val 20000"/>
            </a:avLst>
          </a:prstGeom>
          <a:solidFill>
            <a:srgbClr val="C144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143000" y="2368296"/>
            <a:ext cx="3752698" cy="880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1D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Indian lens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38344" y="2368296"/>
            <a:ext cx="6254496" cy="880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25000"/>
              </a:lnSpc>
              <a:buNone/>
            </a:pPr>
            <a:r>
              <a:rPr lang="en-US" sz="13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Balancing Russia/Iran sanctions against energy security and treaty obligations — rupee-rouble and rupee-yuan workarounds now land in front of tribunals when challenged as invalid discharge.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868680" y="3385566"/>
            <a:ext cx="91440" cy="91440"/>
          </a:xfrm>
          <a:prstGeom prst="roundRect">
            <a:avLst>
              <a:gd name="adj" fmla="val 20000"/>
            </a:avLst>
          </a:prstGeom>
          <a:solidFill>
            <a:srgbClr val="C144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143000" y="3248406"/>
            <a:ext cx="3752698" cy="880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1D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Regional exposure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038344" y="3248406"/>
            <a:ext cx="6254496" cy="880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25000"/>
              </a:lnSpc>
              <a:buNone/>
            </a:pPr>
            <a:r>
              <a:rPr lang="en-US" sz="13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Hong Kong-seated tribunals are grappling with US/EU sanctions on mainland Chinese respondents; Korean counsel facing similar issues in sanctioned-state trade disputes.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868680" y="4265676"/>
            <a:ext cx="91440" cy="91440"/>
          </a:xfrm>
          <a:prstGeom prst="roundRect">
            <a:avLst>
              <a:gd name="adj" fmla="val 20000"/>
            </a:avLst>
          </a:prstGeom>
          <a:solidFill>
            <a:srgbClr val="C144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143000" y="4128516"/>
            <a:ext cx="3752698" cy="880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1D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Wintershall Dea v Russian Federation (II)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5038344" y="4128516"/>
            <a:ext cx="6254496" cy="880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25000"/>
              </a:lnSpc>
              <a:buNone/>
            </a:pPr>
            <a:r>
              <a:rPr lang="en-US" sz="13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PCA Case No. 2024-42 — Moscow Arbitrazh Court held arbitrators and counsel jointly liable for over €7.5bn for continuing a halted PCA proceeding.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868680" y="5145786"/>
            <a:ext cx="91440" cy="91440"/>
          </a:xfrm>
          <a:prstGeom prst="roundRect">
            <a:avLst>
              <a:gd name="adj" fmla="val 20000"/>
            </a:avLst>
          </a:prstGeom>
          <a:solidFill>
            <a:srgbClr val="C144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1143000" y="5008626"/>
            <a:ext cx="3752698" cy="880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1D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OMV v Gazprom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5038344" y="5008626"/>
            <a:ext cx="6254496" cy="880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25000"/>
              </a:lnSpc>
              <a:buNone/>
            </a:pPr>
            <a:r>
              <a:rPr lang="en-US" sz="13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Anti-enforcement relief granted this year, blocking recognition of any award abroad.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40080" y="6199632"/>
            <a:ext cx="1065276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Amir Singh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Pasrich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Sr. Adv.                                                                                                                                                                                                           International Bar Association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Text 18"/>
          <p:cNvSpPr/>
          <p:nvPr/>
        </p:nvSpPr>
        <p:spPr>
          <a:xfrm>
            <a:off x="11091672" y="64190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97A1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50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6189EE6-D07B-B923-1B81-00F70FCA7F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5525" y="329183"/>
            <a:ext cx="962809" cy="96280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640080" y="493776"/>
            <a:ext cx="925373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640080" y="493776"/>
            <a:ext cx="10607040" cy="1426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700" b="1" dirty="0">
                <a:solidFill>
                  <a:srgbClr val="1D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Sovereign Immunity &amp; Enforcement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40080" y="1456585"/>
            <a:ext cx="10515600" cy="6191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50" i="1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Winning the award is the easy part — Asia-Pacific courts are converging on a pro-enforcement approach.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640080" y="2148840"/>
            <a:ext cx="10908792" cy="3977640"/>
          </a:xfrm>
          <a:prstGeom prst="roundRect">
            <a:avLst>
              <a:gd name="adj" fmla="val 2069"/>
            </a:avLst>
          </a:prstGeom>
          <a:solidFill>
            <a:srgbClr val="F3F6FA"/>
          </a:solidFill>
          <a:ln w="9525">
            <a:solidFill>
              <a:srgbClr val="E1E6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868680" y="2505456"/>
            <a:ext cx="91440" cy="91440"/>
          </a:xfrm>
          <a:prstGeom prst="roundRect">
            <a:avLst>
              <a:gd name="adj" fmla="val 20000"/>
            </a:avLst>
          </a:prstGeom>
          <a:solidFill>
            <a:srgbClr val="C144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143000" y="2368296"/>
            <a:ext cx="3752698" cy="880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1D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Devas v Antrix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38344" y="2368296"/>
            <a:ext cx="6254496" cy="880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Dutch Supreme Court (March) and US Ninth Circuit (12 August) both ruled this year — the Ninth Circuit held forum non conveniens unavailable as a defence to a New York Convention enforcement action, on a $1.3bn award.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868680" y="3385566"/>
            <a:ext cx="91440" cy="91440"/>
          </a:xfrm>
          <a:prstGeom prst="roundRect">
            <a:avLst>
              <a:gd name="adj" fmla="val 20000"/>
            </a:avLst>
          </a:prstGeom>
          <a:solidFill>
            <a:srgbClr val="C144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143000" y="3248406"/>
            <a:ext cx="3752698" cy="880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1D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Hulley Enterprises v Russian Federation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038344" y="3248406"/>
            <a:ext cx="6254496" cy="880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[2025] SGHC(I) 27 — the SICC rejected Russia's state-immunity defence via transnational issue estoppel, since Russia had already lost the same argument in the Dutch seat courts.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868680" y="4265676"/>
            <a:ext cx="91440" cy="91440"/>
          </a:xfrm>
          <a:prstGeom prst="roundRect">
            <a:avLst>
              <a:gd name="adj" fmla="val 20000"/>
            </a:avLst>
          </a:prstGeom>
          <a:solidFill>
            <a:srgbClr val="C144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143000" y="4128516"/>
            <a:ext cx="3752698" cy="880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1D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India lens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5038344" y="4128516"/>
            <a:ext cx="6254496" cy="880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NHAI guidelines steer procurement disputes away from arbitration; Gayatri Balasamy v ISG Novasoft, 2025 INSC 605, recognised a limited judicial power to modify awards.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868680" y="5145786"/>
            <a:ext cx="91440" cy="91440"/>
          </a:xfrm>
          <a:prstGeom prst="roundRect">
            <a:avLst>
              <a:gd name="adj" fmla="val 20000"/>
            </a:avLst>
          </a:prstGeom>
          <a:solidFill>
            <a:srgbClr val="C144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1143000" y="5008626"/>
            <a:ext cx="3752698" cy="880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1D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Regional variation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5038344" y="5008626"/>
            <a:ext cx="6254496" cy="880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Australia's Foreign State Immunities Act 1985 has its own restrictive-immunity case law; sovereign debt distress in Sri Lanka and Pakistan now sits alongside outstanding arbitral claims.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40080" y="6199632"/>
            <a:ext cx="1078454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Amir Singh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Pasrich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Sr. Adv.                                                                                                                                                                                                              International Bar Association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Text 18"/>
          <p:cNvSpPr/>
          <p:nvPr/>
        </p:nvSpPr>
        <p:spPr>
          <a:xfrm>
            <a:off x="11091672" y="64190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97A1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50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DB6DDCD-841E-1D45-6C34-824312748F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5525" y="329183"/>
            <a:ext cx="962809" cy="96280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640080" y="493776"/>
            <a:ext cx="1086307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640080" y="1005840"/>
            <a:ext cx="10607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700" b="1" dirty="0">
                <a:solidFill>
                  <a:srgbClr val="1D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ISDS Mediation — A New Frontier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40080" y="1572768"/>
            <a:ext cx="10515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50" i="1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the first two panels describe a system under pressure, this asks whether reform is building something better.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640080" y="2148840"/>
            <a:ext cx="10908792" cy="3977640"/>
          </a:xfrm>
          <a:prstGeom prst="roundRect">
            <a:avLst>
              <a:gd name="adj" fmla="val 2069"/>
            </a:avLst>
          </a:prstGeom>
          <a:solidFill>
            <a:srgbClr val="F3F6FA"/>
          </a:solidFill>
          <a:ln w="9525">
            <a:solidFill>
              <a:srgbClr val="E1E6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868680" y="2505456"/>
            <a:ext cx="91440" cy="91440"/>
          </a:xfrm>
          <a:prstGeom prst="roundRect">
            <a:avLst>
              <a:gd name="adj" fmla="val 20000"/>
            </a:avLst>
          </a:prstGeom>
          <a:solidFill>
            <a:srgbClr val="C144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143000" y="2368296"/>
            <a:ext cx="3752698" cy="880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1D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Reform momentum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38344" y="2368296"/>
            <a:ext cx="6254496" cy="880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rise of ICSID conciliation and the UNCITRAL Working Group III process — building room for negotiated outcomes alongside adjudicated ones.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868680" y="3385566"/>
            <a:ext cx="91440" cy="91440"/>
          </a:xfrm>
          <a:prstGeom prst="roundRect">
            <a:avLst>
              <a:gd name="adj" fmla="val 20000"/>
            </a:avLst>
          </a:prstGeom>
          <a:solidFill>
            <a:srgbClr val="C144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143000" y="3248406"/>
            <a:ext cx="3752698" cy="880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1D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India lens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038344" y="3248406"/>
            <a:ext cx="6254496" cy="880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the early-2010s investor claims wave, India terminated dozens of BITs and replaced them with a new Model BIT requiring exhaustion of local remedies first.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868680" y="4265676"/>
            <a:ext cx="91440" cy="91440"/>
          </a:xfrm>
          <a:prstGeom prst="roundRect">
            <a:avLst>
              <a:gd name="adj" fmla="val 20000"/>
            </a:avLst>
          </a:prstGeom>
          <a:solidFill>
            <a:srgbClr val="C144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143000" y="4128516"/>
            <a:ext cx="3752698" cy="880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1D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Regional infrastructure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5038344" y="4128516"/>
            <a:ext cx="6254496" cy="880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Singapore's SIMC alongside SIAC; China's CIETAC and Belt and Road mechanism; Japan and Korea expanding domestic mediation infrastructure for cross-border disputes.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868680" y="5145786"/>
            <a:ext cx="91440" cy="91440"/>
          </a:xfrm>
          <a:prstGeom prst="roundRect">
            <a:avLst>
              <a:gd name="adj" fmla="val 20000"/>
            </a:avLst>
          </a:prstGeom>
          <a:solidFill>
            <a:srgbClr val="C144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1143000" y="5008626"/>
            <a:ext cx="3752698" cy="880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1D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takeaway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5038344" y="5008626"/>
            <a:ext cx="6254496" cy="880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region is not just watching the ISDS reform conversation — it is actively shaping it.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40080" y="6199632"/>
            <a:ext cx="10908254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Amir Singh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Pasrich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Sr. Adv.                                                                                                                                                                                                                  International Bar Association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Text 18"/>
          <p:cNvSpPr/>
          <p:nvPr/>
        </p:nvSpPr>
        <p:spPr>
          <a:xfrm>
            <a:off x="11091672" y="64190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97A1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50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D5666F4-2ABC-3CCA-8BB1-D3DC925F70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5525" y="329183"/>
            <a:ext cx="962809" cy="96280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F2A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822960" y="322736"/>
            <a:ext cx="10058400" cy="19541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Asia-Pacific sits at the centre of this</a:t>
            </a:r>
            <a:endParaRPr lang="en-US" sz="28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story — not at its periphery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822960" y="2276855"/>
            <a:ext cx="9601200" cy="0"/>
          </a:xfrm>
          <a:prstGeom prst="line">
            <a:avLst/>
          </a:prstGeom>
          <a:noFill/>
          <a:ln w="9525">
            <a:solidFill>
              <a:srgbClr val="2E4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822960" y="3017520"/>
            <a:ext cx="91440" cy="91440"/>
          </a:xfrm>
          <a:prstGeom prst="roundRect">
            <a:avLst>
              <a:gd name="adj" fmla="val 20000"/>
            </a:avLst>
          </a:prstGeom>
          <a:solidFill>
            <a:srgbClr val="C144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143000" y="2880360"/>
            <a:ext cx="9509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dirty="0">
                <a:solidFill>
                  <a:srgbClr val="CFE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sovereign wealth meets private capital</a:t>
            </a:r>
            <a:endParaRPr lang="en-US" dirty="0"/>
          </a:p>
        </p:txBody>
      </p:sp>
      <p:sp>
        <p:nvSpPr>
          <p:cNvPr id="8" name="Shape 6"/>
          <p:cNvSpPr/>
          <p:nvPr/>
        </p:nvSpPr>
        <p:spPr>
          <a:xfrm>
            <a:off x="822960" y="3675888"/>
            <a:ext cx="91440" cy="91440"/>
          </a:xfrm>
          <a:prstGeom prst="roundRect">
            <a:avLst>
              <a:gd name="adj" fmla="val 20000"/>
            </a:avLst>
          </a:prstGeom>
          <a:solidFill>
            <a:srgbClr val="C144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143000" y="3538728"/>
            <a:ext cx="9509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dirty="0">
                <a:solidFill>
                  <a:srgbClr val="CFE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great-power competition plays out in commercial terms</a:t>
            </a:r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822960" y="4334256"/>
            <a:ext cx="91440" cy="91440"/>
          </a:xfrm>
          <a:prstGeom prst="roundRect">
            <a:avLst>
              <a:gd name="adj" fmla="val 20000"/>
            </a:avLst>
          </a:prstGeom>
          <a:solidFill>
            <a:srgbClr val="C144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143000" y="4197096"/>
            <a:ext cx="9509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dirty="0">
                <a:solidFill>
                  <a:srgbClr val="CFE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Singapore, Hong Kong, India and Korea compete to be seat, enforcement forum and reform leader of choice</a:t>
            </a:r>
            <a:endParaRPr lang="en-US" dirty="0"/>
          </a:p>
        </p:txBody>
      </p:sp>
      <p:sp>
        <p:nvSpPr>
          <p:cNvPr id="12" name="Shape 10"/>
          <p:cNvSpPr/>
          <p:nvPr/>
        </p:nvSpPr>
        <p:spPr>
          <a:xfrm>
            <a:off x="822960" y="5074920"/>
            <a:ext cx="10226040" cy="1051560"/>
          </a:xfrm>
          <a:prstGeom prst="roundRect">
            <a:avLst>
              <a:gd name="adj" fmla="val 6957"/>
            </a:avLst>
          </a:prstGeom>
          <a:solidFill>
            <a:srgbClr val="16375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1143000" y="5212080"/>
            <a:ext cx="9326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25000"/>
              </a:lnSpc>
              <a:buNone/>
            </a:pPr>
            <a:r>
              <a:rPr lang="en-US" sz="155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Fragmentation does not end international arbitration as a discipline, it ends treating it as a purely technical, apolitical exercise.</a:t>
            </a:r>
            <a:endParaRPr lang="en-US" sz="1550" dirty="0"/>
          </a:p>
        </p:txBody>
      </p:sp>
      <p:sp>
        <p:nvSpPr>
          <p:cNvPr id="14" name="Text 12"/>
          <p:cNvSpPr/>
          <p:nvPr/>
        </p:nvSpPr>
        <p:spPr>
          <a:xfrm>
            <a:off x="640080" y="6263640"/>
            <a:ext cx="10451592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Amir Singh </a:t>
            </a:r>
            <a:r>
              <a:rPr lang="en-US" sz="1200" dirty="0" err="1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Pasrich</a:t>
            </a:r>
            <a:r>
              <a:rPr lang="en-US" sz="12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Sr. Adv.                                                                                                                                                                                                      International Bar Association</a:t>
            </a:r>
          </a:p>
        </p:txBody>
      </p:sp>
      <p:sp>
        <p:nvSpPr>
          <p:cNvPr id="15" name="Text 13"/>
          <p:cNvSpPr/>
          <p:nvPr/>
        </p:nvSpPr>
        <p:spPr>
          <a:xfrm>
            <a:off x="11091672" y="64190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5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5314936-2631-6BC4-E2D3-B8CF2EA0DD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3273" y="246888"/>
            <a:ext cx="994317" cy="9692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F2A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038088" y="-18826"/>
            <a:ext cx="6153912" cy="6895652"/>
          </a:xfrm>
          <a:prstGeom prst="rect">
            <a:avLst/>
          </a:prstGeom>
          <a:solidFill>
            <a:srgbClr val="0F2A4D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4" name="Shape 1"/>
          <p:cNvSpPr/>
          <p:nvPr/>
        </p:nvSpPr>
        <p:spPr>
          <a:xfrm>
            <a:off x="6400800" y="758952"/>
            <a:ext cx="1917508" cy="457199"/>
          </a:xfrm>
          <a:prstGeom prst="roundRect">
            <a:avLst>
              <a:gd name="adj" fmla="val 50000"/>
            </a:avLst>
          </a:prstGeom>
          <a:solidFill>
            <a:srgbClr val="C144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400799" y="685800"/>
            <a:ext cx="1990166" cy="5943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SAVE THE DATE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6400800" y="1097280"/>
            <a:ext cx="51206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IBA Annual</a:t>
            </a:r>
            <a:endParaRPr lang="en-US" sz="30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Conference 2026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400800" y="2468880"/>
            <a:ext cx="5120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i="1" dirty="0">
                <a:solidFill>
                  <a:srgbClr val="AFC2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Copenhagen, Denmark</a:t>
            </a:r>
            <a:endParaRPr lang="en-US" b="1" dirty="0"/>
          </a:p>
        </p:txBody>
      </p:sp>
      <p:sp>
        <p:nvSpPr>
          <p:cNvPr id="8" name="Shape 5"/>
          <p:cNvSpPr/>
          <p:nvPr/>
        </p:nvSpPr>
        <p:spPr>
          <a:xfrm>
            <a:off x="6400800" y="3017520"/>
            <a:ext cx="4846320" cy="0"/>
          </a:xfrm>
          <a:prstGeom prst="line">
            <a:avLst/>
          </a:prstGeom>
          <a:noFill/>
          <a:ln w="9525">
            <a:solidFill>
              <a:srgbClr val="2E4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6400800" y="3081526"/>
            <a:ext cx="5120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6400800" y="3977640"/>
            <a:ext cx="51206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6309360" y="3337561"/>
            <a:ext cx="3082066" cy="640080"/>
          </a:xfrm>
          <a:prstGeom prst="roundRect">
            <a:avLst>
              <a:gd name="adj" fmla="val 11429"/>
            </a:avLst>
          </a:prstGeom>
          <a:solidFill>
            <a:srgbClr val="16375F"/>
          </a:solidFill>
          <a:ln/>
        </p:spPr>
        <p:txBody>
          <a:bodyPr/>
          <a:lstStyle/>
          <a:p>
            <a:r>
              <a:rPr lang="en-US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r>
              <a:rPr lang="en-US" b="1" kern="0" spc="150" baseline="30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</a:t>
            </a:r>
            <a:r>
              <a:rPr lang="en-US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to 9</a:t>
            </a:r>
            <a:r>
              <a:rPr lang="en-US" b="1" kern="0" spc="150" baseline="30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 </a:t>
            </a:r>
            <a:r>
              <a:rPr lang="en-US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OCTOBER 2026</a:t>
            </a:r>
            <a:endParaRPr lang="en-US" dirty="0"/>
          </a:p>
        </p:txBody>
      </p:sp>
      <p:sp>
        <p:nvSpPr>
          <p:cNvPr id="12" name="Text 9"/>
          <p:cNvSpPr/>
          <p:nvPr/>
        </p:nvSpPr>
        <p:spPr>
          <a:xfrm>
            <a:off x="6629400" y="5532120"/>
            <a:ext cx="4572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6309360" y="5927464"/>
            <a:ext cx="4937760" cy="765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Amir Singh </a:t>
            </a:r>
            <a:r>
              <a:rPr lang="en-US" sz="1200" dirty="0" err="1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Pasrich</a:t>
            </a:r>
            <a:r>
              <a:rPr lang="en-US" sz="12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Sr. Adv.                                         International Bar Association</a:t>
            </a:r>
          </a:p>
          <a:p>
            <a:endParaRPr lang="en-US" sz="950" dirty="0"/>
          </a:p>
        </p:txBody>
      </p:sp>
      <p:sp>
        <p:nvSpPr>
          <p:cNvPr id="14" name="Text 11"/>
          <p:cNvSpPr/>
          <p:nvPr/>
        </p:nvSpPr>
        <p:spPr>
          <a:xfrm>
            <a:off x="11091672" y="64190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5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933F070-01B5-6E5D-703F-D13EA8BFCA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3273" y="246888"/>
            <a:ext cx="994317" cy="96926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CA3F05F6-CF2D-AEC0-5C97-51352AD0F6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240" y="-18826"/>
            <a:ext cx="6060230" cy="68956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F2A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173045" y="1925619"/>
            <a:ext cx="6879514" cy="23828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</a:t>
            </a:r>
            <a:endParaRPr lang="en-US" sz="6600" dirty="0"/>
          </a:p>
        </p:txBody>
      </p:sp>
      <p:sp>
        <p:nvSpPr>
          <p:cNvPr id="3" name="Text 1"/>
          <p:cNvSpPr/>
          <p:nvPr/>
        </p:nvSpPr>
        <p:spPr>
          <a:xfrm>
            <a:off x="1333947" y="2840019"/>
            <a:ext cx="8977257" cy="14684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822960" y="4526280"/>
            <a:ext cx="8686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40080" y="5873675"/>
            <a:ext cx="10451592" cy="8197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11091672" y="64190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5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63D9F04-8571-0C92-7B2C-9ABAE64528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3273" y="246888"/>
            <a:ext cx="994317" cy="96926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D61A7DC-FFE2-B397-1D51-EF2EED4042B7}"/>
              </a:ext>
            </a:extLst>
          </p:cNvPr>
          <p:cNvSpPr txBox="1"/>
          <p:nvPr/>
        </p:nvSpPr>
        <p:spPr>
          <a:xfrm>
            <a:off x="344245" y="3517751"/>
            <a:ext cx="11112649" cy="2954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sz="1200" dirty="0">
              <a:solidFill>
                <a:schemeClr val="bg2">
                  <a:lumMod val="90000"/>
                </a:schemeClr>
              </a:solidFill>
            </a:endParaRPr>
          </a:p>
          <a:p>
            <a:r>
              <a:rPr lang="en-US" sz="1200" dirty="0">
                <a:solidFill>
                  <a:schemeClr val="bg2">
                    <a:lumMod val="90000"/>
                  </a:schemeClr>
                </a:solidFill>
              </a:rPr>
              <a:t>Amir Singh </a:t>
            </a:r>
            <a:r>
              <a:rPr lang="en-US" sz="1200" dirty="0" err="1">
                <a:solidFill>
                  <a:schemeClr val="bg2">
                    <a:lumMod val="90000"/>
                  </a:schemeClr>
                </a:solidFill>
              </a:rPr>
              <a:t>Pasrich</a:t>
            </a:r>
            <a:r>
              <a:rPr lang="en-US" sz="1200" dirty="0">
                <a:solidFill>
                  <a:schemeClr val="bg2">
                    <a:lumMod val="90000"/>
                  </a:schemeClr>
                </a:solidFill>
              </a:rPr>
              <a:t>, Sr. Adv.                                                                                                                                                                                                              International Bar Association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597A6DD54B2D4BB5F63558C9048978" ma:contentTypeVersion="17" ma:contentTypeDescription="Create a new document." ma:contentTypeScope="" ma:versionID="a2b027d3c66d7d82026be9071cd6d9e3">
  <xsd:schema xmlns:xsd="http://www.w3.org/2001/XMLSchema" xmlns:xs="http://www.w3.org/2001/XMLSchema" xmlns:p="http://schemas.microsoft.com/office/2006/metadata/properties" xmlns:ns2="26d4876d-1652-4741-a251-c7328cbe4eec" xmlns:ns3="675ad150-b751-47e2-ad83-2ce7a9a72029" targetNamespace="http://schemas.microsoft.com/office/2006/metadata/properties" ma:root="true" ma:fieldsID="8af7acfd8c237abd878d2a180cb16c66" ns2:_="" ns3:_="">
    <xsd:import namespace="26d4876d-1652-4741-a251-c7328cbe4eec"/>
    <xsd:import namespace="675ad150-b751-47e2-ad83-2ce7a9a7202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d4876d-1652-4741-a251-c7328cbe4ee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9bbc5412-facb-47f6-beca-cc3ad60e99b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5ad150-b751-47e2-ad83-2ce7a9a72029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4baef6dd-c4f8-403b-aac1-ae4cb52c231a}" ma:internalName="TaxCatchAll" ma:showField="CatchAllData" ma:web="675ad150-b751-47e2-ad83-2ce7a9a720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6d4876d-1652-4741-a251-c7328cbe4eec">
      <Terms xmlns="http://schemas.microsoft.com/office/infopath/2007/PartnerControls"/>
    </lcf76f155ced4ddcb4097134ff3c332f>
    <TaxCatchAll xmlns="675ad150-b751-47e2-ad83-2ce7a9a72029" xsi:nil="true"/>
  </documentManagement>
</p:properties>
</file>

<file path=customXml/itemProps1.xml><?xml version="1.0" encoding="utf-8"?>
<ds:datastoreItem xmlns:ds="http://schemas.openxmlformats.org/officeDocument/2006/customXml" ds:itemID="{B691983C-34D0-46EB-A0AF-4A79AD4083F9}"/>
</file>

<file path=customXml/itemProps2.xml><?xml version="1.0" encoding="utf-8"?>
<ds:datastoreItem xmlns:ds="http://schemas.openxmlformats.org/officeDocument/2006/customXml" ds:itemID="{33732F32-8A0F-4134-816F-E9488CB5A3BD}"/>
</file>

<file path=customXml/itemProps3.xml><?xml version="1.0" encoding="utf-8"?>
<ds:datastoreItem xmlns:ds="http://schemas.openxmlformats.org/officeDocument/2006/customXml" ds:itemID="{480E6D3C-3F70-4900-9043-D8C542DD2EBC}"/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873</Words>
  <Application>Microsoft Office PowerPoint</Application>
  <PresentationFormat>Widescreen</PresentationFormat>
  <Paragraphs>129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Amir Singh Pasrich</cp:lastModifiedBy>
  <cp:revision>4</cp:revision>
  <dcterms:created xsi:type="dcterms:W3CDTF">2026-08-25T18:30:11Z</dcterms:created>
  <dcterms:modified xsi:type="dcterms:W3CDTF">2026-08-26T05:13:45Z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0x01010016597A6DD54B2D4BB5F63558C9048978</vt:lpwstr>
  </property>
</Properties>
</file>