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2133F-74D0-E979-642B-6DC3095110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F80F5B-EA50-A191-BD0E-055385B22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D4266-72E6-2561-4379-79B173AFB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22706-6D39-4127-35F0-3DF751831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A93E0-0F10-1F07-1CD0-BD95D82C4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08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EBFC-F87B-DD32-339C-4E344CC3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868817-CA2A-74BF-699D-FCEE79E9EA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80E51-CB35-EAB4-EA66-135833393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F04B1-FEB2-AC77-4C1E-B04CB8E2E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C2CEC-51B3-5BC1-9D57-472F78D7C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263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79924C-906B-A124-130B-93DAAAB1FA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29D187-0AE2-868B-5C58-CD5D22573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A0EED-F348-5459-F57C-1811ADB00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86843-208E-D404-7E6D-60828221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1A9B4-D37A-B1A8-1AC2-D6106D9D3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089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14B4B-517D-4039-E1EF-44059BD95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11878-6133-4213-C84E-846E297EA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DC8A9-9EB6-009D-3EEA-32FF6C43F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35A3A-BC9A-7F7B-41C5-1EC54C787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F01A3-13F1-32D2-D68F-34B685F7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786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E5A5C-F763-918B-8295-673ED10FF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F58CE-3E4B-7A98-19CB-065BA55BD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B8CA5-C27E-6040-902F-C95B104C5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F287F-2AB8-AED2-2ACC-0D06FBE9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FA9E0-85E5-61D4-8ECF-3357DC197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876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3FC42-A341-D196-E4E7-C9C94FEBF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89BA5-3A56-3A49-47B6-57E0E28AC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35BC78-BE65-4495-D6F4-0D24930AB3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D98D22-197C-0281-FA69-36FFB624E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17450-8547-B052-5EAF-51541CB1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07D95-5B7D-83DD-E010-ADD408DEB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125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52622-A787-70E3-52D5-2C125DBC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9454A-8D8E-1E8B-D289-6B569EC67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896A71-B93F-C092-EA80-2D854ABD7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416376-06D6-9F24-F6B1-F8996A14ED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116AFF-AFDA-6832-E200-F79CEABDFF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B416E7-732E-7645-4560-4096ECA72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D400AF-DC06-04D3-A190-1D7D1C65B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37F44F-151B-390F-711F-A7EF2C4C3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31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DC478-8FEB-EDAB-D2C8-8C785FFC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9575EF-1438-517B-96C4-11B1EA17B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16414-91D6-FFBA-08F1-8C25A8AF6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0A8F6-FFFD-E83F-9AC1-F16BBD6BD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017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F2D7C-F072-9F08-0D3C-53F95C299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BFEFBB-1EB7-A90F-F708-F95DB6F5B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24ED2A-14D3-7B8D-CA6B-E0F330346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594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993D4-CDAA-2784-F904-BBAA9501C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F6A71-DA1A-ABCC-D74E-FD9F90583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6196B-A897-BE36-80AF-01D7B584A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0F6AE-6685-AC3E-6E05-D7DDF4C4C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601F37-FB6A-9167-52F8-A165953C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FEFB89-0F0B-0DBD-006D-E3F955C6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261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C1CAA-6857-49EA-502C-D00EF415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4F979B-B078-6CC4-13A6-BF79701F88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9CA4F-B1E5-4399-5413-5A6CCBE8D7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F5C954-1715-98ED-85CF-AA014391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4EE026-D79C-4332-96F7-70B8EE140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5BF15-BC10-314A-6D3B-186775A91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463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453FEC-C412-D385-5176-A740BB506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B387B-5551-1793-2D6D-252EFFA78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3C2D3-2936-1E52-83C3-BF660FB22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AA868D-F103-4652-94BD-44C7F04E0F51}" type="datetimeFigureOut">
              <a:rPr lang="en-CA" smtClean="0"/>
              <a:t>2025-12-03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A98D5-E25C-2DCD-4A39-ACE2D944E5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FBEC7-48D7-9860-0D10-FEF2B8B22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0C60D4-8922-40CF-8903-14D2CFDECA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848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black jacket&#10;&#10;AI-generated content may be incorrect.">
            <a:extLst>
              <a:ext uri="{FF2B5EF4-FFF2-40B4-BE49-F238E27FC236}">
                <a16:creationId xmlns:a16="http://schemas.microsoft.com/office/drawing/2014/main" id="{B4FDD6F9-D541-8232-673C-EC5895F8C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47" y="2316019"/>
            <a:ext cx="2178812" cy="19603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DCF3F9-EA6C-EEF6-F17E-E8B91DC921F3}"/>
              </a:ext>
            </a:extLst>
          </p:cNvPr>
          <p:cNvSpPr txBox="1"/>
          <p:nvPr/>
        </p:nvSpPr>
        <p:spPr>
          <a:xfrm>
            <a:off x="129246" y="4541981"/>
            <a:ext cx="2178811" cy="2051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en-GB" b="1" spc="-20" dirty="0">
                <a:latin typeface="Arial" panose="020B0604020202020204" pitchFamily="34" charset="0"/>
                <a:cs typeface="Arial" panose="020B0604020202020204" pitchFamily="34" charset="0"/>
              </a:rPr>
              <a:t>Jacqueline Bart</a:t>
            </a: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en-GB" sz="1600" spc="-20" dirty="0">
                <a:latin typeface="Arial" panose="020B0604020202020204" pitchFamily="34" charset="0"/>
                <a:cs typeface="Arial" panose="020B0604020202020204" pitchFamily="34" charset="0"/>
              </a:rPr>
              <a:t>(Moderator)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BARTLAW LLP Canadian Immigration Lawyers</a:t>
            </a: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(Canada)</a:t>
            </a:r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D1EE81-7E06-FD29-E290-BBBB1860EF10}"/>
              </a:ext>
            </a:extLst>
          </p:cNvPr>
          <p:cNvSpPr txBox="1"/>
          <p:nvPr/>
        </p:nvSpPr>
        <p:spPr>
          <a:xfrm>
            <a:off x="5418440" y="4530279"/>
            <a:ext cx="1552575" cy="1502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en-GB" b="1" spc="-20" dirty="0" err="1">
                <a:latin typeface="Arial" panose="020B0604020202020204" pitchFamily="34" charset="0"/>
                <a:cs typeface="Arial" panose="020B0604020202020204" pitchFamily="34" charset="0"/>
              </a:rPr>
              <a:t>Pamilerin</a:t>
            </a:r>
            <a:r>
              <a:rPr lang="en-GB" b="1" spc="-20" dirty="0">
                <a:latin typeface="Arial" panose="020B0604020202020204" pitchFamily="34" charset="0"/>
                <a:cs typeface="Arial" panose="020B0604020202020204" pitchFamily="34" charset="0"/>
              </a:rPr>
              <a:t> Akabunwa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>
                <a:latin typeface="Arial" panose="020B0604020202020204" pitchFamily="34" charset="0"/>
                <a:cs typeface="Arial" panose="020B0604020202020204" pitchFamily="34" charset="0"/>
              </a:rPr>
              <a:t>Moroom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Africa</a:t>
            </a: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(Nigeria)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51A9F5-1170-07CB-DEE6-0F5877042D61}"/>
              </a:ext>
            </a:extLst>
          </p:cNvPr>
          <p:cNvSpPr txBox="1"/>
          <p:nvPr/>
        </p:nvSpPr>
        <p:spPr>
          <a:xfrm>
            <a:off x="7675300" y="4530279"/>
            <a:ext cx="1954134" cy="2056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en-GB" b="1" spc="-20" dirty="0">
                <a:latin typeface="Arial" panose="020B0604020202020204" pitchFamily="34" charset="0"/>
                <a:cs typeface="Arial" panose="020B0604020202020204" pitchFamily="34" charset="0"/>
              </a:rPr>
              <a:t>Alessandra Nascimento Mourao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US" i="1" dirty="0"/>
              <a:t>Nascimento e Mourao </a:t>
            </a:r>
            <a:r>
              <a:rPr lang="en-US" i="1" dirty="0" err="1"/>
              <a:t>Advogados</a:t>
            </a:r>
            <a:endParaRPr lang="en-US" i="1" dirty="0"/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(Brazil)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2E7512-C961-5E2A-382A-DE5D057B2CD1}"/>
              </a:ext>
            </a:extLst>
          </p:cNvPr>
          <p:cNvSpPr txBox="1"/>
          <p:nvPr/>
        </p:nvSpPr>
        <p:spPr>
          <a:xfrm>
            <a:off x="10210824" y="4541981"/>
            <a:ext cx="1641228" cy="1502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en-GB" b="1" spc="-20" dirty="0">
                <a:latin typeface="Arial" panose="020B0604020202020204" pitchFamily="34" charset="0"/>
                <a:cs typeface="Arial" panose="020B0604020202020204" pitchFamily="34" charset="0"/>
              </a:rPr>
              <a:t>Michele Carney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Carney &amp; Marchi</a:t>
            </a: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(USA)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erson in a suit and tie&#10;&#10;AI-generated content may be incorrect.">
            <a:extLst>
              <a:ext uri="{FF2B5EF4-FFF2-40B4-BE49-F238E27FC236}">
                <a16:creationId xmlns:a16="http://schemas.microsoft.com/office/drawing/2014/main" id="{CF9E68AE-1E25-C639-EBD4-22B264087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551" y="2325512"/>
            <a:ext cx="1826349" cy="1950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B0B13A-0AB7-17E2-0EFE-917459CB3B5B}"/>
              </a:ext>
            </a:extLst>
          </p:cNvPr>
          <p:cNvSpPr txBox="1"/>
          <p:nvPr/>
        </p:nvSpPr>
        <p:spPr>
          <a:xfrm>
            <a:off x="2906551" y="4541981"/>
            <a:ext cx="1826349" cy="1779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en-GB" b="1" spc="-20" dirty="0">
                <a:latin typeface="Arial" panose="020B0604020202020204" pitchFamily="34" charset="0"/>
                <a:cs typeface="Arial" panose="020B0604020202020204" pitchFamily="34" charset="0"/>
              </a:rPr>
              <a:t>Adrian Ojeda-Cuevas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Ojeda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Ojeda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y Asociados</a:t>
            </a: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(Mexico)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dirty="0"/>
          </a:p>
        </p:txBody>
      </p:sp>
      <p:pic>
        <p:nvPicPr>
          <p:cNvPr id="7" name="Picture 6" descr="A person with curly hair wearing glasses and a floral shirt&#10;&#10;AI-generated content may be incorrect.">
            <a:extLst>
              <a:ext uri="{FF2B5EF4-FFF2-40B4-BE49-F238E27FC236}">
                <a16:creationId xmlns:a16="http://schemas.microsoft.com/office/drawing/2014/main" id="{F171FC40-0F3C-3896-222F-EB048B06D7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556" y="2315584"/>
            <a:ext cx="1954134" cy="1959933"/>
          </a:xfrm>
          <a:prstGeom prst="rect">
            <a:avLst/>
          </a:prstGeom>
        </p:spPr>
      </p:pic>
      <p:pic>
        <p:nvPicPr>
          <p:cNvPr id="8" name="Picture 7" descr="A person with her hand on her chin&#10;&#10;AI-generated content may be incorrect.">
            <a:extLst>
              <a:ext uri="{FF2B5EF4-FFF2-40B4-BE49-F238E27FC236}">
                <a16:creationId xmlns:a16="http://schemas.microsoft.com/office/drawing/2014/main" id="{965A6BBC-F081-B844-F42A-2C827E4F1B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755" y="2334572"/>
            <a:ext cx="1567946" cy="1959933"/>
          </a:xfrm>
          <a:prstGeom prst="rect">
            <a:avLst/>
          </a:prstGeom>
        </p:spPr>
      </p:pic>
      <p:pic>
        <p:nvPicPr>
          <p:cNvPr id="15" name="Picture 14" descr="A person in a red suit&#10;&#10;AI-generated content may be incorrect.">
            <a:extLst>
              <a:ext uri="{FF2B5EF4-FFF2-40B4-BE49-F238E27FC236}">
                <a16:creationId xmlns:a16="http://schemas.microsoft.com/office/drawing/2014/main" id="{AB6DFD95-E895-B15C-C6E9-3565E0E15D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24" y="2334572"/>
            <a:ext cx="1641228" cy="19603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532D8D-FCAC-0A43-CA2A-FFF39D63A4A4}"/>
              </a:ext>
            </a:extLst>
          </p:cNvPr>
          <p:cNvSpPr txBox="1"/>
          <p:nvPr/>
        </p:nvSpPr>
        <p:spPr>
          <a:xfrm>
            <a:off x="3713841" y="685800"/>
            <a:ext cx="5021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Ethics and Immigration</a:t>
            </a:r>
            <a:endParaRPr lang="en-CA" sz="3600" b="1" dirty="0"/>
          </a:p>
        </p:txBody>
      </p:sp>
    </p:spTree>
    <p:extLst>
      <p:ext uri="{BB962C8B-B14F-4D97-AF65-F5344CB8AC3E}">
        <p14:creationId xmlns:p14="http://schemas.microsoft.com/office/powerpoint/2010/main" val="127940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45529-FB98-2BF2-5740-10880E051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Who Is My Client? Dual Representation &amp; Conflicts of Interest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A37C2-DF4C-1C81-197F-B0AB50D88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b="1" dirty="0"/>
              <a:t>Identifying the client</a:t>
            </a:r>
            <a:r>
              <a:rPr lang="en-US" dirty="0"/>
              <a:t>: Individuals vs. employers; sponsors vs. applicants; corporations vs. foreign workers. </a:t>
            </a:r>
            <a:endParaRPr lang="en-CA" dirty="0"/>
          </a:p>
          <a:p>
            <a:pPr lvl="0"/>
            <a:r>
              <a:rPr lang="en-US" b="1" dirty="0"/>
              <a:t>Scope of representation</a:t>
            </a:r>
            <a:r>
              <a:rPr lang="en-US" dirty="0"/>
              <a:t>: Clearly defining who receives advice, who gives instructions, and who pays.</a:t>
            </a:r>
            <a:endParaRPr lang="en-CA" dirty="0"/>
          </a:p>
          <a:p>
            <a:pPr lvl="0"/>
            <a:r>
              <a:rPr lang="en-US" b="1" dirty="0"/>
              <a:t>Employer–employee conflicts</a:t>
            </a:r>
            <a:r>
              <a:rPr lang="en-US" dirty="0"/>
              <a:t>: labor market testing vs. visa applications, compliance reviews, terminations, and status implications.</a:t>
            </a:r>
            <a:endParaRPr lang="en-CA" dirty="0"/>
          </a:p>
          <a:p>
            <a:pPr lvl="0"/>
            <a:r>
              <a:rPr lang="en-US" b="1" dirty="0"/>
              <a:t>Family-based conflicts</a:t>
            </a:r>
            <a:r>
              <a:rPr lang="en-US" dirty="0"/>
              <a:t>: Spousal sponsorships; diverging interests between sponsor and applicant.</a:t>
            </a:r>
            <a:endParaRPr lang="en-CA" dirty="0"/>
          </a:p>
          <a:p>
            <a:pPr lvl="0"/>
            <a:r>
              <a:rPr lang="en-US" b="1" dirty="0"/>
              <a:t>Corporate restructurings/mergers</a:t>
            </a:r>
            <a:r>
              <a:rPr lang="en-US" dirty="0"/>
              <a:t>: Successor-in-interest questions; representation of large groups of workers.</a:t>
            </a:r>
            <a:endParaRPr lang="en-CA" dirty="0"/>
          </a:p>
          <a:p>
            <a:pPr lvl="0"/>
            <a:r>
              <a:rPr lang="en-US" b="1" dirty="0"/>
              <a:t>Multiple representations</a:t>
            </a:r>
            <a:r>
              <a:rPr lang="en-US" dirty="0"/>
              <a:t>: Families, founders, or co-applicants with potentially misaligned interests.</a:t>
            </a:r>
            <a:endParaRPr lang="en-CA" dirty="0"/>
          </a:p>
          <a:p>
            <a:pPr lvl="0"/>
            <a:r>
              <a:rPr lang="en-US" b="1" dirty="0"/>
              <a:t>Managing conflicts</a:t>
            </a:r>
            <a:r>
              <a:rPr lang="en-US" dirty="0"/>
              <a:t>: Informed consent where permitted; screening, limited-scope retainers, dual representation, primary client, disclosure agreements, and withdrawal where conflicts become unmanageable.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16024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FD48A-5DFA-A301-68B2-7F3929FB1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b="1" dirty="0"/>
              <a:t>Privacy, Confidentiality &amp; Data Security 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477C3-6DBA-7450-E66E-94B7C8F92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b="1" dirty="0"/>
              <a:t>Nature of immigration data</a:t>
            </a:r>
            <a:r>
              <a:rPr lang="en-US" dirty="0"/>
              <a:t>: Identity documents, biometrics, financials, family histories, medical details.</a:t>
            </a:r>
            <a:endParaRPr lang="en-CA" dirty="0"/>
          </a:p>
          <a:p>
            <a:pPr lvl="0"/>
            <a:r>
              <a:rPr lang="en-US" b="1" dirty="0"/>
              <a:t>Secure handling of information</a:t>
            </a:r>
            <a:r>
              <a:rPr lang="en-US" dirty="0"/>
              <a:t>: Encrypted portals, secure file transfer tools, safe storage and disposal.</a:t>
            </a:r>
            <a:endParaRPr lang="en-CA" dirty="0"/>
          </a:p>
          <a:p>
            <a:pPr lvl="0"/>
            <a:r>
              <a:rPr lang="en-US" b="1" dirty="0"/>
              <a:t>Cross-border considerations</a:t>
            </a:r>
            <a:r>
              <a:rPr lang="en-US" dirty="0"/>
              <a:t>: Cloud servers (e.g., U.S. hosting), GDPR implications, PIPEDA/PII compliance.</a:t>
            </a:r>
            <a:endParaRPr lang="en-CA" dirty="0"/>
          </a:p>
          <a:p>
            <a:pPr lvl="0"/>
            <a:r>
              <a:rPr lang="en-US" b="1" dirty="0"/>
              <a:t>Electronic filings</a:t>
            </a:r>
            <a:r>
              <a:rPr lang="en-US" dirty="0"/>
              <a:t>: E-portals, authorized representative accounts, and digital signature protocols.</a:t>
            </a:r>
            <a:endParaRPr lang="en-CA" dirty="0"/>
          </a:p>
          <a:p>
            <a:pPr lvl="0"/>
            <a:r>
              <a:rPr lang="en-US" b="1" dirty="0"/>
              <a:t>AI and third-party vendors</a:t>
            </a:r>
            <a:r>
              <a:rPr lang="en-US" dirty="0"/>
              <a:t>: Due diligence, NDAs, confidentiality agreements, and vendor security vetting.</a:t>
            </a:r>
            <a:endParaRPr lang="en-CA" dirty="0"/>
          </a:p>
          <a:p>
            <a:pPr lvl="0"/>
            <a:r>
              <a:rPr lang="en-US" b="1" dirty="0"/>
              <a:t>Cyber-risk management</a:t>
            </a:r>
            <a:r>
              <a:rPr lang="en-US" dirty="0"/>
              <a:t>: Mandatory vs. optional cyber-insurance; breach response obligations.</a:t>
            </a:r>
            <a:endParaRPr lang="en-CA" dirty="0"/>
          </a:p>
          <a:p>
            <a:pPr lvl="0"/>
            <a:r>
              <a:rPr lang="en-US" b="1" dirty="0"/>
              <a:t>Jurisdictional challenges</a:t>
            </a:r>
            <a:r>
              <a:rPr lang="en-US" dirty="0"/>
              <a:t>: Varying privacy regimes and international client communications.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655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F21A8-BE5B-895B-A6A6-C2DDC69E1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b="1" dirty="0"/>
              <a:t>Client Advocacy vs. Corruption: Interactions with Immigration Officials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EB524-C370-5984-DB17-114D170CF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b="1" dirty="0"/>
              <a:t>Professional boundaries</a:t>
            </a:r>
            <a:r>
              <a:rPr lang="en-US" dirty="0"/>
              <a:t>: Advocacy does not include undue influence, special treatment requests, or informal “connections.”</a:t>
            </a:r>
            <a:endParaRPr lang="en-CA" dirty="0"/>
          </a:p>
          <a:p>
            <a:pPr lvl="0"/>
            <a:r>
              <a:rPr lang="en-US" b="1" dirty="0"/>
              <a:t>Acting and advocating in the best interest of the client</a:t>
            </a:r>
            <a:r>
              <a:rPr lang="en-US" dirty="0"/>
              <a:t> – limits.</a:t>
            </a:r>
            <a:endParaRPr lang="en-CA" dirty="0"/>
          </a:p>
          <a:p>
            <a:pPr lvl="0"/>
            <a:r>
              <a:rPr lang="en-US" b="1" dirty="0"/>
              <a:t>Communication protocols</a:t>
            </a:r>
            <a:r>
              <a:rPr lang="en-US" dirty="0"/>
              <a:t>: Appropriate ways to contact civil servants/visa offices; avoiding ex </a:t>
            </a:r>
            <a:r>
              <a:rPr lang="en-US" dirty="0" err="1"/>
              <a:t>parte</a:t>
            </a:r>
            <a:r>
              <a:rPr lang="en-US" dirty="0"/>
              <a:t> or manipulative interactions.</a:t>
            </a:r>
            <a:endParaRPr lang="en-CA" dirty="0"/>
          </a:p>
          <a:p>
            <a:pPr lvl="0"/>
            <a:r>
              <a:rPr lang="en-US" b="1" dirty="0"/>
              <a:t>Gifts, favors, and entertainment</a:t>
            </a:r>
            <a:r>
              <a:rPr lang="en-US" dirty="0"/>
              <a:t>: Zero-tolerance policies; appearance of impropriety.</a:t>
            </a:r>
            <a:endParaRPr lang="en-CA" dirty="0"/>
          </a:p>
          <a:p>
            <a:pPr lvl="0"/>
            <a:r>
              <a:rPr lang="en-US" b="1" dirty="0"/>
              <a:t>Protecting integrity of process</a:t>
            </a:r>
            <a:r>
              <a:rPr lang="en-US" dirty="0"/>
              <a:t>: Upholding fairness while zealously representing client interests.</a:t>
            </a:r>
            <a:endParaRPr lang="en-CA" dirty="0"/>
          </a:p>
          <a:p>
            <a:pPr lvl="0"/>
            <a:r>
              <a:rPr lang="en-US" b="1" dirty="0"/>
              <a:t>Ethical reporting obligations</a:t>
            </a:r>
            <a:r>
              <a:rPr lang="en-US" dirty="0"/>
              <a:t>: When encountering corruption, fraud, or misconduct by third parties.</a:t>
            </a:r>
            <a:endParaRPr lang="en-CA" dirty="0"/>
          </a:p>
          <a:p>
            <a:pPr lvl="0"/>
            <a:r>
              <a:rPr lang="en-US" b="1" dirty="0"/>
              <a:t>Risks in high-corruption environments</a:t>
            </a:r>
            <a:r>
              <a:rPr lang="en-US" dirty="0"/>
              <a:t>: Identifying pressure points and creating safeguards for practice.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004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ABBA2-1D4C-505F-93E0-44DC3CA8B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b="1" dirty="0"/>
              <a:t>Immigration Compliance &amp; Misrepresentation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BCB79-CC5C-C0AF-A0FC-1A30F180C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b="1" dirty="0"/>
              <a:t>Handling non-compliant client requests</a:t>
            </a:r>
            <a:r>
              <a:rPr lang="en-US" dirty="0"/>
              <a:t>: e.g., entering as a visitor instead of a worker, “coaching” stories, or hiding facts.</a:t>
            </a:r>
            <a:endParaRPr lang="en-CA" dirty="0"/>
          </a:p>
          <a:p>
            <a:pPr lvl="0"/>
            <a:r>
              <a:rPr lang="en-US" b="1" dirty="0"/>
              <a:t>Misrepresentation rules</a:t>
            </a:r>
            <a:r>
              <a:rPr lang="en-US" dirty="0"/>
              <a:t>: severe consequences for non-compliance; refusal, bans, loss of status, fines, sanctions, jail terms.</a:t>
            </a:r>
            <a:endParaRPr lang="en-CA" dirty="0"/>
          </a:p>
          <a:p>
            <a:pPr lvl="0"/>
            <a:r>
              <a:rPr lang="en-US" b="1" dirty="0"/>
              <a:t>Lawyer obligations</a:t>
            </a:r>
            <a:r>
              <a:rPr lang="en-US" dirty="0"/>
              <a:t>: Do not submit false documents; maintain candor with tribunals and immigration authorities.</a:t>
            </a:r>
            <a:endParaRPr lang="en-CA" dirty="0"/>
          </a:p>
          <a:p>
            <a:pPr lvl="0"/>
            <a:r>
              <a:rPr lang="en-US" b="1" dirty="0"/>
              <a:t>Educating clients</a:t>
            </a:r>
            <a:r>
              <a:rPr lang="en-US" dirty="0"/>
              <a:t>: Explaining risks of fabricated documents, fraudulent consultancies, and misinformation.</a:t>
            </a:r>
            <a:endParaRPr lang="en-CA" dirty="0"/>
          </a:p>
          <a:p>
            <a:pPr lvl="0"/>
            <a:r>
              <a:rPr lang="en-US" b="1" dirty="0"/>
              <a:t>Portal and account compliance</a:t>
            </a:r>
            <a:r>
              <a:rPr lang="en-US" dirty="0"/>
              <a:t>:</a:t>
            </a:r>
            <a:endParaRPr lang="en-CA" dirty="0"/>
          </a:p>
          <a:p>
            <a:pPr lvl="1"/>
            <a:r>
              <a:rPr lang="en-US" dirty="0"/>
              <a:t>Proper delegation of representative accounts.</a:t>
            </a:r>
            <a:endParaRPr lang="en-CA" dirty="0"/>
          </a:p>
          <a:p>
            <a:pPr lvl="1"/>
            <a:r>
              <a:rPr lang="en-US" dirty="0"/>
              <a:t>Prohibiting unsupervised client uploads via lawyer accounts.</a:t>
            </a:r>
            <a:endParaRPr lang="en-CA" dirty="0"/>
          </a:p>
          <a:p>
            <a:pPr lvl="1"/>
            <a:r>
              <a:rPr lang="en-US" dirty="0"/>
              <a:t>Ensuring full, accurate, and timely digital submissions.</a:t>
            </a:r>
            <a:endParaRPr lang="en-CA" dirty="0"/>
          </a:p>
          <a:p>
            <a:pPr lvl="0"/>
            <a:r>
              <a:rPr lang="en-US" b="1" dirty="0"/>
              <a:t>Withdrawal duties</a:t>
            </a:r>
            <a:r>
              <a:rPr lang="en-US" dirty="0"/>
              <a:t>: Leaving files ethically when clients insist on unlawful conduct.</a:t>
            </a:r>
            <a:endParaRPr lang="en-CA" dirty="0"/>
          </a:p>
          <a:p>
            <a:pPr lvl="0"/>
            <a:r>
              <a:rPr lang="en-US" b="1" dirty="0"/>
              <a:t>Nigeria case study</a:t>
            </a:r>
            <a:r>
              <a:rPr lang="en-US" dirty="0"/>
              <a:t>:</a:t>
            </a:r>
            <a:endParaRPr lang="en-CA" dirty="0"/>
          </a:p>
          <a:p>
            <a:pPr lvl="1"/>
            <a:r>
              <a:rPr lang="en-US" b="1" dirty="0"/>
              <a:t>Insurance requirements</a:t>
            </a:r>
            <a:r>
              <a:rPr lang="en-US" dirty="0"/>
              <a:t> for Nigerian practitioners.</a:t>
            </a:r>
            <a:endParaRPr lang="en-CA" dirty="0"/>
          </a:p>
          <a:p>
            <a:pPr lvl="1"/>
            <a:r>
              <a:rPr lang="en-US" b="1" dirty="0"/>
              <a:t>How malpractice claims are handled</a:t>
            </a:r>
            <a:r>
              <a:rPr lang="en-US" dirty="0"/>
              <a:t> (regulator bodies, disciplinary tribunals).</a:t>
            </a:r>
            <a:endParaRPr lang="en-CA" dirty="0"/>
          </a:p>
          <a:p>
            <a:pPr lvl="1"/>
            <a:r>
              <a:rPr lang="en-US" b="1" dirty="0"/>
              <a:t>Reporting obligations</a:t>
            </a:r>
            <a:r>
              <a:rPr lang="en-US" dirty="0"/>
              <a:t> and consumer protection mechanisms.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9291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A9638-3063-68B9-33F1-BF2015F3B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Unauthorized Practice of Law (UPL) in Your Jurisdiction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09C80-C26C-173E-B61F-95F9DA5E5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b="1" dirty="0"/>
              <a:t>Who may legally represent clients</a:t>
            </a:r>
            <a:r>
              <a:rPr lang="en-US" dirty="0"/>
              <a:t>: Lawyers, accredited immigration consultants, licensed paralegals, or other authorized agents depending on jurisdiction.</a:t>
            </a:r>
            <a:endParaRPr lang="en-CA" dirty="0"/>
          </a:p>
          <a:p>
            <a:pPr lvl="0"/>
            <a:r>
              <a:rPr lang="en-US" b="1" dirty="0"/>
              <a:t>Boundaries of legal advice</a:t>
            </a:r>
            <a:r>
              <a:rPr lang="en-US" dirty="0"/>
              <a:t>: Distinguishing legal information from legal advice; supervision requirements.</a:t>
            </a:r>
            <a:endParaRPr lang="en-CA" dirty="0"/>
          </a:p>
          <a:p>
            <a:pPr lvl="0"/>
            <a:r>
              <a:rPr lang="en-US" b="1" dirty="0"/>
              <a:t>Risks of using unlicensed representatives</a:t>
            </a:r>
            <a:r>
              <a:rPr lang="en-US" dirty="0"/>
              <a:t>: Fraud exposure, misrepresentation findings, client harm, and reputational damage.</a:t>
            </a:r>
            <a:endParaRPr lang="en-CA" dirty="0"/>
          </a:p>
          <a:p>
            <a:pPr lvl="0"/>
            <a:r>
              <a:rPr lang="en-US" b="1" dirty="0"/>
              <a:t>Cross-border practice</a:t>
            </a:r>
            <a:r>
              <a:rPr lang="en-US" dirty="0"/>
              <a:t>: Representation before foreign immigration authorities; local licensing rules.</a:t>
            </a:r>
            <a:endParaRPr lang="en-CA" dirty="0"/>
          </a:p>
          <a:p>
            <a:pPr lvl="0"/>
            <a:r>
              <a:rPr lang="en-US" b="1" dirty="0"/>
              <a:t>Global Immigration Advice and unauthorized practice of law</a:t>
            </a:r>
            <a:r>
              <a:rPr lang="en-US" dirty="0"/>
              <a:t>:  Canada requires the applicant to disclose the name of the authorized representative whom advised them on their application, even if self-represented. A form must be provided to the client so they can include it in their application. Only Canadian called-to-the-bar lawyers or authorized consultants may provide legal advice.    </a:t>
            </a:r>
            <a:endParaRPr lang="en-CA" dirty="0"/>
          </a:p>
          <a:p>
            <a:pPr lvl="0"/>
            <a:r>
              <a:rPr lang="en-US" b="1" dirty="0"/>
              <a:t>UPL by third parties</a:t>
            </a:r>
            <a:r>
              <a:rPr lang="en-US" dirty="0"/>
              <a:t>: Consultants, recruiters, HR staff, community helpers, or “ghost consultants.”</a:t>
            </a:r>
            <a:endParaRPr lang="en-CA" dirty="0"/>
          </a:p>
          <a:p>
            <a:pPr lvl="0"/>
            <a:r>
              <a:rPr lang="en-US" b="1" dirty="0"/>
              <a:t>Reporting mechanisms</a:t>
            </a:r>
            <a:r>
              <a:rPr lang="en-US" dirty="0"/>
              <a:t>: Law society/Bar complaints, regulator hotlines, immigration authority reporting channels.</a:t>
            </a:r>
            <a:endParaRPr lang="en-CA" dirty="0"/>
          </a:p>
          <a:p>
            <a:pPr lvl="0"/>
            <a:r>
              <a:rPr lang="en-US" b="1" dirty="0"/>
              <a:t>Protecting clients</a:t>
            </a:r>
            <a:r>
              <a:rPr lang="en-US" dirty="0"/>
              <a:t>: Educating the public and screening for unauthorized intermediaries.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91706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780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Who Is My Client? Dual Representation &amp; Conflicts of Interest</vt:lpstr>
      <vt:lpstr>Privacy, Confidentiality &amp; Data Security </vt:lpstr>
      <vt:lpstr>Client Advocacy vs. Corruption: Interactions with Immigration Officials</vt:lpstr>
      <vt:lpstr>Immigration Compliance &amp; Misrepresentation</vt:lpstr>
      <vt:lpstr>Unauthorized Practice of Law (UPL) in Your Jurisdiction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Carrie Lyn Bloxsidge</dc:creator>
  <cp:lastModifiedBy>Jacqueline</cp:lastModifiedBy>
  <cp:revision>7</cp:revision>
  <dcterms:created xsi:type="dcterms:W3CDTF">2025-11-26T19:33:21Z</dcterms:created>
  <dcterms:modified xsi:type="dcterms:W3CDTF">2025-12-03T16:21:18Z</dcterms:modified>
</cp:coreProperties>
</file>