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5"/>
  </p:notesMasterIdLst>
  <p:handoutMasterIdLst>
    <p:handoutMasterId r:id="rId6"/>
  </p:handoutMasterIdLst>
  <p:sldIdLst>
    <p:sldId id="736" r:id="rId2"/>
    <p:sldId id="738" r:id="rId3"/>
    <p:sldId id="739" r:id="rId4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965F"/>
    <a:srgbClr val="490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74" autoAdjust="0"/>
    <p:restoredTop sz="94407" autoAdjust="0"/>
  </p:normalViewPr>
  <p:slideViewPr>
    <p:cSldViewPr snapToGrid="0" snapToObjects="1">
      <p:cViewPr varScale="1">
        <p:scale>
          <a:sx n="123" d="100"/>
          <a:sy n="123" d="100"/>
        </p:scale>
        <p:origin x="121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843FC-B1B7-CE4B-A1C1-E9B801BE99C0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922E9-563B-8847-8C50-366736DC8C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2450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5878D-54CC-CE4B-8F4B-B30BEE1C298B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31B8B-A5FF-E742-A90D-9D4F7AB872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1166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22" name="サブタイトル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 サブタイトルの書式設定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2D2525"/>
              </a:solidFill>
              <a:latin typeface="Gill Sans MT"/>
            </a:endParaRPr>
          </a:p>
        </p:txBody>
      </p:sp>
      <p:sp>
        <p:nvSpPr>
          <p:cNvPr id="20" name="フッター プレースホル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D2525"/>
              </a:solidFill>
              <a:latin typeface="Gill Sans MT"/>
            </a:endParaRPr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B30D-D91D-C844-8D89-D9687FBCBA68}" type="slidenum">
              <a:rPr lang="en-US" smtClean="0">
                <a:solidFill>
                  <a:srgbClr val="2D2525"/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2D2525"/>
              </a:solidFill>
              <a:latin typeface="Gill Sans MT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black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603294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B77EB-669E-6841-80AD-6015DDE3A1A0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0750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DE9-2EC1-A24E-837D-FA1A1D4F16C1}" type="slidenum">
              <a:rPr lang="ja-JP" alt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ea typeface="ＭＳ ゴシック"/>
              </a:rPr>
              <a:pPr/>
              <a:t>‹#›</a:t>
            </a:fld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10" name="正方形/長方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black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83318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DE9-2EC1-A24E-837D-FA1A1D4F16C1}" type="slidenum">
              <a:rPr lang="ja-JP" alt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ea typeface="ＭＳ ゴシック"/>
              </a:rPr>
              <a:pPr/>
              <a:t>‹#›</a:t>
            </a:fld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422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DE9-2EC1-A24E-837D-FA1A1D4F16C1}" type="slidenum">
              <a:rPr lang="ja-JP" alt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ea typeface="ＭＳ ゴシック"/>
              </a:rPr>
              <a:pPr/>
              <a:t>‹#›</a:t>
            </a:fld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46133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DE9-2EC1-A24E-837D-FA1A1D4F16C1}" type="slidenum">
              <a:rPr lang="ja-JP" alt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ea typeface="ＭＳ ゴシック"/>
              </a:rPr>
              <a:pPr/>
              <a:t>‹#›</a:t>
            </a:fld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12805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DE9-2EC1-A24E-837D-FA1A1D4F16C1}" type="slidenum">
              <a:rPr lang="ja-JP" alt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ea typeface="ＭＳ ゴシック"/>
              </a:rPr>
              <a:pPr/>
              <a:t>‹#›</a:t>
            </a:fld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6" name="正方形/長方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768805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DE9-2EC1-A24E-837D-FA1A1D4F16C1}" type="slidenum">
              <a:rPr lang="ja-JP" alt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ea typeface="ＭＳ ゴシック"/>
              </a:rPr>
              <a:pPr/>
              <a:t>‹#›</a:t>
            </a:fld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03740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DE9-2EC1-A24E-837D-FA1A1D4F16C1}" type="slidenum">
              <a:rPr lang="ja-JP" alt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ea typeface="ＭＳ ゴシック"/>
              </a:rPr>
              <a:pPr/>
              <a:t>‹#›</a:t>
            </a:fld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kumimoji="0" lang="en-US" sz="3200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9" name="フローチャート: 処理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0" name="フローチャート: 処理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dirty="0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40397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DE9-2EC1-A24E-837D-FA1A1D4F16C1}" type="slidenum">
              <a:rPr lang="ja-JP" alt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ea typeface="ＭＳ ゴシック"/>
              </a:rPr>
              <a:pPr/>
              <a:t>‹#›</a:t>
            </a:fld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3555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ACDE9-2EC1-A24E-837D-FA1A1D4F16C1}" type="slidenum">
              <a:rPr lang="ja-JP" alt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  <a:ea typeface="ＭＳ ゴシック"/>
              </a:rPr>
              <a:pPr/>
              <a:t>‹#›</a:t>
            </a:fld>
            <a:endParaRPr lang="ja-JP" alt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  <a:ea typeface="ＭＳ 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61391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パイ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1" name="ドーナツ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  <p:sp>
        <p:nvSpPr>
          <p:cNvPr id="5" name="タイトル プレースホル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ja-JP" altLang="en-US"/>
              <a:t>マスタ タイトルの書式設定</a:t>
            </a:r>
            <a:endParaRPr kumimoji="0" lang="en-US"/>
          </a:p>
        </p:txBody>
      </p:sp>
      <p:sp>
        <p:nvSpPr>
          <p:cNvPr id="9" name="テキスト プレースホル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ja-JP" altLang="en-US"/>
              <a:t>マスタ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24" name="日付プレースホル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2D2525"/>
              </a:solidFill>
              <a:latin typeface="Gill Sans MT"/>
            </a:endParaRPr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2D2525"/>
              </a:solidFill>
              <a:latin typeface="Gill Sans MT"/>
            </a:endParaRPr>
          </a:p>
        </p:txBody>
      </p:sp>
      <p:sp>
        <p:nvSpPr>
          <p:cNvPr id="22" name="スライド番号プレースホル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C13A382-2F85-DD45-A896-C83991119D0A}" type="slidenum">
              <a:rPr lang="en-US" smtClean="0">
                <a:solidFill>
                  <a:srgbClr val="2D2525"/>
                </a:solidFill>
                <a:latin typeface="Gill Sans MT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2D2525"/>
              </a:solidFill>
              <a:latin typeface="Gill Sans MT"/>
            </a:endParaRPr>
          </a:p>
        </p:txBody>
      </p:sp>
      <p:sp>
        <p:nvSpPr>
          <p:cNvPr id="15" name="正方形/長方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>
              <a:solidFill>
                <a:prstClr val="white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80138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40337" y="166883"/>
            <a:ext cx="81751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ja-JP" sz="4400" i="1" dirty="0"/>
              <a:t>Sentencing in Japan: Overview (D. Foote)</a:t>
            </a:r>
            <a:endParaRPr kumimoji="1" lang="ja-JP" altLang="en-US" dirty="0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F6EBFAF4-7ABB-DD4C-AB68-103203F84B3A}"/>
              </a:ext>
            </a:extLst>
          </p:cNvPr>
          <p:cNvSpPr txBox="1">
            <a:spLocks/>
          </p:cNvSpPr>
          <p:nvPr/>
        </p:nvSpPr>
        <p:spPr>
          <a:xfrm>
            <a:off x="1229865" y="1309883"/>
            <a:ext cx="8175152" cy="5607628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altLang="ja-JP" sz="2400" dirty="0"/>
              <a:t>Important precondition: Low crime rate</a:t>
            </a:r>
          </a:p>
          <a:p>
            <a:pPr defTabSz="914400">
              <a:spcAft>
                <a:spcPts val="1200"/>
              </a:spcAft>
            </a:pPr>
            <a:r>
              <a:rPr lang="en-US" altLang="ja-JP" sz="2400" dirty="0"/>
              <a:t>Overall stance: Heavy focus on rehabilitation/reintegration to society</a:t>
            </a:r>
            <a:r>
              <a:rPr lang="ja-JP" altLang="ja-JP" sz="2400"/>
              <a:t> </a:t>
            </a:r>
            <a:endParaRPr lang="en-US" altLang="ja-JP" sz="2000" dirty="0"/>
          </a:p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en-US" altLang="ja-JP" sz="24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While not strictly "sentencing”:</a:t>
            </a:r>
            <a:endParaRPr lang="en-US" altLang="ja-JP" sz="2400" kern="0" dirty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>
              <a:lnSpc>
                <a:spcPct val="107000"/>
              </a:lnSpc>
              <a:spcBef>
                <a:spcPts val="400"/>
              </a:spcBef>
              <a:spcAft>
                <a:spcPts val="200"/>
              </a:spcAft>
            </a:pP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1. Many minor crimes (</a:t>
            </a:r>
            <a:r>
              <a:rPr lang="en-US" altLang="ja-JP" sz="20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about 25%</a:t>
            </a: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of Penal Code offenses) </a:t>
            </a:r>
            <a:r>
              <a:rPr lang="en-US" altLang="ja-JP" sz="20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screened out at police level</a:t>
            </a: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, with apology letter</a:t>
            </a:r>
            <a:endParaRPr lang="en-US" altLang="ja-JP" sz="2000" kern="0" dirty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1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2. Only </a:t>
            </a:r>
            <a:r>
              <a:rPr lang="en-US" altLang="ja-JP" sz="20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about</a:t>
            </a: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35% of suspects arrested</a:t>
            </a:r>
          </a:p>
          <a:p>
            <a:pPr lvl="2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For great majority of them, up to 23 days of </a:t>
            </a:r>
            <a:r>
              <a:rPr lang="en-US" altLang="ja-JP" sz="2000" kern="0" dirty="0">
                <a:solidFill>
                  <a:srgbClr val="61965F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intensive interrogation</a:t>
            </a: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by police/</a:t>
            </a:r>
            <a:r>
              <a:rPr lang="en-US" altLang="ja-JP" sz="2000" kern="0" dirty="0" err="1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prosecs</a:t>
            </a: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 Including suspects' background/circumstances, and efforts to induce remorse.</a:t>
            </a:r>
            <a:endParaRPr lang="en-US" altLang="ja-JP" sz="2000" kern="0" dirty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2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But </a:t>
            </a:r>
            <a:r>
              <a:rPr lang="en-US" altLang="ja-JP" sz="20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for over 55%</a:t>
            </a:r>
            <a:r>
              <a:rPr lang="en-US" altLang="ja-JP" sz="2000" kern="0" dirty="0"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of them</a:t>
            </a:r>
            <a:r>
              <a:rPr lang="en-US" altLang="ja-JP" sz="20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: </a:t>
            </a:r>
            <a:r>
              <a:rPr lang="en-US" altLang="ja-JP" sz="20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“</a:t>
            </a:r>
            <a:r>
              <a:rPr lang="en-US" altLang="ja-JP" sz="2000" i="1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suspended prosecution</a:t>
            </a:r>
            <a:r>
              <a:rPr lang="en-US" altLang="ja-JP" sz="20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” </a:t>
            </a:r>
            <a:endParaRPr lang="ja-JP" altLang="ja-JP" sz="2000" kern="100">
              <a:solidFill>
                <a:srgbClr val="0070C0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en-US" altLang="ja-JP" sz="1800" kern="0" dirty="0" err="1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Defn</a:t>
            </a: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: 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Code of Crim. Pro. art. 248: “Where deemed unnecessary owing to character, age, and environment of offender, gravity of offense, and circumstances after offense, prosecution </a:t>
            </a:r>
            <a:r>
              <a:rPr lang="en-US" altLang="ja-JP" sz="1800" i="1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need not be instituted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.”</a:t>
            </a:r>
            <a:endParaRPr lang="en-US" altLang="ja-JP" sz="28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0D8BA0-FF14-A641-9A2E-AF72F541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B77EB-669E-6841-80AD-6015DDE3A1A0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</a:rPr>
              <a:pPr/>
              <a:t>1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755701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40337" y="166883"/>
            <a:ext cx="8175152" cy="1143000"/>
          </a:xfrm>
        </p:spPr>
        <p:txBody>
          <a:bodyPr>
            <a:normAutofit/>
          </a:bodyPr>
          <a:lstStyle/>
          <a:p>
            <a:pPr algn="ctr"/>
            <a:r>
              <a:rPr lang="en-US" altLang="ja-JP" sz="4400" i="1" dirty="0"/>
              <a:t>Sentencing in Japan: Overview (2)</a:t>
            </a:r>
            <a:endParaRPr kumimoji="1" lang="ja-JP" altLang="en-US" dirty="0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F6EBFAF4-7ABB-DD4C-AB68-103203F84B3A}"/>
              </a:ext>
            </a:extLst>
          </p:cNvPr>
          <p:cNvSpPr txBox="1">
            <a:spLocks/>
          </p:cNvSpPr>
          <p:nvPr/>
        </p:nvSpPr>
        <p:spPr>
          <a:xfrm>
            <a:off x="1229865" y="1309883"/>
            <a:ext cx="8175152" cy="5607628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altLang="ja-JP" sz="22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Indictments: about 80,000 (2024)</a:t>
            </a:r>
            <a:endParaRPr lang="en-US" altLang="ja-JP" sz="2200" dirty="0"/>
          </a:p>
          <a:p>
            <a:pPr lvl="1" defTabSz="914400">
              <a:spcAft>
                <a:spcPts val="400"/>
              </a:spcAft>
            </a:pP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1. About </a:t>
            </a:r>
            <a:r>
              <a:rPr lang="en-US" altLang="ja-JP" sz="18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35%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disposed by summary order/fine</a:t>
            </a:r>
          </a:p>
          <a:p>
            <a:pPr lvl="1" defTabSz="914400">
              <a:spcAft>
                <a:spcPts val="200"/>
              </a:spcAft>
            </a:pP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2. Trials: About 53,000 (</a:t>
            </a:r>
            <a:r>
              <a:rPr lang="en-US" altLang="ja-JP" sz="18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under 10% 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of persons disposed of by </a:t>
            </a:r>
            <a:r>
              <a:rPr lang="en-US" altLang="ja-JP" sz="1800" kern="0" dirty="0" err="1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prosecs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)</a:t>
            </a:r>
          </a:p>
          <a:p>
            <a:pPr lvl="2" defTabSz="914400">
              <a:spcAft>
                <a:spcPts val="200"/>
              </a:spcAft>
            </a:pPr>
            <a:r>
              <a:rPr lang="en-US" altLang="ja-JP" sz="1800" kern="0" dirty="0">
                <a:solidFill>
                  <a:srgbClr val="61965F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Nearly all convicted 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(99.8% conviction </a:t>
            </a: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r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ate)</a:t>
            </a:r>
          </a:p>
          <a:p>
            <a:pPr marL="402336" lvl="1" indent="0" defTabSz="914400">
              <a:spcAft>
                <a:spcPts val="400"/>
              </a:spcAft>
              <a:buNone/>
            </a:pP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    </a:t>
            </a:r>
            <a:r>
              <a:rPr lang="en-US" altLang="ja-JP" sz="16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	   </a:t>
            </a:r>
            <a:r>
              <a:rPr lang="ja-JP" altLang="en-US" sz="1600" kern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⇨</a:t>
            </a:r>
            <a:r>
              <a:rPr lang="en-US" altLang="ja-JP" sz="16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No “guilty plea” as such; (almost) no formal plea bargaining</a:t>
            </a:r>
            <a:endParaRPr lang="en-US" altLang="ja-JP" sz="1600" kern="0" dirty="0">
              <a:solidFill>
                <a:srgbClr val="000000"/>
              </a:solidFill>
              <a:effectLst/>
              <a:latin typeface="Helvetica" pitchFamily="2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2" defTabSz="914400">
              <a:spcAft>
                <a:spcPts val="400"/>
              </a:spcAft>
            </a:pPr>
            <a:r>
              <a:rPr lang="en-US" altLang="ja-JP" sz="18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52% 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received </a:t>
            </a:r>
            <a:r>
              <a:rPr lang="en-US" altLang="ja-JP" sz="18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suspended sentences</a:t>
            </a:r>
          </a:p>
          <a:p>
            <a:pPr lvl="2" defTabSz="914400">
              <a:spcAft>
                <a:spcPts val="400"/>
              </a:spcAft>
            </a:pP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Large fines or other non-prison: </a:t>
            </a:r>
            <a:r>
              <a:rPr lang="en-US" altLang="ja-JP" sz="18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19% more</a:t>
            </a:r>
          </a:p>
          <a:p>
            <a:pPr lvl="1" defTabSz="914400">
              <a:spcAft>
                <a:spcPts val="400"/>
              </a:spcAft>
            </a:pPr>
            <a:r>
              <a:rPr lang="en-US" altLang="ja-JP" sz="1800" kern="0" dirty="0">
                <a:solidFill>
                  <a:srgbClr val="0070C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Under 29% 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sentenced to </a:t>
            </a:r>
            <a:r>
              <a:rPr lang="en-US" altLang="ja-JP" sz="1800" kern="0" dirty="0">
                <a:solidFill>
                  <a:srgbClr val="61965F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actual imprisonment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(about 15,000 total)</a:t>
            </a:r>
          </a:p>
          <a:p>
            <a:pPr lvl="2" defTabSz="914400">
              <a:spcAft>
                <a:spcPts val="400"/>
              </a:spcAft>
            </a:pP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Of those 15,000, </a:t>
            </a:r>
            <a:r>
              <a:rPr lang="en-US" altLang="ja-JP" sz="18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over 78% </a:t>
            </a: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received sentences under three years</a:t>
            </a:r>
          </a:p>
          <a:p>
            <a:pPr lvl="2">
              <a:lnSpc>
                <a:spcPct val="107000"/>
              </a:lnSpc>
              <a:spcAft>
                <a:spcPts val="1400"/>
              </a:spcAft>
            </a:pPr>
            <a:r>
              <a:rPr lang="en-US" altLang="ja-JP" sz="18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Only 362 offenders, </a:t>
            </a:r>
            <a:r>
              <a:rPr lang="en-US" altLang="ja-JP" sz="1800" i="1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in total</a:t>
            </a:r>
            <a:r>
              <a:rPr lang="en-US" altLang="ja-JP" sz="18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, </a:t>
            </a: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received over 10 </a:t>
            </a:r>
            <a:r>
              <a:rPr lang="en-US" altLang="ja-JP" sz="1800" kern="0" dirty="0" err="1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yrs</a:t>
            </a: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 (incl. Life 19, DP 2)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Similar factors for lenience, at each stage</a:t>
            </a:r>
            <a:endParaRPr lang="ja-JP" altLang="ja-JP" sz="2200" kern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pPr marL="279400" indent="0">
              <a:lnSpc>
                <a:spcPct val="107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ja-JP" altLang="en-US" sz="12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●</a:t>
            </a:r>
            <a:r>
              <a:rPr lang="ja-JP" altLang="en-US" sz="16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Acceptance of guilt/remorse</a:t>
            </a:r>
            <a:r>
              <a:rPr lang="ja-JP" altLang="en-US" sz="16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　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ja-JP" altLang="en-US" sz="12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●</a:t>
            </a:r>
            <a:r>
              <a:rPr lang="en-US" altLang="ja-JP" sz="1200" kern="100" dirty="0">
                <a:solidFill>
                  <a:srgbClr val="00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Apology   </a:t>
            </a:r>
            <a:r>
              <a:rPr lang="ja-JP" altLang="en-US" sz="12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●</a:t>
            </a:r>
            <a:r>
              <a:rPr lang="en-US" altLang="ja-JP" sz="16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Compensation to victim   </a:t>
            </a:r>
            <a:r>
              <a:rPr lang="ja-JP" altLang="en-US" sz="12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●</a:t>
            </a:r>
            <a:r>
              <a:rPr lang="en-US" altLang="ja-JP" sz="16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Family and social environment   </a:t>
            </a:r>
            <a:r>
              <a:rPr lang="ja-JP" altLang="en-US" sz="12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●</a:t>
            </a:r>
            <a:r>
              <a:rPr lang="ja-JP" altLang="en-US" sz="16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Will for rehabilitation</a:t>
            </a:r>
            <a:r>
              <a:rPr lang="en-US" altLang="ja-JP" sz="16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ja-JP" sz="1600" kern="1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</a:t>
            </a:r>
            <a:r>
              <a:rPr lang="ja-JP" altLang="en-US" sz="12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●</a:t>
            </a:r>
            <a:r>
              <a:rPr lang="ja-JP" altLang="en-US" sz="16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</a:t>
            </a:r>
            <a:r>
              <a:rPr lang="en-US" altLang="ja-JP" sz="16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Prospects for reintegration</a:t>
            </a:r>
            <a:br>
              <a:rPr lang="en-US" altLang="ja-JP" sz="14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</a:br>
            <a:endParaRPr lang="en-US" altLang="ja-JP" sz="1000" kern="0" dirty="0">
              <a:solidFill>
                <a:srgbClr val="000000"/>
              </a:solidFill>
              <a:effectLst/>
              <a:latin typeface="Helvetica" pitchFamily="2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lvl="2" defTabSz="914400">
              <a:spcAft>
                <a:spcPts val="400"/>
              </a:spcAft>
            </a:pPr>
            <a:br>
              <a:rPr lang="en-US" altLang="ja-JP" sz="14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</a:br>
            <a:endParaRPr lang="en-US" altLang="ja-JP" sz="1200" dirty="0"/>
          </a:p>
          <a:p>
            <a:pPr>
              <a:lnSpc>
                <a:spcPct val="107000"/>
              </a:lnSpc>
              <a:spcAft>
                <a:spcPts val="200"/>
              </a:spcAft>
            </a:pPr>
            <a:endParaRPr lang="en-US" altLang="ja-JP" sz="28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0D8BA0-FF14-A641-9A2E-AF72F541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B77EB-669E-6841-80AD-6015DDE3A1A0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</a:rPr>
              <a:pPr/>
              <a:t>2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724862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40337" y="166883"/>
            <a:ext cx="8175152" cy="1143000"/>
          </a:xfrm>
        </p:spPr>
        <p:txBody>
          <a:bodyPr>
            <a:normAutofit/>
          </a:bodyPr>
          <a:lstStyle/>
          <a:p>
            <a:pPr algn="ctr"/>
            <a:r>
              <a:rPr lang="en-US" altLang="ja-JP" sz="4400" i="1" dirty="0"/>
              <a:t>Sentencing in Japan: Overview (3)</a:t>
            </a:r>
            <a:endParaRPr kumimoji="1" lang="ja-JP" altLang="en-US" dirty="0"/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F6EBFAF4-7ABB-DD4C-AB68-103203F84B3A}"/>
              </a:ext>
            </a:extLst>
          </p:cNvPr>
          <p:cNvSpPr txBox="1">
            <a:spLocks/>
          </p:cNvSpPr>
          <p:nvPr/>
        </p:nvSpPr>
        <p:spPr>
          <a:xfrm>
            <a:off x="1240256" y="1250372"/>
            <a:ext cx="8175152" cy="5607628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altLang="ja-JP" sz="2200" kern="0" dirty="0">
                <a:solidFill>
                  <a:srgbClr val="61965F"/>
                </a:solidFill>
                <a:latin typeface="Helvetica" pitchFamily="2" charset="0"/>
                <a:ea typeface="ＭＳ Ｐゴシック" panose="020B0600070205080204" pitchFamily="34" charset="-128"/>
              </a:rPr>
              <a:t>On paper: </a:t>
            </a:r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(1) </a:t>
            </a:r>
            <a:r>
              <a:rPr lang="en-US" altLang="ja-JP" sz="22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Indeterminate</a:t>
            </a:r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 Sentences, </a:t>
            </a:r>
            <a:r>
              <a:rPr lang="en-US" altLang="ja-JP" sz="22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Broad Range</a:t>
            </a:r>
          </a:p>
          <a:p>
            <a:pPr lvl="1" defTabSz="914400"/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Examples (Penal Code): Theft -- u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 to 10 years, or fine of up to ¥500,000</a:t>
            </a:r>
            <a:r>
              <a:rPr lang="ja-JP" altLang="ja-JP" sz="1800">
                <a:effectLst/>
              </a:rPr>
              <a:t> </a:t>
            </a:r>
            <a:endParaRPr lang="en-US" altLang="ja-JP" sz="1800" dirty="0">
              <a:effectLst/>
            </a:endParaRPr>
          </a:p>
          <a:p>
            <a:pPr lvl="1" defTabSz="914400"/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Homicide -- 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5 to 20 years (or up to 30 years, if aggravating circumstances), life imprisonment, or the death penalty</a:t>
            </a:r>
          </a:p>
          <a:p>
            <a:pPr marL="402336" lvl="1" indent="0" defTabSz="914400">
              <a:buNone/>
            </a:pPr>
            <a:r>
              <a:rPr lang="ja-JP" altLang="en-US" sz="18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⇨ </a:t>
            </a:r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M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inimum can be reduced by half if extenuating circumstances</a:t>
            </a:r>
          </a:p>
          <a:p>
            <a:pPr marL="402336" lvl="1" indent="0" defTabSz="914400">
              <a:buNone/>
            </a:pPr>
            <a:r>
              <a:rPr lang="ja-JP" altLang="en-US" sz="1800" kern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⇨ 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And if under 3 years, suspended sentence can be granted</a:t>
            </a:r>
            <a:r>
              <a:rPr lang="ja-JP" altLang="ja-JP" sz="1800">
                <a:effectLst/>
              </a:rPr>
              <a:t> </a:t>
            </a:r>
            <a:endParaRPr lang="en-US" altLang="ja-JP" sz="1800" kern="0" dirty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pPr defTabSz="914400"/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(2) </a:t>
            </a:r>
            <a:r>
              <a:rPr lang="en-US" altLang="ja-JP" sz="22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Court </a:t>
            </a:r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(prof. judges or, where used, lay judge panel) </a:t>
            </a:r>
            <a:r>
              <a:rPr lang="en-US" altLang="ja-JP" sz="22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determines</a:t>
            </a:r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 sentence </a:t>
            </a:r>
          </a:p>
          <a:p>
            <a:pPr defTabSz="914400"/>
            <a:r>
              <a:rPr lang="en-US" altLang="ja-JP" sz="2200" kern="0" dirty="0">
                <a:solidFill>
                  <a:srgbClr val="61965F"/>
                </a:solidFill>
                <a:latin typeface="Helvetica" pitchFamily="2" charset="0"/>
                <a:ea typeface="ＭＳ Ｐゴシック" panose="020B0600070205080204" pitchFamily="34" charset="-128"/>
              </a:rPr>
              <a:t>In practice: </a:t>
            </a:r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(1) Strong internal </a:t>
            </a:r>
            <a:r>
              <a:rPr lang="en-US" altLang="ja-JP" sz="22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standardization</a:t>
            </a:r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/great emphasis on consistency</a:t>
            </a:r>
          </a:p>
          <a:p>
            <a:pPr lvl="1" defTabSz="914400"/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Extensive databases, containing many factors, for both judiciary (also available to def counsel) and </a:t>
            </a:r>
            <a:r>
              <a:rPr lang="en-US" altLang="ja-JP" sz="1800" kern="0" dirty="0" err="1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prosecs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(even more extensive)</a:t>
            </a:r>
            <a:endParaRPr lang="en-US" altLang="ja-JP" sz="2000" kern="0" dirty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pPr defTabSz="914400"/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(2) </a:t>
            </a:r>
            <a:r>
              <a:rPr lang="en-US" altLang="ja-JP" sz="2200" kern="0" dirty="0" err="1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Prosec</a:t>
            </a:r>
            <a:r>
              <a:rPr lang="en-US" altLang="ja-JP" sz="2200" kern="0" dirty="0">
                <a:solidFill>
                  <a:srgbClr val="0070C0"/>
                </a:solidFill>
                <a:latin typeface="Helvetica" pitchFamily="2" charset="0"/>
                <a:ea typeface="ＭＳ Ｐゴシック" panose="020B0600070205080204" pitchFamily="34" charset="-128"/>
              </a:rPr>
              <a:t>. sentence request </a:t>
            </a:r>
            <a:r>
              <a:rPr lang="en-US" altLang="ja-JP" sz="22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</a:rPr>
              <a:t>plays key role</a:t>
            </a:r>
          </a:p>
          <a:p>
            <a:pPr lvl="1" defTabSz="914400"/>
            <a:r>
              <a:rPr lang="en-US" altLang="ja-JP" sz="1800" kern="0" dirty="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Typically, </a:t>
            </a:r>
            <a:r>
              <a:rPr lang="en-US" altLang="ja-JP" sz="1800" kern="0" dirty="0" err="1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p</a:t>
            </a:r>
            <a:r>
              <a:rPr lang="en-US" altLang="ja-JP" sz="1800" kern="0" dirty="0" err="1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rosecs</a:t>
            </a:r>
            <a:r>
              <a:rPr lang="en-US" altLang="ja-JP" sz="1800" kern="0" dirty="0">
                <a:solidFill>
                  <a:srgbClr val="000000"/>
                </a:solidFill>
                <a:effectLst/>
                <a:latin typeface="Helvetica" pitchFamily="2" charset="0"/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 request about 20% more than precedents suggest; courts reduce request by about 20%</a:t>
            </a:r>
            <a:endParaRPr lang="ja-JP" altLang="ja-JP" sz="2000" kern="0">
              <a:solidFill>
                <a:srgbClr val="000000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pPr>
              <a:lnSpc>
                <a:spcPct val="107000"/>
              </a:lnSpc>
              <a:spcAft>
                <a:spcPts val="200"/>
              </a:spcAft>
            </a:pPr>
            <a:endParaRPr lang="en-US" altLang="ja-JP" sz="28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0D8BA0-FF14-A641-9A2E-AF72F541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B77EB-669E-6841-80AD-6015DDE3A1A0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  <a:latin typeface="Gill Sans MT"/>
              </a:rPr>
              <a:pPr/>
              <a:t>3</a:t>
            </a:fld>
            <a:endParaRPr lang="en-US" dirty="0">
              <a:solidFill>
                <a:srgbClr val="E7DEC9">
                  <a:shade val="50000"/>
                  <a:satMod val="200000"/>
                </a:srgb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5548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フレッシュ">
  <a:themeElements>
    <a:clrScheme name="フレッシュ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フレッシュ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フレッシュ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597A6DD54B2D4BB5F63558C9048978" ma:contentTypeVersion="17" ma:contentTypeDescription="Create a new document." ma:contentTypeScope="" ma:versionID="a2b027d3c66d7d82026be9071cd6d9e3">
  <xsd:schema xmlns:xsd="http://www.w3.org/2001/XMLSchema" xmlns:xs="http://www.w3.org/2001/XMLSchema" xmlns:p="http://schemas.microsoft.com/office/2006/metadata/properties" xmlns:ns2="26d4876d-1652-4741-a251-c7328cbe4eec" xmlns:ns3="675ad150-b751-47e2-ad83-2ce7a9a72029" targetNamespace="http://schemas.microsoft.com/office/2006/metadata/properties" ma:root="true" ma:fieldsID="8af7acfd8c237abd878d2a180cb16c66" ns2:_="" ns3:_="">
    <xsd:import namespace="26d4876d-1652-4741-a251-c7328cbe4eec"/>
    <xsd:import namespace="675ad150-b751-47e2-ad83-2ce7a9a720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d4876d-1652-4741-a251-c7328cbe4e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bbc5412-facb-47f6-beca-cc3ad60e99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5ad150-b751-47e2-ad83-2ce7a9a72029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4baef6dd-c4f8-403b-aac1-ae4cb52c231a}" ma:internalName="TaxCatchAll" ma:showField="CatchAllData" ma:web="675ad150-b751-47e2-ad83-2ce7a9a720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d4876d-1652-4741-a251-c7328cbe4eec">
      <Terms xmlns="http://schemas.microsoft.com/office/infopath/2007/PartnerControls"/>
    </lcf76f155ced4ddcb4097134ff3c332f>
    <TaxCatchAll xmlns="675ad150-b751-47e2-ad83-2ce7a9a72029" xsi:nil="true"/>
  </documentManagement>
</p:properties>
</file>

<file path=customXml/itemProps1.xml><?xml version="1.0" encoding="utf-8"?>
<ds:datastoreItem xmlns:ds="http://schemas.openxmlformats.org/officeDocument/2006/customXml" ds:itemID="{61400A1E-DF0C-426B-B408-C76752CD74FE}"/>
</file>

<file path=customXml/itemProps2.xml><?xml version="1.0" encoding="utf-8"?>
<ds:datastoreItem xmlns:ds="http://schemas.openxmlformats.org/officeDocument/2006/customXml" ds:itemID="{D4EA4A17-E379-4C1A-89AB-EBF4EE27E6AF}"/>
</file>

<file path=customXml/itemProps3.xml><?xml version="1.0" encoding="utf-8"?>
<ds:datastoreItem xmlns:ds="http://schemas.openxmlformats.org/officeDocument/2006/customXml" ds:itemID="{3E2500C5-A961-4D46-931F-4DB73BB7881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5005</TotalTime>
  <Words>487</Words>
  <Application>Microsoft Macintosh PowerPoint</Application>
  <PresentationFormat>画面に合わせる (4:3)</PresentationFormat>
  <Paragraphs>37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游明朝</vt:lpstr>
      <vt:lpstr>Calibri</vt:lpstr>
      <vt:lpstr>Gill Sans MT</vt:lpstr>
      <vt:lpstr>Helvetica</vt:lpstr>
      <vt:lpstr>Verdana</vt:lpstr>
      <vt:lpstr>Wingdings 2</vt:lpstr>
      <vt:lpstr>1_フレッシュ</vt:lpstr>
      <vt:lpstr>Sentencing in Japan: Overview (D. Foote)</vt:lpstr>
      <vt:lpstr>Sentencing in Japan: Overview (2)</vt:lpstr>
      <vt:lpstr>Sentencing in Japan: Overview (3)</vt:lpstr>
    </vt:vector>
  </TitlesOfParts>
  <Company>utokyo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foote d</dc:creator>
  <cp:lastModifiedBy>dhfoote dhfoote</cp:lastModifiedBy>
  <cp:revision>567</cp:revision>
  <dcterms:created xsi:type="dcterms:W3CDTF">2018-11-04T01:18:07Z</dcterms:created>
  <dcterms:modified xsi:type="dcterms:W3CDTF">2026-09-10T02:05:56Z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0x01010016597A6DD54B2D4BB5F63558C9048978</vt:lpwstr>
  </property>
</Properties>
</file>