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1"/>
  </p:notesMasterIdLst>
  <p:sldIdLst>
    <p:sldId id="256" r:id="rId2"/>
    <p:sldId id="257" r:id="rId3"/>
    <p:sldId id="265" r:id="rId4"/>
    <p:sldId id="266" r:id="rId5"/>
    <p:sldId id="315" r:id="rId6"/>
    <p:sldId id="307" r:id="rId7"/>
    <p:sldId id="310" r:id="rId8"/>
    <p:sldId id="308" r:id="rId9"/>
    <p:sldId id="259" r:id="rId10"/>
    <p:sldId id="311" r:id="rId11"/>
    <p:sldId id="296" r:id="rId12"/>
    <p:sldId id="297" r:id="rId13"/>
    <p:sldId id="298" r:id="rId14"/>
    <p:sldId id="299" r:id="rId15"/>
    <p:sldId id="300" r:id="rId16"/>
    <p:sldId id="301" r:id="rId17"/>
    <p:sldId id="313" r:id="rId18"/>
    <p:sldId id="302" r:id="rId19"/>
    <p:sldId id="303" r:id="rId20"/>
    <p:sldId id="261" r:id="rId21"/>
    <p:sldId id="316" r:id="rId22"/>
    <p:sldId id="317" r:id="rId23"/>
    <p:sldId id="318" r:id="rId24"/>
    <p:sldId id="262" r:id="rId25"/>
    <p:sldId id="305" r:id="rId26"/>
    <p:sldId id="260" r:id="rId27"/>
    <p:sldId id="314" r:id="rId28"/>
    <p:sldId id="306" r:id="rId29"/>
    <p:sldId id="278" r:id="rId30"/>
  </p:sldIdLst>
  <p:sldSz cx="9144000" cy="5143500" type="screen16x9"/>
  <p:notesSz cx="6858000" cy="9144000"/>
  <p:embeddedFontLst>
    <p:embeddedFont>
      <p:font typeface="Amatic SC" panose="020B0604020202020204" charset="-79"/>
      <p:regular r:id="rId32"/>
      <p:bold r:id="rId33"/>
    </p:embeddedFont>
    <p:embeddedFont>
      <p:font typeface="Calibri" panose="020F0502020204030204" pitchFamily="34" charset="0"/>
      <p:regular r:id="rId34"/>
      <p:bold r:id="rId35"/>
      <p:italic r:id="rId36"/>
      <p:boldItalic r:id="rId37"/>
    </p:embeddedFont>
    <p:embeddedFont>
      <p:font typeface="Nunito SemiBold" panose="020B0604020202020204" charset="0"/>
      <p:regular r:id="rId38"/>
      <p:bold r:id="rId39"/>
      <p:italic r:id="rId40"/>
      <p:boldItalic r:id="rId41"/>
    </p:embeddedFont>
    <p:embeddedFont>
      <p:font typeface="Nuni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495CC-CB82-4AAB-88FD-D8D7576ACE3E}" v="5" dt="2021-10-07T08:57:43.711"/>
  </p1510:revLst>
</p1510:revInfo>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60" autoAdjust="0"/>
  </p:normalViewPr>
  <p:slideViewPr>
    <p:cSldViewPr snapToGrid="0">
      <p:cViewPr varScale="1">
        <p:scale>
          <a:sx n="162" d="100"/>
          <a:sy n="162" d="100"/>
        </p:scale>
        <p:origin x="138"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Sheet1!$G$10</c:f>
              <c:strCache>
                <c:ptCount val="1"/>
                <c:pt idx="0">
                  <c:v>Technology Deals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Sheet1!$H$9:$Q$9</c:f>
              <c:strCache>
                <c:ptCount val="10"/>
                <c:pt idx="0">
                  <c:v>Q1 19</c:v>
                </c:pt>
                <c:pt idx="1">
                  <c:v>Q2 19</c:v>
                </c:pt>
                <c:pt idx="2">
                  <c:v>Q3 19</c:v>
                </c:pt>
                <c:pt idx="3">
                  <c:v>Q4 19</c:v>
                </c:pt>
                <c:pt idx="4">
                  <c:v>Q1 20</c:v>
                </c:pt>
                <c:pt idx="5">
                  <c:v>Q2 20</c:v>
                </c:pt>
                <c:pt idx="6">
                  <c:v>Q3 20</c:v>
                </c:pt>
                <c:pt idx="7">
                  <c:v>Q4 20</c:v>
                </c:pt>
                <c:pt idx="8">
                  <c:v>Q1 21</c:v>
                </c:pt>
                <c:pt idx="9">
                  <c:v>Q2 21</c:v>
                </c:pt>
              </c:strCache>
            </c:strRef>
          </c:cat>
          <c:val>
            <c:numRef>
              <c:f>Sheet1!$H$10:$Q$10</c:f>
              <c:numCache>
                <c:formatCode>General</c:formatCode>
                <c:ptCount val="10"/>
                <c:pt idx="0">
                  <c:v>574</c:v>
                </c:pt>
                <c:pt idx="1">
                  <c:v>627</c:v>
                </c:pt>
                <c:pt idx="2">
                  <c:v>565</c:v>
                </c:pt>
                <c:pt idx="3">
                  <c:v>595</c:v>
                </c:pt>
                <c:pt idx="4">
                  <c:v>589</c:v>
                </c:pt>
                <c:pt idx="5">
                  <c:v>550</c:v>
                </c:pt>
                <c:pt idx="6">
                  <c:v>645</c:v>
                </c:pt>
                <c:pt idx="7">
                  <c:v>855</c:v>
                </c:pt>
                <c:pt idx="8">
                  <c:v>863</c:v>
                </c:pt>
                <c:pt idx="9">
                  <c:v>859</c:v>
                </c:pt>
              </c:numCache>
            </c:numRef>
          </c:val>
          <c:extLst>
            <c:ext xmlns:c16="http://schemas.microsoft.com/office/drawing/2014/chart" uri="{C3380CC4-5D6E-409C-BE32-E72D297353CC}">
              <c16:uniqueId val="{00000000-BD69-4C77-B66F-520744702B5F}"/>
            </c:ext>
          </c:extLst>
        </c:ser>
        <c:dLbls>
          <c:showLegendKey val="0"/>
          <c:showVal val="0"/>
          <c:showCatName val="0"/>
          <c:showSerName val="0"/>
          <c:showPercent val="0"/>
          <c:showBubbleSize val="0"/>
        </c:dLbls>
        <c:gapWidth val="219"/>
        <c:overlap val="-27"/>
        <c:axId val="313124304"/>
        <c:axId val="313129296"/>
      </c:barChart>
      <c:lineChart>
        <c:grouping val="standard"/>
        <c:varyColors val="0"/>
        <c:ser>
          <c:idx val="1"/>
          <c:order val="1"/>
          <c:tx>
            <c:strRef>
              <c:f>Sheet1!$G$11</c:f>
              <c:strCache>
                <c:ptCount val="1"/>
                <c:pt idx="0">
                  <c:v>Deal Value</c:v>
                </c:pt>
              </c:strCache>
            </c:strRef>
          </c:tx>
          <c:spPr>
            <a:ln w="28575" cap="rnd">
              <a:solidFill>
                <a:sysClr val="windowText" lastClr="000000"/>
              </a:solidFill>
              <a:prstDash val="solid"/>
              <a:round/>
            </a:ln>
            <a:effectLst/>
          </c:spPr>
          <c:marker>
            <c:symbol val="none"/>
          </c:marker>
          <c:cat>
            <c:strRef>
              <c:f>Sheet1!$H$9:$Q$9</c:f>
              <c:strCache>
                <c:ptCount val="10"/>
                <c:pt idx="0">
                  <c:v>Q1 19</c:v>
                </c:pt>
                <c:pt idx="1">
                  <c:v>Q2 19</c:v>
                </c:pt>
                <c:pt idx="2">
                  <c:v>Q3 19</c:v>
                </c:pt>
                <c:pt idx="3">
                  <c:v>Q4 19</c:v>
                </c:pt>
                <c:pt idx="4">
                  <c:v>Q1 20</c:v>
                </c:pt>
                <c:pt idx="5">
                  <c:v>Q2 20</c:v>
                </c:pt>
                <c:pt idx="6">
                  <c:v>Q3 20</c:v>
                </c:pt>
                <c:pt idx="7">
                  <c:v>Q4 20</c:v>
                </c:pt>
                <c:pt idx="8">
                  <c:v>Q1 21</c:v>
                </c:pt>
                <c:pt idx="9">
                  <c:v>Q2 21</c:v>
                </c:pt>
              </c:strCache>
            </c:strRef>
          </c:cat>
          <c:val>
            <c:numRef>
              <c:f>Sheet1!$H$11:$Q$11</c:f>
              <c:numCache>
                <c:formatCode>General</c:formatCode>
                <c:ptCount val="10"/>
                <c:pt idx="0">
                  <c:v>73</c:v>
                </c:pt>
                <c:pt idx="1">
                  <c:v>29</c:v>
                </c:pt>
                <c:pt idx="2">
                  <c:v>45</c:v>
                </c:pt>
                <c:pt idx="3">
                  <c:v>40</c:v>
                </c:pt>
                <c:pt idx="4">
                  <c:v>21</c:v>
                </c:pt>
                <c:pt idx="5">
                  <c:v>37</c:v>
                </c:pt>
                <c:pt idx="6">
                  <c:v>73</c:v>
                </c:pt>
                <c:pt idx="7">
                  <c:v>99</c:v>
                </c:pt>
                <c:pt idx="8">
                  <c:v>71</c:v>
                </c:pt>
                <c:pt idx="9">
                  <c:v>44</c:v>
                </c:pt>
              </c:numCache>
            </c:numRef>
          </c:val>
          <c:smooth val="0"/>
          <c:extLst>
            <c:ext xmlns:c16="http://schemas.microsoft.com/office/drawing/2014/chart" uri="{C3380CC4-5D6E-409C-BE32-E72D297353CC}">
              <c16:uniqueId val="{00000001-BD69-4C77-B66F-520744702B5F}"/>
            </c:ext>
          </c:extLst>
        </c:ser>
        <c:dLbls>
          <c:showLegendKey val="0"/>
          <c:showVal val="0"/>
          <c:showCatName val="0"/>
          <c:showSerName val="0"/>
          <c:showPercent val="0"/>
          <c:showBubbleSize val="0"/>
        </c:dLbls>
        <c:marker val="1"/>
        <c:smooth val="0"/>
        <c:axId val="313123056"/>
        <c:axId val="313139280"/>
      </c:lineChart>
      <c:catAx>
        <c:axId val="31312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de-DE"/>
          </a:p>
        </c:txPr>
        <c:crossAx val="313129296"/>
        <c:crosses val="autoZero"/>
        <c:auto val="1"/>
        <c:lblAlgn val="ctr"/>
        <c:lblOffset val="100"/>
        <c:noMultiLvlLbl val="0"/>
      </c:catAx>
      <c:valAx>
        <c:axId val="313129296"/>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r>
                  <a:rPr lang="de-DE" sz="900" dirty="0">
                    <a:solidFill>
                      <a:schemeClr val="tx1"/>
                    </a:solidFill>
                    <a:latin typeface="Nunito" pitchFamily="2" charset="0"/>
                  </a:rPr>
                  <a:t>Deal Volume</a:t>
                </a:r>
                <a:r>
                  <a:rPr lang="de-DE" sz="900" baseline="0" dirty="0">
                    <a:solidFill>
                      <a:schemeClr val="tx1"/>
                    </a:solidFill>
                    <a:latin typeface="Nunito" pitchFamily="2" charset="0"/>
                  </a:rPr>
                  <a:t> - </a:t>
                </a:r>
                <a:r>
                  <a:rPr lang="de-DE" sz="900" baseline="0" dirty="0" err="1">
                    <a:solidFill>
                      <a:schemeClr val="tx1"/>
                    </a:solidFill>
                    <a:latin typeface="Nunito" pitchFamily="2" charset="0"/>
                  </a:rPr>
                  <a:t>columns</a:t>
                </a:r>
                <a:endParaRPr lang="de-DE" sz="900" dirty="0">
                  <a:solidFill>
                    <a:schemeClr val="tx1"/>
                  </a:solidFill>
                  <a:latin typeface="Nunito" pitchFamily="2" charset="0"/>
                </a:endParaRP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de-DE"/>
          </a:p>
        </c:txPr>
        <c:crossAx val="313124304"/>
        <c:crosses val="autoZero"/>
        <c:crossBetween val="between"/>
      </c:valAx>
      <c:valAx>
        <c:axId val="3131392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Nunito" pitchFamily="2" charset="0"/>
                    <a:ea typeface="+mn-ea"/>
                    <a:cs typeface="+mn-cs"/>
                  </a:defRPr>
                </a:pPr>
                <a:r>
                  <a:rPr lang="en-GB" sz="900" noProof="0" dirty="0">
                    <a:solidFill>
                      <a:schemeClr val="tx1"/>
                    </a:solidFill>
                    <a:latin typeface="Nunito" pitchFamily="2" charset="0"/>
                  </a:rPr>
                  <a:t>Deal Value (billion</a:t>
                </a:r>
                <a:r>
                  <a:rPr lang="en-GB" sz="900" baseline="0" noProof="0" dirty="0">
                    <a:solidFill>
                      <a:schemeClr val="tx1"/>
                    </a:solidFill>
                    <a:latin typeface="Nunito" pitchFamily="2" charset="0"/>
                  </a:rPr>
                  <a:t> USD</a:t>
                </a:r>
                <a:r>
                  <a:rPr lang="en-GB" sz="900" noProof="0" dirty="0">
                    <a:solidFill>
                      <a:schemeClr val="tx1"/>
                    </a:solidFill>
                    <a:latin typeface="Nunito" pitchFamily="2" charset="0"/>
                  </a:rPr>
                  <a:t>) - lines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Nunito" pitchFamily="2" charset="0"/>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de-DE"/>
          </a:p>
        </c:txPr>
        <c:crossAx val="313123056"/>
        <c:crosses val="max"/>
        <c:crossBetween val="between"/>
      </c:valAx>
      <c:catAx>
        <c:axId val="313123056"/>
        <c:scaling>
          <c:orientation val="minMax"/>
        </c:scaling>
        <c:delete val="1"/>
        <c:axPos val="b"/>
        <c:numFmt formatCode="General" sourceLinked="1"/>
        <c:majorTickMark val="out"/>
        <c:minorTickMark val="none"/>
        <c:tickLblPos val="nextTo"/>
        <c:crossAx val="3131392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Nunito" pitchFamily="2" charset="0"/>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02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95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8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21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25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76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58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02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94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17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72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66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70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‹Nr.›</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haerting@haerting.de" TargetMode="External"/><Relationship Id="rId3" Type="http://schemas.openxmlformats.org/officeDocument/2006/relationships/hyperlink" Target="mailto:martin.viciano-gofferje@gleisslutz.com" TargetMode="External"/><Relationship Id="rId7" Type="http://schemas.openxmlformats.org/officeDocument/2006/relationships/hyperlink" Target="mailto:sajai@jsalaw.com"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mailto:cgraham@cooley.com" TargetMode="External"/><Relationship Id="rId5" Type="http://schemas.openxmlformats.org/officeDocument/2006/relationships/hyperlink" Target="mailto:v.yakubovskyy@nobles-law.com" TargetMode="External"/><Relationship Id="rId4" Type="http://schemas.openxmlformats.org/officeDocument/2006/relationships/hyperlink" Target="mailto:fe@saxenhammer-c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6600" dirty="0"/>
              <a:t>Cross-border Tech M&amp;A in an Unsettled World : Balancing Prospects with Barriers</a:t>
            </a:r>
            <a:endParaRPr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9FC7-6C65-4034-B13D-2448D4D586E8}"/>
              </a:ext>
            </a:extLst>
          </p:cNvPr>
          <p:cNvSpPr>
            <a:spLocks noGrp="1"/>
          </p:cNvSpPr>
          <p:nvPr>
            <p:ph type="title"/>
          </p:nvPr>
        </p:nvSpPr>
        <p:spPr/>
        <p:txBody>
          <a:bodyPr/>
          <a:lstStyle/>
          <a:p>
            <a:r>
              <a:rPr lang="en-GB" dirty="0"/>
              <a:t>Three Tech Sectors emerge as M&amp;A Hotspots</a:t>
            </a:r>
            <a:endParaRPr lang="de-DE" dirty="0"/>
          </a:p>
        </p:txBody>
      </p:sp>
      <p:sp>
        <p:nvSpPr>
          <p:cNvPr id="3" name="Text Placeholder 2">
            <a:extLst>
              <a:ext uri="{FF2B5EF4-FFF2-40B4-BE49-F238E27FC236}">
                <a16:creationId xmlns:a16="http://schemas.microsoft.com/office/drawing/2014/main" id="{E5E8B277-2FD8-41D1-8B43-CCF9CFA3FFAC}"/>
              </a:ext>
            </a:extLst>
          </p:cNvPr>
          <p:cNvSpPr>
            <a:spLocks noGrp="1"/>
          </p:cNvSpPr>
          <p:nvPr>
            <p:ph type="body" idx="1"/>
          </p:nvPr>
        </p:nvSpPr>
        <p:spPr>
          <a:xfrm>
            <a:off x="1016724" y="1506350"/>
            <a:ext cx="2266987" cy="2953550"/>
          </a:xfrm>
        </p:spPr>
        <p:txBody>
          <a:bodyPr/>
          <a:lstStyle/>
          <a:p>
            <a:pPr marL="114300" indent="0">
              <a:buNone/>
            </a:pPr>
            <a:r>
              <a:rPr lang="en-GB" sz="1600" b="1" dirty="0"/>
              <a:t>Cryptocurrency</a:t>
            </a:r>
          </a:p>
          <a:p>
            <a:pPr marL="114300" indent="0">
              <a:buNone/>
            </a:pPr>
            <a:endParaRPr lang="en-GB" sz="1600" dirty="0"/>
          </a:p>
          <a:p>
            <a:r>
              <a:rPr lang="en-GB" sz="1100" dirty="0"/>
              <a:t>Crypto deals could grow rapidly in the second half of 2021 – both M&amp;A and fundraising </a:t>
            </a:r>
          </a:p>
          <a:p>
            <a:endParaRPr lang="en-GB" sz="1100" dirty="0"/>
          </a:p>
          <a:p>
            <a:r>
              <a:rPr lang="en-GB" sz="1100" dirty="0"/>
              <a:t>The industry is maturing and large players look to institutionalise </a:t>
            </a:r>
          </a:p>
          <a:p>
            <a:endParaRPr lang="en-GB" sz="1100" dirty="0"/>
          </a:p>
          <a:p>
            <a:r>
              <a:rPr lang="en-GB" sz="1100" dirty="0"/>
              <a:t>In June 2021, Andreessen Horowitz announced a USD 2.2 bn crypto fund. Global crypto deal value has more than doubled in 2020, year-over year, to USD 1.1 bn</a:t>
            </a:r>
          </a:p>
          <a:p>
            <a:pPr marL="114300" indent="0">
              <a:buNone/>
            </a:pPr>
            <a:r>
              <a:rPr lang="en-GB" sz="1100" dirty="0"/>
              <a:t>  </a:t>
            </a:r>
            <a:br>
              <a:rPr lang="en-GB" sz="1100" dirty="0"/>
            </a:br>
            <a:endParaRPr lang="en-GB" sz="1100" dirty="0"/>
          </a:p>
        </p:txBody>
      </p:sp>
      <p:sp>
        <p:nvSpPr>
          <p:cNvPr id="6" name="Slide Number Placeholder 5">
            <a:extLst>
              <a:ext uri="{FF2B5EF4-FFF2-40B4-BE49-F238E27FC236}">
                <a16:creationId xmlns:a16="http://schemas.microsoft.com/office/drawing/2014/main" id="{49C1E034-AFA6-4C89-89F8-7ADAA3015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7" name="Text Placeholder 2">
            <a:extLst>
              <a:ext uri="{FF2B5EF4-FFF2-40B4-BE49-F238E27FC236}">
                <a16:creationId xmlns:a16="http://schemas.microsoft.com/office/drawing/2014/main" id="{5FFABBA4-79C2-4B64-ACD4-A6BDFD62AB22}"/>
              </a:ext>
            </a:extLst>
          </p:cNvPr>
          <p:cNvSpPr txBox="1">
            <a:spLocks/>
          </p:cNvSpPr>
          <p:nvPr/>
        </p:nvSpPr>
        <p:spPr>
          <a:xfrm>
            <a:off x="3419437" y="1506350"/>
            <a:ext cx="2266987" cy="295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600" b="1" dirty="0"/>
              <a:t>Disruptive Technology</a:t>
            </a:r>
          </a:p>
          <a:p>
            <a:pPr marL="114300" indent="0">
              <a:buFont typeface="Nunito"/>
              <a:buNone/>
            </a:pPr>
            <a:endParaRPr lang="en-GB" sz="1600" dirty="0"/>
          </a:p>
          <a:p>
            <a:r>
              <a:rPr lang="en-GB" sz="1100" dirty="0"/>
              <a:t>Particularly highly concentrated industries present an opportunity for disruption and M&amp;A activity in the near future</a:t>
            </a:r>
          </a:p>
          <a:p>
            <a:endParaRPr lang="en-GB" sz="1100" dirty="0"/>
          </a:p>
          <a:p>
            <a:r>
              <a:rPr lang="en-GB" sz="1100" dirty="0"/>
              <a:t>In the past, players like Amazon and Tesla shook up their respective industries</a:t>
            </a:r>
          </a:p>
          <a:p>
            <a:endParaRPr lang="en-GB" sz="1100" dirty="0"/>
          </a:p>
          <a:p>
            <a:r>
              <a:rPr lang="en-GB" sz="1100" dirty="0"/>
              <a:t>Similar trends are on the horizon for concentrated industries such as healthcare, financial services and telecommunications</a:t>
            </a:r>
            <a:r>
              <a:rPr lang="en-GB" sz="1050" dirty="0"/>
              <a:t/>
            </a:r>
            <a:br>
              <a:rPr lang="en-GB" sz="1050" dirty="0"/>
            </a:br>
            <a:r>
              <a:rPr lang="en-GB" sz="1050" dirty="0"/>
              <a:t/>
            </a:r>
            <a:br>
              <a:rPr lang="en-GB" sz="1050" dirty="0"/>
            </a:br>
            <a:endParaRPr lang="en-GB" sz="1100" dirty="0"/>
          </a:p>
        </p:txBody>
      </p:sp>
      <p:sp>
        <p:nvSpPr>
          <p:cNvPr id="8" name="Text Placeholder 2">
            <a:extLst>
              <a:ext uri="{FF2B5EF4-FFF2-40B4-BE49-F238E27FC236}">
                <a16:creationId xmlns:a16="http://schemas.microsoft.com/office/drawing/2014/main" id="{973CEA91-7534-43EB-B584-9C1533076758}"/>
              </a:ext>
            </a:extLst>
          </p:cNvPr>
          <p:cNvSpPr txBox="1">
            <a:spLocks/>
          </p:cNvSpPr>
          <p:nvPr/>
        </p:nvSpPr>
        <p:spPr>
          <a:xfrm>
            <a:off x="5822150" y="1506350"/>
            <a:ext cx="2266987" cy="295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600" b="1" dirty="0"/>
              <a:t>Artificial Intelligence</a:t>
            </a:r>
          </a:p>
          <a:p>
            <a:pPr marL="114300" indent="0">
              <a:buFont typeface="Nunito"/>
              <a:buNone/>
            </a:pPr>
            <a:endParaRPr lang="en-GB" sz="1600" dirty="0"/>
          </a:p>
          <a:p>
            <a:r>
              <a:rPr lang="en-GB" sz="1100" dirty="0"/>
              <a:t>The pace of growth in AI has accelerated during the pandemic</a:t>
            </a:r>
          </a:p>
          <a:p>
            <a:endParaRPr lang="en-GB" sz="1100" dirty="0"/>
          </a:p>
          <a:p>
            <a:r>
              <a:rPr lang="en-GB" sz="1100" dirty="0"/>
              <a:t>Increased adoption in areas such as cybersecurity, workflow management, and sales is happening</a:t>
            </a:r>
          </a:p>
          <a:p>
            <a:endParaRPr lang="en-GB" sz="1100" dirty="0"/>
          </a:p>
          <a:p>
            <a:r>
              <a:rPr lang="en-GB" sz="1100" dirty="0"/>
              <a:t>This could lead to increased M&amp;A activity in the future as companies are trying to deepen their value creation and implement AI into their daily processes </a:t>
            </a:r>
          </a:p>
        </p:txBody>
      </p:sp>
    </p:spTree>
    <p:extLst>
      <p:ext uri="{BB962C8B-B14F-4D97-AF65-F5344CB8AC3E}">
        <p14:creationId xmlns:p14="http://schemas.microsoft.com/office/powerpoint/2010/main" val="287732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300163" y="1980025"/>
            <a:ext cx="6443662"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000" dirty="0"/>
              <a:t>Industry boundaries converging with Tech</a:t>
            </a:r>
            <a:endParaRPr sz="4000" dirty="0"/>
          </a:p>
        </p:txBody>
      </p:sp>
      <p:sp>
        <p:nvSpPr>
          <p:cNvPr id="213" name="Google Shape;213;p18"/>
          <p:cNvSpPr txBox="1">
            <a:spLocks noGrp="1"/>
          </p:cNvSpPr>
          <p:nvPr>
            <p:ph type="subTitle" idx="1"/>
          </p:nvPr>
        </p:nvSpPr>
        <p:spPr>
          <a:xfrm>
            <a:off x="1164431" y="2664426"/>
            <a:ext cx="6779419"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Traditional industry boundaries converging as technology becomes front &amp; center in every industry</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2</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224324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Change accelerated</a:t>
            </a:r>
            <a:endParaRPr sz="4800" dirty="0"/>
          </a:p>
        </p:txBody>
      </p:sp>
      <p:sp>
        <p:nvSpPr>
          <p:cNvPr id="213" name="Google Shape;213;p18"/>
          <p:cNvSpPr txBox="1">
            <a:spLocks noGrp="1"/>
          </p:cNvSpPr>
          <p:nvPr>
            <p:ph type="subTitle" idx="1"/>
          </p:nvPr>
        </p:nvSpPr>
        <p:spPr>
          <a:xfrm>
            <a:off x="1057275" y="2664426"/>
            <a:ext cx="6936581"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Pandemic accelerated changes (digital transformation) pulling forward years of transformation into months</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3</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19280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Investing in talent</a:t>
            </a:r>
            <a:endParaRPr sz="4800" dirty="0"/>
          </a:p>
        </p:txBody>
      </p:sp>
      <p:sp>
        <p:nvSpPr>
          <p:cNvPr id="213" name="Google Shape;213;p18"/>
          <p:cNvSpPr txBox="1">
            <a:spLocks noGrp="1"/>
          </p:cNvSpPr>
          <p:nvPr>
            <p:ph type="subTitle" idx="1"/>
          </p:nvPr>
        </p:nvSpPr>
        <p:spPr>
          <a:xfrm>
            <a:off x="1057275" y="2664426"/>
            <a:ext cx="6936581"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Remote collaboration gave companies a wealth of opportunity to source talent</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4</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90237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Disruption is Profitable</a:t>
            </a:r>
            <a:endParaRPr sz="4800" dirty="0"/>
          </a:p>
        </p:txBody>
      </p:sp>
      <p:sp>
        <p:nvSpPr>
          <p:cNvPr id="213" name="Google Shape;213;p18"/>
          <p:cNvSpPr txBox="1">
            <a:spLocks noGrp="1"/>
          </p:cNvSpPr>
          <p:nvPr>
            <p:ph type="subTitle" idx="1"/>
          </p:nvPr>
        </p:nvSpPr>
        <p:spPr>
          <a:xfrm>
            <a:off x="1021555" y="2664426"/>
            <a:ext cx="6943725" cy="1064612"/>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COVID-19 is the single largest economic disruption in a century; and the tech industry had the good fortune to make it through the pandemic largely unscathed</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5</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310550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A new way to do business</a:t>
            </a:r>
            <a:endParaRPr sz="4800" dirty="0"/>
          </a:p>
        </p:txBody>
      </p:sp>
      <p:sp>
        <p:nvSpPr>
          <p:cNvPr id="213" name="Google Shape;213;p18"/>
          <p:cNvSpPr txBox="1">
            <a:spLocks noGrp="1"/>
          </p:cNvSpPr>
          <p:nvPr>
            <p:ph type="subTitle" idx="1"/>
          </p:nvPr>
        </p:nvSpPr>
        <p:spPr>
          <a:xfrm>
            <a:off x="1773500" y="2664426"/>
            <a:ext cx="5597100" cy="878874"/>
          </a:xfrm>
          <a:prstGeom prst="rect">
            <a:avLst/>
          </a:prstGeom>
        </p:spPr>
        <p:txBody>
          <a:bodyPr spcFirstLastPara="1" wrap="square" lIns="0" tIns="0" rIns="0" bIns="0" anchor="t" anchorCtr="0">
            <a:noAutofit/>
          </a:bodyPr>
          <a:lstStyle/>
          <a:p>
            <a:pPr marL="0" lvl="0" indent="0">
              <a:spcAft>
                <a:spcPts val="1000"/>
              </a:spcAft>
            </a:pPr>
            <a:r>
              <a:rPr lang="en-US" dirty="0"/>
              <a:t>M&amp;A fits the shift in mindset to change the way Tech did business </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6</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112022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Dealing from strength</a:t>
            </a:r>
            <a:endParaRPr sz="4800" dirty="0"/>
          </a:p>
        </p:txBody>
      </p:sp>
      <p:sp>
        <p:nvSpPr>
          <p:cNvPr id="213" name="Google Shape;213;p18"/>
          <p:cNvSpPr txBox="1">
            <a:spLocks noGrp="1"/>
          </p:cNvSpPr>
          <p:nvPr>
            <p:ph type="subTitle" idx="1"/>
          </p:nvPr>
        </p:nvSpPr>
        <p:spPr>
          <a:xfrm>
            <a:off x="1000125" y="2664426"/>
            <a:ext cx="6900863" cy="1064612"/>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Two requisite for any transaction - will and means, supported by record stock prices, helping move deals along by supplying both confidence and currency</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7</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243299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B301-7233-4043-8F87-22734BECAC8A}"/>
              </a:ext>
            </a:extLst>
          </p:cNvPr>
          <p:cNvSpPr>
            <a:spLocks noGrp="1"/>
          </p:cNvSpPr>
          <p:nvPr>
            <p:ph type="title"/>
          </p:nvPr>
        </p:nvSpPr>
        <p:spPr>
          <a:xfrm>
            <a:off x="883373" y="683600"/>
            <a:ext cx="7521001" cy="396300"/>
          </a:xfrm>
        </p:spPr>
        <p:txBody>
          <a:bodyPr/>
          <a:lstStyle/>
          <a:p>
            <a:r>
              <a:rPr lang="en-GB" sz="3000" dirty="0"/>
              <a:t>Record capital supply triggers </a:t>
            </a:r>
            <a:r>
              <a:rPr lang="en-GB" sz="3000" dirty="0" err="1"/>
              <a:t>m&amp;a</a:t>
            </a:r>
            <a:r>
              <a:rPr lang="en-GB" sz="3000" dirty="0"/>
              <a:t> and investment activity</a:t>
            </a:r>
            <a:endParaRPr lang="de-DE" sz="3000" dirty="0"/>
          </a:p>
        </p:txBody>
      </p:sp>
      <p:sp>
        <p:nvSpPr>
          <p:cNvPr id="3" name="Text Placeholder 2">
            <a:extLst>
              <a:ext uri="{FF2B5EF4-FFF2-40B4-BE49-F238E27FC236}">
                <a16:creationId xmlns:a16="http://schemas.microsoft.com/office/drawing/2014/main" id="{B5B74CCB-46A5-4CBF-85C6-75BA4B8B4880}"/>
              </a:ext>
            </a:extLst>
          </p:cNvPr>
          <p:cNvSpPr>
            <a:spLocks noGrp="1"/>
          </p:cNvSpPr>
          <p:nvPr>
            <p:ph type="body" idx="1"/>
          </p:nvPr>
        </p:nvSpPr>
        <p:spPr>
          <a:xfrm>
            <a:off x="1054825" y="1506350"/>
            <a:ext cx="2421800" cy="179575"/>
          </a:xfrm>
        </p:spPr>
        <p:txBody>
          <a:bodyPr/>
          <a:lstStyle/>
          <a:p>
            <a:pPr marL="114300" indent="0">
              <a:buNone/>
            </a:pPr>
            <a:r>
              <a:rPr lang="en-GB" sz="1400" b="1" dirty="0"/>
              <a:t>Increase in venture capital</a:t>
            </a:r>
            <a:endParaRPr lang="de-DE" sz="1400" b="1" dirty="0"/>
          </a:p>
        </p:txBody>
      </p:sp>
      <p:sp>
        <p:nvSpPr>
          <p:cNvPr id="6" name="Slide Number Placeholder 5">
            <a:extLst>
              <a:ext uri="{FF2B5EF4-FFF2-40B4-BE49-F238E27FC236}">
                <a16:creationId xmlns:a16="http://schemas.microsoft.com/office/drawing/2014/main" id="{218FA3C8-2730-4E97-A772-72B1E69B83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7" name="Text Placeholder 2">
            <a:extLst>
              <a:ext uri="{FF2B5EF4-FFF2-40B4-BE49-F238E27FC236}">
                <a16:creationId xmlns:a16="http://schemas.microsoft.com/office/drawing/2014/main" id="{97674946-EB64-4017-A214-4804D669D2F5}"/>
              </a:ext>
            </a:extLst>
          </p:cNvPr>
          <p:cNvSpPr txBox="1">
            <a:spLocks/>
          </p:cNvSpPr>
          <p:nvPr/>
        </p:nvSpPr>
        <p:spPr>
          <a:xfrm>
            <a:off x="3543263" y="1506350"/>
            <a:ext cx="2421800" cy="1795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400" b="1" dirty="0"/>
              <a:t>Re-energized IPO market</a:t>
            </a:r>
            <a:endParaRPr lang="de-DE" sz="1400" b="1" dirty="0"/>
          </a:p>
        </p:txBody>
      </p:sp>
      <p:sp>
        <p:nvSpPr>
          <p:cNvPr id="8" name="Text Placeholder 2">
            <a:extLst>
              <a:ext uri="{FF2B5EF4-FFF2-40B4-BE49-F238E27FC236}">
                <a16:creationId xmlns:a16="http://schemas.microsoft.com/office/drawing/2014/main" id="{BB6ABE81-0EB9-4BBE-800B-22C8EA9D2810}"/>
              </a:ext>
            </a:extLst>
          </p:cNvPr>
          <p:cNvSpPr txBox="1">
            <a:spLocks/>
          </p:cNvSpPr>
          <p:nvPr/>
        </p:nvSpPr>
        <p:spPr>
          <a:xfrm>
            <a:off x="6031701" y="1506350"/>
            <a:ext cx="2421800" cy="1795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400" b="1" dirty="0"/>
              <a:t>SPAC boom</a:t>
            </a:r>
            <a:endParaRPr lang="de-DE" sz="1400" b="1" dirty="0"/>
          </a:p>
        </p:txBody>
      </p:sp>
      <p:sp>
        <p:nvSpPr>
          <p:cNvPr id="9" name="Text Placeholder 2">
            <a:extLst>
              <a:ext uri="{FF2B5EF4-FFF2-40B4-BE49-F238E27FC236}">
                <a16:creationId xmlns:a16="http://schemas.microsoft.com/office/drawing/2014/main" id="{4C094AC4-985D-4C84-8CCD-167B55CE6EC7}"/>
              </a:ext>
            </a:extLst>
          </p:cNvPr>
          <p:cNvSpPr txBox="1">
            <a:spLocks/>
          </p:cNvSpPr>
          <p:nvPr/>
        </p:nvSpPr>
        <p:spPr>
          <a:xfrm>
            <a:off x="1054825" y="1820674"/>
            <a:ext cx="2001900"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Technology VC deal-making is off to a strong start in 2021 - global VC deal-making already reached 40% of total funding from 2020</a:t>
            </a:r>
          </a:p>
          <a:p>
            <a:pPr marL="114300" indent="0">
              <a:lnSpc>
                <a:spcPct val="150000"/>
              </a:lnSpc>
              <a:buFont typeface="Nunito"/>
              <a:buNone/>
            </a:pPr>
            <a:r>
              <a:rPr lang="en-GB" sz="1100" dirty="0"/>
              <a:t/>
            </a:r>
            <a:br>
              <a:rPr lang="en-GB" sz="1100" dirty="0"/>
            </a:br>
            <a:endParaRPr lang="en-GB" sz="1100" dirty="0"/>
          </a:p>
        </p:txBody>
      </p:sp>
      <p:sp>
        <p:nvSpPr>
          <p:cNvPr id="11" name="Text Placeholder 2">
            <a:extLst>
              <a:ext uri="{FF2B5EF4-FFF2-40B4-BE49-F238E27FC236}">
                <a16:creationId xmlns:a16="http://schemas.microsoft.com/office/drawing/2014/main" id="{D7E705A8-44E4-49CF-9173-632FD1A25A1C}"/>
              </a:ext>
            </a:extLst>
          </p:cNvPr>
          <p:cNvSpPr txBox="1">
            <a:spLocks/>
          </p:cNvSpPr>
          <p:nvPr/>
        </p:nvSpPr>
        <p:spPr>
          <a:xfrm>
            <a:off x="1054825" y="3277999"/>
            <a:ext cx="2001900"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Given the high rate of investment, VC exit strategies will result in high M&amp;A activities in the years to come </a:t>
            </a:r>
          </a:p>
        </p:txBody>
      </p:sp>
      <p:sp>
        <p:nvSpPr>
          <p:cNvPr id="12" name="Text Placeholder 2">
            <a:extLst>
              <a:ext uri="{FF2B5EF4-FFF2-40B4-BE49-F238E27FC236}">
                <a16:creationId xmlns:a16="http://schemas.microsoft.com/office/drawing/2014/main" id="{2BA16384-5C32-4840-A2B8-1D9E4E796ECB}"/>
              </a:ext>
            </a:extLst>
          </p:cNvPr>
          <p:cNvSpPr txBox="1">
            <a:spLocks/>
          </p:cNvSpPr>
          <p:nvPr/>
        </p:nvSpPr>
        <p:spPr>
          <a:xfrm>
            <a:off x="3543263" y="1820674"/>
            <a:ext cx="2001900"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The IPO market has returned to pre-pandemic levels. IPOs such as </a:t>
            </a:r>
            <a:r>
              <a:rPr lang="en-GB" sz="1100" dirty="0" err="1"/>
              <a:t>DoorDash</a:t>
            </a:r>
            <a:r>
              <a:rPr lang="en-GB" sz="1100" dirty="0"/>
              <a:t>, Palantir, and </a:t>
            </a:r>
            <a:r>
              <a:rPr lang="en-GB" sz="1100" dirty="0" err="1"/>
              <a:t>Xpeng</a:t>
            </a:r>
            <a:r>
              <a:rPr lang="en-GB" sz="1100" dirty="0"/>
              <a:t> reflect high investor interest </a:t>
            </a:r>
          </a:p>
        </p:txBody>
      </p:sp>
      <p:sp>
        <p:nvSpPr>
          <p:cNvPr id="13" name="Text Placeholder 2">
            <a:extLst>
              <a:ext uri="{FF2B5EF4-FFF2-40B4-BE49-F238E27FC236}">
                <a16:creationId xmlns:a16="http://schemas.microsoft.com/office/drawing/2014/main" id="{46A1F259-1BA4-4697-9E32-D21E73BABA7B}"/>
              </a:ext>
            </a:extLst>
          </p:cNvPr>
          <p:cNvSpPr txBox="1">
            <a:spLocks/>
          </p:cNvSpPr>
          <p:nvPr/>
        </p:nvSpPr>
        <p:spPr>
          <a:xfrm>
            <a:off x="3543263" y="3277999"/>
            <a:ext cx="2001900"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In Germany, Bike24 and Mister </a:t>
            </a:r>
            <a:r>
              <a:rPr lang="en-GB" sz="1100" dirty="0" err="1"/>
              <a:t>Spex</a:t>
            </a:r>
            <a:r>
              <a:rPr lang="en-GB" sz="1100" dirty="0"/>
              <a:t> are headlining the technology IPO landscape</a:t>
            </a:r>
          </a:p>
        </p:txBody>
      </p:sp>
      <p:sp>
        <p:nvSpPr>
          <p:cNvPr id="14" name="Text Placeholder 2">
            <a:extLst>
              <a:ext uri="{FF2B5EF4-FFF2-40B4-BE49-F238E27FC236}">
                <a16:creationId xmlns:a16="http://schemas.microsoft.com/office/drawing/2014/main" id="{9715A83A-FA3D-4480-A5F1-CADCBBA7D555}"/>
              </a:ext>
            </a:extLst>
          </p:cNvPr>
          <p:cNvSpPr txBox="1">
            <a:spLocks/>
          </p:cNvSpPr>
          <p:nvPr/>
        </p:nvSpPr>
        <p:spPr>
          <a:xfrm>
            <a:off x="6031701" y="1820674"/>
            <a:ext cx="2240884"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The surge of SPAC IPOs globally continued in 2021 with a record 274 new SPACS listed. They raised more than USD 80 bn during the first half of 2021</a:t>
            </a:r>
          </a:p>
          <a:p>
            <a:pPr marL="114300" indent="0">
              <a:lnSpc>
                <a:spcPct val="150000"/>
              </a:lnSpc>
              <a:buFont typeface="Nunito"/>
              <a:buNone/>
            </a:pPr>
            <a:r>
              <a:rPr lang="en-GB" sz="1100" dirty="0"/>
              <a:t/>
            </a:r>
            <a:br>
              <a:rPr lang="en-GB" sz="1100" dirty="0"/>
            </a:br>
            <a:endParaRPr lang="en-GB" sz="1100" dirty="0"/>
          </a:p>
        </p:txBody>
      </p:sp>
      <p:sp>
        <p:nvSpPr>
          <p:cNvPr id="15" name="Text Placeholder 2">
            <a:extLst>
              <a:ext uri="{FF2B5EF4-FFF2-40B4-BE49-F238E27FC236}">
                <a16:creationId xmlns:a16="http://schemas.microsoft.com/office/drawing/2014/main" id="{EDE57399-C0DD-43C1-9783-573EDA63F948}"/>
              </a:ext>
            </a:extLst>
          </p:cNvPr>
          <p:cNvSpPr txBox="1">
            <a:spLocks/>
          </p:cNvSpPr>
          <p:nvPr/>
        </p:nvSpPr>
        <p:spPr>
          <a:xfrm>
            <a:off x="6012650" y="3277999"/>
            <a:ext cx="2121699" cy="11797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1100" dirty="0"/>
              <a:t>The rise of recently listed SPACs will impact the M&amp;A activity decisively as they are looking to acquire suitable targets within 12 to 18 months</a:t>
            </a:r>
          </a:p>
        </p:txBody>
      </p:sp>
      <p:sp>
        <p:nvSpPr>
          <p:cNvPr id="16" name="Google Shape;803;p51">
            <a:extLst>
              <a:ext uri="{FF2B5EF4-FFF2-40B4-BE49-F238E27FC236}">
                <a16:creationId xmlns:a16="http://schemas.microsoft.com/office/drawing/2014/main" id="{8350251C-3866-4B78-B52E-7948A7C7D550}"/>
              </a:ext>
            </a:extLst>
          </p:cNvPr>
          <p:cNvSpPr/>
          <p:nvPr/>
        </p:nvSpPr>
        <p:spPr>
          <a:xfrm>
            <a:off x="814265" y="1908251"/>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3;p51">
            <a:extLst>
              <a:ext uri="{FF2B5EF4-FFF2-40B4-BE49-F238E27FC236}">
                <a16:creationId xmlns:a16="http://schemas.microsoft.com/office/drawing/2014/main" id="{46EE99E0-BFF6-407B-879D-DFCD31D3EB5C}"/>
              </a:ext>
            </a:extLst>
          </p:cNvPr>
          <p:cNvSpPr/>
          <p:nvPr/>
        </p:nvSpPr>
        <p:spPr>
          <a:xfrm>
            <a:off x="814265" y="3355040"/>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3;p51">
            <a:extLst>
              <a:ext uri="{FF2B5EF4-FFF2-40B4-BE49-F238E27FC236}">
                <a16:creationId xmlns:a16="http://schemas.microsoft.com/office/drawing/2014/main" id="{D7FA925E-AB4F-42C4-88D2-8696BB6154BD}"/>
              </a:ext>
            </a:extLst>
          </p:cNvPr>
          <p:cNvSpPr/>
          <p:nvPr/>
        </p:nvSpPr>
        <p:spPr>
          <a:xfrm>
            <a:off x="3318579" y="1908251"/>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3;p51">
            <a:extLst>
              <a:ext uri="{FF2B5EF4-FFF2-40B4-BE49-F238E27FC236}">
                <a16:creationId xmlns:a16="http://schemas.microsoft.com/office/drawing/2014/main" id="{F7176843-37EE-4102-A006-615D1A0431F0}"/>
              </a:ext>
            </a:extLst>
          </p:cNvPr>
          <p:cNvSpPr/>
          <p:nvPr/>
        </p:nvSpPr>
        <p:spPr>
          <a:xfrm>
            <a:off x="3318579" y="3355040"/>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3;p51">
            <a:extLst>
              <a:ext uri="{FF2B5EF4-FFF2-40B4-BE49-F238E27FC236}">
                <a16:creationId xmlns:a16="http://schemas.microsoft.com/office/drawing/2014/main" id="{8906F05B-658A-46DC-9CAE-E92D66A45AA8}"/>
              </a:ext>
            </a:extLst>
          </p:cNvPr>
          <p:cNvSpPr/>
          <p:nvPr/>
        </p:nvSpPr>
        <p:spPr>
          <a:xfrm>
            <a:off x="5813368" y="1917776"/>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3;p51">
            <a:extLst>
              <a:ext uri="{FF2B5EF4-FFF2-40B4-BE49-F238E27FC236}">
                <a16:creationId xmlns:a16="http://schemas.microsoft.com/office/drawing/2014/main" id="{5A0BFB18-9ABE-46E7-84D5-7BEE92BF7104}"/>
              </a:ext>
            </a:extLst>
          </p:cNvPr>
          <p:cNvSpPr/>
          <p:nvPr/>
        </p:nvSpPr>
        <p:spPr>
          <a:xfrm>
            <a:off x="5813368" y="3364565"/>
            <a:ext cx="268057" cy="250347"/>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AEE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877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New Vehicles Emerged</a:t>
            </a:r>
            <a:endParaRPr sz="4800" dirty="0"/>
          </a:p>
        </p:txBody>
      </p:sp>
      <p:sp>
        <p:nvSpPr>
          <p:cNvPr id="213" name="Google Shape;213;p18"/>
          <p:cNvSpPr txBox="1">
            <a:spLocks noGrp="1"/>
          </p:cNvSpPr>
          <p:nvPr>
            <p:ph type="subTitle" idx="1"/>
          </p:nvPr>
        </p:nvSpPr>
        <p:spPr>
          <a:xfrm>
            <a:off x="1773500" y="2664426"/>
            <a:ext cx="5597100"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2021 is shaping up to be a 'SPAC-</a:t>
            </a:r>
            <a:r>
              <a:rPr lang="en-US" dirty="0" err="1"/>
              <a:t>tacular</a:t>
            </a:r>
            <a:r>
              <a:rPr lang="en-US" dirty="0"/>
              <a:t>' year for these ‘new’ investment vehicles</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8</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56103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Challenges remain</a:t>
            </a:r>
            <a:endParaRPr sz="4800" dirty="0"/>
          </a:p>
        </p:txBody>
      </p:sp>
      <p:sp>
        <p:nvSpPr>
          <p:cNvPr id="213" name="Google Shape;213;p18"/>
          <p:cNvSpPr txBox="1">
            <a:spLocks noGrp="1"/>
          </p:cNvSpPr>
          <p:nvPr>
            <p:ph type="subTitle" idx="1"/>
          </p:nvPr>
        </p:nvSpPr>
        <p:spPr>
          <a:xfrm>
            <a:off x="1078705" y="2664425"/>
            <a:ext cx="6908007" cy="1071755"/>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Principle challenges in cross border M&amp;A are generally market assessment, regulatory complexity, cultural and tax issues</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9</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149367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Panel</a:t>
            </a:r>
            <a:endParaRPr dirty="0"/>
          </a:p>
        </p:txBody>
      </p:sp>
      <p:sp>
        <p:nvSpPr>
          <p:cNvPr id="189" name="Google Shape;189;p16"/>
          <p:cNvSpPr txBox="1">
            <a:spLocks noGrp="1"/>
          </p:cNvSpPr>
          <p:nvPr>
            <p:ph type="body" idx="2"/>
          </p:nvPr>
        </p:nvSpPr>
        <p:spPr>
          <a:xfrm>
            <a:off x="4611870" y="1506349"/>
            <a:ext cx="3002700" cy="2310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AU" sz="1200" b="1" dirty="0"/>
              <a:t>SPEAKERS</a:t>
            </a:r>
          </a:p>
          <a:p>
            <a:pPr marL="0" lvl="0" indent="0" algn="l" rtl="0">
              <a:spcBef>
                <a:spcPts val="0"/>
              </a:spcBef>
              <a:spcAft>
                <a:spcPts val="0"/>
              </a:spcAft>
              <a:buNone/>
            </a:pPr>
            <a:endParaRPr sz="1200" dirty="0"/>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Dr. Martin Viciano Gofferje</a:t>
            </a:r>
            <a:r>
              <a:rPr lang="en-AU" sz="1200" dirty="0">
                <a:effectLst/>
                <a:latin typeface="Calibri" panose="020F0502020204030204" pitchFamily="34" charset="0"/>
                <a:ea typeface="Calibri" panose="020F0502020204030204" pitchFamily="34" charset="0"/>
                <a:cs typeface="Times New Roman" panose="02020603050405020304" pitchFamily="18" charset="0"/>
              </a:rPr>
              <a:t>, Partner, Gleiss Lutz, Berlin  </a:t>
            </a:r>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Felix Engelhardt</a:t>
            </a:r>
            <a:r>
              <a:rPr lang="en-AU" sz="1200" dirty="0">
                <a:effectLst/>
                <a:latin typeface="Calibri" panose="020F0502020204030204" pitchFamily="34" charset="0"/>
                <a:ea typeface="Calibri" panose="020F0502020204030204" pitchFamily="34" charset="0"/>
                <a:cs typeface="Times New Roman" panose="02020603050405020304" pitchFamily="18" charset="0"/>
              </a:rPr>
              <a:t>, CFA, Managing Director,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Saxenhammer</a:t>
            </a:r>
            <a:r>
              <a:rPr lang="en-AU" sz="1200" dirty="0">
                <a:effectLst/>
                <a:latin typeface="Calibri" panose="020F0502020204030204" pitchFamily="34" charset="0"/>
                <a:ea typeface="Calibri" panose="020F0502020204030204" pitchFamily="34" charset="0"/>
                <a:cs typeface="Times New Roman" panose="02020603050405020304" pitchFamily="18" charset="0"/>
              </a:rPr>
              <a:t>, Berlin</a:t>
            </a:r>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Volodymyr Yakubovskyy</a:t>
            </a:r>
            <a:r>
              <a:rPr lang="en-AU" sz="1200" dirty="0">
                <a:effectLst/>
                <a:latin typeface="Calibri" panose="020F0502020204030204" pitchFamily="34" charset="0"/>
                <a:ea typeface="Calibri" panose="020F0502020204030204" pitchFamily="34" charset="0"/>
                <a:cs typeface="Times New Roman" panose="02020603050405020304" pitchFamily="18" charset="0"/>
              </a:rPr>
              <a:t>, Partner, Nobles Law, Kyiv, Ukraine</a:t>
            </a:r>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Christine Graham</a:t>
            </a:r>
            <a:r>
              <a:rPr lang="en-AU" sz="1200" dirty="0">
                <a:effectLst/>
                <a:latin typeface="Calibri" panose="020F0502020204030204" pitchFamily="34" charset="0"/>
                <a:ea typeface="Calibri" panose="020F0502020204030204" pitchFamily="34" charset="0"/>
                <a:cs typeface="Times New Roman" panose="02020603050405020304" pitchFamily="18" charset="0"/>
              </a:rPr>
              <a:t>, Special Counsel, Cooley, London</a:t>
            </a:r>
          </a:p>
          <a:p>
            <a:pPr marL="0" lvl="0" indent="0" algn="l" rtl="0">
              <a:spcBef>
                <a:spcPts val="1000"/>
              </a:spcBef>
              <a:spcAft>
                <a:spcPts val="1000"/>
              </a:spcAft>
              <a:buClr>
                <a:schemeClr val="dk1"/>
              </a:buClr>
              <a:buSzPts val="1100"/>
              <a:buFont typeface="Arial"/>
              <a:buNone/>
            </a:pPr>
            <a:endParaRPr sz="1200" b="1" dirty="0"/>
          </a:p>
        </p:txBody>
      </p:sp>
      <p:sp>
        <p:nvSpPr>
          <p:cNvPr id="190" name="Google Shape;190;p16"/>
          <p:cNvSpPr txBox="1">
            <a:spLocks noGrp="1"/>
          </p:cNvSpPr>
          <p:nvPr>
            <p:ph type="body" idx="1"/>
          </p:nvPr>
        </p:nvSpPr>
        <p:spPr>
          <a:xfrm>
            <a:off x="1188175" y="1506350"/>
            <a:ext cx="3002700" cy="2094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AU" sz="1200" b="1" dirty="0"/>
              <a:t>MODERATORS</a:t>
            </a:r>
          </a:p>
          <a:p>
            <a:pPr marL="0" lvl="0" indent="0" algn="l" rtl="0">
              <a:spcBef>
                <a:spcPts val="0"/>
              </a:spcBef>
              <a:spcAft>
                <a:spcPts val="0"/>
              </a:spcAft>
              <a:buClr>
                <a:schemeClr val="dk1"/>
              </a:buClr>
              <a:buSzPts val="1100"/>
              <a:buFont typeface="Arial"/>
              <a:buNone/>
            </a:pPr>
            <a:endParaRPr lang="en-AU" sz="1200" b="1" dirty="0"/>
          </a:p>
          <a:p>
            <a:pPr marL="0" lvl="0" indent="0" algn="l" rtl="0">
              <a:spcBef>
                <a:spcPts val="0"/>
              </a:spcBef>
              <a:spcAft>
                <a:spcPts val="0"/>
              </a:spcAft>
              <a:buClr>
                <a:schemeClr val="dk1"/>
              </a:buClr>
              <a:buSzPts val="1100"/>
              <a:buFont typeface="Arial"/>
              <a:buNone/>
            </a:pPr>
            <a:endParaRPr sz="1200" dirty="0"/>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Sajai Singh</a:t>
            </a:r>
            <a:r>
              <a:rPr lang="en-AU" sz="1200" dirty="0">
                <a:effectLst/>
                <a:latin typeface="Calibri" panose="020F0502020204030204" pitchFamily="34" charset="0"/>
                <a:ea typeface="Calibri" panose="020F0502020204030204" pitchFamily="34" charset="0"/>
                <a:cs typeface="Times New Roman" panose="02020603050405020304" pitchFamily="18" charset="0"/>
              </a:rPr>
              <a:t>, Partner, JSA, Bangalore, India</a:t>
            </a:r>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Niko </a:t>
            </a:r>
            <a:r>
              <a:rPr lang="en-AU" sz="1200" b="1" dirty="0" err="1">
                <a:effectLst/>
                <a:latin typeface="Calibri" panose="020F0502020204030204" pitchFamily="34" charset="0"/>
                <a:ea typeface="Calibri" panose="020F0502020204030204" pitchFamily="34" charset="0"/>
                <a:cs typeface="Times New Roman" panose="02020603050405020304" pitchFamily="18" charset="0"/>
              </a:rPr>
              <a:t>Haerting</a:t>
            </a:r>
            <a:r>
              <a:rPr lang="en-AU" sz="1200" dirty="0">
                <a:effectLst/>
                <a:latin typeface="Calibri" panose="020F0502020204030204" pitchFamily="34" charset="0"/>
                <a:ea typeface="Calibri" panose="020F0502020204030204" pitchFamily="34" charset="0"/>
                <a:cs typeface="Times New Roman" panose="02020603050405020304" pitchFamily="18" charset="0"/>
              </a:rPr>
              <a:t>, Partner,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Haerting</a:t>
            </a:r>
            <a:r>
              <a:rPr lang="en-AU" sz="1200" dirty="0">
                <a:effectLst/>
                <a:latin typeface="Calibri" panose="020F0502020204030204" pitchFamily="34" charset="0"/>
                <a:ea typeface="Calibri" panose="020F0502020204030204" pitchFamily="34" charset="0"/>
                <a:cs typeface="Times New Roman" panose="02020603050405020304" pitchFamily="18" charset="0"/>
              </a:rPr>
              <a:t>, Berlin </a:t>
            </a: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dirty="0"/>
              <a:t>Transaction (Legal) Issues</a:t>
            </a:r>
            <a:endParaRPr dirty="0"/>
          </a:p>
        </p:txBody>
      </p:sp>
      <p:sp>
        <p:nvSpPr>
          <p:cNvPr id="226" name="Google Shape;226;p20"/>
          <p:cNvSpPr txBox="1">
            <a:spLocks noGrp="1"/>
          </p:cNvSpPr>
          <p:nvPr>
            <p:ph type="body" idx="1"/>
          </p:nvPr>
        </p:nvSpPr>
        <p:spPr>
          <a:xfrm>
            <a:off x="883374" y="1328602"/>
            <a:ext cx="6960463" cy="3018148"/>
          </a:xfrm>
          <a:prstGeom prst="rect">
            <a:avLst/>
          </a:prstGeom>
        </p:spPr>
        <p:txBody>
          <a:bodyPr spcFirstLastPara="1" wrap="square" lIns="0" tIns="0" rIns="0" bIns="0" anchor="t" anchorCtr="0">
            <a:noAutofit/>
          </a:bodyPr>
          <a:lstStyle/>
          <a:p>
            <a:pPr marL="457200" lvl="0" indent="-368300" algn="l" rtl="0">
              <a:lnSpc>
                <a:spcPct val="100000"/>
              </a:lnSpc>
              <a:spcBef>
                <a:spcPts val="1200"/>
              </a:spcBef>
              <a:spcAft>
                <a:spcPts val="1200"/>
              </a:spcAft>
              <a:buSzPts val="2200"/>
              <a:buChar char="✗"/>
            </a:pPr>
            <a:r>
              <a:rPr lang="en-US" sz="3600" dirty="0"/>
              <a:t>Due </a:t>
            </a:r>
            <a:r>
              <a:rPr lang="en-US" sz="3600" dirty="0" smtClean="0"/>
              <a:t>Diligence</a:t>
            </a:r>
            <a:endParaRPr lang="en-US" sz="3600" dirty="0"/>
          </a:p>
          <a:p>
            <a:pPr>
              <a:spcBef>
                <a:spcPts val="1200"/>
              </a:spcBef>
              <a:spcAft>
                <a:spcPts val="1200"/>
              </a:spcAft>
            </a:pPr>
            <a:r>
              <a:rPr lang="en-US" sz="3600" dirty="0" smtClean="0"/>
              <a:t>Consideration</a:t>
            </a:r>
            <a:endParaRPr lang="en-US" sz="3600" dirty="0"/>
          </a:p>
          <a:p>
            <a:pPr marL="457200" lvl="0" indent="-368300" algn="l" rtl="0">
              <a:lnSpc>
                <a:spcPct val="100000"/>
              </a:lnSpc>
              <a:spcBef>
                <a:spcPts val="1200"/>
              </a:spcBef>
              <a:spcAft>
                <a:spcPts val="1200"/>
              </a:spcAft>
              <a:buSzPts val="2200"/>
              <a:buChar char="✗"/>
            </a:pPr>
            <a:r>
              <a:rPr lang="en-US" sz="3600" dirty="0"/>
              <a:t>Deal </a:t>
            </a:r>
            <a:r>
              <a:rPr lang="en-US" sz="3600" dirty="0" smtClean="0"/>
              <a:t>structure</a:t>
            </a:r>
            <a:endParaRPr lang="en-US" sz="3600" dirty="0"/>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4"/>
          <p:cNvSpPr txBox="1">
            <a:spLocks noGrp="1"/>
          </p:cNvSpPr>
          <p:nvPr>
            <p:ph type="body" idx="4294967295"/>
          </p:nvPr>
        </p:nvSpPr>
        <p:spPr>
          <a:xfrm>
            <a:off x="4116480" y="755850"/>
            <a:ext cx="4127520" cy="3746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de-DE" sz="2400" b="1" dirty="0" smtClean="0">
                <a:solidFill>
                  <a:schemeClr val="accent1"/>
                </a:solidFill>
                <a:latin typeface="Amatic SC"/>
                <a:ea typeface="Amatic SC"/>
                <a:cs typeface="Amatic SC"/>
                <a:sym typeface="Amatic SC"/>
              </a:rPr>
              <a:t>Due Diligence</a:t>
            </a:r>
            <a:endParaRPr sz="2400" b="1" dirty="0">
              <a:solidFill>
                <a:schemeClr val="accent1"/>
              </a:solidFill>
              <a:latin typeface="Amatic SC"/>
              <a:ea typeface="Amatic SC"/>
              <a:cs typeface="Amatic SC"/>
              <a:sym typeface="Amatic SC"/>
            </a:endParaRPr>
          </a:p>
          <a:p>
            <a:pPr lvl="0" indent="-457200">
              <a:spcBef>
                <a:spcPts val="1000"/>
              </a:spcBef>
              <a:spcAft>
                <a:spcPts val="1000"/>
              </a:spcAft>
              <a:buFont typeface="+mj-lt"/>
              <a:buAutoNum type="arabicPeriod"/>
            </a:pPr>
            <a:r>
              <a:rPr lang="en-US" sz="2400" dirty="0">
                <a:solidFill>
                  <a:schemeClr val="bg1"/>
                </a:solidFill>
              </a:rPr>
              <a:t>Focus on regulatory </a:t>
            </a:r>
            <a:r>
              <a:rPr lang="en-US" sz="2400" dirty="0" smtClean="0">
                <a:solidFill>
                  <a:schemeClr val="bg1"/>
                </a:solidFill>
              </a:rPr>
              <a:t>matters </a:t>
            </a:r>
            <a:endParaRPr lang="en-US" sz="2400" dirty="0" smtClean="0">
              <a:solidFill>
                <a:schemeClr val="bg1"/>
              </a:solidFill>
            </a:endParaRPr>
          </a:p>
          <a:p>
            <a:pPr lvl="0" indent="-457200">
              <a:spcBef>
                <a:spcPts val="1000"/>
              </a:spcBef>
              <a:spcAft>
                <a:spcPts val="1000"/>
              </a:spcAft>
              <a:buFont typeface="+mj-lt"/>
              <a:buAutoNum type="arabicPeriod"/>
            </a:pPr>
            <a:r>
              <a:rPr lang="en-US" sz="2400" dirty="0" smtClean="0">
                <a:solidFill>
                  <a:schemeClr val="bg1"/>
                </a:solidFill>
              </a:rPr>
              <a:t>Data Privacy</a:t>
            </a:r>
          </a:p>
          <a:p>
            <a:pPr lvl="0" indent="-457200">
              <a:spcBef>
                <a:spcPts val="1000"/>
              </a:spcBef>
              <a:spcAft>
                <a:spcPts val="1000"/>
              </a:spcAft>
              <a:buFont typeface="+mj-lt"/>
              <a:buAutoNum type="arabicPeriod"/>
            </a:pPr>
            <a:r>
              <a:rPr lang="en-US" sz="2400" dirty="0" smtClean="0">
                <a:solidFill>
                  <a:schemeClr val="bg1"/>
                </a:solidFill>
              </a:rPr>
              <a:t>IP/IT set-up</a:t>
            </a:r>
          </a:p>
          <a:p>
            <a:pPr lvl="0" indent="-457200">
              <a:spcBef>
                <a:spcPts val="1000"/>
              </a:spcBef>
              <a:spcAft>
                <a:spcPts val="1000"/>
              </a:spcAft>
              <a:buFont typeface="+mj-lt"/>
              <a:buAutoNum type="arabicPeriod"/>
            </a:pPr>
            <a:r>
              <a:rPr lang="en-US" sz="2400" dirty="0" smtClean="0">
                <a:solidFill>
                  <a:schemeClr val="bg1"/>
                </a:solidFill>
              </a:rPr>
              <a:t>Export </a:t>
            </a:r>
            <a:r>
              <a:rPr lang="en-US" sz="2400" dirty="0">
                <a:solidFill>
                  <a:schemeClr val="bg1"/>
                </a:solidFill>
              </a:rPr>
              <a:t>control compliance</a:t>
            </a:r>
          </a:p>
        </p:txBody>
      </p:sp>
      <p:sp>
        <p:nvSpPr>
          <p:cNvPr id="392" name="Google Shape;392;p3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21</a:t>
            </a:fld>
            <a:endParaRPr>
              <a:solidFill>
                <a:schemeClr val="lt2"/>
              </a:solidFill>
            </a:endParaRPr>
          </a:p>
        </p:txBody>
      </p:sp>
      <p:sp>
        <p:nvSpPr>
          <p:cNvPr id="10" name="Google Shape;729;p50"/>
          <p:cNvSpPr/>
          <p:nvPr/>
        </p:nvSpPr>
        <p:spPr>
          <a:xfrm>
            <a:off x="1168567" y="1849493"/>
            <a:ext cx="1099557" cy="1394425"/>
          </a:xfrm>
          <a:custGeom>
            <a:avLst/>
            <a:gdLst/>
            <a:ahLst/>
            <a:cxnLst/>
            <a:rect l="l" t="t" r="r" b="b"/>
            <a:pathLst>
              <a:path w="521117" h="660865" extrusionOk="0">
                <a:moveTo>
                  <a:pt x="286048" y="97336"/>
                </a:moveTo>
                <a:cubicBezTo>
                  <a:pt x="277717" y="92820"/>
                  <a:pt x="269429" y="107049"/>
                  <a:pt x="279471" y="112421"/>
                </a:cubicBezTo>
                <a:cubicBezTo>
                  <a:pt x="287934" y="116871"/>
                  <a:pt x="296199" y="102620"/>
                  <a:pt x="286048" y="97336"/>
                </a:cubicBezTo>
                <a:close/>
                <a:moveTo>
                  <a:pt x="245992" y="93960"/>
                </a:moveTo>
                <a:lnTo>
                  <a:pt x="245992" y="93960"/>
                </a:lnTo>
                <a:cubicBezTo>
                  <a:pt x="222752" y="94377"/>
                  <a:pt x="182411" y="100801"/>
                  <a:pt x="173247" y="138927"/>
                </a:cubicBezTo>
                <a:cubicBezTo>
                  <a:pt x="171953" y="143948"/>
                  <a:pt x="175439" y="146974"/>
                  <a:pt x="180460" y="146996"/>
                </a:cubicBezTo>
                <a:cubicBezTo>
                  <a:pt x="184845" y="147206"/>
                  <a:pt x="188813" y="144347"/>
                  <a:pt x="189975" y="140111"/>
                </a:cubicBezTo>
                <a:cubicBezTo>
                  <a:pt x="196114" y="114503"/>
                  <a:pt x="225690" y="110140"/>
                  <a:pt x="242747" y="109833"/>
                </a:cubicBezTo>
                <a:cubicBezTo>
                  <a:pt x="251846" y="110075"/>
                  <a:pt x="257568" y="94135"/>
                  <a:pt x="245992" y="93894"/>
                </a:cubicBezTo>
                <a:close/>
                <a:moveTo>
                  <a:pt x="123697" y="418641"/>
                </a:moveTo>
                <a:cubicBezTo>
                  <a:pt x="120321" y="418557"/>
                  <a:pt x="117207" y="420474"/>
                  <a:pt x="115761" y="423530"/>
                </a:cubicBezTo>
                <a:cubicBezTo>
                  <a:pt x="94340" y="468256"/>
                  <a:pt x="71912" y="513421"/>
                  <a:pt x="49285" y="557401"/>
                </a:cubicBezTo>
                <a:cubicBezTo>
                  <a:pt x="44396" y="566675"/>
                  <a:pt x="59918" y="571915"/>
                  <a:pt x="64873" y="562663"/>
                </a:cubicBezTo>
                <a:cubicBezTo>
                  <a:pt x="87543" y="518595"/>
                  <a:pt x="109906" y="473584"/>
                  <a:pt x="131305" y="428923"/>
                </a:cubicBezTo>
                <a:cubicBezTo>
                  <a:pt x="134199" y="423179"/>
                  <a:pt x="129485" y="418553"/>
                  <a:pt x="123697" y="418575"/>
                </a:cubicBezTo>
                <a:close/>
                <a:moveTo>
                  <a:pt x="516804" y="178128"/>
                </a:moveTo>
                <a:cubicBezTo>
                  <a:pt x="513252" y="167561"/>
                  <a:pt x="498234" y="174993"/>
                  <a:pt x="501194" y="184114"/>
                </a:cubicBezTo>
                <a:cubicBezTo>
                  <a:pt x="508583" y="207630"/>
                  <a:pt x="504965" y="233231"/>
                  <a:pt x="491328" y="253768"/>
                </a:cubicBezTo>
                <a:cubicBezTo>
                  <a:pt x="487250" y="258964"/>
                  <a:pt x="491328" y="267800"/>
                  <a:pt x="497555" y="267909"/>
                </a:cubicBezTo>
                <a:cubicBezTo>
                  <a:pt x="499813" y="267791"/>
                  <a:pt x="501852" y="266524"/>
                  <a:pt x="502948" y="264555"/>
                </a:cubicBezTo>
                <a:cubicBezTo>
                  <a:pt x="520751" y="238158"/>
                  <a:pt x="525684" y="207463"/>
                  <a:pt x="516804" y="178063"/>
                </a:cubicBezTo>
                <a:close/>
                <a:moveTo>
                  <a:pt x="312226" y="61819"/>
                </a:moveTo>
                <a:cubicBezTo>
                  <a:pt x="311349" y="61534"/>
                  <a:pt x="310275" y="61819"/>
                  <a:pt x="309354" y="61446"/>
                </a:cubicBezTo>
                <a:cubicBezTo>
                  <a:pt x="290017" y="53082"/>
                  <a:pt x="269211" y="48734"/>
                  <a:pt x="248141" y="48664"/>
                </a:cubicBezTo>
                <a:cubicBezTo>
                  <a:pt x="186993" y="47151"/>
                  <a:pt x="132182" y="92096"/>
                  <a:pt x="124311" y="150657"/>
                </a:cubicBezTo>
                <a:cubicBezTo>
                  <a:pt x="120496" y="179159"/>
                  <a:pt x="130713" y="207178"/>
                  <a:pt x="141500" y="233334"/>
                </a:cubicBezTo>
                <a:cubicBezTo>
                  <a:pt x="202560" y="370122"/>
                  <a:pt x="356163" y="325593"/>
                  <a:pt x="387493" y="200667"/>
                </a:cubicBezTo>
                <a:cubicBezTo>
                  <a:pt x="403279" y="142632"/>
                  <a:pt x="373308" y="73636"/>
                  <a:pt x="312226" y="61753"/>
                </a:cubicBezTo>
                <a:close/>
                <a:moveTo>
                  <a:pt x="373352" y="187534"/>
                </a:moveTo>
                <a:cubicBezTo>
                  <a:pt x="350770" y="309698"/>
                  <a:pt x="215495" y="343944"/>
                  <a:pt x="161517" y="236733"/>
                </a:cubicBezTo>
                <a:cubicBezTo>
                  <a:pt x="143144" y="197269"/>
                  <a:pt x="126745" y="146250"/>
                  <a:pt x="163403" y="102050"/>
                </a:cubicBezTo>
                <a:cubicBezTo>
                  <a:pt x="183354" y="77933"/>
                  <a:pt x="213105" y="64778"/>
                  <a:pt x="247154" y="64778"/>
                </a:cubicBezTo>
                <a:cubicBezTo>
                  <a:pt x="267281" y="64873"/>
                  <a:pt x="287145" y="69253"/>
                  <a:pt x="305430" y="77626"/>
                </a:cubicBezTo>
                <a:cubicBezTo>
                  <a:pt x="347810" y="82494"/>
                  <a:pt x="383152" y="128250"/>
                  <a:pt x="373352" y="187468"/>
                </a:cubicBezTo>
                <a:close/>
                <a:moveTo>
                  <a:pt x="451513" y="77955"/>
                </a:moveTo>
                <a:cubicBezTo>
                  <a:pt x="445812" y="78284"/>
                  <a:pt x="439827" y="84664"/>
                  <a:pt x="443007" y="91636"/>
                </a:cubicBezTo>
                <a:cubicBezTo>
                  <a:pt x="477691" y="160808"/>
                  <a:pt x="474446" y="229498"/>
                  <a:pt x="434237" y="275386"/>
                </a:cubicBezTo>
                <a:cubicBezTo>
                  <a:pt x="428909" y="281810"/>
                  <a:pt x="434105" y="288409"/>
                  <a:pt x="440200" y="288716"/>
                </a:cubicBezTo>
                <a:cubicBezTo>
                  <a:pt x="442524" y="288648"/>
                  <a:pt x="444716" y="287558"/>
                  <a:pt x="446164" y="285734"/>
                </a:cubicBezTo>
                <a:cubicBezTo>
                  <a:pt x="491065" y="234409"/>
                  <a:pt x="494946" y="158067"/>
                  <a:pt x="456578" y="81551"/>
                </a:cubicBezTo>
                <a:cubicBezTo>
                  <a:pt x="455766" y="79439"/>
                  <a:pt x="453771" y="78019"/>
                  <a:pt x="451513" y="77955"/>
                </a:cubicBezTo>
                <a:close/>
                <a:moveTo>
                  <a:pt x="341890" y="26630"/>
                </a:moveTo>
                <a:cubicBezTo>
                  <a:pt x="340794" y="26496"/>
                  <a:pt x="339961" y="25553"/>
                  <a:pt x="339961" y="24437"/>
                </a:cubicBezTo>
                <a:cubicBezTo>
                  <a:pt x="339983" y="21456"/>
                  <a:pt x="338273" y="18733"/>
                  <a:pt x="335576" y="17465"/>
                </a:cubicBezTo>
                <a:cubicBezTo>
                  <a:pt x="312665" y="5878"/>
                  <a:pt x="287320" y="-90"/>
                  <a:pt x="261646" y="57"/>
                </a:cubicBezTo>
                <a:cubicBezTo>
                  <a:pt x="174737" y="-2398"/>
                  <a:pt x="88684" y="74601"/>
                  <a:pt x="72108" y="157497"/>
                </a:cubicBezTo>
                <a:cubicBezTo>
                  <a:pt x="59305" y="227853"/>
                  <a:pt x="106662" y="290733"/>
                  <a:pt x="155093" y="328509"/>
                </a:cubicBezTo>
                <a:cubicBezTo>
                  <a:pt x="155948" y="329140"/>
                  <a:pt x="156211" y="330280"/>
                  <a:pt x="155751" y="331228"/>
                </a:cubicBezTo>
                <a:lnTo>
                  <a:pt x="137334" y="368806"/>
                </a:lnTo>
                <a:cubicBezTo>
                  <a:pt x="136063" y="371240"/>
                  <a:pt x="133453" y="369289"/>
                  <a:pt x="131678" y="368587"/>
                </a:cubicBezTo>
                <a:cubicBezTo>
                  <a:pt x="128279" y="366965"/>
                  <a:pt x="124969" y="365101"/>
                  <a:pt x="121220" y="366614"/>
                </a:cubicBezTo>
                <a:cubicBezTo>
                  <a:pt x="117295" y="366044"/>
                  <a:pt x="113327" y="365474"/>
                  <a:pt x="109753" y="370999"/>
                </a:cubicBezTo>
                <a:cubicBezTo>
                  <a:pt x="72744" y="437562"/>
                  <a:pt x="31504" y="513508"/>
                  <a:pt x="2323" y="592437"/>
                </a:cubicBezTo>
                <a:cubicBezTo>
                  <a:pt x="87" y="594542"/>
                  <a:pt x="-615" y="597821"/>
                  <a:pt x="569" y="600658"/>
                </a:cubicBezTo>
                <a:cubicBezTo>
                  <a:pt x="13219" y="632723"/>
                  <a:pt x="42664" y="655071"/>
                  <a:pt x="76954" y="658605"/>
                </a:cubicBezTo>
                <a:cubicBezTo>
                  <a:pt x="79059" y="658877"/>
                  <a:pt x="81207" y="658309"/>
                  <a:pt x="82896" y="657026"/>
                </a:cubicBezTo>
                <a:cubicBezTo>
                  <a:pt x="83356" y="656665"/>
                  <a:pt x="83948" y="656507"/>
                  <a:pt x="84540" y="656588"/>
                </a:cubicBezTo>
                <a:cubicBezTo>
                  <a:pt x="85132" y="656669"/>
                  <a:pt x="85658" y="656985"/>
                  <a:pt x="86009" y="657465"/>
                </a:cubicBezTo>
                <a:cubicBezTo>
                  <a:pt x="87807" y="659666"/>
                  <a:pt x="90525" y="660918"/>
                  <a:pt x="93375" y="660863"/>
                </a:cubicBezTo>
                <a:cubicBezTo>
                  <a:pt x="96708" y="660947"/>
                  <a:pt x="99778" y="659022"/>
                  <a:pt x="101159" y="655974"/>
                </a:cubicBezTo>
                <a:lnTo>
                  <a:pt x="212535" y="414322"/>
                </a:lnTo>
                <a:cubicBezTo>
                  <a:pt x="214026" y="411362"/>
                  <a:pt x="213018" y="409937"/>
                  <a:pt x="212755" y="407393"/>
                </a:cubicBezTo>
                <a:cubicBezTo>
                  <a:pt x="213456" y="404068"/>
                  <a:pt x="211439" y="400777"/>
                  <a:pt x="208150" y="399895"/>
                </a:cubicBezTo>
                <a:cubicBezTo>
                  <a:pt x="206331" y="399259"/>
                  <a:pt x="204511" y="398580"/>
                  <a:pt x="202691" y="397900"/>
                </a:cubicBezTo>
                <a:cubicBezTo>
                  <a:pt x="200871" y="397221"/>
                  <a:pt x="196881" y="396563"/>
                  <a:pt x="198306" y="393515"/>
                </a:cubicBezTo>
                <a:lnTo>
                  <a:pt x="215539" y="361527"/>
                </a:lnTo>
                <a:cubicBezTo>
                  <a:pt x="216022" y="360624"/>
                  <a:pt x="217074" y="360177"/>
                  <a:pt x="218060" y="360453"/>
                </a:cubicBezTo>
                <a:cubicBezTo>
                  <a:pt x="232114" y="364522"/>
                  <a:pt x="246672" y="366612"/>
                  <a:pt x="261296" y="366658"/>
                </a:cubicBezTo>
                <a:cubicBezTo>
                  <a:pt x="437657" y="364575"/>
                  <a:pt x="512244" y="101392"/>
                  <a:pt x="341890" y="26630"/>
                </a:cubicBezTo>
                <a:close/>
                <a:moveTo>
                  <a:pt x="194382" y="414694"/>
                </a:moveTo>
                <a:lnTo>
                  <a:pt x="88420" y="644486"/>
                </a:lnTo>
                <a:cubicBezTo>
                  <a:pt x="87916" y="645586"/>
                  <a:pt x="86623" y="646066"/>
                  <a:pt x="85505" y="645560"/>
                </a:cubicBezTo>
                <a:cubicBezTo>
                  <a:pt x="85219" y="645428"/>
                  <a:pt x="84957" y="645233"/>
                  <a:pt x="84759" y="644990"/>
                </a:cubicBezTo>
                <a:cubicBezTo>
                  <a:pt x="83465" y="643543"/>
                  <a:pt x="81646" y="642668"/>
                  <a:pt x="79694" y="642556"/>
                </a:cubicBezTo>
                <a:cubicBezTo>
                  <a:pt x="53144" y="639574"/>
                  <a:pt x="27536" y="622671"/>
                  <a:pt x="18306" y="597150"/>
                </a:cubicBezTo>
                <a:cubicBezTo>
                  <a:pt x="46523" y="522677"/>
                  <a:pt x="81558" y="450964"/>
                  <a:pt x="122951" y="382926"/>
                </a:cubicBezTo>
                <a:cubicBezTo>
                  <a:pt x="145731" y="392836"/>
                  <a:pt x="169125" y="403118"/>
                  <a:pt x="193110" y="411713"/>
                </a:cubicBezTo>
                <a:cubicBezTo>
                  <a:pt x="194250" y="412123"/>
                  <a:pt x="194842" y="413379"/>
                  <a:pt x="194426" y="414517"/>
                </a:cubicBezTo>
                <a:cubicBezTo>
                  <a:pt x="194404" y="414593"/>
                  <a:pt x="194382" y="414666"/>
                  <a:pt x="194338" y="414738"/>
                </a:cubicBezTo>
                <a:close/>
                <a:moveTo>
                  <a:pt x="199600" y="356638"/>
                </a:moveTo>
                <a:lnTo>
                  <a:pt x="182609" y="388144"/>
                </a:lnTo>
                <a:cubicBezTo>
                  <a:pt x="182082" y="389117"/>
                  <a:pt x="180920" y="389549"/>
                  <a:pt x="179890" y="389152"/>
                </a:cubicBezTo>
                <a:cubicBezTo>
                  <a:pt x="170923" y="385622"/>
                  <a:pt x="162043" y="381983"/>
                  <a:pt x="153471" y="378190"/>
                </a:cubicBezTo>
                <a:cubicBezTo>
                  <a:pt x="152353" y="377710"/>
                  <a:pt x="151848" y="376418"/>
                  <a:pt x="152331" y="375307"/>
                </a:cubicBezTo>
                <a:cubicBezTo>
                  <a:pt x="152353" y="375274"/>
                  <a:pt x="152353" y="375241"/>
                  <a:pt x="152375" y="375208"/>
                </a:cubicBezTo>
                <a:lnTo>
                  <a:pt x="169147" y="340984"/>
                </a:lnTo>
                <a:cubicBezTo>
                  <a:pt x="169673" y="339894"/>
                  <a:pt x="170988" y="339436"/>
                  <a:pt x="172085" y="339962"/>
                </a:cubicBezTo>
                <a:cubicBezTo>
                  <a:pt x="172129" y="339993"/>
                  <a:pt x="172194" y="340026"/>
                  <a:pt x="172260" y="340063"/>
                </a:cubicBezTo>
                <a:cubicBezTo>
                  <a:pt x="180679" y="345183"/>
                  <a:pt x="189471" y="349662"/>
                  <a:pt x="198569" y="353459"/>
                </a:cubicBezTo>
                <a:cubicBezTo>
                  <a:pt x="199687" y="353928"/>
                  <a:pt x="200213" y="355213"/>
                  <a:pt x="199753" y="356329"/>
                </a:cubicBezTo>
                <a:cubicBezTo>
                  <a:pt x="199687" y="356452"/>
                  <a:pt x="199622" y="356570"/>
                  <a:pt x="199556" y="356682"/>
                </a:cubicBezTo>
                <a:close/>
                <a:moveTo>
                  <a:pt x="420227" y="199439"/>
                </a:moveTo>
                <a:cubicBezTo>
                  <a:pt x="409550" y="280560"/>
                  <a:pt x="343206" y="348416"/>
                  <a:pt x="264036" y="348526"/>
                </a:cubicBezTo>
                <a:cubicBezTo>
                  <a:pt x="189712" y="352472"/>
                  <a:pt x="91731" y="264730"/>
                  <a:pt x="87193" y="184640"/>
                </a:cubicBezTo>
                <a:cubicBezTo>
                  <a:pt x="84189" y="141580"/>
                  <a:pt x="113129" y="100318"/>
                  <a:pt x="125714" y="84576"/>
                </a:cubicBezTo>
                <a:cubicBezTo>
                  <a:pt x="174211" y="22793"/>
                  <a:pt x="259169" y="-644"/>
                  <a:pt x="328012" y="34523"/>
                </a:cubicBezTo>
                <a:cubicBezTo>
                  <a:pt x="329020" y="34770"/>
                  <a:pt x="329700" y="35682"/>
                  <a:pt x="329678" y="36715"/>
                </a:cubicBezTo>
                <a:cubicBezTo>
                  <a:pt x="329459" y="39756"/>
                  <a:pt x="331300" y="42567"/>
                  <a:pt x="334173" y="43599"/>
                </a:cubicBezTo>
                <a:cubicBezTo>
                  <a:pt x="393501" y="67914"/>
                  <a:pt x="428887" y="131999"/>
                  <a:pt x="420183" y="1994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723;p50"/>
          <p:cNvSpPr/>
          <p:nvPr/>
        </p:nvSpPr>
        <p:spPr>
          <a:xfrm>
            <a:off x="1893602" y="1312935"/>
            <a:ext cx="1497843" cy="1811865"/>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24322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Transactional (LEGAL) Issues</a:t>
            </a:r>
            <a:endParaRPr dirty="0"/>
          </a:p>
        </p:txBody>
      </p:sp>
      <p:sp>
        <p:nvSpPr>
          <p:cNvPr id="436" name="Google Shape;436;p38"/>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p>
            <a:pPr marL="0" lvl="0" indent="0">
              <a:buNone/>
            </a:pPr>
            <a:r>
              <a:rPr lang="en-US" sz="2400" b="1" dirty="0"/>
              <a:t>Consideration</a:t>
            </a:r>
          </a:p>
          <a:p>
            <a:pPr lvl="0" indent="-457200">
              <a:spcBef>
                <a:spcPts val="1000"/>
              </a:spcBef>
              <a:spcAft>
                <a:spcPts val="1000"/>
              </a:spcAft>
              <a:buFont typeface="+mj-lt"/>
              <a:buAutoNum type="arabicPeriod"/>
            </a:pPr>
            <a:r>
              <a:rPr lang="en-US" sz="2400" dirty="0"/>
              <a:t>Focus on IP &amp; </a:t>
            </a:r>
            <a:r>
              <a:rPr lang="en-US" sz="2400" dirty="0" smtClean="0"/>
              <a:t>employees </a:t>
            </a:r>
            <a:r>
              <a:rPr lang="en-US" sz="2400" dirty="0" smtClean="0">
                <a:sym typeface="Wingdings" panose="05000000000000000000" pitchFamily="2" charset="2"/>
              </a:rPr>
              <a:t> main assets</a:t>
            </a:r>
            <a:endParaRPr lang="en-US" sz="2400" dirty="0" smtClean="0"/>
          </a:p>
          <a:p>
            <a:pPr lvl="0" indent="-457200">
              <a:spcBef>
                <a:spcPts val="1000"/>
              </a:spcBef>
              <a:spcAft>
                <a:spcPts val="1000"/>
              </a:spcAft>
              <a:buFont typeface="+mj-lt"/>
              <a:buAutoNum type="arabicPeriod"/>
            </a:pPr>
            <a:r>
              <a:rPr lang="en-US" sz="2400" dirty="0" smtClean="0"/>
              <a:t>Share </a:t>
            </a:r>
            <a:r>
              <a:rPr lang="en-US" sz="2400" dirty="0"/>
              <a:t>for share </a:t>
            </a:r>
            <a:r>
              <a:rPr lang="en-US" sz="2400" dirty="0" smtClean="0"/>
              <a:t>transactions most common</a:t>
            </a:r>
          </a:p>
          <a:p>
            <a:pPr lvl="0" indent="-457200">
              <a:spcBef>
                <a:spcPts val="1000"/>
              </a:spcBef>
              <a:spcAft>
                <a:spcPts val="1000"/>
              </a:spcAft>
              <a:buFont typeface="+mj-lt"/>
              <a:buAutoNum type="arabicPeriod"/>
            </a:pPr>
            <a:r>
              <a:rPr lang="en-US" sz="2400" dirty="0" smtClean="0"/>
              <a:t>Importance of earn-out constellations, </a:t>
            </a:r>
            <a:r>
              <a:rPr lang="en-US" sz="2400" dirty="0"/>
              <a:t>milestones </a:t>
            </a:r>
            <a:r>
              <a:rPr lang="en-US" sz="2400" dirty="0" smtClean="0"/>
              <a:t>and </a:t>
            </a:r>
            <a:r>
              <a:rPr lang="en-US" sz="2400" dirty="0"/>
              <a:t>escrow-solutions ( for founders)</a:t>
            </a:r>
          </a:p>
          <a:p>
            <a:pPr marL="0" lvl="0" indent="0" algn="l" rtl="0">
              <a:spcBef>
                <a:spcPts val="0"/>
              </a:spcBef>
              <a:spcAft>
                <a:spcPts val="0"/>
              </a:spcAft>
              <a:buNone/>
            </a:pPr>
            <a:endParaRPr sz="2400" dirty="0"/>
          </a:p>
        </p:txBody>
      </p:sp>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078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n" dirty="0"/>
              <a:t>Transactional (LEGAL) Issues</a:t>
            </a:r>
            <a:endParaRPr dirty="0"/>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54;p23"/>
          <p:cNvSpPr txBox="1">
            <a:spLocks noGrp="1"/>
          </p:cNvSpPr>
          <p:nvPr>
            <p:ph type="body" idx="1"/>
          </p:nvPr>
        </p:nvSpPr>
        <p:spPr>
          <a:xfrm>
            <a:off x="1286346" y="1553545"/>
            <a:ext cx="6023329" cy="2547250"/>
          </a:xfrm>
          <a:prstGeom prst="rect">
            <a:avLst/>
          </a:prstGeom>
        </p:spPr>
        <p:txBody>
          <a:bodyPr spcFirstLastPara="1" wrap="square" lIns="0" tIns="0" rIns="0" bIns="0" anchor="t" anchorCtr="0">
            <a:noAutofit/>
          </a:bodyPr>
          <a:lstStyle/>
          <a:p>
            <a:pPr marL="0" lvl="0" indent="0">
              <a:buNone/>
            </a:pPr>
            <a:r>
              <a:rPr lang="en-US" sz="2400" b="1" dirty="0" smtClean="0"/>
              <a:t>Deal Structure</a:t>
            </a:r>
            <a:endParaRPr lang="en-US" sz="2400" b="1" dirty="0"/>
          </a:p>
          <a:p>
            <a:pPr marL="0" lvl="0" indent="0">
              <a:buNone/>
            </a:pPr>
            <a:endParaRPr lang="en-US" sz="2400" dirty="0" smtClean="0"/>
          </a:p>
          <a:p>
            <a:pPr marL="342900" lvl="0">
              <a:spcAft>
                <a:spcPts val="1200"/>
              </a:spcAft>
              <a:buFont typeface="+mj-lt"/>
              <a:buAutoNum type="arabicPeriod"/>
            </a:pPr>
            <a:r>
              <a:rPr lang="en-US" sz="2400" dirty="0" smtClean="0"/>
              <a:t>Joint Ventures </a:t>
            </a:r>
          </a:p>
          <a:p>
            <a:pPr marL="228600" lvl="0" indent="-228600">
              <a:buFont typeface="+mj-lt"/>
              <a:buAutoNum type="arabicPeriod"/>
            </a:pPr>
            <a:endParaRPr lang="en-US" sz="2400" dirty="0" smtClean="0"/>
          </a:p>
          <a:p>
            <a:pPr marL="342900" lvl="0">
              <a:buFont typeface="+mj-lt"/>
              <a:buAutoNum type="arabicPeriod"/>
            </a:pPr>
            <a:r>
              <a:rPr lang="en-US" sz="2400" dirty="0" smtClean="0"/>
              <a:t>FIC Clearances in sensitive sectors</a:t>
            </a:r>
          </a:p>
          <a:p>
            <a:pPr marL="228600" lvl="0" indent="-228600">
              <a:buFont typeface="+mj-lt"/>
              <a:buAutoNum type="arabicPeriod"/>
            </a:pPr>
            <a:endParaRPr lang="en-US" sz="1000" dirty="0" smtClean="0"/>
          </a:p>
        </p:txBody>
      </p:sp>
    </p:spTree>
    <p:extLst>
      <p:ext uri="{BB962C8B-B14F-4D97-AF65-F5344CB8AC3E}">
        <p14:creationId xmlns:p14="http://schemas.microsoft.com/office/powerpoint/2010/main" val="17376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855300" y="321469"/>
            <a:ext cx="3261300" cy="20373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800" dirty="0"/>
              <a:t>rise of protectionist FDI regulations</a:t>
            </a:r>
            <a:endParaRPr sz="4800" dirty="0"/>
          </a:p>
        </p:txBody>
      </p:sp>
      <p:sp>
        <p:nvSpPr>
          <p:cNvPr id="234" name="Google Shape;234;p21"/>
          <p:cNvSpPr txBox="1">
            <a:spLocks noGrp="1"/>
          </p:cNvSpPr>
          <p:nvPr>
            <p:ph type="subTitle" idx="4294967295"/>
          </p:nvPr>
        </p:nvSpPr>
        <p:spPr>
          <a:xfrm>
            <a:off x="855300" y="2417760"/>
            <a:ext cx="3261300" cy="2111377"/>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AU" dirty="0"/>
              <a:t>US FIRRMA &amp; CFIUS; Regulation (EU) 2019/452; </a:t>
            </a:r>
            <a:r>
              <a:rPr lang="en-US" dirty="0"/>
              <a:t>China’s FIL; and UK, Japan, Australia and India have similar laws</a:t>
            </a:r>
            <a:endParaRPr dirty="0"/>
          </a:p>
        </p:txBody>
      </p:sp>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7" y="2380523"/>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AU" dirty="0"/>
              <a:t>Other (Semi-Legal) Issues</a:t>
            </a:r>
            <a:endParaRPr dirty="0"/>
          </a:p>
        </p:txBody>
      </p:sp>
      <p:sp>
        <p:nvSpPr>
          <p:cNvPr id="226" name="Google Shape;226;p20"/>
          <p:cNvSpPr txBox="1">
            <a:spLocks noGrp="1"/>
          </p:cNvSpPr>
          <p:nvPr>
            <p:ph type="body" idx="1"/>
          </p:nvPr>
        </p:nvSpPr>
        <p:spPr>
          <a:xfrm>
            <a:off x="883374" y="1269130"/>
            <a:ext cx="6960463" cy="3018148"/>
          </a:xfrm>
          <a:prstGeom prst="rect">
            <a:avLst/>
          </a:prstGeom>
        </p:spPr>
        <p:txBody>
          <a:bodyPr spcFirstLastPara="1" wrap="square" lIns="0" tIns="0" rIns="0" bIns="0" anchor="t" anchorCtr="0">
            <a:noAutofit/>
          </a:bodyPr>
          <a:lstStyle/>
          <a:p>
            <a:pPr marL="457200" lvl="0" indent="-368300" algn="l" rtl="0">
              <a:lnSpc>
                <a:spcPct val="100000"/>
              </a:lnSpc>
              <a:spcBef>
                <a:spcPts val="0"/>
              </a:spcBef>
              <a:spcAft>
                <a:spcPts val="400"/>
              </a:spcAft>
              <a:buSzPts val="2200"/>
              <a:buChar char="✗"/>
            </a:pPr>
            <a:r>
              <a:rPr lang="en-US" sz="2000" dirty="0"/>
              <a:t>Without physical movement (due to COVID) difficult to obtain reliable information on target</a:t>
            </a:r>
          </a:p>
          <a:p>
            <a:pPr marL="457200" lvl="0" indent="-368300" algn="l" rtl="0">
              <a:lnSpc>
                <a:spcPct val="100000"/>
              </a:lnSpc>
              <a:spcBef>
                <a:spcPts val="0"/>
              </a:spcBef>
              <a:spcAft>
                <a:spcPts val="400"/>
              </a:spcAft>
              <a:buSzPts val="2200"/>
              <a:buChar char="✗"/>
            </a:pPr>
            <a:r>
              <a:rPr lang="en-US" sz="2000" smtClean="0"/>
              <a:t>Political </a:t>
            </a:r>
            <a:r>
              <a:rPr lang="en-US" sz="2000" dirty="0"/>
              <a:t>considerations increase transaction </a:t>
            </a:r>
            <a:r>
              <a:rPr lang="en-US" sz="2000" dirty="0" smtClean="0"/>
              <a:t>cost/length</a:t>
            </a:r>
            <a:endParaRPr lang="en-US" sz="2000" dirty="0"/>
          </a:p>
          <a:p>
            <a:pPr marL="457200" lvl="0" indent="-368300" algn="l" rtl="0">
              <a:lnSpc>
                <a:spcPct val="100000"/>
              </a:lnSpc>
              <a:spcBef>
                <a:spcPts val="0"/>
              </a:spcBef>
              <a:spcAft>
                <a:spcPts val="400"/>
              </a:spcAft>
              <a:buSzPts val="2200"/>
              <a:buChar char="✗"/>
            </a:pPr>
            <a:r>
              <a:rPr lang="en-US" sz="2000" dirty="0"/>
              <a:t>Virtual negotiations becoming nuanced and </a:t>
            </a:r>
            <a:br>
              <a:rPr lang="en-US" sz="2000" dirty="0"/>
            </a:br>
            <a:r>
              <a:rPr lang="en-US" sz="2000" dirty="0"/>
              <a:t>cultural differences not adequately </a:t>
            </a:r>
            <a:r>
              <a:rPr lang="en-US" sz="2000" dirty="0" smtClean="0"/>
              <a:t>addressed</a:t>
            </a:r>
          </a:p>
          <a:p>
            <a:pPr>
              <a:spcAft>
                <a:spcPts val="400"/>
              </a:spcAft>
            </a:pPr>
            <a:r>
              <a:rPr lang="en-US" sz="2000" dirty="0"/>
              <a:t>Increasing competition in the bidding process for assets in the next 12 months, primarily from private </a:t>
            </a:r>
            <a:r>
              <a:rPr lang="en-US" sz="2000" dirty="0" smtClean="0"/>
              <a:t>capital</a:t>
            </a:r>
          </a:p>
          <a:p>
            <a:pPr>
              <a:spcAft>
                <a:spcPts val="400"/>
              </a:spcAft>
            </a:pPr>
            <a:r>
              <a:rPr lang="en-US" sz="2000" dirty="0"/>
              <a:t>COVID affecting post-acquisition </a:t>
            </a:r>
            <a:r>
              <a:rPr lang="en-US" sz="2000" dirty="0" smtClean="0"/>
              <a:t>integration</a:t>
            </a:r>
            <a:endParaRPr lang="en-US" sz="2000" dirty="0"/>
          </a:p>
          <a:p>
            <a:pPr marL="457200" lvl="0" indent="-368300" algn="l" rtl="0">
              <a:lnSpc>
                <a:spcPct val="100000"/>
              </a:lnSpc>
              <a:spcBef>
                <a:spcPts val="0"/>
              </a:spcBef>
              <a:spcAft>
                <a:spcPts val="400"/>
              </a:spcAft>
              <a:buSzPts val="2200"/>
              <a:buChar char="✗"/>
            </a:pPr>
            <a:endParaRPr lang="en-US" sz="2000" dirty="0"/>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6321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200150" y="1186825"/>
            <a:ext cx="7079456" cy="27699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US" dirty="0"/>
              <a:t>When companies acquire new types of businesses, products or solutions, the corporate philosophy of the acquired company is sometimes quite different from that of buyer; in such situations transition can be complicated</a:t>
            </a:r>
            <a:endParaRPr dirty="0"/>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EA1A-A4E2-4E9A-8590-5B59C84B4881}"/>
              </a:ext>
            </a:extLst>
          </p:cNvPr>
          <p:cNvSpPr>
            <a:spLocks noGrp="1"/>
          </p:cNvSpPr>
          <p:nvPr>
            <p:ph type="title"/>
          </p:nvPr>
        </p:nvSpPr>
        <p:spPr>
          <a:xfrm>
            <a:off x="1340575" y="1030388"/>
            <a:ext cx="2879400" cy="951900"/>
          </a:xfrm>
        </p:spPr>
        <p:txBody>
          <a:bodyPr/>
          <a:lstStyle/>
          <a:p>
            <a:r>
              <a:rPr lang="en-GB" dirty="0"/>
              <a:t>M&amp;A Outlook</a:t>
            </a:r>
            <a:endParaRPr lang="de-DE" dirty="0"/>
          </a:p>
        </p:txBody>
      </p:sp>
      <p:sp>
        <p:nvSpPr>
          <p:cNvPr id="4" name="Slide Number Placeholder 3">
            <a:extLst>
              <a:ext uri="{FF2B5EF4-FFF2-40B4-BE49-F238E27FC236}">
                <a16:creationId xmlns:a16="http://schemas.microsoft.com/office/drawing/2014/main" id="{DE477A6D-EA0B-4C48-8791-625C9CF77D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Google Shape;766;p51">
            <a:extLst>
              <a:ext uri="{FF2B5EF4-FFF2-40B4-BE49-F238E27FC236}">
                <a16:creationId xmlns:a16="http://schemas.microsoft.com/office/drawing/2014/main" id="{2E1BBA95-9844-4DA2-80EB-CA541B66E378}"/>
              </a:ext>
            </a:extLst>
          </p:cNvPr>
          <p:cNvSpPr/>
          <p:nvPr/>
        </p:nvSpPr>
        <p:spPr>
          <a:xfrm>
            <a:off x="1340575" y="2119309"/>
            <a:ext cx="1773036" cy="1843595"/>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 Placeholder 2">
            <a:extLst>
              <a:ext uri="{FF2B5EF4-FFF2-40B4-BE49-F238E27FC236}">
                <a16:creationId xmlns:a16="http://schemas.microsoft.com/office/drawing/2014/main" id="{63B2AA53-CF11-47DE-A8A4-CBA59DDFA87A}"/>
              </a:ext>
            </a:extLst>
          </p:cNvPr>
          <p:cNvSpPr>
            <a:spLocks noGrp="1"/>
          </p:cNvSpPr>
          <p:nvPr>
            <p:ph type="body" idx="1"/>
          </p:nvPr>
        </p:nvSpPr>
        <p:spPr>
          <a:xfrm>
            <a:off x="4787900" y="388899"/>
            <a:ext cx="3887749" cy="3947638"/>
          </a:xfrm>
        </p:spPr>
        <p:txBody>
          <a:bodyPr/>
          <a:lstStyle/>
          <a:p>
            <a:pPr>
              <a:spcAft>
                <a:spcPts val="1200"/>
              </a:spcAft>
              <a:buFont typeface="Wingdings" panose="05000000000000000000" pitchFamily="2" charset="2"/>
              <a:buChar char="ü"/>
            </a:pPr>
            <a:r>
              <a:rPr lang="en-GB" sz="1600" dirty="0"/>
              <a:t>Optimistic about the potential for M&amp;A value creation that lies ahead for 2021</a:t>
            </a:r>
          </a:p>
          <a:p>
            <a:pPr>
              <a:spcAft>
                <a:spcPts val="1200"/>
              </a:spcAft>
              <a:buFont typeface="Wingdings" panose="05000000000000000000" pitchFamily="2" charset="2"/>
              <a:buChar char="ü"/>
            </a:pPr>
            <a:r>
              <a:rPr lang="en-GB" sz="1600" dirty="0"/>
              <a:t>Huge opportunities from digitisation and new industry disruptions are apparent – concentrated industries such as healthcare and financial services are ripe for disruption</a:t>
            </a:r>
          </a:p>
          <a:p>
            <a:pPr>
              <a:spcAft>
                <a:spcPts val="1200"/>
              </a:spcAft>
              <a:buFont typeface="Wingdings" panose="05000000000000000000" pitchFamily="2" charset="2"/>
              <a:buChar char="ü"/>
            </a:pPr>
            <a:r>
              <a:rPr lang="en-GB" sz="1600" dirty="0"/>
              <a:t>Record levels of capital and investments triggered by IPOs and SPACs establish a foundation for robust M&amp;A activity</a:t>
            </a:r>
          </a:p>
          <a:p>
            <a:pPr>
              <a:spcAft>
                <a:spcPts val="1200"/>
              </a:spcAft>
              <a:buFont typeface="Wingdings" panose="05000000000000000000" pitchFamily="2" charset="2"/>
              <a:buChar char="ü"/>
            </a:pPr>
            <a:r>
              <a:rPr lang="en-GB" sz="1600" dirty="0"/>
              <a:t>Companies will need to be bold and adopt a value creation mindset to M&amp;A strategy </a:t>
            </a:r>
          </a:p>
        </p:txBody>
      </p:sp>
    </p:spTree>
    <p:extLst>
      <p:ext uri="{BB962C8B-B14F-4D97-AF65-F5344CB8AC3E}">
        <p14:creationId xmlns:p14="http://schemas.microsoft.com/office/powerpoint/2010/main" val="233591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No shame in walking away</a:t>
            </a:r>
            <a:endParaRPr sz="4800" dirty="0"/>
          </a:p>
        </p:txBody>
      </p:sp>
      <p:sp>
        <p:nvSpPr>
          <p:cNvPr id="213" name="Google Shape;213;p18"/>
          <p:cNvSpPr txBox="1">
            <a:spLocks noGrp="1"/>
          </p:cNvSpPr>
          <p:nvPr>
            <p:ph type="subTitle" idx="1"/>
          </p:nvPr>
        </p:nvSpPr>
        <p:spPr>
          <a:xfrm>
            <a:off x="1773500" y="2664426"/>
            <a:ext cx="5597100"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Clients are walking away from several deals due to changing macroeconomic conditions</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dirty="0">
                <a:solidFill>
                  <a:schemeClr val="dk1"/>
                </a:solidFill>
                <a:latin typeface="Amatic SC"/>
                <a:ea typeface="Amatic SC"/>
                <a:cs typeface="Amatic SC"/>
                <a:sym typeface="Amatic SC"/>
              </a:rPr>
              <a:t>10</a:t>
            </a:r>
            <a:endParaRPr sz="7200" b="1" dirty="0">
              <a:solidFill>
                <a:schemeClr val="dk1"/>
              </a:solidFill>
              <a:latin typeface="Amatic SC"/>
              <a:ea typeface="Amatic SC"/>
              <a:cs typeface="Amatic SC"/>
              <a:sym typeface="Amatic SC"/>
            </a:endParaRPr>
          </a:p>
        </p:txBody>
      </p:sp>
    </p:spTree>
    <p:extLst>
      <p:ext uri="{BB962C8B-B14F-4D97-AF65-F5344CB8AC3E}">
        <p14:creationId xmlns:p14="http://schemas.microsoft.com/office/powerpoint/2010/main" val="3694456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a:spLocks noGrp="1"/>
          </p:cNvSpPr>
          <p:nvPr>
            <p:ph type="ctrTitle" idx="4294967295"/>
          </p:nvPr>
        </p:nvSpPr>
        <p:spPr>
          <a:xfrm>
            <a:off x="812437" y="223268"/>
            <a:ext cx="3158100"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a:t>Thanks!</a:t>
            </a:r>
            <a:endParaRPr sz="7200" dirty="0"/>
          </a:p>
        </p:txBody>
      </p:sp>
      <p:sp>
        <p:nvSpPr>
          <p:cNvPr id="428" name="Google Shape;428;p37"/>
          <p:cNvSpPr txBox="1">
            <a:spLocks noGrp="1"/>
          </p:cNvSpPr>
          <p:nvPr>
            <p:ph type="body" idx="4294967295"/>
          </p:nvPr>
        </p:nvSpPr>
        <p:spPr>
          <a:xfrm>
            <a:off x="462674" y="1161068"/>
            <a:ext cx="3680701" cy="375916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highlight>
                  <a:schemeClr val="accent1"/>
                </a:highlight>
              </a:rPr>
              <a:t>Any questions?</a:t>
            </a:r>
            <a:endParaRPr dirty="0"/>
          </a:p>
          <a:p>
            <a:pPr marL="0" lvl="0" indent="0" algn="l" rtl="0">
              <a:spcBef>
                <a:spcPts val="1000"/>
              </a:spcBef>
              <a:spcAft>
                <a:spcPts val="0"/>
              </a:spcAft>
              <a:buNone/>
            </a:pPr>
            <a:r>
              <a:rPr lang="en" dirty="0"/>
              <a:t>You can find us at:</a:t>
            </a:r>
            <a:endParaRPr dirty="0"/>
          </a:p>
          <a:p>
            <a:pPr marL="457200" lvl="0" indent="-368300" algn="l" rtl="0">
              <a:spcBef>
                <a:spcPts val="1000"/>
              </a:spcBef>
              <a:spcAft>
                <a:spcPts val="0"/>
              </a:spcAft>
              <a:buSzPts val="2200"/>
              <a:buChar char="✗"/>
            </a:pPr>
            <a:r>
              <a:rPr lang="en-AU" sz="1400" dirty="0"/>
              <a:t>Dr. Martin Viciano Gofferje, </a:t>
            </a:r>
            <a:r>
              <a:rPr lang="it-IT" sz="1400" dirty="0">
                <a:hlinkClick r:id="rId3"/>
              </a:rPr>
              <a:t>martin.viciano-gofferje@gleisslutz.com</a:t>
            </a:r>
            <a:r>
              <a:rPr lang="it-IT" sz="1400" dirty="0"/>
              <a:t> </a:t>
            </a:r>
            <a:r>
              <a:rPr lang="en-AU" sz="1400" dirty="0"/>
              <a:t>  </a:t>
            </a:r>
          </a:p>
          <a:p>
            <a:pPr marL="457200" lvl="0" indent="-368300" algn="l" rtl="0">
              <a:spcBef>
                <a:spcPts val="1000"/>
              </a:spcBef>
              <a:spcAft>
                <a:spcPts val="0"/>
              </a:spcAft>
              <a:buSzPts val="2200"/>
              <a:buChar char="✗"/>
            </a:pPr>
            <a:r>
              <a:rPr lang="en-AU" sz="1400" dirty="0"/>
              <a:t>Felix Engelhardt, </a:t>
            </a:r>
            <a:r>
              <a:rPr lang="en-AU" sz="1400" dirty="0">
                <a:hlinkClick r:id="rId4"/>
              </a:rPr>
              <a:t>fe@saxenhammer-co.com</a:t>
            </a:r>
            <a:r>
              <a:rPr lang="en-AU" sz="1400" dirty="0"/>
              <a:t> </a:t>
            </a:r>
          </a:p>
          <a:p>
            <a:pPr marL="457200" lvl="0" indent="-368300" algn="l" rtl="0">
              <a:spcBef>
                <a:spcPts val="1000"/>
              </a:spcBef>
              <a:spcAft>
                <a:spcPts val="0"/>
              </a:spcAft>
              <a:buSzPts val="2200"/>
              <a:buChar char="✗"/>
            </a:pPr>
            <a:r>
              <a:rPr lang="en-AU" sz="1400" dirty="0"/>
              <a:t>Volodymyr Yakubovskyy, </a:t>
            </a:r>
            <a:r>
              <a:rPr lang="en-AU" sz="1400" dirty="0">
                <a:hlinkClick r:id="rId5"/>
              </a:rPr>
              <a:t>v.yakubovskyy@nobles-law.com</a:t>
            </a:r>
            <a:r>
              <a:rPr lang="en-AU" sz="1400" dirty="0"/>
              <a:t> </a:t>
            </a:r>
          </a:p>
          <a:p>
            <a:pPr marL="457200" lvl="0" indent="-368300" algn="l" rtl="0">
              <a:spcBef>
                <a:spcPts val="1000"/>
              </a:spcBef>
              <a:spcAft>
                <a:spcPts val="0"/>
              </a:spcAft>
              <a:buSzPts val="2200"/>
              <a:buChar char="✗"/>
            </a:pPr>
            <a:r>
              <a:rPr lang="en-AU" sz="1400" dirty="0"/>
              <a:t>Christine Graham,</a:t>
            </a:r>
            <a:r>
              <a:rPr lang="fr-FR" sz="1400" dirty="0"/>
              <a:t> </a:t>
            </a:r>
            <a:r>
              <a:rPr lang="fr-FR" sz="1400" dirty="0">
                <a:hlinkClick r:id="rId6"/>
              </a:rPr>
              <a:t>cgraham@cooley.com</a:t>
            </a:r>
            <a:r>
              <a:rPr lang="fr-FR" sz="1400" dirty="0"/>
              <a:t> </a:t>
            </a:r>
            <a:endParaRPr lang="en-AU" sz="1400" dirty="0"/>
          </a:p>
          <a:p>
            <a:pPr marL="457200" lvl="0" indent="-368300" algn="l" rtl="0">
              <a:spcBef>
                <a:spcPts val="1000"/>
              </a:spcBef>
              <a:spcAft>
                <a:spcPts val="0"/>
              </a:spcAft>
              <a:buSzPts val="2200"/>
              <a:buChar char="✗"/>
            </a:pPr>
            <a:r>
              <a:rPr lang="en-AU" sz="1400" dirty="0"/>
              <a:t>Sajai Singh, </a:t>
            </a:r>
            <a:r>
              <a:rPr lang="en-AU" sz="1400" dirty="0">
                <a:hlinkClick r:id="rId7"/>
              </a:rPr>
              <a:t>sajai@jsalaw.com</a:t>
            </a:r>
            <a:r>
              <a:rPr lang="en-AU" sz="1400" dirty="0"/>
              <a:t> </a:t>
            </a:r>
          </a:p>
          <a:p>
            <a:pPr marL="457200" lvl="0" indent="-368300" algn="l" rtl="0">
              <a:spcBef>
                <a:spcPts val="1000"/>
              </a:spcBef>
              <a:spcAft>
                <a:spcPts val="0"/>
              </a:spcAft>
              <a:buSzPts val="2200"/>
              <a:buChar char="✗"/>
            </a:pPr>
            <a:r>
              <a:rPr lang="en-AU" sz="1400" dirty="0"/>
              <a:t>Niko </a:t>
            </a:r>
            <a:r>
              <a:rPr lang="en-AU" sz="1400" dirty="0" err="1"/>
              <a:t>Haerting</a:t>
            </a:r>
            <a:r>
              <a:rPr lang="en-AU" sz="1400" dirty="0"/>
              <a:t>, </a:t>
            </a:r>
            <a:r>
              <a:rPr lang="en-AU" sz="1400" dirty="0">
                <a:hlinkClick r:id="rId8"/>
              </a:rPr>
              <a:t>haerting@haerting.de</a:t>
            </a:r>
            <a:r>
              <a:rPr lang="en-AU" sz="1400" dirty="0"/>
              <a:t> </a:t>
            </a:r>
          </a:p>
          <a:p>
            <a:pPr marL="457200" lvl="0" indent="-368300" algn="l" rtl="0">
              <a:spcBef>
                <a:spcPts val="1000"/>
              </a:spcBef>
              <a:spcAft>
                <a:spcPts val="0"/>
              </a:spcAft>
              <a:buSzPts val="2200"/>
              <a:buChar char="✗"/>
            </a:pPr>
            <a:endParaRPr lang="en-AU" dirty="0"/>
          </a:p>
        </p:txBody>
      </p:sp>
      <p:sp>
        <p:nvSpPr>
          <p:cNvPr id="429" name="Google Shape;429;p3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430" name="Google Shape;430;p37"/>
          <p:cNvSpPr/>
          <p:nvPr/>
        </p:nvSpPr>
        <p:spPr>
          <a:xfrm>
            <a:off x="5698675" y="1712225"/>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814387" y="1004988"/>
            <a:ext cx="3321843" cy="951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COVID a Darwinian event for global economy</a:t>
            </a:r>
          </a:p>
        </p:txBody>
      </p:sp>
      <p:sp>
        <p:nvSpPr>
          <p:cNvPr id="264" name="Google Shape;264;p24"/>
          <p:cNvSpPr txBox="1">
            <a:spLocks noGrp="1"/>
          </p:cNvSpPr>
          <p:nvPr>
            <p:ph type="body" idx="1"/>
          </p:nvPr>
        </p:nvSpPr>
        <p:spPr>
          <a:xfrm>
            <a:off x="814388" y="2078413"/>
            <a:ext cx="3321842" cy="2060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US" dirty="0"/>
              <a:t>Restaurants built al fresco dining areas; retailers moved stores online; and movie studios bypassed closed theaters to take releases straight to homes</a:t>
            </a:r>
            <a:endParaRPr dirty="0"/>
          </a:p>
        </p:txBody>
      </p:sp>
      <p:sp>
        <p:nvSpPr>
          <p:cNvPr id="265" name="Google Shape;265;p2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25"/>
          <p:cNvSpPr txBox="1">
            <a:spLocks noGrp="1"/>
          </p:cNvSpPr>
          <p:nvPr>
            <p:ph type="title" idx="4294967295"/>
          </p:nvPr>
        </p:nvSpPr>
        <p:spPr>
          <a:xfrm>
            <a:off x="855300" y="2035969"/>
            <a:ext cx="4556100" cy="1012481"/>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b="0" dirty="0"/>
              <a:t>In the wake of the pandemic, tech executives have been compelled to examine all operational aspects of their business</a:t>
            </a:r>
            <a:br>
              <a:rPr lang="en-US" sz="3200" b="0" dirty="0"/>
            </a:br>
            <a:r>
              <a:rPr lang="en-US" sz="3200" dirty="0">
                <a:highlight>
                  <a:schemeClr val="accent1"/>
                </a:highlight>
              </a:rPr>
              <a:t>They plan to increase strategic investment in their own digital transformation, customer engagement and workforce management</a:t>
            </a:r>
            <a:endParaRPr sz="3200" dirty="0">
              <a:highlight>
                <a:schemeClr val="accent1"/>
              </a:highlight>
            </a:endParaRPr>
          </a:p>
        </p:txBody>
      </p:sp>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a:t>
            </a:fld>
            <a:endParaRPr>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B5AC-B9F5-4DD8-8D2A-25ABBE18B9FD}"/>
              </a:ext>
            </a:extLst>
          </p:cNvPr>
          <p:cNvSpPr>
            <a:spLocks noGrp="1"/>
          </p:cNvSpPr>
          <p:nvPr>
            <p:ph type="title"/>
          </p:nvPr>
        </p:nvSpPr>
        <p:spPr/>
        <p:txBody>
          <a:bodyPr/>
          <a:lstStyle/>
          <a:p>
            <a:r>
              <a:rPr lang="en-GB" dirty="0"/>
              <a:t>Deal Volume and Value in the first half of 2021</a:t>
            </a:r>
            <a:endParaRPr lang="de-DE" dirty="0"/>
          </a:p>
        </p:txBody>
      </p:sp>
      <p:sp>
        <p:nvSpPr>
          <p:cNvPr id="6" name="Slide Number Placeholder 5">
            <a:extLst>
              <a:ext uri="{FF2B5EF4-FFF2-40B4-BE49-F238E27FC236}">
                <a16:creationId xmlns:a16="http://schemas.microsoft.com/office/drawing/2014/main" id="{DDA0C32E-9A54-4234-97EE-0EB819505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aphicFrame>
        <p:nvGraphicFramePr>
          <p:cNvPr id="7" name="Chart 6">
            <a:extLst>
              <a:ext uri="{FF2B5EF4-FFF2-40B4-BE49-F238E27FC236}">
                <a16:creationId xmlns:a16="http://schemas.microsoft.com/office/drawing/2014/main" id="{7134C35F-6B78-498B-A5BB-ABD0044E8715}"/>
              </a:ext>
            </a:extLst>
          </p:cNvPr>
          <p:cNvGraphicFramePr>
            <a:graphicFrameLocks/>
          </p:cNvGraphicFramePr>
          <p:nvPr/>
        </p:nvGraphicFramePr>
        <p:xfrm>
          <a:off x="1189401" y="1468609"/>
          <a:ext cx="6765199" cy="220628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FA24D734-38D2-4F3C-A5C8-A6E787AC098B}"/>
              </a:ext>
            </a:extLst>
          </p:cNvPr>
          <p:cNvSpPr/>
          <p:nvPr/>
        </p:nvSpPr>
        <p:spPr>
          <a:xfrm>
            <a:off x="2114550" y="3771900"/>
            <a:ext cx="4914900" cy="6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Deal volume and overall deal value have found new peaks in 2020. Investors are looking to invest their accumulated funds and accelerate company growth.</a:t>
            </a:r>
            <a:endParaRPr lang="de-DE" dirty="0">
              <a:solidFill>
                <a:schemeClr val="tx1"/>
              </a:solidFill>
            </a:endParaRPr>
          </a:p>
        </p:txBody>
      </p:sp>
      <p:sp>
        <p:nvSpPr>
          <p:cNvPr id="9" name="Rectangle 8">
            <a:extLst>
              <a:ext uri="{FF2B5EF4-FFF2-40B4-BE49-F238E27FC236}">
                <a16:creationId xmlns:a16="http://schemas.microsoft.com/office/drawing/2014/main" id="{08BDF373-167E-4289-869D-B1AA511F7688}"/>
              </a:ext>
            </a:extLst>
          </p:cNvPr>
          <p:cNvSpPr/>
          <p:nvPr/>
        </p:nvSpPr>
        <p:spPr>
          <a:xfrm>
            <a:off x="3551987" y="1320861"/>
            <a:ext cx="2040025" cy="29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EMEA Region</a:t>
            </a:r>
            <a:endParaRPr lang="de-DE" dirty="0">
              <a:solidFill>
                <a:schemeClr val="tx1"/>
              </a:solidFill>
            </a:endParaRPr>
          </a:p>
        </p:txBody>
      </p:sp>
      <p:sp>
        <p:nvSpPr>
          <p:cNvPr id="10" name="Text Placeholder 2">
            <a:extLst>
              <a:ext uri="{FF2B5EF4-FFF2-40B4-BE49-F238E27FC236}">
                <a16:creationId xmlns:a16="http://schemas.microsoft.com/office/drawing/2014/main" id="{E0B0AC5E-985C-4265-8CAF-117B1F7621BE}"/>
              </a:ext>
            </a:extLst>
          </p:cNvPr>
          <p:cNvSpPr txBox="1">
            <a:spLocks/>
          </p:cNvSpPr>
          <p:nvPr/>
        </p:nvSpPr>
        <p:spPr>
          <a:xfrm>
            <a:off x="698478" y="4416030"/>
            <a:ext cx="1624501" cy="2773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lnSpc>
                <a:spcPct val="150000"/>
              </a:lnSpc>
              <a:buFont typeface="Nunito"/>
              <a:buNone/>
            </a:pPr>
            <a:r>
              <a:rPr lang="en-GB" sz="700" dirty="0"/>
              <a:t>Source: PwC Global</a:t>
            </a:r>
            <a:endParaRPr lang="en-GB" sz="1100" dirty="0"/>
          </a:p>
        </p:txBody>
      </p:sp>
    </p:spTree>
    <p:extLst>
      <p:ext uri="{BB962C8B-B14F-4D97-AF65-F5344CB8AC3E}">
        <p14:creationId xmlns:p14="http://schemas.microsoft.com/office/powerpoint/2010/main" val="7948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6FCCE9-2AD4-4651-A5B5-16878C239278}"/>
              </a:ext>
            </a:extLst>
          </p:cNvPr>
          <p:cNvSpPr>
            <a:spLocks noGrp="1"/>
          </p:cNvSpPr>
          <p:nvPr>
            <p:ph type="body" idx="1"/>
          </p:nvPr>
        </p:nvSpPr>
        <p:spPr>
          <a:xfrm>
            <a:off x="1078705" y="1000125"/>
            <a:ext cx="7243763" cy="2956600"/>
          </a:xfrm>
        </p:spPr>
        <p:txBody>
          <a:bodyPr/>
          <a:lstStyle/>
          <a:p>
            <a:pPr marL="50800" indent="0">
              <a:buNone/>
            </a:pPr>
            <a:r>
              <a:rPr lang="en-US" dirty="0"/>
              <a:t>Strategies for the tech industry evolved from not just making it through the pandemic but coming out ahead – that meant going shopping … Tech industry is a very small and incredibly lucky segment of economy that has both the will and means to do deals</a:t>
            </a:r>
            <a:endParaRPr lang="en-AU" dirty="0"/>
          </a:p>
        </p:txBody>
      </p:sp>
      <p:sp>
        <p:nvSpPr>
          <p:cNvPr id="3" name="Slide Number Placeholder 2">
            <a:extLst>
              <a:ext uri="{FF2B5EF4-FFF2-40B4-BE49-F238E27FC236}">
                <a16:creationId xmlns:a16="http://schemas.microsoft.com/office/drawing/2014/main" id="{7D480FD6-A834-48EF-BB29-23C26773B1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80170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9FC7-6C65-4034-B13D-2448D4D586E8}"/>
              </a:ext>
            </a:extLst>
          </p:cNvPr>
          <p:cNvSpPr>
            <a:spLocks noGrp="1"/>
          </p:cNvSpPr>
          <p:nvPr>
            <p:ph type="title"/>
          </p:nvPr>
        </p:nvSpPr>
        <p:spPr/>
        <p:txBody>
          <a:bodyPr/>
          <a:lstStyle/>
          <a:p>
            <a:r>
              <a:rPr lang="en-GB" dirty="0"/>
              <a:t>Three trends define the current </a:t>
            </a:r>
            <a:r>
              <a:rPr lang="en-GB" dirty="0" err="1"/>
              <a:t>tmt</a:t>
            </a:r>
            <a:r>
              <a:rPr lang="en-GB" dirty="0"/>
              <a:t> M&amp;A Landscape</a:t>
            </a:r>
            <a:endParaRPr lang="de-DE" dirty="0"/>
          </a:p>
        </p:txBody>
      </p:sp>
      <p:sp>
        <p:nvSpPr>
          <p:cNvPr id="3" name="Text Placeholder 2">
            <a:extLst>
              <a:ext uri="{FF2B5EF4-FFF2-40B4-BE49-F238E27FC236}">
                <a16:creationId xmlns:a16="http://schemas.microsoft.com/office/drawing/2014/main" id="{E5E8B277-2FD8-41D1-8B43-CCF9CFA3FFAC}"/>
              </a:ext>
            </a:extLst>
          </p:cNvPr>
          <p:cNvSpPr>
            <a:spLocks noGrp="1"/>
          </p:cNvSpPr>
          <p:nvPr>
            <p:ph type="body" idx="1"/>
          </p:nvPr>
        </p:nvSpPr>
        <p:spPr>
          <a:xfrm>
            <a:off x="1016724" y="1506350"/>
            <a:ext cx="2001900" cy="2953550"/>
          </a:xfrm>
        </p:spPr>
        <p:txBody>
          <a:bodyPr/>
          <a:lstStyle/>
          <a:p>
            <a:pPr marL="114300" indent="0">
              <a:buNone/>
            </a:pPr>
            <a:r>
              <a:rPr lang="en-GB" sz="1600" b="1" dirty="0"/>
              <a:t>Media streaming</a:t>
            </a:r>
          </a:p>
          <a:p>
            <a:pPr marL="114300" indent="0">
              <a:buNone/>
            </a:pPr>
            <a:endParaRPr lang="en-GB" sz="1600" dirty="0"/>
          </a:p>
          <a:p>
            <a:r>
              <a:rPr lang="en-GB" sz="1100" dirty="0"/>
              <a:t>Streaming services such as Netflix and Disney+ were initial winners of the pandemic </a:t>
            </a:r>
          </a:p>
          <a:p>
            <a:endParaRPr lang="en-GB" sz="1100" dirty="0"/>
          </a:p>
          <a:p>
            <a:r>
              <a:rPr lang="en-GB" sz="1100" dirty="0"/>
              <a:t>However, competition has increased from new players and growth has slowed</a:t>
            </a:r>
          </a:p>
          <a:p>
            <a:endParaRPr lang="en-GB" sz="1100" dirty="0"/>
          </a:p>
          <a:p>
            <a:r>
              <a:rPr lang="en-GB" sz="1100" dirty="0"/>
              <a:t>A wave of consolidation is the result reflected by prominent deals such as Warner/Discovery and Amazon/MGM</a:t>
            </a:r>
            <a:r>
              <a:rPr lang="en-GB" sz="1050" dirty="0"/>
              <a:t/>
            </a:r>
            <a:br>
              <a:rPr lang="en-GB" sz="1050" dirty="0"/>
            </a:br>
            <a:r>
              <a:rPr lang="en-GB" sz="1050" dirty="0"/>
              <a:t/>
            </a:r>
            <a:br>
              <a:rPr lang="en-GB" sz="1050" dirty="0"/>
            </a:br>
            <a:endParaRPr lang="en-GB" sz="1100" dirty="0"/>
          </a:p>
        </p:txBody>
      </p:sp>
      <p:sp>
        <p:nvSpPr>
          <p:cNvPr id="6" name="Slide Number Placeholder 5">
            <a:extLst>
              <a:ext uri="{FF2B5EF4-FFF2-40B4-BE49-F238E27FC236}">
                <a16:creationId xmlns:a16="http://schemas.microsoft.com/office/drawing/2014/main" id="{49C1E034-AFA6-4C89-89F8-7ADAA3015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7" name="Text Placeholder 2">
            <a:extLst>
              <a:ext uri="{FF2B5EF4-FFF2-40B4-BE49-F238E27FC236}">
                <a16:creationId xmlns:a16="http://schemas.microsoft.com/office/drawing/2014/main" id="{5FFABBA4-79C2-4B64-ACD4-A6BDFD62AB22}"/>
              </a:ext>
            </a:extLst>
          </p:cNvPr>
          <p:cNvSpPr txBox="1">
            <a:spLocks/>
          </p:cNvSpPr>
          <p:nvPr/>
        </p:nvSpPr>
        <p:spPr>
          <a:xfrm>
            <a:off x="3551980" y="1506350"/>
            <a:ext cx="2055443" cy="295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600" b="1" dirty="0"/>
              <a:t>SaaS and deep tech</a:t>
            </a:r>
          </a:p>
          <a:p>
            <a:pPr marL="114300" indent="0">
              <a:buFont typeface="Nunito"/>
              <a:buNone/>
            </a:pPr>
            <a:endParaRPr lang="en-GB" sz="1600" dirty="0"/>
          </a:p>
          <a:p>
            <a:r>
              <a:rPr lang="en-GB" sz="1100" dirty="0"/>
              <a:t>SaaS continues to lead the way in the technology sector</a:t>
            </a:r>
          </a:p>
          <a:p>
            <a:endParaRPr lang="en-GB" sz="1100" dirty="0"/>
          </a:p>
          <a:p>
            <a:r>
              <a:rPr lang="en-GB" sz="1100" dirty="0"/>
              <a:t>Deep tech is also quickly gaining ground as companies focus on capability building and value creation</a:t>
            </a:r>
          </a:p>
          <a:p>
            <a:endParaRPr lang="en-GB" sz="1100" dirty="0"/>
          </a:p>
          <a:p>
            <a:r>
              <a:rPr lang="en-GB" sz="1100" dirty="0"/>
              <a:t>Increased VC investment, IPO, and M&amp;A activity are imminent as seen by </a:t>
            </a:r>
            <a:r>
              <a:rPr lang="en-GB" sz="1100" dirty="0" err="1"/>
              <a:t>IonQ`s</a:t>
            </a:r>
            <a:r>
              <a:rPr lang="en-GB" sz="1100" dirty="0"/>
              <a:t> historic SPAC deal announced in March</a:t>
            </a:r>
            <a:r>
              <a:rPr lang="en-GB" sz="1050" dirty="0"/>
              <a:t/>
            </a:r>
            <a:br>
              <a:rPr lang="en-GB" sz="1050" dirty="0"/>
            </a:br>
            <a:r>
              <a:rPr lang="en-GB" sz="1050" dirty="0"/>
              <a:t/>
            </a:r>
            <a:br>
              <a:rPr lang="en-GB" sz="1050" dirty="0"/>
            </a:br>
            <a:endParaRPr lang="en-GB" sz="1100" dirty="0"/>
          </a:p>
        </p:txBody>
      </p:sp>
      <p:sp>
        <p:nvSpPr>
          <p:cNvPr id="8" name="Text Placeholder 2">
            <a:extLst>
              <a:ext uri="{FF2B5EF4-FFF2-40B4-BE49-F238E27FC236}">
                <a16:creationId xmlns:a16="http://schemas.microsoft.com/office/drawing/2014/main" id="{973CEA91-7534-43EB-B584-9C1533076758}"/>
              </a:ext>
            </a:extLst>
          </p:cNvPr>
          <p:cNvSpPr txBox="1">
            <a:spLocks/>
          </p:cNvSpPr>
          <p:nvPr/>
        </p:nvSpPr>
        <p:spPr>
          <a:xfrm>
            <a:off x="6087237" y="1506350"/>
            <a:ext cx="2001900" cy="2953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42900" algn="l" rtl="0">
              <a:lnSpc>
                <a:spcPct val="100000"/>
              </a:lnSpc>
              <a:spcBef>
                <a:spcPts val="1000"/>
              </a:spcBef>
              <a:spcAft>
                <a:spcPts val="0"/>
              </a:spcAft>
              <a:buClr>
                <a:schemeClr val="dk2"/>
              </a:buClr>
              <a:buSzPts val="1800"/>
              <a:buFont typeface="Nunito"/>
              <a:buChar char="✗"/>
              <a:defRPr sz="1800" b="0" i="0" u="none" strike="noStrike" cap="none">
                <a:solidFill>
                  <a:schemeClr val="dk1"/>
                </a:solidFill>
                <a:latin typeface="Nunito"/>
                <a:ea typeface="Nunito"/>
                <a:cs typeface="Nunito"/>
                <a:sym typeface="Nunito"/>
              </a:defRPr>
            </a:lvl2pPr>
            <a:lvl3pPr marL="1371600" marR="0" lvl="2"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3pPr>
            <a:lvl4pPr marL="1828800" marR="0" lvl="3"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4pPr>
            <a:lvl5pPr marL="2286000" marR="0" lvl="4"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5pPr>
            <a:lvl6pPr marL="2743200" marR="0" lvl="5"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6pPr>
            <a:lvl7pPr marL="3200400" marR="0" lvl="6"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7pPr>
            <a:lvl8pPr marL="3657600" marR="0" lvl="7" indent="-342900" algn="l" rtl="0">
              <a:lnSpc>
                <a:spcPct val="100000"/>
              </a:lnSpc>
              <a:spcBef>
                <a:spcPts val="100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8pPr>
            <a:lvl9pPr marL="4114800" marR="0" lvl="8" indent="-342900" algn="l" rtl="0">
              <a:lnSpc>
                <a:spcPct val="100000"/>
              </a:lnSpc>
              <a:spcBef>
                <a:spcPts val="1000"/>
              </a:spcBef>
              <a:spcAft>
                <a:spcPts val="1000"/>
              </a:spcAft>
              <a:buClr>
                <a:schemeClr val="dk1"/>
              </a:buClr>
              <a:buSzPts val="1800"/>
              <a:buFont typeface="Nunito"/>
              <a:buChar char="■"/>
              <a:defRPr sz="1800" b="0" i="0" u="none" strike="noStrike" cap="none">
                <a:solidFill>
                  <a:schemeClr val="dk1"/>
                </a:solidFill>
                <a:latin typeface="Nunito"/>
                <a:ea typeface="Nunito"/>
                <a:cs typeface="Nunito"/>
                <a:sym typeface="Nunito"/>
              </a:defRPr>
            </a:lvl9pPr>
          </a:lstStyle>
          <a:p>
            <a:pPr marL="114300" indent="0">
              <a:buFont typeface="Nunito"/>
              <a:buNone/>
            </a:pPr>
            <a:r>
              <a:rPr lang="en-GB" sz="1600" b="1" dirty="0"/>
              <a:t>Sovereignty</a:t>
            </a:r>
          </a:p>
          <a:p>
            <a:pPr marL="114300" indent="0">
              <a:buFont typeface="Nunito"/>
              <a:buNone/>
            </a:pPr>
            <a:endParaRPr lang="en-GB" sz="1600" dirty="0"/>
          </a:p>
          <a:p>
            <a:r>
              <a:rPr lang="en-GB" sz="1100" dirty="0"/>
              <a:t>Cross-border deals could be hindered by increased protectionism and privacy concerns</a:t>
            </a:r>
          </a:p>
          <a:p>
            <a:endParaRPr lang="en-GB" sz="1100" dirty="0"/>
          </a:p>
          <a:p>
            <a:r>
              <a:rPr lang="en-GB" sz="1100" dirty="0"/>
              <a:t>There is increasing governmental scrutiny in data, privacy, and cryptocurrency laws</a:t>
            </a:r>
          </a:p>
          <a:p>
            <a:endParaRPr lang="en-GB" sz="1100" dirty="0"/>
          </a:p>
          <a:p>
            <a:r>
              <a:rPr lang="en-GB" sz="1100" dirty="0"/>
              <a:t>For instance, the newly introduced privacy</a:t>
            </a:r>
            <a:br>
              <a:rPr lang="en-GB" sz="1100" dirty="0"/>
            </a:br>
            <a:r>
              <a:rPr lang="en-GB" sz="1100" dirty="0"/>
              <a:t>laws aimed at social media companies in India </a:t>
            </a:r>
          </a:p>
        </p:txBody>
      </p:sp>
    </p:spTree>
    <p:extLst>
      <p:ext uri="{BB962C8B-B14F-4D97-AF65-F5344CB8AC3E}">
        <p14:creationId xmlns:p14="http://schemas.microsoft.com/office/powerpoint/2010/main" val="252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173BD-4D5E-46DA-B89C-BFFBD241FF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TextBox 3">
            <a:extLst>
              <a:ext uri="{FF2B5EF4-FFF2-40B4-BE49-F238E27FC236}">
                <a16:creationId xmlns:a16="http://schemas.microsoft.com/office/drawing/2014/main" id="{64B2249A-F46D-4A82-B3B0-D74B11FC12B1}"/>
              </a:ext>
            </a:extLst>
          </p:cNvPr>
          <p:cNvSpPr txBox="1"/>
          <p:nvPr/>
        </p:nvSpPr>
        <p:spPr>
          <a:xfrm>
            <a:off x="871538" y="1126332"/>
            <a:ext cx="7532837" cy="2554545"/>
          </a:xfrm>
          <a:prstGeom prst="rect">
            <a:avLst/>
          </a:prstGeom>
          <a:noFill/>
        </p:spPr>
        <p:txBody>
          <a:bodyPr wrap="square">
            <a:spAutoFit/>
          </a:bodyPr>
          <a:lstStyle/>
          <a:p>
            <a:r>
              <a:rPr lang="en-US" sz="2000" dirty="0">
                <a:solidFill>
                  <a:schemeClr val="bg1"/>
                </a:solidFill>
                <a:latin typeface="Nunito SemiBold" pitchFamily="2" charset="0"/>
              </a:rPr>
              <a:t>'Business as usual’ was over, requiring a high level of adaptability to get through the pandemic – tech industry had to change the way they did business ... M&amp;A fit that shift in mindset, which is one of the key reasons why so many tech firms did so many big deals in 2020 ... An acquisition, necessarily, brings operational change; new products, new markets, new channels and a new way of doing business – exactly what COVID-19 was forcing them to do anyway!</a:t>
            </a:r>
            <a:endParaRPr lang="en-AU" sz="2000" dirty="0">
              <a:solidFill>
                <a:schemeClr val="bg1"/>
              </a:solidFill>
              <a:latin typeface="Nunito SemiBold" pitchFamily="2" charset="0"/>
            </a:endParaRPr>
          </a:p>
        </p:txBody>
      </p:sp>
    </p:spTree>
    <p:extLst>
      <p:ext uri="{BB962C8B-B14F-4D97-AF65-F5344CB8AC3E}">
        <p14:creationId xmlns:p14="http://schemas.microsoft.com/office/powerpoint/2010/main" val="344845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800" dirty="0"/>
              <a:t>Tech deals defy changing times</a:t>
            </a:r>
            <a:endParaRPr sz="4800" dirty="0"/>
          </a:p>
        </p:txBody>
      </p:sp>
      <p:sp>
        <p:nvSpPr>
          <p:cNvPr id="213" name="Google Shape;213;p18"/>
          <p:cNvSpPr txBox="1">
            <a:spLocks noGrp="1"/>
          </p:cNvSpPr>
          <p:nvPr>
            <p:ph type="subTitle" idx="1"/>
          </p:nvPr>
        </p:nvSpPr>
        <p:spPr>
          <a:xfrm>
            <a:off x="1773500" y="2664426"/>
            <a:ext cx="5597100" cy="878874"/>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US" dirty="0"/>
              <a:t>Tech &amp; Telecom transactions in the plague-ravaged world in 2020 topped $600 Bn</a:t>
            </a:r>
            <a:endParaRPr dirty="0"/>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Amatic SC"/>
                <a:ea typeface="Amatic SC"/>
                <a:cs typeface="Amatic SC"/>
                <a:sym typeface="Amatic SC"/>
              </a:rPr>
              <a:t>1</a:t>
            </a:r>
            <a:endParaRPr sz="7200" b="1">
              <a:solidFill>
                <a:schemeClr val="dk1"/>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Bildschirmpräsentation (16:9)</PresentationFormat>
  <Paragraphs>172</Paragraphs>
  <Slides>29</Slides>
  <Notes>22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Times New Roman</vt:lpstr>
      <vt:lpstr>Amatic SC</vt:lpstr>
      <vt:lpstr>Arial</vt:lpstr>
      <vt:lpstr>Calibri</vt:lpstr>
      <vt:lpstr>Nunito SemiBold</vt:lpstr>
      <vt:lpstr>Wingdings</vt:lpstr>
      <vt:lpstr>Nunito</vt:lpstr>
      <vt:lpstr>Curio template</vt:lpstr>
      <vt:lpstr>Cross-border Tech M&amp;A in an Unsettled World : Balancing Prospects with Barriers</vt:lpstr>
      <vt:lpstr>Panel</vt:lpstr>
      <vt:lpstr>COVID a Darwinian event for global economy</vt:lpstr>
      <vt:lpstr>In the wake of the pandemic, tech executives have been compelled to examine all operational aspects of their business They plan to increase strategic investment in their own digital transformation, customer engagement and workforce management</vt:lpstr>
      <vt:lpstr>Deal Volume and Value in the first half of 2021</vt:lpstr>
      <vt:lpstr>PowerPoint-Präsentation</vt:lpstr>
      <vt:lpstr>Three trends define the current tmt M&amp;A Landscape</vt:lpstr>
      <vt:lpstr>PowerPoint-Präsentation</vt:lpstr>
      <vt:lpstr>Tech deals defy changing times</vt:lpstr>
      <vt:lpstr>Three Tech Sectors emerge as M&amp;A Hotspots</vt:lpstr>
      <vt:lpstr>Industry boundaries converging with Tech</vt:lpstr>
      <vt:lpstr>Change accelerated</vt:lpstr>
      <vt:lpstr>Investing in talent</vt:lpstr>
      <vt:lpstr>Disruption is Profitable</vt:lpstr>
      <vt:lpstr>A new way to do business</vt:lpstr>
      <vt:lpstr>Dealing from strength</vt:lpstr>
      <vt:lpstr>Record capital supply triggers m&amp;a and investment activity</vt:lpstr>
      <vt:lpstr>New Vehicles Emerged</vt:lpstr>
      <vt:lpstr>Challenges remain</vt:lpstr>
      <vt:lpstr>Transaction (Legal) Issues</vt:lpstr>
      <vt:lpstr>PowerPoint-Präsentation</vt:lpstr>
      <vt:lpstr>Transactional (LEGAL) Issues</vt:lpstr>
      <vt:lpstr>Transactional (LEGAL) Issues</vt:lpstr>
      <vt:lpstr>rise of protectionist FDI regulations</vt:lpstr>
      <vt:lpstr>Other (Semi-Legal) Issues</vt:lpstr>
      <vt:lpstr>PowerPoint-Präsentation</vt:lpstr>
      <vt:lpstr>M&amp;A Outlook</vt:lpstr>
      <vt:lpstr>No shame in walking away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Sumit Ahuja</dc:creator>
  <cp:lastModifiedBy>Gleiss Lutz</cp:lastModifiedBy>
  <cp:revision>7</cp:revision>
  <dcterms:modified xsi:type="dcterms:W3CDTF">2021-10-07T15:34:13Z</dcterms:modified>
</cp:coreProperties>
</file>