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1103" r:id="rId2"/>
    <p:sldId id="1144" r:id="rId3"/>
    <p:sldId id="1106" r:id="rId4"/>
    <p:sldId id="1142" r:id="rId5"/>
    <p:sldId id="1143" r:id="rId6"/>
    <p:sldId id="1159" r:id="rId7"/>
    <p:sldId id="1160" r:id="rId8"/>
    <p:sldId id="1162" r:id="rId9"/>
    <p:sldId id="1161" r:id="rId10"/>
    <p:sldId id="1163" r:id="rId11"/>
    <p:sldId id="1169" r:id="rId12"/>
    <p:sldId id="1165" r:id="rId13"/>
    <p:sldId id="1166" r:id="rId14"/>
    <p:sldId id="1167" r:id="rId15"/>
    <p:sldId id="1168" r:id="rId16"/>
    <p:sldId id="1145" r:id="rId17"/>
    <p:sldId id="1146" r:id="rId18"/>
    <p:sldId id="1147" r:id="rId19"/>
    <p:sldId id="1148" r:id="rId20"/>
    <p:sldId id="1170" r:id="rId21"/>
    <p:sldId id="1149" r:id="rId22"/>
    <p:sldId id="1150" r:id="rId23"/>
    <p:sldId id="1154" r:id="rId24"/>
    <p:sldId id="1155" r:id="rId25"/>
    <p:sldId id="1156" r:id="rId26"/>
    <p:sldId id="1157" r:id="rId27"/>
    <p:sldId id="1158" r:id="rId28"/>
    <p:sldId id="1164" r:id="rId29"/>
    <p:sldId id="304"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ston &amp; Bird" initials="A&amp;B" lastIdx="2" clrIdx="0">
    <p:extLst>
      <p:ext uri="{19B8F6BF-5375-455C-9EA6-DF929625EA0E}">
        <p15:presenceInfo xmlns:p15="http://schemas.microsoft.com/office/powerpoint/2012/main" userId="Alston &amp; Bi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4D5"/>
    <a:srgbClr val="82A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1CD16-13C9-4CEC-B756-3F74BFF464E9}" v="2" dt="2022-06-01T14:34:22.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46" autoAdjust="0"/>
    <p:restoredTop sz="93907" autoAdjust="0"/>
  </p:normalViewPr>
  <p:slideViewPr>
    <p:cSldViewPr snapToGrid="0">
      <p:cViewPr varScale="1">
        <p:scale>
          <a:sx n="104" d="100"/>
          <a:sy n="104" d="100"/>
        </p:scale>
        <p:origin x="136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7" d="100"/>
          <a:sy n="47" d="100"/>
        </p:scale>
        <p:origin x="2648"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D842161-3293-4F14-A91F-6F70CB9896F2}" type="datetimeFigureOut">
              <a:rPr lang="en-US" smtClean="0"/>
              <a:t>6/9/2022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EE1424A-C55A-4093-96D1-41C362B3FB23}" type="slidenum">
              <a:rPr lang="en-US" smtClean="0"/>
              <a:t>‹N›</a:t>
            </a:fld>
            <a:endParaRPr lang="en-US" dirty="0"/>
          </a:p>
        </p:txBody>
      </p:sp>
    </p:spTree>
    <p:extLst>
      <p:ext uri="{BB962C8B-B14F-4D97-AF65-F5344CB8AC3E}">
        <p14:creationId xmlns:p14="http://schemas.microsoft.com/office/powerpoint/2010/main" val="249359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8EE1424A-C55A-4093-96D1-41C362B3FB23}" type="slidenum">
              <a:rPr lang="en-US" smtClean="0"/>
              <a:t>1</a:t>
            </a:fld>
            <a:endParaRPr lang="en-US" dirty="0"/>
          </a:p>
        </p:txBody>
      </p:sp>
    </p:spTree>
    <p:extLst>
      <p:ext uri="{BB962C8B-B14F-4D97-AF65-F5344CB8AC3E}">
        <p14:creationId xmlns:p14="http://schemas.microsoft.com/office/powerpoint/2010/main" val="353165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202" y="1882969"/>
            <a:ext cx="11521440" cy="1078097"/>
          </a:xfrm>
        </p:spPr>
        <p:txBody>
          <a:bodyPr anchor="b">
            <a:normAutofit/>
          </a:bodyPr>
          <a:lstStyle>
            <a:lvl1pPr algn="l">
              <a:defRPr sz="4000">
                <a:solidFill>
                  <a:schemeClr val="tx1"/>
                </a:solidFill>
              </a:defRPr>
            </a:lvl1pPr>
          </a:lstStyle>
          <a:p>
            <a:r>
              <a:rPr lang="en-US"/>
              <a:t>Click to edit Master title style</a:t>
            </a:r>
          </a:p>
        </p:txBody>
      </p:sp>
      <p:sp>
        <p:nvSpPr>
          <p:cNvPr id="3" name="Subtitle 2"/>
          <p:cNvSpPr>
            <a:spLocks noGrp="1"/>
          </p:cNvSpPr>
          <p:nvPr>
            <p:ph type="subTitle" idx="1"/>
          </p:nvPr>
        </p:nvSpPr>
        <p:spPr>
          <a:xfrm>
            <a:off x="179202" y="3463900"/>
            <a:ext cx="11521440" cy="481197"/>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048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28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22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98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100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42867"/>
            <a:ext cx="5181600" cy="3934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2867"/>
            <a:ext cx="5181600" cy="3934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335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23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983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41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5315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9409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280" y="875849"/>
            <a:ext cx="11521440" cy="11463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5280" y="2144100"/>
            <a:ext cx="11521440" cy="41092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p:nvSpPr>
        <p:spPr>
          <a:xfrm>
            <a:off x="5943600" y="6600703"/>
            <a:ext cx="367408" cy="276999"/>
          </a:xfrm>
          <a:prstGeom prst="rect">
            <a:avLst/>
          </a:prstGeom>
        </p:spPr>
        <p:txBody>
          <a:bodyPr wrap="none">
            <a:spAutoFit/>
          </a:bodyPr>
          <a:lstStyle/>
          <a:p>
            <a:pPr marR="0" algn="l" rtl="0"/>
            <a:fld id="{47D476D9-6694-4DDC-BB38-A546266BFA53}" type="slidenum">
              <a:rPr lang="en-US" sz="1800" b="0" i="0" u="none" strike="noStrike" baseline="30000" smtClean="0">
                <a:solidFill>
                  <a:srgbClr val="000000"/>
                </a:solidFill>
                <a:latin typeface="Calibri" panose="020F0502020204030204" pitchFamily="34" charset="0"/>
              </a:rPr>
              <a:t>‹N›</a:t>
            </a:fld>
            <a:endParaRPr lang="en-US" sz="1800" b="0" i="0" u="none" strike="noStrike" baseline="30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542308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A40E-2B3C-4BD9-960F-77A238D21F9C}"/>
              </a:ext>
            </a:extLst>
          </p:cNvPr>
          <p:cNvSpPr>
            <a:spLocks noGrp="1"/>
          </p:cNvSpPr>
          <p:nvPr>
            <p:ph type="ctrTitle"/>
          </p:nvPr>
        </p:nvSpPr>
        <p:spPr>
          <a:xfrm>
            <a:off x="280196" y="3484181"/>
            <a:ext cx="11521440" cy="591150"/>
          </a:xfrm>
        </p:spPr>
        <p:txBody>
          <a:bodyPr>
            <a:noAutofit/>
          </a:bodyPr>
          <a:lstStyle/>
          <a:p>
            <a:pPr algn="ctr"/>
            <a:br>
              <a:rPr lang="en-US" dirty="0"/>
            </a:br>
            <a:br>
              <a:rPr lang="en-US" dirty="0"/>
            </a:br>
            <a:br>
              <a:rPr lang="en-US" dirty="0"/>
            </a:br>
            <a:br>
              <a:rPr lang="en-US" dirty="0"/>
            </a:br>
            <a:br>
              <a:rPr lang="en-US" dirty="0"/>
            </a:br>
            <a:br>
              <a:rPr lang="en-US" dirty="0"/>
            </a:br>
            <a:r>
              <a:rPr lang="en-US" dirty="0"/>
              <a:t>International Bar Association</a:t>
            </a:r>
            <a:br>
              <a:rPr lang="en-US" dirty="0"/>
            </a:br>
            <a:br>
              <a:rPr lang="en-US" dirty="0"/>
            </a:br>
            <a:r>
              <a:rPr lang="en-GB" dirty="0"/>
              <a:t>Tax residence in Covid-19 times – where do you find yourself as a taxpayer? </a:t>
            </a:r>
            <a:br>
              <a:rPr lang="en-GB" dirty="0"/>
            </a:br>
            <a:br>
              <a:rPr lang="en-US" dirty="0"/>
            </a:br>
            <a:endParaRPr lang="en-US" dirty="0"/>
          </a:p>
        </p:txBody>
      </p:sp>
      <p:sp>
        <p:nvSpPr>
          <p:cNvPr id="4" name="Subtitle 2">
            <a:extLst>
              <a:ext uri="{FF2B5EF4-FFF2-40B4-BE49-F238E27FC236}">
                <a16:creationId xmlns:a16="http://schemas.microsoft.com/office/drawing/2014/main" id="{71FA837E-67B3-4E4F-9C15-8DB4EBA5F94A}"/>
              </a:ext>
            </a:extLst>
          </p:cNvPr>
          <p:cNvSpPr txBox="1"/>
          <p:nvPr/>
        </p:nvSpPr>
        <p:spPr>
          <a:xfrm>
            <a:off x="280196" y="3960588"/>
            <a:ext cx="10920984" cy="27614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4B87"/>
              </a:buClr>
              <a:buFont typeface="Wingdings" panose="05000000000000000000" pitchFamily="2" charset="2"/>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004B87"/>
              </a:buClr>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B87"/>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B87"/>
              </a:buClr>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B87"/>
              </a:buClr>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1800" b="1" dirty="0">
                <a:latin typeface="+mj-lt"/>
              </a:rPr>
              <a:t>Chair:</a:t>
            </a:r>
          </a:p>
          <a:p>
            <a:pPr>
              <a:spcBef>
                <a:spcPts val="600"/>
              </a:spcBef>
            </a:pPr>
            <a:r>
              <a:rPr lang="en-US" sz="1800" dirty="0">
                <a:latin typeface="+mj-lt"/>
              </a:rPr>
              <a:t>Raul-Angelo Papotti, Chiomenti, Italy</a:t>
            </a:r>
          </a:p>
          <a:p>
            <a:pPr>
              <a:spcBef>
                <a:spcPts val="600"/>
              </a:spcBef>
            </a:pPr>
            <a:endParaRPr lang="en-US" sz="1800" dirty="0">
              <a:latin typeface="+mj-lt"/>
            </a:endParaRPr>
          </a:p>
          <a:p>
            <a:pPr>
              <a:spcBef>
                <a:spcPts val="600"/>
              </a:spcBef>
            </a:pPr>
            <a:r>
              <a:rPr lang="en-US" sz="1800" b="1" dirty="0">
                <a:latin typeface="+mj-lt"/>
              </a:rPr>
              <a:t>Speakers:</a:t>
            </a:r>
          </a:p>
          <a:p>
            <a:pPr>
              <a:spcBef>
                <a:spcPts val="600"/>
              </a:spcBef>
            </a:pPr>
            <a:r>
              <a:rPr lang="de-DE" sz="1800" dirty="0">
                <a:effectLst/>
                <a:latin typeface="+mj-lt"/>
                <a:ea typeface="Calibri" panose="020F0502020204030204" pitchFamily="34" charset="0"/>
              </a:rPr>
              <a:t>Sonia Velasco, Cuatrecasas, Spain</a:t>
            </a:r>
          </a:p>
          <a:p>
            <a:pPr>
              <a:spcBef>
                <a:spcPts val="600"/>
              </a:spcBef>
            </a:pPr>
            <a:r>
              <a:rPr lang="en-US" sz="1800" dirty="0">
                <a:effectLst/>
                <a:latin typeface="+mj-lt"/>
                <a:ea typeface="Calibri" panose="020F0502020204030204" pitchFamily="34" charset="0"/>
              </a:rPr>
              <a:t>Line-Alexa Glotin, UGGC Avocats, France </a:t>
            </a:r>
            <a:endParaRPr lang="it-IT" sz="1800" dirty="0">
              <a:effectLst/>
              <a:latin typeface="+mj-lt"/>
              <a:ea typeface="Calibri" panose="020F0502020204030204" pitchFamily="34" charset="0"/>
            </a:endParaRPr>
          </a:p>
          <a:p>
            <a:pPr>
              <a:spcBef>
                <a:spcPts val="600"/>
              </a:spcBef>
            </a:pPr>
            <a:r>
              <a:rPr lang="en-US" sz="1800" dirty="0">
                <a:latin typeface="+mj-lt"/>
              </a:rPr>
              <a:t>Mark Summers, Charles Russell Speechlys AG, UK</a:t>
            </a:r>
          </a:p>
          <a:p>
            <a:pPr>
              <a:spcBef>
                <a:spcPts val="600"/>
              </a:spcBef>
            </a:pPr>
            <a:r>
              <a:rPr lang="en-US" sz="1800" dirty="0">
                <a:latin typeface="+mj-lt"/>
              </a:rPr>
              <a:t>Kathryn von Matthiessen, Katten Muchin Rosenman LLP, US</a:t>
            </a:r>
          </a:p>
          <a:p>
            <a:pPr>
              <a:spcBef>
                <a:spcPts val="600"/>
              </a:spcBef>
            </a:pPr>
            <a:r>
              <a:rPr lang="en-US" sz="1800" dirty="0">
                <a:latin typeface="+mj-lt"/>
              </a:rPr>
              <a:t>Juan M. González, Itaú Private Bank, Colombia</a:t>
            </a:r>
          </a:p>
          <a:p>
            <a:pPr>
              <a:spcBef>
                <a:spcPts val="600"/>
              </a:spcBef>
            </a:pPr>
            <a:endParaRPr lang="it-IT" sz="1800" dirty="0">
              <a:effectLst/>
              <a:latin typeface="Calibri" panose="020F0502020204030204" pitchFamily="34" charset="0"/>
              <a:ea typeface="Calibri" panose="020F0502020204030204" pitchFamily="34" charset="0"/>
            </a:endParaRPr>
          </a:p>
          <a:p>
            <a:pPr>
              <a:spcBef>
                <a:spcPts val="600"/>
              </a:spcBef>
            </a:pPr>
            <a:endParaRPr lang="en-US" dirty="0"/>
          </a:p>
          <a:p>
            <a:pPr>
              <a:spcBef>
                <a:spcPts val="600"/>
              </a:spcBef>
            </a:pPr>
            <a:endParaRPr lang="en-US" dirty="0"/>
          </a:p>
          <a:p>
            <a:pPr algn="ctr">
              <a:spcBef>
                <a:spcPts val="600"/>
              </a:spcBef>
            </a:pPr>
            <a:endParaRPr lang="en-US" sz="2800" dirty="0"/>
          </a:p>
        </p:txBody>
      </p:sp>
      <p:sp>
        <p:nvSpPr>
          <p:cNvPr id="3" name="TextBox 2">
            <a:extLst>
              <a:ext uri="{FF2B5EF4-FFF2-40B4-BE49-F238E27FC236}">
                <a16:creationId xmlns:a16="http://schemas.microsoft.com/office/drawing/2014/main" id="{88D7752C-BAD5-4BA0-ABCE-20D180621C94}"/>
              </a:ext>
            </a:extLst>
          </p:cNvPr>
          <p:cNvSpPr txBox="1"/>
          <p:nvPr/>
        </p:nvSpPr>
        <p:spPr>
          <a:xfrm>
            <a:off x="3857659" y="3338382"/>
            <a:ext cx="4476682" cy="646331"/>
          </a:xfrm>
          <a:prstGeom prst="rect">
            <a:avLst/>
          </a:prstGeom>
          <a:noFill/>
        </p:spPr>
        <p:txBody>
          <a:bodyPr wrap="square" rtlCol="0">
            <a:spAutoFit/>
          </a:bodyPr>
          <a:lstStyle/>
          <a:p>
            <a:pPr algn="ctr"/>
            <a:r>
              <a:rPr lang="en-GB" dirty="0"/>
              <a:t>13 June 2022</a:t>
            </a:r>
          </a:p>
          <a:p>
            <a:pPr algn="ctr"/>
            <a:r>
              <a:rPr lang="en-GB" dirty="0"/>
              <a:t>Claridge's, London, England</a:t>
            </a:r>
          </a:p>
        </p:txBody>
      </p:sp>
    </p:spTree>
    <p:extLst>
      <p:ext uri="{BB962C8B-B14F-4D97-AF65-F5344CB8AC3E}">
        <p14:creationId xmlns:p14="http://schemas.microsoft.com/office/powerpoint/2010/main" val="292834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Spanish impatriate tax regime. “Digital nomads”</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334954"/>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n-GB" sz="1900" dirty="0"/>
              <a:t>Draft “Bill for start-ups”. Final approval of the Bill is expected during the first term of 2022, to be applied from 1 </a:t>
            </a:r>
            <a:r>
              <a:rPr lang="en-GB" sz="1900" b="1" dirty="0"/>
              <a:t>January 2023.</a:t>
            </a:r>
          </a:p>
          <a:p>
            <a:pPr algn="just">
              <a:lnSpc>
                <a:spcPct val="107000"/>
              </a:lnSpc>
              <a:spcAft>
                <a:spcPts val="800"/>
              </a:spcAft>
            </a:pPr>
            <a:r>
              <a:rPr lang="en-GB" sz="1900" dirty="0"/>
              <a:t>The regime will also apply to </a:t>
            </a:r>
            <a:r>
              <a:rPr lang="en-GB" sz="1900" b="1" dirty="0"/>
              <a:t>employees working for a foreign company and providing their services remotely</a:t>
            </a:r>
            <a:r>
              <a:rPr lang="en-GB" sz="1900" dirty="0"/>
              <a:t> (“</a:t>
            </a:r>
            <a:r>
              <a:rPr lang="en-GB" sz="1900" b="1" dirty="0"/>
              <a:t>digital nomads</a:t>
            </a:r>
            <a:r>
              <a:rPr lang="en-GB" sz="1900" dirty="0"/>
              <a:t>”) and </a:t>
            </a:r>
            <a:r>
              <a:rPr lang="en-GB" sz="1900" b="1" dirty="0"/>
              <a:t>investors in start up companies</a:t>
            </a:r>
            <a:r>
              <a:rPr lang="en-GB" sz="1900" dirty="0"/>
              <a:t>. </a:t>
            </a:r>
          </a:p>
          <a:p>
            <a:pPr algn="just">
              <a:lnSpc>
                <a:spcPct val="107000"/>
              </a:lnSpc>
              <a:spcAft>
                <a:spcPts val="800"/>
              </a:spcAft>
            </a:pPr>
            <a:r>
              <a:rPr lang="en-GB" sz="1900" dirty="0"/>
              <a:t>Advantages: (i) taxation only on Spanish income and worldwide employment income; (ii) wealth tax limited to </a:t>
            </a:r>
            <a:r>
              <a:rPr lang="en-GB" sz="1900" b="1" dirty="0"/>
              <a:t>net Spanish situs assets</a:t>
            </a:r>
            <a:r>
              <a:rPr lang="en-GB" sz="1900" dirty="0"/>
              <a:t>; (iii) </a:t>
            </a:r>
            <a:r>
              <a:rPr lang="en-GB" sz="1900" b="1" dirty="0"/>
              <a:t>inheritance and gift taxes </a:t>
            </a:r>
            <a:r>
              <a:rPr lang="en-GB" sz="1900" dirty="0"/>
              <a:t>not covered by the regime; (iv) </a:t>
            </a:r>
            <a:r>
              <a:rPr lang="en-GB" sz="1900" b="1" dirty="0"/>
              <a:t>no exit tax</a:t>
            </a:r>
            <a:r>
              <a:rPr lang="en-GB" sz="1900" dirty="0"/>
              <a:t>.</a:t>
            </a:r>
          </a:p>
          <a:p>
            <a:pPr algn="just"/>
            <a:endParaRPr lang="en-US" dirty="0"/>
          </a:p>
        </p:txBody>
      </p:sp>
      <p:grpSp>
        <p:nvGrpSpPr>
          <p:cNvPr id="4" name="Group 5">
            <a:extLst>
              <a:ext uri="{FF2B5EF4-FFF2-40B4-BE49-F238E27FC236}">
                <a16:creationId xmlns:a16="http://schemas.microsoft.com/office/drawing/2014/main" id="{A72EE200-1B02-2916-1F48-83A3A2905A74}"/>
              </a:ext>
            </a:extLst>
          </p:cNvPr>
          <p:cNvGrpSpPr/>
          <p:nvPr/>
        </p:nvGrpSpPr>
        <p:grpSpPr>
          <a:xfrm>
            <a:off x="701712" y="4211781"/>
            <a:ext cx="5086445" cy="2310154"/>
            <a:chOff x="704621" y="2537575"/>
            <a:chExt cx="6028825" cy="3749716"/>
          </a:xfrm>
        </p:grpSpPr>
        <p:cxnSp>
          <p:nvCxnSpPr>
            <p:cNvPr id="7" name="Straight Arrow Connector 6">
              <a:extLst>
                <a:ext uri="{FF2B5EF4-FFF2-40B4-BE49-F238E27FC236}">
                  <a16:creationId xmlns:a16="http://schemas.microsoft.com/office/drawing/2014/main" id="{83DFBAF7-0C63-83C5-DCB1-A8B0A3726C2B}"/>
                </a:ext>
              </a:extLst>
            </p:cNvPr>
            <p:cNvCxnSpPr/>
            <p:nvPr/>
          </p:nvCxnSpPr>
          <p:spPr bwMode="auto">
            <a:xfrm>
              <a:off x="2586072" y="4315267"/>
              <a:ext cx="2520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03B268F-5D6F-F3B4-2101-06D48A7ABE4A}"/>
                </a:ext>
              </a:extLst>
            </p:cNvPr>
            <p:cNvCxnSpPr>
              <a:cxnSpLocks/>
            </p:cNvCxnSpPr>
            <p:nvPr/>
          </p:nvCxnSpPr>
          <p:spPr bwMode="auto">
            <a:xfrm>
              <a:off x="3727085" y="3179868"/>
              <a:ext cx="568690" cy="676373"/>
            </a:xfrm>
            <a:prstGeom prst="straightConnector1">
              <a:avLst/>
            </a:prstGeom>
            <a:ln w="158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AB9DE81-8461-6C95-7220-AF22940905D9}"/>
                </a:ext>
              </a:extLst>
            </p:cNvPr>
            <p:cNvCxnSpPr>
              <a:cxnSpLocks/>
            </p:cNvCxnSpPr>
            <p:nvPr/>
          </p:nvCxnSpPr>
          <p:spPr bwMode="auto">
            <a:xfrm>
              <a:off x="3501087" y="3168220"/>
              <a:ext cx="0" cy="735646"/>
            </a:xfrm>
            <a:prstGeom prst="straightConnector1">
              <a:avLst/>
            </a:prstGeom>
            <a:ln w="158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57">
              <a:extLst>
                <a:ext uri="{FF2B5EF4-FFF2-40B4-BE49-F238E27FC236}">
                  <a16:creationId xmlns:a16="http://schemas.microsoft.com/office/drawing/2014/main" id="{726F57F3-8C6B-DB1B-BDCD-D85FE949214F}"/>
                </a:ext>
              </a:extLst>
            </p:cNvPr>
            <p:cNvSpPr txBox="1">
              <a:spLocks noChangeArrowheads="1"/>
            </p:cNvSpPr>
            <p:nvPr/>
          </p:nvSpPr>
          <p:spPr bwMode="auto">
            <a:xfrm>
              <a:off x="1474779" y="4080791"/>
              <a:ext cx="1206098" cy="10777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100" dirty="0">
                  <a:solidFill>
                    <a:srgbClr val="000000"/>
                  </a:solidFill>
                  <a:latin typeface="+mj-lt"/>
                  <a:ea typeface="Verdana" panose="020B0604030504040204" pitchFamily="34" charset="0"/>
                </a:rPr>
                <a:t>Employment relationship with the PE</a:t>
              </a:r>
            </a:p>
          </p:txBody>
        </p:sp>
        <p:sp>
          <p:nvSpPr>
            <p:cNvPr id="11" name="TextBox 57">
              <a:extLst>
                <a:ext uri="{FF2B5EF4-FFF2-40B4-BE49-F238E27FC236}">
                  <a16:creationId xmlns:a16="http://schemas.microsoft.com/office/drawing/2014/main" id="{D3C0A359-0B67-72D0-066D-AE7AE1A10520}"/>
                </a:ext>
              </a:extLst>
            </p:cNvPr>
            <p:cNvSpPr txBox="1">
              <a:spLocks noChangeArrowheads="1"/>
            </p:cNvSpPr>
            <p:nvPr/>
          </p:nvSpPr>
          <p:spPr bwMode="auto">
            <a:xfrm>
              <a:off x="4077087" y="4905512"/>
              <a:ext cx="2656359" cy="138177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100" dirty="0">
                  <a:solidFill>
                    <a:srgbClr val="000000"/>
                  </a:solidFill>
                  <a:latin typeface="+mj-lt"/>
                  <a:ea typeface="Verdana" panose="020B0604030504040204" pitchFamily="34" charset="0"/>
                </a:rPr>
                <a:t>Employment relationship with the UK company.</a:t>
              </a:r>
            </a:p>
            <a:p>
              <a:pPr>
                <a:defRPr/>
              </a:pPr>
              <a:r>
                <a:rPr lang="en-US" altLang="en-US" sz="1100" dirty="0">
                  <a:solidFill>
                    <a:srgbClr val="000000"/>
                  </a:solidFill>
                  <a:latin typeface="+mj-lt"/>
                  <a:ea typeface="Verdana" panose="020B0604030504040204" pitchFamily="34" charset="0"/>
                </a:rPr>
                <a:t>No PE in Spain: to be checked on a case-by-case basis.</a:t>
              </a:r>
            </a:p>
          </p:txBody>
        </p:sp>
        <p:sp>
          <p:nvSpPr>
            <p:cNvPr id="12" name="Rectangle 39">
              <a:extLst>
                <a:ext uri="{FF2B5EF4-FFF2-40B4-BE49-F238E27FC236}">
                  <a16:creationId xmlns:a16="http://schemas.microsoft.com/office/drawing/2014/main" id="{507709FD-7217-E6F0-B45A-E0CEB46C2C31}"/>
                </a:ext>
              </a:extLst>
            </p:cNvPr>
            <p:cNvSpPr/>
            <p:nvPr/>
          </p:nvSpPr>
          <p:spPr>
            <a:xfrm>
              <a:off x="2925087" y="3971684"/>
              <a:ext cx="1152000" cy="648000"/>
            </a:xfrm>
            <a:prstGeom prst="roundRect">
              <a:avLst/>
            </a:prstGeom>
            <a:solidFill>
              <a:schemeClr val="bg2"/>
            </a:solidFill>
            <a:ln>
              <a:solidFill>
                <a:schemeClr val="bg2"/>
              </a:solidFill>
            </a:ln>
          </p:spPr>
          <p:style>
            <a:lnRef idx="2">
              <a:schemeClr val="accent3"/>
            </a:lnRef>
            <a:fillRef idx="1">
              <a:schemeClr val="lt1"/>
            </a:fillRef>
            <a:effectRef idx="0">
              <a:schemeClr val="accent3"/>
            </a:effectRef>
            <a:fontRef idx="minor">
              <a:schemeClr val="dk1"/>
            </a:fontRef>
          </p:style>
          <p:txBody>
            <a:bodyPr anchor="ctr" anchorCtr="0"/>
            <a:lstStyle/>
            <a:p>
              <a:pPr algn="ctr"/>
              <a:r>
                <a:rPr lang="es-ES" sz="1100" dirty="0">
                  <a:solidFill>
                    <a:schemeClr val="bg1"/>
                  </a:solidFill>
                  <a:latin typeface="+mj-lt"/>
                </a:rPr>
                <a:t>PE</a:t>
              </a:r>
            </a:p>
          </p:txBody>
        </p:sp>
        <p:sp>
          <p:nvSpPr>
            <p:cNvPr id="13" name="Rectangle 37">
              <a:extLst>
                <a:ext uri="{FF2B5EF4-FFF2-40B4-BE49-F238E27FC236}">
                  <a16:creationId xmlns:a16="http://schemas.microsoft.com/office/drawing/2014/main" id="{F953F320-4A4A-07D9-3C50-252497BC7E79}"/>
                </a:ext>
              </a:extLst>
            </p:cNvPr>
            <p:cNvSpPr/>
            <p:nvPr/>
          </p:nvSpPr>
          <p:spPr>
            <a:xfrm>
              <a:off x="2925087" y="2537575"/>
              <a:ext cx="1152000" cy="612000"/>
            </a:xfrm>
            <a:prstGeom prst="roundRect">
              <a:avLst/>
            </a:prstGeom>
            <a:solidFill>
              <a:srgbClr val="46001D"/>
            </a:solidFill>
            <a:ln>
              <a:noFill/>
            </a:ln>
          </p:spPr>
          <p:style>
            <a:lnRef idx="2">
              <a:schemeClr val="accent3"/>
            </a:lnRef>
            <a:fillRef idx="1">
              <a:schemeClr val="lt1"/>
            </a:fillRef>
            <a:effectRef idx="0">
              <a:schemeClr val="accent3"/>
            </a:effectRef>
            <a:fontRef idx="minor">
              <a:schemeClr val="dk1"/>
            </a:fontRef>
          </p:style>
          <p:txBody>
            <a:bodyPr/>
            <a:lstStyle/>
            <a:p>
              <a:pPr algn="ctr"/>
              <a:r>
                <a:rPr lang="es-ES" sz="1100" b="1" dirty="0">
                  <a:solidFill>
                    <a:schemeClr val="bg1"/>
                  </a:solidFill>
                  <a:latin typeface="+mj-lt"/>
                </a:rPr>
                <a:t>UK company</a:t>
              </a:r>
            </a:p>
          </p:txBody>
        </p:sp>
        <p:pic>
          <p:nvPicPr>
            <p:cNvPr id="14" name="Imagen 43">
              <a:extLst>
                <a:ext uri="{FF2B5EF4-FFF2-40B4-BE49-F238E27FC236}">
                  <a16:creationId xmlns:a16="http://schemas.microsoft.com/office/drawing/2014/main" id="{326C1125-A840-968D-7FE1-5BCAED67C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21" y="4131186"/>
              <a:ext cx="382987" cy="433820"/>
            </a:xfrm>
            <a:prstGeom prst="roundRect">
              <a:avLst/>
            </a:prstGeom>
          </p:spPr>
        </p:pic>
        <p:pic>
          <p:nvPicPr>
            <p:cNvPr id="15" name="Imagen 11">
              <a:extLst>
                <a:ext uri="{FF2B5EF4-FFF2-40B4-BE49-F238E27FC236}">
                  <a16:creationId xmlns:a16="http://schemas.microsoft.com/office/drawing/2014/main" id="{4CEB2089-01EB-266A-B6BC-8D5CC8BE2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54" y="3856241"/>
              <a:ext cx="1030326" cy="1377253"/>
            </a:xfrm>
            <a:prstGeom prst="roundRect">
              <a:avLst/>
            </a:prstGeom>
          </p:spPr>
        </p:pic>
        <p:pic>
          <p:nvPicPr>
            <p:cNvPr id="16" name="Imagen 43">
              <a:extLst>
                <a:ext uri="{FF2B5EF4-FFF2-40B4-BE49-F238E27FC236}">
                  <a16:creationId xmlns:a16="http://schemas.microsoft.com/office/drawing/2014/main" id="{E86929B3-1728-4F73-0B50-938576053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754" y="4191822"/>
              <a:ext cx="382987" cy="433820"/>
            </a:xfrm>
            <a:prstGeom prst="roundRect">
              <a:avLst/>
            </a:prstGeom>
          </p:spPr>
        </p:pic>
        <p:pic>
          <p:nvPicPr>
            <p:cNvPr id="17" name="Imagen 11">
              <a:extLst>
                <a:ext uri="{FF2B5EF4-FFF2-40B4-BE49-F238E27FC236}">
                  <a16:creationId xmlns:a16="http://schemas.microsoft.com/office/drawing/2014/main" id="{F84C35F1-194B-106C-22B1-F7F18ABC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979" y="3830172"/>
              <a:ext cx="1082360" cy="1446809"/>
            </a:xfrm>
            <a:prstGeom prst="roundRect">
              <a:avLst/>
            </a:prstGeom>
          </p:spPr>
        </p:pic>
      </p:grpSp>
      <p:sp>
        <p:nvSpPr>
          <p:cNvPr id="19" name="CasellaDiTesto 18">
            <a:extLst>
              <a:ext uri="{FF2B5EF4-FFF2-40B4-BE49-F238E27FC236}">
                <a16:creationId xmlns:a16="http://schemas.microsoft.com/office/drawing/2014/main" id="{7DED0F33-DB9E-79A0-A995-5E61C19C388D}"/>
              </a:ext>
            </a:extLst>
          </p:cNvPr>
          <p:cNvSpPr txBox="1"/>
          <p:nvPr/>
        </p:nvSpPr>
        <p:spPr>
          <a:xfrm>
            <a:off x="6154588" y="4725768"/>
            <a:ext cx="5426588" cy="954107"/>
          </a:xfrm>
          <a:prstGeom prst="rect">
            <a:avLst/>
          </a:prstGeom>
          <a:noFill/>
          <a:ln>
            <a:solidFill>
              <a:schemeClr val="accent1"/>
            </a:solidFill>
          </a:ln>
        </p:spPr>
        <p:txBody>
          <a:bodyPr wrap="square" rtlCol="0">
            <a:spAutoFit/>
          </a:bodyPr>
          <a:lstStyle/>
          <a:p>
            <a:pPr marL="171450" indent="-171450" algn="just">
              <a:buFont typeface="Arial" panose="020B0604020202020204" pitchFamily="34" charset="0"/>
              <a:buChar char="•"/>
            </a:pPr>
            <a:r>
              <a:rPr lang="en-GB" sz="1400" dirty="0"/>
              <a:t>Worker is posted to Spain to work for a UK company.</a:t>
            </a:r>
          </a:p>
          <a:p>
            <a:pPr marL="171450" indent="-171450" algn="just">
              <a:buFont typeface="Arial" panose="020B0604020202020204" pitchFamily="34" charset="0"/>
              <a:buChar char="•"/>
            </a:pPr>
            <a:r>
              <a:rPr lang="en-GB" sz="1400" dirty="0"/>
              <a:t>PE issues to be carefully analyzed.</a:t>
            </a:r>
          </a:p>
          <a:p>
            <a:pPr marL="171450" indent="-171450" algn="just">
              <a:buFont typeface="Arial" panose="020B0604020202020204" pitchFamily="34" charset="0"/>
              <a:buChar char="•"/>
            </a:pPr>
            <a:r>
              <a:rPr lang="en-GB" sz="1400" dirty="0"/>
              <a:t>With the new provisions, including digital nomads, it will also be possible to work remotely for a foreign company.</a:t>
            </a:r>
          </a:p>
        </p:txBody>
      </p:sp>
    </p:spTree>
    <p:extLst>
      <p:ext uri="{BB962C8B-B14F-4D97-AF65-F5344CB8AC3E}">
        <p14:creationId xmlns:p14="http://schemas.microsoft.com/office/powerpoint/2010/main" val="275370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fontScale="90000"/>
          </a:bodyPr>
          <a:lstStyle/>
          <a:p>
            <a:r>
              <a:rPr lang="en-GB" dirty="0"/>
              <a:t>Links with Italian tax system. Digital nomads, remote workers</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219622"/>
            <a:ext cx="11521440" cy="50763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7000"/>
              </a:lnSpc>
              <a:spcBef>
                <a:spcPts val="0"/>
              </a:spcBef>
              <a:spcAft>
                <a:spcPts val="800"/>
              </a:spcAft>
            </a:pPr>
            <a:r>
              <a:rPr lang="en-GB" sz="6400" dirty="0"/>
              <a:t>Article 27 of the Consolidated Immigration Act has been </a:t>
            </a:r>
            <a:r>
              <a:rPr lang="en-GB" sz="6400" b="1" dirty="0"/>
              <a:t>recently</a:t>
            </a:r>
            <a:r>
              <a:rPr lang="en-GB" sz="6400" dirty="0"/>
              <a:t> amended to </a:t>
            </a:r>
            <a:r>
              <a:rPr lang="en-GB" sz="6400" b="1" dirty="0"/>
              <a:t>facilitate</a:t>
            </a:r>
            <a:r>
              <a:rPr lang="en-GB" sz="6400" dirty="0"/>
              <a:t> the move to Italy for work purposes for “</a:t>
            </a:r>
            <a:r>
              <a:rPr lang="en-GB" sz="6400" b="1" dirty="0"/>
              <a:t>digital nomads</a:t>
            </a:r>
            <a:r>
              <a:rPr lang="en-GB" sz="6400" dirty="0"/>
              <a:t>” and “</a:t>
            </a:r>
            <a:r>
              <a:rPr lang="en-GB" sz="6400" b="1" dirty="0"/>
              <a:t>remote workers</a:t>
            </a:r>
            <a:r>
              <a:rPr lang="en-GB" sz="6400" dirty="0"/>
              <a:t>”.</a:t>
            </a:r>
          </a:p>
          <a:p>
            <a:pPr algn="just">
              <a:lnSpc>
                <a:spcPct val="127000"/>
              </a:lnSpc>
              <a:spcBef>
                <a:spcPts val="0"/>
              </a:spcBef>
              <a:spcAft>
                <a:spcPts val="800"/>
              </a:spcAft>
            </a:pPr>
            <a:endParaRPr lang="en-GB" sz="6400" dirty="0"/>
          </a:p>
          <a:p>
            <a:pPr marL="0" indent="0" algn="just">
              <a:lnSpc>
                <a:spcPct val="127000"/>
              </a:lnSpc>
              <a:spcBef>
                <a:spcPts val="0"/>
              </a:spcBef>
              <a:spcAft>
                <a:spcPts val="800"/>
              </a:spcAft>
              <a:buNone/>
            </a:pPr>
            <a:endParaRPr lang="en-GB" sz="6400" dirty="0"/>
          </a:p>
          <a:p>
            <a:pPr marL="0" indent="0" algn="just">
              <a:lnSpc>
                <a:spcPct val="127000"/>
              </a:lnSpc>
              <a:spcBef>
                <a:spcPts val="0"/>
              </a:spcBef>
              <a:spcAft>
                <a:spcPts val="800"/>
              </a:spcAft>
              <a:buNone/>
            </a:pPr>
            <a:endParaRPr lang="en-GB" sz="6400" dirty="0"/>
          </a:p>
          <a:p>
            <a:pPr marL="0" indent="0" algn="just">
              <a:lnSpc>
                <a:spcPct val="127000"/>
              </a:lnSpc>
              <a:spcBef>
                <a:spcPts val="0"/>
              </a:spcBef>
              <a:spcAft>
                <a:spcPts val="800"/>
              </a:spcAft>
              <a:buNone/>
            </a:pPr>
            <a:endParaRPr lang="en-GB" sz="6400" dirty="0"/>
          </a:p>
          <a:p>
            <a:pPr algn="just">
              <a:lnSpc>
                <a:spcPct val="127000"/>
              </a:lnSpc>
              <a:spcBef>
                <a:spcPts val="0"/>
              </a:spcBef>
              <a:spcAft>
                <a:spcPts val="800"/>
              </a:spcAft>
            </a:pPr>
            <a:r>
              <a:rPr lang="en-GB" sz="6400" b="1" dirty="0"/>
              <a:t>Simplified</a:t>
            </a:r>
            <a:r>
              <a:rPr lang="en-GB" sz="6400" dirty="0"/>
              <a:t> procedure to relocate to Italy:</a:t>
            </a:r>
          </a:p>
          <a:p>
            <a:pPr lvl="1" algn="just">
              <a:lnSpc>
                <a:spcPct val="127000"/>
              </a:lnSpc>
              <a:spcBef>
                <a:spcPts val="0"/>
              </a:spcBef>
              <a:spcAft>
                <a:spcPts val="800"/>
              </a:spcAft>
            </a:pPr>
            <a:r>
              <a:rPr lang="en-GB" sz="6400" b="1" dirty="0"/>
              <a:t>possible to work</a:t>
            </a:r>
            <a:r>
              <a:rPr lang="en-GB" sz="6400" dirty="0"/>
              <a:t> in Italy;</a:t>
            </a:r>
          </a:p>
          <a:p>
            <a:pPr lvl="1" algn="just">
              <a:lnSpc>
                <a:spcPct val="127000"/>
              </a:lnSpc>
              <a:spcBef>
                <a:spcPts val="0"/>
              </a:spcBef>
              <a:spcAft>
                <a:spcPts val="800"/>
              </a:spcAft>
            </a:pPr>
            <a:r>
              <a:rPr lang="en-GB" sz="6400" dirty="0"/>
              <a:t>after the acquiring of the entry visa, the </a:t>
            </a:r>
            <a:r>
              <a:rPr lang="en-GB" sz="6400" b="1" dirty="0"/>
              <a:t>permit of stay </a:t>
            </a:r>
            <a:r>
              <a:rPr lang="en-GB" sz="6400" dirty="0"/>
              <a:t>is issued for a period not exceeding one year.</a:t>
            </a:r>
          </a:p>
          <a:p>
            <a:pPr algn="just">
              <a:lnSpc>
                <a:spcPct val="127000"/>
              </a:lnSpc>
              <a:spcBef>
                <a:spcPts val="0"/>
              </a:spcBef>
              <a:spcAft>
                <a:spcPts val="800"/>
              </a:spcAft>
            </a:pPr>
            <a:r>
              <a:rPr lang="en-US" sz="6400" b="1" dirty="0"/>
              <a:t>Requirements</a:t>
            </a:r>
            <a:r>
              <a:rPr lang="en-US" sz="6400" dirty="0"/>
              <a:t>:</a:t>
            </a:r>
          </a:p>
          <a:p>
            <a:pPr lvl="1" algn="just">
              <a:lnSpc>
                <a:spcPct val="127000"/>
              </a:lnSpc>
              <a:spcBef>
                <a:spcPts val="0"/>
              </a:spcBef>
              <a:spcAft>
                <a:spcPts val="800"/>
              </a:spcAft>
            </a:pPr>
            <a:r>
              <a:rPr lang="en-GB" sz="6400" dirty="0"/>
              <a:t>holding comprehensive </a:t>
            </a:r>
            <a:r>
              <a:rPr lang="en-GB" sz="6400" b="1" dirty="0"/>
              <a:t>health insurance </a:t>
            </a:r>
            <a:r>
              <a:rPr lang="en-GB" sz="6400" dirty="0"/>
              <a:t>covering all health risks/issues in the Italian territory; and </a:t>
            </a:r>
          </a:p>
          <a:p>
            <a:pPr lvl="1" algn="just">
              <a:lnSpc>
                <a:spcPct val="127000"/>
              </a:lnSpc>
              <a:spcBef>
                <a:spcPts val="0"/>
              </a:spcBef>
              <a:spcAft>
                <a:spcPts val="800"/>
              </a:spcAft>
            </a:pPr>
            <a:r>
              <a:rPr lang="en-GB" sz="6400" dirty="0"/>
              <a:t>compliance with the Italian </a:t>
            </a:r>
            <a:r>
              <a:rPr lang="en-GB" sz="6400" b="1" dirty="0"/>
              <a:t>tax and social security </a:t>
            </a:r>
            <a:r>
              <a:rPr lang="en-GB" sz="6400" dirty="0"/>
              <a:t>provisions.</a:t>
            </a:r>
            <a:endParaRPr lang="en-US" sz="6400" dirty="0"/>
          </a:p>
          <a:p>
            <a:pPr algn="just">
              <a:lnSpc>
                <a:spcPct val="127000"/>
              </a:lnSpc>
              <a:spcBef>
                <a:spcPts val="0"/>
              </a:spcBef>
              <a:spcAft>
                <a:spcPts val="800"/>
              </a:spcAft>
            </a:pPr>
            <a:r>
              <a:rPr lang="en-GB" sz="6400" b="1" dirty="0"/>
              <a:t>Possible to combine </a:t>
            </a:r>
            <a:r>
              <a:rPr lang="en-GB" sz="6400" dirty="0"/>
              <a:t>with other favourable tax regimes: “</a:t>
            </a:r>
            <a:r>
              <a:rPr lang="en-GB" sz="6400" b="1" i="1" dirty="0"/>
              <a:t>Regime Forfettario</a:t>
            </a:r>
            <a:r>
              <a:rPr lang="en-GB" sz="6400" dirty="0"/>
              <a:t>”, “</a:t>
            </a:r>
            <a:r>
              <a:rPr lang="en-GB" sz="6400" b="1" dirty="0"/>
              <a:t>Inpatriates Regime</a:t>
            </a:r>
            <a:r>
              <a:rPr lang="en-GB" sz="6400" dirty="0"/>
              <a:t>” or “</a:t>
            </a:r>
            <a:r>
              <a:rPr lang="en-GB" sz="6400" b="1" dirty="0"/>
              <a:t>Flat tax for new residents</a:t>
            </a:r>
            <a:r>
              <a:rPr lang="en-GB" sz="6400" dirty="0"/>
              <a:t>”.</a:t>
            </a:r>
          </a:p>
          <a:p>
            <a:pPr algn="just"/>
            <a:endParaRPr lang="en-US" sz="1900" dirty="0"/>
          </a:p>
          <a:p>
            <a:pPr marL="457200" lvl="1" indent="0" algn="just">
              <a:buNone/>
            </a:pPr>
            <a:endParaRPr lang="en-US" sz="1900" dirty="0"/>
          </a:p>
          <a:p>
            <a:pPr marL="457200" lvl="1" indent="0" algn="just">
              <a:buNone/>
            </a:pPr>
            <a:r>
              <a:rPr lang="en-US" sz="1900" dirty="0"/>
              <a:t>	</a:t>
            </a:r>
          </a:p>
          <a:p>
            <a:pPr marL="457200" lvl="1" indent="0" algn="just">
              <a:buNone/>
            </a:pPr>
            <a:endParaRPr lang="en-GB" sz="1900" dirty="0"/>
          </a:p>
        </p:txBody>
      </p:sp>
      <p:sp>
        <p:nvSpPr>
          <p:cNvPr id="19" name="CasellaDiTesto 18">
            <a:extLst>
              <a:ext uri="{FF2B5EF4-FFF2-40B4-BE49-F238E27FC236}">
                <a16:creationId xmlns:a16="http://schemas.microsoft.com/office/drawing/2014/main" id="{7DED0F33-DB9E-79A0-A995-5E61C19C388D}"/>
              </a:ext>
            </a:extLst>
          </p:cNvPr>
          <p:cNvSpPr txBox="1"/>
          <p:nvPr/>
        </p:nvSpPr>
        <p:spPr>
          <a:xfrm>
            <a:off x="1932026" y="2235638"/>
            <a:ext cx="6905886" cy="954107"/>
          </a:xfrm>
          <a:prstGeom prst="rect">
            <a:avLst/>
          </a:prstGeom>
          <a:noFill/>
          <a:ln>
            <a:solidFill>
              <a:schemeClr val="accent1"/>
            </a:solidFill>
          </a:ln>
        </p:spPr>
        <p:txBody>
          <a:bodyPr wrap="square" rtlCol="0">
            <a:spAutoFit/>
          </a:bodyPr>
          <a:lstStyle/>
          <a:p>
            <a:pPr marL="171450" indent="-171450" algn="just">
              <a:buFont typeface="Arial" panose="020B0604020202020204" pitchFamily="34" charset="0"/>
              <a:buChar char="•"/>
            </a:pPr>
            <a:r>
              <a:rPr lang="en-GB" sz="1400" dirty="0"/>
              <a:t>Non-EU citizen;</a:t>
            </a:r>
          </a:p>
          <a:p>
            <a:pPr marL="171450" indent="-171450" algn="just">
              <a:buFont typeface="Arial" panose="020B0604020202020204" pitchFamily="34" charset="0"/>
              <a:buChar char="•"/>
            </a:pPr>
            <a:r>
              <a:rPr lang="en-GB" sz="1400" dirty="0"/>
              <a:t>Carrying out a highly qualified work;</a:t>
            </a:r>
          </a:p>
          <a:p>
            <a:pPr marL="171450" indent="-171450" algn="just">
              <a:buFont typeface="Arial" panose="020B0604020202020204" pitchFamily="34" charset="0"/>
              <a:buChar char="•"/>
            </a:pPr>
            <a:r>
              <a:rPr lang="en-GB" sz="1400" dirty="0"/>
              <a:t>Using technological tools that allow remote working in Italy;</a:t>
            </a:r>
          </a:p>
          <a:p>
            <a:pPr marL="171450" indent="-171450" algn="just">
              <a:buFont typeface="Arial" panose="020B0604020202020204" pitchFamily="34" charset="0"/>
              <a:buChar char="•"/>
            </a:pPr>
            <a:r>
              <a:rPr lang="en-GB" sz="1400" dirty="0"/>
              <a:t>Being a freelance having clients abroad or an employee for a foreign employer.</a:t>
            </a:r>
          </a:p>
        </p:txBody>
      </p:sp>
      <p:sp>
        <p:nvSpPr>
          <p:cNvPr id="18" name="Freccia in giù 17">
            <a:extLst>
              <a:ext uri="{FF2B5EF4-FFF2-40B4-BE49-F238E27FC236}">
                <a16:creationId xmlns:a16="http://schemas.microsoft.com/office/drawing/2014/main" id="{EDFEC32F-2B9E-A9F1-1244-6AAC24EAF5B5}"/>
              </a:ext>
            </a:extLst>
          </p:cNvPr>
          <p:cNvSpPr/>
          <p:nvPr/>
        </p:nvSpPr>
        <p:spPr>
          <a:xfrm>
            <a:off x="2621290" y="1903728"/>
            <a:ext cx="178403" cy="287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reccia in giù 19">
            <a:extLst>
              <a:ext uri="{FF2B5EF4-FFF2-40B4-BE49-F238E27FC236}">
                <a16:creationId xmlns:a16="http://schemas.microsoft.com/office/drawing/2014/main" id="{2D10A6ED-EEFF-FF43-F4B2-F302489933DF}"/>
              </a:ext>
            </a:extLst>
          </p:cNvPr>
          <p:cNvSpPr/>
          <p:nvPr/>
        </p:nvSpPr>
        <p:spPr>
          <a:xfrm>
            <a:off x="4907300" y="1903728"/>
            <a:ext cx="178403" cy="287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Immagine 2" descr="Immagine che contiene testo, tavolo&#10;&#10;Descrizione generata automaticamente">
            <a:extLst>
              <a:ext uri="{FF2B5EF4-FFF2-40B4-BE49-F238E27FC236}">
                <a16:creationId xmlns:a16="http://schemas.microsoft.com/office/drawing/2014/main" id="{14A9FCEE-81FC-A41E-47BF-CD4DFD4A0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287" y="2119494"/>
            <a:ext cx="2380919" cy="1309506"/>
          </a:xfrm>
          <a:prstGeom prst="rect">
            <a:avLst/>
          </a:prstGeom>
        </p:spPr>
      </p:pic>
      <p:pic>
        <p:nvPicPr>
          <p:cNvPr id="7" name="Elemento grafico 6">
            <a:extLst>
              <a:ext uri="{FF2B5EF4-FFF2-40B4-BE49-F238E27FC236}">
                <a16:creationId xmlns:a16="http://schemas.microsoft.com/office/drawing/2014/main" id="{F2DBBC83-F868-C26B-5C06-DBE8A41F8A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574" y="2506860"/>
            <a:ext cx="802159" cy="534773"/>
          </a:xfrm>
          <a:prstGeom prst="rect">
            <a:avLst/>
          </a:prstGeom>
        </p:spPr>
      </p:pic>
    </p:spTree>
    <p:extLst>
      <p:ext uri="{BB962C8B-B14F-4D97-AF65-F5344CB8AC3E}">
        <p14:creationId xmlns:p14="http://schemas.microsoft.com/office/powerpoint/2010/main" val="252466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8834DB7-071C-B7AB-1441-A79043D9F9F4}"/>
              </a:ext>
            </a:extLst>
          </p:cNvPr>
          <p:cNvSpPr>
            <a:spLocks noGrp="1"/>
          </p:cNvSpPr>
          <p:nvPr>
            <p:ph type="title"/>
          </p:nvPr>
        </p:nvSpPr>
        <p:spPr>
          <a:xfrm>
            <a:off x="334963" y="2123204"/>
            <a:ext cx="11522075" cy="1146175"/>
          </a:xfrm>
        </p:spPr>
        <p:txBody>
          <a:bodyPr/>
          <a:lstStyle/>
          <a:p>
            <a:pPr algn="ctr"/>
            <a:r>
              <a:rPr lang="en-US" dirty="0"/>
              <a:t>The French perspective</a:t>
            </a:r>
          </a:p>
        </p:txBody>
      </p:sp>
      <p:sp>
        <p:nvSpPr>
          <p:cNvPr id="5" name="Content Placeholder 6">
            <a:extLst>
              <a:ext uri="{FF2B5EF4-FFF2-40B4-BE49-F238E27FC236}">
                <a16:creationId xmlns:a16="http://schemas.microsoft.com/office/drawing/2014/main" id="{CA11AC7D-44A3-0FE6-850B-05FD3D3EF94E}"/>
              </a:ext>
            </a:extLst>
          </p:cNvPr>
          <p:cNvSpPr>
            <a:spLocks noGrp="1"/>
          </p:cNvSpPr>
          <p:nvPr>
            <p:ph idx="1"/>
          </p:nvPr>
        </p:nvSpPr>
        <p:spPr>
          <a:xfrm>
            <a:off x="335280" y="3437191"/>
            <a:ext cx="11521440" cy="4109276"/>
          </a:xfrm>
        </p:spPr>
        <p:txBody>
          <a:bodyPr/>
          <a:lstStyle/>
          <a:p>
            <a:pPr marL="0" indent="0" algn="ctr">
              <a:spcBef>
                <a:spcPts val="600"/>
              </a:spcBef>
              <a:buNone/>
            </a:pPr>
            <a:r>
              <a:rPr lang="fi-FI" dirty="0"/>
              <a:t>Line-Alexa Glotin, UGGC Avocats</a:t>
            </a:r>
            <a:endParaRPr lang="de-DE" dirty="0"/>
          </a:p>
        </p:txBody>
      </p:sp>
    </p:spTree>
    <p:extLst>
      <p:ext uri="{BB962C8B-B14F-4D97-AF65-F5344CB8AC3E}">
        <p14:creationId xmlns:p14="http://schemas.microsoft.com/office/powerpoint/2010/main" val="47080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fr-FR" dirty="0"/>
              <a:t>Residence test for French tax purposes</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177941"/>
            <a:ext cx="11521440" cy="50763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7000"/>
              </a:lnSpc>
              <a:spcAft>
                <a:spcPts val="800"/>
              </a:spcAft>
            </a:pPr>
            <a:r>
              <a:rPr lang="en-GB" sz="7600" dirty="0"/>
              <a:t>Domestic law applies first to determine residence.</a:t>
            </a:r>
          </a:p>
          <a:p>
            <a:pPr algn="just">
              <a:lnSpc>
                <a:spcPct val="127000"/>
              </a:lnSpc>
              <a:spcAft>
                <a:spcPts val="800"/>
              </a:spcAft>
            </a:pPr>
            <a:r>
              <a:rPr lang="en-GB" sz="7600" dirty="0">
                <a:solidFill>
                  <a:srgbClr val="000000"/>
                </a:solidFill>
                <a:effectLst/>
                <a:latin typeface="Calibri corpo"/>
                <a:ea typeface="Calibri" panose="020F0502020204030204" pitchFamily="34" charset="0"/>
                <a:cs typeface="Adobe Garamond Pro"/>
              </a:rPr>
              <a:t>Tax treaties apply only in case of double taxation.</a:t>
            </a:r>
          </a:p>
          <a:p>
            <a:pPr algn="just">
              <a:lnSpc>
                <a:spcPct val="127000"/>
              </a:lnSpc>
              <a:spcAft>
                <a:spcPts val="800"/>
              </a:spcAft>
            </a:pPr>
            <a:r>
              <a:rPr lang="en-GB" sz="7600" dirty="0">
                <a:solidFill>
                  <a:srgbClr val="000000"/>
                </a:solidFill>
                <a:effectLst/>
                <a:latin typeface="Calibri corpo"/>
                <a:ea typeface="Calibri" panose="020F0502020204030204" pitchFamily="34" charset="0"/>
                <a:cs typeface="Adobe Garamond Pro"/>
              </a:rPr>
              <a:t>In practice, the revenue considers that a person who is predominantly in France (even for less than 183 days) or whose permanent home or centre of vital interests is located in France, is a resident of France.</a:t>
            </a:r>
          </a:p>
          <a:p>
            <a:pPr algn="just">
              <a:lnSpc>
                <a:spcPct val="127000"/>
              </a:lnSpc>
              <a:spcAft>
                <a:spcPts val="800"/>
              </a:spcAft>
            </a:pPr>
            <a:r>
              <a:rPr lang="en-US" sz="7600" dirty="0">
                <a:solidFill>
                  <a:srgbClr val="000000"/>
                </a:solidFill>
                <a:latin typeface="Calibri corpo"/>
              </a:rPr>
              <a:t>A presumption has been established according to which directors of companies whose head office is located in France and which have a turnover of more than Euro 250 million are considered to </a:t>
            </a:r>
            <a:r>
              <a:rPr lang="en-US" sz="7600" b="1" dirty="0">
                <a:solidFill>
                  <a:srgbClr val="000000"/>
                </a:solidFill>
                <a:latin typeface="Calibri corpo"/>
              </a:rPr>
              <a:t>carry out their main professional activity in France</a:t>
            </a:r>
            <a:r>
              <a:rPr lang="en-US" sz="7600" dirty="0">
                <a:solidFill>
                  <a:srgbClr val="000000"/>
                </a:solidFill>
                <a:latin typeface="Calibri corpo"/>
              </a:rPr>
              <a:t>.</a:t>
            </a:r>
          </a:p>
          <a:p>
            <a:pPr algn="just">
              <a:lnSpc>
                <a:spcPct val="127000"/>
              </a:lnSpc>
              <a:spcAft>
                <a:spcPts val="800"/>
              </a:spcAft>
            </a:pPr>
            <a:r>
              <a:rPr lang="en-GB" sz="7600" dirty="0">
                <a:solidFill>
                  <a:srgbClr val="000000"/>
                </a:solidFill>
                <a:effectLst/>
                <a:latin typeface="Calibri corpo"/>
                <a:ea typeface="Calibri" panose="020F0502020204030204" pitchFamily="34" charset="0"/>
                <a:cs typeface="Adobe Garamond Pro"/>
              </a:rPr>
              <a:t>The day count is therefore </a:t>
            </a:r>
            <a:r>
              <a:rPr lang="en-GB" sz="7600" b="1" dirty="0">
                <a:solidFill>
                  <a:srgbClr val="000000"/>
                </a:solidFill>
                <a:effectLst/>
                <a:latin typeface="Calibri corpo"/>
                <a:ea typeface="Calibri" panose="020F0502020204030204" pitchFamily="34" charset="0"/>
                <a:cs typeface="Adobe Garamond Pro"/>
              </a:rPr>
              <a:t>not</a:t>
            </a:r>
            <a:r>
              <a:rPr lang="en-GB" sz="7600" dirty="0">
                <a:solidFill>
                  <a:srgbClr val="000000"/>
                </a:solidFill>
                <a:effectLst/>
                <a:latin typeface="Calibri corpo"/>
                <a:ea typeface="Calibri" panose="020F0502020204030204" pitchFamily="34" charset="0"/>
                <a:cs typeface="Adobe Garamond Pro"/>
              </a:rPr>
              <a:t> relevant in many situations</a:t>
            </a:r>
            <a:r>
              <a:rPr lang="en-US" sz="7600" dirty="0">
                <a:solidFill>
                  <a:srgbClr val="000000"/>
                </a:solidFill>
                <a:effectLst/>
                <a:latin typeface="Calibri corpo"/>
                <a:ea typeface="Calibri" panose="020F0502020204030204" pitchFamily="34" charset="0"/>
                <a:cs typeface="Adobe Garamond Pro"/>
              </a:rPr>
              <a:t>.</a:t>
            </a:r>
          </a:p>
          <a:p>
            <a:pPr algn="just">
              <a:lnSpc>
                <a:spcPct val="127000"/>
              </a:lnSpc>
              <a:spcAft>
                <a:spcPts val="800"/>
              </a:spcAft>
            </a:pPr>
            <a:r>
              <a:rPr lang="fr-FR" sz="7600" b="1" dirty="0">
                <a:solidFill>
                  <a:srgbClr val="000000"/>
                </a:solidFill>
                <a:effectLst/>
                <a:latin typeface="Calibri corpo"/>
                <a:ea typeface="Calibri" panose="020F0502020204030204" pitchFamily="34" charset="0"/>
                <a:cs typeface="Adobe Garamond Pro"/>
              </a:rPr>
              <a:t>Exceptions</a:t>
            </a:r>
            <a:r>
              <a:rPr lang="fr-FR" sz="7600" dirty="0">
                <a:solidFill>
                  <a:srgbClr val="000000"/>
                </a:solidFill>
                <a:effectLst/>
                <a:latin typeface="Calibri corpo"/>
                <a:ea typeface="Calibri" panose="020F0502020204030204" pitchFamily="34" charset="0"/>
                <a:cs typeface="Adobe Garamond Pro"/>
              </a:rPr>
              <a:t>:</a:t>
            </a:r>
          </a:p>
          <a:p>
            <a:pPr lvl="1" algn="just">
              <a:lnSpc>
                <a:spcPct val="127000"/>
              </a:lnSpc>
              <a:spcAft>
                <a:spcPts val="800"/>
              </a:spcAft>
            </a:pPr>
            <a:r>
              <a:rPr lang="en-GB" sz="7600" dirty="0">
                <a:solidFill>
                  <a:srgbClr val="000000"/>
                </a:solidFill>
                <a:effectLst/>
                <a:latin typeface="Calibri corpo"/>
                <a:ea typeface="Calibri" panose="020F0502020204030204" pitchFamily="34" charset="0"/>
                <a:cs typeface="Adobe Garamond Pro"/>
              </a:rPr>
              <a:t>Double residence - splitted families living in different countries.</a:t>
            </a:r>
          </a:p>
          <a:p>
            <a:pPr lvl="1" algn="just">
              <a:lnSpc>
                <a:spcPct val="127000"/>
              </a:lnSpc>
              <a:spcAft>
                <a:spcPts val="800"/>
              </a:spcAft>
            </a:pPr>
            <a:r>
              <a:rPr lang="en-GB" sz="7600" dirty="0">
                <a:solidFill>
                  <a:srgbClr val="000000"/>
                </a:solidFill>
                <a:effectLst/>
                <a:latin typeface="Calibri corpo"/>
                <a:ea typeface="Calibri" panose="020F0502020204030204" pitchFamily="34" charset="0"/>
                <a:cs typeface="Adobe Garamond Pro"/>
              </a:rPr>
              <a:t>Health care/hospitalisation in France, political crisis, time of war, lockdown.</a:t>
            </a:r>
          </a:p>
          <a:p>
            <a:pPr lvl="1" algn="just">
              <a:lnSpc>
                <a:spcPct val="127000"/>
              </a:lnSpc>
              <a:spcAft>
                <a:spcPts val="800"/>
              </a:spcAft>
            </a:pPr>
            <a:r>
              <a:rPr lang="en-GB" sz="7600" dirty="0">
                <a:solidFill>
                  <a:srgbClr val="000000"/>
                </a:solidFill>
                <a:effectLst/>
                <a:latin typeface="Calibri corpo"/>
                <a:ea typeface="Calibri" panose="020F0502020204030204" pitchFamily="34" charset="0"/>
                <a:cs typeface="Adobe Garamond Pro"/>
              </a:rPr>
              <a:t>Students and employees seconded in France for less than 6 months.</a:t>
            </a:r>
          </a:p>
          <a:p>
            <a:pPr algn="just">
              <a:lnSpc>
                <a:spcPct val="127000"/>
              </a:lnSpc>
              <a:spcAft>
                <a:spcPts val="800"/>
              </a:spcAft>
            </a:pPr>
            <a:endParaRPr lang="fr-FR" sz="7600" dirty="0">
              <a:solidFill>
                <a:srgbClr val="000000"/>
              </a:solidFill>
              <a:effectLst/>
              <a:latin typeface="Calibri corpo"/>
              <a:ea typeface="Calibri" panose="020F0502020204030204" pitchFamily="34" charset="0"/>
              <a:cs typeface="Adobe Garamond Pro"/>
            </a:endParaRPr>
          </a:p>
          <a:p>
            <a:pPr algn="just"/>
            <a:endParaRPr lang="en-US" dirty="0"/>
          </a:p>
        </p:txBody>
      </p:sp>
      <p:pic>
        <p:nvPicPr>
          <p:cNvPr id="8" name="Picture 32" descr="Logo&#10;&#10;Description automatically generated">
            <a:extLst>
              <a:ext uri="{FF2B5EF4-FFF2-40B4-BE49-F238E27FC236}">
                <a16:creationId xmlns:a16="http://schemas.microsoft.com/office/drawing/2014/main" id="{D9F2C7D8-9FAB-A5A0-8B19-EFE7B095D19E}"/>
              </a:ext>
            </a:extLst>
          </p:cNvPr>
          <p:cNvPicPr>
            <a:picLocks noChangeAspect="1"/>
          </p:cNvPicPr>
          <p:nvPr/>
        </p:nvPicPr>
        <p:blipFill>
          <a:blip r:embed="rId2"/>
          <a:stretch>
            <a:fillRect/>
          </a:stretch>
        </p:blipFill>
        <p:spPr>
          <a:xfrm>
            <a:off x="5699112" y="1695733"/>
            <a:ext cx="491754" cy="491754"/>
          </a:xfrm>
          <a:prstGeom prst="rect">
            <a:avLst/>
          </a:prstGeom>
        </p:spPr>
      </p:pic>
      <p:pic>
        <p:nvPicPr>
          <p:cNvPr id="10" name="Picture 8" descr="Shape&#10;&#10;Description automatically generated">
            <a:extLst>
              <a:ext uri="{FF2B5EF4-FFF2-40B4-BE49-F238E27FC236}">
                <a16:creationId xmlns:a16="http://schemas.microsoft.com/office/drawing/2014/main" id="{D80DDC09-72CB-7189-1882-BAFD1983F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811" y="1051887"/>
            <a:ext cx="474055" cy="643846"/>
          </a:xfrm>
          <a:prstGeom prst="rect">
            <a:avLst/>
          </a:prstGeom>
        </p:spPr>
      </p:pic>
      <p:pic>
        <p:nvPicPr>
          <p:cNvPr id="11" name="Picture 6" descr="A picture containing shape&#10;&#10;Description automatically generated">
            <a:extLst>
              <a:ext uri="{FF2B5EF4-FFF2-40B4-BE49-F238E27FC236}">
                <a16:creationId xmlns:a16="http://schemas.microsoft.com/office/drawing/2014/main" id="{7B1B724A-DCEB-F423-E683-AEF4FC096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668" y="3997259"/>
            <a:ext cx="946265" cy="979714"/>
          </a:xfrm>
          <a:prstGeom prst="rect">
            <a:avLst/>
          </a:prstGeom>
        </p:spPr>
      </p:pic>
    </p:spTree>
    <p:extLst>
      <p:ext uri="{BB962C8B-B14F-4D97-AF65-F5344CB8AC3E}">
        <p14:creationId xmlns:p14="http://schemas.microsoft.com/office/powerpoint/2010/main" val="127676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fr-FR" dirty="0"/>
              <a:t>Residence in France and tax implications</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177941"/>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7000"/>
              </a:lnSpc>
              <a:spcAft>
                <a:spcPts val="800"/>
              </a:spcAft>
            </a:pPr>
            <a:r>
              <a:rPr lang="en-GB" sz="1900" dirty="0"/>
              <a:t>French tax residents are subject to: </a:t>
            </a:r>
          </a:p>
          <a:p>
            <a:pPr lvl="1" algn="just">
              <a:lnSpc>
                <a:spcPct val="127000"/>
              </a:lnSpc>
              <a:spcAft>
                <a:spcPts val="800"/>
              </a:spcAft>
            </a:pPr>
            <a:r>
              <a:rPr lang="en-GB" sz="1900" b="1" dirty="0"/>
              <a:t>Income tax </a:t>
            </a:r>
            <a:r>
              <a:rPr lang="en-GB" sz="1900" dirty="0"/>
              <a:t>on their worldwide income # Tax treaties. </a:t>
            </a:r>
          </a:p>
          <a:p>
            <a:pPr lvl="1" algn="just">
              <a:lnSpc>
                <a:spcPct val="127000"/>
              </a:lnSpc>
              <a:spcAft>
                <a:spcPts val="800"/>
              </a:spcAft>
            </a:pPr>
            <a:r>
              <a:rPr lang="en-GB" sz="1900" b="1" dirty="0"/>
              <a:t>Wealth tax </a:t>
            </a:r>
            <a:r>
              <a:rPr lang="en-GB" sz="1900" dirty="0"/>
              <a:t>(exception: non-French assets/5y.).</a:t>
            </a:r>
          </a:p>
          <a:p>
            <a:pPr lvl="1" algn="just">
              <a:lnSpc>
                <a:spcPct val="127000"/>
              </a:lnSpc>
              <a:spcAft>
                <a:spcPts val="800"/>
              </a:spcAft>
            </a:pPr>
            <a:r>
              <a:rPr lang="en-GB" sz="1900" b="1" dirty="0"/>
              <a:t>Gift</a:t>
            </a:r>
            <a:r>
              <a:rPr lang="en-GB" sz="1900" dirty="0"/>
              <a:t> </a:t>
            </a:r>
            <a:r>
              <a:rPr lang="en-GB" sz="1900" b="1" dirty="0"/>
              <a:t>tax</a:t>
            </a:r>
            <a:r>
              <a:rPr lang="en-GB" sz="1900" dirty="0"/>
              <a:t> (exception: new residents).</a:t>
            </a:r>
          </a:p>
          <a:p>
            <a:pPr lvl="1" algn="just">
              <a:lnSpc>
                <a:spcPct val="127000"/>
              </a:lnSpc>
              <a:spcAft>
                <a:spcPts val="800"/>
              </a:spcAft>
            </a:pPr>
            <a:r>
              <a:rPr lang="en-GB" sz="1900" b="1" dirty="0"/>
              <a:t>Inheritance tax</a:t>
            </a:r>
            <a:r>
              <a:rPr lang="en-GB" sz="1900" dirty="0"/>
              <a:t>: worldwide assets.</a:t>
            </a:r>
          </a:p>
          <a:p>
            <a:pPr algn="just">
              <a:lnSpc>
                <a:spcPct val="127000"/>
              </a:lnSpc>
              <a:spcAft>
                <a:spcPts val="800"/>
              </a:spcAft>
            </a:pPr>
            <a:r>
              <a:rPr lang="en-GB" sz="1900" dirty="0"/>
              <a:t>Other consequences must be also considered:</a:t>
            </a:r>
          </a:p>
          <a:p>
            <a:pPr lvl="1" algn="just">
              <a:lnSpc>
                <a:spcPct val="127000"/>
              </a:lnSpc>
              <a:spcAft>
                <a:spcPts val="800"/>
              </a:spcAft>
            </a:pPr>
            <a:r>
              <a:rPr lang="en-GB" sz="1900" dirty="0"/>
              <a:t>Applicable law to </a:t>
            </a:r>
            <a:r>
              <a:rPr lang="en-GB" sz="1900" b="1" dirty="0"/>
              <a:t>succession</a:t>
            </a:r>
            <a:r>
              <a:rPr lang="en-GB" sz="1900" dirty="0"/>
              <a:t>.</a:t>
            </a:r>
          </a:p>
          <a:p>
            <a:pPr lvl="1" algn="just">
              <a:lnSpc>
                <a:spcPct val="127000"/>
              </a:lnSpc>
              <a:spcAft>
                <a:spcPts val="800"/>
              </a:spcAft>
            </a:pPr>
            <a:r>
              <a:rPr lang="en-GB" sz="1900" b="1" dirty="0"/>
              <a:t>Trust</a:t>
            </a:r>
            <a:r>
              <a:rPr lang="en-GB" sz="1900" dirty="0"/>
              <a:t> reporting obligations.</a:t>
            </a:r>
          </a:p>
          <a:p>
            <a:pPr lvl="1" algn="just">
              <a:lnSpc>
                <a:spcPct val="127000"/>
              </a:lnSpc>
              <a:spcAft>
                <a:spcPts val="800"/>
              </a:spcAft>
            </a:pPr>
            <a:r>
              <a:rPr lang="en-GB" sz="1900" dirty="0"/>
              <a:t>Management / Control Seat of groups and legal entities may become </a:t>
            </a:r>
            <a:r>
              <a:rPr lang="en-GB" sz="1900" b="1" dirty="0"/>
              <a:t>French</a:t>
            </a:r>
            <a:r>
              <a:rPr lang="en-GB" sz="1900" dirty="0"/>
              <a:t>. </a:t>
            </a:r>
          </a:p>
          <a:p>
            <a:pPr algn="just"/>
            <a:endParaRPr lang="en-US" dirty="0"/>
          </a:p>
        </p:txBody>
      </p:sp>
      <p:pic>
        <p:nvPicPr>
          <p:cNvPr id="7" name="Picture 7" descr="A picture containing text&#10;&#10;Description automatically generated">
            <a:extLst>
              <a:ext uri="{FF2B5EF4-FFF2-40B4-BE49-F238E27FC236}">
                <a16:creationId xmlns:a16="http://schemas.microsoft.com/office/drawing/2014/main" id="{D99A60BC-613F-7D5F-C864-9E4E03265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255" y="1499705"/>
            <a:ext cx="4462599" cy="2148659"/>
          </a:xfrm>
          <a:prstGeom prst="rect">
            <a:avLst/>
          </a:prstGeom>
        </p:spPr>
      </p:pic>
    </p:spTree>
    <p:extLst>
      <p:ext uri="{BB962C8B-B14F-4D97-AF65-F5344CB8AC3E}">
        <p14:creationId xmlns:p14="http://schemas.microsoft.com/office/powerpoint/2010/main" val="402445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fr-FR" dirty="0"/>
              <a:t>French tax regime</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261065"/>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7000"/>
              </a:lnSpc>
              <a:spcAft>
                <a:spcPts val="800"/>
              </a:spcAft>
            </a:pPr>
            <a:r>
              <a:rPr lang="en-GB" sz="1900" dirty="0"/>
              <a:t>Persons coming to France may enjoy </a:t>
            </a:r>
            <a:r>
              <a:rPr lang="en-GB" sz="1900" b="1" dirty="0"/>
              <a:t>tax exemption </a:t>
            </a:r>
            <a:r>
              <a:rPr lang="en-GB" sz="1900" dirty="0"/>
              <a:t>rules, assuming that he/she:</a:t>
            </a:r>
          </a:p>
          <a:p>
            <a:pPr lvl="1" algn="just">
              <a:lnSpc>
                <a:spcPct val="127000"/>
              </a:lnSpc>
              <a:spcAft>
                <a:spcPts val="800"/>
              </a:spcAft>
            </a:pPr>
            <a:r>
              <a:rPr lang="en-GB" sz="1900" dirty="0"/>
              <a:t>becomes a </a:t>
            </a:r>
            <a:r>
              <a:rPr lang="en-GB" sz="1900" b="1" dirty="0"/>
              <a:t>French tax resident</a:t>
            </a:r>
            <a:r>
              <a:rPr lang="en-GB" sz="1900" dirty="0"/>
              <a:t>,</a:t>
            </a:r>
          </a:p>
          <a:p>
            <a:pPr lvl="1" algn="just">
              <a:lnSpc>
                <a:spcPct val="127000"/>
              </a:lnSpc>
              <a:spcAft>
                <a:spcPts val="800"/>
              </a:spcAft>
            </a:pPr>
            <a:r>
              <a:rPr lang="en-GB" sz="1900" dirty="0"/>
              <a:t>is </a:t>
            </a:r>
            <a:r>
              <a:rPr lang="en-GB" sz="1900" b="1" dirty="0"/>
              <a:t>seconded</a:t>
            </a:r>
            <a:r>
              <a:rPr lang="en-GB" sz="1900" dirty="0"/>
              <a:t> </a:t>
            </a:r>
            <a:r>
              <a:rPr lang="en-GB" sz="1900" b="1" dirty="0"/>
              <a:t>OR</a:t>
            </a:r>
            <a:r>
              <a:rPr lang="en-GB" sz="1900" dirty="0"/>
              <a:t> is </a:t>
            </a:r>
            <a:r>
              <a:rPr lang="en-GB" sz="1900" b="1" dirty="0"/>
              <a:t>directly hired </a:t>
            </a:r>
            <a:r>
              <a:rPr lang="en-GB" sz="1900" dirty="0"/>
              <a:t>by a French company.</a:t>
            </a:r>
          </a:p>
          <a:p>
            <a:pPr algn="just">
              <a:lnSpc>
                <a:spcPct val="127000"/>
              </a:lnSpc>
              <a:spcAft>
                <a:spcPts val="800"/>
              </a:spcAft>
            </a:pPr>
            <a:r>
              <a:rPr lang="en-GB" sz="1900" dirty="0"/>
              <a:t>When all legal conditions are met, the French inpatriate benefits from the following </a:t>
            </a:r>
            <a:r>
              <a:rPr lang="en-GB" sz="1900" b="1" dirty="0"/>
              <a:t>tax exemptions </a:t>
            </a:r>
            <a:r>
              <a:rPr lang="en-GB" sz="1900" dirty="0"/>
              <a:t>until the end of the </a:t>
            </a:r>
            <a:r>
              <a:rPr lang="en-GB" sz="1900" b="1" dirty="0"/>
              <a:t>8th year </a:t>
            </a:r>
            <a:r>
              <a:rPr lang="en-GB" sz="1900" dirty="0"/>
              <a:t>following the transfer of his/her residence in France:</a:t>
            </a:r>
          </a:p>
          <a:p>
            <a:pPr lvl="1" algn="just">
              <a:lnSpc>
                <a:spcPct val="127000"/>
              </a:lnSpc>
              <a:spcAft>
                <a:spcPts val="800"/>
              </a:spcAft>
            </a:pPr>
            <a:r>
              <a:rPr lang="en-GB" sz="1900" b="1" dirty="0"/>
              <a:t>bonus/premium directly linked to the secondment </a:t>
            </a:r>
            <a:r>
              <a:rPr lang="en-GB" sz="1900" dirty="0"/>
              <a:t>in France;</a:t>
            </a:r>
          </a:p>
          <a:p>
            <a:pPr lvl="1" algn="just">
              <a:lnSpc>
                <a:spcPct val="127000"/>
              </a:lnSpc>
              <a:spcAft>
                <a:spcPts val="800"/>
              </a:spcAft>
            </a:pPr>
            <a:r>
              <a:rPr lang="en-GB" sz="1900" dirty="0"/>
              <a:t>additional bonus or premium paid in consideration of </a:t>
            </a:r>
            <a:r>
              <a:rPr lang="en-GB" sz="1900" b="1" dirty="0"/>
              <a:t>business trips outside </a:t>
            </a:r>
            <a:r>
              <a:rPr lang="en-GB" sz="1900" dirty="0"/>
              <a:t>France;</a:t>
            </a:r>
          </a:p>
          <a:p>
            <a:pPr lvl="1" algn="just">
              <a:lnSpc>
                <a:spcPct val="127000"/>
              </a:lnSpc>
              <a:spcAft>
                <a:spcPts val="800"/>
              </a:spcAft>
            </a:pPr>
            <a:r>
              <a:rPr lang="en-GB" sz="1900" b="1" dirty="0"/>
              <a:t>50% rebate on investments </a:t>
            </a:r>
            <a:r>
              <a:rPr lang="en-GB" sz="1900" dirty="0"/>
              <a:t>income realised outside France.</a:t>
            </a:r>
          </a:p>
          <a:p>
            <a:pPr marL="457200" lvl="1" indent="0" algn="just">
              <a:lnSpc>
                <a:spcPct val="127000"/>
              </a:lnSpc>
              <a:spcAft>
                <a:spcPts val="800"/>
              </a:spcAft>
              <a:buNone/>
            </a:pPr>
            <a:r>
              <a:rPr lang="en-GB" sz="1900" dirty="0"/>
              <a:t> </a:t>
            </a:r>
          </a:p>
          <a:p>
            <a:pPr algn="just"/>
            <a:endParaRPr lang="en-US" dirty="0"/>
          </a:p>
        </p:txBody>
      </p:sp>
      <p:pic>
        <p:nvPicPr>
          <p:cNvPr id="8" name="Picture 4" descr="A picture containing calendar&#10;&#10;Description automatically generated">
            <a:extLst>
              <a:ext uri="{FF2B5EF4-FFF2-40B4-BE49-F238E27FC236}">
                <a16:creationId xmlns:a16="http://schemas.microsoft.com/office/drawing/2014/main" id="{F620845B-3109-64F0-2E01-5C8A96438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914" y="789832"/>
            <a:ext cx="3074815" cy="2030896"/>
          </a:xfrm>
          <a:prstGeom prst="rect">
            <a:avLst/>
          </a:prstGeom>
        </p:spPr>
      </p:pic>
    </p:spTree>
    <p:extLst>
      <p:ext uri="{BB962C8B-B14F-4D97-AF65-F5344CB8AC3E}">
        <p14:creationId xmlns:p14="http://schemas.microsoft.com/office/powerpoint/2010/main" val="12010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F12DF-5BF6-4FF9-BFA5-913450908DD8}"/>
              </a:ext>
            </a:extLst>
          </p:cNvPr>
          <p:cNvSpPr>
            <a:spLocks noGrp="1"/>
          </p:cNvSpPr>
          <p:nvPr>
            <p:ph type="title"/>
          </p:nvPr>
        </p:nvSpPr>
        <p:spPr>
          <a:xfrm>
            <a:off x="335280" y="2131994"/>
            <a:ext cx="11521440" cy="1146354"/>
          </a:xfrm>
        </p:spPr>
        <p:txBody>
          <a:bodyPr/>
          <a:lstStyle/>
          <a:p>
            <a:pPr algn="ctr"/>
            <a:r>
              <a:rPr lang="en-US" dirty="0"/>
              <a:t>The UK perspective</a:t>
            </a:r>
          </a:p>
        </p:txBody>
      </p:sp>
      <p:sp>
        <p:nvSpPr>
          <p:cNvPr id="7" name="Content Placeholder 6">
            <a:extLst>
              <a:ext uri="{FF2B5EF4-FFF2-40B4-BE49-F238E27FC236}">
                <a16:creationId xmlns:a16="http://schemas.microsoft.com/office/drawing/2014/main" id="{95906249-F051-44EC-A434-B38246DA520C}"/>
              </a:ext>
            </a:extLst>
          </p:cNvPr>
          <p:cNvSpPr>
            <a:spLocks noGrp="1"/>
          </p:cNvSpPr>
          <p:nvPr>
            <p:ph idx="1"/>
          </p:nvPr>
        </p:nvSpPr>
        <p:spPr>
          <a:xfrm>
            <a:off x="335280" y="3778937"/>
            <a:ext cx="11521440" cy="4109276"/>
          </a:xfrm>
        </p:spPr>
        <p:txBody>
          <a:bodyPr/>
          <a:lstStyle/>
          <a:p>
            <a:pPr marL="0" indent="0" algn="ctr">
              <a:spcBef>
                <a:spcPts val="600"/>
              </a:spcBef>
              <a:buNone/>
            </a:pPr>
            <a:r>
              <a:rPr lang="de-DE" dirty="0"/>
              <a:t>Mark Summers, Charles Russell Speechlys AG</a:t>
            </a:r>
          </a:p>
        </p:txBody>
      </p:sp>
    </p:spTree>
    <p:extLst>
      <p:ext uri="{BB962C8B-B14F-4D97-AF65-F5344CB8AC3E}">
        <p14:creationId xmlns:p14="http://schemas.microsoft.com/office/powerpoint/2010/main" val="133792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Unintended UK tax residency during the pandemic</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335426"/>
            <a:ext cx="576072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n-GB" sz="1900" dirty="0"/>
              <a:t>60-day relief for “</a:t>
            </a:r>
            <a:r>
              <a:rPr lang="en-GB" sz="1900" b="1" dirty="0"/>
              <a:t>exceptional circumstances</a:t>
            </a:r>
            <a:r>
              <a:rPr lang="en-GB" sz="1900" dirty="0"/>
              <a:t>” for the Statutory Residence Relief (“SRT”) remained unchanged.</a:t>
            </a:r>
          </a:p>
          <a:p>
            <a:pPr algn="just">
              <a:lnSpc>
                <a:spcPct val="107000"/>
              </a:lnSpc>
              <a:spcAft>
                <a:spcPts val="800"/>
              </a:spcAft>
            </a:pPr>
            <a:r>
              <a:rPr lang="en-GB" sz="1900" dirty="0"/>
              <a:t>S109 Finance Act 2020 provided some very limited further reliefs but only for the period </a:t>
            </a:r>
            <a:r>
              <a:rPr lang="en-GB" sz="1900" b="1" dirty="0"/>
              <a:t>1 March to 1 June 2020</a:t>
            </a:r>
            <a:r>
              <a:rPr lang="en-GB" sz="1900" dirty="0"/>
              <a:t>.</a:t>
            </a:r>
          </a:p>
          <a:p>
            <a:pPr algn="just">
              <a:lnSpc>
                <a:spcPct val="107000"/>
              </a:lnSpc>
              <a:spcAft>
                <a:spcPts val="800"/>
              </a:spcAft>
            </a:pPr>
            <a:r>
              <a:rPr lang="en-GB" sz="1900" dirty="0"/>
              <a:t>Particular issues arise with: (i) main home test; (ii) work days / overseas workday relief; (iii) DTA residency.</a:t>
            </a:r>
          </a:p>
          <a:p>
            <a:pPr marL="0" indent="0" algn="just">
              <a:lnSpc>
                <a:spcPct val="107000"/>
              </a:lnSpc>
              <a:spcAft>
                <a:spcPts val="800"/>
              </a:spcAft>
              <a:buNone/>
            </a:pPr>
            <a:endParaRPr lang="en-GB" sz="1900" dirty="0"/>
          </a:p>
          <a:p>
            <a:pPr algn="just"/>
            <a:endParaRPr lang="en-US" dirty="0"/>
          </a:p>
        </p:txBody>
      </p:sp>
      <p:pic>
        <p:nvPicPr>
          <p:cNvPr id="4" name="Picture 8">
            <a:extLst>
              <a:ext uri="{FF2B5EF4-FFF2-40B4-BE49-F238E27FC236}">
                <a16:creationId xmlns:a16="http://schemas.microsoft.com/office/drawing/2014/main" id="{E0B135E6-9F62-25C5-6061-A6DE4637F1E3}"/>
              </a:ext>
            </a:extLst>
          </p:cNvP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142216" y="1334954"/>
            <a:ext cx="4551020" cy="5169165"/>
          </a:xfrm>
          <a:prstGeom prst="rect">
            <a:avLst/>
          </a:prstGeom>
        </p:spPr>
      </p:pic>
      <p:sp>
        <p:nvSpPr>
          <p:cNvPr id="7" name="CasellaDiTesto 6">
            <a:extLst>
              <a:ext uri="{FF2B5EF4-FFF2-40B4-BE49-F238E27FC236}">
                <a16:creationId xmlns:a16="http://schemas.microsoft.com/office/drawing/2014/main" id="{28D15BB8-AA21-9FFE-CD2A-3E074EAF21C6}"/>
              </a:ext>
            </a:extLst>
          </p:cNvPr>
          <p:cNvSpPr txBox="1"/>
          <p:nvPr/>
        </p:nvSpPr>
        <p:spPr>
          <a:xfrm>
            <a:off x="640080" y="4811348"/>
            <a:ext cx="5298902" cy="1692771"/>
          </a:xfrm>
          <a:prstGeom prst="rect">
            <a:avLst/>
          </a:prstGeom>
          <a:noFill/>
          <a:ln>
            <a:solidFill>
              <a:schemeClr val="accent1"/>
            </a:solidFill>
          </a:ln>
        </p:spPr>
        <p:txBody>
          <a:bodyPr wrap="square" rtlCol="0">
            <a:spAutoFit/>
          </a:bodyPr>
          <a:lstStyle/>
          <a:p>
            <a:pPr algn="just"/>
            <a:r>
              <a:rPr lang="en-GB" sz="2400" b="1" dirty="0"/>
              <a:t>Switzerland – tax and immigration</a:t>
            </a:r>
            <a:endParaRPr lang="en-GB" sz="1400" b="1" dirty="0"/>
          </a:p>
          <a:p>
            <a:pPr marL="171450" indent="-171450" algn="just">
              <a:buFont typeface="Arial" panose="020B0604020202020204" pitchFamily="34" charset="0"/>
              <a:buChar char="•"/>
            </a:pPr>
            <a:r>
              <a:rPr lang="en-GB" sz="1600" b="1" dirty="0"/>
              <a:t>Unintended</a:t>
            </a:r>
            <a:r>
              <a:rPr lang="en-GB" sz="1600" dirty="0"/>
              <a:t> tax residency.</a:t>
            </a:r>
          </a:p>
          <a:p>
            <a:pPr marL="171450" indent="-171450" algn="just">
              <a:buFont typeface="Arial" panose="020B0604020202020204" pitchFamily="34" charset="0"/>
              <a:buChar char="•"/>
            </a:pPr>
            <a:r>
              <a:rPr lang="en-GB" sz="1600" b="1" dirty="0"/>
              <a:t>Minimum time </a:t>
            </a:r>
            <a:r>
              <a:rPr lang="en-GB" sz="1600" dirty="0"/>
              <a:t>spent in Switzerland / canton:</a:t>
            </a:r>
          </a:p>
          <a:p>
            <a:pPr marL="742950" lvl="1" indent="-285750" algn="just">
              <a:buFont typeface="Wingdings" panose="05000000000000000000" pitchFamily="2" charset="2"/>
              <a:buChar char="§"/>
            </a:pPr>
            <a:r>
              <a:rPr lang="en-GB" sz="1600" dirty="0"/>
              <a:t>To maintain permit;</a:t>
            </a:r>
          </a:p>
          <a:p>
            <a:pPr marL="742950" lvl="1" indent="-285750" algn="just">
              <a:buFont typeface="Wingdings" panose="05000000000000000000" pitchFamily="2" charset="2"/>
              <a:buChar char="§"/>
            </a:pPr>
            <a:r>
              <a:rPr lang="en-GB" sz="1600" dirty="0"/>
              <a:t>To maintain lump sum (forfait).</a:t>
            </a:r>
          </a:p>
          <a:p>
            <a:pPr marL="171450" indent="-171450" algn="just">
              <a:buFont typeface="Arial" panose="020B0604020202020204" pitchFamily="34" charset="0"/>
              <a:buChar char="•"/>
            </a:pPr>
            <a:r>
              <a:rPr lang="en-GB" sz="1600" dirty="0"/>
              <a:t>Corporate tax residency – </a:t>
            </a:r>
            <a:r>
              <a:rPr lang="en-GB" sz="1600" b="1" dirty="0"/>
              <a:t>place of effective management</a:t>
            </a:r>
            <a:r>
              <a:rPr lang="en-GB" sz="1600" dirty="0"/>
              <a:t>.</a:t>
            </a:r>
          </a:p>
        </p:txBody>
      </p:sp>
    </p:spTree>
    <p:extLst>
      <p:ext uri="{BB962C8B-B14F-4D97-AF65-F5344CB8AC3E}">
        <p14:creationId xmlns:p14="http://schemas.microsoft.com/office/powerpoint/2010/main" val="206601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Tax residency of entities - Control</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6019338"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900" dirty="0"/>
              <a:t>A company that has effective management and control in the UK will be UK resident for corporation tax – </a:t>
            </a:r>
            <a:r>
              <a:rPr lang="en-GB" sz="1900" b="1" dirty="0"/>
              <a:t>no exemptions for individuals trapped by Covid restrictions</a:t>
            </a:r>
            <a:r>
              <a:rPr lang="en-GB" sz="1900" dirty="0"/>
              <a:t>.</a:t>
            </a:r>
          </a:p>
          <a:p>
            <a:pPr>
              <a:lnSpc>
                <a:spcPct val="100000"/>
              </a:lnSpc>
            </a:pPr>
            <a:r>
              <a:rPr lang="en-GB" sz="1800" dirty="0">
                <a:effectLst/>
                <a:latin typeface="Lucida Sans Unicode" panose="020B0602030504020204" pitchFamily="34" charset="0"/>
                <a:ea typeface="Calibri" panose="020F0502020204030204" pitchFamily="34" charset="0"/>
                <a:cs typeface="Arial" panose="020B0604020202020204" pitchFamily="34" charset="0"/>
              </a:rPr>
              <a:t>Risk also of creating a “permanent establishment”?</a:t>
            </a:r>
          </a:p>
          <a:p>
            <a:pPr>
              <a:lnSpc>
                <a:spcPct val="100000"/>
              </a:lnSpc>
            </a:pPr>
            <a:r>
              <a:rPr lang="en-GB" sz="1900" dirty="0"/>
              <a:t>An individual who acts as trustee and becomes UK resident may cause the trust to become UK resident (</a:t>
            </a:r>
            <a:r>
              <a:rPr lang="en-GB" sz="1900" b="1" dirty="0"/>
              <a:t>no specific Covid exemptions</a:t>
            </a:r>
            <a:r>
              <a:rPr lang="en-GB" sz="1900" dirty="0"/>
              <a:t>).</a:t>
            </a:r>
          </a:p>
          <a:p>
            <a:pPr marL="0" indent="0" algn="just">
              <a:lnSpc>
                <a:spcPct val="107000"/>
              </a:lnSpc>
              <a:spcAft>
                <a:spcPts val="800"/>
              </a:spcAft>
              <a:buNone/>
            </a:pPr>
            <a:endParaRPr lang="en-GB" sz="1900" dirty="0"/>
          </a:p>
          <a:p>
            <a:pPr algn="just"/>
            <a:endParaRPr lang="en-US" dirty="0"/>
          </a:p>
        </p:txBody>
      </p:sp>
      <p:pic>
        <p:nvPicPr>
          <p:cNvPr id="4" name="Picture 8">
            <a:extLst>
              <a:ext uri="{FF2B5EF4-FFF2-40B4-BE49-F238E27FC236}">
                <a16:creationId xmlns:a16="http://schemas.microsoft.com/office/drawing/2014/main" id="{E1DCD0B0-AAF2-5DDF-1426-7CB99B598A95}"/>
              </a:ext>
            </a:extLst>
          </p:cNvP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923314" y="1334954"/>
            <a:ext cx="4933406" cy="5169165"/>
          </a:xfrm>
          <a:prstGeom prst="rect">
            <a:avLst/>
          </a:prstGeom>
        </p:spPr>
      </p:pic>
    </p:spTree>
    <p:extLst>
      <p:ext uri="{BB962C8B-B14F-4D97-AF65-F5344CB8AC3E}">
        <p14:creationId xmlns:p14="http://schemas.microsoft.com/office/powerpoint/2010/main" val="325844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Exit taxes – leaving the UK</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576072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GB" sz="1900" dirty="0"/>
              <a:t>No exit tax for individuals.</a:t>
            </a:r>
          </a:p>
          <a:p>
            <a:pPr>
              <a:lnSpc>
                <a:spcPct val="100000"/>
              </a:lnSpc>
              <a:spcAft>
                <a:spcPts val="800"/>
              </a:spcAft>
            </a:pPr>
            <a:r>
              <a:rPr lang="en-GB" sz="1900" dirty="0"/>
              <a:t>Additional years of UK tax residency may have made an individual “deemed” UK domiciled (15 of 20 tax years) or added to year count.</a:t>
            </a:r>
          </a:p>
          <a:p>
            <a:pPr>
              <a:lnSpc>
                <a:spcPct val="100000"/>
              </a:lnSpc>
              <a:spcAft>
                <a:spcPts val="800"/>
              </a:spcAft>
            </a:pPr>
            <a:r>
              <a:rPr lang="en-GB" sz="1900" dirty="0"/>
              <a:t>3-year tax tail for Inheritance Tax to “break” deemed domicile.</a:t>
            </a:r>
          </a:p>
          <a:p>
            <a:pPr>
              <a:lnSpc>
                <a:spcPct val="100000"/>
              </a:lnSpc>
              <a:spcAft>
                <a:spcPts val="800"/>
              </a:spcAft>
            </a:pPr>
            <a:r>
              <a:rPr lang="en-GB" sz="1900" dirty="0"/>
              <a:t>Companies and trusts that cease to be UK tax resident suffer a “mark to market” exit tax (and there was no rebasing when they became UK resident).</a:t>
            </a:r>
          </a:p>
          <a:p>
            <a:pPr marL="0" indent="0" algn="just">
              <a:lnSpc>
                <a:spcPct val="107000"/>
              </a:lnSpc>
              <a:spcAft>
                <a:spcPts val="800"/>
              </a:spcAft>
              <a:buNone/>
            </a:pPr>
            <a:endParaRPr lang="en-GB" sz="1900" dirty="0"/>
          </a:p>
          <a:p>
            <a:pPr algn="just"/>
            <a:endParaRPr lang="en-US" dirty="0"/>
          </a:p>
        </p:txBody>
      </p:sp>
      <p:pic>
        <p:nvPicPr>
          <p:cNvPr id="8" name="Picture 8">
            <a:extLst>
              <a:ext uri="{FF2B5EF4-FFF2-40B4-BE49-F238E27FC236}">
                <a16:creationId xmlns:a16="http://schemas.microsoft.com/office/drawing/2014/main" id="{DC20B1DE-4419-3F65-D099-CDCE852BAB68}"/>
              </a:ext>
            </a:extLst>
          </p:cNvP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923314" y="1334954"/>
            <a:ext cx="4933406" cy="5169165"/>
          </a:xfrm>
          <a:prstGeom prst="rect">
            <a:avLst/>
          </a:prstGeom>
        </p:spPr>
      </p:pic>
    </p:spTree>
    <p:extLst>
      <p:ext uri="{BB962C8B-B14F-4D97-AF65-F5344CB8AC3E}">
        <p14:creationId xmlns:p14="http://schemas.microsoft.com/office/powerpoint/2010/main" val="312031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F12DF-5BF6-4FF9-BFA5-913450908DD8}"/>
              </a:ext>
            </a:extLst>
          </p:cNvPr>
          <p:cNvSpPr>
            <a:spLocks noGrp="1"/>
          </p:cNvSpPr>
          <p:nvPr>
            <p:ph type="title"/>
          </p:nvPr>
        </p:nvSpPr>
        <p:spPr>
          <a:xfrm>
            <a:off x="335280" y="2131994"/>
            <a:ext cx="11521440" cy="1146354"/>
          </a:xfrm>
        </p:spPr>
        <p:txBody>
          <a:bodyPr/>
          <a:lstStyle/>
          <a:p>
            <a:pPr algn="ctr"/>
            <a:r>
              <a:rPr lang="en-US" dirty="0"/>
              <a:t>Introduction</a:t>
            </a:r>
          </a:p>
        </p:txBody>
      </p:sp>
      <p:sp>
        <p:nvSpPr>
          <p:cNvPr id="7" name="Content Placeholder 6">
            <a:extLst>
              <a:ext uri="{FF2B5EF4-FFF2-40B4-BE49-F238E27FC236}">
                <a16:creationId xmlns:a16="http://schemas.microsoft.com/office/drawing/2014/main" id="{95906249-F051-44EC-A434-B38246DA520C}"/>
              </a:ext>
            </a:extLst>
          </p:cNvPr>
          <p:cNvSpPr>
            <a:spLocks noGrp="1"/>
          </p:cNvSpPr>
          <p:nvPr>
            <p:ph idx="1"/>
          </p:nvPr>
        </p:nvSpPr>
        <p:spPr>
          <a:xfrm>
            <a:off x="335280" y="3778937"/>
            <a:ext cx="11521440" cy="4109276"/>
          </a:xfrm>
        </p:spPr>
        <p:txBody>
          <a:bodyPr/>
          <a:lstStyle/>
          <a:p>
            <a:pPr marL="0" indent="0" algn="ctr">
              <a:spcBef>
                <a:spcPts val="600"/>
              </a:spcBef>
              <a:buNone/>
            </a:pPr>
            <a:r>
              <a:rPr lang="en-US" dirty="0"/>
              <a:t>Raul-Angelo Papotti, Chiomenti, Italy</a:t>
            </a:r>
          </a:p>
        </p:txBody>
      </p:sp>
    </p:spTree>
    <p:extLst>
      <p:ext uri="{BB962C8B-B14F-4D97-AF65-F5344CB8AC3E}">
        <p14:creationId xmlns:p14="http://schemas.microsoft.com/office/powerpoint/2010/main" val="1639552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The non-tax issues for the UK</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576072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1800" dirty="0"/>
              <a:t>Overstay of </a:t>
            </a:r>
            <a:r>
              <a:rPr lang="en-GB" sz="1800" b="1" dirty="0"/>
              <a:t>visa</a:t>
            </a:r>
            <a:r>
              <a:rPr lang="en-GB" sz="1800" dirty="0"/>
              <a:t>.</a:t>
            </a:r>
          </a:p>
          <a:p>
            <a:pPr>
              <a:lnSpc>
                <a:spcPct val="107000"/>
              </a:lnSpc>
              <a:spcAft>
                <a:spcPts val="800"/>
              </a:spcAft>
            </a:pPr>
            <a:r>
              <a:rPr lang="en-GB" sz="1800" dirty="0"/>
              <a:t>Visa application in/out of Country.</a:t>
            </a:r>
          </a:p>
          <a:p>
            <a:pPr>
              <a:lnSpc>
                <a:spcPct val="107000"/>
              </a:lnSpc>
              <a:spcAft>
                <a:spcPts val="800"/>
              </a:spcAft>
            </a:pPr>
            <a:r>
              <a:rPr lang="en-GB" sz="1800" b="1" dirty="0"/>
              <a:t>Minimum residency </a:t>
            </a:r>
            <a:r>
              <a:rPr lang="en-GB" sz="1800" dirty="0"/>
              <a:t>requirements to turn ILR into UK citizenship.</a:t>
            </a:r>
          </a:p>
          <a:p>
            <a:pPr>
              <a:lnSpc>
                <a:spcPct val="107000"/>
              </a:lnSpc>
              <a:spcAft>
                <a:spcPts val="800"/>
              </a:spcAft>
            </a:pPr>
            <a:r>
              <a:rPr lang="en-GB" sz="1800" dirty="0"/>
              <a:t>Conducting a </a:t>
            </a:r>
            <a:r>
              <a:rPr lang="en-GB" sz="1800" b="1" dirty="0"/>
              <a:t>regulated activity </a:t>
            </a:r>
            <a:r>
              <a:rPr lang="en-GB" sz="1800" dirty="0"/>
              <a:t>in the UK.</a:t>
            </a:r>
          </a:p>
          <a:p>
            <a:pPr>
              <a:lnSpc>
                <a:spcPct val="107000"/>
              </a:lnSpc>
              <a:spcAft>
                <a:spcPts val="800"/>
              </a:spcAft>
            </a:pPr>
            <a:r>
              <a:rPr lang="en-GB" sz="1800" dirty="0"/>
              <a:t>Minimum residency for jurisdiction of English courts in </a:t>
            </a:r>
            <a:r>
              <a:rPr lang="en-GB" sz="1800" b="1" dirty="0"/>
              <a:t>divorce proceedings</a:t>
            </a:r>
            <a:r>
              <a:rPr lang="en-GB" sz="1800" dirty="0"/>
              <a:t>.</a:t>
            </a:r>
          </a:p>
          <a:p>
            <a:pPr marL="0" indent="0" algn="just">
              <a:lnSpc>
                <a:spcPct val="107000"/>
              </a:lnSpc>
              <a:spcAft>
                <a:spcPts val="800"/>
              </a:spcAft>
              <a:buNone/>
            </a:pPr>
            <a:endParaRPr lang="en-GB" sz="1900" dirty="0"/>
          </a:p>
          <a:p>
            <a:pPr algn="just"/>
            <a:endParaRPr lang="en-US" dirty="0"/>
          </a:p>
        </p:txBody>
      </p:sp>
      <p:pic>
        <p:nvPicPr>
          <p:cNvPr id="7" name="Picture 8">
            <a:extLst>
              <a:ext uri="{FF2B5EF4-FFF2-40B4-BE49-F238E27FC236}">
                <a16:creationId xmlns:a16="http://schemas.microsoft.com/office/drawing/2014/main" id="{43DD09AB-5999-ECDD-7FDC-5DBC0FE16246}"/>
              </a:ext>
            </a:extLst>
          </p:cNvPr>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7357423" y="1334954"/>
            <a:ext cx="4381995" cy="5076333"/>
          </a:xfrm>
          <a:prstGeom prst="rect">
            <a:avLst/>
          </a:prstGeom>
        </p:spPr>
      </p:pic>
    </p:spTree>
    <p:extLst>
      <p:ext uri="{BB962C8B-B14F-4D97-AF65-F5344CB8AC3E}">
        <p14:creationId xmlns:p14="http://schemas.microsoft.com/office/powerpoint/2010/main" val="2283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F12DF-5BF6-4FF9-BFA5-913450908DD8}"/>
              </a:ext>
            </a:extLst>
          </p:cNvPr>
          <p:cNvSpPr>
            <a:spLocks noGrp="1"/>
          </p:cNvSpPr>
          <p:nvPr>
            <p:ph type="title"/>
          </p:nvPr>
        </p:nvSpPr>
        <p:spPr>
          <a:xfrm>
            <a:off x="335280" y="2131994"/>
            <a:ext cx="11521440" cy="1146354"/>
          </a:xfrm>
        </p:spPr>
        <p:txBody>
          <a:bodyPr/>
          <a:lstStyle/>
          <a:p>
            <a:pPr algn="ctr"/>
            <a:r>
              <a:rPr lang="en-US" dirty="0"/>
              <a:t>The US perspective</a:t>
            </a:r>
          </a:p>
        </p:txBody>
      </p:sp>
      <p:sp>
        <p:nvSpPr>
          <p:cNvPr id="7" name="Content Placeholder 6">
            <a:extLst>
              <a:ext uri="{FF2B5EF4-FFF2-40B4-BE49-F238E27FC236}">
                <a16:creationId xmlns:a16="http://schemas.microsoft.com/office/drawing/2014/main" id="{95906249-F051-44EC-A434-B38246DA520C}"/>
              </a:ext>
            </a:extLst>
          </p:cNvPr>
          <p:cNvSpPr>
            <a:spLocks noGrp="1"/>
          </p:cNvSpPr>
          <p:nvPr>
            <p:ph idx="1"/>
          </p:nvPr>
        </p:nvSpPr>
        <p:spPr>
          <a:xfrm>
            <a:off x="335280" y="3778937"/>
            <a:ext cx="11521440" cy="4109276"/>
          </a:xfrm>
        </p:spPr>
        <p:txBody>
          <a:bodyPr/>
          <a:lstStyle/>
          <a:p>
            <a:pPr marL="0" indent="0" algn="ctr">
              <a:spcBef>
                <a:spcPts val="600"/>
              </a:spcBef>
              <a:buNone/>
            </a:pPr>
            <a:r>
              <a:rPr lang="fi-FI" dirty="0" err="1"/>
              <a:t>Kathryn</a:t>
            </a:r>
            <a:r>
              <a:rPr lang="fi-FI" dirty="0"/>
              <a:t> von </a:t>
            </a:r>
            <a:r>
              <a:rPr lang="fi-FI" dirty="0" err="1"/>
              <a:t>Matthiessen</a:t>
            </a:r>
            <a:r>
              <a:rPr lang="fi-FI" dirty="0"/>
              <a:t>, </a:t>
            </a:r>
            <a:r>
              <a:rPr lang="fi-FI" dirty="0" err="1"/>
              <a:t>Katten</a:t>
            </a:r>
            <a:r>
              <a:rPr lang="fi-FI" dirty="0"/>
              <a:t> </a:t>
            </a:r>
            <a:r>
              <a:rPr lang="fi-FI" dirty="0" err="1"/>
              <a:t>Muchin</a:t>
            </a:r>
            <a:r>
              <a:rPr lang="fi-FI" dirty="0"/>
              <a:t> Rosenman LLP</a:t>
            </a:r>
            <a:endParaRPr lang="de-DE" dirty="0"/>
          </a:p>
        </p:txBody>
      </p:sp>
    </p:spTree>
    <p:extLst>
      <p:ext uri="{BB962C8B-B14F-4D97-AF65-F5344CB8AC3E}">
        <p14:creationId xmlns:p14="http://schemas.microsoft.com/office/powerpoint/2010/main" val="4118141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Resident for US income tax purposes</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pPr>
            <a:r>
              <a:rPr lang="en-US" sz="1900" dirty="0"/>
              <a:t>Substantial presence</a:t>
            </a:r>
          </a:p>
          <a:p>
            <a:pPr>
              <a:lnSpc>
                <a:spcPct val="100000"/>
              </a:lnSpc>
              <a:spcAft>
                <a:spcPts val="800"/>
              </a:spcAft>
            </a:pPr>
            <a:r>
              <a:rPr lang="en-US" sz="1900" dirty="0"/>
              <a:t>Green Card</a:t>
            </a:r>
          </a:p>
          <a:p>
            <a:pPr>
              <a:lnSpc>
                <a:spcPct val="100000"/>
              </a:lnSpc>
              <a:spcAft>
                <a:spcPts val="800"/>
              </a:spcAft>
            </a:pPr>
            <a:r>
              <a:rPr lang="en-US" sz="1900" dirty="0"/>
              <a:t>Physical presence</a:t>
            </a:r>
          </a:p>
          <a:p>
            <a:pPr>
              <a:lnSpc>
                <a:spcPct val="100000"/>
              </a:lnSpc>
              <a:spcAft>
                <a:spcPts val="800"/>
              </a:spcAft>
            </a:pPr>
            <a:r>
              <a:rPr lang="en-US" sz="1900" dirty="0"/>
              <a:t>Election</a:t>
            </a:r>
          </a:p>
          <a:p>
            <a:pPr>
              <a:lnSpc>
                <a:spcPct val="100000"/>
              </a:lnSpc>
              <a:spcAft>
                <a:spcPts val="800"/>
              </a:spcAft>
            </a:pPr>
            <a:endParaRPr lang="en-US" sz="1900" dirty="0"/>
          </a:p>
          <a:p>
            <a:pPr>
              <a:lnSpc>
                <a:spcPct val="100000"/>
              </a:lnSpc>
              <a:spcAft>
                <a:spcPts val="800"/>
              </a:spcAft>
            </a:pPr>
            <a:r>
              <a:rPr lang="en-US" sz="1900" dirty="0"/>
              <a:t>Exceptions:</a:t>
            </a:r>
          </a:p>
          <a:p>
            <a:pPr lvl="1">
              <a:lnSpc>
                <a:spcPct val="100000"/>
              </a:lnSpc>
              <a:spcBef>
                <a:spcPts val="1000"/>
              </a:spcBef>
              <a:spcAft>
                <a:spcPts val="800"/>
              </a:spcAft>
              <a:buFont typeface="Arial" panose="020B0604020202020204" pitchFamily="34" charset="0"/>
              <a:buChar char="•"/>
            </a:pPr>
            <a:r>
              <a:rPr lang="en-US" sz="1900" dirty="0"/>
              <a:t>Closer connection</a:t>
            </a:r>
          </a:p>
          <a:p>
            <a:pPr lvl="1">
              <a:lnSpc>
                <a:spcPct val="100000"/>
              </a:lnSpc>
              <a:spcBef>
                <a:spcPts val="1000"/>
              </a:spcBef>
              <a:spcAft>
                <a:spcPts val="800"/>
              </a:spcAft>
              <a:buFont typeface="Arial" panose="020B0604020202020204" pitchFamily="34" charset="0"/>
              <a:buChar char="•"/>
            </a:pPr>
            <a:r>
              <a:rPr lang="en-US" sz="1900" dirty="0"/>
              <a:t>Treaty-based position</a:t>
            </a:r>
          </a:p>
          <a:p>
            <a:pPr lvl="1">
              <a:lnSpc>
                <a:spcPct val="100000"/>
              </a:lnSpc>
              <a:spcBef>
                <a:spcPts val="1000"/>
              </a:spcBef>
              <a:spcAft>
                <a:spcPts val="800"/>
              </a:spcAft>
              <a:buFont typeface="Arial" panose="020B0604020202020204" pitchFamily="34" charset="0"/>
              <a:buChar char="•"/>
            </a:pPr>
            <a:r>
              <a:rPr lang="en-US" sz="1900" dirty="0"/>
              <a:t>Days not counted</a:t>
            </a:r>
          </a:p>
          <a:p>
            <a:pPr lvl="1">
              <a:lnSpc>
                <a:spcPct val="100000"/>
              </a:lnSpc>
              <a:spcBef>
                <a:spcPts val="1000"/>
              </a:spcBef>
              <a:spcAft>
                <a:spcPts val="800"/>
              </a:spcAft>
              <a:buFont typeface="Arial" panose="020B0604020202020204" pitchFamily="34" charset="0"/>
              <a:buChar char="•"/>
            </a:pPr>
            <a:endParaRPr lang="en-US" sz="1900" dirty="0"/>
          </a:p>
          <a:p>
            <a:endParaRPr lang="en-US" sz="1900" dirty="0"/>
          </a:p>
          <a:p>
            <a:pPr algn="just"/>
            <a:endParaRPr lang="en-US" sz="1900" dirty="0"/>
          </a:p>
        </p:txBody>
      </p:sp>
      <p:sp>
        <p:nvSpPr>
          <p:cNvPr id="4" name="CasellaDiTesto 3">
            <a:extLst>
              <a:ext uri="{FF2B5EF4-FFF2-40B4-BE49-F238E27FC236}">
                <a16:creationId xmlns:a16="http://schemas.microsoft.com/office/drawing/2014/main" id="{598E046D-1EFF-D750-8371-D6C07D514A48}"/>
              </a:ext>
            </a:extLst>
          </p:cNvPr>
          <p:cNvSpPr txBox="1"/>
          <p:nvPr/>
        </p:nvSpPr>
        <p:spPr>
          <a:xfrm>
            <a:off x="3671229" y="1261532"/>
            <a:ext cx="8056181" cy="1169551"/>
          </a:xfrm>
          <a:prstGeom prst="rect">
            <a:avLst/>
          </a:prstGeom>
          <a:noFill/>
          <a:ln>
            <a:solidFill>
              <a:schemeClr val="accent1"/>
            </a:solidFill>
          </a:ln>
        </p:spPr>
        <p:txBody>
          <a:bodyPr wrap="square" rtlCol="0">
            <a:spAutoFit/>
          </a:bodyPr>
          <a:lstStyle/>
          <a:p>
            <a:pPr marL="171450" indent="-171450" algn="just">
              <a:buFont typeface="Arial" panose="020B0604020202020204" pitchFamily="34" charset="0"/>
              <a:buChar char="•"/>
            </a:pPr>
            <a:r>
              <a:rPr lang="en-GB" sz="1400" dirty="0"/>
              <a:t>The individual is present in a given year for at least 31 days, and presence in that year and the two preceding years equals a weighted aggregate of 183 days or more.</a:t>
            </a:r>
          </a:p>
          <a:p>
            <a:pPr marL="171450" indent="-171450" algn="just">
              <a:buFont typeface="Arial" panose="020B0604020202020204" pitchFamily="34" charset="0"/>
              <a:buChar char="•"/>
            </a:pPr>
            <a:r>
              <a:rPr lang="en-GB" sz="1400" dirty="0"/>
              <a:t>For this calculation, each day in the current year counts as a full day, each day in the first preceding year counts as only 1/3 of a day and each day in the second preceding year counts as only 1/6 of a day.</a:t>
            </a:r>
          </a:p>
          <a:p>
            <a:pPr marL="171450" indent="-171450" algn="just">
              <a:buFont typeface="Arial" panose="020B0604020202020204" pitchFamily="34" charset="0"/>
              <a:buChar char="•"/>
            </a:pPr>
            <a:r>
              <a:rPr lang="en-GB" sz="1400" dirty="0"/>
              <a:t>122 days each year guarantees no substantial presence (safe harbor).</a:t>
            </a:r>
          </a:p>
        </p:txBody>
      </p:sp>
      <p:sp>
        <p:nvSpPr>
          <p:cNvPr id="2" name="Freccia a destra 1">
            <a:extLst>
              <a:ext uri="{FF2B5EF4-FFF2-40B4-BE49-F238E27FC236}">
                <a16:creationId xmlns:a16="http://schemas.microsoft.com/office/drawing/2014/main" id="{A2766DF6-A467-C1D2-807F-6D060704BCF9}"/>
              </a:ext>
            </a:extLst>
          </p:cNvPr>
          <p:cNvSpPr/>
          <p:nvPr/>
        </p:nvSpPr>
        <p:spPr>
          <a:xfrm>
            <a:off x="2909000" y="1522550"/>
            <a:ext cx="572655" cy="185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BFF6C60A-A554-DDD8-8FF9-635829F78873}"/>
              </a:ext>
            </a:extLst>
          </p:cNvPr>
          <p:cNvSpPr txBox="1"/>
          <p:nvPr/>
        </p:nvSpPr>
        <p:spPr>
          <a:xfrm>
            <a:off x="3671229" y="2734845"/>
            <a:ext cx="8056181" cy="2246769"/>
          </a:xfrm>
          <a:prstGeom prst="rect">
            <a:avLst/>
          </a:prstGeom>
          <a:noFill/>
          <a:ln>
            <a:solidFill>
              <a:schemeClr val="accent1"/>
            </a:solidFill>
          </a:ln>
        </p:spPr>
        <p:txBody>
          <a:bodyPr wrap="square" rtlCol="0">
            <a:spAutoFit/>
          </a:bodyPr>
          <a:lstStyle/>
          <a:p>
            <a:pPr marL="171450" indent="-171450" algn="just">
              <a:buFont typeface="Arial" panose="020B0604020202020204" pitchFamily="34" charset="0"/>
              <a:buChar char="•"/>
            </a:pPr>
            <a:r>
              <a:rPr lang="en-GB" sz="1400" dirty="0"/>
              <a:t>Foreign country in which the individual maintains a “tax home”.</a:t>
            </a:r>
          </a:p>
          <a:p>
            <a:pPr marL="171450" indent="-171450" algn="just">
              <a:buFont typeface="Arial" panose="020B0604020202020204" pitchFamily="34" charset="0"/>
              <a:buChar char="•"/>
            </a:pPr>
            <a:r>
              <a:rPr lang="en-GB" sz="1400" dirty="0"/>
              <a:t>“Closer connection” factors (Treas. Reg. § 301.7701(b)-2(d)(1)):</a:t>
            </a:r>
          </a:p>
          <a:p>
            <a:pPr marL="285750" indent="-285750" algn="just">
              <a:buFont typeface="Wingdings" panose="05000000000000000000" pitchFamily="2" charset="2"/>
              <a:buChar char="Ø"/>
            </a:pPr>
            <a:r>
              <a:rPr lang="en-GB" sz="1400" dirty="0"/>
              <a:t>The location of: the individual’s permanent home; the individual’s family; personal belongings owned by the individual and his or her family; social, political, cultural or religious organizations with which the individual has a current relationship; where the individual conducts his or her routine personal banking activities; where the individual conducts business activities (other than those that constitute the individual’s tax home); the jurisdiction in which the individual holds a driver’s license; the jurisdiction in which the individual votes.</a:t>
            </a:r>
          </a:p>
          <a:p>
            <a:pPr marL="285750" indent="-285750" algn="just">
              <a:buFont typeface="Wingdings" panose="05000000000000000000" pitchFamily="2" charset="2"/>
              <a:buChar char="Ø"/>
            </a:pPr>
            <a:r>
              <a:rPr lang="en-GB" sz="1400" dirty="0"/>
              <a:t>The country of residence designated by the individual on forms and documents.</a:t>
            </a:r>
          </a:p>
          <a:p>
            <a:pPr marL="285750" indent="-285750" algn="just">
              <a:buFont typeface="Wingdings" panose="05000000000000000000" pitchFamily="2" charset="2"/>
              <a:buChar char="Ø"/>
            </a:pPr>
            <a:r>
              <a:rPr lang="en-GB" sz="1400" dirty="0"/>
              <a:t>The types of official forms and documents filed by the individual.  </a:t>
            </a:r>
          </a:p>
        </p:txBody>
      </p:sp>
      <p:sp>
        <p:nvSpPr>
          <p:cNvPr id="8" name="Freccia a destra 7">
            <a:extLst>
              <a:ext uri="{FF2B5EF4-FFF2-40B4-BE49-F238E27FC236}">
                <a16:creationId xmlns:a16="http://schemas.microsoft.com/office/drawing/2014/main" id="{47F982E8-D6FF-9454-6D4B-06D30B51768E}"/>
              </a:ext>
            </a:extLst>
          </p:cNvPr>
          <p:cNvSpPr/>
          <p:nvPr/>
        </p:nvSpPr>
        <p:spPr>
          <a:xfrm>
            <a:off x="2969264" y="4678003"/>
            <a:ext cx="572655" cy="185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a destra 8">
            <a:extLst>
              <a:ext uri="{FF2B5EF4-FFF2-40B4-BE49-F238E27FC236}">
                <a16:creationId xmlns:a16="http://schemas.microsoft.com/office/drawing/2014/main" id="{F4A6BCF8-9003-D376-38EA-236D9CB77693}"/>
              </a:ext>
            </a:extLst>
          </p:cNvPr>
          <p:cNvSpPr/>
          <p:nvPr/>
        </p:nvSpPr>
        <p:spPr>
          <a:xfrm>
            <a:off x="2909000" y="5707857"/>
            <a:ext cx="572655" cy="185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CB9391DC-E019-9D41-27DD-943422D92070}"/>
              </a:ext>
            </a:extLst>
          </p:cNvPr>
          <p:cNvSpPr txBox="1"/>
          <p:nvPr/>
        </p:nvSpPr>
        <p:spPr>
          <a:xfrm>
            <a:off x="3671229" y="5500820"/>
            <a:ext cx="8056181" cy="738664"/>
          </a:xfrm>
          <a:prstGeom prst="rect">
            <a:avLst/>
          </a:prstGeom>
          <a:noFill/>
          <a:ln>
            <a:solidFill>
              <a:schemeClr val="accent1"/>
            </a:solidFill>
          </a:ln>
        </p:spPr>
        <p:txBody>
          <a:bodyPr wrap="square" rtlCol="0">
            <a:spAutoFit/>
          </a:bodyPr>
          <a:lstStyle/>
          <a:p>
            <a:pPr marL="171450" indent="-171450" algn="just">
              <a:buFont typeface="Arial" panose="020B0604020202020204" pitchFamily="34" charset="0"/>
              <a:buChar char="•"/>
            </a:pPr>
            <a:r>
              <a:rPr lang="en-GB" sz="1400" dirty="0"/>
              <a:t>Students, teachers and trainees on visa.</a:t>
            </a:r>
          </a:p>
          <a:p>
            <a:pPr marL="171450" indent="-171450" algn="just">
              <a:buFont typeface="Arial" panose="020B0604020202020204" pitchFamily="34" charset="0"/>
              <a:buChar char="•"/>
            </a:pPr>
            <a:r>
              <a:rPr lang="en-GB" sz="1400" dirty="0"/>
              <a:t>Medical exception.</a:t>
            </a:r>
          </a:p>
          <a:p>
            <a:pPr marL="171450" indent="-171450" algn="just">
              <a:buFont typeface="Arial" panose="020B0604020202020204" pitchFamily="34" charset="0"/>
              <a:buChar char="•"/>
            </a:pPr>
            <a:endParaRPr lang="en-GB" sz="1400" dirty="0"/>
          </a:p>
        </p:txBody>
      </p:sp>
    </p:spTree>
    <p:extLst>
      <p:ext uri="{BB962C8B-B14F-4D97-AF65-F5344CB8AC3E}">
        <p14:creationId xmlns:p14="http://schemas.microsoft.com/office/powerpoint/2010/main" val="401950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Covid and days not counted in 2020</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243059"/>
            <a:ext cx="11521440" cy="50763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7000"/>
              </a:lnSpc>
              <a:spcBef>
                <a:spcPts val="1000"/>
              </a:spcBef>
              <a:spcAft>
                <a:spcPts val="800"/>
              </a:spcAft>
            </a:pPr>
            <a:r>
              <a:rPr lang="en-GB" sz="7600" dirty="0"/>
              <a:t>The individual can exclude days of presence in the US starting on or after 1 February 2020 and on or before 1 April 2020 (Rev. Proc. 2020-20 §§ 1-3).</a:t>
            </a:r>
          </a:p>
          <a:p>
            <a:pPr lvl="1">
              <a:lnSpc>
                <a:spcPct val="127000"/>
              </a:lnSpc>
              <a:spcBef>
                <a:spcPts val="1000"/>
              </a:spcBef>
              <a:spcAft>
                <a:spcPts val="800"/>
              </a:spcAft>
            </a:pPr>
            <a:r>
              <a:rPr lang="en-GB" sz="7600" dirty="0"/>
              <a:t>Eligibility </a:t>
            </a:r>
            <a:r>
              <a:rPr lang="en-GB" sz="7600" b="1" dirty="0"/>
              <a:t>requirements</a:t>
            </a:r>
            <a:r>
              <a:rPr lang="en-GB" sz="7600" dirty="0"/>
              <a:t>: (i) not a US resident at the close of the 2019 tax year; (ii) not a lawful permanent resident at any point in 2020; (iii) present in the US on each of the days of the individual’s Covid Emergency period; and (iv) does not become a US resident in 2020 due to days of presence in the US outside of the Covid Emergency period (Rev. Proc. 2020-20 § 3).</a:t>
            </a:r>
          </a:p>
          <a:p>
            <a:pPr lvl="1">
              <a:lnSpc>
                <a:spcPct val="127000"/>
              </a:lnSpc>
              <a:spcBef>
                <a:spcPts val="1000"/>
              </a:spcBef>
              <a:spcAft>
                <a:spcPts val="800"/>
              </a:spcAft>
            </a:pPr>
            <a:r>
              <a:rPr lang="en-GB" sz="7600" dirty="0"/>
              <a:t>A non-resident alien present in the US during this period may exclude a single period of up to 60 consecutive days during the eligible period (Rev. Proc. 2020-20 § 3).</a:t>
            </a:r>
          </a:p>
          <a:p>
            <a:pPr lvl="1">
              <a:lnSpc>
                <a:spcPct val="127000"/>
              </a:lnSpc>
              <a:spcBef>
                <a:spcPts val="1000"/>
              </a:spcBef>
              <a:spcAft>
                <a:spcPts val="800"/>
              </a:spcAft>
            </a:pPr>
            <a:r>
              <a:rPr lang="en-GB" sz="7600" dirty="0"/>
              <a:t>Requires a Form 8843 attachment to Form 1040-NR (Rev. Proc. 2020-20 § 5).</a:t>
            </a:r>
          </a:p>
          <a:p>
            <a:pPr lvl="1">
              <a:lnSpc>
                <a:spcPct val="127000"/>
              </a:lnSpc>
              <a:spcBef>
                <a:spcPts val="1000"/>
              </a:spcBef>
              <a:spcAft>
                <a:spcPts val="800"/>
              </a:spcAft>
            </a:pPr>
            <a:r>
              <a:rPr lang="en-GB" sz="7600" dirty="0"/>
              <a:t>During the individual’s Covid Emergency Period, services or activities performed by persons temporarily present in the US due to the Covid Emergency Travel Disruptions will </a:t>
            </a:r>
            <a:r>
              <a:rPr lang="en-GB" sz="7600" b="1" dirty="0"/>
              <a:t>not</a:t>
            </a:r>
            <a:r>
              <a:rPr lang="en-GB" sz="7600" dirty="0"/>
              <a:t> be considered in determining whether the individual has a Permanent Establishment or is engaged in a USTB.</a:t>
            </a:r>
          </a:p>
          <a:p>
            <a:endParaRPr lang="en-US" sz="1900" dirty="0"/>
          </a:p>
          <a:p>
            <a:pPr algn="just"/>
            <a:endParaRPr lang="en-US" sz="1900" dirty="0"/>
          </a:p>
        </p:txBody>
      </p:sp>
    </p:spTree>
    <p:extLst>
      <p:ext uri="{BB962C8B-B14F-4D97-AF65-F5344CB8AC3E}">
        <p14:creationId xmlns:p14="http://schemas.microsoft.com/office/powerpoint/2010/main" val="343529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Resident for US estate and gift tax purposes</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900" dirty="0"/>
              <a:t>Based on domicile</a:t>
            </a:r>
          </a:p>
          <a:p>
            <a:pPr>
              <a:lnSpc>
                <a:spcPct val="107000"/>
              </a:lnSpc>
              <a:spcAft>
                <a:spcPts val="800"/>
              </a:spcAft>
            </a:pPr>
            <a:r>
              <a:rPr lang="en-US" sz="1900" dirty="0"/>
              <a:t>Domicile: physical presence AND intent to remain indefinitely (Treas. Reg. § 20.0-1(b)(1)). </a:t>
            </a:r>
          </a:p>
          <a:p>
            <a:pPr>
              <a:lnSpc>
                <a:spcPct val="107000"/>
              </a:lnSpc>
              <a:spcAft>
                <a:spcPts val="800"/>
              </a:spcAft>
            </a:pPr>
            <a:r>
              <a:rPr lang="en-US" sz="1900" dirty="0"/>
              <a:t>Facts and circumstances test</a:t>
            </a:r>
          </a:p>
          <a:p>
            <a:pPr>
              <a:lnSpc>
                <a:spcPct val="107000"/>
              </a:lnSpc>
              <a:spcAft>
                <a:spcPts val="800"/>
              </a:spcAft>
            </a:pPr>
            <a:r>
              <a:rPr lang="en-US" sz="1900" dirty="0"/>
              <a:t>Treaty-based position</a:t>
            </a:r>
          </a:p>
          <a:p>
            <a:pPr>
              <a:lnSpc>
                <a:spcPct val="107000"/>
              </a:lnSpc>
              <a:spcAft>
                <a:spcPts val="800"/>
              </a:spcAft>
            </a:pPr>
            <a:r>
              <a:rPr lang="en-US" sz="1900" dirty="0"/>
              <a:t>Estate of Neinhuys (17 TC 1149) 1952</a:t>
            </a:r>
          </a:p>
          <a:p>
            <a:pPr lvl="1">
              <a:lnSpc>
                <a:spcPct val="107000"/>
              </a:lnSpc>
              <a:spcBef>
                <a:spcPts val="1000"/>
              </a:spcBef>
              <a:spcAft>
                <a:spcPts val="800"/>
              </a:spcAft>
            </a:pPr>
            <a:r>
              <a:rPr lang="en-US" sz="1900" dirty="0"/>
              <a:t>Decedent was a citizen of the Netherlands; left for business and could not return due to war.</a:t>
            </a:r>
          </a:p>
          <a:p>
            <a:pPr lvl="1">
              <a:lnSpc>
                <a:spcPct val="107000"/>
              </a:lnSpc>
              <a:spcBef>
                <a:spcPts val="1000"/>
              </a:spcBef>
              <a:spcAft>
                <a:spcPts val="800"/>
              </a:spcAft>
            </a:pPr>
            <a:r>
              <a:rPr lang="en-US" sz="1900" dirty="0"/>
              <a:t>Moved to the US; obtained a US quota immigrant visa (US permanent resident “green card”); died while in the US.</a:t>
            </a:r>
          </a:p>
          <a:p>
            <a:pPr lvl="1">
              <a:lnSpc>
                <a:spcPct val="107000"/>
              </a:lnSpc>
              <a:spcBef>
                <a:spcPts val="1000"/>
              </a:spcBef>
              <a:spcAft>
                <a:spcPts val="800"/>
              </a:spcAft>
            </a:pPr>
            <a:r>
              <a:rPr lang="en-US" sz="1900" dirty="0"/>
              <a:t>Decedent never established US domicile due to lack of intent to remain in the US indefinitely.</a:t>
            </a:r>
          </a:p>
          <a:p>
            <a:endParaRPr lang="en-US" sz="1900" dirty="0"/>
          </a:p>
          <a:p>
            <a:pPr algn="just"/>
            <a:endParaRPr lang="en-US" sz="1900" dirty="0"/>
          </a:p>
        </p:txBody>
      </p:sp>
    </p:spTree>
    <p:extLst>
      <p:ext uri="{BB962C8B-B14F-4D97-AF65-F5344CB8AC3E}">
        <p14:creationId xmlns:p14="http://schemas.microsoft.com/office/powerpoint/2010/main" val="152685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F12DF-5BF6-4FF9-BFA5-913450908DD8}"/>
              </a:ext>
            </a:extLst>
          </p:cNvPr>
          <p:cNvSpPr>
            <a:spLocks noGrp="1"/>
          </p:cNvSpPr>
          <p:nvPr>
            <p:ph type="title"/>
          </p:nvPr>
        </p:nvSpPr>
        <p:spPr>
          <a:xfrm>
            <a:off x="335280" y="2131994"/>
            <a:ext cx="11521440" cy="1146354"/>
          </a:xfrm>
        </p:spPr>
        <p:txBody>
          <a:bodyPr/>
          <a:lstStyle/>
          <a:p>
            <a:pPr algn="ctr"/>
            <a:r>
              <a:rPr lang="en-US" dirty="0"/>
              <a:t>The Colombian perspective</a:t>
            </a:r>
          </a:p>
        </p:txBody>
      </p:sp>
      <p:sp>
        <p:nvSpPr>
          <p:cNvPr id="7" name="Content Placeholder 6">
            <a:extLst>
              <a:ext uri="{FF2B5EF4-FFF2-40B4-BE49-F238E27FC236}">
                <a16:creationId xmlns:a16="http://schemas.microsoft.com/office/drawing/2014/main" id="{95906249-F051-44EC-A434-B38246DA520C}"/>
              </a:ext>
            </a:extLst>
          </p:cNvPr>
          <p:cNvSpPr>
            <a:spLocks noGrp="1"/>
          </p:cNvSpPr>
          <p:nvPr>
            <p:ph idx="1"/>
          </p:nvPr>
        </p:nvSpPr>
        <p:spPr>
          <a:xfrm>
            <a:off x="335280" y="3778937"/>
            <a:ext cx="11521440" cy="4109276"/>
          </a:xfrm>
        </p:spPr>
        <p:txBody>
          <a:bodyPr/>
          <a:lstStyle/>
          <a:p>
            <a:pPr marL="0" indent="0" algn="ctr">
              <a:spcBef>
                <a:spcPts val="600"/>
              </a:spcBef>
              <a:buNone/>
            </a:pPr>
            <a:r>
              <a:rPr lang="es-ES" dirty="0"/>
              <a:t>Juan M. González, Itaú Private Bank </a:t>
            </a:r>
            <a:endParaRPr lang="de-DE" dirty="0"/>
          </a:p>
        </p:txBody>
      </p:sp>
    </p:spTree>
    <p:extLst>
      <p:ext uri="{BB962C8B-B14F-4D97-AF65-F5344CB8AC3E}">
        <p14:creationId xmlns:p14="http://schemas.microsoft.com/office/powerpoint/2010/main" val="320935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Introduction. Aftermath of Covid</a:t>
            </a:r>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09314"/>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1900" dirty="0"/>
              <a:t>Countries around the world have suffered a steep decrease on tax revenues while implementing on major assistance and relief programs as a result of Covid.</a:t>
            </a:r>
          </a:p>
          <a:p>
            <a:pPr>
              <a:lnSpc>
                <a:spcPct val="107000"/>
              </a:lnSpc>
              <a:spcAft>
                <a:spcPts val="800"/>
              </a:spcAft>
            </a:pPr>
            <a:r>
              <a:rPr lang="en-GB" sz="1900" dirty="0"/>
              <a:t>In LATAM most countries attempted to </a:t>
            </a:r>
            <a:r>
              <a:rPr lang="en-GB" sz="1900" b="1" dirty="0"/>
              <a:t>increasing the tax pressure </a:t>
            </a:r>
            <a:r>
              <a:rPr lang="en-GB" sz="1900" dirty="0"/>
              <a:t>on HNWI but only few succeeded (</a:t>
            </a:r>
            <a:r>
              <a:rPr lang="en-GB" sz="1900" i="1" dirty="0"/>
              <a:t>e.g., </a:t>
            </a:r>
            <a:r>
              <a:rPr lang="en-GB" sz="1900" dirty="0"/>
              <a:t>Argentina Solidarity Tax – Additional Income Tax, Chile, Colombia). </a:t>
            </a:r>
            <a:endParaRPr lang="en-GB" sz="1900" i="1" dirty="0"/>
          </a:p>
          <a:p>
            <a:pPr>
              <a:lnSpc>
                <a:spcPct val="107000"/>
              </a:lnSpc>
              <a:spcAft>
                <a:spcPts val="800"/>
              </a:spcAft>
            </a:pPr>
            <a:r>
              <a:rPr lang="en-GB" sz="1900" dirty="0"/>
              <a:t>In terms of Tax Residence </a:t>
            </a:r>
            <a:r>
              <a:rPr lang="en-GB" sz="1900" b="1" dirty="0"/>
              <a:t>changes</a:t>
            </a:r>
            <a:r>
              <a:rPr lang="en-GB" sz="1900" dirty="0"/>
              <a:t> have been introduced in some countries and overall Tax Administrations are making it </a:t>
            </a:r>
            <a:r>
              <a:rPr lang="en-GB" sz="1900" b="1" dirty="0"/>
              <a:t>more challenging for individuals to change their tax home</a:t>
            </a:r>
            <a:r>
              <a:rPr lang="en-GB" sz="1900" dirty="0"/>
              <a:t>. Uruguay has taken a very different approach. </a:t>
            </a:r>
          </a:p>
          <a:p>
            <a:endParaRPr lang="en-US" sz="1900" dirty="0"/>
          </a:p>
          <a:p>
            <a:pPr algn="just"/>
            <a:endParaRPr lang="en-US" sz="1900" dirty="0"/>
          </a:p>
        </p:txBody>
      </p:sp>
    </p:spTree>
    <p:extLst>
      <p:ext uri="{BB962C8B-B14F-4D97-AF65-F5344CB8AC3E}">
        <p14:creationId xmlns:p14="http://schemas.microsoft.com/office/powerpoint/2010/main" val="420890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Individual tax residence and taxation in Colombia</a:t>
            </a:r>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Aft>
                <a:spcPts val="800"/>
              </a:spcAft>
            </a:pPr>
            <a:r>
              <a:rPr lang="en-US" sz="1900" dirty="0"/>
              <a:t>Residence &amp; world-wide taxation .</a:t>
            </a:r>
          </a:p>
          <a:p>
            <a:pPr marL="571500" indent="-342900">
              <a:lnSpc>
                <a:spcPct val="107000"/>
              </a:lnSpc>
              <a:spcAft>
                <a:spcPts val="800"/>
              </a:spcAft>
            </a:pPr>
            <a:r>
              <a:rPr lang="en-US" sz="1900" dirty="0"/>
              <a:t>183-day rule within 12 months.</a:t>
            </a:r>
          </a:p>
          <a:p>
            <a:pPr marL="571500" indent="-342900">
              <a:lnSpc>
                <a:spcPct val="107000"/>
              </a:lnSpc>
              <a:spcAft>
                <a:spcPts val="800"/>
              </a:spcAft>
            </a:pPr>
            <a:r>
              <a:rPr lang="en-US" sz="1900" dirty="0"/>
              <a:t>Loss of residence  occurs by spending the same amount of time out of the country or by acquiring residence in another jurisdiction. Watch for principal place of business/domicile.</a:t>
            </a:r>
          </a:p>
          <a:p>
            <a:pPr marL="1028700" lvl="1" indent="-342900">
              <a:lnSpc>
                <a:spcPct val="107000"/>
              </a:lnSpc>
              <a:spcAft>
                <a:spcPts val="800"/>
              </a:spcAft>
            </a:pPr>
            <a:r>
              <a:rPr lang="en-US" sz="1900" dirty="0"/>
              <a:t>Special Residence Rule for Colombian Nationals.</a:t>
            </a:r>
          </a:p>
          <a:p>
            <a:pPr marL="1028700" lvl="1" indent="-342900">
              <a:lnSpc>
                <a:spcPct val="107000"/>
              </a:lnSpc>
              <a:spcAft>
                <a:spcPts val="800"/>
              </a:spcAft>
            </a:pPr>
            <a:r>
              <a:rPr lang="en-US" sz="1900" b="1" dirty="0"/>
              <a:t>OECD Recommendations </a:t>
            </a:r>
            <a:r>
              <a:rPr lang="en-US" sz="1900" dirty="0"/>
              <a:t>– thank you!</a:t>
            </a:r>
          </a:p>
          <a:p>
            <a:r>
              <a:rPr lang="en-US" sz="1900" dirty="0"/>
              <a:t>Taxes:</a:t>
            </a:r>
          </a:p>
          <a:p>
            <a:pPr lvl="1"/>
            <a:r>
              <a:rPr lang="en-GB" sz="1900" dirty="0"/>
              <a:t>Income tax → Up to 39% vs 35% corp. tax</a:t>
            </a:r>
          </a:p>
          <a:p>
            <a:pPr lvl="1"/>
            <a:r>
              <a:rPr lang="en-GB" sz="1900" dirty="0"/>
              <a:t>Dividend tax→ 10%</a:t>
            </a:r>
          </a:p>
          <a:p>
            <a:pPr lvl="1"/>
            <a:r>
              <a:rPr lang="en-GB" sz="1900" dirty="0"/>
              <a:t>Capital gains tax →  10%</a:t>
            </a:r>
          </a:p>
          <a:p>
            <a:pPr lvl="1"/>
            <a:r>
              <a:rPr lang="en-GB" sz="1900" dirty="0"/>
              <a:t>Wealth tax – WW assets → 1% (2020 &amp; 2021)</a:t>
            </a:r>
          </a:p>
          <a:p>
            <a:pPr lvl="1"/>
            <a:r>
              <a:rPr lang="en-GB" sz="1900" dirty="0"/>
              <a:t>Estate tax →  10%</a:t>
            </a:r>
          </a:p>
          <a:p>
            <a:pPr lvl="1"/>
            <a:endParaRPr lang="en-GB" sz="1900" dirty="0"/>
          </a:p>
          <a:p>
            <a:pPr algn="just"/>
            <a:endParaRPr lang="en-US" sz="1900" dirty="0"/>
          </a:p>
        </p:txBody>
      </p:sp>
      <p:sp>
        <p:nvSpPr>
          <p:cNvPr id="4" name="CasellaDiTesto 3">
            <a:extLst>
              <a:ext uri="{FF2B5EF4-FFF2-40B4-BE49-F238E27FC236}">
                <a16:creationId xmlns:a16="http://schemas.microsoft.com/office/drawing/2014/main" id="{4EB4AF2D-5696-B381-122C-D13CEC371EBB}"/>
              </a:ext>
            </a:extLst>
          </p:cNvPr>
          <p:cNvSpPr txBox="1"/>
          <p:nvPr/>
        </p:nvSpPr>
        <p:spPr>
          <a:xfrm>
            <a:off x="7623170" y="4633404"/>
            <a:ext cx="3839157" cy="1384995"/>
          </a:xfrm>
          <a:prstGeom prst="rect">
            <a:avLst/>
          </a:prstGeom>
          <a:noFill/>
          <a:ln>
            <a:solidFill>
              <a:schemeClr val="accent1"/>
            </a:solidFill>
          </a:ln>
        </p:spPr>
        <p:txBody>
          <a:bodyPr wrap="square" rtlCol="0">
            <a:spAutoFit/>
          </a:bodyPr>
          <a:lstStyle/>
          <a:p>
            <a:pPr algn="just"/>
            <a:r>
              <a:rPr lang="en-GB" sz="1400" b="1" dirty="0"/>
              <a:t>Colombia Tax Reform 2.0.</a:t>
            </a:r>
          </a:p>
          <a:p>
            <a:pPr marL="171450" indent="-171450" algn="just">
              <a:buFont typeface="Arial" panose="020B0604020202020204" pitchFamily="34" charset="0"/>
              <a:buChar char="•"/>
            </a:pPr>
            <a:r>
              <a:rPr lang="en-GB" sz="1400" dirty="0"/>
              <a:t>Regularization Tax  6.0.</a:t>
            </a:r>
          </a:p>
          <a:p>
            <a:pPr marL="171450" indent="-171450" algn="just">
              <a:buFont typeface="Arial" panose="020B0604020202020204" pitchFamily="34" charset="0"/>
              <a:buChar char="•"/>
            </a:pPr>
            <a:r>
              <a:rPr lang="en-GB" sz="1400" dirty="0"/>
              <a:t>UBO - Novel Definition.</a:t>
            </a:r>
          </a:p>
          <a:p>
            <a:pPr marL="171450" indent="-171450" algn="just">
              <a:buFont typeface="Arial" panose="020B0604020202020204" pitchFamily="34" charset="0"/>
              <a:buChar char="•"/>
            </a:pPr>
            <a:r>
              <a:rPr lang="en-GB" sz="1400" dirty="0"/>
              <a:t>UBO Registry &amp; Real Estate Transaction Registry </a:t>
            </a:r>
          </a:p>
          <a:p>
            <a:pPr marL="171450" indent="-171450" algn="just">
              <a:buFont typeface="Arial" panose="020B0604020202020204" pitchFamily="34" charset="0"/>
              <a:buChar char="•"/>
            </a:pPr>
            <a:r>
              <a:rPr lang="en-GB" sz="1400" dirty="0"/>
              <a:t>Corporate Income Tax Rate 35% + 3% for Financial Institutions through 2025.</a:t>
            </a:r>
          </a:p>
        </p:txBody>
      </p:sp>
      <p:pic>
        <p:nvPicPr>
          <p:cNvPr id="7" name="Imagen 42">
            <a:extLst>
              <a:ext uri="{FF2B5EF4-FFF2-40B4-BE49-F238E27FC236}">
                <a16:creationId xmlns:a16="http://schemas.microsoft.com/office/drawing/2014/main" id="{2B2A2665-2B55-F689-93A3-129F0D5E1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6156" y="4731154"/>
            <a:ext cx="487523" cy="487523"/>
          </a:xfrm>
          <a:prstGeom prst="rect">
            <a:avLst/>
          </a:prstGeom>
        </p:spPr>
      </p:pic>
    </p:spTree>
    <p:extLst>
      <p:ext uri="{BB962C8B-B14F-4D97-AF65-F5344CB8AC3E}">
        <p14:creationId xmlns:p14="http://schemas.microsoft.com/office/powerpoint/2010/main" val="19573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LATAM overview</a:t>
            </a:r>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1900" dirty="0"/>
          </a:p>
          <a:p>
            <a:pPr lvl="1"/>
            <a:endParaRPr lang="en-GB" sz="1900" dirty="0"/>
          </a:p>
          <a:p>
            <a:pPr lvl="1"/>
            <a:endParaRPr lang="en-GB" sz="1900" dirty="0"/>
          </a:p>
          <a:p>
            <a:pPr lvl="1"/>
            <a:endParaRPr lang="en-GB" sz="1900" dirty="0"/>
          </a:p>
          <a:p>
            <a:pPr lvl="1"/>
            <a:endParaRPr lang="en-GB" sz="1900" dirty="0"/>
          </a:p>
          <a:p>
            <a:pPr lvl="1"/>
            <a:endParaRPr lang="en-GB" sz="1900" dirty="0"/>
          </a:p>
          <a:p>
            <a:pPr algn="just"/>
            <a:endParaRPr lang="en-US" sz="1900" dirty="0"/>
          </a:p>
        </p:txBody>
      </p:sp>
      <p:graphicFrame>
        <p:nvGraphicFramePr>
          <p:cNvPr id="2" name="Tabella 2">
            <a:extLst>
              <a:ext uri="{FF2B5EF4-FFF2-40B4-BE49-F238E27FC236}">
                <a16:creationId xmlns:a16="http://schemas.microsoft.com/office/drawing/2014/main" id="{9513020B-C11F-EFD6-77A1-78289536FC6B}"/>
              </a:ext>
            </a:extLst>
          </p:cNvPr>
          <p:cNvGraphicFramePr>
            <a:graphicFrameLocks noGrp="1"/>
          </p:cNvGraphicFramePr>
          <p:nvPr>
            <p:extLst>
              <p:ext uri="{D42A27DB-BD31-4B8C-83A1-F6EECF244321}">
                <p14:modId xmlns:p14="http://schemas.microsoft.com/office/powerpoint/2010/main" val="558888607"/>
              </p:ext>
            </p:extLst>
          </p:nvPr>
        </p:nvGraphicFramePr>
        <p:xfrm>
          <a:off x="434110" y="1064485"/>
          <a:ext cx="11422610" cy="5480239"/>
        </p:xfrm>
        <a:graphic>
          <a:graphicData uri="http://schemas.openxmlformats.org/drawingml/2006/table">
            <a:tbl>
              <a:tblPr firstRow="1" bandRow="1">
                <a:tableStyleId>{5C22544A-7EE6-4342-B048-85BDC9FD1C3A}</a:tableStyleId>
              </a:tblPr>
              <a:tblGrid>
                <a:gridCol w="2363298">
                  <a:extLst>
                    <a:ext uri="{9D8B030D-6E8A-4147-A177-3AD203B41FA5}">
                      <a16:colId xmlns:a16="http://schemas.microsoft.com/office/drawing/2014/main" val="1293673367"/>
                    </a:ext>
                  </a:extLst>
                </a:gridCol>
                <a:gridCol w="2205746">
                  <a:extLst>
                    <a:ext uri="{9D8B030D-6E8A-4147-A177-3AD203B41FA5}">
                      <a16:colId xmlns:a16="http://schemas.microsoft.com/office/drawing/2014/main" val="2572930740"/>
                    </a:ext>
                  </a:extLst>
                </a:gridCol>
                <a:gridCol w="2284522">
                  <a:extLst>
                    <a:ext uri="{9D8B030D-6E8A-4147-A177-3AD203B41FA5}">
                      <a16:colId xmlns:a16="http://schemas.microsoft.com/office/drawing/2014/main" val="1038439545"/>
                    </a:ext>
                  </a:extLst>
                </a:gridCol>
                <a:gridCol w="2284522">
                  <a:extLst>
                    <a:ext uri="{9D8B030D-6E8A-4147-A177-3AD203B41FA5}">
                      <a16:colId xmlns:a16="http://schemas.microsoft.com/office/drawing/2014/main" val="2910155749"/>
                    </a:ext>
                  </a:extLst>
                </a:gridCol>
                <a:gridCol w="2284522">
                  <a:extLst>
                    <a:ext uri="{9D8B030D-6E8A-4147-A177-3AD203B41FA5}">
                      <a16:colId xmlns:a16="http://schemas.microsoft.com/office/drawing/2014/main" val="597213640"/>
                    </a:ext>
                  </a:extLst>
                </a:gridCol>
              </a:tblGrid>
              <a:tr h="357969">
                <a:tc>
                  <a:txBody>
                    <a:bodyPr/>
                    <a:lstStyle/>
                    <a:p>
                      <a:pPr algn="ctr" rtl="0"/>
                      <a:r>
                        <a:rPr lang="it-IT" sz="1600" b="0" dirty="0">
                          <a:latin typeface="+mj-lt"/>
                        </a:rPr>
                        <a:t>Taxes</a:t>
                      </a:r>
                    </a:p>
                  </a:txBody>
                  <a:tcPr/>
                </a:tc>
                <a:tc>
                  <a:txBody>
                    <a:bodyPr/>
                    <a:lstStyle/>
                    <a:p>
                      <a:pPr algn="ctr" rtl="0"/>
                      <a:r>
                        <a:rPr lang="it-IT" sz="1600" b="0" dirty="0">
                          <a:latin typeface="+mj-lt"/>
                        </a:rPr>
                        <a:t>Colombia</a:t>
                      </a:r>
                    </a:p>
                  </a:txBody>
                  <a:tcPr/>
                </a:tc>
                <a:tc>
                  <a:txBody>
                    <a:bodyPr/>
                    <a:lstStyle/>
                    <a:p>
                      <a:pPr algn="ctr" rtl="0"/>
                      <a:r>
                        <a:rPr lang="it-IT" sz="1600" b="0" dirty="0">
                          <a:latin typeface="+mj-lt"/>
                        </a:rPr>
                        <a:t>Argentina</a:t>
                      </a:r>
                    </a:p>
                  </a:txBody>
                  <a:tcPr/>
                </a:tc>
                <a:tc>
                  <a:txBody>
                    <a:bodyPr/>
                    <a:lstStyle/>
                    <a:p>
                      <a:pPr algn="ctr" rtl="0"/>
                      <a:r>
                        <a:rPr lang="it-IT" sz="1600" b="0" dirty="0">
                          <a:latin typeface="+mj-lt"/>
                        </a:rPr>
                        <a:t>Chile</a:t>
                      </a:r>
                    </a:p>
                  </a:txBody>
                  <a:tcPr/>
                </a:tc>
                <a:tc>
                  <a:txBody>
                    <a:bodyPr/>
                    <a:lstStyle/>
                    <a:p>
                      <a:pPr algn="ctr" rtl="0"/>
                      <a:r>
                        <a:rPr lang="it-IT" sz="1600" b="0" dirty="0">
                          <a:latin typeface="+mj-lt"/>
                        </a:rPr>
                        <a:t>Uruguay</a:t>
                      </a:r>
                    </a:p>
                  </a:txBody>
                  <a:tcPr/>
                </a:tc>
                <a:extLst>
                  <a:ext uri="{0D108BD9-81ED-4DB2-BD59-A6C34878D82A}">
                    <a16:rowId xmlns:a16="http://schemas.microsoft.com/office/drawing/2014/main" val="2896351859"/>
                  </a:ext>
                </a:extLst>
              </a:tr>
              <a:tr h="461764">
                <a:tc>
                  <a:txBody>
                    <a:bodyPr/>
                    <a:lstStyle/>
                    <a:p>
                      <a:pPr algn="ctr" rtl="0"/>
                      <a:r>
                        <a:rPr lang="it-IT" sz="1600" b="0" dirty="0">
                          <a:latin typeface="+mj-lt"/>
                        </a:rPr>
                        <a:t>Ordinary income</a:t>
                      </a:r>
                    </a:p>
                  </a:txBody>
                  <a:tcPr/>
                </a:tc>
                <a:tc>
                  <a:txBody>
                    <a:bodyPr/>
                    <a:lstStyle/>
                    <a:p>
                      <a:pPr algn="ctr" rtl="0"/>
                      <a:r>
                        <a:rPr lang="en-GB" sz="1600" b="0" dirty="0">
                          <a:latin typeface="+mj-lt"/>
                        </a:rPr>
                        <a:t>Up to 39%</a:t>
                      </a:r>
                    </a:p>
                    <a:p>
                      <a:pPr algn="ctr" rtl="0"/>
                      <a:r>
                        <a:rPr lang="en-GB" sz="1100" b="0" i="1" dirty="0">
                          <a:latin typeface="+mj-lt"/>
                        </a:rPr>
                        <a:t>vs</a:t>
                      </a:r>
                      <a:r>
                        <a:rPr lang="en-GB" sz="1100" b="0" dirty="0">
                          <a:latin typeface="+mj-lt"/>
                        </a:rPr>
                        <a:t> 35% corp. tax</a:t>
                      </a:r>
                      <a:endParaRPr lang="it-IT" sz="1100" b="0" dirty="0">
                        <a:latin typeface="+mj-lt"/>
                      </a:endParaRPr>
                    </a:p>
                  </a:txBody>
                  <a:tcPr/>
                </a:tc>
                <a:tc>
                  <a:txBody>
                    <a:bodyPr/>
                    <a:lstStyle/>
                    <a:p>
                      <a:pPr algn="ctr" rtl="0"/>
                      <a:r>
                        <a:rPr lang="it-IT" sz="1600" b="0" dirty="0">
                          <a:latin typeface="+mj-lt"/>
                        </a:rPr>
                        <a:t>5% to 35%</a:t>
                      </a:r>
                    </a:p>
                  </a:txBody>
                  <a:tcPr/>
                </a:tc>
                <a:tc>
                  <a:txBody>
                    <a:bodyPr/>
                    <a:lstStyle/>
                    <a:p>
                      <a:pPr algn="ctr" rtl="0"/>
                      <a:r>
                        <a:rPr lang="it-IT" sz="1600" b="0" dirty="0">
                          <a:latin typeface="+mj-lt"/>
                        </a:rPr>
                        <a:t>4% to 40% </a:t>
                      </a:r>
                    </a:p>
                  </a:txBody>
                  <a:tcPr/>
                </a:tc>
                <a:tc>
                  <a:txBody>
                    <a:bodyPr/>
                    <a:lstStyle/>
                    <a:p>
                      <a:pPr algn="ctr" rtl="0"/>
                      <a:r>
                        <a:rPr lang="en-GB" sz="1600" b="0" dirty="0">
                          <a:latin typeface="+mj-lt"/>
                        </a:rPr>
                        <a:t>Up to 36%</a:t>
                      </a:r>
                      <a:br>
                        <a:rPr lang="en-GB" sz="1600" b="0" dirty="0">
                          <a:latin typeface="+mj-lt"/>
                        </a:rPr>
                      </a:br>
                      <a:r>
                        <a:rPr lang="en-GB" sz="1100" b="0" dirty="0">
                          <a:latin typeface="+mj-lt"/>
                        </a:rPr>
                        <a:t>Labour Income.</a:t>
                      </a:r>
                      <a:endParaRPr lang="it-IT" sz="1100" b="0" dirty="0">
                        <a:latin typeface="+mj-lt"/>
                      </a:endParaRPr>
                    </a:p>
                  </a:txBody>
                  <a:tcPr/>
                </a:tc>
                <a:extLst>
                  <a:ext uri="{0D108BD9-81ED-4DB2-BD59-A6C34878D82A}">
                    <a16:rowId xmlns:a16="http://schemas.microsoft.com/office/drawing/2014/main" val="102979390"/>
                  </a:ext>
                </a:extLst>
              </a:tr>
              <a:tr h="467714">
                <a:tc>
                  <a:txBody>
                    <a:bodyPr/>
                    <a:lstStyle/>
                    <a:p>
                      <a:pPr algn="ctr" rtl="0"/>
                      <a:r>
                        <a:rPr lang="it-IT" sz="1600" b="0" dirty="0">
                          <a:latin typeface="+mj-lt"/>
                        </a:rPr>
                        <a:t>Capital gains</a:t>
                      </a:r>
                    </a:p>
                  </a:txBody>
                  <a:tcPr/>
                </a:tc>
                <a:tc>
                  <a:txBody>
                    <a:bodyPr/>
                    <a:lstStyle/>
                    <a:p>
                      <a:pPr algn="ctr" rtl="0"/>
                      <a:r>
                        <a:rPr lang="en-GB" sz="1600" dirty="0">
                          <a:latin typeface="+mj-lt"/>
                        </a:rPr>
                        <a:t>10%</a:t>
                      </a:r>
                      <a:endParaRPr lang="it-IT" sz="1600" b="0" dirty="0">
                        <a:latin typeface="+mj-lt"/>
                      </a:endParaRPr>
                    </a:p>
                  </a:txBody>
                  <a:tcPr/>
                </a:tc>
                <a:tc>
                  <a:txBody>
                    <a:bodyPr/>
                    <a:lstStyle/>
                    <a:p>
                      <a:pPr algn="ctr" rtl="0"/>
                      <a:r>
                        <a:rPr lang="it-IT" sz="1600" b="0" dirty="0">
                          <a:latin typeface="+mj-lt"/>
                        </a:rPr>
                        <a:t>15%</a:t>
                      </a:r>
                    </a:p>
                  </a:txBody>
                  <a:tcPr/>
                </a:tc>
                <a:tc>
                  <a:txBody>
                    <a:bodyPr/>
                    <a:lstStyle/>
                    <a:p>
                      <a:pPr algn="ctr" rtl="0"/>
                      <a:r>
                        <a:rPr lang="it-IT" sz="1600" b="0" dirty="0">
                          <a:latin typeface="+mj-lt"/>
                        </a:rPr>
                        <a:t>10%</a:t>
                      </a:r>
                    </a:p>
                  </a:txBody>
                  <a:tcPr/>
                </a:tc>
                <a:tc>
                  <a:txBody>
                    <a:bodyPr/>
                    <a:lstStyle/>
                    <a:p>
                      <a:pPr algn="ctr" rtl="0"/>
                      <a:r>
                        <a:rPr lang="en-GB" sz="1600" b="0" dirty="0">
                          <a:latin typeface="+mj-lt"/>
                        </a:rPr>
                        <a:t>12%</a:t>
                      </a:r>
                    </a:p>
                    <a:p>
                      <a:pPr algn="ctr" rtl="0"/>
                      <a:r>
                        <a:rPr lang="en-GB" sz="1100" b="0" dirty="0">
                          <a:latin typeface="+mj-lt"/>
                        </a:rPr>
                        <a:t>Offshore capital gains.</a:t>
                      </a:r>
                      <a:endParaRPr lang="it-IT" sz="1100" b="0" dirty="0">
                        <a:latin typeface="+mj-lt"/>
                      </a:endParaRPr>
                    </a:p>
                  </a:txBody>
                  <a:tcPr/>
                </a:tc>
                <a:extLst>
                  <a:ext uri="{0D108BD9-81ED-4DB2-BD59-A6C34878D82A}">
                    <a16:rowId xmlns:a16="http://schemas.microsoft.com/office/drawing/2014/main" val="2600150734"/>
                  </a:ext>
                </a:extLst>
              </a:tr>
              <a:tr h="536953">
                <a:tc>
                  <a:txBody>
                    <a:bodyPr/>
                    <a:lstStyle/>
                    <a:p>
                      <a:pPr algn="ctr" rtl="0"/>
                      <a:r>
                        <a:rPr lang="it-IT" sz="1600" b="0" dirty="0">
                          <a:latin typeface="+mj-lt"/>
                        </a:rPr>
                        <a:t>Dividends</a:t>
                      </a:r>
                    </a:p>
                  </a:txBody>
                  <a:tcPr/>
                </a:tc>
                <a:tc>
                  <a:txBody>
                    <a:bodyPr/>
                    <a:lstStyle/>
                    <a:p>
                      <a:pPr algn="ctr" rtl="0"/>
                      <a:r>
                        <a:rPr lang="en-GB" sz="1600" dirty="0">
                          <a:latin typeface="+mj-lt"/>
                        </a:rPr>
                        <a:t>10%</a:t>
                      </a:r>
                      <a:endParaRPr lang="it-IT" sz="1600" b="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dirty="0">
                          <a:latin typeface="+mj-lt"/>
                        </a:rPr>
                        <a:t>10%</a:t>
                      </a:r>
                    </a:p>
                  </a:txBody>
                  <a:tcPr/>
                </a:tc>
                <a:tc>
                  <a:txBody>
                    <a:bodyPr/>
                    <a:lstStyle/>
                    <a:p>
                      <a:pPr algn="ctr" rtl="0"/>
                      <a:endParaRPr lang="it-IT" sz="1600" b="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latin typeface="+mj-lt"/>
                        </a:rPr>
                        <a:t>12% </a:t>
                      </a:r>
                      <a:br>
                        <a:rPr lang="en-GB" sz="1600" b="0" dirty="0">
                          <a:latin typeface="+mj-lt"/>
                        </a:rPr>
                      </a:br>
                      <a:r>
                        <a:rPr lang="en-GB" sz="1100" b="0" dirty="0">
                          <a:latin typeface="+mj-lt"/>
                        </a:rPr>
                        <a:t>Offshore Dividends.</a:t>
                      </a:r>
                      <a:endParaRPr lang="it-IT" sz="1100" b="0" dirty="0">
                        <a:latin typeface="+mj-lt"/>
                      </a:endParaRPr>
                    </a:p>
                  </a:txBody>
                  <a:tcPr/>
                </a:tc>
                <a:extLst>
                  <a:ext uri="{0D108BD9-81ED-4DB2-BD59-A6C34878D82A}">
                    <a16:rowId xmlns:a16="http://schemas.microsoft.com/office/drawing/2014/main" val="3361868910"/>
                  </a:ext>
                </a:extLst>
              </a:tr>
              <a:tr h="357969">
                <a:tc>
                  <a:txBody>
                    <a:bodyPr/>
                    <a:lstStyle/>
                    <a:p>
                      <a:pPr algn="ctr" rtl="0"/>
                      <a:r>
                        <a:rPr lang="it-IT" sz="1600" b="0" dirty="0">
                          <a:latin typeface="+mj-lt"/>
                        </a:rPr>
                        <a:t>Wealth tax</a:t>
                      </a:r>
                    </a:p>
                  </a:txBody>
                  <a:tcPr/>
                </a:tc>
                <a:tc>
                  <a:txBody>
                    <a:bodyPr/>
                    <a:lstStyle/>
                    <a:p>
                      <a:pPr algn="ctr" rtl="0"/>
                      <a:r>
                        <a:rPr lang="it-IT" sz="1600" b="0" dirty="0">
                          <a:latin typeface="+mj-lt"/>
                        </a:rPr>
                        <a:t>1% (2020 - 2021)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dirty="0">
                          <a:latin typeface="+mj-lt"/>
                        </a:rPr>
                        <a:t>1.25% or 2.25%</a:t>
                      </a:r>
                    </a:p>
                  </a:txBody>
                  <a:tcPr/>
                </a:tc>
                <a:tc>
                  <a:txBody>
                    <a:bodyPr/>
                    <a:lstStyle/>
                    <a:p>
                      <a:pPr algn="ctr" rtl="0"/>
                      <a:r>
                        <a:rPr lang="it-IT" sz="1600" b="0" dirty="0">
                          <a:latin typeface="+mj-lt"/>
                        </a:rPr>
                        <a:t>N/A</a:t>
                      </a:r>
                    </a:p>
                  </a:txBody>
                  <a:tcPr/>
                </a:tc>
                <a:tc>
                  <a:txBody>
                    <a:bodyPr/>
                    <a:lstStyle/>
                    <a:p>
                      <a:pPr algn="ctr" rtl="0"/>
                      <a:r>
                        <a:rPr lang="it-IT" sz="1600" b="0" dirty="0">
                          <a:latin typeface="+mj-lt"/>
                        </a:rPr>
                        <a:t>0.10% to 0.40%</a:t>
                      </a:r>
                    </a:p>
                  </a:txBody>
                  <a:tcPr/>
                </a:tc>
                <a:extLst>
                  <a:ext uri="{0D108BD9-81ED-4DB2-BD59-A6C34878D82A}">
                    <a16:rowId xmlns:a16="http://schemas.microsoft.com/office/drawing/2014/main" val="706276387"/>
                  </a:ext>
                </a:extLst>
              </a:tr>
              <a:tr h="536953">
                <a:tc>
                  <a:txBody>
                    <a:bodyPr/>
                    <a:lstStyle/>
                    <a:p>
                      <a:pPr algn="ctr" rtl="0"/>
                      <a:r>
                        <a:rPr lang="it-IT" sz="1600" b="0" kern="1200" dirty="0">
                          <a:solidFill>
                            <a:schemeClr val="dk1"/>
                          </a:solidFill>
                          <a:latin typeface="+mj-lt"/>
                          <a:ea typeface="+mn-ea"/>
                          <a:cs typeface="+mn-cs"/>
                        </a:rPr>
                        <a:t>Estate and gift tax</a:t>
                      </a:r>
                    </a:p>
                  </a:txBody>
                  <a:tcPr/>
                </a:tc>
                <a:tc>
                  <a:txBody>
                    <a:bodyPr/>
                    <a:lstStyle/>
                    <a:p>
                      <a:pPr algn="ctr" rtl="0"/>
                      <a:r>
                        <a:rPr lang="en-GB" sz="1100" dirty="0">
                          <a:latin typeface="+mj-lt"/>
                        </a:rPr>
                        <a:t>10%</a:t>
                      </a:r>
                      <a:endParaRPr lang="it-IT" sz="1100" b="0" dirty="0">
                        <a:latin typeface="+mj-lt"/>
                      </a:endParaRPr>
                    </a:p>
                  </a:txBody>
                  <a:tcPr/>
                </a:tc>
                <a:tc>
                  <a:txBody>
                    <a:bodyPr/>
                    <a:lstStyle/>
                    <a:p>
                      <a:pPr algn="ctr" rtl="0"/>
                      <a:r>
                        <a:rPr lang="en-GB" sz="1600" b="0" dirty="0">
                          <a:latin typeface="+mj-lt"/>
                        </a:rPr>
                        <a:t>5% to 10.5% </a:t>
                      </a:r>
                    </a:p>
                    <a:p>
                      <a:pPr algn="ctr" rtl="0"/>
                      <a:r>
                        <a:rPr lang="en-GB" sz="1100" b="0" dirty="0">
                          <a:latin typeface="+mj-lt"/>
                        </a:rPr>
                        <a:t>No estate tax at federal level.</a:t>
                      </a:r>
                      <a:endParaRPr lang="it-IT" sz="1100" b="0" dirty="0">
                        <a:latin typeface="+mj-lt"/>
                      </a:endParaRPr>
                    </a:p>
                  </a:txBody>
                  <a:tcPr/>
                </a:tc>
                <a:tc>
                  <a:txBody>
                    <a:bodyPr/>
                    <a:lstStyle/>
                    <a:p>
                      <a:pPr algn="ctr" rtl="0"/>
                      <a:r>
                        <a:rPr lang="it-IT" sz="1600" b="0" dirty="0">
                          <a:latin typeface="+mj-lt"/>
                        </a:rPr>
                        <a:t>Up to 25%</a:t>
                      </a:r>
                    </a:p>
                  </a:txBody>
                  <a:tcPr/>
                </a:tc>
                <a:tc>
                  <a:txBody>
                    <a:bodyPr/>
                    <a:lstStyle/>
                    <a:p>
                      <a:pPr algn="ctr" rtl="0"/>
                      <a:r>
                        <a:rPr lang="it-IT" sz="1600" b="0" dirty="0">
                          <a:latin typeface="+mj-lt"/>
                        </a:rPr>
                        <a:t>N/A</a:t>
                      </a:r>
                    </a:p>
                  </a:txBody>
                  <a:tcPr/>
                </a:tc>
                <a:extLst>
                  <a:ext uri="{0D108BD9-81ED-4DB2-BD59-A6C34878D82A}">
                    <a16:rowId xmlns:a16="http://schemas.microsoft.com/office/drawing/2014/main" val="89614466"/>
                  </a:ext>
                </a:extLst>
              </a:tr>
              <a:tr h="2684555">
                <a:tc>
                  <a:txBody>
                    <a:bodyPr/>
                    <a:lstStyle/>
                    <a:p>
                      <a:pPr algn="ctr" rtl="0"/>
                      <a:r>
                        <a:rPr lang="it-IT" sz="1600" b="0" kern="1200" dirty="0">
                          <a:solidFill>
                            <a:schemeClr val="dk1"/>
                          </a:solidFill>
                          <a:latin typeface="+mj-lt"/>
                          <a:ea typeface="+mn-ea"/>
                          <a:cs typeface="+mn-cs"/>
                        </a:rPr>
                        <a:t>Noteworthy</a:t>
                      </a:r>
                    </a:p>
                  </a:txBody>
                  <a:tcPr/>
                </a:tc>
                <a:tc>
                  <a:txBody>
                    <a:bodyPr/>
                    <a:lstStyle/>
                    <a:p>
                      <a:pPr marL="171450" indent="-171450" algn="just" rtl="0">
                        <a:buFont typeface="Arial" panose="020B0604020202020204" pitchFamily="34" charset="0"/>
                        <a:buChar char="•"/>
                      </a:pPr>
                      <a:r>
                        <a:rPr lang="en-GB" sz="1100" b="0" kern="1200" dirty="0">
                          <a:solidFill>
                            <a:schemeClr val="dk1"/>
                          </a:solidFill>
                          <a:latin typeface="+mj-lt"/>
                          <a:ea typeface="+mn-ea"/>
                          <a:cs typeface="+mn-cs"/>
                        </a:rPr>
                        <a:t>New Government, new tax reform?</a:t>
                      </a:r>
                    </a:p>
                    <a:p>
                      <a:pPr marL="171450" indent="-171450" algn="just" rtl="0">
                        <a:buFont typeface="Arial" panose="020B0604020202020204" pitchFamily="34" charset="0"/>
                        <a:buChar char="•"/>
                      </a:pPr>
                      <a:r>
                        <a:rPr lang="en-GB" sz="1100" b="0" kern="1200" dirty="0">
                          <a:solidFill>
                            <a:schemeClr val="dk1"/>
                          </a:solidFill>
                          <a:latin typeface="+mj-lt"/>
                          <a:ea typeface="+mn-ea"/>
                          <a:cs typeface="+mn-cs"/>
                        </a:rPr>
                        <a:t>Increase capital gains tax rate.</a:t>
                      </a:r>
                    </a:p>
                    <a:p>
                      <a:pPr marL="171450" indent="-171450" algn="just" rtl="0">
                        <a:buFont typeface="Arial" panose="020B0604020202020204" pitchFamily="34" charset="0"/>
                        <a:buChar char="•"/>
                      </a:pPr>
                      <a:r>
                        <a:rPr lang="en-GB" sz="1100" b="0" kern="1200" dirty="0">
                          <a:solidFill>
                            <a:schemeClr val="dk1"/>
                          </a:solidFill>
                          <a:latin typeface="+mj-lt"/>
                          <a:ea typeface="+mn-ea"/>
                          <a:cs typeface="+mn-cs"/>
                        </a:rPr>
                        <a:t>Increase divided tax rate.</a:t>
                      </a:r>
                    </a:p>
                    <a:p>
                      <a:pPr marL="171450" indent="-171450" algn="just" rtl="0">
                        <a:buFont typeface="Arial" panose="020B0604020202020204" pitchFamily="34" charset="0"/>
                        <a:buChar char="•"/>
                      </a:pPr>
                      <a:r>
                        <a:rPr lang="en-US" sz="1100" b="0" kern="1200" dirty="0">
                          <a:solidFill>
                            <a:schemeClr val="dk1"/>
                          </a:solidFill>
                          <a:latin typeface="+mj-lt"/>
                          <a:ea typeface="+mn-ea"/>
                          <a:cs typeface="+mn-cs"/>
                        </a:rPr>
                        <a:t>Bring back wealth tax.</a:t>
                      </a:r>
                      <a:endParaRPr lang="it-IT" sz="1100" b="0" dirty="0">
                        <a:latin typeface="+mj-lt"/>
                      </a:endParaRPr>
                    </a:p>
                  </a:txBody>
                  <a:tcPr/>
                </a:tc>
                <a:tc>
                  <a:txBody>
                    <a:bodyPr/>
                    <a:lstStyle/>
                    <a:p>
                      <a:pPr marL="171450" indent="-171450" algn="just" rtl="0">
                        <a:buFont typeface="Arial" panose="020B0604020202020204" pitchFamily="34" charset="0"/>
                        <a:buChar char="•"/>
                      </a:pPr>
                      <a:r>
                        <a:rPr lang="en-GB" sz="1100" b="0" kern="1200" dirty="0">
                          <a:solidFill>
                            <a:schemeClr val="dk1"/>
                          </a:solidFill>
                          <a:latin typeface="+mj-lt"/>
                          <a:ea typeface="+mn-ea"/>
                          <a:cs typeface="+mn-cs"/>
                        </a:rPr>
                        <a:t>Loss of Fiscal Residence: 12 months of physical absence or having acquired immigration residence in another country.</a:t>
                      </a:r>
                    </a:p>
                    <a:p>
                      <a:pPr marL="171450" indent="-171450" algn="just" rtl="0">
                        <a:buFont typeface="Arial" panose="020B0604020202020204" pitchFamily="34" charset="0"/>
                        <a:buChar char="•"/>
                      </a:pPr>
                      <a:r>
                        <a:rPr lang="en-US" sz="1100" b="0" kern="1200" dirty="0">
                          <a:solidFill>
                            <a:schemeClr val="dk1"/>
                          </a:solidFill>
                          <a:latin typeface="+mj-lt"/>
                          <a:ea typeface="+mn-ea"/>
                          <a:cs typeface="+mn-cs"/>
                        </a:rPr>
                        <a:t>Codification of Irrevocable Trusts.</a:t>
                      </a:r>
                    </a:p>
                    <a:p>
                      <a:pPr marL="171450" indent="-171450" algn="just" rtl="0">
                        <a:buFont typeface="Arial" panose="020B0604020202020204" pitchFamily="34" charset="0"/>
                        <a:buChar char="•"/>
                      </a:pPr>
                      <a:r>
                        <a:rPr lang="en-US" sz="1100" b="0" kern="1200" dirty="0">
                          <a:solidFill>
                            <a:schemeClr val="dk1"/>
                          </a:solidFill>
                          <a:latin typeface="+mj-lt"/>
                          <a:ea typeface="+mn-ea"/>
                          <a:cs typeface="+mn-cs"/>
                        </a:rPr>
                        <a:t>Wealth Tax + Solidarity Tax (attempt to re-defining residency rules). </a:t>
                      </a:r>
                    </a:p>
                    <a:p>
                      <a:pPr marL="171450" indent="-171450" algn="just" rtl="0">
                        <a:buFont typeface="Arial" panose="020B0604020202020204" pitchFamily="34" charset="0"/>
                        <a:buChar char="•"/>
                      </a:pPr>
                      <a:r>
                        <a:rPr lang="en-US" sz="1100" b="0" kern="1200" dirty="0">
                          <a:solidFill>
                            <a:schemeClr val="dk1"/>
                          </a:solidFill>
                          <a:latin typeface="+mj-lt"/>
                          <a:ea typeface="+mn-ea"/>
                          <a:cs typeface="+mn-cs"/>
                        </a:rPr>
                        <a:t>Consensus Agreement reached with.</a:t>
                      </a:r>
                    </a:p>
                    <a:p>
                      <a:pPr marL="171450" indent="-171450" algn="just" rtl="0">
                        <a:buFont typeface="Arial" panose="020B0604020202020204" pitchFamily="34" charset="0"/>
                        <a:buChar char="•"/>
                      </a:pPr>
                      <a:r>
                        <a:rPr lang="en-US" sz="1100" b="0" kern="1200" dirty="0">
                          <a:solidFill>
                            <a:schemeClr val="dk1"/>
                          </a:solidFill>
                          <a:latin typeface="+mj-lt"/>
                          <a:ea typeface="+mn-ea"/>
                          <a:cs typeface="+mn-cs"/>
                        </a:rPr>
                        <a:t>Proposed New Tax Amnesty.</a:t>
                      </a:r>
                    </a:p>
                    <a:p>
                      <a:pPr marL="171450" indent="-171450" algn="just" rtl="0">
                        <a:buFont typeface="Arial" panose="020B0604020202020204" pitchFamily="34" charset="0"/>
                        <a:buChar char="•"/>
                      </a:pPr>
                      <a:r>
                        <a:rPr lang="en-US" sz="1100" b="0" kern="1200" dirty="0">
                          <a:solidFill>
                            <a:schemeClr val="dk1"/>
                          </a:solidFill>
                          <a:latin typeface="+mj-lt"/>
                          <a:ea typeface="+mn-ea"/>
                          <a:cs typeface="+mn-cs"/>
                        </a:rPr>
                        <a:t>Tax on unexpected earnings. </a:t>
                      </a:r>
                      <a:endParaRPr lang="it-IT" sz="1100" b="0" kern="1200" dirty="0">
                        <a:solidFill>
                          <a:schemeClr val="dk1"/>
                        </a:solidFill>
                        <a:latin typeface="+mj-lt"/>
                        <a:ea typeface="+mn-ea"/>
                        <a:cs typeface="+mn-cs"/>
                      </a:endParaRPr>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Mini-tax reform Feb. 2022.</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latin typeface="+mj-lt"/>
                          <a:ea typeface="+mn-ea"/>
                          <a:cs typeface="+mn-cs"/>
                        </a:rPr>
                        <a:t>Capital gains tax of 10% on profits realized on the sale of certain shares.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dk1"/>
                          </a:solidFill>
                          <a:latin typeface="+mj-lt"/>
                          <a:ea typeface="+mn-ea"/>
                          <a:cs typeface="+mn-cs"/>
                        </a:rPr>
                        <a:t>Real estate tax exceptions limited to two properties per person and changes in tax base.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Life insurance proceeds: income tax and inheritance tax.</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Wealth tax proposal.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Loss of tax residence (12 full months of physical absence, vital center of interest in another jurisdiction, new filings with Tax Authorities).</a:t>
                      </a:r>
                    </a:p>
                  </a:txBody>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No world-wide tax.</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183 days of physical presence within the calendar year or center of economic interests in Uruguay.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Real estate USD$1.9MM – No physical presence required.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Investment in Uruguay company USD $5MM.</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dk1"/>
                          </a:solidFill>
                          <a:latin typeface="+mj-lt"/>
                          <a:ea typeface="+mn-ea"/>
                          <a:cs typeface="+mn-cs"/>
                        </a:rPr>
                        <a:t>New real estate in Uruguay USD $400K (per person), 60 days of physical presence starting on 1 July 2020.</a:t>
                      </a:r>
                      <a:endParaRPr lang="it-IT" sz="1100" b="0" kern="1200" dirty="0">
                        <a:solidFill>
                          <a:schemeClr val="dk1"/>
                        </a:solidFill>
                        <a:latin typeface="+mj-lt"/>
                        <a:ea typeface="+mn-ea"/>
                        <a:cs typeface="+mn-cs"/>
                      </a:endParaRPr>
                    </a:p>
                  </a:txBody>
                  <a:tcPr/>
                </a:tc>
                <a:extLst>
                  <a:ext uri="{0D108BD9-81ED-4DB2-BD59-A6C34878D82A}">
                    <a16:rowId xmlns:a16="http://schemas.microsoft.com/office/drawing/2014/main" val="3752363331"/>
                  </a:ext>
                </a:extLst>
              </a:tr>
            </a:tbl>
          </a:graphicData>
        </a:graphic>
      </p:graphicFrame>
    </p:spTree>
    <p:extLst>
      <p:ext uri="{BB962C8B-B14F-4D97-AF65-F5344CB8AC3E}">
        <p14:creationId xmlns:p14="http://schemas.microsoft.com/office/powerpoint/2010/main" val="320382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5932-F8C1-4C85-86D1-883853AB4F10}"/>
              </a:ext>
            </a:extLst>
          </p:cNvPr>
          <p:cNvSpPr>
            <a:spLocks noGrp="1"/>
          </p:cNvSpPr>
          <p:nvPr>
            <p:ph type="title"/>
          </p:nvPr>
        </p:nvSpPr>
        <p:spPr/>
        <p:txBody>
          <a:bodyPr>
            <a:normAutofit fontScale="90000"/>
          </a:bodyPr>
          <a:lstStyle/>
          <a:p>
            <a:r>
              <a:rPr lang="en-US" dirty="0"/>
              <a:t>Q&amp;A</a:t>
            </a:r>
            <a:br>
              <a:rPr lang="en-US" dirty="0"/>
            </a:br>
            <a:br>
              <a:rPr lang="en-US" dirty="0"/>
            </a:br>
            <a:r>
              <a:rPr lang="en-US" dirty="0"/>
              <a:t>Thank you!</a:t>
            </a:r>
          </a:p>
        </p:txBody>
      </p:sp>
    </p:spTree>
    <p:extLst>
      <p:ext uri="{BB962C8B-B14F-4D97-AF65-F5344CB8AC3E}">
        <p14:creationId xmlns:p14="http://schemas.microsoft.com/office/powerpoint/2010/main" val="234582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US" dirty="0"/>
              <a:t>OECD Covid Guidance </a:t>
            </a:r>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334954"/>
            <a:ext cx="11521440" cy="50763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n-US" sz="7600" dirty="0"/>
              <a:t>On </a:t>
            </a:r>
            <a:r>
              <a:rPr lang="en-US" sz="7600" b="1" dirty="0"/>
              <a:t>3 April 2020</a:t>
            </a:r>
            <a:r>
              <a:rPr lang="en-US" sz="7600" dirty="0"/>
              <a:t>, the OECD Secretariat published guidance on the impact of Covid crisis on Tax Treaties (“</a:t>
            </a:r>
            <a:r>
              <a:rPr lang="en-US" sz="7600" b="1" dirty="0"/>
              <a:t>2020 Guidance</a:t>
            </a:r>
            <a:r>
              <a:rPr lang="en-US" sz="7600" dirty="0"/>
              <a:t>”).</a:t>
            </a:r>
          </a:p>
          <a:p>
            <a:pPr algn="just">
              <a:lnSpc>
                <a:spcPct val="107000"/>
              </a:lnSpc>
              <a:spcAft>
                <a:spcPts val="800"/>
              </a:spcAft>
            </a:pPr>
            <a:r>
              <a:rPr lang="en-US" sz="7600" dirty="0"/>
              <a:t>The unprecedented governmental health measures taken to tackle Covid emergencies have raised many tax issues, such as those relating to:</a:t>
            </a:r>
          </a:p>
          <a:p>
            <a:pPr marL="552450" indent="-285750" algn="just">
              <a:lnSpc>
                <a:spcPct val="107000"/>
              </a:lnSpc>
              <a:spcBef>
                <a:spcPts val="0"/>
              </a:spcBef>
              <a:spcAft>
                <a:spcPts val="800"/>
              </a:spcAft>
              <a:buFont typeface="Arial" panose="020B0604020202020204" pitchFamily="34" charset="0"/>
              <a:buChar char="•"/>
            </a:pPr>
            <a:r>
              <a:rPr lang="en-US" sz="7600" dirty="0"/>
              <a:t>cross-border workers;</a:t>
            </a:r>
          </a:p>
          <a:p>
            <a:pPr marL="552450" indent="-285750" algn="just">
              <a:lnSpc>
                <a:spcPct val="107000"/>
              </a:lnSpc>
              <a:spcBef>
                <a:spcPts val="0"/>
              </a:spcBef>
              <a:spcAft>
                <a:spcPts val="800"/>
              </a:spcAft>
              <a:buFont typeface="Arial" panose="020B0604020202020204" pitchFamily="34" charset="0"/>
              <a:buChar char="•"/>
            </a:pPr>
            <a:r>
              <a:rPr lang="en-US" sz="7600" dirty="0"/>
              <a:t>working from home;</a:t>
            </a:r>
          </a:p>
          <a:p>
            <a:pPr marL="552450" indent="-285750" algn="just">
              <a:lnSpc>
                <a:spcPct val="107000"/>
              </a:lnSpc>
              <a:spcBef>
                <a:spcPts val="0"/>
              </a:spcBef>
              <a:spcAft>
                <a:spcPts val="800"/>
              </a:spcAft>
              <a:buFont typeface="Arial" panose="020B0604020202020204" pitchFamily="34" charset="0"/>
              <a:buChar char="•"/>
            </a:pPr>
            <a:r>
              <a:rPr lang="en-US" sz="7600" dirty="0"/>
              <a:t>working in Countries other than that one in which they regularly work;</a:t>
            </a:r>
          </a:p>
          <a:p>
            <a:pPr marL="552450" indent="-285750" algn="just">
              <a:lnSpc>
                <a:spcPct val="107000"/>
              </a:lnSpc>
              <a:spcBef>
                <a:spcPts val="0"/>
              </a:spcBef>
              <a:spcAft>
                <a:spcPts val="800"/>
              </a:spcAft>
              <a:buFont typeface="Arial" panose="020B0604020202020204" pitchFamily="34" charset="0"/>
              <a:buChar char="•"/>
            </a:pPr>
            <a:r>
              <a:rPr lang="en-US" sz="7600" dirty="0"/>
              <a:t>individuals stranded in a Country other than their Country of residence.</a:t>
            </a:r>
          </a:p>
          <a:p>
            <a:pPr algn="just">
              <a:lnSpc>
                <a:spcPct val="107000"/>
              </a:lnSpc>
              <a:spcAft>
                <a:spcPts val="800"/>
              </a:spcAft>
            </a:pPr>
            <a:r>
              <a:rPr lang="en-US" sz="7600" dirty="0"/>
              <a:t>These issues have an impact on the application of Tax Treaty rules.</a:t>
            </a:r>
          </a:p>
          <a:p>
            <a:pPr algn="just">
              <a:lnSpc>
                <a:spcPct val="107000"/>
              </a:lnSpc>
              <a:spcAft>
                <a:spcPts val="800"/>
              </a:spcAft>
            </a:pPr>
            <a:r>
              <a:rPr lang="en-US" sz="7600" dirty="0"/>
              <a:t>At the request of the OECD Member States, the Secretariat of the OECD Center for Tax Policy and Administration (the “</a:t>
            </a:r>
            <a:r>
              <a:rPr lang="en-US" sz="7600" b="1" dirty="0"/>
              <a:t>CTPA</a:t>
            </a:r>
            <a:r>
              <a:rPr lang="en-US" sz="7600" dirty="0"/>
              <a:t>”) issued the 2020 Guidance.</a:t>
            </a:r>
          </a:p>
          <a:p>
            <a:pPr algn="just">
              <a:lnSpc>
                <a:spcPct val="107000"/>
              </a:lnSpc>
              <a:spcAft>
                <a:spcPts val="800"/>
              </a:spcAft>
            </a:pPr>
            <a:r>
              <a:rPr lang="en-US" sz="7600" dirty="0"/>
              <a:t>On </a:t>
            </a:r>
            <a:r>
              <a:rPr lang="en-US" sz="7600" b="1" dirty="0"/>
              <a:t>21 January 2021</a:t>
            </a:r>
            <a:r>
              <a:rPr lang="en-US" sz="7600" dirty="0"/>
              <a:t>, the OECD published the updated guidance (“</a:t>
            </a:r>
            <a:r>
              <a:rPr lang="en-US" sz="7600" b="1" dirty="0"/>
              <a:t>OECD Covid Guidance</a:t>
            </a:r>
            <a:r>
              <a:rPr lang="en-US" sz="7600" dirty="0"/>
              <a:t>”).</a:t>
            </a:r>
            <a:endParaRPr lang="it-IT" sz="7600" dirty="0">
              <a:latin typeface="+mj-lt"/>
            </a:endParaRPr>
          </a:p>
          <a:p>
            <a:pPr algn="just"/>
            <a:endParaRPr lang="en-US" dirty="0"/>
          </a:p>
        </p:txBody>
      </p:sp>
      <p:pic>
        <p:nvPicPr>
          <p:cNvPr id="4" name="Picture 32" descr="Logo&#10;&#10;Description automatically generated">
            <a:extLst>
              <a:ext uri="{FF2B5EF4-FFF2-40B4-BE49-F238E27FC236}">
                <a16:creationId xmlns:a16="http://schemas.microsoft.com/office/drawing/2014/main" id="{50E107A3-F31A-9FB0-8251-8C8B31AC6E1D}"/>
              </a:ext>
            </a:extLst>
          </p:cNvPr>
          <p:cNvPicPr>
            <a:picLocks noChangeAspect="1"/>
          </p:cNvPicPr>
          <p:nvPr/>
        </p:nvPicPr>
        <p:blipFill>
          <a:blip r:embed="rId2"/>
          <a:stretch>
            <a:fillRect/>
          </a:stretch>
        </p:blipFill>
        <p:spPr>
          <a:xfrm>
            <a:off x="5291809" y="281173"/>
            <a:ext cx="961209" cy="961209"/>
          </a:xfrm>
          <a:prstGeom prst="rect">
            <a:avLst/>
          </a:prstGeom>
        </p:spPr>
      </p:pic>
    </p:spTree>
    <p:extLst>
      <p:ext uri="{BB962C8B-B14F-4D97-AF65-F5344CB8AC3E}">
        <p14:creationId xmlns:p14="http://schemas.microsoft.com/office/powerpoint/2010/main" val="340068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US" dirty="0"/>
              <a:t>OECD Covid Guidance. Application</a:t>
            </a:r>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427786"/>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en-US" sz="1900" dirty="0"/>
              <a:t>The OECD Covid Guidance:</a:t>
            </a:r>
          </a:p>
          <a:p>
            <a:pPr algn="just">
              <a:lnSpc>
                <a:spcPct val="107000"/>
              </a:lnSpc>
              <a:spcAft>
                <a:spcPts val="800"/>
              </a:spcAft>
            </a:pPr>
            <a:r>
              <a:rPr lang="en-US" sz="1900" dirty="0"/>
              <a:t>is </a:t>
            </a:r>
            <a:r>
              <a:rPr lang="en-US" sz="1900" b="1" dirty="0"/>
              <a:t>only</a:t>
            </a:r>
            <a:r>
              <a:rPr lang="en-US" sz="1900" dirty="0"/>
              <a:t> relevant to circumstances arising during the Covid pandemic </a:t>
            </a:r>
            <a:r>
              <a:rPr lang="en-US" sz="1900" b="1" dirty="0"/>
              <a:t>when</a:t>
            </a:r>
            <a:r>
              <a:rPr lang="en-US" sz="1900" dirty="0"/>
              <a:t> public health measures are in effect.</a:t>
            </a:r>
          </a:p>
          <a:p>
            <a:pPr algn="just">
              <a:lnSpc>
                <a:spcPct val="107000"/>
              </a:lnSpc>
              <a:spcAft>
                <a:spcPts val="800"/>
              </a:spcAft>
            </a:pPr>
            <a:r>
              <a:rPr lang="en-US" sz="1900" dirty="0"/>
              <a:t>seeks to avoid </a:t>
            </a:r>
            <a:r>
              <a:rPr lang="en-US" sz="1900" b="1" dirty="0"/>
              <a:t>double taxation</a:t>
            </a:r>
            <a:r>
              <a:rPr lang="en-US" sz="1900" dirty="0"/>
              <a:t>. It cannot be relied on to create instances of double non-taxation.</a:t>
            </a:r>
          </a:p>
          <a:p>
            <a:pPr algn="just">
              <a:lnSpc>
                <a:spcPct val="107000"/>
              </a:lnSpc>
              <a:spcAft>
                <a:spcPts val="800"/>
              </a:spcAft>
            </a:pPr>
            <a:r>
              <a:rPr lang="en-US" sz="1900" dirty="0"/>
              <a:t>represents the view of the Secretariat of the OECD CTPA on the interpretation of Tax Treaties. Therefore, OECD Member States are </a:t>
            </a:r>
            <a:r>
              <a:rPr lang="en-US" sz="1900" b="1" dirty="0"/>
              <a:t>not bound </a:t>
            </a:r>
            <a:r>
              <a:rPr lang="en-US" sz="1900" dirty="0"/>
              <a:t>by the OECD Covid Guidance and they may adopt their own guidance.</a:t>
            </a:r>
          </a:p>
          <a:p>
            <a:pPr algn="just">
              <a:lnSpc>
                <a:spcPct val="107000"/>
              </a:lnSpc>
              <a:spcAft>
                <a:spcPts val="800"/>
              </a:spcAft>
            </a:pPr>
            <a:r>
              <a:rPr lang="en-US" sz="1900" dirty="0"/>
              <a:t>does not necessarily reflect the official views of the OECD Member Countries. In individual cases, it is strongly recommended to check whether the </a:t>
            </a:r>
            <a:r>
              <a:rPr lang="en-US" sz="1900" b="1" dirty="0"/>
              <a:t>local tax authorities </a:t>
            </a:r>
            <a:r>
              <a:rPr lang="en-US" sz="1900" dirty="0"/>
              <a:t>accept the position taken in the OECD Covid Guidance.</a:t>
            </a:r>
          </a:p>
          <a:p>
            <a:pPr algn="just">
              <a:lnSpc>
                <a:spcPct val="107000"/>
              </a:lnSpc>
              <a:spcAft>
                <a:spcPts val="800"/>
              </a:spcAft>
            </a:pPr>
            <a:r>
              <a:rPr lang="en-US" sz="1900" dirty="0"/>
              <a:t>includes references to the position taken by local tax authorities of Australia, Austria, Canada, Finland, France, Germany, Greece, India, Ireland, New Zealand, UK, US on the issues addressed by the OECD Covid Guidance. </a:t>
            </a:r>
          </a:p>
          <a:p>
            <a:pPr algn="just"/>
            <a:endParaRPr lang="en-US" dirty="0"/>
          </a:p>
        </p:txBody>
      </p:sp>
      <p:pic>
        <p:nvPicPr>
          <p:cNvPr id="4" name="Picture 32" descr="Logo&#10;&#10;Description automatically generated">
            <a:extLst>
              <a:ext uri="{FF2B5EF4-FFF2-40B4-BE49-F238E27FC236}">
                <a16:creationId xmlns:a16="http://schemas.microsoft.com/office/drawing/2014/main" id="{C724441A-DFD4-73F4-DC03-22D3F39AE983}"/>
              </a:ext>
            </a:extLst>
          </p:cNvPr>
          <p:cNvPicPr>
            <a:picLocks noChangeAspect="1"/>
          </p:cNvPicPr>
          <p:nvPr/>
        </p:nvPicPr>
        <p:blipFill>
          <a:blip r:embed="rId2"/>
          <a:stretch>
            <a:fillRect/>
          </a:stretch>
        </p:blipFill>
        <p:spPr>
          <a:xfrm>
            <a:off x="7769952" y="361080"/>
            <a:ext cx="801393" cy="801393"/>
          </a:xfrm>
          <a:prstGeom prst="rect">
            <a:avLst/>
          </a:prstGeom>
        </p:spPr>
      </p:pic>
    </p:spTree>
    <p:extLst>
      <p:ext uri="{BB962C8B-B14F-4D97-AF65-F5344CB8AC3E}">
        <p14:creationId xmlns:p14="http://schemas.microsoft.com/office/powerpoint/2010/main" val="345882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US" dirty="0"/>
              <a:t>OECD Covid Guidance – Individual tax residence </a:t>
            </a:r>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223704"/>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7000"/>
              </a:lnSpc>
              <a:spcAft>
                <a:spcPts val="800"/>
              </a:spcAft>
            </a:pPr>
            <a:r>
              <a:rPr lang="en-US" sz="1900" dirty="0"/>
              <a:t>The general principles under </a:t>
            </a:r>
            <a:r>
              <a:rPr lang="en-US" sz="1900" b="1" dirty="0"/>
              <a:t>Article 4, paras. 1 and 2, of the OECD Model Convention</a:t>
            </a:r>
            <a:r>
              <a:rPr lang="en-US" sz="1900" dirty="0"/>
              <a:t>:</a:t>
            </a:r>
          </a:p>
          <a:p>
            <a:pPr marL="457200" lvl="2" algn="just">
              <a:lnSpc>
                <a:spcPct val="107000"/>
              </a:lnSpc>
              <a:spcBef>
                <a:spcPts val="1000"/>
              </a:spcBef>
              <a:spcAft>
                <a:spcPts val="800"/>
              </a:spcAft>
            </a:pPr>
            <a:r>
              <a:rPr lang="en-US" sz="1900" dirty="0"/>
              <a:t>the relevant criteria in order to determine the residence of an individual are the available permanent home, the centre of vital interest, the habitual abode, and the nationality.</a:t>
            </a:r>
          </a:p>
          <a:p>
            <a:pPr marL="0" algn="just">
              <a:lnSpc>
                <a:spcPct val="107000"/>
              </a:lnSpc>
              <a:spcAft>
                <a:spcPts val="800"/>
              </a:spcAft>
            </a:pPr>
            <a:r>
              <a:rPr lang="en-US" sz="1900" dirty="0"/>
              <a:t>The general principles under the </a:t>
            </a:r>
            <a:r>
              <a:rPr lang="en-US" sz="1900" b="1" dirty="0"/>
              <a:t>OECD Covid Guidance</a:t>
            </a:r>
            <a:r>
              <a:rPr lang="en-US" sz="1900" dirty="0"/>
              <a:t>:</a:t>
            </a:r>
          </a:p>
          <a:p>
            <a:pPr marL="457200" lvl="2" algn="just">
              <a:lnSpc>
                <a:spcPct val="107000"/>
              </a:lnSpc>
              <a:spcBef>
                <a:spcPts val="1000"/>
              </a:spcBef>
              <a:spcAft>
                <a:spcPts val="800"/>
              </a:spcAft>
            </a:pPr>
            <a:r>
              <a:rPr lang="en-US" sz="1900" dirty="0"/>
              <a:t>it is unlikely that the Covid restrictions to travel will affect the Tax Treaty residence.</a:t>
            </a:r>
          </a:p>
          <a:p>
            <a:pPr marL="0" algn="just">
              <a:lnSpc>
                <a:spcPct val="107000"/>
              </a:lnSpc>
              <a:spcAft>
                <a:spcPts val="800"/>
              </a:spcAft>
            </a:pPr>
            <a:r>
              <a:rPr lang="en-US" sz="1900" dirty="0"/>
              <a:t>The </a:t>
            </a:r>
            <a:r>
              <a:rPr lang="en-US" sz="1900" b="1" dirty="0"/>
              <a:t>OECD Covid Guidance </a:t>
            </a:r>
            <a:r>
              <a:rPr lang="en-US" sz="1900" dirty="0"/>
              <a:t>examines the following two situation:</a:t>
            </a:r>
          </a:p>
          <a:p>
            <a:pPr algn="just"/>
            <a:endParaRPr lang="en-US" sz="2200" dirty="0"/>
          </a:p>
        </p:txBody>
      </p:sp>
      <p:sp>
        <p:nvSpPr>
          <p:cNvPr id="4" name="CasellaDiTesto 3">
            <a:extLst>
              <a:ext uri="{FF2B5EF4-FFF2-40B4-BE49-F238E27FC236}">
                <a16:creationId xmlns:a16="http://schemas.microsoft.com/office/drawing/2014/main" id="{6E3A657E-8427-5C0F-6785-C410F639B2B9}"/>
              </a:ext>
            </a:extLst>
          </p:cNvPr>
          <p:cNvSpPr txBox="1"/>
          <p:nvPr/>
        </p:nvSpPr>
        <p:spPr>
          <a:xfrm>
            <a:off x="475447" y="4185585"/>
            <a:ext cx="5426588" cy="2031325"/>
          </a:xfrm>
          <a:prstGeom prst="rect">
            <a:avLst/>
          </a:prstGeom>
          <a:noFill/>
          <a:ln>
            <a:solidFill>
              <a:schemeClr val="accent1"/>
            </a:solidFill>
          </a:ln>
        </p:spPr>
        <p:txBody>
          <a:bodyPr wrap="square" rtlCol="0">
            <a:spAutoFit/>
          </a:bodyPr>
          <a:lstStyle/>
          <a:p>
            <a:pPr marL="171450" indent="-171450" algn="just">
              <a:buFont typeface="Arial" panose="020B0604020202020204" pitchFamily="34" charset="0"/>
              <a:buChar char="•"/>
            </a:pPr>
            <a:r>
              <a:rPr lang="en-US" sz="1400" dirty="0"/>
              <a:t>A person is temporarily away from his/her home (</a:t>
            </a:r>
            <a:r>
              <a:rPr lang="en-US" sz="1400" i="1" dirty="0"/>
              <a:t>e.g., </a:t>
            </a:r>
            <a:r>
              <a:rPr lang="en-US" sz="1400" dirty="0"/>
              <a:t>for holiday, to work abroad for a few weeks) and due to the sudden travel restrictions, he/she gets stranded in another Country and attains domestic residence status there.</a:t>
            </a:r>
          </a:p>
          <a:p>
            <a:pPr marL="171450" indent="-171450" algn="just">
              <a:buFont typeface="Arial" panose="020B0604020202020204" pitchFamily="34" charset="0"/>
              <a:buChar char="•"/>
            </a:pPr>
            <a:r>
              <a:rPr lang="en-US" sz="1400" dirty="0"/>
              <a:t>Under the relevant tax treaty, such person will be dual resident.</a:t>
            </a:r>
          </a:p>
          <a:p>
            <a:pPr marL="171450" indent="-171450" algn="just">
              <a:buFont typeface="Arial" panose="020B0604020202020204" pitchFamily="34" charset="0"/>
              <a:buChar char="•"/>
            </a:pPr>
            <a:r>
              <a:rPr lang="en-US" sz="1400" dirty="0"/>
              <a:t>Under the relevant tie-breaker rule, he/she will likely have a “permanent home” (or the center of vital interest) only in his/her first residence State.</a:t>
            </a:r>
          </a:p>
          <a:p>
            <a:pPr marL="171450" indent="-171450" algn="just">
              <a:buFont typeface="Arial" panose="020B0604020202020204" pitchFamily="34" charset="0"/>
              <a:buChar char="•"/>
            </a:pPr>
            <a:r>
              <a:rPr lang="en-US" sz="1400" dirty="0"/>
              <a:t>In conclusion, there is </a:t>
            </a:r>
            <a:r>
              <a:rPr lang="en-US" sz="1400" b="1" dirty="0"/>
              <a:t>no effective change in his tax treaty residence</a:t>
            </a:r>
            <a:r>
              <a:rPr lang="en-US" sz="1400" dirty="0"/>
              <a:t>.</a:t>
            </a:r>
            <a:endParaRPr lang="it-IT" sz="1400" dirty="0"/>
          </a:p>
        </p:txBody>
      </p:sp>
      <p:sp>
        <p:nvSpPr>
          <p:cNvPr id="7" name="CasellaDiTesto 6">
            <a:extLst>
              <a:ext uri="{FF2B5EF4-FFF2-40B4-BE49-F238E27FC236}">
                <a16:creationId xmlns:a16="http://schemas.microsoft.com/office/drawing/2014/main" id="{D9C9DA6F-0530-C228-28EC-79BA09CF1A6E}"/>
              </a:ext>
            </a:extLst>
          </p:cNvPr>
          <p:cNvSpPr txBox="1"/>
          <p:nvPr/>
        </p:nvSpPr>
        <p:spPr>
          <a:xfrm>
            <a:off x="6289967" y="4185585"/>
            <a:ext cx="5706922" cy="2246769"/>
          </a:xfrm>
          <a:prstGeom prst="rect">
            <a:avLst/>
          </a:prstGeom>
          <a:noFill/>
          <a:ln>
            <a:solidFill>
              <a:schemeClr val="accent1"/>
            </a:solidFill>
          </a:ln>
        </p:spPr>
        <p:txBody>
          <a:bodyPr wrap="square" rtlCol="0">
            <a:spAutoFit/>
          </a:bodyPr>
          <a:lstStyle>
            <a:defPPr>
              <a:defRPr lang="en-US"/>
            </a:defPPr>
            <a:lvl1pPr marL="171450" indent="-171450" algn="just">
              <a:buFont typeface="Arial" panose="020B0604020202020204" pitchFamily="34" charset="0"/>
              <a:buChar char="•"/>
              <a:defRPr sz="1400"/>
            </a:lvl1pPr>
          </a:lstStyle>
          <a:p>
            <a:r>
              <a:rPr lang="en-US" dirty="0"/>
              <a:t>An individual initially resident of State A moves for work to State B where he/she acquires domestic law residence.</a:t>
            </a:r>
          </a:p>
          <a:p>
            <a:r>
              <a:rPr lang="en-US" dirty="0"/>
              <a:t>Due to Covid, he moves back to State A where he/she still has (or otherwise will regain) domestic law residence.</a:t>
            </a:r>
          </a:p>
          <a:p>
            <a:r>
              <a:rPr lang="en-US" dirty="0"/>
              <a:t>In this situation, there are permanent homes in each of the two States and the “center of vital interests” (</a:t>
            </a:r>
            <a:r>
              <a:rPr lang="en-US" i="1" dirty="0"/>
              <a:t>i.e., </a:t>
            </a:r>
            <a:r>
              <a:rPr lang="en-US" dirty="0"/>
              <a:t>the second tie-breaker test) may be difficult to determine.</a:t>
            </a:r>
          </a:p>
          <a:p>
            <a:r>
              <a:rPr lang="en-US" dirty="0"/>
              <a:t>Since the “habitual abode” test (</a:t>
            </a:r>
            <a:r>
              <a:rPr lang="en-US" i="1" dirty="0"/>
              <a:t>i.e., </a:t>
            </a:r>
            <a:r>
              <a:rPr lang="en-US" dirty="0"/>
              <a:t>the third tie-breaker test) refers to where an individual is customarily or usually present, </a:t>
            </a:r>
            <a:r>
              <a:rPr lang="en-US" b="1" dirty="0"/>
              <a:t>State B will likely turn out to be the treaty residence state</a:t>
            </a:r>
            <a:r>
              <a:rPr lang="en-US" dirty="0"/>
              <a:t>. </a:t>
            </a:r>
            <a:endParaRPr lang="it-IT" dirty="0"/>
          </a:p>
        </p:txBody>
      </p:sp>
      <p:pic>
        <p:nvPicPr>
          <p:cNvPr id="8" name="Picture 32" descr="Logo&#10;&#10;Description automatically generated">
            <a:extLst>
              <a:ext uri="{FF2B5EF4-FFF2-40B4-BE49-F238E27FC236}">
                <a16:creationId xmlns:a16="http://schemas.microsoft.com/office/drawing/2014/main" id="{74B4B71D-D348-489B-66EA-F0DB7739CE01}"/>
              </a:ext>
            </a:extLst>
          </p:cNvPr>
          <p:cNvPicPr>
            <a:picLocks noChangeAspect="1"/>
          </p:cNvPicPr>
          <p:nvPr/>
        </p:nvPicPr>
        <p:blipFill>
          <a:blip r:embed="rId2"/>
          <a:stretch>
            <a:fillRect/>
          </a:stretch>
        </p:blipFill>
        <p:spPr>
          <a:xfrm>
            <a:off x="10531625" y="374935"/>
            <a:ext cx="773684" cy="773684"/>
          </a:xfrm>
          <a:prstGeom prst="rect">
            <a:avLst/>
          </a:prstGeom>
        </p:spPr>
      </p:pic>
    </p:spTree>
    <p:extLst>
      <p:ext uri="{BB962C8B-B14F-4D97-AF65-F5344CB8AC3E}">
        <p14:creationId xmlns:p14="http://schemas.microsoft.com/office/powerpoint/2010/main" val="171074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F12DF-5BF6-4FF9-BFA5-913450908DD8}"/>
              </a:ext>
            </a:extLst>
          </p:cNvPr>
          <p:cNvSpPr>
            <a:spLocks noGrp="1"/>
          </p:cNvSpPr>
          <p:nvPr>
            <p:ph type="title"/>
          </p:nvPr>
        </p:nvSpPr>
        <p:spPr>
          <a:xfrm>
            <a:off x="335280" y="2131994"/>
            <a:ext cx="11521440" cy="1146354"/>
          </a:xfrm>
        </p:spPr>
        <p:txBody>
          <a:bodyPr/>
          <a:lstStyle/>
          <a:p>
            <a:pPr algn="ctr"/>
            <a:r>
              <a:rPr lang="en-US" dirty="0"/>
              <a:t>The Spanish perspective</a:t>
            </a:r>
          </a:p>
        </p:txBody>
      </p:sp>
      <p:sp>
        <p:nvSpPr>
          <p:cNvPr id="7" name="Content Placeholder 6">
            <a:extLst>
              <a:ext uri="{FF2B5EF4-FFF2-40B4-BE49-F238E27FC236}">
                <a16:creationId xmlns:a16="http://schemas.microsoft.com/office/drawing/2014/main" id="{95906249-F051-44EC-A434-B38246DA520C}"/>
              </a:ext>
            </a:extLst>
          </p:cNvPr>
          <p:cNvSpPr>
            <a:spLocks noGrp="1"/>
          </p:cNvSpPr>
          <p:nvPr>
            <p:ph idx="1"/>
          </p:nvPr>
        </p:nvSpPr>
        <p:spPr>
          <a:xfrm>
            <a:off x="335280" y="3778937"/>
            <a:ext cx="11521440" cy="4109276"/>
          </a:xfrm>
        </p:spPr>
        <p:txBody>
          <a:bodyPr/>
          <a:lstStyle/>
          <a:p>
            <a:pPr marL="0" indent="0" algn="ctr">
              <a:spcBef>
                <a:spcPts val="600"/>
              </a:spcBef>
              <a:buNone/>
            </a:pPr>
            <a:r>
              <a:rPr lang="de-DE" dirty="0"/>
              <a:t>Sonia Velasco, Cuatrecasas</a:t>
            </a:r>
          </a:p>
        </p:txBody>
      </p:sp>
    </p:spTree>
    <p:extLst>
      <p:ext uri="{BB962C8B-B14F-4D97-AF65-F5344CB8AC3E}">
        <p14:creationId xmlns:p14="http://schemas.microsoft.com/office/powerpoint/2010/main" val="399759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US" dirty="0"/>
              <a:t>Spanish tax residence for individuals</a:t>
            </a:r>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177941"/>
            <a:ext cx="11521440" cy="50763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7000"/>
              </a:lnSpc>
              <a:spcAft>
                <a:spcPts val="800"/>
              </a:spcAft>
            </a:pPr>
            <a:r>
              <a:rPr lang="en-GB" sz="7600" b="1" dirty="0"/>
              <a:t>Presence test</a:t>
            </a:r>
            <a:r>
              <a:rPr lang="en-GB" sz="7600" dirty="0"/>
              <a:t>: their stay in Spain exceeds </a:t>
            </a:r>
            <a:r>
              <a:rPr lang="en-GB" sz="7600" b="1" dirty="0"/>
              <a:t>183 days in a calendar year</a:t>
            </a:r>
            <a:r>
              <a:rPr lang="en-GB" sz="7600" dirty="0"/>
              <a:t>.</a:t>
            </a:r>
          </a:p>
          <a:p>
            <a:pPr lvl="1" algn="just">
              <a:lnSpc>
                <a:spcPct val="127000"/>
              </a:lnSpc>
              <a:spcBef>
                <a:spcPts val="1000"/>
              </a:spcBef>
              <a:spcAft>
                <a:spcPts val="800"/>
              </a:spcAft>
            </a:pPr>
            <a:r>
              <a:rPr lang="en-GB" sz="7600" dirty="0"/>
              <a:t>Any day qualifying as “sporadic absence” from Spain is considered a day spent in Spain, unless the individual can prove that he or she is resident in another country.</a:t>
            </a:r>
          </a:p>
          <a:p>
            <a:pPr lvl="3" algn="just">
              <a:lnSpc>
                <a:spcPct val="127000"/>
              </a:lnSpc>
              <a:spcBef>
                <a:spcPts val="0"/>
              </a:spcBef>
              <a:spcAft>
                <a:spcPts val="800"/>
              </a:spcAft>
            </a:pPr>
            <a:r>
              <a:rPr lang="en-GB" sz="7600" dirty="0"/>
              <a:t>If an individual cannot leave Spain due to Covid restrictions, do those days count for tax residency purposes? </a:t>
            </a:r>
          </a:p>
          <a:p>
            <a:pPr lvl="3" algn="just">
              <a:lnSpc>
                <a:spcPct val="127000"/>
              </a:lnSpc>
              <a:spcBef>
                <a:spcPts val="0"/>
              </a:spcBef>
              <a:spcAft>
                <a:spcPts val="800"/>
              </a:spcAft>
            </a:pPr>
            <a:r>
              <a:rPr lang="en-GB" sz="7600" dirty="0"/>
              <a:t>OECD Recommendations: the days of presence in one State due to COVID-19 effects should not alter the tax residence that the person would have had in the absence of COVID-19 effects.</a:t>
            </a:r>
          </a:p>
          <a:p>
            <a:pPr lvl="3" algn="just">
              <a:lnSpc>
                <a:spcPct val="127000"/>
              </a:lnSpc>
              <a:spcBef>
                <a:spcPts val="0"/>
              </a:spcBef>
              <a:spcAft>
                <a:spcPts val="800"/>
              </a:spcAft>
            </a:pPr>
            <a:r>
              <a:rPr lang="en-GB" sz="7600" dirty="0"/>
              <a:t>V1983-20 - Lebanese resident (a country considered a tax haven, and which does not have a DTA with Spain).</a:t>
            </a:r>
          </a:p>
          <a:p>
            <a:pPr lvl="3" algn="just">
              <a:lnSpc>
                <a:spcPct val="127000"/>
              </a:lnSpc>
              <a:spcBef>
                <a:spcPts val="0"/>
              </a:spcBef>
              <a:spcAft>
                <a:spcPts val="800"/>
              </a:spcAft>
            </a:pPr>
            <a:r>
              <a:rPr lang="en-GB" sz="7600" dirty="0"/>
              <a:t>V0862-21 - Moroccan resident (a country that has a DTA with Spain).</a:t>
            </a:r>
          </a:p>
          <a:p>
            <a:pPr algn="just">
              <a:lnSpc>
                <a:spcPct val="127000"/>
              </a:lnSpc>
              <a:spcAft>
                <a:spcPts val="800"/>
              </a:spcAft>
            </a:pPr>
            <a:r>
              <a:rPr lang="en-GB" sz="7600" b="1" dirty="0"/>
              <a:t>Economic center test</a:t>
            </a:r>
            <a:r>
              <a:rPr lang="en-GB" sz="7600" dirty="0"/>
              <a:t>: their center of activities or economic interests is </a:t>
            </a:r>
            <a:r>
              <a:rPr lang="en-GB" sz="7600" b="1" dirty="0"/>
              <a:t>directly or indirectly in Spain</a:t>
            </a:r>
            <a:r>
              <a:rPr lang="en-GB" sz="7600" dirty="0"/>
              <a:t>. </a:t>
            </a:r>
          </a:p>
          <a:p>
            <a:pPr algn="just">
              <a:lnSpc>
                <a:spcPct val="127000"/>
              </a:lnSpc>
              <a:spcAft>
                <a:spcPts val="800"/>
              </a:spcAft>
            </a:pPr>
            <a:r>
              <a:rPr lang="en-GB" sz="7600" b="1" dirty="0"/>
              <a:t>Rebuttable presumption</a:t>
            </a:r>
            <a:r>
              <a:rPr lang="en-GB" sz="7600" dirty="0"/>
              <a:t>: spouse and dependent underage children are tax residents in Spain.</a:t>
            </a:r>
          </a:p>
          <a:p>
            <a:pPr algn="just">
              <a:lnSpc>
                <a:spcPct val="107000"/>
              </a:lnSpc>
              <a:spcAft>
                <a:spcPts val="800"/>
              </a:spcAft>
            </a:pPr>
            <a:endParaRPr lang="en-GB" sz="7600" dirty="0"/>
          </a:p>
          <a:p>
            <a:pPr algn="just"/>
            <a:endParaRPr lang="en-US" dirty="0"/>
          </a:p>
        </p:txBody>
      </p:sp>
      <p:pic>
        <p:nvPicPr>
          <p:cNvPr id="7" name="Picture 33">
            <a:extLst>
              <a:ext uri="{FF2B5EF4-FFF2-40B4-BE49-F238E27FC236}">
                <a16:creationId xmlns:a16="http://schemas.microsoft.com/office/drawing/2014/main" id="{93F2BCA4-D2ED-B931-4284-8E25D07AC049}"/>
              </a:ext>
            </a:extLst>
          </p:cNvPr>
          <p:cNvPicPr>
            <a:picLocks noChangeAspect="1"/>
          </p:cNvPicPr>
          <p:nvPr/>
        </p:nvPicPr>
        <p:blipFill>
          <a:blip r:embed="rId2"/>
          <a:stretch>
            <a:fillRect/>
          </a:stretch>
        </p:blipFill>
        <p:spPr>
          <a:xfrm flipV="1">
            <a:off x="1179303" y="4294219"/>
            <a:ext cx="487523" cy="326028"/>
          </a:xfrm>
          <a:prstGeom prst="rect">
            <a:avLst/>
          </a:prstGeom>
        </p:spPr>
      </p:pic>
      <p:pic>
        <p:nvPicPr>
          <p:cNvPr id="8" name="Picture 32" descr="Logo&#10;&#10;Description automatically generated">
            <a:extLst>
              <a:ext uri="{FF2B5EF4-FFF2-40B4-BE49-F238E27FC236}">
                <a16:creationId xmlns:a16="http://schemas.microsoft.com/office/drawing/2014/main" id="{D9F2C7D8-9FAB-A5A0-8B19-EFE7B095D19E}"/>
              </a:ext>
            </a:extLst>
          </p:cNvPr>
          <p:cNvPicPr>
            <a:picLocks noChangeAspect="1"/>
          </p:cNvPicPr>
          <p:nvPr/>
        </p:nvPicPr>
        <p:blipFill>
          <a:blip r:embed="rId3"/>
          <a:stretch>
            <a:fillRect/>
          </a:stretch>
        </p:blipFill>
        <p:spPr>
          <a:xfrm>
            <a:off x="1182531" y="3302860"/>
            <a:ext cx="491754" cy="491754"/>
          </a:xfrm>
          <a:prstGeom prst="rect">
            <a:avLst/>
          </a:prstGeom>
        </p:spPr>
      </p:pic>
      <p:pic>
        <p:nvPicPr>
          <p:cNvPr id="9" name="Imagen 42">
            <a:extLst>
              <a:ext uri="{FF2B5EF4-FFF2-40B4-BE49-F238E27FC236}">
                <a16:creationId xmlns:a16="http://schemas.microsoft.com/office/drawing/2014/main" id="{A586E0D9-3DFE-4DF9-A826-58540F028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762" y="2528426"/>
            <a:ext cx="487523" cy="487523"/>
          </a:xfrm>
          <a:prstGeom prst="rect">
            <a:avLst/>
          </a:prstGeom>
        </p:spPr>
      </p:pic>
    </p:spTree>
    <p:extLst>
      <p:ext uri="{BB962C8B-B14F-4D97-AF65-F5344CB8AC3E}">
        <p14:creationId xmlns:p14="http://schemas.microsoft.com/office/powerpoint/2010/main" val="260811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a:bodyPr>
          <a:lstStyle/>
          <a:p>
            <a:r>
              <a:rPr lang="en-GB" dirty="0"/>
              <a:t>Working in Spain for a limited time</a:t>
            </a: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1334954"/>
            <a:ext cx="11521440" cy="5076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pPr>
            <a:r>
              <a:rPr lang="en-GB" sz="1900" b="1" dirty="0"/>
              <a:t>Work permit needed if not EU, EEA and Schengen area </a:t>
            </a:r>
          </a:p>
          <a:p>
            <a:pPr lvl="1" algn="just">
              <a:lnSpc>
                <a:spcPct val="107000"/>
              </a:lnSpc>
              <a:spcBef>
                <a:spcPts val="1000"/>
              </a:spcBef>
              <a:spcAft>
                <a:spcPts val="800"/>
              </a:spcAft>
            </a:pPr>
            <a:r>
              <a:rPr lang="en-GB" sz="1900" b="1" dirty="0"/>
              <a:t>Golden Visa</a:t>
            </a:r>
            <a:r>
              <a:rPr lang="en-GB" sz="1900" dirty="0"/>
              <a:t>: (i) acquiring real estate worth more than half a million euros in Spain or (ii) depositing €1 million in a Spanish bank. Possibility to travel to Spain as a tourist and apply for a residence and work visa within 30 days. The visa is granted 30 days from the application date.</a:t>
            </a:r>
          </a:p>
          <a:p>
            <a:pPr lvl="1" algn="just">
              <a:lnSpc>
                <a:spcPct val="107000"/>
              </a:lnSpc>
              <a:spcBef>
                <a:spcPts val="1000"/>
              </a:spcBef>
              <a:spcAft>
                <a:spcPts val="800"/>
              </a:spcAft>
            </a:pPr>
            <a:r>
              <a:rPr lang="en-GB" sz="1900" b="1" dirty="0"/>
              <a:t>Application for work permit:</a:t>
            </a:r>
          </a:p>
          <a:p>
            <a:pPr lvl="2" algn="just">
              <a:lnSpc>
                <a:spcPct val="107000"/>
              </a:lnSpc>
              <a:spcBef>
                <a:spcPts val="1000"/>
              </a:spcBef>
              <a:spcAft>
                <a:spcPts val="800"/>
              </a:spcAft>
            </a:pPr>
            <a:r>
              <a:rPr lang="en-GB" sz="1900" b="1" dirty="0"/>
              <a:t>Employees</a:t>
            </a:r>
            <a:r>
              <a:rPr lang="en-GB" sz="1900" dirty="0"/>
              <a:t>: to hire non-EU citizens: (i) salary over €40,000 or €50,000, depending on the age of the worker, (ii) having a university degree and (iii) having the specific qualification for the position held in Spain (High Qualified Professional).</a:t>
            </a:r>
          </a:p>
          <a:p>
            <a:pPr lvl="2" algn="just">
              <a:lnSpc>
                <a:spcPct val="107000"/>
              </a:lnSpc>
              <a:spcBef>
                <a:spcPts val="1000"/>
              </a:spcBef>
              <a:spcAft>
                <a:spcPts val="800"/>
              </a:spcAft>
            </a:pPr>
            <a:r>
              <a:rPr lang="en-GB" sz="1900" b="1" dirty="0"/>
              <a:t>Self employed</a:t>
            </a:r>
            <a:r>
              <a:rPr lang="en-GB" sz="1900" dirty="0"/>
              <a:t>: business project (a short mid-term project). The visa is granted for 1 year and it takes between 2 and 4 months to obtain it.</a:t>
            </a:r>
            <a:endParaRPr lang="en-GB" sz="1900" b="1" dirty="0"/>
          </a:p>
          <a:p>
            <a:pPr algn="just"/>
            <a:endParaRPr lang="en-US" dirty="0"/>
          </a:p>
        </p:txBody>
      </p:sp>
    </p:spTree>
    <p:extLst>
      <p:ext uri="{BB962C8B-B14F-4D97-AF65-F5344CB8AC3E}">
        <p14:creationId xmlns:p14="http://schemas.microsoft.com/office/powerpoint/2010/main" val="205405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411A-1B75-4F77-AED1-07C3E62272DA}"/>
              </a:ext>
            </a:extLst>
          </p:cNvPr>
          <p:cNvSpPr>
            <a:spLocks noGrp="1"/>
          </p:cNvSpPr>
          <p:nvPr>
            <p:ph type="title"/>
          </p:nvPr>
        </p:nvSpPr>
        <p:spPr>
          <a:xfrm>
            <a:off x="335280" y="188600"/>
            <a:ext cx="11521440" cy="1146354"/>
          </a:xfrm>
        </p:spPr>
        <p:txBody>
          <a:bodyPr>
            <a:normAutofit fontScale="90000"/>
          </a:bodyPr>
          <a:lstStyle/>
          <a:p>
            <a:r>
              <a:rPr lang="en-GB" dirty="0"/>
              <a:t>Taxation on work performed in Spain for a limited time</a:t>
            </a:r>
            <a:br>
              <a:rPr lang="en-GB" dirty="0"/>
            </a:br>
            <a:endParaRPr lang="en-US" dirty="0"/>
          </a:p>
        </p:txBody>
      </p:sp>
      <p:sp>
        <p:nvSpPr>
          <p:cNvPr id="6" name="Content Placeholder 6">
            <a:extLst>
              <a:ext uri="{FF2B5EF4-FFF2-40B4-BE49-F238E27FC236}">
                <a16:creationId xmlns:a16="http://schemas.microsoft.com/office/drawing/2014/main" id="{A82F8D2D-96CF-4A7C-BF32-57DFE5BF55D3}"/>
              </a:ext>
            </a:extLst>
          </p:cNvPr>
          <p:cNvSpPr txBox="1"/>
          <p:nvPr/>
        </p:nvSpPr>
        <p:spPr>
          <a:xfrm>
            <a:off x="335280" y="993219"/>
            <a:ext cx="11521440" cy="50763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Clr>
                <a:srgbClr val="004B87"/>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B87"/>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B8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B87"/>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23000"/>
              </a:lnSpc>
              <a:spcBef>
                <a:spcPts val="1000"/>
              </a:spcBef>
              <a:spcAft>
                <a:spcPts val="800"/>
              </a:spcAft>
            </a:pPr>
            <a:r>
              <a:rPr lang="en-GB" sz="7600" b="1" dirty="0"/>
              <a:t>Domestic legislation:</a:t>
            </a:r>
          </a:p>
          <a:p>
            <a:pPr lvl="2" algn="just">
              <a:lnSpc>
                <a:spcPct val="123000"/>
              </a:lnSpc>
              <a:spcBef>
                <a:spcPts val="1000"/>
              </a:spcBef>
              <a:spcAft>
                <a:spcPts val="800"/>
              </a:spcAft>
            </a:pPr>
            <a:r>
              <a:rPr lang="en-GB" sz="7600" b="1" dirty="0"/>
              <a:t>Employees </a:t>
            </a:r>
          </a:p>
          <a:p>
            <a:pPr lvl="3" algn="just">
              <a:lnSpc>
                <a:spcPct val="123000"/>
              </a:lnSpc>
              <a:spcBef>
                <a:spcPts val="0"/>
              </a:spcBef>
              <a:spcAft>
                <a:spcPts val="800"/>
              </a:spcAft>
            </a:pPr>
            <a:r>
              <a:rPr lang="en-GB" sz="7600" dirty="0"/>
              <a:t>Employment income is taxable in Spain if the activity is carried out in Spain: tax rate: 24%/19% (EU, Iceland and Norway).</a:t>
            </a:r>
          </a:p>
          <a:p>
            <a:pPr lvl="3" algn="just">
              <a:lnSpc>
                <a:spcPct val="123000"/>
              </a:lnSpc>
              <a:spcBef>
                <a:spcPts val="0"/>
              </a:spcBef>
              <a:spcAft>
                <a:spcPts val="800"/>
              </a:spcAft>
            </a:pPr>
            <a:r>
              <a:rPr lang="en-GB" sz="7600" dirty="0"/>
              <a:t>If (i) the employee holds 25% or more, directly or indirectly of his/her employer; or (ii) if the individual carries out functions of director and CEO, the relationship is likely to be qualified for Spanish purposes as a commercial relationship and the income would be treated as service income.</a:t>
            </a:r>
          </a:p>
          <a:p>
            <a:pPr lvl="2" algn="just">
              <a:lnSpc>
                <a:spcPct val="123000"/>
              </a:lnSpc>
              <a:spcBef>
                <a:spcPts val="1000"/>
              </a:spcBef>
              <a:spcAft>
                <a:spcPts val="800"/>
              </a:spcAft>
            </a:pPr>
            <a:r>
              <a:rPr lang="en-GB" sz="7600" b="1" dirty="0"/>
              <a:t>Self employed</a:t>
            </a:r>
          </a:p>
          <a:p>
            <a:pPr lvl="3" algn="just">
              <a:lnSpc>
                <a:spcPct val="123000"/>
              </a:lnSpc>
              <a:spcBef>
                <a:spcPts val="0"/>
              </a:spcBef>
              <a:spcAft>
                <a:spcPts val="800"/>
              </a:spcAft>
            </a:pPr>
            <a:r>
              <a:rPr lang="en-GB" sz="7400" dirty="0"/>
              <a:t>Income from services provided (no deemed PE) would be taxed in Spain only if the service is used in Spain (when used for a business activity in Spain or related to assets in Spain): tax rate: 24%/19% (EU, Iceland and Norway).</a:t>
            </a:r>
          </a:p>
          <a:p>
            <a:pPr lvl="3" algn="just">
              <a:lnSpc>
                <a:spcPct val="123000"/>
              </a:lnSpc>
              <a:spcBef>
                <a:spcPts val="0"/>
              </a:spcBef>
              <a:spcAft>
                <a:spcPts val="800"/>
              </a:spcAft>
            </a:pPr>
            <a:r>
              <a:rPr lang="en-GB" sz="7400" dirty="0"/>
              <a:t>Business income would be taxed in Spain when carried out though a PE in Spain: tax rate: 25%.</a:t>
            </a:r>
          </a:p>
          <a:p>
            <a:pPr lvl="1" algn="just">
              <a:lnSpc>
                <a:spcPct val="123000"/>
              </a:lnSpc>
              <a:spcBef>
                <a:spcPts val="1000"/>
              </a:spcBef>
              <a:spcAft>
                <a:spcPts val="800"/>
              </a:spcAft>
            </a:pPr>
            <a:r>
              <a:rPr lang="en-GB" sz="7600" b="1" dirty="0"/>
              <a:t>Tax treaties: </a:t>
            </a:r>
            <a:r>
              <a:rPr lang="en-GB" sz="7600" dirty="0"/>
              <a:t>if a DTT is applicable, generally employment and services are not taxed in Spain, except for PEs.</a:t>
            </a:r>
          </a:p>
          <a:p>
            <a:pPr lvl="1" algn="just">
              <a:lnSpc>
                <a:spcPct val="123000"/>
              </a:lnSpc>
              <a:spcBef>
                <a:spcPts val="1000"/>
              </a:spcBef>
              <a:spcAft>
                <a:spcPts val="800"/>
              </a:spcAft>
            </a:pPr>
            <a:r>
              <a:rPr lang="en-GB" sz="7600" b="1" dirty="0"/>
              <a:t>Risks of PE and effective management and control </a:t>
            </a:r>
            <a:r>
              <a:rPr lang="en-GB" sz="7600" dirty="0"/>
              <a:t>in Spain . </a:t>
            </a:r>
          </a:p>
          <a:p>
            <a:pPr algn="just"/>
            <a:endParaRPr lang="en-US" dirty="0"/>
          </a:p>
        </p:txBody>
      </p:sp>
    </p:spTree>
    <p:extLst>
      <p:ext uri="{BB962C8B-B14F-4D97-AF65-F5344CB8AC3E}">
        <p14:creationId xmlns:p14="http://schemas.microsoft.com/office/powerpoint/2010/main" val="3832957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LINEID" val="2803ECE97FB041D7B71526656C1B15F4"/>
</p:tagLst>
</file>

<file path=ppt/tags/tag2.xml><?xml version="1.0" encoding="utf-8"?>
<p:tagLst xmlns:a="http://schemas.openxmlformats.org/drawingml/2006/main" xmlns:r="http://schemas.openxmlformats.org/officeDocument/2006/relationships" xmlns:p="http://schemas.openxmlformats.org/presentationml/2006/main">
  <p:tag name="OUTLINEID" val="2803ECE97FB041D7B71526656C1B15F4"/>
</p:tagLst>
</file>

<file path=ppt/tags/tag3.xml><?xml version="1.0" encoding="utf-8"?>
<p:tagLst xmlns:a="http://schemas.openxmlformats.org/drawingml/2006/main" xmlns:r="http://schemas.openxmlformats.org/officeDocument/2006/relationships" xmlns:p="http://schemas.openxmlformats.org/presentationml/2006/main">
  <p:tag name="OUTLINEID" val="2803ECE97FB041D7B71526656C1B15F4"/>
</p:tagLst>
</file>

<file path=ppt/tags/tag4.xml><?xml version="1.0" encoding="utf-8"?>
<p:tagLst xmlns:a="http://schemas.openxmlformats.org/drawingml/2006/main" xmlns:r="http://schemas.openxmlformats.org/officeDocument/2006/relationships" xmlns:p="http://schemas.openxmlformats.org/presentationml/2006/main">
  <p:tag name="OUTLINEID" val="2803ECE97FB041D7B71526656C1B15F4"/>
</p:tagLst>
</file>

<file path=ppt/theme/theme1.xml><?xml version="1.0" encoding="utf-8"?>
<a:theme xmlns:a="http://schemas.openxmlformats.org/drawingml/2006/main" name="A&amp;B Template 4 widescreen">
  <a:themeElements>
    <a:clrScheme name="A&amp;B">
      <a:dk1>
        <a:sysClr val="windowText" lastClr="000000"/>
      </a:dk1>
      <a:lt1>
        <a:srgbClr val="FFFFFF"/>
      </a:lt1>
      <a:dk2>
        <a:srgbClr val="004B87"/>
      </a:dk2>
      <a:lt2>
        <a:srgbClr val="E3DED1"/>
      </a:lt2>
      <a:accent1>
        <a:srgbClr val="004B87"/>
      </a:accent1>
      <a:accent2>
        <a:srgbClr val="6198C5"/>
      </a:accent2>
      <a:accent3>
        <a:srgbClr val="A49483"/>
      </a:accent3>
      <a:accent4>
        <a:srgbClr val="B33D20"/>
      </a:accent4>
      <a:accent5>
        <a:srgbClr val="767171"/>
      </a:accent5>
      <a:accent6>
        <a:srgbClr val="BF9000"/>
      </a:accent6>
      <a:hlink>
        <a:srgbClr val="0070C0"/>
      </a:hlink>
      <a:folHlink>
        <a:srgbClr val="4F141B"/>
      </a:folHlink>
    </a:clrScheme>
    <a:fontScheme name="Calibri">
      <a:maj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Tahoma"/>
        <a:font script="Arab" typeface="Arial"/>
        <a:font script="Hebr" typeface="Arial"/>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Tahoma"/>
        <a:font script="Arab" typeface="Arial"/>
        <a:font script="Hebr" typeface="Arial"/>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Light"/>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Syrn" typeface="Estrangelo Edessa"/>
        <a:font script="Nkoo" typeface="Ebrima"/>
        <a:font script="Yiii" typeface="Microsoft Yi Baiti"/>
        <a:font script="Cher" typeface="Plantagenet Cherokee"/>
        <a:font script="Geor" typeface="Sylfaen"/>
        <a:font script="Tibt" typeface="Microsoft Himalaya"/>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Talu" typeface="Microsoft New Tai Lue"/>
        <a:font script="Armn" typeface="Arial"/>
        <a:font script="Sinh" typeface="Iskoola Pota"/>
        <a:font script="Tfng" typeface="Ebrim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Mong" typeface="Mongolian Baiti"/>
        <a:font script="Hans" typeface="等线"/>
        <a:font script="Phag" typeface="Phagspa"/>
        <a:font script="Guru" typeface="Raavi"/>
        <a:font script="Osma" typeface="Ebrima"/>
        <a:font script="Hant" typeface="新細明體"/>
        <a:font script="Mlym" typeface="Kartik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3509</Words>
  <Application>Microsoft Office PowerPoint</Application>
  <PresentationFormat>Widescreen</PresentationFormat>
  <Paragraphs>287</Paragraphs>
  <Slides>29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Calibri</vt:lpstr>
      <vt:lpstr>Calibri corpo</vt:lpstr>
      <vt:lpstr>Lucida Sans Unicode</vt:lpstr>
      <vt:lpstr>Wingdings</vt:lpstr>
      <vt:lpstr>A&amp;B Template 4 widescreen</vt:lpstr>
      <vt:lpstr>      International Bar Association  Tax residence in Covid-19 times – where do you find yourself as a taxpayer?   </vt:lpstr>
      <vt:lpstr>Introduction</vt:lpstr>
      <vt:lpstr>OECD Covid Guidance </vt:lpstr>
      <vt:lpstr>OECD Covid Guidance. Application</vt:lpstr>
      <vt:lpstr>OECD Covid Guidance – Individual tax residence </vt:lpstr>
      <vt:lpstr>The Spanish perspective</vt:lpstr>
      <vt:lpstr>Spanish tax residence for individuals</vt:lpstr>
      <vt:lpstr>Working in Spain for a limited time</vt:lpstr>
      <vt:lpstr>Taxation on work performed in Spain for a limited time </vt:lpstr>
      <vt:lpstr>Spanish impatriate tax regime. “Digital nomads”</vt:lpstr>
      <vt:lpstr>Links with Italian tax system. Digital nomads, remote workers</vt:lpstr>
      <vt:lpstr>The French perspective</vt:lpstr>
      <vt:lpstr>Residence test for French tax purposes</vt:lpstr>
      <vt:lpstr>Residence in France and tax implications</vt:lpstr>
      <vt:lpstr>French tax regime</vt:lpstr>
      <vt:lpstr>The UK perspective</vt:lpstr>
      <vt:lpstr>Unintended UK tax residency during the pandemic</vt:lpstr>
      <vt:lpstr>Tax residency of entities - Control</vt:lpstr>
      <vt:lpstr>Exit taxes – leaving the UK</vt:lpstr>
      <vt:lpstr>The non-tax issues for the UK</vt:lpstr>
      <vt:lpstr>The US perspective</vt:lpstr>
      <vt:lpstr>Resident for US income tax purposes</vt:lpstr>
      <vt:lpstr>Covid and days not counted in 2020</vt:lpstr>
      <vt:lpstr>Resident for US estate and gift tax purposes</vt:lpstr>
      <vt:lpstr>The Colombian perspective</vt:lpstr>
      <vt:lpstr>Introduction. Aftermath of Covid</vt:lpstr>
      <vt:lpstr>Individual tax residence and taxation in Colombia</vt:lpstr>
      <vt:lpstr>LATAM overview</vt:lpstr>
      <vt:lpstr>Q&amp;A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International Bar Association Transfer Pricing: Anticipating and Responding to  New Challenges </dc:title>
  <dc:creator/>
  <cp:lastModifiedBy>CHIOMENTI</cp:lastModifiedBy>
  <cp:revision>10</cp:revision>
  <cp:lastPrinted>2022-03-03T03:15:40Z</cp:lastPrinted>
  <dcterms:created xsi:type="dcterms:W3CDTF">2022-03-03T03:15:40Z</dcterms:created>
  <dcterms:modified xsi:type="dcterms:W3CDTF">2022-06-09T14:27:26Z</dcterms:modified>
</cp:coreProperties>
</file>