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56" r:id="rId2"/>
    <p:sldId id="261" r:id="rId3"/>
    <p:sldId id="262" r:id="rId4"/>
    <p:sldId id="289" r:id="rId5"/>
    <p:sldId id="290" r:id="rId6"/>
    <p:sldId id="259" r:id="rId7"/>
  </p:sldIdLst>
  <p:sldSz cx="9144000" cy="5143500" type="screen16x9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3" d="100"/>
          <a:sy n="133" d="100"/>
        </p:scale>
        <p:origin x="90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8C8A3-E90D-49C6-A473-F7323516D1AF}" type="datetimeFigureOut">
              <a:rPr lang="en-CA" smtClean="0"/>
              <a:t>02/03/2022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FF64A-EA19-4377-AFD0-643C5A8BBE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1177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FF64A-EA19-4377-AFD0-643C5A8BBE00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7549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fmcover2"/>
          <p:cNvSpPr/>
          <p:nvPr/>
        </p:nvSpPr>
        <p:spPr>
          <a:xfrm>
            <a:off x="162000" y="162000"/>
            <a:ext cx="8827200" cy="2772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23528" y="3219822"/>
            <a:ext cx="3707936" cy="1296144"/>
          </a:xfrm>
        </p:spPr>
        <p:txBody>
          <a:bodyPr lIns="90000" tIns="46800" rIns="90000" bIns="46800"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CA" noProof="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>
          <a:xfrm>
            <a:off x="288504" y="4780800"/>
            <a:ext cx="2051248" cy="273600"/>
          </a:xfrm>
        </p:spPr>
        <p:txBody>
          <a:bodyPr/>
          <a:lstStyle/>
          <a:p>
            <a:fld id="{E755EDE3-A192-4DA6-B382-A9CFB89994D2}" type="datetime1">
              <a:rPr lang="en-CA" smtClean="0"/>
              <a:t>02/03/2022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>
          <a:xfrm>
            <a:off x="6212904" y="4781522"/>
            <a:ext cx="1959496" cy="2736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8360420" y="4774741"/>
            <a:ext cx="532060" cy="273600"/>
          </a:xfrm>
        </p:spPr>
        <p:txBody>
          <a:bodyPr/>
          <a:lstStyle/>
          <a:p>
            <a:fld id="{E0E188A6-1E21-4BAD-8A7F-BEED75DF329B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Rectangle 3" descr="fmTriangleCover2"/>
          <p:cNvSpPr/>
          <p:nvPr/>
        </p:nvSpPr>
        <p:spPr>
          <a:xfrm>
            <a:off x="4186683" y="2723704"/>
            <a:ext cx="385317" cy="49611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00" y="267494"/>
            <a:ext cx="4280400" cy="2536906"/>
          </a:xfrm>
        </p:spPr>
        <p:txBody>
          <a:bodyPr anchor="b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706063856"/>
      </p:ext>
    </p:extLst>
  </p:cSld>
  <p:clrMapOvr>
    <a:masterClrMapping/>
  </p:clrMapOvr>
</p:sldLayout>
</file>

<file path=ppt/slideLayouts/slideLayout1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8AB8-72A6-4DEE-9DAC-99709ED54B14}" type="datetime1">
              <a:rPr lang="en-CA" noProof="0" smtClean="0"/>
              <a:t>02/03/2022</a:t>
            </a:fld>
            <a:endParaRPr lang="en-C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pPr/>
              <a:t>‹#›</a:t>
            </a:fld>
            <a:endParaRPr lang="en-CA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11560" y="843856"/>
            <a:ext cx="7920880" cy="3096047"/>
          </a:xfrm>
        </p:spPr>
        <p:txBody>
          <a:bodyPr anchor="ctr"/>
          <a:lstStyle>
            <a:lvl1pPr marL="0" indent="0" algn="ctr">
              <a:buNone/>
              <a:defRPr i="1">
                <a:solidFill>
                  <a:schemeClr val="accent3"/>
                </a:solidFill>
                <a:latin typeface="Georgia" panose="02040502050405020303" pitchFamily="18" charset="0"/>
              </a:defRPr>
            </a:lvl1pPr>
            <a:lvl2pPr marL="265113" indent="0">
              <a:buNone/>
              <a:defRPr>
                <a:latin typeface="Georgia" panose="02040502050405020303" pitchFamily="18" charset="0"/>
              </a:defRPr>
            </a:lvl2pPr>
            <a:lvl3pPr marL="538163" indent="0">
              <a:buNone/>
              <a:defRPr>
                <a:latin typeface="Georgia" panose="02040502050405020303" pitchFamily="18" charset="0"/>
              </a:defRPr>
            </a:lvl3pPr>
            <a:lvl4pPr marL="804862" indent="0">
              <a:buNone/>
              <a:defRPr>
                <a:latin typeface="Georgia" panose="02040502050405020303" pitchFamily="18" charset="0"/>
              </a:defRPr>
            </a:lvl4pPr>
            <a:lvl5pPr marL="1076325" indent="0">
              <a:buNone/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1244598"/>
      </p:ext>
    </p:extLst>
  </p:cSld>
  <p:clrMapOvr>
    <a:masterClrMapping/>
  </p:clrMapOvr>
</p:sldLayout>
</file>

<file path=ppt/slideLayouts/slideLayout1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>
  <p:cSld name="Sign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A0E1-3194-4909-8844-462F5F1E9559}" type="datetime1">
              <a:rPr lang="en-CA" noProof="0" smtClean="0"/>
              <a:t>02/03/2022</a:t>
            </a:fld>
            <a:endParaRPr lang="en-C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6" name="SmartArt Placeholder 5"/>
          <p:cNvSpPr>
            <a:spLocks noGrp="1"/>
          </p:cNvSpPr>
          <p:nvPr>
            <p:ph type="dgm" sz="quarter" idx="13"/>
          </p:nvPr>
        </p:nvSpPr>
        <p:spPr>
          <a:xfrm>
            <a:off x="323528" y="411164"/>
            <a:ext cx="8496944" cy="4105275"/>
          </a:xfrm>
        </p:spPr>
        <p:txBody>
          <a:bodyPr/>
          <a:lstStyle>
            <a:lvl1pPr marL="265113" indent="-265113">
              <a:defRPr/>
            </a:lvl1pPr>
          </a:lstStyle>
          <a:p>
            <a:r>
              <a:rPr lang="en-US" noProof="0"/>
              <a:t>Click icon to add SmartArt graphic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2898839286"/>
      </p:ext>
    </p:extLst>
  </p:cSld>
  <p:clrMapOvr>
    <a:masterClrMapping/>
  </p:clrMapOvr>
</p:sldLayout>
</file>

<file path=ppt/slideLayouts/slideLayout1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6EFB-F430-4BF2-BCC7-CB782ADC4C33}" type="datetime1">
              <a:rPr lang="en-CA" smtClean="0"/>
              <a:t>02/03/2022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smtClean="0"/>
              <a:t>‹#›</a:t>
            </a:fld>
            <a:endParaRPr lang="en-CA"/>
          </a:p>
        </p:txBody>
      </p:sp>
      <p:sp>
        <p:nvSpPr>
          <p:cNvPr id="2" name="Rectangle 1" descr="fmlogo2"/>
          <p:cNvSpPr/>
          <p:nvPr/>
        </p:nvSpPr>
        <p:spPr>
          <a:xfrm>
            <a:off x="968400" y="1130400"/>
            <a:ext cx="7210800" cy="2880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464272"/>
      </p:ext>
    </p:extLst>
  </p:cSld>
  <p:clrMapOvr>
    <a:masterClrMapping/>
  </p:clrMapOvr>
</p:sldLayout>
</file>

<file path=ppt/slideLayouts/slideLayout2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5EA6-C501-44BE-B8E6-8EFDF429B6B2}" type="datetime1">
              <a:rPr lang="en-CA" smtClean="0"/>
              <a:t>02/03/2022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smtClean="0"/>
              <a:t>‹#›</a:t>
            </a:fld>
            <a:endParaRPr lang="en-CA"/>
          </a:p>
        </p:txBody>
      </p:sp>
      <p:sp>
        <p:nvSpPr>
          <p:cNvPr id="9" name="Rectangle 8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0239439"/>
      </p:ext>
    </p:extLst>
  </p:cSld>
  <p:clrMapOvr>
    <a:masterClrMapping/>
  </p:clrMapOvr>
</p:sldLayout>
</file>

<file path=ppt/slideLayouts/slideLayout3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587" y="1347614"/>
            <a:ext cx="3888000" cy="1728192"/>
          </a:xfrm>
        </p:spPr>
        <p:txBody>
          <a:bodyPr lIns="0" tIns="46800" anchor="t">
            <a:normAutofit/>
          </a:bodyPr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587" y="3093638"/>
            <a:ext cx="3888000" cy="720000"/>
          </a:xfrm>
        </p:spPr>
        <p:txBody>
          <a:bodyPr lIns="0" anchor="t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111AF9F1-D9AB-430D-802A-882E949D6316}" type="datetime1">
              <a:rPr lang="en-CA" smtClean="0"/>
              <a:t>02/03/2022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E0E188A6-1E21-4BAD-8A7F-BEED75DF329B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 descr="fmTriangleCover2"/>
          <p:cNvSpPr/>
          <p:nvPr userDrawn="1"/>
        </p:nvSpPr>
        <p:spPr>
          <a:xfrm>
            <a:off x="4186683" y="843558"/>
            <a:ext cx="385317" cy="49611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5716875"/>
      </p:ext>
    </p:extLst>
  </p:cSld>
  <p:clrMapOvr>
    <a:masterClrMapping/>
  </p:clrMapOvr>
</p:sldLayout>
</file>

<file path=ppt/slideLayouts/slideLayout4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00" y="266400"/>
            <a:ext cx="7992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275605"/>
            <a:ext cx="3816424" cy="33190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5605"/>
            <a:ext cx="3816000" cy="33190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C8F9-F43B-4057-957B-E6796D06432B}" type="datetime1">
              <a:rPr lang="en-CA" noProof="0" smtClean="0"/>
              <a:t>02/03/2022</a:t>
            </a:fld>
            <a:endParaRPr lang="en-C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10000" y="4780800"/>
            <a:ext cx="1958400" cy="273844"/>
          </a:xfrm>
        </p:spPr>
        <p:txBody>
          <a:bodyPr/>
          <a:lstStyle/>
          <a:p>
            <a:endParaRPr lang="en-C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9" name="Rectangle 8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3203201"/>
      </p:ext>
    </p:extLst>
  </p:cSld>
  <p:clrMapOvr>
    <a:masterClrMapping/>
  </p:clrMapOvr>
</p:sldLayout>
</file>

<file path=ppt/slideLayouts/slideLayout5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00" y="266400"/>
            <a:ext cx="7992000" cy="1008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1275606"/>
            <a:ext cx="3816424" cy="576064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76" y="1851671"/>
            <a:ext cx="3816424" cy="2742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00" y="1275606"/>
            <a:ext cx="3816000" cy="576064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00" y="1851671"/>
            <a:ext cx="3816000" cy="2742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711D-8309-46AF-B296-DBF0247C8AAD}" type="datetime1">
              <a:rPr lang="en-CA" noProof="0" smtClean="0"/>
              <a:t>02/03/2022</a:t>
            </a:fld>
            <a:endParaRPr lang="en-C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11" name="Rectangle 10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0051315"/>
      </p:ext>
    </p:extLst>
  </p:cSld>
  <p:clrMapOvr>
    <a:masterClrMapping/>
  </p:clrMapOvr>
</p:sldLayout>
</file>

<file path=ppt/slideLayouts/slideLayout6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5C88-402B-4FFB-89D4-A45CC81471A1}" type="datetime1">
              <a:rPr lang="en-CA" noProof="0" smtClean="0"/>
              <a:t>02/03/2022</a:t>
            </a:fld>
            <a:endParaRPr lang="en-C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7" name="Rectangle 6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7995756"/>
      </p:ext>
    </p:extLst>
  </p:cSld>
  <p:clrMapOvr>
    <a:masterClrMapping/>
  </p:clrMapOvr>
</p:sldLayout>
</file>

<file path=ppt/slideLayouts/slideLayout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0C52-48AC-46D0-9C94-A3A42C3ED083}" type="datetime1">
              <a:rPr lang="en-CA" smtClean="0"/>
              <a:t>02/03/2022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2023566"/>
      </p:ext>
    </p:extLst>
  </p:cSld>
  <p:clrMapOvr>
    <a:masterClrMapping/>
  </p:clrMapOvr>
</p:sldLayout>
</file>

<file path=ppt/slideLayouts/slideLayout8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7494"/>
            <a:ext cx="3672408" cy="1530000"/>
          </a:xfrm>
        </p:spPr>
        <p:txBody>
          <a:bodyPr anchor="t">
            <a:normAutofit/>
          </a:bodyPr>
          <a:lstStyle>
            <a:lvl1pPr algn="l">
              <a:defRPr sz="4000" b="0"/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4000" y="267494"/>
            <a:ext cx="4230000" cy="43204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76" y="1836793"/>
            <a:ext cx="3672408" cy="72008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96D-DA7C-4958-BF4E-E531E2B1DBB1}" type="datetime1">
              <a:rPr lang="en-CA" noProof="0" smtClean="0"/>
              <a:t>02/03/2022</a:t>
            </a:fld>
            <a:endParaRPr lang="en-C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9" name="Rectangle 8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5198889"/>
      </p:ext>
    </p:extLst>
  </p:cSld>
  <p:clrMapOvr>
    <a:masterClrMapping/>
  </p:clrMapOvr>
</p:sldLayout>
</file>

<file path=ppt/slideLayouts/slideLayout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1904" y="3600451"/>
            <a:ext cx="5486400" cy="425054"/>
          </a:xfrm>
        </p:spPr>
        <p:txBody>
          <a:bodyPr anchor="b"/>
          <a:lstStyle>
            <a:lvl1pPr algn="l">
              <a:defRPr sz="2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1904" y="411510"/>
            <a:ext cx="5486400" cy="31605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1904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CCC6-C598-4216-9B07-B67417B2458B}" type="datetime1">
              <a:rPr lang="en-CA" noProof="0" smtClean="0"/>
              <a:t>02/03/2022</a:t>
            </a:fld>
            <a:endParaRPr lang="en-C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77983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576" y="267495"/>
            <a:ext cx="7992888" cy="1008112"/>
          </a:xfrm>
          <a:prstGeom prst="rect">
            <a:avLst/>
          </a:prstGeom>
        </p:spPr>
        <p:txBody>
          <a:bodyPr vert="horz" lIns="90000" tIns="46800" rIns="90000" bIns="46800" rtlCol="0" anchor="t">
            <a:noAutofit/>
          </a:bodyPr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1275607"/>
            <a:ext cx="7992888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504" y="4780800"/>
            <a:ext cx="2051248" cy="273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marL="0" indent="0" algn="l">
              <a:defRPr sz="1200">
                <a:solidFill>
                  <a:schemeClr val="accent5"/>
                </a:solidFill>
                <a:latin typeface="Georgia" panose="02040502050405020303" pitchFamily="18" charset="0"/>
              </a:defRPr>
            </a:lvl1pPr>
          </a:lstStyle>
          <a:p>
            <a:fld id="{4827F248-E226-473C-A4F6-56DB57E97EF1}" type="datetime1">
              <a:rPr lang="en-CA" noProof="0" smtClean="0"/>
              <a:t>02/03/2022</a:t>
            </a:fld>
            <a:endParaRPr lang="en-C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11488" y="4781522"/>
            <a:ext cx="1959496" cy="27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/>
                </a:solidFill>
                <a:latin typeface="Georgia" panose="02040502050405020303" pitchFamily="18" charset="0"/>
              </a:defRPr>
            </a:lvl1pPr>
          </a:lstStyle>
          <a:p>
            <a:endParaRPr lang="en-C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0420" y="4774741"/>
            <a:ext cx="532060" cy="273600"/>
          </a:xfrm>
          <a:prstGeom prst="rect">
            <a:avLst/>
          </a:prstGeom>
        </p:spPr>
        <p:txBody>
          <a:bodyPr vert="horz" lIns="90000" tIns="46800" rIns="90000" bIns="46800" rtlCol="0" anchor="b"/>
          <a:lstStyle>
            <a:lvl1pPr algn="r">
              <a:defRPr sz="1200">
                <a:solidFill>
                  <a:schemeClr val="accent5"/>
                </a:solidFill>
                <a:latin typeface="Georgia" panose="02040502050405020303" pitchFamily="18" charset="0"/>
              </a:defRPr>
            </a:lvl1pPr>
          </a:lstStyle>
          <a:p>
            <a:fld id="{E0E188A6-1E21-4BAD-8A7F-BEED75DF329B}" type="slidenum">
              <a:rPr lang="en-CA" noProof="0" smtClean="0"/>
              <a:pPr/>
              <a:t>‹#›</a:t>
            </a:fld>
            <a:endParaRPr lang="en-CA" noProof="0" dirty="0"/>
          </a:p>
        </p:txBody>
      </p:sp>
      <p:sp>
        <p:nvSpPr>
          <p:cNvPr id="9" name="Rectangle 8" descr="fmfooter2"/>
          <p:cNvSpPr/>
          <p:nvPr/>
        </p:nvSpPr>
        <p:spPr>
          <a:xfrm>
            <a:off x="3974400" y="4669200"/>
            <a:ext cx="1188000" cy="475200"/>
          </a:xfrm>
          <a:prstGeom prst="rect">
            <a:avLst/>
          </a:prstGeom>
          <a:blipFill>
            <a:blip r:embed="rId1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518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730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67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1463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rabinovitch@fasken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075806"/>
            <a:ext cx="4032448" cy="144016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CA" sz="2500" b="1" dirty="0"/>
              <a:t>IBA – Capital Markets and Tax Conference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fr-CA" sz="2500" dirty="0"/>
              <a:t>Ryan Rabinovitch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fr-CA" sz="2000" dirty="0"/>
              <a:t>Partner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fr-CA" sz="2000" dirty="0"/>
              <a:t>(</a:t>
            </a:r>
            <a:r>
              <a:rPr lang="fr-CA" sz="2000"/>
              <a:t>514)-397-7422</a:t>
            </a:r>
            <a:endParaRPr lang="fr-CA" sz="20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fr-CA" sz="2000" dirty="0">
                <a:hlinkClick r:id="rId2"/>
              </a:rPr>
              <a:t>rrabinovitch@fasken.com</a:t>
            </a:r>
            <a:endParaRPr lang="fr-CA" sz="2000" dirty="0"/>
          </a:p>
          <a:p>
            <a:pPr>
              <a:spcBef>
                <a:spcPts val="0"/>
              </a:spcBef>
            </a:pPr>
            <a:endParaRPr lang="fr-CA" sz="2000" dirty="0"/>
          </a:p>
          <a:p>
            <a:r>
              <a:rPr lang="en-CA" sz="2000" dirty="0"/>
              <a:t>March 3, 2022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Treaty Shopping in the Supreme Court of Canada: R. v. Alta Energy Luxembourg </a:t>
            </a:r>
            <a:r>
              <a:rPr lang="en-CA" sz="2400" dirty="0" err="1"/>
              <a:t>S.A.R.L</a:t>
            </a:r>
            <a:r>
              <a:rPr lang="en-CA" sz="24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0E188A6-1E21-4BAD-8A7F-BEED75DF329B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8314334"/>
      </p:ext>
    </p:extLst>
  </p:cSld>
  <p:clrMapOvr>
    <a:masterClrMapping/>
  </p:clrMapOvr>
</p:sld>
</file>

<file path=ppt/slides/slide2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71550"/>
            <a:ext cx="7992888" cy="97042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CA" sz="1800" u="sng" dirty="0"/>
              <a:t>Facts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CA" sz="1400" dirty="0"/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CA" sz="1400" dirty="0"/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CA" sz="1400" dirty="0"/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CA" sz="1400" dirty="0"/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CA" sz="140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CA" sz="14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CA" sz="1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1300" dirty="0"/>
              <a:t>A PE Fund and US company restructured their holdings in a Canadian oil and gas company so that its shares were held by a corporation resident in Luxembourg.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1300" dirty="0"/>
              <a:t>The result was that the gain realized on sale of shares of the Canadian company was exempt under article 13 of the Canada-Luxembourg Tax Treaty (the “</a:t>
            </a:r>
            <a:r>
              <a:rPr lang="en-CA" sz="1300" b="1" dirty="0"/>
              <a:t>Treaty</a:t>
            </a:r>
            <a:r>
              <a:rPr lang="en-CA" sz="1300" dirty="0"/>
              <a:t>”).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CA" sz="1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339503"/>
            <a:ext cx="7992888" cy="576063"/>
          </a:xfrm>
          <a:prstGeom prst="rect">
            <a:avLst/>
          </a:prstGeom>
        </p:spPr>
        <p:txBody>
          <a:bodyPr vert="horz" lIns="90000" tIns="46800" rIns="90000" bIns="4680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2000" b="1" i="1" dirty="0"/>
              <a:t>The Queen v. Alta Energy Luxembourg S.A.R.L.</a:t>
            </a:r>
            <a:r>
              <a:rPr lang="en-CA" sz="2000" b="1" dirty="0"/>
              <a:t>, 2021 SCC 49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smtClean="0"/>
              <a:t>2</a:t>
            </a:fld>
            <a:endParaRPr lang="en-CA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7F02AD-89F9-4405-874D-C271126A2B8C}"/>
              </a:ext>
            </a:extLst>
          </p:cNvPr>
          <p:cNvSpPr txBox="1"/>
          <p:nvPr/>
        </p:nvSpPr>
        <p:spPr>
          <a:xfrm>
            <a:off x="4506513" y="984190"/>
            <a:ext cx="162634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000" dirty="0"/>
              <a:t>Alta Resources LLC</a:t>
            </a:r>
          </a:p>
          <a:p>
            <a:pPr algn="ctr"/>
            <a:r>
              <a:rPr lang="fr-CA" sz="1000" dirty="0"/>
              <a:t>(US)</a:t>
            </a:r>
            <a:endParaRPr lang="en-CA" sz="10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BC664B6-2119-462F-8619-D26D30DF0DCC}"/>
              </a:ext>
            </a:extLst>
          </p:cNvPr>
          <p:cNvSpPr/>
          <p:nvPr/>
        </p:nvSpPr>
        <p:spPr>
          <a:xfrm>
            <a:off x="2339752" y="915566"/>
            <a:ext cx="1579984" cy="504056"/>
          </a:xfrm>
          <a:prstGeom prst="ellipse">
            <a:avLst/>
          </a:prstGeom>
          <a:noFill/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B6B37F-6E3D-45DB-834E-F32B1E20C111}"/>
              </a:ext>
            </a:extLst>
          </p:cNvPr>
          <p:cNvSpPr txBox="1"/>
          <p:nvPr/>
        </p:nvSpPr>
        <p:spPr>
          <a:xfrm>
            <a:off x="2269840" y="993197"/>
            <a:ext cx="171980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000" dirty="0"/>
              <a:t>Blackstone Group </a:t>
            </a:r>
          </a:p>
          <a:p>
            <a:pPr algn="ctr"/>
            <a:r>
              <a:rPr lang="fr-CA" sz="1000" dirty="0" err="1"/>
              <a:t>LP</a:t>
            </a:r>
            <a:endParaRPr lang="fr-CA" sz="10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105028C-CCB4-42B2-AA32-B79BE6133B14}"/>
              </a:ext>
            </a:extLst>
          </p:cNvPr>
          <p:cNvSpPr/>
          <p:nvPr/>
        </p:nvSpPr>
        <p:spPr>
          <a:xfrm>
            <a:off x="3170987" y="1544006"/>
            <a:ext cx="2160240" cy="400110"/>
          </a:xfrm>
          <a:prstGeom prst="ellipse">
            <a:avLst/>
          </a:prstGeom>
          <a:noFill/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7811CC0-2AF2-456F-A516-9895E6D9F42F}"/>
              </a:ext>
            </a:extLst>
          </p:cNvPr>
          <p:cNvSpPr txBox="1"/>
          <p:nvPr/>
        </p:nvSpPr>
        <p:spPr>
          <a:xfrm>
            <a:off x="3347864" y="1547632"/>
            <a:ext cx="172819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Alta Energy</a:t>
            </a:r>
            <a:endParaRPr lang="fr-CA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ECF98A-D1B3-4C29-A85A-FB2B586F7F29}"/>
              </a:ext>
            </a:extLst>
          </p:cNvPr>
          <p:cNvSpPr txBox="1"/>
          <p:nvPr/>
        </p:nvSpPr>
        <p:spPr>
          <a:xfrm>
            <a:off x="2940428" y="2078979"/>
            <a:ext cx="262135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000" dirty="0"/>
              <a:t>Alta Energy Luxembourg S.A.R.L.</a:t>
            </a:r>
          </a:p>
          <a:p>
            <a:pPr algn="ctr"/>
            <a:r>
              <a:rPr lang="fr-CA" sz="1000" dirty="0"/>
              <a:t>(Luxembourg)</a:t>
            </a:r>
            <a:endParaRPr lang="en-CA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E54224-D342-49BD-9294-FF9677566ABF}"/>
              </a:ext>
            </a:extLst>
          </p:cNvPr>
          <p:cNvSpPr txBox="1"/>
          <p:nvPr/>
        </p:nvSpPr>
        <p:spPr>
          <a:xfrm>
            <a:off x="2940428" y="2729521"/>
            <a:ext cx="262135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000" dirty="0"/>
              <a:t>Alta Energy Partners Canada Ltd. </a:t>
            </a:r>
          </a:p>
          <a:p>
            <a:pPr algn="ctr"/>
            <a:r>
              <a:rPr lang="fr-CA" sz="1000" dirty="0"/>
              <a:t>(Canada)</a:t>
            </a:r>
            <a:endParaRPr lang="en-CA" sz="10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36122B3-13B7-4457-BE59-1E313336D11A}"/>
              </a:ext>
            </a:extLst>
          </p:cNvPr>
          <p:cNvCxnSpPr>
            <a:cxnSpLocks/>
            <a:stCxn id="14" idx="4"/>
            <a:endCxn id="16" idx="0"/>
          </p:cNvCxnSpPr>
          <p:nvPr/>
        </p:nvCxnSpPr>
        <p:spPr>
          <a:xfrm>
            <a:off x="3129744" y="1419622"/>
            <a:ext cx="1121363" cy="124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B4BBE87-809B-48F8-9FAA-E1C1A541BCDB}"/>
              </a:ext>
            </a:extLst>
          </p:cNvPr>
          <p:cNvCxnSpPr>
            <a:cxnSpLocks/>
            <a:stCxn id="13" idx="2"/>
            <a:endCxn id="16" idx="0"/>
          </p:cNvCxnSpPr>
          <p:nvPr/>
        </p:nvCxnSpPr>
        <p:spPr>
          <a:xfrm flipH="1">
            <a:off x="4251107" y="1384300"/>
            <a:ext cx="1068577" cy="159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AC74698-988B-4FE9-AD75-5622731E5B5B}"/>
              </a:ext>
            </a:extLst>
          </p:cNvPr>
          <p:cNvCxnSpPr>
            <a:cxnSpLocks/>
            <a:stCxn id="18" idx="0"/>
            <a:endCxn id="16" idx="4"/>
          </p:cNvCxnSpPr>
          <p:nvPr/>
        </p:nvCxnSpPr>
        <p:spPr>
          <a:xfrm flipH="1" flipV="1">
            <a:off x="4251107" y="1944116"/>
            <a:ext cx="1" cy="134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4A7A9DB-2EDA-42C4-8B1C-FFD832A30A16}"/>
              </a:ext>
            </a:extLst>
          </p:cNvPr>
          <p:cNvCxnSpPr>
            <a:cxnSpLocks/>
            <a:stCxn id="19" idx="0"/>
            <a:endCxn id="18" idx="2"/>
          </p:cNvCxnSpPr>
          <p:nvPr/>
        </p:nvCxnSpPr>
        <p:spPr>
          <a:xfrm flipV="1">
            <a:off x="4251108" y="2479089"/>
            <a:ext cx="0" cy="250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8A63A4E-710B-4519-AE84-26B589ED6A63}"/>
              </a:ext>
            </a:extLst>
          </p:cNvPr>
          <p:cNvCxnSpPr>
            <a:cxnSpLocks/>
            <a:stCxn id="19" idx="2"/>
            <a:endCxn id="25" idx="0"/>
          </p:cNvCxnSpPr>
          <p:nvPr/>
        </p:nvCxnSpPr>
        <p:spPr>
          <a:xfrm flipH="1">
            <a:off x="4251107" y="3129631"/>
            <a:ext cx="1" cy="65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72DEE08-2DA7-4465-B311-E683CDD6598C}"/>
              </a:ext>
            </a:extLst>
          </p:cNvPr>
          <p:cNvSpPr txBox="1"/>
          <p:nvPr/>
        </p:nvSpPr>
        <p:spPr>
          <a:xfrm>
            <a:off x="3387011" y="3194782"/>
            <a:ext cx="172819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Canadian Oil and Gas Properties</a:t>
            </a:r>
            <a:endParaRPr lang="fr-CA" sz="1000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3C00171-3014-4FD5-965C-D99A957E6D85}"/>
              </a:ext>
            </a:extLst>
          </p:cNvPr>
          <p:cNvCxnSpPr/>
          <p:nvPr/>
        </p:nvCxnSpPr>
        <p:spPr>
          <a:xfrm>
            <a:off x="4427984" y="2598156"/>
            <a:ext cx="15841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63C4656-DA0A-4A05-B59E-D5B8B6105867}"/>
              </a:ext>
            </a:extLst>
          </p:cNvPr>
          <p:cNvSpPr txBox="1"/>
          <p:nvPr/>
        </p:nvSpPr>
        <p:spPr>
          <a:xfrm>
            <a:off x="5573349" y="2398101"/>
            <a:ext cx="172819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Third Party </a:t>
            </a:r>
          </a:p>
          <a:p>
            <a:pPr algn="ctr"/>
            <a:r>
              <a:rPr lang="en-CA" sz="1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Purchaser</a:t>
            </a:r>
            <a:endParaRPr lang="fr-CA" sz="1000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0D86596E-9B39-4B05-8F4B-B442448C77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194" y="2093416"/>
            <a:ext cx="240027" cy="144016"/>
          </a:xfrm>
          <a:prstGeom prst="rect">
            <a:avLst/>
          </a:prstGeom>
        </p:spPr>
      </p:pic>
      <p:pic>
        <p:nvPicPr>
          <p:cNvPr id="29" name="Picture 2" descr="Flag of Canada - Wikipedia">
            <a:extLst>
              <a:ext uri="{FF2B5EF4-FFF2-40B4-BE49-F238E27FC236}">
                <a16:creationId xmlns:a16="http://schemas.microsoft.com/office/drawing/2014/main" id="{F95574FF-D25E-4300-9801-D4E9794E6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10804" y="2737607"/>
            <a:ext cx="242417" cy="121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Flag of the United States - Wikipedia">
            <a:extLst>
              <a:ext uri="{FF2B5EF4-FFF2-40B4-BE49-F238E27FC236}">
                <a16:creationId xmlns:a16="http://schemas.microsoft.com/office/drawing/2014/main" id="{99F462EE-7352-45CA-99F6-3B284E7D0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986" y="993197"/>
            <a:ext cx="228348" cy="12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953678"/>
      </p:ext>
    </p:extLst>
  </p:cSld>
  <p:clrMapOvr>
    <a:masterClrMapping/>
  </p:clrMapOvr>
</p:sld>
</file>

<file path=ppt/slides/slide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71550"/>
            <a:ext cx="8280920" cy="381642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CA" sz="1800" u="sng" dirty="0"/>
              <a:t>Facts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CA" sz="1400" dirty="0"/>
              <a:t>Article 13(4):</a:t>
            </a:r>
          </a:p>
          <a:p>
            <a:pPr marL="542925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“4. Gains derived by a resident of a Contracting State from the alienation of:</a:t>
            </a:r>
          </a:p>
          <a:p>
            <a:pPr marL="893763" marR="0" lvl="1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AutoNum type="alphaLcPeriod"/>
              <a:tabLst/>
              <a:defRPr/>
            </a:pPr>
            <a:r>
              <a:rPr kumimoji="0" lang="en-US" sz="1100" b="0" i="0" u="sng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shares (other than shares listed on an approved stock exchange in the other Contracting State) forming part of a substantial interest in the capital stock of a company the value of which shares is derived principally from immovable property situated in that other State</a:t>
            </a:r>
            <a:r>
              <a:rPr lang="en-US" sz="1100" dirty="0">
                <a:solidFill>
                  <a:srgbClr val="1E1E1E"/>
                </a:solidFill>
                <a:latin typeface="Arial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[…]</a:t>
            </a:r>
          </a:p>
          <a:p>
            <a:pPr marL="542925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may be taxed in that other State. </a:t>
            </a:r>
            <a:r>
              <a:rPr kumimoji="0" lang="en-US" sz="1100" b="0" i="0" u="sng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the purposes of this paragraph, the term “immovable property” does not include property (other than rental property) in which the business of the company…was carried on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; and a substantial interest exists when the resident and persons related thereto own 10 per cent or more of the shares of any class or the capital stock of a company.”</a:t>
            </a:r>
          </a:p>
          <a:p>
            <a:pPr marL="542925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5. Gains from the alienation of any property, other than that referred to in paragraphs 1 to 4 shall be taxable only in the Contracting State of which the alienator is a resident.”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CA" sz="1800" u="sng" dirty="0"/>
              <a:t>Position of the Minister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1400" dirty="0"/>
              <a:t>Alta Energy Luxembourg abused article 13 of the Treaty for the purposes of the Canadian (domestic) general anti-avoidance rule. </a:t>
            </a:r>
          </a:p>
          <a:p>
            <a:pPr marL="542925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339503"/>
            <a:ext cx="7992888" cy="576063"/>
          </a:xfrm>
          <a:prstGeom prst="rect">
            <a:avLst/>
          </a:prstGeom>
        </p:spPr>
        <p:txBody>
          <a:bodyPr vert="horz" lIns="90000" tIns="46800" rIns="90000" bIns="4680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2000" b="1" i="1" dirty="0"/>
              <a:t>The Queen v. Alta Energy Luxembourg S.A.R.L.</a:t>
            </a:r>
            <a:r>
              <a:rPr lang="en-CA" sz="2000" b="1" dirty="0"/>
              <a:t>, 2021 SCC 49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7776390"/>
      </p:ext>
    </p:extLst>
  </p:cSld>
  <p:clrMapOvr>
    <a:masterClrMapping/>
  </p:clrMapOvr>
</p:sld>
</file>

<file path=ppt/slides/slide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71550"/>
            <a:ext cx="8280920" cy="381642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700"/>
              </a:spcAft>
              <a:buNone/>
            </a:pPr>
            <a:r>
              <a:rPr lang="en-CA" sz="1800" u="sng" dirty="0"/>
              <a:t>Majority of the SCC</a:t>
            </a: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CA" sz="1400" dirty="0"/>
              <a:t>Found in favour of the taxpayer. </a:t>
            </a:r>
            <a:r>
              <a:rPr lang="en-CA" sz="1400"/>
              <a:t>Key points:</a:t>
            </a:r>
            <a:endParaRPr lang="en-CA" sz="1100" dirty="0"/>
          </a:p>
          <a:p>
            <a:pPr lvl="1">
              <a:spcBef>
                <a:spcPts val="0"/>
              </a:spcBef>
              <a:spcAft>
                <a:spcPts val="700"/>
              </a:spcAft>
            </a:pPr>
            <a:r>
              <a:rPr lang="en-CA" sz="1100" dirty="0"/>
              <a:t>The parties to a Treaty are presumed to know each other’s tax regime when entering into a treaty. Use of the Treaty in the case at hand was therefore not unforeseen.</a:t>
            </a:r>
          </a:p>
          <a:p>
            <a:pPr lvl="1">
              <a:spcBef>
                <a:spcPts val="0"/>
              </a:spcBef>
              <a:spcAft>
                <a:spcPts val="700"/>
              </a:spcAft>
            </a:pPr>
            <a:r>
              <a:rPr lang="en-CA" sz="1100" dirty="0"/>
              <a:t>OECD Commentary released after signing of a treaty may or may not be relevant, depending on whether it is intended to clarify or change a position. Sections of the OECD Commentary on treaty shopping and domestic anti-abuse provisions were a change in position. Also, Luxembourg had expressed reservations regarding these sections.</a:t>
            </a:r>
          </a:p>
          <a:p>
            <a:pPr lvl="1">
              <a:spcBef>
                <a:spcPts val="0"/>
              </a:spcBef>
              <a:spcAft>
                <a:spcPts val="700"/>
              </a:spcAft>
            </a:pPr>
            <a:r>
              <a:rPr lang="en-CA" sz="1100" dirty="0"/>
              <a:t>The principle underlying Article 13 was not to require any “sufficient substantive economic connections” between the taxpayer and its country of residence. Rather, Article 13 represented a departure from the “economic allegiance” principle, introduced in order to attract foreign investment into Canada.</a:t>
            </a:r>
          </a:p>
          <a:p>
            <a:pPr lvl="1">
              <a:spcBef>
                <a:spcPts val="0"/>
              </a:spcBef>
              <a:spcAft>
                <a:spcPts val="700"/>
              </a:spcAft>
            </a:pPr>
            <a:r>
              <a:rPr lang="en-CA" sz="1100" dirty="0"/>
              <a:t>It was intended that “residence” be fundamentally defined by domestic law (subject to reasonable limitations). Luxembourg’s approach (based on place of incorporation and “legal seat”) was not unusual or unreasonable.</a:t>
            </a:r>
          </a:p>
          <a:p>
            <a:pPr lvl="1">
              <a:spcBef>
                <a:spcPts val="0"/>
              </a:spcBef>
              <a:spcAft>
                <a:spcPts val="700"/>
              </a:spcAft>
            </a:pPr>
            <a:r>
              <a:rPr lang="en-CA" sz="1100" dirty="0"/>
              <a:t>Residence ≠ liable to tax, but rather, "liable to be liable” to tax (i.e. not a flow-through entity such as a partnership).</a:t>
            </a:r>
          </a:p>
          <a:p>
            <a:pPr lvl="1">
              <a:spcBef>
                <a:spcPts val="0"/>
              </a:spcBef>
              <a:spcAft>
                <a:spcPts val="700"/>
              </a:spcAft>
            </a:pPr>
            <a:r>
              <a:rPr lang="en-CA" sz="1100" dirty="0"/>
              <a:t>Noted that Treaty did not contain a PPT provision (unlike certain other Canadian treaties at the time). Absence of specific anti-avoidance rules in the Treaty was relevant but not determinative.</a:t>
            </a:r>
          </a:p>
          <a:p>
            <a:pPr lvl="1">
              <a:spcBef>
                <a:spcPts val="0"/>
              </a:spcBef>
              <a:spcAft>
                <a:spcPts val="700"/>
              </a:spcAft>
            </a:pPr>
            <a:r>
              <a:rPr lang="en-CA" sz="1100" dirty="0"/>
              <a:t>Noted that Article 13 did not contain a “subject to tax” requirement in jurisdiction of residence.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339503"/>
            <a:ext cx="7992888" cy="576063"/>
          </a:xfrm>
          <a:prstGeom prst="rect">
            <a:avLst/>
          </a:prstGeom>
        </p:spPr>
        <p:txBody>
          <a:bodyPr vert="horz" lIns="90000" tIns="46800" rIns="90000" bIns="4680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2000" b="1" i="1" dirty="0"/>
              <a:t>The Queen v. Alta Energy Luxembourg S.A.R.L.</a:t>
            </a:r>
            <a:r>
              <a:rPr lang="en-CA" sz="2000" b="1" dirty="0"/>
              <a:t>, 2021 SCC 49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9893884"/>
      </p:ext>
    </p:extLst>
  </p:cSld>
  <p:clrMapOvr>
    <a:masterClrMapping/>
  </p:clrMapOvr>
</p:sld>
</file>

<file path=ppt/slides/slide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71550"/>
            <a:ext cx="8280920" cy="381642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CA" sz="1800" u="sng" dirty="0"/>
              <a:t>Dissent</a:t>
            </a:r>
            <a:endParaRPr lang="en-CA" sz="11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1400" dirty="0"/>
              <a:t>Would have found in favour of the Minister. Key points: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sz="1100" dirty="0"/>
              <a:t>Principle underlying Article 13 is “closest economic connection”/“economic allegiance” principle.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sz="1100" dirty="0"/>
              <a:t>Alta Energy Luxembourg’s presence in Luxembourg was “not genuine”. It was “mere gossamer”/a “contrivance”.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sz="1100" dirty="0"/>
              <a:t>Absurd to suggest in negotiating the Treaty, Canada intended anyone from anywhere to be able to access its benefits.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sz="1100" dirty="0"/>
              <a:t>Unfair that “sophisticated taxpayers who can afford tax professionals” have access to planning strategies that lower/eliminate their tax burden.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CA" sz="1800" u="sng" dirty="0"/>
              <a:t>Implications in a post-MLI world</a:t>
            </a:r>
            <a:endParaRPr lang="en-CA" sz="18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sz="1100" dirty="0"/>
              <a:t>Helpful statements on the purpose and scope of treaty provisions (residence, capital gains provision, business purpose exception) and the application of domestic anti-avoidance rules in the treaty context. NB, however, amendment to preamble of treaties introduced by MLI: </a:t>
            </a:r>
          </a:p>
          <a:p>
            <a:pPr marL="53816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100" dirty="0"/>
              <a:t>“Intending  to eliminate  double  taxation  with  respect  to  the  taxes  covered  by  this  agreement  without creating  opportunities  for  non-taxation or  reduced  taxation through tax  evasion  or  avoidance (</a:t>
            </a:r>
            <a:r>
              <a:rPr lang="en-CA" sz="1100" u="sng" dirty="0"/>
              <a:t>including  through treaty-shopping  arrangements  aimed at  obtaining  reliefs  provided in  this agreement for the indirect benefit of residents of third jurisdictions</a:t>
            </a:r>
            <a:r>
              <a:rPr lang="en-CA" sz="1100" dirty="0"/>
              <a:t>.”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339503"/>
            <a:ext cx="7992888" cy="576063"/>
          </a:xfrm>
          <a:prstGeom prst="rect">
            <a:avLst/>
          </a:prstGeom>
        </p:spPr>
        <p:txBody>
          <a:bodyPr vert="horz" lIns="90000" tIns="46800" rIns="90000" bIns="4680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2000" b="1" i="1" dirty="0"/>
              <a:t>The Queen v. Alta Energy Luxembourg S.A.R.L.</a:t>
            </a:r>
            <a:r>
              <a:rPr lang="en-CA" sz="2000" b="1" dirty="0"/>
              <a:t>, 2021 SCC 49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2145408"/>
      </p:ext>
    </p:extLst>
  </p:cSld>
  <p:clrMapOvr>
    <a:masterClrMapping/>
  </p:clrMapOvr>
</p:sld>
</file>

<file path=ppt/slides/slide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849207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Firm2">
      <a:dk1>
        <a:srgbClr val="1E1E1E"/>
      </a:dk1>
      <a:lt1>
        <a:sysClr val="window" lastClr="FFFFFF"/>
      </a:lt1>
      <a:dk2>
        <a:srgbClr val="1E1E1E"/>
      </a:dk2>
      <a:lt2>
        <a:srgbClr val="FFFFFF"/>
      </a:lt2>
      <a:accent1>
        <a:srgbClr val="000000"/>
      </a:accent1>
      <a:accent2>
        <a:srgbClr val="DAD1CC"/>
      </a:accent2>
      <a:accent3>
        <a:srgbClr val="FF4614"/>
      </a:accent3>
      <a:accent4>
        <a:srgbClr val="F2F2F2"/>
      </a:accent4>
      <a:accent5>
        <a:srgbClr val="81716A"/>
      </a:accent5>
      <a:accent6>
        <a:srgbClr val="FFFFFF"/>
      </a:accent6>
      <a:hlink>
        <a:srgbClr val="FF4614"/>
      </a:hlink>
      <a:folHlink>
        <a:srgbClr val="81716A"/>
      </a:folHlink>
    </a:clrScheme>
    <a:fontScheme name="Firm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blank</ap:Template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lastPrinted>1900-01-01T05:00:00.0000000Z</lastPrinted>
  <dcterms:created xsi:type="dcterms:W3CDTF">1900-01-01T05:00:00.0000000Z</dcterms:created>
  <dcterms:modified xsi:type="dcterms:W3CDTF">2022-03-02T23:13:37.0000000Z</dcterms:modified>
</coreProperties>
</file>