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notesMasterIdLst>
    <p:notesMasterId r:id="rId30"/>
  </p:notesMasterIdLst>
  <p:handoutMasterIdLst>
    <p:handoutMasterId r:id="rId31"/>
  </p:handoutMasterIdLst>
  <p:sldIdLst>
    <p:sldId id="313" r:id="rId2"/>
    <p:sldId id="263" r:id="rId3"/>
    <p:sldId id="338" r:id="rId4"/>
    <p:sldId id="268" r:id="rId5"/>
    <p:sldId id="362" r:id="rId6"/>
    <p:sldId id="381" r:id="rId7"/>
    <p:sldId id="363" r:id="rId8"/>
    <p:sldId id="366" r:id="rId9"/>
    <p:sldId id="367" r:id="rId10"/>
    <p:sldId id="364" r:id="rId11"/>
    <p:sldId id="269" r:id="rId12"/>
    <p:sldId id="370" r:id="rId13"/>
    <p:sldId id="371" r:id="rId14"/>
    <p:sldId id="373" r:id="rId15"/>
    <p:sldId id="375" r:id="rId16"/>
    <p:sldId id="377" r:id="rId17"/>
    <p:sldId id="379" r:id="rId18"/>
    <p:sldId id="380" r:id="rId19"/>
    <p:sldId id="382" r:id="rId20"/>
    <p:sldId id="383" r:id="rId21"/>
    <p:sldId id="384" r:id="rId22"/>
    <p:sldId id="369" r:id="rId23"/>
    <p:sldId id="385" r:id="rId24"/>
    <p:sldId id="386" r:id="rId25"/>
    <p:sldId id="391" r:id="rId26"/>
    <p:sldId id="388" r:id="rId27"/>
    <p:sldId id="387" r:id="rId28"/>
    <p:sldId id="389" r:id="rId29"/>
  </p:sldIdLst>
  <p:sldSz cx="10693400" cy="7561263"/>
  <p:notesSz cx="6794500" cy="99314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30">
          <p15:clr>
            <a:srgbClr val="A4A3A4"/>
          </p15:clr>
        </p15:guide>
        <p15:guide id="2" orient="horz" pos="4377">
          <p15:clr>
            <a:srgbClr val="A4A3A4"/>
          </p15:clr>
        </p15:guide>
        <p15:guide id="3" orient="horz" pos="414">
          <p15:clr>
            <a:srgbClr val="A4A3A4"/>
          </p15:clr>
        </p15:guide>
        <p15:guide id="4" pos="341">
          <p15:clr>
            <a:srgbClr val="A4A3A4"/>
          </p15:clr>
        </p15:guide>
        <p15:guide id="5" pos="6395">
          <p15:clr>
            <a:srgbClr val="A4A3A4"/>
          </p15:clr>
        </p15:guide>
        <p15:guide id="6" pos="3300">
          <p15:clr>
            <a:srgbClr val="A4A3A4"/>
          </p15:clr>
        </p15:guide>
        <p15:guide id="7" pos="34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8" autoAdjust="0"/>
  </p:normalViewPr>
  <p:slideViewPr>
    <p:cSldViewPr snapToGrid="0">
      <p:cViewPr varScale="1">
        <p:scale>
          <a:sx n="100" d="100"/>
          <a:sy n="100" d="100"/>
        </p:scale>
        <p:origin x="1326" y="90"/>
      </p:cViewPr>
      <p:guideLst>
        <p:guide orient="horz" pos="930"/>
        <p:guide orient="horz" pos="4377"/>
        <p:guide orient="horz" pos="414"/>
        <p:guide pos="341"/>
        <p:guide pos="6395"/>
        <p:guide pos="3300"/>
        <p:guide pos="3436"/>
      </p:guideLst>
    </p:cSldViewPr>
  </p:slideViewPr>
  <p:notesTextViewPr>
    <p:cViewPr>
      <p:scale>
        <a:sx n="1" d="1"/>
        <a:sy n="1" d="1"/>
      </p:scale>
      <p:origin x="0" y="0"/>
    </p:cViewPr>
  </p:notesTextViewPr>
  <p:sorterViewPr>
    <p:cViewPr varScale="1">
      <p:scale>
        <a:sx n="100" d="100"/>
        <a:sy n="100" d="100"/>
      </p:scale>
      <p:origin x="0" y="-3016"/>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2944970" cy="497997"/>
          </a:xfrm>
          <a:prstGeom prst="rect">
            <a:avLst/>
          </a:prstGeom>
        </p:spPr>
        <p:txBody>
          <a:bodyPr vert="horz" lIns="91430" tIns="45716" rIns="91430" bIns="45716" rtlCol="0"/>
          <a:lstStyle>
            <a:lvl1pPr algn="l">
              <a:defRPr sz="1200"/>
            </a:lvl1pPr>
          </a:lstStyle>
          <a:p>
            <a:endParaRPr lang="en-US" dirty="0"/>
          </a:p>
        </p:txBody>
      </p:sp>
      <p:sp>
        <p:nvSpPr>
          <p:cNvPr id="3" name="Date Placeholder 2"/>
          <p:cNvSpPr>
            <a:spLocks noGrp="1"/>
          </p:cNvSpPr>
          <p:nvPr>
            <p:ph type="dt" sz="quarter" idx="1"/>
          </p:nvPr>
        </p:nvSpPr>
        <p:spPr>
          <a:xfrm>
            <a:off x="3847946" y="3"/>
            <a:ext cx="2944970" cy="497997"/>
          </a:xfrm>
          <a:prstGeom prst="rect">
            <a:avLst/>
          </a:prstGeom>
        </p:spPr>
        <p:txBody>
          <a:bodyPr vert="horz" lIns="91430" tIns="45716" rIns="91430" bIns="45716" rtlCol="0"/>
          <a:lstStyle>
            <a:lvl1pPr algn="r">
              <a:defRPr sz="1200"/>
            </a:lvl1pPr>
          </a:lstStyle>
          <a:p>
            <a:fld id="{71E1FC4A-AE5D-43B6-A457-BCE0BC686D70}" type="datetimeFigureOut">
              <a:rPr lang="en-US" smtClean="0"/>
              <a:t>3/3/2022</a:t>
            </a:fld>
            <a:endParaRPr lang="en-US" dirty="0"/>
          </a:p>
        </p:txBody>
      </p:sp>
      <p:sp>
        <p:nvSpPr>
          <p:cNvPr id="4" name="Footer Placeholder 3"/>
          <p:cNvSpPr>
            <a:spLocks noGrp="1"/>
          </p:cNvSpPr>
          <p:nvPr>
            <p:ph type="ftr" sz="quarter" idx="2"/>
          </p:nvPr>
        </p:nvSpPr>
        <p:spPr>
          <a:xfrm>
            <a:off x="2" y="9433403"/>
            <a:ext cx="2944970" cy="497997"/>
          </a:xfrm>
          <a:prstGeom prst="rect">
            <a:avLst/>
          </a:prstGeom>
        </p:spPr>
        <p:txBody>
          <a:bodyPr vert="horz" lIns="91430" tIns="45716" rIns="91430" bIns="457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7946" y="9433403"/>
            <a:ext cx="2944970" cy="497997"/>
          </a:xfrm>
          <a:prstGeom prst="rect">
            <a:avLst/>
          </a:prstGeom>
        </p:spPr>
        <p:txBody>
          <a:bodyPr vert="horz" lIns="91430" tIns="45716" rIns="91430" bIns="45716" rtlCol="0" anchor="b"/>
          <a:lstStyle>
            <a:lvl1pPr algn="r">
              <a:defRPr sz="1200"/>
            </a:lvl1pPr>
          </a:lstStyle>
          <a:p>
            <a:fld id="{173F4FA2-B2A8-45E0-9D0C-73D6283430C5}" type="slidenum">
              <a:rPr lang="en-US" smtClean="0"/>
              <a:t>‹N›</a:t>
            </a:fld>
            <a:endParaRPr lang="en-US" dirty="0"/>
          </a:p>
        </p:txBody>
      </p:sp>
    </p:spTree>
    <p:extLst>
      <p:ext uri="{BB962C8B-B14F-4D97-AF65-F5344CB8AC3E}">
        <p14:creationId xmlns:p14="http://schemas.microsoft.com/office/powerpoint/2010/main" val="360995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2944970" cy="497997"/>
          </a:xfrm>
          <a:prstGeom prst="rect">
            <a:avLst/>
          </a:prstGeom>
        </p:spPr>
        <p:txBody>
          <a:bodyPr vert="horz" lIns="91430" tIns="45716" rIns="91430" bIns="45716" rtlCol="0"/>
          <a:lstStyle>
            <a:lvl1pPr algn="l">
              <a:defRPr sz="1200"/>
            </a:lvl1pPr>
          </a:lstStyle>
          <a:p>
            <a:endParaRPr lang="en-US" dirty="0"/>
          </a:p>
        </p:txBody>
      </p:sp>
      <p:sp>
        <p:nvSpPr>
          <p:cNvPr id="3" name="Date Placeholder 2"/>
          <p:cNvSpPr>
            <a:spLocks noGrp="1"/>
          </p:cNvSpPr>
          <p:nvPr>
            <p:ph type="dt" idx="1"/>
          </p:nvPr>
        </p:nvSpPr>
        <p:spPr>
          <a:xfrm>
            <a:off x="3847946" y="3"/>
            <a:ext cx="2944970" cy="497997"/>
          </a:xfrm>
          <a:prstGeom prst="rect">
            <a:avLst/>
          </a:prstGeom>
        </p:spPr>
        <p:txBody>
          <a:bodyPr vert="horz" lIns="91430" tIns="45716" rIns="91430" bIns="45716" rtlCol="0"/>
          <a:lstStyle>
            <a:lvl1pPr algn="r">
              <a:defRPr sz="1200"/>
            </a:lvl1pPr>
          </a:lstStyle>
          <a:p>
            <a:fld id="{976181C0-F8BD-4E42-A661-241D5B1203B9}" type="datetimeFigureOut">
              <a:rPr lang="en-US" smtClean="0"/>
              <a:t>3/3/2022</a:t>
            </a:fld>
            <a:endParaRPr lang="en-US" dirty="0"/>
          </a:p>
        </p:txBody>
      </p:sp>
      <p:sp>
        <p:nvSpPr>
          <p:cNvPr id="4" name="Slide Image Placeholder 3"/>
          <p:cNvSpPr>
            <a:spLocks noGrp="1" noRot="1" noChangeAspect="1"/>
          </p:cNvSpPr>
          <p:nvPr>
            <p:ph type="sldImg" idx="2"/>
          </p:nvPr>
        </p:nvSpPr>
        <p:spPr>
          <a:xfrm>
            <a:off x="1028700" y="1241425"/>
            <a:ext cx="4737100" cy="3351213"/>
          </a:xfrm>
          <a:prstGeom prst="rect">
            <a:avLst/>
          </a:prstGeom>
          <a:noFill/>
          <a:ln w="12700">
            <a:solidFill>
              <a:prstClr val="black"/>
            </a:solidFill>
          </a:ln>
        </p:spPr>
        <p:txBody>
          <a:bodyPr vert="horz" lIns="91430" tIns="45716" rIns="91430" bIns="45716" rtlCol="0" anchor="ctr"/>
          <a:lstStyle/>
          <a:p>
            <a:endParaRPr lang="en-US" dirty="0"/>
          </a:p>
        </p:txBody>
      </p:sp>
      <p:sp>
        <p:nvSpPr>
          <p:cNvPr id="5" name="Notes Placeholder 4"/>
          <p:cNvSpPr>
            <a:spLocks noGrp="1"/>
          </p:cNvSpPr>
          <p:nvPr>
            <p:ph type="body" sz="quarter" idx="3"/>
          </p:nvPr>
        </p:nvSpPr>
        <p:spPr>
          <a:xfrm>
            <a:off x="679610" y="4780142"/>
            <a:ext cx="5435282" cy="3909438"/>
          </a:xfrm>
          <a:prstGeom prst="rect">
            <a:avLst/>
          </a:prstGeom>
        </p:spPr>
        <p:txBody>
          <a:bodyPr vert="horz" lIns="91430" tIns="45716" rIns="91430"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433403"/>
            <a:ext cx="2944970" cy="497997"/>
          </a:xfrm>
          <a:prstGeom prst="rect">
            <a:avLst/>
          </a:prstGeom>
        </p:spPr>
        <p:txBody>
          <a:bodyPr vert="horz" lIns="91430" tIns="45716" rIns="91430" bIns="457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7946" y="9433403"/>
            <a:ext cx="2944970" cy="497997"/>
          </a:xfrm>
          <a:prstGeom prst="rect">
            <a:avLst/>
          </a:prstGeom>
        </p:spPr>
        <p:txBody>
          <a:bodyPr vert="horz" lIns="91430" tIns="45716" rIns="91430" bIns="45716" rtlCol="0" anchor="b"/>
          <a:lstStyle>
            <a:lvl1pPr algn="r">
              <a:defRPr sz="1200"/>
            </a:lvl1pPr>
          </a:lstStyle>
          <a:p>
            <a:fld id="{1598F54C-2A23-4688-BEF2-8B7CC76F9F35}" type="slidenum">
              <a:rPr lang="en-US" smtClean="0"/>
              <a:t>‹N›</a:t>
            </a:fld>
            <a:endParaRPr lang="en-US" dirty="0"/>
          </a:p>
        </p:txBody>
      </p:sp>
    </p:spTree>
    <p:extLst>
      <p:ext uri="{BB962C8B-B14F-4D97-AF65-F5344CB8AC3E}">
        <p14:creationId xmlns:p14="http://schemas.microsoft.com/office/powerpoint/2010/main" val="3899214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87A06A-650F-4CE8-B8A3-9C9422B0D088}" type="slidenum">
              <a:rPr lang="en-GB" smtClean="0">
                <a:solidFill>
                  <a:prstClr val="black"/>
                </a:solidFill>
              </a:rPr>
              <a:pPr/>
              <a:t>1</a:t>
            </a:fld>
            <a:endParaRPr lang="en-GB" dirty="0">
              <a:solidFill>
                <a:prstClr val="black"/>
              </a:solidFill>
            </a:endParaRPr>
          </a:p>
        </p:txBody>
      </p:sp>
      <p:sp>
        <p:nvSpPr>
          <p:cNvPr id="5" name="Footer Placeholder 4"/>
          <p:cNvSpPr>
            <a:spLocks noGrp="1"/>
          </p:cNvSpPr>
          <p:nvPr>
            <p:ph type="ftr" sz="quarter" idx="11"/>
          </p:nvPr>
        </p:nvSpPr>
        <p:spPr/>
        <p:txBody>
          <a:bodyPr/>
          <a:lstStyle/>
          <a:p>
            <a:endParaRPr lang="en-GB" dirty="0">
              <a:solidFill>
                <a:prstClr val="black"/>
              </a:solidFill>
            </a:endParaRPr>
          </a:p>
        </p:txBody>
      </p:sp>
    </p:spTree>
    <p:extLst>
      <p:ext uri="{BB962C8B-B14F-4D97-AF65-F5344CB8AC3E}">
        <p14:creationId xmlns:p14="http://schemas.microsoft.com/office/powerpoint/2010/main" val="2874334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F1DAE2F-F39D-4875-A70E-93378EE3829F}" type="datetime1">
              <a:rPr lang="en-US"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53400" y="7158039"/>
            <a:ext cx="2406650" cy="401637"/>
          </a:xfrm>
        </p:spPr>
        <p:txBody>
          <a:bodyPr/>
          <a:lstStyle>
            <a:lvl1pPr>
              <a:defRPr sz="1400">
                <a:solidFill>
                  <a:schemeClr val="tx1"/>
                </a:solidFill>
              </a:defRPr>
            </a:lvl1pPr>
          </a:lstStyle>
          <a:p>
            <a:fld id="{354F0E49-3BAE-452C-964C-57174B2FC0D0}" type="slidenum">
              <a:rPr lang="en-US" smtClean="0"/>
              <a:pPr/>
              <a:t>‹N›</a:t>
            </a:fld>
            <a:endParaRPr lang="en-US" dirty="0"/>
          </a:p>
        </p:txBody>
      </p:sp>
      <p:pic>
        <p:nvPicPr>
          <p:cNvPr id="7" name="Content Placeholder 3"/>
          <p:cNvPicPr>
            <a:picLocks noChangeAspect="1"/>
          </p:cNvPicPr>
          <p:nvPr userDrawn="1"/>
        </p:nvPicPr>
        <p:blipFill rotWithShape="1">
          <a:blip r:embed="rId2"/>
          <a:srcRect t="78236"/>
          <a:stretch/>
        </p:blipFill>
        <p:spPr>
          <a:xfrm>
            <a:off x="0" y="2163481"/>
            <a:ext cx="10693400" cy="1309115"/>
          </a:xfrm>
          <a:prstGeom prst="rect">
            <a:avLst/>
          </a:prstGeom>
        </p:spPr>
      </p:pic>
      <p:sp>
        <p:nvSpPr>
          <p:cNvPr id="2" name="Title 1"/>
          <p:cNvSpPr>
            <a:spLocks noGrp="1"/>
          </p:cNvSpPr>
          <p:nvPr>
            <p:ph type="ctrTitle"/>
          </p:nvPr>
        </p:nvSpPr>
        <p:spPr>
          <a:xfrm>
            <a:off x="1336675" y="1238250"/>
            <a:ext cx="8020050" cy="2632075"/>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336675" y="3971925"/>
            <a:ext cx="8020050"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87430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CC9D72-3B2F-4C5A-85E9-3FDCE4EA2B9A}" type="datetime1">
              <a:rPr lang="en-US"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112877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3338" y="403225"/>
            <a:ext cx="2305050" cy="6407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5013" y="403225"/>
            <a:ext cx="6765925" cy="64071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4675D0-6AF7-4170-8B93-58645E19D1FD}" type="datetime1">
              <a:rPr lang="en-US"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410733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400"/>
            </a:lvl1pPr>
            <a:lvl2pPr marL="685800" indent="-228600">
              <a:buFont typeface="Calibri" panose="020F0502020204030204" pitchFamily="34" charset="0"/>
              <a:buChar char="—"/>
              <a:defRPr sz="2400"/>
            </a:lvl2pPr>
            <a:lvl3pPr>
              <a:defRPr sz="2400"/>
            </a:lvl3pPr>
            <a:lvl4pPr>
              <a:defRPr sz="2400"/>
            </a:lvl4pPr>
            <a:lvl5pPr>
              <a:defRPr sz="2400"/>
            </a:lvl5pPr>
          </a:lstStyle>
          <a:p>
            <a:pPr lvl="0"/>
            <a:r>
              <a:rPr lang="en-US" dirty="0"/>
              <a:t>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F62D0F-434F-4C27-8D81-1C6A54A4FC13}" type="datetime1">
              <a:rPr lang="en-US"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F0E49-3BAE-452C-964C-57174B2FC0D0}" type="slidenum">
              <a:rPr lang="en-US" smtClean="0"/>
              <a:t>‹N›</a:t>
            </a:fld>
            <a:endParaRPr lang="en-US" dirty="0"/>
          </a:p>
        </p:txBody>
      </p:sp>
      <p:pic>
        <p:nvPicPr>
          <p:cNvPr id="7" name="Content Placeholder 3"/>
          <p:cNvPicPr>
            <a:picLocks noChangeAspect="1"/>
          </p:cNvPicPr>
          <p:nvPr userDrawn="1"/>
        </p:nvPicPr>
        <p:blipFill rotWithShape="1">
          <a:blip r:embed="rId2"/>
          <a:srcRect t="78236"/>
          <a:stretch/>
        </p:blipFill>
        <p:spPr>
          <a:xfrm>
            <a:off x="0" y="631828"/>
            <a:ext cx="10693400" cy="1309115"/>
          </a:xfrm>
          <a:prstGeom prst="rect">
            <a:avLst/>
          </a:prstGeom>
        </p:spPr>
      </p:pic>
      <p:sp>
        <p:nvSpPr>
          <p:cNvPr id="2" name="Title 1"/>
          <p:cNvSpPr>
            <a:spLocks noGrp="1"/>
          </p:cNvSpPr>
          <p:nvPr>
            <p:ph type="title"/>
          </p:nvPr>
        </p:nvSpPr>
        <p:spPr>
          <a:xfrm>
            <a:off x="735012" y="152402"/>
            <a:ext cx="9223375" cy="1143000"/>
          </a:xfrm>
        </p:spPr>
        <p:txBody>
          <a:bodyPr>
            <a:normAutofit/>
          </a:bodyPr>
          <a:lstStyle>
            <a:lvl1pPr>
              <a:defRPr sz="4000" b="1"/>
            </a:lvl1pPr>
          </a:lstStyle>
          <a:p>
            <a:r>
              <a:rPr lang="en-US"/>
              <a:t>Click to edit Master title style</a:t>
            </a:r>
          </a:p>
        </p:txBody>
      </p:sp>
    </p:spTree>
    <p:extLst>
      <p:ext uri="{BB962C8B-B14F-4D97-AF65-F5344CB8AC3E}">
        <p14:creationId xmlns:p14="http://schemas.microsoft.com/office/powerpoint/2010/main" val="159188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0250" y="1884363"/>
            <a:ext cx="9221788" cy="3146425"/>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730250" y="5059363"/>
            <a:ext cx="9221788" cy="16541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C8ABBBC-9805-478C-BCD1-1E9AE683B29A}" type="datetime1">
              <a:rPr lang="en-US" smtClean="0"/>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4F0E49-3BAE-452C-964C-57174B2FC0D0}" type="slidenum">
              <a:rPr lang="en-US" smtClean="0"/>
              <a:t>‹N›</a:t>
            </a:fld>
            <a:endParaRPr lang="en-US" dirty="0"/>
          </a:p>
        </p:txBody>
      </p:sp>
      <p:pic>
        <p:nvPicPr>
          <p:cNvPr id="7" name="Content Placeholder 3"/>
          <p:cNvPicPr>
            <a:picLocks noChangeAspect="1"/>
          </p:cNvPicPr>
          <p:nvPr userDrawn="1"/>
        </p:nvPicPr>
        <p:blipFill rotWithShape="1">
          <a:blip r:embed="rId2"/>
          <a:srcRect t="78236"/>
          <a:stretch/>
        </p:blipFill>
        <p:spPr>
          <a:xfrm>
            <a:off x="0" y="2656568"/>
            <a:ext cx="10693400" cy="1309115"/>
          </a:xfrm>
          <a:prstGeom prst="rect">
            <a:avLst/>
          </a:prstGeom>
        </p:spPr>
      </p:pic>
    </p:spTree>
    <p:extLst>
      <p:ext uri="{BB962C8B-B14F-4D97-AF65-F5344CB8AC3E}">
        <p14:creationId xmlns:p14="http://schemas.microsoft.com/office/powerpoint/2010/main" val="394827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5013" y="2012950"/>
            <a:ext cx="4535487" cy="4797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22900" y="2012950"/>
            <a:ext cx="4535488" cy="4797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22A144-31D8-4322-A6F9-0A7ABE8F1098}" type="datetime1">
              <a:rPr lang="en-US"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171849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600" y="403225"/>
            <a:ext cx="9223375" cy="1460500"/>
          </a:xfrm>
        </p:spPr>
        <p:txBody>
          <a:bodyPr/>
          <a:lstStyle/>
          <a:p>
            <a:r>
              <a:rPr lang="en-US"/>
              <a:t>Click to edit Master title style</a:t>
            </a:r>
          </a:p>
        </p:txBody>
      </p:sp>
      <p:sp>
        <p:nvSpPr>
          <p:cNvPr id="3" name="Text Placeholder 2"/>
          <p:cNvSpPr>
            <a:spLocks noGrp="1"/>
          </p:cNvSpPr>
          <p:nvPr>
            <p:ph type="body" idx="1"/>
          </p:nvPr>
        </p:nvSpPr>
        <p:spPr>
          <a:xfrm>
            <a:off x="736600" y="1854200"/>
            <a:ext cx="4524375"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36600" y="2762250"/>
            <a:ext cx="4524375" cy="4062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13375" y="1854200"/>
            <a:ext cx="4546600"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413375" y="2762250"/>
            <a:ext cx="4546600" cy="4062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0D0ADF-51AB-4870-BBAE-5550D73D6A89}" type="datetime1">
              <a:rPr lang="en-US" smtClean="0"/>
              <a:t>3/3/2022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302280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D7955B-E4EA-4BCB-A63D-90CA29F96799}" type="datetime1">
              <a:rPr lang="en-US" smtClean="0"/>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256131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C2FCB-44BE-477C-BDCA-274FD8E2A207}" type="datetime1">
              <a:rPr lang="en-US" smtClean="0"/>
              <a:t>3/3/2022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193132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600" y="504825"/>
            <a:ext cx="3449638" cy="1763713"/>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546600" y="1089025"/>
            <a:ext cx="5413375" cy="53736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36600" y="2268538"/>
            <a:ext cx="3449638" cy="42021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EB8591-1F9B-49D7-977D-45A966586DB5}" type="datetime1">
              <a:rPr lang="en-US"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199247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600" y="504825"/>
            <a:ext cx="3449638" cy="1763713"/>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546600" y="1089025"/>
            <a:ext cx="5413375" cy="5373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736600" y="2268538"/>
            <a:ext cx="3449638" cy="42021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4C4CD8-9EAF-4526-873A-866E0B6A2B57}" type="datetime1">
              <a:rPr lang="en-US" smtClean="0"/>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4F0E49-3BAE-452C-964C-57174B2FC0D0}" type="slidenum">
              <a:rPr lang="en-US" smtClean="0"/>
              <a:t>‹N›</a:t>
            </a:fld>
            <a:endParaRPr lang="en-US" dirty="0"/>
          </a:p>
        </p:txBody>
      </p:sp>
    </p:spTree>
    <p:extLst>
      <p:ext uri="{BB962C8B-B14F-4D97-AF65-F5344CB8AC3E}">
        <p14:creationId xmlns:p14="http://schemas.microsoft.com/office/powerpoint/2010/main" val="3252607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13" y="403225"/>
            <a:ext cx="9223375" cy="1460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35013" y="2012950"/>
            <a:ext cx="9223375" cy="47974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35013" y="7008813"/>
            <a:ext cx="24066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5146FC78-4678-4BCF-A222-11D6B0714039}" type="datetime1">
              <a:rPr lang="en-US" smtClean="0"/>
              <a:t>3/3/2022</a:t>
            </a:fld>
            <a:endParaRPr lang="en-US" dirty="0"/>
          </a:p>
        </p:txBody>
      </p:sp>
      <p:sp>
        <p:nvSpPr>
          <p:cNvPr id="5" name="Footer Placeholder 4"/>
          <p:cNvSpPr>
            <a:spLocks noGrp="1"/>
          </p:cNvSpPr>
          <p:nvPr>
            <p:ph type="ftr" sz="quarter" idx="3"/>
          </p:nvPr>
        </p:nvSpPr>
        <p:spPr>
          <a:xfrm>
            <a:off x="3541713" y="7008813"/>
            <a:ext cx="360997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106909" y="7125382"/>
            <a:ext cx="2406650" cy="401637"/>
          </a:xfrm>
          <a:prstGeom prst="rect">
            <a:avLst/>
          </a:prstGeom>
        </p:spPr>
        <p:txBody>
          <a:bodyPr vert="horz" lIns="91440" tIns="45720" rIns="91440" bIns="45720" rtlCol="0" anchor="ctr"/>
          <a:lstStyle>
            <a:lvl1pPr algn="r">
              <a:defRPr sz="1400">
                <a:solidFill>
                  <a:schemeClr val="tx1"/>
                </a:solidFill>
              </a:defRPr>
            </a:lvl1pPr>
          </a:lstStyle>
          <a:p>
            <a:fld id="{354F0E49-3BAE-452C-964C-57174B2FC0D0}" type="slidenum">
              <a:rPr lang="en-US" smtClean="0"/>
              <a:pPr/>
              <a:t>‹N›</a:t>
            </a:fld>
            <a:endParaRPr lang="en-US" dirty="0"/>
          </a:p>
        </p:txBody>
      </p:sp>
    </p:spTree>
    <p:extLst>
      <p:ext uri="{BB962C8B-B14F-4D97-AF65-F5344CB8AC3E}">
        <p14:creationId xmlns:p14="http://schemas.microsoft.com/office/powerpoint/2010/main" val="1140759517"/>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ibanet.org/conference/CONF2166/speaker-details/CONF2166_46132" TargetMode="External"/><Relationship Id="rId3" Type="http://schemas.openxmlformats.org/officeDocument/2006/relationships/hyperlink" Target="https://www.ibanet.org/conference/CONF2166/speaker-details/CONF2166_46130" TargetMode="External"/><Relationship Id="rId7" Type="http://schemas.openxmlformats.org/officeDocument/2006/relationships/hyperlink" Target="https://www.ibanet.org/conference/CONF2166/speaker-details/CONF2166_46136"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ibanet.org/conference/CONF2166/speaker-details/CONF2166_46138" TargetMode="External"/><Relationship Id="rId5" Type="http://schemas.openxmlformats.org/officeDocument/2006/relationships/hyperlink" Target="https://www.ibanet.org/conference/CONF2166/speaker-details/CONF2166_46142" TargetMode="External"/><Relationship Id="rId4" Type="http://schemas.openxmlformats.org/officeDocument/2006/relationships/hyperlink" Target="https://www.ibanet.org/conference/CONF2166/speaker-details/CONF2166_46140" TargetMode="External"/><Relationship Id="rId9" Type="http://schemas.openxmlformats.org/officeDocument/2006/relationships/hyperlink" Target="https://www.ibanet.org/conference/CONF2166/speaker-details/CONF2166_4613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39D225A-6E09-4970-AA6E-986C8A41EE4C}" type="slidenum">
              <a:rPr lang="en-US" altLang="en-US">
                <a:solidFill>
                  <a:srgbClr val="000000"/>
                </a:solidFill>
              </a:rPr>
              <a:pPr/>
              <a:t>1</a:t>
            </a:fld>
            <a:endParaRPr lang="en-US" altLang="en-US" dirty="0">
              <a:solidFill>
                <a:srgbClr val="000000"/>
              </a:solidFill>
            </a:endParaRPr>
          </a:p>
        </p:txBody>
      </p:sp>
      <p:sp>
        <p:nvSpPr>
          <p:cNvPr id="2" name="Title 1"/>
          <p:cNvSpPr>
            <a:spLocks noGrp="1"/>
          </p:cNvSpPr>
          <p:nvPr>
            <p:ph type="ctrTitle"/>
          </p:nvPr>
        </p:nvSpPr>
        <p:spPr>
          <a:xfrm>
            <a:off x="253388" y="48428"/>
            <a:ext cx="9957412" cy="2632075"/>
          </a:xfrm>
        </p:spPr>
        <p:txBody>
          <a:bodyPr anchor="ctr">
            <a:normAutofit/>
          </a:bodyPr>
          <a:lstStyle/>
          <a:p>
            <a:r>
              <a:rPr lang="en-GB" sz="4000" b="1" dirty="0">
                <a:latin typeface="+mj-lt"/>
                <a:ea typeface="DengXian"/>
              </a:rPr>
              <a:t>11th Annual IBA Finance &amp; Capital Markets Tax Virtual Conference</a:t>
            </a:r>
          </a:p>
        </p:txBody>
      </p:sp>
      <p:sp>
        <p:nvSpPr>
          <p:cNvPr id="6" name="Subtitle 2"/>
          <p:cNvSpPr txBox="1">
            <a:spLocks/>
          </p:cNvSpPr>
          <p:nvPr/>
        </p:nvSpPr>
        <p:spPr>
          <a:xfrm>
            <a:off x="747962" y="2935227"/>
            <a:ext cx="9364662" cy="40575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endParaRPr lang="en-GB" sz="2000" b="1" u="sng" dirty="0">
              <a:solidFill>
                <a:srgbClr val="C00000"/>
              </a:solidFill>
              <a:latin typeface="+mj-lt"/>
              <a:ea typeface="DengXian"/>
            </a:endParaRPr>
          </a:p>
          <a:p>
            <a:pPr marL="0" indent="0" algn="ctr">
              <a:lnSpc>
                <a:spcPct val="100000"/>
              </a:lnSpc>
              <a:spcBef>
                <a:spcPts val="0"/>
              </a:spcBef>
              <a:buNone/>
            </a:pPr>
            <a:r>
              <a:rPr lang="en-GB" sz="3200" b="1" dirty="0">
                <a:solidFill>
                  <a:srgbClr val="C00000"/>
                </a:solidFill>
                <a:ea typeface="DengXian"/>
              </a:rPr>
              <a:t>The Impact of Base Erosion and Profit Shifting (BEPS) on International Finance</a:t>
            </a:r>
          </a:p>
          <a:p>
            <a:pPr marL="0" indent="0" algn="ctr">
              <a:lnSpc>
                <a:spcPct val="100000"/>
              </a:lnSpc>
              <a:spcBef>
                <a:spcPts val="0"/>
              </a:spcBef>
              <a:buNone/>
            </a:pPr>
            <a:endParaRPr lang="en-GB" sz="2000" b="1" u="sng" dirty="0">
              <a:solidFill>
                <a:srgbClr val="C00000"/>
              </a:solidFill>
              <a:latin typeface="+mj-lt"/>
              <a:ea typeface="DengXian"/>
            </a:endParaRPr>
          </a:p>
          <a:p>
            <a:pPr marL="0" indent="0" algn="ctr">
              <a:lnSpc>
                <a:spcPct val="100000"/>
              </a:lnSpc>
              <a:spcBef>
                <a:spcPts val="0"/>
              </a:spcBef>
              <a:buNone/>
            </a:pPr>
            <a:r>
              <a:rPr lang="en-GB" sz="1600" b="1" u="sng" dirty="0">
                <a:solidFill>
                  <a:srgbClr val="C00000"/>
                </a:solidFill>
                <a:latin typeface="+mj-lt"/>
                <a:ea typeface="DengXian"/>
              </a:rPr>
              <a:t>Chair:</a:t>
            </a:r>
          </a:p>
          <a:p>
            <a:pPr marL="0" indent="0" algn="ctr">
              <a:lnSpc>
                <a:spcPct val="100000"/>
              </a:lnSpc>
              <a:spcBef>
                <a:spcPts val="0"/>
              </a:spcBef>
              <a:buNone/>
            </a:pPr>
            <a:r>
              <a:rPr lang="en-GB" sz="1600" b="1" u="sng" dirty="0">
                <a:latin typeface="+mj-lt"/>
                <a:ea typeface="DengXian"/>
                <a:hlinkClick r:id="rId3">
                  <a:extLst>
                    <a:ext uri="{A12FA001-AC4F-418D-AE19-62706E023703}">
                      <ahyp:hlinkClr xmlns:ahyp="http://schemas.microsoft.com/office/drawing/2018/hyperlinkcolor" val="tx"/>
                    </a:ext>
                  </a:extLst>
                </a:hlinkClick>
              </a:rPr>
              <a:t>Guglielmo Maisto</a:t>
            </a:r>
            <a:r>
              <a:rPr lang="sv-SE" sz="1600" dirty="0">
                <a:latin typeface="+mj-lt"/>
                <a:ea typeface="DengXian"/>
              </a:rPr>
              <a:t>, </a:t>
            </a:r>
            <a:r>
              <a:rPr lang="sv-SE" sz="1600" i="1" dirty="0">
                <a:latin typeface="+mj-lt"/>
                <a:ea typeface="DengXian"/>
              </a:rPr>
              <a:t>Maisto e Associati, Milan, </a:t>
            </a:r>
            <a:r>
              <a:rPr lang="sv-SE" sz="1600" dirty="0">
                <a:latin typeface="+mj-lt"/>
                <a:ea typeface="DengXian"/>
              </a:rPr>
              <a:t>Italy</a:t>
            </a:r>
          </a:p>
          <a:p>
            <a:pPr marL="0" indent="0" algn="ctr">
              <a:lnSpc>
                <a:spcPct val="100000"/>
              </a:lnSpc>
              <a:spcBef>
                <a:spcPts val="0"/>
              </a:spcBef>
              <a:buNone/>
            </a:pPr>
            <a:endParaRPr lang="en-GB" sz="1600" b="1" u="sng" dirty="0">
              <a:solidFill>
                <a:srgbClr val="C00000"/>
              </a:solidFill>
              <a:latin typeface="+mj-lt"/>
              <a:ea typeface="DengXian"/>
            </a:endParaRPr>
          </a:p>
          <a:p>
            <a:pPr marL="0" indent="0" algn="ctr">
              <a:lnSpc>
                <a:spcPct val="100000"/>
              </a:lnSpc>
              <a:spcBef>
                <a:spcPts val="0"/>
              </a:spcBef>
              <a:buNone/>
            </a:pPr>
            <a:r>
              <a:rPr lang="en-GB" sz="1600" b="1" u="sng" dirty="0">
                <a:solidFill>
                  <a:srgbClr val="C00000"/>
                </a:solidFill>
                <a:latin typeface="+mj-lt"/>
                <a:ea typeface="DengXian"/>
              </a:rPr>
              <a:t>Speakers:</a:t>
            </a:r>
            <a:endParaRPr lang="en-GB" sz="1600" b="1" dirty="0">
              <a:latin typeface="+mj-lt"/>
              <a:ea typeface="DengXian"/>
            </a:endParaRPr>
          </a:p>
          <a:p>
            <a:pPr marL="0" indent="0" algn="ctr">
              <a:lnSpc>
                <a:spcPct val="100000"/>
              </a:lnSpc>
              <a:spcBef>
                <a:spcPts val="0"/>
              </a:spcBef>
              <a:buNone/>
            </a:pPr>
            <a:r>
              <a:rPr lang="en-GB" sz="1600" b="1" u="sng" dirty="0">
                <a:latin typeface="+mj-lt"/>
                <a:ea typeface="DengXian"/>
                <a:hlinkClick r:id="rId4">
                  <a:extLst>
                    <a:ext uri="{A12FA001-AC4F-418D-AE19-62706E023703}">
                      <ahyp:hlinkClr xmlns:ahyp="http://schemas.microsoft.com/office/drawing/2018/hyperlinkcolor" val="tx"/>
                    </a:ext>
                  </a:extLst>
                </a:hlinkClick>
              </a:rPr>
              <a:t>Adam Blakemore</a:t>
            </a:r>
            <a:r>
              <a:rPr lang="en-GB" sz="1600" b="1" dirty="0">
                <a:latin typeface="+mj-lt"/>
                <a:ea typeface="DengXian"/>
              </a:rPr>
              <a:t>, </a:t>
            </a:r>
            <a:r>
              <a:rPr lang="en-GB" sz="1600" i="1" dirty="0" err="1">
                <a:latin typeface="+mj-lt"/>
                <a:ea typeface="DengXian"/>
              </a:rPr>
              <a:t>Cadwalader</a:t>
            </a:r>
            <a:r>
              <a:rPr lang="en-GB" sz="1600" i="1" dirty="0">
                <a:latin typeface="+mj-lt"/>
                <a:ea typeface="DengXian"/>
              </a:rPr>
              <a:t> Wickersham &amp; Taft, England</a:t>
            </a:r>
          </a:p>
          <a:p>
            <a:pPr marL="0" indent="0" algn="ctr">
              <a:lnSpc>
                <a:spcPct val="100000"/>
              </a:lnSpc>
              <a:spcBef>
                <a:spcPts val="0"/>
              </a:spcBef>
              <a:buNone/>
            </a:pPr>
            <a:r>
              <a:rPr lang="en-GB" sz="1600" b="1" u="sng" dirty="0">
                <a:latin typeface="+mj-lt"/>
                <a:ea typeface="DengXian"/>
                <a:hlinkClick r:id="rId5">
                  <a:extLst>
                    <a:ext uri="{A12FA001-AC4F-418D-AE19-62706E023703}">
                      <ahyp:hlinkClr xmlns:ahyp="http://schemas.microsoft.com/office/drawing/2018/hyperlinkcolor" val="tx"/>
                    </a:ext>
                  </a:extLst>
                </a:hlinkClick>
              </a:rPr>
              <a:t>Sylvia </a:t>
            </a:r>
            <a:r>
              <a:rPr lang="en-GB" sz="1600" b="1" u="sng" dirty="0" err="1">
                <a:latin typeface="+mj-lt"/>
                <a:ea typeface="DengXian"/>
                <a:hlinkClick r:id="rId5">
                  <a:extLst>
                    <a:ext uri="{A12FA001-AC4F-418D-AE19-62706E023703}">
                      <ahyp:hlinkClr xmlns:ahyp="http://schemas.microsoft.com/office/drawing/2018/hyperlinkcolor" val="tx"/>
                    </a:ext>
                  </a:extLst>
                </a:hlinkClick>
              </a:rPr>
              <a:t>Dikmans</a:t>
            </a:r>
            <a:r>
              <a:rPr lang="en-GB" sz="1600" b="1" u="sng" dirty="0">
                <a:latin typeface="+mj-lt"/>
                <a:ea typeface="DengXian"/>
              </a:rPr>
              <a:t>,</a:t>
            </a:r>
            <a:r>
              <a:rPr lang="en-GB" sz="1600" b="1" dirty="0">
                <a:latin typeface="+mj-lt"/>
                <a:ea typeface="DengXian"/>
              </a:rPr>
              <a:t> </a:t>
            </a:r>
            <a:r>
              <a:rPr lang="en-GB" sz="1600" i="1" dirty="0">
                <a:latin typeface="+mj-lt"/>
                <a:ea typeface="DengXian"/>
              </a:rPr>
              <a:t>HOUTHOFF, Amsterdam, the Netherlands</a:t>
            </a:r>
          </a:p>
          <a:p>
            <a:pPr marL="0" indent="0" algn="ctr">
              <a:lnSpc>
                <a:spcPct val="100000"/>
              </a:lnSpc>
              <a:spcBef>
                <a:spcPts val="0"/>
              </a:spcBef>
              <a:buNone/>
            </a:pPr>
            <a:r>
              <a:rPr lang="en-GB" sz="1600" b="1" u="sng" dirty="0">
                <a:latin typeface="+mj-lt"/>
                <a:ea typeface="DengXian"/>
                <a:hlinkClick r:id="rId6">
                  <a:extLst>
                    <a:ext uri="{A12FA001-AC4F-418D-AE19-62706E023703}">
                      <ahyp:hlinkClr xmlns:ahyp="http://schemas.microsoft.com/office/drawing/2018/hyperlinkcolor" val="tx"/>
                    </a:ext>
                  </a:extLst>
                </a:hlinkClick>
              </a:rPr>
              <a:t>Mark H Leeds</a:t>
            </a:r>
            <a:r>
              <a:rPr lang="en-GB" sz="1600" b="1" i="0" u="none" strike="noStrike" dirty="0">
                <a:solidFill>
                  <a:srgbClr val="01277A"/>
                </a:solidFill>
                <a:effectLst/>
                <a:latin typeface="+mj-lt"/>
              </a:rPr>
              <a:t>, </a:t>
            </a:r>
            <a:r>
              <a:rPr lang="en-GB" sz="1600" i="1" dirty="0">
                <a:latin typeface="+mj-lt"/>
                <a:ea typeface="DengXian"/>
              </a:rPr>
              <a:t>Mayer Brown, New York, New York, USA</a:t>
            </a:r>
          </a:p>
          <a:p>
            <a:pPr marL="0" indent="0" algn="ctr">
              <a:lnSpc>
                <a:spcPct val="100000"/>
              </a:lnSpc>
              <a:spcBef>
                <a:spcPts val="0"/>
              </a:spcBef>
              <a:buNone/>
            </a:pPr>
            <a:r>
              <a:rPr lang="en-GB" sz="1600" b="1" u="sng" dirty="0">
                <a:latin typeface="+mj-lt"/>
                <a:ea typeface="DengXian"/>
                <a:hlinkClick r:id="rId7">
                  <a:extLst>
                    <a:ext uri="{A12FA001-AC4F-418D-AE19-62706E023703}">
                      <ahyp:hlinkClr xmlns:ahyp="http://schemas.microsoft.com/office/drawing/2018/hyperlinkcolor" val="tx"/>
                    </a:ext>
                  </a:extLst>
                </a:hlinkClick>
              </a:rPr>
              <a:t>Stefan Mayer</a:t>
            </a:r>
            <a:r>
              <a:rPr lang="en-GB" sz="1600" b="1" i="0" u="none" strike="noStrike" dirty="0">
                <a:solidFill>
                  <a:srgbClr val="01277A"/>
                </a:solidFill>
                <a:effectLst/>
                <a:latin typeface="+mj-lt"/>
              </a:rPr>
              <a:t>, </a:t>
            </a:r>
            <a:r>
              <a:rPr lang="en-GB" sz="1600" i="1" dirty="0" err="1">
                <a:latin typeface="+mj-lt"/>
                <a:ea typeface="DengXian"/>
              </a:rPr>
              <a:t>Gleiss</a:t>
            </a:r>
            <a:r>
              <a:rPr lang="en-GB" sz="1600" i="1" dirty="0">
                <a:latin typeface="+mj-lt"/>
                <a:ea typeface="DengXian"/>
              </a:rPr>
              <a:t> Lutz, Frankfurt, Germany</a:t>
            </a:r>
          </a:p>
          <a:p>
            <a:pPr marL="0" indent="0" algn="ctr">
              <a:lnSpc>
                <a:spcPct val="100000"/>
              </a:lnSpc>
              <a:spcBef>
                <a:spcPts val="0"/>
              </a:spcBef>
              <a:buNone/>
            </a:pPr>
            <a:r>
              <a:rPr lang="en-GB" sz="1600" b="1" u="sng" dirty="0">
                <a:latin typeface="+mj-lt"/>
                <a:ea typeface="DengXian"/>
                <a:hlinkClick r:id="rId8">
                  <a:extLst>
                    <a:ext uri="{A12FA001-AC4F-418D-AE19-62706E023703}">
                      <ahyp:hlinkClr xmlns:ahyp="http://schemas.microsoft.com/office/drawing/2018/hyperlinkcolor" val="tx"/>
                    </a:ext>
                  </a:extLst>
                </a:hlinkClick>
              </a:rPr>
              <a:t>Michael </a:t>
            </a:r>
            <a:r>
              <a:rPr lang="en-GB" sz="1600" b="1" u="sng" dirty="0" err="1">
                <a:latin typeface="+mj-lt"/>
                <a:ea typeface="DengXian"/>
                <a:hlinkClick r:id="rId8">
                  <a:extLst>
                    <a:ext uri="{A12FA001-AC4F-418D-AE19-62706E023703}">
                      <ahyp:hlinkClr xmlns:ahyp="http://schemas.microsoft.com/office/drawing/2018/hyperlinkcolor" val="tx"/>
                    </a:ext>
                  </a:extLst>
                </a:hlinkClick>
              </a:rPr>
              <a:t>Nordin</a:t>
            </a:r>
            <a:r>
              <a:rPr lang="en-GB" sz="1600" b="1" i="0" u="none" strike="noStrike" dirty="0">
                <a:solidFill>
                  <a:srgbClr val="01277A"/>
                </a:solidFill>
                <a:effectLst/>
                <a:latin typeface="+mj-lt"/>
              </a:rPr>
              <a:t>, </a:t>
            </a:r>
            <a:r>
              <a:rPr lang="en-GB" sz="1600" i="1" dirty="0">
                <a:latin typeface="+mj-lt"/>
                <a:ea typeface="DengXian"/>
              </a:rPr>
              <a:t>Schellenberg </a:t>
            </a:r>
            <a:r>
              <a:rPr lang="en-GB" sz="1600" i="1" dirty="0" err="1">
                <a:latin typeface="+mj-lt"/>
                <a:ea typeface="DengXian"/>
              </a:rPr>
              <a:t>Wittmer</a:t>
            </a:r>
            <a:r>
              <a:rPr lang="en-GB" sz="1600" i="1" dirty="0">
                <a:latin typeface="+mj-lt"/>
                <a:ea typeface="DengXian"/>
              </a:rPr>
              <a:t>, Zürich, Switzerland</a:t>
            </a:r>
          </a:p>
          <a:p>
            <a:pPr marL="0" indent="0" algn="ctr">
              <a:lnSpc>
                <a:spcPct val="100000"/>
              </a:lnSpc>
              <a:spcBef>
                <a:spcPts val="0"/>
              </a:spcBef>
              <a:buNone/>
            </a:pPr>
            <a:r>
              <a:rPr lang="en-GB" sz="1600" b="1" u="sng" dirty="0">
                <a:latin typeface="+mj-lt"/>
                <a:ea typeface="DengXian"/>
                <a:hlinkClick r:id="rId9">
                  <a:extLst>
                    <a:ext uri="{A12FA001-AC4F-418D-AE19-62706E023703}">
                      <ahyp:hlinkClr xmlns:ahyp="http://schemas.microsoft.com/office/drawing/2018/hyperlinkcolor" val="tx"/>
                    </a:ext>
                  </a:extLst>
                </a:hlinkClick>
              </a:rPr>
              <a:t>Rebeca Rodriguez Martínez</a:t>
            </a:r>
            <a:r>
              <a:rPr lang="en-GB" sz="1600" b="1" i="0" u="none" strike="noStrike" dirty="0">
                <a:solidFill>
                  <a:srgbClr val="01277A"/>
                </a:solidFill>
                <a:effectLst/>
                <a:latin typeface="+mj-lt"/>
              </a:rPr>
              <a:t>, </a:t>
            </a:r>
            <a:r>
              <a:rPr lang="en-GB" sz="1600" i="1" dirty="0" err="1">
                <a:latin typeface="+mj-lt"/>
                <a:ea typeface="DengXian"/>
              </a:rPr>
              <a:t>Cuatrecasas</a:t>
            </a:r>
            <a:r>
              <a:rPr lang="en-GB" sz="1600" i="1" dirty="0">
                <a:latin typeface="+mj-lt"/>
                <a:ea typeface="DengXian"/>
              </a:rPr>
              <a:t>, Madrid, Spain</a:t>
            </a:r>
          </a:p>
          <a:p>
            <a:pPr marL="0" indent="0" algn="ctr">
              <a:lnSpc>
                <a:spcPct val="100000"/>
              </a:lnSpc>
              <a:spcBef>
                <a:spcPts val="0"/>
              </a:spcBef>
              <a:buNone/>
            </a:pPr>
            <a:endParaRPr lang="en-GB" sz="1600" i="1" dirty="0">
              <a:latin typeface="+mj-lt"/>
              <a:ea typeface="DengXian"/>
            </a:endParaRPr>
          </a:p>
          <a:p>
            <a:pPr marL="0" indent="0" algn="ctr">
              <a:lnSpc>
                <a:spcPct val="100000"/>
              </a:lnSpc>
              <a:spcBef>
                <a:spcPts val="0"/>
              </a:spcBef>
              <a:buNone/>
            </a:pPr>
            <a:endParaRPr lang="en-GB" sz="1600" b="1" u="sng" dirty="0">
              <a:solidFill>
                <a:srgbClr val="C00000"/>
              </a:solidFill>
              <a:latin typeface="+mj-lt"/>
              <a:ea typeface="DengXian"/>
            </a:endParaRPr>
          </a:p>
        </p:txBody>
      </p:sp>
    </p:spTree>
    <p:extLst>
      <p:ext uri="{BB962C8B-B14F-4D97-AF65-F5344CB8AC3E}">
        <p14:creationId xmlns:p14="http://schemas.microsoft.com/office/powerpoint/2010/main" val="354496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United Kingdom: </a:t>
            </a:r>
            <a:r>
              <a:rPr lang="it-IT" sz="2800" cap="small" dirty="0">
                <a:latin typeface="+mn-lt"/>
                <a:cs typeface="Times New Roman" panose="02020603050405020304" pitchFamily="18" charset="0"/>
              </a:rPr>
              <a:t>Trends </a:t>
            </a:r>
            <a:r>
              <a:rPr lang="en-US" sz="2800" cap="small" dirty="0">
                <a:latin typeface="+mn-lt"/>
                <a:cs typeface="Times New Roman" panose="02020603050405020304" pitchFamily="18" charset="0"/>
              </a:rPr>
              <a:t>followed</a:t>
            </a:r>
            <a:r>
              <a:rPr lang="it-IT" sz="2800" cap="small" dirty="0">
                <a:latin typeface="+mn-lt"/>
                <a:cs typeface="Times New Roman" panose="02020603050405020304" pitchFamily="18" charset="0"/>
              </a:rPr>
              <a:t> by UK tax </a:t>
            </a:r>
            <a:r>
              <a:rPr lang="en-US" sz="2800" cap="small" dirty="0">
                <a:latin typeface="+mn-lt"/>
                <a:cs typeface="Times New Roman" panose="02020603050405020304" pitchFamily="18" charset="0"/>
              </a:rPr>
              <a:t>practitioners</a:t>
            </a:r>
            <a:r>
              <a:rPr lang="it-IT" sz="2800" cap="small" dirty="0">
                <a:latin typeface="+mn-lt"/>
                <a:cs typeface="Times New Roman" panose="02020603050405020304" pitchFamily="18" charset="0"/>
              </a:rPr>
              <a:t> and </a:t>
            </a:r>
            <a:r>
              <a:rPr lang="en-US" sz="2800" cap="small" dirty="0">
                <a:latin typeface="+mn-lt"/>
                <a:cs typeface="Times New Roman" panose="02020603050405020304" pitchFamily="18" charset="0"/>
              </a:rPr>
              <a:t>recent</a:t>
            </a:r>
            <a:r>
              <a:rPr lang="it-IT" sz="2800" cap="small" dirty="0">
                <a:latin typeface="+mn-lt"/>
                <a:cs typeface="Times New Roman" panose="02020603050405020304" pitchFamily="18" charset="0"/>
              </a:rPr>
              <a:t> case </a:t>
            </a:r>
            <a:r>
              <a:rPr lang="en-US" sz="2800" cap="small" dirty="0">
                <a:latin typeface="+mn-lt"/>
                <a:cs typeface="Times New Roman" panose="02020603050405020304" pitchFamily="18" charset="0"/>
              </a:rPr>
              <a:t>law changing </a:t>
            </a:r>
            <a:r>
              <a:rPr lang="it-IT" sz="2800" cap="small" dirty="0">
                <a:latin typeface="+mn-lt"/>
                <a:cs typeface="Times New Roman" panose="02020603050405020304" pitchFamily="18" charset="0"/>
              </a:rPr>
              <a:t>the </a:t>
            </a:r>
            <a:r>
              <a:rPr lang="en-US" sz="2800" cap="small" dirty="0">
                <a:latin typeface="+mn-lt"/>
                <a:cs typeface="Times New Roman" panose="02020603050405020304" pitchFamily="18" charset="0"/>
              </a:rPr>
              <a:t>scene</a:t>
            </a:r>
            <a:endParaRPr lang="en-US" sz="2800" dirty="0">
              <a:latin typeface="+mn-lt"/>
              <a:cs typeface="Times New Roman" panose="02020603050405020304" pitchFamily="18" charset="0"/>
            </a:endParaRPr>
          </a:p>
        </p:txBody>
      </p:sp>
      <p:sp>
        <p:nvSpPr>
          <p:cNvPr id="3" name="Content Placeholder 2"/>
          <p:cNvSpPr>
            <a:spLocks noGrp="1"/>
          </p:cNvSpPr>
          <p:nvPr>
            <p:ph idx="1"/>
          </p:nvPr>
        </p:nvSpPr>
        <p:spPr>
          <a:xfrm>
            <a:off x="698500" y="1841500"/>
            <a:ext cx="9536170" cy="5449638"/>
          </a:xfrm>
        </p:spPr>
        <p:txBody>
          <a:bodyPr>
            <a:noAutofit/>
          </a:bodyPr>
          <a:lstStyle/>
          <a:p>
            <a:pPr marL="0" indent="0" algn="just">
              <a:buNone/>
            </a:pPr>
            <a:r>
              <a:rPr lang="en-GB" sz="1600" b="1" u="sng" dirty="0"/>
              <a:t>What are the trends followed by UK tax practitioners regarding interest deductions?</a:t>
            </a:r>
            <a:endParaRPr lang="en-GB" sz="1600" b="1" u="sng" dirty="0">
              <a:cs typeface="Arial" panose="020B0604020202020204" pitchFamily="34" charset="0"/>
            </a:endParaRPr>
          </a:p>
          <a:p>
            <a:pPr algn="just"/>
            <a:r>
              <a:rPr lang="en-GB" sz="1600" dirty="0">
                <a:cs typeface="Arial" panose="020B0604020202020204" pitchFamily="34" charset="0"/>
              </a:rPr>
              <a:t>The current interest deduction landscape is complicated (GAAR, regime-TAAR, BEPS-derived legislation).</a:t>
            </a:r>
          </a:p>
          <a:p>
            <a:pPr algn="just"/>
            <a:r>
              <a:rPr lang="en-GB" sz="1600" dirty="0">
                <a:cs typeface="Arial" panose="020B0604020202020204" pitchFamily="34" charset="0"/>
              </a:rPr>
              <a:t>But navigation through the maze is possible.  Some examples:</a:t>
            </a:r>
          </a:p>
          <a:p>
            <a:pPr lvl="1" algn="just">
              <a:buFont typeface="Courier New" panose="02070309020205020404" pitchFamily="49" charset="0"/>
              <a:buChar char="o"/>
            </a:pPr>
            <a:r>
              <a:rPr lang="en-GB" sz="1400" dirty="0">
                <a:cs typeface="Arial" panose="020B0604020202020204" pitchFamily="34" charset="0"/>
              </a:rPr>
              <a:t>HMRC guidance extensively used in current deals;</a:t>
            </a:r>
          </a:p>
          <a:p>
            <a:pPr lvl="1" algn="just">
              <a:buFont typeface="Courier New" panose="02070309020205020404" pitchFamily="49" charset="0"/>
              <a:buChar char="o"/>
            </a:pPr>
            <a:r>
              <a:rPr lang="en-GB" sz="1400" dirty="0">
                <a:cs typeface="Arial" panose="020B0604020202020204" pitchFamily="34" charset="0"/>
              </a:rPr>
              <a:t>Use of UK securitisation companies (within the Taxation of Securitisation Companies Regulations 2006).  Recent 2020/21 HMRC consultation has, broadly, endorsed the continuing use of these vehicles;</a:t>
            </a:r>
          </a:p>
          <a:p>
            <a:pPr lvl="1" algn="just">
              <a:buFont typeface="Courier New" panose="02070309020205020404" pitchFamily="49" charset="0"/>
              <a:buChar char="o"/>
            </a:pPr>
            <a:r>
              <a:rPr lang="en-GB" sz="1400" dirty="0">
                <a:cs typeface="Arial" panose="020B0604020202020204" pitchFamily="34" charset="0"/>
              </a:rPr>
              <a:t>Corporate Interest Restrictions rules – focus on exemptions (e.g. qualifying infrastructure exemption);</a:t>
            </a:r>
          </a:p>
          <a:p>
            <a:pPr lvl="1" algn="just">
              <a:buFont typeface="Courier New" panose="02070309020205020404" pitchFamily="49" charset="0"/>
              <a:buChar char="o"/>
            </a:pPr>
            <a:r>
              <a:rPr lang="en-GB" sz="1400" dirty="0">
                <a:cs typeface="Arial" panose="020B0604020202020204" pitchFamily="34" charset="0"/>
              </a:rPr>
              <a:t>Proposed Qualifying Asset Holding Company regime, focused on investment funds and the institutional investment sector, operational from April 2022.</a:t>
            </a:r>
          </a:p>
          <a:p>
            <a:pPr marL="457200" lvl="1" indent="0" algn="just">
              <a:buNone/>
            </a:pPr>
            <a:endParaRPr lang="en-GB" sz="1400" dirty="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600" b="1" i="0" u="sng" strike="noStrike" kern="1200" cap="none" spc="0" normalizeH="0" baseline="0" noProof="0" dirty="0">
                <a:ln>
                  <a:noFill/>
                </a:ln>
                <a:solidFill>
                  <a:prstClr val="black"/>
                </a:solidFill>
                <a:effectLst/>
                <a:uLnTx/>
                <a:uFillTx/>
                <a:ea typeface="+mn-ea"/>
                <a:cs typeface="Arial" panose="020B0604020202020204" pitchFamily="34" charset="0"/>
              </a:rPr>
              <a:t>Is recent UK case law changing the scene for interest deductions?</a:t>
            </a:r>
            <a:endParaRPr kumimoji="0" lang="en-GB" sz="1800" b="1" i="0" u="sng" strike="noStrike" kern="1200" cap="none" spc="0" normalizeH="0" baseline="0" noProof="0" dirty="0">
              <a:ln>
                <a:noFill/>
              </a:ln>
              <a:solidFill>
                <a:prstClr val="black"/>
              </a:solidFill>
              <a:effectLst/>
              <a:uLnTx/>
              <a:uFillTx/>
              <a:ea typeface="+mn-ea"/>
              <a:cs typeface="Arial" panose="020B0604020202020204" pitchFamily="34" charset="0"/>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ea typeface="+mn-ea"/>
                <a:cs typeface="Arial" panose="020B0604020202020204" pitchFamily="34" charset="0"/>
              </a:rPr>
              <a:t>Legislation relating to interest deductibility has recently been considered by the UK’s courts:</a:t>
            </a:r>
          </a:p>
          <a:p>
            <a:pPr marR="0" lvl="1" algn="just"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GB" sz="1600" b="0" i="1" u="none" strike="noStrike" kern="1200" cap="none" spc="0" normalizeH="0" baseline="0" noProof="0" dirty="0">
                <a:ln>
                  <a:noFill/>
                </a:ln>
                <a:solidFill>
                  <a:prstClr val="black"/>
                </a:solidFill>
                <a:effectLst/>
                <a:uLnTx/>
                <a:uFillTx/>
                <a:ea typeface="+mn-ea"/>
                <a:cs typeface="Arial" panose="020B0604020202020204" pitchFamily="34" charset="0"/>
              </a:rPr>
              <a:t>Kwik Fit Group Ltd </a:t>
            </a:r>
            <a:r>
              <a:rPr kumimoji="0" lang="en-GB" sz="1600" b="0" i="0" u="none" strike="noStrike" kern="1200" cap="none" spc="0" normalizeH="0" baseline="0" noProof="0" dirty="0">
                <a:ln>
                  <a:noFill/>
                </a:ln>
                <a:solidFill>
                  <a:prstClr val="black"/>
                </a:solidFill>
                <a:effectLst/>
                <a:uLnTx/>
                <a:uFillTx/>
                <a:ea typeface="+mn-ea"/>
                <a:cs typeface="Arial" panose="020B0604020202020204" pitchFamily="34" charset="0"/>
              </a:rPr>
              <a:t>(2021) – were loan interest deductions wholly attributable to an unallowable purpose?</a:t>
            </a:r>
          </a:p>
          <a:p>
            <a:pPr marR="0" lvl="1" algn="just"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GB" sz="1600" b="0" i="1" u="none" strike="noStrike" kern="1200" cap="none" spc="0" normalizeH="0" baseline="0" noProof="0" dirty="0">
                <a:ln>
                  <a:noFill/>
                </a:ln>
                <a:solidFill>
                  <a:prstClr val="black"/>
                </a:solidFill>
                <a:effectLst/>
                <a:uLnTx/>
                <a:uFillTx/>
                <a:ea typeface="+mn-ea"/>
                <a:cs typeface="Arial" panose="020B0604020202020204" pitchFamily="34" charset="0"/>
              </a:rPr>
              <a:t>BlackRock </a:t>
            </a:r>
            <a:r>
              <a:rPr kumimoji="0" lang="en-GB" sz="1600" b="0" i="1" u="none" strike="noStrike" kern="1200" cap="none" spc="0" normalizeH="0" baseline="0" noProof="0" dirty="0" err="1">
                <a:ln>
                  <a:noFill/>
                </a:ln>
                <a:solidFill>
                  <a:prstClr val="black"/>
                </a:solidFill>
                <a:effectLst/>
                <a:uLnTx/>
                <a:uFillTx/>
                <a:ea typeface="+mn-ea"/>
                <a:cs typeface="Arial" panose="020B0604020202020204" pitchFamily="34" charset="0"/>
              </a:rPr>
              <a:t>HoldCo</a:t>
            </a:r>
            <a:r>
              <a:rPr kumimoji="0" lang="en-GB" sz="1600" b="0" i="1" u="none" strike="noStrike" kern="1200" cap="none" spc="0" normalizeH="0" baseline="0" noProof="0" dirty="0">
                <a:ln>
                  <a:noFill/>
                </a:ln>
                <a:solidFill>
                  <a:prstClr val="black"/>
                </a:solidFill>
                <a:effectLst/>
                <a:uLnTx/>
                <a:uFillTx/>
                <a:ea typeface="+mn-ea"/>
                <a:cs typeface="Arial" panose="020B0604020202020204" pitchFamily="34" charset="0"/>
              </a:rPr>
              <a:t> 5 LLC v HMRC </a:t>
            </a:r>
            <a:r>
              <a:rPr kumimoji="0" lang="en-GB" sz="1600" b="0" i="0" u="none" strike="noStrike" kern="1200" cap="none" spc="0" normalizeH="0" baseline="0" noProof="0" dirty="0">
                <a:ln>
                  <a:noFill/>
                </a:ln>
                <a:solidFill>
                  <a:prstClr val="black"/>
                </a:solidFill>
                <a:effectLst/>
                <a:uLnTx/>
                <a:uFillTx/>
                <a:ea typeface="+mn-ea"/>
                <a:cs typeface="Arial" panose="020B0604020202020204" pitchFamily="34" charset="0"/>
              </a:rPr>
              <a:t>(2020) – balancing vs tax purposes behind;</a:t>
            </a:r>
          </a:p>
          <a:p>
            <a:pPr marR="0" lvl="1" algn="just"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GB" sz="1600" b="0" i="1" u="none" strike="noStrike" kern="1200" cap="none" spc="0" normalizeH="0" baseline="0" noProof="0" dirty="0">
                <a:ln>
                  <a:noFill/>
                </a:ln>
                <a:solidFill>
                  <a:prstClr val="black"/>
                </a:solidFill>
                <a:effectLst/>
                <a:uLnTx/>
                <a:uFillTx/>
                <a:ea typeface="+mn-ea"/>
                <a:cs typeface="Arial" panose="020B0604020202020204" pitchFamily="34" charset="0"/>
              </a:rPr>
              <a:t>Oxford Instruments</a:t>
            </a:r>
            <a:r>
              <a:rPr kumimoji="0" lang="en-GB" sz="1600" b="0" i="0" u="none" strike="noStrike" kern="1200" cap="none" spc="0" normalizeH="0" baseline="0" noProof="0" dirty="0">
                <a:ln>
                  <a:noFill/>
                </a:ln>
                <a:solidFill>
                  <a:prstClr val="black"/>
                </a:solidFill>
                <a:effectLst/>
                <a:uLnTx/>
                <a:uFillTx/>
                <a:ea typeface="+mn-ea"/>
                <a:cs typeface="Arial" panose="020B0604020202020204" pitchFamily="34" charset="0"/>
              </a:rPr>
              <a:t> (2019) - evidential issues and directors’ intentions on entering into a loan.</a:t>
            </a:r>
          </a:p>
          <a:p>
            <a:pPr lvl="1" algn="just">
              <a:buFont typeface="Wingdings" panose="05000000000000000000" pitchFamily="2" charset="2"/>
              <a:buChar char="Ø"/>
            </a:pPr>
            <a:endParaRPr lang="en-GB" sz="16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10</a:t>
            </a:fld>
            <a:endParaRPr lang="en-US" dirty="0"/>
          </a:p>
        </p:txBody>
      </p:sp>
    </p:spTree>
    <p:extLst>
      <p:ext uri="{BB962C8B-B14F-4D97-AF65-F5344CB8AC3E}">
        <p14:creationId xmlns:p14="http://schemas.microsoft.com/office/powerpoint/2010/main" val="2251946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4F0E49-3BAE-452C-964C-57174B2FC0D0}" type="slidenum">
              <a:rPr lang="en-US" smtClean="0"/>
              <a:t>11</a:t>
            </a:fld>
            <a:endParaRPr lang="en-US" dirty="0"/>
          </a:p>
        </p:txBody>
      </p:sp>
      <p:sp>
        <p:nvSpPr>
          <p:cNvPr id="7" name="Title 1">
            <a:extLst>
              <a:ext uri="{FF2B5EF4-FFF2-40B4-BE49-F238E27FC236}">
                <a16:creationId xmlns:a16="http://schemas.microsoft.com/office/drawing/2014/main" id="{112CDE08-38EC-478B-8C81-8010364297C5}"/>
              </a:ext>
            </a:extLst>
          </p:cNvPr>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Spain: Hybrid Mismatch Rules</a:t>
            </a:r>
            <a:br>
              <a:rPr lang="en-GB" sz="2400" cap="small" dirty="0">
                <a:latin typeface="+mn-lt"/>
                <a:cs typeface="Times New Roman" panose="02020603050405020304" pitchFamily="18" charset="0"/>
              </a:rPr>
            </a:br>
            <a:endParaRPr lang="en-GB" sz="2800" dirty="0">
              <a:latin typeface="+mn-lt"/>
              <a:cs typeface="Times New Roman" panose="02020603050405020304" pitchFamily="18" charset="0"/>
            </a:endParaRPr>
          </a:p>
        </p:txBody>
      </p:sp>
      <p:sp>
        <p:nvSpPr>
          <p:cNvPr id="10" name="Content Placeholder 2">
            <a:extLst>
              <a:ext uri="{FF2B5EF4-FFF2-40B4-BE49-F238E27FC236}">
                <a16:creationId xmlns:a16="http://schemas.microsoft.com/office/drawing/2014/main" id="{2863310D-2CDE-4905-8E76-657CB3E871F6}"/>
              </a:ext>
            </a:extLst>
          </p:cNvPr>
          <p:cNvSpPr>
            <a:spLocks noGrp="1"/>
          </p:cNvSpPr>
          <p:nvPr>
            <p:ph idx="1"/>
          </p:nvPr>
        </p:nvSpPr>
        <p:spPr>
          <a:xfrm>
            <a:off x="561860" y="1752600"/>
            <a:ext cx="9887550" cy="4526808"/>
          </a:xfrm>
        </p:spPr>
        <p:txBody>
          <a:bodyPr>
            <a:noAutofit/>
          </a:bodyPr>
          <a:lstStyle/>
          <a:p>
            <a:pPr marL="0" indent="0" algn="just">
              <a:buNone/>
            </a:pPr>
            <a:r>
              <a:rPr lang="en-GB" sz="1633" b="1" u="sng" dirty="0">
                <a:cs typeface="Arial" panose="020B0604020202020204" pitchFamily="34" charset="0"/>
              </a:rPr>
              <a:t>Hybrid Mismatch Rules</a:t>
            </a:r>
          </a:p>
          <a:p>
            <a:pPr algn="just"/>
            <a:r>
              <a:rPr lang="en-GB" sz="1633" dirty="0">
                <a:cs typeface="Arial" panose="020B0604020202020204" pitchFamily="34" charset="0"/>
              </a:rPr>
              <a:t>Domestic law implementing ATAD II.</a:t>
            </a:r>
          </a:p>
          <a:p>
            <a:pPr algn="just"/>
            <a:r>
              <a:rPr lang="en-GB" sz="1633" dirty="0">
                <a:cs typeface="Arial" panose="020B0604020202020204" pitchFamily="34" charset="0"/>
              </a:rPr>
              <a:t>Effective: tax periods that started from January 1</a:t>
            </a:r>
            <a:r>
              <a:rPr lang="en-GB" sz="1633" baseline="30000" dirty="0">
                <a:cs typeface="Arial" panose="020B0604020202020204" pitchFamily="34" charset="0"/>
              </a:rPr>
              <a:t>st</a:t>
            </a:r>
            <a:r>
              <a:rPr lang="en-GB" sz="1633" dirty="0">
                <a:cs typeface="Arial" panose="020B0604020202020204" pitchFamily="34" charset="0"/>
              </a:rPr>
              <a:t>, 2020, and that have not ended on March 11</a:t>
            </a:r>
            <a:r>
              <a:rPr lang="en-GB" sz="1633" baseline="30000" dirty="0">
                <a:cs typeface="Arial" panose="020B0604020202020204" pitchFamily="34" charset="0"/>
              </a:rPr>
              <a:t>th</a:t>
            </a:r>
            <a:r>
              <a:rPr lang="en-GB" sz="1633" dirty="0">
                <a:cs typeface="Arial" panose="020B0604020202020204" pitchFamily="34" charset="0"/>
              </a:rPr>
              <a:t>, 2021.</a:t>
            </a:r>
          </a:p>
          <a:p>
            <a:pPr algn="just"/>
            <a:r>
              <a:rPr lang="en-GB" sz="1633" dirty="0">
                <a:cs typeface="Arial" panose="020B0604020202020204" pitchFamily="34" charset="0"/>
              </a:rPr>
              <a:t>General purpose of the implementation:</a:t>
            </a:r>
          </a:p>
          <a:p>
            <a:pPr lvl="1" algn="just">
              <a:buFont typeface="Courier New" panose="02070309020205020404" pitchFamily="49" charset="0"/>
              <a:buChar char="o"/>
            </a:pPr>
            <a:r>
              <a:rPr lang="en-GB" sz="1633" dirty="0">
                <a:cs typeface="Arial" panose="020B0604020202020204" pitchFamily="34" charset="0"/>
              </a:rPr>
              <a:t>Double Deductions;</a:t>
            </a:r>
          </a:p>
          <a:p>
            <a:pPr lvl="1" algn="just">
              <a:buFont typeface="Courier New" panose="02070309020205020404" pitchFamily="49" charset="0"/>
              <a:buChar char="o"/>
            </a:pPr>
            <a:r>
              <a:rPr lang="en-GB" sz="1633" dirty="0">
                <a:cs typeface="Arial" panose="020B0604020202020204" pitchFamily="34" charset="0"/>
              </a:rPr>
              <a:t>Deductions with No Inclusions.</a:t>
            </a:r>
          </a:p>
          <a:p>
            <a:pPr algn="just"/>
            <a:r>
              <a:rPr lang="en-GB" sz="1633" dirty="0">
                <a:cs typeface="Arial" panose="020B0604020202020204" pitchFamily="34" charset="0"/>
              </a:rPr>
              <a:t>Scope of related parties refers to 25%.</a:t>
            </a:r>
          </a:p>
          <a:p>
            <a:pPr algn="just"/>
            <a:r>
              <a:rPr lang="en-GB" sz="1633" dirty="0">
                <a:cs typeface="Arial" panose="020B0604020202020204" pitchFamily="34" charset="0"/>
              </a:rPr>
              <a:t>Hybrid mismatch: financial instrument. Inclusion within a reasonable period of time: the deductibility is denied until the inclusion is verified (payee’s tax period that starts within 12 months of the end of the payer’s tax period).</a:t>
            </a:r>
          </a:p>
          <a:p>
            <a:pPr algn="just"/>
            <a:r>
              <a:rPr lang="en-GB" sz="1633" dirty="0">
                <a:cs typeface="Arial" panose="020B0604020202020204" pitchFamily="34" charset="0"/>
              </a:rPr>
              <a:t>Import mismatch from financial instruments. Burden of proof? How this would be tackled during tax audits? </a:t>
            </a:r>
          </a:p>
        </p:txBody>
      </p:sp>
      <p:sp>
        <p:nvSpPr>
          <p:cNvPr id="11" name="Rectangle 4">
            <a:extLst>
              <a:ext uri="{FF2B5EF4-FFF2-40B4-BE49-F238E27FC236}">
                <a16:creationId xmlns:a16="http://schemas.microsoft.com/office/drawing/2014/main" id="{8671CE79-98F2-4CC2-A189-5F48995041B6}"/>
              </a:ext>
            </a:extLst>
          </p:cNvPr>
          <p:cNvSpPr/>
          <p:nvPr/>
        </p:nvSpPr>
        <p:spPr>
          <a:xfrm>
            <a:off x="2074699" y="5350719"/>
            <a:ext cx="766354" cy="3903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angle 5">
            <a:extLst>
              <a:ext uri="{FF2B5EF4-FFF2-40B4-BE49-F238E27FC236}">
                <a16:creationId xmlns:a16="http://schemas.microsoft.com/office/drawing/2014/main" id="{CFDB57F0-D75D-4049-B271-FA1303039415}"/>
              </a:ext>
            </a:extLst>
          </p:cNvPr>
          <p:cNvSpPr/>
          <p:nvPr/>
        </p:nvSpPr>
        <p:spPr>
          <a:xfrm>
            <a:off x="2070345" y="5938551"/>
            <a:ext cx="766354" cy="3903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angle 6">
            <a:extLst>
              <a:ext uri="{FF2B5EF4-FFF2-40B4-BE49-F238E27FC236}">
                <a16:creationId xmlns:a16="http://schemas.microsoft.com/office/drawing/2014/main" id="{7617DB3E-9ED3-4D88-9DD5-551035012DCB}"/>
              </a:ext>
            </a:extLst>
          </p:cNvPr>
          <p:cNvSpPr/>
          <p:nvPr/>
        </p:nvSpPr>
        <p:spPr>
          <a:xfrm>
            <a:off x="2092114" y="6552504"/>
            <a:ext cx="766354" cy="3903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a:t>Spain</a:t>
            </a:r>
          </a:p>
        </p:txBody>
      </p:sp>
      <p:cxnSp>
        <p:nvCxnSpPr>
          <p:cNvPr id="14" name="Connector: Curved 8">
            <a:extLst>
              <a:ext uri="{FF2B5EF4-FFF2-40B4-BE49-F238E27FC236}">
                <a16:creationId xmlns:a16="http://schemas.microsoft.com/office/drawing/2014/main" id="{8F034CD3-5D5F-45F3-A32E-59E2D66D538C}"/>
              </a:ext>
            </a:extLst>
          </p:cNvPr>
          <p:cNvCxnSpPr>
            <a:stCxn id="13" idx="3"/>
            <a:endCxn id="12" idx="3"/>
          </p:cNvCxnSpPr>
          <p:nvPr/>
        </p:nvCxnSpPr>
        <p:spPr>
          <a:xfrm flipH="1" flipV="1">
            <a:off x="2836699" y="6133711"/>
            <a:ext cx="21769" cy="613953"/>
          </a:xfrm>
          <a:prstGeom prst="curvedConnector3">
            <a:avLst>
              <a:gd name="adj1" fmla="val -1970224"/>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Connector: Curved 9">
            <a:extLst>
              <a:ext uri="{FF2B5EF4-FFF2-40B4-BE49-F238E27FC236}">
                <a16:creationId xmlns:a16="http://schemas.microsoft.com/office/drawing/2014/main" id="{B223CE5E-9B44-4799-BF27-D49CCEC10250}"/>
              </a:ext>
            </a:extLst>
          </p:cNvPr>
          <p:cNvCxnSpPr>
            <a:cxnSpLocks/>
            <a:stCxn id="11" idx="1"/>
            <a:endCxn id="12" idx="1"/>
          </p:cNvCxnSpPr>
          <p:nvPr/>
        </p:nvCxnSpPr>
        <p:spPr>
          <a:xfrm rot="10800000" flipV="1">
            <a:off x="2070345" y="5545879"/>
            <a:ext cx="4354" cy="587832"/>
          </a:xfrm>
          <a:prstGeom prst="curvedConnector3">
            <a:avLst>
              <a:gd name="adj1" fmla="val 13550873"/>
            </a:avLst>
          </a:prstGeom>
          <a:ln w="9525" cap="flat" cmpd="sng" algn="ctr">
            <a:solidFill>
              <a:srgbClr val="FF0000"/>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16" name="TextBox 10">
            <a:extLst>
              <a:ext uri="{FF2B5EF4-FFF2-40B4-BE49-F238E27FC236}">
                <a16:creationId xmlns:a16="http://schemas.microsoft.com/office/drawing/2014/main" id="{F4729DC4-EAEE-4DCA-9BBF-8315B71ECCF6}"/>
              </a:ext>
            </a:extLst>
          </p:cNvPr>
          <p:cNvSpPr txBox="1"/>
          <p:nvPr/>
        </p:nvSpPr>
        <p:spPr>
          <a:xfrm>
            <a:off x="838085" y="5683027"/>
            <a:ext cx="827319" cy="307777"/>
          </a:xfrm>
          <a:prstGeom prst="rect">
            <a:avLst/>
          </a:prstGeom>
          <a:noFill/>
        </p:spPr>
        <p:txBody>
          <a:bodyPr wrap="square" rtlCol="0">
            <a:spAutoFit/>
          </a:bodyPr>
          <a:lstStyle/>
          <a:p>
            <a:r>
              <a:rPr lang="en-US" sz="1400" dirty="0"/>
              <a:t>Hybrid</a:t>
            </a:r>
          </a:p>
        </p:txBody>
      </p:sp>
      <p:sp>
        <p:nvSpPr>
          <p:cNvPr id="17" name="TextBox 11">
            <a:extLst>
              <a:ext uri="{FF2B5EF4-FFF2-40B4-BE49-F238E27FC236}">
                <a16:creationId xmlns:a16="http://schemas.microsoft.com/office/drawing/2014/main" id="{889C97EB-EEDE-445C-9A9B-07F13CEADD98}"/>
              </a:ext>
            </a:extLst>
          </p:cNvPr>
          <p:cNvSpPr txBox="1"/>
          <p:nvPr/>
        </p:nvSpPr>
        <p:spPr>
          <a:xfrm>
            <a:off x="3337437" y="6279408"/>
            <a:ext cx="1733011" cy="307777"/>
          </a:xfrm>
          <a:prstGeom prst="rect">
            <a:avLst/>
          </a:prstGeom>
          <a:noFill/>
        </p:spPr>
        <p:txBody>
          <a:bodyPr wrap="square" rtlCol="0">
            <a:spAutoFit/>
          </a:bodyPr>
          <a:lstStyle/>
          <a:p>
            <a:r>
              <a:rPr lang="en-US" sz="1400" dirty="0"/>
              <a:t>Non-hybrid</a:t>
            </a:r>
          </a:p>
        </p:txBody>
      </p:sp>
    </p:spTree>
    <p:extLst>
      <p:ext uri="{BB962C8B-B14F-4D97-AF65-F5344CB8AC3E}">
        <p14:creationId xmlns:p14="http://schemas.microsoft.com/office/powerpoint/2010/main" val="1795242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277957"/>
            <a:ext cx="10693400" cy="1725727"/>
          </a:xfrm>
        </p:spPr>
        <p:txBody>
          <a:bodyPr anchor="ctr">
            <a:normAutofit/>
          </a:bodyPr>
          <a:lstStyle/>
          <a:p>
            <a:pPr algn="ctr" eaLnBrk="1" hangingPunct="1"/>
            <a:r>
              <a:rPr lang="en-GB" altLang="en-US" sz="4400" b="1" cap="small" dirty="0">
                <a:latin typeface="+mn-lt"/>
                <a:cs typeface="Times New Roman" panose="02020603050405020304" pitchFamily="18" charset="0"/>
              </a:rPr>
              <a:t>Trends in taxation of cross-border interest</a:t>
            </a:r>
            <a:br>
              <a:rPr lang="en-GB" altLang="en-US" sz="4400" b="1" cap="small" dirty="0">
                <a:latin typeface="+mn-lt"/>
                <a:cs typeface="Times New Roman" panose="02020603050405020304" pitchFamily="18" charset="0"/>
              </a:rPr>
            </a:br>
            <a:br>
              <a:rPr lang="en-GB" altLang="en-US" sz="4400" b="1" cap="small" dirty="0">
                <a:latin typeface="+mn-lt"/>
                <a:cs typeface="Times New Roman" panose="02020603050405020304" pitchFamily="18" charset="0"/>
              </a:rPr>
            </a:br>
            <a:r>
              <a:rPr lang="en-GB" altLang="en-US" sz="2400" b="1" i="1" dirty="0">
                <a:latin typeface="+mn-lt"/>
                <a:cs typeface="Times New Roman" panose="02020603050405020304" pitchFamily="18" charset="0"/>
              </a:rPr>
              <a:t>B. Is Withholding Tax an Issue?</a:t>
            </a:r>
            <a:endParaRPr lang="en-US" altLang="en-US" sz="4400" b="1" cap="small" dirty="0">
              <a:latin typeface="+mn-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54F0E49-3BAE-452C-964C-57174B2FC0D0}" type="slidenum">
              <a:rPr lang="en-US" smtClean="0"/>
              <a:t>12</a:t>
            </a:fld>
            <a:endParaRPr lang="en-US" dirty="0"/>
          </a:p>
        </p:txBody>
      </p:sp>
    </p:spTree>
    <p:extLst>
      <p:ext uri="{BB962C8B-B14F-4D97-AF65-F5344CB8AC3E}">
        <p14:creationId xmlns:p14="http://schemas.microsoft.com/office/powerpoint/2010/main" val="3159199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400" cap="small" dirty="0">
                <a:latin typeface="+mn-lt"/>
                <a:cs typeface="Times New Roman" panose="02020603050405020304" pitchFamily="18" charset="0"/>
              </a:rPr>
              <a:t>United States: </a:t>
            </a:r>
            <a:r>
              <a:rPr lang="en-GB" sz="2400" cap="small" dirty="0">
                <a:latin typeface="+mn-lt"/>
                <a:cs typeface="Times New Roman" panose="02020603050405020304" pitchFamily="18" charset="0"/>
              </a:rPr>
              <a:t>Portfolio Interest Exception Proposed To Be Narrowed</a:t>
            </a:r>
            <a:endParaRPr lang="en-GB" sz="2400" dirty="0">
              <a:latin typeface="+mn-lt"/>
              <a:cs typeface="Times New Roman" panose="02020603050405020304" pitchFamily="18" charset="0"/>
            </a:endParaRPr>
          </a:p>
        </p:txBody>
      </p:sp>
      <p:sp>
        <p:nvSpPr>
          <p:cNvPr id="3" name="Content Placeholder 2"/>
          <p:cNvSpPr>
            <a:spLocks noGrp="1"/>
          </p:cNvSpPr>
          <p:nvPr>
            <p:ph idx="1"/>
          </p:nvPr>
        </p:nvSpPr>
        <p:spPr>
          <a:xfrm>
            <a:off x="561860" y="2343149"/>
            <a:ext cx="9672810" cy="4947987"/>
          </a:xfrm>
        </p:spPr>
        <p:txBody>
          <a:bodyPr>
            <a:noAutofit/>
          </a:bodyPr>
          <a:lstStyle/>
          <a:p>
            <a:pPr>
              <a:spcAft>
                <a:spcPts val="1200"/>
              </a:spcAft>
            </a:pPr>
            <a:r>
              <a:rPr lang="en-GB" sz="1800" dirty="0"/>
              <a:t>Interest paid to a non-US person generally is subject to a 30% WHT (save treaty reduction).</a:t>
            </a:r>
          </a:p>
          <a:p>
            <a:pPr>
              <a:spcAft>
                <a:spcPts val="1200"/>
              </a:spcAft>
            </a:pPr>
            <a:r>
              <a:rPr lang="en-GB" sz="1800" dirty="0"/>
              <a:t>Portfolio interest, however can be paid to a non-US person free from WHT.</a:t>
            </a:r>
          </a:p>
          <a:p>
            <a:pPr>
              <a:spcAft>
                <a:spcPts val="1200"/>
              </a:spcAft>
            </a:pPr>
            <a:r>
              <a:rPr lang="en-GB" sz="1800" dirty="0"/>
              <a:t>Portfolio interest excludes interest paid to a 10% shareholder (determined solely by voting power).</a:t>
            </a:r>
          </a:p>
          <a:p>
            <a:pPr>
              <a:spcAft>
                <a:spcPts val="1200"/>
              </a:spcAft>
            </a:pPr>
            <a:r>
              <a:rPr lang="en-GB" sz="1800" dirty="0"/>
              <a:t>Build Back Better Act (BBBA) would expand 10% shareholders to include persons owning 10% or more of the value of the debtor.</a:t>
            </a:r>
          </a:p>
          <a:p>
            <a:pPr>
              <a:spcAft>
                <a:spcPts val="1200"/>
              </a:spcAft>
            </a:pPr>
            <a:r>
              <a:rPr lang="en-GB" sz="1800" dirty="0"/>
              <a:t>Rule change would grandfather debt issued prior to passage of legislation.</a:t>
            </a:r>
          </a:p>
        </p:txBody>
      </p:sp>
      <p:sp>
        <p:nvSpPr>
          <p:cNvPr id="4" name="Slide Number Placeholder 3"/>
          <p:cNvSpPr>
            <a:spLocks noGrp="1"/>
          </p:cNvSpPr>
          <p:nvPr>
            <p:ph type="sldNum" sz="quarter" idx="12"/>
          </p:nvPr>
        </p:nvSpPr>
        <p:spPr/>
        <p:txBody>
          <a:bodyPr/>
          <a:lstStyle/>
          <a:p>
            <a:fld id="{354F0E49-3BAE-452C-964C-57174B2FC0D0}" type="slidenum">
              <a:rPr lang="en-US" smtClean="0"/>
              <a:t>13</a:t>
            </a:fld>
            <a:endParaRPr lang="en-US" dirty="0"/>
          </a:p>
        </p:txBody>
      </p:sp>
      <p:pic>
        <p:nvPicPr>
          <p:cNvPr id="7" name="Immagine 6">
            <a:extLst>
              <a:ext uri="{FF2B5EF4-FFF2-40B4-BE49-F238E27FC236}">
                <a16:creationId xmlns:a16="http://schemas.microsoft.com/office/drawing/2014/main" id="{B4622306-9E27-49B4-B932-C38D04C93AAB}"/>
              </a:ext>
            </a:extLst>
          </p:cNvPr>
          <p:cNvPicPr>
            <a:picLocks noChangeAspect="1"/>
          </p:cNvPicPr>
          <p:nvPr/>
        </p:nvPicPr>
        <p:blipFill>
          <a:blip r:embed="rId2"/>
          <a:stretch>
            <a:fillRect/>
          </a:stretch>
        </p:blipFill>
        <p:spPr>
          <a:xfrm>
            <a:off x="8735559" y="1618423"/>
            <a:ext cx="574675" cy="566803"/>
          </a:xfrm>
          <a:prstGeom prst="rect">
            <a:avLst/>
          </a:prstGeom>
        </p:spPr>
      </p:pic>
    </p:spTree>
    <p:extLst>
      <p:ext uri="{BB962C8B-B14F-4D97-AF65-F5344CB8AC3E}">
        <p14:creationId xmlns:p14="http://schemas.microsoft.com/office/powerpoint/2010/main" val="404473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400" cap="small" dirty="0">
                <a:latin typeface="+mn-lt"/>
                <a:cs typeface="Times New Roman" panose="02020603050405020304" pitchFamily="18" charset="0"/>
              </a:rPr>
              <a:t>Netherlands: </a:t>
            </a:r>
            <a:r>
              <a:rPr lang="en-GB" sz="2400" cap="small" dirty="0">
                <a:latin typeface="+mn-lt"/>
                <a:cs typeface="Times New Roman" panose="02020603050405020304" pitchFamily="18" charset="0"/>
              </a:rPr>
              <a:t>New Law on Withholding Tax on Interest and Royalties </a:t>
            </a:r>
            <a:endParaRPr lang="en-GB" sz="2400" dirty="0">
              <a:latin typeface="+mn-lt"/>
              <a:cs typeface="Times New Roman" panose="02020603050405020304" pitchFamily="18" charset="0"/>
            </a:endParaRPr>
          </a:p>
        </p:txBody>
      </p:sp>
      <p:sp>
        <p:nvSpPr>
          <p:cNvPr id="3" name="Content Placeholder 2"/>
          <p:cNvSpPr>
            <a:spLocks noGrp="1"/>
          </p:cNvSpPr>
          <p:nvPr>
            <p:ph idx="1"/>
          </p:nvPr>
        </p:nvSpPr>
        <p:spPr>
          <a:xfrm>
            <a:off x="561860" y="1611087"/>
            <a:ext cx="9672810" cy="5680050"/>
          </a:xfrm>
        </p:spPr>
        <p:txBody>
          <a:bodyPr>
            <a:noAutofit/>
          </a:bodyPr>
          <a:lstStyle/>
          <a:p>
            <a:pPr marL="0" indent="0" algn="just">
              <a:buNone/>
            </a:pPr>
            <a:r>
              <a:rPr lang="en-US" sz="1700" b="1" u="sng" dirty="0">
                <a:cs typeface="Arial" panose="020B0604020202020204" pitchFamily="34" charset="0"/>
              </a:rPr>
              <a:t>Withholding Tax Act 2021</a:t>
            </a:r>
            <a:endParaRPr lang="en-GB" sz="1700" b="1" u="sng" dirty="0"/>
          </a:p>
          <a:p>
            <a:pPr marL="342900" lvl="0" indent="-342900">
              <a:lnSpc>
                <a:spcPct val="107000"/>
              </a:lnSpc>
              <a:buFont typeface="Symbol" panose="05050102010706020507" pitchFamily="18" charset="2"/>
              <a:buChar char=""/>
            </a:pPr>
            <a:r>
              <a:rPr lang="en-US" sz="1400" dirty="0">
                <a:effectLst/>
                <a:ea typeface="Calibri" panose="020F0502020204030204" pitchFamily="34" charset="0"/>
                <a:cs typeface="Arial" panose="020B0604020202020204" pitchFamily="34" charset="0"/>
              </a:rPr>
              <a:t>Withholding tax on interest and royalty (“IR”) payments made to </a:t>
            </a:r>
            <a:r>
              <a:rPr lang="en-US" sz="1400" i="1" dirty="0">
                <a:effectLst/>
                <a:ea typeface="Calibri" panose="020F0502020204030204" pitchFamily="34" charset="0"/>
                <a:cs typeface="Arial" panose="020B0604020202020204" pitchFamily="34" charset="0"/>
              </a:rPr>
              <a:t>affiliated entities </a:t>
            </a:r>
            <a:r>
              <a:rPr lang="en-US" sz="1400" dirty="0">
                <a:effectLst/>
                <a:ea typeface="Calibri" panose="020F0502020204030204" pitchFamily="34" charset="0"/>
                <a:cs typeface="Arial" panose="020B0604020202020204" pitchFamily="34" charset="0"/>
              </a:rPr>
              <a:t>if:</a:t>
            </a:r>
            <a:endParaRPr lang="nl-NL" sz="1400" dirty="0">
              <a:effectLst/>
              <a:ea typeface="Calibri" panose="020F0502020204030204" pitchFamily="34" charset="0"/>
              <a:cs typeface="Arial" panose="020B0604020202020204" pitchFamily="34" charset="0"/>
            </a:endParaRPr>
          </a:p>
          <a:p>
            <a:pPr marL="1438275" lvl="3" indent="-542925">
              <a:lnSpc>
                <a:spcPct val="107000"/>
              </a:lnSpc>
              <a:spcAft>
                <a:spcPts val="800"/>
              </a:spcAft>
              <a:buFont typeface="+mj-lt"/>
              <a:buAutoNum type="alphaLcParenR"/>
              <a:tabLst>
                <a:tab pos="1828800" algn="l"/>
              </a:tabLst>
            </a:pPr>
            <a:r>
              <a:rPr lang="en-GB" sz="1400" dirty="0">
                <a:effectLst/>
                <a:ea typeface="Calibri" panose="020F0502020204030204" pitchFamily="34" charset="0"/>
                <a:cs typeface="Arial" panose="020B0604020202020204" pitchFamily="34" charset="0"/>
              </a:rPr>
              <a:t>Recipients located in low-tax jurisdiction; or</a:t>
            </a:r>
            <a:endParaRPr lang="nl-NL" sz="1400" dirty="0">
              <a:effectLst/>
              <a:ea typeface="Calibri" panose="020F0502020204030204" pitchFamily="34" charset="0"/>
              <a:cs typeface="Arial" panose="020B0604020202020204" pitchFamily="34" charset="0"/>
            </a:endParaRPr>
          </a:p>
          <a:p>
            <a:pPr marL="1438275" lvl="3" indent="-542925">
              <a:lnSpc>
                <a:spcPct val="107000"/>
              </a:lnSpc>
              <a:spcAft>
                <a:spcPts val="800"/>
              </a:spcAft>
              <a:buFont typeface="+mj-lt"/>
              <a:buAutoNum type="alphaLcParenR"/>
              <a:tabLst>
                <a:tab pos="1828800" algn="l"/>
              </a:tabLst>
            </a:pPr>
            <a:r>
              <a:rPr lang="en-US" sz="1400" dirty="0">
                <a:effectLst/>
                <a:ea typeface="Calibri" panose="020F0502020204030204" pitchFamily="34" charset="0"/>
                <a:cs typeface="Arial" panose="020B0604020202020204" pitchFamily="34" charset="0"/>
              </a:rPr>
              <a:t>Benefits are (effectively) allocated to a low-tax jurisdiction; or</a:t>
            </a:r>
            <a:endParaRPr lang="nl-NL" sz="1400" dirty="0">
              <a:effectLst/>
              <a:ea typeface="Calibri" panose="020F0502020204030204" pitchFamily="34" charset="0"/>
              <a:cs typeface="Arial" panose="020B0604020202020204" pitchFamily="34" charset="0"/>
            </a:endParaRPr>
          </a:p>
          <a:p>
            <a:pPr marL="1438275" lvl="3" indent="-542925">
              <a:lnSpc>
                <a:spcPct val="107000"/>
              </a:lnSpc>
              <a:spcAft>
                <a:spcPts val="800"/>
              </a:spcAft>
              <a:buFont typeface="+mj-lt"/>
              <a:buAutoNum type="alphaLcParenR"/>
              <a:tabLst>
                <a:tab pos="1828800" algn="l"/>
              </a:tabLst>
            </a:pPr>
            <a:r>
              <a:rPr lang="en-US" sz="1400" dirty="0">
                <a:effectLst/>
                <a:ea typeface="Calibri" panose="020F0502020204030204" pitchFamily="34" charset="0"/>
                <a:cs typeface="Arial" panose="020B0604020202020204" pitchFamily="34" charset="0"/>
              </a:rPr>
              <a:t>Benefits are routed  through an intermediary to low-tax jurisdiction; or</a:t>
            </a:r>
            <a:endParaRPr lang="nl-NL" sz="1400" dirty="0">
              <a:effectLst/>
              <a:ea typeface="Calibri" panose="020F0502020204030204" pitchFamily="34" charset="0"/>
              <a:cs typeface="Arial" panose="020B0604020202020204" pitchFamily="34" charset="0"/>
            </a:endParaRPr>
          </a:p>
          <a:p>
            <a:pPr marL="1438275" lvl="3" indent="-542925">
              <a:lnSpc>
                <a:spcPct val="107000"/>
              </a:lnSpc>
              <a:spcAft>
                <a:spcPts val="800"/>
              </a:spcAft>
              <a:buFont typeface="+mj-lt"/>
              <a:buAutoNum type="alphaLcParenR"/>
              <a:tabLst>
                <a:tab pos="1828800" algn="l"/>
              </a:tabLst>
            </a:pPr>
            <a:r>
              <a:rPr lang="en-US" sz="1400" dirty="0">
                <a:effectLst/>
                <a:ea typeface="Calibri" panose="020F0502020204030204" pitchFamily="34" charset="0"/>
                <a:cs typeface="Arial" panose="020B0604020202020204" pitchFamily="34" charset="0"/>
              </a:rPr>
              <a:t>Entity receiving the IR is not beneficial owner under the tax rules of the state of residence, not being a low-tax jurisdiction, as that state considers entity owned by recipient of IR as beneficiary of the benefits; or</a:t>
            </a:r>
            <a:endParaRPr lang="nl-NL" sz="1400" dirty="0">
              <a:effectLst/>
              <a:ea typeface="Calibri" panose="020F0502020204030204" pitchFamily="34" charset="0"/>
              <a:cs typeface="Arial" panose="020B0604020202020204" pitchFamily="34" charset="0"/>
            </a:endParaRPr>
          </a:p>
          <a:p>
            <a:pPr marL="1438275" lvl="3" indent="-542925">
              <a:lnSpc>
                <a:spcPct val="107000"/>
              </a:lnSpc>
              <a:spcAft>
                <a:spcPts val="800"/>
              </a:spcAft>
              <a:buFont typeface="+mj-lt"/>
              <a:buAutoNum type="alphaLcParenR"/>
              <a:tabLst>
                <a:tab pos="1828800" algn="l"/>
              </a:tabLst>
            </a:pPr>
            <a:r>
              <a:rPr lang="en-US" sz="1400" dirty="0">
                <a:effectLst/>
                <a:ea typeface="Calibri" panose="020F0502020204030204" pitchFamily="34" charset="0"/>
                <a:cs typeface="Arial" panose="020B0604020202020204" pitchFamily="34" charset="0"/>
              </a:rPr>
              <a:t>Entity entitled to IR is not treated as beneficiary of IR under the tax rules of the country of incorporation, which is not a low-tax jurisdiction, because it is not resident there under the tax rules of that state while the entity entitled to the benefits is not resident of another State according to the tax rules of that other State.</a:t>
            </a:r>
            <a:endParaRPr lang="nl-NL" sz="1400" dirty="0">
              <a:effectLst/>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GB" sz="1400" dirty="0">
                <a:effectLst/>
                <a:ea typeface="Calibri" panose="020F0502020204030204" pitchFamily="34" charset="0"/>
                <a:cs typeface="Arial" panose="020B0604020202020204" pitchFamily="34" charset="0"/>
              </a:rPr>
              <a:t>Rate and method of taxation:</a:t>
            </a:r>
            <a:endParaRPr lang="nl-NL" sz="1400" dirty="0">
              <a:effectLst/>
              <a:ea typeface="Calibri" panose="020F0502020204030204" pitchFamily="34" charset="0"/>
              <a:cs typeface="Arial" panose="020B0604020202020204" pitchFamily="34" charset="0"/>
            </a:endParaRPr>
          </a:p>
          <a:p>
            <a:pPr marL="1143000" lvl="2" indent="-228600">
              <a:lnSpc>
                <a:spcPct val="107000"/>
              </a:lnSpc>
              <a:spcAft>
                <a:spcPts val="800"/>
              </a:spcAft>
              <a:buFont typeface="Courier New" panose="02070309020205020404" pitchFamily="49" charset="0"/>
              <a:buChar char="o"/>
              <a:tabLst>
                <a:tab pos="1371600" algn="l"/>
              </a:tabLst>
            </a:pPr>
            <a:r>
              <a:rPr lang="en-US" sz="1400" dirty="0">
                <a:effectLst/>
                <a:ea typeface="Calibri" panose="020F0502020204030204" pitchFamily="34" charset="0"/>
                <a:cs typeface="Arial" panose="020B0604020202020204" pitchFamily="34" charset="0"/>
              </a:rPr>
              <a:t>The withholding tax rate is equal to the highest corporate tax rate (25.8%); and</a:t>
            </a:r>
            <a:endParaRPr lang="nl-NL" sz="1400" dirty="0">
              <a:effectLst/>
              <a:ea typeface="Calibri" panose="020F0502020204030204" pitchFamily="34" charset="0"/>
              <a:cs typeface="Arial" panose="020B0604020202020204" pitchFamily="34" charset="0"/>
            </a:endParaRPr>
          </a:p>
          <a:p>
            <a:pPr marL="1143000" lvl="2" indent="-228600">
              <a:lnSpc>
                <a:spcPct val="107000"/>
              </a:lnSpc>
              <a:spcAft>
                <a:spcPts val="800"/>
              </a:spcAft>
              <a:buFont typeface="Courier New" panose="02070309020205020404" pitchFamily="49" charset="0"/>
              <a:buChar char="o"/>
              <a:tabLst>
                <a:tab pos="1371600" algn="l"/>
              </a:tabLst>
            </a:pPr>
            <a:r>
              <a:rPr lang="en-US" sz="1400" dirty="0">
                <a:effectLst/>
                <a:ea typeface="Calibri" panose="020F0502020204030204" pitchFamily="34" charset="0"/>
                <a:cs typeface="Arial" panose="020B0604020202020204" pitchFamily="34" charset="0"/>
              </a:rPr>
              <a:t>The tax is levied by payor (withholding agent).</a:t>
            </a:r>
            <a:endParaRPr lang="nl-NL" sz="1400" dirty="0">
              <a:effectLst/>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GB" sz="1400" dirty="0">
                <a:effectLst/>
                <a:ea typeface="Calibri" panose="020F0502020204030204" pitchFamily="34" charset="0"/>
                <a:cs typeface="Arial" panose="020B0604020202020204" pitchFamily="34" charset="0"/>
              </a:rPr>
              <a:t>Tax treaties may limit actual taxation.</a:t>
            </a:r>
            <a:endParaRPr lang="nl-NL" sz="1400" dirty="0">
              <a:effectLst/>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14</a:t>
            </a:fld>
            <a:endParaRPr lang="en-US" dirty="0"/>
          </a:p>
        </p:txBody>
      </p:sp>
      <p:pic>
        <p:nvPicPr>
          <p:cNvPr id="5" name="Immagine 4">
            <a:extLst>
              <a:ext uri="{FF2B5EF4-FFF2-40B4-BE49-F238E27FC236}">
                <a16:creationId xmlns:a16="http://schemas.microsoft.com/office/drawing/2014/main" id="{8E5D5C12-DB2E-4964-B572-D6630BEB02D2}"/>
              </a:ext>
            </a:extLst>
          </p:cNvPr>
          <p:cNvPicPr>
            <a:picLocks noChangeAspect="1"/>
          </p:cNvPicPr>
          <p:nvPr/>
        </p:nvPicPr>
        <p:blipFill>
          <a:blip r:embed="rId2"/>
          <a:stretch>
            <a:fillRect/>
          </a:stretch>
        </p:blipFill>
        <p:spPr>
          <a:xfrm>
            <a:off x="8577358" y="1541462"/>
            <a:ext cx="662288" cy="720725"/>
          </a:xfrm>
          <a:prstGeom prst="rect">
            <a:avLst/>
          </a:prstGeom>
        </p:spPr>
      </p:pic>
    </p:spTree>
    <p:extLst>
      <p:ext uri="{BB962C8B-B14F-4D97-AF65-F5344CB8AC3E}">
        <p14:creationId xmlns:p14="http://schemas.microsoft.com/office/powerpoint/2010/main" val="4294906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400" cap="small" dirty="0">
                <a:latin typeface="+mn-lt"/>
                <a:cs typeface="Times New Roman" panose="02020603050405020304" pitchFamily="18" charset="0"/>
              </a:rPr>
              <a:t>Germany: </a:t>
            </a:r>
            <a:r>
              <a:rPr lang="en-GB" sz="2400" cap="small" dirty="0">
                <a:latin typeface="+mn-lt"/>
                <a:cs typeface="Times New Roman" panose="02020603050405020304" pitchFamily="18" charset="0"/>
              </a:rPr>
              <a:t>Very Limited Scope of Cases but Newly Introduced SAAR</a:t>
            </a:r>
            <a:endParaRPr lang="en-GB" sz="2400" dirty="0">
              <a:latin typeface="+mn-lt"/>
              <a:cs typeface="Times New Roman" panose="02020603050405020304" pitchFamily="18" charset="0"/>
            </a:endParaRPr>
          </a:p>
        </p:txBody>
      </p:sp>
      <p:sp>
        <p:nvSpPr>
          <p:cNvPr id="3" name="Content Placeholder 2"/>
          <p:cNvSpPr>
            <a:spLocks noGrp="1"/>
          </p:cNvSpPr>
          <p:nvPr>
            <p:ph idx="1"/>
          </p:nvPr>
        </p:nvSpPr>
        <p:spPr>
          <a:xfrm>
            <a:off x="561860" y="2028825"/>
            <a:ext cx="9672810" cy="5262311"/>
          </a:xfrm>
        </p:spPr>
        <p:txBody>
          <a:bodyPr>
            <a:noAutofit/>
          </a:bodyPr>
          <a:lstStyle/>
          <a:p>
            <a:pPr algn="just"/>
            <a:endParaRPr lang="en-GB" sz="1600" dirty="0">
              <a:cs typeface="Arial" panose="020B0604020202020204" pitchFamily="34" charset="0"/>
            </a:endParaRPr>
          </a:p>
          <a:p>
            <a:pPr algn="just"/>
            <a:r>
              <a:rPr lang="en-GB" sz="1600" dirty="0">
                <a:cs typeface="Arial" panose="020B0604020202020204" pitchFamily="34" charset="0"/>
              </a:rPr>
              <a:t>In principle, </a:t>
            </a:r>
            <a:r>
              <a:rPr lang="en-GB" sz="1600" b="1" dirty="0">
                <a:cs typeface="Arial" panose="020B0604020202020204" pitchFamily="34" charset="0"/>
              </a:rPr>
              <a:t>no withholding tax will be imposed on interest payable to a lender</a:t>
            </a:r>
            <a:r>
              <a:rPr lang="en-GB" sz="1600" dirty="0">
                <a:cs typeface="Arial" panose="020B0604020202020204" pitchFamily="34" charset="0"/>
              </a:rPr>
              <a:t> (whether domestic or foreign).</a:t>
            </a:r>
          </a:p>
          <a:p>
            <a:pPr algn="just"/>
            <a:endParaRPr lang="en-GB" sz="1600" dirty="0">
              <a:cs typeface="Arial" panose="020B0604020202020204" pitchFamily="34" charset="0"/>
            </a:endParaRPr>
          </a:p>
          <a:p>
            <a:pPr algn="just"/>
            <a:r>
              <a:rPr lang="en-GB" sz="1600" dirty="0">
                <a:cs typeface="Arial" panose="020B0604020202020204" pitchFamily="34" charset="0"/>
              </a:rPr>
              <a:t>Inbound intercompany loan granted to a German borrower subject to WHT if requalified as hidden dividend distribution and borrower severally liable for failure to apply withholding.</a:t>
            </a:r>
          </a:p>
          <a:p>
            <a:pPr algn="just"/>
            <a:endParaRPr lang="en-GB" sz="1600" dirty="0">
              <a:cs typeface="Arial" panose="020B0604020202020204" pitchFamily="34" charset="0"/>
            </a:endParaRPr>
          </a:p>
          <a:p>
            <a:pPr algn="just"/>
            <a:r>
              <a:rPr lang="en-GB" sz="1600" dirty="0">
                <a:cs typeface="Arial" panose="020B0604020202020204" pitchFamily="34" charset="0"/>
              </a:rPr>
              <a:t>Apart from this, interest may only attract withholding taxes in </a:t>
            </a:r>
            <a:r>
              <a:rPr lang="en-GB" sz="1600" b="1" dirty="0">
                <a:cs typeface="Arial" panose="020B0604020202020204" pitchFamily="34" charset="0"/>
              </a:rPr>
              <a:t>specific cases</a:t>
            </a:r>
            <a:r>
              <a:rPr lang="en-GB" sz="1600" dirty="0">
                <a:cs typeface="Arial" panose="020B0604020202020204" pitchFamily="34" charset="0"/>
              </a:rPr>
              <a:t>:</a:t>
            </a:r>
          </a:p>
          <a:p>
            <a:pPr lvl="1" algn="just">
              <a:buFont typeface="Wingdings" panose="05000000000000000000" pitchFamily="2" charset="2"/>
              <a:buChar char="§"/>
            </a:pPr>
            <a:r>
              <a:rPr lang="en-GB" sz="1600" dirty="0">
                <a:cs typeface="Arial" panose="020B0604020202020204" pitchFamily="34" charset="0"/>
              </a:rPr>
              <a:t>Profit participation loans;</a:t>
            </a:r>
          </a:p>
          <a:p>
            <a:pPr lvl="1" algn="just">
              <a:buFont typeface="Wingdings" panose="05000000000000000000" pitchFamily="2" charset="2"/>
              <a:buChar char="§"/>
            </a:pPr>
            <a:r>
              <a:rPr lang="en-GB" sz="1600" dirty="0">
                <a:cs typeface="Arial" panose="020B0604020202020204" pitchFamily="34" charset="0"/>
              </a:rPr>
              <a:t>Certain types of convertible debt;</a:t>
            </a:r>
          </a:p>
          <a:p>
            <a:pPr lvl="1" algn="just">
              <a:buFont typeface="Wingdings" panose="05000000000000000000" pitchFamily="2" charset="2"/>
              <a:buChar char="§"/>
            </a:pPr>
            <a:r>
              <a:rPr lang="en-GB" sz="1600" dirty="0">
                <a:cs typeface="Arial" panose="020B0604020202020204" pitchFamily="34" charset="0"/>
              </a:rPr>
              <a:t>Specific order issued by German tax authorities to borrower in case of German source interest income (e.g. for loans secured by German situs real estate).</a:t>
            </a:r>
          </a:p>
          <a:p>
            <a:pPr lvl="1" algn="just"/>
            <a:endParaRPr lang="en-GB" sz="1600" dirty="0">
              <a:cs typeface="Arial" panose="020B0604020202020204" pitchFamily="34" charset="0"/>
            </a:endParaRPr>
          </a:p>
          <a:p>
            <a:pPr algn="just"/>
            <a:r>
              <a:rPr lang="en-GB" sz="1600" b="1" dirty="0">
                <a:cs typeface="Arial" panose="020B0604020202020204" pitchFamily="34" charset="0"/>
              </a:rPr>
              <a:t>As of 1 January 2022, withholding taxes (15.8%) may also be applied to interest payable to a lender resident in a non-cooperative jurisdiction (based on the German Anti-Tax Havens Act)</a:t>
            </a:r>
            <a:r>
              <a:rPr lang="en-GB" sz="1600" dirty="0">
                <a:cs typeface="Arial" panose="020B0604020202020204" pitchFamily="34" charset="0"/>
              </a:rPr>
              <a:t>.  </a:t>
            </a:r>
          </a:p>
        </p:txBody>
      </p:sp>
      <p:sp>
        <p:nvSpPr>
          <p:cNvPr id="4" name="Slide Number Placeholder 3"/>
          <p:cNvSpPr>
            <a:spLocks noGrp="1"/>
          </p:cNvSpPr>
          <p:nvPr>
            <p:ph type="sldNum" sz="quarter" idx="12"/>
          </p:nvPr>
        </p:nvSpPr>
        <p:spPr/>
        <p:txBody>
          <a:bodyPr/>
          <a:lstStyle/>
          <a:p>
            <a:fld id="{354F0E49-3BAE-452C-964C-57174B2FC0D0}" type="slidenum">
              <a:rPr lang="en-US" smtClean="0"/>
              <a:t>15</a:t>
            </a:fld>
            <a:endParaRPr lang="en-US" dirty="0"/>
          </a:p>
        </p:txBody>
      </p:sp>
      <p:pic>
        <p:nvPicPr>
          <p:cNvPr id="7" name="Immagine 6">
            <a:extLst>
              <a:ext uri="{FF2B5EF4-FFF2-40B4-BE49-F238E27FC236}">
                <a16:creationId xmlns:a16="http://schemas.microsoft.com/office/drawing/2014/main" id="{4844D139-A7C0-46BB-91DE-035492796AF4}"/>
              </a:ext>
            </a:extLst>
          </p:cNvPr>
          <p:cNvPicPr>
            <a:picLocks noChangeAspect="1"/>
          </p:cNvPicPr>
          <p:nvPr/>
        </p:nvPicPr>
        <p:blipFill>
          <a:blip r:embed="rId2"/>
          <a:stretch>
            <a:fillRect/>
          </a:stretch>
        </p:blipFill>
        <p:spPr>
          <a:xfrm>
            <a:off x="8577358" y="1541462"/>
            <a:ext cx="662288" cy="720725"/>
          </a:xfrm>
          <a:prstGeom prst="rect">
            <a:avLst/>
          </a:prstGeom>
        </p:spPr>
      </p:pic>
    </p:spTree>
    <p:extLst>
      <p:ext uri="{BB962C8B-B14F-4D97-AF65-F5344CB8AC3E}">
        <p14:creationId xmlns:p14="http://schemas.microsoft.com/office/powerpoint/2010/main" val="2999092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Switzerland: Withholding Tax Reform</a:t>
            </a: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1860" y="2362200"/>
            <a:ext cx="9672810" cy="4928937"/>
          </a:xfrm>
        </p:spPr>
        <p:txBody>
          <a:bodyPr>
            <a:noAutofit/>
          </a:bodyPr>
          <a:lstStyle/>
          <a:p>
            <a:pPr marL="342900" indent="-342900" algn="just">
              <a:lnSpc>
                <a:spcPct val="100000"/>
              </a:lnSpc>
              <a:spcAft>
                <a:spcPts val="1200"/>
              </a:spcAft>
              <a:buFont typeface="Arial" panose="020B0604020202020204" pitchFamily="34" charset="0"/>
              <a:buChar char="•"/>
            </a:pPr>
            <a:r>
              <a:rPr lang="en-US" sz="1800" dirty="0"/>
              <a:t>Abolishment of withholding tax on interest income from domestic sources (excluding interest income on bank deposits of natural persons domiciled in Switzerland).</a:t>
            </a:r>
          </a:p>
          <a:p>
            <a:pPr marL="342900" indent="-342900" algn="just">
              <a:lnSpc>
                <a:spcPct val="100000"/>
              </a:lnSpc>
              <a:spcAft>
                <a:spcPts val="1200"/>
              </a:spcAft>
              <a:buFont typeface="Arial" panose="020B0604020202020204" pitchFamily="34" charset="0"/>
              <a:buChar char="•"/>
            </a:pPr>
            <a:r>
              <a:rPr lang="en-US" sz="1800" dirty="0">
                <a:solidFill>
                  <a:srgbClr val="000000"/>
                </a:solidFill>
                <a:effectLst/>
                <a:ea typeface="Times New Roman" panose="02020603050405020304" pitchFamily="18" charset="0"/>
              </a:rPr>
              <a:t>The reform would abolish the existing rather complicated “10/20 Non-Bank Rules”.</a:t>
            </a:r>
            <a:endParaRPr lang="en-US" sz="1800" dirty="0"/>
          </a:p>
          <a:p>
            <a:pPr marL="342900" indent="-342900" algn="just">
              <a:lnSpc>
                <a:spcPct val="100000"/>
              </a:lnSpc>
              <a:spcAft>
                <a:spcPts val="1200"/>
              </a:spcAft>
              <a:buFont typeface="Arial" panose="020B0604020202020204" pitchFamily="34" charset="0"/>
              <a:buChar char="•"/>
            </a:pPr>
            <a:r>
              <a:rPr lang="en-US" sz="1800" dirty="0"/>
              <a:t>Simplification of the notification process for a refund of withholding taxes on dividends (decrease of the necessary equity stake from 20% to 10%).</a:t>
            </a:r>
          </a:p>
          <a:p>
            <a:pPr marL="342900" indent="-342900" algn="just">
              <a:lnSpc>
                <a:spcPct val="100000"/>
              </a:lnSpc>
              <a:spcAft>
                <a:spcPts val="1200"/>
              </a:spcAft>
              <a:buFont typeface="Arial" panose="020B0604020202020204" pitchFamily="34" charset="0"/>
              <a:buChar char="•"/>
            </a:pPr>
            <a:r>
              <a:rPr lang="en-US" sz="1800" dirty="0"/>
              <a:t>Parliament passed the Reform in December 2021; it is still subject to a facultative referendum and as other amendments (on ordinance level) are necessary it will probably not enter into force before 2023/24.</a:t>
            </a:r>
            <a:endParaRPr lang="en-GB" sz="1800" dirty="0"/>
          </a:p>
        </p:txBody>
      </p:sp>
      <p:sp>
        <p:nvSpPr>
          <p:cNvPr id="4" name="Slide Number Placeholder 3"/>
          <p:cNvSpPr>
            <a:spLocks noGrp="1"/>
          </p:cNvSpPr>
          <p:nvPr>
            <p:ph type="sldNum" sz="quarter" idx="12"/>
          </p:nvPr>
        </p:nvSpPr>
        <p:spPr/>
        <p:txBody>
          <a:bodyPr/>
          <a:lstStyle/>
          <a:p>
            <a:fld id="{354F0E49-3BAE-452C-964C-57174B2FC0D0}" type="slidenum">
              <a:rPr lang="en-US" smtClean="0"/>
              <a:t>16</a:t>
            </a:fld>
            <a:endParaRPr lang="en-US" dirty="0"/>
          </a:p>
        </p:txBody>
      </p:sp>
      <p:pic>
        <p:nvPicPr>
          <p:cNvPr id="6" name="Immagine 5">
            <a:extLst>
              <a:ext uri="{FF2B5EF4-FFF2-40B4-BE49-F238E27FC236}">
                <a16:creationId xmlns:a16="http://schemas.microsoft.com/office/drawing/2014/main" id="{EAB4DCF5-95E3-4F6F-B99E-6F31AD764CA8}"/>
              </a:ext>
            </a:extLst>
          </p:cNvPr>
          <p:cNvPicPr>
            <a:picLocks noChangeAspect="1"/>
          </p:cNvPicPr>
          <p:nvPr/>
        </p:nvPicPr>
        <p:blipFill>
          <a:blip r:embed="rId2"/>
          <a:stretch>
            <a:fillRect/>
          </a:stretch>
        </p:blipFill>
        <p:spPr>
          <a:xfrm>
            <a:off x="8611417" y="1607016"/>
            <a:ext cx="540372" cy="547877"/>
          </a:xfrm>
          <a:prstGeom prst="rect">
            <a:avLst/>
          </a:prstGeom>
        </p:spPr>
      </p:pic>
    </p:spTree>
    <p:extLst>
      <p:ext uri="{BB962C8B-B14F-4D97-AF65-F5344CB8AC3E}">
        <p14:creationId xmlns:p14="http://schemas.microsoft.com/office/powerpoint/2010/main" val="202231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400" cap="small" dirty="0">
                <a:latin typeface="+mn-lt"/>
                <a:cs typeface="Times New Roman" panose="02020603050405020304" pitchFamily="18" charset="0"/>
              </a:rPr>
              <a:t>United Kingdom: Is interest </a:t>
            </a:r>
            <a:r>
              <a:rPr lang="en-GB" sz="2400" cap="small" dirty="0">
                <a:latin typeface="+mn-lt"/>
                <a:cs typeface="Times New Roman" panose="02020603050405020304" pitchFamily="18" charset="0"/>
              </a:rPr>
              <a:t>Withholding Tax an issue in 2022?</a:t>
            </a:r>
            <a:endParaRPr lang="en-GB" sz="2400" dirty="0">
              <a:latin typeface="+mn-lt"/>
              <a:cs typeface="Times New Roman" panose="02020603050405020304" pitchFamily="18" charset="0"/>
            </a:endParaRPr>
          </a:p>
        </p:txBody>
      </p:sp>
      <p:sp>
        <p:nvSpPr>
          <p:cNvPr id="3" name="Content Placeholder 2"/>
          <p:cNvSpPr>
            <a:spLocks noGrp="1"/>
          </p:cNvSpPr>
          <p:nvPr>
            <p:ph idx="1"/>
          </p:nvPr>
        </p:nvSpPr>
        <p:spPr>
          <a:xfrm>
            <a:off x="561860" y="1990724"/>
            <a:ext cx="9672810" cy="5300413"/>
          </a:xfrm>
        </p:spPr>
        <p:txBody>
          <a:bodyPr>
            <a:noAutofit/>
          </a:bodyPr>
          <a:lstStyle/>
          <a:p>
            <a:pPr algn="just"/>
            <a:endParaRPr lang="en-GB" sz="1600" dirty="0">
              <a:cs typeface="Arial" panose="020B0604020202020204" pitchFamily="34" charset="0"/>
            </a:endParaRPr>
          </a:p>
          <a:p>
            <a:pPr algn="just"/>
            <a:r>
              <a:rPr lang="en-GB" sz="1600" dirty="0">
                <a:cs typeface="Arial" panose="020B0604020202020204" pitchFamily="34" charset="0"/>
              </a:rPr>
              <a:t>Current legislative position largely is unchanged.  But some important practical developments in 2021 and 2022.</a:t>
            </a:r>
          </a:p>
          <a:p>
            <a:pPr algn="just"/>
            <a:endParaRPr lang="en-GB" sz="1600" dirty="0">
              <a:cs typeface="Arial" panose="020B0604020202020204" pitchFamily="34" charset="0"/>
            </a:endParaRPr>
          </a:p>
          <a:p>
            <a:pPr algn="just"/>
            <a:r>
              <a:rPr lang="en-GB" sz="1600" dirty="0">
                <a:cs typeface="Arial" panose="020B0604020202020204" pitchFamily="34" charset="0"/>
              </a:rPr>
              <a:t>Beneficial ownership, and approach of HMRC – increasing focus of HMRC in 2021 &amp; 2022 on the conditions required for the granting of HMRC “double tax treaty passports”.  As a result, renewed attention for the structuring of financing vehicles in order to comply with HMRC’s interpretation of </a:t>
            </a:r>
            <a:r>
              <a:rPr lang="en-GB" sz="1600" i="1" dirty="0">
                <a:cs typeface="Arial" panose="020B0604020202020204" pitchFamily="34" charset="0"/>
              </a:rPr>
              <a:t>Indofood International Finance </a:t>
            </a:r>
            <a:r>
              <a:rPr lang="en-GB" sz="1600" dirty="0">
                <a:cs typeface="Arial" panose="020B0604020202020204" pitchFamily="34" charset="0"/>
              </a:rPr>
              <a:t>(2006).</a:t>
            </a:r>
          </a:p>
          <a:p>
            <a:pPr algn="just"/>
            <a:endParaRPr lang="en-GB" sz="1600" dirty="0">
              <a:cs typeface="Arial" panose="020B0604020202020204" pitchFamily="34" charset="0"/>
            </a:endParaRPr>
          </a:p>
          <a:p>
            <a:pPr algn="just"/>
            <a:r>
              <a:rPr lang="en-GB" sz="1600" dirty="0">
                <a:cs typeface="Arial" panose="020B0604020202020204" pitchFamily="34" charset="0"/>
              </a:rPr>
              <a:t>Renewed focus in 2022 on UK’s exemptions from withholding tax for intermediating finance companies (i.e. Irish DACs).  </a:t>
            </a:r>
          </a:p>
          <a:p>
            <a:pPr lvl="1" algn="just">
              <a:buFont typeface="Courier New" panose="02070309020205020404" pitchFamily="49" charset="0"/>
              <a:buChar char="o"/>
            </a:pPr>
            <a:r>
              <a:rPr lang="en-GB" sz="1600" dirty="0">
                <a:cs typeface="Arial" panose="020B0604020202020204" pitchFamily="34" charset="0"/>
              </a:rPr>
              <a:t>Quoted Eurobonds and securities admitted for trading on any multilateral trading facility;</a:t>
            </a:r>
          </a:p>
          <a:p>
            <a:pPr lvl="1" algn="just">
              <a:buFont typeface="Courier New" panose="02070309020205020404" pitchFamily="49" charset="0"/>
              <a:buChar char="o"/>
            </a:pPr>
            <a:r>
              <a:rPr lang="en-GB" sz="1600" dirty="0">
                <a:cs typeface="Arial" panose="020B0604020202020204" pitchFamily="34" charset="0"/>
              </a:rPr>
              <a:t>Discounts in place of interest;</a:t>
            </a:r>
          </a:p>
          <a:p>
            <a:pPr lvl="1" algn="just">
              <a:buFont typeface="Courier New" panose="02070309020205020404" pitchFamily="49" charset="0"/>
              <a:buChar char="o"/>
            </a:pPr>
            <a:r>
              <a:rPr lang="en-GB" sz="1600" dirty="0">
                <a:cs typeface="Arial" panose="020B0604020202020204" pitchFamily="34" charset="0"/>
              </a:rPr>
              <a:t>Exemption for interest on privately placed debt (Qualifying Private Placement Regulations); and</a:t>
            </a:r>
          </a:p>
          <a:p>
            <a:pPr lvl="1" algn="just">
              <a:buFont typeface="Courier New" panose="02070309020205020404" pitchFamily="49" charset="0"/>
              <a:buChar char="o"/>
            </a:pPr>
            <a:r>
              <a:rPr lang="en-GB" sz="1600" dirty="0">
                <a:cs typeface="Arial" panose="020B0604020202020204" pitchFamily="34" charset="0"/>
              </a:rPr>
              <a:t>New exemption relating to interest paid on securities held by Qualifying Asset Holding Company investors (April 2022 onwards).</a:t>
            </a:r>
          </a:p>
          <a:p>
            <a:pPr algn="just">
              <a:buFont typeface="Wingdings" panose="05000000000000000000" pitchFamily="2" charset="2"/>
              <a:buChar char="Ø"/>
            </a:pPr>
            <a:endParaRPr lang="en-GB" sz="1600" dirty="0">
              <a:cs typeface="Arial" panose="020B0604020202020204" pitchFamily="34" charset="0"/>
            </a:endParaRPr>
          </a:p>
          <a:p>
            <a:pPr algn="just"/>
            <a:r>
              <a:rPr lang="en-GB" sz="1600" dirty="0">
                <a:cs typeface="Arial" panose="020B0604020202020204" pitchFamily="34" charset="0"/>
              </a:rPr>
              <a:t>Principal Purpose Test: UK adoption and practical consequences in 2022.</a:t>
            </a:r>
          </a:p>
          <a:p>
            <a:pPr algn="just"/>
            <a:endParaRPr lang="en-GB" sz="16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17</a:t>
            </a:fld>
            <a:endParaRPr lang="en-US" dirty="0"/>
          </a:p>
        </p:txBody>
      </p:sp>
      <p:pic>
        <p:nvPicPr>
          <p:cNvPr id="5" name="Immagine 4">
            <a:extLst>
              <a:ext uri="{FF2B5EF4-FFF2-40B4-BE49-F238E27FC236}">
                <a16:creationId xmlns:a16="http://schemas.microsoft.com/office/drawing/2014/main" id="{AAE41638-AB54-4B87-830B-ED6CA72A25E7}"/>
              </a:ext>
            </a:extLst>
          </p:cNvPr>
          <p:cNvPicPr>
            <a:picLocks noChangeAspect="1"/>
          </p:cNvPicPr>
          <p:nvPr/>
        </p:nvPicPr>
        <p:blipFill>
          <a:blip r:embed="rId2"/>
          <a:stretch>
            <a:fillRect/>
          </a:stretch>
        </p:blipFill>
        <p:spPr>
          <a:xfrm>
            <a:off x="8577358" y="1541462"/>
            <a:ext cx="662288" cy="720725"/>
          </a:xfrm>
          <a:prstGeom prst="rect">
            <a:avLst/>
          </a:prstGeom>
        </p:spPr>
      </p:pic>
    </p:spTree>
    <p:extLst>
      <p:ext uri="{BB962C8B-B14F-4D97-AF65-F5344CB8AC3E}">
        <p14:creationId xmlns:p14="http://schemas.microsoft.com/office/powerpoint/2010/main" val="752468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96" y="1660410"/>
            <a:ext cx="9422539" cy="5387753"/>
          </a:xfrm>
        </p:spPr>
        <p:txBody>
          <a:bodyPr>
            <a:noAutofit/>
          </a:bodyPr>
          <a:lstStyle/>
          <a:p>
            <a:pPr algn="just"/>
            <a:r>
              <a:rPr lang="en-GB" sz="1800" dirty="0">
                <a:cs typeface="Arial" panose="020B0604020202020204" pitchFamily="34" charset="0"/>
              </a:rPr>
              <a:t>Beneficial ownership: increasing focus of the Spanish Tax Administration. </a:t>
            </a:r>
          </a:p>
          <a:p>
            <a:pPr algn="just"/>
            <a:r>
              <a:rPr lang="en-GB" sz="1800" dirty="0">
                <a:cs typeface="Arial" panose="020B0604020202020204" pitchFamily="34" charset="0"/>
              </a:rPr>
              <a:t>Domestic EU/EEA exemption/Tax Treaties.</a:t>
            </a:r>
          </a:p>
          <a:p>
            <a:pPr algn="just"/>
            <a:r>
              <a:rPr lang="en-GB" sz="1800" dirty="0">
                <a:cs typeface="Arial" panose="020B0604020202020204" pitchFamily="34" charset="0"/>
              </a:rPr>
              <a:t>Liability of the withholding agent:</a:t>
            </a:r>
          </a:p>
          <a:p>
            <a:pPr lvl="1" algn="just">
              <a:buFont typeface="Wingdings" panose="05000000000000000000" pitchFamily="2" charset="2"/>
              <a:buChar char="§"/>
            </a:pPr>
            <a:r>
              <a:rPr lang="en-GB" sz="1800" dirty="0">
                <a:cs typeface="Arial" panose="020B0604020202020204" pitchFamily="34" charset="0"/>
              </a:rPr>
              <a:t>Position of borrowers under financing agreements;</a:t>
            </a:r>
          </a:p>
          <a:p>
            <a:pPr lvl="1" algn="just">
              <a:buFont typeface="Wingdings" panose="05000000000000000000" pitchFamily="2" charset="2"/>
              <a:buChar char="§"/>
            </a:pPr>
            <a:r>
              <a:rPr lang="en-GB" sz="1800" dirty="0">
                <a:cs typeface="Arial" panose="020B0604020202020204" pitchFamily="34" charset="0"/>
              </a:rPr>
              <a:t>Position to be taken under tax audits. </a:t>
            </a:r>
          </a:p>
          <a:p>
            <a:pPr algn="just"/>
            <a:r>
              <a:rPr lang="en-GB" sz="1800" dirty="0">
                <a:cs typeface="Arial" panose="020B0604020202020204" pitchFamily="34" charset="0"/>
              </a:rPr>
              <a:t>Developments:</a:t>
            </a:r>
          </a:p>
          <a:p>
            <a:pPr lvl="1" algn="just">
              <a:buFont typeface="Wingdings" panose="05000000000000000000" pitchFamily="2" charset="2"/>
              <a:buChar char="§"/>
            </a:pPr>
            <a:r>
              <a:rPr lang="en-GB" sz="1800" dirty="0">
                <a:cs typeface="Arial" panose="020B0604020202020204" pitchFamily="34" charset="0"/>
              </a:rPr>
              <a:t>Resolution of the Central Economic Administrative Court. October 2019;</a:t>
            </a:r>
          </a:p>
          <a:p>
            <a:pPr lvl="1" algn="just">
              <a:buFont typeface="Wingdings" panose="05000000000000000000" pitchFamily="2" charset="2"/>
              <a:buChar char="§"/>
            </a:pPr>
            <a:r>
              <a:rPr lang="en-GB" sz="1800" dirty="0">
                <a:cs typeface="Arial" panose="020B0604020202020204" pitchFamily="34" charset="0"/>
              </a:rPr>
              <a:t>Judgments of the Spanish Court of Appeal (</a:t>
            </a:r>
            <a:r>
              <a:rPr lang="en-GB" sz="1800" i="1" dirty="0">
                <a:cs typeface="Arial" panose="020B0604020202020204" pitchFamily="34" charset="0"/>
              </a:rPr>
              <a:t>“Audiencia Nacional”</a:t>
            </a:r>
            <a:r>
              <a:rPr lang="en-GB" sz="1800" dirty="0">
                <a:cs typeface="Arial" panose="020B0604020202020204" pitchFamily="34" charset="0"/>
              </a:rPr>
              <a:t>);</a:t>
            </a:r>
          </a:p>
          <a:p>
            <a:pPr lvl="1" algn="just">
              <a:buFont typeface="Wingdings" panose="05000000000000000000" pitchFamily="2" charset="2"/>
              <a:buChar char="§"/>
            </a:pPr>
            <a:r>
              <a:rPr lang="en-GB" sz="1800" dirty="0">
                <a:cs typeface="Arial" panose="020B0604020202020204" pitchFamily="34" charset="0"/>
              </a:rPr>
              <a:t>Specific procedure for the application of the Spanish anti-abuse provisions. Precedent. </a:t>
            </a:r>
          </a:p>
          <a:p>
            <a:pPr algn="just"/>
            <a:r>
              <a:rPr lang="en-GB" sz="1800" dirty="0">
                <a:cs typeface="Arial" panose="020B0604020202020204" pitchFamily="34" charset="0"/>
              </a:rPr>
              <a:t>Other exemptions?</a:t>
            </a:r>
          </a:p>
          <a:p>
            <a:pPr lvl="1" algn="just">
              <a:buFont typeface="Wingdings" panose="05000000000000000000" pitchFamily="2" charset="2"/>
              <a:buChar char="§"/>
            </a:pPr>
            <a:r>
              <a:rPr lang="en-GB" sz="1800" dirty="0">
                <a:cs typeface="Arial" panose="020B0604020202020204" pitchFamily="34" charset="0"/>
              </a:rPr>
              <a:t>Debt instruments that fall within the scope of Law 10/2014;</a:t>
            </a:r>
          </a:p>
          <a:p>
            <a:pPr lvl="1" algn="just">
              <a:buFont typeface="Wingdings" panose="05000000000000000000" pitchFamily="2" charset="2"/>
              <a:buChar char="§"/>
            </a:pPr>
            <a:r>
              <a:rPr lang="en-GB" sz="1800" dirty="0">
                <a:cs typeface="Arial" panose="020B0604020202020204" pitchFamily="34" charset="0"/>
              </a:rPr>
              <a:t>Listed on Regulated Markets, MTF u other organized markets;</a:t>
            </a:r>
          </a:p>
          <a:p>
            <a:pPr lvl="1" algn="just">
              <a:buFont typeface="Wingdings" panose="05000000000000000000" pitchFamily="2" charset="2"/>
              <a:buChar char="§"/>
            </a:pPr>
            <a:r>
              <a:rPr lang="en-GB" sz="1800" dirty="0">
                <a:cs typeface="Arial" panose="020B0604020202020204" pitchFamily="34" charset="0"/>
              </a:rPr>
              <a:t>Exemption for non-resident investors that do not obtain income through a permanent establishment in Spain. Applicable also to tax haven investors.</a:t>
            </a:r>
          </a:p>
        </p:txBody>
      </p:sp>
      <p:sp>
        <p:nvSpPr>
          <p:cNvPr id="4" name="Slide Number Placeholder 3"/>
          <p:cNvSpPr>
            <a:spLocks noGrp="1"/>
          </p:cNvSpPr>
          <p:nvPr>
            <p:ph type="sldNum" sz="quarter" idx="12"/>
          </p:nvPr>
        </p:nvSpPr>
        <p:spPr/>
        <p:txBody>
          <a:bodyPr/>
          <a:lstStyle/>
          <a:p>
            <a:fld id="{354F0E49-3BAE-452C-964C-57174B2FC0D0}" type="slidenum">
              <a:rPr lang="en-US" smtClean="0"/>
              <a:t>18</a:t>
            </a:fld>
            <a:endParaRPr lang="en-US" dirty="0"/>
          </a:p>
        </p:txBody>
      </p:sp>
      <p:pic>
        <p:nvPicPr>
          <p:cNvPr id="6" name="Immagine 5">
            <a:extLst>
              <a:ext uri="{FF2B5EF4-FFF2-40B4-BE49-F238E27FC236}">
                <a16:creationId xmlns:a16="http://schemas.microsoft.com/office/drawing/2014/main" id="{451568B6-A59C-4F7E-AA90-36E8DA14CAFC}"/>
              </a:ext>
            </a:extLst>
          </p:cNvPr>
          <p:cNvPicPr>
            <a:picLocks noChangeAspect="1"/>
          </p:cNvPicPr>
          <p:nvPr/>
        </p:nvPicPr>
        <p:blipFill>
          <a:blip r:embed="rId2"/>
          <a:stretch>
            <a:fillRect/>
          </a:stretch>
        </p:blipFill>
        <p:spPr>
          <a:xfrm>
            <a:off x="8543924" y="1583191"/>
            <a:ext cx="574675" cy="566803"/>
          </a:xfrm>
          <a:prstGeom prst="rect">
            <a:avLst/>
          </a:prstGeom>
        </p:spPr>
      </p:pic>
      <p:sp>
        <p:nvSpPr>
          <p:cNvPr id="8" name="Title 1">
            <a:extLst>
              <a:ext uri="{FF2B5EF4-FFF2-40B4-BE49-F238E27FC236}">
                <a16:creationId xmlns:a16="http://schemas.microsoft.com/office/drawing/2014/main" id="{20B9741B-6A77-4996-9AC6-712321C82E6A}"/>
              </a:ext>
            </a:extLst>
          </p:cNvPr>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Spain: </a:t>
            </a:r>
            <a:r>
              <a:rPr lang="en-US" sz="2800" cap="small" dirty="0">
                <a:latin typeface="+mn-lt"/>
              </a:rPr>
              <a:t>How Borrowers should deal with WHT audits?</a:t>
            </a:r>
            <a:endParaRPr lang="en-GB" sz="2800" dirty="0">
              <a:latin typeface="+mn-lt"/>
              <a:cs typeface="Times New Roman" panose="02020603050405020304" pitchFamily="18" charset="0"/>
            </a:endParaRPr>
          </a:p>
        </p:txBody>
      </p:sp>
    </p:spTree>
    <p:extLst>
      <p:ext uri="{BB962C8B-B14F-4D97-AF65-F5344CB8AC3E}">
        <p14:creationId xmlns:p14="http://schemas.microsoft.com/office/powerpoint/2010/main" val="85891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277957"/>
            <a:ext cx="10693400" cy="1725727"/>
          </a:xfrm>
        </p:spPr>
        <p:txBody>
          <a:bodyPr anchor="ctr">
            <a:normAutofit/>
          </a:bodyPr>
          <a:lstStyle/>
          <a:p>
            <a:pPr algn="ctr" eaLnBrk="1" hangingPunct="1"/>
            <a:r>
              <a:rPr lang="en-GB" altLang="en-US" sz="4400" b="1" cap="small" dirty="0">
                <a:latin typeface="+mn-lt"/>
                <a:cs typeface="Times New Roman" panose="02020603050405020304" pitchFamily="18" charset="0"/>
              </a:rPr>
              <a:t>Trends in taxation of cross-border interest</a:t>
            </a:r>
            <a:br>
              <a:rPr lang="en-GB" altLang="en-US" sz="4400" b="1" cap="small" dirty="0">
                <a:latin typeface="+mn-lt"/>
                <a:cs typeface="Times New Roman" panose="02020603050405020304" pitchFamily="18" charset="0"/>
              </a:rPr>
            </a:br>
            <a:br>
              <a:rPr lang="en-GB" altLang="en-US" sz="4400" b="1" cap="small" dirty="0">
                <a:latin typeface="+mn-lt"/>
                <a:cs typeface="Times New Roman" panose="02020603050405020304" pitchFamily="18" charset="0"/>
              </a:rPr>
            </a:br>
            <a:r>
              <a:rPr lang="en-GB" altLang="en-US" sz="2400" b="1" i="1" dirty="0">
                <a:latin typeface="+mn-lt"/>
                <a:cs typeface="Times New Roman" panose="02020603050405020304" pitchFamily="18" charset="0"/>
              </a:rPr>
              <a:t>C. Is NID a viable alternative?</a:t>
            </a:r>
            <a:endParaRPr lang="en-US" altLang="en-US" sz="4400" b="1" cap="small" dirty="0">
              <a:latin typeface="+mn-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54F0E49-3BAE-452C-964C-57174B2FC0D0}" type="slidenum">
              <a:rPr lang="en-US" smtClean="0"/>
              <a:t>19</a:t>
            </a:fld>
            <a:endParaRPr lang="en-US" dirty="0"/>
          </a:p>
        </p:txBody>
      </p:sp>
    </p:spTree>
    <p:extLst>
      <p:ext uri="{BB962C8B-B14F-4D97-AF65-F5344CB8AC3E}">
        <p14:creationId xmlns:p14="http://schemas.microsoft.com/office/powerpoint/2010/main" val="166378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69" y="182888"/>
            <a:ext cx="9160394" cy="1005840"/>
          </a:xfrm>
        </p:spPr>
        <p:txBody>
          <a:bodyPr anchor="ctr">
            <a:normAutofit/>
          </a:bodyPr>
          <a:lstStyle/>
          <a:p>
            <a:r>
              <a:rPr lang="en-GB" sz="3200" cap="small" dirty="0">
                <a:latin typeface="+mn-lt"/>
                <a:cs typeface="Times New Roman" panose="02020603050405020304" pitchFamily="18" charset="0"/>
              </a:rPr>
              <a:t>Introduction and Agenda</a:t>
            </a:r>
          </a:p>
        </p:txBody>
      </p:sp>
      <p:sp>
        <p:nvSpPr>
          <p:cNvPr id="3" name="Content Placeholder 2"/>
          <p:cNvSpPr>
            <a:spLocks noGrp="1"/>
          </p:cNvSpPr>
          <p:nvPr>
            <p:ph idx="1"/>
          </p:nvPr>
        </p:nvSpPr>
        <p:spPr>
          <a:xfrm>
            <a:off x="522569" y="1934369"/>
            <a:ext cx="9223375" cy="4797425"/>
          </a:xfrm>
        </p:spPr>
        <p:txBody>
          <a:bodyPr>
            <a:noAutofit/>
          </a:bodyPr>
          <a:lstStyle/>
          <a:p>
            <a:pPr marL="0" indent="0">
              <a:lnSpc>
                <a:spcPct val="100000"/>
              </a:lnSpc>
              <a:spcBef>
                <a:spcPts val="600"/>
              </a:spcBef>
              <a:spcAft>
                <a:spcPts val="600"/>
              </a:spcAft>
              <a:buNone/>
            </a:pPr>
            <a:r>
              <a:rPr lang="en-US" sz="2800" b="1" u="sng" dirty="0"/>
              <a:t>Trends in taxation of cross-border interest</a:t>
            </a:r>
          </a:p>
          <a:p>
            <a:pPr marL="800100" lvl="1" indent="-342900" algn="just">
              <a:lnSpc>
                <a:spcPct val="100000"/>
              </a:lnSpc>
              <a:spcBef>
                <a:spcPts val="600"/>
              </a:spcBef>
              <a:spcAft>
                <a:spcPts val="600"/>
              </a:spcAft>
              <a:buFont typeface="+mj-lt"/>
              <a:buAutoNum type="alphaUcPeriod"/>
            </a:pPr>
            <a:r>
              <a:rPr lang="en-US" b="1" dirty="0">
                <a:effectLst/>
                <a:latin typeface="Calibri" panose="020F0502020204030204" pitchFamily="34" charset="0"/>
                <a:ea typeface="Calibri" panose="020F0502020204030204" pitchFamily="34" charset="0"/>
              </a:rPr>
              <a:t>Has interest deduction become more difficult in the last two years?</a:t>
            </a:r>
            <a:endParaRPr lang="en-GB" dirty="0">
              <a:effectLst/>
              <a:latin typeface="Calibri" panose="020F0502020204030204" pitchFamily="34" charset="0"/>
              <a:ea typeface="Calibri" panose="020F0502020204030204" pitchFamily="34" charset="0"/>
            </a:endParaRPr>
          </a:p>
          <a:p>
            <a:pPr marL="800100" lvl="1" indent="-342900" algn="just">
              <a:lnSpc>
                <a:spcPct val="100000"/>
              </a:lnSpc>
              <a:spcBef>
                <a:spcPts val="600"/>
              </a:spcBef>
              <a:spcAft>
                <a:spcPts val="600"/>
              </a:spcAft>
              <a:buFont typeface="+mj-lt"/>
              <a:buAutoNum type="alphaUcPeriod"/>
            </a:pPr>
            <a:r>
              <a:rPr lang="en-US" b="1" dirty="0">
                <a:latin typeface="Calibri" panose="020F0502020204030204" pitchFamily="34" charset="0"/>
              </a:rPr>
              <a:t>Is interest withholding tax an issue?</a:t>
            </a:r>
          </a:p>
          <a:p>
            <a:pPr marL="800100" lvl="1" indent="-342900" algn="just">
              <a:lnSpc>
                <a:spcPct val="100000"/>
              </a:lnSpc>
              <a:spcBef>
                <a:spcPts val="600"/>
              </a:spcBef>
              <a:spcAft>
                <a:spcPts val="600"/>
              </a:spcAft>
              <a:buFont typeface="+mj-lt"/>
              <a:buAutoNum type="alphaUcPeriod"/>
            </a:pPr>
            <a:r>
              <a:rPr lang="en-US" b="1" dirty="0">
                <a:latin typeface="Calibri" panose="020F0502020204030204" pitchFamily="34" charset="0"/>
              </a:rPr>
              <a:t>Is NID a viable alternative? </a:t>
            </a:r>
          </a:p>
          <a:p>
            <a:pPr marL="800100" lvl="1" indent="-342900" algn="just">
              <a:lnSpc>
                <a:spcPct val="100000"/>
              </a:lnSpc>
              <a:spcBef>
                <a:spcPts val="600"/>
              </a:spcBef>
              <a:spcAft>
                <a:spcPts val="600"/>
              </a:spcAft>
              <a:buFont typeface="+mj-lt"/>
              <a:buAutoNum type="alphaUcPeriod"/>
            </a:pPr>
            <a:r>
              <a:rPr lang="en-US" b="1" dirty="0">
                <a:effectLst/>
                <a:latin typeface="Calibri" panose="020F0502020204030204" pitchFamily="34" charset="0"/>
                <a:ea typeface="Calibri" panose="020F0502020204030204" pitchFamily="34" charset="0"/>
              </a:rPr>
              <a:t>Are cross-border M&amp;A financial structures being revisited?</a:t>
            </a:r>
          </a:p>
          <a:p>
            <a:pPr marL="800100" lvl="1" indent="-342900" algn="just">
              <a:lnSpc>
                <a:spcPct val="100000"/>
              </a:lnSpc>
              <a:spcBef>
                <a:spcPts val="600"/>
              </a:spcBef>
              <a:spcAft>
                <a:spcPts val="600"/>
              </a:spcAft>
              <a:buFont typeface="+mj-lt"/>
              <a:buAutoNum type="alphaUcPeriod"/>
            </a:pPr>
            <a:r>
              <a:rPr lang="en-GB" b="1" dirty="0">
                <a:latin typeface="Calibri" panose="020F0502020204030204" pitchFamily="34" charset="0"/>
              </a:rPr>
              <a:t>Has intragroup financing changed?</a:t>
            </a:r>
          </a:p>
        </p:txBody>
      </p:sp>
      <p:sp>
        <p:nvSpPr>
          <p:cNvPr id="4" name="Slide Number Placeholder 3"/>
          <p:cNvSpPr>
            <a:spLocks noGrp="1"/>
          </p:cNvSpPr>
          <p:nvPr>
            <p:ph type="sldNum" sz="quarter" idx="12"/>
          </p:nvPr>
        </p:nvSpPr>
        <p:spPr/>
        <p:txBody>
          <a:bodyPr/>
          <a:lstStyle/>
          <a:p>
            <a:fld id="{354F0E49-3BAE-452C-964C-57174B2FC0D0}" type="slidenum">
              <a:rPr lang="en-US" smtClean="0"/>
              <a:t>2</a:t>
            </a:fld>
            <a:endParaRPr lang="en-US" dirty="0"/>
          </a:p>
        </p:txBody>
      </p:sp>
    </p:spTree>
    <p:extLst>
      <p:ext uri="{BB962C8B-B14F-4D97-AF65-F5344CB8AC3E}">
        <p14:creationId xmlns:p14="http://schemas.microsoft.com/office/powerpoint/2010/main" val="3225496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727" y="0"/>
            <a:ext cx="9223375" cy="1460500"/>
          </a:xfrm>
        </p:spPr>
        <p:txBody>
          <a:bodyPr>
            <a:normAutofit/>
          </a:bodyPr>
          <a:lstStyle/>
          <a:p>
            <a:r>
              <a:rPr lang="en-US" sz="2800" cap="small" dirty="0">
                <a:latin typeface="+mn-lt"/>
              </a:rPr>
              <a:t>Notional Interest Deduction Regimes</a:t>
            </a:r>
            <a:endParaRPr lang="en-GB" sz="2800" dirty="0">
              <a:latin typeface="+mn-lt"/>
            </a:endParaRPr>
          </a:p>
        </p:txBody>
      </p:sp>
      <p:sp>
        <p:nvSpPr>
          <p:cNvPr id="3" name="Content Placeholder 2"/>
          <p:cNvSpPr>
            <a:spLocks noGrp="1"/>
          </p:cNvSpPr>
          <p:nvPr>
            <p:ph idx="1"/>
          </p:nvPr>
        </p:nvSpPr>
        <p:spPr>
          <a:xfrm>
            <a:off x="723996" y="1660410"/>
            <a:ext cx="9422539" cy="5387753"/>
          </a:xfrm>
        </p:spPr>
        <p:txBody>
          <a:bodyPr>
            <a:noAutofit/>
          </a:bodyPr>
          <a:lstStyle/>
          <a:p>
            <a:pPr marL="361950" indent="-361950" algn="just">
              <a:buFont typeface="+mj-lt"/>
              <a:buAutoNum type="romanUcPeriod"/>
            </a:pPr>
            <a:r>
              <a:rPr lang="en-GB" sz="1600" b="1" i="1" u="sng" dirty="0">
                <a:cs typeface="Arial" panose="020B0604020202020204" pitchFamily="34" charset="0"/>
              </a:rPr>
              <a:t>Allowance for Corporate Equity (ACE) in Italy</a:t>
            </a:r>
          </a:p>
          <a:p>
            <a:pPr lvl="1" algn="just">
              <a:spcAft>
                <a:spcPts val="1200"/>
              </a:spcAft>
              <a:buFont typeface="Arial" panose="020B0604020202020204" pitchFamily="34" charset="0"/>
              <a:buChar char="•"/>
            </a:pPr>
            <a:r>
              <a:rPr lang="en-US" sz="1600" dirty="0"/>
              <a:t>Notional interest deduction rate (currently 1.3%).</a:t>
            </a:r>
          </a:p>
          <a:p>
            <a:pPr lvl="1" algn="just">
              <a:spcAft>
                <a:spcPts val="1200"/>
              </a:spcAft>
              <a:buFont typeface="Arial" panose="020B0604020202020204" pitchFamily="34" charset="0"/>
              <a:buChar char="•"/>
            </a:pPr>
            <a:r>
              <a:rPr lang="en-GB" sz="1600" dirty="0"/>
              <a:t>2021 Covid-19 law: super-ACE with a notional interest of 15%.</a:t>
            </a:r>
          </a:p>
          <a:p>
            <a:pPr marL="0" indent="0" algn="just">
              <a:buNone/>
            </a:pPr>
            <a:endParaRPr lang="en-GB" sz="1600" dirty="0"/>
          </a:p>
          <a:p>
            <a:pPr marL="400050" indent="-400050" algn="just">
              <a:buFont typeface="+mj-lt"/>
              <a:buAutoNum type="romanUcPeriod" startAt="2"/>
            </a:pPr>
            <a:r>
              <a:rPr lang="en-GB" sz="1600" b="1" i="1" u="sng" dirty="0">
                <a:cs typeface="Arial" panose="020B0604020202020204" pitchFamily="34" charset="0"/>
              </a:rPr>
              <a:t>Allowance for growth and investment (“AGI”) – Article 11 of EU </a:t>
            </a:r>
            <a:r>
              <a:rPr lang="en-US" sz="1600" b="1" i="1" u="sng" dirty="0">
                <a:cs typeface="Arial" panose="020B0604020202020204" pitchFamily="34" charset="0"/>
              </a:rPr>
              <a:t>Proposal for Council Directive of 25 October 2016</a:t>
            </a:r>
          </a:p>
          <a:p>
            <a:pPr lvl="1" algn="just">
              <a:buFont typeface="Arial" panose="020B0604020202020204" pitchFamily="34" charset="0"/>
              <a:buChar char="•"/>
            </a:pPr>
            <a:r>
              <a:rPr lang="en-GB" sz="1600" dirty="0"/>
              <a:t>AGI euro area 10-year government benchmark bond with a 2% floor applied to a “movable” AGI equity base (equity increase/decrease of the last ten years taking into account certain anti-abuse adjustments).</a:t>
            </a:r>
          </a:p>
          <a:p>
            <a:pPr marL="0" lvl="1" indent="0" algn="just">
              <a:spcBef>
                <a:spcPts val="1000"/>
              </a:spcBef>
              <a:buNone/>
            </a:pPr>
            <a:endParaRPr lang="en-GB" sz="1600" b="1" i="1" u="sng" dirty="0">
              <a:cs typeface="Arial" panose="020B0604020202020204" pitchFamily="34" charset="0"/>
            </a:endParaRPr>
          </a:p>
          <a:p>
            <a:pPr marL="400050" indent="-400050" algn="just">
              <a:buFont typeface="+mj-lt"/>
              <a:buAutoNum type="romanUcPeriod" startAt="2"/>
            </a:pPr>
            <a:r>
              <a:rPr lang="en-GB" sz="1600" b="1" i="1" u="sng" dirty="0">
                <a:cs typeface="Arial" panose="020B0604020202020204" pitchFamily="34" charset="0"/>
              </a:rPr>
              <a:t>Debt Equity Bias Reduction Allowance (“DEBRA”) – </a:t>
            </a:r>
            <a:r>
              <a:rPr lang="it-IT" sz="1600" b="1" i="1" u="sng" dirty="0">
                <a:cs typeface="Arial" panose="020B0604020202020204" pitchFamily="34" charset="0"/>
              </a:rPr>
              <a:t>EU Commission </a:t>
            </a:r>
            <a:r>
              <a:rPr lang="en-GB" sz="1600" b="1" i="1" u="sng" dirty="0">
                <a:cs typeface="Arial" panose="020B0604020202020204" pitchFamily="34" charset="0"/>
              </a:rPr>
              <a:t>Communication Business Taxation for the 21st Century</a:t>
            </a:r>
            <a:endParaRPr lang="en-US" sz="1600" b="1" i="1" u="sng" dirty="0">
              <a:cs typeface="Arial" panose="020B0604020202020204" pitchFamily="34" charset="0"/>
            </a:endParaRPr>
          </a:p>
          <a:p>
            <a:pPr lvl="1" algn="just">
              <a:spcAft>
                <a:spcPts val="1200"/>
              </a:spcAft>
              <a:buFont typeface="Arial" panose="020B0604020202020204" pitchFamily="34" charset="0"/>
              <a:buChar char="•"/>
            </a:pPr>
            <a:r>
              <a:rPr lang="en-GB" sz="1600" dirty="0"/>
              <a:t>Introduction of an allowance for equity-financed new investment, to mitigate debt bias.</a:t>
            </a:r>
          </a:p>
          <a:p>
            <a:pPr lvl="1" algn="just">
              <a:spcAft>
                <a:spcPts val="1200"/>
              </a:spcAft>
              <a:buFont typeface="Arial" panose="020B0604020202020204" pitchFamily="34" charset="0"/>
              <a:buChar char="•"/>
            </a:pPr>
            <a:r>
              <a:rPr lang="en-GB" sz="1600" dirty="0"/>
              <a:t>Public consultation ended on 7 October 2021 and Commission adoption planned for first quarter 2022.</a:t>
            </a:r>
          </a:p>
          <a:p>
            <a:pPr marL="285750" lvl="1" indent="-285750" algn="just">
              <a:spcBef>
                <a:spcPts val="1000"/>
              </a:spcBef>
              <a:buFont typeface="Arial" panose="020B0604020202020204" pitchFamily="34" charset="0"/>
              <a:buChar char="•"/>
            </a:pPr>
            <a:endParaRPr lang="en-US" sz="1600" dirty="0"/>
          </a:p>
          <a:p>
            <a:pPr lvl="1" algn="just"/>
            <a:endParaRPr lang="en-GB" sz="1800" b="1" i="1" u="sng"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20</a:t>
            </a:fld>
            <a:endParaRPr lang="en-US" dirty="0"/>
          </a:p>
        </p:txBody>
      </p:sp>
    </p:spTree>
    <p:extLst>
      <p:ext uri="{BB962C8B-B14F-4D97-AF65-F5344CB8AC3E}">
        <p14:creationId xmlns:p14="http://schemas.microsoft.com/office/powerpoint/2010/main" val="347520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277957"/>
            <a:ext cx="10693400" cy="1725727"/>
          </a:xfrm>
        </p:spPr>
        <p:txBody>
          <a:bodyPr anchor="ctr">
            <a:normAutofit fontScale="90000"/>
          </a:bodyPr>
          <a:lstStyle/>
          <a:p>
            <a:pPr algn="ctr" eaLnBrk="1" hangingPunct="1"/>
            <a:r>
              <a:rPr lang="en-GB" altLang="en-US" sz="4400" b="1" cap="small" dirty="0">
                <a:latin typeface="+mn-lt"/>
                <a:cs typeface="Times New Roman" panose="02020603050405020304" pitchFamily="18" charset="0"/>
              </a:rPr>
              <a:t>Trends in taxation of cross-border interest</a:t>
            </a:r>
            <a:br>
              <a:rPr lang="en-GB" altLang="en-US" sz="4400" b="1" cap="small" dirty="0">
                <a:latin typeface="+mn-lt"/>
                <a:cs typeface="Times New Roman" panose="02020603050405020304" pitchFamily="18" charset="0"/>
              </a:rPr>
            </a:br>
            <a:br>
              <a:rPr lang="en-GB" altLang="en-US" sz="4400" b="1" cap="small" dirty="0">
                <a:latin typeface="+mn-lt"/>
                <a:cs typeface="Times New Roman" panose="02020603050405020304" pitchFamily="18" charset="0"/>
              </a:rPr>
            </a:br>
            <a:r>
              <a:rPr lang="en-GB" altLang="en-US" sz="2400" b="1" i="1" cap="small" dirty="0">
                <a:latin typeface="+mn-lt"/>
                <a:cs typeface="Times New Roman" panose="02020603050405020304" pitchFamily="18" charset="0"/>
              </a:rPr>
              <a:t>D</a:t>
            </a:r>
            <a:r>
              <a:rPr lang="en-GB" altLang="en-US" sz="2400" b="1" i="1" dirty="0">
                <a:latin typeface="+mn-lt"/>
                <a:cs typeface="Times New Roman" panose="02020603050405020304" pitchFamily="18" charset="0"/>
              </a:rPr>
              <a:t>. Are cross-border M&amp;A financial structures been revisited?</a:t>
            </a:r>
            <a:br>
              <a:rPr lang="en-GB" altLang="en-US" sz="2400" b="1" i="1" dirty="0">
                <a:latin typeface="+mn-lt"/>
                <a:cs typeface="Times New Roman" panose="02020603050405020304" pitchFamily="18" charset="0"/>
              </a:rPr>
            </a:br>
            <a:endParaRPr lang="en-US" altLang="en-US" sz="4400" b="1" cap="small" dirty="0">
              <a:latin typeface="+mn-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54F0E49-3BAE-452C-964C-57174B2FC0D0}" type="slidenum">
              <a:rPr lang="en-US" smtClean="0"/>
              <a:t>21</a:t>
            </a:fld>
            <a:endParaRPr lang="en-US" dirty="0"/>
          </a:p>
        </p:txBody>
      </p:sp>
    </p:spTree>
    <p:extLst>
      <p:ext uri="{BB962C8B-B14F-4D97-AF65-F5344CB8AC3E}">
        <p14:creationId xmlns:p14="http://schemas.microsoft.com/office/powerpoint/2010/main" val="3421375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Switzerland: Debt Pushdown – Overview (1/3)</a:t>
            </a: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54800" y="2162180"/>
            <a:ext cx="4579870" cy="5128958"/>
          </a:xfrm>
        </p:spPr>
        <p:txBody>
          <a:bodyPr>
            <a:noAutofit/>
          </a:bodyPr>
          <a:lstStyle/>
          <a:p>
            <a:pPr marL="342900" indent="-342900" algn="just">
              <a:lnSpc>
                <a:spcPct val="100000"/>
              </a:lnSpc>
              <a:spcAft>
                <a:spcPts val="1200"/>
              </a:spcAft>
              <a:buFont typeface="Arial" panose="020B0604020202020204" pitchFamily="34" charset="0"/>
              <a:buChar char="•"/>
            </a:pPr>
            <a:r>
              <a:rPr lang="en-US" sz="1800" dirty="0"/>
              <a:t>In  a typical acquisition structure, interest payment by </a:t>
            </a:r>
            <a:r>
              <a:rPr lang="en-US" sz="1800" dirty="0" err="1"/>
              <a:t>AcquiCo</a:t>
            </a:r>
            <a:r>
              <a:rPr lang="en-US" sz="1800" dirty="0"/>
              <a:t> are not tax deductible vs operational income of Target.</a:t>
            </a:r>
          </a:p>
          <a:p>
            <a:pPr marL="342900" indent="-342900" algn="just">
              <a:lnSpc>
                <a:spcPct val="100000"/>
              </a:lnSpc>
              <a:spcAft>
                <a:spcPts val="1200"/>
              </a:spcAft>
              <a:buFont typeface="Arial" panose="020B0604020202020204" pitchFamily="34" charset="0"/>
              <a:buChar char="•"/>
            </a:pPr>
            <a:r>
              <a:rPr lang="en-US" sz="1800" dirty="0"/>
              <a:t>A merger of </a:t>
            </a:r>
            <a:r>
              <a:rPr lang="en-US" sz="1800" dirty="0" err="1"/>
              <a:t>AcquiCo</a:t>
            </a:r>
            <a:r>
              <a:rPr lang="en-US" sz="1800" dirty="0"/>
              <a:t> and Target solving the tax leakage would be qualified as tax avoidance and hence not be tax effective for 5 years.</a:t>
            </a:r>
          </a:p>
          <a:p>
            <a:pPr marL="342900" indent="-342900" algn="just">
              <a:lnSpc>
                <a:spcPct val="100000"/>
              </a:lnSpc>
              <a:spcAft>
                <a:spcPts val="1200"/>
              </a:spcAft>
              <a:buFont typeface="Arial" panose="020B0604020202020204" pitchFamily="34" charset="0"/>
              <a:buChar char="•"/>
            </a:pPr>
            <a:r>
              <a:rPr lang="en-US" sz="1800" dirty="0"/>
              <a:t>Exception if </a:t>
            </a:r>
            <a:r>
              <a:rPr lang="en-US" sz="1800" dirty="0" err="1"/>
              <a:t>AcquiCo</a:t>
            </a:r>
            <a:r>
              <a:rPr lang="en-US" sz="1800" dirty="0"/>
              <a:t> and Target are operating companies and economic reasons can be presented for the merger.</a:t>
            </a:r>
          </a:p>
          <a:p>
            <a:pPr marL="342900" indent="-342900" algn="just">
              <a:lnSpc>
                <a:spcPct val="100000"/>
              </a:lnSpc>
              <a:spcAft>
                <a:spcPts val="1200"/>
              </a:spcAft>
              <a:buFont typeface="Arial" panose="020B0604020202020204" pitchFamily="34" charset="0"/>
              <a:buChar char="•"/>
            </a:pPr>
            <a:r>
              <a:rPr lang="en-GB" sz="1800" dirty="0">
                <a:sym typeface="Wingdings" panose="05000000000000000000" pitchFamily="2" charset="2"/>
              </a:rPr>
              <a:t>Other structures may solve such tax </a:t>
            </a:r>
            <a:r>
              <a:rPr lang="en-GB" sz="1800" dirty="0" err="1">
                <a:sym typeface="Wingdings" panose="05000000000000000000" pitchFamily="2" charset="2"/>
              </a:rPr>
              <a:t>leackage</a:t>
            </a:r>
            <a:r>
              <a:rPr lang="en-GB" sz="1800" dirty="0">
                <a:sym typeface="Wingdings" panose="05000000000000000000" pitchFamily="2" charset="2"/>
              </a:rPr>
              <a:t> (eq. asset push-up or cascade purchase).</a:t>
            </a:r>
            <a:endParaRPr lang="en-GB" sz="1800" dirty="0"/>
          </a:p>
          <a:p>
            <a:pPr marL="342900" indent="-342900" algn="just">
              <a:lnSpc>
                <a:spcPct val="100000"/>
              </a:lnSpc>
              <a:spcAft>
                <a:spcPts val="1200"/>
              </a:spcAft>
              <a:buFont typeface="Arial" panose="020B0604020202020204" pitchFamily="34" charset="0"/>
              <a:buChar char="•"/>
            </a:pPr>
            <a:endParaRPr lang="en-GB" altLang="en-US" sz="1800" dirty="0"/>
          </a:p>
        </p:txBody>
      </p:sp>
      <p:sp>
        <p:nvSpPr>
          <p:cNvPr id="4" name="Slide Number Placeholder 3"/>
          <p:cNvSpPr>
            <a:spLocks noGrp="1"/>
          </p:cNvSpPr>
          <p:nvPr>
            <p:ph type="sldNum" sz="quarter" idx="12"/>
          </p:nvPr>
        </p:nvSpPr>
        <p:spPr/>
        <p:txBody>
          <a:bodyPr/>
          <a:lstStyle/>
          <a:p>
            <a:fld id="{354F0E49-3BAE-452C-964C-57174B2FC0D0}" type="slidenum">
              <a:rPr lang="en-US" smtClean="0"/>
              <a:t>22</a:t>
            </a:fld>
            <a:endParaRPr lang="en-US" dirty="0"/>
          </a:p>
        </p:txBody>
      </p:sp>
      <p:sp>
        <p:nvSpPr>
          <p:cNvPr id="5" name="TextBox 37">
            <a:extLst>
              <a:ext uri="{FF2B5EF4-FFF2-40B4-BE49-F238E27FC236}">
                <a16:creationId xmlns:a16="http://schemas.microsoft.com/office/drawing/2014/main" id="{C697EE83-8400-4C0C-BB4E-D84ECA5E69F5}"/>
              </a:ext>
            </a:extLst>
          </p:cNvPr>
          <p:cNvSpPr txBox="1"/>
          <p:nvPr/>
        </p:nvSpPr>
        <p:spPr>
          <a:xfrm rot="16200000">
            <a:off x="1281163" y="4356223"/>
            <a:ext cx="1002197" cy="369332"/>
          </a:xfrm>
          <a:prstGeom prst="rect">
            <a:avLst/>
          </a:prstGeom>
          <a:noFill/>
        </p:spPr>
        <p:txBody>
          <a:bodyPr wrap="none" rtlCol="0">
            <a:spAutoFit/>
          </a:bodyPr>
          <a:lstStyle/>
          <a:p>
            <a:r>
              <a:rPr lang="de-CH" sz="1800" dirty="0">
                <a:latin typeface="+mj-lt"/>
              </a:rPr>
              <a:t>Dividend</a:t>
            </a:r>
          </a:p>
        </p:txBody>
      </p:sp>
      <p:sp>
        <p:nvSpPr>
          <p:cNvPr id="6" name="Rectangle 21">
            <a:extLst>
              <a:ext uri="{FF2B5EF4-FFF2-40B4-BE49-F238E27FC236}">
                <a16:creationId xmlns:a16="http://schemas.microsoft.com/office/drawing/2014/main" id="{D451DBBD-1D44-4873-8EE2-172F850E635E}"/>
              </a:ext>
            </a:extLst>
          </p:cNvPr>
          <p:cNvSpPr/>
          <p:nvPr/>
        </p:nvSpPr>
        <p:spPr>
          <a:xfrm>
            <a:off x="1590468" y="2903526"/>
            <a:ext cx="2096959" cy="10485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err="1">
                <a:solidFill>
                  <a:schemeClr val="tx1"/>
                </a:solidFill>
                <a:latin typeface="+mj-lt"/>
              </a:rPr>
              <a:t>AcquiCo</a:t>
            </a:r>
            <a:endParaRPr lang="de-CH">
              <a:solidFill>
                <a:schemeClr val="tx1"/>
              </a:solidFill>
              <a:latin typeface="+mj-lt"/>
            </a:endParaRPr>
          </a:p>
        </p:txBody>
      </p:sp>
      <p:sp>
        <p:nvSpPr>
          <p:cNvPr id="7" name="Rectangle 22">
            <a:extLst>
              <a:ext uri="{FF2B5EF4-FFF2-40B4-BE49-F238E27FC236}">
                <a16:creationId xmlns:a16="http://schemas.microsoft.com/office/drawing/2014/main" id="{D4086BD8-121C-4A77-820E-B1E91FF8F633}"/>
              </a:ext>
            </a:extLst>
          </p:cNvPr>
          <p:cNvSpPr/>
          <p:nvPr/>
        </p:nvSpPr>
        <p:spPr>
          <a:xfrm>
            <a:off x="1590467" y="4979228"/>
            <a:ext cx="2096959" cy="10485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a:solidFill>
                  <a:schemeClr val="tx1"/>
                </a:solidFill>
                <a:latin typeface="+mj-lt"/>
              </a:rPr>
              <a:t>Target</a:t>
            </a:r>
          </a:p>
        </p:txBody>
      </p:sp>
      <p:cxnSp>
        <p:nvCxnSpPr>
          <p:cNvPr id="8" name="Straight Connector 24">
            <a:extLst>
              <a:ext uri="{FF2B5EF4-FFF2-40B4-BE49-F238E27FC236}">
                <a16:creationId xmlns:a16="http://schemas.microsoft.com/office/drawing/2014/main" id="{23008E30-C05E-474D-809E-E9D7B8925AEF}"/>
              </a:ext>
            </a:extLst>
          </p:cNvPr>
          <p:cNvCxnSpPr>
            <a:stCxn id="7" idx="0"/>
            <a:endCxn id="6" idx="2"/>
          </p:cNvCxnSpPr>
          <p:nvPr/>
        </p:nvCxnSpPr>
        <p:spPr>
          <a:xfrm flipV="1">
            <a:off x="2638947" y="3952115"/>
            <a:ext cx="1" cy="10271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34">
            <a:extLst>
              <a:ext uri="{FF2B5EF4-FFF2-40B4-BE49-F238E27FC236}">
                <a16:creationId xmlns:a16="http://schemas.microsoft.com/office/drawing/2014/main" id="{9A611314-B238-4B8F-A6FD-A6BF70CC2B92}"/>
              </a:ext>
            </a:extLst>
          </p:cNvPr>
          <p:cNvCxnSpPr/>
          <p:nvPr/>
        </p:nvCxnSpPr>
        <p:spPr>
          <a:xfrm flipH="1" flipV="1">
            <a:off x="1923843" y="3952115"/>
            <a:ext cx="0" cy="102711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38">
            <a:extLst>
              <a:ext uri="{FF2B5EF4-FFF2-40B4-BE49-F238E27FC236}">
                <a16:creationId xmlns:a16="http://schemas.microsoft.com/office/drawing/2014/main" id="{09D42B78-8385-4E2B-B741-DCEEC7C448C3}"/>
              </a:ext>
            </a:extLst>
          </p:cNvPr>
          <p:cNvSpPr txBox="1"/>
          <p:nvPr/>
        </p:nvSpPr>
        <p:spPr>
          <a:xfrm>
            <a:off x="4099878" y="3792145"/>
            <a:ext cx="908647" cy="369332"/>
          </a:xfrm>
          <a:prstGeom prst="rect">
            <a:avLst/>
          </a:prstGeom>
          <a:noFill/>
        </p:spPr>
        <p:txBody>
          <a:bodyPr wrap="none" rtlCol="0">
            <a:spAutoFit/>
          </a:bodyPr>
          <a:lstStyle/>
          <a:p>
            <a:r>
              <a:rPr lang="de-CH">
                <a:latin typeface="+mj-lt"/>
              </a:rPr>
              <a:t>Interest</a:t>
            </a:r>
          </a:p>
        </p:txBody>
      </p:sp>
      <p:sp>
        <p:nvSpPr>
          <p:cNvPr id="11" name="Arrow: Right 44">
            <a:extLst>
              <a:ext uri="{FF2B5EF4-FFF2-40B4-BE49-F238E27FC236}">
                <a16:creationId xmlns:a16="http://schemas.microsoft.com/office/drawing/2014/main" id="{5BB8C538-4B29-491F-BE8A-F949607B40AC}"/>
              </a:ext>
            </a:extLst>
          </p:cNvPr>
          <p:cNvSpPr/>
          <p:nvPr/>
        </p:nvSpPr>
        <p:spPr>
          <a:xfrm>
            <a:off x="561860" y="5217772"/>
            <a:ext cx="1028606" cy="5715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CH" sz="1600" dirty="0">
                <a:solidFill>
                  <a:schemeClr val="tx1"/>
                </a:solidFill>
                <a:latin typeface="+mj-lt"/>
              </a:rPr>
              <a:t>Income</a:t>
            </a:r>
          </a:p>
        </p:txBody>
      </p:sp>
      <p:sp>
        <p:nvSpPr>
          <p:cNvPr id="12" name="Rectangle 2">
            <a:extLst>
              <a:ext uri="{FF2B5EF4-FFF2-40B4-BE49-F238E27FC236}">
                <a16:creationId xmlns:a16="http://schemas.microsoft.com/office/drawing/2014/main" id="{1E99560B-CCEA-4FB3-8239-33281019A275}"/>
              </a:ext>
            </a:extLst>
          </p:cNvPr>
          <p:cNvSpPr/>
          <p:nvPr/>
        </p:nvSpPr>
        <p:spPr>
          <a:xfrm>
            <a:off x="1416260" y="2771977"/>
            <a:ext cx="2445369" cy="33873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TextBox 3">
            <a:extLst>
              <a:ext uri="{FF2B5EF4-FFF2-40B4-BE49-F238E27FC236}">
                <a16:creationId xmlns:a16="http://schemas.microsoft.com/office/drawing/2014/main" id="{9F214C29-2CC0-434F-B641-D71A63D7FF66}"/>
              </a:ext>
            </a:extLst>
          </p:cNvPr>
          <p:cNvSpPr txBox="1"/>
          <p:nvPr/>
        </p:nvSpPr>
        <p:spPr>
          <a:xfrm>
            <a:off x="1921653" y="2362200"/>
            <a:ext cx="1434585" cy="461665"/>
          </a:xfrm>
          <a:prstGeom prst="rect">
            <a:avLst/>
          </a:prstGeom>
          <a:noFill/>
        </p:spPr>
        <p:txBody>
          <a:bodyPr wrap="square" rtlCol="0">
            <a:spAutoFit/>
          </a:bodyPr>
          <a:lstStyle/>
          <a:p>
            <a:pPr algn="ctr"/>
            <a:r>
              <a:rPr lang="de-CH" sz="2400">
                <a:latin typeface="+mj-lt"/>
              </a:rPr>
              <a:t>Merger?</a:t>
            </a:r>
          </a:p>
        </p:txBody>
      </p:sp>
      <p:cxnSp>
        <p:nvCxnSpPr>
          <p:cNvPr id="14" name="Straight Arrow Connector 36">
            <a:extLst>
              <a:ext uri="{FF2B5EF4-FFF2-40B4-BE49-F238E27FC236}">
                <a16:creationId xmlns:a16="http://schemas.microsoft.com/office/drawing/2014/main" id="{11F147DB-BE7F-4D73-88A7-95465C566D9B}"/>
              </a:ext>
            </a:extLst>
          </p:cNvPr>
          <p:cNvCxnSpPr/>
          <p:nvPr/>
        </p:nvCxnSpPr>
        <p:spPr>
          <a:xfrm>
            <a:off x="3687426" y="3731865"/>
            <a:ext cx="17335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row: Left 32">
            <a:extLst>
              <a:ext uri="{FF2B5EF4-FFF2-40B4-BE49-F238E27FC236}">
                <a16:creationId xmlns:a16="http://schemas.microsoft.com/office/drawing/2014/main" id="{52F6F48E-E681-4B88-8E0A-46BBE46BEB0E}"/>
              </a:ext>
            </a:extLst>
          </p:cNvPr>
          <p:cNvSpPr/>
          <p:nvPr/>
        </p:nvSpPr>
        <p:spPr>
          <a:xfrm>
            <a:off x="3683001" y="3036521"/>
            <a:ext cx="1733550" cy="562349"/>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dirty="0" err="1">
                <a:solidFill>
                  <a:schemeClr val="tx1"/>
                </a:solidFill>
                <a:latin typeface="+mj-lt"/>
              </a:rPr>
              <a:t>Debt</a:t>
            </a:r>
            <a:endParaRPr lang="de-CH" dirty="0">
              <a:solidFill>
                <a:schemeClr val="tx1"/>
              </a:solidFill>
              <a:latin typeface="+mj-lt"/>
            </a:endParaRPr>
          </a:p>
        </p:txBody>
      </p:sp>
    </p:spTree>
    <p:extLst>
      <p:ext uri="{BB962C8B-B14F-4D97-AF65-F5344CB8AC3E}">
        <p14:creationId xmlns:p14="http://schemas.microsoft.com/office/powerpoint/2010/main" val="1265944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Switzerland: Debt Pushdown – Overview (2/3)</a:t>
            </a: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54800" y="2162180"/>
            <a:ext cx="4579870" cy="5128958"/>
          </a:xfrm>
        </p:spPr>
        <p:txBody>
          <a:bodyPr>
            <a:noAutofit/>
          </a:bodyPr>
          <a:lstStyle/>
          <a:p>
            <a:pPr marL="342900" indent="-342900" algn="just">
              <a:lnSpc>
                <a:spcPct val="100000"/>
              </a:lnSpc>
              <a:spcAft>
                <a:spcPts val="1200"/>
              </a:spcAft>
              <a:buFont typeface="Arial" panose="020B0604020202020204" pitchFamily="34" charset="0"/>
              <a:buChar char="•"/>
            </a:pPr>
            <a:r>
              <a:rPr lang="en-US" sz="1800" dirty="0"/>
              <a:t>Transfer of income-generating operating assets (as e.g. IP rights) or of business operations (e.g. functions as Marketing or R&amp;D)  to </a:t>
            </a:r>
            <a:r>
              <a:rPr lang="en-US" sz="1800" dirty="0" err="1"/>
              <a:t>AcquiCo</a:t>
            </a:r>
            <a:r>
              <a:rPr lang="en-US" sz="1800" dirty="0"/>
              <a:t> in the form of a tax neutral intragroup transfer.</a:t>
            </a:r>
          </a:p>
          <a:p>
            <a:pPr marL="342900" indent="-342900" algn="just">
              <a:lnSpc>
                <a:spcPct val="100000"/>
              </a:lnSpc>
              <a:spcAft>
                <a:spcPts val="1200"/>
              </a:spcAft>
              <a:buFont typeface="Arial" panose="020B0604020202020204" pitchFamily="34" charset="0"/>
              <a:buChar char="•"/>
            </a:pPr>
            <a:r>
              <a:rPr lang="en-US" sz="1800" dirty="0"/>
              <a:t>Interest payments can thereafter be set off by income generated from the asset or business operations.</a:t>
            </a:r>
          </a:p>
          <a:p>
            <a:pPr marL="342900" indent="-342900" algn="just">
              <a:lnSpc>
                <a:spcPct val="100000"/>
              </a:lnSpc>
              <a:spcAft>
                <a:spcPts val="1200"/>
              </a:spcAft>
              <a:buFont typeface="Arial" panose="020B0604020202020204" pitchFamily="34" charset="0"/>
              <a:buChar char="•"/>
            </a:pPr>
            <a:r>
              <a:rPr lang="en-US" sz="1800" dirty="0"/>
              <a:t>After 5 years the companies can be merged.</a:t>
            </a:r>
          </a:p>
          <a:p>
            <a:pPr marL="342900" indent="-342900" algn="just">
              <a:lnSpc>
                <a:spcPct val="100000"/>
              </a:lnSpc>
              <a:spcAft>
                <a:spcPts val="1200"/>
              </a:spcAft>
              <a:buFont typeface="Arial" panose="020B0604020202020204" pitchFamily="34" charset="0"/>
              <a:buChar char="•"/>
            </a:pPr>
            <a:r>
              <a:rPr lang="en-GB" sz="1800" dirty="0"/>
              <a:t>To be confirmed by tax ruling.</a:t>
            </a:r>
            <a:endParaRPr lang="en-US" sz="1800" dirty="0"/>
          </a:p>
        </p:txBody>
      </p:sp>
      <p:sp>
        <p:nvSpPr>
          <p:cNvPr id="4" name="Slide Number Placeholder 3"/>
          <p:cNvSpPr>
            <a:spLocks noGrp="1"/>
          </p:cNvSpPr>
          <p:nvPr>
            <p:ph type="sldNum" sz="quarter" idx="12"/>
          </p:nvPr>
        </p:nvSpPr>
        <p:spPr/>
        <p:txBody>
          <a:bodyPr/>
          <a:lstStyle/>
          <a:p>
            <a:fld id="{354F0E49-3BAE-452C-964C-57174B2FC0D0}" type="slidenum">
              <a:rPr lang="en-US" smtClean="0"/>
              <a:t>23</a:t>
            </a:fld>
            <a:endParaRPr lang="en-US" dirty="0"/>
          </a:p>
        </p:txBody>
      </p:sp>
      <p:sp>
        <p:nvSpPr>
          <p:cNvPr id="16" name="Rectangle 16">
            <a:extLst>
              <a:ext uri="{FF2B5EF4-FFF2-40B4-BE49-F238E27FC236}">
                <a16:creationId xmlns:a16="http://schemas.microsoft.com/office/drawing/2014/main" id="{F4A06B01-5908-468D-93BF-F98455148CDE}"/>
              </a:ext>
            </a:extLst>
          </p:cNvPr>
          <p:cNvSpPr/>
          <p:nvPr/>
        </p:nvSpPr>
        <p:spPr>
          <a:xfrm>
            <a:off x="3131907" y="3604330"/>
            <a:ext cx="452388" cy="317634"/>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Rectangle 18">
            <a:extLst>
              <a:ext uri="{FF2B5EF4-FFF2-40B4-BE49-F238E27FC236}">
                <a16:creationId xmlns:a16="http://schemas.microsoft.com/office/drawing/2014/main" id="{4577605A-E879-4402-BC89-BA9DF836B70B}"/>
              </a:ext>
            </a:extLst>
          </p:cNvPr>
          <p:cNvSpPr/>
          <p:nvPr/>
        </p:nvSpPr>
        <p:spPr>
          <a:xfrm>
            <a:off x="1487336" y="4949077"/>
            <a:ext cx="2096959" cy="10485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a:solidFill>
                  <a:schemeClr val="tx1"/>
                </a:solidFill>
                <a:latin typeface="+mj-lt"/>
              </a:rPr>
              <a:t>Target</a:t>
            </a:r>
          </a:p>
        </p:txBody>
      </p:sp>
      <p:sp>
        <p:nvSpPr>
          <p:cNvPr id="18" name="Rectangle 20">
            <a:extLst>
              <a:ext uri="{FF2B5EF4-FFF2-40B4-BE49-F238E27FC236}">
                <a16:creationId xmlns:a16="http://schemas.microsoft.com/office/drawing/2014/main" id="{E4F2750A-5277-465E-BBCC-F8E771EAD20E}"/>
              </a:ext>
            </a:extLst>
          </p:cNvPr>
          <p:cNvSpPr/>
          <p:nvPr/>
        </p:nvSpPr>
        <p:spPr>
          <a:xfrm>
            <a:off x="1487337" y="2873375"/>
            <a:ext cx="2096959" cy="10485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err="1">
                <a:solidFill>
                  <a:schemeClr val="tx1"/>
                </a:solidFill>
                <a:latin typeface="+mj-lt"/>
              </a:rPr>
              <a:t>AcquiCo</a:t>
            </a:r>
            <a:endParaRPr lang="de-CH">
              <a:solidFill>
                <a:schemeClr val="tx1"/>
              </a:solidFill>
              <a:latin typeface="+mj-lt"/>
            </a:endParaRPr>
          </a:p>
        </p:txBody>
      </p:sp>
      <p:cxnSp>
        <p:nvCxnSpPr>
          <p:cNvPr id="19" name="Straight Connector 22">
            <a:extLst>
              <a:ext uri="{FF2B5EF4-FFF2-40B4-BE49-F238E27FC236}">
                <a16:creationId xmlns:a16="http://schemas.microsoft.com/office/drawing/2014/main" id="{4ABB44A8-35E4-4377-820D-AEB4DA9C34D0}"/>
              </a:ext>
            </a:extLst>
          </p:cNvPr>
          <p:cNvCxnSpPr>
            <a:stCxn id="18" idx="2"/>
            <a:endCxn id="17" idx="0"/>
          </p:cNvCxnSpPr>
          <p:nvPr/>
        </p:nvCxnSpPr>
        <p:spPr>
          <a:xfrm flipH="1">
            <a:off x="2535816" y="3921964"/>
            <a:ext cx="1" cy="10271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23">
            <a:extLst>
              <a:ext uri="{FF2B5EF4-FFF2-40B4-BE49-F238E27FC236}">
                <a16:creationId xmlns:a16="http://schemas.microsoft.com/office/drawing/2014/main" id="{07270E90-9D41-42A8-832C-02468D349E49}"/>
              </a:ext>
            </a:extLst>
          </p:cNvPr>
          <p:cNvSpPr/>
          <p:nvPr/>
        </p:nvSpPr>
        <p:spPr>
          <a:xfrm>
            <a:off x="3131907" y="5680032"/>
            <a:ext cx="452388" cy="317634"/>
          </a:xfrm>
          <a:prstGeom prst="rect">
            <a:avLst/>
          </a:prstGeom>
          <a:pattFill prst="wdUpDiag">
            <a:fgClr>
              <a:schemeClr val="bg2"/>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cxnSp>
        <p:nvCxnSpPr>
          <p:cNvPr id="21" name="Connector: Curved 25">
            <a:extLst>
              <a:ext uri="{FF2B5EF4-FFF2-40B4-BE49-F238E27FC236}">
                <a16:creationId xmlns:a16="http://schemas.microsoft.com/office/drawing/2014/main" id="{FE7C12C5-26AE-459E-8F02-C80F53CEE365}"/>
              </a:ext>
            </a:extLst>
          </p:cNvPr>
          <p:cNvCxnSpPr>
            <a:cxnSpLocks/>
            <a:stCxn id="20" idx="3"/>
            <a:endCxn id="16" idx="3"/>
          </p:cNvCxnSpPr>
          <p:nvPr/>
        </p:nvCxnSpPr>
        <p:spPr>
          <a:xfrm flipV="1">
            <a:off x="3584295" y="3763147"/>
            <a:ext cx="12700" cy="2075702"/>
          </a:xfrm>
          <a:prstGeom prst="curvedConnector3">
            <a:avLst>
              <a:gd name="adj1" fmla="val 180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Arrow: Left 33">
            <a:extLst>
              <a:ext uri="{FF2B5EF4-FFF2-40B4-BE49-F238E27FC236}">
                <a16:creationId xmlns:a16="http://schemas.microsoft.com/office/drawing/2014/main" id="{0A78ECC0-877E-4D34-A0A4-461B10F33282}"/>
              </a:ext>
            </a:extLst>
          </p:cNvPr>
          <p:cNvSpPr/>
          <p:nvPr/>
        </p:nvSpPr>
        <p:spPr>
          <a:xfrm>
            <a:off x="3584295" y="3116494"/>
            <a:ext cx="1733550" cy="562349"/>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err="1">
                <a:solidFill>
                  <a:schemeClr val="tx1"/>
                </a:solidFill>
                <a:latin typeface="+mj-lt"/>
              </a:rPr>
              <a:t>Debt</a:t>
            </a:r>
            <a:endParaRPr lang="de-CH">
              <a:solidFill>
                <a:schemeClr val="tx1"/>
              </a:solidFill>
              <a:latin typeface="+mj-lt"/>
            </a:endParaRPr>
          </a:p>
        </p:txBody>
      </p:sp>
      <p:cxnSp>
        <p:nvCxnSpPr>
          <p:cNvPr id="23" name="Straight Arrow Connector 34">
            <a:extLst>
              <a:ext uri="{FF2B5EF4-FFF2-40B4-BE49-F238E27FC236}">
                <a16:creationId xmlns:a16="http://schemas.microsoft.com/office/drawing/2014/main" id="{E2910485-07BC-4572-A185-1D62446821F4}"/>
              </a:ext>
            </a:extLst>
          </p:cNvPr>
          <p:cNvCxnSpPr/>
          <p:nvPr/>
        </p:nvCxnSpPr>
        <p:spPr>
          <a:xfrm>
            <a:off x="3584295" y="3835445"/>
            <a:ext cx="17335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35">
            <a:extLst>
              <a:ext uri="{FF2B5EF4-FFF2-40B4-BE49-F238E27FC236}">
                <a16:creationId xmlns:a16="http://schemas.microsoft.com/office/drawing/2014/main" id="{68BEB970-B5C1-41D4-83FF-0805A0CE7410}"/>
              </a:ext>
            </a:extLst>
          </p:cNvPr>
          <p:cNvSpPr txBox="1"/>
          <p:nvPr/>
        </p:nvSpPr>
        <p:spPr>
          <a:xfrm rot="16200000">
            <a:off x="1162240" y="4235464"/>
            <a:ext cx="1090363" cy="400110"/>
          </a:xfrm>
          <a:prstGeom prst="rect">
            <a:avLst/>
          </a:prstGeom>
          <a:noFill/>
        </p:spPr>
        <p:txBody>
          <a:bodyPr wrap="none" rtlCol="0">
            <a:spAutoFit/>
          </a:bodyPr>
          <a:lstStyle/>
          <a:p>
            <a:r>
              <a:rPr lang="de-CH" sz="2000" dirty="0">
                <a:latin typeface="+mj-lt"/>
              </a:rPr>
              <a:t>Dividend</a:t>
            </a:r>
          </a:p>
        </p:txBody>
      </p:sp>
      <p:sp>
        <p:nvSpPr>
          <p:cNvPr id="25" name="TextBox 36">
            <a:extLst>
              <a:ext uri="{FF2B5EF4-FFF2-40B4-BE49-F238E27FC236}">
                <a16:creationId xmlns:a16="http://schemas.microsoft.com/office/drawing/2014/main" id="{A2D04BC4-4391-4AE6-AB6F-B37F31E29071}"/>
              </a:ext>
            </a:extLst>
          </p:cNvPr>
          <p:cNvSpPr txBox="1"/>
          <p:nvPr/>
        </p:nvSpPr>
        <p:spPr>
          <a:xfrm>
            <a:off x="3996747" y="3761994"/>
            <a:ext cx="908647" cy="369332"/>
          </a:xfrm>
          <a:prstGeom prst="rect">
            <a:avLst/>
          </a:prstGeom>
          <a:noFill/>
        </p:spPr>
        <p:txBody>
          <a:bodyPr wrap="none" rtlCol="0">
            <a:spAutoFit/>
          </a:bodyPr>
          <a:lstStyle/>
          <a:p>
            <a:r>
              <a:rPr lang="de-CH">
                <a:latin typeface="+mj-lt"/>
              </a:rPr>
              <a:t>Interest</a:t>
            </a:r>
          </a:p>
        </p:txBody>
      </p:sp>
      <p:cxnSp>
        <p:nvCxnSpPr>
          <p:cNvPr id="26" name="Straight Arrow Connector 37">
            <a:extLst>
              <a:ext uri="{FF2B5EF4-FFF2-40B4-BE49-F238E27FC236}">
                <a16:creationId xmlns:a16="http://schemas.microsoft.com/office/drawing/2014/main" id="{3D22CE18-EFAD-4F40-AA11-A28BCBDDF2ED}"/>
              </a:ext>
            </a:extLst>
          </p:cNvPr>
          <p:cNvCxnSpPr/>
          <p:nvPr/>
        </p:nvCxnSpPr>
        <p:spPr>
          <a:xfrm flipH="1" flipV="1">
            <a:off x="1820712" y="3921964"/>
            <a:ext cx="0" cy="102711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Arrow: Right 39">
            <a:extLst>
              <a:ext uri="{FF2B5EF4-FFF2-40B4-BE49-F238E27FC236}">
                <a16:creationId xmlns:a16="http://schemas.microsoft.com/office/drawing/2014/main" id="{ACF1D386-4BD7-4DAD-94F6-04573CD2532E}"/>
              </a:ext>
            </a:extLst>
          </p:cNvPr>
          <p:cNvSpPr/>
          <p:nvPr/>
        </p:nvSpPr>
        <p:spPr>
          <a:xfrm>
            <a:off x="458730" y="5187621"/>
            <a:ext cx="1028606" cy="5715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CH" sz="1800" dirty="0">
                <a:solidFill>
                  <a:schemeClr val="tx1"/>
                </a:solidFill>
                <a:latin typeface="+mj-lt"/>
              </a:rPr>
              <a:t>Income</a:t>
            </a:r>
          </a:p>
        </p:txBody>
      </p:sp>
    </p:spTree>
    <p:extLst>
      <p:ext uri="{BB962C8B-B14F-4D97-AF65-F5344CB8AC3E}">
        <p14:creationId xmlns:p14="http://schemas.microsoft.com/office/powerpoint/2010/main" val="74242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Switzerland: Debt Pushdown – Overview (3/3)</a:t>
            </a: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54800" y="2162180"/>
            <a:ext cx="4579870" cy="5128958"/>
          </a:xfrm>
        </p:spPr>
        <p:txBody>
          <a:bodyPr>
            <a:noAutofit/>
          </a:bodyPr>
          <a:lstStyle/>
          <a:p>
            <a:pPr marL="342900" indent="-342900" algn="just">
              <a:lnSpc>
                <a:spcPct val="100000"/>
              </a:lnSpc>
              <a:spcAft>
                <a:spcPts val="1200"/>
              </a:spcAft>
              <a:buFont typeface="Arial" panose="020B0604020202020204" pitchFamily="34" charset="0"/>
              <a:buChar char="•"/>
            </a:pPr>
            <a:r>
              <a:rPr lang="en-GB" sz="1800" dirty="0"/>
              <a:t>Targets are acquired in a sequence (</a:t>
            </a:r>
            <a:r>
              <a:rPr lang="en-GB" sz="1800" dirty="0" err="1"/>
              <a:t>AcquiCo</a:t>
            </a:r>
            <a:r>
              <a:rPr lang="en-GB" sz="1800" dirty="0"/>
              <a:t> acquires Target 1, Target 1 acquires Target 2 and so forth).</a:t>
            </a:r>
          </a:p>
          <a:p>
            <a:pPr marL="342900" indent="-342900" algn="just">
              <a:lnSpc>
                <a:spcPct val="100000"/>
              </a:lnSpc>
              <a:spcAft>
                <a:spcPts val="1200"/>
              </a:spcAft>
              <a:buFont typeface="Arial" panose="020B0604020202020204" pitchFamily="34" charset="0"/>
              <a:buChar char="•"/>
            </a:pPr>
            <a:r>
              <a:rPr lang="en-GB" sz="1800" dirty="0"/>
              <a:t>As a result a part of the interest can be set off against operational income. </a:t>
            </a:r>
          </a:p>
          <a:p>
            <a:pPr marL="342900" indent="-342900" algn="just">
              <a:lnSpc>
                <a:spcPct val="100000"/>
              </a:lnSpc>
              <a:spcAft>
                <a:spcPts val="1200"/>
              </a:spcAft>
              <a:buFont typeface="Arial" panose="020B0604020202020204" pitchFamily="34" charset="0"/>
              <a:buChar char="•"/>
            </a:pPr>
            <a:r>
              <a:rPr lang="en-GB" sz="1800" dirty="0"/>
              <a:t>To be confirmed by tax ruling.</a:t>
            </a:r>
          </a:p>
        </p:txBody>
      </p:sp>
      <p:sp>
        <p:nvSpPr>
          <p:cNvPr id="4" name="Slide Number Placeholder 3"/>
          <p:cNvSpPr>
            <a:spLocks noGrp="1"/>
          </p:cNvSpPr>
          <p:nvPr>
            <p:ph type="sldNum" sz="quarter" idx="12"/>
          </p:nvPr>
        </p:nvSpPr>
        <p:spPr/>
        <p:txBody>
          <a:bodyPr/>
          <a:lstStyle/>
          <a:p>
            <a:fld id="{354F0E49-3BAE-452C-964C-57174B2FC0D0}" type="slidenum">
              <a:rPr lang="en-US" smtClean="0"/>
              <a:t>24</a:t>
            </a:fld>
            <a:endParaRPr lang="en-US" dirty="0"/>
          </a:p>
        </p:txBody>
      </p:sp>
      <p:sp>
        <p:nvSpPr>
          <p:cNvPr id="28" name="Rectangle 6">
            <a:extLst>
              <a:ext uri="{FF2B5EF4-FFF2-40B4-BE49-F238E27FC236}">
                <a16:creationId xmlns:a16="http://schemas.microsoft.com/office/drawing/2014/main" id="{A524EEA3-0F65-4EB7-A6ED-A097C1F78DEE}"/>
              </a:ext>
            </a:extLst>
          </p:cNvPr>
          <p:cNvSpPr/>
          <p:nvPr/>
        </p:nvSpPr>
        <p:spPr>
          <a:xfrm>
            <a:off x="1556013" y="2054225"/>
            <a:ext cx="2305051" cy="7705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dirty="0" err="1">
                <a:solidFill>
                  <a:schemeClr val="tx1"/>
                </a:solidFill>
                <a:latin typeface="+mj-lt"/>
              </a:rPr>
              <a:t>AcquiCo</a:t>
            </a:r>
            <a:endParaRPr lang="de-CH" sz="1800" dirty="0">
              <a:solidFill>
                <a:schemeClr val="tx1"/>
              </a:solidFill>
              <a:latin typeface="+mj-lt"/>
            </a:endParaRPr>
          </a:p>
        </p:txBody>
      </p:sp>
      <p:sp>
        <p:nvSpPr>
          <p:cNvPr id="29" name="Rectangle 7">
            <a:extLst>
              <a:ext uri="{FF2B5EF4-FFF2-40B4-BE49-F238E27FC236}">
                <a16:creationId xmlns:a16="http://schemas.microsoft.com/office/drawing/2014/main" id="{3CE98EBF-2FB3-452D-8D42-918DF29A5C8D}"/>
              </a:ext>
            </a:extLst>
          </p:cNvPr>
          <p:cNvSpPr/>
          <p:nvPr/>
        </p:nvSpPr>
        <p:spPr>
          <a:xfrm>
            <a:off x="1556011" y="5862328"/>
            <a:ext cx="2305051" cy="7705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a:solidFill>
                  <a:schemeClr val="tx1"/>
                </a:solidFill>
                <a:latin typeface="+mj-lt"/>
              </a:rPr>
              <a:t>Target 3</a:t>
            </a:r>
          </a:p>
        </p:txBody>
      </p:sp>
      <p:sp>
        <p:nvSpPr>
          <p:cNvPr id="30" name="Rectangle 8">
            <a:extLst>
              <a:ext uri="{FF2B5EF4-FFF2-40B4-BE49-F238E27FC236}">
                <a16:creationId xmlns:a16="http://schemas.microsoft.com/office/drawing/2014/main" id="{2C1A1318-690F-4BC1-B3DF-5898230E6985}"/>
              </a:ext>
            </a:extLst>
          </p:cNvPr>
          <p:cNvSpPr/>
          <p:nvPr/>
        </p:nvSpPr>
        <p:spPr>
          <a:xfrm>
            <a:off x="1556011" y="4592960"/>
            <a:ext cx="2305051" cy="7705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a:solidFill>
                  <a:schemeClr val="tx1"/>
                </a:solidFill>
                <a:latin typeface="+mj-lt"/>
              </a:rPr>
              <a:t>Target 2</a:t>
            </a:r>
          </a:p>
        </p:txBody>
      </p:sp>
      <p:sp>
        <p:nvSpPr>
          <p:cNvPr id="31" name="Rectangle 9">
            <a:extLst>
              <a:ext uri="{FF2B5EF4-FFF2-40B4-BE49-F238E27FC236}">
                <a16:creationId xmlns:a16="http://schemas.microsoft.com/office/drawing/2014/main" id="{7BF23AE9-CCD2-4227-9771-644820EC94A1}"/>
              </a:ext>
            </a:extLst>
          </p:cNvPr>
          <p:cNvSpPr/>
          <p:nvPr/>
        </p:nvSpPr>
        <p:spPr>
          <a:xfrm>
            <a:off x="1556013" y="3323593"/>
            <a:ext cx="2305051" cy="7705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a:solidFill>
                  <a:schemeClr val="tx1"/>
                </a:solidFill>
                <a:latin typeface="+mj-lt"/>
              </a:rPr>
              <a:t>Target 1</a:t>
            </a:r>
          </a:p>
        </p:txBody>
      </p:sp>
      <p:cxnSp>
        <p:nvCxnSpPr>
          <p:cNvPr id="32" name="Straight Connector 10">
            <a:extLst>
              <a:ext uri="{FF2B5EF4-FFF2-40B4-BE49-F238E27FC236}">
                <a16:creationId xmlns:a16="http://schemas.microsoft.com/office/drawing/2014/main" id="{F67520C1-C30B-4F44-A4A0-5BF111FC604C}"/>
              </a:ext>
            </a:extLst>
          </p:cNvPr>
          <p:cNvCxnSpPr>
            <a:stCxn id="28" idx="2"/>
            <a:endCxn id="31" idx="0"/>
          </p:cNvCxnSpPr>
          <p:nvPr/>
        </p:nvCxnSpPr>
        <p:spPr>
          <a:xfrm flipH="1">
            <a:off x="2708539" y="2824798"/>
            <a:ext cx="0" cy="4987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11">
            <a:extLst>
              <a:ext uri="{FF2B5EF4-FFF2-40B4-BE49-F238E27FC236}">
                <a16:creationId xmlns:a16="http://schemas.microsoft.com/office/drawing/2014/main" id="{88C46CB9-FA26-4F62-8205-0A802658F698}"/>
              </a:ext>
            </a:extLst>
          </p:cNvPr>
          <p:cNvCxnSpPr>
            <a:stCxn id="31" idx="2"/>
            <a:endCxn id="30" idx="0"/>
          </p:cNvCxnSpPr>
          <p:nvPr/>
        </p:nvCxnSpPr>
        <p:spPr>
          <a:xfrm flipH="1">
            <a:off x="2708538" y="4094166"/>
            <a:ext cx="2" cy="4987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12">
            <a:extLst>
              <a:ext uri="{FF2B5EF4-FFF2-40B4-BE49-F238E27FC236}">
                <a16:creationId xmlns:a16="http://schemas.microsoft.com/office/drawing/2014/main" id="{1E50F5C7-C500-4360-8AF5-289B4008DB8B}"/>
              </a:ext>
            </a:extLst>
          </p:cNvPr>
          <p:cNvCxnSpPr>
            <a:stCxn id="30" idx="2"/>
            <a:endCxn id="29" idx="0"/>
          </p:cNvCxnSpPr>
          <p:nvPr/>
        </p:nvCxnSpPr>
        <p:spPr>
          <a:xfrm flipH="1">
            <a:off x="2708538" y="5363533"/>
            <a:ext cx="0" cy="4987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Arrow: Left 13">
            <a:extLst>
              <a:ext uri="{FF2B5EF4-FFF2-40B4-BE49-F238E27FC236}">
                <a16:creationId xmlns:a16="http://schemas.microsoft.com/office/drawing/2014/main" id="{B86B1360-309B-4565-AF94-B40D9D36EA2A}"/>
              </a:ext>
            </a:extLst>
          </p:cNvPr>
          <p:cNvSpPr/>
          <p:nvPr/>
        </p:nvSpPr>
        <p:spPr>
          <a:xfrm>
            <a:off x="3861062" y="2243526"/>
            <a:ext cx="1718311" cy="391969"/>
          </a:xfrm>
          <a:prstGeom prst="leftArrow">
            <a:avLst>
              <a:gd name="adj1" fmla="val 63615"/>
              <a:gd name="adj2" fmla="val 5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err="1">
                <a:solidFill>
                  <a:schemeClr val="tx1"/>
                </a:solidFill>
                <a:latin typeface="+mj-lt"/>
              </a:rPr>
              <a:t>Debt</a:t>
            </a:r>
            <a:endParaRPr lang="de-CH" sz="1800">
              <a:solidFill>
                <a:schemeClr val="tx1"/>
              </a:solidFill>
              <a:latin typeface="+mj-lt"/>
            </a:endParaRPr>
          </a:p>
        </p:txBody>
      </p:sp>
      <p:cxnSp>
        <p:nvCxnSpPr>
          <p:cNvPr id="36" name="Straight Arrow Connector 16">
            <a:extLst>
              <a:ext uri="{FF2B5EF4-FFF2-40B4-BE49-F238E27FC236}">
                <a16:creationId xmlns:a16="http://schemas.microsoft.com/office/drawing/2014/main" id="{5CBD2602-4A62-4CE0-8F40-9B7E965A89AD}"/>
              </a:ext>
            </a:extLst>
          </p:cNvPr>
          <p:cNvCxnSpPr/>
          <p:nvPr/>
        </p:nvCxnSpPr>
        <p:spPr>
          <a:xfrm>
            <a:off x="3861062" y="2748596"/>
            <a:ext cx="171831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18">
            <a:extLst>
              <a:ext uri="{FF2B5EF4-FFF2-40B4-BE49-F238E27FC236}">
                <a16:creationId xmlns:a16="http://schemas.microsoft.com/office/drawing/2014/main" id="{3C13FC66-67A7-4AEE-8C7A-17940CC6390D}"/>
              </a:ext>
            </a:extLst>
          </p:cNvPr>
          <p:cNvCxnSpPr/>
          <p:nvPr/>
        </p:nvCxnSpPr>
        <p:spPr>
          <a:xfrm flipH="1" flipV="1">
            <a:off x="1797813" y="2824798"/>
            <a:ext cx="0" cy="4987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20">
            <a:extLst>
              <a:ext uri="{FF2B5EF4-FFF2-40B4-BE49-F238E27FC236}">
                <a16:creationId xmlns:a16="http://schemas.microsoft.com/office/drawing/2014/main" id="{9FF9D054-25FD-40E1-83FE-7C1C5EF3F2BE}"/>
              </a:ext>
            </a:extLst>
          </p:cNvPr>
          <p:cNvCxnSpPr/>
          <p:nvPr/>
        </p:nvCxnSpPr>
        <p:spPr>
          <a:xfrm flipH="1" flipV="1">
            <a:off x="1797813" y="4094166"/>
            <a:ext cx="0" cy="4987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22">
            <a:extLst>
              <a:ext uri="{FF2B5EF4-FFF2-40B4-BE49-F238E27FC236}">
                <a16:creationId xmlns:a16="http://schemas.microsoft.com/office/drawing/2014/main" id="{EA1783EF-D20C-4B44-95E5-6BF3C397913C}"/>
              </a:ext>
            </a:extLst>
          </p:cNvPr>
          <p:cNvCxnSpPr/>
          <p:nvPr/>
        </p:nvCxnSpPr>
        <p:spPr>
          <a:xfrm flipH="1" flipV="1">
            <a:off x="1797813" y="5363533"/>
            <a:ext cx="0" cy="49879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24">
            <a:extLst>
              <a:ext uri="{FF2B5EF4-FFF2-40B4-BE49-F238E27FC236}">
                <a16:creationId xmlns:a16="http://schemas.microsoft.com/office/drawing/2014/main" id="{19033564-ADAC-4351-9533-0C3C890F622C}"/>
              </a:ext>
            </a:extLst>
          </p:cNvPr>
          <p:cNvSpPr txBox="1"/>
          <p:nvPr/>
        </p:nvSpPr>
        <p:spPr>
          <a:xfrm>
            <a:off x="4317465" y="2704863"/>
            <a:ext cx="898516" cy="369332"/>
          </a:xfrm>
          <a:prstGeom prst="rect">
            <a:avLst/>
          </a:prstGeom>
          <a:noFill/>
        </p:spPr>
        <p:txBody>
          <a:bodyPr wrap="none" rtlCol="0">
            <a:spAutoFit/>
          </a:bodyPr>
          <a:lstStyle/>
          <a:p>
            <a:r>
              <a:rPr lang="de-CH" sz="1800">
                <a:latin typeface="+mj-lt"/>
              </a:rPr>
              <a:t>Interest</a:t>
            </a:r>
          </a:p>
        </p:txBody>
      </p:sp>
      <p:sp>
        <p:nvSpPr>
          <p:cNvPr id="41" name="TextBox 25">
            <a:extLst>
              <a:ext uri="{FF2B5EF4-FFF2-40B4-BE49-F238E27FC236}">
                <a16:creationId xmlns:a16="http://schemas.microsoft.com/office/drawing/2014/main" id="{7DE8010F-0DA8-45BA-8727-F44CA92B8E52}"/>
              </a:ext>
            </a:extLst>
          </p:cNvPr>
          <p:cNvSpPr txBox="1"/>
          <p:nvPr/>
        </p:nvSpPr>
        <p:spPr>
          <a:xfrm>
            <a:off x="1755715" y="2840752"/>
            <a:ext cx="1002197" cy="369332"/>
          </a:xfrm>
          <a:prstGeom prst="rect">
            <a:avLst/>
          </a:prstGeom>
          <a:noFill/>
        </p:spPr>
        <p:txBody>
          <a:bodyPr wrap="none" rtlCol="0">
            <a:spAutoFit/>
          </a:bodyPr>
          <a:lstStyle/>
          <a:p>
            <a:r>
              <a:rPr lang="de-CH" sz="1800">
                <a:latin typeface="+mj-lt"/>
              </a:rPr>
              <a:t>Dividend</a:t>
            </a:r>
          </a:p>
        </p:txBody>
      </p:sp>
      <p:sp>
        <p:nvSpPr>
          <p:cNvPr id="42" name="TextBox 29">
            <a:extLst>
              <a:ext uri="{FF2B5EF4-FFF2-40B4-BE49-F238E27FC236}">
                <a16:creationId xmlns:a16="http://schemas.microsoft.com/office/drawing/2014/main" id="{2A24B59A-F1DB-4799-97C6-603CEBBBFB43}"/>
              </a:ext>
            </a:extLst>
          </p:cNvPr>
          <p:cNvSpPr txBox="1"/>
          <p:nvPr/>
        </p:nvSpPr>
        <p:spPr>
          <a:xfrm>
            <a:off x="1755715" y="4110120"/>
            <a:ext cx="1002197" cy="369332"/>
          </a:xfrm>
          <a:prstGeom prst="rect">
            <a:avLst/>
          </a:prstGeom>
          <a:noFill/>
        </p:spPr>
        <p:txBody>
          <a:bodyPr wrap="none" rtlCol="0">
            <a:spAutoFit/>
          </a:bodyPr>
          <a:lstStyle/>
          <a:p>
            <a:r>
              <a:rPr lang="de-CH" sz="1800">
                <a:latin typeface="+mj-lt"/>
              </a:rPr>
              <a:t>Dividend</a:t>
            </a:r>
          </a:p>
        </p:txBody>
      </p:sp>
      <p:sp>
        <p:nvSpPr>
          <p:cNvPr id="43" name="TextBox 30">
            <a:extLst>
              <a:ext uri="{FF2B5EF4-FFF2-40B4-BE49-F238E27FC236}">
                <a16:creationId xmlns:a16="http://schemas.microsoft.com/office/drawing/2014/main" id="{5DF42268-C74D-44EB-952A-86C2CBE1F09C}"/>
              </a:ext>
            </a:extLst>
          </p:cNvPr>
          <p:cNvSpPr txBox="1"/>
          <p:nvPr/>
        </p:nvSpPr>
        <p:spPr>
          <a:xfrm>
            <a:off x="1755714" y="5379487"/>
            <a:ext cx="1002197" cy="369332"/>
          </a:xfrm>
          <a:prstGeom prst="rect">
            <a:avLst/>
          </a:prstGeom>
          <a:noFill/>
        </p:spPr>
        <p:txBody>
          <a:bodyPr wrap="none" rtlCol="0">
            <a:spAutoFit/>
          </a:bodyPr>
          <a:lstStyle/>
          <a:p>
            <a:r>
              <a:rPr lang="de-CH" sz="1800">
                <a:latin typeface="+mj-lt"/>
              </a:rPr>
              <a:t>Dividend</a:t>
            </a:r>
          </a:p>
        </p:txBody>
      </p:sp>
      <p:sp>
        <p:nvSpPr>
          <p:cNvPr id="44" name="Arrow: Left 31">
            <a:extLst>
              <a:ext uri="{FF2B5EF4-FFF2-40B4-BE49-F238E27FC236}">
                <a16:creationId xmlns:a16="http://schemas.microsoft.com/office/drawing/2014/main" id="{7D493A99-310E-459F-AE39-26934DF51F4A}"/>
              </a:ext>
            </a:extLst>
          </p:cNvPr>
          <p:cNvSpPr/>
          <p:nvPr/>
        </p:nvSpPr>
        <p:spPr>
          <a:xfrm>
            <a:off x="3861062" y="3509129"/>
            <a:ext cx="1718311" cy="391969"/>
          </a:xfrm>
          <a:prstGeom prst="leftArrow">
            <a:avLst>
              <a:gd name="adj1" fmla="val 63615"/>
              <a:gd name="adj2" fmla="val 5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err="1">
                <a:solidFill>
                  <a:schemeClr val="tx1"/>
                </a:solidFill>
                <a:latin typeface="+mj-lt"/>
              </a:rPr>
              <a:t>Debt</a:t>
            </a:r>
            <a:endParaRPr lang="de-CH" sz="1800">
              <a:solidFill>
                <a:schemeClr val="tx1"/>
              </a:solidFill>
              <a:latin typeface="+mj-lt"/>
            </a:endParaRPr>
          </a:p>
        </p:txBody>
      </p:sp>
      <p:cxnSp>
        <p:nvCxnSpPr>
          <p:cNvPr id="45" name="Straight Arrow Connector 32">
            <a:extLst>
              <a:ext uri="{FF2B5EF4-FFF2-40B4-BE49-F238E27FC236}">
                <a16:creationId xmlns:a16="http://schemas.microsoft.com/office/drawing/2014/main" id="{E7267030-7C84-4857-B458-6731DF918892}"/>
              </a:ext>
            </a:extLst>
          </p:cNvPr>
          <p:cNvCxnSpPr/>
          <p:nvPr/>
        </p:nvCxnSpPr>
        <p:spPr>
          <a:xfrm>
            <a:off x="3861062" y="4014199"/>
            <a:ext cx="171831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33">
            <a:extLst>
              <a:ext uri="{FF2B5EF4-FFF2-40B4-BE49-F238E27FC236}">
                <a16:creationId xmlns:a16="http://schemas.microsoft.com/office/drawing/2014/main" id="{7C813776-0556-4130-8EA7-5928878A08B4}"/>
              </a:ext>
            </a:extLst>
          </p:cNvPr>
          <p:cNvSpPr txBox="1"/>
          <p:nvPr/>
        </p:nvSpPr>
        <p:spPr>
          <a:xfrm>
            <a:off x="4317465" y="3970466"/>
            <a:ext cx="898516" cy="369332"/>
          </a:xfrm>
          <a:prstGeom prst="rect">
            <a:avLst/>
          </a:prstGeom>
          <a:noFill/>
        </p:spPr>
        <p:txBody>
          <a:bodyPr wrap="none" rtlCol="0">
            <a:spAutoFit/>
          </a:bodyPr>
          <a:lstStyle/>
          <a:p>
            <a:r>
              <a:rPr lang="de-CH" sz="1800">
                <a:latin typeface="+mj-lt"/>
              </a:rPr>
              <a:t>Interest</a:t>
            </a:r>
          </a:p>
        </p:txBody>
      </p:sp>
      <p:sp>
        <p:nvSpPr>
          <p:cNvPr id="47" name="Arrow: Left 34">
            <a:extLst>
              <a:ext uri="{FF2B5EF4-FFF2-40B4-BE49-F238E27FC236}">
                <a16:creationId xmlns:a16="http://schemas.microsoft.com/office/drawing/2014/main" id="{84B0B899-7CED-40B9-89BC-8E589A7369B3}"/>
              </a:ext>
            </a:extLst>
          </p:cNvPr>
          <p:cNvSpPr/>
          <p:nvPr/>
        </p:nvSpPr>
        <p:spPr>
          <a:xfrm>
            <a:off x="3861062" y="4700178"/>
            <a:ext cx="1718311" cy="391969"/>
          </a:xfrm>
          <a:prstGeom prst="leftArrow">
            <a:avLst>
              <a:gd name="adj1" fmla="val 63615"/>
              <a:gd name="adj2" fmla="val 5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err="1">
                <a:solidFill>
                  <a:schemeClr val="tx1"/>
                </a:solidFill>
                <a:latin typeface="+mj-lt"/>
              </a:rPr>
              <a:t>Debt</a:t>
            </a:r>
            <a:endParaRPr lang="de-CH" sz="1800">
              <a:solidFill>
                <a:schemeClr val="tx1"/>
              </a:solidFill>
              <a:latin typeface="+mj-lt"/>
            </a:endParaRPr>
          </a:p>
        </p:txBody>
      </p:sp>
      <p:cxnSp>
        <p:nvCxnSpPr>
          <p:cNvPr id="48" name="Straight Arrow Connector 35">
            <a:extLst>
              <a:ext uri="{FF2B5EF4-FFF2-40B4-BE49-F238E27FC236}">
                <a16:creationId xmlns:a16="http://schemas.microsoft.com/office/drawing/2014/main" id="{3400F734-95D4-4DEF-B118-CF873FF10F06}"/>
              </a:ext>
            </a:extLst>
          </p:cNvPr>
          <p:cNvCxnSpPr/>
          <p:nvPr/>
        </p:nvCxnSpPr>
        <p:spPr>
          <a:xfrm>
            <a:off x="3861062" y="5205248"/>
            <a:ext cx="171831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36">
            <a:extLst>
              <a:ext uri="{FF2B5EF4-FFF2-40B4-BE49-F238E27FC236}">
                <a16:creationId xmlns:a16="http://schemas.microsoft.com/office/drawing/2014/main" id="{7A5F336E-1A06-4C56-B228-6BEEFE931099}"/>
              </a:ext>
            </a:extLst>
          </p:cNvPr>
          <p:cNvSpPr txBox="1"/>
          <p:nvPr/>
        </p:nvSpPr>
        <p:spPr>
          <a:xfrm>
            <a:off x="4317465" y="5161515"/>
            <a:ext cx="898516" cy="369332"/>
          </a:xfrm>
          <a:prstGeom prst="rect">
            <a:avLst/>
          </a:prstGeom>
          <a:noFill/>
        </p:spPr>
        <p:txBody>
          <a:bodyPr wrap="none" rtlCol="0">
            <a:spAutoFit/>
          </a:bodyPr>
          <a:lstStyle/>
          <a:p>
            <a:r>
              <a:rPr lang="de-CH" sz="1800">
                <a:latin typeface="+mj-lt"/>
              </a:rPr>
              <a:t>Interest</a:t>
            </a:r>
          </a:p>
        </p:txBody>
      </p:sp>
      <p:sp>
        <p:nvSpPr>
          <p:cNvPr id="50" name="Arrow: Right 38">
            <a:extLst>
              <a:ext uri="{FF2B5EF4-FFF2-40B4-BE49-F238E27FC236}">
                <a16:creationId xmlns:a16="http://schemas.microsoft.com/office/drawing/2014/main" id="{D5CCA7EA-BD7C-49F7-8291-1EB1CEDFB44A}"/>
              </a:ext>
            </a:extLst>
          </p:cNvPr>
          <p:cNvSpPr/>
          <p:nvPr/>
        </p:nvSpPr>
        <p:spPr>
          <a:xfrm>
            <a:off x="458732" y="3509129"/>
            <a:ext cx="1097279" cy="391969"/>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CH" sz="1800">
                <a:solidFill>
                  <a:schemeClr val="tx1"/>
                </a:solidFill>
                <a:latin typeface="+mj-lt"/>
              </a:rPr>
              <a:t>Income</a:t>
            </a:r>
          </a:p>
        </p:txBody>
      </p:sp>
      <p:sp>
        <p:nvSpPr>
          <p:cNvPr id="51" name="Arrow: Right 39">
            <a:extLst>
              <a:ext uri="{FF2B5EF4-FFF2-40B4-BE49-F238E27FC236}">
                <a16:creationId xmlns:a16="http://schemas.microsoft.com/office/drawing/2014/main" id="{D70A20B9-3179-4CA3-98A9-7DA86A313C1E}"/>
              </a:ext>
            </a:extLst>
          </p:cNvPr>
          <p:cNvSpPr/>
          <p:nvPr/>
        </p:nvSpPr>
        <p:spPr>
          <a:xfrm>
            <a:off x="458731" y="4700178"/>
            <a:ext cx="1097279" cy="391969"/>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CH" sz="1800">
                <a:solidFill>
                  <a:schemeClr val="tx1"/>
                </a:solidFill>
                <a:latin typeface="+mj-lt"/>
              </a:rPr>
              <a:t>Income</a:t>
            </a:r>
          </a:p>
        </p:txBody>
      </p:sp>
      <p:sp>
        <p:nvSpPr>
          <p:cNvPr id="52" name="Arrow: Right 40">
            <a:extLst>
              <a:ext uri="{FF2B5EF4-FFF2-40B4-BE49-F238E27FC236}">
                <a16:creationId xmlns:a16="http://schemas.microsoft.com/office/drawing/2014/main" id="{F779D49C-7B10-4764-BF6A-4E42AF57E940}"/>
              </a:ext>
            </a:extLst>
          </p:cNvPr>
          <p:cNvSpPr/>
          <p:nvPr/>
        </p:nvSpPr>
        <p:spPr>
          <a:xfrm>
            <a:off x="458730" y="6051629"/>
            <a:ext cx="1097279" cy="391969"/>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CH" sz="1800">
                <a:solidFill>
                  <a:schemeClr val="tx1"/>
                </a:solidFill>
                <a:latin typeface="+mj-lt"/>
              </a:rPr>
              <a:t>Income</a:t>
            </a:r>
          </a:p>
        </p:txBody>
      </p:sp>
    </p:spTree>
    <p:extLst>
      <p:ext uri="{BB962C8B-B14F-4D97-AF65-F5344CB8AC3E}">
        <p14:creationId xmlns:p14="http://schemas.microsoft.com/office/powerpoint/2010/main" val="813389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277957"/>
            <a:ext cx="10693400" cy="1725727"/>
          </a:xfrm>
        </p:spPr>
        <p:txBody>
          <a:bodyPr anchor="ctr">
            <a:normAutofit fontScale="90000"/>
          </a:bodyPr>
          <a:lstStyle/>
          <a:p>
            <a:pPr algn="ctr" eaLnBrk="1" hangingPunct="1"/>
            <a:r>
              <a:rPr lang="en-GB" altLang="en-US" sz="4400" b="1" cap="small" dirty="0">
                <a:latin typeface="+mn-lt"/>
                <a:cs typeface="Times New Roman" panose="02020603050405020304" pitchFamily="18" charset="0"/>
              </a:rPr>
              <a:t>Trends in taxation of cross-border interest</a:t>
            </a:r>
            <a:br>
              <a:rPr lang="en-GB" altLang="en-US" sz="4400" b="1" cap="small" dirty="0">
                <a:latin typeface="+mn-lt"/>
                <a:cs typeface="Times New Roman" panose="02020603050405020304" pitchFamily="18" charset="0"/>
              </a:rPr>
            </a:br>
            <a:br>
              <a:rPr lang="en-GB" altLang="en-US" sz="4400" b="1" cap="small" dirty="0">
                <a:latin typeface="+mn-lt"/>
                <a:cs typeface="Times New Roman" panose="02020603050405020304" pitchFamily="18" charset="0"/>
              </a:rPr>
            </a:br>
            <a:r>
              <a:rPr lang="en-GB" altLang="en-US" sz="2400" b="1" i="1" cap="small" dirty="0">
                <a:latin typeface="+mn-lt"/>
                <a:cs typeface="Times New Roman" panose="02020603050405020304" pitchFamily="18" charset="0"/>
              </a:rPr>
              <a:t>E</a:t>
            </a:r>
            <a:r>
              <a:rPr lang="en-GB" altLang="en-US" sz="2400" b="1" i="1" dirty="0">
                <a:latin typeface="+mn-lt"/>
                <a:cs typeface="Times New Roman" panose="02020603050405020304" pitchFamily="18" charset="0"/>
              </a:rPr>
              <a:t>. Intragroup Financing</a:t>
            </a:r>
            <a:br>
              <a:rPr lang="en-GB" altLang="en-US" sz="2400" b="1" i="1" dirty="0">
                <a:latin typeface="+mn-lt"/>
                <a:cs typeface="Times New Roman" panose="02020603050405020304" pitchFamily="18" charset="0"/>
              </a:rPr>
            </a:br>
            <a:endParaRPr lang="en-US" altLang="en-US" sz="4400" b="1" cap="small" dirty="0">
              <a:latin typeface="+mn-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54F0E49-3BAE-452C-964C-57174B2FC0D0}" type="slidenum">
              <a:rPr lang="en-US" smtClean="0"/>
              <a:t>25</a:t>
            </a:fld>
            <a:endParaRPr lang="en-US" dirty="0"/>
          </a:p>
        </p:txBody>
      </p:sp>
    </p:spTree>
    <p:extLst>
      <p:ext uri="{BB962C8B-B14F-4D97-AF65-F5344CB8AC3E}">
        <p14:creationId xmlns:p14="http://schemas.microsoft.com/office/powerpoint/2010/main" val="4169553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Germany: Pricing of Intragroup Loans (1/2)</a:t>
            </a: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1860" y="2028825"/>
            <a:ext cx="9672810" cy="5262311"/>
          </a:xfrm>
        </p:spPr>
        <p:txBody>
          <a:bodyPr>
            <a:noAutofit/>
          </a:bodyPr>
          <a:lstStyle/>
          <a:p>
            <a:pPr algn="just"/>
            <a:r>
              <a:rPr lang="en-GB" sz="1600" dirty="0">
                <a:cs typeface="Arial" panose="020B0604020202020204" pitchFamily="34" charset="0"/>
              </a:rPr>
              <a:t>Since the beginning of 2019, the German Federal Fiscal Court has issued several rulings on the question of how to determine the arm’s length interest rate for intercompany loans.</a:t>
            </a:r>
          </a:p>
          <a:p>
            <a:pPr algn="just"/>
            <a:r>
              <a:rPr lang="en-GB" sz="1600" dirty="0">
                <a:cs typeface="Arial" panose="020B0604020202020204" pitchFamily="34" charset="0"/>
              </a:rPr>
              <a:t>While the first rulings have initially increased significantly the uncertainty in the German market the German Federal Fiscal Court has lately issued a ruling that can be seen as a turning point giving more clarity on the treatment of intercompany loans (BFH, decision from 18 May 2021, I R 4/17). The position of the German tax authorities is yet unclear.</a:t>
            </a:r>
          </a:p>
          <a:p>
            <a:pPr algn="just"/>
            <a:r>
              <a:rPr lang="en-GB" sz="1600" dirty="0">
                <a:cs typeface="Arial" panose="020B0604020202020204" pitchFamily="34" charset="0"/>
              </a:rPr>
              <a:t> As of now, the following </a:t>
            </a:r>
            <a:r>
              <a:rPr lang="en-GB" sz="1600" b="1" dirty="0">
                <a:cs typeface="Arial" panose="020B0604020202020204" pitchFamily="34" charset="0"/>
              </a:rPr>
              <a:t>summary guidelines</a:t>
            </a:r>
            <a:r>
              <a:rPr lang="en-GB" sz="1600" dirty="0">
                <a:cs typeface="Arial" panose="020B0604020202020204" pitchFamily="34" charset="0"/>
              </a:rPr>
              <a:t> can be given:</a:t>
            </a:r>
          </a:p>
          <a:p>
            <a:pPr lvl="1" algn="just">
              <a:buFont typeface="Arial" panose="020B0604020202020204" pitchFamily="34" charset="0"/>
              <a:buChar char="•"/>
            </a:pPr>
            <a:r>
              <a:rPr lang="en-GB" sz="1600" dirty="0">
                <a:cs typeface="Arial" panose="020B0604020202020204" pitchFamily="34" charset="0"/>
              </a:rPr>
              <a:t>The primary source for determining the right pricing is the comparable price method;</a:t>
            </a:r>
          </a:p>
          <a:p>
            <a:pPr lvl="1" algn="just">
              <a:buFont typeface="Arial" panose="020B0604020202020204" pitchFamily="34" charset="0"/>
              <a:buChar char="•"/>
            </a:pPr>
            <a:r>
              <a:rPr lang="en-GB" sz="1600" dirty="0">
                <a:cs typeface="Arial" panose="020B0604020202020204" pitchFamily="34" charset="0"/>
              </a:rPr>
              <a:t>There is no general argument that the credit rating of the borrower is by default improved by the backing of the group to which the borrower belongs </a:t>
            </a:r>
            <a:r>
              <a:rPr lang="en-GB" sz="1600" i="1" dirty="0">
                <a:cs typeface="Arial" panose="020B0604020202020204" pitchFamily="34" charset="0"/>
              </a:rPr>
              <a:t>(</a:t>
            </a:r>
            <a:r>
              <a:rPr lang="en-GB" sz="1600" i="1" dirty="0" err="1">
                <a:cs typeface="Arial" panose="020B0604020202020204" pitchFamily="34" charset="0"/>
              </a:rPr>
              <a:t>Konzernrückhalt</a:t>
            </a:r>
            <a:r>
              <a:rPr lang="en-GB" sz="1600" i="1" dirty="0">
                <a:cs typeface="Arial" panose="020B0604020202020204" pitchFamily="34" charset="0"/>
              </a:rPr>
              <a:t>). </a:t>
            </a:r>
            <a:r>
              <a:rPr lang="en-GB" sz="1600" dirty="0">
                <a:cs typeface="Arial" panose="020B0604020202020204" pitchFamily="34" charset="0"/>
              </a:rPr>
              <a:t>Exceptions may apply, e.g. if the borrower has a particular importance for the group and it is therefore expected that the group will support the borrower in operating its business in the medium term / long term;</a:t>
            </a:r>
          </a:p>
          <a:p>
            <a:pPr lvl="1" algn="just">
              <a:buFont typeface="Arial" panose="020B0604020202020204" pitchFamily="34" charset="0"/>
              <a:buChar char="•"/>
            </a:pPr>
            <a:r>
              <a:rPr lang="en-GB" sz="1600" dirty="0">
                <a:cs typeface="Arial" panose="020B0604020202020204" pitchFamily="34" charset="0"/>
              </a:rPr>
              <a:t>The credit rating is thus, in principle, determined based on a stand-alone assessment of the borrower;</a:t>
            </a:r>
          </a:p>
          <a:p>
            <a:pPr lvl="1" algn="just">
              <a:buFont typeface="Arial" panose="020B0604020202020204" pitchFamily="34" charset="0"/>
              <a:buChar char="•"/>
            </a:pPr>
            <a:r>
              <a:rPr lang="en-GB" sz="1600" dirty="0">
                <a:cs typeface="Arial" panose="020B0604020202020204" pitchFamily="34" charset="0"/>
              </a:rPr>
              <a:t>It is not per se required for an intercompany loan to be secured. If it is not secured the interest rate has to be increased to reflect the risk the lender is taking by granting the loan;</a:t>
            </a:r>
          </a:p>
          <a:p>
            <a:pPr lvl="1" algn="just">
              <a:buFont typeface="Arial" panose="020B0604020202020204" pitchFamily="34" charset="0"/>
              <a:buChar char="•"/>
            </a:pPr>
            <a:r>
              <a:rPr lang="en-GB" sz="1600" dirty="0">
                <a:cs typeface="Arial" panose="020B0604020202020204" pitchFamily="34" charset="0"/>
              </a:rPr>
              <a:t>The benchmark for unsecured loans would thus be comparable loans that may be extended by debt funds or expected interest rates for unsecured bonds.</a:t>
            </a:r>
          </a:p>
          <a:p>
            <a:pPr algn="just"/>
            <a:endParaRPr lang="en-GB" sz="1600" dirty="0">
              <a:latin typeface="Arial" panose="020B0604020202020204" pitchFamily="34" charset="0"/>
              <a:cs typeface="Arial" panose="020B0604020202020204" pitchFamily="34" charset="0"/>
            </a:endParaRPr>
          </a:p>
          <a:p>
            <a:pPr lvl="1" algn="just"/>
            <a:endParaRPr lang="en-GB"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26</a:t>
            </a:fld>
            <a:endParaRPr lang="en-US" dirty="0"/>
          </a:p>
        </p:txBody>
      </p:sp>
    </p:spTree>
    <p:extLst>
      <p:ext uri="{BB962C8B-B14F-4D97-AF65-F5344CB8AC3E}">
        <p14:creationId xmlns:p14="http://schemas.microsoft.com/office/powerpoint/2010/main" val="3974021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Germany: Pricing of Intragroup Loans (2/2)</a:t>
            </a: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1860" y="2028825"/>
            <a:ext cx="9672810" cy="5262311"/>
          </a:xfrm>
        </p:spPr>
        <p:txBody>
          <a:bodyPr>
            <a:noAutofit/>
          </a:bodyPr>
          <a:lstStyle/>
          <a:p>
            <a:pPr algn="just"/>
            <a:r>
              <a:rPr lang="en-GB" sz="1600" dirty="0">
                <a:cs typeface="Arial" panose="020B0604020202020204" pitchFamily="34" charset="0"/>
              </a:rPr>
              <a:t>The following </a:t>
            </a:r>
            <a:r>
              <a:rPr lang="en-GB" sz="1600" b="1" dirty="0">
                <a:cs typeface="Arial" panose="020B0604020202020204" pitchFamily="34" charset="0"/>
              </a:rPr>
              <a:t>caveats</a:t>
            </a:r>
            <a:r>
              <a:rPr lang="en-GB" sz="1600" dirty="0">
                <a:cs typeface="Arial" panose="020B0604020202020204" pitchFamily="34" charset="0"/>
              </a:rPr>
              <a:t> have to be made:</a:t>
            </a:r>
          </a:p>
          <a:p>
            <a:pPr lvl="1" algn="just">
              <a:buFont typeface="Wingdings" panose="05000000000000000000" pitchFamily="2" charset="2"/>
              <a:buChar char="§"/>
            </a:pPr>
            <a:r>
              <a:rPr lang="en-GB" sz="1600" dirty="0">
                <a:cs typeface="Arial" panose="020B0604020202020204" pitchFamily="34" charset="0"/>
              </a:rPr>
              <a:t>The latest decision of the German Federal Fiscal Court improving the position of taxpayers has not yet been published by the German tax authorities which indicates that they are not yet prepared to follow the new line of arguments;</a:t>
            </a:r>
          </a:p>
          <a:p>
            <a:pPr lvl="1" algn="just">
              <a:buFont typeface="Wingdings" panose="05000000000000000000" pitchFamily="2" charset="2"/>
              <a:buChar char="§"/>
            </a:pPr>
            <a:r>
              <a:rPr lang="en-GB" sz="1600" dirty="0">
                <a:cs typeface="Arial" panose="020B0604020202020204" pitchFamily="34" charset="0"/>
              </a:rPr>
              <a:t>In case a group company that grants the loan to the borrower has demonstrably refinanced such loan in the market it is an open question whether the comparable price method necessarily takes precedent over the cost-plus method (note that there may be cases where it is in the interest of the lender and the borrower to tie the cost of the intercompany loan to the refinancing costs);</a:t>
            </a:r>
          </a:p>
          <a:p>
            <a:pPr lvl="1" algn="just">
              <a:buFont typeface="Wingdings" panose="05000000000000000000" pitchFamily="2" charset="2"/>
              <a:buChar char="§"/>
            </a:pPr>
            <a:r>
              <a:rPr lang="en-GB" sz="1600" dirty="0">
                <a:cs typeface="Arial" panose="020B0604020202020204" pitchFamily="34" charset="0"/>
              </a:rPr>
              <a:t>In case of a group finance company the German tax authorities, based on guidance issued on 14 July 2021, take the position that the pricing is to be determined based on the cost plus method if it does not take the economic risk of the financing, and the margin can only reflect a risk free return.</a:t>
            </a:r>
          </a:p>
          <a:p>
            <a:pPr lvl="1" algn="just"/>
            <a:endParaRPr lang="en-GB"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27</a:t>
            </a:fld>
            <a:endParaRPr lang="en-US" dirty="0"/>
          </a:p>
        </p:txBody>
      </p:sp>
    </p:spTree>
    <p:extLst>
      <p:ext uri="{BB962C8B-B14F-4D97-AF65-F5344CB8AC3E}">
        <p14:creationId xmlns:p14="http://schemas.microsoft.com/office/powerpoint/2010/main" val="42296339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Netherlands: </a:t>
            </a:r>
            <a:r>
              <a:rPr lang="en-GB" sz="2800" cap="small" dirty="0">
                <a:latin typeface="+mn-lt"/>
                <a:cs typeface="Times New Roman" panose="02020603050405020304" pitchFamily="18" charset="0"/>
              </a:rPr>
              <a:t>Law Denying Downward TP Adjustments</a:t>
            </a: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1860" y="1843315"/>
            <a:ext cx="9672810" cy="5447822"/>
          </a:xfrm>
        </p:spPr>
        <p:txBody>
          <a:bodyPr>
            <a:noAutofit/>
          </a:bodyPr>
          <a:lstStyle/>
          <a:p>
            <a:pPr marL="0" indent="0" algn="just">
              <a:buNone/>
            </a:pPr>
            <a:r>
              <a:rPr lang="en-US" sz="1600" b="1" u="sng" dirty="0">
                <a:cs typeface="Arial" panose="020B0604020202020204" pitchFamily="34" charset="0"/>
              </a:rPr>
              <a:t>Law to counteract mismatches in the application of the arm's length principle</a:t>
            </a:r>
          </a:p>
          <a:p>
            <a:pPr marL="342900" lvl="0" indent="-342900" algn="just">
              <a:lnSpc>
                <a:spcPct val="107000"/>
              </a:lnSpc>
              <a:buFont typeface="Symbol" panose="05050102010706020507" pitchFamily="18" charset="2"/>
              <a:buChar char=""/>
            </a:pPr>
            <a:r>
              <a:rPr lang="en-US" sz="1600" dirty="0">
                <a:effectLst/>
                <a:ea typeface="Calibri" panose="020F0502020204030204" pitchFamily="34" charset="0"/>
                <a:cs typeface="Arial" panose="020B0604020202020204" pitchFamily="34" charset="0"/>
              </a:rPr>
              <a:t>Purpose is to eliminate transfer pricing differences as a result of different application of arm’s length principle in cross-border cases.</a:t>
            </a:r>
            <a:endParaRPr lang="nl-NL" sz="16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en-US" sz="1600" dirty="0">
                <a:effectLst/>
                <a:ea typeface="Calibri" panose="020F0502020204030204" pitchFamily="34" charset="0"/>
                <a:cs typeface="Arial" panose="020B0604020202020204" pitchFamily="34" charset="0"/>
              </a:rPr>
              <a:t>Limitation of downward adjustment of taxable profit to the extent corresponding upward adjustment is not, or for a lower amount, included in the taxable base of the foreign related entity.</a:t>
            </a:r>
            <a:endParaRPr lang="nl-NL" sz="1600" dirty="0">
              <a:effectLst/>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en-US" sz="1600" dirty="0">
                <a:effectLst/>
                <a:ea typeface="Calibri" panose="020F0502020204030204" pitchFamily="34" charset="0"/>
                <a:cs typeface="Arial" panose="020B0604020202020204" pitchFamily="34" charset="0"/>
              </a:rPr>
              <a:t>No informal capital contribution / deemed dividend for this amount</a:t>
            </a:r>
            <a:endParaRPr lang="nl-NL" sz="1600" dirty="0">
              <a:effectLst/>
              <a:ea typeface="Calibri" panose="020F0502020204030204" pitchFamily="34" charset="0"/>
              <a:cs typeface="Arial" panose="020B0604020202020204" pitchFamily="34" charset="0"/>
            </a:endParaRPr>
          </a:p>
          <a:p>
            <a:pPr marL="742950" lvl="1" indent="-285750" algn="just">
              <a:lnSpc>
                <a:spcPct val="107000"/>
              </a:lnSpc>
              <a:buFont typeface="Arial" panose="020B0604020202020204" pitchFamily="34" charset="0"/>
              <a:buChar char="•"/>
              <a:tabLst>
                <a:tab pos="914400" algn="l"/>
              </a:tabLst>
            </a:pPr>
            <a:r>
              <a:rPr lang="en-US" sz="1600" dirty="0">
                <a:effectLst/>
                <a:ea typeface="Calibri" panose="020F0502020204030204" pitchFamily="34" charset="0"/>
                <a:cs typeface="Times New Roman" panose="02020603050405020304" pitchFamily="18" charset="0"/>
              </a:rPr>
              <a:t>The law also addresses transfer pricing differences on transfer of assets, including debts, between affiliated entities.</a:t>
            </a:r>
            <a:endParaRPr lang="nl-NL" sz="1600" dirty="0">
              <a:effectLst/>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US" sz="1600" dirty="0">
                <a:effectLst/>
                <a:ea typeface="Calibri" panose="020F0502020204030204" pitchFamily="34" charset="0"/>
                <a:cs typeface="Arial" panose="020B0604020202020204" pitchFamily="34" charset="0"/>
              </a:rPr>
              <a:t>Avoiding double taxation.</a:t>
            </a:r>
            <a:endParaRPr lang="nl-NL" sz="1600" dirty="0">
              <a:effectLst/>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US" sz="1600" dirty="0">
                <a:effectLst/>
                <a:ea typeface="Calibri" panose="020F0502020204030204" pitchFamily="34" charset="0"/>
                <a:cs typeface="Arial" panose="020B0604020202020204" pitchFamily="34" charset="0"/>
              </a:rPr>
              <a:t>Downward adjustment allowed, if:</a:t>
            </a:r>
            <a:endParaRPr lang="nl-NL" sz="1600" dirty="0">
              <a:effectLst/>
              <a:ea typeface="Calibri" panose="020F0502020204030204" pitchFamily="34" charset="0"/>
              <a:cs typeface="Arial" panose="020B0604020202020204" pitchFamily="34" charset="0"/>
            </a:endParaRPr>
          </a:p>
          <a:p>
            <a:pPr marL="857250" lvl="1" indent="-400050" algn="just">
              <a:lnSpc>
                <a:spcPct val="107000"/>
              </a:lnSpc>
              <a:spcAft>
                <a:spcPts val="800"/>
              </a:spcAft>
              <a:buFont typeface="+mj-lt"/>
              <a:buAutoNum type="romanLcPeriod"/>
              <a:tabLst>
                <a:tab pos="914400" algn="l"/>
              </a:tabLst>
            </a:pPr>
            <a:r>
              <a:rPr lang="en-US" sz="1600" dirty="0">
                <a:cs typeface="Times New Roman" panose="02020603050405020304" pitchFamily="18" charset="0"/>
              </a:rPr>
              <a:t>In an earlier or later year an upward corresponding adjustment is included in the profit tax base of the other company involved in the associated transaction; or</a:t>
            </a:r>
            <a:endParaRPr lang="nl-NL" sz="1600" dirty="0">
              <a:cs typeface="Times New Roman" panose="02020603050405020304" pitchFamily="18" charset="0"/>
            </a:endParaRPr>
          </a:p>
          <a:p>
            <a:pPr marL="857250" lvl="1" indent="-400050" algn="just">
              <a:lnSpc>
                <a:spcPct val="107000"/>
              </a:lnSpc>
              <a:spcAft>
                <a:spcPts val="800"/>
              </a:spcAft>
              <a:buFont typeface="+mj-lt"/>
              <a:buAutoNum type="romanLcPeriod"/>
              <a:tabLst>
                <a:tab pos="914400" algn="l"/>
              </a:tabLst>
            </a:pPr>
            <a:r>
              <a:rPr lang="en-US" sz="1600" dirty="0">
                <a:cs typeface="Times New Roman" panose="02020603050405020304" pitchFamily="18" charset="0"/>
              </a:rPr>
              <a:t>If the taxpayer has entered into transaction with a hybrid related entity and the taxpayer proves that a corresponding upward adjustment is included in the tax base of the participants in that hybrid entity.</a:t>
            </a:r>
            <a:endParaRPr lang="nl-NL" sz="1600"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28</a:t>
            </a:fld>
            <a:endParaRPr lang="en-US" dirty="0"/>
          </a:p>
        </p:txBody>
      </p:sp>
    </p:spTree>
    <p:extLst>
      <p:ext uri="{BB962C8B-B14F-4D97-AF65-F5344CB8AC3E}">
        <p14:creationId xmlns:p14="http://schemas.microsoft.com/office/powerpoint/2010/main" val="771988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277957"/>
            <a:ext cx="10693400" cy="1725727"/>
          </a:xfrm>
        </p:spPr>
        <p:txBody>
          <a:bodyPr anchor="ctr">
            <a:normAutofit fontScale="90000"/>
          </a:bodyPr>
          <a:lstStyle/>
          <a:p>
            <a:pPr algn="ctr" eaLnBrk="1" hangingPunct="1"/>
            <a:r>
              <a:rPr lang="en-GB" altLang="en-US" sz="4400" b="1" cap="small" dirty="0">
                <a:latin typeface="+mn-lt"/>
                <a:cs typeface="Times New Roman" panose="02020603050405020304" pitchFamily="18" charset="0"/>
              </a:rPr>
              <a:t>Trends in taxation of cross-border interest</a:t>
            </a:r>
            <a:br>
              <a:rPr lang="en-GB" altLang="en-US" sz="4400" b="1" cap="small" dirty="0">
                <a:latin typeface="+mn-lt"/>
                <a:cs typeface="Times New Roman" panose="02020603050405020304" pitchFamily="18" charset="0"/>
              </a:rPr>
            </a:br>
            <a:br>
              <a:rPr lang="en-GB" altLang="en-US" sz="4400" b="1" cap="small" dirty="0">
                <a:latin typeface="+mn-lt"/>
                <a:cs typeface="Times New Roman" panose="02020603050405020304" pitchFamily="18" charset="0"/>
              </a:rPr>
            </a:br>
            <a:r>
              <a:rPr lang="en-GB" altLang="en-US" sz="2400" b="1" i="1" dirty="0">
                <a:latin typeface="+mn-lt"/>
                <a:cs typeface="Times New Roman" panose="02020603050405020304" pitchFamily="18" charset="0"/>
              </a:rPr>
              <a:t>A. Has interest deduction become more difficult in the last two years?</a:t>
            </a:r>
            <a:br>
              <a:rPr lang="en-GB" altLang="en-US" sz="4400" b="1" cap="small" dirty="0">
                <a:latin typeface="+mn-lt"/>
                <a:cs typeface="Times New Roman" panose="02020603050405020304" pitchFamily="18" charset="0"/>
              </a:rPr>
            </a:br>
            <a:endParaRPr lang="en-US" altLang="en-US" sz="4400" b="1" cap="small" dirty="0">
              <a:latin typeface="+mn-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354F0E49-3BAE-452C-964C-57174B2FC0D0}" type="slidenum">
              <a:rPr lang="en-US" smtClean="0"/>
              <a:t>3</a:t>
            </a:fld>
            <a:endParaRPr lang="en-US" dirty="0"/>
          </a:p>
        </p:txBody>
      </p:sp>
    </p:spTree>
    <p:extLst>
      <p:ext uri="{BB962C8B-B14F-4D97-AF65-F5344CB8AC3E}">
        <p14:creationId xmlns:p14="http://schemas.microsoft.com/office/powerpoint/2010/main" val="3845424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United States: “Business Interest Expense” Revisited</a:t>
            </a:r>
            <a:br>
              <a:rPr lang="en-US" sz="2800" cap="small" dirty="0">
                <a:latin typeface="+mn-lt"/>
                <a:cs typeface="Times New Roman" panose="02020603050405020304" pitchFamily="18" charset="0"/>
              </a:rPr>
            </a:b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1860" y="1981201"/>
            <a:ext cx="9672810" cy="5309936"/>
          </a:xfrm>
        </p:spPr>
        <p:txBody>
          <a:bodyPr>
            <a:noAutofit/>
          </a:bodyPr>
          <a:lstStyle/>
          <a:p>
            <a:pPr algn="just" eaLnBrk="1" hangingPunct="1">
              <a:spcAft>
                <a:spcPts val="1200"/>
              </a:spcAft>
            </a:pPr>
            <a:r>
              <a:rPr lang="en-US" altLang="en-US" sz="1800" dirty="0"/>
              <a:t>Interest limitation rewritten in 2018.</a:t>
            </a:r>
          </a:p>
          <a:p>
            <a:pPr algn="just" eaLnBrk="1" hangingPunct="1">
              <a:spcAft>
                <a:spcPts val="1200"/>
              </a:spcAft>
            </a:pPr>
            <a:r>
              <a:rPr lang="en-US" altLang="en-US" sz="1800" dirty="0"/>
              <a:t>Business Interest Expense (“BIE”).</a:t>
            </a:r>
          </a:p>
          <a:p>
            <a:pPr algn="just">
              <a:spcAft>
                <a:spcPts val="1200"/>
              </a:spcAft>
            </a:pPr>
            <a:r>
              <a:rPr lang="en-US" altLang="en-US" sz="1800" dirty="0"/>
              <a:t>“BIE” deduction limited to business interest income and 30% of adjusted taxable income (ATI).</a:t>
            </a:r>
          </a:p>
          <a:p>
            <a:pPr algn="just">
              <a:spcAft>
                <a:spcPts val="1200"/>
              </a:spcAft>
            </a:pPr>
            <a:r>
              <a:rPr lang="en-US" altLang="en-US" sz="1800" dirty="0"/>
              <a:t>ATI excludes non-business income &amp; is not reduced by NOLs.</a:t>
            </a:r>
          </a:p>
          <a:p>
            <a:pPr algn="just"/>
            <a:r>
              <a:rPr lang="en-US" altLang="en-US" sz="1800" dirty="0"/>
              <a:t>Business interest income or expense excludes:</a:t>
            </a:r>
          </a:p>
          <a:p>
            <a:pPr marL="800100" lvl="1" indent="-342900" algn="just">
              <a:buFont typeface="+mj-lt"/>
              <a:buAutoNum type="alphaLcParenR"/>
            </a:pPr>
            <a:r>
              <a:rPr lang="en-US" altLang="en-US" sz="1800" dirty="0"/>
              <a:t>Loan commitment fees;</a:t>
            </a:r>
          </a:p>
          <a:p>
            <a:pPr marL="800100" lvl="1" indent="-342900" algn="just">
              <a:buFont typeface="+mj-lt"/>
              <a:buAutoNum type="alphaLcParenR"/>
            </a:pPr>
            <a:r>
              <a:rPr lang="en-US" altLang="en-US" sz="1800" dirty="0"/>
              <a:t>Debt issuance costs for issuers;</a:t>
            </a:r>
          </a:p>
          <a:p>
            <a:pPr marL="800100" lvl="1" indent="-342900" algn="just">
              <a:buFont typeface="+mj-lt"/>
              <a:buAutoNum type="alphaLcParenR"/>
            </a:pPr>
            <a:r>
              <a:rPr lang="en-US" altLang="en-US" sz="1800" dirty="0"/>
              <a:t>Partnership guaranteed payments for capital; </a:t>
            </a:r>
          </a:p>
          <a:p>
            <a:pPr marL="800100" lvl="1" indent="-342900" algn="just">
              <a:spcAft>
                <a:spcPts val="1200"/>
              </a:spcAft>
              <a:buFont typeface="+mj-lt"/>
              <a:buAutoNum type="alphaLcParenR"/>
            </a:pPr>
            <a:r>
              <a:rPr lang="en-US" altLang="en-US" sz="1800" dirty="0"/>
              <a:t>Debt hedge income &amp; expense.</a:t>
            </a:r>
          </a:p>
          <a:p>
            <a:pPr marL="228600" lvl="1" algn="just">
              <a:spcBef>
                <a:spcPts val="1000"/>
              </a:spcBef>
              <a:buFont typeface="Arial" panose="020B0604020202020204" pitchFamily="34" charset="0"/>
              <a:buChar char="•"/>
            </a:pPr>
            <a:r>
              <a:rPr lang="en-US" altLang="en-US" sz="1800" dirty="0"/>
              <a:t>Mutual funds can designate the amount of dividends that are treated as business interest income.</a:t>
            </a:r>
          </a:p>
        </p:txBody>
      </p:sp>
      <p:sp>
        <p:nvSpPr>
          <p:cNvPr id="4" name="Slide Number Placeholder 3"/>
          <p:cNvSpPr>
            <a:spLocks noGrp="1"/>
          </p:cNvSpPr>
          <p:nvPr>
            <p:ph type="sldNum" sz="quarter" idx="12"/>
          </p:nvPr>
        </p:nvSpPr>
        <p:spPr/>
        <p:txBody>
          <a:bodyPr/>
          <a:lstStyle/>
          <a:p>
            <a:fld id="{354F0E49-3BAE-452C-964C-57174B2FC0D0}" type="slidenum">
              <a:rPr lang="en-US" smtClean="0"/>
              <a:t>4</a:t>
            </a:fld>
            <a:endParaRPr lang="en-US" dirty="0"/>
          </a:p>
        </p:txBody>
      </p:sp>
    </p:spTree>
    <p:extLst>
      <p:ext uri="{BB962C8B-B14F-4D97-AF65-F5344CB8AC3E}">
        <p14:creationId xmlns:p14="http://schemas.microsoft.com/office/powerpoint/2010/main" val="2135551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United States: </a:t>
            </a:r>
            <a:r>
              <a:rPr lang="en-GB" sz="2800" cap="small" dirty="0">
                <a:latin typeface="+mn-lt"/>
                <a:cs typeface="Times New Roman" panose="02020603050405020304" pitchFamily="18" charset="0"/>
              </a:rPr>
              <a:t>Base Erosion and Anti-Abuse Tax Overview</a:t>
            </a:r>
            <a:br>
              <a:rPr lang="en-GB" sz="2800" cap="small" dirty="0">
                <a:latin typeface="+mn-lt"/>
                <a:cs typeface="Times New Roman" panose="02020603050405020304" pitchFamily="18" charset="0"/>
              </a:rPr>
            </a:br>
            <a:endParaRPr lang="en-GB" sz="2800" dirty="0">
              <a:latin typeface="+mn-lt"/>
              <a:cs typeface="Times New Roman" panose="02020603050405020304" pitchFamily="18" charset="0"/>
            </a:endParaRPr>
          </a:p>
        </p:txBody>
      </p:sp>
      <p:sp>
        <p:nvSpPr>
          <p:cNvPr id="3" name="Content Placeholder 2"/>
          <p:cNvSpPr>
            <a:spLocks noGrp="1"/>
          </p:cNvSpPr>
          <p:nvPr>
            <p:ph idx="1"/>
          </p:nvPr>
        </p:nvSpPr>
        <p:spPr>
          <a:xfrm>
            <a:off x="561860" y="2362200"/>
            <a:ext cx="9672810" cy="4928937"/>
          </a:xfrm>
        </p:spPr>
        <p:txBody>
          <a:bodyPr>
            <a:noAutofit/>
          </a:bodyPr>
          <a:lstStyle/>
          <a:p>
            <a:pPr algn="just" eaLnBrk="1" hangingPunct="1">
              <a:spcAft>
                <a:spcPts val="1200"/>
              </a:spcAft>
            </a:pPr>
            <a:r>
              <a:rPr lang="en-GB" altLang="en-US" sz="1800" dirty="0"/>
              <a:t>BEAT compares taxpayers’ modified taxable income (MTI) to their ordinary income tax liability (reduced by certain tax credits).</a:t>
            </a:r>
          </a:p>
          <a:p>
            <a:pPr lvl="1" algn="just">
              <a:spcAft>
                <a:spcPts val="1200"/>
              </a:spcAft>
              <a:buFont typeface="Wingdings" panose="05000000000000000000" pitchFamily="2" charset="2"/>
              <a:buChar char="§"/>
            </a:pPr>
            <a:r>
              <a:rPr lang="en-GB" altLang="en-US" sz="1800" dirty="0"/>
              <a:t>MTI is the taxpayer’s taxable income determined without regard to (i) certain deductible “base erosion payments” and (ii) the “base erosion percentage” of any NOL deduction.</a:t>
            </a:r>
          </a:p>
          <a:p>
            <a:pPr algn="just" eaLnBrk="1" hangingPunct="1"/>
            <a:r>
              <a:rPr lang="en-GB" altLang="en-US" sz="1800" dirty="0"/>
              <a:t>If the taxpayer’s tax liability on MTI (computed at 10% rate) is greater than its ordinary income tax liability, the excess represents an additional tax (BEAT).</a:t>
            </a:r>
          </a:p>
          <a:p>
            <a:pPr lvl="1" algn="just">
              <a:spcAft>
                <a:spcPts val="1200"/>
              </a:spcAft>
              <a:buFont typeface="Wingdings" panose="05000000000000000000" pitchFamily="2" charset="2"/>
              <a:buChar char="§"/>
            </a:pPr>
            <a:r>
              <a:rPr lang="en-GB" altLang="en-US" sz="1800" dirty="0"/>
              <a:t>12.5% beginning in 2026.</a:t>
            </a:r>
          </a:p>
          <a:p>
            <a:pPr algn="just" eaLnBrk="1" hangingPunct="1"/>
            <a:r>
              <a:rPr lang="en-GB" altLang="en-US" sz="1800" dirty="0"/>
              <a:t>BEAT tax rate is 11% for financial institutions.</a:t>
            </a:r>
          </a:p>
          <a:p>
            <a:pPr lvl="1" algn="just">
              <a:buFont typeface="Wingdings" panose="05000000000000000000" pitchFamily="2" charset="2"/>
              <a:buChar char="§"/>
            </a:pPr>
            <a:r>
              <a:rPr lang="en-GB" altLang="en-US" sz="1800" dirty="0"/>
              <a:t>13.5% beginning in 2026.</a:t>
            </a:r>
            <a:endParaRPr lang="en-GB" altLang="en-US" sz="1800" dirty="0">
              <a:solidFill>
                <a:srgbClr val="FF0000"/>
              </a:solidFill>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5</a:t>
            </a:fld>
            <a:endParaRPr lang="en-US" dirty="0"/>
          </a:p>
        </p:txBody>
      </p:sp>
    </p:spTree>
    <p:extLst>
      <p:ext uri="{BB962C8B-B14F-4D97-AF65-F5344CB8AC3E}">
        <p14:creationId xmlns:p14="http://schemas.microsoft.com/office/powerpoint/2010/main" val="1866638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860" y="2057401"/>
            <a:ext cx="9672810" cy="5233736"/>
          </a:xfrm>
        </p:spPr>
        <p:txBody>
          <a:bodyPr>
            <a:noAutofit/>
          </a:bodyPr>
          <a:lstStyle/>
          <a:p>
            <a:pPr algn="just">
              <a:spcAft>
                <a:spcPts val="1200"/>
              </a:spcAft>
            </a:pPr>
            <a:r>
              <a:rPr lang="en-US" sz="1800" dirty="0"/>
              <a:t>“Base erosion payment” generally means any amount paid or accrued to a related foreign party that generates a deduction or is used to acquire depreciable/amortizable property (including also premiums and reinsurance payments).</a:t>
            </a:r>
          </a:p>
          <a:p>
            <a:pPr algn="just">
              <a:spcAft>
                <a:spcPts val="1200"/>
              </a:spcAft>
            </a:pPr>
            <a:r>
              <a:rPr lang="en-US" sz="1800" dirty="0"/>
              <a:t>Payments that qualify as FDAP income and are subject to 30% WHT in the US are excepted. But if the WHT rate is lower because of a tax treaty, then only a corresponding portion of the payment is excluded from the MTI calculation.</a:t>
            </a:r>
          </a:p>
          <a:p>
            <a:pPr marL="742950" lvl="2" indent="-285750" algn="just">
              <a:spcBef>
                <a:spcPts val="1000"/>
              </a:spcBef>
              <a:spcAft>
                <a:spcPts val="1200"/>
              </a:spcAft>
              <a:buFont typeface="Wingdings" panose="05000000000000000000" pitchFamily="2" charset="2"/>
              <a:buChar char="§"/>
            </a:pPr>
            <a:r>
              <a:rPr lang="en-US" sz="1800" dirty="0"/>
              <a:t>FDAP Income is “fixed, determinable and periodic income” NOT earned by a US permanent establishment and includes interest, royalties and rents.</a:t>
            </a:r>
          </a:p>
          <a:p>
            <a:pPr algn="just">
              <a:spcAft>
                <a:spcPts val="1200"/>
              </a:spcAft>
            </a:pPr>
            <a:r>
              <a:rPr lang="en-US" sz="1800" dirty="0"/>
              <a:t>A significant risk exists that payments by a US sub to a US branch be treated as a base erosion payment, even if the branch picks up the payment as US income.</a:t>
            </a:r>
          </a:p>
          <a:p>
            <a:pPr algn="just"/>
            <a:r>
              <a:rPr lang="en-US" sz="1800" dirty="0"/>
              <a:t>Payments by one US branch to another could be base erosion payments if they are respected for federal income tax purposes:</a:t>
            </a:r>
          </a:p>
          <a:p>
            <a:pPr marL="742950" lvl="2" indent="-285750" algn="just">
              <a:spcBef>
                <a:spcPts val="1000"/>
              </a:spcBef>
              <a:buFont typeface="Wingdings" panose="05000000000000000000" pitchFamily="2" charset="2"/>
              <a:buChar char="§"/>
            </a:pPr>
            <a:r>
              <a:rPr lang="en-US" sz="1800" dirty="0"/>
              <a:t>Treaty Method vs. Treas. Reg. § 1.882-5 Method (interbranch payments not recognized).</a:t>
            </a:r>
          </a:p>
        </p:txBody>
      </p:sp>
      <p:sp>
        <p:nvSpPr>
          <p:cNvPr id="4" name="Slide Number Placeholder 3"/>
          <p:cNvSpPr>
            <a:spLocks noGrp="1"/>
          </p:cNvSpPr>
          <p:nvPr>
            <p:ph type="sldNum" sz="quarter" idx="12"/>
          </p:nvPr>
        </p:nvSpPr>
        <p:spPr/>
        <p:txBody>
          <a:bodyPr/>
          <a:lstStyle/>
          <a:p>
            <a:fld id="{354F0E49-3BAE-452C-964C-57174B2FC0D0}" type="slidenum">
              <a:rPr lang="en-US" smtClean="0"/>
              <a:t>6</a:t>
            </a:fld>
            <a:endParaRPr lang="en-US" dirty="0"/>
          </a:p>
        </p:txBody>
      </p:sp>
      <p:sp>
        <p:nvSpPr>
          <p:cNvPr id="9" name="Title 1">
            <a:extLst>
              <a:ext uri="{FF2B5EF4-FFF2-40B4-BE49-F238E27FC236}">
                <a16:creationId xmlns:a16="http://schemas.microsoft.com/office/drawing/2014/main" id="{7BC2DC1E-4D27-4859-943F-6EFBF589F57C}"/>
              </a:ext>
            </a:extLst>
          </p:cNvPr>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United States: </a:t>
            </a:r>
            <a:r>
              <a:rPr lang="en-GB" sz="2800" cap="small" dirty="0">
                <a:latin typeface="+mn-lt"/>
                <a:cs typeface="Times New Roman" panose="02020603050405020304" pitchFamily="18" charset="0"/>
              </a:rPr>
              <a:t>Base Erosion Payments</a:t>
            </a:r>
            <a:br>
              <a:rPr lang="en-GB" sz="2800" cap="small" dirty="0">
                <a:latin typeface="+mn-lt"/>
                <a:cs typeface="Times New Roman" panose="02020603050405020304" pitchFamily="18" charset="0"/>
              </a:rPr>
            </a:br>
            <a:endParaRPr lang="en-GB" sz="2800" dirty="0">
              <a:latin typeface="+mn-lt"/>
              <a:cs typeface="Times New Roman" panose="02020603050405020304" pitchFamily="18" charset="0"/>
            </a:endParaRPr>
          </a:p>
        </p:txBody>
      </p:sp>
    </p:spTree>
    <p:extLst>
      <p:ext uri="{BB962C8B-B14F-4D97-AF65-F5344CB8AC3E}">
        <p14:creationId xmlns:p14="http://schemas.microsoft.com/office/powerpoint/2010/main" val="381826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860" y="1676401"/>
            <a:ext cx="9672810" cy="5614736"/>
          </a:xfrm>
        </p:spPr>
        <p:txBody>
          <a:bodyPr>
            <a:noAutofit/>
          </a:bodyPr>
          <a:lstStyle/>
          <a:p>
            <a:pPr marL="0" indent="0" algn="just">
              <a:buNone/>
            </a:pPr>
            <a:r>
              <a:rPr lang="en-GB" sz="1800" b="1" u="sng" dirty="0">
                <a:cs typeface="Arial" panose="020B0604020202020204" pitchFamily="34" charset="0"/>
              </a:rPr>
              <a:t>Adjustment of Earnings Stripping Rules</a:t>
            </a:r>
            <a:endParaRPr lang="en-GB" sz="2000" b="1" u="sng" dirty="0">
              <a:cs typeface="Arial" panose="020B0604020202020204" pitchFamily="34" charset="0"/>
            </a:endParaRPr>
          </a:p>
          <a:p>
            <a:pPr marL="342900" lvl="0" indent="-342900" algn="just">
              <a:lnSpc>
                <a:spcPct val="107000"/>
              </a:lnSpc>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Net interest deduction limited to 20% of fiscal EBITDA for financial years starting on or after 1 January 2022. </a:t>
            </a:r>
          </a:p>
          <a:p>
            <a:pPr marL="342900" lvl="0" indent="-342900" algn="just">
              <a:lnSpc>
                <a:spcPct val="107000"/>
              </a:lnSpc>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The threshold of € 1 </a:t>
            </a:r>
            <a:r>
              <a:rPr lang="en-US" sz="1400" dirty="0" err="1">
                <a:effectLst/>
                <a:latin typeface="Calibri" panose="020F0502020204030204" pitchFamily="34" charset="0"/>
                <a:ea typeface="Calibri" panose="020F0502020204030204" pitchFamily="34" charset="0"/>
                <a:cs typeface="Arial" panose="020B0604020202020204" pitchFamily="34" charset="0"/>
              </a:rPr>
              <a:t>mio</a:t>
            </a:r>
            <a:r>
              <a:rPr lang="en-US" sz="1400" dirty="0">
                <a:effectLst/>
                <a:latin typeface="Calibri" panose="020F0502020204030204" pitchFamily="34" charset="0"/>
                <a:ea typeface="Calibri" panose="020F0502020204030204" pitchFamily="34" charset="0"/>
                <a:cs typeface="Arial" panose="020B0604020202020204" pitchFamily="34" charset="0"/>
              </a:rPr>
              <a:t> remains. </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Announced measures to contrast the EBITDA fragmentation (to capture the € 1 </a:t>
            </a:r>
            <a:r>
              <a:rPr lang="en-US" sz="1400" dirty="0" err="1">
                <a:effectLst/>
                <a:latin typeface="Calibri" panose="020F0502020204030204" pitchFamily="34" charset="0"/>
                <a:ea typeface="Calibri" panose="020F0502020204030204" pitchFamily="34" charset="0"/>
                <a:cs typeface="Arial" panose="020B0604020202020204" pitchFamily="34" charset="0"/>
              </a:rPr>
              <a:t>mio</a:t>
            </a:r>
            <a:r>
              <a:rPr lang="en-US" sz="1400" dirty="0">
                <a:effectLst/>
                <a:latin typeface="Calibri" panose="020F0502020204030204" pitchFamily="34" charset="0"/>
                <a:ea typeface="Calibri" panose="020F0502020204030204" pitchFamily="34" charset="0"/>
                <a:cs typeface="Arial" panose="020B0604020202020204" pitchFamily="34" charset="0"/>
              </a:rPr>
              <a:t> threshold):</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714375" indent="-352425" algn="just">
              <a:lnSpc>
                <a:spcPct val="107000"/>
              </a:lnSpc>
              <a:spcBef>
                <a:spcPts val="0"/>
              </a:spcBef>
              <a:buFont typeface="+mj-lt"/>
              <a:buAutoNum type="alphaLcParenR"/>
            </a:pPr>
            <a:r>
              <a:rPr lang="en-US" sz="1400" dirty="0">
                <a:effectLst/>
                <a:latin typeface="Calibri" panose="020F0502020204030204" pitchFamily="34" charset="0"/>
                <a:ea typeface="Calibri" panose="020F0502020204030204" pitchFamily="34" charset="0"/>
                <a:cs typeface="Arial" panose="020B0604020202020204" pitchFamily="34" charset="0"/>
              </a:rPr>
              <a:t>Lowering the €1 million threshold; or </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714375" indent="-352425" algn="just">
              <a:lnSpc>
                <a:spcPct val="107000"/>
              </a:lnSpc>
              <a:spcBef>
                <a:spcPts val="0"/>
              </a:spcBef>
              <a:buFont typeface="+mj-lt"/>
              <a:buAutoNum type="alphaLcParenR"/>
            </a:pPr>
            <a:r>
              <a:rPr lang="en-US" sz="1400" dirty="0">
                <a:effectLst/>
                <a:latin typeface="Calibri" panose="020F0502020204030204" pitchFamily="34" charset="0"/>
                <a:ea typeface="Calibri" panose="020F0502020204030204" pitchFamily="34" charset="0"/>
                <a:cs typeface="Arial" panose="020B0604020202020204" pitchFamily="34" charset="0"/>
              </a:rPr>
              <a:t>Anti fragmentation SAAR.</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endParaRPr lang="en-GB" sz="1800" b="1" u="sng" dirty="0">
              <a:cs typeface="Arial" panose="020B0604020202020204" pitchFamily="34" charset="0"/>
            </a:endParaRPr>
          </a:p>
          <a:p>
            <a:pPr marL="0" indent="0" algn="just">
              <a:buNone/>
            </a:pPr>
            <a:r>
              <a:rPr lang="en-GB" sz="1800" b="1" u="sng" dirty="0">
                <a:cs typeface="Arial" panose="020B0604020202020204" pitchFamily="34" charset="0"/>
              </a:rPr>
              <a:t>Recent Case Law on Shareholder Debt</a:t>
            </a:r>
          </a:p>
          <a:p>
            <a:pPr marL="342900" lvl="0" indent="-342900" algn="just">
              <a:lnSpc>
                <a:spcPct val="107000"/>
              </a:lnSpc>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Interest deduction on shareholder loans increasingly denied using the “</a:t>
            </a:r>
            <a:r>
              <a:rPr lang="en-US" sz="1400" dirty="0" err="1">
                <a:effectLst/>
                <a:latin typeface="Calibri" panose="020F0502020204030204" pitchFamily="34" charset="0"/>
                <a:ea typeface="Calibri" panose="020F0502020204030204" pitchFamily="34" charset="0"/>
                <a:cs typeface="Arial" panose="020B0604020202020204" pitchFamily="34" charset="0"/>
              </a:rPr>
              <a:t>fraus</a:t>
            </a:r>
            <a:r>
              <a:rPr lang="en-US" sz="1400" dirty="0">
                <a:effectLst/>
                <a:latin typeface="Calibri" panose="020F0502020204030204" pitchFamily="34" charset="0"/>
                <a:ea typeface="Calibri" panose="020F0502020204030204" pitchFamily="34" charset="0"/>
                <a:cs typeface="Arial" panose="020B0604020202020204" pitchFamily="34" charset="0"/>
              </a:rPr>
              <a:t> </a:t>
            </a:r>
            <a:r>
              <a:rPr lang="en-US" sz="1400" dirty="0" err="1">
                <a:effectLst/>
                <a:latin typeface="Calibri" panose="020F0502020204030204" pitchFamily="34" charset="0"/>
                <a:ea typeface="Calibri" panose="020F0502020204030204" pitchFamily="34" charset="0"/>
                <a:cs typeface="Arial" panose="020B0604020202020204" pitchFamily="34" charset="0"/>
              </a:rPr>
              <a:t>legis</a:t>
            </a:r>
            <a:r>
              <a:rPr lang="en-US" sz="1400" dirty="0">
                <a:effectLst/>
                <a:latin typeface="Calibri" panose="020F0502020204030204" pitchFamily="34" charset="0"/>
                <a:ea typeface="Calibri" panose="020F0502020204030204" pitchFamily="34" charset="0"/>
                <a:cs typeface="Arial" panose="020B0604020202020204" pitchFamily="34" charset="0"/>
              </a:rPr>
              <a:t> doctrine”(abuse of law):</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en-US" sz="1400" dirty="0" err="1">
                <a:effectLst/>
                <a:latin typeface="Calibri" panose="020F0502020204030204" pitchFamily="34" charset="0"/>
                <a:ea typeface="Calibri" panose="020F0502020204030204" pitchFamily="34" charset="0"/>
                <a:cs typeface="Arial" panose="020B0604020202020204" pitchFamily="34" charset="0"/>
              </a:rPr>
              <a:t>Hunkemöller</a:t>
            </a:r>
            <a:r>
              <a:rPr lang="en-US" sz="1400" dirty="0">
                <a:effectLst/>
                <a:latin typeface="Calibri" panose="020F0502020204030204" pitchFamily="34" charset="0"/>
                <a:ea typeface="Calibri" panose="020F0502020204030204" pitchFamily="34" charset="0"/>
                <a:cs typeface="Arial" panose="020B0604020202020204" pitchFamily="34" charset="0"/>
              </a:rPr>
              <a:t> case, Telecom Italia case;</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en-US" sz="1400" dirty="0">
                <a:effectLst/>
                <a:latin typeface="Calibri" panose="020F0502020204030204" pitchFamily="34" charset="0"/>
                <a:ea typeface="Calibri" panose="020F0502020204030204" pitchFamily="34" charset="0"/>
                <a:cs typeface="Arial" panose="020B0604020202020204" pitchFamily="34" charset="0"/>
              </a:rPr>
              <a:t>If there is a non-business diversion of funds, there are no predominantly business considerations. </a:t>
            </a:r>
          </a:p>
          <a:p>
            <a:pPr marL="342900" lvl="0" indent="-342900" algn="just">
              <a:lnSpc>
                <a:spcPct val="107000"/>
              </a:lnSpc>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Arial" panose="020B0604020202020204" pitchFamily="34" charset="0"/>
              </a:rPr>
              <a:t>The recent court decisions have been criticized in the literature:</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buFont typeface="Courier New" panose="02070309020205020404" pitchFamily="49" charset="0"/>
              <a:buChar char="o"/>
            </a:pPr>
            <a:r>
              <a:rPr lang="en-US" sz="1400" dirty="0">
                <a:effectLst/>
                <a:latin typeface="Calibri" panose="020F0502020204030204" pitchFamily="34" charset="0"/>
                <a:ea typeface="Calibri" panose="020F0502020204030204" pitchFamily="34" charset="0"/>
                <a:cs typeface="Arial" panose="020B0604020202020204" pitchFamily="34" charset="0"/>
              </a:rPr>
              <a:t>Limits to the freedom of financing;</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pPr>
            <a:r>
              <a:rPr lang="en-US" sz="1400" dirty="0">
                <a:effectLst/>
                <a:latin typeface="Calibri" panose="020F0502020204030204" pitchFamily="34" charset="0"/>
                <a:ea typeface="Calibri" panose="020F0502020204030204" pitchFamily="34" charset="0"/>
                <a:cs typeface="Arial" panose="020B0604020202020204" pitchFamily="34" charset="0"/>
              </a:rPr>
              <a:t>The definition of the imprudent diversion of funds is unclear.</a:t>
            </a:r>
            <a:endParaRPr lang="nl-NL" sz="1400" dirty="0">
              <a:effectLst/>
              <a:latin typeface="Calibri" panose="020F0502020204030204" pitchFamily="34" charset="0"/>
              <a:ea typeface="Calibri" panose="020F0502020204030204" pitchFamily="34" charset="0"/>
              <a:cs typeface="Arial" panose="020B0604020202020204" pitchFamily="34" charset="0"/>
            </a:endParaRPr>
          </a:p>
          <a:p>
            <a:pPr eaLnBrk="1" hangingPunct="1"/>
            <a:endParaRPr lang="en-US" altLang="en-US" sz="1800" dirty="0"/>
          </a:p>
        </p:txBody>
      </p:sp>
      <p:sp>
        <p:nvSpPr>
          <p:cNvPr id="4" name="Slide Number Placeholder 3"/>
          <p:cNvSpPr>
            <a:spLocks noGrp="1"/>
          </p:cNvSpPr>
          <p:nvPr>
            <p:ph type="sldNum" sz="quarter" idx="12"/>
          </p:nvPr>
        </p:nvSpPr>
        <p:spPr/>
        <p:txBody>
          <a:bodyPr/>
          <a:lstStyle/>
          <a:p>
            <a:fld id="{354F0E49-3BAE-452C-964C-57174B2FC0D0}" type="slidenum">
              <a:rPr lang="en-US" smtClean="0"/>
              <a:t>7</a:t>
            </a:fld>
            <a:endParaRPr lang="en-US" dirty="0"/>
          </a:p>
        </p:txBody>
      </p:sp>
      <p:sp>
        <p:nvSpPr>
          <p:cNvPr id="7" name="Title 1">
            <a:extLst>
              <a:ext uri="{FF2B5EF4-FFF2-40B4-BE49-F238E27FC236}">
                <a16:creationId xmlns:a16="http://schemas.microsoft.com/office/drawing/2014/main" id="{5AB1D0C2-0ACC-46CF-8CD3-D09668BDB849}"/>
              </a:ext>
            </a:extLst>
          </p:cNvPr>
          <p:cNvSpPr>
            <a:spLocks noGrp="1"/>
          </p:cNvSpPr>
          <p:nvPr>
            <p:ph type="title"/>
          </p:nvPr>
        </p:nvSpPr>
        <p:spPr>
          <a:xfrm>
            <a:off x="561860" y="0"/>
            <a:ext cx="9032972" cy="1460500"/>
          </a:xfrm>
        </p:spPr>
        <p:txBody>
          <a:bodyPr>
            <a:normAutofit/>
          </a:bodyPr>
          <a:lstStyle/>
          <a:p>
            <a:r>
              <a:rPr lang="en-US" sz="2400" cap="small" dirty="0">
                <a:latin typeface="+mn-lt"/>
                <a:cs typeface="Times New Roman" panose="02020603050405020304" pitchFamily="18" charset="0"/>
              </a:rPr>
              <a:t>Netherlands: EBITDA Limitation and Shareholder Debt Case Law</a:t>
            </a:r>
            <a:br>
              <a:rPr lang="en-GB" sz="2800" cap="small" dirty="0">
                <a:latin typeface="+mn-lt"/>
                <a:cs typeface="Times New Roman" panose="02020603050405020304" pitchFamily="18" charset="0"/>
              </a:rPr>
            </a:br>
            <a:endParaRPr lang="en-GB" sz="2800" dirty="0">
              <a:latin typeface="+mn-lt"/>
              <a:cs typeface="Times New Roman" panose="02020603050405020304" pitchFamily="18" charset="0"/>
            </a:endParaRPr>
          </a:p>
        </p:txBody>
      </p:sp>
    </p:spTree>
    <p:extLst>
      <p:ext uri="{BB962C8B-B14F-4D97-AF65-F5344CB8AC3E}">
        <p14:creationId xmlns:p14="http://schemas.microsoft.com/office/powerpoint/2010/main" val="269027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860" y="2028825"/>
            <a:ext cx="9672810" cy="5262311"/>
          </a:xfrm>
        </p:spPr>
        <p:txBody>
          <a:bodyPr>
            <a:noAutofit/>
          </a:bodyPr>
          <a:lstStyle/>
          <a:p>
            <a:pPr marL="0" indent="0" algn="just">
              <a:buNone/>
            </a:pPr>
            <a:r>
              <a:rPr lang="en-GB" sz="1600" b="1" u="sng" dirty="0">
                <a:latin typeface="Calibri "/>
                <a:cs typeface="Arial" panose="020B0604020202020204" pitchFamily="34" charset="0"/>
              </a:rPr>
              <a:t>Hybrid Mismatch Rules</a:t>
            </a:r>
          </a:p>
          <a:p>
            <a:pPr algn="just"/>
            <a:r>
              <a:rPr lang="en-GB" sz="1600" dirty="0">
                <a:latin typeface="Calibri "/>
                <a:cs typeface="Arial" panose="020B0604020202020204" pitchFamily="34" charset="0"/>
              </a:rPr>
              <a:t>Domestic law implementing ATAD II includes </a:t>
            </a:r>
            <a:r>
              <a:rPr lang="en-GB" sz="1600" b="1" dirty="0">
                <a:latin typeface="Calibri "/>
                <a:cs typeface="Arial" panose="020B0604020202020204" pitchFamily="34" charset="0"/>
              </a:rPr>
              <a:t>hybrid mismatch rules </a:t>
            </a:r>
            <a:r>
              <a:rPr lang="en-GB" sz="1600" dirty="0">
                <a:latin typeface="Calibri "/>
                <a:cs typeface="Arial" panose="020B0604020202020204" pitchFamily="34" charset="0"/>
              </a:rPr>
              <a:t>(effective 2020).</a:t>
            </a:r>
            <a:r>
              <a:rPr lang="en-US" sz="1600" cap="small" dirty="0">
                <a:latin typeface="+mn-lt"/>
                <a:cs typeface="Times New Roman" panose="02020603050405020304" pitchFamily="18" charset="0"/>
              </a:rPr>
              <a:t> </a:t>
            </a:r>
            <a:endParaRPr lang="en-GB" sz="1600" dirty="0">
              <a:latin typeface="Calibri "/>
              <a:cs typeface="Arial" panose="020B0604020202020204" pitchFamily="34" charset="0"/>
            </a:endParaRPr>
          </a:p>
          <a:p>
            <a:pPr algn="just"/>
            <a:endParaRPr lang="en-GB" sz="1600" dirty="0">
              <a:latin typeface="Calibri "/>
              <a:cs typeface="Arial" panose="020B0604020202020204" pitchFamily="34" charset="0"/>
            </a:endParaRPr>
          </a:p>
          <a:p>
            <a:pPr marL="0" indent="0" algn="just">
              <a:buNone/>
            </a:pPr>
            <a:r>
              <a:rPr lang="en-GB" sz="1600" b="1" u="sng" dirty="0">
                <a:latin typeface="Calibri "/>
                <a:cs typeface="Arial" panose="020B0604020202020204" pitchFamily="34" charset="0"/>
              </a:rPr>
              <a:t>Trends in Case Law</a:t>
            </a:r>
          </a:p>
          <a:p>
            <a:pPr marL="285750" lvl="1" indent="-285750" algn="just">
              <a:buFont typeface="Arial" panose="020B0604020202020204" pitchFamily="34" charset="0"/>
              <a:buChar char="•"/>
            </a:pPr>
            <a:r>
              <a:rPr lang="en-GB" sz="1600" dirty="0">
                <a:latin typeface="Calibri "/>
                <a:cs typeface="Arial" panose="020B0604020202020204" pitchFamily="34" charset="0"/>
              </a:rPr>
              <a:t>No debt equity ratio required for an intercompany loan.</a:t>
            </a:r>
          </a:p>
          <a:p>
            <a:pPr marL="285750" lvl="1" indent="-285750" algn="just">
              <a:buFont typeface="Arial" panose="020B0604020202020204" pitchFamily="34" charset="0"/>
              <a:buChar char="•"/>
            </a:pPr>
            <a:r>
              <a:rPr lang="en-GB" sz="1600" u="sng" dirty="0">
                <a:latin typeface="Calibri "/>
                <a:cs typeface="Arial" panose="020B0604020202020204" pitchFamily="34" charset="0"/>
              </a:rPr>
              <a:t>But</a:t>
            </a:r>
            <a:r>
              <a:rPr lang="en-GB" sz="1600" dirty="0">
                <a:latin typeface="Calibri "/>
                <a:cs typeface="Arial" panose="020B0604020202020204" pitchFamily="34" charset="0"/>
              </a:rPr>
              <a:t> general test required for shareholder loans (confirming case law).</a:t>
            </a:r>
          </a:p>
          <a:p>
            <a:pPr marL="285750" lvl="1" indent="-285750" algn="just">
              <a:buFont typeface="Arial" panose="020B0604020202020204" pitchFamily="34" charset="0"/>
              <a:buChar char="•"/>
            </a:pPr>
            <a:r>
              <a:rPr lang="en-GB" sz="1600" dirty="0">
                <a:latin typeface="Calibri "/>
                <a:cs typeface="Arial" panose="020B0604020202020204" pitchFamily="34" charset="0"/>
              </a:rPr>
              <a:t>Deduction of interest on intragroup loans limited by arm’s length test (inbound). Non arm’s length interest: </a:t>
            </a:r>
          </a:p>
          <a:p>
            <a:pPr marL="742950" lvl="2" indent="-285750" algn="just">
              <a:buFont typeface="Courier New" panose="02070309020205020404" pitchFamily="49" charset="0"/>
              <a:buChar char="o"/>
            </a:pPr>
            <a:r>
              <a:rPr lang="en-GB" sz="1600" dirty="0">
                <a:latin typeface="Calibri "/>
                <a:cs typeface="Arial" panose="020B0604020202020204" pitchFamily="34" charset="0"/>
              </a:rPr>
              <a:t>Not deductible; and</a:t>
            </a:r>
          </a:p>
          <a:p>
            <a:pPr marL="742950" lvl="2" indent="-285750" algn="just">
              <a:buFont typeface="Courier New" panose="02070309020205020404" pitchFamily="49" charset="0"/>
              <a:buChar char="o"/>
            </a:pPr>
            <a:r>
              <a:rPr lang="en-GB" sz="1600" dirty="0">
                <a:latin typeface="Calibri "/>
                <a:cs typeface="Arial" panose="020B0604020202020204" pitchFamily="34" charset="0"/>
              </a:rPr>
              <a:t>Re-characterized as a hidden dividend distribution, carrying WHT.</a:t>
            </a:r>
          </a:p>
          <a:p>
            <a:pPr marL="285750" lvl="1" indent="-285750" algn="just">
              <a:buFont typeface="Arial" panose="020B0604020202020204" pitchFamily="34" charset="0"/>
              <a:buChar char="•"/>
            </a:pPr>
            <a:r>
              <a:rPr lang="en-GB" sz="1600" dirty="0">
                <a:latin typeface="Calibri "/>
                <a:cs typeface="Arial" panose="020B0604020202020204" pitchFamily="34" charset="0"/>
              </a:rPr>
              <a:t>Recent case law reviews pricing of cross-border loans: uncertainty (if and when deduction is permitted).</a:t>
            </a:r>
          </a:p>
        </p:txBody>
      </p:sp>
      <p:sp>
        <p:nvSpPr>
          <p:cNvPr id="4" name="Slide Number Placeholder 3"/>
          <p:cNvSpPr>
            <a:spLocks noGrp="1"/>
          </p:cNvSpPr>
          <p:nvPr>
            <p:ph type="sldNum" sz="quarter" idx="12"/>
          </p:nvPr>
        </p:nvSpPr>
        <p:spPr/>
        <p:txBody>
          <a:bodyPr/>
          <a:lstStyle/>
          <a:p>
            <a:fld id="{354F0E49-3BAE-452C-964C-57174B2FC0D0}" type="slidenum">
              <a:rPr lang="en-US" smtClean="0"/>
              <a:t>8</a:t>
            </a:fld>
            <a:endParaRPr lang="en-US" dirty="0"/>
          </a:p>
        </p:txBody>
      </p:sp>
      <p:sp>
        <p:nvSpPr>
          <p:cNvPr id="5" name="Title 1">
            <a:extLst>
              <a:ext uri="{FF2B5EF4-FFF2-40B4-BE49-F238E27FC236}">
                <a16:creationId xmlns:a16="http://schemas.microsoft.com/office/drawing/2014/main" id="{185CC793-103C-4DD2-912A-B47D69B7E1AE}"/>
              </a:ext>
            </a:extLst>
          </p:cNvPr>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Germany: </a:t>
            </a:r>
            <a:r>
              <a:rPr lang="en-GB" sz="2800" cap="small" dirty="0">
                <a:latin typeface="+mn-lt"/>
                <a:cs typeface="Times New Roman" panose="02020603050405020304" pitchFamily="18" charset="0"/>
              </a:rPr>
              <a:t>Hybrid Mismatch Rules and Trends in Case Law</a:t>
            </a:r>
            <a:br>
              <a:rPr lang="en-GB" sz="2800" cap="small" dirty="0">
                <a:latin typeface="+mn-lt"/>
                <a:cs typeface="Times New Roman" panose="02020603050405020304" pitchFamily="18" charset="0"/>
              </a:rPr>
            </a:br>
            <a:endParaRPr lang="en-GB" sz="2800" dirty="0">
              <a:latin typeface="+mn-lt"/>
              <a:cs typeface="Times New Roman" panose="02020603050405020304" pitchFamily="18" charset="0"/>
            </a:endParaRPr>
          </a:p>
        </p:txBody>
      </p:sp>
    </p:spTree>
    <p:extLst>
      <p:ext uri="{BB962C8B-B14F-4D97-AF65-F5344CB8AC3E}">
        <p14:creationId xmlns:p14="http://schemas.microsoft.com/office/powerpoint/2010/main" val="346810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860" y="2362200"/>
            <a:ext cx="9672810" cy="4928937"/>
          </a:xfrm>
        </p:spPr>
        <p:txBody>
          <a:bodyPr>
            <a:noAutofit/>
          </a:bodyPr>
          <a:lstStyle/>
          <a:p>
            <a:pPr marL="342900" lvl="0" indent="-342900" algn="just">
              <a:buFont typeface="Arial" panose="020B0604020202020204" pitchFamily="34" charset="0"/>
              <a:buChar char="•"/>
              <a:tabLst>
                <a:tab pos="457200" algn="l"/>
              </a:tabLst>
            </a:pPr>
            <a:r>
              <a:rPr lang="en-US" sz="1800" dirty="0">
                <a:solidFill>
                  <a:srgbClr val="000000"/>
                </a:solidFill>
                <a:effectLst/>
                <a:latin typeface="Calibri "/>
                <a:ea typeface="Times New Roman" panose="02020603050405020304" pitchFamily="18" charset="0"/>
                <a:cs typeface="Times New Roman" panose="02020603050405020304" pitchFamily="18" charset="0"/>
              </a:rPr>
              <a:t>No general statutory GAAR exists in Switzerland, but extensive case law regarding tax avoidance.</a:t>
            </a:r>
            <a:endParaRPr lang="en-GB" sz="1800" dirty="0">
              <a:solidFill>
                <a:srgbClr val="000000"/>
              </a:solidFill>
              <a:effectLst/>
              <a:latin typeface="Calibri "/>
              <a:ea typeface="Calibri" panose="020F0502020204030204" pitchFamily="34"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en-US" sz="1800" dirty="0">
                <a:solidFill>
                  <a:srgbClr val="000000"/>
                </a:solidFill>
                <a:effectLst/>
                <a:latin typeface="Calibri "/>
                <a:ea typeface="Times New Roman" panose="02020603050405020304" pitchFamily="18" charset="0"/>
                <a:cs typeface="Times New Roman" panose="02020603050405020304" pitchFamily="18" charset="0"/>
              </a:rPr>
              <a:t>With regards to dividend payments, the Swiss Federal Supreme Court (FSC) has ruled that an implicit GAAR is inherent to any double taxation treaty (DTT) (SFT of 28</a:t>
            </a:r>
            <a:r>
              <a:rPr lang="en-US" sz="1800" baseline="30000" dirty="0">
                <a:solidFill>
                  <a:srgbClr val="000000"/>
                </a:solidFill>
                <a:effectLst/>
                <a:latin typeface="Calibri "/>
                <a:ea typeface="Times New Roman" panose="02020603050405020304" pitchFamily="18" charset="0"/>
                <a:cs typeface="Times New Roman" panose="02020603050405020304" pitchFamily="18" charset="0"/>
              </a:rPr>
              <a:t>th</a:t>
            </a:r>
            <a:r>
              <a:rPr lang="en-US" sz="1800" dirty="0">
                <a:solidFill>
                  <a:srgbClr val="000000"/>
                </a:solidFill>
                <a:effectLst/>
                <a:latin typeface="Calibri "/>
                <a:ea typeface="Times New Roman" panose="02020603050405020304" pitchFamily="18" charset="0"/>
                <a:cs typeface="Times New Roman" panose="02020603050405020304" pitchFamily="18" charset="0"/>
              </a:rPr>
              <a:t> November 2005, 2A.239/2005).</a:t>
            </a:r>
            <a:endParaRPr lang="en-GB" sz="1800" dirty="0">
              <a:solidFill>
                <a:srgbClr val="000000"/>
              </a:solidFill>
              <a:effectLst/>
              <a:latin typeface="Calibri "/>
              <a:ea typeface="Calibri" panose="020F0502020204030204" pitchFamily="34"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en-US" sz="1800" dirty="0">
                <a:solidFill>
                  <a:srgbClr val="000000"/>
                </a:solidFill>
                <a:effectLst/>
                <a:latin typeface="Calibri "/>
                <a:ea typeface="Times New Roman" panose="02020603050405020304" pitchFamily="18" charset="0"/>
                <a:cs typeface="Times New Roman" panose="02020603050405020304" pitchFamily="18" charset="0"/>
              </a:rPr>
              <a:t>In a similar case, withholding tax treaty relief denied lacking the beneficial ownership (BO).</a:t>
            </a:r>
            <a:endParaRPr lang="en-GB" sz="1800" dirty="0">
              <a:solidFill>
                <a:srgbClr val="000000"/>
              </a:solidFill>
              <a:effectLst/>
              <a:latin typeface="Calibri "/>
              <a:ea typeface="Calibri" panose="020F0502020204030204" pitchFamily="34"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en-US" sz="1800" dirty="0">
                <a:solidFill>
                  <a:srgbClr val="000000"/>
                </a:solidFill>
                <a:effectLst/>
                <a:latin typeface="Calibri "/>
                <a:ea typeface="Times New Roman" panose="02020603050405020304" pitchFamily="18" charset="0"/>
                <a:cs typeface="Times New Roman" panose="02020603050405020304" pitchFamily="18" charset="0"/>
              </a:rPr>
              <a:t>The same regime is also applicable to interest payments.</a:t>
            </a:r>
            <a:endParaRPr lang="en-GB" sz="1800" dirty="0">
              <a:solidFill>
                <a:srgbClr val="000000"/>
              </a:solidFill>
              <a:effectLst/>
              <a:latin typeface="Calibri "/>
              <a:ea typeface="Calibri" panose="020F0502020204030204" pitchFamily="34"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en-US" sz="1800" dirty="0">
                <a:solidFill>
                  <a:srgbClr val="000000"/>
                </a:solidFill>
                <a:effectLst/>
                <a:latin typeface="Calibri "/>
                <a:ea typeface="Times New Roman" panose="02020603050405020304" pitchFamily="18" charset="0"/>
                <a:cs typeface="Times New Roman" panose="02020603050405020304" pitchFamily="18" charset="0"/>
              </a:rPr>
              <a:t>BO is not met (among other requirements) if there is a forwarding obligation for the received interest/dividend (SFT 5</a:t>
            </a:r>
            <a:r>
              <a:rPr lang="en-US" sz="1800" baseline="30000" dirty="0">
                <a:solidFill>
                  <a:srgbClr val="000000"/>
                </a:solidFill>
                <a:effectLst/>
                <a:latin typeface="Calibri "/>
                <a:ea typeface="Times New Roman" panose="02020603050405020304" pitchFamily="18" charset="0"/>
                <a:cs typeface="Times New Roman" panose="02020603050405020304" pitchFamily="18" charset="0"/>
              </a:rPr>
              <a:t>th</a:t>
            </a:r>
            <a:r>
              <a:rPr lang="en-US" sz="1800" dirty="0">
                <a:solidFill>
                  <a:srgbClr val="000000"/>
                </a:solidFill>
                <a:effectLst/>
                <a:latin typeface="Calibri "/>
                <a:ea typeface="Times New Roman" panose="02020603050405020304" pitchFamily="18" charset="0"/>
                <a:cs typeface="Times New Roman" panose="02020603050405020304" pitchFamily="18" charset="0"/>
              </a:rPr>
              <a:t> May 2015, 2C_364/2012 and 2C_377/2012; SFT of 5</a:t>
            </a:r>
            <a:r>
              <a:rPr lang="en-US" sz="1800" baseline="30000" dirty="0">
                <a:solidFill>
                  <a:srgbClr val="000000"/>
                </a:solidFill>
                <a:effectLst/>
                <a:latin typeface="Calibri "/>
                <a:ea typeface="Times New Roman" panose="02020603050405020304" pitchFamily="18" charset="0"/>
                <a:cs typeface="Times New Roman" panose="02020603050405020304" pitchFamily="18" charset="0"/>
              </a:rPr>
              <a:t>th</a:t>
            </a:r>
            <a:r>
              <a:rPr lang="en-US" sz="1800" dirty="0">
                <a:solidFill>
                  <a:srgbClr val="000000"/>
                </a:solidFill>
                <a:effectLst/>
                <a:latin typeface="Calibri "/>
                <a:ea typeface="Times New Roman" panose="02020603050405020304" pitchFamily="18" charset="0"/>
                <a:cs typeface="Times New Roman" panose="02020603050405020304" pitchFamily="18" charset="0"/>
              </a:rPr>
              <a:t> May 2015, 2C_895/2012).</a:t>
            </a:r>
            <a:endParaRPr lang="en-GB" sz="1800" dirty="0">
              <a:solidFill>
                <a:srgbClr val="000000"/>
              </a:solidFill>
              <a:effectLst/>
              <a:latin typeface="Calibri "/>
              <a:ea typeface="Calibri" panose="020F0502020204030204" pitchFamily="34"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en-US" sz="1800" dirty="0">
                <a:solidFill>
                  <a:srgbClr val="000000"/>
                </a:solidFill>
                <a:effectLst/>
                <a:latin typeface="Calibri "/>
                <a:ea typeface="Times New Roman" panose="02020603050405020304" pitchFamily="18" charset="0"/>
                <a:cs typeface="Times New Roman" panose="02020603050405020304" pitchFamily="18" charset="0"/>
              </a:rPr>
              <a:t>In addition, rules limiting interest payments to related parties exist.</a:t>
            </a:r>
            <a:endParaRPr lang="en-GB" sz="1800" dirty="0">
              <a:solidFill>
                <a:srgbClr val="000000"/>
              </a:solidFill>
              <a:effectLst/>
              <a:latin typeface="Calibri "/>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54F0E49-3BAE-452C-964C-57174B2FC0D0}" type="slidenum">
              <a:rPr lang="en-US" smtClean="0"/>
              <a:t>9</a:t>
            </a:fld>
            <a:endParaRPr lang="en-US" dirty="0"/>
          </a:p>
        </p:txBody>
      </p:sp>
      <p:sp>
        <p:nvSpPr>
          <p:cNvPr id="5" name="Title 1">
            <a:extLst>
              <a:ext uri="{FF2B5EF4-FFF2-40B4-BE49-F238E27FC236}">
                <a16:creationId xmlns:a16="http://schemas.microsoft.com/office/drawing/2014/main" id="{7906B8AC-3016-46EE-BBE9-5E85751D8135}"/>
              </a:ext>
            </a:extLst>
          </p:cNvPr>
          <p:cNvSpPr>
            <a:spLocks noGrp="1"/>
          </p:cNvSpPr>
          <p:nvPr>
            <p:ph type="title"/>
          </p:nvPr>
        </p:nvSpPr>
        <p:spPr>
          <a:xfrm>
            <a:off x="561860" y="0"/>
            <a:ext cx="9032972" cy="1460500"/>
          </a:xfrm>
        </p:spPr>
        <p:txBody>
          <a:bodyPr>
            <a:normAutofit/>
          </a:bodyPr>
          <a:lstStyle/>
          <a:p>
            <a:r>
              <a:rPr lang="en-US" sz="2800" cap="small" dirty="0">
                <a:latin typeface="+mn-lt"/>
                <a:cs typeface="Times New Roman" panose="02020603050405020304" pitchFamily="18" charset="0"/>
              </a:rPr>
              <a:t>Switzerland: New (implicit) GAAR</a:t>
            </a:r>
            <a:br>
              <a:rPr lang="en-GB" sz="2400" cap="small" dirty="0">
                <a:latin typeface="+mn-lt"/>
                <a:cs typeface="Times New Roman" panose="02020603050405020304" pitchFamily="18" charset="0"/>
              </a:rPr>
            </a:br>
            <a:endParaRPr lang="en-GB" sz="2800" dirty="0">
              <a:latin typeface="+mn-lt"/>
              <a:cs typeface="Times New Roman" panose="02020603050405020304" pitchFamily="18" charset="0"/>
            </a:endParaRPr>
          </a:p>
        </p:txBody>
      </p:sp>
    </p:spTree>
    <p:extLst>
      <p:ext uri="{BB962C8B-B14F-4D97-AF65-F5344CB8AC3E}">
        <p14:creationId xmlns:p14="http://schemas.microsoft.com/office/powerpoint/2010/main" val="132887601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TotalTime>
  <Words>3325</Words>
  <Application>Microsoft Office PowerPoint</Application>
  <PresentationFormat>Personalizzato</PresentationFormat>
  <Paragraphs>280</Paragraphs>
  <Slides>28</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28</vt:i4>
      </vt:variant>
    </vt:vector>
  </HeadingPairs>
  <TitlesOfParts>
    <vt:vector size="36" baseType="lpstr">
      <vt:lpstr>Arial</vt:lpstr>
      <vt:lpstr>Calibri</vt:lpstr>
      <vt:lpstr>Calibri </vt:lpstr>
      <vt:lpstr>Calibri Light</vt:lpstr>
      <vt:lpstr>Courier New</vt:lpstr>
      <vt:lpstr>Symbol</vt:lpstr>
      <vt:lpstr>Wingdings</vt:lpstr>
      <vt:lpstr>Custom Design</vt:lpstr>
      <vt:lpstr>11th Annual IBA Finance &amp; Capital Markets Tax Virtual Conference</vt:lpstr>
      <vt:lpstr>Introduction and Agenda</vt:lpstr>
      <vt:lpstr>Trends in taxation of cross-border interest  A. Has interest deduction become more difficult in the last two years? </vt:lpstr>
      <vt:lpstr>United States: “Business Interest Expense” Revisited </vt:lpstr>
      <vt:lpstr>United States: Base Erosion and Anti-Abuse Tax Overview </vt:lpstr>
      <vt:lpstr>United States: Base Erosion Payments </vt:lpstr>
      <vt:lpstr>Netherlands: EBITDA Limitation and Shareholder Debt Case Law </vt:lpstr>
      <vt:lpstr>Germany: Hybrid Mismatch Rules and Trends in Case Law </vt:lpstr>
      <vt:lpstr>Switzerland: New (implicit) GAAR </vt:lpstr>
      <vt:lpstr>United Kingdom: Trends followed by UK tax practitioners and recent case law changing the scene</vt:lpstr>
      <vt:lpstr>Spain: Hybrid Mismatch Rules </vt:lpstr>
      <vt:lpstr>Trends in taxation of cross-border interest  B. Is Withholding Tax an Issue?</vt:lpstr>
      <vt:lpstr>United States: Portfolio Interest Exception Proposed To Be Narrowed</vt:lpstr>
      <vt:lpstr>Netherlands: New Law on Withholding Tax on Interest and Royalties </vt:lpstr>
      <vt:lpstr>Germany: Very Limited Scope of Cases but Newly Introduced SAAR</vt:lpstr>
      <vt:lpstr>Switzerland: Withholding Tax Reform</vt:lpstr>
      <vt:lpstr>United Kingdom: Is interest Withholding Tax an issue in 2022?</vt:lpstr>
      <vt:lpstr>Spain: How Borrowers should deal with WHT audits?</vt:lpstr>
      <vt:lpstr>Trends in taxation of cross-border interest  C. Is NID a viable alternative?</vt:lpstr>
      <vt:lpstr>Notional Interest Deduction Regimes</vt:lpstr>
      <vt:lpstr>Trends in taxation of cross-border interest  D. Are cross-border M&amp;A financial structures been revisited? </vt:lpstr>
      <vt:lpstr>Switzerland: Debt Pushdown – Overview (1/3)</vt:lpstr>
      <vt:lpstr>Switzerland: Debt Pushdown – Overview (2/3)</vt:lpstr>
      <vt:lpstr>Switzerland: Debt Pushdown – Overview (3/3)</vt:lpstr>
      <vt:lpstr>Trends in taxation of cross-border interest  E. Intragroup Financing </vt:lpstr>
      <vt:lpstr>Germany: Pricing of Intragroup Loans (1/2)</vt:lpstr>
      <vt:lpstr>Germany: Pricing of Intragroup Loans (2/2)</vt:lpstr>
      <vt:lpstr>Netherlands: Law Denying Downward TP Adjustments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Roberta Testa</dc:creator>
  <cp:lastModifiedBy>Maisto e Associati</cp:lastModifiedBy>
  <cp:revision>151</cp:revision>
  <cp:lastPrinted>2022-02-28T09:31:07Z</cp:lastPrinted>
  <dcterms:modified xsi:type="dcterms:W3CDTF">2022-03-03T12:35:58Z</dcterms:modified>
</cp:coreProperties>
</file>