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284" r:id="rId7"/>
    <p:sldId id="285" r:id="rId8"/>
    <p:sldId id="286" r:id="rId9"/>
    <p:sldId id="260" r:id="rId10"/>
    <p:sldId id="261" r:id="rId11"/>
    <p:sldId id="262" r:id="rId12"/>
    <p:sldId id="263" r:id="rId13"/>
    <p:sldId id="287" r:id="rId14"/>
    <p:sldId id="269" r:id="rId15"/>
    <p:sldId id="288" r:id="rId16"/>
    <p:sldId id="270" r:id="rId17"/>
    <p:sldId id="271" r:id="rId18"/>
    <p:sldId id="273" r:id="rId19"/>
    <p:sldId id="301" r:id="rId20"/>
    <p:sldId id="302" r:id="rId21"/>
    <p:sldId id="275" r:id="rId22"/>
    <p:sldId id="276" r:id="rId23"/>
    <p:sldId id="278" r:id="rId24"/>
    <p:sldId id="293" r:id="rId25"/>
    <p:sldId id="280" r:id="rId26"/>
    <p:sldId id="281" r:id="rId27"/>
    <p:sldId id="303" r:id="rId28"/>
    <p:sldId id="297" r:id="rId29"/>
    <p:sldId id="294" r:id="rId30"/>
    <p:sldId id="295" r:id="rId31"/>
    <p:sldId id="296" r:id="rId32"/>
    <p:sldId id="277" r:id="rId33"/>
    <p:sldId id="299" r:id="rId34"/>
    <p:sldId id="304" r:id="rId35"/>
    <p:sldId id="300"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1" d="100"/>
          <a:sy n="61" d="100"/>
        </p:scale>
        <p:origin x="73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11814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11099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425401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35557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105977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89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7035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23857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10508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12/09/2022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‹Nr.›</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838200" y="2766218"/>
            <a:ext cx="10515600" cy="1325563"/>
          </a:xfrm>
        </p:spPr>
        <p:txBody>
          <a:bodyPr>
            <a:noAutofit/>
          </a:bodyPr>
          <a:lstStyle/>
          <a:p>
            <a:pPr algn="ctr"/>
            <a:r>
              <a:rPr lang="en-US" sz="4000" b="1" dirty="0">
                <a:solidFill>
                  <a:srgbClr val="25282A"/>
                </a:solidFill>
                <a:latin typeface="Century Gothic"/>
              </a:rPr>
              <a:t>Impact of home office on effective place of </a:t>
            </a:r>
            <a:r>
              <a:rPr lang="en-US" sz="4000" b="1" dirty="0" smtClean="0">
                <a:solidFill>
                  <a:srgbClr val="25282A"/>
                </a:solidFill>
                <a:latin typeface="Century Gothic"/>
              </a:rPr>
              <a:t>management</a:t>
            </a:r>
            <a:endParaRPr lang="de-DE" sz="4000" dirty="0">
              <a:latin typeface="Century Gothic" panose="020B0502020202020204" pitchFamily="34" charset="0"/>
            </a:endParaRPr>
          </a:p>
        </p:txBody>
      </p:sp>
    </p:spTree>
    <p:extLst>
      <p:ext uri="{BB962C8B-B14F-4D97-AF65-F5344CB8AC3E}">
        <p14:creationId xmlns:p14="http://schemas.microsoft.com/office/powerpoint/2010/main" val="317989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39121" y="0"/>
            <a:ext cx="10515600" cy="1325563"/>
          </a:xfrm>
        </p:spPr>
        <p:txBody>
          <a:bodyPr>
            <a:normAutofit/>
          </a:bodyPr>
          <a:lstStyle/>
          <a:p>
            <a:r>
              <a:rPr lang="en-US" sz="3800" b="1" dirty="0">
                <a:solidFill>
                  <a:srgbClr val="25282A"/>
                </a:solidFill>
                <a:latin typeface="Century Gothic"/>
              </a:rPr>
              <a:t>Impact of home office on effective place of </a:t>
            </a:r>
            <a:r>
              <a:rPr lang="en-US" sz="3800" b="1" dirty="0" smtClean="0">
                <a:solidFill>
                  <a:srgbClr val="25282A"/>
                </a:solidFill>
                <a:latin typeface="Century Gothic"/>
              </a:rPr>
              <a:t>management</a:t>
            </a:r>
            <a:endParaRPr lang="de-DE" sz="3800" b="1" spc="33" dirty="0">
              <a:solidFill>
                <a:srgbClr val="25282A"/>
              </a:solidFill>
              <a:latin typeface="Century Gothic"/>
              <a:cs typeface="Century Gothic"/>
            </a:endParaRPr>
          </a:p>
        </p:txBody>
      </p:sp>
      <p:sp>
        <p:nvSpPr>
          <p:cNvPr id="3" name="Rechteck 2"/>
          <p:cNvSpPr/>
          <p:nvPr/>
        </p:nvSpPr>
        <p:spPr>
          <a:xfrm>
            <a:off x="661850" y="2360249"/>
            <a:ext cx="10578738" cy="1600438"/>
          </a:xfrm>
          <a:prstGeom prst="rect">
            <a:avLst/>
          </a:prstGeom>
        </p:spPr>
        <p:txBody>
          <a:bodyPr wrap="square">
            <a:spAutoFit/>
          </a:bodyPr>
          <a:lstStyle/>
          <a:p>
            <a:pPr marL="285750" indent="-285750" algn="just">
              <a:buFont typeface="Arial" panose="020B0604020202020204" pitchFamily="34" charset="0"/>
              <a:buChar char="•"/>
            </a:pPr>
            <a:r>
              <a:rPr lang="en-GB" sz="1400" dirty="0" smtClean="0">
                <a:latin typeface="Century Gothic" panose="020B0502020202020204" pitchFamily="34" charset="0"/>
              </a:rPr>
              <a:t>Notion of Place of effective management : Finish exam</a:t>
            </a:r>
            <a:r>
              <a:rPr lang="en-GB" sz="1400" dirty="0">
                <a:latin typeface="Century Gothic" panose="020B0502020202020204" pitchFamily="34" charset="0"/>
              </a:rPr>
              <a:t>ple</a:t>
            </a:r>
          </a:p>
          <a:p>
            <a:pPr marL="285750" indent="-285750" algn="just">
              <a:buFont typeface="Arial" panose="020B0604020202020204" pitchFamily="34" charset="0"/>
              <a:buChar char="•"/>
            </a:pPr>
            <a:endParaRPr lang="en-GB" sz="1400" dirty="0" smtClean="0">
              <a:latin typeface="Century Gothic" panose="020B0502020202020204" pitchFamily="34" charset="0"/>
            </a:endParaRPr>
          </a:p>
          <a:p>
            <a:pPr marL="285750" indent="-285750" algn="just">
              <a:buFont typeface="Arial" panose="020B0604020202020204" pitchFamily="34" charset="0"/>
              <a:buChar char="•"/>
            </a:pPr>
            <a:r>
              <a:rPr lang="en-GB" sz="1400" dirty="0" smtClean="0">
                <a:latin typeface="Century Gothic" panose="020B0502020202020204" pitchFamily="34" charset="0"/>
              </a:rPr>
              <a:t>Finland </a:t>
            </a:r>
            <a:r>
              <a:rPr lang="en-GB" sz="1400" dirty="0">
                <a:latin typeface="Century Gothic" panose="020B0502020202020204" pitchFamily="34" charset="0"/>
              </a:rPr>
              <a:t>introduced rule on Place of Effective Management (</a:t>
            </a:r>
            <a:r>
              <a:rPr lang="en-GB" sz="1400" dirty="0" err="1">
                <a:latin typeface="Century Gothic" panose="020B0502020202020204" pitchFamily="34" charset="0"/>
              </a:rPr>
              <a:t>PoEM</a:t>
            </a:r>
            <a:r>
              <a:rPr lang="en-GB" sz="1400" dirty="0">
                <a:latin typeface="Century Gothic" panose="020B0502020202020204" pitchFamily="34" charset="0"/>
              </a:rPr>
              <a:t>) as of 1 January 2021. </a:t>
            </a:r>
            <a:endParaRPr lang="en-GB" sz="1400" dirty="0" smtClean="0">
              <a:latin typeface="Century Gothic" panose="020B0502020202020204" pitchFamily="34" charset="0"/>
            </a:endParaRPr>
          </a:p>
          <a:p>
            <a:pPr marL="285750" indent="-285750" algn="just">
              <a:buFont typeface="Arial" panose="020B0604020202020204" pitchFamily="34" charset="0"/>
              <a:buChar char="•"/>
            </a:pPr>
            <a:endParaRPr lang="en-GB" sz="1400" dirty="0">
              <a:latin typeface="Century Gothic" panose="020B0502020202020204" pitchFamily="34" charset="0"/>
            </a:endParaRPr>
          </a:p>
          <a:p>
            <a:pPr marL="742950" lvl="1" indent="-285750" algn="just">
              <a:buFont typeface="Arial" panose="020B0604020202020204" pitchFamily="34" charset="0"/>
              <a:buChar char="•"/>
            </a:pPr>
            <a:r>
              <a:rPr lang="en-GB" sz="1400" dirty="0" smtClean="0">
                <a:latin typeface="Century Gothic" panose="020B0502020202020204" pitchFamily="34" charset="0"/>
              </a:rPr>
              <a:t>Before</a:t>
            </a:r>
            <a:r>
              <a:rPr lang="en-GB" sz="1400" dirty="0">
                <a:latin typeface="Century Gothic" panose="020B0502020202020204" pitchFamily="34" charset="0"/>
              </a:rPr>
              <a:t>, only companies established or registered in accordance with Finnish laws were Finnish tax residents. </a:t>
            </a:r>
            <a:endParaRPr lang="en-GB" sz="1400" dirty="0" smtClean="0">
              <a:latin typeface="Century Gothic" panose="020B0502020202020204" pitchFamily="34" charset="0"/>
            </a:endParaRPr>
          </a:p>
          <a:p>
            <a:pPr marL="285750" indent="-285750" algn="just">
              <a:buFont typeface="Wingdings" panose="05000000000000000000" pitchFamily="2" charset="2"/>
              <a:buChar char="Ø"/>
            </a:pPr>
            <a:endParaRPr lang="en-GB" sz="1400" dirty="0">
              <a:latin typeface="Century Gothic" panose="020B0502020202020204" pitchFamily="34" charset="0"/>
            </a:endParaRPr>
          </a:p>
          <a:p>
            <a:pPr marL="285750" indent="-285750" algn="just">
              <a:buFont typeface="Arial" panose="020B0604020202020204" pitchFamily="34" charset="0"/>
              <a:buChar char="•"/>
            </a:pPr>
            <a:r>
              <a:rPr lang="en-GB" sz="1400" dirty="0">
                <a:latin typeface="Century Gothic" panose="020B0502020202020204" pitchFamily="34" charset="0"/>
              </a:rPr>
              <a:t>Differences between management PE and </a:t>
            </a:r>
            <a:r>
              <a:rPr lang="en-GB" sz="1400" dirty="0" err="1">
                <a:latin typeface="Century Gothic" panose="020B0502020202020204" pitchFamily="34" charset="0"/>
              </a:rPr>
              <a:t>PoEM</a:t>
            </a:r>
            <a:r>
              <a:rPr lang="en-GB" sz="1400" dirty="0">
                <a:latin typeface="Century Gothic" panose="020B0502020202020204" pitchFamily="34" charset="0"/>
              </a:rPr>
              <a:t>?</a:t>
            </a:r>
            <a:endParaRPr lang="de-DE" sz="1400" dirty="0">
              <a:latin typeface="Century Gothic" panose="020B0502020202020204" pitchFamily="34" charset="0"/>
            </a:endParaRPr>
          </a:p>
        </p:txBody>
      </p:sp>
      <p:sp>
        <p:nvSpPr>
          <p:cNvPr id="2" name="Textfeld 1"/>
          <p:cNvSpPr txBox="1"/>
          <p:nvPr/>
        </p:nvSpPr>
        <p:spPr>
          <a:xfrm>
            <a:off x="661850" y="1827739"/>
            <a:ext cx="1958678" cy="430887"/>
          </a:xfrm>
          <a:prstGeom prst="rect">
            <a:avLst/>
          </a:prstGeom>
          <a:noFill/>
        </p:spPr>
        <p:txBody>
          <a:bodyPr wrap="none" rtlCol="0">
            <a:spAutoFit/>
          </a:bodyPr>
          <a:lstStyle/>
          <a:p>
            <a:r>
              <a:rPr lang="en-US" sz="2200" b="1" dirty="0">
                <a:solidFill>
                  <a:srgbClr val="25282A"/>
                </a:solidFill>
                <a:latin typeface="Century Gothic"/>
              </a:rPr>
              <a:t> </a:t>
            </a:r>
            <a:r>
              <a:rPr lang="en-GB" sz="2200" b="1" spc="33" dirty="0">
                <a:solidFill>
                  <a:srgbClr val="25282A"/>
                </a:solidFill>
                <a:latin typeface="Century Gothic"/>
                <a:cs typeface="Century Gothic"/>
              </a:rPr>
              <a:t>Introduction</a:t>
            </a:r>
            <a:endParaRPr lang="de-DE" sz="2200" dirty="0"/>
          </a:p>
        </p:txBody>
      </p:sp>
    </p:spTree>
    <p:extLst>
      <p:ext uri="{BB962C8B-B14F-4D97-AF65-F5344CB8AC3E}">
        <p14:creationId xmlns:p14="http://schemas.microsoft.com/office/powerpoint/2010/main" val="3718568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58324" y="0"/>
            <a:ext cx="10515600" cy="1325563"/>
          </a:xfrm>
        </p:spPr>
        <p:txBody>
          <a:bodyPr>
            <a:normAutofit/>
          </a:bodyPr>
          <a:lstStyle/>
          <a:p>
            <a:r>
              <a:rPr lang="en-GB" sz="3800" b="1" dirty="0">
                <a:latin typeface="Century Gothic" panose="020B0502020202020204" pitchFamily="34" charset="0"/>
              </a:rPr>
              <a:t>Dual residency </a:t>
            </a:r>
            <a:r>
              <a:rPr lang="en-GB" sz="3800" b="1" dirty="0" smtClean="0">
                <a:latin typeface="Century Gothic" panose="020B0502020202020204" pitchFamily="34" charset="0"/>
              </a:rPr>
              <a:t>tie-breaker</a:t>
            </a:r>
            <a:endParaRPr lang="de-DE" sz="3800" b="1" dirty="0"/>
          </a:p>
        </p:txBody>
      </p:sp>
      <p:sp>
        <p:nvSpPr>
          <p:cNvPr id="5" name="Content Placeholder 2">
            <a:extLst>
              <a:ext uri="{FF2B5EF4-FFF2-40B4-BE49-F238E27FC236}">
                <a16:creationId xmlns:a16="http://schemas.microsoft.com/office/drawing/2014/main" id="{169EFA86-5C63-458E-AD37-D61C52410C5D}"/>
              </a:ext>
            </a:extLst>
          </p:cNvPr>
          <p:cNvSpPr txBox="1">
            <a:spLocks/>
          </p:cNvSpPr>
          <p:nvPr/>
        </p:nvSpPr>
        <p:spPr>
          <a:xfrm>
            <a:off x="707571" y="1708105"/>
            <a:ext cx="10515600" cy="35431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400" dirty="0" smtClean="0">
                <a:latin typeface="Century Gothic" panose="020B0502020202020204" pitchFamily="34" charset="0"/>
              </a:rPr>
              <a:t>OECD MTC (2017), Article 4(3): </a:t>
            </a:r>
          </a:p>
          <a:p>
            <a:pPr lvl="1" algn="just"/>
            <a:r>
              <a:rPr lang="en-GB" sz="1400" i="1" dirty="0" smtClean="0">
                <a:latin typeface="Century Gothic" panose="020B0502020202020204" pitchFamily="34" charset="0"/>
              </a:rPr>
              <a:t>[…] the competent authorities of the Contracting States shall endeavour to </a:t>
            </a:r>
            <a:r>
              <a:rPr lang="en-GB" sz="1400" b="1" i="1" dirty="0" smtClean="0">
                <a:latin typeface="Century Gothic" panose="020B0502020202020204" pitchFamily="34" charset="0"/>
              </a:rPr>
              <a:t>determine by mutual agreement </a:t>
            </a:r>
            <a:r>
              <a:rPr lang="en-GB" sz="1400" i="1" dirty="0" smtClean="0">
                <a:latin typeface="Century Gothic" panose="020B0502020202020204" pitchFamily="34" charset="0"/>
              </a:rPr>
              <a:t>the Contracting State of which such person shall be deemed to be a resident for the purposes of the Convention, </a:t>
            </a:r>
            <a:r>
              <a:rPr lang="en-GB" sz="1400" b="1" i="1" dirty="0" smtClean="0">
                <a:latin typeface="Century Gothic" panose="020B0502020202020204" pitchFamily="34" charset="0"/>
              </a:rPr>
              <a:t>having regard to its place of effective management, the place where it is incorporated or otherwise constituted and any other relevant factors. </a:t>
            </a:r>
            <a:r>
              <a:rPr lang="en-GB" sz="1400" i="1" dirty="0" smtClean="0">
                <a:latin typeface="Century Gothic" panose="020B0502020202020204" pitchFamily="34" charset="0"/>
              </a:rPr>
              <a:t>[…]</a:t>
            </a:r>
          </a:p>
          <a:p>
            <a:pPr lvl="1" algn="just"/>
            <a:endParaRPr lang="en-GB" sz="1400" i="1" dirty="0" smtClean="0">
              <a:latin typeface="Century Gothic" panose="020B0502020202020204" pitchFamily="34" charset="0"/>
            </a:endParaRPr>
          </a:p>
          <a:p>
            <a:pPr algn="just"/>
            <a:r>
              <a:rPr lang="en-GB" sz="1400" dirty="0" smtClean="0">
                <a:latin typeface="Century Gothic" panose="020B0502020202020204" pitchFamily="34" charset="0"/>
              </a:rPr>
              <a:t>OECD Commentary to MTC (2017), paragraph 24.1:</a:t>
            </a:r>
          </a:p>
          <a:p>
            <a:pPr lvl="1" algn="just"/>
            <a:r>
              <a:rPr lang="en-GB" sz="1400" i="1" dirty="0" smtClean="0">
                <a:latin typeface="Century Gothic" panose="020B0502020202020204" pitchFamily="34" charset="0"/>
              </a:rPr>
              <a:t>24.1 Competent authorities having to apply paragraph 3 would be expected to </a:t>
            </a:r>
            <a:r>
              <a:rPr lang="en-GB" sz="1400" b="1" i="1" dirty="0" smtClean="0">
                <a:latin typeface="Century Gothic" panose="020B0502020202020204" pitchFamily="34" charset="0"/>
              </a:rPr>
              <a:t>take account of various factors, such as where the meetings of the person’s board of directors or equivalent body are usually held, where the chief executive officer and other senior executives usually carry on their activities, where the senior day-to-day management of the person is carried on, where the person’s headquarters are located, which country’s laws govern the legal status of the person, where its accounting records are kept, whether determining that the legal person is a resident of one of the Contracting States but not of the other for the purpose of the Convention would carry the risk of an improper use of the provisions of the Convention etc. </a:t>
            </a:r>
            <a:r>
              <a:rPr lang="en-GB" sz="1400" i="1" dirty="0" smtClean="0">
                <a:latin typeface="Century Gothic" panose="020B0502020202020204" pitchFamily="34" charset="0"/>
              </a:rPr>
              <a:t>Countries that consider that the competent authorities should not be given the discretion to solve such cases of dual residence without an indication of the factors to be used for that purpose may want to supplement the provision to refer to these or other factors that they consider relevant.</a:t>
            </a:r>
            <a:endParaRPr lang="en-GB" sz="1400" i="1" dirty="0">
              <a:latin typeface="Century Gothic" panose="020B0502020202020204" pitchFamily="34" charset="0"/>
            </a:endParaRPr>
          </a:p>
        </p:txBody>
      </p:sp>
    </p:spTree>
    <p:extLst>
      <p:ext uri="{BB962C8B-B14F-4D97-AF65-F5344CB8AC3E}">
        <p14:creationId xmlns:p14="http://schemas.microsoft.com/office/powerpoint/2010/main" val="356041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38255" y="0"/>
            <a:ext cx="10515600" cy="1325563"/>
          </a:xfrm>
        </p:spPr>
        <p:txBody>
          <a:bodyPr>
            <a:normAutofit/>
          </a:bodyPr>
          <a:lstStyle/>
          <a:p>
            <a:r>
              <a:rPr lang="en-GB" sz="3800" b="1" dirty="0">
                <a:latin typeface="Century Gothic" panose="020B0502020202020204" pitchFamily="34" charset="0"/>
              </a:rPr>
              <a:t>General definition</a:t>
            </a:r>
            <a:endParaRPr lang="de-DE" sz="3800" b="1" dirty="0"/>
          </a:p>
        </p:txBody>
      </p:sp>
      <p:sp>
        <p:nvSpPr>
          <p:cNvPr id="5" name="Content Placeholder 2">
            <a:extLst>
              <a:ext uri="{FF2B5EF4-FFF2-40B4-BE49-F238E27FC236}">
                <a16:creationId xmlns:a16="http://schemas.microsoft.com/office/drawing/2014/main" id="{169EFA86-5C63-458E-AD37-D61C52410C5D}"/>
              </a:ext>
            </a:extLst>
          </p:cNvPr>
          <p:cNvSpPr txBox="1">
            <a:spLocks/>
          </p:cNvSpPr>
          <p:nvPr/>
        </p:nvSpPr>
        <p:spPr>
          <a:xfrm>
            <a:off x="571337" y="1446926"/>
            <a:ext cx="10599583" cy="4274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400" dirty="0" smtClean="0">
                <a:latin typeface="Century Gothic" panose="020B0502020202020204" pitchFamily="34" charset="0"/>
              </a:rPr>
              <a:t>Three main criteria for </a:t>
            </a:r>
            <a:r>
              <a:rPr lang="en-GB" sz="1400" dirty="0" err="1" smtClean="0">
                <a:latin typeface="Century Gothic" panose="020B0502020202020204" pitchFamily="34" charset="0"/>
              </a:rPr>
              <a:t>PoEM</a:t>
            </a:r>
            <a:r>
              <a:rPr lang="en-GB" sz="1400" dirty="0" smtClean="0">
                <a:latin typeface="Century Gothic" panose="020B0502020202020204" pitchFamily="34" charset="0"/>
              </a:rPr>
              <a:t>: </a:t>
            </a:r>
          </a:p>
          <a:p>
            <a:pPr marL="800100" lvl="1" indent="-342900" algn="just">
              <a:buFont typeface="+mj-lt"/>
              <a:buAutoNum type="arabicPeriod"/>
            </a:pPr>
            <a:r>
              <a:rPr lang="en-GB" sz="1400" dirty="0" smtClean="0">
                <a:latin typeface="Century Gothic" panose="020B0502020202020204" pitchFamily="34" charset="0"/>
              </a:rPr>
              <a:t>Place where </a:t>
            </a:r>
            <a:r>
              <a:rPr lang="en-GB" sz="1400" b="1" dirty="0" smtClean="0">
                <a:latin typeface="Century Gothic" panose="020B0502020202020204" pitchFamily="34" charset="0"/>
              </a:rPr>
              <a:t>decisions on company’s top daily management are made by the board </a:t>
            </a:r>
            <a:r>
              <a:rPr lang="en-GB" sz="1400" dirty="0" smtClean="0">
                <a:latin typeface="Century Gothic" panose="020B0502020202020204" pitchFamily="34" charset="0"/>
              </a:rPr>
              <a:t>or other comparable decision-making organ. </a:t>
            </a:r>
          </a:p>
          <a:p>
            <a:pPr marL="800100" lvl="1" indent="-342900" algn="just">
              <a:buFont typeface="+mj-lt"/>
              <a:buAutoNum type="arabicPeriod"/>
            </a:pPr>
            <a:r>
              <a:rPr lang="en-GB" sz="1400" dirty="0" smtClean="0">
                <a:latin typeface="Century Gothic" panose="020B0502020202020204" pitchFamily="34" charset="0"/>
              </a:rPr>
              <a:t>Location of </a:t>
            </a:r>
            <a:r>
              <a:rPr lang="en-GB" sz="1400" b="1" dirty="0" smtClean="0">
                <a:latin typeface="Century Gothic" panose="020B0502020202020204" pitchFamily="34" charset="0"/>
              </a:rPr>
              <a:t>headquarters</a:t>
            </a:r>
            <a:r>
              <a:rPr lang="en-GB" sz="1400" dirty="0" smtClean="0">
                <a:latin typeface="Century Gothic" panose="020B0502020202020204" pitchFamily="34" charset="0"/>
              </a:rPr>
              <a:t>. </a:t>
            </a:r>
          </a:p>
          <a:p>
            <a:pPr marL="800100" lvl="1" indent="-342900" algn="just">
              <a:buFont typeface="+mj-lt"/>
              <a:buAutoNum type="arabicPeriod"/>
            </a:pPr>
            <a:r>
              <a:rPr lang="en-GB" sz="1400" dirty="0" smtClean="0">
                <a:latin typeface="Century Gothic" panose="020B0502020202020204" pitchFamily="34" charset="0"/>
              </a:rPr>
              <a:t>Place where </a:t>
            </a:r>
            <a:r>
              <a:rPr lang="en-GB" sz="1400" b="1" dirty="0" smtClean="0">
                <a:latin typeface="Century Gothic" panose="020B0502020202020204" pitchFamily="34" charset="0"/>
              </a:rPr>
              <a:t>executive management works</a:t>
            </a:r>
            <a:r>
              <a:rPr lang="fi-FI" sz="1400" dirty="0" smtClean="0">
                <a:latin typeface="Century Gothic" panose="020B0502020202020204" pitchFamily="34" charset="0"/>
              </a:rPr>
              <a:t>. </a:t>
            </a:r>
          </a:p>
          <a:p>
            <a:pPr lvl="1" algn="just"/>
            <a:endParaRPr lang="en-GB" sz="1400" dirty="0" smtClean="0">
              <a:latin typeface="Century Gothic" panose="020B0502020202020204" pitchFamily="34" charset="0"/>
            </a:endParaRPr>
          </a:p>
          <a:p>
            <a:pPr algn="just"/>
            <a:r>
              <a:rPr lang="fi-FI" sz="1400" dirty="0" smtClean="0">
                <a:latin typeface="Century Gothic" panose="020B0502020202020204" pitchFamily="34" charset="0"/>
              </a:rPr>
              <a:t>General order of preference:</a:t>
            </a:r>
          </a:p>
          <a:p>
            <a:pPr lvl="1" algn="just"/>
            <a:r>
              <a:rPr lang="fi-FI" sz="1400" dirty="0" smtClean="0">
                <a:latin typeface="Century Gothic" panose="020B0502020202020204" pitchFamily="34" charset="0"/>
              </a:rPr>
              <a:t>If (1)-(3) are in different countries </a:t>
            </a:r>
            <a:r>
              <a:rPr lang="fi-FI" sz="1400" dirty="0" smtClean="0">
                <a:latin typeface="Century Gothic" panose="020B0502020202020204" pitchFamily="34" charset="0"/>
                <a:sym typeface="Wingdings" panose="05000000000000000000" pitchFamily="2" charset="2"/>
              </a:rPr>
              <a:t> </a:t>
            </a:r>
            <a:r>
              <a:rPr lang="fi-FI" sz="1400" dirty="0" smtClean="0">
                <a:latin typeface="Century Gothic" panose="020B0502020202020204" pitchFamily="34" charset="0"/>
              </a:rPr>
              <a:t>preference to (1) board (or comparable). </a:t>
            </a:r>
          </a:p>
          <a:p>
            <a:pPr lvl="1" algn="just"/>
            <a:r>
              <a:rPr lang="fi-FI" sz="1400" dirty="0" smtClean="0">
                <a:latin typeface="Century Gothic" panose="020B0502020202020204" pitchFamily="34" charset="0"/>
              </a:rPr>
              <a:t>If (1) board (or comparable) has meetings in different countries or if board members work from different countries </a:t>
            </a:r>
            <a:r>
              <a:rPr lang="fi-FI" sz="1400" dirty="0" smtClean="0">
                <a:latin typeface="Century Gothic" panose="020B0502020202020204" pitchFamily="34" charset="0"/>
                <a:sym typeface="Wingdings" panose="05000000000000000000" pitchFamily="2" charset="2"/>
              </a:rPr>
              <a:t> preference to </a:t>
            </a:r>
            <a:r>
              <a:rPr lang="fi-FI" sz="1400" dirty="0" smtClean="0">
                <a:latin typeface="Century Gothic" panose="020B0502020202020204" pitchFamily="34" charset="0"/>
              </a:rPr>
              <a:t>(</a:t>
            </a:r>
            <a:r>
              <a:rPr lang="fi-FI" sz="1400" dirty="0" smtClean="0">
                <a:latin typeface="Century Gothic" panose="020B0502020202020204" pitchFamily="34" charset="0"/>
                <a:sym typeface="Wingdings" panose="05000000000000000000" pitchFamily="2" charset="2"/>
              </a:rPr>
              <a:t>2) </a:t>
            </a:r>
            <a:r>
              <a:rPr lang="fi-FI" sz="1400" dirty="0" smtClean="0">
                <a:latin typeface="Century Gothic" panose="020B0502020202020204" pitchFamily="34" charset="0"/>
              </a:rPr>
              <a:t>headquarters and (3) executive management. </a:t>
            </a:r>
          </a:p>
          <a:p>
            <a:pPr lvl="1" algn="just"/>
            <a:endParaRPr lang="fi-FI" sz="1400" dirty="0" smtClean="0">
              <a:latin typeface="Century Gothic" panose="020B0502020202020204" pitchFamily="34" charset="0"/>
            </a:endParaRPr>
          </a:p>
          <a:p>
            <a:pPr algn="just"/>
            <a:r>
              <a:rPr lang="fi-FI" sz="1400" dirty="0" smtClean="0">
                <a:latin typeface="Century Gothic" panose="020B0502020202020204" pitchFamily="34" charset="0"/>
              </a:rPr>
              <a:t>The aim is to identify the geographical place where the company’s activities are </a:t>
            </a:r>
            <a:r>
              <a:rPr lang="fi-FI" sz="1400" i="1" dirty="0" smtClean="0">
                <a:latin typeface="Century Gothic" panose="020B0502020202020204" pitchFamily="34" charset="0"/>
              </a:rPr>
              <a:t>effectively</a:t>
            </a:r>
            <a:r>
              <a:rPr lang="fi-FI" sz="1400" dirty="0" smtClean="0">
                <a:latin typeface="Century Gothic" panose="020B0502020202020204" pitchFamily="34" charset="0"/>
              </a:rPr>
              <a:t> focused from organizational and economic perspective. </a:t>
            </a:r>
            <a:endParaRPr lang="fi-FI" sz="1400" dirty="0">
              <a:latin typeface="Century Gothic" panose="020B0502020202020204" pitchFamily="34" charset="0"/>
            </a:endParaRPr>
          </a:p>
        </p:txBody>
      </p:sp>
    </p:spTree>
    <p:extLst>
      <p:ext uri="{BB962C8B-B14F-4D97-AF65-F5344CB8AC3E}">
        <p14:creationId xmlns:p14="http://schemas.microsoft.com/office/powerpoint/2010/main" val="2486933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40019" y="0"/>
            <a:ext cx="10515600" cy="1325563"/>
          </a:xfrm>
        </p:spPr>
        <p:txBody>
          <a:bodyPr>
            <a:normAutofit/>
          </a:bodyPr>
          <a:lstStyle/>
          <a:p>
            <a:r>
              <a:rPr lang="en-GB" sz="3800" b="1" dirty="0">
                <a:latin typeface="Century Gothic" panose="020B0502020202020204" pitchFamily="34" charset="0"/>
              </a:rPr>
              <a:t>“Negative” list</a:t>
            </a:r>
            <a:endParaRPr lang="de-DE" sz="3800" b="1" dirty="0"/>
          </a:p>
        </p:txBody>
      </p:sp>
      <p:sp>
        <p:nvSpPr>
          <p:cNvPr id="5" name="Content Placeholder 2">
            <a:extLst>
              <a:ext uri="{FF2B5EF4-FFF2-40B4-BE49-F238E27FC236}">
                <a16:creationId xmlns:a16="http://schemas.microsoft.com/office/drawing/2014/main" id="{169EFA86-5C63-458E-AD37-D61C52410C5D}"/>
              </a:ext>
            </a:extLst>
          </p:cNvPr>
          <p:cNvSpPr txBox="1">
            <a:spLocks/>
          </p:cNvSpPr>
          <p:nvPr/>
        </p:nvSpPr>
        <p:spPr>
          <a:xfrm>
            <a:off x="707572" y="1481760"/>
            <a:ext cx="10515600" cy="3691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i-FI" sz="1400" dirty="0" smtClean="0">
                <a:latin typeface="Century Gothic" panose="020B0502020202020204" pitchFamily="34" charset="0"/>
              </a:rPr>
              <a:t>Items with non-decisive or no impact:</a:t>
            </a:r>
          </a:p>
          <a:p>
            <a:pPr lvl="1" algn="just"/>
            <a:r>
              <a:rPr lang="fi-FI" sz="1400" dirty="0" smtClean="0">
                <a:latin typeface="Century Gothic" panose="020B0502020202020204" pitchFamily="34" charset="0"/>
              </a:rPr>
              <a:t>Supervisory board, if only responsible for supervising and guiding the board. </a:t>
            </a:r>
          </a:p>
          <a:p>
            <a:pPr lvl="1" algn="just"/>
            <a:r>
              <a:rPr lang="fi-FI" sz="1400" b="1" dirty="0" smtClean="0">
                <a:latin typeface="Century Gothic" panose="020B0502020202020204" pitchFamily="34" charset="0"/>
              </a:rPr>
              <a:t>Shareholders’ meetings, </a:t>
            </a:r>
            <a:r>
              <a:rPr lang="fi-FI" sz="1400" dirty="0" smtClean="0">
                <a:latin typeface="Century Gothic" panose="020B0502020202020204" pitchFamily="34" charset="0"/>
              </a:rPr>
              <a:t>unless shareholders use actual control in the company. </a:t>
            </a:r>
            <a:endParaRPr lang="en-GB" sz="1400" dirty="0" smtClean="0">
              <a:latin typeface="Century Gothic" panose="020B0502020202020204" pitchFamily="34" charset="0"/>
            </a:endParaRPr>
          </a:p>
          <a:p>
            <a:pPr lvl="1" algn="just"/>
            <a:r>
              <a:rPr lang="fi-FI" sz="1400" b="1" dirty="0" smtClean="0">
                <a:latin typeface="Century Gothic" panose="020B0502020202020204" pitchFamily="34" charset="0"/>
              </a:rPr>
              <a:t>Residence of board members</a:t>
            </a:r>
            <a:r>
              <a:rPr lang="fi-FI" sz="1400" dirty="0" smtClean="0">
                <a:latin typeface="Century Gothic" panose="020B0502020202020204" pitchFamily="34" charset="0"/>
              </a:rPr>
              <a:t>. </a:t>
            </a:r>
          </a:p>
          <a:p>
            <a:pPr lvl="1" algn="just"/>
            <a:r>
              <a:rPr lang="fi-FI" sz="1400" dirty="0" smtClean="0">
                <a:latin typeface="Century Gothic" panose="020B0502020202020204" pitchFamily="34" charset="0"/>
              </a:rPr>
              <a:t>Execution of decisions. </a:t>
            </a:r>
          </a:p>
          <a:p>
            <a:pPr lvl="1" algn="just"/>
            <a:r>
              <a:rPr lang="fi-FI" sz="1400" dirty="0" smtClean="0">
                <a:latin typeface="Century Gothic" panose="020B0502020202020204" pitchFamily="34" charset="0"/>
              </a:rPr>
              <a:t>Routine tasks. </a:t>
            </a:r>
          </a:p>
          <a:p>
            <a:pPr lvl="1" algn="just"/>
            <a:r>
              <a:rPr lang="fi-FI" sz="1400" dirty="0" smtClean="0">
                <a:latin typeface="Century Gothic" panose="020B0502020202020204" pitchFamily="34" charset="0"/>
              </a:rPr>
              <a:t>Bookkeeping and auditing. </a:t>
            </a:r>
          </a:p>
          <a:p>
            <a:pPr lvl="1" algn="just"/>
            <a:r>
              <a:rPr lang="fi-FI" sz="1400" dirty="0" smtClean="0">
                <a:latin typeface="Century Gothic" panose="020B0502020202020204" pitchFamily="34" charset="0"/>
              </a:rPr>
              <a:t>Bank account or administration of money or running payments. </a:t>
            </a:r>
          </a:p>
          <a:p>
            <a:pPr lvl="1" algn="just"/>
            <a:r>
              <a:rPr lang="fi-FI" sz="1400" dirty="0" smtClean="0">
                <a:latin typeface="Century Gothic" panose="020B0502020202020204" pitchFamily="34" charset="0"/>
              </a:rPr>
              <a:t>In </a:t>
            </a:r>
            <a:r>
              <a:rPr lang="fi-FI" sz="1400" b="1" dirty="0" smtClean="0">
                <a:latin typeface="Century Gothic" panose="020B0502020202020204" pitchFamily="34" charset="0"/>
              </a:rPr>
              <a:t>group situations</a:t>
            </a:r>
            <a:r>
              <a:rPr lang="fi-FI" sz="1400" dirty="0" smtClean="0">
                <a:latin typeface="Century Gothic" panose="020B0502020202020204" pitchFamily="34" charset="0"/>
              </a:rPr>
              <a:t>: parent company representation on subsidiary’s board, if in order to ensure alignment with group level strategy and governance. </a:t>
            </a:r>
            <a:endParaRPr lang="fi-FI" sz="1400" dirty="0">
              <a:latin typeface="Century Gothic" panose="020B0502020202020204" pitchFamily="34" charset="0"/>
            </a:endParaRPr>
          </a:p>
        </p:txBody>
      </p:sp>
    </p:spTree>
    <p:extLst>
      <p:ext uri="{BB962C8B-B14F-4D97-AF65-F5344CB8AC3E}">
        <p14:creationId xmlns:p14="http://schemas.microsoft.com/office/powerpoint/2010/main" val="2341550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40531" y="0"/>
            <a:ext cx="10515600" cy="1325563"/>
          </a:xfrm>
        </p:spPr>
        <p:txBody>
          <a:bodyPr>
            <a:normAutofit/>
          </a:bodyPr>
          <a:lstStyle/>
          <a:p>
            <a:r>
              <a:rPr lang="en-GB" sz="3800" b="1" dirty="0">
                <a:latin typeface="Century Gothic" panose="020B0502020202020204" pitchFamily="34" charset="0"/>
              </a:rPr>
              <a:t>Remote work and </a:t>
            </a:r>
            <a:r>
              <a:rPr lang="en-GB" sz="3800" b="1" dirty="0" err="1">
                <a:latin typeface="Century Gothic" panose="020B0502020202020204" pitchFamily="34" charset="0"/>
              </a:rPr>
              <a:t>PoEM</a:t>
            </a:r>
            <a:r>
              <a:rPr lang="en-GB" sz="3800" b="1" dirty="0">
                <a:latin typeface="Century Gothic" panose="020B0502020202020204" pitchFamily="34" charset="0"/>
              </a:rPr>
              <a:t>?</a:t>
            </a:r>
            <a:endParaRPr lang="de-DE" sz="3800" b="1" dirty="0"/>
          </a:p>
        </p:txBody>
      </p:sp>
      <p:sp>
        <p:nvSpPr>
          <p:cNvPr id="5" name="Content Placeholder 2">
            <a:extLst>
              <a:ext uri="{FF2B5EF4-FFF2-40B4-BE49-F238E27FC236}">
                <a16:creationId xmlns:a16="http://schemas.microsoft.com/office/drawing/2014/main" id="{169EFA86-5C63-458E-AD37-D61C52410C5D}"/>
              </a:ext>
            </a:extLst>
          </p:cNvPr>
          <p:cNvSpPr txBox="1">
            <a:spLocks/>
          </p:cNvSpPr>
          <p:nvPr/>
        </p:nvSpPr>
        <p:spPr>
          <a:xfrm>
            <a:off x="690154" y="1446926"/>
            <a:ext cx="10515600" cy="3734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400" dirty="0" smtClean="0">
                <a:latin typeface="Century Gothic" panose="020B0502020202020204" pitchFamily="34" charset="0"/>
              </a:rPr>
              <a:t>Depends greatly on the context. </a:t>
            </a:r>
          </a:p>
          <a:p>
            <a:pPr algn="just"/>
            <a:r>
              <a:rPr lang="en-GB" sz="1400" dirty="0" smtClean="0">
                <a:latin typeface="Century Gothic" panose="020B0502020202020204" pitchFamily="34" charset="0"/>
              </a:rPr>
              <a:t>Generally, remote work should not trigger </a:t>
            </a:r>
            <a:r>
              <a:rPr lang="en-GB" sz="1400" dirty="0" err="1" smtClean="0">
                <a:latin typeface="Century Gothic" panose="020B0502020202020204" pitchFamily="34" charset="0"/>
              </a:rPr>
              <a:t>PoEM</a:t>
            </a:r>
            <a:r>
              <a:rPr lang="en-GB" sz="1400" dirty="0" smtClean="0">
                <a:latin typeface="Century Gothic" panose="020B0502020202020204" pitchFamily="34" charset="0"/>
              </a:rPr>
              <a:t>, </a:t>
            </a:r>
            <a:r>
              <a:rPr lang="en-GB" sz="1400" dirty="0" smtClean="0">
                <a:solidFill>
                  <a:srgbClr val="00B050"/>
                </a:solidFill>
                <a:latin typeface="Century Gothic" panose="020B0502020202020204" pitchFamily="34" charset="0"/>
              </a:rPr>
              <a:t>if the remote workers are not a significant part of the company’s management</a:t>
            </a:r>
            <a:r>
              <a:rPr lang="en-GB" sz="1400" dirty="0" smtClean="0">
                <a:latin typeface="Century Gothic" panose="020B0502020202020204" pitchFamily="34" charset="0"/>
              </a:rPr>
              <a:t>. Also, the threshold for </a:t>
            </a:r>
            <a:r>
              <a:rPr lang="en-GB" sz="1400" dirty="0" err="1" smtClean="0">
                <a:latin typeface="Century Gothic" panose="020B0502020202020204" pitchFamily="34" charset="0"/>
              </a:rPr>
              <a:t>PoEM</a:t>
            </a:r>
            <a:r>
              <a:rPr lang="en-GB" sz="1400" dirty="0" smtClean="0">
                <a:latin typeface="Century Gothic" panose="020B0502020202020204" pitchFamily="34" charset="0"/>
              </a:rPr>
              <a:t> is relatively high and requires a certain degree of permanence. </a:t>
            </a:r>
          </a:p>
          <a:p>
            <a:pPr algn="just"/>
            <a:r>
              <a:rPr lang="en-GB" sz="1400" dirty="0" smtClean="0">
                <a:latin typeface="Century Gothic" panose="020B0502020202020204" pitchFamily="34" charset="0"/>
              </a:rPr>
              <a:t>However, could trigger </a:t>
            </a:r>
            <a:r>
              <a:rPr lang="en-GB" sz="1400" dirty="0" err="1" smtClean="0">
                <a:latin typeface="Century Gothic" panose="020B0502020202020204" pitchFamily="34" charset="0"/>
              </a:rPr>
              <a:t>PoEM</a:t>
            </a:r>
            <a:r>
              <a:rPr lang="en-GB" sz="1400" dirty="0" smtClean="0">
                <a:latin typeface="Century Gothic" panose="020B0502020202020204" pitchFamily="34" charset="0"/>
              </a:rPr>
              <a:t>, </a:t>
            </a:r>
            <a:r>
              <a:rPr lang="en-GB" sz="1400" dirty="0" smtClean="0">
                <a:solidFill>
                  <a:srgbClr val="FF0000"/>
                </a:solidFill>
                <a:latin typeface="Century Gothic" panose="020B0502020202020204" pitchFamily="34" charset="0"/>
              </a:rPr>
              <a:t>if the remote work has more significance for the company taken as a whole.</a:t>
            </a:r>
            <a:r>
              <a:rPr lang="en-GB" sz="1400" dirty="0" smtClean="0">
                <a:latin typeface="Century Gothic" panose="020B0502020202020204" pitchFamily="34" charset="0"/>
              </a:rPr>
              <a:t> Example scenarios: </a:t>
            </a:r>
          </a:p>
          <a:p>
            <a:pPr marL="576900" lvl="1" indent="-342900" algn="just">
              <a:buFont typeface="+mj-lt"/>
              <a:buAutoNum type="arabicPeriod"/>
            </a:pPr>
            <a:r>
              <a:rPr lang="en-GB" sz="1400" dirty="0" smtClean="0">
                <a:latin typeface="Century Gothic" panose="020B0502020202020204" pitchFamily="34" charset="0"/>
              </a:rPr>
              <a:t>One person, who is the only executive management member, board member and shareholder, starts working from home country. </a:t>
            </a:r>
          </a:p>
          <a:p>
            <a:pPr marL="576900" lvl="1" indent="-342900" algn="just">
              <a:buFont typeface="+mj-lt"/>
              <a:buAutoNum type="arabicPeriod"/>
            </a:pPr>
            <a:r>
              <a:rPr lang="en-GB" sz="1400" dirty="0" smtClean="0">
                <a:latin typeface="Century Gothic" panose="020B0502020202020204" pitchFamily="34" charset="0"/>
              </a:rPr>
              <a:t>Significant portion of broader board and/or executive management starts working from the same home country. </a:t>
            </a:r>
          </a:p>
          <a:p>
            <a:pPr marL="576900" lvl="1" indent="-342900" algn="just">
              <a:buFont typeface="+mj-lt"/>
              <a:buAutoNum type="arabicPeriod"/>
            </a:pPr>
            <a:r>
              <a:rPr lang="en-GB" sz="1400" dirty="0" smtClean="0">
                <a:latin typeface="Century Gothic" panose="020B0502020202020204" pitchFamily="34" charset="0"/>
              </a:rPr>
              <a:t>Local CEO works from the office of the direct parent company. At the same time, the parent company’s involvement in the subsidiary’s management goes beyond customary group strategy and governance. </a:t>
            </a:r>
            <a:endParaRPr lang="en-GB" sz="1400" dirty="0">
              <a:latin typeface="Century Gothic" panose="020B0502020202020204" pitchFamily="34" charset="0"/>
            </a:endParaRPr>
          </a:p>
        </p:txBody>
      </p:sp>
    </p:spTree>
    <p:extLst>
      <p:ext uri="{BB962C8B-B14F-4D97-AF65-F5344CB8AC3E}">
        <p14:creationId xmlns:p14="http://schemas.microsoft.com/office/powerpoint/2010/main" val="4257422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899160" y="2766218"/>
            <a:ext cx="10515600" cy="1325563"/>
          </a:xfrm>
        </p:spPr>
        <p:txBody>
          <a:bodyPr>
            <a:noAutofit/>
          </a:bodyPr>
          <a:lstStyle/>
          <a:p>
            <a:pPr algn="ctr"/>
            <a:r>
              <a:rPr lang="en-US" sz="4000" b="1" dirty="0">
                <a:solidFill>
                  <a:srgbClr val="25282A"/>
                </a:solidFill>
                <a:latin typeface="Century Gothic"/>
              </a:rPr>
              <a:t>Remote working and allocation of income</a:t>
            </a:r>
          </a:p>
        </p:txBody>
      </p:sp>
    </p:spTree>
    <p:extLst>
      <p:ext uri="{BB962C8B-B14F-4D97-AF65-F5344CB8AC3E}">
        <p14:creationId xmlns:p14="http://schemas.microsoft.com/office/powerpoint/2010/main" val="3721085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object 11"/>
          <p:cNvSpPr txBox="1"/>
          <p:nvPr/>
        </p:nvSpPr>
        <p:spPr>
          <a:xfrm>
            <a:off x="3940832" y="1890438"/>
            <a:ext cx="6969213" cy="1185739"/>
          </a:xfrm>
          <a:prstGeom prst="rect">
            <a:avLst/>
          </a:prstGeom>
        </p:spPr>
        <p:txBody>
          <a:bodyPr vert="horz" wrap="square" lIns="0" tIns="7316" rIns="0" bIns="0" rtlCol="0">
            <a:spAutoFit/>
          </a:bodyPr>
          <a:lstStyle/>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Profits attributed to a PE are the profits the PE would have earned at arm's length, if it were a </a:t>
            </a:r>
            <a:r>
              <a:rPr lang="en-US" sz="1400" b="1" spc="3" dirty="0">
                <a:solidFill>
                  <a:srgbClr val="25282A"/>
                </a:solidFill>
                <a:latin typeface="Century Gothic"/>
                <a:cs typeface="Century Gothic"/>
              </a:rPr>
              <a:t>separate and independent enterprise</a:t>
            </a:r>
            <a:r>
              <a:rPr lang="en-US" sz="1400" spc="3" dirty="0">
                <a:solidFill>
                  <a:srgbClr val="25282A"/>
                </a:solidFill>
                <a:latin typeface="Century Gothic"/>
                <a:cs typeface="Century Gothic"/>
              </a:rPr>
              <a:t>.</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This requires taking into account the </a:t>
            </a:r>
            <a:r>
              <a:rPr lang="en-US" sz="1400" b="1" spc="3" dirty="0">
                <a:solidFill>
                  <a:srgbClr val="25282A"/>
                </a:solidFill>
                <a:latin typeface="Century Gothic"/>
                <a:cs typeface="Century Gothic"/>
              </a:rPr>
              <a:t>functions performed, assets used and risks assumed </a:t>
            </a:r>
            <a:r>
              <a:rPr lang="en-US" sz="1400" spc="3" dirty="0">
                <a:solidFill>
                  <a:srgbClr val="25282A"/>
                </a:solidFill>
                <a:latin typeface="Century Gothic"/>
                <a:cs typeface="Century Gothic"/>
              </a:rPr>
              <a:t>by the enterprise through the PE and through other parts of the enterprise.</a:t>
            </a:r>
          </a:p>
        </p:txBody>
      </p:sp>
      <p:sp>
        <p:nvSpPr>
          <p:cNvPr id="6" name="object 12">
            <a:extLst>
              <a:ext uri="{FF2B5EF4-FFF2-40B4-BE49-F238E27FC236}">
                <a16:creationId xmlns:a16="http://schemas.microsoft.com/office/drawing/2014/main" id="{11973742-024B-49B1-BFA6-918A36FBF848}"/>
              </a:ext>
            </a:extLst>
          </p:cNvPr>
          <p:cNvSpPr txBox="1"/>
          <p:nvPr/>
        </p:nvSpPr>
        <p:spPr>
          <a:xfrm>
            <a:off x="727973" y="1818717"/>
            <a:ext cx="2720621" cy="1351203"/>
          </a:xfrm>
          <a:prstGeom prst="rect">
            <a:avLst/>
          </a:prstGeom>
          <a:solidFill>
            <a:srgbClr val="E8E8E9"/>
          </a:solidFill>
        </p:spPr>
        <p:txBody>
          <a:bodyPr vert="horz" wrap="square" lIns="0" tIns="108000" rIns="0" bIns="108000" rtlCol="0" anchor="ctr">
            <a:noAutofit/>
          </a:bodyPr>
          <a:lstStyle/>
          <a:p>
            <a:pPr marL="7701" algn="ctr">
              <a:spcBef>
                <a:spcPts val="746"/>
              </a:spcBef>
            </a:pPr>
            <a:r>
              <a:rPr lang="es-ES" b="1" spc="3" dirty="0">
                <a:solidFill>
                  <a:srgbClr val="25282A"/>
                </a:solidFill>
                <a:latin typeface="Century Gothic"/>
                <a:cs typeface="Century Gothic"/>
              </a:rPr>
              <a:t>Basic Premise </a:t>
            </a:r>
            <a:r>
              <a:rPr lang="es-ES" b="1" spc="3" dirty="0" err="1">
                <a:solidFill>
                  <a:srgbClr val="25282A"/>
                </a:solidFill>
                <a:latin typeface="Century Gothic"/>
                <a:cs typeface="Century Gothic"/>
              </a:rPr>
              <a:t>of</a:t>
            </a:r>
            <a:r>
              <a:rPr lang="es-ES" b="1" spc="3" dirty="0">
                <a:solidFill>
                  <a:srgbClr val="25282A"/>
                </a:solidFill>
                <a:latin typeface="Century Gothic"/>
                <a:cs typeface="Century Gothic"/>
              </a:rPr>
              <a:t> </a:t>
            </a:r>
            <a:r>
              <a:rPr lang="es-ES" b="1" spc="3" dirty="0" err="1">
                <a:solidFill>
                  <a:srgbClr val="25282A"/>
                </a:solidFill>
                <a:latin typeface="Century Gothic"/>
                <a:cs typeface="Century Gothic"/>
              </a:rPr>
              <a:t>the</a:t>
            </a:r>
            <a:r>
              <a:rPr lang="es-ES" b="1" spc="3" dirty="0">
                <a:solidFill>
                  <a:srgbClr val="25282A"/>
                </a:solidFill>
                <a:latin typeface="Century Gothic"/>
                <a:cs typeface="Century Gothic"/>
              </a:rPr>
              <a:t> </a:t>
            </a:r>
            <a:r>
              <a:rPr lang="es-ES" b="1" spc="3" dirty="0" err="1">
                <a:solidFill>
                  <a:srgbClr val="25282A"/>
                </a:solidFill>
                <a:latin typeface="Century Gothic"/>
                <a:cs typeface="Century Gothic"/>
              </a:rPr>
              <a:t>Authorized</a:t>
            </a:r>
            <a:r>
              <a:rPr lang="es-ES" b="1" spc="3" dirty="0">
                <a:solidFill>
                  <a:srgbClr val="25282A"/>
                </a:solidFill>
                <a:latin typeface="Century Gothic"/>
                <a:cs typeface="Century Gothic"/>
              </a:rPr>
              <a:t> OECD </a:t>
            </a:r>
            <a:r>
              <a:rPr lang="es-ES" b="1" spc="3" dirty="0" err="1">
                <a:solidFill>
                  <a:srgbClr val="25282A"/>
                </a:solidFill>
                <a:latin typeface="Century Gothic"/>
                <a:cs typeface="Century Gothic"/>
              </a:rPr>
              <a:t>Approach</a:t>
            </a:r>
            <a:r>
              <a:rPr lang="es-ES" b="1" spc="3" dirty="0">
                <a:solidFill>
                  <a:srgbClr val="25282A"/>
                </a:solidFill>
                <a:latin typeface="Century Gothic"/>
                <a:cs typeface="Century Gothic"/>
              </a:rPr>
              <a:t> (AOA)</a:t>
            </a:r>
          </a:p>
        </p:txBody>
      </p:sp>
      <p:sp>
        <p:nvSpPr>
          <p:cNvPr id="7" name="object 5">
            <a:extLst>
              <a:ext uri="{FF2B5EF4-FFF2-40B4-BE49-F238E27FC236}">
                <a16:creationId xmlns:a16="http://schemas.microsoft.com/office/drawing/2014/main" id="{2216A64C-C778-4BBC-8034-57286C81D2E4}"/>
              </a:ext>
            </a:extLst>
          </p:cNvPr>
          <p:cNvSpPr txBox="1"/>
          <p:nvPr/>
        </p:nvSpPr>
        <p:spPr>
          <a:xfrm>
            <a:off x="415664" y="81793"/>
            <a:ext cx="10566099" cy="1178883"/>
          </a:xfrm>
          <a:prstGeom prst="rect">
            <a:avLst/>
          </a:prstGeom>
        </p:spPr>
        <p:txBody>
          <a:bodyPr vert="horz" wrap="square" lIns="0" tIns="9242" rIns="0" bIns="0" rtlCol="0">
            <a:spAutoFit/>
          </a:bodyPr>
          <a:lstStyle/>
          <a:p>
            <a:pPr marL="7701">
              <a:spcBef>
                <a:spcPts val="73"/>
              </a:spcBef>
            </a:pPr>
            <a:r>
              <a:rPr lang="en-US" sz="3800" b="1" spc="33" dirty="0">
                <a:solidFill>
                  <a:srgbClr val="25282A"/>
                </a:solidFill>
                <a:latin typeface="Century Gothic"/>
                <a:ea typeface="+mj-ea"/>
                <a:cs typeface="Century Gothic"/>
              </a:rPr>
              <a:t>Allocation of Income: Home Office-PE as Separate and Independent Enterprise</a:t>
            </a:r>
          </a:p>
        </p:txBody>
      </p:sp>
      <p:sp>
        <p:nvSpPr>
          <p:cNvPr id="8" name="object 11">
            <a:extLst>
              <a:ext uri="{FF2B5EF4-FFF2-40B4-BE49-F238E27FC236}">
                <a16:creationId xmlns:a16="http://schemas.microsoft.com/office/drawing/2014/main" id="{3FC0F4C4-BC2A-4138-AF51-E845C53BB6E0}"/>
              </a:ext>
            </a:extLst>
          </p:cNvPr>
          <p:cNvSpPr txBox="1"/>
          <p:nvPr/>
        </p:nvSpPr>
        <p:spPr>
          <a:xfrm>
            <a:off x="3940834" y="3667353"/>
            <a:ext cx="7117258" cy="1910473"/>
          </a:xfrm>
          <a:prstGeom prst="rect">
            <a:avLst/>
          </a:prstGeom>
        </p:spPr>
        <p:txBody>
          <a:bodyPr vert="horz" wrap="square" lIns="0" tIns="7316" rIns="0" bIns="0" rtlCol="0">
            <a:spAutoFit/>
          </a:bodyPr>
          <a:lstStyle/>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AOA requires a two-step analysis in order to hypothesis appropriately the Home Office-PE:</a:t>
            </a:r>
          </a:p>
          <a:p>
            <a:pPr marL="273050" marR="93571">
              <a:lnSpc>
                <a:spcPct val="100400"/>
              </a:lnSpc>
              <a:spcBef>
                <a:spcPts val="728"/>
              </a:spcBef>
            </a:pPr>
            <a:r>
              <a:rPr lang="en-US" sz="1400" b="1" spc="3" dirty="0">
                <a:solidFill>
                  <a:srgbClr val="25282A"/>
                </a:solidFill>
                <a:latin typeface="Century Gothic"/>
                <a:cs typeface="Century Gothic"/>
              </a:rPr>
              <a:t>Step 1</a:t>
            </a:r>
            <a:r>
              <a:rPr lang="en-US" sz="1400" spc="3" dirty="0">
                <a:solidFill>
                  <a:srgbClr val="25282A"/>
                </a:solidFill>
                <a:latin typeface="Century Gothic"/>
                <a:cs typeface="Century Gothic"/>
              </a:rPr>
              <a:t>: Functional and factual analysis of the PE and the remainder of the enterprise, each undertaking functions, owning and/or using assets, assuming risks and entering into dealings with each other and transactions with other related or unrelated enterprises.</a:t>
            </a:r>
          </a:p>
          <a:p>
            <a:pPr marL="273050" marR="93571">
              <a:lnSpc>
                <a:spcPct val="100400"/>
              </a:lnSpc>
              <a:spcBef>
                <a:spcPts val="728"/>
              </a:spcBef>
            </a:pPr>
            <a:r>
              <a:rPr lang="en-US" sz="1400" b="1" spc="3" dirty="0">
                <a:solidFill>
                  <a:srgbClr val="25282A"/>
                </a:solidFill>
                <a:latin typeface="Century Gothic"/>
                <a:cs typeface="Century Gothic"/>
              </a:rPr>
              <a:t>Step 2</a:t>
            </a:r>
            <a:r>
              <a:rPr lang="en-US" sz="1400" spc="3" dirty="0">
                <a:solidFill>
                  <a:srgbClr val="25282A"/>
                </a:solidFill>
                <a:latin typeface="Century Gothic"/>
                <a:cs typeface="Century Gothic"/>
              </a:rPr>
              <a:t>: Determination of the remuneration of any dealings and transactions with the PE.</a:t>
            </a:r>
          </a:p>
        </p:txBody>
      </p:sp>
      <p:sp>
        <p:nvSpPr>
          <p:cNvPr id="9" name="object 12">
            <a:extLst>
              <a:ext uri="{FF2B5EF4-FFF2-40B4-BE49-F238E27FC236}">
                <a16:creationId xmlns:a16="http://schemas.microsoft.com/office/drawing/2014/main" id="{654605BC-2F0C-45EF-9AE1-2AE257AD44E0}"/>
              </a:ext>
            </a:extLst>
          </p:cNvPr>
          <p:cNvSpPr txBox="1"/>
          <p:nvPr/>
        </p:nvSpPr>
        <p:spPr>
          <a:xfrm>
            <a:off x="727975" y="3648891"/>
            <a:ext cx="2720619" cy="1837510"/>
          </a:xfrm>
          <a:prstGeom prst="rect">
            <a:avLst/>
          </a:prstGeom>
          <a:solidFill>
            <a:srgbClr val="E8E8E9"/>
          </a:solidFill>
        </p:spPr>
        <p:txBody>
          <a:bodyPr vert="horz" wrap="square" lIns="0" tIns="108000" rIns="0" bIns="108000" rtlCol="0" anchor="ctr">
            <a:noAutofit/>
          </a:bodyPr>
          <a:lstStyle/>
          <a:p>
            <a:pPr marL="7701" algn="ctr">
              <a:spcBef>
                <a:spcPts val="800"/>
              </a:spcBef>
              <a:spcAft>
                <a:spcPts val="800"/>
              </a:spcAft>
            </a:pPr>
            <a:r>
              <a:rPr lang="es-ES" b="1" spc="3" dirty="0" err="1">
                <a:solidFill>
                  <a:srgbClr val="25282A"/>
                </a:solidFill>
                <a:latin typeface="Century Gothic"/>
                <a:cs typeface="Century Gothic"/>
              </a:rPr>
              <a:t>Two</a:t>
            </a:r>
            <a:r>
              <a:rPr lang="es-ES" b="1" spc="3" dirty="0">
                <a:solidFill>
                  <a:srgbClr val="25282A"/>
                </a:solidFill>
                <a:latin typeface="Century Gothic"/>
                <a:cs typeface="Century Gothic"/>
              </a:rPr>
              <a:t>-Step </a:t>
            </a:r>
            <a:r>
              <a:rPr lang="es-ES" b="1" spc="3" dirty="0" err="1">
                <a:solidFill>
                  <a:srgbClr val="25282A"/>
                </a:solidFill>
                <a:latin typeface="Century Gothic"/>
                <a:cs typeface="Century Gothic"/>
              </a:rPr>
              <a:t>Analysis</a:t>
            </a:r>
            <a:endParaRPr lang="es-ES" b="1" spc="3" dirty="0">
              <a:solidFill>
                <a:srgbClr val="25282A"/>
              </a:solidFill>
              <a:latin typeface="Century Gothic"/>
              <a:cs typeface="Century Gothic"/>
            </a:endParaRPr>
          </a:p>
        </p:txBody>
      </p:sp>
      <p:sp>
        <p:nvSpPr>
          <p:cNvPr id="11" name="Rectángulo: esquinas redondeadas 3">
            <a:extLst>
              <a:ext uri="{FF2B5EF4-FFF2-40B4-BE49-F238E27FC236}">
                <a16:creationId xmlns:a16="http://schemas.microsoft.com/office/drawing/2014/main" id="{9EDA5C41-2BFF-4568-B6F6-A45BD6E5DF77}"/>
              </a:ext>
            </a:extLst>
          </p:cNvPr>
          <p:cNvSpPr/>
          <p:nvPr/>
        </p:nvSpPr>
        <p:spPr>
          <a:xfrm>
            <a:off x="545432" y="1728068"/>
            <a:ext cx="10575414" cy="1558499"/>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esquinas redondeadas 3">
            <a:extLst>
              <a:ext uri="{FF2B5EF4-FFF2-40B4-BE49-F238E27FC236}">
                <a16:creationId xmlns:a16="http://schemas.microsoft.com/office/drawing/2014/main" id="{E8FD9389-B16E-42EC-B46D-ACDF3EFD1626}"/>
              </a:ext>
            </a:extLst>
          </p:cNvPr>
          <p:cNvSpPr/>
          <p:nvPr/>
        </p:nvSpPr>
        <p:spPr>
          <a:xfrm>
            <a:off x="545431" y="3492137"/>
            <a:ext cx="10575415" cy="2218381"/>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67482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36215" y="0"/>
            <a:ext cx="10515600" cy="1325563"/>
          </a:xfrm>
        </p:spPr>
        <p:txBody>
          <a:bodyPr>
            <a:normAutofit/>
          </a:bodyPr>
          <a:lstStyle/>
          <a:p>
            <a:r>
              <a:rPr lang="en-US" sz="3800" b="1" spc="33" dirty="0">
                <a:solidFill>
                  <a:srgbClr val="25282A"/>
                </a:solidFill>
                <a:latin typeface="Century Gothic"/>
                <a:cs typeface="Century Gothic"/>
              </a:rPr>
              <a:t>Step 1: Functional and Factual Analysis of Home </a:t>
            </a:r>
            <a:r>
              <a:rPr lang="en-US" sz="3800" b="1" spc="33" dirty="0" smtClean="0">
                <a:solidFill>
                  <a:srgbClr val="25282A"/>
                </a:solidFill>
                <a:latin typeface="Century Gothic"/>
                <a:cs typeface="Century Gothic"/>
              </a:rPr>
              <a:t>Office-PE</a:t>
            </a:r>
            <a:endParaRPr lang="de-DE" sz="3800" dirty="0"/>
          </a:p>
        </p:txBody>
      </p:sp>
      <p:sp>
        <p:nvSpPr>
          <p:cNvPr id="5" name="object 11"/>
          <p:cNvSpPr txBox="1"/>
          <p:nvPr/>
        </p:nvSpPr>
        <p:spPr>
          <a:xfrm>
            <a:off x="3948038" y="1873550"/>
            <a:ext cx="6057309" cy="1389817"/>
          </a:xfrm>
          <a:prstGeom prst="rect">
            <a:avLst/>
          </a:prstGeom>
        </p:spPr>
        <p:txBody>
          <a:bodyPr vert="horz" wrap="square" lIns="0" tIns="7316" rIns="0" bIns="0" rtlCol="0">
            <a:spAutoFit/>
          </a:bodyPr>
          <a:lstStyle/>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There is </a:t>
            </a:r>
            <a:r>
              <a:rPr lang="en-US" sz="1400" b="1" spc="3" dirty="0">
                <a:solidFill>
                  <a:srgbClr val="25282A"/>
                </a:solidFill>
                <a:latin typeface="Century Gothic"/>
                <a:cs typeface="Century Gothic"/>
              </a:rPr>
              <a:t>no single part of an enterprise </a:t>
            </a:r>
            <a:r>
              <a:rPr lang="en-US" sz="1400" spc="3" dirty="0">
                <a:solidFill>
                  <a:srgbClr val="25282A"/>
                </a:solidFill>
                <a:latin typeface="Century Gothic"/>
                <a:cs typeface="Century Gothic"/>
              </a:rPr>
              <a:t>which legally "owns" the assets, assumes risks, possesses the capital or contracts with separate entities.</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The AOA attributes to the PE risks, the economic ownership of assets and capital to significant functions performed by people in the PE (i.e. </a:t>
            </a:r>
            <a:r>
              <a:rPr lang="en-US" sz="1400" b="1" spc="3" dirty="0">
                <a:solidFill>
                  <a:srgbClr val="25282A"/>
                </a:solidFill>
                <a:latin typeface="Century Gothic"/>
                <a:cs typeface="Century Gothic"/>
              </a:rPr>
              <a:t>significant people functions</a:t>
            </a:r>
            <a:r>
              <a:rPr lang="en-US" sz="1400" spc="3" dirty="0">
                <a:solidFill>
                  <a:srgbClr val="25282A"/>
                </a:solidFill>
                <a:latin typeface="Century Gothic"/>
                <a:cs typeface="Century Gothic"/>
              </a:rPr>
              <a:t>).</a:t>
            </a:r>
          </a:p>
        </p:txBody>
      </p:sp>
      <p:sp>
        <p:nvSpPr>
          <p:cNvPr id="6" name="object 12">
            <a:extLst>
              <a:ext uri="{FF2B5EF4-FFF2-40B4-BE49-F238E27FC236}">
                <a16:creationId xmlns:a16="http://schemas.microsoft.com/office/drawing/2014/main" id="{11973742-024B-49B1-BFA6-918A36FBF848}"/>
              </a:ext>
            </a:extLst>
          </p:cNvPr>
          <p:cNvSpPr txBox="1"/>
          <p:nvPr/>
        </p:nvSpPr>
        <p:spPr>
          <a:xfrm>
            <a:off x="675455" y="1865079"/>
            <a:ext cx="2859449" cy="1302381"/>
          </a:xfrm>
          <a:prstGeom prst="rect">
            <a:avLst/>
          </a:prstGeom>
          <a:solidFill>
            <a:srgbClr val="E8E8E9"/>
          </a:solidFill>
        </p:spPr>
        <p:txBody>
          <a:bodyPr vert="horz" wrap="square" lIns="0" tIns="108000" rIns="0" bIns="108000" rtlCol="0" anchor="ctr">
            <a:noAutofit/>
          </a:bodyPr>
          <a:lstStyle/>
          <a:p>
            <a:pPr marL="7701" algn="ctr">
              <a:spcBef>
                <a:spcPts val="746"/>
              </a:spcBef>
            </a:pPr>
            <a:r>
              <a:rPr lang="es-ES" b="1" spc="3" dirty="0">
                <a:solidFill>
                  <a:srgbClr val="25282A"/>
                </a:solidFill>
                <a:latin typeface="Century Gothic"/>
                <a:cs typeface="Century Gothic"/>
              </a:rPr>
              <a:t>No Legal </a:t>
            </a:r>
            <a:r>
              <a:rPr lang="es-ES" b="1" spc="3" dirty="0" err="1">
                <a:solidFill>
                  <a:srgbClr val="25282A"/>
                </a:solidFill>
                <a:latin typeface="Century Gothic"/>
                <a:cs typeface="Century Gothic"/>
              </a:rPr>
              <a:t>Analysis</a:t>
            </a:r>
            <a:r>
              <a:rPr lang="es-ES" b="1" spc="3" dirty="0">
                <a:solidFill>
                  <a:srgbClr val="25282A"/>
                </a:solidFill>
                <a:latin typeface="Century Gothic"/>
                <a:cs typeface="Century Gothic"/>
              </a:rPr>
              <a:t/>
            </a:r>
            <a:br>
              <a:rPr lang="es-ES" b="1" spc="3" dirty="0">
                <a:solidFill>
                  <a:srgbClr val="25282A"/>
                </a:solidFill>
                <a:latin typeface="Century Gothic"/>
                <a:cs typeface="Century Gothic"/>
              </a:rPr>
            </a:br>
            <a:r>
              <a:rPr lang="es-ES" b="1" spc="3" dirty="0" err="1">
                <a:solidFill>
                  <a:srgbClr val="25282A"/>
                </a:solidFill>
                <a:latin typeface="Century Gothic"/>
                <a:cs typeface="Century Gothic"/>
              </a:rPr>
              <a:t>for</a:t>
            </a:r>
            <a:r>
              <a:rPr lang="es-ES" b="1" spc="3" dirty="0">
                <a:solidFill>
                  <a:srgbClr val="25282A"/>
                </a:solidFill>
                <a:latin typeface="Century Gothic"/>
                <a:cs typeface="Century Gothic"/>
              </a:rPr>
              <a:t> </a:t>
            </a:r>
            <a:r>
              <a:rPr lang="es-ES" b="1" spc="3" dirty="0" err="1">
                <a:solidFill>
                  <a:srgbClr val="25282A"/>
                </a:solidFill>
                <a:latin typeface="Century Gothic"/>
                <a:cs typeface="Century Gothic"/>
              </a:rPr>
              <a:t>PEs</a:t>
            </a:r>
            <a:endParaRPr lang="es-ES" b="1" spc="3" dirty="0">
              <a:solidFill>
                <a:srgbClr val="25282A"/>
              </a:solidFill>
              <a:latin typeface="Century Gothic"/>
              <a:cs typeface="Century Gothic"/>
            </a:endParaRPr>
          </a:p>
        </p:txBody>
      </p:sp>
      <p:sp>
        <p:nvSpPr>
          <p:cNvPr id="7" name="object 11">
            <a:extLst>
              <a:ext uri="{FF2B5EF4-FFF2-40B4-BE49-F238E27FC236}">
                <a16:creationId xmlns:a16="http://schemas.microsoft.com/office/drawing/2014/main" id="{3FC0F4C4-BC2A-4138-AF51-E845C53BB6E0}"/>
              </a:ext>
            </a:extLst>
          </p:cNvPr>
          <p:cNvSpPr txBox="1"/>
          <p:nvPr/>
        </p:nvSpPr>
        <p:spPr>
          <a:xfrm>
            <a:off x="3940833" y="3663006"/>
            <a:ext cx="7237966" cy="1784797"/>
          </a:xfrm>
          <a:prstGeom prst="rect">
            <a:avLst/>
          </a:prstGeom>
        </p:spPr>
        <p:txBody>
          <a:bodyPr vert="horz" wrap="square" lIns="0" tIns="7316" rIns="0" bIns="0" rtlCol="0">
            <a:spAutoFit/>
          </a:bodyPr>
          <a:lstStyle/>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Vary from </a:t>
            </a:r>
            <a:r>
              <a:rPr lang="en-US" sz="1400" b="1" spc="3" dirty="0">
                <a:solidFill>
                  <a:srgbClr val="25282A"/>
                </a:solidFill>
                <a:latin typeface="Century Gothic"/>
                <a:cs typeface="Century Gothic"/>
              </a:rPr>
              <a:t>business sector to business sector </a:t>
            </a:r>
            <a:r>
              <a:rPr lang="en-US" sz="1400" spc="3" dirty="0">
                <a:solidFill>
                  <a:srgbClr val="25282A"/>
                </a:solidFill>
                <a:latin typeface="Century Gothic"/>
                <a:cs typeface="Century Gothic"/>
              </a:rPr>
              <a:t>and from </a:t>
            </a:r>
            <a:r>
              <a:rPr lang="en-US" sz="1400" b="1" spc="3" dirty="0">
                <a:solidFill>
                  <a:srgbClr val="25282A"/>
                </a:solidFill>
                <a:latin typeface="Century Gothic"/>
                <a:cs typeface="Century Gothic"/>
              </a:rPr>
              <a:t>enterprise to enterprise </a:t>
            </a:r>
            <a:r>
              <a:rPr lang="en-US" sz="1400" spc="3" dirty="0">
                <a:solidFill>
                  <a:srgbClr val="25282A"/>
                </a:solidFill>
                <a:latin typeface="Century Gothic"/>
                <a:cs typeface="Century Gothic"/>
              </a:rPr>
              <a:t>within sectors.</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Particular enterprise may have </a:t>
            </a:r>
            <a:r>
              <a:rPr lang="en-US" sz="1400" b="1" spc="3" dirty="0">
                <a:solidFill>
                  <a:srgbClr val="25282A"/>
                </a:solidFill>
                <a:latin typeface="Century Gothic"/>
                <a:cs typeface="Century Gothic"/>
              </a:rPr>
              <a:t>one or more </a:t>
            </a:r>
            <a:r>
              <a:rPr lang="en-US" sz="1400" spc="3" dirty="0">
                <a:solidFill>
                  <a:srgbClr val="25282A"/>
                </a:solidFill>
                <a:latin typeface="Century Gothic"/>
                <a:cs typeface="Century Gothic"/>
              </a:rPr>
              <a:t>significant people functions.</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Significant people functions are </a:t>
            </a:r>
            <a:r>
              <a:rPr lang="en-US" sz="1400" b="1" spc="3" dirty="0">
                <a:solidFill>
                  <a:srgbClr val="25282A"/>
                </a:solidFill>
                <a:latin typeface="Century Gothic"/>
                <a:cs typeface="Century Gothic"/>
              </a:rPr>
              <a:t>performed by personnel </a:t>
            </a:r>
            <a:r>
              <a:rPr lang="en-US" sz="1400" spc="3" dirty="0">
                <a:solidFill>
                  <a:srgbClr val="25282A"/>
                </a:solidFill>
                <a:latin typeface="Century Gothic"/>
                <a:cs typeface="Century Gothic"/>
              </a:rPr>
              <a:t>(i.e. individuals). Significance of people functions is determined by their significance in </a:t>
            </a:r>
            <a:r>
              <a:rPr lang="en-US" sz="1400" b="1" spc="3" dirty="0">
                <a:solidFill>
                  <a:srgbClr val="25282A"/>
                </a:solidFill>
                <a:latin typeface="Century Gothic"/>
                <a:cs typeface="Century Gothic"/>
              </a:rPr>
              <a:t>generating the profits of the business</a:t>
            </a:r>
            <a:r>
              <a:rPr lang="en-US" sz="1400" spc="3" dirty="0">
                <a:solidFill>
                  <a:srgbClr val="25282A"/>
                </a:solidFill>
                <a:latin typeface="Century Gothic"/>
                <a:cs typeface="Century Gothic"/>
              </a:rPr>
              <a:t>.</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Examples: </a:t>
            </a:r>
            <a:r>
              <a:rPr lang="en-US" sz="1400" b="1" spc="3" dirty="0">
                <a:solidFill>
                  <a:srgbClr val="25282A"/>
                </a:solidFill>
                <a:latin typeface="Century Gothic"/>
                <a:cs typeface="Century Gothic"/>
              </a:rPr>
              <a:t>KERT-Functions</a:t>
            </a:r>
            <a:r>
              <a:rPr lang="en-US" sz="1400" spc="3" dirty="0">
                <a:solidFill>
                  <a:srgbClr val="25282A"/>
                </a:solidFill>
                <a:latin typeface="Century Gothic"/>
                <a:cs typeface="Century Gothic"/>
              </a:rPr>
              <a:t> (financial assets), </a:t>
            </a:r>
            <a:r>
              <a:rPr lang="en-US" sz="1400" b="1" spc="3" dirty="0">
                <a:solidFill>
                  <a:srgbClr val="25282A"/>
                </a:solidFill>
                <a:latin typeface="Century Gothic"/>
                <a:cs typeface="Century Gothic"/>
              </a:rPr>
              <a:t>DEMPE-Functions</a:t>
            </a:r>
            <a:r>
              <a:rPr lang="en-US" sz="1400" spc="3" dirty="0">
                <a:solidFill>
                  <a:srgbClr val="25282A"/>
                </a:solidFill>
                <a:latin typeface="Century Gothic"/>
                <a:cs typeface="Century Gothic"/>
              </a:rPr>
              <a:t> (intangibles).</a:t>
            </a:r>
          </a:p>
        </p:txBody>
      </p:sp>
      <p:sp>
        <p:nvSpPr>
          <p:cNvPr id="8" name="object 12">
            <a:extLst>
              <a:ext uri="{FF2B5EF4-FFF2-40B4-BE49-F238E27FC236}">
                <a16:creationId xmlns:a16="http://schemas.microsoft.com/office/drawing/2014/main" id="{654605BC-2F0C-45EF-9AE1-2AE257AD44E0}"/>
              </a:ext>
            </a:extLst>
          </p:cNvPr>
          <p:cNvSpPr txBox="1"/>
          <p:nvPr/>
        </p:nvSpPr>
        <p:spPr>
          <a:xfrm>
            <a:off x="727975" y="3671972"/>
            <a:ext cx="2859449" cy="1746806"/>
          </a:xfrm>
          <a:prstGeom prst="rect">
            <a:avLst/>
          </a:prstGeom>
          <a:solidFill>
            <a:srgbClr val="E8E8E9"/>
          </a:solidFill>
        </p:spPr>
        <p:txBody>
          <a:bodyPr vert="horz" wrap="square" lIns="0" tIns="108000" rIns="0" bIns="108000" rtlCol="0" anchor="ctr">
            <a:noAutofit/>
          </a:bodyPr>
          <a:lstStyle/>
          <a:p>
            <a:pPr marL="7701" algn="ctr">
              <a:spcBef>
                <a:spcPts val="800"/>
              </a:spcBef>
              <a:spcAft>
                <a:spcPts val="800"/>
              </a:spcAft>
            </a:pPr>
            <a:r>
              <a:rPr lang="es-ES" b="1" spc="3" dirty="0" err="1">
                <a:solidFill>
                  <a:srgbClr val="25282A"/>
                </a:solidFill>
                <a:latin typeface="Century Gothic"/>
                <a:cs typeface="Century Gothic"/>
              </a:rPr>
              <a:t>Significant</a:t>
            </a:r>
            <a:r>
              <a:rPr lang="es-ES" b="1" spc="3" dirty="0">
                <a:solidFill>
                  <a:srgbClr val="25282A"/>
                </a:solidFill>
                <a:latin typeface="Century Gothic"/>
                <a:cs typeface="Century Gothic"/>
              </a:rPr>
              <a:t> People </a:t>
            </a:r>
            <a:r>
              <a:rPr lang="es-ES" b="1" spc="3" dirty="0" err="1">
                <a:solidFill>
                  <a:srgbClr val="25282A"/>
                </a:solidFill>
                <a:latin typeface="Century Gothic"/>
                <a:cs typeface="Century Gothic"/>
              </a:rPr>
              <a:t>Functions</a:t>
            </a:r>
            <a:endParaRPr lang="es-ES" b="1" spc="3" dirty="0">
              <a:solidFill>
                <a:srgbClr val="25282A"/>
              </a:solidFill>
              <a:latin typeface="Century Gothic"/>
              <a:cs typeface="Century Gothic"/>
            </a:endParaRPr>
          </a:p>
        </p:txBody>
      </p:sp>
      <p:sp>
        <p:nvSpPr>
          <p:cNvPr id="9" name="Rectángulo: esquinas redondeadas 3">
            <a:extLst>
              <a:ext uri="{FF2B5EF4-FFF2-40B4-BE49-F238E27FC236}">
                <a16:creationId xmlns:a16="http://schemas.microsoft.com/office/drawing/2014/main" id="{3EE852E2-A92E-4FA8-BDBE-89FEF4041497}"/>
              </a:ext>
            </a:extLst>
          </p:cNvPr>
          <p:cNvSpPr/>
          <p:nvPr/>
        </p:nvSpPr>
        <p:spPr>
          <a:xfrm>
            <a:off x="545431" y="3525172"/>
            <a:ext cx="10748643" cy="2068804"/>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esquinas redondeadas 3">
            <a:extLst>
              <a:ext uri="{FF2B5EF4-FFF2-40B4-BE49-F238E27FC236}">
                <a16:creationId xmlns:a16="http://schemas.microsoft.com/office/drawing/2014/main" id="{F3FE093C-2B61-4E71-B10F-B334777AB732}"/>
              </a:ext>
            </a:extLst>
          </p:cNvPr>
          <p:cNvSpPr/>
          <p:nvPr/>
        </p:nvSpPr>
        <p:spPr>
          <a:xfrm>
            <a:off x="552636" y="1760305"/>
            <a:ext cx="10688918" cy="1589669"/>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19876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25931" y="0"/>
            <a:ext cx="10515600" cy="1325563"/>
          </a:xfrm>
        </p:spPr>
        <p:txBody>
          <a:bodyPr>
            <a:normAutofit/>
          </a:bodyPr>
          <a:lstStyle/>
          <a:p>
            <a:r>
              <a:rPr lang="en-US" sz="3800" b="1" spc="33" dirty="0">
                <a:solidFill>
                  <a:srgbClr val="25282A"/>
                </a:solidFill>
                <a:latin typeface="Century Gothic"/>
                <a:cs typeface="Century Gothic"/>
              </a:rPr>
              <a:t>Control over Risks as Decisive Factor for Significant People </a:t>
            </a:r>
            <a:r>
              <a:rPr lang="en-US" sz="3800" b="1" spc="33" dirty="0" smtClean="0">
                <a:solidFill>
                  <a:srgbClr val="25282A"/>
                </a:solidFill>
                <a:latin typeface="Century Gothic"/>
                <a:cs typeface="Century Gothic"/>
              </a:rPr>
              <a:t>Functions</a:t>
            </a:r>
            <a:endParaRPr lang="de-DE" sz="3800" dirty="0"/>
          </a:p>
        </p:txBody>
      </p:sp>
      <p:sp>
        <p:nvSpPr>
          <p:cNvPr id="5" name="object 11"/>
          <p:cNvSpPr txBox="1"/>
          <p:nvPr/>
        </p:nvSpPr>
        <p:spPr>
          <a:xfrm>
            <a:off x="3945450" y="1815931"/>
            <a:ext cx="7269113" cy="1174374"/>
          </a:xfrm>
          <a:prstGeom prst="rect">
            <a:avLst/>
          </a:prstGeom>
        </p:spPr>
        <p:txBody>
          <a:bodyPr vert="horz" wrap="square" lIns="0" tIns="7316" rIns="0" bIns="0" rtlCol="0">
            <a:spAutoFit/>
          </a:bodyPr>
          <a:lstStyle/>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Usually, in the open market, the assumption of risk associated with a commercial opportunity affects the profit potential</a:t>
            </a:r>
            <a:br>
              <a:rPr lang="en-US" sz="1400" spc="3" dirty="0">
                <a:solidFill>
                  <a:srgbClr val="25282A"/>
                </a:solidFill>
                <a:latin typeface="Century Gothic"/>
                <a:cs typeface="Century Gothic"/>
              </a:rPr>
            </a:br>
            <a:r>
              <a:rPr lang="en-US" sz="1400" spc="3" dirty="0">
                <a:solidFill>
                  <a:srgbClr val="25282A"/>
                </a:solidFill>
                <a:latin typeface="Century Gothic"/>
                <a:cs typeface="Century Gothic"/>
              </a:rPr>
              <a:t>(i.e. expected future profits). -&gt; "</a:t>
            </a:r>
            <a:r>
              <a:rPr lang="en-US" sz="1400" b="1" spc="3" dirty="0">
                <a:solidFill>
                  <a:srgbClr val="25282A"/>
                </a:solidFill>
                <a:latin typeface="Century Gothic"/>
                <a:cs typeface="Century Gothic"/>
              </a:rPr>
              <a:t>No Risk, no Fun!</a:t>
            </a:r>
            <a:r>
              <a:rPr lang="en-US" sz="1400" spc="3" dirty="0">
                <a:solidFill>
                  <a:srgbClr val="25282A"/>
                </a:solidFill>
                <a:latin typeface="Century Gothic"/>
                <a:cs typeface="Century Gothic"/>
              </a:rPr>
              <a:t>"</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If personnel have </a:t>
            </a:r>
            <a:r>
              <a:rPr lang="en-US" sz="1400" b="1" spc="3" dirty="0">
                <a:solidFill>
                  <a:srgbClr val="25282A"/>
                </a:solidFill>
                <a:latin typeface="Century Gothic"/>
                <a:cs typeface="Century Gothic"/>
              </a:rPr>
              <a:t>control over significant business risks</a:t>
            </a:r>
            <a:r>
              <a:rPr lang="en-US" sz="1400" spc="3" dirty="0">
                <a:solidFill>
                  <a:srgbClr val="25282A"/>
                </a:solidFill>
                <a:latin typeface="Century Gothic"/>
                <a:cs typeface="Century Gothic"/>
              </a:rPr>
              <a:t>, they are also significant for the profit generation of the business.</a:t>
            </a:r>
          </a:p>
        </p:txBody>
      </p:sp>
      <p:sp>
        <p:nvSpPr>
          <p:cNvPr id="6" name="object 12">
            <a:extLst>
              <a:ext uri="{FF2B5EF4-FFF2-40B4-BE49-F238E27FC236}">
                <a16:creationId xmlns:a16="http://schemas.microsoft.com/office/drawing/2014/main" id="{11973742-024B-49B1-BFA6-918A36FBF848}"/>
              </a:ext>
            </a:extLst>
          </p:cNvPr>
          <p:cNvSpPr txBox="1"/>
          <p:nvPr/>
        </p:nvSpPr>
        <p:spPr>
          <a:xfrm>
            <a:off x="727975" y="1826121"/>
            <a:ext cx="2947042" cy="1126840"/>
          </a:xfrm>
          <a:prstGeom prst="rect">
            <a:avLst/>
          </a:prstGeom>
          <a:solidFill>
            <a:srgbClr val="E8E8E9"/>
          </a:solidFill>
        </p:spPr>
        <p:txBody>
          <a:bodyPr vert="horz" wrap="square" lIns="0" tIns="108000" rIns="0" bIns="108000" rtlCol="0" anchor="ctr">
            <a:noAutofit/>
          </a:bodyPr>
          <a:lstStyle/>
          <a:p>
            <a:pPr marL="7701" algn="ctr">
              <a:spcBef>
                <a:spcPts val="746"/>
              </a:spcBef>
            </a:pPr>
            <a:r>
              <a:rPr lang="es-ES" b="1" spc="3" dirty="0" err="1">
                <a:solidFill>
                  <a:srgbClr val="25282A"/>
                </a:solidFill>
                <a:latin typeface="Century Gothic"/>
                <a:cs typeface="Century Gothic"/>
              </a:rPr>
              <a:t>Risk</a:t>
            </a:r>
            <a:r>
              <a:rPr lang="es-ES" b="1" spc="3" dirty="0">
                <a:solidFill>
                  <a:srgbClr val="25282A"/>
                </a:solidFill>
                <a:latin typeface="Century Gothic"/>
                <a:cs typeface="Century Gothic"/>
              </a:rPr>
              <a:t> and </a:t>
            </a:r>
            <a:br>
              <a:rPr lang="es-ES" b="1" spc="3" dirty="0">
                <a:solidFill>
                  <a:srgbClr val="25282A"/>
                </a:solidFill>
                <a:latin typeface="Century Gothic"/>
                <a:cs typeface="Century Gothic"/>
              </a:rPr>
            </a:br>
            <a:r>
              <a:rPr lang="es-ES" b="1" spc="3" dirty="0" err="1">
                <a:solidFill>
                  <a:srgbClr val="25282A"/>
                </a:solidFill>
                <a:latin typeface="Century Gothic"/>
                <a:cs typeface="Century Gothic"/>
              </a:rPr>
              <a:t>Profit</a:t>
            </a:r>
            <a:r>
              <a:rPr lang="es-ES" b="1" spc="3" dirty="0">
                <a:solidFill>
                  <a:srgbClr val="25282A"/>
                </a:solidFill>
                <a:latin typeface="Century Gothic"/>
                <a:cs typeface="Century Gothic"/>
              </a:rPr>
              <a:t> </a:t>
            </a:r>
            <a:r>
              <a:rPr lang="es-ES" b="1" spc="3" dirty="0" err="1">
                <a:solidFill>
                  <a:srgbClr val="25282A"/>
                </a:solidFill>
                <a:latin typeface="Century Gothic"/>
                <a:cs typeface="Century Gothic"/>
              </a:rPr>
              <a:t>Potential</a:t>
            </a:r>
            <a:endParaRPr lang="es-ES" b="1" spc="3" dirty="0">
              <a:solidFill>
                <a:srgbClr val="25282A"/>
              </a:solidFill>
              <a:latin typeface="Century Gothic"/>
              <a:cs typeface="Century Gothic"/>
            </a:endParaRPr>
          </a:p>
        </p:txBody>
      </p:sp>
      <p:sp>
        <p:nvSpPr>
          <p:cNvPr id="7" name="object 11">
            <a:extLst>
              <a:ext uri="{FF2B5EF4-FFF2-40B4-BE49-F238E27FC236}">
                <a16:creationId xmlns:a16="http://schemas.microsoft.com/office/drawing/2014/main" id="{3FC0F4C4-BC2A-4138-AF51-E845C53BB6E0}"/>
              </a:ext>
            </a:extLst>
          </p:cNvPr>
          <p:cNvSpPr txBox="1"/>
          <p:nvPr/>
        </p:nvSpPr>
        <p:spPr>
          <a:xfrm>
            <a:off x="3940832" y="3375210"/>
            <a:ext cx="7290487" cy="2215684"/>
          </a:xfrm>
          <a:prstGeom prst="rect">
            <a:avLst/>
          </a:prstGeom>
        </p:spPr>
        <p:txBody>
          <a:bodyPr vert="horz" wrap="square" lIns="0" tIns="7316" rIns="0" bIns="0" rtlCol="0">
            <a:spAutoFit/>
          </a:bodyPr>
          <a:lstStyle/>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Capability to make decisions to </a:t>
            </a:r>
            <a:r>
              <a:rPr lang="en-US" sz="1400" b="1" spc="3" dirty="0">
                <a:solidFill>
                  <a:srgbClr val="25282A"/>
                </a:solidFill>
                <a:latin typeface="Century Gothic"/>
                <a:cs typeface="Century Gothic"/>
              </a:rPr>
              <a:t>take on, lay off, or decline </a:t>
            </a:r>
            <a:r>
              <a:rPr lang="en-US" sz="1400" spc="3" dirty="0">
                <a:solidFill>
                  <a:srgbClr val="25282A"/>
                </a:solidFill>
                <a:latin typeface="Century Gothic"/>
                <a:cs typeface="Century Gothic"/>
              </a:rPr>
              <a:t>a risk-bearing opportunity.</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Capability to make decisions on </a:t>
            </a:r>
            <a:r>
              <a:rPr lang="en-US" sz="1400" b="1" spc="3" dirty="0">
                <a:solidFill>
                  <a:srgbClr val="25282A"/>
                </a:solidFill>
                <a:latin typeface="Century Gothic"/>
                <a:cs typeface="Century Gothic"/>
              </a:rPr>
              <a:t>whether and how to respond to risks </a:t>
            </a:r>
            <a:r>
              <a:rPr lang="en-US" sz="1400" spc="3" dirty="0">
                <a:solidFill>
                  <a:srgbClr val="25282A"/>
                </a:solidFill>
                <a:latin typeface="Century Gothic"/>
                <a:cs typeface="Century Gothic"/>
              </a:rPr>
              <a:t>associated with the opportunity.</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Decision-makers should possess </a:t>
            </a:r>
            <a:r>
              <a:rPr lang="en-US" sz="1400" b="1" spc="3" dirty="0">
                <a:solidFill>
                  <a:srgbClr val="25282A"/>
                </a:solidFill>
                <a:latin typeface="Century Gothic"/>
                <a:cs typeface="Century Gothic"/>
              </a:rPr>
              <a:t>competence and experience </a:t>
            </a:r>
            <a:r>
              <a:rPr lang="en-US" sz="1400" spc="3" dirty="0">
                <a:solidFill>
                  <a:srgbClr val="25282A"/>
                </a:solidFill>
                <a:latin typeface="Century Gothic"/>
                <a:cs typeface="Century Gothic"/>
              </a:rPr>
              <a:t>in the area of the particular risk for which the decision is being made and possess an </a:t>
            </a:r>
            <a:r>
              <a:rPr lang="en-US" sz="1400" b="1" spc="3" dirty="0">
                <a:solidFill>
                  <a:srgbClr val="25282A"/>
                </a:solidFill>
                <a:latin typeface="Century Gothic"/>
                <a:cs typeface="Century Gothic"/>
              </a:rPr>
              <a:t>understanding of the impact </a:t>
            </a:r>
            <a:r>
              <a:rPr lang="en-US" sz="1400" spc="3" dirty="0">
                <a:solidFill>
                  <a:srgbClr val="25282A"/>
                </a:solidFill>
                <a:latin typeface="Century Gothic"/>
                <a:cs typeface="Century Gothic"/>
              </a:rPr>
              <a:t>of their decision on the business.</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However, </a:t>
            </a:r>
            <a:r>
              <a:rPr lang="en-US" sz="1400" b="1" spc="3" dirty="0">
                <a:solidFill>
                  <a:srgbClr val="25282A"/>
                </a:solidFill>
                <a:latin typeface="Century Gothic"/>
                <a:cs typeface="Century Gothic"/>
              </a:rPr>
              <a:t>day-to-day risk mitigation </a:t>
            </a:r>
            <a:r>
              <a:rPr lang="en-US" sz="1400" spc="3" dirty="0">
                <a:solidFill>
                  <a:srgbClr val="25282A"/>
                </a:solidFill>
                <a:latin typeface="Century Gothic"/>
                <a:cs typeface="Century Gothic"/>
              </a:rPr>
              <a:t>does not need to be performed for holding the control over risks.</a:t>
            </a:r>
          </a:p>
        </p:txBody>
      </p:sp>
      <p:sp>
        <p:nvSpPr>
          <p:cNvPr id="8" name="object 12">
            <a:extLst>
              <a:ext uri="{FF2B5EF4-FFF2-40B4-BE49-F238E27FC236}">
                <a16:creationId xmlns:a16="http://schemas.microsoft.com/office/drawing/2014/main" id="{654605BC-2F0C-45EF-9AE1-2AE257AD44E0}"/>
              </a:ext>
            </a:extLst>
          </p:cNvPr>
          <p:cNvSpPr txBox="1"/>
          <p:nvPr/>
        </p:nvSpPr>
        <p:spPr>
          <a:xfrm>
            <a:off x="727975" y="3429000"/>
            <a:ext cx="2947042" cy="1970773"/>
          </a:xfrm>
          <a:prstGeom prst="rect">
            <a:avLst/>
          </a:prstGeom>
          <a:solidFill>
            <a:srgbClr val="E8E8E9"/>
          </a:solidFill>
        </p:spPr>
        <p:txBody>
          <a:bodyPr vert="horz" wrap="square" lIns="0" tIns="108000" rIns="0" bIns="108000" rtlCol="0" anchor="ctr">
            <a:noAutofit/>
          </a:bodyPr>
          <a:lstStyle/>
          <a:p>
            <a:pPr marL="7701" algn="ctr">
              <a:spcBef>
                <a:spcPts val="800"/>
              </a:spcBef>
              <a:spcAft>
                <a:spcPts val="800"/>
              </a:spcAft>
            </a:pPr>
            <a:r>
              <a:rPr lang="es-ES" b="1" spc="3" dirty="0">
                <a:solidFill>
                  <a:srgbClr val="25282A"/>
                </a:solidFill>
                <a:latin typeface="Century Gothic"/>
                <a:cs typeface="Century Gothic"/>
              </a:rPr>
              <a:t>Control </a:t>
            </a:r>
            <a:r>
              <a:rPr lang="es-ES" b="1" spc="3" dirty="0" err="1">
                <a:solidFill>
                  <a:srgbClr val="25282A"/>
                </a:solidFill>
                <a:latin typeface="Century Gothic"/>
                <a:cs typeface="Century Gothic"/>
              </a:rPr>
              <a:t>over</a:t>
            </a:r>
            <a:r>
              <a:rPr lang="es-ES" b="1" spc="3" dirty="0">
                <a:solidFill>
                  <a:srgbClr val="25282A"/>
                </a:solidFill>
                <a:latin typeface="Century Gothic"/>
                <a:cs typeface="Century Gothic"/>
              </a:rPr>
              <a:t> </a:t>
            </a:r>
            <a:r>
              <a:rPr lang="es-ES" b="1" spc="3" dirty="0" err="1">
                <a:solidFill>
                  <a:srgbClr val="25282A"/>
                </a:solidFill>
                <a:latin typeface="Century Gothic"/>
                <a:cs typeface="Century Gothic"/>
              </a:rPr>
              <a:t>Risks</a:t>
            </a:r>
            <a:endParaRPr lang="es-ES" b="1" spc="3" dirty="0">
              <a:solidFill>
                <a:srgbClr val="25282A"/>
              </a:solidFill>
              <a:latin typeface="Century Gothic"/>
              <a:cs typeface="Century Gothic"/>
            </a:endParaRPr>
          </a:p>
        </p:txBody>
      </p:sp>
      <p:sp>
        <p:nvSpPr>
          <p:cNvPr id="9" name="Rectángulo: esquinas redondeadas 3">
            <a:extLst>
              <a:ext uri="{FF2B5EF4-FFF2-40B4-BE49-F238E27FC236}">
                <a16:creationId xmlns:a16="http://schemas.microsoft.com/office/drawing/2014/main" id="{C12208A7-A940-4FE3-9D38-2DA4423A2FCB}"/>
              </a:ext>
            </a:extLst>
          </p:cNvPr>
          <p:cNvSpPr/>
          <p:nvPr/>
        </p:nvSpPr>
        <p:spPr>
          <a:xfrm>
            <a:off x="545431" y="3288632"/>
            <a:ext cx="10748643" cy="2356052"/>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esquinas redondeadas 3">
            <a:extLst>
              <a:ext uri="{FF2B5EF4-FFF2-40B4-BE49-F238E27FC236}">
                <a16:creationId xmlns:a16="http://schemas.microsoft.com/office/drawing/2014/main" id="{78EF173D-B304-4220-B8FA-1C8EE762CD56}"/>
              </a:ext>
            </a:extLst>
          </p:cNvPr>
          <p:cNvSpPr/>
          <p:nvPr/>
        </p:nvSpPr>
        <p:spPr>
          <a:xfrm>
            <a:off x="576943" y="1723928"/>
            <a:ext cx="10717131" cy="1349440"/>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57437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838200" y="192235"/>
            <a:ext cx="10515600" cy="1325563"/>
          </a:xfrm>
        </p:spPr>
        <p:txBody>
          <a:bodyPr>
            <a:noAutofit/>
          </a:bodyPr>
          <a:lstStyle/>
          <a:p>
            <a:pPr algn="ctr"/>
            <a:r>
              <a:rPr lang="en-US" sz="3200" b="1" dirty="0">
                <a:latin typeface="Century Gothic" panose="020B0502020202020204" pitchFamily="34" charset="0"/>
                <a:ea typeface="Verdana" panose="020B0604030504040204" pitchFamily="34" charset="0"/>
                <a:cs typeface="Times New Roman" panose="02020603050405020304" pitchFamily="18" charset="0"/>
              </a:rPr>
              <a:t>Have a laptop, will travel: </a:t>
            </a:r>
            <a:br>
              <a:rPr lang="en-US" sz="3200" b="1" dirty="0">
                <a:latin typeface="Century Gothic" panose="020B0502020202020204" pitchFamily="34" charset="0"/>
                <a:ea typeface="Verdana" panose="020B0604030504040204" pitchFamily="34" charset="0"/>
                <a:cs typeface="Times New Roman" panose="02020603050405020304" pitchFamily="18" charset="0"/>
              </a:rPr>
            </a:br>
            <a:r>
              <a:rPr lang="en-US" sz="3200" b="1" dirty="0">
                <a:latin typeface="Century Gothic" panose="020B0502020202020204" pitchFamily="34" charset="0"/>
                <a:ea typeface="Verdana" panose="020B0604030504040204" pitchFamily="34" charset="0"/>
                <a:cs typeface="Times New Roman" panose="02020603050405020304" pitchFamily="18" charset="0"/>
              </a:rPr>
              <a:t>mobility, digital nomads, remote working </a:t>
            </a:r>
            <a:br>
              <a:rPr lang="en-US" sz="3200" b="1" dirty="0">
                <a:latin typeface="Century Gothic" panose="020B0502020202020204" pitchFamily="34" charset="0"/>
                <a:ea typeface="Verdana" panose="020B0604030504040204" pitchFamily="34" charset="0"/>
                <a:cs typeface="Times New Roman" panose="02020603050405020304" pitchFamily="18" charset="0"/>
              </a:rPr>
            </a:br>
            <a:r>
              <a:rPr lang="en-US" sz="3200" b="1" dirty="0">
                <a:latin typeface="Century Gothic" panose="020B0502020202020204" pitchFamily="34" charset="0"/>
                <a:ea typeface="Verdana" panose="020B0604030504040204" pitchFamily="34" charset="0"/>
                <a:cs typeface="Times New Roman" panose="02020603050405020304" pitchFamily="18" charset="0"/>
              </a:rPr>
              <a:t>and its impact for companies</a:t>
            </a:r>
            <a:endParaRPr lang="de-DE" sz="3200" dirty="0">
              <a:latin typeface="Century Gothic" panose="020B0502020202020204" pitchFamily="34" charset="0"/>
              <a:ea typeface="Verdana" panose="020B0604030504040204" pitchFamily="34" charset="0"/>
            </a:endParaRPr>
          </a:p>
        </p:txBody>
      </p:sp>
      <p:sp>
        <p:nvSpPr>
          <p:cNvPr id="2" name="Textfeld 1"/>
          <p:cNvSpPr txBox="1"/>
          <p:nvPr/>
        </p:nvSpPr>
        <p:spPr>
          <a:xfrm>
            <a:off x="3187992" y="1942012"/>
            <a:ext cx="5816016" cy="369332"/>
          </a:xfrm>
          <a:prstGeom prst="rect">
            <a:avLst/>
          </a:prstGeom>
          <a:noFill/>
        </p:spPr>
        <p:txBody>
          <a:bodyPr wrap="none" rtlCol="0">
            <a:spAutoFit/>
          </a:bodyPr>
          <a:lstStyle/>
          <a:p>
            <a:r>
              <a:rPr lang="en-US" dirty="0">
                <a:latin typeface="Century Gothic" panose="020B0502020202020204" pitchFamily="34" charset="0"/>
                <a:ea typeface="Calibri" panose="020F0502020204030204" pitchFamily="34" charset="0"/>
                <a:cs typeface="Times New Roman" panose="02020603050405020304" pitchFamily="18" charset="0"/>
              </a:rPr>
              <a:t>Thursday 15 September from 14.15 pm to 15.45 pm</a:t>
            </a:r>
            <a:endParaRPr lang="de-DE" dirty="0">
              <a:latin typeface="Century Gothic" panose="020B0502020202020204" pitchFamily="34" charset="0"/>
            </a:endParaRPr>
          </a:p>
        </p:txBody>
      </p:sp>
      <p:sp>
        <p:nvSpPr>
          <p:cNvPr id="3" name="Textfeld 2"/>
          <p:cNvSpPr txBox="1"/>
          <p:nvPr/>
        </p:nvSpPr>
        <p:spPr>
          <a:xfrm>
            <a:off x="838200" y="2467701"/>
            <a:ext cx="6207406" cy="3700372"/>
          </a:xfrm>
          <a:prstGeom prst="rect">
            <a:avLst/>
          </a:prstGeom>
          <a:noFill/>
        </p:spPr>
        <p:txBody>
          <a:bodyPr wrap="square" rtlCol="0">
            <a:spAutoFit/>
          </a:bodyPr>
          <a:lstStyle/>
          <a:p>
            <a:pPr algn="just">
              <a:lnSpc>
                <a:spcPct val="107000"/>
              </a:lnSpc>
              <a:spcAft>
                <a:spcPts val="800"/>
              </a:spcAft>
            </a:pPr>
            <a:r>
              <a:rPr lang="en-US" sz="1400" b="1" u="sng" dirty="0">
                <a:latin typeface="Century Gothic" panose="020B0502020202020204" pitchFamily="34" charset="0"/>
                <a:ea typeface="Calibri" panose="020F0502020204030204" pitchFamily="34" charset="0"/>
                <a:cs typeface="Times New Roman" panose="02020603050405020304" pitchFamily="18" charset="0"/>
              </a:rPr>
              <a:t>Co-Chairs: </a:t>
            </a:r>
            <a:endParaRPr lang="fr-FR" sz="1400" b="1" u="sng"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b="1" dirty="0">
                <a:latin typeface="Century Gothic" panose="020B0502020202020204" pitchFamily="34" charset="0"/>
                <a:ea typeface="Calibri" panose="020F0502020204030204" pitchFamily="34" charset="0"/>
                <a:cs typeface="Times New Roman" panose="02020603050405020304" pitchFamily="18" charset="0"/>
              </a:rPr>
              <a:t>Annabelle Bailleul-</a:t>
            </a:r>
            <a:r>
              <a:rPr lang="fr-FR" sz="1400" b="1" dirty="0" err="1">
                <a:latin typeface="Century Gothic" panose="020B0502020202020204" pitchFamily="34" charset="0"/>
                <a:ea typeface="Calibri" panose="020F0502020204030204" pitchFamily="34" charset="0"/>
                <a:cs typeface="Times New Roman" panose="02020603050405020304" pitchFamily="18" charset="0"/>
              </a:rPr>
              <a:t>Mirabaud</a:t>
            </a:r>
            <a:r>
              <a:rPr lang="fr-FR" sz="1400" dirty="0">
                <a:latin typeface="Century Gothic" panose="020B0502020202020204" pitchFamily="34" charset="0"/>
                <a:ea typeface="Calibri" panose="020F0502020204030204" pitchFamily="34" charset="0"/>
                <a:cs typeface="Times New Roman" panose="02020603050405020304" pitchFamily="18" charset="0"/>
              </a:rPr>
              <a:t>, CMS Francis Lefebvre, France</a:t>
            </a:r>
          </a:p>
          <a:p>
            <a:pPr algn="just">
              <a:lnSpc>
                <a:spcPct val="107000"/>
              </a:lnSpc>
              <a:spcAft>
                <a:spcPts val="800"/>
              </a:spcAft>
            </a:pPr>
            <a:r>
              <a:rPr lang="en-US" sz="1400" b="1" dirty="0">
                <a:latin typeface="Century Gothic" panose="020B0502020202020204" pitchFamily="34" charset="0"/>
                <a:ea typeface="Calibri" panose="020F0502020204030204" pitchFamily="34" charset="0"/>
                <a:cs typeface="Times New Roman" panose="02020603050405020304" pitchFamily="18" charset="0"/>
              </a:rPr>
              <a:t>Dr. Ocka Stumm</a:t>
            </a:r>
            <a:r>
              <a:rPr lang="en-US" sz="1400" dirty="0">
                <a:latin typeface="Century Gothic" panose="020B0502020202020204" pitchFamily="34" charset="0"/>
                <a:ea typeface="Calibri" panose="020F0502020204030204" pitchFamily="34" charset="0"/>
                <a:cs typeface="Times New Roman" panose="02020603050405020304" pitchFamily="18" charset="0"/>
              </a:rPr>
              <a:t>, Gleiss Lutz, Germany</a:t>
            </a:r>
            <a:endParaRPr lang="fr-FR" sz="1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b="1"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u="sng" dirty="0">
                <a:latin typeface="Century Gothic" panose="020B0502020202020204" pitchFamily="34" charset="0"/>
                <a:ea typeface="Calibri" panose="020F0502020204030204" pitchFamily="34" charset="0"/>
                <a:cs typeface="Times New Roman" panose="02020603050405020304" pitchFamily="18" charset="0"/>
              </a:rPr>
              <a:t>Speakers: </a:t>
            </a:r>
            <a:endParaRPr lang="fr-FR" sz="1400" b="1" u="sng"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b="1" dirty="0">
                <a:latin typeface="Century Gothic" panose="020B0502020202020204" pitchFamily="34" charset="0"/>
                <a:ea typeface="Calibri" panose="020F0502020204030204" pitchFamily="34" charset="0"/>
                <a:cs typeface="Times New Roman" panose="02020603050405020304" pitchFamily="18" charset="0"/>
              </a:rPr>
              <a:t>Mariana </a:t>
            </a:r>
            <a:r>
              <a:rPr lang="it-IT" sz="1400" b="1" dirty="0" err="1">
                <a:latin typeface="Century Gothic" panose="020B0502020202020204" pitchFamily="34" charset="0"/>
                <a:ea typeface="Calibri" panose="020F0502020204030204" pitchFamily="34" charset="0"/>
                <a:cs typeface="Times New Roman" panose="02020603050405020304" pitchFamily="18" charset="0"/>
              </a:rPr>
              <a:t>Díaz</a:t>
            </a:r>
            <a:r>
              <a:rPr lang="it-IT" sz="1400" b="1" dirty="0">
                <a:latin typeface="Century Gothic" panose="020B0502020202020204" pitchFamily="34" charset="0"/>
                <a:ea typeface="Calibri" panose="020F0502020204030204" pitchFamily="34" charset="0"/>
                <a:cs typeface="Times New Roman" panose="02020603050405020304" pitchFamily="18" charset="0"/>
              </a:rPr>
              <a:t>-Moro</a:t>
            </a:r>
            <a:r>
              <a:rPr lang="it-IT" sz="1400" dirty="0">
                <a:latin typeface="Century Gothic" panose="020B0502020202020204" pitchFamily="34" charset="0"/>
                <a:ea typeface="Calibri" panose="020F0502020204030204" pitchFamily="34" charset="0"/>
                <a:cs typeface="Times New Roman" panose="02020603050405020304" pitchFamily="18" charset="0"/>
              </a:rPr>
              <a:t>, </a:t>
            </a:r>
            <a:r>
              <a:rPr lang="pt-PT" sz="1400" dirty="0">
                <a:latin typeface="Century Gothic" panose="020B0502020202020204" pitchFamily="34" charset="0"/>
                <a:ea typeface="Calibri" panose="020F0502020204030204" pitchFamily="34" charset="0"/>
                <a:cs typeface="Times New Roman" panose="02020603050405020304" pitchFamily="18" charset="0"/>
              </a:rPr>
              <a:t>Gómez-Acebo &amp; Pombo Abogados, </a:t>
            </a:r>
            <a:r>
              <a:rPr lang="it-IT" sz="1400" dirty="0" err="1">
                <a:latin typeface="Century Gothic" panose="020B0502020202020204" pitchFamily="34" charset="0"/>
                <a:ea typeface="Calibri" panose="020F0502020204030204" pitchFamily="34" charset="0"/>
                <a:cs typeface="Times New Roman" panose="02020603050405020304" pitchFamily="18" charset="0"/>
              </a:rPr>
              <a:t>Spain</a:t>
            </a:r>
            <a:r>
              <a:rPr lang="it-IT" sz="1400" dirty="0">
                <a:latin typeface="Century Gothic" panose="020B0502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it-IT" sz="1400" b="1" dirty="0">
                <a:latin typeface="Century Gothic" panose="020B0502020202020204" pitchFamily="34" charset="0"/>
                <a:ea typeface="Calibri" panose="020F0502020204030204" pitchFamily="34" charset="0"/>
                <a:cs typeface="Times New Roman" panose="02020603050405020304" pitchFamily="18" charset="0"/>
              </a:rPr>
              <a:t>Walter </a:t>
            </a:r>
            <a:r>
              <a:rPr lang="it-IT" sz="1400" b="1" dirty="0" err="1">
                <a:latin typeface="Century Gothic" panose="020B0502020202020204" pitchFamily="34" charset="0"/>
                <a:ea typeface="Calibri" panose="020F0502020204030204" pitchFamily="34" charset="0"/>
                <a:cs typeface="Times New Roman" panose="02020603050405020304" pitchFamily="18" charset="0"/>
              </a:rPr>
              <a:t>Keininger</a:t>
            </a:r>
            <a:r>
              <a:rPr lang="it-IT" sz="1400" dirty="0">
                <a:latin typeface="Century Gothic" panose="020B0502020202020204" pitchFamily="34" charset="0"/>
                <a:ea typeface="Calibri" panose="020F0502020204030204" pitchFamily="34" charset="0"/>
                <a:cs typeface="Times New Roman" panose="02020603050405020304" pitchFamily="18" charset="0"/>
              </a:rPr>
              <a:t>, </a:t>
            </a:r>
            <a:r>
              <a:rPr lang="it-IT" sz="1400" dirty="0" err="1">
                <a:latin typeface="Century Gothic" panose="020B0502020202020204" pitchFamily="34" charset="0"/>
                <a:ea typeface="Calibri" panose="020F0502020204030204" pitchFamily="34" charset="0"/>
                <a:cs typeface="Times New Roman" panose="02020603050405020304" pitchFamily="18" charset="0"/>
              </a:rPr>
              <a:t>Marval</a:t>
            </a:r>
            <a:r>
              <a:rPr lang="it-IT" sz="1400" dirty="0">
                <a:latin typeface="Century Gothic" panose="020B0502020202020204" pitchFamily="34" charset="0"/>
                <a:ea typeface="Calibri" panose="020F0502020204030204" pitchFamily="34" charset="0"/>
                <a:cs typeface="Times New Roman" panose="02020603050405020304" pitchFamily="18" charset="0"/>
              </a:rPr>
              <a:t>, Argentina</a:t>
            </a:r>
            <a:endParaRPr lang="fr-FR" sz="1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latin typeface="Century Gothic" panose="020B0502020202020204" pitchFamily="34" charset="0"/>
                <a:ea typeface="Calibri" panose="020F0502020204030204" pitchFamily="34" charset="0"/>
                <a:cs typeface="Times New Roman" panose="02020603050405020304" pitchFamily="18" charset="0"/>
              </a:rPr>
              <a:t>Patrick </a:t>
            </a:r>
            <a:r>
              <a:rPr lang="en-US" sz="1400" b="1" dirty="0" err="1">
                <a:latin typeface="Century Gothic" panose="020B0502020202020204" pitchFamily="34" charset="0"/>
                <a:ea typeface="Calibri" panose="020F0502020204030204" pitchFamily="34" charset="0"/>
                <a:cs typeface="Times New Roman" panose="02020603050405020304" pitchFamily="18" charset="0"/>
              </a:rPr>
              <a:t>Schmid</a:t>
            </a:r>
            <a:r>
              <a:rPr lang="en-US" sz="1400" dirty="0">
                <a:latin typeface="Century Gothic" panose="020B0502020202020204" pitchFamily="34" charset="0"/>
                <a:ea typeface="Calibri" panose="020F0502020204030204" pitchFamily="34" charset="0"/>
                <a:cs typeface="Times New Roman" panose="02020603050405020304" pitchFamily="18" charset="0"/>
              </a:rPr>
              <a:t>, </a:t>
            </a:r>
            <a:r>
              <a:rPr lang="fr-FR" sz="1400" dirty="0" err="1">
                <a:latin typeface="Century Gothic" panose="020B0502020202020204" pitchFamily="34" charset="0"/>
                <a:ea typeface="Calibri" panose="020F0502020204030204" pitchFamily="34" charset="0"/>
                <a:cs typeface="Times New Roman" panose="02020603050405020304" pitchFamily="18" charset="0"/>
              </a:rPr>
              <a:t>Bär</a:t>
            </a:r>
            <a:r>
              <a:rPr lang="fr-FR" sz="1400" dirty="0">
                <a:latin typeface="Century Gothic" panose="020B0502020202020204" pitchFamily="34" charset="0"/>
                <a:ea typeface="Calibri" panose="020F0502020204030204" pitchFamily="34" charset="0"/>
                <a:cs typeface="Times New Roman" panose="02020603050405020304" pitchFamily="18" charset="0"/>
              </a:rPr>
              <a:t> &amp; Karrer,</a:t>
            </a:r>
            <a:r>
              <a:rPr lang="en-US" sz="1400" dirty="0">
                <a:latin typeface="Century Gothic" panose="020B0502020202020204" pitchFamily="34" charset="0"/>
                <a:ea typeface="Calibri" panose="020F0502020204030204" pitchFamily="34" charset="0"/>
                <a:cs typeface="Times New Roman" panose="02020603050405020304" pitchFamily="18" charset="0"/>
              </a:rPr>
              <a:t> Switzerland </a:t>
            </a:r>
            <a:endParaRPr lang="fr-FR" sz="1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err="1">
                <a:latin typeface="Century Gothic" panose="020B0502020202020204" pitchFamily="34" charset="0"/>
                <a:ea typeface="Calibri" panose="020F0502020204030204" pitchFamily="34" charset="0"/>
                <a:cs typeface="Times New Roman" panose="02020603050405020304" pitchFamily="18" charset="0"/>
              </a:rPr>
              <a:t>Jeroen</a:t>
            </a:r>
            <a:r>
              <a:rPr lang="en-US" sz="1400" b="1" dirty="0">
                <a:latin typeface="Century Gothic" panose="020B0502020202020204" pitchFamily="34" charset="0"/>
                <a:ea typeface="Calibri" panose="020F0502020204030204" pitchFamily="34" charset="0"/>
                <a:cs typeface="Times New Roman" panose="02020603050405020304" pitchFamily="18" charset="0"/>
              </a:rPr>
              <a:t> Smits</a:t>
            </a:r>
            <a:r>
              <a:rPr lang="en-US" sz="1400" dirty="0">
                <a:latin typeface="Century Gothic" panose="020B0502020202020204" pitchFamily="34" charset="0"/>
                <a:ea typeface="Calibri" panose="020F0502020204030204" pitchFamily="34" charset="0"/>
                <a:cs typeface="Times New Roman" panose="02020603050405020304" pitchFamily="18" charset="0"/>
              </a:rPr>
              <a:t>, </a:t>
            </a:r>
            <a:r>
              <a:rPr lang="fr-FR" sz="1400" dirty="0" err="1">
                <a:latin typeface="Century Gothic" panose="020B0502020202020204" pitchFamily="34" charset="0"/>
                <a:ea typeface="Calibri" panose="020F0502020204030204" pitchFamily="34" charset="0"/>
                <a:cs typeface="Times New Roman" panose="02020603050405020304" pitchFamily="18" charset="0"/>
              </a:rPr>
              <a:t>Stibbe</a:t>
            </a:r>
            <a:r>
              <a:rPr lang="fr-FR" sz="1400" dirty="0">
                <a:latin typeface="Century Gothic" panose="020B0502020202020204" pitchFamily="34" charset="0"/>
                <a:ea typeface="Calibri" panose="020F0502020204030204" pitchFamily="34" charset="0"/>
                <a:cs typeface="Times New Roman" panose="02020603050405020304" pitchFamily="18" charset="0"/>
              </a:rPr>
              <a:t>, The </a:t>
            </a:r>
            <a:r>
              <a:rPr lang="fr-FR" sz="1400" dirty="0" err="1">
                <a:latin typeface="Century Gothic" panose="020B0502020202020204" pitchFamily="34" charset="0"/>
                <a:ea typeface="Calibri" panose="020F0502020204030204" pitchFamily="34" charset="0"/>
                <a:cs typeface="Times New Roman" panose="02020603050405020304" pitchFamily="18" charset="0"/>
              </a:rPr>
              <a:t>Netherlands</a:t>
            </a:r>
            <a:r>
              <a:rPr lang="fr-FR" sz="1400" dirty="0">
                <a:latin typeface="Century Gothic" panose="020B0502020202020204" pitchFamily="34" charset="0"/>
                <a:ea typeface="Calibri" panose="020F0502020204030204" pitchFamily="34" charset="0"/>
                <a:cs typeface="Times New Roman" panose="02020603050405020304" pitchFamily="18" charset="0"/>
              </a:rPr>
              <a:t> </a:t>
            </a:r>
            <a:r>
              <a:rPr lang="en-US" sz="1400" dirty="0">
                <a:latin typeface="Century Gothic" panose="020B0502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US" sz="1400" b="1" dirty="0">
                <a:latin typeface="Century Gothic" panose="020B0502020202020204" pitchFamily="34" charset="0"/>
                <a:ea typeface="Calibri" panose="020F0502020204030204" pitchFamily="34" charset="0"/>
                <a:cs typeface="Times New Roman" panose="02020603050405020304" pitchFamily="18" charset="0"/>
              </a:rPr>
              <a:t>Stefan </a:t>
            </a:r>
            <a:r>
              <a:rPr lang="en-US" sz="1400" b="1" dirty="0" err="1">
                <a:latin typeface="Century Gothic" panose="020B0502020202020204" pitchFamily="34" charset="0"/>
                <a:ea typeface="Calibri" panose="020F0502020204030204" pitchFamily="34" charset="0"/>
                <a:cs typeface="Times New Roman" panose="02020603050405020304" pitchFamily="18" charset="0"/>
              </a:rPr>
              <a:t>Stellato</a:t>
            </a:r>
            <a:r>
              <a:rPr lang="en-US" sz="1400" dirty="0">
                <a:latin typeface="Century Gothic" panose="020B0502020202020204" pitchFamily="34" charset="0"/>
                <a:ea typeface="Calibri" panose="020F0502020204030204" pitchFamily="34" charset="0"/>
                <a:cs typeface="Times New Roman" panose="02020603050405020304" pitchFamily="18" charset="0"/>
              </a:rPr>
              <a:t>, </a:t>
            </a:r>
            <a:r>
              <a:rPr lang="en-GB" sz="1400" dirty="0">
                <a:latin typeface="Century Gothic" panose="020B0502020202020204" pitchFamily="34" charset="0"/>
                <a:ea typeface="Calibri" panose="020F0502020204030204" pitchFamily="34" charset="0"/>
                <a:cs typeface="Times New Roman" panose="02020603050405020304" pitchFamily="18" charset="0"/>
              </a:rPr>
              <a:t>Hannes </a:t>
            </a:r>
            <a:r>
              <a:rPr lang="en-GB" sz="1400" dirty="0" err="1">
                <a:latin typeface="Century Gothic" panose="020B0502020202020204" pitchFamily="34" charset="0"/>
                <a:ea typeface="Calibri" panose="020F0502020204030204" pitchFamily="34" charset="0"/>
                <a:cs typeface="Times New Roman" panose="02020603050405020304" pitchFamily="18" charset="0"/>
              </a:rPr>
              <a:t>Snellman</a:t>
            </a:r>
            <a:r>
              <a:rPr lang="en-GB" sz="1400" dirty="0">
                <a:latin typeface="Century Gothic" panose="020B0502020202020204" pitchFamily="34" charset="0"/>
                <a:ea typeface="Calibri" panose="020F0502020204030204" pitchFamily="34" charset="0"/>
                <a:cs typeface="Times New Roman" panose="02020603050405020304" pitchFamily="18" charset="0"/>
              </a:rPr>
              <a:t>, </a:t>
            </a:r>
            <a:r>
              <a:rPr lang="en-US" sz="1400" dirty="0">
                <a:latin typeface="Century Gothic" panose="020B0502020202020204" pitchFamily="34" charset="0"/>
                <a:ea typeface="Calibri" panose="020F0502020204030204" pitchFamily="34" charset="0"/>
                <a:cs typeface="Times New Roman" panose="02020603050405020304" pitchFamily="18" charset="0"/>
              </a:rPr>
              <a:t>Finland</a:t>
            </a:r>
            <a:endParaRPr lang="fr-FR" sz="1400" dirty="0">
              <a:latin typeface="Century Gothic" panose="020B050202020202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94295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24137" y="13262"/>
            <a:ext cx="10515600" cy="1325563"/>
          </a:xfrm>
        </p:spPr>
        <p:txBody>
          <a:bodyPr>
            <a:normAutofit/>
          </a:bodyPr>
          <a:lstStyle/>
          <a:p>
            <a:r>
              <a:rPr lang="en-US" sz="3800" b="1" spc="33" dirty="0">
                <a:solidFill>
                  <a:srgbClr val="25282A"/>
                </a:solidFill>
                <a:latin typeface="Century Gothic"/>
                <a:cs typeface="Century Gothic"/>
              </a:rPr>
              <a:t>Transfer of Significant People Functions and Exit </a:t>
            </a:r>
            <a:r>
              <a:rPr lang="en-US" sz="3800" b="1" spc="33" dirty="0" smtClean="0">
                <a:solidFill>
                  <a:srgbClr val="25282A"/>
                </a:solidFill>
                <a:latin typeface="Century Gothic"/>
                <a:cs typeface="Century Gothic"/>
              </a:rPr>
              <a:t>Taxation</a:t>
            </a:r>
            <a:endParaRPr lang="de-DE" sz="3800" dirty="0"/>
          </a:p>
        </p:txBody>
      </p:sp>
      <p:sp>
        <p:nvSpPr>
          <p:cNvPr id="5" name="object 11"/>
          <p:cNvSpPr txBox="1"/>
          <p:nvPr/>
        </p:nvSpPr>
        <p:spPr>
          <a:xfrm>
            <a:off x="3940412" y="1838638"/>
            <a:ext cx="6632564" cy="2190866"/>
          </a:xfrm>
          <a:prstGeom prst="rect">
            <a:avLst/>
          </a:prstGeom>
        </p:spPr>
        <p:txBody>
          <a:bodyPr vert="horz" wrap="square" lIns="0" tIns="7316" rIns="0" bIns="0" rtlCol="0">
            <a:spAutoFit/>
          </a:bodyPr>
          <a:lstStyle/>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Decentralization of functions with corresponding reduction in scope and scale of functions carried out at the headquarter can qualify as </a:t>
            </a:r>
            <a:r>
              <a:rPr lang="en-US" sz="1400" b="1" spc="3" dirty="0">
                <a:solidFill>
                  <a:srgbClr val="25282A"/>
                </a:solidFill>
                <a:latin typeface="Century Gothic"/>
                <a:cs typeface="Century Gothic"/>
              </a:rPr>
              <a:t>business restructuring </a:t>
            </a:r>
            <a:r>
              <a:rPr lang="en-US" sz="1400" spc="3" dirty="0">
                <a:solidFill>
                  <a:srgbClr val="25282A"/>
                </a:solidFill>
                <a:latin typeface="Century Gothic"/>
                <a:cs typeface="Century Gothic"/>
              </a:rPr>
              <a:t>according to chapter IX of the OECD-TPG.</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Transfer of functions is typically accompanied by </a:t>
            </a:r>
            <a:r>
              <a:rPr lang="en-US" sz="1400" b="1" spc="3" dirty="0">
                <a:solidFill>
                  <a:srgbClr val="25282A"/>
                </a:solidFill>
                <a:latin typeface="Century Gothic"/>
                <a:cs typeface="Century Gothic"/>
              </a:rPr>
              <a:t>reallocation of profit potential</a:t>
            </a:r>
            <a:r>
              <a:rPr lang="en-US" sz="1400" spc="3" dirty="0">
                <a:solidFill>
                  <a:srgbClr val="25282A"/>
                </a:solidFill>
                <a:latin typeface="Century Gothic"/>
                <a:cs typeface="Century Gothic"/>
              </a:rPr>
              <a:t> from the enterprise to the PE.</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Must be remunerated, if (1.) there is a </a:t>
            </a:r>
            <a:r>
              <a:rPr lang="en-US" sz="1400" b="1" spc="3" dirty="0">
                <a:solidFill>
                  <a:srgbClr val="25282A"/>
                </a:solidFill>
                <a:latin typeface="Century Gothic"/>
                <a:cs typeface="Century Gothic"/>
              </a:rPr>
              <a:t>transfer of something of value </a:t>
            </a:r>
            <a:r>
              <a:rPr lang="en-US" sz="1400" spc="3" dirty="0">
                <a:solidFill>
                  <a:srgbClr val="25282A"/>
                </a:solidFill>
                <a:latin typeface="Century Gothic"/>
                <a:cs typeface="Century Gothic"/>
              </a:rPr>
              <a:t>(e.g. intangible) or a </a:t>
            </a:r>
            <a:r>
              <a:rPr lang="en-US" sz="1400" b="1" spc="3" dirty="0">
                <a:solidFill>
                  <a:srgbClr val="25282A"/>
                </a:solidFill>
                <a:latin typeface="Century Gothic"/>
                <a:cs typeface="Century Gothic"/>
              </a:rPr>
              <a:t>termination or substantial renegotiation of existing arrangements </a:t>
            </a:r>
            <a:r>
              <a:rPr lang="en-US" sz="1400" spc="3" dirty="0">
                <a:solidFill>
                  <a:srgbClr val="25282A"/>
                </a:solidFill>
                <a:latin typeface="Century Gothic"/>
                <a:cs typeface="Century Gothic"/>
              </a:rPr>
              <a:t>and, if (2.) this would be </a:t>
            </a:r>
            <a:r>
              <a:rPr lang="en-US" sz="1400" b="1" spc="3" dirty="0">
                <a:solidFill>
                  <a:srgbClr val="25282A"/>
                </a:solidFill>
                <a:latin typeface="Century Gothic"/>
                <a:cs typeface="Century Gothic"/>
              </a:rPr>
              <a:t>compensated between independent </a:t>
            </a:r>
            <a:r>
              <a:rPr lang="en-US" sz="1400" spc="3" dirty="0">
                <a:solidFill>
                  <a:srgbClr val="25282A"/>
                </a:solidFill>
                <a:latin typeface="Century Gothic"/>
                <a:cs typeface="Century Gothic"/>
              </a:rPr>
              <a:t>parties in comparable circumstances.</a:t>
            </a:r>
          </a:p>
        </p:txBody>
      </p:sp>
      <p:sp>
        <p:nvSpPr>
          <p:cNvPr id="6" name="object 12">
            <a:extLst>
              <a:ext uri="{FF2B5EF4-FFF2-40B4-BE49-F238E27FC236}">
                <a16:creationId xmlns:a16="http://schemas.microsoft.com/office/drawing/2014/main" id="{11973742-024B-49B1-BFA6-918A36FBF848}"/>
              </a:ext>
            </a:extLst>
          </p:cNvPr>
          <p:cNvSpPr txBox="1"/>
          <p:nvPr/>
        </p:nvSpPr>
        <p:spPr>
          <a:xfrm>
            <a:off x="823607" y="1857386"/>
            <a:ext cx="2694656" cy="2096306"/>
          </a:xfrm>
          <a:prstGeom prst="rect">
            <a:avLst/>
          </a:prstGeom>
          <a:solidFill>
            <a:srgbClr val="E8E8E9"/>
          </a:solidFill>
        </p:spPr>
        <p:txBody>
          <a:bodyPr vert="horz" wrap="square" lIns="0" tIns="108000" rIns="0" bIns="108000" rtlCol="0" anchor="ctr">
            <a:noAutofit/>
          </a:bodyPr>
          <a:lstStyle/>
          <a:p>
            <a:pPr marL="7701" algn="ctr">
              <a:spcBef>
                <a:spcPts val="746"/>
              </a:spcBef>
            </a:pPr>
            <a:r>
              <a:rPr lang="es-ES" b="1" spc="3" dirty="0" err="1">
                <a:solidFill>
                  <a:srgbClr val="25282A"/>
                </a:solidFill>
                <a:latin typeface="Century Gothic"/>
                <a:cs typeface="Century Gothic"/>
              </a:rPr>
              <a:t>Remuneration</a:t>
            </a:r>
            <a:r>
              <a:rPr lang="es-ES" b="1" spc="3" dirty="0">
                <a:solidFill>
                  <a:srgbClr val="25282A"/>
                </a:solidFill>
                <a:latin typeface="Century Gothic"/>
                <a:cs typeface="Century Gothic"/>
              </a:rPr>
              <a:t> </a:t>
            </a:r>
            <a:r>
              <a:rPr lang="es-ES" b="1" spc="3" dirty="0" err="1">
                <a:solidFill>
                  <a:srgbClr val="25282A"/>
                </a:solidFill>
                <a:latin typeface="Century Gothic"/>
                <a:cs typeface="Century Gothic"/>
              </a:rPr>
              <a:t>for</a:t>
            </a:r>
            <a:r>
              <a:rPr lang="es-ES" b="1" spc="3" dirty="0">
                <a:solidFill>
                  <a:srgbClr val="25282A"/>
                </a:solidFill>
                <a:latin typeface="Century Gothic"/>
                <a:cs typeface="Century Gothic"/>
              </a:rPr>
              <a:t> Business</a:t>
            </a:r>
            <a:br>
              <a:rPr lang="es-ES" b="1" spc="3" dirty="0">
                <a:solidFill>
                  <a:srgbClr val="25282A"/>
                </a:solidFill>
                <a:latin typeface="Century Gothic"/>
                <a:cs typeface="Century Gothic"/>
              </a:rPr>
            </a:br>
            <a:r>
              <a:rPr lang="es-ES" b="1" spc="3" dirty="0" err="1">
                <a:solidFill>
                  <a:srgbClr val="25282A"/>
                </a:solidFill>
                <a:latin typeface="Century Gothic"/>
                <a:cs typeface="Century Gothic"/>
              </a:rPr>
              <a:t>Restructurings</a:t>
            </a:r>
            <a:endParaRPr lang="es-ES" b="1" spc="3" dirty="0">
              <a:solidFill>
                <a:srgbClr val="25282A"/>
              </a:solidFill>
              <a:latin typeface="Century Gothic"/>
              <a:cs typeface="Century Gothic"/>
            </a:endParaRPr>
          </a:p>
        </p:txBody>
      </p:sp>
      <p:sp>
        <p:nvSpPr>
          <p:cNvPr id="7" name="object 11">
            <a:extLst>
              <a:ext uri="{FF2B5EF4-FFF2-40B4-BE49-F238E27FC236}">
                <a16:creationId xmlns:a16="http://schemas.microsoft.com/office/drawing/2014/main" id="{0A109B5D-2FBA-4C3E-B448-A6418DD6F443}"/>
              </a:ext>
            </a:extLst>
          </p:cNvPr>
          <p:cNvSpPr txBox="1"/>
          <p:nvPr/>
        </p:nvSpPr>
        <p:spPr>
          <a:xfrm>
            <a:off x="3944035" y="4405873"/>
            <a:ext cx="6749683" cy="1174374"/>
          </a:xfrm>
          <a:prstGeom prst="rect">
            <a:avLst/>
          </a:prstGeom>
        </p:spPr>
        <p:txBody>
          <a:bodyPr vert="horz" wrap="square" lIns="0" tIns="7316" rIns="0" bIns="0" rtlCol="0">
            <a:spAutoFit/>
          </a:bodyPr>
          <a:lstStyle/>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Performance of significant people functions (e.g. DEMPE-Functions) in the home office-PE can lead to </a:t>
            </a:r>
            <a:r>
              <a:rPr lang="en-US" sz="1400" b="1" spc="3" dirty="0">
                <a:solidFill>
                  <a:srgbClr val="25282A"/>
                </a:solidFill>
                <a:latin typeface="Century Gothic"/>
                <a:cs typeface="Century Gothic"/>
              </a:rPr>
              <a:t>reallocation of something of value</a:t>
            </a:r>
            <a:r>
              <a:rPr lang="en-US" sz="1400" spc="3" dirty="0">
                <a:solidFill>
                  <a:srgbClr val="25282A"/>
                </a:solidFill>
                <a:latin typeface="Century Gothic"/>
                <a:cs typeface="Century Gothic"/>
              </a:rPr>
              <a:t> to such PE (e.g. brand).</a:t>
            </a:r>
          </a:p>
          <a:p>
            <a:pPr marL="293451" marR="93571" indent="-285750">
              <a:lnSpc>
                <a:spcPct val="100400"/>
              </a:lnSpc>
              <a:spcBef>
                <a:spcPts val="728"/>
              </a:spcBef>
              <a:buFont typeface="Wingdings" panose="05000000000000000000" pitchFamily="2" charset="2"/>
              <a:buChar char="à"/>
            </a:pPr>
            <a:r>
              <a:rPr lang="en-US" sz="1400" spc="3" dirty="0">
                <a:solidFill>
                  <a:srgbClr val="25282A"/>
                </a:solidFill>
                <a:latin typeface="Century Gothic"/>
                <a:cs typeface="Century Gothic"/>
              </a:rPr>
              <a:t>Transfer of asset from a PE in one state to a PE in another state can </a:t>
            </a:r>
            <a:r>
              <a:rPr lang="en-US" sz="1400" b="1" spc="3" dirty="0">
                <a:solidFill>
                  <a:srgbClr val="25282A"/>
                </a:solidFill>
                <a:latin typeface="Century Gothic"/>
                <a:cs typeface="Century Gothic"/>
              </a:rPr>
              <a:t>be assimilated to an alienation of property </a:t>
            </a:r>
            <a:r>
              <a:rPr lang="en-US" sz="1400" spc="3" dirty="0">
                <a:solidFill>
                  <a:srgbClr val="25282A"/>
                </a:solidFill>
                <a:latin typeface="Century Gothic"/>
                <a:cs typeface="Century Gothic"/>
              </a:rPr>
              <a:t>and trigger exit taxation.</a:t>
            </a:r>
          </a:p>
        </p:txBody>
      </p:sp>
      <p:sp>
        <p:nvSpPr>
          <p:cNvPr id="8" name="object 12">
            <a:extLst>
              <a:ext uri="{FF2B5EF4-FFF2-40B4-BE49-F238E27FC236}">
                <a16:creationId xmlns:a16="http://schemas.microsoft.com/office/drawing/2014/main" id="{C97F830E-9FAE-4C71-8BD2-89C28356FAC0}"/>
              </a:ext>
            </a:extLst>
          </p:cNvPr>
          <p:cNvSpPr txBox="1"/>
          <p:nvPr/>
        </p:nvSpPr>
        <p:spPr>
          <a:xfrm>
            <a:off x="820827" y="4441734"/>
            <a:ext cx="2840314" cy="1092866"/>
          </a:xfrm>
          <a:prstGeom prst="rect">
            <a:avLst/>
          </a:prstGeom>
          <a:solidFill>
            <a:srgbClr val="E8E8E9"/>
          </a:solidFill>
        </p:spPr>
        <p:txBody>
          <a:bodyPr vert="horz" wrap="square" lIns="0" tIns="108000" rIns="0" bIns="108000" rtlCol="0" anchor="ctr">
            <a:noAutofit/>
          </a:bodyPr>
          <a:lstStyle/>
          <a:p>
            <a:pPr marL="7701" algn="ctr">
              <a:spcBef>
                <a:spcPts val="746"/>
              </a:spcBef>
            </a:pPr>
            <a:r>
              <a:rPr lang="es-ES" b="1" spc="3" dirty="0" err="1">
                <a:solidFill>
                  <a:srgbClr val="25282A"/>
                </a:solidFill>
                <a:latin typeface="Century Gothic"/>
                <a:cs typeface="Century Gothic"/>
              </a:rPr>
              <a:t>Exit</a:t>
            </a:r>
            <a:r>
              <a:rPr lang="es-ES" b="1" spc="3" dirty="0">
                <a:solidFill>
                  <a:srgbClr val="25282A"/>
                </a:solidFill>
                <a:latin typeface="Century Gothic"/>
                <a:cs typeface="Century Gothic"/>
              </a:rPr>
              <a:t> </a:t>
            </a:r>
            <a:r>
              <a:rPr lang="es-ES" b="1" spc="3" dirty="0" err="1">
                <a:solidFill>
                  <a:srgbClr val="25282A"/>
                </a:solidFill>
                <a:latin typeface="Century Gothic"/>
                <a:cs typeface="Century Gothic"/>
              </a:rPr>
              <a:t>Taxation</a:t>
            </a:r>
            <a:endParaRPr lang="es-ES" b="1" spc="3" dirty="0">
              <a:solidFill>
                <a:srgbClr val="25282A"/>
              </a:solidFill>
              <a:latin typeface="Century Gothic"/>
              <a:cs typeface="Century Gothic"/>
            </a:endParaRPr>
          </a:p>
        </p:txBody>
      </p:sp>
      <p:sp>
        <p:nvSpPr>
          <p:cNvPr id="9" name="Rectángulo: esquinas redondeadas 3">
            <a:extLst>
              <a:ext uri="{FF2B5EF4-FFF2-40B4-BE49-F238E27FC236}">
                <a16:creationId xmlns:a16="http://schemas.microsoft.com/office/drawing/2014/main" id="{707785A4-7596-4503-B4EB-73D8C106306E}"/>
              </a:ext>
            </a:extLst>
          </p:cNvPr>
          <p:cNvSpPr/>
          <p:nvPr/>
        </p:nvSpPr>
        <p:spPr>
          <a:xfrm>
            <a:off x="637902" y="1716815"/>
            <a:ext cx="10273937" cy="2402339"/>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esquinas redondeadas 3">
            <a:extLst>
              <a:ext uri="{FF2B5EF4-FFF2-40B4-BE49-F238E27FC236}">
                <a16:creationId xmlns:a16="http://schemas.microsoft.com/office/drawing/2014/main" id="{575C58FC-E652-4FF0-80FB-52B7BB9F272D}"/>
              </a:ext>
            </a:extLst>
          </p:cNvPr>
          <p:cNvSpPr/>
          <p:nvPr/>
        </p:nvSpPr>
        <p:spPr>
          <a:xfrm>
            <a:off x="638283" y="4286166"/>
            <a:ext cx="10273556" cy="1409240"/>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58658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838200" y="2766218"/>
            <a:ext cx="10515600" cy="1325563"/>
          </a:xfrm>
        </p:spPr>
        <p:txBody>
          <a:bodyPr>
            <a:noAutofit/>
          </a:bodyPr>
          <a:lstStyle/>
          <a:p>
            <a:pPr algn="ctr"/>
            <a:r>
              <a:rPr lang="en-US" sz="4000" b="1" dirty="0">
                <a:solidFill>
                  <a:srgbClr val="25282A"/>
                </a:solidFill>
                <a:latin typeface="Century Gothic"/>
              </a:rPr>
              <a:t>Multiplication of triangular situations</a:t>
            </a:r>
          </a:p>
        </p:txBody>
      </p:sp>
    </p:spTree>
    <p:extLst>
      <p:ext uri="{BB962C8B-B14F-4D97-AF65-F5344CB8AC3E}">
        <p14:creationId xmlns:p14="http://schemas.microsoft.com/office/powerpoint/2010/main" val="2135695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1625"/>
            <a:ext cx="12192000" cy="6858000"/>
          </a:xfrm>
        </p:spPr>
      </p:pic>
      <p:sp>
        <p:nvSpPr>
          <p:cNvPr id="5" name="Rectangle 5"/>
          <p:cNvSpPr/>
          <p:nvPr/>
        </p:nvSpPr>
        <p:spPr>
          <a:xfrm>
            <a:off x="2158940" y="3943448"/>
            <a:ext cx="1796560" cy="470065"/>
          </a:xfrm>
          <a:prstGeom prst="rect">
            <a:avLst/>
          </a:prstGeom>
          <a:solidFill>
            <a:srgbClr val="043673"/>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Source</a:t>
            </a:r>
          </a:p>
        </p:txBody>
      </p:sp>
      <p:cxnSp>
        <p:nvCxnSpPr>
          <p:cNvPr id="6" name="Straight Connector 7"/>
          <p:cNvCxnSpPr/>
          <p:nvPr/>
        </p:nvCxnSpPr>
        <p:spPr>
          <a:xfrm>
            <a:off x="1193473" y="3628798"/>
            <a:ext cx="3479377" cy="2983"/>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sp>
        <p:nvSpPr>
          <p:cNvPr id="7" name="TextBox 12"/>
          <p:cNvSpPr txBox="1"/>
          <p:nvPr/>
        </p:nvSpPr>
        <p:spPr>
          <a:xfrm>
            <a:off x="2634214" y="3668621"/>
            <a:ext cx="832743" cy="307777"/>
          </a:xfrm>
          <a:prstGeom prst="rect">
            <a:avLst/>
          </a:prstGeom>
          <a:noFill/>
        </p:spPr>
        <p:txBody>
          <a:bodyPr wrap="square" rtlCol="0">
            <a:spAutoFit/>
          </a:bodyPr>
          <a:lstStyle/>
          <a:p>
            <a:r>
              <a:rPr lang="en-GB" sz="1400" dirty="0">
                <a:latin typeface="Century Gothic" panose="020B0502020202020204" pitchFamily="34" charset="0"/>
              </a:rPr>
              <a:t>State S</a:t>
            </a:r>
          </a:p>
        </p:txBody>
      </p:sp>
      <p:sp>
        <p:nvSpPr>
          <p:cNvPr id="8" name="TextBox 13"/>
          <p:cNvSpPr txBox="1"/>
          <p:nvPr/>
        </p:nvSpPr>
        <p:spPr>
          <a:xfrm>
            <a:off x="4467374" y="3041419"/>
            <a:ext cx="1041889" cy="307777"/>
          </a:xfrm>
          <a:prstGeom prst="rect">
            <a:avLst/>
          </a:prstGeom>
          <a:noFill/>
        </p:spPr>
        <p:txBody>
          <a:bodyPr wrap="square" rtlCol="0">
            <a:spAutoFit/>
          </a:bodyPr>
          <a:lstStyle/>
          <a:p>
            <a:r>
              <a:rPr lang="en-GB" sz="1400" dirty="0">
                <a:latin typeface="Century Gothic" panose="020B0502020202020204" pitchFamily="34" charset="0"/>
              </a:rPr>
              <a:t>State PE</a:t>
            </a:r>
          </a:p>
        </p:txBody>
      </p:sp>
      <p:sp>
        <p:nvSpPr>
          <p:cNvPr id="11" name="TextBox 19"/>
          <p:cNvSpPr txBox="1"/>
          <p:nvPr/>
        </p:nvSpPr>
        <p:spPr>
          <a:xfrm>
            <a:off x="156588" y="4542672"/>
            <a:ext cx="3010328" cy="954107"/>
          </a:xfrm>
          <a:prstGeom prst="rect">
            <a:avLst/>
          </a:prstGeom>
          <a:noFill/>
        </p:spPr>
        <p:txBody>
          <a:bodyPr wrap="square" rtlCol="0">
            <a:spAutoFit/>
          </a:bodyPr>
          <a:lstStyle/>
          <a:p>
            <a:r>
              <a:rPr lang="en-GB" sz="1400" dirty="0">
                <a:latin typeface="Century Gothic" panose="020B0502020202020204" pitchFamily="34" charset="0"/>
              </a:rPr>
              <a:t>Scenario 1. </a:t>
            </a:r>
            <a:endParaRPr lang="en-GB" sz="1400" dirty="0" smtClean="0">
              <a:latin typeface="Century Gothic" panose="020B0502020202020204" pitchFamily="34" charset="0"/>
            </a:endParaRPr>
          </a:p>
          <a:p>
            <a:pPr lvl="1"/>
            <a:r>
              <a:rPr lang="en-GB" sz="1400" dirty="0" smtClean="0">
                <a:latin typeface="Century Gothic" panose="020B0502020202020204" pitchFamily="34" charset="0"/>
              </a:rPr>
              <a:t>WHT </a:t>
            </a:r>
            <a:r>
              <a:rPr lang="en-GB" sz="1400" dirty="0">
                <a:latin typeface="Century Gothic" panose="020B0502020202020204" pitchFamily="34" charset="0"/>
              </a:rPr>
              <a:t>rate Treaty S-HO 10</a:t>
            </a:r>
            <a:r>
              <a:rPr lang="en-GB" sz="1400" dirty="0" smtClean="0">
                <a:latin typeface="Century Gothic" panose="020B0502020202020204" pitchFamily="34" charset="0"/>
              </a:rPr>
              <a:t>%</a:t>
            </a:r>
          </a:p>
          <a:p>
            <a:pPr lvl="1"/>
            <a:r>
              <a:rPr lang="en-GB" sz="1400" dirty="0">
                <a:latin typeface="Century Gothic" panose="020B0502020202020204" pitchFamily="34" charset="0"/>
              </a:rPr>
              <a:t>WHT rate Treaty S-PE 15%</a:t>
            </a:r>
          </a:p>
          <a:p>
            <a:pPr lvl="1"/>
            <a:endParaRPr lang="en-GB" sz="1400" dirty="0">
              <a:latin typeface="Century Gothic" panose="020B0502020202020204" pitchFamily="34" charset="0"/>
            </a:endParaRPr>
          </a:p>
        </p:txBody>
      </p:sp>
      <p:sp>
        <p:nvSpPr>
          <p:cNvPr id="12" name="TextBox 20"/>
          <p:cNvSpPr txBox="1"/>
          <p:nvPr/>
        </p:nvSpPr>
        <p:spPr>
          <a:xfrm>
            <a:off x="3834145" y="1826724"/>
            <a:ext cx="2014950" cy="307777"/>
          </a:xfrm>
          <a:prstGeom prst="rect">
            <a:avLst/>
          </a:prstGeom>
          <a:noFill/>
        </p:spPr>
        <p:txBody>
          <a:bodyPr wrap="square" rtlCol="0">
            <a:spAutoFit/>
          </a:bodyPr>
          <a:lstStyle/>
          <a:p>
            <a:r>
              <a:rPr lang="en-GB" sz="1400" dirty="0">
                <a:latin typeface="Century Gothic" panose="020B0502020202020204" pitchFamily="34" charset="0"/>
              </a:rPr>
              <a:t>PE state tax rate 25%</a:t>
            </a:r>
          </a:p>
        </p:txBody>
      </p:sp>
      <p:sp>
        <p:nvSpPr>
          <p:cNvPr id="13" name="TextBox 21"/>
          <p:cNvSpPr txBox="1"/>
          <p:nvPr/>
        </p:nvSpPr>
        <p:spPr>
          <a:xfrm>
            <a:off x="3213774" y="4542672"/>
            <a:ext cx="2998928" cy="954107"/>
          </a:xfrm>
          <a:prstGeom prst="rect">
            <a:avLst/>
          </a:prstGeom>
          <a:noFill/>
        </p:spPr>
        <p:txBody>
          <a:bodyPr wrap="square" rtlCol="0">
            <a:spAutoFit/>
          </a:bodyPr>
          <a:lstStyle/>
          <a:p>
            <a:r>
              <a:rPr lang="en-GB" sz="1400" dirty="0">
                <a:latin typeface="Century Gothic" panose="020B0502020202020204" pitchFamily="34" charset="0"/>
              </a:rPr>
              <a:t>Scenario 2. </a:t>
            </a:r>
            <a:endParaRPr lang="en-GB" sz="1400" dirty="0" smtClean="0">
              <a:latin typeface="Century Gothic" panose="020B0502020202020204" pitchFamily="34" charset="0"/>
            </a:endParaRPr>
          </a:p>
          <a:p>
            <a:pPr lvl="1"/>
            <a:r>
              <a:rPr lang="en-GB" sz="1400" dirty="0" smtClean="0">
                <a:latin typeface="Century Gothic" panose="020B0502020202020204" pitchFamily="34" charset="0"/>
              </a:rPr>
              <a:t>WHT </a:t>
            </a:r>
            <a:r>
              <a:rPr lang="en-GB" sz="1400" dirty="0">
                <a:latin typeface="Century Gothic" panose="020B0502020202020204" pitchFamily="34" charset="0"/>
              </a:rPr>
              <a:t>rate Treaty S-HO 10</a:t>
            </a:r>
            <a:r>
              <a:rPr lang="en-GB" sz="1400" dirty="0" smtClean="0">
                <a:latin typeface="Century Gothic" panose="020B0502020202020204" pitchFamily="34" charset="0"/>
              </a:rPr>
              <a:t>%</a:t>
            </a:r>
          </a:p>
          <a:p>
            <a:pPr lvl="1"/>
            <a:r>
              <a:rPr lang="en-GB" sz="1400" dirty="0">
                <a:latin typeface="Century Gothic" panose="020B0502020202020204" pitchFamily="34" charset="0"/>
              </a:rPr>
              <a:t>WHT rate Treaty S-PE 5%</a:t>
            </a:r>
          </a:p>
          <a:p>
            <a:pPr lvl="1"/>
            <a:endParaRPr lang="en-GB" sz="1400" dirty="0">
              <a:latin typeface="Century Gothic" panose="020B0502020202020204" pitchFamily="34" charset="0"/>
            </a:endParaRPr>
          </a:p>
        </p:txBody>
      </p:sp>
      <p:sp>
        <p:nvSpPr>
          <p:cNvPr id="15" name="Rectangle 3"/>
          <p:cNvSpPr/>
          <p:nvPr/>
        </p:nvSpPr>
        <p:spPr>
          <a:xfrm>
            <a:off x="1910733" y="2189423"/>
            <a:ext cx="1146489" cy="1145787"/>
          </a:xfrm>
          <a:prstGeom prst="rect">
            <a:avLst/>
          </a:prstGeom>
          <a:solidFill>
            <a:srgbClr val="043673"/>
          </a:solidFill>
          <a:ln w="12700">
            <a:solidFill>
              <a:schemeClr val="tx1"/>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HO</a:t>
            </a:r>
          </a:p>
        </p:txBody>
      </p:sp>
      <p:sp>
        <p:nvSpPr>
          <p:cNvPr id="16" name="Rectangle 4"/>
          <p:cNvSpPr/>
          <p:nvPr/>
        </p:nvSpPr>
        <p:spPr>
          <a:xfrm>
            <a:off x="3072687" y="2197878"/>
            <a:ext cx="1146489" cy="1145787"/>
          </a:xfrm>
          <a:prstGeom prst="rect">
            <a:avLst/>
          </a:prstGeom>
          <a:solidFill>
            <a:schemeClr val="accent1">
              <a:lumMod val="40000"/>
              <a:lumOff val="60000"/>
            </a:schemeClr>
          </a:solidFill>
          <a:ln w="19050">
            <a:solidFill>
              <a:schemeClr val="tx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PE</a:t>
            </a:r>
          </a:p>
        </p:txBody>
      </p:sp>
      <p:sp>
        <p:nvSpPr>
          <p:cNvPr id="17" name="TextBox 11"/>
          <p:cNvSpPr txBox="1"/>
          <p:nvPr/>
        </p:nvSpPr>
        <p:spPr>
          <a:xfrm>
            <a:off x="577168" y="3041419"/>
            <a:ext cx="1069901" cy="297454"/>
          </a:xfrm>
          <a:prstGeom prst="rect">
            <a:avLst/>
          </a:prstGeom>
          <a:noFill/>
        </p:spPr>
        <p:txBody>
          <a:bodyPr wrap="square" rtlCol="0">
            <a:spAutoFit/>
          </a:bodyPr>
          <a:lstStyle/>
          <a:p>
            <a:r>
              <a:rPr lang="en-GB" sz="1333" dirty="0">
                <a:latin typeface="Century Gothic" panose="020B0502020202020204" pitchFamily="34" charset="0"/>
              </a:rPr>
              <a:t>State HO</a:t>
            </a:r>
          </a:p>
        </p:txBody>
      </p:sp>
      <p:sp>
        <p:nvSpPr>
          <p:cNvPr id="18" name="TextBox 23"/>
          <p:cNvSpPr txBox="1"/>
          <p:nvPr/>
        </p:nvSpPr>
        <p:spPr>
          <a:xfrm>
            <a:off x="6103014" y="669903"/>
            <a:ext cx="5349127" cy="5478423"/>
          </a:xfrm>
          <a:prstGeom prst="rect">
            <a:avLst/>
          </a:prstGeom>
          <a:noFill/>
        </p:spPr>
        <p:txBody>
          <a:bodyPr wrap="square" rtlCol="0">
            <a:spAutoFit/>
          </a:bodyPr>
          <a:lstStyle/>
          <a:p>
            <a:pPr marL="228594" indent="-228594">
              <a:spcAft>
                <a:spcPts val="800"/>
              </a:spcAft>
              <a:buFont typeface="Arial" panose="020B0604020202020204" pitchFamily="34" charset="0"/>
              <a:buChar char="•"/>
            </a:pPr>
            <a:r>
              <a:rPr lang="en-GB" sz="1400" dirty="0">
                <a:latin typeface="Century Gothic" panose="020B0502020202020204" pitchFamily="34" charset="0"/>
              </a:rPr>
              <a:t>Income from State S allocable to PE.</a:t>
            </a:r>
          </a:p>
          <a:p>
            <a:pPr marL="228594" indent="-228594">
              <a:spcAft>
                <a:spcPts val="800"/>
              </a:spcAft>
              <a:buFont typeface="Arial" panose="020B0604020202020204" pitchFamily="34" charset="0"/>
              <a:buChar char="•"/>
            </a:pPr>
            <a:r>
              <a:rPr lang="en-GB" sz="1400" dirty="0">
                <a:latin typeface="Century Gothic" panose="020B0502020202020204" pitchFamily="34" charset="0"/>
              </a:rPr>
              <a:t>Applicable Treaty: S </a:t>
            </a:r>
            <a:r>
              <a:rPr lang="en-150" sz="1400" dirty="0">
                <a:latin typeface="Century Gothic" panose="020B0502020202020204" pitchFamily="34" charset="0"/>
              </a:rPr>
              <a:t>–</a:t>
            </a:r>
            <a:r>
              <a:rPr lang="en-GB" sz="1400" dirty="0">
                <a:latin typeface="Century Gothic" panose="020B0502020202020204" pitchFamily="34" charset="0"/>
              </a:rPr>
              <a:t> </a:t>
            </a:r>
            <a:r>
              <a:rPr lang="en-GB" sz="1400" dirty="0" err="1">
                <a:latin typeface="Century Gothic" panose="020B0502020202020204" pitchFamily="34" charset="0"/>
              </a:rPr>
              <a:t>HO</a:t>
            </a:r>
            <a:endParaRPr lang="en-GB" sz="1400" dirty="0">
              <a:latin typeface="Century Gothic" panose="020B0502020202020204" pitchFamily="34" charset="0"/>
            </a:endParaRPr>
          </a:p>
          <a:p>
            <a:pPr marL="228594" indent="-228594">
              <a:spcAft>
                <a:spcPts val="800"/>
              </a:spcAft>
              <a:buFont typeface="Arial" panose="020B0604020202020204" pitchFamily="34" charset="0"/>
              <a:buChar char="•"/>
            </a:pPr>
            <a:r>
              <a:rPr lang="en-US" sz="1400" dirty="0">
                <a:latin typeface="Century Gothic" panose="020B0502020202020204" pitchFamily="34" charset="0"/>
              </a:rPr>
              <a:t>State S may tax, but limited under Treaty S-HO</a:t>
            </a:r>
          </a:p>
          <a:p>
            <a:pPr marL="228594" indent="-228594">
              <a:spcAft>
                <a:spcPts val="800"/>
              </a:spcAft>
              <a:buFont typeface="Arial" panose="020B0604020202020204" pitchFamily="34" charset="0"/>
              <a:buChar char="•"/>
            </a:pPr>
            <a:r>
              <a:rPr lang="en-GB" sz="1400" dirty="0">
                <a:latin typeface="Century Gothic" panose="020B0502020202020204" pitchFamily="34" charset="0"/>
              </a:rPr>
              <a:t>Both State </a:t>
            </a:r>
            <a:r>
              <a:rPr lang="en-GB" sz="1400" dirty="0" err="1">
                <a:latin typeface="Century Gothic" panose="020B0502020202020204" pitchFamily="34" charset="0"/>
              </a:rPr>
              <a:t>HO</a:t>
            </a:r>
            <a:r>
              <a:rPr lang="en-GB" sz="1400" dirty="0">
                <a:latin typeface="Century Gothic" panose="020B0502020202020204" pitchFamily="34" charset="0"/>
              </a:rPr>
              <a:t> and state PE should provide relief:</a:t>
            </a:r>
          </a:p>
          <a:p>
            <a:pPr marL="685744" lvl="1" indent="-228594">
              <a:spcAft>
                <a:spcPts val="800"/>
              </a:spcAft>
              <a:buFont typeface="Arial" panose="020B0604020202020204" pitchFamily="34" charset="0"/>
              <a:buChar char="•"/>
            </a:pPr>
            <a:r>
              <a:rPr lang="en-GB" sz="1400" dirty="0">
                <a:latin typeface="Century Gothic" panose="020B0502020202020204" pitchFamily="34" charset="0"/>
                <a:sym typeface="Wingdings" panose="05000000000000000000" pitchFamily="2" charset="2"/>
              </a:rPr>
              <a:t>State </a:t>
            </a:r>
            <a:r>
              <a:rPr lang="en-GB" sz="1400" dirty="0" err="1">
                <a:latin typeface="Century Gothic" panose="020B0502020202020204" pitchFamily="34" charset="0"/>
                <a:sym typeface="Wingdings" panose="05000000000000000000" pitchFamily="2" charset="2"/>
              </a:rPr>
              <a:t>HO</a:t>
            </a:r>
            <a:r>
              <a:rPr lang="en-GB" sz="1400" dirty="0">
                <a:latin typeface="Century Gothic" panose="020B0502020202020204" pitchFamily="34" charset="0"/>
                <a:sym typeface="Wingdings" panose="05000000000000000000" pitchFamily="2" charset="2"/>
              </a:rPr>
              <a:t>: based on Treaty S-</a:t>
            </a:r>
            <a:r>
              <a:rPr lang="en-GB" sz="1400" dirty="0" err="1">
                <a:latin typeface="Century Gothic" panose="020B0502020202020204" pitchFamily="34" charset="0"/>
                <a:sym typeface="Wingdings" panose="05000000000000000000" pitchFamily="2" charset="2"/>
              </a:rPr>
              <a:t>HO</a:t>
            </a:r>
            <a:endParaRPr lang="en-GB" sz="1400" dirty="0">
              <a:latin typeface="Century Gothic" panose="020B0502020202020204" pitchFamily="34" charset="0"/>
              <a:sym typeface="Wingdings" panose="05000000000000000000" pitchFamily="2" charset="2"/>
            </a:endParaRPr>
          </a:p>
          <a:p>
            <a:pPr marL="685744" lvl="1" indent="-228594">
              <a:spcAft>
                <a:spcPts val="800"/>
              </a:spcAft>
              <a:buFont typeface="Arial" panose="020B0604020202020204" pitchFamily="34" charset="0"/>
              <a:buChar char="•"/>
            </a:pPr>
            <a:r>
              <a:rPr lang="en-GB" sz="1400" dirty="0">
                <a:latin typeface="Century Gothic" panose="020B0502020202020204" pitchFamily="34" charset="0"/>
              </a:rPr>
              <a:t>State PE: based on Article 24(3) Treaty </a:t>
            </a:r>
            <a:r>
              <a:rPr lang="en-GB" sz="1400" dirty="0" err="1">
                <a:latin typeface="Century Gothic" panose="020B0502020202020204" pitchFamily="34" charset="0"/>
              </a:rPr>
              <a:t>HO</a:t>
            </a:r>
            <a:r>
              <a:rPr lang="en-GB" sz="1400" dirty="0">
                <a:latin typeface="Century Gothic" panose="020B0502020202020204" pitchFamily="34" charset="0"/>
              </a:rPr>
              <a:t>-PE (Non-discrimination) and EU freedom of establishment</a:t>
            </a:r>
          </a:p>
          <a:p>
            <a:pPr marL="228594" indent="-228594">
              <a:spcAft>
                <a:spcPts val="800"/>
              </a:spcAft>
              <a:buFont typeface="Arial" panose="020B0604020202020204" pitchFamily="34" charset="0"/>
              <a:buChar char="•"/>
            </a:pPr>
            <a:r>
              <a:rPr lang="en-GB" sz="1400" dirty="0">
                <a:latin typeface="Century Gothic" panose="020B0502020202020204" pitchFamily="34" charset="0"/>
              </a:rPr>
              <a:t>Relief may, however, be less than the actual WHT withheld in State S.</a:t>
            </a:r>
          </a:p>
          <a:p>
            <a:pPr marL="228594" indent="-228594">
              <a:spcAft>
                <a:spcPts val="800"/>
              </a:spcAft>
              <a:buFont typeface="Arial" panose="020B0604020202020204" pitchFamily="34" charset="0"/>
              <a:buChar char="•"/>
            </a:pPr>
            <a:r>
              <a:rPr lang="en-GB" sz="1400" dirty="0">
                <a:latin typeface="Century Gothic" panose="020B0502020202020204" pitchFamily="34" charset="0"/>
              </a:rPr>
              <a:t>Points of attention:</a:t>
            </a:r>
          </a:p>
          <a:p>
            <a:pPr marL="685744" lvl="1" indent="-228594">
              <a:spcAft>
                <a:spcPts val="800"/>
              </a:spcAft>
              <a:buFont typeface="Arial" panose="020B0604020202020204" pitchFamily="34" charset="0"/>
              <a:buChar char="•"/>
            </a:pPr>
            <a:r>
              <a:rPr lang="en-GB" sz="1400" dirty="0">
                <a:latin typeface="Century Gothic" panose="020B0502020202020204" pitchFamily="34" charset="0"/>
                <a:sym typeface="Wingdings" panose="05000000000000000000" pitchFamily="2" charset="2"/>
              </a:rPr>
              <a:t>Consequences of PPT / LOB clause in S-PE State</a:t>
            </a:r>
          </a:p>
          <a:p>
            <a:pPr marL="685744" lvl="1" indent="-228594">
              <a:spcAft>
                <a:spcPts val="800"/>
              </a:spcAft>
              <a:buFont typeface="Arial" panose="020B0604020202020204" pitchFamily="34" charset="0"/>
              <a:buChar char="•"/>
            </a:pPr>
            <a:r>
              <a:rPr lang="en-GB" sz="1400" dirty="0">
                <a:latin typeface="Century Gothic" panose="020B0502020202020204" pitchFamily="34" charset="0"/>
                <a:sym typeface="Wingdings" panose="05000000000000000000" pitchFamily="2" charset="2"/>
              </a:rPr>
              <a:t>MLI: PE anti-abuse rule</a:t>
            </a:r>
            <a:endParaRPr lang="en-GB" sz="1400" dirty="0">
              <a:latin typeface="Century Gothic" panose="020B0502020202020204" pitchFamily="34" charset="0"/>
            </a:endParaRPr>
          </a:p>
          <a:p>
            <a:pPr marL="685744" lvl="1" indent="-228594">
              <a:spcAft>
                <a:spcPts val="800"/>
              </a:spcAft>
              <a:buFont typeface="Arial" panose="020B0604020202020204" pitchFamily="34" charset="0"/>
              <a:buChar char="•"/>
            </a:pPr>
            <a:r>
              <a:rPr lang="en-GB" sz="1400" dirty="0">
                <a:latin typeface="Century Gothic" panose="020B0502020202020204" pitchFamily="34" charset="0"/>
              </a:rPr>
              <a:t>Application of ATAD 2 (hybrid mismatches)</a:t>
            </a:r>
          </a:p>
          <a:p>
            <a:pPr marL="685744" lvl="1" indent="-228594">
              <a:spcAft>
                <a:spcPts val="800"/>
              </a:spcAft>
              <a:buFont typeface="Arial" panose="020B0604020202020204" pitchFamily="34" charset="0"/>
              <a:buChar char="•"/>
            </a:pPr>
            <a:r>
              <a:rPr lang="en-GB" sz="1400" dirty="0">
                <a:latin typeface="Century Gothic" panose="020B0502020202020204" pitchFamily="34" charset="0"/>
              </a:rPr>
              <a:t>Timing issues re. credit</a:t>
            </a:r>
          </a:p>
          <a:p>
            <a:pPr marL="228594" indent="-228594">
              <a:spcAft>
                <a:spcPts val="800"/>
              </a:spcAft>
              <a:buFont typeface="Arial" panose="020B0604020202020204" pitchFamily="34" charset="0"/>
              <a:buChar char="•"/>
            </a:pPr>
            <a:r>
              <a:rPr lang="en-GB" sz="1400" dirty="0">
                <a:latin typeface="Century Gothic" panose="020B0502020202020204" pitchFamily="34" charset="0"/>
              </a:rPr>
              <a:t>Potential issues as a result of remote working:</a:t>
            </a:r>
          </a:p>
          <a:p>
            <a:pPr marL="685744" lvl="1" indent="-228594">
              <a:spcAft>
                <a:spcPts val="800"/>
              </a:spcAft>
              <a:buFont typeface="Arial" panose="020B0604020202020204" pitchFamily="34" charset="0"/>
              <a:buChar char="•"/>
            </a:pPr>
            <a:r>
              <a:rPr lang="en-GB" sz="1400" dirty="0">
                <a:latin typeface="Century Gothic" panose="020B0502020202020204" pitchFamily="34" charset="0"/>
              </a:rPr>
              <a:t>Disagreement on the existence of a PE</a:t>
            </a:r>
          </a:p>
          <a:p>
            <a:pPr marL="685744" lvl="1" indent="-228594">
              <a:spcAft>
                <a:spcPts val="800"/>
              </a:spcAft>
              <a:buFont typeface="Arial" panose="020B0604020202020204" pitchFamily="34" charset="0"/>
              <a:buChar char="•"/>
            </a:pPr>
            <a:r>
              <a:rPr lang="en-GB" sz="1400" dirty="0">
                <a:latin typeface="Century Gothic" panose="020B0502020202020204" pitchFamily="34" charset="0"/>
                <a:sym typeface="Wingdings" panose="05000000000000000000" pitchFamily="2" charset="2"/>
              </a:rPr>
              <a:t>Disagreement on allocation of income to PE</a:t>
            </a:r>
            <a:endParaRPr lang="en-GB" sz="1400" dirty="0">
              <a:latin typeface="Century Gothic" panose="020B0502020202020204" pitchFamily="34" charset="0"/>
            </a:endParaRPr>
          </a:p>
          <a:p>
            <a:pPr marL="228594" indent="-228594">
              <a:buFont typeface="Arial" panose="020B0604020202020204" pitchFamily="34" charset="0"/>
              <a:buChar char="•"/>
            </a:pPr>
            <a:endParaRPr lang="en-GB" sz="1200" dirty="0">
              <a:latin typeface="Century Gothic" panose="020B0502020202020204" pitchFamily="34" charset="0"/>
            </a:endParaRPr>
          </a:p>
        </p:txBody>
      </p:sp>
      <p:sp>
        <p:nvSpPr>
          <p:cNvPr id="20" name="Freeform 16"/>
          <p:cNvSpPr/>
          <p:nvPr/>
        </p:nvSpPr>
        <p:spPr>
          <a:xfrm>
            <a:off x="4118075" y="2800009"/>
            <a:ext cx="408252" cy="1321232"/>
          </a:xfrm>
          <a:custGeom>
            <a:avLst/>
            <a:gdLst>
              <a:gd name="connsiteX0" fmla="*/ 0 w 360185"/>
              <a:gd name="connsiteY0" fmla="*/ 734325 h 734325"/>
              <a:gd name="connsiteX1" fmla="*/ 356717 w 360185"/>
              <a:gd name="connsiteY1" fmla="*/ 352487 h 734325"/>
              <a:gd name="connsiteX2" fmla="*/ 190919 w 360185"/>
              <a:gd name="connsiteY2" fmla="*/ 30940 h 734325"/>
              <a:gd name="connsiteX3" fmla="*/ 180870 w 360185"/>
              <a:gd name="connsiteY3" fmla="*/ 30940 h 734325"/>
            </a:gdLst>
            <a:ahLst/>
            <a:cxnLst>
              <a:cxn ang="0">
                <a:pos x="connsiteX0" y="connsiteY0"/>
              </a:cxn>
              <a:cxn ang="0">
                <a:pos x="connsiteX1" y="connsiteY1"/>
              </a:cxn>
              <a:cxn ang="0">
                <a:pos x="connsiteX2" y="connsiteY2"/>
              </a:cxn>
              <a:cxn ang="0">
                <a:pos x="connsiteX3" y="connsiteY3"/>
              </a:cxn>
            </a:cxnLst>
            <a:rect l="l" t="t" r="r" b="b"/>
            <a:pathLst>
              <a:path w="360185" h="734325">
                <a:moveTo>
                  <a:pt x="0" y="734325"/>
                </a:moveTo>
                <a:cubicBezTo>
                  <a:pt x="162448" y="602021"/>
                  <a:pt x="324897" y="469718"/>
                  <a:pt x="356717" y="352487"/>
                </a:cubicBezTo>
                <a:cubicBezTo>
                  <a:pt x="388537" y="235256"/>
                  <a:pt x="190919" y="30940"/>
                  <a:pt x="190919" y="30940"/>
                </a:cubicBezTo>
                <a:cubicBezTo>
                  <a:pt x="161611" y="-22651"/>
                  <a:pt x="171240" y="4144"/>
                  <a:pt x="180870" y="30940"/>
                </a:cubicBezTo>
              </a:path>
            </a:pathLst>
          </a:custGeom>
          <a:noFill/>
          <a:ln>
            <a:solidFill>
              <a:srgbClr val="04367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Rectangle 5"/>
          <p:cNvSpPr/>
          <p:nvPr/>
        </p:nvSpPr>
        <p:spPr>
          <a:xfrm>
            <a:off x="2158940" y="3947111"/>
            <a:ext cx="1796560" cy="470065"/>
          </a:xfrm>
          <a:prstGeom prst="rect">
            <a:avLst/>
          </a:prstGeom>
          <a:solidFill>
            <a:srgbClr val="043673"/>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Century Gothic" panose="020B0502020202020204" pitchFamily="34" charset="0"/>
              </a:rPr>
              <a:t>Source</a:t>
            </a:r>
          </a:p>
        </p:txBody>
      </p:sp>
      <p:sp>
        <p:nvSpPr>
          <p:cNvPr id="22" name="Rectangle 3"/>
          <p:cNvSpPr/>
          <p:nvPr/>
        </p:nvSpPr>
        <p:spPr>
          <a:xfrm>
            <a:off x="1910733" y="2193086"/>
            <a:ext cx="1146489" cy="1145787"/>
          </a:xfrm>
          <a:prstGeom prst="rect">
            <a:avLst/>
          </a:prstGeom>
          <a:solidFill>
            <a:srgbClr val="043673"/>
          </a:solidFill>
          <a:ln w="19050">
            <a:solidFill>
              <a:schemeClr val="tx1"/>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Century Gothic" panose="020B0502020202020204" pitchFamily="34" charset="0"/>
              </a:rPr>
              <a:t>HO</a:t>
            </a:r>
          </a:p>
        </p:txBody>
      </p:sp>
      <p:cxnSp>
        <p:nvCxnSpPr>
          <p:cNvPr id="24" name="Straight Connector 7"/>
          <p:cNvCxnSpPr/>
          <p:nvPr/>
        </p:nvCxnSpPr>
        <p:spPr>
          <a:xfrm flipV="1">
            <a:off x="3084122" y="1650938"/>
            <a:ext cx="0" cy="1980843"/>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sp>
        <p:nvSpPr>
          <p:cNvPr id="19" name="Titel 9"/>
          <p:cNvSpPr>
            <a:spLocks noGrp="1"/>
          </p:cNvSpPr>
          <p:nvPr>
            <p:ph type="title"/>
          </p:nvPr>
        </p:nvSpPr>
        <p:spPr>
          <a:xfrm>
            <a:off x="351118" y="-273"/>
            <a:ext cx="10515600" cy="1325563"/>
          </a:xfrm>
        </p:spPr>
        <p:txBody>
          <a:bodyPr>
            <a:normAutofit/>
          </a:bodyPr>
          <a:lstStyle/>
          <a:p>
            <a:r>
              <a:rPr lang="en-GB" sz="3800" b="1" dirty="0" smtClean="0">
                <a:latin typeface="Century Gothic" panose="020B0502020202020204" pitchFamily="34" charset="0"/>
              </a:rPr>
              <a:t>Tax </a:t>
            </a:r>
            <a:r>
              <a:rPr lang="en-GB" sz="3800" b="1" dirty="0">
                <a:latin typeface="Century Gothic" panose="020B0502020202020204" pitchFamily="34" charset="0"/>
              </a:rPr>
              <a:t>treaties:</a:t>
            </a:r>
            <a:br>
              <a:rPr lang="en-GB" sz="3800" b="1" dirty="0">
                <a:latin typeface="Century Gothic" panose="020B0502020202020204" pitchFamily="34" charset="0"/>
              </a:rPr>
            </a:br>
            <a:r>
              <a:rPr lang="en-GB" sz="3800" b="1" dirty="0" smtClean="0">
                <a:latin typeface="Century Gothic" panose="020B0502020202020204" pitchFamily="34" charset="0"/>
              </a:rPr>
              <a:t>Payments to </a:t>
            </a:r>
            <a:r>
              <a:rPr lang="en-GB" sz="3800" b="1" dirty="0">
                <a:latin typeface="Century Gothic" panose="020B0502020202020204" pitchFamily="34" charset="0"/>
              </a:rPr>
              <a:t>a </a:t>
            </a:r>
            <a:r>
              <a:rPr lang="en-GB" sz="3800" b="1" dirty="0" smtClean="0">
                <a:latin typeface="Century Gothic" panose="020B0502020202020204" pitchFamily="34" charset="0"/>
              </a:rPr>
              <a:t>PE</a:t>
            </a:r>
            <a:endParaRPr lang="de-DE" sz="3800" b="1" dirty="0">
              <a:latin typeface="Century Gothic" panose="020B0502020202020204" pitchFamily="34" charset="0"/>
            </a:endParaRPr>
          </a:p>
        </p:txBody>
      </p:sp>
    </p:spTree>
    <p:extLst>
      <p:ext uri="{BB962C8B-B14F-4D97-AF65-F5344CB8AC3E}">
        <p14:creationId xmlns:p14="http://schemas.microsoft.com/office/powerpoint/2010/main" val="3406749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51118" y="-273"/>
            <a:ext cx="10515600" cy="1325563"/>
          </a:xfrm>
        </p:spPr>
        <p:txBody>
          <a:bodyPr>
            <a:normAutofit/>
          </a:bodyPr>
          <a:lstStyle/>
          <a:p>
            <a:r>
              <a:rPr lang="en-GB" sz="3800" b="1" dirty="0" smtClean="0">
                <a:latin typeface="Century Gothic" panose="020B0502020202020204" pitchFamily="34" charset="0"/>
              </a:rPr>
              <a:t>Tax </a:t>
            </a:r>
            <a:r>
              <a:rPr lang="en-GB" sz="3800" b="1" dirty="0">
                <a:latin typeface="Century Gothic" panose="020B0502020202020204" pitchFamily="34" charset="0"/>
              </a:rPr>
              <a:t>treaties:</a:t>
            </a:r>
            <a:br>
              <a:rPr lang="en-GB" sz="3800" b="1" dirty="0">
                <a:latin typeface="Century Gothic" panose="020B0502020202020204" pitchFamily="34" charset="0"/>
              </a:rPr>
            </a:br>
            <a:r>
              <a:rPr lang="en-GB" sz="3800" b="1" dirty="0" smtClean="0">
                <a:latin typeface="Century Gothic" panose="020B0502020202020204" pitchFamily="34" charset="0"/>
              </a:rPr>
              <a:t>Payments </a:t>
            </a:r>
            <a:r>
              <a:rPr lang="en-GB" sz="3800" b="1" dirty="0">
                <a:latin typeface="Century Gothic" panose="020B0502020202020204" pitchFamily="34" charset="0"/>
              </a:rPr>
              <a:t>by a </a:t>
            </a:r>
            <a:r>
              <a:rPr lang="en-GB" sz="3800" b="1" dirty="0" smtClean="0">
                <a:latin typeface="Century Gothic" panose="020B0502020202020204" pitchFamily="34" charset="0"/>
              </a:rPr>
              <a:t>PE</a:t>
            </a:r>
            <a:endParaRPr lang="de-DE" sz="3800" b="1" dirty="0">
              <a:latin typeface="Century Gothic" panose="020B0502020202020204" pitchFamily="34" charset="0"/>
            </a:endParaRPr>
          </a:p>
        </p:txBody>
      </p:sp>
      <p:sp>
        <p:nvSpPr>
          <p:cNvPr id="5" name="TextBox 18"/>
          <p:cNvSpPr txBox="1"/>
          <p:nvPr/>
        </p:nvSpPr>
        <p:spPr>
          <a:xfrm>
            <a:off x="5608918" y="449052"/>
            <a:ext cx="5449961" cy="5663089"/>
          </a:xfrm>
          <a:prstGeom prst="rect">
            <a:avLst/>
          </a:prstGeom>
          <a:noFill/>
        </p:spPr>
        <p:txBody>
          <a:bodyPr wrap="square" rtlCol="0">
            <a:spAutoFit/>
          </a:bodyPr>
          <a:lstStyle/>
          <a:p>
            <a:pPr algn="just">
              <a:spcAft>
                <a:spcPts val="800"/>
              </a:spcAft>
            </a:pPr>
            <a:r>
              <a:rPr lang="en-GB" sz="1400" b="1" dirty="0">
                <a:solidFill>
                  <a:srgbClr val="043673"/>
                </a:solidFill>
                <a:latin typeface="Century Gothic" panose="020B0502020202020204" pitchFamily="34" charset="0"/>
                <a:ea typeface="+mj-ea"/>
                <a:cs typeface="Arial" panose="020B0604020202020204" pitchFamily="34" charset="0"/>
              </a:rPr>
              <a:t>Interest</a:t>
            </a:r>
            <a:endParaRPr lang="en-US" sz="1400" b="1" dirty="0">
              <a:solidFill>
                <a:srgbClr val="043673"/>
              </a:solidFill>
              <a:latin typeface="Century Gothic" panose="020B0502020202020204" pitchFamily="34" charset="0"/>
              <a:ea typeface="+mj-ea"/>
              <a:cs typeface="Arial" panose="020B0604020202020204" pitchFamily="34" charset="0"/>
            </a:endParaRPr>
          </a:p>
          <a:p>
            <a:pPr marL="228594" indent="-228594" algn="just">
              <a:spcAft>
                <a:spcPts val="800"/>
              </a:spcAft>
              <a:buFont typeface="Arial" panose="020B0604020202020204" pitchFamily="34" charset="0"/>
              <a:buChar char="•"/>
            </a:pPr>
            <a:r>
              <a:rPr lang="en-US" sz="1400" dirty="0" smtClean="0">
                <a:latin typeface="Century Gothic" panose="020B0502020202020204" pitchFamily="34" charset="0"/>
              </a:rPr>
              <a:t>Article </a:t>
            </a:r>
            <a:r>
              <a:rPr lang="en-US" sz="1400" dirty="0">
                <a:latin typeface="Century Gothic" panose="020B0502020202020204" pitchFamily="34" charset="0"/>
              </a:rPr>
              <a:t>11(5) OECD MC: “</a:t>
            </a:r>
            <a:r>
              <a:rPr lang="en-US" sz="1400" b="1" dirty="0">
                <a:latin typeface="Century Gothic" panose="020B0502020202020204" pitchFamily="34" charset="0"/>
              </a:rPr>
              <a:t>[1] </a:t>
            </a:r>
            <a:r>
              <a:rPr lang="en-US" sz="1400" i="1" dirty="0">
                <a:latin typeface="Century Gothic" panose="020B0502020202020204" pitchFamily="34" charset="0"/>
              </a:rPr>
              <a:t>Interest shall be deemed to arise in a Contracting State when the payer is a resident of that State.</a:t>
            </a:r>
            <a:r>
              <a:rPr lang="en-US" sz="1400" b="1" i="1" dirty="0">
                <a:latin typeface="Century Gothic" panose="020B0502020202020204" pitchFamily="34" charset="0"/>
              </a:rPr>
              <a:t> </a:t>
            </a:r>
            <a:r>
              <a:rPr lang="en-US" sz="1400" b="1" dirty="0">
                <a:latin typeface="Century Gothic" panose="020B0502020202020204" pitchFamily="34" charset="0"/>
              </a:rPr>
              <a:t>[2] </a:t>
            </a:r>
            <a:r>
              <a:rPr lang="en-US" sz="1400" i="1" dirty="0">
                <a:latin typeface="Century Gothic" panose="020B0502020202020204" pitchFamily="34" charset="0"/>
              </a:rPr>
              <a:t>Where, however, the person paying the interest, whether he is a resident of a Contracting State or not, has in a Contracting State a permanent establishment in connection with which the indebtedness on which the interest is paid was incurred, and such interest is borne by such permanent establishment, then such interest shall be deemed to arise in the State in which the permanent establishment is situated</a:t>
            </a:r>
            <a:r>
              <a:rPr lang="en-US" sz="1400" dirty="0">
                <a:latin typeface="Century Gothic" panose="020B0502020202020204" pitchFamily="34" charset="0"/>
              </a:rPr>
              <a:t>.”</a:t>
            </a:r>
          </a:p>
          <a:p>
            <a:pPr marL="228594" indent="-228594" algn="just">
              <a:spcAft>
                <a:spcPts val="800"/>
              </a:spcAft>
              <a:buFont typeface="Arial" panose="020B0604020202020204" pitchFamily="34" charset="0"/>
              <a:buChar char="•"/>
            </a:pPr>
            <a:r>
              <a:rPr lang="en-US" sz="1400" dirty="0">
                <a:latin typeface="Century Gothic" panose="020B0502020202020204" pitchFamily="34" charset="0"/>
              </a:rPr>
              <a:t>For purposes R-HO treaty the interest will be considered to ‘arise’ in HO state in accordance with article 11(5),</a:t>
            </a:r>
            <a:r>
              <a:rPr lang="en-US" sz="1400" i="1" dirty="0">
                <a:latin typeface="Century Gothic" panose="020B0502020202020204" pitchFamily="34" charset="0"/>
              </a:rPr>
              <a:t> first </a:t>
            </a:r>
            <a:r>
              <a:rPr lang="en-US" sz="1400" dirty="0">
                <a:latin typeface="Century Gothic" panose="020B0502020202020204" pitchFamily="34" charset="0"/>
              </a:rPr>
              <a:t>sentence.</a:t>
            </a:r>
          </a:p>
          <a:p>
            <a:pPr marL="228594" indent="-228594" algn="just">
              <a:spcAft>
                <a:spcPts val="800"/>
              </a:spcAft>
              <a:buFont typeface="Arial" panose="020B0604020202020204" pitchFamily="34" charset="0"/>
              <a:buChar char="•"/>
            </a:pPr>
            <a:r>
              <a:rPr lang="en-US" sz="1400" dirty="0">
                <a:latin typeface="Century Gothic" panose="020B0502020202020204" pitchFamily="34" charset="0"/>
              </a:rPr>
              <a:t>For the purposes R-PE treaty, the interest will be considered to ‘arise’ in PE state in accordance with article 11(5), </a:t>
            </a:r>
            <a:r>
              <a:rPr lang="en-US" sz="1400" i="1" dirty="0">
                <a:latin typeface="Century Gothic" panose="020B0502020202020204" pitchFamily="34" charset="0"/>
              </a:rPr>
              <a:t>second</a:t>
            </a:r>
            <a:r>
              <a:rPr lang="en-US" sz="1400" dirty="0">
                <a:latin typeface="Century Gothic" panose="020B0502020202020204" pitchFamily="34" charset="0"/>
              </a:rPr>
              <a:t> sentence.</a:t>
            </a:r>
          </a:p>
          <a:p>
            <a:pPr algn="just">
              <a:spcAft>
                <a:spcPts val="800"/>
              </a:spcAft>
            </a:pPr>
            <a:r>
              <a:rPr lang="en-GB" sz="1400" b="1" dirty="0">
                <a:solidFill>
                  <a:srgbClr val="043673"/>
                </a:solidFill>
                <a:latin typeface="Century Gothic" panose="020B0502020202020204" pitchFamily="34" charset="0"/>
                <a:ea typeface="+mj-ea"/>
                <a:cs typeface="Arial" panose="020B0604020202020204" pitchFamily="34" charset="0"/>
              </a:rPr>
              <a:t>Royalties</a:t>
            </a:r>
          </a:p>
          <a:p>
            <a:pPr marL="228594" indent="-228594" algn="just">
              <a:spcAft>
                <a:spcPts val="800"/>
              </a:spcAft>
              <a:buFont typeface="Arial" panose="020B0604020202020204" pitchFamily="34" charset="0"/>
              <a:buChar char="•"/>
            </a:pPr>
            <a:r>
              <a:rPr lang="en-US" sz="1400" dirty="0">
                <a:latin typeface="Century Gothic" panose="020B0502020202020204" pitchFamily="34" charset="0"/>
              </a:rPr>
              <a:t>Similar issue for royalties, but OECD MC does not provide a rule where royalties arise as the OECD MC does not provide for source taxation</a:t>
            </a:r>
          </a:p>
          <a:p>
            <a:pPr marL="228594" indent="-228594" algn="just">
              <a:spcAft>
                <a:spcPts val="800"/>
              </a:spcAft>
              <a:buFont typeface="Arial" panose="020B0604020202020204" pitchFamily="34" charset="0"/>
              <a:buChar char="•"/>
            </a:pPr>
            <a:r>
              <a:rPr lang="en-US" sz="1400" dirty="0">
                <a:latin typeface="Century Gothic" panose="020B0502020202020204" pitchFamily="34" charset="0"/>
              </a:rPr>
              <a:t>However, certain bilateral treaties do provide for </a:t>
            </a:r>
            <a:r>
              <a:rPr lang="en-US" sz="1400" dirty="0" err="1">
                <a:latin typeface="Century Gothic" panose="020B0502020202020204" pitchFamily="34" charset="0"/>
              </a:rPr>
              <a:t>WHT</a:t>
            </a:r>
            <a:r>
              <a:rPr lang="en-US" sz="1400" dirty="0">
                <a:latin typeface="Century Gothic" panose="020B0502020202020204" pitchFamily="34" charset="0"/>
              </a:rPr>
              <a:t>.</a:t>
            </a:r>
            <a:endParaRPr lang="en-GB" sz="1400" dirty="0">
              <a:latin typeface="Century Gothic" panose="020B0502020202020204" pitchFamily="34" charset="0"/>
            </a:endParaRPr>
          </a:p>
        </p:txBody>
      </p:sp>
      <p:sp>
        <p:nvSpPr>
          <p:cNvPr id="6" name="Rectangle 19"/>
          <p:cNvSpPr/>
          <p:nvPr/>
        </p:nvSpPr>
        <p:spPr>
          <a:xfrm>
            <a:off x="1353669" y="3270497"/>
            <a:ext cx="1146489" cy="1145787"/>
          </a:xfrm>
          <a:prstGeom prst="rect">
            <a:avLst/>
          </a:prstGeom>
          <a:solidFill>
            <a:srgbClr val="043673"/>
          </a:solidFill>
          <a:ln w="19050">
            <a:solidFill>
              <a:schemeClr val="tx1"/>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Century Gothic" panose="020B0502020202020204" pitchFamily="34" charset="0"/>
              </a:rPr>
              <a:t>HO</a:t>
            </a:r>
          </a:p>
        </p:txBody>
      </p:sp>
      <p:sp>
        <p:nvSpPr>
          <p:cNvPr id="7" name="Rectangle 20"/>
          <p:cNvSpPr/>
          <p:nvPr/>
        </p:nvSpPr>
        <p:spPr>
          <a:xfrm>
            <a:off x="2500159" y="3270497"/>
            <a:ext cx="1146489" cy="1145787"/>
          </a:xfrm>
          <a:prstGeom prst="rect">
            <a:avLst/>
          </a:prstGeom>
          <a:solidFill>
            <a:schemeClr val="accent1">
              <a:lumMod val="40000"/>
              <a:lumOff val="60000"/>
            </a:schemeClr>
          </a:solidFill>
          <a:ln w="19050">
            <a:solidFill>
              <a:schemeClr val="tx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Century Gothic" panose="020B0502020202020204" pitchFamily="34" charset="0"/>
              </a:rPr>
              <a:t>PE</a:t>
            </a:r>
          </a:p>
        </p:txBody>
      </p:sp>
      <p:cxnSp>
        <p:nvCxnSpPr>
          <p:cNvPr id="8" name="Straight Connector 21"/>
          <p:cNvCxnSpPr/>
          <p:nvPr/>
        </p:nvCxnSpPr>
        <p:spPr>
          <a:xfrm>
            <a:off x="636410" y="2796748"/>
            <a:ext cx="3669151" cy="0"/>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cxnSp>
        <p:nvCxnSpPr>
          <p:cNvPr id="9" name="Straight Connector 22"/>
          <p:cNvCxnSpPr/>
          <p:nvPr/>
        </p:nvCxnSpPr>
        <p:spPr>
          <a:xfrm>
            <a:off x="2500158" y="2796749"/>
            <a:ext cx="0" cy="2041164"/>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sp>
        <p:nvSpPr>
          <p:cNvPr id="11" name="Rectangle 25"/>
          <p:cNvSpPr/>
          <p:nvPr/>
        </p:nvSpPr>
        <p:spPr>
          <a:xfrm>
            <a:off x="1601878" y="1855917"/>
            <a:ext cx="1796560" cy="470065"/>
          </a:xfrm>
          <a:prstGeom prst="rect">
            <a:avLst/>
          </a:prstGeom>
          <a:solidFill>
            <a:srgbClr val="043673"/>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Century Gothic" panose="020B0502020202020204" pitchFamily="34" charset="0"/>
              </a:rPr>
              <a:t>Recipient</a:t>
            </a:r>
          </a:p>
        </p:txBody>
      </p:sp>
      <p:sp>
        <p:nvSpPr>
          <p:cNvPr id="12" name="TextBox 27"/>
          <p:cNvSpPr txBox="1"/>
          <p:nvPr/>
        </p:nvSpPr>
        <p:spPr>
          <a:xfrm>
            <a:off x="631136" y="4554342"/>
            <a:ext cx="1058945" cy="307777"/>
          </a:xfrm>
          <a:prstGeom prst="rect">
            <a:avLst/>
          </a:prstGeom>
          <a:noFill/>
        </p:spPr>
        <p:txBody>
          <a:bodyPr wrap="square" rtlCol="0">
            <a:spAutoFit/>
          </a:bodyPr>
          <a:lstStyle/>
          <a:p>
            <a:r>
              <a:rPr lang="en-GB" sz="1400" dirty="0">
                <a:latin typeface="Century Gothic" panose="020B0502020202020204" pitchFamily="34" charset="0"/>
              </a:rPr>
              <a:t>State HO</a:t>
            </a:r>
          </a:p>
        </p:txBody>
      </p:sp>
      <p:sp>
        <p:nvSpPr>
          <p:cNvPr id="13" name="TextBox 28"/>
          <p:cNvSpPr txBox="1"/>
          <p:nvPr/>
        </p:nvSpPr>
        <p:spPr>
          <a:xfrm>
            <a:off x="2080924" y="2399425"/>
            <a:ext cx="838468" cy="307777"/>
          </a:xfrm>
          <a:prstGeom prst="rect">
            <a:avLst/>
          </a:prstGeom>
          <a:noFill/>
        </p:spPr>
        <p:txBody>
          <a:bodyPr wrap="square" rtlCol="0">
            <a:spAutoFit/>
          </a:bodyPr>
          <a:lstStyle/>
          <a:p>
            <a:r>
              <a:rPr lang="en-GB" sz="1400" dirty="0">
                <a:latin typeface="Century Gothic" panose="020B0502020202020204" pitchFamily="34" charset="0"/>
              </a:rPr>
              <a:t>State R</a:t>
            </a:r>
          </a:p>
        </p:txBody>
      </p:sp>
      <p:sp>
        <p:nvSpPr>
          <p:cNvPr id="14" name="TextBox 30"/>
          <p:cNvSpPr txBox="1"/>
          <p:nvPr/>
        </p:nvSpPr>
        <p:spPr>
          <a:xfrm>
            <a:off x="3247125" y="4541037"/>
            <a:ext cx="944592" cy="307777"/>
          </a:xfrm>
          <a:prstGeom prst="rect">
            <a:avLst/>
          </a:prstGeom>
          <a:noFill/>
        </p:spPr>
        <p:txBody>
          <a:bodyPr wrap="square" rtlCol="0">
            <a:spAutoFit/>
          </a:bodyPr>
          <a:lstStyle/>
          <a:p>
            <a:r>
              <a:rPr lang="en-GB" sz="1400" dirty="0">
                <a:latin typeface="Century Gothic" panose="020B0502020202020204" pitchFamily="34" charset="0"/>
              </a:rPr>
              <a:t>State PE</a:t>
            </a:r>
          </a:p>
        </p:txBody>
      </p:sp>
      <p:sp>
        <p:nvSpPr>
          <p:cNvPr id="15" name="Freeform 31"/>
          <p:cNvSpPr/>
          <p:nvPr/>
        </p:nvSpPr>
        <p:spPr>
          <a:xfrm rot="20716857">
            <a:off x="3562466" y="2120303"/>
            <a:ext cx="529424" cy="1672753"/>
          </a:xfrm>
          <a:custGeom>
            <a:avLst/>
            <a:gdLst>
              <a:gd name="connsiteX0" fmla="*/ 0 w 360185"/>
              <a:gd name="connsiteY0" fmla="*/ 734325 h 734325"/>
              <a:gd name="connsiteX1" fmla="*/ 356717 w 360185"/>
              <a:gd name="connsiteY1" fmla="*/ 352487 h 734325"/>
              <a:gd name="connsiteX2" fmla="*/ 190919 w 360185"/>
              <a:gd name="connsiteY2" fmla="*/ 30940 h 734325"/>
              <a:gd name="connsiteX3" fmla="*/ 180870 w 360185"/>
              <a:gd name="connsiteY3" fmla="*/ 30940 h 734325"/>
            </a:gdLst>
            <a:ahLst/>
            <a:cxnLst>
              <a:cxn ang="0">
                <a:pos x="connsiteX0" y="connsiteY0"/>
              </a:cxn>
              <a:cxn ang="0">
                <a:pos x="connsiteX1" y="connsiteY1"/>
              </a:cxn>
              <a:cxn ang="0">
                <a:pos x="connsiteX2" y="connsiteY2"/>
              </a:cxn>
              <a:cxn ang="0">
                <a:pos x="connsiteX3" y="connsiteY3"/>
              </a:cxn>
            </a:cxnLst>
            <a:rect l="l" t="t" r="r" b="b"/>
            <a:pathLst>
              <a:path w="360185" h="734325">
                <a:moveTo>
                  <a:pt x="0" y="734325"/>
                </a:moveTo>
                <a:cubicBezTo>
                  <a:pt x="162448" y="602021"/>
                  <a:pt x="324897" y="469718"/>
                  <a:pt x="356717" y="352487"/>
                </a:cubicBezTo>
                <a:cubicBezTo>
                  <a:pt x="388537" y="235256"/>
                  <a:pt x="190919" y="30940"/>
                  <a:pt x="190919" y="30940"/>
                </a:cubicBezTo>
                <a:cubicBezTo>
                  <a:pt x="161611" y="-22651"/>
                  <a:pt x="171240" y="4144"/>
                  <a:pt x="180870" y="30940"/>
                </a:cubicBezTo>
              </a:path>
            </a:pathLst>
          </a:custGeom>
          <a:noFill/>
          <a:ln>
            <a:solidFill>
              <a:srgbClr val="04367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TextBox 35"/>
          <p:cNvSpPr txBox="1"/>
          <p:nvPr/>
        </p:nvSpPr>
        <p:spPr>
          <a:xfrm>
            <a:off x="3923947" y="3619456"/>
            <a:ext cx="1684971" cy="307777"/>
          </a:xfrm>
          <a:prstGeom prst="rect">
            <a:avLst/>
          </a:prstGeom>
          <a:noFill/>
        </p:spPr>
        <p:txBody>
          <a:bodyPr wrap="square" rtlCol="0">
            <a:spAutoFit/>
          </a:bodyPr>
          <a:lstStyle/>
          <a:p>
            <a:r>
              <a:rPr lang="en-GB" sz="1400" dirty="0">
                <a:latin typeface="Century Gothic" panose="020B0502020202020204" pitchFamily="34" charset="0"/>
              </a:rPr>
              <a:t>Interest payment</a:t>
            </a:r>
          </a:p>
        </p:txBody>
      </p:sp>
    </p:spTree>
    <p:extLst>
      <p:ext uri="{BB962C8B-B14F-4D97-AF65-F5344CB8AC3E}">
        <p14:creationId xmlns:p14="http://schemas.microsoft.com/office/powerpoint/2010/main" val="4179928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51118" y="-1486"/>
            <a:ext cx="10515600" cy="1325563"/>
          </a:xfrm>
        </p:spPr>
        <p:txBody>
          <a:bodyPr>
            <a:normAutofit/>
          </a:bodyPr>
          <a:lstStyle/>
          <a:p>
            <a:r>
              <a:rPr lang="en-GB" sz="3800" b="1" dirty="0" smtClean="0">
                <a:latin typeface="Century Gothic" panose="020B0502020202020204" pitchFamily="34" charset="0"/>
              </a:rPr>
              <a:t>Tax </a:t>
            </a:r>
            <a:r>
              <a:rPr lang="en-GB" sz="3800" b="1" dirty="0">
                <a:latin typeface="Century Gothic" panose="020B0502020202020204" pitchFamily="34" charset="0"/>
              </a:rPr>
              <a:t>treaties:</a:t>
            </a:r>
            <a:br>
              <a:rPr lang="en-GB" sz="3800" b="1" dirty="0">
                <a:latin typeface="Century Gothic" panose="020B0502020202020204" pitchFamily="34" charset="0"/>
              </a:rPr>
            </a:br>
            <a:r>
              <a:rPr lang="en-GB" sz="3800" b="1" dirty="0" smtClean="0">
                <a:latin typeface="Century Gothic" panose="020B0502020202020204" pitchFamily="34" charset="0"/>
              </a:rPr>
              <a:t>Payments </a:t>
            </a:r>
            <a:r>
              <a:rPr lang="en-GB" sz="3800" b="1" dirty="0">
                <a:latin typeface="Century Gothic" panose="020B0502020202020204" pitchFamily="34" charset="0"/>
              </a:rPr>
              <a:t>by a </a:t>
            </a:r>
            <a:r>
              <a:rPr lang="en-GB" sz="3800" b="1" dirty="0" smtClean="0">
                <a:latin typeface="Century Gothic" panose="020B0502020202020204" pitchFamily="34" charset="0"/>
              </a:rPr>
              <a:t>PE</a:t>
            </a:r>
            <a:endParaRPr lang="de-DE" sz="3800" b="1" dirty="0">
              <a:latin typeface="Century Gothic" panose="020B0502020202020204" pitchFamily="34" charset="0"/>
            </a:endParaRPr>
          </a:p>
        </p:txBody>
      </p:sp>
      <p:sp>
        <p:nvSpPr>
          <p:cNvPr id="5" name="TextBox 18"/>
          <p:cNvSpPr txBox="1"/>
          <p:nvPr/>
        </p:nvSpPr>
        <p:spPr>
          <a:xfrm>
            <a:off x="5608918" y="1040728"/>
            <a:ext cx="5449961" cy="4780796"/>
          </a:xfrm>
          <a:prstGeom prst="rect">
            <a:avLst/>
          </a:prstGeom>
          <a:noFill/>
        </p:spPr>
        <p:txBody>
          <a:bodyPr wrap="square" rtlCol="0">
            <a:spAutoFit/>
          </a:bodyPr>
          <a:lstStyle/>
          <a:p>
            <a:pPr marL="228594" indent="-228594">
              <a:spcAft>
                <a:spcPts val="800"/>
              </a:spcAft>
              <a:buFont typeface="Arial" panose="020B0604020202020204" pitchFamily="34" charset="0"/>
              <a:buChar char="•"/>
            </a:pPr>
            <a:r>
              <a:rPr lang="en-GB" sz="1400" dirty="0">
                <a:latin typeface="Century Gothic" panose="020B0502020202020204" pitchFamily="34" charset="0"/>
              </a:rPr>
              <a:t>Applicable Treaty: R </a:t>
            </a:r>
            <a:r>
              <a:rPr lang="en-150" sz="1400" dirty="0">
                <a:latin typeface="Century Gothic" panose="020B0502020202020204" pitchFamily="34" charset="0"/>
              </a:rPr>
              <a:t>–</a:t>
            </a:r>
            <a:r>
              <a:rPr lang="en-GB" sz="1400" dirty="0">
                <a:latin typeface="Century Gothic" panose="020B0502020202020204" pitchFamily="34" charset="0"/>
              </a:rPr>
              <a:t> HO and R - PE</a:t>
            </a:r>
          </a:p>
          <a:p>
            <a:pPr marL="228594" indent="-228594">
              <a:spcAft>
                <a:spcPts val="800"/>
              </a:spcAft>
              <a:buFont typeface="Arial" panose="020B0604020202020204" pitchFamily="34" charset="0"/>
              <a:buChar char="•"/>
            </a:pPr>
            <a:r>
              <a:rPr lang="en-US" sz="1400" dirty="0">
                <a:latin typeface="Century Gothic" panose="020B0502020202020204" pitchFamily="34" charset="0"/>
              </a:rPr>
              <a:t>Both state HO and state PE may tax, but limited under Treaty </a:t>
            </a:r>
            <a:r>
              <a:rPr lang="en-GB" sz="1400" dirty="0">
                <a:latin typeface="Century Gothic" panose="020B0502020202020204" pitchFamily="34" charset="0"/>
              </a:rPr>
              <a:t>R </a:t>
            </a:r>
            <a:r>
              <a:rPr lang="en-150" sz="1400" dirty="0">
                <a:latin typeface="Century Gothic" panose="020B0502020202020204" pitchFamily="34" charset="0"/>
              </a:rPr>
              <a:t>–</a:t>
            </a:r>
            <a:r>
              <a:rPr lang="en-GB" sz="1400" dirty="0">
                <a:latin typeface="Century Gothic" panose="020B0502020202020204" pitchFamily="34" charset="0"/>
              </a:rPr>
              <a:t> HO and R - PE respectively</a:t>
            </a:r>
          </a:p>
          <a:p>
            <a:pPr marL="228594" indent="-228594">
              <a:spcAft>
                <a:spcPts val="800"/>
              </a:spcAft>
              <a:buFont typeface="Arial" panose="020B0604020202020204" pitchFamily="34" charset="0"/>
              <a:buChar char="•"/>
            </a:pPr>
            <a:r>
              <a:rPr lang="en-US" sz="1400" dirty="0">
                <a:latin typeface="Century Gothic" panose="020B0502020202020204" pitchFamily="34" charset="0"/>
              </a:rPr>
              <a:t>State R would in principle be obliged to provide relief for the tax imposed in State HO pursuant to HO-R treaty.</a:t>
            </a:r>
          </a:p>
          <a:p>
            <a:pPr marL="228594" indent="-228594">
              <a:spcAft>
                <a:spcPts val="800"/>
              </a:spcAft>
              <a:buFont typeface="Arial" panose="020B0604020202020204" pitchFamily="34" charset="0"/>
              <a:buChar char="•"/>
            </a:pPr>
            <a:r>
              <a:rPr lang="en-US" sz="1400" dirty="0">
                <a:latin typeface="Century Gothic" panose="020B0502020202020204" pitchFamily="34" charset="0"/>
              </a:rPr>
              <a:t>State R would in principle be obliged to provide relief for the tax imposed in State PE pursuant to PE-R treaty.</a:t>
            </a:r>
          </a:p>
          <a:p>
            <a:pPr marL="228594" indent="-228594">
              <a:spcAft>
                <a:spcPts val="800"/>
              </a:spcAft>
              <a:buFont typeface="Arial" panose="020B0604020202020204" pitchFamily="34" charset="0"/>
              <a:buChar char="•"/>
            </a:pPr>
            <a:r>
              <a:rPr lang="en-GB" sz="1400" dirty="0">
                <a:latin typeface="Century Gothic" panose="020B0502020202020204" pitchFamily="34" charset="0"/>
              </a:rPr>
              <a:t>Relief in state R may, however, be less than the actual WHT withheld in State HO and state PE.</a:t>
            </a:r>
          </a:p>
          <a:p>
            <a:pPr marL="228594" indent="-228594">
              <a:spcAft>
                <a:spcPts val="800"/>
              </a:spcAft>
              <a:buFont typeface="Arial" panose="020B0604020202020204" pitchFamily="34" charset="0"/>
              <a:buChar char="•"/>
            </a:pPr>
            <a:r>
              <a:rPr lang="en-GB" sz="1400" dirty="0">
                <a:latin typeface="Century Gothic" panose="020B0502020202020204" pitchFamily="34" charset="0"/>
              </a:rPr>
              <a:t>Points of attention:</a:t>
            </a:r>
          </a:p>
          <a:p>
            <a:pPr marL="685744" lvl="1" indent="-228594">
              <a:spcAft>
                <a:spcPts val="800"/>
              </a:spcAft>
              <a:buFont typeface="Arial" panose="020B0604020202020204" pitchFamily="34" charset="0"/>
              <a:buChar char="•"/>
            </a:pPr>
            <a:r>
              <a:rPr lang="en-GB" sz="1400" dirty="0">
                <a:latin typeface="Century Gothic" panose="020B0502020202020204" pitchFamily="34" charset="0"/>
              </a:rPr>
              <a:t>Application of ATAD 2 (hybrid mismatches) on domestic level</a:t>
            </a:r>
          </a:p>
          <a:p>
            <a:pPr marL="685744" lvl="1" indent="-228594">
              <a:spcAft>
                <a:spcPts val="800"/>
              </a:spcAft>
              <a:buFont typeface="Arial" panose="020B0604020202020204" pitchFamily="34" charset="0"/>
              <a:buChar char="•"/>
            </a:pPr>
            <a:r>
              <a:rPr lang="en-GB" sz="1400" dirty="0">
                <a:latin typeface="Century Gothic" panose="020B0502020202020204" pitchFamily="34" charset="0"/>
              </a:rPr>
              <a:t>Timing issues re. credit</a:t>
            </a:r>
          </a:p>
          <a:p>
            <a:pPr marL="228594" indent="-228594">
              <a:spcAft>
                <a:spcPts val="800"/>
              </a:spcAft>
              <a:buFont typeface="Arial" panose="020B0604020202020204" pitchFamily="34" charset="0"/>
              <a:buChar char="•"/>
            </a:pPr>
            <a:r>
              <a:rPr lang="en-GB" sz="1400" dirty="0">
                <a:latin typeface="Century Gothic" panose="020B0502020202020204" pitchFamily="34" charset="0"/>
              </a:rPr>
              <a:t>Potential issues as a result of remote working:</a:t>
            </a:r>
          </a:p>
          <a:p>
            <a:pPr marL="685744" lvl="1" indent="-228594">
              <a:spcAft>
                <a:spcPts val="800"/>
              </a:spcAft>
              <a:buFont typeface="Arial" panose="020B0604020202020204" pitchFamily="34" charset="0"/>
              <a:buChar char="•"/>
            </a:pPr>
            <a:r>
              <a:rPr lang="en-GB" sz="1400" dirty="0">
                <a:latin typeface="Century Gothic" panose="020B0502020202020204" pitchFamily="34" charset="0"/>
              </a:rPr>
              <a:t>Disagreement on the existence of a PE</a:t>
            </a:r>
          </a:p>
          <a:p>
            <a:pPr marL="685744" lvl="1" indent="-228594">
              <a:spcAft>
                <a:spcPts val="800"/>
              </a:spcAft>
              <a:buFont typeface="Arial" panose="020B0604020202020204" pitchFamily="34" charset="0"/>
              <a:buChar char="•"/>
            </a:pPr>
            <a:r>
              <a:rPr lang="en-GB" sz="1400" dirty="0">
                <a:latin typeface="Century Gothic" panose="020B0502020202020204" pitchFamily="34" charset="0"/>
                <a:sym typeface="Wingdings" panose="05000000000000000000" pitchFamily="2" charset="2"/>
              </a:rPr>
              <a:t>Disagreement on allocation to PE of the interest payment</a:t>
            </a:r>
            <a:endParaRPr lang="en-US" sz="1400" dirty="0">
              <a:latin typeface="Century Gothic" panose="020B0502020202020204" pitchFamily="34" charset="0"/>
            </a:endParaRPr>
          </a:p>
        </p:txBody>
      </p:sp>
      <p:sp>
        <p:nvSpPr>
          <p:cNvPr id="6" name="Rectangle 19"/>
          <p:cNvSpPr/>
          <p:nvPr/>
        </p:nvSpPr>
        <p:spPr>
          <a:xfrm>
            <a:off x="1353669" y="3270497"/>
            <a:ext cx="1146489" cy="1145787"/>
          </a:xfrm>
          <a:prstGeom prst="rect">
            <a:avLst/>
          </a:prstGeom>
          <a:solidFill>
            <a:srgbClr val="043673"/>
          </a:solidFill>
          <a:ln w="19050">
            <a:solidFill>
              <a:schemeClr val="tx1"/>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Century Gothic" panose="020B0502020202020204" pitchFamily="34" charset="0"/>
              </a:rPr>
              <a:t>HO</a:t>
            </a:r>
          </a:p>
        </p:txBody>
      </p:sp>
      <p:sp>
        <p:nvSpPr>
          <p:cNvPr id="7" name="Rectangle 20"/>
          <p:cNvSpPr/>
          <p:nvPr/>
        </p:nvSpPr>
        <p:spPr>
          <a:xfrm>
            <a:off x="2500159" y="3270497"/>
            <a:ext cx="1146489" cy="1145787"/>
          </a:xfrm>
          <a:prstGeom prst="rect">
            <a:avLst/>
          </a:prstGeom>
          <a:solidFill>
            <a:schemeClr val="accent1">
              <a:lumMod val="40000"/>
              <a:lumOff val="60000"/>
            </a:schemeClr>
          </a:solidFill>
          <a:ln w="19050">
            <a:solidFill>
              <a:schemeClr val="tx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Century Gothic" panose="020B0502020202020204" pitchFamily="34" charset="0"/>
              </a:rPr>
              <a:t>PE</a:t>
            </a:r>
          </a:p>
        </p:txBody>
      </p:sp>
      <p:cxnSp>
        <p:nvCxnSpPr>
          <p:cNvPr id="8" name="Straight Connector 21"/>
          <p:cNvCxnSpPr/>
          <p:nvPr/>
        </p:nvCxnSpPr>
        <p:spPr>
          <a:xfrm>
            <a:off x="636410" y="2796748"/>
            <a:ext cx="3669151" cy="0"/>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cxnSp>
        <p:nvCxnSpPr>
          <p:cNvPr id="9" name="Straight Connector 22"/>
          <p:cNvCxnSpPr/>
          <p:nvPr/>
        </p:nvCxnSpPr>
        <p:spPr>
          <a:xfrm>
            <a:off x="2500158" y="2796749"/>
            <a:ext cx="0" cy="2041164"/>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sp>
        <p:nvSpPr>
          <p:cNvPr id="11" name="Rectangle 25"/>
          <p:cNvSpPr/>
          <p:nvPr/>
        </p:nvSpPr>
        <p:spPr>
          <a:xfrm>
            <a:off x="1601878" y="1855917"/>
            <a:ext cx="1796560" cy="470065"/>
          </a:xfrm>
          <a:prstGeom prst="rect">
            <a:avLst/>
          </a:prstGeom>
          <a:solidFill>
            <a:srgbClr val="043673"/>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Century Gothic" panose="020B0502020202020204" pitchFamily="34" charset="0"/>
              </a:rPr>
              <a:t>Recipient</a:t>
            </a:r>
          </a:p>
        </p:txBody>
      </p:sp>
      <p:sp>
        <p:nvSpPr>
          <p:cNvPr id="12" name="TextBox 27"/>
          <p:cNvSpPr txBox="1"/>
          <p:nvPr/>
        </p:nvSpPr>
        <p:spPr>
          <a:xfrm>
            <a:off x="631136" y="4554342"/>
            <a:ext cx="1058945" cy="307777"/>
          </a:xfrm>
          <a:prstGeom prst="rect">
            <a:avLst/>
          </a:prstGeom>
          <a:noFill/>
        </p:spPr>
        <p:txBody>
          <a:bodyPr wrap="square" rtlCol="0">
            <a:spAutoFit/>
          </a:bodyPr>
          <a:lstStyle/>
          <a:p>
            <a:r>
              <a:rPr lang="en-GB" sz="1400" dirty="0">
                <a:latin typeface="Century Gothic" panose="020B0502020202020204" pitchFamily="34" charset="0"/>
              </a:rPr>
              <a:t>State HO</a:t>
            </a:r>
          </a:p>
        </p:txBody>
      </p:sp>
      <p:sp>
        <p:nvSpPr>
          <p:cNvPr id="13" name="TextBox 28"/>
          <p:cNvSpPr txBox="1"/>
          <p:nvPr/>
        </p:nvSpPr>
        <p:spPr>
          <a:xfrm>
            <a:off x="2080924" y="2399425"/>
            <a:ext cx="838468" cy="307777"/>
          </a:xfrm>
          <a:prstGeom prst="rect">
            <a:avLst/>
          </a:prstGeom>
          <a:noFill/>
        </p:spPr>
        <p:txBody>
          <a:bodyPr wrap="square" rtlCol="0">
            <a:spAutoFit/>
          </a:bodyPr>
          <a:lstStyle/>
          <a:p>
            <a:r>
              <a:rPr lang="en-GB" sz="1400" dirty="0">
                <a:latin typeface="Century Gothic" panose="020B0502020202020204" pitchFamily="34" charset="0"/>
              </a:rPr>
              <a:t>State R</a:t>
            </a:r>
          </a:p>
        </p:txBody>
      </p:sp>
      <p:sp>
        <p:nvSpPr>
          <p:cNvPr id="14" name="TextBox 30"/>
          <p:cNvSpPr txBox="1"/>
          <p:nvPr/>
        </p:nvSpPr>
        <p:spPr>
          <a:xfrm>
            <a:off x="3247125" y="4541037"/>
            <a:ext cx="944592" cy="307777"/>
          </a:xfrm>
          <a:prstGeom prst="rect">
            <a:avLst/>
          </a:prstGeom>
          <a:noFill/>
        </p:spPr>
        <p:txBody>
          <a:bodyPr wrap="square" rtlCol="0">
            <a:spAutoFit/>
          </a:bodyPr>
          <a:lstStyle/>
          <a:p>
            <a:r>
              <a:rPr lang="en-GB" sz="1400" dirty="0">
                <a:latin typeface="Century Gothic" panose="020B0502020202020204" pitchFamily="34" charset="0"/>
              </a:rPr>
              <a:t>State PE</a:t>
            </a:r>
          </a:p>
        </p:txBody>
      </p:sp>
      <p:sp>
        <p:nvSpPr>
          <p:cNvPr id="15" name="Freeform 31"/>
          <p:cNvSpPr/>
          <p:nvPr/>
        </p:nvSpPr>
        <p:spPr>
          <a:xfrm rot="20716857">
            <a:off x="3562466" y="2120303"/>
            <a:ext cx="529424" cy="1672753"/>
          </a:xfrm>
          <a:custGeom>
            <a:avLst/>
            <a:gdLst>
              <a:gd name="connsiteX0" fmla="*/ 0 w 360185"/>
              <a:gd name="connsiteY0" fmla="*/ 734325 h 734325"/>
              <a:gd name="connsiteX1" fmla="*/ 356717 w 360185"/>
              <a:gd name="connsiteY1" fmla="*/ 352487 h 734325"/>
              <a:gd name="connsiteX2" fmla="*/ 190919 w 360185"/>
              <a:gd name="connsiteY2" fmla="*/ 30940 h 734325"/>
              <a:gd name="connsiteX3" fmla="*/ 180870 w 360185"/>
              <a:gd name="connsiteY3" fmla="*/ 30940 h 734325"/>
            </a:gdLst>
            <a:ahLst/>
            <a:cxnLst>
              <a:cxn ang="0">
                <a:pos x="connsiteX0" y="connsiteY0"/>
              </a:cxn>
              <a:cxn ang="0">
                <a:pos x="connsiteX1" y="connsiteY1"/>
              </a:cxn>
              <a:cxn ang="0">
                <a:pos x="connsiteX2" y="connsiteY2"/>
              </a:cxn>
              <a:cxn ang="0">
                <a:pos x="connsiteX3" y="connsiteY3"/>
              </a:cxn>
            </a:cxnLst>
            <a:rect l="l" t="t" r="r" b="b"/>
            <a:pathLst>
              <a:path w="360185" h="734325">
                <a:moveTo>
                  <a:pt x="0" y="734325"/>
                </a:moveTo>
                <a:cubicBezTo>
                  <a:pt x="162448" y="602021"/>
                  <a:pt x="324897" y="469718"/>
                  <a:pt x="356717" y="352487"/>
                </a:cubicBezTo>
                <a:cubicBezTo>
                  <a:pt x="388537" y="235256"/>
                  <a:pt x="190919" y="30940"/>
                  <a:pt x="190919" y="30940"/>
                </a:cubicBezTo>
                <a:cubicBezTo>
                  <a:pt x="161611" y="-22651"/>
                  <a:pt x="171240" y="4144"/>
                  <a:pt x="180870" y="30940"/>
                </a:cubicBezTo>
              </a:path>
            </a:pathLst>
          </a:custGeom>
          <a:noFill/>
          <a:ln>
            <a:solidFill>
              <a:srgbClr val="04367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TextBox 35"/>
          <p:cNvSpPr txBox="1"/>
          <p:nvPr/>
        </p:nvSpPr>
        <p:spPr>
          <a:xfrm>
            <a:off x="3923947" y="3619456"/>
            <a:ext cx="1684971" cy="307777"/>
          </a:xfrm>
          <a:prstGeom prst="rect">
            <a:avLst/>
          </a:prstGeom>
          <a:noFill/>
        </p:spPr>
        <p:txBody>
          <a:bodyPr wrap="square" rtlCol="0">
            <a:spAutoFit/>
          </a:bodyPr>
          <a:lstStyle/>
          <a:p>
            <a:r>
              <a:rPr lang="en-GB" sz="1400" dirty="0">
                <a:latin typeface="Century Gothic" panose="020B0502020202020204" pitchFamily="34" charset="0"/>
              </a:rPr>
              <a:t>Interest payment</a:t>
            </a:r>
          </a:p>
        </p:txBody>
      </p:sp>
    </p:spTree>
    <p:extLst>
      <p:ext uri="{BB962C8B-B14F-4D97-AF65-F5344CB8AC3E}">
        <p14:creationId xmlns:p14="http://schemas.microsoft.com/office/powerpoint/2010/main" val="2972998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838200" y="2766218"/>
            <a:ext cx="10515600" cy="1325563"/>
          </a:xfrm>
        </p:spPr>
        <p:txBody>
          <a:bodyPr>
            <a:noAutofit/>
          </a:bodyPr>
          <a:lstStyle/>
          <a:p>
            <a:pPr algn="ctr"/>
            <a:r>
              <a:rPr lang="en-US" sz="4000" b="1" dirty="0">
                <a:solidFill>
                  <a:srgbClr val="25282A"/>
                </a:solidFill>
                <a:latin typeface="Century Gothic"/>
              </a:rPr>
              <a:t>Payroll taxes implications for companies and employees</a:t>
            </a:r>
          </a:p>
        </p:txBody>
      </p:sp>
    </p:spTree>
    <p:extLst>
      <p:ext uri="{BB962C8B-B14F-4D97-AF65-F5344CB8AC3E}">
        <p14:creationId xmlns:p14="http://schemas.microsoft.com/office/powerpoint/2010/main" val="1398702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37969" y="0"/>
            <a:ext cx="10515600" cy="1281953"/>
          </a:xfrm>
        </p:spPr>
        <p:txBody>
          <a:bodyPr>
            <a:normAutofit/>
          </a:bodyPr>
          <a:lstStyle/>
          <a:p>
            <a:r>
              <a:rPr lang="en-GB" sz="3800" b="1" dirty="0">
                <a:latin typeface="Century Gothic" panose="020B0502020202020204" pitchFamily="34" charset="0"/>
              </a:rPr>
              <a:t>Employee taxation – OECD principles</a:t>
            </a:r>
            <a:endParaRPr lang="de-DE" sz="3800" b="1" dirty="0">
              <a:latin typeface="Century Gothic" panose="020B0502020202020204" pitchFamily="34" charset="0"/>
            </a:endParaRPr>
          </a:p>
        </p:txBody>
      </p:sp>
      <p:sp>
        <p:nvSpPr>
          <p:cNvPr id="5" name="Rechteck 4"/>
          <p:cNvSpPr/>
          <p:nvPr/>
        </p:nvSpPr>
        <p:spPr>
          <a:xfrm>
            <a:off x="472440" y="1515293"/>
            <a:ext cx="10515600" cy="4185761"/>
          </a:xfrm>
          <a:prstGeom prst="rect">
            <a:avLst/>
          </a:prstGeom>
        </p:spPr>
        <p:txBody>
          <a:bodyPr wrap="square">
            <a:spAutoFit/>
          </a:bodyPr>
          <a:lstStyle/>
          <a:p>
            <a:pPr marL="0" lvl="3" indent="0" algn="just">
              <a:buNone/>
            </a:pPr>
            <a:r>
              <a:rPr lang="en-US" sz="1400" b="1" dirty="0">
                <a:latin typeface="Century Gothic" panose="020B0502020202020204" pitchFamily="34" charset="0"/>
              </a:rPr>
              <a:t>Employees</a:t>
            </a:r>
          </a:p>
          <a:p>
            <a:pPr marL="1200150" lvl="2" indent="-285750" algn="just">
              <a:buFont typeface="Arial" panose="020B0604020202020204" pitchFamily="34" charset="0"/>
              <a:buChar char="•"/>
            </a:pPr>
            <a:r>
              <a:rPr lang="en-US" sz="1400" b="1" dirty="0">
                <a:latin typeface="Century Gothic" panose="020B0502020202020204" pitchFamily="34" charset="0"/>
              </a:rPr>
              <a:t>Article 15(1) OECD MC</a:t>
            </a:r>
            <a:r>
              <a:rPr lang="en-US" sz="1400" dirty="0">
                <a:latin typeface="Century Gothic" panose="020B0502020202020204" pitchFamily="34" charset="0"/>
              </a:rPr>
              <a:t>: </a:t>
            </a:r>
            <a:r>
              <a:rPr lang="en-US" sz="1400" i="1" dirty="0">
                <a:latin typeface="Century Gothic" panose="020B0502020202020204" pitchFamily="34" charset="0"/>
              </a:rPr>
              <a:t>Subject to the provisions of Articles 16, 18 and 19, salaries, wages and other similar remuneration derived by a resident of a Contracting State in respect of an employment shall be taxable only in that State unless the employment is exercised in the other Contracting State. If the employment is so exercised, such remuneration as is derived therefrom may be taxed in that other State</a:t>
            </a:r>
            <a:r>
              <a:rPr lang="en-US" sz="1400" i="1" dirty="0" smtClean="0">
                <a:latin typeface="Century Gothic" panose="020B0502020202020204" pitchFamily="34" charset="0"/>
              </a:rPr>
              <a:t>.</a:t>
            </a:r>
          </a:p>
          <a:p>
            <a:pPr marL="1200150" lvl="2" indent="-285750" algn="just">
              <a:buFont typeface="Arial" panose="020B0604020202020204" pitchFamily="34" charset="0"/>
              <a:buChar char="•"/>
            </a:pPr>
            <a:endParaRPr lang="en-US" sz="1400" dirty="0">
              <a:latin typeface="Century Gothic" panose="020B0502020202020204" pitchFamily="34" charset="0"/>
            </a:endParaRPr>
          </a:p>
          <a:p>
            <a:pPr marL="1200150" lvl="2" indent="-285750" algn="just">
              <a:buFont typeface="Arial" panose="020B0604020202020204" pitchFamily="34" charset="0"/>
              <a:buChar char="•"/>
            </a:pPr>
            <a:r>
              <a:rPr lang="en-US" sz="1400" b="1" dirty="0">
                <a:latin typeface="Century Gothic" panose="020B0502020202020204" pitchFamily="34" charset="0"/>
              </a:rPr>
              <a:t>Article 15(2) OECD MC</a:t>
            </a:r>
            <a:r>
              <a:rPr lang="en-US" sz="1400" dirty="0">
                <a:latin typeface="Century Gothic" panose="020B0502020202020204" pitchFamily="34" charset="0"/>
              </a:rPr>
              <a:t>: </a:t>
            </a:r>
            <a:r>
              <a:rPr lang="en-US" sz="1400" i="1" dirty="0">
                <a:latin typeface="Century Gothic" panose="020B0502020202020204" pitchFamily="34" charset="0"/>
              </a:rPr>
              <a:t>Notwithstanding the provisions of paragraph 1, remuneration derived by a resident of a Contracting State in respect of an employment exercised in the other Contracting State shall be taxable only in the first-mentioned State if: </a:t>
            </a:r>
            <a:endParaRPr lang="en-US" sz="1400" i="1" dirty="0" smtClean="0">
              <a:latin typeface="Century Gothic" panose="020B0502020202020204" pitchFamily="34" charset="0"/>
            </a:endParaRPr>
          </a:p>
          <a:p>
            <a:pPr marL="1657350" lvl="3" indent="-285750" algn="just">
              <a:buFont typeface="Arial" panose="020B0604020202020204" pitchFamily="34" charset="0"/>
              <a:buChar char="•"/>
            </a:pPr>
            <a:endParaRPr lang="en-US" sz="1400" i="1" dirty="0">
              <a:latin typeface="Century Gothic" panose="020B0502020202020204" pitchFamily="34" charset="0"/>
            </a:endParaRPr>
          </a:p>
          <a:p>
            <a:pPr marL="1714500" lvl="3" indent="-342900" algn="just">
              <a:buFont typeface="+mj-lt"/>
              <a:buAutoNum type="alphaLcPeriod"/>
            </a:pPr>
            <a:r>
              <a:rPr lang="en-US" sz="1400" i="1" dirty="0">
                <a:latin typeface="Century Gothic" panose="020B0502020202020204" pitchFamily="34" charset="0"/>
              </a:rPr>
              <a:t>the recipient is present in the other State for a period or periods not exceeding in the aggregate 183 </a:t>
            </a:r>
            <a:r>
              <a:rPr lang="en-US" sz="1400" i="1" dirty="0" smtClean="0">
                <a:latin typeface="Century Gothic" panose="020B0502020202020204" pitchFamily="34" charset="0"/>
              </a:rPr>
              <a:t>days </a:t>
            </a:r>
            <a:r>
              <a:rPr lang="en-US" sz="1400" i="1" dirty="0">
                <a:latin typeface="Century Gothic" panose="020B0502020202020204" pitchFamily="34" charset="0"/>
              </a:rPr>
              <a:t>in any twelve month period commencing or ending in the fiscal year concerned, and </a:t>
            </a:r>
            <a:endParaRPr lang="en-US" sz="1400" i="1" dirty="0" smtClean="0">
              <a:latin typeface="Century Gothic" panose="020B0502020202020204" pitchFamily="34" charset="0"/>
            </a:endParaRPr>
          </a:p>
          <a:p>
            <a:pPr marL="1714500" lvl="3" indent="-342900" algn="just">
              <a:buFont typeface="+mj-lt"/>
              <a:buAutoNum type="alphaLcPeriod"/>
            </a:pPr>
            <a:endParaRPr lang="en-US" sz="1400" i="1" dirty="0">
              <a:latin typeface="Century Gothic" panose="020B0502020202020204" pitchFamily="34" charset="0"/>
            </a:endParaRPr>
          </a:p>
          <a:p>
            <a:pPr marL="1714500" lvl="3" indent="-342900" algn="just">
              <a:buFont typeface="+mj-lt"/>
              <a:buAutoNum type="alphaLcPeriod"/>
            </a:pPr>
            <a:r>
              <a:rPr lang="en-US" sz="1400" i="1" dirty="0">
                <a:latin typeface="Century Gothic" panose="020B0502020202020204" pitchFamily="34" charset="0"/>
              </a:rPr>
              <a:t>the remuneration is paid by, or on behalf of, an employer who is not a resident of the other State, and </a:t>
            </a:r>
            <a:endParaRPr lang="en-US" sz="1400" i="1" dirty="0" smtClean="0">
              <a:latin typeface="Century Gothic" panose="020B0502020202020204" pitchFamily="34" charset="0"/>
            </a:endParaRPr>
          </a:p>
          <a:p>
            <a:pPr marL="1714500" lvl="3" indent="-342900" algn="just">
              <a:buFont typeface="+mj-lt"/>
              <a:buAutoNum type="alphaLcPeriod"/>
            </a:pPr>
            <a:endParaRPr lang="en-US" sz="1400" i="1" dirty="0">
              <a:latin typeface="Century Gothic" panose="020B0502020202020204" pitchFamily="34" charset="0"/>
            </a:endParaRPr>
          </a:p>
          <a:p>
            <a:pPr marL="1714500" lvl="3" indent="-342900" algn="just">
              <a:buFont typeface="+mj-lt"/>
              <a:buAutoNum type="alphaLcPeriod"/>
            </a:pPr>
            <a:r>
              <a:rPr lang="en-US" sz="1400" i="1" dirty="0">
                <a:latin typeface="Century Gothic" panose="020B0502020202020204" pitchFamily="34" charset="0"/>
              </a:rPr>
              <a:t>the remuneration is not borne by a permanent establishment which the employer has in the other </a:t>
            </a:r>
            <a:r>
              <a:rPr lang="en-US" sz="1400" i="1" dirty="0" smtClean="0">
                <a:latin typeface="Century Gothic" panose="020B0502020202020204" pitchFamily="34" charset="0"/>
              </a:rPr>
              <a:t>State</a:t>
            </a:r>
            <a:r>
              <a:rPr lang="en-US" sz="1400" dirty="0" smtClean="0">
                <a:latin typeface="Century Gothic" panose="020B0502020202020204" pitchFamily="34" charset="0"/>
              </a:rPr>
              <a:t>.</a:t>
            </a:r>
          </a:p>
          <a:p>
            <a:pPr lvl="3" algn="just">
              <a:buFont typeface="+mj-lt"/>
              <a:buAutoNum type="alphaLcPeriod"/>
            </a:pPr>
            <a:endParaRPr lang="en-GB" sz="1400" b="1" dirty="0">
              <a:latin typeface="Century Gothic" panose="020B0502020202020204" pitchFamily="34" charset="0"/>
            </a:endParaRPr>
          </a:p>
        </p:txBody>
      </p:sp>
    </p:spTree>
    <p:extLst>
      <p:ext uri="{BB962C8B-B14F-4D97-AF65-F5344CB8AC3E}">
        <p14:creationId xmlns:p14="http://schemas.microsoft.com/office/powerpoint/2010/main" val="931685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37715" y="0"/>
            <a:ext cx="10515600" cy="1325563"/>
          </a:xfrm>
        </p:spPr>
        <p:txBody>
          <a:bodyPr>
            <a:normAutofit/>
          </a:bodyPr>
          <a:lstStyle/>
          <a:p>
            <a:r>
              <a:rPr lang="en-GB" sz="3800" b="1" dirty="0">
                <a:latin typeface="Century Gothic" panose="020B0502020202020204" pitchFamily="34" charset="0"/>
              </a:rPr>
              <a:t>Employee taxation – OECD principles</a:t>
            </a:r>
            <a:endParaRPr lang="de-DE" sz="3800" dirty="0"/>
          </a:p>
        </p:txBody>
      </p:sp>
      <p:sp>
        <p:nvSpPr>
          <p:cNvPr id="2" name="Rechteck 1"/>
          <p:cNvSpPr/>
          <p:nvPr/>
        </p:nvSpPr>
        <p:spPr>
          <a:xfrm>
            <a:off x="481150" y="1491615"/>
            <a:ext cx="10515600" cy="2246769"/>
          </a:xfrm>
          <a:prstGeom prst="rect">
            <a:avLst/>
          </a:prstGeom>
        </p:spPr>
        <p:txBody>
          <a:bodyPr wrap="square">
            <a:spAutoFit/>
          </a:bodyPr>
          <a:lstStyle/>
          <a:p>
            <a:pPr marL="0" lvl="3" algn="just"/>
            <a:r>
              <a:rPr lang="en-US" sz="1400" b="1" dirty="0" smtClean="0">
                <a:solidFill>
                  <a:prstClr val="black"/>
                </a:solidFill>
                <a:latin typeface="Century Gothic" panose="020B0502020202020204" pitchFamily="34" charset="0"/>
              </a:rPr>
              <a:t>Director’s Fees</a:t>
            </a:r>
            <a:endParaRPr lang="en-US" sz="1400" b="1" dirty="0">
              <a:solidFill>
                <a:prstClr val="black"/>
              </a:solidFill>
              <a:latin typeface="Century Gothic" panose="020B0502020202020204" pitchFamily="34" charset="0"/>
            </a:endParaRPr>
          </a:p>
          <a:p>
            <a:pPr marL="742950" lvl="2" indent="-285750" algn="just">
              <a:buFont typeface="Arial" panose="020B0604020202020204" pitchFamily="34" charset="0"/>
              <a:buChar char="•"/>
            </a:pPr>
            <a:endParaRPr lang="nl-NL" sz="1400" b="1" dirty="0" smtClean="0">
              <a:latin typeface="Century Gothic" panose="020B0502020202020204" pitchFamily="34" charset="0"/>
            </a:endParaRPr>
          </a:p>
          <a:p>
            <a:pPr marL="285750" lvl="1" indent="-285750" algn="just">
              <a:buFont typeface="Arial" panose="020B0604020202020204" pitchFamily="34" charset="0"/>
              <a:buChar char="•"/>
            </a:pPr>
            <a:r>
              <a:rPr lang="en-US" sz="1400" b="1" dirty="0" smtClean="0">
                <a:latin typeface="Century Gothic" panose="020B0502020202020204" pitchFamily="34" charset="0"/>
              </a:rPr>
              <a:t>Article </a:t>
            </a:r>
            <a:r>
              <a:rPr lang="en-US" sz="1400" b="1" dirty="0">
                <a:latin typeface="Century Gothic" panose="020B0502020202020204" pitchFamily="34" charset="0"/>
              </a:rPr>
              <a:t>16 OECD MC: </a:t>
            </a:r>
            <a:r>
              <a:rPr lang="en-US" sz="1400" dirty="0">
                <a:latin typeface="Century Gothic" panose="020B0502020202020204" pitchFamily="34" charset="0"/>
              </a:rPr>
              <a:t>Directors’ fees and other similar payments derived by a resident of a Contracting State in his capacity as a member of the board of directors of a company which is a resident of the other Contracting State may be taxed in that other State</a:t>
            </a:r>
            <a:r>
              <a:rPr lang="en-US" sz="1400" dirty="0" smtClean="0">
                <a:latin typeface="Century Gothic" panose="020B0502020202020204" pitchFamily="34" charset="0"/>
              </a:rPr>
              <a:t>.</a:t>
            </a:r>
          </a:p>
          <a:p>
            <a:pPr marL="285750" lvl="1" indent="-285750" algn="just">
              <a:buFont typeface="Arial" panose="020B0604020202020204" pitchFamily="34" charset="0"/>
              <a:buChar char="•"/>
            </a:pPr>
            <a:endParaRPr lang="en-US" sz="1400" dirty="0">
              <a:latin typeface="Century Gothic" panose="020B0502020202020204" pitchFamily="34" charset="0"/>
            </a:endParaRPr>
          </a:p>
          <a:p>
            <a:pPr marL="285750" lvl="1" indent="-285750" algn="just">
              <a:buFont typeface="Arial" panose="020B0604020202020204" pitchFamily="34" charset="0"/>
              <a:buChar char="•"/>
            </a:pPr>
            <a:r>
              <a:rPr lang="en-US" sz="1400" b="1" dirty="0">
                <a:latin typeface="Century Gothic" panose="020B0502020202020204" pitchFamily="34" charset="0"/>
              </a:rPr>
              <a:t>Article 17 NL-US Treaty </a:t>
            </a:r>
            <a:r>
              <a:rPr lang="en-US" sz="1400" i="1" dirty="0">
                <a:latin typeface="Century Gothic" panose="020B0502020202020204" pitchFamily="34" charset="0"/>
              </a:rPr>
              <a:t>Directors' fees or other remuneration derived by a resident of one of the States in his capacity as a member of the board of directors, a “</a:t>
            </a:r>
            <a:r>
              <a:rPr lang="en-US" sz="1400" i="1" dirty="0" err="1">
                <a:latin typeface="Century Gothic" panose="020B0502020202020204" pitchFamily="34" charset="0"/>
              </a:rPr>
              <a:t>bestuurder</a:t>
            </a:r>
            <a:r>
              <a:rPr lang="en-US" sz="1400" i="1" dirty="0">
                <a:latin typeface="Century Gothic" panose="020B0502020202020204" pitchFamily="34" charset="0"/>
              </a:rPr>
              <a:t>” or a “</a:t>
            </a:r>
            <a:r>
              <a:rPr lang="en-US" sz="1400" i="1" dirty="0" err="1">
                <a:latin typeface="Century Gothic" panose="020B0502020202020204" pitchFamily="34" charset="0"/>
              </a:rPr>
              <a:t>commissaris</a:t>
            </a:r>
            <a:r>
              <a:rPr lang="en-US" sz="1400" i="1" dirty="0">
                <a:latin typeface="Century Gothic" panose="020B0502020202020204" pitchFamily="34" charset="0"/>
              </a:rPr>
              <a:t>” of a company which is a resident of the other State may be taxed in that other State. </a:t>
            </a:r>
            <a:r>
              <a:rPr lang="en-US" sz="1400" i="1" u="sng" dirty="0">
                <a:latin typeface="Century Gothic" panose="020B0502020202020204" pitchFamily="34" charset="0"/>
              </a:rPr>
              <a:t>However such remuneration shall be taxable only in the first-mentioned State to the extent to which such remuneration is derived from services rendered in that State.</a:t>
            </a:r>
            <a:endParaRPr lang="nl-NL" sz="1400" i="1" u="sng" dirty="0">
              <a:latin typeface="Century Gothic" panose="020B0502020202020204" pitchFamily="34" charset="0"/>
            </a:endParaRPr>
          </a:p>
        </p:txBody>
      </p:sp>
    </p:spTree>
    <p:extLst>
      <p:ext uri="{BB962C8B-B14F-4D97-AF65-F5344CB8AC3E}">
        <p14:creationId xmlns:p14="http://schemas.microsoft.com/office/powerpoint/2010/main" val="3613735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31693" y="-14202"/>
            <a:ext cx="10493153" cy="1325563"/>
          </a:xfrm>
        </p:spPr>
        <p:txBody>
          <a:bodyPr>
            <a:normAutofit/>
          </a:bodyPr>
          <a:lstStyle/>
          <a:p>
            <a:r>
              <a:rPr lang="en-GB" sz="3800" b="1" dirty="0">
                <a:latin typeface="Century Gothic" panose="020B0502020202020204" pitchFamily="34" charset="0"/>
              </a:rPr>
              <a:t>Employee taxation – simplified examples</a:t>
            </a:r>
            <a:endParaRPr lang="de-DE" sz="3800" b="1" dirty="0">
              <a:latin typeface="Century Gothic" panose="020B0502020202020204" pitchFamily="34" charset="0"/>
            </a:endParaRPr>
          </a:p>
        </p:txBody>
      </p:sp>
      <p:pic>
        <p:nvPicPr>
          <p:cNvPr id="5" name="Picture 10"/>
          <p:cNvPicPr>
            <a:picLocks noChangeAspect="1"/>
          </p:cNvPicPr>
          <p:nvPr/>
        </p:nvPicPr>
        <p:blipFill>
          <a:blip r:embed="rId3"/>
          <a:stretch>
            <a:fillRect/>
          </a:stretch>
        </p:blipFill>
        <p:spPr>
          <a:xfrm>
            <a:off x="2326226" y="1771284"/>
            <a:ext cx="410815" cy="466835"/>
          </a:xfrm>
          <a:prstGeom prst="rect">
            <a:avLst/>
          </a:prstGeom>
          <a:ln>
            <a:solidFill>
              <a:schemeClr val="accent1"/>
            </a:solidFill>
          </a:ln>
        </p:spPr>
      </p:pic>
      <p:pic>
        <p:nvPicPr>
          <p:cNvPr id="7" name="Picture 14"/>
          <p:cNvPicPr>
            <a:picLocks noChangeAspect="1"/>
          </p:cNvPicPr>
          <p:nvPr/>
        </p:nvPicPr>
        <p:blipFill>
          <a:blip r:embed="rId4"/>
          <a:stretch>
            <a:fillRect/>
          </a:stretch>
        </p:blipFill>
        <p:spPr>
          <a:xfrm>
            <a:off x="1189094" y="1793311"/>
            <a:ext cx="454735" cy="420629"/>
          </a:xfrm>
          <a:prstGeom prst="rect">
            <a:avLst/>
          </a:prstGeom>
          <a:ln>
            <a:solidFill>
              <a:schemeClr val="accent1"/>
            </a:solidFill>
          </a:ln>
        </p:spPr>
      </p:pic>
      <p:sp>
        <p:nvSpPr>
          <p:cNvPr id="9" name="TextBox 19"/>
          <p:cNvSpPr txBox="1"/>
          <p:nvPr/>
        </p:nvSpPr>
        <p:spPr>
          <a:xfrm>
            <a:off x="486293" y="2404338"/>
            <a:ext cx="1720645" cy="276999"/>
          </a:xfrm>
          <a:prstGeom prst="rect">
            <a:avLst/>
          </a:prstGeom>
          <a:noFill/>
        </p:spPr>
        <p:txBody>
          <a:bodyPr wrap="square" rtlCol="0">
            <a:spAutoFit/>
          </a:bodyPr>
          <a:lstStyle/>
          <a:p>
            <a:r>
              <a:rPr lang="en-GB" sz="1200" dirty="0"/>
              <a:t>150 days</a:t>
            </a:r>
          </a:p>
        </p:txBody>
      </p:sp>
      <p:sp>
        <p:nvSpPr>
          <p:cNvPr id="11" name="TextBox 20"/>
          <p:cNvSpPr txBox="1"/>
          <p:nvPr/>
        </p:nvSpPr>
        <p:spPr>
          <a:xfrm>
            <a:off x="2801849" y="2404895"/>
            <a:ext cx="1720645" cy="276999"/>
          </a:xfrm>
          <a:prstGeom prst="rect">
            <a:avLst/>
          </a:prstGeom>
          <a:noFill/>
        </p:spPr>
        <p:txBody>
          <a:bodyPr wrap="square" rtlCol="0">
            <a:spAutoFit/>
          </a:bodyPr>
          <a:lstStyle/>
          <a:p>
            <a:r>
              <a:rPr lang="en-GB" sz="1200" dirty="0"/>
              <a:t>150 days</a:t>
            </a:r>
          </a:p>
        </p:txBody>
      </p:sp>
      <p:sp>
        <p:nvSpPr>
          <p:cNvPr id="13" name="TextBox 23"/>
          <p:cNvSpPr txBox="1"/>
          <p:nvPr/>
        </p:nvSpPr>
        <p:spPr>
          <a:xfrm>
            <a:off x="2221647" y="1304491"/>
            <a:ext cx="1734284" cy="461665"/>
          </a:xfrm>
          <a:prstGeom prst="rect">
            <a:avLst/>
          </a:prstGeom>
          <a:noFill/>
        </p:spPr>
        <p:txBody>
          <a:bodyPr wrap="square" rtlCol="0">
            <a:spAutoFit/>
          </a:bodyPr>
          <a:lstStyle/>
          <a:p>
            <a:pPr algn="ctr"/>
            <a:r>
              <a:rPr lang="en-GB" sz="1200" dirty="0"/>
              <a:t>Employer’s office state</a:t>
            </a:r>
          </a:p>
          <a:p>
            <a:pPr algn="ctr"/>
            <a:r>
              <a:rPr lang="en-GB" sz="1200" dirty="0"/>
              <a:t>(State S)</a:t>
            </a:r>
          </a:p>
        </p:txBody>
      </p:sp>
      <p:sp>
        <p:nvSpPr>
          <p:cNvPr id="14" name="TextBox 24"/>
          <p:cNvSpPr txBox="1"/>
          <p:nvPr/>
        </p:nvSpPr>
        <p:spPr>
          <a:xfrm>
            <a:off x="653331" y="1315111"/>
            <a:ext cx="1311496" cy="461665"/>
          </a:xfrm>
          <a:prstGeom prst="rect">
            <a:avLst/>
          </a:prstGeom>
          <a:noFill/>
        </p:spPr>
        <p:txBody>
          <a:bodyPr wrap="square" rtlCol="0">
            <a:spAutoFit/>
          </a:bodyPr>
          <a:lstStyle/>
          <a:p>
            <a:r>
              <a:rPr lang="en-GB" sz="1200" dirty="0"/>
              <a:t>Residence state</a:t>
            </a:r>
          </a:p>
          <a:p>
            <a:pPr algn="ctr"/>
            <a:r>
              <a:rPr lang="en-GB" sz="1200" dirty="0"/>
              <a:t>(State R) </a:t>
            </a: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73" y="2047256"/>
            <a:ext cx="173708" cy="421861"/>
          </a:xfrm>
          <a:prstGeom prst="rect">
            <a:avLst/>
          </a:prstGeom>
          <a:solidFill>
            <a:srgbClr val="043673"/>
          </a:solidFill>
          <a:ln>
            <a:noFill/>
          </a:ln>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184" y="2066158"/>
            <a:ext cx="173708" cy="421861"/>
          </a:xfrm>
          <a:prstGeom prst="rect">
            <a:avLst/>
          </a:prstGeom>
          <a:solidFill>
            <a:srgbClr val="043673"/>
          </a:solidFill>
          <a:ln>
            <a:noFill/>
          </a:ln>
          <a:extLst/>
        </p:spPr>
      </p:pic>
      <p:sp>
        <p:nvSpPr>
          <p:cNvPr id="23" name="TextBox 50"/>
          <p:cNvSpPr txBox="1"/>
          <p:nvPr/>
        </p:nvSpPr>
        <p:spPr>
          <a:xfrm>
            <a:off x="4376150" y="2392134"/>
            <a:ext cx="1720645" cy="276999"/>
          </a:xfrm>
          <a:prstGeom prst="rect">
            <a:avLst/>
          </a:prstGeom>
          <a:noFill/>
        </p:spPr>
        <p:txBody>
          <a:bodyPr wrap="square" rtlCol="0">
            <a:spAutoFit/>
          </a:bodyPr>
          <a:lstStyle/>
          <a:p>
            <a:r>
              <a:rPr lang="en-GB" sz="1200" dirty="0"/>
              <a:t>15 days</a:t>
            </a: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131" y="2035052"/>
            <a:ext cx="173708" cy="421861"/>
          </a:xfrm>
          <a:prstGeom prst="rect">
            <a:avLst/>
          </a:prstGeom>
          <a:solidFill>
            <a:srgbClr val="043673"/>
          </a:solidFill>
          <a:ln>
            <a:noFill/>
          </a:ln>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349" y="2071115"/>
            <a:ext cx="173708" cy="421861"/>
          </a:xfrm>
          <a:prstGeom prst="rect">
            <a:avLst/>
          </a:prstGeom>
          <a:solidFill>
            <a:srgbClr val="043673"/>
          </a:solidFill>
          <a:ln>
            <a:noFill/>
          </a:ln>
          <a:extLst/>
        </p:spPr>
      </p:pic>
      <p:sp>
        <p:nvSpPr>
          <p:cNvPr id="28" name="TextBox 59"/>
          <p:cNvSpPr txBox="1"/>
          <p:nvPr/>
        </p:nvSpPr>
        <p:spPr>
          <a:xfrm>
            <a:off x="525575" y="3987846"/>
            <a:ext cx="3480620" cy="1805623"/>
          </a:xfrm>
          <a:prstGeom prst="rect">
            <a:avLst/>
          </a:prstGeom>
          <a:noFill/>
        </p:spPr>
        <p:txBody>
          <a:bodyPr wrap="square" rtlCol="0">
            <a:spAutoFit/>
          </a:bodyPr>
          <a:lstStyle/>
          <a:p>
            <a:pPr marL="228594" indent="-228594">
              <a:spcAft>
                <a:spcPts val="800"/>
              </a:spcAft>
              <a:buFont typeface="Arial" panose="020B0604020202020204" pitchFamily="34" charset="0"/>
              <a:buChar char="•"/>
            </a:pPr>
            <a:r>
              <a:rPr lang="en-GB" sz="1400" dirty="0"/>
              <a:t>State R may tax under R </a:t>
            </a:r>
            <a:r>
              <a:rPr lang="en-150" sz="1400" dirty="0"/>
              <a:t>–</a:t>
            </a:r>
            <a:r>
              <a:rPr lang="en-GB" sz="1400" dirty="0"/>
              <a:t> S Treaty, but should provide relief for tax in state S</a:t>
            </a:r>
          </a:p>
          <a:p>
            <a:pPr marL="228594" indent="-228594">
              <a:spcAft>
                <a:spcPts val="800"/>
              </a:spcAft>
              <a:buFont typeface="Arial" panose="020B0604020202020204" pitchFamily="34" charset="0"/>
              <a:buChar char="•"/>
            </a:pPr>
            <a:r>
              <a:rPr lang="en-GB" sz="1400" dirty="0"/>
              <a:t>State S may tax under R </a:t>
            </a:r>
            <a:r>
              <a:rPr lang="en-150" sz="1400" dirty="0"/>
              <a:t>–</a:t>
            </a:r>
            <a:r>
              <a:rPr lang="en-GB" sz="1400" dirty="0"/>
              <a:t> S Treaty for work days in state S</a:t>
            </a:r>
          </a:p>
          <a:p>
            <a:pPr marL="228594" indent="-228594">
              <a:spcAft>
                <a:spcPts val="800"/>
              </a:spcAft>
              <a:buFont typeface="Arial" panose="020B0604020202020204" pitchFamily="34" charset="0"/>
              <a:buChar char="•"/>
            </a:pPr>
            <a:r>
              <a:rPr lang="en-GB" sz="1400" dirty="0"/>
              <a:t>State T </a:t>
            </a:r>
            <a:r>
              <a:rPr lang="en-GB" sz="1400" u="sng" dirty="0"/>
              <a:t>cannot</a:t>
            </a:r>
            <a:r>
              <a:rPr lang="en-GB" sz="1400" dirty="0"/>
              <a:t> tax (15(2) R-T Treaty), an exception may apply if presence in state T constitutes a PE for the employer</a:t>
            </a:r>
          </a:p>
        </p:txBody>
      </p:sp>
      <p:cxnSp>
        <p:nvCxnSpPr>
          <p:cNvPr id="29" name="Straight Connector 67"/>
          <p:cNvCxnSpPr/>
          <p:nvPr/>
        </p:nvCxnSpPr>
        <p:spPr>
          <a:xfrm>
            <a:off x="4031811" y="1853330"/>
            <a:ext cx="0" cy="3937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68"/>
          <p:cNvCxnSpPr/>
          <p:nvPr/>
        </p:nvCxnSpPr>
        <p:spPr>
          <a:xfrm>
            <a:off x="8063164" y="1897006"/>
            <a:ext cx="0" cy="3893679"/>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sp>
        <p:nvSpPr>
          <p:cNvPr id="33" name="TextBox 75"/>
          <p:cNvSpPr txBox="1"/>
          <p:nvPr/>
        </p:nvSpPr>
        <p:spPr>
          <a:xfrm>
            <a:off x="8194905" y="2382730"/>
            <a:ext cx="1720645" cy="276999"/>
          </a:xfrm>
          <a:prstGeom prst="rect">
            <a:avLst/>
          </a:prstGeom>
          <a:noFill/>
        </p:spPr>
        <p:txBody>
          <a:bodyPr wrap="square" rtlCol="0">
            <a:spAutoFit/>
          </a:bodyPr>
          <a:lstStyle/>
          <a:p>
            <a:r>
              <a:rPr lang="en-GB" sz="1200" dirty="0"/>
              <a:t>125 days</a:t>
            </a:r>
          </a:p>
        </p:txBody>
      </p:sp>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8885" y="2025648"/>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3104" y="2061711"/>
            <a:ext cx="173708" cy="421861"/>
          </a:xfrm>
          <a:prstGeom prst="rect">
            <a:avLst/>
          </a:prstGeom>
          <a:solidFill>
            <a:srgbClr val="043673"/>
          </a:solidFill>
          <a:ln>
            <a:noFill/>
          </a:ln>
          <a:extLst/>
        </p:spPr>
      </p:pic>
      <p:sp>
        <p:nvSpPr>
          <p:cNvPr id="44" name="TextBox 93"/>
          <p:cNvSpPr txBox="1"/>
          <p:nvPr/>
        </p:nvSpPr>
        <p:spPr>
          <a:xfrm>
            <a:off x="11097385" y="2851782"/>
            <a:ext cx="1079383" cy="276999"/>
          </a:xfrm>
          <a:prstGeom prst="rect">
            <a:avLst/>
          </a:prstGeom>
          <a:noFill/>
        </p:spPr>
        <p:txBody>
          <a:bodyPr wrap="square" rtlCol="0">
            <a:spAutoFit/>
          </a:bodyPr>
          <a:lstStyle/>
          <a:p>
            <a:r>
              <a:rPr lang="en-GB" sz="1200" dirty="0"/>
              <a:t>0 days</a:t>
            </a:r>
          </a:p>
        </p:txBody>
      </p:sp>
      <p:sp>
        <p:nvSpPr>
          <p:cNvPr id="45" name="TextBox 60"/>
          <p:cNvSpPr txBox="1"/>
          <p:nvPr/>
        </p:nvSpPr>
        <p:spPr>
          <a:xfrm>
            <a:off x="6036537" y="1303601"/>
            <a:ext cx="1734284" cy="461665"/>
          </a:xfrm>
          <a:prstGeom prst="rect">
            <a:avLst/>
          </a:prstGeom>
          <a:noFill/>
        </p:spPr>
        <p:txBody>
          <a:bodyPr wrap="square" rtlCol="0">
            <a:spAutoFit/>
          </a:bodyPr>
          <a:lstStyle/>
          <a:p>
            <a:pPr algn="ctr"/>
            <a:r>
              <a:rPr lang="en-GB" sz="1200" dirty="0"/>
              <a:t>Employer’s office state</a:t>
            </a:r>
          </a:p>
          <a:p>
            <a:pPr algn="ctr"/>
            <a:r>
              <a:rPr lang="en-GB" sz="1200" dirty="0"/>
              <a:t>(State S)</a:t>
            </a:r>
          </a:p>
        </p:txBody>
      </p:sp>
      <p:sp>
        <p:nvSpPr>
          <p:cNvPr id="46" name="TextBox 61"/>
          <p:cNvSpPr txBox="1"/>
          <p:nvPr/>
        </p:nvSpPr>
        <p:spPr>
          <a:xfrm>
            <a:off x="4514628" y="1304194"/>
            <a:ext cx="1311496" cy="461665"/>
          </a:xfrm>
          <a:prstGeom prst="rect">
            <a:avLst/>
          </a:prstGeom>
          <a:noFill/>
        </p:spPr>
        <p:txBody>
          <a:bodyPr wrap="square" rtlCol="0">
            <a:spAutoFit/>
          </a:bodyPr>
          <a:lstStyle/>
          <a:p>
            <a:r>
              <a:rPr lang="en-GB" sz="1200" dirty="0"/>
              <a:t>Residence state</a:t>
            </a:r>
          </a:p>
          <a:p>
            <a:pPr algn="ctr"/>
            <a:r>
              <a:rPr lang="en-GB" sz="1200" dirty="0"/>
              <a:t>(State R) </a:t>
            </a:r>
          </a:p>
        </p:txBody>
      </p:sp>
      <p:sp>
        <p:nvSpPr>
          <p:cNvPr id="48" name="TextBox 63"/>
          <p:cNvSpPr txBox="1"/>
          <p:nvPr/>
        </p:nvSpPr>
        <p:spPr>
          <a:xfrm>
            <a:off x="4296227" y="4041706"/>
            <a:ext cx="3480620" cy="1805623"/>
          </a:xfrm>
          <a:prstGeom prst="rect">
            <a:avLst/>
          </a:prstGeom>
          <a:noFill/>
        </p:spPr>
        <p:txBody>
          <a:bodyPr wrap="square" rtlCol="0">
            <a:spAutoFit/>
          </a:bodyPr>
          <a:lstStyle/>
          <a:p>
            <a:pPr marL="228594" indent="-228594">
              <a:spcAft>
                <a:spcPts val="800"/>
              </a:spcAft>
              <a:buFont typeface="Arial" panose="020B0604020202020204" pitchFamily="34" charset="0"/>
              <a:buChar char="•"/>
            </a:pPr>
            <a:r>
              <a:rPr lang="en-GB" sz="1400" dirty="0"/>
              <a:t>State R may tax, but should provide relief for tax in state S under R </a:t>
            </a:r>
            <a:r>
              <a:rPr lang="en-150" sz="1400" dirty="0"/>
              <a:t>–</a:t>
            </a:r>
            <a:r>
              <a:rPr lang="en-GB" sz="1400" dirty="0"/>
              <a:t> S Treaty and for tax in state T under R </a:t>
            </a:r>
            <a:r>
              <a:rPr lang="en-150" sz="1400" dirty="0"/>
              <a:t>–</a:t>
            </a:r>
            <a:r>
              <a:rPr lang="en-GB" sz="1400" dirty="0"/>
              <a:t> T Treaty </a:t>
            </a:r>
          </a:p>
          <a:p>
            <a:pPr marL="228594" indent="-228594">
              <a:spcAft>
                <a:spcPts val="800"/>
              </a:spcAft>
              <a:buFont typeface="Arial" panose="020B0604020202020204" pitchFamily="34" charset="0"/>
              <a:buChar char="•"/>
            </a:pPr>
            <a:r>
              <a:rPr lang="en-GB" sz="1400" dirty="0"/>
              <a:t>State S may tax under R </a:t>
            </a:r>
            <a:r>
              <a:rPr lang="en-150" sz="1400" dirty="0"/>
              <a:t>–</a:t>
            </a:r>
            <a:r>
              <a:rPr lang="en-GB" sz="1400" dirty="0"/>
              <a:t> S Treaty for work days in state S </a:t>
            </a:r>
          </a:p>
          <a:p>
            <a:pPr marL="228594" indent="-228594">
              <a:spcAft>
                <a:spcPts val="800"/>
              </a:spcAft>
              <a:buFont typeface="Arial" panose="020B0604020202020204" pitchFamily="34" charset="0"/>
              <a:buChar char="•"/>
            </a:pPr>
            <a:r>
              <a:rPr lang="en-GB" sz="1400" dirty="0"/>
              <a:t>State T </a:t>
            </a:r>
            <a:r>
              <a:rPr lang="en-GB" sz="1400" u="sng" dirty="0"/>
              <a:t>may</a:t>
            </a:r>
            <a:r>
              <a:rPr lang="en-GB" sz="1400" dirty="0"/>
              <a:t> tax for work days in state T (15(2) R-T Treaty)</a:t>
            </a:r>
          </a:p>
        </p:txBody>
      </p:sp>
      <p:sp>
        <p:nvSpPr>
          <p:cNvPr id="49" name="TextBox 64"/>
          <p:cNvSpPr txBox="1"/>
          <p:nvPr/>
        </p:nvSpPr>
        <p:spPr>
          <a:xfrm>
            <a:off x="8088646" y="4043214"/>
            <a:ext cx="3466727" cy="1805623"/>
          </a:xfrm>
          <a:prstGeom prst="rect">
            <a:avLst/>
          </a:prstGeom>
          <a:noFill/>
        </p:spPr>
        <p:txBody>
          <a:bodyPr wrap="square" rtlCol="0">
            <a:spAutoFit/>
          </a:bodyPr>
          <a:lstStyle/>
          <a:p>
            <a:pPr marL="228594" indent="-228594">
              <a:spcAft>
                <a:spcPts val="800"/>
              </a:spcAft>
              <a:buFont typeface="Arial" panose="020B0604020202020204" pitchFamily="34" charset="0"/>
              <a:buChar char="•"/>
            </a:pPr>
            <a:r>
              <a:rPr lang="en-GB" sz="1400" dirty="0"/>
              <a:t>State R may tax under R </a:t>
            </a:r>
            <a:r>
              <a:rPr lang="en-150" sz="1400" dirty="0"/>
              <a:t>–</a:t>
            </a:r>
            <a:r>
              <a:rPr lang="en-GB" sz="1400" dirty="0"/>
              <a:t> S Treaty</a:t>
            </a:r>
          </a:p>
          <a:p>
            <a:pPr marL="228594" indent="-228594">
              <a:spcAft>
                <a:spcPts val="800"/>
              </a:spcAft>
              <a:buFont typeface="Arial" panose="020B0604020202020204" pitchFamily="34" charset="0"/>
              <a:buChar char="•"/>
            </a:pPr>
            <a:r>
              <a:rPr lang="en-GB" sz="1400" dirty="0"/>
              <a:t>No tax in state S under R </a:t>
            </a:r>
            <a:r>
              <a:rPr lang="en-150" sz="1400" dirty="0"/>
              <a:t>–</a:t>
            </a:r>
            <a:r>
              <a:rPr lang="en-GB" sz="1400" dirty="0"/>
              <a:t> S Treaty as there are no work days in state S</a:t>
            </a:r>
          </a:p>
          <a:p>
            <a:pPr marL="228594" indent="-228594">
              <a:spcAft>
                <a:spcPts val="800"/>
              </a:spcAft>
              <a:buFont typeface="Arial" panose="020B0604020202020204" pitchFamily="34" charset="0"/>
              <a:buChar char="•"/>
            </a:pPr>
            <a:r>
              <a:rPr lang="en-GB" sz="1400" dirty="0"/>
              <a:t>State T1 and T2 </a:t>
            </a:r>
            <a:r>
              <a:rPr lang="en-GB" sz="1400" u="sng" dirty="0"/>
              <a:t>cannot</a:t>
            </a:r>
            <a:r>
              <a:rPr lang="en-GB" sz="1400" dirty="0"/>
              <a:t> tax (15(2) R-T1 Treaty and R-T2 Treaty ), an exception may apply if presence in state T1 or T2 constitutes a PE for the employer</a:t>
            </a:r>
          </a:p>
        </p:txBody>
      </p:sp>
      <p:sp>
        <p:nvSpPr>
          <p:cNvPr id="50" name="TextBox 66"/>
          <p:cNvSpPr txBox="1"/>
          <p:nvPr/>
        </p:nvSpPr>
        <p:spPr>
          <a:xfrm>
            <a:off x="9850582" y="1298253"/>
            <a:ext cx="1734284" cy="461665"/>
          </a:xfrm>
          <a:prstGeom prst="rect">
            <a:avLst/>
          </a:prstGeom>
          <a:noFill/>
        </p:spPr>
        <p:txBody>
          <a:bodyPr wrap="square" rtlCol="0">
            <a:spAutoFit/>
          </a:bodyPr>
          <a:lstStyle/>
          <a:p>
            <a:pPr algn="ctr"/>
            <a:r>
              <a:rPr lang="en-GB" sz="1200" dirty="0"/>
              <a:t>Employer’s office state</a:t>
            </a:r>
          </a:p>
          <a:p>
            <a:pPr algn="ctr"/>
            <a:r>
              <a:rPr lang="en-GB" sz="1200" dirty="0"/>
              <a:t>(State S)</a:t>
            </a:r>
          </a:p>
        </p:txBody>
      </p:sp>
      <p:sp>
        <p:nvSpPr>
          <p:cNvPr id="51" name="TextBox 72"/>
          <p:cNvSpPr txBox="1"/>
          <p:nvPr/>
        </p:nvSpPr>
        <p:spPr>
          <a:xfrm>
            <a:off x="8328673" y="1298846"/>
            <a:ext cx="1311496" cy="461665"/>
          </a:xfrm>
          <a:prstGeom prst="rect">
            <a:avLst/>
          </a:prstGeom>
          <a:noFill/>
        </p:spPr>
        <p:txBody>
          <a:bodyPr wrap="square" rtlCol="0">
            <a:spAutoFit/>
          </a:bodyPr>
          <a:lstStyle/>
          <a:p>
            <a:r>
              <a:rPr lang="en-GB" sz="1200" dirty="0"/>
              <a:t>Residence state</a:t>
            </a:r>
          </a:p>
          <a:p>
            <a:pPr algn="ctr"/>
            <a:r>
              <a:rPr lang="en-GB" sz="1200" dirty="0"/>
              <a:t>(State R)</a:t>
            </a:r>
            <a:r>
              <a:rPr lang="en-GB" sz="1067" dirty="0"/>
              <a:t> </a:t>
            </a:r>
          </a:p>
        </p:txBody>
      </p:sp>
      <p:pic>
        <p:nvPicPr>
          <p:cNvPr id="54" name="Picture 14"/>
          <p:cNvPicPr>
            <a:picLocks noChangeAspect="1"/>
          </p:cNvPicPr>
          <p:nvPr/>
        </p:nvPicPr>
        <p:blipFill>
          <a:blip r:embed="rId4"/>
          <a:stretch>
            <a:fillRect/>
          </a:stretch>
        </p:blipFill>
        <p:spPr>
          <a:xfrm>
            <a:off x="5026270" y="1823219"/>
            <a:ext cx="454735" cy="420629"/>
          </a:xfrm>
          <a:prstGeom prst="rect">
            <a:avLst/>
          </a:prstGeom>
          <a:ln>
            <a:solidFill>
              <a:schemeClr val="accent1"/>
            </a:solidFill>
          </a:ln>
        </p:spPr>
      </p:pic>
      <p:pic>
        <p:nvPicPr>
          <p:cNvPr id="55" name="Picture 10"/>
          <p:cNvPicPr>
            <a:picLocks noChangeAspect="1"/>
          </p:cNvPicPr>
          <p:nvPr/>
        </p:nvPicPr>
        <p:blipFill>
          <a:blip r:embed="rId3"/>
          <a:stretch>
            <a:fillRect/>
          </a:stretch>
        </p:blipFill>
        <p:spPr>
          <a:xfrm>
            <a:off x="6273073" y="1818416"/>
            <a:ext cx="405658" cy="460975"/>
          </a:xfrm>
          <a:prstGeom prst="rect">
            <a:avLst/>
          </a:prstGeom>
          <a:ln>
            <a:solidFill>
              <a:schemeClr val="accent1"/>
            </a:solidFill>
          </a:ln>
        </p:spPr>
      </p:pic>
      <p:pic>
        <p:nvPicPr>
          <p:cNvPr id="60" name="Picture 14"/>
          <p:cNvPicPr>
            <a:picLocks noChangeAspect="1"/>
          </p:cNvPicPr>
          <p:nvPr/>
        </p:nvPicPr>
        <p:blipFill>
          <a:blip r:embed="rId4"/>
          <a:stretch>
            <a:fillRect/>
          </a:stretch>
        </p:blipFill>
        <p:spPr>
          <a:xfrm>
            <a:off x="8917327" y="1800368"/>
            <a:ext cx="454735" cy="420629"/>
          </a:xfrm>
          <a:prstGeom prst="rect">
            <a:avLst/>
          </a:prstGeom>
          <a:ln>
            <a:solidFill>
              <a:schemeClr val="accent1"/>
            </a:solidFill>
          </a:ln>
        </p:spPr>
      </p:pic>
      <p:pic>
        <p:nvPicPr>
          <p:cNvPr id="61" name="Picture 10"/>
          <p:cNvPicPr>
            <a:picLocks noChangeAspect="1"/>
          </p:cNvPicPr>
          <p:nvPr/>
        </p:nvPicPr>
        <p:blipFill>
          <a:blip r:embed="rId3"/>
          <a:stretch>
            <a:fillRect/>
          </a:stretch>
        </p:blipFill>
        <p:spPr>
          <a:xfrm>
            <a:off x="10164130" y="1795565"/>
            <a:ext cx="405658" cy="460975"/>
          </a:xfrm>
          <a:prstGeom prst="rect">
            <a:avLst/>
          </a:prstGeom>
          <a:ln>
            <a:solidFill>
              <a:schemeClr val="accent1"/>
            </a:solidFill>
          </a:ln>
        </p:spPr>
      </p:pic>
      <p:cxnSp>
        <p:nvCxnSpPr>
          <p:cNvPr id="62" name="Straight Connector 7"/>
          <p:cNvCxnSpPr/>
          <p:nvPr/>
        </p:nvCxnSpPr>
        <p:spPr>
          <a:xfrm flipH="1" flipV="1">
            <a:off x="2131417" y="1904021"/>
            <a:ext cx="3424" cy="127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4"/>
          <p:cNvCxnSpPr/>
          <p:nvPr/>
        </p:nvCxnSpPr>
        <p:spPr>
          <a:xfrm>
            <a:off x="1111349" y="2716042"/>
            <a:ext cx="1872227" cy="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13"/>
          <p:cNvPicPr>
            <a:picLocks noChangeAspect="1"/>
          </p:cNvPicPr>
          <p:nvPr/>
        </p:nvPicPr>
        <p:blipFill>
          <a:blip r:embed="rId6"/>
          <a:stretch>
            <a:fillRect/>
          </a:stretch>
        </p:blipFill>
        <p:spPr>
          <a:xfrm>
            <a:off x="1651557" y="2789983"/>
            <a:ext cx="514789" cy="429559"/>
          </a:xfrm>
          <a:prstGeom prst="rect">
            <a:avLst/>
          </a:prstGeom>
          <a:ln>
            <a:solidFill>
              <a:schemeClr val="accent1"/>
            </a:solidFill>
          </a:ln>
        </p:spPr>
      </p:pic>
      <p:pic>
        <p:nvPicPr>
          <p:cNvPr id="65" name="Picture 12"/>
          <p:cNvPicPr>
            <a:picLocks noChangeAspect="1"/>
          </p:cNvPicPr>
          <p:nvPr/>
        </p:nvPicPr>
        <p:blipFill>
          <a:blip r:embed="rId7"/>
          <a:stretch>
            <a:fillRect/>
          </a:stretch>
        </p:blipFill>
        <p:spPr>
          <a:xfrm>
            <a:off x="2042116" y="2788037"/>
            <a:ext cx="544936" cy="564226"/>
          </a:xfrm>
          <a:prstGeom prst="rect">
            <a:avLst/>
          </a:prstGeom>
          <a:ln>
            <a:solidFill>
              <a:schemeClr val="accent1"/>
            </a:solidFill>
          </a:ln>
        </p:spPr>
      </p:pic>
      <p:sp>
        <p:nvSpPr>
          <p:cNvPr id="66" name="TextBox 21"/>
          <p:cNvSpPr txBox="1"/>
          <p:nvPr/>
        </p:nvSpPr>
        <p:spPr>
          <a:xfrm>
            <a:off x="899434" y="2809718"/>
            <a:ext cx="1720645" cy="276999"/>
          </a:xfrm>
          <a:prstGeom prst="rect">
            <a:avLst/>
          </a:prstGeom>
          <a:noFill/>
        </p:spPr>
        <p:txBody>
          <a:bodyPr wrap="square" rtlCol="0">
            <a:spAutoFit/>
          </a:bodyPr>
          <a:lstStyle/>
          <a:p>
            <a:r>
              <a:rPr lang="en-GB" sz="1200" dirty="0"/>
              <a:t>65 days</a:t>
            </a:r>
          </a:p>
        </p:txBody>
      </p:sp>
      <p:sp>
        <p:nvSpPr>
          <p:cNvPr id="67" name="TextBox 25"/>
          <p:cNvSpPr txBox="1"/>
          <p:nvPr/>
        </p:nvSpPr>
        <p:spPr>
          <a:xfrm>
            <a:off x="2793586" y="2912327"/>
            <a:ext cx="993289" cy="461665"/>
          </a:xfrm>
          <a:prstGeom prst="rect">
            <a:avLst/>
          </a:prstGeom>
          <a:noFill/>
        </p:spPr>
        <p:txBody>
          <a:bodyPr wrap="square" rtlCol="0">
            <a:spAutoFit/>
          </a:bodyPr>
          <a:lstStyle/>
          <a:p>
            <a:pPr algn="ctr"/>
            <a:r>
              <a:rPr lang="en-GB" sz="1200" dirty="0"/>
              <a:t>Third state</a:t>
            </a:r>
          </a:p>
          <a:p>
            <a:pPr algn="ctr"/>
            <a:r>
              <a:rPr lang="en-GB" sz="1200" dirty="0"/>
              <a:t>(State T)</a:t>
            </a:r>
          </a:p>
        </p:txBody>
      </p:sp>
      <p:pic>
        <p:nvPicPr>
          <p:cNvPr id="6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365" y="3043026"/>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9" name="Straight Connector 44"/>
          <p:cNvCxnSpPr/>
          <p:nvPr/>
        </p:nvCxnSpPr>
        <p:spPr>
          <a:xfrm flipH="1" flipV="1">
            <a:off x="6058703" y="1441634"/>
            <a:ext cx="3424" cy="1277829"/>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pic>
        <p:nvPicPr>
          <p:cNvPr id="70" name="Picture 47"/>
          <p:cNvPicPr>
            <a:picLocks noChangeAspect="1"/>
          </p:cNvPicPr>
          <p:nvPr/>
        </p:nvPicPr>
        <p:blipFill>
          <a:blip r:embed="rId6"/>
          <a:stretch>
            <a:fillRect/>
          </a:stretch>
        </p:blipFill>
        <p:spPr>
          <a:xfrm>
            <a:off x="5654722" y="2794940"/>
            <a:ext cx="514789" cy="429559"/>
          </a:xfrm>
          <a:prstGeom prst="rect">
            <a:avLst/>
          </a:prstGeom>
          <a:ln>
            <a:solidFill>
              <a:schemeClr val="accent1"/>
            </a:solidFill>
          </a:ln>
        </p:spPr>
      </p:pic>
      <p:pic>
        <p:nvPicPr>
          <p:cNvPr id="71" name="Picture 49"/>
          <p:cNvPicPr>
            <a:picLocks noChangeAspect="1"/>
          </p:cNvPicPr>
          <p:nvPr/>
        </p:nvPicPr>
        <p:blipFill>
          <a:blip r:embed="rId7"/>
          <a:stretch>
            <a:fillRect/>
          </a:stretch>
        </p:blipFill>
        <p:spPr>
          <a:xfrm>
            <a:off x="6045281" y="2792995"/>
            <a:ext cx="544936" cy="564226"/>
          </a:xfrm>
          <a:prstGeom prst="rect">
            <a:avLst/>
          </a:prstGeom>
          <a:ln>
            <a:solidFill>
              <a:schemeClr val="accent1"/>
            </a:solidFill>
          </a:ln>
        </p:spPr>
      </p:pic>
      <p:sp>
        <p:nvSpPr>
          <p:cNvPr id="72" name="TextBox 52"/>
          <p:cNvSpPr txBox="1"/>
          <p:nvPr/>
        </p:nvSpPr>
        <p:spPr>
          <a:xfrm>
            <a:off x="4844646" y="2812093"/>
            <a:ext cx="1720645" cy="276999"/>
          </a:xfrm>
          <a:prstGeom prst="rect">
            <a:avLst/>
          </a:prstGeom>
          <a:noFill/>
        </p:spPr>
        <p:txBody>
          <a:bodyPr wrap="square" rtlCol="0">
            <a:spAutoFit/>
          </a:bodyPr>
          <a:lstStyle/>
          <a:p>
            <a:r>
              <a:rPr lang="en-GB" sz="1200" dirty="0"/>
              <a:t>195 days</a:t>
            </a:r>
          </a:p>
        </p:txBody>
      </p:sp>
      <p:pic>
        <p:nvPicPr>
          <p:cNvPr id="7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530" y="3047983"/>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4" name="Straight Connector 69"/>
          <p:cNvCxnSpPr/>
          <p:nvPr/>
        </p:nvCxnSpPr>
        <p:spPr>
          <a:xfrm flipH="1" flipV="1">
            <a:off x="9877459" y="1432229"/>
            <a:ext cx="34820" cy="2423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1"/>
          <p:cNvCxnSpPr/>
          <p:nvPr/>
        </p:nvCxnSpPr>
        <p:spPr>
          <a:xfrm>
            <a:off x="9009149" y="3178941"/>
            <a:ext cx="1872227" cy="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6"/>
          <p:cNvSpPr txBox="1"/>
          <p:nvPr/>
        </p:nvSpPr>
        <p:spPr>
          <a:xfrm>
            <a:off x="8411187" y="3664219"/>
            <a:ext cx="839354" cy="276999"/>
          </a:xfrm>
          <a:prstGeom prst="rect">
            <a:avLst/>
          </a:prstGeom>
          <a:noFill/>
        </p:spPr>
        <p:txBody>
          <a:bodyPr wrap="square" rtlCol="0">
            <a:spAutoFit/>
          </a:bodyPr>
          <a:lstStyle/>
          <a:p>
            <a:r>
              <a:rPr lang="en-GB" sz="1200" dirty="0"/>
              <a:t>120 days</a:t>
            </a:r>
          </a:p>
        </p:txBody>
      </p:sp>
      <p:pic>
        <p:nvPicPr>
          <p:cNvPr id="77" name="Picture 84"/>
          <p:cNvPicPr>
            <a:picLocks noChangeAspect="1"/>
          </p:cNvPicPr>
          <p:nvPr/>
        </p:nvPicPr>
        <p:blipFill>
          <a:blip r:embed="rId6"/>
          <a:stretch>
            <a:fillRect/>
          </a:stretch>
        </p:blipFill>
        <p:spPr>
          <a:xfrm>
            <a:off x="8667357" y="2789188"/>
            <a:ext cx="514789" cy="429559"/>
          </a:xfrm>
          <a:prstGeom prst="rect">
            <a:avLst/>
          </a:prstGeom>
          <a:ln>
            <a:solidFill>
              <a:schemeClr val="accent1"/>
            </a:solidFill>
          </a:ln>
        </p:spPr>
      </p:pic>
      <p:pic>
        <p:nvPicPr>
          <p:cNvPr id="78" name="Picture 85"/>
          <p:cNvPicPr>
            <a:picLocks noChangeAspect="1"/>
          </p:cNvPicPr>
          <p:nvPr/>
        </p:nvPicPr>
        <p:blipFill>
          <a:blip r:embed="rId7"/>
          <a:stretch>
            <a:fillRect/>
          </a:stretch>
        </p:blipFill>
        <p:spPr>
          <a:xfrm>
            <a:off x="9057915" y="2787243"/>
            <a:ext cx="544936" cy="564226"/>
          </a:xfrm>
          <a:prstGeom prst="rect">
            <a:avLst/>
          </a:prstGeom>
          <a:ln>
            <a:solidFill>
              <a:schemeClr val="accent1"/>
            </a:solidFill>
          </a:ln>
        </p:spPr>
      </p:pic>
      <p:pic>
        <p:nvPicPr>
          <p:cNvPr id="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1817" y="3334812"/>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87"/>
          <p:cNvPicPr>
            <a:picLocks noChangeAspect="1"/>
          </p:cNvPicPr>
          <p:nvPr/>
        </p:nvPicPr>
        <p:blipFill>
          <a:blip r:embed="rId6"/>
          <a:stretch>
            <a:fillRect/>
          </a:stretch>
        </p:blipFill>
        <p:spPr>
          <a:xfrm>
            <a:off x="10116763" y="2784175"/>
            <a:ext cx="514789" cy="429559"/>
          </a:xfrm>
          <a:prstGeom prst="rect">
            <a:avLst/>
          </a:prstGeom>
          <a:ln>
            <a:solidFill>
              <a:schemeClr val="accent1"/>
            </a:solidFill>
          </a:ln>
        </p:spPr>
      </p:pic>
      <p:pic>
        <p:nvPicPr>
          <p:cNvPr id="81" name="Picture 88"/>
          <p:cNvPicPr>
            <a:picLocks noChangeAspect="1"/>
          </p:cNvPicPr>
          <p:nvPr/>
        </p:nvPicPr>
        <p:blipFill>
          <a:blip r:embed="rId7"/>
          <a:stretch>
            <a:fillRect/>
          </a:stretch>
        </p:blipFill>
        <p:spPr>
          <a:xfrm>
            <a:off x="10507322" y="2782229"/>
            <a:ext cx="544936" cy="564226"/>
          </a:xfrm>
          <a:prstGeom prst="rect">
            <a:avLst/>
          </a:prstGeom>
          <a:ln>
            <a:solidFill>
              <a:schemeClr val="accent1"/>
            </a:solidFill>
          </a:ln>
        </p:spPr>
      </p:pic>
      <p:pic>
        <p:nvPicPr>
          <p:cNvPr id="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1224" y="3329799"/>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extBox 90"/>
          <p:cNvSpPr txBox="1"/>
          <p:nvPr/>
        </p:nvSpPr>
        <p:spPr>
          <a:xfrm>
            <a:off x="10032448" y="3779556"/>
            <a:ext cx="1720645" cy="276999"/>
          </a:xfrm>
          <a:prstGeom prst="rect">
            <a:avLst/>
          </a:prstGeom>
          <a:noFill/>
        </p:spPr>
        <p:txBody>
          <a:bodyPr wrap="square" rtlCol="0">
            <a:spAutoFit/>
          </a:bodyPr>
          <a:lstStyle/>
          <a:p>
            <a:r>
              <a:rPr lang="en-GB" sz="1200" dirty="0"/>
              <a:t>120 days</a:t>
            </a:r>
          </a:p>
        </p:txBody>
      </p:sp>
      <p:sp>
        <p:nvSpPr>
          <p:cNvPr id="84" name="TextBox 62"/>
          <p:cNvSpPr txBox="1"/>
          <p:nvPr/>
        </p:nvSpPr>
        <p:spPr>
          <a:xfrm>
            <a:off x="6747020" y="2902195"/>
            <a:ext cx="953404" cy="461665"/>
          </a:xfrm>
          <a:prstGeom prst="rect">
            <a:avLst/>
          </a:prstGeom>
          <a:noFill/>
        </p:spPr>
        <p:txBody>
          <a:bodyPr wrap="square" rtlCol="0">
            <a:spAutoFit/>
          </a:bodyPr>
          <a:lstStyle/>
          <a:p>
            <a:pPr algn="ctr"/>
            <a:r>
              <a:rPr lang="en-GB" sz="1200" dirty="0"/>
              <a:t>Third state</a:t>
            </a:r>
          </a:p>
          <a:p>
            <a:pPr algn="ctr"/>
            <a:r>
              <a:rPr lang="en-GB" sz="1200" dirty="0"/>
              <a:t>(State T)</a:t>
            </a:r>
          </a:p>
        </p:txBody>
      </p:sp>
      <p:sp>
        <p:nvSpPr>
          <p:cNvPr id="85" name="TextBox 74"/>
          <p:cNvSpPr txBox="1"/>
          <p:nvPr/>
        </p:nvSpPr>
        <p:spPr>
          <a:xfrm>
            <a:off x="7933324" y="3212175"/>
            <a:ext cx="1084316" cy="461665"/>
          </a:xfrm>
          <a:prstGeom prst="rect">
            <a:avLst/>
          </a:prstGeom>
          <a:noFill/>
        </p:spPr>
        <p:txBody>
          <a:bodyPr wrap="square" rtlCol="0">
            <a:spAutoFit/>
          </a:bodyPr>
          <a:lstStyle/>
          <a:p>
            <a:pPr algn="ctr"/>
            <a:r>
              <a:rPr lang="en-GB" sz="1200" dirty="0"/>
              <a:t>Third state 1</a:t>
            </a:r>
          </a:p>
          <a:p>
            <a:pPr algn="ctr"/>
            <a:r>
              <a:rPr lang="en-GB" sz="1200" dirty="0"/>
              <a:t>(State T1)</a:t>
            </a:r>
          </a:p>
        </p:txBody>
      </p:sp>
      <p:sp>
        <p:nvSpPr>
          <p:cNvPr id="86" name="TextBox 81"/>
          <p:cNvSpPr txBox="1"/>
          <p:nvPr/>
        </p:nvSpPr>
        <p:spPr>
          <a:xfrm>
            <a:off x="10824847" y="3483881"/>
            <a:ext cx="1084316" cy="461665"/>
          </a:xfrm>
          <a:prstGeom prst="rect">
            <a:avLst/>
          </a:prstGeom>
          <a:noFill/>
        </p:spPr>
        <p:txBody>
          <a:bodyPr wrap="square" rtlCol="0">
            <a:spAutoFit/>
          </a:bodyPr>
          <a:lstStyle/>
          <a:p>
            <a:pPr algn="ctr"/>
            <a:r>
              <a:rPr lang="en-GB" sz="1200" dirty="0"/>
              <a:t>Third state 2</a:t>
            </a:r>
          </a:p>
          <a:p>
            <a:pPr algn="ctr"/>
            <a:r>
              <a:rPr lang="en-GB" sz="1200" dirty="0"/>
              <a:t>(State T2)</a:t>
            </a:r>
          </a:p>
        </p:txBody>
      </p:sp>
      <p:cxnSp>
        <p:nvCxnSpPr>
          <p:cNvPr id="87" name="Straight Connector 4"/>
          <p:cNvCxnSpPr/>
          <p:nvPr/>
        </p:nvCxnSpPr>
        <p:spPr>
          <a:xfrm>
            <a:off x="5080730" y="2724707"/>
            <a:ext cx="1872227" cy="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1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Rechteck 1"/>
          <p:cNvSpPr/>
          <p:nvPr/>
        </p:nvSpPr>
        <p:spPr>
          <a:xfrm>
            <a:off x="542109" y="1157470"/>
            <a:ext cx="10515600" cy="4896212"/>
          </a:xfrm>
          <a:prstGeom prst="rect">
            <a:avLst/>
          </a:prstGeom>
        </p:spPr>
        <p:txBody>
          <a:bodyPr wrap="square">
            <a:spAutoFit/>
          </a:bodyPr>
          <a:lstStyle/>
          <a:p>
            <a:pPr marL="285750" indent="-285750">
              <a:buFont typeface="Arial" panose="020B0604020202020204" pitchFamily="34" charset="0"/>
              <a:buChar char="•"/>
            </a:pPr>
            <a:r>
              <a:rPr lang="en-GB" sz="1400" b="1" dirty="0">
                <a:latin typeface="Century Gothic" panose="020B0502020202020204" pitchFamily="34" charset="0"/>
              </a:rPr>
              <a:t>Article 11(3)(a) EU Regulation No 883/2004:  </a:t>
            </a:r>
            <a:r>
              <a:rPr lang="en-US" sz="1400" i="1" dirty="0">
                <a:latin typeface="Century Gothic" panose="020B0502020202020204" pitchFamily="34" charset="0"/>
              </a:rPr>
              <a:t>Subject to Articles 12 to 16: (a) a person pursuing an activity as an employed or self-employed person in a Member State shall be subject to the legislation of that Member State</a:t>
            </a:r>
            <a:r>
              <a:rPr lang="en-US" sz="1400" i="1" dirty="0" smtClean="0">
                <a:latin typeface="Century Gothic" panose="020B0502020202020204" pitchFamily="34" charset="0"/>
              </a:rPr>
              <a:t>.</a:t>
            </a:r>
          </a:p>
          <a:p>
            <a:pPr marL="285750" indent="-285750">
              <a:buFont typeface="Arial" panose="020B0604020202020204" pitchFamily="34" charset="0"/>
              <a:buChar char="•"/>
            </a:pPr>
            <a:endParaRPr lang="en-US" sz="1400" b="1" i="1" dirty="0">
              <a:latin typeface="Century Gothic" panose="020B0502020202020204" pitchFamily="34" charset="0"/>
            </a:endParaRPr>
          </a:p>
          <a:p>
            <a:pPr marL="285750" indent="-285750">
              <a:buFont typeface="Arial" panose="020B0604020202020204" pitchFamily="34" charset="0"/>
              <a:buChar char="•"/>
            </a:pPr>
            <a:r>
              <a:rPr lang="en-US" sz="1400" b="1" dirty="0">
                <a:latin typeface="Century Gothic" panose="020B0502020202020204" pitchFamily="34" charset="0"/>
              </a:rPr>
              <a:t>Article 12(1) EU Regulation No 883/2004: </a:t>
            </a:r>
            <a:r>
              <a:rPr lang="en-US" sz="1400" i="1" dirty="0">
                <a:latin typeface="Century Gothic" panose="020B0502020202020204" pitchFamily="34" charset="0"/>
              </a:rPr>
              <a:t>A person who pursues an activity as an employed person in a Member State on behalf of an employer which normally carries out its activities there and who is posted by that employer to another Member State to perform work on that employer’s behalf shall continue to be subject to the legislation of the first Member State, provided that the anticipated duration of such work does not exceed 24 months and that he/she is not sent to replace another posted person</a:t>
            </a:r>
            <a:r>
              <a:rPr lang="en-US" sz="1400" i="1" dirty="0" smtClean="0">
                <a:latin typeface="Century Gothic" panose="020B0502020202020204" pitchFamily="34" charset="0"/>
              </a:rPr>
              <a:t>.</a:t>
            </a:r>
          </a:p>
          <a:p>
            <a:pPr marL="285750" indent="-285750">
              <a:buFont typeface="Arial" panose="020B0604020202020204" pitchFamily="34" charset="0"/>
              <a:buChar char="•"/>
            </a:pPr>
            <a:endParaRPr lang="en-US" sz="1400" i="1" dirty="0">
              <a:latin typeface="Century Gothic" panose="020B0502020202020204" pitchFamily="34" charset="0"/>
            </a:endParaRPr>
          </a:p>
          <a:p>
            <a:pPr marL="285750" indent="-285750">
              <a:buFont typeface="Arial" panose="020B0604020202020204" pitchFamily="34" charset="0"/>
              <a:buChar char="•"/>
            </a:pPr>
            <a:r>
              <a:rPr lang="en-US" sz="1400" b="1" dirty="0">
                <a:latin typeface="Century Gothic" panose="020B0502020202020204" pitchFamily="34" charset="0"/>
              </a:rPr>
              <a:t>Article 13(1) EU Regulation No 883/2004:  </a:t>
            </a:r>
            <a:r>
              <a:rPr lang="en-US" sz="1400" i="1" dirty="0">
                <a:latin typeface="Century Gothic" panose="020B0502020202020204" pitchFamily="34" charset="0"/>
              </a:rPr>
              <a:t>A person who normally pursues an activity as an employed person in two or more Member States shall be subject</a:t>
            </a:r>
            <a:r>
              <a:rPr lang="en-US" sz="1400" i="1" dirty="0" smtClean="0">
                <a:latin typeface="Century Gothic" panose="020B0502020202020204" pitchFamily="34" charset="0"/>
              </a:rPr>
              <a:t>:</a:t>
            </a:r>
          </a:p>
          <a:p>
            <a:pPr marL="800100" lvl="1" indent="-342900">
              <a:buFont typeface="+mj-lt"/>
              <a:buAutoNum type="alphaLcPeriod"/>
            </a:pPr>
            <a:r>
              <a:rPr lang="en-US" sz="1400" i="1" dirty="0" smtClean="0">
                <a:latin typeface="Century Gothic" panose="020B0502020202020204" pitchFamily="34" charset="0"/>
              </a:rPr>
              <a:t>to </a:t>
            </a:r>
            <a:r>
              <a:rPr lang="en-US" sz="1400" i="1" dirty="0">
                <a:latin typeface="Century Gothic" panose="020B0502020202020204" pitchFamily="34" charset="0"/>
              </a:rPr>
              <a:t>the legislation of the Member State of residence if he/she pursues a substantial part [generally 25% or more] of </a:t>
            </a:r>
            <a:r>
              <a:rPr lang="en-US" sz="1400" i="1" dirty="0" smtClean="0">
                <a:latin typeface="Century Gothic" panose="020B0502020202020204" pitchFamily="34" charset="0"/>
              </a:rPr>
              <a:t>his/her </a:t>
            </a:r>
            <a:r>
              <a:rPr lang="en-US" sz="1400" i="1" dirty="0">
                <a:latin typeface="Century Gothic" panose="020B0502020202020204" pitchFamily="34" charset="0"/>
              </a:rPr>
              <a:t>activity in that Member State; or</a:t>
            </a:r>
          </a:p>
          <a:p>
            <a:pPr marL="800100" lvl="1" indent="-342900">
              <a:buFont typeface="+mj-lt"/>
              <a:buAutoNum type="alphaLcPeriod"/>
            </a:pPr>
            <a:r>
              <a:rPr lang="en-US" sz="1400" i="1" dirty="0" smtClean="0">
                <a:latin typeface="Century Gothic" panose="020B0502020202020204" pitchFamily="34" charset="0"/>
              </a:rPr>
              <a:t>if </a:t>
            </a:r>
            <a:r>
              <a:rPr lang="en-US" sz="1400" i="1" dirty="0">
                <a:latin typeface="Century Gothic" panose="020B0502020202020204" pitchFamily="34" charset="0"/>
              </a:rPr>
              <a:t>he/she does not pursue a substantial part of his/her activity in the Member State of residence</a:t>
            </a:r>
            <a:r>
              <a:rPr lang="en-US" sz="1400" i="1" dirty="0" smtClean="0">
                <a:latin typeface="Century Gothic" panose="020B0502020202020204" pitchFamily="34" charset="0"/>
              </a:rPr>
              <a:t>:</a:t>
            </a:r>
            <a:r>
              <a:rPr lang="en-US" sz="1000" i="1" dirty="0" smtClean="0">
                <a:latin typeface="Century Gothic" panose="020B0502020202020204" pitchFamily="34" charset="0"/>
              </a:rPr>
              <a:t/>
            </a:r>
            <a:br>
              <a:rPr lang="en-US" sz="1000" i="1" dirty="0" smtClean="0">
                <a:latin typeface="Century Gothic" panose="020B0502020202020204" pitchFamily="34" charset="0"/>
              </a:rPr>
            </a:br>
            <a:endParaRPr lang="en-US" sz="1000" i="1" dirty="0">
              <a:latin typeface="Century Gothic" panose="020B0502020202020204" pitchFamily="34" charset="0"/>
            </a:endParaRPr>
          </a:p>
          <a:p>
            <a:pPr lvl="2"/>
            <a:r>
              <a:rPr lang="en-US" sz="1400" i="1" dirty="0" smtClean="0">
                <a:latin typeface="Century Gothic" panose="020B0502020202020204" pitchFamily="34" charset="0"/>
              </a:rPr>
              <a:t>(</a:t>
            </a:r>
            <a:r>
              <a:rPr lang="en-US" sz="1400" i="1" dirty="0" err="1">
                <a:latin typeface="Century Gothic" panose="020B0502020202020204" pitchFamily="34" charset="0"/>
              </a:rPr>
              <a:t>i</a:t>
            </a:r>
            <a:r>
              <a:rPr lang="en-US" sz="1400" i="1" dirty="0">
                <a:latin typeface="Century Gothic" panose="020B0502020202020204" pitchFamily="34" charset="0"/>
              </a:rPr>
              <a:t>) to the legislation of the Member State in which the registered office or place of business of the undertaking or </a:t>
            </a:r>
            <a:r>
              <a:rPr lang="en-US" sz="1400" i="1" dirty="0" smtClean="0">
                <a:latin typeface="Century Gothic" panose="020B0502020202020204" pitchFamily="34" charset="0"/>
              </a:rPr>
              <a:t>employer </a:t>
            </a:r>
            <a:r>
              <a:rPr lang="en-US" sz="1400" i="1" dirty="0">
                <a:latin typeface="Century Gothic" panose="020B0502020202020204" pitchFamily="34" charset="0"/>
              </a:rPr>
              <a:t>is situated if he/she is employed by one undertaking or employer; or (…).</a:t>
            </a:r>
            <a:endParaRPr lang="en-US" sz="800" i="1" dirty="0">
              <a:latin typeface="Century Gothic" panose="020B0502020202020204" pitchFamily="34" charset="0"/>
            </a:endParaRPr>
          </a:p>
          <a:p>
            <a:pPr marL="911977" lvl="5" indent="0">
              <a:spcAft>
                <a:spcPts val="533"/>
              </a:spcAft>
              <a:buNone/>
            </a:pPr>
            <a:endParaRPr lang="en-GB" sz="800" i="1" dirty="0">
              <a:latin typeface="Century Gothic" panose="020B0502020202020204" pitchFamily="34" charset="0"/>
            </a:endParaRPr>
          </a:p>
          <a:p>
            <a:pPr marL="285750" indent="-285750">
              <a:buClr>
                <a:srgbClr val="36AC73"/>
              </a:buClr>
              <a:buFont typeface="Wingdings" panose="05000000000000000000" pitchFamily="2" charset="2"/>
              <a:buChar char="§"/>
            </a:pPr>
            <a:r>
              <a:rPr lang="en-US" sz="1400" b="1" dirty="0">
                <a:solidFill>
                  <a:srgbClr val="14054B"/>
                </a:solidFill>
                <a:latin typeface="Century Gothic" panose="020B0502020202020204" pitchFamily="34" charset="0"/>
              </a:rPr>
              <a:t>‘Freezing’ of the originally applicable rules until 31 June 2022 due to COVID pandemic.</a:t>
            </a:r>
          </a:p>
          <a:p>
            <a:pPr marL="285750" indent="-285750">
              <a:buClr>
                <a:srgbClr val="36AC73"/>
              </a:buClr>
              <a:buFont typeface="Wingdings" panose="05000000000000000000" pitchFamily="2" charset="2"/>
              <a:buChar char="§"/>
            </a:pPr>
            <a:r>
              <a:rPr lang="en-US" sz="1400" b="1" dirty="0">
                <a:solidFill>
                  <a:srgbClr val="14054B"/>
                </a:solidFill>
                <a:latin typeface="Century Gothic" panose="020B0502020202020204" pitchFamily="34" charset="0"/>
              </a:rPr>
              <a:t>Transitional period from 1 July 2022 until 31 December 2022 (see ‘EC </a:t>
            </a:r>
            <a:r>
              <a:rPr lang="en-GB" sz="1400" b="1" dirty="0">
                <a:solidFill>
                  <a:srgbClr val="14054B"/>
                </a:solidFill>
                <a:latin typeface="Century Gothic" panose="020B0502020202020204" pitchFamily="34" charset="0"/>
              </a:rPr>
              <a:t>Guidance note on telework’).</a:t>
            </a:r>
            <a:endParaRPr lang="en-US" sz="1400" b="1" dirty="0">
              <a:solidFill>
                <a:srgbClr val="14054B"/>
              </a:solidFill>
              <a:latin typeface="Century Gothic" panose="020B0502020202020204" pitchFamily="34" charset="0"/>
            </a:endParaRPr>
          </a:p>
          <a:p>
            <a:pPr marL="285750" indent="-285750">
              <a:buClr>
                <a:srgbClr val="36AC73"/>
              </a:buClr>
              <a:buFont typeface="Wingdings" panose="05000000000000000000" pitchFamily="2" charset="2"/>
              <a:buChar char="§"/>
            </a:pPr>
            <a:r>
              <a:rPr lang="en-US" sz="1400" b="1" dirty="0">
                <a:solidFill>
                  <a:srgbClr val="14054B"/>
                </a:solidFill>
                <a:latin typeface="Century Gothic" panose="020B0502020202020204" pitchFamily="34" charset="0"/>
              </a:rPr>
              <a:t>Without new rules / after transitional period telework may impact the social security position; from the one (single) state to the other (single) state or from single state to multi-state.</a:t>
            </a:r>
            <a:endParaRPr lang="en-US" sz="1400" dirty="0">
              <a:solidFill>
                <a:srgbClr val="14054B"/>
              </a:solidFill>
              <a:latin typeface="Century Gothic" panose="020B0502020202020204" pitchFamily="34" charset="0"/>
            </a:endParaRPr>
          </a:p>
        </p:txBody>
      </p:sp>
      <p:sp>
        <p:nvSpPr>
          <p:cNvPr id="6" name="Titel 9"/>
          <p:cNvSpPr txBox="1">
            <a:spLocks/>
          </p:cNvSpPr>
          <p:nvPr/>
        </p:nvSpPr>
        <p:spPr>
          <a:xfrm>
            <a:off x="340659" y="1"/>
            <a:ext cx="10546721" cy="1290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smtClean="0">
                <a:latin typeface="Century Gothic" panose="020B0502020202020204" pitchFamily="34" charset="0"/>
              </a:rPr>
              <a:t>EU social security</a:t>
            </a:r>
            <a:endParaRPr lang="de-DE" sz="3800" b="1" dirty="0">
              <a:latin typeface="Century Gothic" panose="020B0502020202020204" pitchFamily="34" charset="0"/>
            </a:endParaRPr>
          </a:p>
        </p:txBody>
      </p:sp>
    </p:spTree>
    <p:extLst>
      <p:ext uri="{BB962C8B-B14F-4D97-AF65-F5344CB8AC3E}">
        <p14:creationId xmlns:p14="http://schemas.microsoft.com/office/powerpoint/2010/main" val="2402517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838200" y="192235"/>
            <a:ext cx="10515600" cy="1325563"/>
          </a:xfrm>
        </p:spPr>
        <p:txBody>
          <a:bodyPr>
            <a:noAutofit/>
          </a:bodyPr>
          <a:lstStyle/>
          <a:p>
            <a:pPr algn="ctr"/>
            <a:r>
              <a:rPr lang="en-US" sz="3200" b="1" dirty="0">
                <a:latin typeface="Century Gothic" panose="020B0502020202020204" pitchFamily="34" charset="0"/>
                <a:ea typeface="Verdana" panose="020B0604030504040204" pitchFamily="34" charset="0"/>
                <a:cs typeface="Times New Roman" panose="02020603050405020304" pitchFamily="18" charset="0"/>
              </a:rPr>
              <a:t>Have a laptop, will travel: </a:t>
            </a:r>
            <a:br>
              <a:rPr lang="en-US" sz="3200" b="1" dirty="0">
                <a:latin typeface="Century Gothic" panose="020B0502020202020204" pitchFamily="34" charset="0"/>
                <a:ea typeface="Verdana" panose="020B0604030504040204" pitchFamily="34" charset="0"/>
                <a:cs typeface="Times New Roman" panose="02020603050405020304" pitchFamily="18" charset="0"/>
              </a:rPr>
            </a:br>
            <a:r>
              <a:rPr lang="en-US" sz="3200" b="1" dirty="0">
                <a:latin typeface="Century Gothic" panose="020B0502020202020204" pitchFamily="34" charset="0"/>
                <a:ea typeface="Verdana" panose="020B0604030504040204" pitchFamily="34" charset="0"/>
                <a:cs typeface="Times New Roman" panose="02020603050405020304" pitchFamily="18" charset="0"/>
              </a:rPr>
              <a:t>mobility, digital nomads, remote working </a:t>
            </a:r>
            <a:br>
              <a:rPr lang="en-US" sz="3200" b="1" dirty="0">
                <a:latin typeface="Century Gothic" panose="020B0502020202020204" pitchFamily="34" charset="0"/>
                <a:ea typeface="Verdana" panose="020B0604030504040204" pitchFamily="34" charset="0"/>
                <a:cs typeface="Times New Roman" panose="02020603050405020304" pitchFamily="18" charset="0"/>
              </a:rPr>
            </a:br>
            <a:r>
              <a:rPr lang="en-US" sz="3200" b="1" dirty="0">
                <a:latin typeface="Century Gothic" panose="020B0502020202020204" pitchFamily="34" charset="0"/>
                <a:ea typeface="Verdana" panose="020B0604030504040204" pitchFamily="34" charset="0"/>
                <a:cs typeface="Times New Roman" panose="02020603050405020304" pitchFamily="18" charset="0"/>
              </a:rPr>
              <a:t>and its impact for companies</a:t>
            </a:r>
            <a:endParaRPr lang="de-DE" sz="3200" dirty="0">
              <a:latin typeface="Century Gothic" panose="020B0502020202020204" pitchFamily="34" charset="0"/>
              <a:ea typeface="Verdana" panose="020B0604030504040204" pitchFamily="34" charset="0"/>
            </a:endParaRPr>
          </a:p>
        </p:txBody>
      </p:sp>
      <p:sp>
        <p:nvSpPr>
          <p:cNvPr id="3" name="Textfeld 2"/>
          <p:cNvSpPr txBox="1"/>
          <p:nvPr/>
        </p:nvSpPr>
        <p:spPr>
          <a:xfrm>
            <a:off x="838200" y="2679457"/>
            <a:ext cx="8018417" cy="2585323"/>
          </a:xfrm>
          <a:prstGeom prst="rect">
            <a:avLst/>
          </a:prstGeom>
          <a:noFill/>
        </p:spPr>
        <p:txBody>
          <a:bodyPr wrap="square" rtlCol="0">
            <a:spAutoFit/>
          </a:bodyPr>
          <a:lstStyle/>
          <a:p>
            <a:r>
              <a:rPr lang="en-US" b="1" dirty="0">
                <a:latin typeface="Century Gothic" panose="020B0502020202020204" pitchFamily="34" charset="0"/>
              </a:rPr>
              <a:t>“Home office” / holiday home as permanent establishment</a:t>
            </a:r>
          </a:p>
          <a:p>
            <a:endParaRPr lang="en-US" b="1" dirty="0">
              <a:latin typeface="Century Gothic" panose="020B0502020202020204" pitchFamily="34" charset="0"/>
            </a:endParaRPr>
          </a:p>
          <a:p>
            <a:r>
              <a:rPr lang="en-US" b="1" dirty="0">
                <a:latin typeface="Century Gothic" panose="020B0502020202020204" pitchFamily="34" charset="0"/>
              </a:rPr>
              <a:t>Impact of home office on effective place of management</a:t>
            </a:r>
          </a:p>
          <a:p>
            <a:endParaRPr lang="en-US" b="1" dirty="0">
              <a:latin typeface="Century Gothic" panose="020B0502020202020204" pitchFamily="34" charset="0"/>
            </a:endParaRPr>
          </a:p>
          <a:p>
            <a:r>
              <a:rPr lang="en-US" b="1" dirty="0">
                <a:latin typeface="Century Gothic" panose="020B0502020202020204" pitchFamily="34" charset="0"/>
              </a:rPr>
              <a:t>Remote working and allocation of income</a:t>
            </a:r>
          </a:p>
          <a:p>
            <a:endParaRPr lang="en-US" b="1" dirty="0">
              <a:latin typeface="Century Gothic" panose="020B0502020202020204" pitchFamily="34" charset="0"/>
            </a:endParaRPr>
          </a:p>
          <a:p>
            <a:r>
              <a:rPr lang="en-US" b="1" dirty="0">
                <a:latin typeface="Century Gothic" panose="020B0502020202020204" pitchFamily="34" charset="0"/>
              </a:rPr>
              <a:t>Multiplication of triangular situations</a:t>
            </a:r>
          </a:p>
          <a:p>
            <a:endParaRPr lang="en-US" b="1" dirty="0">
              <a:latin typeface="Century Gothic" panose="020B0502020202020204" pitchFamily="34" charset="0"/>
            </a:endParaRPr>
          </a:p>
          <a:p>
            <a:r>
              <a:rPr lang="en-US" b="1" dirty="0">
                <a:latin typeface="Century Gothic" panose="020B0502020202020204" pitchFamily="34" charset="0"/>
              </a:rPr>
              <a:t>Payroll taxes implications for companies and employees </a:t>
            </a:r>
          </a:p>
        </p:txBody>
      </p:sp>
    </p:spTree>
    <p:extLst>
      <p:ext uri="{BB962C8B-B14F-4D97-AF65-F5344CB8AC3E}">
        <p14:creationId xmlns:p14="http://schemas.microsoft.com/office/powerpoint/2010/main" val="2782227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ln>
            <a:solidFill>
              <a:srgbClr val="043673"/>
            </a:solidFill>
          </a:ln>
        </p:spPr>
      </p:pic>
      <p:cxnSp>
        <p:nvCxnSpPr>
          <p:cNvPr id="5" name="Straight Connector 7"/>
          <p:cNvCxnSpPr/>
          <p:nvPr/>
        </p:nvCxnSpPr>
        <p:spPr>
          <a:xfrm flipH="1" flipV="1">
            <a:off x="2264265" y="1693407"/>
            <a:ext cx="3424" cy="1277830"/>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pic>
        <p:nvPicPr>
          <p:cNvPr id="6" name="Picture 10"/>
          <p:cNvPicPr>
            <a:picLocks noChangeAspect="1"/>
          </p:cNvPicPr>
          <p:nvPr/>
        </p:nvPicPr>
        <p:blipFill>
          <a:blip r:embed="rId3"/>
          <a:stretch>
            <a:fillRect/>
          </a:stretch>
        </p:blipFill>
        <p:spPr>
          <a:xfrm>
            <a:off x="2398182" y="1867070"/>
            <a:ext cx="684356" cy="777677"/>
          </a:xfrm>
          <a:prstGeom prst="rect">
            <a:avLst/>
          </a:prstGeom>
          <a:ln>
            <a:solidFill>
              <a:schemeClr val="accent1"/>
            </a:solidFill>
          </a:ln>
        </p:spPr>
      </p:pic>
      <p:cxnSp>
        <p:nvCxnSpPr>
          <p:cNvPr id="7" name="Straight Connector 4"/>
          <p:cNvCxnSpPr/>
          <p:nvPr/>
        </p:nvCxnSpPr>
        <p:spPr>
          <a:xfrm>
            <a:off x="1320077" y="2972773"/>
            <a:ext cx="1872227" cy="409"/>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pic>
        <p:nvPicPr>
          <p:cNvPr id="8" name="Picture 13"/>
          <p:cNvPicPr>
            <a:picLocks noChangeAspect="1"/>
          </p:cNvPicPr>
          <p:nvPr/>
        </p:nvPicPr>
        <p:blipFill>
          <a:blip r:embed="rId4"/>
          <a:stretch>
            <a:fillRect/>
          </a:stretch>
        </p:blipFill>
        <p:spPr>
          <a:xfrm>
            <a:off x="1858588" y="3081259"/>
            <a:ext cx="613867" cy="512233"/>
          </a:xfrm>
          <a:prstGeom prst="rect">
            <a:avLst/>
          </a:prstGeom>
          <a:ln>
            <a:solidFill>
              <a:schemeClr val="accent1"/>
            </a:solidFill>
          </a:ln>
        </p:spPr>
      </p:pic>
      <p:pic>
        <p:nvPicPr>
          <p:cNvPr id="9" name="Picture 14"/>
          <p:cNvPicPr>
            <a:picLocks noChangeAspect="1"/>
          </p:cNvPicPr>
          <p:nvPr/>
        </p:nvPicPr>
        <p:blipFill>
          <a:blip r:embed="rId5"/>
          <a:stretch>
            <a:fillRect/>
          </a:stretch>
        </p:blipFill>
        <p:spPr>
          <a:xfrm>
            <a:off x="1218477" y="1869513"/>
            <a:ext cx="720811" cy="666749"/>
          </a:xfrm>
          <a:prstGeom prst="rect">
            <a:avLst/>
          </a:prstGeom>
          <a:ln>
            <a:solidFill>
              <a:schemeClr val="accent1"/>
            </a:solidFill>
          </a:ln>
        </p:spPr>
      </p:pic>
      <p:pic>
        <p:nvPicPr>
          <p:cNvPr id="11" name="Picture 12"/>
          <p:cNvPicPr>
            <a:picLocks noChangeAspect="1"/>
          </p:cNvPicPr>
          <p:nvPr/>
        </p:nvPicPr>
        <p:blipFill>
          <a:blip r:embed="rId6"/>
          <a:stretch>
            <a:fillRect/>
          </a:stretch>
        </p:blipFill>
        <p:spPr>
          <a:xfrm>
            <a:off x="2249147" y="3079312"/>
            <a:ext cx="649816" cy="672819"/>
          </a:xfrm>
          <a:prstGeom prst="rect">
            <a:avLst/>
          </a:prstGeom>
          <a:ln>
            <a:solidFill>
              <a:schemeClr val="accent1"/>
            </a:solidFill>
          </a:ln>
        </p:spPr>
      </p:pic>
      <p:sp>
        <p:nvSpPr>
          <p:cNvPr id="12" name="TextBox 19"/>
          <p:cNvSpPr txBox="1"/>
          <p:nvPr/>
        </p:nvSpPr>
        <p:spPr>
          <a:xfrm>
            <a:off x="399943" y="2644748"/>
            <a:ext cx="1720645" cy="276999"/>
          </a:xfrm>
          <a:prstGeom prst="rect">
            <a:avLst/>
          </a:prstGeom>
          <a:noFill/>
        </p:spPr>
        <p:txBody>
          <a:bodyPr wrap="square" rtlCol="0">
            <a:spAutoFit/>
          </a:bodyPr>
          <a:lstStyle/>
          <a:p>
            <a:r>
              <a:rPr lang="en-GB" sz="1200" dirty="0"/>
              <a:t>40%</a:t>
            </a:r>
          </a:p>
        </p:txBody>
      </p:sp>
      <p:sp>
        <p:nvSpPr>
          <p:cNvPr id="13" name="TextBox 20"/>
          <p:cNvSpPr txBox="1"/>
          <p:nvPr/>
        </p:nvSpPr>
        <p:spPr>
          <a:xfrm>
            <a:off x="2828807" y="2662466"/>
            <a:ext cx="1720645" cy="276999"/>
          </a:xfrm>
          <a:prstGeom prst="rect">
            <a:avLst/>
          </a:prstGeom>
          <a:noFill/>
        </p:spPr>
        <p:txBody>
          <a:bodyPr wrap="square" rtlCol="0">
            <a:spAutoFit/>
          </a:bodyPr>
          <a:lstStyle/>
          <a:p>
            <a:r>
              <a:rPr lang="en-GB" sz="1200" dirty="0"/>
              <a:t>40%</a:t>
            </a:r>
          </a:p>
        </p:txBody>
      </p:sp>
      <p:sp>
        <p:nvSpPr>
          <p:cNvPr id="14" name="TextBox 21"/>
          <p:cNvSpPr txBox="1"/>
          <p:nvPr/>
        </p:nvSpPr>
        <p:spPr>
          <a:xfrm>
            <a:off x="1108162" y="3066449"/>
            <a:ext cx="1720645" cy="276999"/>
          </a:xfrm>
          <a:prstGeom prst="rect">
            <a:avLst/>
          </a:prstGeom>
          <a:noFill/>
        </p:spPr>
        <p:txBody>
          <a:bodyPr wrap="square" rtlCol="0">
            <a:spAutoFit/>
          </a:bodyPr>
          <a:lstStyle/>
          <a:p>
            <a:r>
              <a:rPr lang="en-GB" sz="1200" dirty="0"/>
              <a:t>20%</a:t>
            </a:r>
          </a:p>
        </p:txBody>
      </p:sp>
      <p:sp>
        <p:nvSpPr>
          <p:cNvPr id="15" name="TextBox 23"/>
          <p:cNvSpPr txBox="1"/>
          <p:nvPr/>
        </p:nvSpPr>
        <p:spPr>
          <a:xfrm>
            <a:off x="2264265" y="1350859"/>
            <a:ext cx="1734284" cy="276999"/>
          </a:xfrm>
          <a:prstGeom prst="rect">
            <a:avLst/>
          </a:prstGeom>
          <a:noFill/>
        </p:spPr>
        <p:txBody>
          <a:bodyPr wrap="square" rtlCol="0">
            <a:spAutoFit/>
          </a:bodyPr>
          <a:lstStyle/>
          <a:p>
            <a:r>
              <a:rPr lang="en-GB" sz="1200" dirty="0"/>
              <a:t>Employer’s office state</a:t>
            </a:r>
          </a:p>
        </p:txBody>
      </p:sp>
      <p:sp>
        <p:nvSpPr>
          <p:cNvPr id="16" name="TextBox 24"/>
          <p:cNvSpPr txBox="1"/>
          <p:nvPr/>
        </p:nvSpPr>
        <p:spPr>
          <a:xfrm>
            <a:off x="752775" y="1347976"/>
            <a:ext cx="1311496" cy="276999"/>
          </a:xfrm>
          <a:prstGeom prst="rect">
            <a:avLst/>
          </a:prstGeom>
          <a:noFill/>
        </p:spPr>
        <p:txBody>
          <a:bodyPr wrap="square" rtlCol="0">
            <a:spAutoFit/>
          </a:bodyPr>
          <a:lstStyle/>
          <a:p>
            <a:r>
              <a:rPr lang="en-GB" sz="1200" dirty="0"/>
              <a:t>Residence state </a:t>
            </a:r>
          </a:p>
        </p:txBody>
      </p:sp>
      <p:sp>
        <p:nvSpPr>
          <p:cNvPr id="17" name="TextBox 25"/>
          <p:cNvSpPr txBox="1"/>
          <p:nvPr/>
        </p:nvSpPr>
        <p:spPr>
          <a:xfrm>
            <a:off x="2898963" y="3050116"/>
            <a:ext cx="1311496" cy="276999"/>
          </a:xfrm>
          <a:prstGeom prst="rect">
            <a:avLst/>
          </a:prstGeom>
          <a:noFill/>
        </p:spPr>
        <p:txBody>
          <a:bodyPr wrap="square" rtlCol="0">
            <a:spAutoFit/>
          </a:bodyPr>
          <a:lstStyle/>
          <a:p>
            <a:r>
              <a:rPr lang="en-GB" sz="1200" dirty="0"/>
              <a:t>Third state</a:t>
            </a:r>
          </a:p>
        </p:txBody>
      </p:sp>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923" y="2287666"/>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142" y="2323729"/>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8093" y="3299757"/>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44"/>
          <p:cNvCxnSpPr/>
          <p:nvPr/>
        </p:nvCxnSpPr>
        <p:spPr>
          <a:xfrm flipH="1" flipV="1">
            <a:off x="6267431" y="1698365"/>
            <a:ext cx="3424" cy="1277830"/>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pic>
        <p:nvPicPr>
          <p:cNvPr id="22" name="Picture 47"/>
          <p:cNvPicPr>
            <a:picLocks noChangeAspect="1"/>
          </p:cNvPicPr>
          <p:nvPr/>
        </p:nvPicPr>
        <p:blipFill>
          <a:blip r:embed="rId4"/>
          <a:stretch>
            <a:fillRect/>
          </a:stretch>
        </p:blipFill>
        <p:spPr>
          <a:xfrm>
            <a:off x="5884597" y="3583037"/>
            <a:ext cx="613867" cy="512233"/>
          </a:xfrm>
          <a:prstGeom prst="rect">
            <a:avLst/>
          </a:prstGeom>
          <a:ln>
            <a:solidFill>
              <a:schemeClr val="accent1"/>
            </a:solidFill>
          </a:ln>
        </p:spPr>
      </p:pic>
      <p:pic>
        <p:nvPicPr>
          <p:cNvPr id="23" name="Picture 48"/>
          <p:cNvPicPr>
            <a:picLocks noChangeAspect="1"/>
          </p:cNvPicPr>
          <p:nvPr/>
        </p:nvPicPr>
        <p:blipFill>
          <a:blip r:embed="rId5"/>
          <a:stretch>
            <a:fillRect/>
          </a:stretch>
        </p:blipFill>
        <p:spPr>
          <a:xfrm>
            <a:off x="5221643" y="1874470"/>
            <a:ext cx="720811" cy="666749"/>
          </a:xfrm>
          <a:prstGeom prst="rect">
            <a:avLst/>
          </a:prstGeom>
          <a:ln>
            <a:solidFill>
              <a:schemeClr val="accent1"/>
            </a:solidFill>
          </a:ln>
        </p:spPr>
      </p:pic>
      <p:pic>
        <p:nvPicPr>
          <p:cNvPr id="24" name="Picture 49"/>
          <p:cNvPicPr>
            <a:picLocks noChangeAspect="1"/>
          </p:cNvPicPr>
          <p:nvPr/>
        </p:nvPicPr>
        <p:blipFill>
          <a:blip r:embed="rId6"/>
          <a:stretch>
            <a:fillRect/>
          </a:stretch>
        </p:blipFill>
        <p:spPr>
          <a:xfrm>
            <a:off x="6275156" y="3581091"/>
            <a:ext cx="649816" cy="672819"/>
          </a:xfrm>
          <a:prstGeom prst="rect">
            <a:avLst/>
          </a:prstGeom>
          <a:ln>
            <a:solidFill>
              <a:schemeClr val="accent1"/>
            </a:solidFill>
          </a:ln>
        </p:spPr>
      </p:pic>
      <p:sp>
        <p:nvSpPr>
          <p:cNvPr id="25" name="TextBox 50"/>
          <p:cNvSpPr txBox="1"/>
          <p:nvPr/>
        </p:nvSpPr>
        <p:spPr>
          <a:xfrm>
            <a:off x="4403108" y="2649705"/>
            <a:ext cx="1720645" cy="276999"/>
          </a:xfrm>
          <a:prstGeom prst="rect">
            <a:avLst/>
          </a:prstGeom>
          <a:noFill/>
        </p:spPr>
        <p:txBody>
          <a:bodyPr wrap="square" rtlCol="0">
            <a:spAutoFit/>
          </a:bodyPr>
          <a:lstStyle/>
          <a:p>
            <a:r>
              <a:rPr lang="en-GB" sz="1200" dirty="0"/>
              <a:t>5%</a:t>
            </a:r>
          </a:p>
        </p:txBody>
      </p:sp>
      <p:sp>
        <p:nvSpPr>
          <p:cNvPr id="26" name="TextBox 51"/>
          <p:cNvSpPr txBox="1"/>
          <p:nvPr/>
        </p:nvSpPr>
        <p:spPr>
          <a:xfrm>
            <a:off x="6902108" y="2709005"/>
            <a:ext cx="1720645" cy="276999"/>
          </a:xfrm>
          <a:prstGeom prst="rect">
            <a:avLst/>
          </a:prstGeom>
          <a:noFill/>
        </p:spPr>
        <p:txBody>
          <a:bodyPr wrap="square" rtlCol="0">
            <a:spAutoFit/>
          </a:bodyPr>
          <a:lstStyle/>
          <a:p>
            <a:r>
              <a:rPr lang="en-GB" sz="1200" dirty="0"/>
              <a:t>45%</a:t>
            </a:r>
          </a:p>
        </p:txBody>
      </p:sp>
      <p:sp>
        <p:nvSpPr>
          <p:cNvPr id="27" name="TextBox 52"/>
          <p:cNvSpPr txBox="1"/>
          <p:nvPr/>
        </p:nvSpPr>
        <p:spPr>
          <a:xfrm>
            <a:off x="5053374" y="3068824"/>
            <a:ext cx="1720645" cy="276999"/>
          </a:xfrm>
          <a:prstGeom prst="rect">
            <a:avLst/>
          </a:prstGeom>
          <a:noFill/>
        </p:spPr>
        <p:txBody>
          <a:bodyPr wrap="square" rtlCol="0">
            <a:spAutoFit/>
          </a:bodyPr>
          <a:lstStyle/>
          <a:p>
            <a:r>
              <a:rPr lang="en-GB" sz="1200" dirty="0"/>
              <a:t>50%</a:t>
            </a:r>
          </a:p>
        </p:txBody>
      </p:sp>
      <p:sp>
        <p:nvSpPr>
          <p:cNvPr id="28" name="TextBox 53"/>
          <p:cNvSpPr txBox="1"/>
          <p:nvPr/>
        </p:nvSpPr>
        <p:spPr>
          <a:xfrm>
            <a:off x="6267430" y="1355816"/>
            <a:ext cx="1734284" cy="276999"/>
          </a:xfrm>
          <a:prstGeom prst="rect">
            <a:avLst/>
          </a:prstGeom>
          <a:noFill/>
        </p:spPr>
        <p:txBody>
          <a:bodyPr wrap="square" rtlCol="0">
            <a:spAutoFit/>
          </a:bodyPr>
          <a:lstStyle/>
          <a:p>
            <a:r>
              <a:rPr lang="en-GB" sz="1200" dirty="0"/>
              <a:t>Employer’s office state</a:t>
            </a:r>
          </a:p>
        </p:txBody>
      </p:sp>
      <p:sp>
        <p:nvSpPr>
          <p:cNvPr id="29" name="TextBox 54"/>
          <p:cNvSpPr txBox="1"/>
          <p:nvPr/>
        </p:nvSpPr>
        <p:spPr>
          <a:xfrm>
            <a:off x="4755940" y="1352934"/>
            <a:ext cx="1311496" cy="276999"/>
          </a:xfrm>
          <a:prstGeom prst="rect">
            <a:avLst/>
          </a:prstGeom>
          <a:noFill/>
        </p:spPr>
        <p:txBody>
          <a:bodyPr wrap="square" rtlCol="0">
            <a:spAutoFit/>
          </a:bodyPr>
          <a:lstStyle/>
          <a:p>
            <a:r>
              <a:rPr lang="en-GB" sz="1200" dirty="0"/>
              <a:t>Residence state </a:t>
            </a:r>
          </a:p>
        </p:txBody>
      </p: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7089" y="2292623"/>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1307" y="2328686"/>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8391" y="3316349"/>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59"/>
          <p:cNvSpPr txBox="1"/>
          <p:nvPr/>
        </p:nvSpPr>
        <p:spPr>
          <a:xfrm>
            <a:off x="431018" y="4971961"/>
            <a:ext cx="3480620" cy="523220"/>
          </a:xfrm>
          <a:prstGeom prst="rect">
            <a:avLst/>
          </a:prstGeom>
          <a:noFill/>
        </p:spPr>
        <p:txBody>
          <a:bodyPr wrap="square" rtlCol="0">
            <a:spAutoFit/>
          </a:bodyPr>
          <a:lstStyle/>
          <a:p>
            <a:r>
              <a:rPr lang="en-GB" sz="1400" dirty="0">
                <a:latin typeface="Century Gothic" panose="020B0502020202020204" pitchFamily="34" charset="0"/>
              </a:rPr>
              <a:t>Subject to social security legislation of R State</a:t>
            </a:r>
          </a:p>
        </p:txBody>
      </p:sp>
      <p:cxnSp>
        <p:nvCxnSpPr>
          <p:cNvPr id="34" name="Straight Connector 67"/>
          <p:cNvCxnSpPr/>
          <p:nvPr/>
        </p:nvCxnSpPr>
        <p:spPr>
          <a:xfrm>
            <a:off x="4031811" y="1853330"/>
            <a:ext cx="0" cy="3885619"/>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cxnSp>
        <p:nvCxnSpPr>
          <p:cNvPr id="35" name="Straight Connector 68"/>
          <p:cNvCxnSpPr/>
          <p:nvPr/>
        </p:nvCxnSpPr>
        <p:spPr>
          <a:xfrm>
            <a:off x="8063164" y="1897006"/>
            <a:ext cx="0" cy="3841943"/>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p:nvPr/>
        </p:nvCxnSpPr>
        <p:spPr>
          <a:xfrm flipH="1" flipV="1">
            <a:off x="10086186" y="1688960"/>
            <a:ext cx="17120" cy="2613248"/>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pic>
        <p:nvPicPr>
          <p:cNvPr id="37" name="Picture 70"/>
          <p:cNvPicPr>
            <a:picLocks noChangeAspect="1"/>
          </p:cNvPicPr>
          <p:nvPr/>
        </p:nvPicPr>
        <p:blipFill>
          <a:blip r:embed="rId3"/>
          <a:stretch>
            <a:fillRect/>
          </a:stretch>
        </p:blipFill>
        <p:spPr>
          <a:xfrm>
            <a:off x="10220102" y="1862623"/>
            <a:ext cx="684356" cy="777677"/>
          </a:xfrm>
          <a:prstGeom prst="rect">
            <a:avLst/>
          </a:prstGeom>
          <a:ln>
            <a:solidFill>
              <a:schemeClr val="accent1"/>
            </a:solidFill>
          </a:ln>
        </p:spPr>
      </p:pic>
      <p:cxnSp>
        <p:nvCxnSpPr>
          <p:cNvPr id="38" name="Straight Connector 71"/>
          <p:cNvCxnSpPr/>
          <p:nvPr/>
        </p:nvCxnSpPr>
        <p:spPr>
          <a:xfrm>
            <a:off x="9141997" y="2968327"/>
            <a:ext cx="1872227" cy="409"/>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pic>
        <p:nvPicPr>
          <p:cNvPr id="39" name="Picture 73"/>
          <p:cNvPicPr>
            <a:picLocks noChangeAspect="1"/>
          </p:cNvPicPr>
          <p:nvPr/>
        </p:nvPicPr>
        <p:blipFill>
          <a:blip r:embed="rId5"/>
          <a:stretch>
            <a:fillRect/>
          </a:stretch>
        </p:blipFill>
        <p:spPr>
          <a:xfrm>
            <a:off x="9040397" y="1865066"/>
            <a:ext cx="720811" cy="666749"/>
          </a:xfrm>
          <a:prstGeom prst="rect">
            <a:avLst/>
          </a:prstGeom>
          <a:ln>
            <a:solidFill>
              <a:schemeClr val="accent1"/>
            </a:solidFill>
          </a:ln>
        </p:spPr>
      </p:pic>
      <p:sp>
        <p:nvSpPr>
          <p:cNvPr id="40" name="TextBox 75"/>
          <p:cNvSpPr txBox="1"/>
          <p:nvPr/>
        </p:nvSpPr>
        <p:spPr>
          <a:xfrm>
            <a:off x="8041477" y="2519239"/>
            <a:ext cx="1369528" cy="461665"/>
          </a:xfrm>
          <a:prstGeom prst="rect">
            <a:avLst/>
          </a:prstGeom>
          <a:noFill/>
        </p:spPr>
        <p:txBody>
          <a:bodyPr wrap="square" rtlCol="0">
            <a:spAutoFit/>
          </a:bodyPr>
          <a:lstStyle/>
          <a:p>
            <a:r>
              <a:rPr lang="en-GB" sz="1200" i="1" dirty="0"/>
              <a:t>Situation 1:</a:t>
            </a:r>
            <a:r>
              <a:rPr lang="en-GB" sz="1200" dirty="0"/>
              <a:t> 30% </a:t>
            </a:r>
          </a:p>
          <a:p>
            <a:r>
              <a:rPr lang="en-GB" sz="1200" i="1" dirty="0"/>
              <a:t>Situation 2</a:t>
            </a:r>
            <a:r>
              <a:rPr lang="en-GB" sz="1200" dirty="0"/>
              <a:t>: 20%</a:t>
            </a:r>
            <a:endParaRPr lang="en-GB" sz="1200" dirty="0">
              <a:solidFill>
                <a:srgbClr val="FF0000"/>
              </a:solidFill>
            </a:endParaRPr>
          </a:p>
        </p:txBody>
      </p:sp>
      <p:sp>
        <p:nvSpPr>
          <p:cNvPr id="41" name="TextBox 77"/>
          <p:cNvSpPr txBox="1"/>
          <p:nvPr/>
        </p:nvSpPr>
        <p:spPr>
          <a:xfrm>
            <a:off x="10086185" y="1346412"/>
            <a:ext cx="1734284" cy="276999"/>
          </a:xfrm>
          <a:prstGeom prst="rect">
            <a:avLst/>
          </a:prstGeom>
          <a:noFill/>
        </p:spPr>
        <p:txBody>
          <a:bodyPr wrap="square" rtlCol="0">
            <a:spAutoFit/>
          </a:bodyPr>
          <a:lstStyle/>
          <a:p>
            <a:r>
              <a:rPr lang="en-GB" sz="1200" dirty="0"/>
              <a:t>Employer’s office state</a:t>
            </a:r>
          </a:p>
        </p:txBody>
      </p:sp>
      <p:sp>
        <p:nvSpPr>
          <p:cNvPr id="42" name="TextBox 78"/>
          <p:cNvSpPr txBox="1"/>
          <p:nvPr/>
        </p:nvSpPr>
        <p:spPr>
          <a:xfrm>
            <a:off x="8574695" y="1343530"/>
            <a:ext cx="1311496" cy="276999"/>
          </a:xfrm>
          <a:prstGeom prst="rect">
            <a:avLst/>
          </a:prstGeom>
          <a:noFill/>
        </p:spPr>
        <p:txBody>
          <a:bodyPr wrap="square" rtlCol="0">
            <a:spAutoFit/>
          </a:bodyPr>
          <a:lstStyle/>
          <a:p>
            <a:r>
              <a:rPr lang="en-GB" sz="1200" dirty="0"/>
              <a:t>Residence state </a:t>
            </a:r>
          </a:p>
        </p:txBody>
      </p:sp>
      <p:pic>
        <p:nvPicPr>
          <p:cNvPr id="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260" y="2982106"/>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2319" y="2202887"/>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5"/>
          <p:cNvPicPr>
            <a:picLocks noChangeAspect="1"/>
          </p:cNvPicPr>
          <p:nvPr/>
        </p:nvPicPr>
        <p:blipFill>
          <a:blip r:embed="rId6"/>
          <a:stretch>
            <a:fillRect/>
          </a:stretch>
        </p:blipFill>
        <p:spPr>
          <a:xfrm>
            <a:off x="9253801" y="3182126"/>
            <a:ext cx="649816" cy="672819"/>
          </a:xfrm>
          <a:prstGeom prst="rect">
            <a:avLst/>
          </a:prstGeom>
          <a:ln>
            <a:solidFill>
              <a:schemeClr val="accent1"/>
            </a:solidFill>
          </a:ln>
        </p:spPr>
      </p:pic>
      <p:pic>
        <p:nvPicPr>
          <p:cNvPr id="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8977" y="3689048"/>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87"/>
          <p:cNvPicPr>
            <a:picLocks noChangeAspect="1"/>
          </p:cNvPicPr>
          <p:nvPr/>
        </p:nvPicPr>
        <p:blipFill>
          <a:blip r:embed="rId4"/>
          <a:stretch>
            <a:fillRect/>
          </a:stretch>
        </p:blipFill>
        <p:spPr>
          <a:xfrm>
            <a:off x="10312649" y="3179059"/>
            <a:ext cx="613867" cy="512233"/>
          </a:xfrm>
          <a:prstGeom prst="rect">
            <a:avLst/>
          </a:prstGeom>
          <a:ln>
            <a:solidFill>
              <a:schemeClr val="accent1"/>
            </a:solidFill>
          </a:ln>
        </p:spPr>
      </p:pic>
      <p:pic>
        <p:nvPicPr>
          <p:cNvPr id="48" name="Picture 88"/>
          <p:cNvPicPr>
            <a:picLocks noChangeAspect="1"/>
          </p:cNvPicPr>
          <p:nvPr/>
        </p:nvPicPr>
        <p:blipFill>
          <a:blip r:embed="rId6"/>
          <a:stretch>
            <a:fillRect/>
          </a:stretch>
        </p:blipFill>
        <p:spPr>
          <a:xfrm>
            <a:off x="10703208" y="3177112"/>
            <a:ext cx="649816" cy="672819"/>
          </a:xfrm>
          <a:prstGeom prst="rect">
            <a:avLst/>
          </a:prstGeom>
          <a:ln>
            <a:solidFill>
              <a:schemeClr val="accent1"/>
            </a:solidFill>
          </a:ln>
        </p:spPr>
      </p:pic>
      <p:pic>
        <p:nvPicPr>
          <p:cNvPr id="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3750" y="3771741"/>
            <a:ext cx="173708" cy="4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91"/>
          <p:cNvSpPr txBox="1"/>
          <p:nvPr/>
        </p:nvSpPr>
        <p:spPr>
          <a:xfrm>
            <a:off x="8053123" y="3492337"/>
            <a:ext cx="1311496" cy="276999"/>
          </a:xfrm>
          <a:prstGeom prst="rect">
            <a:avLst/>
          </a:prstGeom>
          <a:noFill/>
        </p:spPr>
        <p:txBody>
          <a:bodyPr wrap="square" rtlCol="0">
            <a:spAutoFit/>
          </a:bodyPr>
          <a:lstStyle/>
          <a:p>
            <a:r>
              <a:rPr lang="en-GB" sz="1200" dirty="0"/>
              <a:t>Third state 1</a:t>
            </a:r>
          </a:p>
        </p:txBody>
      </p:sp>
      <p:sp>
        <p:nvSpPr>
          <p:cNvPr id="51" name="TextBox 92"/>
          <p:cNvSpPr txBox="1"/>
          <p:nvPr/>
        </p:nvSpPr>
        <p:spPr>
          <a:xfrm>
            <a:off x="10871293" y="3839042"/>
            <a:ext cx="1311496" cy="276999"/>
          </a:xfrm>
          <a:prstGeom prst="rect">
            <a:avLst/>
          </a:prstGeom>
          <a:noFill/>
        </p:spPr>
        <p:txBody>
          <a:bodyPr wrap="square" rtlCol="0">
            <a:spAutoFit/>
          </a:bodyPr>
          <a:lstStyle/>
          <a:p>
            <a:r>
              <a:rPr lang="en-GB" sz="1200" dirty="0"/>
              <a:t>Third state 2</a:t>
            </a:r>
          </a:p>
        </p:txBody>
      </p:sp>
      <p:pic>
        <p:nvPicPr>
          <p:cNvPr id="52" name="Picture 3"/>
          <p:cNvPicPr>
            <a:picLocks noChangeAspect="1"/>
          </p:cNvPicPr>
          <p:nvPr/>
        </p:nvPicPr>
        <p:blipFill>
          <a:blip r:embed="rId8"/>
          <a:stretch>
            <a:fillRect/>
          </a:stretch>
        </p:blipFill>
        <p:spPr>
          <a:xfrm>
            <a:off x="494071" y="1695142"/>
            <a:ext cx="268655" cy="246267"/>
          </a:xfrm>
          <a:prstGeom prst="rect">
            <a:avLst/>
          </a:prstGeom>
          <a:ln>
            <a:solidFill>
              <a:schemeClr val="tx2"/>
            </a:solidFill>
          </a:ln>
        </p:spPr>
      </p:pic>
      <p:pic>
        <p:nvPicPr>
          <p:cNvPr id="53" name="Picture 60"/>
          <p:cNvPicPr>
            <a:picLocks noChangeAspect="1"/>
          </p:cNvPicPr>
          <p:nvPr/>
        </p:nvPicPr>
        <p:blipFill>
          <a:blip r:embed="rId8"/>
          <a:stretch>
            <a:fillRect/>
          </a:stretch>
        </p:blipFill>
        <p:spPr>
          <a:xfrm>
            <a:off x="3483342" y="1695142"/>
            <a:ext cx="268655" cy="246267"/>
          </a:xfrm>
          <a:prstGeom prst="rect">
            <a:avLst/>
          </a:prstGeom>
          <a:ln>
            <a:solidFill>
              <a:schemeClr val="tx2"/>
            </a:solidFill>
          </a:ln>
        </p:spPr>
      </p:pic>
      <p:pic>
        <p:nvPicPr>
          <p:cNvPr id="54" name="Picture 61"/>
          <p:cNvPicPr>
            <a:picLocks noChangeAspect="1"/>
          </p:cNvPicPr>
          <p:nvPr/>
        </p:nvPicPr>
        <p:blipFill>
          <a:blip r:embed="rId8"/>
          <a:stretch>
            <a:fillRect/>
          </a:stretch>
        </p:blipFill>
        <p:spPr>
          <a:xfrm>
            <a:off x="3226731" y="3291174"/>
            <a:ext cx="268655" cy="246267"/>
          </a:xfrm>
          <a:prstGeom prst="rect">
            <a:avLst/>
          </a:prstGeom>
          <a:ln>
            <a:solidFill>
              <a:schemeClr val="tx2"/>
            </a:solidFill>
          </a:ln>
        </p:spPr>
      </p:pic>
      <p:pic>
        <p:nvPicPr>
          <p:cNvPr id="55" name="Picture 62"/>
          <p:cNvPicPr>
            <a:picLocks noChangeAspect="1"/>
          </p:cNvPicPr>
          <p:nvPr/>
        </p:nvPicPr>
        <p:blipFill>
          <a:blip r:embed="rId8"/>
          <a:stretch>
            <a:fillRect/>
          </a:stretch>
        </p:blipFill>
        <p:spPr>
          <a:xfrm>
            <a:off x="4511015" y="1703268"/>
            <a:ext cx="268655" cy="246267"/>
          </a:xfrm>
          <a:prstGeom prst="rect">
            <a:avLst/>
          </a:prstGeom>
          <a:ln>
            <a:solidFill>
              <a:schemeClr val="tx2"/>
            </a:solidFill>
          </a:ln>
        </p:spPr>
      </p:pic>
      <p:pic>
        <p:nvPicPr>
          <p:cNvPr id="56" name="Picture 64"/>
          <p:cNvPicPr>
            <a:picLocks noChangeAspect="1"/>
          </p:cNvPicPr>
          <p:nvPr/>
        </p:nvPicPr>
        <p:blipFill>
          <a:blip r:embed="rId8"/>
          <a:stretch>
            <a:fillRect/>
          </a:stretch>
        </p:blipFill>
        <p:spPr>
          <a:xfrm>
            <a:off x="7472993" y="1687310"/>
            <a:ext cx="268655" cy="246267"/>
          </a:xfrm>
          <a:prstGeom prst="rect">
            <a:avLst/>
          </a:prstGeom>
          <a:ln>
            <a:solidFill>
              <a:schemeClr val="tx2"/>
            </a:solidFill>
          </a:ln>
        </p:spPr>
      </p:pic>
      <p:pic>
        <p:nvPicPr>
          <p:cNvPr id="57" name="Picture 66"/>
          <p:cNvPicPr>
            <a:picLocks noChangeAspect="1"/>
          </p:cNvPicPr>
          <p:nvPr/>
        </p:nvPicPr>
        <p:blipFill>
          <a:blip r:embed="rId8"/>
          <a:stretch>
            <a:fillRect/>
          </a:stretch>
        </p:blipFill>
        <p:spPr>
          <a:xfrm>
            <a:off x="8410991" y="1708446"/>
            <a:ext cx="268655" cy="246267"/>
          </a:xfrm>
          <a:prstGeom prst="rect">
            <a:avLst/>
          </a:prstGeom>
          <a:ln>
            <a:solidFill>
              <a:schemeClr val="tx2"/>
            </a:solidFill>
          </a:ln>
        </p:spPr>
      </p:pic>
      <p:pic>
        <p:nvPicPr>
          <p:cNvPr id="58" name="Picture 72"/>
          <p:cNvPicPr>
            <a:picLocks noChangeAspect="1"/>
          </p:cNvPicPr>
          <p:nvPr/>
        </p:nvPicPr>
        <p:blipFill>
          <a:blip r:embed="rId8"/>
          <a:stretch>
            <a:fillRect/>
          </a:stretch>
        </p:blipFill>
        <p:spPr>
          <a:xfrm>
            <a:off x="11315611" y="1697696"/>
            <a:ext cx="268655" cy="246267"/>
          </a:xfrm>
          <a:prstGeom prst="rect">
            <a:avLst/>
          </a:prstGeom>
          <a:ln>
            <a:solidFill>
              <a:schemeClr val="tx2"/>
            </a:solidFill>
          </a:ln>
        </p:spPr>
      </p:pic>
      <p:pic>
        <p:nvPicPr>
          <p:cNvPr id="59" name="Picture 74"/>
          <p:cNvPicPr>
            <a:picLocks noChangeAspect="1"/>
          </p:cNvPicPr>
          <p:nvPr/>
        </p:nvPicPr>
        <p:blipFill>
          <a:blip r:embed="rId8"/>
          <a:stretch>
            <a:fillRect/>
          </a:stretch>
        </p:blipFill>
        <p:spPr>
          <a:xfrm>
            <a:off x="11531149" y="3172962"/>
            <a:ext cx="268655" cy="246267"/>
          </a:xfrm>
          <a:prstGeom prst="rect">
            <a:avLst/>
          </a:prstGeom>
          <a:ln>
            <a:solidFill>
              <a:schemeClr val="tx2"/>
            </a:solidFill>
          </a:ln>
        </p:spPr>
      </p:pic>
      <p:pic>
        <p:nvPicPr>
          <p:cNvPr id="60" name="Picture 81"/>
          <p:cNvPicPr>
            <a:picLocks noChangeAspect="1"/>
          </p:cNvPicPr>
          <p:nvPr/>
        </p:nvPicPr>
        <p:blipFill>
          <a:blip r:embed="rId8"/>
          <a:stretch>
            <a:fillRect/>
          </a:stretch>
        </p:blipFill>
        <p:spPr>
          <a:xfrm>
            <a:off x="8297673" y="3281013"/>
            <a:ext cx="268655" cy="246267"/>
          </a:xfrm>
          <a:prstGeom prst="rect">
            <a:avLst/>
          </a:prstGeom>
          <a:ln>
            <a:solidFill>
              <a:schemeClr val="tx2"/>
            </a:solidFill>
          </a:ln>
        </p:spPr>
      </p:pic>
      <p:pic>
        <p:nvPicPr>
          <p:cNvPr id="61" name="Picture 82"/>
          <p:cNvPicPr>
            <a:picLocks noChangeAspect="1"/>
          </p:cNvPicPr>
          <p:nvPr/>
        </p:nvPicPr>
        <p:blipFill>
          <a:blip r:embed="rId8"/>
          <a:stretch>
            <a:fillRect/>
          </a:stretch>
        </p:blipFill>
        <p:spPr>
          <a:xfrm>
            <a:off x="7222277" y="3312040"/>
            <a:ext cx="268655" cy="246267"/>
          </a:xfrm>
          <a:prstGeom prst="rect">
            <a:avLst/>
          </a:prstGeom>
          <a:ln>
            <a:solidFill>
              <a:schemeClr val="tx2"/>
            </a:solidFill>
          </a:ln>
        </p:spPr>
      </p:pic>
      <p:sp>
        <p:nvSpPr>
          <p:cNvPr id="62" name="TextBox 83"/>
          <p:cNvSpPr txBox="1"/>
          <p:nvPr/>
        </p:nvSpPr>
        <p:spPr>
          <a:xfrm>
            <a:off x="4215944" y="4971961"/>
            <a:ext cx="3480620" cy="523220"/>
          </a:xfrm>
          <a:prstGeom prst="rect">
            <a:avLst/>
          </a:prstGeom>
          <a:noFill/>
        </p:spPr>
        <p:txBody>
          <a:bodyPr wrap="square" rtlCol="0">
            <a:spAutoFit/>
          </a:bodyPr>
          <a:lstStyle/>
          <a:p>
            <a:r>
              <a:rPr lang="en-GB" sz="1400" dirty="0">
                <a:latin typeface="Century Gothic" panose="020B0502020202020204" pitchFamily="34" charset="0"/>
              </a:rPr>
              <a:t>Subject to social security legislation of EO State</a:t>
            </a:r>
          </a:p>
        </p:txBody>
      </p:sp>
      <p:sp>
        <p:nvSpPr>
          <p:cNvPr id="63" name="TextBox 94"/>
          <p:cNvSpPr txBox="1"/>
          <p:nvPr/>
        </p:nvSpPr>
        <p:spPr>
          <a:xfrm>
            <a:off x="8182446" y="4834179"/>
            <a:ext cx="2831778" cy="1169551"/>
          </a:xfrm>
          <a:prstGeom prst="rect">
            <a:avLst/>
          </a:prstGeom>
          <a:noFill/>
        </p:spPr>
        <p:txBody>
          <a:bodyPr wrap="square" rtlCol="0">
            <a:spAutoFit/>
          </a:bodyPr>
          <a:lstStyle/>
          <a:p>
            <a:r>
              <a:rPr lang="en-GB" sz="1400" i="1" dirty="0">
                <a:latin typeface="Century Gothic" panose="020B0502020202020204" pitchFamily="34" charset="0"/>
              </a:rPr>
              <a:t>Situation 1</a:t>
            </a:r>
            <a:r>
              <a:rPr lang="en-GB" sz="1400" dirty="0">
                <a:latin typeface="Century Gothic" panose="020B0502020202020204" pitchFamily="34" charset="0"/>
              </a:rPr>
              <a:t>: subject to social security legislation of R State</a:t>
            </a:r>
          </a:p>
          <a:p>
            <a:r>
              <a:rPr lang="en-GB" sz="1400" i="1" dirty="0">
                <a:latin typeface="Century Gothic" panose="020B0502020202020204" pitchFamily="34" charset="0"/>
              </a:rPr>
              <a:t>Situation 2</a:t>
            </a:r>
            <a:r>
              <a:rPr lang="en-GB" sz="1400" dirty="0">
                <a:latin typeface="Century Gothic" panose="020B0502020202020204" pitchFamily="34" charset="0"/>
              </a:rPr>
              <a:t>: subject to social security legislation of EO State</a:t>
            </a:r>
          </a:p>
          <a:p>
            <a:endParaRPr lang="en-GB" sz="1400" dirty="0">
              <a:solidFill>
                <a:srgbClr val="FF0000"/>
              </a:solidFill>
            </a:endParaRPr>
          </a:p>
        </p:txBody>
      </p:sp>
      <p:sp>
        <p:nvSpPr>
          <p:cNvPr id="64" name="TextBox 95"/>
          <p:cNvSpPr txBox="1"/>
          <p:nvPr/>
        </p:nvSpPr>
        <p:spPr>
          <a:xfrm>
            <a:off x="10992923" y="2595910"/>
            <a:ext cx="1720645" cy="461665"/>
          </a:xfrm>
          <a:prstGeom prst="rect">
            <a:avLst/>
          </a:prstGeom>
          <a:noFill/>
        </p:spPr>
        <p:txBody>
          <a:bodyPr wrap="square" rtlCol="0">
            <a:spAutoFit/>
          </a:bodyPr>
          <a:lstStyle/>
          <a:p>
            <a:r>
              <a:rPr lang="en-GB" sz="1200" i="1" dirty="0"/>
              <a:t>Situation 1: </a:t>
            </a:r>
            <a:r>
              <a:rPr lang="en-GB" sz="1200" dirty="0"/>
              <a:t>0% </a:t>
            </a:r>
          </a:p>
          <a:p>
            <a:r>
              <a:rPr lang="en-GB" sz="1200" i="1" dirty="0"/>
              <a:t>Situation 2: </a:t>
            </a:r>
            <a:r>
              <a:rPr lang="en-GB" sz="1200" dirty="0"/>
              <a:t>0%</a:t>
            </a:r>
            <a:endParaRPr lang="en-GB" sz="1200" dirty="0">
              <a:solidFill>
                <a:srgbClr val="FF0000"/>
              </a:solidFill>
            </a:endParaRPr>
          </a:p>
        </p:txBody>
      </p:sp>
      <p:sp>
        <p:nvSpPr>
          <p:cNvPr id="65" name="TextBox 96"/>
          <p:cNvSpPr txBox="1"/>
          <p:nvPr/>
        </p:nvSpPr>
        <p:spPr>
          <a:xfrm>
            <a:off x="8104809" y="4209239"/>
            <a:ext cx="1421397" cy="461665"/>
          </a:xfrm>
          <a:prstGeom prst="rect">
            <a:avLst/>
          </a:prstGeom>
          <a:noFill/>
        </p:spPr>
        <p:txBody>
          <a:bodyPr wrap="square" rtlCol="0">
            <a:spAutoFit/>
          </a:bodyPr>
          <a:lstStyle/>
          <a:p>
            <a:r>
              <a:rPr lang="en-GB" sz="1200" i="1" dirty="0"/>
              <a:t>Situation 1</a:t>
            </a:r>
            <a:r>
              <a:rPr lang="en-GB" sz="1200" dirty="0"/>
              <a:t>: 35% </a:t>
            </a:r>
          </a:p>
          <a:p>
            <a:r>
              <a:rPr lang="en-GB" sz="1200" i="1" dirty="0"/>
              <a:t>Situation 2</a:t>
            </a:r>
            <a:r>
              <a:rPr lang="en-GB" sz="1200" dirty="0"/>
              <a:t>: 40%</a:t>
            </a:r>
            <a:endParaRPr lang="en-GB" sz="1200" dirty="0">
              <a:solidFill>
                <a:srgbClr val="FF0000"/>
              </a:solidFill>
            </a:endParaRPr>
          </a:p>
        </p:txBody>
      </p:sp>
      <p:sp>
        <p:nvSpPr>
          <p:cNvPr id="66" name="TextBox 97"/>
          <p:cNvSpPr txBox="1"/>
          <p:nvPr/>
        </p:nvSpPr>
        <p:spPr>
          <a:xfrm>
            <a:off x="10167793" y="4209238"/>
            <a:ext cx="1720645" cy="461665"/>
          </a:xfrm>
          <a:prstGeom prst="rect">
            <a:avLst/>
          </a:prstGeom>
          <a:noFill/>
        </p:spPr>
        <p:txBody>
          <a:bodyPr wrap="square" rtlCol="0">
            <a:spAutoFit/>
          </a:bodyPr>
          <a:lstStyle/>
          <a:p>
            <a:r>
              <a:rPr lang="en-GB" sz="1200" i="1" dirty="0"/>
              <a:t>Situation 1: </a:t>
            </a:r>
            <a:r>
              <a:rPr lang="en-GB" sz="1200" dirty="0"/>
              <a:t>35% </a:t>
            </a:r>
          </a:p>
          <a:p>
            <a:r>
              <a:rPr lang="en-GB" sz="1200" i="1" dirty="0"/>
              <a:t>Situation 2</a:t>
            </a:r>
            <a:r>
              <a:rPr lang="en-GB" sz="1200" dirty="0"/>
              <a:t>: 40%</a:t>
            </a:r>
            <a:endParaRPr lang="en-GB" sz="1200" dirty="0">
              <a:solidFill>
                <a:srgbClr val="FF0000"/>
              </a:solidFill>
            </a:endParaRPr>
          </a:p>
        </p:txBody>
      </p:sp>
      <p:cxnSp>
        <p:nvCxnSpPr>
          <p:cNvPr id="67" name="Straight Connector 4"/>
          <p:cNvCxnSpPr/>
          <p:nvPr/>
        </p:nvCxnSpPr>
        <p:spPr>
          <a:xfrm>
            <a:off x="5303159" y="2969481"/>
            <a:ext cx="1872227" cy="409"/>
          </a:xfrm>
          <a:prstGeom prst="line">
            <a:avLst/>
          </a:prstGeom>
          <a:ln>
            <a:solidFill>
              <a:srgbClr val="043673"/>
            </a:solidFill>
          </a:ln>
        </p:spPr>
        <p:style>
          <a:lnRef idx="1">
            <a:schemeClr val="accent1"/>
          </a:lnRef>
          <a:fillRef idx="0">
            <a:schemeClr val="accent1"/>
          </a:fillRef>
          <a:effectRef idx="0">
            <a:schemeClr val="accent1"/>
          </a:effectRef>
          <a:fontRef idx="minor">
            <a:schemeClr val="tx1"/>
          </a:fontRef>
        </p:style>
      </p:cxnSp>
      <p:sp>
        <p:nvSpPr>
          <p:cNvPr id="69" name="Titel 9"/>
          <p:cNvSpPr txBox="1">
            <a:spLocks/>
          </p:cNvSpPr>
          <p:nvPr/>
        </p:nvSpPr>
        <p:spPr>
          <a:xfrm>
            <a:off x="349624" y="13686"/>
            <a:ext cx="10536986" cy="12682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smtClean="0">
                <a:latin typeface="Century Gothic" panose="020B0502020202020204" pitchFamily="34" charset="0"/>
              </a:rPr>
              <a:t>EU social security – simplified examples</a:t>
            </a:r>
            <a:endParaRPr lang="de-DE" sz="3800" b="1" dirty="0">
              <a:latin typeface="Century Gothic" panose="020B0502020202020204" pitchFamily="34" charset="0"/>
            </a:endParaRPr>
          </a:p>
        </p:txBody>
      </p:sp>
    </p:spTree>
    <p:extLst>
      <p:ext uri="{BB962C8B-B14F-4D97-AF65-F5344CB8AC3E}">
        <p14:creationId xmlns:p14="http://schemas.microsoft.com/office/powerpoint/2010/main" val="34218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22729" y="12199"/>
            <a:ext cx="10734980" cy="1287683"/>
          </a:xfrm>
        </p:spPr>
        <p:txBody>
          <a:bodyPr>
            <a:normAutofit/>
          </a:bodyPr>
          <a:lstStyle/>
          <a:p>
            <a:r>
              <a:rPr lang="en-US" sz="3800" b="1" dirty="0">
                <a:latin typeface="Century Gothic" panose="020B0502020202020204" pitchFamily="34" charset="0"/>
              </a:rPr>
              <a:t>Related repercussions re. remote working</a:t>
            </a:r>
            <a:endParaRPr lang="de-DE" sz="3800" b="1" dirty="0">
              <a:latin typeface="Century Gothic" panose="020B0502020202020204" pitchFamily="34" charset="0"/>
            </a:endParaRPr>
          </a:p>
        </p:txBody>
      </p:sp>
      <p:sp>
        <p:nvSpPr>
          <p:cNvPr id="2" name="Rechteck 1"/>
          <p:cNvSpPr/>
          <p:nvPr/>
        </p:nvSpPr>
        <p:spPr>
          <a:xfrm>
            <a:off x="542109" y="1076785"/>
            <a:ext cx="10515600" cy="4909036"/>
          </a:xfrm>
          <a:prstGeom prst="rect">
            <a:avLst/>
          </a:prstGeom>
        </p:spPr>
        <p:txBody>
          <a:bodyPr wrap="square">
            <a:spAutoFit/>
          </a:bodyPr>
          <a:lstStyle/>
          <a:p>
            <a:pPr marL="342000" lvl="3" indent="-342000" defTabSz="789042">
              <a:spcAft>
                <a:spcPts val="900"/>
              </a:spcAft>
              <a:buClr>
                <a:srgbClr val="36AC73"/>
              </a:buClr>
              <a:buFont typeface="Wingdings" panose="05000000000000000000" pitchFamily="2" charset="2"/>
              <a:buChar char="§"/>
            </a:pPr>
            <a:r>
              <a:rPr lang="en-US" sz="1400" b="1" dirty="0">
                <a:latin typeface="Century Gothic" panose="020B0502020202020204" pitchFamily="34" charset="0"/>
                <a:cs typeface="Arial" panose="020B0604020202020204" pitchFamily="34" charset="0"/>
              </a:rPr>
              <a:t>Withholding obligations, reporting obligations, filing obligations, administrative obligations in multiple states.</a:t>
            </a:r>
          </a:p>
          <a:p>
            <a:pPr marL="342000" lvl="3" indent="-342000" defTabSz="789042">
              <a:spcAft>
                <a:spcPts val="900"/>
              </a:spcAft>
              <a:buClr>
                <a:srgbClr val="36AC73"/>
              </a:buClr>
              <a:buFont typeface="Wingdings" panose="05000000000000000000" pitchFamily="2" charset="2"/>
              <a:buChar char="§"/>
            </a:pPr>
            <a:r>
              <a:rPr lang="en-US" sz="1400" b="1" dirty="0">
                <a:latin typeface="Century Gothic" panose="020B0502020202020204" pitchFamily="34" charset="0"/>
                <a:cs typeface="Arial" panose="020B0604020202020204" pitchFamily="34" charset="0"/>
              </a:rPr>
              <a:t>Location of remote working and therefore the applicable obligations may change from time to time</a:t>
            </a:r>
          </a:p>
          <a:p>
            <a:pPr marL="342000" lvl="3" indent="-342000" defTabSz="789042">
              <a:spcAft>
                <a:spcPts val="900"/>
              </a:spcAft>
              <a:buClr>
                <a:srgbClr val="36AC73"/>
              </a:buClr>
              <a:buFont typeface="Wingdings" panose="05000000000000000000" pitchFamily="2" charset="2"/>
              <a:buChar char="§"/>
            </a:pPr>
            <a:r>
              <a:rPr lang="en-US" sz="1400" b="1" dirty="0">
                <a:latin typeface="Century Gothic" panose="020B0502020202020204" pitchFamily="34" charset="0"/>
                <a:cs typeface="Arial" panose="020B0604020202020204" pitchFamily="34" charset="0"/>
              </a:rPr>
              <a:t>Working permit necessary and/or A1-declaration(s) necessary in all working states?</a:t>
            </a:r>
          </a:p>
          <a:p>
            <a:pPr marL="342000" lvl="3" indent="-342000" defTabSz="789042">
              <a:spcAft>
                <a:spcPts val="900"/>
              </a:spcAft>
              <a:buClr>
                <a:srgbClr val="36AC73"/>
              </a:buClr>
              <a:buFont typeface="Wingdings" panose="05000000000000000000" pitchFamily="2" charset="2"/>
              <a:buChar char="§"/>
            </a:pPr>
            <a:r>
              <a:rPr lang="en-GB" sz="1400" b="1" dirty="0">
                <a:latin typeface="Century Gothic" panose="020B0502020202020204" pitchFamily="34" charset="0"/>
                <a:cs typeface="Arial" panose="020B0604020202020204" pitchFamily="34" charset="0"/>
              </a:rPr>
              <a:t>EU </a:t>
            </a:r>
            <a:r>
              <a:rPr lang="en-GB" sz="1400" b="1" dirty="0" err="1">
                <a:latin typeface="Century Gothic" panose="020B0502020202020204" pitchFamily="34" charset="0"/>
                <a:cs typeface="Arial" panose="020B0604020202020204" pitchFamily="34" charset="0"/>
              </a:rPr>
              <a:t>Schumacker</a:t>
            </a:r>
            <a:r>
              <a:rPr lang="en-GB" sz="1400" b="1" dirty="0">
                <a:latin typeface="Century Gothic" panose="020B0502020202020204" pitchFamily="34" charset="0"/>
                <a:cs typeface="Arial" panose="020B0604020202020204" pitchFamily="34" charset="0"/>
              </a:rPr>
              <a:t>-doctrine re. personal tax allowances</a:t>
            </a:r>
            <a:endParaRPr lang="en-GB" sz="1400" b="1" dirty="0">
              <a:latin typeface="Century Gothic" panose="020B0502020202020204" pitchFamily="34" charset="0"/>
              <a:cs typeface="Arial" panose="020B0604020202020204" pitchFamily="34" charset="0"/>
              <a:sym typeface="Wingdings" panose="05000000000000000000" pitchFamily="2" charset="2"/>
            </a:endParaRPr>
          </a:p>
          <a:p>
            <a:pPr marL="684000" lvl="4" indent="-342000" defTabSz="789042">
              <a:spcAft>
                <a:spcPts val="900"/>
              </a:spcAft>
              <a:buClr>
                <a:srgbClr val="36AC73"/>
              </a:buClr>
              <a:buFont typeface="Arial" panose="020B0604020202020204" pitchFamily="34" charset="0"/>
              <a:buChar char="•"/>
            </a:pPr>
            <a:r>
              <a:rPr lang="en-GB" sz="1400" i="1" dirty="0">
                <a:latin typeface="Century Gothic" panose="020B0502020202020204" pitchFamily="34" charset="0"/>
                <a:cs typeface="Arial" panose="020B0604020202020204" pitchFamily="34" charset="0"/>
                <a:sym typeface="Wingdings" panose="05000000000000000000" pitchFamily="2" charset="2"/>
              </a:rPr>
              <a:t>General</a:t>
            </a:r>
            <a:r>
              <a:rPr lang="en-GB" sz="1400" dirty="0">
                <a:latin typeface="Century Gothic" panose="020B0502020202020204" pitchFamily="34" charset="0"/>
                <a:cs typeface="Arial" panose="020B0604020202020204" pitchFamily="34" charset="0"/>
                <a:sym typeface="Wingdings" panose="05000000000000000000" pitchFamily="2" charset="2"/>
              </a:rPr>
              <a:t>: </a:t>
            </a:r>
            <a:r>
              <a:rPr lang="en-US" sz="1400" dirty="0">
                <a:latin typeface="Century Gothic" panose="020B0502020202020204" pitchFamily="34" charset="0"/>
                <a:cs typeface="Arial" panose="020B0604020202020204" pitchFamily="34" charset="0"/>
                <a:sym typeface="Wingdings" panose="05000000000000000000" pitchFamily="2" charset="2"/>
              </a:rPr>
              <a:t>if a non-resident earns substantially all of his income in the employment Member State the employment Member State must take into account the personal and family circumstances of the non-resident in the same way as those of resident nationals and must grant to the non-resident the same personal allowances it provides to resident nationals.</a:t>
            </a:r>
          </a:p>
          <a:p>
            <a:pPr marL="684000" lvl="4" indent="-342000" defTabSz="789042">
              <a:spcAft>
                <a:spcPts val="900"/>
              </a:spcAft>
              <a:buClr>
                <a:srgbClr val="36AC73"/>
              </a:buClr>
              <a:buFont typeface="Arial" panose="020B0604020202020204" pitchFamily="34" charset="0"/>
              <a:buChar char="•"/>
            </a:pPr>
            <a:r>
              <a:rPr lang="en-US" sz="1400" dirty="0">
                <a:latin typeface="Century Gothic" panose="020B0502020202020204" pitchFamily="34" charset="0"/>
                <a:cs typeface="Arial" panose="020B0604020202020204" pitchFamily="34" charset="0"/>
                <a:sym typeface="Wingdings" panose="05000000000000000000" pitchFamily="2" charset="2"/>
              </a:rPr>
              <a:t>Remote working impacts the location where the income of the non-resident is earned and taxed and may therefore impact the entitlement to personal tax allowances.</a:t>
            </a:r>
          </a:p>
          <a:p>
            <a:pPr marL="342000" lvl="3" indent="-342000" defTabSz="789042">
              <a:spcAft>
                <a:spcPts val="900"/>
              </a:spcAft>
              <a:buClr>
                <a:srgbClr val="36AC73"/>
              </a:buClr>
              <a:buFont typeface="Wingdings" panose="05000000000000000000" pitchFamily="2" charset="2"/>
              <a:buChar char="§"/>
            </a:pPr>
            <a:r>
              <a:rPr lang="en-US" sz="1400" b="1" dirty="0">
                <a:latin typeface="Century Gothic" panose="020B0502020202020204" pitchFamily="34" charset="0"/>
                <a:cs typeface="Arial" panose="020B0604020202020204" pitchFamily="34" charset="0"/>
                <a:sym typeface="Wingdings" panose="05000000000000000000" pitchFamily="2" charset="2"/>
              </a:rPr>
              <a:t>(Re)location of tax residence of the individual:</a:t>
            </a:r>
          </a:p>
          <a:p>
            <a:pPr marL="684000" lvl="4" indent="-342000" defTabSz="789042">
              <a:spcAft>
                <a:spcPts val="900"/>
              </a:spcAft>
              <a:buClr>
                <a:srgbClr val="36AC73"/>
              </a:buClr>
              <a:buFont typeface="Arial" panose="020B0604020202020204" pitchFamily="34" charset="0"/>
              <a:buChar char="•"/>
            </a:pPr>
            <a:r>
              <a:rPr lang="en-US" sz="1400" dirty="0">
                <a:latin typeface="Century Gothic" panose="020B0502020202020204" pitchFamily="34" charset="0"/>
                <a:cs typeface="Arial" panose="020B0604020202020204" pitchFamily="34" charset="0"/>
                <a:sym typeface="Wingdings" panose="05000000000000000000" pitchFamily="2" charset="2"/>
              </a:rPr>
              <a:t>Permanent home, </a:t>
            </a:r>
            <a:r>
              <a:rPr lang="en-US" sz="1400" dirty="0" err="1">
                <a:latin typeface="Century Gothic" panose="020B0502020202020204" pitchFamily="34" charset="0"/>
                <a:cs typeface="Arial" panose="020B0604020202020204" pitchFamily="34" charset="0"/>
                <a:sym typeface="Wingdings" panose="05000000000000000000" pitchFamily="2" charset="2"/>
              </a:rPr>
              <a:t>centre</a:t>
            </a:r>
            <a:r>
              <a:rPr lang="en-US" sz="1400" dirty="0">
                <a:latin typeface="Century Gothic" panose="020B0502020202020204" pitchFamily="34" charset="0"/>
                <a:cs typeface="Arial" panose="020B0604020202020204" pitchFamily="34" charset="0"/>
                <a:sym typeface="Wingdings" panose="05000000000000000000" pitchFamily="2" charset="2"/>
              </a:rPr>
              <a:t> of vital interests, habitually abode etc.</a:t>
            </a:r>
          </a:p>
          <a:p>
            <a:pPr marL="684000" lvl="4" indent="-342000" defTabSz="789042">
              <a:spcAft>
                <a:spcPts val="900"/>
              </a:spcAft>
              <a:buClr>
                <a:srgbClr val="36AC73"/>
              </a:buClr>
              <a:buFont typeface="Arial" panose="020B0604020202020204" pitchFamily="34" charset="0"/>
              <a:buChar char="•"/>
            </a:pPr>
            <a:r>
              <a:rPr lang="en-US" sz="1400" dirty="0">
                <a:latin typeface="Century Gothic" panose="020B0502020202020204" pitchFamily="34" charset="0"/>
                <a:cs typeface="Arial" panose="020B0604020202020204" pitchFamily="34" charset="0"/>
                <a:sym typeface="Wingdings" panose="05000000000000000000" pitchFamily="2" charset="2"/>
              </a:rPr>
              <a:t>May </a:t>
            </a:r>
            <a:r>
              <a:rPr lang="en-US" sz="1400" i="1" dirty="0" err="1">
                <a:latin typeface="Century Gothic" panose="020B0502020202020204" pitchFamily="34" charset="0"/>
                <a:cs typeface="Arial" panose="020B0604020202020204" pitchFamily="34" charset="0"/>
                <a:sym typeface="Wingdings" panose="05000000000000000000" pitchFamily="2" charset="2"/>
              </a:rPr>
              <a:t>i.a</a:t>
            </a:r>
            <a:r>
              <a:rPr lang="en-US" sz="1400" i="1" dirty="0">
                <a:latin typeface="Century Gothic" panose="020B0502020202020204" pitchFamily="34" charset="0"/>
                <a:cs typeface="Arial" panose="020B0604020202020204" pitchFamily="34" charset="0"/>
                <a:sym typeface="Wingdings" panose="05000000000000000000" pitchFamily="2" charset="2"/>
              </a:rPr>
              <a:t>. </a:t>
            </a:r>
            <a:r>
              <a:rPr lang="en-US" sz="1400" dirty="0">
                <a:latin typeface="Century Gothic" panose="020B0502020202020204" pitchFamily="34" charset="0"/>
                <a:cs typeface="Arial" panose="020B0604020202020204" pitchFamily="34" charset="0"/>
                <a:sym typeface="Wingdings" panose="05000000000000000000" pitchFamily="2" charset="2"/>
              </a:rPr>
              <a:t>depend on status of individual (</a:t>
            </a:r>
            <a:r>
              <a:rPr lang="en-US" sz="1400" i="1" dirty="0">
                <a:latin typeface="Century Gothic" panose="020B0502020202020204" pitchFamily="34" charset="0"/>
                <a:cs typeface="Arial" panose="020B0604020202020204" pitchFamily="34" charset="0"/>
                <a:sym typeface="Wingdings" panose="05000000000000000000" pitchFamily="2" charset="2"/>
              </a:rPr>
              <a:t>e.g. </a:t>
            </a:r>
            <a:r>
              <a:rPr lang="en-US" sz="1400" dirty="0">
                <a:latin typeface="Century Gothic" panose="020B0502020202020204" pitchFamily="34" charset="0"/>
                <a:cs typeface="Arial" panose="020B0604020202020204" pitchFamily="34" charset="0"/>
                <a:sym typeface="Wingdings" panose="05000000000000000000" pitchFamily="2" charset="2"/>
              </a:rPr>
              <a:t>individual working abroad with a family (partner and children) in other state vs. individual working aboard without family in other state).</a:t>
            </a:r>
          </a:p>
          <a:p>
            <a:pPr marL="342000" lvl="3" indent="-342000" defTabSz="789042">
              <a:spcAft>
                <a:spcPts val="900"/>
              </a:spcAft>
              <a:buClr>
                <a:srgbClr val="36AC73"/>
              </a:buClr>
              <a:buFont typeface="Wingdings" panose="05000000000000000000" pitchFamily="2" charset="2"/>
              <a:buChar char="§"/>
            </a:pPr>
            <a:r>
              <a:rPr lang="en-US" sz="1400" b="1" dirty="0">
                <a:latin typeface="Century Gothic" panose="020B0502020202020204" pitchFamily="34" charset="0"/>
                <a:cs typeface="Arial" panose="020B0604020202020204" pitchFamily="34" charset="0"/>
              </a:rPr>
              <a:t>European Commission (11 August 2022)</a:t>
            </a:r>
          </a:p>
          <a:p>
            <a:pPr marL="684000" lvl="4" indent="-342000" defTabSz="789042">
              <a:spcAft>
                <a:spcPts val="900"/>
              </a:spcAft>
              <a:buClr>
                <a:srgbClr val="36AC73"/>
              </a:buClr>
              <a:buFont typeface="Arial" panose="020B0604020202020204" pitchFamily="34" charset="0"/>
              <a:buChar char="•"/>
            </a:pPr>
            <a:r>
              <a:rPr lang="en-US" sz="1400" dirty="0">
                <a:latin typeface="Century Gothic" panose="020B0502020202020204" pitchFamily="34" charset="0"/>
                <a:cs typeface="Arial" panose="020B0604020202020204" pitchFamily="34" charset="0"/>
              </a:rPr>
              <a:t>EC is working to find long-term solutions for tax and social security with regard to cross-border teleworking in the European Union.</a:t>
            </a:r>
          </a:p>
        </p:txBody>
      </p:sp>
    </p:spTree>
    <p:extLst>
      <p:ext uri="{BB962C8B-B14F-4D97-AF65-F5344CB8AC3E}">
        <p14:creationId xmlns:p14="http://schemas.microsoft.com/office/powerpoint/2010/main" val="3284476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838200" y="2766218"/>
            <a:ext cx="10515600" cy="1325563"/>
          </a:xfrm>
        </p:spPr>
        <p:txBody>
          <a:bodyPr>
            <a:normAutofit/>
          </a:bodyPr>
          <a:lstStyle/>
          <a:p>
            <a:pPr algn="ctr"/>
            <a:r>
              <a:rPr lang="de-DE" sz="4000" b="1" dirty="0" err="1" smtClean="0">
                <a:latin typeface="Century Gothic" panose="020B0502020202020204" pitchFamily="34" charset="0"/>
              </a:rPr>
              <a:t>Thank</a:t>
            </a:r>
            <a:r>
              <a:rPr lang="de-DE" sz="4000" b="1" dirty="0" smtClean="0">
                <a:latin typeface="Century Gothic" panose="020B0502020202020204" pitchFamily="34" charset="0"/>
              </a:rPr>
              <a:t> </a:t>
            </a:r>
            <a:r>
              <a:rPr lang="de-DE" sz="4000" b="1" dirty="0" err="1" smtClean="0">
                <a:latin typeface="Century Gothic" panose="020B0502020202020204" pitchFamily="34" charset="0"/>
              </a:rPr>
              <a:t>you</a:t>
            </a:r>
            <a:r>
              <a:rPr lang="de-DE" sz="4000" b="1" dirty="0" smtClean="0">
                <a:latin typeface="Century Gothic" panose="020B0502020202020204" pitchFamily="34" charset="0"/>
              </a:rPr>
              <a:t>!</a:t>
            </a:r>
            <a:endParaRPr lang="de-DE" sz="4000" b="1" dirty="0">
              <a:latin typeface="Century Gothic" panose="020B0502020202020204" pitchFamily="34" charset="0"/>
            </a:endParaRPr>
          </a:p>
        </p:txBody>
      </p:sp>
    </p:spTree>
    <p:extLst>
      <p:ext uri="{BB962C8B-B14F-4D97-AF65-F5344CB8AC3E}">
        <p14:creationId xmlns:p14="http://schemas.microsoft.com/office/powerpoint/2010/main" val="1205227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1763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itel 4"/>
          <p:cNvSpPr>
            <a:spLocks noGrp="1"/>
          </p:cNvSpPr>
          <p:nvPr>
            <p:ph type="title"/>
          </p:nvPr>
        </p:nvSpPr>
        <p:spPr>
          <a:xfrm>
            <a:off x="838200" y="2766218"/>
            <a:ext cx="10515600" cy="1325563"/>
          </a:xfrm>
        </p:spPr>
        <p:txBody>
          <a:bodyPr>
            <a:normAutofit/>
          </a:bodyPr>
          <a:lstStyle/>
          <a:p>
            <a:pPr algn="ctr"/>
            <a:r>
              <a:rPr lang="en-US" sz="4000" b="1" dirty="0">
                <a:latin typeface="Century Gothic" panose="020B0502020202020204" pitchFamily="34" charset="0"/>
              </a:rPr>
              <a:t>“Home office” / holiday home as permanent </a:t>
            </a:r>
            <a:r>
              <a:rPr lang="en-US" sz="4000" b="1" dirty="0" smtClean="0">
                <a:latin typeface="Century Gothic" panose="020B0502020202020204" pitchFamily="34" charset="0"/>
              </a:rPr>
              <a:t>establishment</a:t>
            </a:r>
            <a:endParaRPr lang="de-DE" sz="4000" dirty="0"/>
          </a:p>
        </p:txBody>
      </p:sp>
    </p:spTree>
    <p:extLst>
      <p:ext uri="{BB962C8B-B14F-4D97-AF65-F5344CB8AC3E}">
        <p14:creationId xmlns:p14="http://schemas.microsoft.com/office/powerpoint/2010/main" val="249430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44467" y="0"/>
            <a:ext cx="10515600" cy="1325563"/>
          </a:xfrm>
        </p:spPr>
        <p:txBody>
          <a:bodyPr>
            <a:normAutofit/>
          </a:bodyPr>
          <a:lstStyle/>
          <a:p>
            <a:r>
              <a:rPr lang="en-US" sz="3800" b="1" dirty="0">
                <a:latin typeface="Century Gothic" panose="020B0502020202020204" pitchFamily="34" charset="0"/>
              </a:rPr>
              <a:t>“Home office” / holiday home as permanent </a:t>
            </a:r>
            <a:r>
              <a:rPr lang="en-US" sz="3800" b="1" dirty="0" smtClean="0">
                <a:latin typeface="Century Gothic" panose="020B0502020202020204" pitchFamily="34" charset="0"/>
              </a:rPr>
              <a:t>establishment</a:t>
            </a:r>
            <a:endParaRPr lang="de-DE" sz="3800" dirty="0"/>
          </a:p>
        </p:txBody>
      </p:sp>
      <p:grpSp>
        <p:nvGrpSpPr>
          <p:cNvPr id="5" name="object 8"/>
          <p:cNvGrpSpPr/>
          <p:nvPr/>
        </p:nvGrpSpPr>
        <p:grpSpPr>
          <a:xfrm>
            <a:off x="716280" y="1802674"/>
            <a:ext cx="10515600" cy="3443093"/>
            <a:chOff x="5903369" y="2188386"/>
            <a:chExt cx="13047980" cy="6182360"/>
          </a:xfrm>
        </p:grpSpPr>
        <p:sp>
          <p:nvSpPr>
            <p:cNvPr id="6" name="object 9"/>
            <p:cNvSpPr/>
            <p:nvPr/>
          </p:nvSpPr>
          <p:spPr>
            <a:xfrm>
              <a:off x="5903369" y="2188386"/>
              <a:ext cx="13047980" cy="6182360"/>
            </a:xfrm>
            <a:custGeom>
              <a:avLst/>
              <a:gdLst/>
              <a:ahLst/>
              <a:cxnLst/>
              <a:rect l="l" t="t" r="r" b="b"/>
              <a:pathLst>
                <a:path w="13047980" h="6182359">
                  <a:moveTo>
                    <a:pt x="13047958" y="0"/>
                  </a:moveTo>
                  <a:lnTo>
                    <a:pt x="0" y="0"/>
                  </a:lnTo>
                  <a:lnTo>
                    <a:pt x="0" y="6182104"/>
                  </a:lnTo>
                  <a:lnTo>
                    <a:pt x="13047958" y="6182104"/>
                  </a:lnTo>
                  <a:lnTo>
                    <a:pt x="13047958" y="0"/>
                  </a:lnTo>
                  <a:close/>
                </a:path>
              </a:pathLst>
            </a:custGeom>
            <a:solidFill>
              <a:srgbClr val="E8E8E9"/>
            </a:solidFill>
          </p:spPr>
          <p:txBody>
            <a:bodyPr wrap="square" lIns="0" tIns="0" rIns="0" bIns="0" rtlCol="0"/>
            <a:lstStyle/>
            <a:p>
              <a:pPr algn="just"/>
              <a:endParaRPr sz="1092" dirty="0"/>
            </a:p>
          </p:txBody>
        </p:sp>
        <p:sp>
          <p:nvSpPr>
            <p:cNvPr id="7" name="object 10"/>
            <p:cNvSpPr/>
            <p:nvPr/>
          </p:nvSpPr>
          <p:spPr>
            <a:xfrm>
              <a:off x="6489236" y="2540859"/>
              <a:ext cx="11878945" cy="5410199"/>
            </a:xfrm>
            <a:custGeom>
              <a:avLst/>
              <a:gdLst/>
              <a:ahLst/>
              <a:cxnLst/>
              <a:rect l="l" t="t" r="r" b="b"/>
              <a:pathLst>
                <a:path w="11878944" h="5003165">
                  <a:moveTo>
                    <a:pt x="11878737" y="5002559"/>
                  </a:moveTo>
                  <a:lnTo>
                    <a:pt x="0" y="5002559"/>
                  </a:lnTo>
                  <a:lnTo>
                    <a:pt x="0" y="0"/>
                  </a:lnTo>
                  <a:lnTo>
                    <a:pt x="11878737" y="0"/>
                  </a:lnTo>
                  <a:lnTo>
                    <a:pt x="11878737" y="5002559"/>
                  </a:lnTo>
                  <a:close/>
                </a:path>
              </a:pathLst>
            </a:custGeom>
            <a:ln w="20941">
              <a:solidFill>
                <a:srgbClr val="FFFFFF"/>
              </a:solidFill>
            </a:ln>
          </p:spPr>
          <p:txBody>
            <a:bodyPr wrap="square" lIns="0" tIns="0" rIns="0" bIns="0" rtlCol="0"/>
            <a:lstStyle/>
            <a:p>
              <a:pPr algn="just"/>
              <a:endParaRPr sz="1092" dirty="0"/>
            </a:p>
          </p:txBody>
        </p:sp>
      </p:grpSp>
      <p:sp>
        <p:nvSpPr>
          <p:cNvPr id="8" name="object 15">
            <a:extLst>
              <a:ext uri="{FF2B5EF4-FFF2-40B4-BE49-F238E27FC236}">
                <a16:creationId xmlns:a16="http://schemas.microsoft.com/office/drawing/2014/main" id="{CAC561E6-471A-44E2-A727-B951AA8FCCCB}"/>
              </a:ext>
            </a:extLst>
          </p:cNvPr>
          <p:cNvSpPr txBox="1"/>
          <p:nvPr/>
        </p:nvSpPr>
        <p:spPr>
          <a:xfrm>
            <a:off x="1475047" y="2304328"/>
            <a:ext cx="9385020" cy="2451523"/>
          </a:xfrm>
          <a:prstGeom prst="rect">
            <a:avLst/>
          </a:prstGeom>
        </p:spPr>
        <p:txBody>
          <a:bodyPr vert="horz" wrap="square" lIns="0" tIns="121295" rIns="0" bIns="0" rtlCol="0">
            <a:spAutoFit/>
          </a:bodyPr>
          <a:lstStyle/>
          <a:p>
            <a:pPr marL="350601" indent="-342900" algn="just">
              <a:spcBef>
                <a:spcPts val="955"/>
              </a:spcBef>
              <a:buAutoNum type="alphaUcPeriod"/>
            </a:pPr>
            <a:r>
              <a:rPr lang="es-ES" sz="1395" b="1" spc="3" dirty="0">
                <a:solidFill>
                  <a:srgbClr val="25282A"/>
                </a:solidFill>
                <a:latin typeface="Century Gothic"/>
                <a:cs typeface="Century Gothic"/>
              </a:rPr>
              <a:t>RISK OF </a:t>
            </a:r>
            <a:r>
              <a:rPr lang="es-ES" sz="1395" b="1" spc="3" dirty="0" smtClean="0">
                <a:solidFill>
                  <a:srgbClr val="25282A"/>
                </a:solidFill>
                <a:latin typeface="Century Gothic"/>
                <a:cs typeface="Century Gothic"/>
              </a:rPr>
              <a:t>PE</a:t>
            </a:r>
          </a:p>
          <a:p>
            <a:pPr marL="7701" algn="just">
              <a:spcBef>
                <a:spcPts val="955"/>
              </a:spcBef>
            </a:pPr>
            <a:endParaRPr lang="es-ES" sz="1395" b="1" spc="3" dirty="0" smtClean="0">
              <a:solidFill>
                <a:srgbClr val="25282A"/>
              </a:solidFill>
              <a:latin typeface="Century Gothic"/>
              <a:cs typeface="Century Gothic"/>
            </a:endParaRPr>
          </a:p>
          <a:p>
            <a:pPr marL="7701" algn="just">
              <a:spcBef>
                <a:spcPts val="955"/>
              </a:spcBef>
            </a:pPr>
            <a:r>
              <a:rPr lang="es-ES" sz="1395" spc="3" dirty="0" err="1" smtClean="0">
                <a:solidFill>
                  <a:srgbClr val="25282A"/>
                </a:solidFill>
                <a:latin typeface="Century Gothic"/>
                <a:cs typeface="Century Gothic"/>
              </a:rPr>
              <a:t>Identification</a:t>
            </a:r>
            <a:r>
              <a:rPr lang="es-ES" sz="1395" spc="3" dirty="0" smtClean="0">
                <a:solidFill>
                  <a:srgbClr val="25282A"/>
                </a:solidFill>
                <a:latin typeface="Century Gothic"/>
                <a:cs typeface="Century Gothic"/>
              </a:rPr>
              <a:t> </a:t>
            </a:r>
            <a:r>
              <a:rPr lang="es-ES" sz="1395" spc="3" dirty="0">
                <a:solidFill>
                  <a:srgbClr val="25282A"/>
                </a:solidFill>
                <a:latin typeface="Century Gothic"/>
                <a:cs typeface="Century Gothic"/>
              </a:rPr>
              <a:t>of </a:t>
            </a:r>
            <a:r>
              <a:rPr lang="es-ES" sz="1395" spc="3" dirty="0" err="1">
                <a:solidFill>
                  <a:srgbClr val="25282A"/>
                </a:solidFill>
                <a:latin typeface="Century Gothic"/>
                <a:cs typeface="Century Gothic"/>
              </a:rPr>
              <a:t>the</a:t>
            </a:r>
            <a:r>
              <a:rPr lang="es-ES" sz="1395" spc="3" dirty="0">
                <a:solidFill>
                  <a:srgbClr val="25282A"/>
                </a:solidFill>
                <a:latin typeface="Century Gothic"/>
                <a:cs typeface="Century Gothic"/>
              </a:rPr>
              <a:t> </a:t>
            </a:r>
            <a:r>
              <a:rPr lang="es-ES" sz="1395" spc="3" dirty="0" err="1">
                <a:solidFill>
                  <a:srgbClr val="25282A"/>
                </a:solidFill>
                <a:latin typeface="Century Gothic"/>
                <a:cs typeface="Century Gothic"/>
              </a:rPr>
              <a:t>main</a:t>
            </a:r>
            <a:r>
              <a:rPr lang="es-ES" sz="1395" spc="3" dirty="0">
                <a:solidFill>
                  <a:srgbClr val="25282A"/>
                </a:solidFill>
                <a:latin typeface="Century Gothic"/>
                <a:cs typeface="Century Gothic"/>
              </a:rPr>
              <a:t> </a:t>
            </a:r>
            <a:r>
              <a:rPr lang="es-ES" sz="1395" spc="3" dirty="0" err="1">
                <a:solidFill>
                  <a:srgbClr val="25282A"/>
                </a:solidFill>
                <a:latin typeface="Century Gothic"/>
                <a:cs typeface="Century Gothic"/>
              </a:rPr>
              <a:t>categories</a:t>
            </a:r>
            <a:r>
              <a:rPr lang="es-ES" sz="1395" spc="3" dirty="0">
                <a:solidFill>
                  <a:srgbClr val="25282A"/>
                </a:solidFill>
                <a:latin typeface="Century Gothic"/>
                <a:cs typeface="Century Gothic"/>
              </a:rPr>
              <a:t>:</a:t>
            </a:r>
          </a:p>
          <a:p>
            <a:pPr marL="750651" lvl="1" indent="-285750" algn="just">
              <a:spcBef>
                <a:spcPts val="955"/>
              </a:spcBef>
              <a:buFont typeface="Wingdings" panose="05000000000000000000" pitchFamily="2" charset="2"/>
              <a:buChar char="à"/>
            </a:pPr>
            <a:r>
              <a:rPr lang="es-ES" sz="1395" spc="3" dirty="0">
                <a:solidFill>
                  <a:srgbClr val="25282A"/>
                </a:solidFill>
                <a:latin typeface="Century Gothic"/>
                <a:cs typeface="Century Gothic"/>
                <a:sym typeface="Wingdings" panose="05000000000000000000" pitchFamily="2" charset="2"/>
              </a:rPr>
              <a:t>Material PE</a:t>
            </a:r>
          </a:p>
          <a:p>
            <a:pPr marL="750651" lvl="1" indent="-285750" algn="just">
              <a:spcBef>
                <a:spcPts val="955"/>
              </a:spcBef>
              <a:buFont typeface="Wingdings" panose="05000000000000000000" pitchFamily="2" charset="2"/>
              <a:buChar char="à"/>
            </a:pPr>
            <a:r>
              <a:rPr lang="es-ES" sz="1395" spc="3" dirty="0" err="1">
                <a:solidFill>
                  <a:srgbClr val="25282A"/>
                </a:solidFill>
                <a:latin typeface="Century Gothic"/>
                <a:cs typeface="Century Gothic"/>
                <a:sym typeface="Wingdings" panose="05000000000000000000" pitchFamily="2" charset="2"/>
              </a:rPr>
              <a:t>Dependent</a:t>
            </a:r>
            <a:r>
              <a:rPr lang="es-ES" sz="1395" spc="3" dirty="0">
                <a:solidFill>
                  <a:srgbClr val="25282A"/>
                </a:solidFill>
                <a:latin typeface="Century Gothic"/>
                <a:cs typeface="Century Gothic"/>
                <a:sym typeface="Wingdings" panose="05000000000000000000" pitchFamily="2" charset="2"/>
              </a:rPr>
              <a:t> </a:t>
            </a:r>
            <a:r>
              <a:rPr lang="es-ES" sz="1395" spc="3" dirty="0" err="1">
                <a:solidFill>
                  <a:srgbClr val="25282A"/>
                </a:solidFill>
                <a:latin typeface="Century Gothic"/>
                <a:cs typeface="Century Gothic"/>
                <a:sym typeface="Wingdings" panose="05000000000000000000" pitchFamily="2" charset="2"/>
              </a:rPr>
              <a:t>Agent</a:t>
            </a:r>
            <a:r>
              <a:rPr lang="es-ES" sz="1395" spc="3" dirty="0">
                <a:solidFill>
                  <a:srgbClr val="25282A"/>
                </a:solidFill>
                <a:latin typeface="Century Gothic"/>
                <a:cs typeface="Century Gothic"/>
                <a:sym typeface="Wingdings" panose="05000000000000000000" pitchFamily="2" charset="2"/>
              </a:rPr>
              <a:t> PE</a:t>
            </a:r>
          </a:p>
          <a:p>
            <a:pPr marL="7701" algn="just">
              <a:spcBef>
                <a:spcPts val="955"/>
              </a:spcBef>
            </a:pPr>
            <a:endParaRPr lang="es-ES" sz="1395" b="1" spc="3" dirty="0">
              <a:solidFill>
                <a:srgbClr val="25282A"/>
              </a:solidFill>
              <a:latin typeface="Century Gothic"/>
              <a:cs typeface="Century Gothic"/>
              <a:sym typeface="Wingdings" panose="05000000000000000000" pitchFamily="2" charset="2"/>
            </a:endParaRPr>
          </a:p>
          <a:p>
            <a:pPr marL="350601" indent="-342900" algn="just">
              <a:spcBef>
                <a:spcPts val="955"/>
              </a:spcBef>
              <a:buFont typeface="+mj-lt"/>
              <a:buAutoNum type="alphaUcPeriod" startAt="2"/>
            </a:pPr>
            <a:r>
              <a:rPr lang="es-ES" sz="1395" b="1" spc="3" dirty="0">
                <a:solidFill>
                  <a:srgbClr val="25282A"/>
                </a:solidFill>
                <a:latin typeface="Century Gothic"/>
                <a:cs typeface="Century Gothic"/>
                <a:sym typeface="Wingdings" panose="05000000000000000000" pitchFamily="2" charset="2"/>
              </a:rPr>
              <a:t>EXISTING CRITERIA</a:t>
            </a:r>
            <a:endParaRPr lang="es-ES" sz="1395" b="1" spc="3" dirty="0">
              <a:solidFill>
                <a:srgbClr val="25282A"/>
              </a:solidFill>
              <a:latin typeface="Century Gothic"/>
              <a:cs typeface="Century Gothic"/>
            </a:endParaRPr>
          </a:p>
        </p:txBody>
      </p:sp>
    </p:spTree>
    <p:extLst>
      <p:ext uri="{BB962C8B-B14F-4D97-AF65-F5344CB8AC3E}">
        <p14:creationId xmlns:p14="http://schemas.microsoft.com/office/powerpoint/2010/main" val="253702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object 11"/>
          <p:cNvSpPr txBox="1"/>
          <p:nvPr/>
        </p:nvSpPr>
        <p:spPr>
          <a:xfrm>
            <a:off x="2694390" y="1580031"/>
            <a:ext cx="8499126" cy="1045620"/>
          </a:xfrm>
          <a:prstGeom prst="rect">
            <a:avLst/>
          </a:prstGeom>
        </p:spPr>
        <p:txBody>
          <a:bodyPr vert="horz" wrap="square" lIns="0" tIns="7316" rIns="0" bIns="0" rtlCol="0">
            <a:spAutoFit/>
          </a:bodyPr>
          <a:lstStyle/>
          <a:p>
            <a:pPr marL="293451" marR="93571" indent="-285750" algn="just">
              <a:lnSpc>
                <a:spcPct val="100400"/>
              </a:lnSpc>
              <a:spcBef>
                <a:spcPts val="728"/>
              </a:spcBef>
              <a:buFont typeface="Wingdings" panose="05000000000000000000" pitchFamily="2" charset="2"/>
              <a:buChar char="à"/>
            </a:pPr>
            <a:r>
              <a:rPr lang="en-US" sz="1395" b="1" spc="3" dirty="0">
                <a:solidFill>
                  <a:srgbClr val="25282A"/>
                </a:solidFill>
                <a:latin typeface="Century Gothic"/>
                <a:cs typeface="Century Gothic"/>
              </a:rPr>
              <a:t>Fixed place of business </a:t>
            </a:r>
            <a:r>
              <a:rPr lang="en-US" sz="1395" spc="3" dirty="0">
                <a:solidFill>
                  <a:srgbClr val="25282A"/>
                </a:solidFill>
                <a:latin typeface="Century Gothic"/>
                <a:cs typeface="Century Gothic"/>
              </a:rPr>
              <a:t>through which the business of the company is wholly or partly carried out</a:t>
            </a:r>
            <a:r>
              <a:rPr lang="en-US" sz="1395" dirty="0">
                <a:solidFill>
                  <a:srgbClr val="25282A"/>
                </a:solidFill>
                <a:latin typeface="Century Gothic"/>
                <a:cs typeface="Century Gothic"/>
              </a:rPr>
              <a:t>.</a:t>
            </a:r>
          </a:p>
          <a:p>
            <a:pPr marL="293451" marR="93571" indent="-285750" algn="just">
              <a:lnSpc>
                <a:spcPct val="100400"/>
              </a:lnSpc>
              <a:spcBef>
                <a:spcPts val="728"/>
              </a:spcBef>
              <a:buFont typeface="Wingdings" panose="05000000000000000000" pitchFamily="2" charset="2"/>
              <a:buChar char="à"/>
            </a:pPr>
            <a:r>
              <a:rPr lang="en-US" sz="1395" spc="3" dirty="0">
                <a:solidFill>
                  <a:srgbClr val="25282A"/>
                </a:solidFill>
                <a:latin typeface="Century Gothic"/>
                <a:cs typeface="Century Gothic"/>
              </a:rPr>
              <a:t>Excludes preparatory or auxiliary activities</a:t>
            </a:r>
            <a:r>
              <a:rPr lang="en-US" sz="1395" dirty="0">
                <a:solidFill>
                  <a:srgbClr val="25282A"/>
                </a:solidFill>
                <a:latin typeface="Century Gothic"/>
                <a:cs typeface="Century Gothic"/>
              </a:rPr>
              <a:t>.</a:t>
            </a:r>
          </a:p>
          <a:p>
            <a:pPr marL="293451" marR="93571" indent="-285750" algn="just">
              <a:lnSpc>
                <a:spcPct val="100400"/>
              </a:lnSpc>
              <a:spcBef>
                <a:spcPts val="728"/>
              </a:spcBef>
              <a:buFont typeface="Wingdings" panose="05000000000000000000" pitchFamily="2" charset="2"/>
              <a:buChar char="à"/>
            </a:pPr>
            <a:r>
              <a:rPr lang="en-US" sz="1395" spc="3" dirty="0">
                <a:solidFill>
                  <a:srgbClr val="25282A"/>
                </a:solidFill>
                <a:latin typeface="Century Gothic"/>
                <a:cs typeface="Century Gothic"/>
              </a:rPr>
              <a:t>Includes, amongst others, </a:t>
            </a:r>
            <a:r>
              <a:rPr lang="en-US" sz="1395" b="1" spc="3" dirty="0">
                <a:solidFill>
                  <a:srgbClr val="25282A"/>
                </a:solidFill>
                <a:latin typeface="Century Gothic"/>
                <a:cs typeface="Century Gothic"/>
              </a:rPr>
              <a:t>places of management</a:t>
            </a:r>
            <a:r>
              <a:rPr lang="en-US" sz="1395" spc="3" dirty="0">
                <a:solidFill>
                  <a:srgbClr val="25282A"/>
                </a:solidFill>
                <a:latin typeface="Century Gothic"/>
                <a:cs typeface="Century Gothic"/>
              </a:rPr>
              <a:t>, branches and offices</a:t>
            </a:r>
            <a:r>
              <a:rPr lang="es-ES" sz="1395" spc="3" dirty="0">
                <a:solidFill>
                  <a:srgbClr val="25282A"/>
                </a:solidFill>
                <a:latin typeface="Century Gothic"/>
                <a:cs typeface="Century Gothic"/>
              </a:rPr>
              <a:t>.</a:t>
            </a:r>
            <a:endParaRPr lang="en-US" sz="1395" dirty="0">
              <a:solidFill>
                <a:srgbClr val="25282A"/>
              </a:solidFill>
              <a:latin typeface="Century Gothic"/>
              <a:cs typeface="Century Gothic"/>
            </a:endParaRPr>
          </a:p>
        </p:txBody>
      </p:sp>
      <p:sp>
        <p:nvSpPr>
          <p:cNvPr id="6" name="object 12">
            <a:extLst>
              <a:ext uri="{FF2B5EF4-FFF2-40B4-BE49-F238E27FC236}">
                <a16:creationId xmlns:a16="http://schemas.microsoft.com/office/drawing/2014/main" id="{11973742-024B-49B1-BFA6-918A36FBF848}"/>
              </a:ext>
            </a:extLst>
          </p:cNvPr>
          <p:cNvSpPr txBox="1"/>
          <p:nvPr/>
        </p:nvSpPr>
        <p:spPr>
          <a:xfrm>
            <a:off x="986140" y="1694264"/>
            <a:ext cx="1721609" cy="739417"/>
          </a:xfrm>
          <a:prstGeom prst="rect">
            <a:avLst/>
          </a:prstGeom>
        </p:spPr>
        <p:txBody>
          <a:bodyPr vert="horz" wrap="square" lIns="0" tIns="94726" rIns="0" bIns="0" rtlCol="0">
            <a:spAutoFit/>
          </a:bodyPr>
          <a:lstStyle/>
          <a:p>
            <a:pPr marL="7701">
              <a:spcBef>
                <a:spcPts val="746"/>
              </a:spcBef>
            </a:pPr>
            <a:r>
              <a:rPr lang="es-ES" b="1" spc="3" dirty="0" err="1">
                <a:solidFill>
                  <a:srgbClr val="25282A"/>
                </a:solidFill>
                <a:latin typeface="Century Gothic"/>
                <a:cs typeface="Century Gothic"/>
              </a:rPr>
              <a:t>Main</a:t>
            </a:r>
            <a:endParaRPr lang="es-ES" b="1" spc="3" dirty="0">
              <a:solidFill>
                <a:srgbClr val="25282A"/>
              </a:solidFill>
              <a:latin typeface="Century Gothic"/>
              <a:cs typeface="Century Gothic"/>
            </a:endParaRPr>
          </a:p>
          <a:p>
            <a:pPr marL="7701">
              <a:spcBef>
                <a:spcPts val="746"/>
              </a:spcBef>
            </a:pPr>
            <a:r>
              <a:rPr lang="es-ES" b="1" spc="3" dirty="0" err="1">
                <a:solidFill>
                  <a:srgbClr val="25282A"/>
                </a:solidFill>
                <a:latin typeface="Century Gothic"/>
                <a:cs typeface="Century Gothic"/>
              </a:rPr>
              <a:t>characteristics</a:t>
            </a:r>
            <a:endParaRPr lang="en-US" spc="3" dirty="0">
              <a:solidFill>
                <a:srgbClr val="25282A"/>
              </a:solidFill>
              <a:latin typeface="Century Gothic"/>
              <a:cs typeface="Century Gothic"/>
            </a:endParaRPr>
          </a:p>
        </p:txBody>
      </p:sp>
      <p:grpSp>
        <p:nvGrpSpPr>
          <p:cNvPr id="7" name="Grupo 31">
            <a:extLst>
              <a:ext uri="{FF2B5EF4-FFF2-40B4-BE49-F238E27FC236}">
                <a16:creationId xmlns:a16="http://schemas.microsoft.com/office/drawing/2014/main" id="{808E356F-CC03-4C9B-9428-9FD7652D8430}"/>
              </a:ext>
            </a:extLst>
          </p:cNvPr>
          <p:cNvGrpSpPr/>
          <p:nvPr/>
        </p:nvGrpSpPr>
        <p:grpSpPr>
          <a:xfrm>
            <a:off x="946960" y="3467777"/>
            <a:ext cx="10406839" cy="1766073"/>
            <a:chOff x="1152750" y="3473402"/>
            <a:chExt cx="9252000" cy="3672000"/>
          </a:xfrm>
        </p:grpSpPr>
        <p:grpSp>
          <p:nvGrpSpPr>
            <p:cNvPr id="8" name="object 6">
              <a:extLst>
                <a:ext uri="{FF2B5EF4-FFF2-40B4-BE49-F238E27FC236}">
                  <a16:creationId xmlns:a16="http://schemas.microsoft.com/office/drawing/2014/main" id="{16C6363D-30CF-4838-B37F-1F9F7CB0678B}"/>
                </a:ext>
              </a:extLst>
            </p:cNvPr>
            <p:cNvGrpSpPr/>
            <p:nvPr/>
          </p:nvGrpSpPr>
          <p:grpSpPr>
            <a:xfrm>
              <a:off x="1152750" y="3473402"/>
              <a:ext cx="9252000" cy="3672000"/>
              <a:chOff x="1152750" y="3473402"/>
              <a:chExt cx="15459856" cy="3672000"/>
            </a:xfrm>
          </p:grpSpPr>
          <p:sp>
            <p:nvSpPr>
              <p:cNvPr id="15" name="object 7">
                <a:extLst>
                  <a:ext uri="{FF2B5EF4-FFF2-40B4-BE49-F238E27FC236}">
                    <a16:creationId xmlns:a16="http://schemas.microsoft.com/office/drawing/2014/main" id="{983DB36A-BA27-426B-9567-500162B3B84E}"/>
                  </a:ext>
                </a:extLst>
              </p:cNvPr>
              <p:cNvSpPr/>
              <p:nvPr/>
            </p:nvSpPr>
            <p:spPr>
              <a:xfrm>
                <a:off x="1152750" y="3473402"/>
                <a:ext cx="15459856" cy="3672000"/>
              </a:xfrm>
              <a:custGeom>
                <a:avLst/>
                <a:gdLst/>
                <a:ahLst/>
                <a:cxnLst/>
                <a:rect l="l" t="t" r="r" b="b"/>
                <a:pathLst>
                  <a:path w="17799050" h="6182359">
                    <a:moveTo>
                      <a:pt x="17798568" y="0"/>
                    </a:moveTo>
                    <a:lnTo>
                      <a:pt x="0" y="0"/>
                    </a:lnTo>
                    <a:lnTo>
                      <a:pt x="0" y="6182104"/>
                    </a:lnTo>
                    <a:lnTo>
                      <a:pt x="17798568" y="6182104"/>
                    </a:lnTo>
                    <a:lnTo>
                      <a:pt x="17798568" y="0"/>
                    </a:lnTo>
                    <a:close/>
                  </a:path>
                </a:pathLst>
              </a:custGeom>
              <a:solidFill>
                <a:srgbClr val="E8E8E9"/>
              </a:solidFill>
            </p:spPr>
            <p:txBody>
              <a:bodyPr wrap="square" lIns="0" tIns="0" rIns="0" bIns="0" rtlCol="0"/>
              <a:lstStyle/>
              <a:p>
                <a:endParaRPr sz="1400"/>
              </a:p>
            </p:txBody>
          </p:sp>
          <p:sp>
            <p:nvSpPr>
              <p:cNvPr id="16" name="object 8">
                <a:extLst>
                  <a:ext uri="{FF2B5EF4-FFF2-40B4-BE49-F238E27FC236}">
                    <a16:creationId xmlns:a16="http://schemas.microsoft.com/office/drawing/2014/main" id="{21BE75E1-B22D-4FFE-80FC-F3F88643F054}"/>
                  </a:ext>
                </a:extLst>
              </p:cNvPr>
              <p:cNvSpPr/>
              <p:nvPr/>
            </p:nvSpPr>
            <p:spPr>
              <a:xfrm>
                <a:off x="1738628" y="3872546"/>
                <a:ext cx="4403149" cy="2980759"/>
              </a:xfrm>
              <a:custGeom>
                <a:avLst/>
                <a:gdLst/>
                <a:ahLst/>
                <a:cxnLst/>
                <a:rect l="l" t="t" r="r" b="b"/>
                <a:pathLst>
                  <a:path w="2869565" h="5003165">
                    <a:moveTo>
                      <a:pt x="2869033" y="5002559"/>
                    </a:moveTo>
                    <a:lnTo>
                      <a:pt x="0" y="5002559"/>
                    </a:lnTo>
                    <a:lnTo>
                      <a:pt x="0" y="0"/>
                    </a:lnTo>
                    <a:lnTo>
                      <a:pt x="2869033" y="0"/>
                    </a:lnTo>
                    <a:lnTo>
                      <a:pt x="2869033" y="5002559"/>
                    </a:lnTo>
                    <a:close/>
                  </a:path>
                </a:pathLst>
              </a:custGeom>
              <a:ln w="20941">
                <a:solidFill>
                  <a:srgbClr val="FFFFFF"/>
                </a:solidFill>
              </a:ln>
            </p:spPr>
            <p:txBody>
              <a:bodyPr wrap="square" lIns="0" tIns="0" rIns="0" bIns="0" rtlCol="0"/>
              <a:lstStyle/>
              <a:p>
                <a:endParaRPr sz="1400"/>
              </a:p>
            </p:txBody>
          </p:sp>
        </p:grpSp>
        <p:sp>
          <p:nvSpPr>
            <p:cNvPr id="9" name="object 9">
              <a:extLst>
                <a:ext uri="{FF2B5EF4-FFF2-40B4-BE49-F238E27FC236}">
                  <a16:creationId xmlns:a16="http://schemas.microsoft.com/office/drawing/2014/main" id="{B284F689-EACA-455A-A542-09200FD30949}"/>
                </a:ext>
              </a:extLst>
            </p:cNvPr>
            <p:cNvSpPr txBox="1"/>
            <p:nvPr/>
          </p:nvSpPr>
          <p:spPr>
            <a:xfrm>
              <a:off x="1670050" y="3681280"/>
              <a:ext cx="2340000" cy="1274067"/>
            </a:xfrm>
            <a:prstGeom prst="rect">
              <a:avLst/>
            </a:prstGeom>
          </p:spPr>
          <p:txBody>
            <a:bodyPr vert="horz" wrap="square" lIns="0" tIns="106045" rIns="0" bIns="0" rtlCol="0">
              <a:spAutoFit/>
            </a:bodyPr>
            <a:lstStyle/>
            <a:p>
              <a:pPr>
                <a:lnSpc>
                  <a:spcPct val="100000"/>
                </a:lnSpc>
                <a:spcBef>
                  <a:spcPts val="835"/>
                </a:spcBef>
              </a:pPr>
              <a:r>
                <a:rPr sz="1400" b="1" spc="-5" dirty="0">
                  <a:solidFill>
                    <a:srgbClr val="25282A"/>
                  </a:solidFill>
                  <a:latin typeface="Century Gothic"/>
                  <a:cs typeface="Century Gothic"/>
                </a:rPr>
                <a:t>01.</a:t>
              </a:r>
              <a:endParaRPr sz="1400" dirty="0">
                <a:latin typeface="Century Gothic"/>
                <a:cs typeface="Century Gothic"/>
              </a:endParaRPr>
            </a:p>
            <a:p>
              <a:pPr marL="7701" marR="93571" algn="just">
                <a:lnSpc>
                  <a:spcPct val="100400"/>
                </a:lnSpc>
                <a:spcBef>
                  <a:spcPts val="728"/>
                </a:spcBef>
              </a:pPr>
              <a:r>
                <a:rPr lang="en-US" sz="1400" dirty="0">
                  <a:solidFill>
                    <a:srgbClr val="25282A"/>
                  </a:solidFill>
                  <a:latin typeface="Century Gothic"/>
                  <a:cs typeface="Century Gothic"/>
                </a:rPr>
                <a:t>An individual’s home may constitute a fixed place from where the activity is carried out.</a:t>
              </a:r>
            </a:p>
          </p:txBody>
        </p:sp>
        <p:sp>
          <p:nvSpPr>
            <p:cNvPr id="11" name="object 10">
              <a:extLst>
                <a:ext uri="{FF2B5EF4-FFF2-40B4-BE49-F238E27FC236}">
                  <a16:creationId xmlns:a16="http://schemas.microsoft.com/office/drawing/2014/main" id="{9A7D34A3-04D1-4441-B72A-E9F42BFBCB14}"/>
                </a:ext>
              </a:extLst>
            </p:cNvPr>
            <p:cNvSpPr/>
            <p:nvPr/>
          </p:nvSpPr>
          <p:spPr>
            <a:xfrm>
              <a:off x="4527351" y="3872546"/>
              <a:ext cx="2582898" cy="2980759"/>
            </a:xfrm>
            <a:custGeom>
              <a:avLst/>
              <a:gdLst/>
              <a:ahLst/>
              <a:cxnLst/>
              <a:rect l="l" t="t" r="r" b="b"/>
              <a:pathLst>
                <a:path w="2869565" h="5003165">
                  <a:moveTo>
                    <a:pt x="2869022" y="5002559"/>
                  </a:moveTo>
                  <a:lnTo>
                    <a:pt x="0" y="5002559"/>
                  </a:lnTo>
                  <a:lnTo>
                    <a:pt x="0" y="0"/>
                  </a:lnTo>
                  <a:lnTo>
                    <a:pt x="2869022" y="0"/>
                  </a:lnTo>
                  <a:lnTo>
                    <a:pt x="2869022" y="5002559"/>
                  </a:lnTo>
                  <a:close/>
                </a:path>
              </a:pathLst>
            </a:custGeom>
            <a:ln w="20941">
              <a:solidFill>
                <a:srgbClr val="FFFFFF"/>
              </a:solidFill>
            </a:ln>
          </p:spPr>
          <p:txBody>
            <a:bodyPr wrap="square" lIns="0" tIns="0" rIns="0" bIns="0" rtlCol="0"/>
            <a:lstStyle/>
            <a:p>
              <a:endParaRPr sz="1400"/>
            </a:p>
          </p:txBody>
        </p:sp>
        <p:sp>
          <p:nvSpPr>
            <p:cNvPr id="12" name="object 11">
              <a:extLst>
                <a:ext uri="{FF2B5EF4-FFF2-40B4-BE49-F238E27FC236}">
                  <a16:creationId xmlns:a16="http://schemas.microsoft.com/office/drawing/2014/main" id="{F689AB3D-7C71-47A5-B88A-B9045E8E56DB}"/>
                </a:ext>
              </a:extLst>
            </p:cNvPr>
            <p:cNvSpPr txBox="1"/>
            <p:nvPr/>
          </p:nvSpPr>
          <p:spPr>
            <a:xfrm>
              <a:off x="4671848" y="3681280"/>
              <a:ext cx="2340000" cy="1248419"/>
            </a:xfrm>
            <a:prstGeom prst="rect">
              <a:avLst/>
            </a:prstGeom>
          </p:spPr>
          <p:txBody>
            <a:bodyPr vert="horz" wrap="square" lIns="0" tIns="106045" rIns="0" bIns="0" rtlCol="0">
              <a:spAutoFit/>
            </a:bodyPr>
            <a:lstStyle/>
            <a:p>
              <a:pPr algn="just">
                <a:lnSpc>
                  <a:spcPct val="100000"/>
                </a:lnSpc>
                <a:spcBef>
                  <a:spcPts val="835"/>
                </a:spcBef>
              </a:pPr>
              <a:r>
                <a:rPr sz="1400" b="1" spc="-5" dirty="0">
                  <a:solidFill>
                    <a:srgbClr val="25282A"/>
                  </a:solidFill>
                  <a:latin typeface="Century Gothic"/>
                  <a:cs typeface="Century Gothic"/>
                </a:rPr>
                <a:t>02.</a:t>
              </a:r>
              <a:endParaRPr sz="1400" dirty="0">
                <a:latin typeface="Century Gothic"/>
                <a:cs typeface="Century Gothic"/>
              </a:endParaRPr>
            </a:p>
            <a:p>
              <a:pPr marL="10795" marR="133985" algn="just">
                <a:lnSpc>
                  <a:spcPct val="100000"/>
                </a:lnSpc>
                <a:spcBef>
                  <a:spcPts val="455"/>
                </a:spcBef>
              </a:pPr>
              <a:r>
                <a:rPr lang="en-US" sz="1400" dirty="0">
                  <a:solidFill>
                    <a:srgbClr val="25282A"/>
                  </a:solidFill>
                  <a:latin typeface="Century Gothic"/>
                  <a:cs typeface="Century Gothic"/>
                </a:rPr>
                <a:t>This should not lead to the conclusion that the location is </a:t>
              </a:r>
              <a:r>
                <a:rPr lang="en-US" sz="1400" b="1" dirty="0">
                  <a:solidFill>
                    <a:srgbClr val="25282A"/>
                  </a:solidFill>
                  <a:latin typeface="Century Gothic"/>
                  <a:cs typeface="Century Gothic"/>
                </a:rPr>
                <a:t>at the disposal of that enterprise</a:t>
              </a:r>
              <a:r>
                <a:rPr lang="en-US" sz="1400" spc="-10" dirty="0">
                  <a:solidFill>
                    <a:srgbClr val="25282A"/>
                  </a:solidFill>
                  <a:latin typeface="Century Gothic"/>
                  <a:cs typeface="Century Gothic"/>
                </a:rPr>
                <a:t>.</a:t>
              </a:r>
            </a:p>
          </p:txBody>
        </p:sp>
        <p:sp>
          <p:nvSpPr>
            <p:cNvPr id="13" name="object 12">
              <a:extLst>
                <a:ext uri="{FF2B5EF4-FFF2-40B4-BE49-F238E27FC236}">
                  <a16:creationId xmlns:a16="http://schemas.microsoft.com/office/drawing/2014/main" id="{989B41EF-40D0-4835-88C0-15FFA8CA23AA}"/>
                </a:ext>
              </a:extLst>
            </p:cNvPr>
            <p:cNvSpPr/>
            <p:nvPr/>
          </p:nvSpPr>
          <p:spPr>
            <a:xfrm>
              <a:off x="7499151" y="3872546"/>
              <a:ext cx="2582898" cy="2980759"/>
            </a:xfrm>
            <a:custGeom>
              <a:avLst/>
              <a:gdLst/>
              <a:ahLst/>
              <a:cxnLst/>
              <a:rect l="l" t="t" r="r" b="b"/>
              <a:pathLst>
                <a:path w="2869565" h="5003165">
                  <a:moveTo>
                    <a:pt x="2869033" y="5002559"/>
                  </a:moveTo>
                  <a:lnTo>
                    <a:pt x="0" y="5002559"/>
                  </a:lnTo>
                  <a:lnTo>
                    <a:pt x="0" y="0"/>
                  </a:lnTo>
                  <a:lnTo>
                    <a:pt x="2869033" y="0"/>
                  </a:lnTo>
                  <a:lnTo>
                    <a:pt x="2869033" y="5002559"/>
                  </a:lnTo>
                  <a:close/>
                </a:path>
              </a:pathLst>
            </a:custGeom>
            <a:ln w="20941">
              <a:solidFill>
                <a:srgbClr val="FFFFFF"/>
              </a:solidFill>
            </a:ln>
          </p:spPr>
          <p:txBody>
            <a:bodyPr wrap="square" lIns="0" tIns="0" rIns="0" bIns="0" rtlCol="0"/>
            <a:lstStyle/>
            <a:p>
              <a:endParaRPr sz="1400"/>
            </a:p>
          </p:txBody>
        </p:sp>
        <p:sp>
          <p:nvSpPr>
            <p:cNvPr id="14" name="object 13">
              <a:extLst>
                <a:ext uri="{FF2B5EF4-FFF2-40B4-BE49-F238E27FC236}">
                  <a16:creationId xmlns:a16="http://schemas.microsoft.com/office/drawing/2014/main" id="{8B372D15-3DBC-4E4C-84A7-BF6C563E292A}"/>
                </a:ext>
              </a:extLst>
            </p:cNvPr>
            <p:cNvSpPr txBox="1"/>
            <p:nvPr/>
          </p:nvSpPr>
          <p:spPr>
            <a:xfrm>
              <a:off x="7603357" y="3681280"/>
              <a:ext cx="2340000" cy="1679306"/>
            </a:xfrm>
            <a:prstGeom prst="rect">
              <a:avLst/>
            </a:prstGeom>
          </p:spPr>
          <p:txBody>
            <a:bodyPr vert="horz" wrap="square" lIns="0" tIns="106045" rIns="0" bIns="0" rtlCol="0">
              <a:spAutoFit/>
            </a:bodyPr>
            <a:lstStyle/>
            <a:p>
              <a:pPr algn="just">
                <a:lnSpc>
                  <a:spcPct val="100000"/>
                </a:lnSpc>
                <a:spcBef>
                  <a:spcPts val="835"/>
                </a:spcBef>
              </a:pPr>
              <a:r>
                <a:rPr sz="1400" b="1" spc="-5" dirty="0">
                  <a:solidFill>
                    <a:srgbClr val="25282A"/>
                  </a:solidFill>
                  <a:latin typeface="Century Gothic"/>
                  <a:cs typeface="Century Gothic"/>
                </a:rPr>
                <a:t>03.</a:t>
              </a:r>
              <a:endParaRPr sz="1400" dirty="0">
                <a:latin typeface="Century Gothic"/>
                <a:cs typeface="Century Gothic"/>
              </a:endParaRPr>
            </a:p>
            <a:p>
              <a:pPr marL="10795" marR="5080" algn="just">
                <a:lnSpc>
                  <a:spcPct val="100000"/>
                </a:lnSpc>
                <a:spcBef>
                  <a:spcPts val="455"/>
                </a:spcBef>
              </a:pPr>
              <a:r>
                <a:rPr lang="en-US" sz="1400" b="1" dirty="0">
                  <a:solidFill>
                    <a:srgbClr val="25282A"/>
                  </a:solidFill>
                  <a:latin typeface="Century Gothic"/>
                  <a:cs typeface="Century Gothic"/>
                </a:rPr>
                <a:t>A home office may be a PE if it is used on a continuous basis and if the enterprise has required the individual to use that location</a:t>
              </a:r>
              <a:r>
                <a:rPr lang="en-US" sz="1400" spc="-5" dirty="0">
                  <a:solidFill>
                    <a:srgbClr val="25282A"/>
                  </a:solidFill>
                  <a:latin typeface="Century Gothic"/>
                  <a:cs typeface="Century Gothic"/>
                </a:rPr>
                <a:t>.</a:t>
              </a:r>
            </a:p>
          </p:txBody>
        </p:sp>
      </p:grpSp>
      <p:sp>
        <p:nvSpPr>
          <p:cNvPr id="17" name="object 8">
            <a:extLst>
              <a:ext uri="{FF2B5EF4-FFF2-40B4-BE49-F238E27FC236}">
                <a16:creationId xmlns:a16="http://schemas.microsoft.com/office/drawing/2014/main" id="{352F0D30-8D30-4802-8BCC-8545F3AF2973}"/>
              </a:ext>
            </a:extLst>
          </p:cNvPr>
          <p:cNvSpPr/>
          <p:nvPr/>
        </p:nvSpPr>
        <p:spPr>
          <a:xfrm>
            <a:off x="3365854" y="3090227"/>
            <a:ext cx="350468" cy="279569"/>
          </a:xfrm>
          <a:custGeom>
            <a:avLst/>
            <a:gdLst/>
            <a:ahLst/>
            <a:cxnLst/>
            <a:rect l="l" t="t" r="r" b="b"/>
            <a:pathLst>
              <a:path w="398780" h="340995">
                <a:moveTo>
                  <a:pt x="398228" y="0"/>
                </a:moveTo>
                <a:lnTo>
                  <a:pt x="224118" y="0"/>
                </a:lnTo>
                <a:lnTo>
                  <a:pt x="224118" y="198140"/>
                </a:lnTo>
                <a:lnTo>
                  <a:pt x="281541" y="198140"/>
                </a:lnTo>
                <a:lnTo>
                  <a:pt x="250672" y="340890"/>
                </a:lnTo>
                <a:lnTo>
                  <a:pt x="337738" y="340890"/>
                </a:lnTo>
                <a:lnTo>
                  <a:pt x="398228" y="198140"/>
                </a:lnTo>
                <a:lnTo>
                  <a:pt x="398228" y="0"/>
                </a:lnTo>
                <a:close/>
              </a:path>
              <a:path w="398780" h="340995">
                <a:moveTo>
                  <a:pt x="174109" y="0"/>
                </a:moveTo>
                <a:lnTo>
                  <a:pt x="0" y="0"/>
                </a:lnTo>
                <a:lnTo>
                  <a:pt x="0" y="198140"/>
                </a:lnTo>
                <a:lnTo>
                  <a:pt x="57422" y="198140"/>
                </a:lnTo>
                <a:lnTo>
                  <a:pt x="27171" y="340890"/>
                </a:lnTo>
                <a:lnTo>
                  <a:pt x="113609" y="340890"/>
                </a:lnTo>
                <a:lnTo>
                  <a:pt x="174109" y="198140"/>
                </a:lnTo>
                <a:lnTo>
                  <a:pt x="174109" y="0"/>
                </a:lnTo>
                <a:close/>
              </a:path>
            </a:pathLst>
          </a:custGeom>
          <a:solidFill>
            <a:srgbClr val="043673"/>
          </a:solidFill>
        </p:spPr>
        <p:txBody>
          <a:bodyPr wrap="square" lIns="0" tIns="0" rIns="0" bIns="0" rtlCol="0"/>
          <a:lstStyle/>
          <a:p>
            <a:endParaRPr sz="1600"/>
          </a:p>
        </p:txBody>
      </p:sp>
      <p:sp>
        <p:nvSpPr>
          <p:cNvPr id="18" name="object 12">
            <a:extLst>
              <a:ext uri="{FF2B5EF4-FFF2-40B4-BE49-F238E27FC236}">
                <a16:creationId xmlns:a16="http://schemas.microsoft.com/office/drawing/2014/main" id="{65015C69-6493-4ACB-A06F-BD8B04F2B178}"/>
              </a:ext>
            </a:extLst>
          </p:cNvPr>
          <p:cNvSpPr txBox="1"/>
          <p:nvPr/>
        </p:nvSpPr>
        <p:spPr>
          <a:xfrm>
            <a:off x="3834333" y="2986410"/>
            <a:ext cx="3832605" cy="372650"/>
          </a:xfrm>
          <a:prstGeom prst="rect">
            <a:avLst/>
          </a:prstGeom>
        </p:spPr>
        <p:txBody>
          <a:bodyPr vert="horz" wrap="square" lIns="0" tIns="94726" rIns="0" bIns="0" rtlCol="0">
            <a:spAutoFit/>
          </a:bodyPr>
          <a:lstStyle/>
          <a:p>
            <a:pPr marL="7701">
              <a:spcBef>
                <a:spcPts val="746"/>
              </a:spcBef>
            </a:pPr>
            <a:r>
              <a:rPr lang="es-ES" b="1" spc="3" dirty="0">
                <a:solidFill>
                  <a:srgbClr val="25282A"/>
                </a:solidFill>
                <a:latin typeface="Century Gothic"/>
                <a:cs typeface="Century Gothic"/>
              </a:rPr>
              <a:t>OECD COMMENTARIES - GENERAL</a:t>
            </a:r>
            <a:endParaRPr lang="en-US" spc="3" dirty="0">
              <a:solidFill>
                <a:srgbClr val="25282A"/>
              </a:solidFill>
              <a:latin typeface="Century Gothic"/>
              <a:cs typeface="Century Gothic"/>
            </a:endParaRPr>
          </a:p>
        </p:txBody>
      </p:sp>
      <p:sp>
        <p:nvSpPr>
          <p:cNvPr id="19" name="Titel 9"/>
          <p:cNvSpPr txBox="1">
            <a:spLocks/>
          </p:cNvSpPr>
          <p:nvPr/>
        </p:nvSpPr>
        <p:spPr>
          <a:xfrm>
            <a:off x="332045" y="121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800" b="1" spc="33" dirty="0" smtClean="0">
                <a:solidFill>
                  <a:srgbClr val="25282A"/>
                </a:solidFill>
                <a:latin typeface="Century Gothic"/>
                <a:cs typeface="Century Gothic"/>
              </a:rPr>
              <a:t>MATERIAL PE</a:t>
            </a:r>
            <a:endParaRPr lang="de-DE" sz="3800" dirty="0"/>
          </a:p>
        </p:txBody>
      </p:sp>
    </p:spTree>
    <p:extLst>
      <p:ext uri="{BB962C8B-B14F-4D97-AF65-F5344CB8AC3E}">
        <p14:creationId xmlns:p14="http://schemas.microsoft.com/office/powerpoint/2010/main" val="889522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0" name="Titel 9"/>
          <p:cNvSpPr>
            <a:spLocks noGrp="1"/>
          </p:cNvSpPr>
          <p:nvPr>
            <p:ph type="title"/>
          </p:nvPr>
        </p:nvSpPr>
        <p:spPr>
          <a:xfrm>
            <a:off x="332045" y="12117"/>
            <a:ext cx="10515600" cy="1325563"/>
          </a:xfrm>
        </p:spPr>
        <p:txBody>
          <a:bodyPr>
            <a:normAutofit/>
          </a:bodyPr>
          <a:lstStyle/>
          <a:p>
            <a:r>
              <a:rPr lang="de-DE" sz="3800" b="1" spc="33" dirty="0">
                <a:solidFill>
                  <a:srgbClr val="25282A"/>
                </a:solidFill>
                <a:latin typeface="Century Gothic"/>
                <a:cs typeface="Century Gothic"/>
              </a:rPr>
              <a:t>MATERIAL PE</a:t>
            </a:r>
            <a:endParaRPr lang="de-DE" sz="3800" dirty="0"/>
          </a:p>
        </p:txBody>
      </p:sp>
      <p:sp>
        <p:nvSpPr>
          <p:cNvPr id="17" name="object 12">
            <a:extLst>
              <a:ext uri="{FF2B5EF4-FFF2-40B4-BE49-F238E27FC236}">
                <a16:creationId xmlns:a16="http://schemas.microsoft.com/office/drawing/2014/main" id="{2A67D324-7E02-4059-8035-14BEDCC5FD52}"/>
              </a:ext>
            </a:extLst>
          </p:cNvPr>
          <p:cNvSpPr txBox="1"/>
          <p:nvPr/>
        </p:nvSpPr>
        <p:spPr>
          <a:xfrm>
            <a:off x="2805596" y="1690688"/>
            <a:ext cx="8333680" cy="372650"/>
          </a:xfrm>
          <a:prstGeom prst="rect">
            <a:avLst/>
          </a:prstGeom>
        </p:spPr>
        <p:txBody>
          <a:bodyPr vert="horz" wrap="square" lIns="0" tIns="94726" rIns="0" bIns="0" rtlCol="0">
            <a:spAutoFit/>
          </a:bodyPr>
          <a:lstStyle/>
          <a:p>
            <a:pPr marL="7701" algn="just">
              <a:spcBef>
                <a:spcPts val="746"/>
              </a:spcBef>
            </a:pPr>
            <a:r>
              <a:rPr lang="en-US" b="1" cap="all" spc="3" dirty="0">
                <a:solidFill>
                  <a:srgbClr val="25282A"/>
                </a:solidFill>
                <a:latin typeface="Century Gothic"/>
                <a:cs typeface="Century Gothic"/>
              </a:rPr>
              <a:t>EVOLUTION FROM COVID-19 PANDEMIC: OECD guidance</a:t>
            </a:r>
          </a:p>
        </p:txBody>
      </p:sp>
      <p:sp>
        <p:nvSpPr>
          <p:cNvPr id="18" name="object 8">
            <a:extLst>
              <a:ext uri="{FF2B5EF4-FFF2-40B4-BE49-F238E27FC236}">
                <a16:creationId xmlns:a16="http://schemas.microsoft.com/office/drawing/2014/main" id="{2E095EE7-A247-49DD-90BE-DA123CBB8057}"/>
              </a:ext>
            </a:extLst>
          </p:cNvPr>
          <p:cNvSpPr/>
          <p:nvPr/>
        </p:nvSpPr>
        <p:spPr>
          <a:xfrm>
            <a:off x="2385671" y="1796761"/>
            <a:ext cx="331934" cy="279569"/>
          </a:xfrm>
          <a:custGeom>
            <a:avLst/>
            <a:gdLst/>
            <a:ahLst/>
            <a:cxnLst/>
            <a:rect l="l" t="t" r="r" b="b"/>
            <a:pathLst>
              <a:path w="398780" h="340995">
                <a:moveTo>
                  <a:pt x="398228" y="0"/>
                </a:moveTo>
                <a:lnTo>
                  <a:pt x="224118" y="0"/>
                </a:lnTo>
                <a:lnTo>
                  <a:pt x="224118" y="198140"/>
                </a:lnTo>
                <a:lnTo>
                  <a:pt x="281541" y="198140"/>
                </a:lnTo>
                <a:lnTo>
                  <a:pt x="250672" y="340890"/>
                </a:lnTo>
                <a:lnTo>
                  <a:pt x="337738" y="340890"/>
                </a:lnTo>
                <a:lnTo>
                  <a:pt x="398228" y="198140"/>
                </a:lnTo>
                <a:lnTo>
                  <a:pt x="398228" y="0"/>
                </a:lnTo>
                <a:close/>
              </a:path>
              <a:path w="398780" h="340995">
                <a:moveTo>
                  <a:pt x="174109" y="0"/>
                </a:moveTo>
                <a:lnTo>
                  <a:pt x="0" y="0"/>
                </a:lnTo>
                <a:lnTo>
                  <a:pt x="0" y="198140"/>
                </a:lnTo>
                <a:lnTo>
                  <a:pt x="57422" y="198140"/>
                </a:lnTo>
                <a:lnTo>
                  <a:pt x="27171" y="340890"/>
                </a:lnTo>
                <a:lnTo>
                  <a:pt x="113609" y="340890"/>
                </a:lnTo>
                <a:lnTo>
                  <a:pt x="174109" y="198140"/>
                </a:lnTo>
                <a:lnTo>
                  <a:pt x="174109" y="0"/>
                </a:lnTo>
                <a:close/>
              </a:path>
            </a:pathLst>
          </a:custGeom>
          <a:solidFill>
            <a:srgbClr val="043673"/>
          </a:solidFill>
        </p:spPr>
        <p:txBody>
          <a:bodyPr wrap="square" lIns="0" tIns="0" rIns="0" bIns="0" rtlCol="0"/>
          <a:lstStyle/>
          <a:p>
            <a:endParaRPr sz="1600"/>
          </a:p>
        </p:txBody>
      </p:sp>
      <p:grpSp>
        <p:nvGrpSpPr>
          <p:cNvPr id="19" name="Grupo 54">
            <a:extLst>
              <a:ext uri="{FF2B5EF4-FFF2-40B4-BE49-F238E27FC236}">
                <a16:creationId xmlns:a16="http://schemas.microsoft.com/office/drawing/2014/main" id="{E4562092-75DD-4BF6-AAD1-D2750BBC75C2}"/>
              </a:ext>
            </a:extLst>
          </p:cNvPr>
          <p:cNvGrpSpPr/>
          <p:nvPr/>
        </p:nvGrpSpPr>
        <p:grpSpPr>
          <a:xfrm>
            <a:off x="623676" y="2244765"/>
            <a:ext cx="10515600" cy="2767988"/>
            <a:chOff x="1152750" y="3473404"/>
            <a:chExt cx="9252000" cy="4025255"/>
          </a:xfrm>
        </p:grpSpPr>
        <p:grpSp>
          <p:nvGrpSpPr>
            <p:cNvPr id="20" name="object 6">
              <a:extLst>
                <a:ext uri="{FF2B5EF4-FFF2-40B4-BE49-F238E27FC236}">
                  <a16:creationId xmlns:a16="http://schemas.microsoft.com/office/drawing/2014/main" id="{F5C6BDFD-DFFC-4BD4-A38B-171586523FCD}"/>
                </a:ext>
              </a:extLst>
            </p:cNvPr>
            <p:cNvGrpSpPr/>
            <p:nvPr/>
          </p:nvGrpSpPr>
          <p:grpSpPr>
            <a:xfrm>
              <a:off x="1152750" y="3473404"/>
              <a:ext cx="9252000" cy="4025255"/>
              <a:chOff x="1152750" y="3473404"/>
              <a:chExt cx="15459856" cy="4025255"/>
            </a:xfrm>
          </p:grpSpPr>
          <p:sp>
            <p:nvSpPr>
              <p:cNvPr id="26" name="object 7">
                <a:extLst>
                  <a:ext uri="{FF2B5EF4-FFF2-40B4-BE49-F238E27FC236}">
                    <a16:creationId xmlns:a16="http://schemas.microsoft.com/office/drawing/2014/main" id="{B7A9F648-616E-4B3E-8E0F-35E94E1EEE61}"/>
                  </a:ext>
                </a:extLst>
              </p:cNvPr>
              <p:cNvSpPr/>
              <p:nvPr/>
            </p:nvSpPr>
            <p:spPr>
              <a:xfrm>
                <a:off x="1152750" y="3473404"/>
                <a:ext cx="15459856" cy="4025255"/>
              </a:xfrm>
              <a:custGeom>
                <a:avLst/>
                <a:gdLst/>
                <a:ahLst/>
                <a:cxnLst/>
                <a:rect l="l" t="t" r="r" b="b"/>
                <a:pathLst>
                  <a:path w="17799050" h="6182359">
                    <a:moveTo>
                      <a:pt x="17798568" y="0"/>
                    </a:moveTo>
                    <a:lnTo>
                      <a:pt x="0" y="0"/>
                    </a:lnTo>
                    <a:lnTo>
                      <a:pt x="0" y="6182104"/>
                    </a:lnTo>
                    <a:lnTo>
                      <a:pt x="17798568" y="6182104"/>
                    </a:lnTo>
                    <a:lnTo>
                      <a:pt x="17798568" y="0"/>
                    </a:lnTo>
                    <a:close/>
                  </a:path>
                </a:pathLst>
              </a:custGeom>
              <a:solidFill>
                <a:srgbClr val="E8E8E9"/>
              </a:solidFill>
            </p:spPr>
            <p:txBody>
              <a:bodyPr wrap="square" lIns="0" tIns="0" rIns="0" bIns="0" rtlCol="0"/>
              <a:lstStyle/>
              <a:p>
                <a:endParaRPr sz="1400"/>
              </a:p>
            </p:txBody>
          </p:sp>
          <p:sp>
            <p:nvSpPr>
              <p:cNvPr id="27" name="object 8">
                <a:extLst>
                  <a:ext uri="{FF2B5EF4-FFF2-40B4-BE49-F238E27FC236}">
                    <a16:creationId xmlns:a16="http://schemas.microsoft.com/office/drawing/2014/main" id="{21A6F8EF-1A21-4984-83A8-B3DB068D777A}"/>
                  </a:ext>
                </a:extLst>
              </p:cNvPr>
              <p:cNvSpPr/>
              <p:nvPr/>
            </p:nvSpPr>
            <p:spPr>
              <a:xfrm>
                <a:off x="1738627" y="3788063"/>
                <a:ext cx="4450439" cy="3423301"/>
              </a:xfrm>
              <a:custGeom>
                <a:avLst/>
                <a:gdLst/>
                <a:ahLst/>
                <a:cxnLst/>
                <a:rect l="l" t="t" r="r" b="b"/>
                <a:pathLst>
                  <a:path w="2869565" h="5003165">
                    <a:moveTo>
                      <a:pt x="2869033" y="5002559"/>
                    </a:moveTo>
                    <a:lnTo>
                      <a:pt x="0" y="5002559"/>
                    </a:lnTo>
                    <a:lnTo>
                      <a:pt x="0" y="0"/>
                    </a:lnTo>
                    <a:lnTo>
                      <a:pt x="2869033" y="0"/>
                    </a:lnTo>
                    <a:lnTo>
                      <a:pt x="2869033" y="5002559"/>
                    </a:lnTo>
                    <a:close/>
                  </a:path>
                </a:pathLst>
              </a:custGeom>
              <a:ln w="20941">
                <a:solidFill>
                  <a:srgbClr val="FFFFFF"/>
                </a:solidFill>
              </a:ln>
            </p:spPr>
            <p:txBody>
              <a:bodyPr wrap="square" lIns="0" tIns="0" rIns="0" bIns="0" rtlCol="0"/>
              <a:lstStyle/>
              <a:p>
                <a:endParaRPr sz="1400"/>
              </a:p>
            </p:txBody>
          </p:sp>
        </p:grpSp>
        <p:sp>
          <p:nvSpPr>
            <p:cNvPr id="21" name="object 9">
              <a:extLst>
                <a:ext uri="{FF2B5EF4-FFF2-40B4-BE49-F238E27FC236}">
                  <a16:creationId xmlns:a16="http://schemas.microsoft.com/office/drawing/2014/main" id="{935750A9-86EF-4013-B04A-7DB42F13DEE2}"/>
                </a:ext>
              </a:extLst>
            </p:cNvPr>
            <p:cNvSpPr txBox="1"/>
            <p:nvPr/>
          </p:nvSpPr>
          <p:spPr>
            <a:xfrm>
              <a:off x="1670050" y="3681280"/>
              <a:ext cx="2340000" cy="3572438"/>
            </a:xfrm>
            <a:prstGeom prst="rect">
              <a:avLst/>
            </a:prstGeom>
          </p:spPr>
          <p:txBody>
            <a:bodyPr vert="horz" wrap="square" lIns="0" tIns="106045" rIns="0" bIns="0" rtlCol="0">
              <a:spAutoFit/>
            </a:bodyPr>
            <a:lstStyle/>
            <a:p>
              <a:pPr>
                <a:lnSpc>
                  <a:spcPct val="100000"/>
                </a:lnSpc>
                <a:spcBef>
                  <a:spcPts val="835"/>
                </a:spcBef>
              </a:pPr>
              <a:r>
                <a:rPr sz="1400" b="1" spc="-5" dirty="0">
                  <a:solidFill>
                    <a:srgbClr val="25282A"/>
                  </a:solidFill>
                  <a:latin typeface="Century Gothic"/>
                  <a:cs typeface="Century Gothic"/>
                </a:rPr>
                <a:t>01.</a:t>
              </a:r>
              <a:endParaRPr sz="1400" dirty="0">
                <a:latin typeface="Century Gothic"/>
                <a:cs typeface="Century Gothic"/>
              </a:endParaRPr>
            </a:p>
            <a:p>
              <a:pPr marL="7701" marR="93571" algn="just">
                <a:lnSpc>
                  <a:spcPct val="100400"/>
                </a:lnSpc>
                <a:spcBef>
                  <a:spcPts val="728"/>
                </a:spcBef>
              </a:pPr>
              <a:r>
                <a:rPr lang="en-US" sz="1400" dirty="0">
                  <a:solidFill>
                    <a:srgbClr val="25282A"/>
                  </a:solidFill>
                  <a:latin typeface="Century Gothic"/>
                  <a:cs typeface="Century Gothic"/>
                </a:rPr>
                <a:t>COVID-19 restrictions should not create a PE under the fixed placed of business test </a:t>
              </a:r>
              <a:r>
                <a:rPr lang="en-US" sz="1400" dirty="0">
                  <a:solidFill>
                    <a:srgbClr val="25282A"/>
                  </a:solidFill>
                  <a:latin typeface="Century Gothic"/>
                  <a:cs typeface="Century Gothic"/>
                  <a:sym typeface="Wingdings" panose="05000000000000000000" pitchFamily="2" charset="2"/>
                </a:rPr>
                <a:t> </a:t>
              </a:r>
              <a:r>
                <a:rPr lang="en-US" sz="1400" dirty="0">
                  <a:solidFill>
                    <a:srgbClr val="25282A"/>
                  </a:solidFill>
                  <a:latin typeface="Century Gothic"/>
                  <a:cs typeface="Century Gothic"/>
                </a:rPr>
                <a:t> </a:t>
              </a:r>
            </a:p>
            <a:p>
              <a:pPr marL="36000" marR="93571" indent="-36000" algn="just">
                <a:lnSpc>
                  <a:spcPct val="100400"/>
                </a:lnSpc>
                <a:spcBef>
                  <a:spcPts val="728"/>
                </a:spcBef>
                <a:buFont typeface="Arial" panose="020B0604020202020204" pitchFamily="34" charset="0"/>
                <a:buChar char="•"/>
              </a:pPr>
              <a:r>
                <a:rPr lang="en-US" sz="1400" dirty="0">
                  <a:solidFill>
                    <a:srgbClr val="25282A"/>
                  </a:solidFill>
                  <a:latin typeface="Century Gothic"/>
                  <a:cs typeface="Century Gothic"/>
                </a:rPr>
                <a:t>The activity lacks permanency </a:t>
              </a:r>
            </a:p>
            <a:p>
              <a:pPr marL="36000" marR="93571" indent="-36000" algn="just">
                <a:lnSpc>
                  <a:spcPct val="100400"/>
                </a:lnSpc>
                <a:spcBef>
                  <a:spcPts val="728"/>
                </a:spcBef>
                <a:buFont typeface="Arial" panose="020B0604020202020204" pitchFamily="34" charset="0"/>
                <a:buChar char="•"/>
              </a:pPr>
              <a:r>
                <a:rPr lang="en-US" sz="1400" dirty="0">
                  <a:solidFill>
                    <a:srgbClr val="25282A"/>
                  </a:solidFill>
                  <a:latin typeface="Century Gothic"/>
                  <a:cs typeface="Century Gothic"/>
                </a:rPr>
                <a:t>The employer has no control.</a:t>
              </a:r>
            </a:p>
          </p:txBody>
        </p:sp>
        <p:sp>
          <p:nvSpPr>
            <p:cNvPr id="22" name="object 10">
              <a:extLst>
                <a:ext uri="{FF2B5EF4-FFF2-40B4-BE49-F238E27FC236}">
                  <a16:creationId xmlns:a16="http://schemas.microsoft.com/office/drawing/2014/main" id="{188509B6-9348-4AE0-A6E6-CAF200F34435}"/>
                </a:ext>
              </a:extLst>
            </p:cNvPr>
            <p:cNvSpPr/>
            <p:nvPr/>
          </p:nvSpPr>
          <p:spPr>
            <a:xfrm>
              <a:off x="4489449" y="3788063"/>
              <a:ext cx="2649100" cy="3423301"/>
            </a:xfrm>
            <a:custGeom>
              <a:avLst/>
              <a:gdLst/>
              <a:ahLst/>
              <a:cxnLst/>
              <a:rect l="l" t="t" r="r" b="b"/>
              <a:pathLst>
                <a:path w="2869565" h="5003165">
                  <a:moveTo>
                    <a:pt x="2869022" y="5002559"/>
                  </a:moveTo>
                  <a:lnTo>
                    <a:pt x="0" y="5002559"/>
                  </a:lnTo>
                  <a:lnTo>
                    <a:pt x="0" y="0"/>
                  </a:lnTo>
                  <a:lnTo>
                    <a:pt x="2869022" y="0"/>
                  </a:lnTo>
                  <a:lnTo>
                    <a:pt x="2869022" y="5002559"/>
                  </a:lnTo>
                  <a:close/>
                </a:path>
              </a:pathLst>
            </a:custGeom>
            <a:ln w="20941">
              <a:solidFill>
                <a:srgbClr val="FFFFFF"/>
              </a:solidFill>
            </a:ln>
          </p:spPr>
          <p:txBody>
            <a:bodyPr wrap="square" lIns="0" tIns="0" rIns="0" bIns="0" rtlCol="0"/>
            <a:lstStyle/>
            <a:p>
              <a:endParaRPr sz="1400"/>
            </a:p>
          </p:txBody>
        </p:sp>
        <p:sp>
          <p:nvSpPr>
            <p:cNvPr id="23" name="object 11">
              <a:extLst>
                <a:ext uri="{FF2B5EF4-FFF2-40B4-BE49-F238E27FC236}">
                  <a16:creationId xmlns:a16="http://schemas.microsoft.com/office/drawing/2014/main" id="{826E62C0-235B-4133-98C6-4F0E7D809B74}"/>
                </a:ext>
              </a:extLst>
            </p:cNvPr>
            <p:cNvSpPr txBox="1"/>
            <p:nvPr/>
          </p:nvSpPr>
          <p:spPr>
            <a:xfrm>
              <a:off x="4671848" y="3681280"/>
              <a:ext cx="2340000" cy="3270501"/>
            </a:xfrm>
            <a:prstGeom prst="rect">
              <a:avLst/>
            </a:prstGeom>
          </p:spPr>
          <p:txBody>
            <a:bodyPr vert="horz" wrap="square" lIns="0" tIns="106045" rIns="0" bIns="0" rtlCol="0">
              <a:spAutoFit/>
            </a:bodyPr>
            <a:lstStyle/>
            <a:p>
              <a:pPr algn="just">
                <a:lnSpc>
                  <a:spcPct val="100000"/>
                </a:lnSpc>
                <a:spcBef>
                  <a:spcPts val="835"/>
                </a:spcBef>
              </a:pPr>
              <a:r>
                <a:rPr sz="1400" b="1" spc="-5" dirty="0">
                  <a:solidFill>
                    <a:srgbClr val="25282A"/>
                  </a:solidFill>
                  <a:latin typeface="Century Gothic"/>
                  <a:cs typeface="Century Gothic"/>
                </a:rPr>
                <a:t>02.</a:t>
              </a:r>
              <a:endParaRPr sz="1400" dirty="0">
                <a:latin typeface="Century Gothic"/>
                <a:cs typeface="Century Gothic"/>
              </a:endParaRPr>
            </a:p>
            <a:p>
              <a:pPr marL="10795" marR="133985" algn="just">
                <a:lnSpc>
                  <a:spcPct val="100000"/>
                </a:lnSpc>
                <a:spcBef>
                  <a:spcPts val="455"/>
                </a:spcBef>
              </a:pPr>
              <a:r>
                <a:rPr lang="en-US" sz="1400" dirty="0">
                  <a:solidFill>
                    <a:srgbClr val="25282A"/>
                  </a:solidFill>
                  <a:latin typeface="Century Gothic"/>
                  <a:cs typeface="Century Gothic"/>
                </a:rPr>
                <a:t>Employee continues to work from home long-term </a:t>
              </a:r>
              <a:r>
                <a:rPr lang="en-US" sz="1400" dirty="0">
                  <a:solidFill>
                    <a:srgbClr val="25282A"/>
                  </a:solidFill>
                  <a:latin typeface="Century Gothic"/>
                  <a:cs typeface="Century Gothic"/>
                  <a:sym typeface="Wingdings" panose="05000000000000000000" pitchFamily="2" charset="2"/>
                </a:rPr>
                <a:t></a:t>
              </a:r>
              <a:r>
                <a:rPr lang="en-US" sz="1400" dirty="0">
                  <a:solidFill>
                    <a:srgbClr val="25282A"/>
                  </a:solidFill>
                  <a:latin typeface="Century Gothic"/>
                  <a:cs typeface="Century Gothic"/>
                </a:rPr>
                <a:t> </a:t>
              </a:r>
            </a:p>
            <a:p>
              <a:pPr marL="10795" marR="133985" algn="just">
                <a:lnSpc>
                  <a:spcPct val="100000"/>
                </a:lnSpc>
                <a:spcBef>
                  <a:spcPts val="455"/>
                </a:spcBef>
              </a:pPr>
              <a:r>
                <a:rPr lang="en-US" sz="1400" dirty="0">
                  <a:solidFill>
                    <a:srgbClr val="25282A"/>
                  </a:solidFill>
                  <a:latin typeface="Century Gothic"/>
                  <a:cs typeface="Century Gothic"/>
                </a:rPr>
                <a:t>May be considered to have permanence. However, this change is not sufficient</a:t>
              </a:r>
              <a:r>
                <a:rPr lang="en-US" sz="1400" spc="-10" dirty="0">
                  <a:solidFill>
                    <a:srgbClr val="25282A"/>
                  </a:solidFill>
                  <a:latin typeface="Century Gothic"/>
                  <a:cs typeface="Century Gothic"/>
                </a:rPr>
                <a:t>.</a:t>
              </a:r>
            </a:p>
          </p:txBody>
        </p:sp>
        <p:sp>
          <p:nvSpPr>
            <p:cNvPr id="24" name="object 12">
              <a:extLst>
                <a:ext uri="{FF2B5EF4-FFF2-40B4-BE49-F238E27FC236}">
                  <a16:creationId xmlns:a16="http://schemas.microsoft.com/office/drawing/2014/main" id="{899DCEFB-FE73-4BF7-8365-B502F23A7BC4}"/>
                </a:ext>
              </a:extLst>
            </p:cNvPr>
            <p:cNvSpPr/>
            <p:nvPr/>
          </p:nvSpPr>
          <p:spPr>
            <a:xfrm>
              <a:off x="7449091" y="3788063"/>
              <a:ext cx="2632959" cy="3423301"/>
            </a:xfrm>
            <a:custGeom>
              <a:avLst/>
              <a:gdLst/>
              <a:ahLst/>
              <a:cxnLst/>
              <a:rect l="l" t="t" r="r" b="b"/>
              <a:pathLst>
                <a:path w="2869565" h="5003165">
                  <a:moveTo>
                    <a:pt x="2869033" y="5002559"/>
                  </a:moveTo>
                  <a:lnTo>
                    <a:pt x="0" y="5002559"/>
                  </a:lnTo>
                  <a:lnTo>
                    <a:pt x="0" y="0"/>
                  </a:lnTo>
                  <a:lnTo>
                    <a:pt x="2869033" y="0"/>
                  </a:lnTo>
                  <a:lnTo>
                    <a:pt x="2869033" y="5002559"/>
                  </a:lnTo>
                  <a:close/>
                </a:path>
              </a:pathLst>
            </a:custGeom>
            <a:ln w="20941">
              <a:solidFill>
                <a:srgbClr val="FFFFFF"/>
              </a:solidFill>
            </a:ln>
          </p:spPr>
          <p:txBody>
            <a:bodyPr wrap="square" lIns="0" tIns="0" rIns="0" bIns="0" rtlCol="0"/>
            <a:lstStyle/>
            <a:p>
              <a:endParaRPr sz="1400"/>
            </a:p>
          </p:txBody>
        </p:sp>
        <p:sp>
          <p:nvSpPr>
            <p:cNvPr id="25" name="object 13">
              <a:extLst>
                <a:ext uri="{FF2B5EF4-FFF2-40B4-BE49-F238E27FC236}">
                  <a16:creationId xmlns:a16="http://schemas.microsoft.com/office/drawing/2014/main" id="{5E930114-FE4C-4072-A844-6B87BDABF859}"/>
                </a:ext>
              </a:extLst>
            </p:cNvPr>
            <p:cNvSpPr txBox="1"/>
            <p:nvPr/>
          </p:nvSpPr>
          <p:spPr>
            <a:xfrm>
              <a:off x="7603357" y="3681280"/>
              <a:ext cx="2340000" cy="2210986"/>
            </a:xfrm>
            <a:prstGeom prst="rect">
              <a:avLst/>
            </a:prstGeom>
          </p:spPr>
          <p:txBody>
            <a:bodyPr vert="horz" wrap="square" lIns="0" tIns="106045" rIns="0" bIns="0" rtlCol="0">
              <a:spAutoFit/>
            </a:bodyPr>
            <a:lstStyle/>
            <a:p>
              <a:pPr algn="just">
                <a:lnSpc>
                  <a:spcPct val="100000"/>
                </a:lnSpc>
                <a:spcBef>
                  <a:spcPts val="835"/>
                </a:spcBef>
              </a:pPr>
              <a:r>
                <a:rPr sz="1400" b="1" spc="-5" dirty="0">
                  <a:solidFill>
                    <a:srgbClr val="25282A"/>
                  </a:solidFill>
                  <a:latin typeface="Century Gothic"/>
                  <a:cs typeface="Century Gothic"/>
                </a:rPr>
                <a:t>03.</a:t>
              </a:r>
              <a:endParaRPr sz="1400" dirty="0">
                <a:latin typeface="Century Gothic"/>
                <a:cs typeface="Century Gothic"/>
              </a:endParaRPr>
            </a:p>
            <a:p>
              <a:pPr marL="10795" marR="5080" algn="just">
                <a:lnSpc>
                  <a:spcPct val="100000"/>
                </a:lnSpc>
                <a:spcBef>
                  <a:spcPts val="455"/>
                </a:spcBef>
              </a:pPr>
              <a:r>
                <a:rPr lang="en-US" sz="1400" dirty="0">
                  <a:solidFill>
                    <a:srgbClr val="25282A"/>
                  </a:solidFill>
                  <a:latin typeface="Century Gothic"/>
                  <a:cs typeface="Century Gothic"/>
                </a:rPr>
                <a:t>The risk will also vary depending on who decides to implement the remote working structure</a:t>
              </a:r>
              <a:r>
                <a:rPr lang="en-US" sz="1400" spc="-5" dirty="0">
                  <a:solidFill>
                    <a:srgbClr val="25282A"/>
                  </a:solidFill>
                  <a:latin typeface="Century Gothic"/>
                  <a:cs typeface="Century Gothic"/>
                </a:rPr>
                <a:t>.</a:t>
              </a:r>
            </a:p>
          </p:txBody>
        </p:sp>
      </p:grpSp>
    </p:spTree>
    <p:extLst>
      <p:ext uri="{BB962C8B-B14F-4D97-AF65-F5344CB8AC3E}">
        <p14:creationId xmlns:p14="http://schemas.microsoft.com/office/powerpoint/2010/main" val="3008650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478"/>
            <a:ext cx="12192000" cy="6858000"/>
          </a:xfrm>
        </p:spPr>
      </p:pic>
      <p:sp>
        <p:nvSpPr>
          <p:cNvPr id="10" name="Titel 9"/>
          <p:cNvSpPr>
            <a:spLocks noGrp="1"/>
          </p:cNvSpPr>
          <p:nvPr>
            <p:ph type="title"/>
          </p:nvPr>
        </p:nvSpPr>
        <p:spPr>
          <a:xfrm>
            <a:off x="341811" y="5945"/>
            <a:ext cx="10515600" cy="1325563"/>
          </a:xfrm>
        </p:spPr>
        <p:txBody>
          <a:bodyPr>
            <a:normAutofit/>
          </a:bodyPr>
          <a:lstStyle/>
          <a:p>
            <a:r>
              <a:rPr lang="en-US" sz="3800" b="1" spc="33" dirty="0">
                <a:solidFill>
                  <a:srgbClr val="25282A"/>
                </a:solidFill>
                <a:latin typeface="Century Gothic"/>
                <a:cs typeface="Century Gothic"/>
              </a:rPr>
              <a:t>DEPENDENT AGENT </a:t>
            </a:r>
            <a:r>
              <a:rPr lang="en-US" sz="3800" b="1" spc="33" dirty="0" smtClean="0">
                <a:solidFill>
                  <a:srgbClr val="25282A"/>
                </a:solidFill>
                <a:latin typeface="Century Gothic"/>
                <a:cs typeface="Century Gothic"/>
              </a:rPr>
              <a:t>PE</a:t>
            </a:r>
            <a:endParaRPr lang="de-DE" sz="3800" dirty="0"/>
          </a:p>
        </p:txBody>
      </p:sp>
      <p:sp>
        <p:nvSpPr>
          <p:cNvPr id="5" name="object 11"/>
          <p:cNvSpPr txBox="1"/>
          <p:nvPr/>
        </p:nvSpPr>
        <p:spPr>
          <a:xfrm>
            <a:off x="2658113" y="1284065"/>
            <a:ext cx="9117210" cy="830946"/>
          </a:xfrm>
          <a:prstGeom prst="rect">
            <a:avLst/>
          </a:prstGeom>
        </p:spPr>
        <p:txBody>
          <a:bodyPr vert="horz" wrap="square" lIns="0" tIns="7316" rIns="0" bIns="0" rtlCol="0">
            <a:spAutoFit/>
          </a:bodyPr>
          <a:lstStyle/>
          <a:p>
            <a:pPr marL="293451" marR="93571" indent="-285750" algn="just">
              <a:lnSpc>
                <a:spcPct val="100400"/>
              </a:lnSpc>
              <a:spcBef>
                <a:spcPts val="728"/>
              </a:spcBef>
              <a:buFont typeface="Wingdings" panose="05000000000000000000" pitchFamily="2" charset="2"/>
              <a:buChar char="à"/>
            </a:pPr>
            <a:r>
              <a:rPr lang="en-US" sz="1395" spc="3" dirty="0">
                <a:solidFill>
                  <a:srgbClr val="25282A"/>
                </a:solidFill>
                <a:latin typeface="Century Gothic"/>
                <a:cs typeface="Century Gothic"/>
              </a:rPr>
              <a:t>Person (individual or legal) who acts on behalf of the company.</a:t>
            </a:r>
          </a:p>
          <a:p>
            <a:pPr marL="293451" marR="93571" indent="-285750" algn="just">
              <a:lnSpc>
                <a:spcPct val="100400"/>
              </a:lnSpc>
              <a:spcBef>
                <a:spcPts val="728"/>
              </a:spcBef>
              <a:buFont typeface="Wingdings" panose="05000000000000000000" pitchFamily="2" charset="2"/>
              <a:buChar char="à"/>
            </a:pPr>
            <a:r>
              <a:rPr lang="en-US" sz="1395" spc="3" dirty="0">
                <a:solidFill>
                  <a:srgbClr val="25282A"/>
                </a:solidFill>
                <a:latin typeface="Century Gothic"/>
                <a:cs typeface="Century Gothic"/>
              </a:rPr>
              <a:t>The person has and </a:t>
            </a:r>
            <a:r>
              <a:rPr lang="en-US" sz="1395" b="1" spc="3" dirty="0">
                <a:solidFill>
                  <a:srgbClr val="25282A"/>
                </a:solidFill>
                <a:latin typeface="Century Gothic"/>
                <a:cs typeface="Century Gothic"/>
              </a:rPr>
              <a:t>habitually</a:t>
            </a:r>
            <a:r>
              <a:rPr lang="en-US" sz="1395" spc="3" dirty="0">
                <a:solidFill>
                  <a:srgbClr val="25282A"/>
                </a:solidFill>
                <a:latin typeface="Century Gothic"/>
                <a:cs typeface="Century Gothic"/>
              </a:rPr>
              <a:t> exercises, an authority to conclude contracts in its name.</a:t>
            </a:r>
          </a:p>
          <a:p>
            <a:pPr marL="293451" marR="93571" indent="-285750" algn="just">
              <a:lnSpc>
                <a:spcPct val="100400"/>
              </a:lnSpc>
              <a:spcBef>
                <a:spcPts val="728"/>
              </a:spcBef>
              <a:buFont typeface="Wingdings" panose="05000000000000000000" pitchFamily="2" charset="2"/>
              <a:buChar char="à"/>
            </a:pPr>
            <a:r>
              <a:rPr lang="en-US" sz="1395" spc="3" dirty="0">
                <a:solidFill>
                  <a:srgbClr val="25282A"/>
                </a:solidFill>
                <a:latin typeface="Century Gothic"/>
                <a:cs typeface="Century Gothic"/>
              </a:rPr>
              <a:t>Excludes preparatory or auxiliary services.</a:t>
            </a:r>
            <a:endParaRPr lang="en-US" sz="1395" dirty="0">
              <a:solidFill>
                <a:srgbClr val="25282A"/>
              </a:solidFill>
              <a:latin typeface="Century Gothic"/>
              <a:cs typeface="Century Gothic"/>
            </a:endParaRPr>
          </a:p>
        </p:txBody>
      </p:sp>
      <p:sp>
        <p:nvSpPr>
          <p:cNvPr id="6" name="object 12">
            <a:extLst>
              <a:ext uri="{FF2B5EF4-FFF2-40B4-BE49-F238E27FC236}">
                <a16:creationId xmlns:a16="http://schemas.microsoft.com/office/drawing/2014/main" id="{11973742-024B-49B1-BFA6-918A36FBF848}"/>
              </a:ext>
            </a:extLst>
          </p:cNvPr>
          <p:cNvSpPr txBox="1"/>
          <p:nvPr/>
        </p:nvSpPr>
        <p:spPr>
          <a:xfrm>
            <a:off x="787590" y="1313788"/>
            <a:ext cx="1721609" cy="739417"/>
          </a:xfrm>
          <a:prstGeom prst="rect">
            <a:avLst/>
          </a:prstGeom>
        </p:spPr>
        <p:txBody>
          <a:bodyPr vert="horz" wrap="square" lIns="0" tIns="94726" rIns="0" bIns="0" rtlCol="0">
            <a:spAutoFit/>
          </a:bodyPr>
          <a:lstStyle/>
          <a:p>
            <a:pPr marL="7701">
              <a:spcBef>
                <a:spcPts val="746"/>
              </a:spcBef>
            </a:pPr>
            <a:r>
              <a:rPr lang="es-ES" b="1" spc="3" dirty="0" err="1">
                <a:solidFill>
                  <a:srgbClr val="25282A"/>
                </a:solidFill>
                <a:latin typeface="Century Gothic"/>
                <a:cs typeface="Century Gothic"/>
              </a:rPr>
              <a:t>Main</a:t>
            </a:r>
            <a:endParaRPr lang="es-ES" b="1" spc="3" dirty="0">
              <a:solidFill>
                <a:srgbClr val="25282A"/>
              </a:solidFill>
              <a:latin typeface="Century Gothic"/>
              <a:cs typeface="Century Gothic"/>
            </a:endParaRPr>
          </a:p>
          <a:p>
            <a:pPr marL="7701">
              <a:spcBef>
                <a:spcPts val="746"/>
              </a:spcBef>
            </a:pPr>
            <a:r>
              <a:rPr lang="es-ES" b="1" spc="3" dirty="0" err="1">
                <a:solidFill>
                  <a:srgbClr val="25282A"/>
                </a:solidFill>
                <a:latin typeface="Century Gothic"/>
                <a:cs typeface="Century Gothic"/>
              </a:rPr>
              <a:t>characteristics</a:t>
            </a:r>
            <a:endParaRPr lang="en-US" spc="3" dirty="0">
              <a:solidFill>
                <a:srgbClr val="25282A"/>
              </a:solidFill>
              <a:latin typeface="Century Gothic"/>
              <a:cs typeface="Century Gothic"/>
            </a:endParaRPr>
          </a:p>
        </p:txBody>
      </p:sp>
      <p:sp>
        <p:nvSpPr>
          <p:cNvPr id="7" name="object 12">
            <a:extLst>
              <a:ext uri="{FF2B5EF4-FFF2-40B4-BE49-F238E27FC236}">
                <a16:creationId xmlns:a16="http://schemas.microsoft.com/office/drawing/2014/main" id="{4BA0E03E-BA78-46A6-B55B-929DAAF2741C}"/>
              </a:ext>
            </a:extLst>
          </p:cNvPr>
          <p:cNvSpPr txBox="1"/>
          <p:nvPr/>
        </p:nvSpPr>
        <p:spPr>
          <a:xfrm>
            <a:off x="5149725" y="2832064"/>
            <a:ext cx="1448095" cy="649649"/>
          </a:xfrm>
          <a:prstGeom prst="rect">
            <a:avLst/>
          </a:prstGeom>
        </p:spPr>
        <p:txBody>
          <a:bodyPr vert="horz" wrap="square" lIns="0" tIns="94726" rIns="0" bIns="0" rtlCol="0">
            <a:spAutoFit/>
          </a:bodyPr>
          <a:lstStyle/>
          <a:p>
            <a:pPr marL="7701" algn="just">
              <a:spcBef>
                <a:spcPts val="746"/>
              </a:spcBef>
            </a:pPr>
            <a:r>
              <a:rPr lang="es-ES" sz="1200" b="1" spc="3" dirty="0">
                <a:solidFill>
                  <a:srgbClr val="25282A"/>
                </a:solidFill>
                <a:latin typeface="Century Gothic"/>
                <a:cs typeface="Century Gothic"/>
              </a:rPr>
              <a:t>SPANISH CRITERIA</a:t>
            </a:r>
            <a:r>
              <a:rPr lang="en-US" sz="1200" b="1" spc="3" dirty="0">
                <a:solidFill>
                  <a:srgbClr val="25282A"/>
                </a:solidFill>
                <a:latin typeface="Century Gothic"/>
                <a:cs typeface="Century Gothic"/>
              </a:rPr>
              <a:t> REGARDING DEPENDET AGENTS</a:t>
            </a:r>
            <a:endParaRPr lang="es-ES" sz="1200" b="1" spc="3" dirty="0">
              <a:solidFill>
                <a:srgbClr val="25282A"/>
              </a:solidFill>
              <a:latin typeface="Century Gothic"/>
              <a:cs typeface="Century Gothic"/>
            </a:endParaRPr>
          </a:p>
        </p:txBody>
      </p:sp>
      <p:pic>
        <p:nvPicPr>
          <p:cNvPr id="8" name="1 Imagen">
            <a:extLst>
              <a:ext uri="{FF2B5EF4-FFF2-40B4-BE49-F238E27FC236}">
                <a16:creationId xmlns:a16="http://schemas.microsoft.com/office/drawing/2014/main" id="{A61C77E8-31F2-4ADA-9AD0-ADA640983182}"/>
              </a:ext>
            </a:extLst>
          </p:cNvPr>
          <p:cNvPicPr>
            <a:picLocks noChangeAspect="1"/>
          </p:cNvPicPr>
          <p:nvPr/>
        </p:nvPicPr>
        <p:blipFill>
          <a:blip r:embed="rId3" cstate="email">
            <a:duotone>
              <a:prstClr val="black"/>
              <a:srgbClr val="7DC8CD">
                <a:tint val="45000"/>
                <a:satMod val="400000"/>
              </a:srgbClr>
            </a:duotone>
            <a:extLst>
              <a:ext uri="{28A0092B-C50C-407E-A947-70E740481C1C}">
                <a14:useLocalDpi xmlns:a14="http://schemas.microsoft.com/office/drawing/2010/main"/>
              </a:ext>
            </a:extLst>
          </a:blip>
          <a:stretch>
            <a:fillRect/>
          </a:stretch>
        </p:blipFill>
        <p:spPr>
          <a:xfrm>
            <a:off x="6746734" y="2217828"/>
            <a:ext cx="407972" cy="410211"/>
          </a:xfrm>
          <a:prstGeom prst="rect">
            <a:avLst/>
          </a:prstGeom>
        </p:spPr>
      </p:pic>
      <p:sp>
        <p:nvSpPr>
          <p:cNvPr id="9" name="object 11">
            <a:extLst>
              <a:ext uri="{FF2B5EF4-FFF2-40B4-BE49-F238E27FC236}">
                <a16:creationId xmlns:a16="http://schemas.microsoft.com/office/drawing/2014/main" id="{3968562F-899E-437A-91AD-B4E814FCCCE3}"/>
              </a:ext>
            </a:extLst>
          </p:cNvPr>
          <p:cNvSpPr txBox="1"/>
          <p:nvPr/>
        </p:nvSpPr>
        <p:spPr>
          <a:xfrm>
            <a:off x="7304630" y="2294605"/>
            <a:ext cx="3890452" cy="1418030"/>
          </a:xfrm>
          <a:prstGeom prst="rect">
            <a:avLst/>
          </a:prstGeom>
        </p:spPr>
        <p:txBody>
          <a:bodyPr vert="horz" wrap="square" lIns="0" tIns="7316" rIns="0" bIns="0" rtlCol="0">
            <a:spAutoFit/>
          </a:bodyPr>
          <a:lstStyle/>
          <a:p>
            <a:pPr marL="7701" marR="93571" algn="just">
              <a:lnSpc>
                <a:spcPct val="100400"/>
              </a:lnSpc>
              <a:spcBef>
                <a:spcPts val="728"/>
              </a:spcBef>
            </a:pPr>
            <a:r>
              <a:rPr lang="en-US" sz="1000" spc="3" dirty="0">
                <a:solidFill>
                  <a:srgbClr val="25282A"/>
                </a:solidFill>
                <a:latin typeface="Century Gothic"/>
                <a:cs typeface="Century Gothic"/>
              </a:rPr>
              <a:t>People who involve the enterprise to a particular extent in business activities in the country of residence.</a:t>
            </a:r>
          </a:p>
          <a:p>
            <a:pPr marL="7701" marR="93571" algn="just">
              <a:lnSpc>
                <a:spcPct val="100400"/>
              </a:lnSpc>
              <a:spcBef>
                <a:spcPts val="728"/>
              </a:spcBef>
            </a:pPr>
            <a:r>
              <a:rPr lang="en-US" sz="1000" spc="3" dirty="0">
                <a:solidFill>
                  <a:srgbClr val="25282A"/>
                </a:solidFill>
                <a:latin typeface="Century Gothic"/>
                <a:cs typeface="Century Gothic"/>
              </a:rPr>
              <a:t>Not only agents who enter into contracts literally; the provision applies equally to agents who conclude contracts binding on the company even if not actually in its name.</a:t>
            </a:r>
          </a:p>
          <a:p>
            <a:pPr marL="7701" marR="93571" algn="just">
              <a:lnSpc>
                <a:spcPct val="100400"/>
              </a:lnSpc>
              <a:spcBef>
                <a:spcPts val="728"/>
              </a:spcBef>
            </a:pPr>
            <a:r>
              <a:rPr lang="en-US" sz="1000" dirty="0">
                <a:solidFill>
                  <a:srgbClr val="25282A"/>
                </a:solidFill>
                <a:latin typeface="Century Gothic"/>
                <a:cs typeface="Century Gothic"/>
              </a:rPr>
              <a:t>An agent may be considered to possess actual authority to conclude contracts where the company routinely approves the transactions negotiated and coordinated by such agent.</a:t>
            </a:r>
          </a:p>
        </p:txBody>
      </p:sp>
      <p:pic>
        <p:nvPicPr>
          <p:cNvPr id="11" name="1 Imagen">
            <a:extLst>
              <a:ext uri="{FF2B5EF4-FFF2-40B4-BE49-F238E27FC236}">
                <a16:creationId xmlns:a16="http://schemas.microsoft.com/office/drawing/2014/main" id="{E42D2FD7-C047-4F4E-A836-94E8CD00729D}"/>
              </a:ext>
            </a:extLst>
          </p:cNvPr>
          <p:cNvPicPr>
            <a:picLocks noChangeAspect="1"/>
          </p:cNvPicPr>
          <p:nvPr/>
        </p:nvPicPr>
        <p:blipFill>
          <a:blip r:embed="rId3" cstate="email">
            <a:duotone>
              <a:prstClr val="black"/>
              <a:srgbClr val="7DC8CD">
                <a:tint val="45000"/>
                <a:satMod val="400000"/>
              </a:srgbClr>
            </a:duotone>
            <a:extLst>
              <a:ext uri="{28A0092B-C50C-407E-A947-70E740481C1C}">
                <a14:useLocalDpi xmlns:a14="http://schemas.microsoft.com/office/drawing/2010/main"/>
              </a:ext>
            </a:extLst>
          </a:blip>
          <a:stretch>
            <a:fillRect/>
          </a:stretch>
        </p:blipFill>
        <p:spPr>
          <a:xfrm>
            <a:off x="6748139" y="2611094"/>
            <a:ext cx="407972" cy="410211"/>
          </a:xfrm>
          <a:prstGeom prst="rect">
            <a:avLst/>
          </a:prstGeom>
        </p:spPr>
      </p:pic>
      <p:pic>
        <p:nvPicPr>
          <p:cNvPr id="12" name="1 Imagen">
            <a:extLst>
              <a:ext uri="{FF2B5EF4-FFF2-40B4-BE49-F238E27FC236}">
                <a16:creationId xmlns:a16="http://schemas.microsoft.com/office/drawing/2014/main" id="{23A6F9A0-1A1E-4D74-9759-635AD1836949}"/>
              </a:ext>
            </a:extLst>
          </p:cNvPr>
          <p:cNvPicPr>
            <a:picLocks noChangeAspect="1"/>
          </p:cNvPicPr>
          <p:nvPr/>
        </p:nvPicPr>
        <p:blipFill>
          <a:blip r:embed="rId3" cstate="email">
            <a:duotone>
              <a:prstClr val="black"/>
              <a:srgbClr val="7DC8CD">
                <a:tint val="45000"/>
                <a:satMod val="400000"/>
              </a:srgbClr>
            </a:duotone>
            <a:extLst>
              <a:ext uri="{28A0092B-C50C-407E-A947-70E740481C1C}">
                <a14:useLocalDpi xmlns:a14="http://schemas.microsoft.com/office/drawing/2010/main"/>
              </a:ext>
            </a:extLst>
          </a:blip>
          <a:stretch>
            <a:fillRect/>
          </a:stretch>
        </p:blipFill>
        <p:spPr>
          <a:xfrm>
            <a:off x="6799943" y="3150915"/>
            <a:ext cx="407972" cy="410211"/>
          </a:xfrm>
          <a:prstGeom prst="rect">
            <a:avLst/>
          </a:prstGeom>
        </p:spPr>
      </p:pic>
      <p:grpSp>
        <p:nvGrpSpPr>
          <p:cNvPr id="13" name="Grupo 4">
            <a:extLst>
              <a:ext uri="{FF2B5EF4-FFF2-40B4-BE49-F238E27FC236}">
                <a16:creationId xmlns:a16="http://schemas.microsoft.com/office/drawing/2014/main" id="{6A04C55E-BF49-41A2-A86A-3C9F7BF11A16}"/>
              </a:ext>
            </a:extLst>
          </p:cNvPr>
          <p:cNvGrpSpPr/>
          <p:nvPr/>
        </p:nvGrpSpPr>
        <p:grpSpPr>
          <a:xfrm>
            <a:off x="768839" y="2468174"/>
            <a:ext cx="3933790" cy="1199540"/>
            <a:chOff x="612396" y="2629182"/>
            <a:chExt cx="3805558" cy="1378786"/>
          </a:xfrm>
        </p:grpSpPr>
        <p:grpSp>
          <p:nvGrpSpPr>
            <p:cNvPr id="14" name="Grupo 2">
              <a:extLst>
                <a:ext uri="{FF2B5EF4-FFF2-40B4-BE49-F238E27FC236}">
                  <a16:creationId xmlns:a16="http://schemas.microsoft.com/office/drawing/2014/main" id="{BFBE74D3-E380-4195-89A1-E5C3FB754F92}"/>
                </a:ext>
              </a:extLst>
            </p:cNvPr>
            <p:cNvGrpSpPr/>
            <p:nvPr/>
          </p:nvGrpSpPr>
          <p:grpSpPr>
            <a:xfrm>
              <a:off x="746173" y="2761955"/>
              <a:ext cx="3420533" cy="1004982"/>
              <a:chOff x="746173" y="2761955"/>
              <a:chExt cx="3420533" cy="1004982"/>
            </a:xfrm>
          </p:grpSpPr>
          <p:sp>
            <p:nvSpPr>
              <p:cNvPr id="16" name="object 9">
                <a:extLst>
                  <a:ext uri="{FF2B5EF4-FFF2-40B4-BE49-F238E27FC236}">
                    <a16:creationId xmlns:a16="http://schemas.microsoft.com/office/drawing/2014/main" id="{B284F689-EACA-455A-A542-09200FD30949}"/>
                  </a:ext>
                </a:extLst>
              </p:cNvPr>
              <p:cNvSpPr txBox="1"/>
              <p:nvPr/>
            </p:nvSpPr>
            <p:spPr>
              <a:xfrm>
                <a:off x="1311371" y="3148581"/>
                <a:ext cx="2855335" cy="618356"/>
              </a:xfrm>
              <a:prstGeom prst="rect">
                <a:avLst/>
              </a:prstGeom>
              <a:ln>
                <a:noFill/>
              </a:ln>
            </p:spPr>
            <p:txBody>
              <a:bodyPr vert="horz" wrap="square" lIns="0" tIns="106045" rIns="0" bIns="0" rtlCol="0">
                <a:spAutoFit/>
              </a:bodyPr>
              <a:lstStyle/>
              <a:p>
                <a:pPr marL="7701" marR="93571" algn="just">
                  <a:lnSpc>
                    <a:spcPct val="100400"/>
                  </a:lnSpc>
                  <a:spcBef>
                    <a:spcPts val="728"/>
                  </a:spcBef>
                </a:pPr>
                <a:r>
                  <a:rPr lang="en-US" sz="1400" dirty="0">
                    <a:solidFill>
                      <a:srgbClr val="25282A"/>
                    </a:solidFill>
                    <a:latin typeface="Century Gothic"/>
                    <a:cs typeface="Century Gothic"/>
                  </a:rPr>
                  <a:t>The presence of the enterprise should be more than transitory.</a:t>
                </a:r>
              </a:p>
            </p:txBody>
          </p:sp>
          <p:sp>
            <p:nvSpPr>
              <p:cNvPr id="17" name="object 12">
                <a:extLst>
                  <a:ext uri="{FF2B5EF4-FFF2-40B4-BE49-F238E27FC236}">
                    <a16:creationId xmlns:a16="http://schemas.microsoft.com/office/drawing/2014/main" id="{65015C69-6493-4ACB-A06F-BD8B04F2B178}"/>
                  </a:ext>
                </a:extLst>
              </p:cNvPr>
              <p:cNvSpPr txBox="1"/>
              <p:nvPr/>
            </p:nvSpPr>
            <p:spPr>
              <a:xfrm>
                <a:off x="746173" y="2761955"/>
                <a:ext cx="2541300" cy="372650"/>
              </a:xfrm>
              <a:prstGeom prst="rect">
                <a:avLst/>
              </a:prstGeom>
              <a:ln>
                <a:noFill/>
              </a:ln>
            </p:spPr>
            <p:txBody>
              <a:bodyPr vert="horz" wrap="square" lIns="0" tIns="94726" rIns="0" bIns="0" rtlCol="0">
                <a:spAutoFit/>
              </a:bodyPr>
              <a:lstStyle/>
              <a:p>
                <a:pPr marL="7701">
                  <a:spcBef>
                    <a:spcPts val="746"/>
                  </a:spcBef>
                </a:pPr>
                <a:r>
                  <a:rPr lang="es-ES" b="1" spc="3" dirty="0">
                    <a:solidFill>
                      <a:srgbClr val="25282A"/>
                    </a:solidFill>
                    <a:latin typeface="Century Gothic"/>
                    <a:cs typeface="Century Gothic"/>
                  </a:rPr>
                  <a:t>OECD COMMENTARIES</a:t>
                </a:r>
                <a:endParaRPr lang="en-US" spc="3" dirty="0">
                  <a:solidFill>
                    <a:srgbClr val="25282A"/>
                  </a:solidFill>
                  <a:latin typeface="Century Gothic"/>
                  <a:cs typeface="Century Gothic"/>
                </a:endParaRPr>
              </a:p>
            </p:txBody>
          </p:sp>
        </p:grpSp>
        <p:sp>
          <p:nvSpPr>
            <p:cNvPr id="15" name="Rectángulo: esquinas redondeadas 3">
              <a:extLst>
                <a:ext uri="{FF2B5EF4-FFF2-40B4-BE49-F238E27FC236}">
                  <a16:creationId xmlns:a16="http://schemas.microsoft.com/office/drawing/2014/main" id="{16DACB84-3E5F-435F-8995-6487A096B94D}"/>
                </a:ext>
              </a:extLst>
            </p:cNvPr>
            <p:cNvSpPr/>
            <p:nvPr/>
          </p:nvSpPr>
          <p:spPr>
            <a:xfrm>
              <a:off x="612396" y="2629182"/>
              <a:ext cx="3805558" cy="1378786"/>
            </a:xfrm>
            <a:prstGeom prst="roundRect">
              <a:avLst/>
            </a:prstGeom>
            <a:noFill/>
            <a:ln w="28575">
              <a:solidFill>
                <a:srgbClr val="0436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object 12">
            <a:extLst>
              <a:ext uri="{FF2B5EF4-FFF2-40B4-BE49-F238E27FC236}">
                <a16:creationId xmlns:a16="http://schemas.microsoft.com/office/drawing/2014/main" id="{2A67D324-7E02-4059-8035-14BEDCC5FD52}"/>
              </a:ext>
            </a:extLst>
          </p:cNvPr>
          <p:cNvSpPr txBox="1"/>
          <p:nvPr/>
        </p:nvSpPr>
        <p:spPr>
          <a:xfrm>
            <a:off x="2245878" y="3766546"/>
            <a:ext cx="9073831" cy="372650"/>
          </a:xfrm>
          <a:prstGeom prst="rect">
            <a:avLst/>
          </a:prstGeom>
        </p:spPr>
        <p:txBody>
          <a:bodyPr vert="horz" wrap="square" lIns="0" tIns="94726" rIns="0" bIns="0" rtlCol="0">
            <a:spAutoFit/>
          </a:bodyPr>
          <a:lstStyle/>
          <a:p>
            <a:pPr marL="7701" algn="just">
              <a:spcBef>
                <a:spcPts val="746"/>
              </a:spcBef>
            </a:pPr>
            <a:r>
              <a:rPr lang="en-US" b="1" cap="all" spc="3" dirty="0">
                <a:solidFill>
                  <a:srgbClr val="25282A"/>
                </a:solidFill>
                <a:latin typeface="Century Gothic"/>
                <a:cs typeface="Century Gothic"/>
              </a:rPr>
              <a:t>EVOLUTION FROM COVID-19 PANDEMIC: OECD guidance</a:t>
            </a:r>
          </a:p>
        </p:txBody>
      </p:sp>
      <p:sp>
        <p:nvSpPr>
          <p:cNvPr id="24" name="object 7">
            <a:extLst>
              <a:ext uri="{FF2B5EF4-FFF2-40B4-BE49-F238E27FC236}">
                <a16:creationId xmlns:a16="http://schemas.microsoft.com/office/drawing/2014/main" id="{B7A9F648-616E-4B3E-8E0F-35E94E1EEE61}"/>
              </a:ext>
            </a:extLst>
          </p:cNvPr>
          <p:cNvSpPr/>
          <p:nvPr/>
        </p:nvSpPr>
        <p:spPr>
          <a:xfrm>
            <a:off x="1648395" y="4125742"/>
            <a:ext cx="8958646" cy="1639332"/>
          </a:xfrm>
          <a:custGeom>
            <a:avLst/>
            <a:gdLst/>
            <a:ahLst/>
            <a:cxnLst/>
            <a:rect l="l" t="t" r="r" b="b"/>
            <a:pathLst>
              <a:path w="17799050" h="6182359">
                <a:moveTo>
                  <a:pt x="17798568" y="0"/>
                </a:moveTo>
                <a:lnTo>
                  <a:pt x="0" y="0"/>
                </a:lnTo>
                <a:lnTo>
                  <a:pt x="0" y="6182104"/>
                </a:lnTo>
                <a:lnTo>
                  <a:pt x="17798568" y="6182104"/>
                </a:lnTo>
                <a:lnTo>
                  <a:pt x="17798568" y="0"/>
                </a:lnTo>
                <a:close/>
              </a:path>
            </a:pathLst>
          </a:custGeom>
          <a:solidFill>
            <a:srgbClr val="E8E8E9"/>
          </a:solidFill>
        </p:spPr>
        <p:txBody>
          <a:bodyPr wrap="square" lIns="0" tIns="0" rIns="0" bIns="0" rtlCol="0"/>
          <a:lstStyle/>
          <a:p>
            <a:endParaRPr sz="1400"/>
          </a:p>
        </p:txBody>
      </p:sp>
      <p:sp>
        <p:nvSpPr>
          <p:cNvPr id="25" name="object 8">
            <a:extLst>
              <a:ext uri="{FF2B5EF4-FFF2-40B4-BE49-F238E27FC236}">
                <a16:creationId xmlns:a16="http://schemas.microsoft.com/office/drawing/2014/main" id="{21A6F8EF-1A21-4984-83A8-B3DB068D777A}"/>
              </a:ext>
            </a:extLst>
          </p:cNvPr>
          <p:cNvSpPr/>
          <p:nvPr/>
        </p:nvSpPr>
        <p:spPr>
          <a:xfrm>
            <a:off x="1933303" y="4296628"/>
            <a:ext cx="3666308" cy="1283180"/>
          </a:xfrm>
          <a:custGeom>
            <a:avLst/>
            <a:gdLst/>
            <a:ahLst/>
            <a:cxnLst/>
            <a:rect l="l" t="t" r="r" b="b"/>
            <a:pathLst>
              <a:path w="2869565" h="5003165">
                <a:moveTo>
                  <a:pt x="2869033" y="5002559"/>
                </a:moveTo>
                <a:lnTo>
                  <a:pt x="0" y="5002559"/>
                </a:lnTo>
                <a:lnTo>
                  <a:pt x="0" y="0"/>
                </a:lnTo>
                <a:lnTo>
                  <a:pt x="2869033" y="0"/>
                </a:lnTo>
                <a:lnTo>
                  <a:pt x="2869033" y="5002559"/>
                </a:lnTo>
                <a:close/>
              </a:path>
            </a:pathLst>
          </a:custGeom>
          <a:ln w="20941">
            <a:solidFill>
              <a:srgbClr val="FFFFFF"/>
            </a:solidFill>
          </a:ln>
        </p:spPr>
        <p:txBody>
          <a:bodyPr wrap="square" lIns="0" tIns="0" rIns="0" bIns="0" rtlCol="0"/>
          <a:lstStyle/>
          <a:p>
            <a:endParaRPr sz="1400"/>
          </a:p>
        </p:txBody>
      </p:sp>
      <p:sp>
        <p:nvSpPr>
          <p:cNvPr id="26" name="object 9">
            <a:extLst>
              <a:ext uri="{FF2B5EF4-FFF2-40B4-BE49-F238E27FC236}">
                <a16:creationId xmlns:a16="http://schemas.microsoft.com/office/drawing/2014/main" id="{935750A9-86EF-4013-B04A-7DB42F13DEE2}"/>
              </a:ext>
            </a:extLst>
          </p:cNvPr>
          <p:cNvSpPr txBox="1"/>
          <p:nvPr/>
        </p:nvSpPr>
        <p:spPr>
          <a:xfrm>
            <a:off x="2261953" y="4222863"/>
            <a:ext cx="3337658" cy="1274067"/>
          </a:xfrm>
          <a:prstGeom prst="rect">
            <a:avLst/>
          </a:prstGeom>
        </p:spPr>
        <p:txBody>
          <a:bodyPr vert="horz" wrap="square" lIns="0" tIns="106045" rIns="0" bIns="0" rtlCol="0">
            <a:spAutoFit/>
          </a:bodyPr>
          <a:lstStyle/>
          <a:p>
            <a:pPr>
              <a:lnSpc>
                <a:spcPct val="100000"/>
              </a:lnSpc>
              <a:spcBef>
                <a:spcPts val="835"/>
              </a:spcBef>
            </a:pPr>
            <a:r>
              <a:rPr sz="1400" b="1" spc="-5" dirty="0">
                <a:solidFill>
                  <a:srgbClr val="25282A"/>
                </a:solidFill>
                <a:latin typeface="Century Gothic"/>
                <a:cs typeface="Century Gothic"/>
              </a:rPr>
              <a:t>01.</a:t>
            </a:r>
            <a:endParaRPr sz="1400" dirty="0">
              <a:latin typeface="Century Gothic"/>
              <a:cs typeface="Century Gothic"/>
            </a:endParaRPr>
          </a:p>
          <a:p>
            <a:pPr marL="7701" marR="93571" algn="just">
              <a:lnSpc>
                <a:spcPct val="100400"/>
              </a:lnSpc>
              <a:spcBef>
                <a:spcPts val="728"/>
              </a:spcBef>
            </a:pPr>
            <a:r>
              <a:rPr lang="en-US" sz="1400" dirty="0">
                <a:solidFill>
                  <a:srgbClr val="25282A"/>
                </a:solidFill>
                <a:latin typeface="Century Gothic"/>
                <a:cs typeface="Century Gothic"/>
              </a:rPr>
              <a:t>An employee’s activity is unlikely to be habitual if he only worked at home due to COVID-19 measures imposed or recommended.</a:t>
            </a:r>
          </a:p>
        </p:txBody>
      </p:sp>
      <p:sp>
        <p:nvSpPr>
          <p:cNvPr id="27" name="object 11">
            <a:extLst>
              <a:ext uri="{FF2B5EF4-FFF2-40B4-BE49-F238E27FC236}">
                <a16:creationId xmlns:a16="http://schemas.microsoft.com/office/drawing/2014/main" id="{826E62C0-235B-4133-98C6-4F0E7D809B74}"/>
              </a:ext>
            </a:extLst>
          </p:cNvPr>
          <p:cNvSpPr txBox="1"/>
          <p:nvPr/>
        </p:nvSpPr>
        <p:spPr>
          <a:xfrm>
            <a:off x="5822325" y="4222863"/>
            <a:ext cx="4401538" cy="1356945"/>
          </a:xfrm>
          <a:prstGeom prst="rect">
            <a:avLst/>
          </a:prstGeom>
        </p:spPr>
        <p:txBody>
          <a:bodyPr vert="horz" wrap="square" lIns="0" tIns="106045" rIns="0" bIns="0" rtlCol="0">
            <a:spAutoFit/>
          </a:bodyPr>
          <a:lstStyle/>
          <a:p>
            <a:pPr algn="just">
              <a:lnSpc>
                <a:spcPct val="100000"/>
              </a:lnSpc>
              <a:spcBef>
                <a:spcPts val="835"/>
              </a:spcBef>
            </a:pPr>
            <a:r>
              <a:rPr sz="1400" b="1" spc="-5" dirty="0">
                <a:solidFill>
                  <a:srgbClr val="25282A"/>
                </a:solidFill>
                <a:latin typeface="Century Gothic"/>
                <a:cs typeface="Century Gothic"/>
              </a:rPr>
              <a:t>02.</a:t>
            </a:r>
            <a:endParaRPr sz="1400" dirty="0">
              <a:latin typeface="Century Gothic"/>
              <a:cs typeface="Century Gothic"/>
            </a:endParaRPr>
          </a:p>
          <a:p>
            <a:pPr marL="10795" marR="133985" algn="just">
              <a:lnSpc>
                <a:spcPct val="100000"/>
              </a:lnSpc>
              <a:spcBef>
                <a:spcPts val="455"/>
              </a:spcBef>
            </a:pPr>
            <a:r>
              <a:rPr lang="en-US" sz="1400" dirty="0">
                <a:solidFill>
                  <a:srgbClr val="25282A"/>
                </a:solidFill>
                <a:latin typeface="Century Gothic"/>
                <a:cs typeface="Century Gothic"/>
              </a:rPr>
              <a:t>Agent continues to work from his jurisdiction long-term </a:t>
            </a:r>
            <a:r>
              <a:rPr lang="en-US" sz="1400" dirty="0">
                <a:solidFill>
                  <a:srgbClr val="25282A"/>
                </a:solidFill>
                <a:latin typeface="Century Gothic"/>
                <a:cs typeface="Century Gothic"/>
                <a:sym typeface="Wingdings" panose="05000000000000000000" pitchFamily="2" charset="2"/>
              </a:rPr>
              <a:t></a:t>
            </a:r>
            <a:r>
              <a:rPr lang="en-US" sz="1400" dirty="0">
                <a:solidFill>
                  <a:srgbClr val="25282A"/>
                </a:solidFill>
                <a:latin typeface="Century Gothic"/>
                <a:cs typeface="Century Gothic"/>
              </a:rPr>
              <a:t> </a:t>
            </a:r>
          </a:p>
          <a:p>
            <a:pPr marL="10795" marR="133985" algn="just">
              <a:lnSpc>
                <a:spcPct val="100000"/>
              </a:lnSpc>
              <a:spcBef>
                <a:spcPts val="455"/>
              </a:spcBef>
            </a:pPr>
            <a:r>
              <a:rPr lang="en-US" sz="1400" dirty="0">
                <a:solidFill>
                  <a:srgbClr val="25282A"/>
                </a:solidFill>
                <a:latin typeface="Century Gothic"/>
                <a:cs typeface="Century Gothic"/>
              </a:rPr>
              <a:t>It would be more likely for the individual to be considered to meet the “habitual” criteria</a:t>
            </a:r>
            <a:r>
              <a:rPr lang="en-US" sz="1400" spc="-10" dirty="0">
                <a:solidFill>
                  <a:srgbClr val="25282A"/>
                </a:solidFill>
                <a:latin typeface="Century Gothic"/>
                <a:cs typeface="Century Gothic"/>
              </a:rPr>
              <a:t>.</a:t>
            </a:r>
          </a:p>
        </p:txBody>
      </p:sp>
      <p:sp>
        <p:nvSpPr>
          <p:cNvPr id="28" name="object 8">
            <a:extLst>
              <a:ext uri="{FF2B5EF4-FFF2-40B4-BE49-F238E27FC236}">
                <a16:creationId xmlns:a16="http://schemas.microsoft.com/office/drawing/2014/main" id="{21A6F8EF-1A21-4984-83A8-B3DB068D777A}"/>
              </a:ext>
            </a:extLst>
          </p:cNvPr>
          <p:cNvSpPr/>
          <p:nvPr/>
        </p:nvSpPr>
        <p:spPr>
          <a:xfrm>
            <a:off x="5747657" y="4284286"/>
            <a:ext cx="4650377" cy="1295522"/>
          </a:xfrm>
          <a:custGeom>
            <a:avLst/>
            <a:gdLst/>
            <a:ahLst/>
            <a:cxnLst/>
            <a:rect l="l" t="t" r="r" b="b"/>
            <a:pathLst>
              <a:path w="2869565" h="5003165">
                <a:moveTo>
                  <a:pt x="2869033" y="5002559"/>
                </a:moveTo>
                <a:lnTo>
                  <a:pt x="0" y="5002559"/>
                </a:lnTo>
                <a:lnTo>
                  <a:pt x="0" y="0"/>
                </a:lnTo>
                <a:lnTo>
                  <a:pt x="2869033" y="0"/>
                </a:lnTo>
                <a:lnTo>
                  <a:pt x="2869033" y="5002559"/>
                </a:lnTo>
                <a:close/>
              </a:path>
            </a:pathLst>
          </a:custGeom>
          <a:ln w="20941">
            <a:solidFill>
              <a:srgbClr val="FFFFFF"/>
            </a:solidFill>
          </a:ln>
        </p:spPr>
        <p:txBody>
          <a:bodyPr wrap="square" lIns="0" tIns="0" rIns="0" bIns="0" rtlCol="0"/>
          <a:lstStyle/>
          <a:p>
            <a:endParaRPr sz="1400"/>
          </a:p>
        </p:txBody>
      </p:sp>
      <p:sp>
        <p:nvSpPr>
          <p:cNvPr id="29" name="object 8">
            <a:extLst>
              <a:ext uri="{FF2B5EF4-FFF2-40B4-BE49-F238E27FC236}">
                <a16:creationId xmlns:a16="http://schemas.microsoft.com/office/drawing/2014/main" id="{2E095EE7-A247-49DD-90BE-DA123CBB8057}"/>
              </a:ext>
            </a:extLst>
          </p:cNvPr>
          <p:cNvSpPr/>
          <p:nvPr/>
        </p:nvSpPr>
        <p:spPr>
          <a:xfrm>
            <a:off x="1781170" y="3825146"/>
            <a:ext cx="331934" cy="279569"/>
          </a:xfrm>
          <a:custGeom>
            <a:avLst/>
            <a:gdLst/>
            <a:ahLst/>
            <a:cxnLst/>
            <a:rect l="l" t="t" r="r" b="b"/>
            <a:pathLst>
              <a:path w="398780" h="340995">
                <a:moveTo>
                  <a:pt x="398228" y="0"/>
                </a:moveTo>
                <a:lnTo>
                  <a:pt x="224118" y="0"/>
                </a:lnTo>
                <a:lnTo>
                  <a:pt x="224118" y="198140"/>
                </a:lnTo>
                <a:lnTo>
                  <a:pt x="281541" y="198140"/>
                </a:lnTo>
                <a:lnTo>
                  <a:pt x="250672" y="340890"/>
                </a:lnTo>
                <a:lnTo>
                  <a:pt x="337738" y="340890"/>
                </a:lnTo>
                <a:lnTo>
                  <a:pt x="398228" y="198140"/>
                </a:lnTo>
                <a:lnTo>
                  <a:pt x="398228" y="0"/>
                </a:lnTo>
                <a:close/>
              </a:path>
              <a:path w="398780" h="340995">
                <a:moveTo>
                  <a:pt x="174109" y="0"/>
                </a:moveTo>
                <a:lnTo>
                  <a:pt x="0" y="0"/>
                </a:lnTo>
                <a:lnTo>
                  <a:pt x="0" y="198140"/>
                </a:lnTo>
                <a:lnTo>
                  <a:pt x="57422" y="198140"/>
                </a:lnTo>
                <a:lnTo>
                  <a:pt x="27171" y="340890"/>
                </a:lnTo>
                <a:lnTo>
                  <a:pt x="113609" y="340890"/>
                </a:lnTo>
                <a:lnTo>
                  <a:pt x="174109" y="198140"/>
                </a:lnTo>
                <a:lnTo>
                  <a:pt x="174109" y="0"/>
                </a:lnTo>
                <a:close/>
              </a:path>
            </a:pathLst>
          </a:custGeom>
          <a:solidFill>
            <a:srgbClr val="043673"/>
          </a:solidFill>
        </p:spPr>
        <p:txBody>
          <a:bodyPr wrap="square" lIns="0" tIns="0" rIns="0" bIns="0" rtlCol="0"/>
          <a:lstStyle/>
          <a:p>
            <a:endParaRPr sz="1600"/>
          </a:p>
        </p:txBody>
      </p:sp>
      <p:pic>
        <p:nvPicPr>
          <p:cNvPr id="30" name="6 Imagen">
            <a:extLst>
              <a:ext uri="{FF2B5EF4-FFF2-40B4-BE49-F238E27FC236}">
                <a16:creationId xmlns:a16="http://schemas.microsoft.com/office/drawing/2014/main" id="{1A25D002-5D05-4E60-8436-E3E85C23B3EA}"/>
              </a:ext>
            </a:extLst>
          </p:cNvPr>
          <p:cNvPicPr>
            <a:picLocks noChangeAspect="1"/>
          </p:cNvPicPr>
          <p:nvPr/>
        </p:nvPicPr>
        <p:blipFill>
          <a:blip r:embed="rId4" cstate="email">
            <a:duotone>
              <a:prstClr val="black"/>
              <a:srgbClr val="7DC8CD">
                <a:tint val="45000"/>
                <a:satMod val="400000"/>
              </a:srgbClr>
            </a:duotone>
            <a:extLst>
              <a:ext uri="{28A0092B-C50C-407E-A947-70E740481C1C}">
                <a14:useLocalDpi xmlns:a14="http://schemas.microsoft.com/office/drawing/2010/main"/>
              </a:ext>
            </a:extLst>
          </a:blip>
          <a:stretch>
            <a:fillRect/>
          </a:stretch>
        </p:blipFill>
        <p:spPr>
          <a:xfrm>
            <a:off x="831293" y="2927043"/>
            <a:ext cx="551310" cy="554335"/>
          </a:xfrm>
          <a:prstGeom prst="rect">
            <a:avLst/>
          </a:prstGeom>
        </p:spPr>
      </p:pic>
    </p:spTree>
    <p:extLst>
      <p:ext uri="{BB962C8B-B14F-4D97-AF65-F5344CB8AC3E}">
        <p14:creationId xmlns:p14="http://schemas.microsoft.com/office/powerpoint/2010/main" val="3597504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11"/>
            <a:ext cx="12192000" cy="6858000"/>
          </a:xfrm>
        </p:spPr>
      </p:pic>
      <p:sp>
        <p:nvSpPr>
          <p:cNvPr id="10" name="Titel 9"/>
          <p:cNvSpPr>
            <a:spLocks noGrp="1"/>
          </p:cNvSpPr>
          <p:nvPr>
            <p:ph type="title"/>
          </p:nvPr>
        </p:nvSpPr>
        <p:spPr>
          <a:xfrm>
            <a:off x="354106" y="0"/>
            <a:ext cx="10515600" cy="1325563"/>
          </a:xfrm>
        </p:spPr>
        <p:txBody>
          <a:bodyPr>
            <a:normAutofit/>
          </a:bodyPr>
          <a:lstStyle/>
          <a:p>
            <a:r>
              <a:rPr lang="en-US" sz="3800" b="1" spc="33" dirty="0">
                <a:solidFill>
                  <a:srgbClr val="25282A"/>
                </a:solidFill>
                <a:latin typeface="Century Gothic"/>
                <a:cs typeface="Century Gothic"/>
              </a:rPr>
              <a:t>EXISTING </a:t>
            </a:r>
            <a:r>
              <a:rPr lang="en-US" sz="3800" b="1" spc="33" dirty="0" smtClean="0">
                <a:solidFill>
                  <a:srgbClr val="25282A"/>
                </a:solidFill>
                <a:latin typeface="Century Gothic"/>
                <a:cs typeface="Century Gothic"/>
              </a:rPr>
              <a:t>CRITERA</a:t>
            </a:r>
            <a:endParaRPr lang="de-DE" sz="3800" dirty="0"/>
          </a:p>
        </p:txBody>
      </p:sp>
      <p:sp>
        <p:nvSpPr>
          <p:cNvPr id="5" name="object 11">
            <a:extLst>
              <a:ext uri="{FF2B5EF4-FFF2-40B4-BE49-F238E27FC236}">
                <a16:creationId xmlns:a16="http://schemas.microsoft.com/office/drawing/2014/main" id="{6477950D-2A02-4281-9727-6A5068AD05C5}"/>
              </a:ext>
            </a:extLst>
          </p:cNvPr>
          <p:cNvSpPr txBox="1"/>
          <p:nvPr/>
        </p:nvSpPr>
        <p:spPr>
          <a:xfrm>
            <a:off x="680224" y="1136954"/>
            <a:ext cx="10532210" cy="345942"/>
          </a:xfrm>
          <a:prstGeom prst="rect">
            <a:avLst/>
          </a:prstGeom>
        </p:spPr>
        <p:txBody>
          <a:bodyPr vert="horz" wrap="square" lIns="0" tIns="7316" rIns="0" bIns="0" rtlCol="0">
            <a:spAutoFit/>
          </a:bodyPr>
          <a:lstStyle/>
          <a:p>
            <a:pPr marL="7701" marR="93571" algn="just">
              <a:lnSpc>
                <a:spcPct val="100400"/>
              </a:lnSpc>
              <a:spcBef>
                <a:spcPts val="728"/>
              </a:spcBef>
            </a:pPr>
            <a:r>
              <a:rPr lang="en-US" sz="2200" b="1" dirty="0">
                <a:solidFill>
                  <a:srgbClr val="25282A"/>
                </a:solidFill>
                <a:latin typeface="Century Gothic"/>
                <a:cs typeface="Century Gothic"/>
              </a:rPr>
              <a:t>Insight on the approach adopted by jurisdictions</a:t>
            </a:r>
          </a:p>
        </p:txBody>
      </p:sp>
      <p:sp>
        <p:nvSpPr>
          <p:cNvPr id="6" name="object 11">
            <a:extLst>
              <a:ext uri="{FF2B5EF4-FFF2-40B4-BE49-F238E27FC236}">
                <a16:creationId xmlns:a16="http://schemas.microsoft.com/office/drawing/2014/main" id="{61D8DB00-3F61-443C-B5A7-01F76734DF98}"/>
              </a:ext>
            </a:extLst>
          </p:cNvPr>
          <p:cNvSpPr txBox="1"/>
          <p:nvPr/>
        </p:nvSpPr>
        <p:spPr>
          <a:xfrm>
            <a:off x="680224" y="1591676"/>
            <a:ext cx="10401580" cy="743486"/>
          </a:xfrm>
          <a:prstGeom prst="rect">
            <a:avLst/>
          </a:prstGeom>
        </p:spPr>
        <p:txBody>
          <a:bodyPr vert="horz" wrap="square" lIns="0" tIns="7316" rIns="0" bIns="0" rtlCol="0">
            <a:spAutoFit/>
          </a:bodyPr>
          <a:lstStyle/>
          <a:p>
            <a:pPr marL="7701" marR="93571" algn="just">
              <a:lnSpc>
                <a:spcPct val="100400"/>
              </a:lnSpc>
              <a:spcBef>
                <a:spcPts val="728"/>
              </a:spcBef>
            </a:pPr>
            <a:r>
              <a:rPr lang="en-US" sz="1400" dirty="0">
                <a:solidFill>
                  <a:srgbClr val="25282A"/>
                </a:solidFill>
                <a:latin typeface="Century Gothic"/>
                <a:cs typeface="Century Gothic"/>
              </a:rPr>
              <a:t>Different jurisdictions have been providing guidelines for the purposes of determining when a PE is originated upon an employee working on remote from a different country to that in which the employer is based on</a:t>
            </a:r>
            <a:r>
              <a:rPr lang="en-US" sz="1400" dirty="0" smtClean="0">
                <a:solidFill>
                  <a:srgbClr val="25282A"/>
                </a:solidFill>
                <a:latin typeface="Century Gothic"/>
                <a:cs typeface="Century Gothic"/>
              </a:rPr>
              <a:t>.</a:t>
            </a:r>
            <a:endParaRPr lang="en-US" sz="1400" dirty="0">
              <a:solidFill>
                <a:srgbClr val="25282A"/>
              </a:solidFill>
              <a:latin typeface="Century Gothic"/>
              <a:cs typeface="Century Gothic"/>
            </a:endParaRPr>
          </a:p>
          <a:p>
            <a:pPr marL="7701" marR="93571" algn="just">
              <a:lnSpc>
                <a:spcPct val="100400"/>
              </a:lnSpc>
              <a:spcBef>
                <a:spcPts val="728"/>
              </a:spcBef>
            </a:pPr>
            <a:r>
              <a:rPr lang="en-US" sz="1400" dirty="0">
                <a:solidFill>
                  <a:srgbClr val="25282A"/>
                </a:solidFill>
                <a:latin typeface="Century Gothic"/>
                <a:cs typeface="Century Gothic"/>
              </a:rPr>
              <a:t>The main criteria followed by the tax authorities so as to reach a conclusion on the existence of a PE are the following:</a:t>
            </a:r>
          </a:p>
        </p:txBody>
      </p:sp>
      <p:grpSp>
        <p:nvGrpSpPr>
          <p:cNvPr id="7" name="Grupo 6">
            <a:extLst>
              <a:ext uri="{FF2B5EF4-FFF2-40B4-BE49-F238E27FC236}">
                <a16:creationId xmlns:a16="http://schemas.microsoft.com/office/drawing/2014/main" id="{D8065AD8-179B-4EFE-9536-1F1F296FF58D}"/>
              </a:ext>
            </a:extLst>
          </p:cNvPr>
          <p:cNvGrpSpPr/>
          <p:nvPr/>
        </p:nvGrpSpPr>
        <p:grpSpPr>
          <a:xfrm>
            <a:off x="680224" y="2394342"/>
            <a:ext cx="9791979" cy="2365917"/>
            <a:chOff x="1222466" y="3382492"/>
            <a:chExt cx="9858669" cy="3172037"/>
          </a:xfrm>
        </p:grpSpPr>
        <p:sp>
          <p:nvSpPr>
            <p:cNvPr id="8" name="10 Marcador de texto">
              <a:extLst>
                <a:ext uri="{FF2B5EF4-FFF2-40B4-BE49-F238E27FC236}">
                  <a16:creationId xmlns:a16="http://schemas.microsoft.com/office/drawing/2014/main" id="{EB96F107-E741-4B2D-9C8A-6027D2C74375}"/>
                </a:ext>
              </a:extLst>
            </p:cNvPr>
            <p:cNvSpPr txBox="1">
              <a:spLocks/>
            </p:cNvSpPr>
            <p:nvPr/>
          </p:nvSpPr>
          <p:spPr bwMode="auto">
            <a:xfrm>
              <a:off x="1240150" y="4634674"/>
              <a:ext cx="1761689" cy="1169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s-ES" sz="1400" b="0" i="0" u="none" strike="noStrike" kern="1200" cap="none" spc="0" normalizeH="0" baseline="0" noProof="0" dirty="0">
                  <a:ln>
                    <a:noFill/>
                  </a:ln>
                  <a:solidFill>
                    <a:srgbClr val="25282A"/>
                  </a:solidFill>
                  <a:effectLst/>
                  <a:uLnTx/>
                  <a:uFillTx/>
                  <a:latin typeface="Century Gothic" panose="020B0502020202020204" pitchFamily="34" charset="0"/>
                  <a:ea typeface="+mn-ea"/>
                  <a:cs typeface="+mn-cs"/>
                </a:rPr>
                <a:t>Personal will / wish of the employee to work on remote from his home country.</a:t>
              </a:r>
            </a:p>
          </p:txBody>
        </p:sp>
        <p:sp>
          <p:nvSpPr>
            <p:cNvPr id="9" name="10 Marcador de texto">
              <a:extLst>
                <a:ext uri="{FF2B5EF4-FFF2-40B4-BE49-F238E27FC236}">
                  <a16:creationId xmlns:a16="http://schemas.microsoft.com/office/drawing/2014/main" id="{7FEF21D4-B6DB-48C7-A394-70E557F4B287}"/>
                </a:ext>
              </a:extLst>
            </p:cNvPr>
            <p:cNvSpPr txBox="1">
              <a:spLocks/>
            </p:cNvSpPr>
            <p:nvPr/>
          </p:nvSpPr>
          <p:spPr bwMode="auto">
            <a:xfrm>
              <a:off x="3099991" y="4634674"/>
              <a:ext cx="1955196" cy="16004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s-ES" sz="1400" b="0" i="0" u="none" strike="noStrike" kern="1200" cap="none" spc="0" normalizeH="0" baseline="0" noProof="0" dirty="0">
                  <a:ln>
                    <a:noFill/>
                  </a:ln>
                  <a:solidFill>
                    <a:srgbClr val="25282A"/>
                  </a:solidFill>
                  <a:effectLst/>
                  <a:uLnTx/>
                  <a:uFillTx/>
                  <a:latin typeface="Century Gothic" panose="020B0502020202020204" pitchFamily="34" charset="0"/>
                  <a:ea typeface="+mn-ea"/>
                  <a:cs typeface="+mn-cs"/>
                </a:rPr>
                <a:t>Bearing of costs by the employer / additional </a:t>
              </a:r>
              <a:r>
                <a:rPr kumimoji="0" lang="en-US" altLang="es-ES" sz="1400" b="0" i="0" u="none" strike="noStrike" kern="1200" cap="none" spc="0" normalizeH="0" baseline="0" noProof="0" dirty="0" err="1" smtClean="0">
                  <a:ln>
                    <a:noFill/>
                  </a:ln>
                  <a:solidFill>
                    <a:srgbClr val="25282A"/>
                  </a:solidFill>
                  <a:effectLst/>
                  <a:uLnTx/>
                  <a:uFillTx/>
                  <a:latin typeface="Century Gothic" panose="020B0502020202020204" pitchFamily="34" charset="0"/>
                  <a:ea typeface="+mn-ea"/>
                  <a:cs typeface="+mn-cs"/>
                </a:rPr>
                <a:t>compen</a:t>
              </a:r>
              <a:r>
                <a:rPr kumimoji="0" lang="en-US" altLang="es-ES" sz="1400" b="0" i="0" u="none" strike="noStrike" kern="1200" cap="none" spc="0" normalizeH="0" baseline="0" noProof="0" dirty="0" smtClean="0">
                  <a:ln>
                    <a:noFill/>
                  </a:ln>
                  <a:solidFill>
                    <a:srgbClr val="25282A"/>
                  </a:solidFill>
                  <a:effectLst/>
                  <a:uLnTx/>
                  <a:uFillTx/>
                  <a:latin typeface="Century Gothic" panose="020B0502020202020204" pitchFamily="34" charset="0"/>
                  <a:ea typeface="+mn-ea"/>
                  <a:cs typeface="+mn-cs"/>
                </a:rPr>
                <a:t>- </a:t>
              </a:r>
              <a:r>
                <a:rPr kumimoji="0" lang="en-US" altLang="es-ES" sz="1400" b="0" i="0" u="none" strike="noStrike" kern="1200" cap="none" spc="0" normalizeH="0" baseline="0" noProof="0" dirty="0" err="1" smtClean="0">
                  <a:ln>
                    <a:noFill/>
                  </a:ln>
                  <a:solidFill>
                    <a:srgbClr val="25282A"/>
                  </a:solidFill>
                  <a:effectLst/>
                  <a:uLnTx/>
                  <a:uFillTx/>
                  <a:latin typeface="Century Gothic" panose="020B0502020202020204" pitchFamily="34" charset="0"/>
                  <a:ea typeface="+mn-ea"/>
                  <a:cs typeface="+mn-cs"/>
                </a:rPr>
                <a:t>sation</a:t>
              </a:r>
              <a:r>
                <a:rPr kumimoji="0" lang="en-US" altLang="es-ES" sz="1400" b="0" i="0" u="none" strike="noStrike" kern="1200" cap="none" spc="0" normalizeH="0" baseline="0" noProof="0" dirty="0" smtClean="0">
                  <a:ln>
                    <a:noFill/>
                  </a:ln>
                  <a:solidFill>
                    <a:srgbClr val="25282A"/>
                  </a:solidFill>
                  <a:effectLst/>
                  <a:uLnTx/>
                  <a:uFillTx/>
                  <a:latin typeface="Century Gothic" panose="020B0502020202020204" pitchFamily="34" charset="0"/>
                  <a:ea typeface="+mn-ea"/>
                  <a:cs typeface="+mn-cs"/>
                </a:rPr>
                <a:t> </a:t>
              </a:r>
              <a:r>
                <a:rPr kumimoji="0" lang="en-US" altLang="es-ES" sz="1400" b="0" i="0" u="none" strike="noStrike" kern="1200" cap="none" spc="0" normalizeH="0" baseline="0" noProof="0" dirty="0">
                  <a:ln>
                    <a:noFill/>
                  </a:ln>
                  <a:solidFill>
                    <a:srgbClr val="25282A"/>
                  </a:solidFill>
                  <a:effectLst/>
                  <a:uLnTx/>
                  <a:uFillTx/>
                  <a:latin typeface="Century Gothic" panose="020B0502020202020204" pitchFamily="34" charset="0"/>
                  <a:ea typeface="+mn-ea"/>
                  <a:cs typeface="+mn-cs"/>
                </a:rPr>
                <a:t>provided as a consequence of the remote-working.</a:t>
              </a:r>
            </a:p>
          </p:txBody>
        </p:sp>
        <p:sp>
          <p:nvSpPr>
            <p:cNvPr id="11" name="10 Marcador de texto">
              <a:extLst>
                <a:ext uri="{FF2B5EF4-FFF2-40B4-BE49-F238E27FC236}">
                  <a16:creationId xmlns:a16="http://schemas.microsoft.com/office/drawing/2014/main" id="{9776C286-B427-4C73-A2D3-5F47FB07C5CB}"/>
                </a:ext>
              </a:extLst>
            </p:cNvPr>
            <p:cNvSpPr txBox="1">
              <a:spLocks/>
            </p:cNvSpPr>
            <p:nvPr/>
          </p:nvSpPr>
          <p:spPr bwMode="auto">
            <a:xfrm>
              <a:off x="5218674" y="4628111"/>
              <a:ext cx="1776560" cy="14922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s-ES" sz="1400" dirty="0"/>
                <a:t>Sales-related work and connection to customers in the country in which the employee resides.</a:t>
              </a:r>
              <a:endParaRPr kumimoji="0" lang="en-US" altLang="es-ES" sz="1400" b="0" i="0" u="none" strike="noStrike" kern="1200" cap="none" spc="0" normalizeH="0" baseline="0" noProof="0" dirty="0">
                <a:ln>
                  <a:noFill/>
                </a:ln>
                <a:solidFill>
                  <a:srgbClr val="25282A"/>
                </a:solidFill>
                <a:effectLst/>
                <a:uLnTx/>
                <a:uFillTx/>
                <a:latin typeface="Century Gothic" panose="020B0502020202020204" pitchFamily="34" charset="0"/>
                <a:ea typeface="+mn-ea"/>
                <a:cs typeface="+mn-cs"/>
              </a:endParaRPr>
            </a:p>
          </p:txBody>
        </p:sp>
        <p:sp>
          <p:nvSpPr>
            <p:cNvPr id="12" name="10 Marcador de texto">
              <a:extLst>
                <a:ext uri="{FF2B5EF4-FFF2-40B4-BE49-F238E27FC236}">
                  <a16:creationId xmlns:a16="http://schemas.microsoft.com/office/drawing/2014/main" id="{F94AADE1-F91F-4F80-9FA8-1E4877E850D2}"/>
                </a:ext>
              </a:extLst>
            </p:cNvPr>
            <p:cNvSpPr txBox="1">
              <a:spLocks/>
            </p:cNvSpPr>
            <p:nvPr/>
          </p:nvSpPr>
          <p:spPr bwMode="auto">
            <a:xfrm>
              <a:off x="7129015" y="4521571"/>
              <a:ext cx="1858860" cy="20329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s-ES" sz="1400" dirty="0"/>
                <a:t>Whether the activities </a:t>
              </a:r>
              <a:r>
                <a:rPr lang="en-US" altLang="es-ES" sz="1400" dirty="0" smtClean="0"/>
                <a:t>performed </a:t>
              </a:r>
              <a:r>
                <a:rPr lang="en-US" altLang="es-ES" sz="1400" dirty="0"/>
                <a:t>create an independent value for the company or constitute internal matters.</a:t>
              </a:r>
              <a:endParaRPr kumimoji="0" lang="en-US" altLang="es-ES" sz="1400" b="0" i="0" u="none" strike="noStrike" kern="1200" cap="none" spc="0" normalizeH="0" baseline="0" noProof="0" dirty="0">
                <a:ln>
                  <a:noFill/>
                </a:ln>
                <a:solidFill>
                  <a:srgbClr val="25282A"/>
                </a:solidFill>
                <a:effectLst/>
                <a:uLnTx/>
                <a:uFillTx/>
                <a:latin typeface="Century Gothic" panose="020B0502020202020204" pitchFamily="34" charset="0"/>
                <a:ea typeface="+mn-ea"/>
                <a:cs typeface="+mn-cs"/>
              </a:endParaRPr>
            </a:p>
          </p:txBody>
        </p:sp>
        <p:sp>
          <p:nvSpPr>
            <p:cNvPr id="13" name="10 Marcador de texto">
              <a:extLst>
                <a:ext uri="{FF2B5EF4-FFF2-40B4-BE49-F238E27FC236}">
                  <a16:creationId xmlns:a16="http://schemas.microsoft.com/office/drawing/2014/main" id="{B73970B8-33B5-488B-95D9-DEA999165AC9}"/>
                </a:ext>
              </a:extLst>
            </p:cNvPr>
            <p:cNvSpPr txBox="1">
              <a:spLocks/>
            </p:cNvSpPr>
            <p:nvPr/>
          </p:nvSpPr>
          <p:spPr bwMode="auto">
            <a:xfrm>
              <a:off x="9121658" y="4634673"/>
              <a:ext cx="1959477" cy="16004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s-ES" sz="1400" dirty="0"/>
                <a:t>Whether a decision or interest (explicit or implicit) of the company to have the employee working on remote exists or not.</a:t>
              </a:r>
              <a:endParaRPr kumimoji="0" lang="en-US" altLang="es-ES" sz="1400" b="0" i="0" u="none" strike="noStrike" kern="1200" cap="none" spc="0" normalizeH="0" baseline="0" noProof="0" dirty="0">
                <a:ln>
                  <a:noFill/>
                </a:ln>
                <a:solidFill>
                  <a:srgbClr val="25282A"/>
                </a:solidFill>
                <a:effectLst/>
                <a:uLnTx/>
                <a:uFillTx/>
                <a:latin typeface="Century Gothic" panose="020B0502020202020204" pitchFamily="34" charset="0"/>
                <a:ea typeface="+mn-ea"/>
                <a:cs typeface="+mn-cs"/>
              </a:endParaRPr>
            </a:p>
          </p:txBody>
        </p:sp>
        <p:sp>
          <p:nvSpPr>
            <p:cNvPr id="14" name="10 Marcador de texto">
              <a:extLst>
                <a:ext uri="{FF2B5EF4-FFF2-40B4-BE49-F238E27FC236}">
                  <a16:creationId xmlns:a16="http://schemas.microsoft.com/office/drawing/2014/main" id="{1EBA0B62-919A-4FBC-BD07-84DA03ABED1A}"/>
                </a:ext>
              </a:extLst>
            </p:cNvPr>
            <p:cNvSpPr txBox="1">
              <a:spLocks/>
            </p:cNvSpPr>
            <p:nvPr/>
          </p:nvSpPr>
          <p:spPr bwMode="auto">
            <a:xfrm>
              <a:off x="1557123" y="3443502"/>
              <a:ext cx="1090016" cy="7925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s-ES" sz="4000" b="1" i="0" u="none" strike="noStrike" kern="1200" cap="none" spc="0" normalizeH="0" baseline="0" noProof="0" dirty="0">
                  <a:ln>
                    <a:noFill/>
                  </a:ln>
                  <a:solidFill>
                    <a:srgbClr val="043673"/>
                  </a:solidFill>
                  <a:effectLst/>
                  <a:uLnTx/>
                  <a:uFillTx/>
                  <a:latin typeface="Century Gothic" panose="020B0502020202020204" pitchFamily="34" charset="0"/>
                  <a:ea typeface="+mn-ea"/>
                  <a:cs typeface="+mn-cs"/>
                </a:rPr>
                <a:t>1</a:t>
              </a:r>
            </a:p>
          </p:txBody>
        </p:sp>
        <p:sp>
          <p:nvSpPr>
            <p:cNvPr id="15" name="10 Marcador de texto">
              <a:extLst>
                <a:ext uri="{FF2B5EF4-FFF2-40B4-BE49-F238E27FC236}">
                  <a16:creationId xmlns:a16="http://schemas.microsoft.com/office/drawing/2014/main" id="{52C7A551-CACA-4469-A075-FD2CA3A57019}"/>
                </a:ext>
              </a:extLst>
            </p:cNvPr>
            <p:cNvSpPr txBox="1">
              <a:spLocks/>
            </p:cNvSpPr>
            <p:nvPr/>
          </p:nvSpPr>
          <p:spPr bwMode="auto">
            <a:xfrm>
              <a:off x="3572411" y="3446396"/>
              <a:ext cx="1090016" cy="7925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s-ES" sz="4000" b="1" i="0" u="none" strike="noStrike" kern="1200" cap="none" spc="0" normalizeH="0" baseline="0" noProof="0" dirty="0">
                  <a:ln>
                    <a:noFill/>
                  </a:ln>
                  <a:solidFill>
                    <a:srgbClr val="043673"/>
                  </a:solidFill>
                  <a:effectLst/>
                  <a:uLnTx/>
                  <a:uFillTx/>
                  <a:latin typeface="Century Gothic" panose="020B0502020202020204" pitchFamily="34" charset="0"/>
                  <a:ea typeface="+mn-ea"/>
                  <a:cs typeface="+mn-cs"/>
                </a:rPr>
                <a:t>2</a:t>
              </a:r>
            </a:p>
          </p:txBody>
        </p:sp>
        <p:sp>
          <p:nvSpPr>
            <p:cNvPr id="16" name="10 Marcador de texto">
              <a:extLst>
                <a:ext uri="{FF2B5EF4-FFF2-40B4-BE49-F238E27FC236}">
                  <a16:creationId xmlns:a16="http://schemas.microsoft.com/office/drawing/2014/main" id="{F7D3FE59-A01E-40F0-B255-2EB042E577F5}"/>
                </a:ext>
              </a:extLst>
            </p:cNvPr>
            <p:cNvSpPr txBox="1">
              <a:spLocks/>
            </p:cNvSpPr>
            <p:nvPr/>
          </p:nvSpPr>
          <p:spPr bwMode="auto">
            <a:xfrm>
              <a:off x="5663720" y="3425094"/>
              <a:ext cx="1090016" cy="7925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s-ES" sz="4000" b="1" dirty="0">
                  <a:solidFill>
                    <a:srgbClr val="043673"/>
                  </a:solidFill>
                </a:rPr>
                <a:t>3</a:t>
              </a:r>
              <a:endParaRPr kumimoji="0" lang="en-US" altLang="es-ES" sz="4000" b="1" i="0" u="none" strike="noStrike" kern="1200" cap="none" spc="0" normalizeH="0" baseline="0" noProof="0" dirty="0">
                <a:ln>
                  <a:noFill/>
                </a:ln>
                <a:solidFill>
                  <a:srgbClr val="043673"/>
                </a:solidFill>
                <a:effectLst/>
                <a:uLnTx/>
                <a:uFillTx/>
              </a:endParaRPr>
            </a:p>
          </p:txBody>
        </p:sp>
        <p:sp>
          <p:nvSpPr>
            <p:cNvPr id="17" name="10 Marcador de texto">
              <a:extLst>
                <a:ext uri="{FF2B5EF4-FFF2-40B4-BE49-F238E27FC236}">
                  <a16:creationId xmlns:a16="http://schemas.microsoft.com/office/drawing/2014/main" id="{BCFE0F1B-85C1-4017-8B08-630086733107}"/>
                </a:ext>
              </a:extLst>
            </p:cNvPr>
            <p:cNvSpPr txBox="1">
              <a:spLocks/>
            </p:cNvSpPr>
            <p:nvPr/>
          </p:nvSpPr>
          <p:spPr bwMode="auto">
            <a:xfrm>
              <a:off x="7610054" y="3382492"/>
              <a:ext cx="1090016" cy="7925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s-ES" sz="4000" b="1" dirty="0">
                  <a:solidFill>
                    <a:srgbClr val="043673"/>
                  </a:solidFill>
                </a:rPr>
                <a:t>4</a:t>
              </a:r>
              <a:endParaRPr kumimoji="0" lang="en-US" altLang="es-ES" sz="4000" b="1" i="0" u="none" strike="noStrike" kern="1200" cap="none" spc="0" normalizeH="0" baseline="0" noProof="0" dirty="0">
                <a:ln>
                  <a:noFill/>
                </a:ln>
                <a:solidFill>
                  <a:srgbClr val="043673"/>
                </a:solidFill>
                <a:effectLst/>
                <a:uLnTx/>
                <a:uFillTx/>
              </a:endParaRPr>
            </a:p>
          </p:txBody>
        </p:sp>
        <p:sp>
          <p:nvSpPr>
            <p:cNvPr id="18" name="10 Marcador de texto">
              <a:extLst>
                <a:ext uri="{FF2B5EF4-FFF2-40B4-BE49-F238E27FC236}">
                  <a16:creationId xmlns:a16="http://schemas.microsoft.com/office/drawing/2014/main" id="{7CD3730A-7913-45DC-9DB5-EA7992F3C646}"/>
                </a:ext>
              </a:extLst>
            </p:cNvPr>
            <p:cNvSpPr txBox="1">
              <a:spLocks/>
            </p:cNvSpPr>
            <p:nvPr/>
          </p:nvSpPr>
          <p:spPr bwMode="auto">
            <a:xfrm>
              <a:off x="9556388" y="3425095"/>
              <a:ext cx="1090016" cy="7925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0" algn="l" rtl="0" eaLnBrk="0" fontAlgn="base" hangingPunct="0">
                <a:spcBef>
                  <a:spcPts val="0"/>
                </a:spcBef>
                <a:spcAft>
                  <a:spcPct val="0"/>
                </a:spcAft>
                <a:buFont typeface="Arial" panose="020B0604020202020204" pitchFamily="34" charset="0"/>
                <a:buNone/>
                <a:defRPr lang="es-ES" sz="1000" kern="1200" dirty="0">
                  <a:solidFill>
                    <a:srgbClr val="25282A"/>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s-ES" sz="4000" b="1" i="0" u="none" strike="noStrike" kern="1200" cap="none" spc="0" normalizeH="0" baseline="0" noProof="0" dirty="0">
                  <a:ln>
                    <a:noFill/>
                  </a:ln>
                  <a:solidFill>
                    <a:srgbClr val="043673"/>
                  </a:solidFill>
                  <a:effectLst/>
                  <a:uLnTx/>
                  <a:uFillTx/>
                  <a:latin typeface="Century Gothic" panose="020B0502020202020204" pitchFamily="34" charset="0"/>
                  <a:ea typeface="+mn-ea"/>
                  <a:cs typeface="+mn-cs"/>
                </a:rPr>
                <a:t>5</a:t>
              </a:r>
            </a:p>
          </p:txBody>
        </p:sp>
        <p:cxnSp>
          <p:nvCxnSpPr>
            <p:cNvPr id="19" name="Conector recto 4">
              <a:extLst>
                <a:ext uri="{FF2B5EF4-FFF2-40B4-BE49-F238E27FC236}">
                  <a16:creationId xmlns:a16="http://schemas.microsoft.com/office/drawing/2014/main" id="{1F699D2A-6EBB-4D2B-B192-B4A506D09DAE}"/>
                </a:ext>
              </a:extLst>
            </p:cNvPr>
            <p:cNvCxnSpPr>
              <a:cxnSpLocks/>
            </p:cNvCxnSpPr>
            <p:nvPr/>
          </p:nvCxnSpPr>
          <p:spPr>
            <a:xfrm>
              <a:off x="1222466" y="4282969"/>
              <a:ext cx="9747068" cy="0"/>
            </a:xfrm>
            <a:prstGeom prst="line">
              <a:avLst/>
            </a:prstGeom>
            <a:ln w="38100">
              <a:solidFill>
                <a:srgbClr val="043673"/>
              </a:solidFill>
              <a:prstDash val="dash"/>
            </a:ln>
          </p:spPr>
          <p:style>
            <a:lnRef idx="1">
              <a:schemeClr val="accent1"/>
            </a:lnRef>
            <a:fillRef idx="0">
              <a:schemeClr val="accent1"/>
            </a:fillRef>
            <a:effectRef idx="0">
              <a:schemeClr val="accent1"/>
            </a:effectRef>
            <a:fontRef idx="minor">
              <a:schemeClr val="tx1"/>
            </a:fontRef>
          </p:style>
        </p:cxnSp>
      </p:grpSp>
      <p:sp>
        <p:nvSpPr>
          <p:cNvPr id="20" name="object 8">
            <a:extLst>
              <a:ext uri="{FF2B5EF4-FFF2-40B4-BE49-F238E27FC236}">
                <a16:creationId xmlns:a16="http://schemas.microsoft.com/office/drawing/2014/main" id="{8B4E2A75-93AE-441E-A584-6ABF162D85EA}"/>
              </a:ext>
            </a:extLst>
          </p:cNvPr>
          <p:cNvSpPr/>
          <p:nvPr/>
        </p:nvSpPr>
        <p:spPr>
          <a:xfrm>
            <a:off x="139362" y="4946099"/>
            <a:ext cx="322628" cy="269188"/>
          </a:xfrm>
          <a:custGeom>
            <a:avLst/>
            <a:gdLst/>
            <a:ahLst/>
            <a:cxnLst/>
            <a:rect l="l" t="t" r="r" b="b"/>
            <a:pathLst>
              <a:path w="398780" h="340995">
                <a:moveTo>
                  <a:pt x="398228" y="0"/>
                </a:moveTo>
                <a:lnTo>
                  <a:pt x="224118" y="0"/>
                </a:lnTo>
                <a:lnTo>
                  <a:pt x="224118" y="198140"/>
                </a:lnTo>
                <a:lnTo>
                  <a:pt x="281541" y="198140"/>
                </a:lnTo>
                <a:lnTo>
                  <a:pt x="250672" y="340890"/>
                </a:lnTo>
                <a:lnTo>
                  <a:pt x="337738" y="340890"/>
                </a:lnTo>
                <a:lnTo>
                  <a:pt x="398228" y="198140"/>
                </a:lnTo>
                <a:lnTo>
                  <a:pt x="398228" y="0"/>
                </a:lnTo>
                <a:close/>
              </a:path>
              <a:path w="398780" h="340995">
                <a:moveTo>
                  <a:pt x="174109" y="0"/>
                </a:moveTo>
                <a:lnTo>
                  <a:pt x="0" y="0"/>
                </a:lnTo>
                <a:lnTo>
                  <a:pt x="0" y="198140"/>
                </a:lnTo>
                <a:lnTo>
                  <a:pt x="57422" y="198140"/>
                </a:lnTo>
                <a:lnTo>
                  <a:pt x="27171" y="340890"/>
                </a:lnTo>
                <a:lnTo>
                  <a:pt x="113609" y="340890"/>
                </a:lnTo>
                <a:lnTo>
                  <a:pt x="174109" y="198140"/>
                </a:lnTo>
                <a:lnTo>
                  <a:pt x="174109" y="0"/>
                </a:lnTo>
                <a:close/>
              </a:path>
            </a:pathLst>
          </a:custGeom>
          <a:solidFill>
            <a:srgbClr val="043673"/>
          </a:solidFill>
        </p:spPr>
        <p:txBody>
          <a:bodyPr wrap="square" lIns="0" tIns="0" rIns="0" bIns="0" rtlCol="0"/>
          <a:lstStyle/>
          <a:p>
            <a:endParaRPr sz="1600"/>
          </a:p>
        </p:txBody>
      </p:sp>
      <p:sp>
        <p:nvSpPr>
          <p:cNvPr id="21" name="object 11">
            <a:extLst>
              <a:ext uri="{FF2B5EF4-FFF2-40B4-BE49-F238E27FC236}">
                <a16:creationId xmlns:a16="http://schemas.microsoft.com/office/drawing/2014/main" id="{F8D95846-3B36-4D32-A23D-2AFD74C31970}"/>
              </a:ext>
            </a:extLst>
          </p:cNvPr>
          <p:cNvSpPr txBox="1"/>
          <p:nvPr/>
        </p:nvSpPr>
        <p:spPr>
          <a:xfrm>
            <a:off x="601352" y="4946099"/>
            <a:ext cx="10021108" cy="958930"/>
          </a:xfrm>
          <a:prstGeom prst="rect">
            <a:avLst/>
          </a:prstGeom>
          <a:solidFill>
            <a:srgbClr val="E8E8E9"/>
          </a:solidFill>
        </p:spPr>
        <p:txBody>
          <a:bodyPr vert="horz" wrap="square" lIns="0" tIns="7316" rIns="0" bIns="0" rtlCol="0">
            <a:spAutoFit/>
          </a:bodyPr>
          <a:lstStyle/>
          <a:p>
            <a:pPr marL="7701" marR="93571" algn="just">
              <a:lnSpc>
                <a:spcPct val="100400"/>
              </a:lnSpc>
              <a:spcBef>
                <a:spcPts val="728"/>
              </a:spcBef>
            </a:pPr>
            <a:r>
              <a:rPr lang="en-US" sz="1400" dirty="0">
                <a:solidFill>
                  <a:srgbClr val="25282A"/>
                </a:solidFill>
                <a:latin typeface="Century Gothic"/>
                <a:cs typeface="Century Gothic"/>
              </a:rPr>
              <a:t>Director’s criterion – ATAD 3: In general terms, management activities derive in the existence of a PE.</a:t>
            </a:r>
          </a:p>
          <a:p>
            <a:pPr marL="7701" marR="93571" algn="just">
              <a:lnSpc>
                <a:spcPct val="100400"/>
              </a:lnSpc>
              <a:spcBef>
                <a:spcPts val="728"/>
              </a:spcBef>
            </a:pPr>
            <a:r>
              <a:rPr lang="en-US" sz="1400" dirty="0">
                <a:solidFill>
                  <a:srgbClr val="25282A"/>
                </a:solidFill>
                <a:latin typeface="Century Gothic"/>
                <a:cs typeface="Century Gothic"/>
              </a:rPr>
              <a:t>The Directive to prevent the misuse of shell entities foresees certain “substance requirements” for companies, amongst which, one of the criteria to be met, is a director being resident or living close to the jurisdiction of the company.</a:t>
            </a:r>
          </a:p>
        </p:txBody>
      </p:sp>
    </p:spTree>
    <p:extLst>
      <p:ext uri="{BB962C8B-B14F-4D97-AF65-F5344CB8AC3E}">
        <p14:creationId xmlns:p14="http://schemas.microsoft.com/office/powerpoint/2010/main" val="414655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d4876d-1652-4741-a251-c7328cbe4eec">
      <Terms xmlns="http://schemas.microsoft.com/office/infopath/2007/PartnerControls"/>
    </lcf76f155ced4ddcb4097134ff3c332f>
    <TaxCatchAll xmlns="675ad150-b751-47e2-ad83-2ce7a9a720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BAF9D-D8FB-448B-910D-0E6535D37DEB}">
  <ds:schemaRefs>
    <ds:schemaRef ds:uri="675ad150-b751-47e2-ad83-2ce7a9a72029"/>
    <ds:schemaRef ds:uri="http://purl.org/dc/terms/"/>
    <ds:schemaRef ds:uri="http://schemas.microsoft.com/office/2006/documentManagement/types"/>
    <ds:schemaRef ds:uri="26d4876d-1652-4741-a251-c7328cbe4eec"/>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EEC18AF-25A5-49CE-8535-497578AA7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4876d-1652-4741-a251-c7328cbe4eec"/>
    <ds:schemaRef ds:uri="675ad150-b751-47e2-ad83-2ce7a9a72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B87F6F-C757-4E5A-95B3-7FB2B7E43C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3970</Words>
  <Application>Microsoft Office PowerPoint</Application>
  <PresentationFormat>Breitbild</PresentationFormat>
  <Paragraphs>345</Paragraphs>
  <Slides>33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Calibri Light</vt:lpstr>
      <vt:lpstr>Century Gothic</vt:lpstr>
      <vt:lpstr>Times New Roman</vt:lpstr>
      <vt:lpstr>Verdana</vt:lpstr>
      <vt:lpstr>Wingdings</vt:lpstr>
      <vt:lpstr>Office Theme</vt:lpstr>
      <vt:lpstr>PowerPoint-Präsentation</vt:lpstr>
      <vt:lpstr>Have a laptop, will travel:  mobility, digital nomads, remote working  and its impact for companies</vt:lpstr>
      <vt:lpstr>Have a laptop, will travel:  mobility, digital nomads, remote working  and its impact for companies</vt:lpstr>
      <vt:lpstr>“Home office” / holiday home as permanent establishment</vt:lpstr>
      <vt:lpstr>“Home office” / holiday home as permanent establishment</vt:lpstr>
      <vt:lpstr>PowerPoint-Präsentation</vt:lpstr>
      <vt:lpstr>MATERIAL PE</vt:lpstr>
      <vt:lpstr>DEPENDENT AGENT PE</vt:lpstr>
      <vt:lpstr>EXISTING CRITERA</vt:lpstr>
      <vt:lpstr>Impact of home office on effective place of management</vt:lpstr>
      <vt:lpstr>Impact of home office on effective place of management</vt:lpstr>
      <vt:lpstr>Dual residency tie-breaker</vt:lpstr>
      <vt:lpstr>General definition</vt:lpstr>
      <vt:lpstr>“Negative” list</vt:lpstr>
      <vt:lpstr>Remote work and PoEM?</vt:lpstr>
      <vt:lpstr>Remote working and allocation of income</vt:lpstr>
      <vt:lpstr>PowerPoint-Präsentation</vt:lpstr>
      <vt:lpstr>Step 1: Functional and Factual Analysis of Home Office-PE</vt:lpstr>
      <vt:lpstr>Control over Risks as Decisive Factor for Significant People Functions</vt:lpstr>
      <vt:lpstr>Transfer of Significant People Functions and Exit Taxation</vt:lpstr>
      <vt:lpstr>Multiplication of triangular situations</vt:lpstr>
      <vt:lpstr>Tax treaties: Payments to a PE</vt:lpstr>
      <vt:lpstr>Tax treaties: Payments by a PE</vt:lpstr>
      <vt:lpstr>Tax treaties: Payments by a PE</vt:lpstr>
      <vt:lpstr>Payroll taxes implications for companies and employees</vt:lpstr>
      <vt:lpstr>Employee taxation – OECD principles</vt:lpstr>
      <vt:lpstr>Employee taxation – OECD principles</vt:lpstr>
      <vt:lpstr>Employee taxation – simplified examples</vt:lpstr>
      <vt:lpstr>PowerPoint-Präsentation</vt:lpstr>
      <vt:lpstr>PowerPoint-Präsentation</vt:lpstr>
      <vt:lpstr>Related repercussions re. remote working</vt:lpstr>
      <vt:lpstr>Thank you!</vt:lpstr>
      <vt:lpstr>PowerPoint-Präsentation</vt:lpstr>
    </vt:vector>
  </TitlesOfParts>
  <Company>International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Leonie Girard</dc:creator>
  <cp:lastModifiedBy>GL</cp:lastModifiedBy>
  <cp:revision>111</cp:revision>
  <cp:lastPrinted>2022-09-12T09:48:43Z</cp:lastPrinted>
  <dcterms:created xsi:type="dcterms:W3CDTF">2017-01-10T13:06:50Z</dcterms:created>
  <dcterms:modified xsi:type="dcterms:W3CDTF">2022-09-12T19:35:43Z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0x01010016597A6DD54B2D4BB5F63558C9048978</vt:lpwstr>
  </property>
  <property fmtid="{D5CDD505-2E9C-101B-9397-08002B2CF9AE}" pid="3" name="Order">
    <vt:r8>2186000</vt:r8>
  </property>
  <property fmtid="{D5CDD505-2E9C-101B-9397-08002B2CF9AE}" pid="4" name="ComplianceAssetId">
    <vt:lpwstr/>
  </property>
  <property fmtid="{D5CDD505-2E9C-101B-9397-08002B2CF9AE}" pid="5" name="_SourceUrl">
    <vt:lpwstr/>
  </property>
  <property fmtid="{D5CDD505-2E9C-101B-9397-08002B2CF9AE}" pid="6" name="_SharedFileIndex">
    <vt:lpwstr/>
  </property>
</Properties>
</file>