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7" r:id="rId2"/>
    <p:sldId id="260" r:id="rId3"/>
    <p:sldId id="264" r:id="rId4"/>
    <p:sldId id="261" r:id="rId5"/>
    <p:sldId id="265" r:id="rId6"/>
    <p:sldId id="267" r:id="rId7"/>
    <p:sldId id="284" r:id="rId8"/>
    <p:sldId id="270" r:id="rId9"/>
    <p:sldId id="295" r:id="rId10"/>
    <p:sldId id="272" r:id="rId11"/>
    <p:sldId id="286" r:id="rId12"/>
    <p:sldId id="287" r:id="rId13"/>
    <p:sldId id="288" r:id="rId14"/>
    <p:sldId id="289" r:id="rId15"/>
    <p:sldId id="290" r:id="rId16"/>
    <p:sldId id="291" r:id="rId17"/>
    <p:sldId id="271" r:id="rId18"/>
    <p:sldId id="274" r:id="rId19"/>
    <p:sldId id="296" r:id="rId20"/>
    <p:sldId id="285" r:id="rId21"/>
    <p:sldId id="278" r:id="rId22"/>
    <p:sldId id="292" r:id="rId23"/>
    <p:sldId id="293" r:id="rId24"/>
    <p:sldId id="294" r:id="rId25"/>
    <p:sldId id="280" r:id="rId26"/>
    <p:sldId id="297" r:id="rId27"/>
    <p:sldId id="275" r:id="rId28"/>
    <p:sldId id="279" r:id="rId29"/>
    <p:sldId id="281" r:id="rId30"/>
    <p:sldId id="273" r:id="rId31"/>
    <p:sldId id="256"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8" d="100"/>
          <a:sy n="118" d="100"/>
        </p:scale>
        <p:origin x="212" y="72"/>
      </p:cViewPr>
      <p:guideLst>
        <p:guide orient="horz" pos="2160"/>
        <p:guide pos="3840"/>
      </p:guideLst>
    </p:cSldViewPr>
  </p:slideViewPr>
  <p:notesTextViewPr>
    <p:cViewPr>
      <p:scale>
        <a:sx n="1" d="1"/>
        <a:sy n="1" d="1"/>
      </p:scale>
      <p:origin x="0" y="0"/>
    </p:cViewPr>
  </p:notesTextViewPr>
  <p:sorterViewPr>
    <p:cViewPr>
      <p:scale>
        <a:sx n="100" d="100"/>
        <a:sy n="100" d="100"/>
      </p:scale>
      <p:origin x="0" y="-46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D394D-973E-4D6A-9674-7FB750A32776}" type="doc">
      <dgm:prSet loTypeId="urn:microsoft.com/office/officeart/2005/8/layout/cycle8" loCatId="cycle" qsTypeId="urn:microsoft.com/office/officeart/2005/8/quickstyle/simple1" qsCatId="simple" csTypeId="urn:microsoft.com/office/officeart/2005/8/colors/accent1_2" csCatId="accent1" phldr="1"/>
      <dgm:spPr/>
    </dgm:pt>
    <dgm:pt modelId="{6DE68B1C-F20B-4380-AD35-4D20D0F3CF3F}">
      <dgm:prSet phldrT="[Text]"/>
      <dgm:spPr>
        <a:solidFill>
          <a:schemeClr val="accent1">
            <a:lumMod val="40000"/>
            <a:lumOff val="60000"/>
          </a:schemeClr>
        </a:solidFill>
      </dgm:spPr>
      <dgm:t>
        <a:bodyPr/>
        <a:lstStyle/>
        <a:p>
          <a:r>
            <a:rPr lang="en-US" dirty="0">
              <a:solidFill>
                <a:schemeClr val="accent5">
                  <a:lumMod val="50000"/>
                </a:schemeClr>
              </a:solidFill>
            </a:rPr>
            <a:t>I prepared for death but we are divorcing</a:t>
          </a:r>
        </a:p>
      </dgm:t>
    </dgm:pt>
    <dgm:pt modelId="{F7975835-AC54-49DA-8194-F8CB8F9585DB}" type="parTrans" cxnId="{9082DE25-043F-43A1-85E0-C65921B465E9}">
      <dgm:prSet/>
      <dgm:spPr/>
      <dgm:t>
        <a:bodyPr/>
        <a:lstStyle/>
        <a:p>
          <a:endParaRPr lang="en-US"/>
        </a:p>
      </dgm:t>
    </dgm:pt>
    <dgm:pt modelId="{2AAE7D1B-2070-438F-AB0E-AA6DC11BE00D}" type="sibTrans" cxnId="{9082DE25-043F-43A1-85E0-C65921B465E9}">
      <dgm:prSet/>
      <dgm:spPr/>
      <dgm:t>
        <a:bodyPr/>
        <a:lstStyle/>
        <a:p>
          <a:endParaRPr lang="en-US"/>
        </a:p>
      </dgm:t>
    </dgm:pt>
    <dgm:pt modelId="{08E10BC0-9208-4EEB-8D46-619A2B3F9ADC}">
      <dgm:prSet phldrT="[Text]"/>
      <dgm:spPr>
        <a:solidFill>
          <a:schemeClr val="accent1">
            <a:lumMod val="50000"/>
          </a:schemeClr>
        </a:solidFill>
      </dgm:spPr>
      <dgm:t>
        <a:bodyPr/>
        <a:lstStyle/>
        <a:p>
          <a:r>
            <a:rPr lang="en-US" dirty="0"/>
            <a:t>I prepared for divorce but my spouse died</a:t>
          </a:r>
        </a:p>
      </dgm:t>
    </dgm:pt>
    <dgm:pt modelId="{8AD58452-2E41-4629-9CC2-F47ABCC61D00}" type="parTrans" cxnId="{89C0FF9C-1537-48B7-8C63-88734D3BD7BA}">
      <dgm:prSet/>
      <dgm:spPr/>
      <dgm:t>
        <a:bodyPr/>
        <a:lstStyle/>
        <a:p>
          <a:endParaRPr lang="en-US"/>
        </a:p>
      </dgm:t>
    </dgm:pt>
    <dgm:pt modelId="{25833CBE-A33F-402F-A14F-F0ACEB574588}" type="sibTrans" cxnId="{89C0FF9C-1537-48B7-8C63-88734D3BD7BA}">
      <dgm:prSet/>
      <dgm:spPr/>
      <dgm:t>
        <a:bodyPr/>
        <a:lstStyle/>
        <a:p>
          <a:endParaRPr lang="en-US"/>
        </a:p>
      </dgm:t>
    </dgm:pt>
    <dgm:pt modelId="{E686160E-F43D-4898-B032-88FB20D67388}" type="pres">
      <dgm:prSet presAssocID="{B22D394D-973E-4D6A-9674-7FB750A32776}" presName="compositeShape" presStyleCnt="0">
        <dgm:presLayoutVars>
          <dgm:chMax val="7"/>
          <dgm:dir/>
          <dgm:resizeHandles val="exact"/>
        </dgm:presLayoutVars>
      </dgm:prSet>
      <dgm:spPr/>
    </dgm:pt>
    <dgm:pt modelId="{3F1CCFC8-77E4-4367-95AB-64CE215E0C4A}" type="pres">
      <dgm:prSet presAssocID="{B22D394D-973E-4D6A-9674-7FB750A32776}" presName="wedge1" presStyleLbl="node1" presStyleIdx="0" presStyleCnt="2"/>
      <dgm:spPr/>
      <dgm:t>
        <a:bodyPr/>
        <a:lstStyle/>
        <a:p>
          <a:endParaRPr lang="en-US"/>
        </a:p>
      </dgm:t>
    </dgm:pt>
    <dgm:pt modelId="{4C87E109-A23E-48CD-AC3F-DFF41DA93007}" type="pres">
      <dgm:prSet presAssocID="{B22D394D-973E-4D6A-9674-7FB750A32776}" presName="dummy1a" presStyleCnt="0"/>
      <dgm:spPr/>
    </dgm:pt>
    <dgm:pt modelId="{115F74A2-8DA6-4003-AE15-4C99A0F80E1A}" type="pres">
      <dgm:prSet presAssocID="{B22D394D-973E-4D6A-9674-7FB750A32776}" presName="dummy1b" presStyleCnt="0"/>
      <dgm:spPr/>
    </dgm:pt>
    <dgm:pt modelId="{096FB559-2483-4365-9495-1D46F00A18D1}" type="pres">
      <dgm:prSet presAssocID="{B22D394D-973E-4D6A-9674-7FB750A32776}" presName="wedge1Tx" presStyleLbl="node1" presStyleIdx="0" presStyleCnt="2">
        <dgm:presLayoutVars>
          <dgm:chMax val="0"/>
          <dgm:chPref val="0"/>
          <dgm:bulletEnabled val="1"/>
        </dgm:presLayoutVars>
      </dgm:prSet>
      <dgm:spPr/>
      <dgm:t>
        <a:bodyPr/>
        <a:lstStyle/>
        <a:p>
          <a:endParaRPr lang="en-US"/>
        </a:p>
      </dgm:t>
    </dgm:pt>
    <dgm:pt modelId="{5BAB7A6F-339E-4F11-9D6C-BD30A78B4F7E}" type="pres">
      <dgm:prSet presAssocID="{B22D394D-973E-4D6A-9674-7FB750A32776}" presName="wedge2" presStyleLbl="node1" presStyleIdx="1" presStyleCnt="2"/>
      <dgm:spPr/>
      <dgm:t>
        <a:bodyPr/>
        <a:lstStyle/>
        <a:p>
          <a:endParaRPr lang="en-US"/>
        </a:p>
      </dgm:t>
    </dgm:pt>
    <dgm:pt modelId="{05A3B59F-6C33-428C-AC5E-A8E8E7E1D3CE}" type="pres">
      <dgm:prSet presAssocID="{B22D394D-973E-4D6A-9674-7FB750A32776}" presName="dummy2a" presStyleCnt="0"/>
      <dgm:spPr/>
    </dgm:pt>
    <dgm:pt modelId="{519EBC97-5620-46F1-9B33-04FF6766AB26}" type="pres">
      <dgm:prSet presAssocID="{B22D394D-973E-4D6A-9674-7FB750A32776}" presName="dummy2b" presStyleCnt="0"/>
      <dgm:spPr/>
    </dgm:pt>
    <dgm:pt modelId="{D6A81E66-BAA6-4D8E-9F62-B892BAB3C3A8}" type="pres">
      <dgm:prSet presAssocID="{B22D394D-973E-4D6A-9674-7FB750A32776}" presName="wedge2Tx" presStyleLbl="node1" presStyleIdx="1" presStyleCnt="2">
        <dgm:presLayoutVars>
          <dgm:chMax val="0"/>
          <dgm:chPref val="0"/>
          <dgm:bulletEnabled val="1"/>
        </dgm:presLayoutVars>
      </dgm:prSet>
      <dgm:spPr/>
      <dgm:t>
        <a:bodyPr/>
        <a:lstStyle/>
        <a:p>
          <a:endParaRPr lang="en-US"/>
        </a:p>
      </dgm:t>
    </dgm:pt>
    <dgm:pt modelId="{5C1AA255-192E-4F7E-A536-AD15ADA4A72D}" type="pres">
      <dgm:prSet presAssocID="{2AAE7D1B-2070-438F-AB0E-AA6DC11BE00D}" presName="arrowWedge1" presStyleLbl="fgSibTrans2D1" presStyleIdx="0" presStyleCnt="2"/>
      <dgm:spPr>
        <a:solidFill>
          <a:schemeClr val="accent1">
            <a:lumMod val="50000"/>
          </a:schemeClr>
        </a:solidFill>
      </dgm:spPr>
    </dgm:pt>
    <dgm:pt modelId="{62F66F7F-4AAC-4792-809B-58346D03E388}" type="pres">
      <dgm:prSet presAssocID="{25833CBE-A33F-402F-A14F-F0ACEB574588}" presName="arrowWedge2" presStyleLbl="fgSibTrans2D1" presStyleIdx="1" presStyleCnt="2" custLinFactNeighborY="-117"/>
      <dgm:spPr>
        <a:solidFill>
          <a:schemeClr val="accent1">
            <a:lumMod val="40000"/>
            <a:lumOff val="60000"/>
          </a:schemeClr>
        </a:solidFill>
      </dgm:spPr>
    </dgm:pt>
  </dgm:ptLst>
  <dgm:cxnLst>
    <dgm:cxn modelId="{89C0FF9C-1537-48B7-8C63-88734D3BD7BA}" srcId="{B22D394D-973E-4D6A-9674-7FB750A32776}" destId="{08E10BC0-9208-4EEB-8D46-619A2B3F9ADC}" srcOrd="1" destOrd="0" parTransId="{8AD58452-2E41-4629-9CC2-F47ABCC61D00}" sibTransId="{25833CBE-A33F-402F-A14F-F0ACEB574588}"/>
    <dgm:cxn modelId="{AE179EF9-6BE2-465C-AD79-0E3529479CDB}" type="presOf" srcId="{B22D394D-973E-4D6A-9674-7FB750A32776}" destId="{E686160E-F43D-4898-B032-88FB20D67388}" srcOrd="0" destOrd="0" presId="urn:microsoft.com/office/officeart/2005/8/layout/cycle8"/>
    <dgm:cxn modelId="{7C096842-F475-4296-9D7F-E356B1405869}" type="presOf" srcId="{08E10BC0-9208-4EEB-8D46-619A2B3F9ADC}" destId="{5BAB7A6F-339E-4F11-9D6C-BD30A78B4F7E}" srcOrd="0" destOrd="0" presId="urn:microsoft.com/office/officeart/2005/8/layout/cycle8"/>
    <dgm:cxn modelId="{B04A91E1-80C3-4B64-94E6-349F7AA30BE9}" type="presOf" srcId="{6DE68B1C-F20B-4380-AD35-4D20D0F3CF3F}" destId="{3F1CCFC8-77E4-4367-95AB-64CE215E0C4A}" srcOrd="0" destOrd="0" presId="urn:microsoft.com/office/officeart/2005/8/layout/cycle8"/>
    <dgm:cxn modelId="{00278C6F-C0E1-42FC-A255-0957D5E74F4C}" type="presOf" srcId="{6DE68B1C-F20B-4380-AD35-4D20D0F3CF3F}" destId="{096FB559-2483-4365-9495-1D46F00A18D1}" srcOrd="1" destOrd="0" presId="urn:microsoft.com/office/officeart/2005/8/layout/cycle8"/>
    <dgm:cxn modelId="{9082DE25-043F-43A1-85E0-C65921B465E9}" srcId="{B22D394D-973E-4D6A-9674-7FB750A32776}" destId="{6DE68B1C-F20B-4380-AD35-4D20D0F3CF3F}" srcOrd="0" destOrd="0" parTransId="{F7975835-AC54-49DA-8194-F8CB8F9585DB}" sibTransId="{2AAE7D1B-2070-438F-AB0E-AA6DC11BE00D}"/>
    <dgm:cxn modelId="{C94D8134-267E-40CE-8DCE-49B21D072A8C}" type="presOf" srcId="{08E10BC0-9208-4EEB-8D46-619A2B3F9ADC}" destId="{D6A81E66-BAA6-4D8E-9F62-B892BAB3C3A8}" srcOrd="1" destOrd="0" presId="urn:microsoft.com/office/officeart/2005/8/layout/cycle8"/>
    <dgm:cxn modelId="{5F8D842D-6A17-4343-8B82-4628FEEC6EED}" type="presParOf" srcId="{E686160E-F43D-4898-B032-88FB20D67388}" destId="{3F1CCFC8-77E4-4367-95AB-64CE215E0C4A}" srcOrd="0" destOrd="0" presId="urn:microsoft.com/office/officeart/2005/8/layout/cycle8"/>
    <dgm:cxn modelId="{99005DD6-03B0-40D4-897C-C66686843319}" type="presParOf" srcId="{E686160E-F43D-4898-B032-88FB20D67388}" destId="{4C87E109-A23E-48CD-AC3F-DFF41DA93007}" srcOrd="1" destOrd="0" presId="urn:microsoft.com/office/officeart/2005/8/layout/cycle8"/>
    <dgm:cxn modelId="{02C2A199-7BAF-496D-971E-0303E1E8FBF9}" type="presParOf" srcId="{E686160E-F43D-4898-B032-88FB20D67388}" destId="{115F74A2-8DA6-4003-AE15-4C99A0F80E1A}" srcOrd="2" destOrd="0" presId="urn:microsoft.com/office/officeart/2005/8/layout/cycle8"/>
    <dgm:cxn modelId="{B20D18FE-4A4C-49FF-9458-FEA46BF5554F}" type="presParOf" srcId="{E686160E-F43D-4898-B032-88FB20D67388}" destId="{096FB559-2483-4365-9495-1D46F00A18D1}" srcOrd="3" destOrd="0" presId="urn:microsoft.com/office/officeart/2005/8/layout/cycle8"/>
    <dgm:cxn modelId="{9DEB0B9D-B409-4EE7-887F-81CD7E749259}" type="presParOf" srcId="{E686160E-F43D-4898-B032-88FB20D67388}" destId="{5BAB7A6F-339E-4F11-9D6C-BD30A78B4F7E}" srcOrd="4" destOrd="0" presId="urn:microsoft.com/office/officeart/2005/8/layout/cycle8"/>
    <dgm:cxn modelId="{61B258AF-5E43-499E-9472-60FB5C06DFD3}" type="presParOf" srcId="{E686160E-F43D-4898-B032-88FB20D67388}" destId="{05A3B59F-6C33-428C-AC5E-A8E8E7E1D3CE}" srcOrd="5" destOrd="0" presId="urn:microsoft.com/office/officeart/2005/8/layout/cycle8"/>
    <dgm:cxn modelId="{B94BE030-A79D-48A2-9C1D-5A3C2007AD17}" type="presParOf" srcId="{E686160E-F43D-4898-B032-88FB20D67388}" destId="{519EBC97-5620-46F1-9B33-04FF6766AB26}" srcOrd="6" destOrd="0" presId="urn:microsoft.com/office/officeart/2005/8/layout/cycle8"/>
    <dgm:cxn modelId="{711594FC-3298-4676-A10F-FA40CF2EBF26}" type="presParOf" srcId="{E686160E-F43D-4898-B032-88FB20D67388}" destId="{D6A81E66-BAA6-4D8E-9F62-B892BAB3C3A8}" srcOrd="7" destOrd="0" presId="urn:microsoft.com/office/officeart/2005/8/layout/cycle8"/>
    <dgm:cxn modelId="{68336FE3-78E5-4C0A-BEB3-E16D1F05BAA0}" type="presParOf" srcId="{E686160E-F43D-4898-B032-88FB20D67388}" destId="{5C1AA255-192E-4F7E-A536-AD15ADA4A72D}" srcOrd="8" destOrd="0" presId="urn:microsoft.com/office/officeart/2005/8/layout/cycle8"/>
    <dgm:cxn modelId="{D974DDA9-F621-4E3C-B9BB-D1789C0AEB4C}" type="presParOf" srcId="{E686160E-F43D-4898-B032-88FB20D67388}" destId="{62F66F7F-4AAC-4792-809B-58346D03E388}"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CCFC8-77E4-4367-95AB-64CE215E0C4A}">
      <dsp:nvSpPr>
        <dsp:cNvPr id="0" name=""/>
        <dsp:cNvSpPr/>
      </dsp:nvSpPr>
      <dsp:spPr>
        <a:xfrm>
          <a:off x="1896533" y="415493"/>
          <a:ext cx="4551680" cy="4551680"/>
        </a:xfrm>
        <a:prstGeom prst="pie">
          <a:avLst>
            <a:gd name="adj1" fmla="val 16200000"/>
            <a:gd name="adj2" fmla="val 540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solidFill>
                <a:schemeClr val="accent5">
                  <a:lumMod val="50000"/>
                </a:schemeClr>
              </a:solidFill>
            </a:rPr>
            <a:t>I prepared for death but we are divorcing</a:t>
          </a:r>
        </a:p>
      </dsp:txBody>
      <dsp:txXfrm>
        <a:off x="4383701" y="1607600"/>
        <a:ext cx="1625600" cy="2167466"/>
      </dsp:txXfrm>
    </dsp:sp>
    <dsp:sp modelId="{5BAB7A6F-339E-4F11-9D6C-BD30A78B4F7E}">
      <dsp:nvSpPr>
        <dsp:cNvPr id="0" name=""/>
        <dsp:cNvSpPr/>
      </dsp:nvSpPr>
      <dsp:spPr>
        <a:xfrm>
          <a:off x="1679786" y="415493"/>
          <a:ext cx="4551680" cy="4551680"/>
        </a:xfrm>
        <a:prstGeom prst="pie">
          <a:avLst>
            <a:gd name="adj1" fmla="val 5400000"/>
            <a:gd name="adj2" fmla="val 1620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I prepared for divorce but my spouse died</a:t>
          </a:r>
        </a:p>
      </dsp:txBody>
      <dsp:txXfrm>
        <a:off x="2118698" y="1607600"/>
        <a:ext cx="1625600" cy="2167466"/>
      </dsp:txXfrm>
    </dsp:sp>
    <dsp:sp modelId="{5C1AA255-192E-4F7E-A536-AD15ADA4A72D}">
      <dsp:nvSpPr>
        <dsp:cNvPr id="0" name=""/>
        <dsp:cNvSpPr/>
      </dsp:nvSpPr>
      <dsp:spPr>
        <a:xfrm>
          <a:off x="1614762" y="133722"/>
          <a:ext cx="5115221" cy="5115221"/>
        </a:xfrm>
        <a:prstGeom prst="circularArrow">
          <a:avLst>
            <a:gd name="adj1" fmla="val 5085"/>
            <a:gd name="adj2" fmla="val 327528"/>
            <a:gd name="adj3" fmla="val 5072472"/>
            <a:gd name="adj4" fmla="val 16200000"/>
            <a:gd name="adj5" fmla="val 5932"/>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62F66F7F-4AAC-4792-809B-58346D03E388}">
      <dsp:nvSpPr>
        <dsp:cNvPr id="0" name=""/>
        <dsp:cNvSpPr/>
      </dsp:nvSpPr>
      <dsp:spPr>
        <a:xfrm>
          <a:off x="1398015" y="127737"/>
          <a:ext cx="5115221" cy="5115221"/>
        </a:xfrm>
        <a:prstGeom prst="circularArrow">
          <a:avLst>
            <a:gd name="adj1" fmla="val 5085"/>
            <a:gd name="adj2" fmla="val 327528"/>
            <a:gd name="adj3" fmla="val 15872472"/>
            <a:gd name="adj4" fmla="val 5400000"/>
            <a:gd name="adj5" fmla="val 5932"/>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051E09-E1D1-4F09-A493-6A4996BDE457}" type="datetimeFigureOut">
              <a:rPr lang="en-US" smtClean="0"/>
              <a:t>6/10/2022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837882B-05F8-4AC5-B128-18E293663D68}" type="slidenum">
              <a:rPr lang="en-US" smtClean="0"/>
              <a:t>‹#›</a:t>
            </a:fld>
            <a:endParaRPr lang="en-US"/>
          </a:p>
        </p:txBody>
      </p:sp>
    </p:spTree>
    <p:extLst>
      <p:ext uri="{BB962C8B-B14F-4D97-AF65-F5344CB8AC3E}">
        <p14:creationId xmlns:p14="http://schemas.microsoft.com/office/powerpoint/2010/main" val="35155810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52923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17357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8144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099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80FD44-7A34-42C2-B1DC-91EF99F90890}" type="datetimeFigureOut">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25401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80FD44-7A34-42C2-B1DC-91EF99F90890}" type="datetimeFigureOut">
              <a:rPr lang="en-GB" smtClean="0"/>
              <a:t>10/06/2022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355572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80FD44-7A34-42C2-B1DC-91EF99F90890}" type="datetimeFigureOut">
              <a:rPr lang="en-GB" smtClean="0"/>
              <a:t>10/06/2022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977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80FD44-7A34-42C2-B1DC-91EF99F90890}" type="datetimeFigureOut">
              <a:rPr lang="en-GB" smtClean="0"/>
              <a:t>10/06/2022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891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0FD44-7A34-42C2-B1DC-91EF99F90890}" type="datetimeFigureOut">
              <a:rPr lang="en-GB" smtClean="0"/>
              <a:t>10/06/2022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70356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38577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089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0FD44-7A34-42C2-B1DC-91EF99F90890}" type="datetimeFigureOut">
              <a:rPr lang="en-GB" smtClean="0"/>
              <a:t>10/06/2022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C0DEB-40E7-4E2B-AFA7-58970AFA776D}" type="slidenum">
              <a:rPr lang="en-GB" smtClean="0"/>
              <a:t>‹#›</a:t>
            </a:fld>
            <a:endParaRPr lang="en-GB"/>
          </a:p>
        </p:txBody>
      </p:sp>
    </p:spTree>
    <p:extLst>
      <p:ext uri="{BB962C8B-B14F-4D97-AF65-F5344CB8AC3E}">
        <p14:creationId xmlns:p14="http://schemas.microsoft.com/office/powerpoint/2010/main" val="61104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amilysearch.org/wiki/en/Switzerland_Online_Genealogy_Record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amilysearch.org/wiki/en/Switzerland_Online_Genealogy_Record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amilysearch.org/wiki/en/Switzerland_Online_Genealogy_Record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amilysearch.org/wiki/en/Switzerland_Online_Genealogy_Record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amilysearch.org/wiki/en/Switzerland_Online_Genealogy_Record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amilysearch.org/wiki/en/Switzerland_Online_Genealogy_Record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amilysearch.org/wiki/en/Switzerland_Online_Genealogy_Record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ommons.wikimedia.org/wiki/File:Flag_of_Canada.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www.freeimageslive.co.uk/free_stock_image/unionflag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www.freeimageslive.co.uk/free_stock_image/unionflagjp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reeimageslive.co.uk/free_stock_image/unionflag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amilysearch.org/wiki/en/Switzerland_Online_Genealogy_Record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amilysearch.org/wiki/en/Switzerland_Online_Genealogy_Record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amilysearch.org/wiki/en/Switzerland_Online_Genealogy_Record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amilysearch.org/wiki/en/Switzerland_Online_Genealogy_Record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ommons.wikimedia.org/wiki/File:Flag_of_Canada.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ommons.wikimedia.org/wiki/File:Flag_of_Canada.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reeimageslive.co.uk/free_stock_image/unionflag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amilysearch.org/wiki/en/Switzerland_Online_Genealogy_Record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ommons.wikimedia.org/wiki/File:Flag_of_Canada.p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anne.guichard@paris.notaires.fr"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mailto:catherine.watson@mcinnescooper.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mailto:rosie.schumm@forsters.co.uk" TargetMode="External"/><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mailto:tina.wuestemann@baerkarrer.ch" TargetMode="External"/><Relationship Id="rId4" Type="http://schemas.openxmlformats.org/officeDocument/2006/relationships/hyperlink" Target="mailto:Marianne.Kafena@harbottle.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reeimageslive.co.uk/free_stock_image/unionflag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freeimageslive.co.uk/free_stock_image/unionflag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2124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60" y="379141"/>
            <a:ext cx="12192000" cy="6858000"/>
          </a:xfrm>
        </p:spPr>
      </p:pic>
      <p:sp>
        <p:nvSpPr>
          <p:cNvPr id="2" name="Title 1"/>
          <p:cNvSpPr>
            <a:spLocks noGrp="1"/>
          </p:cNvSpPr>
          <p:nvPr>
            <p:ph type="title"/>
          </p:nvPr>
        </p:nvSpPr>
        <p:spPr>
          <a:xfrm>
            <a:off x="371560" y="197684"/>
            <a:ext cx="8222315" cy="1383419"/>
          </a:xfrm>
        </p:spPr>
        <p:txBody>
          <a:bodyPr>
            <a:normAutofit/>
          </a:bodyPr>
          <a:lstStyle/>
          <a:p>
            <a:r>
              <a:rPr lang="en-GB" sz="2400" b="1" dirty="0">
                <a:latin typeface="+mn-lt"/>
              </a:rPr>
              <a:t>Switzerland: </a:t>
            </a:r>
            <a:r>
              <a:rPr lang="en-US" sz="2000" dirty="0">
                <a:latin typeface="+mn-lt"/>
              </a:rPr>
              <a:t>How do you generally plan for divorce and how do you generally plan for death in your jurisdiction? What are the pitfalls to avoid? </a:t>
            </a:r>
            <a:br>
              <a:rPr lang="en-US" sz="2000" dirty="0">
                <a:latin typeface="+mn-lt"/>
              </a:rPr>
            </a:br>
            <a:endParaRPr lang="en-GB" sz="2700" dirty="0">
              <a:latin typeface="+mn-lt"/>
            </a:endParaRPr>
          </a:p>
        </p:txBody>
      </p:sp>
      <p:sp>
        <p:nvSpPr>
          <p:cNvPr id="8" name="TextBox 7"/>
          <p:cNvSpPr txBox="1"/>
          <p:nvPr/>
        </p:nvSpPr>
        <p:spPr>
          <a:xfrm>
            <a:off x="838199" y="1581103"/>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Picture 10" descr="Logo&#10;&#10;Description automatically generated">
            <a:extLst>
              <a:ext uri="{FF2B5EF4-FFF2-40B4-BE49-F238E27FC236}">
                <a16:creationId xmlns:a16="http://schemas.microsoft.com/office/drawing/2014/main" id="{7F1685B1-E6E2-4BC0-9489-FC16E2ABD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00411" y="95425"/>
            <a:ext cx="2653199" cy="1485678"/>
          </a:xfrm>
          <a:prstGeom prst="rect">
            <a:avLst/>
          </a:prstGeom>
        </p:spPr>
      </p:pic>
      <p:sp>
        <p:nvSpPr>
          <p:cNvPr id="6" name="TextBox 5">
            <a:extLst>
              <a:ext uri="{FF2B5EF4-FFF2-40B4-BE49-F238E27FC236}">
                <a16:creationId xmlns:a16="http://schemas.microsoft.com/office/drawing/2014/main" id="{B771C1C7-1B91-45ED-B235-0281BA010DBA}"/>
              </a:ext>
            </a:extLst>
          </p:cNvPr>
          <p:cNvSpPr txBox="1"/>
          <p:nvPr/>
        </p:nvSpPr>
        <p:spPr>
          <a:xfrm>
            <a:off x="371560" y="1400546"/>
            <a:ext cx="10847887" cy="5078313"/>
          </a:xfrm>
          <a:prstGeom prst="rect">
            <a:avLst/>
          </a:prstGeom>
          <a:noFill/>
        </p:spPr>
        <p:txBody>
          <a:bodyPr wrap="square" rtlCol="0">
            <a:spAutoFit/>
          </a:bodyPr>
          <a:lstStyle/>
          <a:p>
            <a:r>
              <a:rPr lang="en-US" b="1" dirty="0"/>
              <a:t>General Observations</a:t>
            </a:r>
            <a:r>
              <a:rPr lang="en-US" dirty="0"/>
              <a:t>:</a:t>
            </a:r>
          </a:p>
          <a:p>
            <a:endParaRPr lang="en-US" dirty="0"/>
          </a:p>
          <a:p>
            <a:pPr marL="285750" indent="-285750">
              <a:buFont typeface="Arial" panose="020B0604020202020204" pitchFamily="34" charset="0"/>
              <a:buChar char="•"/>
            </a:pPr>
            <a:r>
              <a:rPr lang="en-US" dirty="0"/>
              <a:t>Often overlooked but important for couples with a connection to Switzerland is </a:t>
            </a:r>
            <a:r>
              <a:rPr lang="en-US" b="1" dirty="0"/>
              <a:t>the matrimonial property regime</a:t>
            </a:r>
          </a:p>
          <a:p>
            <a:endParaRPr lang="en-US" b="1" dirty="0"/>
          </a:p>
          <a:p>
            <a:pPr marL="285750" indent="-285750">
              <a:buFont typeface="Arial" panose="020B0604020202020204" pitchFamily="34" charset="0"/>
              <a:buChar char="•"/>
            </a:pPr>
            <a:r>
              <a:rPr lang="en-US" dirty="0"/>
              <a:t>Determines how assets are divided up in case of </a:t>
            </a:r>
            <a:r>
              <a:rPr lang="en-US" b="1" dirty="0"/>
              <a:t>dissolution</a:t>
            </a:r>
            <a:r>
              <a:rPr lang="en-US" dirty="0"/>
              <a:t> of the marriage, i.e. both in the event of </a:t>
            </a:r>
            <a:r>
              <a:rPr lang="en-US" b="1" dirty="0"/>
              <a:t>death</a:t>
            </a:r>
            <a:r>
              <a:rPr lang="en-US" dirty="0"/>
              <a:t> or </a:t>
            </a:r>
            <a:r>
              <a:rPr lang="en-US" b="1" dirty="0"/>
              <a:t>divorce</a:t>
            </a:r>
          </a:p>
          <a:p>
            <a:endParaRPr lang="en-US" b="1" dirty="0"/>
          </a:p>
          <a:p>
            <a:pPr marL="285750" indent="-285750">
              <a:buFont typeface="Arial" panose="020B0604020202020204" pitchFamily="34" charset="0"/>
              <a:buChar char="•"/>
            </a:pPr>
            <a:r>
              <a:rPr lang="en-US" dirty="0"/>
              <a:t>In case of Swiss divorce or if a spouse passes away with last residence in Switzerland, </a:t>
            </a:r>
            <a:r>
              <a:rPr lang="en-US" b="1" dirty="0"/>
              <a:t>different succession and matrimonial property laws</a:t>
            </a:r>
            <a:r>
              <a:rPr lang="en-US" dirty="0"/>
              <a:t> may apply</a:t>
            </a:r>
          </a:p>
          <a:p>
            <a:endParaRPr lang="en-US" dirty="0"/>
          </a:p>
          <a:p>
            <a:pPr marL="285750" indent="-285750">
              <a:buFont typeface="Arial" panose="020B0604020202020204" pitchFamily="34" charset="0"/>
              <a:buChar char="•"/>
            </a:pPr>
            <a:r>
              <a:rPr lang="en-US" b="1" dirty="0"/>
              <a:t>Various factors </a:t>
            </a:r>
            <a:r>
              <a:rPr lang="en-US" dirty="0"/>
              <a:t>may be decisive for </a:t>
            </a:r>
            <a:r>
              <a:rPr lang="en-US" b="1" dirty="0"/>
              <a:t>applicable law</a:t>
            </a:r>
            <a:r>
              <a:rPr lang="en-US" dirty="0"/>
              <a:t>:</a:t>
            </a:r>
          </a:p>
          <a:p>
            <a:pPr marL="742950" lvl="1" indent="-285750">
              <a:buFont typeface="Arial" panose="020B0604020202020204" pitchFamily="34" charset="0"/>
              <a:buChar char="•"/>
            </a:pPr>
            <a:r>
              <a:rPr lang="en-US" dirty="0"/>
              <a:t>Residence</a:t>
            </a:r>
          </a:p>
          <a:p>
            <a:pPr marL="742950" lvl="1" indent="-285750">
              <a:buFont typeface="Arial" panose="020B0604020202020204" pitchFamily="34" charset="0"/>
              <a:buChar char="•"/>
            </a:pPr>
            <a:r>
              <a:rPr lang="en-US" dirty="0"/>
              <a:t>Nationality</a:t>
            </a:r>
          </a:p>
          <a:p>
            <a:pPr marL="742950" lvl="1" indent="-285750">
              <a:buFont typeface="Arial" panose="020B0604020202020204" pitchFamily="34" charset="0"/>
              <a:buChar char="•"/>
            </a:pPr>
            <a:r>
              <a:rPr lang="en-US" dirty="0"/>
              <a:t>Place of marriage</a:t>
            </a:r>
          </a:p>
          <a:p>
            <a:pPr marL="742950" lvl="1" indent="-285750">
              <a:buFont typeface="Arial" panose="020B0604020202020204" pitchFamily="34" charset="0"/>
              <a:buChar char="•"/>
            </a:pPr>
            <a:r>
              <a:rPr lang="en-US" dirty="0"/>
              <a:t>Location of assets</a:t>
            </a:r>
          </a:p>
          <a:p>
            <a:pPr marL="742950" lvl="1" indent="-285750">
              <a:buFont typeface="Arial" panose="020B0604020202020204" pitchFamily="34" charset="0"/>
              <a:buChar char="•"/>
            </a:pPr>
            <a:r>
              <a:rPr lang="en-US" dirty="0"/>
              <a:t>Potential divorce forum</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7068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371560" y="197684"/>
            <a:ext cx="8222315" cy="1383419"/>
          </a:xfrm>
        </p:spPr>
        <p:txBody>
          <a:bodyPr>
            <a:normAutofit/>
          </a:bodyPr>
          <a:lstStyle/>
          <a:p>
            <a:r>
              <a:rPr lang="en-GB" sz="2400" b="1" dirty="0">
                <a:latin typeface="+mn-lt"/>
              </a:rPr>
              <a:t>Switzerland: </a:t>
            </a:r>
            <a:r>
              <a:rPr lang="en-US" sz="2000" dirty="0">
                <a:latin typeface="+mn-lt"/>
              </a:rPr>
              <a:t>How do you generally plan for divorce and how do you generally plan for death in your jurisdiction? What are the pitfalls to avoid? </a:t>
            </a:r>
            <a:br>
              <a:rPr lang="en-US" sz="2000" dirty="0">
                <a:latin typeface="+mn-lt"/>
              </a:rPr>
            </a:br>
            <a:endParaRPr lang="en-GB" sz="2700" dirty="0">
              <a:latin typeface="+mn-lt"/>
            </a:endParaRPr>
          </a:p>
        </p:txBody>
      </p:sp>
      <p:sp>
        <p:nvSpPr>
          <p:cNvPr id="8" name="TextBox 7"/>
          <p:cNvSpPr txBox="1"/>
          <p:nvPr/>
        </p:nvSpPr>
        <p:spPr>
          <a:xfrm>
            <a:off x="838199" y="1581103"/>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Picture 10" descr="Logo&#10;&#10;Description automatically generated">
            <a:extLst>
              <a:ext uri="{FF2B5EF4-FFF2-40B4-BE49-F238E27FC236}">
                <a16:creationId xmlns:a16="http://schemas.microsoft.com/office/drawing/2014/main" id="{7F1685B1-E6E2-4BC0-9489-FC16E2ABD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00411" y="95425"/>
            <a:ext cx="2653199" cy="1485678"/>
          </a:xfrm>
          <a:prstGeom prst="rect">
            <a:avLst/>
          </a:prstGeom>
        </p:spPr>
      </p:pic>
      <p:sp>
        <p:nvSpPr>
          <p:cNvPr id="7" name="TextBox 6">
            <a:extLst>
              <a:ext uri="{FF2B5EF4-FFF2-40B4-BE49-F238E27FC236}">
                <a16:creationId xmlns:a16="http://schemas.microsoft.com/office/drawing/2014/main" id="{D79BFCDB-822E-4835-B949-CAFEACF4B650}"/>
              </a:ext>
            </a:extLst>
          </p:cNvPr>
          <p:cNvSpPr txBox="1"/>
          <p:nvPr/>
        </p:nvSpPr>
        <p:spPr>
          <a:xfrm>
            <a:off x="371560" y="1481864"/>
            <a:ext cx="10277213" cy="3970318"/>
          </a:xfrm>
          <a:prstGeom prst="rect">
            <a:avLst/>
          </a:prstGeom>
          <a:noFill/>
        </p:spPr>
        <p:txBody>
          <a:bodyPr wrap="square" rtlCol="0">
            <a:spAutoFit/>
          </a:bodyPr>
          <a:lstStyle/>
          <a:p>
            <a:r>
              <a:rPr lang="en-US" b="1" dirty="0"/>
              <a:t>"Planning" for divorce</a:t>
            </a:r>
            <a:r>
              <a:rPr lang="en-US" dirty="0"/>
              <a:t>:</a:t>
            </a:r>
          </a:p>
          <a:p>
            <a:endParaRPr lang="en-US" dirty="0"/>
          </a:p>
          <a:p>
            <a:pPr marL="742950" lvl="1" indent="-285750">
              <a:buFont typeface="Arial" panose="020B0604020202020204" pitchFamily="34" charset="0"/>
              <a:buChar char="•"/>
            </a:pPr>
            <a:r>
              <a:rPr lang="en-US" b="1" dirty="0"/>
              <a:t>Three-Pillar System</a:t>
            </a:r>
            <a:r>
              <a:rPr lang="en-US" dirty="0"/>
              <a:t>:</a:t>
            </a:r>
          </a:p>
          <a:p>
            <a:pPr lvl="1"/>
            <a:r>
              <a:rPr lang="en-US" dirty="0"/>
              <a:t>	1. The division of </a:t>
            </a:r>
            <a:r>
              <a:rPr lang="en-US" b="1" dirty="0"/>
              <a:t>matrimonial property</a:t>
            </a:r>
            <a:endParaRPr lang="en-US" dirty="0"/>
          </a:p>
          <a:p>
            <a:pPr lvl="1"/>
            <a:r>
              <a:rPr lang="en-US" dirty="0"/>
              <a:t>	2. </a:t>
            </a:r>
            <a:r>
              <a:rPr lang="en-US" b="1" dirty="0"/>
              <a:t>Post-divorce maintenance</a:t>
            </a:r>
          </a:p>
          <a:p>
            <a:pPr lvl="2"/>
            <a:r>
              <a:rPr lang="en-US" dirty="0"/>
              <a:t>3. Sharing of </a:t>
            </a:r>
            <a:r>
              <a:rPr lang="en-US" b="1" dirty="0"/>
              <a:t>pension schemes </a:t>
            </a:r>
          </a:p>
          <a:p>
            <a:pPr marL="1200150" lvl="2" indent="-285750">
              <a:buFont typeface="Arial" panose="020B0604020202020204" pitchFamily="34" charset="0"/>
              <a:buChar char="•"/>
            </a:pPr>
            <a:endParaRPr lang="en-US" dirty="0"/>
          </a:p>
          <a:p>
            <a:pPr lvl="0"/>
            <a:r>
              <a:rPr lang="en-US" b="1" dirty="0">
                <a:solidFill>
                  <a:prstClr val="black"/>
                </a:solidFill>
              </a:rPr>
              <a:t>Planning Options - Pre-nuptial agreements (1)</a:t>
            </a:r>
          </a:p>
          <a:p>
            <a:pPr lvl="0"/>
            <a:endParaRPr lang="en-US" dirty="0">
              <a:solidFill>
                <a:prstClr val="black"/>
              </a:solidFill>
            </a:endParaRPr>
          </a:p>
          <a:p>
            <a:pPr lvl="0"/>
            <a:r>
              <a:rPr lang="en-US" dirty="0">
                <a:solidFill>
                  <a:prstClr val="black"/>
                </a:solidFill>
              </a:rPr>
              <a:t>Typical content:</a:t>
            </a:r>
          </a:p>
          <a:p>
            <a:pPr marL="742950" lvl="1" indent="-285750">
              <a:buFont typeface="Arial" panose="020B0604020202020204" pitchFamily="34" charset="0"/>
              <a:buChar char="•"/>
            </a:pPr>
            <a:r>
              <a:rPr lang="en-US" b="1" dirty="0">
                <a:solidFill>
                  <a:prstClr val="black"/>
                </a:solidFill>
              </a:rPr>
              <a:t>Matrimonial property</a:t>
            </a:r>
            <a:r>
              <a:rPr lang="en-US" dirty="0">
                <a:solidFill>
                  <a:prstClr val="black"/>
                </a:solidFill>
              </a:rPr>
              <a:t> rights</a:t>
            </a:r>
          </a:p>
          <a:p>
            <a:pPr marL="742950" lvl="1" indent="-285750">
              <a:buFont typeface="Arial" panose="020B0604020202020204" pitchFamily="34" charset="0"/>
              <a:buChar char="•"/>
            </a:pPr>
            <a:r>
              <a:rPr lang="en-US" b="1" dirty="0">
                <a:solidFill>
                  <a:prstClr val="black"/>
                </a:solidFill>
              </a:rPr>
              <a:t>Post-divorce maintenance</a:t>
            </a:r>
          </a:p>
          <a:p>
            <a:pPr marL="742950" lvl="1" indent="-285750">
              <a:buFont typeface="Arial" panose="020B0604020202020204" pitchFamily="34" charset="0"/>
              <a:buChar char="•"/>
            </a:pPr>
            <a:r>
              <a:rPr lang="en-US" dirty="0">
                <a:solidFill>
                  <a:prstClr val="black"/>
                </a:solidFill>
              </a:rPr>
              <a:t>If combined with an </a:t>
            </a:r>
            <a:r>
              <a:rPr lang="en-US" b="1" dirty="0">
                <a:solidFill>
                  <a:prstClr val="black"/>
                </a:solidFill>
              </a:rPr>
              <a:t>inheritance agreement</a:t>
            </a:r>
            <a:r>
              <a:rPr lang="en-US" dirty="0">
                <a:solidFill>
                  <a:prstClr val="black"/>
                </a:solidFill>
              </a:rPr>
              <a:t> potential waivers of (</a:t>
            </a:r>
            <a:r>
              <a:rPr lang="en-US" b="1" dirty="0">
                <a:solidFill>
                  <a:prstClr val="black"/>
                </a:solidFill>
              </a:rPr>
              <a:t>Swiss forced heirship</a:t>
            </a:r>
            <a:r>
              <a:rPr lang="en-US" dirty="0">
                <a:solidFill>
                  <a:prstClr val="black"/>
                </a:solidFill>
              </a:rPr>
              <a:t>) rights</a:t>
            </a:r>
            <a:endParaRPr lang="en-US" dirty="0"/>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151417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371560" y="197684"/>
            <a:ext cx="8222315" cy="1383419"/>
          </a:xfrm>
        </p:spPr>
        <p:txBody>
          <a:bodyPr>
            <a:normAutofit/>
          </a:bodyPr>
          <a:lstStyle/>
          <a:p>
            <a:r>
              <a:rPr lang="en-GB" sz="2400" b="1" dirty="0">
                <a:latin typeface="+mn-lt"/>
              </a:rPr>
              <a:t>Switzerland: </a:t>
            </a:r>
            <a:r>
              <a:rPr lang="en-US" sz="2000" dirty="0">
                <a:latin typeface="+mn-lt"/>
              </a:rPr>
              <a:t>How do you generally plan for divorce and how do you generally plan for death in your jurisdiction? What are the pitfalls to avoid? </a:t>
            </a:r>
            <a:br>
              <a:rPr lang="en-US" sz="2000" dirty="0">
                <a:latin typeface="+mn-lt"/>
              </a:rPr>
            </a:br>
            <a:endParaRPr lang="en-GB" sz="2700" dirty="0">
              <a:latin typeface="+mn-lt"/>
            </a:endParaRPr>
          </a:p>
        </p:txBody>
      </p:sp>
      <p:sp>
        <p:nvSpPr>
          <p:cNvPr id="8" name="TextBox 7"/>
          <p:cNvSpPr txBox="1"/>
          <p:nvPr/>
        </p:nvSpPr>
        <p:spPr>
          <a:xfrm>
            <a:off x="838199" y="1581103"/>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Picture 10" descr="Logo&#10;&#10;Description automatically generated">
            <a:extLst>
              <a:ext uri="{FF2B5EF4-FFF2-40B4-BE49-F238E27FC236}">
                <a16:creationId xmlns:a16="http://schemas.microsoft.com/office/drawing/2014/main" id="{7F1685B1-E6E2-4BC0-9489-FC16E2ABD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00411" y="95425"/>
            <a:ext cx="2653199" cy="1485678"/>
          </a:xfrm>
          <a:prstGeom prst="rect">
            <a:avLst/>
          </a:prstGeom>
        </p:spPr>
      </p:pic>
      <p:sp>
        <p:nvSpPr>
          <p:cNvPr id="9" name="TextBox 8">
            <a:extLst>
              <a:ext uri="{FF2B5EF4-FFF2-40B4-BE49-F238E27FC236}">
                <a16:creationId xmlns:a16="http://schemas.microsoft.com/office/drawing/2014/main" id="{098EDCC3-6F07-4071-92B8-4DF6C4B28161}"/>
              </a:ext>
            </a:extLst>
          </p:cNvPr>
          <p:cNvSpPr txBox="1"/>
          <p:nvPr/>
        </p:nvSpPr>
        <p:spPr>
          <a:xfrm>
            <a:off x="371560" y="1581103"/>
            <a:ext cx="10277213" cy="4801314"/>
          </a:xfrm>
          <a:prstGeom prst="rect">
            <a:avLst/>
          </a:prstGeom>
          <a:noFill/>
        </p:spPr>
        <p:txBody>
          <a:bodyPr wrap="square" rtlCol="0">
            <a:spAutoFit/>
          </a:bodyPr>
          <a:lstStyle/>
          <a:p>
            <a:r>
              <a:rPr lang="en-US" b="1" dirty="0"/>
              <a:t>Planning Options - Pre-nuptial agreements (2)</a:t>
            </a:r>
          </a:p>
          <a:p>
            <a:endParaRPr lang="en-US" dirty="0"/>
          </a:p>
          <a:p>
            <a:pPr marL="285750" indent="-285750">
              <a:buFont typeface="Arial" panose="020B0604020202020204" pitchFamily="34" charset="0"/>
              <a:buChar char="•"/>
            </a:pPr>
            <a:r>
              <a:rPr lang="en-US" dirty="0"/>
              <a:t>Marital Property:</a:t>
            </a:r>
          </a:p>
          <a:p>
            <a:pPr marL="742950" lvl="1" indent="-285750">
              <a:buFont typeface="Arial" panose="020B0604020202020204" pitchFamily="34" charset="0"/>
              <a:buChar char="•"/>
            </a:pPr>
            <a:r>
              <a:rPr lang="en-US" dirty="0"/>
              <a:t>Possibility to foresee a </a:t>
            </a:r>
            <a:r>
              <a:rPr lang="en-US" b="1" dirty="0"/>
              <a:t>different</a:t>
            </a:r>
            <a:r>
              <a:rPr lang="en-US" dirty="0"/>
              <a:t> </a:t>
            </a:r>
            <a:r>
              <a:rPr lang="en-US" b="1" dirty="0"/>
              <a:t>division</a:t>
            </a:r>
            <a:r>
              <a:rPr lang="en-US" dirty="0"/>
              <a:t> of assets in case of </a:t>
            </a:r>
            <a:r>
              <a:rPr lang="en-US" b="1" dirty="0"/>
              <a:t>death</a:t>
            </a:r>
            <a:r>
              <a:rPr lang="en-US" dirty="0"/>
              <a:t> or </a:t>
            </a:r>
            <a:r>
              <a:rPr lang="en-US" b="1" dirty="0"/>
              <a:t>divorce</a:t>
            </a:r>
          </a:p>
          <a:p>
            <a:pPr marL="742950" lvl="1" indent="-285750">
              <a:buFont typeface="Arial" panose="020B0604020202020204" pitchFamily="34" charset="0"/>
              <a:buChar char="•"/>
            </a:pPr>
            <a:r>
              <a:rPr lang="en-US" dirty="0"/>
              <a:t>A </a:t>
            </a:r>
            <a:r>
              <a:rPr lang="en-US" b="1" dirty="0"/>
              <a:t>foreign prenup</a:t>
            </a:r>
            <a:r>
              <a:rPr lang="en-US" dirty="0"/>
              <a:t> recognized in Switzerland as regards </a:t>
            </a:r>
            <a:r>
              <a:rPr lang="en-US" b="1" dirty="0"/>
              <a:t>marital property</a:t>
            </a:r>
            <a:endParaRPr lang="en-US" dirty="0"/>
          </a:p>
          <a:p>
            <a:pPr marL="285750" indent="-285750">
              <a:buFont typeface="Arial" panose="020B0604020202020204" pitchFamily="34" charset="0"/>
              <a:buChar char="•"/>
            </a:pPr>
            <a:r>
              <a:rPr lang="en-US" dirty="0"/>
              <a:t>Post-Divorce Maintenance:</a:t>
            </a:r>
          </a:p>
          <a:p>
            <a:pPr marL="742950" lvl="1" indent="-285750">
              <a:buFont typeface="Arial" panose="020B0604020202020204" pitchFamily="34" charset="0"/>
              <a:buChar char="•"/>
            </a:pPr>
            <a:r>
              <a:rPr lang="en-US" b="1" dirty="0"/>
              <a:t>No choice of law option </a:t>
            </a:r>
            <a:r>
              <a:rPr lang="en-US" dirty="0"/>
              <a:t>regarding </a:t>
            </a:r>
            <a:r>
              <a:rPr lang="en-US" b="1" dirty="0"/>
              <a:t>post-divorce</a:t>
            </a:r>
            <a:r>
              <a:rPr lang="en-US" dirty="0"/>
              <a:t> </a:t>
            </a:r>
            <a:r>
              <a:rPr lang="en-US" b="1" dirty="0"/>
              <a:t>maintenance payments - </a:t>
            </a:r>
            <a:r>
              <a:rPr lang="en-US" dirty="0"/>
              <a:t>subject to divorce law</a:t>
            </a:r>
          </a:p>
          <a:p>
            <a:pPr marL="742950" lvl="1" indent="-285750">
              <a:buFont typeface="Arial" panose="020B0604020202020204" pitchFamily="34" charset="0"/>
              <a:buChar char="•"/>
            </a:pPr>
            <a:r>
              <a:rPr lang="en-US" dirty="0"/>
              <a:t>Recent case law of the Swiss Supreme Court of 2019:</a:t>
            </a:r>
            <a:r>
              <a:rPr lang="en-US" b="1" dirty="0"/>
              <a:t> Agreements</a:t>
            </a:r>
            <a:r>
              <a:rPr lang="en-US" dirty="0"/>
              <a:t> on </a:t>
            </a:r>
            <a:r>
              <a:rPr lang="en-US" b="1" dirty="0"/>
              <a:t>post-divorce maintenance</a:t>
            </a:r>
            <a:r>
              <a:rPr lang="en-US" dirty="0"/>
              <a:t> valid in prenup but requires </a:t>
            </a:r>
            <a:r>
              <a:rPr lang="en-US" b="1" dirty="0"/>
              <a:t>court approval</a:t>
            </a:r>
            <a:endParaRPr lang="en-US" dirty="0"/>
          </a:p>
          <a:p>
            <a:pPr marL="285750" indent="-285750">
              <a:buFont typeface="Arial" panose="020B0604020202020204" pitchFamily="34" charset="0"/>
              <a:buChar char="•"/>
            </a:pPr>
            <a:r>
              <a:rPr lang="en-US" dirty="0"/>
              <a:t>Pension Funds:</a:t>
            </a:r>
          </a:p>
          <a:p>
            <a:pPr marL="742950" lvl="1" indent="-285750">
              <a:buFont typeface="Arial" panose="020B0604020202020204" pitchFamily="34" charset="0"/>
              <a:buChar char="•"/>
            </a:pPr>
            <a:r>
              <a:rPr lang="en-US" dirty="0"/>
              <a:t>Mandatory entitlement to half of the other spouse' pension savings</a:t>
            </a:r>
          </a:p>
          <a:p>
            <a:pPr marL="742950" lvl="1" indent="-285750">
              <a:buFont typeface="Arial" panose="020B0604020202020204" pitchFamily="34" charset="0"/>
              <a:buChar char="•"/>
            </a:pPr>
            <a:r>
              <a:rPr lang="en-US" dirty="0"/>
              <a:t>In light of recent case law debated whether waiver possible in prenup</a:t>
            </a:r>
          </a:p>
          <a:p>
            <a:pPr lvl="1"/>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44890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371560" y="197684"/>
            <a:ext cx="8222315" cy="1383419"/>
          </a:xfrm>
        </p:spPr>
        <p:txBody>
          <a:bodyPr>
            <a:normAutofit/>
          </a:bodyPr>
          <a:lstStyle/>
          <a:p>
            <a:r>
              <a:rPr lang="en-GB" sz="2400" b="1" dirty="0">
                <a:latin typeface="+mn-lt"/>
              </a:rPr>
              <a:t>Switzerland: </a:t>
            </a:r>
            <a:r>
              <a:rPr lang="en-US" sz="2000" dirty="0">
                <a:latin typeface="+mn-lt"/>
              </a:rPr>
              <a:t>How do you generally plan for divorce and how do you generally plan for death in your jurisdiction? What are the pitfalls to avoid? </a:t>
            </a:r>
            <a:br>
              <a:rPr lang="en-US" sz="2000" dirty="0">
                <a:latin typeface="+mn-lt"/>
              </a:rPr>
            </a:br>
            <a:endParaRPr lang="en-GB" sz="2700" dirty="0">
              <a:latin typeface="+mn-lt"/>
            </a:endParaRPr>
          </a:p>
        </p:txBody>
      </p:sp>
      <p:sp>
        <p:nvSpPr>
          <p:cNvPr id="8" name="TextBox 7"/>
          <p:cNvSpPr txBox="1"/>
          <p:nvPr/>
        </p:nvSpPr>
        <p:spPr>
          <a:xfrm>
            <a:off x="838199" y="1581103"/>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Picture 10" descr="Logo&#10;&#10;Description automatically generated">
            <a:extLst>
              <a:ext uri="{FF2B5EF4-FFF2-40B4-BE49-F238E27FC236}">
                <a16:creationId xmlns:a16="http://schemas.microsoft.com/office/drawing/2014/main" id="{7F1685B1-E6E2-4BC0-9489-FC16E2ABD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00411" y="95425"/>
            <a:ext cx="2653199" cy="1485678"/>
          </a:xfrm>
          <a:prstGeom prst="rect">
            <a:avLst/>
          </a:prstGeom>
        </p:spPr>
      </p:pic>
      <p:sp>
        <p:nvSpPr>
          <p:cNvPr id="7" name="TextBox 6">
            <a:extLst>
              <a:ext uri="{FF2B5EF4-FFF2-40B4-BE49-F238E27FC236}">
                <a16:creationId xmlns:a16="http://schemas.microsoft.com/office/drawing/2014/main" id="{44D00862-8636-4259-A011-DCD2A2988C04}"/>
              </a:ext>
            </a:extLst>
          </p:cNvPr>
          <p:cNvSpPr txBox="1"/>
          <p:nvPr/>
        </p:nvSpPr>
        <p:spPr>
          <a:xfrm>
            <a:off x="371560" y="1623338"/>
            <a:ext cx="10277213" cy="4770537"/>
          </a:xfrm>
          <a:prstGeom prst="rect">
            <a:avLst/>
          </a:prstGeom>
          <a:noFill/>
        </p:spPr>
        <p:txBody>
          <a:bodyPr wrap="square" rtlCol="0">
            <a:spAutoFit/>
          </a:bodyPr>
          <a:lstStyle/>
          <a:p>
            <a:r>
              <a:rPr lang="en-US" b="1" dirty="0"/>
              <a:t>Planning Options – Trusts (3)</a:t>
            </a:r>
          </a:p>
          <a:p>
            <a:endParaRPr lang="en-US" b="1" dirty="0"/>
          </a:p>
          <a:p>
            <a:pPr marL="285750" indent="-285750">
              <a:buFont typeface="Arial" panose="020B0604020202020204" pitchFamily="34" charset="0"/>
              <a:buChar char="•"/>
            </a:pPr>
            <a:r>
              <a:rPr lang="en-US" dirty="0"/>
              <a:t>Foreign</a:t>
            </a:r>
            <a:r>
              <a:rPr lang="en-US" b="1" dirty="0"/>
              <a:t> trusts recognized in Switzerland </a:t>
            </a:r>
            <a:r>
              <a:rPr lang="en-US" dirty="0"/>
              <a:t>(Hague Trust Convention)</a:t>
            </a:r>
          </a:p>
          <a:p>
            <a:pPr marL="285750" indent="-285750">
              <a:buFont typeface="Arial" panose="020B0604020202020204" pitchFamily="34" charset="0"/>
              <a:buChar char="•"/>
            </a:pPr>
            <a:r>
              <a:rPr lang="en-US" dirty="0"/>
              <a:t>Treatment of (irrevocable, discretionary) trusts in context of </a:t>
            </a:r>
            <a:r>
              <a:rPr lang="en-US" b="1" dirty="0"/>
              <a:t>Swiss divorce </a:t>
            </a:r>
            <a:r>
              <a:rPr lang="en-US" dirty="0"/>
              <a:t>proceedings:</a:t>
            </a:r>
          </a:p>
          <a:p>
            <a:pPr marL="742950" lvl="1" indent="-285750">
              <a:buFont typeface="Arial" panose="020B0604020202020204" pitchFamily="34" charset="0"/>
              <a:buChar char="•"/>
            </a:pPr>
            <a:r>
              <a:rPr lang="en-US" dirty="0"/>
              <a:t>If </a:t>
            </a:r>
            <a:r>
              <a:rPr lang="en-US" b="1" dirty="0"/>
              <a:t>funded prior to marriage</a:t>
            </a:r>
            <a:r>
              <a:rPr lang="en-US" dirty="0"/>
              <a:t>: Other spouse </a:t>
            </a:r>
            <a:r>
              <a:rPr lang="en-US" b="1" dirty="0"/>
              <a:t>not entitled </a:t>
            </a:r>
            <a:r>
              <a:rPr lang="en-US" dirty="0"/>
              <a:t>to such assets</a:t>
            </a:r>
          </a:p>
          <a:p>
            <a:pPr marL="742950" lvl="1" indent="-285750">
              <a:buFont typeface="Arial" panose="020B0604020202020204" pitchFamily="34" charset="0"/>
              <a:buChar char="•"/>
            </a:pPr>
            <a:r>
              <a:rPr lang="en-US" b="1" dirty="0"/>
              <a:t>Transfers to trusts during the marriage</a:t>
            </a:r>
            <a:r>
              <a:rPr lang="en-US" dirty="0"/>
              <a:t>:</a:t>
            </a:r>
          </a:p>
          <a:p>
            <a:pPr marL="1200150" lvl="2" indent="-285750">
              <a:buFont typeface="Arial" panose="020B0604020202020204" pitchFamily="34" charset="0"/>
              <a:buChar char="•"/>
            </a:pPr>
            <a:r>
              <a:rPr lang="en-US" dirty="0"/>
              <a:t>Participation in Acquisitions: </a:t>
            </a:r>
            <a:r>
              <a:rPr lang="en-US" b="1" dirty="0"/>
              <a:t>Claim </a:t>
            </a:r>
            <a:r>
              <a:rPr lang="en-US" dirty="0"/>
              <a:t>if transfers made </a:t>
            </a:r>
            <a:r>
              <a:rPr lang="en-US" b="1" dirty="0"/>
              <a:t>five years</a:t>
            </a:r>
            <a:r>
              <a:rPr lang="en-US" dirty="0"/>
              <a:t> prior to start of Swiss divorce</a:t>
            </a:r>
          </a:p>
          <a:p>
            <a:pPr marL="1200150" lvl="2" indent="-285750">
              <a:buFont typeface="Arial" panose="020B0604020202020204" pitchFamily="34" charset="0"/>
              <a:buChar char="•"/>
            </a:pPr>
            <a:r>
              <a:rPr lang="en-US" dirty="0"/>
              <a:t>Community of property: Argument that </a:t>
            </a:r>
            <a:r>
              <a:rPr lang="en-US" b="1" dirty="0"/>
              <a:t>assets co-owned </a:t>
            </a:r>
            <a:r>
              <a:rPr lang="en-US" dirty="0"/>
              <a:t>and transfers without consent </a:t>
            </a:r>
            <a:r>
              <a:rPr lang="en-US" b="1" dirty="0"/>
              <a:t>invalid</a:t>
            </a:r>
          </a:p>
          <a:p>
            <a:pPr marL="1200150" lvl="2" indent="-285750">
              <a:buFont typeface="Arial" panose="020B0604020202020204" pitchFamily="34" charset="0"/>
              <a:buChar char="•"/>
            </a:pPr>
            <a:r>
              <a:rPr lang="en-US" dirty="0"/>
              <a:t>Regardless of marital property regime: If settlor spouse has </a:t>
            </a:r>
            <a:r>
              <a:rPr lang="en-US" b="1" dirty="0"/>
              <a:t>reserved powers/extensive control, </a:t>
            </a:r>
            <a:r>
              <a:rPr lang="en-US" dirty="0"/>
              <a:t>trust assets could be disregarded</a:t>
            </a:r>
          </a:p>
          <a:p>
            <a:pPr marL="285750" indent="-285750">
              <a:buFont typeface="Arial" panose="020B0604020202020204" pitchFamily="34" charset="0"/>
              <a:buChar char="•"/>
            </a:pPr>
            <a:r>
              <a:rPr lang="en-US" dirty="0"/>
              <a:t>Trusts should only be considered when a prenuptial agreement is not an option</a:t>
            </a:r>
            <a:r>
              <a:rPr lang="en-US" b="1" dirty="0"/>
              <a:t> (prevention better than cure)</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284931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371560" y="197684"/>
            <a:ext cx="8222315" cy="1383419"/>
          </a:xfrm>
        </p:spPr>
        <p:txBody>
          <a:bodyPr>
            <a:normAutofit/>
          </a:bodyPr>
          <a:lstStyle/>
          <a:p>
            <a:r>
              <a:rPr lang="en-GB" sz="2400" b="1" dirty="0">
                <a:latin typeface="+mn-lt"/>
              </a:rPr>
              <a:t>Switzerland: </a:t>
            </a:r>
            <a:r>
              <a:rPr lang="en-US" sz="2000" dirty="0">
                <a:latin typeface="+mn-lt"/>
              </a:rPr>
              <a:t>How do you generally plan for divorce and how do you generally plan for death in your jurisdiction? What are the pitfalls to avoid? </a:t>
            </a:r>
            <a:br>
              <a:rPr lang="en-US" sz="2000" dirty="0">
                <a:latin typeface="+mn-lt"/>
              </a:rPr>
            </a:br>
            <a:endParaRPr lang="en-GB" sz="2700" dirty="0">
              <a:latin typeface="+mn-lt"/>
            </a:endParaRPr>
          </a:p>
        </p:txBody>
      </p:sp>
      <p:sp>
        <p:nvSpPr>
          <p:cNvPr id="8" name="TextBox 7"/>
          <p:cNvSpPr txBox="1"/>
          <p:nvPr/>
        </p:nvSpPr>
        <p:spPr>
          <a:xfrm>
            <a:off x="838199" y="1581103"/>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Picture 10" descr="Logo&#10;&#10;Description automatically generated">
            <a:extLst>
              <a:ext uri="{FF2B5EF4-FFF2-40B4-BE49-F238E27FC236}">
                <a16:creationId xmlns:a16="http://schemas.microsoft.com/office/drawing/2014/main" id="{7F1685B1-E6E2-4BC0-9489-FC16E2ABD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00411" y="95425"/>
            <a:ext cx="2653199" cy="1485678"/>
          </a:xfrm>
          <a:prstGeom prst="rect">
            <a:avLst/>
          </a:prstGeom>
        </p:spPr>
      </p:pic>
      <p:sp>
        <p:nvSpPr>
          <p:cNvPr id="9" name="TextBox 8">
            <a:extLst>
              <a:ext uri="{FF2B5EF4-FFF2-40B4-BE49-F238E27FC236}">
                <a16:creationId xmlns:a16="http://schemas.microsoft.com/office/drawing/2014/main" id="{811AEC47-6FDB-469D-8963-01AC6C3EB3C0}"/>
              </a:ext>
            </a:extLst>
          </p:cNvPr>
          <p:cNvSpPr txBox="1"/>
          <p:nvPr/>
        </p:nvSpPr>
        <p:spPr>
          <a:xfrm>
            <a:off x="471921" y="1403396"/>
            <a:ext cx="10277213" cy="5632311"/>
          </a:xfrm>
          <a:prstGeom prst="rect">
            <a:avLst/>
          </a:prstGeom>
          <a:noFill/>
        </p:spPr>
        <p:txBody>
          <a:bodyPr wrap="square" rtlCol="0">
            <a:spAutoFit/>
          </a:bodyPr>
          <a:lstStyle/>
          <a:p>
            <a:r>
              <a:rPr lang="en-US" b="1" dirty="0"/>
              <a:t>"Planning" for death:</a:t>
            </a:r>
            <a:endParaRPr lang="en-US" dirty="0"/>
          </a:p>
          <a:p>
            <a:endParaRPr lang="en-US" dirty="0"/>
          </a:p>
          <a:p>
            <a:pPr marL="285750" indent="-285750">
              <a:buFont typeface="Arial" panose="020B0604020202020204" pitchFamily="34" charset="0"/>
              <a:buChar char="•"/>
            </a:pPr>
            <a:r>
              <a:rPr lang="en-US" dirty="0"/>
              <a:t>Claims of the surviving spouse:</a:t>
            </a:r>
          </a:p>
          <a:p>
            <a:pPr marL="742950" lvl="1" indent="-285750">
              <a:buFont typeface="Arial" panose="020B0604020202020204" pitchFamily="34" charset="0"/>
              <a:buChar char="•"/>
            </a:pPr>
            <a:r>
              <a:rPr lang="en-US" b="1" dirty="0"/>
              <a:t>Matrimonial property claim</a:t>
            </a:r>
            <a:endParaRPr lang="en-US" dirty="0"/>
          </a:p>
          <a:p>
            <a:pPr marL="742950" lvl="1" indent="-285750">
              <a:buFont typeface="Arial" panose="020B0604020202020204" pitchFamily="34" charset="0"/>
              <a:buChar char="•"/>
            </a:pPr>
            <a:r>
              <a:rPr lang="en-US" b="1" dirty="0"/>
              <a:t>Inheritance claim</a:t>
            </a:r>
          </a:p>
          <a:p>
            <a:pPr marL="742950" lvl="1" indent="-285750">
              <a:buFont typeface="Arial" panose="020B0604020202020204" pitchFamily="34" charset="0"/>
              <a:buChar char="•"/>
            </a:pPr>
            <a:r>
              <a:rPr lang="en-US" b="1" dirty="0"/>
              <a:t>Pension funds</a:t>
            </a:r>
          </a:p>
          <a:p>
            <a:pPr marL="285750" indent="-285750">
              <a:buFont typeface="Arial" panose="020B0604020202020204" pitchFamily="34" charset="0"/>
              <a:buChar char="•"/>
            </a:pPr>
            <a:r>
              <a:rPr lang="en-US" dirty="0"/>
              <a:t>Testator with </a:t>
            </a:r>
            <a:r>
              <a:rPr lang="en-US" b="1" dirty="0"/>
              <a:t>last domicile in Switzerland: Swiss succession law</a:t>
            </a:r>
            <a:r>
              <a:rPr lang="en-US" dirty="0"/>
              <a:t> governs </a:t>
            </a:r>
            <a:r>
              <a:rPr lang="en-US" b="1" dirty="0"/>
              <a:t>worldwide estate </a:t>
            </a:r>
            <a:r>
              <a:rPr lang="en-US" dirty="0"/>
              <a:t>(CH not part of EU Succession Regulation but may be relevant for EU clients/clients with assets in EU)</a:t>
            </a:r>
          </a:p>
          <a:p>
            <a:endParaRPr lang="en-US" dirty="0"/>
          </a:p>
          <a:p>
            <a:r>
              <a:rPr lang="en-US" b="1" dirty="0"/>
              <a:t>Planning Options (1):</a:t>
            </a:r>
            <a:endParaRPr lang="en-US" dirty="0"/>
          </a:p>
          <a:p>
            <a:endParaRPr lang="en-US" dirty="0"/>
          </a:p>
          <a:p>
            <a:pPr marL="285750" indent="-285750">
              <a:buFont typeface="Arial" panose="020B0604020202020204" pitchFamily="34" charset="0"/>
              <a:buChar char="•"/>
            </a:pPr>
            <a:r>
              <a:rPr lang="en-US" dirty="0"/>
              <a:t>Last wills</a:t>
            </a:r>
          </a:p>
          <a:p>
            <a:pPr marL="285750" indent="-285750">
              <a:buFont typeface="Arial" panose="020B0604020202020204" pitchFamily="34" charset="0"/>
              <a:buChar char="•"/>
            </a:pPr>
            <a:r>
              <a:rPr lang="en-US" dirty="0"/>
              <a:t>Marital and inheritance agreements</a:t>
            </a:r>
          </a:p>
          <a:p>
            <a:pPr marL="285750" indent="-285750">
              <a:buFont typeface="Arial" panose="020B0604020202020204" pitchFamily="34" charset="0"/>
              <a:buChar char="•"/>
            </a:pPr>
            <a:r>
              <a:rPr lang="en-US" dirty="0"/>
              <a:t>Shareholders’ agreements</a:t>
            </a:r>
          </a:p>
          <a:p>
            <a:pPr marL="285750" indent="-285750">
              <a:buFont typeface="Arial" panose="020B0604020202020204" pitchFamily="34" charset="0"/>
              <a:buChar char="•"/>
            </a:pPr>
            <a:r>
              <a:rPr lang="en-US" dirty="0"/>
              <a:t>Choice of law</a:t>
            </a:r>
          </a:p>
          <a:p>
            <a:endParaRPr lang="en-US" dirty="0"/>
          </a:p>
          <a:p>
            <a:pPr marL="285750" indent="-285750">
              <a:buFont typeface="Arial" panose="020B0604020202020204" pitchFamily="34" charset="0"/>
              <a:buChar char="•"/>
            </a:pP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047490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371560" y="197684"/>
            <a:ext cx="8222315" cy="1383419"/>
          </a:xfrm>
        </p:spPr>
        <p:txBody>
          <a:bodyPr>
            <a:normAutofit/>
          </a:bodyPr>
          <a:lstStyle/>
          <a:p>
            <a:r>
              <a:rPr lang="en-GB" sz="2400" b="1" dirty="0">
                <a:latin typeface="+mn-lt"/>
              </a:rPr>
              <a:t>Switzerland: </a:t>
            </a:r>
            <a:r>
              <a:rPr lang="en-US" sz="2000" dirty="0">
                <a:latin typeface="+mn-lt"/>
              </a:rPr>
              <a:t>How do you generally plan for divorce and how do you generally plan for death in your jurisdiction? What are the pitfalls to avoid? </a:t>
            </a:r>
            <a:br>
              <a:rPr lang="en-US" sz="2000" dirty="0">
                <a:latin typeface="+mn-lt"/>
              </a:rPr>
            </a:br>
            <a:endParaRPr lang="en-GB" sz="2700" dirty="0">
              <a:latin typeface="+mn-lt"/>
            </a:endParaRPr>
          </a:p>
        </p:txBody>
      </p:sp>
      <p:sp>
        <p:nvSpPr>
          <p:cNvPr id="8" name="TextBox 7"/>
          <p:cNvSpPr txBox="1"/>
          <p:nvPr/>
        </p:nvSpPr>
        <p:spPr>
          <a:xfrm>
            <a:off x="838199" y="1581103"/>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Picture 10" descr="Logo&#10;&#10;Description automatically generated">
            <a:extLst>
              <a:ext uri="{FF2B5EF4-FFF2-40B4-BE49-F238E27FC236}">
                <a16:creationId xmlns:a16="http://schemas.microsoft.com/office/drawing/2014/main" id="{7F1685B1-E6E2-4BC0-9489-FC16E2ABD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00411" y="95425"/>
            <a:ext cx="2653199" cy="1485678"/>
          </a:xfrm>
          <a:prstGeom prst="rect">
            <a:avLst/>
          </a:prstGeom>
        </p:spPr>
      </p:pic>
      <p:sp>
        <p:nvSpPr>
          <p:cNvPr id="7" name="TextBox 6">
            <a:extLst>
              <a:ext uri="{FF2B5EF4-FFF2-40B4-BE49-F238E27FC236}">
                <a16:creationId xmlns:a16="http://schemas.microsoft.com/office/drawing/2014/main" id="{DC011219-2333-40A9-BF10-CCDC4D776436}"/>
              </a:ext>
            </a:extLst>
          </p:cNvPr>
          <p:cNvSpPr txBox="1"/>
          <p:nvPr/>
        </p:nvSpPr>
        <p:spPr>
          <a:xfrm>
            <a:off x="349797" y="1402683"/>
            <a:ext cx="10277213" cy="4801314"/>
          </a:xfrm>
          <a:prstGeom prst="rect">
            <a:avLst/>
          </a:prstGeom>
          <a:noFill/>
        </p:spPr>
        <p:txBody>
          <a:bodyPr wrap="square" rtlCol="0">
            <a:spAutoFit/>
          </a:bodyPr>
          <a:lstStyle/>
          <a:p>
            <a:pPr marL="285750" indent="-285750">
              <a:buFont typeface="Arial" panose="020B0604020202020204" pitchFamily="34" charset="0"/>
              <a:buChar char="•"/>
            </a:pPr>
            <a:endParaRPr lang="en-US" dirty="0"/>
          </a:p>
          <a:p>
            <a:r>
              <a:rPr lang="en-US" b="1" dirty="0"/>
              <a:t>Planning Options (2):</a:t>
            </a:r>
            <a:endParaRPr lang="en-US" dirty="0"/>
          </a:p>
          <a:p>
            <a:endParaRPr lang="en-US" dirty="0"/>
          </a:p>
          <a:p>
            <a:pPr marL="285750" indent="-285750">
              <a:buFont typeface="Arial" panose="020B0604020202020204" pitchFamily="34" charset="0"/>
              <a:buChar char="•"/>
            </a:pPr>
            <a:r>
              <a:rPr lang="en-US" dirty="0"/>
              <a:t>Marital Agreement: </a:t>
            </a:r>
            <a:r>
              <a:rPr lang="en-US" b="1" dirty="0"/>
              <a:t>Separation of property agreement </a:t>
            </a:r>
            <a:r>
              <a:rPr lang="en-US" dirty="0"/>
              <a:t>shelters assets from matrimonial property claim</a:t>
            </a:r>
          </a:p>
          <a:p>
            <a:pPr marL="285750" indent="-285750">
              <a:buFont typeface="Arial" panose="020B0604020202020204" pitchFamily="34" charset="0"/>
              <a:buChar char="•"/>
            </a:pPr>
            <a:r>
              <a:rPr lang="en-US" dirty="0"/>
              <a:t>Choice of Law: E.g. </a:t>
            </a:r>
            <a:r>
              <a:rPr lang="en-US" b="1" dirty="0"/>
              <a:t>opting for UK-Law </a:t>
            </a:r>
            <a:r>
              <a:rPr lang="en-US" dirty="0"/>
              <a:t>to deprive spouse of forced heirship share</a:t>
            </a:r>
          </a:p>
          <a:p>
            <a:pPr marL="285750" indent="-285750">
              <a:buFont typeface="Arial" panose="020B0604020202020204" pitchFamily="34" charset="0"/>
              <a:buChar char="•"/>
            </a:pPr>
            <a:r>
              <a:rPr lang="en-US" dirty="0"/>
              <a:t>Inheritance Agreement: </a:t>
            </a:r>
            <a:r>
              <a:rPr lang="en-US" b="1" dirty="0"/>
              <a:t>Transfer of property</a:t>
            </a:r>
            <a:r>
              <a:rPr lang="en-US" dirty="0"/>
              <a:t> upon death to the contractual party / Heirs may renounce </a:t>
            </a:r>
            <a:r>
              <a:rPr lang="en-US" b="1" dirty="0"/>
              <a:t>forced heirship right</a:t>
            </a:r>
            <a:r>
              <a:rPr lang="en-US" dirty="0"/>
              <a:t> or </a:t>
            </a:r>
            <a:r>
              <a:rPr lang="en-US" b="1" dirty="0"/>
              <a:t>all or part of their statutory rights</a:t>
            </a:r>
          </a:p>
          <a:p>
            <a:pPr marL="285750" indent="-285750">
              <a:buFont typeface="Arial" panose="020B0604020202020204" pitchFamily="34" charset="0"/>
              <a:buChar char="•"/>
            </a:pPr>
            <a:r>
              <a:rPr lang="en-US" b="1" dirty="0"/>
              <a:t>Investing in Real estate </a:t>
            </a:r>
            <a:r>
              <a:rPr lang="en-US" dirty="0"/>
              <a:t>in Jurisdiction without forced heirship rules</a:t>
            </a:r>
          </a:p>
          <a:p>
            <a:pPr marL="285750" indent="-285750">
              <a:buFont typeface="Arial" panose="020B0604020202020204" pitchFamily="34" charset="0"/>
              <a:buChar char="•"/>
            </a:pPr>
            <a:r>
              <a:rPr lang="en-US" b="1" dirty="0"/>
              <a:t>Trusts/Lifetime dispositions </a:t>
            </a:r>
            <a:r>
              <a:rPr lang="en-US" dirty="0"/>
              <a:t>to</a:t>
            </a:r>
            <a:r>
              <a:rPr lang="en-US" b="1" dirty="0"/>
              <a:t> avoid forced heirship: </a:t>
            </a:r>
            <a:r>
              <a:rPr lang="en-US" dirty="0"/>
              <a:t>In case of revocable trust vulnerable to attack or, in case of irrevocable trusts, if transfers made within 5 years prior to death of settlor spouse or to circumvent forced heirship share</a:t>
            </a:r>
          </a:p>
          <a:p>
            <a:endParaRPr lang="en-US" dirty="0"/>
          </a:p>
          <a:p>
            <a:endParaRPr lang="en-US" dirty="0"/>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018638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371560" y="197684"/>
            <a:ext cx="8222315" cy="1383419"/>
          </a:xfrm>
        </p:spPr>
        <p:txBody>
          <a:bodyPr>
            <a:normAutofit/>
          </a:bodyPr>
          <a:lstStyle/>
          <a:p>
            <a:r>
              <a:rPr lang="en-GB" sz="2400" b="1" dirty="0">
                <a:latin typeface="+mn-lt"/>
              </a:rPr>
              <a:t>Switzerland: </a:t>
            </a:r>
            <a:r>
              <a:rPr lang="en-US" sz="2000" dirty="0">
                <a:latin typeface="+mn-lt"/>
              </a:rPr>
              <a:t>How do you generally plan for divorce and how do you generally plan for death in your jurisdiction? What are the pitfalls to avoid? </a:t>
            </a:r>
            <a:br>
              <a:rPr lang="en-US" sz="2000" dirty="0">
                <a:latin typeface="+mn-lt"/>
              </a:rPr>
            </a:br>
            <a:endParaRPr lang="en-GB" sz="2700" dirty="0">
              <a:latin typeface="+mn-lt"/>
            </a:endParaRPr>
          </a:p>
        </p:txBody>
      </p:sp>
      <p:sp>
        <p:nvSpPr>
          <p:cNvPr id="8" name="TextBox 7"/>
          <p:cNvSpPr txBox="1"/>
          <p:nvPr/>
        </p:nvSpPr>
        <p:spPr>
          <a:xfrm>
            <a:off x="838199" y="1581103"/>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Picture 10" descr="Logo&#10;&#10;Description automatically generated">
            <a:extLst>
              <a:ext uri="{FF2B5EF4-FFF2-40B4-BE49-F238E27FC236}">
                <a16:creationId xmlns:a16="http://schemas.microsoft.com/office/drawing/2014/main" id="{7F1685B1-E6E2-4BC0-9489-FC16E2ABD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00411" y="95425"/>
            <a:ext cx="2653199" cy="1485678"/>
          </a:xfrm>
          <a:prstGeom prst="rect">
            <a:avLst/>
          </a:prstGeom>
        </p:spPr>
      </p:pic>
      <p:sp>
        <p:nvSpPr>
          <p:cNvPr id="9" name="TextBox 8">
            <a:extLst>
              <a:ext uri="{FF2B5EF4-FFF2-40B4-BE49-F238E27FC236}">
                <a16:creationId xmlns:a16="http://schemas.microsoft.com/office/drawing/2014/main" id="{0DD1E694-0AEB-4D26-B6DB-6820A5CF176E}"/>
              </a:ext>
            </a:extLst>
          </p:cNvPr>
          <p:cNvSpPr txBox="1"/>
          <p:nvPr/>
        </p:nvSpPr>
        <p:spPr>
          <a:xfrm>
            <a:off x="371560" y="1459230"/>
            <a:ext cx="10277213" cy="3939540"/>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r>
              <a:rPr lang="en-US" b="1" dirty="0"/>
              <a:t>Pitfalls</a:t>
            </a:r>
            <a:endParaRPr lang="en-US" dirty="0"/>
          </a:p>
          <a:p>
            <a:endParaRPr lang="en-US" dirty="0"/>
          </a:p>
          <a:p>
            <a:pPr marL="285750" indent="-285750">
              <a:buFont typeface="Arial" panose="020B0604020202020204" pitchFamily="34" charset="0"/>
              <a:buChar char="•"/>
            </a:pPr>
            <a:r>
              <a:rPr lang="en-US" b="1" dirty="0"/>
              <a:t>Risk of formal invalidity abroad </a:t>
            </a:r>
            <a:r>
              <a:rPr lang="en-US" dirty="0"/>
              <a:t>(independent representation, full disclosure, cooling off period)</a:t>
            </a:r>
          </a:p>
          <a:p>
            <a:pPr marL="285750" indent="-285750">
              <a:buFont typeface="Arial" panose="020B0604020202020204" pitchFamily="34" charset="0"/>
              <a:buChar char="•"/>
            </a:pPr>
            <a:r>
              <a:rPr lang="en-US" dirty="0"/>
              <a:t>State in Prenup that </a:t>
            </a:r>
            <a:r>
              <a:rPr lang="en-US" b="1" dirty="0"/>
              <a:t>no change </a:t>
            </a:r>
            <a:r>
              <a:rPr lang="en-US" dirty="0"/>
              <a:t>of</a:t>
            </a:r>
            <a:r>
              <a:rPr lang="en-US" b="1" dirty="0"/>
              <a:t> </a:t>
            </a:r>
            <a:r>
              <a:rPr lang="en-US" dirty="0"/>
              <a:t>matrimonial property </a:t>
            </a:r>
            <a:r>
              <a:rPr lang="en-US" b="1" dirty="0"/>
              <a:t>law </a:t>
            </a:r>
            <a:r>
              <a:rPr lang="en-US" dirty="0"/>
              <a:t>in case of </a:t>
            </a:r>
            <a:r>
              <a:rPr lang="en-US" b="1" dirty="0"/>
              <a:t>relocation</a:t>
            </a:r>
          </a:p>
          <a:p>
            <a:pPr marL="285750" indent="-285750">
              <a:buFont typeface="Arial" panose="020B0604020202020204" pitchFamily="34" charset="0"/>
              <a:buChar char="•"/>
            </a:pPr>
            <a:r>
              <a:rPr lang="en-US" dirty="0"/>
              <a:t>Consider </a:t>
            </a:r>
            <a:r>
              <a:rPr lang="en-US" b="1" dirty="0"/>
              <a:t>all relevant jurisdictions</a:t>
            </a:r>
            <a:r>
              <a:rPr lang="en-US" dirty="0"/>
              <a:t> and involvement of foreign local counsel</a:t>
            </a:r>
          </a:p>
          <a:p>
            <a:pPr marL="285750" indent="-285750">
              <a:buFont typeface="Arial" panose="020B0604020202020204" pitchFamily="34" charset="0"/>
              <a:buChar char="•"/>
            </a:pPr>
            <a:r>
              <a:rPr lang="en-US" b="1" dirty="0"/>
              <a:t>Prenuptial agreement</a:t>
            </a:r>
            <a:r>
              <a:rPr lang="en-US" dirty="0"/>
              <a:t> and </a:t>
            </a:r>
            <a:r>
              <a:rPr lang="en-US" b="1" dirty="0"/>
              <a:t>inheritance contract</a:t>
            </a:r>
            <a:r>
              <a:rPr lang="en-US" dirty="0"/>
              <a:t> can be </a:t>
            </a:r>
            <a:r>
              <a:rPr lang="en-US" b="1" dirty="0"/>
              <a:t>combined –</a:t>
            </a:r>
            <a:r>
              <a:rPr lang="en-US" dirty="0"/>
              <a:t> to avoid conflicts and unwanted surprises, </a:t>
            </a:r>
            <a:r>
              <a:rPr lang="en-US" b="1" dirty="0"/>
              <a:t>same law</a:t>
            </a:r>
            <a:r>
              <a:rPr lang="en-US" dirty="0"/>
              <a:t> should govern </a:t>
            </a:r>
            <a:r>
              <a:rPr lang="en-US" b="1" dirty="0"/>
              <a:t>matrimonial property</a:t>
            </a:r>
            <a:r>
              <a:rPr lang="en-US" dirty="0"/>
              <a:t> and </a:t>
            </a:r>
            <a:r>
              <a:rPr lang="en-US" b="1" dirty="0"/>
              <a:t>inheritance rights</a:t>
            </a:r>
            <a:r>
              <a:rPr lang="en-US" dirty="0"/>
              <a:t> </a:t>
            </a:r>
          </a:p>
          <a:p>
            <a:pPr marL="285750" indent="-285750">
              <a:buFont typeface="Arial" panose="020B0604020202020204" pitchFamily="34" charset="0"/>
              <a:buChar char="•"/>
            </a:pPr>
            <a:r>
              <a:rPr lang="en-US" dirty="0"/>
              <a:t>Clients relocating to CH with foreign last will: Important to have </a:t>
            </a:r>
            <a:r>
              <a:rPr lang="en-US" b="1" dirty="0"/>
              <a:t>explicit choice of foreign law</a:t>
            </a:r>
            <a:endParaRPr lang="en-US" dirty="0"/>
          </a:p>
          <a:p>
            <a:pPr marL="285750" indent="-285750">
              <a:buFont typeface="Arial" panose="020B0604020202020204" pitchFamily="34" charset="0"/>
              <a:buChar char="•"/>
            </a:pPr>
            <a:r>
              <a:rPr lang="en-US" b="1" dirty="0"/>
              <a:t>Formal invalidity in Switzerland </a:t>
            </a:r>
            <a:r>
              <a:rPr lang="en-US" dirty="0"/>
              <a:t>(e.g. foreign inheritance waiver formally deficient)</a:t>
            </a:r>
          </a:p>
          <a:p>
            <a:endParaRPr lang="en-US" dirty="0"/>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4231367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11031"/>
            <a:ext cx="12192000" cy="6858000"/>
          </a:xfrm>
        </p:spPr>
      </p:pic>
      <p:sp>
        <p:nvSpPr>
          <p:cNvPr id="2" name="Title 1"/>
          <p:cNvSpPr>
            <a:spLocks noGrp="1"/>
          </p:cNvSpPr>
          <p:nvPr>
            <p:ph type="title"/>
          </p:nvPr>
        </p:nvSpPr>
        <p:spPr>
          <a:xfrm>
            <a:off x="393577" y="164432"/>
            <a:ext cx="8278017" cy="1444219"/>
          </a:xfrm>
        </p:spPr>
        <p:txBody>
          <a:bodyPr>
            <a:normAutofit/>
          </a:bodyPr>
          <a:lstStyle/>
          <a:p>
            <a:r>
              <a:rPr lang="en-GB" sz="2400" b="1" dirty="0">
                <a:latin typeface="+mn-lt"/>
              </a:rPr>
              <a:t>Canada: </a:t>
            </a:r>
            <a:r>
              <a:rPr lang="en-US" sz="2000" dirty="0">
                <a:latin typeface="+mn-lt"/>
              </a:rPr>
              <a:t>How do you generally plan for divorce and how do you generally plan for death in your jurisdiction? What are the pitfalls to avoid? </a:t>
            </a:r>
            <a:r>
              <a:rPr lang="en-US" sz="1800" dirty="0">
                <a:latin typeface="+mn-lt"/>
              </a:rPr>
              <a:t/>
            </a:r>
            <a:br>
              <a:rPr lang="en-US" sz="1800" dirty="0">
                <a:latin typeface="+mn-lt"/>
              </a:rPr>
            </a:br>
            <a:r>
              <a:rPr lang="en-GB" sz="1800" dirty="0">
                <a:latin typeface="+mn-lt"/>
              </a:rPr>
              <a:t> </a:t>
            </a:r>
            <a:endParaRPr lang="en-GB" sz="2000" dirty="0">
              <a:latin typeface="+mn-lt"/>
            </a:endParaRPr>
          </a:p>
        </p:txBody>
      </p:sp>
      <p:sp>
        <p:nvSpPr>
          <p:cNvPr id="8" name="TextBox 7"/>
          <p:cNvSpPr txBox="1"/>
          <p:nvPr/>
        </p:nvSpPr>
        <p:spPr>
          <a:xfrm>
            <a:off x="507107" y="1795392"/>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descr="A red and white flag&#10;&#10;Description automatically generated">
            <a:extLst>
              <a:ext uri="{FF2B5EF4-FFF2-40B4-BE49-F238E27FC236}">
                <a16:creationId xmlns:a16="http://schemas.microsoft.com/office/drawing/2014/main" id="{F95D13EF-8447-4185-A70F-6D2F685287C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065171" y="164432"/>
            <a:ext cx="2888439" cy="1444220"/>
          </a:xfrm>
          <a:prstGeom prst="rect">
            <a:avLst/>
          </a:prstGeom>
        </p:spPr>
      </p:pic>
      <p:sp>
        <p:nvSpPr>
          <p:cNvPr id="7" name="TextBox 6">
            <a:extLst>
              <a:ext uri="{FF2B5EF4-FFF2-40B4-BE49-F238E27FC236}">
                <a16:creationId xmlns:a16="http://schemas.microsoft.com/office/drawing/2014/main" id="{2A257E35-1DD7-43EF-9897-0DEC09BCB736}"/>
              </a:ext>
            </a:extLst>
          </p:cNvPr>
          <p:cNvSpPr txBox="1"/>
          <p:nvPr/>
        </p:nvSpPr>
        <p:spPr>
          <a:xfrm>
            <a:off x="507107" y="1686755"/>
            <a:ext cx="10277213" cy="4739759"/>
          </a:xfrm>
          <a:prstGeom prst="rect">
            <a:avLst/>
          </a:prstGeom>
          <a:noFill/>
        </p:spPr>
        <p:txBody>
          <a:bodyPr wrap="square" rtlCol="0">
            <a:spAutoFit/>
          </a:bodyPr>
          <a:lstStyle/>
          <a:p>
            <a:pPr marL="0" marR="0">
              <a:spcBef>
                <a:spcPts val="0"/>
              </a:spcBef>
              <a:spcAft>
                <a:spcPts val="0"/>
              </a:spcAft>
            </a:pPr>
            <a:r>
              <a:rPr lang="en-US" dirty="0">
                <a:effectLst/>
                <a:ea typeface="Calibri" panose="020F0502020204030204" pitchFamily="34" charset="0"/>
              </a:rPr>
              <a:t>Family and Estates law in Canada are governed by the provinces and territories, as opposed to federally. Accordingly, there are provincial differences. Generally speaking, however, in most jurisdictions upon either death </a:t>
            </a:r>
            <a:r>
              <a:rPr lang="en-US" b="1" dirty="0">
                <a:effectLst/>
                <a:ea typeface="Calibri" panose="020F0502020204030204" pitchFamily="34" charset="0"/>
              </a:rPr>
              <a:t>or</a:t>
            </a:r>
            <a:r>
              <a:rPr lang="en-US" dirty="0">
                <a:effectLst/>
                <a:ea typeface="Calibri" panose="020F0502020204030204" pitchFamily="34" charset="0"/>
              </a:rPr>
              <a:t> divorce a spouse is entitled to 50% of the matrimonial property (generally, the property of both spouses combined, with certain exceptions)</a:t>
            </a:r>
          </a:p>
          <a:p>
            <a:pPr marL="0" marR="0">
              <a:spcBef>
                <a:spcPts val="0"/>
              </a:spcBef>
              <a:spcAft>
                <a:spcPts val="0"/>
              </a:spcAft>
            </a:pPr>
            <a:r>
              <a:rPr lang="en-US" dirty="0">
                <a:effectLst/>
                <a:ea typeface="Calibri" panose="020F0502020204030204" pitchFamily="34" charset="0"/>
              </a:rPr>
              <a:t> </a:t>
            </a:r>
          </a:p>
          <a:p>
            <a:pPr marL="0" marR="0">
              <a:spcBef>
                <a:spcPts val="0"/>
              </a:spcBef>
              <a:spcAft>
                <a:spcPts val="0"/>
              </a:spcAft>
            </a:pPr>
            <a:r>
              <a:rPr lang="en-US" b="1" dirty="0">
                <a:effectLst/>
                <a:ea typeface="Calibri" panose="020F0502020204030204" pitchFamily="34" charset="0"/>
              </a:rPr>
              <a:t>Divorce</a:t>
            </a:r>
            <a:r>
              <a:rPr lang="en-US" dirty="0">
                <a:effectLst/>
                <a:ea typeface="Calibri" panose="020F0502020204030204" pitchFamily="34" charset="0"/>
              </a:rPr>
              <a:t>:</a:t>
            </a:r>
          </a:p>
          <a:p>
            <a:pPr marL="0" marR="0">
              <a:spcBef>
                <a:spcPts val="0"/>
              </a:spcBef>
              <a:spcAft>
                <a:spcPts val="0"/>
              </a:spcAft>
            </a:pPr>
            <a:r>
              <a:rPr lang="en-US" dirty="0">
                <a:effectLst/>
                <a:ea typeface="Calibri" panose="020F0502020204030204" pitchFamily="34" charset="0"/>
              </a:rPr>
              <a:t> </a:t>
            </a:r>
          </a:p>
          <a:p>
            <a:pPr marL="0" marR="0">
              <a:spcBef>
                <a:spcPts val="0"/>
              </a:spcBef>
              <a:spcAft>
                <a:spcPts val="0"/>
              </a:spcAft>
            </a:pPr>
            <a:r>
              <a:rPr lang="en-US" dirty="0" smtClean="0">
                <a:effectLst/>
                <a:ea typeface="Calibri" panose="020F0502020204030204" pitchFamily="34" charset="0"/>
              </a:rPr>
              <a:t>Marriage </a:t>
            </a:r>
            <a:r>
              <a:rPr lang="en-US" dirty="0">
                <a:effectLst/>
                <a:ea typeface="Calibri" panose="020F0502020204030204" pitchFamily="34" charset="0"/>
              </a:rPr>
              <a:t>Contracts are enforceable in Canada, provided certain formalities have been met. </a:t>
            </a:r>
          </a:p>
          <a:p>
            <a:pPr marL="0" marR="0">
              <a:spcBef>
                <a:spcPts val="0"/>
              </a:spcBef>
              <a:spcAft>
                <a:spcPts val="0"/>
              </a:spcAft>
            </a:pPr>
            <a:r>
              <a:rPr lang="en-US" dirty="0" smtClean="0">
                <a:effectLst/>
                <a:ea typeface="Calibri" panose="020F0502020204030204" pitchFamily="34" charset="0"/>
              </a:rPr>
              <a:t>Absent </a:t>
            </a:r>
            <a:r>
              <a:rPr lang="en-US" dirty="0">
                <a:effectLst/>
                <a:ea typeface="Calibri" panose="020F0502020204030204" pitchFamily="34" charset="0"/>
              </a:rPr>
              <a:t>a marriage contract, planning may include separate ownership, or the creation of various tax-planned and asset protection structures that keep non-matrimonial assets protected from the other spouse</a:t>
            </a:r>
            <a:r>
              <a:rPr lang="en-US" dirty="0" smtClean="0">
                <a:effectLst/>
                <a:ea typeface="Calibri" panose="020F0502020204030204" pitchFamily="34" charset="0"/>
              </a:rPr>
              <a:t>. ILA will be key in any planning related to matrimonial assets.</a:t>
            </a:r>
            <a:endParaRPr lang="en-US" dirty="0">
              <a:effectLst/>
              <a:ea typeface="Calibri" panose="020F0502020204030204" pitchFamily="34" charset="0"/>
            </a:endParaRPr>
          </a:p>
          <a:p>
            <a:pPr marL="0" marR="0">
              <a:spcBef>
                <a:spcPts val="0"/>
              </a:spcBef>
              <a:spcAft>
                <a:spcPts val="0"/>
              </a:spcAft>
            </a:pPr>
            <a:r>
              <a:rPr lang="en-US" dirty="0">
                <a:effectLst/>
                <a:ea typeface="Calibri" panose="020F0502020204030204" pitchFamily="34" charset="0"/>
              </a:rPr>
              <a:t> </a:t>
            </a:r>
          </a:p>
          <a:p>
            <a:pPr marL="0" marR="0">
              <a:spcBef>
                <a:spcPts val="0"/>
              </a:spcBef>
              <a:spcAft>
                <a:spcPts val="0"/>
              </a:spcAft>
            </a:pPr>
            <a:r>
              <a:rPr lang="en-US" b="1" dirty="0">
                <a:effectLst/>
                <a:ea typeface="Calibri" panose="020F0502020204030204" pitchFamily="34" charset="0"/>
              </a:rPr>
              <a:t>Death</a:t>
            </a:r>
            <a:r>
              <a:rPr lang="en-US" dirty="0">
                <a:effectLst/>
                <a:ea typeface="Calibri" panose="020F0502020204030204" pitchFamily="34" charset="0"/>
              </a:rPr>
              <a:t>:</a:t>
            </a:r>
          </a:p>
          <a:p>
            <a:pPr marL="0" marR="0">
              <a:spcBef>
                <a:spcPts val="0"/>
              </a:spcBef>
              <a:spcAft>
                <a:spcPts val="0"/>
              </a:spcAft>
            </a:pPr>
            <a:r>
              <a:rPr lang="en-US" dirty="0">
                <a:effectLst/>
                <a:ea typeface="Calibri" panose="020F0502020204030204" pitchFamily="34" charset="0"/>
              </a:rPr>
              <a:t> </a:t>
            </a:r>
          </a:p>
          <a:p>
            <a:pPr marL="0" marR="0">
              <a:spcBef>
                <a:spcPts val="0"/>
              </a:spcBef>
              <a:spcAft>
                <a:spcPts val="0"/>
              </a:spcAft>
            </a:pPr>
            <a:r>
              <a:rPr lang="en-US" dirty="0">
                <a:effectLst/>
                <a:ea typeface="Calibri" panose="020F0502020204030204" pitchFamily="34" charset="0"/>
              </a:rPr>
              <a:t>Common tools are wills, trusts, and ownership structures that transfer ownership to the surviving spouse with minimal Probate proceedings or other tax.  (For example, Joint Partner Trusts or  joint ownership)</a:t>
            </a:r>
            <a:endParaRPr lang="en-US"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008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06452"/>
            <a:ext cx="12192000" cy="6251548"/>
          </a:xfrm>
        </p:spPr>
      </p:pic>
      <p:sp>
        <p:nvSpPr>
          <p:cNvPr id="2" name="Title 1"/>
          <p:cNvSpPr>
            <a:spLocks noGrp="1"/>
          </p:cNvSpPr>
          <p:nvPr>
            <p:ph type="title"/>
          </p:nvPr>
        </p:nvSpPr>
        <p:spPr>
          <a:xfrm>
            <a:off x="238390" y="501750"/>
            <a:ext cx="8679832" cy="1623792"/>
          </a:xfrm>
        </p:spPr>
        <p:txBody>
          <a:bodyPr>
            <a:normAutofit fontScale="90000"/>
          </a:bodyPr>
          <a:lstStyle/>
          <a:p>
            <a:r>
              <a:rPr lang="en-GB" sz="2700" b="1" dirty="0">
                <a:latin typeface="+mn-lt"/>
              </a:rPr>
              <a:t>England: </a:t>
            </a:r>
            <a:r>
              <a:rPr lang="en-US" sz="2200" u="sng" dirty="0">
                <a:latin typeface="+mn-lt"/>
              </a:rPr>
              <a:t>Would the two children from Norman’s marriage be better off if their father dies once the marriage is dissolved? </a:t>
            </a:r>
            <a:r>
              <a:rPr lang="en-US" sz="2200" dirty="0">
                <a:latin typeface="+mn-lt"/>
              </a:rPr>
              <a:t>Would it be effective for Heidi to stall the divorce in the hope that Norman dies? What happens if Heidi unexpectedly dies first, during the divorce procedure that she has stalled? Should Norman move to (or out) of England? Or to your jurisdiction? Or a Sharia Law jurisdiction?</a:t>
            </a:r>
            <a:r>
              <a:rPr lang="en-US" sz="2700" dirty="0">
                <a:latin typeface="+mn-lt"/>
              </a:rPr>
              <a:t/>
            </a:r>
            <a:br>
              <a:rPr lang="en-US" sz="2700" dirty="0">
                <a:latin typeface="+mn-lt"/>
              </a:rPr>
            </a:br>
            <a:r>
              <a:rPr lang="en-US" sz="2700" dirty="0">
                <a:latin typeface="+mn-lt"/>
              </a:rPr>
              <a:t/>
            </a:r>
            <a:br>
              <a:rPr lang="en-US" sz="2700" dirty="0">
                <a:latin typeface="+mn-lt"/>
              </a:rPr>
            </a:br>
            <a:r>
              <a:rPr lang="en-GB" sz="3200" dirty="0">
                <a:latin typeface="+mn-lt"/>
              </a:rPr>
              <a:t> </a:t>
            </a:r>
          </a:p>
        </p:txBody>
      </p:sp>
      <p:pic>
        <p:nvPicPr>
          <p:cNvPr id="5" name="Picture 4" descr="Logo, company name&#10;&#10;Description automatically generated">
            <a:extLst>
              <a:ext uri="{FF2B5EF4-FFF2-40B4-BE49-F238E27FC236}">
                <a16:creationId xmlns:a16="http://schemas.microsoft.com/office/drawing/2014/main" id="{01D25183-C69B-414E-8AE4-CECBC895B63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291431" y="238462"/>
            <a:ext cx="2662179" cy="1369621"/>
          </a:xfrm>
          <a:prstGeom prst="rect">
            <a:avLst/>
          </a:prstGeom>
        </p:spPr>
      </p:pic>
      <p:sp>
        <p:nvSpPr>
          <p:cNvPr id="6" name="TextBox 2">
            <a:extLst>
              <a:ext uri="{FF2B5EF4-FFF2-40B4-BE49-F238E27FC236}">
                <a16:creationId xmlns:a16="http://schemas.microsoft.com/office/drawing/2014/main" id="{BACABE9E-219B-4814-AEA8-E083F826D0AC}"/>
              </a:ext>
            </a:extLst>
          </p:cNvPr>
          <p:cNvSpPr txBox="1"/>
          <p:nvPr/>
        </p:nvSpPr>
        <p:spPr>
          <a:xfrm>
            <a:off x="238390" y="2125542"/>
            <a:ext cx="11322205" cy="35702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Norman’s children’s finances if he dies post-divorce</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They would be better off in one sense because Heidi will have her share already, meaning in theory there would be no vulnerabilities under the Inheritance Act 1975 as she would have her assets</a:t>
            </a:r>
          </a:p>
          <a:p>
            <a:pPr lvl="1"/>
            <a:endParaRPr lang="en-GB" dirty="0"/>
          </a:p>
          <a:p>
            <a:pPr marL="742950" lvl="1" indent="-285750">
              <a:buFont typeface="Arial" panose="020B0604020202020204" pitchFamily="34" charset="0"/>
              <a:buChar char="•"/>
            </a:pPr>
            <a:r>
              <a:rPr lang="en-GB" dirty="0"/>
              <a:t>If Heidi were to stall to make an Inheritance (Provision for Family and Dependants) Act 1975 claim on his estate, assets otherwise available to the children would be vulnerable</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Alternatively, if Norman and Heidi could agree, they could remain married for tax planning reasons (which would have a positive effect on Norman’s children)</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endParaRPr lang="en-GB" sz="1200" b="1"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2556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06452"/>
            <a:ext cx="12192000" cy="6251548"/>
          </a:xfrm>
        </p:spPr>
      </p:pic>
      <p:sp>
        <p:nvSpPr>
          <p:cNvPr id="2" name="Title 1"/>
          <p:cNvSpPr>
            <a:spLocks noGrp="1"/>
          </p:cNvSpPr>
          <p:nvPr>
            <p:ph type="title"/>
          </p:nvPr>
        </p:nvSpPr>
        <p:spPr>
          <a:xfrm>
            <a:off x="238390" y="238461"/>
            <a:ext cx="8679832" cy="2292866"/>
          </a:xfrm>
        </p:spPr>
        <p:txBody>
          <a:bodyPr>
            <a:normAutofit fontScale="90000"/>
          </a:bodyPr>
          <a:lstStyle/>
          <a:p>
            <a:r>
              <a:rPr lang="en-GB" sz="2700" b="1" dirty="0">
                <a:latin typeface="+mn-lt"/>
              </a:rPr>
              <a:t>England: </a:t>
            </a:r>
            <a:r>
              <a:rPr lang="en-US" sz="2200" dirty="0">
                <a:latin typeface="+mn-lt"/>
              </a:rPr>
              <a:t>Would the two children from Norman’s marriage be better off if their father dies once the marriage is dissolved? </a:t>
            </a:r>
            <a:r>
              <a:rPr lang="en-US" sz="2200" u="sng" dirty="0">
                <a:latin typeface="+mn-lt"/>
              </a:rPr>
              <a:t>Would it be effective for Heidi to stall the divorce in the hope that Norman dies?</a:t>
            </a:r>
            <a:r>
              <a:rPr lang="en-US" sz="2200" dirty="0">
                <a:latin typeface="+mn-lt"/>
              </a:rPr>
              <a:t> What happens if Heidi unexpectedly dies first, during the divorce procedure that she has stalled? Should Norman move to (or out) of England? Or to your jurisdiction? Or a Sharia Law jurisdiction?</a:t>
            </a:r>
            <a:br>
              <a:rPr lang="en-US" sz="2200" dirty="0">
                <a:latin typeface="+mn-lt"/>
              </a:rPr>
            </a:br>
            <a:r>
              <a:rPr lang="en-US" sz="2700" dirty="0">
                <a:latin typeface="+mn-lt"/>
              </a:rPr>
              <a:t/>
            </a:r>
            <a:br>
              <a:rPr lang="en-US" sz="2700" dirty="0">
                <a:latin typeface="+mn-lt"/>
              </a:rPr>
            </a:br>
            <a:r>
              <a:rPr lang="en-GB" sz="3200" dirty="0">
                <a:latin typeface="+mn-lt"/>
              </a:rPr>
              <a:t> </a:t>
            </a:r>
          </a:p>
        </p:txBody>
      </p:sp>
      <p:pic>
        <p:nvPicPr>
          <p:cNvPr id="5" name="Picture 4" descr="Logo, company name&#10;&#10;Description automatically generated">
            <a:extLst>
              <a:ext uri="{FF2B5EF4-FFF2-40B4-BE49-F238E27FC236}">
                <a16:creationId xmlns:a16="http://schemas.microsoft.com/office/drawing/2014/main" id="{01D25183-C69B-414E-8AE4-CECBC895B63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291431" y="238462"/>
            <a:ext cx="2662179" cy="1369621"/>
          </a:xfrm>
          <a:prstGeom prst="rect">
            <a:avLst/>
          </a:prstGeom>
        </p:spPr>
      </p:pic>
      <p:sp>
        <p:nvSpPr>
          <p:cNvPr id="6" name="TextBox 2">
            <a:extLst>
              <a:ext uri="{FF2B5EF4-FFF2-40B4-BE49-F238E27FC236}">
                <a16:creationId xmlns:a16="http://schemas.microsoft.com/office/drawing/2014/main" id="{BACABE9E-219B-4814-AEA8-E083F826D0AC}"/>
              </a:ext>
            </a:extLst>
          </p:cNvPr>
          <p:cNvSpPr txBox="1"/>
          <p:nvPr/>
        </p:nvSpPr>
        <p:spPr>
          <a:xfrm>
            <a:off x="338751" y="1976073"/>
            <a:ext cx="11322205" cy="30162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GB" sz="1600" b="1" dirty="0"/>
          </a:p>
          <a:p>
            <a:r>
              <a:rPr lang="en-GB" b="1" dirty="0"/>
              <a:t>Effect of stalling the divorce</a:t>
            </a:r>
          </a:p>
          <a:p>
            <a:pPr marL="285750"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Would allow Heidi a moratorium in which to process matters emotionally</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Makes opportunity to make an Inheritance Act 1975 claim more likely (Norman more likely to die the longer the divorce drags on) which may be a preferable course of action if a party expects to be able to obtain more under this Act (e.g. Heidi could retain her share but also potentially claim on Norman’s assets if inadequately provided for in his will and it transpired he had more assets)</a:t>
            </a:r>
          </a:p>
          <a:p>
            <a:pPr marL="285750" indent="-285750">
              <a:buFont typeface="Arial" panose="020B0604020202020204" pitchFamily="34" charset="0"/>
              <a:buChar char="•"/>
            </a:pPr>
            <a:endParaRPr lang="en-GB" sz="1200" b="1"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6381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838200" y="365125"/>
            <a:ext cx="4362974" cy="5163220"/>
          </a:xfrm>
        </p:spPr>
        <p:txBody>
          <a:bodyPr/>
          <a:lstStyle/>
          <a:p>
            <a:r>
              <a:rPr lang="en-GB" dirty="0">
                <a:latin typeface="+mn-lt"/>
              </a:rPr>
              <a:t>The Ultimate Double Cross:</a:t>
            </a:r>
          </a:p>
        </p:txBody>
      </p:sp>
      <p:graphicFrame>
        <p:nvGraphicFramePr>
          <p:cNvPr id="3" name="Diagram 2"/>
          <p:cNvGraphicFramePr/>
          <p:nvPr>
            <p:extLst>
              <p:ext uri="{D42A27DB-BD31-4B8C-83A1-F6EECF244321}">
                <p14:modId xmlns:p14="http://schemas.microsoft.com/office/powerpoint/2010/main" val="1751080281"/>
              </p:ext>
            </p:extLst>
          </p:nvPr>
        </p:nvGraphicFramePr>
        <p:xfrm>
          <a:off x="3944690" y="23740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3314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562"/>
            <a:ext cx="12192000" cy="6858000"/>
          </a:xfrm>
        </p:spPr>
      </p:pic>
      <p:sp>
        <p:nvSpPr>
          <p:cNvPr id="2" name="Title 1"/>
          <p:cNvSpPr>
            <a:spLocks noGrp="1"/>
          </p:cNvSpPr>
          <p:nvPr>
            <p:ph type="title"/>
          </p:nvPr>
        </p:nvSpPr>
        <p:spPr>
          <a:xfrm>
            <a:off x="305800" y="461487"/>
            <a:ext cx="8679832" cy="1623792"/>
          </a:xfrm>
        </p:spPr>
        <p:txBody>
          <a:bodyPr>
            <a:normAutofit fontScale="90000"/>
          </a:bodyPr>
          <a:lstStyle/>
          <a:p>
            <a:r>
              <a:rPr lang="en-GB" sz="2700" b="1" dirty="0">
                <a:latin typeface="+mn-lt"/>
              </a:rPr>
              <a:t>England: </a:t>
            </a:r>
            <a:r>
              <a:rPr lang="en-US" sz="2200" dirty="0">
                <a:latin typeface="+mn-lt"/>
              </a:rPr>
              <a:t>Would the two children from Norman’s marriage be better off if their father dies once the marriage is dissolved? Would it be effective for Heidi to stall the divorce in the hope that Norman dies? </a:t>
            </a:r>
            <a:r>
              <a:rPr lang="en-US" sz="2200" u="sng" dirty="0">
                <a:latin typeface="+mn-lt"/>
              </a:rPr>
              <a:t>What happens if Heidi unexpectedly dies first, during the divorce procedure that she has stalled? Should Norman move to (or out) of England? Or to your jurisdiction? Or a Sharia Law jurisdiction?</a:t>
            </a:r>
            <a:br>
              <a:rPr lang="en-US" sz="2200" u="sng" dirty="0">
                <a:latin typeface="+mn-lt"/>
              </a:rPr>
            </a:br>
            <a:r>
              <a:rPr lang="en-US" sz="2700" dirty="0">
                <a:latin typeface="+mn-lt"/>
              </a:rPr>
              <a:t/>
            </a:r>
            <a:br>
              <a:rPr lang="en-US" sz="2700" dirty="0">
                <a:latin typeface="+mn-lt"/>
              </a:rPr>
            </a:br>
            <a:r>
              <a:rPr lang="en-GB" sz="3200" dirty="0">
                <a:latin typeface="+mn-lt"/>
              </a:rPr>
              <a:t> </a:t>
            </a:r>
          </a:p>
        </p:txBody>
      </p:sp>
      <p:pic>
        <p:nvPicPr>
          <p:cNvPr id="5" name="Picture 4" descr="Logo, company name&#10;&#10;Description automatically generated">
            <a:extLst>
              <a:ext uri="{FF2B5EF4-FFF2-40B4-BE49-F238E27FC236}">
                <a16:creationId xmlns:a16="http://schemas.microsoft.com/office/drawing/2014/main" id="{01D25183-C69B-414E-8AE4-CECBC895B63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291431" y="238462"/>
            <a:ext cx="2662179" cy="1369621"/>
          </a:xfrm>
          <a:prstGeom prst="rect">
            <a:avLst/>
          </a:prstGeom>
        </p:spPr>
      </p:pic>
      <p:sp>
        <p:nvSpPr>
          <p:cNvPr id="6" name="TextBox 2">
            <a:extLst>
              <a:ext uri="{FF2B5EF4-FFF2-40B4-BE49-F238E27FC236}">
                <a16:creationId xmlns:a16="http://schemas.microsoft.com/office/drawing/2014/main" id="{BACABE9E-219B-4814-AEA8-E083F826D0AC}"/>
              </a:ext>
            </a:extLst>
          </p:cNvPr>
          <p:cNvSpPr txBox="1"/>
          <p:nvPr/>
        </p:nvSpPr>
        <p:spPr>
          <a:xfrm>
            <a:off x="383356" y="1565835"/>
            <a:ext cx="10745561" cy="50783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dirty="0"/>
          </a:p>
          <a:p>
            <a:r>
              <a:rPr lang="en-GB" b="1" dirty="0"/>
              <a:t>Death before final divorce order</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Spouses remain married until the final divorce order is made. </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Death before the final order means an order for financial provision, property adjustment or pension sharing is not effective/capable of being enforced</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If a party dies during proceedings and inadequate provision has been made (by will or intestacy), it is possible for the surviving spouse to make a claim under the Inheritance Act 1975. </a:t>
            </a:r>
          </a:p>
          <a:p>
            <a:pPr marL="742950" lvl="1" indent="-285750">
              <a:buFont typeface="Arial" panose="020B0604020202020204" pitchFamily="34" charset="0"/>
              <a:buChar char="•"/>
            </a:pPr>
            <a:endParaRPr lang="en-GB" dirty="0"/>
          </a:p>
          <a:p>
            <a:r>
              <a:rPr lang="en-GB" b="1" dirty="0"/>
              <a:t>Should Norman move out of England?</a:t>
            </a:r>
          </a:p>
          <a:p>
            <a:endParaRPr lang="en-GB" b="1" dirty="0"/>
          </a:p>
          <a:p>
            <a:pPr marL="742950" lvl="1" indent="-285750">
              <a:buFont typeface="Arial" panose="020B0604020202020204" pitchFamily="34" charset="0"/>
              <a:buChar char="•"/>
            </a:pPr>
            <a:r>
              <a:rPr lang="en-GB" dirty="0"/>
              <a:t>This would be unwise as it would complicate matters and the English courts will be stringent on the divorce here </a:t>
            </a:r>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27292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562"/>
            <a:ext cx="12192000" cy="6858000"/>
          </a:xfrm>
        </p:spPr>
      </p:pic>
      <p:sp>
        <p:nvSpPr>
          <p:cNvPr id="2" name="Title 1"/>
          <p:cNvSpPr>
            <a:spLocks noGrp="1"/>
          </p:cNvSpPr>
          <p:nvPr>
            <p:ph type="title"/>
          </p:nvPr>
        </p:nvSpPr>
        <p:spPr>
          <a:xfrm>
            <a:off x="446795" y="324477"/>
            <a:ext cx="8365067" cy="1670756"/>
          </a:xfrm>
        </p:spPr>
        <p:txBody>
          <a:bodyPr>
            <a:normAutofit fontScale="90000"/>
          </a:bodyPr>
          <a:lstStyle/>
          <a:p>
            <a:r>
              <a:rPr lang="en-GB" sz="2700" b="1" dirty="0">
                <a:latin typeface="+mn-lt"/>
              </a:rPr>
              <a:t>Switzerland: </a:t>
            </a:r>
            <a:r>
              <a:rPr lang="en-US" sz="2200" u="sng" dirty="0">
                <a:latin typeface="+mn-lt"/>
              </a:rPr>
              <a:t>Would the two children from Norman’s marriage be better off if their father dies once the marriage is dissolved? Would it be effective for Heidi to stall the divorce in the hope that Norman dies? </a:t>
            </a:r>
            <a:r>
              <a:rPr lang="en-US" sz="2200" dirty="0">
                <a:latin typeface="+mn-lt"/>
              </a:rPr>
              <a:t>What happens if Heidi unexpectedly dies first, during the divorce procedure that she has stalled? Should Norman move to (or out) of England? Or to your jurisdiction? Or a Sharia Law jurisdiction?</a:t>
            </a:r>
            <a:endParaRPr lang="en-GB" sz="2700" dirty="0">
              <a:latin typeface="+mn-lt"/>
            </a:endParaRPr>
          </a:p>
        </p:txBody>
      </p:sp>
      <p:sp>
        <p:nvSpPr>
          <p:cNvPr id="8" name="TextBox 7"/>
          <p:cNvSpPr txBox="1"/>
          <p:nvPr/>
        </p:nvSpPr>
        <p:spPr>
          <a:xfrm>
            <a:off x="-1584546" y="1436442"/>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Picture 10" descr="Logo&#10;&#10;Description automatically generated">
            <a:extLst>
              <a:ext uri="{FF2B5EF4-FFF2-40B4-BE49-F238E27FC236}">
                <a16:creationId xmlns:a16="http://schemas.microsoft.com/office/drawing/2014/main" id="{7F1685B1-E6E2-4BC0-9489-FC16E2ABD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00411" y="324477"/>
            <a:ext cx="2653199" cy="1485678"/>
          </a:xfrm>
          <a:prstGeom prst="rect">
            <a:avLst/>
          </a:prstGeom>
        </p:spPr>
      </p:pic>
      <p:sp>
        <p:nvSpPr>
          <p:cNvPr id="7" name="TextBox 6">
            <a:extLst>
              <a:ext uri="{FF2B5EF4-FFF2-40B4-BE49-F238E27FC236}">
                <a16:creationId xmlns:a16="http://schemas.microsoft.com/office/drawing/2014/main" id="{413DF21E-EB19-494C-9A8C-ACE0C40721C9}"/>
              </a:ext>
            </a:extLst>
          </p:cNvPr>
          <p:cNvSpPr txBox="1"/>
          <p:nvPr/>
        </p:nvSpPr>
        <p:spPr>
          <a:xfrm>
            <a:off x="570018" y="1824964"/>
            <a:ext cx="10277213" cy="4524315"/>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Under current law: Yes – Heidi would </a:t>
            </a:r>
            <a:r>
              <a:rPr lang="en-US" b="1" dirty="0"/>
              <a:t>keep her matrimonial property claim </a:t>
            </a:r>
            <a:r>
              <a:rPr lang="en-US" dirty="0"/>
              <a:t>but she would </a:t>
            </a:r>
            <a:r>
              <a:rPr lang="en-US" b="1" dirty="0"/>
              <a:t>no longer be entitled to a share of Norman's estate </a:t>
            </a:r>
            <a:r>
              <a:rPr lang="en-US" dirty="0"/>
              <a:t>(unless Norman provided for her explicitly in his last will)</a:t>
            </a:r>
          </a:p>
          <a:p>
            <a:endParaRPr lang="en-US" dirty="0"/>
          </a:p>
          <a:p>
            <a:pPr marL="285750" indent="-285750">
              <a:buFont typeface="Arial" panose="020B0604020202020204" pitchFamily="34" charset="0"/>
              <a:buChar char="•"/>
            </a:pPr>
            <a:r>
              <a:rPr lang="en-US" dirty="0"/>
              <a:t>It would be better to </a:t>
            </a:r>
            <a:r>
              <a:rPr lang="en-US" b="1" dirty="0"/>
              <a:t>convince Norman not to get divorced at all </a:t>
            </a:r>
            <a:r>
              <a:rPr lang="en-US" dirty="0"/>
              <a:t>as Heidi would</a:t>
            </a:r>
            <a:r>
              <a:rPr lang="en-US" b="1" dirty="0"/>
              <a:t> retain marital claim </a:t>
            </a:r>
            <a:r>
              <a:rPr lang="en-US" dirty="0"/>
              <a:t>and statutory share of the inheritance (1/2) resp. the forced heirship share (1/4)</a:t>
            </a:r>
          </a:p>
          <a:p>
            <a:pPr marL="285750" indent="-285750">
              <a:buFont typeface="Arial" panose="020B0604020202020204" pitchFamily="34" charset="0"/>
              <a:buChar char="•"/>
            </a:pPr>
            <a:r>
              <a:rPr lang="en-US" dirty="0"/>
              <a:t>But: Should Norman insist upon a divorce, it would </a:t>
            </a:r>
            <a:r>
              <a:rPr lang="en-US" b="1" dirty="0"/>
              <a:t>make no difference if Heidi stalls ongoing divorce proceedings: If Norman dies after</a:t>
            </a:r>
            <a:r>
              <a:rPr lang="en-US" dirty="0"/>
              <a:t> </a:t>
            </a:r>
            <a:r>
              <a:rPr lang="en-US" b="1" dirty="0"/>
              <a:t>1</a:t>
            </a:r>
            <a:r>
              <a:rPr lang="en-US" dirty="0"/>
              <a:t> </a:t>
            </a:r>
            <a:r>
              <a:rPr lang="en-US" b="1" dirty="0"/>
              <a:t>January 2023</a:t>
            </a:r>
            <a:r>
              <a:rPr lang="en-US" dirty="0"/>
              <a:t>, new law applies: Heidi loses forced heirship share no matter when final divorce decree or initiation of proceedings took place</a:t>
            </a:r>
          </a:p>
          <a:p>
            <a:pPr marL="285750" indent="-285750">
              <a:buFont typeface="Arial" panose="020B0604020202020204" pitchFamily="34" charset="0"/>
              <a:buChar char="•"/>
            </a:pPr>
            <a:r>
              <a:rPr lang="en-US" dirty="0"/>
              <a:t>Situation would </a:t>
            </a:r>
            <a:r>
              <a:rPr lang="en-US" b="1" dirty="0"/>
              <a:t>only be different if divorce initiated this year and Norman dies this year</a:t>
            </a:r>
            <a:r>
              <a:rPr lang="en-US" dirty="0"/>
              <a:t> – but: Divorce prior to 1 January 2023 only possible if Norman agrees or after two years of separation </a:t>
            </a:r>
          </a:p>
          <a:p>
            <a:pPr marL="285750" indent="-285750">
              <a:buFont typeface="Arial" panose="020B0604020202020204" pitchFamily="34" charset="0"/>
              <a:buChar char="•"/>
            </a:pPr>
            <a:r>
              <a:rPr lang="en-US" dirty="0"/>
              <a:t>Norman can escape Swiss forced heirship claim of Heidi by making </a:t>
            </a:r>
            <a:r>
              <a:rPr lang="en-US" b="1" dirty="0"/>
              <a:t>UK choice of law</a:t>
            </a:r>
            <a:endParaRPr lang="en-US" dirty="0"/>
          </a:p>
          <a:p>
            <a:pPr marL="285750" indent="-285750">
              <a:buFont typeface="Arial" panose="020B0604020202020204" pitchFamily="34" charset="0"/>
              <a:buChar char="•"/>
            </a:pPr>
            <a:endParaRPr lang="en-US" dirty="0"/>
          </a:p>
          <a:p>
            <a:pPr lvl="1"/>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035868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734"/>
            <a:ext cx="12192000" cy="6858000"/>
          </a:xfrm>
        </p:spPr>
      </p:pic>
      <p:sp>
        <p:nvSpPr>
          <p:cNvPr id="2" name="Title 1"/>
          <p:cNvSpPr>
            <a:spLocks noGrp="1"/>
          </p:cNvSpPr>
          <p:nvPr>
            <p:ph type="title"/>
          </p:nvPr>
        </p:nvSpPr>
        <p:spPr>
          <a:xfrm>
            <a:off x="327600" y="601064"/>
            <a:ext cx="8365067" cy="1670756"/>
          </a:xfrm>
        </p:spPr>
        <p:txBody>
          <a:bodyPr>
            <a:normAutofit fontScale="90000"/>
          </a:bodyPr>
          <a:lstStyle/>
          <a:p>
            <a:r>
              <a:rPr lang="en-GB" sz="2700" b="1" dirty="0">
                <a:latin typeface="+mn-lt"/>
              </a:rPr>
              <a:t>Switzerland: </a:t>
            </a:r>
            <a:r>
              <a:rPr lang="en-US" sz="2200" dirty="0">
                <a:latin typeface="+mn-lt"/>
              </a:rPr>
              <a:t>Would the two children from Norman’s marriage be better off if their father dies once the marriage is dissolved? Would it be effective for Heidi to stall the divorce in the hope that Norman dies? </a:t>
            </a:r>
            <a:r>
              <a:rPr lang="en-US" sz="2200" u="sng" dirty="0">
                <a:latin typeface="+mn-lt"/>
              </a:rPr>
              <a:t>What happens if Heidi unexpectedly dies first, during the divorce procedure that she has stalled? </a:t>
            </a:r>
            <a:r>
              <a:rPr lang="en-US" sz="2200" dirty="0">
                <a:latin typeface="+mn-lt"/>
              </a:rPr>
              <a:t>Should Norman move to (or out) of England? Or to your jurisdiction? Or a Sharia Law jurisdiction?</a:t>
            </a:r>
            <a:endParaRPr lang="en-GB" sz="2700" dirty="0">
              <a:latin typeface="+mn-lt"/>
            </a:endParaRPr>
          </a:p>
        </p:txBody>
      </p:sp>
      <p:sp>
        <p:nvSpPr>
          <p:cNvPr id="8" name="TextBox 7"/>
          <p:cNvSpPr txBox="1"/>
          <p:nvPr/>
        </p:nvSpPr>
        <p:spPr>
          <a:xfrm>
            <a:off x="793043" y="1810155"/>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Picture 10" descr="Logo&#10;&#10;Description automatically generated">
            <a:extLst>
              <a:ext uri="{FF2B5EF4-FFF2-40B4-BE49-F238E27FC236}">
                <a16:creationId xmlns:a16="http://schemas.microsoft.com/office/drawing/2014/main" id="{7F1685B1-E6E2-4BC0-9489-FC16E2ABD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00411" y="324477"/>
            <a:ext cx="2653199" cy="1485678"/>
          </a:xfrm>
          <a:prstGeom prst="rect">
            <a:avLst/>
          </a:prstGeom>
        </p:spPr>
      </p:pic>
      <p:sp>
        <p:nvSpPr>
          <p:cNvPr id="7" name="TextBox 6">
            <a:extLst>
              <a:ext uri="{FF2B5EF4-FFF2-40B4-BE49-F238E27FC236}">
                <a16:creationId xmlns:a16="http://schemas.microsoft.com/office/drawing/2014/main" id="{FC8DC338-8957-4A95-B4ED-E508500CAD68}"/>
              </a:ext>
            </a:extLst>
          </p:cNvPr>
          <p:cNvSpPr txBox="1"/>
          <p:nvPr/>
        </p:nvSpPr>
        <p:spPr>
          <a:xfrm>
            <a:off x="224331" y="2607381"/>
            <a:ext cx="10277213"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Norman will be entitled to a </a:t>
            </a:r>
            <a:r>
              <a:rPr lang="en-US" b="1" dirty="0"/>
              <a:t>matrimonial property share</a:t>
            </a:r>
            <a:r>
              <a:rPr lang="en-US" dirty="0"/>
              <a:t> and a </a:t>
            </a:r>
            <a:r>
              <a:rPr lang="en-US" b="1" dirty="0"/>
              <a:t>forced heirship share</a:t>
            </a:r>
          </a:p>
          <a:p>
            <a:pPr marL="285750" indent="-285750">
              <a:buFont typeface="Arial" panose="020B0604020202020204" pitchFamily="34" charset="0"/>
              <a:buChar char="•"/>
            </a:pPr>
            <a:r>
              <a:rPr lang="en-US" dirty="0"/>
              <a:t>Heidi has </a:t>
            </a:r>
            <a:r>
              <a:rPr lang="en-US" b="1" dirty="0"/>
              <a:t>no possibility to deprive Norman of his forced heirship right</a:t>
            </a:r>
            <a:r>
              <a:rPr lang="en-US" dirty="0"/>
              <a:t> by means of a choice of law as she is only </a:t>
            </a:r>
            <a:r>
              <a:rPr lang="en-US" b="1" dirty="0"/>
              <a:t>Swiss citizen</a:t>
            </a:r>
            <a:endParaRPr lang="en-US" dirty="0"/>
          </a:p>
        </p:txBody>
      </p:sp>
    </p:spTree>
    <p:extLst>
      <p:ext uri="{BB962C8B-B14F-4D97-AF65-F5344CB8AC3E}">
        <p14:creationId xmlns:p14="http://schemas.microsoft.com/office/powerpoint/2010/main" val="1241907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327600" y="321448"/>
            <a:ext cx="8365067" cy="1670756"/>
          </a:xfrm>
        </p:spPr>
        <p:txBody>
          <a:bodyPr>
            <a:normAutofit fontScale="90000"/>
          </a:bodyPr>
          <a:lstStyle/>
          <a:p>
            <a:r>
              <a:rPr lang="en-GB" sz="2700" b="1" dirty="0">
                <a:latin typeface="+mn-lt"/>
              </a:rPr>
              <a:t>Switzerland: </a:t>
            </a:r>
            <a:r>
              <a:rPr lang="en-US" sz="2200" dirty="0">
                <a:latin typeface="+mn-lt"/>
              </a:rPr>
              <a:t>Would the two children from Norman’s marriage be better off if their father dies once the marriage is dissolved? Would it be effective for Heidi to stall the divorce in the hope that Norman dies? What happens if Heidi unexpectedly dies first, during the divorce procedure that she has stalled? </a:t>
            </a:r>
            <a:r>
              <a:rPr lang="en-US" sz="2200" u="sng" dirty="0">
                <a:latin typeface="+mn-lt"/>
              </a:rPr>
              <a:t>Should Norman move to (or out) of England? Or to your jurisdiction? Or a Sharia Law jurisdiction?</a:t>
            </a:r>
            <a:endParaRPr lang="en-GB" sz="2700" u="sng" dirty="0">
              <a:latin typeface="+mn-lt"/>
            </a:endParaRPr>
          </a:p>
        </p:txBody>
      </p:sp>
      <p:sp>
        <p:nvSpPr>
          <p:cNvPr id="8" name="TextBox 7"/>
          <p:cNvSpPr txBox="1"/>
          <p:nvPr/>
        </p:nvSpPr>
        <p:spPr>
          <a:xfrm>
            <a:off x="793043" y="1810155"/>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Picture 10" descr="Logo&#10;&#10;Description automatically generated">
            <a:extLst>
              <a:ext uri="{FF2B5EF4-FFF2-40B4-BE49-F238E27FC236}">
                <a16:creationId xmlns:a16="http://schemas.microsoft.com/office/drawing/2014/main" id="{7F1685B1-E6E2-4BC0-9489-FC16E2ABD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00411" y="324477"/>
            <a:ext cx="2653199" cy="1485678"/>
          </a:xfrm>
          <a:prstGeom prst="rect">
            <a:avLst/>
          </a:prstGeom>
        </p:spPr>
      </p:pic>
      <p:sp>
        <p:nvSpPr>
          <p:cNvPr id="9" name="TextBox 8">
            <a:extLst>
              <a:ext uri="{FF2B5EF4-FFF2-40B4-BE49-F238E27FC236}">
                <a16:creationId xmlns:a16="http://schemas.microsoft.com/office/drawing/2014/main" id="{E69D8FAE-F340-40A4-9C03-B64A9CFC496A}"/>
              </a:ext>
            </a:extLst>
          </p:cNvPr>
          <p:cNvSpPr txBox="1"/>
          <p:nvPr/>
        </p:nvSpPr>
        <p:spPr>
          <a:xfrm>
            <a:off x="327600" y="1865983"/>
            <a:ext cx="10277213" cy="3508653"/>
          </a:xfrm>
          <a:prstGeom prst="rect">
            <a:avLst/>
          </a:prstGeom>
          <a:noFill/>
        </p:spPr>
        <p:txBody>
          <a:bodyPr wrap="square" rtlCol="0">
            <a:spAutoFit/>
          </a:bodyPr>
          <a:lstStyle/>
          <a:p>
            <a:pPr marL="285750" indent="-285750">
              <a:buFont typeface="Arial" panose="020B0604020202020204" pitchFamily="34" charset="0"/>
              <a:buChar char="•"/>
            </a:pPr>
            <a:endParaRPr lang="en-US" sz="1600" dirty="0">
              <a:ea typeface="+mj-ea"/>
              <a:cs typeface="+mj-cs"/>
            </a:endParaRPr>
          </a:p>
          <a:p>
            <a:endParaRPr lang="en-US" dirty="0"/>
          </a:p>
          <a:p>
            <a:pPr marL="285750" indent="-285750">
              <a:buFont typeface="Arial" panose="020B0604020202020204" pitchFamily="34" charset="0"/>
              <a:buChar char="•"/>
            </a:pPr>
            <a:r>
              <a:rPr lang="en-US" dirty="0"/>
              <a:t>Swiss system is </a:t>
            </a:r>
            <a:r>
              <a:rPr lang="en-US" b="1" dirty="0"/>
              <a:t>not fault based</a:t>
            </a:r>
          </a:p>
          <a:p>
            <a:pPr marL="285750" indent="-285750">
              <a:buFont typeface="Arial" panose="020B0604020202020204" pitchFamily="34" charset="0"/>
              <a:buChar char="•"/>
            </a:pPr>
            <a:r>
              <a:rPr lang="en-US" b="1" dirty="0"/>
              <a:t>Provided Swiss courts have jurisdiction </a:t>
            </a:r>
            <a:r>
              <a:rPr lang="en-US" dirty="0"/>
              <a:t>they would be competent to deal with all </a:t>
            </a:r>
            <a:r>
              <a:rPr lang="en-US" b="1" dirty="0"/>
              <a:t>financial issues:</a:t>
            </a:r>
          </a:p>
          <a:p>
            <a:pPr marL="742950" lvl="1" indent="-285750">
              <a:buFont typeface="Arial" panose="020B0604020202020204" pitchFamily="34" charset="0"/>
              <a:buChar char="•"/>
            </a:pPr>
            <a:r>
              <a:rPr lang="en-US" dirty="0"/>
              <a:t>Matrimonial property</a:t>
            </a:r>
          </a:p>
          <a:p>
            <a:pPr marL="742950" lvl="1" indent="-285750">
              <a:buFont typeface="Arial" panose="020B0604020202020204" pitchFamily="34" charset="0"/>
              <a:buChar char="•"/>
            </a:pPr>
            <a:r>
              <a:rPr lang="en-US" dirty="0"/>
              <a:t>Post-divorce maintenance</a:t>
            </a:r>
          </a:p>
          <a:p>
            <a:pPr marL="742950" lvl="1" indent="-285750">
              <a:buFont typeface="Arial" panose="020B0604020202020204" pitchFamily="34" charset="0"/>
              <a:buChar char="•"/>
            </a:pPr>
            <a:r>
              <a:rPr lang="en-US" dirty="0"/>
              <a:t>Sharing of pension schemes</a:t>
            </a:r>
          </a:p>
          <a:p>
            <a:pPr lvl="1"/>
            <a:r>
              <a:rPr lang="en-US" dirty="0">
                <a:sym typeface="Wingdings" panose="05000000000000000000" pitchFamily="2" charset="2"/>
              </a:rPr>
              <a:t>	 	</a:t>
            </a:r>
            <a:r>
              <a:rPr lang="en-US" dirty="0"/>
              <a:t>Swiss divorce law addresses these three questions separately (the result of each 			of these points may be taken into account in the calculation and lead to adjustments if 			fairness commands)</a:t>
            </a:r>
            <a:endParaRPr lang="en-US" b="1" dirty="0"/>
          </a:p>
          <a:p>
            <a:pPr marL="285750" indent="-285750">
              <a:buFont typeface="Arial" panose="020B0604020202020204" pitchFamily="34" charset="0"/>
              <a:buChar char="•"/>
            </a:pPr>
            <a:r>
              <a:rPr lang="en-US" dirty="0"/>
              <a:t>If a Swiss court has jurisdiction it would be competent to deal with their </a:t>
            </a:r>
            <a:r>
              <a:rPr lang="en-US" b="1" dirty="0"/>
              <a:t>worldwide matrimonial property rights</a:t>
            </a:r>
            <a:endParaRPr lang="en-US" dirty="0"/>
          </a:p>
        </p:txBody>
      </p:sp>
    </p:spTree>
    <p:extLst>
      <p:ext uri="{BB962C8B-B14F-4D97-AF65-F5344CB8AC3E}">
        <p14:creationId xmlns:p14="http://schemas.microsoft.com/office/powerpoint/2010/main" val="3157327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562"/>
            <a:ext cx="12192000" cy="6858000"/>
          </a:xfrm>
        </p:spPr>
      </p:pic>
      <p:sp>
        <p:nvSpPr>
          <p:cNvPr id="2" name="Title 1"/>
          <p:cNvSpPr>
            <a:spLocks noGrp="1"/>
          </p:cNvSpPr>
          <p:nvPr>
            <p:ph type="title"/>
          </p:nvPr>
        </p:nvSpPr>
        <p:spPr>
          <a:xfrm>
            <a:off x="467672" y="339163"/>
            <a:ext cx="8365067" cy="1670756"/>
          </a:xfrm>
        </p:spPr>
        <p:txBody>
          <a:bodyPr>
            <a:normAutofit fontScale="90000"/>
          </a:bodyPr>
          <a:lstStyle/>
          <a:p>
            <a:r>
              <a:rPr lang="en-GB" sz="2700" b="1" dirty="0">
                <a:latin typeface="+mn-lt"/>
              </a:rPr>
              <a:t>Switzerland: </a:t>
            </a:r>
            <a:r>
              <a:rPr lang="en-US" sz="2200" dirty="0">
                <a:latin typeface="+mn-lt"/>
              </a:rPr>
              <a:t>Would the two children from Norman’s marriage be better off if their father dies once the marriage is dissolved? Would it be effective for Heidi to stall the divorce in the hope that Norman dies? What happens if Heidi unexpectedly dies first, during the divorce procedure that she has stalled? </a:t>
            </a:r>
            <a:r>
              <a:rPr lang="en-US" sz="2200" u="sng" dirty="0">
                <a:latin typeface="+mn-lt"/>
              </a:rPr>
              <a:t>Should Norman move to (or out) of England? Or to your jurisdiction? Or a Sharia Law jurisdiction?</a:t>
            </a:r>
            <a:endParaRPr lang="en-GB" sz="2700" u="sng" dirty="0">
              <a:latin typeface="+mn-lt"/>
            </a:endParaRPr>
          </a:p>
        </p:txBody>
      </p:sp>
      <p:sp>
        <p:nvSpPr>
          <p:cNvPr id="8" name="TextBox 7"/>
          <p:cNvSpPr txBox="1"/>
          <p:nvPr/>
        </p:nvSpPr>
        <p:spPr>
          <a:xfrm>
            <a:off x="-823884" y="1722687"/>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Picture 10" descr="Logo&#10;&#10;Description automatically generated">
            <a:extLst>
              <a:ext uri="{FF2B5EF4-FFF2-40B4-BE49-F238E27FC236}">
                <a16:creationId xmlns:a16="http://schemas.microsoft.com/office/drawing/2014/main" id="{7F1685B1-E6E2-4BC0-9489-FC16E2ABD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00411" y="324477"/>
            <a:ext cx="2653199" cy="1485678"/>
          </a:xfrm>
          <a:prstGeom prst="rect">
            <a:avLst/>
          </a:prstGeom>
        </p:spPr>
      </p:pic>
      <p:sp>
        <p:nvSpPr>
          <p:cNvPr id="7" name="TextBox 6">
            <a:extLst>
              <a:ext uri="{FF2B5EF4-FFF2-40B4-BE49-F238E27FC236}">
                <a16:creationId xmlns:a16="http://schemas.microsoft.com/office/drawing/2014/main" id="{C5F176D6-4AF0-4390-8DB7-04BA586071BA}"/>
              </a:ext>
            </a:extLst>
          </p:cNvPr>
          <p:cNvSpPr txBox="1"/>
          <p:nvPr/>
        </p:nvSpPr>
        <p:spPr>
          <a:xfrm>
            <a:off x="467672" y="1984588"/>
            <a:ext cx="10277213" cy="3231654"/>
          </a:xfrm>
          <a:prstGeom prst="rect">
            <a:avLst/>
          </a:prstGeom>
          <a:noFill/>
        </p:spPr>
        <p:txBody>
          <a:bodyPr wrap="square" rtlCol="0">
            <a:spAutoFit/>
          </a:bodyPr>
          <a:lstStyle/>
          <a:p>
            <a:pPr marL="285750" indent="-285750">
              <a:buFont typeface="Arial" panose="020B0604020202020204" pitchFamily="34" charset="0"/>
              <a:buChar char="•"/>
            </a:pPr>
            <a:endParaRPr lang="en-US" sz="2400" dirty="0">
              <a:solidFill>
                <a:schemeClr val="accent1">
                  <a:lumMod val="75000"/>
                </a:schemeClr>
              </a:solidFill>
              <a:ea typeface="+mj-ea"/>
              <a:cs typeface="+mj-cs"/>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she would receive as a matrimonial property share </a:t>
            </a:r>
            <a:r>
              <a:rPr lang="en-US" b="1" dirty="0"/>
              <a:t>depends largely on the property regime</a:t>
            </a:r>
            <a:r>
              <a:rPr lang="en-US" dirty="0"/>
              <a:t> agreed by Heidi and Norman.</a:t>
            </a:r>
          </a:p>
          <a:p>
            <a:pPr marL="742950" lvl="1" indent="-285750">
              <a:buFont typeface="Arial" panose="020B0604020202020204" pitchFamily="34" charset="0"/>
              <a:buChar char="•"/>
            </a:pPr>
            <a:r>
              <a:rPr lang="en-US" dirty="0"/>
              <a:t>The default regime "participation in acquisitions"</a:t>
            </a:r>
          </a:p>
          <a:p>
            <a:pPr marL="742950" lvl="1" indent="-285750">
              <a:buFont typeface="Arial" panose="020B0604020202020204" pitchFamily="34" charset="0"/>
              <a:buChar char="•"/>
            </a:pPr>
            <a:r>
              <a:rPr lang="en-US" dirty="0"/>
              <a:t>The community of property</a:t>
            </a:r>
          </a:p>
          <a:p>
            <a:pPr marL="742950" lvl="1" indent="-285750">
              <a:buFont typeface="Arial" panose="020B0604020202020204" pitchFamily="34" charset="0"/>
              <a:buChar char="•"/>
            </a:pPr>
            <a:r>
              <a:rPr lang="en-US" dirty="0"/>
              <a:t>The separation of property</a:t>
            </a:r>
          </a:p>
          <a:p>
            <a:pPr marL="285750" indent="-285750">
              <a:buFont typeface="Arial" panose="020B0604020202020204" pitchFamily="34" charset="0"/>
              <a:buChar char="•"/>
            </a:pPr>
            <a:r>
              <a:rPr lang="en-US" dirty="0"/>
              <a:t>Very likely no </a:t>
            </a:r>
            <a:r>
              <a:rPr lang="en-US" b="1" dirty="0"/>
              <a:t>post-marital maintenance</a:t>
            </a:r>
            <a:r>
              <a:rPr lang="en-US" dirty="0"/>
              <a:t>  is owed (new case law: "life defining" marriage, no longer "45 Rule")</a:t>
            </a:r>
          </a:p>
          <a:p>
            <a:pPr marL="285750" indent="-285750">
              <a:buFont typeface="Arial" panose="020B0604020202020204" pitchFamily="34" charset="0"/>
              <a:buChar char="•"/>
            </a:pPr>
            <a:r>
              <a:rPr lang="en-US" dirty="0"/>
              <a:t>Swiss divorce </a:t>
            </a:r>
            <a:r>
              <a:rPr lang="en-US" b="1" dirty="0"/>
              <a:t>not necessarily more advantageous</a:t>
            </a:r>
            <a:r>
              <a:rPr lang="en-US" dirty="0"/>
              <a:t> than UK divorce if no prenup, very high standard of living and wealth of financially stronger spouse accumulated during marriage</a:t>
            </a:r>
          </a:p>
        </p:txBody>
      </p:sp>
    </p:spTree>
    <p:extLst>
      <p:ext uri="{BB962C8B-B14F-4D97-AF65-F5344CB8AC3E}">
        <p14:creationId xmlns:p14="http://schemas.microsoft.com/office/powerpoint/2010/main" val="2683425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562"/>
            <a:ext cx="12192000" cy="6858000"/>
          </a:xfrm>
        </p:spPr>
      </p:pic>
      <p:sp>
        <p:nvSpPr>
          <p:cNvPr id="2" name="Title 1"/>
          <p:cNvSpPr>
            <a:spLocks noGrp="1"/>
          </p:cNvSpPr>
          <p:nvPr>
            <p:ph type="title"/>
          </p:nvPr>
        </p:nvSpPr>
        <p:spPr>
          <a:xfrm>
            <a:off x="318150" y="132415"/>
            <a:ext cx="8415547" cy="2308323"/>
          </a:xfrm>
        </p:spPr>
        <p:txBody>
          <a:bodyPr>
            <a:normAutofit/>
          </a:bodyPr>
          <a:lstStyle/>
          <a:p>
            <a:r>
              <a:rPr lang="en-GB" sz="2400" b="1" dirty="0">
                <a:latin typeface="+mn-lt"/>
              </a:rPr>
              <a:t>Canada: </a:t>
            </a:r>
            <a:r>
              <a:rPr lang="en-US" sz="2000" u="sng" dirty="0">
                <a:latin typeface="+mn-lt"/>
              </a:rPr>
              <a:t>Would the two children from Norman’s marriage be better off if their father dies once the marriage is dissolved? Would it be effective for Heidi to stall the divorce in the hope that Norman dies? </a:t>
            </a:r>
            <a:r>
              <a:rPr lang="en-US" sz="2000" dirty="0">
                <a:latin typeface="+mn-lt"/>
              </a:rPr>
              <a:t>What happens if Heidi unexpectedly dies first, during the divorce procedure that she has stalled? Should Norman move to (or out) of England? Or to your jurisdiction? Or a Sharia Law jurisdiction?</a:t>
            </a:r>
            <a:endParaRPr lang="en-GB" sz="2700" dirty="0">
              <a:latin typeface="+mn-lt"/>
            </a:endParaRPr>
          </a:p>
        </p:txBody>
      </p:sp>
      <p:sp>
        <p:nvSpPr>
          <p:cNvPr id="8" name="TextBox 7"/>
          <p:cNvSpPr txBox="1"/>
          <p:nvPr/>
        </p:nvSpPr>
        <p:spPr>
          <a:xfrm>
            <a:off x="589843" y="2687414"/>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descr="A red and white flag&#10;&#10;Description automatically generated">
            <a:extLst>
              <a:ext uri="{FF2B5EF4-FFF2-40B4-BE49-F238E27FC236}">
                <a16:creationId xmlns:a16="http://schemas.microsoft.com/office/drawing/2014/main" id="{F95D13EF-8447-4185-A70F-6D2F685287C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109776" y="309397"/>
            <a:ext cx="2888439" cy="1444220"/>
          </a:xfrm>
          <a:prstGeom prst="rect">
            <a:avLst/>
          </a:prstGeom>
        </p:spPr>
      </p:pic>
      <p:sp>
        <p:nvSpPr>
          <p:cNvPr id="7" name="TextBox 6">
            <a:extLst>
              <a:ext uri="{FF2B5EF4-FFF2-40B4-BE49-F238E27FC236}">
                <a16:creationId xmlns:a16="http://schemas.microsoft.com/office/drawing/2014/main" id="{1E0B8678-59A7-4BBC-915D-79C1101A18B7}"/>
              </a:ext>
            </a:extLst>
          </p:cNvPr>
          <p:cNvSpPr txBox="1"/>
          <p:nvPr/>
        </p:nvSpPr>
        <p:spPr>
          <a:xfrm>
            <a:off x="318150" y="2834390"/>
            <a:ext cx="10277213" cy="3693319"/>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800" dirty="0">
                <a:effectLst/>
                <a:ea typeface="Calibri" panose="020F0502020204030204" pitchFamily="34" charset="0"/>
              </a:rPr>
              <a:t> </a:t>
            </a:r>
            <a:r>
              <a:rPr lang="en-US" sz="1800" dirty="0" smtClean="0">
                <a:effectLst/>
                <a:ea typeface="Calibri" panose="020F0502020204030204" pitchFamily="34" charset="0"/>
              </a:rPr>
              <a:t>The children would only be better off with a post-divorce death in the sense that Heidi’s claims would have been fully adjudicated and settled, so they would have certainty in terms of what they would receive. Althoug</a:t>
            </a:r>
            <a:r>
              <a:rPr lang="en-US" dirty="0" smtClean="0">
                <a:ea typeface="Calibri" panose="020F0502020204030204" pitchFamily="34" charset="0"/>
              </a:rPr>
              <a:t>h rights on death and divorce are equal, </a:t>
            </a:r>
            <a:r>
              <a:rPr lang="en-US" sz="1800" dirty="0" smtClean="0">
                <a:effectLst/>
                <a:ea typeface="Calibri" panose="020F0502020204030204" pitchFamily="34" charset="0"/>
              </a:rPr>
              <a:t>there exists a possibility for a Dependent’s Relief claim in addition to a matrimonial claim in some instances.</a:t>
            </a:r>
          </a:p>
          <a:p>
            <a:pPr marL="285750" marR="0" indent="-285750">
              <a:spcBef>
                <a:spcPts val="0"/>
              </a:spcBef>
              <a:spcAft>
                <a:spcPts val="0"/>
              </a:spcAft>
              <a:buFont typeface="Arial" panose="020B0604020202020204" pitchFamily="34" charset="0"/>
              <a:buChar char="•"/>
            </a:pPr>
            <a:endParaRPr lang="en-US" dirty="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smtClean="0">
                <a:effectLst/>
                <a:ea typeface="Calibri" panose="020F0502020204030204" pitchFamily="34" charset="0"/>
              </a:rPr>
              <a:t>The timing is otherwise relatively </a:t>
            </a:r>
            <a:r>
              <a:rPr lang="en-US" sz="1800" dirty="0">
                <a:effectLst/>
                <a:ea typeface="Calibri" panose="020F0502020204030204" pitchFamily="34" charset="0"/>
              </a:rPr>
              <a:t>neutral for the two children, given that </a:t>
            </a:r>
            <a:r>
              <a:rPr lang="en-US" sz="1800" dirty="0" smtClean="0">
                <a:effectLst/>
                <a:ea typeface="Calibri" panose="020F0502020204030204" pitchFamily="34" charset="0"/>
              </a:rPr>
              <a:t>Heidi’s property division entitlements </a:t>
            </a:r>
            <a:r>
              <a:rPr lang="en-US" sz="1800" dirty="0">
                <a:effectLst/>
                <a:ea typeface="Calibri" panose="020F0502020204030204" pitchFamily="34" charset="0"/>
              </a:rPr>
              <a:t>are exactly the same on death as they are on divorce. </a:t>
            </a:r>
            <a:r>
              <a:rPr lang="en-US" sz="1800" dirty="0" smtClean="0">
                <a:effectLst/>
                <a:ea typeface="Calibri" panose="020F0502020204030204" pitchFamily="34" charset="0"/>
              </a:rPr>
              <a:t>The exception would be Heidi’s right to receive survivorship pension income if Norman’s deat</a:t>
            </a:r>
            <a:r>
              <a:rPr lang="en-US" dirty="0" smtClean="0">
                <a:ea typeface="Calibri" panose="020F0502020204030204" pitchFamily="34" charset="0"/>
              </a:rPr>
              <a:t>h occurred prior to divorce, but </a:t>
            </a:r>
            <a:r>
              <a:rPr lang="en-US" sz="1800" dirty="0" smtClean="0">
                <a:effectLst/>
                <a:ea typeface="Calibri" panose="020F0502020204030204" pitchFamily="34" charset="0"/>
              </a:rPr>
              <a:t>Norman‘s </a:t>
            </a:r>
            <a:r>
              <a:rPr lang="en-US" sz="1800" dirty="0">
                <a:effectLst/>
                <a:ea typeface="Calibri" panose="020F0502020204030204" pitchFamily="34" charset="0"/>
              </a:rPr>
              <a:t>children will not benefit </a:t>
            </a:r>
            <a:r>
              <a:rPr lang="en-US" sz="1800" dirty="0" smtClean="0">
                <a:effectLst/>
                <a:ea typeface="Calibri" panose="020F0502020204030204" pitchFamily="34" charset="0"/>
              </a:rPr>
              <a:t>from such payments so this is not a relevant factor for them.</a:t>
            </a:r>
            <a:endParaRPr lang="en-US" sz="1800"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dirty="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pPr>
            <a:r>
              <a:rPr lang="en-US" sz="1800" dirty="0">
                <a:effectLst/>
                <a:ea typeface="Calibri" panose="020F0502020204030204" pitchFamily="34" charset="0"/>
              </a:rPr>
              <a:t> </a:t>
            </a:r>
          </a:p>
          <a:p>
            <a:pPr marL="0" marR="0">
              <a:spcBef>
                <a:spcPts val="0"/>
              </a:spcBef>
              <a:spcAft>
                <a:spcPts val="0"/>
              </a:spcAft>
            </a:pPr>
            <a:endParaRPr lang="en-US" sz="1800" dirty="0">
              <a:effectLst/>
              <a:ea typeface="Calibri" panose="020F0502020204030204" pitchFamily="34" charset="0"/>
            </a:endParaRPr>
          </a:p>
        </p:txBody>
      </p:sp>
    </p:spTree>
    <p:extLst>
      <p:ext uri="{BB962C8B-B14F-4D97-AF65-F5344CB8AC3E}">
        <p14:creationId xmlns:p14="http://schemas.microsoft.com/office/powerpoint/2010/main" val="1825803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562"/>
            <a:ext cx="12192000" cy="6858000"/>
          </a:xfrm>
        </p:spPr>
      </p:pic>
      <p:sp>
        <p:nvSpPr>
          <p:cNvPr id="2" name="Title 1"/>
          <p:cNvSpPr>
            <a:spLocks noGrp="1"/>
          </p:cNvSpPr>
          <p:nvPr>
            <p:ph type="title"/>
          </p:nvPr>
        </p:nvSpPr>
        <p:spPr>
          <a:xfrm>
            <a:off x="318150" y="132416"/>
            <a:ext cx="8415547" cy="2002092"/>
          </a:xfrm>
        </p:spPr>
        <p:txBody>
          <a:bodyPr>
            <a:normAutofit/>
          </a:bodyPr>
          <a:lstStyle/>
          <a:p>
            <a:r>
              <a:rPr lang="en-GB" sz="2400" b="1" dirty="0">
                <a:latin typeface="+mn-lt"/>
              </a:rPr>
              <a:t>Canada: </a:t>
            </a:r>
            <a:r>
              <a:rPr lang="en-US" sz="2000" dirty="0">
                <a:latin typeface="+mn-lt"/>
              </a:rPr>
              <a:t>Would the two children from Norman’s marriage be better off if their father dies once the marriage is dissolved? Would it be effective for Heidi to stall the divorce in the hope that Norman dies? </a:t>
            </a:r>
            <a:r>
              <a:rPr lang="en-US" sz="2000" u="sng" dirty="0">
                <a:latin typeface="+mn-lt"/>
              </a:rPr>
              <a:t>What happens if Heidi unexpectedly dies first, during the divorce procedure that she has stalled? Should Norman move to (or out) of England? Or to your jurisdiction? Or a Sharia Law jurisdiction?</a:t>
            </a:r>
            <a:endParaRPr lang="en-GB" sz="2700" u="sng" dirty="0">
              <a:latin typeface="+mn-lt"/>
            </a:endParaRPr>
          </a:p>
        </p:txBody>
      </p:sp>
      <p:sp>
        <p:nvSpPr>
          <p:cNvPr id="8" name="TextBox 7"/>
          <p:cNvSpPr txBox="1"/>
          <p:nvPr/>
        </p:nvSpPr>
        <p:spPr>
          <a:xfrm>
            <a:off x="589843" y="2687414"/>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descr="A red and white flag&#10;&#10;Description automatically generated">
            <a:extLst>
              <a:ext uri="{FF2B5EF4-FFF2-40B4-BE49-F238E27FC236}">
                <a16:creationId xmlns:a16="http://schemas.microsoft.com/office/drawing/2014/main" id="{F95D13EF-8447-4185-A70F-6D2F685287C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109776" y="309397"/>
            <a:ext cx="2888439" cy="1444220"/>
          </a:xfrm>
          <a:prstGeom prst="rect">
            <a:avLst/>
          </a:prstGeom>
        </p:spPr>
      </p:pic>
      <p:sp>
        <p:nvSpPr>
          <p:cNvPr id="7" name="TextBox 6">
            <a:extLst>
              <a:ext uri="{FF2B5EF4-FFF2-40B4-BE49-F238E27FC236}">
                <a16:creationId xmlns:a16="http://schemas.microsoft.com/office/drawing/2014/main" id="{1E0B8678-59A7-4BBC-915D-79C1101A18B7}"/>
              </a:ext>
            </a:extLst>
          </p:cNvPr>
          <p:cNvSpPr txBox="1"/>
          <p:nvPr/>
        </p:nvSpPr>
        <p:spPr>
          <a:xfrm>
            <a:off x="589842" y="2410910"/>
            <a:ext cx="10277213" cy="2862322"/>
          </a:xfrm>
          <a:prstGeom prst="rect">
            <a:avLst/>
          </a:prstGeom>
          <a:noFill/>
        </p:spPr>
        <p:txBody>
          <a:bodyPr wrap="square" rtlCol="0">
            <a:spAutoFit/>
          </a:bodyPr>
          <a:lstStyle/>
          <a:p>
            <a:pPr marL="0" marR="0">
              <a:spcBef>
                <a:spcPts val="0"/>
              </a:spcBef>
              <a:spcAft>
                <a:spcPts val="0"/>
              </a:spcAft>
            </a:pPr>
            <a:r>
              <a:rPr lang="en-US" sz="1800" dirty="0">
                <a:effectLst/>
                <a:ea typeface="Calibri" panose="020F0502020204030204" pitchFamily="34" charset="0"/>
              </a:rPr>
              <a:t> </a:t>
            </a:r>
          </a:p>
          <a:p>
            <a:pPr marL="285750" marR="0" indent="-285750">
              <a:spcBef>
                <a:spcPts val="0"/>
              </a:spcBef>
              <a:spcAft>
                <a:spcPts val="0"/>
              </a:spcAft>
              <a:buFont typeface="Arial" panose="020B0604020202020204" pitchFamily="34" charset="0"/>
              <a:buChar char="•"/>
            </a:pPr>
            <a:r>
              <a:rPr lang="en-US" sz="1800" dirty="0">
                <a:effectLst/>
                <a:ea typeface="Calibri" panose="020F0502020204030204" pitchFamily="34" charset="0"/>
              </a:rPr>
              <a:t> </a:t>
            </a:r>
            <a:r>
              <a:rPr lang="en-US" dirty="0">
                <a:solidFill>
                  <a:prstClr val="black"/>
                </a:solidFill>
                <a:ea typeface="Calibri" panose="020F0502020204030204" pitchFamily="34" charset="0"/>
              </a:rPr>
              <a:t>If Heidi stalls the divorce until Norman dies, she would be better off to the extent that she would continue to receive the survivorship portion of Norman’s </a:t>
            </a:r>
            <a:r>
              <a:rPr lang="en-US" dirty="0" smtClean="0">
                <a:solidFill>
                  <a:prstClr val="black"/>
                </a:solidFill>
                <a:ea typeface="Calibri" panose="020F0502020204030204" pitchFamily="34" charset="0"/>
              </a:rPr>
              <a:t>pensions, </a:t>
            </a:r>
            <a:r>
              <a:rPr lang="en-US" dirty="0">
                <a:solidFill>
                  <a:prstClr val="black"/>
                </a:solidFill>
                <a:ea typeface="Calibri" panose="020F0502020204030204" pitchFamily="34" charset="0"/>
              </a:rPr>
              <a:t>but her property division rights are identical either way.   If she unexpectedly dies during the proceedings, the reverse it true.</a:t>
            </a:r>
            <a:endParaRPr lang="en-US" sz="1800" dirty="0" smtClean="0">
              <a:effectLst/>
              <a:ea typeface="Calibri" panose="020F0502020204030204" pitchFamily="34" charset="0"/>
            </a:endParaRPr>
          </a:p>
          <a:p>
            <a:pPr marR="0">
              <a:spcBef>
                <a:spcPts val="0"/>
              </a:spcBef>
              <a:spcAft>
                <a:spcPts val="0"/>
              </a:spcAft>
            </a:pPr>
            <a:endParaRPr lang="en-US" sz="1800" dirty="0" smtClean="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smtClean="0">
                <a:effectLst/>
                <a:ea typeface="Calibri" panose="020F0502020204030204" pitchFamily="34" charset="0"/>
              </a:rPr>
              <a:t>If </a:t>
            </a:r>
            <a:r>
              <a:rPr lang="en-US" sz="1800" dirty="0">
                <a:effectLst/>
                <a:ea typeface="Calibri" panose="020F0502020204030204" pitchFamily="34" charset="0"/>
              </a:rPr>
              <a:t>Norman moved jurisdiction as a result of separation, the separation would still be governed by Canadian law. </a:t>
            </a:r>
            <a:r>
              <a:rPr lang="en-US" sz="1800" dirty="0" smtClean="0">
                <a:effectLst/>
                <a:ea typeface="Calibri" panose="020F0502020204030204" pitchFamily="34" charset="0"/>
              </a:rPr>
              <a:t> If Norman moved </a:t>
            </a:r>
            <a:r>
              <a:rPr lang="en-US" sz="1800" dirty="0">
                <a:effectLst/>
                <a:ea typeface="Calibri" panose="020F0502020204030204" pitchFamily="34" charset="0"/>
              </a:rPr>
              <a:t>jurisdiction prior to his death, and died in a different jurisdiction, </a:t>
            </a:r>
            <a:r>
              <a:rPr lang="en-US" sz="1800" dirty="0" smtClean="0">
                <a:effectLst/>
                <a:ea typeface="Calibri" panose="020F0502020204030204" pitchFamily="34" charset="0"/>
              </a:rPr>
              <a:t>the </a:t>
            </a:r>
            <a:r>
              <a:rPr lang="en-US" sz="1800" dirty="0">
                <a:effectLst/>
                <a:ea typeface="Calibri" panose="020F0502020204030204" pitchFamily="34" charset="0"/>
              </a:rPr>
              <a:t>Canadian courts would not take jurisdiction for administration purposes. The administration of the estate would be governed by the law of the new </a:t>
            </a:r>
            <a:r>
              <a:rPr lang="en-US" sz="1800" dirty="0" smtClean="0">
                <a:effectLst/>
                <a:ea typeface="Calibri" panose="020F0502020204030204" pitchFamily="34" charset="0"/>
              </a:rPr>
              <a:t>jurisdiction, with the exception of real property situate in Canada.</a:t>
            </a:r>
            <a:endParaRPr lang="en-US" sz="1800" dirty="0">
              <a:effectLst/>
              <a:ea typeface="Calibri" panose="020F0502020204030204" pitchFamily="34" charset="0"/>
            </a:endParaRPr>
          </a:p>
        </p:txBody>
      </p:sp>
    </p:spTree>
    <p:extLst>
      <p:ext uri="{BB962C8B-B14F-4D97-AF65-F5344CB8AC3E}">
        <p14:creationId xmlns:p14="http://schemas.microsoft.com/office/powerpoint/2010/main" val="1112216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38462"/>
            <a:ext cx="12192000" cy="6858000"/>
          </a:xfrm>
        </p:spPr>
      </p:pic>
      <p:sp>
        <p:nvSpPr>
          <p:cNvPr id="2" name="Title 1"/>
          <p:cNvSpPr>
            <a:spLocks noGrp="1"/>
          </p:cNvSpPr>
          <p:nvPr>
            <p:ph type="title"/>
          </p:nvPr>
        </p:nvSpPr>
        <p:spPr>
          <a:xfrm>
            <a:off x="369125" y="175846"/>
            <a:ext cx="8214842" cy="1038577"/>
          </a:xfrm>
        </p:spPr>
        <p:txBody>
          <a:bodyPr>
            <a:normAutofit fontScale="90000"/>
          </a:bodyPr>
          <a:lstStyle/>
          <a:p>
            <a:r>
              <a:rPr lang="en-GB" sz="2700" b="1" dirty="0">
                <a:latin typeface="+mn-lt"/>
              </a:rPr>
              <a:t>England: </a:t>
            </a:r>
            <a:r>
              <a:rPr lang="en-US" sz="2200" dirty="0">
                <a:latin typeface="+mn-lt"/>
              </a:rPr>
              <a:t>If life-time gifts of real property have been made by Heidi to Norman during the marriage, can Heidi get back any of these? </a:t>
            </a:r>
            <a:r>
              <a:rPr lang="en-US" sz="2700" dirty="0">
                <a:latin typeface="+mn-lt"/>
              </a:rPr>
              <a:t/>
            </a:r>
            <a:br>
              <a:rPr lang="en-US" sz="2700" dirty="0">
                <a:latin typeface="+mn-lt"/>
              </a:rPr>
            </a:br>
            <a:r>
              <a:rPr lang="en-GB" sz="2700" dirty="0">
                <a:latin typeface="+mn-lt"/>
              </a:rPr>
              <a:t> </a:t>
            </a:r>
          </a:p>
        </p:txBody>
      </p:sp>
      <p:pic>
        <p:nvPicPr>
          <p:cNvPr id="5" name="Picture 4" descr="Logo, company name&#10;&#10;Description automatically generated">
            <a:extLst>
              <a:ext uri="{FF2B5EF4-FFF2-40B4-BE49-F238E27FC236}">
                <a16:creationId xmlns:a16="http://schemas.microsoft.com/office/drawing/2014/main" id="{01D25183-C69B-414E-8AE4-CECBC895B63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291431" y="238462"/>
            <a:ext cx="2662179" cy="1369621"/>
          </a:xfrm>
          <a:prstGeom prst="rect">
            <a:avLst/>
          </a:prstGeom>
        </p:spPr>
      </p:pic>
      <p:sp>
        <p:nvSpPr>
          <p:cNvPr id="6" name="TextBox 2">
            <a:extLst>
              <a:ext uri="{FF2B5EF4-FFF2-40B4-BE49-F238E27FC236}">
                <a16:creationId xmlns:a16="http://schemas.microsoft.com/office/drawing/2014/main" id="{5552FC9C-BF3C-44E2-A752-D1DB24288480}"/>
              </a:ext>
            </a:extLst>
          </p:cNvPr>
          <p:cNvSpPr txBox="1"/>
          <p:nvPr/>
        </p:nvSpPr>
        <p:spPr>
          <a:xfrm>
            <a:off x="369125" y="1628731"/>
            <a:ext cx="9945754" cy="36933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Any lifetime gifts of real property will likely have become ‘intermingled’ into the matrimonial ‘pot’ and will have become matrimonial property.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It would be difficult to get any lifetime gifts back, unless a pre-nuptial agreement is in place which determined that certain assets should be ring-fenced.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the lifetime gift is still there and exists (e.g. a work of art), then of course the value will be determined and the gift could be sold and the proceeds divided if that is what is agreed, but it will have been </a:t>
            </a:r>
            <a:r>
              <a:rPr lang="en-GB" dirty="0" err="1"/>
              <a:t>matrimonialised</a:t>
            </a: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one party had bought the family home, because the matrimonial home has a special quality in English law, it would more than likely be deemed that both parties had an equal interest in it, particularly after a long marriage. </a:t>
            </a:r>
          </a:p>
        </p:txBody>
      </p:sp>
    </p:spTree>
    <p:extLst>
      <p:ext uri="{BB962C8B-B14F-4D97-AF65-F5344CB8AC3E}">
        <p14:creationId xmlns:p14="http://schemas.microsoft.com/office/powerpoint/2010/main" val="2556452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221" y="-95425"/>
            <a:ext cx="12192000" cy="6858000"/>
          </a:xfrm>
        </p:spPr>
      </p:pic>
      <p:sp>
        <p:nvSpPr>
          <p:cNvPr id="2" name="Title 1"/>
          <p:cNvSpPr>
            <a:spLocks noGrp="1"/>
          </p:cNvSpPr>
          <p:nvPr>
            <p:ph type="title"/>
          </p:nvPr>
        </p:nvSpPr>
        <p:spPr>
          <a:xfrm>
            <a:off x="470114" y="286275"/>
            <a:ext cx="7707054" cy="1485678"/>
          </a:xfrm>
        </p:spPr>
        <p:txBody>
          <a:bodyPr>
            <a:normAutofit fontScale="90000"/>
          </a:bodyPr>
          <a:lstStyle/>
          <a:p>
            <a:r>
              <a:rPr lang="en-GB" sz="2700" b="1" dirty="0">
                <a:latin typeface="+mn-lt"/>
              </a:rPr>
              <a:t>Switzerland: </a:t>
            </a:r>
            <a:r>
              <a:rPr lang="en-US" sz="2200" dirty="0">
                <a:latin typeface="+mn-lt"/>
              </a:rPr>
              <a:t>If life-time gifts of real property have been made by Heidi to Norman during the marriage, can Heidi get back any of these? </a:t>
            </a:r>
            <a:r>
              <a:rPr lang="en-US" sz="2700" dirty="0"/>
              <a:t/>
            </a:r>
            <a:br>
              <a:rPr lang="en-US" sz="2700" dirty="0"/>
            </a:br>
            <a:r>
              <a:rPr lang="en-GB" sz="2700" dirty="0">
                <a:latin typeface="+mn-lt"/>
              </a:rPr>
              <a:t> </a:t>
            </a:r>
            <a:r>
              <a:rPr lang="en-US" sz="3200" dirty="0"/>
              <a:t/>
            </a:r>
            <a:br>
              <a:rPr lang="en-US" sz="3200" dirty="0"/>
            </a:br>
            <a:endParaRPr lang="en-GB" sz="3200" dirty="0">
              <a:latin typeface="+mn-lt"/>
            </a:endParaRPr>
          </a:p>
        </p:txBody>
      </p:sp>
      <p:sp>
        <p:nvSpPr>
          <p:cNvPr id="8" name="TextBox 7"/>
          <p:cNvSpPr txBox="1"/>
          <p:nvPr/>
        </p:nvSpPr>
        <p:spPr>
          <a:xfrm>
            <a:off x="873172" y="1771953"/>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Picture 10" descr="Logo&#10;&#10;Description automatically generated">
            <a:extLst>
              <a:ext uri="{FF2B5EF4-FFF2-40B4-BE49-F238E27FC236}">
                <a16:creationId xmlns:a16="http://schemas.microsoft.com/office/drawing/2014/main" id="{7F1685B1-E6E2-4BC0-9489-FC16E2ABD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00411" y="95425"/>
            <a:ext cx="2653199" cy="1485678"/>
          </a:xfrm>
          <a:prstGeom prst="rect">
            <a:avLst/>
          </a:prstGeom>
        </p:spPr>
      </p:pic>
      <p:sp>
        <p:nvSpPr>
          <p:cNvPr id="6" name="TextBox 5">
            <a:extLst>
              <a:ext uri="{FF2B5EF4-FFF2-40B4-BE49-F238E27FC236}">
                <a16:creationId xmlns:a16="http://schemas.microsoft.com/office/drawing/2014/main" id="{C778062C-7AD2-4FB8-B315-41B22ECEFECE}"/>
              </a:ext>
            </a:extLst>
          </p:cNvPr>
          <p:cNvSpPr txBox="1"/>
          <p:nvPr/>
        </p:nvSpPr>
        <p:spPr>
          <a:xfrm>
            <a:off x="470114" y="1225689"/>
            <a:ext cx="10277213" cy="3754874"/>
          </a:xfrm>
          <a:prstGeom prst="rect">
            <a:avLst/>
          </a:prstGeom>
          <a:noFill/>
        </p:spPr>
        <p:txBody>
          <a:bodyPr wrap="square" rtlCol="0">
            <a:spAutoFit/>
          </a:bodyPr>
          <a:lstStyle/>
          <a:p>
            <a:pPr marL="285750" indent="-285750">
              <a:buFont typeface="Arial" panose="020B0604020202020204" pitchFamily="34" charset="0"/>
              <a:buChar char="•"/>
            </a:pPr>
            <a:endParaRPr lang="en-US" dirty="0"/>
          </a:p>
          <a:p>
            <a:r>
              <a:rPr lang="en-US" b="1" dirty="0"/>
              <a:t>Principle</a:t>
            </a:r>
            <a:r>
              <a:rPr lang="en-US" dirty="0"/>
              <a:t>: </a:t>
            </a:r>
          </a:p>
          <a:p>
            <a:pPr marL="285750" indent="-285750">
              <a:buFont typeface="Arial" panose="020B0604020202020204" pitchFamily="34" charset="0"/>
              <a:buChar char="•"/>
            </a:pPr>
            <a:r>
              <a:rPr lang="en-US" b="1" dirty="0"/>
              <a:t>Swiss law does not provide for recovery of gifts between spouses</a:t>
            </a:r>
            <a:r>
              <a:rPr lang="en-US" dirty="0"/>
              <a:t> if irrevocably gifted without conditions</a:t>
            </a:r>
          </a:p>
          <a:p>
            <a:pPr marL="285750" indent="-285750">
              <a:buFont typeface="Arial" panose="020B0604020202020204" pitchFamily="34" charset="0"/>
              <a:buChar char="•"/>
            </a:pPr>
            <a:r>
              <a:rPr lang="en-US" dirty="0"/>
              <a:t>A </a:t>
            </a:r>
            <a:r>
              <a:rPr lang="en-US" b="1" dirty="0"/>
              <a:t>gift is not presumed</a:t>
            </a:r>
            <a:endParaRPr lang="en-US" dirty="0"/>
          </a:p>
          <a:p>
            <a:endParaRPr lang="en-US" dirty="0"/>
          </a:p>
          <a:p>
            <a:r>
              <a:rPr lang="en-US" b="1" dirty="0"/>
              <a:t>In connection with Real Estate:</a:t>
            </a:r>
          </a:p>
          <a:p>
            <a:pPr marL="285750" indent="-285750">
              <a:buFont typeface="Arial" panose="020B0604020202020204" pitchFamily="34" charset="0"/>
              <a:buChar char="•"/>
            </a:pPr>
            <a:r>
              <a:rPr lang="en-US" dirty="0"/>
              <a:t>If financing is not shared equally, the entry as co-owner in the land register cannot lead to the assumption that there is a gift up to half the value of the property</a:t>
            </a:r>
          </a:p>
          <a:p>
            <a:pPr marL="285750" indent="-285750">
              <a:buFont typeface="Arial" panose="020B0604020202020204" pitchFamily="34" charset="0"/>
              <a:buChar char="•"/>
            </a:pPr>
            <a:r>
              <a:rPr lang="en-US" b="1" dirty="0"/>
              <a:t>Interest bearing</a:t>
            </a:r>
            <a:r>
              <a:rPr lang="en-US" dirty="0"/>
              <a:t> </a:t>
            </a:r>
            <a:r>
              <a:rPr lang="en-US" b="1" dirty="0"/>
              <a:t>loan</a:t>
            </a:r>
            <a:r>
              <a:rPr lang="en-US" dirty="0"/>
              <a:t> -  unless stated otherwise – regardless of matrimonial property regime</a:t>
            </a:r>
          </a:p>
          <a:p>
            <a:pPr marL="285750" indent="-285750">
              <a:buFont typeface="Arial" panose="020B0604020202020204" pitchFamily="34" charset="0"/>
              <a:buChar char="•"/>
            </a:pPr>
            <a:r>
              <a:rPr lang="en-US" dirty="0"/>
              <a:t>Default regime of Participation of Acquisitions: Proportionate claim of donor spouse as regards </a:t>
            </a:r>
            <a:r>
              <a:rPr lang="en-US" b="1" dirty="0"/>
              <a:t>increase in value of property</a:t>
            </a:r>
            <a:endParaRPr lang="en-US" dirty="0"/>
          </a:p>
          <a:p>
            <a:endParaRPr lang="en-US" sz="2200" dirty="0"/>
          </a:p>
          <a:p>
            <a:endParaRPr lang="en-US" dirty="0"/>
          </a:p>
        </p:txBody>
      </p:sp>
    </p:spTree>
    <p:extLst>
      <p:ext uri="{BB962C8B-B14F-4D97-AF65-F5344CB8AC3E}">
        <p14:creationId xmlns:p14="http://schemas.microsoft.com/office/powerpoint/2010/main" val="3591602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562"/>
            <a:ext cx="12192000" cy="6858000"/>
          </a:xfrm>
        </p:spPr>
      </p:pic>
      <p:sp>
        <p:nvSpPr>
          <p:cNvPr id="2" name="Title 1"/>
          <p:cNvSpPr>
            <a:spLocks noGrp="1"/>
          </p:cNvSpPr>
          <p:nvPr>
            <p:ph type="title"/>
          </p:nvPr>
        </p:nvSpPr>
        <p:spPr>
          <a:xfrm>
            <a:off x="425471" y="164432"/>
            <a:ext cx="7563111" cy="1712247"/>
          </a:xfrm>
        </p:spPr>
        <p:txBody>
          <a:bodyPr>
            <a:normAutofit fontScale="90000"/>
          </a:bodyPr>
          <a:lstStyle/>
          <a:p>
            <a:r>
              <a:rPr lang="en-GB" sz="2700" b="1" dirty="0">
                <a:latin typeface="+mn-lt"/>
              </a:rPr>
              <a:t>Canada: </a:t>
            </a:r>
            <a:r>
              <a:rPr lang="en-US" sz="2200" dirty="0">
                <a:latin typeface="+mn-lt"/>
              </a:rPr>
              <a:t>If life-time gifts of real property have been made by Heidi to Norman during the marriage, can Heidi get back any of these? </a:t>
            </a:r>
            <a:r>
              <a:rPr lang="en-US" sz="2700" dirty="0">
                <a:latin typeface="+mn-lt"/>
              </a:rPr>
              <a:t/>
            </a:r>
            <a:br>
              <a:rPr lang="en-US" sz="2700" dirty="0">
                <a:latin typeface="+mn-lt"/>
              </a:rPr>
            </a:br>
            <a:r>
              <a:rPr lang="en-GB" sz="2700" dirty="0">
                <a:latin typeface="+mn-lt"/>
              </a:rPr>
              <a:t> </a:t>
            </a:r>
            <a:r>
              <a:rPr lang="en-US" sz="2700" dirty="0">
                <a:latin typeface="+mn-lt"/>
              </a:rPr>
              <a:t/>
            </a:r>
            <a:br>
              <a:rPr lang="en-US" sz="2700" dirty="0">
                <a:latin typeface="+mn-lt"/>
              </a:rPr>
            </a:br>
            <a:r>
              <a:rPr lang="en-GB" sz="2400" dirty="0">
                <a:latin typeface="+mn-lt"/>
              </a:rPr>
              <a:t> </a:t>
            </a:r>
          </a:p>
        </p:txBody>
      </p:sp>
      <p:sp>
        <p:nvSpPr>
          <p:cNvPr id="8" name="TextBox 7"/>
          <p:cNvSpPr txBox="1"/>
          <p:nvPr/>
        </p:nvSpPr>
        <p:spPr>
          <a:xfrm>
            <a:off x="838199" y="1581103"/>
            <a:ext cx="102772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descr="A red and white flag&#10;&#10;Description automatically generated">
            <a:extLst>
              <a:ext uri="{FF2B5EF4-FFF2-40B4-BE49-F238E27FC236}">
                <a16:creationId xmlns:a16="http://schemas.microsoft.com/office/drawing/2014/main" id="{F95D13EF-8447-4185-A70F-6D2F685287C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065171" y="164432"/>
            <a:ext cx="2888439" cy="1444220"/>
          </a:xfrm>
          <a:prstGeom prst="rect">
            <a:avLst/>
          </a:prstGeom>
        </p:spPr>
      </p:pic>
      <p:sp>
        <p:nvSpPr>
          <p:cNvPr id="7" name="TextBox 6">
            <a:extLst>
              <a:ext uri="{FF2B5EF4-FFF2-40B4-BE49-F238E27FC236}">
                <a16:creationId xmlns:a16="http://schemas.microsoft.com/office/drawing/2014/main" id="{F983A240-E834-445A-86E9-ED2FA24E095C}"/>
              </a:ext>
            </a:extLst>
          </p:cNvPr>
          <p:cNvSpPr txBox="1"/>
          <p:nvPr/>
        </p:nvSpPr>
        <p:spPr>
          <a:xfrm>
            <a:off x="405896" y="1876679"/>
            <a:ext cx="8136802" cy="1477328"/>
          </a:xfrm>
          <a:prstGeom prst="rect">
            <a:avLst/>
          </a:prstGeom>
          <a:noFill/>
        </p:spPr>
        <p:txBody>
          <a:bodyPr wrap="square">
            <a:spAutoFit/>
          </a:bodyPr>
          <a:lstStyle/>
          <a:p>
            <a:pPr marL="285750" indent="-285750">
              <a:buFont typeface="Arial" panose="020B0604020202020204" pitchFamily="34" charset="0"/>
              <a:buChar char="•"/>
            </a:pPr>
            <a:r>
              <a:rPr lang="en-US" sz="1800" dirty="0" smtClean="0">
                <a:effectLst/>
                <a:latin typeface="Calibri" panose="020F0502020204030204" pitchFamily="34" charset="0"/>
                <a:ea typeface="Calibri" panose="020F0502020204030204" pitchFamily="34" charset="0"/>
              </a:rPr>
              <a:t>Canadian law does not have provision for the recovery of true gifts between spouses</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smtClean="0">
                <a:effectLst/>
                <a:latin typeface="Calibri" panose="020F0502020204030204" pitchFamily="34" charset="0"/>
                <a:ea typeface="Calibri" panose="020F0502020204030204" pitchFamily="34" charset="0"/>
              </a:rPr>
              <a:t>Any </a:t>
            </a:r>
            <a:r>
              <a:rPr lang="en-US" sz="1800" dirty="0">
                <a:effectLst/>
                <a:latin typeface="Calibri" panose="020F0502020204030204" pitchFamily="34" charset="0"/>
                <a:ea typeface="Calibri" panose="020F0502020204030204" pitchFamily="34" charset="0"/>
              </a:rPr>
              <a:t>gifts </a:t>
            </a:r>
            <a:r>
              <a:rPr lang="en-US" sz="1800" dirty="0" smtClean="0">
                <a:effectLst/>
                <a:latin typeface="Calibri" panose="020F0502020204030204" pitchFamily="34" charset="0"/>
                <a:ea typeface="Calibri" panose="020F0502020204030204" pitchFamily="34" charset="0"/>
              </a:rPr>
              <a:t>from one </a:t>
            </a:r>
            <a:r>
              <a:rPr lang="en-US" sz="1800" dirty="0">
                <a:effectLst/>
                <a:latin typeface="Calibri" panose="020F0502020204030204" pitchFamily="34" charset="0"/>
                <a:ea typeface="Calibri" panose="020F0502020204030204" pitchFamily="34" charset="0"/>
              </a:rPr>
              <a:t>to the other would be included in </a:t>
            </a:r>
            <a:r>
              <a:rPr lang="en-US" sz="1800" dirty="0" smtClean="0">
                <a:effectLst/>
                <a:latin typeface="Calibri" panose="020F0502020204030204" pitchFamily="34" charset="0"/>
                <a:ea typeface="Calibri" panose="020F0502020204030204" pitchFamily="34" charset="0"/>
              </a:rPr>
              <a:t>matrimonial </a:t>
            </a:r>
            <a:r>
              <a:rPr lang="en-US" sz="1800" dirty="0" smtClean="0">
                <a:effectLst/>
                <a:latin typeface="Calibri" panose="020F0502020204030204" pitchFamily="34" charset="0"/>
                <a:ea typeface="Calibri" panose="020F0502020204030204" pitchFamily="34" charset="0"/>
              </a:rPr>
              <a:t>property and would </a:t>
            </a:r>
            <a:r>
              <a:rPr lang="en-US" sz="1800" dirty="0">
                <a:effectLst/>
                <a:latin typeface="Calibri" panose="020F0502020204030204" pitchFamily="34" charset="0"/>
                <a:ea typeface="Calibri" panose="020F0502020204030204" pitchFamily="34" charset="0"/>
              </a:rPr>
              <a:t>be </a:t>
            </a:r>
            <a:r>
              <a:rPr lang="en-US" sz="1800" dirty="0" smtClean="0">
                <a:effectLst/>
                <a:latin typeface="Calibri" panose="020F0502020204030204" pitchFamily="34" charset="0"/>
                <a:ea typeface="Calibri" panose="020F0502020204030204" pitchFamily="34" charset="0"/>
              </a:rPr>
              <a:t>equally divided upon death or divorce</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6111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838199" y="365125"/>
            <a:ext cx="10277213" cy="759000"/>
          </a:xfrm>
        </p:spPr>
        <p:txBody>
          <a:bodyPr>
            <a:normAutofit/>
          </a:bodyPr>
          <a:lstStyle/>
          <a:p>
            <a:r>
              <a:rPr lang="en-GB" sz="3200" dirty="0">
                <a:latin typeface="+mn-lt"/>
              </a:rPr>
              <a:t>Presented By</a:t>
            </a:r>
          </a:p>
        </p:txBody>
      </p:sp>
      <p:sp>
        <p:nvSpPr>
          <p:cNvPr id="5" name="Subtitle 2">
            <a:extLst>
              <a:ext uri="{FF2B5EF4-FFF2-40B4-BE49-F238E27FC236}">
                <a16:creationId xmlns:a16="http://schemas.microsoft.com/office/drawing/2014/main" id="{4A815601-4DA0-4611-A276-59AD609EDAC1}"/>
              </a:ext>
            </a:extLst>
          </p:cNvPr>
          <p:cNvSpPr txBox="1">
            <a:spLocks/>
          </p:cNvSpPr>
          <p:nvPr/>
        </p:nvSpPr>
        <p:spPr>
          <a:xfrm>
            <a:off x="1208455" y="3966826"/>
            <a:ext cx="3998313" cy="1539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cs typeface="Calibri Light" panose="020F0302020204030204" pitchFamily="34" charset="0"/>
              </a:rPr>
              <a:t>Anne </a:t>
            </a:r>
            <a:r>
              <a:rPr lang="en-US" sz="2400" dirty="0" err="1">
                <a:cs typeface="Calibri Light" panose="020F0302020204030204" pitchFamily="34" charset="0"/>
              </a:rPr>
              <a:t>Guichard</a:t>
            </a:r>
            <a:endParaRPr lang="en-US" sz="2400" dirty="0">
              <a:cs typeface="Calibri Light" panose="020F0302020204030204" pitchFamily="34" charset="0"/>
            </a:endParaRPr>
          </a:p>
          <a:p>
            <a:pPr marL="0" indent="0" algn="ctr">
              <a:buNone/>
            </a:pPr>
            <a:r>
              <a:rPr lang="en-US" sz="2200" dirty="0">
                <a:cs typeface="Calibri Light" panose="020F0302020204030204" pitchFamily="34" charset="0"/>
              </a:rPr>
              <a:t>France</a:t>
            </a:r>
          </a:p>
          <a:p>
            <a:pPr marL="0" indent="0" algn="ctr">
              <a:buNone/>
            </a:pPr>
            <a:r>
              <a:rPr lang="en-US" sz="2000" dirty="0">
                <a:cs typeface="Calibri Light" panose="020F0302020204030204" pitchFamily="34" charset="0"/>
              </a:rPr>
              <a:t>n3t - </a:t>
            </a:r>
            <a:r>
              <a:rPr lang="en-US" sz="2000" dirty="0" err="1">
                <a:cs typeface="Calibri Light" panose="020F0302020204030204" pitchFamily="34" charset="0"/>
              </a:rPr>
              <a:t>Notaires</a:t>
            </a:r>
            <a:r>
              <a:rPr lang="en-US" sz="2000" dirty="0">
                <a:cs typeface="Calibri Light" panose="020F0302020204030204" pitchFamily="34" charset="0"/>
              </a:rPr>
              <a:t> 3 </a:t>
            </a:r>
            <a:r>
              <a:rPr lang="en-US" sz="2000" dirty="0" err="1">
                <a:cs typeface="Calibri Light" panose="020F0302020204030204" pitchFamily="34" charset="0"/>
              </a:rPr>
              <a:t>Turbigo</a:t>
            </a:r>
            <a:r>
              <a:rPr lang="en-US" sz="2000" dirty="0">
                <a:cs typeface="Calibri Light" panose="020F0302020204030204" pitchFamily="34" charset="0"/>
              </a:rPr>
              <a:t>, </a:t>
            </a:r>
            <a:r>
              <a:rPr lang="en-US" sz="2000" dirty="0">
                <a:cs typeface="Calibri Light" panose="020F0302020204030204" pitchFamily="34" charset="0"/>
                <a:hlinkClick r:id="rId3"/>
              </a:rPr>
              <a:t>anne.guichard@paris.notaires.fr</a:t>
            </a:r>
            <a:r>
              <a:rPr lang="en-US" sz="2000" dirty="0">
                <a:cs typeface="Calibri Light" panose="020F0302020204030204" pitchFamily="34" charset="0"/>
              </a:rPr>
              <a:t> </a:t>
            </a:r>
          </a:p>
        </p:txBody>
      </p:sp>
      <p:sp>
        <p:nvSpPr>
          <p:cNvPr id="6" name="Subtitle 2">
            <a:extLst>
              <a:ext uri="{FF2B5EF4-FFF2-40B4-BE49-F238E27FC236}">
                <a16:creationId xmlns:a16="http://schemas.microsoft.com/office/drawing/2014/main" id="{4A815601-4DA0-4611-A276-59AD609EDAC1}"/>
              </a:ext>
            </a:extLst>
          </p:cNvPr>
          <p:cNvSpPr txBox="1">
            <a:spLocks/>
          </p:cNvSpPr>
          <p:nvPr/>
        </p:nvSpPr>
        <p:spPr>
          <a:xfrm>
            <a:off x="6415223" y="3966826"/>
            <a:ext cx="4978684" cy="1539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cs typeface="Calibri Light" panose="020F0302020204030204" pitchFamily="34" charset="0"/>
              </a:rPr>
              <a:t>Catherine D.A. Watson Coles, Q.C., TEP</a:t>
            </a:r>
          </a:p>
          <a:p>
            <a:pPr marL="0" indent="0" algn="ctr">
              <a:buNone/>
            </a:pPr>
            <a:r>
              <a:rPr lang="en-US" sz="2200" dirty="0">
                <a:cs typeface="Calibri Light" panose="020F0302020204030204" pitchFamily="34" charset="0"/>
              </a:rPr>
              <a:t>Canada</a:t>
            </a:r>
          </a:p>
          <a:p>
            <a:pPr marL="0" indent="0" algn="ctr">
              <a:buNone/>
            </a:pPr>
            <a:r>
              <a:rPr lang="en-US" sz="2000" dirty="0">
                <a:cs typeface="Calibri Light" panose="020F0302020204030204" pitchFamily="34" charset="0"/>
              </a:rPr>
              <a:t>McInnes Cooper, </a:t>
            </a:r>
            <a:r>
              <a:rPr lang="en-US" sz="2000" dirty="0">
                <a:cs typeface="Calibri Light" panose="020F0302020204030204" pitchFamily="34" charset="0"/>
                <a:hlinkClick r:id="rId4"/>
              </a:rPr>
              <a:t>catherine.watson@mcinnescooper.com</a:t>
            </a:r>
            <a:r>
              <a:rPr lang="en-US" sz="2000" dirty="0">
                <a:cs typeface="Calibri Light" panose="020F0302020204030204" pitchFamily="34" charset="0"/>
              </a:rPr>
              <a:t> </a:t>
            </a:r>
          </a:p>
        </p:txBody>
      </p:sp>
      <p:pic>
        <p:nvPicPr>
          <p:cNvPr id="7" name="Picture 6" descr="A person smiling for the camera&#10;&#10;Description automatically generated with medium confidence">
            <a:extLst>
              <a:ext uri="{FF2B5EF4-FFF2-40B4-BE49-F238E27FC236}">
                <a16:creationId xmlns:a16="http://schemas.microsoft.com/office/drawing/2014/main" id="{02F8E5E0-0ADB-4538-A102-6E03D3AA91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237" r="12466"/>
          <a:stretch/>
        </p:blipFill>
        <p:spPr>
          <a:xfrm>
            <a:off x="7432690" y="1537632"/>
            <a:ext cx="2669005" cy="2392680"/>
          </a:xfrm>
          <a:prstGeom prst="rect">
            <a:avLst/>
          </a:prstGeom>
        </p:spPr>
      </p:pic>
      <p:pic>
        <p:nvPicPr>
          <p:cNvPr id="3" name="Picture 2">
            <a:extLst>
              <a:ext uri="{FF2B5EF4-FFF2-40B4-BE49-F238E27FC236}">
                <a16:creationId xmlns:a16="http://schemas.microsoft.com/office/drawing/2014/main" id="{62CD7A07-6CA5-4DEF-9BB9-C20521E43BC5}"/>
              </a:ext>
            </a:extLst>
          </p:cNvPr>
          <p:cNvPicPr>
            <a:picLocks noChangeAspect="1"/>
          </p:cNvPicPr>
          <p:nvPr/>
        </p:nvPicPr>
        <p:blipFill>
          <a:blip r:embed="rId6"/>
          <a:stretch>
            <a:fillRect/>
          </a:stretch>
        </p:blipFill>
        <p:spPr>
          <a:xfrm>
            <a:off x="1979195" y="1470682"/>
            <a:ext cx="2392680" cy="2392680"/>
          </a:xfrm>
          <a:prstGeom prst="rect">
            <a:avLst/>
          </a:prstGeom>
        </p:spPr>
      </p:pic>
    </p:spTree>
    <p:extLst>
      <p:ext uri="{BB962C8B-B14F-4D97-AF65-F5344CB8AC3E}">
        <p14:creationId xmlns:p14="http://schemas.microsoft.com/office/powerpoint/2010/main" val="1616671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768416"/>
            <a:ext cx="11090274" cy="675441"/>
          </a:xfrm>
        </p:spPr>
        <p:txBody>
          <a:bodyPr vert="horz" wrap="square" lIns="91440" tIns="45720" rIns="91440" bIns="45720" rtlCol="0" anchor="t">
            <a:normAutofit fontScale="90000"/>
          </a:bodyPr>
          <a:lstStyle/>
          <a:p>
            <a:r>
              <a:rPr lang="en-US" sz="2700" b="1" dirty="0" err="1">
                <a:latin typeface="+mn-lt"/>
              </a:rPr>
              <a:t>Shari’a</a:t>
            </a:r>
            <a:r>
              <a:rPr lang="en-US" sz="2700" b="1" dirty="0">
                <a:latin typeface="+mn-lt"/>
              </a:rPr>
              <a:t>: </a:t>
            </a:r>
            <a:r>
              <a:rPr lang="en-US" sz="2200" dirty="0">
                <a:latin typeface="+mn-lt"/>
              </a:rPr>
              <a:t>key considerations on marriage, divorce and succession</a:t>
            </a:r>
            <a:br>
              <a:rPr lang="en-US" sz="2200" dirty="0">
                <a:latin typeface="+mn-lt"/>
              </a:rPr>
            </a:br>
            <a:endParaRPr lang="en-US" sz="2200"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0863" y="1573480"/>
            <a:ext cx="7419729" cy="4733719"/>
          </a:xfrm>
          <a:prstGeom prst="rect">
            <a:avLst/>
          </a:prstGeom>
          <a:effectLst>
            <a:outerShdw blurRad="508000" dist="101600" dir="5400000" algn="tl" rotWithShape="0">
              <a:prstClr val="black">
                <a:alpha val="10000"/>
              </a:prstClr>
            </a:outerShdw>
          </a:effectLst>
        </p:spPr>
      </p:pic>
      <p:pic>
        <p:nvPicPr>
          <p:cNvPr id="5" name="Picture 4">
            <a:extLst>
              <a:ext uri="{FF2B5EF4-FFF2-40B4-BE49-F238E27FC236}">
                <a16:creationId xmlns:a16="http://schemas.microsoft.com/office/drawing/2014/main" id="{4ABAE771-479A-4A70-ACA8-4516B6E17D1D}"/>
              </a:ext>
            </a:extLst>
          </p:cNvPr>
          <p:cNvPicPr/>
          <p:nvPr/>
        </p:nvPicPr>
        <p:blipFill>
          <a:blip r:embed="rId3">
            <a:extLst>
              <a:ext uri="{28A0092B-C50C-407E-A947-70E740481C1C}">
                <a14:useLocalDpi xmlns:a14="http://schemas.microsoft.com/office/drawing/2010/main" val="0"/>
              </a:ext>
            </a:extLst>
          </a:blip>
          <a:stretch>
            <a:fillRect/>
          </a:stretch>
        </p:blipFill>
        <p:spPr>
          <a:xfrm>
            <a:off x="8292125" y="1573481"/>
            <a:ext cx="3066623" cy="4733719"/>
          </a:xfrm>
          <a:prstGeom prst="rect">
            <a:avLst/>
          </a:prstGeom>
          <a:effectLst>
            <a:outerShdw blurRad="508000" dist="101600" dir="5400000" algn="tl" rotWithShape="0">
              <a:prstClr val="black">
                <a:alpha val="10000"/>
              </a:prstClr>
            </a:outerShdw>
          </a:effectLst>
        </p:spPr>
      </p:pic>
      <p:sp>
        <p:nvSpPr>
          <p:cNvPr id="3" name="TextBox 2">
            <a:extLst>
              <a:ext uri="{FF2B5EF4-FFF2-40B4-BE49-F238E27FC236}">
                <a16:creationId xmlns:a16="http://schemas.microsoft.com/office/drawing/2014/main" id="{4191A45B-11B4-4130-BE2C-F427A1C75BE5}"/>
              </a:ext>
            </a:extLst>
          </p:cNvPr>
          <p:cNvSpPr txBox="1"/>
          <p:nvPr/>
        </p:nvSpPr>
        <p:spPr>
          <a:xfrm>
            <a:off x="1150700" y="1827352"/>
            <a:ext cx="6535387" cy="3631763"/>
          </a:xfrm>
          <a:prstGeom prst="rect">
            <a:avLst/>
          </a:prstGeom>
          <a:noFill/>
        </p:spPr>
        <p:txBody>
          <a:bodyPr wrap="square" rtlCol="0">
            <a:spAutoFit/>
          </a:bodyPr>
          <a:lstStyle/>
          <a:p>
            <a:pPr marL="285750" indent="-285750">
              <a:buFont typeface="Arial" panose="020B0604020202020204" pitchFamily="34" charset="0"/>
              <a:buChar char="•"/>
            </a:pPr>
            <a:r>
              <a:rPr lang="en-GB" dirty="0"/>
              <a:t>Understanding </a:t>
            </a:r>
            <a:r>
              <a:rPr lang="en-GB" dirty="0" err="1"/>
              <a:t>Shari’a</a:t>
            </a:r>
            <a:r>
              <a:rPr lang="en-GB" dirty="0"/>
              <a:t>: addressing common distortions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Shari’a</a:t>
            </a:r>
            <a:r>
              <a:rPr lang="en-GB" dirty="0"/>
              <a:t> in the UK:</a:t>
            </a:r>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Marriage</a:t>
            </a:r>
          </a:p>
          <a:p>
            <a:pPr marL="742950" lvl="1" indent="-285750">
              <a:buFont typeface="Arial" panose="020B0604020202020204" pitchFamily="34" charset="0"/>
              <a:buChar char="•"/>
            </a:pPr>
            <a:r>
              <a:rPr lang="en-GB" dirty="0"/>
              <a:t>Divorce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Shari’a</a:t>
            </a:r>
            <a:r>
              <a:rPr lang="en-GB" dirty="0"/>
              <a:t> and succession: the international dimension and how it can inform nuptial arrangements </a:t>
            </a:r>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Personal assets</a:t>
            </a:r>
          </a:p>
          <a:p>
            <a:pPr marL="742950" lvl="1" indent="-285750">
              <a:buFont typeface="Arial" panose="020B0604020202020204" pitchFamily="34" charset="0"/>
              <a:buChar char="•"/>
            </a:pPr>
            <a:r>
              <a:rPr lang="en-GB" dirty="0"/>
              <a:t>Assets held within private structures</a:t>
            </a:r>
          </a:p>
          <a:p>
            <a:pPr lvl="1"/>
            <a:endParaRPr lang="en-GB" sz="1400" dirty="0"/>
          </a:p>
        </p:txBody>
      </p:sp>
    </p:spTree>
    <p:extLst>
      <p:ext uri="{BB962C8B-B14F-4D97-AF65-F5344CB8AC3E}">
        <p14:creationId xmlns:p14="http://schemas.microsoft.com/office/powerpoint/2010/main" val="3472580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13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397"/>
          <a:stretch/>
        </p:blipFill>
        <p:spPr>
          <a:xfrm>
            <a:off x="0" y="0"/>
            <a:ext cx="12192000" cy="6858000"/>
          </a:xfrm>
        </p:spPr>
      </p:pic>
      <p:sp>
        <p:nvSpPr>
          <p:cNvPr id="2" name="Title 1"/>
          <p:cNvSpPr>
            <a:spLocks noGrp="1"/>
          </p:cNvSpPr>
          <p:nvPr>
            <p:ph type="title"/>
          </p:nvPr>
        </p:nvSpPr>
        <p:spPr>
          <a:xfrm>
            <a:off x="923248" y="0"/>
            <a:ext cx="10277213" cy="759000"/>
          </a:xfrm>
        </p:spPr>
        <p:txBody>
          <a:bodyPr>
            <a:normAutofit/>
          </a:bodyPr>
          <a:lstStyle/>
          <a:p>
            <a:r>
              <a:rPr lang="en-GB" sz="3200" dirty="0">
                <a:latin typeface="+mn-lt"/>
              </a:rPr>
              <a:t>Presented By</a:t>
            </a:r>
          </a:p>
        </p:txBody>
      </p:sp>
      <p:sp>
        <p:nvSpPr>
          <p:cNvPr id="5" name="Subtitle 2">
            <a:extLst>
              <a:ext uri="{FF2B5EF4-FFF2-40B4-BE49-F238E27FC236}">
                <a16:creationId xmlns:a16="http://schemas.microsoft.com/office/drawing/2014/main" id="{4A815601-4DA0-4611-A276-59AD609EDAC1}"/>
              </a:ext>
            </a:extLst>
          </p:cNvPr>
          <p:cNvSpPr txBox="1">
            <a:spLocks/>
          </p:cNvSpPr>
          <p:nvPr/>
        </p:nvSpPr>
        <p:spPr>
          <a:xfrm>
            <a:off x="283337" y="4081800"/>
            <a:ext cx="3389358" cy="1732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cs typeface="Calibri Light" panose="020F0302020204030204" pitchFamily="34" charset="0"/>
              </a:rPr>
              <a:t>Rosie Schumm</a:t>
            </a:r>
          </a:p>
          <a:p>
            <a:pPr marL="0" indent="0" algn="ctr">
              <a:buNone/>
            </a:pPr>
            <a:r>
              <a:rPr lang="en-US" sz="2200" dirty="0">
                <a:cs typeface="Calibri Light" panose="020F0302020204030204" pitchFamily="34" charset="0"/>
              </a:rPr>
              <a:t>England</a:t>
            </a:r>
          </a:p>
          <a:p>
            <a:pPr marL="0" indent="0" algn="ctr">
              <a:buNone/>
            </a:pPr>
            <a:r>
              <a:rPr lang="en-US" sz="2000" dirty="0">
                <a:cs typeface="Calibri Light" panose="020F0302020204030204" pitchFamily="34" charset="0"/>
              </a:rPr>
              <a:t>Fosters LLP</a:t>
            </a:r>
            <a:r>
              <a:rPr lang="en-US" sz="1900" dirty="0">
                <a:cs typeface="Calibri Light" panose="020F0302020204030204" pitchFamily="34" charset="0"/>
              </a:rPr>
              <a:t>, </a:t>
            </a:r>
            <a:r>
              <a:rPr lang="en-US" sz="1900" b="0" i="0" u="sng" dirty="0">
                <a:solidFill>
                  <a:srgbClr val="2CA295"/>
                </a:solidFill>
                <a:effectLst/>
                <a:hlinkClick r:id="rId3"/>
              </a:rPr>
              <a:t>rosie.schumm@forsters.co.uk</a:t>
            </a:r>
            <a:r>
              <a:rPr lang="en-US" sz="1900" b="0" i="0" u="sng" dirty="0">
                <a:solidFill>
                  <a:srgbClr val="2CA295"/>
                </a:solidFill>
                <a:effectLst/>
              </a:rPr>
              <a:t> </a:t>
            </a:r>
            <a:endParaRPr lang="en-US" sz="1900" dirty="0">
              <a:cs typeface="Calibri Light" panose="020F0302020204030204" pitchFamily="34" charset="0"/>
            </a:endParaRPr>
          </a:p>
        </p:txBody>
      </p:sp>
      <p:sp>
        <p:nvSpPr>
          <p:cNvPr id="6" name="Subtitle 2">
            <a:extLst>
              <a:ext uri="{FF2B5EF4-FFF2-40B4-BE49-F238E27FC236}">
                <a16:creationId xmlns:a16="http://schemas.microsoft.com/office/drawing/2014/main" id="{4A815601-4DA0-4611-A276-59AD609EDAC1}"/>
              </a:ext>
            </a:extLst>
          </p:cNvPr>
          <p:cNvSpPr txBox="1">
            <a:spLocks/>
          </p:cNvSpPr>
          <p:nvPr/>
        </p:nvSpPr>
        <p:spPr>
          <a:xfrm>
            <a:off x="4088910" y="4081800"/>
            <a:ext cx="3787740" cy="1649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kern="0" dirty="0">
                <a:solidFill>
                  <a:sysClr val="windowText" lastClr="000000"/>
                </a:solidFill>
                <a:cs typeface="Calibri Light" panose="020F0302020204030204" pitchFamily="34" charset="0"/>
              </a:rPr>
              <a:t>Marianne </a:t>
            </a:r>
            <a:r>
              <a:rPr lang="en-US" sz="2400" kern="0" dirty="0" err="1">
                <a:solidFill>
                  <a:sysClr val="windowText" lastClr="000000"/>
                </a:solidFill>
                <a:cs typeface="Calibri Light" panose="020F0302020204030204" pitchFamily="34" charset="0"/>
              </a:rPr>
              <a:t>Kafena</a:t>
            </a:r>
            <a:endParaRPr lang="en-US" sz="2400" kern="0" dirty="0">
              <a:solidFill>
                <a:sysClr val="windowText" lastClr="000000"/>
              </a:solidFill>
              <a:cs typeface="Calibri Light" panose="020F0302020204030204" pitchFamily="34" charset="0"/>
            </a:endParaRPr>
          </a:p>
          <a:p>
            <a:pPr marL="0" indent="0" algn="ctr">
              <a:buNone/>
            </a:pPr>
            <a:r>
              <a:rPr lang="en-US" sz="2200" kern="0" dirty="0">
                <a:solidFill>
                  <a:sysClr val="windowText" lastClr="000000"/>
                </a:solidFill>
                <a:cs typeface="Calibri Light" panose="020F0302020204030204" pitchFamily="34" charset="0"/>
              </a:rPr>
              <a:t>England</a:t>
            </a:r>
          </a:p>
          <a:p>
            <a:pPr marL="0" indent="0" algn="ctr">
              <a:buNone/>
            </a:pPr>
            <a:r>
              <a:rPr lang="en-US" sz="2000" kern="0" dirty="0">
                <a:solidFill>
                  <a:sysClr val="windowText" lastClr="000000"/>
                </a:solidFill>
                <a:cs typeface="Calibri Light" panose="020F0302020204030204" pitchFamily="34" charset="0"/>
              </a:rPr>
              <a:t>Harbottle &amp; Lewis LLP</a:t>
            </a:r>
            <a:r>
              <a:rPr lang="en-US" sz="1900" kern="0" dirty="0">
                <a:solidFill>
                  <a:sysClr val="windowText" lastClr="000000"/>
                </a:solidFill>
                <a:cs typeface="Calibri Light" panose="020F0302020204030204" pitchFamily="34" charset="0"/>
              </a:rPr>
              <a:t>, </a:t>
            </a:r>
            <a:r>
              <a:rPr lang="en-US" sz="1900" kern="0" dirty="0">
                <a:solidFill>
                  <a:sysClr val="windowText" lastClr="000000"/>
                </a:solidFill>
                <a:cs typeface="Calibri Light" panose="020F0302020204030204" pitchFamily="34" charset="0"/>
                <a:hlinkClick r:id="rId4"/>
              </a:rPr>
              <a:t>Marianne.Kafena@harbottle.com</a:t>
            </a:r>
            <a:r>
              <a:rPr lang="en-US" sz="1900" kern="0" dirty="0">
                <a:solidFill>
                  <a:sysClr val="windowText" lastClr="000000"/>
                </a:solidFill>
                <a:cs typeface="Calibri Light" panose="020F0302020204030204" pitchFamily="34" charset="0"/>
              </a:rPr>
              <a:t> </a:t>
            </a:r>
          </a:p>
          <a:p>
            <a:pPr marL="0" indent="0" algn="ctr">
              <a:buNone/>
            </a:pPr>
            <a:endParaRPr lang="en-US" sz="2400" kern="0" dirty="0">
              <a:solidFill>
                <a:sysClr val="windowText" lastClr="000000"/>
              </a:solidFill>
              <a:cs typeface="Calibri Light" panose="020F0302020204030204" pitchFamily="34" charset="0"/>
            </a:endParaRPr>
          </a:p>
        </p:txBody>
      </p:sp>
      <p:sp>
        <p:nvSpPr>
          <p:cNvPr id="8" name="Subtitle 2">
            <a:extLst>
              <a:ext uri="{FF2B5EF4-FFF2-40B4-BE49-F238E27FC236}">
                <a16:creationId xmlns:a16="http://schemas.microsoft.com/office/drawing/2014/main" id="{4A815601-4DA0-4611-A276-59AD609EDAC1}"/>
              </a:ext>
            </a:extLst>
          </p:cNvPr>
          <p:cNvSpPr txBox="1">
            <a:spLocks/>
          </p:cNvSpPr>
          <p:nvPr/>
        </p:nvSpPr>
        <p:spPr>
          <a:xfrm>
            <a:off x="8292866" y="4081800"/>
            <a:ext cx="3787739" cy="1608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kern="0" dirty="0">
                <a:solidFill>
                  <a:sysClr val="windowText" lastClr="000000"/>
                </a:solidFill>
                <a:cs typeface="Calibri Light" panose="020F0302020204030204" pitchFamily="34" charset="0"/>
              </a:rPr>
              <a:t>Tina </a:t>
            </a:r>
            <a:r>
              <a:rPr lang="en-US" sz="2400" dirty="0" err="1">
                <a:solidFill>
                  <a:srgbClr val="000000"/>
                </a:solidFill>
                <a:cs typeface="Calibri Light" panose="020F0302020204030204" pitchFamily="34" charset="0"/>
              </a:rPr>
              <a:t>Wüstemann</a:t>
            </a:r>
            <a:endParaRPr lang="en-US" sz="2400" dirty="0">
              <a:solidFill>
                <a:srgbClr val="000000"/>
              </a:solidFill>
              <a:cs typeface="Calibri Light" panose="020F0302020204030204" pitchFamily="34" charset="0"/>
            </a:endParaRPr>
          </a:p>
          <a:p>
            <a:pPr marL="0" indent="0" algn="ctr">
              <a:buNone/>
            </a:pPr>
            <a:r>
              <a:rPr lang="en-US" sz="2200" dirty="0">
                <a:solidFill>
                  <a:srgbClr val="000000"/>
                </a:solidFill>
                <a:cs typeface="Calibri Light" panose="020F0302020204030204" pitchFamily="34" charset="0"/>
              </a:rPr>
              <a:t>Switzerland</a:t>
            </a:r>
          </a:p>
          <a:p>
            <a:pPr marL="0" indent="0" algn="ctr">
              <a:buNone/>
            </a:pPr>
            <a:r>
              <a:rPr lang="en-US" sz="1800" dirty="0">
                <a:solidFill>
                  <a:srgbClr val="000000"/>
                </a:solidFill>
                <a:cs typeface="Calibri Light" panose="020F0302020204030204" pitchFamily="34" charset="0"/>
              </a:rPr>
              <a:t> </a:t>
            </a:r>
            <a:r>
              <a:rPr lang="en-US" sz="2000" dirty="0" err="1">
                <a:solidFill>
                  <a:srgbClr val="000000"/>
                </a:solidFill>
                <a:effectLst/>
              </a:rPr>
              <a:t>Bär</a:t>
            </a:r>
            <a:r>
              <a:rPr lang="en-US" sz="2000" dirty="0">
                <a:solidFill>
                  <a:srgbClr val="000000"/>
                </a:solidFill>
                <a:effectLst/>
              </a:rPr>
              <a:t> &amp; Karrer Ltd</a:t>
            </a:r>
            <a:r>
              <a:rPr lang="en-US" sz="1900" dirty="0">
                <a:solidFill>
                  <a:srgbClr val="000000"/>
                </a:solidFill>
                <a:effectLst/>
              </a:rPr>
              <a:t>.,  </a:t>
            </a:r>
            <a:r>
              <a:rPr lang="en-US" sz="1900" dirty="0">
                <a:solidFill>
                  <a:srgbClr val="000000"/>
                </a:solidFill>
                <a:effectLst/>
                <a:hlinkClick r:id="rId5"/>
              </a:rPr>
              <a:t>tina.wuestemann@baerkarrer.ch</a:t>
            </a:r>
            <a:r>
              <a:rPr lang="en-US" sz="1900" dirty="0">
                <a:solidFill>
                  <a:srgbClr val="000000"/>
                </a:solidFill>
                <a:effectLst/>
              </a:rPr>
              <a:t> </a:t>
            </a:r>
            <a:endParaRPr lang="en-US" sz="1900" dirty="0">
              <a:cs typeface="Calibri Light" panose="020F0302020204030204" pitchFamily="34" charset="0"/>
            </a:endParaRPr>
          </a:p>
        </p:txBody>
      </p:sp>
      <p:pic>
        <p:nvPicPr>
          <p:cNvPr id="9" name="Picture 4" descr="Drama Therapy Techniques - Psychological Support Programs">
            <a:extLst>
              <a:ext uri="{FF2B5EF4-FFF2-40B4-BE49-F238E27FC236}">
                <a16:creationId xmlns:a16="http://schemas.microsoft.com/office/drawing/2014/main" id="{C16741A1-34B6-4410-AEFF-B9BEC65E73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6833" y="889924"/>
            <a:ext cx="2048054" cy="30609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E4136960-54DC-4A73-AEE5-184A0414A7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3248" y="819655"/>
            <a:ext cx="2208409" cy="30628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Tina Wüstemann">
            <a:extLst>
              <a:ext uri="{FF2B5EF4-FFF2-40B4-BE49-F238E27FC236}">
                <a16:creationId xmlns:a16="http://schemas.microsoft.com/office/drawing/2014/main" id="{04F34C00-83B4-4979-97CC-E0878547395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666" r="7842"/>
          <a:stretch/>
        </p:blipFill>
        <p:spPr bwMode="auto">
          <a:xfrm>
            <a:off x="8650937" y="891844"/>
            <a:ext cx="2617815" cy="307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82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562"/>
            <a:ext cx="12192000" cy="6858000"/>
          </a:xfrm>
        </p:spPr>
      </p:pic>
      <p:sp>
        <p:nvSpPr>
          <p:cNvPr id="2" name="Title 1"/>
          <p:cNvSpPr>
            <a:spLocks noGrp="1"/>
          </p:cNvSpPr>
          <p:nvPr>
            <p:ph type="title"/>
          </p:nvPr>
        </p:nvSpPr>
        <p:spPr>
          <a:xfrm>
            <a:off x="838199" y="365125"/>
            <a:ext cx="10277213" cy="759000"/>
          </a:xfrm>
        </p:spPr>
        <p:txBody>
          <a:bodyPr>
            <a:normAutofit/>
          </a:bodyPr>
          <a:lstStyle/>
          <a:p>
            <a:r>
              <a:rPr lang="en-GB" sz="3200" dirty="0">
                <a:latin typeface="+mn-lt"/>
              </a:rPr>
              <a:t>Case Study</a:t>
            </a:r>
          </a:p>
        </p:txBody>
      </p:sp>
      <p:sp>
        <p:nvSpPr>
          <p:cNvPr id="8" name="TextBox 7"/>
          <p:cNvSpPr txBox="1"/>
          <p:nvPr/>
        </p:nvSpPr>
        <p:spPr>
          <a:xfrm>
            <a:off x="838198" y="1256250"/>
            <a:ext cx="10277213" cy="4031873"/>
          </a:xfrm>
          <a:prstGeom prst="rect">
            <a:avLst/>
          </a:prstGeom>
          <a:noFill/>
        </p:spPr>
        <p:txBody>
          <a:bodyPr wrap="square" rtlCol="0">
            <a:spAutoFit/>
          </a:bodyPr>
          <a:lstStyle/>
          <a:p>
            <a:pPr marL="285750" indent="-285750">
              <a:buFont typeface="Arial" panose="020B0604020202020204" pitchFamily="34" charset="0"/>
              <a:buChar char="•"/>
            </a:pPr>
            <a:r>
              <a:rPr lang="en-US" sz="2000" dirty="0"/>
              <a:t>Heidi (aged 77) and Norman (aged 95) have been married for 40 years and live in your respective jurisdiction.  </a:t>
            </a:r>
          </a:p>
          <a:p>
            <a:pPr marL="285750" indent="-285750">
              <a:buFont typeface="Arial" panose="020B0604020202020204" pitchFamily="34" charset="0"/>
              <a:buChar char="•"/>
            </a:pPr>
            <a:r>
              <a:rPr lang="en-US" sz="2000" dirty="0"/>
              <a:t>This is their second marriage, and they did not enter into a pre- or post-nuptial agreement. </a:t>
            </a:r>
          </a:p>
          <a:p>
            <a:pPr marL="285750" indent="-285750">
              <a:buFont typeface="Arial" panose="020B0604020202020204" pitchFamily="34" charset="0"/>
              <a:buChar char="•"/>
            </a:pPr>
            <a:r>
              <a:rPr lang="en-US" sz="2000" dirty="0"/>
              <a:t>They have one son together in his 40s, and Norman has two children in their 70s from his first marriage. Norman is British.</a:t>
            </a:r>
          </a:p>
          <a:p>
            <a:pPr marL="285750" indent="-285750">
              <a:buFont typeface="Arial" panose="020B0604020202020204" pitchFamily="34" charset="0"/>
              <a:buChar char="•"/>
            </a:pPr>
            <a:r>
              <a:rPr lang="en-US" sz="2000" dirty="0"/>
              <a:t>The matrimonial home is jointly owned and worth 10 million.</a:t>
            </a:r>
          </a:p>
          <a:p>
            <a:pPr marL="285750" indent="-285750">
              <a:buFont typeface="Arial" panose="020B0604020202020204" pitchFamily="34" charset="0"/>
              <a:buChar char="•"/>
            </a:pPr>
            <a:r>
              <a:rPr lang="en-US" sz="2000" dirty="0"/>
              <a:t>Heidi owns an investment property worth 2 million, savings accounts and stock and shares worth 800,000, rental income from the investment property and a 600,000 pension. </a:t>
            </a:r>
          </a:p>
          <a:p>
            <a:pPr marL="285750" indent="-285750">
              <a:buFont typeface="Arial" panose="020B0604020202020204" pitchFamily="34" charset="0"/>
              <a:buChar char="•"/>
            </a:pPr>
            <a:r>
              <a:rPr lang="en-US" sz="2000" dirty="0"/>
              <a:t>Norman has 600,000 in investments, some annuities, receives dividends from stocks and shares 100,000 per year and has pension assets of unknown quantity. </a:t>
            </a:r>
          </a:p>
          <a:p>
            <a:pPr marL="285750" indent="-285750">
              <a:buFont typeface="Arial" panose="020B0604020202020204" pitchFamily="34" charset="0"/>
              <a:buChar char="•"/>
            </a:pPr>
            <a:r>
              <a:rPr lang="en-US" sz="2000" dirty="0"/>
              <a:t>Together, they own a holiday home in Qatar worth 3 million.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3373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562"/>
            <a:ext cx="12192000" cy="6858000"/>
          </a:xfrm>
        </p:spPr>
      </p:pic>
      <p:sp>
        <p:nvSpPr>
          <p:cNvPr id="2" name="Title 1"/>
          <p:cNvSpPr>
            <a:spLocks noGrp="1"/>
          </p:cNvSpPr>
          <p:nvPr>
            <p:ph type="title"/>
          </p:nvPr>
        </p:nvSpPr>
        <p:spPr>
          <a:xfrm>
            <a:off x="838199" y="365125"/>
            <a:ext cx="10277213" cy="759000"/>
          </a:xfrm>
        </p:spPr>
        <p:txBody>
          <a:bodyPr>
            <a:normAutofit/>
          </a:bodyPr>
          <a:lstStyle/>
          <a:p>
            <a:r>
              <a:rPr lang="en-GB" sz="3200" dirty="0">
                <a:latin typeface="+mn-lt"/>
              </a:rPr>
              <a:t>Case Study</a:t>
            </a:r>
          </a:p>
        </p:txBody>
      </p:sp>
      <p:sp>
        <p:nvSpPr>
          <p:cNvPr id="8" name="TextBox 7"/>
          <p:cNvSpPr txBox="1"/>
          <p:nvPr/>
        </p:nvSpPr>
        <p:spPr>
          <a:xfrm>
            <a:off x="838199" y="1251149"/>
            <a:ext cx="10277213"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a:t>Norman suddenly left the matrimonial home a month ago and said he wanted a divorce. </a:t>
            </a:r>
          </a:p>
          <a:p>
            <a:pPr marL="285750" indent="-285750">
              <a:buFont typeface="Arial" panose="020B0604020202020204" pitchFamily="34" charset="0"/>
              <a:buChar char="•"/>
            </a:pPr>
            <a:r>
              <a:rPr lang="en-US" sz="2000" dirty="0"/>
              <a:t>Norman moved into a high-end care home costing 2,000 per week despite being in good health. Heidi thinks this may have been motivated by Norman wanting to give the appearance of being unable to provide much/if any spousal maintenance to Heidi on divorce due to the extent of his own needs. </a:t>
            </a:r>
          </a:p>
          <a:p>
            <a:pPr marL="285750" indent="-285750">
              <a:buFont typeface="Arial" panose="020B0604020202020204" pitchFamily="34" charset="0"/>
              <a:buChar char="•"/>
            </a:pPr>
            <a:r>
              <a:rPr lang="en-US" sz="2000" dirty="0"/>
              <a:t>Heidi is extremely distressed by the shock of the news of Norman’s intention to divorce her and has had to seek urgent mental health support. </a:t>
            </a:r>
          </a:p>
          <a:p>
            <a:pPr marL="285750" indent="-285750">
              <a:buFont typeface="Arial" panose="020B0604020202020204" pitchFamily="34" charset="0"/>
              <a:buChar char="•"/>
            </a:pPr>
            <a:r>
              <a:rPr lang="en-US" sz="2000" dirty="0"/>
              <a:t>As the divorce has come relatively out of the blue, Heidi’s impression is that Norman’s children from his first marriage may be putting pressure on him to preserve their inheritance by means of divorcing Heidi.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9269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838200" y="365125"/>
            <a:ext cx="9954126" cy="5163220"/>
          </a:xfrm>
        </p:spPr>
        <p:txBody>
          <a:bodyPr>
            <a:normAutofit/>
          </a:bodyPr>
          <a:lstStyle/>
          <a:p>
            <a:r>
              <a:rPr lang="en-US" sz="5400" dirty="0">
                <a:latin typeface="+mn-lt"/>
              </a:rPr>
              <a:t>Questions</a:t>
            </a:r>
            <a:endParaRPr lang="en-GB" sz="5400" dirty="0">
              <a:latin typeface="+mn-lt"/>
            </a:endParaRPr>
          </a:p>
        </p:txBody>
      </p:sp>
      <p:pic>
        <p:nvPicPr>
          <p:cNvPr id="3" name="Picture 2">
            <a:extLst>
              <a:ext uri="{FF2B5EF4-FFF2-40B4-BE49-F238E27FC236}">
                <a16:creationId xmlns:a16="http://schemas.microsoft.com/office/drawing/2014/main" id="{9E5EFFC1-6DD9-4B3C-8B0D-B70D4F4FB648}"/>
              </a:ext>
            </a:extLst>
          </p:cNvPr>
          <p:cNvPicPr>
            <a:picLocks noChangeAspect="1"/>
          </p:cNvPicPr>
          <p:nvPr/>
        </p:nvPicPr>
        <p:blipFill rotWithShape="1">
          <a:blip r:embed="rId3"/>
          <a:srcRect l="32220" t="10389" r="33657" b="31024"/>
          <a:stretch/>
        </p:blipFill>
        <p:spPr>
          <a:xfrm>
            <a:off x="9223223" y="206486"/>
            <a:ext cx="2686650" cy="2594643"/>
          </a:xfrm>
          <a:prstGeom prst="ellipse">
            <a:avLst/>
          </a:prstGeom>
          <a:ln>
            <a:noFill/>
          </a:ln>
          <a:effectLst>
            <a:softEdge rad="112500"/>
          </a:effectLst>
        </p:spPr>
      </p:pic>
    </p:spTree>
    <p:extLst>
      <p:ext uri="{BB962C8B-B14F-4D97-AF65-F5344CB8AC3E}">
        <p14:creationId xmlns:p14="http://schemas.microsoft.com/office/powerpoint/2010/main" val="185725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4648"/>
            <a:ext cx="12192000" cy="6858000"/>
          </a:xfrm>
        </p:spPr>
      </p:pic>
      <p:sp>
        <p:nvSpPr>
          <p:cNvPr id="2" name="Title 1"/>
          <p:cNvSpPr>
            <a:spLocks noGrp="1"/>
          </p:cNvSpPr>
          <p:nvPr>
            <p:ph type="title"/>
          </p:nvPr>
        </p:nvSpPr>
        <p:spPr>
          <a:xfrm>
            <a:off x="413368" y="0"/>
            <a:ext cx="8464695" cy="1728399"/>
          </a:xfrm>
        </p:spPr>
        <p:txBody>
          <a:bodyPr>
            <a:normAutofit/>
          </a:bodyPr>
          <a:lstStyle/>
          <a:p>
            <a:r>
              <a:rPr lang="en-GB" sz="2400" b="1" dirty="0">
                <a:latin typeface="+mn-lt"/>
              </a:rPr>
              <a:t>England: </a:t>
            </a:r>
            <a:r>
              <a:rPr lang="en-US" sz="2000" dirty="0">
                <a:latin typeface="+mn-lt"/>
              </a:rPr>
              <a:t>How do you generally plan for divorce and how do you generally plan for death in your jurisdiction? What are the pitfalls to avoid? </a:t>
            </a:r>
            <a:br>
              <a:rPr lang="en-US" sz="2000" dirty="0">
                <a:latin typeface="+mn-lt"/>
              </a:rPr>
            </a:br>
            <a:r>
              <a:rPr lang="en-GB" sz="2400" dirty="0">
                <a:latin typeface="+mn-lt"/>
              </a:rPr>
              <a:t> </a:t>
            </a:r>
          </a:p>
        </p:txBody>
      </p:sp>
      <p:pic>
        <p:nvPicPr>
          <p:cNvPr id="5" name="Picture 4" descr="Logo, company name&#10;&#10;Description automatically generated">
            <a:extLst>
              <a:ext uri="{FF2B5EF4-FFF2-40B4-BE49-F238E27FC236}">
                <a16:creationId xmlns:a16="http://schemas.microsoft.com/office/drawing/2014/main" id="{01D25183-C69B-414E-8AE4-CECBC895B63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291431" y="238462"/>
            <a:ext cx="2662179" cy="1369621"/>
          </a:xfrm>
          <a:prstGeom prst="rect">
            <a:avLst/>
          </a:prstGeom>
        </p:spPr>
      </p:pic>
      <p:sp>
        <p:nvSpPr>
          <p:cNvPr id="6" name="TextBox 2">
            <a:extLst>
              <a:ext uri="{FF2B5EF4-FFF2-40B4-BE49-F238E27FC236}">
                <a16:creationId xmlns:a16="http://schemas.microsoft.com/office/drawing/2014/main" id="{34662BC3-7473-49E1-BEC0-9A0CB93E4180}"/>
              </a:ext>
            </a:extLst>
          </p:cNvPr>
          <p:cNvSpPr txBox="1"/>
          <p:nvPr/>
        </p:nvSpPr>
        <p:spPr>
          <a:xfrm>
            <a:off x="323385" y="2093047"/>
            <a:ext cx="9942158" cy="31085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Planning for Divorce: Pre-nuptial agreements</a:t>
            </a:r>
          </a:p>
          <a:p>
            <a:endParaRPr lang="en-GB" b="1" dirty="0"/>
          </a:p>
          <a:p>
            <a:pPr marL="742950" lvl="1" indent="-285750">
              <a:buFont typeface="Arial" panose="020B0604020202020204" pitchFamily="34" charset="0"/>
              <a:buChar char="•"/>
            </a:pPr>
            <a:r>
              <a:rPr lang="en-GB" dirty="0"/>
              <a:t>Effective in determining what the situation on divorce will look like and helping the fallout practically and emotionally</a:t>
            </a:r>
          </a:p>
          <a:p>
            <a:pPr lvl="1"/>
            <a:endParaRPr lang="en-GB" dirty="0"/>
          </a:p>
          <a:p>
            <a:pPr marL="742950" lvl="1" indent="-285750">
              <a:buFont typeface="Arial" panose="020B0604020202020204" pitchFamily="34" charset="0"/>
              <a:buChar char="•"/>
            </a:pPr>
            <a:r>
              <a:rPr lang="en-GB" dirty="0"/>
              <a:t>Prenups are not strictly binding in the UK but will be given considerable weight provided that the prenup is fair and was freely entered into by both parties</a:t>
            </a:r>
          </a:p>
          <a:p>
            <a:pPr lvl="1"/>
            <a:endParaRPr lang="en-GB" dirty="0"/>
          </a:p>
          <a:p>
            <a:pPr marL="742950" lvl="1" indent="-285750">
              <a:buFont typeface="Arial" panose="020B0604020202020204" pitchFamily="34" charset="0"/>
              <a:buChar char="•"/>
            </a:pPr>
            <a:r>
              <a:rPr lang="en-GB" dirty="0"/>
              <a:t>Enables parties to ring-fence certain assets (e.g. inheritance or non-matrimonial property) to ensure greater certainty of outcome</a:t>
            </a:r>
          </a:p>
          <a:p>
            <a:pPr lvl="1"/>
            <a:endParaRPr lang="en-GB" sz="1600" b="1" dirty="0"/>
          </a:p>
        </p:txBody>
      </p:sp>
    </p:spTree>
    <p:extLst>
      <p:ext uri="{BB962C8B-B14F-4D97-AF65-F5344CB8AC3E}">
        <p14:creationId xmlns:p14="http://schemas.microsoft.com/office/powerpoint/2010/main" val="51393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4648"/>
            <a:ext cx="12192000" cy="6858000"/>
          </a:xfrm>
        </p:spPr>
      </p:pic>
      <p:sp>
        <p:nvSpPr>
          <p:cNvPr id="2" name="Title 1"/>
          <p:cNvSpPr>
            <a:spLocks noGrp="1"/>
          </p:cNvSpPr>
          <p:nvPr>
            <p:ph type="title"/>
          </p:nvPr>
        </p:nvSpPr>
        <p:spPr>
          <a:xfrm>
            <a:off x="413368" y="0"/>
            <a:ext cx="8464695" cy="1728399"/>
          </a:xfrm>
        </p:spPr>
        <p:txBody>
          <a:bodyPr>
            <a:normAutofit/>
          </a:bodyPr>
          <a:lstStyle/>
          <a:p>
            <a:r>
              <a:rPr lang="en-GB" sz="2400" b="1" dirty="0">
                <a:latin typeface="+mn-lt"/>
              </a:rPr>
              <a:t>England: </a:t>
            </a:r>
            <a:r>
              <a:rPr lang="en-US" sz="2000" dirty="0">
                <a:latin typeface="+mn-lt"/>
              </a:rPr>
              <a:t>How do you generally plan for divorce and how do you generally plan for death in your jurisdiction? What are the pitfalls to avoid? </a:t>
            </a:r>
            <a:br>
              <a:rPr lang="en-US" sz="2000" dirty="0">
                <a:latin typeface="+mn-lt"/>
              </a:rPr>
            </a:br>
            <a:r>
              <a:rPr lang="en-GB" sz="2400" dirty="0">
                <a:latin typeface="+mn-lt"/>
              </a:rPr>
              <a:t> </a:t>
            </a:r>
          </a:p>
        </p:txBody>
      </p:sp>
      <p:pic>
        <p:nvPicPr>
          <p:cNvPr id="5" name="Picture 4" descr="Logo, company name&#10;&#10;Description automatically generated">
            <a:extLst>
              <a:ext uri="{FF2B5EF4-FFF2-40B4-BE49-F238E27FC236}">
                <a16:creationId xmlns:a16="http://schemas.microsoft.com/office/drawing/2014/main" id="{01D25183-C69B-414E-8AE4-CECBC895B63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291431" y="238462"/>
            <a:ext cx="2662179" cy="1369621"/>
          </a:xfrm>
          <a:prstGeom prst="rect">
            <a:avLst/>
          </a:prstGeom>
        </p:spPr>
      </p:pic>
      <p:sp>
        <p:nvSpPr>
          <p:cNvPr id="6" name="TextBox 2">
            <a:extLst>
              <a:ext uri="{FF2B5EF4-FFF2-40B4-BE49-F238E27FC236}">
                <a16:creationId xmlns:a16="http://schemas.microsoft.com/office/drawing/2014/main" id="{34662BC3-7473-49E1-BEC0-9A0CB93E4180}"/>
              </a:ext>
            </a:extLst>
          </p:cNvPr>
          <p:cNvSpPr txBox="1"/>
          <p:nvPr/>
        </p:nvSpPr>
        <p:spPr>
          <a:xfrm>
            <a:off x="413368" y="1582340"/>
            <a:ext cx="10522537" cy="36933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GB" b="1" dirty="0"/>
          </a:p>
          <a:p>
            <a:pPr marL="0" lvl="1"/>
            <a:r>
              <a:rPr lang="en-GB" b="1" dirty="0"/>
              <a:t>Without having planned for divorce</a:t>
            </a:r>
          </a:p>
          <a:p>
            <a:pPr marL="742950" lvl="2" indent="-285750">
              <a:buFont typeface="Arial" panose="020B0604020202020204" pitchFamily="34" charset="0"/>
              <a:buChar char="•"/>
            </a:pPr>
            <a:endParaRPr lang="en-GB" dirty="0"/>
          </a:p>
          <a:p>
            <a:pPr marL="742950" lvl="2" indent="-285750">
              <a:buFont typeface="Arial" panose="020B0604020202020204" pitchFamily="34" charset="0"/>
              <a:buChar char="•"/>
            </a:pPr>
            <a:r>
              <a:rPr lang="en-GB" dirty="0"/>
              <a:t>Parties’ assets are divided in accordance with the Section 25 factors (Matrimonial Causes Act 1973)</a:t>
            </a:r>
          </a:p>
          <a:p>
            <a:pPr marL="742950" lvl="2" indent="-285750">
              <a:buFont typeface="Arial" panose="020B0604020202020204" pitchFamily="34" charset="0"/>
              <a:buChar char="•"/>
            </a:pPr>
            <a:endParaRPr lang="en-GB" dirty="0"/>
          </a:p>
          <a:p>
            <a:pPr marL="742950" lvl="2" indent="-285750">
              <a:buFont typeface="Arial" panose="020B0604020202020204" pitchFamily="34" charset="0"/>
              <a:buChar char="•"/>
            </a:pPr>
            <a:r>
              <a:rPr lang="en-GB" dirty="0"/>
              <a:t>Starting point is 50:50 division of the assets (needs or non-matrimonial property can influence)</a:t>
            </a:r>
          </a:p>
          <a:p>
            <a:pPr marL="742950" lvl="2"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If parties are elderly – could try to delay the divorce in favour of making a claim under the Inheritance (Provision for Family and Dependants) Act 1975</a:t>
            </a:r>
          </a:p>
          <a:p>
            <a:pPr lvl="1"/>
            <a:endParaRPr lang="en-GB" b="1" dirty="0"/>
          </a:p>
          <a:p>
            <a:pPr marL="0" lvl="1"/>
            <a:r>
              <a:rPr lang="en-GB" b="1" dirty="0"/>
              <a:t>Planning for Death</a:t>
            </a:r>
          </a:p>
          <a:p>
            <a:pPr marL="0" lvl="1"/>
            <a:endParaRPr lang="en-GB" b="1" dirty="0"/>
          </a:p>
          <a:p>
            <a:pPr marL="742950" lvl="2" indent="-285750">
              <a:buFont typeface="Arial" panose="020B0604020202020204" pitchFamily="34" charset="0"/>
              <a:buChar char="•"/>
            </a:pPr>
            <a:r>
              <a:rPr lang="en-GB" dirty="0"/>
              <a:t>International wills </a:t>
            </a:r>
          </a:p>
        </p:txBody>
      </p:sp>
    </p:spTree>
    <p:extLst>
      <p:ext uri="{BB962C8B-B14F-4D97-AF65-F5344CB8AC3E}">
        <p14:creationId xmlns:p14="http://schemas.microsoft.com/office/powerpoint/2010/main" val="2133283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3678</Words>
  <Application>Microsoft Office PowerPoint</Application>
  <PresentationFormat>Widescreen</PresentationFormat>
  <Paragraphs>293</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Wingdings</vt:lpstr>
      <vt:lpstr>Office Theme</vt:lpstr>
      <vt:lpstr>PowerPoint Presentation</vt:lpstr>
      <vt:lpstr>The Ultimate Double Cross:</vt:lpstr>
      <vt:lpstr>Presented By</vt:lpstr>
      <vt:lpstr>Presented By</vt:lpstr>
      <vt:lpstr>Case Study</vt:lpstr>
      <vt:lpstr>Case Study</vt:lpstr>
      <vt:lpstr>Questions</vt:lpstr>
      <vt:lpstr>England: How do you generally plan for divorce and how do you generally plan for death in your jurisdiction? What are the pitfalls to avoid?   </vt:lpstr>
      <vt:lpstr>England: How do you generally plan for divorce and how do you generally plan for death in your jurisdiction? What are the pitfalls to avoid?   </vt:lpstr>
      <vt:lpstr>Switzerland: How do you generally plan for divorce and how do you generally plan for death in your jurisdiction? What are the pitfalls to avoid?  </vt:lpstr>
      <vt:lpstr>Switzerland: How do you generally plan for divorce and how do you generally plan for death in your jurisdiction? What are the pitfalls to avoid?  </vt:lpstr>
      <vt:lpstr>Switzerland: How do you generally plan for divorce and how do you generally plan for death in your jurisdiction? What are the pitfalls to avoid?  </vt:lpstr>
      <vt:lpstr>Switzerland: How do you generally plan for divorce and how do you generally plan for death in your jurisdiction? What are the pitfalls to avoid?  </vt:lpstr>
      <vt:lpstr>Switzerland: How do you generally plan for divorce and how do you generally plan for death in your jurisdiction? What are the pitfalls to avoid?  </vt:lpstr>
      <vt:lpstr>Switzerland: How do you generally plan for divorce and how do you generally plan for death in your jurisdiction? What are the pitfalls to avoid?  </vt:lpstr>
      <vt:lpstr>Switzerland: How do you generally plan for divorce and how do you generally plan for death in your jurisdiction? What are the pitfalls to avoid?  </vt:lpstr>
      <vt:lpstr>Canada: How do you generally plan for divorce and how do you generally plan for death in your jurisdiction? What are the pitfalls to avoid?   </vt:lpstr>
      <vt:lpstr>England: Would the two children from Norman’s marriage be better off if their father dies once the marriage is dissolved? Would it be effective for Heidi to stall the divorce in the hope that Norman dies? What happens if Heidi unexpectedly dies first, during the divorce procedure that she has stalled? Should Norman move to (or out) of England? Or to your jurisdiction? Or a Sharia Law jurisdiction?   </vt:lpstr>
      <vt:lpstr>England: Would the two children from Norman’s marriage be better off if their father dies once the marriage is dissolved? Would it be effective for Heidi to stall the divorce in the hope that Norman dies? What happens if Heidi unexpectedly dies first, during the divorce procedure that she has stalled? Should Norman move to (or out) of England? Or to your jurisdiction? Or a Sharia Law jurisdiction?   </vt:lpstr>
      <vt:lpstr>England: Would the two children from Norman’s marriage be better off if their father dies once the marriage is dissolved? Would it be effective for Heidi to stall the divorce in the hope that Norman dies? What happens if Heidi unexpectedly dies first, during the divorce procedure that she has stalled? Should Norman move to (or out) of England? Or to your jurisdiction? Or a Sharia Law jurisdiction?   </vt:lpstr>
      <vt:lpstr>Switzerland: Would the two children from Norman’s marriage be better off if their father dies once the marriage is dissolved? Would it be effective for Heidi to stall the divorce in the hope that Norman dies? What happens if Heidi unexpectedly dies first, during the divorce procedure that she has stalled? Should Norman move to (or out) of England? Or to your jurisdiction? Or a Sharia Law jurisdiction?</vt:lpstr>
      <vt:lpstr>Switzerland: Would the two children from Norman’s marriage be better off if their father dies once the marriage is dissolved? Would it be effective for Heidi to stall the divorce in the hope that Norman dies? What happens if Heidi unexpectedly dies first, during the divorce procedure that she has stalled? Should Norman move to (or out) of England? Or to your jurisdiction? Or a Sharia Law jurisdiction?</vt:lpstr>
      <vt:lpstr>Switzerland: Would the two children from Norman’s marriage be better off if their father dies once the marriage is dissolved? Would it be effective for Heidi to stall the divorce in the hope that Norman dies? What happens if Heidi unexpectedly dies first, during the divorce procedure that she has stalled? Should Norman move to (or out) of England? Or to your jurisdiction? Or a Sharia Law jurisdiction?</vt:lpstr>
      <vt:lpstr>Switzerland: Would the two children from Norman’s marriage be better off if their father dies once the marriage is dissolved? Would it be effective for Heidi to stall the divorce in the hope that Norman dies? What happens if Heidi unexpectedly dies first, during the divorce procedure that she has stalled? Should Norman move to (or out) of England? Or to your jurisdiction? Or a Sharia Law jurisdiction?</vt:lpstr>
      <vt:lpstr>Canada: Would the two children from Norman’s marriage be better off if their father dies once the marriage is dissolved? Would it be effective for Heidi to stall the divorce in the hope that Norman dies? What happens if Heidi unexpectedly dies first, during the divorce procedure that she has stalled? Should Norman move to (or out) of England? Or to your jurisdiction? Or a Sharia Law jurisdiction?</vt:lpstr>
      <vt:lpstr>Canada: Would the two children from Norman’s marriage be better off if their father dies once the marriage is dissolved? Would it be effective for Heidi to stall the divorce in the hope that Norman dies? What happens if Heidi unexpectedly dies first, during the divorce procedure that she has stalled? Should Norman move to (or out) of England? Or to your jurisdiction? Or a Sharia Law jurisdiction?</vt:lpstr>
      <vt:lpstr>England: If life-time gifts of real property have been made by Heidi to Norman during the marriage, can Heidi get back any of these?   </vt:lpstr>
      <vt:lpstr>Switzerland: If life-time gifts of real property have been made by Heidi to Norman during the marriage, can Heidi get back any of these?    </vt:lpstr>
      <vt:lpstr>Canada: If life-time gifts of real property have been made by Heidi to Norman during the marriage, can Heidi get back any of these?     </vt:lpstr>
      <vt:lpstr>Shari’a: key considerations on marriage, divorce and succession </vt:lpstr>
      <vt:lpstr>PowerPoint Presentation</vt:lpstr>
    </vt:vector>
  </TitlesOfParts>
  <Company>International Bar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Girard</dc:creator>
  <cp:lastModifiedBy>Watson Coles, Catherine</cp:lastModifiedBy>
  <cp:revision>83</cp:revision>
  <cp:lastPrinted>2022-06-09T12:59:01Z</cp:lastPrinted>
  <dcterms:created xsi:type="dcterms:W3CDTF">2017-01-10T13:06:50Z</dcterms:created>
  <dcterms:modified xsi:type="dcterms:W3CDTF">2022-06-10T08:28:27Z</dcterms:modified>
</cp:coreProperties>
</file>