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A9A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2"/>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5208B-7566-44DD-8AD6-B1062FC17AA1}" type="datetimeFigureOut">
              <a:rPr lang="it-IT" smtClean="0"/>
              <a:t>17/11/2021</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7D9E9-A8DD-41B0-A344-344E3A4A674A}" type="slidenum">
              <a:rPr lang="it-IT" smtClean="0"/>
              <a:t>‹#›</a:t>
            </a:fld>
            <a:endParaRPr lang="it-IT"/>
          </a:p>
        </p:txBody>
      </p:sp>
    </p:spTree>
    <p:extLst>
      <p:ext uri="{BB962C8B-B14F-4D97-AF65-F5344CB8AC3E}">
        <p14:creationId xmlns:p14="http://schemas.microsoft.com/office/powerpoint/2010/main" val="170662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AB7D9E9-A8DD-41B0-A344-344E3A4A674A}" type="slidenum">
              <a:rPr lang="it-IT" smtClean="0"/>
              <a:t>12</a:t>
            </a:fld>
            <a:endParaRPr lang="it-IT"/>
          </a:p>
        </p:txBody>
      </p:sp>
    </p:spTree>
    <p:extLst>
      <p:ext uri="{BB962C8B-B14F-4D97-AF65-F5344CB8AC3E}">
        <p14:creationId xmlns:p14="http://schemas.microsoft.com/office/powerpoint/2010/main" val="71978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AB7D9E9-A8DD-41B0-A344-344E3A4A674A}" type="slidenum">
              <a:rPr lang="it-IT" smtClean="0"/>
              <a:t>13</a:t>
            </a:fld>
            <a:endParaRPr lang="it-IT"/>
          </a:p>
        </p:txBody>
      </p:sp>
    </p:spTree>
    <p:extLst>
      <p:ext uri="{BB962C8B-B14F-4D97-AF65-F5344CB8AC3E}">
        <p14:creationId xmlns:p14="http://schemas.microsoft.com/office/powerpoint/2010/main" val="252477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FD0D-BEF0-4CCB-AF52-EC06C756B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CA53ED48-27A3-4A2D-B5B1-AB959BC9A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D0225E89-9D72-42BF-8484-DE51105EFEC2}"/>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5" name="Footer Placeholder 4">
            <a:extLst>
              <a:ext uri="{FF2B5EF4-FFF2-40B4-BE49-F238E27FC236}">
                <a16:creationId xmlns:a16="http://schemas.microsoft.com/office/drawing/2014/main" id="{8974DFA2-3420-4609-9A66-19BE79A9060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E937250-A9D4-411A-AE53-258A3D9606A5}"/>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364367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0BB9-B7B8-4D55-8E09-671AA5869CC5}"/>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DF7529F-E21C-40E8-A341-F86FE1C17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E5A3AFE-0E28-4F60-B0C7-6E1DD59DC361}"/>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5" name="Footer Placeholder 4">
            <a:extLst>
              <a:ext uri="{FF2B5EF4-FFF2-40B4-BE49-F238E27FC236}">
                <a16:creationId xmlns:a16="http://schemas.microsoft.com/office/drawing/2014/main" id="{25E42EDB-A787-4146-AB9C-9F852D7E618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E2E783-9407-4B6B-BD60-A15A429CF8DD}"/>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394232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07063-0BBF-45E8-BF05-7FD5554CD3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D805E38-EC55-4DE5-8136-C6887B9C1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75FAEB5-6736-476C-AB5C-BD49736F0240}"/>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5" name="Footer Placeholder 4">
            <a:extLst>
              <a:ext uri="{FF2B5EF4-FFF2-40B4-BE49-F238E27FC236}">
                <a16:creationId xmlns:a16="http://schemas.microsoft.com/office/drawing/2014/main" id="{04A3692C-D817-4124-9B4C-5DD605887FF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C1962BF-2460-4D21-851A-D9F8EDAC0A28}"/>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132601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CF4C-3763-4550-90E1-007102CBFCA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0167FCD-1067-4AC0-B3BB-5802EACE0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F563322-D395-48AF-961A-827EF899CE28}"/>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5" name="Footer Placeholder 4">
            <a:extLst>
              <a:ext uri="{FF2B5EF4-FFF2-40B4-BE49-F238E27FC236}">
                <a16:creationId xmlns:a16="http://schemas.microsoft.com/office/drawing/2014/main" id="{34315797-B14B-4DD1-9FD8-4BA5784C04D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986165A-27D8-4844-92C5-CFA466F7B4BE}"/>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96206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F06B-3BED-4315-A81F-D8A8A1776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6FA72847-5DFF-4CC0-BF77-38E212A0C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69702-1A89-4C55-8B35-85EFD8191FB7}"/>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5" name="Footer Placeholder 4">
            <a:extLst>
              <a:ext uri="{FF2B5EF4-FFF2-40B4-BE49-F238E27FC236}">
                <a16:creationId xmlns:a16="http://schemas.microsoft.com/office/drawing/2014/main" id="{93926CC5-1C71-481A-89A6-F2CBBE24C26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75AACA3-AB96-4F4C-B82F-65BACC2C2BBF}"/>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205883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A396-6506-4686-AEB2-1AAB8741F4D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69400DC7-FBD8-4EE3-9158-18B788315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87F7E7B1-BE88-4D3F-8C3D-CDB6CCBF2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39D59FD-516A-4853-BF24-CF3FD36C5F19}"/>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6" name="Footer Placeholder 5">
            <a:extLst>
              <a:ext uri="{FF2B5EF4-FFF2-40B4-BE49-F238E27FC236}">
                <a16:creationId xmlns:a16="http://schemas.microsoft.com/office/drawing/2014/main" id="{6DC13CAD-2CA0-4CA9-8C22-CC974578FF0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11015B90-DAE1-4ED2-BF6F-1C5BAB63B109}"/>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150331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7F7-224F-422F-BADF-E451F2E0191E}"/>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7A21846-71DA-4F0B-AFD5-C90CE5FEE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2A788-3096-4FEB-AF1E-1A4DF88835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8C8CEFE5-48B3-41E1-8201-EAF3B04EC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64985-BA24-447E-9CC4-FEE51D604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70BE8645-359A-41DC-B372-FC176F1AC243}"/>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8" name="Footer Placeholder 7">
            <a:extLst>
              <a:ext uri="{FF2B5EF4-FFF2-40B4-BE49-F238E27FC236}">
                <a16:creationId xmlns:a16="http://schemas.microsoft.com/office/drawing/2014/main" id="{8376F7B4-2664-478A-A6F5-D763BC6EFD37}"/>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16791A62-1F0A-410E-B054-8AB4EB912F56}"/>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164114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4D36-8907-44C8-BE58-285317112753}"/>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24C02F7F-C58C-4685-94C2-648A27F03952}"/>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4" name="Footer Placeholder 3">
            <a:extLst>
              <a:ext uri="{FF2B5EF4-FFF2-40B4-BE49-F238E27FC236}">
                <a16:creationId xmlns:a16="http://schemas.microsoft.com/office/drawing/2014/main" id="{4BCE39DA-D71D-42B3-BF15-B596E17BEC59}"/>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2DA75032-36B1-4396-A21C-8D2CB62C7BF6}"/>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360912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87684-0861-4E0E-9980-807A82E8B876}"/>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3" name="Footer Placeholder 2">
            <a:extLst>
              <a:ext uri="{FF2B5EF4-FFF2-40B4-BE49-F238E27FC236}">
                <a16:creationId xmlns:a16="http://schemas.microsoft.com/office/drawing/2014/main" id="{B4A66E0D-40F9-45C0-9859-BD724E8430E2}"/>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CC8A8C28-45CE-4A0C-9C1B-3763B16CD25F}"/>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193704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7A4-A6D4-471C-8150-A3DC6323E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63DA6D02-A012-4584-90E7-FB87C20A1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2DA44591-4F44-48DB-9245-CA83AB15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626EA-B33A-427B-8CB5-0213D5B51707}"/>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6" name="Footer Placeholder 5">
            <a:extLst>
              <a:ext uri="{FF2B5EF4-FFF2-40B4-BE49-F238E27FC236}">
                <a16:creationId xmlns:a16="http://schemas.microsoft.com/office/drawing/2014/main" id="{F432B219-33A2-4E86-9CBF-37835CF3228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164F2452-CE18-4D76-B013-501FBCD406F6}"/>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331179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46E8-3244-4D4E-94B5-39E352E06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5C9CB3EB-67E3-4875-83AD-F7F61A20E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31D07BF7-E55B-4505-ACCA-77A6D8CC7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6ED2F-69D5-482D-AA06-3C52D95D5036}"/>
              </a:ext>
            </a:extLst>
          </p:cNvPr>
          <p:cNvSpPr>
            <a:spLocks noGrp="1"/>
          </p:cNvSpPr>
          <p:nvPr>
            <p:ph type="dt" sz="half" idx="10"/>
          </p:nvPr>
        </p:nvSpPr>
        <p:spPr/>
        <p:txBody>
          <a:bodyPr/>
          <a:lstStyle/>
          <a:p>
            <a:fld id="{08FE3CAC-67FC-48A1-A4B0-45D6DE40EBE1}" type="datetimeFigureOut">
              <a:rPr lang="it-IT" smtClean="0"/>
              <a:t>17/11/2021</a:t>
            </a:fld>
            <a:endParaRPr lang="it-IT"/>
          </a:p>
        </p:txBody>
      </p:sp>
      <p:sp>
        <p:nvSpPr>
          <p:cNvPr id="6" name="Footer Placeholder 5">
            <a:extLst>
              <a:ext uri="{FF2B5EF4-FFF2-40B4-BE49-F238E27FC236}">
                <a16:creationId xmlns:a16="http://schemas.microsoft.com/office/drawing/2014/main" id="{B8E84F28-0C83-402B-A8BD-F9E84E3985A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E767971-D5E5-4C33-B0DF-18AEE63ABA14}"/>
              </a:ext>
            </a:extLst>
          </p:cNvPr>
          <p:cNvSpPr>
            <a:spLocks noGrp="1"/>
          </p:cNvSpPr>
          <p:nvPr>
            <p:ph type="sldNum" sz="quarter" idx="12"/>
          </p:nvPr>
        </p:nvSpPr>
        <p:spPr/>
        <p:txBody>
          <a:bodyPr/>
          <a:lstStyle/>
          <a:p>
            <a:fld id="{893D4952-55C9-41A7-80F3-56B2CD8D435B}" type="slidenum">
              <a:rPr lang="it-IT" smtClean="0"/>
              <a:t>‹#›</a:t>
            </a:fld>
            <a:endParaRPr lang="it-IT"/>
          </a:p>
        </p:txBody>
      </p:sp>
    </p:spTree>
    <p:extLst>
      <p:ext uri="{BB962C8B-B14F-4D97-AF65-F5344CB8AC3E}">
        <p14:creationId xmlns:p14="http://schemas.microsoft.com/office/powerpoint/2010/main" val="348456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427E3-D4C0-4EE1-BC84-59F4DF9C5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48E1B3C-2282-48B8-AF84-D8445D576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B2CFCEA-4A4F-4CCE-AA6D-C5CC39495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E3CAC-67FC-48A1-A4B0-45D6DE40EBE1}" type="datetimeFigureOut">
              <a:rPr lang="it-IT" smtClean="0"/>
              <a:t>17/11/2021</a:t>
            </a:fld>
            <a:endParaRPr lang="it-IT"/>
          </a:p>
        </p:txBody>
      </p:sp>
      <p:sp>
        <p:nvSpPr>
          <p:cNvPr id="5" name="Footer Placeholder 4">
            <a:extLst>
              <a:ext uri="{FF2B5EF4-FFF2-40B4-BE49-F238E27FC236}">
                <a16:creationId xmlns:a16="http://schemas.microsoft.com/office/drawing/2014/main" id="{4559406D-1EBE-461E-9E48-2837AAB16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F4564B7C-628F-4D3E-BD62-EFCB881BD4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D4952-55C9-41A7-80F3-56B2CD8D435B}" type="slidenum">
              <a:rPr lang="it-IT" smtClean="0"/>
              <a:t>‹#›</a:t>
            </a:fld>
            <a:endParaRPr lang="it-IT"/>
          </a:p>
        </p:txBody>
      </p:sp>
    </p:spTree>
    <p:extLst>
      <p:ext uri="{BB962C8B-B14F-4D97-AF65-F5344CB8AC3E}">
        <p14:creationId xmlns:p14="http://schemas.microsoft.com/office/powerpoint/2010/main" val="32418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BFC9436-7BBE-4C65-AA9E-13DBFE82B63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7" name="Picture 6" descr="A person sitting in a chair&#10;&#10;Description automatically generated with low confidence">
            <a:extLst>
              <a:ext uri="{FF2B5EF4-FFF2-40B4-BE49-F238E27FC236}">
                <a16:creationId xmlns:a16="http://schemas.microsoft.com/office/drawing/2014/main" id="{1F004D22-A4B8-4A81-B978-CCBD6EDA1A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26989" y="1016564"/>
            <a:ext cx="8918939" cy="5195976"/>
          </a:xfrm>
          <a:prstGeom prst="rect">
            <a:avLst/>
          </a:prstGeom>
        </p:spPr>
      </p:pic>
      <p:sp>
        <p:nvSpPr>
          <p:cNvPr id="8" name="Text Placeholder 17">
            <a:extLst>
              <a:ext uri="{FF2B5EF4-FFF2-40B4-BE49-F238E27FC236}">
                <a16:creationId xmlns:a16="http://schemas.microsoft.com/office/drawing/2014/main" id="{AF09B543-8461-4BAE-9E37-58F4E765539A}"/>
              </a:ext>
            </a:extLst>
          </p:cNvPr>
          <p:cNvSpPr txBox="1">
            <a:spLocks/>
          </p:cNvSpPr>
          <p:nvPr/>
        </p:nvSpPr>
        <p:spPr>
          <a:xfrm>
            <a:off x="2352964" y="3428999"/>
            <a:ext cx="9839036" cy="2412437"/>
          </a:xfrm>
          <a:prstGeom prst="rect">
            <a:avLst/>
          </a:prstGeom>
        </p:spPr>
        <p:txBody>
          <a:bodyPr vert="horz" lIns="91440" tIns="45720" rIns="91440" bIns="45720" rtlCol="0" anchor="t"/>
          <a:lstStyle>
            <a:defPPr>
              <a:defRPr lang="it-IT"/>
            </a:defPPr>
            <a:lvl1pPr marL="0" algn="ctr" defTabSz="914400" rtl="0" eaLnBrk="1" latinLnBrk="0" hangingPunct="1">
              <a:lnSpc>
                <a:spcPts val="5720"/>
              </a:lnSpc>
              <a:spcAft>
                <a:spcPts val="0"/>
              </a:spcAft>
              <a:defRPr sz="6600" b="1" i="0" kern="1200">
                <a:solidFill>
                  <a:schemeClr val="bg1"/>
                </a:solidFill>
                <a:latin typeface="Graphik" panose="020B050303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Elements of AI and </a:t>
            </a:r>
          </a:p>
          <a:p>
            <a:pPr algn="l"/>
            <a:r>
              <a:rPr lang="en-US" dirty="0"/>
              <a:t>Legal Implications</a:t>
            </a:r>
            <a:endParaRPr lang="en-GB" dirty="0"/>
          </a:p>
        </p:txBody>
      </p:sp>
      <p:sp>
        <p:nvSpPr>
          <p:cNvPr id="9" name="Text Placeholder 19">
            <a:extLst>
              <a:ext uri="{FF2B5EF4-FFF2-40B4-BE49-F238E27FC236}">
                <a16:creationId xmlns:a16="http://schemas.microsoft.com/office/drawing/2014/main" id="{00939EF5-4780-4893-B9B7-2FE0860EBCAE}"/>
              </a:ext>
            </a:extLst>
          </p:cNvPr>
          <p:cNvSpPr txBox="1">
            <a:spLocks/>
          </p:cNvSpPr>
          <p:nvPr/>
        </p:nvSpPr>
        <p:spPr>
          <a:xfrm>
            <a:off x="2381828" y="4554705"/>
            <a:ext cx="5204659" cy="1031875"/>
          </a:xfrm>
          <a:prstGeom prst="rect">
            <a:avLst/>
          </a:prstGeom>
        </p:spPr>
        <p:txBody>
          <a:bodyPr vert="horz" lIns="91440" tIns="45720" rIns="91440" bIns="45720" rtlCol="0" anchor="ctr"/>
          <a:lstStyle>
            <a:defPPr>
              <a:defRPr lang="it-IT"/>
            </a:defPPr>
            <a:lvl1pPr marL="0" algn="r" defTabSz="914400" rtl="0" eaLnBrk="1" latinLnBrk="0" hangingPunct="1">
              <a:defRPr sz="2400" b="0" i="0" kern="1200">
                <a:solidFill>
                  <a:schemeClr val="bg1"/>
                </a:solidFill>
                <a:latin typeface="GT Sectra Fine Rg"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t>Valerio Bruno</a:t>
            </a:r>
            <a:endParaRPr lang="en-GB" dirty="0"/>
          </a:p>
        </p:txBody>
      </p:sp>
      <p:cxnSp>
        <p:nvCxnSpPr>
          <p:cNvPr id="11" name="Straight Connector 10">
            <a:extLst>
              <a:ext uri="{FF2B5EF4-FFF2-40B4-BE49-F238E27FC236}">
                <a16:creationId xmlns:a16="http://schemas.microsoft.com/office/drawing/2014/main" id="{047A0AE5-287C-48D3-B356-2E426A07A60F}"/>
              </a:ext>
            </a:extLst>
          </p:cNvPr>
          <p:cNvCxnSpPr>
            <a:cxnSpLocks/>
          </p:cNvCxnSpPr>
          <p:nvPr/>
        </p:nvCxnSpPr>
        <p:spPr>
          <a:xfrm>
            <a:off x="2474884" y="4845990"/>
            <a:ext cx="7755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a16="http://schemas.microsoft.com/office/drawing/2014/main" id="{0B077488-DCB0-42B6-88AE-29969FC096D8}"/>
              </a:ext>
            </a:extLst>
          </p:cNvPr>
          <p:cNvSpPr txBox="1">
            <a:spLocks/>
          </p:cNvSpPr>
          <p:nvPr/>
        </p:nvSpPr>
        <p:spPr>
          <a:xfrm>
            <a:off x="6777465" y="5902899"/>
            <a:ext cx="5204659" cy="1325395"/>
          </a:xfrm>
          <a:prstGeom prst="rect">
            <a:avLst/>
          </a:prstGeom>
        </p:spPr>
        <p:txBody>
          <a:bodyPr vert="horz" lIns="91440" tIns="45720" rIns="91440" bIns="45720" rtlCol="0" anchor="ctr"/>
          <a:lstStyle>
            <a:defPPr>
              <a:defRPr lang="it-IT"/>
            </a:defPPr>
            <a:lvl1pPr marL="0" algn="r" defTabSz="914400" rtl="0" eaLnBrk="1" latinLnBrk="0" hangingPunct="1">
              <a:defRPr sz="2400" b="0" i="0" kern="1200">
                <a:solidFill>
                  <a:schemeClr val="bg1"/>
                </a:solidFill>
                <a:latin typeface="GT Sectra Fine Rg"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November 18, 2022</a:t>
            </a:r>
          </a:p>
        </p:txBody>
      </p:sp>
    </p:spTree>
    <p:extLst>
      <p:ext uri="{BB962C8B-B14F-4D97-AF65-F5344CB8AC3E}">
        <p14:creationId xmlns:p14="http://schemas.microsoft.com/office/powerpoint/2010/main" val="145297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27788F-B676-4B0A-AFEF-2B6E5E95523C}"/>
              </a:ext>
            </a:extLst>
          </p:cNvPr>
          <p:cNvSpPr/>
          <p:nvPr/>
        </p:nvSpPr>
        <p:spPr>
          <a:xfrm>
            <a:off x="0" y="0"/>
            <a:ext cx="121920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chemeClr val="tx1"/>
                </a:solidFill>
              </a:rPr>
              <a:t>LEGAL TOPICS </a:t>
            </a:r>
            <a:endParaRPr lang="en-GB" dirty="0">
              <a:solidFill>
                <a:schemeClr val="tx1"/>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bg1"/>
            </a:solidFill>
            <a:prstDash val="solid"/>
            <a:miter lim="800000"/>
          </a:ln>
          <a:effectLst/>
        </p:spPr>
      </p:cxnSp>
      <p:sp>
        <p:nvSpPr>
          <p:cNvPr id="26" name="TextBox 25">
            <a:extLst>
              <a:ext uri="{FF2B5EF4-FFF2-40B4-BE49-F238E27FC236}">
                <a16:creationId xmlns:a16="http://schemas.microsoft.com/office/drawing/2014/main" id="{8CADC702-6AEF-4022-A45C-2708C1DD15F9}"/>
              </a:ext>
            </a:extLst>
          </p:cNvPr>
          <p:cNvSpPr txBox="1"/>
          <p:nvPr/>
        </p:nvSpPr>
        <p:spPr>
          <a:xfrm rot="16200000">
            <a:off x="-523376" y="2969296"/>
            <a:ext cx="5884705" cy="1477328"/>
          </a:xfrm>
          <a:prstGeom prst="rect">
            <a:avLst/>
          </a:prstGeom>
          <a:noFill/>
        </p:spPr>
        <p:txBody>
          <a:bodyPr wrap="square">
            <a:spAutoFit/>
          </a:bodyPr>
          <a:lstStyle/>
          <a:p>
            <a:pPr algn="ctr"/>
            <a:endParaRPr lang="it-IT" sz="1800" b="0" i="0" u="none" strike="noStrike" baseline="0" dirty="0">
              <a:solidFill>
                <a:srgbClr val="000000"/>
              </a:solidFill>
              <a:latin typeface="Graphik" panose="020B0503030202060203" pitchFamily="34" charset="0"/>
            </a:endParaRPr>
          </a:p>
          <a:p>
            <a:pPr algn="ctr"/>
            <a:r>
              <a:rPr lang="en-US" sz="7200" b="1" i="0" u="none" strike="noStrike" baseline="0" dirty="0">
                <a:latin typeface="Graphik" panose="020B0503030202060203" pitchFamily="34" charset="0"/>
              </a:rPr>
              <a:t>LIABILITY</a:t>
            </a:r>
            <a:endParaRPr lang="it-IT" sz="7200" dirty="0">
              <a:latin typeface="Graphik" panose="020B0503030202060203" pitchFamily="34" charset="0"/>
            </a:endParaRPr>
          </a:p>
        </p:txBody>
      </p:sp>
      <p:pic>
        <p:nvPicPr>
          <p:cNvPr id="6" name="Picture 5">
            <a:extLst>
              <a:ext uri="{FF2B5EF4-FFF2-40B4-BE49-F238E27FC236}">
                <a16:creationId xmlns:a16="http://schemas.microsoft.com/office/drawing/2014/main" id="{61EF015C-7449-46A8-9581-65D0298CF796}"/>
              </a:ext>
            </a:extLst>
          </p:cNvPr>
          <p:cNvPicPr>
            <a:picLocks noChangeAspect="1"/>
          </p:cNvPicPr>
          <p:nvPr/>
        </p:nvPicPr>
        <p:blipFill>
          <a:blip r:embed="rId2"/>
          <a:stretch>
            <a:fillRect/>
          </a:stretch>
        </p:blipFill>
        <p:spPr>
          <a:xfrm>
            <a:off x="3157640" y="1149883"/>
            <a:ext cx="5521140" cy="5380893"/>
          </a:xfrm>
          <a:prstGeom prst="rect">
            <a:avLst/>
          </a:prstGeom>
          <a:ln>
            <a:solidFill>
              <a:schemeClr val="accent1"/>
            </a:solidFill>
          </a:ln>
        </p:spPr>
      </p:pic>
    </p:spTree>
    <p:extLst>
      <p:ext uri="{BB962C8B-B14F-4D97-AF65-F5344CB8AC3E}">
        <p14:creationId xmlns:p14="http://schemas.microsoft.com/office/powerpoint/2010/main" val="46139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27788F-B676-4B0A-AFEF-2B6E5E95523C}"/>
              </a:ext>
            </a:extLst>
          </p:cNvPr>
          <p:cNvSpPr/>
          <p:nvPr/>
        </p:nvSpPr>
        <p:spPr>
          <a:xfrm>
            <a:off x="-36959" y="0"/>
            <a:ext cx="121920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chemeClr val="tx1"/>
                </a:solidFill>
              </a:rPr>
              <a:t>LEGAL TOPICS </a:t>
            </a:r>
            <a:endParaRPr lang="en-GB" dirty="0">
              <a:solidFill>
                <a:schemeClr val="tx1"/>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bg1"/>
            </a:solidFill>
            <a:prstDash val="solid"/>
            <a:miter lim="800000"/>
          </a:ln>
          <a:effectLst/>
        </p:spPr>
      </p:cxnSp>
      <p:sp>
        <p:nvSpPr>
          <p:cNvPr id="26" name="TextBox 25">
            <a:extLst>
              <a:ext uri="{FF2B5EF4-FFF2-40B4-BE49-F238E27FC236}">
                <a16:creationId xmlns:a16="http://schemas.microsoft.com/office/drawing/2014/main" id="{8CADC702-6AEF-4022-A45C-2708C1DD15F9}"/>
              </a:ext>
            </a:extLst>
          </p:cNvPr>
          <p:cNvSpPr txBox="1"/>
          <p:nvPr/>
        </p:nvSpPr>
        <p:spPr>
          <a:xfrm rot="16200000">
            <a:off x="-1160865" y="2807916"/>
            <a:ext cx="3787005" cy="1477328"/>
          </a:xfrm>
          <a:prstGeom prst="rect">
            <a:avLst/>
          </a:prstGeom>
          <a:noFill/>
        </p:spPr>
        <p:txBody>
          <a:bodyPr wrap="square">
            <a:spAutoFit/>
          </a:bodyPr>
          <a:lstStyle/>
          <a:p>
            <a:pPr algn="ctr"/>
            <a:endParaRPr lang="it-IT" sz="1800" b="0" i="0" u="none" strike="noStrike" baseline="0" dirty="0">
              <a:solidFill>
                <a:srgbClr val="000000"/>
              </a:solidFill>
              <a:latin typeface="Graphik" panose="020B0503030202060203" pitchFamily="34" charset="0"/>
            </a:endParaRPr>
          </a:p>
          <a:p>
            <a:pPr algn="ctr"/>
            <a:r>
              <a:rPr lang="en-US" sz="7200" b="1" i="0" u="none" strike="noStrike" baseline="0" dirty="0">
                <a:latin typeface="Graphik" panose="020B0503030202060203" pitchFamily="34" charset="0"/>
              </a:rPr>
              <a:t>IPRs</a:t>
            </a:r>
            <a:endParaRPr lang="it-IT" sz="7200" dirty="0">
              <a:latin typeface="Graphik" panose="020B0503030202060203" pitchFamily="34" charset="0"/>
            </a:endParaRPr>
          </a:p>
        </p:txBody>
      </p:sp>
      <p:pic>
        <p:nvPicPr>
          <p:cNvPr id="9" name="Picture 4" descr="Risultati immagini per David Slater macaco">
            <a:extLst>
              <a:ext uri="{FF2B5EF4-FFF2-40B4-BE49-F238E27FC236}">
                <a16:creationId xmlns:a16="http://schemas.microsoft.com/office/drawing/2014/main" id="{B898511E-F9A8-48AE-9219-9F75248C4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296" y="1710650"/>
            <a:ext cx="5345019" cy="34869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1F51E4-D839-431A-BD77-91A8DB637AD9}"/>
              </a:ext>
            </a:extLst>
          </p:cNvPr>
          <p:cNvSpPr txBox="1"/>
          <p:nvPr/>
        </p:nvSpPr>
        <p:spPr>
          <a:xfrm>
            <a:off x="1553350" y="4733591"/>
            <a:ext cx="2209531" cy="369332"/>
          </a:xfrm>
          <a:prstGeom prst="rect">
            <a:avLst/>
          </a:prstGeom>
          <a:noFill/>
        </p:spPr>
        <p:txBody>
          <a:bodyPr wrap="square" rtlCol="0">
            <a:spAutoFit/>
          </a:bodyPr>
          <a:lstStyle/>
          <a:p>
            <a:pPr algn="ctr"/>
            <a:r>
              <a:rPr lang="it-IT" b="1" i="1" dirty="0">
                <a:solidFill>
                  <a:schemeClr val="bg1"/>
                </a:solidFill>
                <a:latin typeface="Graphik" panose="020B0503030202060203" pitchFamily="34" charset="0"/>
              </a:rPr>
              <a:t>David Slater case</a:t>
            </a:r>
          </a:p>
        </p:txBody>
      </p:sp>
      <p:sp>
        <p:nvSpPr>
          <p:cNvPr id="11" name="Rectangle 10">
            <a:extLst>
              <a:ext uri="{FF2B5EF4-FFF2-40B4-BE49-F238E27FC236}">
                <a16:creationId xmlns:a16="http://schemas.microsoft.com/office/drawing/2014/main" id="{67B9C3FA-4BC4-4F3C-B49D-17A4FBCF5C46}"/>
              </a:ext>
            </a:extLst>
          </p:cNvPr>
          <p:cNvSpPr/>
          <p:nvPr/>
        </p:nvSpPr>
        <p:spPr>
          <a:xfrm>
            <a:off x="6981638" y="1710651"/>
            <a:ext cx="4725661" cy="348698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just"/>
            <a:r>
              <a:rPr lang="en-US" sz="1350" b="0" i="0" dirty="0">
                <a:solidFill>
                  <a:srgbClr val="3B3B3B"/>
                </a:solidFill>
                <a:effectLst/>
                <a:latin typeface="Graphik" panose="020B0503030202060203" pitchFamily="34" charset="0"/>
              </a:rPr>
              <a:t>On July 2011, British photographer David Slater travelled to a national park in North Sulawesi, Indonesia, to take pictures of the local wildlife. Once there he followed a troop of monkeys, trying to get a few unique pictures. Mr. Slater claims that he was specifically looking for a very close shot of a monkey’s face using a wide-angle lens, but the monkeys were obviously shy, and didn’t allow him to get too close. While he managed to take a few pictures, he didn’t get the shot he was looking for. He claims he placed his camera on a tripod as the monkeys were curious about the equipment, and clicked a few shots.  The first pictures they took were of poor quality. He claims he then changed the camera settings and that one monkey in particular, was drawn to the reflection of the lens. The monkey then went on to take a few pictures.</a:t>
            </a:r>
            <a:endParaRPr lang="it-IT" sz="1350" dirty="0">
              <a:effectLst/>
              <a:latin typeface="Graphik" panose="020B0503030202060203"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08103D0-6A02-46B6-9384-FB87D1CBAE81}"/>
              </a:ext>
            </a:extLst>
          </p:cNvPr>
          <p:cNvSpPr>
            <a:spLocks noChangeArrowheads="1"/>
          </p:cNvSpPr>
          <p:nvPr/>
        </p:nvSpPr>
        <p:spPr bwMode="auto">
          <a:xfrm>
            <a:off x="409575" y="5738172"/>
            <a:ext cx="11486675" cy="518743"/>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it-IT" dirty="0">
                <a:solidFill>
                  <a:srgbClr val="202124"/>
                </a:solidFill>
                <a:latin typeface="Graphik" panose="020B0503030202060203" pitchFamily="34" charset="0"/>
              </a:rPr>
              <a:t>I</a:t>
            </a:r>
            <a:r>
              <a:rPr kumimoji="0" lang="en-US" altLang="it-IT" b="0" i="0" u="none" strike="noStrike" cap="none" normalizeH="0" baseline="0" dirty="0">
                <a:ln>
                  <a:noFill/>
                </a:ln>
                <a:solidFill>
                  <a:srgbClr val="202124"/>
                </a:solidFill>
                <a:effectLst/>
                <a:latin typeface="Graphik" panose="020B0503030202060203" pitchFamily="34" charset="0"/>
              </a:rPr>
              <a:t>n most jurisdictions, ingenuity and IPRs on new assets </a:t>
            </a:r>
            <a:r>
              <a:rPr kumimoji="0" lang="en-US" altLang="it-IT" b="1" i="0" u="none" strike="noStrike" cap="none" normalizeH="0" baseline="0" dirty="0">
                <a:ln>
                  <a:noFill/>
                </a:ln>
                <a:solidFill>
                  <a:srgbClr val="202124"/>
                </a:solidFill>
                <a:effectLst/>
                <a:latin typeface="Graphik" panose="020B0503030202060203" pitchFamily="34" charset="0"/>
              </a:rPr>
              <a:t>can only be held by humans</a:t>
            </a:r>
            <a:r>
              <a:rPr kumimoji="0" lang="en-US" altLang="it-IT" b="0" i="0" u="none" strike="noStrike" cap="none" normalizeH="0" baseline="0" dirty="0">
                <a:ln>
                  <a:noFill/>
                </a:ln>
                <a:solidFill>
                  <a:srgbClr val="202124"/>
                </a:solidFill>
                <a:effectLst/>
                <a:latin typeface="Graphik" panose="020B050303020206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Graphik" panose="020B0503030202060203" pitchFamily="34" charset="0"/>
            </a:endParaRPr>
          </a:p>
        </p:txBody>
      </p:sp>
    </p:spTree>
    <p:extLst>
      <p:ext uri="{BB962C8B-B14F-4D97-AF65-F5344CB8AC3E}">
        <p14:creationId xmlns:p14="http://schemas.microsoft.com/office/powerpoint/2010/main" val="131611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indoor, desk, office&#10;&#10;Description automatically generated">
            <a:extLst>
              <a:ext uri="{FF2B5EF4-FFF2-40B4-BE49-F238E27FC236}">
                <a16:creationId xmlns:a16="http://schemas.microsoft.com/office/drawing/2014/main" id="{F2E9EDDB-6ABC-4AA7-A557-8C0F343337B9}"/>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1440371" y="1301421"/>
            <a:ext cx="10451912" cy="5130343"/>
          </a:xfrm>
          <a:prstGeom prst="rect">
            <a:avLst/>
          </a:prstGeom>
        </p:spPr>
      </p:pic>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chemeClr val="tx1"/>
                </a:solidFill>
              </a:rPr>
              <a:t>LEGAL TOPICS </a:t>
            </a:r>
            <a:endParaRPr lang="en-GB" dirty="0">
              <a:solidFill>
                <a:schemeClr val="tx1"/>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tx1"/>
            </a:solidFill>
            <a:prstDash val="solid"/>
            <a:miter lim="800000"/>
          </a:ln>
          <a:effectLst/>
        </p:spPr>
      </p:cxnSp>
      <p:sp>
        <p:nvSpPr>
          <p:cNvPr id="26" name="TextBox 25">
            <a:extLst>
              <a:ext uri="{FF2B5EF4-FFF2-40B4-BE49-F238E27FC236}">
                <a16:creationId xmlns:a16="http://schemas.microsoft.com/office/drawing/2014/main" id="{8CADC702-6AEF-4022-A45C-2708C1DD15F9}"/>
              </a:ext>
            </a:extLst>
          </p:cNvPr>
          <p:cNvSpPr txBox="1"/>
          <p:nvPr/>
        </p:nvSpPr>
        <p:spPr>
          <a:xfrm rot="16200000">
            <a:off x="-1191797" y="3101435"/>
            <a:ext cx="3787005" cy="1477328"/>
          </a:xfrm>
          <a:prstGeom prst="rect">
            <a:avLst/>
          </a:prstGeom>
          <a:noFill/>
        </p:spPr>
        <p:txBody>
          <a:bodyPr wrap="square">
            <a:spAutoFit/>
          </a:bodyPr>
          <a:lstStyle/>
          <a:p>
            <a:pPr algn="ctr"/>
            <a:endParaRPr lang="it-IT" sz="1800" b="0" i="0" u="none" strike="noStrike" baseline="0" dirty="0">
              <a:solidFill>
                <a:srgbClr val="000000"/>
              </a:solidFill>
              <a:latin typeface="Graphik" panose="020B0503030202060203" pitchFamily="34" charset="0"/>
            </a:endParaRPr>
          </a:p>
          <a:p>
            <a:pPr algn="ctr"/>
            <a:r>
              <a:rPr lang="en-US" sz="7200" b="1" i="0" u="none" strike="noStrike" baseline="0" dirty="0">
                <a:latin typeface="Graphik" panose="020B0503030202060203" pitchFamily="34" charset="0"/>
              </a:rPr>
              <a:t>IPRs</a:t>
            </a:r>
            <a:endParaRPr lang="it-IT" sz="7200" dirty="0">
              <a:latin typeface="Graphik" panose="020B0503030202060203" pitchFamily="34" charset="0"/>
            </a:endParaRPr>
          </a:p>
        </p:txBody>
      </p:sp>
      <p:sp>
        <p:nvSpPr>
          <p:cNvPr id="4" name="Rectangle 3">
            <a:extLst>
              <a:ext uri="{FF2B5EF4-FFF2-40B4-BE49-F238E27FC236}">
                <a16:creationId xmlns:a16="http://schemas.microsoft.com/office/drawing/2014/main" id="{008103D0-6A02-46B6-9384-FB87D1CBAE81}"/>
              </a:ext>
            </a:extLst>
          </p:cNvPr>
          <p:cNvSpPr>
            <a:spLocks noChangeArrowheads="1"/>
          </p:cNvSpPr>
          <p:nvPr/>
        </p:nvSpPr>
        <p:spPr bwMode="auto">
          <a:xfrm>
            <a:off x="1646614" y="1380124"/>
            <a:ext cx="10135362" cy="4919948"/>
          </a:xfrm>
          <a:prstGeom prst="rect">
            <a:avLst/>
          </a:prstGeom>
          <a:noFill/>
          <a:ln>
            <a:noFill/>
          </a:ln>
          <a:effectLst/>
        </p:spPr>
        <p:txBody>
          <a:bodyPr vert="horz" wrap="square" lIns="0" tIns="-17457" rIns="0" bIns="-17457" numCol="1" anchor="ctr" anchorCtr="0" compatLnSpc="1">
            <a:prstTxWarp prst="textNoShape">
              <a:avLst/>
            </a:prstTxWarp>
            <a:spAutoFit/>
          </a:bodyPr>
          <a:lstStyle/>
          <a:p>
            <a:pPr algn="just"/>
            <a:r>
              <a:rPr lang="en-US" sz="230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Italy</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 Article 6 of Law 633/41: "Copyright shall be acquired on the creation of a work that constitutes the particular expression of an intellectual effort."</a:t>
            </a:r>
            <a:endParaRPr lang="it-IT"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endParaRPr>
          </a:p>
          <a:p>
            <a:pPr algn="just"/>
            <a:r>
              <a:rPr lang="en-US" sz="230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US</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 US Copyright Office confirmed that: "</a:t>
            </a:r>
            <a:r>
              <a:rPr lang="en-US" sz="2300" i="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will register an original work of authorship, provided that the work was created by a human being</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endParaRPr lang="it-IT"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endParaRPr>
          </a:p>
          <a:p>
            <a:pPr algn="just"/>
            <a:r>
              <a:rPr lang="en-US" sz="230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Japan</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 Japanese legislator confirmed that: "</a:t>
            </a:r>
            <a:r>
              <a:rPr lang="en-US" sz="2300" i="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IP rights cannot be extended to original works created by AI</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t>
            </a:r>
          </a:p>
          <a:p>
            <a:pPr algn="just"/>
            <a:endParaRPr lang="en-US" sz="2300" dirty="0">
              <a:solidFill>
                <a:srgbClr val="000000"/>
              </a:solidFill>
              <a:latin typeface="Graphik" panose="020B0503030202060203" pitchFamily="34" charset="0"/>
              <a:ea typeface="Calibri" panose="020F0502020204030204" pitchFamily="34" charset="0"/>
              <a:cs typeface="Graphik" panose="020B0503030202060203" pitchFamily="34" charset="0"/>
            </a:endParaRPr>
          </a:p>
          <a:p>
            <a:pPr algn="just"/>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While </a:t>
            </a:r>
          </a:p>
          <a:p>
            <a:pPr algn="just"/>
            <a:endParaRPr lang="it-IT"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endParaRPr>
          </a:p>
          <a:p>
            <a:pPr algn="just"/>
            <a:r>
              <a:rPr lang="en-US" sz="230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UK</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 UK Copyright Designs and Patent Act in connection with new assets created by machine confirmed that "</a:t>
            </a:r>
            <a:r>
              <a:rPr lang="en-US" sz="2300" i="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author shall be taken to be the person by whom the arrangements necessary for the creation of the work are undertaken</a:t>
            </a:r>
            <a:r>
              <a:rPr lang="en-US" sz="23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t>
            </a:r>
            <a:endParaRPr kumimoji="0" lang="it-IT" altLang="it-IT" sz="2300" b="0" i="0" u="none" strike="noStrike" cap="none" normalizeH="0" baseline="0" dirty="0">
              <a:ln>
                <a:noFill/>
              </a:ln>
              <a:solidFill>
                <a:schemeClr val="tx1"/>
              </a:solidFill>
              <a:effectLst/>
              <a:latin typeface="Graphik" panose="020B0503030202060203" pitchFamily="34" charset="0"/>
            </a:endParaRPr>
          </a:p>
        </p:txBody>
      </p:sp>
      <p:cxnSp>
        <p:nvCxnSpPr>
          <p:cNvPr id="12" name="Straight Connector 11">
            <a:extLst>
              <a:ext uri="{FF2B5EF4-FFF2-40B4-BE49-F238E27FC236}">
                <a16:creationId xmlns:a16="http://schemas.microsoft.com/office/drawing/2014/main" id="{EC0B1E56-215E-423C-BBAB-B750CCDC0BA7}"/>
              </a:ext>
            </a:extLst>
          </p:cNvPr>
          <p:cNvCxnSpPr>
            <a:cxnSpLocks/>
          </p:cNvCxnSpPr>
          <p:nvPr/>
        </p:nvCxnSpPr>
        <p:spPr>
          <a:xfrm flipV="1">
            <a:off x="1440370" y="1293326"/>
            <a:ext cx="0" cy="5130343"/>
          </a:xfrm>
          <a:prstGeom prst="line">
            <a:avLst/>
          </a:prstGeom>
          <a:noFill/>
          <a:ln w="6350" cap="flat" cmpd="sng" algn="ctr">
            <a:solidFill>
              <a:schemeClr val="tx1"/>
            </a:solidFill>
            <a:prstDash val="solid"/>
            <a:miter lim="800000"/>
          </a:ln>
          <a:effectLst/>
        </p:spPr>
      </p:cxnSp>
    </p:spTree>
    <p:extLst>
      <p:ext uri="{BB962C8B-B14F-4D97-AF65-F5344CB8AC3E}">
        <p14:creationId xmlns:p14="http://schemas.microsoft.com/office/powerpoint/2010/main" val="89807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en-GB" dirty="0">
                <a:solidFill>
                  <a:srgbClr val="C00000"/>
                </a:solidFill>
              </a:rPr>
              <a:t>CONTRACTING TOPICS</a:t>
            </a: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tx1"/>
            </a:solidFill>
            <a:prstDash val="solid"/>
            <a:miter lim="800000"/>
          </a:ln>
          <a:effectLst/>
        </p:spPr>
      </p:cxnSp>
      <p:sp>
        <p:nvSpPr>
          <p:cNvPr id="2" name="TextBox 1">
            <a:extLst>
              <a:ext uri="{FF2B5EF4-FFF2-40B4-BE49-F238E27FC236}">
                <a16:creationId xmlns:a16="http://schemas.microsoft.com/office/drawing/2014/main" id="{9B2EC5AA-A0E4-4DF7-ADD8-087A32766563}"/>
              </a:ext>
            </a:extLst>
          </p:cNvPr>
          <p:cNvSpPr txBox="1"/>
          <p:nvPr/>
        </p:nvSpPr>
        <p:spPr>
          <a:xfrm flipH="1">
            <a:off x="861180" y="2413484"/>
            <a:ext cx="3314126" cy="2862322"/>
          </a:xfrm>
          <a:prstGeom prst="rect">
            <a:avLst/>
          </a:prstGeom>
          <a:noFill/>
        </p:spPr>
        <p:txBody>
          <a:bodyPr wrap="square" rtlCol="0">
            <a:spAutoFit/>
          </a:bodyPr>
          <a:lstStyle/>
          <a:p>
            <a:r>
              <a:rPr lang="en-GB" sz="4200" b="1" dirty="0">
                <a:solidFill>
                  <a:srgbClr val="FFC000"/>
                </a:solidFill>
                <a:latin typeface="Graphik" panose="020B0503030202060203" pitchFamily="34" charset="0"/>
              </a:rPr>
              <a:t>What</a:t>
            </a:r>
            <a:r>
              <a:rPr lang="it-IT" sz="4200" b="1" dirty="0">
                <a:solidFill>
                  <a:srgbClr val="FFC000"/>
                </a:solidFill>
                <a:latin typeface="Graphik" panose="020B0503030202060203" pitchFamily="34" charset="0"/>
              </a:rPr>
              <a:t> </a:t>
            </a:r>
            <a:r>
              <a:rPr lang="en-GB" sz="4200" b="1" dirty="0">
                <a:solidFill>
                  <a:srgbClr val="FFC000"/>
                </a:solidFill>
                <a:latin typeface="Graphik" panose="020B0503030202060203" pitchFamily="34" charset="0"/>
              </a:rPr>
              <a:t>kind of data are we using?</a:t>
            </a:r>
          </a:p>
          <a:p>
            <a:endParaRPr lang="en-GB" dirty="0">
              <a:latin typeface="Graphik" panose="020B0503030202060203" pitchFamily="34" charset="0"/>
            </a:endParaRPr>
          </a:p>
          <a:p>
            <a:endParaRPr lang="en-GB" dirty="0">
              <a:latin typeface="Graphik" panose="020B0503030202060203" pitchFamily="34" charset="0"/>
            </a:endParaRPr>
          </a:p>
          <a:p>
            <a:r>
              <a:rPr lang="it-IT" dirty="0">
                <a:latin typeface="Graphik" panose="020B0503030202060203" pitchFamily="34" charset="0"/>
              </a:rPr>
              <a:t> </a:t>
            </a:r>
          </a:p>
        </p:txBody>
      </p:sp>
      <p:sp>
        <p:nvSpPr>
          <p:cNvPr id="9" name="Rectangle 8">
            <a:extLst>
              <a:ext uri="{FF2B5EF4-FFF2-40B4-BE49-F238E27FC236}">
                <a16:creationId xmlns:a16="http://schemas.microsoft.com/office/drawing/2014/main" id="{857D6D0F-12B9-486F-AA73-2308CEB02A3C}"/>
              </a:ext>
            </a:extLst>
          </p:cNvPr>
          <p:cNvSpPr/>
          <p:nvPr/>
        </p:nvSpPr>
        <p:spPr>
          <a:xfrm>
            <a:off x="519657" y="1108292"/>
            <a:ext cx="3545567" cy="506115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just">
              <a:lnSpc>
                <a:spcPts val="1205"/>
              </a:lnSpc>
            </a:pPr>
            <a:endParaRPr lang="it-IT" sz="1600" dirty="0">
              <a:effectLst/>
              <a:latin typeface="Graphik" panose="020B0503030202060203"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8372E74F-C51A-4073-A8E9-AC15D41CC01D}"/>
              </a:ext>
            </a:extLst>
          </p:cNvPr>
          <p:cNvSpPr/>
          <p:nvPr/>
        </p:nvSpPr>
        <p:spPr>
          <a:xfrm>
            <a:off x="4175306" y="1108292"/>
            <a:ext cx="3545567" cy="506115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just">
              <a:lnSpc>
                <a:spcPts val="1205"/>
              </a:lnSpc>
            </a:pPr>
            <a:endParaRPr lang="it-IT" sz="1600" dirty="0">
              <a:effectLst/>
              <a:latin typeface="Graphik" panose="020B0503030202060203"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BF59C2D6-3CC1-4532-B097-B05606EC5526}"/>
              </a:ext>
            </a:extLst>
          </p:cNvPr>
          <p:cNvSpPr/>
          <p:nvPr/>
        </p:nvSpPr>
        <p:spPr>
          <a:xfrm>
            <a:off x="7830955" y="1108292"/>
            <a:ext cx="3545567" cy="506115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just">
              <a:lnSpc>
                <a:spcPts val="1205"/>
              </a:lnSpc>
            </a:pPr>
            <a:endParaRPr lang="it-IT" sz="1600" dirty="0">
              <a:effectLst/>
              <a:latin typeface="Graphik" panose="020B0503030202060203"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F1BC1D1-259F-4A99-960C-437A9898DCA5}"/>
              </a:ext>
            </a:extLst>
          </p:cNvPr>
          <p:cNvSpPr txBox="1"/>
          <p:nvPr/>
        </p:nvSpPr>
        <p:spPr>
          <a:xfrm flipH="1">
            <a:off x="4285388" y="2413484"/>
            <a:ext cx="3314126" cy="2862322"/>
          </a:xfrm>
          <a:prstGeom prst="rect">
            <a:avLst/>
          </a:prstGeom>
          <a:noFill/>
        </p:spPr>
        <p:txBody>
          <a:bodyPr wrap="square" rtlCol="0">
            <a:spAutoFit/>
          </a:bodyPr>
          <a:lstStyle/>
          <a:p>
            <a:pPr algn="ctr"/>
            <a:r>
              <a:rPr lang="en-GB" sz="4200" b="1" dirty="0">
                <a:solidFill>
                  <a:srgbClr val="C00000"/>
                </a:solidFill>
                <a:latin typeface="Graphik" panose="020B0503030202060203" pitchFamily="34" charset="0"/>
              </a:rPr>
              <a:t>How should I price AI services?</a:t>
            </a:r>
          </a:p>
          <a:p>
            <a:endParaRPr lang="en-GB" dirty="0">
              <a:latin typeface="Graphik" panose="020B0503030202060203" pitchFamily="34" charset="0"/>
            </a:endParaRPr>
          </a:p>
          <a:p>
            <a:endParaRPr lang="en-GB" dirty="0">
              <a:latin typeface="Graphik" panose="020B0503030202060203" pitchFamily="34" charset="0"/>
            </a:endParaRPr>
          </a:p>
          <a:p>
            <a:r>
              <a:rPr lang="it-IT" dirty="0">
                <a:latin typeface="Graphik" panose="020B0503030202060203" pitchFamily="34" charset="0"/>
              </a:rPr>
              <a:t> </a:t>
            </a:r>
          </a:p>
        </p:txBody>
      </p:sp>
      <p:sp>
        <p:nvSpPr>
          <p:cNvPr id="20" name="TextBox 19">
            <a:extLst>
              <a:ext uri="{FF2B5EF4-FFF2-40B4-BE49-F238E27FC236}">
                <a16:creationId xmlns:a16="http://schemas.microsoft.com/office/drawing/2014/main" id="{7F66A2A0-AD53-4E36-AE5F-0D2CF3A4D9A1}"/>
              </a:ext>
            </a:extLst>
          </p:cNvPr>
          <p:cNvSpPr txBox="1"/>
          <p:nvPr/>
        </p:nvSpPr>
        <p:spPr>
          <a:xfrm flipH="1">
            <a:off x="8062396" y="2669373"/>
            <a:ext cx="3314126" cy="1938992"/>
          </a:xfrm>
          <a:prstGeom prst="rect">
            <a:avLst/>
          </a:prstGeom>
          <a:noFill/>
        </p:spPr>
        <p:txBody>
          <a:bodyPr wrap="square" rtlCol="0">
            <a:spAutoFit/>
          </a:bodyPr>
          <a:lstStyle/>
          <a:p>
            <a:r>
              <a:rPr lang="en-GB" sz="4200" b="1" dirty="0">
                <a:solidFill>
                  <a:srgbClr val="7030A0"/>
                </a:solidFill>
                <a:latin typeface="Graphik" panose="020B0503030202060203" pitchFamily="34" charset="0"/>
              </a:rPr>
              <a:t>What can I commit to?</a:t>
            </a:r>
          </a:p>
          <a:p>
            <a:endParaRPr lang="en-GB" dirty="0">
              <a:latin typeface="Graphik" panose="020B0503030202060203" pitchFamily="34" charset="0"/>
            </a:endParaRPr>
          </a:p>
          <a:p>
            <a:r>
              <a:rPr lang="it-IT" dirty="0">
                <a:latin typeface="Graphik" panose="020B0503030202060203" pitchFamily="34" charset="0"/>
              </a:rPr>
              <a:t> </a:t>
            </a:r>
          </a:p>
        </p:txBody>
      </p:sp>
    </p:spTree>
    <p:extLst>
      <p:ext uri="{BB962C8B-B14F-4D97-AF65-F5344CB8AC3E}">
        <p14:creationId xmlns:p14="http://schemas.microsoft.com/office/powerpoint/2010/main" val="189897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22A1E51-9167-417A-9074-FC440DCE13A5}"/>
              </a:ext>
            </a:extLst>
          </p:cNvPr>
          <p:cNvSpPr>
            <a:spLocks noGrp="1"/>
          </p:cNvSpPr>
          <p:nvPr>
            <p:ph type="title"/>
          </p:nvPr>
        </p:nvSpPr>
        <p:spPr>
          <a:xfrm>
            <a:off x="409575" y="437989"/>
            <a:ext cx="11372400" cy="655235"/>
          </a:xfrm>
        </p:spPr>
        <p:txBody>
          <a:bodyPr>
            <a:normAutofit fontScale="90000"/>
          </a:bodyPr>
          <a:lstStyle>
            <a:lvl1pPr>
              <a:defRPr sz="2400" b="1" i="0">
                <a:solidFill>
                  <a:schemeClr val="accent3"/>
                </a:solidFill>
                <a:latin typeface="Graphik" panose="020B0503030202060203" pitchFamily="34" charset="77"/>
              </a:defRPr>
            </a:lvl1pPr>
          </a:lstStyle>
          <a:p>
            <a:r>
              <a:rPr lang="en-US" dirty="0">
                <a:solidFill>
                  <a:srgbClr val="C00000"/>
                </a:solidFill>
              </a:rPr>
              <a:t>HOW?</a:t>
            </a:r>
            <a:br>
              <a:rPr lang="en-US" dirty="0">
                <a:solidFill>
                  <a:srgbClr val="C00000"/>
                </a:solidFill>
              </a:rPr>
            </a:br>
            <a:r>
              <a:rPr lang="en-US" sz="2400" b="1" dirty="0">
                <a:solidFill>
                  <a:srgbClr val="C00000"/>
                </a:solidFill>
                <a:latin typeface="Graphik" panose="020B0503030202060203" pitchFamily="34" charset="0"/>
              </a:rPr>
              <a:t>WITH A SYSTEM THAT SENSES &amp; OBSERVES THE WORLD.</a:t>
            </a:r>
            <a:br>
              <a:rPr lang="en-GB" sz="2400" b="1" dirty="0">
                <a:solidFill>
                  <a:srgbClr val="C00000"/>
                </a:solidFill>
                <a:latin typeface="Graphik" panose="020B0503030202060203" pitchFamily="34" charset="0"/>
              </a:rPr>
            </a:br>
            <a:endParaRPr lang="en-GB" dirty="0">
              <a:solidFill>
                <a:srgbClr val="C00000"/>
              </a:solidFill>
            </a:endParaRPr>
          </a:p>
        </p:txBody>
      </p:sp>
      <p:cxnSp>
        <p:nvCxnSpPr>
          <p:cNvPr id="20" name="Straight Connector 19">
            <a:extLst>
              <a:ext uri="{FF2B5EF4-FFF2-40B4-BE49-F238E27FC236}">
                <a16:creationId xmlns:a16="http://schemas.microsoft.com/office/drawing/2014/main" id="{5110EBB3-2EDA-4BF5-B7D1-FB56AD0C3969}"/>
              </a:ext>
            </a:extLst>
          </p:cNvPr>
          <p:cNvCxnSpPr>
            <a:cxnSpLocks/>
          </p:cNvCxnSpPr>
          <p:nvPr/>
        </p:nvCxnSpPr>
        <p:spPr>
          <a:xfrm>
            <a:off x="519882" y="973297"/>
            <a:ext cx="11372400" cy="0"/>
          </a:xfrm>
          <a:prstGeom prst="line">
            <a:avLst/>
          </a:prstGeom>
          <a:noFill/>
          <a:ln w="6350" cap="flat" cmpd="sng" algn="ctr">
            <a:solidFill>
              <a:schemeClr val="accent3"/>
            </a:solidFill>
            <a:prstDash val="solid"/>
            <a:miter lim="800000"/>
          </a:ln>
          <a:effectLst/>
        </p:spPr>
      </p:cxnSp>
      <p:sp>
        <p:nvSpPr>
          <p:cNvPr id="23" name="Rectangle 22">
            <a:extLst>
              <a:ext uri="{FF2B5EF4-FFF2-40B4-BE49-F238E27FC236}">
                <a16:creationId xmlns:a16="http://schemas.microsoft.com/office/drawing/2014/main" id="{6C122955-CDA6-4B3A-A94F-1A201BB5F7F9}"/>
              </a:ext>
            </a:extLst>
          </p:cNvPr>
          <p:cNvSpPr/>
          <p:nvPr/>
        </p:nvSpPr>
        <p:spPr>
          <a:xfrm>
            <a:off x="409576" y="1731486"/>
            <a:ext cx="2748938" cy="796687"/>
          </a:xfrm>
          <a:prstGeom prst="rect">
            <a:avLst/>
          </a:prstGeom>
          <a:solidFill>
            <a:srgbClr val="A055F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24" name="Rectangle 23">
            <a:extLst>
              <a:ext uri="{FF2B5EF4-FFF2-40B4-BE49-F238E27FC236}">
                <a16:creationId xmlns:a16="http://schemas.microsoft.com/office/drawing/2014/main" id="{82648096-4A67-404C-ACB7-5C84C2147A4C}"/>
              </a:ext>
            </a:extLst>
          </p:cNvPr>
          <p:cNvSpPr/>
          <p:nvPr/>
        </p:nvSpPr>
        <p:spPr>
          <a:xfrm>
            <a:off x="411529" y="2616988"/>
            <a:ext cx="2747307" cy="291167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28" name="Text Placeholder 3">
            <a:extLst>
              <a:ext uri="{FF2B5EF4-FFF2-40B4-BE49-F238E27FC236}">
                <a16:creationId xmlns:a16="http://schemas.microsoft.com/office/drawing/2014/main" id="{17AB06F1-C779-4FC1-9829-2988A240DD1D}"/>
              </a:ext>
            </a:extLst>
          </p:cNvPr>
          <p:cNvSpPr txBox="1">
            <a:spLocks/>
          </p:cNvSpPr>
          <p:nvPr/>
        </p:nvSpPr>
        <p:spPr>
          <a:xfrm>
            <a:off x="575800" y="2805828"/>
            <a:ext cx="2396494" cy="2519544"/>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raphik"/>
                <a:ea typeface="+mn-ea"/>
                <a:cs typeface="+mn-cs"/>
              </a:rPr>
              <a:t>The AI System takes all types of data (images, speech, text)</a:t>
            </a:r>
          </a:p>
        </p:txBody>
      </p:sp>
      <p:sp>
        <p:nvSpPr>
          <p:cNvPr id="29" name="Text Placeholder 3">
            <a:extLst>
              <a:ext uri="{FF2B5EF4-FFF2-40B4-BE49-F238E27FC236}">
                <a16:creationId xmlns:a16="http://schemas.microsoft.com/office/drawing/2014/main" id="{4B9304BE-99B4-4881-A32B-B123FBA20E45}"/>
              </a:ext>
            </a:extLst>
          </p:cNvPr>
          <p:cNvSpPr txBox="1">
            <a:spLocks/>
          </p:cNvSpPr>
          <p:nvPr/>
        </p:nvSpPr>
        <p:spPr>
          <a:xfrm>
            <a:off x="575800" y="1998980"/>
            <a:ext cx="2396494" cy="339725"/>
          </a:xfrm>
          <a:prstGeom prst="rect">
            <a:avLst/>
          </a:prstGeom>
        </p:spPr>
        <p:txBody>
          <a:bodyPr vert="horz" lIns="91440" tIns="45720" rIns="91440" bIns="45720" rtlCol="0" anchor="ctr"/>
          <a:lstStyle>
            <a:defPPr>
              <a:defRPr lang="it-IT"/>
            </a:defPPr>
            <a:lvl1pPr marL="0" algn="r" defTabSz="914400" rtl="0" eaLnBrk="1" latinLnBrk="0" hangingPunct="1">
              <a:defRPr sz="1600" b="0" i="0" kern="1200">
                <a:solidFill>
                  <a:schemeClr val="bg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800" b="1" i="0" u="none" strike="noStrike" baseline="0" dirty="0">
                <a:latin typeface="Graphik" panose="020B0503030202060203" pitchFamily="34" charset="0"/>
              </a:rPr>
              <a:t>SENSE. </a:t>
            </a:r>
            <a:endParaRPr lang="en-GB" dirty="0"/>
          </a:p>
        </p:txBody>
      </p:sp>
      <p:sp>
        <p:nvSpPr>
          <p:cNvPr id="92" name="Rectangle 91">
            <a:extLst>
              <a:ext uri="{FF2B5EF4-FFF2-40B4-BE49-F238E27FC236}">
                <a16:creationId xmlns:a16="http://schemas.microsoft.com/office/drawing/2014/main" id="{ACC17221-4F48-4192-9854-2F060F2AA379}"/>
              </a:ext>
            </a:extLst>
          </p:cNvPr>
          <p:cNvSpPr/>
          <p:nvPr/>
        </p:nvSpPr>
        <p:spPr>
          <a:xfrm>
            <a:off x="3320832" y="1731486"/>
            <a:ext cx="2748938" cy="7966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93" name="Rectangle 92">
            <a:extLst>
              <a:ext uri="{FF2B5EF4-FFF2-40B4-BE49-F238E27FC236}">
                <a16:creationId xmlns:a16="http://schemas.microsoft.com/office/drawing/2014/main" id="{373E3012-5042-4625-8684-676F918CD7D0}"/>
              </a:ext>
            </a:extLst>
          </p:cNvPr>
          <p:cNvSpPr/>
          <p:nvPr/>
        </p:nvSpPr>
        <p:spPr>
          <a:xfrm>
            <a:off x="3322785" y="2616988"/>
            <a:ext cx="2747307" cy="291167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94" name="Text Placeholder 3">
            <a:extLst>
              <a:ext uri="{FF2B5EF4-FFF2-40B4-BE49-F238E27FC236}">
                <a16:creationId xmlns:a16="http://schemas.microsoft.com/office/drawing/2014/main" id="{894E891B-71F7-49E7-98F1-53311619FF44}"/>
              </a:ext>
            </a:extLst>
          </p:cNvPr>
          <p:cNvSpPr txBox="1">
            <a:spLocks/>
          </p:cNvSpPr>
          <p:nvPr/>
        </p:nvSpPr>
        <p:spPr>
          <a:xfrm>
            <a:off x="3487056" y="2805828"/>
            <a:ext cx="2396494" cy="2519544"/>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raphik"/>
                <a:ea typeface="+mn-ea"/>
                <a:cs typeface="+mn-cs"/>
              </a:rPr>
              <a:t>It comprehends information by collecting &amp; matching patterns</a:t>
            </a:r>
          </a:p>
        </p:txBody>
      </p:sp>
      <p:sp>
        <p:nvSpPr>
          <p:cNvPr id="95" name="Text Placeholder 3">
            <a:extLst>
              <a:ext uri="{FF2B5EF4-FFF2-40B4-BE49-F238E27FC236}">
                <a16:creationId xmlns:a16="http://schemas.microsoft.com/office/drawing/2014/main" id="{8DCE7B50-52AA-4C27-93B8-F293436E6E41}"/>
              </a:ext>
            </a:extLst>
          </p:cNvPr>
          <p:cNvSpPr txBox="1">
            <a:spLocks/>
          </p:cNvSpPr>
          <p:nvPr/>
        </p:nvSpPr>
        <p:spPr>
          <a:xfrm>
            <a:off x="3487056" y="1998980"/>
            <a:ext cx="2396494" cy="339725"/>
          </a:xfrm>
          <a:prstGeom prst="rect">
            <a:avLst/>
          </a:prstGeom>
        </p:spPr>
        <p:txBody>
          <a:bodyPr vert="horz" lIns="91440" tIns="45720" rIns="91440" bIns="45720" rtlCol="0" anchor="ctr"/>
          <a:lstStyle>
            <a:defPPr>
              <a:defRPr lang="it-IT"/>
            </a:defPPr>
            <a:lvl1pPr marL="0" algn="r" defTabSz="914400" rtl="0" eaLnBrk="1" latinLnBrk="0" hangingPunct="1">
              <a:defRPr sz="1600" b="0" i="0" kern="1200">
                <a:solidFill>
                  <a:schemeClr val="bg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800" b="1" i="0" u="none" strike="noStrike" baseline="0" dirty="0">
                <a:latin typeface="Graphik" panose="020B0503030202060203" pitchFamily="34" charset="0"/>
              </a:rPr>
              <a:t>COMPREHEND.</a:t>
            </a:r>
            <a:r>
              <a:rPr lang="it-IT" sz="1800" b="1" i="0" u="none" strike="noStrike" baseline="0" dirty="0">
                <a:solidFill>
                  <a:srgbClr val="000000"/>
                </a:solidFill>
                <a:latin typeface="Graphik" panose="020B0503030202060203" pitchFamily="34" charset="0"/>
              </a:rPr>
              <a:t> </a:t>
            </a:r>
            <a:endParaRPr lang="en-GB" dirty="0"/>
          </a:p>
        </p:txBody>
      </p:sp>
      <p:sp>
        <p:nvSpPr>
          <p:cNvPr id="96" name="Rectangle 95">
            <a:extLst>
              <a:ext uri="{FF2B5EF4-FFF2-40B4-BE49-F238E27FC236}">
                <a16:creationId xmlns:a16="http://schemas.microsoft.com/office/drawing/2014/main" id="{C4FBEFF1-175E-43AE-A102-B347AF2E282F}"/>
              </a:ext>
            </a:extLst>
          </p:cNvPr>
          <p:cNvSpPr/>
          <p:nvPr/>
        </p:nvSpPr>
        <p:spPr>
          <a:xfrm>
            <a:off x="6232088" y="1731486"/>
            <a:ext cx="2748938" cy="79668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97" name="Rectangle 96">
            <a:extLst>
              <a:ext uri="{FF2B5EF4-FFF2-40B4-BE49-F238E27FC236}">
                <a16:creationId xmlns:a16="http://schemas.microsoft.com/office/drawing/2014/main" id="{057D7999-BC75-4A59-B379-DF0DFDDBAA78}"/>
              </a:ext>
            </a:extLst>
          </p:cNvPr>
          <p:cNvSpPr/>
          <p:nvPr/>
        </p:nvSpPr>
        <p:spPr>
          <a:xfrm>
            <a:off x="6234041" y="2616988"/>
            <a:ext cx="2747307" cy="291167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98" name="Text Placeholder 3">
            <a:extLst>
              <a:ext uri="{FF2B5EF4-FFF2-40B4-BE49-F238E27FC236}">
                <a16:creationId xmlns:a16="http://schemas.microsoft.com/office/drawing/2014/main" id="{6B2527C3-D06D-470A-8948-6C18B14FCD12}"/>
              </a:ext>
            </a:extLst>
          </p:cNvPr>
          <p:cNvSpPr txBox="1">
            <a:spLocks/>
          </p:cNvSpPr>
          <p:nvPr/>
        </p:nvSpPr>
        <p:spPr>
          <a:xfrm>
            <a:off x="6398312" y="2805828"/>
            <a:ext cx="2396494" cy="2519544"/>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raphik"/>
                <a:ea typeface="+mn-ea"/>
                <a:cs typeface="+mn-cs"/>
              </a:rPr>
              <a:t>It takes actions based on its own understanding of the information.</a:t>
            </a:r>
          </a:p>
        </p:txBody>
      </p:sp>
      <p:sp>
        <p:nvSpPr>
          <p:cNvPr id="99" name="Text Placeholder 3">
            <a:extLst>
              <a:ext uri="{FF2B5EF4-FFF2-40B4-BE49-F238E27FC236}">
                <a16:creationId xmlns:a16="http://schemas.microsoft.com/office/drawing/2014/main" id="{0416749F-89A1-4653-A82C-5F9700A5F499}"/>
              </a:ext>
            </a:extLst>
          </p:cNvPr>
          <p:cNvSpPr txBox="1">
            <a:spLocks/>
          </p:cNvSpPr>
          <p:nvPr/>
        </p:nvSpPr>
        <p:spPr>
          <a:xfrm>
            <a:off x="6398312" y="1998980"/>
            <a:ext cx="2396494" cy="339725"/>
          </a:xfrm>
          <a:prstGeom prst="rect">
            <a:avLst/>
          </a:prstGeom>
        </p:spPr>
        <p:txBody>
          <a:bodyPr vert="horz" lIns="91440" tIns="45720" rIns="91440" bIns="45720" rtlCol="0" anchor="ctr"/>
          <a:lstStyle>
            <a:defPPr>
              <a:defRPr lang="it-IT"/>
            </a:defPPr>
            <a:lvl1pPr marL="0" algn="r" defTabSz="914400" rtl="0" eaLnBrk="1" latinLnBrk="0" hangingPunct="1">
              <a:defRPr sz="1600" b="0" i="0" kern="1200">
                <a:solidFill>
                  <a:schemeClr val="bg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b="1" dirty="0">
                <a:solidFill>
                  <a:schemeClr val="tx1"/>
                </a:solidFill>
                <a:latin typeface="Graphik" panose="020B0503030202060203" pitchFamily="34" charset="0"/>
              </a:rPr>
              <a:t>ACT.</a:t>
            </a:r>
          </a:p>
        </p:txBody>
      </p:sp>
      <p:sp>
        <p:nvSpPr>
          <p:cNvPr id="100" name="Rectangle 99">
            <a:extLst>
              <a:ext uri="{FF2B5EF4-FFF2-40B4-BE49-F238E27FC236}">
                <a16:creationId xmlns:a16="http://schemas.microsoft.com/office/drawing/2014/main" id="{7F302B43-C4A5-4D1E-91C4-29156BB6F2E1}"/>
              </a:ext>
            </a:extLst>
          </p:cNvPr>
          <p:cNvSpPr/>
          <p:nvPr/>
        </p:nvSpPr>
        <p:spPr>
          <a:xfrm>
            <a:off x="9143344" y="1731486"/>
            <a:ext cx="2748938" cy="7966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101" name="Rectangle 100">
            <a:extLst>
              <a:ext uri="{FF2B5EF4-FFF2-40B4-BE49-F238E27FC236}">
                <a16:creationId xmlns:a16="http://schemas.microsoft.com/office/drawing/2014/main" id="{6492C14E-1A34-42F5-BC88-25065BC93327}"/>
              </a:ext>
            </a:extLst>
          </p:cNvPr>
          <p:cNvSpPr/>
          <p:nvPr/>
        </p:nvSpPr>
        <p:spPr>
          <a:xfrm>
            <a:off x="9145297" y="2616988"/>
            <a:ext cx="2747307" cy="291167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102" name="Text Placeholder 3">
            <a:extLst>
              <a:ext uri="{FF2B5EF4-FFF2-40B4-BE49-F238E27FC236}">
                <a16:creationId xmlns:a16="http://schemas.microsoft.com/office/drawing/2014/main" id="{F9FC666A-2840-4E43-B9B4-27232BC5281E}"/>
              </a:ext>
            </a:extLst>
          </p:cNvPr>
          <p:cNvSpPr txBox="1">
            <a:spLocks/>
          </p:cNvSpPr>
          <p:nvPr/>
        </p:nvSpPr>
        <p:spPr>
          <a:xfrm>
            <a:off x="9309568" y="2805828"/>
            <a:ext cx="2396494" cy="2519544"/>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raphik"/>
                <a:ea typeface="+mn-ea"/>
                <a:cs typeface="+mn-cs"/>
              </a:rPr>
              <a:t>It will continue to learn through the failure &amp; success of its actions, to become then more intelligent.</a:t>
            </a:r>
          </a:p>
        </p:txBody>
      </p:sp>
      <p:sp>
        <p:nvSpPr>
          <p:cNvPr id="103" name="Text Placeholder 3">
            <a:extLst>
              <a:ext uri="{FF2B5EF4-FFF2-40B4-BE49-F238E27FC236}">
                <a16:creationId xmlns:a16="http://schemas.microsoft.com/office/drawing/2014/main" id="{B8DC42E7-7037-4C2A-AAB8-C506CA0C1849}"/>
              </a:ext>
            </a:extLst>
          </p:cNvPr>
          <p:cNvSpPr txBox="1">
            <a:spLocks/>
          </p:cNvSpPr>
          <p:nvPr/>
        </p:nvSpPr>
        <p:spPr>
          <a:xfrm>
            <a:off x="9309568" y="1998980"/>
            <a:ext cx="2396494" cy="339725"/>
          </a:xfrm>
          <a:prstGeom prst="rect">
            <a:avLst/>
          </a:prstGeom>
        </p:spPr>
        <p:txBody>
          <a:bodyPr vert="horz" lIns="91440" tIns="45720" rIns="91440" bIns="45720" rtlCol="0" anchor="ctr"/>
          <a:lstStyle>
            <a:defPPr>
              <a:defRPr lang="it-IT"/>
            </a:defPPr>
            <a:lvl1pPr marL="0" algn="r" defTabSz="914400" rtl="0" eaLnBrk="1" latinLnBrk="0" hangingPunct="1">
              <a:defRPr sz="1600" b="0" i="0" kern="1200">
                <a:solidFill>
                  <a:schemeClr val="bg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800" b="1" i="0" u="none" strike="noStrike" baseline="0" dirty="0">
                <a:latin typeface="Graphik" panose="020B0503030202060203" pitchFamily="34" charset="0"/>
              </a:rPr>
              <a:t>LEARN. </a:t>
            </a:r>
            <a:endParaRPr lang="en-GB" dirty="0"/>
          </a:p>
        </p:txBody>
      </p:sp>
    </p:spTree>
    <p:extLst>
      <p:ext uri="{BB962C8B-B14F-4D97-AF65-F5344CB8AC3E}">
        <p14:creationId xmlns:p14="http://schemas.microsoft.com/office/powerpoint/2010/main" val="51491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fontScale="90000"/>
          </a:bodyPr>
          <a:lstStyle>
            <a:lvl1pPr>
              <a:defRPr sz="2400" b="1" i="0">
                <a:solidFill>
                  <a:schemeClr val="accent3"/>
                </a:solidFill>
                <a:latin typeface="Graphik" panose="020B0503030202060203" pitchFamily="34" charset="77"/>
              </a:defRPr>
            </a:lvl1pPr>
          </a:lstStyle>
          <a:p>
            <a:r>
              <a:rPr lang="en-US" dirty="0">
                <a:solidFill>
                  <a:srgbClr val="C00000"/>
                </a:solidFill>
              </a:rPr>
              <a:t>THE RELATIONSHIP </a:t>
            </a:r>
            <a:br>
              <a:rPr lang="en-US" dirty="0">
                <a:solidFill>
                  <a:srgbClr val="C00000"/>
                </a:solidFill>
              </a:rPr>
            </a:br>
            <a:r>
              <a:rPr lang="en-US" sz="2400" b="1" dirty="0">
                <a:solidFill>
                  <a:srgbClr val="C00000"/>
                </a:solidFill>
                <a:latin typeface="Graphik" panose="020B0503030202060203" pitchFamily="34" charset="0"/>
              </a:rPr>
              <a:t>BETWEEN AI AND ML</a:t>
            </a:r>
            <a:br>
              <a:rPr lang="en-GB" sz="2400" b="1" dirty="0">
                <a:solidFill>
                  <a:srgbClr val="C00000"/>
                </a:solidFill>
                <a:latin typeface="Graphik" panose="020B0503030202060203" pitchFamily="34" charset="0"/>
              </a:rPr>
            </a:br>
            <a:endParaRPr lang="en-GB" dirty="0">
              <a:solidFill>
                <a:srgbClr val="C00000"/>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accent3"/>
            </a:solidFill>
            <a:prstDash val="solid"/>
            <a:miter lim="800000"/>
          </a:ln>
          <a:effectLst/>
        </p:spPr>
      </p:cxnSp>
      <p:sp>
        <p:nvSpPr>
          <p:cNvPr id="66" name="Rectangle 65">
            <a:extLst>
              <a:ext uri="{FF2B5EF4-FFF2-40B4-BE49-F238E27FC236}">
                <a16:creationId xmlns:a16="http://schemas.microsoft.com/office/drawing/2014/main" id="{C7AA8D42-831A-4C5D-AF5B-67034677CC92}"/>
              </a:ext>
            </a:extLst>
          </p:cNvPr>
          <p:cNvSpPr/>
          <p:nvPr/>
        </p:nvSpPr>
        <p:spPr>
          <a:xfrm>
            <a:off x="2659290" y="1508606"/>
            <a:ext cx="2748938" cy="796687"/>
          </a:xfrm>
          <a:prstGeom prst="rect">
            <a:avLst/>
          </a:prstGeom>
          <a:solidFill>
            <a:srgbClr val="A055F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67" name="Rectangle 66">
            <a:extLst>
              <a:ext uri="{FF2B5EF4-FFF2-40B4-BE49-F238E27FC236}">
                <a16:creationId xmlns:a16="http://schemas.microsoft.com/office/drawing/2014/main" id="{5B21D94B-DD62-4348-B28B-2F5F2981F9DC}"/>
              </a:ext>
            </a:extLst>
          </p:cNvPr>
          <p:cNvSpPr/>
          <p:nvPr/>
        </p:nvSpPr>
        <p:spPr>
          <a:xfrm>
            <a:off x="2661243" y="2394108"/>
            <a:ext cx="2747307" cy="291167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68" name="Text Placeholder 3">
            <a:extLst>
              <a:ext uri="{FF2B5EF4-FFF2-40B4-BE49-F238E27FC236}">
                <a16:creationId xmlns:a16="http://schemas.microsoft.com/office/drawing/2014/main" id="{16D31A2C-9C92-4678-B1A7-E53A012C8BE7}"/>
              </a:ext>
            </a:extLst>
          </p:cNvPr>
          <p:cNvSpPr txBox="1">
            <a:spLocks/>
          </p:cNvSpPr>
          <p:nvPr/>
        </p:nvSpPr>
        <p:spPr>
          <a:xfrm>
            <a:off x="2825514" y="2582948"/>
            <a:ext cx="2396494" cy="2519544"/>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raphik"/>
                <a:ea typeface="+mn-ea"/>
                <a:cs typeface="+mn-cs"/>
              </a:rPr>
              <a:t>An </a:t>
            </a:r>
            <a:r>
              <a:rPr kumimoji="0" lang="en-US" sz="1800" b="1" i="0" u="none" strike="noStrike" kern="1200" cap="none" spc="0" normalizeH="0" baseline="0" noProof="0" dirty="0">
                <a:ln>
                  <a:noFill/>
                </a:ln>
                <a:effectLst/>
                <a:uLnTx/>
                <a:uFillTx/>
                <a:latin typeface="Graphik"/>
                <a:ea typeface="+mn-ea"/>
                <a:cs typeface="+mn-cs"/>
              </a:rPr>
              <a:t>umbrella term</a:t>
            </a:r>
            <a:r>
              <a:rPr lang="en-US" sz="1800" dirty="0">
                <a:latin typeface="Graphik"/>
              </a:rPr>
              <a:t>, which can loosely describe as: "all the various techniques we might use to make a computer do something smart"</a:t>
            </a:r>
            <a:endParaRPr kumimoji="0" lang="en-US" sz="1800" b="0" i="0" u="none" strike="noStrike" kern="1200" cap="none" spc="0" normalizeH="0" baseline="0" noProof="0" dirty="0">
              <a:ln>
                <a:noFill/>
              </a:ln>
              <a:effectLst/>
              <a:uLnTx/>
              <a:uFillTx/>
              <a:latin typeface="Graphik"/>
              <a:ea typeface="+mn-ea"/>
              <a:cs typeface="+mn-cs"/>
            </a:endParaRPr>
          </a:p>
        </p:txBody>
      </p:sp>
      <p:sp>
        <p:nvSpPr>
          <p:cNvPr id="69" name="Text Placeholder 3">
            <a:extLst>
              <a:ext uri="{FF2B5EF4-FFF2-40B4-BE49-F238E27FC236}">
                <a16:creationId xmlns:a16="http://schemas.microsoft.com/office/drawing/2014/main" id="{F3900A86-B0DF-4C63-A3F6-AC675CEEE1BF}"/>
              </a:ext>
            </a:extLst>
          </p:cNvPr>
          <p:cNvSpPr txBox="1">
            <a:spLocks/>
          </p:cNvSpPr>
          <p:nvPr/>
        </p:nvSpPr>
        <p:spPr>
          <a:xfrm>
            <a:off x="2825514" y="1776100"/>
            <a:ext cx="2396494" cy="339725"/>
          </a:xfrm>
          <a:prstGeom prst="rect">
            <a:avLst/>
          </a:prstGeom>
        </p:spPr>
        <p:txBody>
          <a:bodyPr vert="horz" lIns="91440" tIns="45720" rIns="91440" bIns="45720" rtlCol="0" anchor="ctr"/>
          <a:lstStyle>
            <a:defPPr>
              <a:defRPr lang="it-IT"/>
            </a:defPPr>
            <a:lvl1pPr marL="0" algn="r" defTabSz="914400" rtl="0" eaLnBrk="1" latinLnBrk="0" hangingPunct="1">
              <a:defRPr sz="1600" b="0" i="0" kern="1200">
                <a:solidFill>
                  <a:schemeClr val="bg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800" b="1" i="0" u="none" strike="noStrike" baseline="0" dirty="0">
                <a:latin typeface="Graphik" panose="020B0503030202060203" pitchFamily="34" charset="0"/>
              </a:rPr>
              <a:t>Artificial Intelligence	</a:t>
            </a:r>
            <a:endParaRPr lang="en-GB" dirty="0"/>
          </a:p>
        </p:txBody>
      </p:sp>
      <p:sp>
        <p:nvSpPr>
          <p:cNvPr id="70" name="Rectangle 69">
            <a:extLst>
              <a:ext uri="{FF2B5EF4-FFF2-40B4-BE49-F238E27FC236}">
                <a16:creationId xmlns:a16="http://schemas.microsoft.com/office/drawing/2014/main" id="{833B63E5-3EE9-43B6-9A6C-EE9AC96F7BBB}"/>
              </a:ext>
            </a:extLst>
          </p:cNvPr>
          <p:cNvSpPr/>
          <p:nvPr/>
        </p:nvSpPr>
        <p:spPr>
          <a:xfrm>
            <a:off x="6324147" y="1508606"/>
            <a:ext cx="2748938" cy="7966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71" name="Rectangle 70">
            <a:extLst>
              <a:ext uri="{FF2B5EF4-FFF2-40B4-BE49-F238E27FC236}">
                <a16:creationId xmlns:a16="http://schemas.microsoft.com/office/drawing/2014/main" id="{3900588E-BB07-46EF-B68A-C423880C8111}"/>
              </a:ext>
            </a:extLst>
          </p:cNvPr>
          <p:cNvSpPr/>
          <p:nvPr/>
        </p:nvSpPr>
        <p:spPr>
          <a:xfrm>
            <a:off x="6326100" y="2394108"/>
            <a:ext cx="2747307" cy="291167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72" name="Text Placeholder 3">
            <a:extLst>
              <a:ext uri="{FF2B5EF4-FFF2-40B4-BE49-F238E27FC236}">
                <a16:creationId xmlns:a16="http://schemas.microsoft.com/office/drawing/2014/main" id="{880F866A-316D-4036-9910-D6A6A4864DF5}"/>
              </a:ext>
            </a:extLst>
          </p:cNvPr>
          <p:cNvSpPr txBox="1">
            <a:spLocks/>
          </p:cNvSpPr>
          <p:nvPr/>
        </p:nvSpPr>
        <p:spPr>
          <a:xfrm>
            <a:off x="6490371" y="2582948"/>
            <a:ext cx="2396494" cy="2519544"/>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raphik"/>
                <a:ea typeface="+mn-ea"/>
                <a:cs typeface="+mn-cs"/>
              </a:rPr>
              <a:t>A successful subset of AI that focuses on </a:t>
            </a:r>
            <a:r>
              <a:rPr kumimoji="0" lang="en-US" sz="1800" b="1" i="0" u="none" strike="noStrike" kern="1200" cap="none" spc="0" normalizeH="0" baseline="0" noProof="0" dirty="0">
                <a:ln>
                  <a:noFill/>
                </a:ln>
                <a:effectLst/>
                <a:uLnTx/>
                <a:uFillTx/>
                <a:latin typeface="Graphik"/>
                <a:ea typeface="+mn-ea"/>
                <a:cs typeface="+mn-cs"/>
              </a:rPr>
              <a:t>learning from data</a:t>
            </a:r>
            <a:r>
              <a:rPr kumimoji="0" lang="en-US" sz="1800" b="0" i="0" u="none" strike="noStrike" kern="1200" cap="none" spc="0" normalizeH="0" baseline="0" noProof="0" dirty="0">
                <a:ln>
                  <a:noFill/>
                </a:ln>
                <a:effectLst/>
                <a:uLnTx/>
                <a:uFillTx/>
                <a:latin typeface="Graphik"/>
                <a:ea typeface="+mn-ea"/>
                <a:cs typeface="+mn-cs"/>
              </a:rPr>
              <a:t>, not on programming explicit rules to follow </a:t>
            </a:r>
          </a:p>
        </p:txBody>
      </p:sp>
      <p:sp>
        <p:nvSpPr>
          <p:cNvPr id="73" name="Text Placeholder 3">
            <a:extLst>
              <a:ext uri="{FF2B5EF4-FFF2-40B4-BE49-F238E27FC236}">
                <a16:creationId xmlns:a16="http://schemas.microsoft.com/office/drawing/2014/main" id="{EA60E6C4-72F0-47BD-A905-A4A37B5DF4A4}"/>
              </a:ext>
            </a:extLst>
          </p:cNvPr>
          <p:cNvSpPr txBox="1">
            <a:spLocks/>
          </p:cNvSpPr>
          <p:nvPr/>
        </p:nvSpPr>
        <p:spPr>
          <a:xfrm>
            <a:off x="6490371" y="1776100"/>
            <a:ext cx="2396494" cy="339725"/>
          </a:xfrm>
          <a:prstGeom prst="rect">
            <a:avLst/>
          </a:prstGeom>
        </p:spPr>
        <p:txBody>
          <a:bodyPr vert="horz" lIns="91440" tIns="45720" rIns="91440" bIns="45720" rtlCol="0" anchor="ctr"/>
          <a:lstStyle>
            <a:defPPr>
              <a:defRPr lang="it-IT"/>
            </a:defPPr>
            <a:lvl1pPr marL="0" algn="r" defTabSz="914400" rtl="0" eaLnBrk="1" latinLnBrk="0" hangingPunct="1">
              <a:defRPr sz="1600" b="0" i="0" kern="1200">
                <a:solidFill>
                  <a:schemeClr val="bg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800" b="1" i="0" u="none" strike="noStrike" baseline="0" dirty="0">
                <a:latin typeface="Graphik" panose="020B0503030202060203" pitchFamily="34" charset="0"/>
              </a:rPr>
              <a:t>Machine </a:t>
            </a:r>
          </a:p>
          <a:p>
            <a:pPr algn="l"/>
            <a:r>
              <a:rPr lang="it-IT" sz="1800" b="1" i="0" u="none" strike="noStrike" baseline="0" dirty="0">
                <a:latin typeface="Graphik" panose="020B0503030202060203" pitchFamily="34" charset="0"/>
              </a:rPr>
              <a:t>Learning </a:t>
            </a:r>
            <a:endParaRPr lang="en-GB" dirty="0"/>
          </a:p>
        </p:txBody>
      </p:sp>
    </p:spTree>
    <p:extLst>
      <p:ext uri="{BB962C8B-B14F-4D97-AF65-F5344CB8AC3E}">
        <p14:creationId xmlns:p14="http://schemas.microsoft.com/office/powerpoint/2010/main" val="79200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323689"/>
            <a:ext cx="11372400" cy="655235"/>
          </a:xfrm>
        </p:spPr>
        <p:txBody>
          <a:bodyPr>
            <a:normAutofit fontScale="90000"/>
          </a:bodyPr>
          <a:lstStyle>
            <a:lvl1pPr>
              <a:defRPr sz="2400" b="1" i="0">
                <a:solidFill>
                  <a:schemeClr val="accent3"/>
                </a:solidFill>
                <a:latin typeface="Graphik" panose="020B0503030202060203" pitchFamily="34" charset="77"/>
              </a:defRPr>
            </a:lvl1pPr>
          </a:lstStyle>
          <a:p>
            <a:r>
              <a:rPr lang="it-IT" dirty="0">
                <a:solidFill>
                  <a:srgbClr val="C00000"/>
                </a:solidFill>
              </a:rPr>
              <a:t>WHAT IS AI</a:t>
            </a:r>
            <a:br>
              <a:rPr lang="it-IT" dirty="0">
                <a:solidFill>
                  <a:srgbClr val="C00000"/>
                </a:solidFill>
              </a:rPr>
            </a:br>
            <a:r>
              <a:rPr lang="en-US" dirty="0">
                <a:solidFill>
                  <a:srgbClr val="C00000"/>
                </a:solidFill>
              </a:rPr>
              <a:t>THE DIFFERENT WAYS A MACHINE CAN LEARN</a:t>
            </a:r>
            <a:endParaRPr lang="en-GB" dirty="0">
              <a:solidFill>
                <a:srgbClr val="C00000"/>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accent3"/>
            </a:solidFill>
            <a:prstDash val="solid"/>
            <a:miter lim="800000"/>
          </a:ln>
          <a:effectLst/>
        </p:spPr>
      </p:cxnSp>
      <p:pic>
        <p:nvPicPr>
          <p:cNvPr id="35" name="Picture 34">
            <a:extLst>
              <a:ext uri="{FF2B5EF4-FFF2-40B4-BE49-F238E27FC236}">
                <a16:creationId xmlns:a16="http://schemas.microsoft.com/office/drawing/2014/main" id="{B0D77D01-30FD-49C1-B145-5A791FB59A02}"/>
              </a:ext>
            </a:extLst>
          </p:cNvPr>
          <p:cNvPicPr>
            <a:picLocks noChangeAspect="1"/>
          </p:cNvPicPr>
          <p:nvPr/>
        </p:nvPicPr>
        <p:blipFill rotWithShape="1">
          <a:blip r:embed="rId2">
            <a:extLst>
              <a:ext uri="{28A0092B-C50C-407E-A947-70E740481C1C}">
                <a14:useLocalDpi xmlns:a14="http://schemas.microsoft.com/office/drawing/2010/main" val="0"/>
              </a:ext>
            </a:extLst>
          </a:blip>
          <a:srcRect l="16643" t="-854" r="13089" b="854"/>
          <a:stretch/>
        </p:blipFill>
        <p:spPr>
          <a:xfrm>
            <a:off x="6786388" y="935500"/>
            <a:ext cx="5410619" cy="5133303"/>
          </a:xfrm>
          <a:prstGeom prst="rect">
            <a:avLst/>
          </a:prstGeom>
        </p:spPr>
      </p:pic>
      <p:sp>
        <p:nvSpPr>
          <p:cNvPr id="2" name="TextBox 1">
            <a:extLst>
              <a:ext uri="{FF2B5EF4-FFF2-40B4-BE49-F238E27FC236}">
                <a16:creationId xmlns:a16="http://schemas.microsoft.com/office/drawing/2014/main" id="{F2167A9E-A4B5-4008-B09A-0250A4ECB823}"/>
              </a:ext>
            </a:extLst>
          </p:cNvPr>
          <p:cNvSpPr txBox="1"/>
          <p:nvPr/>
        </p:nvSpPr>
        <p:spPr>
          <a:xfrm>
            <a:off x="470582" y="1141723"/>
            <a:ext cx="5988275" cy="5493812"/>
          </a:xfrm>
          <a:prstGeom prst="rect">
            <a:avLst/>
          </a:prstGeom>
          <a:noFill/>
        </p:spPr>
        <p:txBody>
          <a:bodyPr wrap="square" rtlCol="0">
            <a:spAutoFit/>
          </a:bodyPr>
          <a:lstStyle/>
          <a:p>
            <a:pPr algn="just"/>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One of the real strengths of machine learning is that there are different types of learning algorithm it can use, including supervised, unsupervised, and reinforcement. </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25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250" b="1" dirty="0">
                <a:solidFill>
                  <a:srgbClr val="7030A0"/>
                </a:solidFill>
                <a:effectLst/>
                <a:latin typeface="Graphik" panose="020B0503030202060203" pitchFamily="34" charset="0"/>
                <a:ea typeface="Calibri" panose="020F0502020204030204" pitchFamily="34" charset="0"/>
                <a:cs typeface="Graphik" panose="020B0503030202060203" pitchFamily="34" charset="0"/>
              </a:rPr>
              <a:t>SUPERVISED LEARNING.</a:t>
            </a:r>
            <a:r>
              <a:rPr lang="en-US" sz="125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This kind of algorithm takes a labelled data set (data that has been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organised</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and described), deduces the salient features that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characterise</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each label, and learns to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recognise</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those features in new data. So, for example, you might show the algorithm a large number of labelled images of cats, and it would then learn how to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recognise</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 cat and spot one in any number of other, completely different pictures. </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25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250" b="1" dirty="0">
                <a:solidFill>
                  <a:srgbClr val="7030A0"/>
                </a:solidFill>
                <a:effectLst/>
                <a:latin typeface="Graphik" panose="020B0503030202060203" pitchFamily="34" charset="0"/>
                <a:ea typeface="Calibri" panose="020F0502020204030204" pitchFamily="34" charset="0"/>
                <a:cs typeface="Graphik" panose="020B0503030202060203" pitchFamily="34" charset="0"/>
              </a:rPr>
              <a:t>UNSUPERVISED LEARNING.</a:t>
            </a:r>
            <a:r>
              <a:rPr lang="en-US" sz="125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This kind of algorithm requires no pre-defined labels in the data it uses. It takes an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unlabelled</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data set, finds similarities and anomalies between different entries within that data set, and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categorises</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them into its own groupings. So, you might show the algorithm a large number of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unlabelled</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images containing, say, cats and dogs, and it would sort images with similar characteristics into different groups without knowing that one contained “cats” and the other “dogs”.</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25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250" b="1" dirty="0">
                <a:solidFill>
                  <a:srgbClr val="7030A0"/>
                </a:solidFill>
                <a:effectLst/>
                <a:latin typeface="Graphik" panose="020B0503030202060203" pitchFamily="34" charset="0"/>
                <a:ea typeface="Calibri" panose="020F0502020204030204" pitchFamily="34" charset="0"/>
                <a:cs typeface="Graphik" panose="020B0503030202060203" pitchFamily="34" charset="0"/>
              </a:rPr>
              <a:t>REINFORCEMENT LEARNING.</a:t>
            </a:r>
            <a:r>
              <a:rPr lang="en-US" sz="125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This kind of algorithm works by trial and error, using a feedback loop of “rewards” and “punishments”. So, when the algorithm is fed a data set, it treats the environment like a game, and is told whether it has won or lost each time it performs an action. This way, it builds up a picture of the “moves” that result in success, and those that don’t. DeepMind’s AlphaGo and </a:t>
            </a:r>
            <a:r>
              <a:rPr lang="en-US" sz="1250" dirty="0" err="1">
                <a:solidFill>
                  <a:srgbClr val="000000"/>
                </a:solidFill>
                <a:effectLst/>
                <a:latin typeface="Graphik" panose="020B0503030202060203" pitchFamily="34" charset="0"/>
                <a:ea typeface="Calibri" panose="020F0502020204030204" pitchFamily="34" charset="0"/>
                <a:cs typeface="Graphik" panose="020B0503030202060203" pitchFamily="34" charset="0"/>
              </a:rPr>
              <a:t>AlphaZero</a:t>
            </a:r>
            <a:r>
              <a:rPr lang="en-US" sz="125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(page 14) are good examples of the power of reinforcement learning.</a:t>
            </a:r>
            <a:endParaRPr lang="it-IT" sz="1250" dirty="0">
              <a:effectLst/>
              <a:latin typeface="Graphik" panose="020B0503030202060203" pitchFamily="34" charset="0"/>
              <a:ea typeface="Calibri" panose="020F0502020204030204" pitchFamily="34" charset="0"/>
              <a:cs typeface="Times New Roman" panose="02020603050405020304" pitchFamily="18" charset="0"/>
            </a:endParaRPr>
          </a:p>
          <a:p>
            <a:endParaRPr lang="it-IT" sz="1250" dirty="0">
              <a:latin typeface="Graphik" panose="020B0503030202060203" pitchFamily="34" charset="0"/>
            </a:endParaRPr>
          </a:p>
        </p:txBody>
      </p:sp>
    </p:spTree>
    <p:extLst>
      <p:ext uri="{BB962C8B-B14F-4D97-AF65-F5344CB8AC3E}">
        <p14:creationId xmlns:p14="http://schemas.microsoft.com/office/powerpoint/2010/main" val="244581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3236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rgbClr val="C00000"/>
                </a:solidFill>
              </a:rPr>
              <a:t>WHAT IS AI</a:t>
            </a:r>
            <a:endParaRPr lang="en-GB" dirty="0">
              <a:solidFill>
                <a:srgbClr val="C00000"/>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accent3"/>
            </a:solidFill>
            <a:prstDash val="solid"/>
            <a:miter lim="800000"/>
          </a:ln>
          <a:effectLst/>
        </p:spPr>
      </p:cxnSp>
      <p:pic>
        <p:nvPicPr>
          <p:cNvPr id="4" name="Picture 3">
            <a:extLst>
              <a:ext uri="{FF2B5EF4-FFF2-40B4-BE49-F238E27FC236}">
                <a16:creationId xmlns:a16="http://schemas.microsoft.com/office/drawing/2014/main" id="{B8A17BB2-7D30-4C58-9065-BF21979A3064}"/>
              </a:ext>
            </a:extLst>
          </p:cNvPr>
          <p:cNvPicPr>
            <a:picLocks noChangeAspect="1"/>
          </p:cNvPicPr>
          <p:nvPr/>
        </p:nvPicPr>
        <p:blipFill>
          <a:blip r:embed="rId2"/>
          <a:stretch>
            <a:fillRect/>
          </a:stretch>
        </p:blipFill>
        <p:spPr>
          <a:xfrm>
            <a:off x="519882" y="1156814"/>
            <a:ext cx="5362601" cy="5377497"/>
          </a:xfrm>
          <a:prstGeom prst="rect">
            <a:avLst/>
          </a:prstGeom>
          <a:ln w="57150">
            <a:solidFill>
              <a:schemeClr val="bg1"/>
            </a:solidFill>
          </a:ln>
        </p:spPr>
      </p:pic>
      <p:sp>
        <p:nvSpPr>
          <p:cNvPr id="7" name="Rectangle 6">
            <a:extLst>
              <a:ext uri="{FF2B5EF4-FFF2-40B4-BE49-F238E27FC236}">
                <a16:creationId xmlns:a16="http://schemas.microsoft.com/office/drawing/2014/main" id="{EF03D1A3-0625-45DD-A5D2-46B5E1D62146}"/>
              </a:ext>
            </a:extLst>
          </p:cNvPr>
          <p:cNvSpPr/>
          <p:nvPr/>
        </p:nvSpPr>
        <p:spPr>
          <a:xfrm>
            <a:off x="6091854" y="1156814"/>
            <a:ext cx="2809775" cy="165248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8" name="Text Placeholder 4">
            <a:extLst>
              <a:ext uri="{FF2B5EF4-FFF2-40B4-BE49-F238E27FC236}">
                <a16:creationId xmlns:a16="http://schemas.microsoft.com/office/drawing/2014/main" id="{AE22C870-25ED-4EEF-B511-D6983B94083A}"/>
              </a:ext>
            </a:extLst>
          </p:cNvPr>
          <p:cNvSpPr txBox="1">
            <a:spLocks/>
          </p:cNvSpPr>
          <p:nvPr/>
        </p:nvSpPr>
        <p:spPr>
          <a:xfrm>
            <a:off x="6399169" y="1892629"/>
            <a:ext cx="2166651" cy="220337"/>
          </a:xfrm>
          <a:prstGeom prst="rect">
            <a:avLst/>
          </a:prstGeom>
          <a:solidFill>
            <a:srgbClr val="FFCC00"/>
          </a:solidFill>
        </p:spPr>
        <p:txBody>
          <a:bodyPr vert="horz" lIns="91440" tIns="45720" rIns="91440" bIns="45720" rtlCol="0" anchor="ctr"/>
          <a:lstStyle>
            <a:defPPr>
              <a:defRPr lang="it-IT"/>
            </a:defPPr>
            <a:lvl1pPr marL="0" algn="r" defTabSz="914400" rtl="0" eaLnBrk="1" latinLnBrk="0" hangingPunct="1">
              <a:defRPr sz="1600" b="1" i="0" kern="1200">
                <a:solidFill>
                  <a:schemeClr val="bg1"/>
                </a:solidFill>
                <a:latin typeface="Graphik" panose="020B050303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t>PUPPY</a:t>
            </a:r>
          </a:p>
        </p:txBody>
      </p:sp>
      <p:sp>
        <p:nvSpPr>
          <p:cNvPr id="13" name="Rectangle 12">
            <a:extLst>
              <a:ext uri="{FF2B5EF4-FFF2-40B4-BE49-F238E27FC236}">
                <a16:creationId xmlns:a16="http://schemas.microsoft.com/office/drawing/2014/main" id="{D041B7D5-876B-4B5B-883A-BC8A6FD55F31}"/>
              </a:ext>
            </a:extLst>
          </p:cNvPr>
          <p:cNvSpPr/>
          <p:nvPr/>
        </p:nvSpPr>
        <p:spPr>
          <a:xfrm>
            <a:off x="9082507" y="1156814"/>
            <a:ext cx="2809775" cy="165248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11" name="Text Placeholder 4">
            <a:extLst>
              <a:ext uri="{FF2B5EF4-FFF2-40B4-BE49-F238E27FC236}">
                <a16:creationId xmlns:a16="http://schemas.microsoft.com/office/drawing/2014/main" id="{91E251EB-24BC-400D-B4B9-0A8A58D65AFF}"/>
              </a:ext>
            </a:extLst>
          </p:cNvPr>
          <p:cNvSpPr txBox="1">
            <a:spLocks/>
          </p:cNvSpPr>
          <p:nvPr/>
        </p:nvSpPr>
        <p:spPr>
          <a:xfrm>
            <a:off x="7231721" y="1847290"/>
            <a:ext cx="3520695" cy="390209"/>
          </a:xfrm>
          <a:prstGeom prst="rect">
            <a:avLst/>
          </a:prstGeom>
          <a:noFill/>
        </p:spPr>
        <p:txBody>
          <a:bodyPr vert="horz" lIns="91440" tIns="45720" rIns="91440" bIns="45720" rtlCol="0" anchor="ctr"/>
          <a:lstStyle>
            <a:defPPr>
              <a:defRPr lang="it-IT"/>
            </a:defPPr>
            <a:lvl1pPr marL="0" algn="r" defTabSz="914400" rtl="0" eaLnBrk="1" latinLnBrk="0" hangingPunct="1">
              <a:defRPr sz="1600" b="1" i="0" kern="1200">
                <a:solidFill>
                  <a:schemeClr val="bg1"/>
                </a:solidFill>
                <a:latin typeface="Graphik" panose="020B050303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solidFill>
                  <a:schemeClr val="tx1"/>
                </a:solidFill>
              </a:rPr>
              <a:t>OR</a:t>
            </a:r>
          </a:p>
        </p:txBody>
      </p:sp>
      <p:sp>
        <p:nvSpPr>
          <p:cNvPr id="10" name="Text Placeholder 4">
            <a:extLst>
              <a:ext uri="{FF2B5EF4-FFF2-40B4-BE49-F238E27FC236}">
                <a16:creationId xmlns:a16="http://schemas.microsoft.com/office/drawing/2014/main" id="{EA05C1CC-74AD-406D-BD80-2AA92B91C08C}"/>
              </a:ext>
            </a:extLst>
          </p:cNvPr>
          <p:cNvSpPr txBox="1">
            <a:spLocks/>
          </p:cNvSpPr>
          <p:nvPr/>
        </p:nvSpPr>
        <p:spPr>
          <a:xfrm>
            <a:off x="8671305" y="1847290"/>
            <a:ext cx="3520695" cy="390209"/>
          </a:xfrm>
          <a:prstGeom prst="rect">
            <a:avLst/>
          </a:prstGeom>
          <a:noFill/>
        </p:spPr>
        <p:txBody>
          <a:bodyPr vert="horz" lIns="91440" tIns="45720" rIns="91440" bIns="45720" rtlCol="0" anchor="ctr"/>
          <a:lstStyle>
            <a:defPPr>
              <a:defRPr lang="it-IT"/>
            </a:defPPr>
            <a:lvl1pPr marL="0" algn="r" defTabSz="914400" rtl="0" eaLnBrk="1" latinLnBrk="0" hangingPunct="1">
              <a:defRPr sz="1600" b="1" i="0" kern="1200">
                <a:solidFill>
                  <a:schemeClr val="bg1"/>
                </a:solidFill>
                <a:latin typeface="Graphik" panose="020B050303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solidFill>
                  <a:schemeClr val="tx1"/>
                </a:solidFill>
              </a:rPr>
              <a:t>BAGEL</a:t>
            </a:r>
          </a:p>
        </p:txBody>
      </p:sp>
      <p:sp>
        <p:nvSpPr>
          <p:cNvPr id="14" name="TextBox 13">
            <a:extLst>
              <a:ext uri="{FF2B5EF4-FFF2-40B4-BE49-F238E27FC236}">
                <a16:creationId xmlns:a16="http://schemas.microsoft.com/office/drawing/2014/main" id="{06BE0FA5-E9F9-4ABE-AC38-B3C4D09663BD}"/>
              </a:ext>
            </a:extLst>
          </p:cNvPr>
          <p:cNvSpPr txBox="1"/>
          <p:nvPr/>
        </p:nvSpPr>
        <p:spPr>
          <a:xfrm>
            <a:off x="6091854" y="2932106"/>
            <a:ext cx="5800428" cy="3693319"/>
          </a:xfrm>
          <a:prstGeom prst="rect">
            <a:avLst/>
          </a:prstGeom>
          <a:noFill/>
        </p:spPr>
        <p:txBody>
          <a:bodyPr wrap="square">
            <a:spAutoFit/>
          </a:bodyPr>
          <a:lstStyle/>
          <a:p>
            <a:pPr algn="just"/>
            <a:r>
              <a:rPr lang="en-US" sz="1950" b="0" i="0" u="none" strike="noStrike" baseline="0" dirty="0">
                <a:latin typeface="Graphik" panose="020B0503030202060203" pitchFamily="34" charset="0"/>
              </a:rPr>
              <a:t>How hard is it to tell an animal from an item of food? Sometimes, much more difficult than you might think. One of the big trends storming the internet is all about the odd similarities between certain pets and snacks. Take the puppies and bagels in the image opposite, for instance. At first glance, it can be surprisingly challenging for a human to tell which is which. Not so for an AI. Pass the images through an image recognition API and you’ll find the AI can distinguish the food from the pets with impressive accuracy.</a:t>
            </a:r>
            <a:endParaRPr lang="it-IT" sz="1950" dirty="0">
              <a:latin typeface="Graphik" panose="020B0503030202060203" pitchFamily="34" charset="0"/>
            </a:endParaRPr>
          </a:p>
        </p:txBody>
      </p:sp>
    </p:spTree>
    <p:extLst>
      <p:ext uri="{BB962C8B-B14F-4D97-AF65-F5344CB8AC3E}">
        <p14:creationId xmlns:p14="http://schemas.microsoft.com/office/powerpoint/2010/main" val="154242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321877"/>
            <a:ext cx="11372400" cy="655235"/>
          </a:xfrm>
        </p:spPr>
        <p:txBody>
          <a:bodyPr>
            <a:normAutofit fontScale="90000"/>
          </a:bodyPr>
          <a:lstStyle>
            <a:lvl1pPr>
              <a:defRPr sz="2400" b="1" i="0">
                <a:solidFill>
                  <a:schemeClr val="accent3"/>
                </a:solidFill>
                <a:latin typeface="Graphik" panose="020B0503030202060203" pitchFamily="34" charset="77"/>
              </a:defRPr>
            </a:lvl1pPr>
          </a:lstStyle>
          <a:p>
            <a:r>
              <a:rPr lang="it-IT" dirty="0">
                <a:solidFill>
                  <a:srgbClr val="C00000"/>
                </a:solidFill>
              </a:rPr>
              <a:t>WHAT IS AI</a:t>
            </a:r>
            <a:br>
              <a:rPr lang="it-IT" dirty="0">
                <a:solidFill>
                  <a:srgbClr val="C00000"/>
                </a:solidFill>
              </a:rPr>
            </a:br>
            <a:r>
              <a:rPr lang="it-IT" dirty="0">
                <a:solidFill>
                  <a:srgbClr val="C00000"/>
                </a:solidFill>
              </a:rPr>
              <a:t>FACIAL RECOGNITION </a:t>
            </a:r>
            <a:endParaRPr lang="en-GB" dirty="0">
              <a:solidFill>
                <a:srgbClr val="C00000"/>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accent3"/>
            </a:solidFill>
            <a:prstDash val="solid"/>
            <a:miter lim="800000"/>
          </a:ln>
          <a:effectLst/>
        </p:spPr>
      </p:cxnSp>
      <p:pic>
        <p:nvPicPr>
          <p:cNvPr id="9" name="Picture 8">
            <a:extLst>
              <a:ext uri="{FF2B5EF4-FFF2-40B4-BE49-F238E27FC236}">
                <a16:creationId xmlns:a16="http://schemas.microsoft.com/office/drawing/2014/main" id="{7523C0CE-920A-4C6E-8C67-FD21B154213E}"/>
              </a:ext>
            </a:extLst>
          </p:cNvPr>
          <p:cNvPicPr>
            <a:picLocks noChangeAspect="1"/>
          </p:cNvPicPr>
          <p:nvPr/>
        </p:nvPicPr>
        <p:blipFill>
          <a:blip r:embed="rId2"/>
          <a:stretch>
            <a:fillRect/>
          </a:stretch>
        </p:blipFill>
        <p:spPr>
          <a:xfrm>
            <a:off x="6837150" y="1200150"/>
            <a:ext cx="5055132" cy="5335973"/>
          </a:xfrm>
          <a:prstGeom prst="rect">
            <a:avLst/>
          </a:prstGeom>
        </p:spPr>
      </p:pic>
      <p:sp>
        <p:nvSpPr>
          <p:cNvPr id="25" name="Rectangle 24">
            <a:extLst>
              <a:ext uri="{FF2B5EF4-FFF2-40B4-BE49-F238E27FC236}">
                <a16:creationId xmlns:a16="http://schemas.microsoft.com/office/drawing/2014/main" id="{96B81A47-59E0-4391-B3C5-D4BF815266B4}"/>
              </a:ext>
            </a:extLst>
          </p:cNvPr>
          <p:cNvSpPr/>
          <p:nvPr/>
        </p:nvSpPr>
        <p:spPr>
          <a:xfrm>
            <a:off x="519883" y="1200150"/>
            <a:ext cx="5804718" cy="120427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27" name="Text Placeholder 3">
            <a:extLst>
              <a:ext uri="{FF2B5EF4-FFF2-40B4-BE49-F238E27FC236}">
                <a16:creationId xmlns:a16="http://schemas.microsoft.com/office/drawing/2014/main" id="{C46C117D-1E88-4F66-BF7E-02C987DE0F9F}"/>
              </a:ext>
            </a:extLst>
          </p:cNvPr>
          <p:cNvSpPr txBox="1">
            <a:spLocks/>
          </p:cNvSpPr>
          <p:nvPr/>
        </p:nvSpPr>
        <p:spPr>
          <a:xfrm>
            <a:off x="519882" y="1217540"/>
            <a:ext cx="5804718" cy="1186880"/>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b="1" i="0" u="none" strike="noStrike" baseline="0" dirty="0">
                <a:solidFill>
                  <a:srgbClr val="7030A0"/>
                </a:solidFill>
                <a:latin typeface="Graphik" panose="020B0503030202060203" pitchFamily="34" charset="0"/>
              </a:rPr>
              <a:t>Layer 1</a:t>
            </a:r>
            <a:r>
              <a:rPr lang="en-US" sz="1800" i="0" u="none" strike="noStrike" baseline="0" dirty="0">
                <a:solidFill>
                  <a:srgbClr val="7030A0"/>
                </a:solidFill>
                <a:latin typeface="Graphik" panose="020B0503030202060203" pitchFamily="34" charset="0"/>
              </a:rPr>
              <a:t>:</a:t>
            </a:r>
          </a:p>
          <a:p>
            <a:pPr algn="just"/>
            <a:r>
              <a:rPr lang="en-US" sz="1800" b="0" i="0" u="none" strike="noStrike" baseline="0" dirty="0">
                <a:latin typeface="Graphik" panose="020B0503030202060203" pitchFamily="34" charset="0"/>
              </a:rPr>
              <a:t>The computer identifies pixels of light and dark. </a:t>
            </a:r>
            <a:endParaRPr kumimoji="0" lang="en-US" sz="1800" b="0" i="0" u="none" strike="noStrike" kern="1200" cap="none" spc="0" normalizeH="0" baseline="0" noProof="0" dirty="0">
              <a:ln>
                <a:noFill/>
              </a:ln>
              <a:effectLst/>
              <a:uLnTx/>
              <a:uFillTx/>
              <a:latin typeface="Graphik"/>
              <a:ea typeface="+mn-ea"/>
              <a:cs typeface="+mn-cs"/>
            </a:endParaRPr>
          </a:p>
        </p:txBody>
      </p:sp>
      <p:sp>
        <p:nvSpPr>
          <p:cNvPr id="34" name="Rectangle 33">
            <a:extLst>
              <a:ext uri="{FF2B5EF4-FFF2-40B4-BE49-F238E27FC236}">
                <a16:creationId xmlns:a16="http://schemas.microsoft.com/office/drawing/2014/main" id="{F87F211E-6E3C-495B-9B7E-3676ED9B92B0}"/>
              </a:ext>
            </a:extLst>
          </p:cNvPr>
          <p:cNvSpPr/>
          <p:nvPr/>
        </p:nvSpPr>
        <p:spPr>
          <a:xfrm>
            <a:off x="519883" y="2465690"/>
            <a:ext cx="5804718" cy="120427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35" name="Text Placeholder 3">
            <a:extLst>
              <a:ext uri="{FF2B5EF4-FFF2-40B4-BE49-F238E27FC236}">
                <a16:creationId xmlns:a16="http://schemas.microsoft.com/office/drawing/2014/main" id="{37157610-4C3A-4123-8B77-67E262B4CE25}"/>
              </a:ext>
            </a:extLst>
          </p:cNvPr>
          <p:cNvSpPr txBox="1">
            <a:spLocks/>
          </p:cNvSpPr>
          <p:nvPr/>
        </p:nvSpPr>
        <p:spPr>
          <a:xfrm>
            <a:off x="519882" y="2483080"/>
            <a:ext cx="5804718" cy="1186880"/>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b="1" i="0" u="none" strike="noStrike" baseline="0" dirty="0">
                <a:solidFill>
                  <a:srgbClr val="7030A0"/>
                </a:solidFill>
                <a:latin typeface="Graphik" panose="020B0503030202060203" pitchFamily="34" charset="0"/>
              </a:rPr>
              <a:t>Layer 2</a:t>
            </a:r>
            <a:r>
              <a:rPr lang="en-US" sz="1800" i="0" u="none" strike="noStrike" baseline="0" dirty="0">
                <a:solidFill>
                  <a:srgbClr val="7030A0"/>
                </a:solidFill>
                <a:latin typeface="Graphik" panose="020B0503030202060203" pitchFamily="34" charset="0"/>
              </a:rPr>
              <a:t>:</a:t>
            </a:r>
            <a:r>
              <a:rPr lang="en-US" sz="1800" b="1" i="0" u="none" strike="noStrike" baseline="0" dirty="0">
                <a:solidFill>
                  <a:srgbClr val="7030A0"/>
                </a:solidFill>
                <a:latin typeface="Graphik" panose="020B0503030202060203" pitchFamily="34" charset="0"/>
              </a:rPr>
              <a:t> </a:t>
            </a:r>
          </a:p>
          <a:p>
            <a:pPr algn="just"/>
            <a:r>
              <a:rPr lang="en-US" sz="1800" b="0" i="0" u="none" strike="noStrike" baseline="0" dirty="0">
                <a:latin typeface="Graphik" panose="020B0503030202060203" pitchFamily="34" charset="0"/>
              </a:rPr>
              <a:t>The computer learns to identify edges and simple shapes. </a:t>
            </a:r>
            <a:endParaRPr kumimoji="0" lang="en-US" sz="1800" b="0" i="0" u="none" strike="noStrike" kern="1200" cap="none" spc="0" normalizeH="0" baseline="0" noProof="0" dirty="0">
              <a:ln>
                <a:noFill/>
              </a:ln>
              <a:effectLst/>
              <a:uLnTx/>
              <a:uFillTx/>
              <a:latin typeface="Graphik"/>
              <a:ea typeface="+mn-ea"/>
              <a:cs typeface="+mn-cs"/>
            </a:endParaRPr>
          </a:p>
        </p:txBody>
      </p:sp>
      <p:sp>
        <p:nvSpPr>
          <p:cNvPr id="36" name="Rectangle 35">
            <a:extLst>
              <a:ext uri="{FF2B5EF4-FFF2-40B4-BE49-F238E27FC236}">
                <a16:creationId xmlns:a16="http://schemas.microsoft.com/office/drawing/2014/main" id="{B979FECE-CF03-4FE4-9BA7-815B9B6471F0}"/>
              </a:ext>
            </a:extLst>
          </p:cNvPr>
          <p:cNvSpPr/>
          <p:nvPr/>
        </p:nvSpPr>
        <p:spPr>
          <a:xfrm>
            <a:off x="519883" y="3731230"/>
            <a:ext cx="5804718" cy="120427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37" name="Text Placeholder 3">
            <a:extLst>
              <a:ext uri="{FF2B5EF4-FFF2-40B4-BE49-F238E27FC236}">
                <a16:creationId xmlns:a16="http://schemas.microsoft.com/office/drawing/2014/main" id="{D4C51540-60EF-41C8-8CC9-82FB789C3546}"/>
              </a:ext>
            </a:extLst>
          </p:cNvPr>
          <p:cNvSpPr txBox="1">
            <a:spLocks/>
          </p:cNvSpPr>
          <p:nvPr/>
        </p:nvSpPr>
        <p:spPr>
          <a:xfrm>
            <a:off x="519882" y="3748620"/>
            <a:ext cx="5804718" cy="1186880"/>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b="1" i="0" u="none" strike="noStrike" baseline="0" dirty="0">
                <a:solidFill>
                  <a:srgbClr val="7030A0"/>
                </a:solidFill>
                <a:latin typeface="Graphik" panose="020B0503030202060203" pitchFamily="34" charset="0"/>
              </a:rPr>
              <a:t>Layer 3</a:t>
            </a:r>
            <a:r>
              <a:rPr lang="en-US" sz="1800" i="0" u="none" strike="noStrike" baseline="0" dirty="0">
                <a:solidFill>
                  <a:srgbClr val="7030A0"/>
                </a:solidFill>
                <a:latin typeface="Graphik" panose="020B0503030202060203" pitchFamily="34" charset="0"/>
              </a:rPr>
              <a:t>:</a:t>
            </a:r>
            <a:r>
              <a:rPr lang="en-US" sz="1800" b="1" i="0" u="none" strike="noStrike" baseline="0" dirty="0">
                <a:latin typeface="Graphik" panose="020B0503030202060203" pitchFamily="34" charset="0"/>
              </a:rPr>
              <a:t> </a:t>
            </a:r>
          </a:p>
          <a:p>
            <a:pPr algn="just"/>
            <a:r>
              <a:rPr lang="en-US" sz="1800" b="0" i="0" u="none" strike="noStrike" baseline="0" dirty="0">
                <a:latin typeface="Graphik" panose="020B0503030202060203" pitchFamily="34" charset="0"/>
              </a:rPr>
              <a:t>The computer learns to identify more complex shapes and objects. </a:t>
            </a:r>
            <a:endParaRPr kumimoji="0" lang="en-US" sz="1800" b="0" i="0" u="none" strike="noStrike" kern="1200" cap="none" spc="0" normalizeH="0" baseline="0" noProof="0" dirty="0">
              <a:ln>
                <a:noFill/>
              </a:ln>
              <a:effectLst/>
              <a:uLnTx/>
              <a:uFillTx/>
              <a:latin typeface="Graphik"/>
              <a:ea typeface="+mn-ea"/>
              <a:cs typeface="+mn-cs"/>
            </a:endParaRPr>
          </a:p>
        </p:txBody>
      </p:sp>
      <p:sp>
        <p:nvSpPr>
          <p:cNvPr id="38" name="Rectangle 37">
            <a:extLst>
              <a:ext uri="{FF2B5EF4-FFF2-40B4-BE49-F238E27FC236}">
                <a16:creationId xmlns:a16="http://schemas.microsoft.com/office/drawing/2014/main" id="{D593BA52-614F-4113-A960-1159824A24F4}"/>
              </a:ext>
            </a:extLst>
          </p:cNvPr>
          <p:cNvSpPr/>
          <p:nvPr/>
        </p:nvSpPr>
        <p:spPr>
          <a:xfrm>
            <a:off x="519883" y="4996770"/>
            <a:ext cx="5804718" cy="120427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39" name="Text Placeholder 3">
            <a:extLst>
              <a:ext uri="{FF2B5EF4-FFF2-40B4-BE49-F238E27FC236}">
                <a16:creationId xmlns:a16="http://schemas.microsoft.com/office/drawing/2014/main" id="{176797B3-5E65-4523-9CD7-C873A4D69A1C}"/>
              </a:ext>
            </a:extLst>
          </p:cNvPr>
          <p:cNvSpPr txBox="1">
            <a:spLocks/>
          </p:cNvSpPr>
          <p:nvPr/>
        </p:nvSpPr>
        <p:spPr>
          <a:xfrm>
            <a:off x="519882" y="5014160"/>
            <a:ext cx="5804718" cy="1186880"/>
          </a:xfrm>
          <a:prstGeom prst="rect">
            <a:avLst/>
          </a:prstGeom>
        </p:spPr>
        <p:txBody>
          <a:bodyPr vert="horz" lIns="91440" tIns="45720" rIns="91440" bIns="45720" rtlCol="0" anchor="ctr"/>
          <a:lstStyle>
            <a:defPPr>
              <a:defRPr lang="it-IT"/>
            </a:defPPr>
            <a:lvl1pPr marL="0" algn="ctr" defTabSz="914400" rtl="0" eaLnBrk="1" latinLnBrk="0" hangingPunct="1">
              <a:defRPr sz="1400" b="0" i="0" kern="1200">
                <a:solidFill>
                  <a:schemeClr val="tx1"/>
                </a:solidFill>
                <a:latin typeface="Graphik Light" panose="020B0403030202060203" pitchFamily="34" charset="77"/>
                <a:ea typeface="+mn-ea"/>
                <a:cs typeface="+mn-cs"/>
              </a:defRPr>
            </a:lvl1pPr>
            <a:lvl2pPr marL="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b="1" i="0" u="none" strike="noStrike" baseline="0" dirty="0">
                <a:solidFill>
                  <a:srgbClr val="7030A0"/>
                </a:solidFill>
                <a:latin typeface="Graphik" panose="020B0503030202060203" pitchFamily="34" charset="0"/>
              </a:rPr>
              <a:t>Layer 4</a:t>
            </a:r>
            <a:r>
              <a:rPr lang="en-US" sz="1800" i="0" u="none" strike="noStrike" baseline="0" dirty="0">
                <a:solidFill>
                  <a:srgbClr val="7030A0"/>
                </a:solidFill>
                <a:latin typeface="Graphik" panose="020B0503030202060203" pitchFamily="34" charset="0"/>
              </a:rPr>
              <a:t>:</a:t>
            </a:r>
            <a:r>
              <a:rPr lang="en-US" sz="1800" b="1" i="0" u="none" strike="noStrike" baseline="0" dirty="0">
                <a:latin typeface="Graphik" panose="020B0503030202060203" pitchFamily="34" charset="0"/>
              </a:rPr>
              <a:t> </a:t>
            </a:r>
          </a:p>
          <a:p>
            <a:pPr algn="just"/>
            <a:r>
              <a:rPr lang="en-US" sz="1800" b="0" i="0" u="none" strike="noStrike" baseline="0" dirty="0">
                <a:latin typeface="Graphik" panose="020B0503030202060203" pitchFamily="34" charset="0"/>
              </a:rPr>
              <a:t>The computer learns which shapes and objects can be used to define a human face. </a:t>
            </a:r>
            <a:endParaRPr kumimoji="0" lang="en-US" sz="1800" b="0" i="0" u="none" strike="noStrike" kern="1200" cap="none" spc="0" normalizeH="0" baseline="0" noProof="0" dirty="0">
              <a:ln>
                <a:noFill/>
              </a:ln>
              <a:effectLst/>
              <a:uLnTx/>
              <a:uFillTx/>
              <a:latin typeface="Graphik"/>
              <a:ea typeface="+mn-ea"/>
              <a:cs typeface="+mn-cs"/>
            </a:endParaRPr>
          </a:p>
        </p:txBody>
      </p:sp>
      <p:sp>
        <p:nvSpPr>
          <p:cNvPr id="40" name="TextBox 39">
            <a:extLst>
              <a:ext uri="{FF2B5EF4-FFF2-40B4-BE49-F238E27FC236}">
                <a16:creationId xmlns:a16="http://schemas.microsoft.com/office/drawing/2014/main" id="{9FEE9BAD-62A1-49D7-8A4A-E58BB9ED8A73}"/>
              </a:ext>
            </a:extLst>
          </p:cNvPr>
          <p:cNvSpPr txBox="1"/>
          <p:nvPr/>
        </p:nvSpPr>
        <p:spPr>
          <a:xfrm>
            <a:off x="9144000" y="5123822"/>
            <a:ext cx="2748282" cy="1077218"/>
          </a:xfrm>
          <a:prstGeom prst="rect">
            <a:avLst/>
          </a:prstGeom>
          <a:noFill/>
        </p:spPr>
        <p:txBody>
          <a:bodyPr wrap="square">
            <a:spAutoFit/>
          </a:bodyPr>
          <a:lstStyle/>
          <a:p>
            <a:pPr algn="l"/>
            <a:endParaRPr lang="it-IT" sz="2800" b="0" i="0" u="none" strike="noStrike" baseline="0" dirty="0">
              <a:solidFill>
                <a:srgbClr val="000000"/>
              </a:solidFill>
              <a:latin typeface="Graphik" panose="020B0503030202060203" pitchFamily="34" charset="0"/>
            </a:endParaRPr>
          </a:p>
          <a:p>
            <a:r>
              <a:rPr lang="en-US" b="1" dirty="0">
                <a:solidFill>
                  <a:schemeClr val="bg1">
                    <a:lumMod val="50000"/>
                  </a:schemeClr>
                </a:solidFill>
                <a:latin typeface="Graphik" panose="020B0503030202060203" pitchFamily="34" charset="0"/>
              </a:rPr>
              <a:t>How a neural network recognizes objects</a:t>
            </a:r>
            <a:endParaRPr lang="it-IT" dirty="0">
              <a:solidFill>
                <a:schemeClr val="bg1">
                  <a:lumMod val="50000"/>
                </a:schemeClr>
              </a:solidFill>
            </a:endParaRPr>
          </a:p>
        </p:txBody>
      </p:sp>
    </p:spTree>
    <p:extLst>
      <p:ext uri="{BB962C8B-B14F-4D97-AF65-F5344CB8AC3E}">
        <p14:creationId xmlns:p14="http://schemas.microsoft.com/office/powerpoint/2010/main" val="218999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27788F-B676-4B0A-AFEF-2B6E5E95523C}"/>
              </a:ext>
            </a:extLst>
          </p:cNvPr>
          <p:cNvSpPr/>
          <p:nvPr/>
        </p:nvSpPr>
        <p:spPr>
          <a:xfrm>
            <a:off x="0" y="0"/>
            <a:ext cx="121920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p>
        </p:txBody>
      </p:sp>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chemeClr val="tx1"/>
                </a:solidFill>
              </a:rPr>
              <a:t>WHAT IS AI</a:t>
            </a:r>
            <a:endParaRPr lang="en-GB" dirty="0">
              <a:solidFill>
                <a:schemeClr val="tx1"/>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bg1"/>
            </a:solidFill>
            <a:prstDash val="solid"/>
            <a:miter lim="800000"/>
          </a:ln>
          <a:effectLst/>
        </p:spPr>
      </p:cxnSp>
      <p:sp>
        <p:nvSpPr>
          <p:cNvPr id="26" name="TextBox 25">
            <a:extLst>
              <a:ext uri="{FF2B5EF4-FFF2-40B4-BE49-F238E27FC236}">
                <a16:creationId xmlns:a16="http://schemas.microsoft.com/office/drawing/2014/main" id="{8CADC702-6AEF-4022-A45C-2708C1DD15F9}"/>
              </a:ext>
            </a:extLst>
          </p:cNvPr>
          <p:cNvSpPr txBox="1"/>
          <p:nvPr/>
        </p:nvSpPr>
        <p:spPr>
          <a:xfrm>
            <a:off x="409574" y="1266869"/>
            <a:ext cx="11482707" cy="4478149"/>
          </a:xfrm>
          <a:prstGeom prst="rect">
            <a:avLst/>
          </a:prstGeom>
          <a:noFill/>
        </p:spPr>
        <p:txBody>
          <a:bodyPr wrap="square">
            <a:spAutoFit/>
          </a:bodyPr>
          <a:lstStyle/>
          <a:p>
            <a:pPr algn="l"/>
            <a:endParaRPr lang="it-IT" sz="1800" b="0" i="0" u="none" strike="noStrike" baseline="0" dirty="0">
              <a:solidFill>
                <a:srgbClr val="000000"/>
              </a:solidFill>
              <a:latin typeface="Graphik" panose="020B0503030202060203" pitchFamily="34" charset="0"/>
            </a:endParaRPr>
          </a:p>
          <a:p>
            <a:pPr algn="just"/>
            <a:r>
              <a:rPr lang="en-US" sz="4800" b="1" i="0" u="none" strike="noStrike" baseline="0" dirty="0">
                <a:latin typeface="Graphik" panose="020B0503030202060203" pitchFamily="34" charset="0"/>
              </a:rPr>
              <a:t>WHAT KIND OF INTELLIGENCE ARE WE TALKING ABOUT?</a:t>
            </a:r>
          </a:p>
          <a:p>
            <a:endParaRPr lang="en-US" b="1" dirty="0">
              <a:latin typeface="Graphik" panose="020B0503030202060203" pitchFamily="34" charset="0"/>
            </a:endParaRPr>
          </a:p>
          <a:p>
            <a:pPr algn="just"/>
            <a:endParaRPr lang="it-IT" sz="3200" b="0" i="0" u="none" strike="noStrike" baseline="0" dirty="0">
              <a:solidFill>
                <a:srgbClr val="000000"/>
              </a:solidFill>
              <a:latin typeface="Graphik Light" panose="020B0403030202060203" pitchFamily="34" charset="0"/>
            </a:endParaRPr>
          </a:p>
          <a:p>
            <a:pPr algn="just"/>
            <a:r>
              <a:rPr lang="en-US" sz="3200" b="0" i="0" u="none" strike="noStrike" baseline="0" dirty="0">
                <a:latin typeface="Graphik Light" panose="020B0403030202060203" pitchFamily="34" charset="0"/>
              </a:rPr>
              <a:t>When data scientists and others talk about AI, they often use two categorizations to clarify their meaning. These are </a:t>
            </a:r>
            <a:r>
              <a:rPr lang="en-US" sz="3200" b="0" i="0" u="none" strike="noStrike" baseline="0" dirty="0">
                <a:latin typeface="Graphik Medium" panose="020B0603030202060203" pitchFamily="34" charset="0"/>
              </a:rPr>
              <a:t>narrow AI vs. general AI and weak AI vs. strong AI. </a:t>
            </a:r>
            <a:r>
              <a:rPr lang="en-US" sz="3200" b="1" i="0" u="none" strike="noStrike" baseline="0" dirty="0">
                <a:latin typeface="Graphik" panose="020B0503030202060203" pitchFamily="34" charset="0"/>
              </a:rPr>
              <a:t> </a:t>
            </a:r>
          </a:p>
          <a:p>
            <a:endParaRPr lang="it-IT" sz="2500" dirty="0">
              <a:latin typeface="Graphik" panose="020B0503030202060203" pitchFamily="34" charset="0"/>
            </a:endParaRPr>
          </a:p>
        </p:txBody>
      </p:sp>
    </p:spTree>
    <p:extLst>
      <p:ext uri="{BB962C8B-B14F-4D97-AF65-F5344CB8AC3E}">
        <p14:creationId xmlns:p14="http://schemas.microsoft.com/office/powerpoint/2010/main" val="364274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rgbClr val="C00000"/>
                </a:solidFill>
              </a:rPr>
              <a:t>WHAT IS AI</a:t>
            </a:r>
            <a:endParaRPr lang="en-GB" dirty="0">
              <a:solidFill>
                <a:srgbClr val="C00000"/>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tx1"/>
            </a:solidFill>
            <a:prstDash val="solid"/>
            <a:miter lim="800000"/>
          </a:ln>
          <a:effectLst/>
        </p:spPr>
      </p:cxnSp>
      <p:sp>
        <p:nvSpPr>
          <p:cNvPr id="6" name="Rectangle 5">
            <a:extLst>
              <a:ext uri="{FF2B5EF4-FFF2-40B4-BE49-F238E27FC236}">
                <a16:creationId xmlns:a16="http://schemas.microsoft.com/office/drawing/2014/main" id="{8A6659B8-918D-42C2-8719-721441FE4A6E}"/>
              </a:ext>
            </a:extLst>
          </p:cNvPr>
          <p:cNvSpPr/>
          <p:nvPr/>
        </p:nvSpPr>
        <p:spPr>
          <a:xfrm>
            <a:off x="519882" y="1150374"/>
            <a:ext cx="5576118" cy="227862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just">
              <a:lnSpc>
                <a:spcPts val="1205"/>
              </a:lnSpc>
            </a:pPr>
            <a:r>
              <a:rPr lang="en-US" sz="160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WEAK AI</a:t>
            </a:r>
            <a:r>
              <a:rPr lang="en-US" sz="1600" b="1" u="sng"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 </a:t>
            </a:r>
            <a:endParaRPr lang="it-IT" sz="160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6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This describes "simulated" thinking. That is, a system which appears to behave intelligently, but doesn’t have any kind of consciousness about what it’s doing. For example, a chatbot might appear to hold a natural conversation, but it has no sense of who it is or why it’s talking to you. </a:t>
            </a:r>
            <a:endParaRPr lang="it-IT" sz="1600" dirty="0">
              <a:effectLst/>
              <a:latin typeface="Graphik" panose="020B0503030202060203"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71AA4FF-AE6B-4E45-B457-CB4F62729C29}"/>
              </a:ext>
            </a:extLst>
          </p:cNvPr>
          <p:cNvSpPr/>
          <p:nvPr/>
        </p:nvSpPr>
        <p:spPr>
          <a:xfrm>
            <a:off x="6206082" y="1150374"/>
            <a:ext cx="5576118" cy="227861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it-IT" sz="1600" b="1" i="0" u="none" strike="noStrike" baseline="0" dirty="0">
                <a:solidFill>
                  <a:schemeClr val="tx1"/>
                </a:solidFill>
                <a:latin typeface="Graphik" panose="020B0503030202060203" pitchFamily="34" charset="0"/>
              </a:rPr>
              <a:t>STRONG AI </a:t>
            </a:r>
            <a:endParaRPr lang="it-IT" sz="1600" b="0" i="0" u="none" strike="noStrike" baseline="0" dirty="0">
              <a:solidFill>
                <a:schemeClr val="tx1"/>
              </a:solidFill>
              <a:latin typeface="Graphik" panose="020B0503030202060203" pitchFamily="34" charset="0"/>
            </a:endParaRPr>
          </a:p>
          <a:p>
            <a:pPr algn="just"/>
            <a:r>
              <a:rPr lang="en-US" sz="1600" b="0" i="0" u="none" strike="noStrike" baseline="0" dirty="0">
                <a:solidFill>
                  <a:schemeClr val="tx1"/>
                </a:solidFill>
                <a:latin typeface="Graphik" panose="020B0503030202060203" pitchFamily="34" charset="0"/>
              </a:rPr>
              <a:t>This describes </a:t>
            </a:r>
            <a:r>
              <a:rPr lang="en-US" sz="16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t>
            </a:r>
            <a:r>
              <a:rPr lang="en-US" sz="1600" b="0" i="0" u="none" strike="noStrike" baseline="0" dirty="0">
                <a:solidFill>
                  <a:schemeClr val="tx1"/>
                </a:solidFill>
                <a:latin typeface="Graphik" panose="020B0503030202060203" pitchFamily="34" charset="0"/>
              </a:rPr>
              <a:t>actual</a:t>
            </a:r>
            <a:r>
              <a:rPr lang="en-US" sz="16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t>
            </a:r>
            <a:r>
              <a:rPr lang="en-US" sz="1600" b="0" i="0" u="none" strike="noStrike" baseline="0" dirty="0">
                <a:solidFill>
                  <a:schemeClr val="tx1"/>
                </a:solidFill>
                <a:latin typeface="Graphik" panose="020B0503030202060203" pitchFamily="34" charset="0"/>
              </a:rPr>
              <a:t> thinking. That is, behaving intelligently, thinking as a human does, with a conscious, subjective mind. For example, when two humans converse, they most likely know exactly who they are, what they’re doing, and why. </a:t>
            </a:r>
            <a:endParaRPr lang="en-GB" sz="1600" dirty="0">
              <a:solidFill>
                <a:schemeClr val="tx1"/>
              </a:solidFill>
            </a:endParaRPr>
          </a:p>
        </p:txBody>
      </p:sp>
      <p:sp>
        <p:nvSpPr>
          <p:cNvPr id="12" name="Rectangle 11">
            <a:extLst>
              <a:ext uri="{FF2B5EF4-FFF2-40B4-BE49-F238E27FC236}">
                <a16:creationId xmlns:a16="http://schemas.microsoft.com/office/drawing/2014/main" id="{428762E3-7C87-42E2-893D-CE5596376AA4}"/>
              </a:ext>
            </a:extLst>
          </p:cNvPr>
          <p:cNvSpPr/>
          <p:nvPr/>
        </p:nvSpPr>
        <p:spPr>
          <a:xfrm>
            <a:off x="519657" y="3557174"/>
            <a:ext cx="5576118" cy="227862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just"/>
            <a:r>
              <a:rPr lang="it-IT" sz="1600" b="1" i="0" u="none" strike="noStrike" baseline="0" dirty="0">
                <a:solidFill>
                  <a:schemeClr val="tx1"/>
                </a:solidFill>
                <a:latin typeface="Graphik" panose="020B0503030202060203" pitchFamily="34" charset="0"/>
              </a:rPr>
              <a:t>NARROW AI </a:t>
            </a:r>
            <a:endParaRPr lang="it-IT" sz="1600" b="0" i="0" u="none" strike="noStrike" baseline="0" dirty="0">
              <a:solidFill>
                <a:schemeClr val="tx1"/>
              </a:solidFill>
              <a:latin typeface="Graphik" panose="020B0503030202060203" pitchFamily="34" charset="0"/>
            </a:endParaRPr>
          </a:p>
          <a:p>
            <a:pPr algn="just"/>
            <a:r>
              <a:rPr lang="en-US" sz="1600" b="0" i="0" u="none" strike="noStrike" baseline="0" dirty="0">
                <a:solidFill>
                  <a:schemeClr val="tx1"/>
                </a:solidFill>
                <a:latin typeface="Graphik" panose="020B0503030202060203" pitchFamily="34" charset="0"/>
              </a:rPr>
              <a:t>This describes an AI that is limited to a single task or a set number of tasks. For example, the capabilities of IBM’s Deep Blue, the chess-playing computer that beat world champion Gary Kasparov in 1997, were limited to playing chess. It wouldn’t have been able to win a game of tic-tac-toe – or even know how to play.</a:t>
            </a:r>
            <a:endParaRPr lang="en-GB" sz="1600" dirty="0">
              <a:solidFill>
                <a:schemeClr val="tx1"/>
              </a:solidFill>
            </a:endParaRPr>
          </a:p>
        </p:txBody>
      </p:sp>
      <p:sp>
        <p:nvSpPr>
          <p:cNvPr id="13" name="Rectangle 12">
            <a:extLst>
              <a:ext uri="{FF2B5EF4-FFF2-40B4-BE49-F238E27FC236}">
                <a16:creationId xmlns:a16="http://schemas.microsoft.com/office/drawing/2014/main" id="{090093D7-4B34-4A91-B661-BB9D670DDF52}"/>
              </a:ext>
            </a:extLst>
          </p:cNvPr>
          <p:cNvSpPr/>
          <p:nvPr/>
        </p:nvSpPr>
        <p:spPr>
          <a:xfrm>
            <a:off x="6206082" y="3557182"/>
            <a:ext cx="5576118" cy="227861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nSpc>
                <a:spcPts val="1205"/>
              </a:lnSpc>
            </a:pPr>
            <a:r>
              <a:rPr lang="en-US" sz="1600" b="1"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GENERAL AI </a:t>
            </a:r>
            <a:endParaRPr lang="it-IT" sz="1600" dirty="0">
              <a:effectLst/>
              <a:latin typeface="Graphik" panose="020B0503030202060203" pitchFamily="34" charset="0"/>
              <a:ea typeface="Calibri" panose="020F0502020204030204" pitchFamily="34" charset="0"/>
              <a:cs typeface="Times New Roman" panose="02020603050405020304" pitchFamily="18" charset="0"/>
            </a:endParaRPr>
          </a:p>
          <a:p>
            <a:pPr algn="just"/>
            <a:r>
              <a:rPr lang="en-US" sz="16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This describes an AI which can be used to complete a wide range of tasks in a wide range of environments. Google DeepMind used reinforcement learning to develop an AI that learned to play a </a:t>
            </a:r>
            <a:r>
              <a:rPr lang="en-US" sz="1600" dirty="0">
                <a:solidFill>
                  <a:srgbClr val="000000"/>
                </a:solidFill>
                <a:latin typeface="Graphik" panose="020B0503030202060203" pitchFamily="34" charset="0"/>
              </a:rPr>
              <a:t>whole range of different games. The AI achieved human-like levels of performance at 29 classic Atari video games using only the on-screen pixels as its data input</a:t>
            </a:r>
            <a:endParaRPr lang="it-IT" sz="1600" dirty="0">
              <a:solidFill>
                <a:srgbClr val="000000"/>
              </a:solidFill>
              <a:latin typeface="Graphik" panose="020B0503030202060203" pitchFamily="34" charset="0"/>
            </a:endParaRPr>
          </a:p>
        </p:txBody>
      </p:sp>
      <p:sp>
        <p:nvSpPr>
          <p:cNvPr id="14" name="Rectangle 13">
            <a:extLst>
              <a:ext uri="{FF2B5EF4-FFF2-40B4-BE49-F238E27FC236}">
                <a16:creationId xmlns:a16="http://schemas.microsoft.com/office/drawing/2014/main" id="{5F4A8966-304F-4C4F-92DA-03E367AF4B66}"/>
              </a:ext>
            </a:extLst>
          </p:cNvPr>
          <p:cNvSpPr/>
          <p:nvPr/>
        </p:nvSpPr>
        <p:spPr>
          <a:xfrm>
            <a:off x="519657" y="5918937"/>
            <a:ext cx="11262318" cy="80571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it-IT" sz="1600" b="1" i="0" u="none" strike="noStrike" baseline="0" dirty="0">
                <a:solidFill>
                  <a:schemeClr val="tx1"/>
                </a:solidFill>
                <a:latin typeface="Graphik" panose="020B0503030202060203" pitchFamily="34" charset="0"/>
              </a:rPr>
              <a:t>SUPERINTELLIGENCE </a:t>
            </a:r>
            <a:endParaRPr lang="it-IT" sz="1600" b="0" i="0" u="none" strike="noStrike" baseline="0" dirty="0">
              <a:solidFill>
                <a:schemeClr val="tx1"/>
              </a:solidFill>
              <a:latin typeface="Graphik" panose="020B0503030202060203" pitchFamily="34" charset="0"/>
            </a:endParaRPr>
          </a:p>
          <a:p>
            <a:pPr algn="just"/>
            <a:r>
              <a:rPr lang="en-US" sz="1600" b="0" i="0" u="none" strike="noStrike" baseline="0" dirty="0">
                <a:solidFill>
                  <a:schemeClr val="tx1"/>
                </a:solidFill>
                <a:latin typeface="Graphik" panose="020B0503030202060203" pitchFamily="34" charset="0"/>
              </a:rPr>
              <a:t>The term </a:t>
            </a:r>
            <a:r>
              <a:rPr lang="en-US" sz="16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t>
            </a:r>
            <a:r>
              <a:rPr lang="en-US" sz="1600" b="0" i="0" u="none" strike="noStrike" baseline="0" dirty="0">
                <a:solidFill>
                  <a:schemeClr val="tx1"/>
                </a:solidFill>
                <a:latin typeface="Graphik" panose="020B0503030202060203" pitchFamily="34" charset="0"/>
              </a:rPr>
              <a:t>superintelligence</a:t>
            </a:r>
            <a:r>
              <a:rPr lang="en-US" sz="1600" dirty="0">
                <a:solidFill>
                  <a:srgbClr val="000000"/>
                </a:solidFill>
                <a:effectLst/>
                <a:latin typeface="Graphik" panose="020B0503030202060203" pitchFamily="34" charset="0"/>
                <a:ea typeface="Calibri" panose="020F0502020204030204" pitchFamily="34" charset="0"/>
                <a:cs typeface="Graphik" panose="020B0503030202060203" pitchFamily="34" charset="0"/>
              </a:rPr>
              <a:t>"</a:t>
            </a:r>
            <a:r>
              <a:rPr lang="en-US" sz="1600" b="0" i="0" u="none" strike="noStrike" baseline="0" dirty="0">
                <a:solidFill>
                  <a:schemeClr val="tx1"/>
                </a:solidFill>
                <a:latin typeface="Graphik" panose="020B0503030202060203" pitchFamily="34" charset="0"/>
              </a:rPr>
              <a:t> is often used to refer to general and strong AI at the point at which it surpasses human intelligence, if it ever does.</a:t>
            </a:r>
            <a:endParaRPr lang="en-GB" sz="1600" dirty="0">
              <a:solidFill>
                <a:schemeClr val="tx1"/>
              </a:solidFill>
            </a:endParaRPr>
          </a:p>
        </p:txBody>
      </p:sp>
    </p:spTree>
    <p:extLst>
      <p:ext uri="{BB962C8B-B14F-4D97-AF65-F5344CB8AC3E}">
        <p14:creationId xmlns:p14="http://schemas.microsoft.com/office/powerpoint/2010/main" val="135081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27788F-B676-4B0A-AFEF-2B6E5E95523C}"/>
              </a:ext>
            </a:extLst>
          </p:cNvPr>
          <p:cNvSpPr/>
          <p:nvPr/>
        </p:nvSpPr>
        <p:spPr>
          <a:xfrm>
            <a:off x="0" y="0"/>
            <a:ext cx="1219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dirty="0">
              <a:solidFill>
                <a:srgbClr val="C00000"/>
              </a:solidFill>
            </a:endParaRPr>
          </a:p>
        </p:txBody>
      </p:sp>
      <p:sp>
        <p:nvSpPr>
          <p:cNvPr id="64" name="Title 1">
            <a:extLst>
              <a:ext uri="{FF2B5EF4-FFF2-40B4-BE49-F238E27FC236}">
                <a16:creationId xmlns:a16="http://schemas.microsoft.com/office/drawing/2014/main" id="{1B56D143-DBCC-4C92-9506-8B43213A0301}"/>
              </a:ext>
            </a:extLst>
          </p:cNvPr>
          <p:cNvSpPr>
            <a:spLocks noGrp="1"/>
          </p:cNvSpPr>
          <p:nvPr>
            <p:ph type="title"/>
          </p:nvPr>
        </p:nvSpPr>
        <p:spPr>
          <a:xfrm>
            <a:off x="409575" y="437989"/>
            <a:ext cx="11372400" cy="655235"/>
          </a:xfrm>
        </p:spPr>
        <p:txBody>
          <a:bodyPr>
            <a:normAutofit/>
          </a:bodyPr>
          <a:lstStyle>
            <a:lvl1pPr>
              <a:defRPr sz="2400" b="1" i="0">
                <a:solidFill>
                  <a:schemeClr val="accent3"/>
                </a:solidFill>
                <a:latin typeface="Graphik" panose="020B0503030202060203" pitchFamily="34" charset="77"/>
              </a:defRPr>
            </a:lvl1pPr>
          </a:lstStyle>
          <a:p>
            <a:r>
              <a:rPr lang="it-IT" dirty="0">
                <a:solidFill>
                  <a:schemeClr val="bg1"/>
                </a:solidFill>
              </a:rPr>
              <a:t>RISKS INVOLVED</a:t>
            </a:r>
            <a:endParaRPr lang="en-GB" dirty="0">
              <a:solidFill>
                <a:schemeClr val="bg1"/>
              </a:solidFill>
            </a:endParaRPr>
          </a:p>
        </p:txBody>
      </p:sp>
      <p:cxnSp>
        <p:nvCxnSpPr>
          <p:cNvPr id="65" name="Straight Connector 64">
            <a:extLst>
              <a:ext uri="{FF2B5EF4-FFF2-40B4-BE49-F238E27FC236}">
                <a16:creationId xmlns:a16="http://schemas.microsoft.com/office/drawing/2014/main" id="{3A622582-5C51-48C8-8821-EE763EE00982}"/>
              </a:ext>
            </a:extLst>
          </p:cNvPr>
          <p:cNvCxnSpPr>
            <a:cxnSpLocks/>
          </p:cNvCxnSpPr>
          <p:nvPr/>
        </p:nvCxnSpPr>
        <p:spPr>
          <a:xfrm>
            <a:off x="519882" y="973297"/>
            <a:ext cx="11372400" cy="0"/>
          </a:xfrm>
          <a:prstGeom prst="line">
            <a:avLst/>
          </a:prstGeom>
          <a:noFill/>
          <a:ln w="6350" cap="flat" cmpd="sng" algn="ctr">
            <a:solidFill>
              <a:schemeClr val="bg1"/>
            </a:solidFill>
            <a:prstDash val="solid"/>
            <a:miter lim="800000"/>
          </a:ln>
          <a:effectLst/>
        </p:spPr>
      </p:cxnSp>
      <p:sp>
        <p:nvSpPr>
          <p:cNvPr id="26" name="TextBox 25">
            <a:extLst>
              <a:ext uri="{FF2B5EF4-FFF2-40B4-BE49-F238E27FC236}">
                <a16:creationId xmlns:a16="http://schemas.microsoft.com/office/drawing/2014/main" id="{8CADC702-6AEF-4022-A45C-2708C1DD15F9}"/>
              </a:ext>
            </a:extLst>
          </p:cNvPr>
          <p:cNvSpPr txBox="1"/>
          <p:nvPr/>
        </p:nvSpPr>
        <p:spPr>
          <a:xfrm>
            <a:off x="409575" y="2066521"/>
            <a:ext cx="11482707" cy="2554545"/>
          </a:xfrm>
          <a:prstGeom prst="rect">
            <a:avLst/>
          </a:prstGeom>
          <a:noFill/>
        </p:spPr>
        <p:txBody>
          <a:bodyPr wrap="square">
            <a:spAutoFit/>
          </a:bodyPr>
          <a:lstStyle/>
          <a:p>
            <a:pPr algn="just"/>
            <a:endParaRPr lang="it-IT" sz="3200" b="0" i="0" u="none" strike="noStrike" baseline="0" dirty="0">
              <a:solidFill>
                <a:schemeClr val="bg1"/>
              </a:solidFill>
              <a:latin typeface="Graphik Light" panose="020B0403030202060203" pitchFamily="34" charset="0"/>
            </a:endParaRPr>
          </a:p>
          <a:p>
            <a:pPr algn="just"/>
            <a:r>
              <a:rPr lang="en-US" sz="3200" b="1" i="0" u="none" strike="noStrike" baseline="0" dirty="0">
                <a:solidFill>
                  <a:schemeClr val="bg1"/>
                </a:solidFill>
                <a:latin typeface="Graphik" panose="020B0503030202060203" pitchFamily="34" charset="0"/>
              </a:rPr>
              <a:t>The huge opportunities and benefits that AI offers don’t come risk free, of course. It certainly pays to begin an AI journey with a clear-sighted view of what the risks might be for an organization.</a:t>
            </a:r>
            <a:endParaRPr lang="it-IT" sz="3200" dirty="0">
              <a:solidFill>
                <a:schemeClr val="bg1"/>
              </a:solidFill>
              <a:latin typeface="Graphik" panose="020B0503030202060203" pitchFamily="34" charset="0"/>
            </a:endParaRPr>
          </a:p>
        </p:txBody>
      </p:sp>
    </p:spTree>
    <p:extLst>
      <p:ext uri="{BB962C8B-B14F-4D97-AF65-F5344CB8AC3E}">
        <p14:creationId xmlns:p14="http://schemas.microsoft.com/office/powerpoint/2010/main" val="230457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1358</Words>
  <Application>Microsoft Office PowerPoint</Application>
  <PresentationFormat>Widescreen</PresentationFormat>
  <Paragraphs>96</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Graphik</vt:lpstr>
      <vt:lpstr>Graphik Light</vt:lpstr>
      <vt:lpstr>Graphik Medium</vt:lpstr>
      <vt:lpstr>GT Sectra Fine Rg</vt:lpstr>
      <vt:lpstr>Office Theme</vt:lpstr>
      <vt:lpstr>PowerPoint Presentation</vt:lpstr>
      <vt:lpstr>HOW? WITH A SYSTEM THAT SENSES &amp; OBSERVES THE WORLD. </vt:lpstr>
      <vt:lpstr>THE RELATIONSHIP  BETWEEN AI AND ML </vt:lpstr>
      <vt:lpstr>WHAT IS AI THE DIFFERENT WAYS A MACHINE CAN LEARN</vt:lpstr>
      <vt:lpstr>WHAT IS AI</vt:lpstr>
      <vt:lpstr>WHAT IS AI FACIAL RECOGNITION </vt:lpstr>
      <vt:lpstr>WHAT IS AI</vt:lpstr>
      <vt:lpstr>WHAT IS AI</vt:lpstr>
      <vt:lpstr>RISKS INVOLVED</vt:lpstr>
      <vt:lpstr>LEGAL TOPICS </vt:lpstr>
      <vt:lpstr>LEGAL TOPICS </vt:lpstr>
      <vt:lpstr>LEGAL TOPICS </vt:lpstr>
      <vt:lpstr>CONTRACTING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dc:creator>
  <cp:lastModifiedBy>Bruno, Valerio</cp:lastModifiedBy>
  <cp:revision>17</cp:revision>
  <dcterms:created xsi:type="dcterms:W3CDTF">2021-11-16T14:11:07Z</dcterms:created>
  <dcterms:modified xsi:type="dcterms:W3CDTF">2021-11-17T09:17:26Z</dcterms:modified>
</cp:coreProperties>
</file>