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diagrams/layout4.xml" ContentType="application/vnd.openxmlformats-officedocument.drawingml.diagramLayout+xml"/>
  <Override PartName="/ppt/diagrams/colors4.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4.xml" ContentType="application/vnd.openxmlformats-officedocument.drawingml.diagramStyle+xml"/>
  <Override PartName="/ppt/diagrams/drawing4.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64" r:id="rId3"/>
    <p:sldId id="272" r:id="rId4"/>
    <p:sldId id="266" r:id="rId5"/>
    <p:sldId id="269" r:id="rId6"/>
    <p:sldId id="265" r:id="rId7"/>
    <p:sldId id="267" r:id="rId8"/>
    <p:sldId id="268" r:id="rId9"/>
    <p:sldId id="273" r:id="rId10"/>
    <p:sldId id="274" r:id="rId11"/>
    <p:sldId id="258" r:id="rId12"/>
    <p:sldId id="271" r:id="rId13"/>
    <p:sldId id="263" r:id="rId14"/>
    <p:sldId id="275" r:id="rId15"/>
    <p:sldId id="276" r:id="rId16"/>
    <p:sldId id="277" r:id="rId17"/>
    <p:sldId id="278" r:id="rId18"/>
    <p:sldId id="279" r:id="rId19"/>
    <p:sldId id="282" r:id="rId20"/>
    <p:sldId id="280" r:id="rId21"/>
    <p:sldId id="281" r:id="rId22"/>
    <p:sldId id="259" r:id="rId23"/>
    <p:sldId id="283" r:id="rId24"/>
    <p:sldId id="284" r:id="rId25"/>
    <p:sldId id="285" r:id="rId26"/>
    <p:sldId id="288" r:id="rId27"/>
    <p:sldId id="262" r:id="rId28"/>
    <p:sldId id="286" r:id="rId29"/>
    <p:sldId id="287" r:id="rId30"/>
    <p:sldId id="256" r:id="rId3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60" userDrawn="1">
          <p15:clr>
            <a:srgbClr val="A4A3A4"/>
          </p15:clr>
        </p15:guide>
        <p15:guide id="4" orient="horz" pos="648" userDrawn="1">
          <p15:clr>
            <a:srgbClr val="A4A3A4"/>
          </p15:clr>
        </p15:guide>
        <p15:guide id="5" orient="horz" pos="960" userDrawn="1">
          <p15:clr>
            <a:srgbClr val="A4A3A4"/>
          </p15:clr>
        </p15:guide>
        <p15:guide id="6" pos="2328" userDrawn="1">
          <p15:clr>
            <a:srgbClr val="A4A3A4"/>
          </p15:clr>
        </p15:guide>
        <p15:guide id="7" orient="horz" pos="2260" userDrawn="1">
          <p15:clr>
            <a:srgbClr val="A4A3A4"/>
          </p15:clr>
        </p15:guide>
        <p15:guide id="8" orient="horz" pos="1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7" d="100"/>
          <a:sy n="67" d="100"/>
        </p:scale>
        <p:origin x="564" y="44"/>
      </p:cViewPr>
      <p:guideLst>
        <p:guide orient="horz" pos="2160"/>
        <p:guide pos="3840"/>
        <p:guide pos="360"/>
        <p:guide orient="horz" pos="648"/>
        <p:guide orient="horz" pos="960"/>
        <p:guide pos="2328"/>
        <p:guide orient="horz" pos="2260"/>
        <p:guide orient="horz" pos="1272"/>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FF8FD-772C-4610-96A6-38A24B31E4E8}"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s-ES"/>
        </a:p>
      </dgm:t>
    </dgm:pt>
    <dgm:pt modelId="{C0D1A36B-DA4F-40FA-82DA-21E144F64AB7}">
      <dgm:prSet phldrT="[Texto]" custT="1"/>
      <dgm:spPr>
        <a:solidFill>
          <a:srgbClr val="0070C0"/>
        </a:solidFill>
      </dgm:spPr>
      <dgm:t>
        <a:bodyPr/>
        <a:lstStyle/>
        <a:p>
          <a:r>
            <a:rPr lang="es-ES" sz="3000" dirty="0" err="1">
              <a:solidFill>
                <a:schemeClr val="bg1"/>
              </a:solidFill>
            </a:rPr>
            <a:t>Corruption</a:t>
          </a:r>
          <a:r>
            <a:rPr lang="es-ES" sz="3000" dirty="0">
              <a:solidFill>
                <a:schemeClr val="bg1"/>
              </a:solidFill>
            </a:rPr>
            <a:t> as a </a:t>
          </a:r>
          <a:r>
            <a:rPr lang="es-ES" sz="3000" dirty="0" err="1">
              <a:solidFill>
                <a:schemeClr val="bg1"/>
              </a:solidFill>
            </a:rPr>
            <a:t>shield</a:t>
          </a:r>
          <a:endParaRPr lang="es-ES" sz="3000" dirty="0">
            <a:solidFill>
              <a:schemeClr val="bg1"/>
            </a:solidFill>
          </a:endParaRPr>
        </a:p>
      </dgm:t>
    </dgm:pt>
    <dgm:pt modelId="{84CFB389-EAF2-49E4-A3E1-4B36C5A83B81}" type="parTrans" cxnId="{2BEF831B-D181-44D2-B497-8555FB9632D3}">
      <dgm:prSet/>
      <dgm:spPr/>
      <dgm:t>
        <a:bodyPr/>
        <a:lstStyle/>
        <a:p>
          <a:endParaRPr lang="es-ES"/>
        </a:p>
      </dgm:t>
    </dgm:pt>
    <dgm:pt modelId="{D103C706-86C2-4FE5-BD90-E6458C627412}" type="sibTrans" cxnId="{2BEF831B-D181-44D2-B497-8555FB9632D3}">
      <dgm:prSet/>
      <dgm:spPr/>
      <dgm:t>
        <a:bodyPr/>
        <a:lstStyle/>
        <a:p>
          <a:endParaRPr lang="es-ES"/>
        </a:p>
      </dgm:t>
    </dgm:pt>
    <dgm:pt modelId="{B04D5EA2-9D7D-4C96-9AB2-55A86613C9C2}">
      <dgm:prSet phldrT="[Texto]" custT="1"/>
      <dgm:spPr/>
      <dgm:t>
        <a:bodyPr/>
        <a:lstStyle/>
        <a:p>
          <a:r>
            <a:rPr lang="es-ES" sz="1600" dirty="0" err="1"/>
            <a:t>Contracts</a:t>
          </a:r>
          <a:r>
            <a:rPr lang="es-ES" sz="1600" dirty="0"/>
            <a:t> of </a:t>
          </a:r>
          <a:r>
            <a:rPr lang="es-ES" sz="1600" dirty="0" err="1"/>
            <a:t>corruption</a:t>
          </a:r>
          <a:endParaRPr lang="es-ES" sz="1600" dirty="0"/>
        </a:p>
      </dgm:t>
    </dgm:pt>
    <dgm:pt modelId="{9B90AB0A-C080-45DC-82A7-6D553F21461B}" type="parTrans" cxnId="{D6A34F11-163D-418A-B86F-7B72B2EC36DF}">
      <dgm:prSet/>
      <dgm:spPr/>
      <dgm:t>
        <a:bodyPr/>
        <a:lstStyle/>
        <a:p>
          <a:endParaRPr lang="es-ES"/>
        </a:p>
      </dgm:t>
    </dgm:pt>
    <dgm:pt modelId="{4A6DD96A-618E-4661-9D4E-B2B0DCCF0D5C}" type="sibTrans" cxnId="{D6A34F11-163D-418A-B86F-7B72B2EC36DF}">
      <dgm:prSet/>
      <dgm:spPr/>
      <dgm:t>
        <a:bodyPr/>
        <a:lstStyle/>
        <a:p>
          <a:endParaRPr lang="es-ES"/>
        </a:p>
      </dgm:t>
    </dgm:pt>
    <dgm:pt modelId="{FB5F07E2-B51D-4E5A-A844-15A95DD3B5CA}">
      <dgm:prSet phldrT="[Texto]" custT="1"/>
      <dgm:spPr/>
      <dgm:t>
        <a:bodyPr/>
        <a:lstStyle/>
        <a:p>
          <a:r>
            <a:rPr lang="es-ES" sz="1600" dirty="0" err="1"/>
            <a:t>Contracts</a:t>
          </a:r>
          <a:r>
            <a:rPr lang="es-ES" sz="1600" dirty="0"/>
            <a:t> </a:t>
          </a:r>
          <a:r>
            <a:rPr lang="es-ES" sz="1600" dirty="0" err="1"/>
            <a:t>tainted</a:t>
          </a:r>
          <a:r>
            <a:rPr lang="es-ES" sz="1600" dirty="0"/>
            <a:t> </a:t>
          </a:r>
          <a:r>
            <a:rPr lang="es-ES" sz="1600" dirty="0" err="1"/>
            <a:t>by</a:t>
          </a:r>
          <a:r>
            <a:rPr lang="es-ES" sz="1600" dirty="0"/>
            <a:t> </a:t>
          </a:r>
          <a:r>
            <a:rPr lang="es-ES" sz="1600" dirty="0" err="1"/>
            <a:t>corruption</a:t>
          </a:r>
          <a:endParaRPr lang="es-ES" sz="1600" dirty="0"/>
        </a:p>
      </dgm:t>
    </dgm:pt>
    <dgm:pt modelId="{35BAA910-24D7-4C0A-AFC9-238FE5CD98BB}" type="parTrans" cxnId="{88BE8A3C-4624-41C8-81C9-40FB970D3183}">
      <dgm:prSet/>
      <dgm:spPr/>
      <dgm:t>
        <a:bodyPr/>
        <a:lstStyle/>
        <a:p>
          <a:endParaRPr lang="es-ES"/>
        </a:p>
      </dgm:t>
    </dgm:pt>
    <dgm:pt modelId="{9AC9B2D4-ACE5-4C73-890F-965BC7992CA3}" type="sibTrans" cxnId="{88BE8A3C-4624-41C8-81C9-40FB970D3183}">
      <dgm:prSet/>
      <dgm:spPr/>
      <dgm:t>
        <a:bodyPr/>
        <a:lstStyle/>
        <a:p>
          <a:endParaRPr lang="es-ES"/>
        </a:p>
      </dgm:t>
    </dgm:pt>
    <dgm:pt modelId="{F877724B-D9C3-49C8-884E-D517B5E9AF1A}">
      <dgm:prSet phldrT="[Texto]" custT="1"/>
      <dgm:spPr/>
      <dgm:t>
        <a:bodyPr/>
        <a:lstStyle/>
        <a:p>
          <a:r>
            <a:rPr lang="es-ES" sz="1600" dirty="0" err="1"/>
            <a:t>Corrupt</a:t>
          </a:r>
          <a:r>
            <a:rPr lang="es-ES" sz="1600" dirty="0"/>
            <a:t> </a:t>
          </a:r>
          <a:r>
            <a:rPr lang="es-ES" sz="1600" dirty="0" err="1"/>
            <a:t>conduct</a:t>
          </a:r>
          <a:r>
            <a:rPr lang="es-ES" sz="1600" dirty="0"/>
            <a:t> of </a:t>
          </a:r>
          <a:r>
            <a:rPr lang="es-ES" sz="1600" dirty="0" err="1"/>
            <a:t>the</a:t>
          </a:r>
          <a:r>
            <a:rPr lang="es-ES" sz="1600" dirty="0"/>
            <a:t> </a:t>
          </a:r>
          <a:r>
            <a:rPr lang="es-ES" sz="1600" dirty="0" err="1"/>
            <a:t>investor</a:t>
          </a:r>
          <a:endParaRPr lang="es-ES" sz="1600" dirty="0"/>
        </a:p>
      </dgm:t>
    </dgm:pt>
    <dgm:pt modelId="{DB5E8034-C516-44DB-869A-F28F54B16F92}" type="parTrans" cxnId="{EC618057-7773-440D-B236-A27CC95C2E44}">
      <dgm:prSet/>
      <dgm:spPr/>
      <dgm:t>
        <a:bodyPr/>
        <a:lstStyle/>
        <a:p>
          <a:endParaRPr lang="es-ES"/>
        </a:p>
      </dgm:t>
    </dgm:pt>
    <dgm:pt modelId="{9F8837E6-AB51-4DEE-973F-6405969E8EB6}" type="sibTrans" cxnId="{EC618057-7773-440D-B236-A27CC95C2E44}">
      <dgm:prSet/>
      <dgm:spPr/>
      <dgm:t>
        <a:bodyPr/>
        <a:lstStyle/>
        <a:p>
          <a:endParaRPr lang="es-ES"/>
        </a:p>
      </dgm:t>
    </dgm:pt>
    <dgm:pt modelId="{4E3CC0C1-F05E-4C2D-BC9B-31C2D587BA74}">
      <dgm:prSet phldrT="[Texto]" custT="1"/>
      <dgm:spPr>
        <a:solidFill>
          <a:srgbClr val="0070C0"/>
        </a:solidFill>
      </dgm:spPr>
      <dgm:t>
        <a:bodyPr/>
        <a:lstStyle/>
        <a:p>
          <a:r>
            <a:rPr lang="es-ES" sz="3000" dirty="0" err="1">
              <a:solidFill>
                <a:schemeClr val="bg1"/>
              </a:solidFill>
            </a:rPr>
            <a:t>Corruption</a:t>
          </a:r>
          <a:r>
            <a:rPr lang="es-ES" sz="3000" dirty="0">
              <a:solidFill>
                <a:schemeClr val="bg1"/>
              </a:solidFill>
            </a:rPr>
            <a:t> as a </a:t>
          </a:r>
          <a:r>
            <a:rPr lang="es-ES" sz="3000" dirty="0" err="1">
              <a:solidFill>
                <a:schemeClr val="bg1"/>
              </a:solidFill>
            </a:rPr>
            <a:t>sword</a:t>
          </a:r>
          <a:endParaRPr lang="es-ES" sz="3000" dirty="0">
            <a:solidFill>
              <a:schemeClr val="bg1"/>
            </a:solidFill>
          </a:endParaRPr>
        </a:p>
      </dgm:t>
    </dgm:pt>
    <dgm:pt modelId="{D7321519-E3FA-4786-8AD8-08B2FC5ABB05}" type="parTrans" cxnId="{633CEA4D-6282-4997-BA95-6B810E209B6F}">
      <dgm:prSet/>
      <dgm:spPr/>
      <dgm:t>
        <a:bodyPr/>
        <a:lstStyle/>
        <a:p>
          <a:endParaRPr lang="es-ES"/>
        </a:p>
      </dgm:t>
    </dgm:pt>
    <dgm:pt modelId="{B304E216-2BBB-4A3C-B0CA-837DAEBB7335}" type="sibTrans" cxnId="{633CEA4D-6282-4997-BA95-6B810E209B6F}">
      <dgm:prSet/>
      <dgm:spPr/>
      <dgm:t>
        <a:bodyPr/>
        <a:lstStyle/>
        <a:p>
          <a:endParaRPr lang="es-ES"/>
        </a:p>
      </dgm:t>
    </dgm:pt>
    <dgm:pt modelId="{0C7162E7-9374-4C0B-8F53-FB584D0DBE98}">
      <dgm:prSet phldrT="[Texto]" custT="1"/>
      <dgm:spPr/>
      <dgm:t>
        <a:bodyPr/>
        <a:lstStyle/>
        <a:p>
          <a:r>
            <a:rPr lang="es-ES" sz="1600" dirty="0" err="1"/>
            <a:t>Chevron</a:t>
          </a:r>
          <a:r>
            <a:rPr lang="es-ES" sz="1600" dirty="0"/>
            <a:t> v. Ecuador</a:t>
          </a:r>
        </a:p>
      </dgm:t>
    </dgm:pt>
    <dgm:pt modelId="{1177D1B8-61E8-40D1-B215-3E9863CA49C5}" type="parTrans" cxnId="{44DED431-931D-47FE-BF71-3A3944AA69B1}">
      <dgm:prSet/>
      <dgm:spPr/>
      <dgm:t>
        <a:bodyPr/>
        <a:lstStyle/>
        <a:p>
          <a:endParaRPr lang="es-ES"/>
        </a:p>
      </dgm:t>
    </dgm:pt>
    <dgm:pt modelId="{AC4E75B9-7864-42CB-BC60-E0234946A8CA}" type="sibTrans" cxnId="{44DED431-931D-47FE-BF71-3A3944AA69B1}">
      <dgm:prSet/>
      <dgm:spPr/>
      <dgm:t>
        <a:bodyPr/>
        <a:lstStyle/>
        <a:p>
          <a:endParaRPr lang="es-ES"/>
        </a:p>
      </dgm:t>
    </dgm:pt>
    <dgm:pt modelId="{BCD29D50-4857-4FD8-BE2C-5717DE0F0DF6}">
      <dgm:prSet phldrT="[Texto]" custT="1"/>
      <dgm:spPr/>
      <dgm:t>
        <a:bodyPr/>
        <a:lstStyle/>
        <a:p>
          <a:r>
            <a:rPr lang="es-ES" sz="1600" dirty="0"/>
            <a:t>EDP v. Romania</a:t>
          </a:r>
        </a:p>
      </dgm:t>
    </dgm:pt>
    <dgm:pt modelId="{6D1B4979-9A52-422A-84E0-DCDFCE8613E6}" type="parTrans" cxnId="{0139CD00-EFE1-47C6-AEF7-EB74589ABBAA}">
      <dgm:prSet/>
      <dgm:spPr/>
      <dgm:t>
        <a:bodyPr/>
        <a:lstStyle/>
        <a:p>
          <a:endParaRPr lang="es-ES"/>
        </a:p>
      </dgm:t>
    </dgm:pt>
    <dgm:pt modelId="{758E2240-61A1-464D-84CE-64BB1747BB1E}" type="sibTrans" cxnId="{0139CD00-EFE1-47C6-AEF7-EB74589ABBAA}">
      <dgm:prSet/>
      <dgm:spPr/>
      <dgm:t>
        <a:bodyPr/>
        <a:lstStyle/>
        <a:p>
          <a:endParaRPr lang="es-ES"/>
        </a:p>
      </dgm:t>
    </dgm:pt>
    <dgm:pt modelId="{F8418D81-A0FB-4BA4-BEF3-AB90AA86797E}">
      <dgm:prSet phldrT="[Texto]" custT="1"/>
      <dgm:spPr/>
      <dgm:t>
        <a:bodyPr/>
        <a:lstStyle/>
        <a:p>
          <a:r>
            <a:rPr lang="es-ES" sz="1600" dirty="0" err="1"/>
            <a:t>Corruption</a:t>
          </a:r>
          <a:r>
            <a:rPr lang="es-ES" sz="1600" dirty="0"/>
            <a:t> in </a:t>
          </a:r>
          <a:r>
            <a:rPr lang="es-ES" sz="1600" dirty="0" err="1"/>
            <a:t>annulment</a:t>
          </a:r>
          <a:r>
            <a:rPr lang="es-ES" sz="1600" dirty="0"/>
            <a:t> </a:t>
          </a:r>
          <a:r>
            <a:rPr lang="es-ES" sz="1600" dirty="0" err="1"/>
            <a:t>proceedings</a:t>
          </a:r>
          <a:endParaRPr lang="es-ES" sz="1600" dirty="0"/>
        </a:p>
      </dgm:t>
    </dgm:pt>
    <dgm:pt modelId="{65FF084C-3D3C-42B2-A561-D7D2D4819DA4}" type="parTrans" cxnId="{203C7083-71DC-49D2-8F02-2555B3B427EF}">
      <dgm:prSet/>
      <dgm:spPr/>
      <dgm:t>
        <a:bodyPr/>
        <a:lstStyle/>
        <a:p>
          <a:endParaRPr lang="es-ES"/>
        </a:p>
      </dgm:t>
    </dgm:pt>
    <dgm:pt modelId="{907A44E7-230F-4DA0-88EF-A3ECC29FF08F}" type="sibTrans" cxnId="{203C7083-71DC-49D2-8F02-2555B3B427EF}">
      <dgm:prSet/>
      <dgm:spPr/>
      <dgm:t>
        <a:bodyPr/>
        <a:lstStyle/>
        <a:p>
          <a:endParaRPr lang="es-ES"/>
        </a:p>
      </dgm:t>
    </dgm:pt>
    <dgm:pt modelId="{6D9CD7A6-77F8-4C8F-AB48-179249CEE738}">
      <dgm:prSet phldrT="[Texto]" custT="1"/>
      <dgm:spPr/>
      <dgm:t>
        <a:bodyPr/>
        <a:lstStyle/>
        <a:p>
          <a:endParaRPr lang="es-ES" sz="1600" dirty="0"/>
        </a:p>
      </dgm:t>
    </dgm:pt>
    <dgm:pt modelId="{A5901F21-F216-408E-90A8-79F5157FFFBA}" type="parTrans" cxnId="{370E2B19-F5ED-4801-9745-F4B08C52B81A}">
      <dgm:prSet/>
      <dgm:spPr/>
      <dgm:t>
        <a:bodyPr/>
        <a:lstStyle/>
        <a:p>
          <a:endParaRPr lang="es-ES"/>
        </a:p>
      </dgm:t>
    </dgm:pt>
    <dgm:pt modelId="{C02DB460-69AF-4D65-949F-C34C7608EA6C}" type="sibTrans" cxnId="{370E2B19-F5ED-4801-9745-F4B08C52B81A}">
      <dgm:prSet/>
      <dgm:spPr/>
      <dgm:t>
        <a:bodyPr/>
        <a:lstStyle/>
        <a:p>
          <a:endParaRPr lang="es-ES"/>
        </a:p>
      </dgm:t>
    </dgm:pt>
    <dgm:pt modelId="{A5F4EF46-A805-4994-94C7-0A7D10293FB2}">
      <dgm:prSet phldrT="[Texto]" custT="1"/>
      <dgm:spPr/>
      <dgm:t>
        <a:bodyPr/>
        <a:lstStyle/>
        <a:p>
          <a:endParaRPr lang="es-ES" sz="1600" dirty="0"/>
        </a:p>
      </dgm:t>
    </dgm:pt>
    <dgm:pt modelId="{1AAB8231-6A79-4550-BFF4-90A6A1FD25EE}" type="parTrans" cxnId="{9FA1359A-5DDF-431C-8E7E-34DD93E185B9}">
      <dgm:prSet/>
      <dgm:spPr/>
      <dgm:t>
        <a:bodyPr/>
        <a:lstStyle/>
        <a:p>
          <a:endParaRPr lang="es-ES"/>
        </a:p>
      </dgm:t>
    </dgm:pt>
    <dgm:pt modelId="{B2B5F293-B3E4-4956-B580-1488A8E6CA3C}" type="sibTrans" cxnId="{9FA1359A-5DDF-431C-8E7E-34DD93E185B9}">
      <dgm:prSet/>
      <dgm:spPr/>
      <dgm:t>
        <a:bodyPr/>
        <a:lstStyle/>
        <a:p>
          <a:endParaRPr lang="es-ES"/>
        </a:p>
      </dgm:t>
    </dgm:pt>
    <dgm:pt modelId="{34EE6930-BF32-4BD8-9436-E10AADDAE65E}">
      <dgm:prSet phldrT="[Texto]" custT="1"/>
      <dgm:spPr/>
      <dgm:t>
        <a:bodyPr/>
        <a:lstStyle/>
        <a:p>
          <a:endParaRPr lang="es-ES" sz="1600" dirty="0"/>
        </a:p>
      </dgm:t>
    </dgm:pt>
    <dgm:pt modelId="{45FF1E8E-DD9D-4D75-8DE6-A160A4672991}" type="parTrans" cxnId="{22724DF8-B47A-4424-BB7D-215622350148}">
      <dgm:prSet/>
      <dgm:spPr/>
      <dgm:t>
        <a:bodyPr/>
        <a:lstStyle/>
        <a:p>
          <a:endParaRPr lang="es-ES"/>
        </a:p>
      </dgm:t>
    </dgm:pt>
    <dgm:pt modelId="{593FE70E-A515-4807-A4C4-9E7707A68D8D}" type="sibTrans" cxnId="{22724DF8-B47A-4424-BB7D-215622350148}">
      <dgm:prSet/>
      <dgm:spPr/>
      <dgm:t>
        <a:bodyPr/>
        <a:lstStyle/>
        <a:p>
          <a:endParaRPr lang="es-ES"/>
        </a:p>
      </dgm:t>
    </dgm:pt>
    <dgm:pt modelId="{1D304C8B-2113-4539-84E2-4AD5C9E20999}">
      <dgm:prSet phldrT="[Texto]"/>
      <dgm:spPr/>
      <dgm:t>
        <a:bodyPr/>
        <a:lstStyle/>
        <a:p>
          <a:endParaRPr lang="es-ES" sz="2500" dirty="0"/>
        </a:p>
      </dgm:t>
    </dgm:pt>
    <dgm:pt modelId="{76B6892C-61B3-45CF-A511-4E0C8A0E498A}" type="parTrans" cxnId="{0E267848-23DB-44C4-A5EE-4BD76E6A6430}">
      <dgm:prSet/>
      <dgm:spPr/>
      <dgm:t>
        <a:bodyPr/>
        <a:lstStyle/>
        <a:p>
          <a:endParaRPr lang="es-ES"/>
        </a:p>
      </dgm:t>
    </dgm:pt>
    <dgm:pt modelId="{80C632CD-5B53-4078-85D7-05DBFC030EEA}" type="sibTrans" cxnId="{0E267848-23DB-44C4-A5EE-4BD76E6A6430}">
      <dgm:prSet/>
      <dgm:spPr/>
      <dgm:t>
        <a:bodyPr/>
        <a:lstStyle/>
        <a:p>
          <a:endParaRPr lang="es-ES"/>
        </a:p>
      </dgm:t>
    </dgm:pt>
    <dgm:pt modelId="{FF670BB7-DDFA-4543-ADC6-60C59BAB1F9A}">
      <dgm:prSet phldrT="[Texto]" custT="1"/>
      <dgm:spPr/>
      <dgm:t>
        <a:bodyPr/>
        <a:lstStyle/>
        <a:p>
          <a:endParaRPr lang="es-ES" sz="1600" dirty="0"/>
        </a:p>
      </dgm:t>
    </dgm:pt>
    <dgm:pt modelId="{E4DBD3CC-99E3-486B-BE6A-D6008A439482}" type="parTrans" cxnId="{2DE1B3F2-C2F9-4845-AAAE-E4D1C4B30CD8}">
      <dgm:prSet/>
      <dgm:spPr/>
      <dgm:t>
        <a:bodyPr/>
        <a:lstStyle/>
        <a:p>
          <a:endParaRPr lang="es-ES"/>
        </a:p>
      </dgm:t>
    </dgm:pt>
    <dgm:pt modelId="{C7CFA4A7-A1B2-454E-8747-F567AD1EFD8F}" type="sibTrans" cxnId="{2DE1B3F2-C2F9-4845-AAAE-E4D1C4B30CD8}">
      <dgm:prSet/>
      <dgm:spPr/>
      <dgm:t>
        <a:bodyPr/>
        <a:lstStyle/>
        <a:p>
          <a:endParaRPr lang="es-ES"/>
        </a:p>
      </dgm:t>
    </dgm:pt>
    <dgm:pt modelId="{A3A46308-28E4-4A02-B89A-F780AD4CC560}">
      <dgm:prSet phldrT="[Texto]" custT="1"/>
      <dgm:spPr/>
      <dgm:t>
        <a:bodyPr/>
        <a:lstStyle/>
        <a:p>
          <a:endParaRPr lang="es-ES" sz="1600" dirty="0"/>
        </a:p>
      </dgm:t>
    </dgm:pt>
    <dgm:pt modelId="{5484139C-8AD0-4120-A8CC-5CF86F4B63EA}" type="parTrans" cxnId="{9EAAC6E2-6123-46E6-A970-895241482047}">
      <dgm:prSet/>
      <dgm:spPr/>
      <dgm:t>
        <a:bodyPr/>
        <a:lstStyle/>
        <a:p>
          <a:endParaRPr lang="es-ES"/>
        </a:p>
      </dgm:t>
    </dgm:pt>
    <dgm:pt modelId="{D1C7C6C1-B3BF-4251-BB05-11041FEA9BA9}" type="sibTrans" cxnId="{9EAAC6E2-6123-46E6-A970-895241482047}">
      <dgm:prSet/>
      <dgm:spPr/>
      <dgm:t>
        <a:bodyPr/>
        <a:lstStyle/>
        <a:p>
          <a:endParaRPr lang="es-ES"/>
        </a:p>
      </dgm:t>
    </dgm:pt>
    <dgm:pt modelId="{A6E0050A-1E70-4BB2-82ED-5C5B58DB3D34}" type="pres">
      <dgm:prSet presAssocID="{15AFF8FD-772C-4610-96A6-38A24B31E4E8}" presName="Name0" presStyleCnt="0">
        <dgm:presLayoutVars>
          <dgm:dir/>
          <dgm:animLvl val="lvl"/>
          <dgm:resizeHandles val="exact"/>
        </dgm:presLayoutVars>
      </dgm:prSet>
      <dgm:spPr/>
    </dgm:pt>
    <dgm:pt modelId="{DEA9B09D-5E69-4672-8C22-B45BA73DF7CC}" type="pres">
      <dgm:prSet presAssocID="{C0D1A36B-DA4F-40FA-82DA-21E144F64AB7}" presName="composite" presStyleCnt="0"/>
      <dgm:spPr/>
    </dgm:pt>
    <dgm:pt modelId="{00D01F6A-BFEF-4CDE-BD0B-B474AA0C92DE}" type="pres">
      <dgm:prSet presAssocID="{C0D1A36B-DA4F-40FA-82DA-21E144F64AB7}" presName="parTx" presStyleLbl="alignNode1" presStyleIdx="0" presStyleCnt="2">
        <dgm:presLayoutVars>
          <dgm:chMax val="0"/>
          <dgm:chPref val="0"/>
          <dgm:bulletEnabled val="1"/>
        </dgm:presLayoutVars>
      </dgm:prSet>
      <dgm:spPr/>
    </dgm:pt>
    <dgm:pt modelId="{EBC267FE-7327-4294-B45B-39141F14F6AE}" type="pres">
      <dgm:prSet presAssocID="{C0D1A36B-DA4F-40FA-82DA-21E144F64AB7}" presName="desTx" presStyleLbl="alignAccFollowNode1" presStyleIdx="0" presStyleCnt="2">
        <dgm:presLayoutVars>
          <dgm:bulletEnabled val="1"/>
        </dgm:presLayoutVars>
      </dgm:prSet>
      <dgm:spPr/>
    </dgm:pt>
    <dgm:pt modelId="{3ACE1750-5D3A-4C79-882A-6A978730AFFF}" type="pres">
      <dgm:prSet presAssocID="{D103C706-86C2-4FE5-BD90-E6458C627412}" presName="space" presStyleCnt="0"/>
      <dgm:spPr/>
    </dgm:pt>
    <dgm:pt modelId="{FB43C774-1C70-49FC-97CD-367B1FCE2ACE}" type="pres">
      <dgm:prSet presAssocID="{4E3CC0C1-F05E-4C2D-BC9B-31C2D587BA74}" presName="composite" presStyleCnt="0"/>
      <dgm:spPr/>
    </dgm:pt>
    <dgm:pt modelId="{5CE71796-6D5E-4E4E-A8E2-49755FFD4C5D}" type="pres">
      <dgm:prSet presAssocID="{4E3CC0C1-F05E-4C2D-BC9B-31C2D587BA74}" presName="parTx" presStyleLbl="alignNode1" presStyleIdx="1" presStyleCnt="2">
        <dgm:presLayoutVars>
          <dgm:chMax val="0"/>
          <dgm:chPref val="0"/>
          <dgm:bulletEnabled val="1"/>
        </dgm:presLayoutVars>
      </dgm:prSet>
      <dgm:spPr/>
    </dgm:pt>
    <dgm:pt modelId="{AFF386B1-8E4E-40FB-A1CC-C4C1CB5EC551}" type="pres">
      <dgm:prSet presAssocID="{4E3CC0C1-F05E-4C2D-BC9B-31C2D587BA74}" presName="desTx" presStyleLbl="alignAccFollowNode1" presStyleIdx="1" presStyleCnt="2">
        <dgm:presLayoutVars>
          <dgm:bulletEnabled val="1"/>
        </dgm:presLayoutVars>
      </dgm:prSet>
      <dgm:spPr/>
    </dgm:pt>
  </dgm:ptLst>
  <dgm:cxnLst>
    <dgm:cxn modelId="{0139CD00-EFE1-47C6-AEF7-EB74589ABBAA}" srcId="{4E3CC0C1-F05E-4C2D-BC9B-31C2D587BA74}" destId="{BCD29D50-4857-4FD8-BE2C-5717DE0F0DF6}" srcOrd="3" destOrd="0" parTransId="{6D1B4979-9A52-422A-84E0-DCDFCE8613E6}" sibTransId="{758E2240-61A1-464D-84CE-64BB1747BB1E}"/>
    <dgm:cxn modelId="{86726905-76EB-4616-94C0-EAE6D22A303F}" type="presOf" srcId="{A3A46308-28E4-4A02-B89A-F780AD4CC560}" destId="{AFF386B1-8E4E-40FB-A1CC-C4C1CB5EC551}" srcOrd="0" destOrd="2" presId="urn:microsoft.com/office/officeart/2005/8/layout/hList1"/>
    <dgm:cxn modelId="{84F5470B-70F8-4E60-8241-B0B38E31B4BA}" type="presOf" srcId="{FB5F07E2-B51D-4E5A-A844-15A95DD3B5CA}" destId="{EBC267FE-7327-4294-B45B-39141F14F6AE}" srcOrd="0" destOrd="3" presId="urn:microsoft.com/office/officeart/2005/8/layout/hList1"/>
    <dgm:cxn modelId="{D6A34F11-163D-418A-B86F-7B72B2EC36DF}" srcId="{C0D1A36B-DA4F-40FA-82DA-21E144F64AB7}" destId="{B04D5EA2-9D7D-4C96-9AB2-55A86613C9C2}" srcOrd="1" destOrd="0" parTransId="{9B90AB0A-C080-45DC-82A7-6D553F21461B}" sibTransId="{4A6DD96A-618E-4661-9D4E-B2B0DCCF0D5C}"/>
    <dgm:cxn modelId="{F507BE11-02BE-4724-9F59-8FA6AC60E313}" type="presOf" srcId="{FF670BB7-DDFA-4543-ADC6-60C59BAB1F9A}" destId="{AFF386B1-8E4E-40FB-A1CC-C4C1CB5EC551}" srcOrd="0" destOrd="0" presId="urn:microsoft.com/office/officeart/2005/8/layout/hList1"/>
    <dgm:cxn modelId="{99356914-BE60-42E8-9CEE-69F2D09A02E2}" type="presOf" srcId="{B04D5EA2-9D7D-4C96-9AB2-55A86613C9C2}" destId="{EBC267FE-7327-4294-B45B-39141F14F6AE}" srcOrd="0" destOrd="1" presId="urn:microsoft.com/office/officeart/2005/8/layout/hList1"/>
    <dgm:cxn modelId="{370E2B19-F5ED-4801-9745-F4B08C52B81A}" srcId="{C0D1A36B-DA4F-40FA-82DA-21E144F64AB7}" destId="{6D9CD7A6-77F8-4C8F-AB48-179249CEE738}" srcOrd="2" destOrd="0" parTransId="{A5901F21-F216-408E-90A8-79F5157FFFBA}" sibTransId="{C02DB460-69AF-4D65-949F-C34C7608EA6C}"/>
    <dgm:cxn modelId="{2BEF831B-D181-44D2-B497-8555FB9632D3}" srcId="{15AFF8FD-772C-4610-96A6-38A24B31E4E8}" destId="{C0D1A36B-DA4F-40FA-82DA-21E144F64AB7}" srcOrd="0" destOrd="0" parTransId="{84CFB389-EAF2-49E4-A3E1-4B36C5A83B81}" sibTransId="{D103C706-86C2-4FE5-BD90-E6458C627412}"/>
    <dgm:cxn modelId="{5CDF1B22-E488-41B7-8972-CFDA982AA765}" type="presOf" srcId="{4E3CC0C1-F05E-4C2D-BC9B-31C2D587BA74}" destId="{5CE71796-6D5E-4E4E-A8E2-49755FFD4C5D}" srcOrd="0" destOrd="0" presId="urn:microsoft.com/office/officeart/2005/8/layout/hList1"/>
    <dgm:cxn modelId="{44DED431-931D-47FE-BF71-3A3944AA69B1}" srcId="{4E3CC0C1-F05E-4C2D-BC9B-31C2D587BA74}" destId="{0C7162E7-9374-4C0B-8F53-FB584D0DBE98}" srcOrd="1" destOrd="0" parTransId="{1177D1B8-61E8-40D1-B215-3E9863CA49C5}" sibTransId="{AC4E75B9-7864-42CB-BC60-E0234946A8CA}"/>
    <dgm:cxn modelId="{88BE8A3C-4624-41C8-81C9-40FB970D3183}" srcId="{C0D1A36B-DA4F-40FA-82DA-21E144F64AB7}" destId="{FB5F07E2-B51D-4E5A-A844-15A95DD3B5CA}" srcOrd="3" destOrd="0" parTransId="{35BAA910-24D7-4C0A-AFC9-238FE5CD98BB}" sibTransId="{9AC9B2D4-ACE5-4C73-890F-965BC7992CA3}"/>
    <dgm:cxn modelId="{64D84764-FDF8-4D0E-B59B-7BC3C36F2758}" type="presOf" srcId="{BCD29D50-4857-4FD8-BE2C-5717DE0F0DF6}" destId="{AFF386B1-8E4E-40FB-A1CC-C4C1CB5EC551}" srcOrd="0" destOrd="3" presId="urn:microsoft.com/office/officeart/2005/8/layout/hList1"/>
    <dgm:cxn modelId="{0E267848-23DB-44C4-A5EE-4BD76E6A6430}" srcId="{C0D1A36B-DA4F-40FA-82DA-21E144F64AB7}" destId="{1D304C8B-2113-4539-84E2-4AD5C9E20999}" srcOrd="0" destOrd="0" parTransId="{76B6892C-61B3-45CF-A511-4E0C8A0E498A}" sibTransId="{80C632CD-5B53-4078-85D7-05DBFC030EEA}"/>
    <dgm:cxn modelId="{633CEA4D-6282-4997-BA95-6B810E209B6F}" srcId="{15AFF8FD-772C-4610-96A6-38A24B31E4E8}" destId="{4E3CC0C1-F05E-4C2D-BC9B-31C2D587BA74}" srcOrd="1" destOrd="0" parTransId="{D7321519-E3FA-4786-8AD8-08B2FC5ABB05}" sibTransId="{B304E216-2BBB-4A3C-B0CA-837DAEBB7335}"/>
    <dgm:cxn modelId="{BE59B672-AD07-4965-9848-9FF30878402B}" type="presOf" srcId="{F8418D81-A0FB-4BA4-BEF3-AB90AA86797E}" destId="{EBC267FE-7327-4294-B45B-39141F14F6AE}" srcOrd="0" destOrd="7" presId="urn:microsoft.com/office/officeart/2005/8/layout/hList1"/>
    <dgm:cxn modelId="{B1AC2856-73F4-4579-9193-9CE9714CAD2D}" type="presOf" srcId="{1D304C8B-2113-4539-84E2-4AD5C9E20999}" destId="{EBC267FE-7327-4294-B45B-39141F14F6AE}" srcOrd="0" destOrd="0" presId="urn:microsoft.com/office/officeart/2005/8/layout/hList1"/>
    <dgm:cxn modelId="{EC618057-7773-440D-B236-A27CC95C2E44}" srcId="{C0D1A36B-DA4F-40FA-82DA-21E144F64AB7}" destId="{F877724B-D9C3-49C8-884E-D517B5E9AF1A}" srcOrd="5" destOrd="0" parTransId="{DB5E8034-C516-44DB-869A-F28F54B16F92}" sibTransId="{9F8837E6-AB51-4DEE-973F-6405969E8EB6}"/>
    <dgm:cxn modelId="{1552E27E-83E1-4708-8EFC-CC60E8A1E131}" type="presOf" srcId="{34EE6930-BF32-4BD8-9436-E10AADDAE65E}" destId="{EBC267FE-7327-4294-B45B-39141F14F6AE}" srcOrd="0" destOrd="6" presId="urn:microsoft.com/office/officeart/2005/8/layout/hList1"/>
    <dgm:cxn modelId="{203C7083-71DC-49D2-8F02-2555B3B427EF}" srcId="{C0D1A36B-DA4F-40FA-82DA-21E144F64AB7}" destId="{F8418D81-A0FB-4BA4-BEF3-AB90AA86797E}" srcOrd="7" destOrd="0" parTransId="{65FF084C-3D3C-42B2-A561-D7D2D4819DA4}" sibTransId="{907A44E7-230F-4DA0-88EF-A3ECC29FF08F}"/>
    <dgm:cxn modelId="{9FA1359A-5DDF-431C-8E7E-34DD93E185B9}" srcId="{C0D1A36B-DA4F-40FA-82DA-21E144F64AB7}" destId="{A5F4EF46-A805-4994-94C7-0A7D10293FB2}" srcOrd="4" destOrd="0" parTransId="{1AAB8231-6A79-4550-BFF4-90A6A1FD25EE}" sibTransId="{B2B5F293-B3E4-4956-B580-1488A8E6CA3C}"/>
    <dgm:cxn modelId="{C1C8179B-B2BC-4E5C-B606-6AB415E675BC}" type="presOf" srcId="{6D9CD7A6-77F8-4C8F-AB48-179249CEE738}" destId="{EBC267FE-7327-4294-B45B-39141F14F6AE}" srcOrd="0" destOrd="2" presId="urn:microsoft.com/office/officeart/2005/8/layout/hList1"/>
    <dgm:cxn modelId="{FDB487C9-B535-43AA-BCA6-A4F7640C034B}" type="presOf" srcId="{A5F4EF46-A805-4994-94C7-0A7D10293FB2}" destId="{EBC267FE-7327-4294-B45B-39141F14F6AE}" srcOrd="0" destOrd="4" presId="urn:microsoft.com/office/officeart/2005/8/layout/hList1"/>
    <dgm:cxn modelId="{9EAAC6E2-6123-46E6-A970-895241482047}" srcId="{4E3CC0C1-F05E-4C2D-BC9B-31C2D587BA74}" destId="{A3A46308-28E4-4A02-B89A-F780AD4CC560}" srcOrd="2" destOrd="0" parTransId="{5484139C-8AD0-4120-A8CC-5CF86F4B63EA}" sibTransId="{D1C7C6C1-B3BF-4251-BB05-11041FEA9BA9}"/>
    <dgm:cxn modelId="{24A96EE6-4C22-4319-AF26-1E0DC0ED8A32}" type="presOf" srcId="{15AFF8FD-772C-4610-96A6-38A24B31E4E8}" destId="{A6E0050A-1E70-4BB2-82ED-5C5B58DB3D34}" srcOrd="0" destOrd="0" presId="urn:microsoft.com/office/officeart/2005/8/layout/hList1"/>
    <dgm:cxn modelId="{FC7418E9-CD72-45E5-A9FE-94FF6BCDBF04}" type="presOf" srcId="{0C7162E7-9374-4C0B-8F53-FB584D0DBE98}" destId="{AFF386B1-8E4E-40FB-A1CC-C4C1CB5EC551}" srcOrd="0" destOrd="1" presId="urn:microsoft.com/office/officeart/2005/8/layout/hList1"/>
    <dgm:cxn modelId="{CAF118EC-5A0F-4522-9296-89D9278D745A}" type="presOf" srcId="{F877724B-D9C3-49C8-884E-D517B5E9AF1A}" destId="{EBC267FE-7327-4294-B45B-39141F14F6AE}" srcOrd="0" destOrd="5" presId="urn:microsoft.com/office/officeart/2005/8/layout/hList1"/>
    <dgm:cxn modelId="{2DE1B3F2-C2F9-4845-AAAE-E4D1C4B30CD8}" srcId="{4E3CC0C1-F05E-4C2D-BC9B-31C2D587BA74}" destId="{FF670BB7-DDFA-4543-ADC6-60C59BAB1F9A}" srcOrd="0" destOrd="0" parTransId="{E4DBD3CC-99E3-486B-BE6A-D6008A439482}" sibTransId="{C7CFA4A7-A1B2-454E-8747-F567AD1EFD8F}"/>
    <dgm:cxn modelId="{22724DF8-B47A-4424-BB7D-215622350148}" srcId="{C0D1A36B-DA4F-40FA-82DA-21E144F64AB7}" destId="{34EE6930-BF32-4BD8-9436-E10AADDAE65E}" srcOrd="6" destOrd="0" parTransId="{45FF1E8E-DD9D-4D75-8DE6-A160A4672991}" sibTransId="{593FE70E-A515-4807-A4C4-9E7707A68D8D}"/>
    <dgm:cxn modelId="{AC88ECFF-1EB2-472A-8FE6-C9D3A3FDA270}" type="presOf" srcId="{C0D1A36B-DA4F-40FA-82DA-21E144F64AB7}" destId="{00D01F6A-BFEF-4CDE-BD0B-B474AA0C92DE}" srcOrd="0" destOrd="0" presId="urn:microsoft.com/office/officeart/2005/8/layout/hList1"/>
    <dgm:cxn modelId="{D699C460-823B-4509-A175-5C9F7E1F068D}" type="presParOf" srcId="{A6E0050A-1E70-4BB2-82ED-5C5B58DB3D34}" destId="{DEA9B09D-5E69-4672-8C22-B45BA73DF7CC}" srcOrd="0" destOrd="0" presId="urn:microsoft.com/office/officeart/2005/8/layout/hList1"/>
    <dgm:cxn modelId="{10D0307B-34AD-47DC-A7A4-1EE5BE29C9C9}" type="presParOf" srcId="{DEA9B09D-5E69-4672-8C22-B45BA73DF7CC}" destId="{00D01F6A-BFEF-4CDE-BD0B-B474AA0C92DE}" srcOrd="0" destOrd="0" presId="urn:microsoft.com/office/officeart/2005/8/layout/hList1"/>
    <dgm:cxn modelId="{AC3F946B-C351-49FB-A32D-BAF8C78221EB}" type="presParOf" srcId="{DEA9B09D-5E69-4672-8C22-B45BA73DF7CC}" destId="{EBC267FE-7327-4294-B45B-39141F14F6AE}" srcOrd="1" destOrd="0" presId="urn:microsoft.com/office/officeart/2005/8/layout/hList1"/>
    <dgm:cxn modelId="{210A115D-9881-476C-B964-418BDF263C78}" type="presParOf" srcId="{A6E0050A-1E70-4BB2-82ED-5C5B58DB3D34}" destId="{3ACE1750-5D3A-4C79-882A-6A978730AFFF}" srcOrd="1" destOrd="0" presId="urn:microsoft.com/office/officeart/2005/8/layout/hList1"/>
    <dgm:cxn modelId="{439F06ED-FFCA-436A-AF2D-37E2B1D1CE19}" type="presParOf" srcId="{A6E0050A-1E70-4BB2-82ED-5C5B58DB3D34}" destId="{FB43C774-1C70-49FC-97CD-367B1FCE2ACE}" srcOrd="2" destOrd="0" presId="urn:microsoft.com/office/officeart/2005/8/layout/hList1"/>
    <dgm:cxn modelId="{5F95E81E-5E7D-452D-ACB9-19DD5699BE78}" type="presParOf" srcId="{FB43C774-1C70-49FC-97CD-367B1FCE2ACE}" destId="{5CE71796-6D5E-4E4E-A8E2-49755FFD4C5D}" srcOrd="0" destOrd="0" presId="urn:microsoft.com/office/officeart/2005/8/layout/hList1"/>
    <dgm:cxn modelId="{1EA2975D-42F9-47FF-B42B-87C5B29D963E}" type="presParOf" srcId="{FB43C774-1C70-49FC-97CD-367B1FCE2ACE}" destId="{AFF386B1-8E4E-40FB-A1CC-C4C1CB5EC55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BDBA6-AE6F-4BC7-B4A5-3FA3A0B535E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D96F7C76-99C2-497E-AF1A-CE594B550AEE}">
      <dgm:prSet phldrT="[Texto]" custT="1"/>
      <dgm:spPr/>
      <dgm:t>
        <a:bodyPr/>
        <a:lstStyle/>
        <a:p>
          <a:r>
            <a:rPr lang="es-ES" sz="1600" b="1" dirty="0"/>
            <a:t>Standard of Proof</a:t>
          </a:r>
        </a:p>
      </dgm:t>
    </dgm:pt>
    <dgm:pt modelId="{7A7DCC1D-C28D-44D9-997B-F2E2C18A1EF6}" type="parTrans" cxnId="{81A83282-1127-4332-84C7-8E02514FF4CF}">
      <dgm:prSet/>
      <dgm:spPr/>
      <dgm:t>
        <a:bodyPr/>
        <a:lstStyle/>
        <a:p>
          <a:endParaRPr lang="es-ES" sz="1600"/>
        </a:p>
      </dgm:t>
    </dgm:pt>
    <dgm:pt modelId="{DC7ECF09-DCAA-4FEB-BE85-E23F3857EBB9}" type="sibTrans" cxnId="{81A83282-1127-4332-84C7-8E02514FF4CF}">
      <dgm:prSet/>
      <dgm:spPr/>
      <dgm:t>
        <a:bodyPr/>
        <a:lstStyle/>
        <a:p>
          <a:endParaRPr lang="es-ES" sz="1600"/>
        </a:p>
      </dgm:t>
    </dgm:pt>
    <dgm:pt modelId="{38D3E25F-6EC4-4E9A-8328-E372559B1E5D}">
      <dgm:prSet phldrT="[Texto]" custT="1"/>
      <dgm:spPr/>
      <dgm:t>
        <a:bodyPr/>
        <a:lstStyle/>
        <a:p>
          <a:r>
            <a:rPr lang="es-ES" sz="1600" b="0" dirty="0"/>
            <a:t>Balance of probabilities</a:t>
          </a:r>
        </a:p>
      </dgm:t>
    </dgm:pt>
    <dgm:pt modelId="{CCC0DA9C-F3BF-4F0C-911B-AA3BBF2679D5}" type="parTrans" cxnId="{BF3EC680-8A29-4B1C-8DDD-EEC36D580332}">
      <dgm:prSet/>
      <dgm:spPr/>
      <dgm:t>
        <a:bodyPr/>
        <a:lstStyle/>
        <a:p>
          <a:endParaRPr lang="es-ES" sz="1600"/>
        </a:p>
      </dgm:t>
    </dgm:pt>
    <dgm:pt modelId="{1F769AE2-0E60-48D3-85AA-6A6A16238172}" type="sibTrans" cxnId="{BF3EC680-8A29-4B1C-8DDD-EEC36D580332}">
      <dgm:prSet/>
      <dgm:spPr/>
      <dgm:t>
        <a:bodyPr/>
        <a:lstStyle/>
        <a:p>
          <a:endParaRPr lang="es-ES" sz="1600"/>
        </a:p>
      </dgm:t>
    </dgm:pt>
    <dgm:pt modelId="{42F1E5F3-054A-4D95-8C00-BF6521D7F4F2}">
      <dgm:prSet phldrT="[Texto]" custT="1"/>
      <dgm:spPr/>
      <dgm:t>
        <a:bodyPr/>
        <a:lstStyle/>
        <a:p>
          <a:r>
            <a:rPr lang="es-ES" sz="1600" b="0" dirty="0"/>
            <a:t>Clear and convincing evidence</a:t>
          </a:r>
        </a:p>
      </dgm:t>
    </dgm:pt>
    <dgm:pt modelId="{B8F4C9E5-7AA5-40F6-A517-F3D0F05A2A28}" type="parTrans" cxnId="{9F229BF1-E9B8-43D6-96F2-880DAE225DD5}">
      <dgm:prSet/>
      <dgm:spPr/>
      <dgm:t>
        <a:bodyPr/>
        <a:lstStyle/>
        <a:p>
          <a:endParaRPr lang="es-ES" sz="1600"/>
        </a:p>
      </dgm:t>
    </dgm:pt>
    <dgm:pt modelId="{2930F7C1-7867-4A75-9B30-972E574FE26E}" type="sibTrans" cxnId="{9F229BF1-E9B8-43D6-96F2-880DAE225DD5}">
      <dgm:prSet/>
      <dgm:spPr/>
      <dgm:t>
        <a:bodyPr/>
        <a:lstStyle/>
        <a:p>
          <a:endParaRPr lang="es-ES" sz="1600"/>
        </a:p>
      </dgm:t>
    </dgm:pt>
    <dgm:pt modelId="{1F500CB5-2EB7-4F80-B225-C607E0744D68}" type="pres">
      <dgm:prSet presAssocID="{6C2BDBA6-AE6F-4BC7-B4A5-3FA3A0B535E6}" presName="hierChild1" presStyleCnt="0">
        <dgm:presLayoutVars>
          <dgm:chPref val="1"/>
          <dgm:dir/>
          <dgm:animOne val="branch"/>
          <dgm:animLvl val="lvl"/>
          <dgm:resizeHandles/>
        </dgm:presLayoutVars>
      </dgm:prSet>
      <dgm:spPr/>
    </dgm:pt>
    <dgm:pt modelId="{64CDD990-E660-4DE9-8BC7-8B63FC9845CC}" type="pres">
      <dgm:prSet presAssocID="{D96F7C76-99C2-497E-AF1A-CE594B550AEE}" presName="hierRoot1" presStyleCnt="0"/>
      <dgm:spPr/>
    </dgm:pt>
    <dgm:pt modelId="{448ACBCD-D1C2-49F1-8B8E-79EB23C645A9}" type="pres">
      <dgm:prSet presAssocID="{D96F7C76-99C2-497E-AF1A-CE594B550AEE}" presName="composite" presStyleCnt="0"/>
      <dgm:spPr/>
    </dgm:pt>
    <dgm:pt modelId="{9D7DBCCE-9839-4EF2-98C9-2260E1951191}" type="pres">
      <dgm:prSet presAssocID="{D96F7C76-99C2-497E-AF1A-CE594B550AEE}" presName="background" presStyleLbl="node0" presStyleIdx="0" presStyleCnt="1"/>
      <dgm:spPr>
        <a:solidFill>
          <a:schemeClr val="accent5">
            <a:lumMod val="75000"/>
          </a:schemeClr>
        </a:solidFill>
      </dgm:spPr>
    </dgm:pt>
    <dgm:pt modelId="{713A4FEA-01D4-4100-8FE5-93C51D8E95FC}" type="pres">
      <dgm:prSet presAssocID="{D96F7C76-99C2-497E-AF1A-CE594B550AEE}" presName="text" presStyleLbl="fgAcc0" presStyleIdx="0" presStyleCnt="1" custScaleX="137958" custScaleY="133499">
        <dgm:presLayoutVars>
          <dgm:chPref val="3"/>
        </dgm:presLayoutVars>
      </dgm:prSet>
      <dgm:spPr/>
    </dgm:pt>
    <dgm:pt modelId="{8FF4586D-665B-44C6-8277-C7DFBCEE0527}" type="pres">
      <dgm:prSet presAssocID="{D96F7C76-99C2-497E-AF1A-CE594B550AEE}" presName="hierChild2" presStyleCnt="0"/>
      <dgm:spPr/>
    </dgm:pt>
    <dgm:pt modelId="{72264B6D-F3CD-47AD-AA7F-937E144373F7}" type="pres">
      <dgm:prSet presAssocID="{CCC0DA9C-F3BF-4F0C-911B-AA3BBF2679D5}" presName="Name10" presStyleLbl="parChTrans1D2" presStyleIdx="0" presStyleCnt="2"/>
      <dgm:spPr/>
    </dgm:pt>
    <dgm:pt modelId="{3BE5A515-33CD-4EF3-AEA2-726E7C36BD9B}" type="pres">
      <dgm:prSet presAssocID="{38D3E25F-6EC4-4E9A-8328-E372559B1E5D}" presName="hierRoot2" presStyleCnt="0"/>
      <dgm:spPr/>
    </dgm:pt>
    <dgm:pt modelId="{27411EB1-0876-4380-874D-BC1618420EB9}" type="pres">
      <dgm:prSet presAssocID="{38D3E25F-6EC4-4E9A-8328-E372559B1E5D}" presName="composite2" presStyleCnt="0"/>
      <dgm:spPr/>
    </dgm:pt>
    <dgm:pt modelId="{AD08191A-7CA0-473E-8AE7-8F86373C6FCD}" type="pres">
      <dgm:prSet presAssocID="{38D3E25F-6EC4-4E9A-8328-E372559B1E5D}" presName="background2" presStyleLbl="node2" presStyleIdx="0" presStyleCnt="2"/>
      <dgm:spPr>
        <a:solidFill>
          <a:schemeClr val="accent5">
            <a:lumMod val="75000"/>
          </a:schemeClr>
        </a:solidFill>
      </dgm:spPr>
    </dgm:pt>
    <dgm:pt modelId="{71054C35-E1D4-45BC-A074-3C3BA7FFBD5A}" type="pres">
      <dgm:prSet presAssocID="{38D3E25F-6EC4-4E9A-8328-E372559B1E5D}" presName="text2" presStyleLbl="fgAcc2" presStyleIdx="0" presStyleCnt="2" custLinFactX="-849" custLinFactNeighborX="-100000" custLinFactNeighborY="-11565">
        <dgm:presLayoutVars>
          <dgm:chPref val="3"/>
        </dgm:presLayoutVars>
      </dgm:prSet>
      <dgm:spPr/>
    </dgm:pt>
    <dgm:pt modelId="{679EDB21-812C-4525-B030-B05BED573428}" type="pres">
      <dgm:prSet presAssocID="{38D3E25F-6EC4-4E9A-8328-E372559B1E5D}" presName="hierChild3" presStyleCnt="0"/>
      <dgm:spPr/>
    </dgm:pt>
    <dgm:pt modelId="{3BBD882C-417A-4A15-815F-AC3D5BE38197}" type="pres">
      <dgm:prSet presAssocID="{B8F4C9E5-7AA5-40F6-A517-F3D0F05A2A28}" presName="Name10" presStyleLbl="parChTrans1D2" presStyleIdx="1" presStyleCnt="2"/>
      <dgm:spPr/>
    </dgm:pt>
    <dgm:pt modelId="{62712D14-490C-4105-86AF-3BC86BD7653A}" type="pres">
      <dgm:prSet presAssocID="{42F1E5F3-054A-4D95-8C00-BF6521D7F4F2}" presName="hierRoot2" presStyleCnt="0"/>
      <dgm:spPr/>
    </dgm:pt>
    <dgm:pt modelId="{F16246E8-4A76-4806-BB83-704E02D0A064}" type="pres">
      <dgm:prSet presAssocID="{42F1E5F3-054A-4D95-8C00-BF6521D7F4F2}" presName="composite2" presStyleCnt="0"/>
      <dgm:spPr/>
    </dgm:pt>
    <dgm:pt modelId="{7060D3A3-5B74-44FF-9247-958EF0254B58}" type="pres">
      <dgm:prSet presAssocID="{42F1E5F3-054A-4D95-8C00-BF6521D7F4F2}" presName="background2" presStyleLbl="node2" presStyleIdx="1" presStyleCnt="2"/>
      <dgm:spPr>
        <a:solidFill>
          <a:schemeClr val="accent5">
            <a:lumMod val="75000"/>
          </a:schemeClr>
        </a:solidFill>
      </dgm:spPr>
    </dgm:pt>
    <dgm:pt modelId="{63E0A838-03B5-4AA4-A3DD-E2F806C06C1B}" type="pres">
      <dgm:prSet presAssocID="{42F1E5F3-054A-4D95-8C00-BF6521D7F4F2}" presName="text2" presStyleLbl="fgAcc2" presStyleIdx="1" presStyleCnt="2" custLinFactNeighborX="77895" custLinFactNeighborY="-9559">
        <dgm:presLayoutVars>
          <dgm:chPref val="3"/>
        </dgm:presLayoutVars>
      </dgm:prSet>
      <dgm:spPr/>
    </dgm:pt>
    <dgm:pt modelId="{53710C8A-D655-4283-91BB-DE3B6398C37E}" type="pres">
      <dgm:prSet presAssocID="{42F1E5F3-054A-4D95-8C00-BF6521D7F4F2}" presName="hierChild3" presStyleCnt="0"/>
      <dgm:spPr/>
    </dgm:pt>
  </dgm:ptLst>
  <dgm:cxnLst>
    <dgm:cxn modelId="{E9BF6700-35C0-450E-ACE4-3C2D85CB9BF1}" type="presOf" srcId="{38D3E25F-6EC4-4E9A-8328-E372559B1E5D}" destId="{71054C35-E1D4-45BC-A074-3C3BA7FFBD5A}" srcOrd="0" destOrd="0" presId="urn:microsoft.com/office/officeart/2005/8/layout/hierarchy1"/>
    <dgm:cxn modelId="{F1725538-3A6E-4642-9F58-02C1ED390397}" type="presOf" srcId="{42F1E5F3-054A-4D95-8C00-BF6521D7F4F2}" destId="{63E0A838-03B5-4AA4-A3DD-E2F806C06C1B}" srcOrd="0" destOrd="0" presId="urn:microsoft.com/office/officeart/2005/8/layout/hierarchy1"/>
    <dgm:cxn modelId="{87121C4E-6DE2-4D8F-9F86-8F2166A46796}" type="presOf" srcId="{6C2BDBA6-AE6F-4BC7-B4A5-3FA3A0B535E6}" destId="{1F500CB5-2EB7-4F80-B225-C607E0744D68}" srcOrd="0" destOrd="0" presId="urn:microsoft.com/office/officeart/2005/8/layout/hierarchy1"/>
    <dgm:cxn modelId="{FBF39459-6EF3-4A60-982E-6118E991F6C3}" type="presOf" srcId="{B8F4C9E5-7AA5-40F6-A517-F3D0F05A2A28}" destId="{3BBD882C-417A-4A15-815F-AC3D5BE38197}" srcOrd="0" destOrd="0" presId="urn:microsoft.com/office/officeart/2005/8/layout/hierarchy1"/>
    <dgm:cxn modelId="{BF3EC680-8A29-4B1C-8DDD-EEC36D580332}" srcId="{D96F7C76-99C2-497E-AF1A-CE594B550AEE}" destId="{38D3E25F-6EC4-4E9A-8328-E372559B1E5D}" srcOrd="0" destOrd="0" parTransId="{CCC0DA9C-F3BF-4F0C-911B-AA3BBF2679D5}" sibTransId="{1F769AE2-0E60-48D3-85AA-6A6A16238172}"/>
    <dgm:cxn modelId="{81A83282-1127-4332-84C7-8E02514FF4CF}" srcId="{6C2BDBA6-AE6F-4BC7-B4A5-3FA3A0B535E6}" destId="{D96F7C76-99C2-497E-AF1A-CE594B550AEE}" srcOrd="0" destOrd="0" parTransId="{7A7DCC1D-C28D-44D9-997B-F2E2C18A1EF6}" sibTransId="{DC7ECF09-DCAA-4FEB-BE85-E23F3857EBB9}"/>
    <dgm:cxn modelId="{3638038D-4F07-4680-A7F8-FF5A45D9A539}" type="presOf" srcId="{CCC0DA9C-F3BF-4F0C-911B-AA3BBF2679D5}" destId="{72264B6D-F3CD-47AD-AA7F-937E144373F7}" srcOrd="0" destOrd="0" presId="urn:microsoft.com/office/officeart/2005/8/layout/hierarchy1"/>
    <dgm:cxn modelId="{F711A495-17D0-4FCE-A288-D5D2228EAFAF}" type="presOf" srcId="{D96F7C76-99C2-497E-AF1A-CE594B550AEE}" destId="{713A4FEA-01D4-4100-8FE5-93C51D8E95FC}" srcOrd="0" destOrd="0" presId="urn:microsoft.com/office/officeart/2005/8/layout/hierarchy1"/>
    <dgm:cxn modelId="{9F229BF1-E9B8-43D6-96F2-880DAE225DD5}" srcId="{D96F7C76-99C2-497E-AF1A-CE594B550AEE}" destId="{42F1E5F3-054A-4D95-8C00-BF6521D7F4F2}" srcOrd="1" destOrd="0" parTransId="{B8F4C9E5-7AA5-40F6-A517-F3D0F05A2A28}" sibTransId="{2930F7C1-7867-4A75-9B30-972E574FE26E}"/>
    <dgm:cxn modelId="{DBD5931D-EE1A-4229-B074-F52559B92E5C}" type="presParOf" srcId="{1F500CB5-2EB7-4F80-B225-C607E0744D68}" destId="{64CDD990-E660-4DE9-8BC7-8B63FC9845CC}" srcOrd="0" destOrd="0" presId="urn:microsoft.com/office/officeart/2005/8/layout/hierarchy1"/>
    <dgm:cxn modelId="{FA5DD6E5-85C5-4F70-88A9-1982661BC765}" type="presParOf" srcId="{64CDD990-E660-4DE9-8BC7-8B63FC9845CC}" destId="{448ACBCD-D1C2-49F1-8B8E-79EB23C645A9}" srcOrd="0" destOrd="0" presId="urn:microsoft.com/office/officeart/2005/8/layout/hierarchy1"/>
    <dgm:cxn modelId="{DE398281-FEAC-4502-A8A9-1D1C63A27E78}" type="presParOf" srcId="{448ACBCD-D1C2-49F1-8B8E-79EB23C645A9}" destId="{9D7DBCCE-9839-4EF2-98C9-2260E1951191}" srcOrd="0" destOrd="0" presId="urn:microsoft.com/office/officeart/2005/8/layout/hierarchy1"/>
    <dgm:cxn modelId="{AB4747F3-42DC-4008-928A-9D5371559647}" type="presParOf" srcId="{448ACBCD-D1C2-49F1-8B8E-79EB23C645A9}" destId="{713A4FEA-01D4-4100-8FE5-93C51D8E95FC}" srcOrd="1" destOrd="0" presId="urn:microsoft.com/office/officeart/2005/8/layout/hierarchy1"/>
    <dgm:cxn modelId="{56A08654-694B-4DF2-8735-861A613D2A03}" type="presParOf" srcId="{64CDD990-E660-4DE9-8BC7-8B63FC9845CC}" destId="{8FF4586D-665B-44C6-8277-C7DFBCEE0527}" srcOrd="1" destOrd="0" presId="urn:microsoft.com/office/officeart/2005/8/layout/hierarchy1"/>
    <dgm:cxn modelId="{2BE39234-1C19-4983-92BD-A88E13026975}" type="presParOf" srcId="{8FF4586D-665B-44C6-8277-C7DFBCEE0527}" destId="{72264B6D-F3CD-47AD-AA7F-937E144373F7}" srcOrd="0" destOrd="0" presId="urn:microsoft.com/office/officeart/2005/8/layout/hierarchy1"/>
    <dgm:cxn modelId="{6AEC3F48-71D4-4195-A497-9AD7CC3CF71F}" type="presParOf" srcId="{8FF4586D-665B-44C6-8277-C7DFBCEE0527}" destId="{3BE5A515-33CD-4EF3-AEA2-726E7C36BD9B}" srcOrd="1" destOrd="0" presId="urn:microsoft.com/office/officeart/2005/8/layout/hierarchy1"/>
    <dgm:cxn modelId="{3B00763D-96E5-4E57-8E75-A165665BAC53}" type="presParOf" srcId="{3BE5A515-33CD-4EF3-AEA2-726E7C36BD9B}" destId="{27411EB1-0876-4380-874D-BC1618420EB9}" srcOrd="0" destOrd="0" presId="urn:microsoft.com/office/officeart/2005/8/layout/hierarchy1"/>
    <dgm:cxn modelId="{3DCAB1EA-67C3-4B6F-BACF-3C10213C9474}" type="presParOf" srcId="{27411EB1-0876-4380-874D-BC1618420EB9}" destId="{AD08191A-7CA0-473E-8AE7-8F86373C6FCD}" srcOrd="0" destOrd="0" presId="urn:microsoft.com/office/officeart/2005/8/layout/hierarchy1"/>
    <dgm:cxn modelId="{EC458B9F-FBC0-4EDE-A4DF-8F49117F79B8}" type="presParOf" srcId="{27411EB1-0876-4380-874D-BC1618420EB9}" destId="{71054C35-E1D4-45BC-A074-3C3BA7FFBD5A}" srcOrd="1" destOrd="0" presId="urn:microsoft.com/office/officeart/2005/8/layout/hierarchy1"/>
    <dgm:cxn modelId="{CF175829-F927-4421-A86C-E3C09F82D288}" type="presParOf" srcId="{3BE5A515-33CD-4EF3-AEA2-726E7C36BD9B}" destId="{679EDB21-812C-4525-B030-B05BED573428}" srcOrd="1" destOrd="0" presId="urn:microsoft.com/office/officeart/2005/8/layout/hierarchy1"/>
    <dgm:cxn modelId="{EF614584-A5ED-4B3C-B8C9-E587D1F2CD11}" type="presParOf" srcId="{8FF4586D-665B-44C6-8277-C7DFBCEE0527}" destId="{3BBD882C-417A-4A15-815F-AC3D5BE38197}" srcOrd="2" destOrd="0" presId="urn:microsoft.com/office/officeart/2005/8/layout/hierarchy1"/>
    <dgm:cxn modelId="{865BAAEC-9467-462F-8C30-3C8F6F14BAFE}" type="presParOf" srcId="{8FF4586D-665B-44C6-8277-C7DFBCEE0527}" destId="{62712D14-490C-4105-86AF-3BC86BD7653A}" srcOrd="3" destOrd="0" presId="urn:microsoft.com/office/officeart/2005/8/layout/hierarchy1"/>
    <dgm:cxn modelId="{F24DC15B-D358-4B63-86C6-50FADAA659C3}" type="presParOf" srcId="{62712D14-490C-4105-86AF-3BC86BD7653A}" destId="{F16246E8-4A76-4806-BB83-704E02D0A064}" srcOrd="0" destOrd="0" presId="urn:microsoft.com/office/officeart/2005/8/layout/hierarchy1"/>
    <dgm:cxn modelId="{3C93B6DC-64B6-4654-8695-9C069D1F0B90}" type="presParOf" srcId="{F16246E8-4A76-4806-BB83-704E02D0A064}" destId="{7060D3A3-5B74-44FF-9247-958EF0254B58}" srcOrd="0" destOrd="0" presId="urn:microsoft.com/office/officeart/2005/8/layout/hierarchy1"/>
    <dgm:cxn modelId="{9AD20FD1-8A0B-4898-9E80-FB78765BA359}" type="presParOf" srcId="{F16246E8-4A76-4806-BB83-704E02D0A064}" destId="{63E0A838-03B5-4AA4-A3DD-E2F806C06C1B}" srcOrd="1" destOrd="0" presId="urn:microsoft.com/office/officeart/2005/8/layout/hierarchy1"/>
    <dgm:cxn modelId="{81EA9A6C-AA9A-414D-8214-8D03AA7BEF61}" type="presParOf" srcId="{62712D14-490C-4105-86AF-3BC86BD7653A}" destId="{53710C8A-D655-4283-91BB-DE3B6398C37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9CB644-2D5A-4B15-9053-265D93E2EE2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F2D0DFCA-ADBE-42BE-86F0-9D63F87735B7}">
      <dgm:prSet phldrT="[Texto]" custT="1"/>
      <dgm:spPr/>
      <dgm:t>
        <a:bodyPr/>
        <a:lstStyle/>
        <a:p>
          <a:r>
            <a:rPr lang="es-ES" sz="1600" b="1" dirty="0"/>
            <a:t>Options for Tribunal</a:t>
          </a:r>
        </a:p>
      </dgm:t>
    </dgm:pt>
    <dgm:pt modelId="{EB9A8223-3F65-4A25-9550-58BE2F9B7D1D}" type="parTrans" cxnId="{C8E5B8A9-82BF-4C04-B1F4-A3984616A6CD}">
      <dgm:prSet/>
      <dgm:spPr/>
      <dgm:t>
        <a:bodyPr/>
        <a:lstStyle/>
        <a:p>
          <a:endParaRPr lang="es-ES" sz="1600"/>
        </a:p>
      </dgm:t>
    </dgm:pt>
    <dgm:pt modelId="{A3701F7B-47EE-434C-8A00-9B46476EAF67}" type="sibTrans" cxnId="{C8E5B8A9-82BF-4C04-B1F4-A3984616A6CD}">
      <dgm:prSet/>
      <dgm:spPr/>
      <dgm:t>
        <a:bodyPr/>
        <a:lstStyle/>
        <a:p>
          <a:endParaRPr lang="es-ES" sz="1600"/>
        </a:p>
      </dgm:t>
    </dgm:pt>
    <dgm:pt modelId="{5ACF19C7-DCE6-4C6F-BA2F-118BE91015FC}">
      <dgm:prSet phldrT="[Texto]" custT="1"/>
      <dgm:spPr/>
      <dgm:t>
        <a:bodyPr/>
        <a:lstStyle/>
        <a:p>
          <a:r>
            <a:rPr lang="es-ES" sz="1600" dirty="0"/>
            <a:t>Red flags</a:t>
          </a:r>
        </a:p>
      </dgm:t>
    </dgm:pt>
    <dgm:pt modelId="{BD840124-B41E-4B95-805F-AE722B04916A}" type="parTrans" cxnId="{CDED48E8-B131-4363-9012-5DF202044FDE}">
      <dgm:prSet/>
      <dgm:spPr/>
      <dgm:t>
        <a:bodyPr/>
        <a:lstStyle/>
        <a:p>
          <a:endParaRPr lang="es-ES" sz="1600"/>
        </a:p>
      </dgm:t>
    </dgm:pt>
    <dgm:pt modelId="{3C3FD46F-15EB-4425-AF93-2B07A5F05432}" type="sibTrans" cxnId="{CDED48E8-B131-4363-9012-5DF202044FDE}">
      <dgm:prSet/>
      <dgm:spPr/>
      <dgm:t>
        <a:bodyPr/>
        <a:lstStyle/>
        <a:p>
          <a:endParaRPr lang="es-ES" sz="1600"/>
        </a:p>
      </dgm:t>
    </dgm:pt>
    <dgm:pt modelId="{1F97D591-FACA-416B-BF33-CD04A90D1B26}">
      <dgm:prSet phldrT="[Texto]" custT="1"/>
      <dgm:spPr/>
      <dgm:t>
        <a:bodyPr/>
        <a:lstStyle/>
        <a:p>
          <a:r>
            <a:rPr lang="es-ES" sz="1600" dirty="0"/>
            <a:t>Adverse inferences</a:t>
          </a:r>
        </a:p>
      </dgm:t>
    </dgm:pt>
    <dgm:pt modelId="{5C7C9533-42D0-475B-813B-FE7A2BFA0BFE}" type="parTrans" cxnId="{587A15B4-09E1-4756-9E77-990FC4B88161}">
      <dgm:prSet/>
      <dgm:spPr/>
      <dgm:t>
        <a:bodyPr/>
        <a:lstStyle/>
        <a:p>
          <a:endParaRPr lang="es-ES" sz="1600"/>
        </a:p>
      </dgm:t>
    </dgm:pt>
    <dgm:pt modelId="{6D516597-59BE-4CAE-A70B-B485A685DDA4}" type="sibTrans" cxnId="{587A15B4-09E1-4756-9E77-990FC4B88161}">
      <dgm:prSet/>
      <dgm:spPr/>
      <dgm:t>
        <a:bodyPr/>
        <a:lstStyle/>
        <a:p>
          <a:endParaRPr lang="es-ES" sz="1600"/>
        </a:p>
      </dgm:t>
    </dgm:pt>
    <dgm:pt modelId="{FAC3D097-1DB4-4CCC-AB27-F65DC39186C3}">
      <dgm:prSet phldrT="[Texto]" custT="1"/>
      <dgm:spPr/>
      <dgm:t>
        <a:bodyPr/>
        <a:lstStyle/>
        <a:p>
          <a:r>
            <a:rPr lang="es-ES" sz="1600" dirty="0"/>
            <a:t>Witnesses</a:t>
          </a:r>
        </a:p>
      </dgm:t>
    </dgm:pt>
    <dgm:pt modelId="{CA3B497A-02BF-4E15-A7D5-DDC55C264773}" type="parTrans" cxnId="{760B574A-A992-4E33-9568-6350D5254B4A}">
      <dgm:prSet/>
      <dgm:spPr/>
      <dgm:t>
        <a:bodyPr/>
        <a:lstStyle/>
        <a:p>
          <a:endParaRPr lang="es-ES" sz="1600"/>
        </a:p>
      </dgm:t>
    </dgm:pt>
    <dgm:pt modelId="{38B95028-378C-4B82-ACFB-DA8EADBBEC61}" type="sibTrans" cxnId="{760B574A-A992-4E33-9568-6350D5254B4A}">
      <dgm:prSet/>
      <dgm:spPr/>
      <dgm:t>
        <a:bodyPr/>
        <a:lstStyle/>
        <a:p>
          <a:endParaRPr lang="es-ES" sz="1600"/>
        </a:p>
      </dgm:t>
    </dgm:pt>
    <dgm:pt modelId="{F3D824E5-5C7C-4228-B43D-5E3A5F2D4FDF}">
      <dgm:prSet phldrT="[Texto]" custT="1"/>
      <dgm:spPr/>
      <dgm:t>
        <a:bodyPr/>
        <a:lstStyle/>
        <a:p>
          <a:r>
            <a:rPr lang="es-ES" sz="1600" dirty="0"/>
            <a:t>Forensic experts</a:t>
          </a:r>
        </a:p>
      </dgm:t>
    </dgm:pt>
    <dgm:pt modelId="{A56E2CC3-AF3A-4388-8E3A-BD3CF0293819}" type="parTrans" cxnId="{14858C4C-8A2E-48AB-9F65-649BD2915853}">
      <dgm:prSet/>
      <dgm:spPr/>
      <dgm:t>
        <a:bodyPr/>
        <a:lstStyle/>
        <a:p>
          <a:endParaRPr lang="es-ES" sz="1600"/>
        </a:p>
      </dgm:t>
    </dgm:pt>
    <dgm:pt modelId="{6FB9F927-34CB-46DD-AE13-A72375D0E932}" type="sibTrans" cxnId="{14858C4C-8A2E-48AB-9F65-649BD2915853}">
      <dgm:prSet/>
      <dgm:spPr/>
      <dgm:t>
        <a:bodyPr/>
        <a:lstStyle/>
        <a:p>
          <a:endParaRPr lang="es-ES" sz="1600"/>
        </a:p>
      </dgm:t>
    </dgm:pt>
    <dgm:pt modelId="{88711320-5166-4F9D-988B-6C4AFBA3DAFD}" type="pres">
      <dgm:prSet presAssocID="{8F9CB644-2D5A-4B15-9053-265D93E2EE20}" presName="hierChild1" presStyleCnt="0">
        <dgm:presLayoutVars>
          <dgm:chPref val="1"/>
          <dgm:dir/>
          <dgm:animOne val="branch"/>
          <dgm:animLvl val="lvl"/>
          <dgm:resizeHandles/>
        </dgm:presLayoutVars>
      </dgm:prSet>
      <dgm:spPr/>
    </dgm:pt>
    <dgm:pt modelId="{3D4823C5-7283-48D5-A98E-D12E6611EB7A}" type="pres">
      <dgm:prSet presAssocID="{F2D0DFCA-ADBE-42BE-86F0-9D63F87735B7}" presName="hierRoot1" presStyleCnt="0"/>
      <dgm:spPr/>
    </dgm:pt>
    <dgm:pt modelId="{206D34F9-748B-4F2A-85DC-0DA4D8A2B68C}" type="pres">
      <dgm:prSet presAssocID="{F2D0DFCA-ADBE-42BE-86F0-9D63F87735B7}" presName="composite" presStyleCnt="0"/>
      <dgm:spPr/>
    </dgm:pt>
    <dgm:pt modelId="{35A2BCDA-27B7-4D6C-8C3B-03C667E7A80D}" type="pres">
      <dgm:prSet presAssocID="{F2D0DFCA-ADBE-42BE-86F0-9D63F87735B7}" presName="background" presStyleLbl="node0" presStyleIdx="0" presStyleCnt="1"/>
      <dgm:spPr>
        <a:solidFill>
          <a:schemeClr val="accent5">
            <a:lumMod val="75000"/>
          </a:schemeClr>
        </a:solidFill>
      </dgm:spPr>
    </dgm:pt>
    <dgm:pt modelId="{D86EDB11-F459-4E4B-9637-1A1BF33AB3B4}" type="pres">
      <dgm:prSet presAssocID="{F2D0DFCA-ADBE-42BE-86F0-9D63F87735B7}" presName="text" presStyleLbl="fgAcc0" presStyleIdx="0" presStyleCnt="1" custScaleX="124699" custScaleY="133391">
        <dgm:presLayoutVars>
          <dgm:chPref val="3"/>
        </dgm:presLayoutVars>
      </dgm:prSet>
      <dgm:spPr/>
    </dgm:pt>
    <dgm:pt modelId="{32829CC5-31CD-41BB-938E-90C355BE78F4}" type="pres">
      <dgm:prSet presAssocID="{F2D0DFCA-ADBE-42BE-86F0-9D63F87735B7}" presName="hierChild2" presStyleCnt="0"/>
      <dgm:spPr/>
    </dgm:pt>
    <dgm:pt modelId="{A6BAA56D-61C8-4DB3-9380-28BC9AD5BA43}" type="pres">
      <dgm:prSet presAssocID="{BD840124-B41E-4B95-805F-AE722B04916A}" presName="Name10" presStyleLbl="parChTrans1D2" presStyleIdx="0" presStyleCnt="4"/>
      <dgm:spPr/>
    </dgm:pt>
    <dgm:pt modelId="{5A0141D9-0BAF-494E-B58E-527E7F85A37B}" type="pres">
      <dgm:prSet presAssocID="{5ACF19C7-DCE6-4C6F-BA2F-118BE91015FC}" presName="hierRoot2" presStyleCnt="0"/>
      <dgm:spPr/>
    </dgm:pt>
    <dgm:pt modelId="{7D50F5E2-75B3-48F9-8D3E-C6AA0701DDE9}" type="pres">
      <dgm:prSet presAssocID="{5ACF19C7-DCE6-4C6F-BA2F-118BE91015FC}" presName="composite2" presStyleCnt="0"/>
      <dgm:spPr/>
    </dgm:pt>
    <dgm:pt modelId="{6C068B1C-633C-4881-B611-6DC70F85A5A4}" type="pres">
      <dgm:prSet presAssocID="{5ACF19C7-DCE6-4C6F-BA2F-118BE91015FC}" presName="background2" presStyleLbl="node2" presStyleIdx="0" presStyleCnt="4"/>
      <dgm:spPr>
        <a:solidFill>
          <a:schemeClr val="accent5">
            <a:lumMod val="75000"/>
          </a:schemeClr>
        </a:solidFill>
      </dgm:spPr>
    </dgm:pt>
    <dgm:pt modelId="{79520297-7AF8-4DC0-AB94-534AE83FA721}" type="pres">
      <dgm:prSet presAssocID="{5ACF19C7-DCE6-4C6F-BA2F-118BE91015FC}" presName="text2" presStyleLbl="fgAcc2" presStyleIdx="0" presStyleCnt="4" custLinFactNeighborX="-52637" custLinFactNeighborY="-1801">
        <dgm:presLayoutVars>
          <dgm:chPref val="3"/>
        </dgm:presLayoutVars>
      </dgm:prSet>
      <dgm:spPr/>
    </dgm:pt>
    <dgm:pt modelId="{85A90BE9-FD11-4AA9-A785-996757D35189}" type="pres">
      <dgm:prSet presAssocID="{5ACF19C7-DCE6-4C6F-BA2F-118BE91015FC}" presName="hierChild3" presStyleCnt="0"/>
      <dgm:spPr/>
    </dgm:pt>
    <dgm:pt modelId="{4DFDF627-A122-4462-A770-96A52CD67787}" type="pres">
      <dgm:prSet presAssocID="{5C7C9533-42D0-475B-813B-FE7A2BFA0BFE}" presName="Name10" presStyleLbl="parChTrans1D2" presStyleIdx="1" presStyleCnt="4"/>
      <dgm:spPr/>
    </dgm:pt>
    <dgm:pt modelId="{4AC2654E-B4E1-4781-B6DE-10C4159FFD94}" type="pres">
      <dgm:prSet presAssocID="{1F97D591-FACA-416B-BF33-CD04A90D1B26}" presName="hierRoot2" presStyleCnt="0"/>
      <dgm:spPr/>
    </dgm:pt>
    <dgm:pt modelId="{4F73DE0E-DEA8-49AC-A433-C0A183364B6B}" type="pres">
      <dgm:prSet presAssocID="{1F97D591-FACA-416B-BF33-CD04A90D1B26}" presName="composite2" presStyleCnt="0"/>
      <dgm:spPr/>
    </dgm:pt>
    <dgm:pt modelId="{6BEEC25C-3996-49C9-BFAC-091AEF412C87}" type="pres">
      <dgm:prSet presAssocID="{1F97D591-FACA-416B-BF33-CD04A90D1B26}" presName="background2" presStyleLbl="node2" presStyleIdx="1" presStyleCnt="4"/>
      <dgm:spPr>
        <a:solidFill>
          <a:schemeClr val="accent5">
            <a:lumMod val="75000"/>
          </a:schemeClr>
        </a:solidFill>
      </dgm:spPr>
    </dgm:pt>
    <dgm:pt modelId="{5A0477A1-58D7-4394-B975-6C8B6BDCC469}" type="pres">
      <dgm:prSet presAssocID="{1F97D591-FACA-416B-BF33-CD04A90D1B26}" presName="text2" presStyleLbl="fgAcc2" presStyleIdx="1" presStyleCnt="4" custLinFactNeighborX="-16516" custLinFactNeighborY="-1801">
        <dgm:presLayoutVars>
          <dgm:chPref val="3"/>
        </dgm:presLayoutVars>
      </dgm:prSet>
      <dgm:spPr/>
    </dgm:pt>
    <dgm:pt modelId="{19A28BAA-C2B1-41A2-8037-3AEE5DA05B8D}" type="pres">
      <dgm:prSet presAssocID="{1F97D591-FACA-416B-BF33-CD04A90D1B26}" presName="hierChild3" presStyleCnt="0"/>
      <dgm:spPr/>
    </dgm:pt>
    <dgm:pt modelId="{53F384EA-9023-4F4D-A90F-5A672FB94A04}" type="pres">
      <dgm:prSet presAssocID="{CA3B497A-02BF-4E15-A7D5-DDC55C264773}" presName="Name10" presStyleLbl="parChTrans1D2" presStyleIdx="2" presStyleCnt="4"/>
      <dgm:spPr/>
    </dgm:pt>
    <dgm:pt modelId="{C2F3A277-C28E-4BAC-A071-7764050F5687}" type="pres">
      <dgm:prSet presAssocID="{FAC3D097-1DB4-4CCC-AB27-F65DC39186C3}" presName="hierRoot2" presStyleCnt="0"/>
      <dgm:spPr/>
    </dgm:pt>
    <dgm:pt modelId="{F127E388-A3A1-4746-A71E-AD3347B5B099}" type="pres">
      <dgm:prSet presAssocID="{FAC3D097-1DB4-4CCC-AB27-F65DC39186C3}" presName="composite2" presStyleCnt="0"/>
      <dgm:spPr/>
    </dgm:pt>
    <dgm:pt modelId="{11FF0BAC-D92A-4C3B-91F4-7593B9B801DF}" type="pres">
      <dgm:prSet presAssocID="{FAC3D097-1DB4-4CCC-AB27-F65DC39186C3}" presName="background2" presStyleLbl="node2" presStyleIdx="2" presStyleCnt="4"/>
      <dgm:spPr>
        <a:solidFill>
          <a:schemeClr val="accent5">
            <a:lumMod val="75000"/>
          </a:schemeClr>
        </a:solidFill>
      </dgm:spPr>
    </dgm:pt>
    <dgm:pt modelId="{915BF945-5E9D-47AA-BFFC-33F49DB52AB8}" type="pres">
      <dgm:prSet presAssocID="{FAC3D097-1DB4-4CCC-AB27-F65DC39186C3}" presName="text2" presStyleLbl="fgAcc2" presStyleIdx="2" presStyleCnt="4" custLinFactNeighborX="28640" custLinFactNeighborY="-1801">
        <dgm:presLayoutVars>
          <dgm:chPref val="3"/>
        </dgm:presLayoutVars>
      </dgm:prSet>
      <dgm:spPr/>
    </dgm:pt>
    <dgm:pt modelId="{7433B80E-FE94-49DA-9185-B3E9A14AD485}" type="pres">
      <dgm:prSet presAssocID="{FAC3D097-1DB4-4CCC-AB27-F65DC39186C3}" presName="hierChild3" presStyleCnt="0"/>
      <dgm:spPr/>
    </dgm:pt>
    <dgm:pt modelId="{3B21E478-E5DD-4555-9B2B-B15546D67536}" type="pres">
      <dgm:prSet presAssocID="{A56E2CC3-AF3A-4388-8E3A-BD3CF0293819}" presName="Name10" presStyleLbl="parChTrans1D2" presStyleIdx="3" presStyleCnt="4"/>
      <dgm:spPr/>
    </dgm:pt>
    <dgm:pt modelId="{BEC18899-0FC8-477D-B451-FCDA4AAB3304}" type="pres">
      <dgm:prSet presAssocID="{F3D824E5-5C7C-4228-B43D-5E3A5F2D4FDF}" presName="hierRoot2" presStyleCnt="0"/>
      <dgm:spPr/>
    </dgm:pt>
    <dgm:pt modelId="{BCC87BE7-1DE7-4EAB-B1C5-757C2C30750A}" type="pres">
      <dgm:prSet presAssocID="{F3D824E5-5C7C-4228-B43D-5E3A5F2D4FDF}" presName="composite2" presStyleCnt="0"/>
      <dgm:spPr/>
    </dgm:pt>
    <dgm:pt modelId="{313D9A4A-38C5-4B75-A51A-4DFF30848E06}" type="pres">
      <dgm:prSet presAssocID="{F3D824E5-5C7C-4228-B43D-5E3A5F2D4FDF}" presName="background2" presStyleLbl="node2" presStyleIdx="3" presStyleCnt="4"/>
      <dgm:spPr>
        <a:solidFill>
          <a:schemeClr val="accent5">
            <a:lumMod val="75000"/>
          </a:schemeClr>
        </a:solidFill>
      </dgm:spPr>
    </dgm:pt>
    <dgm:pt modelId="{83D8FD67-D410-430A-A5B8-D6C1CD408559}" type="pres">
      <dgm:prSet presAssocID="{F3D824E5-5C7C-4228-B43D-5E3A5F2D4FDF}" presName="text2" presStyleLbl="fgAcc2" presStyleIdx="3" presStyleCnt="4" custLinFactNeighborX="57505" custLinFactNeighborY="-1801">
        <dgm:presLayoutVars>
          <dgm:chPref val="3"/>
        </dgm:presLayoutVars>
      </dgm:prSet>
      <dgm:spPr/>
    </dgm:pt>
    <dgm:pt modelId="{B549EC54-5D72-4E6F-A7A7-8FB42B276E6B}" type="pres">
      <dgm:prSet presAssocID="{F3D824E5-5C7C-4228-B43D-5E3A5F2D4FDF}" presName="hierChild3" presStyleCnt="0"/>
      <dgm:spPr/>
    </dgm:pt>
  </dgm:ptLst>
  <dgm:cxnLst>
    <dgm:cxn modelId="{A04F8A1A-E49E-45A4-A147-5D51E99DCFF6}" type="presOf" srcId="{F2D0DFCA-ADBE-42BE-86F0-9D63F87735B7}" destId="{D86EDB11-F459-4E4B-9637-1A1BF33AB3B4}" srcOrd="0" destOrd="0" presId="urn:microsoft.com/office/officeart/2005/8/layout/hierarchy1"/>
    <dgm:cxn modelId="{3A1DC133-D66F-4816-B814-3EAF96EE3F95}" type="presOf" srcId="{A56E2CC3-AF3A-4388-8E3A-BD3CF0293819}" destId="{3B21E478-E5DD-4555-9B2B-B15546D67536}" srcOrd="0" destOrd="0" presId="urn:microsoft.com/office/officeart/2005/8/layout/hierarchy1"/>
    <dgm:cxn modelId="{D74BC539-3FB6-4C64-84F9-D3BA84921E19}" type="presOf" srcId="{8F9CB644-2D5A-4B15-9053-265D93E2EE20}" destId="{88711320-5166-4F9D-988B-6C4AFBA3DAFD}" srcOrd="0" destOrd="0" presId="urn:microsoft.com/office/officeart/2005/8/layout/hierarchy1"/>
    <dgm:cxn modelId="{06F5055C-515C-4331-9651-CF6167D1D7D0}" type="presOf" srcId="{BD840124-B41E-4B95-805F-AE722B04916A}" destId="{A6BAA56D-61C8-4DB3-9380-28BC9AD5BA43}" srcOrd="0" destOrd="0" presId="urn:microsoft.com/office/officeart/2005/8/layout/hierarchy1"/>
    <dgm:cxn modelId="{760B574A-A992-4E33-9568-6350D5254B4A}" srcId="{F2D0DFCA-ADBE-42BE-86F0-9D63F87735B7}" destId="{FAC3D097-1DB4-4CCC-AB27-F65DC39186C3}" srcOrd="2" destOrd="0" parTransId="{CA3B497A-02BF-4E15-A7D5-DDC55C264773}" sibTransId="{38B95028-378C-4B82-ACFB-DA8EADBBEC61}"/>
    <dgm:cxn modelId="{14858C4C-8A2E-48AB-9F65-649BD2915853}" srcId="{F2D0DFCA-ADBE-42BE-86F0-9D63F87735B7}" destId="{F3D824E5-5C7C-4228-B43D-5E3A5F2D4FDF}" srcOrd="3" destOrd="0" parTransId="{A56E2CC3-AF3A-4388-8E3A-BD3CF0293819}" sibTransId="{6FB9F927-34CB-46DD-AE13-A72375D0E932}"/>
    <dgm:cxn modelId="{D4536077-5F91-464B-A4D5-ACD1DCF387B1}" type="presOf" srcId="{5C7C9533-42D0-475B-813B-FE7A2BFA0BFE}" destId="{4DFDF627-A122-4462-A770-96A52CD67787}" srcOrd="0" destOrd="0" presId="urn:microsoft.com/office/officeart/2005/8/layout/hierarchy1"/>
    <dgm:cxn modelId="{C8E5B8A9-82BF-4C04-B1F4-A3984616A6CD}" srcId="{8F9CB644-2D5A-4B15-9053-265D93E2EE20}" destId="{F2D0DFCA-ADBE-42BE-86F0-9D63F87735B7}" srcOrd="0" destOrd="0" parTransId="{EB9A8223-3F65-4A25-9550-58BE2F9B7D1D}" sibTransId="{A3701F7B-47EE-434C-8A00-9B46476EAF67}"/>
    <dgm:cxn modelId="{587A15B4-09E1-4756-9E77-990FC4B88161}" srcId="{F2D0DFCA-ADBE-42BE-86F0-9D63F87735B7}" destId="{1F97D591-FACA-416B-BF33-CD04A90D1B26}" srcOrd="1" destOrd="0" parTransId="{5C7C9533-42D0-475B-813B-FE7A2BFA0BFE}" sibTransId="{6D516597-59BE-4CAE-A70B-B485A685DDA4}"/>
    <dgm:cxn modelId="{4D1BC2BE-48C3-47CC-ACE9-AC348277FC72}" type="presOf" srcId="{5ACF19C7-DCE6-4C6F-BA2F-118BE91015FC}" destId="{79520297-7AF8-4DC0-AB94-534AE83FA721}" srcOrd="0" destOrd="0" presId="urn:microsoft.com/office/officeart/2005/8/layout/hierarchy1"/>
    <dgm:cxn modelId="{50FE72C0-378E-4B47-93C0-B000CF2F53FC}" type="presOf" srcId="{F3D824E5-5C7C-4228-B43D-5E3A5F2D4FDF}" destId="{83D8FD67-D410-430A-A5B8-D6C1CD408559}" srcOrd="0" destOrd="0" presId="urn:microsoft.com/office/officeart/2005/8/layout/hierarchy1"/>
    <dgm:cxn modelId="{CC8CD2C7-95DB-41F8-B751-0A3E3FFD7DBB}" type="presOf" srcId="{FAC3D097-1DB4-4CCC-AB27-F65DC39186C3}" destId="{915BF945-5E9D-47AA-BFFC-33F49DB52AB8}" srcOrd="0" destOrd="0" presId="urn:microsoft.com/office/officeart/2005/8/layout/hierarchy1"/>
    <dgm:cxn modelId="{DF25D8DF-C484-4354-B734-7C0E7198B5F3}" type="presOf" srcId="{CA3B497A-02BF-4E15-A7D5-DDC55C264773}" destId="{53F384EA-9023-4F4D-A90F-5A672FB94A04}" srcOrd="0" destOrd="0" presId="urn:microsoft.com/office/officeart/2005/8/layout/hierarchy1"/>
    <dgm:cxn modelId="{CDED48E8-B131-4363-9012-5DF202044FDE}" srcId="{F2D0DFCA-ADBE-42BE-86F0-9D63F87735B7}" destId="{5ACF19C7-DCE6-4C6F-BA2F-118BE91015FC}" srcOrd="0" destOrd="0" parTransId="{BD840124-B41E-4B95-805F-AE722B04916A}" sibTransId="{3C3FD46F-15EB-4425-AF93-2B07A5F05432}"/>
    <dgm:cxn modelId="{4D1597F4-B7A1-43CA-AC35-31C004F7E3FE}" type="presOf" srcId="{1F97D591-FACA-416B-BF33-CD04A90D1B26}" destId="{5A0477A1-58D7-4394-B975-6C8B6BDCC469}" srcOrd="0" destOrd="0" presId="urn:microsoft.com/office/officeart/2005/8/layout/hierarchy1"/>
    <dgm:cxn modelId="{5ADF57F4-0DAE-4AA2-A18E-BA996D0A86D0}" type="presParOf" srcId="{88711320-5166-4F9D-988B-6C4AFBA3DAFD}" destId="{3D4823C5-7283-48D5-A98E-D12E6611EB7A}" srcOrd="0" destOrd="0" presId="urn:microsoft.com/office/officeart/2005/8/layout/hierarchy1"/>
    <dgm:cxn modelId="{F6CB0FC0-F480-4A72-835C-88C07E622F57}" type="presParOf" srcId="{3D4823C5-7283-48D5-A98E-D12E6611EB7A}" destId="{206D34F9-748B-4F2A-85DC-0DA4D8A2B68C}" srcOrd="0" destOrd="0" presId="urn:microsoft.com/office/officeart/2005/8/layout/hierarchy1"/>
    <dgm:cxn modelId="{9D1E8979-D3AE-4323-BA17-6E95B6A1740B}" type="presParOf" srcId="{206D34F9-748B-4F2A-85DC-0DA4D8A2B68C}" destId="{35A2BCDA-27B7-4D6C-8C3B-03C667E7A80D}" srcOrd="0" destOrd="0" presId="urn:microsoft.com/office/officeart/2005/8/layout/hierarchy1"/>
    <dgm:cxn modelId="{2A2CE577-4B6C-40B3-A5D9-0ADAE1666371}" type="presParOf" srcId="{206D34F9-748B-4F2A-85DC-0DA4D8A2B68C}" destId="{D86EDB11-F459-4E4B-9637-1A1BF33AB3B4}" srcOrd="1" destOrd="0" presId="urn:microsoft.com/office/officeart/2005/8/layout/hierarchy1"/>
    <dgm:cxn modelId="{BCCB9060-A928-4128-BC52-669BD58231F3}" type="presParOf" srcId="{3D4823C5-7283-48D5-A98E-D12E6611EB7A}" destId="{32829CC5-31CD-41BB-938E-90C355BE78F4}" srcOrd="1" destOrd="0" presId="urn:microsoft.com/office/officeart/2005/8/layout/hierarchy1"/>
    <dgm:cxn modelId="{CCB19514-C84F-426D-853F-98886A24341A}" type="presParOf" srcId="{32829CC5-31CD-41BB-938E-90C355BE78F4}" destId="{A6BAA56D-61C8-4DB3-9380-28BC9AD5BA43}" srcOrd="0" destOrd="0" presId="urn:microsoft.com/office/officeart/2005/8/layout/hierarchy1"/>
    <dgm:cxn modelId="{C7084492-A20C-42DB-8984-E6C419799D54}" type="presParOf" srcId="{32829CC5-31CD-41BB-938E-90C355BE78F4}" destId="{5A0141D9-0BAF-494E-B58E-527E7F85A37B}" srcOrd="1" destOrd="0" presId="urn:microsoft.com/office/officeart/2005/8/layout/hierarchy1"/>
    <dgm:cxn modelId="{55B5B409-0737-4D38-B37C-3F8A1956BE01}" type="presParOf" srcId="{5A0141D9-0BAF-494E-B58E-527E7F85A37B}" destId="{7D50F5E2-75B3-48F9-8D3E-C6AA0701DDE9}" srcOrd="0" destOrd="0" presId="urn:microsoft.com/office/officeart/2005/8/layout/hierarchy1"/>
    <dgm:cxn modelId="{6EE1950F-7E0D-42FA-A044-29F2F85A1972}" type="presParOf" srcId="{7D50F5E2-75B3-48F9-8D3E-C6AA0701DDE9}" destId="{6C068B1C-633C-4881-B611-6DC70F85A5A4}" srcOrd="0" destOrd="0" presId="urn:microsoft.com/office/officeart/2005/8/layout/hierarchy1"/>
    <dgm:cxn modelId="{5A81BDA0-4945-4F38-96B5-2427A5C0D7DE}" type="presParOf" srcId="{7D50F5E2-75B3-48F9-8D3E-C6AA0701DDE9}" destId="{79520297-7AF8-4DC0-AB94-534AE83FA721}" srcOrd="1" destOrd="0" presId="urn:microsoft.com/office/officeart/2005/8/layout/hierarchy1"/>
    <dgm:cxn modelId="{8F5D1251-C759-4862-BA98-C4B03E1575EB}" type="presParOf" srcId="{5A0141D9-0BAF-494E-B58E-527E7F85A37B}" destId="{85A90BE9-FD11-4AA9-A785-996757D35189}" srcOrd="1" destOrd="0" presId="urn:microsoft.com/office/officeart/2005/8/layout/hierarchy1"/>
    <dgm:cxn modelId="{555CFAC7-445F-46A1-B348-33189C161ABD}" type="presParOf" srcId="{32829CC5-31CD-41BB-938E-90C355BE78F4}" destId="{4DFDF627-A122-4462-A770-96A52CD67787}" srcOrd="2" destOrd="0" presId="urn:microsoft.com/office/officeart/2005/8/layout/hierarchy1"/>
    <dgm:cxn modelId="{28E5DC70-6D2C-4AA1-A507-10169E729E15}" type="presParOf" srcId="{32829CC5-31CD-41BB-938E-90C355BE78F4}" destId="{4AC2654E-B4E1-4781-B6DE-10C4159FFD94}" srcOrd="3" destOrd="0" presId="urn:microsoft.com/office/officeart/2005/8/layout/hierarchy1"/>
    <dgm:cxn modelId="{F463968A-2B0C-4D1F-8FCF-E9D337D46976}" type="presParOf" srcId="{4AC2654E-B4E1-4781-B6DE-10C4159FFD94}" destId="{4F73DE0E-DEA8-49AC-A433-C0A183364B6B}" srcOrd="0" destOrd="0" presId="urn:microsoft.com/office/officeart/2005/8/layout/hierarchy1"/>
    <dgm:cxn modelId="{0BF90206-571F-474B-B877-6445B0ADAE2B}" type="presParOf" srcId="{4F73DE0E-DEA8-49AC-A433-C0A183364B6B}" destId="{6BEEC25C-3996-49C9-BFAC-091AEF412C87}" srcOrd="0" destOrd="0" presId="urn:microsoft.com/office/officeart/2005/8/layout/hierarchy1"/>
    <dgm:cxn modelId="{7E969F4B-E85E-49B6-A780-0EA22F856040}" type="presParOf" srcId="{4F73DE0E-DEA8-49AC-A433-C0A183364B6B}" destId="{5A0477A1-58D7-4394-B975-6C8B6BDCC469}" srcOrd="1" destOrd="0" presId="urn:microsoft.com/office/officeart/2005/8/layout/hierarchy1"/>
    <dgm:cxn modelId="{10FA6E37-FC08-4B9C-A08F-990DDE36C42E}" type="presParOf" srcId="{4AC2654E-B4E1-4781-B6DE-10C4159FFD94}" destId="{19A28BAA-C2B1-41A2-8037-3AEE5DA05B8D}" srcOrd="1" destOrd="0" presId="urn:microsoft.com/office/officeart/2005/8/layout/hierarchy1"/>
    <dgm:cxn modelId="{3AA23B98-0103-49FB-AC5F-DC4843377543}" type="presParOf" srcId="{32829CC5-31CD-41BB-938E-90C355BE78F4}" destId="{53F384EA-9023-4F4D-A90F-5A672FB94A04}" srcOrd="4" destOrd="0" presId="urn:microsoft.com/office/officeart/2005/8/layout/hierarchy1"/>
    <dgm:cxn modelId="{BC076936-02EF-457A-8E94-50CD470AB7D5}" type="presParOf" srcId="{32829CC5-31CD-41BB-938E-90C355BE78F4}" destId="{C2F3A277-C28E-4BAC-A071-7764050F5687}" srcOrd="5" destOrd="0" presId="urn:microsoft.com/office/officeart/2005/8/layout/hierarchy1"/>
    <dgm:cxn modelId="{68C1E41D-D4E8-447C-A800-FFE75B7D5CE5}" type="presParOf" srcId="{C2F3A277-C28E-4BAC-A071-7764050F5687}" destId="{F127E388-A3A1-4746-A71E-AD3347B5B099}" srcOrd="0" destOrd="0" presId="urn:microsoft.com/office/officeart/2005/8/layout/hierarchy1"/>
    <dgm:cxn modelId="{8515E4F1-8003-4EC5-A3B9-284FFC683C19}" type="presParOf" srcId="{F127E388-A3A1-4746-A71E-AD3347B5B099}" destId="{11FF0BAC-D92A-4C3B-91F4-7593B9B801DF}" srcOrd="0" destOrd="0" presId="urn:microsoft.com/office/officeart/2005/8/layout/hierarchy1"/>
    <dgm:cxn modelId="{7D92DBE8-C0FE-4EDA-B3F3-D79E6D44148F}" type="presParOf" srcId="{F127E388-A3A1-4746-A71E-AD3347B5B099}" destId="{915BF945-5E9D-47AA-BFFC-33F49DB52AB8}" srcOrd="1" destOrd="0" presId="urn:microsoft.com/office/officeart/2005/8/layout/hierarchy1"/>
    <dgm:cxn modelId="{DDAE4671-76A7-414E-AC7E-8B01FD9544AD}" type="presParOf" srcId="{C2F3A277-C28E-4BAC-A071-7764050F5687}" destId="{7433B80E-FE94-49DA-9185-B3E9A14AD485}" srcOrd="1" destOrd="0" presId="urn:microsoft.com/office/officeart/2005/8/layout/hierarchy1"/>
    <dgm:cxn modelId="{ABC4AC71-A722-4BB6-9B5C-0EB7E65D917A}" type="presParOf" srcId="{32829CC5-31CD-41BB-938E-90C355BE78F4}" destId="{3B21E478-E5DD-4555-9B2B-B15546D67536}" srcOrd="6" destOrd="0" presId="urn:microsoft.com/office/officeart/2005/8/layout/hierarchy1"/>
    <dgm:cxn modelId="{6B41CE5E-58B1-4C98-8236-DE4D38E29D78}" type="presParOf" srcId="{32829CC5-31CD-41BB-938E-90C355BE78F4}" destId="{BEC18899-0FC8-477D-B451-FCDA4AAB3304}" srcOrd="7" destOrd="0" presId="urn:microsoft.com/office/officeart/2005/8/layout/hierarchy1"/>
    <dgm:cxn modelId="{737B38CA-F23A-46B1-A320-844EB7C4D9D2}" type="presParOf" srcId="{BEC18899-0FC8-477D-B451-FCDA4AAB3304}" destId="{BCC87BE7-1DE7-4EAB-B1C5-757C2C30750A}" srcOrd="0" destOrd="0" presId="urn:microsoft.com/office/officeart/2005/8/layout/hierarchy1"/>
    <dgm:cxn modelId="{9DF55D3E-FCFE-4727-9581-3B6F0C2C3C83}" type="presParOf" srcId="{BCC87BE7-1DE7-4EAB-B1C5-757C2C30750A}" destId="{313D9A4A-38C5-4B75-A51A-4DFF30848E06}" srcOrd="0" destOrd="0" presId="urn:microsoft.com/office/officeart/2005/8/layout/hierarchy1"/>
    <dgm:cxn modelId="{BE9FE93F-4BD4-40CD-AEE2-F6928410BF17}" type="presParOf" srcId="{BCC87BE7-1DE7-4EAB-B1C5-757C2C30750A}" destId="{83D8FD67-D410-430A-A5B8-D6C1CD408559}" srcOrd="1" destOrd="0" presId="urn:microsoft.com/office/officeart/2005/8/layout/hierarchy1"/>
    <dgm:cxn modelId="{62E289AF-E97C-4D64-813B-5C3E1AB862AE}" type="presParOf" srcId="{BEC18899-0FC8-477D-B451-FCDA4AAB3304}" destId="{B549EC54-5D72-4E6F-A7A7-8FB42B276E6B}"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66656A-F5E0-4E09-992D-32D3199CA8A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pPr latinLnBrk="1"/>
          <a:endParaRPr lang="ko-KR" altLang="en-US"/>
        </a:p>
      </dgm:t>
    </dgm:pt>
    <dgm:pt modelId="{862167F7-A6DB-4610-9EA3-83EDAE3BF6E1}">
      <dgm:prSet phldrT="[텍스트]" custT="1"/>
      <dgm:spPr>
        <a:solidFill>
          <a:srgbClr val="043673"/>
        </a:solidFill>
        <a:ln>
          <a:noFill/>
        </a:ln>
      </dgm:spPr>
      <dgm:t>
        <a:bodyPr/>
        <a:lstStyle/>
        <a:p>
          <a:pPr latinLnBrk="1"/>
          <a:r>
            <a:rPr lang="en-US" altLang="ko-KR" sz="2400" dirty="0"/>
            <a:t>Jurisdiction</a:t>
          </a:r>
          <a:endParaRPr lang="ko-KR" altLang="en-US" sz="2400" dirty="0"/>
        </a:p>
      </dgm:t>
    </dgm:pt>
    <dgm:pt modelId="{AF466C86-A5C5-4A03-81C7-9ECBEB371135}" type="parTrans" cxnId="{786807BB-501C-4479-B402-5A7C4BE18051}">
      <dgm:prSet/>
      <dgm:spPr/>
      <dgm:t>
        <a:bodyPr/>
        <a:lstStyle/>
        <a:p>
          <a:pPr latinLnBrk="1"/>
          <a:endParaRPr lang="ko-KR" altLang="en-US" sz="2000"/>
        </a:p>
      </dgm:t>
    </dgm:pt>
    <dgm:pt modelId="{6308135E-8060-4388-9E50-AD6203D70BC8}" type="sibTrans" cxnId="{786807BB-501C-4479-B402-5A7C4BE18051}">
      <dgm:prSet/>
      <dgm:spPr/>
      <dgm:t>
        <a:bodyPr/>
        <a:lstStyle/>
        <a:p>
          <a:pPr latinLnBrk="1"/>
          <a:endParaRPr lang="ko-KR" altLang="en-US" sz="2000"/>
        </a:p>
      </dgm:t>
    </dgm:pt>
    <dgm:pt modelId="{EDE3655B-10C4-46A4-B562-3EAFE16413A0}">
      <dgm:prSet phldrT="[텍스트]" custT="1"/>
      <dgm:spPr>
        <a:solidFill>
          <a:srgbClr val="043673"/>
        </a:solidFill>
        <a:ln>
          <a:noFill/>
        </a:ln>
      </dgm:spPr>
      <dgm:t>
        <a:bodyPr/>
        <a:lstStyle/>
        <a:p>
          <a:pPr latinLnBrk="1"/>
          <a:r>
            <a:rPr lang="en-US" altLang="ko-KR" sz="2400" dirty="0"/>
            <a:t>Admissibility</a:t>
          </a:r>
          <a:endParaRPr lang="ko-KR" altLang="en-US" sz="2400" dirty="0"/>
        </a:p>
      </dgm:t>
    </dgm:pt>
    <dgm:pt modelId="{4AE8F065-8B70-4EC2-8C85-6ECBFBE31032}" type="parTrans" cxnId="{E48EFD6E-4A01-4EEF-AE9B-85DDE896BC48}">
      <dgm:prSet/>
      <dgm:spPr/>
      <dgm:t>
        <a:bodyPr/>
        <a:lstStyle/>
        <a:p>
          <a:pPr latinLnBrk="1"/>
          <a:endParaRPr lang="ko-KR" altLang="en-US" sz="2000"/>
        </a:p>
      </dgm:t>
    </dgm:pt>
    <dgm:pt modelId="{289FCBD8-EB53-40BA-A6FF-10E1F3AB031F}" type="sibTrans" cxnId="{E48EFD6E-4A01-4EEF-AE9B-85DDE896BC48}">
      <dgm:prSet/>
      <dgm:spPr/>
      <dgm:t>
        <a:bodyPr/>
        <a:lstStyle/>
        <a:p>
          <a:pPr latinLnBrk="1"/>
          <a:endParaRPr lang="ko-KR" altLang="en-US" sz="2000"/>
        </a:p>
      </dgm:t>
    </dgm:pt>
    <dgm:pt modelId="{587115A6-EE45-4108-855B-F65FE2EE4E07}">
      <dgm:prSet phldrT="[텍스트]" custT="1"/>
      <dgm:spPr>
        <a:solidFill>
          <a:srgbClr val="043673"/>
        </a:solidFill>
        <a:ln>
          <a:noFill/>
        </a:ln>
      </dgm:spPr>
      <dgm:t>
        <a:bodyPr/>
        <a:lstStyle/>
        <a:p>
          <a:pPr latinLnBrk="1"/>
          <a:r>
            <a:rPr lang="en-US" altLang="ko-KR" sz="2400" dirty="0"/>
            <a:t>Merits</a:t>
          </a:r>
          <a:endParaRPr lang="ko-KR" altLang="en-US" sz="2400" dirty="0"/>
        </a:p>
      </dgm:t>
    </dgm:pt>
    <dgm:pt modelId="{38031B8F-DCE8-4470-A904-E84978237229}" type="parTrans" cxnId="{C1BB31C6-926F-451A-B739-217B1789C9C3}">
      <dgm:prSet/>
      <dgm:spPr/>
      <dgm:t>
        <a:bodyPr/>
        <a:lstStyle/>
        <a:p>
          <a:pPr latinLnBrk="1"/>
          <a:endParaRPr lang="ko-KR" altLang="en-US" sz="2000"/>
        </a:p>
      </dgm:t>
    </dgm:pt>
    <dgm:pt modelId="{7591A6B2-C245-46DA-A10E-30BC299615D9}" type="sibTrans" cxnId="{C1BB31C6-926F-451A-B739-217B1789C9C3}">
      <dgm:prSet/>
      <dgm:spPr/>
      <dgm:t>
        <a:bodyPr/>
        <a:lstStyle/>
        <a:p>
          <a:pPr latinLnBrk="1"/>
          <a:endParaRPr lang="ko-KR" altLang="en-US" sz="2000"/>
        </a:p>
      </dgm:t>
    </dgm:pt>
    <dgm:pt modelId="{50471B53-51FA-4E05-89B9-E00588BA89C3}">
      <dgm:prSet phldrT="[텍스트]" custT="1"/>
      <dgm:spPr>
        <a:solidFill>
          <a:srgbClr val="043673"/>
        </a:solidFill>
        <a:ln>
          <a:noFill/>
        </a:ln>
      </dgm:spPr>
      <dgm:t>
        <a:bodyPr/>
        <a:lstStyle/>
        <a:p>
          <a:pPr latinLnBrk="1"/>
          <a:r>
            <a:rPr lang="en-US" altLang="ko-KR" sz="2400" dirty="0"/>
            <a:t>Enforcement</a:t>
          </a:r>
          <a:endParaRPr lang="ko-KR" altLang="en-US" sz="2400" dirty="0"/>
        </a:p>
      </dgm:t>
    </dgm:pt>
    <dgm:pt modelId="{E2EEEC34-7A9F-42DD-9904-0438E0E2B6C2}" type="parTrans" cxnId="{4A6F5015-7ABD-4635-9A1B-18FD3ACB337D}">
      <dgm:prSet/>
      <dgm:spPr/>
      <dgm:t>
        <a:bodyPr/>
        <a:lstStyle/>
        <a:p>
          <a:pPr latinLnBrk="1"/>
          <a:endParaRPr lang="ko-KR" altLang="en-US" sz="2000"/>
        </a:p>
      </dgm:t>
    </dgm:pt>
    <dgm:pt modelId="{EFA691A5-6BEB-4F90-9390-A8964AA89211}" type="sibTrans" cxnId="{4A6F5015-7ABD-4635-9A1B-18FD3ACB337D}">
      <dgm:prSet/>
      <dgm:spPr/>
      <dgm:t>
        <a:bodyPr/>
        <a:lstStyle/>
        <a:p>
          <a:pPr latinLnBrk="1"/>
          <a:endParaRPr lang="ko-KR" altLang="en-US" sz="2000"/>
        </a:p>
      </dgm:t>
    </dgm:pt>
    <dgm:pt modelId="{19EFEC63-0115-4CC4-8746-2B80FA2475F0}">
      <dgm:prSet phldrT="[텍스트]" custT="1"/>
      <dgm:spPr/>
      <dgm:t>
        <a:bodyPr/>
        <a:lstStyle/>
        <a:p>
          <a:pPr latinLnBrk="1"/>
          <a:r>
            <a:rPr lang="en-US" altLang="ko-KR" sz="1400" b="1" dirty="0"/>
            <a:t>Cause of action when overlapping with a breach of Treaty (e.g., FET)</a:t>
          </a:r>
          <a:endParaRPr lang="ko-KR" altLang="en-US" sz="1400" b="1" dirty="0"/>
        </a:p>
      </dgm:t>
    </dgm:pt>
    <dgm:pt modelId="{2D4EDBE5-5644-4AE0-ADEC-58963A2CDCF6}" type="parTrans" cxnId="{F6DC13F4-6668-4F8F-8B90-06AE2ED53C3B}">
      <dgm:prSet/>
      <dgm:spPr/>
      <dgm:t>
        <a:bodyPr/>
        <a:lstStyle/>
        <a:p>
          <a:pPr latinLnBrk="1"/>
          <a:endParaRPr lang="ko-KR" altLang="en-US"/>
        </a:p>
      </dgm:t>
    </dgm:pt>
    <dgm:pt modelId="{B4A35D22-1105-4492-B547-FF9FDFB6D99F}" type="sibTrans" cxnId="{F6DC13F4-6668-4F8F-8B90-06AE2ED53C3B}">
      <dgm:prSet/>
      <dgm:spPr/>
      <dgm:t>
        <a:bodyPr/>
        <a:lstStyle/>
        <a:p>
          <a:pPr latinLnBrk="1"/>
          <a:endParaRPr lang="ko-KR" altLang="en-US"/>
        </a:p>
      </dgm:t>
    </dgm:pt>
    <dgm:pt modelId="{FD4D7C7A-FEA7-42C3-94F8-040BFBD21F5B}">
      <dgm:prSet phldrT="[텍스트]" custT="1"/>
      <dgm:spPr/>
      <dgm:t>
        <a:bodyPr/>
        <a:lstStyle/>
        <a:p>
          <a:pPr latinLnBrk="1">
            <a:spcAft>
              <a:spcPts val="0"/>
            </a:spcAft>
          </a:pPr>
          <a:r>
            <a:rPr lang="en-US" altLang="ko-KR" sz="1400" b="1" dirty="0"/>
            <a:t>Ground for seeking annulment of an award</a:t>
          </a:r>
        </a:p>
      </dgm:t>
    </dgm:pt>
    <dgm:pt modelId="{C79AE3C8-4F44-419C-A02F-D11057A98850}" type="parTrans" cxnId="{06625F59-63C4-44CC-8EF7-AD411F23A26A}">
      <dgm:prSet/>
      <dgm:spPr/>
      <dgm:t>
        <a:bodyPr/>
        <a:lstStyle/>
        <a:p>
          <a:pPr latinLnBrk="1"/>
          <a:endParaRPr lang="ko-KR" altLang="en-US"/>
        </a:p>
      </dgm:t>
    </dgm:pt>
    <dgm:pt modelId="{964D9514-CA1F-4BCB-9736-905D51B4E93C}" type="sibTrans" cxnId="{06625F59-63C4-44CC-8EF7-AD411F23A26A}">
      <dgm:prSet/>
      <dgm:spPr/>
      <dgm:t>
        <a:bodyPr/>
        <a:lstStyle/>
        <a:p>
          <a:pPr latinLnBrk="1"/>
          <a:endParaRPr lang="ko-KR" altLang="en-US"/>
        </a:p>
      </dgm:t>
    </dgm:pt>
    <dgm:pt modelId="{206FD9CF-17CB-4BD2-9AE5-4E0F4C7166A2}" type="pres">
      <dgm:prSet presAssocID="{D466656A-F5E0-4E09-992D-32D3199CA8A1}" presName="diagram" presStyleCnt="0">
        <dgm:presLayoutVars>
          <dgm:chPref val="1"/>
          <dgm:dir/>
          <dgm:animOne val="branch"/>
          <dgm:animLvl val="lvl"/>
          <dgm:resizeHandles/>
        </dgm:presLayoutVars>
      </dgm:prSet>
      <dgm:spPr/>
    </dgm:pt>
    <dgm:pt modelId="{F7362286-8A0F-402E-8C5F-43FD60BBB05D}" type="pres">
      <dgm:prSet presAssocID="{862167F7-A6DB-4610-9EA3-83EDAE3BF6E1}" presName="root" presStyleCnt="0"/>
      <dgm:spPr/>
    </dgm:pt>
    <dgm:pt modelId="{DBD44FF8-DCBA-45FC-AE24-A3C4BE51ACFA}" type="pres">
      <dgm:prSet presAssocID="{862167F7-A6DB-4610-9EA3-83EDAE3BF6E1}" presName="rootComposite" presStyleCnt="0"/>
      <dgm:spPr/>
    </dgm:pt>
    <dgm:pt modelId="{16954FB7-9E35-4552-B832-DD7796C8D147}" type="pres">
      <dgm:prSet presAssocID="{862167F7-A6DB-4610-9EA3-83EDAE3BF6E1}" presName="rootText" presStyleLbl="node1" presStyleIdx="0" presStyleCnt="4"/>
      <dgm:spPr/>
    </dgm:pt>
    <dgm:pt modelId="{9C0D9CE5-1363-405C-BDCF-542467FA44FE}" type="pres">
      <dgm:prSet presAssocID="{862167F7-A6DB-4610-9EA3-83EDAE3BF6E1}" presName="rootConnector" presStyleLbl="node1" presStyleIdx="0" presStyleCnt="4"/>
      <dgm:spPr/>
    </dgm:pt>
    <dgm:pt modelId="{335AAE3A-7D6F-4F7A-B6DC-4AEE9ACFBB21}" type="pres">
      <dgm:prSet presAssocID="{862167F7-A6DB-4610-9EA3-83EDAE3BF6E1}" presName="childShape" presStyleCnt="0"/>
      <dgm:spPr/>
    </dgm:pt>
    <dgm:pt modelId="{A1D6DC96-D46A-4E97-8E59-41921AE5A31D}" type="pres">
      <dgm:prSet presAssocID="{EDE3655B-10C4-46A4-B562-3EAFE16413A0}" presName="root" presStyleCnt="0"/>
      <dgm:spPr/>
    </dgm:pt>
    <dgm:pt modelId="{3C7C2A05-CE23-471A-A968-225B41138410}" type="pres">
      <dgm:prSet presAssocID="{EDE3655B-10C4-46A4-B562-3EAFE16413A0}" presName="rootComposite" presStyleCnt="0"/>
      <dgm:spPr/>
    </dgm:pt>
    <dgm:pt modelId="{F02044ED-FF18-4C0F-9670-E8FCABC7ED79}" type="pres">
      <dgm:prSet presAssocID="{EDE3655B-10C4-46A4-B562-3EAFE16413A0}" presName="rootText" presStyleLbl="node1" presStyleIdx="1" presStyleCnt="4"/>
      <dgm:spPr/>
    </dgm:pt>
    <dgm:pt modelId="{C02DF058-76D0-42C6-93E4-AAEF6E12F645}" type="pres">
      <dgm:prSet presAssocID="{EDE3655B-10C4-46A4-B562-3EAFE16413A0}" presName="rootConnector" presStyleLbl="node1" presStyleIdx="1" presStyleCnt="4"/>
      <dgm:spPr/>
    </dgm:pt>
    <dgm:pt modelId="{B3CAC0D9-B6DA-466C-9428-DD5E8F2FEC49}" type="pres">
      <dgm:prSet presAssocID="{EDE3655B-10C4-46A4-B562-3EAFE16413A0}" presName="childShape" presStyleCnt="0"/>
      <dgm:spPr/>
    </dgm:pt>
    <dgm:pt modelId="{ADE9E96A-F650-469E-8242-FEEFAA45245B}" type="pres">
      <dgm:prSet presAssocID="{587115A6-EE45-4108-855B-F65FE2EE4E07}" presName="root" presStyleCnt="0"/>
      <dgm:spPr/>
    </dgm:pt>
    <dgm:pt modelId="{D0E5944A-BEA6-45A2-968A-CAD03435E13A}" type="pres">
      <dgm:prSet presAssocID="{587115A6-EE45-4108-855B-F65FE2EE4E07}" presName="rootComposite" presStyleCnt="0"/>
      <dgm:spPr/>
    </dgm:pt>
    <dgm:pt modelId="{E5942E46-DA9B-48AC-87AD-C42CCFD97DFB}" type="pres">
      <dgm:prSet presAssocID="{587115A6-EE45-4108-855B-F65FE2EE4E07}" presName="rootText" presStyleLbl="node1" presStyleIdx="2" presStyleCnt="4"/>
      <dgm:spPr/>
    </dgm:pt>
    <dgm:pt modelId="{AD881E30-3DA2-4D2C-891F-D7E0D0F997E9}" type="pres">
      <dgm:prSet presAssocID="{587115A6-EE45-4108-855B-F65FE2EE4E07}" presName="rootConnector" presStyleLbl="node1" presStyleIdx="2" presStyleCnt="4"/>
      <dgm:spPr/>
    </dgm:pt>
    <dgm:pt modelId="{BB64AA0A-75C8-43AF-B9EC-4DAF9D490626}" type="pres">
      <dgm:prSet presAssocID="{587115A6-EE45-4108-855B-F65FE2EE4E07}" presName="childShape" presStyleCnt="0"/>
      <dgm:spPr/>
    </dgm:pt>
    <dgm:pt modelId="{19E5FE1B-ED03-4FBE-8C0C-D244D5F82446}" type="pres">
      <dgm:prSet presAssocID="{2D4EDBE5-5644-4AE0-ADEC-58963A2CDCF6}" presName="Name13" presStyleLbl="parChTrans1D2" presStyleIdx="0" presStyleCnt="2"/>
      <dgm:spPr/>
    </dgm:pt>
    <dgm:pt modelId="{5478E80D-BD07-4301-9694-BDF4B3B95B40}" type="pres">
      <dgm:prSet presAssocID="{19EFEC63-0115-4CC4-8746-2B80FA2475F0}" presName="childText" presStyleLbl="bgAcc1" presStyleIdx="0" presStyleCnt="2">
        <dgm:presLayoutVars>
          <dgm:bulletEnabled val="1"/>
        </dgm:presLayoutVars>
      </dgm:prSet>
      <dgm:spPr/>
    </dgm:pt>
    <dgm:pt modelId="{863CD77C-12F3-40EA-901E-0690D8208CA6}" type="pres">
      <dgm:prSet presAssocID="{50471B53-51FA-4E05-89B9-E00588BA89C3}" presName="root" presStyleCnt="0"/>
      <dgm:spPr/>
    </dgm:pt>
    <dgm:pt modelId="{832DA776-7177-4BED-94E1-D82D06A1E279}" type="pres">
      <dgm:prSet presAssocID="{50471B53-51FA-4E05-89B9-E00588BA89C3}" presName="rootComposite" presStyleCnt="0"/>
      <dgm:spPr/>
    </dgm:pt>
    <dgm:pt modelId="{B5ECDBBE-E7F9-410C-95FA-68E067C206CA}" type="pres">
      <dgm:prSet presAssocID="{50471B53-51FA-4E05-89B9-E00588BA89C3}" presName="rootText" presStyleLbl="node1" presStyleIdx="3" presStyleCnt="4"/>
      <dgm:spPr/>
    </dgm:pt>
    <dgm:pt modelId="{3AE0AA84-5092-4C33-926B-F78ABAEB03FF}" type="pres">
      <dgm:prSet presAssocID="{50471B53-51FA-4E05-89B9-E00588BA89C3}" presName="rootConnector" presStyleLbl="node1" presStyleIdx="3" presStyleCnt="4"/>
      <dgm:spPr/>
    </dgm:pt>
    <dgm:pt modelId="{833AF846-5220-4AED-A655-88CFF5C2CC04}" type="pres">
      <dgm:prSet presAssocID="{50471B53-51FA-4E05-89B9-E00588BA89C3}" presName="childShape" presStyleCnt="0"/>
      <dgm:spPr/>
    </dgm:pt>
    <dgm:pt modelId="{34573DDB-4AA4-4CEB-88A7-AB40E691C944}" type="pres">
      <dgm:prSet presAssocID="{C79AE3C8-4F44-419C-A02F-D11057A98850}" presName="Name13" presStyleLbl="parChTrans1D2" presStyleIdx="1" presStyleCnt="2"/>
      <dgm:spPr/>
    </dgm:pt>
    <dgm:pt modelId="{28ECF6C9-98CC-47F9-B9D1-A8D1AC8F30EA}" type="pres">
      <dgm:prSet presAssocID="{FD4D7C7A-FEA7-42C3-94F8-040BFBD21F5B}" presName="childText" presStyleLbl="bgAcc1" presStyleIdx="1" presStyleCnt="2" custScaleX="105827" custScaleY="99209">
        <dgm:presLayoutVars>
          <dgm:bulletEnabled val="1"/>
        </dgm:presLayoutVars>
      </dgm:prSet>
      <dgm:spPr/>
    </dgm:pt>
  </dgm:ptLst>
  <dgm:cxnLst>
    <dgm:cxn modelId="{4A6F5015-7ABD-4635-9A1B-18FD3ACB337D}" srcId="{D466656A-F5E0-4E09-992D-32D3199CA8A1}" destId="{50471B53-51FA-4E05-89B9-E00588BA89C3}" srcOrd="3" destOrd="0" parTransId="{E2EEEC34-7A9F-42DD-9904-0438E0E2B6C2}" sibTransId="{EFA691A5-6BEB-4F90-9390-A8964AA89211}"/>
    <dgm:cxn modelId="{6F5B912E-B030-4992-ADF9-4A4CEA563256}" type="presOf" srcId="{50471B53-51FA-4E05-89B9-E00588BA89C3}" destId="{B5ECDBBE-E7F9-410C-95FA-68E067C206CA}" srcOrd="0" destOrd="0" presId="urn:microsoft.com/office/officeart/2005/8/layout/hierarchy3"/>
    <dgm:cxn modelId="{25A39361-BAC1-4313-BD25-4FC1A78D55FB}" type="presOf" srcId="{FD4D7C7A-FEA7-42C3-94F8-040BFBD21F5B}" destId="{28ECF6C9-98CC-47F9-B9D1-A8D1AC8F30EA}" srcOrd="0" destOrd="0" presId="urn:microsoft.com/office/officeart/2005/8/layout/hierarchy3"/>
    <dgm:cxn modelId="{E48EFD6E-4A01-4EEF-AE9B-85DDE896BC48}" srcId="{D466656A-F5E0-4E09-992D-32D3199CA8A1}" destId="{EDE3655B-10C4-46A4-B562-3EAFE16413A0}" srcOrd="1" destOrd="0" parTransId="{4AE8F065-8B70-4EC2-8C85-6ECBFBE31032}" sibTransId="{289FCBD8-EB53-40BA-A6FF-10E1F3AB031F}"/>
    <dgm:cxn modelId="{66314351-366F-42B6-BBA0-2271A3C5D87C}" type="presOf" srcId="{2D4EDBE5-5644-4AE0-ADEC-58963A2CDCF6}" destId="{19E5FE1B-ED03-4FBE-8C0C-D244D5F82446}" srcOrd="0" destOrd="0" presId="urn:microsoft.com/office/officeart/2005/8/layout/hierarchy3"/>
    <dgm:cxn modelId="{C2476652-38AE-4AA1-A534-CCB6AD52103C}" type="presOf" srcId="{19EFEC63-0115-4CC4-8746-2B80FA2475F0}" destId="{5478E80D-BD07-4301-9694-BDF4B3B95B40}" srcOrd="0" destOrd="0" presId="urn:microsoft.com/office/officeart/2005/8/layout/hierarchy3"/>
    <dgm:cxn modelId="{BE8C5658-A070-4811-9C04-1286D8DDB0E5}" type="presOf" srcId="{50471B53-51FA-4E05-89B9-E00588BA89C3}" destId="{3AE0AA84-5092-4C33-926B-F78ABAEB03FF}" srcOrd="1" destOrd="0" presId="urn:microsoft.com/office/officeart/2005/8/layout/hierarchy3"/>
    <dgm:cxn modelId="{06625F59-63C4-44CC-8EF7-AD411F23A26A}" srcId="{50471B53-51FA-4E05-89B9-E00588BA89C3}" destId="{FD4D7C7A-FEA7-42C3-94F8-040BFBD21F5B}" srcOrd="0" destOrd="0" parTransId="{C79AE3C8-4F44-419C-A02F-D11057A98850}" sibTransId="{964D9514-CA1F-4BCB-9736-905D51B4E93C}"/>
    <dgm:cxn modelId="{1869DB7D-0A75-4983-ACC5-4BC8817C43D1}" type="presOf" srcId="{587115A6-EE45-4108-855B-F65FE2EE4E07}" destId="{AD881E30-3DA2-4D2C-891F-D7E0D0F997E9}" srcOrd="1" destOrd="0" presId="urn:microsoft.com/office/officeart/2005/8/layout/hierarchy3"/>
    <dgm:cxn modelId="{23AAED9F-16CD-46C2-A78F-B10F8ABD51AE}" type="presOf" srcId="{862167F7-A6DB-4610-9EA3-83EDAE3BF6E1}" destId="{16954FB7-9E35-4552-B832-DD7796C8D147}" srcOrd="0" destOrd="0" presId="urn:microsoft.com/office/officeart/2005/8/layout/hierarchy3"/>
    <dgm:cxn modelId="{42D7F1A9-3CBE-4DBC-9207-B8ACBDB4C549}" type="presOf" srcId="{587115A6-EE45-4108-855B-F65FE2EE4E07}" destId="{E5942E46-DA9B-48AC-87AD-C42CCFD97DFB}" srcOrd="0" destOrd="0" presId="urn:microsoft.com/office/officeart/2005/8/layout/hierarchy3"/>
    <dgm:cxn modelId="{C8802BAA-4830-49B3-99C9-61A9DC21468D}" type="presOf" srcId="{EDE3655B-10C4-46A4-B562-3EAFE16413A0}" destId="{C02DF058-76D0-42C6-93E4-AAEF6E12F645}" srcOrd="1" destOrd="0" presId="urn:microsoft.com/office/officeart/2005/8/layout/hierarchy3"/>
    <dgm:cxn modelId="{AB4EF3B8-624A-4389-94F9-E80888FD8C16}" type="presOf" srcId="{D466656A-F5E0-4E09-992D-32D3199CA8A1}" destId="{206FD9CF-17CB-4BD2-9AE5-4E0F4C7166A2}" srcOrd="0" destOrd="0" presId="urn:microsoft.com/office/officeart/2005/8/layout/hierarchy3"/>
    <dgm:cxn modelId="{786807BB-501C-4479-B402-5A7C4BE18051}" srcId="{D466656A-F5E0-4E09-992D-32D3199CA8A1}" destId="{862167F7-A6DB-4610-9EA3-83EDAE3BF6E1}" srcOrd="0" destOrd="0" parTransId="{AF466C86-A5C5-4A03-81C7-9ECBEB371135}" sibTransId="{6308135E-8060-4388-9E50-AD6203D70BC8}"/>
    <dgm:cxn modelId="{10B908BD-A49E-47B4-A8B9-61A3D5C45E8B}" type="presOf" srcId="{EDE3655B-10C4-46A4-B562-3EAFE16413A0}" destId="{F02044ED-FF18-4C0F-9670-E8FCABC7ED79}" srcOrd="0" destOrd="0" presId="urn:microsoft.com/office/officeart/2005/8/layout/hierarchy3"/>
    <dgm:cxn modelId="{C1BB31C6-926F-451A-B739-217B1789C9C3}" srcId="{D466656A-F5E0-4E09-992D-32D3199CA8A1}" destId="{587115A6-EE45-4108-855B-F65FE2EE4E07}" srcOrd="2" destOrd="0" parTransId="{38031B8F-DCE8-4470-A904-E84978237229}" sibTransId="{7591A6B2-C245-46DA-A10E-30BC299615D9}"/>
    <dgm:cxn modelId="{3420A8D5-1CD8-4447-8157-FB73F62C3D3B}" type="presOf" srcId="{C79AE3C8-4F44-419C-A02F-D11057A98850}" destId="{34573DDB-4AA4-4CEB-88A7-AB40E691C944}" srcOrd="0" destOrd="0" presId="urn:microsoft.com/office/officeart/2005/8/layout/hierarchy3"/>
    <dgm:cxn modelId="{93B428EF-7735-48DB-829B-E87F011FEE21}" type="presOf" srcId="{862167F7-A6DB-4610-9EA3-83EDAE3BF6E1}" destId="{9C0D9CE5-1363-405C-BDCF-542467FA44FE}" srcOrd="1" destOrd="0" presId="urn:microsoft.com/office/officeart/2005/8/layout/hierarchy3"/>
    <dgm:cxn modelId="{F6DC13F4-6668-4F8F-8B90-06AE2ED53C3B}" srcId="{587115A6-EE45-4108-855B-F65FE2EE4E07}" destId="{19EFEC63-0115-4CC4-8746-2B80FA2475F0}" srcOrd="0" destOrd="0" parTransId="{2D4EDBE5-5644-4AE0-ADEC-58963A2CDCF6}" sibTransId="{B4A35D22-1105-4492-B547-FF9FDFB6D99F}"/>
    <dgm:cxn modelId="{C86DB82B-DCF8-4D21-83CC-F4FF73B0E4BB}" type="presParOf" srcId="{206FD9CF-17CB-4BD2-9AE5-4E0F4C7166A2}" destId="{F7362286-8A0F-402E-8C5F-43FD60BBB05D}" srcOrd="0" destOrd="0" presId="urn:microsoft.com/office/officeart/2005/8/layout/hierarchy3"/>
    <dgm:cxn modelId="{9E53E9DA-70DD-46C9-BD70-B8C77552229F}" type="presParOf" srcId="{F7362286-8A0F-402E-8C5F-43FD60BBB05D}" destId="{DBD44FF8-DCBA-45FC-AE24-A3C4BE51ACFA}" srcOrd="0" destOrd="0" presId="urn:microsoft.com/office/officeart/2005/8/layout/hierarchy3"/>
    <dgm:cxn modelId="{F65E1CB3-33C8-43EB-9E6A-9A8C97EA02DE}" type="presParOf" srcId="{DBD44FF8-DCBA-45FC-AE24-A3C4BE51ACFA}" destId="{16954FB7-9E35-4552-B832-DD7796C8D147}" srcOrd="0" destOrd="0" presId="urn:microsoft.com/office/officeart/2005/8/layout/hierarchy3"/>
    <dgm:cxn modelId="{7ED42FB4-722E-4FB4-A7FC-D167BA0BA821}" type="presParOf" srcId="{DBD44FF8-DCBA-45FC-AE24-A3C4BE51ACFA}" destId="{9C0D9CE5-1363-405C-BDCF-542467FA44FE}" srcOrd="1" destOrd="0" presId="urn:microsoft.com/office/officeart/2005/8/layout/hierarchy3"/>
    <dgm:cxn modelId="{D957B6F2-A407-4852-A142-D041926DD0A4}" type="presParOf" srcId="{F7362286-8A0F-402E-8C5F-43FD60BBB05D}" destId="{335AAE3A-7D6F-4F7A-B6DC-4AEE9ACFBB21}" srcOrd="1" destOrd="0" presId="urn:microsoft.com/office/officeart/2005/8/layout/hierarchy3"/>
    <dgm:cxn modelId="{676A657F-F84A-48B5-AB36-0AF45B44E8F5}" type="presParOf" srcId="{206FD9CF-17CB-4BD2-9AE5-4E0F4C7166A2}" destId="{A1D6DC96-D46A-4E97-8E59-41921AE5A31D}" srcOrd="1" destOrd="0" presId="urn:microsoft.com/office/officeart/2005/8/layout/hierarchy3"/>
    <dgm:cxn modelId="{610BCC84-75F3-48EE-AB22-A8B7B90DCC74}" type="presParOf" srcId="{A1D6DC96-D46A-4E97-8E59-41921AE5A31D}" destId="{3C7C2A05-CE23-471A-A968-225B41138410}" srcOrd="0" destOrd="0" presId="urn:microsoft.com/office/officeart/2005/8/layout/hierarchy3"/>
    <dgm:cxn modelId="{9067C450-3A3F-443A-A845-69ACAFC837F0}" type="presParOf" srcId="{3C7C2A05-CE23-471A-A968-225B41138410}" destId="{F02044ED-FF18-4C0F-9670-E8FCABC7ED79}" srcOrd="0" destOrd="0" presId="urn:microsoft.com/office/officeart/2005/8/layout/hierarchy3"/>
    <dgm:cxn modelId="{D14A3AC3-A1EE-4895-A25D-54923C348993}" type="presParOf" srcId="{3C7C2A05-CE23-471A-A968-225B41138410}" destId="{C02DF058-76D0-42C6-93E4-AAEF6E12F645}" srcOrd="1" destOrd="0" presId="urn:microsoft.com/office/officeart/2005/8/layout/hierarchy3"/>
    <dgm:cxn modelId="{2D69C007-CF1C-440D-9E2F-1A343F32353C}" type="presParOf" srcId="{A1D6DC96-D46A-4E97-8E59-41921AE5A31D}" destId="{B3CAC0D9-B6DA-466C-9428-DD5E8F2FEC49}" srcOrd="1" destOrd="0" presId="urn:microsoft.com/office/officeart/2005/8/layout/hierarchy3"/>
    <dgm:cxn modelId="{85D7A9BB-1010-4D6A-85D3-5CE9233E2AD8}" type="presParOf" srcId="{206FD9CF-17CB-4BD2-9AE5-4E0F4C7166A2}" destId="{ADE9E96A-F650-469E-8242-FEEFAA45245B}" srcOrd="2" destOrd="0" presId="urn:microsoft.com/office/officeart/2005/8/layout/hierarchy3"/>
    <dgm:cxn modelId="{51AA0022-EB6C-4B6A-B959-6788AC78415D}" type="presParOf" srcId="{ADE9E96A-F650-469E-8242-FEEFAA45245B}" destId="{D0E5944A-BEA6-45A2-968A-CAD03435E13A}" srcOrd="0" destOrd="0" presId="urn:microsoft.com/office/officeart/2005/8/layout/hierarchy3"/>
    <dgm:cxn modelId="{54D6A088-9380-44A1-BBCF-DCCD3841B0EE}" type="presParOf" srcId="{D0E5944A-BEA6-45A2-968A-CAD03435E13A}" destId="{E5942E46-DA9B-48AC-87AD-C42CCFD97DFB}" srcOrd="0" destOrd="0" presId="urn:microsoft.com/office/officeart/2005/8/layout/hierarchy3"/>
    <dgm:cxn modelId="{5C8E72FF-2656-47E6-8306-C3B7D796C3AA}" type="presParOf" srcId="{D0E5944A-BEA6-45A2-968A-CAD03435E13A}" destId="{AD881E30-3DA2-4D2C-891F-D7E0D0F997E9}" srcOrd="1" destOrd="0" presId="urn:microsoft.com/office/officeart/2005/8/layout/hierarchy3"/>
    <dgm:cxn modelId="{F5CEB6DA-5731-4A54-BDD7-472D0406BFAF}" type="presParOf" srcId="{ADE9E96A-F650-469E-8242-FEEFAA45245B}" destId="{BB64AA0A-75C8-43AF-B9EC-4DAF9D490626}" srcOrd="1" destOrd="0" presId="urn:microsoft.com/office/officeart/2005/8/layout/hierarchy3"/>
    <dgm:cxn modelId="{27E974F1-A2C6-47D2-9A2B-82782F27F3B3}" type="presParOf" srcId="{BB64AA0A-75C8-43AF-B9EC-4DAF9D490626}" destId="{19E5FE1B-ED03-4FBE-8C0C-D244D5F82446}" srcOrd="0" destOrd="0" presId="urn:microsoft.com/office/officeart/2005/8/layout/hierarchy3"/>
    <dgm:cxn modelId="{3352C0E7-8B47-4DA1-B908-9F1AEFDF584D}" type="presParOf" srcId="{BB64AA0A-75C8-43AF-B9EC-4DAF9D490626}" destId="{5478E80D-BD07-4301-9694-BDF4B3B95B40}" srcOrd="1" destOrd="0" presId="urn:microsoft.com/office/officeart/2005/8/layout/hierarchy3"/>
    <dgm:cxn modelId="{F3EDBE31-5546-4012-B012-D0C5194215A9}" type="presParOf" srcId="{206FD9CF-17CB-4BD2-9AE5-4E0F4C7166A2}" destId="{863CD77C-12F3-40EA-901E-0690D8208CA6}" srcOrd="3" destOrd="0" presId="urn:microsoft.com/office/officeart/2005/8/layout/hierarchy3"/>
    <dgm:cxn modelId="{CF18FFB2-A132-44C8-B664-2864D27F58DC}" type="presParOf" srcId="{863CD77C-12F3-40EA-901E-0690D8208CA6}" destId="{832DA776-7177-4BED-94E1-D82D06A1E279}" srcOrd="0" destOrd="0" presId="urn:microsoft.com/office/officeart/2005/8/layout/hierarchy3"/>
    <dgm:cxn modelId="{28DA3375-1DFF-4294-805C-31FD9FD9B4B8}" type="presParOf" srcId="{832DA776-7177-4BED-94E1-D82D06A1E279}" destId="{B5ECDBBE-E7F9-410C-95FA-68E067C206CA}" srcOrd="0" destOrd="0" presId="urn:microsoft.com/office/officeart/2005/8/layout/hierarchy3"/>
    <dgm:cxn modelId="{8E1DB135-0766-4470-9F78-9F110B565E77}" type="presParOf" srcId="{832DA776-7177-4BED-94E1-D82D06A1E279}" destId="{3AE0AA84-5092-4C33-926B-F78ABAEB03FF}" srcOrd="1" destOrd="0" presId="urn:microsoft.com/office/officeart/2005/8/layout/hierarchy3"/>
    <dgm:cxn modelId="{4553C9D9-9953-420D-BD95-AC318D5D0B11}" type="presParOf" srcId="{863CD77C-12F3-40EA-901E-0690D8208CA6}" destId="{833AF846-5220-4AED-A655-88CFF5C2CC04}" srcOrd="1" destOrd="0" presId="urn:microsoft.com/office/officeart/2005/8/layout/hierarchy3"/>
    <dgm:cxn modelId="{26F966C2-D39A-4658-BF6A-6F7837AD8AA6}" type="presParOf" srcId="{833AF846-5220-4AED-A655-88CFF5C2CC04}" destId="{34573DDB-4AA4-4CEB-88A7-AB40E691C944}" srcOrd="0" destOrd="0" presId="urn:microsoft.com/office/officeart/2005/8/layout/hierarchy3"/>
    <dgm:cxn modelId="{9712EC7B-18D6-4079-9825-418673904775}" type="presParOf" srcId="{833AF846-5220-4AED-A655-88CFF5C2CC04}" destId="{28ECF6C9-98CC-47F9-B9D1-A8D1AC8F30E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01F6A-BFEF-4CDE-BD0B-B474AA0C92DE}">
      <dsp:nvSpPr>
        <dsp:cNvPr id="0" name=""/>
        <dsp:cNvSpPr/>
      </dsp:nvSpPr>
      <dsp:spPr>
        <a:xfrm>
          <a:off x="39" y="522314"/>
          <a:ext cx="3798093" cy="1519237"/>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ES" sz="3000" kern="1200" dirty="0" err="1">
              <a:solidFill>
                <a:schemeClr val="bg1"/>
              </a:solidFill>
            </a:rPr>
            <a:t>Corruption</a:t>
          </a:r>
          <a:r>
            <a:rPr lang="es-ES" sz="3000" kern="1200" dirty="0">
              <a:solidFill>
                <a:schemeClr val="bg1"/>
              </a:solidFill>
            </a:rPr>
            <a:t> as a </a:t>
          </a:r>
          <a:r>
            <a:rPr lang="es-ES" sz="3000" kern="1200" dirty="0" err="1">
              <a:solidFill>
                <a:schemeClr val="bg1"/>
              </a:solidFill>
            </a:rPr>
            <a:t>shield</a:t>
          </a:r>
          <a:endParaRPr lang="es-ES" sz="3000" kern="1200" dirty="0">
            <a:solidFill>
              <a:schemeClr val="bg1"/>
            </a:solidFill>
          </a:endParaRPr>
        </a:p>
      </dsp:txBody>
      <dsp:txXfrm>
        <a:off x="39" y="522314"/>
        <a:ext cx="3798093" cy="1519237"/>
      </dsp:txXfrm>
    </dsp:sp>
    <dsp:sp modelId="{EBC267FE-7327-4294-B45B-39141F14F6AE}">
      <dsp:nvSpPr>
        <dsp:cNvPr id="0" name=""/>
        <dsp:cNvSpPr/>
      </dsp:nvSpPr>
      <dsp:spPr>
        <a:xfrm>
          <a:off x="39" y="2041552"/>
          <a:ext cx="3798093" cy="28548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228600" lvl="1" indent="-228600" algn="l" defTabSz="1111250">
            <a:lnSpc>
              <a:spcPct val="90000"/>
            </a:lnSpc>
            <a:spcBef>
              <a:spcPct val="0"/>
            </a:spcBef>
            <a:spcAft>
              <a:spcPct val="15000"/>
            </a:spcAft>
            <a:buChar char="•"/>
          </a:pPr>
          <a:endParaRPr lang="es-ES" sz="2500" kern="1200" dirty="0"/>
        </a:p>
        <a:p>
          <a:pPr marL="171450" lvl="1" indent="-171450" algn="l" defTabSz="711200">
            <a:lnSpc>
              <a:spcPct val="90000"/>
            </a:lnSpc>
            <a:spcBef>
              <a:spcPct val="0"/>
            </a:spcBef>
            <a:spcAft>
              <a:spcPct val="15000"/>
            </a:spcAft>
            <a:buChar char="•"/>
          </a:pPr>
          <a:r>
            <a:rPr lang="es-ES" sz="1600" kern="1200" dirty="0" err="1"/>
            <a:t>Contracts</a:t>
          </a:r>
          <a:r>
            <a:rPr lang="es-ES" sz="1600" kern="1200" dirty="0"/>
            <a:t> of </a:t>
          </a:r>
          <a:r>
            <a:rPr lang="es-ES" sz="1600" kern="1200" dirty="0" err="1"/>
            <a:t>corruption</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err="1"/>
            <a:t>Contracts</a:t>
          </a:r>
          <a:r>
            <a:rPr lang="es-ES" sz="1600" kern="1200" dirty="0"/>
            <a:t> </a:t>
          </a:r>
          <a:r>
            <a:rPr lang="es-ES" sz="1600" kern="1200" dirty="0" err="1"/>
            <a:t>tainted</a:t>
          </a:r>
          <a:r>
            <a:rPr lang="es-ES" sz="1600" kern="1200" dirty="0"/>
            <a:t> </a:t>
          </a:r>
          <a:r>
            <a:rPr lang="es-ES" sz="1600" kern="1200" dirty="0" err="1"/>
            <a:t>by</a:t>
          </a:r>
          <a:r>
            <a:rPr lang="es-ES" sz="1600" kern="1200" dirty="0"/>
            <a:t> </a:t>
          </a:r>
          <a:r>
            <a:rPr lang="es-ES" sz="1600" kern="1200" dirty="0" err="1"/>
            <a:t>corruption</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err="1"/>
            <a:t>Corrupt</a:t>
          </a:r>
          <a:r>
            <a:rPr lang="es-ES" sz="1600" kern="1200" dirty="0"/>
            <a:t> </a:t>
          </a:r>
          <a:r>
            <a:rPr lang="es-ES" sz="1600" kern="1200" dirty="0" err="1"/>
            <a:t>conduct</a:t>
          </a:r>
          <a:r>
            <a:rPr lang="es-ES" sz="1600" kern="1200" dirty="0"/>
            <a:t> of </a:t>
          </a:r>
          <a:r>
            <a:rPr lang="es-ES" sz="1600" kern="1200" dirty="0" err="1"/>
            <a:t>the</a:t>
          </a:r>
          <a:r>
            <a:rPr lang="es-ES" sz="1600" kern="1200" dirty="0"/>
            <a:t> </a:t>
          </a:r>
          <a:r>
            <a:rPr lang="es-ES" sz="1600" kern="1200" dirty="0" err="1"/>
            <a:t>investor</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err="1"/>
            <a:t>Corruption</a:t>
          </a:r>
          <a:r>
            <a:rPr lang="es-ES" sz="1600" kern="1200" dirty="0"/>
            <a:t> in </a:t>
          </a:r>
          <a:r>
            <a:rPr lang="es-ES" sz="1600" kern="1200" dirty="0" err="1"/>
            <a:t>annulment</a:t>
          </a:r>
          <a:r>
            <a:rPr lang="es-ES" sz="1600" kern="1200" dirty="0"/>
            <a:t> </a:t>
          </a:r>
          <a:r>
            <a:rPr lang="es-ES" sz="1600" kern="1200" dirty="0" err="1"/>
            <a:t>proceedings</a:t>
          </a:r>
          <a:endParaRPr lang="es-ES" sz="1600" kern="1200" dirty="0"/>
        </a:p>
      </dsp:txBody>
      <dsp:txXfrm>
        <a:off x="39" y="2041552"/>
        <a:ext cx="3798093" cy="2854800"/>
      </dsp:txXfrm>
    </dsp:sp>
    <dsp:sp modelId="{5CE71796-6D5E-4E4E-A8E2-49755FFD4C5D}">
      <dsp:nvSpPr>
        <dsp:cNvPr id="0" name=""/>
        <dsp:cNvSpPr/>
      </dsp:nvSpPr>
      <dsp:spPr>
        <a:xfrm>
          <a:off x="4329866" y="522314"/>
          <a:ext cx="3798093" cy="1519237"/>
        </a:xfrm>
        <a:prstGeom prst="rect">
          <a:avLst/>
        </a:prstGeom>
        <a:solidFill>
          <a:srgbClr val="0070C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ES" sz="3000" kern="1200" dirty="0" err="1">
              <a:solidFill>
                <a:schemeClr val="bg1"/>
              </a:solidFill>
            </a:rPr>
            <a:t>Corruption</a:t>
          </a:r>
          <a:r>
            <a:rPr lang="es-ES" sz="3000" kern="1200" dirty="0">
              <a:solidFill>
                <a:schemeClr val="bg1"/>
              </a:solidFill>
            </a:rPr>
            <a:t> as a </a:t>
          </a:r>
          <a:r>
            <a:rPr lang="es-ES" sz="3000" kern="1200" dirty="0" err="1">
              <a:solidFill>
                <a:schemeClr val="bg1"/>
              </a:solidFill>
            </a:rPr>
            <a:t>sword</a:t>
          </a:r>
          <a:endParaRPr lang="es-ES" sz="3000" kern="1200" dirty="0">
            <a:solidFill>
              <a:schemeClr val="bg1"/>
            </a:solidFill>
          </a:endParaRPr>
        </a:p>
      </dsp:txBody>
      <dsp:txXfrm>
        <a:off x="4329866" y="522314"/>
        <a:ext cx="3798093" cy="1519237"/>
      </dsp:txXfrm>
    </dsp:sp>
    <dsp:sp modelId="{AFF386B1-8E4E-40FB-A1CC-C4C1CB5EC551}">
      <dsp:nvSpPr>
        <dsp:cNvPr id="0" name=""/>
        <dsp:cNvSpPr/>
      </dsp:nvSpPr>
      <dsp:spPr>
        <a:xfrm>
          <a:off x="4329866" y="2041552"/>
          <a:ext cx="3798093" cy="2854800"/>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err="1"/>
            <a:t>Chevron</a:t>
          </a:r>
          <a:r>
            <a:rPr lang="es-ES" sz="1600" kern="1200" dirty="0"/>
            <a:t> v. Ecuador</a:t>
          </a:r>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a:t>EDP v. Romania</a:t>
          </a:r>
        </a:p>
      </dsp:txBody>
      <dsp:txXfrm>
        <a:off x="4329866" y="2041552"/>
        <a:ext cx="379809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D882C-417A-4A15-815F-AC3D5BE38197}">
      <dsp:nvSpPr>
        <dsp:cNvPr id="0" name=""/>
        <dsp:cNvSpPr/>
      </dsp:nvSpPr>
      <dsp:spPr>
        <a:xfrm>
          <a:off x="3969575" y="1194076"/>
          <a:ext cx="1955851" cy="323804"/>
        </a:xfrm>
        <a:custGeom>
          <a:avLst/>
          <a:gdLst/>
          <a:ahLst/>
          <a:cxnLst/>
          <a:rect l="0" t="0" r="0" b="0"/>
          <a:pathLst>
            <a:path>
              <a:moveTo>
                <a:pt x="0" y="0"/>
              </a:moveTo>
              <a:lnTo>
                <a:pt x="0" y="193458"/>
              </a:lnTo>
              <a:lnTo>
                <a:pt x="1955851" y="193458"/>
              </a:lnTo>
              <a:lnTo>
                <a:pt x="1955851" y="3238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264B6D-F3CD-47AD-AA7F-937E144373F7}">
      <dsp:nvSpPr>
        <dsp:cNvPr id="0" name=""/>
        <dsp:cNvSpPr/>
      </dsp:nvSpPr>
      <dsp:spPr>
        <a:xfrm>
          <a:off x="1690755" y="1194076"/>
          <a:ext cx="2278820" cy="305881"/>
        </a:xfrm>
        <a:custGeom>
          <a:avLst/>
          <a:gdLst/>
          <a:ahLst/>
          <a:cxnLst/>
          <a:rect l="0" t="0" r="0" b="0"/>
          <a:pathLst>
            <a:path>
              <a:moveTo>
                <a:pt x="2278820" y="0"/>
              </a:moveTo>
              <a:lnTo>
                <a:pt x="2278820" y="175535"/>
              </a:lnTo>
              <a:lnTo>
                <a:pt x="0" y="175535"/>
              </a:lnTo>
              <a:lnTo>
                <a:pt x="0" y="3058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DBCCE-9839-4EF2-98C9-2260E1951191}">
      <dsp:nvSpPr>
        <dsp:cNvPr id="0" name=""/>
        <dsp:cNvSpPr/>
      </dsp:nvSpPr>
      <dsp:spPr>
        <a:xfrm>
          <a:off x="2999023" y="1314"/>
          <a:ext cx="1941104" cy="1192761"/>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3A4FEA-01D4-4100-8FE5-93C51D8E95FC}">
      <dsp:nvSpPr>
        <dsp:cNvPr id="0" name=""/>
        <dsp:cNvSpPr/>
      </dsp:nvSpPr>
      <dsp:spPr>
        <a:xfrm>
          <a:off x="3155359" y="149833"/>
          <a:ext cx="1941104" cy="11927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Standard of Proof</a:t>
          </a:r>
        </a:p>
      </dsp:txBody>
      <dsp:txXfrm>
        <a:off x="3190294" y="184768"/>
        <a:ext cx="1871234" cy="1122891"/>
      </dsp:txXfrm>
    </dsp:sp>
    <dsp:sp modelId="{AD08191A-7CA0-473E-8AE7-8F86373C6FCD}">
      <dsp:nvSpPr>
        <dsp:cNvPr id="0" name=""/>
        <dsp:cNvSpPr/>
      </dsp:nvSpPr>
      <dsp:spPr>
        <a:xfrm>
          <a:off x="987242" y="1499957"/>
          <a:ext cx="1407025" cy="893461"/>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54C35-E1D4-45BC-A074-3C3BA7FFBD5A}">
      <dsp:nvSpPr>
        <dsp:cNvPr id="0" name=""/>
        <dsp:cNvSpPr/>
      </dsp:nvSpPr>
      <dsp:spPr>
        <a:xfrm>
          <a:off x="1143578" y="1648476"/>
          <a:ext cx="1407025" cy="893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kern="1200" dirty="0"/>
            <a:t>Balance of probabilities</a:t>
          </a:r>
        </a:p>
      </dsp:txBody>
      <dsp:txXfrm>
        <a:off x="1169747" y="1674645"/>
        <a:ext cx="1354687" cy="841123"/>
      </dsp:txXfrm>
    </dsp:sp>
    <dsp:sp modelId="{7060D3A3-5B74-44FF-9247-958EF0254B58}">
      <dsp:nvSpPr>
        <dsp:cNvPr id="0" name=""/>
        <dsp:cNvSpPr/>
      </dsp:nvSpPr>
      <dsp:spPr>
        <a:xfrm>
          <a:off x="5221914" y="1517880"/>
          <a:ext cx="1407025" cy="893461"/>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0A838-03B5-4AA4-A3DD-E2F806C06C1B}">
      <dsp:nvSpPr>
        <dsp:cNvPr id="0" name=""/>
        <dsp:cNvSpPr/>
      </dsp:nvSpPr>
      <dsp:spPr>
        <a:xfrm>
          <a:off x="5378250" y="1666399"/>
          <a:ext cx="1407025" cy="893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0" kern="1200" dirty="0"/>
            <a:t>Clear and convincing evidence</a:t>
          </a:r>
        </a:p>
      </dsp:txBody>
      <dsp:txXfrm>
        <a:off x="5404419" y="1692568"/>
        <a:ext cx="1354687" cy="8411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1E478-E5DD-4555-9B2B-B15546D67536}">
      <dsp:nvSpPr>
        <dsp:cNvPr id="0" name=""/>
        <dsp:cNvSpPr/>
      </dsp:nvSpPr>
      <dsp:spPr>
        <a:xfrm>
          <a:off x="5249928" y="1213332"/>
          <a:ext cx="3446354" cy="399812"/>
        </a:xfrm>
        <a:custGeom>
          <a:avLst/>
          <a:gdLst/>
          <a:ahLst/>
          <a:cxnLst/>
          <a:rect l="0" t="0" r="0" b="0"/>
          <a:pathLst>
            <a:path>
              <a:moveTo>
                <a:pt x="0" y="0"/>
              </a:moveTo>
              <a:lnTo>
                <a:pt x="0" y="267247"/>
              </a:lnTo>
              <a:lnTo>
                <a:pt x="3446354" y="267247"/>
              </a:lnTo>
              <a:lnTo>
                <a:pt x="3446354" y="399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F384EA-9023-4F4D-A90F-5A672FB94A04}">
      <dsp:nvSpPr>
        <dsp:cNvPr id="0" name=""/>
        <dsp:cNvSpPr/>
      </dsp:nvSpPr>
      <dsp:spPr>
        <a:xfrm>
          <a:off x="5249928" y="1213332"/>
          <a:ext cx="1284322" cy="399812"/>
        </a:xfrm>
        <a:custGeom>
          <a:avLst/>
          <a:gdLst/>
          <a:ahLst/>
          <a:cxnLst/>
          <a:rect l="0" t="0" r="0" b="0"/>
          <a:pathLst>
            <a:path>
              <a:moveTo>
                <a:pt x="0" y="0"/>
              </a:moveTo>
              <a:lnTo>
                <a:pt x="0" y="267247"/>
              </a:lnTo>
              <a:lnTo>
                <a:pt x="1284322" y="267247"/>
              </a:lnTo>
              <a:lnTo>
                <a:pt x="1284322" y="399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FDF627-A122-4462-A770-96A52CD67787}">
      <dsp:nvSpPr>
        <dsp:cNvPr id="0" name=""/>
        <dsp:cNvSpPr/>
      </dsp:nvSpPr>
      <dsp:spPr>
        <a:xfrm>
          <a:off x="4139098" y="1213332"/>
          <a:ext cx="1110830" cy="399812"/>
        </a:xfrm>
        <a:custGeom>
          <a:avLst/>
          <a:gdLst/>
          <a:ahLst/>
          <a:cxnLst/>
          <a:rect l="0" t="0" r="0" b="0"/>
          <a:pathLst>
            <a:path>
              <a:moveTo>
                <a:pt x="1110830" y="0"/>
              </a:moveTo>
              <a:lnTo>
                <a:pt x="1110830" y="267247"/>
              </a:lnTo>
              <a:lnTo>
                <a:pt x="0" y="267247"/>
              </a:lnTo>
              <a:lnTo>
                <a:pt x="0" y="399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BAA56D-61C8-4DB3-9380-28BC9AD5BA43}">
      <dsp:nvSpPr>
        <dsp:cNvPr id="0" name=""/>
        <dsp:cNvSpPr/>
      </dsp:nvSpPr>
      <dsp:spPr>
        <a:xfrm>
          <a:off x="1873234" y="1213332"/>
          <a:ext cx="3376694" cy="399812"/>
        </a:xfrm>
        <a:custGeom>
          <a:avLst/>
          <a:gdLst/>
          <a:ahLst/>
          <a:cxnLst/>
          <a:rect l="0" t="0" r="0" b="0"/>
          <a:pathLst>
            <a:path>
              <a:moveTo>
                <a:pt x="3376694" y="0"/>
              </a:moveTo>
              <a:lnTo>
                <a:pt x="3376694" y="267247"/>
              </a:lnTo>
              <a:lnTo>
                <a:pt x="0" y="267247"/>
              </a:lnTo>
              <a:lnTo>
                <a:pt x="0" y="3998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A2BCDA-27B7-4D6C-8C3B-03C667E7A80D}">
      <dsp:nvSpPr>
        <dsp:cNvPr id="0" name=""/>
        <dsp:cNvSpPr/>
      </dsp:nvSpPr>
      <dsp:spPr>
        <a:xfrm>
          <a:off x="4357718" y="1243"/>
          <a:ext cx="1784421" cy="121208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EDB11-F459-4E4B-9637-1A1BF33AB3B4}">
      <dsp:nvSpPr>
        <dsp:cNvPr id="0" name=""/>
        <dsp:cNvSpPr/>
      </dsp:nvSpPr>
      <dsp:spPr>
        <a:xfrm>
          <a:off x="4516716" y="152291"/>
          <a:ext cx="1784421" cy="121208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t>Options for Tribunal</a:t>
          </a:r>
        </a:p>
      </dsp:txBody>
      <dsp:txXfrm>
        <a:off x="4552217" y="187792"/>
        <a:ext cx="1713419" cy="1141087"/>
      </dsp:txXfrm>
    </dsp:sp>
    <dsp:sp modelId="{6C068B1C-633C-4881-B611-6DC70F85A5A4}">
      <dsp:nvSpPr>
        <dsp:cNvPr id="0" name=""/>
        <dsp:cNvSpPr/>
      </dsp:nvSpPr>
      <dsp:spPr>
        <a:xfrm>
          <a:off x="1157743" y="1613145"/>
          <a:ext cx="1430982" cy="90867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20297-7AF8-4DC0-AB94-534AE83FA721}">
      <dsp:nvSpPr>
        <dsp:cNvPr id="0" name=""/>
        <dsp:cNvSpPr/>
      </dsp:nvSpPr>
      <dsp:spPr>
        <a:xfrm>
          <a:off x="1316741" y="1764193"/>
          <a:ext cx="1430982" cy="908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Red flags</a:t>
          </a:r>
        </a:p>
      </dsp:txBody>
      <dsp:txXfrm>
        <a:off x="1343355" y="1790807"/>
        <a:ext cx="1377754" cy="855445"/>
      </dsp:txXfrm>
    </dsp:sp>
    <dsp:sp modelId="{6BEEC25C-3996-49C9-BFAC-091AEF412C87}">
      <dsp:nvSpPr>
        <dsp:cNvPr id="0" name=""/>
        <dsp:cNvSpPr/>
      </dsp:nvSpPr>
      <dsp:spPr>
        <a:xfrm>
          <a:off x="3423607" y="1613145"/>
          <a:ext cx="1430982" cy="90867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477A1-58D7-4394-B975-6C8B6BDCC469}">
      <dsp:nvSpPr>
        <dsp:cNvPr id="0" name=""/>
        <dsp:cNvSpPr/>
      </dsp:nvSpPr>
      <dsp:spPr>
        <a:xfrm>
          <a:off x="3582605" y="1764193"/>
          <a:ext cx="1430982" cy="908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Adverse inferences</a:t>
          </a:r>
        </a:p>
      </dsp:txBody>
      <dsp:txXfrm>
        <a:off x="3609219" y="1790807"/>
        <a:ext cx="1377754" cy="855445"/>
      </dsp:txXfrm>
    </dsp:sp>
    <dsp:sp modelId="{11FF0BAC-D92A-4C3B-91F4-7593B9B801DF}">
      <dsp:nvSpPr>
        <dsp:cNvPr id="0" name=""/>
        <dsp:cNvSpPr/>
      </dsp:nvSpPr>
      <dsp:spPr>
        <a:xfrm>
          <a:off x="5818760" y="1613145"/>
          <a:ext cx="1430982" cy="90867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5BF945-5E9D-47AA-BFFC-33F49DB52AB8}">
      <dsp:nvSpPr>
        <dsp:cNvPr id="0" name=""/>
        <dsp:cNvSpPr/>
      </dsp:nvSpPr>
      <dsp:spPr>
        <a:xfrm>
          <a:off x="5977758" y="1764193"/>
          <a:ext cx="1430982" cy="908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Witnesses</a:t>
          </a:r>
        </a:p>
      </dsp:txBody>
      <dsp:txXfrm>
        <a:off x="6004372" y="1790807"/>
        <a:ext cx="1377754" cy="855445"/>
      </dsp:txXfrm>
    </dsp:sp>
    <dsp:sp modelId="{313D9A4A-38C5-4B75-A51A-4DFF30848E06}">
      <dsp:nvSpPr>
        <dsp:cNvPr id="0" name=""/>
        <dsp:cNvSpPr/>
      </dsp:nvSpPr>
      <dsp:spPr>
        <a:xfrm>
          <a:off x="7980792" y="1613145"/>
          <a:ext cx="1430982" cy="908673"/>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8FD67-D410-430A-A5B8-D6C1CD408559}">
      <dsp:nvSpPr>
        <dsp:cNvPr id="0" name=""/>
        <dsp:cNvSpPr/>
      </dsp:nvSpPr>
      <dsp:spPr>
        <a:xfrm>
          <a:off x="8139790" y="1764193"/>
          <a:ext cx="1430982" cy="9086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t>Forensic experts</a:t>
          </a:r>
        </a:p>
      </dsp:txBody>
      <dsp:txXfrm>
        <a:off x="8166404" y="1790807"/>
        <a:ext cx="1377754" cy="855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54FB7-9E35-4552-B832-DD7796C8D147}">
      <dsp:nvSpPr>
        <dsp:cNvPr id="0" name=""/>
        <dsp:cNvSpPr/>
      </dsp:nvSpPr>
      <dsp:spPr>
        <a:xfrm>
          <a:off x="4945" y="399052"/>
          <a:ext cx="1880608" cy="940304"/>
        </a:xfrm>
        <a:prstGeom prst="roundRect">
          <a:avLst>
            <a:gd name="adj" fmla="val 10000"/>
          </a:avLst>
        </a:prstGeom>
        <a:solidFill>
          <a:srgbClr val="0436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latinLnBrk="1">
            <a:lnSpc>
              <a:spcPct val="90000"/>
            </a:lnSpc>
            <a:spcBef>
              <a:spcPct val="0"/>
            </a:spcBef>
            <a:spcAft>
              <a:spcPct val="35000"/>
            </a:spcAft>
            <a:buNone/>
          </a:pPr>
          <a:r>
            <a:rPr lang="en-US" altLang="ko-KR" sz="2400" kern="1200" dirty="0"/>
            <a:t>Jurisdiction</a:t>
          </a:r>
          <a:endParaRPr lang="ko-KR" altLang="en-US" sz="2400" kern="1200" dirty="0"/>
        </a:p>
      </dsp:txBody>
      <dsp:txXfrm>
        <a:off x="32486" y="426593"/>
        <a:ext cx="1825526" cy="885222"/>
      </dsp:txXfrm>
    </dsp:sp>
    <dsp:sp modelId="{F02044ED-FF18-4C0F-9670-E8FCABC7ED79}">
      <dsp:nvSpPr>
        <dsp:cNvPr id="0" name=""/>
        <dsp:cNvSpPr/>
      </dsp:nvSpPr>
      <dsp:spPr>
        <a:xfrm>
          <a:off x="2355706" y="399052"/>
          <a:ext cx="1880608" cy="940304"/>
        </a:xfrm>
        <a:prstGeom prst="roundRect">
          <a:avLst>
            <a:gd name="adj" fmla="val 10000"/>
          </a:avLst>
        </a:prstGeom>
        <a:solidFill>
          <a:srgbClr val="0436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latinLnBrk="1">
            <a:lnSpc>
              <a:spcPct val="90000"/>
            </a:lnSpc>
            <a:spcBef>
              <a:spcPct val="0"/>
            </a:spcBef>
            <a:spcAft>
              <a:spcPct val="35000"/>
            </a:spcAft>
            <a:buNone/>
          </a:pPr>
          <a:r>
            <a:rPr lang="en-US" altLang="ko-KR" sz="2400" kern="1200" dirty="0"/>
            <a:t>Admissibility</a:t>
          </a:r>
          <a:endParaRPr lang="ko-KR" altLang="en-US" sz="2400" kern="1200" dirty="0"/>
        </a:p>
      </dsp:txBody>
      <dsp:txXfrm>
        <a:off x="2383247" y="426593"/>
        <a:ext cx="1825526" cy="885222"/>
      </dsp:txXfrm>
    </dsp:sp>
    <dsp:sp modelId="{E5942E46-DA9B-48AC-87AD-C42CCFD97DFB}">
      <dsp:nvSpPr>
        <dsp:cNvPr id="0" name=""/>
        <dsp:cNvSpPr/>
      </dsp:nvSpPr>
      <dsp:spPr>
        <a:xfrm>
          <a:off x="4706466" y="399052"/>
          <a:ext cx="1880608" cy="940304"/>
        </a:xfrm>
        <a:prstGeom prst="roundRect">
          <a:avLst>
            <a:gd name="adj" fmla="val 10000"/>
          </a:avLst>
        </a:prstGeom>
        <a:solidFill>
          <a:srgbClr val="0436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latinLnBrk="1">
            <a:lnSpc>
              <a:spcPct val="90000"/>
            </a:lnSpc>
            <a:spcBef>
              <a:spcPct val="0"/>
            </a:spcBef>
            <a:spcAft>
              <a:spcPct val="35000"/>
            </a:spcAft>
            <a:buNone/>
          </a:pPr>
          <a:r>
            <a:rPr lang="en-US" altLang="ko-KR" sz="2400" kern="1200" dirty="0"/>
            <a:t>Merits</a:t>
          </a:r>
          <a:endParaRPr lang="ko-KR" altLang="en-US" sz="2400" kern="1200" dirty="0"/>
        </a:p>
      </dsp:txBody>
      <dsp:txXfrm>
        <a:off x="4734007" y="426593"/>
        <a:ext cx="1825526" cy="885222"/>
      </dsp:txXfrm>
    </dsp:sp>
    <dsp:sp modelId="{19E5FE1B-ED03-4FBE-8C0C-D244D5F82446}">
      <dsp:nvSpPr>
        <dsp:cNvPr id="0" name=""/>
        <dsp:cNvSpPr/>
      </dsp:nvSpPr>
      <dsp:spPr>
        <a:xfrm>
          <a:off x="4894527" y="1339356"/>
          <a:ext cx="188060" cy="705228"/>
        </a:xfrm>
        <a:custGeom>
          <a:avLst/>
          <a:gdLst/>
          <a:ahLst/>
          <a:cxnLst/>
          <a:rect l="0" t="0" r="0" b="0"/>
          <a:pathLst>
            <a:path>
              <a:moveTo>
                <a:pt x="0" y="0"/>
              </a:moveTo>
              <a:lnTo>
                <a:pt x="0" y="705228"/>
              </a:lnTo>
              <a:lnTo>
                <a:pt x="188060" y="7052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78E80D-BD07-4301-9694-BDF4B3B95B40}">
      <dsp:nvSpPr>
        <dsp:cNvPr id="0" name=""/>
        <dsp:cNvSpPr/>
      </dsp:nvSpPr>
      <dsp:spPr>
        <a:xfrm>
          <a:off x="5082588" y="1574432"/>
          <a:ext cx="1504486" cy="9403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latinLnBrk="1">
            <a:lnSpc>
              <a:spcPct val="90000"/>
            </a:lnSpc>
            <a:spcBef>
              <a:spcPct val="0"/>
            </a:spcBef>
            <a:spcAft>
              <a:spcPct val="35000"/>
            </a:spcAft>
            <a:buNone/>
          </a:pPr>
          <a:r>
            <a:rPr lang="en-US" altLang="ko-KR" sz="1400" b="1" kern="1200" dirty="0"/>
            <a:t>Cause of action when overlapping with a breach of Treaty (e.g., FET)</a:t>
          </a:r>
          <a:endParaRPr lang="ko-KR" altLang="en-US" sz="1400" b="1" kern="1200" dirty="0"/>
        </a:p>
      </dsp:txBody>
      <dsp:txXfrm>
        <a:off x="5110129" y="1601973"/>
        <a:ext cx="1449404" cy="885222"/>
      </dsp:txXfrm>
    </dsp:sp>
    <dsp:sp modelId="{B5ECDBBE-E7F9-410C-95FA-68E067C206CA}">
      <dsp:nvSpPr>
        <dsp:cNvPr id="0" name=""/>
        <dsp:cNvSpPr/>
      </dsp:nvSpPr>
      <dsp:spPr>
        <a:xfrm>
          <a:off x="7057227" y="399052"/>
          <a:ext cx="1880608" cy="940304"/>
        </a:xfrm>
        <a:prstGeom prst="roundRect">
          <a:avLst>
            <a:gd name="adj" fmla="val 10000"/>
          </a:avLst>
        </a:prstGeom>
        <a:solidFill>
          <a:srgbClr val="04367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latinLnBrk="1">
            <a:lnSpc>
              <a:spcPct val="90000"/>
            </a:lnSpc>
            <a:spcBef>
              <a:spcPct val="0"/>
            </a:spcBef>
            <a:spcAft>
              <a:spcPct val="35000"/>
            </a:spcAft>
            <a:buNone/>
          </a:pPr>
          <a:r>
            <a:rPr lang="en-US" altLang="ko-KR" sz="2400" kern="1200" dirty="0"/>
            <a:t>Enforcement</a:t>
          </a:r>
          <a:endParaRPr lang="ko-KR" altLang="en-US" sz="2400" kern="1200" dirty="0"/>
        </a:p>
      </dsp:txBody>
      <dsp:txXfrm>
        <a:off x="7084768" y="426593"/>
        <a:ext cx="1825526" cy="885222"/>
      </dsp:txXfrm>
    </dsp:sp>
    <dsp:sp modelId="{34573DDB-4AA4-4CEB-88A7-AB40E691C944}">
      <dsp:nvSpPr>
        <dsp:cNvPr id="0" name=""/>
        <dsp:cNvSpPr/>
      </dsp:nvSpPr>
      <dsp:spPr>
        <a:xfrm>
          <a:off x="7245288" y="1339356"/>
          <a:ext cx="188060" cy="701509"/>
        </a:xfrm>
        <a:custGeom>
          <a:avLst/>
          <a:gdLst/>
          <a:ahLst/>
          <a:cxnLst/>
          <a:rect l="0" t="0" r="0" b="0"/>
          <a:pathLst>
            <a:path>
              <a:moveTo>
                <a:pt x="0" y="0"/>
              </a:moveTo>
              <a:lnTo>
                <a:pt x="0" y="701509"/>
              </a:lnTo>
              <a:lnTo>
                <a:pt x="188060" y="701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ECF6C9-98CC-47F9-B9D1-A8D1AC8F30EA}">
      <dsp:nvSpPr>
        <dsp:cNvPr id="0" name=""/>
        <dsp:cNvSpPr/>
      </dsp:nvSpPr>
      <dsp:spPr>
        <a:xfrm>
          <a:off x="7433349" y="1574432"/>
          <a:ext cx="1592153" cy="9328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latinLnBrk="1">
            <a:lnSpc>
              <a:spcPct val="90000"/>
            </a:lnSpc>
            <a:spcBef>
              <a:spcPct val="0"/>
            </a:spcBef>
            <a:spcAft>
              <a:spcPts val="0"/>
            </a:spcAft>
            <a:buNone/>
          </a:pPr>
          <a:r>
            <a:rPr lang="en-US" altLang="ko-KR" sz="1400" b="1" kern="1200" dirty="0"/>
            <a:t>Ground for seeking annulment of an award</a:t>
          </a:r>
        </a:p>
      </dsp:txBody>
      <dsp:txXfrm>
        <a:off x="7460672" y="1601755"/>
        <a:ext cx="1537507" cy="8782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54932E3-A8F3-494C-BEEB-006F88045093}" type="datetimeFigureOut">
              <a:rPr lang="en-GB" smtClean="0"/>
              <a:t>13/02/2023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4FBB00C-4F53-4E78-8B73-C81322E68BAE}" type="slidenum">
              <a:rPr lang="en-GB" smtClean="0"/>
              <a:t>‹#›</a:t>
            </a:fld>
            <a:endParaRPr lang="en-GB"/>
          </a:p>
        </p:txBody>
      </p:sp>
    </p:spTree>
    <p:extLst>
      <p:ext uri="{BB962C8B-B14F-4D97-AF65-F5344CB8AC3E}">
        <p14:creationId xmlns:p14="http://schemas.microsoft.com/office/powerpoint/2010/main" val="203677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5292341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1735789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814409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80FD44-7A34-42C2-B1DC-91EF99F90890}"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109951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80FD44-7A34-42C2-B1DC-91EF99F90890}" type="datetimeFigureOut">
              <a:rPr lang="en-GB" smtClean="0"/>
              <a:t>13/02/2023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42540110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80FD44-7A34-42C2-B1DC-91EF99F90890}"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35557250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80FD44-7A34-42C2-B1DC-91EF99F90890}" type="datetimeFigureOut">
              <a:rPr lang="en-GB" smtClean="0"/>
              <a:t>13/02/2023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97799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80FD44-7A34-42C2-B1DC-91EF99F90890}" type="datetimeFigureOut">
              <a:rPr lang="en-GB" smtClean="0"/>
              <a:t>13/02/2023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89155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0FD44-7A34-42C2-B1DC-91EF99F90890}" type="datetimeFigureOut">
              <a:rPr lang="en-GB" smtClean="0"/>
              <a:t>13/02/2023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7035616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23857761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80FD44-7A34-42C2-B1DC-91EF99F90890}" type="datetimeFigureOut">
              <a:rPr lang="en-GB" smtClean="0"/>
              <a:t>13/02/2023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BC0DEB-40E7-4E2B-AFA7-58970AFA776D}" type="slidenum">
              <a:rPr lang="en-GB" smtClean="0"/>
              <a:t>‹#›</a:t>
            </a:fld>
            <a:endParaRPr lang="en-GB"/>
          </a:p>
        </p:txBody>
      </p:sp>
    </p:spTree>
    <p:extLst>
      <p:ext uri="{BB962C8B-B14F-4D97-AF65-F5344CB8AC3E}">
        <p14:creationId xmlns:p14="http://schemas.microsoft.com/office/powerpoint/2010/main" val="10508964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0FD44-7A34-42C2-B1DC-91EF99F90890}" type="datetimeFigureOut">
              <a:rPr lang="en-GB" smtClean="0"/>
              <a:t>13/02/2023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C0DEB-40E7-4E2B-AFA7-58970AFA776D}" type="slidenum">
              <a:rPr lang="en-GB" smtClean="0"/>
              <a:t>‹#›</a:t>
            </a:fld>
            <a:endParaRPr lang="en-GB"/>
          </a:p>
        </p:txBody>
      </p:sp>
    </p:spTree>
    <p:extLst>
      <p:ext uri="{BB962C8B-B14F-4D97-AF65-F5344CB8AC3E}">
        <p14:creationId xmlns:p14="http://schemas.microsoft.com/office/powerpoint/2010/main" val="611046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212423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a:extLst>
              <a:ext uri="{FF2B5EF4-FFF2-40B4-BE49-F238E27FC236}">
                <a16:creationId xmlns:a16="http://schemas.microsoft.com/office/drawing/2014/main" id="{639A57D5-DE7B-4451-8EDD-14EC5A129566}"/>
              </a:ext>
            </a:extLst>
          </p:cNvPr>
          <p:cNvSpPr txBox="1"/>
          <p:nvPr/>
        </p:nvSpPr>
        <p:spPr>
          <a:xfrm>
            <a:off x="4077609" y="2659559"/>
            <a:ext cx="3621414" cy="769441"/>
          </a:xfrm>
          <a:prstGeom prst="rect">
            <a:avLst/>
          </a:prstGeom>
          <a:noFill/>
        </p:spPr>
        <p:txBody>
          <a:bodyPr wrap="square" rtlCol="0">
            <a:spAutoFit/>
          </a:bodyPr>
          <a:lstStyle/>
          <a:p>
            <a:pPr algn="ctr"/>
            <a:r>
              <a:rPr lang="en-US" sz="4400" b="1" dirty="0"/>
              <a:t>Gabriel</a:t>
            </a:r>
            <a:r>
              <a:rPr lang="en-US" sz="3600" b="1" dirty="0"/>
              <a:t> </a:t>
            </a:r>
            <a:r>
              <a:rPr lang="en-US" sz="4400" b="1" dirty="0"/>
              <a:t>Bottini</a:t>
            </a:r>
          </a:p>
        </p:txBody>
      </p:sp>
    </p:spTree>
    <p:extLst>
      <p:ext uri="{BB962C8B-B14F-4D97-AF65-F5344CB8AC3E}">
        <p14:creationId xmlns:p14="http://schemas.microsoft.com/office/powerpoint/2010/main" val="29530396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lstStyle/>
          <a:p>
            <a:r>
              <a:rPr lang="en-GB"/>
              <a:t> </a:t>
            </a:r>
          </a:p>
        </p:txBody>
      </p:sp>
      <p:sp>
        <p:nvSpPr>
          <p:cNvPr id="5" name="CuadroTexto 4"/>
          <p:cNvSpPr txBox="1"/>
          <p:nvPr/>
        </p:nvSpPr>
        <p:spPr>
          <a:xfrm>
            <a:off x="1121664" y="349580"/>
            <a:ext cx="10850880" cy="646331"/>
          </a:xfrm>
          <a:prstGeom prst="rect">
            <a:avLst/>
          </a:prstGeom>
          <a:noFill/>
        </p:spPr>
        <p:txBody>
          <a:bodyPr wrap="square" rtlCol="0">
            <a:spAutoFit/>
          </a:bodyPr>
          <a:lstStyle/>
          <a:p>
            <a:r>
              <a:rPr lang="es-ES" sz="3600" b="1" dirty="0" err="1"/>
              <a:t>CORRUPTION</a:t>
            </a:r>
            <a:r>
              <a:rPr lang="es-ES" sz="3600" b="1" dirty="0"/>
              <a:t> AS A </a:t>
            </a:r>
            <a:r>
              <a:rPr lang="es-ES" sz="3600" b="1" dirty="0" err="1"/>
              <a:t>SHIELD</a:t>
            </a:r>
            <a:r>
              <a:rPr lang="es-ES" sz="3600" b="1" dirty="0"/>
              <a:t> </a:t>
            </a:r>
            <a:r>
              <a:rPr lang="es-ES" sz="3600" b="1" dirty="0" err="1"/>
              <a:t>OR</a:t>
            </a:r>
            <a:r>
              <a:rPr lang="es-ES" sz="3600" b="1" dirty="0"/>
              <a:t> AS A </a:t>
            </a:r>
            <a:r>
              <a:rPr lang="es-ES" sz="3600" b="1" dirty="0" err="1"/>
              <a:t>SWORD</a:t>
            </a:r>
            <a:r>
              <a:rPr lang="es-ES" sz="3600" b="1" dirty="0"/>
              <a:t>?</a:t>
            </a:r>
          </a:p>
        </p:txBody>
      </p:sp>
      <p:pic>
        <p:nvPicPr>
          <p:cNvPr id="6" name="Imagen 5"/>
          <p:cNvPicPr>
            <a:picLocks noChangeAspect="1"/>
          </p:cNvPicPr>
          <p:nvPr/>
        </p:nvPicPr>
        <p:blipFill>
          <a:blip r:embed="rId3"/>
          <a:stretch>
            <a:fillRect/>
          </a:stretch>
        </p:blipFill>
        <p:spPr>
          <a:xfrm>
            <a:off x="2145792" y="1240028"/>
            <a:ext cx="6997083" cy="4407206"/>
          </a:xfrm>
          <a:prstGeom prst="rect">
            <a:avLst/>
          </a:prstGeom>
        </p:spPr>
      </p:pic>
    </p:spTree>
    <p:extLst>
      <p:ext uri="{BB962C8B-B14F-4D97-AF65-F5344CB8AC3E}">
        <p14:creationId xmlns:p14="http://schemas.microsoft.com/office/powerpoint/2010/main" val="29241749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lstStyle/>
          <a:p>
            <a:r>
              <a:rPr lang="en-GB" dirty="0"/>
              <a:t> </a:t>
            </a:r>
          </a:p>
        </p:txBody>
      </p:sp>
      <p:graphicFrame>
        <p:nvGraphicFramePr>
          <p:cNvPr id="6" name="Diagrama 5"/>
          <p:cNvGraphicFramePr/>
          <p:nvPr>
            <p:extLst>
              <p:ext uri="{D42A27DB-BD31-4B8C-83A1-F6EECF244321}">
                <p14:modId xmlns:p14="http://schemas.microsoft.com/office/powerpoint/2010/main" val="2703629978"/>
              </p:ext>
            </p:extLst>
          </p:nvPr>
        </p:nvGraphicFramePr>
        <p:xfrm>
          <a:off x="1702816" y="36512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884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p:txBody>
          <a:bodyPr/>
          <a:lstStyle/>
          <a:p>
            <a:r>
              <a:rPr lang="en-GB" dirty="0"/>
              <a:t> </a:t>
            </a:r>
          </a:p>
        </p:txBody>
      </p:sp>
      <p:graphicFrame>
        <p:nvGraphicFramePr>
          <p:cNvPr id="7" name="Diagrama 6"/>
          <p:cNvGraphicFramePr/>
          <p:nvPr>
            <p:extLst>
              <p:ext uri="{D42A27DB-BD31-4B8C-83A1-F6EECF244321}">
                <p14:modId xmlns:p14="http://schemas.microsoft.com/office/powerpoint/2010/main" val="645442135"/>
              </p:ext>
            </p:extLst>
          </p:nvPr>
        </p:nvGraphicFramePr>
        <p:xfrm>
          <a:off x="1804416" y="182563"/>
          <a:ext cx="8095487" cy="264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2584025701"/>
              </p:ext>
            </p:extLst>
          </p:nvPr>
        </p:nvGraphicFramePr>
        <p:xfrm>
          <a:off x="522731" y="3011706"/>
          <a:ext cx="10658856" cy="26904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079753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a:extLst>
              <a:ext uri="{FF2B5EF4-FFF2-40B4-BE49-F238E27FC236}">
                <a16:creationId xmlns:a16="http://schemas.microsoft.com/office/drawing/2014/main" id="{639A57D5-DE7B-4451-8EDD-14EC5A129566}"/>
              </a:ext>
            </a:extLst>
          </p:cNvPr>
          <p:cNvSpPr txBox="1"/>
          <p:nvPr/>
        </p:nvSpPr>
        <p:spPr>
          <a:xfrm>
            <a:off x="4770715" y="2686720"/>
            <a:ext cx="2650569" cy="769441"/>
          </a:xfrm>
          <a:prstGeom prst="rect">
            <a:avLst/>
          </a:prstGeom>
          <a:noFill/>
        </p:spPr>
        <p:txBody>
          <a:bodyPr wrap="square" rtlCol="0">
            <a:spAutoFit/>
          </a:bodyPr>
          <a:lstStyle/>
          <a:p>
            <a:pPr algn="ctr"/>
            <a:r>
              <a:rPr lang="en-US" sz="4400" b="1" dirty="0"/>
              <a:t>Kevin Kim</a:t>
            </a:r>
          </a:p>
        </p:txBody>
      </p:sp>
    </p:spTree>
    <p:extLst>
      <p:ext uri="{BB962C8B-B14F-4D97-AF65-F5344CB8AC3E}">
        <p14:creationId xmlns:p14="http://schemas.microsoft.com/office/powerpoint/2010/main" val="9633249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11" name="Title 1">
            <a:extLst>
              <a:ext uri="{FF2B5EF4-FFF2-40B4-BE49-F238E27FC236}">
                <a16:creationId xmlns:a16="http://schemas.microsoft.com/office/drawing/2014/main" id="{B57F7951-FB37-5BE8-4D20-A0004FCB3CF8}"/>
              </a:ext>
            </a:extLst>
          </p:cNvPr>
          <p:cNvSpPr>
            <a:spLocks noGrp="1"/>
          </p:cNvSpPr>
          <p:nvPr>
            <p:ph type="title"/>
          </p:nvPr>
        </p:nvSpPr>
        <p:spPr>
          <a:xfrm>
            <a:off x="0" y="149972"/>
            <a:ext cx="12191999" cy="880969"/>
          </a:xfrm>
        </p:spPr>
        <p:txBody>
          <a:bodyPr>
            <a:noAutofit/>
          </a:bodyPr>
          <a:lstStyle/>
          <a:p>
            <a:pPr algn="ctr"/>
            <a:r>
              <a:rPr lang="en-US" sz="3600" b="1" dirty="0">
                <a:latin typeface="+mn-lt"/>
                <a:cs typeface="Arial" panose="020B0604020202020204" pitchFamily="34" charset="0"/>
              </a:rPr>
              <a:t>Is </a:t>
            </a:r>
            <a:r>
              <a:rPr lang="en-US" sz="3600" b="1" u="sng" dirty="0">
                <a:latin typeface="+mn-lt"/>
                <a:cs typeface="Arial" panose="020B0604020202020204" pitchFamily="34" charset="0"/>
              </a:rPr>
              <a:t>Corruption</a:t>
            </a:r>
            <a:r>
              <a:rPr lang="en-US" sz="3600" b="1" dirty="0">
                <a:latin typeface="+mn-lt"/>
                <a:cs typeface="Arial" panose="020B0604020202020204" pitchFamily="34" charset="0"/>
              </a:rPr>
              <a:t> an Issue of</a:t>
            </a:r>
            <a:br>
              <a:rPr lang="en-US" sz="3600" b="1" dirty="0">
                <a:latin typeface="+mn-lt"/>
                <a:cs typeface="Arial" panose="020B0604020202020204" pitchFamily="34" charset="0"/>
              </a:rPr>
            </a:br>
            <a:r>
              <a:rPr lang="en-US" sz="3600" b="1" dirty="0">
                <a:latin typeface="+mn-lt"/>
                <a:cs typeface="Arial" panose="020B0604020202020204" pitchFamily="34" charset="0"/>
              </a:rPr>
              <a:t>Jurisdiction, Admissibility, Merits, and/or Enforcement? </a:t>
            </a:r>
          </a:p>
        </p:txBody>
      </p:sp>
      <p:sp>
        <p:nvSpPr>
          <p:cNvPr id="14" name="TextBox 13">
            <a:extLst>
              <a:ext uri="{FF2B5EF4-FFF2-40B4-BE49-F238E27FC236}">
                <a16:creationId xmlns:a16="http://schemas.microsoft.com/office/drawing/2014/main" id="{DCC74378-574A-CB7E-925C-F9E56B553630}"/>
              </a:ext>
            </a:extLst>
          </p:cNvPr>
          <p:cNvSpPr txBox="1"/>
          <p:nvPr/>
        </p:nvSpPr>
        <p:spPr>
          <a:xfrm>
            <a:off x="6663011" y="4363964"/>
            <a:ext cx="2122396"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1200" b="1" i="1" dirty="0">
                <a:solidFill>
                  <a:srgbClr val="C00000"/>
                </a:solidFill>
                <a:ea typeface="맑은 고딕"/>
              </a:rPr>
              <a:t>Chevron and </a:t>
            </a:r>
            <a:r>
              <a:rPr lang="en-US" sz="1200" b="1" i="1" dirty="0" err="1">
                <a:solidFill>
                  <a:srgbClr val="C00000"/>
                </a:solidFill>
                <a:ea typeface="맑은 고딕"/>
              </a:rPr>
              <a:t>TexPet</a:t>
            </a:r>
            <a:r>
              <a:rPr lang="en-US" sz="1200" b="1" i="1" dirty="0">
                <a:solidFill>
                  <a:srgbClr val="C00000"/>
                </a:solidFill>
                <a:ea typeface="맑은 고딕"/>
              </a:rPr>
              <a:t> v. Ecuador (II) </a:t>
            </a:r>
          </a:p>
          <a:p>
            <a:pPr marL="171450" indent="-171450">
              <a:buFont typeface="Arial" panose="020B0604020202020204" pitchFamily="34" charset="0"/>
              <a:buChar char="•"/>
            </a:pPr>
            <a:r>
              <a:rPr lang="en-US" altLang="ko-KR" sz="1200" b="1" i="1" dirty="0" err="1">
                <a:solidFill>
                  <a:srgbClr val="C00000"/>
                </a:solidFill>
                <a:ea typeface="맑은 고딕"/>
              </a:rPr>
              <a:t>Mamidoil</a:t>
            </a:r>
            <a:r>
              <a:rPr lang="en-US" altLang="ko-KR" sz="1200" b="1" i="1" dirty="0">
                <a:solidFill>
                  <a:srgbClr val="C00000"/>
                </a:solidFill>
                <a:ea typeface="맑은 고딕"/>
              </a:rPr>
              <a:t> </a:t>
            </a:r>
            <a:r>
              <a:rPr lang="en-US" altLang="ko-KR" sz="1200" b="1" i="1" dirty="0" err="1">
                <a:solidFill>
                  <a:srgbClr val="C00000"/>
                </a:solidFill>
                <a:ea typeface="맑은 고딕"/>
              </a:rPr>
              <a:t>Jetoil</a:t>
            </a:r>
            <a:r>
              <a:rPr lang="en-US" altLang="ko-KR" sz="1200" b="1" i="1" dirty="0">
                <a:solidFill>
                  <a:srgbClr val="C00000"/>
                </a:solidFill>
                <a:ea typeface="맑은 고딕"/>
              </a:rPr>
              <a:t> v. Albania </a:t>
            </a:r>
            <a:endParaRPr lang="en-US" sz="1200" b="1" i="1" dirty="0">
              <a:solidFill>
                <a:srgbClr val="C00000"/>
              </a:solidFill>
              <a:ea typeface="+mn-lt"/>
              <a:cs typeface="+mn-lt"/>
            </a:endParaRPr>
          </a:p>
          <a:p>
            <a:pPr marL="171450" indent="-171450">
              <a:buFont typeface="Arial" panose="020B0604020202020204" pitchFamily="34" charset="0"/>
              <a:buChar char="•"/>
            </a:pPr>
            <a:r>
              <a:rPr lang="en-US" altLang="ko-KR" sz="1200" b="1" i="1" dirty="0">
                <a:ea typeface="맑은 고딕"/>
              </a:rPr>
              <a:t>Niko Resources (Bangladesh) Ltd. v. </a:t>
            </a:r>
            <a:r>
              <a:rPr lang="en-US" altLang="ko-KR" sz="1200" b="1" i="1" dirty="0" err="1">
                <a:ea typeface="맑은 고딕"/>
              </a:rPr>
              <a:t>Bapex</a:t>
            </a:r>
            <a:r>
              <a:rPr lang="en-US" altLang="ko-KR" sz="1200" b="1" i="1" dirty="0">
                <a:ea typeface="맑은 고딕"/>
              </a:rPr>
              <a:t> and </a:t>
            </a:r>
            <a:r>
              <a:rPr lang="en-US" altLang="ko-KR" sz="1200" b="1" i="1" dirty="0" err="1">
                <a:ea typeface="맑은 고딕"/>
              </a:rPr>
              <a:t>Petrobangla</a:t>
            </a:r>
            <a:endParaRPr lang="ko-KR" altLang="en-US" sz="1200" b="1" i="1" dirty="0">
              <a:ea typeface="맑은 고딕"/>
            </a:endParaRPr>
          </a:p>
        </p:txBody>
      </p:sp>
      <p:sp>
        <p:nvSpPr>
          <p:cNvPr id="15" name="TextBox 14">
            <a:extLst>
              <a:ext uri="{FF2B5EF4-FFF2-40B4-BE49-F238E27FC236}">
                <a16:creationId xmlns:a16="http://schemas.microsoft.com/office/drawing/2014/main" id="{4B17B38B-4B76-C960-618E-CC56C1BE8706}"/>
              </a:ext>
            </a:extLst>
          </p:cNvPr>
          <p:cNvSpPr txBox="1"/>
          <p:nvPr/>
        </p:nvSpPr>
        <p:spPr>
          <a:xfrm>
            <a:off x="1766043" y="4363964"/>
            <a:ext cx="1996886" cy="1200329"/>
          </a:xfrm>
          <a:prstGeom prst="rect">
            <a:avLst/>
          </a:prstGeom>
          <a:noFill/>
        </p:spPr>
        <p:txBody>
          <a:bodyPr wrap="square" rtlCol="0">
            <a:spAutoFit/>
          </a:bodyPr>
          <a:lstStyle/>
          <a:p>
            <a:pPr marL="171450" indent="-171450">
              <a:buFont typeface="Arial" panose="020B0604020202020204" pitchFamily="34" charset="0"/>
              <a:buChar char="•"/>
            </a:pPr>
            <a:r>
              <a:rPr lang="en-US" altLang="ko-KR" sz="1200" b="1" i="1" dirty="0">
                <a:solidFill>
                  <a:srgbClr val="C00000"/>
                </a:solidFill>
              </a:rPr>
              <a:t>Metal-Tech v. Uzbekistan</a:t>
            </a:r>
          </a:p>
          <a:p>
            <a:pPr marL="171450" indent="-171450">
              <a:buFont typeface="Arial" panose="020B0604020202020204" pitchFamily="34" charset="0"/>
              <a:buChar char="•"/>
            </a:pPr>
            <a:r>
              <a:rPr lang="es-ES" altLang="ko-KR" sz="1200" b="1" i="1" dirty="0" err="1"/>
              <a:t>Inceysa</a:t>
            </a:r>
            <a:r>
              <a:rPr lang="es-ES" altLang="ko-KR" sz="1200" b="1" i="1" dirty="0"/>
              <a:t> Vallisoletana v. El Salvador</a:t>
            </a:r>
          </a:p>
          <a:p>
            <a:pPr marL="171450" indent="-171450">
              <a:buFont typeface="Arial" panose="020B0604020202020204" pitchFamily="34" charset="0"/>
              <a:buChar char="•"/>
            </a:pPr>
            <a:r>
              <a:rPr lang="en-US" altLang="ko-KR" sz="1200" b="1" i="1" dirty="0"/>
              <a:t>Vladislav Kim et al v. Uzbekistan</a:t>
            </a:r>
          </a:p>
          <a:p>
            <a:pPr marL="171450" indent="-171450">
              <a:buFont typeface="Arial" panose="020B0604020202020204" pitchFamily="34" charset="0"/>
              <a:buChar char="•"/>
            </a:pPr>
            <a:r>
              <a:rPr lang="en-US" altLang="ko-KR" sz="1200" b="1" i="1" dirty="0" err="1"/>
              <a:t>P&amp;ID</a:t>
            </a:r>
            <a:r>
              <a:rPr lang="en-US" altLang="ko-KR" sz="1200" b="1" i="1" dirty="0"/>
              <a:t> v. Nigeria </a:t>
            </a:r>
          </a:p>
        </p:txBody>
      </p:sp>
      <p:sp>
        <p:nvSpPr>
          <p:cNvPr id="16" name="TextBox 15">
            <a:extLst>
              <a:ext uri="{FF2B5EF4-FFF2-40B4-BE49-F238E27FC236}">
                <a16:creationId xmlns:a16="http://schemas.microsoft.com/office/drawing/2014/main" id="{D22569CA-B0B7-EBCB-361D-B41A3EB35F37}"/>
              </a:ext>
            </a:extLst>
          </p:cNvPr>
          <p:cNvSpPr txBox="1"/>
          <p:nvPr/>
        </p:nvSpPr>
        <p:spPr>
          <a:xfrm>
            <a:off x="4052041" y="4363964"/>
            <a:ext cx="2393578" cy="646331"/>
          </a:xfrm>
          <a:prstGeom prst="rect">
            <a:avLst/>
          </a:prstGeom>
          <a:noFill/>
        </p:spPr>
        <p:txBody>
          <a:bodyPr wrap="square" rtlCol="0">
            <a:spAutoFit/>
          </a:bodyPr>
          <a:lstStyle/>
          <a:p>
            <a:pPr marL="171450" indent="-171450">
              <a:buFont typeface="Arial" panose="020B0604020202020204" pitchFamily="34" charset="0"/>
              <a:buChar char="•"/>
            </a:pPr>
            <a:r>
              <a:rPr lang="en-US" altLang="ko-KR" sz="1200" b="1" i="1" dirty="0">
                <a:solidFill>
                  <a:srgbClr val="C00000"/>
                </a:solidFill>
              </a:rPr>
              <a:t>World Duty Free v. Kenya</a:t>
            </a:r>
          </a:p>
          <a:p>
            <a:pPr marL="171450" indent="-171450">
              <a:buFont typeface="Arial" panose="020B0604020202020204" pitchFamily="34" charset="0"/>
              <a:buChar char="•"/>
            </a:pPr>
            <a:r>
              <a:rPr lang="en-US" altLang="ko-KR" sz="1200" b="1" i="1" dirty="0"/>
              <a:t>Churchill Mining and Planet Mining v. Indonesia</a:t>
            </a:r>
          </a:p>
        </p:txBody>
      </p:sp>
      <p:sp>
        <p:nvSpPr>
          <p:cNvPr id="20" name="TextBox 19">
            <a:extLst>
              <a:ext uri="{FF2B5EF4-FFF2-40B4-BE49-F238E27FC236}">
                <a16:creationId xmlns:a16="http://schemas.microsoft.com/office/drawing/2014/main" id="{D8AA4682-5E68-7F2D-30EA-DD9181E34B9C}"/>
              </a:ext>
            </a:extLst>
          </p:cNvPr>
          <p:cNvSpPr txBox="1"/>
          <p:nvPr/>
        </p:nvSpPr>
        <p:spPr>
          <a:xfrm>
            <a:off x="9116355" y="4363964"/>
            <a:ext cx="1685369" cy="461665"/>
          </a:xfrm>
          <a:prstGeom prst="rect">
            <a:avLst/>
          </a:prstGeom>
          <a:noFill/>
        </p:spPr>
        <p:txBody>
          <a:bodyPr wrap="square" rtlCol="0">
            <a:spAutoFit/>
          </a:bodyPr>
          <a:lstStyle/>
          <a:p>
            <a:pPr marL="171450" indent="-171450">
              <a:buFont typeface="Arial" panose="020B0604020202020204" pitchFamily="34" charset="0"/>
              <a:buChar char="•"/>
            </a:pPr>
            <a:r>
              <a:rPr lang="en-US" altLang="ko-KR" sz="1200" b="1" i="1" dirty="0" err="1">
                <a:solidFill>
                  <a:srgbClr val="C00000"/>
                </a:solidFill>
              </a:rPr>
              <a:t>P&amp;ID</a:t>
            </a:r>
            <a:r>
              <a:rPr lang="en-US" altLang="ko-KR" sz="1200" b="1" i="1" dirty="0">
                <a:solidFill>
                  <a:srgbClr val="C00000"/>
                </a:solidFill>
              </a:rPr>
              <a:t> v. Nigeria </a:t>
            </a:r>
          </a:p>
          <a:p>
            <a:pPr marL="171450" indent="-171450">
              <a:buFont typeface="Arial" panose="020B0604020202020204" pitchFamily="34" charset="0"/>
              <a:buChar char="•"/>
            </a:pPr>
            <a:endParaRPr lang="ko-KR" altLang="en-US" sz="1200" b="1" dirty="0"/>
          </a:p>
        </p:txBody>
      </p:sp>
      <p:graphicFrame>
        <p:nvGraphicFramePr>
          <p:cNvPr id="12" name="다이어그램 11">
            <a:extLst>
              <a:ext uri="{FF2B5EF4-FFF2-40B4-BE49-F238E27FC236}">
                <a16:creationId xmlns:a16="http://schemas.microsoft.com/office/drawing/2014/main" id="{E972A340-7C3C-C4B1-24D7-D83DA1BA34F6}"/>
              </a:ext>
            </a:extLst>
          </p:cNvPr>
          <p:cNvGraphicFramePr/>
          <p:nvPr/>
        </p:nvGraphicFramePr>
        <p:xfrm>
          <a:off x="1771276" y="1523740"/>
          <a:ext cx="9030448" cy="2913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3" name="그룹 32">
            <a:extLst>
              <a:ext uri="{FF2B5EF4-FFF2-40B4-BE49-F238E27FC236}">
                <a16:creationId xmlns:a16="http://schemas.microsoft.com/office/drawing/2014/main" id="{589F2332-7ED9-B946-E98E-68329E55D050}"/>
              </a:ext>
            </a:extLst>
          </p:cNvPr>
          <p:cNvGrpSpPr/>
          <p:nvPr/>
        </p:nvGrpSpPr>
        <p:grpSpPr>
          <a:xfrm>
            <a:off x="1948865" y="2850510"/>
            <a:ext cx="3969545" cy="1194445"/>
            <a:chOff x="1948865" y="3065670"/>
            <a:chExt cx="3969545" cy="1194445"/>
          </a:xfrm>
        </p:grpSpPr>
        <p:cxnSp>
          <p:nvCxnSpPr>
            <p:cNvPr id="31" name="직선 연결선 30">
              <a:extLst>
                <a:ext uri="{FF2B5EF4-FFF2-40B4-BE49-F238E27FC236}">
                  <a16:creationId xmlns:a16="http://schemas.microsoft.com/office/drawing/2014/main" id="{D894BC1E-7890-3557-EDD7-2F074A763868}"/>
                </a:ext>
              </a:extLst>
            </p:cNvPr>
            <p:cNvCxnSpPr/>
            <p:nvPr/>
          </p:nvCxnSpPr>
          <p:spPr>
            <a:xfrm>
              <a:off x="5091954" y="3070907"/>
              <a:ext cx="0" cy="2739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B09B6AB5-0042-F1E2-AC91-0C5A12EC1D92}"/>
                </a:ext>
              </a:extLst>
            </p:cNvPr>
            <p:cNvCxnSpPr/>
            <p:nvPr/>
          </p:nvCxnSpPr>
          <p:spPr>
            <a:xfrm>
              <a:off x="2716306" y="3065670"/>
              <a:ext cx="0" cy="273905"/>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그룹 24">
              <a:extLst>
                <a:ext uri="{FF2B5EF4-FFF2-40B4-BE49-F238E27FC236}">
                  <a16:creationId xmlns:a16="http://schemas.microsoft.com/office/drawing/2014/main" id="{5C6A301E-34A3-7C05-556C-B60E5A54566D}"/>
                </a:ext>
              </a:extLst>
            </p:cNvPr>
            <p:cNvGrpSpPr/>
            <p:nvPr/>
          </p:nvGrpSpPr>
          <p:grpSpPr>
            <a:xfrm>
              <a:off x="1948865" y="3311800"/>
              <a:ext cx="3969545" cy="948315"/>
              <a:chOff x="381743" y="1784968"/>
              <a:chExt cx="1520360" cy="948315"/>
            </a:xfrm>
            <a:solidFill>
              <a:schemeClr val="bg1"/>
            </a:solidFill>
          </p:grpSpPr>
          <p:sp>
            <p:nvSpPr>
              <p:cNvPr id="26" name="사각형: 둥근 모서리 25">
                <a:extLst>
                  <a:ext uri="{FF2B5EF4-FFF2-40B4-BE49-F238E27FC236}">
                    <a16:creationId xmlns:a16="http://schemas.microsoft.com/office/drawing/2014/main" id="{5000DE4B-2CF9-0B5C-E788-930D15D2B731}"/>
                  </a:ext>
                </a:extLst>
              </p:cNvPr>
              <p:cNvSpPr/>
              <p:nvPr/>
            </p:nvSpPr>
            <p:spPr>
              <a:xfrm>
                <a:off x="381743" y="1784968"/>
                <a:ext cx="1520360" cy="948315"/>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사각형: 둥근 모서리 4">
                <a:extLst>
                  <a:ext uri="{FF2B5EF4-FFF2-40B4-BE49-F238E27FC236}">
                    <a16:creationId xmlns:a16="http://schemas.microsoft.com/office/drawing/2014/main" id="{BD960DA7-D84C-81AC-31EB-E2DA5AD08563}"/>
                  </a:ext>
                </a:extLst>
              </p:cNvPr>
              <p:cNvSpPr txBox="1"/>
              <p:nvPr/>
            </p:nvSpPr>
            <p:spPr>
              <a:xfrm>
                <a:off x="409518" y="1812743"/>
                <a:ext cx="1464810" cy="89276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622300" latinLnBrk="0">
                  <a:spcBef>
                    <a:spcPct val="0"/>
                  </a:spcBef>
                  <a:buNone/>
                </a:pPr>
                <a:r>
                  <a:rPr lang="en-US" sz="1400" b="1" i="1" kern="1200" dirty="0"/>
                  <a:t>Investors</a:t>
                </a:r>
                <a:r>
                  <a:rPr lang="en-US" sz="1400" b="1" kern="1200" dirty="0"/>
                  <a:t> engaged in corrupt activities </a:t>
                </a:r>
              </a:p>
              <a:p>
                <a:pPr marL="0" lvl="0" indent="0" algn="ctr" defTabSz="622300" latinLnBrk="0">
                  <a:spcBef>
                    <a:spcPct val="0"/>
                  </a:spcBef>
                  <a:buNone/>
                </a:pPr>
                <a:r>
                  <a:rPr lang="en-US" sz="1400" b="1" kern="1200" dirty="0"/>
                  <a:t>in acquiring </a:t>
                </a:r>
                <a:r>
                  <a:rPr lang="en-US" sz="1400" b="1" i="1" dirty="0"/>
                  <a:t>I</a:t>
                </a:r>
                <a:r>
                  <a:rPr lang="en-US" sz="1400" b="1" i="1" kern="1200" dirty="0"/>
                  <a:t>nvestment</a:t>
                </a:r>
                <a:r>
                  <a:rPr lang="en-US" sz="1400" b="1" kern="1200" dirty="0"/>
                  <a:t> denied access to </a:t>
                </a:r>
                <a:r>
                  <a:rPr lang="en-US" sz="1400" b="1" kern="1200" dirty="0" err="1"/>
                  <a:t>ISDS</a:t>
                </a:r>
                <a:endParaRPr lang="en-US" sz="1400" b="1" kern="1200" dirty="0"/>
              </a:p>
              <a:p>
                <a:pPr marL="0" lvl="0" indent="0" algn="ctr" defTabSz="622300" latinLnBrk="0">
                  <a:spcBef>
                    <a:spcPct val="0"/>
                  </a:spcBef>
                  <a:buNone/>
                </a:pPr>
                <a:r>
                  <a:rPr lang="en-US" sz="1400" b="1" kern="1200" dirty="0"/>
                  <a:t>(</a:t>
                </a:r>
                <a:r>
                  <a:rPr lang="en-US" sz="1400" b="1" dirty="0"/>
                  <a:t>t</a:t>
                </a:r>
                <a:r>
                  <a:rPr lang="en-US" sz="1400" b="1" kern="1200" dirty="0"/>
                  <a:t>reaty specific “consent”/“qualification” issues)</a:t>
                </a:r>
              </a:p>
            </p:txBody>
          </p:sp>
        </p:grpSp>
      </p:grpSp>
    </p:spTree>
    <p:extLst>
      <p:ext uri="{BB962C8B-B14F-4D97-AF65-F5344CB8AC3E}">
        <p14:creationId xmlns:p14="http://schemas.microsoft.com/office/powerpoint/2010/main" val="7686746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A2C2C907-99F4-653D-0B8D-DFA9B6BB7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C0DB476-6BD3-B428-BA96-66FDCFA3B0EE}"/>
              </a:ext>
            </a:extLst>
          </p:cNvPr>
          <p:cNvSpPr txBox="1">
            <a:spLocks/>
          </p:cNvSpPr>
          <p:nvPr/>
        </p:nvSpPr>
        <p:spPr>
          <a:xfrm>
            <a:off x="0" y="149972"/>
            <a:ext cx="12191999" cy="880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cs typeface="Arial" panose="020B0604020202020204" pitchFamily="34" charset="0"/>
              </a:rPr>
              <a:t>Jurisdiction &amp; Admissibility</a:t>
            </a:r>
          </a:p>
        </p:txBody>
      </p:sp>
      <p:graphicFrame>
        <p:nvGraphicFramePr>
          <p:cNvPr id="6" name="표 7">
            <a:extLst>
              <a:ext uri="{FF2B5EF4-FFF2-40B4-BE49-F238E27FC236}">
                <a16:creationId xmlns:a16="http://schemas.microsoft.com/office/drawing/2014/main" id="{B66F88CD-AAC5-F6B7-DDE1-D640021C950F}"/>
              </a:ext>
            </a:extLst>
          </p:cNvPr>
          <p:cNvGraphicFramePr>
            <a:graphicFrameLocks noGrp="1"/>
          </p:cNvGraphicFramePr>
          <p:nvPr>
            <p:extLst>
              <p:ext uri="{D42A27DB-BD31-4B8C-83A1-F6EECF244321}">
                <p14:modId xmlns:p14="http://schemas.microsoft.com/office/powerpoint/2010/main" val="2371150861"/>
              </p:ext>
            </p:extLst>
          </p:nvPr>
        </p:nvGraphicFramePr>
        <p:xfrm>
          <a:off x="861171" y="1028700"/>
          <a:ext cx="10623178" cy="3840480"/>
        </p:xfrm>
        <a:graphic>
          <a:graphicData uri="http://schemas.openxmlformats.org/drawingml/2006/table">
            <a:tbl>
              <a:tblPr firstRow="1" bandRow="1">
                <a:tableStyleId>{5C22544A-7EE6-4342-B048-85BDC9FD1C3A}</a:tableStyleId>
              </a:tblPr>
              <a:tblGrid>
                <a:gridCol w="1281952">
                  <a:extLst>
                    <a:ext uri="{9D8B030D-6E8A-4147-A177-3AD203B41FA5}">
                      <a16:colId xmlns:a16="http://schemas.microsoft.com/office/drawing/2014/main" val="1250798305"/>
                    </a:ext>
                  </a:extLst>
                </a:gridCol>
                <a:gridCol w="4123764">
                  <a:extLst>
                    <a:ext uri="{9D8B030D-6E8A-4147-A177-3AD203B41FA5}">
                      <a16:colId xmlns:a16="http://schemas.microsoft.com/office/drawing/2014/main" val="3151968350"/>
                    </a:ext>
                  </a:extLst>
                </a:gridCol>
                <a:gridCol w="1362637">
                  <a:extLst>
                    <a:ext uri="{9D8B030D-6E8A-4147-A177-3AD203B41FA5}">
                      <a16:colId xmlns:a16="http://schemas.microsoft.com/office/drawing/2014/main" val="3453554290"/>
                    </a:ext>
                  </a:extLst>
                </a:gridCol>
                <a:gridCol w="3854825">
                  <a:extLst>
                    <a:ext uri="{9D8B030D-6E8A-4147-A177-3AD203B41FA5}">
                      <a16:colId xmlns:a16="http://schemas.microsoft.com/office/drawing/2014/main" val="857712614"/>
                    </a:ext>
                  </a:extLst>
                </a:gridCol>
              </a:tblGrid>
              <a:tr h="276636">
                <a:tc gridSpan="2">
                  <a:txBody>
                    <a:bodyPr/>
                    <a:lstStyle/>
                    <a:p>
                      <a:pPr algn="ctr" latinLnBrk="1"/>
                      <a:r>
                        <a:rPr lang="en-US" altLang="ko-KR" sz="1600" b="1" dirty="0">
                          <a:latin typeface="+mn-lt"/>
                          <a:cs typeface="Arial" panose="020B0604020202020204" pitchFamily="34" charset="0"/>
                        </a:rPr>
                        <a:t>Jurisdiction</a:t>
                      </a:r>
                      <a:endParaRPr lang="ko-KR" altLang="en-US" sz="1600" b="1" dirty="0">
                        <a:latin typeface="+mn-lt"/>
                        <a:cs typeface="Arial" panose="020B0604020202020204" pitchFamily="34" charset="0"/>
                      </a:endParaRPr>
                    </a:p>
                  </a:txBody>
                  <a:tcPr>
                    <a:solidFill>
                      <a:srgbClr val="043673"/>
                    </a:solidFill>
                  </a:tcPr>
                </a:tc>
                <a:tc hMerge="1">
                  <a:txBody>
                    <a:bodyPr/>
                    <a:lstStyle/>
                    <a:p>
                      <a:pPr latinLnBrk="1"/>
                      <a:endParaRPr lang="ko-KR" altLang="en-US"/>
                    </a:p>
                  </a:txBody>
                  <a:tcPr/>
                </a:tc>
                <a:tc gridSpan="2">
                  <a:txBody>
                    <a:bodyPr/>
                    <a:lstStyle/>
                    <a:p>
                      <a:pPr algn="ctr" latinLnBrk="1"/>
                      <a:r>
                        <a:rPr lang="en-US" altLang="ko-KR" sz="1600" b="1">
                          <a:latin typeface="+mn-lt"/>
                          <a:cs typeface="Arial" panose="020B0604020202020204" pitchFamily="34" charset="0"/>
                        </a:rPr>
                        <a:t>Admissibility</a:t>
                      </a:r>
                      <a:endParaRPr lang="ko-KR" altLang="en-US" sz="1600" b="1">
                        <a:latin typeface="+mn-lt"/>
                        <a:cs typeface="Arial" panose="020B0604020202020204" pitchFamily="34" charset="0"/>
                      </a:endParaRPr>
                    </a:p>
                  </a:txBody>
                  <a:tcPr>
                    <a:solidFill>
                      <a:srgbClr val="043673"/>
                    </a:solidFill>
                  </a:tcPr>
                </a:tc>
                <a:tc hMerge="1">
                  <a:txBody>
                    <a:bodyPr/>
                    <a:lstStyle/>
                    <a:p>
                      <a:pPr latinLnBrk="1"/>
                      <a:endParaRPr lang="ko-KR" altLang="en-US"/>
                    </a:p>
                  </a:txBody>
                  <a:tcPr/>
                </a:tc>
                <a:extLst>
                  <a:ext uri="{0D108BD9-81ED-4DB2-BD59-A6C34878D82A}">
                    <a16:rowId xmlns:a16="http://schemas.microsoft.com/office/drawing/2014/main" val="1199364080"/>
                  </a:ext>
                </a:extLst>
              </a:tr>
              <a:tr h="2137298">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i="0" dirty="0">
                          <a:solidFill>
                            <a:schemeClr val="tx1"/>
                          </a:solidFill>
                          <a:latin typeface="+mn-lt"/>
                          <a:cs typeface="Arial" panose="020B0604020202020204" pitchFamily="34" charset="0"/>
                        </a:rPr>
                        <a:t>Metal-Tech Ltd. v. Republic of Uzbekistan (ICSID Case No. ARB/10/3)</a:t>
                      </a:r>
                      <a:endParaRPr lang="ko-KR" altLang="en-US" sz="1600" b="1" i="0" dirty="0">
                        <a:solidFill>
                          <a:schemeClr val="tx1"/>
                        </a:solidFill>
                        <a:latin typeface="+mn-lt"/>
                        <a:cs typeface="Arial" panose="020B0604020202020204" pitchFamily="34" charset="0"/>
                      </a:endParaRPr>
                    </a:p>
                    <a:p>
                      <a:pPr latinLnBrk="1"/>
                      <a:endParaRPr lang="ko-KR" altLang="en-US" sz="1600" i="0" dirty="0">
                        <a:latin typeface="+mn-lt"/>
                        <a:cs typeface="Arial" panose="020B0604020202020204" pitchFamily="34" charset="0"/>
                      </a:endParaRPr>
                    </a:p>
                  </a:txBody>
                  <a:tcPr/>
                </a:tc>
                <a:tc>
                  <a:txBody>
                    <a:bodyPr/>
                    <a:lstStyle/>
                    <a:p>
                      <a:pPr latinLnBrk="1"/>
                      <a:r>
                        <a:rPr lang="en-US" altLang="ko-KR" sz="1600" b="1" u="sng" dirty="0">
                          <a:latin typeface="+mn-lt"/>
                          <a:cs typeface="Arial" panose="020B0604020202020204" pitchFamily="34" charset="0"/>
                        </a:rPr>
                        <a:t>Corruption Defense</a:t>
                      </a:r>
                      <a:r>
                        <a:rPr lang="en-US" altLang="ko-KR" sz="1600" dirty="0">
                          <a:latin typeface="+mn-lt"/>
                          <a:cs typeface="Arial" panose="020B0604020202020204" pitchFamily="34" charset="0"/>
                        </a:rPr>
                        <a:t>: Claimant violated Uzbek law by paying USD 4.4 million in bribes to public officials for approval of its investment. (para. 279)</a:t>
                      </a:r>
                    </a:p>
                    <a:p>
                      <a:pPr latinLnBrk="1"/>
                      <a:endParaRPr lang="en-US" altLang="ko-KR" sz="1600" dirty="0">
                        <a:latin typeface="+mn-lt"/>
                        <a:cs typeface="Arial" panose="020B0604020202020204" pitchFamily="34" charset="0"/>
                      </a:endParaRPr>
                    </a:p>
                    <a:p>
                      <a:pPr latinLnBrk="1"/>
                      <a:r>
                        <a:rPr lang="en-US" altLang="ko-KR" sz="1600" b="1" u="sng" dirty="0">
                          <a:latin typeface="+mn-lt"/>
                          <a:cs typeface="Arial" panose="020B0604020202020204" pitchFamily="34" charset="0"/>
                        </a:rPr>
                        <a:t>Timing</a:t>
                      </a:r>
                      <a:r>
                        <a:rPr lang="en-US" altLang="ko-KR" sz="1600" dirty="0">
                          <a:latin typeface="+mn-lt"/>
                          <a:cs typeface="Arial" panose="020B0604020202020204" pitchFamily="34" charset="0"/>
                        </a:rPr>
                        <a:t>: Inception of the investment</a:t>
                      </a:r>
                    </a:p>
                    <a:p>
                      <a:pPr latinLnBrk="1"/>
                      <a:endParaRPr lang="en-US" altLang="ko-KR" sz="1600" dirty="0">
                        <a:latin typeface="+mn-lt"/>
                        <a:cs typeface="Arial" panose="020B0604020202020204" pitchFamily="34" charset="0"/>
                      </a:endParaRPr>
                    </a:p>
                    <a:p>
                      <a:pPr latinLnBrk="1"/>
                      <a:r>
                        <a:rPr lang="en-US" altLang="ko-KR" sz="1600" b="1" i="0" u="sng" dirty="0">
                          <a:latin typeface="+mn-lt"/>
                          <a:cs typeface="Arial" panose="020B0604020202020204" pitchFamily="34" charset="0"/>
                        </a:rPr>
                        <a:t>Tribunal Decision</a:t>
                      </a:r>
                      <a:r>
                        <a:rPr lang="en-US" altLang="ko-KR" sz="1600" i="0" dirty="0">
                          <a:latin typeface="+mn-lt"/>
                          <a:cs typeface="Arial" panose="020B0604020202020204" pitchFamily="34" charset="0"/>
                        </a:rPr>
                        <a:t>: </a:t>
                      </a:r>
                      <a:r>
                        <a:rPr lang="en-US" altLang="ko-KR" sz="1600" i="1" dirty="0">
                          <a:latin typeface="+mn-lt"/>
                          <a:cs typeface="Arial" panose="020B0604020202020204" pitchFamily="34" charset="0"/>
                        </a:rPr>
                        <a:t>“[T]he rights of the investor against the host State, </a:t>
                      </a:r>
                      <a:r>
                        <a:rPr lang="en-US" altLang="ko-KR" sz="1600" i="1" u="none" dirty="0">
                          <a:latin typeface="+mn-lt"/>
                          <a:cs typeface="Arial" panose="020B0604020202020204" pitchFamily="34" charset="0"/>
                        </a:rPr>
                        <a:t>including the right to access arbitration</a:t>
                      </a:r>
                      <a:r>
                        <a:rPr lang="en-US" altLang="ko-KR" sz="1600" i="1" dirty="0">
                          <a:latin typeface="+mn-lt"/>
                          <a:cs typeface="Arial" panose="020B0604020202020204" pitchFamily="34" charset="0"/>
                        </a:rPr>
                        <a:t>, could not be protected because the investment was tainted by illegal activities, specifically corruption</a:t>
                      </a:r>
                      <a:r>
                        <a:rPr lang="en-US" altLang="ko-KR" sz="1600" dirty="0">
                          <a:latin typeface="+mn-lt"/>
                          <a:cs typeface="Arial" panose="020B0604020202020204" pitchFamily="34" charset="0"/>
                        </a:rPr>
                        <a:t>.” (para. 422)</a:t>
                      </a:r>
                      <a:endParaRPr lang="ko-KR" altLang="en-US" sz="1600" dirty="0">
                        <a:latin typeface="+mn-lt"/>
                        <a:cs typeface="Arial" panose="020B0604020202020204" pitchFamily="34" charset="0"/>
                      </a:endParaRPr>
                    </a:p>
                    <a:p>
                      <a:pPr latinLnBrk="1"/>
                      <a:endParaRPr lang="ko-KR" altLang="en-US" sz="1600" dirty="0">
                        <a:latin typeface="+mn-lt"/>
                        <a:cs typeface="Arial" panose="020B0604020202020204" pitchFamily="34" charset="0"/>
                      </a:endParaRP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dirty="0">
                          <a:latin typeface="+mn-lt"/>
                          <a:cs typeface="Arial" panose="020B0604020202020204" pitchFamily="34" charset="0"/>
                        </a:rPr>
                        <a:t>World Duty Free Company v. Republic of Kenya (ICSID Case No. ARB/00/7) </a:t>
                      </a:r>
                    </a:p>
                  </a:txBody>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u="sng" dirty="0">
                          <a:latin typeface="+mn-lt"/>
                          <a:cs typeface="Arial" panose="020B0604020202020204" pitchFamily="34" charset="0"/>
                        </a:rPr>
                        <a:t>Corruption Defense</a:t>
                      </a:r>
                      <a:r>
                        <a:rPr lang="en-US" altLang="ko-KR" sz="1600" dirty="0">
                          <a:latin typeface="+mn-lt"/>
                          <a:cs typeface="Arial" panose="020B0604020202020204" pitchFamily="34" charset="0"/>
                        </a:rPr>
                        <a:t>: Claimant’s investment was procured by providing a bribe of USD 2 million to Kenya’s then President’s election campaign. (para. 105)</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mn-lt"/>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u="sng" dirty="0">
                          <a:latin typeface="+mn-lt"/>
                          <a:cs typeface="Arial" panose="020B0604020202020204" pitchFamily="34" charset="0"/>
                        </a:rPr>
                        <a:t>Timing</a:t>
                      </a:r>
                      <a:r>
                        <a:rPr lang="en-US" altLang="ko-KR" sz="1600" dirty="0">
                          <a:latin typeface="+mn-lt"/>
                          <a:cs typeface="Arial" panose="020B0604020202020204" pitchFamily="34" charset="0"/>
                        </a:rPr>
                        <a:t>: Inception of the investment</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600" b="1" i="0" u="sng" dirty="0">
                          <a:latin typeface="+mn-lt"/>
                          <a:cs typeface="Arial" panose="020B0604020202020204" pitchFamily="34" charset="0"/>
                        </a:rPr>
                        <a:t>Tribunal Decision</a:t>
                      </a:r>
                      <a:r>
                        <a:rPr lang="en-US" altLang="ko-KR" sz="1600" i="0" dirty="0">
                          <a:latin typeface="+mn-lt"/>
                          <a:cs typeface="Arial" panose="020B0604020202020204" pitchFamily="34" charset="0"/>
                        </a:rPr>
                        <a:t>: </a:t>
                      </a:r>
                      <a:r>
                        <a:rPr lang="en-US" sz="1600" i="1" kern="1200" dirty="0">
                          <a:solidFill>
                            <a:schemeClr val="dk1"/>
                          </a:solidFill>
                          <a:effectLst/>
                          <a:latin typeface="+mn-lt"/>
                          <a:ea typeface="+mn-ea"/>
                          <a:cs typeface="Arial" panose="020B0604020202020204" pitchFamily="34" charset="0"/>
                        </a:rPr>
                        <a:t>“[T]he Tribunal concludes that the Claimant is not legally entitled to maintain any of its pleaded claims in these proceedings on the ground of ex </a:t>
                      </a:r>
                      <a:r>
                        <a:rPr lang="en-US" sz="1600" i="1" kern="1200" dirty="0" err="1">
                          <a:solidFill>
                            <a:schemeClr val="dk1"/>
                          </a:solidFill>
                          <a:effectLst/>
                          <a:latin typeface="+mn-lt"/>
                          <a:ea typeface="+mn-ea"/>
                          <a:cs typeface="Arial" panose="020B0604020202020204" pitchFamily="34" charset="0"/>
                        </a:rPr>
                        <a:t>turpi</a:t>
                      </a:r>
                      <a:r>
                        <a:rPr lang="en-US" sz="1600" i="1" kern="1200" dirty="0">
                          <a:solidFill>
                            <a:schemeClr val="dk1"/>
                          </a:solidFill>
                          <a:effectLst/>
                          <a:latin typeface="+mn-lt"/>
                          <a:ea typeface="+mn-ea"/>
                          <a:cs typeface="Arial" panose="020B0604020202020204" pitchFamily="34" charset="0"/>
                        </a:rPr>
                        <a:t> causa non </a:t>
                      </a:r>
                      <a:r>
                        <a:rPr lang="en-US" sz="1600" i="1" kern="1200" dirty="0" err="1">
                          <a:solidFill>
                            <a:schemeClr val="dk1"/>
                          </a:solidFill>
                          <a:effectLst/>
                          <a:latin typeface="+mn-lt"/>
                          <a:ea typeface="+mn-ea"/>
                          <a:cs typeface="Arial" panose="020B0604020202020204" pitchFamily="34" charset="0"/>
                        </a:rPr>
                        <a:t>oritur</a:t>
                      </a:r>
                      <a:r>
                        <a:rPr lang="en-US" sz="1600" i="1" kern="1200" dirty="0">
                          <a:solidFill>
                            <a:schemeClr val="dk1"/>
                          </a:solidFill>
                          <a:effectLst/>
                          <a:latin typeface="+mn-lt"/>
                          <a:ea typeface="+mn-ea"/>
                          <a:cs typeface="Arial" panose="020B0604020202020204" pitchFamily="34" charset="0"/>
                        </a:rPr>
                        <a:t> </a:t>
                      </a:r>
                      <a:r>
                        <a:rPr lang="en-US" sz="1600" i="1" kern="1200" dirty="0" err="1">
                          <a:solidFill>
                            <a:schemeClr val="dk1"/>
                          </a:solidFill>
                          <a:effectLst/>
                          <a:latin typeface="+mn-lt"/>
                          <a:ea typeface="+mn-ea"/>
                          <a:cs typeface="Arial" panose="020B0604020202020204" pitchFamily="34" charset="0"/>
                        </a:rPr>
                        <a:t>actio</a:t>
                      </a:r>
                      <a:r>
                        <a:rPr lang="en-US" sz="1600" i="1" kern="1200" dirty="0">
                          <a:solidFill>
                            <a:schemeClr val="dk1"/>
                          </a:solidFill>
                          <a:effectLst/>
                          <a:latin typeface="+mn-lt"/>
                          <a:ea typeface="+mn-ea"/>
                          <a:cs typeface="Arial" panose="020B0604020202020204" pitchFamily="34" charset="0"/>
                        </a:rPr>
                        <a:t> </a:t>
                      </a:r>
                      <a:r>
                        <a:rPr lang="en-US" sz="1600" i="0" kern="1200" dirty="0">
                          <a:solidFill>
                            <a:schemeClr val="dk1"/>
                          </a:solidFill>
                          <a:effectLst/>
                          <a:latin typeface="+mn-lt"/>
                          <a:ea typeface="+mn-ea"/>
                          <a:cs typeface="Arial" panose="020B0604020202020204" pitchFamily="34" charset="0"/>
                        </a:rPr>
                        <a:t>(</a:t>
                      </a:r>
                      <a:r>
                        <a:rPr lang="en-US" sz="1600" i="1" kern="1200" dirty="0">
                          <a:solidFill>
                            <a:schemeClr val="dk1"/>
                          </a:solidFill>
                          <a:effectLst/>
                          <a:latin typeface="+mn-lt"/>
                          <a:ea typeface="+mn-ea"/>
                          <a:cs typeface="Arial" panose="020B0604020202020204" pitchFamily="34" charset="0"/>
                        </a:rPr>
                        <a:t>from a dishonorable cause an action does not arise</a:t>
                      </a:r>
                      <a:r>
                        <a:rPr lang="en-US" sz="1600" i="0" kern="1200" dirty="0">
                          <a:solidFill>
                            <a:schemeClr val="dk1"/>
                          </a:solidFill>
                          <a:effectLst/>
                          <a:latin typeface="+mn-lt"/>
                          <a:ea typeface="+mn-ea"/>
                          <a:cs typeface="Arial" panose="020B0604020202020204" pitchFamily="34" charset="0"/>
                        </a:rPr>
                        <a:t>).” (para. 179)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sz="1600" i="0" dirty="0">
                        <a:latin typeface="+mn-lt"/>
                        <a:cs typeface="Arial" panose="020B0604020202020204" pitchFamily="34" charset="0"/>
                      </a:endParaRPr>
                    </a:p>
                  </a:txBody>
                  <a:tcPr/>
                </a:tc>
                <a:extLst>
                  <a:ext uri="{0D108BD9-81ED-4DB2-BD59-A6C34878D82A}">
                    <a16:rowId xmlns:a16="http://schemas.microsoft.com/office/drawing/2014/main" val="4062457820"/>
                  </a:ext>
                </a:extLst>
              </a:tr>
            </a:tbl>
          </a:graphicData>
        </a:graphic>
      </p:graphicFrame>
    </p:spTree>
    <p:extLst>
      <p:ext uri="{BB962C8B-B14F-4D97-AF65-F5344CB8AC3E}">
        <p14:creationId xmlns:p14="http://schemas.microsoft.com/office/powerpoint/2010/main" val="14694318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5CCF789F-B9E6-0DCA-4BFF-101C90F6B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91E0916-2B02-ADD5-C913-349ACEACCB67}"/>
              </a:ext>
            </a:extLst>
          </p:cNvPr>
          <p:cNvSpPr txBox="1">
            <a:spLocks/>
          </p:cNvSpPr>
          <p:nvPr/>
        </p:nvSpPr>
        <p:spPr>
          <a:xfrm>
            <a:off x="0" y="149972"/>
            <a:ext cx="12191999" cy="880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cs typeface="Arial" panose="020B0604020202020204" pitchFamily="34" charset="0"/>
              </a:rPr>
              <a:t>Merits</a:t>
            </a:r>
          </a:p>
        </p:txBody>
      </p:sp>
      <p:graphicFrame>
        <p:nvGraphicFramePr>
          <p:cNvPr id="11" name="표 7">
            <a:extLst>
              <a:ext uri="{FF2B5EF4-FFF2-40B4-BE49-F238E27FC236}">
                <a16:creationId xmlns:a16="http://schemas.microsoft.com/office/drawing/2014/main" id="{98EF7A12-F08C-2EE9-B799-8C875BA9EFC6}"/>
              </a:ext>
            </a:extLst>
          </p:cNvPr>
          <p:cNvGraphicFramePr>
            <a:graphicFrameLocks noGrp="1"/>
          </p:cNvGraphicFramePr>
          <p:nvPr>
            <p:extLst>
              <p:ext uri="{D42A27DB-BD31-4B8C-83A1-F6EECF244321}">
                <p14:modId xmlns:p14="http://schemas.microsoft.com/office/powerpoint/2010/main" val="235254070"/>
              </p:ext>
            </p:extLst>
          </p:nvPr>
        </p:nvGraphicFramePr>
        <p:xfrm>
          <a:off x="784411" y="1028700"/>
          <a:ext cx="10623178" cy="4815840"/>
        </p:xfrm>
        <a:graphic>
          <a:graphicData uri="http://schemas.openxmlformats.org/drawingml/2006/table">
            <a:tbl>
              <a:tblPr firstRow="1" bandRow="1">
                <a:tableStyleId>{5C22544A-7EE6-4342-B048-85BDC9FD1C3A}</a:tableStyleId>
              </a:tblPr>
              <a:tblGrid>
                <a:gridCol w="5405716">
                  <a:extLst>
                    <a:ext uri="{9D8B030D-6E8A-4147-A177-3AD203B41FA5}">
                      <a16:colId xmlns:a16="http://schemas.microsoft.com/office/drawing/2014/main" val="1250798305"/>
                    </a:ext>
                  </a:extLst>
                </a:gridCol>
                <a:gridCol w="5217462">
                  <a:extLst>
                    <a:ext uri="{9D8B030D-6E8A-4147-A177-3AD203B41FA5}">
                      <a16:colId xmlns:a16="http://schemas.microsoft.com/office/drawing/2014/main" val="3453554290"/>
                    </a:ext>
                  </a:extLst>
                </a:gridCol>
              </a:tblGrid>
              <a:tr h="276636">
                <a:tc>
                  <a:txBody>
                    <a:bodyPr/>
                    <a:lstStyle/>
                    <a:p>
                      <a:pPr algn="ctr" latinLnBrk="1"/>
                      <a:r>
                        <a:rPr lang="en-US" altLang="ko-KR" sz="1600" b="1" dirty="0">
                          <a:latin typeface="+mn-lt"/>
                          <a:cs typeface="Arial" panose="020B0604020202020204" pitchFamily="34" charset="0"/>
                        </a:rPr>
                        <a:t>Chevron and </a:t>
                      </a:r>
                      <a:r>
                        <a:rPr lang="en-US" altLang="ko-KR" sz="1600" b="1" dirty="0" err="1">
                          <a:latin typeface="+mn-lt"/>
                          <a:cs typeface="Arial" panose="020B0604020202020204" pitchFamily="34" charset="0"/>
                        </a:rPr>
                        <a:t>TexPet</a:t>
                      </a:r>
                      <a:r>
                        <a:rPr lang="en-US" altLang="ko-KR" sz="1600" b="1" dirty="0">
                          <a:latin typeface="+mn-lt"/>
                          <a:cs typeface="Arial" panose="020B0604020202020204" pitchFamily="34" charset="0"/>
                        </a:rPr>
                        <a:t> v. Ecuador (II) (</a:t>
                      </a:r>
                      <a:r>
                        <a:rPr lang="en-US" altLang="ko-KR" sz="1600" b="1" dirty="0" err="1">
                          <a:latin typeface="+mn-lt"/>
                          <a:cs typeface="Arial" panose="020B0604020202020204" pitchFamily="34" charset="0"/>
                        </a:rPr>
                        <a:t>PCA</a:t>
                      </a:r>
                      <a:r>
                        <a:rPr lang="en-US" altLang="ko-KR" sz="1600" b="1" dirty="0">
                          <a:latin typeface="+mn-lt"/>
                          <a:cs typeface="Arial" panose="020B0604020202020204" pitchFamily="34" charset="0"/>
                        </a:rPr>
                        <a:t> Case No. 2009-23)</a:t>
                      </a:r>
                    </a:p>
                  </a:txBody>
                  <a:tcPr>
                    <a:solidFill>
                      <a:srgbClr val="043673"/>
                    </a:solidFill>
                  </a:tcPr>
                </a:tc>
                <a:tc>
                  <a:txBody>
                    <a:bodyPr/>
                    <a:lstStyle/>
                    <a:p>
                      <a:pPr algn="ctr" latinLnBrk="1"/>
                      <a:r>
                        <a:rPr lang="en-US" altLang="ko-KR" sz="1600" b="1" dirty="0" err="1">
                          <a:latin typeface="+mn-lt"/>
                          <a:cs typeface="Arial" panose="020B0604020202020204" pitchFamily="34" charset="0"/>
                        </a:rPr>
                        <a:t>Mamidoil</a:t>
                      </a:r>
                      <a:r>
                        <a:rPr lang="en-US" altLang="ko-KR" sz="1600" b="1" dirty="0">
                          <a:latin typeface="+mn-lt"/>
                          <a:cs typeface="Arial" panose="020B0604020202020204" pitchFamily="34" charset="0"/>
                        </a:rPr>
                        <a:t> </a:t>
                      </a:r>
                      <a:r>
                        <a:rPr lang="en-US" altLang="ko-KR" sz="1600" b="1" dirty="0" err="1">
                          <a:latin typeface="+mn-lt"/>
                          <a:cs typeface="Arial" panose="020B0604020202020204" pitchFamily="34" charset="0"/>
                        </a:rPr>
                        <a:t>Jetoil</a:t>
                      </a:r>
                      <a:r>
                        <a:rPr lang="en-US" altLang="ko-KR" sz="1600" b="1" dirty="0">
                          <a:latin typeface="+mn-lt"/>
                          <a:cs typeface="Arial" panose="020B0604020202020204" pitchFamily="34" charset="0"/>
                        </a:rPr>
                        <a:t> Greek Petroleum Products </a:t>
                      </a:r>
                      <a:r>
                        <a:rPr lang="en-US" altLang="ko-KR" sz="1600" b="1" dirty="0" err="1">
                          <a:latin typeface="+mn-lt"/>
                          <a:cs typeface="Arial" panose="020B0604020202020204" pitchFamily="34" charset="0"/>
                        </a:rPr>
                        <a:t>Societe</a:t>
                      </a:r>
                      <a:r>
                        <a:rPr lang="en-US" altLang="ko-KR" sz="1600" b="1" dirty="0">
                          <a:latin typeface="+mn-lt"/>
                          <a:cs typeface="Arial" panose="020B0604020202020204" pitchFamily="34" charset="0"/>
                        </a:rPr>
                        <a:t> S.A. v. The Republic of Albania (ICSID Case No. ARB/11/24)</a:t>
                      </a:r>
                      <a:endParaRPr lang="ko-KR" altLang="en-US" sz="1600" b="1" dirty="0">
                        <a:latin typeface="+mn-lt"/>
                        <a:cs typeface="Arial" panose="020B0604020202020204" pitchFamily="34" charset="0"/>
                      </a:endParaRPr>
                    </a:p>
                  </a:txBody>
                  <a:tcPr>
                    <a:solidFill>
                      <a:srgbClr val="043673"/>
                    </a:solidFill>
                  </a:tcPr>
                </a:tc>
                <a:extLst>
                  <a:ext uri="{0D108BD9-81ED-4DB2-BD59-A6C34878D82A}">
                    <a16:rowId xmlns:a16="http://schemas.microsoft.com/office/drawing/2014/main" val="1199364080"/>
                  </a:ext>
                </a:extLst>
              </a:tr>
              <a:tr h="2137298">
                <a:tc>
                  <a:txBody>
                    <a:bodyPr/>
                    <a:lstStyle/>
                    <a:p>
                      <a:pPr latinLnBrk="1"/>
                      <a:r>
                        <a:rPr lang="en-US" altLang="ko-KR" sz="1600" b="1" u="sng" dirty="0">
                          <a:solidFill>
                            <a:schemeClr val="tx1"/>
                          </a:solidFill>
                          <a:latin typeface="+mn-lt"/>
                          <a:cs typeface="Arial" panose="020B0604020202020204" pitchFamily="34" charset="0"/>
                        </a:rPr>
                        <a:t>Corruption Claim</a:t>
                      </a:r>
                      <a:r>
                        <a:rPr lang="en-US" altLang="ko-KR" sz="1600" b="0" u="none" dirty="0">
                          <a:solidFill>
                            <a:schemeClr val="tx1"/>
                          </a:solidFill>
                          <a:latin typeface="+mn-lt"/>
                          <a:cs typeface="Arial" panose="020B0604020202020204" pitchFamily="34" charset="0"/>
                        </a:rPr>
                        <a:t>: Respondent breached its obligation to afford fair and equitable treatment including protection against denial of justice by committing judicial corruption when a judge agreed to receive a bribe and allowed ‘ghostwriting’ of a judgment against Claimants.</a:t>
                      </a:r>
                    </a:p>
                    <a:p>
                      <a:pPr latinLnBrk="1"/>
                      <a:endParaRPr lang="en-US" altLang="ko-KR" sz="1600" dirty="0">
                        <a:solidFill>
                          <a:schemeClr val="tx1"/>
                        </a:solidFill>
                        <a:latin typeface="+mn-lt"/>
                        <a:cs typeface="Arial" panose="020B0604020202020204" pitchFamily="34" charset="0"/>
                      </a:endParaRPr>
                    </a:p>
                    <a:p>
                      <a:pPr latinLnBrk="1"/>
                      <a:r>
                        <a:rPr lang="en-US" altLang="ko-KR" sz="1600" b="1" u="sng" dirty="0">
                          <a:solidFill>
                            <a:schemeClr val="tx1"/>
                          </a:solidFill>
                          <a:latin typeface="+mn-lt"/>
                          <a:cs typeface="Arial"/>
                        </a:rPr>
                        <a:t>Timing</a:t>
                      </a:r>
                      <a:r>
                        <a:rPr lang="en-US" altLang="ko-KR" sz="1600" dirty="0">
                          <a:solidFill>
                            <a:schemeClr val="tx1"/>
                          </a:solidFill>
                          <a:latin typeface="+mn-lt"/>
                          <a:cs typeface="Arial"/>
                        </a:rPr>
                        <a:t>: After the lifetime of the investment ended and during the arbitration proceedings</a:t>
                      </a:r>
                    </a:p>
                    <a:p>
                      <a:pPr latinLnBrk="1"/>
                      <a:endParaRPr lang="en-US" altLang="ko-KR" sz="1600" dirty="0">
                        <a:solidFill>
                          <a:schemeClr val="tx1"/>
                        </a:solidFill>
                        <a:latin typeface="+mn-lt"/>
                        <a:cs typeface="Arial" panose="020B0604020202020204" pitchFamily="34" charset="0"/>
                      </a:endParaRPr>
                    </a:p>
                    <a:p>
                      <a:pPr latinLnBrk="1"/>
                      <a:r>
                        <a:rPr lang="en-US" altLang="ko-KR" sz="1600" b="1" i="0" u="sng" dirty="0">
                          <a:solidFill>
                            <a:schemeClr val="tx1"/>
                          </a:solidFill>
                          <a:latin typeface="+mn-lt"/>
                          <a:cs typeface="Arial" panose="020B0604020202020204" pitchFamily="34" charset="0"/>
                        </a:rPr>
                        <a:t>Tribunal Decision</a:t>
                      </a:r>
                      <a:r>
                        <a:rPr lang="en-US" altLang="ko-KR" sz="1600" i="0" dirty="0">
                          <a:solidFill>
                            <a:schemeClr val="tx1"/>
                          </a:solidFill>
                          <a:latin typeface="+mn-lt"/>
                          <a:cs typeface="Arial" panose="020B0604020202020204" pitchFamily="34" charset="0"/>
                        </a:rPr>
                        <a:t>: </a:t>
                      </a:r>
                      <a:r>
                        <a:rPr lang="en-US" altLang="ko-KR" sz="1600" i="1" dirty="0">
                          <a:solidFill>
                            <a:schemeClr val="tx1"/>
                          </a:solidFill>
                          <a:latin typeface="+mn-lt"/>
                          <a:cs typeface="Arial" panose="020B0604020202020204" pitchFamily="34" charset="0"/>
                        </a:rPr>
                        <a:t>“[T]he Tribunal bases its decisions on the merits on the corrupt misconduct of the Lago </a:t>
                      </a:r>
                      <a:r>
                        <a:rPr lang="en-US" altLang="ko-KR" sz="1600" i="1" dirty="0" err="1">
                          <a:solidFill>
                            <a:schemeClr val="tx1"/>
                          </a:solidFill>
                          <a:latin typeface="+mn-lt"/>
                          <a:cs typeface="Arial" panose="020B0604020202020204" pitchFamily="34" charset="0"/>
                        </a:rPr>
                        <a:t>Agrio</a:t>
                      </a:r>
                      <a:r>
                        <a:rPr lang="en-US" altLang="ko-KR" sz="1600" i="1" dirty="0">
                          <a:solidFill>
                            <a:schemeClr val="tx1"/>
                          </a:solidFill>
                          <a:latin typeface="+mn-lt"/>
                          <a:cs typeface="Arial" panose="020B0604020202020204" pitchFamily="34" charset="0"/>
                        </a:rPr>
                        <a:t> Court […] The Tribunal decides that the Respondent violated the FET standard and customary international law in Article II(3)(a) of the Treaty” </a:t>
                      </a:r>
                      <a:r>
                        <a:rPr lang="en-US" altLang="ko-KR" sz="1600" i="0" dirty="0">
                          <a:solidFill>
                            <a:schemeClr val="tx1"/>
                          </a:solidFill>
                          <a:latin typeface="+mn-lt"/>
                          <a:cs typeface="Arial" panose="020B0604020202020204" pitchFamily="34" charset="0"/>
                        </a:rPr>
                        <a:t>(paras. 8.76-8.77)</a:t>
                      </a:r>
                    </a:p>
                    <a:p>
                      <a:pPr latinLnBrk="1"/>
                      <a:endParaRPr lang="en-US" altLang="ko-KR" sz="1600" i="0" dirty="0">
                        <a:solidFill>
                          <a:schemeClr val="tx1"/>
                        </a:solidFill>
                        <a:latin typeface="+mn-lt"/>
                        <a:cs typeface="Arial" panose="020B0604020202020204" pitchFamily="34" charset="0"/>
                      </a:endParaRPr>
                    </a:p>
                  </a:txBody>
                  <a:tcPr/>
                </a:tc>
                <a:tc>
                  <a:txBody>
                    <a:bodyPr/>
                    <a:lstStyle/>
                    <a:p>
                      <a:pPr marL="0" marR="0" lvl="0" indent="0" algn="l" rtl="0" eaLnBrk="1" fontAlgn="auto" latinLnBrk="1" hangingPunct="1">
                        <a:lnSpc>
                          <a:spcPct val="100000"/>
                        </a:lnSpc>
                        <a:spcBef>
                          <a:spcPts val="0"/>
                        </a:spcBef>
                        <a:spcAft>
                          <a:spcPts val="0"/>
                        </a:spcAft>
                        <a:buClrTx/>
                        <a:buSzTx/>
                        <a:buFontTx/>
                        <a:buNone/>
                      </a:pPr>
                      <a:r>
                        <a:rPr lang="en-US" altLang="ko-KR" sz="1600" b="1" u="sng" dirty="0">
                          <a:latin typeface="+mn-lt"/>
                          <a:cs typeface="Arial"/>
                        </a:rPr>
                        <a:t>Corruption Defense</a:t>
                      </a:r>
                      <a:r>
                        <a:rPr lang="en-US" altLang="ko-KR" sz="1600" dirty="0">
                          <a:latin typeface="+mn-lt"/>
                          <a:cs typeface="Arial"/>
                        </a:rPr>
                        <a:t>: Construction of an oil tank farm that led to a series of substantial investments in 1999 and 2000. During this period, local government officials sent a series of letters related to  Claimant’s failure to obtain permits. Respondent alleged (and the Tribunal agreed) that “the composite parts of the investment form a whole and must be considered together.” (para. 364) </a:t>
                      </a:r>
                      <a:endParaRPr lang="en-US" altLang="ko-KR" sz="1600" dirty="0">
                        <a:latin typeface="+mn-lt"/>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mn-lt"/>
                        <a:cs typeface="Arial" panose="020B0604020202020204" pitchFamily="34" charset="0"/>
                      </a:endParaRPr>
                    </a:p>
                    <a:p>
                      <a:pPr marL="0" marR="0" lvl="0" indent="0" algn="l" rtl="0" eaLnBrk="1" fontAlgn="auto" latinLnBrk="1" hangingPunct="1">
                        <a:lnSpc>
                          <a:spcPct val="100000"/>
                        </a:lnSpc>
                        <a:spcBef>
                          <a:spcPts val="0"/>
                        </a:spcBef>
                        <a:spcAft>
                          <a:spcPts val="0"/>
                        </a:spcAft>
                        <a:buClrTx/>
                        <a:buSzTx/>
                        <a:buFontTx/>
                        <a:buNone/>
                      </a:pPr>
                      <a:r>
                        <a:rPr lang="en-US" altLang="ko-KR" sz="1600" b="1" u="sng" dirty="0">
                          <a:latin typeface="+mn-lt"/>
                          <a:cs typeface="Arial"/>
                        </a:rPr>
                        <a:t>Timing</a:t>
                      </a:r>
                      <a:r>
                        <a:rPr lang="en-US" altLang="ko-KR" sz="1600" dirty="0">
                          <a:latin typeface="+mn-lt"/>
                          <a:cs typeface="Arial"/>
                        </a:rPr>
                        <a:t>: Illegality occurred when the Claimant allegedly failed to obtain proper permits. </a:t>
                      </a:r>
                      <a:endParaRPr lang="en-US" altLang="ko-KR" sz="1600" dirty="0">
                        <a:latin typeface="+mn-lt"/>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600" dirty="0">
                        <a:latin typeface="+mn-lt"/>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r>
                        <a:rPr lang="en-US" altLang="ko-KR" sz="1600" b="1" i="0" u="sng" dirty="0">
                          <a:latin typeface="+mn-lt"/>
                          <a:cs typeface="Arial"/>
                        </a:rPr>
                        <a:t>Tribunal Decision</a:t>
                      </a:r>
                      <a:r>
                        <a:rPr lang="en-US" altLang="ko-KR" sz="1600" i="0" dirty="0">
                          <a:latin typeface="+mn-lt"/>
                          <a:cs typeface="Arial"/>
                        </a:rPr>
                        <a:t>: Regarding Claimant’s claim that there was no stable and transparent legal framework provided by Respondent, the Tribunal found that it “</a:t>
                      </a:r>
                      <a:r>
                        <a:rPr lang="en-US" altLang="ko-KR" sz="1600" i="1" dirty="0">
                          <a:latin typeface="+mn-lt"/>
                          <a:cs typeface="Arial"/>
                        </a:rPr>
                        <a:t>dealt extensively with the different permits and licenses at issue</a:t>
                      </a:r>
                      <a:r>
                        <a:rPr lang="en-US" altLang="ko-KR" sz="1600" i="0" dirty="0">
                          <a:latin typeface="+mn-lt"/>
                          <a:cs typeface="Arial"/>
                        </a:rPr>
                        <a:t>” and that the legal texts for the issuance of licenses and permits were “</a:t>
                      </a:r>
                      <a:r>
                        <a:rPr lang="en-US" altLang="ko-KR" sz="1600" i="1" dirty="0">
                          <a:latin typeface="+mn-lt"/>
                          <a:cs typeface="Arial"/>
                        </a:rPr>
                        <a:t>stable and transparent</a:t>
                      </a:r>
                      <a:r>
                        <a:rPr lang="en-US" altLang="ko-KR" sz="1600" i="0" dirty="0">
                          <a:latin typeface="+mn-lt"/>
                          <a:cs typeface="Arial"/>
                        </a:rPr>
                        <a:t>.” (paras. 671, 674)  </a:t>
                      </a:r>
                      <a:endParaRPr lang="ko-KR" altLang="en-US" sz="1600" i="0" dirty="0">
                        <a:latin typeface="+mn-lt"/>
                        <a:cs typeface="Arial"/>
                      </a:endParaRPr>
                    </a:p>
                  </a:txBody>
                  <a:tcPr/>
                </a:tc>
                <a:extLst>
                  <a:ext uri="{0D108BD9-81ED-4DB2-BD59-A6C34878D82A}">
                    <a16:rowId xmlns:a16="http://schemas.microsoft.com/office/drawing/2014/main" val="4062457820"/>
                  </a:ext>
                </a:extLst>
              </a:tr>
            </a:tbl>
          </a:graphicData>
        </a:graphic>
      </p:graphicFrame>
    </p:spTree>
    <p:extLst>
      <p:ext uri="{BB962C8B-B14F-4D97-AF65-F5344CB8AC3E}">
        <p14:creationId xmlns:p14="http://schemas.microsoft.com/office/powerpoint/2010/main" val="5622819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5CCF789F-B9E6-0DCA-4BFF-101C90F6B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91E0916-2B02-ADD5-C913-349ACEACCB67}"/>
              </a:ext>
            </a:extLst>
          </p:cNvPr>
          <p:cNvSpPr txBox="1">
            <a:spLocks/>
          </p:cNvSpPr>
          <p:nvPr/>
        </p:nvSpPr>
        <p:spPr>
          <a:xfrm>
            <a:off x="0" y="149972"/>
            <a:ext cx="12191999" cy="880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latin typeface="+mn-lt"/>
                <a:cs typeface="Arial" panose="020B0604020202020204" pitchFamily="34" charset="0"/>
              </a:rPr>
              <a:t>Enforcement</a:t>
            </a:r>
          </a:p>
        </p:txBody>
      </p:sp>
      <p:graphicFrame>
        <p:nvGraphicFramePr>
          <p:cNvPr id="3" name="표 2">
            <a:extLst>
              <a:ext uri="{FF2B5EF4-FFF2-40B4-BE49-F238E27FC236}">
                <a16:creationId xmlns:a16="http://schemas.microsoft.com/office/drawing/2014/main" id="{A126C5E2-96EB-0951-C6C6-C5409571A8E8}"/>
              </a:ext>
            </a:extLst>
          </p:cNvPr>
          <p:cNvGraphicFramePr>
            <a:graphicFrameLocks noGrp="1"/>
          </p:cNvGraphicFramePr>
          <p:nvPr>
            <p:extLst>
              <p:ext uri="{D42A27DB-BD31-4B8C-83A1-F6EECF244321}">
                <p14:modId xmlns:p14="http://schemas.microsoft.com/office/powerpoint/2010/main" val="1635852263"/>
              </p:ext>
            </p:extLst>
          </p:nvPr>
        </p:nvGraphicFramePr>
        <p:xfrm>
          <a:off x="1099458" y="1028700"/>
          <a:ext cx="9993084" cy="2055302"/>
        </p:xfrm>
        <a:graphic>
          <a:graphicData uri="http://schemas.openxmlformats.org/drawingml/2006/table">
            <a:tbl>
              <a:tblPr firstRow="1" bandRow="1">
                <a:tableStyleId>{5C22544A-7EE6-4342-B048-85BDC9FD1C3A}</a:tableStyleId>
              </a:tblPr>
              <a:tblGrid>
                <a:gridCol w="9993084">
                  <a:extLst>
                    <a:ext uri="{9D8B030D-6E8A-4147-A177-3AD203B41FA5}">
                      <a16:colId xmlns:a16="http://schemas.microsoft.com/office/drawing/2014/main" val="1413492555"/>
                    </a:ext>
                  </a:extLst>
                </a:gridCol>
              </a:tblGrid>
              <a:tr h="378733">
                <a:tc>
                  <a:txBody>
                    <a:bodyPr/>
                    <a:lstStyle/>
                    <a:p>
                      <a:pPr algn="ctr" latinLnBrk="1"/>
                      <a:r>
                        <a:rPr lang="en-US" altLang="ko-KR" sz="1600" b="1" dirty="0">
                          <a:latin typeface="+mn-lt"/>
                          <a:cs typeface="Arial" panose="020B0604020202020204" pitchFamily="34" charset="0"/>
                        </a:rPr>
                        <a:t>Process and Industrial Developments Ltd. v. Nigeria Ministry of Petroleum Resources (Ad Hoc) </a:t>
                      </a:r>
                    </a:p>
                  </a:txBody>
                  <a:tcPr anchor="ctr">
                    <a:solidFill>
                      <a:srgbClr val="043673"/>
                    </a:solidFill>
                  </a:tcPr>
                </a:tc>
                <a:extLst>
                  <a:ext uri="{0D108BD9-81ED-4DB2-BD59-A6C34878D82A}">
                    <a16:rowId xmlns:a16="http://schemas.microsoft.com/office/drawing/2014/main" val="3431696650"/>
                  </a:ext>
                </a:extLst>
              </a:tr>
              <a:tr h="1676569">
                <a:tc>
                  <a:txBody>
                    <a:bodyPr/>
                    <a:lstStyle/>
                    <a:p>
                      <a:pPr latinLnBrk="1"/>
                      <a:r>
                        <a:rPr lang="en-US" altLang="ko-KR" sz="1600" b="1" u="sng" dirty="0">
                          <a:solidFill>
                            <a:schemeClr val="tx1"/>
                          </a:solidFill>
                          <a:latin typeface="+mn-lt"/>
                          <a:cs typeface="Arial" panose="020B0604020202020204" pitchFamily="34" charset="0"/>
                        </a:rPr>
                        <a:t>Corruption Claim</a:t>
                      </a:r>
                      <a:r>
                        <a:rPr lang="en-US" altLang="ko-KR" sz="1600" b="0" u="none" dirty="0">
                          <a:solidFill>
                            <a:schemeClr val="tx1"/>
                          </a:solidFill>
                          <a:latin typeface="+mn-lt"/>
                          <a:cs typeface="Arial" panose="020B0604020202020204" pitchFamily="34" charset="0"/>
                        </a:rPr>
                        <a:t>: The agreement at issue in the dispute was obtained through “industrial scale” bribery by both Nigeria public officials and even lawyers representing Nigeria in the arbitration.</a:t>
                      </a:r>
                    </a:p>
                    <a:p>
                      <a:pPr latinLnBrk="1"/>
                      <a:endParaRPr lang="en-US" altLang="ko-KR" sz="1600" dirty="0">
                        <a:solidFill>
                          <a:schemeClr val="tx1"/>
                        </a:solidFill>
                        <a:latin typeface="+mn-lt"/>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b="1" u="sng" dirty="0">
                          <a:solidFill>
                            <a:schemeClr val="tx1"/>
                          </a:solidFill>
                          <a:latin typeface="+mn-lt"/>
                          <a:cs typeface="Arial" panose="020B0604020202020204" pitchFamily="34" charset="0"/>
                        </a:rPr>
                        <a:t>Timing</a:t>
                      </a:r>
                      <a:r>
                        <a:rPr lang="en-US" altLang="ko-KR" sz="1600" dirty="0">
                          <a:solidFill>
                            <a:schemeClr val="tx1"/>
                          </a:solidFill>
                          <a:latin typeface="+mn-lt"/>
                          <a:cs typeface="Arial" panose="020B0604020202020204" pitchFamily="34" charset="0"/>
                        </a:rPr>
                        <a:t>: Inception of the Investment</a:t>
                      </a:r>
                    </a:p>
                    <a:p>
                      <a:pPr latinLnBrk="1"/>
                      <a:endParaRPr lang="en-US" altLang="ko-KR" sz="1600" dirty="0">
                        <a:solidFill>
                          <a:schemeClr val="tx1"/>
                        </a:solidFill>
                        <a:latin typeface="+mn-lt"/>
                        <a:cs typeface="Arial" panose="020B0604020202020204" pitchFamily="34" charset="0"/>
                      </a:endParaRPr>
                    </a:p>
                    <a:p>
                      <a:pPr latinLnBrk="1"/>
                      <a:r>
                        <a:rPr lang="en-US" altLang="ko-KR" sz="1600" b="1" i="0" u="sng" dirty="0">
                          <a:solidFill>
                            <a:schemeClr val="tx1"/>
                          </a:solidFill>
                          <a:latin typeface="+mn-lt"/>
                          <a:cs typeface="Arial" panose="020B0604020202020204" pitchFamily="34" charset="0"/>
                        </a:rPr>
                        <a:t>Commercial Court Decision</a:t>
                      </a:r>
                      <a:r>
                        <a:rPr lang="en-US" altLang="ko-KR" sz="1600" i="0" dirty="0">
                          <a:solidFill>
                            <a:schemeClr val="tx1"/>
                          </a:solidFill>
                          <a:latin typeface="+mn-lt"/>
                          <a:cs typeface="Arial" panose="020B0604020202020204" pitchFamily="34" charset="0"/>
                        </a:rPr>
                        <a:t>: The decision to set aside the Tribunal’s USD 11 billion award is pending. </a:t>
                      </a:r>
                      <a:endParaRPr lang="ko-KR" altLang="en-US" sz="16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3995721370"/>
                  </a:ext>
                </a:extLst>
              </a:tr>
            </a:tbl>
          </a:graphicData>
        </a:graphic>
      </p:graphicFrame>
    </p:spTree>
    <p:extLst>
      <p:ext uri="{BB962C8B-B14F-4D97-AF65-F5344CB8AC3E}">
        <p14:creationId xmlns:p14="http://schemas.microsoft.com/office/powerpoint/2010/main" val="29453870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465164" y="1690688"/>
            <a:ext cx="10888636"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(1) Introduction to the speakers</a:t>
            </a:r>
          </a:p>
          <a:p>
            <a:pPr marL="285750" indent="-285750">
              <a:lnSpc>
                <a:spcPct val="150000"/>
              </a:lnSpc>
              <a:buFont typeface="Arial" panose="020B0604020202020204" pitchFamily="34" charset="0"/>
              <a:buChar char="•"/>
            </a:pPr>
            <a:r>
              <a:rPr lang="en-US" sz="1600" dirty="0">
                <a:cs typeface="Arial" panose="020B0604020202020204" pitchFamily="34" charset="0"/>
              </a:rPr>
              <a:t>(2) Introduction to the corruption </a:t>
            </a:r>
            <a:r>
              <a:rPr lang="en-US" sz="1600" dirty="0" err="1">
                <a:cs typeface="Arial" panose="020B0604020202020204" pitchFamily="34" charset="0"/>
              </a:rPr>
              <a:t>defence</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b="1" dirty="0">
                <a:cs typeface="Arial" panose="020B0604020202020204" pitchFamily="34" charset="0"/>
              </a:rPr>
              <a:t>(3) Circumstances under which the corruption </a:t>
            </a:r>
            <a:r>
              <a:rPr lang="en-US" sz="1600" b="1" dirty="0" err="1">
                <a:cs typeface="Arial" panose="020B0604020202020204" pitchFamily="34" charset="0"/>
              </a:rPr>
              <a:t>defence</a:t>
            </a:r>
            <a:r>
              <a:rPr lang="en-US" sz="1600" b="1" dirty="0">
                <a:cs typeface="Arial" panose="020B0604020202020204" pitchFamily="34" charset="0"/>
              </a:rPr>
              <a:t> has been upheld</a:t>
            </a:r>
          </a:p>
          <a:p>
            <a:pPr marL="285750" indent="-285750">
              <a:lnSpc>
                <a:spcPct val="150000"/>
              </a:lnSpc>
              <a:buFont typeface="Arial" panose="020B0604020202020204" pitchFamily="34" charset="0"/>
              <a:buChar char="•"/>
            </a:pPr>
            <a:r>
              <a:rPr lang="en-US" sz="1600" dirty="0">
                <a:cs typeface="Arial" panose="020B0604020202020204" pitchFamily="34" charset="0"/>
              </a:rPr>
              <a:t>(4) Whether a host State can be prevented from using its own corruption to its advantage, and if so how</a:t>
            </a:r>
          </a:p>
          <a:p>
            <a:pPr marL="285750" indent="-285750">
              <a:lnSpc>
                <a:spcPct val="150000"/>
              </a:lnSpc>
              <a:buFont typeface="Arial" panose="020B0604020202020204" pitchFamily="34" charset="0"/>
              <a:buChar char="•"/>
            </a:pPr>
            <a:r>
              <a:rPr lang="en-US" sz="1600" dirty="0">
                <a:cs typeface="Arial" panose="020B0604020202020204" pitchFamily="34" charset="0"/>
              </a:rPr>
              <a:t>(5) Q&amp;A</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9A57D5-DE7B-4451-8EDD-14EC5A129566}"/>
              </a:ext>
            </a:extLst>
          </p:cNvPr>
          <p:cNvSpPr txBox="1"/>
          <p:nvPr/>
        </p:nvSpPr>
        <p:spPr>
          <a:xfrm>
            <a:off x="465164" y="556619"/>
            <a:ext cx="7540978" cy="646331"/>
          </a:xfrm>
          <a:prstGeom prst="rect">
            <a:avLst/>
          </a:prstGeom>
          <a:noFill/>
        </p:spPr>
        <p:txBody>
          <a:bodyPr wrap="square" rtlCol="0">
            <a:spAutoFit/>
          </a:bodyPr>
          <a:lstStyle/>
          <a:p>
            <a:r>
              <a:rPr lang="en-US" sz="3600" b="1" dirty="0"/>
              <a:t>Overview</a:t>
            </a:r>
          </a:p>
        </p:txBody>
      </p:sp>
    </p:spTree>
    <p:extLst>
      <p:ext uri="{BB962C8B-B14F-4D97-AF65-F5344CB8AC3E}">
        <p14:creationId xmlns:p14="http://schemas.microsoft.com/office/powerpoint/2010/main" val="3498907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465164" y="1690688"/>
            <a:ext cx="10888636"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b="1" dirty="0">
                <a:cs typeface="Arial" panose="020B0604020202020204" pitchFamily="34" charset="0"/>
              </a:rPr>
              <a:t>(1) Introduction to the speakers</a:t>
            </a:r>
          </a:p>
          <a:p>
            <a:pPr marL="285750" indent="-285750">
              <a:lnSpc>
                <a:spcPct val="150000"/>
              </a:lnSpc>
              <a:buFont typeface="Arial" panose="020B0604020202020204" pitchFamily="34" charset="0"/>
              <a:buChar char="•"/>
            </a:pPr>
            <a:r>
              <a:rPr lang="en-US" sz="1600" dirty="0">
                <a:cs typeface="Arial" panose="020B0604020202020204" pitchFamily="34" charset="0"/>
              </a:rPr>
              <a:t>(2) Introduction to the corruption </a:t>
            </a:r>
            <a:r>
              <a:rPr lang="en-US" sz="1600" dirty="0" err="1">
                <a:cs typeface="Arial" panose="020B0604020202020204" pitchFamily="34" charset="0"/>
              </a:rPr>
              <a:t>defence</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panose="020B0604020202020204" pitchFamily="34" charset="0"/>
              </a:rPr>
              <a:t>(3) Circumstances under which the corruption </a:t>
            </a:r>
            <a:r>
              <a:rPr lang="en-US" sz="1600" dirty="0" err="1">
                <a:cs typeface="Arial" panose="020B0604020202020204" pitchFamily="34" charset="0"/>
              </a:rPr>
              <a:t>defence</a:t>
            </a:r>
            <a:r>
              <a:rPr lang="en-US" sz="1600" dirty="0">
                <a:cs typeface="Arial" panose="020B0604020202020204" pitchFamily="34" charset="0"/>
              </a:rPr>
              <a:t> has been upheld</a:t>
            </a:r>
          </a:p>
          <a:p>
            <a:pPr marL="285750" indent="-285750">
              <a:lnSpc>
                <a:spcPct val="150000"/>
              </a:lnSpc>
              <a:buFont typeface="Arial" panose="020B0604020202020204" pitchFamily="34" charset="0"/>
              <a:buChar char="•"/>
            </a:pPr>
            <a:r>
              <a:rPr lang="en-US" sz="1600" dirty="0">
                <a:cs typeface="Arial" panose="020B0604020202020204" pitchFamily="34" charset="0"/>
              </a:rPr>
              <a:t>(4) Whether a host State can be prevented from using its own corruption to its advantage, and if so how</a:t>
            </a:r>
          </a:p>
          <a:p>
            <a:pPr marL="285750" indent="-285750">
              <a:lnSpc>
                <a:spcPct val="150000"/>
              </a:lnSpc>
              <a:buFont typeface="Arial" panose="020B0604020202020204" pitchFamily="34" charset="0"/>
              <a:buChar char="•"/>
            </a:pPr>
            <a:r>
              <a:rPr lang="en-US" sz="1600" dirty="0">
                <a:cs typeface="Arial" panose="020B0604020202020204" pitchFamily="34" charset="0"/>
              </a:rPr>
              <a:t>(5) Q&amp;A</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9A57D5-DE7B-4451-8EDD-14EC5A129566}"/>
              </a:ext>
            </a:extLst>
          </p:cNvPr>
          <p:cNvSpPr txBox="1"/>
          <p:nvPr/>
        </p:nvSpPr>
        <p:spPr>
          <a:xfrm>
            <a:off x="465164" y="556619"/>
            <a:ext cx="7540978" cy="646331"/>
          </a:xfrm>
          <a:prstGeom prst="rect">
            <a:avLst/>
          </a:prstGeom>
          <a:noFill/>
        </p:spPr>
        <p:txBody>
          <a:bodyPr wrap="square" rtlCol="0">
            <a:spAutoFit/>
          </a:bodyPr>
          <a:lstStyle/>
          <a:p>
            <a:r>
              <a:rPr lang="en-US" sz="3600" b="1" dirty="0"/>
              <a:t>Overview</a:t>
            </a:r>
          </a:p>
        </p:txBody>
      </p:sp>
    </p:spTree>
    <p:extLst>
      <p:ext uri="{BB962C8B-B14F-4D97-AF65-F5344CB8AC3E}">
        <p14:creationId xmlns:p14="http://schemas.microsoft.com/office/powerpoint/2010/main" val="31630550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a:extLst>
              <a:ext uri="{FF2B5EF4-FFF2-40B4-BE49-F238E27FC236}">
                <a16:creationId xmlns:a16="http://schemas.microsoft.com/office/drawing/2014/main" id="{639A57D5-DE7B-4451-8EDD-14EC5A129566}"/>
              </a:ext>
            </a:extLst>
          </p:cNvPr>
          <p:cNvSpPr txBox="1"/>
          <p:nvPr/>
        </p:nvSpPr>
        <p:spPr>
          <a:xfrm>
            <a:off x="4702982" y="2659559"/>
            <a:ext cx="2786035" cy="769441"/>
          </a:xfrm>
          <a:prstGeom prst="rect">
            <a:avLst/>
          </a:prstGeom>
          <a:noFill/>
        </p:spPr>
        <p:txBody>
          <a:bodyPr wrap="square" rtlCol="0">
            <a:spAutoFit/>
          </a:bodyPr>
          <a:lstStyle/>
          <a:p>
            <a:pPr algn="ctr"/>
            <a:r>
              <a:rPr lang="en-US" sz="4400" b="1" dirty="0"/>
              <a:t>Ina Popova</a:t>
            </a:r>
          </a:p>
        </p:txBody>
      </p:sp>
    </p:spTree>
    <p:extLst>
      <p:ext uri="{BB962C8B-B14F-4D97-AF65-F5344CB8AC3E}">
        <p14:creationId xmlns:p14="http://schemas.microsoft.com/office/powerpoint/2010/main" val="18209953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67007" y="247430"/>
            <a:ext cx="10515600" cy="1325563"/>
          </a:xfrm>
        </p:spPr>
        <p:txBody>
          <a:bodyPr>
            <a:normAutofit/>
          </a:bodyPr>
          <a:lstStyle/>
          <a:p>
            <a:r>
              <a:rPr lang="en-US" sz="3600" dirty="0">
                <a:latin typeface="+mn-lt"/>
                <a:ea typeface="+mn-ea"/>
              </a:rPr>
              <a:t>Corruption Argument Successful</a:t>
            </a:r>
            <a:endParaRPr lang="en-GB" sz="3600" dirty="0">
              <a:latin typeface="+mn-lt"/>
              <a:ea typeface="+mn-ea"/>
            </a:endParaRPr>
          </a:p>
        </p:txBody>
      </p:sp>
      <p:sp>
        <p:nvSpPr>
          <p:cNvPr id="5" name="Title 1">
            <a:extLst>
              <a:ext uri="{FF2B5EF4-FFF2-40B4-BE49-F238E27FC236}">
                <a16:creationId xmlns:a16="http://schemas.microsoft.com/office/drawing/2014/main" id="{36AF7E85-7CEC-4B4F-A550-2D775503A142}"/>
              </a:ext>
            </a:extLst>
          </p:cNvPr>
          <p:cNvSpPr txBox="1">
            <a:spLocks/>
          </p:cNvSpPr>
          <p:nvPr/>
        </p:nvSpPr>
        <p:spPr>
          <a:xfrm>
            <a:off x="467007" y="1028700"/>
            <a:ext cx="10515600" cy="27737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i="1" dirty="0">
                <a:latin typeface="+mn-lt"/>
                <a:ea typeface="+mn-ea"/>
              </a:rPr>
              <a:t>World Duty Free Company Limited v. The Republic of Kenya</a:t>
            </a:r>
            <a:r>
              <a:rPr lang="en-US" sz="1600" dirty="0">
                <a:latin typeface="+mn-lt"/>
                <a:ea typeface="+mn-ea"/>
              </a:rPr>
              <a:t>, ICSID Case No. ARB/00/7</a:t>
            </a:r>
          </a:p>
          <a:p>
            <a:endParaRPr lang="en-US" sz="1600" dirty="0">
              <a:latin typeface="+mn-lt"/>
              <a:ea typeface="+mn-ea"/>
            </a:endParaRPr>
          </a:p>
          <a:p>
            <a:pPr marL="457200" indent="-457200">
              <a:buFont typeface="Arial" panose="020B0604020202020204" pitchFamily="34" charset="0"/>
              <a:buChar char="•"/>
            </a:pPr>
            <a:r>
              <a:rPr lang="en-US" sz="1600" i="1" dirty="0">
                <a:latin typeface="+mn-lt"/>
                <a:ea typeface="+mn-ea"/>
              </a:rPr>
              <a:t>Metal-Tech Ltd v. Republic of Uzbekistan</a:t>
            </a:r>
            <a:r>
              <a:rPr lang="en-US" sz="1600" dirty="0">
                <a:latin typeface="+mn-lt"/>
                <a:ea typeface="+mn-ea"/>
              </a:rPr>
              <a:t>, ICSID Case No. ARB/10/3</a:t>
            </a:r>
          </a:p>
          <a:p>
            <a:endParaRPr lang="en-US" sz="1600" dirty="0">
              <a:latin typeface="+mn-lt"/>
              <a:ea typeface="+mn-ea"/>
            </a:endParaRPr>
          </a:p>
          <a:p>
            <a:pPr marL="457200" indent="-457200">
              <a:buFont typeface="Arial" panose="020B0604020202020204" pitchFamily="34" charset="0"/>
              <a:buChar char="•"/>
            </a:pPr>
            <a:r>
              <a:rPr lang="en-US" sz="1600" i="1" dirty="0">
                <a:latin typeface="+mn-lt"/>
                <a:ea typeface="+mn-ea"/>
              </a:rPr>
              <a:t>Penwell Business Limited (by </a:t>
            </a:r>
            <a:r>
              <a:rPr lang="en-US" sz="1600" i="1" dirty="0" err="1">
                <a:latin typeface="+mn-lt"/>
                <a:ea typeface="+mn-ea"/>
              </a:rPr>
              <a:t>MegaCom</a:t>
            </a:r>
            <a:r>
              <a:rPr lang="en-US" sz="1600" i="1" dirty="0">
                <a:latin typeface="+mn-lt"/>
                <a:ea typeface="+mn-ea"/>
              </a:rPr>
              <a:t>) v. Kyrgyz Republic</a:t>
            </a:r>
            <a:r>
              <a:rPr lang="en-US" sz="1600" dirty="0">
                <a:latin typeface="+mn-lt"/>
                <a:ea typeface="+mn-ea"/>
              </a:rPr>
              <a:t>, PCA Case No. 2017-31</a:t>
            </a:r>
            <a:endParaRPr lang="en-GB" sz="1600" dirty="0">
              <a:latin typeface="+mn-lt"/>
              <a:ea typeface="+mn-ea"/>
            </a:endParaRPr>
          </a:p>
        </p:txBody>
      </p:sp>
    </p:spTree>
    <p:extLst>
      <p:ext uri="{BB962C8B-B14F-4D97-AF65-F5344CB8AC3E}">
        <p14:creationId xmlns:p14="http://schemas.microsoft.com/office/powerpoint/2010/main" val="36408068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467008" y="260008"/>
            <a:ext cx="10515600" cy="1325563"/>
          </a:xfrm>
        </p:spPr>
        <p:txBody>
          <a:bodyPr>
            <a:normAutofit/>
          </a:bodyPr>
          <a:lstStyle/>
          <a:p>
            <a:r>
              <a:rPr lang="en-US" sz="3600" dirty="0">
                <a:latin typeface="+mn-lt"/>
                <a:ea typeface="+mn-ea"/>
              </a:rPr>
              <a:t>Corruption Argument Unsuccessful</a:t>
            </a:r>
            <a:endParaRPr lang="en-GB" sz="3600" dirty="0">
              <a:latin typeface="+mn-lt"/>
              <a:ea typeface="+mn-ea"/>
            </a:endParaRPr>
          </a:p>
        </p:txBody>
      </p:sp>
      <p:sp>
        <p:nvSpPr>
          <p:cNvPr id="5" name="Title 1">
            <a:extLst>
              <a:ext uri="{FF2B5EF4-FFF2-40B4-BE49-F238E27FC236}">
                <a16:creationId xmlns:a16="http://schemas.microsoft.com/office/drawing/2014/main" id="{36AF7E85-7CEC-4B4F-A550-2D775503A142}"/>
              </a:ext>
            </a:extLst>
          </p:cNvPr>
          <p:cNvSpPr txBox="1">
            <a:spLocks/>
          </p:cNvSpPr>
          <p:nvPr/>
        </p:nvSpPr>
        <p:spPr>
          <a:xfrm>
            <a:off x="467008" y="1483440"/>
            <a:ext cx="10515600" cy="3599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1600" i="1" dirty="0" err="1">
                <a:latin typeface="+mn-lt"/>
                <a:ea typeface="+mn-ea"/>
              </a:rPr>
              <a:t>Karkey</a:t>
            </a:r>
            <a:r>
              <a:rPr lang="en-US" sz="1600" i="1" dirty="0">
                <a:latin typeface="+mn-lt"/>
                <a:ea typeface="+mn-ea"/>
              </a:rPr>
              <a:t> Karadeniz </a:t>
            </a:r>
            <a:r>
              <a:rPr lang="en-US" sz="1600" i="1" dirty="0" err="1">
                <a:latin typeface="+mn-lt"/>
                <a:ea typeface="+mn-ea"/>
              </a:rPr>
              <a:t>Elektrik</a:t>
            </a:r>
            <a:r>
              <a:rPr lang="en-US" sz="1600" i="1" dirty="0">
                <a:latin typeface="+mn-lt"/>
                <a:ea typeface="+mn-ea"/>
              </a:rPr>
              <a:t> </a:t>
            </a:r>
            <a:r>
              <a:rPr lang="en-US" sz="1600" i="1" dirty="0" err="1">
                <a:latin typeface="+mn-lt"/>
                <a:ea typeface="+mn-ea"/>
              </a:rPr>
              <a:t>Uretim</a:t>
            </a:r>
            <a:r>
              <a:rPr lang="en-US" sz="1600" i="1" dirty="0">
                <a:latin typeface="+mn-lt"/>
                <a:ea typeface="+mn-ea"/>
              </a:rPr>
              <a:t> A.S. v. Islamic Republic of Pakistan</a:t>
            </a:r>
            <a:r>
              <a:rPr lang="en-US" sz="1600" dirty="0">
                <a:latin typeface="+mn-lt"/>
                <a:ea typeface="+mn-ea"/>
              </a:rPr>
              <a:t>, ICSID Case </a:t>
            </a:r>
            <a:br>
              <a:rPr lang="en-US" sz="1600" dirty="0">
                <a:latin typeface="+mn-lt"/>
                <a:ea typeface="+mn-ea"/>
              </a:rPr>
            </a:br>
            <a:r>
              <a:rPr lang="en-US" sz="1600" dirty="0">
                <a:latin typeface="+mn-lt"/>
                <a:ea typeface="+mn-ea"/>
              </a:rPr>
              <a:t>No. ARB/13/1</a:t>
            </a:r>
          </a:p>
          <a:p>
            <a:endParaRPr lang="en-US" sz="1600" dirty="0">
              <a:latin typeface="+mn-lt"/>
              <a:ea typeface="+mn-ea"/>
            </a:endParaRPr>
          </a:p>
          <a:p>
            <a:pPr marL="457200" indent="-457200">
              <a:buFont typeface="Arial" panose="020B0604020202020204" pitchFamily="34" charset="0"/>
              <a:buChar char="•"/>
            </a:pPr>
            <a:r>
              <a:rPr lang="en-US" sz="1600" i="1" dirty="0">
                <a:latin typeface="+mn-lt"/>
                <a:ea typeface="+mn-ea"/>
              </a:rPr>
              <a:t>Tethyan Copper Company Pty Limited v. Islamic Republic of Pakistan</a:t>
            </a:r>
            <a:r>
              <a:rPr lang="en-US" sz="1600" dirty="0">
                <a:latin typeface="+mn-lt"/>
                <a:ea typeface="+mn-ea"/>
              </a:rPr>
              <a:t>, ICSID Case </a:t>
            </a:r>
            <a:br>
              <a:rPr lang="en-US" sz="1600" dirty="0">
                <a:latin typeface="+mn-lt"/>
                <a:ea typeface="+mn-ea"/>
              </a:rPr>
            </a:br>
            <a:r>
              <a:rPr lang="en-US" sz="1600" dirty="0">
                <a:latin typeface="+mn-lt"/>
                <a:ea typeface="+mn-ea"/>
              </a:rPr>
              <a:t>No. ARB/12/1</a:t>
            </a:r>
            <a:br>
              <a:rPr lang="en-US" sz="1600" i="1" dirty="0">
                <a:latin typeface="+mn-lt"/>
                <a:ea typeface="+mn-ea"/>
              </a:rPr>
            </a:br>
            <a:endParaRPr lang="en-US" sz="1600" i="1" dirty="0">
              <a:latin typeface="+mn-lt"/>
              <a:ea typeface="+mn-ea"/>
            </a:endParaRPr>
          </a:p>
          <a:p>
            <a:pPr marL="457200" indent="-457200">
              <a:buFont typeface="Arial" panose="020B0604020202020204" pitchFamily="34" charset="0"/>
              <a:buChar char="•"/>
            </a:pPr>
            <a:r>
              <a:rPr lang="en-US" sz="1600" i="1" dirty="0">
                <a:latin typeface="+mn-lt"/>
                <a:ea typeface="+mn-ea"/>
              </a:rPr>
              <a:t>Unión </a:t>
            </a:r>
            <a:r>
              <a:rPr lang="en-US" sz="1600" i="1" dirty="0" err="1">
                <a:latin typeface="+mn-lt"/>
                <a:ea typeface="+mn-ea"/>
              </a:rPr>
              <a:t>Fenosa</a:t>
            </a:r>
            <a:r>
              <a:rPr lang="en-US" sz="1600" i="1" dirty="0">
                <a:latin typeface="+mn-lt"/>
                <a:ea typeface="+mn-ea"/>
              </a:rPr>
              <a:t> Gas, S.A. v. Arab Republic of Egypt</a:t>
            </a:r>
            <a:r>
              <a:rPr lang="en-US" sz="1600" dirty="0">
                <a:latin typeface="+mn-lt"/>
                <a:ea typeface="+mn-ea"/>
              </a:rPr>
              <a:t>, ICSID Case No. ARB/14/4</a:t>
            </a:r>
          </a:p>
          <a:p>
            <a:endParaRPr lang="en-US" sz="1600" i="1" dirty="0">
              <a:latin typeface="+mn-lt"/>
              <a:ea typeface="+mn-ea"/>
            </a:endParaRPr>
          </a:p>
          <a:p>
            <a:pPr marL="457200" indent="-457200">
              <a:buFont typeface="Arial" panose="020B0604020202020204" pitchFamily="34" charset="0"/>
              <a:buChar char="•"/>
            </a:pPr>
            <a:r>
              <a:rPr lang="en-US" sz="1600" i="1" dirty="0">
                <a:latin typeface="+mn-lt"/>
                <a:ea typeface="+mn-ea"/>
              </a:rPr>
              <a:t>Niko Resources (Bangladesh) Ltd. v. Bangladesh Oil Gas and Mineral Corporation (</a:t>
            </a:r>
            <a:r>
              <a:rPr lang="en-US" sz="1600" i="1" dirty="0" err="1">
                <a:latin typeface="+mn-lt"/>
                <a:ea typeface="+mn-ea"/>
              </a:rPr>
              <a:t>Petrobangla</a:t>
            </a:r>
            <a:r>
              <a:rPr lang="en-US" sz="1600" i="1" dirty="0">
                <a:latin typeface="+mn-lt"/>
                <a:ea typeface="+mn-ea"/>
              </a:rPr>
              <a:t>), Bangladesh Petroleum Exploration and Production Company Limited (</a:t>
            </a:r>
            <a:r>
              <a:rPr lang="en-US" sz="1600" i="1" dirty="0" err="1">
                <a:latin typeface="+mn-lt"/>
                <a:ea typeface="+mn-ea"/>
              </a:rPr>
              <a:t>Bapex</a:t>
            </a:r>
            <a:r>
              <a:rPr lang="en-US" sz="1600" i="1" dirty="0">
                <a:latin typeface="+mn-lt"/>
                <a:ea typeface="+mn-ea"/>
              </a:rPr>
              <a:t>)</a:t>
            </a:r>
            <a:r>
              <a:rPr lang="en-US" sz="1600" dirty="0">
                <a:latin typeface="+mn-lt"/>
                <a:ea typeface="+mn-ea"/>
              </a:rPr>
              <a:t>, ICSID Case Nos. ARB/10/11, ARB/10/18</a:t>
            </a:r>
          </a:p>
          <a:p>
            <a:endParaRPr lang="en-US" sz="1600" dirty="0">
              <a:latin typeface="+mn-lt"/>
              <a:ea typeface="+mn-ea"/>
            </a:endParaRPr>
          </a:p>
          <a:p>
            <a:pPr marL="457200" indent="-457200">
              <a:buFont typeface="Arial" panose="020B0604020202020204" pitchFamily="34" charset="0"/>
              <a:buChar char="•"/>
            </a:pPr>
            <a:r>
              <a:rPr lang="en-US" sz="1600" i="1" dirty="0">
                <a:latin typeface="+mn-lt"/>
                <a:ea typeface="+mn-ea"/>
              </a:rPr>
              <a:t>MOL Hungarian Oil and Gas Company PLC v. Republic of Croatia</a:t>
            </a:r>
            <a:r>
              <a:rPr lang="en-US" sz="1600" dirty="0">
                <a:latin typeface="+mn-lt"/>
                <a:ea typeface="+mn-ea"/>
              </a:rPr>
              <a:t>, ICSID Case </a:t>
            </a:r>
            <a:br>
              <a:rPr lang="en-US" sz="1600" dirty="0">
                <a:latin typeface="+mn-lt"/>
                <a:ea typeface="+mn-ea"/>
              </a:rPr>
            </a:br>
            <a:r>
              <a:rPr lang="en-US" sz="1600" dirty="0">
                <a:latin typeface="+mn-lt"/>
                <a:ea typeface="+mn-ea"/>
              </a:rPr>
              <a:t>No. ARB/13/32</a:t>
            </a:r>
          </a:p>
        </p:txBody>
      </p:sp>
    </p:spTree>
    <p:extLst>
      <p:ext uri="{BB962C8B-B14F-4D97-AF65-F5344CB8AC3E}">
        <p14:creationId xmlns:p14="http://schemas.microsoft.com/office/powerpoint/2010/main" val="197304939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465164" y="1690688"/>
            <a:ext cx="10888636"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(1) Introduction to the speakers</a:t>
            </a:r>
          </a:p>
          <a:p>
            <a:pPr marL="285750" indent="-285750">
              <a:lnSpc>
                <a:spcPct val="150000"/>
              </a:lnSpc>
              <a:buFont typeface="Arial" panose="020B0604020202020204" pitchFamily="34" charset="0"/>
              <a:buChar char="•"/>
            </a:pPr>
            <a:r>
              <a:rPr lang="en-US" sz="1600" dirty="0">
                <a:cs typeface="Arial" panose="020B0604020202020204" pitchFamily="34" charset="0"/>
              </a:rPr>
              <a:t>(2) Introduction to the corruption </a:t>
            </a:r>
            <a:r>
              <a:rPr lang="en-US" sz="1600" dirty="0" err="1">
                <a:cs typeface="Arial" panose="020B0604020202020204" pitchFamily="34" charset="0"/>
              </a:rPr>
              <a:t>defence</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panose="020B0604020202020204" pitchFamily="34" charset="0"/>
              </a:rPr>
              <a:t>(3) Circumstances under which the corruption </a:t>
            </a:r>
            <a:r>
              <a:rPr lang="en-US" sz="1600" dirty="0" err="1">
                <a:cs typeface="Arial" panose="020B0604020202020204" pitchFamily="34" charset="0"/>
              </a:rPr>
              <a:t>defence</a:t>
            </a:r>
            <a:r>
              <a:rPr lang="en-US" sz="1600" dirty="0">
                <a:cs typeface="Arial" panose="020B0604020202020204" pitchFamily="34" charset="0"/>
              </a:rPr>
              <a:t> has been upheld</a:t>
            </a:r>
          </a:p>
          <a:p>
            <a:pPr marL="285750" indent="-285750">
              <a:lnSpc>
                <a:spcPct val="150000"/>
              </a:lnSpc>
              <a:buFont typeface="Arial" panose="020B0604020202020204" pitchFamily="34" charset="0"/>
              <a:buChar char="•"/>
            </a:pPr>
            <a:r>
              <a:rPr lang="en-US" sz="1600" b="1" dirty="0">
                <a:cs typeface="Arial" panose="020B0604020202020204" pitchFamily="34" charset="0"/>
              </a:rPr>
              <a:t>(4) Whether a host State can be prevented from using its own corruption to its advantage, and if so how</a:t>
            </a:r>
          </a:p>
          <a:p>
            <a:pPr marL="285750" indent="-285750">
              <a:lnSpc>
                <a:spcPct val="150000"/>
              </a:lnSpc>
              <a:buFont typeface="Arial" panose="020B0604020202020204" pitchFamily="34" charset="0"/>
              <a:buChar char="•"/>
            </a:pPr>
            <a:r>
              <a:rPr lang="en-US" sz="1600" dirty="0">
                <a:cs typeface="Arial" panose="020B0604020202020204" pitchFamily="34" charset="0"/>
              </a:rPr>
              <a:t>(5) Q&amp;A</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9A57D5-DE7B-4451-8EDD-14EC5A129566}"/>
              </a:ext>
            </a:extLst>
          </p:cNvPr>
          <p:cNvSpPr txBox="1"/>
          <p:nvPr/>
        </p:nvSpPr>
        <p:spPr>
          <a:xfrm>
            <a:off x="465164" y="556619"/>
            <a:ext cx="7540978" cy="646331"/>
          </a:xfrm>
          <a:prstGeom prst="rect">
            <a:avLst/>
          </a:prstGeom>
          <a:noFill/>
        </p:spPr>
        <p:txBody>
          <a:bodyPr wrap="square" rtlCol="0">
            <a:spAutoFit/>
          </a:bodyPr>
          <a:lstStyle/>
          <a:p>
            <a:r>
              <a:rPr lang="en-US" sz="3600" b="1" dirty="0"/>
              <a:t>Overview</a:t>
            </a:r>
          </a:p>
        </p:txBody>
      </p:sp>
    </p:spTree>
    <p:extLst>
      <p:ext uri="{BB962C8B-B14F-4D97-AF65-F5344CB8AC3E}">
        <p14:creationId xmlns:p14="http://schemas.microsoft.com/office/powerpoint/2010/main" val="11554301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a:extLst>
              <a:ext uri="{FF2B5EF4-FFF2-40B4-BE49-F238E27FC236}">
                <a16:creationId xmlns:a16="http://schemas.microsoft.com/office/drawing/2014/main" id="{639A57D5-DE7B-4451-8EDD-14EC5A129566}"/>
              </a:ext>
            </a:extLst>
          </p:cNvPr>
          <p:cNvSpPr txBox="1"/>
          <p:nvPr/>
        </p:nvSpPr>
        <p:spPr>
          <a:xfrm>
            <a:off x="4528004" y="2659559"/>
            <a:ext cx="3135991" cy="769441"/>
          </a:xfrm>
          <a:prstGeom prst="rect">
            <a:avLst/>
          </a:prstGeom>
          <a:noFill/>
        </p:spPr>
        <p:txBody>
          <a:bodyPr wrap="square" rtlCol="0">
            <a:spAutoFit/>
          </a:bodyPr>
          <a:lstStyle/>
          <a:p>
            <a:pPr algn="ctr"/>
            <a:r>
              <a:rPr lang="en-US" sz="4400" b="1" dirty="0"/>
              <a:t>Robert </a:t>
            </a:r>
            <a:r>
              <a:rPr lang="en-US" sz="4400" b="1" dirty="0" err="1"/>
              <a:t>Wyld</a:t>
            </a:r>
            <a:endParaRPr lang="en-US" sz="4400" b="1" dirty="0"/>
          </a:p>
        </p:txBody>
      </p:sp>
    </p:spTree>
    <p:extLst>
      <p:ext uri="{BB962C8B-B14F-4D97-AF65-F5344CB8AC3E}">
        <p14:creationId xmlns:p14="http://schemas.microsoft.com/office/powerpoint/2010/main" val="7547329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571500" y="301751"/>
            <a:ext cx="10515600" cy="1158875"/>
          </a:xfrm>
          <a:ln>
            <a:solidFill>
              <a:srgbClr val="033570"/>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GB" dirty="0"/>
              <a:t>Corruption and Arbitrations – Risks or Rewards?</a:t>
            </a:r>
          </a:p>
        </p:txBody>
      </p:sp>
      <p:sp>
        <p:nvSpPr>
          <p:cNvPr id="5" name="TextBox 4"/>
          <p:cNvSpPr txBox="1"/>
          <p:nvPr/>
        </p:nvSpPr>
        <p:spPr>
          <a:xfrm>
            <a:off x="467009" y="1786488"/>
            <a:ext cx="10515600" cy="2062103"/>
          </a:xfrm>
          <a:prstGeom prst="rect">
            <a:avLst/>
          </a:prstGeom>
          <a:noFill/>
        </p:spPr>
        <p:txBody>
          <a:bodyPr wrap="square" rtlCol="0">
            <a:spAutoFit/>
          </a:bodyPr>
          <a:lstStyle/>
          <a:p>
            <a:pPr marL="285750" indent="-285750">
              <a:buFont typeface="Arial" panose="020B0604020202020204" pitchFamily="34" charset="0"/>
              <a:buChar char="•"/>
            </a:pPr>
            <a:r>
              <a:rPr lang="en-AU" sz="1600" dirty="0">
                <a:latin typeface="Calibri (Body)"/>
              </a:rPr>
              <a:t>What </a:t>
            </a:r>
            <a:r>
              <a:rPr lang="en-AU" sz="1600" b="1" dirty="0">
                <a:solidFill>
                  <a:srgbClr val="FF0000"/>
                </a:solidFill>
                <a:latin typeface="Calibri (Body)"/>
              </a:rPr>
              <a:t>drives the corruption defence </a:t>
            </a:r>
            <a:r>
              <a:rPr lang="en-AU" sz="1600" dirty="0">
                <a:latin typeface="Calibri (Body)"/>
              </a:rPr>
              <a:t>in investor – state arbitration?</a:t>
            </a:r>
          </a:p>
          <a:p>
            <a:pPr marL="285750" indent="-285750">
              <a:buFont typeface="Arial" panose="020B0604020202020204" pitchFamily="34" charset="0"/>
              <a:buChar char="•"/>
            </a:pPr>
            <a:endParaRPr lang="en-AU" sz="1600" dirty="0">
              <a:latin typeface="Calibri (Body)"/>
            </a:endParaRPr>
          </a:p>
          <a:p>
            <a:pPr marL="285750" indent="-285750">
              <a:buFont typeface="Arial" panose="020B0604020202020204" pitchFamily="34" charset="0"/>
              <a:buChar char="•"/>
            </a:pPr>
            <a:r>
              <a:rPr lang="en-AU" sz="1600" dirty="0">
                <a:latin typeface="Calibri (Body)"/>
              </a:rPr>
              <a:t>Examining alleged corruption?</a:t>
            </a:r>
          </a:p>
          <a:p>
            <a:pPr marL="285750" indent="-285750">
              <a:buFont typeface="Arial" panose="020B0604020202020204" pitchFamily="34" charset="0"/>
              <a:buChar char="•"/>
            </a:pPr>
            <a:r>
              <a:rPr lang="en-AU" sz="1600" dirty="0">
                <a:latin typeface="Calibri (Body)"/>
              </a:rPr>
              <a:t>Official investigation of corruption?</a:t>
            </a:r>
          </a:p>
          <a:p>
            <a:pPr marL="285750" indent="-285750">
              <a:buFont typeface="Arial" panose="020B0604020202020204" pitchFamily="34" charset="0"/>
              <a:buChar char="•"/>
            </a:pPr>
            <a:r>
              <a:rPr lang="en-AU" sz="1600" dirty="0">
                <a:latin typeface="Calibri (Body)"/>
              </a:rPr>
              <a:t>Reporting potential criminal conduct? </a:t>
            </a:r>
          </a:p>
          <a:p>
            <a:pPr marL="285750" indent="-285750">
              <a:buFont typeface="Arial" panose="020B0604020202020204" pitchFamily="34" charset="0"/>
              <a:buChar char="•"/>
            </a:pPr>
            <a:r>
              <a:rPr lang="en-AU" sz="1600" dirty="0">
                <a:latin typeface="Calibri (Body)"/>
              </a:rPr>
              <a:t>Should contractual obligations be avoided? </a:t>
            </a:r>
          </a:p>
          <a:p>
            <a:pPr marL="285750" indent="-285750">
              <a:buFont typeface="Arial" panose="020B0604020202020204" pitchFamily="34" charset="0"/>
              <a:buChar char="•"/>
            </a:pPr>
            <a:r>
              <a:rPr lang="en-AU" sz="1600" dirty="0">
                <a:latin typeface="Calibri (Body)"/>
              </a:rPr>
              <a:t>Public policy and the administration of justice?</a:t>
            </a:r>
          </a:p>
          <a:p>
            <a:endParaRPr lang="en-AU" sz="1600" spc="300" dirty="0">
              <a:latin typeface="+mj-lt"/>
            </a:endParaRPr>
          </a:p>
        </p:txBody>
      </p:sp>
      <p:pic>
        <p:nvPicPr>
          <p:cNvPr id="3" name="Picture 2"/>
          <p:cNvPicPr>
            <a:picLocks noChangeAspect="1"/>
          </p:cNvPicPr>
          <p:nvPr/>
        </p:nvPicPr>
        <p:blipFill>
          <a:blip r:embed="rId3"/>
          <a:stretch>
            <a:fillRect/>
          </a:stretch>
        </p:blipFill>
        <p:spPr>
          <a:xfrm>
            <a:off x="8361102" y="2019300"/>
            <a:ext cx="2621507" cy="2560906"/>
          </a:xfrm>
          <a:prstGeom prst="rect">
            <a:avLst/>
          </a:prstGeom>
        </p:spPr>
      </p:pic>
    </p:spTree>
    <p:extLst>
      <p:ext uri="{BB962C8B-B14F-4D97-AF65-F5344CB8AC3E}">
        <p14:creationId xmlns:p14="http://schemas.microsoft.com/office/powerpoint/2010/main" val="329610569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571500" y="301751"/>
            <a:ext cx="10515600" cy="1158875"/>
          </a:xfrm>
          <a:ln>
            <a:solidFill>
              <a:srgbClr val="033570"/>
            </a:solidFill>
          </a:ln>
        </p:spPr>
        <p:style>
          <a:lnRef idx="2">
            <a:schemeClr val="dk1"/>
          </a:lnRef>
          <a:fillRef idx="1">
            <a:schemeClr val="lt1"/>
          </a:fillRef>
          <a:effectRef idx="0">
            <a:schemeClr val="dk1"/>
          </a:effectRef>
          <a:fontRef idx="minor">
            <a:schemeClr val="dk1"/>
          </a:fontRef>
        </p:style>
        <p:txBody>
          <a:bodyPr>
            <a:normAutofit fontScale="90000"/>
          </a:bodyPr>
          <a:lstStyle/>
          <a:p>
            <a:r>
              <a:rPr lang="en-GB" sz="4400" dirty="0"/>
              <a:t>Investor vs State: Criminal Law Issues</a:t>
            </a:r>
          </a:p>
        </p:txBody>
      </p:sp>
      <p:sp>
        <p:nvSpPr>
          <p:cNvPr id="5" name="TextBox 4"/>
          <p:cNvSpPr txBox="1"/>
          <p:nvPr/>
        </p:nvSpPr>
        <p:spPr>
          <a:xfrm>
            <a:off x="467009" y="1786488"/>
            <a:ext cx="10515600" cy="2308324"/>
          </a:xfrm>
          <a:prstGeom prst="rect">
            <a:avLst/>
          </a:prstGeom>
          <a:noFill/>
        </p:spPr>
        <p:txBody>
          <a:bodyPr wrap="square" rtlCol="0">
            <a:spAutoFit/>
          </a:bodyPr>
          <a:lstStyle/>
          <a:p>
            <a:r>
              <a:rPr lang="en-AU" sz="1600" b="1" dirty="0">
                <a:solidFill>
                  <a:srgbClr val="FF0000"/>
                </a:solidFill>
                <a:ea typeface="+mj-ea"/>
                <a:cs typeface="+mj-cs"/>
              </a:rPr>
              <a:t>Criminal law </a:t>
            </a:r>
            <a:r>
              <a:rPr lang="en-AU" sz="1600" dirty="0">
                <a:ea typeface="+mj-ea"/>
                <a:cs typeface="+mj-cs"/>
              </a:rPr>
              <a:t>can apply </a:t>
            </a:r>
            <a:r>
              <a:rPr lang="en-AU" sz="1600" b="1" dirty="0">
                <a:solidFill>
                  <a:srgbClr val="FF0000"/>
                </a:solidFill>
                <a:ea typeface="+mj-ea"/>
                <a:cs typeface="+mj-cs"/>
              </a:rPr>
              <a:t>territorially</a:t>
            </a:r>
            <a:r>
              <a:rPr lang="en-AU" sz="1600" dirty="0">
                <a:ea typeface="+mj-ea"/>
                <a:cs typeface="+mj-cs"/>
              </a:rPr>
              <a:t> and </a:t>
            </a:r>
            <a:r>
              <a:rPr lang="en-AU" sz="1600" b="1" dirty="0">
                <a:solidFill>
                  <a:srgbClr val="FF0000"/>
                </a:solidFill>
                <a:ea typeface="+mj-ea"/>
                <a:cs typeface="+mj-cs"/>
              </a:rPr>
              <a:t>extra-territorially</a:t>
            </a:r>
          </a:p>
          <a:p>
            <a:endParaRPr lang="en-AU" sz="1600" dirty="0">
              <a:ea typeface="+mj-ea"/>
              <a:cs typeface="+mj-cs"/>
            </a:endParaRPr>
          </a:p>
          <a:p>
            <a:pPr marL="285750" indent="-285750">
              <a:buFont typeface="Arial" panose="020B0604020202020204" pitchFamily="34" charset="0"/>
              <a:buChar char="•"/>
            </a:pPr>
            <a:r>
              <a:rPr lang="en-AU" sz="1600" dirty="0">
                <a:ea typeface="+mj-ea"/>
                <a:cs typeface="+mj-cs"/>
              </a:rPr>
              <a:t>Primary liability and secondary liability.</a:t>
            </a:r>
          </a:p>
          <a:p>
            <a:pPr marL="285750" indent="-285750">
              <a:buFont typeface="Arial" panose="020B0604020202020204" pitchFamily="34" charset="0"/>
              <a:buChar char="•"/>
            </a:pPr>
            <a:r>
              <a:rPr lang="en-AU" sz="1600" dirty="0">
                <a:ea typeface="+mj-ea"/>
                <a:cs typeface="+mj-cs"/>
              </a:rPr>
              <a:t>Liability strict or require a </a:t>
            </a:r>
            <a:r>
              <a:rPr lang="en-AU" sz="1600" i="1" dirty="0" err="1">
                <a:ea typeface="+mj-ea"/>
                <a:cs typeface="+mj-cs"/>
              </a:rPr>
              <a:t>mens</a:t>
            </a:r>
            <a:r>
              <a:rPr lang="en-AU" sz="1600" i="1" dirty="0">
                <a:ea typeface="+mj-ea"/>
                <a:cs typeface="+mj-cs"/>
              </a:rPr>
              <a:t> rea </a:t>
            </a:r>
            <a:r>
              <a:rPr lang="en-AU" sz="1600" dirty="0">
                <a:ea typeface="+mj-ea"/>
                <a:cs typeface="+mj-cs"/>
              </a:rPr>
              <a:t>(intent, recklessness, negligence). </a:t>
            </a:r>
          </a:p>
          <a:p>
            <a:pPr marL="285750" indent="-285750">
              <a:buFont typeface="Arial" panose="020B0604020202020204" pitchFamily="34" charset="0"/>
              <a:buChar char="•"/>
            </a:pPr>
            <a:r>
              <a:rPr lang="en-AU" sz="1600" dirty="0">
                <a:ea typeface="+mj-ea"/>
                <a:cs typeface="+mj-cs"/>
              </a:rPr>
              <a:t>States promote anti-corruption measures, pressure to act.</a:t>
            </a:r>
          </a:p>
          <a:p>
            <a:pPr marL="285750" indent="-285750">
              <a:buFont typeface="Arial" panose="020B0604020202020204" pitchFamily="34" charset="0"/>
              <a:buChar char="•"/>
            </a:pPr>
            <a:r>
              <a:rPr lang="en-AU" sz="1600" dirty="0">
                <a:ea typeface="+mj-ea"/>
                <a:cs typeface="+mj-cs"/>
              </a:rPr>
              <a:t>What criminal law applies?</a:t>
            </a:r>
          </a:p>
          <a:p>
            <a:pPr marL="285750" indent="-285750">
              <a:buFont typeface="Arial" panose="020B0604020202020204" pitchFamily="34" charset="0"/>
              <a:buChar char="•"/>
            </a:pPr>
            <a:r>
              <a:rPr lang="en-AU" sz="1600" dirty="0">
                <a:ea typeface="+mj-ea"/>
                <a:cs typeface="+mj-cs"/>
              </a:rPr>
              <a:t>Impact on investment?</a:t>
            </a:r>
          </a:p>
          <a:p>
            <a:pPr marL="285750" indent="-285750">
              <a:buFont typeface="Arial" panose="020B0604020202020204" pitchFamily="34" charset="0"/>
              <a:buChar char="•"/>
            </a:pPr>
            <a:r>
              <a:rPr lang="en-AU" sz="1600" dirty="0">
                <a:ea typeface="+mj-ea"/>
                <a:cs typeface="+mj-cs"/>
              </a:rPr>
              <a:t>Impact on State population?</a:t>
            </a:r>
          </a:p>
          <a:p>
            <a:endParaRPr lang="en-AU" sz="1600" spc="300" dirty="0">
              <a:latin typeface="+mj-lt"/>
            </a:endParaRPr>
          </a:p>
        </p:txBody>
      </p:sp>
      <p:pic>
        <p:nvPicPr>
          <p:cNvPr id="6" name="Picture 5">
            <a:extLst>
              <a:ext uri="{FF2B5EF4-FFF2-40B4-BE49-F238E27FC236}">
                <a16:creationId xmlns:a16="http://schemas.microsoft.com/office/drawing/2014/main" id="{30CE219E-F3F0-4B6F-932B-22EDB3A3CB67}"/>
              </a:ext>
            </a:extLst>
          </p:cNvPr>
          <p:cNvPicPr>
            <a:picLocks noChangeAspect="1"/>
          </p:cNvPicPr>
          <p:nvPr/>
        </p:nvPicPr>
        <p:blipFill>
          <a:blip r:embed="rId3"/>
          <a:stretch>
            <a:fillRect/>
          </a:stretch>
        </p:blipFill>
        <p:spPr>
          <a:xfrm>
            <a:off x="7794636" y="3429000"/>
            <a:ext cx="3292464" cy="1812410"/>
          </a:xfrm>
          <a:prstGeom prst="rect">
            <a:avLst/>
          </a:prstGeom>
        </p:spPr>
      </p:pic>
    </p:spTree>
    <p:extLst>
      <p:ext uri="{BB962C8B-B14F-4D97-AF65-F5344CB8AC3E}">
        <p14:creationId xmlns:p14="http://schemas.microsoft.com/office/powerpoint/2010/main" val="20933484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
            <a:ext cx="12192000" cy="6858000"/>
          </a:xfrm>
          <a:prstGeom prst="rect">
            <a:avLst/>
          </a:prstGeom>
        </p:spPr>
      </p:pic>
      <p:sp>
        <p:nvSpPr>
          <p:cNvPr id="5" name="Title 1"/>
          <p:cNvSpPr txBox="1">
            <a:spLocks/>
          </p:cNvSpPr>
          <p:nvPr/>
        </p:nvSpPr>
        <p:spPr>
          <a:xfrm>
            <a:off x="838200" y="365125"/>
            <a:ext cx="10515600" cy="11588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p>
        </p:txBody>
      </p:sp>
      <p:sp>
        <p:nvSpPr>
          <p:cNvPr id="6" name="Rectangle 5"/>
          <p:cNvSpPr/>
          <p:nvPr/>
        </p:nvSpPr>
        <p:spPr>
          <a:xfrm>
            <a:off x="838200" y="1773010"/>
            <a:ext cx="10515600" cy="369332"/>
          </a:xfrm>
          <a:prstGeom prst="rect">
            <a:avLst/>
          </a:prstGeom>
        </p:spPr>
        <p:txBody>
          <a:bodyPr wrap="square">
            <a:spAutoFit/>
          </a:bodyPr>
          <a:lstStyle/>
          <a:p>
            <a:r>
              <a:rPr lang="en-AU" spc="300" dirty="0"/>
              <a:t> </a:t>
            </a:r>
            <a:endParaRPr lang="en-AU" dirty="0"/>
          </a:p>
        </p:txBody>
      </p:sp>
      <p:sp>
        <p:nvSpPr>
          <p:cNvPr id="8" name="Rectangle 7"/>
          <p:cNvSpPr/>
          <p:nvPr/>
        </p:nvSpPr>
        <p:spPr>
          <a:xfrm>
            <a:off x="476250" y="1782480"/>
            <a:ext cx="10358120" cy="3539430"/>
          </a:xfrm>
          <a:prstGeom prst="rect">
            <a:avLst/>
          </a:prstGeom>
        </p:spPr>
        <p:txBody>
          <a:bodyPr wrap="square">
            <a:spAutoFit/>
          </a:bodyPr>
          <a:lstStyle/>
          <a:p>
            <a:r>
              <a:rPr lang="en-AU" sz="1600" b="1" dirty="0"/>
              <a:t>Obligations to </a:t>
            </a:r>
            <a:r>
              <a:rPr lang="en-AU" sz="1600" b="1" dirty="0">
                <a:solidFill>
                  <a:srgbClr val="FF0000"/>
                </a:solidFill>
              </a:rPr>
              <a:t>report criminal conduct</a:t>
            </a:r>
          </a:p>
          <a:p>
            <a:pPr marL="285750" indent="-285750">
              <a:buFont typeface="Arial" panose="020B0604020202020204" pitchFamily="34" charset="0"/>
              <a:buChar char="•"/>
            </a:pPr>
            <a:r>
              <a:rPr lang="en-AU" sz="1600" dirty="0"/>
              <a:t>Domestic laws</a:t>
            </a:r>
          </a:p>
          <a:p>
            <a:pPr marL="285750" indent="-285750">
              <a:buFont typeface="Arial" panose="020B0604020202020204" pitchFamily="34" charset="0"/>
              <a:buChar char="•"/>
            </a:pPr>
            <a:r>
              <a:rPr lang="en-AU" sz="1600" dirty="0"/>
              <a:t>Threshold tests</a:t>
            </a:r>
          </a:p>
          <a:p>
            <a:pPr marL="742950" lvl="1" indent="-285750">
              <a:buFont typeface="Arial" panose="020B0604020202020204" pitchFamily="34" charset="0"/>
              <a:buChar char="•"/>
            </a:pPr>
            <a:r>
              <a:rPr lang="en-AU" sz="1600" dirty="0"/>
              <a:t>Mere suspicion, reasonable belief or knowledge an offence committed</a:t>
            </a:r>
          </a:p>
          <a:p>
            <a:pPr marL="742950" lvl="1" indent="-285750">
              <a:buFont typeface="Arial" panose="020B0604020202020204" pitchFamily="34" charset="0"/>
              <a:buChar char="•"/>
            </a:pPr>
            <a:r>
              <a:rPr lang="en-AU" sz="1600" dirty="0"/>
              <a:t>Section 202, Singapore </a:t>
            </a:r>
            <a:r>
              <a:rPr lang="en-AU" sz="1600" i="1" dirty="0"/>
              <a:t>Penal Code</a:t>
            </a:r>
            <a:r>
              <a:rPr lang="en-AU" sz="1600" dirty="0"/>
              <a:t>, “</a:t>
            </a:r>
            <a:r>
              <a:rPr lang="en-AU" sz="1600" i="1" dirty="0"/>
              <a:t>whoever, knowing or having reason to believe that an offence has been committed, intentionally omits to give any information respecting that offence</a:t>
            </a:r>
            <a:r>
              <a:rPr lang="en-AU" sz="1600" dirty="0"/>
              <a:t>…”</a:t>
            </a:r>
          </a:p>
          <a:p>
            <a:pPr marL="742950" lvl="1" indent="-285750">
              <a:buFont typeface="Arial" panose="020B0604020202020204" pitchFamily="34" charset="0"/>
              <a:buChar char="•"/>
            </a:pPr>
            <a:r>
              <a:rPr lang="en-AU" sz="1600" dirty="0"/>
              <a:t>Section 39(1), </a:t>
            </a:r>
            <a:r>
              <a:rPr lang="en-AU" sz="1600" i="1" dirty="0"/>
              <a:t>Corruption, Drug Trafficking and Other Serious Crimes (Confiscation of Benefits) Act</a:t>
            </a:r>
            <a:r>
              <a:rPr lang="en-AU" sz="1600" dirty="0"/>
              <a:t>, Chapter 65A, imposes a duty to disclose </a:t>
            </a:r>
            <a:r>
              <a:rPr lang="en-AU" sz="1600" u="sng" dirty="0"/>
              <a:t>knowledge</a:t>
            </a:r>
            <a:r>
              <a:rPr lang="en-AU" sz="1600" dirty="0"/>
              <a:t> or </a:t>
            </a:r>
            <a:r>
              <a:rPr lang="en-AU" sz="1600" u="sng" dirty="0"/>
              <a:t>suspicion</a:t>
            </a:r>
            <a:r>
              <a:rPr lang="en-AU" sz="1600" dirty="0"/>
              <a:t> that </a:t>
            </a:r>
            <a:r>
              <a:rPr lang="en-AU" sz="1600" u="sng" dirty="0"/>
              <a:t>any property </a:t>
            </a:r>
            <a:r>
              <a:rPr lang="en-AU" sz="1600" dirty="0"/>
              <a:t>represents the </a:t>
            </a:r>
            <a:r>
              <a:rPr lang="en-AU" sz="1600" u="sng" dirty="0"/>
              <a:t>proceeds of, or is linked to a criminal activity</a:t>
            </a:r>
            <a:r>
              <a:rPr lang="en-AU" sz="1600" dirty="0"/>
              <a:t>. </a:t>
            </a:r>
          </a:p>
          <a:p>
            <a:pPr marL="285750" indent="-285750">
              <a:buFont typeface="Arial" panose="020B0604020202020204" pitchFamily="34" charset="0"/>
              <a:buChar char="•"/>
            </a:pPr>
            <a:r>
              <a:rPr lang="en-AU" sz="1600" dirty="0"/>
              <a:t>Who to report to?</a:t>
            </a:r>
          </a:p>
          <a:p>
            <a:pPr marL="285750" indent="-285750">
              <a:buFont typeface="Arial" panose="020B0604020202020204" pitchFamily="34" charset="0"/>
              <a:buChar char="•"/>
            </a:pPr>
            <a:r>
              <a:rPr lang="en-AU" sz="1600" dirty="0"/>
              <a:t>Risks of cover-up – disclosure by third parties</a:t>
            </a:r>
          </a:p>
          <a:p>
            <a:pPr marL="285750" indent="-285750">
              <a:buFont typeface="Arial" panose="020B0604020202020204" pitchFamily="34" charset="0"/>
              <a:buChar char="•"/>
            </a:pPr>
            <a:r>
              <a:rPr lang="en-AU" sz="1600" dirty="0"/>
              <a:t>Role of regulatory authorities – proactive action</a:t>
            </a:r>
          </a:p>
          <a:p>
            <a:pPr marL="285750" indent="-285750">
              <a:buFont typeface="Arial" panose="020B0604020202020204" pitchFamily="34" charset="0"/>
              <a:buChar char="•"/>
            </a:pPr>
            <a:r>
              <a:rPr lang="en-AU" sz="1600" dirty="0"/>
              <a:t>Search and seizure warrants – how to respond?</a:t>
            </a:r>
          </a:p>
          <a:p>
            <a:endParaRPr lang="en-AU" sz="1600" dirty="0"/>
          </a:p>
        </p:txBody>
      </p:sp>
      <p:sp>
        <p:nvSpPr>
          <p:cNvPr id="9" name="Title 1"/>
          <p:cNvSpPr txBox="1">
            <a:spLocks/>
          </p:cNvSpPr>
          <p:nvPr/>
        </p:nvSpPr>
        <p:spPr>
          <a:xfrm>
            <a:off x="571500" y="321708"/>
            <a:ext cx="10515600" cy="1158875"/>
          </a:xfrm>
          <a:prstGeom prst="rect">
            <a:avLst/>
          </a:prstGeom>
          <a:ln w="12700" cap="flat" cmpd="sng" algn="ctr">
            <a:solidFill>
              <a:srgbClr val="033570"/>
            </a:solid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sz="4000" dirty="0"/>
              <a:t>Reporting Criminal Conduct</a:t>
            </a:r>
            <a:endParaRPr lang="en-GB" sz="4000" dirty="0"/>
          </a:p>
        </p:txBody>
      </p:sp>
      <p:pic>
        <p:nvPicPr>
          <p:cNvPr id="7" name="Picture 6"/>
          <p:cNvPicPr>
            <a:picLocks noChangeAspect="1"/>
          </p:cNvPicPr>
          <p:nvPr/>
        </p:nvPicPr>
        <p:blipFill>
          <a:blip r:embed="rId3"/>
          <a:stretch>
            <a:fillRect/>
          </a:stretch>
        </p:blipFill>
        <p:spPr>
          <a:xfrm>
            <a:off x="8246110" y="4084352"/>
            <a:ext cx="3028950" cy="1514475"/>
          </a:xfrm>
          <a:prstGeom prst="rect">
            <a:avLst/>
          </a:prstGeom>
        </p:spPr>
      </p:pic>
    </p:spTree>
    <p:extLst>
      <p:ext uri="{BB962C8B-B14F-4D97-AF65-F5344CB8AC3E}">
        <p14:creationId xmlns:p14="http://schemas.microsoft.com/office/powerpoint/2010/main" val="37572532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465164" y="1690688"/>
            <a:ext cx="10888636"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(1) Introduction to the speakers</a:t>
            </a:r>
          </a:p>
          <a:p>
            <a:pPr marL="285750" indent="-285750">
              <a:lnSpc>
                <a:spcPct val="150000"/>
              </a:lnSpc>
              <a:buFont typeface="Arial" panose="020B0604020202020204" pitchFamily="34" charset="0"/>
              <a:buChar char="•"/>
            </a:pPr>
            <a:r>
              <a:rPr lang="en-US" sz="1600" dirty="0">
                <a:cs typeface="Arial" panose="020B0604020202020204" pitchFamily="34" charset="0"/>
              </a:rPr>
              <a:t>(2) Introduction to the corruption </a:t>
            </a:r>
            <a:r>
              <a:rPr lang="en-US" sz="1600" dirty="0" err="1">
                <a:cs typeface="Arial" panose="020B0604020202020204" pitchFamily="34" charset="0"/>
              </a:rPr>
              <a:t>defence</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panose="020B0604020202020204" pitchFamily="34" charset="0"/>
              </a:rPr>
              <a:t>(3) Circumstances under which the corruption </a:t>
            </a:r>
            <a:r>
              <a:rPr lang="en-US" sz="1600" dirty="0" err="1">
                <a:cs typeface="Arial" panose="020B0604020202020204" pitchFamily="34" charset="0"/>
              </a:rPr>
              <a:t>defence</a:t>
            </a:r>
            <a:r>
              <a:rPr lang="en-US" sz="1600" dirty="0">
                <a:cs typeface="Arial" panose="020B0604020202020204" pitchFamily="34" charset="0"/>
              </a:rPr>
              <a:t> has been upheld</a:t>
            </a:r>
          </a:p>
          <a:p>
            <a:pPr marL="285750" indent="-285750">
              <a:lnSpc>
                <a:spcPct val="150000"/>
              </a:lnSpc>
              <a:buFont typeface="Arial" panose="020B0604020202020204" pitchFamily="34" charset="0"/>
              <a:buChar char="•"/>
            </a:pPr>
            <a:r>
              <a:rPr lang="en-US" sz="1600" dirty="0">
                <a:cs typeface="Arial" panose="020B0604020202020204" pitchFamily="34" charset="0"/>
              </a:rPr>
              <a:t>(4) Whether a host State can be prevented from using its own corruption to its advantage, and if so how</a:t>
            </a:r>
          </a:p>
          <a:p>
            <a:pPr marL="285750" indent="-285750">
              <a:lnSpc>
                <a:spcPct val="150000"/>
              </a:lnSpc>
              <a:buFont typeface="Arial" panose="020B0604020202020204" pitchFamily="34" charset="0"/>
              <a:buChar char="•"/>
            </a:pPr>
            <a:r>
              <a:rPr lang="en-US" sz="1600" b="1" dirty="0">
                <a:cs typeface="Arial" panose="020B0604020202020204" pitchFamily="34" charset="0"/>
              </a:rPr>
              <a:t>(5) Q&amp;A</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B188042-8948-4947-9E28-B760831FDA8C}"/>
              </a:ext>
            </a:extLst>
          </p:cNvPr>
          <p:cNvSpPr txBox="1"/>
          <p:nvPr/>
        </p:nvSpPr>
        <p:spPr>
          <a:xfrm>
            <a:off x="465164" y="556619"/>
            <a:ext cx="7540978" cy="646331"/>
          </a:xfrm>
          <a:prstGeom prst="rect">
            <a:avLst/>
          </a:prstGeom>
          <a:noFill/>
        </p:spPr>
        <p:txBody>
          <a:bodyPr wrap="square" rtlCol="0">
            <a:spAutoFit/>
          </a:bodyPr>
          <a:lstStyle/>
          <a:p>
            <a:r>
              <a:rPr lang="en-US" sz="3600" b="1" dirty="0"/>
              <a:t>Overview</a:t>
            </a:r>
          </a:p>
        </p:txBody>
      </p:sp>
    </p:spTree>
    <p:extLst>
      <p:ext uri="{BB962C8B-B14F-4D97-AF65-F5344CB8AC3E}">
        <p14:creationId xmlns:p14="http://schemas.microsoft.com/office/powerpoint/2010/main" val="314744471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9" name="TextBox 8">
            <a:extLst>
              <a:ext uri="{FF2B5EF4-FFF2-40B4-BE49-F238E27FC236}">
                <a16:creationId xmlns:a16="http://schemas.microsoft.com/office/drawing/2014/main" id="{639A57D5-DE7B-4451-8EDD-14EC5A129566}"/>
              </a:ext>
            </a:extLst>
          </p:cNvPr>
          <p:cNvSpPr txBox="1"/>
          <p:nvPr/>
        </p:nvSpPr>
        <p:spPr>
          <a:xfrm>
            <a:off x="4912987" y="2659559"/>
            <a:ext cx="1329769" cy="769441"/>
          </a:xfrm>
          <a:prstGeom prst="rect">
            <a:avLst/>
          </a:prstGeom>
          <a:noFill/>
        </p:spPr>
        <p:txBody>
          <a:bodyPr wrap="square" rtlCol="0">
            <a:spAutoFit/>
          </a:bodyPr>
          <a:lstStyle/>
          <a:p>
            <a:r>
              <a:rPr lang="en-US" sz="4400" b="1" dirty="0"/>
              <a:t>Q&amp;A</a:t>
            </a:r>
          </a:p>
        </p:txBody>
      </p:sp>
    </p:spTree>
    <p:extLst>
      <p:ext uri="{BB962C8B-B14F-4D97-AF65-F5344CB8AC3E}">
        <p14:creationId xmlns:p14="http://schemas.microsoft.com/office/powerpoint/2010/main" val="24104460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3592115" y="1199194"/>
            <a:ext cx="7759365" cy="447866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Partner of </a:t>
            </a:r>
            <a:r>
              <a:rPr lang="en-US" sz="1600" b="1" dirty="0">
                <a:cs typeface="Arial" panose="020B0604020202020204" pitchFamily="34" charset="0"/>
              </a:rPr>
              <a:t>Sidley Austin </a:t>
            </a:r>
            <a:r>
              <a:rPr lang="en-US" sz="1600" dirty="0">
                <a:cs typeface="Arial" panose="020B0604020202020204" pitchFamily="34" charset="0"/>
              </a:rPr>
              <a:t>in Hong Kong </a:t>
            </a:r>
            <a:r>
              <a:rPr lang="en-US" sz="1600">
                <a:cs typeface="Arial" panose="020B0604020202020204" pitchFamily="34" charset="0"/>
              </a:rPr>
              <a:t>and Singapore. </a:t>
            </a:r>
            <a:endParaRPr lang="ko-KR" altLang="en-US" dirty="0"/>
          </a:p>
          <a:p>
            <a:pPr marL="285750" indent="-285750">
              <a:lnSpc>
                <a:spcPct val="150000"/>
              </a:lnSpc>
              <a:buFont typeface="Arial" panose="020B0604020202020204" pitchFamily="34" charset="0"/>
              <a:buChar char="•"/>
            </a:pPr>
            <a:r>
              <a:rPr lang="en-US" sz="1600" dirty="0">
                <a:cs typeface="Arial"/>
              </a:rPr>
              <a:t>Focuses his practice on international commercial litigation and arbitration, with an emphasis on high-stakes disputes involving business relationships and investments with companies in China, Taiwan and Japan.</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a:rPr>
              <a:t>Represented clients in proceedings conducted under ICC, </a:t>
            </a:r>
            <a:r>
              <a:rPr lang="en-US" sz="1600" dirty="0" err="1">
                <a:cs typeface="Arial"/>
              </a:rPr>
              <a:t>HKIAC</a:t>
            </a:r>
            <a:r>
              <a:rPr lang="en-US" sz="1600" dirty="0">
                <a:cs typeface="Arial"/>
              </a:rPr>
              <a:t>, SIAC, </a:t>
            </a:r>
            <a:r>
              <a:rPr lang="en-US" sz="1600" dirty="0" err="1">
                <a:cs typeface="Arial"/>
              </a:rPr>
              <a:t>CIETAC</a:t>
            </a:r>
            <a:r>
              <a:rPr lang="en-US" sz="1600" dirty="0">
                <a:cs typeface="Arial"/>
              </a:rPr>
              <a:t>, </a:t>
            </a:r>
            <a:r>
              <a:rPr lang="en-US" sz="1600" dirty="0" err="1">
                <a:cs typeface="Arial"/>
              </a:rPr>
              <a:t>JCAA</a:t>
            </a:r>
            <a:r>
              <a:rPr lang="en-US" sz="1600" dirty="0">
                <a:cs typeface="Arial"/>
              </a:rPr>
              <a:t>, </a:t>
            </a:r>
            <a:r>
              <a:rPr lang="en-US" sz="1600" dirty="0" err="1">
                <a:cs typeface="Arial"/>
              </a:rPr>
              <a:t>ICDR</a:t>
            </a:r>
            <a:r>
              <a:rPr lang="en-US" sz="1600" dirty="0">
                <a:cs typeface="Arial"/>
              </a:rPr>
              <a:t> and </a:t>
            </a:r>
            <a:r>
              <a:rPr lang="en-US" sz="1600" dirty="0" err="1">
                <a:cs typeface="Arial"/>
              </a:rPr>
              <a:t>UNCITRAL</a:t>
            </a:r>
            <a:r>
              <a:rPr lang="en-US" sz="1600" dirty="0">
                <a:cs typeface="Arial"/>
              </a:rPr>
              <a:t> arbitration rules as well as before the Hong Kong courts.</a:t>
            </a:r>
          </a:p>
          <a:p>
            <a:pPr marL="285750" indent="-285750">
              <a:lnSpc>
                <a:spcPct val="150000"/>
              </a:lnSpc>
              <a:buFont typeface="Arial" panose="020B0604020202020204" pitchFamily="34" charset="0"/>
              <a:buChar char="•"/>
            </a:pPr>
            <a:r>
              <a:rPr lang="en-US" sz="1600" dirty="0">
                <a:cs typeface="Arial"/>
              </a:rPr>
              <a:t>Has experience in disputes involving mergers and acquisitions, joint ventures, private equity, which have been heard in Hong Kong, Singapore, Beijing, Tokyo, California and Switzerland.</a:t>
            </a:r>
          </a:p>
          <a:p>
            <a:pPr marL="285750" indent="-285750">
              <a:lnSpc>
                <a:spcPct val="150000"/>
              </a:lnSpc>
              <a:buFont typeface="Arial" panose="020B0604020202020204" pitchFamily="34" charset="0"/>
              <a:buChar char="•"/>
            </a:pPr>
            <a:r>
              <a:rPr lang="en-US" sz="1600" dirty="0">
                <a:cs typeface="Arial"/>
              </a:rPr>
              <a:t>Serves as arbitrator under both ICC and </a:t>
            </a:r>
            <a:r>
              <a:rPr lang="en-US" sz="1600" dirty="0" err="1">
                <a:cs typeface="Arial"/>
              </a:rPr>
              <a:t>HKIAC</a:t>
            </a:r>
            <a:r>
              <a:rPr lang="en-US" sz="1600" dirty="0">
                <a:cs typeface="Arial"/>
              </a:rPr>
              <a:t> arbitration rules in Hong Kong, Shanghai and London.</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6ABC401-4B64-4F7C-8D66-05B68E2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7" y="1429044"/>
            <a:ext cx="2205578" cy="3092552"/>
          </a:xfrm>
          <a:prstGeom prst="rect">
            <a:avLst/>
          </a:prstGeom>
        </p:spPr>
      </p:pic>
    </p:spTree>
    <p:extLst>
      <p:ext uri="{BB962C8B-B14F-4D97-AF65-F5344CB8AC3E}">
        <p14:creationId xmlns:p14="http://schemas.microsoft.com/office/powerpoint/2010/main" val="13222328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1332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3592115" y="1198005"/>
            <a:ext cx="7759365"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Prof. Geneva University, partner </a:t>
            </a:r>
            <a:r>
              <a:rPr lang="en-US" sz="1600" b="1" dirty="0">
                <a:cs typeface="Arial" panose="020B0604020202020204" pitchFamily="34" charset="0"/>
              </a:rPr>
              <a:t>Lévy Kaufmann-Kohler</a:t>
            </a:r>
            <a:r>
              <a:rPr lang="en-US" sz="1600" dirty="0">
                <a:cs typeface="Arial" panose="020B0604020202020204" pitchFamily="34" charset="0"/>
              </a:rPr>
              <a:t>, international commercial and investment arbitrations (mainly as president)</a:t>
            </a:r>
          </a:p>
          <a:p>
            <a:pPr marL="285750" indent="-285750">
              <a:lnSpc>
                <a:spcPct val="150000"/>
              </a:lnSpc>
              <a:buFont typeface="Arial" panose="020B0604020202020204" pitchFamily="34" charset="0"/>
              <a:buChar char="•"/>
            </a:pPr>
            <a:r>
              <a:rPr lang="en-US" sz="1600" dirty="0">
                <a:cs typeface="Arial" panose="020B0604020202020204" pitchFamily="34" charset="0"/>
              </a:rPr>
              <a:t>Honorary President of ICCA and Swiss Arbitration Association (ASA)</a:t>
            </a:r>
          </a:p>
          <a:p>
            <a:pPr marL="285750" indent="-285750">
              <a:lnSpc>
                <a:spcPct val="150000"/>
              </a:lnSpc>
              <a:buFont typeface="Arial" panose="020B0604020202020204" pitchFamily="34" charset="0"/>
              <a:buChar char="•"/>
            </a:pPr>
            <a:r>
              <a:rPr lang="en-US" sz="1600" dirty="0">
                <a:cs typeface="Arial" panose="020B0604020202020204" pitchFamily="34" charset="0"/>
              </a:rPr>
              <a:t>Founder of the Geneva LLM in International Dispute Settlement (</a:t>
            </a:r>
            <a:r>
              <a:rPr lang="en-US" sz="1600" dirty="0" err="1">
                <a:cs typeface="Arial" panose="020B0604020202020204" pitchFamily="34" charset="0"/>
              </a:rPr>
              <a:t>MIDS</a:t>
            </a:r>
            <a:r>
              <a:rPr lang="en-US" sz="1600" dirty="0">
                <a:cs typeface="Arial" panose="020B0604020202020204" pitchFamily="34" charset="0"/>
              </a:rPr>
              <a:t>)</a:t>
            </a:r>
          </a:p>
          <a:p>
            <a:pPr marL="285750" indent="-285750">
              <a:lnSpc>
                <a:spcPct val="150000"/>
              </a:lnSpc>
              <a:buFont typeface="Arial" panose="020B0604020202020204" pitchFamily="34" charset="0"/>
              <a:buChar char="•"/>
            </a:pPr>
            <a:r>
              <a:rPr lang="en-US" sz="1600" dirty="0">
                <a:cs typeface="Arial" panose="020B0604020202020204" pitchFamily="34" charset="0"/>
              </a:rPr>
              <a:t>Visiting professor at NUS Georgetown Law, Sciences Po Paris, </a:t>
            </a:r>
            <a:r>
              <a:rPr lang="en-US" sz="1600" dirty="0" err="1">
                <a:cs typeface="Arial" panose="020B0604020202020204" pitchFamily="34" charset="0"/>
              </a:rPr>
              <a:t>MIDS</a:t>
            </a:r>
            <a:r>
              <a:rPr lang="en-US" sz="1600" dirty="0">
                <a:cs typeface="Arial" panose="020B0604020202020204" pitchFamily="34" charset="0"/>
              </a:rPr>
              <a:t>, Tsinghua University</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8" name="Image 5">
            <a:extLst>
              <a:ext uri="{FF2B5EF4-FFF2-40B4-BE49-F238E27FC236}">
                <a16:creationId xmlns:a16="http://schemas.microsoft.com/office/drawing/2014/main" id="{613FA59A-B55E-4960-A102-951E6E77F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94" y="1274205"/>
            <a:ext cx="2216301" cy="3324452"/>
          </a:xfrm>
          <a:prstGeom prst="rect">
            <a:avLst/>
          </a:prstGeom>
        </p:spPr>
      </p:pic>
    </p:spTree>
    <p:extLst>
      <p:ext uri="{BB962C8B-B14F-4D97-AF65-F5344CB8AC3E}">
        <p14:creationId xmlns:p14="http://schemas.microsoft.com/office/powerpoint/2010/main" val="26330853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3600203" y="1198841"/>
            <a:ext cx="7759365" cy="4478662"/>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Partner in the Madrid office of </a:t>
            </a:r>
            <a:r>
              <a:rPr lang="en-US" sz="1600" b="1" dirty="0" err="1">
                <a:cs typeface="Arial" panose="020B0604020202020204" pitchFamily="34" charset="0"/>
              </a:rPr>
              <a:t>Uría</a:t>
            </a:r>
            <a:r>
              <a:rPr lang="en-US" sz="1600" b="1" dirty="0">
                <a:cs typeface="Arial" panose="020B0604020202020204" pitchFamily="34" charset="0"/>
              </a:rPr>
              <a:t> Menéndez </a:t>
            </a:r>
            <a:r>
              <a:rPr lang="en-US" sz="1600" dirty="0">
                <a:cs typeface="Arial" panose="020B0604020202020204" pitchFamily="34" charset="0"/>
              </a:rPr>
              <a:t>and co-head of the firm’s international arbitration and litigation group.</a:t>
            </a:r>
          </a:p>
          <a:p>
            <a:pPr marL="285750" indent="-285750">
              <a:lnSpc>
                <a:spcPct val="150000"/>
              </a:lnSpc>
              <a:buFont typeface="Arial" panose="020B0604020202020204" pitchFamily="34" charset="0"/>
              <a:buChar char="•"/>
            </a:pPr>
            <a:r>
              <a:rPr lang="en-US" sz="1600" dirty="0">
                <a:cs typeface="Arial" panose="020B0604020202020204" pitchFamily="34" charset="0"/>
              </a:rPr>
              <a:t>Specialist in international arbitration. He has participated in over 70 investment arbitrations, both as a lawyer and as an arbitrator. He was the first National Director of International Affairs and Disputes of the Treasury-Attorney General’s Office of Argentina, representing the country in arbitrations administered by the International Centre for the Settlement of Investment Disputes (ICSID), the Permanent Court of Arbitration and the International Chamber of Commerce, and before courts of the United States of America.</a:t>
            </a:r>
          </a:p>
          <a:p>
            <a:pPr marL="285750" indent="-285750">
              <a:lnSpc>
                <a:spcPct val="150000"/>
              </a:lnSpc>
              <a:buFont typeface="Arial" panose="020B0604020202020204" pitchFamily="34" charset="0"/>
              <a:buChar char="•"/>
            </a:pPr>
            <a:r>
              <a:rPr lang="en-US" sz="1600" dirty="0">
                <a:cs typeface="Arial" panose="020B0604020202020204" pitchFamily="34" charset="0"/>
              </a:rPr>
              <a:t>Member of the ICSID panel of arbitrators designated by the Chairman of ICSID’s Administrative Council. Adjunct Professor of Public International Law at the University of Buenos Aires.</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1108E44-BB5F-44E9-83D4-09C2B20C9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96" y="1720690"/>
            <a:ext cx="3590678" cy="2399755"/>
          </a:xfrm>
          <a:prstGeom prst="rect">
            <a:avLst/>
          </a:prstGeom>
        </p:spPr>
      </p:pic>
    </p:spTree>
    <p:extLst>
      <p:ext uri="{BB962C8B-B14F-4D97-AF65-F5344CB8AC3E}">
        <p14:creationId xmlns:p14="http://schemas.microsoft.com/office/powerpoint/2010/main" val="30223432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a:extLst>
              <a:ext uri="{FF2B5EF4-FFF2-40B4-BE49-F238E27FC236}">
                <a16:creationId xmlns:a16="http://schemas.microsoft.com/office/drawing/2014/main" id="{76A72120-E247-6ECC-BB26-AB66AF830D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1" r="403" b="1010"/>
          <a:stretch/>
        </p:blipFill>
        <p:spPr>
          <a:xfrm>
            <a:off x="620781" y="1509726"/>
            <a:ext cx="2219288" cy="2631188"/>
          </a:xfrm>
          <a:prstGeom prst="rect">
            <a:avLst/>
          </a:prstGeom>
        </p:spPr>
      </p:pic>
      <p:sp>
        <p:nvSpPr>
          <p:cNvPr id="6" name="TextBox 5">
            <a:extLst>
              <a:ext uri="{FF2B5EF4-FFF2-40B4-BE49-F238E27FC236}">
                <a16:creationId xmlns:a16="http://schemas.microsoft.com/office/drawing/2014/main" id="{E4D1BAE5-2484-5D32-AB72-9FD46911681D}"/>
              </a:ext>
            </a:extLst>
          </p:cNvPr>
          <p:cNvSpPr txBox="1"/>
          <p:nvPr/>
        </p:nvSpPr>
        <p:spPr>
          <a:xfrm>
            <a:off x="3592115" y="1200444"/>
            <a:ext cx="7759365" cy="3378104"/>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Founder and Senior Partner of </a:t>
            </a:r>
            <a:r>
              <a:rPr lang="en-US" sz="1600" b="1" dirty="0">
                <a:cs typeface="Arial" panose="020B0604020202020204" pitchFamily="34" charset="0"/>
              </a:rPr>
              <a:t>Peter &amp; Kim </a:t>
            </a:r>
            <a:r>
              <a:rPr lang="en-US" sz="1600" dirty="0">
                <a:cs typeface="Arial" panose="020B0604020202020204" pitchFamily="34" charset="0"/>
              </a:rPr>
              <a:t>in Seoul </a:t>
            </a:r>
            <a:endParaRPr lang="ko-KR" altLang="en-US" dirty="0"/>
          </a:p>
          <a:p>
            <a:pPr marL="285750" indent="-285750">
              <a:lnSpc>
                <a:spcPct val="150000"/>
              </a:lnSpc>
              <a:buFont typeface="Arial" panose="020B0604020202020204" pitchFamily="34" charset="0"/>
              <a:buChar char="•"/>
            </a:pPr>
            <a:r>
              <a:rPr lang="en-US" sz="1600" dirty="0">
                <a:cs typeface="Arial"/>
              </a:rPr>
              <a:t>Former senior partner and co-founder and head of the International Arbitration Practice at Bae, Kim &amp; Lee LLC </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a:rPr>
              <a:t>Acted as counsel, presiding arbitrator, co-arbitrator or sole arbitrator in more than 300 international arbitration cases over 30 years</a:t>
            </a:r>
          </a:p>
          <a:p>
            <a:pPr marL="285750" indent="-285750">
              <a:lnSpc>
                <a:spcPct val="150000"/>
              </a:lnSpc>
              <a:buFont typeface="Arial" panose="020B0604020202020204" pitchFamily="34" charset="0"/>
              <a:buChar char="•"/>
            </a:pPr>
            <a:r>
              <a:rPr lang="en-US" sz="1600" dirty="0">
                <a:cs typeface="Arial"/>
              </a:rPr>
              <a:t>Adjunct professor at Seoul National University Law School </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a:rPr>
              <a:t>Advisory Board Member of the International Council for Commercial Arbitration (ICCA) </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a:rPr>
              <a:t>Chairman of the Korean Commercial Arbitration Board’s (</a:t>
            </a:r>
            <a:r>
              <a:rPr lang="en-US" sz="1600" dirty="0" err="1">
                <a:cs typeface="Arial"/>
              </a:rPr>
              <a:t>KCAB</a:t>
            </a:r>
            <a:r>
              <a:rPr lang="en-US" sz="1600" dirty="0">
                <a:cs typeface="Arial"/>
              </a:rPr>
              <a:t>) International Arbitration Committee </a:t>
            </a:r>
            <a:endParaRPr lang="en-US" sz="1600" dirty="0">
              <a:cs typeface="Arial" panose="020B0604020202020204" pitchFamily="34" charset="0"/>
            </a:endParaRPr>
          </a:p>
        </p:txBody>
      </p:sp>
    </p:spTree>
    <p:extLst>
      <p:ext uri="{BB962C8B-B14F-4D97-AF65-F5344CB8AC3E}">
        <p14:creationId xmlns:p14="http://schemas.microsoft.com/office/powerpoint/2010/main" val="678341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3602263" y="1205028"/>
            <a:ext cx="7759365" cy="448610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Partner in </a:t>
            </a:r>
            <a:r>
              <a:rPr lang="en-US" sz="1600" b="1" dirty="0" err="1">
                <a:cs typeface="Arial" panose="020B0604020202020204" pitchFamily="34" charset="0"/>
              </a:rPr>
              <a:t>Debevoise</a:t>
            </a:r>
            <a:r>
              <a:rPr lang="en-US" sz="1600" b="1" dirty="0">
                <a:cs typeface="Arial" panose="020B0604020202020204" pitchFamily="34" charset="0"/>
              </a:rPr>
              <a:t> &amp; Plimpton’s </a:t>
            </a:r>
            <a:r>
              <a:rPr lang="en-US" sz="1600" dirty="0">
                <a:cs typeface="Arial" panose="020B0604020202020204" pitchFamily="34" charset="0"/>
              </a:rPr>
              <a:t>International Dispute Resolution Group</a:t>
            </a:r>
          </a:p>
          <a:p>
            <a:pPr marL="285750" indent="-285750">
              <a:lnSpc>
                <a:spcPct val="150000"/>
              </a:lnSpc>
              <a:buFont typeface="Arial" panose="020B0604020202020204" pitchFamily="34" charset="0"/>
              <a:buChar char="•"/>
            </a:pPr>
            <a:r>
              <a:rPr lang="en-US" sz="1600" dirty="0">
                <a:cs typeface="Arial" panose="020B0604020202020204" pitchFamily="34" charset="0"/>
              </a:rPr>
              <a:t>Dual-qualified in civil and common law, her practice focuses on international arbitration, international litigation and public international law.</a:t>
            </a:r>
          </a:p>
          <a:p>
            <a:pPr marL="285750" indent="-285750">
              <a:lnSpc>
                <a:spcPct val="150000"/>
              </a:lnSpc>
              <a:buFont typeface="Arial" panose="020B0604020202020204" pitchFamily="34" charset="0"/>
              <a:buChar char="•"/>
            </a:pPr>
            <a:r>
              <a:rPr lang="en-US" sz="1600" dirty="0">
                <a:cs typeface="Arial" panose="020B0604020202020204" pitchFamily="34" charset="0"/>
              </a:rPr>
              <a:t>Leads matters in English, Spanish and French and regularly handles complex disputes arising out of Latin America and Africa.</a:t>
            </a:r>
          </a:p>
          <a:p>
            <a:pPr marL="285750" indent="-285750">
              <a:lnSpc>
                <a:spcPct val="150000"/>
              </a:lnSpc>
              <a:buFont typeface="Arial" panose="020B0604020202020204" pitchFamily="34" charset="0"/>
              <a:buChar char="•"/>
            </a:pPr>
            <a:r>
              <a:rPr lang="en-US" sz="1600" dirty="0">
                <a:cs typeface="Arial" panose="020B0604020202020204" pitchFamily="34" charset="0"/>
              </a:rPr>
              <a:t>Sits as arbitrator and serves as counsel in a broad range of international matters and has particular experience in the energy, mining, and technology, media and telecommunications sectors.</a:t>
            </a:r>
          </a:p>
          <a:p>
            <a:pPr marL="285750" indent="-285750">
              <a:lnSpc>
                <a:spcPct val="150000"/>
              </a:lnSpc>
              <a:buFont typeface="Arial" panose="020B0604020202020204" pitchFamily="34" charset="0"/>
              <a:buChar char="•"/>
            </a:pPr>
            <a:r>
              <a:rPr lang="en-US" sz="1600" dirty="0">
                <a:cs typeface="Arial" panose="020B0604020202020204" pitchFamily="34" charset="0"/>
              </a:rPr>
              <a:t>Holds a variety of leadership positions, including as a Member of the ICC International Court of Arbitration, a member of the Court of the Casablanca International Mediation and Arbitration Center (</a:t>
            </a:r>
            <a:r>
              <a:rPr lang="en-US" sz="1600" dirty="0" err="1">
                <a:cs typeface="Arial" panose="020B0604020202020204" pitchFamily="34" charset="0"/>
              </a:rPr>
              <a:t>CIMAC</a:t>
            </a:r>
            <a:r>
              <a:rPr lang="en-US" sz="1600" dirty="0">
                <a:cs typeface="Arial" panose="020B0604020202020204" pitchFamily="34" charset="0"/>
              </a:rPr>
              <a:t>), and Chair of the Corporate Counsel Task Force of the Silicon Valley Arbitration &amp; Mediation Center (</a:t>
            </a:r>
            <a:r>
              <a:rPr lang="en-US" sz="1600" dirty="0" err="1">
                <a:cs typeface="Arial" panose="020B0604020202020204" pitchFamily="34" charset="0"/>
              </a:rPr>
              <a:t>SVAMC</a:t>
            </a:r>
            <a:r>
              <a:rPr lang="en-US" sz="1600" dirty="0">
                <a:cs typeface="Arial" panose="020B0604020202020204" pitchFamily="34" charset="0"/>
              </a:rPr>
              <a:t>).</a:t>
            </a:r>
          </a:p>
        </p:txBody>
      </p:sp>
      <p:pic>
        <p:nvPicPr>
          <p:cNvPr id="7" name="Picture 6">
            <a:extLst>
              <a:ext uri="{FF2B5EF4-FFF2-40B4-BE49-F238E27FC236}">
                <a16:creationId xmlns:a16="http://schemas.microsoft.com/office/drawing/2014/main" id="{56D7768C-13AB-4FAA-BFD3-155CF937B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72" y="2106648"/>
            <a:ext cx="3256894" cy="1991220"/>
          </a:xfrm>
          <a:prstGeom prst="rect">
            <a:avLst/>
          </a:prstGeom>
        </p:spPr>
      </p:pic>
    </p:spTree>
    <p:extLst>
      <p:ext uri="{BB962C8B-B14F-4D97-AF65-F5344CB8AC3E}">
        <p14:creationId xmlns:p14="http://schemas.microsoft.com/office/powerpoint/2010/main" val="42652069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3602264" y="1212410"/>
            <a:ext cx="7759365" cy="3739998"/>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Robert practices in transnational commercial crime at </a:t>
            </a:r>
            <a:r>
              <a:rPr lang="en-US" sz="1600" b="1" dirty="0">
                <a:cs typeface="Arial" panose="020B0604020202020204" pitchFamily="34" charset="0"/>
              </a:rPr>
              <a:t>Johnson Winter Slattery</a:t>
            </a:r>
            <a:r>
              <a:rPr lang="en-US" sz="1600" dirty="0">
                <a:cs typeface="Arial" panose="020B0604020202020204" pitchFamily="34" charset="0"/>
              </a:rPr>
              <a:t>, Sydney.</a:t>
            </a:r>
          </a:p>
          <a:p>
            <a:pPr marL="285750" indent="-285750">
              <a:lnSpc>
                <a:spcPct val="150000"/>
              </a:lnSpc>
              <a:buFont typeface="Arial" panose="020B0604020202020204" pitchFamily="34" charset="0"/>
              <a:buChar char="•"/>
            </a:pPr>
            <a:r>
              <a:rPr lang="en-US" sz="1600" dirty="0">
                <a:cs typeface="Arial" panose="020B0604020202020204" pitchFamily="34" charset="0"/>
              </a:rPr>
              <a:t>This includes regulatory investigations and prosecutions, white collar crime and fraud, extradition and trade and export sanctions, bribery and corruption, money laundering, whistle-blower advice for individuals and companies, taxation disputes, international arbitration and cross-border investigations.</a:t>
            </a:r>
          </a:p>
          <a:p>
            <a:pPr marL="285750" indent="-285750">
              <a:lnSpc>
                <a:spcPct val="150000"/>
              </a:lnSpc>
              <a:buFont typeface="Arial" panose="020B0604020202020204" pitchFamily="34" charset="0"/>
              <a:buChar char="•"/>
            </a:pPr>
            <a:r>
              <a:rPr lang="en-US" sz="1600" dirty="0">
                <a:cs typeface="Arial" panose="020B0604020202020204" pitchFamily="34" charset="0"/>
              </a:rPr>
              <a:t>He has written texts on Australia's anti-corruption laws, published in the UK (2013-2023), the US (2019) and in Germany (2015) and on sanctions laws (2020-2021).</a:t>
            </a:r>
          </a:p>
          <a:p>
            <a:pPr marL="285750" indent="-285750">
              <a:lnSpc>
                <a:spcPct val="150000"/>
              </a:lnSpc>
              <a:buFont typeface="Arial" panose="020B0604020202020204" pitchFamily="34" charset="0"/>
              <a:buChar char="•"/>
            </a:pPr>
            <a:r>
              <a:rPr lang="en-US" sz="1600" dirty="0">
                <a:cs typeface="Arial" panose="020B0604020202020204" pitchFamily="34" charset="0"/>
              </a:rPr>
              <a:t>Co-Chair of the </a:t>
            </a:r>
            <a:r>
              <a:rPr lang="en-US" sz="1600" dirty="0" err="1">
                <a:cs typeface="Arial" panose="020B0604020202020204" pitchFamily="34" charset="0"/>
              </a:rPr>
              <a:t>IBA</a:t>
            </a:r>
            <a:r>
              <a:rPr lang="en-US" sz="1600" dirty="0">
                <a:cs typeface="Arial" panose="020B0604020202020204" pitchFamily="34" charset="0"/>
              </a:rPr>
              <a:t> Anti-Corruption Committee (2015-2016).</a:t>
            </a:r>
          </a:p>
          <a:p>
            <a:pPr marL="285750" indent="-285750">
              <a:lnSpc>
                <a:spcPct val="150000"/>
              </a:lnSpc>
              <a:buFont typeface="Arial" panose="020B0604020202020204" pitchFamily="34" charset="0"/>
              <a:buChar char="•"/>
            </a:pPr>
            <a:r>
              <a:rPr lang="en-US" sz="1600" dirty="0">
                <a:cs typeface="Arial" panose="020B0604020202020204" pitchFamily="34" charset="0"/>
              </a:rPr>
              <a:t>Member of the </a:t>
            </a:r>
            <a:r>
              <a:rPr lang="en-US" sz="1600" dirty="0" err="1">
                <a:cs typeface="Arial" panose="020B0604020202020204" pitchFamily="34" charset="0"/>
              </a:rPr>
              <a:t>IBA</a:t>
            </a:r>
            <a:r>
              <a:rPr lang="en-US" sz="1600" dirty="0">
                <a:cs typeface="Arial" panose="020B0604020202020204" pitchFamily="34" charset="0"/>
              </a:rPr>
              <a:t> Anti-Corruption Committee Advisory Board (2021 – 2024).</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4A7C79E-D620-4A62-9093-19CB942FE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351" y="1675895"/>
            <a:ext cx="2958137" cy="2717975"/>
          </a:xfrm>
          <a:prstGeom prst="rect">
            <a:avLst/>
          </a:prstGeom>
        </p:spPr>
      </p:pic>
    </p:spTree>
    <p:extLst>
      <p:ext uri="{BB962C8B-B14F-4D97-AF65-F5344CB8AC3E}">
        <p14:creationId xmlns:p14="http://schemas.microsoft.com/office/powerpoint/2010/main" val="11867198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latin typeface="Arial" panose="020B0604020202020204" pitchFamily="34" charset="0"/>
                <a:cs typeface="Arial" panose="020B0604020202020204" pitchFamily="34" charset="0"/>
              </a:rPr>
              <a:t>Desmond Ang</a:t>
            </a:r>
          </a:p>
        </p:txBody>
      </p:sp>
      <p:sp>
        <p:nvSpPr>
          <p:cNvPr id="8" name="Vertical Text Placeholder 7">
            <a:extLst>
              <a:ext uri="{FF2B5EF4-FFF2-40B4-BE49-F238E27FC236}">
                <a16:creationId xmlns:a16="http://schemas.microsoft.com/office/drawing/2014/main" id="{763DD8B8-9580-4A38-A471-E3C28CF1AB7B}"/>
              </a:ext>
            </a:extLst>
          </p:cNvPr>
          <p:cNvSpPr>
            <a:spLocks noGrp="1"/>
          </p:cNvSpPr>
          <p:nvPr>
            <p:ph type="body" orient="vert" idx="1"/>
          </p:nvPr>
        </p:nvSpPr>
        <p:spPr/>
        <p:txBody>
          <a:bodyPr/>
          <a:lstStyle/>
          <a:p>
            <a:endParaRPr lang="en-US"/>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D1BAE5-2484-5D32-AB72-9FD46911681D}"/>
              </a:ext>
            </a:extLst>
          </p:cNvPr>
          <p:cNvSpPr txBox="1"/>
          <p:nvPr/>
        </p:nvSpPr>
        <p:spPr>
          <a:xfrm>
            <a:off x="465164" y="1690688"/>
            <a:ext cx="10888636" cy="22626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(1) Introduction to the speakers</a:t>
            </a:r>
          </a:p>
          <a:p>
            <a:pPr marL="285750" indent="-285750">
              <a:lnSpc>
                <a:spcPct val="150000"/>
              </a:lnSpc>
              <a:buFont typeface="Arial" panose="020B0604020202020204" pitchFamily="34" charset="0"/>
              <a:buChar char="•"/>
            </a:pPr>
            <a:r>
              <a:rPr lang="en-US" sz="1600" b="1" dirty="0">
                <a:cs typeface="Arial" panose="020B0604020202020204" pitchFamily="34" charset="0"/>
              </a:rPr>
              <a:t>(2) Introduction to the corruption </a:t>
            </a:r>
            <a:r>
              <a:rPr lang="en-US" sz="1600" b="1" dirty="0" err="1">
                <a:cs typeface="Arial" panose="020B0604020202020204" pitchFamily="34" charset="0"/>
              </a:rPr>
              <a:t>defence</a:t>
            </a:r>
            <a:endParaRPr lang="en-US" sz="1600" b="1"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panose="020B0604020202020204" pitchFamily="34" charset="0"/>
              </a:rPr>
              <a:t>(3) Circumstances under which the corruption </a:t>
            </a:r>
            <a:r>
              <a:rPr lang="en-US" sz="1600" dirty="0" err="1">
                <a:cs typeface="Arial" panose="020B0604020202020204" pitchFamily="34" charset="0"/>
              </a:rPr>
              <a:t>defence</a:t>
            </a:r>
            <a:r>
              <a:rPr lang="en-US" sz="1600" dirty="0">
                <a:cs typeface="Arial" panose="020B0604020202020204" pitchFamily="34" charset="0"/>
              </a:rPr>
              <a:t> has been upheld</a:t>
            </a:r>
          </a:p>
          <a:p>
            <a:pPr marL="285750" indent="-285750">
              <a:lnSpc>
                <a:spcPct val="150000"/>
              </a:lnSpc>
              <a:buFont typeface="Arial" panose="020B0604020202020204" pitchFamily="34" charset="0"/>
              <a:buChar char="•"/>
            </a:pPr>
            <a:r>
              <a:rPr lang="en-US" sz="1600" dirty="0">
                <a:cs typeface="Arial" panose="020B0604020202020204" pitchFamily="34" charset="0"/>
              </a:rPr>
              <a:t>(4) Whether a host State can be prevented from using its own corruption to its advantage, and if so how</a:t>
            </a:r>
          </a:p>
          <a:p>
            <a:pPr marL="285750" indent="-285750">
              <a:lnSpc>
                <a:spcPct val="150000"/>
              </a:lnSpc>
              <a:buFont typeface="Arial" panose="020B0604020202020204" pitchFamily="34" charset="0"/>
              <a:buChar char="•"/>
            </a:pPr>
            <a:r>
              <a:rPr lang="en-US" sz="1600" dirty="0">
                <a:cs typeface="Arial" panose="020B0604020202020204" pitchFamily="34" charset="0"/>
              </a:rPr>
              <a:t>(5) Q&amp;A</a:t>
            </a:r>
          </a:p>
          <a:p>
            <a:pPr marL="285750" indent="-285750">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39A57D5-DE7B-4451-8EDD-14EC5A129566}"/>
              </a:ext>
            </a:extLst>
          </p:cNvPr>
          <p:cNvSpPr txBox="1"/>
          <p:nvPr/>
        </p:nvSpPr>
        <p:spPr>
          <a:xfrm>
            <a:off x="465164" y="556619"/>
            <a:ext cx="7540978" cy="646331"/>
          </a:xfrm>
          <a:prstGeom prst="rect">
            <a:avLst/>
          </a:prstGeom>
          <a:noFill/>
        </p:spPr>
        <p:txBody>
          <a:bodyPr wrap="square" rtlCol="0">
            <a:spAutoFit/>
          </a:bodyPr>
          <a:lstStyle/>
          <a:p>
            <a:r>
              <a:rPr lang="en-US" sz="3600" b="1" dirty="0"/>
              <a:t>Overview</a:t>
            </a:r>
          </a:p>
        </p:txBody>
      </p:sp>
    </p:spTree>
    <p:extLst>
      <p:ext uri="{BB962C8B-B14F-4D97-AF65-F5344CB8AC3E}">
        <p14:creationId xmlns:p14="http://schemas.microsoft.com/office/powerpoint/2010/main" val="206103906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597A6DD54B2D4BB5F63558C9048978" ma:contentTypeVersion="14" ma:contentTypeDescription="Create a new document." ma:contentTypeScope="" ma:versionID="d9f534ef2cd954e3c9de9cedd33d9611">
  <xsd:schema xmlns:xsd="http://www.w3.org/2001/XMLSchema" xmlns:xs="http://www.w3.org/2001/XMLSchema" xmlns:p="http://schemas.microsoft.com/office/2006/metadata/properties" xmlns:ns2="26d4876d-1652-4741-a251-c7328cbe4eec" xmlns:ns3="675ad150-b751-47e2-ad83-2ce7a9a72029" targetNamespace="http://schemas.microsoft.com/office/2006/metadata/properties" ma:root="true" ma:fieldsID="d28fd622ca44a508f89c344eabb53311" ns2:_="" ns3:_="">
    <xsd:import namespace="26d4876d-1652-4741-a251-c7328cbe4eec"/>
    <xsd:import namespace="675ad150-b751-47e2-ad83-2ce7a9a720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4876d-1652-4741-a251-c7328cbe4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bbc5412-facb-47f6-beca-cc3ad60e99b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5ad150-b751-47e2-ad83-2ce7a9a7202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baef6dd-c4f8-403b-aac1-ae4cb52c231a}" ma:internalName="TaxCatchAll" ma:showField="CatchAllData" ma:web="675ad150-b751-47e2-ad83-2ce7a9a72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6d4876d-1652-4741-a251-c7328cbe4eec">
      <Terms xmlns="http://schemas.microsoft.com/office/infopath/2007/PartnerControls"/>
    </lcf76f155ced4ddcb4097134ff3c332f>
    <TaxCatchAll xmlns="675ad150-b751-47e2-ad83-2ce7a9a72029" xsi:nil="true"/>
  </documentManagement>
</p:properties>
</file>

<file path=customXml/itemProps1.xml><?xml version="1.0" encoding="utf-8"?>
<ds:datastoreItem xmlns:ds="http://schemas.openxmlformats.org/officeDocument/2006/customXml" ds:itemID="{0484ACDA-C39D-4D6D-82ED-9B5137D30186}"/>
</file>

<file path=customXml/itemProps2.xml><?xml version="1.0" encoding="utf-8"?>
<ds:datastoreItem xmlns:ds="http://schemas.openxmlformats.org/officeDocument/2006/customXml" ds:itemID="{ABE27E02-5688-4F35-B248-075D07369052}"/>
</file>

<file path=customXml/itemProps3.xml><?xml version="1.0" encoding="utf-8"?>
<ds:datastoreItem xmlns:ds="http://schemas.openxmlformats.org/officeDocument/2006/customXml" ds:itemID="{4D3FF719-B918-4348-AAF9-F50CABD1D979}"/>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192</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 (Body)</vt:lpstr>
      <vt:lpstr>Arial</vt:lpstr>
      <vt:lpstr>Calibri</vt:lpstr>
      <vt:lpstr>Calibri Light</vt:lpstr>
      <vt:lpstr>Office Theme</vt:lpstr>
      <vt:lpstr>PowerPoint Presentation</vt:lpstr>
      <vt:lpstr>Desmond Ang</vt:lpstr>
      <vt:lpstr>PowerPoint Presentation</vt:lpstr>
      <vt:lpstr>PowerPoint Presentation</vt:lpstr>
      <vt:lpstr>PowerPoint Presentation</vt:lpstr>
      <vt:lpstr>PowerPoint Presentation</vt:lpstr>
      <vt:lpstr>PowerPoint Presentation</vt:lpstr>
      <vt:lpstr>PowerPoint Presentation</vt:lpstr>
      <vt:lpstr>Desmond Ang</vt:lpstr>
      <vt:lpstr>Desmond Ang</vt:lpstr>
      <vt:lpstr> </vt:lpstr>
      <vt:lpstr> </vt:lpstr>
      <vt:lpstr> </vt:lpstr>
      <vt:lpstr>Desmond Ang</vt:lpstr>
      <vt:lpstr>Is Corruption an Issue of Jurisdiction, Admissibility, Merits, and/or Enforcement? </vt:lpstr>
      <vt:lpstr>PowerPoint Presentation</vt:lpstr>
      <vt:lpstr>PowerPoint Presentation</vt:lpstr>
      <vt:lpstr>PowerPoint Presentation</vt:lpstr>
      <vt:lpstr>Desmond Ang</vt:lpstr>
      <vt:lpstr>Desmond Ang</vt:lpstr>
      <vt:lpstr>Corruption Argument Successful</vt:lpstr>
      <vt:lpstr>Corruption Argument Unsuccessful</vt:lpstr>
      <vt:lpstr>Desmond Ang</vt:lpstr>
      <vt:lpstr>Desmond Ang</vt:lpstr>
      <vt:lpstr>Corruption and Arbitrations – Risks or Rewards?</vt:lpstr>
      <vt:lpstr>Investor vs State: Criminal Law Issues</vt:lpstr>
      <vt:lpstr>PowerPoint Presentation</vt:lpstr>
      <vt:lpstr>Desmond Ang</vt:lpstr>
      <vt:lpstr>Desmond Ang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Haesung Lee</dc:creator>
  <cp:lastModifiedBy>lee haesung</cp:lastModifiedBy>
  <cp:revision>1</cp:revision>
  <cp:lastPrinted>1899-12-31T16:00:00Z</cp:lastPrinted>
  <dcterms:created xsi:type="dcterms:W3CDTF">1899-12-31T16:00:00Z</dcterms:created>
  <dcterms:modified xsi:type="dcterms:W3CDTF">2023-02-13T04:27:48Z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0x01010016597A6DD54B2D4BB5F63558C9048978</vt:lpwstr>
  </property>
</Properties>
</file>