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sldIdLst>
    <p:sldId id="256" r:id="rId2"/>
    <p:sldId id="257" r:id="rId3"/>
    <p:sldId id="338" r:id="rId4"/>
    <p:sldId id="339" r:id="rId5"/>
    <p:sldId id="288" r:id="rId6"/>
    <p:sldId id="258" r:id="rId7"/>
    <p:sldId id="328" r:id="rId8"/>
    <p:sldId id="284" r:id="rId9"/>
    <p:sldId id="285" r:id="rId10"/>
    <p:sldId id="286" r:id="rId11"/>
    <p:sldId id="287" r:id="rId12"/>
    <p:sldId id="289" r:id="rId13"/>
    <p:sldId id="259" r:id="rId14"/>
    <p:sldId id="290" r:id="rId15"/>
    <p:sldId id="280" r:id="rId16"/>
    <p:sldId id="291" r:id="rId17"/>
    <p:sldId id="292" r:id="rId18"/>
    <p:sldId id="293" r:id="rId19"/>
    <p:sldId id="294" r:id="rId20"/>
    <p:sldId id="295" r:id="rId21"/>
    <p:sldId id="296" r:id="rId22"/>
    <p:sldId id="329" r:id="rId23"/>
    <p:sldId id="264" r:id="rId24"/>
    <p:sldId id="302" r:id="rId25"/>
    <p:sldId id="326" r:id="rId26"/>
    <p:sldId id="327" r:id="rId27"/>
    <p:sldId id="297" r:id="rId28"/>
    <p:sldId id="298" r:id="rId29"/>
    <p:sldId id="299" r:id="rId30"/>
    <p:sldId id="300" r:id="rId31"/>
    <p:sldId id="301" r:id="rId32"/>
    <p:sldId id="303" r:id="rId33"/>
    <p:sldId id="268" r:id="rId34"/>
    <p:sldId id="330" r:id="rId35"/>
    <p:sldId id="269" r:id="rId36"/>
    <p:sldId id="304" r:id="rId37"/>
    <p:sldId id="305" r:id="rId38"/>
    <p:sldId id="306" r:id="rId39"/>
    <p:sldId id="307" r:id="rId40"/>
    <p:sldId id="318" r:id="rId41"/>
    <p:sldId id="274" r:id="rId42"/>
    <p:sldId id="331" r:id="rId43"/>
    <p:sldId id="311" r:id="rId44"/>
    <p:sldId id="312" r:id="rId45"/>
    <p:sldId id="313" r:id="rId46"/>
    <p:sldId id="314" r:id="rId47"/>
    <p:sldId id="315" r:id="rId48"/>
    <p:sldId id="316" r:id="rId49"/>
    <p:sldId id="317" r:id="rId50"/>
    <p:sldId id="310" r:id="rId51"/>
    <p:sldId id="319" r:id="rId52"/>
    <p:sldId id="320" r:id="rId53"/>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7" d="100"/>
          <a:sy n="77" d="100"/>
        </p:scale>
        <p:origin x="132" y="6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Graphical user interface, text, application&#10;&#10;Description automatically generated">
            <a:extLst>
              <a:ext uri="{FF2B5EF4-FFF2-40B4-BE49-F238E27FC236}">
                <a16:creationId xmlns:a16="http://schemas.microsoft.com/office/drawing/2014/main" id="{47586D15-D398-48EA-8F86-E8C7030E698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411ECF9D-2FD7-4D78-AC94-025F1AE0B6E1}"/>
              </a:ext>
            </a:extLst>
          </p:cNvPr>
          <p:cNvSpPr>
            <a:spLocks noGrp="1"/>
          </p:cNvSpPr>
          <p:nvPr>
            <p:ph type="sldNum" sz="quarter" idx="12"/>
          </p:nvPr>
        </p:nvSpPr>
        <p:spPr>
          <a:xfrm>
            <a:off x="9449399" y="6492875"/>
            <a:ext cx="2743200" cy="365125"/>
          </a:xfrm>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3070798876"/>
      </p:ext>
    </p:extLst>
  </p:cSld>
  <p:clrMapOvr>
    <a:masterClrMapping/>
  </p:clrMapOvr>
</p:sldLayout>
</file>

<file path=ppt/slideLayouts/slideLayout10.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8F62EA-B8A4-4621-A330-B34509F1E6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D685A27-DC77-4C25-B9D9-58688810C8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505FF7B-A606-4262-BD4F-F62E658B3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B5E569-A66F-4303-8DDE-7203CE397675}"/>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6" name="Footer Placeholder 5">
            <a:extLst>
              <a:ext uri="{FF2B5EF4-FFF2-40B4-BE49-F238E27FC236}">
                <a16:creationId xmlns:a16="http://schemas.microsoft.com/office/drawing/2014/main" id="{62C1E7EC-BD1A-4D97-9F76-81C7860A098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5B3654D-F9E5-402A-9FBD-2FBBA15D1AE5}"/>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883175275"/>
      </p:ext>
    </p:extLst>
  </p:cSld>
  <p:clrMapOvr>
    <a:masterClrMapping/>
  </p:clrMapOvr>
</p:sldLayout>
</file>

<file path=ppt/slideLayouts/slideLayout11.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7CBD4-9369-409D-B12D-B88AA53ECC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095E27-02A3-4577-A8F9-62E3ED2A378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590F868-1B6B-4D2F-882F-D402630B75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4E87CA-846E-422B-8DF9-3982D36641F3}"/>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6" name="Footer Placeholder 5">
            <a:extLst>
              <a:ext uri="{FF2B5EF4-FFF2-40B4-BE49-F238E27FC236}">
                <a16:creationId xmlns:a16="http://schemas.microsoft.com/office/drawing/2014/main" id="{7DF03FB2-F1E5-40C7-B972-3DA6DFB1800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BD6EC9-254E-419F-A6F9-2C94BDC2F5A3}"/>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3975461647"/>
      </p:ext>
    </p:extLst>
  </p:cSld>
  <p:clrMapOvr>
    <a:masterClrMapping/>
  </p:clrMapOvr>
</p:sldLayout>
</file>

<file path=ppt/slideLayouts/slideLayout12.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7A7D1-2C08-48D8-8662-E1FDEB4A846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895CAB0-D9CA-4E64-9021-5C6A0001F3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9D17F5-1DFB-40C6-B910-F36BD0557909}"/>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5" name="Footer Placeholder 4">
            <a:extLst>
              <a:ext uri="{FF2B5EF4-FFF2-40B4-BE49-F238E27FC236}">
                <a16:creationId xmlns:a16="http://schemas.microsoft.com/office/drawing/2014/main" id="{F2030CB0-63A1-479E-B0E7-D53DC94FD5B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7E66EB-6180-4FBB-B5F5-B9FCCA4325C5}"/>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3978977532"/>
      </p:ext>
    </p:extLst>
  </p:cSld>
  <p:clrMapOvr>
    <a:masterClrMapping/>
  </p:clrMapOvr>
</p:sldLayout>
</file>

<file path=ppt/slideLayouts/slideLayout13.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A3C1DF0-41B7-47EB-B2C0-4E5EA754A71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7FB54A9-72B4-44C8-9ECB-A1C7B7F74E9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58D05F-6287-470E-A171-9D900245023C}"/>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5" name="Footer Placeholder 4">
            <a:extLst>
              <a:ext uri="{FF2B5EF4-FFF2-40B4-BE49-F238E27FC236}">
                <a16:creationId xmlns:a16="http://schemas.microsoft.com/office/drawing/2014/main" id="{FC081182-36CF-4F30-BF35-D2A7B2A22A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D69573-EF01-4C04-9AAE-0D961AEE02CF}"/>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4141440470"/>
      </p:ext>
    </p:extLst>
  </p:cSld>
  <p:clrMapOvr>
    <a:masterClrMapping/>
  </p:clrMapOvr>
</p:sldLayout>
</file>

<file path=ppt/slideLayouts/slideLayout14.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A1726-F3B7-59F5-4AA0-9D00686A40F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8ABC030-4F3F-AC88-E01A-0E3D6F2B21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E1E90A6-4088-FBD6-5A06-AFA7144AB659}"/>
              </a:ext>
            </a:extLst>
          </p:cNvPr>
          <p:cNvSpPr>
            <a:spLocks noGrp="1"/>
          </p:cNvSpPr>
          <p:nvPr>
            <p:ph type="dt" sz="half" idx="10"/>
          </p:nvPr>
        </p:nvSpPr>
        <p:spPr/>
        <p:txBody>
          <a:bodyPr/>
          <a:lstStyle/>
          <a:p>
            <a:fld id="{C30B4111-F76B-440C-9368-925343935AB3}" type="datetimeFigureOut">
              <a:rPr lang="en-US" smtClean="0"/>
              <a:t>10/28/2022</a:t>
            </a:fld>
            <a:endParaRPr lang="en-US" dirty="0"/>
          </a:p>
        </p:txBody>
      </p:sp>
      <p:sp>
        <p:nvSpPr>
          <p:cNvPr id="5" name="Footer Placeholder 4">
            <a:extLst>
              <a:ext uri="{FF2B5EF4-FFF2-40B4-BE49-F238E27FC236}">
                <a16:creationId xmlns:a16="http://schemas.microsoft.com/office/drawing/2014/main" id="{64FF4FDF-C02F-B20C-75DA-3CAD5CC36F3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DE87A51-669A-3107-D12C-04C6FE5E4036}"/>
              </a:ext>
            </a:extLst>
          </p:cNvPr>
          <p:cNvSpPr>
            <a:spLocks noGrp="1"/>
          </p:cNvSpPr>
          <p:nvPr>
            <p:ph type="sldNum" sz="quarter" idx="12"/>
          </p:nvPr>
        </p:nvSpPr>
        <p:spPr/>
        <p:txBody>
          <a:bodyPr/>
          <a:lstStyle/>
          <a:p>
            <a:fld id="{BD4E2EA4-7023-44D2-8812-B56EF3BA7922}" type="slidenum">
              <a:rPr lang="en-US" smtClean="0"/>
              <a:t>‹#›</a:t>
            </a:fld>
            <a:endParaRPr lang="en-US" dirty="0"/>
          </a:p>
        </p:txBody>
      </p:sp>
    </p:spTree>
    <p:extLst>
      <p:ext uri="{BB962C8B-B14F-4D97-AF65-F5344CB8AC3E}">
        <p14:creationId xmlns:p14="http://schemas.microsoft.com/office/powerpoint/2010/main" val="974347574"/>
      </p:ext>
    </p:extLst>
  </p:cSld>
  <p:clrMapOvr>
    <a:masterClrMapping/>
  </p:clrMapOvr>
</p:sldLayout>
</file>

<file path=ppt/slideLayouts/slideLayout2.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4F578061-E70F-4078-AC78-BBDB2E6C31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2B56780C-3E05-4B1F-A0E8-656E55ADA5D8}"/>
              </a:ext>
            </a:extLst>
          </p:cNvPr>
          <p:cNvSpPr>
            <a:spLocks noGrp="1"/>
          </p:cNvSpPr>
          <p:nvPr>
            <p:ph type="sldNum" sz="quarter" idx="12"/>
          </p:nvPr>
        </p:nvSpPr>
        <p:spPr>
          <a:xfrm>
            <a:off x="9448800" y="6492875"/>
            <a:ext cx="2743200" cy="365125"/>
          </a:xfrm>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215021815"/>
      </p:ext>
    </p:extLst>
  </p:cSld>
  <p:clrMapOvr>
    <a:masterClrMapping/>
  </p:clrMapOvr>
</p:sldLayout>
</file>

<file path=ppt/slideLayouts/slideLayout3.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4F578061-E70F-4078-AC78-BBDB2E6C31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2B56780C-3E05-4B1F-A0E8-656E55ADA5D8}"/>
              </a:ext>
            </a:extLst>
          </p:cNvPr>
          <p:cNvSpPr>
            <a:spLocks noGrp="1"/>
          </p:cNvSpPr>
          <p:nvPr>
            <p:ph type="sldNum" sz="quarter" idx="12"/>
          </p:nvPr>
        </p:nvSpPr>
        <p:spPr>
          <a:xfrm>
            <a:off x="9448800" y="6492875"/>
            <a:ext cx="2743200" cy="365125"/>
          </a:xfrm>
        </p:spPr>
        <p:txBody>
          <a:bodyPr/>
          <a:lstStyle/>
          <a:p>
            <a:fld id="{2BB1ABB5-10F2-4365-8DB1-A36F843B0D69}" type="slidenum">
              <a:rPr lang="en-US" smtClean="0"/>
              <a:t>‹#›</a:t>
            </a:fld>
            <a:endParaRPr lang="en-US" dirty="0"/>
          </a:p>
        </p:txBody>
      </p:sp>
      <p:sp>
        <p:nvSpPr>
          <p:cNvPr id="3" name="Text Placeholder 2">
            <a:extLst>
              <a:ext uri="{FF2B5EF4-FFF2-40B4-BE49-F238E27FC236}">
                <a16:creationId xmlns:a16="http://schemas.microsoft.com/office/drawing/2014/main" id="{FD4E5CC5-1F45-4A6F-A0EF-7F68D14803E4}"/>
              </a:ext>
            </a:extLst>
          </p:cNvPr>
          <p:cNvSpPr>
            <a:spLocks noGrp="1"/>
          </p:cNvSpPr>
          <p:nvPr>
            <p:ph type="body" sz="quarter" idx="13"/>
          </p:nvPr>
        </p:nvSpPr>
        <p:spPr>
          <a:xfrm>
            <a:off x="381000" y="11564"/>
            <a:ext cx="11430000" cy="457200"/>
          </a:xfrm>
        </p:spPr>
        <p:txBody>
          <a:bodyPr/>
          <a:lstStyle>
            <a:lvl1pPr marL="0" indent="0">
              <a:buNone/>
              <a:defRPr sz="2600"/>
            </a:lvl1pPr>
          </a:lstStyle>
          <a:p>
            <a:pPr lvl="0"/>
            <a:r>
              <a:rPr lang="en-US" dirty="0"/>
              <a:t>Click to edit Master text styles</a:t>
            </a:r>
          </a:p>
        </p:txBody>
      </p:sp>
      <p:sp>
        <p:nvSpPr>
          <p:cNvPr id="5" name="Text Placeholder 4">
            <a:extLst>
              <a:ext uri="{FF2B5EF4-FFF2-40B4-BE49-F238E27FC236}">
                <a16:creationId xmlns:a16="http://schemas.microsoft.com/office/drawing/2014/main" id="{B3C8B5C4-8825-4208-B0B2-9849F27E96D3}"/>
              </a:ext>
            </a:extLst>
          </p:cNvPr>
          <p:cNvSpPr>
            <a:spLocks noGrp="1"/>
          </p:cNvSpPr>
          <p:nvPr>
            <p:ph type="body" sz="quarter" idx="14"/>
          </p:nvPr>
        </p:nvSpPr>
        <p:spPr>
          <a:xfrm>
            <a:off x="381000" y="914400"/>
            <a:ext cx="11430000" cy="4081463"/>
          </a:xfrm>
        </p:spPr>
        <p:txBody>
          <a:bodyPr/>
          <a:lstStyle>
            <a:lvl1pPr>
              <a:defRPr sz="2200"/>
            </a:lvl1pPr>
            <a:lvl2pPr>
              <a:defRPr sz="2000"/>
            </a:lvl2pPr>
            <a:lvl3pPr>
              <a:defRPr sz="1800"/>
            </a:lvl3pPr>
            <a:lvl4pPr>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638632447"/>
      </p:ext>
    </p:extLst>
  </p:cSld>
  <p:clrMapOvr>
    <a:masterClrMapping/>
  </p:clrMapOvr>
</p:sldLayout>
</file>

<file path=ppt/slideLayouts/slideLayout4.xml><?xml version="1.0" encoding="utf-8"?>
<p:sldLayout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4F578061-E70F-4078-AC78-BBDB2E6C31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Slide Number Placeholder 5">
            <a:extLst>
              <a:ext uri="{FF2B5EF4-FFF2-40B4-BE49-F238E27FC236}">
                <a16:creationId xmlns:a16="http://schemas.microsoft.com/office/drawing/2014/main" id="{2B56780C-3E05-4B1F-A0E8-656E55ADA5D8}"/>
              </a:ext>
            </a:extLst>
          </p:cNvPr>
          <p:cNvSpPr>
            <a:spLocks noGrp="1"/>
          </p:cNvSpPr>
          <p:nvPr>
            <p:ph type="sldNum" sz="quarter" idx="12"/>
          </p:nvPr>
        </p:nvSpPr>
        <p:spPr>
          <a:xfrm>
            <a:off x="9448800" y="6492875"/>
            <a:ext cx="2743200" cy="365125"/>
          </a:xfrm>
        </p:spPr>
        <p:txBody>
          <a:bodyPr/>
          <a:lstStyle/>
          <a:p>
            <a:fld id="{2BB1ABB5-10F2-4365-8DB1-A36F843B0D69}" type="slidenum">
              <a:rPr lang="en-US" smtClean="0"/>
              <a:t>‹#›</a:t>
            </a:fld>
            <a:endParaRPr lang="en-US" dirty="0"/>
          </a:p>
        </p:txBody>
      </p:sp>
      <p:sp>
        <p:nvSpPr>
          <p:cNvPr id="3" name="Text Placeholder 2">
            <a:extLst>
              <a:ext uri="{FF2B5EF4-FFF2-40B4-BE49-F238E27FC236}">
                <a16:creationId xmlns:a16="http://schemas.microsoft.com/office/drawing/2014/main" id="{FD4E5CC5-1F45-4A6F-A0EF-7F68D14803E4}"/>
              </a:ext>
            </a:extLst>
          </p:cNvPr>
          <p:cNvSpPr>
            <a:spLocks noGrp="1"/>
          </p:cNvSpPr>
          <p:nvPr>
            <p:ph type="body" sz="quarter" idx="13"/>
          </p:nvPr>
        </p:nvSpPr>
        <p:spPr>
          <a:xfrm>
            <a:off x="381000" y="11564"/>
            <a:ext cx="11430000" cy="457200"/>
          </a:xfrm>
        </p:spPr>
        <p:txBody>
          <a:bodyPr/>
          <a:lstStyle>
            <a:lvl1pPr marL="0" indent="0">
              <a:buNone/>
              <a:defRPr sz="2600"/>
            </a:lvl1pPr>
          </a:lstStyle>
          <a:p>
            <a:pPr lvl="0"/>
            <a:r>
              <a:rPr lang="en-US" dirty="0"/>
              <a:t>Click to edit Master text styles</a:t>
            </a:r>
          </a:p>
        </p:txBody>
      </p:sp>
    </p:spTree>
    <p:extLst>
      <p:ext uri="{BB962C8B-B14F-4D97-AF65-F5344CB8AC3E}">
        <p14:creationId xmlns:p14="http://schemas.microsoft.com/office/powerpoint/2010/main" val="3928576985"/>
      </p:ext>
    </p:extLst>
  </p:cSld>
  <p:clrMapOvr>
    <a:masterClrMapping/>
  </p:clrMapOvr>
</p:sldLayout>
</file>

<file path=ppt/slideLayouts/slideLayout5.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EF7E-80D5-4AFB-A2EE-CFD9A39A92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740E33-7C10-4D42-843F-C393397315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7D82A5-07C3-4457-B545-1B17C81166C4}"/>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5" name="Footer Placeholder 4">
            <a:extLst>
              <a:ext uri="{FF2B5EF4-FFF2-40B4-BE49-F238E27FC236}">
                <a16:creationId xmlns:a16="http://schemas.microsoft.com/office/drawing/2014/main" id="{95CA5076-503B-4A0D-B632-5D6DA0BEAF0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DCCCD1-D6F4-49FC-BACF-D33050BA3C4D}"/>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3628140529"/>
      </p:ext>
    </p:extLst>
  </p:cSld>
  <p:clrMapOvr>
    <a:masterClrMapping/>
  </p:clrMapOvr>
</p:sldLayout>
</file>

<file path=ppt/slideLayouts/slideLayout6.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B778D2-29FE-475F-A6A2-74CA4A7F8CA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089104-EA41-4E7C-91F5-081710A028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69FAF5-531E-4B5C-AC19-8BC4D27BAB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BFF5D0-AE12-4C2E-974E-C84831E458C3}"/>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6" name="Footer Placeholder 5">
            <a:extLst>
              <a:ext uri="{FF2B5EF4-FFF2-40B4-BE49-F238E27FC236}">
                <a16:creationId xmlns:a16="http://schemas.microsoft.com/office/drawing/2014/main" id="{3E16C103-BC1E-4E65-A1E0-EE9FD2D8648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1468190-430F-4B15-BBB1-2691A5C31E32}"/>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1378011576"/>
      </p:ext>
    </p:extLst>
  </p:cSld>
  <p:clrMapOvr>
    <a:masterClrMapping/>
  </p:clrMapOvr>
</p:sldLayout>
</file>

<file path=ppt/slideLayouts/slideLayout7.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02567-8F38-49A0-9BAD-F8C804E7B7E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DA1367-0C10-44FD-A39A-97FAC5B48D6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E232846-2D24-403D-81E1-8E4B545F55A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CA8A826-4A96-427E-96AD-0E7CEE234E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5CEA97-0F8D-4981-9F83-C8B9780F3B3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FFB7B1-2AEE-41B1-8CD7-7ED317C76AF5}"/>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8" name="Footer Placeholder 7">
            <a:extLst>
              <a:ext uri="{FF2B5EF4-FFF2-40B4-BE49-F238E27FC236}">
                <a16:creationId xmlns:a16="http://schemas.microsoft.com/office/drawing/2014/main" id="{C4C8C0E8-6B6D-46D5-A6C9-93B0BF3921E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E89ACC3-967B-4E38-8EF4-FF719ADD9AB0}"/>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3666594336"/>
      </p:ext>
    </p:extLst>
  </p:cSld>
  <p:clrMapOvr>
    <a:masterClrMapping/>
  </p:clrMapOvr>
</p:sldLayout>
</file>

<file path=ppt/slideLayouts/slideLayout8.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2B62B-1620-4766-93BD-03C3680CCD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E1FAE9-003B-4ACA-B561-D9DB1155E405}"/>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4" name="Footer Placeholder 3">
            <a:extLst>
              <a:ext uri="{FF2B5EF4-FFF2-40B4-BE49-F238E27FC236}">
                <a16:creationId xmlns:a16="http://schemas.microsoft.com/office/drawing/2014/main" id="{793105A1-9716-4E79-84D9-ADBFA6EA218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4CAA3BAD-DD3D-4A42-A041-5DFE04034249}"/>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131837739"/>
      </p:ext>
    </p:extLst>
  </p:cSld>
  <p:clrMapOvr>
    <a:masterClrMapping/>
  </p:clrMapOvr>
</p:sldLayout>
</file>

<file path=ppt/slideLayouts/slideLayout9.xml><?xml version="1.0" encoding="utf-8"?>
<p:sldLayout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882675-10F9-41A0-A6D9-A5AD1800B782}"/>
              </a:ext>
            </a:extLst>
          </p:cNvPr>
          <p:cNvSpPr>
            <a:spLocks noGrp="1"/>
          </p:cNvSpPr>
          <p:nvPr>
            <p:ph type="dt" sz="half" idx="10"/>
          </p:nvPr>
        </p:nvSpPr>
        <p:spPr/>
        <p:txBody>
          <a:bodyPr/>
          <a:lstStyle/>
          <a:p>
            <a:fld id="{D43A8C34-46DC-441D-BE2C-AE38C6FB2F85}" type="datetimeFigureOut">
              <a:rPr lang="en-US" smtClean="0"/>
              <a:t>10/28/2022</a:t>
            </a:fld>
            <a:endParaRPr lang="en-US" dirty="0"/>
          </a:p>
        </p:txBody>
      </p:sp>
      <p:sp>
        <p:nvSpPr>
          <p:cNvPr id="3" name="Footer Placeholder 2">
            <a:extLst>
              <a:ext uri="{FF2B5EF4-FFF2-40B4-BE49-F238E27FC236}">
                <a16:creationId xmlns:a16="http://schemas.microsoft.com/office/drawing/2014/main" id="{DE899F1D-06BB-47C2-83DC-B87E79317392}"/>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794D493-4F92-4F58-ADD6-B0CA59208D80}"/>
              </a:ext>
            </a:extLst>
          </p:cNvPr>
          <p:cNvSpPr>
            <a:spLocks noGrp="1"/>
          </p:cNvSpPr>
          <p:nvPr>
            <p:ph type="sldNum" sz="quarter" idx="12"/>
          </p:nvPr>
        </p:nvSpPr>
        <p:spPr/>
        <p:txBody>
          <a:bodyPr/>
          <a:lstStyle/>
          <a:p>
            <a:fld id="{2BB1ABB5-10F2-4365-8DB1-A36F843B0D69}" type="slidenum">
              <a:rPr lang="en-US" smtClean="0"/>
              <a:t>‹#›</a:t>
            </a:fld>
            <a:endParaRPr lang="en-US" dirty="0"/>
          </a:p>
        </p:txBody>
      </p:sp>
    </p:spTree>
    <p:extLst>
      <p:ext uri="{BB962C8B-B14F-4D97-AF65-F5344CB8AC3E}">
        <p14:creationId xmlns:p14="http://schemas.microsoft.com/office/powerpoint/2010/main" val="1192745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Graphical user interface, text, application&#10;&#10;Description automatically generated">
            <a:extLst>
              <a:ext uri="{FF2B5EF4-FFF2-40B4-BE49-F238E27FC236}">
                <a16:creationId xmlns:a16="http://schemas.microsoft.com/office/drawing/2014/main" id="{FCA2E630-F37C-493E-89B2-CB40B625B5EC}"/>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C5AC157B-4565-48B5-8AEF-01EAF461A2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C2A10D3-F675-458F-89A3-8CCFA4229A7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1A7167-AB1A-4819-81ED-C169E7A6E7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A8C34-46DC-441D-BE2C-AE38C6FB2F85}" type="datetimeFigureOut">
              <a:rPr lang="en-US" smtClean="0"/>
              <a:t>10/28/2022</a:t>
            </a:fld>
            <a:endParaRPr lang="en-US" dirty="0"/>
          </a:p>
        </p:txBody>
      </p:sp>
      <p:sp>
        <p:nvSpPr>
          <p:cNvPr id="5" name="Footer Placeholder 4">
            <a:extLst>
              <a:ext uri="{FF2B5EF4-FFF2-40B4-BE49-F238E27FC236}">
                <a16:creationId xmlns:a16="http://schemas.microsoft.com/office/drawing/2014/main" id="{484B6773-CCAA-4381-8792-DB1EB54133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20EC4EB-03F6-434F-904D-0084D20398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B1ABB5-10F2-4365-8DB1-A36F843B0D69}" type="slidenum">
              <a:rPr lang="en-US" smtClean="0"/>
              <a:t>‹#›</a:t>
            </a:fld>
            <a:endParaRPr lang="en-US" dirty="0"/>
          </a:p>
        </p:txBody>
      </p:sp>
    </p:spTree>
    <p:extLst>
      <p:ext uri="{BB962C8B-B14F-4D97-AF65-F5344CB8AC3E}">
        <p14:creationId xmlns:p14="http://schemas.microsoft.com/office/powerpoint/2010/main" val="577357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slide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Box 3" descr="" title="">
            <a:extLst>
              <a:ext uri="{FF2B5EF4-FFF2-40B4-BE49-F238E27FC236}">
                <a16:creationId xmlns:a16="http://schemas.microsoft.com/office/drawing/2014/main" id="{41302C2F-9821-4F79-BFF1-DEF2DDC5C926}"/>
              </a:ext>
            </a:extLst>
          </p:cNvPr>
          <p:cNvSpPr txBox="1"/>
          <p:nvPr/>
        </p:nvSpPr>
        <p:spPr>
          <a:xfrm>
            <a:off x="0" y="640752"/>
            <a:ext cx="12192000" cy="1077218"/>
          </a:xfrm>
          <a:prstGeom prst="rect">
            <a:avLst/>
          </a:prstGeom>
          <a:noFill/>
        </p:spPr>
        <p:txBody>
          <a:bodyPr wrap="square" rtlCol="0">
            <a:spAutoFit/>
          </a:bodyPr>
          <a:lstStyle/>
          <a:p>
            <a:pPr algn="ctr"/>
            <a:r>
              <a:rPr lang="en-US" sz="3200" dirty="0"/>
              <a:t>Are Private Equity and Venture Capital Under Siege?  </a:t>
            </a:r>
            <a:br>
              <a:rPr lang="en-US" sz="3200" dirty="0"/>
            </a:br>
            <a:r>
              <a:rPr lang="en-US" sz="3200" dirty="0"/>
              <a:t>Taxation of Investment Vehicles and Carried Interest</a:t>
            </a:r>
            <a:endParaRPr lang="en-GB" sz="3200" dirty="0"/>
          </a:p>
        </p:txBody>
      </p:sp>
      <p:sp>
        <p:nvSpPr>
          <p:cNvPr id="5" name="TextBox 4" descr="" title="">
            <a:extLst>
              <a:ext uri="{FF2B5EF4-FFF2-40B4-BE49-F238E27FC236}">
                <a16:creationId xmlns:a16="http://schemas.microsoft.com/office/drawing/2014/main" id="{6FD96AA7-B5B1-4FA8-B41F-A6D7EE352618}"/>
              </a:ext>
            </a:extLst>
          </p:cNvPr>
          <p:cNvSpPr txBox="1"/>
          <p:nvPr/>
        </p:nvSpPr>
        <p:spPr>
          <a:xfrm>
            <a:off x="0" y="2011141"/>
            <a:ext cx="12191999" cy="369332"/>
          </a:xfrm>
          <a:prstGeom prst="rect">
            <a:avLst/>
          </a:prstGeom>
          <a:noFill/>
        </p:spPr>
        <p:txBody>
          <a:bodyPr wrap="square" rtlCol="0">
            <a:spAutoFit/>
          </a:bodyPr>
          <a:lstStyle/>
          <a:p>
            <a:pPr algn="ctr"/>
            <a:r>
              <a:rPr lang="en-GB" dirty="0"/>
              <a:t>Monday, 31 October 2022</a:t>
            </a:r>
          </a:p>
        </p:txBody>
      </p:sp>
      <p:grpSp>
        <p:nvGrpSpPr>
          <p:cNvPr id="11" name="Group 10" descr="" title="">
            <a:extLst>
              <a:ext uri="{FF2B5EF4-FFF2-40B4-BE49-F238E27FC236}">
                <a16:creationId xmlns:a16="http://schemas.microsoft.com/office/drawing/2014/main" id="{FA7070AD-EAAC-45E6-96D6-159490805801}"/>
              </a:ext>
            </a:extLst>
          </p:cNvPr>
          <p:cNvGrpSpPr/>
          <p:nvPr/>
        </p:nvGrpSpPr>
        <p:grpSpPr>
          <a:xfrm>
            <a:off x="624146" y="2550857"/>
            <a:ext cx="10943706" cy="1756286"/>
            <a:chOff x="257186" y="2454410"/>
            <a:chExt cx="11220439" cy="1956616"/>
          </a:xfrm>
        </p:grpSpPr>
        <p:sp>
          <p:nvSpPr>
            <p:cNvPr id="12" name="Title 1" descr="" title="">
              <a:extLst>
                <a:ext uri="{FF2B5EF4-FFF2-40B4-BE49-F238E27FC236}">
                  <a16:creationId xmlns:a16="http://schemas.microsoft.com/office/drawing/2014/main" id="{AE0FE507-3457-4876-BE82-0A13930A69E5}"/>
                </a:ext>
              </a:extLst>
            </p:cNvPr>
            <p:cNvSpPr txBox="1">
              <a:spLocks/>
            </p:cNvSpPr>
            <p:nvPr/>
          </p:nvSpPr>
          <p:spPr>
            <a:xfrm>
              <a:off x="6182159" y="2488606"/>
              <a:ext cx="2562225" cy="1922420"/>
            </a:xfrm>
            <a:prstGeom prst="rect">
              <a:avLst/>
            </a:prstGeom>
            <a:ln>
              <a:noFill/>
            </a:ln>
          </p:spPr>
          <p:txBody>
            <a:bodyPr vert="horz" lIns="82078" tIns="41039" rIns="82078" bIns="41039"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16" u="sng" dirty="0"/>
                <a:t>United Kingdom</a:t>
              </a:r>
              <a:br>
                <a:rPr lang="en-US" sz="1616" b="1" dirty="0"/>
              </a:br>
              <a:endParaRPr lang="en-US" sz="1616" b="1" dirty="0"/>
            </a:p>
            <a:p>
              <a:r>
                <a:rPr lang="en-US" sz="1616" b="1" dirty="0"/>
                <a:t>Brenda Coleman</a:t>
              </a:r>
              <a:br>
                <a:rPr lang="en-US" sz="1616" dirty="0"/>
              </a:br>
              <a:r>
                <a:rPr lang="en-US" sz="1616" dirty="0"/>
                <a:t>Ropes &amp; Gray</a:t>
              </a:r>
            </a:p>
            <a:p>
              <a:endParaRPr lang="en-US" sz="1616" dirty="0"/>
            </a:p>
            <a:p>
              <a:r>
                <a:rPr lang="en-US" sz="1616" b="1" dirty="0"/>
                <a:t>Robert Gaut</a:t>
              </a:r>
              <a:br>
                <a:rPr lang="en-US" sz="1616" dirty="0"/>
              </a:br>
              <a:r>
                <a:rPr lang="en-US" sz="1616" dirty="0"/>
                <a:t>Proskauer Rose (UK)</a:t>
              </a:r>
            </a:p>
          </p:txBody>
        </p:sp>
        <p:sp>
          <p:nvSpPr>
            <p:cNvPr id="13" name="Title 1" descr="" title="">
              <a:extLst>
                <a:ext uri="{FF2B5EF4-FFF2-40B4-BE49-F238E27FC236}">
                  <a16:creationId xmlns:a16="http://schemas.microsoft.com/office/drawing/2014/main" id="{9E8A82C2-2C6F-41C0-B958-CF6EB97148D2}"/>
                </a:ext>
              </a:extLst>
            </p:cNvPr>
            <p:cNvSpPr txBox="1">
              <a:spLocks/>
            </p:cNvSpPr>
            <p:nvPr/>
          </p:nvSpPr>
          <p:spPr>
            <a:xfrm>
              <a:off x="8915400" y="2454410"/>
              <a:ext cx="2562225" cy="1922420"/>
            </a:xfrm>
            <a:prstGeom prst="rect">
              <a:avLst/>
            </a:prstGeom>
            <a:ln>
              <a:noFill/>
            </a:ln>
          </p:spPr>
          <p:txBody>
            <a:bodyPr vert="horz" lIns="82078" tIns="41039" rIns="82078" bIns="41039" rtlCol="0" anchor="b">
              <a:normAutofit/>
            </a:bodyPr>
            <a:lstStyle>
              <a:defPPr>
                <a:defRPr lang="en-US"/>
              </a:defPPr>
              <a:lvl1pPr algn="ctr">
                <a:lnSpc>
                  <a:spcPct val="90000"/>
                </a:lnSpc>
                <a:spcBef>
                  <a:spcPct val="0"/>
                </a:spcBef>
                <a:buNone/>
                <a:defRPr>
                  <a:latin typeface="+mj-lt"/>
                  <a:ea typeface="+mj-ea"/>
                  <a:cs typeface="+mj-cs"/>
                </a:defRPr>
              </a:lvl1pPr>
            </a:lstStyle>
            <a:p>
              <a:r>
                <a:rPr lang="en-US" sz="1616" u="sng" dirty="0"/>
                <a:t>United States</a:t>
              </a:r>
            </a:p>
            <a:p>
              <a:endParaRPr lang="en-US" sz="1616" b="1" dirty="0"/>
            </a:p>
            <a:p>
              <a:r>
                <a:rPr lang="en-US" sz="1616" b="1" dirty="0"/>
                <a:t>Ron G. Nardini</a:t>
              </a:r>
              <a:br>
                <a:rPr lang="en-US" sz="1616" dirty="0"/>
              </a:br>
              <a:r>
                <a:rPr lang="en-US" sz="1616" dirty="0"/>
                <a:t>Vinson &amp; Elkins</a:t>
              </a:r>
            </a:p>
            <a:p>
              <a:endParaRPr lang="en-US" sz="1616" dirty="0"/>
            </a:p>
            <a:p>
              <a:endParaRPr lang="en-US" sz="1616" dirty="0"/>
            </a:p>
            <a:p>
              <a:endParaRPr lang="en-US" sz="1616" dirty="0"/>
            </a:p>
          </p:txBody>
        </p:sp>
        <p:sp>
          <p:nvSpPr>
            <p:cNvPr id="14" name="Title 1" descr="" title="">
              <a:extLst>
                <a:ext uri="{FF2B5EF4-FFF2-40B4-BE49-F238E27FC236}">
                  <a16:creationId xmlns:a16="http://schemas.microsoft.com/office/drawing/2014/main" id="{3C74770A-0F55-4720-9FF9-B2E23378F277}"/>
                </a:ext>
              </a:extLst>
            </p:cNvPr>
            <p:cNvSpPr txBox="1">
              <a:spLocks/>
            </p:cNvSpPr>
            <p:nvPr/>
          </p:nvSpPr>
          <p:spPr>
            <a:xfrm>
              <a:off x="3219672" y="2488605"/>
              <a:ext cx="2562225" cy="1922420"/>
            </a:xfrm>
            <a:prstGeom prst="rect">
              <a:avLst/>
            </a:prstGeom>
            <a:ln>
              <a:noFill/>
            </a:ln>
          </p:spPr>
          <p:txBody>
            <a:bodyPr vert="horz" lIns="82078" tIns="41039" rIns="82078" bIns="41039" rtlCol="0" anchor="b">
              <a:normAutofit/>
            </a:bodyPr>
            <a:lstStyle>
              <a:defPPr>
                <a:defRPr lang="en-US"/>
              </a:defPPr>
              <a:lvl1pPr algn="ctr">
                <a:lnSpc>
                  <a:spcPct val="90000"/>
                </a:lnSpc>
                <a:spcBef>
                  <a:spcPct val="0"/>
                </a:spcBef>
                <a:buNone/>
                <a:defRPr>
                  <a:latin typeface="+mj-lt"/>
                  <a:ea typeface="+mj-ea"/>
                  <a:cs typeface="+mj-cs"/>
                </a:defRPr>
              </a:lvl1pPr>
            </a:lstStyle>
            <a:p>
              <a:r>
                <a:rPr lang="en-US" sz="1616" u="sng" dirty="0"/>
                <a:t>Luxembourg</a:t>
              </a:r>
            </a:p>
            <a:p>
              <a:endParaRPr lang="en-US" sz="1616" b="1" dirty="0"/>
            </a:p>
            <a:p>
              <a:r>
                <a:rPr lang="en-US" sz="1616" b="1" dirty="0"/>
                <a:t>Thierry Lesage</a:t>
              </a:r>
              <a:br>
                <a:rPr lang="en-US" sz="1616" dirty="0"/>
              </a:br>
              <a:r>
                <a:rPr lang="en-US" sz="1616" dirty="0"/>
                <a:t>Arendt &amp; Medernach</a:t>
              </a:r>
            </a:p>
            <a:p>
              <a:endParaRPr lang="en-US" sz="1616" dirty="0"/>
            </a:p>
            <a:p>
              <a:endParaRPr lang="en-US" sz="1616" dirty="0"/>
            </a:p>
            <a:p>
              <a:endParaRPr lang="en-US" sz="1616" dirty="0"/>
            </a:p>
          </p:txBody>
        </p:sp>
        <p:sp>
          <p:nvSpPr>
            <p:cNvPr id="15" name="Title 1" descr="" title="">
              <a:extLst>
                <a:ext uri="{FF2B5EF4-FFF2-40B4-BE49-F238E27FC236}">
                  <a16:creationId xmlns:a16="http://schemas.microsoft.com/office/drawing/2014/main" id="{07AAEA6C-4AE7-491F-B3CC-DC82F7C6572A}"/>
                </a:ext>
              </a:extLst>
            </p:cNvPr>
            <p:cNvSpPr txBox="1">
              <a:spLocks/>
            </p:cNvSpPr>
            <p:nvPr/>
          </p:nvSpPr>
          <p:spPr>
            <a:xfrm>
              <a:off x="257186" y="2454410"/>
              <a:ext cx="2562225" cy="1922420"/>
            </a:xfrm>
            <a:prstGeom prst="rect">
              <a:avLst/>
            </a:prstGeom>
            <a:ln>
              <a:noFill/>
            </a:ln>
          </p:spPr>
          <p:txBody>
            <a:bodyPr vert="horz" lIns="82078" tIns="41039" rIns="82078" bIns="41039" rtlCol="0" anchor="b">
              <a:normAutofit/>
            </a:bodyPr>
            <a:lstStyle>
              <a:defPPr>
                <a:defRPr lang="en-US"/>
              </a:defPPr>
              <a:lvl1pPr algn="ctr">
                <a:lnSpc>
                  <a:spcPct val="90000"/>
                </a:lnSpc>
                <a:spcBef>
                  <a:spcPct val="0"/>
                </a:spcBef>
                <a:buNone/>
                <a:defRPr>
                  <a:latin typeface="+mj-lt"/>
                  <a:ea typeface="+mj-ea"/>
                  <a:cs typeface="+mj-cs"/>
                </a:defRPr>
              </a:lvl1pPr>
            </a:lstStyle>
            <a:p>
              <a:r>
                <a:rPr lang="en-US" sz="1616" u="sng" dirty="0"/>
                <a:t>Israel</a:t>
              </a:r>
            </a:p>
            <a:p>
              <a:endParaRPr lang="en-US" sz="1616" dirty="0"/>
            </a:p>
            <a:p>
              <a:r>
                <a:rPr lang="en-US" sz="1616" b="1" dirty="0"/>
                <a:t>Yuval Navot</a:t>
              </a:r>
              <a:br>
                <a:rPr lang="en-US" sz="1616" dirty="0"/>
              </a:br>
              <a:r>
                <a:rPr lang="en-US" sz="1616" dirty="0"/>
                <a:t>Herzog Fox &amp; Neeman</a:t>
              </a:r>
            </a:p>
            <a:p>
              <a:endParaRPr lang="en-US" sz="1616" dirty="0"/>
            </a:p>
            <a:p>
              <a:endParaRPr lang="en-US" sz="1616" dirty="0"/>
            </a:p>
            <a:p>
              <a:endParaRPr lang="en-US" sz="1616" dirty="0"/>
            </a:p>
          </p:txBody>
        </p:sp>
      </p:grpSp>
    </p:spTree>
    <p:extLst>
      <p:ext uri="{BB962C8B-B14F-4D97-AF65-F5344CB8AC3E}">
        <p14:creationId xmlns:p14="http://schemas.microsoft.com/office/powerpoint/2010/main" val="1139786261"/>
      </p:ext>
    </p:extLst>
  </p:cSld>
  <p:clrMapOvr>
    <a:masterClrMapping/>
  </p:clrMapOvr>
</p:sld>
</file>

<file path=ppt/slides/slide1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1" name="Text Placeholder 10" descr="" title="">
            <a:extLst>
              <a:ext uri="{FF2B5EF4-FFF2-40B4-BE49-F238E27FC236}">
                <a16:creationId xmlns:a16="http://schemas.microsoft.com/office/drawing/2014/main" id="{B4140233-822C-44B3-80C9-5178B89FBA83}"/>
              </a:ext>
            </a:extLst>
          </p:cNvPr>
          <p:cNvSpPr>
            <a:spLocks noGrp="1"/>
          </p:cNvSpPr>
          <p:nvPr>
            <p:ph type="body" sz="quarter" idx="13"/>
          </p:nvPr>
        </p:nvSpPr>
        <p:spPr/>
        <p:txBody>
          <a:bodyPr/>
          <a:lstStyle/>
          <a:p>
            <a:r>
              <a:rPr lang="en-US" dirty="0"/>
              <a:t>Limitations on Capital Gains Tax Exemption Upon Exit (cont’d)</a:t>
            </a:r>
          </a:p>
        </p:txBody>
      </p:sp>
      <p:sp>
        <p:nvSpPr>
          <p:cNvPr id="12" name="Text Placeholder 11" descr="" title="">
            <a:extLst>
              <a:ext uri="{FF2B5EF4-FFF2-40B4-BE49-F238E27FC236}">
                <a16:creationId xmlns:a16="http://schemas.microsoft.com/office/drawing/2014/main" id="{8901684E-5D24-47EC-BAD4-4B6B41958E8B}"/>
              </a:ext>
            </a:extLst>
          </p:cNvPr>
          <p:cNvSpPr>
            <a:spLocks noGrp="1"/>
          </p:cNvSpPr>
          <p:nvPr>
            <p:ph type="body" sz="quarter" idx="14"/>
          </p:nvPr>
        </p:nvSpPr>
        <p:spPr/>
        <p:txBody>
          <a:bodyPr/>
          <a:lstStyle/>
          <a:p>
            <a:r>
              <a:rPr lang="en-US" dirty="0"/>
              <a:t>The venture capital tax ruling also provides interest and dividend withholding tax exemptions. </a:t>
            </a:r>
          </a:p>
          <a:p>
            <a:r>
              <a:rPr lang="en-US" dirty="0"/>
              <a:t>The private equity ruling provides for interest and dividend withholding tax exemptions only to non-Israeli tax-exempt investors (and 5% withholding from interest that was deducted by the portfolio company).  </a:t>
            </a:r>
          </a:p>
          <a:p>
            <a:r>
              <a:rPr lang="en-US" dirty="0"/>
              <a:t>Practical problems for entities that are not eligible for the tax ruling:</a:t>
            </a:r>
          </a:p>
          <a:p>
            <a:pPr lvl="1"/>
            <a:r>
              <a:rPr lang="en-US" dirty="0"/>
              <a:t>Sovereign funds</a:t>
            </a:r>
          </a:p>
          <a:p>
            <a:pPr lvl="1"/>
            <a:r>
              <a:rPr lang="en-US" dirty="0"/>
              <a:t>Corporate funds</a:t>
            </a:r>
          </a:p>
          <a:p>
            <a:pPr lvl="1"/>
            <a:r>
              <a:rPr lang="en-US" dirty="0"/>
              <a:t>Family office funds and high net worth individuals’ funds</a:t>
            </a:r>
          </a:p>
        </p:txBody>
      </p:sp>
    </p:spTree>
    <p:extLst>
      <p:ext uri="{BB962C8B-B14F-4D97-AF65-F5344CB8AC3E}">
        <p14:creationId xmlns:p14="http://schemas.microsoft.com/office/powerpoint/2010/main" val="2019714941"/>
      </p:ext>
    </p:extLst>
  </p:cSld>
  <p:clrMapOvr>
    <a:masterClrMapping/>
  </p:clrMapOvr>
</p:sld>
</file>

<file path=ppt/slides/slide11.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382779" y="1"/>
            <a:ext cx="11430000" cy="493776"/>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defRPr/>
            </a:pPr>
            <a:endParaRPr lang="en-GB" sz="2600" b="1" dirty="0">
              <a:solidFill>
                <a:prstClr val="black"/>
              </a:solidFill>
              <a:cs typeface="Arial" panose="020B0604020202020204" pitchFamily="34" charset="0"/>
            </a:endParaRPr>
          </a:p>
        </p:txBody>
      </p:sp>
      <p:sp>
        <p:nvSpPr>
          <p:cNvPr id="11" name="Text Placeholder 10" descr="" title="">
            <a:extLst>
              <a:ext uri="{FF2B5EF4-FFF2-40B4-BE49-F238E27FC236}">
                <a16:creationId xmlns:a16="http://schemas.microsoft.com/office/drawing/2014/main" id="{961F2E72-966D-41FA-B86D-0F9FA474CC72}"/>
              </a:ext>
            </a:extLst>
          </p:cNvPr>
          <p:cNvSpPr>
            <a:spLocks noGrp="1"/>
          </p:cNvSpPr>
          <p:nvPr>
            <p:ph type="body" sz="quarter" idx="13"/>
          </p:nvPr>
        </p:nvSpPr>
        <p:spPr/>
        <p:txBody>
          <a:bodyPr/>
          <a:lstStyle/>
          <a:p>
            <a:r>
              <a:rPr lang="en-GB" dirty="0"/>
              <a:t>Limitation on Acquisition Financing Techniques</a:t>
            </a:r>
          </a:p>
        </p:txBody>
      </p:sp>
      <p:sp>
        <p:nvSpPr>
          <p:cNvPr id="12" name="Text Placeholder 11" descr="" title="">
            <a:extLst>
              <a:ext uri="{FF2B5EF4-FFF2-40B4-BE49-F238E27FC236}">
                <a16:creationId xmlns:a16="http://schemas.microsoft.com/office/drawing/2014/main" id="{12E28D85-E665-464B-9279-C9509630D07E}"/>
              </a:ext>
            </a:extLst>
          </p:cNvPr>
          <p:cNvSpPr>
            <a:spLocks noGrp="1"/>
          </p:cNvSpPr>
          <p:nvPr>
            <p:ph type="body" sz="quarter" idx="14"/>
          </p:nvPr>
        </p:nvSpPr>
        <p:spPr/>
        <p:txBody>
          <a:bodyPr/>
          <a:lstStyle/>
          <a:p>
            <a:r>
              <a:rPr lang="en-GB" b="1" dirty="0"/>
              <a:t>Debt push-down techniques </a:t>
            </a:r>
            <a:r>
              <a:rPr lang="en-GB" dirty="0"/>
              <a:t>– merging a newly formed, leveraged merger subsidiary into a target company results, per Israel’s Tax Authority’s Circular 3/2018, in a deemed dividend on the merger date (with respect to third-party debt) or on the debt repayment date (with respect to intercompany debt).</a:t>
            </a:r>
          </a:p>
          <a:p>
            <a:r>
              <a:rPr lang="en-GB" b="1" dirty="0"/>
              <a:t>Leveraged local acquisition SPVs</a:t>
            </a:r>
          </a:p>
          <a:p>
            <a:pPr lvl="1"/>
            <a:r>
              <a:rPr lang="en-GB" dirty="0"/>
              <a:t>The tax structure is intended to facilitate tax-free dividends from the target company to the Israeli SPV, which in turn uses the dividend proceeds to repay the acquisition financing debt. </a:t>
            </a:r>
          </a:p>
          <a:p>
            <a:pPr lvl="1"/>
            <a:r>
              <a:rPr lang="en-GB" dirty="0"/>
              <a:t>The Israel Tax Authority scrutinizes these structures and claims that these are artificial structures that should be disregarded.</a:t>
            </a:r>
          </a:p>
        </p:txBody>
      </p:sp>
    </p:spTree>
    <p:extLst>
      <p:ext uri="{BB962C8B-B14F-4D97-AF65-F5344CB8AC3E}">
        <p14:creationId xmlns:p14="http://schemas.microsoft.com/office/powerpoint/2010/main" val="2964856647"/>
      </p:ext>
    </p:extLst>
  </p:cSld>
  <p:clrMapOvr>
    <a:masterClrMapping/>
  </p:clrMapOvr>
</p:sld>
</file>

<file path=ppt/slides/slide1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8"/>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Portfolio Companies Level</a:t>
            </a:r>
            <a:br>
              <a:rPr lang="en-GB" sz="4000" dirty="0"/>
            </a:br>
            <a:r>
              <a:rPr lang="en-US" sz="4000" b="1" dirty="0">
                <a:latin typeface="Calibri" panose="020F0502020204030204" pitchFamily="34" charset="0"/>
                <a:ea typeface="Calibri" panose="020F0502020204030204" pitchFamily="34" charset="0"/>
                <a:cs typeface="Arial" panose="020B0604020202020204" pitchFamily="34" charset="0"/>
              </a:rPr>
              <a:t>United States</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87973602"/>
      </p:ext>
    </p:extLst>
  </p:cSld>
  <p:clrMapOvr>
    <a:masterClrMapping/>
  </p:clrMapOvr>
</p:sld>
</file>

<file path=ppt/slides/slide1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864A7B80-97BA-4800-A29B-1967BB77403A}"/>
              </a:ext>
            </a:extLst>
          </p:cNvPr>
          <p:cNvSpPr>
            <a:spLocks noGrp="1"/>
          </p:cNvSpPr>
          <p:nvPr>
            <p:ph type="body" sz="quarter" idx="13"/>
          </p:nvPr>
        </p:nvSpPr>
        <p:spPr/>
        <p:txBody>
          <a:bodyPr/>
          <a:lstStyle/>
          <a:p>
            <a:r>
              <a:rPr lang="en-US" dirty="0"/>
              <a:t>Interest Barrier Rule</a:t>
            </a:r>
          </a:p>
        </p:txBody>
      </p:sp>
      <p:sp>
        <p:nvSpPr>
          <p:cNvPr id="5" name="Text Placeholder 4" descr="" title="">
            <a:extLst>
              <a:ext uri="{FF2B5EF4-FFF2-40B4-BE49-F238E27FC236}">
                <a16:creationId xmlns:a16="http://schemas.microsoft.com/office/drawing/2014/main" id="{1858834A-03FE-4255-890C-5D18C4FDDBCA}"/>
              </a:ext>
            </a:extLst>
          </p:cNvPr>
          <p:cNvSpPr>
            <a:spLocks noGrp="1"/>
          </p:cNvSpPr>
          <p:nvPr>
            <p:ph type="body" sz="quarter" idx="14"/>
          </p:nvPr>
        </p:nvSpPr>
        <p:spPr/>
        <p:txBody>
          <a:bodyPr>
            <a:normAutofit lnSpcReduction="10000"/>
          </a:bodyPr>
          <a:lstStyle/>
          <a:p>
            <a:pPr marL="0" indent="0">
              <a:buNone/>
            </a:pPr>
            <a:r>
              <a:rPr lang="en-US" dirty="0"/>
              <a:t>The interest barrier rule targets one of the most common forms of PE investment in portfolio companies, which is either debt financing or preferred equity funding.</a:t>
            </a:r>
          </a:p>
          <a:p>
            <a:r>
              <a:rPr lang="en-US" dirty="0"/>
              <a:t>In general, the amount of deductible business interest expense in a taxable year cannot exceed the sum of 100% of the taxpayer’s business interest income and 30% of the taxpayer adjusted taxable income (“ATI”).  For this purpose, ATI is calculated by taking the taxable income for the taxable year and then adding, among others, depreciation, amortization, or depletion deductions.</a:t>
            </a:r>
          </a:p>
          <a:p>
            <a:r>
              <a:rPr lang="en-US" dirty="0"/>
              <a:t>However, for taxable years beginning after 2021, deductions for depreciation, amortization, or depletion are not taken into account in calculating ATI.</a:t>
            </a:r>
          </a:p>
          <a:p>
            <a:r>
              <a:rPr lang="en-US" dirty="0"/>
              <a:t>In addition, when the portfolio company is a partnership, any coupon paid or accrued on a preferred equity in such entity, if treated as creating a guaranteed payment may, under certain circumstances, be also subject to the interest barrier rule described above.</a:t>
            </a:r>
          </a:p>
        </p:txBody>
      </p:sp>
    </p:spTree>
    <p:extLst>
      <p:ext uri="{BB962C8B-B14F-4D97-AF65-F5344CB8AC3E}">
        <p14:creationId xmlns:p14="http://schemas.microsoft.com/office/powerpoint/2010/main" val="1372042545"/>
      </p:ext>
    </p:extLst>
  </p:cSld>
  <p:clrMapOvr>
    <a:masterClrMapping/>
  </p:clrMapOvr>
</p:sld>
</file>

<file path=ppt/slides/slide1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04A206FC-54ED-4F37-A43A-843FB606846D}"/>
              </a:ext>
            </a:extLst>
          </p:cNvPr>
          <p:cNvSpPr>
            <a:spLocks noGrp="1"/>
          </p:cNvSpPr>
          <p:nvPr>
            <p:ph type="body" sz="quarter" idx="13"/>
          </p:nvPr>
        </p:nvSpPr>
        <p:spPr/>
        <p:txBody>
          <a:bodyPr/>
          <a:lstStyle/>
          <a:p>
            <a:r>
              <a:rPr lang="en-US" dirty="0"/>
              <a:t>Section 267A Relating to Hybrid Interest and Royalty Payments</a:t>
            </a:r>
          </a:p>
        </p:txBody>
      </p:sp>
      <p:sp>
        <p:nvSpPr>
          <p:cNvPr id="5" name="Text Placeholder 4" descr="" title="">
            <a:extLst>
              <a:ext uri="{FF2B5EF4-FFF2-40B4-BE49-F238E27FC236}">
                <a16:creationId xmlns:a16="http://schemas.microsoft.com/office/drawing/2014/main" id="{CC229A9D-9302-4C6A-9C5E-4176A3C1AF3D}"/>
              </a:ext>
            </a:extLst>
          </p:cNvPr>
          <p:cNvSpPr>
            <a:spLocks noGrp="1"/>
          </p:cNvSpPr>
          <p:nvPr>
            <p:ph type="body" sz="quarter" idx="14"/>
          </p:nvPr>
        </p:nvSpPr>
        <p:spPr/>
        <p:txBody>
          <a:bodyPr/>
          <a:lstStyle/>
          <a:p>
            <a:r>
              <a:rPr lang="en-US" dirty="0"/>
              <a:t>This rule disallows deduction for interest or royalties paid or accrued in certain transactions involving a hybrid arrangement when US law allows a deduction, but the payee (which needs to be a related party) does not have a corresponding income inclusion under foreign tax law attributable to the hybrid transaction (deduction/no-inclusion (D/NI)). </a:t>
            </a:r>
          </a:p>
          <a:p>
            <a:r>
              <a:rPr lang="en-US" dirty="0"/>
              <a:t>Under the statute, hybrid transactions are generally transactions or instruments with payments treated as interest or royalties under US tax law but not under the recipient’s tax law, and hybrid entities are entities disregarded for US tax purposes but not for purposes of the recipient’s tax law (or vice versa).  It also includes imported mismatch rule.</a:t>
            </a:r>
          </a:p>
        </p:txBody>
      </p:sp>
    </p:spTree>
    <p:extLst>
      <p:ext uri="{BB962C8B-B14F-4D97-AF65-F5344CB8AC3E}">
        <p14:creationId xmlns:p14="http://schemas.microsoft.com/office/powerpoint/2010/main" val="3000201412"/>
      </p:ext>
    </p:extLst>
  </p:cSld>
  <p:clrMapOvr>
    <a:masterClrMapping/>
  </p:clrMapOvr>
</p:sld>
</file>

<file path=ppt/slides/slide1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6" name="Text Placeholder 5" descr="" title="">
            <a:extLst>
              <a:ext uri="{FF2B5EF4-FFF2-40B4-BE49-F238E27FC236}">
                <a16:creationId xmlns:a16="http://schemas.microsoft.com/office/drawing/2014/main" id="{F95D4292-874D-4303-AD32-15D4EB9A0FA4}"/>
              </a:ext>
            </a:extLst>
          </p:cNvPr>
          <p:cNvSpPr>
            <a:spLocks noGrp="1"/>
          </p:cNvSpPr>
          <p:nvPr>
            <p:ph type="body" sz="quarter" idx="13"/>
          </p:nvPr>
        </p:nvSpPr>
        <p:spPr/>
        <p:txBody>
          <a:bodyPr>
            <a:noAutofit/>
          </a:bodyPr>
          <a:lstStyle/>
          <a:p>
            <a:r>
              <a:rPr lang="en-US" dirty="0"/>
              <a:t>Challenges and Opportunities at Portfolio Companies Level</a:t>
            </a:r>
            <a:br>
              <a:rPr lang="en-US" dirty="0"/>
            </a:br>
            <a:r>
              <a:rPr lang="en-US" sz="2200" dirty="0"/>
              <a:t>US Perspective</a:t>
            </a:r>
          </a:p>
        </p:txBody>
      </p:sp>
      <p:sp>
        <p:nvSpPr>
          <p:cNvPr id="7" name="Text Placeholder 6" descr="" title="">
            <a:extLst>
              <a:ext uri="{FF2B5EF4-FFF2-40B4-BE49-F238E27FC236}">
                <a16:creationId xmlns:a16="http://schemas.microsoft.com/office/drawing/2014/main" id="{9EF49E67-0C0C-4B93-9B2D-C9080E2CC503}"/>
              </a:ext>
            </a:extLst>
          </p:cNvPr>
          <p:cNvSpPr>
            <a:spLocks noGrp="1"/>
          </p:cNvSpPr>
          <p:nvPr>
            <p:ph type="body" sz="quarter" idx="14"/>
          </p:nvPr>
        </p:nvSpPr>
        <p:spPr/>
        <p:txBody>
          <a:bodyPr>
            <a:normAutofit fontScale="92500" lnSpcReduction="10000"/>
          </a:bodyPr>
          <a:lstStyle/>
          <a:p>
            <a:pPr marL="0" indent="0">
              <a:buNone/>
            </a:pPr>
            <a:r>
              <a:rPr lang="en-US" b="1" dirty="0"/>
              <a:t>Corporate Alternative Minimum Tax (“AMT”)</a:t>
            </a:r>
            <a:r>
              <a:rPr lang="en-US" dirty="0"/>
              <a:t>. The corporate AMT imposes a 15% tax on the adjusted ﬁnancial statement income (“AFSI”) of applicable corporations, effective for tax years beginning after 2022.  AFSI is generally the net income or loss of the taxpayer (as aggregated with other persons) set forth on the taxpayer's applicable financial statement for such taxable year with some adjustments.</a:t>
            </a:r>
          </a:p>
          <a:p>
            <a:r>
              <a:rPr lang="en-US" dirty="0"/>
              <a:t>In general, applicable corporations include any corporation, other than an S corporation, RICs or REITs, (so not applicable to partnerships) whose average annual AFSI for three consecutive tax years exceeds $1 billion.  A corporation that is a member of a foreign-parented multinational group must also have at least $100 million of income from US operations.</a:t>
            </a:r>
          </a:p>
          <a:p>
            <a:r>
              <a:rPr lang="en-US" dirty="0"/>
              <a:t>For purposes of applying the book income test, a corporation’s AFSI is aggregated with that of all persons treated as a “single employer” under the section 52(a) rules addressing a controlled group of corporations, or under the section 52(b) rules addressing controlled partnerships and other organizations  if engaged in a trade or business.</a:t>
            </a:r>
          </a:p>
          <a:p>
            <a:r>
              <a:rPr lang="en-US" dirty="0"/>
              <a:t>It is still unclear whether investing, owning, and disposing of corporate subsidiaries (i.e., typical PE Fund activity) will be treated as a trade or business for this purpose.</a:t>
            </a:r>
          </a:p>
        </p:txBody>
      </p:sp>
    </p:spTree>
    <p:extLst>
      <p:ext uri="{BB962C8B-B14F-4D97-AF65-F5344CB8AC3E}">
        <p14:creationId xmlns:p14="http://schemas.microsoft.com/office/powerpoint/2010/main" val="3218335245"/>
      </p:ext>
    </p:extLst>
  </p:cSld>
  <p:clrMapOvr>
    <a:masterClrMapping/>
  </p:clrMapOvr>
</p:sld>
</file>

<file path=ppt/slides/slide1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45733939-B735-4905-8BE9-B5F3A319C9CB}"/>
              </a:ext>
            </a:extLst>
          </p:cNvPr>
          <p:cNvSpPr>
            <a:spLocks noGrp="1"/>
          </p:cNvSpPr>
          <p:nvPr>
            <p:ph type="body" sz="quarter" idx="13"/>
          </p:nvPr>
        </p:nvSpPr>
        <p:spPr/>
        <p:txBody>
          <a:bodyPr/>
          <a:lstStyle/>
          <a:p>
            <a:r>
              <a:rPr lang="en-US" dirty="0"/>
              <a:t>Corporate Alternative Minimum Tax (“AMT”)</a:t>
            </a:r>
          </a:p>
        </p:txBody>
      </p:sp>
      <p:sp>
        <p:nvSpPr>
          <p:cNvPr id="5" name="Text Placeholder 4" descr="" title="">
            <a:extLst>
              <a:ext uri="{FF2B5EF4-FFF2-40B4-BE49-F238E27FC236}">
                <a16:creationId xmlns:a16="http://schemas.microsoft.com/office/drawing/2014/main" id="{1C0189FC-259E-4F24-9D3E-B43CFD3AE72B}"/>
              </a:ext>
            </a:extLst>
          </p:cNvPr>
          <p:cNvSpPr>
            <a:spLocks noGrp="1"/>
          </p:cNvSpPr>
          <p:nvPr>
            <p:ph type="body" sz="quarter" idx="14"/>
          </p:nvPr>
        </p:nvSpPr>
        <p:spPr/>
        <p:txBody>
          <a:bodyPr/>
          <a:lstStyle/>
          <a:p>
            <a:r>
              <a:rPr lang="en-US" dirty="0"/>
              <a:t>The corporate AMT imposes a 15% tax on the adjusted ﬁnancial statement income (“AFSI”) of applicable corporations, effective for tax years beginning after 2022.  AFSI is generally the net income or loss of the taxpayer (as aggregated with other persons) set forth on the taxpayer's applicable financial statement for such taxable year with some adjustments.</a:t>
            </a:r>
          </a:p>
          <a:p>
            <a:r>
              <a:rPr lang="en-US" dirty="0"/>
              <a:t>In general, applicable corporations include any corporation, other than an S corporation, RICs or REITs, (so not applicable to partnerships) whose average annual AFSI for three consecutive tax years exceeds $1 billion.  A corporation that is a member of a foreign-parented multinational group must also have at least $100 million of income from US operations.</a:t>
            </a:r>
          </a:p>
        </p:txBody>
      </p:sp>
    </p:spTree>
    <p:extLst>
      <p:ext uri="{BB962C8B-B14F-4D97-AF65-F5344CB8AC3E}">
        <p14:creationId xmlns:p14="http://schemas.microsoft.com/office/powerpoint/2010/main" val="4223744811"/>
      </p:ext>
    </p:extLst>
  </p:cSld>
  <p:clrMapOvr>
    <a:masterClrMapping/>
  </p:clrMapOvr>
</p:sld>
</file>

<file path=ppt/slides/slide1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6CBBA288-485F-45E8-AEF2-2DA0D3CB4DDD}"/>
              </a:ext>
            </a:extLst>
          </p:cNvPr>
          <p:cNvSpPr>
            <a:spLocks noGrp="1"/>
          </p:cNvSpPr>
          <p:nvPr>
            <p:ph type="body" sz="quarter" idx="13"/>
          </p:nvPr>
        </p:nvSpPr>
        <p:spPr/>
        <p:txBody>
          <a:bodyPr/>
          <a:lstStyle/>
          <a:p>
            <a:r>
              <a:rPr lang="en-US" dirty="0"/>
              <a:t>Corporate Alternative Minimum Tax (“AMT”) (cont’d)</a:t>
            </a:r>
          </a:p>
        </p:txBody>
      </p:sp>
      <p:sp>
        <p:nvSpPr>
          <p:cNvPr id="5" name="Text Placeholder 4" descr="" title="">
            <a:extLst>
              <a:ext uri="{FF2B5EF4-FFF2-40B4-BE49-F238E27FC236}">
                <a16:creationId xmlns:a16="http://schemas.microsoft.com/office/drawing/2014/main" id="{B34484C0-EABE-4718-837C-C1F19370C5A2}"/>
              </a:ext>
            </a:extLst>
          </p:cNvPr>
          <p:cNvSpPr>
            <a:spLocks noGrp="1"/>
          </p:cNvSpPr>
          <p:nvPr>
            <p:ph type="body" sz="quarter" idx="14"/>
          </p:nvPr>
        </p:nvSpPr>
        <p:spPr/>
        <p:txBody>
          <a:bodyPr/>
          <a:lstStyle/>
          <a:p>
            <a:r>
              <a:rPr lang="en-US" dirty="0"/>
              <a:t>For purposes of applying the book income test, a corporation’s AFSI is aggregated with that of all persons treated as a “single employer” under the section 52(a) rules addressing a controlled group of corporations, or under the section 52(b) rules addressing controlled partnerships and other organizations  if engaged in a trade or business.</a:t>
            </a:r>
          </a:p>
          <a:p>
            <a:r>
              <a:rPr lang="en-US" dirty="0"/>
              <a:t>It is still unclear whether investing, owning , and disposing of corporate subsidiaries (i.e., typical PE Fund activity) will be treated as a trade or business for this purpose.</a:t>
            </a:r>
          </a:p>
        </p:txBody>
      </p:sp>
    </p:spTree>
    <p:extLst>
      <p:ext uri="{BB962C8B-B14F-4D97-AF65-F5344CB8AC3E}">
        <p14:creationId xmlns:p14="http://schemas.microsoft.com/office/powerpoint/2010/main" val="3241966014"/>
      </p:ext>
    </p:extLst>
  </p:cSld>
  <p:clrMapOvr>
    <a:masterClrMapping/>
  </p:clrMapOvr>
</p:sld>
</file>

<file path=ppt/slides/slide1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461E3861-2966-470D-B54B-7CB2CF860203}"/>
              </a:ext>
            </a:extLst>
          </p:cNvPr>
          <p:cNvSpPr>
            <a:spLocks noGrp="1"/>
          </p:cNvSpPr>
          <p:nvPr>
            <p:ph type="body" sz="quarter" idx="13"/>
          </p:nvPr>
        </p:nvSpPr>
        <p:spPr/>
        <p:txBody>
          <a:bodyPr/>
          <a:lstStyle/>
          <a:p>
            <a:r>
              <a:rPr lang="en-US" dirty="0"/>
              <a:t>Excise Tax on Repurchase of Corporate Stock</a:t>
            </a:r>
          </a:p>
        </p:txBody>
      </p:sp>
      <p:sp>
        <p:nvSpPr>
          <p:cNvPr id="5" name="Text Placeholder 4" descr="" title="">
            <a:extLst>
              <a:ext uri="{FF2B5EF4-FFF2-40B4-BE49-F238E27FC236}">
                <a16:creationId xmlns:a16="http://schemas.microsoft.com/office/drawing/2014/main" id="{F1378F6A-30CB-4B59-BE29-1884B588D010}"/>
              </a:ext>
            </a:extLst>
          </p:cNvPr>
          <p:cNvSpPr>
            <a:spLocks noGrp="1"/>
          </p:cNvSpPr>
          <p:nvPr>
            <p:ph type="body" sz="quarter" idx="14"/>
          </p:nvPr>
        </p:nvSpPr>
        <p:spPr/>
        <p:txBody>
          <a:bodyPr/>
          <a:lstStyle/>
          <a:p>
            <a:pPr marL="0" indent="0">
              <a:buNone/>
            </a:pPr>
            <a:r>
              <a:rPr lang="en-US" dirty="0"/>
              <a:t>This rule imposes 1% excise tax on net repurchases of corporate stock (i.e., the fair market value of the stock repurchased in the tax year, reduced by the fair market value of any stock issued in that tax year or provided to employees of the taxpayer), effective for tax years beginning after 2022. </a:t>
            </a:r>
          </a:p>
          <a:p>
            <a:r>
              <a:rPr lang="en-US" dirty="0"/>
              <a:t>Only applicable to stock of corporations traded on an established securities market.</a:t>
            </a:r>
          </a:p>
          <a:p>
            <a:r>
              <a:rPr lang="en-US" dirty="0"/>
              <a:t>Accordingly, portfolio companies of PE funds typically will encounter this tax when the PE fund is a sponsor of a SPAC.</a:t>
            </a:r>
          </a:p>
        </p:txBody>
      </p:sp>
    </p:spTree>
    <p:extLst>
      <p:ext uri="{BB962C8B-B14F-4D97-AF65-F5344CB8AC3E}">
        <p14:creationId xmlns:p14="http://schemas.microsoft.com/office/powerpoint/2010/main" val="3568163943"/>
      </p:ext>
    </p:extLst>
  </p:cSld>
  <p:clrMapOvr>
    <a:masterClrMapping/>
  </p:clrMapOvr>
</p:sld>
</file>

<file path=ppt/slides/slide1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8"/>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Portfolio Companies Level</a:t>
            </a:r>
            <a:br>
              <a:rPr lang="en-GB" sz="4000" dirty="0"/>
            </a:br>
            <a:r>
              <a:rPr lang="en-US" sz="4000" b="1" dirty="0">
                <a:latin typeface="Calibri" panose="020F0502020204030204" pitchFamily="34" charset="0"/>
                <a:ea typeface="Calibri" panose="020F0502020204030204" pitchFamily="34" charset="0"/>
                <a:cs typeface="Arial" panose="020B0604020202020204" pitchFamily="34" charset="0"/>
              </a:rPr>
              <a:t>United Kingdom</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61363653"/>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pSp>
        <p:nvGrpSpPr>
          <p:cNvPr id="3" name="Group 2" descr="" title="">
            <a:extLst>
              <a:ext uri="{FF2B5EF4-FFF2-40B4-BE49-F238E27FC236}">
                <a16:creationId xmlns:a16="http://schemas.microsoft.com/office/drawing/2014/main" id="{626C8215-8C35-4153-A321-123CD3F8FD37}"/>
              </a:ext>
            </a:extLst>
          </p:cNvPr>
          <p:cNvGrpSpPr/>
          <p:nvPr/>
        </p:nvGrpSpPr>
        <p:grpSpPr>
          <a:xfrm>
            <a:off x="1798113" y="706372"/>
            <a:ext cx="8604476" cy="4249604"/>
            <a:chOff x="2340374" y="387395"/>
            <a:chExt cx="8604476" cy="4249604"/>
          </a:xfrm>
        </p:grpSpPr>
        <p:sp>
          <p:nvSpPr>
            <p:cNvPr id="18" name="TextBox 17" descr="" title="">
              <a:extLst>
                <a:ext uri="{FF2B5EF4-FFF2-40B4-BE49-F238E27FC236}">
                  <a16:creationId xmlns:a16="http://schemas.microsoft.com/office/drawing/2014/main" id="{B88CE10F-5800-4D5D-9F37-C7CC96E1A3B1}"/>
                </a:ext>
              </a:extLst>
            </p:cNvPr>
            <p:cNvSpPr txBox="1"/>
            <p:nvPr/>
          </p:nvSpPr>
          <p:spPr>
            <a:xfrm>
              <a:off x="8541593" y="675308"/>
              <a:ext cx="426825" cy="582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GB" dirty="0"/>
            </a:p>
          </p:txBody>
        </p:sp>
        <p:sp>
          <p:nvSpPr>
            <p:cNvPr id="4" name="Isosceles Triangle 3" descr="" title="">
              <a:extLst>
                <a:ext uri="{FF2B5EF4-FFF2-40B4-BE49-F238E27FC236}">
                  <a16:creationId xmlns:a16="http://schemas.microsoft.com/office/drawing/2014/main" id="{ED3133A9-AB57-4229-9617-A5CCD6454D4F}"/>
                </a:ext>
              </a:extLst>
            </p:cNvPr>
            <p:cNvSpPr/>
            <p:nvPr/>
          </p:nvSpPr>
          <p:spPr>
            <a:xfrm>
              <a:off x="2959644" y="489614"/>
              <a:ext cx="1440468" cy="798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Onshore Feeder</a:t>
              </a:r>
            </a:p>
          </p:txBody>
        </p:sp>
        <p:sp>
          <p:nvSpPr>
            <p:cNvPr id="5" name="Isosceles Triangle 4" descr="" title="">
              <a:extLst>
                <a:ext uri="{FF2B5EF4-FFF2-40B4-BE49-F238E27FC236}">
                  <a16:creationId xmlns:a16="http://schemas.microsoft.com/office/drawing/2014/main" id="{1ECB3814-BE7B-4EF2-91B9-7AFB96852B25}"/>
                </a:ext>
              </a:extLst>
            </p:cNvPr>
            <p:cNvSpPr/>
            <p:nvPr/>
          </p:nvSpPr>
          <p:spPr>
            <a:xfrm>
              <a:off x="5078106" y="1569613"/>
              <a:ext cx="2279569" cy="12839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182880" rtlCol="0" anchor="t" anchorCtr="1">
              <a:spAutoFit/>
            </a:bodyPr>
            <a:lstStyle/>
            <a:p>
              <a:pPr algn="ctr"/>
              <a:r>
                <a:rPr lang="en-GB" sz="1000" b="1" dirty="0">
                  <a:solidFill>
                    <a:schemeClr val="tx1"/>
                  </a:solidFill>
                </a:rPr>
                <a:t>Master Fund LP</a:t>
              </a:r>
              <a:br>
                <a:rPr lang="en-GB" sz="1000" dirty="0">
                  <a:solidFill>
                    <a:schemeClr val="tx1"/>
                  </a:solidFill>
                </a:rPr>
              </a:br>
              <a:r>
                <a:rPr lang="en-GB" sz="1000" dirty="0">
                  <a:solidFill>
                    <a:schemeClr val="tx1"/>
                  </a:solidFill>
                </a:rPr>
                <a:t>(Cayman/Lux/Irish/ English/Canadian)</a:t>
              </a:r>
            </a:p>
          </p:txBody>
        </p:sp>
        <p:sp>
          <p:nvSpPr>
            <p:cNvPr id="6" name="TextBox 5" descr="" title="">
              <a:extLst>
                <a:ext uri="{FF2B5EF4-FFF2-40B4-BE49-F238E27FC236}">
                  <a16:creationId xmlns:a16="http://schemas.microsoft.com/office/drawing/2014/main" id="{872BB13A-0BB7-4B06-941C-F6821CF34097}"/>
                </a:ext>
              </a:extLst>
            </p:cNvPr>
            <p:cNvSpPr txBox="1"/>
            <p:nvPr/>
          </p:nvSpPr>
          <p:spPr>
            <a:xfrm>
              <a:off x="6505575" y="547060"/>
              <a:ext cx="1046469" cy="73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GP</a:t>
              </a:r>
            </a:p>
          </p:txBody>
        </p:sp>
        <p:sp>
          <p:nvSpPr>
            <p:cNvPr id="7" name="Isosceles Triangle 6" descr="" title="">
              <a:extLst>
                <a:ext uri="{FF2B5EF4-FFF2-40B4-BE49-F238E27FC236}">
                  <a16:creationId xmlns:a16="http://schemas.microsoft.com/office/drawing/2014/main" id="{45B301E2-6090-4AED-86B7-E08D84B0246D}"/>
                </a:ext>
              </a:extLst>
            </p:cNvPr>
            <p:cNvSpPr/>
            <p:nvPr/>
          </p:nvSpPr>
          <p:spPr>
            <a:xfrm>
              <a:off x="4910883" y="540523"/>
              <a:ext cx="1084945" cy="7438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SLP</a:t>
              </a:r>
              <a:br>
                <a:rPr lang="en-GB" dirty="0">
                  <a:solidFill>
                    <a:schemeClr val="tx1"/>
                  </a:solidFill>
                </a:rPr>
              </a:br>
              <a:endParaRPr lang="en-GB" dirty="0">
                <a:solidFill>
                  <a:schemeClr val="tx1"/>
                </a:solidFill>
              </a:endParaRPr>
            </a:p>
          </p:txBody>
        </p:sp>
        <p:sp>
          <p:nvSpPr>
            <p:cNvPr id="8" name="Isosceles Triangle 7" descr="" title="">
              <a:extLst>
                <a:ext uri="{FF2B5EF4-FFF2-40B4-BE49-F238E27FC236}">
                  <a16:creationId xmlns:a16="http://schemas.microsoft.com/office/drawing/2014/main" id="{487DF6D5-FAC7-412F-A2BE-8C03B5CE584F}"/>
                </a:ext>
              </a:extLst>
            </p:cNvPr>
            <p:cNvSpPr/>
            <p:nvPr/>
          </p:nvSpPr>
          <p:spPr>
            <a:xfrm>
              <a:off x="8057347" y="393251"/>
              <a:ext cx="1355233" cy="8953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GB" sz="1150" dirty="0">
                  <a:solidFill>
                    <a:schemeClr val="tx1"/>
                  </a:solidFill>
                </a:rPr>
                <a:t>Offshore Feeder</a:t>
              </a:r>
            </a:p>
          </p:txBody>
        </p:sp>
        <p:sp>
          <p:nvSpPr>
            <p:cNvPr id="9" name="TextBox 8" descr="" title="">
              <a:extLst>
                <a:ext uri="{FF2B5EF4-FFF2-40B4-BE49-F238E27FC236}">
                  <a16:creationId xmlns:a16="http://schemas.microsoft.com/office/drawing/2014/main" id="{E8C39D3D-855A-433C-BE1E-DFECA10026EE}"/>
                </a:ext>
              </a:extLst>
            </p:cNvPr>
            <p:cNvSpPr txBox="1"/>
            <p:nvPr/>
          </p:nvSpPr>
          <p:spPr>
            <a:xfrm>
              <a:off x="5195363" y="3022318"/>
              <a:ext cx="2045055" cy="598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274320" bIns="9144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b="1" dirty="0">
                  <a:solidFill>
                    <a:schemeClr val="tx1"/>
                  </a:solidFill>
                </a:rPr>
                <a:t>HoldCo</a:t>
              </a:r>
              <a:br>
                <a:rPr lang="en-GB" sz="1000" dirty="0">
                  <a:solidFill>
                    <a:schemeClr val="tx1"/>
                  </a:solidFill>
                </a:rPr>
              </a:br>
              <a:r>
                <a:rPr lang="en-GB" sz="1000" dirty="0">
                  <a:solidFill>
                    <a:schemeClr val="tx1"/>
                  </a:solidFill>
                </a:rPr>
                <a:t>Sarl/QAHC/ICAV</a:t>
              </a:r>
            </a:p>
            <a:p>
              <a:endParaRPr lang="en-GB" dirty="0"/>
            </a:p>
          </p:txBody>
        </p:sp>
        <p:sp>
          <p:nvSpPr>
            <p:cNvPr id="12" name="TextBox 11" descr="" title="">
              <a:extLst>
                <a:ext uri="{FF2B5EF4-FFF2-40B4-BE49-F238E27FC236}">
                  <a16:creationId xmlns:a16="http://schemas.microsoft.com/office/drawing/2014/main" id="{5758CEAC-9600-4119-BFF8-62B34577B619}"/>
                </a:ext>
              </a:extLst>
            </p:cNvPr>
            <p:cNvSpPr txBox="1"/>
            <p:nvPr/>
          </p:nvSpPr>
          <p:spPr>
            <a:xfrm>
              <a:off x="389418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(UK)</a:t>
              </a:r>
            </a:p>
          </p:txBody>
        </p:sp>
        <p:sp>
          <p:nvSpPr>
            <p:cNvPr id="14" name="TextBox 13" descr="" title="">
              <a:extLst>
                <a:ext uri="{FF2B5EF4-FFF2-40B4-BE49-F238E27FC236}">
                  <a16:creationId xmlns:a16="http://schemas.microsoft.com/office/drawing/2014/main" id="{BBC1A29E-D8F2-4D0D-B7C5-3591F81787B0}"/>
                </a:ext>
              </a:extLst>
            </p:cNvPr>
            <p:cNvSpPr txBox="1"/>
            <p:nvPr/>
          </p:nvSpPr>
          <p:spPr>
            <a:xfrm>
              <a:off x="2340374" y="387395"/>
              <a:ext cx="647342" cy="276999"/>
            </a:xfrm>
            <a:prstGeom prst="rect">
              <a:avLst/>
            </a:prstGeom>
            <a:noFill/>
          </p:spPr>
          <p:txBody>
            <a:bodyPr wrap="square" rtlCol="0">
              <a:spAutoFit/>
            </a:bodyPr>
            <a:lstStyle/>
            <a:p>
              <a:r>
                <a:rPr lang="en-GB" sz="1200" dirty="0"/>
                <a:t>LPs</a:t>
              </a:r>
            </a:p>
          </p:txBody>
        </p:sp>
        <p:sp>
          <p:nvSpPr>
            <p:cNvPr id="17" name="TextBox 16" descr="" title="">
              <a:extLst>
                <a:ext uri="{FF2B5EF4-FFF2-40B4-BE49-F238E27FC236}">
                  <a16:creationId xmlns:a16="http://schemas.microsoft.com/office/drawing/2014/main" id="{AA170126-99F5-4ABD-B724-97DAC7F3F691}"/>
                </a:ext>
              </a:extLst>
            </p:cNvPr>
            <p:cNvSpPr txBox="1"/>
            <p:nvPr/>
          </p:nvSpPr>
          <p:spPr>
            <a:xfrm>
              <a:off x="4843010" y="1328897"/>
              <a:ext cx="1210447" cy="400110"/>
            </a:xfrm>
            <a:prstGeom prst="rect">
              <a:avLst/>
            </a:prstGeom>
            <a:noFill/>
          </p:spPr>
          <p:txBody>
            <a:bodyPr wrap="square" rtlCol="0">
              <a:spAutoFit/>
            </a:bodyPr>
            <a:lstStyle/>
            <a:p>
              <a:pPr algn="ctr"/>
              <a:r>
                <a:rPr lang="en-GB" sz="1000" dirty="0"/>
                <a:t>US, UK </a:t>
              </a:r>
              <a:br>
                <a:rPr lang="en-GB" sz="1000" dirty="0"/>
              </a:br>
              <a:r>
                <a:rPr lang="en-GB" sz="1000" dirty="0"/>
                <a:t>carry holders</a:t>
              </a:r>
            </a:p>
          </p:txBody>
        </p:sp>
        <p:cxnSp>
          <p:nvCxnSpPr>
            <p:cNvPr id="19" name="Straight Connector 18" descr="" title="">
              <a:extLst>
                <a:ext uri="{FF2B5EF4-FFF2-40B4-BE49-F238E27FC236}">
                  <a16:creationId xmlns:a16="http://schemas.microsoft.com/office/drawing/2014/main" id="{3D4537E6-9AE6-4F23-8679-3B917DA8473C}"/>
                </a:ext>
              </a:extLst>
            </p:cNvPr>
            <p:cNvCxnSpPr>
              <a:cxnSpLocks/>
              <a:stCxn id="8" idx="5"/>
              <a:endCxn id="20" idx="2"/>
            </p:cNvCxnSpPr>
            <p:nvPr/>
          </p:nvCxnSpPr>
          <p:spPr>
            <a:xfrm flipV="1">
              <a:off x="9073772" y="664394"/>
              <a:ext cx="409590" cy="1765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descr="" title="">
              <a:extLst>
                <a:ext uri="{FF2B5EF4-FFF2-40B4-BE49-F238E27FC236}">
                  <a16:creationId xmlns:a16="http://schemas.microsoft.com/office/drawing/2014/main" id="{BCB366A4-CF32-455B-B97A-1518B927AF46}"/>
                </a:ext>
              </a:extLst>
            </p:cNvPr>
            <p:cNvSpPr txBox="1"/>
            <p:nvPr/>
          </p:nvSpPr>
          <p:spPr>
            <a:xfrm>
              <a:off x="9159691" y="387395"/>
              <a:ext cx="647342" cy="276999"/>
            </a:xfrm>
            <a:prstGeom prst="rect">
              <a:avLst/>
            </a:prstGeom>
            <a:noFill/>
          </p:spPr>
          <p:txBody>
            <a:bodyPr wrap="square" rtlCol="0">
              <a:spAutoFit/>
            </a:bodyPr>
            <a:lstStyle/>
            <a:p>
              <a:r>
                <a:rPr lang="en-GB" sz="1200" dirty="0"/>
                <a:t>LPs</a:t>
              </a:r>
            </a:p>
          </p:txBody>
        </p:sp>
        <p:sp>
          <p:nvSpPr>
            <p:cNvPr id="21" name="TextBox 20" descr="" title="">
              <a:extLst>
                <a:ext uri="{FF2B5EF4-FFF2-40B4-BE49-F238E27FC236}">
                  <a16:creationId xmlns:a16="http://schemas.microsoft.com/office/drawing/2014/main" id="{091DA460-439D-4023-9C1E-3A3DC649E0C9}"/>
                </a:ext>
              </a:extLst>
            </p:cNvPr>
            <p:cNvSpPr txBox="1"/>
            <p:nvPr/>
          </p:nvSpPr>
          <p:spPr>
            <a:xfrm>
              <a:off x="8734963" y="1873014"/>
              <a:ext cx="1282563" cy="677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91440" tIns="182880" rIns="91440" bIns="182880" rtlCol="0" anchor="t" anchorCtr="1">
              <a:spAutoFit/>
            </a:bodyP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Manager</a:t>
              </a:r>
              <a:br>
                <a:rPr lang="en-GB" dirty="0"/>
              </a:br>
              <a:r>
                <a:rPr lang="en-GB" dirty="0"/>
                <a:t>(AIFM?)</a:t>
              </a:r>
            </a:p>
          </p:txBody>
        </p:sp>
        <p:sp>
          <p:nvSpPr>
            <p:cNvPr id="23" name="TextBox 22" descr="" title="">
              <a:extLst>
                <a:ext uri="{FF2B5EF4-FFF2-40B4-BE49-F238E27FC236}">
                  <a16:creationId xmlns:a16="http://schemas.microsoft.com/office/drawing/2014/main" id="{EC432243-D86E-4333-8F32-DFD2B7DAE270}"/>
                </a:ext>
              </a:extLst>
            </p:cNvPr>
            <p:cNvSpPr txBox="1"/>
            <p:nvPr/>
          </p:nvSpPr>
          <p:spPr>
            <a:xfrm>
              <a:off x="7592771" y="2296994"/>
              <a:ext cx="647342" cy="276999"/>
            </a:xfrm>
            <a:prstGeom prst="rect">
              <a:avLst/>
            </a:prstGeom>
            <a:noFill/>
          </p:spPr>
          <p:txBody>
            <a:bodyPr wrap="square" rtlCol="0">
              <a:spAutoFit/>
            </a:bodyPr>
            <a:lstStyle/>
            <a:p>
              <a:r>
                <a:rPr lang="en-GB" sz="1200" dirty="0"/>
                <a:t>IMA</a:t>
              </a:r>
            </a:p>
          </p:txBody>
        </p:sp>
        <p:cxnSp>
          <p:nvCxnSpPr>
            <p:cNvPr id="25" name="Straight Connector 24" descr="" title="">
              <a:extLst>
                <a:ext uri="{FF2B5EF4-FFF2-40B4-BE49-F238E27FC236}">
                  <a16:creationId xmlns:a16="http://schemas.microsoft.com/office/drawing/2014/main" id="{5BF963A6-EC43-4FE0-850D-1F77A2C0EB92}"/>
                </a:ext>
              </a:extLst>
            </p:cNvPr>
            <p:cNvCxnSpPr>
              <a:cxnSpLocks/>
              <a:stCxn id="5" idx="5"/>
              <a:endCxn id="8" idx="3"/>
            </p:cNvCxnSpPr>
            <p:nvPr/>
          </p:nvCxnSpPr>
          <p:spPr>
            <a:xfrm flipV="1">
              <a:off x="6787783" y="1288648"/>
              <a:ext cx="1947181" cy="92292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descr="" title="">
              <a:extLst>
                <a:ext uri="{FF2B5EF4-FFF2-40B4-BE49-F238E27FC236}">
                  <a16:creationId xmlns:a16="http://schemas.microsoft.com/office/drawing/2014/main" id="{C201D536-F0EE-4C35-ACDF-F4C6CA718CC3}"/>
                </a:ext>
              </a:extLst>
            </p:cNvPr>
            <p:cNvCxnSpPr>
              <a:cxnSpLocks/>
              <a:stCxn id="5" idx="1"/>
              <a:endCxn id="4" idx="3"/>
            </p:cNvCxnSpPr>
            <p:nvPr/>
          </p:nvCxnSpPr>
          <p:spPr>
            <a:xfrm flipH="1" flipV="1">
              <a:off x="3679878" y="1288105"/>
              <a:ext cx="1968120" cy="9234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descr="" title="">
              <a:extLst>
                <a:ext uri="{FF2B5EF4-FFF2-40B4-BE49-F238E27FC236}">
                  <a16:creationId xmlns:a16="http://schemas.microsoft.com/office/drawing/2014/main" id="{E1ADD70E-F1DC-4AB7-9B50-A99FB80E00C9}"/>
                </a:ext>
              </a:extLst>
            </p:cNvPr>
            <p:cNvSpPr txBox="1"/>
            <p:nvPr/>
          </p:nvSpPr>
          <p:spPr>
            <a:xfrm>
              <a:off x="3791771" y="3520494"/>
              <a:ext cx="839829" cy="276999"/>
            </a:xfrm>
            <a:prstGeom prst="rect">
              <a:avLst/>
            </a:prstGeom>
            <a:noFill/>
          </p:spPr>
          <p:txBody>
            <a:bodyPr wrap="square" rtlCol="0">
              <a:spAutoFit/>
            </a:bodyPr>
            <a:lstStyle/>
            <a:p>
              <a:r>
                <a:rPr lang="en-GB" sz="1200" dirty="0"/>
                <a:t>interest</a:t>
              </a:r>
            </a:p>
          </p:txBody>
        </p:sp>
        <p:sp>
          <p:nvSpPr>
            <p:cNvPr id="33" name="TextBox 32" descr="" title="">
              <a:extLst>
                <a:ext uri="{FF2B5EF4-FFF2-40B4-BE49-F238E27FC236}">
                  <a16:creationId xmlns:a16="http://schemas.microsoft.com/office/drawing/2014/main" id="{620E4940-F5D6-4538-BA8D-AD8E4200DA53}"/>
                </a:ext>
              </a:extLst>
            </p:cNvPr>
            <p:cNvSpPr txBox="1"/>
            <p:nvPr/>
          </p:nvSpPr>
          <p:spPr>
            <a:xfrm>
              <a:off x="7319805" y="3589743"/>
              <a:ext cx="1054912" cy="276999"/>
            </a:xfrm>
            <a:prstGeom prst="rect">
              <a:avLst/>
            </a:prstGeom>
            <a:noFill/>
          </p:spPr>
          <p:txBody>
            <a:bodyPr wrap="square" rtlCol="0">
              <a:spAutoFit/>
            </a:bodyPr>
            <a:lstStyle/>
            <a:p>
              <a:r>
                <a:rPr lang="en-GB" sz="1200" dirty="0"/>
                <a:t>dividends</a:t>
              </a:r>
            </a:p>
          </p:txBody>
        </p:sp>
        <p:cxnSp>
          <p:nvCxnSpPr>
            <p:cNvPr id="34" name="Straight Connector 33" descr="" title="">
              <a:extLst>
                <a:ext uri="{FF2B5EF4-FFF2-40B4-BE49-F238E27FC236}">
                  <a16:creationId xmlns:a16="http://schemas.microsoft.com/office/drawing/2014/main" id="{FA41DD2B-E900-4501-9968-1B65319F6AB2}"/>
                </a:ext>
              </a:extLst>
            </p:cNvPr>
            <p:cNvCxnSpPr>
              <a:cxnSpLocks/>
              <a:stCxn id="21" idx="2"/>
              <a:endCxn id="36" idx="0"/>
            </p:cNvCxnSpPr>
            <p:nvPr/>
          </p:nvCxnSpPr>
          <p:spPr>
            <a:xfrm flipH="1">
              <a:off x="9376244" y="2550122"/>
              <a:ext cx="1" cy="34190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descr="" title="">
              <a:extLst>
                <a:ext uri="{FF2B5EF4-FFF2-40B4-BE49-F238E27FC236}">
                  <a16:creationId xmlns:a16="http://schemas.microsoft.com/office/drawing/2014/main" id="{813E3F98-AB47-4066-BD67-746479C41493}"/>
                </a:ext>
              </a:extLst>
            </p:cNvPr>
            <p:cNvCxnSpPr>
              <a:cxnSpLocks/>
              <a:stCxn id="14" idx="2"/>
              <a:endCxn id="4" idx="1"/>
            </p:cNvCxnSpPr>
            <p:nvPr/>
          </p:nvCxnSpPr>
          <p:spPr>
            <a:xfrm>
              <a:off x="2664045" y="664394"/>
              <a:ext cx="655716" cy="22446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descr="" title="">
              <a:extLst>
                <a:ext uri="{FF2B5EF4-FFF2-40B4-BE49-F238E27FC236}">
                  <a16:creationId xmlns:a16="http://schemas.microsoft.com/office/drawing/2014/main" id="{3D0ADBE1-37DB-4223-BABA-5122C3CCDEB2}"/>
                </a:ext>
              </a:extLst>
            </p:cNvPr>
            <p:cNvSpPr txBox="1"/>
            <p:nvPr/>
          </p:nvSpPr>
          <p:spPr>
            <a:xfrm>
              <a:off x="8836317" y="2892031"/>
              <a:ext cx="1079854" cy="553998"/>
            </a:xfrm>
            <a:prstGeom prst="rect">
              <a:avLst/>
            </a:prstGeom>
            <a:noFill/>
          </p:spPr>
          <p:txBody>
            <a:bodyPr wrap="square" rtlCol="0">
              <a:spAutoFit/>
            </a:bodyPr>
            <a:lstStyle/>
            <a:p>
              <a:pPr algn="ctr"/>
              <a:r>
                <a:rPr lang="en-GB" sz="1000" dirty="0"/>
                <a:t>employees working remotely</a:t>
              </a:r>
            </a:p>
          </p:txBody>
        </p:sp>
        <p:sp>
          <p:nvSpPr>
            <p:cNvPr id="37" name="TextBox 36" descr="" title="">
              <a:extLst>
                <a:ext uri="{FF2B5EF4-FFF2-40B4-BE49-F238E27FC236}">
                  <a16:creationId xmlns:a16="http://schemas.microsoft.com/office/drawing/2014/main" id="{78E90912-971D-45AE-98B7-AC78B550D397}"/>
                </a:ext>
              </a:extLst>
            </p:cNvPr>
            <p:cNvSpPr txBox="1"/>
            <p:nvPr/>
          </p:nvSpPr>
          <p:spPr>
            <a:xfrm>
              <a:off x="4915173" y="1696269"/>
              <a:ext cx="1247697" cy="246221"/>
            </a:xfrm>
            <a:prstGeom prst="rect">
              <a:avLst/>
            </a:prstGeom>
            <a:noFill/>
          </p:spPr>
          <p:txBody>
            <a:bodyPr wrap="square" rtlCol="0">
              <a:spAutoFit/>
            </a:bodyPr>
            <a:lstStyle/>
            <a:p>
              <a:pPr algn="ctr"/>
              <a:r>
                <a:rPr lang="en-GB" sz="1000" dirty="0"/>
                <a:t>profit share</a:t>
              </a:r>
            </a:p>
          </p:txBody>
        </p:sp>
        <p:cxnSp>
          <p:nvCxnSpPr>
            <p:cNvPr id="39" name="Straight Arrow Connector 38" descr="" title="">
              <a:extLst>
                <a:ext uri="{FF2B5EF4-FFF2-40B4-BE49-F238E27FC236}">
                  <a16:creationId xmlns:a16="http://schemas.microsoft.com/office/drawing/2014/main" id="{E2FFFE28-57D6-4C72-A0B4-CD8E4837CFF5}"/>
                </a:ext>
              </a:extLst>
            </p:cNvPr>
            <p:cNvCxnSpPr>
              <a:cxnSpLocks/>
              <a:stCxn id="5" idx="5"/>
              <a:endCxn id="21" idx="1"/>
            </p:cNvCxnSpPr>
            <p:nvPr/>
          </p:nvCxnSpPr>
          <p:spPr>
            <a:xfrm>
              <a:off x="6787783" y="2211568"/>
              <a:ext cx="1947180" cy="0"/>
            </a:xfrm>
            <a:prstGeom prst="straightConnector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descr="" title="">
              <a:extLst>
                <a:ext uri="{FF2B5EF4-FFF2-40B4-BE49-F238E27FC236}">
                  <a16:creationId xmlns:a16="http://schemas.microsoft.com/office/drawing/2014/main" id="{67A60558-4BE7-4AE1-BEE4-981401373E75}"/>
                </a:ext>
              </a:extLst>
            </p:cNvPr>
            <p:cNvCxnSpPr>
              <a:cxnSpLocks/>
              <a:stCxn id="6" idx="2"/>
              <a:endCxn id="5" idx="0"/>
            </p:cNvCxnSpPr>
            <p:nvPr/>
          </p:nvCxnSpPr>
          <p:spPr>
            <a:xfrm flipH="1">
              <a:off x="6217891" y="1284420"/>
              <a:ext cx="810919"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descr="" title="">
              <a:extLst>
                <a:ext uri="{FF2B5EF4-FFF2-40B4-BE49-F238E27FC236}">
                  <a16:creationId xmlns:a16="http://schemas.microsoft.com/office/drawing/2014/main" id="{58964F1C-452C-4E34-878E-06BB54A77734}"/>
                </a:ext>
              </a:extLst>
            </p:cNvPr>
            <p:cNvCxnSpPr>
              <a:cxnSpLocks/>
              <a:stCxn id="7" idx="3"/>
              <a:endCxn id="5" idx="0"/>
            </p:cNvCxnSpPr>
            <p:nvPr/>
          </p:nvCxnSpPr>
          <p:spPr>
            <a:xfrm>
              <a:off x="5453356" y="1284420"/>
              <a:ext cx="764535"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descr="" title="">
              <a:extLst>
                <a:ext uri="{FF2B5EF4-FFF2-40B4-BE49-F238E27FC236}">
                  <a16:creationId xmlns:a16="http://schemas.microsoft.com/office/drawing/2014/main" id="{19FF15F8-8E52-4318-8511-B7DE1210AAC1}"/>
                </a:ext>
              </a:extLst>
            </p:cNvPr>
            <p:cNvCxnSpPr>
              <a:cxnSpLocks/>
              <a:stCxn id="5" idx="3"/>
              <a:endCxn id="9" idx="0"/>
            </p:cNvCxnSpPr>
            <p:nvPr/>
          </p:nvCxnSpPr>
          <p:spPr>
            <a:xfrm>
              <a:off x="6217891" y="2853523"/>
              <a:ext cx="0" cy="16879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descr="" title="">
              <a:extLst>
                <a:ext uri="{FF2B5EF4-FFF2-40B4-BE49-F238E27FC236}">
                  <a16:creationId xmlns:a16="http://schemas.microsoft.com/office/drawing/2014/main" id="{5B99A7D1-BD64-4353-AE17-09A687C285FA}"/>
                </a:ext>
              </a:extLst>
            </p:cNvPr>
            <p:cNvSpPr txBox="1"/>
            <p:nvPr/>
          </p:nvSpPr>
          <p:spPr>
            <a:xfrm>
              <a:off x="5582891"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(US)</a:t>
              </a:r>
            </a:p>
          </p:txBody>
        </p:sp>
        <p:sp>
          <p:nvSpPr>
            <p:cNvPr id="77" name="TextBox 76" descr="" title="">
              <a:extLst>
                <a:ext uri="{FF2B5EF4-FFF2-40B4-BE49-F238E27FC236}">
                  <a16:creationId xmlns:a16="http://schemas.microsoft.com/office/drawing/2014/main" id="{6A8AC9E4-9A1E-4692-9367-934CC74AD52A}"/>
                </a:ext>
              </a:extLst>
            </p:cNvPr>
            <p:cNvSpPr txBox="1"/>
            <p:nvPr/>
          </p:nvSpPr>
          <p:spPr>
            <a:xfrm>
              <a:off x="727159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(Israel)</a:t>
              </a:r>
            </a:p>
          </p:txBody>
        </p:sp>
        <p:cxnSp>
          <p:nvCxnSpPr>
            <p:cNvPr id="79" name="Straight Connector 78" descr="" title="">
              <a:extLst>
                <a:ext uri="{FF2B5EF4-FFF2-40B4-BE49-F238E27FC236}">
                  <a16:creationId xmlns:a16="http://schemas.microsoft.com/office/drawing/2014/main" id="{840FDDCA-AE98-46DB-961A-0AE361999133}"/>
                </a:ext>
              </a:extLst>
            </p:cNvPr>
            <p:cNvCxnSpPr>
              <a:cxnSpLocks/>
              <a:stCxn id="9" idx="2"/>
              <a:endCxn id="76" idx="0"/>
            </p:cNvCxnSpPr>
            <p:nvPr/>
          </p:nvCxnSpPr>
          <p:spPr>
            <a:xfrm flipH="1">
              <a:off x="6217890" y="3620522"/>
              <a:ext cx="1"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or: Elbow 82" descr="" title="">
              <a:extLst>
                <a:ext uri="{FF2B5EF4-FFF2-40B4-BE49-F238E27FC236}">
                  <a16:creationId xmlns:a16="http://schemas.microsoft.com/office/drawing/2014/main" id="{CB2FB57F-383C-4241-B3D6-658F0E19A90C}"/>
                </a:ext>
              </a:extLst>
            </p:cNvPr>
            <p:cNvCxnSpPr>
              <a:cxnSpLocks/>
              <a:stCxn id="12" idx="0"/>
              <a:endCxn id="9" idx="1"/>
            </p:cNvCxnSpPr>
            <p:nvPr/>
          </p:nvCxnSpPr>
          <p:spPr>
            <a:xfrm rot="5400000" flipH="1" flipV="1">
              <a:off x="4535752" y="3314853"/>
              <a:ext cx="653044" cy="6661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descr="" title="">
              <a:extLst>
                <a:ext uri="{FF2B5EF4-FFF2-40B4-BE49-F238E27FC236}">
                  <a16:creationId xmlns:a16="http://schemas.microsoft.com/office/drawing/2014/main" id="{617B16CF-8FBD-48DB-9AAC-136607F2142C}"/>
                </a:ext>
              </a:extLst>
            </p:cNvPr>
            <p:cNvCxnSpPr>
              <a:cxnSpLocks/>
              <a:stCxn id="9" idx="2"/>
              <a:endCxn id="77" idx="0"/>
            </p:cNvCxnSpPr>
            <p:nvPr/>
          </p:nvCxnSpPr>
          <p:spPr>
            <a:xfrm>
              <a:off x="6217891" y="3620522"/>
              <a:ext cx="1688704"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nector: Elbow 104" descr="" title="">
              <a:extLst>
                <a:ext uri="{FF2B5EF4-FFF2-40B4-BE49-F238E27FC236}">
                  <a16:creationId xmlns:a16="http://schemas.microsoft.com/office/drawing/2014/main" id="{C3F2B988-4803-4E6D-B484-630B4B050DA4}"/>
                </a:ext>
              </a:extLst>
            </p:cNvPr>
            <p:cNvCxnSpPr>
              <a:stCxn id="6" idx="0"/>
              <a:endCxn id="21" idx="3"/>
            </p:cNvCxnSpPr>
            <p:nvPr/>
          </p:nvCxnSpPr>
          <p:spPr>
            <a:xfrm rot="16200000" flipH="1">
              <a:off x="7690914" y="-115044"/>
              <a:ext cx="1664508" cy="2988716"/>
            </a:xfrm>
            <a:prstGeom prst="bentConnector4">
              <a:avLst>
                <a:gd name="adj1" fmla="val -13734"/>
                <a:gd name="adj2" fmla="val 107649"/>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6" name="TextBox 105" descr="" title="">
              <a:extLst>
                <a:ext uri="{FF2B5EF4-FFF2-40B4-BE49-F238E27FC236}">
                  <a16:creationId xmlns:a16="http://schemas.microsoft.com/office/drawing/2014/main" id="{EAC9F7FB-BB5E-4521-8D5E-017BED3C47B8}"/>
                </a:ext>
              </a:extLst>
            </p:cNvPr>
            <p:cNvSpPr txBox="1"/>
            <p:nvPr/>
          </p:nvSpPr>
          <p:spPr>
            <a:xfrm>
              <a:off x="10297508" y="1190397"/>
              <a:ext cx="647342" cy="276999"/>
            </a:xfrm>
            <a:prstGeom prst="rect">
              <a:avLst/>
            </a:prstGeom>
            <a:noFill/>
          </p:spPr>
          <p:txBody>
            <a:bodyPr wrap="square" rtlCol="0">
              <a:spAutoFit/>
            </a:bodyPr>
            <a:lstStyle/>
            <a:p>
              <a:r>
                <a:rPr lang="en-GB" sz="1200" dirty="0"/>
                <a:t>IMA</a:t>
              </a:r>
            </a:p>
          </p:txBody>
        </p:sp>
      </p:grpSp>
      <p:sp>
        <p:nvSpPr>
          <p:cNvPr id="15" name="Text Placeholder 14" descr="" title="">
            <a:extLst>
              <a:ext uri="{FF2B5EF4-FFF2-40B4-BE49-F238E27FC236}">
                <a16:creationId xmlns:a16="http://schemas.microsoft.com/office/drawing/2014/main" id="{3A9EF37E-42A5-4174-8986-482A5D117F4B}"/>
              </a:ext>
            </a:extLst>
          </p:cNvPr>
          <p:cNvSpPr>
            <a:spLocks noGrp="1"/>
          </p:cNvSpPr>
          <p:nvPr>
            <p:ph type="body" sz="quarter" idx="13"/>
          </p:nvPr>
        </p:nvSpPr>
        <p:spPr/>
        <p:txBody>
          <a:bodyPr/>
          <a:lstStyle/>
          <a:p>
            <a:r>
              <a:rPr lang="en-US" dirty="0"/>
              <a:t>Typical (Simplified) Example of a Private Equity Fund Structure</a:t>
            </a:r>
          </a:p>
        </p:txBody>
      </p:sp>
    </p:spTree>
    <p:extLst>
      <p:ext uri="{BB962C8B-B14F-4D97-AF65-F5344CB8AC3E}">
        <p14:creationId xmlns:p14="http://schemas.microsoft.com/office/powerpoint/2010/main" val="1376883640"/>
      </p:ext>
    </p:extLst>
  </p:cSld>
  <p:clrMapOvr>
    <a:masterClrMapping/>
  </p:clrMapOvr>
</p:sld>
</file>

<file path=ppt/slides/slide2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B40767A3-73C6-4200-9A28-5FAF435CFA06}"/>
              </a:ext>
            </a:extLst>
          </p:cNvPr>
          <p:cNvSpPr>
            <a:spLocks noGrp="1"/>
          </p:cNvSpPr>
          <p:nvPr>
            <p:ph type="body" sz="quarter" idx="13"/>
          </p:nvPr>
        </p:nvSpPr>
        <p:spPr/>
        <p:txBody>
          <a:bodyPr/>
          <a:lstStyle/>
          <a:p>
            <a:r>
              <a:rPr lang="en-US" dirty="0"/>
              <a:t>Interest Deductibility</a:t>
            </a:r>
          </a:p>
        </p:txBody>
      </p:sp>
      <p:sp>
        <p:nvSpPr>
          <p:cNvPr id="5" name="Text Placeholder 4" descr="" title="">
            <a:extLst>
              <a:ext uri="{FF2B5EF4-FFF2-40B4-BE49-F238E27FC236}">
                <a16:creationId xmlns:a16="http://schemas.microsoft.com/office/drawing/2014/main" id="{86D9DF7F-F721-456B-9637-C44B2DDFE85A}"/>
              </a:ext>
            </a:extLst>
          </p:cNvPr>
          <p:cNvSpPr>
            <a:spLocks noGrp="1"/>
          </p:cNvSpPr>
          <p:nvPr>
            <p:ph type="body" sz="quarter" idx="14"/>
          </p:nvPr>
        </p:nvSpPr>
        <p:spPr/>
        <p:txBody>
          <a:bodyPr>
            <a:normAutofit/>
          </a:bodyPr>
          <a:lstStyle/>
          <a:p>
            <a:pPr marL="0" indent="0">
              <a:buNone/>
            </a:pPr>
            <a:r>
              <a:rPr lang="en-US" dirty="0"/>
              <a:t>UK portfolio companies are liable to multiple challenges on deductibility of loan interest. These include:</a:t>
            </a:r>
          </a:p>
          <a:p>
            <a:r>
              <a:rPr lang="en-US" dirty="0"/>
              <a:t>Transfer pricing. </a:t>
            </a:r>
          </a:p>
          <a:p>
            <a:pPr lvl="1"/>
            <a:r>
              <a:rPr lang="en-US" dirty="0"/>
              <a:t>Arm’s-length coupon and terms – would a third party lend at all and on what terms?</a:t>
            </a:r>
          </a:p>
          <a:p>
            <a:pPr lvl="1"/>
            <a:r>
              <a:rPr lang="en-US" dirty="0"/>
              <a:t>Unhelpful recent case law (</a:t>
            </a:r>
            <a:r>
              <a:rPr lang="en-US" u="sng" dirty="0"/>
              <a:t>BlackRock</a:t>
            </a:r>
            <a:r>
              <a:rPr lang="en-US" dirty="0"/>
              <a:t> Holdco 5 LLC) – can require intra-group covenants.</a:t>
            </a:r>
          </a:p>
          <a:p>
            <a:r>
              <a:rPr lang="en-US" dirty="0"/>
              <a:t>Unallowable purpose.</a:t>
            </a:r>
          </a:p>
          <a:p>
            <a:pPr lvl="1"/>
            <a:r>
              <a:rPr lang="en-US" dirty="0"/>
              <a:t>Main purpose of the taxpayer company entering into the loan was to secure tax advantage.</a:t>
            </a:r>
          </a:p>
          <a:p>
            <a:pPr lvl="1"/>
            <a:r>
              <a:rPr lang="en-US" dirty="0"/>
              <a:t>BlackRock case also unhelpful here.</a:t>
            </a:r>
          </a:p>
        </p:txBody>
      </p:sp>
    </p:spTree>
    <p:extLst>
      <p:ext uri="{BB962C8B-B14F-4D97-AF65-F5344CB8AC3E}">
        <p14:creationId xmlns:p14="http://schemas.microsoft.com/office/powerpoint/2010/main" val="2721428283"/>
      </p:ext>
    </p:extLst>
  </p:cSld>
  <p:clrMapOvr>
    <a:masterClrMapping/>
  </p:clrMapOvr>
</p:sld>
</file>

<file path=ppt/slides/slide2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2079164C-1E2B-487D-9BA0-FEF8C9199BF2}"/>
              </a:ext>
            </a:extLst>
          </p:cNvPr>
          <p:cNvSpPr>
            <a:spLocks noGrp="1"/>
          </p:cNvSpPr>
          <p:nvPr>
            <p:ph type="body" sz="quarter" idx="13"/>
          </p:nvPr>
        </p:nvSpPr>
        <p:spPr/>
        <p:txBody>
          <a:bodyPr/>
          <a:lstStyle/>
          <a:p>
            <a:r>
              <a:rPr lang="en-US" dirty="0"/>
              <a:t>Interest Deductibility (cont’d)</a:t>
            </a:r>
          </a:p>
        </p:txBody>
      </p:sp>
      <p:sp>
        <p:nvSpPr>
          <p:cNvPr id="5" name="Text Placeholder 4" descr="" title="">
            <a:extLst>
              <a:ext uri="{FF2B5EF4-FFF2-40B4-BE49-F238E27FC236}">
                <a16:creationId xmlns:a16="http://schemas.microsoft.com/office/drawing/2014/main" id="{3648E4BB-5585-4DAE-865E-87ED995A8A37}"/>
              </a:ext>
            </a:extLst>
          </p:cNvPr>
          <p:cNvSpPr>
            <a:spLocks noGrp="1"/>
          </p:cNvSpPr>
          <p:nvPr>
            <p:ph type="body" sz="quarter" idx="14"/>
          </p:nvPr>
        </p:nvSpPr>
        <p:spPr/>
        <p:txBody>
          <a:bodyPr>
            <a:normAutofit/>
          </a:bodyPr>
          <a:lstStyle/>
          <a:p>
            <a:r>
              <a:rPr lang="en-US" dirty="0"/>
              <a:t>Special securities</a:t>
            </a:r>
          </a:p>
          <a:p>
            <a:pPr lvl="1"/>
            <a:r>
              <a:rPr lang="en-US" dirty="0"/>
              <a:t>interest dependent on results of the business – distribution treatment</a:t>
            </a:r>
          </a:p>
          <a:p>
            <a:pPr lvl="1"/>
            <a:r>
              <a:rPr lang="en-US" dirty="0"/>
              <a:t>disapplied for QAHCs</a:t>
            </a:r>
          </a:p>
          <a:p>
            <a:r>
              <a:rPr lang="en-US" dirty="0"/>
              <a:t>Interest barrier</a:t>
            </a:r>
          </a:p>
          <a:p>
            <a:pPr lvl="1"/>
            <a:r>
              <a:rPr lang="en-US" dirty="0"/>
              <a:t>30% tax-EBITDA cap on net interest (fixed ratio rule)</a:t>
            </a:r>
          </a:p>
          <a:p>
            <a:pPr lvl="1"/>
            <a:r>
              <a:rPr lang="en-US" dirty="0"/>
              <a:t>alternative group ratio test</a:t>
            </a:r>
          </a:p>
          <a:p>
            <a:pPr lvl="1"/>
            <a:r>
              <a:rPr lang="en-US" dirty="0"/>
              <a:t>£2m de minimis</a:t>
            </a:r>
          </a:p>
          <a:p>
            <a:r>
              <a:rPr lang="en-US" dirty="0"/>
              <a:t>Hybrid mismatch rules – especially payments to hybrid payees; imported mismatch tests recently improved.</a:t>
            </a:r>
          </a:p>
        </p:txBody>
      </p:sp>
    </p:spTree>
    <p:extLst>
      <p:ext uri="{BB962C8B-B14F-4D97-AF65-F5344CB8AC3E}">
        <p14:creationId xmlns:p14="http://schemas.microsoft.com/office/powerpoint/2010/main" val="4068647312"/>
      </p:ext>
    </p:extLst>
  </p:cSld>
  <p:clrMapOvr>
    <a:masterClrMapping/>
  </p:clrMapOvr>
</p:sld>
</file>

<file path=ppt/slides/slide2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9"/>
            <a:ext cx="12192000" cy="1837135"/>
          </a:xfrm>
          <a:prstGeom prst="rect">
            <a:avLst/>
          </a:prstGeom>
          <a:solidFill>
            <a:schemeClr val="bg2"/>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a:t>
            </a:r>
            <a:r>
              <a:rPr lang="en-GB" sz="4000" dirty="0" err="1"/>
              <a:t>HoldCo</a:t>
            </a:r>
            <a:r>
              <a:rPr lang="en-GB" sz="4000" dirty="0"/>
              <a:t> Level</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20906274"/>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pSp>
        <p:nvGrpSpPr>
          <p:cNvPr id="11" name="Group 10" descr="" title="">
            <a:extLst>
              <a:ext uri="{FF2B5EF4-FFF2-40B4-BE49-F238E27FC236}">
                <a16:creationId xmlns:a16="http://schemas.microsoft.com/office/drawing/2014/main" id="{387E6166-C323-4E12-951D-D1E6E795EFF5}"/>
              </a:ext>
            </a:extLst>
          </p:cNvPr>
          <p:cNvGrpSpPr/>
          <p:nvPr/>
        </p:nvGrpSpPr>
        <p:grpSpPr>
          <a:xfrm>
            <a:off x="2264172" y="626886"/>
            <a:ext cx="8604476" cy="4249604"/>
            <a:chOff x="2340374" y="561570"/>
            <a:chExt cx="8604476" cy="4249604"/>
          </a:xfrm>
        </p:grpSpPr>
        <p:sp>
          <p:nvSpPr>
            <p:cNvPr id="18" name="TextBox 17" descr="" title="">
              <a:extLst>
                <a:ext uri="{FF2B5EF4-FFF2-40B4-BE49-F238E27FC236}">
                  <a16:creationId xmlns:a16="http://schemas.microsoft.com/office/drawing/2014/main" id="{B88CE10F-5800-4D5D-9F37-C7CC96E1A3B1}"/>
                </a:ext>
              </a:extLst>
            </p:cNvPr>
            <p:cNvSpPr txBox="1"/>
            <p:nvPr/>
          </p:nvSpPr>
          <p:spPr>
            <a:xfrm>
              <a:off x="8541593" y="849483"/>
              <a:ext cx="426825" cy="582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GB" dirty="0"/>
            </a:p>
          </p:txBody>
        </p:sp>
        <p:sp>
          <p:nvSpPr>
            <p:cNvPr id="4" name="Isosceles Triangle 3" descr="" title="">
              <a:extLst>
                <a:ext uri="{FF2B5EF4-FFF2-40B4-BE49-F238E27FC236}">
                  <a16:creationId xmlns:a16="http://schemas.microsoft.com/office/drawing/2014/main" id="{ED3133A9-AB57-4229-9617-A5CCD6454D4F}"/>
                </a:ext>
              </a:extLst>
            </p:cNvPr>
            <p:cNvSpPr/>
            <p:nvPr/>
          </p:nvSpPr>
          <p:spPr>
            <a:xfrm>
              <a:off x="2959644" y="663789"/>
              <a:ext cx="1440468" cy="798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Onshore Feeder</a:t>
              </a:r>
            </a:p>
          </p:txBody>
        </p:sp>
        <p:sp>
          <p:nvSpPr>
            <p:cNvPr id="5" name="Isosceles Triangle 4" descr="" title="">
              <a:extLst>
                <a:ext uri="{FF2B5EF4-FFF2-40B4-BE49-F238E27FC236}">
                  <a16:creationId xmlns:a16="http://schemas.microsoft.com/office/drawing/2014/main" id="{1ECB3814-BE7B-4EF2-91B9-7AFB96852B25}"/>
                </a:ext>
              </a:extLst>
            </p:cNvPr>
            <p:cNvSpPr/>
            <p:nvPr/>
          </p:nvSpPr>
          <p:spPr>
            <a:xfrm>
              <a:off x="5078106" y="1743788"/>
              <a:ext cx="2279569" cy="12839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182880" rtlCol="0" anchor="t" anchorCtr="1">
              <a:spAutoFit/>
            </a:bodyPr>
            <a:lstStyle/>
            <a:p>
              <a:pPr algn="ctr"/>
              <a:r>
                <a:rPr lang="en-GB" sz="1000" b="1" dirty="0">
                  <a:solidFill>
                    <a:schemeClr val="tx1"/>
                  </a:solidFill>
                </a:rPr>
                <a:t>Master Fund LP</a:t>
              </a:r>
              <a:br>
                <a:rPr lang="en-GB" sz="1000" dirty="0">
                  <a:solidFill>
                    <a:schemeClr val="tx1"/>
                  </a:solidFill>
                </a:rPr>
              </a:br>
              <a:r>
                <a:rPr lang="en-GB" sz="1000" dirty="0">
                  <a:solidFill>
                    <a:schemeClr val="tx1"/>
                  </a:solidFill>
                </a:rPr>
                <a:t>(Cayman/Lux/Irish/ English/Canadian)</a:t>
              </a:r>
            </a:p>
          </p:txBody>
        </p:sp>
        <p:sp>
          <p:nvSpPr>
            <p:cNvPr id="6" name="TextBox 5" descr="" title="">
              <a:extLst>
                <a:ext uri="{FF2B5EF4-FFF2-40B4-BE49-F238E27FC236}">
                  <a16:creationId xmlns:a16="http://schemas.microsoft.com/office/drawing/2014/main" id="{872BB13A-0BB7-4B06-941C-F6821CF34097}"/>
                </a:ext>
              </a:extLst>
            </p:cNvPr>
            <p:cNvSpPr txBox="1"/>
            <p:nvPr/>
          </p:nvSpPr>
          <p:spPr>
            <a:xfrm>
              <a:off x="6505575" y="721235"/>
              <a:ext cx="1046469" cy="73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GP</a:t>
              </a:r>
            </a:p>
          </p:txBody>
        </p:sp>
        <p:sp>
          <p:nvSpPr>
            <p:cNvPr id="7" name="Isosceles Triangle 6" descr="" title="">
              <a:extLst>
                <a:ext uri="{FF2B5EF4-FFF2-40B4-BE49-F238E27FC236}">
                  <a16:creationId xmlns:a16="http://schemas.microsoft.com/office/drawing/2014/main" id="{45B301E2-6090-4AED-86B7-E08D84B0246D}"/>
                </a:ext>
              </a:extLst>
            </p:cNvPr>
            <p:cNvSpPr/>
            <p:nvPr/>
          </p:nvSpPr>
          <p:spPr>
            <a:xfrm>
              <a:off x="4910883" y="714698"/>
              <a:ext cx="1084945" cy="7438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SLP</a:t>
              </a:r>
              <a:br>
                <a:rPr lang="en-GB" dirty="0">
                  <a:solidFill>
                    <a:schemeClr val="tx1"/>
                  </a:solidFill>
                </a:rPr>
              </a:br>
              <a:endParaRPr lang="en-GB" dirty="0">
                <a:solidFill>
                  <a:schemeClr val="tx1"/>
                </a:solidFill>
              </a:endParaRPr>
            </a:p>
          </p:txBody>
        </p:sp>
        <p:sp>
          <p:nvSpPr>
            <p:cNvPr id="8" name="Isosceles Triangle 7" descr="" title="">
              <a:extLst>
                <a:ext uri="{FF2B5EF4-FFF2-40B4-BE49-F238E27FC236}">
                  <a16:creationId xmlns:a16="http://schemas.microsoft.com/office/drawing/2014/main" id="{487DF6D5-FAC7-412F-A2BE-8C03B5CE584F}"/>
                </a:ext>
              </a:extLst>
            </p:cNvPr>
            <p:cNvSpPr/>
            <p:nvPr/>
          </p:nvSpPr>
          <p:spPr>
            <a:xfrm>
              <a:off x="8057347" y="567426"/>
              <a:ext cx="1355233" cy="8953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GB" sz="1150" dirty="0">
                  <a:solidFill>
                    <a:schemeClr val="tx1"/>
                  </a:solidFill>
                </a:rPr>
                <a:t>Offshore Feeder</a:t>
              </a:r>
            </a:p>
          </p:txBody>
        </p:sp>
        <p:sp>
          <p:nvSpPr>
            <p:cNvPr id="9" name="TextBox 8" descr="" title="">
              <a:extLst>
                <a:ext uri="{FF2B5EF4-FFF2-40B4-BE49-F238E27FC236}">
                  <a16:creationId xmlns:a16="http://schemas.microsoft.com/office/drawing/2014/main" id="{E8C39D3D-855A-433C-BE1E-DFECA10026EE}"/>
                </a:ext>
              </a:extLst>
            </p:cNvPr>
            <p:cNvSpPr txBox="1"/>
            <p:nvPr/>
          </p:nvSpPr>
          <p:spPr>
            <a:xfrm>
              <a:off x="5195363" y="3196493"/>
              <a:ext cx="2045055" cy="598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274320" bIns="9144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b="1" dirty="0">
                  <a:solidFill>
                    <a:schemeClr val="tx1"/>
                  </a:solidFill>
                </a:rPr>
                <a:t>HoldCo</a:t>
              </a:r>
              <a:br>
                <a:rPr lang="en-GB" sz="1000" dirty="0">
                  <a:solidFill>
                    <a:schemeClr val="tx1"/>
                  </a:solidFill>
                </a:rPr>
              </a:br>
              <a:r>
                <a:rPr lang="en-GB" sz="1000" dirty="0">
                  <a:solidFill>
                    <a:schemeClr val="tx1"/>
                  </a:solidFill>
                </a:rPr>
                <a:t>Sarl/QAHC/ICAV</a:t>
              </a:r>
            </a:p>
            <a:p>
              <a:endParaRPr lang="en-GB" dirty="0"/>
            </a:p>
          </p:txBody>
        </p:sp>
        <p:sp>
          <p:nvSpPr>
            <p:cNvPr id="12" name="TextBox 11" descr="" title="">
              <a:extLst>
                <a:ext uri="{FF2B5EF4-FFF2-40B4-BE49-F238E27FC236}">
                  <a16:creationId xmlns:a16="http://schemas.microsoft.com/office/drawing/2014/main" id="{5758CEAC-9600-4119-BFF8-62B34577B619}"/>
                </a:ext>
              </a:extLst>
            </p:cNvPr>
            <p:cNvSpPr txBox="1"/>
            <p:nvPr/>
          </p:nvSpPr>
          <p:spPr>
            <a:xfrm>
              <a:off x="3894186" y="4148639"/>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(UK)</a:t>
              </a:r>
            </a:p>
          </p:txBody>
        </p:sp>
        <p:sp>
          <p:nvSpPr>
            <p:cNvPr id="14" name="TextBox 13" descr="" title="">
              <a:extLst>
                <a:ext uri="{FF2B5EF4-FFF2-40B4-BE49-F238E27FC236}">
                  <a16:creationId xmlns:a16="http://schemas.microsoft.com/office/drawing/2014/main" id="{BBC1A29E-D8F2-4D0D-B7C5-3591F81787B0}"/>
                </a:ext>
              </a:extLst>
            </p:cNvPr>
            <p:cNvSpPr txBox="1"/>
            <p:nvPr/>
          </p:nvSpPr>
          <p:spPr>
            <a:xfrm>
              <a:off x="2340374" y="561570"/>
              <a:ext cx="647342" cy="276999"/>
            </a:xfrm>
            <a:prstGeom prst="rect">
              <a:avLst/>
            </a:prstGeom>
            <a:noFill/>
          </p:spPr>
          <p:txBody>
            <a:bodyPr wrap="square" rtlCol="0">
              <a:spAutoFit/>
            </a:bodyPr>
            <a:lstStyle/>
            <a:p>
              <a:r>
                <a:rPr lang="en-GB" sz="1200" dirty="0"/>
                <a:t>LPs</a:t>
              </a:r>
            </a:p>
          </p:txBody>
        </p:sp>
        <p:sp>
          <p:nvSpPr>
            <p:cNvPr id="17" name="TextBox 16" descr="" title="">
              <a:extLst>
                <a:ext uri="{FF2B5EF4-FFF2-40B4-BE49-F238E27FC236}">
                  <a16:creationId xmlns:a16="http://schemas.microsoft.com/office/drawing/2014/main" id="{AA170126-99F5-4ABD-B724-97DAC7F3F691}"/>
                </a:ext>
              </a:extLst>
            </p:cNvPr>
            <p:cNvSpPr txBox="1"/>
            <p:nvPr/>
          </p:nvSpPr>
          <p:spPr>
            <a:xfrm>
              <a:off x="4843010" y="1503072"/>
              <a:ext cx="1210447" cy="400110"/>
            </a:xfrm>
            <a:prstGeom prst="rect">
              <a:avLst/>
            </a:prstGeom>
            <a:noFill/>
          </p:spPr>
          <p:txBody>
            <a:bodyPr wrap="square" rtlCol="0">
              <a:spAutoFit/>
            </a:bodyPr>
            <a:lstStyle/>
            <a:p>
              <a:pPr algn="ctr"/>
              <a:r>
                <a:rPr lang="en-GB" sz="1000" dirty="0"/>
                <a:t>US, UK </a:t>
              </a:r>
              <a:br>
                <a:rPr lang="en-GB" sz="1000" dirty="0"/>
              </a:br>
              <a:r>
                <a:rPr lang="en-GB" sz="1000" dirty="0"/>
                <a:t>carry holders</a:t>
              </a:r>
            </a:p>
          </p:txBody>
        </p:sp>
        <p:cxnSp>
          <p:nvCxnSpPr>
            <p:cNvPr id="19" name="Straight Connector 18" descr="" title="">
              <a:extLst>
                <a:ext uri="{FF2B5EF4-FFF2-40B4-BE49-F238E27FC236}">
                  <a16:creationId xmlns:a16="http://schemas.microsoft.com/office/drawing/2014/main" id="{3D4537E6-9AE6-4F23-8679-3B917DA8473C}"/>
                </a:ext>
              </a:extLst>
            </p:cNvPr>
            <p:cNvCxnSpPr>
              <a:cxnSpLocks/>
              <a:stCxn id="8" idx="5"/>
              <a:endCxn id="20" idx="2"/>
            </p:cNvCxnSpPr>
            <p:nvPr/>
          </p:nvCxnSpPr>
          <p:spPr>
            <a:xfrm flipV="1">
              <a:off x="9073772" y="838569"/>
              <a:ext cx="409590" cy="1765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descr="" title="">
              <a:extLst>
                <a:ext uri="{FF2B5EF4-FFF2-40B4-BE49-F238E27FC236}">
                  <a16:creationId xmlns:a16="http://schemas.microsoft.com/office/drawing/2014/main" id="{BCB366A4-CF32-455B-B97A-1518B927AF46}"/>
                </a:ext>
              </a:extLst>
            </p:cNvPr>
            <p:cNvSpPr txBox="1"/>
            <p:nvPr/>
          </p:nvSpPr>
          <p:spPr>
            <a:xfrm>
              <a:off x="9159691" y="561570"/>
              <a:ext cx="647342" cy="276999"/>
            </a:xfrm>
            <a:prstGeom prst="rect">
              <a:avLst/>
            </a:prstGeom>
            <a:noFill/>
          </p:spPr>
          <p:txBody>
            <a:bodyPr wrap="square" rtlCol="0">
              <a:spAutoFit/>
            </a:bodyPr>
            <a:lstStyle/>
            <a:p>
              <a:r>
                <a:rPr lang="en-GB" sz="1200" dirty="0"/>
                <a:t>LPs</a:t>
              </a:r>
            </a:p>
          </p:txBody>
        </p:sp>
        <p:sp>
          <p:nvSpPr>
            <p:cNvPr id="21" name="TextBox 20" descr="" title="">
              <a:extLst>
                <a:ext uri="{FF2B5EF4-FFF2-40B4-BE49-F238E27FC236}">
                  <a16:creationId xmlns:a16="http://schemas.microsoft.com/office/drawing/2014/main" id="{091DA460-439D-4023-9C1E-3A3DC649E0C9}"/>
                </a:ext>
              </a:extLst>
            </p:cNvPr>
            <p:cNvSpPr txBox="1"/>
            <p:nvPr/>
          </p:nvSpPr>
          <p:spPr>
            <a:xfrm>
              <a:off x="8739644" y="1959003"/>
              <a:ext cx="1282563" cy="677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91440" tIns="182880" rIns="91440" bIns="182880" rtlCol="0" anchor="t" anchorCtr="1">
              <a:spAutoFit/>
            </a:bodyP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Manager</a:t>
              </a:r>
              <a:br>
                <a:rPr lang="en-GB" dirty="0"/>
              </a:br>
              <a:r>
                <a:rPr lang="en-GB" dirty="0"/>
                <a:t>(AIFM?)</a:t>
              </a:r>
            </a:p>
          </p:txBody>
        </p:sp>
        <p:sp>
          <p:nvSpPr>
            <p:cNvPr id="23" name="TextBox 22" descr="" title="">
              <a:extLst>
                <a:ext uri="{FF2B5EF4-FFF2-40B4-BE49-F238E27FC236}">
                  <a16:creationId xmlns:a16="http://schemas.microsoft.com/office/drawing/2014/main" id="{EC432243-D86E-4333-8F32-DFD2B7DAE270}"/>
                </a:ext>
              </a:extLst>
            </p:cNvPr>
            <p:cNvSpPr txBox="1"/>
            <p:nvPr/>
          </p:nvSpPr>
          <p:spPr>
            <a:xfrm>
              <a:off x="7592771" y="2471169"/>
              <a:ext cx="647342" cy="276999"/>
            </a:xfrm>
            <a:prstGeom prst="rect">
              <a:avLst/>
            </a:prstGeom>
            <a:noFill/>
          </p:spPr>
          <p:txBody>
            <a:bodyPr wrap="square" rtlCol="0">
              <a:spAutoFit/>
            </a:bodyPr>
            <a:lstStyle/>
            <a:p>
              <a:r>
                <a:rPr lang="en-GB" sz="1200" dirty="0"/>
                <a:t>IMA</a:t>
              </a:r>
            </a:p>
          </p:txBody>
        </p:sp>
        <p:cxnSp>
          <p:nvCxnSpPr>
            <p:cNvPr id="25" name="Straight Connector 24" descr="" title="">
              <a:extLst>
                <a:ext uri="{FF2B5EF4-FFF2-40B4-BE49-F238E27FC236}">
                  <a16:creationId xmlns:a16="http://schemas.microsoft.com/office/drawing/2014/main" id="{5BF963A6-EC43-4FE0-850D-1F77A2C0EB92}"/>
                </a:ext>
              </a:extLst>
            </p:cNvPr>
            <p:cNvCxnSpPr>
              <a:cxnSpLocks/>
              <a:stCxn id="5" idx="5"/>
              <a:endCxn id="8" idx="3"/>
            </p:cNvCxnSpPr>
            <p:nvPr/>
          </p:nvCxnSpPr>
          <p:spPr>
            <a:xfrm flipV="1">
              <a:off x="6787783" y="1462823"/>
              <a:ext cx="1947181" cy="92292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descr="" title="">
              <a:extLst>
                <a:ext uri="{FF2B5EF4-FFF2-40B4-BE49-F238E27FC236}">
                  <a16:creationId xmlns:a16="http://schemas.microsoft.com/office/drawing/2014/main" id="{C201D536-F0EE-4C35-ACDF-F4C6CA718CC3}"/>
                </a:ext>
              </a:extLst>
            </p:cNvPr>
            <p:cNvCxnSpPr>
              <a:cxnSpLocks/>
              <a:stCxn id="5" idx="1"/>
              <a:endCxn id="4" idx="3"/>
            </p:cNvCxnSpPr>
            <p:nvPr/>
          </p:nvCxnSpPr>
          <p:spPr>
            <a:xfrm flipH="1" flipV="1">
              <a:off x="3679878" y="1462280"/>
              <a:ext cx="1968120" cy="9234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descr="" title="">
              <a:extLst>
                <a:ext uri="{FF2B5EF4-FFF2-40B4-BE49-F238E27FC236}">
                  <a16:creationId xmlns:a16="http://schemas.microsoft.com/office/drawing/2014/main" id="{E1ADD70E-F1DC-4AB7-9B50-A99FB80E00C9}"/>
                </a:ext>
              </a:extLst>
            </p:cNvPr>
            <p:cNvSpPr txBox="1"/>
            <p:nvPr/>
          </p:nvSpPr>
          <p:spPr>
            <a:xfrm>
              <a:off x="3791771" y="3694669"/>
              <a:ext cx="839829" cy="276999"/>
            </a:xfrm>
            <a:prstGeom prst="rect">
              <a:avLst/>
            </a:prstGeom>
            <a:noFill/>
          </p:spPr>
          <p:txBody>
            <a:bodyPr wrap="square" rtlCol="0">
              <a:spAutoFit/>
            </a:bodyPr>
            <a:lstStyle/>
            <a:p>
              <a:r>
                <a:rPr lang="en-GB" sz="1200" dirty="0"/>
                <a:t>interest</a:t>
              </a:r>
            </a:p>
          </p:txBody>
        </p:sp>
        <p:sp>
          <p:nvSpPr>
            <p:cNvPr id="33" name="TextBox 32" descr="" title="">
              <a:extLst>
                <a:ext uri="{FF2B5EF4-FFF2-40B4-BE49-F238E27FC236}">
                  <a16:creationId xmlns:a16="http://schemas.microsoft.com/office/drawing/2014/main" id="{620E4940-F5D6-4538-BA8D-AD8E4200DA53}"/>
                </a:ext>
              </a:extLst>
            </p:cNvPr>
            <p:cNvSpPr txBox="1"/>
            <p:nvPr/>
          </p:nvSpPr>
          <p:spPr>
            <a:xfrm>
              <a:off x="7319805" y="3763918"/>
              <a:ext cx="1054912" cy="276999"/>
            </a:xfrm>
            <a:prstGeom prst="rect">
              <a:avLst/>
            </a:prstGeom>
            <a:noFill/>
          </p:spPr>
          <p:txBody>
            <a:bodyPr wrap="square" rtlCol="0">
              <a:spAutoFit/>
            </a:bodyPr>
            <a:lstStyle/>
            <a:p>
              <a:r>
                <a:rPr lang="en-GB" sz="1200" dirty="0"/>
                <a:t>dividends</a:t>
              </a:r>
            </a:p>
          </p:txBody>
        </p:sp>
        <p:cxnSp>
          <p:nvCxnSpPr>
            <p:cNvPr id="34" name="Straight Connector 33" descr="" title="">
              <a:extLst>
                <a:ext uri="{FF2B5EF4-FFF2-40B4-BE49-F238E27FC236}">
                  <a16:creationId xmlns:a16="http://schemas.microsoft.com/office/drawing/2014/main" id="{FA41DD2B-E900-4501-9968-1B65319F6AB2}"/>
                </a:ext>
              </a:extLst>
            </p:cNvPr>
            <p:cNvCxnSpPr>
              <a:cxnSpLocks/>
              <a:stCxn id="21" idx="2"/>
              <a:endCxn id="36" idx="0"/>
            </p:cNvCxnSpPr>
            <p:nvPr/>
          </p:nvCxnSpPr>
          <p:spPr>
            <a:xfrm flipH="1">
              <a:off x="9376244" y="2636111"/>
              <a:ext cx="4682" cy="43009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descr="" title="">
              <a:extLst>
                <a:ext uri="{FF2B5EF4-FFF2-40B4-BE49-F238E27FC236}">
                  <a16:creationId xmlns:a16="http://schemas.microsoft.com/office/drawing/2014/main" id="{813E3F98-AB47-4066-BD67-746479C41493}"/>
                </a:ext>
              </a:extLst>
            </p:cNvPr>
            <p:cNvCxnSpPr>
              <a:cxnSpLocks/>
              <a:stCxn id="14" idx="2"/>
              <a:endCxn id="4" idx="1"/>
            </p:cNvCxnSpPr>
            <p:nvPr/>
          </p:nvCxnSpPr>
          <p:spPr>
            <a:xfrm>
              <a:off x="2664045" y="838569"/>
              <a:ext cx="655716" cy="22446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descr="" title="">
              <a:extLst>
                <a:ext uri="{FF2B5EF4-FFF2-40B4-BE49-F238E27FC236}">
                  <a16:creationId xmlns:a16="http://schemas.microsoft.com/office/drawing/2014/main" id="{3D0ADBE1-37DB-4223-BABA-5122C3CCDEB2}"/>
                </a:ext>
              </a:extLst>
            </p:cNvPr>
            <p:cNvSpPr txBox="1"/>
            <p:nvPr/>
          </p:nvSpPr>
          <p:spPr>
            <a:xfrm>
              <a:off x="8836317" y="3066206"/>
              <a:ext cx="1079854" cy="553998"/>
            </a:xfrm>
            <a:prstGeom prst="rect">
              <a:avLst/>
            </a:prstGeom>
            <a:noFill/>
          </p:spPr>
          <p:txBody>
            <a:bodyPr wrap="square" rtlCol="0">
              <a:spAutoFit/>
            </a:bodyPr>
            <a:lstStyle/>
            <a:p>
              <a:pPr algn="ctr"/>
              <a:r>
                <a:rPr lang="en-GB" sz="1000" dirty="0"/>
                <a:t>employees working remotely</a:t>
              </a:r>
            </a:p>
          </p:txBody>
        </p:sp>
        <p:sp>
          <p:nvSpPr>
            <p:cNvPr id="37" name="TextBox 36" descr="" title="">
              <a:extLst>
                <a:ext uri="{FF2B5EF4-FFF2-40B4-BE49-F238E27FC236}">
                  <a16:creationId xmlns:a16="http://schemas.microsoft.com/office/drawing/2014/main" id="{78E90912-971D-45AE-98B7-AC78B550D397}"/>
                </a:ext>
              </a:extLst>
            </p:cNvPr>
            <p:cNvSpPr txBox="1"/>
            <p:nvPr/>
          </p:nvSpPr>
          <p:spPr>
            <a:xfrm>
              <a:off x="4915173" y="1870444"/>
              <a:ext cx="1247697" cy="246221"/>
            </a:xfrm>
            <a:prstGeom prst="rect">
              <a:avLst/>
            </a:prstGeom>
            <a:noFill/>
          </p:spPr>
          <p:txBody>
            <a:bodyPr wrap="square" rtlCol="0">
              <a:spAutoFit/>
            </a:bodyPr>
            <a:lstStyle/>
            <a:p>
              <a:pPr algn="ctr"/>
              <a:r>
                <a:rPr lang="en-GB" sz="1000" dirty="0"/>
                <a:t>profit share</a:t>
              </a:r>
            </a:p>
          </p:txBody>
        </p:sp>
        <p:cxnSp>
          <p:nvCxnSpPr>
            <p:cNvPr id="39" name="Straight Arrow Connector 38" descr="" title="">
              <a:extLst>
                <a:ext uri="{FF2B5EF4-FFF2-40B4-BE49-F238E27FC236}">
                  <a16:creationId xmlns:a16="http://schemas.microsoft.com/office/drawing/2014/main" id="{E2FFFE28-57D6-4C72-A0B4-CD8E4837CFF5}"/>
                </a:ext>
              </a:extLst>
            </p:cNvPr>
            <p:cNvCxnSpPr>
              <a:cxnSpLocks/>
              <a:stCxn id="5" idx="5"/>
              <a:endCxn id="21" idx="1"/>
            </p:cNvCxnSpPr>
            <p:nvPr/>
          </p:nvCxnSpPr>
          <p:spPr>
            <a:xfrm flipV="1">
              <a:off x="6787783" y="2297557"/>
              <a:ext cx="1951861" cy="88186"/>
            </a:xfrm>
            <a:prstGeom prst="straightConnector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descr="" title="">
              <a:extLst>
                <a:ext uri="{FF2B5EF4-FFF2-40B4-BE49-F238E27FC236}">
                  <a16:creationId xmlns:a16="http://schemas.microsoft.com/office/drawing/2014/main" id="{67A60558-4BE7-4AE1-BEE4-981401373E75}"/>
                </a:ext>
              </a:extLst>
            </p:cNvPr>
            <p:cNvCxnSpPr>
              <a:cxnSpLocks/>
              <a:stCxn id="6" idx="2"/>
              <a:endCxn id="5" idx="0"/>
            </p:cNvCxnSpPr>
            <p:nvPr/>
          </p:nvCxnSpPr>
          <p:spPr>
            <a:xfrm flipH="1">
              <a:off x="6217891" y="1458595"/>
              <a:ext cx="810919"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descr="" title="">
              <a:extLst>
                <a:ext uri="{FF2B5EF4-FFF2-40B4-BE49-F238E27FC236}">
                  <a16:creationId xmlns:a16="http://schemas.microsoft.com/office/drawing/2014/main" id="{58964F1C-452C-4E34-878E-06BB54A77734}"/>
                </a:ext>
              </a:extLst>
            </p:cNvPr>
            <p:cNvCxnSpPr>
              <a:cxnSpLocks/>
              <a:stCxn id="7" idx="3"/>
              <a:endCxn id="5" idx="0"/>
            </p:cNvCxnSpPr>
            <p:nvPr/>
          </p:nvCxnSpPr>
          <p:spPr>
            <a:xfrm>
              <a:off x="5453356" y="1458595"/>
              <a:ext cx="764535"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descr="" title="">
              <a:extLst>
                <a:ext uri="{FF2B5EF4-FFF2-40B4-BE49-F238E27FC236}">
                  <a16:creationId xmlns:a16="http://schemas.microsoft.com/office/drawing/2014/main" id="{19FF15F8-8E52-4318-8511-B7DE1210AAC1}"/>
                </a:ext>
              </a:extLst>
            </p:cNvPr>
            <p:cNvCxnSpPr>
              <a:cxnSpLocks/>
              <a:stCxn id="5" idx="3"/>
              <a:endCxn id="9" idx="0"/>
            </p:cNvCxnSpPr>
            <p:nvPr/>
          </p:nvCxnSpPr>
          <p:spPr>
            <a:xfrm>
              <a:off x="6217891" y="3027698"/>
              <a:ext cx="0" cy="16879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descr="" title="">
              <a:extLst>
                <a:ext uri="{FF2B5EF4-FFF2-40B4-BE49-F238E27FC236}">
                  <a16:creationId xmlns:a16="http://schemas.microsoft.com/office/drawing/2014/main" id="{5B99A7D1-BD64-4353-AE17-09A687C285FA}"/>
                </a:ext>
              </a:extLst>
            </p:cNvPr>
            <p:cNvSpPr txBox="1"/>
            <p:nvPr/>
          </p:nvSpPr>
          <p:spPr>
            <a:xfrm>
              <a:off x="5582891" y="4148639"/>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(US)</a:t>
              </a:r>
            </a:p>
          </p:txBody>
        </p:sp>
        <p:sp>
          <p:nvSpPr>
            <p:cNvPr id="77" name="TextBox 76" descr="" title="">
              <a:extLst>
                <a:ext uri="{FF2B5EF4-FFF2-40B4-BE49-F238E27FC236}">
                  <a16:creationId xmlns:a16="http://schemas.microsoft.com/office/drawing/2014/main" id="{6A8AC9E4-9A1E-4692-9367-934CC74AD52A}"/>
                </a:ext>
              </a:extLst>
            </p:cNvPr>
            <p:cNvSpPr txBox="1"/>
            <p:nvPr/>
          </p:nvSpPr>
          <p:spPr>
            <a:xfrm>
              <a:off x="7271596" y="4148639"/>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(Israel)</a:t>
              </a:r>
            </a:p>
          </p:txBody>
        </p:sp>
        <p:cxnSp>
          <p:nvCxnSpPr>
            <p:cNvPr id="79" name="Straight Connector 78" descr="" title="">
              <a:extLst>
                <a:ext uri="{FF2B5EF4-FFF2-40B4-BE49-F238E27FC236}">
                  <a16:creationId xmlns:a16="http://schemas.microsoft.com/office/drawing/2014/main" id="{840FDDCA-AE98-46DB-961A-0AE361999133}"/>
                </a:ext>
              </a:extLst>
            </p:cNvPr>
            <p:cNvCxnSpPr>
              <a:cxnSpLocks/>
              <a:stCxn id="9" idx="2"/>
              <a:endCxn id="76" idx="0"/>
            </p:cNvCxnSpPr>
            <p:nvPr/>
          </p:nvCxnSpPr>
          <p:spPr>
            <a:xfrm flipH="1">
              <a:off x="6217890" y="3794697"/>
              <a:ext cx="1"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or: Elbow 82" descr="" title="">
              <a:extLst>
                <a:ext uri="{FF2B5EF4-FFF2-40B4-BE49-F238E27FC236}">
                  <a16:creationId xmlns:a16="http://schemas.microsoft.com/office/drawing/2014/main" id="{CB2FB57F-383C-4241-B3D6-658F0E19A90C}"/>
                </a:ext>
              </a:extLst>
            </p:cNvPr>
            <p:cNvCxnSpPr>
              <a:cxnSpLocks/>
              <a:stCxn id="12" idx="0"/>
              <a:endCxn id="9" idx="1"/>
            </p:cNvCxnSpPr>
            <p:nvPr/>
          </p:nvCxnSpPr>
          <p:spPr>
            <a:xfrm rot="5400000" flipH="1" flipV="1">
              <a:off x="4535752" y="3489028"/>
              <a:ext cx="653044" cy="6661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descr="" title="">
              <a:extLst>
                <a:ext uri="{FF2B5EF4-FFF2-40B4-BE49-F238E27FC236}">
                  <a16:creationId xmlns:a16="http://schemas.microsoft.com/office/drawing/2014/main" id="{617B16CF-8FBD-48DB-9AAC-136607F2142C}"/>
                </a:ext>
              </a:extLst>
            </p:cNvPr>
            <p:cNvCxnSpPr>
              <a:cxnSpLocks/>
              <a:stCxn id="9" idx="2"/>
              <a:endCxn id="77" idx="0"/>
            </p:cNvCxnSpPr>
            <p:nvPr/>
          </p:nvCxnSpPr>
          <p:spPr>
            <a:xfrm>
              <a:off x="6217891" y="3794697"/>
              <a:ext cx="1688704"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nector: Elbow 104" descr="" title="">
              <a:extLst>
                <a:ext uri="{FF2B5EF4-FFF2-40B4-BE49-F238E27FC236}">
                  <a16:creationId xmlns:a16="http://schemas.microsoft.com/office/drawing/2014/main" id="{C3F2B988-4803-4E6D-B484-630B4B050DA4}"/>
                </a:ext>
              </a:extLst>
            </p:cNvPr>
            <p:cNvCxnSpPr>
              <a:stCxn id="6" idx="0"/>
              <a:endCxn id="21" idx="3"/>
            </p:cNvCxnSpPr>
            <p:nvPr/>
          </p:nvCxnSpPr>
          <p:spPr>
            <a:xfrm rot="16200000" flipH="1">
              <a:off x="7737347" y="12698"/>
              <a:ext cx="1576322" cy="2993397"/>
            </a:xfrm>
            <a:prstGeom prst="bentConnector4">
              <a:avLst>
                <a:gd name="adj1" fmla="val -14502"/>
                <a:gd name="adj2" fmla="val 107637"/>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6" name="TextBox 105" descr="" title="">
              <a:extLst>
                <a:ext uri="{FF2B5EF4-FFF2-40B4-BE49-F238E27FC236}">
                  <a16:creationId xmlns:a16="http://schemas.microsoft.com/office/drawing/2014/main" id="{EAC9F7FB-BB5E-4521-8D5E-017BED3C47B8}"/>
                </a:ext>
              </a:extLst>
            </p:cNvPr>
            <p:cNvSpPr txBox="1"/>
            <p:nvPr/>
          </p:nvSpPr>
          <p:spPr>
            <a:xfrm>
              <a:off x="10297508" y="1364572"/>
              <a:ext cx="647342" cy="276999"/>
            </a:xfrm>
            <a:prstGeom prst="rect">
              <a:avLst/>
            </a:prstGeom>
            <a:noFill/>
          </p:spPr>
          <p:txBody>
            <a:bodyPr wrap="square" rtlCol="0">
              <a:spAutoFit/>
            </a:bodyPr>
            <a:lstStyle/>
            <a:p>
              <a:r>
                <a:rPr lang="en-GB" sz="1200" dirty="0"/>
                <a:t>IMA</a:t>
              </a:r>
            </a:p>
          </p:txBody>
        </p:sp>
        <p:sp>
          <p:nvSpPr>
            <p:cNvPr id="3" name="Rectangle 2" descr="" title="">
              <a:extLst>
                <a:ext uri="{FF2B5EF4-FFF2-40B4-BE49-F238E27FC236}">
                  <a16:creationId xmlns:a16="http://schemas.microsoft.com/office/drawing/2014/main" id="{65F463BC-A98E-4F7D-9863-C44487B9037F}"/>
                </a:ext>
              </a:extLst>
            </p:cNvPr>
            <p:cNvSpPr/>
            <p:nvPr/>
          </p:nvSpPr>
          <p:spPr>
            <a:xfrm>
              <a:off x="3338542" y="3088591"/>
              <a:ext cx="5648656" cy="870573"/>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Placeholder 9" descr="" title="">
            <a:extLst>
              <a:ext uri="{FF2B5EF4-FFF2-40B4-BE49-F238E27FC236}">
                <a16:creationId xmlns:a16="http://schemas.microsoft.com/office/drawing/2014/main" id="{B0D8CF89-5B4A-4171-AE2C-FB09339F489E}"/>
              </a:ext>
            </a:extLst>
          </p:cNvPr>
          <p:cNvSpPr>
            <a:spLocks noGrp="1"/>
          </p:cNvSpPr>
          <p:nvPr>
            <p:ph type="body" sz="quarter" idx="13"/>
          </p:nvPr>
        </p:nvSpPr>
        <p:spPr/>
        <p:txBody>
          <a:bodyPr/>
          <a:lstStyle/>
          <a:p>
            <a:r>
              <a:rPr lang="en-US" dirty="0"/>
              <a:t>Challenges and Opportunities at HoldCo Level</a:t>
            </a:r>
          </a:p>
        </p:txBody>
      </p:sp>
    </p:spTree>
    <p:extLst>
      <p:ext uri="{BB962C8B-B14F-4D97-AF65-F5344CB8AC3E}">
        <p14:creationId xmlns:p14="http://schemas.microsoft.com/office/powerpoint/2010/main" val="2831258956"/>
      </p:ext>
    </p:extLst>
  </p:cSld>
  <p:clrMapOvr>
    <a:masterClrMapping/>
  </p:clrMapOvr>
</p:sld>
</file>

<file path=ppt/slides/slide2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9"/>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HoldCo Level</a:t>
            </a:r>
            <a:br>
              <a:rPr lang="en-GB" sz="4000" dirty="0"/>
            </a:br>
            <a:r>
              <a:rPr lang="en-US" sz="4000" b="1" dirty="0">
                <a:latin typeface="Calibri" panose="020F0502020204030204" pitchFamily="34" charset="0"/>
                <a:ea typeface="Calibri" panose="020F0502020204030204" pitchFamily="34" charset="0"/>
                <a:cs typeface="Arial" panose="020B0604020202020204" pitchFamily="34" charset="0"/>
              </a:rPr>
              <a:t>Luxembourg</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74747929"/>
      </p:ext>
    </p:extLst>
  </p:cSld>
  <p:clrMapOvr>
    <a:masterClrMapping/>
  </p:clrMapOvr>
</p:sld>
</file>

<file path=ppt/slides/slide2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97E91A6E-0522-407C-9391-DA0CC1377385}"/>
              </a:ext>
            </a:extLst>
          </p:cNvPr>
          <p:cNvSpPr>
            <a:spLocks noGrp="1"/>
          </p:cNvSpPr>
          <p:nvPr>
            <p:ph type="body" sz="quarter" idx="13"/>
          </p:nvPr>
        </p:nvSpPr>
        <p:spPr/>
        <p:txBody>
          <a:bodyPr/>
          <a:lstStyle/>
          <a:p>
            <a:r>
              <a:rPr lang="en-US" dirty="0"/>
              <a:t>Luxembourg views on </a:t>
            </a:r>
            <a:r>
              <a:rPr lang="en-US" dirty="0" err="1"/>
              <a:t>HoldCo’s</a:t>
            </a:r>
            <a:endParaRPr lang="en-US" dirty="0"/>
          </a:p>
        </p:txBody>
      </p:sp>
      <p:sp>
        <p:nvSpPr>
          <p:cNvPr id="5" name="Text Placeholder 4" descr="" title="">
            <a:extLst>
              <a:ext uri="{FF2B5EF4-FFF2-40B4-BE49-F238E27FC236}">
                <a16:creationId xmlns:a16="http://schemas.microsoft.com/office/drawing/2014/main" id="{EA04F3A0-BE8F-4951-B946-6BC0873D50E1}"/>
              </a:ext>
            </a:extLst>
          </p:cNvPr>
          <p:cNvSpPr>
            <a:spLocks noGrp="1"/>
          </p:cNvSpPr>
          <p:nvPr>
            <p:ph type="body" sz="quarter" idx="14"/>
          </p:nvPr>
        </p:nvSpPr>
        <p:spPr/>
        <p:txBody>
          <a:bodyPr>
            <a:normAutofit/>
          </a:bodyPr>
          <a:lstStyle/>
          <a:p>
            <a:pPr marL="0" indent="0">
              <a:buNone/>
            </a:pPr>
            <a:r>
              <a:rPr lang="en-US" b="1" dirty="0" err="1"/>
              <a:t>HoldCo’s</a:t>
            </a:r>
            <a:r>
              <a:rPr lang="en-US" b="1" dirty="0"/>
              <a:t> / Master </a:t>
            </a:r>
            <a:r>
              <a:rPr lang="en-US" b="1" dirty="0" err="1"/>
              <a:t>HoldCo’s</a:t>
            </a:r>
            <a:r>
              <a:rPr lang="en-US" b="1" dirty="0"/>
              <a:t> still widely used</a:t>
            </a:r>
            <a:endParaRPr lang="en-US" dirty="0"/>
          </a:p>
          <a:p>
            <a:pPr marL="0" indent="0">
              <a:buNone/>
            </a:pPr>
            <a:endParaRPr lang="en-US" dirty="0"/>
          </a:p>
          <a:p>
            <a:pPr lvl="1"/>
            <a:r>
              <a:rPr lang="en-US" dirty="0"/>
              <a:t>Substance: since the introduction of AIFMD, regulatory and tax requirements are largely aligned</a:t>
            </a:r>
          </a:p>
          <a:p>
            <a:pPr lvl="1"/>
            <a:endParaRPr lang="en-US" dirty="0"/>
          </a:p>
          <a:p>
            <a:pPr lvl="1"/>
            <a:r>
              <a:rPr lang="en-US" dirty="0"/>
              <a:t>Beneficial ownership (Danish cases): strong resilience (commingling of the sources of funding, mismatches, cash recycling, …)</a:t>
            </a:r>
          </a:p>
          <a:p>
            <a:pPr lvl="1"/>
            <a:endParaRPr lang="en-US" dirty="0"/>
          </a:p>
          <a:p>
            <a:pPr lvl="1"/>
            <a:r>
              <a:rPr lang="en-US" dirty="0" err="1"/>
              <a:t>Unshell</a:t>
            </a:r>
            <a:r>
              <a:rPr lang="en-US" dirty="0"/>
              <a:t> / ATAD 3:  wide carve-out expected for subsidiaries of AIFs</a:t>
            </a:r>
          </a:p>
          <a:p>
            <a:pPr lvl="1"/>
            <a:endParaRPr lang="en-US" dirty="0"/>
          </a:p>
          <a:p>
            <a:pPr marL="457200" lvl="1" indent="0">
              <a:buNone/>
            </a:pPr>
            <a:r>
              <a:rPr lang="en-US" dirty="0"/>
              <a:t>    (See e.g.  EP Draft Report of 12 May 2022)</a:t>
            </a:r>
          </a:p>
          <a:p>
            <a:pPr lvl="1"/>
            <a:endParaRPr lang="en-US" dirty="0"/>
          </a:p>
        </p:txBody>
      </p:sp>
    </p:spTree>
    <p:extLst>
      <p:ext uri="{BB962C8B-B14F-4D97-AF65-F5344CB8AC3E}">
        <p14:creationId xmlns:p14="http://schemas.microsoft.com/office/powerpoint/2010/main" val="592728827"/>
      </p:ext>
    </p:extLst>
  </p:cSld>
  <p:clrMapOvr>
    <a:masterClrMapping/>
  </p:clrMapOvr>
</p:sld>
</file>

<file path=ppt/slides/slide2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97E91A6E-0522-407C-9391-DA0CC1377385}"/>
              </a:ext>
            </a:extLst>
          </p:cNvPr>
          <p:cNvSpPr>
            <a:spLocks noGrp="1"/>
          </p:cNvSpPr>
          <p:nvPr>
            <p:ph type="body" sz="quarter" idx="13"/>
          </p:nvPr>
        </p:nvSpPr>
        <p:spPr/>
        <p:txBody>
          <a:bodyPr/>
          <a:lstStyle/>
          <a:p>
            <a:r>
              <a:rPr lang="en-US" dirty="0"/>
              <a:t>Luxembourg views on </a:t>
            </a:r>
            <a:r>
              <a:rPr lang="en-US" dirty="0" err="1"/>
              <a:t>HoldCo’s</a:t>
            </a:r>
            <a:r>
              <a:rPr lang="en-US" dirty="0"/>
              <a:t> (cont’d)</a:t>
            </a:r>
          </a:p>
        </p:txBody>
      </p:sp>
      <p:sp>
        <p:nvSpPr>
          <p:cNvPr id="5" name="Text Placeholder 4" descr="" title="">
            <a:extLst>
              <a:ext uri="{FF2B5EF4-FFF2-40B4-BE49-F238E27FC236}">
                <a16:creationId xmlns:a16="http://schemas.microsoft.com/office/drawing/2014/main" id="{EA04F3A0-BE8F-4951-B946-6BC0873D50E1}"/>
              </a:ext>
            </a:extLst>
          </p:cNvPr>
          <p:cNvSpPr>
            <a:spLocks noGrp="1"/>
          </p:cNvSpPr>
          <p:nvPr>
            <p:ph type="body" sz="quarter" idx="14"/>
          </p:nvPr>
        </p:nvSpPr>
        <p:spPr/>
        <p:txBody>
          <a:bodyPr>
            <a:normAutofit/>
          </a:bodyPr>
          <a:lstStyle/>
          <a:p>
            <a:r>
              <a:rPr lang="en-US" dirty="0"/>
              <a:t>Sustainability of offshore funds investing into EU </a:t>
            </a:r>
            <a:r>
              <a:rPr lang="en-US" dirty="0" err="1"/>
              <a:t>HoldCo’s</a:t>
            </a:r>
            <a:endParaRPr lang="en-US" dirty="0"/>
          </a:p>
          <a:p>
            <a:endParaRPr lang="en-US" dirty="0"/>
          </a:p>
          <a:p>
            <a:r>
              <a:rPr lang="en-US" dirty="0"/>
              <a:t>Lux authorities keen to preserve tax neutrality of funds</a:t>
            </a:r>
          </a:p>
          <a:p>
            <a:endParaRPr lang="en-US" dirty="0"/>
          </a:p>
          <a:p>
            <a:r>
              <a:rPr lang="en-US" dirty="0"/>
              <a:t>Base erosion/interest limitation rule generally not an issue due to large domestic and treaty exemptions</a:t>
            </a:r>
          </a:p>
          <a:p>
            <a:pPr marL="0" indent="0">
              <a:buNone/>
            </a:pPr>
            <a:r>
              <a:rPr lang="en-US" dirty="0"/>
              <a:t>	Exception: certain debt funds</a:t>
            </a:r>
          </a:p>
          <a:p>
            <a:pPr marL="0" indent="0">
              <a:buNone/>
            </a:pPr>
            <a:endParaRPr lang="en-US" dirty="0"/>
          </a:p>
          <a:p>
            <a:pPr lvl="1"/>
            <a:endParaRPr lang="en-US" dirty="0"/>
          </a:p>
        </p:txBody>
      </p:sp>
    </p:spTree>
    <p:extLst>
      <p:ext uri="{BB962C8B-B14F-4D97-AF65-F5344CB8AC3E}">
        <p14:creationId xmlns:p14="http://schemas.microsoft.com/office/powerpoint/2010/main" val="1614332884"/>
      </p:ext>
    </p:extLst>
  </p:cSld>
  <p:clrMapOvr>
    <a:masterClrMapping/>
  </p:clrMapOvr>
</p:sld>
</file>

<file path=ppt/slides/slide2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5"/>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HoldCo Level</a:t>
            </a:r>
            <a:br>
              <a:rPr lang="en-GB" sz="4000" dirty="0"/>
            </a:br>
            <a:r>
              <a:rPr lang="en-US" sz="4000" b="1" dirty="0">
                <a:latin typeface="Calibri" panose="020F0502020204030204" pitchFamily="34" charset="0"/>
                <a:ea typeface="Calibri" panose="020F0502020204030204" pitchFamily="34" charset="0"/>
                <a:cs typeface="Arial" panose="020B0604020202020204" pitchFamily="34" charset="0"/>
              </a:rPr>
              <a:t>United Kingdom</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44550278"/>
      </p:ext>
    </p:extLst>
  </p:cSld>
  <p:clrMapOvr>
    <a:masterClrMapping/>
  </p:clrMapOvr>
</p:sld>
</file>

<file path=ppt/slides/slide2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E7BA4A89-7B95-4D34-BF5F-FCF7EED47FDE}"/>
              </a:ext>
            </a:extLst>
          </p:cNvPr>
          <p:cNvSpPr>
            <a:spLocks noGrp="1"/>
          </p:cNvSpPr>
          <p:nvPr>
            <p:ph type="body" sz="quarter" idx="13"/>
          </p:nvPr>
        </p:nvSpPr>
        <p:spPr/>
        <p:txBody>
          <a:bodyPr/>
          <a:lstStyle/>
          <a:p>
            <a:r>
              <a:rPr lang="en-US" dirty="0"/>
              <a:t>The UK Qualifying Asset Holding Regime (“QAHC”)</a:t>
            </a:r>
          </a:p>
        </p:txBody>
      </p:sp>
      <p:sp>
        <p:nvSpPr>
          <p:cNvPr id="5" name="Text Placeholder 4" descr="" title="">
            <a:extLst>
              <a:ext uri="{FF2B5EF4-FFF2-40B4-BE49-F238E27FC236}">
                <a16:creationId xmlns:a16="http://schemas.microsoft.com/office/drawing/2014/main" id="{0923861F-E16D-4BD3-879D-2C864F98D82A}"/>
              </a:ext>
            </a:extLst>
          </p:cNvPr>
          <p:cNvSpPr>
            <a:spLocks noGrp="1"/>
          </p:cNvSpPr>
          <p:nvPr>
            <p:ph type="body" sz="quarter" idx="14"/>
          </p:nvPr>
        </p:nvSpPr>
        <p:spPr/>
        <p:txBody>
          <a:bodyPr/>
          <a:lstStyle/>
          <a:p>
            <a:r>
              <a:rPr lang="en-US" dirty="0"/>
              <a:t>Standard UK company</a:t>
            </a:r>
          </a:p>
          <a:p>
            <a:endParaRPr lang="en-US" dirty="0"/>
          </a:p>
          <a:p>
            <a:r>
              <a:rPr lang="en-US" dirty="0"/>
              <a:t>Elective regime</a:t>
            </a:r>
          </a:p>
          <a:p>
            <a:endParaRPr lang="en-US" dirty="0"/>
          </a:p>
          <a:p>
            <a:r>
              <a:rPr lang="en-US" dirty="0"/>
              <a:t>Wide-ranging tax exemptions under UK domestic law – not reliant on DTAs</a:t>
            </a:r>
          </a:p>
          <a:p>
            <a:endParaRPr lang="en-US" dirty="0"/>
          </a:p>
          <a:p>
            <a:r>
              <a:rPr lang="en-US" dirty="0"/>
              <a:t>Can be used for lending activities and holding non-loan assets</a:t>
            </a:r>
          </a:p>
          <a:p>
            <a:endParaRPr lang="en-US" dirty="0"/>
          </a:p>
          <a:p>
            <a:r>
              <a:rPr lang="en-US" dirty="0"/>
              <a:t>Regime introduced in April 2022 and improved since by further clarifications by HMRC</a:t>
            </a:r>
          </a:p>
        </p:txBody>
      </p:sp>
    </p:spTree>
    <p:extLst>
      <p:ext uri="{BB962C8B-B14F-4D97-AF65-F5344CB8AC3E}">
        <p14:creationId xmlns:p14="http://schemas.microsoft.com/office/powerpoint/2010/main" val="1710867427"/>
      </p:ext>
    </p:extLst>
  </p:cSld>
  <p:clrMapOvr>
    <a:masterClrMapping/>
  </p:clrMapOvr>
</p:sld>
</file>

<file path=ppt/slides/slide2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97E91A6E-0522-407C-9391-DA0CC1377385}"/>
              </a:ext>
            </a:extLst>
          </p:cNvPr>
          <p:cNvSpPr>
            <a:spLocks noGrp="1"/>
          </p:cNvSpPr>
          <p:nvPr>
            <p:ph type="body" sz="quarter" idx="13"/>
          </p:nvPr>
        </p:nvSpPr>
        <p:spPr/>
        <p:txBody>
          <a:bodyPr/>
          <a:lstStyle/>
          <a:p>
            <a:r>
              <a:rPr lang="en-US" dirty="0"/>
              <a:t>The UK Qualifying Asset Holding Regime (“QAHC”) (cont’d)</a:t>
            </a:r>
          </a:p>
        </p:txBody>
      </p:sp>
      <p:sp>
        <p:nvSpPr>
          <p:cNvPr id="5" name="Text Placeholder 4" descr="" title="">
            <a:extLst>
              <a:ext uri="{FF2B5EF4-FFF2-40B4-BE49-F238E27FC236}">
                <a16:creationId xmlns:a16="http://schemas.microsoft.com/office/drawing/2014/main" id="{EA04F3A0-BE8F-4951-B946-6BC0873D50E1}"/>
              </a:ext>
            </a:extLst>
          </p:cNvPr>
          <p:cNvSpPr>
            <a:spLocks noGrp="1"/>
          </p:cNvSpPr>
          <p:nvPr>
            <p:ph type="body" sz="quarter" idx="14"/>
          </p:nvPr>
        </p:nvSpPr>
        <p:spPr/>
        <p:txBody>
          <a:bodyPr>
            <a:normAutofit fontScale="92500" lnSpcReduction="10000"/>
          </a:bodyPr>
          <a:lstStyle/>
          <a:p>
            <a:pPr marL="0" indent="0">
              <a:buNone/>
            </a:pPr>
            <a:r>
              <a:rPr lang="en-US" dirty="0"/>
              <a:t>Key benefits</a:t>
            </a:r>
          </a:p>
          <a:p>
            <a:r>
              <a:rPr lang="en-US" dirty="0"/>
              <a:t>Exemption from WHT for all interest payments made by a QAHC.</a:t>
            </a:r>
          </a:p>
          <a:p>
            <a:r>
              <a:rPr lang="en-US" dirty="0"/>
              <a:t>Deduction for interest arising on profit-participating (or “results dependent”) loans and certain other “special securities” in respect of which interest payments would otherwise be treated as non-deductible distributions.</a:t>
            </a:r>
          </a:p>
          <a:p>
            <a:r>
              <a:rPr lang="en-US" dirty="0"/>
              <a:t>Exemption from tax on capital gains realised on the disposal of shares in UK or non-UK companies (provided such companies are not UK-property rich) and on non-UK real estate.</a:t>
            </a:r>
          </a:p>
          <a:p>
            <a:r>
              <a:rPr lang="en-US" dirty="0"/>
              <a:t>Exemption from stamp duty and stamp duty reserve tax on repurchase of own shares or loan capital.</a:t>
            </a:r>
          </a:p>
          <a:p>
            <a:r>
              <a:rPr lang="en-US" dirty="0"/>
              <a:t>Payments by a QAHC on redemption, repayment or purchase of its own shares are not treated as distributions (other than for portfolio company level management).</a:t>
            </a:r>
          </a:p>
          <a:p>
            <a:r>
              <a:rPr lang="en-US" dirty="0"/>
              <a:t>The remittance basis of taxation may be available to UK resident fund managers on income and gains from foreign assets held through a QAHC (subject to the special remittance basis rules applicable to carried interest).</a:t>
            </a:r>
          </a:p>
        </p:txBody>
      </p:sp>
    </p:spTree>
    <p:extLst>
      <p:ext uri="{BB962C8B-B14F-4D97-AF65-F5344CB8AC3E}">
        <p14:creationId xmlns:p14="http://schemas.microsoft.com/office/powerpoint/2010/main" val="3514301493"/>
      </p:ext>
    </p:extLst>
  </p:cSld>
  <p:clrMapOvr>
    <a:masterClrMapping/>
  </p:clrMapOvr>
</p:sld>
</file>

<file path=ppt/slides/slide3.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ext Placeholder 15" descr="" title="">
            <a:extLst>
              <a:ext uri="{FF2B5EF4-FFF2-40B4-BE49-F238E27FC236}">
                <a16:creationId xmlns:a16="http://schemas.microsoft.com/office/drawing/2014/main" id="{F35F2467-DA3A-41A5-88C6-2D4054F0A186}"/>
              </a:ext>
            </a:extLst>
          </p:cNvPr>
          <p:cNvSpPr>
            <a:spLocks noGrp="1"/>
          </p:cNvSpPr>
          <p:nvPr>
            <p:ph type="body" sz="quarter" idx="13"/>
          </p:nvPr>
        </p:nvSpPr>
        <p:spPr/>
        <p:txBody>
          <a:bodyPr/>
          <a:lstStyle/>
          <a:p>
            <a:r>
              <a:rPr lang="en-US" dirty="0"/>
              <a:t>Private Equity Structures under Siege - Objectives</a:t>
            </a:r>
          </a:p>
        </p:txBody>
      </p:sp>
      <p:sp>
        <p:nvSpPr>
          <p:cNvPr id="17" name="Text Placeholder 16" descr="" title="">
            <a:extLst>
              <a:ext uri="{FF2B5EF4-FFF2-40B4-BE49-F238E27FC236}">
                <a16:creationId xmlns:a16="http://schemas.microsoft.com/office/drawing/2014/main" id="{BEDF71C6-9694-4233-BFD2-905B0D7AF445}"/>
              </a:ext>
            </a:extLst>
          </p:cNvPr>
          <p:cNvSpPr>
            <a:spLocks noGrp="1"/>
          </p:cNvSpPr>
          <p:nvPr>
            <p:ph type="body" sz="quarter" idx="14"/>
          </p:nvPr>
        </p:nvSpPr>
        <p:spPr/>
        <p:txBody>
          <a:bodyPr>
            <a:normAutofit fontScale="92500" lnSpcReduction="20000"/>
          </a:bodyPr>
          <a:lstStyle/>
          <a:p>
            <a:pPr marL="0" indent="0">
              <a:buNone/>
            </a:pPr>
            <a:r>
              <a:rPr lang="en-US" sz="2400" b="1" dirty="0"/>
              <a:t>Target Company</a:t>
            </a:r>
          </a:p>
          <a:p>
            <a:r>
              <a:rPr lang="en-US" sz="2400" dirty="0" err="1"/>
              <a:t>Maximise</a:t>
            </a:r>
            <a:r>
              <a:rPr lang="en-US" sz="2400" dirty="0"/>
              <a:t> interest deductions</a:t>
            </a:r>
          </a:p>
          <a:p>
            <a:r>
              <a:rPr lang="en-US" sz="2400" dirty="0" err="1"/>
              <a:t>Minimise</a:t>
            </a:r>
            <a:r>
              <a:rPr lang="en-US" sz="2400" dirty="0"/>
              <a:t> tax on exit</a:t>
            </a:r>
          </a:p>
          <a:p>
            <a:pPr marL="0" indent="0">
              <a:buNone/>
            </a:pPr>
            <a:r>
              <a:rPr lang="en-US" sz="2400" b="1" dirty="0"/>
              <a:t>Holdco</a:t>
            </a:r>
          </a:p>
          <a:p>
            <a:r>
              <a:rPr lang="en-US" sz="2400" dirty="0"/>
              <a:t>Treaty access</a:t>
            </a:r>
          </a:p>
          <a:p>
            <a:pPr lvl="1"/>
            <a:r>
              <a:rPr lang="en-US" sz="2200" dirty="0" err="1"/>
              <a:t>minimise</a:t>
            </a:r>
            <a:r>
              <a:rPr lang="en-US" sz="2200" dirty="0"/>
              <a:t> withholding taxes</a:t>
            </a:r>
          </a:p>
          <a:p>
            <a:pPr lvl="1"/>
            <a:r>
              <a:rPr lang="en-US" sz="2200" dirty="0" err="1"/>
              <a:t>minimise</a:t>
            </a:r>
            <a:r>
              <a:rPr lang="en-US" sz="2200" dirty="0"/>
              <a:t> NRCGT</a:t>
            </a:r>
          </a:p>
          <a:p>
            <a:r>
              <a:rPr lang="en-US" sz="2400" dirty="0" err="1"/>
              <a:t>Minimise</a:t>
            </a:r>
            <a:r>
              <a:rPr lang="en-US" sz="2400" dirty="0"/>
              <a:t> leakage at Holdco</a:t>
            </a:r>
          </a:p>
          <a:p>
            <a:pPr lvl="1"/>
            <a:r>
              <a:rPr lang="en-US" sz="2200" dirty="0"/>
              <a:t>interest deductibility </a:t>
            </a:r>
          </a:p>
          <a:p>
            <a:pPr lvl="1"/>
            <a:r>
              <a:rPr lang="en-US" sz="2200" dirty="0"/>
              <a:t>participation exemption</a:t>
            </a:r>
          </a:p>
          <a:p>
            <a:pPr lvl="1"/>
            <a:r>
              <a:rPr lang="en-US" sz="2200" dirty="0"/>
              <a:t>no withholding taxes</a:t>
            </a:r>
          </a:p>
          <a:p>
            <a:r>
              <a:rPr lang="en-US" sz="2400"/>
              <a:t>Ability </a:t>
            </a:r>
            <a:r>
              <a:rPr lang="en-US" sz="2400" dirty="0"/>
              <a:t>to repatriate capital gains as capital</a:t>
            </a:r>
          </a:p>
          <a:p>
            <a:pPr marL="457200" lvl="1" indent="0">
              <a:buNone/>
            </a:pPr>
            <a:endParaRPr lang="en-US" sz="2200" dirty="0"/>
          </a:p>
        </p:txBody>
      </p:sp>
    </p:spTree>
    <p:extLst>
      <p:ext uri="{BB962C8B-B14F-4D97-AF65-F5344CB8AC3E}">
        <p14:creationId xmlns:p14="http://schemas.microsoft.com/office/powerpoint/2010/main" val="3057671996"/>
      </p:ext>
    </p:extLst>
  </p:cSld>
  <p:clrMapOvr>
    <a:masterClrMapping/>
  </p:clrMapOvr>
</p:sld>
</file>

<file path=ppt/slides/slide30.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BD7F5C0B-D586-4FB5-8501-5DE024BCAEC5}"/>
              </a:ext>
            </a:extLst>
          </p:cNvPr>
          <p:cNvSpPr>
            <a:spLocks noGrp="1"/>
          </p:cNvSpPr>
          <p:nvPr>
            <p:ph type="body" sz="quarter" idx="13"/>
          </p:nvPr>
        </p:nvSpPr>
        <p:spPr/>
        <p:txBody>
          <a:bodyPr/>
          <a:lstStyle/>
          <a:p>
            <a:r>
              <a:rPr lang="en-US" dirty="0"/>
              <a:t>The UK Qualifying Asset Holding Regime (“QAHC”) (cont’d)</a:t>
            </a:r>
          </a:p>
        </p:txBody>
      </p:sp>
      <p:sp>
        <p:nvSpPr>
          <p:cNvPr id="5" name="Text Placeholder 4" descr="" title="">
            <a:extLst>
              <a:ext uri="{FF2B5EF4-FFF2-40B4-BE49-F238E27FC236}">
                <a16:creationId xmlns:a16="http://schemas.microsoft.com/office/drawing/2014/main" id="{14073E36-F1E0-44C5-B5E0-48EE47764E99}"/>
              </a:ext>
            </a:extLst>
          </p:cNvPr>
          <p:cNvSpPr>
            <a:spLocks noGrp="1"/>
          </p:cNvSpPr>
          <p:nvPr>
            <p:ph type="body" sz="quarter" idx="14"/>
          </p:nvPr>
        </p:nvSpPr>
        <p:spPr/>
        <p:txBody>
          <a:bodyPr>
            <a:normAutofit fontScale="92500" lnSpcReduction="20000"/>
          </a:bodyPr>
          <a:lstStyle/>
          <a:p>
            <a:pPr marL="0" indent="0">
              <a:buNone/>
            </a:pPr>
            <a:r>
              <a:rPr lang="en-US" dirty="0"/>
              <a:t>Conditions for regime to apply</a:t>
            </a:r>
          </a:p>
          <a:p>
            <a:r>
              <a:rPr lang="en-US" dirty="0"/>
              <a:t>The company’s main activity is carrying on an investment business and any other activities are ancillary to that business and are not substantial.</a:t>
            </a:r>
          </a:p>
          <a:p>
            <a:r>
              <a:rPr lang="en-US" dirty="0"/>
              <a:t>The company’s investment strategy does not involve the acquisition of listed securities.</a:t>
            </a:r>
          </a:p>
          <a:p>
            <a:r>
              <a:rPr lang="en-US" dirty="0"/>
              <a:t>None of its shares are listed or traded on a recognised stock exchange.</a:t>
            </a:r>
          </a:p>
          <a:p>
            <a:r>
              <a:rPr lang="en-US" dirty="0"/>
              <a:t>At least 70% of the company’s owners are so-called “Category A” investors</a:t>
            </a:r>
          </a:p>
          <a:p>
            <a:pPr lvl="1"/>
            <a:r>
              <a:rPr lang="en-US" dirty="0"/>
              <a:t>includes certain qualifying funds, QAHCs themselves, specified types of investor (including those benefiting from sovereign immunity, pension schemes, charities and authorised persons carrying on long term insurance business), public authorities and certain non-UK companies wholly owned by one or more Category A investors which are not QAHCs.</a:t>
            </a:r>
          </a:p>
          <a:p>
            <a:r>
              <a:rPr lang="en-US" dirty="0"/>
              <a:t>Funds are considered qualifying funds (and therefore Category A investors) if they are: (i) 70% owned by other Category A investors; (ii) non-close; or (iii) a collective investment scheme and meet the genuine diversity of ownership (GDO) condition.</a:t>
            </a:r>
          </a:p>
          <a:p>
            <a:r>
              <a:rPr lang="en-US" dirty="0"/>
              <a:t>The GDO condition broadly requires for a fund to be actively marketed to a specified category of investor.</a:t>
            </a:r>
          </a:p>
        </p:txBody>
      </p:sp>
    </p:spTree>
    <p:extLst>
      <p:ext uri="{BB962C8B-B14F-4D97-AF65-F5344CB8AC3E}">
        <p14:creationId xmlns:p14="http://schemas.microsoft.com/office/powerpoint/2010/main" val="2510462985"/>
      </p:ext>
    </p:extLst>
  </p:cSld>
  <p:clrMapOvr>
    <a:masterClrMapping/>
  </p:clrMapOvr>
</p:sld>
</file>

<file path=ppt/slides/slide3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BB12C158-96C1-4C89-ADA8-975B3F8640E6}"/>
              </a:ext>
            </a:extLst>
          </p:cNvPr>
          <p:cNvSpPr>
            <a:spLocks noGrp="1"/>
          </p:cNvSpPr>
          <p:nvPr>
            <p:ph type="body" sz="quarter" idx="13"/>
          </p:nvPr>
        </p:nvSpPr>
        <p:spPr/>
        <p:txBody>
          <a:bodyPr/>
          <a:lstStyle/>
          <a:p>
            <a:r>
              <a:rPr lang="en-US" dirty="0"/>
              <a:t>The UK Qualifying Asset Holding Regime (“QAHC”) (cont’d)</a:t>
            </a:r>
          </a:p>
        </p:txBody>
      </p:sp>
      <p:sp>
        <p:nvSpPr>
          <p:cNvPr id="5" name="Text Placeholder 4" descr="" title="">
            <a:extLst>
              <a:ext uri="{FF2B5EF4-FFF2-40B4-BE49-F238E27FC236}">
                <a16:creationId xmlns:a16="http://schemas.microsoft.com/office/drawing/2014/main" id="{5A76DAF4-B899-40E0-995F-1BBAD880E627}"/>
              </a:ext>
            </a:extLst>
          </p:cNvPr>
          <p:cNvSpPr>
            <a:spLocks noGrp="1"/>
          </p:cNvSpPr>
          <p:nvPr>
            <p:ph type="body" sz="quarter" idx="14"/>
          </p:nvPr>
        </p:nvSpPr>
        <p:spPr/>
        <p:txBody>
          <a:bodyPr>
            <a:normAutofit fontScale="92500" lnSpcReduction="20000"/>
          </a:bodyPr>
          <a:lstStyle/>
          <a:p>
            <a:pPr marL="0" indent="0">
              <a:buNone/>
            </a:pPr>
            <a:r>
              <a:rPr lang="en-US" dirty="0"/>
              <a:t>Discussion points</a:t>
            </a:r>
          </a:p>
          <a:p>
            <a:r>
              <a:rPr lang="en-US" dirty="0"/>
              <a:t>The conditions for entry to the regime are complex and detailed.</a:t>
            </a:r>
          </a:p>
          <a:p>
            <a:r>
              <a:rPr lang="en-US" dirty="0"/>
              <a:t>Consider potential of inclusion of QAHCs in structure from fund-formation stage onwards – include wording in PPM to assist with GDO test.</a:t>
            </a:r>
          </a:p>
          <a:p>
            <a:r>
              <a:rPr lang="en-US" dirty="0"/>
              <a:t>Significant and helpful clarifications by HMRC during 2022.</a:t>
            </a:r>
          </a:p>
          <a:p>
            <a:r>
              <a:rPr lang="en-US" dirty="0"/>
              <a:t>Recent HMRC published guidance confirms that originating loans can qualify as an investment business – fact-dependent test.</a:t>
            </a:r>
          </a:p>
          <a:p>
            <a:r>
              <a:rPr lang="en-US" dirty="0"/>
              <a:t>Can work well for distressed debt funds – all accruals, payments and receipts of the QAHC are taxed based on the amounts recognised under GAAP in the company’s P&amp;L.</a:t>
            </a:r>
          </a:p>
          <a:p>
            <a:r>
              <a:rPr lang="en-US" dirty="0"/>
              <a:t>Still some hurdles to overcome:</a:t>
            </a:r>
          </a:p>
          <a:p>
            <a:pPr lvl="1"/>
            <a:r>
              <a:rPr lang="en-US" dirty="0"/>
              <a:t>Hybrid mismatch regime still applies (other than in relation to hybrid instrument regime on funding instruments), so still need to check treatment of fund partnership by LPs. </a:t>
            </a:r>
          </a:p>
          <a:p>
            <a:pPr lvl="1"/>
            <a:r>
              <a:rPr lang="en-US" dirty="0"/>
              <a:t>New provision to allow hybrid payees to be disregarded if they hold less than 10% in a “transparent fund” (CIS/AIF).</a:t>
            </a:r>
          </a:p>
        </p:txBody>
      </p:sp>
    </p:spTree>
    <p:extLst>
      <p:ext uri="{BB962C8B-B14F-4D97-AF65-F5344CB8AC3E}">
        <p14:creationId xmlns:p14="http://schemas.microsoft.com/office/powerpoint/2010/main" val="3369951426"/>
      </p:ext>
    </p:extLst>
  </p:cSld>
  <p:clrMapOvr>
    <a:masterClrMapping/>
  </p:clrMapOvr>
</p:sld>
</file>

<file path=ppt/slides/slide3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9"/>
            <a:ext cx="12192000" cy="1837135"/>
          </a:xfrm>
          <a:prstGeom prst="rect">
            <a:avLst/>
          </a:prstGeom>
          <a:solidFill>
            <a:schemeClr val="bg2"/>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Fund Structure Level</a:t>
            </a:r>
          </a:p>
        </p:txBody>
      </p:sp>
    </p:spTree>
    <p:extLst>
      <p:ext uri="{BB962C8B-B14F-4D97-AF65-F5344CB8AC3E}">
        <p14:creationId xmlns:p14="http://schemas.microsoft.com/office/powerpoint/2010/main" val="3857849016"/>
      </p:ext>
    </p:extLst>
  </p:cSld>
  <p:clrMapOvr>
    <a:masterClrMapping/>
  </p:clrMapOvr>
</p:sld>
</file>

<file path=ppt/slides/slide3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pSp>
        <p:nvGrpSpPr>
          <p:cNvPr id="11" name="Group 10" descr="" title="">
            <a:extLst>
              <a:ext uri="{FF2B5EF4-FFF2-40B4-BE49-F238E27FC236}">
                <a16:creationId xmlns:a16="http://schemas.microsoft.com/office/drawing/2014/main" id="{AFA7E21C-0AEB-4E68-AD20-124DCD64AB42}"/>
              </a:ext>
            </a:extLst>
          </p:cNvPr>
          <p:cNvGrpSpPr/>
          <p:nvPr/>
        </p:nvGrpSpPr>
        <p:grpSpPr>
          <a:xfrm>
            <a:off x="2329488" y="681309"/>
            <a:ext cx="8604476" cy="4249604"/>
            <a:chOff x="2340374" y="387395"/>
            <a:chExt cx="8604476" cy="4249604"/>
          </a:xfrm>
        </p:grpSpPr>
        <p:sp>
          <p:nvSpPr>
            <p:cNvPr id="18" name="TextBox 17" descr="" title="">
              <a:extLst>
                <a:ext uri="{FF2B5EF4-FFF2-40B4-BE49-F238E27FC236}">
                  <a16:creationId xmlns:a16="http://schemas.microsoft.com/office/drawing/2014/main" id="{B88CE10F-5800-4D5D-9F37-C7CC96E1A3B1}"/>
                </a:ext>
              </a:extLst>
            </p:cNvPr>
            <p:cNvSpPr txBox="1"/>
            <p:nvPr/>
          </p:nvSpPr>
          <p:spPr>
            <a:xfrm>
              <a:off x="8541593" y="675308"/>
              <a:ext cx="426825" cy="582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GB" dirty="0"/>
            </a:p>
          </p:txBody>
        </p:sp>
        <p:sp>
          <p:nvSpPr>
            <p:cNvPr id="4" name="Isosceles Triangle 3" descr="" title="">
              <a:extLst>
                <a:ext uri="{FF2B5EF4-FFF2-40B4-BE49-F238E27FC236}">
                  <a16:creationId xmlns:a16="http://schemas.microsoft.com/office/drawing/2014/main" id="{ED3133A9-AB57-4229-9617-A5CCD6454D4F}"/>
                </a:ext>
              </a:extLst>
            </p:cNvPr>
            <p:cNvSpPr/>
            <p:nvPr/>
          </p:nvSpPr>
          <p:spPr>
            <a:xfrm>
              <a:off x="2959644" y="489614"/>
              <a:ext cx="1440468" cy="798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Onshore Feeder</a:t>
              </a:r>
            </a:p>
          </p:txBody>
        </p:sp>
        <p:sp>
          <p:nvSpPr>
            <p:cNvPr id="5" name="Isosceles Triangle 4" descr="" title="">
              <a:extLst>
                <a:ext uri="{FF2B5EF4-FFF2-40B4-BE49-F238E27FC236}">
                  <a16:creationId xmlns:a16="http://schemas.microsoft.com/office/drawing/2014/main" id="{1ECB3814-BE7B-4EF2-91B9-7AFB96852B25}"/>
                </a:ext>
              </a:extLst>
            </p:cNvPr>
            <p:cNvSpPr/>
            <p:nvPr/>
          </p:nvSpPr>
          <p:spPr>
            <a:xfrm>
              <a:off x="5078106" y="1569613"/>
              <a:ext cx="2279569" cy="12839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182880" rtlCol="0" anchor="t" anchorCtr="1">
              <a:spAutoFit/>
            </a:bodyPr>
            <a:lstStyle/>
            <a:p>
              <a:pPr algn="ctr"/>
              <a:r>
                <a:rPr lang="en-GB" sz="1000" b="1" dirty="0">
                  <a:solidFill>
                    <a:schemeClr val="tx1"/>
                  </a:solidFill>
                </a:rPr>
                <a:t>Master Fund LP</a:t>
              </a:r>
              <a:br>
                <a:rPr lang="en-GB" sz="1000" dirty="0">
                  <a:solidFill>
                    <a:schemeClr val="tx1"/>
                  </a:solidFill>
                </a:rPr>
              </a:br>
              <a:r>
                <a:rPr lang="en-GB" sz="1000" dirty="0">
                  <a:solidFill>
                    <a:schemeClr val="tx1"/>
                  </a:solidFill>
                </a:rPr>
                <a:t>(Cayman/Lux/Irish/ English/Canadian)</a:t>
              </a:r>
            </a:p>
          </p:txBody>
        </p:sp>
        <p:sp>
          <p:nvSpPr>
            <p:cNvPr id="6" name="TextBox 5" descr="" title="">
              <a:extLst>
                <a:ext uri="{FF2B5EF4-FFF2-40B4-BE49-F238E27FC236}">
                  <a16:creationId xmlns:a16="http://schemas.microsoft.com/office/drawing/2014/main" id="{872BB13A-0BB7-4B06-941C-F6821CF34097}"/>
                </a:ext>
              </a:extLst>
            </p:cNvPr>
            <p:cNvSpPr txBox="1"/>
            <p:nvPr/>
          </p:nvSpPr>
          <p:spPr>
            <a:xfrm>
              <a:off x="6505575" y="547060"/>
              <a:ext cx="1046469" cy="73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GP</a:t>
              </a:r>
            </a:p>
          </p:txBody>
        </p:sp>
        <p:sp>
          <p:nvSpPr>
            <p:cNvPr id="7" name="Isosceles Triangle 6" descr="" title="">
              <a:extLst>
                <a:ext uri="{FF2B5EF4-FFF2-40B4-BE49-F238E27FC236}">
                  <a16:creationId xmlns:a16="http://schemas.microsoft.com/office/drawing/2014/main" id="{45B301E2-6090-4AED-86B7-E08D84B0246D}"/>
                </a:ext>
              </a:extLst>
            </p:cNvPr>
            <p:cNvSpPr/>
            <p:nvPr/>
          </p:nvSpPr>
          <p:spPr>
            <a:xfrm>
              <a:off x="4910883" y="540523"/>
              <a:ext cx="1084945" cy="7438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SLP</a:t>
              </a:r>
              <a:br>
                <a:rPr lang="en-GB" dirty="0">
                  <a:solidFill>
                    <a:schemeClr val="tx1"/>
                  </a:solidFill>
                </a:rPr>
              </a:br>
              <a:endParaRPr lang="en-GB" dirty="0">
                <a:solidFill>
                  <a:schemeClr val="tx1"/>
                </a:solidFill>
              </a:endParaRPr>
            </a:p>
          </p:txBody>
        </p:sp>
        <p:sp>
          <p:nvSpPr>
            <p:cNvPr id="8" name="Isosceles Triangle 7" descr="" title="">
              <a:extLst>
                <a:ext uri="{FF2B5EF4-FFF2-40B4-BE49-F238E27FC236}">
                  <a16:creationId xmlns:a16="http://schemas.microsoft.com/office/drawing/2014/main" id="{487DF6D5-FAC7-412F-A2BE-8C03B5CE584F}"/>
                </a:ext>
              </a:extLst>
            </p:cNvPr>
            <p:cNvSpPr/>
            <p:nvPr/>
          </p:nvSpPr>
          <p:spPr>
            <a:xfrm>
              <a:off x="8057347" y="393251"/>
              <a:ext cx="1355233" cy="8953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GB" sz="1150" dirty="0">
                  <a:solidFill>
                    <a:schemeClr val="tx1"/>
                  </a:solidFill>
                </a:rPr>
                <a:t>Offshore Feeder</a:t>
              </a:r>
            </a:p>
          </p:txBody>
        </p:sp>
        <p:sp>
          <p:nvSpPr>
            <p:cNvPr id="9" name="TextBox 8" descr="" title="">
              <a:extLst>
                <a:ext uri="{FF2B5EF4-FFF2-40B4-BE49-F238E27FC236}">
                  <a16:creationId xmlns:a16="http://schemas.microsoft.com/office/drawing/2014/main" id="{E8C39D3D-855A-433C-BE1E-DFECA10026EE}"/>
                </a:ext>
              </a:extLst>
            </p:cNvPr>
            <p:cNvSpPr txBox="1"/>
            <p:nvPr/>
          </p:nvSpPr>
          <p:spPr>
            <a:xfrm>
              <a:off x="5195363" y="3022318"/>
              <a:ext cx="2045055" cy="598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274320" bIns="9144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b="1" dirty="0">
                  <a:solidFill>
                    <a:schemeClr val="tx1"/>
                  </a:solidFill>
                </a:rPr>
                <a:t>HoldCo</a:t>
              </a:r>
              <a:br>
                <a:rPr lang="en-GB" sz="1000" dirty="0">
                  <a:solidFill>
                    <a:schemeClr val="tx1"/>
                  </a:solidFill>
                </a:rPr>
              </a:br>
              <a:r>
                <a:rPr lang="en-GB" sz="1000" dirty="0">
                  <a:solidFill>
                    <a:schemeClr val="tx1"/>
                  </a:solidFill>
                </a:rPr>
                <a:t>Sarl/QAHC/ICAV</a:t>
              </a:r>
            </a:p>
            <a:p>
              <a:endParaRPr lang="en-GB" dirty="0"/>
            </a:p>
          </p:txBody>
        </p:sp>
        <p:sp>
          <p:nvSpPr>
            <p:cNvPr id="12" name="TextBox 11" descr="" title="">
              <a:extLst>
                <a:ext uri="{FF2B5EF4-FFF2-40B4-BE49-F238E27FC236}">
                  <a16:creationId xmlns:a16="http://schemas.microsoft.com/office/drawing/2014/main" id="{5758CEAC-9600-4119-BFF8-62B34577B619}"/>
                </a:ext>
              </a:extLst>
            </p:cNvPr>
            <p:cNvSpPr txBox="1"/>
            <p:nvPr/>
          </p:nvSpPr>
          <p:spPr>
            <a:xfrm>
              <a:off x="389418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(UK)</a:t>
              </a:r>
            </a:p>
          </p:txBody>
        </p:sp>
        <p:sp>
          <p:nvSpPr>
            <p:cNvPr id="14" name="TextBox 13" descr="" title="">
              <a:extLst>
                <a:ext uri="{FF2B5EF4-FFF2-40B4-BE49-F238E27FC236}">
                  <a16:creationId xmlns:a16="http://schemas.microsoft.com/office/drawing/2014/main" id="{BBC1A29E-D8F2-4D0D-B7C5-3591F81787B0}"/>
                </a:ext>
              </a:extLst>
            </p:cNvPr>
            <p:cNvSpPr txBox="1"/>
            <p:nvPr/>
          </p:nvSpPr>
          <p:spPr>
            <a:xfrm>
              <a:off x="2340374" y="387395"/>
              <a:ext cx="647342" cy="276999"/>
            </a:xfrm>
            <a:prstGeom prst="rect">
              <a:avLst/>
            </a:prstGeom>
            <a:noFill/>
          </p:spPr>
          <p:txBody>
            <a:bodyPr wrap="square" rtlCol="0">
              <a:spAutoFit/>
            </a:bodyPr>
            <a:lstStyle/>
            <a:p>
              <a:r>
                <a:rPr lang="en-GB" sz="1200" dirty="0"/>
                <a:t>LPs</a:t>
              </a:r>
            </a:p>
          </p:txBody>
        </p:sp>
        <p:sp>
          <p:nvSpPr>
            <p:cNvPr id="17" name="TextBox 16" descr="" title="">
              <a:extLst>
                <a:ext uri="{FF2B5EF4-FFF2-40B4-BE49-F238E27FC236}">
                  <a16:creationId xmlns:a16="http://schemas.microsoft.com/office/drawing/2014/main" id="{AA170126-99F5-4ABD-B724-97DAC7F3F691}"/>
                </a:ext>
              </a:extLst>
            </p:cNvPr>
            <p:cNvSpPr txBox="1"/>
            <p:nvPr/>
          </p:nvSpPr>
          <p:spPr>
            <a:xfrm>
              <a:off x="4843010" y="1328897"/>
              <a:ext cx="1210447" cy="400110"/>
            </a:xfrm>
            <a:prstGeom prst="rect">
              <a:avLst/>
            </a:prstGeom>
            <a:noFill/>
          </p:spPr>
          <p:txBody>
            <a:bodyPr wrap="square" rtlCol="0">
              <a:spAutoFit/>
            </a:bodyPr>
            <a:lstStyle/>
            <a:p>
              <a:pPr algn="ctr"/>
              <a:r>
                <a:rPr lang="en-GB" sz="1000" dirty="0"/>
                <a:t>US, UK </a:t>
              </a:r>
              <a:br>
                <a:rPr lang="en-GB" sz="1000" dirty="0"/>
              </a:br>
              <a:r>
                <a:rPr lang="en-GB" sz="1000" dirty="0"/>
                <a:t>carry holders</a:t>
              </a:r>
            </a:p>
          </p:txBody>
        </p:sp>
        <p:cxnSp>
          <p:nvCxnSpPr>
            <p:cNvPr id="19" name="Straight Connector 18" descr="" title="">
              <a:extLst>
                <a:ext uri="{FF2B5EF4-FFF2-40B4-BE49-F238E27FC236}">
                  <a16:creationId xmlns:a16="http://schemas.microsoft.com/office/drawing/2014/main" id="{3D4537E6-9AE6-4F23-8679-3B917DA8473C}"/>
                </a:ext>
              </a:extLst>
            </p:cNvPr>
            <p:cNvCxnSpPr>
              <a:cxnSpLocks/>
              <a:stCxn id="8" idx="5"/>
              <a:endCxn id="20" idx="2"/>
            </p:cNvCxnSpPr>
            <p:nvPr/>
          </p:nvCxnSpPr>
          <p:spPr>
            <a:xfrm flipV="1">
              <a:off x="9073772" y="664394"/>
              <a:ext cx="409590" cy="1765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descr="" title="">
              <a:extLst>
                <a:ext uri="{FF2B5EF4-FFF2-40B4-BE49-F238E27FC236}">
                  <a16:creationId xmlns:a16="http://schemas.microsoft.com/office/drawing/2014/main" id="{BCB366A4-CF32-455B-B97A-1518B927AF46}"/>
                </a:ext>
              </a:extLst>
            </p:cNvPr>
            <p:cNvSpPr txBox="1"/>
            <p:nvPr/>
          </p:nvSpPr>
          <p:spPr>
            <a:xfrm>
              <a:off x="9159691" y="387395"/>
              <a:ext cx="647342" cy="276999"/>
            </a:xfrm>
            <a:prstGeom prst="rect">
              <a:avLst/>
            </a:prstGeom>
            <a:noFill/>
          </p:spPr>
          <p:txBody>
            <a:bodyPr wrap="square" rtlCol="0">
              <a:spAutoFit/>
            </a:bodyPr>
            <a:lstStyle/>
            <a:p>
              <a:r>
                <a:rPr lang="en-GB" sz="1200" dirty="0"/>
                <a:t>LPs</a:t>
              </a:r>
            </a:p>
          </p:txBody>
        </p:sp>
        <p:sp>
          <p:nvSpPr>
            <p:cNvPr id="21" name="TextBox 20" descr="" title="">
              <a:extLst>
                <a:ext uri="{FF2B5EF4-FFF2-40B4-BE49-F238E27FC236}">
                  <a16:creationId xmlns:a16="http://schemas.microsoft.com/office/drawing/2014/main" id="{091DA460-439D-4023-9C1E-3A3DC649E0C9}"/>
                </a:ext>
              </a:extLst>
            </p:cNvPr>
            <p:cNvSpPr txBox="1"/>
            <p:nvPr/>
          </p:nvSpPr>
          <p:spPr>
            <a:xfrm>
              <a:off x="8718595" y="1845491"/>
              <a:ext cx="1282563" cy="677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91440" tIns="182880" rIns="91440" bIns="182880" rtlCol="0" anchor="t" anchorCtr="1">
              <a:spAutoFit/>
            </a:bodyP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Manager</a:t>
              </a:r>
              <a:br>
                <a:rPr lang="en-GB" dirty="0"/>
              </a:br>
              <a:r>
                <a:rPr lang="en-GB" dirty="0"/>
                <a:t>(AIFM?)</a:t>
              </a:r>
            </a:p>
          </p:txBody>
        </p:sp>
        <p:sp>
          <p:nvSpPr>
            <p:cNvPr id="23" name="TextBox 22" descr="" title="">
              <a:extLst>
                <a:ext uri="{FF2B5EF4-FFF2-40B4-BE49-F238E27FC236}">
                  <a16:creationId xmlns:a16="http://schemas.microsoft.com/office/drawing/2014/main" id="{EC432243-D86E-4333-8F32-DFD2B7DAE270}"/>
                </a:ext>
              </a:extLst>
            </p:cNvPr>
            <p:cNvSpPr txBox="1"/>
            <p:nvPr/>
          </p:nvSpPr>
          <p:spPr>
            <a:xfrm>
              <a:off x="7592771" y="2296994"/>
              <a:ext cx="647342" cy="276999"/>
            </a:xfrm>
            <a:prstGeom prst="rect">
              <a:avLst/>
            </a:prstGeom>
            <a:noFill/>
          </p:spPr>
          <p:txBody>
            <a:bodyPr wrap="square" rtlCol="0">
              <a:spAutoFit/>
            </a:bodyPr>
            <a:lstStyle/>
            <a:p>
              <a:r>
                <a:rPr lang="en-GB" sz="1200" dirty="0"/>
                <a:t>IMA</a:t>
              </a:r>
            </a:p>
          </p:txBody>
        </p:sp>
        <p:cxnSp>
          <p:nvCxnSpPr>
            <p:cNvPr id="25" name="Straight Connector 24" descr="" title="">
              <a:extLst>
                <a:ext uri="{FF2B5EF4-FFF2-40B4-BE49-F238E27FC236}">
                  <a16:creationId xmlns:a16="http://schemas.microsoft.com/office/drawing/2014/main" id="{5BF963A6-EC43-4FE0-850D-1F77A2C0EB92}"/>
                </a:ext>
              </a:extLst>
            </p:cNvPr>
            <p:cNvCxnSpPr>
              <a:cxnSpLocks/>
              <a:stCxn id="5" idx="5"/>
              <a:endCxn id="8" idx="3"/>
            </p:cNvCxnSpPr>
            <p:nvPr/>
          </p:nvCxnSpPr>
          <p:spPr>
            <a:xfrm flipV="1">
              <a:off x="6787783" y="1288648"/>
              <a:ext cx="1947181" cy="92292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descr="" title="">
              <a:extLst>
                <a:ext uri="{FF2B5EF4-FFF2-40B4-BE49-F238E27FC236}">
                  <a16:creationId xmlns:a16="http://schemas.microsoft.com/office/drawing/2014/main" id="{C201D536-F0EE-4C35-ACDF-F4C6CA718CC3}"/>
                </a:ext>
              </a:extLst>
            </p:cNvPr>
            <p:cNvCxnSpPr>
              <a:cxnSpLocks/>
              <a:stCxn id="5" idx="1"/>
              <a:endCxn id="4" idx="3"/>
            </p:cNvCxnSpPr>
            <p:nvPr/>
          </p:nvCxnSpPr>
          <p:spPr>
            <a:xfrm flipH="1" flipV="1">
              <a:off x="3679878" y="1288105"/>
              <a:ext cx="1968120" cy="9234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descr="" title="">
              <a:extLst>
                <a:ext uri="{FF2B5EF4-FFF2-40B4-BE49-F238E27FC236}">
                  <a16:creationId xmlns:a16="http://schemas.microsoft.com/office/drawing/2014/main" id="{E1ADD70E-F1DC-4AB7-9B50-A99FB80E00C9}"/>
                </a:ext>
              </a:extLst>
            </p:cNvPr>
            <p:cNvSpPr txBox="1"/>
            <p:nvPr/>
          </p:nvSpPr>
          <p:spPr>
            <a:xfrm>
              <a:off x="3791771" y="3520494"/>
              <a:ext cx="839829" cy="276999"/>
            </a:xfrm>
            <a:prstGeom prst="rect">
              <a:avLst/>
            </a:prstGeom>
            <a:noFill/>
          </p:spPr>
          <p:txBody>
            <a:bodyPr wrap="square" rtlCol="0">
              <a:spAutoFit/>
            </a:bodyPr>
            <a:lstStyle/>
            <a:p>
              <a:r>
                <a:rPr lang="en-GB" sz="1200" dirty="0"/>
                <a:t>interest</a:t>
              </a:r>
            </a:p>
          </p:txBody>
        </p:sp>
        <p:sp>
          <p:nvSpPr>
            <p:cNvPr id="33" name="TextBox 32" descr="" title="">
              <a:extLst>
                <a:ext uri="{FF2B5EF4-FFF2-40B4-BE49-F238E27FC236}">
                  <a16:creationId xmlns:a16="http://schemas.microsoft.com/office/drawing/2014/main" id="{620E4940-F5D6-4538-BA8D-AD8E4200DA53}"/>
                </a:ext>
              </a:extLst>
            </p:cNvPr>
            <p:cNvSpPr txBox="1"/>
            <p:nvPr/>
          </p:nvSpPr>
          <p:spPr>
            <a:xfrm>
              <a:off x="7319805" y="3589743"/>
              <a:ext cx="1054912" cy="276999"/>
            </a:xfrm>
            <a:prstGeom prst="rect">
              <a:avLst/>
            </a:prstGeom>
            <a:noFill/>
          </p:spPr>
          <p:txBody>
            <a:bodyPr wrap="square" rtlCol="0">
              <a:spAutoFit/>
            </a:bodyPr>
            <a:lstStyle/>
            <a:p>
              <a:r>
                <a:rPr lang="en-GB" sz="1200" dirty="0"/>
                <a:t>dividends</a:t>
              </a:r>
            </a:p>
          </p:txBody>
        </p:sp>
        <p:cxnSp>
          <p:nvCxnSpPr>
            <p:cNvPr id="34" name="Straight Connector 33" descr="" title="">
              <a:extLst>
                <a:ext uri="{FF2B5EF4-FFF2-40B4-BE49-F238E27FC236}">
                  <a16:creationId xmlns:a16="http://schemas.microsoft.com/office/drawing/2014/main" id="{FA41DD2B-E900-4501-9968-1B65319F6AB2}"/>
                </a:ext>
              </a:extLst>
            </p:cNvPr>
            <p:cNvCxnSpPr>
              <a:cxnSpLocks/>
              <a:stCxn id="21" idx="2"/>
              <a:endCxn id="36" idx="0"/>
            </p:cNvCxnSpPr>
            <p:nvPr/>
          </p:nvCxnSpPr>
          <p:spPr>
            <a:xfrm flipH="1">
              <a:off x="9359876" y="2522599"/>
              <a:ext cx="1" cy="3524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descr="" title="">
              <a:extLst>
                <a:ext uri="{FF2B5EF4-FFF2-40B4-BE49-F238E27FC236}">
                  <a16:creationId xmlns:a16="http://schemas.microsoft.com/office/drawing/2014/main" id="{813E3F98-AB47-4066-BD67-746479C41493}"/>
                </a:ext>
              </a:extLst>
            </p:cNvPr>
            <p:cNvCxnSpPr>
              <a:cxnSpLocks/>
              <a:stCxn id="14" idx="2"/>
              <a:endCxn id="4" idx="1"/>
            </p:cNvCxnSpPr>
            <p:nvPr/>
          </p:nvCxnSpPr>
          <p:spPr>
            <a:xfrm>
              <a:off x="2664045" y="664394"/>
              <a:ext cx="655716" cy="22446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descr="" title="">
              <a:extLst>
                <a:ext uri="{FF2B5EF4-FFF2-40B4-BE49-F238E27FC236}">
                  <a16:creationId xmlns:a16="http://schemas.microsoft.com/office/drawing/2014/main" id="{3D0ADBE1-37DB-4223-BABA-5122C3CCDEB2}"/>
                </a:ext>
              </a:extLst>
            </p:cNvPr>
            <p:cNvSpPr txBox="1"/>
            <p:nvPr/>
          </p:nvSpPr>
          <p:spPr>
            <a:xfrm>
              <a:off x="8819949" y="2875002"/>
              <a:ext cx="1079854" cy="553998"/>
            </a:xfrm>
            <a:prstGeom prst="rect">
              <a:avLst/>
            </a:prstGeom>
            <a:noFill/>
          </p:spPr>
          <p:txBody>
            <a:bodyPr wrap="square" rtlCol="0">
              <a:spAutoFit/>
            </a:bodyPr>
            <a:lstStyle/>
            <a:p>
              <a:pPr algn="ctr"/>
              <a:r>
                <a:rPr lang="en-GB" sz="1000" dirty="0"/>
                <a:t>employees working remotely</a:t>
              </a:r>
            </a:p>
          </p:txBody>
        </p:sp>
        <p:sp>
          <p:nvSpPr>
            <p:cNvPr id="37" name="TextBox 36" descr="" title="">
              <a:extLst>
                <a:ext uri="{FF2B5EF4-FFF2-40B4-BE49-F238E27FC236}">
                  <a16:creationId xmlns:a16="http://schemas.microsoft.com/office/drawing/2014/main" id="{78E90912-971D-45AE-98B7-AC78B550D397}"/>
                </a:ext>
              </a:extLst>
            </p:cNvPr>
            <p:cNvSpPr txBox="1"/>
            <p:nvPr/>
          </p:nvSpPr>
          <p:spPr>
            <a:xfrm>
              <a:off x="4915173" y="1696269"/>
              <a:ext cx="1247697" cy="246221"/>
            </a:xfrm>
            <a:prstGeom prst="rect">
              <a:avLst/>
            </a:prstGeom>
            <a:noFill/>
          </p:spPr>
          <p:txBody>
            <a:bodyPr wrap="square" rtlCol="0">
              <a:spAutoFit/>
            </a:bodyPr>
            <a:lstStyle/>
            <a:p>
              <a:pPr algn="ctr"/>
              <a:r>
                <a:rPr lang="en-GB" sz="1000" dirty="0"/>
                <a:t>profit share</a:t>
              </a:r>
            </a:p>
          </p:txBody>
        </p:sp>
        <p:cxnSp>
          <p:nvCxnSpPr>
            <p:cNvPr id="39" name="Straight Arrow Connector 38" descr="" title="">
              <a:extLst>
                <a:ext uri="{FF2B5EF4-FFF2-40B4-BE49-F238E27FC236}">
                  <a16:creationId xmlns:a16="http://schemas.microsoft.com/office/drawing/2014/main" id="{E2FFFE28-57D6-4C72-A0B4-CD8E4837CFF5}"/>
                </a:ext>
              </a:extLst>
            </p:cNvPr>
            <p:cNvCxnSpPr>
              <a:cxnSpLocks/>
              <a:stCxn id="5" idx="5"/>
              <a:endCxn id="21" idx="1"/>
            </p:cNvCxnSpPr>
            <p:nvPr/>
          </p:nvCxnSpPr>
          <p:spPr>
            <a:xfrm flipV="1">
              <a:off x="6787783" y="2184045"/>
              <a:ext cx="1930812" cy="27523"/>
            </a:xfrm>
            <a:prstGeom prst="straightConnector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descr="" title="">
              <a:extLst>
                <a:ext uri="{FF2B5EF4-FFF2-40B4-BE49-F238E27FC236}">
                  <a16:creationId xmlns:a16="http://schemas.microsoft.com/office/drawing/2014/main" id="{67A60558-4BE7-4AE1-BEE4-981401373E75}"/>
                </a:ext>
              </a:extLst>
            </p:cNvPr>
            <p:cNvCxnSpPr>
              <a:cxnSpLocks/>
              <a:stCxn id="6" idx="2"/>
              <a:endCxn id="5" idx="0"/>
            </p:cNvCxnSpPr>
            <p:nvPr/>
          </p:nvCxnSpPr>
          <p:spPr>
            <a:xfrm flipH="1">
              <a:off x="6217891" y="1284420"/>
              <a:ext cx="810919"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descr="" title="">
              <a:extLst>
                <a:ext uri="{FF2B5EF4-FFF2-40B4-BE49-F238E27FC236}">
                  <a16:creationId xmlns:a16="http://schemas.microsoft.com/office/drawing/2014/main" id="{58964F1C-452C-4E34-878E-06BB54A77734}"/>
                </a:ext>
              </a:extLst>
            </p:cNvPr>
            <p:cNvCxnSpPr>
              <a:cxnSpLocks/>
              <a:stCxn id="7" idx="3"/>
              <a:endCxn id="5" idx="0"/>
            </p:cNvCxnSpPr>
            <p:nvPr/>
          </p:nvCxnSpPr>
          <p:spPr>
            <a:xfrm>
              <a:off x="5453356" y="1284420"/>
              <a:ext cx="764535"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descr="" title="">
              <a:extLst>
                <a:ext uri="{FF2B5EF4-FFF2-40B4-BE49-F238E27FC236}">
                  <a16:creationId xmlns:a16="http://schemas.microsoft.com/office/drawing/2014/main" id="{19FF15F8-8E52-4318-8511-B7DE1210AAC1}"/>
                </a:ext>
              </a:extLst>
            </p:cNvPr>
            <p:cNvCxnSpPr>
              <a:cxnSpLocks/>
              <a:stCxn id="5" idx="3"/>
              <a:endCxn id="9" idx="0"/>
            </p:cNvCxnSpPr>
            <p:nvPr/>
          </p:nvCxnSpPr>
          <p:spPr>
            <a:xfrm>
              <a:off x="6217891" y="2853523"/>
              <a:ext cx="0" cy="16879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descr="" title="">
              <a:extLst>
                <a:ext uri="{FF2B5EF4-FFF2-40B4-BE49-F238E27FC236}">
                  <a16:creationId xmlns:a16="http://schemas.microsoft.com/office/drawing/2014/main" id="{5B99A7D1-BD64-4353-AE17-09A687C285FA}"/>
                </a:ext>
              </a:extLst>
            </p:cNvPr>
            <p:cNvSpPr txBox="1"/>
            <p:nvPr/>
          </p:nvSpPr>
          <p:spPr>
            <a:xfrm>
              <a:off x="5582891"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(US)</a:t>
              </a:r>
            </a:p>
          </p:txBody>
        </p:sp>
        <p:sp>
          <p:nvSpPr>
            <p:cNvPr id="77" name="TextBox 76" descr="" title="">
              <a:extLst>
                <a:ext uri="{FF2B5EF4-FFF2-40B4-BE49-F238E27FC236}">
                  <a16:creationId xmlns:a16="http://schemas.microsoft.com/office/drawing/2014/main" id="{6A8AC9E4-9A1E-4692-9367-934CC74AD52A}"/>
                </a:ext>
              </a:extLst>
            </p:cNvPr>
            <p:cNvSpPr txBox="1"/>
            <p:nvPr/>
          </p:nvSpPr>
          <p:spPr>
            <a:xfrm>
              <a:off x="727159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(Israel)</a:t>
              </a:r>
            </a:p>
          </p:txBody>
        </p:sp>
        <p:cxnSp>
          <p:nvCxnSpPr>
            <p:cNvPr id="79" name="Straight Connector 78" descr="" title="">
              <a:extLst>
                <a:ext uri="{FF2B5EF4-FFF2-40B4-BE49-F238E27FC236}">
                  <a16:creationId xmlns:a16="http://schemas.microsoft.com/office/drawing/2014/main" id="{840FDDCA-AE98-46DB-961A-0AE361999133}"/>
                </a:ext>
              </a:extLst>
            </p:cNvPr>
            <p:cNvCxnSpPr>
              <a:cxnSpLocks/>
              <a:stCxn id="9" idx="2"/>
              <a:endCxn id="76" idx="0"/>
            </p:cNvCxnSpPr>
            <p:nvPr/>
          </p:nvCxnSpPr>
          <p:spPr>
            <a:xfrm flipH="1">
              <a:off x="6217890" y="3620522"/>
              <a:ext cx="1"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or: Elbow 82" descr="" title="">
              <a:extLst>
                <a:ext uri="{FF2B5EF4-FFF2-40B4-BE49-F238E27FC236}">
                  <a16:creationId xmlns:a16="http://schemas.microsoft.com/office/drawing/2014/main" id="{CB2FB57F-383C-4241-B3D6-658F0E19A90C}"/>
                </a:ext>
              </a:extLst>
            </p:cNvPr>
            <p:cNvCxnSpPr>
              <a:cxnSpLocks/>
              <a:stCxn id="12" idx="0"/>
              <a:endCxn id="9" idx="1"/>
            </p:cNvCxnSpPr>
            <p:nvPr/>
          </p:nvCxnSpPr>
          <p:spPr>
            <a:xfrm rot="5400000" flipH="1" flipV="1">
              <a:off x="4535752" y="3314853"/>
              <a:ext cx="653044" cy="6661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descr="" title="">
              <a:extLst>
                <a:ext uri="{FF2B5EF4-FFF2-40B4-BE49-F238E27FC236}">
                  <a16:creationId xmlns:a16="http://schemas.microsoft.com/office/drawing/2014/main" id="{617B16CF-8FBD-48DB-9AAC-136607F2142C}"/>
                </a:ext>
              </a:extLst>
            </p:cNvPr>
            <p:cNvCxnSpPr>
              <a:cxnSpLocks/>
              <a:stCxn id="9" idx="2"/>
              <a:endCxn id="77" idx="0"/>
            </p:cNvCxnSpPr>
            <p:nvPr/>
          </p:nvCxnSpPr>
          <p:spPr>
            <a:xfrm>
              <a:off x="6217891" y="3620522"/>
              <a:ext cx="1688704"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nector: Elbow 104" descr="" title="">
              <a:extLst>
                <a:ext uri="{FF2B5EF4-FFF2-40B4-BE49-F238E27FC236}">
                  <a16:creationId xmlns:a16="http://schemas.microsoft.com/office/drawing/2014/main" id="{C3F2B988-4803-4E6D-B484-630B4B050DA4}"/>
                </a:ext>
              </a:extLst>
            </p:cNvPr>
            <p:cNvCxnSpPr>
              <a:stCxn id="6" idx="0"/>
              <a:endCxn id="21" idx="3"/>
            </p:cNvCxnSpPr>
            <p:nvPr/>
          </p:nvCxnSpPr>
          <p:spPr>
            <a:xfrm rot="16200000" flipH="1">
              <a:off x="7696491" y="-120622"/>
              <a:ext cx="1636985" cy="2972348"/>
            </a:xfrm>
            <a:prstGeom prst="bentConnector4">
              <a:avLst>
                <a:gd name="adj1" fmla="val -13965"/>
                <a:gd name="adj2" fmla="val 10769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6" name="TextBox 105" descr="" title="">
              <a:extLst>
                <a:ext uri="{FF2B5EF4-FFF2-40B4-BE49-F238E27FC236}">
                  <a16:creationId xmlns:a16="http://schemas.microsoft.com/office/drawing/2014/main" id="{EAC9F7FB-BB5E-4521-8D5E-017BED3C47B8}"/>
                </a:ext>
              </a:extLst>
            </p:cNvPr>
            <p:cNvSpPr txBox="1"/>
            <p:nvPr/>
          </p:nvSpPr>
          <p:spPr>
            <a:xfrm>
              <a:off x="10297508" y="1190397"/>
              <a:ext cx="647342" cy="276999"/>
            </a:xfrm>
            <a:prstGeom prst="rect">
              <a:avLst/>
            </a:prstGeom>
            <a:noFill/>
          </p:spPr>
          <p:txBody>
            <a:bodyPr wrap="square" rtlCol="0">
              <a:spAutoFit/>
            </a:bodyPr>
            <a:lstStyle/>
            <a:p>
              <a:r>
                <a:rPr lang="en-GB" sz="1200" dirty="0"/>
                <a:t>IMA</a:t>
              </a:r>
            </a:p>
          </p:txBody>
        </p:sp>
        <p:sp>
          <p:nvSpPr>
            <p:cNvPr id="3" name="Rectangle 2" descr="" title="">
              <a:extLst>
                <a:ext uri="{FF2B5EF4-FFF2-40B4-BE49-F238E27FC236}">
                  <a16:creationId xmlns:a16="http://schemas.microsoft.com/office/drawing/2014/main" id="{65F463BC-A98E-4F7D-9863-C44487B9037F}"/>
                </a:ext>
              </a:extLst>
            </p:cNvPr>
            <p:cNvSpPr/>
            <p:nvPr/>
          </p:nvSpPr>
          <p:spPr>
            <a:xfrm>
              <a:off x="4324350" y="1541507"/>
              <a:ext cx="3822790" cy="1385830"/>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Placeholder 9" descr="" title="">
            <a:extLst>
              <a:ext uri="{FF2B5EF4-FFF2-40B4-BE49-F238E27FC236}">
                <a16:creationId xmlns:a16="http://schemas.microsoft.com/office/drawing/2014/main" id="{AC1EA598-5B4B-4315-943A-6DC56CD8CC67}"/>
              </a:ext>
            </a:extLst>
          </p:cNvPr>
          <p:cNvSpPr>
            <a:spLocks noGrp="1"/>
          </p:cNvSpPr>
          <p:nvPr>
            <p:ph type="body" sz="quarter" idx="13"/>
          </p:nvPr>
        </p:nvSpPr>
        <p:spPr/>
        <p:txBody>
          <a:bodyPr/>
          <a:lstStyle/>
          <a:p>
            <a:r>
              <a:rPr lang="en-US" dirty="0"/>
              <a:t>Challenges and Opportunities at Fund Structure Level</a:t>
            </a:r>
          </a:p>
        </p:txBody>
      </p:sp>
    </p:spTree>
    <p:extLst>
      <p:ext uri="{BB962C8B-B14F-4D97-AF65-F5344CB8AC3E}">
        <p14:creationId xmlns:p14="http://schemas.microsoft.com/office/powerpoint/2010/main" val="354813159"/>
      </p:ext>
    </p:extLst>
  </p:cSld>
  <p:clrMapOvr>
    <a:masterClrMapping/>
  </p:clrMapOvr>
</p:sld>
</file>

<file path=ppt/slides/slide3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9"/>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Fund Structure Level</a:t>
            </a:r>
          </a:p>
          <a:p>
            <a:pPr>
              <a:lnSpc>
                <a:spcPct val="107000"/>
              </a:lnSpc>
            </a:pPr>
            <a:r>
              <a:rPr lang="en-US" sz="4000" b="1" dirty="0">
                <a:latin typeface="Calibri" panose="020F0502020204030204" pitchFamily="34" charset="0"/>
                <a:ea typeface="Calibri" panose="020F0502020204030204" pitchFamily="34" charset="0"/>
                <a:cs typeface="Arial" panose="020B0604020202020204" pitchFamily="34" charset="0"/>
              </a:rPr>
              <a:t>Luxembourg/EU</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21386513"/>
      </p:ext>
    </p:extLst>
  </p:cSld>
  <p:clrMapOvr>
    <a:masterClrMapping/>
  </p:clrMapOvr>
</p:sld>
</file>

<file path=ppt/slides/slide3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5" name="Subtitle 2" descr="" title="">
            <a:extLst>
              <a:ext uri="{FF2B5EF4-FFF2-40B4-BE49-F238E27FC236}">
                <a16:creationId xmlns:a16="http://schemas.microsoft.com/office/drawing/2014/main" id="{62729BE5-8E6A-4944-A424-2BC4B3BB0140}"/>
              </a:ext>
            </a:extLst>
          </p:cNvPr>
          <p:cNvSpPr txBox="1">
            <a:spLocks/>
          </p:cNvSpPr>
          <p:nvPr/>
        </p:nvSpPr>
        <p:spPr>
          <a:xfrm>
            <a:off x="4677272" y="1121171"/>
            <a:ext cx="6144526" cy="30971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914400" lvl="1" indent="-457200" algn="l">
              <a:buFont typeface="Arial" panose="020B0604020202020204" pitchFamily="34" charset="0"/>
              <a:buChar char="•"/>
            </a:pPr>
            <a:endParaRPr lang="en-US" sz="1800" dirty="0"/>
          </a:p>
        </p:txBody>
      </p:sp>
      <p:grpSp>
        <p:nvGrpSpPr>
          <p:cNvPr id="6" name="Group 5" descr="" title="">
            <a:extLst>
              <a:ext uri="{FF2B5EF4-FFF2-40B4-BE49-F238E27FC236}">
                <a16:creationId xmlns:a16="http://schemas.microsoft.com/office/drawing/2014/main" id="{34505173-8963-4E54-8920-DCC022ABA672}"/>
              </a:ext>
            </a:extLst>
          </p:cNvPr>
          <p:cNvGrpSpPr/>
          <p:nvPr/>
        </p:nvGrpSpPr>
        <p:grpSpPr>
          <a:xfrm>
            <a:off x="1385286" y="1324605"/>
            <a:ext cx="2911685" cy="2734291"/>
            <a:chOff x="1611789" y="1963024"/>
            <a:chExt cx="3204198" cy="2734291"/>
          </a:xfrm>
        </p:grpSpPr>
        <p:sp>
          <p:nvSpPr>
            <p:cNvPr id="7" name="TextBox 6" descr="" title="">
              <a:extLst>
                <a:ext uri="{FF2B5EF4-FFF2-40B4-BE49-F238E27FC236}">
                  <a16:creationId xmlns:a16="http://schemas.microsoft.com/office/drawing/2014/main" id="{2688A0BF-045D-434E-A794-4E4C21699521}"/>
                </a:ext>
              </a:extLst>
            </p:cNvPr>
            <p:cNvSpPr txBox="1"/>
            <p:nvPr/>
          </p:nvSpPr>
          <p:spPr>
            <a:xfrm>
              <a:off x="1611791" y="1963024"/>
              <a:ext cx="3204196" cy="519351"/>
            </a:xfrm>
            <a:prstGeom prst="ellipse">
              <a:avLst/>
            </a:prstGeom>
            <a:noFill/>
            <a:ln>
              <a:solidFill>
                <a:schemeClr val="tx1"/>
              </a:solidFill>
            </a:ln>
          </p:spPr>
          <p:txBody>
            <a:bodyPr wrap="square" rtlCol="0">
              <a:spAutoFit/>
            </a:bodyPr>
            <a:lstStyle/>
            <a:p>
              <a:pPr algn="ctr"/>
              <a:r>
                <a:rPr lang="fr-LU" dirty="0"/>
                <a:t>Investors</a:t>
              </a:r>
              <a:endParaRPr lang="en-GB" dirty="0"/>
            </a:p>
          </p:txBody>
        </p:sp>
        <p:sp>
          <p:nvSpPr>
            <p:cNvPr id="8" name="TextBox 7" descr="" title="">
              <a:extLst>
                <a:ext uri="{FF2B5EF4-FFF2-40B4-BE49-F238E27FC236}">
                  <a16:creationId xmlns:a16="http://schemas.microsoft.com/office/drawing/2014/main" id="{5208BA61-3064-4C99-8828-995355EBFCD8}"/>
                </a:ext>
              </a:extLst>
            </p:cNvPr>
            <p:cNvSpPr txBox="1"/>
            <p:nvPr/>
          </p:nvSpPr>
          <p:spPr>
            <a:xfrm>
              <a:off x="1611791" y="4177964"/>
              <a:ext cx="3204196" cy="519351"/>
            </a:xfrm>
            <a:prstGeom prst="ellipse">
              <a:avLst/>
            </a:prstGeom>
            <a:noFill/>
            <a:ln>
              <a:solidFill>
                <a:schemeClr val="tx1"/>
              </a:solidFill>
            </a:ln>
          </p:spPr>
          <p:txBody>
            <a:bodyPr wrap="square" rtlCol="0">
              <a:spAutoFit/>
            </a:bodyPr>
            <a:lstStyle/>
            <a:p>
              <a:pPr algn="ctr"/>
              <a:r>
                <a:rPr lang="fr-LU" dirty="0"/>
                <a:t>Investments</a:t>
              </a:r>
              <a:endParaRPr lang="en-GB" dirty="0"/>
            </a:p>
          </p:txBody>
        </p:sp>
        <p:sp>
          <p:nvSpPr>
            <p:cNvPr id="9" name="TextBox 8" descr="" title="">
              <a:extLst>
                <a:ext uri="{FF2B5EF4-FFF2-40B4-BE49-F238E27FC236}">
                  <a16:creationId xmlns:a16="http://schemas.microsoft.com/office/drawing/2014/main" id="{CFF7A91E-656F-42F3-8D26-8C409E94939E}"/>
                </a:ext>
              </a:extLst>
            </p:cNvPr>
            <p:cNvSpPr txBox="1"/>
            <p:nvPr/>
          </p:nvSpPr>
          <p:spPr>
            <a:xfrm>
              <a:off x="1611789" y="2825834"/>
              <a:ext cx="3204196" cy="1100495"/>
            </a:xfrm>
            <a:prstGeom prst="triangle">
              <a:avLst/>
            </a:prstGeom>
            <a:noFill/>
            <a:ln>
              <a:solidFill>
                <a:schemeClr val="tx1"/>
              </a:solidFill>
            </a:ln>
          </p:spPr>
          <p:txBody>
            <a:bodyPr wrap="none" rtlCol="0">
              <a:noAutofit/>
            </a:bodyPr>
            <a:lstStyle/>
            <a:p>
              <a:pPr algn="ctr"/>
              <a:r>
                <a:rPr lang="fr-LU" dirty="0"/>
                <a:t>Transparent </a:t>
              </a:r>
            </a:p>
            <a:p>
              <a:pPr algn="ctr"/>
              <a:r>
                <a:rPr lang="fr-LU" dirty="0"/>
                <a:t>Fund</a:t>
              </a:r>
              <a:endParaRPr lang="en-GB" dirty="0"/>
            </a:p>
          </p:txBody>
        </p:sp>
        <p:cxnSp>
          <p:nvCxnSpPr>
            <p:cNvPr id="10" name="Straight Connector 9" descr="" title="">
              <a:extLst>
                <a:ext uri="{FF2B5EF4-FFF2-40B4-BE49-F238E27FC236}">
                  <a16:creationId xmlns:a16="http://schemas.microsoft.com/office/drawing/2014/main" id="{1D6DC835-C454-4675-A390-1ED4F83B54A3}"/>
                </a:ext>
              </a:extLst>
            </p:cNvPr>
            <p:cNvCxnSpPr>
              <a:cxnSpLocks/>
              <a:stCxn id="7" idx="4"/>
            </p:cNvCxnSpPr>
            <p:nvPr/>
          </p:nvCxnSpPr>
          <p:spPr>
            <a:xfrm flipH="1">
              <a:off x="3213887" y="2482375"/>
              <a:ext cx="2" cy="3434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descr="" title="">
              <a:extLst>
                <a:ext uri="{FF2B5EF4-FFF2-40B4-BE49-F238E27FC236}">
                  <a16:creationId xmlns:a16="http://schemas.microsoft.com/office/drawing/2014/main" id="{A064EE2D-FEC8-470D-8083-7B870945BEE9}"/>
                </a:ext>
              </a:extLst>
            </p:cNvPr>
            <p:cNvCxnSpPr>
              <a:cxnSpLocks/>
              <a:endCxn id="8" idx="0"/>
            </p:cNvCxnSpPr>
            <p:nvPr/>
          </p:nvCxnSpPr>
          <p:spPr>
            <a:xfrm>
              <a:off x="3213887" y="3926329"/>
              <a:ext cx="2" cy="2516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2" name="Subtitle 2" descr="" title="">
            <a:extLst>
              <a:ext uri="{FF2B5EF4-FFF2-40B4-BE49-F238E27FC236}">
                <a16:creationId xmlns:a16="http://schemas.microsoft.com/office/drawing/2014/main" id="{7C4993A4-0722-44A7-8251-7A0D5409E212}"/>
              </a:ext>
            </a:extLst>
          </p:cNvPr>
          <p:cNvSpPr txBox="1">
            <a:spLocks/>
          </p:cNvSpPr>
          <p:nvPr/>
        </p:nvSpPr>
        <p:spPr>
          <a:xfrm>
            <a:off x="4576412" y="1273571"/>
            <a:ext cx="6397786" cy="309711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1600" dirty="0"/>
              <a:t>Use of holding companies/corporate blockers still a must?</a:t>
            </a:r>
          </a:p>
          <a:p>
            <a:pPr marL="457200" indent="-457200" algn="l">
              <a:buFont typeface="Arial" panose="020B0604020202020204" pitchFamily="34" charset="0"/>
              <a:buChar char="•"/>
            </a:pPr>
            <a:r>
              <a:rPr lang="en-US" sz="1600" dirty="0"/>
              <a:t>Direct investments</a:t>
            </a:r>
          </a:p>
          <a:p>
            <a:pPr marL="914400" lvl="1" indent="-457200" algn="l">
              <a:buFont typeface="Arial" panose="020B0604020202020204" pitchFamily="34" charset="0"/>
              <a:buChar char="•"/>
            </a:pPr>
            <a:r>
              <a:rPr lang="en-US" sz="1600" dirty="0"/>
              <a:t>Look-through approach for DTTs (e.g., no WHT for sovereign / pension funds)</a:t>
            </a:r>
          </a:p>
          <a:p>
            <a:pPr marL="914400" lvl="1" indent="-457200" algn="l">
              <a:buFont typeface="Arial" panose="020B0604020202020204" pitchFamily="34" charset="0"/>
              <a:buChar char="•"/>
            </a:pPr>
            <a:r>
              <a:rPr lang="en-US" sz="1600" dirty="0"/>
              <a:t>Help to manage substance requirements following Danish cases, Unshell proposal</a:t>
            </a:r>
          </a:p>
          <a:p>
            <a:pPr marL="914400" lvl="1" indent="-457200" algn="l">
              <a:buFont typeface="Arial" panose="020B0604020202020204" pitchFamily="34" charset="0"/>
              <a:buChar char="•"/>
            </a:pPr>
            <a:r>
              <a:rPr lang="en-US" sz="1600" dirty="0"/>
              <a:t>Impact on carry computation</a:t>
            </a:r>
          </a:p>
          <a:p>
            <a:pPr marL="457200" indent="-457200" algn="l">
              <a:buFont typeface="Arial" panose="020B0604020202020204" pitchFamily="34" charset="0"/>
              <a:buChar char="•"/>
            </a:pPr>
            <a:r>
              <a:rPr lang="en-US" sz="1600" dirty="0"/>
              <a:t>Reverse hybrid rules to be considered</a:t>
            </a:r>
          </a:p>
          <a:p>
            <a:pPr marL="457200" indent="-457200" algn="l">
              <a:buFont typeface="Arial" panose="020B0604020202020204" pitchFamily="34" charset="0"/>
              <a:buChar char="•"/>
            </a:pPr>
            <a:r>
              <a:rPr lang="en-US" sz="1600" dirty="0"/>
              <a:t>Partnerships still the preferred route for private funds: flexibility to implement fund terms and investors requirements; light corporate and publication requirements </a:t>
            </a:r>
          </a:p>
          <a:p>
            <a:pPr marL="914400" lvl="1" indent="-457200" algn="l">
              <a:buFont typeface="Arial" panose="020B0604020202020204" pitchFamily="34" charset="0"/>
              <a:buChar char="•"/>
            </a:pPr>
            <a:endParaRPr lang="en-US" sz="1600" dirty="0"/>
          </a:p>
        </p:txBody>
      </p:sp>
      <p:sp>
        <p:nvSpPr>
          <p:cNvPr id="2" name="Text Placeholder 1" descr="" title="">
            <a:extLst>
              <a:ext uri="{FF2B5EF4-FFF2-40B4-BE49-F238E27FC236}">
                <a16:creationId xmlns:a16="http://schemas.microsoft.com/office/drawing/2014/main" id="{39AAACEE-CA1D-4691-8F8F-A0F82140779E}"/>
              </a:ext>
            </a:extLst>
          </p:cNvPr>
          <p:cNvSpPr>
            <a:spLocks noGrp="1"/>
          </p:cNvSpPr>
          <p:nvPr>
            <p:ph type="body" sz="quarter" idx="13"/>
          </p:nvPr>
        </p:nvSpPr>
        <p:spPr/>
        <p:txBody>
          <a:bodyPr/>
          <a:lstStyle/>
          <a:p>
            <a:r>
              <a:rPr lang="en-US" dirty="0"/>
              <a:t>Transparent vs. Opaque Funds</a:t>
            </a:r>
          </a:p>
        </p:txBody>
      </p:sp>
    </p:spTree>
    <p:extLst>
      <p:ext uri="{BB962C8B-B14F-4D97-AF65-F5344CB8AC3E}">
        <p14:creationId xmlns:p14="http://schemas.microsoft.com/office/powerpoint/2010/main" val="3174369457"/>
      </p:ext>
    </p:extLst>
  </p:cSld>
  <p:clrMapOvr>
    <a:masterClrMapping/>
  </p:clrMapOvr>
</p:sld>
</file>

<file path=ppt/slides/slide3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4" name="Subtitle 2" descr="" title="">
            <a:extLst>
              <a:ext uri="{FF2B5EF4-FFF2-40B4-BE49-F238E27FC236}">
                <a16:creationId xmlns:a16="http://schemas.microsoft.com/office/drawing/2014/main" id="{FCA606F3-245A-4FFD-A65B-9C9E92A9C8BB}"/>
              </a:ext>
            </a:extLst>
          </p:cNvPr>
          <p:cNvSpPr txBox="1">
            <a:spLocks/>
          </p:cNvSpPr>
          <p:nvPr/>
        </p:nvSpPr>
        <p:spPr>
          <a:xfrm>
            <a:off x="4761163" y="1281417"/>
            <a:ext cx="6144526" cy="309711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000" dirty="0"/>
              <a:t>Legal personality / no tax transparency</a:t>
            </a:r>
          </a:p>
          <a:p>
            <a:pPr marL="457200" indent="-457200" algn="l">
              <a:buFont typeface="Arial" panose="020B0604020202020204" pitchFamily="34" charset="0"/>
              <a:buChar char="•"/>
            </a:pPr>
            <a:r>
              <a:rPr lang="en-US" sz="2000" dirty="0"/>
              <a:t>Growing DTT availability: Austria, Germany, Ireland, UK (new DTT)</a:t>
            </a:r>
          </a:p>
          <a:p>
            <a:pPr marL="457200" indent="-457200" algn="l">
              <a:buFont typeface="Arial" panose="020B0604020202020204" pitchFamily="34" charset="0"/>
              <a:buChar char="•"/>
            </a:pPr>
            <a:r>
              <a:rPr lang="en-US" sz="2000" dirty="0"/>
              <a:t>Local tax exemptions available: Spain, Italy</a:t>
            </a:r>
          </a:p>
          <a:p>
            <a:pPr marL="457200" indent="-457200" algn="l">
              <a:buFont typeface="Arial" panose="020B0604020202020204" pitchFamily="34" charset="0"/>
              <a:buChar char="•"/>
            </a:pPr>
            <a:r>
              <a:rPr lang="en-US" sz="2000" dirty="0"/>
              <a:t>No reverse hybridity issue</a:t>
            </a:r>
          </a:p>
          <a:p>
            <a:pPr marL="457200" indent="-457200" algn="l">
              <a:buFont typeface="Arial" panose="020B0604020202020204" pitchFamily="34" charset="0"/>
              <a:buChar char="•"/>
            </a:pPr>
            <a:endParaRPr lang="en-US" sz="2000" dirty="0"/>
          </a:p>
          <a:p>
            <a:pPr marL="914400" lvl="1" indent="-457200" algn="l">
              <a:buFont typeface="Arial" panose="020B0604020202020204" pitchFamily="34" charset="0"/>
              <a:buChar char="•"/>
            </a:pPr>
            <a:endParaRPr lang="en-US" sz="1800" dirty="0"/>
          </a:p>
        </p:txBody>
      </p:sp>
      <p:grpSp>
        <p:nvGrpSpPr>
          <p:cNvPr id="15" name="Group 14" descr="" title="">
            <a:extLst>
              <a:ext uri="{FF2B5EF4-FFF2-40B4-BE49-F238E27FC236}">
                <a16:creationId xmlns:a16="http://schemas.microsoft.com/office/drawing/2014/main" id="{5CF7FD25-E0A9-426D-B7BE-CDF63763089A}"/>
              </a:ext>
            </a:extLst>
          </p:cNvPr>
          <p:cNvGrpSpPr/>
          <p:nvPr/>
        </p:nvGrpSpPr>
        <p:grpSpPr>
          <a:xfrm>
            <a:off x="2245439" y="1484851"/>
            <a:ext cx="1906857" cy="2734291"/>
            <a:chOff x="2388051" y="1963024"/>
            <a:chExt cx="1906857" cy="2734291"/>
          </a:xfrm>
        </p:grpSpPr>
        <p:sp>
          <p:nvSpPr>
            <p:cNvPr id="16" name="TextBox 15" descr="" title="">
              <a:extLst>
                <a:ext uri="{FF2B5EF4-FFF2-40B4-BE49-F238E27FC236}">
                  <a16:creationId xmlns:a16="http://schemas.microsoft.com/office/drawing/2014/main" id="{4F9DB79F-2AD8-41D0-94B9-209319D84104}"/>
                </a:ext>
              </a:extLst>
            </p:cNvPr>
            <p:cNvSpPr txBox="1"/>
            <p:nvPr/>
          </p:nvSpPr>
          <p:spPr>
            <a:xfrm>
              <a:off x="2388051" y="1963024"/>
              <a:ext cx="1906857" cy="519351"/>
            </a:xfrm>
            <a:prstGeom prst="ellipse">
              <a:avLst/>
            </a:prstGeom>
            <a:noFill/>
            <a:ln>
              <a:solidFill>
                <a:schemeClr val="tx1"/>
              </a:solidFill>
            </a:ln>
          </p:spPr>
          <p:txBody>
            <a:bodyPr wrap="square" rtlCol="0">
              <a:spAutoFit/>
            </a:bodyPr>
            <a:lstStyle/>
            <a:p>
              <a:pPr algn="ctr"/>
              <a:r>
                <a:rPr lang="fr-LU" dirty="0"/>
                <a:t>Investors</a:t>
              </a:r>
              <a:endParaRPr lang="en-GB" dirty="0"/>
            </a:p>
          </p:txBody>
        </p:sp>
        <p:sp>
          <p:nvSpPr>
            <p:cNvPr id="17" name="TextBox 16" descr="" title="">
              <a:extLst>
                <a:ext uri="{FF2B5EF4-FFF2-40B4-BE49-F238E27FC236}">
                  <a16:creationId xmlns:a16="http://schemas.microsoft.com/office/drawing/2014/main" id="{AA99C8F9-15C6-49F8-909E-4BAD3496DC0C}"/>
                </a:ext>
              </a:extLst>
            </p:cNvPr>
            <p:cNvSpPr txBox="1"/>
            <p:nvPr/>
          </p:nvSpPr>
          <p:spPr>
            <a:xfrm>
              <a:off x="2388051" y="4177964"/>
              <a:ext cx="1906857" cy="519351"/>
            </a:xfrm>
            <a:prstGeom prst="ellipse">
              <a:avLst/>
            </a:prstGeom>
            <a:noFill/>
            <a:ln>
              <a:solidFill>
                <a:schemeClr val="tx1"/>
              </a:solidFill>
            </a:ln>
          </p:spPr>
          <p:txBody>
            <a:bodyPr wrap="square" rtlCol="0">
              <a:spAutoFit/>
            </a:bodyPr>
            <a:lstStyle/>
            <a:p>
              <a:pPr algn="ctr"/>
              <a:r>
                <a:rPr lang="fr-LU" dirty="0"/>
                <a:t>Investments</a:t>
              </a:r>
              <a:endParaRPr lang="en-GB" dirty="0"/>
            </a:p>
          </p:txBody>
        </p:sp>
        <p:sp>
          <p:nvSpPr>
            <p:cNvPr id="18" name="TextBox 17" descr="" title="">
              <a:extLst>
                <a:ext uri="{FF2B5EF4-FFF2-40B4-BE49-F238E27FC236}">
                  <a16:creationId xmlns:a16="http://schemas.microsoft.com/office/drawing/2014/main" id="{657A8249-7F6C-4688-81DE-5A3DE1179F0C}"/>
                </a:ext>
              </a:extLst>
            </p:cNvPr>
            <p:cNvSpPr txBox="1"/>
            <p:nvPr/>
          </p:nvSpPr>
          <p:spPr>
            <a:xfrm>
              <a:off x="2388051" y="3002003"/>
              <a:ext cx="1906857" cy="646331"/>
            </a:xfrm>
            <a:prstGeom prst="rect">
              <a:avLst/>
            </a:prstGeom>
            <a:noFill/>
            <a:ln>
              <a:solidFill>
                <a:schemeClr val="tx1"/>
              </a:solidFill>
            </a:ln>
          </p:spPr>
          <p:txBody>
            <a:bodyPr wrap="square" rtlCol="0">
              <a:spAutoFit/>
            </a:bodyPr>
            <a:lstStyle/>
            <a:p>
              <a:pPr algn="ctr"/>
              <a:r>
                <a:rPr lang="fr-LU" dirty="0"/>
                <a:t>Corporate Fund</a:t>
              </a:r>
            </a:p>
            <a:p>
              <a:pPr algn="ctr"/>
              <a:r>
                <a:rPr lang="fr-LU" dirty="0"/>
                <a:t>(Luxembourg)</a:t>
              </a:r>
              <a:endParaRPr lang="en-GB" dirty="0"/>
            </a:p>
          </p:txBody>
        </p:sp>
        <p:cxnSp>
          <p:nvCxnSpPr>
            <p:cNvPr id="19" name="Straight Connector 18" descr="" title="">
              <a:extLst>
                <a:ext uri="{FF2B5EF4-FFF2-40B4-BE49-F238E27FC236}">
                  <a16:creationId xmlns:a16="http://schemas.microsoft.com/office/drawing/2014/main" id="{EBABA190-5F76-47AD-B956-37EC70A7E1A6}"/>
                </a:ext>
              </a:extLst>
            </p:cNvPr>
            <p:cNvCxnSpPr>
              <a:cxnSpLocks/>
              <a:stCxn id="16" idx="4"/>
              <a:endCxn id="18" idx="0"/>
            </p:cNvCxnSpPr>
            <p:nvPr/>
          </p:nvCxnSpPr>
          <p:spPr>
            <a:xfrm>
              <a:off x="3341480" y="2482375"/>
              <a:ext cx="0" cy="5196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descr="" title="">
              <a:extLst>
                <a:ext uri="{FF2B5EF4-FFF2-40B4-BE49-F238E27FC236}">
                  <a16:creationId xmlns:a16="http://schemas.microsoft.com/office/drawing/2014/main" id="{062109AD-2E46-4677-BC37-1C00E5DA442F}"/>
                </a:ext>
              </a:extLst>
            </p:cNvPr>
            <p:cNvCxnSpPr>
              <a:cxnSpLocks/>
              <a:stCxn id="18" idx="2"/>
              <a:endCxn id="17" idx="0"/>
            </p:cNvCxnSpPr>
            <p:nvPr/>
          </p:nvCxnSpPr>
          <p:spPr>
            <a:xfrm>
              <a:off x="3341480" y="3648334"/>
              <a:ext cx="0" cy="5296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ext Placeholder 1" descr="" title="">
            <a:extLst>
              <a:ext uri="{FF2B5EF4-FFF2-40B4-BE49-F238E27FC236}">
                <a16:creationId xmlns:a16="http://schemas.microsoft.com/office/drawing/2014/main" id="{5E162950-AC66-4FFF-9539-DF2C53A465A7}"/>
              </a:ext>
            </a:extLst>
          </p:cNvPr>
          <p:cNvSpPr>
            <a:spLocks noGrp="1"/>
          </p:cNvSpPr>
          <p:nvPr>
            <p:ph type="body" sz="quarter" idx="13"/>
          </p:nvPr>
        </p:nvSpPr>
        <p:spPr/>
        <p:txBody>
          <a:bodyPr/>
          <a:lstStyle/>
          <a:p>
            <a:r>
              <a:rPr lang="en-US" dirty="0"/>
              <a:t>Corporate EU Debt Funds: a Suitable Alternative?</a:t>
            </a:r>
          </a:p>
        </p:txBody>
      </p:sp>
    </p:spTree>
    <p:extLst>
      <p:ext uri="{BB962C8B-B14F-4D97-AF65-F5344CB8AC3E}">
        <p14:creationId xmlns:p14="http://schemas.microsoft.com/office/powerpoint/2010/main" val="2178714376"/>
      </p:ext>
    </p:extLst>
  </p:cSld>
  <p:clrMapOvr>
    <a:masterClrMapping/>
  </p:clrMapOvr>
</p:sld>
</file>

<file path=ppt/slides/slide3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8"/>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Fund Structure Level</a:t>
            </a:r>
          </a:p>
          <a:p>
            <a:pPr>
              <a:lnSpc>
                <a:spcPct val="107000"/>
              </a:lnSpc>
            </a:pPr>
            <a:r>
              <a:rPr lang="en-US" sz="4000" b="1" dirty="0">
                <a:latin typeface="Calibri" panose="020F0502020204030204" pitchFamily="34" charset="0"/>
                <a:ea typeface="Calibri" panose="020F0502020204030204" pitchFamily="34" charset="0"/>
                <a:cs typeface="Arial" panose="020B0604020202020204" pitchFamily="34" charset="0"/>
              </a:rPr>
              <a:t>United States</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59821170"/>
      </p:ext>
    </p:extLst>
  </p:cSld>
  <p:clrMapOvr>
    <a:masterClrMapping/>
  </p:clrMapOvr>
</p:sld>
</file>

<file path=ppt/slides/slide3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8E64A397-7F81-4D69-B219-BDCC551F4671}"/>
              </a:ext>
            </a:extLst>
          </p:cNvPr>
          <p:cNvSpPr>
            <a:spLocks noGrp="1"/>
          </p:cNvSpPr>
          <p:nvPr>
            <p:ph type="body" sz="quarter" idx="13"/>
          </p:nvPr>
        </p:nvSpPr>
        <p:spPr/>
        <p:txBody>
          <a:bodyPr/>
          <a:lstStyle/>
          <a:p>
            <a:r>
              <a:rPr lang="en-US" dirty="0"/>
              <a:t>Heightened Audit Activities</a:t>
            </a:r>
          </a:p>
        </p:txBody>
      </p:sp>
      <p:sp>
        <p:nvSpPr>
          <p:cNvPr id="5" name="Text Placeholder 4" descr="" title="">
            <a:extLst>
              <a:ext uri="{FF2B5EF4-FFF2-40B4-BE49-F238E27FC236}">
                <a16:creationId xmlns:a16="http://schemas.microsoft.com/office/drawing/2014/main" id="{9B3AACD8-98D6-48E0-AEAE-A4CE2658F168}"/>
              </a:ext>
            </a:extLst>
          </p:cNvPr>
          <p:cNvSpPr>
            <a:spLocks noGrp="1"/>
          </p:cNvSpPr>
          <p:nvPr>
            <p:ph type="body" sz="quarter" idx="14"/>
          </p:nvPr>
        </p:nvSpPr>
        <p:spPr/>
        <p:txBody>
          <a:bodyPr/>
          <a:lstStyle/>
          <a:p>
            <a:pPr marL="0" indent="0">
              <a:buNone/>
            </a:pPr>
            <a:r>
              <a:rPr lang="en-US" dirty="0"/>
              <a:t>Recent Audit activities (including a case in court) with respect to Credit Funds with US Managers. In particular, the IRS is becoming increasingly strict with heavier policing of non-compliance, more aggressive tax collection, and higher penalties. Private equity firms need to be prepared to successfully withstand this scrutiny.</a:t>
            </a:r>
          </a:p>
        </p:txBody>
      </p:sp>
    </p:spTree>
    <p:extLst>
      <p:ext uri="{BB962C8B-B14F-4D97-AF65-F5344CB8AC3E}">
        <p14:creationId xmlns:p14="http://schemas.microsoft.com/office/powerpoint/2010/main" val="799146653"/>
      </p:ext>
    </p:extLst>
  </p:cSld>
  <p:clrMapOvr>
    <a:masterClrMapping/>
  </p:clrMapOvr>
</p:sld>
</file>

<file path=ppt/slides/slide3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CCE912E4-CF8C-4CB0-ACB0-7A26E5F24EEB}"/>
              </a:ext>
            </a:extLst>
          </p:cNvPr>
          <p:cNvSpPr>
            <a:spLocks noGrp="1"/>
          </p:cNvSpPr>
          <p:nvPr>
            <p:ph type="body" sz="quarter" idx="13"/>
          </p:nvPr>
        </p:nvSpPr>
        <p:spPr/>
        <p:txBody>
          <a:bodyPr>
            <a:noAutofit/>
          </a:bodyPr>
          <a:lstStyle/>
          <a:p>
            <a:r>
              <a:rPr lang="en-US" dirty="0"/>
              <a:t>Rumours Regarding Possible Imminent Release of Changes to </a:t>
            </a:r>
            <a:br>
              <a:rPr lang="en-US" dirty="0"/>
            </a:br>
            <a:r>
              <a:rPr lang="en-US" dirty="0"/>
              <a:t>Entity Classification Regulations</a:t>
            </a:r>
          </a:p>
        </p:txBody>
      </p:sp>
      <p:sp>
        <p:nvSpPr>
          <p:cNvPr id="5" name="Text Placeholder 4" descr="" title="">
            <a:extLst>
              <a:ext uri="{FF2B5EF4-FFF2-40B4-BE49-F238E27FC236}">
                <a16:creationId xmlns:a16="http://schemas.microsoft.com/office/drawing/2014/main" id="{7DD8F6C8-CFDE-41CB-844F-018BA8CBD041}"/>
              </a:ext>
            </a:extLst>
          </p:cNvPr>
          <p:cNvSpPr>
            <a:spLocks noGrp="1"/>
          </p:cNvSpPr>
          <p:nvPr>
            <p:ph type="body" sz="quarter" idx="14"/>
          </p:nvPr>
        </p:nvSpPr>
        <p:spPr/>
        <p:txBody>
          <a:bodyPr/>
          <a:lstStyle/>
          <a:p>
            <a:pPr marL="0" indent="0">
              <a:buNone/>
            </a:pPr>
            <a:r>
              <a:rPr lang="en-US" dirty="0"/>
              <a:t>More specifically, the rumours deal with a potential update to the foreign per se corporate entities list, by treating any foreign entity that is treated as a corporation under its domestic tax law as a per se corporation for US tax purposes.</a:t>
            </a:r>
          </a:p>
        </p:txBody>
      </p:sp>
    </p:spTree>
    <p:extLst>
      <p:ext uri="{BB962C8B-B14F-4D97-AF65-F5344CB8AC3E}">
        <p14:creationId xmlns:p14="http://schemas.microsoft.com/office/powerpoint/2010/main" val="1580032355"/>
      </p:ext>
    </p:extLst>
  </p:cSld>
  <p:clrMapOvr>
    <a:masterClrMapping/>
  </p:clrMapOvr>
</p:sld>
</file>

<file path=ppt/slides/slide4.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ext Placeholder 15" descr="" title="">
            <a:extLst>
              <a:ext uri="{FF2B5EF4-FFF2-40B4-BE49-F238E27FC236}">
                <a16:creationId xmlns:a16="http://schemas.microsoft.com/office/drawing/2014/main" id="{F35F2467-DA3A-41A5-88C6-2D4054F0A186}"/>
              </a:ext>
            </a:extLst>
          </p:cNvPr>
          <p:cNvSpPr>
            <a:spLocks noGrp="1"/>
          </p:cNvSpPr>
          <p:nvPr>
            <p:ph type="body" sz="quarter" idx="13"/>
          </p:nvPr>
        </p:nvSpPr>
        <p:spPr/>
        <p:txBody>
          <a:bodyPr/>
          <a:lstStyle/>
          <a:p>
            <a:r>
              <a:rPr lang="en-US" dirty="0"/>
              <a:t>Private Equity Structures under Siege - Objectives (cont’d)</a:t>
            </a:r>
          </a:p>
        </p:txBody>
      </p:sp>
      <p:sp>
        <p:nvSpPr>
          <p:cNvPr id="17" name="Text Placeholder 16" descr="" title="">
            <a:extLst>
              <a:ext uri="{FF2B5EF4-FFF2-40B4-BE49-F238E27FC236}">
                <a16:creationId xmlns:a16="http://schemas.microsoft.com/office/drawing/2014/main" id="{BEDF71C6-9694-4233-BFD2-905B0D7AF445}"/>
              </a:ext>
            </a:extLst>
          </p:cNvPr>
          <p:cNvSpPr>
            <a:spLocks noGrp="1"/>
          </p:cNvSpPr>
          <p:nvPr>
            <p:ph type="body" sz="quarter" idx="14"/>
          </p:nvPr>
        </p:nvSpPr>
        <p:spPr/>
        <p:txBody>
          <a:bodyPr>
            <a:normAutofit/>
          </a:bodyPr>
          <a:lstStyle/>
          <a:p>
            <a:pPr marL="0" lvl="1" indent="0">
              <a:buNone/>
            </a:pPr>
            <a:r>
              <a:rPr lang="en-US" sz="2200" b="1" dirty="0"/>
              <a:t>Fund</a:t>
            </a:r>
          </a:p>
          <a:p>
            <a:r>
              <a:rPr lang="en-US" sz="2000" dirty="0"/>
              <a:t>Transparent, familiar structure with no reputational issues or additional tax</a:t>
            </a:r>
          </a:p>
          <a:p>
            <a:pPr marL="0" indent="0">
              <a:buNone/>
            </a:pPr>
            <a:r>
              <a:rPr lang="en-US" b="1" dirty="0"/>
              <a:t>Manager/carry</a:t>
            </a:r>
          </a:p>
          <a:p>
            <a:r>
              <a:rPr lang="en-US" sz="2000" dirty="0"/>
              <a:t>Restrict jurisdictions in which the manger is taxed</a:t>
            </a:r>
          </a:p>
          <a:p>
            <a:r>
              <a:rPr lang="en-US" sz="2000" dirty="0" err="1"/>
              <a:t>Minimise</a:t>
            </a:r>
            <a:r>
              <a:rPr lang="en-US" sz="2000" dirty="0"/>
              <a:t> irrecoverable VAT</a:t>
            </a:r>
          </a:p>
          <a:p>
            <a:r>
              <a:rPr lang="en-US" sz="2000" dirty="0"/>
              <a:t>Low tax on carry!</a:t>
            </a:r>
          </a:p>
        </p:txBody>
      </p:sp>
    </p:spTree>
    <p:extLst>
      <p:ext uri="{BB962C8B-B14F-4D97-AF65-F5344CB8AC3E}">
        <p14:creationId xmlns:p14="http://schemas.microsoft.com/office/powerpoint/2010/main" val="2005981843"/>
      </p:ext>
    </p:extLst>
  </p:cSld>
  <p:clrMapOvr>
    <a:masterClrMapping/>
  </p:clrMapOvr>
</p:sld>
</file>

<file path=ppt/slides/slide4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7"/>
            <a:ext cx="12192000" cy="1837135"/>
          </a:xfrm>
          <a:prstGeom prst="rect">
            <a:avLst/>
          </a:prstGeom>
          <a:solidFill>
            <a:schemeClr val="bg2"/>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t>Challenges and Opportunities at Manager Level</a:t>
            </a:r>
          </a:p>
        </p:txBody>
      </p:sp>
    </p:spTree>
    <p:extLst>
      <p:ext uri="{BB962C8B-B14F-4D97-AF65-F5344CB8AC3E}">
        <p14:creationId xmlns:p14="http://schemas.microsoft.com/office/powerpoint/2010/main" val="3832587930"/>
      </p:ext>
    </p:extLst>
  </p:cSld>
  <p:clrMapOvr>
    <a:masterClrMapping/>
  </p:clrMapOvr>
</p:sld>
</file>

<file path=ppt/slides/slide4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grpSp>
        <p:nvGrpSpPr>
          <p:cNvPr id="11" name="Group 10" descr="" title="">
            <a:extLst>
              <a:ext uri="{FF2B5EF4-FFF2-40B4-BE49-F238E27FC236}">
                <a16:creationId xmlns:a16="http://schemas.microsoft.com/office/drawing/2014/main" id="{26C4950A-6D27-4D8B-9DD6-0CE103E20F84}"/>
              </a:ext>
            </a:extLst>
          </p:cNvPr>
          <p:cNvGrpSpPr/>
          <p:nvPr/>
        </p:nvGrpSpPr>
        <p:grpSpPr>
          <a:xfrm>
            <a:off x="2090003" y="713966"/>
            <a:ext cx="8604476" cy="4249604"/>
            <a:chOff x="2340374" y="387395"/>
            <a:chExt cx="8604476" cy="4249604"/>
          </a:xfrm>
        </p:grpSpPr>
        <p:sp>
          <p:nvSpPr>
            <p:cNvPr id="18" name="TextBox 17" descr="" title="">
              <a:extLst>
                <a:ext uri="{FF2B5EF4-FFF2-40B4-BE49-F238E27FC236}">
                  <a16:creationId xmlns:a16="http://schemas.microsoft.com/office/drawing/2014/main" id="{B88CE10F-5800-4D5D-9F37-C7CC96E1A3B1}"/>
                </a:ext>
              </a:extLst>
            </p:cNvPr>
            <p:cNvSpPr txBox="1"/>
            <p:nvPr/>
          </p:nvSpPr>
          <p:spPr>
            <a:xfrm>
              <a:off x="8541593" y="675308"/>
              <a:ext cx="426825" cy="582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GB" dirty="0"/>
            </a:p>
          </p:txBody>
        </p:sp>
        <p:sp>
          <p:nvSpPr>
            <p:cNvPr id="4" name="Isosceles Triangle 3" descr="" title="">
              <a:extLst>
                <a:ext uri="{FF2B5EF4-FFF2-40B4-BE49-F238E27FC236}">
                  <a16:creationId xmlns:a16="http://schemas.microsoft.com/office/drawing/2014/main" id="{ED3133A9-AB57-4229-9617-A5CCD6454D4F}"/>
                </a:ext>
              </a:extLst>
            </p:cNvPr>
            <p:cNvSpPr/>
            <p:nvPr/>
          </p:nvSpPr>
          <p:spPr>
            <a:xfrm>
              <a:off x="2959644" y="489614"/>
              <a:ext cx="1440468" cy="798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Onshore Feeder</a:t>
              </a:r>
            </a:p>
          </p:txBody>
        </p:sp>
        <p:sp>
          <p:nvSpPr>
            <p:cNvPr id="5" name="Isosceles Triangle 4" descr="" title="">
              <a:extLst>
                <a:ext uri="{FF2B5EF4-FFF2-40B4-BE49-F238E27FC236}">
                  <a16:creationId xmlns:a16="http://schemas.microsoft.com/office/drawing/2014/main" id="{1ECB3814-BE7B-4EF2-91B9-7AFB96852B25}"/>
                </a:ext>
              </a:extLst>
            </p:cNvPr>
            <p:cNvSpPr/>
            <p:nvPr/>
          </p:nvSpPr>
          <p:spPr>
            <a:xfrm>
              <a:off x="5078106" y="1569613"/>
              <a:ext cx="2279569" cy="12839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182880" rtlCol="0" anchor="t" anchorCtr="1">
              <a:spAutoFit/>
            </a:bodyPr>
            <a:lstStyle/>
            <a:p>
              <a:pPr algn="ctr"/>
              <a:r>
                <a:rPr lang="en-GB" sz="1000" b="1" dirty="0">
                  <a:solidFill>
                    <a:schemeClr val="tx1"/>
                  </a:solidFill>
                </a:rPr>
                <a:t>Master Fund LP</a:t>
              </a:r>
              <a:br>
                <a:rPr lang="en-GB" sz="1000" dirty="0">
                  <a:solidFill>
                    <a:schemeClr val="tx1"/>
                  </a:solidFill>
                </a:rPr>
              </a:br>
              <a:r>
                <a:rPr lang="en-GB" sz="1000" dirty="0">
                  <a:solidFill>
                    <a:schemeClr val="tx1"/>
                  </a:solidFill>
                </a:rPr>
                <a:t>(Cayman/Lux/Irish/ English/Canadian)</a:t>
              </a:r>
            </a:p>
          </p:txBody>
        </p:sp>
        <p:sp>
          <p:nvSpPr>
            <p:cNvPr id="6" name="TextBox 5" descr="" title="">
              <a:extLst>
                <a:ext uri="{FF2B5EF4-FFF2-40B4-BE49-F238E27FC236}">
                  <a16:creationId xmlns:a16="http://schemas.microsoft.com/office/drawing/2014/main" id="{872BB13A-0BB7-4B06-941C-F6821CF34097}"/>
                </a:ext>
              </a:extLst>
            </p:cNvPr>
            <p:cNvSpPr txBox="1"/>
            <p:nvPr/>
          </p:nvSpPr>
          <p:spPr>
            <a:xfrm>
              <a:off x="6505575" y="547060"/>
              <a:ext cx="1046469" cy="73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GP</a:t>
              </a:r>
            </a:p>
          </p:txBody>
        </p:sp>
        <p:sp>
          <p:nvSpPr>
            <p:cNvPr id="7" name="Isosceles Triangle 6" descr="" title="">
              <a:extLst>
                <a:ext uri="{FF2B5EF4-FFF2-40B4-BE49-F238E27FC236}">
                  <a16:creationId xmlns:a16="http://schemas.microsoft.com/office/drawing/2014/main" id="{45B301E2-6090-4AED-86B7-E08D84B0246D}"/>
                </a:ext>
              </a:extLst>
            </p:cNvPr>
            <p:cNvSpPr/>
            <p:nvPr/>
          </p:nvSpPr>
          <p:spPr>
            <a:xfrm>
              <a:off x="4910883" y="540523"/>
              <a:ext cx="1084945" cy="7438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SLP</a:t>
              </a:r>
              <a:br>
                <a:rPr lang="en-GB" dirty="0">
                  <a:solidFill>
                    <a:schemeClr val="tx1"/>
                  </a:solidFill>
                </a:rPr>
              </a:br>
              <a:endParaRPr lang="en-GB" dirty="0">
                <a:solidFill>
                  <a:schemeClr val="tx1"/>
                </a:solidFill>
              </a:endParaRPr>
            </a:p>
          </p:txBody>
        </p:sp>
        <p:sp>
          <p:nvSpPr>
            <p:cNvPr id="8" name="Isosceles Triangle 7" descr="" title="">
              <a:extLst>
                <a:ext uri="{FF2B5EF4-FFF2-40B4-BE49-F238E27FC236}">
                  <a16:creationId xmlns:a16="http://schemas.microsoft.com/office/drawing/2014/main" id="{487DF6D5-FAC7-412F-A2BE-8C03B5CE584F}"/>
                </a:ext>
              </a:extLst>
            </p:cNvPr>
            <p:cNvSpPr/>
            <p:nvPr/>
          </p:nvSpPr>
          <p:spPr>
            <a:xfrm>
              <a:off x="8057347" y="393251"/>
              <a:ext cx="1355233" cy="8953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GB" sz="1150" dirty="0">
                  <a:solidFill>
                    <a:schemeClr val="tx1"/>
                  </a:solidFill>
                </a:rPr>
                <a:t>Offshore Feeder</a:t>
              </a:r>
            </a:p>
          </p:txBody>
        </p:sp>
        <p:sp>
          <p:nvSpPr>
            <p:cNvPr id="9" name="TextBox 8" descr="" title="">
              <a:extLst>
                <a:ext uri="{FF2B5EF4-FFF2-40B4-BE49-F238E27FC236}">
                  <a16:creationId xmlns:a16="http://schemas.microsoft.com/office/drawing/2014/main" id="{E8C39D3D-855A-433C-BE1E-DFECA10026EE}"/>
                </a:ext>
              </a:extLst>
            </p:cNvPr>
            <p:cNvSpPr txBox="1"/>
            <p:nvPr/>
          </p:nvSpPr>
          <p:spPr>
            <a:xfrm>
              <a:off x="5195363" y="3022318"/>
              <a:ext cx="2045055" cy="598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274320" bIns="9144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b="1" dirty="0">
                  <a:solidFill>
                    <a:schemeClr val="tx1"/>
                  </a:solidFill>
                </a:rPr>
                <a:t>HoldCo</a:t>
              </a:r>
              <a:br>
                <a:rPr lang="en-GB" sz="1000" dirty="0">
                  <a:solidFill>
                    <a:schemeClr val="tx1"/>
                  </a:solidFill>
                </a:rPr>
              </a:br>
              <a:r>
                <a:rPr lang="en-GB" sz="1000" dirty="0">
                  <a:solidFill>
                    <a:schemeClr val="tx1"/>
                  </a:solidFill>
                </a:rPr>
                <a:t>Sarl/QAHC/ICAV</a:t>
              </a:r>
            </a:p>
            <a:p>
              <a:endParaRPr lang="en-GB" dirty="0"/>
            </a:p>
          </p:txBody>
        </p:sp>
        <p:sp>
          <p:nvSpPr>
            <p:cNvPr id="12" name="TextBox 11" descr="" title="">
              <a:extLst>
                <a:ext uri="{FF2B5EF4-FFF2-40B4-BE49-F238E27FC236}">
                  <a16:creationId xmlns:a16="http://schemas.microsoft.com/office/drawing/2014/main" id="{5758CEAC-9600-4119-BFF8-62B34577B619}"/>
                </a:ext>
              </a:extLst>
            </p:cNvPr>
            <p:cNvSpPr txBox="1"/>
            <p:nvPr/>
          </p:nvSpPr>
          <p:spPr>
            <a:xfrm>
              <a:off x="389418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(UK)</a:t>
              </a:r>
            </a:p>
          </p:txBody>
        </p:sp>
        <p:sp>
          <p:nvSpPr>
            <p:cNvPr id="14" name="TextBox 13" descr="" title="">
              <a:extLst>
                <a:ext uri="{FF2B5EF4-FFF2-40B4-BE49-F238E27FC236}">
                  <a16:creationId xmlns:a16="http://schemas.microsoft.com/office/drawing/2014/main" id="{BBC1A29E-D8F2-4D0D-B7C5-3591F81787B0}"/>
                </a:ext>
              </a:extLst>
            </p:cNvPr>
            <p:cNvSpPr txBox="1"/>
            <p:nvPr/>
          </p:nvSpPr>
          <p:spPr>
            <a:xfrm>
              <a:off x="2340374" y="387395"/>
              <a:ext cx="647342" cy="276999"/>
            </a:xfrm>
            <a:prstGeom prst="rect">
              <a:avLst/>
            </a:prstGeom>
            <a:noFill/>
          </p:spPr>
          <p:txBody>
            <a:bodyPr wrap="square" rtlCol="0">
              <a:spAutoFit/>
            </a:bodyPr>
            <a:lstStyle/>
            <a:p>
              <a:r>
                <a:rPr lang="en-GB" sz="1200" dirty="0"/>
                <a:t>LPs</a:t>
              </a:r>
            </a:p>
          </p:txBody>
        </p:sp>
        <p:sp>
          <p:nvSpPr>
            <p:cNvPr id="17" name="TextBox 16" descr="" title="">
              <a:extLst>
                <a:ext uri="{FF2B5EF4-FFF2-40B4-BE49-F238E27FC236}">
                  <a16:creationId xmlns:a16="http://schemas.microsoft.com/office/drawing/2014/main" id="{AA170126-99F5-4ABD-B724-97DAC7F3F691}"/>
                </a:ext>
              </a:extLst>
            </p:cNvPr>
            <p:cNvSpPr txBox="1"/>
            <p:nvPr/>
          </p:nvSpPr>
          <p:spPr>
            <a:xfrm>
              <a:off x="4843010" y="1328897"/>
              <a:ext cx="1210447" cy="400110"/>
            </a:xfrm>
            <a:prstGeom prst="rect">
              <a:avLst/>
            </a:prstGeom>
            <a:noFill/>
          </p:spPr>
          <p:txBody>
            <a:bodyPr wrap="square" rtlCol="0">
              <a:spAutoFit/>
            </a:bodyPr>
            <a:lstStyle/>
            <a:p>
              <a:pPr algn="ctr"/>
              <a:r>
                <a:rPr lang="en-GB" sz="1000" dirty="0"/>
                <a:t>US, UK </a:t>
              </a:r>
              <a:br>
                <a:rPr lang="en-GB" sz="1000" dirty="0"/>
              </a:br>
              <a:r>
                <a:rPr lang="en-GB" sz="1000" dirty="0"/>
                <a:t>carry holders</a:t>
              </a:r>
            </a:p>
          </p:txBody>
        </p:sp>
        <p:cxnSp>
          <p:nvCxnSpPr>
            <p:cNvPr id="19" name="Straight Connector 18" descr="" title="">
              <a:extLst>
                <a:ext uri="{FF2B5EF4-FFF2-40B4-BE49-F238E27FC236}">
                  <a16:creationId xmlns:a16="http://schemas.microsoft.com/office/drawing/2014/main" id="{3D4537E6-9AE6-4F23-8679-3B917DA8473C}"/>
                </a:ext>
              </a:extLst>
            </p:cNvPr>
            <p:cNvCxnSpPr>
              <a:cxnSpLocks/>
              <a:stCxn id="8" idx="5"/>
              <a:endCxn id="20" idx="2"/>
            </p:cNvCxnSpPr>
            <p:nvPr/>
          </p:nvCxnSpPr>
          <p:spPr>
            <a:xfrm flipV="1">
              <a:off x="9073772" y="664394"/>
              <a:ext cx="409590" cy="1765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descr="" title="">
              <a:extLst>
                <a:ext uri="{FF2B5EF4-FFF2-40B4-BE49-F238E27FC236}">
                  <a16:creationId xmlns:a16="http://schemas.microsoft.com/office/drawing/2014/main" id="{BCB366A4-CF32-455B-B97A-1518B927AF46}"/>
                </a:ext>
              </a:extLst>
            </p:cNvPr>
            <p:cNvSpPr txBox="1"/>
            <p:nvPr/>
          </p:nvSpPr>
          <p:spPr>
            <a:xfrm>
              <a:off x="9159691" y="387395"/>
              <a:ext cx="647342" cy="276999"/>
            </a:xfrm>
            <a:prstGeom prst="rect">
              <a:avLst/>
            </a:prstGeom>
            <a:noFill/>
          </p:spPr>
          <p:txBody>
            <a:bodyPr wrap="square" rtlCol="0">
              <a:spAutoFit/>
            </a:bodyPr>
            <a:lstStyle/>
            <a:p>
              <a:r>
                <a:rPr lang="en-GB" sz="1200" dirty="0"/>
                <a:t>LPs</a:t>
              </a:r>
            </a:p>
          </p:txBody>
        </p:sp>
        <p:sp>
          <p:nvSpPr>
            <p:cNvPr id="21" name="TextBox 20" descr="" title="">
              <a:extLst>
                <a:ext uri="{FF2B5EF4-FFF2-40B4-BE49-F238E27FC236}">
                  <a16:creationId xmlns:a16="http://schemas.microsoft.com/office/drawing/2014/main" id="{091DA460-439D-4023-9C1E-3A3DC649E0C9}"/>
                </a:ext>
              </a:extLst>
            </p:cNvPr>
            <p:cNvSpPr txBox="1"/>
            <p:nvPr/>
          </p:nvSpPr>
          <p:spPr>
            <a:xfrm>
              <a:off x="8718595" y="1845491"/>
              <a:ext cx="1282563" cy="677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91440" tIns="182880" rIns="91440" bIns="182880" rtlCol="0" anchor="t" anchorCtr="1">
              <a:spAutoFit/>
            </a:bodyP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Manager</a:t>
              </a:r>
              <a:br>
                <a:rPr lang="en-GB" dirty="0"/>
              </a:br>
              <a:r>
                <a:rPr lang="en-GB" dirty="0"/>
                <a:t>(AIFM?)</a:t>
              </a:r>
            </a:p>
          </p:txBody>
        </p:sp>
        <p:sp>
          <p:nvSpPr>
            <p:cNvPr id="23" name="TextBox 22" descr="" title="">
              <a:extLst>
                <a:ext uri="{FF2B5EF4-FFF2-40B4-BE49-F238E27FC236}">
                  <a16:creationId xmlns:a16="http://schemas.microsoft.com/office/drawing/2014/main" id="{EC432243-D86E-4333-8F32-DFD2B7DAE270}"/>
                </a:ext>
              </a:extLst>
            </p:cNvPr>
            <p:cNvSpPr txBox="1"/>
            <p:nvPr/>
          </p:nvSpPr>
          <p:spPr>
            <a:xfrm>
              <a:off x="7592771" y="2296994"/>
              <a:ext cx="647342" cy="276999"/>
            </a:xfrm>
            <a:prstGeom prst="rect">
              <a:avLst/>
            </a:prstGeom>
            <a:noFill/>
          </p:spPr>
          <p:txBody>
            <a:bodyPr wrap="square" rtlCol="0">
              <a:spAutoFit/>
            </a:bodyPr>
            <a:lstStyle/>
            <a:p>
              <a:r>
                <a:rPr lang="en-GB" sz="1200" dirty="0"/>
                <a:t>IMA</a:t>
              </a:r>
            </a:p>
          </p:txBody>
        </p:sp>
        <p:cxnSp>
          <p:nvCxnSpPr>
            <p:cNvPr id="25" name="Straight Connector 24" descr="" title="">
              <a:extLst>
                <a:ext uri="{FF2B5EF4-FFF2-40B4-BE49-F238E27FC236}">
                  <a16:creationId xmlns:a16="http://schemas.microsoft.com/office/drawing/2014/main" id="{5BF963A6-EC43-4FE0-850D-1F77A2C0EB92}"/>
                </a:ext>
              </a:extLst>
            </p:cNvPr>
            <p:cNvCxnSpPr>
              <a:cxnSpLocks/>
              <a:stCxn id="5" idx="5"/>
              <a:endCxn id="8" idx="3"/>
            </p:cNvCxnSpPr>
            <p:nvPr/>
          </p:nvCxnSpPr>
          <p:spPr>
            <a:xfrm flipV="1">
              <a:off x="6787783" y="1288648"/>
              <a:ext cx="1947181" cy="92292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descr="" title="">
              <a:extLst>
                <a:ext uri="{FF2B5EF4-FFF2-40B4-BE49-F238E27FC236}">
                  <a16:creationId xmlns:a16="http://schemas.microsoft.com/office/drawing/2014/main" id="{C201D536-F0EE-4C35-ACDF-F4C6CA718CC3}"/>
                </a:ext>
              </a:extLst>
            </p:cNvPr>
            <p:cNvCxnSpPr>
              <a:cxnSpLocks/>
              <a:stCxn id="5" idx="1"/>
              <a:endCxn id="4" idx="3"/>
            </p:cNvCxnSpPr>
            <p:nvPr/>
          </p:nvCxnSpPr>
          <p:spPr>
            <a:xfrm flipH="1" flipV="1">
              <a:off x="3679878" y="1288105"/>
              <a:ext cx="1968120" cy="9234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descr="" title="">
              <a:extLst>
                <a:ext uri="{FF2B5EF4-FFF2-40B4-BE49-F238E27FC236}">
                  <a16:creationId xmlns:a16="http://schemas.microsoft.com/office/drawing/2014/main" id="{E1ADD70E-F1DC-4AB7-9B50-A99FB80E00C9}"/>
                </a:ext>
              </a:extLst>
            </p:cNvPr>
            <p:cNvSpPr txBox="1"/>
            <p:nvPr/>
          </p:nvSpPr>
          <p:spPr>
            <a:xfrm>
              <a:off x="3791771" y="3520494"/>
              <a:ext cx="839829" cy="276999"/>
            </a:xfrm>
            <a:prstGeom prst="rect">
              <a:avLst/>
            </a:prstGeom>
            <a:noFill/>
          </p:spPr>
          <p:txBody>
            <a:bodyPr wrap="square" rtlCol="0">
              <a:spAutoFit/>
            </a:bodyPr>
            <a:lstStyle/>
            <a:p>
              <a:r>
                <a:rPr lang="en-GB" sz="1200" dirty="0"/>
                <a:t>interest</a:t>
              </a:r>
            </a:p>
          </p:txBody>
        </p:sp>
        <p:sp>
          <p:nvSpPr>
            <p:cNvPr id="33" name="TextBox 32" descr="" title="">
              <a:extLst>
                <a:ext uri="{FF2B5EF4-FFF2-40B4-BE49-F238E27FC236}">
                  <a16:creationId xmlns:a16="http://schemas.microsoft.com/office/drawing/2014/main" id="{620E4940-F5D6-4538-BA8D-AD8E4200DA53}"/>
                </a:ext>
              </a:extLst>
            </p:cNvPr>
            <p:cNvSpPr txBox="1"/>
            <p:nvPr/>
          </p:nvSpPr>
          <p:spPr>
            <a:xfrm>
              <a:off x="7319805" y="3589743"/>
              <a:ext cx="1054912" cy="276999"/>
            </a:xfrm>
            <a:prstGeom prst="rect">
              <a:avLst/>
            </a:prstGeom>
            <a:noFill/>
          </p:spPr>
          <p:txBody>
            <a:bodyPr wrap="square" rtlCol="0">
              <a:spAutoFit/>
            </a:bodyPr>
            <a:lstStyle/>
            <a:p>
              <a:r>
                <a:rPr lang="en-GB" sz="1200" dirty="0"/>
                <a:t>dividends</a:t>
              </a:r>
            </a:p>
          </p:txBody>
        </p:sp>
        <p:cxnSp>
          <p:nvCxnSpPr>
            <p:cNvPr id="34" name="Straight Connector 33" descr="" title="">
              <a:extLst>
                <a:ext uri="{FF2B5EF4-FFF2-40B4-BE49-F238E27FC236}">
                  <a16:creationId xmlns:a16="http://schemas.microsoft.com/office/drawing/2014/main" id="{FA41DD2B-E900-4501-9968-1B65319F6AB2}"/>
                </a:ext>
              </a:extLst>
            </p:cNvPr>
            <p:cNvCxnSpPr>
              <a:cxnSpLocks/>
              <a:stCxn id="21" idx="2"/>
              <a:endCxn id="36" idx="0"/>
            </p:cNvCxnSpPr>
            <p:nvPr/>
          </p:nvCxnSpPr>
          <p:spPr>
            <a:xfrm flipH="1">
              <a:off x="9359876" y="2522599"/>
              <a:ext cx="1" cy="35240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descr="" title="">
              <a:extLst>
                <a:ext uri="{FF2B5EF4-FFF2-40B4-BE49-F238E27FC236}">
                  <a16:creationId xmlns:a16="http://schemas.microsoft.com/office/drawing/2014/main" id="{813E3F98-AB47-4066-BD67-746479C41493}"/>
                </a:ext>
              </a:extLst>
            </p:cNvPr>
            <p:cNvCxnSpPr>
              <a:cxnSpLocks/>
              <a:stCxn id="14" idx="2"/>
              <a:endCxn id="4" idx="1"/>
            </p:cNvCxnSpPr>
            <p:nvPr/>
          </p:nvCxnSpPr>
          <p:spPr>
            <a:xfrm>
              <a:off x="2664045" y="664394"/>
              <a:ext cx="655716" cy="22446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descr="" title="">
              <a:extLst>
                <a:ext uri="{FF2B5EF4-FFF2-40B4-BE49-F238E27FC236}">
                  <a16:creationId xmlns:a16="http://schemas.microsoft.com/office/drawing/2014/main" id="{3D0ADBE1-37DB-4223-BABA-5122C3CCDEB2}"/>
                </a:ext>
              </a:extLst>
            </p:cNvPr>
            <p:cNvSpPr txBox="1"/>
            <p:nvPr/>
          </p:nvSpPr>
          <p:spPr>
            <a:xfrm>
              <a:off x="8819949" y="2875002"/>
              <a:ext cx="1079854" cy="553998"/>
            </a:xfrm>
            <a:prstGeom prst="rect">
              <a:avLst/>
            </a:prstGeom>
            <a:noFill/>
          </p:spPr>
          <p:txBody>
            <a:bodyPr wrap="square" rtlCol="0">
              <a:spAutoFit/>
            </a:bodyPr>
            <a:lstStyle/>
            <a:p>
              <a:pPr algn="ctr"/>
              <a:r>
                <a:rPr lang="en-GB" sz="1000" dirty="0"/>
                <a:t>employees working remotely</a:t>
              </a:r>
            </a:p>
          </p:txBody>
        </p:sp>
        <p:sp>
          <p:nvSpPr>
            <p:cNvPr id="37" name="TextBox 36" descr="" title="">
              <a:extLst>
                <a:ext uri="{FF2B5EF4-FFF2-40B4-BE49-F238E27FC236}">
                  <a16:creationId xmlns:a16="http://schemas.microsoft.com/office/drawing/2014/main" id="{78E90912-971D-45AE-98B7-AC78B550D397}"/>
                </a:ext>
              </a:extLst>
            </p:cNvPr>
            <p:cNvSpPr txBox="1"/>
            <p:nvPr/>
          </p:nvSpPr>
          <p:spPr>
            <a:xfrm>
              <a:off x="4915173" y="1696269"/>
              <a:ext cx="1247697" cy="246221"/>
            </a:xfrm>
            <a:prstGeom prst="rect">
              <a:avLst/>
            </a:prstGeom>
            <a:noFill/>
          </p:spPr>
          <p:txBody>
            <a:bodyPr wrap="square" rtlCol="0">
              <a:spAutoFit/>
            </a:bodyPr>
            <a:lstStyle/>
            <a:p>
              <a:pPr algn="ctr"/>
              <a:r>
                <a:rPr lang="en-GB" sz="1000" dirty="0"/>
                <a:t>profit share</a:t>
              </a:r>
            </a:p>
          </p:txBody>
        </p:sp>
        <p:cxnSp>
          <p:nvCxnSpPr>
            <p:cNvPr id="39" name="Straight Arrow Connector 38" descr="" title="">
              <a:extLst>
                <a:ext uri="{FF2B5EF4-FFF2-40B4-BE49-F238E27FC236}">
                  <a16:creationId xmlns:a16="http://schemas.microsoft.com/office/drawing/2014/main" id="{E2FFFE28-57D6-4C72-A0B4-CD8E4837CFF5}"/>
                </a:ext>
              </a:extLst>
            </p:cNvPr>
            <p:cNvCxnSpPr>
              <a:cxnSpLocks/>
              <a:stCxn id="5" idx="5"/>
              <a:endCxn id="21" idx="1"/>
            </p:cNvCxnSpPr>
            <p:nvPr/>
          </p:nvCxnSpPr>
          <p:spPr>
            <a:xfrm flipV="1">
              <a:off x="6787783" y="2184045"/>
              <a:ext cx="1930812" cy="27523"/>
            </a:xfrm>
            <a:prstGeom prst="straightConnector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descr="" title="">
              <a:extLst>
                <a:ext uri="{FF2B5EF4-FFF2-40B4-BE49-F238E27FC236}">
                  <a16:creationId xmlns:a16="http://schemas.microsoft.com/office/drawing/2014/main" id="{67A60558-4BE7-4AE1-BEE4-981401373E75}"/>
                </a:ext>
              </a:extLst>
            </p:cNvPr>
            <p:cNvCxnSpPr>
              <a:cxnSpLocks/>
              <a:stCxn id="6" idx="2"/>
              <a:endCxn id="5" idx="0"/>
            </p:cNvCxnSpPr>
            <p:nvPr/>
          </p:nvCxnSpPr>
          <p:spPr>
            <a:xfrm flipH="1">
              <a:off x="6217891" y="1284420"/>
              <a:ext cx="810919"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descr="" title="">
              <a:extLst>
                <a:ext uri="{FF2B5EF4-FFF2-40B4-BE49-F238E27FC236}">
                  <a16:creationId xmlns:a16="http://schemas.microsoft.com/office/drawing/2014/main" id="{58964F1C-452C-4E34-878E-06BB54A77734}"/>
                </a:ext>
              </a:extLst>
            </p:cNvPr>
            <p:cNvCxnSpPr>
              <a:cxnSpLocks/>
              <a:stCxn id="7" idx="3"/>
              <a:endCxn id="5" idx="0"/>
            </p:cNvCxnSpPr>
            <p:nvPr/>
          </p:nvCxnSpPr>
          <p:spPr>
            <a:xfrm>
              <a:off x="5453356" y="1284420"/>
              <a:ext cx="764535"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descr="" title="">
              <a:extLst>
                <a:ext uri="{FF2B5EF4-FFF2-40B4-BE49-F238E27FC236}">
                  <a16:creationId xmlns:a16="http://schemas.microsoft.com/office/drawing/2014/main" id="{19FF15F8-8E52-4318-8511-B7DE1210AAC1}"/>
                </a:ext>
              </a:extLst>
            </p:cNvPr>
            <p:cNvCxnSpPr>
              <a:cxnSpLocks/>
              <a:stCxn id="5" idx="3"/>
              <a:endCxn id="9" idx="0"/>
            </p:cNvCxnSpPr>
            <p:nvPr/>
          </p:nvCxnSpPr>
          <p:spPr>
            <a:xfrm>
              <a:off x="6217891" y="2853523"/>
              <a:ext cx="0" cy="16879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descr="" title="">
              <a:extLst>
                <a:ext uri="{FF2B5EF4-FFF2-40B4-BE49-F238E27FC236}">
                  <a16:creationId xmlns:a16="http://schemas.microsoft.com/office/drawing/2014/main" id="{5B99A7D1-BD64-4353-AE17-09A687C285FA}"/>
                </a:ext>
              </a:extLst>
            </p:cNvPr>
            <p:cNvSpPr txBox="1"/>
            <p:nvPr/>
          </p:nvSpPr>
          <p:spPr>
            <a:xfrm>
              <a:off x="5582891"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(US)</a:t>
              </a:r>
            </a:p>
          </p:txBody>
        </p:sp>
        <p:sp>
          <p:nvSpPr>
            <p:cNvPr id="77" name="TextBox 76" descr="" title="">
              <a:extLst>
                <a:ext uri="{FF2B5EF4-FFF2-40B4-BE49-F238E27FC236}">
                  <a16:creationId xmlns:a16="http://schemas.microsoft.com/office/drawing/2014/main" id="{6A8AC9E4-9A1E-4692-9367-934CC74AD52A}"/>
                </a:ext>
              </a:extLst>
            </p:cNvPr>
            <p:cNvSpPr txBox="1"/>
            <p:nvPr/>
          </p:nvSpPr>
          <p:spPr>
            <a:xfrm>
              <a:off x="727159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(Israel)</a:t>
              </a:r>
            </a:p>
          </p:txBody>
        </p:sp>
        <p:cxnSp>
          <p:nvCxnSpPr>
            <p:cNvPr id="79" name="Straight Connector 78" descr="" title="">
              <a:extLst>
                <a:ext uri="{FF2B5EF4-FFF2-40B4-BE49-F238E27FC236}">
                  <a16:creationId xmlns:a16="http://schemas.microsoft.com/office/drawing/2014/main" id="{840FDDCA-AE98-46DB-961A-0AE361999133}"/>
                </a:ext>
              </a:extLst>
            </p:cNvPr>
            <p:cNvCxnSpPr>
              <a:cxnSpLocks/>
              <a:stCxn id="9" idx="2"/>
              <a:endCxn id="76" idx="0"/>
            </p:cNvCxnSpPr>
            <p:nvPr/>
          </p:nvCxnSpPr>
          <p:spPr>
            <a:xfrm flipH="1">
              <a:off x="6217890" y="3620522"/>
              <a:ext cx="1"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or: Elbow 82" descr="" title="">
              <a:extLst>
                <a:ext uri="{FF2B5EF4-FFF2-40B4-BE49-F238E27FC236}">
                  <a16:creationId xmlns:a16="http://schemas.microsoft.com/office/drawing/2014/main" id="{CB2FB57F-383C-4241-B3D6-658F0E19A90C}"/>
                </a:ext>
              </a:extLst>
            </p:cNvPr>
            <p:cNvCxnSpPr>
              <a:cxnSpLocks/>
              <a:stCxn id="12" idx="0"/>
              <a:endCxn id="9" idx="1"/>
            </p:cNvCxnSpPr>
            <p:nvPr/>
          </p:nvCxnSpPr>
          <p:spPr>
            <a:xfrm rot="5400000" flipH="1" flipV="1">
              <a:off x="4535752" y="3314853"/>
              <a:ext cx="653044" cy="6661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descr="" title="">
              <a:extLst>
                <a:ext uri="{FF2B5EF4-FFF2-40B4-BE49-F238E27FC236}">
                  <a16:creationId xmlns:a16="http://schemas.microsoft.com/office/drawing/2014/main" id="{617B16CF-8FBD-48DB-9AAC-136607F2142C}"/>
                </a:ext>
              </a:extLst>
            </p:cNvPr>
            <p:cNvCxnSpPr>
              <a:cxnSpLocks/>
              <a:stCxn id="9" idx="2"/>
              <a:endCxn id="77" idx="0"/>
            </p:cNvCxnSpPr>
            <p:nvPr/>
          </p:nvCxnSpPr>
          <p:spPr>
            <a:xfrm>
              <a:off x="6217891" y="3620522"/>
              <a:ext cx="1688704"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nector: Elbow 104" descr="" title="">
              <a:extLst>
                <a:ext uri="{FF2B5EF4-FFF2-40B4-BE49-F238E27FC236}">
                  <a16:creationId xmlns:a16="http://schemas.microsoft.com/office/drawing/2014/main" id="{C3F2B988-4803-4E6D-B484-630B4B050DA4}"/>
                </a:ext>
              </a:extLst>
            </p:cNvPr>
            <p:cNvCxnSpPr>
              <a:stCxn id="6" idx="0"/>
              <a:endCxn id="21" idx="3"/>
            </p:cNvCxnSpPr>
            <p:nvPr/>
          </p:nvCxnSpPr>
          <p:spPr>
            <a:xfrm rot="16200000" flipH="1">
              <a:off x="7696491" y="-120622"/>
              <a:ext cx="1636985" cy="2972348"/>
            </a:xfrm>
            <a:prstGeom prst="bentConnector4">
              <a:avLst>
                <a:gd name="adj1" fmla="val -13965"/>
                <a:gd name="adj2" fmla="val 10769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6" name="TextBox 105" descr="" title="">
              <a:extLst>
                <a:ext uri="{FF2B5EF4-FFF2-40B4-BE49-F238E27FC236}">
                  <a16:creationId xmlns:a16="http://schemas.microsoft.com/office/drawing/2014/main" id="{EAC9F7FB-BB5E-4521-8D5E-017BED3C47B8}"/>
                </a:ext>
              </a:extLst>
            </p:cNvPr>
            <p:cNvSpPr txBox="1"/>
            <p:nvPr/>
          </p:nvSpPr>
          <p:spPr>
            <a:xfrm>
              <a:off x="10297508" y="1190397"/>
              <a:ext cx="647342" cy="276999"/>
            </a:xfrm>
            <a:prstGeom prst="rect">
              <a:avLst/>
            </a:prstGeom>
            <a:noFill/>
          </p:spPr>
          <p:txBody>
            <a:bodyPr wrap="square" rtlCol="0">
              <a:spAutoFit/>
            </a:bodyPr>
            <a:lstStyle/>
            <a:p>
              <a:r>
                <a:rPr lang="en-GB" sz="1200" dirty="0"/>
                <a:t>IMA</a:t>
              </a:r>
            </a:p>
          </p:txBody>
        </p:sp>
        <p:sp>
          <p:nvSpPr>
            <p:cNvPr id="3" name="Rectangle 2" descr="" title="">
              <a:extLst>
                <a:ext uri="{FF2B5EF4-FFF2-40B4-BE49-F238E27FC236}">
                  <a16:creationId xmlns:a16="http://schemas.microsoft.com/office/drawing/2014/main" id="{65F463BC-A98E-4F7D-9863-C44487B9037F}"/>
                </a:ext>
              </a:extLst>
            </p:cNvPr>
            <p:cNvSpPr/>
            <p:nvPr/>
          </p:nvSpPr>
          <p:spPr>
            <a:xfrm>
              <a:off x="8475209" y="1636488"/>
              <a:ext cx="1976055" cy="1984034"/>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 name="Text Placeholder 9" descr="" title="">
            <a:extLst>
              <a:ext uri="{FF2B5EF4-FFF2-40B4-BE49-F238E27FC236}">
                <a16:creationId xmlns:a16="http://schemas.microsoft.com/office/drawing/2014/main" id="{D7BFBC86-6058-4B4C-9AD6-95F13F20A505}"/>
              </a:ext>
            </a:extLst>
          </p:cNvPr>
          <p:cNvSpPr>
            <a:spLocks noGrp="1"/>
          </p:cNvSpPr>
          <p:nvPr>
            <p:ph type="body" sz="quarter" idx="13"/>
          </p:nvPr>
        </p:nvSpPr>
        <p:spPr/>
        <p:txBody>
          <a:bodyPr/>
          <a:lstStyle/>
          <a:p>
            <a:r>
              <a:rPr lang="en-US" dirty="0"/>
              <a:t>Challenges and Opportunities at Manager Level</a:t>
            </a:r>
          </a:p>
        </p:txBody>
      </p:sp>
    </p:spTree>
    <p:extLst>
      <p:ext uri="{BB962C8B-B14F-4D97-AF65-F5344CB8AC3E}">
        <p14:creationId xmlns:p14="http://schemas.microsoft.com/office/powerpoint/2010/main" val="3942548522"/>
      </p:ext>
    </p:extLst>
  </p:cSld>
  <p:clrMapOvr>
    <a:masterClrMapping/>
  </p:clrMapOvr>
</p:sld>
</file>

<file path=ppt/slides/slide42.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7"/>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t>Challenges and Opportunities at Manager Level</a:t>
            </a:r>
          </a:p>
          <a:p>
            <a:pPr>
              <a:lnSpc>
                <a:spcPct val="107000"/>
              </a:lnSpc>
            </a:pPr>
            <a:r>
              <a:rPr lang="en-US" sz="4000" b="1" dirty="0">
                <a:latin typeface="Calibri" panose="020F0502020204030204" pitchFamily="34" charset="0"/>
                <a:ea typeface="Calibri" panose="020F0502020204030204" pitchFamily="34" charset="0"/>
                <a:cs typeface="Arial" panose="020B0604020202020204" pitchFamily="34" charset="0"/>
              </a:rPr>
              <a:t>United States</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2681567"/>
      </p:ext>
    </p:extLst>
  </p:cSld>
  <p:clrMapOvr>
    <a:masterClrMapping/>
  </p:clrMapOvr>
</p:sld>
</file>

<file path=ppt/slides/slide4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68F9A6DD-F6AD-4BB4-84AC-CCFAD762B5E8}"/>
              </a:ext>
            </a:extLst>
          </p:cNvPr>
          <p:cNvSpPr>
            <a:spLocks noGrp="1"/>
          </p:cNvSpPr>
          <p:nvPr>
            <p:ph type="body" sz="quarter" idx="13"/>
          </p:nvPr>
        </p:nvSpPr>
        <p:spPr/>
        <p:txBody>
          <a:bodyPr/>
          <a:lstStyle/>
          <a:p>
            <a:r>
              <a:rPr lang="en-US" dirty="0"/>
              <a:t>Section 1061 and the Long-Term Capital Gains</a:t>
            </a:r>
          </a:p>
        </p:txBody>
      </p:sp>
      <p:sp>
        <p:nvSpPr>
          <p:cNvPr id="5" name="Text Placeholder 4" descr="" title="">
            <a:extLst>
              <a:ext uri="{FF2B5EF4-FFF2-40B4-BE49-F238E27FC236}">
                <a16:creationId xmlns:a16="http://schemas.microsoft.com/office/drawing/2014/main" id="{D46E8AB4-C396-4E12-A001-C596DBE6F399}"/>
              </a:ext>
            </a:extLst>
          </p:cNvPr>
          <p:cNvSpPr>
            <a:spLocks noGrp="1"/>
          </p:cNvSpPr>
          <p:nvPr>
            <p:ph type="body" sz="quarter" idx="14"/>
          </p:nvPr>
        </p:nvSpPr>
        <p:spPr/>
        <p:txBody>
          <a:bodyPr/>
          <a:lstStyle/>
          <a:p>
            <a:r>
              <a:rPr lang="en-US" dirty="0"/>
              <a:t>Section 1061 generally treats as short-term capital gain, taxed at ordinary income rates, the amount of a taxpayer's net long-term capital gain with respect to any interest in a partnership that, directly or indirectly, is transferred to (or is held by) the taxpayer in connection with the performance of substantial services by the taxpayer, or any other related person.</a:t>
            </a:r>
          </a:p>
          <a:p>
            <a:r>
              <a:rPr lang="en-US" dirty="0"/>
              <a:t>As a general note, the holding period of the direct owner of an asset controls.  As such, generally, not a huge issue for managers of PE funds that typically have a holding period of more than 3 years.  However, although Section 1061(b) provides regulatory authority to establish an exception for gain attributable to any assets not held for portfolio investment on behalf of third-party investors, the regulations reserve on the exercise of this authority.  In other words, at least currently, such limitation would also apply to profit interest granted to employees in the management companies themselves.</a:t>
            </a:r>
          </a:p>
        </p:txBody>
      </p:sp>
    </p:spTree>
    <p:extLst>
      <p:ext uri="{BB962C8B-B14F-4D97-AF65-F5344CB8AC3E}">
        <p14:creationId xmlns:p14="http://schemas.microsoft.com/office/powerpoint/2010/main" val="2918036413"/>
      </p:ext>
    </p:extLst>
  </p:cSld>
  <p:clrMapOvr>
    <a:masterClrMapping/>
  </p:clrMapOvr>
</p:sld>
</file>

<file path=ppt/slides/slide4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178815EA-2DA0-4373-ADDE-9BC8B941EFB9}"/>
              </a:ext>
            </a:extLst>
          </p:cNvPr>
          <p:cNvSpPr>
            <a:spLocks noGrp="1"/>
          </p:cNvSpPr>
          <p:nvPr>
            <p:ph type="body" sz="quarter" idx="13"/>
          </p:nvPr>
        </p:nvSpPr>
        <p:spPr/>
        <p:txBody>
          <a:bodyPr/>
          <a:lstStyle/>
          <a:p>
            <a:r>
              <a:rPr lang="en-US" dirty="0"/>
              <a:t>Self-Employment Tax Loophole</a:t>
            </a:r>
          </a:p>
        </p:txBody>
      </p:sp>
      <p:sp>
        <p:nvSpPr>
          <p:cNvPr id="5" name="Text Placeholder 4" descr="" title="">
            <a:extLst>
              <a:ext uri="{FF2B5EF4-FFF2-40B4-BE49-F238E27FC236}">
                <a16:creationId xmlns:a16="http://schemas.microsoft.com/office/drawing/2014/main" id="{FCCA3B14-CAA6-4C10-9C9C-9A5E2A2190A3}"/>
              </a:ext>
            </a:extLst>
          </p:cNvPr>
          <p:cNvSpPr>
            <a:spLocks noGrp="1"/>
          </p:cNvSpPr>
          <p:nvPr>
            <p:ph type="body" sz="quarter" idx="14"/>
          </p:nvPr>
        </p:nvSpPr>
        <p:spPr/>
        <p:txBody>
          <a:bodyPr/>
          <a:lstStyle/>
          <a:p>
            <a:r>
              <a:rPr lang="en-US" dirty="0"/>
              <a:t>In general, many managers are structured as limited partnership.  This is based on a technical read of the statue which provides that limited partners are treated as “passive” for purposes of the 3.8% self-employment tax, but active for purposes of the 3.8% Medicare tax, resulting in the principals not being subject to tax on either.</a:t>
            </a:r>
          </a:p>
          <a:p>
            <a:r>
              <a:rPr lang="en-US" dirty="0"/>
              <a:t>The IRS in Soroban Capital Partners LP v. Commissioner, denied the fund’s assertions that its three founders of a hedge fund were limited partners exempt from self-employment tax on their distributive shares of partnership income.  It will be very interesting to see the result of this litigation.</a:t>
            </a:r>
          </a:p>
        </p:txBody>
      </p:sp>
    </p:spTree>
    <p:extLst>
      <p:ext uri="{BB962C8B-B14F-4D97-AF65-F5344CB8AC3E}">
        <p14:creationId xmlns:p14="http://schemas.microsoft.com/office/powerpoint/2010/main" val="1447024402"/>
      </p:ext>
    </p:extLst>
  </p:cSld>
  <p:clrMapOvr>
    <a:masterClrMapping/>
  </p:clrMapOvr>
</p:sld>
</file>

<file path=ppt/slides/slide45.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4BB76C70-F377-4DA9-B98E-EB5AB4848EF3}"/>
              </a:ext>
            </a:extLst>
          </p:cNvPr>
          <p:cNvSpPr>
            <a:spLocks noGrp="1"/>
          </p:cNvSpPr>
          <p:nvPr>
            <p:ph type="body" sz="quarter" idx="13"/>
          </p:nvPr>
        </p:nvSpPr>
        <p:spPr/>
        <p:txBody>
          <a:bodyPr/>
          <a:lstStyle/>
          <a:p>
            <a:r>
              <a:rPr lang="en-US" dirty="0"/>
              <a:t>Market Based Sourcing for State Taxation</a:t>
            </a:r>
          </a:p>
        </p:txBody>
      </p:sp>
      <p:sp>
        <p:nvSpPr>
          <p:cNvPr id="5" name="Text Placeholder 4" descr="" title="">
            <a:extLst>
              <a:ext uri="{FF2B5EF4-FFF2-40B4-BE49-F238E27FC236}">
                <a16:creationId xmlns:a16="http://schemas.microsoft.com/office/drawing/2014/main" id="{9C7D9F42-4980-4B9B-9513-BC6BD3AD4F21}"/>
              </a:ext>
            </a:extLst>
          </p:cNvPr>
          <p:cNvSpPr>
            <a:spLocks noGrp="1"/>
          </p:cNvSpPr>
          <p:nvPr>
            <p:ph type="body" sz="quarter" idx="14"/>
          </p:nvPr>
        </p:nvSpPr>
        <p:spPr/>
        <p:txBody>
          <a:bodyPr/>
          <a:lstStyle/>
          <a:p>
            <a:r>
              <a:rPr lang="en-US" dirty="0"/>
              <a:t>Over the last few years, we see a significant shift to market-based sourcing for services income. More and more states are now claiming tax nexus for management fees not on where the service is performed, but where the benefit of the service is received by the customer.  This method drastically changes the way service-providers are taxed.</a:t>
            </a:r>
          </a:p>
          <a:p>
            <a:r>
              <a:rPr lang="en-US" dirty="0"/>
              <a:t>Consequently, private equity firms may be required to allocate management fees to where the fund’s investors reside rather than where the firm is doing business. </a:t>
            </a:r>
          </a:p>
        </p:txBody>
      </p:sp>
    </p:spTree>
    <p:extLst>
      <p:ext uri="{BB962C8B-B14F-4D97-AF65-F5344CB8AC3E}">
        <p14:creationId xmlns:p14="http://schemas.microsoft.com/office/powerpoint/2010/main" val="2780043997"/>
      </p:ext>
    </p:extLst>
  </p:cSld>
  <p:clrMapOvr>
    <a:masterClrMapping/>
  </p:clrMapOvr>
</p:sld>
</file>

<file path=ppt/slides/slide46.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9"/>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t>Challenges and Opportunities at Manager Level</a:t>
            </a:r>
          </a:p>
          <a:p>
            <a:pPr>
              <a:lnSpc>
                <a:spcPct val="107000"/>
              </a:lnSpc>
            </a:pPr>
            <a:r>
              <a:rPr lang="en-US" sz="4000" b="1" dirty="0">
                <a:latin typeface="Calibri" panose="020F0502020204030204" pitchFamily="34" charset="0"/>
                <a:ea typeface="Calibri" panose="020F0502020204030204" pitchFamily="34" charset="0"/>
                <a:cs typeface="Arial" panose="020B0604020202020204" pitchFamily="34" charset="0"/>
              </a:rPr>
              <a:t>United Kingdom</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725515360"/>
      </p:ext>
    </p:extLst>
  </p:cSld>
  <p:clrMapOvr>
    <a:masterClrMapping/>
  </p:clrMapOvr>
</p:sld>
</file>

<file path=ppt/slides/slide47.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A0505D37-848A-4A32-85F6-C42F82DAA3F9}"/>
              </a:ext>
            </a:extLst>
          </p:cNvPr>
          <p:cNvSpPr>
            <a:spLocks noGrp="1"/>
          </p:cNvSpPr>
          <p:nvPr>
            <p:ph type="body" sz="quarter" idx="13"/>
          </p:nvPr>
        </p:nvSpPr>
        <p:spPr/>
        <p:txBody>
          <a:bodyPr/>
          <a:lstStyle/>
          <a:p>
            <a:r>
              <a:rPr lang="en-US" dirty="0"/>
              <a:t>The UK’s Carried Interest Regime</a:t>
            </a:r>
          </a:p>
        </p:txBody>
      </p:sp>
      <p:sp>
        <p:nvSpPr>
          <p:cNvPr id="5" name="Text Placeholder 4" descr="" title="">
            <a:extLst>
              <a:ext uri="{FF2B5EF4-FFF2-40B4-BE49-F238E27FC236}">
                <a16:creationId xmlns:a16="http://schemas.microsoft.com/office/drawing/2014/main" id="{097994B3-6D6C-4C0D-968A-E77D5BB65DB3}"/>
              </a:ext>
            </a:extLst>
          </p:cNvPr>
          <p:cNvSpPr>
            <a:spLocks noGrp="1"/>
          </p:cNvSpPr>
          <p:nvPr>
            <p:ph type="body" sz="quarter" idx="14"/>
          </p:nvPr>
        </p:nvSpPr>
        <p:spPr/>
        <p:txBody>
          <a:bodyPr>
            <a:normAutofit/>
          </a:bodyPr>
          <a:lstStyle/>
          <a:p>
            <a:r>
              <a:rPr lang="en-US" dirty="0"/>
              <a:t>All sums arising to UK investment managers are taxed as trading income at 47% – a disguised investment management fee (“DIMF”) – unless the sum is:</a:t>
            </a:r>
          </a:p>
          <a:p>
            <a:r>
              <a:rPr lang="en-US" dirty="0"/>
              <a:t>“Safe harbour” carried interest</a:t>
            </a:r>
          </a:p>
          <a:p>
            <a:pPr lvl="1"/>
            <a:r>
              <a:rPr lang="en-US" dirty="0"/>
              <a:t>A sum arising out of profits after (i) investors have been repaid their investment and (ii) a 6% per annum preferred return has been paid or</a:t>
            </a:r>
          </a:p>
          <a:p>
            <a:r>
              <a:rPr lang="en-US" dirty="0"/>
              <a:t>“Significant risk” carried interest:</a:t>
            </a:r>
          </a:p>
          <a:p>
            <a:pPr lvl="1"/>
            <a:r>
              <a:rPr lang="en-US" dirty="0"/>
              <a:t>A profit-related return (e.g., profits arising from disposal of investments rather than, e.g., a guaranteed fee)</a:t>
            </a:r>
          </a:p>
          <a:p>
            <a:pPr lvl="1"/>
            <a:r>
              <a:rPr lang="en-US" dirty="0"/>
              <a:t>No significant risk of the sum not arising, assessed at latest of: (i) acquisition of carry; (ii) beginning to perform investment management services; and (iii) a material change </a:t>
            </a:r>
          </a:p>
          <a:p>
            <a:pPr lvl="1"/>
            <a:r>
              <a:rPr lang="en-US" dirty="0"/>
              <a:t>Similar to, but not the same as, a valuation test</a:t>
            </a:r>
          </a:p>
        </p:txBody>
      </p:sp>
    </p:spTree>
    <p:extLst>
      <p:ext uri="{BB962C8B-B14F-4D97-AF65-F5344CB8AC3E}">
        <p14:creationId xmlns:p14="http://schemas.microsoft.com/office/powerpoint/2010/main" val="1293355130"/>
      </p:ext>
    </p:extLst>
  </p:cSld>
  <p:clrMapOvr>
    <a:masterClrMapping/>
  </p:clrMapOvr>
</p:sld>
</file>

<file path=ppt/slides/slide48.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CDD96BA7-634E-4BDF-9BCE-89867A27AB5E}"/>
              </a:ext>
            </a:extLst>
          </p:cNvPr>
          <p:cNvSpPr>
            <a:spLocks noGrp="1"/>
          </p:cNvSpPr>
          <p:nvPr>
            <p:ph type="body" sz="quarter" idx="13"/>
          </p:nvPr>
        </p:nvSpPr>
        <p:spPr/>
        <p:txBody>
          <a:bodyPr/>
          <a:lstStyle/>
          <a:p>
            <a:r>
              <a:rPr lang="en-US" dirty="0"/>
              <a:t>The UK’s Carried Interest Regime (cont’d)</a:t>
            </a:r>
          </a:p>
        </p:txBody>
      </p:sp>
      <p:sp>
        <p:nvSpPr>
          <p:cNvPr id="5" name="Text Placeholder 4" descr="" title="">
            <a:extLst>
              <a:ext uri="{FF2B5EF4-FFF2-40B4-BE49-F238E27FC236}">
                <a16:creationId xmlns:a16="http://schemas.microsoft.com/office/drawing/2014/main" id="{5801DE9C-EA64-407E-BDA3-9B0B0D979A9B}"/>
              </a:ext>
            </a:extLst>
          </p:cNvPr>
          <p:cNvSpPr>
            <a:spLocks noGrp="1"/>
          </p:cNvSpPr>
          <p:nvPr>
            <p:ph type="body" sz="quarter" idx="14"/>
          </p:nvPr>
        </p:nvSpPr>
        <p:spPr/>
        <p:txBody>
          <a:bodyPr/>
          <a:lstStyle/>
          <a:p>
            <a:r>
              <a:rPr lang="en-US" dirty="0"/>
              <a:t>If amounts constitute carried interest as defined, then they are taxed at 28%, unless the underlying nature of the proceeds is:</a:t>
            </a:r>
          </a:p>
          <a:p>
            <a:pPr lvl="1"/>
            <a:r>
              <a:rPr lang="en-US" dirty="0"/>
              <a:t>Interest income – taxed at 45%</a:t>
            </a:r>
          </a:p>
          <a:p>
            <a:pPr lvl="1"/>
            <a:r>
              <a:rPr lang="en-US" dirty="0"/>
              <a:t>Dividend income – taxed at 38.1%</a:t>
            </a:r>
          </a:p>
        </p:txBody>
      </p:sp>
    </p:spTree>
    <p:extLst>
      <p:ext uri="{BB962C8B-B14F-4D97-AF65-F5344CB8AC3E}">
        <p14:creationId xmlns:p14="http://schemas.microsoft.com/office/powerpoint/2010/main" val="238797686"/>
      </p:ext>
    </p:extLst>
  </p:cSld>
  <p:clrMapOvr>
    <a:masterClrMapping/>
  </p:clrMapOvr>
</p:sld>
</file>

<file path=ppt/slides/slide49.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0AD1030A-5550-4B52-9B2E-868201F0A0D0}"/>
              </a:ext>
            </a:extLst>
          </p:cNvPr>
          <p:cNvSpPr>
            <a:spLocks noGrp="1"/>
          </p:cNvSpPr>
          <p:nvPr>
            <p:ph type="body" sz="quarter" idx="13"/>
          </p:nvPr>
        </p:nvSpPr>
        <p:spPr/>
        <p:txBody>
          <a:bodyPr/>
          <a:lstStyle/>
          <a:p>
            <a:r>
              <a:rPr lang="en-US" dirty="0"/>
              <a:t>The UK’s Carried Interest Regime (cont’d)</a:t>
            </a:r>
          </a:p>
        </p:txBody>
      </p:sp>
      <p:sp>
        <p:nvSpPr>
          <p:cNvPr id="5" name="Text Placeholder 4" descr="" title="">
            <a:extLst>
              <a:ext uri="{FF2B5EF4-FFF2-40B4-BE49-F238E27FC236}">
                <a16:creationId xmlns:a16="http://schemas.microsoft.com/office/drawing/2014/main" id="{09C686D1-FFAE-49EA-8B51-027E1E9AC504}"/>
              </a:ext>
            </a:extLst>
          </p:cNvPr>
          <p:cNvSpPr>
            <a:spLocks noGrp="1"/>
          </p:cNvSpPr>
          <p:nvPr>
            <p:ph type="body" sz="quarter" idx="14"/>
          </p:nvPr>
        </p:nvSpPr>
        <p:spPr/>
        <p:txBody>
          <a:bodyPr>
            <a:normAutofit lnSpcReduction="10000"/>
          </a:bodyPr>
          <a:lstStyle/>
          <a:p>
            <a:r>
              <a:rPr lang="en-US" dirty="0"/>
              <a:t>Income based carried interest (“IBCI”) – also taxed at 47%</a:t>
            </a:r>
          </a:p>
          <a:p>
            <a:pPr lvl="1"/>
            <a:r>
              <a:rPr lang="en-US" dirty="0"/>
              <a:t>IBCI is tested by reference to the fund’s average holding period of relevant investments weighted by value.</a:t>
            </a:r>
          </a:p>
          <a:p>
            <a:pPr lvl="1"/>
            <a:r>
              <a:rPr lang="en-US" dirty="0"/>
              <a:t>Certain follow-ons and partial exits / partial disposal events are aggregated for the purposes of calculating the weighted average hold period under the IBCI rules – known as “aggregation”</a:t>
            </a:r>
          </a:p>
          <a:p>
            <a:pPr lvl="2"/>
            <a:r>
              <a:rPr lang="en-US" dirty="0"/>
              <a:t>certain follow-ons are treated as having occurred on the same date as a prior investment, </a:t>
            </a:r>
          </a:p>
          <a:p>
            <a:pPr lvl="2"/>
            <a:r>
              <a:rPr lang="en-US" dirty="0"/>
              <a:t>certain partial exits / partial disposal events are treated as occurring on the same date as a subsequent disposal event.</a:t>
            </a:r>
          </a:p>
          <a:p>
            <a:pPr lvl="1"/>
            <a:r>
              <a:rPr lang="en-US" dirty="0"/>
              <a:t>Aggregation therefore can increase the deemed holding period of an investment and so increase the fund’s weighted average holding period. </a:t>
            </a:r>
          </a:p>
          <a:p>
            <a:pPr lvl="1"/>
            <a:r>
              <a:rPr lang="en-US" dirty="0"/>
              <a:t>More generous aggregation rules apply to funds who fall into certain narrowly defined categories based on their investment strategy, e.g., venture capital funds, funds which make significant minority investments (“significant equity stake funds”) and funds which make controlling investments (“controlling equity stake funds”).</a:t>
            </a:r>
          </a:p>
        </p:txBody>
      </p:sp>
    </p:spTree>
    <p:extLst>
      <p:ext uri="{BB962C8B-B14F-4D97-AF65-F5344CB8AC3E}">
        <p14:creationId xmlns:p14="http://schemas.microsoft.com/office/powerpoint/2010/main" val="3962600370"/>
      </p:ext>
    </p:extLst>
  </p:cSld>
  <p:clrMapOvr>
    <a:masterClrMapping/>
  </p:clrMapOvr>
</p:sld>
</file>

<file path=ppt/slides/slide5.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solidFill>
            <a:schemeClr val="bg1">
              <a:lumMod val="85000"/>
            </a:schemeClr>
          </a:solidFill>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7"/>
            <a:ext cx="12192000" cy="1837135"/>
          </a:xfrm>
          <a:prstGeom prst="rect">
            <a:avLst/>
          </a:prstGeom>
          <a:solidFill>
            <a:schemeClr val="bg2"/>
          </a:solidFill>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Portfolio Companies Level</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9283213"/>
      </p:ext>
    </p:extLst>
  </p:cSld>
  <p:clrMapOvr>
    <a:masterClrMapping/>
  </p:clrMapOvr>
</p:sld>
</file>

<file path=ppt/slides/slide50.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80"/>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GB" sz="4000" dirty="0"/>
              <a:t>Challenges and Opportunities at Manager Level</a:t>
            </a:r>
            <a:endParaRPr lang="en-US" sz="4000" b="1" dirty="0">
              <a:latin typeface="Calibri" panose="020F0502020204030204" pitchFamily="34" charset="0"/>
              <a:ea typeface="Calibri" panose="020F0502020204030204" pitchFamily="34" charset="0"/>
              <a:cs typeface="Arial" panose="020B0604020202020204" pitchFamily="34" charset="0"/>
            </a:endParaRPr>
          </a:p>
          <a:p>
            <a:pPr>
              <a:lnSpc>
                <a:spcPct val="107000"/>
              </a:lnSpc>
            </a:pPr>
            <a:r>
              <a:rPr lang="en-US" sz="3600" b="1" dirty="0">
                <a:latin typeface="Calibri" panose="020F0502020204030204" pitchFamily="34" charset="0"/>
                <a:ea typeface="Calibri" panose="020F0502020204030204" pitchFamily="34" charset="0"/>
                <a:cs typeface="Arial" panose="020B0604020202020204" pitchFamily="34" charset="0"/>
              </a:rPr>
              <a:t>Israel</a:t>
            </a:r>
          </a:p>
        </p:txBody>
      </p:sp>
    </p:spTree>
    <p:extLst>
      <p:ext uri="{BB962C8B-B14F-4D97-AF65-F5344CB8AC3E}">
        <p14:creationId xmlns:p14="http://schemas.microsoft.com/office/powerpoint/2010/main" val="3090319599"/>
      </p:ext>
    </p:extLst>
  </p:cSld>
  <p:clrMapOvr>
    <a:masterClrMapping/>
  </p:clrMapOvr>
</p:sld>
</file>

<file path=ppt/slides/slide51.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5A73D8DC-23E5-4A81-A815-0A95DCC6E664}"/>
              </a:ext>
            </a:extLst>
          </p:cNvPr>
          <p:cNvSpPr>
            <a:spLocks noGrp="1"/>
          </p:cNvSpPr>
          <p:nvPr>
            <p:ph type="body" sz="quarter" idx="13"/>
          </p:nvPr>
        </p:nvSpPr>
        <p:spPr/>
        <p:txBody>
          <a:bodyPr/>
          <a:lstStyle/>
          <a:p>
            <a:r>
              <a:rPr lang="en-US" dirty="0"/>
              <a:t>Taxation of Carried Interest in Israel</a:t>
            </a:r>
          </a:p>
        </p:txBody>
      </p:sp>
      <p:sp>
        <p:nvSpPr>
          <p:cNvPr id="5" name="Text Placeholder 4" descr="" title="">
            <a:extLst>
              <a:ext uri="{FF2B5EF4-FFF2-40B4-BE49-F238E27FC236}">
                <a16:creationId xmlns:a16="http://schemas.microsoft.com/office/drawing/2014/main" id="{C83D6A4E-681C-42F1-A8EF-B9497C69B558}"/>
              </a:ext>
            </a:extLst>
          </p:cNvPr>
          <p:cNvSpPr>
            <a:spLocks noGrp="1"/>
          </p:cNvSpPr>
          <p:nvPr>
            <p:ph type="body" sz="quarter" idx="14"/>
          </p:nvPr>
        </p:nvSpPr>
        <p:spPr/>
        <p:txBody>
          <a:bodyPr>
            <a:normAutofit/>
          </a:bodyPr>
          <a:lstStyle/>
          <a:p>
            <a:r>
              <a:rPr lang="en-US" dirty="0"/>
              <a:t>Income tax</a:t>
            </a:r>
          </a:p>
          <a:p>
            <a:pPr lvl="1"/>
            <a:r>
              <a:rPr lang="en-US" dirty="0"/>
              <a:t>Non-Israeli Participants in the GP</a:t>
            </a:r>
          </a:p>
          <a:p>
            <a:pPr lvl="2"/>
            <a:r>
              <a:rPr lang="en-US" dirty="0"/>
              <a:t>15% on the carried interest allocated to Israeli target companies (broadly defined). No tax is applicable to carried interest attributable to non-Israeli target companies.</a:t>
            </a:r>
          </a:p>
          <a:p>
            <a:pPr lvl="2"/>
            <a:r>
              <a:rPr lang="en-US" dirty="0"/>
              <a:t>A refund mechanism is applicable in cases where a treaty country denies foreign tax credit with respect to the Israeli tax.</a:t>
            </a:r>
          </a:p>
          <a:p>
            <a:pPr lvl="2"/>
            <a:r>
              <a:rPr lang="en-US" dirty="0"/>
              <a:t>If the fund does not have an office in Israel, non-Israeli participants in the GP are exempt.</a:t>
            </a:r>
          </a:p>
          <a:p>
            <a:pPr lvl="1"/>
            <a:r>
              <a:rPr lang="en-US" dirty="0"/>
              <a:t>Israeli Participants in the GP</a:t>
            </a:r>
          </a:p>
          <a:p>
            <a:pPr lvl="2"/>
            <a:r>
              <a:rPr lang="en-US" dirty="0"/>
              <a:t>Israeli individual participants in the GP (directly or via transparent vehicles): weighted average rate of 25% to 47%, determined based on the ratio of capital commitments of Israeli taxable investors (47% rate) to the capital commitments of non-Israeli investors and Israeli tax-exempt investors (25% rate). Recently, a legislative amendment was proposed to fix the rate at 32%. </a:t>
            </a:r>
          </a:p>
          <a:p>
            <a:pPr lvl="2"/>
            <a:r>
              <a:rPr lang="en-US" dirty="0"/>
              <a:t>Israeli corporate participants in the GP: The regular corporate tax rate, which is currently 23%, applies.</a:t>
            </a:r>
          </a:p>
        </p:txBody>
      </p:sp>
    </p:spTree>
    <p:extLst>
      <p:ext uri="{BB962C8B-B14F-4D97-AF65-F5344CB8AC3E}">
        <p14:creationId xmlns:p14="http://schemas.microsoft.com/office/powerpoint/2010/main" val="2821501940"/>
      </p:ext>
    </p:extLst>
  </p:cSld>
  <p:clrMapOvr>
    <a:masterClrMapping/>
  </p:clrMapOvr>
</p:sld>
</file>

<file path=ppt/slides/slide5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4" name="Text Placeholder 3" descr="" title="">
            <a:extLst>
              <a:ext uri="{FF2B5EF4-FFF2-40B4-BE49-F238E27FC236}">
                <a16:creationId xmlns:a16="http://schemas.microsoft.com/office/drawing/2014/main" id="{7432BC30-F2A9-4350-97A9-841D678B406A}"/>
              </a:ext>
            </a:extLst>
          </p:cNvPr>
          <p:cNvSpPr>
            <a:spLocks noGrp="1"/>
          </p:cNvSpPr>
          <p:nvPr>
            <p:ph type="body" sz="quarter" idx="13"/>
          </p:nvPr>
        </p:nvSpPr>
        <p:spPr/>
        <p:txBody>
          <a:bodyPr/>
          <a:lstStyle/>
          <a:p>
            <a:r>
              <a:rPr lang="en-US" dirty="0"/>
              <a:t>Taxation of Carried Interest in Israel (cont’d)</a:t>
            </a:r>
          </a:p>
        </p:txBody>
      </p:sp>
      <p:sp>
        <p:nvSpPr>
          <p:cNvPr id="5" name="Text Placeholder 4" descr="" title="">
            <a:extLst>
              <a:ext uri="{FF2B5EF4-FFF2-40B4-BE49-F238E27FC236}">
                <a16:creationId xmlns:a16="http://schemas.microsoft.com/office/drawing/2014/main" id="{2D96DBA2-4D6A-4AB9-BD69-8E955CDCF2EB}"/>
              </a:ext>
            </a:extLst>
          </p:cNvPr>
          <p:cNvSpPr>
            <a:spLocks noGrp="1"/>
          </p:cNvSpPr>
          <p:nvPr>
            <p:ph type="body" sz="quarter" idx="14"/>
          </p:nvPr>
        </p:nvSpPr>
        <p:spPr/>
        <p:txBody>
          <a:bodyPr/>
          <a:lstStyle/>
          <a:p>
            <a:r>
              <a:rPr lang="en-US" dirty="0"/>
              <a:t>VAT</a:t>
            </a:r>
          </a:p>
          <a:p>
            <a:pPr lvl="1"/>
            <a:r>
              <a:rPr lang="en-US" dirty="0"/>
              <a:t>There is an open question whether VAT is applicable to carried interest. </a:t>
            </a:r>
          </a:p>
          <a:p>
            <a:pPr lvl="1"/>
            <a:r>
              <a:rPr lang="en-US" dirty="0"/>
              <a:t>The Israel Tax Authority’s position raised in audits (but not formally published ) is that the carried interest attributable to non-Israeli investors is zero-rated. However, the carried interest attributable to Israeli investors is subject to full VAT.</a:t>
            </a:r>
          </a:p>
          <a:p>
            <a:pPr lvl="1"/>
            <a:r>
              <a:rPr lang="en-US" dirty="0"/>
              <a:t>The practice in Israel of all funds is not to pay VAT on carried interest. </a:t>
            </a:r>
          </a:p>
        </p:txBody>
      </p:sp>
    </p:spTree>
    <p:extLst>
      <p:ext uri="{BB962C8B-B14F-4D97-AF65-F5344CB8AC3E}">
        <p14:creationId xmlns:p14="http://schemas.microsoft.com/office/powerpoint/2010/main" val="3554718316"/>
      </p:ext>
    </p:extLst>
  </p:cSld>
  <p:clrMapOvr>
    <a:masterClrMapping/>
  </p:clrMapOvr>
</p:sld>
</file>

<file path=ppt/slides/slide6.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11" name="Text Placeholder 10" descr="" title="">
            <a:extLst>
              <a:ext uri="{FF2B5EF4-FFF2-40B4-BE49-F238E27FC236}">
                <a16:creationId xmlns:a16="http://schemas.microsoft.com/office/drawing/2014/main" id="{483BEE46-C7AA-44B4-8134-5D9EF69D4F19}"/>
              </a:ext>
            </a:extLst>
          </p:cNvPr>
          <p:cNvSpPr>
            <a:spLocks noGrp="1"/>
          </p:cNvSpPr>
          <p:nvPr>
            <p:ph type="body" sz="quarter" idx="13"/>
          </p:nvPr>
        </p:nvSpPr>
        <p:spPr/>
        <p:txBody>
          <a:bodyPr/>
          <a:lstStyle/>
          <a:p>
            <a:r>
              <a:rPr lang="en-US" dirty="0"/>
              <a:t>Challenges and Opportunities at Portfolio Companies Level</a:t>
            </a:r>
          </a:p>
        </p:txBody>
      </p:sp>
      <p:grpSp>
        <p:nvGrpSpPr>
          <p:cNvPr id="10" name="Group 9" descr="" title="">
            <a:extLst>
              <a:ext uri="{FF2B5EF4-FFF2-40B4-BE49-F238E27FC236}">
                <a16:creationId xmlns:a16="http://schemas.microsoft.com/office/drawing/2014/main" id="{EC689B13-D146-4A39-B25B-89BECAF73E23}"/>
              </a:ext>
            </a:extLst>
          </p:cNvPr>
          <p:cNvGrpSpPr/>
          <p:nvPr/>
        </p:nvGrpSpPr>
        <p:grpSpPr>
          <a:xfrm>
            <a:off x="1798112" y="631949"/>
            <a:ext cx="8604476" cy="4323289"/>
            <a:chOff x="2340374" y="387395"/>
            <a:chExt cx="8604476" cy="4323289"/>
          </a:xfrm>
        </p:grpSpPr>
        <p:sp>
          <p:nvSpPr>
            <p:cNvPr id="18" name="TextBox 17" descr="" title="">
              <a:extLst>
                <a:ext uri="{FF2B5EF4-FFF2-40B4-BE49-F238E27FC236}">
                  <a16:creationId xmlns:a16="http://schemas.microsoft.com/office/drawing/2014/main" id="{B88CE10F-5800-4D5D-9F37-C7CC96E1A3B1}"/>
                </a:ext>
              </a:extLst>
            </p:cNvPr>
            <p:cNvSpPr txBox="1"/>
            <p:nvPr/>
          </p:nvSpPr>
          <p:spPr>
            <a:xfrm>
              <a:off x="8541593" y="675308"/>
              <a:ext cx="426825" cy="582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endParaRPr lang="en-GB" dirty="0"/>
            </a:p>
          </p:txBody>
        </p:sp>
        <p:sp>
          <p:nvSpPr>
            <p:cNvPr id="4" name="Isosceles Triangle 3" descr="" title="">
              <a:extLst>
                <a:ext uri="{FF2B5EF4-FFF2-40B4-BE49-F238E27FC236}">
                  <a16:creationId xmlns:a16="http://schemas.microsoft.com/office/drawing/2014/main" id="{ED3133A9-AB57-4229-9617-A5CCD6454D4F}"/>
                </a:ext>
              </a:extLst>
            </p:cNvPr>
            <p:cNvSpPr/>
            <p:nvPr/>
          </p:nvSpPr>
          <p:spPr>
            <a:xfrm>
              <a:off x="2959644" y="489614"/>
              <a:ext cx="1440468" cy="798491"/>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Onshore Feeder</a:t>
              </a:r>
            </a:p>
          </p:txBody>
        </p:sp>
        <p:sp>
          <p:nvSpPr>
            <p:cNvPr id="5" name="Isosceles Triangle 4" descr="" title="">
              <a:extLst>
                <a:ext uri="{FF2B5EF4-FFF2-40B4-BE49-F238E27FC236}">
                  <a16:creationId xmlns:a16="http://schemas.microsoft.com/office/drawing/2014/main" id="{1ECB3814-BE7B-4EF2-91B9-7AFB96852B25}"/>
                </a:ext>
              </a:extLst>
            </p:cNvPr>
            <p:cNvSpPr/>
            <p:nvPr/>
          </p:nvSpPr>
          <p:spPr>
            <a:xfrm>
              <a:off x="5078106" y="1569613"/>
              <a:ext cx="2279569" cy="1283910"/>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0" tIns="0" rIns="0" bIns="182880" rtlCol="0" anchor="t" anchorCtr="1">
              <a:spAutoFit/>
            </a:bodyPr>
            <a:lstStyle/>
            <a:p>
              <a:pPr algn="ctr"/>
              <a:r>
                <a:rPr lang="en-GB" sz="1000" b="1" dirty="0">
                  <a:solidFill>
                    <a:schemeClr val="tx1"/>
                  </a:solidFill>
                </a:rPr>
                <a:t>Master Fund LP</a:t>
              </a:r>
              <a:br>
                <a:rPr lang="en-GB" sz="1000" dirty="0">
                  <a:solidFill>
                    <a:schemeClr val="tx1"/>
                  </a:solidFill>
                </a:rPr>
              </a:br>
              <a:r>
                <a:rPr lang="en-GB" sz="1000" dirty="0">
                  <a:solidFill>
                    <a:schemeClr val="tx1"/>
                  </a:solidFill>
                </a:rPr>
                <a:t>(Cayman/Lux/Irish/ English/Canadian)</a:t>
              </a:r>
            </a:p>
          </p:txBody>
        </p:sp>
        <p:sp>
          <p:nvSpPr>
            <p:cNvPr id="6" name="TextBox 5" descr="" title="">
              <a:extLst>
                <a:ext uri="{FF2B5EF4-FFF2-40B4-BE49-F238E27FC236}">
                  <a16:creationId xmlns:a16="http://schemas.microsoft.com/office/drawing/2014/main" id="{872BB13A-0BB7-4B06-941C-F6821CF34097}"/>
                </a:ext>
              </a:extLst>
            </p:cNvPr>
            <p:cNvSpPr txBox="1"/>
            <p:nvPr/>
          </p:nvSpPr>
          <p:spPr>
            <a:xfrm>
              <a:off x="6505575" y="547060"/>
              <a:ext cx="1046469" cy="73736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GP</a:t>
              </a:r>
            </a:p>
          </p:txBody>
        </p:sp>
        <p:sp>
          <p:nvSpPr>
            <p:cNvPr id="7" name="Isosceles Triangle 6" descr="" title="">
              <a:extLst>
                <a:ext uri="{FF2B5EF4-FFF2-40B4-BE49-F238E27FC236}">
                  <a16:creationId xmlns:a16="http://schemas.microsoft.com/office/drawing/2014/main" id="{45B301E2-6090-4AED-86B7-E08D84B0246D}"/>
                </a:ext>
              </a:extLst>
            </p:cNvPr>
            <p:cNvSpPr/>
            <p:nvPr/>
          </p:nvSpPr>
          <p:spPr>
            <a:xfrm>
              <a:off x="4910883" y="540523"/>
              <a:ext cx="1084945" cy="7438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a:solidFill>
                    <a:schemeClr val="tx1"/>
                  </a:solidFill>
                </a:rPr>
                <a:t>SLP</a:t>
              </a:r>
              <a:br>
                <a:rPr lang="en-GB" dirty="0">
                  <a:solidFill>
                    <a:schemeClr val="tx1"/>
                  </a:solidFill>
                </a:rPr>
              </a:br>
              <a:endParaRPr lang="en-GB" dirty="0">
                <a:solidFill>
                  <a:schemeClr val="tx1"/>
                </a:solidFill>
              </a:endParaRPr>
            </a:p>
          </p:txBody>
        </p:sp>
        <p:sp>
          <p:nvSpPr>
            <p:cNvPr id="8" name="Isosceles Triangle 7" descr="" title="">
              <a:extLst>
                <a:ext uri="{FF2B5EF4-FFF2-40B4-BE49-F238E27FC236}">
                  <a16:creationId xmlns:a16="http://schemas.microsoft.com/office/drawing/2014/main" id="{487DF6D5-FAC7-412F-A2BE-8C03B5CE584F}"/>
                </a:ext>
              </a:extLst>
            </p:cNvPr>
            <p:cNvSpPr/>
            <p:nvPr/>
          </p:nvSpPr>
          <p:spPr>
            <a:xfrm>
              <a:off x="8057347" y="393251"/>
              <a:ext cx="1355233" cy="895397"/>
            </a:xfrm>
            <a:prstGeom prst="triangl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85000" lnSpcReduction="10000"/>
            </a:bodyPr>
            <a:lstStyle/>
            <a:p>
              <a:pPr algn="ctr"/>
              <a:r>
                <a:rPr lang="en-GB" sz="1150" dirty="0">
                  <a:solidFill>
                    <a:schemeClr val="tx1"/>
                  </a:solidFill>
                </a:rPr>
                <a:t>Offshore Feeder</a:t>
              </a:r>
            </a:p>
          </p:txBody>
        </p:sp>
        <p:sp>
          <p:nvSpPr>
            <p:cNvPr id="9" name="TextBox 8" descr="" title="">
              <a:extLst>
                <a:ext uri="{FF2B5EF4-FFF2-40B4-BE49-F238E27FC236}">
                  <a16:creationId xmlns:a16="http://schemas.microsoft.com/office/drawing/2014/main" id="{E8C39D3D-855A-433C-BE1E-DFECA10026EE}"/>
                </a:ext>
              </a:extLst>
            </p:cNvPr>
            <p:cNvSpPr txBox="1"/>
            <p:nvPr/>
          </p:nvSpPr>
          <p:spPr>
            <a:xfrm>
              <a:off x="5195363" y="3022318"/>
              <a:ext cx="2045055" cy="59820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lIns="91440" tIns="274320" bIns="91440"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b="1" dirty="0">
                  <a:solidFill>
                    <a:schemeClr val="tx1"/>
                  </a:solidFill>
                </a:rPr>
                <a:t>HoldCo</a:t>
              </a:r>
              <a:br>
                <a:rPr lang="en-GB" sz="1000" dirty="0">
                  <a:solidFill>
                    <a:schemeClr val="tx1"/>
                  </a:solidFill>
                </a:rPr>
              </a:br>
              <a:r>
                <a:rPr lang="en-GB" sz="1000" dirty="0">
                  <a:solidFill>
                    <a:schemeClr val="tx1"/>
                  </a:solidFill>
                </a:rPr>
                <a:t>Sarl/QAHC/ICAV</a:t>
              </a:r>
            </a:p>
            <a:p>
              <a:endParaRPr lang="en-GB" dirty="0"/>
            </a:p>
          </p:txBody>
        </p:sp>
        <p:sp>
          <p:nvSpPr>
            <p:cNvPr id="12" name="TextBox 11" descr="" title="">
              <a:extLst>
                <a:ext uri="{FF2B5EF4-FFF2-40B4-BE49-F238E27FC236}">
                  <a16:creationId xmlns:a16="http://schemas.microsoft.com/office/drawing/2014/main" id="{5758CEAC-9600-4119-BFF8-62B34577B619}"/>
                </a:ext>
              </a:extLst>
            </p:cNvPr>
            <p:cNvSpPr txBox="1"/>
            <p:nvPr/>
          </p:nvSpPr>
          <p:spPr>
            <a:xfrm>
              <a:off x="389418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(UK)</a:t>
              </a:r>
            </a:p>
          </p:txBody>
        </p:sp>
        <p:sp>
          <p:nvSpPr>
            <p:cNvPr id="14" name="TextBox 13" descr="" title="">
              <a:extLst>
                <a:ext uri="{FF2B5EF4-FFF2-40B4-BE49-F238E27FC236}">
                  <a16:creationId xmlns:a16="http://schemas.microsoft.com/office/drawing/2014/main" id="{BBC1A29E-D8F2-4D0D-B7C5-3591F81787B0}"/>
                </a:ext>
              </a:extLst>
            </p:cNvPr>
            <p:cNvSpPr txBox="1"/>
            <p:nvPr/>
          </p:nvSpPr>
          <p:spPr>
            <a:xfrm>
              <a:off x="2340374" y="387395"/>
              <a:ext cx="647342" cy="276999"/>
            </a:xfrm>
            <a:prstGeom prst="rect">
              <a:avLst/>
            </a:prstGeom>
            <a:noFill/>
          </p:spPr>
          <p:txBody>
            <a:bodyPr wrap="square" rtlCol="0">
              <a:spAutoFit/>
            </a:bodyPr>
            <a:lstStyle/>
            <a:p>
              <a:r>
                <a:rPr lang="en-GB" sz="1200" dirty="0"/>
                <a:t>LPs</a:t>
              </a:r>
            </a:p>
          </p:txBody>
        </p:sp>
        <p:sp>
          <p:nvSpPr>
            <p:cNvPr id="17" name="TextBox 16" descr="" title="">
              <a:extLst>
                <a:ext uri="{FF2B5EF4-FFF2-40B4-BE49-F238E27FC236}">
                  <a16:creationId xmlns:a16="http://schemas.microsoft.com/office/drawing/2014/main" id="{AA170126-99F5-4ABD-B724-97DAC7F3F691}"/>
                </a:ext>
              </a:extLst>
            </p:cNvPr>
            <p:cNvSpPr txBox="1"/>
            <p:nvPr/>
          </p:nvSpPr>
          <p:spPr>
            <a:xfrm>
              <a:off x="4843010" y="1328897"/>
              <a:ext cx="1210447" cy="400110"/>
            </a:xfrm>
            <a:prstGeom prst="rect">
              <a:avLst/>
            </a:prstGeom>
            <a:noFill/>
          </p:spPr>
          <p:txBody>
            <a:bodyPr wrap="square" rtlCol="0">
              <a:spAutoFit/>
            </a:bodyPr>
            <a:lstStyle/>
            <a:p>
              <a:pPr algn="ctr"/>
              <a:r>
                <a:rPr lang="en-GB" sz="1000" dirty="0"/>
                <a:t>US, UK </a:t>
              </a:r>
              <a:br>
                <a:rPr lang="en-GB" sz="1000" dirty="0"/>
              </a:br>
              <a:r>
                <a:rPr lang="en-GB" sz="1000" dirty="0"/>
                <a:t>carry holders</a:t>
              </a:r>
            </a:p>
          </p:txBody>
        </p:sp>
        <p:cxnSp>
          <p:nvCxnSpPr>
            <p:cNvPr id="19" name="Straight Connector 18" descr="" title="">
              <a:extLst>
                <a:ext uri="{FF2B5EF4-FFF2-40B4-BE49-F238E27FC236}">
                  <a16:creationId xmlns:a16="http://schemas.microsoft.com/office/drawing/2014/main" id="{3D4537E6-9AE6-4F23-8679-3B917DA8473C}"/>
                </a:ext>
              </a:extLst>
            </p:cNvPr>
            <p:cNvCxnSpPr>
              <a:cxnSpLocks/>
              <a:stCxn id="8" idx="5"/>
              <a:endCxn id="20" idx="2"/>
            </p:cNvCxnSpPr>
            <p:nvPr/>
          </p:nvCxnSpPr>
          <p:spPr>
            <a:xfrm flipV="1">
              <a:off x="9073772" y="664394"/>
              <a:ext cx="409590" cy="17655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Box 19" descr="" title="">
              <a:extLst>
                <a:ext uri="{FF2B5EF4-FFF2-40B4-BE49-F238E27FC236}">
                  <a16:creationId xmlns:a16="http://schemas.microsoft.com/office/drawing/2014/main" id="{BCB366A4-CF32-455B-B97A-1518B927AF46}"/>
                </a:ext>
              </a:extLst>
            </p:cNvPr>
            <p:cNvSpPr txBox="1"/>
            <p:nvPr/>
          </p:nvSpPr>
          <p:spPr>
            <a:xfrm>
              <a:off x="9159691" y="387395"/>
              <a:ext cx="647342" cy="276999"/>
            </a:xfrm>
            <a:prstGeom prst="rect">
              <a:avLst/>
            </a:prstGeom>
            <a:noFill/>
          </p:spPr>
          <p:txBody>
            <a:bodyPr wrap="square" rtlCol="0">
              <a:spAutoFit/>
            </a:bodyPr>
            <a:lstStyle/>
            <a:p>
              <a:r>
                <a:rPr lang="en-GB" sz="1200" dirty="0"/>
                <a:t>LPs</a:t>
              </a:r>
            </a:p>
          </p:txBody>
        </p:sp>
        <p:sp>
          <p:nvSpPr>
            <p:cNvPr id="21" name="TextBox 20" descr="" title="">
              <a:extLst>
                <a:ext uri="{FF2B5EF4-FFF2-40B4-BE49-F238E27FC236}">
                  <a16:creationId xmlns:a16="http://schemas.microsoft.com/office/drawing/2014/main" id="{091DA460-439D-4023-9C1E-3A3DC649E0C9}"/>
                </a:ext>
              </a:extLst>
            </p:cNvPr>
            <p:cNvSpPr txBox="1"/>
            <p:nvPr/>
          </p:nvSpPr>
          <p:spPr>
            <a:xfrm>
              <a:off x="8739644" y="1784828"/>
              <a:ext cx="1282563" cy="677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91440" tIns="182880" rIns="91440" bIns="182880" rtlCol="0" anchor="t" anchorCtr="1">
              <a:spAutoFit/>
            </a:bodyPr>
            <a:lstStyle>
              <a:defPPr>
                <a:defRPr lang="en-US"/>
              </a:defPPr>
              <a:lvl1pPr algn="ctr">
                <a:defRPr sz="1000">
                  <a:solidFill>
                    <a:schemeClr val="tx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Manager</a:t>
              </a:r>
              <a:br>
                <a:rPr lang="en-GB" dirty="0"/>
              </a:br>
              <a:r>
                <a:rPr lang="en-GB" dirty="0"/>
                <a:t>(AIFM?)</a:t>
              </a:r>
            </a:p>
          </p:txBody>
        </p:sp>
        <p:sp>
          <p:nvSpPr>
            <p:cNvPr id="23" name="TextBox 22" descr="" title="">
              <a:extLst>
                <a:ext uri="{FF2B5EF4-FFF2-40B4-BE49-F238E27FC236}">
                  <a16:creationId xmlns:a16="http://schemas.microsoft.com/office/drawing/2014/main" id="{EC432243-D86E-4333-8F32-DFD2B7DAE270}"/>
                </a:ext>
              </a:extLst>
            </p:cNvPr>
            <p:cNvSpPr txBox="1"/>
            <p:nvPr/>
          </p:nvSpPr>
          <p:spPr>
            <a:xfrm>
              <a:off x="7592771" y="2296994"/>
              <a:ext cx="647342" cy="276999"/>
            </a:xfrm>
            <a:prstGeom prst="rect">
              <a:avLst/>
            </a:prstGeom>
            <a:noFill/>
          </p:spPr>
          <p:txBody>
            <a:bodyPr wrap="square" rtlCol="0">
              <a:spAutoFit/>
            </a:bodyPr>
            <a:lstStyle/>
            <a:p>
              <a:r>
                <a:rPr lang="en-GB" sz="1200" dirty="0"/>
                <a:t>IMA</a:t>
              </a:r>
            </a:p>
          </p:txBody>
        </p:sp>
        <p:cxnSp>
          <p:nvCxnSpPr>
            <p:cNvPr id="25" name="Straight Connector 24" descr="" title="">
              <a:extLst>
                <a:ext uri="{FF2B5EF4-FFF2-40B4-BE49-F238E27FC236}">
                  <a16:creationId xmlns:a16="http://schemas.microsoft.com/office/drawing/2014/main" id="{5BF963A6-EC43-4FE0-850D-1F77A2C0EB92}"/>
                </a:ext>
              </a:extLst>
            </p:cNvPr>
            <p:cNvCxnSpPr>
              <a:cxnSpLocks/>
              <a:stCxn id="5" idx="5"/>
              <a:endCxn id="8" idx="3"/>
            </p:cNvCxnSpPr>
            <p:nvPr/>
          </p:nvCxnSpPr>
          <p:spPr>
            <a:xfrm flipV="1">
              <a:off x="6787783" y="1288648"/>
              <a:ext cx="1947181" cy="92292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7" name="Straight Connector 26" descr="" title="">
              <a:extLst>
                <a:ext uri="{FF2B5EF4-FFF2-40B4-BE49-F238E27FC236}">
                  <a16:creationId xmlns:a16="http://schemas.microsoft.com/office/drawing/2014/main" id="{C201D536-F0EE-4C35-ACDF-F4C6CA718CC3}"/>
                </a:ext>
              </a:extLst>
            </p:cNvPr>
            <p:cNvCxnSpPr>
              <a:cxnSpLocks/>
              <a:stCxn id="5" idx="1"/>
              <a:endCxn id="4" idx="3"/>
            </p:cNvCxnSpPr>
            <p:nvPr/>
          </p:nvCxnSpPr>
          <p:spPr>
            <a:xfrm flipH="1" flipV="1">
              <a:off x="3679878" y="1288105"/>
              <a:ext cx="1968120" cy="923463"/>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descr="" title="">
              <a:extLst>
                <a:ext uri="{FF2B5EF4-FFF2-40B4-BE49-F238E27FC236}">
                  <a16:creationId xmlns:a16="http://schemas.microsoft.com/office/drawing/2014/main" id="{E1ADD70E-F1DC-4AB7-9B50-A99FB80E00C9}"/>
                </a:ext>
              </a:extLst>
            </p:cNvPr>
            <p:cNvSpPr txBox="1"/>
            <p:nvPr/>
          </p:nvSpPr>
          <p:spPr>
            <a:xfrm>
              <a:off x="3791771" y="3520494"/>
              <a:ext cx="839829" cy="276999"/>
            </a:xfrm>
            <a:prstGeom prst="rect">
              <a:avLst/>
            </a:prstGeom>
            <a:noFill/>
          </p:spPr>
          <p:txBody>
            <a:bodyPr wrap="square" rtlCol="0">
              <a:spAutoFit/>
            </a:bodyPr>
            <a:lstStyle/>
            <a:p>
              <a:r>
                <a:rPr lang="en-GB" sz="1200" dirty="0"/>
                <a:t>interest</a:t>
              </a:r>
            </a:p>
          </p:txBody>
        </p:sp>
        <p:sp>
          <p:nvSpPr>
            <p:cNvPr id="33" name="TextBox 32" descr="" title="">
              <a:extLst>
                <a:ext uri="{FF2B5EF4-FFF2-40B4-BE49-F238E27FC236}">
                  <a16:creationId xmlns:a16="http://schemas.microsoft.com/office/drawing/2014/main" id="{620E4940-F5D6-4538-BA8D-AD8E4200DA53}"/>
                </a:ext>
              </a:extLst>
            </p:cNvPr>
            <p:cNvSpPr txBox="1"/>
            <p:nvPr/>
          </p:nvSpPr>
          <p:spPr>
            <a:xfrm>
              <a:off x="7319805" y="3589743"/>
              <a:ext cx="1054912" cy="276999"/>
            </a:xfrm>
            <a:prstGeom prst="rect">
              <a:avLst/>
            </a:prstGeom>
            <a:noFill/>
          </p:spPr>
          <p:txBody>
            <a:bodyPr wrap="square" rtlCol="0">
              <a:spAutoFit/>
            </a:bodyPr>
            <a:lstStyle/>
            <a:p>
              <a:r>
                <a:rPr lang="en-GB" sz="1200" dirty="0"/>
                <a:t>dividends</a:t>
              </a:r>
            </a:p>
          </p:txBody>
        </p:sp>
        <p:cxnSp>
          <p:nvCxnSpPr>
            <p:cNvPr id="34" name="Straight Connector 33" descr="" title="">
              <a:extLst>
                <a:ext uri="{FF2B5EF4-FFF2-40B4-BE49-F238E27FC236}">
                  <a16:creationId xmlns:a16="http://schemas.microsoft.com/office/drawing/2014/main" id="{FA41DD2B-E900-4501-9968-1B65319F6AB2}"/>
                </a:ext>
              </a:extLst>
            </p:cNvPr>
            <p:cNvCxnSpPr>
              <a:cxnSpLocks/>
              <a:stCxn id="21" idx="2"/>
              <a:endCxn id="36" idx="0"/>
            </p:cNvCxnSpPr>
            <p:nvPr/>
          </p:nvCxnSpPr>
          <p:spPr>
            <a:xfrm flipH="1">
              <a:off x="9376244" y="2461936"/>
              <a:ext cx="4682" cy="430095"/>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descr="" title="">
              <a:extLst>
                <a:ext uri="{FF2B5EF4-FFF2-40B4-BE49-F238E27FC236}">
                  <a16:creationId xmlns:a16="http://schemas.microsoft.com/office/drawing/2014/main" id="{813E3F98-AB47-4066-BD67-746479C41493}"/>
                </a:ext>
              </a:extLst>
            </p:cNvPr>
            <p:cNvCxnSpPr>
              <a:cxnSpLocks/>
              <a:stCxn id="14" idx="2"/>
              <a:endCxn id="4" idx="1"/>
            </p:cNvCxnSpPr>
            <p:nvPr/>
          </p:nvCxnSpPr>
          <p:spPr>
            <a:xfrm>
              <a:off x="2664045" y="664394"/>
              <a:ext cx="655716" cy="224466"/>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6" name="TextBox 35" descr="" title="">
              <a:extLst>
                <a:ext uri="{FF2B5EF4-FFF2-40B4-BE49-F238E27FC236}">
                  <a16:creationId xmlns:a16="http://schemas.microsoft.com/office/drawing/2014/main" id="{3D0ADBE1-37DB-4223-BABA-5122C3CCDEB2}"/>
                </a:ext>
              </a:extLst>
            </p:cNvPr>
            <p:cNvSpPr txBox="1"/>
            <p:nvPr/>
          </p:nvSpPr>
          <p:spPr>
            <a:xfrm>
              <a:off x="8836317" y="2892031"/>
              <a:ext cx="1079854" cy="553998"/>
            </a:xfrm>
            <a:prstGeom prst="rect">
              <a:avLst/>
            </a:prstGeom>
            <a:noFill/>
          </p:spPr>
          <p:txBody>
            <a:bodyPr wrap="square" rtlCol="0">
              <a:spAutoFit/>
            </a:bodyPr>
            <a:lstStyle/>
            <a:p>
              <a:pPr algn="ctr"/>
              <a:r>
                <a:rPr lang="en-GB" sz="1000" dirty="0"/>
                <a:t>employees working remotely</a:t>
              </a:r>
            </a:p>
          </p:txBody>
        </p:sp>
        <p:sp>
          <p:nvSpPr>
            <p:cNvPr id="37" name="TextBox 36" descr="" title="">
              <a:extLst>
                <a:ext uri="{FF2B5EF4-FFF2-40B4-BE49-F238E27FC236}">
                  <a16:creationId xmlns:a16="http://schemas.microsoft.com/office/drawing/2014/main" id="{78E90912-971D-45AE-98B7-AC78B550D397}"/>
                </a:ext>
              </a:extLst>
            </p:cNvPr>
            <p:cNvSpPr txBox="1"/>
            <p:nvPr/>
          </p:nvSpPr>
          <p:spPr>
            <a:xfrm>
              <a:off x="4915173" y="1696269"/>
              <a:ext cx="1247697" cy="246221"/>
            </a:xfrm>
            <a:prstGeom prst="rect">
              <a:avLst/>
            </a:prstGeom>
            <a:noFill/>
          </p:spPr>
          <p:txBody>
            <a:bodyPr wrap="square" rtlCol="0">
              <a:spAutoFit/>
            </a:bodyPr>
            <a:lstStyle/>
            <a:p>
              <a:pPr algn="ctr"/>
              <a:r>
                <a:rPr lang="en-GB" sz="1000" dirty="0"/>
                <a:t>profit share</a:t>
              </a:r>
            </a:p>
          </p:txBody>
        </p:sp>
        <p:cxnSp>
          <p:nvCxnSpPr>
            <p:cNvPr id="39" name="Straight Arrow Connector 38" descr="" title="">
              <a:extLst>
                <a:ext uri="{FF2B5EF4-FFF2-40B4-BE49-F238E27FC236}">
                  <a16:creationId xmlns:a16="http://schemas.microsoft.com/office/drawing/2014/main" id="{E2FFFE28-57D6-4C72-A0B4-CD8E4837CFF5}"/>
                </a:ext>
              </a:extLst>
            </p:cNvPr>
            <p:cNvCxnSpPr>
              <a:cxnSpLocks/>
              <a:stCxn id="5" idx="5"/>
              <a:endCxn id="21" idx="1"/>
            </p:cNvCxnSpPr>
            <p:nvPr/>
          </p:nvCxnSpPr>
          <p:spPr>
            <a:xfrm flipV="1">
              <a:off x="6787783" y="2123382"/>
              <a:ext cx="1951861" cy="88186"/>
            </a:xfrm>
            <a:prstGeom prst="straightConnector1">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58" name="Straight Connector 57" descr="" title="">
              <a:extLst>
                <a:ext uri="{FF2B5EF4-FFF2-40B4-BE49-F238E27FC236}">
                  <a16:creationId xmlns:a16="http://schemas.microsoft.com/office/drawing/2014/main" id="{67A60558-4BE7-4AE1-BEE4-981401373E75}"/>
                </a:ext>
              </a:extLst>
            </p:cNvPr>
            <p:cNvCxnSpPr>
              <a:cxnSpLocks/>
              <a:stCxn id="6" idx="2"/>
              <a:endCxn id="5" idx="0"/>
            </p:cNvCxnSpPr>
            <p:nvPr/>
          </p:nvCxnSpPr>
          <p:spPr>
            <a:xfrm flipH="1">
              <a:off x="6217891" y="1284420"/>
              <a:ext cx="810919"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Straight Connector 59" descr="" title="">
              <a:extLst>
                <a:ext uri="{FF2B5EF4-FFF2-40B4-BE49-F238E27FC236}">
                  <a16:creationId xmlns:a16="http://schemas.microsoft.com/office/drawing/2014/main" id="{58964F1C-452C-4E34-878E-06BB54A77734}"/>
                </a:ext>
              </a:extLst>
            </p:cNvPr>
            <p:cNvCxnSpPr>
              <a:cxnSpLocks/>
              <a:stCxn id="7" idx="3"/>
              <a:endCxn id="5" idx="0"/>
            </p:cNvCxnSpPr>
            <p:nvPr/>
          </p:nvCxnSpPr>
          <p:spPr>
            <a:xfrm>
              <a:off x="5453356" y="1284420"/>
              <a:ext cx="764535" cy="28519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descr="" title="">
              <a:extLst>
                <a:ext uri="{FF2B5EF4-FFF2-40B4-BE49-F238E27FC236}">
                  <a16:creationId xmlns:a16="http://schemas.microsoft.com/office/drawing/2014/main" id="{19FF15F8-8E52-4318-8511-B7DE1210AAC1}"/>
                </a:ext>
              </a:extLst>
            </p:cNvPr>
            <p:cNvCxnSpPr>
              <a:cxnSpLocks/>
              <a:stCxn id="5" idx="3"/>
              <a:endCxn id="9" idx="0"/>
            </p:cNvCxnSpPr>
            <p:nvPr/>
          </p:nvCxnSpPr>
          <p:spPr>
            <a:xfrm>
              <a:off x="6217891" y="2853523"/>
              <a:ext cx="0" cy="168795"/>
            </a:xfrm>
            <a:prstGeom prst="line">
              <a:avLst/>
            </a:prstGeom>
          </p:spPr>
          <p:style>
            <a:lnRef idx="1">
              <a:schemeClr val="accent1"/>
            </a:lnRef>
            <a:fillRef idx="0">
              <a:schemeClr val="accent1"/>
            </a:fillRef>
            <a:effectRef idx="0">
              <a:schemeClr val="accent1"/>
            </a:effectRef>
            <a:fontRef idx="minor">
              <a:schemeClr val="tx1"/>
            </a:fontRef>
          </p:style>
        </p:cxnSp>
        <p:sp>
          <p:nvSpPr>
            <p:cNvPr id="76" name="TextBox 75" descr="" title="">
              <a:extLst>
                <a:ext uri="{FF2B5EF4-FFF2-40B4-BE49-F238E27FC236}">
                  <a16:creationId xmlns:a16="http://schemas.microsoft.com/office/drawing/2014/main" id="{5B99A7D1-BD64-4353-AE17-09A687C285FA}"/>
                </a:ext>
              </a:extLst>
            </p:cNvPr>
            <p:cNvSpPr txBox="1"/>
            <p:nvPr/>
          </p:nvSpPr>
          <p:spPr>
            <a:xfrm>
              <a:off x="5582891"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(US)</a:t>
              </a:r>
            </a:p>
          </p:txBody>
        </p:sp>
        <p:sp>
          <p:nvSpPr>
            <p:cNvPr id="77" name="TextBox 76" descr="" title="">
              <a:extLst>
                <a:ext uri="{FF2B5EF4-FFF2-40B4-BE49-F238E27FC236}">
                  <a16:creationId xmlns:a16="http://schemas.microsoft.com/office/drawing/2014/main" id="{6A8AC9E4-9A1E-4692-9367-934CC74AD52A}"/>
                </a:ext>
              </a:extLst>
            </p:cNvPr>
            <p:cNvSpPr txBox="1"/>
            <p:nvPr/>
          </p:nvSpPr>
          <p:spPr>
            <a:xfrm>
              <a:off x="7271596" y="3974464"/>
              <a:ext cx="1269998" cy="6625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a:solidFill>
                    <a:schemeClr val="lt1"/>
                  </a:solidFill>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sz="1000" dirty="0">
                  <a:solidFill>
                    <a:schemeClr val="tx1"/>
                  </a:solidFill>
                </a:rPr>
                <a:t>Portfolio Company</a:t>
              </a:r>
              <a:br>
                <a:rPr lang="en-GB" sz="1000" dirty="0">
                  <a:solidFill>
                    <a:schemeClr val="tx1"/>
                  </a:solidFill>
                </a:rPr>
              </a:br>
              <a:r>
                <a:rPr lang="en-GB" sz="1000" dirty="0">
                  <a:solidFill>
                    <a:schemeClr val="tx1"/>
                  </a:solidFill>
                </a:rPr>
                <a:t>(Israel)</a:t>
              </a:r>
            </a:p>
          </p:txBody>
        </p:sp>
        <p:cxnSp>
          <p:nvCxnSpPr>
            <p:cNvPr id="79" name="Straight Connector 78" descr="" title="">
              <a:extLst>
                <a:ext uri="{FF2B5EF4-FFF2-40B4-BE49-F238E27FC236}">
                  <a16:creationId xmlns:a16="http://schemas.microsoft.com/office/drawing/2014/main" id="{840FDDCA-AE98-46DB-961A-0AE361999133}"/>
                </a:ext>
              </a:extLst>
            </p:cNvPr>
            <p:cNvCxnSpPr>
              <a:cxnSpLocks/>
              <a:stCxn id="9" idx="2"/>
              <a:endCxn id="76" idx="0"/>
            </p:cNvCxnSpPr>
            <p:nvPr/>
          </p:nvCxnSpPr>
          <p:spPr>
            <a:xfrm flipH="1">
              <a:off x="6217890" y="3620522"/>
              <a:ext cx="1"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Connector: Elbow 82" descr="" title="">
              <a:extLst>
                <a:ext uri="{FF2B5EF4-FFF2-40B4-BE49-F238E27FC236}">
                  <a16:creationId xmlns:a16="http://schemas.microsoft.com/office/drawing/2014/main" id="{CB2FB57F-383C-4241-B3D6-658F0E19A90C}"/>
                </a:ext>
              </a:extLst>
            </p:cNvPr>
            <p:cNvCxnSpPr>
              <a:cxnSpLocks/>
              <a:stCxn id="12" idx="0"/>
              <a:endCxn id="9" idx="1"/>
            </p:cNvCxnSpPr>
            <p:nvPr/>
          </p:nvCxnSpPr>
          <p:spPr>
            <a:xfrm rot="5400000" flipH="1" flipV="1">
              <a:off x="4535752" y="3314853"/>
              <a:ext cx="653044" cy="666178"/>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descr="" title="">
              <a:extLst>
                <a:ext uri="{FF2B5EF4-FFF2-40B4-BE49-F238E27FC236}">
                  <a16:creationId xmlns:a16="http://schemas.microsoft.com/office/drawing/2014/main" id="{617B16CF-8FBD-48DB-9AAC-136607F2142C}"/>
                </a:ext>
              </a:extLst>
            </p:cNvPr>
            <p:cNvCxnSpPr>
              <a:cxnSpLocks/>
              <a:stCxn id="9" idx="2"/>
              <a:endCxn id="77" idx="0"/>
            </p:cNvCxnSpPr>
            <p:nvPr/>
          </p:nvCxnSpPr>
          <p:spPr>
            <a:xfrm>
              <a:off x="6217891" y="3620522"/>
              <a:ext cx="1688704" cy="35394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Connector: Elbow 104" descr="" title="">
              <a:extLst>
                <a:ext uri="{FF2B5EF4-FFF2-40B4-BE49-F238E27FC236}">
                  <a16:creationId xmlns:a16="http://schemas.microsoft.com/office/drawing/2014/main" id="{C3F2B988-4803-4E6D-B484-630B4B050DA4}"/>
                </a:ext>
              </a:extLst>
            </p:cNvPr>
            <p:cNvCxnSpPr>
              <a:stCxn id="6" idx="0"/>
              <a:endCxn id="21" idx="3"/>
            </p:cNvCxnSpPr>
            <p:nvPr/>
          </p:nvCxnSpPr>
          <p:spPr>
            <a:xfrm rot="16200000" flipH="1">
              <a:off x="7737347" y="-161477"/>
              <a:ext cx="1576322" cy="2993397"/>
            </a:xfrm>
            <a:prstGeom prst="bentConnector4">
              <a:avLst>
                <a:gd name="adj1" fmla="val -14502"/>
                <a:gd name="adj2" fmla="val 107637"/>
              </a:avLst>
            </a:prstGeom>
            <a:ln>
              <a:solidFill>
                <a:schemeClr val="tx2"/>
              </a:solidFill>
              <a:prstDash val="lgDash"/>
              <a:tailEnd type="triangle"/>
            </a:ln>
          </p:spPr>
          <p:style>
            <a:lnRef idx="1">
              <a:schemeClr val="accent1"/>
            </a:lnRef>
            <a:fillRef idx="0">
              <a:schemeClr val="accent1"/>
            </a:fillRef>
            <a:effectRef idx="0">
              <a:schemeClr val="accent1"/>
            </a:effectRef>
            <a:fontRef idx="minor">
              <a:schemeClr val="tx1"/>
            </a:fontRef>
          </p:style>
        </p:cxnSp>
        <p:sp>
          <p:nvSpPr>
            <p:cNvPr id="106" name="TextBox 105" descr="" title="">
              <a:extLst>
                <a:ext uri="{FF2B5EF4-FFF2-40B4-BE49-F238E27FC236}">
                  <a16:creationId xmlns:a16="http://schemas.microsoft.com/office/drawing/2014/main" id="{EAC9F7FB-BB5E-4521-8D5E-017BED3C47B8}"/>
                </a:ext>
              </a:extLst>
            </p:cNvPr>
            <p:cNvSpPr txBox="1"/>
            <p:nvPr/>
          </p:nvSpPr>
          <p:spPr>
            <a:xfrm>
              <a:off x="10297508" y="1190397"/>
              <a:ext cx="647342" cy="276999"/>
            </a:xfrm>
            <a:prstGeom prst="rect">
              <a:avLst/>
            </a:prstGeom>
            <a:noFill/>
          </p:spPr>
          <p:txBody>
            <a:bodyPr wrap="square" rtlCol="0">
              <a:spAutoFit/>
            </a:bodyPr>
            <a:lstStyle/>
            <a:p>
              <a:r>
                <a:rPr lang="en-GB" sz="1200" dirty="0"/>
                <a:t>IMA</a:t>
              </a:r>
            </a:p>
          </p:txBody>
        </p:sp>
        <p:sp>
          <p:nvSpPr>
            <p:cNvPr id="3" name="Rectangle 2" descr="" title="">
              <a:extLst>
                <a:ext uri="{FF2B5EF4-FFF2-40B4-BE49-F238E27FC236}">
                  <a16:creationId xmlns:a16="http://schemas.microsoft.com/office/drawing/2014/main" id="{65F463BC-A98E-4F7D-9863-C44487B9037F}"/>
                </a:ext>
              </a:extLst>
            </p:cNvPr>
            <p:cNvSpPr/>
            <p:nvPr/>
          </p:nvSpPr>
          <p:spPr>
            <a:xfrm>
              <a:off x="3319762" y="3840111"/>
              <a:ext cx="5648656" cy="870573"/>
            </a:xfrm>
            <a:prstGeom prst="rect">
              <a:avLst/>
            </a:prstGeom>
            <a:no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845242956"/>
      </p:ext>
    </p:extLst>
  </p:cSld>
  <p:clrMapOvr>
    <a:masterClrMapping/>
  </p:clrMapOvr>
</p:sld>
</file>

<file path=ppt/slides/slide7.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sp>
        <p:nvSpPr>
          <p:cNvPr id="2" name="Title 1" descr="" title="">
            <a:extLst>
              <a:ext uri="{FF2B5EF4-FFF2-40B4-BE49-F238E27FC236}">
                <a16:creationId xmlns:a16="http://schemas.microsoft.com/office/drawing/2014/main" id="{058E96A5-6751-6BAD-038F-732AC7BEFFC8}"/>
              </a:ext>
            </a:extLst>
          </p:cNvPr>
          <p:cNvSpPr>
            <a:spLocks noGrp="1"/>
          </p:cNvSpPr>
          <p:nvPr>
            <p:ph type="ctrTitle"/>
          </p:nvPr>
        </p:nvSpPr>
        <p:spPr/>
        <p:txBody>
          <a:bodyPr/>
          <a:lstStyle/>
          <a:p>
            <a:endParaRPr lang="en-US" dirty="0"/>
          </a:p>
        </p:txBody>
      </p:sp>
      <p:sp>
        <p:nvSpPr>
          <p:cNvPr id="3" name="Subtitle 2" descr="" title="">
            <a:extLst>
              <a:ext uri="{FF2B5EF4-FFF2-40B4-BE49-F238E27FC236}">
                <a16:creationId xmlns:a16="http://schemas.microsoft.com/office/drawing/2014/main" id="{429E93C0-93C1-65A1-730D-397C8E68B98A}"/>
              </a:ext>
            </a:extLst>
          </p:cNvPr>
          <p:cNvSpPr>
            <a:spLocks noGrp="1"/>
          </p:cNvSpPr>
          <p:nvPr>
            <p:ph type="subTitle" idx="1"/>
          </p:nvPr>
        </p:nvSpPr>
        <p:spPr/>
        <p:txBody>
          <a:bodyPr/>
          <a:lstStyle/>
          <a:p>
            <a:endParaRPr lang="en-US" dirty="0"/>
          </a:p>
        </p:txBody>
      </p:sp>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descr="" title="">
            <a:extLst>
              <a:ext uri="{FF2B5EF4-FFF2-40B4-BE49-F238E27FC236}">
                <a16:creationId xmlns:a16="http://schemas.microsoft.com/office/drawing/2014/main" id="{653848E9-A446-796C-4D71-9508D81D2C6E}"/>
              </a:ext>
            </a:extLst>
          </p:cNvPr>
          <p:cNvSpPr txBox="1">
            <a:spLocks/>
          </p:cNvSpPr>
          <p:nvPr/>
        </p:nvSpPr>
        <p:spPr>
          <a:xfrm>
            <a:off x="0" y="1594777"/>
            <a:ext cx="12192000" cy="1837135"/>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07000"/>
              </a:lnSpc>
            </a:pPr>
            <a:r>
              <a:rPr lang="en-GB" sz="4000" dirty="0"/>
              <a:t>Challenges and Opportunities at Portfolio Companies Level</a:t>
            </a:r>
            <a:br>
              <a:rPr lang="en-GB" sz="4000" dirty="0"/>
            </a:br>
            <a:r>
              <a:rPr lang="en-US" sz="4000" b="1" dirty="0">
                <a:latin typeface="Calibri" panose="020F0502020204030204" pitchFamily="34" charset="0"/>
                <a:ea typeface="Calibri" panose="020F0502020204030204" pitchFamily="34" charset="0"/>
                <a:cs typeface="Arial" panose="020B0604020202020204" pitchFamily="34" charset="0"/>
              </a:rPr>
              <a:t>Israel</a:t>
            </a:r>
            <a:endParaRPr lang="en-US" sz="3600" b="1"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540309931"/>
      </p:ext>
    </p:extLst>
  </p:cSld>
  <p:clrMapOvr>
    <a:masterClrMapping/>
  </p:clrMapOvr>
</p:sld>
</file>

<file path=ppt/slides/slide8.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6" name="Text Placeholder 15" descr="" title="">
            <a:extLst>
              <a:ext uri="{FF2B5EF4-FFF2-40B4-BE49-F238E27FC236}">
                <a16:creationId xmlns:a16="http://schemas.microsoft.com/office/drawing/2014/main" id="{F35F2467-DA3A-41A5-88C6-2D4054F0A186}"/>
              </a:ext>
            </a:extLst>
          </p:cNvPr>
          <p:cNvSpPr>
            <a:spLocks noGrp="1"/>
          </p:cNvSpPr>
          <p:nvPr>
            <p:ph type="body" sz="quarter" idx="13"/>
          </p:nvPr>
        </p:nvSpPr>
        <p:spPr/>
        <p:txBody>
          <a:bodyPr/>
          <a:lstStyle/>
          <a:p>
            <a:r>
              <a:rPr lang="en-US" dirty="0"/>
              <a:t>Limitations on Capital Gains Tax Exemption Upon Exit</a:t>
            </a:r>
          </a:p>
        </p:txBody>
      </p:sp>
      <p:sp>
        <p:nvSpPr>
          <p:cNvPr id="17" name="Text Placeholder 16" descr="" title="">
            <a:extLst>
              <a:ext uri="{FF2B5EF4-FFF2-40B4-BE49-F238E27FC236}">
                <a16:creationId xmlns:a16="http://schemas.microsoft.com/office/drawing/2014/main" id="{BEDF71C6-9694-4233-BFD2-905B0D7AF445}"/>
              </a:ext>
            </a:extLst>
          </p:cNvPr>
          <p:cNvSpPr>
            <a:spLocks noGrp="1"/>
          </p:cNvSpPr>
          <p:nvPr>
            <p:ph type="body" sz="quarter" idx="14"/>
          </p:nvPr>
        </p:nvSpPr>
        <p:spPr/>
        <p:txBody>
          <a:bodyPr/>
          <a:lstStyle/>
          <a:p>
            <a:r>
              <a:rPr lang="en-US" dirty="0"/>
              <a:t>Israeli law grants a capital gains tax exemption to a non-Israeli resident on the sale of shares of an Israeli company if the capital gains are </a:t>
            </a:r>
            <a:r>
              <a:rPr lang="en-US" u="sng" dirty="0"/>
              <a:t>not</a:t>
            </a:r>
            <a:r>
              <a:rPr lang="en-US" dirty="0"/>
              <a:t> attributable to an Israeli permanent establishment.</a:t>
            </a:r>
          </a:p>
          <a:p>
            <a:r>
              <a:rPr lang="en-US" dirty="0"/>
              <a:t>The Israel Tax Authority takes the position that almost any fund with even minimal Israeli presence has an Israeli permanent establishment.</a:t>
            </a:r>
          </a:p>
          <a:p>
            <a:r>
              <a:rPr lang="en-US" dirty="0"/>
              <a:t>However, venture capital funds and private equity funds can obtain a tax ruling allowing a capital gains tax exemption and reporting exemption to its investors despite having a permanent establishment in Israel.</a:t>
            </a:r>
          </a:p>
        </p:txBody>
      </p:sp>
    </p:spTree>
    <p:extLst>
      <p:ext uri="{BB962C8B-B14F-4D97-AF65-F5344CB8AC3E}">
        <p14:creationId xmlns:p14="http://schemas.microsoft.com/office/powerpoint/2010/main" val="2267294392"/>
      </p:ext>
    </p:extLst>
  </p:cSld>
  <p:clrMapOvr>
    <a:masterClrMapping/>
  </p:clrMapOvr>
</p:sld>
</file>

<file path=ppt/slides/slide9.xml><?xml version="1.0" encoding="utf-8"?>
<p:sld xmlns:a16="http://schemas.microsoft.com/office/drawing/2014/main" xmlns:a14="http://schemas.microsoft.com/office/drawing/2010/main" xmlns:p14="http://schemas.microsoft.com/office/powerpoint/2010/main" xmlns:a="http://schemas.openxmlformats.org/drawingml/2006/main" xmlns:r="http://schemas.openxmlformats.org/officeDocument/2006/relationships" xmlns:p="http://schemas.openxmlformats.org/presentationml/2006/main">
  <p:cSld>
    <p:spTree>
      <p:nvGrpSpPr>
        <p:cNvPr id="1" name="" descr="" title=""/>
        <p:cNvGrpSpPr/>
        <p:nvPr/>
      </p:nvGrpSpPr>
      <p:grpSpPr>
        <a:xfrm>
          <a:off x="0" y="0"/>
          <a:ext cx="0" cy="0"/>
          <a:chOff x="0" y="0"/>
          <a:chExt cx="0" cy="0"/>
        </a:xfrm>
      </p:grpSpPr>
      <p:pic>
        <p:nvPicPr>
          <p:cNvPr id="5" name="Picture 4" descr="" title="">
            <a:extLst>
              <a:ext uri="{FF2B5EF4-FFF2-40B4-BE49-F238E27FC236}">
                <a16:creationId xmlns:a16="http://schemas.microsoft.com/office/drawing/2014/main" id="{C027FD9A-A338-6672-2E26-D1DB5F10136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9" name="Text Placeholder 18" descr="" title="">
            <a:extLst>
              <a:ext uri="{FF2B5EF4-FFF2-40B4-BE49-F238E27FC236}">
                <a16:creationId xmlns:a16="http://schemas.microsoft.com/office/drawing/2014/main" id="{17D2D454-F11A-4CC0-8C52-B0AE9E981B00}"/>
              </a:ext>
            </a:extLst>
          </p:cNvPr>
          <p:cNvSpPr>
            <a:spLocks noGrp="1"/>
          </p:cNvSpPr>
          <p:nvPr>
            <p:ph type="body" sz="quarter" idx="13"/>
          </p:nvPr>
        </p:nvSpPr>
        <p:spPr/>
        <p:txBody>
          <a:bodyPr/>
          <a:lstStyle/>
          <a:p>
            <a:r>
              <a:rPr lang="en-US" dirty="0"/>
              <a:t>Limitations on Capital Gains Tax Exemption Upon Exit (cont’d)</a:t>
            </a:r>
          </a:p>
        </p:txBody>
      </p:sp>
      <p:sp>
        <p:nvSpPr>
          <p:cNvPr id="20" name="Text Placeholder 19" descr="" title="">
            <a:extLst>
              <a:ext uri="{FF2B5EF4-FFF2-40B4-BE49-F238E27FC236}">
                <a16:creationId xmlns:a16="http://schemas.microsoft.com/office/drawing/2014/main" id="{F3B81703-6D7E-46E3-8D8D-11226F3795BE}"/>
              </a:ext>
            </a:extLst>
          </p:cNvPr>
          <p:cNvSpPr>
            <a:spLocks noGrp="1"/>
          </p:cNvSpPr>
          <p:nvPr>
            <p:ph type="body" sz="quarter" idx="14"/>
          </p:nvPr>
        </p:nvSpPr>
        <p:spPr/>
        <p:txBody>
          <a:bodyPr/>
          <a:lstStyle/>
          <a:p>
            <a:r>
              <a:rPr lang="en-US" dirty="0"/>
              <a:t>Key ruling eligibility requirements (general and not exhaustive list):</a:t>
            </a:r>
          </a:p>
          <a:p>
            <a:pPr lvl="1"/>
            <a:r>
              <a:rPr lang="en-US" dirty="0"/>
              <a:t>At least 10 unrelated investors;</a:t>
            </a:r>
          </a:p>
          <a:p>
            <a:pPr lvl="1"/>
            <a:r>
              <a:rPr lang="en-US" dirty="0"/>
              <a:t>No investor holds more than 20% in the fund’s capital (but one anchor investor can hold up to 35%);</a:t>
            </a:r>
          </a:p>
          <a:p>
            <a:pPr lvl="1"/>
            <a:r>
              <a:rPr lang="en-US" dirty="0"/>
              <a:t>At least 30% of the investors are non-Israeli residents;</a:t>
            </a:r>
          </a:p>
          <a:p>
            <a:pPr lvl="1"/>
            <a:r>
              <a:rPr lang="en-US" dirty="0"/>
              <a:t>The fund has at least $10 million of capital commitments in total, of which at least $5 million is from non-Israeli investors;</a:t>
            </a:r>
          </a:p>
          <a:p>
            <a:pPr lvl="1"/>
            <a:r>
              <a:rPr lang="en-US" dirty="0"/>
              <a:t>Not more than 25% of the fund’s capital commitments are invested in a single portfolio company; and</a:t>
            </a:r>
          </a:p>
          <a:p>
            <a:pPr lvl="1"/>
            <a:r>
              <a:rPr lang="en-US" dirty="0"/>
              <a:t>Certain minimum investment requirements in Israeli target companies are satisfied.</a:t>
            </a:r>
          </a:p>
        </p:txBody>
      </p:sp>
    </p:spTree>
    <p:extLst>
      <p:ext uri="{BB962C8B-B14F-4D97-AF65-F5344CB8AC3E}">
        <p14:creationId xmlns:p14="http://schemas.microsoft.com/office/powerpoint/2010/main" val="32785189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ap:Properties xmlns:vt="http://schemas.openxmlformats.org/officeDocument/2006/docPropsVTypes" xmlns:ap="http://schemas.openxmlformats.org/officeDocument/2006/extended-properties"/>
</file>

<file path=docProps/core.xml><?xml version="1.0" encoding="utf-8"?>
<coreProperties xmlns:dc="http://purl.org/dc/elements/1.1/" xmlns:dcterms="http://purl.org/dc/terms/" xmlns:xsi="http://www.w3.org/2001/XMLSchema-instance" xmlns="http://schemas.openxmlformats.org/package/2006/metadata/core-properties">
  <dcterms:created xsi:type="dcterms:W3CDTF">1900-01-01T05:00:00.0000000Z</dcterms:created>
  <dcterms:modified xsi:type="dcterms:W3CDTF">1900-01-01T05:00:00.0000000Z</dcterms:modified>
</coreProperties>
</file>

<file path=docProps/custom.xml><?xml version="1.0" encoding="utf-8"?>
<op:Properties xmlns:vt="http://schemas.openxmlformats.org/officeDocument/2006/docPropsVTypes" xmlns:op="http://schemas.openxmlformats.org/officeDocument/2006/custom-properties"/>
</file>