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theme/theme1.xml" ContentType="application/vnd.openxmlformats-officedocument.them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handoutMasters/handoutMaster1.xml" ContentType="application/vnd.openxmlformats-officedocument.presentationml.handoutMaster+xml"/>
  <Override PartName="/ppt/theme/theme3.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34"/>
  </p:notesMasterIdLst>
  <p:handoutMasterIdLst>
    <p:handoutMasterId r:id="rId35"/>
  </p:handoutMasterIdLst>
  <p:sldIdLst>
    <p:sldId id="575" r:id="rId2"/>
    <p:sldId id="729" r:id="rId3"/>
    <p:sldId id="731" r:id="rId4"/>
    <p:sldId id="735" r:id="rId5"/>
    <p:sldId id="733" r:id="rId6"/>
    <p:sldId id="736" r:id="rId7"/>
    <p:sldId id="734" r:id="rId8"/>
    <p:sldId id="741" r:id="rId9"/>
    <p:sldId id="742" r:id="rId10"/>
    <p:sldId id="743" r:id="rId11"/>
    <p:sldId id="744" r:id="rId12"/>
    <p:sldId id="745" r:id="rId13"/>
    <p:sldId id="746" r:id="rId14"/>
    <p:sldId id="737" r:id="rId15"/>
    <p:sldId id="738" r:id="rId16"/>
    <p:sldId id="739" r:id="rId17"/>
    <p:sldId id="740" r:id="rId18"/>
    <p:sldId id="597" r:id="rId19"/>
    <p:sldId id="720" r:id="rId20"/>
    <p:sldId id="723" r:id="rId21"/>
    <p:sldId id="749" r:id="rId22"/>
    <p:sldId id="753" r:id="rId23"/>
    <p:sldId id="710" r:id="rId24"/>
    <p:sldId id="748" r:id="rId25"/>
    <p:sldId id="717" r:id="rId26"/>
    <p:sldId id="754" r:id="rId27"/>
    <p:sldId id="755" r:id="rId28"/>
    <p:sldId id="757" r:id="rId29"/>
    <p:sldId id="756" r:id="rId30"/>
    <p:sldId id="706" r:id="rId31"/>
    <p:sldId id="578" r:id="rId32"/>
    <p:sldId id="532" r:id="rId33"/>
  </p:sldIdLst>
  <p:sldSz cx="9144000" cy="5143500" type="screen16x9"/>
  <p:notesSz cx="6797675" cy="9926638"/>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439241-5A09-4833-AC1C-8A1761351966}">
          <p14:sldIdLst>
            <p14:sldId id="575"/>
            <p14:sldId id="729"/>
            <p14:sldId id="731"/>
            <p14:sldId id="735"/>
            <p14:sldId id="733"/>
            <p14:sldId id="736"/>
            <p14:sldId id="734"/>
            <p14:sldId id="741"/>
            <p14:sldId id="742"/>
            <p14:sldId id="743"/>
            <p14:sldId id="744"/>
            <p14:sldId id="745"/>
            <p14:sldId id="746"/>
            <p14:sldId id="737"/>
            <p14:sldId id="738"/>
            <p14:sldId id="739"/>
            <p14:sldId id="740"/>
          </p14:sldIdLst>
        </p14:section>
        <p14:section name="Legal, tax and other issues" id="{F111FC05-9D4D-42BF-A755-A1E870F7D92D}">
          <p14:sldIdLst>
            <p14:sldId id="597"/>
            <p14:sldId id="720"/>
            <p14:sldId id="723"/>
            <p14:sldId id="749"/>
            <p14:sldId id="753"/>
            <p14:sldId id="710"/>
            <p14:sldId id="748"/>
          </p14:sldIdLst>
        </p14:section>
        <p14:section name="Common investment and financing structures" id="{0E4A20B1-FB03-46D6-B096-991BE122EAAF}">
          <p14:sldIdLst>
            <p14:sldId id="717"/>
            <p14:sldId id="754"/>
            <p14:sldId id="755"/>
            <p14:sldId id="757"/>
            <p14:sldId id="756"/>
          </p14:sldIdLst>
        </p14:section>
        <p14:section name="Conclusion" id="{78269742-1B53-4EB8-84F5-762088929385}">
          <p14:sldIdLst>
            <p14:sldId id="706"/>
            <p14:sldId id="578"/>
            <p14:sldId id="53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1" lastIdx="1"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686"/>
    <a:srgbClr val="DA5129"/>
    <a:srgbClr val="D45229"/>
    <a:srgbClr val="216C9F"/>
    <a:srgbClr val="FFFFFF"/>
    <a:srgbClr val="056A9D"/>
    <a:srgbClr val="000000"/>
    <a:srgbClr val="067EBA"/>
    <a:srgbClr val="002E50"/>
    <a:srgbClr val="E0694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185" autoAdjust="0"/>
  </p:normalViewPr>
  <p:slideViewPr>
    <p:cSldViewPr>
      <p:cViewPr varScale="1">
        <p:scale>
          <a:sx n="76" d="100"/>
          <a:sy n="76" d="100"/>
        </p:scale>
        <p:origin x="993" y="39"/>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40" Type="http://schemas.openxmlformats.org/officeDocument/2006/relationships/commentAuthors" Target="commentAuthors.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1" Type="http://schemas.openxmlformats.org/officeDocument/2006/relationships/slideMaster" Target="slideMasters/slideMaster1.xml"/><Relationship Id="rId37" Type="http://schemas.openxmlformats.org/officeDocument/2006/relationships/font" Target="fonts/font2.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&#65279;<?xml version="1.0" encoding="UTF-8" standalone="yes"?>
<Relationships xmlns="http://schemas.openxmlformats.org/package/2006/relationships">
  <Relationship Id="rId3" Type="http://schemas.openxmlformats.org/officeDocument/2006/relationships/package" Target="../embeddings/Microsoft_Excel_Worksheet.xlsx" />
  <Relationship Id="rId2" Type="http://schemas.microsoft.com/office/2011/relationships/chartColorStyle" Target="colors1.xml" />
  <Relationship Id="rId1" Type="http://schemas.microsoft.com/office/2011/relationships/chartStyle" Target="style1.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SG Citizens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8 Dec 2011 - 11 Jan 2013</c:v>
                </c:pt>
                <c:pt idx="1">
                  <c:v>12 Jan 2013 - 5 Jul 2018</c:v>
                </c:pt>
                <c:pt idx="2">
                  <c:v>6 Jul 2018 - 15 Dec 2021</c:v>
                </c:pt>
                <c:pt idx="3">
                  <c:v>On and after 16 Dec 2021</c:v>
                </c:pt>
              </c:strCache>
            </c:strRef>
          </c:cat>
          <c:val>
            <c:numRef>
              <c:f>Sheet1!$B$2:$B$5</c:f>
              <c:numCache>
                <c:formatCode>0%</c:formatCode>
                <c:ptCount val="4"/>
                <c:pt idx="0">
                  <c:v>0.03</c:v>
                </c:pt>
                <c:pt idx="1">
                  <c:v>7.0000000000000007E-2</c:v>
                </c:pt>
                <c:pt idx="2">
                  <c:v>0.12</c:v>
                </c:pt>
                <c:pt idx="3">
                  <c:v>0.17</c:v>
                </c:pt>
              </c:numCache>
            </c:numRef>
          </c:val>
          <c:extLst>
            <c:ext xmlns:c16="http://schemas.microsoft.com/office/drawing/2014/chart" uri="{C3380CC4-5D6E-409C-BE32-E72D297353CC}">
              <c16:uniqueId val="{00000000-2A99-4B0A-90C4-3A628726FD57}"/>
            </c:ext>
          </c:extLst>
        </c:ser>
        <c:ser>
          <c:idx val="1"/>
          <c:order val="1"/>
          <c:tx>
            <c:strRef>
              <c:f>Sheet1!$C$1</c:f>
              <c:strCache>
                <c:ptCount val="1"/>
                <c:pt idx="0">
                  <c:v>PRs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8 Dec 2011 - 11 Jan 2013</c:v>
                </c:pt>
                <c:pt idx="1">
                  <c:v>12 Jan 2013 - 5 Jul 2018</c:v>
                </c:pt>
                <c:pt idx="2">
                  <c:v>6 Jul 2018 - 15 Dec 2021</c:v>
                </c:pt>
                <c:pt idx="3">
                  <c:v>On and after 16 Dec 2021</c:v>
                </c:pt>
              </c:strCache>
            </c:strRef>
          </c:cat>
          <c:val>
            <c:numRef>
              <c:f>Sheet1!$C$2:$C$5</c:f>
              <c:numCache>
                <c:formatCode>0%</c:formatCode>
                <c:ptCount val="4"/>
                <c:pt idx="0">
                  <c:v>0.03</c:v>
                </c:pt>
                <c:pt idx="1">
                  <c:v>0.1</c:v>
                </c:pt>
                <c:pt idx="2">
                  <c:v>0.15</c:v>
                </c:pt>
                <c:pt idx="3">
                  <c:v>0.25</c:v>
                </c:pt>
              </c:numCache>
            </c:numRef>
          </c:val>
          <c:extLst>
            <c:ext xmlns:c16="http://schemas.microsoft.com/office/drawing/2014/chart" uri="{C3380CC4-5D6E-409C-BE32-E72D297353CC}">
              <c16:uniqueId val="{00000001-2A99-4B0A-90C4-3A628726FD57}"/>
            </c:ext>
          </c:extLst>
        </c:ser>
        <c:ser>
          <c:idx val="2"/>
          <c:order val="2"/>
          <c:tx>
            <c:strRef>
              <c:f>Sheet1!$D$1</c:f>
              <c:strCache>
                <c:ptCount val="1"/>
                <c:pt idx="0">
                  <c:v>Foreigners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8 Dec 2011 - 11 Jan 2013</c:v>
                </c:pt>
                <c:pt idx="1">
                  <c:v>12 Jan 2013 - 5 Jul 2018</c:v>
                </c:pt>
                <c:pt idx="2">
                  <c:v>6 Jul 2018 - 15 Dec 2021</c:v>
                </c:pt>
                <c:pt idx="3">
                  <c:v>On and after 16 Dec 2021</c:v>
                </c:pt>
              </c:strCache>
            </c:strRef>
          </c:cat>
          <c:val>
            <c:numRef>
              <c:f>Sheet1!$D$2:$D$5</c:f>
              <c:numCache>
                <c:formatCode>0%</c:formatCode>
                <c:ptCount val="4"/>
                <c:pt idx="0">
                  <c:v>0.1</c:v>
                </c:pt>
                <c:pt idx="1">
                  <c:v>0.15</c:v>
                </c:pt>
                <c:pt idx="2">
                  <c:v>0.2</c:v>
                </c:pt>
                <c:pt idx="3">
                  <c:v>0.3</c:v>
                </c:pt>
              </c:numCache>
            </c:numRef>
          </c:val>
          <c:extLst>
            <c:ext xmlns:c16="http://schemas.microsoft.com/office/drawing/2014/chart" uri="{C3380CC4-5D6E-409C-BE32-E72D297353CC}">
              <c16:uniqueId val="{00000002-2A99-4B0A-90C4-3A628726FD57}"/>
            </c:ext>
          </c:extLst>
        </c:ser>
        <c:ser>
          <c:idx val="3"/>
          <c:order val="3"/>
          <c:tx>
            <c:strRef>
              <c:f>Sheet1!$E$1</c:f>
              <c:strCache>
                <c:ptCount val="1"/>
                <c:pt idx="0">
                  <c:v>Entities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8 Dec 2011 - 11 Jan 2013</c:v>
                </c:pt>
                <c:pt idx="1">
                  <c:v>12 Jan 2013 - 5 Jul 2018</c:v>
                </c:pt>
                <c:pt idx="2">
                  <c:v>6 Jul 2018 - 15 Dec 2021</c:v>
                </c:pt>
                <c:pt idx="3">
                  <c:v>On and after 16 Dec 2021</c:v>
                </c:pt>
              </c:strCache>
            </c:strRef>
          </c:cat>
          <c:val>
            <c:numRef>
              <c:f>Sheet1!$E$2:$E$5</c:f>
              <c:numCache>
                <c:formatCode>0%</c:formatCode>
                <c:ptCount val="4"/>
                <c:pt idx="0">
                  <c:v>0.1</c:v>
                </c:pt>
                <c:pt idx="1">
                  <c:v>0.15</c:v>
                </c:pt>
                <c:pt idx="2">
                  <c:v>0.25</c:v>
                </c:pt>
                <c:pt idx="3">
                  <c:v>0.35</c:v>
                </c:pt>
              </c:numCache>
            </c:numRef>
          </c:val>
          <c:extLst>
            <c:ext xmlns:c16="http://schemas.microsoft.com/office/drawing/2014/chart" uri="{C3380CC4-5D6E-409C-BE32-E72D297353CC}">
              <c16:uniqueId val="{00000003-2A99-4B0A-90C4-3A628726FD57}"/>
            </c:ext>
          </c:extLst>
        </c:ser>
        <c:ser>
          <c:idx val="4"/>
          <c:order val="4"/>
          <c:tx>
            <c:strRef>
              <c:f>Sheet1!$F$1</c:f>
              <c:strCache>
                <c:ptCount val="1"/>
                <c:pt idx="0">
                  <c:v>Housing Developers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8 Dec 2011 - 11 Jan 2013</c:v>
                </c:pt>
                <c:pt idx="1">
                  <c:v>12 Jan 2013 - 5 Jul 2018</c:v>
                </c:pt>
                <c:pt idx="2">
                  <c:v>6 Jul 2018 - 15 Dec 2021</c:v>
                </c:pt>
                <c:pt idx="3">
                  <c:v>On and after 16 Dec 2021</c:v>
                </c:pt>
              </c:strCache>
            </c:strRef>
          </c:cat>
          <c:val>
            <c:numRef>
              <c:f>Sheet1!$F$2:$F$5</c:f>
              <c:numCache>
                <c:formatCode>0%</c:formatCode>
                <c:ptCount val="4"/>
                <c:pt idx="0">
                  <c:v>0.1</c:v>
                </c:pt>
                <c:pt idx="1">
                  <c:v>0.15</c:v>
                </c:pt>
                <c:pt idx="2">
                  <c:v>0.3</c:v>
                </c:pt>
                <c:pt idx="3">
                  <c:v>0.4</c:v>
                </c:pt>
              </c:numCache>
            </c:numRef>
          </c:val>
          <c:extLst>
            <c:ext xmlns:c16="http://schemas.microsoft.com/office/drawing/2014/chart" uri="{C3380CC4-5D6E-409C-BE32-E72D297353CC}">
              <c16:uniqueId val="{00000004-2A99-4B0A-90C4-3A628726FD57}"/>
            </c:ext>
          </c:extLst>
        </c:ser>
        <c:dLbls>
          <c:dLblPos val="outEnd"/>
          <c:showLegendKey val="0"/>
          <c:showVal val="1"/>
          <c:showCatName val="0"/>
          <c:showSerName val="0"/>
          <c:showPercent val="0"/>
          <c:showBubbleSize val="0"/>
        </c:dLbls>
        <c:gapWidth val="219"/>
        <c:overlap val="-27"/>
        <c:axId val="886144319"/>
        <c:axId val="1199873023"/>
      </c:barChart>
      <c:catAx>
        <c:axId val="88614431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99873023"/>
        <c:crosses val="autoZero"/>
        <c:auto val="1"/>
        <c:lblAlgn val="ctr"/>
        <c:lblOffset val="100"/>
        <c:noMultiLvlLbl val="0"/>
      </c:catAx>
      <c:valAx>
        <c:axId val="1199873023"/>
        <c:scaling>
          <c:orientation val="minMax"/>
        </c:scaling>
        <c:delete val="1"/>
        <c:axPos val="l"/>
        <c:numFmt formatCode="0%" sourceLinked="1"/>
        <c:majorTickMark val="out"/>
        <c:minorTickMark val="none"/>
        <c:tickLblPos val="nextTo"/>
        <c:crossAx val="886144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97D1DA-2AB6-4161-9430-8FA8A459B1E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F9458AF5-EB24-43AD-BAA6-8BC3264534E1}"/>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4622C65-1EEB-4CB2-B1F9-2B12B102075F}" type="datetimeFigureOut">
              <a:rPr lang="en-SG" smtClean="0"/>
              <a:t/>
            </a:fld>
            <a:endParaRPr lang="en-SG"/>
          </a:p>
        </p:txBody>
      </p:sp>
      <p:sp>
        <p:nvSpPr>
          <p:cNvPr id="4" name="Footer Placeholder 3">
            <a:extLst>
              <a:ext uri="{FF2B5EF4-FFF2-40B4-BE49-F238E27FC236}">
                <a16:creationId xmlns:a16="http://schemas.microsoft.com/office/drawing/2014/main" id="{38A02E85-422C-4F05-84E1-379D75AB33BF}"/>
              </a:ext>
            </a:extLst>
          </p:cNvPr>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744A459A-1939-40BE-B18D-B8768CC6AA0E}"/>
              </a:ext>
            </a:extLst>
          </p:cNvPr>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EDF0B0E7-0D88-49F2-9724-4D02AA940460}" type="slidenum">
              <a:rPr lang="en-SG" smtClean="0"/>
              <a:t>‹#›</a:t>
            </a:fld>
            <a:endParaRPr lang="en-SG"/>
          </a:p>
        </p:txBody>
      </p:sp>
    </p:spTree>
    <p:extLst>
      <p:ext uri="{BB962C8B-B14F-4D97-AF65-F5344CB8AC3E}">
        <p14:creationId xmlns:p14="http://schemas.microsoft.com/office/powerpoint/2010/main" val="209206146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773C24-5C12-4BCA-B4E3-3CC6388733A5}" type="datetimeFigureOut">
              <a:rPr lang="en-US" smtClean="0"/>
              <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7"/>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7"/>
            <a:ext cx="2945659" cy="498055"/>
          </a:xfrm>
          <a:prstGeom prst="rect">
            <a:avLst/>
          </a:prstGeom>
        </p:spPr>
        <p:txBody>
          <a:bodyPr vert="horz" lIns="91440" tIns="45720" rIns="91440" bIns="45720" rtlCol="0" anchor="b"/>
          <a:lstStyle>
            <a:lvl1pPr algn="r">
              <a:defRPr sz="1200"/>
            </a:lvl1pPr>
          </a:lstStyle>
          <a:p>
            <a:fld id="{01473F2E-CF5A-44D3-9A26-F569903E0EF3}" type="slidenum">
              <a:rPr lang="en-US" smtClean="0"/>
              <a:t>‹#›</a:t>
            </a:fld>
            <a:endParaRPr lang="en-US"/>
          </a:p>
        </p:txBody>
      </p:sp>
    </p:spTree>
    <p:extLst>
      <p:ext uri="{BB962C8B-B14F-4D97-AF65-F5344CB8AC3E}">
        <p14:creationId xmlns:p14="http://schemas.microsoft.com/office/powerpoint/2010/main" val="217248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839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68054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18251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9764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9757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50670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81897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0783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5880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332914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68452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88126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167132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72197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833816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70763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935923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70764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32279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5795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686325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9606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151738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31238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xfrm>
            <a:off x="906463" y="5593455"/>
            <a:ext cx="4984750" cy="35887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G"/>
          </a:p>
        </p:txBody>
      </p:sp>
      <p:sp>
        <p:nvSpPr>
          <p:cNvPr id="29700" name="Slide Number Placeholder 4"/>
          <p:cNvSpPr>
            <a:spLocks noGrp="1"/>
          </p:cNvSpPr>
          <p:nvPr>
            <p:ph type="sldNum" sz="quarter" idx="5"/>
          </p:nvPr>
        </p:nvSpPr>
        <p:spPr bwMode="auto">
          <a:xfrm>
            <a:off x="5951539" y="9429832"/>
            <a:ext cx="846137" cy="4968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5613" fontAlgn="base">
              <a:spcBef>
                <a:spcPct val="0"/>
              </a:spcBef>
              <a:spcAft>
                <a:spcPct val="0"/>
              </a:spcAft>
              <a:defRPr>
                <a:solidFill>
                  <a:schemeClr val="tx1"/>
                </a:solidFill>
                <a:latin typeface="Calibri" pitchFamily="34" charset="0"/>
              </a:defRPr>
            </a:lvl6pPr>
            <a:lvl7pPr marL="2971800" indent="-228600" defTabSz="455613" fontAlgn="base">
              <a:spcBef>
                <a:spcPct val="0"/>
              </a:spcBef>
              <a:spcAft>
                <a:spcPct val="0"/>
              </a:spcAft>
              <a:defRPr>
                <a:solidFill>
                  <a:schemeClr val="tx1"/>
                </a:solidFill>
                <a:latin typeface="Calibri" pitchFamily="34" charset="0"/>
              </a:defRPr>
            </a:lvl7pPr>
            <a:lvl8pPr marL="3429000" indent="-228600" defTabSz="455613" fontAlgn="base">
              <a:spcBef>
                <a:spcPct val="0"/>
              </a:spcBef>
              <a:spcAft>
                <a:spcPct val="0"/>
              </a:spcAft>
              <a:defRPr>
                <a:solidFill>
                  <a:schemeClr val="tx1"/>
                </a:solidFill>
                <a:latin typeface="Calibri" pitchFamily="34" charset="0"/>
              </a:defRPr>
            </a:lvl8pPr>
            <a:lvl9pPr marL="3886200" indent="-228600" defTabSz="455613" fontAlgn="base">
              <a:spcBef>
                <a:spcPct val="0"/>
              </a:spcBef>
              <a:spcAft>
                <a:spcPct val="0"/>
              </a:spcAft>
              <a:defRPr>
                <a:solidFill>
                  <a:schemeClr val="tx1"/>
                </a:solidFill>
                <a:latin typeface="Calibri" pitchFamily="34" charset="0"/>
              </a:defRPr>
            </a:lvl9pPr>
          </a:lstStyle>
          <a:p>
            <a:pPr defTabSz="455613" fontAlgn="base">
              <a:spcBef>
                <a:spcPct val="0"/>
              </a:spcBef>
              <a:spcAft>
                <a:spcPct val="0"/>
              </a:spcAft>
            </a:pPr>
            <a:endParaRPr lang="en-SG"/>
          </a:p>
        </p:txBody>
      </p:sp>
    </p:spTree>
    <p:extLst>
      <p:ext uri="{BB962C8B-B14F-4D97-AF65-F5344CB8AC3E}">
        <p14:creationId xmlns:p14="http://schemas.microsoft.com/office/powerpoint/2010/main" val="3053967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2191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3647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7355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0182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32868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SG" dirty="0"/>
          </a:p>
        </p:txBody>
      </p:sp>
      <p:sp>
        <p:nvSpPr>
          <p:cNvPr id="4" name="Slide Number Placeholder 3"/>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721179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46179969"/>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3.png" />
  <Relationship Id="rId1" Type="http://schemas.openxmlformats.org/officeDocument/2006/relationships/slideMaster" Target="../slideMasters/slideMaster1.xml" />
  <Relationship Id="rId4" Type="http://schemas.openxmlformats.org/officeDocument/2006/relationships/image" Target="../media/image2.png" />
</Relationships>
</file>

<file path=ppt/slideLayouts/_rels/slideLayout11.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594403" y="357409"/>
            <a:ext cx="6033600" cy="383182"/>
          </a:xfrm>
        </p:spPr>
        <p:txBody>
          <a:bodyPr wrap="square" anchor="ctr" anchorCtr="0">
            <a:spAutoFit/>
          </a:bodyPr>
          <a:lstStyle>
            <a:lvl1pPr>
              <a:defRPr cap="all" baseline="0"/>
            </a:lvl1pPr>
          </a:lstStyle>
          <a:p>
            <a:r>
              <a:rPr lang="en-US"/>
              <a:t>Click to edit Master title style</a:t>
            </a:r>
            <a:endParaRPr lang="en-SG" dirty="0"/>
          </a:p>
        </p:txBody>
      </p:sp>
      <p:cxnSp>
        <p:nvCxnSpPr>
          <p:cNvPr id="6" name="Straight Connector 5"/>
          <p:cNvCxnSpPr/>
          <p:nvPr userDrawn="1"/>
        </p:nvCxnSpPr>
        <p:spPr>
          <a:xfrm>
            <a:off x="640123" y="77040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p:nvPr>
        </p:nvSpPr>
        <p:spPr>
          <a:xfrm>
            <a:off x="611560" y="987574"/>
            <a:ext cx="7027862" cy="3600301"/>
          </a:xfrm>
        </p:spPr>
        <p:txBody>
          <a:bodyPr/>
          <a:lstStyle>
            <a:lvl1pPr marL="171450" indent="-171450">
              <a:buFont typeface="Arial" pitchFamily="34" charset="0"/>
              <a:buChar char="•"/>
              <a:defRPr sz="1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707774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Heading">
    <p:spTree>
      <p:nvGrpSpPr>
        <p:cNvPr id="1" name=""/>
        <p:cNvGrpSpPr/>
        <p:nvPr/>
      </p:nvGrpSpPr>
      <p:grpSpPr>
        <a:xfrm>
          <a:off x="0" y="0"/>
          <a:ext cx="0" cy="0"/>
          <a:chOff x="0" y="0"/>
          <a:chExt cx="0" cy="0"/>
        </a:xfrm>
      </p:grpSpPr>
      <p:pic>
        <p:nvPicPr>
          <p:cNvPr id="4"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3548"/>
          <a:stretch/>
        </p:blipFill>
        <p:spPr bwMode="auto">
          <a:xfrm>
            <a:off x="96771" y="0"/>
            <a:ext cx="8950357" cy="496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G"/>
          <p:cNvSpPr/>
          <p:nvPr userDrawn="1"/>
        </p:nvSpPr>
        <p:spPr bwMode="auto">
          <a:xfrm>
            <a:off x="2194586" y="1756773"/>
            <a:ext cx="4994881" cy="1843088"/>
          </a:xfrm>
          <a:prstGeom prst="rect">
            <a:avLst/>
          </a:prstGeom>
          <a:solidFill>
            <a:schemeClr val="bg1">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ndParaRPr>
          </a:p>
        </p:txBody>
      </p:sp>
      <p:sp>
        <p:nvSpPr>
          <p:cNvPr id="6" name="Text Placeholder 5"/>
          <p:cNvSpPr>
            <a:spLocks noGrp="1"/>
          </p:cNvSpPr>
          <p:nvPr>
            <p:ph type="body" sz="quarter" idx="10"/>
          </p:nvPr>
        </p:nvSpPr>
        <p:spPr>
          <a:xfrm>
            <a:off x="2200849" y="1756773"/>
            <a:ext cx="4994881" cy="1843088"/>
          </a:xfrm>
        </p:spPr>
        <p:txBody>
          <a:bodyPr anchor="ctr" anchorCtr="0">
            <a:normAutofit/>
          </a:bodyPr>
          <a:lstStyle>
            <a:lvl1pPr algn="ctr">
              <a:defRPr sz="3600" b="0" cap="all" baseline="0">
                <a:solidFill>
                  <a:srgbClr val="FFFFFF"/>
                </a:solidFill>
              </a:defRPr>
            </a:lvl1pPr>
          </a:lstStyle>
          <a:p>
            <a:pPr lvl="0"/>
            <a:r>
              <a:rPr lang="en-US"/>
              <a:t>Click to edit Master text styles</a:t>
            </a:r>
          </a:p>
        </p:txBody>
      </p:sp>
      <p:pic>
        <p:nvPicPr>
          <p:cNvPr id="8" name="Picture 5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4013" y="189309"/>
            <a:ext cx="883997" cy="76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12"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20916653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accel="50000" fill="hold" grpId="0" nodeType="afterEffect" p14:presetBounceEnd="50000">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14:bounceEnd="50000">
                                          <p:cBhvr additive="base">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accel="5000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allAtOnce"/>
        </p:bld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11" name="Rectangle 10"/>
          <p:cNvSpPr/>
          <p:nvPr userDrawn="1"/>
        </p:nvSpPr>
        <p:spPr>
          <a:xfrm>
            <a:off x="3275856" y="0"/>
            <a:ext cx="548640"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n-US" sz="2000"/>
          </a:p>
        </p:txBody>
      </p:sp>
      <p:sp>
        <p:nvSpPr>
          <p:cNvPr id="12" name="Picture Placeholder 3"/>
          <p:cNvSpPr>
            <a:spLocks noGrp="1"/>
          </p:cNvSpPr>
          <p:nvPr>
            <p:ph type="pic" sz="quarter" idx="10"/>
          </p:nvPr>
        </p:nvSpPr>
        <p:spPr>
          <a:xfrm>
            <a:off x="0" y="0"/>
            <a:ext cx="3275856" cy="4627303"/>
          </a:xfrm>
          <a:solidFill>
            <a:schemeClr val="tx2">
              <a:lumMod val="85000"/>
            </a:schemeClr>
          </a:solidFill>
        </p:spPr>
        <p:txBody>
          <a:bodyPr anchor="ctr" anchorCtr="0"/>
          <a:lstStyle>
            <a:lvl1pPr algn="ctr">
              <a:defRPr>
                <a:latin typeface="Arial" pitchFamily="34" charset="0"/>
                <a:cs typeface="Arial" pitchFamily="34" charset="0"/>
              </a:defRPr>
            </a:lvl1pPr>
          </a:lstStyle>
          <a:p>
            <a:r>
              <a:rPr lang="en-US"/>
              <a:t>Click icon to add picture</a:t>
            </a:r>
            <a:endParaRPr lang="en-US"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8"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2124507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ofile (Short)">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733173" y="1203598"/>
            <a:ext cx="1025269" cy="1025269"/>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tx2">
              <a:lumMod val="85000"/>
            </a:schemeClr>
          </a:solidFill>
          <a:ln w="38100">
            <a:solidFill>
              <a:schemeClr val="tx2">
                <a:lumMod val="90000"/>
                <a:lumOff val="10000"/>
              </a:schemeClr>
            </a:solidFill>
          </a:ln>
        </p:spPr>
        <p:txBody>
          <a:bodyPr wrap="square" anchor="ctr" anchorCtr="0">
            <a:noAutofit/>
          </a:bodyPr>
          <a:lstStyle>
            <a:lvl1pPr algn="ctr">
              <a:defRPr>
                <a:latin typeface="Arial" pitchFamily="34" charset="0"/>
                <a:cs typeface="Arial" pitchFamily="34" charset="0"/>
              </a:defRPr>
            </a:lvl1pPr>
          </a:lstStyle>
          <a:p>
            <a:r>
              <a:rPr lang="en-US"/>
              <a:t>Click icon to add picture</a:t>
            </a:r>
            <a:endParaRPr lang="en-US" dirty="0"/>
          </a:p>
        </p:txBody>
      </p:sp>
      <p:sp>
        <p:nvSpPr>
          <p:cNvPr id="15" name="Picture Placeholder 14"/>
          <p:cNvSpPr>
            <a:spLocks noGrp="1"/>
          </p:cNvSpPr>
          <p:nvPr>
            <p:ph type="pic" sz="quarter" idx="10"/>
          </p:nvPr>
        </p:nvSpPr>
        <p:spPr>
          <a:xfrm>
            <a:off x="539552" y="1203598"/>
            <a:ext cx="1025269" cy="1025269"/>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tx2">
              <a:lumMod val="85000"/>
            </a:schemeClr>
          </a:solidFill>
          <a:ln w="38100">
            <a:solidFill>
              <a:schemeClr val="tx2">
                <a:lumMod val="90000"/>
                <a:lumOff val="10000"/>
              </a:schemeClr>
            </a:solidFill>
          </a:ln>
        </p:spPr>
        <p:txBody>
          <a:bodyPr wrap="square" anchor="ctr" anchorCtr="0">
            <a:noAutofit/>
          </a:bodyPr>
          <a:lstStyle>
            <a:lvl1pPr algn="ctr">
              <a:defRPr>
                <a:latin typeface="Arial" pitchFamily="34" charset="0"/>
                <a:cs typeface="Arial" pitchFamily="34" charset="0"/>
              </a:defRPr>
            </a:lvl1pPr>
          </a:lstStyle>
          <a:p>
            <a:r>
              <a:rPr lang="en-US"/>
              <a:t>Click icon to add picture</a:t>
            </a:r>
            <a:endParaRPr lang="en-US" dirty="0"/>
          </a:p>
        </p:txBody>
      </p:sp>
      <p:sp>
        <p:nvSpPr>
          <p:cNvPr id="12" name="Title 1"/>
          <p:cNvSpPr>
            <a:spLocks noGrp="1"/>
          </p:cNvSpPr>
          <p:nvPr>
            <p:ph type="title"/>
          </p:nvPr>
        </p:nvSpPr>
        <p:spPr>
          <a:xfrm>
            <a:off x="594403" y="336634"/>
            <a:ext cx="6033600" cy="424732"/>
          </a:xfrm>
        </p:spPr>
        <p:txBody>
          <a:bodyPr wrap="square" anchor="ctr" anchorCtr="0">
            <a:spAutoFit/>
          </a:bodyPr>
          <a:lstStyle>
            <a:lvl1pPr>
              <a:defRPr sz="2400"/>
            </a:lvl1pPr>
          </a:lstStyle>
          <a:p>
            <a:r>
              <a:rPr lang="en-US"/>
              <a:t>Click to edit Master title style</a:t>
            </a:r>
            <a:endParaRPr lang="en-SG" dirty="0"/>
          </a:p>
        </p:txBody>
      </p:sp>
      <p:cxnSp>
        <p:nvCxnSpPr>
          <p:cNvPr id="6" name="Straight Connector 5"/>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26293391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2" grpId="0"/>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594403" y="357409"/>
            <a:ext cx="6033600" cy="383182"/>
          </a:xfrm>
        </p:spPr>
        <p:txBody>
          <a:bodyPr wrap="square" anchor="ctr" anchorCtr="0">
            <a:spAutoFit/>
          </a:bodyPr>
          <a:lstStyle>
            <a:lvl1pPr>
              <a:defRPr cap="all" baseline="0"/>
            </a:lvl1pPr>
          </a:lstStyle>
          <a:p>
            <a:r>
              <a:rPr lang="en-US"/>
              <a:t>Click to edit Master title style</a:t>
            </a:r>
            <a:endParaRPr lang="en-SG" dirty="0"/>
          </a:p>
        </p:txBody>
      </p:sp>
      <p:cxnSp>
        <p:nvCxnSpPr>
          <p:cNvPr id="6" name="Straight Connector 5"/>
          <p:cNvCxnSpPr/>
          <p:nvPr userDrawn="1"/>
        </p:nvCxnSpPr>
        <p:spPr>
          <a:xfrm>
            <a:off x="640123" y="77040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2"/>
          </p:nvPr>
        </p:nvSpPr>
        <p:spPr>
          <a:xfrm>
            <a:off x="611560" y="987574"/>
            <a:ext cx="7027862" cy="3600301"/>
          </a:xfrm>
        </p:spPr>
        <p:txBody>
          <a:bodyPr/>
          <a:lstStyle>
            <a:lvl1pPr marL="171450" indent="-171450">
              <a:buFont typeface="Arial" pitchFamily="34" charset="0"/>
              <a:buChar char="•"/>
              <a:defRPr sz="1800">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6790000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4">
                                                <p:txEl>
                                                  <p:pRg st="0" end="0"/>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2" end="2"/>
                                                </p:txEl>
                                              </p:spTgt>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
                                                <p:txEl>
                                                  <p:pRg st="3" end="3"/>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2" presetClass="entr" presetSubtype="4"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639763" y="987425"/>
            <a:ext cx="7027862" cy="3600450"/>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dirty="0"/>
          </a:p>
        </p:txBody>
      </p:sp>
      <p:sp>
        <p:nvSpPr>
          <p:cNvPr id="2" name="Title 1"/>
          <p:cNvSpPr>
            <a:spLocks noGrp="1"/>
          </p:cNvSpPr>
          <p:nvPr>
            <p:ph type="title"/>
          </p:nvPr>
        </p:nvSpPr>
        <p:spPr>
          <a:xfrm>
            <a:off x="594403" y="357409"/>
            <a:ext cx="6033600" cy="383182"/>
          </a:xfrm>
        </p:spPr>
        <p:txBody>
          <a:bodyPr wrap="square" anchor="ctr" anchorCtr="0">
            <a:spAutoFit/>
          </a:bodyPr>
          <a:lstStyle>
            <a:lvl1pPr>
              <a:defRPr cap="all" baseline="0"/>
            </a:lvl1pPr>
          </a:lstStyle>
          <a:p>
            <a:r>
              <a:rPr lang="en-US"/>
              <a:t>Click to edit Master title style</a:t>
            </a:r>
            <a:endParaRPr lang="en-SG" dirty="0"/>
          </a:p>
        </p:txBody>
      </p:sp>
      <p:cxnSp>
        <p:nvCxnSpPr>
          <p:cNvPr id="6" name="Straight Connector 5"/>
          <p:cNvCxnSpPr/>
          <p:nvPr userDrawn="1"/>
        </p:nvCxnSpPr>
        <p:spPr>
          <a:xfrm>
            <a:off x="640123" y="77040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9"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39401205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1 ">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p:nvPr>
        </p:nvSpPr>
        <p:spPr>
          <a:xfrm>
            <a:off x="-2" y="0"/>
            <a:ext cx="9144001" cy="4515966"/>
          </a:xfrm>
          <a:solidFill>
            <a:schemeClr val="tx2"/>
          </a:solidFill>
          <a:ln>
            <a:solidFill>
              <a:schemeClr val="tx2"/>
            </a:solidFill>
          </a:ln>
        </p:spPr>
        <p:txBody>
          <a:bodyPr anchor="ctr" anchorCtr="0"/>
          <a:lstStyle>
            <a:lvl1pPr algn="ctr">
              <a:defRPr/>
            </a:lvl1pPr>
          </a:lstStyle>
          <a:p>
            <a:r>
              <a:rPr lang="en-US"/>
              <a:t>Click icon to add picture</a:t>
            </a:r>
            <a:endParaRPr lang="en-US" dirty="0"/>
          </a:p>
        </p:txBody>
      </p:sp>
      <p:sp>
        <p:nvSpPr>
          <p:cNvPr id="7" name="Title 1"/>
          <p:cNvSpPr>
            <a:spLocks noGrp="1"/>
          </p:cNvSpPr>
          <p:nvPr>
            <p:ph type="title"/>
          </p:nvPr>
        </p:nvSpPr>
        <p:spPr>
          <a:xfrm>
            <a:off x="594000" y="378000"/>
            <a:ext cx="6033600" cy="342900"/>
          </a:xfrm>
        </p:spPr>
        <p:txBody>
          <a:bodyPr/>
          <a:lstStyle>
            <a:lvl1pPr>
              <a:defRPr cap="all" baseline="0">
                <a:solidFill>
                  <a:schemeClr val="bg1"/>
                </a:solidFill>
              </a:defRPr>
            </a:lvl1pPr>
          </a:lstStyle>
          <a:p>
            <a:r>
              <a:rPr lang="en-US"/>
              <a:t>Click to edit Master title style</a:t>
            </a:r>
            <a:endParaRPr lang="en-US" dirty="0"/>
          </a:p>
        </p:txBody>
      </p:sp>
      <p:cxnSp>
        <p:nvCxnSpPr>
          <p:cNvPr id="9" name="Straight Connector 8"/>
          <p:cNvCxnSpPr/>
          <p:nvPr userDrawn="1"/>
        </p:nvCxnSpPr>
        <p:spPr>
          <a:xfrm>
            <a:off x="640123" y="77040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10"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19949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404" y="378000"/>
            <a:ext cx="6034974" cy="342900"/>
          </a:xfrm>
        </p:spPr>
        <p:txBody>
          <a:bodyPr/>
          <a:lstStyle>
            <a:lvl1pPr>
              <a:defRPr cap="all" baseline="0">
                <a:solidFill>
                  <a:schemeClr val="bg1"/>
                </a:solidFill>
              </a:defRPr>
            </a:lvl1pPr>
          </a:lstStyle>
          <a:p>
            <a:r>
              <a:rPr lang="en-US"/>
              <a:t>Click to edit Master title style</a:t>
            </a:r>
          </a:p>
        </p:txBody>
      </p:sp>
      <p:cxnSp>
        <p:nvCxnSpPr>
          <p:cNvPr id="3" name="Straight Connector 2"/>
          <p:cNvCxnSpPr/>
          <p:nvPr userDrawn="1"/>
        </p:nvCxnSpPr>
        <p:spPr>
          <a:xfrm>
            <a:off x="640123" y="77155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7"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170748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143500"/>
          </a:xfrm>
        </p:spPr>
        <p:txBody>
          <a:bodyPr/>
          <a:lstStyle/>
          <a:p>
            <a:r>
              <a:rPr lang="en-US"/>
              <a:t>Click icon to add picture</a:t>
            </a:r>
            <a:endParaRPr lang="en-SG"/>
          </a:p>
        </p:txBody>
      </p: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8"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3668404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text">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14" name="Picture Placeholder 3"/>
          <p:cNvSpPr>
            <a:spLocks noGrp="1"/>
          </p:cNvSpPr>
          <p:nvPr>
            <p:ph type="pic" sz="quarter" idx="16"/>
          </p:nvPr>
        </p:nvSpPr>
        <p:spPr>
          <a:xfrm>
            <a:off x="594403" y="1565921"/>
            <a:ext cx="3337523" cy="2743170"/>
          </a:xfrm>
          <a:solidFill>
            <a:schemeClr val="tx2">
              <a:lumMod val="95000"/>
            </a:schemeClr>
          </a:solidFill>
          <a:ln>
            <a:noFill/>
          </a:ln>
        </p:spPr>
        <p:txBody>
          <a:bodyPr anchor="ctr" anchorCtr="0"/>
          <a:lstStyle>
            <a:lvl1pPr algn="ctr">
              <a:defRPr>
                <a:latin typeface="Arial" pitchFamily="34" charset="0"/>
                <a:cs typeface="Arial" pitchFamily="34" charset="0"/>
              </a:defRPr>
            </a:lvl1pPr>
          </a:lstStyle>
          <a:p>
            <a:r>
              <a:rPr lang="en-US"/>
              <a:t>Click icon to add picture</a:t>
            </a:r>
            <a:endParaRPr lang="en-US" dirty="0"/>
          </a:p>
        </p:txBody>
      </p:sp>
      <p:sp>
        <p:nvSpPr>
          <p:cNvPr id="12" name="Title 1"/>
          <p:cNvSpPr>
            <a:spLocks noGrp="1"/>
          </p:cNvSpPr>
          <p:nvPr>
            <p:ph type="title"/>
          </p:nvPr>
        </p:nvSpPr>
        <p:spPr>
          <a:xfrm>
            <a:off x="594403" y="357409"/>
            <a:ext cx="6033600" cy="383182"/>
          </a:xfrm>
        </p:spPr>
        <p:txBody>
          <a:bodyPr wrap="square" anchor="ctr" anchorCtr="0">
            <a:spAutoFit/>
          </a:bodyPr>
          <a:lstStyle>
            <a:lvl1pPr>
              <a:defRPr cap="all" baseline="0"/>
            </a:lvl1pPr>
          </a:lstStyle>
          <a:p>
            <a:r>
              <a:rPr lang="en-US"/>
              <a:t>Click to edit Master title style</a:t>
            </a:r>
            <a:endParaRPr lang="en-SG" dirty="0"/>
          </a:p>
        </p:txBody>
      </p:sp>
      <p:cxnSp>
        <p:nvCxnSpPr>
          <p:cNvPr id="15" name="Straight Connector 14"/>
          <p:cNvCxnSpPr/>
          <p:nvPr userDrawn="1"/>
        </p:nvCxnSpPr>
        <p:spPr>
          <a:xfrm>
            <a:off x="640123" y="77040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8"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34393981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594403" y="357409"/>
            <a:ext cx="6033600" cy="383182"/>
          </a:xfrm>
        </p:spPr>
        <p:txBody>
          <a:bodyPr wrap="square" anchor="ctr" anchorCtr="0">
            <a:spAutoFit/>
          </a:bodyPr>
          <a:lstStyle>
            <a:lvl1pPr>
              <a:defRPr cap="all" baseline="0"/>
            </a:lvl1pPr>
          </a:lstStyle>
          <a:p>
            <a:r>
              <a:rPr lang="en-US"/>
              <a:t>Click to edit Master title style</a:t>
            </a:r>
            <a:endParaRPr lang="en-SG" dirty="0"/>
          </a:p>
        </p:txBody>
      </p:sp>
      <p:cxnSp>
        <p:nvCxnSpPr>
          <p:cNvPr id="6" name="Straight Connector 5"/>
          <p:cNvCxnSpPr/>
          <p:nvPr userDrawn="1"/>
        </p:nvCxnSpPr>
        <p:spPr>
          <a:xfrm>
            <a:off x="640123" y="770400"/>
            <a:ext cx="367607" cy="0"/>
          </a:xfrm>
          <a:prstGeom prst="line">
            <a:avLst/>
          </a:prstGeom>
          <a:ln w="57150" cap="rnd">
            <a:solidFill>
              <a:schemeClr val="accent2">
                <a:lumMod val="75000"/>
              </a:schemeClr>
            </a:solidFill>
            <a:prstDash val="sysDot"/>
          </a:ln>
          <a:effectLst>
            <a:innerShdw blurRad="63500" dist="50800" dir="108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Table Placeholder 7"/>
          <p:cNvSpPr>
            <a:spLocks noGrp="1"/>
          </p:cNvSpPr>
          <p:nvPr>
            <p:ph type="tbl" sz="quarter" idx="10"/>
          </p:nvPr>
        </p:nvSpPr>
        <p:spPr>
          <a:xfrm>
            <a:off x="601835" y="1419622"/>
            <a:ext cx="8229600" cy="3000995"/>
          </a:xfrm>
        </p:spPr>
        <p:txBody>
          <a:bodyPr/>
          <a:lstStyle>
            <a:lvl1pPr>
              <a:defRPr>
                <a:latin typeface="Arial" pitchFamily="34" charset="0"/>
                <a:cs typeface="Arial" pitchFamily="34" charset="0"/>
              </a:defRPr>
            </a:lvl1pPr>
          </a:lstStyle>
          <a:p>
            <a:r>
              <a:rPr lang="en-US"/>
              <a:t>Click icon to add table</a:t>
            </a:r>
            <a:endParaRPr lang="en-SG" dirty="0"/>
          </a:p>
        </p:txBody>
      </p:sp>
      <p:sp>
        <p:nvSpPr>
          <p:cNvPr id="7" name="Text Placeholder 6"/>
          <p:cNvSpPr>
            <a:spLocks noGrp="1"/>
          </p:cNvSpPr>
          <p:nvPr>
            <p:ph type="body" sz="quarter" idx="11" hasCustomPrompt="1"/>
          </p:nvPr>
        </p:nvSpPr>
        <p:spPr>
          <a:xfrm>
            <a:off x="611560" y="988269"/>
            <a:ext cx="7100887" cy="287337"/>
          </a:xfrm>
        </p:spPr>
        <p:txBody>
          <a:bodyPr>
            <a:normAutofit/>
          </a:bodyPr>
          <a:lstStyle>
            <a:lvl1pPr>
              <a:defRPr sz="1000" baseline="0">
                <a:latin typeface="Arial" pitchFamily="34" charset="0"/>
                <a:cs typeface="Arial" pitchFamily="34" charset="0"/>
              </a:defRPr>
            </a:lvl1pPr>
          </a:lstStyle>
          <a:p>
            <a:pPr lvl="0"/>
            <a:r>
              <a:rPr lang="en-US" dirty="0"/>
              <a:t>Click to insert table title</a:t>
            </a:r>
            <a:endParaRPr lang="en-SG" dirty="0"/>
          </a:p>
        </p:txBody>
      </p:sp>
      <p:cxnSp>
        <p:nvCxnSpPr>
          <p:cNvPr id="9" name="Straight Connector 8"/>
          <p:cNvCxnSpPr/>
          <p:nvPr userDrawn="1"/>
        </p:nvCxnSpPr>
        <p:spPr>
          <a:xfrm>
            <a:off x="242888" y="4808806"/>
            <a:ext cx="8591550" cy="0"/>
          </a:xfrm>
          <a:prstGeom prst="line">
            <a:avLst/>
          </a:prstGeom>
          <a:ln w="12700" cmpd="sng">
            <a:solidFill>
              <a:srgbClr val="89888C"/>
            </a:solidFill>
          </a:ln>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7440613" y="4861625"/>
            <a:ext cx="1401905" cy="9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404814" y="4773801"/>
            <a:ext cx="3648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SG" sz="1000" dirty="0">
                <a:solidFill>
                  <a:schemeClr val="tx2">
                    <a:lumMod val="50000"/>
                  </a:schemeClr>
                </a:solidFill>
                <a:latin typeface="Arial" pitchFamily="34" charset="0"/>
                <a:cs typeface="Arial" pitchFamily="34" charset="0"/>
              </a:rPr>
              <a:t>Not to be reproduced or disseminated without permission. </a:t>
            </a:r>
          </a:p>
        </p:txBody>
      </p:sp>
      <p:sp>
        <p:nvSpPr>
          <p:cNvPr id="12" name="Footer Placeholder 13"/>
          <p:cNvSpPr txBox="1">
            <a:spLocks/>
          </p:cNvSpPr>
          <p:nvPr userDrawn="1"/>
        </p:nvSpPr>
        <p:spPr bwMode="auto">
          <a:xfrm>
            <a:off x="247650" y="4815950"/>
            <a:ext cx="261938"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609CF48-9BE9-40DC-9D1A-6CB0542E3DDF}" type="slidenum">
              <a:rPr lang="en-US" sz="1000">
                <a:solidFill>
                  <a:schemeClr val="tx2">
                    <a:lumMod val="50000"/>
                  </a:schemeClr>
                </a:solidFill>
                <a:latin typeface="Arial" pitchFamily="34" charset="0"/>
              </a:rPr>
              <a:pPr eaLnBrk="1" hangingPunct="1"/>
              <a:t>‹#›</a:t>
            </a:fld>
            <a:endParaRPr lang="en-US" sz="1000" dirty="0">
              <a:solidFill>
                <a:schemeClr val="tx2">
                  <a:lumMod val="50000"/>
                </a:schemeClr>
              </a:solidFill>
              <a:latin typeface="Arial" pitchFamily="34" charset="0"/>
            </a:endParaRPr>
          </a:p>
        </p:txBody>
      </p:sp>
    </p:spTree>
    <p:extLst>
      <p:ext uri="{BB962C8B-B14F-4D97-AF65-F5344CB8AC3E}">
        <p14:creationId xmlns:p14="http://schemas.microsoft.com/office/powerpoint/2010/main" val="24569694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2" presetClass="entr" presetSubtype="1" accel="50000" fill="hold" grpId="0" nodeType="afterEffect" nodePh="1" p14:presetBounceEnd="50000">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14:bounceEnd="50000">
                                          <p:cBhvr additive="base">
                                            <p:cTn id="16"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1000"/>
                            <p:tgtEl>
                              <p:spTgt spid="7"/>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2" presetClass="entr" presetSubtype="1" accel="50000" fill="hold" grpId="0" nodeType="afterEffect" nodePh="1">
                                      <p:stCondLst>
                                        <p:cond delay="0"/>
                                      </p:stCondLst>
                                      <p:endCondLst>
                                        <p:cond evt="begin" delay="0">
                                          <p:tn val="14"/>
                                        </p:cond>
                                      </p:end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ppt_x"/>
                                              </p:val>
                                            </p:tav>
                                            <p:tav tm="100000">
                                              <p:val>
                                                <p:strVal val="#ppt_x"/>
                                              </p:val>
                                            </p:tav>
                                          </p:tavLst>
                                        </p:anim>
                                        <p:anim calcmode="lin" valueType="num">
                                          <p:cBhvr additive="base">
                                            <p:cTn id="17" dur="1000" fill="hold"/>
                                            <p:tgtEl>
                                              <p:spTgt spid="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1000"/>
                            <p:tgtEl>
                              <p:spTgt spid="7"/>
                            </p:tgtEl>
                          </p:cBhvr>
                        </p:animEffect>
                      </p:childTnLst>
                    </p:cTn>
                  </p:par>
                </p:tnLst>
              </p:tmpl>
            </p:tmplLst>
          </p:bldP>
        </p:bldLst>
      </p:timing>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R&amp;T Asia">
    <p:spTree>
      <p:nvGrpSpPr>
        <p:cNvPr id="1" name=""/>
        <p:cNvGrpSpPr/>
        <p:nvPr/>
      </p:nvGrpSpPr>
      <p:grpSpPr>
        <a:xfrm>
          <a:off x="0" y="0"/>
          <a:ext cx="0" cy="0"/>
          <a:chOff x="0" y="0"/>
          <a:chExt cx="0" cy="0"/>
        </a:xfrm>
      </p:grpSpPr>
      <p:pic>
        <p:nvPicPr>
          <p:cNvPr id="4"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t="3548"/>
          <a:stretch/>
        </p:blipFill>
        <p:spPr bwMode="auto">
          <a:xfrm>
            <a:off x="96771" y="0"/>
            <a:ext cx="8950357" cy="496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1560" y="4870971"/>
            <a:ext cx="6025400" cy="106330"/>
          </a:xfrm>
          <a:prstGeom prst="rect">
            <a:avLst/>
          </a:prstGeom>
        </p:spPr>
      </p:pic>
    </p:spTree>
    <p:extLst>
      <p:ext uri="{BB962C8B-B14F-4D97-AF65-F5344CB8AC3E}">
        <p14:creationId xmlns:p14="http://schemas.microsoft.com/office/powerpoint/2010/main" val="1834017341"/>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theme" Target="../theme/theme1.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image" Target="../media/image1.png"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404" y="355439"/>
            <a:ext cx="6034974" cy="342900"/>
          </a:xfrm>
          <a:prstGeom prst="rect">
            <a:avLst/>
          </a:prstGeom>
        </p:spPr>
        <p:txBody>
          <a:bodyPr vert="horz" lIns="0" tIns="45720" rIns="0" bIns="45720" rtlCol="0" anchor="ctr">
            <a:noAutofit/>
          </a:bodyPr>
          <a:lstStyle/>
          <a:p>
            <a:endParaRPr lang="en-US" dirty="0"/>
          </a:p>
        </p:txBody>
      </p:sp>
      <p:sp>
        <p:nvSpPr>
          <p:cNvPr id="3" name="Text Placeholder 2"/>
          <p:cNvSpPr>
            <a:spLocks noGrp="1"/>
          </p:cNvSpPr>
          <p:nvPr>
            <p:ph type="body" idx="1"/>
          </p:nvPr>
        </p:nvSpPr>
        <p:spPr>
          <a:xfrm>
            <a:off x="594124" y="1063229"/>
            <a:ext cx="8092633" cy="3565923"/>
          </a:xfrm>
          <a:prstGeom prst="rect">
            <a:avLst/>
          </a:prstGeom>
        </p:spPr>
        <p:txBody>
          <a:bodyPr vert="horz" lIns="0" tIns="45720" rIns="0" bIns="45720" rtlCol="0">
            <a:normAutofit/>
          </a:bodyPr>
          <a:lstStyle/>
          <a:p>
            <a:pPr lvl="0"/>
            <a:endParaRPr lang="en-US" dirty="0"/>
          </a:p>
        </p:txBody>
      </p:sp>
      <p:pic>
        <p:nvPicPr>
          <p:cNvPr id="13" name="Picture 5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974013" y="189309"/>
            <a:ext cx="883997" cy="76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267214"/>
      </p:ext>
    </p:extLst>
  </p:cSld>
  <p:clrMap bg1="lt1" tx1="dk1" bg2="lt2" tx2="dk2" accent1="accent1" accent2="accent2" accent3="accent3" accent4="accent4" accent5="accent5" accent6="accent6" hlink="hlink" folHlink="folHlink"/>
  <p:sldLayoutIdLst>
    <p:sldLayoutId id="2147483751" r:id="rId1"/>
    <p:sldLayoutId id="2147483761" r:id="rId2"/>
    <p:sldLayoutId id="2147483760" r:id="rId3"/>
    <p:sldLayoutId id="2147483674" r:id="rId4"/>
    <p:sldLayoutId id="2147483652" r:id="rId5"/>
    <p:sldLayoutId id="2147483654" r:id="rId6"/>
    <p:sldLayoutId id="2147483687" r:id="rId7"/>
    <p:sldLayoutId id="2147483744" r:id="rId8"/>
    <p:sldLayoutId id="2147483743" r:id="rId9"/>
    <p:sldLayoutId id="2147483759" r:id="rId10"/>
    <p:sldLayoutId id="2147483749" r:id="rId11"/>
    <p:sldLayoutId id="2147483769" r:id="rId12"/>
  </p:sldLayoutIdLst>
  <p:hf hdr="0" ftr="0" dt="0"/>
  <p:txStyles>
    <p:titleStyle>
      <a:lvl1pPr algn="l" defTabSz="685904" rtl="0" eaLnBrk="1" latinLnBrk="0" hangingPunct="1">
        <a:lnSpc>
          <a:spcPct val="90000"/>
        </a:lnSpc>
        <a:spcBef>
          <a:spcPct val="0"/>
        </a:spcBef>
        <a:buNone/>
        <a:defRPr sz="2100" kern="1200" cap="none" baseline="0">
          <a:solidFill>
            <a:schemeClr val="bg1"/>
          </a:solidFill>
          <a:latin typeface="Arial" pitchFamily="34" charset="0"/>
          <a:ea typeface="+mj-ea"/>
          <a:cs typeface="Arial" pitchFamily="34" charset="0"/>
        </a:defRPr>
      </a:lvl1pPr>
    </p:titleStyle>
    <p:bodyStyle>
      <a:lvl1pPr marL="0" indent="0" algn="l" defTabSz="685904" rtl="0" eaLnBrk="1" latinLnBrk="0" hangingPunct="1">
        <a:lnSpc>
          <a:spcPct val="90000"/>
        </a:lnSpc>
        <a:spcBef>
          <a:spcPts val="750"/>
        </a:spcBef>
        <a:buFont typeface="Arial" panose="020B0604020202020204" pitchFamily="34" charset="0"/>
        <a:buNone/>
        <a:defRPr sz="900" kern="1200">
          <a:solidFill>
            <a:schemeClr val="tx1"/>
          </a:solidFill>
          <a:latin typeface="+mn-lt"/>
          <a:ea typeface="+mn-ea"/>
          <a:cs typeface="+mn-cs"/>
        </a:defRPr>
      </a:lvl1pPr>
      <a:lvl2pPr marL="342952" indent="0" algn="l" defTabSz="685904"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904" indent="0" algn="l" defTabSz="685904"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856" indent="0" algn="l" defTabSz="685904"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4pPr>
      <a:lvl5pPr marL="1371807" indent="0" algn="l" defTabSz="685904"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5pPr>
      <a:lvl6pPr marL="1886234"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86"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37"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87"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904" rtl="0" eaLnBrk="1" latinLnBrk="0" hangingPunct="1">
        <a:defRPr sz="1350" kern="1200">
          <a:solidFill>
            <a:schemeClr val="tx1"/>
          </a:solidFill>
          <a:latin typeface="+mn-lt"/>
          <a:ea typeface="+mn-ea"/>
          <a:cs typeface="+mn-cs"/>
        </a:defRPr>
      </a:lvl1pPr>
      <a:lvl2pPr marL="342952" algn="l" defTabSz="685904" rtl="0" eaLnBrk="1" latinLnBrk="0" hangingPunct="1">
        <a:defRPr sz="1350" kern="1200">
          <a:solidFill>
            <a:schemeClr val="tx1"/>
          </a:solidFill>
          <a:latin typeface="+mn-lt"/>
          <a:ea typeface="+mn-ea"/>
          <a:cs typeface="+mn-cs"/>
        </a:defRPr>
      </a:lvl2pPr>
      <a:lvl3pPr marL="685904" algn="l" defTabSz="685904" rtl="0" eaLnBrk="1" latinLnBrk="0" hangingPunct="1">
        <a:defRPr sz="1350" kern="1200">
          <a:solidFill>
            <a:schemeClr val="tx1"/>
          </a:solidFill>
          <a:latin typeface="+mn-lt"/>
          <a:ea typeface="+mn-ea"/>
          <a:cs typeface="+mn-cs"/>
        </a:defRPr>
      </a:lvl3pPr>
      <a:lvl4pPr marL="1028856" algn="l" defTabSz="685904" rtl="0" eaLnBrk="1" latinLnBrk="0" hangingPunct="1">
        <a:defRPr sz="1350" kern="1200">
          <a:solidFill>
            <a:schemeClr val="tx1"/>
          </a:solidFill>
          <a:latin typeface="+mn-lt"/>
          <a:ea typeface="+mn-ea"/>
          <a:cs typeface="+mn-cs"/>
        </a:defRPr>
      </a:lvl4pPr>
      <a:lvl5pPr marL="1371807" algn="l" defTabSz="685904" rtl="0" eaLnBrk="1" latinLnBrk="0" hangingPunct="1">
        <a:defRPr sz="1350" kern="1200">
          <a:solidFill>
            <a:schemeClr val="tx1"/>
          </a:solidFill>
          <a:latin typeface="+mn-lt"/>
          <a:ea typeface="+mn-ea"/>
          <a:cs typeface="+mn-cs"/>
        </a:defRPr>
      </a:lvl5pPr>
      <a:lvl6pPr marL="1714757" algn="l" defTabSz="685904" rtl="0" eaLnBrk="1" latinLnBrk="0" hangingPunct="1">
        <a:defRPr sz="1350" kern="1200">
          <a:solidFill>
            <a:schemeClr val="tx1"/>
          </a:solidFill>
          <a:latin typeface="+mn-lt"/>
          <a:ea typeface="+mn-ea"/>
          <a:cs typeface="+mn-cs"/>
        </a:defRPr>
      </a:lvl6pPr>
      <a:lvl7pPr marL="2057710" algn="l" defTabSz="685904" rtl="0" eaLnBrk="1" latinLnBrk="0" hangingPunct="1">
        <a:defRPr sz="1350" kern="1200">
          <a:solidFill>
            <a:schemeClr val="tx1"/>
          </a:solidFill>
          <a:latin typeface="+mn-lt"/>
          <a:ea typeface="+mn-ea"/>
          <a:cs typeface="+mn-cs"/>
        </a:defRPr>
      </a:lvl7pPr>
      <a:lvl8pPr marL="2400660" algn="l" defTabSz="685904" rtl="0" eaLnBrk="1" latinLnBrk="0" hangingPunct="1">
        <a:defRPr sz="1350" kern="1200">
          <a:solidFill>
            <a:schemeClr val="tx1"/>
          </a:solidFill>
          <a:latin typeface="+mn-lt"/>
          <a:ea typeface="+mn-ea"/>
          <a:cs typeface="+mn-cs"/>
        </a:defRPr>
      </a:lvl8pPr>
      <a:lvl9pPr marL="2743612" algn="l" defTabSz="685904"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7181">
          <p15:clr>
            <a:srgbClr val="F26B43"/>
          </p15:clr>
        </p15:guide>
      </p15:sldGuideLst>
    </p:ext>
  </p:extLst>
</p:sldMaster>
</file>

<file path=ppt/slides/_rels/slide1.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1.xml" />
  <Relationship Id="rId1" Type="http://schemas.openxmlformats.org/officeDocument/2006/relationships/slideLayout" Target="../slideLayouts/slideLayout9.xml" />
  <Relationship Id="rId4" Type="http://schemas.openxmlformats.org/officeDocument/2006/relationships/image" Target="../media/image6.jpeg"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notesSlide" Target="../notesSlides/notesSlide10.xml" />
  <Relationship Id="rId1" Type="http://schemas.openxmlformats.org/officeDocument/2006/relationships/slideLayout" Target="../slideLayouts/slideLayout1.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notesSlide" Target="../notesSlides/notesSlide11.xml" />
  <Relationship Id="rId1" Type="http://schemas.openxmlformats.org/officeDocument/2006/relationships/slideLayout" Target="../slideLayouts/slideLayout1.xml" />
  <Relationship Id="rId4" Type="http://schemas.openxmlformats.org/officeDocument/2006/relationships/image" Target="../media/image20.png"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21.png" />
  <Relationship Id="rId2" Type="http://schemas.openxmlformats.org/officeDocument/2006/relationships/notesSlide" Target="../notesSlides/notesSlide12.xml" />
  <Relationship Id="rId1" Type="http://schemas.openxmlformats.org/officeDocument/2006/relationships/slideLayout" Target="../slideLayouts/slideLayout1.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hyperlink" Target="https://www.edgeprop.sg/property-news/renewal-singapore%E2%80%99s-cbd-new-housing-options-offing" TargetMode="External" />
  <Relationship Id="rId2" Type="http://schemas.openxmlformats.org/officeDocument/2006/relationships/notesSlide" Target="../notesSlides/notesSlide14.xml" />
  <Relationship Id="rId1" Type="http://schemas.openxmlformats.org/officeDocument/2006/relationships/slideLayout" Target="../slideLayouts/slideLayout1.xml" />
  <Relationship Id="rId4" Type="http://schemas.openxmlformats.org/officeDocument/2006/relationships/image" Target="../media/image23.jpeg"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2" Type="http://schemas.openxmlformats.org/officeDocument/2006/relationships/notesSlide" Target="../notesSlides/notesSlide17.xml" />
  <Relationship Id="rId1" Type="http://schemas.openxmlformats.org/officeDocument/2006/relationships/slideLayout" Target="../slideLayouts/slideLayout1.xml" />
</Relationships>
</file>

<file path=ppt/slides/_rels/slide18.xml.rels>&#65279;<?xml version="1.0" encoding="UTF-8" standalone="yes"?>
<Relationships xmlns="http://schemas.openxmlformats.org/package/2006/relationships">
  <Relationship Id="rId2" Type="http://schemas.openxmlformats.org/officeDocument/2006/relationships/notesSlide" Target="../notesSlides/notesSlide18.xml" />
  <Relationship Id="rId1" Type="http://schemas.openxmlformats.org/officeDocument/2006/relationships/slideLayout" Target="../slideLayouts/slideLayout8.xml" />
</Relationships>
</file>

<file path=ppt/slides/_rels/slide19.xml.rels>&#65279;<?xml version="1.0" encoding="UTF-8" standalone="yes"?>
<Relationships xmlns="http://schemas.openxmlformats.org/package/2006/relationships">
  <Relationship Id="rId2" Type="http://schemas.openxmlformats.org/officeDocument/2006/relationships/notesSlide" Target="../notesSlides/notesSlide19.xml" />
  <Relationship Id="rId1" Type="http://schemas.openxmlformats.org/officeDocument/2006/relationships/slideLayout" Target="../slideLayouts/slideLayout8.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7.jpeg" />
  <Relationship Id="rId2" Type="http://schemas.openxmlformats.org/officeDocument/2006/relationships/notesSlide" Target="../notesSlides/notesSlide2.xml" />
  <Relationship Id="rId1" Type="http://schemas.openxmlformats.org/officeDocument/2006/relationships/slideLayout" Target="../slideLayouts/slideLayout1.xml" />
  <Relationship Id="rId6" Type="http://schemas.openxmlformats.org/officeDocument/2006/relationships/image" Target="../media/image10.jpeg" />
  <Relationship Id="rId5" Type="http://schemas.openxmlformats.org/officeDocument/2006/relationships/image" Target="../media/image9.png" />
  <Relationship Id="rId4" Type="http://schemas.openxmlformats.org/officeDocument/2006/relationships/image" Target="../media/image8.jpeg"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chart" Target="../charts/chart1.xml" />
  <Relationship Id="rId2" Type="http://schemas.openxmlformats.org/officeDocument/2006/relationships/notesSlide" Target="../notesSlides/notesSlide21.xml" />
  <Relationship Id="rId1" Type="http://schemas.openxmlformats.org/officeDocument/2006/relationships/slideLayout" Target="../slideLayouts/slideLayout8.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2" Type="http://schemas.openxmlformats.org/officeDocument/2006/relationships/notesSlide" Target="../notesSlides/notesSlide23.xml" />
  <Relationship Id="rId1" Type="http://schemas.openxmlformats.org/officeDocument/2006/relationships/slideLayout" Target="../slideLayouts/slideLayout1.xml" />
</Relationships>
</file>

<file path=ppt/slides/_rels/slide24.xml.rels>&#65279;<?xml version="1.0" encoding="UTF-8" standalone="yes"?>
<Relationships xmlns="http://schemas.openxmlformats.org/package/2006/relationships">
  <Relationship Id="rId2" Type="http://schemas.openxmlformats.org/officeDocument/2006/relationships/notesSlide" Target="../notesSlides/notesSlide24.xml" />
  <Relationship Id="rId1" Type="http://schemas.openxmlformats.org/officeDocument/2006/relationships/slideLayout" Target="../slideLayouts/slideLayout1.xml"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25.jpeg" />
  <Relationship Id="rId2" Type="http://schemas.openxmlformats.org/officeDocument/2006/relationships/notesSlide" Target="../notesSlides/notesSlide25.xml" />
  <Relationship Id="rId1" Type="http://schemas.openxmlformats.org/officeDocument/2006/relationships/slideLayout" Target="../slideLayouts/slideLayout5.xml" />
  <Relationship Id="rId4" Type="http://schemas.openxmlformats.org/officeDocument/2006/relationships/image" Target="../media/image1.png" />
</Relationships>
</file>

<file path=ppt/slides/_rels/slide26.xml.rels>&#65279;<?xml version="1.0" encoding="UTF-8" standalone="yes"?>
<Relationships xmlns="http://schemas.openxmlformats.org/package/2006/relationships">
  <Relationship Id="rId8" Type="http://schemas.openxmlformats.org/officeDocument/2006/relationships/image" Target="../media/image31.svg" />
  <Relationship Id="rId3" Type="http://schemas.openxmlformats.org/officeDocument/2006/relationships/image" Target="../media/image26.png" />
  <Relationship Id="rId7" Type="http://schemas.openxmlformats.org/officeDocument/2006/relationships/image" Target="../media/image28.png" />
  <Relationship Id="rId2" Type="http://schemas.openxmlformats.org/officeDocument/2006/relationships/notesSlide" Target="../notesSlides/notesSlide26.xml" />
  <Relationship Id="rId1" Type="http://schemas.openxmlformats.org/officeDocument/2006/relationships/slideLayout" Target="../slideLayouts/slideLayout1.xml" />
  <Relationship Id="rId6" Type="http://schemas.openxmlformats.org/officeDocument/2006/relationships/image" Target="../media/image29.svg" />
  <Relationship Id="rId5" Type="http://schemas.openxmlformats.org/officeDocument/2006/relationships/image" Target="../media/image27.png" />
  <Relationship Id="rId4" Type="http://schemas.openxmlformats.org/officeDocument/2006/relationships/image" Target="../media/image27.svg" />
</Relationships>
</file>

<file path=ppt/slides/_rels/slide27.xml.rels>&#65279;<?xml version="1.0" encoding="UTF-8" standalone="yes"?>
<Relationships xmlns="http://schemas.openxmlformats.org/package/2006/relationships">
  <Relationship Id="rId8" Type="http://schemas.openxmlformats.org/officeDocument/2006/relationships/image" Target="../media/image33.svg" />
  <Relationship Id="rId3" Type="http://schemas.openxmlformats.org/officeDocument/2006/relationships/image" Target="../media/image26.png" />
  <Relationship Id="rId7" Type="http://schemas.openxmlformats.org/officeDocument/2006/relationships/image" Target="../media/image29.png" />
  <Relationship Id="rId2" Type="http://schemas.openxmlformats.org/officeDocument/2006/relationships/notesSlide" Target="../notesSlides/notesSlide27.xml" />
  <Relationship Id="rId1" Type="http://schemas.openxmlformats.org/officeDocument/2006/relationships/slideLayout" Target="../slideLayouts/slideLayout2.xml" />
  <Relationship Id="rId6" Type="http://schemas.openxmlformats.org/officeDocument/2006/relationships/image" Target="../media/image29.svg" />
  <Relationship Id="rId5" Type="http://schemas.openxmlformats.org/officeDocument/2006/relationships/image" Target="../media/image27.png" />
  <Relationship Id="rId10" Type="http://schemas.openxmlformats.org/officeDocument/2006/relationships/image" Target="../media/image31.svg" />
  <Relationship Id="rId4" Type="http://schemas.openxmlformats.org/officeDocument/2006/relationships/image" Target="../media/image27.svg" />
  <Relationship Id="rId9" Type="http://schemas.openxmlformats.org/officeDocument/2006/relationships/image" Target="../media/image30.png" />
</Relationships>
</file>

<file path=ppt/slides/_rels/slide28.xml.rels>&#65279;<?xml version="1.0" encoding="UTF-8" standalone="yes"?>
<Relationships xmlns="http://schemas.openxmlformats.org/package/2006/relationships">
  <Relationship Id="rId2" Type="http://schemas.openxmlformats.org/officeDocument/2006/relationships/notesSlide" Target="../notesSlides/notesSlide28.xml"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8" Type="http://schemas.openxmlformats.org/officeDocument/2006/relationships/image" Target="../media/image31.svg" />
  <Relationship Id="rId3" Type="http://schemas.openxmlformats.org/officeDocument/2006/relationships/image" Target="../media/image31.png" />
  <Relationship Id="rId7" Type="http://schemas.openxmlformats.org/officeDocument/2006/relationships/image" Target="../media/image30.png" />
  <Relationship Id="rId2" Type="http://schemas.openxmlformats.org/officeDocument/2006/relationships/notesSlide" Target="../notesSlides/notesSlide29.xml" />
  <Relationship Id="rId1" Type="http://schemas.openxmlformats.org/officeDocument/2006/relationships/slideLayout" Target="../slideLayouts/slideLayout2.xml" />
  <Relationship Id="rId6" Type="http://schemas.openxmlformats.org/officeDocument/2006/relationships/image" Target="../media/image33.svg" />
  <Relationship Id="rId5" Type="http://schemas.openxmlformats.org/officeDocument/2006/relationships/image" Target="../media/image29.png" />
  <Relationship Id="rId4" Type="http://schemas.openxmlformats.org/officeDocument/2006/relationships/image" Target="../media/image27.svg"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1.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32.png" />
  <Relationship Id="rId2" Type="http://schemas.openxmlformats.org/officeDocument/2006/relationships/notesSlide" Target="../notesSlides/notesSlide30.xml" />
  <Relationship Id="rId1" Type="http://schemas.openxmlformats.org/officeDocument/2006/relationships/slideLayout" Target="../slideLayouts/slideLayout12.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1.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33.jpeg" />
  <Relationship Id="rId2" Type="http://schemas.openxmlformats.org/officeDocument/2006/relationships/notesSlide" Target="../notesSlides/notesSlide32.xml" />
  <Relationship Id="rId1" Type="http://schemas.openxmlformats.org/officeDocument/2006/relationships/slideLayout" Target="../slideLayouts/slideLayout11.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4.xml" />
  <Relationship Id="rId1" Type="http://schemas.openxmlformats.org/officeDocument/2006/relationships/slideLayout" Target="../slideLayouts/slideLayout1.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12.jpeg" />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6.xml" />
  <Relationship Id="rId1" Type="http://schemas.openxmlformats.org/officeDocument/2006/relationships/slideLayout" Target="../slideLayouts/slideLayout1.xml" />
  <Relationship Id="rId5" Type="http://schemas.openxmlformats.org/officeDocument/2006/relationships/image" Target="../media/image15.png" />
  <Relationship Id="rId4" Type="http://schemas.openxmlformats.org/officeDocument/2006/relationships/image" Target="../media/image14.png" />
</Relationships>
</file>

<file path=ppt/slides/_rels/slide7.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6.jpeg" />
  <Relationship Id="rId2" Type="http://schemas.openxmlformats.org/officeDocument/2006/relationships/notesSlide" Target="../notesSlides/notesSlide8.xml" />
  <Relationship Id="rId1" Type="http://schemas.openxmlformats.org/officeDocument/2006/relationships/slideLayout" Target="../slideLayouts/slideLayout2.xml" />
  <Relationship Id="rId4" Type="http://schemas.openxmlformats.org/officeDocument/2006/relationships/image" Target="../media/image17.png" />
</Relationships>
</file>

<file path=ppt/slides/_rels/slide9.xml.rels>&#65279;<?xml version="1.0" encoding="UTF-8" standalone="yes"?>
<Relationships xmlns="http://schemas.openxmlformats.org/package/2006/relationships">
  <Relationship Id="rId2" Type="http://schemas.openxmlformats.org/officeDocument/2006/relationships/notesSlide" Target="../notesSlides/notesSlide9.xml" />
  <Relationship Id="rId1" Type="http://schemas.openxmlformats.org/officeDocument/2006/relationships/slideLayout" Target="../slideLayouts/slideLayout1.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G"/>
          <p:cNvSpPr/>
          <p:nvPr/>
        </p:nvSpPr>
        <p:spPr bwMode="auto">
          <a:xfrm>
            <a:off x="536575" y="1321206"/>
            <a:ext cx="8285163" cy="2805600"/>
          </a:xfrm>
          <a:prstGeom prst="rect">
            <a:avLst/>
          </a:prstGeom>
          <a:solidFill>
            <a:schemeClr val="bg2">
              <a:lumMod val="10000"/>
              <a:lumOff val="90000"/>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ndParaRPr>
          </a:p>
        </p:txBody>
      </p:sp>
      <p:sp>
        <p:nvSpPr>
          <p:cNvPr id="11268" name="Content Placeholder 4"/>
          <p:cNvSpPr txBox="1">
            <a:spLocks/>
          </p:cNvSpPr>
          <p:nvPr/>
        </p:nvSpPr>
        <p:spPr bwMode="auto">
          <a:xfrm>
            <a:off x="985839" y="3738768"/>
            <a:ext cx="721518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defTabSz="4556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56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56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56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600" dirty="0">
                <a:solidFill>
                  <a:srgbClr val="3A383F"/>
                </a:solidFill>
                <a:latin typeface="Arial" pitchFamily="34" charset="0"/>
              </a:rPr>
              <a:t>Angela Lim, Rajah &amp; Tann Singapore LLP</a:t>
            </a:r>
          </a:p>
        </p:txBody>
      </p:sp>
      <p:cxnSp>
        <p:nvCxnSpPr>
          <p:cNvPr id="14" name="Straight Connector 13"/>
          <p:cNvCxnSpPr/>
          <p:nvPr/>
        </p:nvCxnSpPr>
        <p:spPr>
          <a:xfrm>
            <a:off x="781050" y="3205262"/>
            <a:ext cx="7797800" cy="0"/>
          </a:xfrm>
          <a:prstGeom prst="line">
            <a:avLst/>
          </a:prstGeom>
          <a:ln w="19050">
            <a:solidFill>
              <a:srgbClr val="DA5129"/>
            </a:solidFill>
          </a:ln>
        </p:spPr>
        <p:style>
          <a:lnRef idx="1">
            <a:schemeClr val="dk1"/>
          </a:lnRef>
          <a:fillRef idx="0">
            <a:schemeClr val="dk1"/>
          </a:fillRef>
          <a:effectRef idx="0">
            <a:schemeClr val="dk1"/>
          </a:effectRef>
          <a:fontRef idx="minor">
            <a:schemeClr val="tx1"/>
          </a:fontRef>
        </p:style>
      </p:cxnSp>
      <p:pic>
        <p:nvPicPr>
          <p:cNvPr id="11270" name="Content Placeholder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536575" y="367902"/>
            <a:ext cx="2071166" cy="37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auto">
          <a:xfrm>
            <a:off x="7593723" y="276958"/>
            <a:ext cx="1211428" cy="10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1050" y="3257512"/>
            <a:ext cx="7797800" cy="369332"/>
          </a:xfrm>
          <a:prstGeom prst="rect">
            <a:avLst/>
          </a:prstGeom>
          <a:noFill/>
        </p:spPr>
        <p:txBody>
          <a:bodyPr wrap="square" rtlCol="0">
            <a:spAutoFit/>
          </a:bodyPr>
          <a:lstStyle/>
          <a:p>
            <a:pPr algn="ctr"/>
            <a:r>
              <a:rPr lang="en-SG" i="1" dirty="0"/>
              <a:t>The 4</a:t>
            </a:r>
            <a:r>
              <a:rPr lang="en-SG" i="1" baseline="30000" dirty="0"/>
              <a:t>th</a:t>
            </a:r>
            <a:r>
              <a:rPr lang="en-SG" i="1" dirty="0"/>
              <a:t> Asia-based International Financial Law Conference</a:t>
            </a:r>
          </a:p>
        </p:txBody>
      </p:sp>
      <p:sp>
        <p:nvSpPr>
          <p:cNvPr id="4" name="TextBox 3"/>
          <p:cNvSpPr txBox="1"/>
          <p:nvPr/>
        </p:nvSpPr>
        <p:spPr>
          <a:xfrm>
            <a:off x="673100" y="1857622"/>
            <a:ext cx="7797800" cy="1015663"/>
          </a:xfrm>
          <a:prstGeom prst="rect">
            <a:avLst/>
          </a:prstGeom>
          <a:noFill/>
        </p:spPr>
        <p:txBody>
          <a:bodyPr wrap="square" rtlCol="0">
            <a:spAutoFit/>
          </a:bodyPr>
          <a:lstStyle/>
          <a:p>
            <a:pPr algn="ctr"/>
            <a:r>
              <a:rPr lang="en-GB" sz="3000" b="1" cap="all" dirty="0"/>
              <a:t>Real estate investment and financing in </a:t>
            </a:r>
            <a:r>
              <a:rPr lang="en-GB" sz="3000" b="1" cap="all" dirty="0" err="1"/>
              <a:t>singapore</a:t>
            </a:r>
            <a:endParaRPr lang="en-SG" sz="3000" b="1" cap="all" dirty="0"/>
          </a:p>
        </p:txBody>
      </p:sp>
    </p:spTree>
    <p:extLst>
      <p:ext uri="{BB962C8B-B14F-4D97-AF65-F5344CB8AC3E}">
        <p14:creationId xmlns:p14="http://schemas.microsoft.com/office/powerpoint/2010/main" val="308117761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7247-36EC-863F-C4ED-BFB6C39B13A8}"/>
              </a:ext>
            </a:extLst>
          </p:cNvPr>
          <p:cNvSpPr>
            <a:spLocks noGrp="1"/>
          </p:cNvSpPr>
          <p:nvPr>
            <p:ph type="title"/>
          </p:nvPr>
        </p:nvSpPr>
        <p:spPr>
          <a:xfrm>
            <a:off x="594403" y="336634"/>
            <a:ext cx="6033600" cy="424732"/>
          </a:xfrm>
        </p:spPr>
        <p:txBody>
          <a:bodyPr/>
          <a:lstStyle/>
          <a:p>
            <a:r>
              <a:rPr lang="en-US" sz="2400" dirty="0">
                <a:solidFill>
                  <a:srgbClr val="DA5129"/>
                </a:solidFill>
              </a:rPr>
              <a:t>retail</a:t>
            </a:r>
            <a:endParaRPr lang="en-SG" sz="2400" dirty="0">
              <a:solidFill>
                <a:srgbClr val="DA5129"/>
              </a:solidFill>
            </a:endParaRPr>
          </a:p>
        </p:txBody>
      </p:sp>
      <p:sp>
        <p:nvSpPr>
          <p:cNvPr id="3" name="Text Placeholder 2">
            <a:extLst>
              <a:ext uri="{FF2B5EF4-FFF2-40B4-BE49-F238E27FC236}">
                <a16:creationId xmlns:a16="http://schemas.microsoft.com/office/drawing/2014/main" id="{A3A3DACE-F904-6603-D8B6-E970E7A4A86C}"/>
              </a:ext>
            </a:extLst>
          </p:cNvPr>
          <p:cNvSpPr>
            <a:spLocks noGrp="1"/>
          </p:cNvSpPr>
          <p:nvPr>
            <p:ph type="body" sz="quarter" idx="12"/>
          </p:nvPr>
        </p:nvSpPr>
        <p:spPr>
          <a:xfrm>
            <a:off x="594403" y="1311610"/>
            <a:ext cx="3600400" cy="2520280"/>
          </a:xfrm>
        </p:spPr>
        <p:txBody>
          <a:bodyPr>
            <a:normAutofit/>
          </a:bodyPr>
          <a:lstStyle/>
          <a:p>
            <a:pPr algn="just"/>
            <a:r>
              <a:rPr lang="en-US" sz="2000" dirty="0"/>
              <a:t>Link REIT, Asia’s largest REIT, agreed to buy 2 suburban shopping malls in Singapore for S$2.16b</a:t>
            </a:r>
            <a:endParaRPr lang="en-SG" sz="2000" dirty="0"/>
          </a:p>
          <a:p>
            <a:pPr algn="just"/>
            <a:r>
              <a:rPr lang="en-SG" sz="2000" dirty="0"/>
              <a:t>Deal value was reduced from about S$3b due to Singapore assets being removed from the sale</a:t>
            </a:r>
          </a:p>
        </p:txBody>
      </p:sp>
      <p:pic>
        <p:nvPicPr>
          <p:cNvPr id="4" name="Picture 3">
            <a:extLst>
              <a:ext uri="{FF2B5EF4-FFF2-40B4-BE49-F238E27FC236}">
                <a16:creationId xmlns:a16="http://schemas.microsoft.com/office/drawing/2014/main" id="{BA4909CE-CA6B-63B4-3383-83899445D9C3}"/>
              </a:ext>
            </a:extLst>
          </p:cNvPr>
          <p:cNvPicPr>
            <a:picLocks noChangeAspect="1"/>
          </p:cNvPicPr>
          <p:nvPr/>
        </p:nvPicPr>
        <p:blipFill rotWithShape="1">
          <a:blip r:embed="rId3"/>
          <a:srcRect l="7142" t="14399" r="5665"/>
          <a:stretch/>
        </p:blipFill>
        <p:spPr>
          <a:xfrm>
            <a:off x="4427984" y="817823"/>
            <a:ext cx="3384812" cy="3507854"/>
          </a:xfrm>
          <a:prstGeom prst="rect">
            <a:avLst/>
          </a:prstGeom>
        </p:spPr>
      </p:pic>
    </p:spTree>
    <p:extLst>
      <p:ext uri="{BB962C8B-B14F-4D97-AF65-F5344CB8AC3E}">
        <p14:creationId xmlns:p14="http://schemas.microsoft.com/office/powerpoint/2010/main" val="204629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09B05-1E34-55BE-2EBC-09BA4CBCFD44}"/>
              </a:ext>
            </a:extLst>
          </p:cNvPr>
          <p:cNvSpPr>
            <a:spLocks noGrp="1"/>
          </p:cNvSpPr>
          <p:nvPr>
            <p:ph type="title"/>
          </p:nvPr>
        </p:nvSpPr>
        <p:spPr/>
        <p:txBody>
          <a:bodyPr/>
          <a:lstStyle/>
          <a:p>
            <a:r>
              <a:rPr lang="en-SG" dirty="0"/>
              <a:t>REITS</a:t>
            </a:r>
          </a:p>
        </p:txBody>
      </p:sp>
      <p:pic>
        <p:nvPicPr>
          <p:cNvPr id="5" name="Picture 4">
            <a:extLst>
              <a:ext uri="{FF2B5EF4-FFF2-40B4-BE49-F238E27FC236}">
                <a16:creationId xmlns:a16="http://schemas.microsoft.com/office/drawing/2014/main" id="{A599C0B9-791B-B9E8-F261-C6062CF26572}"/>
              </a:ext>
            </a:extLst>
          </p:cNvPr>
          <p:cNvPicPr>
            <a:picLocks noChangeAspect="1"/>
          </p:cNvPicPr>
          <p:nvPr/>
        </p:nvPicPr>
        <p:blipFill rotWithShape="1">
          <a:blip r:embed="rId3"/>
          <a:srcRect t="7578"/>
          <a:stretch/>
        </p:blipFill>
        <p:spPr>
          <a:xfrm>
            <a:off x="594403" y="1059582"/>
            <a:ext cx="6722379" cy="2634605"/>
          </a:xfrm>
          <a:prstGeom prst="rect">
            <a:avLst/>
          </a:prstGeom>
        </p:spPr>
      </p:pic>
      <p:pic>
        <p:nvPicPr>
          <p:cNvPr id="7" name="Picture 6">
            <a:extLst>
              <a:ext uri="{FF2B5EF4-FFF2-40B4-BE49-F238E27FC236}">
                <a16:creationId xmlns:a16="http://schemas.microsoft.com/office/drawing/2014/main" id="{0E03B312-56DB-032D-BA66-F1D7549942C9}"/>
              </a:ext>
            </a:extLst>
          </p:cNvPr>
          <p:cNvPicPr>
            <a:picLocks noChangeAspect="1"/>
          </p:cNvPicPr>
          <p:nvPr/>
        </p:nvPicPr>
        <p:blipFill rotWithShape="1">
          <a:blip r:embed="rId4"/>
          <a:srcRect t="2401"/>
          <a:stretch/>
        </p:blipFill>
        <p:spPr>
          <a:xfrm>
            <a:off x="3014787" y="1779662"/>
            <a:ext cx="4340662" cy="2748781"/>
          </a:xfrm>
          <a:prstGeom prst="rect">
            <a:avLst/>
          </a:prstGeom>
        </p:spPr>
      </p:pic>
    </p:spTree>
    <p:extLst>
      <p:ext uri="{BB962C8B-B14F-4D97-AF65-F5344CB8AC3E}">
        <p14:creationId xmlns:p14="http://schemas.microsoft.com/office/powerpoint/2010/main" val="342013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DFED-11B4-96BF-791E-CA192C94B3B2}"/>
              </a:ext>
            </a:extLst>
          </p:cNvPr>
          <p:cNvSpPr>
            <a:spLocks noGrp="1"/>
          </p:cNvSpPr>
          <p:nvPr>
            <p:ph type="title"/>
          </p:nvPr>
        </p:nvSpPr>
        <p:spPr/>
        <p:txBody>
          <a:bodyPr/>
          <a:lstStyle/>
          <a:p>
            <a:r>
              <a:rPr lang="en-SG" dirty="0"/>
              <a:t>REITS</a:t>
            </a:r>
          </a:p>
        </p:txBody>
      </p:sp>
      <p:pic>
        <p:nvPicPr>
          <p:cNvPr id="5" name="Picture 4">
            <a:extLst>
              <a:ext uri="{FF2B5EF4-FFF2-40B4-BE49-F238E27FC236}">
                <a16:creationId xmlns:a16="http://schemas.microsoft.com/office/drawing/2014/main" id="{289261DE-29F8-4048-5700-DC5276D13668}"/>
              </a:ext>
            </a:extLst>
          </p:cNvPr>
          <p:cNvPicPr>
            <a:picLocks noChangeAspect="1"/>
          </p:cNvPicPr>
          <p:nvPr/>
        </p:nvPicPr>
        <p:blipFill>
          <a:blip r:embed="rId3"/>
          <a:stretch>
            <a:fillRect/>
          </a:stretch>
        </p:blipFill>
        <p:spPr>
          <a:xfrm>
            <a:off x="1877684" y="267494"/>
            <a:ext cx="5388632" cy="4390535"/>
          </a:xfrm>
          <a:prstGeom prst="rect">
            <a:avLst/>
          </a:prstGeom>
        </p:spPr>
      </p:pic>
    </p:spTree>
    <p:extLst>
      <p:ext uri="{BB962C8B-B14F-4D97-AF65-F5344CB8AC3E}">
        <p14:creationId xmlns:p14="http://schemas.microsoft.com/office/powerpoint/2010/main" val="14214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946B-99AE-1C15-6B78-8AD83A8FE41C}"/>
              </a:ext>
            </a:extLst>
          </p:cNvPr>
          <p:cNvSpPr>
            <a:spLocks noGrp="1"/>
          </p:cNvSpPr>
          <p:nvPr>
            <p:ph type="title"/>
          </p:nvPr>
        </p:nvSpPr>
        <p:spPr>
          <a:xfrm>
            <a:off x="612089" y="315859"/>
            <a:ext cx="6033600" cy="424732"/>
          </a:xfrm>
        </p:spPr>
        <p:txBody>
          <a:bodyPr/>
          <a:lstStyle/>
          <a:p>
            <a:r>
              <a:rPr lang="en-SG" sz="2400" dirty="0">
                <a:solidFill>
                  <a:srgbClr val="DA5129"/>
                </a:solidFill>
              </a:rPr>
              <a:t>4. residential</a:t>
            </a:r>
            <a:endParaRPr lang="en-SG" dirty="0">
              <a:solidFill>
                <a:srgbClr val="DA5129"/>
              </a:solidFill>
            </a:endParaRPr>
          </a:p>
        </p:txBody>
      </p:sp>
      <p:pic>
        <p:nvPicPr>
          <p:cNvPr id="7" name="Picture 6">
            <a:extLst>
              <a:ext uri="{FF2B5EF4-FFF2-40B4-BE49-F238E27FC236}">
                <a16:creationId xmlns:a16="http://schemas.microsoft.com/office/drawing/2014/main" id="{B4822710-93FD-44D5-04E1-D034F4DEDD06}"/>
              </a:ext>
            </a:extLst>
          </p:cNvPr>
          <p:cNvPicPr>
            <a:picLocks noChangeAspect="1"/>
          </p:cNvPicPr>
          <p:nvPr/>
        </p:nvPicPr>
        <p:blipFill>
          <a:blip r:embed="rId3"/>
          <a:stretch>
            <a:fillRect/>
          </a:stretch>
        </p:blipFill>
        <p:spPr>
          <a:xfrm>
            <a:off x="3347864" y="740591"/>
            <a:ext cx="4608512" cy="3914079"/>
          </a:xfrm>
          <a:prstGeom prst="rect">
            <a:avLst/>
          </a:prstGeom>
        </p:spPr>
      </p:pic>
      <p:sp>
        <p:nvSpPr>
          <p:cNvPr id="8" name="Text Placeholder 2">
            <a:extLst>
              <a:ext uri="{FF2B5EF4-FFF2-40B4-BE49-F238E27FC236}">
                <a16:creationId xmlns:a16="http://schemas.microsoft.com/office/drawing/2014/main" id="{A8B32714-9D66-5EC7-B706-639018833BAD}"/>
              </a:ext>
            </a:extLst>
          </p:cNvPr>
          <p:cNvSpPr>
            <a:spLocks noGrp="1"/>
          </p:cNvSpPr>
          <p:nvPr>
            <p:ph type="body" sz="quarter" idx="12"/>
          </p:nvPr>
        </p:nvSpPr>
        <p:spPr>
          <a:xfrm>
            <a:off x="594403" y="1311610"/>
            <a:ext cx="2537437" cy="3204356"/>
          </a:xfrm>
        </p:spPr>
        <p:txBody>
          <a:bodyPr>
            <a:normAutofit lnSpcReduction="10000"/>
          </a:bodyPr>
          <a:lstStyle/>
          <a:p>
            <a:r>
              <a:rPr lang="en-SG" sz="2000" dirty="0"/>
              <a:t>765 sub-sale transactions in 2022, the highest since 2013</a:t>
            </a:r>
          </a:p>
          <a:p>
            <a:r>
              <a:rPr lang="en-SG" sz="2000" dirty="0"/>
              <a:t>Average transaction turned S$373,230 profit</a:t>
            </a:r>
          </a:p>
          <a:p>
            <a:r>
              <a:rPr lang="en-SG" sz="2000" dirty="0"/>
              <a:t>Sub-sale transactions were 5.7% of all deals in 2022</a:t>
            </a:r>
          </a:p>
        </p:txBody>
      </p:sp>
    </p:spTree>
    <p:extLst>
      <p:ext uri="{BB962C8B-B14F-4D97-AF65-F5344CB8AC3E}">
        <p14:creationId xmlns:p14="http://schemas.microsoft.com/office/powerpoint/2010/main" val="8075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4CC557-1EE0-0494-9BE2-1797660B5C15}"/>
              </a:ext>
            </a:extLst>
          </p:cNvPr>
          <p:cNvSpPr>
            <a:spLocks noGrp="1"/>
          </p:cNvSpPr>
          <p:nvPr>
            <p:ph type="body" sz="quarter" idx="12"/>
          </p:nvPr>
        </p:nvSpPr>
        <p:spPr>
          <a:xfrm>
            <a:off x="594402" y="3939903"/>
            <a:ext cx="8298077" cy="648072"/>
          </a:xfrm>
        </p:spPr>
        <p:txBody>
          <a:bodyPr>
            <a:normAutofit fontScale="55000" lnSpcReduction="20000"/>
          </a:bodyPr>
          <a:lstStyle/>
          <a:p>
            <a:pPr marL="0" lvl="0" indent="0" algn="just" defTabSz="914400" eaLnBrk="0" fontAlgn="base" hangingPunct="0">
              <a:lnSpc>
                <a:spcPct val="100000"/>
              </a:lnSpc>
              <a:spcBef>
                <a:spcPct val="0"/>
              </a:spcBef>
              <a:spcAft>
                <a:spcPct val="0"/>
              </a:spcAft>
              <a:buNone/>
            </a:pPr>
            <a:endParaRPr lang="en-US" altLang="en-US" sz="2000" dirty="0">
              <a:latin typeface="+mj-lt"/>
              <a:cs typeface="Poppins" panose="00000500000000000000" pitchFamily="2" charset="0"/>
            </a:endParaRPr>
          </a:p>
          <a:p>
            <a:pPr marL="0" lvl="0" indent="0" algn="just" defTabSz="914400" eaLnBrk="0" fontAlgn="base" hangingPunct="0">
              <a:lnSpc>
                <a:spcPct val="100000"/>
              </a:lnSpc>
              <a:spcBef>
                <a:spcPct val="0"/>
              </a:spcBef>
              <a:spcAft>
                <a:spcPct val="0"/>
              </a:spcAft>
              <a:buNone/>
            </a:pPr>
            <a:r>
              <a:rPr lang="en-US" altLang="en-US" sz="2600" dirty="0">
                <a:solidFill>
                  <a:srgbClr val="111827"/>
                </a:solidFill>
                <a:latin typeface="+mj-lt"/>
                <a:cs typeface="Poppins" panose="00000500000000000000" pitchFamily="2" charset="0"/>
              </a:rPr>
              <a:t>Renewal is taking place in the CBD with the URA having received 12 outline applications under the CBD Incentive Scheme (CBDI), of which eight have been given in-principle approval as at April 5, 2022.</a:t>
            </a:r>
            <a:endParaRPr lang="en-US" altLang="en-US" sz="2600" dirty="0">
              <a:latin typeface="+mj-lt"/>
            </a:endParaRPr>
          </a:p>
        </p:txBody>
      </p:sp>
      <p:pic>
        <p:nvPicPr>
          <p:cNvPr id="1026" name="Picture 2">
            <a:hlinkClick r:id="rId3"/>
            <a:extLst>
              <a:ext uri="{FF2B5EF4-FFF2-40B4-BE49-F238E27FC236}">
                <a16:creationId xmlns:a16="http://schemas.microsoft.com/office/drawing/2014/main" id="{25135EA4-C4E9-5570-5936-07ACD2A4B311}"/>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411760" y="900087"/>
            <a:ext cx="432048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4174-28C5-D56A-6B53-AC2994DBD6CA}"/>
              </a:ext>
            </a:extLst>
          </p:cNvPr>
          <p:cNvSpPr>
            <a:spLocks noGrp="1"/>
          </p:cNvSpPr>
          <p:nvPr>
            <p:ph type="title"/>
          </p:nvPr>
        </p:nvSpPr>
        <p:spPr/>
        <p:txBody>
          <a:bodyPr/>
          <a:lstStyle/>
          <a:p>
            <a:r>
              <a:rPr lang="en-SG" dirty="0"/>
              <a:t>Incentives for redevelopment</a:t>
            </a:r>
          </a:p>
        </p:txBody>
      </p:sp>
      <p:sp>
        <p:nvSpPr>
          <p:cNvPr id="3" name="Text Placeholder 2">
            <a:extLst>
              <a:ext uri="{FF2B5EF4-FFF2-40B4-BE49-F238E27FC236}">
                <a16:creationId xmlns:a16="http://schemas.microsoft.com/office/drawing/2014/main" id="{9FA69749-F12E-A334-F10A-34D9CE7BB854}"/>
              </a:ext>
            </a:extLst>
          </p:cNvPr>
          <p:cNvSpPr>
            <a:spLocks noGrp="1"/>
          </p:cNvSpPr>
          <p:nvPr>
            <p:ph type="body" sz="quarter" idx="12"/>
          </p:nvPr>
        </p:nvSpPr>
        <p:spPr/>
        <p:txBody>
          <a:bodyPr/>
          <a:lstStyle/>
          <a:p>
            <a:pPr algn="just"/>
            <a:r>
              <a:rPr lang="en-US" b="0" i="0" dirty="0">
                <a:effectLst/>
                <a:latin typeface="+mn-lt"/>
              </a:rPr>
              <a:t>The CBD Incentive Scheme and the Strategic Development Incentive (SDI) Scheme aim to encourage the rejuvenation of the CBD and other strategic areas in Singapore</a:t>
            </a:r>
          </a:p>
          <a:p>
            <a:pPr algn="just"/>
            <a:r>
              <a:rPr lang="en-US" b="0" i="0" dirty="0">
                <a:effectLst/>
                <a:latin typeface="+mn-lt"/>
              </a:rPr>
              <a:t>The CBD Incentive Scheme aims to encourage the conversion of existing, older, office developments into mixed-use developments that will help rejuvenate the CBD</a:t>
            </a:r>
          </a:p>
          <a:p>
            <a:pPr algn="just"/>
            <a:r>
              <a:rPr lang="en-US" dirty="0">
                <a:latin typeface="+mn-lt"/>
              </a:rPr>
              <a:t>Office developments which are more than 20 years old in designated areas are eligible</a:t>
            </a:r>
            <a:endParaRPr lang="en-US" b="0" i="0" dirty="0">
              <a:effectLst/>
              <a:latin typeface="+mn-lt"/>
            </a:endParaRPr>
          </a:p>
          <a:p>
            <a:pPr algn="just"/>
            <a:endParaRPr lang="en-US" b="0" i="0" dirty="0">
              <a:effectLst/>
              <a:latin typeface="+mn-lt"/>
            </a:endParaRPr>
          </a:p>
        </p:txBody>
      </p:sp>
    </p:spTree>
    <p:extLst>
      <p:ext uri="{BB962C8B-B14F-4D97-AF65-F5344CB8AC3E}">
        <p14:creationId xmlns:p14="http://schemas.microsoft.com/office/powerpoint/2010/main" val="327972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6522-208E-9BF7-B430-6FB8A65D0DEB}"/>
              </a:ext>
            </a:extLst>
          </p:cNvPr>
          <p:cNvSpPr>
            <a:spLocks noGrp="1"/>
          </p:cNvSpPr>
          <p:nvPr>
            <p:ph type="title"/>
          </p:nvPr>
        </p:nvSpPr>
        <p:spPr/>
        <p:txBody>
          <a:bodyPr/>
          <a:lstStyle/>
          <a:p>
            <a:r>
              <a:rPr lang="en-SG" dirty="0"/>
              <a:t>CBD incentive scheme</a:t>
            </a:r>
          </a:p>
        </p:txBody>
      </p:sp>
      <p:pic>
        <p:nvPicPr>
          <p:cNvPr id="8" name="Picture 7">
            <a:extLst>
              <a:ext uri="{FF2B5EF4-FFF2-40B4-BE49-F238E27FC236}">
                <a16:creationId xmlns:a16="http://schemas.microsoft.com/office/drawing/2014/main" id="{BAC46EBC-9965-46F9-F449-CDD0A6BF9809}"/>
              </a:ext>
            </a:extLst>
          </p:cNvPr>
          <p:cNvPicPr>
            <a:picLocks noChangeAspect="1"/>
          </p:cNvPicPr>
          <p:nvPr/>
        </p:nvPicPr>
        <p:blipFill>
          <a:blip r:embed="rId3"/>
          <a:stretch>
            <a:fillRect/>
          </a:stretch>
        </p:blipFill>
        <p:spPr>
          <a:xfrm>
            <a:off x="2231740" y="843558"/>
            <a:ext cx="4788532" cy="3757156"/>
          </a:xfrm>
          <a:prstGeom prst="rect">
            <a:avLst/>
          </a:prstGeom>
        </p:spPr>
      </p:pic>
    </p:spTree>
    <p:extLst>
      <p:ext uri="{BB962C8B-B14F-4D97-AF65-F5344CB8AC3E}">
        <p14:creationId xmlns:p14="http://schemas.microsoft.com/office/powerpoint/2010/main" val="403345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C6DA-6A2F-B916-FB59-7FD1EAB3751C}"/>
              </a:ext>
            </a:extLst>
          </p:cNvPr>
          <p:cNvSpPr>
            <a:spLocks noGrp="1"/>
          </p:cNvSpPr>
          <p:nvPr>
            <p:ph type="title"/>
          </p:nvPr>
        </p:nvSpPr>
        <p:spPr>
          <a:xfrm>
            <a:off x="594402" y="211985"/>
            <a:ext cx="6785909" cy="674031"/>
          </a:xfrm>
        </p:spPr>
        <p:txBody>
          <a:bodyPr/>
          <a:lstStyle/>
          <a:p>
            <a:r>
              <a:rPr lang="en-SG" dirty="0"/>
              <a:t>Strategic Development incentive scheme</a:t>
            </a:r>
          </a:p>
        </p:txBody>
      </p:sp>
      <p:sp>
        <p:nvSpPr>
          <p:cNvPr id="3" name="Text Placeholder 2">
            <a:extLst>
              <a:ext uri="{FF2B5EF4-FFF2-40B4-BE49-F238E27FC236}">
                <a16:creationId xmlns:a16="http://schemas.microsoft.com/office/drawing/2014/main" id="{C9C5E4E4-507C-2A2D-518A-B36EC1D08F5D}"/>
              </a:ext>
            </a:extLst>
          </p:cNvPr>
          <p:cNvSpPr>
            <a:spLocks noGrp="1"/>
          </p:cNvSpPr>
          <p:nvPr>
            <p:ph type="body" sz="quarter" idx="12"/>
          </p:nvPr>
        </p:nvSpPr>
        <p:spPr>
          <a:xfrm>
            <a:off x="611560" y="915566"/>
            <a:ext cx="7128792" cy="3816424"/>
          </a:xfrm>
        </p:spPr>
        <p:txBody>
          <a:bodyPr>
            <a:normAutofit fontScale="92500" lnSpcReduction="10000"/>
          </a:bodyPr>
          <a:lstStyle/>
          <a:p>
            <a:pPr algn="just"/>
            <a:r>
              <a:rPr lang="en-US" b="0" i="0" dirty="0">
                <a:effectLst/>
                <a:latin typeface="+mn-lt"/>
              </a:rPr>
              <a:t>Building owners of developments in strategic areas across Singapore may make use of the SDI Scheme in their applications for re-development if it meets the eligibility criteria</a:t>
            </a:r>
          </a:p>
          <a:p>
            <a:pPr algn="just"/>
            <a:r>
              <a:rPr lang="en-US" b="0" i="0" dirty="0">
                <a:effectLst/>
                <a:latin typeface="+mn-lt"/>
              </a:rPr>
              <a:t>The SDI Scheme is open to applications from building owners for developments in strategic areas across Singapore that meet the eligibility criteria</a:t>
            </a:r>
          </a:p>
          <a:p>
            <a:pPr algn="just"/>
            <a:r>
              <a:rPr lang="en-US" b="0" i="0" dirty="0">
                <a:effectLst/>
                <a:latin typeface="+mn-lt"/>
              </a:rPr>
              <a:t>Applications to redevelop existing developments in Orchard Road, CBD and Marina Centre areas are encouraged, in line with the broader planning intention to rejuvenate these areas </a:t>
            </a:r>
          </a:p>
          <a:p>
            <a:pPr algn="just"/>
            <a:r>
              <a:rPr lang="en-US" b="0" i="0" dirty="0">
                <a:effectLst/>
                <a:latin typeface="+mn-lt"/>
              </a:rPr>
              <a:t>Commercial or mixed-use developments which are 20 years and older with predominantly commercial uses are eligible</a:t>
            </a:r>
            <a:endParaRPr lang="en-US" dirty="0">
              <a:latin typeface="+mn-lt"/>
            </a:endParaRPr>
          </a:p>
          <a:p>
            <a:pPr algn="just"/>
            <a:r>
              <a:rPr lang="en-US" b="0" i="0" dirty="0">
                <a:effectLst/>
                <a:latin typeface="+mn-lt"/>
              </a:rPr>
              <a:t>The redevelopment proposal shall include a minimum of two adjacent sites, such that the amalgamated redevelopment can have a strong transformational impact on the surrounding environment that will enhance and rejuvenate the area</a:t>
            </a:r>
            <a:endParaRPr lang="en-SG" dirty="0">
              <a:latin typeface="+mn-lt"/>
            </a:endParaRPr>
          </a:p>
        </p:txBody>
      </p:sp>
    </p:spTree>
    <p:extLst>
      <p:ext uri="{BB962C8B-B14F-4D97-AF65-F5344CB8AC3E}">
        <p14:creationId xmlns:p14="http://schemas.microsoft.com/office/powerpoint/2010/main" val="8203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34209" y="2029078"/>
            <a:ext cx="2906490" cy="2316019"/>
          </a:xfrm>
          <a:prstGeom prst="rect">
            <a:avLst/>
          </a:prstGeom>
          <a:noFill/>
        </p:spPr>
        <p:txBody>
          <a:bodyPr wrap="square" lIns="0" tIns="22860" rIns="0" bIns="22860" rtlCol="0">
            <a:spAutoFit/>
          </a:bodyPr>
          <a:lstStyle/>
          <a:p>
            <a:pPr marL="285750" indent="-285750" algn="just">
              <a:spcAft>
                <a:spcPts val="900"/>
              </a:spcAft>
              <a:buFont typeface="Arial" panose="020B0604020202020204" pitchFamily="34" charset="0"/>
              <a:buChar char="•"/>
            </a:pPr>
            <a:r>
              <a:rPr lang="en-GB" sz="1400" dirty="0">
                <a:latin typeface="Arial" pitchFamily="34" charset="0"/>
                <a:cs typeface="Arial" pitchFamily="34" charset="0"/>
              </a:rPr>
              <a:t>BSD is payable on the market value or purchase price of the property, whichever is higher.</a:t>
            </a:r>
          </a:p>
          <a:p>
            <a:pPr marL="285750" indent="-285750" algn="just">
              <a:spcAft>
                <a:spcPts val="900"/>
              </a:spcAft>
              <a:buFont typeface="Arial" panose="020B0604020202020204" pitchFamily="34" charset="0"/>
              <a:buChar char="•"/>
            </a:pPr>
            <a:r>
              <a:rPr lang="en-US" sz="1400" dirty="0">
                <a:latin typeface="Arial" pitchFamily="34" charset="0"/>
                <a:cs typeface="Arial" pitchFamily="34" charset="0"/>
              </a:rPr>
              <a:t>The portion of the value of the property in excess of $1 million and up to $1.5 million will be taxed at 4%, while that in excess of $1.5 million will be taxed at 5%; up from the current rate of 3%.</a:t>
            </a:r>
          </a:p>
        </p:txBody>
      </p:sp>
      <p:sp>
        <p:nvSpPr>
          <p:cNvPr id="26" name="TextBox 25"/>
          <p:cNvSpPr txBox="1"/>
          <p:nvPr/>
        </p:nvSpPr>
        <p:spPr>
          <a:xfrm>
            <a:off x="1148389" y="1059582"/>
            <a:ext cx="2241128" cy="969496"/>
          </a:xfrm>
          <a:prstGeom prst="rect">
            <a:avLst/>
          </a:prstGeom>
          <a:noFill/>
        </p:spPr>
        <p:txBody>
          <a:bodyPr wrap="square" lIns="45720" tIns="22860" rIns="45720" bIns="22860" rtlCol="0">
            <a:spAutoFit/>
          </a:bodyPr>
          <a:lstStyle/>
          <a:p>
            <a:pPr algn="just"/>
            <a:r>
              <a:rPr lang="en-US" sz="2000" dirty="0">
                <a:latin typeface="Arial" pitchFamily="34" charset="0"/>
                <a:cs typeface="Arial" pitchFamily="34" charset="0"/>
              </a:rPr>
              <a:t>Increase in BSD for </a:t>
            </a:r>
            <a:r>
              <a:rPr lang="en-US" sz="2000" dirty="0">
                <a:solidFill>
                  <a:srgbClr val="DA5129"/>
                </a:solidFill>
                <a:latin typeface="Arial" pitchFamily="34" charset="0"/>
                <a:cs typeface="Arial" pitchFamily="34" charset="0"/>
              </a:rPr>
              <a:t>non-residential</a:t>
            </a:r>
            <a:r>
              <a:rPr lang="en-US" sz="2000" dirty="0">
                <a:latin typeface="Arial" pitchFamily="34" charset="0"/>
                <a:cs typeface="Arial" pitchFamily="34" charset="0"/>
              </a:rPr>
              <a:t> properties</a:t>
            </a:r>
          </a:p>
        </p:txBody>
      </p:sp>
      <p:grpSp>
        <p:nvGrpSpPr>
          <p:cNvPr id="27" name="Group 26"/>
          <p:cNvGrpSpPr>
            <a:grpSpLocks noChangeAspect="1"/>
          </p:cNvGrpSpPr>
          <p:nvPr/>
        </p:nvGrpSpPr>
        <p:grpSpPr>
          <a:xfrm>
            <a:off x="534209" y="1129306"/>
            <a:ext cx="411480" cy="415024"/>
            <a:chOff x="5410200" y="2005013"/>
            <a:chExt cx="1289046" cy="1300160"/>
          </a:xfrm>
          <a:solidFill>
            <a:schemeClr val="bg1"/>
          </a:solidFill>
        </p:grpSpPr>
        <p:sp>
          <p:nvSpPr>
            <p:cNvPr id="28" name="Freeform 12"/>
            <p:cNvSpPr>
              <a:spLocks noEditPoints="1"/>
            </p:cNvSpPr>
            <p:nvPr/>
          </p:nvSpPr>
          <p:spPr bwMode="auto">
            <a:xfrm>
              <a:off x="5637209" y="2179636"/>
              <a:ext cx="879475" cy="977899"/>
            </a:xfrm>
            <a:custGeom>
              <a:avLst/>
              <a:gdLst>
                <a:gd name="T0" fmla="*/ 0 w 352"/>
                <a:gd name="T1" fmla="*/ 10 h 392"/>
                <a:gd name="T2" fmla="*/ 39 w 352"/>
                <a:gd name="T3" fmla="*/ 2 h 392"/>
                <a:gd name="T4" fmla="*/ 9 w 352"/>
                <a:gd name="T5" fmla="*/ 1 h 392"/>
                <a:gd name="T6" fmla="*/ 149 w 352"/>
                <a:gd name="T7" fmla="*/ 2 h 392"/>
                <a:gd name="T8" fmla="*/ 286 w 352"/>
                <a:gd name="T9" fmla="*/ 60 h 392"/>
                <a:gd name="T10" fmla="*/ 295 w 352"/>
                <a:gd name="T11" fmla="*/ 70 h 392"/>
                <a:gd name="T12" fmla="*/ 65 w 352"/>
                <a:gd name="T13" fmla="*/ 78 h 392"/>
                <a:gd name="T14" fmla="*/ 0 w 352"/>
                <a:gd name="T15" fmla="*/ 130 h 392"/>
                <a:gd name="T16" fmla="*/ 9 w 352"/>
                <a:gd name="T17" fmla="*/ 392 h 392"/>
                <a:gd name="T18" fmla="*/ 236 w 352"/>
                <a:gd name="T19" fmla="*/ 388 h 392"/>
                <a:gd name="T20" fmla="*/ 261 w 352"/>
                <a:gd name="T21" fmla="*/ 345 h 392"/>
                <a:gd name="T22" fmla="*/ 58 w 352"/>
                <a:gd name="T23" fmla="*/ 336 h 392"/>
                <a:gd name="T24" fmla="*/ 66 w 352"/>
                <a:gd name="T25" fmla="*/ 326 h 392"/>
                <a:gd name="T26" fmla="*/ 293 w 352"/>
                <a:gd name="T27" fmla="*/ 327 h 392"/>
                <a:gd name="T28" fmla="*/ 288 w 352"/>
                <a:gd name="T29" fmla="*/ 300 h 392"/>
                <a:gd name="T30" fmla="*/ 58 w 352"/>
                <a:gd name="T31" fmla="*/ 291 h 392"/>
                <a:gd name="T32" fmla="*/ 66 w 352"/>
                <a:gd name="T33" fmla="*/ 281 h 392"/>
                <a:gd name="T34" fmla="*/ 296 w 352"/>
                <a:gd name="T35" fmla="*/ 288 h 392"/>
                <a:gd name="T36" fmla="*/ 352 w 352"/>
                <a:gd name="T37" fmla="*/ 273 h 392"/>
                <a:gd name="T38" fmla="*/ 344 w 352"/>
                <a:gd name="T39" fmla="*/ 0 h 392"/>
                <a:gd name="T40" fmla="*/ 65 w 352"/>
                <a:gd name="T41" fmla="*/ 105 h 392"/>
                <a:gd name="T42" fmla="*/ 295 w 352"/>
                <a:gd name="T43" fmla="*/ 113 h 392"/>
                <a:gd name="T44" fmla="*/ 286 w 352"/>
                <a:gd name="T45" fmla="*/ 123 h 392"/>
                <a:gd name="T46" fmla="*/ 56 w 352"/>
                <a:gd name="T47" fmla="*/ 115 h 392"/>
                <a:gd name="T48" fmla="*/ 65 w 352"/>
                <a:gd name="T49" fmla="*/ 105 h 392"/>
                <a:gd name="T50" fmla="*/ 286 w 352"/>
                <a:gd name="T51" fmla="*/ 148 h 392"/>
                <a:gd name="T52" fmla="*/ 295 w 352"/>
                <a:gd name="T53" fmla="*/ 158 h 392"/>
                <a:gd name="T54" fmla="*/ 65 w 352"/>
                <a:gd name="T55" fmla="*/ 167 h 392"/>
                <a:gd name="T56" fmla="*/ 56 w 352"/>
                <a:gd name="T57" fmla="*/ 157 h 392"/>
                <a:gd name="T58" fmla="*/ 65 w 352"/>
                <a:gd name="T59" fmla="*/ 193 h 392"/>
                <a:gd name="T60" fmla="*/ 295 w 352"/>
                <a:gd name="T61" fmla="*/ 202 h 392"/>
                <a:gd name="T62" fmla="*/ 286 w 352"/>
                <a:gd name="T63" fmla="*/ 212 h 392"/>
                <a:gd name="T64" fmla="*/ 56 w 352"/>
                <a:gd name="T65" fmla="*/ 203 h 392"/>
                <a:gd name="T66" fmla="*/ 65 w 352"/>
                <a:gd name="T67" fmla="*/ 193 h 392"/>
                <a:gd name="T68" fmla="*/ 286 w 352"/>
                <a:gd name="T69" fmla="*/ 237 h 392"/>
                <a:gd name="T70" fmla="*/ 295 w 352"/>
                <a:gd name="T71" fmla="*/ 247 h 392"/>
                <a:gd name="T72" fmla="*/ 65 w 352"/>
                <a:gd name="T73" fmla="*/ 256 h 392"/>
                <a:gd name="T74" fmla="*/ 56 w 352"/>
                <a:gd name="T75" fmla="*/ 2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392">
                  <a:moveTo>
                    <a:pt x="9" y="1"/>
                  </a:moveTo>
                  <a:cubicBezTo>
                    <a:pt x="4" y="1"/>
                    <a:pt x="0" y="5"/>
                    <a:pt x="0" y="10"/>
                  </a:cubicBezTo>
                  <a:lnTo>
                    <a:pt x="0" y="35"/>
                  </a:lnTo>
                  <a:lnTo>
                    <a:pt x="39" y="2"/>
                  </a:lnTo>
                  <a:lnTo>
                    <a:pt x="9" y="2"/>
                  </a:lnTo>
                  <a:lnTo>
                    <a:pt x="9" y="1"/>
                  </a:lnTo>
                  <a:close/>
                  <a:moveTo>
                    <a:pt x="150" y="1"/>
                  </a:moveTo>
                  <a:lnTo>
                    <a:pt x="149" y="2"/>
                  </a:lnTo>
                  <a:lnTo>
                    <a:pt x="82" y="60"/>
                  </a:lnTo>
                  <a:lnTo>
                    <a:pt x="286" y="60"/>
                  </a:lnTo>
                  <a:cubicBezTo>
                    <a:pt x="291" y="60"/>
                    <a:pt x="295" y="63"/>
                    <a:pt x="295" y="68"/>
                  </a:cubicBezTo>
                  <a:lnTo>
                    <a:pt x="295" y="70"/>
                  </a:lnTo>
                  <a:cubicBezTo>
                    <a:pt x="295" y="75"/>
                    <a:pt x="291" y="78"/>
                    <a:pt x="286" y="78"/>
                  </a:cubicBezTo>
                  <a:lnTo>
                    <a:pt x="65" y="78"/>
                  </a:lnTo>
                  <a:cubicBezTo>
                    <a:pt x="64" y="78"/>
                    <a:pt x="63" y="78"/>
                    <a:pt x="61" y="77"/>
                  </a:cubicBezTo>
                  <a:lnTo>
                    <a:pt x="0" y="130"/>
                  </a:lnTo>
                  <a:lnTo>
                    <a:pt x="0" y="383"/>
                  </a:lnTo>
                  <a:cubicBezTo>
                    <a:pt x="0" y="388"/>
                    <a:pt x="4" y="392"/>
                    <a:pt x="9" y="392"/>
                  </a:cubicBezTo>
                  <a:lnTo>
                    <a:pt x="256" y="392"/>
                  </a:lnTo>
                  <a:lnTo>
                    <a:pt x="236" y="388"/>
                  </a:lnTo>
                  <a:lnTo>
                    <a:pt x="276" y="362"/>
                  </a:lnTo>
                  <a:lnTo>
                    <a:pt x="261" y="345"/>
                  </a:lnTo>
                  <a:lnTo>
                    <a:pt x="66" y="345"/>
                  </a:lnTo>
                  <a:cubicBezTo>
                    <a:pt x="61" y="345"/>
                    <a:pt x="58" y="341"/>
                    <a:pt x="58" y="336"/>
                  </a:cubicBezTo>
                  <a:lnTo>
                    <a:pt x="58" y="335"/>
                  </a:lnTo>
                  <a:cubicBezTo>
                    <a:pt x="58" y="330"/>
                    <a:pt x="61" y="326"/>
                    <a:pt x="66" y="326"/>
                  </a:cubicBezTo>
                  <a:lnTo>
                    <a:pt x="288" y="326"/>
                  </a:lnTo>
                  <a:cubicBezTo>
                    <a:pt x="290" y="326"/>
                    <a:pt x="291" y="327"/>
                    <a:pt x="293" y="327"/>
                  </a:cubicBezTo>
                  <a:lnTo>
                    <a:pt x="290" y="300"/>
                  </a:lnTo>
                  <a:lnTo>
                    <a:pt x="288" y="300"/>
                  </a:lnTo>
                  <a:lnTo>
                    <a:pt x="66" y="300"/>
                  </a:lnTo>
                  <a:cubicBezTo>
                    <a:pt x="61" y="300"/>
                    <a:pt x="58" y="296"/>
                    <a:pt x="58" y="291"/>
                  </a:cubicBezTo>
                  <a:lnTo>
                    <a:pt x="58" y="290"/>
                  </a:lnTo>
                  <a:cubicBezTo>
                    <a:pt x="58" y="285"/>
                    <a:pt x="61" y="281"/>
                    <a:pt x="66" y="281"/>
                  </a:cubicBezTo>
                  <a:lnTo>
                    <a:pt x="288" y="281"/>
                  </a:lnTo>
                  <a:cubicBezTo>
                    <a:pt x="293" y="281"/>
                    <a:pt x="296" y="285"/>
                    <a:pt x="296" y="288"/>
                  </a:cubicBezTo>
                  <a:lnTo>
                    <a:pt x="327" y="311"/>
                  </a:lnTo>
                  <a:lnTo>
                    <a:pt x="352" y="273"/>
                  </a:lnTo>
                  <a:lnTo>
                    <a:pt x="352" y="8"/>
                  </a:lnTo>
                  <a:cubicBezTo>
                    <a:pt x="352" y="3"/>
                    <a:pt x="349" y="0"/>
                    <a:pt x="344" y="0"/>
                  </a:cubicBezTo>
                  <a:lnTo>
                    <a:pt x="150" y="1"/>
                  </a:lnTo>
                  <a:close/>
                  <a:moveTo>
                    <a:pt x="65" y="105"/>
                  </a:moveTo>
                  <a:lnTo>
                    <a:pt x="286" y="105"/>
                  </a:lnTo>
                  <a:cubicBezTo>
                    <a:pt x="291" y="105"/>
                    <a:pt x="295" y="108"/>
                    <a:pt x="295" y="113"/>
                  </a:cubicBezTo>
                  <a:lnTo>
                    <a:pt x="295" y="115"/>
                  </a:lnTo>
                  <a:cubicBezTo>
                    <a:pt x="295" y="120"/>
                    <a:pt x="291" y="123"/>
                    <a:pt x="286" y="123"/>
                  </a:cubicBezTo>
                  <a:lnTo>
                    <a:pt x="65" y="123"/>
                  </a:lnTo>
                  <a:cubicBezTo>
                    <a:pt x="60" y="123"/>
                    <a:pt x="56" y="120"/>
                    <a:pt x="56" y="115"/>
                  </a:cubicBezTo>
                  <a:lnTo>
                    <a:pt x="56" y="113"/>
                  </a:lnTo>
                  <a:cubicBezTo>
                    <a:pt x="56" y="108"/>
                    <a:pt x="61" y="105"/>
                    <a:pt x="65" y="105"/>
                  </a:cubicBezTo>
                  <a:close/>
                  <a:moveTo>
                    <a:pt x="65" y="148"/>
                  </a:moveTo>
                  <a:lnTo>
                    <a:pt x="286" y="148"/>
                  </a:lnTo>
                  <a:cubicBezTo>
                    <a:pt x="291" y="148"/>
                    <a:pt x="295" y="152"/>
                    <a:pt x="295" y="157"/>
                  </a:cubicBezTo>
                  <a:lnTo>
                    <a:pt x="295" y="158"/>
                  </a:lnTo>
                  <a:cubicBezTo>
                    <a:pt x="295" y="163"/>
                    <a:pt x="291" y="167"/>
                    <a:pt x="286" y="167"/>
                  </a:cubicBezTo>
                  <a:lnTo>
                    <a:pt x="65" y="167"/>
                  </a:lnTo>
                  <a:cubicBezTo>
                    <a:pt x="60" y="167"/>
                    <a:pt x="56" y="163"/>
                    <a:pt x="56" y="158"/>
                  </a:cubicBezTo>
                  <a:lnTo>
                    <a:pt x="56" y="157"/>
                  </a:lnTo>
                  <a:cubicBezTo>
                    <a:pt x="56" y="152"/>
                    <a:pt x="61" y="148"/>
                    <a:pt x="65" y="148"/>
                  </a:cubicBezTo>
                  <a:close/>
                  <a:moveTo>
                    <a:pt x="65" y="193"/>
                  </a:moveTo>
                  <a:lnTo>
                    <a:pt x="286" y="193"/>
                  </a:lnTo>
                  <a:cubicBezTo>
                    <a:pt x="291" y="193"/>
                    <a:pt x="295" y="197"/>
                    <a:pt x="295" y="202"/>
                  </a:cubicBezTo>
                  <a:lnTo>
                    <a:pt x="295" y="203"/>
                  </a:lnTo>
                  <a:cubicBezTo>
                    <a:pt x="295" y="208"/>
                    <a:pt x="291" y="212"/>
                    <a:pt x="286" y="212"/>
                  </a:cubicBezTo>
                  <a:lnTo>
                    <a:pt x="65" y="212"/>
                  </a:lnTo>
                  <a:cubicBezTo>
                    <a:pt x="60" y="212"/>
                    <a:pt x="56" y="208"/>
                    <a:pt x="56" y="203"/>
                  </a:cubicBezTo>
                  <a:lnTo>
                    <a:pt x="56" y="202"/>
                  </a:lnTo>
                  <a:cubicBezTo>
                    <a:pt x="56" y="197"/>
                    <a:pt x="61" y="193"/>
                    <a:pt x="65" y="193"/>
                  </a:cubicBezTo>
                  <a:close/>
                  <a:moveTo>
                    <a:pt x="65" y="237"/>
                  </a:moveTo>
                  <a:lnTo>
                    <a:pt x="286" y="237"/>
                  </a:lnTo>
                  <a:cubicBezTo>
                    <a:pt x="291" y="237"/>
                    <a:pt x="295" y="241"/>
                    <a:pt x="295" y="246"/>
                  </a:cubicBezTo>
                  <a:lnTo>
                    <a:pt x="295" y="247"/>
                  </a:lnTo>
                  <a:cubicBezTo>
                    <a:pt x="295" y="252"/>
                    <a:pt x="291" y="256"/>
                    <a:pt x="286" y="256"/>
                  </a:cubicBezTo>
                  <a:lnTo>
                    <a:pt x="65" y="256"/>
                  </a:lnTo>
                  <a:cubicBezTo>
                    <a:pt x="60" y="256"/>
                    <a:pt x="56" y="252"/>
                    <a:pt x="56" y="247"/>
                  </a:cubicBezTo>
                  <a:lnTo>
                    <a:pt x="56" y="246"/>
                  </a:lnTo>
                  <a:cubicBezTo>
                    <a:pt x="56" y="241"/>
                    <a:pt x="61" y="237"/>
                    <a:pt x="65" y="237"/>
                  </a:cubicBez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2000" dirty="0">
                <a:latin typeface="Arial" pitchFamily="34" charset="0"/>
                <a:cs typeface="Arial" pitchFamily="34" charset="0"/>
              </a:endParaRPr>
            </a:p>
          </p:txBody>
        </p:sp>
        <p:sp>
          <p:nvSpPr>
            <p:cNvPr id="29" name="Freeform 13"/>
            <p:cNvSpPr>
              <a:spLocks noEditPoints="1"/>
            </p:cNvSpPr>
            <p:nvPr/>
          </p:nvSpPr>
          <p:spPr bwMode="auto">
            <a:xfrm>
              <a:off x="6272209" y="2903535"/>
              <a:ext cx="427037" cy="401638"/>
            </a:xfrm>
            <a:custGeom>
              <a:avLst/>
              <a:gdLst>
                <a:gd name="T0" fmla="*/ 121 w 171"/>
                <a:gd name="T1" fmla="*/ 80 h 161"/>
                <a:gd name="T2" fmla="*/ 86 w 171"/>
                <a:gd name="T3" fmla="*/ 113 h 161"/>
                <a:gd name="T4" fmla="*/ 51 w 171"/>
                <a:gd name="T5" fmla="*/ 80 h 161"/>
                <a:gd name="T6" fmla="*/ 86 w 171"/>
                <a:gd name="T7" fmla="*/ 46 h 161"/>
                <a:gd name="T8" fmla="*/ 121 w 171"/>
                <a:gd name="T9" fmla="*/ 80 h 161"/>
                <a:gd name="T10" fmla="*/ 126 w 171"/>
                <a:gd name="T11" fmla="*/ 152 h 161"/>
                <a:gd name="T12" fmla="*/ 80 w 171"/>
                <a:gd name="T13" fmla="*/ 118 h 161"/>
                <a:gd name="T14" fmla="*/ 26 w 171"/>
                <a:gd name="T15" fmla="*/ 140 h 161"/>
                <a:gd name="T16" fmla="*/ 46 w 171"/>
                <a:gd name="T17" fmla="*/ 87 h 161"/>
                <a:gd name="T18" fmla="*/ 9 w 171"/>
                <a:gd name="T19" fmla="*/ 45 h 161"/>
                <a:gd name="T20" fmla="*/ 67 w 171"/>
                <a:gd name="T21" fmla="*/ 47 h 161"/>
                <a:gd name="T22" fmla="*/ 98 w 171"/>
                <a:gd name="T23" fmla="*/ 0 h 161"/>
                <a:gd name="T24" fmla="*/ 115 w 171"/>
                <a:gd name="T25" fmla="*/ 53 h 161"/>
                <a:gd name="T26" fmla="*/ 171 w 171"/>
                <a:gd name="T27" fmla="*/ 67 h 161"/>
                <a:gd name="T28" fmla="*/ 122 w 171"/>
                <a:gd name="T29" fmla="*/ 98 h 161"/>
                <a:gd name="T30" fmla="*/ 126 w 171"/>
                <a:gd name="T31" fmla="*/ 152 h 161"/>
                <a:gd name="T32" fmla="*/ 164 w 171"/>
                <a:gd name="T33" fmla="*/ 115 h 161"/>
                <a:gd name="T34" fmla="*/ 105 w 171"/>
                <a:gd name="T35" fmla="*/ 113 h 161"/>
                <a:gd name="T36" fmla="*/ 75 w 171"/>
                <a:gd name="T37" fmla="*/ 161 h 161"/>
                <a:gd name="T38" fmla="*/ 57 w 171"/>
                <a:gd name="T39" fmla="*/ 108 h 161"/>
                <a:gd name="T40" fmla="*/ 0 w 171"/>
                <a:gd name="T41" fmla="*/ 96 h 161"/>
                <a:gd name="T42" fmla="*/ 47 w 171"/>
                <a:gd name="T43" fmla="*/ 63 h 161"/>
                <a:gd name="T44" fmla="*/ 42 w 171"/>
                <a:gd name="T45" fmla="*/ 8 h 161"/>
                <a:gd name="T46" fmla="*/ 89 w 171"/>
                <a:gd name="T47" fmla="*/ 42 h 161"/>
                <a:gd name="T48" fmla="*/ 142 w 171"/>
                <a:gd name="T49" fmla="*/ 21 h 161"/>
                <a:gd name="T50" fmla="*/ 124 w 171"/>
                <a:gd name="T51" fmla="*/ 73 h 161"/>
                <a:gd name="T52" fmla="*/ 164 w 171"/>
                <a:gd name="T53" fmla="*/ 115 h 161"/>
                <a:gd name="T54" fmla="*/ 134 w 171"/>
                <a:gd name="T55" fmla="*/ 80 h 161"/>
                <a:gd name="T56" fmla="*/ 85 w 171"/>
                <a:gd name="T57" fmla="*/ 126 h 161"/>
                <a:gd name="T58" fmla="*/ 36 w 171"/>
                <a:gd name="T59" fmla="*/ 80 h 161"/>
                <a:gd name="T60" fmla="*/ 85 w 171"/>
                <a:gd name="T61" fmla="*/ 33 h 161"/>
                <a:gd name="T62" fmla="*/ 134 w 171"/>
                <a:gd name="T6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61">
                  <a:moveTo>
                    <a:pt x="121" y="80"/>
                  </a:moveTo>
                  <a:cubicBezTo>
                    <a:pt x="121" y="98"/>
                    <a:pt x="105" y="113"/>
                    <a:pt x="86" y="113"/>
                  </a:cubicBezTo>
                  <a:cubicBezTo>
                    <a:pt x="67" y="113"/>
                    <a:pt x="51" y="98"/>
                    <a:pt x="51" y="80"/>
                  </a:cubicBezTo>
                  <a:cubicBezTo>
                    <a:pt x="51" y="61"/>
                    <a:pt x="67" y="46"/>
                    <a:pt x="86" y="46"/>
                  </a:cubicBezTo>
                  <a:cubicBezTo>
                    <a:pt x="105" y="46"/>
                    <a:pt x="121" y="61"/>
                    <a:pt x="121" y="80"/>
                  </a:cubicBezTo>
                  <a:close/>
                  <a:moveTo>
                    <a:pt x="126" y="152"/>
                  </a:moveTo>
                  <a:lnTo>
                    <a:pt x="80" y="118"/>
                  </a:lnTo>
                  <a:lnTo>
                    <a:pt x="26" y="140"/>
                  </a:lnTo>
                  <a:lnTo>
                    <a:pt x="46" y="87"/>
                  </a:lnTo>
                  <a:lnTo>
                    <a:pt x="9" y="45"/>
                  </a:lnTo>
                  <a:lnTo>
                    <a:pt x="67" y="47"/>
                  </a:lnTo>
                  <a:lnTo>
                    <a:pt x="98" y="0"/>
                  </a:lnTo>
                  <a:lnTo>
                    <a:pt x="115" y="53"/>
                  </a:lnTo>
                  <a:lnTo>
                    <a:pt x="171" y="67"/>
                  </a:lnTo>
                  <a:lnTo>
                    <a:pt x="122" y="98"/>
                  </a:lnTo>
                  <a:lnTo>
                    <a:pt x="126" y="152"/>
                  </a:lnTo>
                  <a:close/>
                  <a:moveTo>
                    <a:pt x="164" y="115"/>
                  </a:moveTo>
                  <a:lnTo>
                    <a:pt x="105" y="113"/>
                  </a:lnTo>
                  <a:lnTo>
                    <a:pt x="75" y="161"/>
                  </a:lnTo>
                  <a:lnTo>
                    <a:pt x="57" y="108"/>
                  </a:lnTo>
                  <a:lnTo>
                    <a:pt x="0" y="96"/>
                  </a:lnTo>
                  <a:lnTo>
                    <a:pt x="47" y="63"/>
                  </a:lnTo>
                  <a:lnTo>
                    <a:pt x="42" y="8"/>
                  </a:lnTo>
                  <a:lnTo>
                    <a:pt x="89" y="42"/>
                  </a:lnTo>
                  <a:lnTo>
                    <a:pt x="142" y="21"/>
                  </a:lnTo>
                  <a:lnTo>
                    <a:pt x="124" y="73"/>
                  </a:lnTo>
                  <a:lnTo>
                    <a:pt x="164" y="115"/>
                  </a:lnTo>
                  <a:close/>
                  <a:moveTo>
                    <a:pt x="134" y="80"/>
                  </a:moveTo>
                  <a:cubicBezTo>
                    <a:pt x="134" y="105"/>
                    <a:pt x="112" y="126"/>
                    <a:pt x="85" y="126"/>
                  </a:cubicBezTo>
                  <a:cubicBezTo>
                    <a:pt x="59" y="126"/>
                    <a:pt x="36" y="106"/>
                    <a:pt x="36" y="80"/>
                  </a:cubicBezTo>
                  <a:cubicBezTo>
                    <a:pt x="36" y="55"/>
                    <a:pt x="57" y="33"/>
                    <a:pt x="85" y="33"/>
                  </a:cubicBezTo>
                  <a:cubicBezTo>
                    <a:pt x="112" y="35"/>
                    <a:pt x="134" y="55"/>
                    <a:pt x="134" y="80"/>
                  </a:cubicBez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2000" dirty="0">
                <a:latin typeface="Arial" pitchFamily="34" charset="0"/>
                <a:cs typeface="Arial" pitchFamily="34" charset="0"/>
              </a:endParaRPr>
            </a:p>
          </p:txBody>
        </p:sp>
        <p:sp>
          <p:nvSpPr>
            <p:cNvPr id="30" name="Freeform 14"/>
            <p:cNvSpPr>
              <a:spLocks noEditPoints="1"/>
            </p:cNvSpPr>
            <p:nvPr/>
          </p:nvSpPr>
          <p:spPr bwMode="auto">
            <a:xfrm>
              <a:off x="5410200" y="2005013"/>
              <a:ext cx="654050" cy="593725"/>
            </a:xfrm>
            <a:custGeom>
              <a:avLst/>
              <a:gdLst>
                <a:gd name="T0" fmla="*/ 50 w 262"/>
                <a:gd name="T1" fmla="*/ 156 h 238"/>
                <a:gd name="T2" fmla="*/ 7 w 262"/>
                <a:gd name="T3" fmla="*/ 226 h 238"/>
                <a:gd name="T4" fmla="*/ 81 w 262"/>
                <a:gd name="T5" fmla="*/ 195 h 238"/>
                <a:gd name="T6" fmla="*/ 79 w 262"/>
                <a:gd name="T7" fmla="*/ 191 h 238"/>
                <a:gd name="T8" fmla="*/ 227 w 262"/>
                <a:gd name="T9" fmla="*/ 1 h 238"/>
                <a:gd name="T10" fmla="*/ 221 w 262"/>
                <a:gd name="T11" fmla="*/ 3 h 238"/>
                <a:gd name="T12" fmla="*/ 193 w 262"/>
                <a:gd name="T13" fmla="*/ 27 h 238"/>
                <a:gd name="T14" fmla="*/ 230 w 262"/>
                <a:gd name="T15" fmla="*/ 70 h 238"/>
                <a:gd name="T16" fmla="*/ 257 w 262"/>
                <a:gd name="T17" fmla="*/ 46 h 238"/>
                <a:gd name="T18" fmla="*/ 260 w 262"/>
                <a:gd name="T19" fmla="*/ 35 h 238"/>
                <a:gd name="T20" fmla="*/ 232 w 262"/>
                <a:gd name="T21" fmla="*/ 2 h 238"/>
                <a:gd name="T22" fmla="*/ 227 w 262"/>
                <a:gd name="T23" fmla="*/ 1 h 238"/>
                <a:gd name="T24" fmla="*/ 182 w 262"/>
                <a:gd name="T25" fmla="*/ 37 h 238"/>
                <a:gd name="T26" fmla="*/ 65 w 262"/>
                <a:gd name="T27" fmla="*/ 140 h 238"/>
                <a:gd name="T28" fmla="*/ 62 w 262"/>
                <a:gd name="T29" fmla="*/ 150 h 238"/>
                <a:gd name="T30" fmla="*/ 90 w 262"/>
                <a:gd name="T31" fmla="*/ 182 h 238"/>
                <a:gd name="T32" fmla="*/ 101 w 262"/>
                <a:gd name="T33" fmla="*/ 181 h 238"/>
                <a:gd name="T34" fmla="*/ 220 w 262"/>
                <a:gd name="T35" fmla="*/ 78 h 238"/>
                <a:gd name="T36" fmla="*/ 182 w 262"/>
                <a:gd name="T37" fmla="*/ 37 h 238"/>
                <a:gd name="T38" fmla="*/ 182 w 262"/>
                <a:gd name="T39" fmla="*/ 60 h 238"/>
                <a:gd name="T40" fmla="*/ 185 w 262"/>
                <a:gd name="T41" fmla="*/ 63 h 238"/>
                <a:gd name="T42" fmla="*/ 90 w 262"/>
                <a:gd name="T43" fmla="*/ 146 h 238"/>
                <a:gd name="T44" fmla="*/ 87 w 262"/>
                <a:gd name="T45" fmla="*/ 142 h 238"/>
                <a:gd name="T46" fmla="*/ 182 w 262"/>
                <a:gd name="T47" fmla="*/ 60 h 238"/>
                <a:gd name="T48" fmla="*/ 195 w 262"/>
                <a:gd name="T49" fmla="*/ 71 h 238"/>
                <a:gd name="T50" fmla="*/ 199 w 262"/>
                <a:gd name="T51" fmla="*/ 75 h 238"/>
                <a:gd name="T52" fmla="*/ 104 w 262"/>
                <a:gd name="T53" fmla="*/ 157 h 238"/>
                <a:gd name="T54" fmla="*/ 100 w 262"/>
                <a:gd name="T55" fmla="*/ 153 h 238"/>
                <a:gd name="T56" fmla="*/ 195 w 262"/>
                <a:gd name="T57"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2" h="238">
                  <a:moveTo>
                    <a:pt x="50" y="156"/>
                  </a:moveTo>
                  <a:cubicBezTo>
                    <a:pt x="50" y="156"/>
                    <a:pt x="0" y="215"/>
                    <a:pt x="7" y="226"/>
                  </a:cubicBezTo>
                  <a:cubicBezTo>
                    <a:pt x="16" y="238"/>
                    <a:pt x="81" y="195"/>
                    <a:pt x="81" y="195"/>
                  </a:cubicBezTo>
                  <a:lnTo>
                    <a:pt x="79" y="191"/>
                  </a:lnTo>
                  <a:moveTo>
                    <a:pt x="227" y="1"/>
                  </a:moveTo>
                  <a:cubicBezTo>
                    <a:pt x="225" y="1"/>
                    <a:pt x="223" y="2"/>
                    <a:pt x="221" y="3"/>
                  </a:cubicBezTo>
                  <a:lnTo>
                    <a:pt x="193" y="27"/>
                  </a:lnTo>
                  <a:lnTo>
                    <a:pt x="230" y="70"/>
                  </a:lnTo>
                  <a:lnTo>
                    <a:pt x="257" y="46"/>
                  </a:lnTo>
                  <a:cubicBezTo>
                    <a:pt x="261" y="42"/>
                    <a:pt x="262" y="38"/>
                    <a:pt x="260" y="35"/>
                  </a:cubicBezTo>
                  <a:lnTo>
                    <a:pt x="232" y="2"/>
                  </a:lnTo>
                  <a:cubicBezTo>
                    <a:pt x="231" y="1"/>
                    <a:pt x="230" y="0"/>
                    <a:pt x="227" y="1"/>
                  </a:cubicBezTo>
                  <a:close/>
                  <a:moveTo>
                    <a:pt x="182" y="37"/>
                  </a:moveTo>
                  <a:lnTo>
                    <a:pt x="65" y="140"/>
                  </a:lnTo>
                  <a:cubicBezTo>
                    <a:pt x="61" y="143"/>
                    <a:pt x="60" y="147"/>
                    <a:pt x="62" y="150"/>
                  </a:cubicBezTo>
                  <a:lnTo>
                    <a:pt x="90" y="182"/>
                  </a:lnTo>
                  <a:cubicBezTo>
                    <a:pt x="92" y="185"/>
                    <a:pt x="97" y="185"/>
                    <a:pt x="101" y="181"/>
                  </a:cubicBezTo>
                  <a:lnTo>
                    <a:pt x="220" y="78"/>
                  </a:lnTo>
                  <a:lnTo>
                    <a:pt x="182" y="37"/>
                  </a:lnTo>
                  <a:close/>
                  <a:moveTo>
                    <a:pt x="182" y="60"/>
                  </a:moveTo>
                  <a:lnTo>
                    <a:pt x="185" y="63"/>
                  </a:lnTo>
                  <a:lnTo>
                    <a:pt x="90" y="146"/>
                  </a:lnTo>
                  <a:lnTo>
                    <a:pt x="87" y="142"/>
                  </a:lnTo>
                  <a:lnTo>
                    <a:pt x="182" y="60"/>
                  </a:lnTo>
                  <a:close/>
                  <a:moveTo>
                    <a:pt x="195" y="71"/>
                  </a:moveTo>
                  <a:lnTo>
                    <a:pt x="199" y="75"/>
                  </a:lnTo>
                  <a:lnTo>
                    <a:pt x="104" y="157"/>
                  </a:lnTo>
                  <a:lnTo>
                    <a:pt x="100" y="153"/>
                  </a:lnTo>
                  <a:lnTo>
                    <a:pt x="195" y="71"/>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2000" dirty="0">
                <a:latin typeface="Arial" pitchFamily="34" charset="0"/>
                <a:cs typeface="Arial" pitchFamily="34" charset="0"/>
              </a:endParaRPr>
            </a:p>
          </p:txBody>
        </p:sp>
      </p:grpSp>
      <p:sp>
        <p:nvSpPr>
          <p:cNvPr id="6" name="Title 5"/>
          <p:cNvSpPr>
            <a:spLocks noGrp="1"/>
          </p:cNvSpPr>
          <p:nvPr>
            <p:ph type="title"/>
          </p:nvPr>
        </p:nvSpPr>
        <p:spPr>
          <a:xfrm>
            <a:off x="594403" y="357409"/>
            <a:ext cx="6033600" cy="383182"/>
          </a:xfrm>
        </p:spPr>
        <p:txBody>
          <a:bodyPr/>
          <a:lstStyle/>
          <a:p>
            <a:r>
              <a:rPr lang="en-GB" cap="all" dirty="0">
                <a:solidFill>
                  <a:schemeClr val="accent2">
                    <a:lumMod val="75000"/>
                  </a:schemeClr>
                </a:solidFill>
              </a:rPr>
              <a:t>buyer’s stamp duty</a:t>
            </a:r>
            <a:endParaRPr lang="en-SG" cap="all" dirty="0"/>
          </a:p>
        </p:txBody>
      </p:sp>
      <p:graphicFrame>
        <p:nvGraphicFramePr>
          <p:cNvPr id="2" name="Table 2">
            <a:extLst>
              <a:ext uri="{FF2B5EF4-FFF2-40B4-BE49-F238E27FC236}">
                <a16:creationId xmlns:a16="http://schemas.microsoft.com/office/drawing/2014/main" id="{29945682-56A8-A7A3-FE62-924DAE4E337D}"/>
              </a:ext>
            </a:extLst>
          </p:cNvPr>
          <p:cNvGraphicFramePr>
            <a:graphicFrameLocks noGrp="1"/>
          </p:cNvGraphicFramePr>
          <p:nvPr>
            <p:extLst>
              <p:ext uri="{D42A27DB-BD31-4B8C-83A1-F6EECF244321}">
                <p14:modId xmlns:p14="http://schemas.microsoft.com/office/powerpoint/2010/main" val="2519409613"/>
              </p:ext>
            </p:extLst>
          </p:nvPr>
        </p:nvGraphicFramePr>
        <p:xfrm>
          <a:off x="3846097" y="1129306"/>
          <a:ext cx="4379833" cy="3189895"/>
        </p:xfrm>
        <a:graphic>
          <a:graphicData uri="http://schemas.openxmlformats.org/drawingml/2006/table">
            <a:tbl>
              <a:tblPr firstRow="1" bandRow="1">
                <a:tableStyleId>{21E4AEA4-8DFA-4A89-87EB-49C32662AFE0}</a:tableStyleId>
              </a:tblPr>
              <a:tblGrid>
                <a:gridCol w="1759027">
                  <a:extLst>
                    <a:ext uri="{9D8B030D-6E8A-4147-A177-3AD203B41FA5}">
                      <a16:colId xmlns:a16="http://schemas.microsoft.com/office/drawing/2014/main" val="1837387708"/>
                    </a:ext>
                  </a:extLst>
                </a:gridCol>
                <a:gridCol w="1293401">
                  <a:extLst>
                    <a:ext uri="{9D8B030D-6E8A-4147-A177-3AD203B41FA5}">
                      <a16:colId xmlns:a16="http://schemas.microsoft.com/office/drawing/2014/main" val="2101017570"/>
                    </a:ext>
                  </a:extLst>
                </a:gridCol>
                <a:gridCol w="1327405">
                  <a:extLst>
                    <a:ext uri="{9D8B030D-6E8A-4147-A177-3AD203B41FA5}">
                      <a16:colId xmlns:a16="http://schemas.microsoft.com/office/drawing/2014/main" val="3301110760"/>
                    </a:ext>
                  </a:extLst>
                </a:gridCol>
              </a:tblGrid>
              <a:tr h="874147">
                <a:tc>
                  <a:txBody>
                    <a:bodyPr/>
                    <a:lstStyle/>
                    <a:p>
                      <a:r>
                        <a:rPr lang="en-SG" dirty="0"/>
                        <a:t>Higher of purchase price or market value of the property</a:t>
                      </a:r>
                    </a:p>
                  </a:txBody>
                  <a:tcPr/>
                </a:tc>
                <a:tc>
                  <a:txBody>
                    <a:bodyPr/>
                    <a:lstStyle/>
                    <a:p>
                      <a:r>
                        <a:rPr lang="en-SG" dirty="0"/>
                        <a:t>Rates on/before 14 Feb 2023</a:t>
                      </a:r>
                    </a:p>
                  </a:txBody>
                  <a:tcPr/>
                </a:tc>
                <a:tc>
                  <a:txBody>
                    <a:bodyPr/>
                    <a:lstStyle/>
                    <a:p>
                      <a:r>
                        <a:rPr lang="en-SG" dirty="0"/>
                        <a:t>Rates on/after 15 Feb 2023</a:t>
                      </a:r>
                    </a:p>
                  </a:txBody>
                  <a:tcPr/>
                </a:tc>
                <a:extLst>
                  <a:ext uri="{0D108BD9-81ED-4DB2-BD59-A6C34878D82A}">
                    <a16:rowId xmlns:a16="http://schemas.microsoft.com/office/drawing/2014/main" val="3477221434"/>
                  </a:ext>
                </a:extLst>
              </a:tr>
              <a:tr h="354515">
                <a:tc>
                  <a:txBody>
                    <a:bodyPr/>
                    <a:lstStyle/>
                    <a:p>
                      <a:r>
                        <a:rPr lang="en-SG" dirty="0"/>
                        <a:t>First $180,000</a:t>
                      </a:r>
                    </a:p>
                  </a:txBody>
                  <a:tcPr/>
                </a:tc>
                <a:tc>
                  <a:txBody>
                    <a:bodyPr/>
                    <a:lstStyle/>
                    <a:p>
                      <a:r>
                        <a:rPr lang="en-SG" dirty="0"/>
                        <a:t>1%</a:t>
                      </a:r>
                    </a:p>
                  </a:txBody>
                  <a:tcPr/>
                </a:tc>
                <a:tc>
                  <a:txBody>
                    <a:bodyPr/>
                    <a:lstStyle/>
                    <a:p>
                      <a:r>
                        <a:rPr lang="en-SG" dirty="0"/>
                        <a:t>1%</a:t>
                      </a:r>
                    </a:p>
                  </a:txBody>
                  <a:tcPr/>
                </a:tc>
                <a:extLst>
                  <a:ext uri="{0D108BD9-81ED-4DB2-BD59-A6C34878D82A}">
                    <a16:rowId xmlns:a16="http://schemas.microsoft.com/office/drawing/2014/main" val="2189691553"/>
                  </a:ext>
                </a:extLst>
              </a:tr>
              <a:tr h="354515">
                <a:tc>
                  <a:txBody>
                    <a:bodyPr/>
                    <a:lstStyle/>
                    <a:p>
                      <a:r>
                        <a:rPr lang="en-SG" dirty="0"/>
                        <a:t>Next $180,000</a:t>
                      </a:r>
                    </a:p>
                  </a:txBody>
                  <a:tcPr/>
                </a:tc>
                <a:tc>
                  <a:txBody>
                    <a:bodyPr/>
                    <a:lstStyle/>
                    <a:p>
                      <a:r>
                        <a:rPr lang="en-SG" dirty="0"/>
                        <a:t>2%</a:t>
                      </a:r>
                    </a:p>
                  </a:txBody>
                  <a:tcPr/>
                </a:tc>
                <a:tc>
                  <a:txBody>
                    <a:bodyPr/>
                    <a:lstStyle/>
                    <a:p>
                      <a:r>
                        <a:rPr lang="en-SG" dirty="0"/>
                        <a:t>2%</a:t>
                      </a:r>
                    </a:p>
                  </a:txBody>
                  <a:tcPr/>
                </a:tc>
                <a:extLst>
                  <a:ext uri="{0D108BD9-81ED-4DB2-BD59-A6C34878D82A}">
                    <a16:rowId xmlns:a16="http://schemas.microsoft.com/office/drawing/2014/main" val="523353383"/>
                  </a:ext>
                </a:extLst>
              </a:tr>
              <a:tr h="354515">
                <a:tc>
                  <a:txBody>
                    <a:bodyPr/>
                    <a:lstStyle/>
                    <a:p>
                      <a:r>
                        <a:rPr lang="en-SG" dirty="0"/>
                        <a:t>Next $640,000</a:t>
                      </a:r>
                    </a:p>
                  </a:txBody>
                  <a:tcPr/>
                </a:tc>
                <a:tc>
                  <a:txBody>
                    <a:bodyPr/>
                    <a:lstStyle/>
                    <a:p>
                      <a:r>
                        <a:rPr lang="en-SG" dirty="0"/>
                        <a:t>3%</a:t>
                      </a:r>
                    </a:p>
                  </a:txBody>
                  <a:tcPr/>
                </a:tc>
                <a:tc>
                  <a:txBody>
                    <a:bodyPr/>
                    <a:lstStyle/>
                    <a:p>
                      <a:r>
                        <a:rPr lang="en-SG" dirty="0"/>
                        <a:t>3%</a:t>
                      </a:r>
                    </a:p>
                  </a:txBody>
                  <a:tcPr/>
                </a:tc>
                <a:extLst>
                  <a:ext uri="{0D108BD9-81ED-4DB2-BD59-A6C34878D82A}">
                    <a16:rowId xmlns:a16="http://schemas.microsoft.com/office/drawing/2014/main" val="2268606128"/>
                  </a:ext>
                </a:extLst>
              </a:tr>
              <a:tr h="354515">
                <a:tc>
                  <a:txBody>
                    <a:bodyPr/>
                    <a:lstStyle/>
                    <a:p>
                      <a:r>
                        <a:rPr lang="en-SG" dirty="0"/>
                        <a:t>Next $500,000</a:t>
                      </a:r>
                    </a:p>
                  </a:txBody>
                  <a:tcPr/>
                </a:tc>
                <a:tc>
                  <a:txBody>
                    <a:bodyPr/>
                    <a:lstStyle/>
                    <a:p>
                      <a:endParaRPr lang="en-SG"/>
                    </a:p>
                  </a:txBody>
                  <a:tcPr/>
                </a:tc>
                <a:tc>
                  <a:txBody>
                    <a:bodyPr/>
                    <a:lstStyle/>
                    <a:p>
                      <a:r>
                        <a:rPr lang="en-SG" dirty="0">
                          <a:highlight>
                            <a:srgbClr val="FFFF00"/>
                          </a:highlight>
                        </a:rPr>
                        <a:t>4%</a:t>
                      </a:r>
                    </a:p>
                  </a:txBody>
                  <a:tcPr/>
                </a:tc>
                <a:extLst>
                  <a:ext uri="{0D108BD9-81ED-4DB2-BD59-A6C34878D82A}">
                    <a16:rowId xmlns:a16="http://schemas.microsoft.com/office/drawing/2014/main" val="1912542309"/>
                  </a:ext>
                </a:extLst>
              </a:tr>
              <a:tr h="354515">
                <a:tc>
                  <a:txBody>
                    <a:bodyPr/>
                    <a:lstStyle/>
                    <a:p>
                      <a:r>
                        <a:rPr lang="en-SG" dirty="0"/>
                        <a:t>Next $1,500,000</a:t>
                      </a:r>
                    </a:p>
                  </a:txBody>
                  <a:tcPr/>
                </a:tc>
                <a:tc>
                  <a:txBody>
                    <a:bodyPr/>
                    <a:lstStyle/>
                    <a:p>
                      <a:endParaRPr lang="en-SG"/>
                    </a:p>
                  </a:txBody>
                  <a:tcPr/>
                </a:tc>
                <a:tc>
                  <a:txBody>
                    <a:bodyPr/>
                    <a:lstStyle/>
                    <a:p>
                      <a:r>
                        <a:rPr lang="en-SG" dirty="0">
                          <a:highlight>
                            <a:srgbClr val="FFFF00"/>
                          </a:highlight>
                        </a:rPr>
                        <a:t>5%</a:t>
                      </a:r>
                    </a:p>
                  </a:txBody>
                  <a:tcPr/>
                </a:tc>
                <a:extLst>
                  <a:ext uri="{0D108BD9-81ED-4DB2-BD59-A6C34878D82A}">
                    <a16:rowId xmlns:a16="http://schemas.microsoft.com/office/drawing/2014/main" val="2442886711"/>
                  </a:ext>
                </a:extLst>
              </a:tr>
              <a:tr h="480781">
                <a:tc>
                  <a:txBody>
                    <a:bodyPr/>
                    <a:lstStyle/>
                    <a:p>
                      <a:r>
                        <a:rPr lang="en-SG" dirty="0"/>
                        <a:t>Amounts exceeding $3,000,000</a:t>
                      </a:r>
                    </a:p>
                  </a:txBody>
                  <a:tcPr/>
                </a:tc>
                <a:tc>
                  <a:txBody>
                    <a:bodyPr/>
                    <a:lstStyle/>
                    <a:p>
                      <a:endParaRPr lang="en-SG"/>
                    </a:p>
                  </a:txBody>
                  <a:tcPr/>
                </a:tc>
                <a:tc>
                  <a:txBody>
                    <a:bodyPr/>
                    <a:lstStyle/>
                    <a:p>
                      <a:endParaRPr lang="en-SG" dirty="0"/>
                    </a:p>
                  </a:txBody>
                  <a:tcPr/>
                </a:tc>
                <a:extLst>
                  <a:ext uri="{0D108BD9-81ED-4DB2-BD59-A6C34878D82A}">
                    <a16:rowId xmlns:a16="http://schemas.microsoft.com/office/drawing/2014/main" val="113065174"/>
                  </a:ext>
                </a:extLst>
              </a:tr>
            </a:tbl>
          </a:graphicData>
        </a:graphic>
      </p:graphicFrame>
    </p:spTree>
    <p:extLst>
      <p:ext uri="{BB962C8B-B14F-4D97-AF65-F5344CB8AC3E}">
        <p14:creationId xmlns:p14="http://schemas.microsoft.com/office/powerpoint/2010/main" val="297996664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326148" y="2339396"/>
            <a:ext cx="2782844" cy="1554272"/>
          </a:xfrm>
          <a:prstGeom prst="rect">
            <a:avLst/>
          </a:prstGeom>
          <a:noFill/>
        </p:spPr>
        <p:txBody>
          <a:bodyPr wrap="square" lIns="0" tIns="22860" rIns="0" bIns="22860" rtlCol="0">
            <a:spAutoFit/>
          </a:bodyPr>
          <a:lstStyle/>
          <a:p>
            <a:pPr marL="285750" indent="-285750" algn="just">
              <a:spcAft>
                <a:spcPts val="900"/>
              </a:spcAft>
              <a:buFont typeface="Arial" panose="020B0604020202020204" pitchFamily="34" charset="0"/>
              <a:buChar char="•"/>
            </a:pPr>
            <a:r>
              <a:rPr lang="en-US" sz="1400" dirty="0">
                <a:latin typeface="Arial" pitchFamily="34" charset="0"/>
                <a:cs typeface="Arial" pitchFamily="34" charset="0"/>
              </a:rPr>
              <a:t>The portion of the value of the property in excess of $1.5 million and up to $3 million will be taxed at 5%, while that in excess of $3 million will be taxed at 6%; up from the current rate of 4%</a:t>
            </a:r>
            <a:endParaRPr lang="en-GB" sz="1400" dirty="0">
              <a:latin typeface="Arial" pitchFamily="34" charset="0"/>
              <a:cs typeface="Arial" pitchFamily="34" charset="0"/>
            </a:endParaRPr>
          </a:p>
        </p:txBody>
      </p:sp>
      <p:sp>
        <p:nvSpPr>
          <p:cNvPr id="26" name="TextBox 25"/>
          <p:cNvSpPr txBox="1"/>
          <p:nvPr/>
        </p:nvSpPr>
        <p:spPr>
          <a:xfrm>
            <a:off x="1024216" y="1059582"/>
            <a:ext cx="2337737" cy="969496"/>
          </a:xfrm>
          <a:prstGeom prst="rect">
            <a:avLst/>
          </a:prstGeom>
          <a:noFill/>
        </p:spPr>
        <p:txBody>
          <a:bodyPr wrap="square" lIns="45720" tIns="22860" rIns="45720" bIns="22860" rtlCol="0">
            <a:spAutoFit/>
          </a:bodyPr>
          <a:lstStyle/>
          <a:p>
            <a:pPr algn="just"/>
            <a:r>
              <a:rPr lang="en-US" sz="2000" dirty="0">
                <a:latin typeface="Arial" pitchFamily="34" charset="0"/>
                <a:cs typeface="Arial" pitchFamily="34" charset="0"/>
              </a:rPr>
              <a:t>Increase in BSD for </a:t>
            </a:r>
            <a:r>
              <a:rPr lang="en-US" sz="2000" dirty="0">
                <a:solidFill>
                  <a:srgbClr val="DA5129"/>
                </a:solidFill>
                <a:latin typeface="Arial" pitchFamily="34" charset="0"/>
                <a:cs typeface="Arial" pitchFamily="34" charset="0"/>
              </a:rPr>
              <a:t>residential</a:t>
            </a:r>
            <a:r>
              <a:rPr lang="en-US" sz="2000" dirty="0">
                <a:latin typeface="Arial" pitchFamily="34" charset="0"/>
                <a:cs typeface="Arial" pitchFamily="34" charset="0"/>
              </a:rPr>
              <a:t> properties</a:t>
            </a:r>
          </a:p>
        </p:txBody>
      </p:sp>
      <p:grpSp>
        <p:nvGrpSpPr>
          <p:cNvPr id="27" name="Group 26"/>
          <p:cNvGrpSpPr>
            <a:grpSpLocks noChangeAspect="1"/>
          </p:cNvGrpSpPr>
          <p:nvPr/>
        </p:nvGrpSpPr>
        <p:grpSpPr>
          <a:xfrm>
            <a:off x="506645" y="1129306"/>
            <a:ext cx="411480" cy="415024"/>
            <a:chOff x="5410200" y="2005013"/>
            <a:chExt cx="1289046" cy="1300160"/>
          </a:xfrm>
          <a:solidFill>
            <a:schemeClr val="bg1"/>
          </a:solidFill>
        </p:grpSpPr>
        <p:sp>
          <p:nvSpPr>
            <p:cNvPr id="28" name="Freeform 12"/>
            <p:cNvSpPr>
              <a:spLocks noEditPoints="1"/>
            </p:cNvSpPr>
            <p:nvPr/>
          </p:nvSpPr>
          <p:spPr bwMode="auto">
            <a:xfrm>
              <a:off x="5637209" y="2179636"/>
              <a:ext cx="879475" cy="977899"/>
            </a:xfrm>
            <a:custGeom>
              <a:avLst/>
              <a:gdLst>
                <a:gd name="T0" fmla="*/ 0 w 352"/>
                <a:gd name="T1" fmla="*/ 10 h 392"/>
                <a:gd name="T2" fmla="*/ 39 w 352"/>
                <a:gd name="T3" fmla="*/ 2 h 392"/>
                <a:gd name="T4" fmla="*/ 9 w 352"/>
                <a:gd name="T5" fmla="*/ 1 h 392"/>
                <a:gd name="T6" fmla="*/ 149 w 352"/>
                <a:gd name="T7" fmla="*/ 2 h 392"/>
                <a:gd name="T8" fmla="*/ 286 w 352"/>
                <a:gd name="T9" fmla="*/ 60 h 392"/>
                <a:gd name="T10" fmla="*/ 295 w 352"/>
                <a:gd name="T11" fmla="*/ 70 h 392"/>
                <a:gd name="T12" fmla="*/ 65 w 352"/>
                <a:gd name="T13" fmla="*/ 78 h 392"/>
                <a:gd name="T14" fmla="*/ 0 w 352"/>
                <a:gd name="T15" fmla="*/ 130 h 392"/>
                <a:gd name="T16" fmla="*/ 9 w 352"/>
                <a:gd name="T17" fmla="*/ 392 h 392"/>
                <a:gd name="T18" fmla="*/ 236 w 352"/>
                <a:gd name="T19" fmla="*/ 388 h 392"/>
                <a:gd name="T20" fmla="*/ 261 w 352"/>
                <a:gd name="T21" fmla="*/ 345 h 392"/>
                <a:gd name="T22" fmla="*/ 58 w 352"/>
                <a:gd name="T23" fmla="*/ 336 h 392"/>
                <a:gd name="T24" fmla="*/ 66 w 352"/>
                <a:gd name="T25" fmla="*/ 326 h 392"/>
                <a:gd name="T26" fmla="*/ 293 w 352"/>
                <a:gd name="T27" fmla="*/ 327 h 392"/>
                <a:gd name="T28" fmla="*/ 288 w 352"/>
                <a:gd name="T29" fmla="*/ 300 h 392"/>
                <a:gd name="T30" fmla="*/ 58 w 352"/>
                <a:gd name="T31" fmla="*/ 291 h 392"/>
                <a:gd name="T32" fmla="*/ 66 w 352"/>
                <a:gd name="T33" fmla="*/ 281 h 392"/>
                <a:gd name="T34" fmla="*/ 296 w 352"/>
                <a:gd name="T35" fmla="*/ 288 h 392"/>
                <a:gd name="T36" fmla="*/ 352 w 352"/>
                <a:gd name="T37" fmla="*/ 273 h 392"/>
                <a:gd name="T38" fmla="*/ 344 w 352"/>
                <a:gd name="T39" fmla="*/ 0 h 392"/>
                <a:gd name="T40" fmla="*/ 65 w 352"/>
                <a:gd name="T41" fmla="*/ 105 h 392"/>
                <a:gd name="T42" fmla="*/ 295 w 352"/>
                <a:gd name="T43" fmla="*/ 113 h 392"/>
                <a:gd name="T44" fmla="*/ 286 w 352"/>
                <a:gd name="T45" fmla="*/ 123 h 392"/>
                <a:gd name="T46" fmla="*/ 56 w 352"/>
                <a:gd name="T47" fmla="*/ 115 h 392"/>
                <a:gd name="T48" fmla="*/ 65 w 352"/>
                <a:gd name="T49" fmla="*/ 105 h 392"/>
                <a:gd name="T50" fmla="*/ 286 w 352"/>
                <a:gd name="T51" fmla="*/ 148 h 392"/>
                <a:gd name="T52" fmla="*/ 295 w 352"/>
                <a:gd name="T53" fmla="*/ 158 h 392"/>
                <a:gd name="T54" fmla="*/ 65 w 352"/>
                <a:gd name="T55" fmla="*/ 167 h 392"/>
                <a:gd name="T56" fmla="*/ 56 w 352"/>
                <a:gd name="T57" fmla="*/ 157 h 392"/>
                <a:gd name="T58" fmla="*/ 65 w 352"/>
                <a:gd name="T59" fmla="*/ 193 h 392"/>
                <a:gd name="T60" fmla="*/ 295 w 352"/>
                <a:gd name="T61" fmla="*/ 202 h 392"/>
                <a:gd name="T62" fmla="*/ 286 w 352"/>
                <a:gd name="T63" fmla="*/ 212 h 392"/>
                <a:gd name="T64" fmla="*/ 56 w 352"/>
                <a:gd name="T65" fmla="*/ 203 h 392"/>
                <a:gd name="T66" fmla="*/ 65 w 352"/>
                <a:gd name="T67" fmla="*/ 193 h 392"/>
                <a:gd name="T68" fmla="*/ 286 w 352"/>
                <a:gd name="T69" fmla="*/ 237 h 392"/>
                <a:gd name="T70" fmla="*/ 295 w 352"/>
                <a:gd name="T71" fmla="*/ 247 h 392"/>
                <a:gd name="T72" fmla="*/ 65 w 352"/>
                <a:gd name="T73" fmla="*/ 256 h 392"/>
                <a:gd name="T74" fmla="*/ 56 w 352"/>
                <a:gd name="T75" fmla="*/ 24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392">
                  <a:moveTo>
                    <a:pt x="9" y="1"/>
                  </a:moveTo>
                  <a:cubicBezTo>
                    <a:pt x="4" y="1"/>
                    <a:pt x="0" y="5"/>
                    <a:pt x="0" y="10"/>
                  </a:cubicBezTo>
                  <a:lnTo>
                    <a:pt x="0" y="35"/>
                  </a:lnTo>
                  <a:lnTo>
                    <a:pt x="39" y="2"/>
                  </a:lnTo>
                  <a:lnTo>
                    <a:pt x="9" y="2"/>
                  </a:lnTo>
                  <a:lnTo>
                    <a:pt x="9" y="1"/>
                  </a:lnTo>
                  <a:close/>
                  <a:moveTo>
                    <a:pt x="150" y="1"/>
                  </a:moveTo>
                  <a:lnTo>
                    <a:pt x="149" y="2"/>
                  </a:lnTo>
                  <a:lnTo>
                    <a:pt x="82" y="60"/>
                  </a:lnTo>
                  <a:lnTo>
                    <a:pt x="286" y="60"/>
                  </a:lnTo>
                  <a:cubicBezTo>
                    <a:pt x="291" y="60"/>
                    <a:pt x="295" y="63"/>
                    <a:pt x="295" y="68"/>
                  </a:cubicBezTo>
                  <a:lnTo>
                    <a:pt x="295" y="70"/>
                  </a:lnTo>
                  <a:cubicBezTo>
                    <a:pt x="295" y="75"/>
                    <a:pt x="291" y="78"/>
                    <a:pt x="286" y="78"/>
                  </a:cubicBezTo>
                  <a:lnTo>
                    <a:pt x="65" y="78"/>
                  </a:lnTo>
                  <a:cubicBezTo>
                    <a:pt x="64" y="78"/>
                    <a:pt x="63" y="78"/>
                    <a:pt x="61" y="77"/>
                  </a:cubicBezTo>
                  <a:lnTo>
                    <a:pt x="0" y="130"/>
                  </a:lnTo>
                  <a:lnTo>
                    <a:pt x="0" y="383"/>
                  </a:lnTo>
                  <a:cubicBezTo>
                    <a:pt x="0" y="388"/>
                    <a:pt x="4" y="392"/>
                    <a:pt x="9" y="392"/>
                  </a:cubicBezTo>
                  <a:lnTo>
                    <a:pt x="256" y="392"/>
                  </a:lnTo>
                  <a:lnTo>
                    <a:pt x="236" y="388"/>
                  </a:lnTo>
                  <a:lnTo>
                    <a:pt x="276" y="362"/>
                  </a:lnTo>
                  <a:lnTo>
                    <a:pt x="261" y="345"/>
                  </a:lnTo>
                  <a:lnTo>
                    <a:pt x="66" y="345"/>
                  </a:lnTo>
                  <a:cubicBezTo>
                    <a:pt x="61" y="345"/>
                    <a:pt x="58" y="341"/>
                    <a:pt x="58" y="336"/>
                  </a:cubicBezTo>
                  <a:lnTo>
                    <a:pt x="58" y="335"/>
                  </a:lnTo>
                  <a:cubicBezTo>
                    <a:pt x="58" y="330"/>
                    <a:pt x="61" y="326"/>
                    <a:pt x="66" y="326"/>
                  </a:cubicBezTo>
                  <a:lnTo>
                    <a:pt x="288" y="326"/>
                  </a:lnTo>
                  <a:cubicBezTo>
                    <a:pt x="290" y="326"/>
                    <a:pt x="291" y="327"/>
                    <a:pt x="293" y="327"/>
                  </a:cubicBezTo>
                  <a:lnTo>
                    <a:pt x="290" y="300"/>
                  </a:lnTo>
                  <a:lnTo>
                    <a:pt x="288" y="300"/>
                  </a:lnTo>
                  <a:lnTo>
                    <a:pt x="66" y="300"/>
                  </a:lnTo>
                  <a:cubicBezTo>
                    <a:pt x="61" y="300"/>
                    <a:pt x="58" y="296"/>
                    <a:pt x="58" y="291"/>
                  </a:cubicBezTo>
                  <a:lnTo>
                    <a:pt x="58" y="290"/>
                  </a:lnTo>
                  <a:cubicBezTo>
                    <a:pt x="58" y="285"/>
                    <a:pt x="61" y="281"/>
                    <a:pt x="66" y="281"/>
                  </a:cubicBezTo>
                  <a:lnTo>
                    <a:pt x="288" y="281"/>
                  </a:lnTo>
                  <a:cubicBezTo>
                    <a:pt x="293" y="281"/>
                    <a:pt x="296" y="285"/>
                    <a:pt x="296" y="288"/>
                  </a:cubicBezTo>
                  <a:lnTo>
                    <a:pt x="327" y="311"/>
                  </a:lnTo>
                  <a:lnTo>
                    <a:pt x="352" y="273"/>
                  </a:lnTo>
                  <a:lnTo>
                    <a:pt x="352" y="8"/>
                  </a:lnTo>
                  <a:cubicBezTo>
                    <a:pt x="352" y="3"/>
                    <a:pt x="349" y="0"/>
                    <a:pt x="344" y="0"/>
                  </a:cubicBezTo>
                  <a:lnTo>
                    <a:pt x="150" y="1"/>
                  </a:lnTo>
                  <a:close/>
                  <a:moveTo>
                    <a:pt x="65" y="105"/>
                  </a:moveTo>
                  <a:lnTo>
                    <a:pt x="286" y="105"/>
                  </a:lnTo>
                  <a:cubicBezTo>
                    <a:pt x="291" y="105"/>
                    <a:pt x="295" y="108"/>
                    <a:pt x="295" y="113"/>
                  </a:cubicBezTo>
                  <a:lnTo>
                    <a:pt x="295" y="115"/>
                  </a:lnTo>
                  <a:cubicBezTo>
                    <a:pt x="295" y="120"/>
                    <a:pt x="291" y="123"/>
                    <a:pt x="286" y="123"/>
                  </a:cubicBezTo>
                  <a:lnTo>
                    <a:pt x="65" y="123"/>
                  </a:lnTo>
                  <a:cubicBezTo>
                    <a:pt x="60" y="123"/>
                    <a:pt x="56" y="120"/>
                    <a:pt x="56" y="115"/>
                  </a:cubicBezTo>
                  <a:lnTo>
                    <a:pt x="56" y="113"/>
                  </a:lnTo>
                  <a:cubicBezTo>
                    <a:pt x="56" y="108"/>
                    <a:pt x="61" y="105"/>
                    <a:pt x="65" y="105"/>
                  </a:cubicBezTo>
                  <a:close/>
                  <a:moveTo>
                    <a:pt x="65" y="148"/>
                  </a:moveTo>
                  <a:lnTo>
                    <a:pt x="286" y="148"/>
                  </a:lnTo>
                  <a:cubicBezTo>
                    <a:pt x="291" y="148"/>
                    <a:pt x="295" y="152"/>
                    <a:pt x="295" y="157"/>
                  </a:cubicBezTo>
                  <a:lnTo>
                    <a:pt x="295" y="158"/>
                  </a:lnTo>
                  <a:cubicBezTo>
                    <a:pt x="295" y="163"/>
                    <a:pt x="291" y="167"/>
                    <a:pt x="286" y="167"/>
                  </a:cubicBezTo>
                  <a:lnTo>
                    <a:pt x="65" y="167"/>
                  </a:lnTo>
                  <a:cubicBezTo>
                    <a:pt x="60" y="167"/>
                    <a:pt x="56" y="163"/>
                    <a:pt x="56" y="158"/>
                  </a:cubicBezTo>
                  <a:lnTo>
                    <a:pt x="56" y="157"/>
                  </a:lnTo>
                  <a:cubicBezTo>
                    <a:pt x="56" y="152"/>
                    <a:pt x="61" y="148"/>
                    <a:pt x="65" y="148"/>
                  </a:cubicBezTo>
                  <a:close/>
                  <a:moveTo>
                    <a:pt x="65" y="193"/>
                  </a:moveTo>
                  <a:lnTo>
                    <a:pt x="286" y="193"/>
                  </a:lnTo>
                  <a:cubicBezTo>
                    <a:pt x="291" y="193"/>
                    <a:pt x="295" y="197"/>
                    <a:pt x="295" y="202"/>
                  </a:cubicBezTo>
                  <a:lnTo>
                    <a:pt x="295" y="203"/>
                  </a:lnTo>
                  <a:cubicBezTo>
                    <a:pt x="295" y="208"/>
                    <a:pt x="291" y="212"/>
                    <a:pt x="286" y="212"/>
                  </a:cubicBezTo>
                  <a:lnTo>
                    <a:pt x="65" y="212"/>
                  </a:lnTo>
                  <a:cubicBezTo>
                    <a:pt x="60" y="212"/>
                    <a:pt x="56" y="208"/>
                    <a:pt x="56" y="203"/>
                  </a:cubicBezTo>
                  <a:lnTo>
                    <a:pt x="56" y="202"/>
                  </a:lnTo>
                  <a:cubicBezTo>
                    <a:pt x="56" y="197"/>
                    <a:pt x="61" y="193"/>
                    <a:pt x="65" y="193"/>
                  </a:cubicBezTo>
                  <a:close/>
                  <a:moveTo>
                    <a:pt x="65" y="237"/>
                  </a:moveTo>
                  <a:lnTo>
                    <a:pt x="286" y="237"/>
                  </a:lnTo>
                  <a:cubicBezTo>
                    <a:pt x="291" y="237"/>
                    <a:pt x="295" y="241"/>
                    <a:pt x="295" y="246"/>
                  </a:cubicBezTo>
                  <a:lnTo>
                    <a:pt x="295" y="247"/>
                  </a:lnTo>
                  <a:cubicBezTo>
                    <a:pt x="295" y="252"/>
                    <a:pt x="291" y="256"/>
                    <a:pt x="286" y="256"/>
                  </a:cubicBezTo>
                  <a:lnTo>
                    <a:pt x="65" y="256"/>
                  </a:lnTo>
                  <a:cubicBezTo>
                    <a:pt x="60" y="256"/>
                    <a:pt x="56" y="252"/>
                    <a:pt x="56" y="247"/>
                  </a:cubicBezTo>
                  <a:lnTo>
                    <a:pt x="56" y="246"/>
                  </a:lnTo>
                  <a:cubicBezTo>
                    <a:pt x="56" y="241"/>
                    <a:pt x="61" y="237"/>
                    <a:pt x="65" y="237"/>
                  </a:cubicBez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2000" dirty="0">
                <a:latin typeface="Arial" pitchFamily="34" charset="0"/>
                <a:cs typeface="Arial" pitchFamily="34" charset="0"/>
              </a:endParaRPr>
            </a:p>
          </p:txBody>
        </p:sp>
        <p:sp>
          <p:nvSpPr>
            <p:cNvPr id="29" name="Freeform 13"/>
            <p:cNvSpPr>
              <a:spLocks noEditPoints="1"/>
            </p:cNvSpPr>
            <p:nvPr/>
          </p:nvSpPr>
          <p:spPr bwMode="auto">
            <a:xfrm>
              <a:off x="6272209" y="2903535"/>
              <a:ext cx="427037" cy="401638"/>
            </a:xfrm>
            <a:custGeom>
              <a:avLst/>
              <a:gdLst>
                <a:gd name="T0" fmla="*/ 121 w 171"/>
                <a:gd name="T1" fmla="*/ 80 h 161"/>
                <a:gd name="T2" fmla="*/ 86 w 171"/>
                <a:gd name="T3" fmla="*/ 113 h 161"/>
                <a:gd name="T4" fmla="*/ 51 w 171"/>
                <a:gd name="T5" fmla="*/ 80 h 161"/>
                <a:gd name="T6" fmla="*/ 86 w 171"/>
                <a:gd name="T7" fmla="*/ 46 h 161"/>
                <a:gd name="T8" fmla="*/ 121 w 171"/>
                <a:gd name="T9" fmla="*/ 80 h 161"/>
                <a:gd name="T10" fmla="*/ 126 w 171"/>
                <a:gd name="T11" fmla="*/ 152 h 161"/>
                <a:gd name="T12" fmla="*/ 80 w 171"/>
                <a:gd name="T13" fmla="*/ 118 h 161"/>
                <a:gd name="T14" fmla="*/ 26 w 171"/>
                <a:gd name="T15" fmla="*/ 140 h 161"/>
                <a:gd name="T16" fmla="*/ 46 w 171"/>
                <a:gd name="T17" fmla="*/ 87 h 161"/>
                <a:gd name="T18" fmla="*/ 9 w 171"/>
                <a:gd name="T19" fmla="*/ 45 h 161"/>
                <a:gd name="T20" fmla="*/ 67 w 171"/>
                <a:gd name="T21" fmla="*/ 47 h 161"/>
                <a:gd name="T22" fmla="*/ 98 w 171"/>
                <a:gd name="T23" fmla="*/ 0 h 161"/>
                <a:gd name="T24" fmla="*/ 115 w 171"/>
                <a:gd name="T25" fmla="*/ 53 h 161"/>
                <a:gd name="T26" fmla="*/ 171 w 171"/>
                <a:gd name="T27" fmla="*/ 67 h 161"/>
                <a:gd name="T28" fmla="*/ 122 w 171"/>
                <a:gd name="T29" fmla="*/ 98 h 161"/>
                <a:gd name="T30" fmla="*/ 126 w 171"/>
                <a:gd name="T31" fmla="*/ 152 h 161"/>
                <a:gd name="T32" fmla="*/ 164 w 171"/>
                <a:gd name="T33" fmla="*/ 115 h 161"/>
                <a:gd name="T34" fmla="*/ 105 w 171"/>
                <a:gd name="T35" fmla="*/ 113 h 161"/>
                <a:gd name="T36" fmla="*/ 75 w 171"/>
                <a:gd name="T37" fmla="*/ 161 h 161"/>
                <a:gd name="T38" fmla="*/ 57 w 171"/>
                <a:gd name="T39" fmla="*/ 108 h 161"/>
                <a:gd name="T40" fmla="*/ 0 w 171"/>
                <a:gd name="T41" fmla="*/ 96 h 161"/>
                <a:gd name="T42" fmla="*/ 47 w 171"/>
                <a:gd name="T43" fmla="*/ 63 h 161"/>
                <a:gd name="T44" fmla="*/ 42 w 171"/>
                <a:gd name="T45" fmla="*/ 8 h 161"/>
                <a:gd name="T46" fmla="*/ 89 w 171"/>
                <a:gd name="T47" fmla="*/ 42 h 161"/>
                <a:gd name="T48" fmla="*/ 142 w 171"/>
                <a:gd name="T49" fmla="*/ 21 h 161"/>
                <a:gd name="T50" fmla="*/ 124 w 171"/>
                <a:gd name="T51" fmla="*/ 73 h 161"/>
                <a:gd name="T52" fmla="*/ 164 w 171"/>
                <a:gd name="T53" fmla="*/ 115 h 161"/>
                <a:gd name="T54" fmla="*/ 134 w 171"/>
                <a:gd name="T55" fmla="*/ 80 h 161"/>
                <a:gd name="T56" fmla="*/ 85 w 171"/>
                <a:gd name="T57" fmla="*/ 126 h 161"/>
                <a:gd name="T58" fmla="*/ 36 w 171"/>
                <a:gd name="T59" fmla="*/ 80 h 161"/>
                <a:gd name="T60" fmla="*/ 85 w 171"/>
                <a:gd name="T61" fmla="*/ 33 h 161"/>
                <a:gd name="T62" fmla="*/ 134 w 171"/>
                <a:gd name="T63" fmla="*/ 8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61">
                  <a:moveTo>
                    <a:pt x="121" y="80"/>
                  </a:moveTo>
                  <a:cubicBezTo>
                    <a:pt x="121" y="98"/>
                    <a:pt x="105" y="113"/>
                    <a:pt x="86" y="113"/>
                  </a:cubicBezTo>
                  <a:cubicBezTo>
                    <a:pt x="67" y="113"/>
                    <a:pt x="51" y="98"/>
                    <a:pt x="51" y="80"/>
                  </a:cubicBezTo>
                  <a:cubicBezTo>
                    <a:pt x="51" y="61"/>
                    <a:pt x="67" y="46"/>
                    <a:pt x="86" y="46"/>
                  </a:cubicBezTo>
                  <a:cubicBezTo>
                    <a:pt x="105" y="46"/>
                    <a:pt x="121" y="61"/>
                    <a:pt x="121" y="80"/>
                  </a:cubicBezTo>
                  <a:close/>
                  <a:moveTo>
                    <a:pt x="126" y="152"/>
                  </a:moveTo>
                  <a:lnTo>
                    <a:pt x="80" y="118"/>
                  </a:lnTo>
                  <a:lnTo>
                    <a:pt x="26" y="140"/>
                  </a:lnTo>
                  <a:lnTo>
                    <a:pt x="46" y="87"/>
                  </a:lnTo>
                  <a:lnTo>
                    <a:pt x="9" y="45"/>
                  </a:lnTo>
                  <a:lnTo>
                    <a:pt x="67" y="47"/>
                  </a:lnTo>
                  <a:lnTo>
                    <a:pt x="98" y="0"/>
                  </a:lnTo>
                  <a:lnTo>
                    <a:pt x="115" y="53"/>
                  </a:lnTo>
                  <a:lnTo>
                    <a:pt x="171" y="67"/>
                  </a:lnTo>
                  <a:lnTo>
                    <a:pt x="122" y="98"/>
                  </a:lnTo>
                  <a:lnTo>
                    <a:pt x="126" y="152"/>
                  </a:lnTo>
                  <a:close/>
                  <a:moveTo>
                    <a:pt x="164" y="115"/>
                  </a:moveTo>
                  <a:lnTo>
                    <a:pt x="105" y="113"/>
                  </a:lnTo>
                  <a:lnTo>
                    <a:pt x="75" y="161"/>
                  </a:lnTo>
                  <a:lnTo>
                    <a:pt x="57" y="108"/>
                  </a:lnTo>
                  <a:lnTo>
                    <a:pt x="0" y="96"/>
                  </a:lnTo>
                  <a:lnTo>
                    <a:pt x="47" y="63"/>
                  </a:lnTo>
                  <a:lnTo>
                    <a:pt x="42" y="8"/>
                  </a:lnTo>
                  <a:lnTo>
                    <a:pt x="89" y="42"/>
                  </a:lnTo>
                  <a:lnTo>
                    <a:pt x="142" y="21"/>
                  </a:lnTo>
                  <a:lnTo>
                    <a:pt x="124" y="73"/>
                  </a:lnTo>
                  <a:lnTo>
                    <a:pt x="164" y="115"/>
                  </a:lnTo>
                  <a:close/>
                  <a:moveTo>
                    <a:pt x="134" y="80"/>
                  </a:moveTo>
                  <a:cubicBezTo>
                    <a:pt x="134" y="105"/>
                    <a:pt x="112" y="126"/>
                    <a:pt x="85" y="126"/>
                  </a:cubicBezTo>
                  <a:cubicBezTo>
                    <a:pt x="59" y="126"/>
                    <a:pt x="36" y="106"/>
                    <a:pt x="36" y="80"/>
                  </a:cubicBezTo>
                  <a:cubicBezTo>
                    <a:pt x="36" y="55"/>
                    <a:pt x="57" y="33"/>
                    <a:pt x="85" y="33"/>
                  </a:cubicBezTo>
                  <a:cubicBezTo>
                    <a:pt x="112" y="35"/>
                    <a:pt x="134" y="55"/>
                    <a:pt x="134" y="80"/>
                  </a:cubicBez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2000" dirty="0">
                <a:latin typeface="Arial" pitchFamily="34" charset="0"/>
                <a:cs typeface="Arial" pitchFamily="34" charset="0"/>
              </a:endParaRPr>
            </a:p>
          </p:txBody>
        </p:sp>
        <p:sp>
          <p:nvSpPr>
            <p:cNvPr id="30" name="Freeform 14"/>
            <p:cNvSpPr>
              <a:spLocks noEditPoints="1"/>
            </p:cNvSpPr>
            <p:nvPr/>
          </p:nvSpPr>
          <p:spPr bwMode="auto">
            <a:xfrm>
              <a:off x="5410200" y="2005013"/>
              <a:ext cx="654050" cy="593725"/>
            </a:xfrm>
            <a:custGeom>
              <a:avLst/>
              <a:gdLst>
                <a:gd name="T0" fmla="*/ 50 w 262"/>
                <a:gd name="T1" fmla="*/ 156 h 238"/>
                <a:gd name="T2" fmla="*/ 7 w 262"/>
                <a:gd name="T3" fmla="*/ 226 h 238"/>
                <a:gd name="T4" fmla="*/ 81 w 262"/>
                <a:gd name="T5" fmla="*/ 195 h 238"/>
                <a:gd name="T6" fmla="*/ 79 w 262"/>
                <a:gd name="T7" fmla="*/ 191 h 238"/>
                <a:gd name="T8" fmla="*/ 227 w 262"/>
                <a:gd name="T9" fmla="*/ 1 h 238"/>
                <a:gd name="T10" fmla="*/ 221 w 262"/>
                <a:gd name="T11" fmla="*/ 3 h 238"/>
                <a:gd name="T12" fmla="*/ 193 w 262"/>
                <a:gd name="T13" fmla="*/ 27 h 238"/>
                <a:gd name="T14" fmla="*/ 230 w 262"/>
                <a:gd name="T15" fmla="*/ 70 h 238"/>
                <a:gd name="T16" fmla="*/ 257 w 262"/>
                <a:gd name="T17" fmla="*/ 46 h 238"/>
                <a:gd name="T18" fmla="*/ 260 w 262"/>
                <a:gd name="T19" fmla="*/ 35 h 238"/>
                <a:gd name="T20" fmla="*/ 232 w 262"/>
                <a:gd name="T21" fmla="*/ 2 h 238"/>
                <a:gd name="T22" fmla="*/ 227 w 262"/>
                <a:gd name="T23" fmla="*/ 1 h 238"/>
                <a:gd name="T24" fmla="*/ 182 w 262"/>
                <a:gd name="T25" fmla="*/ 37 h 238"/>
                <a:gd name="T26" fmla="*/ 65 w 262"/>
                <a:gd name="T27" fmla="*/ 140 h 238"/>
                <a:gd name="T28" fmla="*/ 62 w 262"/>
                <a:gd name="T29" fmla="*/ 150 h 238"/>
                <a:gd name="T30" fmla="*/ 90 w 262"/>
                <a:gd name="T31" fmla="*/ 182 h 238"/>
                <a:gd name="T32" fmla="*/ 101 w 262"/>
                <a:gd name="T33" fmla="*/ 181 h 238"/>
                <a:gd name="T34" fmla="*/ 220 w 262"/>
                <a:gd name="T35" fmla="*/ 78 h 238"/>
                <a:gd name="T36" fmla="*/ 182 w 262"/>
                <a:gd name="T37" fmla="*/ 37 h 238"/>
                <a:gd name="T38" fmla="*/ 182 w 262"/>
                <a:gd name="T39" fmla="*/ 60 h 238"/>
                <a:gd name="T40" fmla="*/ 185 w 262"/>
                <a:gd name="T41" fmla="*/ 63 h 238"/>
                <a:gd name="T42" fmla="*/ 90 w 262"/>
                <a:gd name="T43" fmla="*/ 146 h 238"/>
                <a:gd name="T44" fmla="*/ 87 w 262"/>
                <a:gd name="T45" fmla="*/ 142 h 238"/>
                <a:gd name="T46" fmla="*/ 182 w 262"/>
                <a:gd name="T47" fmla="*/ 60 h 238"/>
                <a:gd name="T48" fmla="*/ 195 w 262"/>
                <a:gd name="T49" fmla="*/ 71 h 238"/>
                <a:gd name="T50" fmla="*/ 199 w 262"/>
                <a:gd name="T51" fmla="*/ 75 h 238"/>
                <a:gd name="T52" fmla="*/ 104 w 262"/>
                <a:gd name="T53" fmla="*/ 157 h 238"/>
                <a:gd name="T54" fmla="*/ 100 w 262"/>
                <a:gd name="T55" fmla="*/ 153 h 238"/>
                <a:gd name="T56" fmla="*/ 195 w 262"/>
                <a:gd name="T57" fmla="*/ 7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2" h="238">
                  <a:moveTo>
                    <a:pt x="50" y="156"/>
                  </a:moveTo>
                  <a:cubicBezTo>
                    <a:pt x="50" y="156"/>
                    <a:pt x="0" y="215"/>
                    <a:pt x="7" y="226"/>
                  </a:cubicBezTo>
                  <a:cubicBezTo>
                    <a:pt x="16" y="238"/>
                    <a:pt x="81" y="195"/>
                    <a:pt x="81" y="195"/>
                  </a:cubicBezTo>
                  <a:lnTo>
                    <a:pt x="79" y="191"/>
                  </a:lnTo>
                  <a:moveTo>
                    <a:pt x="227" y="1"/>
                  </a:moveTo>
                  <a:cubicBezTo>
                    <a:pt x="225" y="1"/>
                    <a:pt x="223" y="2"/>
                    <a:pt x="221" y="3"/>
                  </a:cubicBezTo>
                  <a:lnTo>
                    <a:pt x="193" y="27"/>
                  </a:lnTo>
                  <a:lnTo>
                    <a:pt x="230" y="70"/>
                  </a:lnTo>
                  <a:lnTo>
                    <a:pt x="257" y="46"/>
                  </a:lnTo>
                  <a:cubicBezTo>
                    <a:pt x="261" y="42"/>
                    <a:pt x="262" y="38"/>
                    <a:pt x="260" y="35"/>
                  </a:cubicBezTo>
                  <a:lnTo>
                    <a:pt x="232" y="2"/>
                  </a:lnTo>
                  <a:cubicBezTo>
                    <a:pt x="231" y="1"/>
                    <a:pt x="230" y="0"/>
                    <a:pt x="227" y="1"/>
                  </a:cubicBezTo>
                  <a:close/>
                  <a:moveTo>
                    <a:pt x="182" y="37"/>
                  </a:moveTo>
                  <a:lnTo>
                    <a:pt x="65" y="140"/>
                  </a:lnTo>
                  <a:cubicBezTo>
                    <a:pt x="61" y="143"/>
                    <a:pt x="60" y="147"/>
                    <a:pt x="62" y="150"/>
                  </a:cubicBezTo>
                  <a:lnTo>
                    <a:pt x="90" y="182"/>
                  </a:lnTo>
                  <a:cubicBezTo>
                    <a:pt x="92" y="185"/>
                    <a:pt x="97" y="185"/>
                    <a:pt x="101" y="181"/>
                  </a:cubicBezTo>
                  <a:lnTo>
                    <a:pt x="220" y="78"/>
                  </a:lnTo>
                  <a:lnTo>
                    <a:pt x="182" y="37"/>
                  </a:lnTo>
                  <a:close/>
                  <a:moveTo>
                    <a:pt x="182" y="60"/>
                  </a:moveTo>
                  <a:lnTo>
                    <a:pt x="185" y="63"/>
                  </a:lnTo>
                  <a:lnTo>
                    <a:pt x="90" y="146"/>
                  </a:lnTo>
                  <a:lnTo>
                    <a:pt x="87" y="142"/>
                  </a:lnTo>
                  <a:lnTo>
                    <a:pt x="182" y="60"/>
                  </a:lnTo>
                  <a:close/>
                  <a:moveTo>
                    <a:pt x="195" y="71"/>
                  </a:moveTo>
                  <a:lnTo>
                    <a:pt x="199" y="75"/>
                  </a:lnTo>
                  <a:lnTo>
                    <a:pt x="104" y="157"/>
                  </a:lnTo>
                  <a:lnTo>
                    <a:pt x="100" y="153"/>
                  </a:lnTo>
                  <a:lnTo>
                    <a:pt x="195" y="71"/>
                  </a:lnTo>
                  <a:close/>
                </a:path>
              </a:pathLst>
            </a:custGeom>
            <a:grpFill/>
            <a:ln w="0">
              <a:noFill/>
              <a:prstDash val="solid"/>
              <a:round/>
              <a:headEnd/>
              <a:tailEnd/>
            </a:ln>
          </p:spPr>
          <p:txBody>
            <a:bodyPr vert="horz" wrap="square" lIns="137160" tIns="68580" rIns="137160" bIns="68580" numCol="1" anchor="t" anchorCtr="0" compatLnSpc="1">
              <a:prstTxWarp prst="textNoShape">
                <a:avLst/>
              </a:prstTxWarp>
            </a:bodyPr>
            <a:lstStyle/>
            <a:p>
              <a:endParaRPr lang="en-US" sz="2000" dirty="0">
                <a:latin typeface="Arial" pitchFamily="34" charset="0"/>
                <a:cs typeface="Arial" pitchFamily="34" charset="0"/>
              </a:endParaRPr>
            </a:p>
          </p:txBody>
        </p:sp>
      </p:grpSp>
      <p:sp>
        <p:nvSpPr>
          <p:cNvPr id="6" name="Title 5"/>
          <p:cNvSpPr>
            <a:spLocks noGrp="1"/>
          </p:cNvSpPr>
          <p:nvPr>
            <p:ph type="title"/>
          </p:nvPr>
        </p:nvSpPr>
        <p:spPr>
          <a:xfrm>
            <a:off x="594403" y="357409"/>
            <a:ext cx="6033600" cy="383182"/>
          </a:xfrm>
        </p:spPr>
        <p:txBody>
          <a:bodyPr/>
          <a:lstStyle/>
          <a:p>
            <a:r>
              <a:rPr lang="en-GB" cap="all" dirty="0">
                <a:solidFill>
                  <a:schemeClr val="accent2">
                    <a:lumMod val="75000"/>
                  </a:schemeClr>
                </a:solidFill>
              </a:rPr>
              <a:t>buyer’s stamp duty</a:t>
            </a:r>
            <a:endParaRPr lang="en-SG" cap="all" dirty="0"/>
          </a:p>
        </p:txBody>
      </p:sp>
      <p:graphicFrame>
        <p:nvGraphicFramePr>
          <p:cNvPr id="2" name="Table 2">
            <a:extLst>
              <a:ext uri="{FF2B5EF4-FFF2-40B4-BE49-F238E27FC236}">
                <a16:creationId xmlns:a16="http://schemas.microsoft.com/office/drawing/2014/main" id="{9A15FF7A-6DAB-66A2-2A28-39172BA6229C}"/>
              </a:ext>
            </a:extLst>
          </p:cNvPr>
          <p:cNvGraphicFramePr>
            <a:graphicFrameLocks noGrp="1"/>
          </p:cNvGraphicFramePr>
          <p:nvPr>
            <p:extLst>
              <p:ext uri="{D42A27DB-BD31-4B8C-83A1-F6EECF244321}">
                <p14:modId xmlns:p14="http://schemas.microsoft.com/office/powerpoint/2010/main" val="874569305"/>
              </p:ext>
            </p:extLst>
          </p:nvPr>
        </p:nvGraphicFramePr>
        <p:xfrm>
          <a:off x="3846097" y="1129306"/>
          <a:ext cx="4379833" cy="3189895"/>
        </p:xfrm>
        <a:graphic>
          <a:graphicData uri="http://schemas.openxmlformats.org/drawingml/2006/table">
            <a:tbl>
              <a:tblPr firstRow="1" bandRow="1">
                <a:tableStyleId>{7DF18680-E054-41AD-8BC1-D1AEF772440D}</a:tableStyleId>
              </a:tblPr>
              <a:tblGrid>
                <a:gridCol w="1759027">
                  <a:extLst>
                    <a:ext uri="{9D8B030D-6E8A-4147-A177-3AD203B41FA5}">
                      <a16:colId xmlns:a16="http://schemas.microsoft.com/office/drawing/2014/main" val="1837387708"/>
                    </a:ext>
                  </a:extLst>
                </a:gridCol>
                <a:gridCol w="1293401">
                  <a:extLst>
                    <a:ext uri="{9D8B030D-6E8A-4147-A177-3AD203B41FA5}">
                      <a16:colId xmlns:a16="http://schemas.microsoft.com/office/drawing/2014/main" val="2101017570"/>
                    </a:ext>
                  </a:extLst>
                </a:gridCol>
                <a:gridCol w="1327405">
                  <a:extLst>
                    <a:ext uri="{9D8B030D-6E8A-4147-A177-3AD203B41FA5}">
                      <a16:colId xmlns:a16="http://schemas.microsoft.com/office/drawing/2014/main" val="3301110760"/>
                    </a:ext>
                  </a:extLst>
                </a:gridCol>
              </a:tblGrid>
              <a:tr h="874147">
                <a:tc>
                  <a:txBody>
                    <a:bodyPr/>
                    <a:lstStyle/>
                    <a:p>
                      <a:r>
                        <a:rPr lang="en-SG" dirty="0"/>
                        <a:t>Higher of purchase price or market value of the property</a:t>
                      </a:r>
                    </a:p>
                  </a:txBody>
                  <a:tcPr/>
                </a:tc>
                <a:tc>
                  <a:txBody>
                    <a:bodyPr/>
                    <a:lstStyle/>
                    <a:p>
                      <a:r>
                        <a:rPr lang="en-SG" dirty="0"/>
                        <a:t>Rates on/before 14 Feb 2023</a:t>
                      </a:r>
                    </a:p>
                  </a:txBody>
                  <a:tcPr/>
                </a:tc>
                <a:tc>
                  <a:txBody>
                    <a:bodyPr/>
                    <a:lstStyle/>
                    <a:p>
                      <a:r>
                        <a:rPr lang="en-SG" dirty="0"/>
                        <a:t>Rates on/after 15 Feb 2023</a:t>
                      </a:r>
                    </a:p>
                  </a:txBody>
                  <a:tcPr/>
                </a:tc>
                <a:extLst>
                  <a:ext uri="{0D108BD9-81ED-4DB2-BD59-A6C34878D82A}">
                    <a16:rowId xmlns:a16="http://schemas.microsoft.com/office/drawing/2014/main" val="3477221434"/>
                  </a:ext>
                </a:extLst>
              </a:tr>
              <a:tr h="354515">
                <a:tc>
                  <a:txBody>
                    <a:bodyPr/>
                    <a:lstStyle/>
                    <a:p>
                      <a:r>
                        <a:rPr lang="en-SG" dirty="0"/>
                        <a:t>First $180,000</a:t>
                      </a:r>
                    </a:p>
                  </a:txBody>
                  <a:tcPr/>
                </a:tc>
                <a:tc>
                  <a:txBody>
                    <a:bodyPr/>
                    <a:lstStyle/>
                    <a:p>
                      <a:r>
                        <a:rPr lang="en-SG" dirty="0"/>
                        <a:t>1%</a:t>
                      </a:r>
                    </a:p>
                  </a:txBody>
                  <a:tcPr/>
                </a:tc>
                <a:tc>
                  <a:txBody>
                    <a:bodyPr/>
                    <a:lstStyle/>
                    <a:p>
                      <a:r>
                        <a:rPr lang="en-SG" dirty="0"/>
                        <a:t>1%</a:t>
                      </a:r>
                    </a:p>
                  </a:txBody>
                  <a:tcPr/>
                </a:tc>
                <a:extLst>
                  <a:ext uri="{0D108BD9-81ED-4DB2-BD59-A6C34878D82A}">
                    <a16:rowId xmlns:a16="http://schemas.microsoft.com/office/drawing/2014/main" val="2189691553"/>
                  </a:ext>
                </a:extLst>
              </a:tr>
              <a:tr h="354515">
                <a:tc>
                  <a:txBody>
                    <a:bodyPr/>
                    <a:lstStyle/>
                    <a:p>
                      <a:r>
                        <a:rPr lang="en-SG" dirty="0"/>
                        <a:t>Next $180,000</a:t>
                      </a:r>
                    </a:p>
                  </a:txBody>
                  <a:tcPr/>
                </a:tc>
                <a:tc>
                  <a:txBody>
                    <a:bodyPr/>
                    <a:lstStyle/>
                    <a:p>
                      <a:r>
                        <a:rPr lang="en-SG" dirty="0"/>
                        <a:t>2%</a:t>
                      </a:r>
                    </a:p>
                  </a:txBody>
                  <a:tcPr/>
                </a:tc>
                <a:tc>
                  <a:txBody>
                    <a:bodyPr/>
                    <a:lstStyle/>
                    <a:p>
                      <a:r>
                        <a:rPr lang="en-SG" dirty="0"/>
                        <a:t>2%</a:t>
                      </a:r>
                    </a:p>
                  </a:txBody>
                  <a:tcPr/>
                </a:tc>
                <a:extLst>
                  <a:ext uri="{0D108BD9-81ED-4DB2-BD59-A6C34878D82A}">
                    <a16:rowId xmlns:a16="http://schemas.microsoft.com/office/drawing/2014/main" val="523353383"/>
                  </a:ext>
                </a:extLst>
              </a:tr>
              <a:tr h="354515">
                <a:tc>
                  <a:txBody>
                    <a:bodyPr/>
                    <a:lstStyle/>
                    <a:p>
                      <a:r>
                        <a:rPr lang="en-SG" dirty="0"/>
                        <a:t>Next $640,000</a:t>
                      </a:r>
                    </a:p>
                  </a:txBody>
                  <a:tcPr/>
                </a:tc>
                <a:tc>
                  <a:txBody>
                    <a:bodyPr/>
                    <a:lstStyle/>
                    <a:p>
                      <a:r>
                        <a:rPr lang="en-SG" dirty="0"/>
                        <a:t>3%</a:t>
                      </a:r>
                    </a:p>
                  </a:txBody>
                  <a:tcPr/>
                </a:tc>
                <a:tc>
                  <a:txBody>
                    <a:bodyPr/>
                    <a:lstStyle/>
                    <a:p>
                      <a:r>
                        <a:rPr lang="en-SG" dirty="0"/>
                        <a:t>3%</a:t>
                      </a:r>
                    </a:p>
                  </a:txBody>
                  <a:tcPr/>
                </a:tc>
                <a:extLst>
                  <a:ext uri="{0D108BD9-81ED-4DB2-BD59-A6C34878D82A}">
                    <a16:rowId xmlns:a16="http://schemas.microsoft.com/office/drawing/2014/main" val="2268606128"/>
                  </a:ext>
                </a:extLst>
              </a:tr>
              <a:tr h="354515">
                <a:tc>
                  <a:txBody>
                    <a:bodyPr/>
                    <a:lstStyle/>
                    <a:p>
                      <a:r>
                        <a:rPr lang="en-SG" dirty="0"/>
                        <a:t>Next $500,000</a:t>
                      </a:r>
                    </a:p>
                  </a:txBody>
                  <a:tcPr/>
                </a:tc>
                <a:tc>
                  <a:txBody>
                    <a:bodyPr/>
                    <a:lstStyle/>
                    <a:p>
                      <a:r>
                        <a:rPr lang="en-SG" dirty="0"/>
                        <a:t>4%</a:t>
                      </a:r>
                    </a:p>
                  </a:txBody>
                  <a:tcPr/>
                </a:tc>
                <a:tc>
                  <a:txBody>
                    <a:bodyPr/>
                    <a:lstStyle/>
                    <a:p>
                      <a:r>
                        <a:rPr lang="en-SG" dirty="0"/>
                        <a:t>4%</a:t>
                      </a:r>
                    </a:p>
                  </a:txBody>
                  <a:tcPr/>
                </a:tc>
                <a:extLst>
                  <a:ext uri="{0D108BD9-81ED-4DB2-BD59-A6C34878D82A}">
                    <a16:rowId xmlns:a16="http://schemas.microsoft.com/office/drawing/2014/main" val="1912542309"/>
                  </a:ext>
                </a:extLst>
              </a:tr>
              <a:tr h="354515">
                <a:tc>
                  <a:txBody>
                    <a:bodyPr/>
                    <a:lstStyle/>
                    <a:p>
                      <a:r>
                        <a:rPr lang="en-SG" dirty="0"/>
                        <a:t>Next $1,500,000</a:t>
                      </a:r>
                    </a:p>
                  </a:txBody>
                  <a:tcPr/>
                </a:tc>
                <a:tc>
                  <a:txBody>
                    <a:bodyPr/>
                    <a:lstStyle/>
                    <a:p>
                      <a:endParaRPr lang="en-SG" dirty="0"/>
                    </a:p>
                  </a:txBody>
                  <a:tcPr/>
                </a:tc>
                <a:tc>
                  <a:txBody>
                    <a:bodyPr/>
                    <a:lstStyle/>
                    <a:p>
                      <a:r>
                        <a:rPr lang="en-SG" dirty="0">
                          <a:highlight>
                            <a:srgbClr val="FFFF00"/>
                          </a:highlight>
                        </a:rPr>
                        <a:t>5%</a:t>
                      </a:r>
                    </a:p>
                  </a:txBody>
                  <a:tcPr/>
                </a:tc>
                <a:extLst>
                  <a:ext uri="{0D108BD9-81ED-4DB2-BD59-A6C34878D82A}">
                    <a16:rowId xmlns:a16="http://schemas.microsoft.com/office/drawing/2014/main" val="2442886711"/>
                  </a:ext>
                </a:extLst>
              </a:tr>
              <a:tr h="480781">
                <a:tc>
                  <a:txBody>
                    <a:bodyPr/>
                    <a:lstStyle/>
                    <a:p>
                      <a:r>
                        <a:rPr lang="en-SG" dirty="0"/>
                        <a:t>Amounts exceeding $3,000,000</a:t>
                      </a:r>
                    </a:p>
                  </a:txBody>
                  <a:tcPr/>
                </a:tc>
                <a:tc>
                  <a:txBody>
                    <a:bodyPr/>
                    <a:lstStyle/>
                    <a:p>
                      <a:endParaRPr lang="en-SG"/>
                    </a:p>
                  </a:txBody>
                  <a:tcPr/>
                </a:tc>
                <a:tc>
                  <a:txBody>
                    <a:bodyPr/>
                    <a:lstStyle/>
                    <a:p>
                      <a:r>
                        <a:rPr lang="en-SG" dirty="0">
                          <a:highlight>
                            <a:srgbClr val="FFFF00"/>
                          </a:highlight>
                        </a:rPr>
                        <a:t>6%</a:t>
                      </a:r>
                    </a:p>
                  </a:txBody>
                  <a:tcPr/>
                </a:tc>
                <a:extLst>
                  <a:ext uri="{0D108BD9-81ED-4DB2-BD59-A6C34878D82A}">
                    <a16:rowId xmlns:a16="http://schemas.microsoft.com/office/drawing/2014/main" val="113065174"/>
                  </a:ext>
                </a:extLst>
              </a:tr>
            </a:tbl>
          </a:graphicData>
        </a:graphic>
      </p:graphicFrame>
    </p:spTree>
    <p:extLst>
      <p:ext uri="{BB962C8B-B14F-4D97-AF65-F5344CB8AC3E}">
        <p14:creationId xmlns:p14="http://schemas.microsoft.com/office/powerpoint/2010/main" val="261103639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9DE4-0FAF-3C2D-AC66-69B560E498B6}"/>
              </a:ext>
            </a:extLst>
          </p:cNvPr>
          <p:cNvSpPr>
            <a:spLocks noGrp="1"/>
          </p:cNvSpPr>
          <p:nvPr>
            <p:ph type="title"/>
          </p:nvPr>
        </p:nvSpPr>
        <p:spPr>
          <a:xfrm>
            <a:off x="594403" y="66560"/>
            <a:ext cx="5633781" cy="964880"/>
          </a:xfrm>
        </p:spPr>
        <p:txBody>
          <a:bodyPr/>
          <a:lstStyle/>
          <a:p>
            <a:r>
              <a:rPr lang="en-SG" dirty="0"/>
              <a:t>Market trends in property investments and development</a:t>
            </a:r>
            <a:br>
              <a:rPr lang="en-SG" dirty="0"/>
            </a:br>
            <a:endParaRPr lang="en-SG" dirty="0"/>
          </a:p>
        </p:txBody>
      </p:sp>
      <p:pic>
        <p:nvPicPr>
          <p:cNvPr id="5" name="Picture 4">
            <a:extLst>
              <a:ext uri="{FF2B5EF4-FFF2-40B4-BE49-F238E27FC236}">
                <a16:creationId xmlns:a16="http://schemas.microsoft.com/office/drawing/2014/main" id="{8C3A3595-89B2-B41C-E45B-9D98322AF6ED}"/>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708917" y="915566"/>
            <a:ext cx="2719067" cy="1851507"/>
          </a:xfrm>
          <a:prstGeom prst="rect">
            <a:avLst/>
          </a:prstGeom>
        </p:spPr>
      </p:pic>
      <p:pic>
        <p:nvPicPr>
          <p:cNvPr id="11" name="Picture 10">
            <a:extLst>
              <a:ext uri="{FF2B5EF4-FFF2-40B4-BE49-F238E27FC236}">
                <a16:creationId xmlns:a16="http://schemas.microsoft.com/office/drawing/2014/main" id="{AE592CB7-C075-F66A-86EF-58EB835E65C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4467200" y="2815493"/>
            <a:ext cx="2826717" cy="1865659"/>
          </a:xfrm>
          <a:prstGeom prst="rect">
            <a:avLst/>
          </a:prstGeom>
        </p:spPr>
      </p:pic>
      <p:pic>
        <p:nvPicPr>
          <p:cNvPr id="1026" name="Picture 2" descr="Best Condo Swimming Pools - Kingsford water bay">
            <a:extLst>
              <a:ext uri="{FF2B5EF4-FFF2-40B4-BE49-F238E27FC236}">
                <a16:creationId xmlns:a16="http://schemas.microsoft.com/office/drawing/2014/main" id="{B0843858-C276-B87B-F0C8-F2FFD9703B37}"/>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67199" y="915566"/>
            <a:ext cx="2826717" cy="18515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igh-rise and low-rise buildings">
            <a:extLst>
              <a:ext uri="{FF2B5EF4-FFF2-40B4-BE49-F238E27FC236}">
                <a16:creationId xmlns:a16="http://schemas.microsoft.com/office/drawing/2014/main" id="{47CA1260-2188-8199-69DA-D190FCC0DFF0}"/>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708917" y="2815493"/>
            <a:ext cx="2719067" cy="186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6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5F937-923D-29DB-4526-F124013BF9B1}"/>
              </a:ext>
            </a:extLst>
          </p:cNvPr>
          <p:cNvSpPr>
            <a:spLocks noGrp="1"/>
          </p:cNvSpPr>
          <p:nvPr>
            <p:ph type="title"/>
          </p:nvPr>
        </p:nvSpPr>
        <p:spPr/>
        <p:txBody>
          <a:bodyPr/>
          <a:lstStyle/>
          <a:p>
            <a:r>
              <a:rPr lang="en-GB" cap="all" dirty="0">
                <a:solidFill>
                  <a:schemeClr val="accent2">
                    <a:lumMod val="75000"/>
                  </a:schemeClr>
                </a:solidFill>
              </a:rPr>
              <a:t>Additional buyer’s stamp duty</a:t>
            </a:r>
            <a:endParaRPr lang="en-SG" dirty="0"/>
          </a:p>
        </p:txBody>
      </p:sp>
      <p:sp>
        <p:nvSpPr>
          <p:cNvPr id="6" name="Text Placeholder 5">
            <a:extLst>
              <a:ext uri="{FF2B5EF4-FFF2-40B4-BE49-F238E27FC236}">
                <a16:creationId xmlns:a16="http://schemas.microsoft.com/office/drawing/2014/main" id="{6723E119-78C4-E387-BEBD-A987E38CD27E}"/>
              </a:ext>
            </a:extLst>
          </p:cNvPr>
          <p:cNvSpPr>
            <a:spLocks noGrp="1"/>
          </p:cNvSpPr>
          <p:nvPr>
            <p:ph type="body" sz="quarter" idx="12"/>
          </p:nvPr>
        </p:nvSpPr>
        <p:spPr/>
        <p:txBody>
          <a:bodyPr>
            <a:normAutofit/>
          </a:bodyPr>
          <a:lstStyle/>
          <a:p>
            <a:pPr marL="0" indent="0" algn="just">
              <a:buNone/>
            </a:pPr>
            <a:r>
              <a:rPr lang="en-GB" dirty="0">
                <a:solidFill>
                  <a:srgbClr val="DA5129"/>
                </a:solidFill>
              </a:rPr>
              <a:t> </a:t>
            </a:r>
          </a:p>
          <a:p>
            <a:pPr algn="just"/>
            <a:endParaRPr lang="en-GB" dirty="0">
              <a:solidFill>
                <a:srgbClr val="DA5129"/>
              </a:solidFill>
            </a:endParaRPr>
          </a:p>
          <a:p>
            <a:pPr marL="0" indent="0">
              <a:buNone/>
            </a:pPr>
            <a:endParaRPr lang="en-SG" dirty="0"/>
          </a:p>
        </p:txBody>
      </p:sp>
      <p:graphicFrame>
        <p:nvGraphicFramePr>
          <p:cNvPr id="14" name="Table 7">
            <a:extLst>
              <a:ext uri="{FF2B5EF4-FFF2-40B4-BE49-F238E27FC236}">
                <a16:creationId xmlns:a16="http://schemas.microsoft.com/office/drawing/2014/main" id="{427DE5C5-7017-5A04-2FAF-8FDC348CFF5F}"/>
              </a:ext>
            </a:extLst>
          </p:cNvPr>
          <p:cNvGraphicFramePr>
            <a:graphicFrameLocks/>
          </p:cNvGraphicFramePr>
          <p:nvPr>
            <p:extLst>
              <p:ext uri="{D42A27DB-BD31-4B8C-83A1-F6EECF244321}">
                <p14:modId xmlns:p14="http://schemas.microsoft.com/office/powerpoint/2010/main" val="638526626"/>
              </p:ext>
            </p:extLst>
          </p:nvPr>
        </p:nvGraphicFramePr>
        <p:xfrm>
          <a:off x="755576" y="915566"/>
          <a:ext cx="7488832" cy="3625923"/>
        </p:xfrm>
        <a:graphic>
          <a:graphicData uri="http://schemas.openxmlformats.org/drawingml/2006/table">
            <a:tbl>
              <a:tblPr firstRow="1" bandRow="1">
                <a:tableStyleId>{00A15C55-8517-42AA-B614-E9B94910E393}</a:tableStyleId>
              </a:tblPr>
              <a:tblGrid>
                <a:gridCol w="3168352">
                  <a:extLst>
                    <a:ext uri="{9D8B030D-6E8A-4147-A177-3AD203B41FA5}">
                      <a16:colId xmlns:a16="http://schemas.microsoft.com/office/drawing/2014/main" val="135314764"/>
                    </a:ext>
                  </a:extLst>
                </a:gridCol>
                <a:gridCol w="1440160">
                  <a:extLst>
                    <a:ext uri="{9D8B030D-6E8A-4147-A177-3AD203B41FA5}">
                      <a16:colId xmlns:a16="http://schemas.microsoft.com/office/drawing/2014/main" val="3552282039"/>
                    </a:ext>
                  </a:extLst>
                </a:gridCol>
                <a:gridCol w="1440160">
                  <a:extLst>
                    <a:ext uri="{9D8B030D-6E8A-4147-A177-3AD203B41FA5}">
                      <a16:colId xmlns:a16="http://schemas.microsoft.com/office/drawing/2014/main" val="1873704970"/>
                    </a:ext>
                  </a:extLst>
                </a:gridCol>
                <a:gridCol w="1440160">
                  <a:extLst>
                    <a:ext uri="{9D8B030D-6E8A-4147-A177-3AD203B41FA5}">
                      <a16:colId xmlns:a16="http://schemas.microsoft.com/office/drawing/2014/main" val="2072581882"/>
                    </a:ext>
                  </a:extLst>
                </a:gridCol>
              </a:tblGrid>
              <a:tr h="345204">
                <a:tc>
                  <a:txBody>
                    <a:bodyPr/>
                    <a:lstStyle/>
                    <a:p>
                      <a:r>
                        <a:rPr lang="en-SG" sz="900" dirty="0"/>
                        <a:t>Profile of Buyer</a:t>
                      </a:r>
                    </a:p>
                  </a:txBody>
                  <a:tcPr/>
                </a:tc>
                <a:tc>
                  <a:txBody>
                    <a:bodyPr/>
                    <a:lstStyle/>
                    <a:p>
                      <a:r>
                        <a:rPr lang="en-SG" sz="900" dirty="0"/>
                        <a:t>ABSD Rates from 12 Jan 2013 – 5 Jul 2018</a:t>
                      </a:r>
                    </a:p>
                  </a:txBody>
                  <a:tcPr/>
                </a:tc>
                <a:tc>
                  <a:txBody>
                    <a:bodyPr/>
                    <a:lstStyle/>
                    <a:p>
                      <a:r>
                        <a:rPr lang="en-SG" sz="900" dirty="0"/>
                        <a:t>ABSD Rates from 6 Jul 2018 – 15 Dec 2021</a:t>
                      </a:r>
                    </a:p>
                  </a:txBody>
                  <a:tcPr/>
                </a:tc>
                <a:tc>
                  <a:txBody>
                    <a:bodyPr/>
                    <a:lstStyle/>
                    <a:p>
                      <a:r>
                        <a:rPr lang="en-SG" sz="900" dirty="0"/>
                        <a:t>ABSD Rates on/after 16 Dec 2021</a:t>
                      </a:r>
                    </a:p>
                  </a:txBody>
                  <a:tcPr/>
                </a:tc>
                <a:extLst>
                  <a:ext uri="{0D108BD9-81ED-4DB2-BD59-A6C34878D82A}">
                    <a16:rowId xmlns:a16="http://schemas.microsoft.com/office/drawing/2014/main" val="767272385"/>
                  </a:ext>
                </a:extLst>
              </a:tr>
              <a:tr h="345204">
                <a:tc>
                  <a:txBody>
                    <a:bodyPr/>
                    <a:lstStyle/>
                    <a:p>
                      <a:r>
                        <a:rPr lang="en-SG" sz="900" dirty="0"/>
                        <a:t>Singapore Citizens (SCs) buying 1</a:t>
                      </a:r>
                      <a:r>
                        <a:rPr lang="en-SG" sz="900" baseline="30000" dirty="0"/>
                        <a:t>st</a:t>
                      </a:r>
                      <a:r>
                        <a:rPr lang="en-SG" sz="900" dirty="0"/>
                        <a:t> residential property</a:t>
                      </a:r>
                    </a:p>
                  </a:txBody>
                  <a:tcPr/>
                </a:tc>
                <a:tc>
                  <a:txBody>
                    <a:bodyPr/>
                    <a:lstStyle/>
                    <a:p>
                      <a:r>
                        <a:rPr lang="en-SG" sz="900" dirty="0"/>
                        <a:t>N.A.</a:t>
                      </a:r>
                    </a:p>
                  </a:txBody>
                  <a:tcPr/>
                </a:tc>
                <a:tc>
                  <a:txBody>
                    <a:bodyPr/>
                    <a:lstStyle/>
                    <a:p>
                      <a:r>
                        <a:rPr lang="en-SG" sz="900" dirty="0"/>
                        <a:t>N.A.</a:t>
                      </a:r>
                    </a:p>
                  </a:txBody>
                  <a:tcPr/>
                </a:tc>
                <a:tc>
                  <a:txBody>
                    <a:bodyPr/>
                    <a:lstStyle/>
                    <a:p>
                      <a:r>
                        <a:rPr lang="en-SG" sz="900" dirty="0"/>
                        <a:t>N.A.</a:t>
                      </a:r>
                    </a:p>
                  </a:txBody>
                  <a:tcPr/>
                </a:tc>
                <a:extLst>
                  <a:ext uri="{0D108BD9-81ED-4DB2-BD59-A6C34878D82A}">
                    <a16:rowId xmlns:a16="http://schemas.microsoft.com/office/drawing/2014/main" val="154678605"/>
                  </a:ext>
                </a:extLst>
              </a:tr>
              <a:tr h="345204">
                <a:tc>
                  <a:txBody>
                    <a:bodyPr/>
                    <a:lstStyle/>
                    <a:p>
                      <a:r>
                        <a:rPr lang="en-SG" sz="900" dirty="0"/>
                        <a:t>SCs buying 2</a:t>
                      </a:r>
                      <a:r>
                        <a:rPr lang="en-SG" sz="900" baseline="30000" dirty="0"/>
                        <a:t>nd</a:t>
                      </a:r>
                      <a:r>
                        <a:rPr lang="en-SG" sz="900" dirty="0"/>
                        <a:t> residential property</a:t>
                      </a:r>
                    </a:p>
                  </a:txBody>
                  <a:tcPr/>
                </a:tc>
                <a:tc>
                  <a:txBody>
                    <a:bodyPr/>
                    <a:lstStyle/>
                    <a:p>
                      <a:r>
                        <a:rPr lang="en-SG" sz="900" dirty="0"/>
                        <a:t>7%</a:t>
                      </a:r>
                    </a:p>
                  </a:txBody>
                  <a:tcPr/>
                </a:tc>
                <a:tc>
                  <a:txBody>
                    <a:bodyPr/>
                    <a:lstStyle/>
                    <a:p>
                      <a:r>
                        <a:rPr lang="en-SG" sz="900" dirty="0"/>
                        <a:t>12%</a:t>
                      </a:r>
                    </a:p>
                  </a:txBody>
                  <a:tcPr/>
                </a:tc>
                <a:tc>
                  <a:txBody>
                    <a:bodyPr/>
                    <a:lstStyle/>
                    <a:p>
                      <a:r>
                        <a:rPr lang="en-SG" sz="900" dirty="0"/>
                        <a:t>17%</a:t>
                      </a:r>
                    </a:p>
                  </a:txBody>
                  <a:tcPr/>
                </a:tc>
                <a:extLst>
                  <a:ext uri="{0D108BD9-81ED-4DB2-BD59-A6C34878D82A}">
                    <a16:rowId xmlns:a16="http://schemas.microsoft.com/office/drawing/2014/main" val="4020392108"/>
                  </a:ext>
                </a:extLst>
              </a:tr>
              <a:tr h="345204">
                <a:tc>
                  <a:txBody>
                    <a:bodyPr/>
                    <a:lstStyle/>
                    <a:p>
                      <a:r>
                        <a:rPr lang="en-SG" sz="900" dirty="0"/>
                        <a:t>SCs buying 3</a:t>
                      </a:r>
                      <a:r>
                        <a:rPr lang="en-SG" sz="900" baseline="30000" dirty="0"/>
                        <a:t>rd</a:t>
                      </a:r>
                      <a:r>
                        <a:rPr lang="en-SG" sz="900" dirty="0"/>
                        <a:t> and subsequent residential property</a:t>
                      </a:r>
                    </a:p>
                  </a:txBody>
                  <a:tcPr/>
                </a:tc>
                <a:tc>
                  <a:txBody>
                    <a:bodyPr/>
                    <a:lstStyle/>
                    <a:p>
                      <a:r>
                        <a:rPr lang="en-SG" sz="900" dirty="0"/>
                        <a:t>10%</a:t>
                      </a:r>
                    </a:p>
                  </a:txBody>
                  <a:tcPr/>
                </a:tc>
                <a:tc>
                  <a:txBody>
                    <a:bodyPr/>
                    <a:lstStyle/>
                    <a:p>
                      <a:r>
                        <a:rPr lang="en-SG" sz="900" dirty="0"/>
                        <a:t>15%</a:t>
                      </a:r>
                    </a:p>
                  </a:txBody>
                  <a:tcPr/>
                </a:tc>
                <a:tc>
                  <a:txBody>
                    <a:bodyPr/>
                    <a:lstStyle/>
                    <a:p>
                      <a:r>
                        <a:rPr lang="en-SG" sz="900" dirty="0"/>
                        <a:t>25%</a:t>
                      </a:r>
                    </a:p>
                  </a:txBody>
                  <a:tcPr/>
                </a:tc>
                <a:extLst>
                  <a:ext uri="{0D108BD9-81ED-4DB2-BD59-A6C34878D82A}">
                    <a16:rowId xmlns:a16="http://schemas.microsoft.com/office/drawing/2014/main" val="758740968"/>
                  </a:ext>
                </a:extLst>
              </a:tr>
              <a:tr h="477975">
                <a:tc>
                  <a:txBody>
                    <a:bodyPr/>
                    <a:lstStyle/>
                    <a:p>
                      <a:pPr marL="0" marR="0" lvl="0" indent="0" algn="l" defTabSz="685904" rtl="0" eaLnBrk="1" fontAlgn="auto" latinLnBrk="0" hangingPunct="1">
                        <a:lnSpc>
                          <a:spcPct val="100000"/>
                        </a:lnSpc>
                        <a:spcBef>
                          <a:spcPts val="0"/>
                        </a:spcBef>
                        <a:spcAft>
                          <a:spcPts val="0"/>
                        </a:spcAft>
                        <a:buClrTx/>
                        <a:buSzTx/>
                        <a:buFontTx/>
                        <a:buNone/>
                        <a:tabLst/>
                        <a:defRPr/>
                      </a:pPr>
                      <a:r>
                        <a:rPr lang="en-SG" sz="900" dirty="0"/>
                        <a:t>Permanent Residents (PRs) buying 1</a:t>
                      </a:r>
                      <a:r>
                        <a:rPr lang="en-SG" sz="900" baseline="30000" dirty="0"/>
                        <a:t>st</a:t>
                      </a:r>
                      <a:r>
                        <a:rPr lang="en-SG" sz="900" dirty="0"/>
                        <a:t> residential property </a:t>
                      </a:r>
                    </a:p>
                    <a:p>
                      <a:endParaRPr lang="en-SG" sz="900" dirty="0"/>
                    </a:p>
                  </a:txBody>
                  <a:tcPr/>
                </a:tc>
                <a:tc>
                  <a:txBody>
                    <a:bodyPr/>
                    <a:lstStyle/>
                    <a:p>
                      <a:r>
                        <a:rPr lang="en-SG" sz="900" dirty="0"/>
                        <a:t>5%</a:t>
                      </a:r>
                    </a:p>
                  </a:txBody>
                  <a:tcPr/>
                </a:tc>
                <a:tc>
                  <a:txBody>
                    <a:bodyPr/>
                    <a:lstStyle/>
                    <a:p>
                      <a:r>
                        <a:rPr lang="en-SG" sz="900" dirty="0"/>
                        <a:t>5%</a:t>
                      </a:r>
                    </a:p>
                  </a:txBody>
                  <a:tcPr/>
                </a:tc>
                <a:tc>
                  <a:txBody>
                    <a:bodyPr/>
                    <a:lstStyle/>
                    <a:p>
                      <a:r>
                        <a:rPr lang="en-SG" sz="900" dirty="0"/>
                        <a:t>5%</a:t>
                      </a:r>
                    </a:p>
                  </a:txBody>
                  <a:tcPr/>
                </a:tc>
                <a:extLst>
                  <a:ext uri="{0D108BD9-81ED-4DB2-BD59-A6C34878D82A}">
                    <a16:rowId xmlns:a16="http://schemas.microsoft.com/office/drawing/2014/main" val="455163018"/>
                  </a:ext>
                </a:extLst>
              </a:tr>
              <a:tr h="345204">
                <a:tc>
                  <a:txBody>
                    <a:bodyPr/>
                    <a:lstStyle/>
                    <a:p>
                      <a:r>
                        <a:rPr lang="en-SG" sz="900" dirty="0"/>
                        <a:t>PRs buying 2</a:t>
                      </a:r>
                      <a:r>
                        <a:rPr lang="en-SG" sz="900" baseline="30000" dirty="0"/>
                        <a:t>nd</a:t>
                      </a:r>
                      <a:r>
                        <a:rPr lang="en-SG" sz="900" dirty="0"/>
                        <a:t> residential property</a:t>
                      </a:r>
                    </a:p>
                  </a:txBody>
                  <a:tcPr/>
                </a:tc>
                <a:tc>
                  <a:txBody>
                    <a:bodyPr/>
                    <a:lstStyle/>
                    <a:p>
                      <a:r>
                        <a:rPr lang="en-SG" sz="900" dirty="0"/>
                        <a:t>10%</a:t>
                      </a:r>
                    </a:p>
                  </a:txBody>
                  <a:tcPr/>
                </a:tc>
                <a:tc>
                  <a:txBody>
                    <a:bodyPr/>
                    <a:lstStyle/>
                    <a:p>
                      <a:r>
                        <a:rPr lang="en-SG" sz="900" dirty="0"/>
                        <a:t>15%</a:t>
                      </a:r>
                    </a:p>
                  </a:txBody>
                  <a:tcPr/>
                </a:tc>
                <a:tc>
                  <a:txBody>
                    <a:bodyPr/>
                    <a:lstStyle/>
                    <a:p>
                      <a:r>
                        <a:rPr lang="en-SG" sz="900" dirty="0"/>
                        <a:t>25%</a:t>
                      </a:r>
                    </a:p>
                  </a:txBody>
                  <a:tcPr/>
                </a:tc>
                <a:extLst>
                  <a:ext uri="{0D108BD9-81ED-4DB2-BD59-A6C34878D82A}">
                    <a16:rowId xmlns:a16="http://schemas.microsoft.com/office/drawing/2014/main" val="1259197183"/>
                  </a:ext>
                </a:extLst>
              </a:tr>
              <a:tr h="345204">
                <a:tc>
                  <a:txBody>
                    <a:bodyPr/>
                    <a:lstStyle/>
                    <a:p>
                      <a:r>
                        <a:rPr lang="en-SG" sz="900" dirty="0"/>
                        <a:t>PRs buying 3</a:t>
                      </a:r>
                      <a:r>
                        <a:rPr lang="en-SG" sz="900" baseline="30000" dirty="0"/>
                        <a:t>rd</a:t>
                      </a:r>
                      <a:r>
                        <a:rPr lang="en-SG" sz="900" dirty="0"/>
                        <a:t> and subsequent residential property</a:t>
                      </a:r>
                    </a:p>
                  </a:txBody>
                  <a:tcPr/>
                </a:tc>
                <a:tc>
                  <a:txBody>
                    <a:bodyPr/>
                    <a:lstStyle/>
                    <a:p>
                      <a:r>
                        <a:rPr lang="en-SG" sz="900" dirty="0"/>
                        <a:t>10%</a:t>
                      </a:r>
                    </a:p>
                  </a:txBody>
                  <a:tcPr/>
                </a:tc>
                <a:tc>
                  <a:txBody>
                    <a:bodyPr/>
                    <a:lstStyle/>
                    <a:p>
                      <a:r>
                        <a:rPr lang="en-SG" sz="900" dirty="0"/>
                        <a:t>15%</a:t>
                      </a:r>
                    </a:p>
                  </a:txBody>
                  <a:tcPr/>
                </a:tc>
                <a:tc>
                  <a:txBody>
                    <a:bodyPr/>
                    <a:lstStyle/>
                    <a:p>
                      <a:r>
                        <a:rPr lang="en-SG" sz="900" dirty="0"/>
                        <a:t>30%</a:t>
                      </a:r>
                    </a:p>
                  </a:txBody>
                  <a:tcPr/>
                </a:tc>
                <a:extLst>
                  <a:ext uri="{0D108BD9-81ED-4DB2-BD59-A6C34878D82A}">
                    <a16:rowId xmlns:a16="http://schemas.microsoft.com/office/drawing/2014/main" val="4136262303"/>
                  </a:ext>
                </a:extLst>
              </a:tr>
              <a:tr h="345204">
                <a:tc>
                  <a:txBody>
                    <a:bodyPr/>
                    <a:lstStyle/>
                    <a:p>
                      <a:r>
                        <a:rPr lang="en-SG" sz="900" dirty="0"/>
                        <a:t>Foreigners buying any residential property</a:t>
                      </a:r>
                    </a:p>
                  </a:txBody>
                  <a:tcPr/>
                </a:tc>
                <a:tc>
                  <a:txBody>
                    <a:bodyPr/>
                    <a:lstStyle/>
                    <a:p>
                      <a:r>
                        <a:rPr lang="en-SG" sz="900" dirty="0"/>
                        <a:t>15%</a:t>
                      </a:r>
                    </a:p>
                  </a:txBody>
                  <a:tcPr/>
                </a:tc>
                <a:tc>
                  <a:txBody>
                    <a:bodyPr/>
                    <a:lstStyle/>
                    <a:p>
                      <a:r>
                        <a:rPr lang="en-SG" sz="900" dirty="0"/>
                        <a:t>20%</a:t>
                      </a:r>
                    </a:p>
                  </a:txBody>
                  <a:tcPr/>
                </a:tc>
                <a:tc>
                  <a:txBody>
                    <a:bodyPr/>
                    <a:lstStyle/>
                    <a:p>
                      <a:r>
                        <a:rPr lang="en-SG" sz="900" dirty="0"/>
                        <a:t>30%</a:t>
                      </a:r>
                    </a:p>
                  </a:txBody>
                  <a:tcPr/>
                </a:tc>
                <a:extLst>
                  <a:ext uri="{0D108BD9-81ED-4DB2-BD59-A6C34878D82A}">
                    <a16:rowId xmlns:a16="http://schemas.microsoft.com/office/drawing/2014/main" val="1558119575"/>
                  </a:ext>
                </a:extLst>
              </a:tr>
              <a:tr h="345204">
                <a:tc>
                  <a:txBody>
                    <a:bodyPr/>
                    <a:lstStyle/>
                    <a:p>
                      <a:r>
                        <a:rPr lang="en-SG" sz="900" dirty="0"/>
                        <a:t>Entities buying any residential property</a:t>
                      </a:r>
                    </a:p>
                  </a:txBody>
                  <a:tcPr/>
                </a:tc>
                <a:tc>
                  <a:txBody>
                    <a:bodyPr/>
                    <a:lstStyle/>
                    <a:p>
                      <a:r>
                        <a:rPr lang="en-SG" sz="900" dirty="0"/>
                        <a:t>15%</a:t>
                      </a:r>
                    </a:p>
                  </a:txBody>
                  <a:tcPr/>
                </a:tc>
                <a:tc>
                  <a:txBody>
                    <a:bodyPr/>
                    <a:lstStyle/>
                    <a:p>
                      <a:r>
                        <a:rPr lang="en-SG" sz="900" dirty="0"/>
                        <a:t>25%</a:t>
                      </a:r>
                    </a:p>
                  </a:txBody>
                  <a:tcPr/>
                </a:tc>
                <a:tc>
                  <a:txBody>
                    <a:bodyPr/>
                    <a:lstStyle/>
                    <a:p>
                      <a:r>
                        <a:rPr lang="en-SG" sz="900" dirty="0"/>
                        <a:t>35%</a:t>
                      </a:r>
                    </a:p>
                  </a:txBody>
                  <a:tcPr/>
                </a:tc>
                <a:extLst>
                  <a:ext uri="{0D108BD9-81ED-4DB2-BD59-A6C34878D82A}">
                    <a16:rowId xmlns:a16="http://schemas.microsoft.com/office/drawing/2014/main" val="1085238627"/>
                  </a:ext>
                </a:extLst>
              </a:tr>
              <a:tr h="345204">
                <a:tc>
                  <a:txBody>
                    <a:bodyPr/>
                    <a:lstStyle/>
                    <a:p>
                      <a:r>
                        <a:rPr lang="en-SG" sz="900" dirty="0"/>
                        <a:t>Housing Developers buying any residential property</a:t>
                      </a:r>
                    </a:p>
                  </a:txBody>
                  <a:tcPr/>
                </a:tc>
                <a:tc>
                  <a:txBody>
                    <a:bodyPr/>
                    <a:lstStyle/>
                    <a:p>
                      <a:r>
                        <a:rPr lang="en-SG" sz="900" dirty="0"/>
                        <a:t>15%</a:t>
                      </a:r>
                    </a:p>
                  </a:txBody>
                  <a:tcPr/>
                </a:tc>
                <a:tc>
                  <a:txBody>
                    <a:bodyPr/>
                    <a:lstStyle/>
                    <a:p>
                      <a:r>
                        <a:rPr lang="en-SG" sz="900" dirty="0"/>
                        <a:t>25% (plus Additional 5% (non-</a:t>
                      </a:r>
                      <a:r>
                        <a:rPr lang="en-SG" sz="900" dirty="0" err="1"/>
                        <a:t>remittable</a:t>
                      </a:r>
                      <a:r>
                        <a:rPr lang="en-SG" sz="900" dirty="0"/>
                        <a:t>))</a:t>
                      </a:r>
                    </a:p>
                  </a:txBody>
                  <a:tcPr/>
                </a:tc>
                <a:tc>
                  <a:txBody>
                    <a:bodyPr/>
                    <a:lstStyle/>
                    <a:p>
                      <a:r>
                        <a:rPr lang="en-SG" sz="900" dirty="0"/>
                        <a:t>35% (plus Additional 5% (non-</a:t>
                      </a:r>
                      <a:r>
                        <a:rPr lang="en-SG" sz="900" dirty="0" err="1"/>
                        <a:t>remittable</a:t>
                      </a:r>
                      <a:r>
                        <a:rPr lang="en-SG" sz="900" dirty="0"/>
                        <a:t>))</a:t>
                      </a:r>
                    </a:p>
                  </a:txBody>
                  <a:tcPr/>
                </a:tc>
                <a:extLst>
                  <a:ext uri="{0D108BD9-81ED-4DB2-BD59-A6C34878D82A}">
                    <a16:rowId xmlns:a16="http://schemas.microsoft.com/office/drawing/2014/main" val="1433475484"/>
                  </a:ext>
                </a:extLst>
              </a:tr>
            </a:tbl>
          </a:graphicData>
        </a:graphic>
      </p:graphicFrame>
    </p:spTree>
    <p:extLst>
      <p:ext uri="{BB962C8B-B14F-4D97-AF65-F5344CB8AC3E}">
        <p14:creationId xmlns:p14="http://schemas.microsoft.com/office/powerpoint/2010/main" val="196037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08D87-A463-54EE-A50C-75FAFF45842E}"/>
              </a:ext>
            </a:extLst>
          </p:cNvPr>
          <p:cNvSpPr>
            <a:spLocks noGrp="1"/>
          </p:cNvSpPr>
          <p:nvPr>
            <p:ph type="title"/>
          </p:nvPr>
        </p:nvSpPr>
        <p:spPr/>
        <p:txBody>
          <a:bodyPr/>
          <a:lstStyle/>
          <a:p>
            <a:r>
              <a:rPr lang="en-GB" cap="all" dirty="0">
                <a:solidFill>
                  <a:schemeClr val="accent2">
                    <a:lumMod val="75000"/>
                  </a:schemeClr>
                </a:solidFill>
              </a:rPr>
              <a:t>Additional buyer’s stamp duty</a:t>
            </a:r>
            <a:endParaRPr lang="en-SG" dirty="0"/>
          </a:p>
        </p:txBody>
      </p:sp>
      <p:graphicFrame>
        <p:nvGraphicFramePr>
          <p:cNvPr id="3" name="Chart 2">
            <a:extLst>
              <a:ext uri="{FF2B5EF4-FFF2-40B4-BE49-F238E27FC236}">
                <a16:creationId xmlns:a16="http://schemas.microsoft.com/office/drawing/2014/main" id="{D1BC2726-DDBC-BABD-0215-7FE13E6CCA0D}"/>
              </a:ext>
            </a:extLst>
          </p:cNvPr>
          <p:cNvGraphicFramePr/>
          <p:nvPr>
            <p:extLst>
              <p:ext uri="{D42A27DB-BD31-4B8C-83A1-F6EECF244321}">
                <p14:modId xmlns:p14="http://schemas.microsoft.com/office/powerpoint/2010/main" val="135956075"/>
              </p:ext>
            </p:extLst>
          </p:nvPr>
        </p:nvGraphicFramePr>
        <p:xfrm>
          <a:off x="594402" y="987574"/>
          <a:ext cx="7433982"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0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2EE-4CB2-0E3B-19DB-A5DD09978CA4}"/>
              </a:ext>
            </a:extLst>
          </p:cNvPr>
          <p:cNvSpPr>
            <a:spLocks noGrp="1"/>
          </p:cNvSpPr>
          <p:nvPr>
            <p:ph type="title"/>
          </p:nvPr>
        </p:nvSpPr>
        <p:spPr/>
        <p:txBody>
          <a:bodyPr/>
          <a:lstStyle/>
          <a:p>
            <a:r>
              <a:rPr lang="en-SG" dirty="0">
                <a:solidFill>
                  <a:srgbClr val="DA5129"/>
                </a:solidFill>
              </a:rPr>
              <a:t>Other taxes</a:t>
            </a:r>
          </a:p>
        </p:txBody>
      </p:sp>
      <p:sp>
        <p:nvSpPr>
          <p:cNvPr id="3" name="Text Placeholder 2">
            <a:extLst>
              <a:ext uri="{FF2B5EF4-FFF2-40B4-BE49-F238E27FC236}">
                <a16:creationId xmlns:a16="http://schemas.microsoft.com/office/drawing/2014/main" id="{0BA9F36F-5304-7231-D594-AAD9FD8BD301}"/>
              </a:ext>
            </a:extLst>
          </p:cNvPr>
          <p:cNvSpPr>
            <a:spLocks noGrp="1"/>
          </p:cNvSpPr>
          <p:nvPr>
            <p:ph type="body" sz="quarter" idx="12"/>
          </p:nvPr>
        </p:nvSpPr>
        <p:spPr/>
        <p:txBody>
          <a:bodyPr>
            <a:normAutofit fontScale="92500" lnSpcReduction="10000"/>
          </a:bodyPr>
          <a:lstStyle/>
          <a:p>
            <a:pPr algn="just"/>
            <a:r>
              <a:rPr lang="en-GB" dirty="0">
                <a:solidFill>
                  <a:srgbClr val="DA5129"/>
                </a:solidFill>
              </a:rPr>
              <a:t>ABSD </a:t>
            </a:r>
            <a:r>
              <a:rPr lang="en-GB" dirty="0"/>
              <a:t>of 35% on the value of the property will be payable for any transfer of residential property into a living trust</a:t>
            </a:r>
          </a:p>
          <a:p>
            <a:pPr algn="just"/>
            <a:r>
              <a:rPr lang="en-GB" dirty="0">
                <a:solidFill>
                  <a:srgbClr val="DA5129"/>
                </a:solidFill>
              </a:rPr>
              <a:t>Seller’s Stamp Duty (SSD) </a:t>
            </a:r>
            <a:r>
              <a:rPr lang="en-US" dirty="0"/>
              <a:t>is payable on all residential properties and residential lands that are acquired on or after 20 Feb 2010 and disposed of within the holding period:-</a:t>
            </a:r>
          </a:p>
          <a:p>
            <a:pPr marL="628702" lvl="1" indent="-285750" algn="just">
              <a:buFont typeface="Arial" panose="020B0604020202020204" pitchFamily="34" charset="0"/>
              <a:buChar char="•"/>
            </a:pPr>
            <a:r>
              <a:rPr lang="en-US" dirty="0"/>
              <a:t>Up to 1 year – 12%</a:t>
            </a:r>
          </a:p>
          <a:p>
            <a:pPr marL="628702" lvl="1" indent="-285750" algn="just">
              <a:buFont typeface="Arial" panose="020B0604020202020204" pitchFamily="34" charset="0"/>
              <a:buChar char="•"/>
            </a:pPr>
            <a:r>
              <a:rPr lang="en-US" dirty="0"/>
              <a:t>More than 1 year and up to 2 years – 8%</a:t>
            </a:r>
          </a:p>
          <a:p>
            <a:pPr marL="628702" lvl="1" indent="-285750" algn="just">
              <a:buFont typeface="Arial" panose="020B0604020202020204" pitchFamily="34" charset="0"/>
              <a:buChar char="•"/>
            </a:pPr>
            <a:r>
              <a:rPr lang="en-US" dirty="0"/>
              <a:t>More than 2 years and up to 3 years – 4%</a:t>
            </a:r>
          </a:p>
          <a:p>
            <a:pPr marL="628702" lvl="1" indent="-285750" algn="just">
              <a:buFont typeface="Arial" panose="020B0604020202020204" pitchFamily="34" charset="0"/>
              <a:buChar char="•"/>
            </a:pPr>
            <a:r>
              <a:rPr lang="en-US" dirty="0"/>
              <a:t>More than 3 years – 0%</a:t>
            </a:r>
          </a:p>
          <a:p>
            <a:pPr algn="just"/>
            <a:r>
              <a:rPr lang="en-GB" dirty="0">
                <a:solidFill>
                  <a:srgbClr val="DA5129"/>
                </a:solidFill>
              </a:rPr>
              <a:t>Ad valorem stamp duty </a:t>
            </a:r>
            <a:r>
              <a:rPr lang="en-GB" dirty="0"/>
              <a:t>of 0.4% of loan amount on mortgage/charge over immoveable property located in Singapore (up to S$500) </a:t>
            </a:r>
            <a:endParaRPr lang="en-SG" dirty="0"/>
          </a:p>
          <a:p>
            <a:pPr algn="just"/>
            <a:r>
              <a:rPr lang="en-US" dirty="0">
                <a:solidFill>
                  <a:srgbClr val="DA5129"/>
                </a:solidFill>
              </a:rPr>
              <a:t>1</a:t>
            </a:r>
            <a:r>
              <a:rPr lang="en-SG" dirty="0">
                <a:solidFill>
                  <a:srgbClr val="DA5129"/>
                </a:solidFill>
              </a:rPr>
              <a:t>0% property tax </a:t>
            </a:r>
            <a:r>
              <a:rPr lang="en-SG" dirty="0"/>
              <a:t>on annual value of non-residential properties (commercial and industrial buildings and land)</a:t>
            </a:r>
          </a:p>
          <a:p>
            <a:endParaRPr lang="en-SG" dirty="0"/>
          </a:p>
        </p:txBody>
      </p:sp>
    </p:spTree>
    <p:extLst>
      <p:ext uri="{BB962C8B-B14F-4D97-AF65-F5344CB8AC3E}">
        <p14:creationId xmlns:p14="http://schemas.microsoft.com/office/powerpoint/2010/main" val="3699795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B6923C-BD0B-2F74-8FAA-51335D02A66C}"/>
              </a:ext>
            </a:extLst>
          </p:cNvPr>
          <p:cNvSpPr>
            <a:spLocks noGrp="1"/>
          </p:cNvSpPr>
          <p:nvPr>
            <p:ph type="title"/>
          </p:nvPr>
        </p:nvSpPr>
        <p:spPr>
          <a:xfrm>
            <a:off x="594403" y="357409"/>
            <a:ext cx="6033600" cy="383182"/>
          </a:xfrm>
        </p:spPr>
        <p:txBody>
          <a:bodyPr/>
          <a:lstStyle/>
          <a:p>
            <a:r>
              <a:rPr lang="en-US" dirty="0"/>
              <a:t>a</a:t>
            </a:r>
            <a:r>
              <a:rPr lang="en-SG" dirty="0" err="1"/>
              <a:t>pprovals</a:t>
            </a:r>
            <a:r>
              <a:rPr lang="en-SG" dirty="0"/>
              <a:t> for property investment</a:t>
            </a:r>
          </a:p>
        </p:txBody>
      </p:sp>
      <p:sp>
        <p:nvSpPr>
          <p:cNvPr id="6" name="Text Placeholder 5">
            <a:extLst>
              <a:ext uri="{FF2B5EF4-FFF2-40B4-BE49-F238E27FC236}">
                <a16:creationId xmlns:a16="http://schemas.microsoft.com/office/drawing/2014/main" id="{8159DF2B-BAAE-2B34-F795-03C37ECDD150}"/>
              </a:ext>
            </a:extLst>
          </p:cNvPr>
          <p:cNvSpPr>
            <a:spLocks noGrp="1"/>
          </p:cNvSpPr>
          <p:nvPr>
            <p:ph type="body" sz="quarter" idx="12"/>
          </p:nvPr>
        </p:nvSpPr>
        <p:spPr>
          <a:xfrm>
            <a:off x="594402" y="1131590"/>
            <a:ext cx="7505989" cy="3600301"/>
          </a:xfrm>
        </p:spPr>
        <p:txBody>
          <a:bodyPr>
            <a:normAutofit fontScale="85000" lnSpcReduction="10000"/>
          </a:bodyPr>
          <a:lstStyle/>
          <a:p>
            <a:pPr marL="0" indent="0">
              <a:buNone/>
            </a:pPr>
            <a:r>
              <a:rPr lang="en-US" dirty="0">
                <a:solidFill>
                  <a:srgbClr val="DA5129"/>
                </a:solidFill>
              </a:rPr>
              <a:t>Residential property</a:t>
            </a:r>
          </a:p>
          <a:p>
            <a:pPr marL="628702" lvl="1" indent="-285750" algn="just">
              <a:buFont typeface="Arial" panose="020B0604020202020204" pitchFamily="34" charset="0"/>
              <a:buChar char="•"/>
            </a:pPr>
            <a:r>
              <a:rPr lang="en-US" dirty="0"/>
              <a:t>Foreign persons may purchase non-landed residential property</a:t>
            </a:r>
          </a:p>
          <a:p>
            <a:pPr marL="628702" lvl="1" indent="-285750" algn="just">
              <a:buFont typeface="Arial" panose="020B0604020202020204" pitchFamily="34" charset="0"/>
              <a:buChar char="•"/>
            </a:pPr>
            <a:r>
              <a:rPr lang="en-US" dirty="0"/>
              <a:t>Foreign persons may purchase non-restricted residential property (</a:t>
            </a:r>
            <a:r>
              <a:rPr lang="en-US" dirty="0" err="1"/>
              <a:t>eg</a:t>
            </a:r>
            <a:r>
              <a:rPr lang="en-US" dirty="0"/>
              <a:t> vacant residential land, strata landed property, shophouses (for non-commercial use), serviced apartments). They must seek approval to acquire these properties</a:t>
            </a:r>
          </a:p>
          <a:p>
            <a:pPr marL="628702" lvl="1" indent="-285750" algn="just">
              <a:buFont typeface="Arial" panose="020B0604020202020204" pitchFamily="34" charset="0"/>
              <a:buChar char="•"/>
            </a:pPr>
            <a:endParaRPr lang="en-US" dirty="0"/>
          </a:p>
          <a:p>
            <a:pPr marL="0" indent="0">
              <a:buNone/>
            </a:pPr>
            <a:r>
              <a:rPr lang="en-US" dirty="0">
                <a:solidFill>
                  <a:srgbClr val="DA5129"/>
                </a:solidFill>
              </a:rPr>
              <a:t>Commercial property</a:t>
            </a:r>
          </a:p>
          <a:p>
            <a:pPr marL="628702" lvl="1" indent="-285750" algn="just">
              <a:buFont typeface="Arial" panose="020B0604020202020204" pitchFamily="34" charset="0"/>
              <a:buChar char="•"/>
            </a:pPr>
            <a:r>
              <a:rPr lang="en-US" dirty="0"/>
              <a:t>Foreign persons may freely acquire non-residential property like industrial and commercial property </a:t>
            </a:r>
          </a:p>
          <a:p>
            <a:pPr marL="628702" lvl="1" indent="-285750" algn="just">
              <a:buFont typeface="Arial" panose="020B0604020202020204" pitchFamily="34" charset="0"/>
              <a:buChar char="•"/>
            </a:pPr>
            <a:endParaRPr lang="en-US" dirty="0"/>
          </a:p>
          <a:p>
            <a:pPr marL="0" indent="0">
              <a:buNone/>
            </a:pPr>
            <a:r>
              <a:rPr lang="en-US" dirty="0">
                <a:solidFill>
                  <a:srgbClr val="DA5129"/>
                </a:solidFill>
              </a:rPr>
              <a:t>Industrial property</a:t>
            </a:r>
          </a:p>
          <a:p>
            <a:pPr marL="628702" lvl="1" indent="-285750" algn="just">
              <a:buFont typeface="Arial" panose="020B0604020202020204" pitchFamily="34" charset="0"/>
              <a:buChar char="•"/>
            </a:pPr>
            <a:r>
              <a:rPr lang="en-US" dirty="0"/>
              <a:t>Foreign buyers may acquire industrial land owned by JTC Corporation directly from them</a:t>
            </a:r>
          </a:p>
          <a:p>
            <a:pPr marL="971654" lvl="2" indent="-285750">
              <a:buFont typeface="Arial" panose="020B0604020202020204" pitchFamily="34" charset="0"/>
              <a:buChar char="•"/>
            </a:pPr>
            <a:r>
              <a:rPr lang="en-US" dirty="0"/>
              <a:t>Under schemes such as the Industrial Government Land Sales </a:t>
            </a:r>
            <a:r>
              <a:rPr lang="en-US" dirty="0" err="1"/>
              <a:t>programme</a:t>
            </a:r>
            <a:endParaRPr lang="en-US" dirty="0"/>
          </a:p>
          <a:p>
            <a:pPr marL="971654" lvl="2" indent="-285750" algn="just">
              <a:buFont typeface="Arial" panose="020B0604020202020204" pitchFamily="34" charset="0"/>
              <a:buChar char="•"/>
            </a:pPr>
            <a:r>
              <a:rPr lang="en-US" dirty="0"/>
              <a:t>Buyers would need to obtain approval from JTC to carry out redevelopment projects</a:t>
            </a:r>
          </a:p>
          <a:p>
            <a:pPr marL="0" indent="0">
              <a:buNone/>
            </a:pPr>
            <a:endParaRPr lang="en-SG" dirty="0"/>
          </a:p>
        </p:txBody>
      </p:sp>
    </p:spTree>
    <p:extLst>
      <p:ext uri="{BB962C8B-B14F-4D97-AF65-F5344CB8AC3E}">
        <p14:creationId xmlns:p14="http://schemas.microsoft.com/office/powerpoint/2010/main" val="332971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FC5F-1008-C965-0B1F-13FC3A2B9151}"/>
              </a:ext>
            </a:extLst>
          </p:cNvPr>
          <p:cNvSpPr>
            <a:spLocks noGrp="1"/>
          </p:cNvSpPr>
          <p:nvPr>
            <p:ph type="title"/>
          </p:nvPr>
        </p:nvSpPr>
        <p:spPr>
          <a:xfrm>
            <a:off x="594402" y="357409"/>
            <a:ext cx="7289965" cy="383182"/>
          </a:xfrm>
        </p:spPr>
        <p:txBody>
          <a:bodyPr/>
          <a:lstStyle/>
          <a:p>
            <a:r>
              <a:rPr lang="en-SG" dirty="0"/>
              <a:t>Legal issues</a:t>
            </a:r>
          </a:p>
        </p:txBody>
      </p:sp>
      <p:sp>
        <p:nvSpPr>
          <p:cNvPr id="3" name="Text Placeholder 2">
            <a:extLst>
              <a:ext uri="{FF2B5EF4-FFF2-40B4-BE49-F238E27FC236}">
                <a16:creationId xmlns:a16="http://schemas.microsoft.com/office/drawing/2014/main" id="{F30580E7-A2A6-0F57-EB32-21A25927305C}"/>
              </a:ext>
            </a:extLst>
          </p:cNvPr>
          <p:cNvSpPr>
            <a:spLocks noGrp="1"/>
          </p:cNvSpPr>
          <p:nvPr>
            <p:ph type="body" sz="quarter" idx="12"/>
          </p:nvPr>
        </p:nvSpPr>
        <p:spPr>
          <a:xfrm>
            <a:off x="594403" y="1192976"/>
            <a:ext cx="7027862" cy="3600301"/>
          </a:xfrm>
        </p:spPr>
        <p:txBody>
          <a:bodyPr/>
          <a:lstStyle/>
          <a:p>
            <a:pPr algn="just"/>
            <a:r>
              <a:rPr lang="en-SG" dirty="0"/>
              <a:t>Generally no foreign exchange or currency restrictions on remittance of capital/profit in or out of Singapore</a:t>
            </a:r>
          </a:p>
          <a:p>
            <a:pPr algn="just"/>
            <a:r>
              <a:rPr lang="en-SG" sz="1800" dirty="0"/>
              <a:t>Generally no prohibition on foreign guarantees or security for lending to purchase real estate</a:t>
            </a:r>
          </a:p>
          <a:p>
            <a:pPr algn="just"/>
            <a:r>
              <a:rPr lang="en-SG" dirty="0"/>
              <a:t>JTC approval is required if mortgage over JTC property in favour of an entity which is not a licensed financial institution</a:t>
            </a:r>
          </a:p>
          <a:p>
            <a:pPr algn="just"/>
            <a:r>
              <a:rPr lang="en-SG" dirty="0"/>
              <a:t>Per the Casino Control Act, a casino licence is not transferable  and casino operators cannot mortgage, charge or encumber a casino license in any way, except with the </a:t>
            </a:r>
            <a:r>
              <a:rPr lang="en-US" b="0" i="0" dirty="0">
                <a:effectLst/>
                <a:latin typeface="+mj-lt"/>
              </a:rPr>
              <a:t>Gambling Regulatory Authority of Singapore</a:t>
            </a:r>
            <a:r>
              <a:rPr lang="en-SG" dirty="0">
                <a:latin typeface="+mj-lt"/>
              </a:rPr>
              <a:t>’s approval.</a:t>
            </a:r>
          </a:p>
          <a:p>
            <a:pPr marL="628702" lvl="1" indent="-285750">
              <a:buFont typeface="Arial" panose="020B0604020202020204" pitchFamily="34" charset="0"/>
              <a:buChar char="•"/>
            </a:pPr>
            <a:endParaRPr lang="en-SG" dirty="0"/>
          </a:p>
        </p:txBody>
      </p:sp>
    </p:spTree>
    <p:extLst>
      <p:ext uri="{BB962C8B-B14F-4D97-AF65-F5344CB8AC3E}">
        <p14:creationId xmlns:p14="http://schemas.microsoft.com/office/powerpoint/2010/main" val="389814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G Image" descr="Magnifying glass showing decling performance"/>
          <p:cNvPicPr>
            <a:picLocks noChangeAspect="1"/>
          </p:cNvPicPr>
          <p:nvPr/>
        </p:nvPicPr>
        <p:blipFill>
          <a:blip r:embed="rId3" cstate="screen">
            <a:alphaModFix amt="70000"/>
            <a:extLst>
              <a:ext uri="{28A0092B-C50C-407E-A947-70E740481C1C}">
                <a14:useLocalDpi xmlns:a14="http://schemas.microsoft.com/office/drawing/2010/main" val="0"/>
              </a:ext>
            </a:extLst>
          </a:blip>
          <a:srcRect/>
          <a:stretch/>
        </p:blipFill>
        <p:spPr>
          <a:xfrm>
            <a:off x="0" y="0"/>
            <a:ext cx="9144000" cy="5152428"/>
          </a:xfrm>
          <a:prstGeom prst="rect">
            <a:avLst/>
          </a:prstGeom>
        </p:spPr>
      </p:pic>
      <p:pic>
        <p:nvPicPr>
          <p:cNvPr id="46" name="Picture 5"/>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974013" y="189310"/>
            <a:ext cx="881270" cy="7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BG"/>
          <p:cNvSpPr/>
          <p:nvPr/>
        </p:nvSpPr>
        <p:spPr bwMode="auto">
          <a:xfrm>
            <a:off x="1979712" y="1756773"/>
            <a:ext cx="5472608" cy="1843088"/>
          </a:xfrm>
          <a:prstGeom prst="rect">
            <a:avLst/>
          </a:prstGeom>
          <a:solidFill>
            <a:schemeClr val="accent3">
              <a:lumMod val="20000"/>
              <a:lumOff val="80000"/>
              <a:alpha val="89804"/>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bg1"/>
              </a:solidFill>
            </a:endParaRPr>
          </a:p>
        </p:txBody>
      </p:sp>
      <p:sp>
        <p:nvSpPr>
          <p:cNvPr id="58" name="Rectangle 57"/>
          <p:cNvSpPr/>
          <p:nvPr/>
        </p:nvSpPr>
        <p:spPr>
          <a:xfrm>
            <a:off x="2067110" y="1802892"/>
            <a:ext cx="5241194" cy="1246495"/>
          </a:xfrm>
          <a:prstGeom prst="rect">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rIns="68580" bIns="68580" rtlCol="0" anchor="ctr" anchorCtr="0">
            <a:spAutoFit/>
          </a:bodyPr>
          <a:lstStyle/>
          <a:p>
            <a:pPr algn="ctr"/>
            <a:r>
              <a:rPr lang="en-US" sz="3600" dirty="0">
                <a:ln w="25400">
                  <a:noFill/>
                </a:ln>
                <a:solidFill>
                  <a:schemeClr val="accent2">
                    <a:lumMod val="75000"/>
                  </a:schemeClr>
                </a:solidFill>
                <a:latin typeface="Arial" pitchFamily="34" charset="0"/>
                <a:ea typeface="Roboto Black" panose="02000000000000000000" pitchFamily="2" charset="0"/>
                <a:cs typeface="Arial" pitchFamily="34" charset="0"/>
              </a:rPr>
              <a:t>Common Investment and Financing Structures</a:t>
            </a:r>
          </a:p>
        </p:txBody>
      </p:sp>
      <p:sp>
        <p:nvSpPr>
          <p:cNvPr id="9" name="Rectangle 8"/>
          <p:cNvSpPr/>
          <p:nvPr/>
        </p:nvSpPr>
        <p:spPr>
          <a:xfrm>
            <a:off x="2435175" y="3049387"/>
            <a:ext cx="4273650" cy="400110"/>
          </a:xfrm>
          <a:prstGeom prst="rect">
            <a:avLst/>
          </a:prstGeom>
        </p:spPr>
        <p:txBody>
          <a:bodyPr wrap="square">
            <a:spAutoFit/>
          </a:bodyPr>
          <a:lstStyle/>
          <a:p>
            <a:pPr algn="ctr"/>
            <a:r>
              <a:rPr lang="en-US" sz="2000" b="1" dirty="0">
                <a:ln w="25400">
                  <a:noFill/>
                </a:ln>
                <a:solidFill>
                  <a:schemeClr val="bg1"/>
                </a:solidFill>
                <a:latin typeface="Arial" pitchFamily="34" charset="0"/>
                <a:ea typeface="Roboto Black" panose="02000000000000000000" pitchFamily="2" charset="0"/>
                <a:cs typeface="Arial" pitchFamily="34" charset="0"/>
              </a:rPr>
              <a:t>for real estate investment</a:t>
            </a:r>
          </a:p>
        </p:txBody>
      </p:sp>
    </p:spTree>
    <p:extLst>
      <p:ext uri="{BB962C8B-B14F-4D97-AF65-F5344CB8AC3E}">
        <p14:creationId xmlns:p14="http://schemas.microsoft.com/office/powerpoint/2010/main" val="3608531049"/>
      </p:ext>
    </p:extLst>
  </p:cSld>
  <p:clrMapOvr>
    <a:masterClrMapping/>
  </p:clrMapOvr>
  <mc:AlternateContent xmlns:mc="http://schemas.openxmlformats.org/markup-compatibility/2006" xmlns:p14="http://schemas.microsoft.com/office/powerpoint/2010/main">
    <mc:Choice Requires="p14">
      <p:transition spd="slow" p14:dur="1250" advTm="2000">
        <p:blinds dir="vert"/>
      </p:transition>
    </mc:Choice>
    <mc:Fallback xmlns="">
      <p:transition spd="slow" advTm="2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1" accel="50000" fill="hold" grpId="0" nodeType="afterEffect" p14:presetBounceEnd="50000">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14:bounceEnd="50000">
                                          <p:cBhvr additive="base">
                                            <p:cTn id="11" dur="1000" fill="hold"/>
                                            <p:tgtEl>
                                              <p:spTgt spid="58"/>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58"/>
                                            </p:tgtEl>
                                            <p:attrNameLst>
                                              <p:attrName>ppt_y</p:attrName>
                                            </p:attrNameLst>
                                          </p:cBhvr>
                                          <p:tavLst>
                                            <p:tav tm="0">
                                              <p:val>
                                                <p:strVal val="0-#ppt_h/2"/>
                                              </p:val>
                                            </p:tav>
                                            <p:tav tm="100000">
                                              <p:val>
                                                <p:strVal val="#ppt_y"/>
                                              </p:val>
                                            </p:tav>
                                          </p:tavLst>
                                        </p:anim>
                                      </p:childTnLst>
                                    </p:cTn>
                                  </p:par>
                                  <p:par>
                                    <p:cTn id="13" presetID="2" presetClass="entr" presetSubtype="1" accel="50000" fill="hold" grpId="0" nodeType="withEffect" p14:presetBounceEnd="50000">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14:bounceEnd="50000">
                                          <p:cBhvr additive="base">
                                            <p:cTn id="15"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8"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1" accel="5000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1000" fill="hold"/>
                                            <p:tgtEl>
                                              <p:spTgt spid="58"/>
                                            </p:tgtEl>
                                            <p:attrNameLst>
                                              <p:attrName>ppt_x</p:attrName>
                                            </p:attrNameLst>
                                          </p:cBhvr>
                                          <p:tavLst>
                                            <p:tav tm="0">
                                              <p:val>
                                                <p:strVal val="#ppt_x"/>
                                              </p:val>
                                            </p:tav>
                                            <p:tav tm="100000">
                                              <p:val>
                                                <p:strVal val="#ppt_x"/>
                                              </p:val>
                                            </p:tav>
                                          </p:tavLst>
                                        </p:anim>
                                        <p:anim calcmode="lin" valueType="num">
                                          <p:cBhvr additive="base">
                                            <p:cTn id="12" dur="1000" fill="hold"/>
                                            <p:tgtEl>
                                              <p:spTgt spid="58"/>
                                            </p:tgtEl>
                                            <p:attrNameLst>
                                              <p:attrName>ppt_y</p:attrName>
                                            </p:attrNameLst>
                                          </p:cBhvr>
                                          <p:tavLst>
                                            <p:tav tm="0">
                                              <p:val>
                                                <p:strVal val="0-#ppt_h/2"/>
                                              </p:val>
                                            </p:tav>
                                            <p:tav tm="100000">
                                              <p:val>
                                                <p:strVal val="#ppt_y"/>
                                              </p:val>
                                            </p:tav>
                                          </p:tavLst>
                                        </p:anim>
                                      </p:childTnLst>
                                    </p:cTn>
                                  </p:par>
                                  <p:par>
                                    <p:cTn id="13" presetID="2" presetClass="entr" presetSubtype="1" accel="50000" fill="hold" grpId="0" nodeType="withEffect">
                                      <p:stCondLst>
                                        <p:cond delay="2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8" grpId="0" animBg="1"/>
          <p:bldP spid="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3ADF5-8B5B-DDA7-C113-37D77C465E45}"/>
              </a:ext>
            </a:extLst>
          </p:cNvPr>
          <p:cNvSpPr>
            <a:spLocks noGrp="1"/>
          </p:cNvSpPr>
          <p:nvPr>
            <p:ph type="title"/>
          </p:nvPr>
        </p:nvSpPr>
        <p:spPr/>
        <p:txBody>
          <a:bodyPr/>
          <a:lstStyle/>
          <a:p>
            <a:r>
              <a:rPr lang="en-SG" dirty="0"/>
              <a:t>Typical financing structures</a:t>
            </a:r>
          </a:p>
        </p:txBody>
      </p:sp>
      <p:sp>
        <p:nvSpPr>
          <p:cNvPr id="4" name="TextBox 3">
            <a:extLst>
              <a:ext uri="{FF2B5EF4-FFF2-40B4-BE49-F238E27FC236}">
                <a16:creationId xmlns:a16="http://schemas.microsoft.com/office/drawing/2014/main" id="{07F5E8FC-3265-1E76-5233-4EF9E4446D05}"/>
              </a:ext>
            </a:extLst>
          </p:cNvPr>
          <p:cNvSpPr txBox="1"/>
          <p:nvPr/>
        </p:nvSpPr>
        <p:spPr>
          <a:xfrm>
            <a:off x="1077923" y="1747396"/>
            <a:ext cx="1529325" cy="369332"/>
          </a:xfrm>
          <a:prstGeom prst="rect">
            <a:avLst/>
          </a:prstGeom>
          <a:solidFill>
            <a:schemeClr val="accent6">
              <a:lumMod val="60000"/>
              <a:lumOff val="40000"/>
            </a:schemeClr>
          </a:solidFill>
        </p:spPr>
        <p:txBody>
          <a:bodyPr wrap="square" rtlCol="0">
            <a:spAutoFit/>
          </a:bodyPr>
          <a:lstStyle/>
          <a:p>
            <a:pPr algn="ctr"/>
            <a:r>
              <a:rPr lang="en-SG" b="1" dirty="0"/>
              <a:t>Bank</a:t>
            </a:r>
          </a:p>
        </p:txBody>
      </p:sp>
      <p:sp>
        <p:nvSpPr>
          <p:cNvPr id="5" name="TextBox 4">
            <a:extLst>
              <a:ext uri="{FF2B5EF4-FFF2-40B4-BE49-F238E27FC236}">
                <a16:creationId xmlns:a16="http://schemas.microsoft.com/office/drawing/2014/main" id="{04F5CF43-6A6D-F9AB-A0B5-C5E99DE62C40}"/>
              </a:ext>
            </a:extLst>
          </p:cNvPr>
          <p:cNvSpPr txBox="1"/>
          <p:nvPr/>
        </p:nvSpPr>
        <p:spPr>
          <a:xfrm>
            <a:off x="5328592" y="1747396"/>
            <a:ext cx="1691680" cy="369332"/>
          </a:xfrm>
          <a:prstGeom prst="rect">
            <a:avLst/>
          </a:prstGeom>
          <a:solidFill>
            <a:schemeClr val="accent3">
              <a:lumMod val="60000"/>
              <a:lumOff val="40000"/>
            </a:schemeClr>
          </a:solidFill>
        </p:spPr>
        <p:txBody>
          <a:bodyPr wrap="square" rtlCol="0">
            <a:spAutoFit/>
          </a:bodyPr>
          <a:lstStyle/>
          <a:p>
            <a:pPr algn="ctr"/>
            <a:r>
              <a:rPr lang="en-SG" b="1" dirty="0"/>
              <a:t>Purchaser</a:t>
            </a:r>
          </a:p>
        </p:txBody>
      </p:sp>
      <p:cxnSp>
        <p:nvCxnSpPr>
          <p:cNvPr id="15" name="Straight Connector 14">
            <a:extLst>
              <a:ext uri="{FF2B5EF4-FFF2-40B4-BE49-F238E27FC236}">
                <a16:creationId xmlns:a16="http://schemas.microsoft.com/office/drawing/2014/main" id="{611885A3-A3A5-BA7E-A246-9AFF60FFE529}"/>
              </a:ext>
            </a:extLst>
          </p:cNvPr>
          <p:cNvCxnSpPr>
            <a:cxnSpLocks/>
            <a:stCxn id="4" idx="2"/>
          </p:cNvCxnSpPr>
          <p:nvPr/>
        </p:nvCxnSpPr>
        <p:spPr>
          <a:xfrm>
            <a:off x="1842586" y="2116728"/>
            <a:ext cx="3531981" cy="1906928"/>
          </a:xfrm>
          <a:prstGeom prst="line">
            <a:avLst/>
          </a:prstGeom>
          <a:ln w="12700">
            <a:solidFill>
              <a:schemeClr val="bg2"/>
            </a:solidFill>
            <a:prstDash val="dash"/>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55EDDF9-2357-6FB4-77D5-6AA3CDE7C40E}"/>
              </a:ext>
            </a:extLst>
          </p:cNvPr>
          <p:cNvCxnSpPr>
            <a:stCxn id="4" idx="3"/>
            <a:endCxn id="5" idx="1"/>
          </p:cNvCxnSpPr>
          <p:nvPr/>
        </p:nvCxnSpPr>
        <p:spPr>
          <a:xfrm>
            <a:off x="2607248" y="1932062"/>
            <a:ext cx="2721344"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0A94002-B399-9E83-23F9-E22BB27363D2}"/>
              </a:ext>
            </a:extLst>
          </p:cNvPr>
          <p:cNvCxnSpPr>
            <a:cxnSpLocks/>
          </p:cNvCxnSpPr>
          <p:nvPr/>
        </p:nvCxnSpPr>
        <p:spPr>
          <a:xfrm>
            <a:off x="6130651" y="2179445"/>
            <a:ext cx="0" cy="1412163"/>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930B4EB-4E45-0222-58FA-B98E7B64B111}"/>
              </a:ext>
            </a:extLst>
          </p:cNvPr>
          <p:cNvSpPr txBox="1"/>
          <p:nvPr/>
        </p:nvSpPr>
        <p:spPr>
          <a:xfrm>
            <a:off x="5571954" y="2666418"/>
            <a:ext cx="1206769" cy="307777"/>
          </a:xfrm>
          <a:prstGeom prst="rect">
            <a:avLst/>
          </a:prstGeom>
          <a:solidFill>
            <a:schemeClr val="bg1">
              <a:lumMod val="10000"/>
              <a:lumOff val="90000"/>
            </a:schemeClr>
          </a:solidFill>
        </p:spPr>
        <p:txBody>
          <a:bodyPr wrap="square" rtlCol="0">
            <a:spAutoFit/>
          </a:bodyPr>
          <a:lstStyle/>
          <a:p>
            <a:pPr algn="ctr"/>
            <a:r>
              <a:rPr lang="en-SG" sz="1400" dirty="0"/>
              <a:t>Acquires</a:t>
            </a:r>
          </a:p>
        </p:txBody>
      </p:sp>
      <p:sp>
        <p:nvSpPr>
          <p:cNvPr id="21" name="TextBox 20">
            <a:extLst>
              <a:ext uri="{FF2B5EF4-FFF2-40B4-BE49-F238E27FC236}">
                <a16:creationId xmlns:a16="http://schemas.microsoft.com/office/drawing/2014/main" id="{BAD1E6B2-D8A6-C243-9F30-B79C48837CF8}"/>
              </a:ext>
            </a:extLst>
          </p:cNvPr>
          <p:cNvSpPr txBox="1"/>
          <p:nvPr/>
        </p:nvSpPr>
        <p:spPr>
          <a:xfrm>
            <a:off x="2195736" y="2861923"/>
            <a:ext cx="1206769" cy="523220"/>
          </a:xfrm>
          <a:prstGeom prst="rect">
            <a:avLst/>
          </a:prstGeom>
          <a:noFill/>
        </p:spPr>
        <p:txBody>
          <a:bodyPr wrap="square" rtlCol="0">
            <a:spAutoFit/>
          </a:bodyPr>
          <a:lstStyle/>
          <a:p>
            <a:pPr algn="ctr"/>
            <a:r>
              <a:rPr lang="en-SG" sz="1400" dirty="0"/>
              <a:t>Mortgage</a:t>
            </a:r>
          </a:p>
          <a:p>
            <a:pPr algn="ctr"/>
            <a:r>
              <a:rPr lang="en-SG" sz="1400" dirty="0"/>
              <a:t>LTV 60%</a:t>
            </a:r>
          </a:p>
        </p:txBody>
      </p:sp>
      <p:sp>
        <p:nvSpPr>
          <p:cNvPr id="22" name="TextBox 21">
            <a:extLst>
              <a:ext uri="{FF2B5EF4-FFF2-40B4-BE49-F238E27FC236}">
                <a16:creationId xmlns:a16="http://schemas.microsoft.com/office/drawing/2014/main" id="{78607722-3AC6-894F-E9BC-D04839424A55}"/>
              </a:ext>
            </a:extLst>
          </p:cNvPr>
          <p:cNvSpPr txBox="1"/>
          <p:nvPr/>
        </p:nvSpPr>
        <p:spPr>
          <a:xfrm>
            <a:off x="3212024" y="1560883"/>
            <a:ext cx="1206769" cy="307777"/>
          </a:xfrm>
          <a:prstGeom prst="rect">
            <a:avLst/>
          </a:prstGeom>
          <a:noFill/>
        </p:spPr>
        <p:txBody>
          <a:bodyPr wrap="square" rtlCol="0">
            <a:spAutoFit/>
          </a:bodyPr>
          <a:lstStyle/>
          <a:p>
            <a:pPr algn="ctr"/>
            <a:r>
              <a:rPr lang="en-SG" sz="1400" dirty="0"/>
              <a:t>Lends $$</a:t>
            </a:r>
          </a:p>
        </p:txBody>
      </p:sp>
      <p:pic>
        <p:nvPicPr>
          <p:cNvPr id="26" name="Graphic 25" descr="Bank outline">
            <a:extLst>
              <a:ext uri="{FF2B5EF4-FFF2-40B4-BE49-F238E27FC236}">
                <a16:creationId xmlns:a16="http://schemas.microsoft.com/office/drawing/2014/main" id="{67E5979F-A5C9-025D-666C-C5DCBDB67B8A}"/>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85385" y="903061"/>
            <a:ext cx="914400" cy="914400"/>
          </a:xfrm>
          <a:prstGeom prst="rect">
            <a:avLst/>
          </a:prstGeom>
        </p:spPr>
      </p:pic>
      <p:pic>
        <p:nvPicPr>
          <p:cNvPr id="28" name="Graphic 27" descr="Male profile with solid fill">
            <a:extLst>
              <a:ext uri="{FF2B5EF4-FFF2-40B4-BE49-F238E27FC236}">
                <a16:creationId xmlns:a16="http://schemas.microsoft.com/office/drawing/2014/main" id="{98390941-E6BF-C0DD-05C7-3FCF99283C6C}"/>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673451" y="900804"/>
            <a:ext cx="914400" cy="914400"/>
          </a:xfrm>
          <a:prstGeom prst="rect">
            <a:avLst/>
          </a:prstGeom>
        </p:spPr>
      </p:pic>
      <p:pic>
        <p:nvPicPr>
          <p:cNvPr id="30" name="Graphic 29" descr="Home with solid fill">
            <a:extLst>
              <a:ext uri="{FF2B5EF4-FFF2-40B4-BE49-F238E27FC236}">
                <a16:creationId xmlns:a16="http://schemas.microsoft.com/office/drawing/2014/main" id="{D18F4D5C-C347-8A93-5094-5566B8004828}"/>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872854" y="3591608"/>
            <a:ext cx="736921" cy="736921"/>
          </a:xfrm>
          <a:prstGeom prst="rect">
            <a:avLst/>
          </a:prstGeom>
        </p:spPr>
      </p:pic>
      <p:sp>
        <p:nvSpPr>
          <p:cNvPr id="31" name="TextBox 30">
            <a:extLst>
              <a:ext uri="{FF2B5EF4-FFF2-40B4-BE49-F238E27FC236}">
                <a16:creationId xmlns:a16="http://schemas.microsoft.com/office/drawing/2014/main" id="{2409A10E-504A-1136-5503-CF1878E4B746}"/>
              </a:ext>
            </a:extLst>
          </p:cNvPr>
          <p:cNvSpPr txBox="1"/>
          <p:nvPr/>
        </p:nvSpPr>
        <p:spPr>
          <a:xfrm>
            <a:off x="6416887" y="762511"/>
            <a:ext cx="1206769" cy="954107"/>
          </a:xfrm>
          <a:prstGeom prst="rect">
            <a:avLst/>
          </a:prstGeom>
          <a:noFill/>
        </p:spPr>
        <p:txBody>
          <a:bodyPr wrap="square" rtlCol="0">
            <a:spAutoFit/>
          </a:bodyPr>
          <a:lstStyle/>
          <a:p>
            <a:pPr algn="ctr"/>
            <a:r>
              <a:rPr lang="en-SG" sz="1400" dirty="0"/>
              <a:t>Pays stamp duties for acquisition of property</a:t>
            </a:r>
          </a:p>
        </p:txBody>
      </p:sp>
      <p:sp>
        <p:nvSpPr>
          <p:cNvPr id="32" name="Oval 31">
            <a:extLst>
              <a:ext uri="{FF2B5EF4-FFF2-40B4-BE49-F238E27FC236}">
                <a16:creationId xmlns:a16="http://schemas.microsoft.com/office/drawing/2014/main" id="{BF4A9C90-656D-989B-EC5F-EE2DA6B3E330}"/>
              </a:ext>
            </a:extLst>
          </p:cNvPr>
          <p:cNvSpPr/>
          <p:nvPr/>
        </p:nvSpPr>
        <p:spPr>
          <a:xfrm>
            <a:off x="5364088" y="3651870"/>
            <a:ext cx="1541117" cy="7200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TextBox 32">
            <a:extLst>
              <a:ext uri="{FF2B5EF4-FFF2-40B4-BE49-F238E27FC236}">
                <a16:creationId xmlns:a16="http://schemas.microsoft.com/office/drawing/2014/main" id="{62A2FE06-8E4E-A0AD-2D2B-EE12F77B4439}"/>
              </a:ext>
            </a:extLst>
          </p:cNvPr>
          <p:cNvSpPr txBox="1"/>
          <p:nvPr/>
        </p:nvSpPr>
        <p:spPr>
          <a:xfrm>
            <a:off x="5577637" y="3805758"/>
            <a:ext cx="1221882" cy="369332"/>
          </a:xfrm>
          <a:prstGeom prst="rect">
            <a:avLst/>
          </a:prstGeom>
          <a:noFill/>
        </p:spPr>
        <p:txBody>
          <a:bodyPr wrap="square" rtlCol="0">
            <a:spAutoFit/>
          </a:bodyPr>
          <a:lstStyle/>
          <a:p>
            <a:r>
              <a:rPr lang="en-SG" b="1" dirty="0"/>
              <a:t>Property</a:t>
            </a:r>
          </a:p>
        </p:txBody>
      </p:sp>
    </p:spTree>
    <p:extLst>
      <p:ext uri="{BB962C8B-B14F-4D97-AF65-F5344CB8AC3E}">
        <p14:creationId xmlns:p14="http://schemas.microsoft.com/office/powerpoint/2010/main" val="213599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21" grpId="0"/>
      <p:bldP spid="22" grpId="0"/>
      <p:bldP spid="31" grpId="0"/>
      <p:bldP spid="32" grpId="0" animBg="1"/>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210BB48A-DBE6-CEC1-0649-B2617EC4069C}"/>
              </a:ext>
            </a:extLst>
          </p:cNvPr>
          <p:cNvCxnSpPr>
            <a:cxnSpLocks/>
            <a:stCxn id="16" idx="2"/>
          </p:cNvCxnSpPr>
          <p:nvPr/>
        </p:nvCxnSpPr>
        <p:spPr>
          <a:xfrm flipH="1">
            <a:off x="5931461" y="3420890"/>
            <a:ext cx="1" cy="59102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C7A6AC-4B5B-2A05-0F36-26CD6A6C5AE3}"/>
              </a:ext>
            </a:extLst>
          </p:cNvPr>
          <p:cNvSpPr>
            <a:spLocks noGrp="1"/>
          </p:cNvSpPr>
          <p:nvPr>
            <p:ph type="title"/>
          </p:nvPr>
        </p:nvSpPr>
        <p:spPr>
          <a:xfrm>
            <a:off x="594403" y="211985"/>
            <a:ext cx="6544516" cy="674031"/>
          </a:xfrm>
        </p:spPr>
        <p:txBody>
          <a:bodyPr/>
          <a:lstStyle/>
          <a:p>
            <a:r>
              <a:rPr lang="en-SG" dirty="0"/>
              <a:t>Acquisition of company owning property</a:t>
            </a:r>
          </a:p>
        </p:txBody>
      </p:sp>
      <p:sp>
        <p:nvSpPr>
          <p:cNvPr id="4" name="TextBox 3">
            <a:extLst>
              <a:ext uri="{FF2B5EF4-FFF2-40B4-BE49-F238E27FC236}">
                <a16:creationId xmlns:a16="http://schemas.microsoft.com/office/drawing/2014/main" id="{72F6B130-D5E1-5B13-BB86-E0B41D89E0FB}"/>
              </a:ext>
            </a:extLst>
          </p:cNvPr>
          <p:cNvSpPr txBox="1"/>
          <p:nvPr/>
        </p:nvSpPr>
        <p:spPr>
          <a:xfrm>
            <a:off x="834952" y="1747396"/>
            <a:ext cx="1529325" cy="369332"/>
          </a:xfrm>
          <a:prstGeom prst="rect">
            <a:avLst/>
          </a:prstGeom>
          <a:solidFill>
            <a:schemeClr val="accent6">
              <a:lumMod val="60000"/>
              <a:lumOff val="40000"/>
            </a:schemeClr>
          </a:solidFill>
        </p:spPr>
        <p:txBody>
          <a:bodyPr wrap="square" rtlCol="0">
            <a:spAutoFit/>
          </a:bodyPr>
          <a:lstStyle/>
          <a:p>
            <a:pPr algn="ctr"/>
            <a:r>
              <a:rPr lang="en-SG" b="1" dirty="0"/>
              <a:t>Bank</a:t>
            </a:r>
          </a:p>
        </p:txBody>
      </p:sp>
      <p:pic>
        <p:nvPicPr>
          <p:cNvPr id="5" name="Graphic 4" descr="Bank outline">
            <a:extLst>
              <a:ext uri="{FF2B5EF4-FFF2-40B4-BE49-F238E27FC236}">
                <a16:creationId xmlns:a16="http://schemas.microsoft.com/office/drawing/2014/main" id="{1052E215-8A8D-F1A9-2114-87E55624D754}"/>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8718" y="886016"/>
            <a:ext cx="914400" cy="914400"/>
          </a:xfrm>
          <a:prstGeom prst="rect">
            <a:avLst/>
          </a:prstGeom>
        </p:spPr>
      </p:pic>
      <p:cxnSp>
        <p:nvCxnSpPr>
          <p:cNvPr id="6" name="Straight Arrow Connector 5">
            <a:extLst>
              <a:ext uri="{FF2B5EF4-FFF2-40B4-BE49-F238E27FC236}">
                <a16:creationId xmlns:a16="http://schemas.microsoft.com/office/drawing/2014/main" id="{5C0614F0-9905-B4FF-4B03-DCD5B79DEB31}"/>
              </a:ext>
            </a:extLst>
          </p:cNvPr>
          <p:cNvCxnSpPr/>
          <p:nvPr/>
        </p:nvCxnSpPr>
        <p:spPr>
          <a:xfrm>
            <a:off x="2364277" y="1932062"/>
            <a:ext cx="2721344"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4BE46C-A85B-B42E-4876-022B43D2ED75}"/>
              </a:ext>
            </a:extLst>
          </p:cNvPr>
          <p:cNvSpPr txBox="1"/>
          <p:nvPr/>
        </p:nvSpPr>
        <p:spPr>
          <a:xfrm>
            <a:off x="3021300" y="1562730"/>
            <a:ext cx="1206769" cy="307777"/>
          </a:xfrm>
          <a:prstGeom prst="rect">
            <a:avLst/>
          </a:prstGeom>
          <a:noFill/>
        </p:spPr>
        <p:txBody>
          <a:bodyPr wrap="square" rtlCol="0">
            <a:spAutoFit/>
          </a:bodyPr>
          <a:lstStyle/>
          <a:p>
            <a:pPr algn="ctr"/>
            <a:r>
              <a:rPr lang="en-SG" sz="1400" dirty="0"/>
              <a:t>Lends $$</a:t>
            </a:r>
          </a:p>
        </p:txBody>
      </p:sp>
      <p:sp>
        <p:nvSpPr>
          <p:cNvPr id="8" name="TextBox 7">
            <a:extLst>
              <a:ext uri="{FF2B5EF4-FFF2-40B4-BE49-F238E27FC236}">
                <a16:creationId xmlns:a16="http://schemas.microsoft.com/office/drawing/2014/main" id="{9A11223A-42ED-96DD-E325-58EDB7F532BC}"/>
              </a:ext>
            </a:extLst>
          </p:cNvPr>
          <p:cNvSpPr txBox="1"/>
          <p:nvPr/>
        </p:nvSpPr>
        <p:spPr>
          <a:xfrm>
            <a:off x="5085621" y="1747396"/>
            <a:ext cx="1691680" cy="369332"/>
          </a:xfrm>
          <a:prstGeom prst="rect">
            <a:avLst/>
          </a:prstGeom>
          <a:solidFill>
            <a:schemeClr val="accent3">
              <a:lumMod val="60000"/>
              <a:lumOff val="40000"/>
            </a:schemeClr>
          </a:solidFill>
        </p:spPr>
        <p:txBody>
          <a:bodyPr wrap="square" rtlCol="0">
            <a:spAutoFit/>
          </a:bodyPr>
          <a:lstStyle/>
          <a:p>
            <a:pPr algn="ctr"/>
            <a:r>
              <a:rPr lang="en-SG" b="1" dirty="0"/>
              <a:t>Purchaser</a:t>
            </a:r>
          </a:p>
        </p:txBody>
      </p:sp>
      <p:pic>
        <p:nvPicPr>
          <p:cNvPr id="9" name="Graphic 8" descr="Male profile with solid fill">
            <a:extLst>
              <a:ext uri="{FF2B5EF4-FFF2-40B4-BE49-F238E27FC236}">
                <a16:creationId xmlns:a16="http://schemas.microsoft.com/office/drawing/2014/main" id="{79C9EC06-A028-692D-4FC1-CD8833FE03B5}"/>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430479" y="885766"/>
            <a:ext cx="914400" cy="914400"/>
          </a:xfrm>
          <a:prstGeom prst="rect">
            <a:avLst/>
          </a:prstGeom>
        </p:spPr>
      </p:pic>
      <p:cxnSp>
        <p:nvCxnSpPr>
          <p:cNvPr id="10" name="Straight Arrow Connector 9">
            <a:extLst>
              <a:ext uri="{FF2B5EF4-FFF2-40B4-BE49-F238E27FC236}">
                <a16:creationId xmlns:a16="http://schemas.microsoft.com/office/drawing/2014/main" id="{BE3C39F9-91E3-71D6-D1E2-4BD3284A5EA9}"/>
              </a:ext>
            </a:extLst>
          </p:cNvPr>
          <p:cNvCxnSpPr>
            <a:cxnSpLocks/>
            <a:stCxn id="8" idx="2"/>
            <a:endCxn id="16" idx="0"/>
          </p:cNvCxnSpPr>
          <p:nvPr/>
        </p:nvCxnSpPr>
        <p:spPr>
          <a:xfrm>
            <a:off x="5931461" y="2116728"/>
            <a:ext cx="1" cy="842497"/>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E4D0013-414B-1A48-9617-ACF501742FF9}"/>
              </a:ext>
            </a:extLst>
          </p:cNvPr>
          <p:cNvSpPr txBox="1"/>
          <p:nvPr/>
        </p:nvSpPr>
        <p:spPr>
          <a:xfrm>
            <a:off x="5284295" y="2352181"/>
            <a:ext cx="1206769" cy="307777"/>
          </a:xfrm>
          <a:prstGeom prst="rect">
            <a:avLst/>
          </a:prstGeom>
          <a:solidFill>
            <a:schemeClr val="bg1">
              <a:lumMod val="10000"/>
              <a:lumOff val="90000"/>
            </a:schemeClr>
          </a:solidFill>
        </p:spPr>
        <p:txBody>
          <a:bodyPr wrap="square" rtlCol="0">
            <a:spAutoFit/>
          </a:bodyPr>
          <a:lstStyle/>
          <a:p>
            <a:pPr algn="ctr"/>
            <a:r>
              <a:rPr lang="en-SG" sz="1400" dirty="0"/>
              <a:t>Acquires</a:t>
            </a:r>
          </a:p>
        </p:txBody>
      </p:sp>
      <p:sp>
        <p:nvSpPr>
          <p:cNvPr id="16" name="TextBox 15">
            <a:extLst>
              <a:ext uri="{FF2B5EF4-FFF2-40B4-BE49-F238E27FC236}">
                <a16:creationId xmlns:a16="http://schemas.microsoft.com/office/drawing/2014/main" id="{39FFC96A-A5A7-CFF3-681E-4E39AFC31777}"/>
              </a:ext>
            </a:extLst>
          </p:cNvPr>
          <p:cNvSpPr txBox="1"/>
          <p:nvPr/>
        </p:nvSpPr>
        <p:spPr>
          <a:xfrm>
            <a:off x="5085622" y="2959225"/>
            <a:ext cx="1691680" cy="461665"/>
          </a:xfrm>
          <a:prstGeom prst="rect">
            <a:avLst/>
          </a:prstGeom>
          <a:solidFill>
            <a:schemeClr val="accent2">
              <a:lumMod val="60000"/>
              <a:lumOff val="40000"/>
            </a:schemeClr>
          </a:solidFill>
        </p:spPr>
        <p:txBody>
          <a:bodyPr wrap="square" rtlCol="0">
            <a:spAutoFit/>
          </a:bodyPr>
          <a:lstStyle/>
          <a:p>
            <a:pPr algn="ctr"/>
            <a:r>
              <a:rPr lang="en-SG" sz="1200" b="1" dirty="0"/>
              <a:t>Property-owning Company</a:t>
            </a:r>
          </a:p>
        </p:txBody>
      </p:sp>
      <p:sp>
        <p:nvSpPr>
          <p:cNvPr id="20" name="TextBox 19">
            <a:extLst>
              <a:ext uri="{FF2B5EF4-FFF2-40B4-BE49-F238E27FC236}">
                <a16:creationId xmlns:a16="http://schemas.microsoft.com/office/drawing/2014/main" id="{A877DF26-7B12-94A7-0036-1019433F06A2}"/>
              </a:ext>
            </a:extLst>
          </p:cNvPr>
          <p:cNvSpPr txBox="1"/>
          <p:nvPr/>
        </p:nvSpPr>
        <p:spPr>
          <a:xfrm>
            <a:off x="5629153" y="3538465"/>
            <a:ext cx="1206769" cy="307777"/>
          </a:xfrm>
          <a:prstGeom prst="rect">
            <a:avLst/>
          </a:prstGeom>
          <a:noFill/>
        </p:spPr>
        <p:txBody>
          <a:bodyPr wrap="square" rtlCol="0">
            <a:spAutoFit/>
          </a:bodyPr>
          <a:lstStyle/>
          <a:p>
            <a:pPr algn="ctr"/>
            <a:r>
              <a:rPr lang="en-SG" sz="1400" dirty="0"/>
              <a:t>Owns</a:t>
            </a:r>
          </a:p>
        </p:txBody>
      </p:sp>
      <p:sp>
        <p:nvSpPr>
          <p:cNvPr id="21" name="Oval 20">
            <a:extLst>
              <a:ext uri="{FF2B5EF4-FFF2-40B4-BE49-F238E27FC236}">
                <a16:creationId xmlns:a16="http://schemas.microsoft.com/office/drawing/2014/main" id="{7F13F482-66EE-8AF7-9F0D-2714810ACEFE}"/>
              </a:ext>
            </a:extLst>
          </p:cNvPr>
          <p:cNvSpPr/>
          <p:nvPr/>
        </p:nvSpPr>
        <p:spPr>
          <a:xfrm>
            <a:off x="5173991" y="4005693"/>
            <a:ext cx="1541117" cy="7200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a:extLst>
              <a:ext uri="{FF2B5EF4-FFF2-40B4-BE49-F238E27FC236}">
                <a16:creationId xmlns:a16="http://schemas.microsoft.com/office/drawing/2014/main" id="{80C3E68C-1FB8-91B3-7108-2792E6513F74}"/>
              </a:ext>
            </a:extLst>
          </p:cNvPr>
          <p:cNvSpPr txBox="1"/>
          <p:nvPr/>
        </p:nvSpPr>
        <p:spPr>
          <a:xfrm>
            <a:off x="5333608" y="4140286"/>
            <a:ext cx="1221882" cy="369332"/>
          </a:xfrm>
          <a:prstGeom prst="rect">
            <a:avLst/>
          </a:prstGeom>
          <a:noFill/>
        </p:spPr>
        <p:txBody>
          <a:bodyPr wrap="square" rtlCol="0">
            <a:spAutoFit/>
          </a:bodyPr>
          <a:lstStyle/>
          <a:p>
            <a:r>
              <a:rPr lang="en-SG" b="1" dirty="0"/>
              <a:t>Property</a:t>
            </a:r>
          </a:p>
        </p:txBody>
      </p:sp>
      <p:cxnSp>
        <p:nvCxnSpPr>
          <p:cNvPr id="29" name="Straight Arrow Connector 28">
            <a:extLst>
              <a:ext uri="{FF2B5EF4-FFF2-40B4-BE49-F238E27FC236}">
                <a16:creationId xmlns:a16="http://schemas.microsoft.com/office/drawing/2014/main" id="{732C4AEE-1C74-54E4-10AE-DD50F6C45E44}"/>
              </a:ext>
            </a:extLst>
          </p:cNvPr>
          <p:cNvCxnSpPr>
            <a:cxnSpLocks/>
            <a:stCxn id="4" idx="3"/>
            <a:endCxn id="16" idx="1"/>
          </p:cNvCxnSpPr>
          <p:nvPr/>
        </p:nvCxnSpPr>
        <p:spPr>
          <a:xfrm>
            <a:off x="2364277" y="1932062"/>
            <a:ext cx="2721345" cy="1257996"/>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DCEA048-A05F-684A-B38A-109931F5B9D7}"/>
              </a:ext>
            </a:extLst>
          </p:cNvPr>
          <p:cNvSpPr txBox="1"/>
          <p:nvPr/>
        </p:nvSpPr>
        <p:spPr>
          <a:xfrm>
            <a:off x="3361664" y="2263693"/>
            <a:ext cx="1206769" cy="461665"/>
          </a:xfrm>
          <a:prstGeom prst="rect">
            <a:avLst/>
          </a:prstGeom>
          <a:noFill/>
        </p:spPr>
        <p:txBody>
          <a:bodyPr wrap="square" rtlCol="0">
            <a:spAutoFit/>
          </a:bodyPr>
          <a:lstStyle/>
          <a:p>
            <a:pPr algn="r"/>
            <a:r>
              <a:rPr lang="en-SG" sz="1200" dirty="0"/>
              <a:t>Debt push-down</a:t>
            </a:r>
          </a:p>
        </p:txBody>
      </p:sp>
      <p:cxnSp>
        <p:nvCxnSpPr>
          <p:cNvPr id="31" name="Straight Arrow Connector 30">
            <a:extLst>
              <a:ext uri="{FF2B5EF4-FFF2-40B4-BE49-F238E27FC236}">
                <a16:creationId xmlns:a16="http://schemas.microsoft.com/office/drawing/2014/main" id="{91A1325A-7BB2-AB1B-F178-E9106255DDFB}"/>
              </a:ext>
            </a:extLst>
          </p:cNvPr>
          <p:cNvCxnSpPr>
            <a:cxnSpLocks/>
            <a:stCxn id="4" idx="2"/>
          </p:cNvCxnSpPr>
          <p:nvPr/>
        </p:nvCxnSpPr>
        <p:spPr>
          <a:xfrm>
            <a:off x="1599615" y="2116728"/>
            <a:ext cx="3561285" cy="2279579"/>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2D02E18-93EF-B0E4-633A-E0B3E0071A1D}"/>
              </a:ext>
            </a:extLst>
          </p:cNvPr>
          <p:cNvSpPr txBox="1"/>
          <p:nvPr/>
        </p:nvSpPr>
        <p:spPr>
          <a:xfrm>
            <a:off x="2210521" y="2931941"/>
            <a:ext cx="1206769" cy="461665"/>
          </a:xfrm>
          <a:prstGeom prst="rect">
            <a:avLst/>
          </a:prstGeom>
          <a:noFill/>
        </p:spPr>
        <p:txBody>
          <a:bodyPr wrap="square" rtlCol="0">
            <a:spAutoFit/>
          </a:bodyPr>
          <a:lstStyle/>
          <a:p>
            <a:r>
              <a:rPr lang="en-SG" sz="1200" dirty="0"/>
              <a:t>Mortgage </a:t>
            </a:r>
          </a:p>
          <a:p>
            <a:r>
              <a:rPr lang="en-SG" sz="1200" dirty="0"/>
              <a:t>LTV 60%</a:t>
            </a:r>
          </a:p>
        </p:txBody>
      </p:sp>
      <p:pic>
        <p:nvPicPr>
          <p:cNvPr id="44" name="Graphic 43" descr="Building with solid fill">
            <a:extLst>
              <a:ext uri="{FF2B5EF4-FFF2-40B4-BE49-F238E27FC236}">
                <a16:creationId xmlns:a16="http://schemas.microsoft.com/office/drawing/2014/main" id="{28373410-632E-1137-09D7-F2C7C5A7076B}"/>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449011" y="2773640"/>
            <a:ext cx="689369" cy="689369"/>
          </a:xfrm>
          <a:prstGeom prst="rect">
            <a:avLst/>
          </a:prstGeom>
        </p:spPr>
      </p:pic>
      <p:pic>
        <p:nvPicPr>
          <p:cNvPr id="45" name="Graphic 44" descr="Home with solid fill">
            <a:extLst>
              <a:ext uri="{FF2B5EF4-FFF2-40B4-BE49-F238E27FC236}">
                <a16:creationId xmlns:a16="http://schemas.microsoft.com/office/drawing/2014/main" id="{ECD45010-971B-A00B-4998-A09400395B19}"/>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449011" y="3876409"/>
            <a:ext cx="720080" cy="720080"/>
          </a:xfrm>
          <a:prstGeom prst="rect">
            <a:avLst/>
          </a:prstGeom>
        </p:spPr>
      </p:pic>
      <p:sp>
        <p:nvSpPr>
          <p:cNvPr id="3" name="TextBox 2">
            <a:extLst>
              <a:ext uri="{FF2B5EF4-FFF2-40B4-BE49-F238E27FC236}">
                <a16:creationId xmlns:a16="http://schemas.microsoft.com/office/drawing/2014/main" id="{2B5284C3-ADE3-E36F-8F9C-E451C95173A1}"/>
              </a:ext>
            </a:extLst>
          </p:cNvPr>
          <p:cNvSpPr txBox="1"/>
          <p:nvPr/>
        </p:nvSpPr>
        <p:spPr>
          <a:xfrm>
            <a:off x="6835922" y="1024120"/>
            <a:ext cx="1904822" cy="1785104"/>
          </a:xfrm>
          <a:prstGeom prst="rect">
            <a:avLst/>
          </a:prstGeom>
          <a:noFill/>
        </p:spPr>
        <p:txBody>
          <a:bodyPr wrap="square" rtlCol="0">
            <a:spAutoFit/>
          </a:bodyPr>
          <a:lstStyle/>
          <a:p>
            <a:r>
              <a:rPr lang="en-SG" sz="1100" dirty="0"/>
              <a:t>Purchaser pays stamp duty on executed transfer instrument (rate differs depending on instrument, for share transfers it is 0.2</a:t>
            </a:r>
            <a:r>
              <a:rPr lang="en-SG" sz="1100"/>
              <a:t>% of the </a:t>
            </a:r>
            <a:r>
              <a:rPr lang="en-SG" sz="1100" dirty="0"/>
              <a:t>purchase price/value of shares, whichever is higher), and/or Additional Conveyance Duty (ACD) </a:t>
            </a:r>
          </a:p>
        </p:txBody>
      </p:sp>
    </p:spTree>
    <p:extLst>
      <p:ext uri="{BB962C8B-B14F-4D97-AF65-F5344CB8AC3E}">
        <p14:creationId xmlns:p14="http://schemas.microsoft.com/office/powerpoint/2010/main" val="30577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500" fill="hold"/>
                                        <p:tgtEl>
                                          <p:spTgt spid="34"/>
                                        </p:tgtEl>
                                        <p:attrNameLst>
                                          <p:attrName>ppt_x</p:attrName>
                                        </p:attrNameLst>
                                      </p:cBhvr>
                                      <p:tavLst>
                                        <p:tav tm="0">
                                          <p:val>
                                            <p:strVal val="#ppt_x"/>
                                          </p:val>
                                        </p:tav>
                                        <p:tav tm="100000">
                                          <p:val>
                                            <p:strVal val="#ppt_x"/>
                                          </p:val>
                                        </p:tav>
                                      </p:tavLst>
                                    </p:anim>
                                    <p:anim calcmode="lin" valueType="num">
                                      <p:cBhvr additive="base">
                                        <p:cTn id="72" dur="5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additive="base">
                                        <p:cTn id="83" dur="500" fill="hold"/>
                                        <p:tgtEl>
                                          <p:spTgt spid="3"/>
                                        </p:tgtEl>
                                        <p:attrNameLst>
                                          <p:attrName>ppt_x</p:attrName>
                                        </p:attrNameLst>
                                      </p:cBhvr>
                                      <p:tavLst>
                                        <p:tav tm="0">
                                          <p:val>
                                            <p:strVal val="#ppt_x"/>
                                          </p:val>
                                        </p:tav>
                                        <p:tav tm="100000">
                                          <p:val>
                                            <p:strVal val="#ppt_x"/>
                                          </p:val>
                                        </p:tav>
                                      </p:tavLst>
                                    </p:anim>
                                    <p:anim calcmode="lin" valueType="num">
                                      <p:cBhvr additive="base">
                                        <p:cTn id="8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1" grpId="0" animBg="1"/>
      <p:bldP spid="16" grpId="0" animBg="1"/>
      <p:bldP spid="20" grpId="0"/>
      <p:bldP spid="21" grpId="0" animBg="1"/>
      <p:bldP spid="22" grpId="0"/>
      <p:bldP spid="30" grpId="0"/>
      <p:bldP spid="34"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0DAB-074B-15D3-CAF8-DD15331686E8}"/>
              </a:ext>
            </a:extLst>
          </p:cNvPr>
          <p:cNvSpPr>
            <a:spLocks noGrp="1"/>
          </p:cNvSpPr>
          <p:nvPr>
            <p:ph type="title"/>
          </p:nvPr>
        </p:nvSpPr>
        <p:spPr>
          <a:xfrm>
            <a:off x="594402" y="211985"/>
            <a:ext cx="6569885" cy="674031"/>
          </a:xfrm>
        </p:spPr>
        <p:txBody>
          <a:bodyPr/>
          <a:lstStyle/>
          <a:p>
            <a:r>
              <a:rPr lang="en-SG" dirty="0"/>
              <a:t>Acquisition of company owning property</a:t>
            </a:r>
          </a:p>
        </p:txBody>
      </p:sp>
      <p:sp>
        <p:nvSpPr>
          <p:cNvPr id="3" name="Text Placeholder 2">
            <a:extLst>
              <a:ext uri="{FF2B5EF4-FFF2-40B4-BE49-F238E27FC236}">
                <a16:creationId xmlns:a16="http://schemas.microsoft.com/office/drawing/2014/main" id="{ED03E41B-624C-546A-C2B9-21F0B78F8C95}"/>
              </a:ext>
            </a:extLst>
          </p:cNvPr>
          <p:cNvSpPr>
            <a:spLocks noGrp="1"/>
          </p:cNvSpPr>
          <p:nvPr>
            <p:ph type="body" sz="quarter" idx="12"/>
          </p:nvPr>
        </p:nvSpPr>
        <p:spPr/>
        <p:txBody>
          <a:bodyPr>
            <a:normAutofit/>
          </a:bodyPr>
          <a:lstStyle/>
          <a:p>
            <a:pPr>
              <a:lnSpc>
                <a:spcPct val="120000"/>
              </a:lnSpc>
            </a:pPr>
            <a:r>
              <a:rPr lang="en-SG" sz="1200" dirty="0">
                <a:solidFill>
                  <a:srgbClr val="FA8686"/>
                </a:solidFill>
              </a:rPr>
              <a:t>ACD is payable by a purchaser </a:t>
            </a:r>
            <a:r>
              <a:rPr lang="en-SG" sz="1200" dirty="0"/>
              <a:t>of equity interest in a property holding entity (PHE) who either is a significant owner of the PHE, or who will become a significant owner of the PHE through the purchase</a:t>
            </a:r>
          </a:p>
          <a:p>
            <a:pPr marL="628702" lvl="1" indent="-285750">
              <a:lnSpc>
                <a:spcPct val="120000"/>
              </a:lnSpc>
              <a:buFont typeface="Arial" panose="020B0604020202020204" pitchFamily="34" charset="0"/>
              <a:buChar char="•"/>
            </a:pPr>
            <a:r>
              <a:rPr lang="en-SG" sz="1200" dirty="0"/>
              <a:t>PHE = entities that own primarily residential property, primarily = at least 50% total tangible assets of the PHE are prescribed immovable properties</a:t>
            </a:r>
          </a:p>
          <a:p>
            <a:pPr marL="628650" lvl="1" indent="-269875">
              <a:lnSpc>
                <a:spcPct val="120000"/>
              </a:lnSpc>
              <a:buFont typeface="Arial" panose="020B0604020202020204" pitchFamily="34" charset="0"/>
              <a:buChar char="•"/>
            </a:pPr>
            <a:r>
              <a:rPr lang="en-SG" sz="1200" dirty="0"/>
              <a:t>Significant owner = own at least 50% of equity interest in PHE</a:t>
            </a:r>
          </a:p>
          <a:p>
            <a:pPr marL="171450" indent="-171450">
              <a:lnSpc>
                <a:spcPct val="120000"/>
              </a:lnSpc>
              <a:buFont typeface="Arial" panose="020B0604020202020204" pitchFamily="34" charset="0"/>
              <a:buChar char="•"/>
            </a:pPr>
            <a:r>
              <a:rPr lang="en-SG" sz="1200" dirty="0"/>
              <a:t>ACD for Buyers (ACDB): BSD at 1%-6%, plus ABSD at flat rate of 40%</a:t>
            </a:r>
          </a:p>
          <a:p>
            <a:pPr marL="171450" indent="-171450">
              <a:lnSpc>
                <a:spcPct val="120000"/>
              </a:lnSpc>
              <a:buFont typeface="Arial" panose="020B0604020202020204" pitchFamily="34" charset="0"/>
              <a:buChar char="•"/>
            </a:pPr>
            <a:r>
              <a:rPr lang="en-SG" sz="1200" dirty="0">
                <a:solidFill>
                  <a:srgbClr val="FA8686"/>
                </a:solidFill>
              </a:rPr>
              <a:t>ACD is also payable by sellers </a:t>
            </a:r>
            <a:r>
              <a:rPr lang="en-SG" sz="1200" dirty="0"/>
              <a:t>who dispose of such an equity interest, which was acquired on/after 11 Mar 2017 and within 3 years of acquisition on first-in-first-out basis</a:t>
            </a:r>
          </a:p>
          <a:p>
            <a:pPr marL="171450" indent="-171450">
              <a:lnSpc>
                <a:spcPct val="120000"/>
              </a:lnSpc>
              <a:buFont typeface="Arial" panose="020B0604020202020204" pitchFamily="34" charset="0"/>
              <a:buChar char="•"/>
            </a:pPr>
            <a:r>
              <a:rPr lang="en-SG" sz="1200" dirty="0"/>
              <a:t>ACD for Sellers (ACDS): SSD at flat rate of 12%</a:t>
            </a:r>
          </a:p>
          <a:p>
            <a:pPr>
              <a:lnSpc>
                <a:spcPct val="120000"/>
              </a:lnSpc>
            </a:pPr>
            <a:r>
              <a:rPr lang="en-SG" sz="1200" dirty="0"/>
              <a:t>Both ACDB and ACDS rates are charged on the market value of PHEs’ residential properties </a:t>
            </a:r>
          </a:p>
          <a:p>
            <a:pPr marL="171450" indent="-171450">
              <a:lnSpc>
                <a:spcPct val="120000"/>
              </a:lnSpc>
              <a:buFont typeface="Arial" panose="020B0604020202020204" pitchFamily="34" charset="0"/>
              <a:buChar char="•"/>
            </a:pPr>
            <a:r>
              <a:rPr lang="en-SG" sz="1200" dirty="0"/>
              <a:t>Dutiable documents for ACD include contracts/SPAs, assignments/transfers, gifts, settlements and declaration of trust (including electronic documents) </a:t>
            </a:r>
          </a:p>
        </p:txBody>
      </p:sp>
    </p:spTree>
    <p:extLst>
      <p:ext uri="{BB962C8B-B14F-4D97-AF65-F5344CB8AC3E}">
        <p14:creationId xmlns:p14="http://schemas.microsoft.com/office/powerpoint/2010/main" val="3933727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7A6AC-4B5B-2A05-0F36-26CD6A6C5AE3}"/>
              </a:ext>
            </a:extLst>
          </p:cNvPr>
          <p:cNvSpPr>
            <a:spLocks noGrp="1"/>
          </p:cNvSpPr>
          <p:nvPr>
            <p:ph type="title"/>
          </p:nvPr>
        </p:nvSpPr>
        <p:spPr>
          <a:xfrm>
            <a:off x="594403" y="284379"/>
            <a:ext cx="6033600" cy="383182"/>
          </a:xfrm>
        </p:spPr>
        <p:txBody>
          <a:bodyPr/>
          <a:lstStyle/>
          <a:p>
            <a:r>
              <a:rPr lang="en-SG" dirty="0"/>
              <a:t>Mezzanine financing</a:t>
            </a:r>
          </a:p>
        </p:txBody>
      </p:sp>
      <p:sp>
        <p:nvSpPr>
          <p:cNvPr id="4" name="TextBox 3">
            <a:extLst>
              <a:ext uri="{FF2B5EF4-FFF2-40B4-BE49-F238E27FC236}">
                <a16:creationId xmlns:a16="http://schemas.microsoft.com/office/drawing/2014/main" id="{72F6B130-D5E1-5B13-BB86-E0B41D89E0FB}"/>
              </a:ext>
            </a:extLst>
          </p:cNvPr>
          <p:cNvSpPr txBox="1"/>
          <p:nvPr/>
        </p:nvSpPr>
        <p:spPr>
          <a:xfrm>
            <a:off x="1077924" y="2359159"/>
            <a:ext cx="1355304" cy="369332"/>
          </a:xfrm>
          <a:prstGeom prst="rect">
            <a:avLst/>
          </a:prstGeom>
          <a:solidFill>
            <a:schemeClr val="accent6">
              <a:lumMod val="60000"/>
              <a:lumOff val="40000"/>
            </a:schemeClr>
          </a:solidFill>
        </p:spPr>
        <p:txBody>
          <a:bodyPr wrap="square" rtlCol="0">
            <a:spAutoFit/>
          </a:bodyPr>
          <a:lstStyle/>
          <a:p>
            <a:pPr algn="ctr"/>
            <a:r>
              <a:rPr lang="en-SG" b="1" dirty="0"/>
              <a:t>Bank</a:t>
            </a:r>
          </a:p>
        </p:txBody>
      </p:sp>
      <p:pic>
        <p:nvPicPr>
          <p:cNvPr id="5" name="Graphic 4" descr="Bank outline">
            <a:extLst>
              <a:ext uri="{FF2B5EF4-FFF2-40B4-BE49-F238E27FC236}">
                <a16:creationId xmlns:a16="http://schemas.microsoft.com/office/drawing/2014/main" id="{1052E215-8A8D-F1A9-2114-87E55624D754}"/>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50400" y="1635646"/>
            <a:ext cx="810351" cy="810351"/>
          </a:xfrm>
          <a:prstGeom prst="rect">
            <a:avLst/>
          </a:prstGeom>
        </p:spPr>
      </p:pic>
      <p:cxnSp>
        <p:nvCxnSpPr>
          <p:cNvPr id="3" name="Straight Arrow Connector 2">
            <a:extLst>
              <a:ext uri="{FF2B5EF4-FFF2-40B4-BE49-F238E27FC236}">
                <a16:creationId xmlns:a16="http://schemas.microsoft.com/office/drawing/2014/main" id="{FA81D6E3-CCF6-B750-BAC7-D93CD80EAD2A}"/>
              </a:ext>
            </a:extLst>
          </p:cNvPr>
          <p:cNvCxnSpPr>
            <a:cxnSpLocks/>
          </p:cNvCxnSpPr>
          <p:nvPr/>
        </p:nvCxnSpPr>
        <p:spPr>
          <a:xfrm>
            <a:off x="2433228" y="2543825"/>
            <a:ext cx="1490700"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7202F4B-C743-D4DF-7F21-FED8C8163147}"/>
              </a:ext>
            </a:extLst>
          </p:cNvPr>
          <p:cNvSpPr txBox="1"/>
          <p:nvPr/>
        </p:nvSpPr>
        <p:spPr>
          <a:xfrm>
            <a:off x="2575193" y="2217551"/>
            <a:ext cx="1206769" cy="276999"/>
          </a:xfrm>
          <a:prstGeom prst="rect">
            <a:avLst/>
          </a:prstGeom>
          <a:noFill/>
        </p:spPr>
        <p:txBody>
          <a:bodyPr wrap="square" rtlCol="0">
            <a:spAutoFit/>
          </a:bodyPr>
          <a:lstStyle/>
          <a:p>
            <a:pPr algn="ctr"/>
            <a:r>
              <a:rPr lang="en-SG" sz="1200" dirty="0"/>
              <a:t>Lends $$</a:t>
            </a:r>
          </a:p>
        </p:txBody>
      </p:sp>
      <p:sp>
        <p:nvSpPr>
          <p:cNvPr id="8" name="TextBox 7">
            <a:extLst>
              <a:ext uri="{FF2B5EF4-FFF2-40B4-BE49-F238E27FC236}">
                <a16:creationId xmlns:a16="http://schemas.microsoft.com/office/drawing/2014/main" id="{23F1BD11-100A-E9DC-F735-9997F283079F}"/>
              </a:ext>
            </a:extLst>
          </p:cNvPr>
          <p:cNvSpPr txBox="1"/>
          <p:nvPr/>
        </p:nvSpPr>
        <p:spPr>
          <a:xfrm>
            <a:off x="3903677" y="2294496"/>
            <a:ext cx="1691680" cy="461665"/>
          </a:xfrm>
          <a:prstGeom prst="rect">
            <a:avLst/>
          </a:prstGeom>
          <a:solidFill>
            <a:schemeClr val="accent2">
              <a:lumMod val="60000"/>
              <a:lumOff val="40000"/>
            </a:schemeClr>
          </a:solidFill>
        </p:spPr>
        <p:txBody>
          <a:bodyPr wrap="square" rtlCol="0">
            <a:spAutoFit/>
          </a:bodyPr>
          <a:lstStyle/>
          <a:p>
            <a:pPr algn="ctr"/>
            <a:r>
              <a:rPr lang="en-SG" sz="1200" b="1" dirty="0"/>
              <a:t>Property-owning Company</a:t>
            </a:r>
          </a:p>
        </p:txBody>
      </p:sp>
      <p:pic>
        <p:nvPicPr>
          <p:cNvPr id="9" name="Graphic 8" descr="Building with solid fill">
            <a:extLst>
              <a:ext uri="{FF2B5EF4-FFF2-40B4-BE49-F238E27FC236}">
                <a16:creationId xmlns:a16="http://schemas.microsoft.com/office/drawing/2014/main" id="{E7AF1697-CE1D-8303-8F97-2D6832030539}"/>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404832" y="403192"/>
            <a:ext cx="689369" cy="689369"/>
          </a:xfrm>
          <a:prstGeom prst="rect">
            <a:avLst/>
          </a:prstGeom>
        </p:spPr>
      </p:pic>
      <p:cxnSp>
        <p:nvCxnSpPr>
          <p:cNvPr id="11" name="Straight Arrow Connector 10">
            <a:extLst>
              <a:ext uri="{FF2B5EF4-FFF2-40B4-BE49-F238E27FC236}">
                <a16:creationId xmlns:a16="http://schemas.microsoft.com/office/drawing/2014/main" id="{654E9B5A-5F1E-58AF-A152-879A806E1040}"/>
              </a:ext>
            </a:extLst>
          </p:cNvPr>
          <p:cNvCxnSpPr>
            <a:cxnSpLocks/>
            <a:stCxn id="13" idx="2"/>
            <a:endCxn id="8" idx="0"/>
          </p:cNvCxnSpPr>
          <p:nvPr/>
        </p:nvCxnSpPr>
        <p:spPr>
          <a:xfrm>
            <a:off x="4749517" y="1587083"/>
            <a:ext cx="0" cy="707413"/>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BFBC6D1-14F9-2DAE-132A-1011686EFC35}"/>
              </a:ext>
            </a:extLst>
          </p:cNvPr>
          <p:cNvSpPr txBox="1"/>
          <p:nvPr/>
        </p:nvSpPr>
        <p:spPr>
          <a:xfrm>
            <a:off x="3903677" y="1063863"/>
            <a:ext cx="1691680" cy="523220"/>
          </a:xfrm>
          <a:prstGeom prst="rect">
            <a:avLst/>
          </a:prstGeom>
          <a:solidFill>
            <a:srgbClr val="FA8686"/>
          </a:solidFill>
        </p:spPr>
        <p:txBody>
          <a:bodyPr wrap="square" rtlCol="0">
            <a:spAutoFit/>
          </a:bodyPr>
          <a:lstStyle/>
          <a:p>
            <a:pPr algn="ctr"/>
            <a:r>
              <a:rPr lang="en-SG" sz="1400" b="1" dirty="0"/>
              <a:t>Holding Company</a:t>
            </a:r>
          </a:p>
        </p:txBody>
      </p:sp>
      <p:sp>
        <p:nvSpPr>
          <p:cNvPr id="15" name="TextBox 14">
            <a:extLst>
              <a:ext uri="{FF2B5EF4-FFF2-40B4-BE49-F238E27FC236}">
                <a16:creationId xmlns:a16="http://schemas.microsoft.com/office/drawing/2014/main" id="{887A80B0-2285-9C24-F0C4-A62CAD98CAF3}"/>
              </a:ext>
            </a:extLst>
          </p:cNvPr>
          <p:cNvSpPr txBox="1"/>
          <p:nvPr/>
        </p:nvSpPr>
        <p:spPr>
          <a:xfrm>
            <a:off x="4166383" y="1784320"/>
            <a:ext cx="1206769" cy="276999"/>
          </a:xfrm>
          <a:prstGeom prst="rect">
            <a:avLst/>
          </a:prstGeom>
          <a:solidFill>
            <a:schemeClr val="bg1">
              <a:lumMod val="10000"/>
              <a:lumOff val="90000"/>
            </a:schemeClr>
          </a:solidFill>
        </p:spPr>
        <p:txBody>
          <a:bodyPr wrap="square" rtlCol="0">
            <a:spAutoFit/>
          </a:bodyPr>
          <a:lstStyle/>
          <a:p>
            <a:pPr algn="ctr"/>
            <a:r>
              <a:rPr lang="en-SG" sz="1200" dirty="0"/>
              <a:t>Acquires</a:t>
            </a:r>
          </a:p>
        </p:txBody>
      </p:sp>
      <p:sp>
        <p:nvSpPr>
          <p:cNvPr id="22" name="TextBox 21">
            <a:extLst>
              <a:ext uri="{FF2B5EF4-FFF2-40B4-BE49-F238E27FC236}">
                <a16:creationId xmlns:a16="http://schemas.microsoft.com/office/drawing/2014/main" id="{83398C7F-AD14-DD23-DB11-928D9B737A89}"/>
              </a:ext>
            </a:extLst>
          </p:cNvPr>
          <p:cNvSpPr txBox="1"/>
          <p:nvPr/>
        </p:nvSpPr>
        <p:spPr>
          <a:xfrm>
            <a:off x="6628003" y="1571220"/>
            <a:ext cx="1531549" cy="646331"/>
          </a:xfrm>
          <a:prstGeom prst="rect">
            <a:avLst/>
          </a:prstGeom>
          <a:solidFill>
            <a:schemeClr val="accent6">
              <a:lumMod val="75000"/>
            </a:schemeClr>
          </a:solidFill>
        </p:spPr>
        <p:txBody>
          <a:bodyPr wrap="square" rtlCol="0">
            <a:spAutoFit/>
          </a:bodyPr>
          <a:lstStyle/>
          <a:p>
            <a:pPr algn="ctr"/>
            <a:r>
              <a:rPr lang="en-SG" b="1" dirty="0"/>
              <a:t>Mezzanine Lender</a:t>
            </a:r>
          </a:p>
        </p:txBody>
      </p:sp>
      <p:cxnSp>
        <p:nvCxnSpPr>
          <p:cNvPr id="35" name="Connector: Elbow 34">
            <a:extLst>
              <a:ext uri="{FF2B5EF4-FFF2-40B4-BE49-F238E27FC236}">
                <a16:creationId xmlns:a16="http://schemas.microsoft.com/office/drawing/2014/main" id="{66956F44-ABC8-8102-6C0C-142B1896FA12}"/>
              </a:ext>
            </a:extLst>
          </p:cNvPr>
          <p:cNvCxnSpPr>
            <a:stCxn id="22" idx="0"/>
            <a:endCxn id="13" idx="3"/>
          </p:cNvCxnSpPr>
          <p:nvPr/>
        </p:nvCxnSpPr>
        <p:spPr>
          <a:xfrm rot="16200000" flipV="1">
            <a:off x="6371695" y="549136"/>
            <a:ext cx="245747" cy="1798421"/>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53265462-8F41-55CF-0851-54770BCD610E}"/>
              </a:ext>
            </a:extLst>
          </p:cNvPr>
          <p:cNvCxnSpPr>
            <a:stCxn id="22" idx="2"/>
            <a:endCxn id="8" idx="3"/>
          </p:cNvCxnSpPr>
          <p:nvPr/>
        </p:nvCxnSpPr>
        <p:spPr>
          <a:xfrm rot="5400000">
            <a:off x="6340679" y="1472230"/>
            <a:ext cx="307778" cy="1798421"/>
          </a:xfrm>
          <a:prstGeom prst="bentConnector2">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CF67EAD-7B07-5E4B-7D28-25046F595F3D}"/>
              </a:ext>
            </a:extLst>
          </p:cNvPr>
          <p:cNvSpPr txBox="1"/>
          <p:nvPr/>
        </p:nvSpPr>
        <p:spPr>
          <a:xfrm>
            <a:off x="5891183" y="1024599"/>
            <a:ext cx="1206769" cy="276999"/>
          </a:xfrm>
          <a:prstGeom prst="rect">
            <a:avLst/>
          </a:prstGeom>
          <a:noFill/>
        </p:spPr>
        <p:txBody>
          <a:bodyPr wrap="square" rtlCol="0">
            <a:spAutoFit/>
          </a:bodyPr>
          <a:lstStyle/>
          <a:p>
            <a:pPr algn="ctr"/>
            <a:r>
              <a:rPr lang="en-SG" sz="1200" dirty="0"/>
              <a:t>Lends $$</a:t>
            </a:r>
          </a:p>
        </p:txBody>
      </p:sp>
      <p:sp>
        <p:nvSpPr>
          <p:cNvPr id="43" name="TextBox 42">
            <a:extLst>
              <a:ext uri="{FF2B5EF4-FFF2-40B4-BE49-F238E27FC236}">
                <a16:creationId xmlns:a16="http://schemas.microsoft.com/office/drawing/2014/main" id="{8C806381-E5DB-2F2B-D5BF-DFA212613C06}"/>
              </a:ext>
            </a:extLst>
          </p:cNvPr>
          <p:cNvSpPr txBox="1"/>
          <p:nvPr/>
        </p:nvSpPr>
        <p:spPr>
          <a:xfrm>
            <a:off x="5891183" y="2556105"/>
            <a:ext cx="1206769" cy="276999"/>
          </a:xfrm>
          <a:prstGeom prst="rect">
            <a:avLst/>
          </a:prstGeom>
          <a:noFill/>
        </p:spPr>
        <p:txBody>
          <a:bodyPr wrap="square" rtlCol="0">
            <a:spAutoFit/>
          </a:bodyPr>
          <a:lstStyle/>
          <a:p>
            <a:pPr algn="ctr"/>
            <a:r>
              <a:rPr lang="en-SG" sz="1200" dirty="0"/>
              <a:t>Lends $$</a:t>
            </a:r>
          </a:p>
        </p:txBody>
      </p:sp>
      <p:cxnSp>
        <p:nvCxnSpPr>
          <p:cNvPr id="45" name="Straight Arrow Connector 44">
            <a:extLst>
              <a:ext uri="{FF2B5EF4-FFF2-40B4-BE49-F238E27FC236}">
                <a16:creationId xmlns:a16="http://schemas.microsoft.com/office/drawing/2014/main" id="{8B20E731-E504-5A34-A8E9-3E9D207040B6}"/>
              </a:ext>
            </a:extLst>
          </p:cNvPr>
          <p:cNvCxnSpPr>
            <a:stCxn id="8" idx="2"/>
          </p:cNvCxnSpPr>
          <p:nvPr/>
        </p:nvCxnSpPr>
        <p:spPr>
          <a:xfrm flipH="1">
            <a:off x="4749516" y="2756161"/>
            <a:ext cx="1" cy="1039725"/>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4FFA0A34-769E-F4D4-A9D0-C4AF813D9558}"/>
              </a:ext>
            </a:extLst>
          </p:cNvPr>
          <p:cNvSpPr/>
          <p:nvPr/>
        </p:nvSpPr>
        <p:spPr>
          <a:xfrm>
            <a:off x="3935542" y="3795886"/>
            <a:ext cx="1541117" cy="7200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7" name="TextBox 46">
            <a:extLst>
              <a:ext uri="{FF2B5EF4-FFF2-40B4-BE49-F238E27FC236}">
                <a16:creationId xmlns:a16="http://schemas.microsoft.com/office/drawing/2014/main" id="{E2B151CB-479B-0C9B-AD5E-154330D895CA}"/>
              </a:ext>
            </a:extLst>
          </p:cNvPr>
          <p:cNvSpPr txBox="1"/>
          <p:nvPr/>
        </p:nvSpPr>
        <p:spPr>
          <a:xfrm>
            <a:off x="4095159" y="3930479"/>
            <a:ext cx="1221882" cy="369332"/>
          </a:xfrm>
          <a:prstGeom prst="rect">
            <a:avLst/>
          </a:prstGeom>
          <a:noFill/>
        </p:spPr>
        <p:txBody>
          <a:bodyPr wrap="square" rtlCol="0">
            <a:spAutoFit/>
          </a:bodyPr>
          <a:lstStyle/>
          <a:p>
            <a:r>
              <a:rPr lang="en-SG" b="1" dirty="0"/>
              <a:t>Property</a:t>
            </a:r>
          </a:p>
        </p:txBody>
      </p:sp>
      <p:pic>
        <p:nvPicPr>
          <p:cNvPr id="48" name="Graphic 47" descr="Home with solid fill">
            <a:extLst>
              <a:ext uri="{FF2B5EF4-FFF2-40B4-BE49-F238E27FC236}">
                <a16:creationId xmlns:a16="http://schemas.microsoft.com/office/drawing/2014/main" id="{08AE0B45-C9B7-798A-FC3D-78D59D0C4648}"/>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10562" y="3666602"/>
            <a:ext cx="720080" cy="720080"/>
          </a:xfrm>
          <a:prstGeom prst="rect">
            <a:avLst/>
          </a:prstGeom>
        </p:spPr>
      </p:pic>
      <p:sp>
        <p:nvSpPr>
          <p:cNvPr id="49" name="TextBox 48">
            <a:extLst>
              <a:ext uri="{FF2B5EF4-FFF2-40B4-BE49-F238E27FC236}">
                <a16:creationId xmlns:a16="http://schemas.microsoft.com/office/drawing/2014/main" id="{391D28D7-A528-660D-DFDC-CBCE6E8C03A4}"/>
              </a:ext>
            </a:extLst>
          </p:cNvPr>
          <p:cNvSpPr txBox="1"/>
          <p:nvPr/>
        </p:nvSpPr>
        <p:spPr>
          <a:xfrm>
            <a:off x="4404832" y="3120312"/>
            <a:ext cx="1206769" cy="276999"/>
          </a:xfrm>
          <a:prstGeom prst="rect">
            <a:avLst/>
          </a:prstGeom>
          <a:noFill/>
        </p:spPr>
        <p:txBody>
          <a:bodyPr wrap="square" rtlCol="0">
            <a:spAutoFit/>
          </a:bodyPr>
          <a:lstStyle/>
          <a:p>
            <a:pPr algn="ctr"/>
            <a:r>
              <a:rPr lang="en-SG" sz="1200" dirty="0"/>
              <a:t>Owns</a:t>
            </a:r>
          </a:p>
        </p:txBody>
      </p:sp>
      <p:cxnSp>
        <p:nvCxnSpPr>
          <p:cNvPr id="51" name="Straight Arrow Connector 50">
            <a:extLst>
              <a:ext uri="{FF2B5EF4-FFF2-40B4-BE49-F238E27FC236}">
                <a16:creationId xmlns:a16="http://schemas.microsoft.com/office/drawing/2014/main" id="{EB26DFCC-5295-D0E1-C2BF-B45ACECECD26}"/>
              </a:ext>
            </a:extLst>
          </p:cNvPr>
          <p:cNvCxnSpPr>
            <a:stCxn id="4" idx="2"/>
            <a:endCxn id="46" idx="2"/>
          </p:cNvCxnSpPr>
          <p:nvPr/>
        </p:nvCxnSpPr>
        <p:spPr>
          <a:xfrm>
            <a:off x="1755576" y="2728491"/>
            <a:ext cx="2179966" cy="1427435"/>
          </a:xfrm>
          <a:prstGeom prst="straightConnector1">
            <a:avLst/>
          </a:prstGeom>
          <a:ln w="12700">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09F9563-00E6-9A9F-E8C3-5BA4F38AF9D5}"/>
              </a:ext>
            </a:extLst>
          </p:cNvPr>
          <p:cNvSpPr txBox="1"/>
          <p:nvPr/>
        </p:nvSpPr>
        <p:spPr>
          <a:xfrm>
            <a:off x="1958524" y="3368210"/>
            <a:ext cx="1206769" cy="461665"/>
          </a:xfrm>
          <a:prstGeom prst="rect">
            <a:avLst/>
          </a:prstGeom>
          <a:noFill/>
        </p:spPr>
        <p:txBody>
          <a:bodyPr wrap="square" rtlCol="0">
            <a:spAutoFit/>
          </a:bodyPr>
          <a:lstStyle/>
          <a:p>
            <a:r>
              <a:rPr lang="en-SG" sz="1200" dirty="0"/>
              <a:t>Mortgage </a:t>
            </a:r>
          </a:p>
          <a:p>
            <a:r>
              <a:rPr lang="en-SG" sz="1200" dirty="0"/>
              <a:t>LTV 60%</a:t>
            </a:r>
          </a:p>
        </p:txBody>
      </p:sp>
      <p:cxnSp>
        <p:nvCxnSpPr>
          <p:cNvPr id="54" name="Straight Connector 53">
            <a:extLst>
              <a:ext uri="{FF2B5EF4-FFF2-40B4-BE49-F238E27FC236}">
                <a16:creationId xmlns:a16="http://schemas.microsoft.com/office/drawing/2014/main" id="{4719487C-EA47-10A6-2B97-EAFA146110D7}"/>
              </a:ext>
            </a:extLst>
          </p:cNvPr>
          <p:cNvCxnSpPr>
            <a:stCxn id="8" idx="3"/>
            <a:endCxn id="22" idx="1"/>
          </p:cNvCxnSpPr>
          <p:nvPr/>
        </p:nvCxnSpPr>
        <p:spPr>
          <a:xfrm flipV="1">
            <a:off x="5595357" y="1894386"/>
            <a:ext cx="1032646" cy="63094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251398A-C683-B1C5-CE6F-4BA0163C7F39}"/>
              </a:ext>
            </a:extLst>
          </p:cNvPr>
          <p:cNvSpPr txBox="1"/>
          <p:nvPr/>
        </p:nvSpPr>
        <p:spPr>
          <a:xfrm>
            <a:off x="5507903" y="1729732"/>
            <a:ext cx="1206769" cy="461665"/>
          </a:xfrm>
          <a:prstGeom prst="rect">
            <a:avLst/>
          </a:prstGeom>
          <a:noFill/>
        </p:spPr>
        <p:txBody>
          <a:bodyPr wrap="square" rtlCol="0">
            <a:spAutoFit/>
          </a:bodyPr>
          <a:lstStyle/>
          <a:p>
            <a:r>
              <a:rPr lang="en-SG" sz="1200" dirty="0"/>
              <a:t>Mortgage over shares in</a:t>
            </a:r>
          </a:p>
        </p:txBody>
      </p:sp>
    </p:spTree>
    <p:extLst>
      <p:ext uri="{BB962C8B-B14F-4D97-AF65-F5344CB8AC3E}">
        <p14:creationId xmlns:p14="http://schemas.microsoft.com/office/powerpoint/2010/main" val="118345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fill="hold"/>
                                        <p:tgtEl>
                                          <p:spTgt spid="55"/>
                                        </p:tgtEl>
                                        <p:attrNameLst>
                                          <p:attrName>ppt_x</p:attrName>
                                        </p:attrNameLst>
                                      </p:cBhvr>
                                      <p:tavLst>
                                        <p:tav tm="0">
                                          <p:val>
                                            <p:strVal val="#ppt_x"/>
                                          </p:val>
                                        </p:tav>
                                        <p:tav tm="100000">
                                          <p:val>
                                            <p:strVal val="#ppt_x"/>
                                          </p:val>
                                        </p:tav>
                                      </p:tavLst>
                                    </p:anim>
                                    <p:anim calcmode="lin" valueType="num">
                                      <p:cBhvr additive="base">
                                        <p:cTn id="36" dur="500" fill="hold"/>
                                        <p:tgtEl>
                                          <p:spTgt spid="5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500" fill="hold"/>
                                        <p:tgtEl>
                                          <p:spTgt spid="47"/>
                                        </p:tgtEl>
                                        <p:attrNameLst>
                                          <p:attrName>ppt_x</p:attrName>
                                        </p:attrNameLst>
                                      </p:cBhvr>
                                      <p:tavLst>
                                        <p:tav tm="0">
                                          <p:val>
                                            <p:strVal val="#ppt_x"/>
                                          </p:val>
                                        </p:tav>
                                        <p:tav tm="100000">
                                          <p:val>
                                            <p:strVal val="#ppt_x"/>
                                          </p:val>
                                        </p:tav>
                                      </p:tavLst>
                                    </p:anim>
                                    <p:anim calcmode="lin" valueType="num">
                                      <p:cBhvr additive="base">
                                        <p:cTn id="64" dur="500" fill="hold"/>
                                        <p:tgtEl>
                                          <p:spTgt spid="4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ppt_x"/>
                                          </p:val>
                                        </p:tav>
                                        <p:tav tm="100000">
                                          <p:val>
                                            <p:strVal val="#ppt_x"/>
                                          </p:val>
                                        </p:tav>
                                      </p:tavLst>
                                    </p:anim>
                                    <p:anim calcmode="lin" valueType="num">
                                      <p:cBhvr additive="base">
                                        <p:cTn id="76" dur="500" fill="hold"/>
                                        <p:tgtEl>
                                          <p:spTgt spid="5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ppt_x"/>
                                          </p:val>
                                        </p:tav>
                                        <p:tav tm="100000">
                                          <p:val>
                                            <p:strVal val="#ppt_x"/>
                                          </p:val>
                                        </p:tav>
                                      </p:tavLst>
                                    </p:anim>
                                    <p:anim calcmode="lin" valueType="num">
                                      <p:cBhvr additive="base">
                                        <p:cTn id="80" dur="50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 calcmode="lin" valueType="num">
                                      <p:cBhvr additive="base">
                                        <p:cTn id="87" dur="500" fill="hold"/>
                                        <p:tgtEl>
                                          <p:spTgt spid="3"/>
                                        </p:tgtEl>
                                        <p:attrNameLst>
                                          <p:attrName>ppt_x</p:attrName>
                                        </p:attrNameLst>
                                      </p:cBhvr>
                                      <p:tavLst>
                                        <p:tav tm="0">
                                          <p:val>
                                            <p:strVal val="#ppt_x"/>
                                          </p:val>
                                        </p:tav>
                                        <p:tav tm="100000">
                                          <p:val>
                                            <p:strVal val="#ppt_x"/>
                                          </p:val>
                                        </p:tav>
                                      </p:tavLst>
                                    </p:anim>
                                    <p:anim calcmode="lin" valueType="num">
                                      <p:cBhvr additive="base">
                                        <p:cTn id="88" dur="500" fill="hold"/>
                                        <p:tgtEl>
                                          <p:spTgt spid="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additive="base">
                                        <p:cTn id="95" dur="500" fill="hold"/>
                                        <p:tgtEl>
                                          <p:spTgt spid="5"/>
                                        </p:tgtEl>
                                        <p:attrNameLst>
                                          <p:attrName>ppt_x</p:attrName>
                                        </p:attrNameLst>
                                      </p:cBhvr>
                                      <p:tavLst>
                                        <p:tav tm="0">
                                          <p:val>
                                            <p:strVal val="#ppt_x"/>
                                          </p:val>
                                        </p:tav>
                                        <p:tav tm="100000">
                                          <p:val>
                                            <p:strVal val="#ppt_x"/>
                                          </p:val>
                                        </p:tav>
                                      </p:tavLst>
                                    </p:anim>
                                    <p:anim calcmode="lin" valueType="num">
                                      <p:cBhvr additive="base">
                                        <p:cTn id="9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P spid="13" grpId="0" animBg="1"/>
      <p:bldP spid="15" grpId="0" animBg="1"/>
      <p:bldP spid="22" grpId="0" animBg="1"/>
      <p:bldP spid="42" grpId="0"/>
      <p:bldP spid="43" grpId="0"/>
      <p:bldP spid="46" grpId="0" animBg="1"/>
      <p:bldP spid="47" grpId="0"/>
      <p:bldP spid="49" grpId="0"/>
      <p:bldP spid="52"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180D16-BE9D-BBAE-4D52-4A6A489E22C0}"/>
              </a:ext>
            </a:extLst>
          </p:cNvPr>
          <p:cNvSpPr>
            <a:spLocks noGrp="1"/>
          </p:cNvSpPr>
          <p:nvPr>
            <p:ph type="title"/>
          </p:nvPr>
        </p:nvSpPr>
        <p:spPr>
          <a:xfrm>
            <a:off x="580480" y="267494"/>
            <a:ext cx="6033600" cy="424732"/>
          </a:xfrm>
        </p:spPr>
        <p:txBody>
          <a:bodyPr/>
          <a:lstStyle/>
          <a:p>
            <a:r>
              <a:rPr lang="en-US" sz="2400" dirty="0">
                <a:solidFill>
                  <a:schemeClr val="accent2">
                    <a:lumMod val="75000"/>
                  </a:schemeClr>
                </a:solidFill>
                <a:ea typeface="Roboto Medium" panose="02000000000000000000" pitchFamily="2" charset="0"/>
              </a:rPr>
              <a:t>1. HOSPITALITY</a:t>
            </a:r>
            <a:endParaRPr lang="en-SG" sz="2400" dirty="0"/>
          </a:p>
        </p:txBody>
      </p:sp>
      <p:sp>
        <p:nvSpPr>
          <p:cNvPr id="4" name="Text Placeholder 3">
            <a:extLst>
              <a:ext uri="{FF2B5EF4-FFF2-40B4-BE49-F238E27FC236}">
                <a16:creationId xmlns:a16="http://schemas.microsoft.com/office/drawing/2014/main" id="{F87DF0DB-A1FC-E67D-8D7B-BE1499E97CF2}"/>
              </a:ext>
            </a:extLst>
          </p:cNvPr>
          <p:cNvSpPr>
            <a:spLocks noGrp="1"/>
          </p:cNvSpPr>
          <p:nvPr>
            <p:ph type="body" sz="quarter" idx="12"/>
          </p:nvPr>
        </p:nvSpPr>
        <p:spPr>
          <a:xfrm>
            <a:off x="611560" y="1055085"/>
            <a:ext cx="7027862" cy="1656184"/>
          </a:xfrm>
        </p:spPr>
        <p:txBody>
          <a:bodyPr>
            <a:noAutofit/>
          </a:bodyPr>
          <a:lstStyle/>
          <a:p>
            <a:pPr>
              <a:spcAft>
                <a:spcPts val="450"/>
              </a:spcAft>
            </a:pPr>
            <a:r>
              <a:rPr lang="en-SG" sz="1400" dirty="0">
                <a:latin typeface="Arial" pitchFamily="34" charset="0"/>
                <a:cs typeface="Arial" pitchFamily="34" charset="0"/>
              </a:rPr>
              <a:t>Strong demand for hospitality </a:t>
            </a:r>
            <a:r>
              <a:rPr lang="en-SG" sz="1400" dirty="0"/>
              <a:t>assets in </a:t>
            </a:r>
            <a:r>
              <a:rPr lang="en-SG" sz="1400" dirty="0">
                <a:latin typeface="Arial" pitchFamily="34" charset="0"/>
                <a:cs typeface="Arial" pitchFamily="34" charset="0"/>
              </a:rPr>
              <a:t>Singapore as hotels observed increased occupancy and revenue per available room from Q3 2022</a:t>
            </a:r>
          </a:p>
          <a:p>
            <a:pPr>
              <a:spcAft>
                <a:spcPts val="450"/>
              </a:spcAft>
            </a:pPr>
            <a:r>
              <a:rPr lang="en-SG" sz="1400" dirty="0"/>
              <a:t>Tourists and business travellers returning in droves as many indulge in revenge travelling</a:t>
            </a:r>
            <a:endParaRPr lang="en-SG" sz="1400" dirty="0">
              <a:latin typeface="Arial" pitchFamily="34" charset="0"/>
              <a:cs typeface="Arial" pitchFamily="34" charset="0"/>
            </a:endParaRPr>
          </a:p>
          <a:p>
            <a:pPr>
              <a:spcAft>
                <a:spcPts val="450"/>
              </a:spcAft>
            </a:pPr>
            <a:r>
              <a:rPr lang="en-SG" sz="1400" dirty="0">
                <a:latin typeface="Arial" pitchFamily="34" charset="0"/>
                <a:cs typeface="Arial" pitchFamily="34" charset="0"/>
              </a:rPr>
              <a:t>New room supply expected to grow at a compound annual rate of 2.4%, from 2023 to 2025, with approximately 5,415 new hotel rooms projected</a:t>
            </a:r>
          </a:p>
          <a:p>
            <a:pPr>
              <a:spcAft>
                <a:spcPts val="450"/>
              </a:spcAft>
            </a:pPr>
            <a:r>
              <a:rPr lang="en-SG" sz="1400" dirty="0"/>
              <a:t>Two white sites in Marina View and River Valley have been listed on the government’s land sales reserve list </a:t>
            </a:r>
            <a:endParaRPr lang="en-SG" sz="1400" dirty="0">
              <a:latin typeface="Arial" pitchFamily="34" charset="0"/>
              <a:cs typeface="Arial" pitchFamily="34" charset="0"/>
            </a:endParaRPr>
          </a:p>
          <a:p>
            <a:endParaRPr lang="en-SG" sz="1400" dirty="0"/>
          </a:p>
        </p:txBody>
      </p:sp>
    </p:spTree>
    <p:extLst>
      <p:ext uri="{BB962C8B-B14F-4D97-AF65-F5344CB8AC3E}">
        <p14:creationId xmlns:p14="http://schemas.microsoft.com/office/powerpoint/2010/main" val="3034109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p:cNvSpPr>
            <a:spLocks/>
          </p:cNvSpPr>
          <p:nvPr/>
        </p:nvSpPr>
        <p:spPr>
          <a:xfrm>
            <a:off x="1439652" y="1419622"/>
            <a:ext cx="6264696" cy="2904355"/>
          </a:xfrm>
          <a:prstGeom prst="roundRect">
            <a:avLst>
              <a:gd name="adj" fmla="val 4860"/>
            </a:avLst>
          </a:prstGeom>
          <a:solidFill>
            <a:schemeClr val="tx2">
              <a:lumMod val="85000"/>
              <a:alpha val="48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68580" bIns="22860" rtlCol="0" anchor="t" anchorCtr="0"/>
          <a:lstStyle/>
          <a:p>
            <a:pPr marL="804863"/>
            <a:r>
              <a:rPr lang="en-US" sz="1100" dirty="0">
                <a:solidFill>
                  <a:srgbClr val="E06948"/>
                </a:solidFill>
                <a:latin typeface="+mj-lt"/>
                <a:ea typeface="Roboto Medium" panose="02000000000000000000" pitchFamily="2" charset="0"/>
                <a:cs typeface="Arial" pitchFamily="34" charset="0"/>
              </a:rPr>
              <a:t>Angela Lim</a:t>
            </a:r>
          </a:p>
          <a:p>
            <a:pPr marL="804863"/>
            <a:r>
              <a:rPr lang="en-US" sz="1100" dirty="0">
                <a:solidFill>
                  <a:schemeClr val="bg1"/>
                </a:solidFill>
                <a:latin typeface="+mj-lt"/>
                <a:ea typeface="Roboto Medium" panose="02000000000000000000" pitchFamily="2" charset="0"/>
                <a:cs typeface="Arial" pitchFamily="34" charset="0"/>
              </a:rPr>
              <a:t>Co-Head, Banking &amp; Finance</a:t>
            </a:r>
          </a:p>
          <a:p>
            <a:pPr marL="804863">
              <a:spcAft>
                <a:spcPts val="1350"/>
              </a:spcAft>
            </a:pPr>
            <a:r>
              <a:rPr lang="en-US" sz="1100" dirty="0">
                <a:solidFill>
                  <a:schemeClr val="bg1"/>
                </a:solidFill>
                <a:latin typeface="+mj-lt"/>
                <a:ea typeface="Roboto Medium" panose="02000000000000000000" pitchFamily="2" charset="0"/>
                <a:cs typeface="Arial" pitchFamily="34" charset="0"/>
              </a:rPr>
              <a:t>Partner, Rajah &amp; Tann Singapore LLP</a:t>
            </a:r>
          </a:p>
          <a:p>
            <a:endParaRPr lang="en-US" sz="1100" dirty="0">
              <a:solidFill>
                <a:schemeClr val="bg2"/>
              </a:solidFill>
              <a:latin typeface="+mj-lt"/>
              <a:ea typeface="Roboto Medium" panose="02000000000000000000" pitchFamily="2" charset="0"/>
              <a:cs typeface="Arial" pitchFamily="34" charset="0"/>
            </a:endParaRPr>
          </a:p>
          <a:p>
            <a:r>
              <a:rPr lang="en-US" sz="1100" b="1" dirty="0">
                <a:cs typeface="Arial" pitchFamily="34" charset="0"/>
              </a:rPr>
              <a:t>E angela.lim@rajahtann.com</a:t>
            </a:r>
          </a:p>
          <a:p>
            <a:r>
              <a:rPr lang="en-US" sz="1100" b="1" dirty="0">
                <a:cs typeface="Arial" pitchFamily="34" charset="0"/>
              </a:rPr>
              <a:t>T +65 6232 0189</a:t>
            </a:r>
          </a:p>
          <a:p>
            <a:endParaRPr lang="nl-NL" sz="1100" i="1" dirty="0">
              <a:cs typeface="Arial" pitchFamily="34" charset="0"/>
            </a:endParaRPr>
          </a:p>
          <a:p>
            <a:pPr lvl="0"/>
            <a:r>
              <a:rPr lang="en-SG" sz="1100" i="1" dirty="0">
                <a:cs typeface="Arial" pitchFamily="34" charset="0"/>
              </a:rPr>
              <a:t>LLB (Hons), National University of Singapore </a:t>
            </a:r>
          </a:p>
          <a:p>
            <a:pPr lvl="0"/>
            <a:r>
              <a:rPr lang="en-SG" sz="1100" i="1" dirty="0">
                <a:cs typeface="Arial" pitchFamily="34" charset="0"/>
              </a:rPr>
              <a:t>Advocate &amp; Solicitor, Supreme Court of Singapore</a:t>
            </a:r>
          </a:p>
          <a:p>
            <a:pPr lvl="0"/>
            <a:r>
              <a:rPr lang="en-SG" sz="1100" i="1" dirty="0">
                <a:cs typeface="Arial" pitchFamily="34" charset="0"/>
              </a:rPr>
              <a:t>Solicitor, England and Wales</a:t>
            </a:r>
          </a:p>
          <a:p>
            <a:pPr>
              <a:lnSpc>
                <a:spcPct val="114000"/>
              </a:lnSpc>
            </a:pPr>
            <a:endParaRPr lang="en-US" sz="1100" dirty="0">
              <a:cs typeface="Arial" pitchFamily="34" charset="0"/>
            </a:endParaRPr>
          </a:p>
          <a:p>
            <a:pPr>
              <a:lnSpc>
                <a:spcPct val="114000"/>
              </a:lnSpc>
            </a:pPr>
            <a:r>
              <a:rPr lang="en-US" sz="1100" dirty="0">
                <a:cs typeface="Arial" pitchFamily="34" charset="0"/>
              </a:rPr>
              <a:t>Angela has experience acting for financial institutions and borrowers in a wide range of cross border banking and finance transactions, with particular expertise in acquisition leveraged financing, project financing, structured financing and real estate/construction financing. </a:t>
            </a:r>
          </a:p>
        </p:txBody>
      </p:sp>
      <p:pic>
        <p:nvPicPr>
          <p:cNvPr id="4" name="Picture Placeholder 3" descr="A person with long hair&#10;&#10;Description automatically generated with low confidence">
            <a:extLst>
              <a:ext uri="{FF2B5EF4-FFF2-40B4-BE49-F238E27FC236}">
                <a16:creationId xmlns:a16="http://schemas.microsoft.com/office/drawing/2014/main" id="{AE90F784-B8EB-6571-9013-ADE9097BB382}"/>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val="0"/>
              </a:ext>
            </a:extLst>
          </a:blip>
          <a:srcRect/>
          <a:stretch>
            <a:fillRect/>
          </a:stretch>
        </p:blipFill>
        <p:spPr>
          <a:xfrm>
            <a:off x="1259632" y="1059582"/>
            <a:ext cx="1025269" cy="1025269"/>
          </a:xfrm>
        </p:spPr>
      </p:pic>
      <p:sp>
        <p:nvSpPr>
          <p:cNvPr id="3" name="Title 2">
            <a:extLst>
              <a:ext uri="{FF2B5EF4-FFF2-40B4-BE49-F238E27FC236}">
                <a16:creationId xmlns:a16="http://schemas.microsoft.com/office/drawing/2014/main" id="{BD8001B7-CB48-4338-9CE3-97605EC02AA6}"/>
              </a:ext>
            </a:extLst>
          </p:cNvPr>
          <p:cNvSpPr>
            <a:spLocks noGrp="1"/>
          </p:cNvSpPr>
          <p:nvPr>
            <p:ph type="title"/>
          </p:nvPr>
        </p:nvSpPr>
        <p:spPr/>
        <p:txBody>
          <a:bodyPr/>
          <a:lstStyle/>
          <a:p>
            <a:r>
              <a:rPr lang="en-SG" dirty="0">
                <a:solidFill>
                  <a:schemeClr val="accent2">
                    <a:lumMod val="75000"/>
                  </a:schemeClr>
                </a:solidFill>
              </a:rPr>
              <a:t>Speaker </a:t>
            </a:r>
            <a:r>
              <a:rPr lang="en-SG" dirty="0"/>
              <a:t>Profile</a:t>
            </a:r>
            <a:endParaRPr lang="en-GB" dirty="0"/>
          </a:p>
        </p:txBody>
      </p:sp>
    </p:spTree>
    <p:extLst>
      <p:ext uri="{BB962C8B-B14F-4D97-AF65-F5344CB8AC3E}">
        <p14:creationId xmlns:p14="http://schemas.microsoft.com/office/powerpoint/2010/main" val="4265904661"/>
      </p:ext>
    </p:extLst>
  </p:cSld>
  <p:clrMapOvr>
    <a:masterClrMapping/>
  </p:clrMapOvr>
  <mc:AlternateContent xmlns:mc="http://schemas.openxmlformats.org/markup-compatibility/2006" xmlns:p14="http://schemas.microsoft.com/office/powerpoint/2010/main">
    <mc:Choice Requires="p14">
      <p:transition spd="slow" p14:dur="12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up)">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Disclaimer</a:t>
            </a:r>
            <a:endParaRPr lang="en-SG" dirty="0"/>
          </a:p>
        </p:txBody>
      </p:sp>
      <p:sp>
        <p:nvSpPr>
          <p:cNvPr id="18434" name="Content Placeholder 1"/>
          <p:cNvSpPr>
            <a:spLocks noGrp="1"/>
          </p:cNvSpPr>
          <p:nvPr>
            <p:ph type="body" sz="quarter" idx="12"/>
          </p:nvPr>
        </p:nvSpPr>
        <p:spPr/>
        <p:txBody>
          <a:bodyPr lIns="91440" tIns="45720" rIns="91440" bIns="45720">
            <a:normAutofit fontScale="92500" lnSpcReduction="10000"/>
          </a:bodyPr>
          <a:lstStyle/>
          <a:p>
            <a:pPr marL="0" indent="0" algn="just">
              <a:lnSpc>
                <a:spcPct val="134000"/>
              </a:lnSpc>
              <a:spcBef>
                <a:spcPts val="0"/>
              </a:spcBef>
              <a:buNone/>
            </a:pPr>
            <a:r>
              <a:rPr lang="en-SG" sz="1800" dirty="0"/>
              <a:t>The material in this presentation is prepared for general information only and is not intended to be a full analysis of the points discussed. This presentation is also not intended to constitute, and should not be taken as, legal, tax or financial advice by Rajah &amp; Tann. The structures, transactions and illustrations which form the subject of this presentation may not be applicable or suitable for your specific circumstances or needs and you should seek separate advice for your specific situation. Any reference to any specific local law or practice has been compiled or arrived at from sources believed to be reliable and Rajah &amp; Tann does not make any representation as to the accuracy, reliability or completeness of such information.</a:t>
            </a:r>
          </a:p>
        </p:txBody>
      </p:sp>
    </p:spTree>
    <p:extLst>
      <p:ext uri="{BB962C8B-B14F-4D97-AF65-F5344CB8AC3E}">
        <p14:creationId xmlns:p14="http://schemas.microsoft.com/office/powerpoint/2010/main" val="2375459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
        <p:nvSpPr>
          <p:cNvPr id="10" name="Rectangle 9"/>
          <p:cNvSpPr/>
          <p:nvPr/>
        </p:nvSpPr>
        <p:spPr>
          <a:xfrm>
            <a:off x="0" y="0"/>
            <a:ext cx="3275856" cy="5143500"/>
          </a:xfrm>
          <a:prstGeom prst="rect">
            <a:avLst/>
          </a:prstGeom>
          <a:solidFill>
            <a:schemeClr val="bg2">
              <a:lumMod val="90000"/>
              <a:lumOff val="1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Rectangle 29"/>
          <p:cNvSpPr/>
          <p:nvPr/>
        </p:nvSpPr>
        <p:spPr>
          <a:xfrm>
            <a:off x="3975082" y="915566"/>
            <a:ext cx="3235242" cy="569387"/>
          </a:xfrm>
          <a:prstGeom prst="rect">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68580" rIns="68580" bIns="68580" rtlCol="0" anchor="ctr" anchorCtr="0">
            <a:spAutoFit/>
          </a:bodyPr>
          <a:lstStyle/>
          <a:p>
            <a:r>
              <a:rPr lang="en-US" sz="2800" dirty="0">
                <a:ln w="25400">
                  <a:noFill/>
                </a:ln>
                <a:solidFill>
                  <a:schemeClr val="bg1"/>
                </a:solidFill>
                <a:latin typeface="Arial" pitchFamily="34" charset="0"/>
                <a:ea typeface="Roboto Black" panose="02000000000000000000" pitchFamily="2" charset="0"/>
                <a:cs typeface="Arial" pitchFamily="34" charset="0"/>
              </a:rPr>
              <a:t>THANK </a:t>
            </a:r>
            <a:r>
              <a:rPr lang="en-US" sz="2800" dirty="0">
                <a:ln w="25400">
                  <a:noFill/>
                </a:ln>
                <a:solidFill>
                  <a:schemeClr val="accent2">
                    <a:lumMod val="75000"/>
                  </a:schemeClr>
                </a:solidFill>
                <a:latin typeface="Arial" pitchFamily="34" charset="0"/>
                <a:ea typeface="Roboto Black" panose="02000000000000000000" pitchFamily="2" charset="0"/>
                <a:cs typeface="Arial" pitchFamily="34" charset="0"/>
              </a:rPr>
              <a:t>YOU</a:t>
            </a:r>
          </a:p>
        </p:txBody>
      </p:sp>
      <p:sp>
        <p:nvSpPr>
          <p:cNvPr id="7" name="Freeform 7"/>
          <p:cNvSpPr>
            <a:spLocks noChangeAspect="1" noEditPoints="1"/>
          </p:cNvSpPr>
          <p:nvPr/>
        </p:nvSpPr>
        <p:spPr bwMode="auto">
          <a:xfrm>
            <a:off x="3427723" y="3960686"/>
            <a:ext cx="266320" cy="267248"/>
          </a:xfrm>
          <a:custGeom>
            <a:avLst/>
            <a:gdLst>
              <a:gd name="T0" fmla="*/ 0 w 25"/>
              <a:gd name="T1" fmla="*/ 12 h 24"/>
              <a:gd name="T2" fmla="*/ 25 w 25"/>
              <a:gd name="T3" fmla="*/ 12 h 24"/>
              <a:gd name="T4" fmla="*/ 5 w 25"/>
              <a:gd name="T5" fmla="*/ 5 h 24"/>
              <a:gd name="T6" fmla="*/ 6 w 25"/>
              <a:gd name="T7" fmla="*/ 6 h 24"/>
              <a:gd name="T8" fmla="*/ 5 w 25"/>
              <a:gd name="T9" fmla="*/ 5 h 24"/>
              <a:gd name="T10" fmla="*/ 5 w 25"/>
              <a:gd name="T11" fmla="*/ 8 h 24"/>
              <a:gd name="T12" fmla="*/ 2 w 25"/>
              <a:gd name="T13" fmla="*/ 11 h 24"/>
              <a:gd name="T14" fmla="*/ 2 w 25"/>
              <a:gd name="T15" fmla="*/ 13 h 24"/>
              <a:gd name="T16" fmla="*/ 5 w 25"/>
              <a:gd name="T17" fmla="*/ 16 h 24"/>
              <a:gd name="T18" fmla="*/ 2 w 25"/>
              <a:gd name="T19" fmla="*/ 13 h 24"/>
              <a:gd name="T20" fmla="*/ 3 w 25"/>
              <a:gd name="T21" fmla="*/ 18 h 24"/>
              <a:gd name="T22" fmla="*/ 8 w 25"/>
              <a:gd name="T23" fmla="*/ 22 h 24"/>
              <a:gd name="T24" fmla="*/ 11 w 25"/>
              <a:gd name="T25" fmla="*/ 23 h 24"/>
              <a:gd name="T26" fmla="*/ 8 w 25"/>
              <a:gd name="T27" fmla="*/ 20 h 24"/>
              <a:gd name="T28" fmla="*/ 11 w 25"/>
              <a:gd name="T29" fmla="*/ 18 h 24"/>
              <a:gd name="T30" fmla="*/ 11 w 25"/>
              <a:gd name="T31" fmla="*/ 16 h 24"/>
              <a:gd name="T32" fmla="*/ 7 w 25"/>
              <a:gd name="T33" fmla="*/ 13 h 24"/>
              <a:gd name="T34" fmla="*/ 11 w 25"/>
              <a:gd name="T35" fmla="*/ 16 h 24"/>
              <a:gd name="T36" fmla="*/ 7 w 25"/>
              <a:gd name="T37" fmla="*/ 11 h 24"/>
              <a:gd name="T38" fmla="*/ 11 w 25"/>
              <a:gd name="T39" fmla="*/ 8 h 24"/>
              <a:gd name="T40" fmla="*/ 11 w 25"/>
              <a:gd name="T41" fmla="*/ 6 h 24"/>
              <a:gd name="T42" fmla="*/ 8 w 25"/>
              <a:gd name="T43" fmla="*/ 4 h 24"/>
              <a:gd name="T44" fmla="*/ 11 w 25"/>
              <a:gd name="T45" fmla="*/ 2 h 24"/>
              <a:gd name="T46" fmla="*/ 23 w 25"/>
              <a:gd name="T47" fmla="*/ 11 h 24"/>
              <a:gd name="T48" fmla="*/ 19 w 25"/>
              <a:gd name="T49" fmla="*/ 8 h 24"/>
              <a:gd name="T50" fmla="*/ 23 w 25"/>
              <a:gd name="T51" fmla="*/ 11 h 24"/>
              <a:gd name="T52" fmla="*/ 21 w 25"/>
              <a:gd name="T53" fmla="*/ 6 h 24"/>
              <a:gd name="T54" fmla="*/ 17 w 25"/>
              <a:gd name="T55" fmla="*/ 3 h 24"/>
              <a:gd name="T56" fmla="*/ 13 w 25"/>
              <a:gd name="T57" fmla="*/ 2 h 24"/>
              <a:gd name="T58" fmla="*/ 16 w 25"/>
              <a:gd name="T59" fmla="*/ 4 h 24"/>
              <a:gd name="T60" fmla="*/ 13 w 25"/>
              <a:gd name="T61" fmla="*/ 6 h 24"/>
              <a:gd name="T62" fmla="*/ 13 w 25"/>
              <a:gd name="T63" fmla="*/ 8 h 24"/>
              <a:gd name="T64" fmla="*/ 18 w 25"/>
              <a:gd name="T65" fmla="*/ 11 h 24"/>
              <a:gd name="T66" fmla="*/ 13 w 25"/>
              <a:gd name="T67" fmla="*/ 8 h 24"/>
              <a:gd name="T68" fmla="*/ 18 w 25"/>
              <a:gd name="T69" fmla="*/ 13 h 24"/>
              <a:gd name="T70" fmla="*/ 13 w 25"/>
              <a:gd name="T71" fmla="*/ 16 h 24"/>
              <a:gd name="T72" fmla="*/ 14 w 25"/>
              <a:gd name="T73" fmla="*/ 22 h 24"/>
              <a:gd name="T74" fmla="*/ 13 w 25"/>
              <a:gd name="T75" fmla="*/ 18 h 24"/>
              <a:gd name="T76" fmla="*/ 16 w 25"/>
              <a:gd name="T77" fmla="*/ 20 h 24"/>
              <a:gd name="T78" fmla="*/ 20 w 25"/>
              <a:gd name="T79" fmla="*/ 20 h 24"/>
              <a:gd name="T80" fmla="*/ 19 w 25"/>
              <a:gd name="T81" fmla="*/ 18 h 24"/>
              <a:gd name="T82" fmla="*/ 20 w 25"/>
              <a:gd name="T83" fmla="*/ 20 h 24"/>
              <a:gd name="T84" fmla="*/ 19 w 25"/>
              <a:gd name="T85" fmla="*/ 16 h 24"/>
              <a:gd name="T86" fmla="*/ 23 w 25"/>
              <a:gd name="T87"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24">
                <a:moveTo>
                  <a:pt x="12" y="0"/>
                </a:moveTo>
                <a:cubicBezTo>
                  <a:pt x="5" y="0"/>
                  <a:pt x="0" y="5"/>
                  <a:pt x="0" y="12"/>
                </a:cubicBezTo>
                <a:cubicBezTo>
                  <a:pt x="0" y="19"/>
                  <a:pt x="5" y="24"/>
                  <a:pt x="12" y="24"/>
                </a:cubicBezTo>
                <a:cubicBezTo>
                  <a:pt x="19" y="24"/>
                  <a:pt x="25" y="19"/>
                  <a:pt x="25" y="12"/>
                </a:cubicBezTo>
                <a:cubicBezTo>
                  <a:pt x="25" y="5"/>
                  <a:pt x="19" y="0"/>
                  <a:pt x="12" y="0"/>
                </a:cubicBezTo>
                <a:moveTo>
                  <a:pt x="5" y="5"/>
                </a:moveTo>
                <a:cubicBezTo>
                  <a:pt x="6" y="4"/>
                  <a:pt x="7" y="3"/>
                  <a:pt x="8" y="3"/>
                </a:cubicBezTo>
                <a:cubicBezTo>
                  <a:pt x="7" y="4"/>
                  <a:pt x="6" y="5"/>
                  <a:pt x="6" y="6"/>
                </a:cubicBezTo>
                <a:cubicBezTo>
                  <a:pt x="3" y="6"/>
                  <a:pt x="3" y="6"/>
                  <a:pt x="3" y="6"/>
                </a:cubicBezTo>
                <a:cubicBezTo>
                  <a:pt x="4" y="6"/>
                  <a:pt x="4" y="5"/>
                  <a:pt x="5" y="5"/>
                </a:cubicBezTo>
                <a:moveTo>
                  <a:pt x="2" y="8"/>
                </a:moveTo>
                <a:cubicBezTo>
                  <a:pt x="5" y="8"/>
                  <a:pt x="5" y="8"/>
                  <a:pt x="5" y="8"/>
                </a:cubicBezTo>
                <a:cubicBezTo>
                  <a:pt x="5" y="9"/>
                  <a:pt x="5" y="10"/>
                  <a:pt x="5" y="11"/>
                </a:cubicBezTo>
                <a:cubicBezTo>
                  <a:pt x="2" y="11"/>
                  <a:pt x="2" y="11"/>
                  <a:pt x="2" y="11"/>
                </a:cubicBezTo>
                <a:cubicBezTo>
                  <a:pt x="2" y="10"/>
                  <a:pt x="2" y="9"/>
                  <a:pt x="2" y="8"/>
                </a:cubicBezTo>
                <a:moveTo>
                  <a:pt x="2" y="13"/>
                </a:moveTo>
                <a:cubicBezTo>
                  <a:pt x="5" y="13"/>
                  <a:pt x="5" y="13"/>
                  <a:pt x="5" y="13"/>
                </a:cubicBezTo>
                <a:cubicBezTo>
                  <a:pt x="5" y="14"/>
                  <a:pt x="5" y="15"/>
                  <a:pt x="5" y="16"/>
                </a:cubicBezTo>
                <a:cubicBezTo>
                  <a:pt x="2" y="16"/>
                  <a:pt x="2" y="16"/>
                  <a:pt x="2" y="16"/>
                </a:cubicBezTo>
                <a:cubicBezTo>
                  <a:pt x="2" y="15"/>
                  <a:pt x="2" y="14"/>
                  <a:pt x="2" y="13"/>
                </a:cubicBezTo>
                <a:moveTo>
                  <a:pt x="5" y="20"/>
                </a:moveTo>
                <a:cubicBezTo>
                  <a:pt x="4" y="19"/>
                  <a:pt x="4" y="19"/>
                  <a:pt x="3" y="18"/>
                </a:cubicBezTo>
                <a:cubicBezTo>
                  <a:pt x="6" y="18"/>
                  <a:pt x="6" y="18"/>
                  <a:pt x="6" y="18"/>
                </a:cubicBezTo>
                <a:cubicBezTo>
                  <a:pt x="6" y="19"/>
                  <a:pt x="7" y="21"/>
                  <a:pt x="8" y="22"/>
                </a:cubicBezTo>
                <a:cubicBezTo>
                  <a:pt x="7" y="21"/>
                  <a:pt x="6" y="21"/>
                  <a:pt x="5" y="20"/>
                </a:cubicBezTo>
                <a:moveTo>
                  <a:pt x="11" y="23"/>
                </a:moveTo>
                <a:cubicBezTo>
                  <a:pt x="11" y="23"/>
                  <a:pt x="11" y="22"/>
                  <a:pt x="10" y="22"/>
                </a:cubicBezTo>
                <a:cubicBezTo>
                  <a:pt x="10" y="22"/>
                  <a:pt x="9" y="21"/>
                  <a:pt x="8" y="20"/>
                </a:cubicBezTo>
                <a:cubicBezTo>
                  <a:pt x="8" y="19"/>
                  <a:pt x="8" y="19"/>
                  <a:pt x="7" y="18"/>
                </a:cubicBezTo>
                <a:cubicBezTo>
                  <a:pt x="11" y="18"/>
                  <a:pt x="11" y="18"/>
                  <a:pt x="11" y="18"/>
                </a:cubicBezTo>
                <a:lnTo>
                  <a:pt x="11" y="23"/>
                </a:lnTo>
                <a:close/>
                <a:moveTo>
                  <a:pt x="11" y="16"/>
                </a:moveTo>
                <a:cubicBezTo>
                  <a:pt x="7" y="16"/>
                  <a:pt x="7" y="16"/>
                  <a:pt x="7" y="16"/>
                </a:cubicBezTo>
                <a:cubicBezTo>
                  <a:pt x="7" y="15"/>
                  <a:pt x="7" y="14"/>
                  <a:pt x="7" y="13"/>
                </a:cubicBezTo>
                <a:cubicBezTo>
                  <a:pt x="11" y="13"/>
                  <a:pt x="11" y="13"/>
                  <a:pt x="11" y="13"/>
                </a:cubicBezTo>
                <a:lnTo>
                  <a:pt x="11" y="16"/>
                </a:lnTo>
                <a:close/>
                <a:moveTo>
                  <a:pt x="11" y="11"/>
                </a:moveTo>
                <a:cubicBezTo>
                  <a:pt x="7" y="11"/>
                  <a:pt x="7" y="11"/>
                  <a:pt x="7" y="11"/>
                </a:cubicBezTo>
                <a:cubicBezTo>
                  <a:pt x="7" y="10"/>
                  <a:pt x="7" y="9"/>
                  <a:pt x="7" y="8"/>
                </a:cubicBezTo>
                <a:cubicBezTo>
                  <a:pt x="11" y="8"/>
                  <a:pt x="11" y="8"/>
                  <a:pt x="11" y="8"/>
                </a:cubicBezTo>
                <a:lnTo>
                  <a:pt x="11" y="11"/>
                </a:lnTo>
                <a:close/>
                <a:moveTo>
                  <a:pt x="11" y="6"/>
                </a:moveTo>
                <a:cubicBezTo>
                  <a:pt x="7" y="6"/>
                  <a:pt x="7" y="6"/>
                  <a:pt x="7" y="6"/>
                </a:cubicBezTo>
                <a:cubicBezTo>
                  <a:pt x="8" y="6"/>
                  <a:pt x="8" y="5"/>
                  <a:pt x="8" y="4"/>
                </a:cubicBezTo>
                <a:cubicBezTo>
                  <a:pt x="9" y="3"/>
                  <a:pt x="10" y="3"/>
                  <a:pt x="10" y="2"/>
                </a:cubicBezTo>
                <a:cubicBezTo>
                  <a:pt x="11" y="2"/>
                  <a:pt x="11" y="2"/>
                  <a:pt x="11" y="2"/>
                </a:cubicBezTo>
                <a:lnTo>
                  <a:pt x="11" y="6"/>
                </a:lnTo>
                <a:close/>
                <a:moveTo>
                  <a:pt x="23" y="11"/>
                </a:moveTo>
                <a:cubicBezTo>
                  <a:pt x="20" y="11"/>
                  <a:pt x="20" y="11"/>
                  <a:pt x="20" y="11"/>
                </a:cubicBezTo>
                <a:cubicBezTo>
                  <a:pt x="20" y="10"/>
                  <a:pt x="19" y="9"/>
                  <a:pt x="19" y="8"/>
                </a:cubicBezTo>
                <a:cubicBezTo>
                  <a:pt x="22" y="8"/>
                  <a:pt x="22" y="8"/>
                  <a:pt x="22" y="8"/>
                </a:cubicBezTo>
                <a:cubicBezTo>
                  <a:pt x="23" y="9"/>
                  <a:pt x="23" y="10"/>
                  <a:pt x="23" y="11"/>
                </a:cubicBezTo>
                <a:moveTo>
                  <a:pt x="20" y="5"/>
                </a:moveTo>
                <a:cubicBezTo>
                  <a:pt x="20" y="5"/>
                  <a:pt x="21" y="6"/>
                  <a:pt x="21" y="6"/>
                </a:cubicBezTo>
                <a:cubicBezTo>
                  <a:pt x="19" y="6"/>
                  <a:pt x="19" y="6"/>
                  <a:pt x="19" y="6"/>
                </a:cubicBezTo>
                <a:cubicBezTo>
                  <a:pt x="18" y="5"/>
                  <a:pt x="18" y="4"/>
                  <a:pt x="17" y="3"/>
                </a:cubicBezTo>
                <a:cubicBezTo>
                  <a:pt x="18" y="3"/>
                  <a:pt x="19" y="4"/>
                  <a:pt x="20" y="5"/>
                </a:cubicBezTo>
                <a:moveTo>
                  <a:pt x="13" y="2"/>
                </a:moveTo>
                <a:cubicBezTo>
                  <a:pt x="13" y="2"/>
                  <a:pt x="14" y="2"/>
                  <a:pt x="14" y="2"/>
                </a:cubicBezTo>
                <a:cubicBezTo>
                  <a:pt x="15" y="3"/>
                  <a:pt x="16" y="3"/>
                  <a:pt x="16" y="4"/>
                </a:cubicBezTo>
                <a:cubicBezTo>
                  <a:pt x="16" y="5"/>
                  <a:pt x="17" y="6"/>
                  <a:pt x="17" y="6"/>
                </a:cubicBezTo>
                <a:cubicBezTo>
                  <a:pt x="13" y="6"/>
                  <a:pt x="13" y="6"/>
                  <a:pt x="13" y="6"/>
                </a:cubicBezTo>
                <a:lnTo>
                  <a:pt x="13" y="2"/>
                </a:lnTo>
                <a:close/>
                <a:moveTo>
                  <a:pt x="13" y="8"/>
                </a:moveTo>
                <a:cubicBezTo>
                  <a:pt x="18" y="8"/>
                  <a:pt x="18" y="8"/>
                  <a:pt x="18" y="8"/>
                </a:cubicBezTo>
                <a:cubicBezTo>
                  <a:pt x="18" y="9"/>
                  <a:pt x="18" y="10"/>
                  <a:pt x="18" y="11"/>
                </a:cubicBezTo>
                <a:cubicBezTo>
                  <a:pt x="13" y="11"/>
                  <a:pt x="13" y="11"/>
                  <a:pt x="13" y="11"/>
                </a:cubicBezTo>
                <a:lnTo>
                  <a:pt x="13" y="8"/>
                </a:lnTo>
                <a:close/>
                <a:moveTo>
                  <a:pt x="13" y="13"/>
                </a:moveTo>
                <a:cubicBezTo>
                  <a:pt x="18" y="13"/>
                  <a:pt x="18" y="13"/>
                  <a:pt x="18" y="13"/>
                </a:cubicBezTo>
                <a:cubicBezTo>
                  <a:pt x="18" y="14"/>
                  <a:pt x="18" y="15"/>
                  <a:pt x="18" y="16"/>
                </a:cubicBezTo>
                <a:cubicBezTo>
                  <a:pt x="13" y="16"/>
                  <a:pt x="13" y="16"/>
                  <a:pt x="13" y="16"/>
                </a:cubicBezTo>
                <a:lnTo>
                  <a:pt x="13" y="13"/>
                </a:lnTo>
                <a:close/>
                <a:moveTo>
                  <a:pt x="14" y="22"/>
                </a:moveTo>
                <a:cubicBezTo>
                  <a:pt x="14" y="22"/>
                  <a:pt x="13" y="23"/>
                  <a:pt x="13" y="23"/>
                </a:cubicBezTo>
                <a:cubicBezTo>
                  <a:pt x="13" y="18"/>
                  <a:pt x="13" y="18"/>
                  <a:pt x="13" y="18"/>
                </a:cubicBezTo>
                <a:cubicBezTo>
                  <a:pt x="17" y="18"/>
                  <a:pt x="17" y="18"/>
                  <a:pt x="17" y="18"/>
                </a:cubicBezTo>
                <a:cubicBezTo>
                  <a:pt x="17" y="19"/>
                  <a:pt x="16" y="19"/>
                  <a:pt x="16" y="20"/>
                </a:cubicBezTo>
                <a:cubicBezTo>
                  <a:pt x="16" y="21"/>
                  <a:pt x="15" y="22"/>
                  <a:pt x="14" y="22"/>
                </a:cubicBezTo>
                <a:moveTo>
                  <a:pt x="20" y="20"/>
                </a:moveTo>
                <a:cubicBezTo>
                  <a:pt x="19" y="21"/>
                  <a:pt x="18" y="21"/>
                  <a:pt x="17" y="22"/>
                </a:cubicBezTo>
                <a:cubicBezTo>
                  <a:pt x="18" y="21"/>
                  <a:pt x="18" y="19"/>
                  <a:pt x="19" y="18"/>
                </a:cubicBezTo>
                <a:cubicBezTo>
                  <a:pt x="21" y="18"/>
                  <a:pt x="21" y="18"/>
                  <a:pt x="21" y="18"/>
                </a:cubicBezTo>
                <a:cubicBezTo>
                  <a:pt x="21" y="19"/>
                  <a:pt x="20" y="19"/>
                  <a:pt x="20" y="20"/>
                </a:cubicBezTo>
                <a:moveTo>
                  <a:pt x="22" y="16"/>
                </a:moveTo>
                <a:cubicBezTo>
                  <a:pt x="19" y="16"/>
                  <a:pt x="19" y="16"/>
                  <a:pt x="19" y="16"/>
                </a:cubicBezTo>
                <a:cubicBezTo>
                  <a:pt x="19" y="15"/>
                  <a:pt x="20" y="14"/>
                  <a:pt x="20" y="13"/>
                </a:cubicBezTo>
                <a:cubicBezTo>
                  <a:pt x="23" y="13"/>
                  <a:pt x="23" y="13"/>
                  <a:pt x="23" y="13"/>
                </a:cubicBezTo>
                <a:cubicBezTo>
                  <a:pt x="23" y="14"/>
                  <a:pt x="23" y="15"/>
                  <a:pt x="22" y="1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2000"/>
          </a:p>
        </p:txBody>
      </p:sp>
      <p:sp>
        <p:nvSpPr>
          <p:cNvPr id="16" name="Freeform 13"/>
          <p:cNvSpPr>
            <a:spLocks/>
          </p:cNvSpPr>
          <p:nvPr/>
        </p:nvSpPr>
        <p:spPr bwMode="auto">
          <a:xfrm>
            <a:off x="3419872" y="1903980"/>
            <a:ext cx="279098" cy="242109"/>
          </a:xfrm>
          <a:custGeom>
            <a:avLst/>
            <a:gdLst>
              <a:gd name="T0" fmla="*/ 224 w 232"/>
              <a:gd name="T1" fmla="*/ 114 h 201"/>
              <a:gd name="T2" fmla="*/ 204 w 232"/>
              <a:gd name="T3" fmla="*/ 114 h 201"/>
              <a:gd name="T4" fmla="*/ 204 w 232"/>
              <a:gd name="T5" fmla="*/ 189 h 201"/>
              <a:gd name="T6" fmla="*/ 191 w 232"/>
              <a:gd name="T7" fmla="*/ 201 h 201"/>
              <a:gd name="T8" fmla="*/ 141 w 232"/>
              <a:gd name="T9" fmla="*/ 201 h 201"/>
              <a:gd name="T10" fmla="*/ 141 w 232"/>
              <a:gd name="T11" fmla="*/ 126 h 201"/>
              <a:gd name="T12" fmla="*/ 91 w 232"/>
              <a:gd name="T13" fmla="*/ 126 h 201"/>
              <a:gd name="T14" fmla="*/ 91 w 232"/>
              <a:gd name="T15" fmla="*/ 201 h 201"/>
              <a:gd name="T16" fmla="*/ 41 w 232"/>
              <a:gd name="T17" fmla="*/ 201 h 201"/>
              <a:gd name="T18" fmla="*/ 29 w 232"/>
              <a:gd name="T19" fmla="*/ 189 h 201"/>
              <a:gd name="T20" fmla="*/ 29 w 232"/>
              <a:gd name="T21" fmla="*/ 114 h 201"/>
              <a:gd name="T22" fmla="*/ 8 w 232"/>
              <a:gd name="T23" fmla="*/ 114 h 201"/>
              <a:gd name="T24" fmla="*/ 7 w 232"/>
              <a:gd name="T25" fmla="*/ 104 h 201"/>
              <a:gd name="T26" fmla="*/ 107 w 232"/>
              <a:gd name="T27" fmla="*/ 4 h 201"/>
              <a:gd name="T28" fmla="*/ 116 w 232"/>
              <a:gd name="T29" fmla="*/ 0 h 201"/>
              <a:gd name="T30" fmla="*/ 125 w 232"/>
              <a:gd name="T31" fmla="*/ 4 h 201"/>
              <a:gd name="T32" fmla="*/ 225 w 232"/>
              <a:gd name="T33" fmla="*/ 104 h 201"/>
              <a:gd name="T34" fmla="*/ 224 w 232"/>
              <a:gd name="T35" fmla="*/ 11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01">
                <a:moveTo>
                  <a:pt x="224" y="114"/>
                </a:moveTo>
                <a:lnTo>
                  <a:pt x="204" y="114"/>
                </a:lnTo>
                <a:lnTo>
                  <a:pt x="204" y="189"/>
                </a:lnTo>
                <a:cubicBezTo>
                  <a:pt x="204" y="194"/>
                  <a:pt x="201" y="201"/>
                  <a:pt x="191" y="201"/>
                </a:cubicBezTo>
                <a:lnTo>
                  <a:pt x="141" y="201"/>
                </a:lnTo>
                <a:lnTo>
                  <a:pt x="141" y="126"/>
                </a:lnTo>
                <a:lnTo>
                  <a:pt x="91" y="126"/>
                </a:lnTo>
                <a:lnTo>
                  <a:pt x="91" y="201"/>
                </a:lnTo>
                <a:lnTo>
                  <a:pt x="41" y="201"/>
                </a:lnTo>
                <a:cubicBezTo>
                  <a:pt x="31" y="201"/>
                  <a:pt x="29" y="194"/>
                  <a:pt x="29" y="189"/>
                </a:cubicBezTo>
                <a:lnTo>
                  <a:pt x="29" y="114"/>
                </a:lnTo>
                <a:lnTo>
                  <a:pt x="8" y="114"/>
                </a:lnTo>
                <a:cubicBezTo>
                  <a:pt x="0" y="114"/>
                  <a:pt x="2" y="109"/>
                  <a:pt x="7" y="104"/>
                </a:cubicBezTo>
                <a:lnTo>
                  <a:pt x="107" y="4"/>
                </a:lnTo>
                <a:cubicBezTo>
                  <a:pt x="110" y="1"/>
                  <a:pt x="113" y="0"/>
                  <a:pt x="116" y="0"/>
                </a:cubicBezTo>
                <a:cubicBezTo>
                  <a:pt x="119" y="0"/>
                  <a:pt x="122" y="1"/>
                  <a:pt x="125" y="4"/>
                </a:cubicBezTo>
                <a:lnTo>
                  <a:pt x="225" y="104"/>
                </a:lnTo>
                <a:cubicBezTo>
                  <a:pt x="230" y="109"/>
                  <a:pt x="232" y="114"/>
                  <a:pt x="224" y="114"/>
                </a:cubicBez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p>
        </p:txBody>
      </p:sp>
      <p:sp>
        <p:nvSpPr>
          <p:cNvPr id="19" name="Freeform 17"/>
          <p:cNvSpPr>
            <a:spLocks/>
          </p:cNvSpPr>
          <p:nvPr/>
        </p:nvSpPr>
        <p:spPr bwMode="auto">
          <a:xfrm>
            <a:off x="3429168" y="3012174"/>
            <a:ext cx="263967" cy="263967"/>
          </a:xfrm>
          <a:custGeom>
            <a:avLst/>
            <a:gdLst>
              <a:gd name="T0" fmla="*/ 130 w 224"/>
              <a:gd name="T1" fmla="*/ 130 h 224"/>
              <a:gd name="T2" fmla="*/ 79 w 224"/>
              <a:gd name="T3" fmla="*/ 160 h 224"/>
              <a:gd name="T4" fmla="*/ 29 w 224"/>
              <a:gd name="T5" fmla="*/ 159 h 224"/>
              <a:gd name="T6" fmla="*/ 35 w 224"/>
              <a:gd name="T7" fmla="*/ 210 h 224"/>
              <a:gd name="T8" fmla="*/ 157 w 224"/>
              <a:gd name="T9" fmla="*/ 157 h 224"/>
              <a:gd name="T10" fmla="*/ 210 w 224"/>
              <a:gd name="T11" fmla="*/ 35 h 224"/>
              <a:gd name="T12" fmla="*/ 159 w 224"/>
              <a:gd name="T13" fmla="*/ 29 h 224"/>
              <a:gd name="T14" fmla="*/ 160 w 224"/>
              <a:gd name="T15" fmla="*/ 79 h 224"/>
              <a:gd name="T16" fmla="*/ 130 w 224"/>
              <a:gd name="T17" fmla="*/ 13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224">
                <a:moveTo>
                  <a:pt x="130" y="130"/>
                </a:moveTo>
                <a:cubicBezTo>
                  <a:pt x="111" y="150"/>
                  <a:pt x="88" y="169"/>
                  <a:pt x="79" y="160"/>
                </a:cubicBezTo>
                <a:cubicBezTo>
                  <a:pt x="66" y="147"/>
                  <a:pt x="58" y="136"/>
                  <a:pt x="29" y="159"/>
                </a:cubicBezTo>
                <a:cubicBezTo>
                  <a:pt x="0" y="182"/>
                  <a:pt x="22" y="197"/>
                  <a:pt x="35" y="210"/>
                </a:cubicBezTo>
                <a:cubicBezTo>
                  <a:pt x="49" y="224"/>
                  <a:pt x="104" y="210"/>
                  <a:pt x="157" y="157"/>
                </a:cubicBezTo>
                <a:cubicBezTo>
                  <a:pt x="210" y="104"/>
                  <a:pt x="224" y="49"/>
                  <a:pt x="210" y="35"/>
                </a:cubicBezTo>
                <a:cubicBezTo>
                  <a:pt x="197" y="22"/>
                  <a:pt x="182" y="0"/>
                  <a:pt x="159" y="29"/>
                </a:cubicBezTo>
                <a:cubicBezTo>
                  <a:pt x="136" y="58"/>
                  <a:pt x="147" y="66"/>
                  <a:pt x="160" y="79"/>
                </a:cubicBezTo>
                <a:cubicBezTo>
                  <a:pt x="169" y="88"/>
                  <a:pt x="150" y="111"/>
                  <a:pt x="130" y="130"/>
                </a:cubicBez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p>
        </p:txBody>
      </p:sp>
      <p:sp>
        <p:nvSpPr>
          <p:cNvPr id="22" name="Freeform 21"/>
          <p:cNvSpPr>
            <a:spLocks noEditPoints="1"/>
          </p:cNvSpPr>
          <p:nvPr/>
        </p:nvSpPr>
        <p:spPr bwMode="auto">
          <a:xfrm>
            <a:off x="3428136" y="3464887"/>
            <a:ext cx="265648" cy="169813"/>
          </a:xfrm>
          <a:custGeom>
            <a:avLst/>
            <a:gdLst>
              <a:gd name="T0" fmla="*/ 12 w 234"/>
              <a:gd name="T1" fmla="*/ 16 h 150"/>
              <a:gd name="T2" fmla="*/ 105 w 234"/>
              <a:gd name="T3" fmla="*/ 66 h 150"/>
              <a:gd name="T4" fmla="*/ 117 w 234"/>
              <a:gd name="T5" fmla="*/ 69 h 150"/>
              <a:gd name="T6" fmla="*/ 128 w 234"/>
              <a:gd name="T7" fmla="*/ 66 h 150"/>
              <a:gd name="T8" fmla="*/ 222 w 234"/>
              <a:gd name="T9" fmla="*/ 16 h 150"/>
              <a:gd name="T10" fmla="*/ 223 w 234"/>
              <a:gd name="T11" fmla="*/ 0 h 150"/>
              <a:gd name="T12" fmla="*/ 11 w 234"/>
              <a:gd name="T13" fmla="*/ 0 h 150"/>
              <a:gd name="T14" fmla="*/ 12 w 234"/>
              <a:gd name="T15" fmla="*/ 16 h 150"/>
              <a:gd name="T16" fmla="*/ 225 w 234"/>
              <a:gd name="T17" fmla="*/ 44 h 150"/>
              <a:gd name="T18" fmla="*/ 128 w 234"/>
              <a:gd name="T19" fmla="*/ 94 h 150"/>
              <a:gd name="T20" fmla="*/ 117 w 234"/>
              <a:gd name="T21" fmla="*/ 96 h 150"/>
              <a:gd name="T22" fmla="*/ 105 w 234"/>
              <a:gd name="T23" fmla="*/ 94 h 150"/>
              <a:gd name="T24" fmla="*/ 9 w 234"/>
              <a:gd name="T25" fmla="*/ 44 h 150"/>
              <a:gd name="T26" fmla="*/ 5 w 234"/>
              <a:gd name="T27" fmla="*/ 46 h 150"/>
              <a:gd name="T28" fmla="*/ 5 w 234"/>
              <a:gd name="T29" fmla="*/ 138 h 150"/>
              <a:gd name="T30" fmla="*/ 17 w 234"/>
              <a:gd name="T31" fmla="*/ 150 h 150"/>
              <a:gd name="T32" fmla="*/ 217 w 234"/>
              <a:gd name="T33" fmla="*/ 150 h 150"/>
              <a:gd name="T34" fmla="*/ 230 w 234"/>
              <a:gd name="T35" fmla="*/ 138 h 150"/>
              <a:gd name="T36" fmla="*/ 230 w 234"/>
              <a:gd name="T37" fmla="*/ 46 h 150"/>
              <a:gd name="T38" fmla="*/ 225 w 234"/>
              <a:gd name="T39" fmla="*/ 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50">
                <a:moveTo>
                  <a:pt x="12" y="16"/>
                </a:moveTo>
                <a:cubicBezTo>
                  <a:pt x="18" y="19"/>
                  <a:pt x="102" y="65"/>
                  <a:pt x="105" y="66"/>
                </a:cubicBezTo>
                <a:cubicBezTo>
                  <a:pt x="109" y="68"/>
                  <a:pt x="113" y="69"/>
                  <a:pt x="117" y="69"/>
                </a:cubicBezTo>
                <a:cubicBezTo>
                  <a:pt x="121" y="69"/>
                  <a:pt x="125" y="68"/>
                  <a:pt x="128" y="66"/>
                </a:cubicBezTo>
                <a:cubicBezTo>
                  <a:pt x="131" y="65"/>
                  <a:pt x="216" y="19"/>
                  <a:pt x="222" y="16"/>
                </a:cubicBezTo>
                <a:cubicBezTo>
                  <a:pt x="228" y="13"/>
                  <a:pt x="234" y="0"/>
                  <a:pt x="223" y="0"/>
                </a:cubicBezTo>
                <a:lnTo>
                  <a:pt x="11" y="0"/>
                </a:lnTo>
                <a:cubicBezTo>
                  <a:pt x="0" y="0"/>
                  <a:pt x="6" y="13"/>
                  <a:pt x="12" y="16"/>
                </a:cubicBezTo>
                <a:close/>
                <a:moveTo>
                  <a:pt x="225" y="44"/>
                </a:moveTo>
                <a:cubicBezTo>
                  <a:pt x="218" y="47"/>
                  <a:pt x="132" y="92"/>
                  <a:pt x="128" y="94"/>
                </a:cubicBezTo>
                <a:cubicBezTo>
                  <a:pt x="124" y="96"/>
                  <a:pt x="121" y="96"/>
                  <a:pt x="117" y="96"/>
                </a:cubicBezTo>
                <a:cubicBezTo>
                  <a:pt x="113" y="96"/>
                  <a:pt x="110" y="96"/>
                  <a:pt x="105" y="94"/>
                </a:cubicBezTo>
                <a:cubicBezTo>
                  <a:pt x="101" y="92"/>
                  <a:pt x="16" y="47"/>
                  <a:pt x="9" y="44"/>
                </a:cubicBezTo>
                <a:cubicBezTo>
                  <a:pt x="4" y="41"/>
                  <a:pt x="5" y="44"/>
                  <a:pt x="5" y="46"/>
                </a:cubicBezTo>
                <a:lnTo>
                  <a:pt x="5" y="138"/>
                </a:lnTo>
                <a:cubicBezTo>
                  <a:pt x="5" y="143"/>
                  <a:pt x="12" y="150"/>
                  <a:pt x="17" y="150"/>
                </a:cubicBezTo>
                <a:lnTo>
                  <a:pt x="217" y="150"/>
                </a:lnTo>
                <a:cubicBezTo>
                  <a:pt x="222" y="150"/>
                  <a:pt x="230" y="143"/>
                  <a:pt x="230" y="138"/>
                </a:cubicBezTo>
                <a:lnTo>
                  <a:pt x="230" y="46"/>
                </a:lnTo>
                <a:cubicBezTo>
                  <a:pt x="230" y="44"/>
                  <a:pt x="230" y="41"/>
                  <a:pt x="225" y="44"/>
                </a:cubicBezTo>
                <a:close/>
              </a:path>
            </a:pathLst>
          </a:custGeom>
          <a:solidFill>
            <a:schemeClr val="tx2"/>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2000"/>
          </a:p>
        </p:txBody>
      </p:sp>
      <p:sp>
        <p:nvSpPr>
          <p:cNvPr id="36" name="TextBox 35"/>
          <p:cNvSpPr txBox="1"/>
          <p:nvPr/>
        </p:nvSpPr>
        <p:spPr>
          <a:xfrm>
            <a:off x="4050946" y="1845529"/>
            <a:ext cx="2651303" cy="1028487"/>
          </a:xfrm>
          <a:prstGeom prst="rect">
            <a:avLst/>
          </a:prstGeom>
          <a:noFill/>
        </p:spPr>
        <p:txBody>
          <a:bodyPr wrap="none" lIns="45720" tIns="22860" rIns="45720" bIns="22860" rtlCol="0">
            <a:spAutoFit/>
          </a:bodyPr>
          <a:lstStyle/>
          <a:p>
            <a:pPr>
              <a:lnSpc>
                <a:spcPct val="114000"/>
              </a:lnSpc>
            </a:pPr>
            <a:r>
              <a:rPr lang="en-SG" sz="1400" dirty="0">
                <a:solidFill>
                  <a:schemeClr val="bg2"/>
                </a:solidFill>
                <a:latin typeface="Arial" pitchFamily="34" charset="0"/>
                <a:cs typeface="Arial" pitchFamily="34" charset="0"/>
              </a:rPr>
              <a:t>Rajah &amp; Tann Singapore LLP</a:t>
            </a:r>
          </a:p>
          <a:p>
            <a:pPr>
              <a:lnSpc>
                <a:spcPct val="114000"/>
              </a:lnSpc>
            </a:pPr>
            <a:r>
              <a:rPr lang="en-SG" sz="1400" dirty="0">
                <a:solidFill>
                  <a:schemeClr val="bg2"/>
                </a:solidFill>
                <a:latin typeface="Arial" pitchFamily="34" charset="0"/>
                <a:cs typeface="Arial" pitchFamily="34" charset="0"/>
              </a:rPr>
              <a:t>9 Straits View</a:t>
            </a:r>
          </a:p>
          <a:p>
            <a:pPr>
              <a:lnSpc>
                <a:spcPct val="114000"/>
              </a:lnSpc>
            </a:pPr>
            <a:r>
              <a:rPr lang="en-SG" sz="1400" dirty="0">
                <a:solidFill>
                  <a:schemeClr val="bg2"/>
                </a:solidFill>
                <a:latin typeface="Arial" pitchFamily="34" charset="0"/>
                <a:cs typeface="Arial" pitchFamily="34" charset="0"/>
              </a:rPr>
              <a:t>Marina One West Tower, #06-07</a:t>
            </a:r>
          </a:p>
          <a:p>
            <a:pPr>
              <a:lnSpc>
                <a:spcPct val="114000"/>
              </a:lnSpc>
            </a:pPr>
            <a:r>
              <a:rPr lang="en-SG" sz="1400" dirty="0">
                <a:solidFill>
                  <a:schemeClr val="bg2"/>
                </a:solidFill>
                <a:latin typeface="Arial" pitchFamily="34" charset="0"/>
                <a:cs typeface="Arial" pitchFamily="34" charset="0"/>
              </a:rPr>
              <a:t>Singapore 018937</a:t>
            </a:r>
          </a:p>
        </p:txBody>
      </p:sp>
      <p:sp>
        <p:nvSpPr>
          <p:cNvPr id="37" name="TextBox 36"/>
          <p:cNvSpPr txBox="1"/>
          <p:nvPr/>
        </p:nvSpPr>
        <p:spPr>
          <a:xfrm>
            <a:off x="4055129" y="3445736"/>
            <a:ext cx="2025555" cy="271228"/>
          </a:xfrm>
          <a:prstGeom prst="rect">
            <a:avLst/>
          </a:prstGeom>
          <a:noFill/>
        </p:spPr>
        <p:txBody>
          <a:bodyPr wrap="none" lIns="45720" tIns="22860" rIns="45720" bIns="22860" rtlCol="0">
            <a:spAutoFit/>
          </a:bodyPr>
          <a:lstStyle/>
          <a:p>
            <a:pPr>
              <a:lnSpc>
                <a:spcPct val="114000"/>
              </a:lnSpc>
            </a:pPr>
            <a:r>
              <a:rPr lang="en-US" sz="1400" dirty="0">
                <a:solidFill>
                  <a:schemeClr val="bg2"/>
                </a:solidFill>
                <a:latin typeface="Arial" pitchFamily="34" charset="0"/>
                <a:cs typeface="Arial" pitchFamily="34" charset="0"/>
              </a:rPr>
              <a:t>info@rajahtannasia.com</a:t>
            </a:r>
          </a:p>
        </p:txBody>
      </p:sp>
      <p:sp>
        <p:nvSpPr>
          <p:cNvPr id="38" name="TextBox 37"/>
          <p:cNvSpPr txBox="1"/>
          <p:nvPr/>
        </p:nvSpPr>
        <p:spPr>
          <a:xfrm>
            <a:off x="4055129" y="3956706"/>
            <a:ext cx="2124684" cy="271228"/>
          </a:xfrm>
          <a:prstGeom prst="rect">
            <a:avLst/>
          </a:prstGeom>
          <a:noFill/>
        </p:spPr>
        <p:txBody>
          <a:bodyPr wrap="none" lIns="45720" tIns="22860" rIns="45720" bIns="22860" rtlCol="0">
            <a:spAutoFit/>
          </a:bodyPr>
          <a:lstStyle/>
          <a:p>
            <a:pPr>
              <a:lnSpc>
                <a:spcPct val="114000"/>
              </a:lnSpc>
            </a:pPr>
            <a:r>
              <a:rPr lang="en-US" sz="1400" b="1" dirty="0">
                <a:solidFill>
                  <a:schemeClr val="bg2"/>
                </a:solidFill>
                <a:latin typeface="Arial" pitchFamily="34" charset="0"/>
                <a:cs typeface="Arial" pitchFamily="34" charset="0"/>
              </a:rPr>
              <a:t>www.rajahtannasia.com</a:t>
            </a:r>
          </a:p>
        </p:txBody>
      </p:sp>
      <p:sp>
        <p:nvSpPr>
          <p:cNvPr id="40" name="TextBox 39"/>
          <p:cNvSpPr txBox="1"/>
          <p:nvPr/>
        </p:nvSpPr>
        <p:spPr>
          <a:xfrm>
            <a:off x="4050946" y="2993507"/>
            <a:ext cx="1289777" cy="271228"/>
          </a:xfrm>
          <a:prstGeom prst="rect">
            <a:avLst/>
          </a:prstGeom>
          <a:noFill/>
        </p:spPr>
        <p:txBody>
          <a:bodyPr wrap="none" lIns="45720" tIns="22860" rIns="45720" bIns="22860" rtlCol="0">
            <a:spAutoFit/>
          </a:bodyPr>
          <a:lstStyle/>
          <a:p>
            <a:pPr>
              <a:lnSpc>
                <a:spcPct val="114000"/>
              </a:lnSpc>
            </a:pPr>
            <a:r>
              <a:rPr lang="en-US" sz="1400" dirty="0">
                <a:solidFill>
                  <a:schemeClr val="bg2"/>
                </a:solidFill>
                <a:latin typeface="Arial" pitchFamily="34" charset="0"/>
                <a:cs typeface="Arial" pitchFamily="34" charset="0"/>
              </a:rPr>
              <a:t>+65 6535 3600</a:t>
            </a:r>
          </a:p>
        </p:txBody>
      </p:sp>
    </p:spTree>
    <p:extLst>
      <p:ext uri="{BB962C8B-B14F-4D97-AF65-F5344CB8AC3E}">
        <p14:creationId xmlns:p14="http://schemas.microsoft.com/office/powerpoint/2010/main" val="2669779598"/>
      </p:ext>
    </p:extLst>
  </p:cSld>
  <p:clrMapOvr>
    <a:masterClrMapping/>
  </p:clrMapOvr>
  <mc:AlternateContent xmlns:mc="http://schemas.openxmlformats.org/markup-compatibility/2006" xmlns:p14="http://schemas.microsoft.com/office/powerpoint/2010/main">
    <mc:Choice Requires="p14">
      <p:transition spd="slow" p14:dur="125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ppt_x"/>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7" grpId="0" animBg="1"/>
      <p:bldP spid="16" grpId="0" animBg="1"/>
      <p:bldP spid="19" grpId="0" animBg="1"/>
      <p:bldP spid="22" grpId="0" animBg="1"/>
      <p:bldP spid="36" grpId="0"/>
      <p:bldP spid="37" grpId="0"/>
      <p:bldP spid="3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056F-F9B7-C1A2-6CF0-68CC2A3A29AA}"/>
              </a:ext>
            </a:extLst>
          </p:cNvPr>
          <p:cNvSpPr>
            <a:spLocks noGrp="1"/>
          </p:cNvSpPr>
          <p:nvPr>
            <p:ph type="title"/>
          </p:nvPr>
        </p:nvSpPr>
        <p:spPr>
          <a:xfrm>
            <a:off x="594403" y="336634"/>
            <a:ext cx="6033600" cy="424732"/>
          </a:xfrm>
        </p:spPr>
        <p:txBody>
          <a:bodyPr/>
          <a:lstStyle/>
          <a:p>
            <a:r>
              <a:rPr lang="en-SG" sz="2400" dirty="0"/>
              <a:t>HOTELS</a:t>
            </a:r>
          </a:p>
        </p:txBody>
      </p:sp>
      <p:sp>
        <p:nvSpPr>
          <p:cNvPr id="3" name="Text Placeholder 2">
            <a:extLst>
              <a:ext uri="{FF2B5EF4-FFF2-40B4-BE49-F238E27FC236}">
                <a16:creationId xmlns:a16="http://schemas.microsoft.com/office/drawing/2014/main" id="{AF23518A-23CE-0B17-7F72-D767F999EF82}"/>
              </a:ext>
            </a:extLst>
          </p:cNvPr>
          <p:cNvSpPr>
            <a:spLocks noGrp="1"/>
          </p:cNvSpPr>
          <p:nvPr>
            <p:ph type="body" sz="quarter" idx="12"/>
          </p:nvPr>
        </p:nvSpPr>
        <p:spPr/>
        <p:txBody>
          <a:bodyPr/>
          <a:lstStyle/>
          <a:p>
            <a:r>
              <a:rPr lang="en-US" dirty="0">
                <a:latin typeface="+mn-lt"/>
              </a:rPr>
              <a:t>The SO/ Singapore in the Central Business District (CBD) sold at S$1.8m per room by Royal Group to Viva Land Group in 2022.</a:t>
            </a:r>
          </a:p>
          <a:p>
            <a:r>
              <a:rPr lang="en-SG" dirty="0">
                <a:latin typeface="+mn-lt"/>
              </a:rPr>
              <a:t>Hotel Clover in Jalan Sultan sold for S$74.8m to Hong Kong’s Weave Living via a special purpose vehicle in which a Singapore group is also taking a minority stake.</a:t>
            </a:r>
          </a:p>
          <a:p>
            <a:endParaRPr lang="en-SG" dirty="0">
              <a:latin typeface="+mn-lt"/>
            </a:endParaRPr>
          </a:p>
          <a:p>
            <a:pPr marL="0" indent="0">
              <a:buNone/>
            </a:pPr>
            <a:endParaRPr lang="en-SG" dirty="0">
              <a:latin typeface="+mn-lt"/>
            </a:endParaRPr>
          </a:p>
        </p:txBody>
      </p:sp>
      <p:pic>
        <p:nvPicPr>
          <p:cNvPr id="4" name="Picture 3">
            <a:extLst>
              <a:ext uri="{FF2B5EF4-FFF2-40B4-BE49-F238E27FC236}">
                <a16:creationId xmlns:a16="http://schemas.microsoft.com/office/drawing/2014/main" id="{7CBD3162-DDD6-183E-9BD8-5FD35CD0DAE0}"/>
              </a:ext>
            </a:extLst>
          </p:cNvPr>
          <p:cNvPicPr>
            <a:picLocks noChangeAspect="1"/>
          </p:cNvPicPr>
          <p:nvPr/>
        </p:nvPicPr>
        <p:blipFill rotWithShape="1">
          <a:blip r:embed="rId3"/>
          <a:srcRect b="8125"/>
          <a:stretch/>
        </p:blipFill>
        <p:spPr>
          <a:xfrm>
            <a:off x="611560" y="2787725"/>
            <a:ext cx="7027862" cy="1224186"/>
          </a:xfrm>
          <a:prstGeom prst="rect">
            <a:avLst/>
          </a:prstGeom>
        </p:spPr>
      </p:pic>
    </p:spTree>
    <p:extLst>
      <p:ext uri="{BB962C8B-B14F-4D97-AF65-F5344CB8AC3E}">
        <p14:creationId xmlns:p14="http://schemas.microsoft.com/office/powerpoint/2010/main" val="28496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8DEFBDC-F92E-17AF-D83C-87519BF212FA}"/>
              </a:ext>
            </a:extLst>
          </p:cNvPr>
          <p:cNvSpPr txBox="1">
            <a:spLocks/>
          </p:cNvSpPr>
          <p:nvPr/>
        </p:nvSpPr>
        <p:spPr>
          <a:xfrm>
            <a:off x="611560" y="339502"/>
            <a:ext cx="6033600" cy="424732"/>
          </a:xfrm>
          <a:prstGeom prst="rect">
            <a:avLst/>
          </a:prstGeom>
        </p:spPr>
        <p:txBody>
          <a:bodyPr vert="horz" wrap="square" lIns="0" tIns="45720" rIns="0" bIns="45720" rtlCol="0" anchor="ctr" anchorCtr="0">
            <a:spAutoFit/>
          </a:bodyPr>
          <a:lstStyle>
            <a:lvl1pPr algn="l" defTabSz="685904" rtl="0" eaLnBrk="1" latinLnBrk="0" hangingPunct="1">
              <a:lnSpc>
                <a:spcPct val="90000"/>
              </a:lnSpc>
              <a:spcBef>
                <a:spcPct val="0"/>
              </a:spcBef>
              <a:buNone/>
              <a:defRPr sz="2100" kern="1200" cap="all" baseline="0">
                <a:solidFill>
                  <a:schemeClr val="bg1"/>
                </a:solidFill>
                <a:latin typeface="Arial" pitchFamily="34" charset="0"/>
                <a:ea typeface="+mj-ea"/>
                <a:cs typeface="Arial" pitchFamily="34" charset="0"/>
              </a:defRPr>
            </a:lvl1pPr>
          </a:lstStyle>
          <a:p>
            <a:r>
              <a:rPr lang="en-SG" sz="2400" dirty="0"/>
              <a:t>Integrated resorts</a:t>
            </a:r>
          </a:p>
        </p:txBody>
      </p:sp>
      <p:sp>
        <p:nvSpPr>
          <p:cNvPr id="5" name="Text Placeholder 3">
            <a:extLst>
              <a:ext uri="{FF2B5EF4-FFF2-40B4-BE49-F238E27FC236}">
                <a16:creationId xmlns:a16="http://schemas.microsoft.com/office/drawing/2014/main" id="{46ACB25C-7581-4372-4BDC-9999F3CFD60E}"/>
              </a:ext>
            </a:extLst>
          </p:cNvPr>
          <p:cNvSpPr txBox="1">
            <a:spLocks/>
          </p:cNvSpPr>
          <p:nvPr/>
        </p:nvSpPr>
        <p:spPr>
          <a:xfrm>
            <a:off x="611560" y="987574"/>
            <a:ext cx="4608512" cy="3429314"/>
          </a:xfrm>
          <a:prstGeom prst="rect">
            <a:avLst/>
          </a:prstGeom>
        </p:spPr>
        <p:txBody>
          <a:bodyPr vert="horz" lIns="0" tIns="45720" rIns="0" bIns="45720" rtlCol="0">
            <a:noAutofit/>
          </a:bodyPr>
          <a:lstStyle>
            <a:lvl1pPr marL="171450" indent="-171450" algn="l" defTabSz="685904" rtl="0" eaLnBrk="1" latinLnBrk="0" hangingPunct="1">
              <a:lnSpc>
                <a:spcPct val="90000"/>
              </a:lnSpc>
              <a:spcBef>
                <a:spcPts val="750"/>
              </a:spcBef>
              <a:buFont typeface="Arial" pitchFamily="34" charset="0"/>
              <a:buChar char="•"/>
              <a:defRPr sz="1800" kern="1200">
                <a:solidFill>
                  <a:schemeClr val="tx1"/>
                </a:solidFill>
                <a:latin typeface="Arial" pitchFamily="34" charset="0"/>
                <a:ea typeface="+mn-ea"/>
                <a:cs typeface="Arial" pitchFamily="34" charset="0"/>
              </a:defRPr>
            </a:lvl1pPr>
            <a:lvl2pPr marL="342952" indent="0" algn="l" defTabSz="685904" rtl="0" eaLnBrk="1" latinLnBrk="0" hangingPunct="1">
              <a:lnSpc>
                <a:spcPct val="90000"/>
              </a:lnSpc>
              <a:spcBef>
                <a:spcPts val="375"/>
              </a:spcBef>
              <a:buFont typeface="Arial" panose="020B0604020202020204" pitchFamily="34" charset="0"/>
              <a:buNone/>
              <a:defRPr sz="1800" kern="1200">
                <a:solidFill>
                  <a:schemeClr val="tx1"/>
                </a:solidFill>
                <a:latin typeface="Arial" pitchFamily="34" charset="0"/>
                <a:ea typeface="+mn-ea"/>
                <a:cs typeface="Arial" pitchFamily="34" charset="0"/>
              </a:defRPr>
            </a:lvl2pPr>
            <a:lvl3pPr marL="685904" indent="0" algn="l" defTabSz="685904" rtl="0" eaLnBrk="1" latinLnBrk="0" hangingPunct="1">
              <a:lnSpc>
                <a:spcPct val="90000"/>
              </a:lnSpc>
              <a:spcBef>
                <a:spcPts val="375"/>
              </a:spcBef>
              <a:buFont typeface="Arial" panose="020B0604020202020204" pitchFamily="34" charset="0"/>
              <a:buNone/>
              <a:defRPr sz="1500" kern="1200">
                <a:solidFill>
                  <a:schemeClr val="tx1"/>
                </a:solidFill>
                <a:latin typeface="Arial" pitchFamily="34" charset="0"/>
                <a:ea typeface="+mn-ea"/>
                <a:cs typeface="Arial" pitchFamily="34" charset="0"/>
              </a:defRPr>
            </a:lvl3pPr>
            <a:lvl4pPr marL="1028856" indent="0" algn="l" defTabSz="685904" rtl="0" eaLnBrk="1" latinLnBrk="0" hangingPunct="1">
              <a:lnSpc>
                <a:spcPct val="90000"/>
              </a:lnSpc>
              <a:spcBef>
                <a:spcPts val="375"/>
              </a:spcBef>
              <a:buFont typeface="Arial" panose="020B0604020202020204" pitchFamily="34" charset="0"/>
              <a:buNone/>
              <a:defRPr sz="900" kern="1200">
                <a:solidFill>
                  <a:schemeClr val="tx1"/>
                </a:solidFill>
                <a:latin typeface="Arial" pitchFamily="34" charset="0"/>
                <a:ea typeface="+mn-ea"/>
                <a:cs typeface="Arial" pitchFamily="34" charset="0"/>
              </a:defRPr>
            </a:lvl4pPr>
            <a:lvl5pPr marL="1371807" indent="0" algn="l" defTabSz="685904" rtl="0" eaLnBrk="1" latinLnBrk="0" hangingPunct="1">
              <a:lnSpc>
                <a:spcPct val="90000"/>
              </a:lnSpc>
              <a:spcBef>
                <a:spcPts val="375"/>
              </a:spcBef>
              <a:buFont typeface="Arial" panose="020B0604020202020204" pitchFamily="34" charset="0"/>
              <a:buNone/>
              <a:defRPr sz="900" kern="1200">
                <a:solidFill>
                  <a:schemeClr val="tx1"/>
                </a:solidFill>
                <a:latin typeface="Arial" pitchFamily="34" charset="0"/>
                <a:ea typeface="+mn-ea"/>
                <a:cs typeface="Arial" pitchFamily="34" charset="0"/>
              </a:defRPr>
            </a:lvl5pPr>
            <a:lvl6pPr marL="1886234"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86"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37"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87" indent="-171477" algn="l" defTabSz="68590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spcAft>
                <a:spcPts val="450"/>
              </a:spcAft>
            </a:pPr>
            <a:r>
              <a:rPr lang="en-SG" sz="1400" dirty="0">
                <a:latin typeface="Arial" pitchFamily="34" charset="0"/>
                <a:cs typeface="Arial" pitchFamily="34" charset="0"/>
              </a:rPr>
              <a:t>Marina Bay Sands (MBS)’ net revenue nearly doubled from 2021 to 2022, to US$682 million </a:t>
            </a:r>
          </a:p>
          <a:p>
            <a:pPr algn="just">
              <a:spcAft>
                <a:spcPts val="450"/>
              </a:spcAft>
            </a:pPr>
            <a:r>
              <a:rPr lang="en-SG" sz="1400" dirty="0">
                <a:latin typeface="Arial" pitchFamily="34" charset="0"/>
                <a:cs typeface="Arial" pitchFamily="34" charset="0"/>
              </a:rPr>
              <a:t>Genting Singapore’s net profit for the second half of 2022 more than doubled. This growth was primarily driven by gaming revenue (S$753.7 million) </a:t>
            </a:r>
          </a:p>
          <a:p>
            <a:pPr algn="just">
              <a:spcAft>
                <a:spcPts val="450"/>
              </a:spcAft>
            </a:pPr>
            <a:r>
              <a:rPr lang="en-SG" sz="1400" dirty="0"/>
              <a:t>MBS is due for a US$3.3 billion expansion under a Development Agreement with the Singapore government</a:t>
            </a:r>
          </a:p>
          <a:p>
            <a:r>
              <a:rPr lang="en-SG" sz="1400" dirty="0"/>
              <a:t>Genting Singapore is similarly embarking on a S$4.5 billion expansion of Resorts World Sentosa, which will allow for: </a:t>
            </a:r>
          </a:p>
          <a:p>
            <a:pPr marL="628702" lvl="1" indent="-285750">
              <a:buFont typeface="Arial" panose="020B0604020202020204" pitchFamily="34" charset="0"/>
              <a:buChar char="•"/>
            </a:pPr>
            <a:r>
              <a:rPr lang="en-SG" sz="1400" dirty="0"/>
              <a:t>an expansion of Universal Studios Singapore and the SEA Aquarium </a:t>
            </a:r>
          </a:p>
          <a:p>
            <a:pPr marL="628702" lvl="1" indent="-285750">
              <a:buFont typeface="Arial" panose="020B0604020202020204" pitchFamily="34" charset="0"/>
              <a:buChar char="•"/>
            </a:pPr>
            <a:r>
              <a:rPr lang="en-SG" sz="1400" dirty="0"/>
              <a:t>refurbishment of three hotels and the Resorts World Convention Centre</a:t>
            </a:r>
          </a:p>
        </p:txBody>
      </p:sp>
      <p:pic>
        <p:nvPicPr>
          <p:cNvPr id="1026" name="Picture 2">
            <a:extLst>
              <a:ext uri="{FF2B5EF4-FFF2-40B4-BE49-F238E27FC236}">
                <a16:creationId xmlns:a16="http://schemas.microsoft.com/office/drawing/2014/main" id="{FFA93932-430A-985B-1D0F-2456A60CBB8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80112" y="1704388"/>
            <a:ext cx="2995377" cy="199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9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additive="base">
                                        <p:cTn id="39" dur="500" fill="hold"/>
                                        <p:tgtEl>
                                          <p:spTgt spid="1026"/>
                                        </p:tgtEl>
                                        <p:attrNameLst>
                                          <p:attrName>ppt_x</p:attrName>
                                        </p:attrNameLst>
                                      </p:cBhvr>
                                      <p:tavLst>
                                        <p:tav tm="0">
                                          <p:val>
                                            <p:strVal val="#ppt_x"/>
                                          </p:val>
                                        </p:tav>
                                        <p:tav tm="100000">
                                          <p:val>
                                            <p:strVal val="#ppt_x"/>
                                          </p:val>
                                        </p:tav>
                                      </p:tavLst>
                                    </p:anim>
                                    <p:anim calcmode="lin" valueType="num">
                                      <p:cBhvr additive="base">
                                        <p:cTn id="4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23AD6A27-6061-8C41-CA5F-DED5CD3831CC}"/>
              </a:ext>
            </a:extLst>
          </p:cNvPr>
          <p:cNvSpPr txBox="1">
            <a:spLocks/>
          </p:cNvSpPr>
          <p:nvPr/>
        </p:nvSpPr>
        <p:spPr>
          <a:xfrm>
            <a:off x="576230" y="267494"/>
            <a:ext cx="6033600" cy="424732"/>
          </a:xfrm>
          <a:prstGeom prst="rect">
            <a:avLst/>
          </a:prstGeom>
        </p:spPr>
        <p:txBody>
          <a:bodyPr vert="horz" wrap="square" lIns="0" tIns="45720" rIns="0" bIns="45720" rtlCol="0" anchor="ctr" anchorCtr="0">
            <a:spAutoFit/>
          </a:bodyPr>
          <a:lstStyle>
            <a:lvl1pPr algn="l" defTabSz="685904" rtl="0" eaLnBrk="1" latinLnBrk="0" hangingPunct="1">
              <a:lnSpc>
                <a:spcPct val="90000"/>
              </a:lnSpc>
              <a:spcBef>
                <a:spcPct val="0"/>
              </a:spcBef>
              <a:buNone/>
              <a:defRPr sz="2100" kern="1200" cap="all" baseline="0">
                <a:solidFill>
                  <a:schemeClr val="bg1"/>
                </a:solidFill>
                <a:latin typeface="Arial" pitchFamily="34" charset="0"/>
                <a:ea typeface="+mj-ea"/>
                <a:cs typeface="Arial" pitchFamily="34" charset="0"/>
              </a:defRPr>
            </a:lvl1pPr>
          </a:lstStyle>
          <a:p>
            <a:r>
              <a:rPr lang="en-US" sz="2400" dirty="0">
                <a:solidFill>
                  <a:schemeClr val="accent2">
                    <a:lumMod val="75000"/>
                  </a:schemeClr>
                </a:solidFill>
                <a:ea typeface="Roboto Medium" panose="02000000000000000000" pitchFamily="2" charset="0"/>
              </a:rPr>
              <a:t>2. offices</a:t>
            </a:r>
            <a:endParaRPr lang="en-SG" sz="2400" dirty="0"/>
          </a:p>
        </p:txBody>
      </p:sp>
      <p:pic>
        <p:nvPicPr>
          <p:cNvPr id="8" name="Picture 7" descr="Graphical user interface, website&#10;&#10;Description automatically generated">
            <a:extLst>
              <a:ext uri="{FF2B5EF4-FFF2-40B4-BE49-F238E27FC236}">
                <a16:creationId xmlns:a16="http://schemas.microsoft.com/office/drawing/2014/main" id="{DD14D695-7BC2-042E-294D-93E9B7EE234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t="-4"/>
          <a:stretch/>
        </p:blipFill>
        <p:spPr>
          <a:xfrm>
            <a:off x="1979712" y="777074"/>
            <a:ext cx="5616624" cy="1303583"/>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3361B7CF-1556-480E-23A2-418BD0EC3D09}"/>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489170" y="2715766"/>
            <a:ext cx="4475317" cy="1107198"/>
          </a:xfrm>
          <a:prstGeom prst="rect">
            <a:avLst/>
          </a:prstGeom>
        </p:spPr>
      </p:pic>
      <p:pic>
        <p:nvPicPr>
          <p:cNvPr id="10" name="Picture 9" descr="Graphical user interface, website&#10;&#10;Description automatically generated">
            <a:extLst>
              <a:ext uri="{FF2B5EF4-FFF2-40B4-BE49-F238E27FC236}">
                <a16:creationId xmlns:a16="http://schemas.microsoft.com/office/drawing/2014/main" id="{06A8A87E-CECA-A4EA-1719-294BD86870D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84782" y="2102849"/>
            <a:ext cx="3858908" cy="2410989"/>
          </a:xfrm>
          <a:prstGeom prst="rect">
            <a:avLst/>
          </a:prstGeom>
        </p:spPr>
      </p:pic>
    </p:spTree>
    <p:extLst>
      <p:ext uri="{BB962C8B-B14F-4D97-AF65-F5344CB8AC3E}">
        <p14:creationId xmlns:p14="http://schemas.microsoft.com/office/powerpoint/2010/main" val="40095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9326-B901-6631-17C4-0A318CDA8798}"/>
              </a:ext>
            </a:extLst>
          </p:cNvPr>
          <p:cNvSpPr>
            <a:spLocks noGrp="1"/>
          </p:cNvSpPr>
          <p:nvPr>
            <p:ph type="title"/>
          </p:nvPr>
        </p:nvSpPr>
        <p:spPr/>
        <p:txBody>
          <a:bodyPr/>
          <a:lstStyle/>
          <a:p>
            <a:r>
              <a:rPr lang="en-SG" dirty="0"/>
              <a:t>OFFICEs</a:t>
            </a:r>
          </a:p>
        </p:txBody>
      </p:sp>
      <p:sp>
        <p:nvSpPr>
          <p:cNvPr id="3" name="Text Placeholder 2">
            <a:extLst>
              <a:ext uri="{FF2B5EF4-FFF2-40B4-BE49-F238E27FC236}">
                <a16:creationId xmlns:a16="http://schemas.microsoft.com/office/drawing/2014/main" id="{26F1FB41-3CA8-0AA9-1B9E-F4FF99285AF2}"/>
              </a:ext>
            </a:extLst>
          </p:cNvPr>
          <p:cNvSpPr>
            <a:spLocks noGrp="1"/>
          </p:cNvSpPr>
          <p:nvPr>
            <p:ph type="body" sz="quarter" idx="12"/>
          </p:nvPr>
        </p:nvSpPr>
        <p:spPr/>
        <p:txBody>
          <a:bodyPr>
            <a:normAutofit fontScale="92500" lnSpcReduction="20000"/>
          </a:bodyPr>
          <a:lstStyle/>
          <a:p>
            <a:pPr algn="just"/>
            <a:r>
              <a:rPr lang="en-US" b="0" i="0" dirty="0">
                <a:solidFill>
                  <a:srgbClr val="686B6B"/>
                </a:solidFill>
                <a:effectLst/>
                <a:latin typeface="+mn-lt"/>
              </a:rPr>
              <a:t>CBD Grade A office rents climbed 0.8% q-o-q in Q4 2022, driven by higher grade office developments amidst the ongoing flight to quality </a:t>
            </a:r>
          </a:p>
          <a:p>
            <a:pPr algn="just"/>
            <a:r>
              <a:rPr lang="en-US" b="0" i="0" dirty="0">
                <a:solidFill>
                  <a:srgbClr val="686B6B"/>
                </a:solidFill>
                <a:effectLst/>
                <a:latin typeface="+mn-lt"/>
              </a:rPr>
              <a:t>On a y-o-y basis, CBD Grade A office rents grew 6.5% in 2022</a:t>
            </a:r>
          </a:p>
          <a:p>
            <a:pPr algn="just"/>
            <a:r>
              <a:rPr lang="en-US" b="0" i="0" dirty="0">
                <a:solidFill>
                  <a:srgbClr val="686B6B"/>
                </a:solidFill>
                <a:effectLst/>
                <a:latin typeface="+mn-lt"/>
              </a:rPr>
              <a:t>Office rental was stable notwithstanding </a:t>
            </a:r>
            <a:r>
              <a:rPr lang="en-US" dirty="0">
                <a:solidFill>
                  <a:srgbClr val="686B6B"/>
                </a:solidFill>
                <a:latin typeface="+mn-lt"/>
              </a:rPr>
              <a:t>C</a:t>
            </a:r>
            <a:r>
              <a:rPr lang="en-US" b="0" i="0" dirty="0">
                <a:solidFill>
                  <a:srgbClr val="686B6B"/>
                </a:solidFill>
                <a:effectLst/>
                <a:latin typeface="+mn-lt"/>
              </a:rPr>
              <a:t>ovid-19 and work from home initiatives during lock-down</a:t>
            </a:r>
          </a:p>
          <a:p>
            <a:pPr algn="just"/>
            <a:r>
              <a:rPr lang="en-US" dirty="0">
                <a:solidFill>
                  <a:srgbClr val="686B6B"/>
                </a:solidFill>
                <a:latin typeface="+mn-lt"/>
              </a:rPr>
              <a:t>N</a:t>
            </a:r>
            <a:r>
              <a:rPr lang="en-US" b="0" i="0" dirty="0">
                <a:solidFill>
                  <a:srgbClr val="686B6B"/>
                </a:solidFill>
                <a:effectLst/>
                <a:latin typeface="+mn-lt"/>
              </a:rPr>
              <a:t>et demand reached 870,000 sf outweighing net supply of 760,000 sf</a:t>
            </a:r>
          </a:p>
          <a:p>
            <a:pPr algn="just"/>
            <a:r>
              <a:rPr lang="en-US" b="0" i="0" dirty="0">
                <a:solidFill>
                  <a:srgbClr val="686B6B"/>
                </a:solidFill>
                <a:effectLst/>
                <a:latin typeface="+mn-lt"/>
              </a:rPr>
              <a:t>Rental growth for CBD Grade A office is projected at 2%-4% y-o-y in 2023, fueled by higher property service charges and a still-tight supply situation </a:t>
            </a:r>
          </a:p>
          <a:p>
            <a:pPr algn="just"/>
            <a:r>
              <a:rPr lang="en-US" b="0" i="0" dirty="0">
                <a:solidFill>
                  <a:srgbClr val="686B6B"/>
                </a:solidFill>
                <a:effectLst/>
                <a:latin typeface="+mn-lt"/>
              </a:rPr>
              <a:t>New CBD Grade A office stock will only amount to about 0.7 million sf (</a:t>
            </a:r>
            <a:r>
              <a:rPr lang="en-US" b="0" i="0" dirty="0" err="1">
                <a:solidFill>
                  <a:srgbClr val="686B6B"/>
                </a:solidFill>
                <a:effectLst/>
                <a:latin typeface="+mn-lt"/>
              </a:rPr>
              <a:t>msf</a:t>
            </a:r>
            <a:r>
              <a:rPr lang="en-US" b="0" i="0" dirty="0">
                <a:solidFill>
                  <a:srgbClr val="686B6B"/>
                </a:solidFill>
                <a:effectLst/>
                <a:latin typeface="+mn-lt"/>
              </a:rPr>
              <a:t>) per annum from 2023 to 2028, lower than the ten-year historic annual average of 1 </a:t>
            </a:r>
            <a:r>
              <a:rPr lang="en-US" b="0" i="0" dirty="0" err="1">
                <a:solidFill>
                  <a:srgbClr val="686B6B"/>
                </a:solidFill>
                <a:effectLst/>
                <a:latin typeface="+mn-lt"/>
              </a:rPr>
              <a:t>msf</a:t>
            </a:r>
            <a:r>
              <a:rPr lang="en-US" b="0" i="0" dirty="0">
                <a:solidFill>
                  <a:srgbClr val="686B6B"/>
                </a:solidFill>
                <a:effectLst/>
                <a:latin typeface="+mn-lt"/>
              </a:rPr>
              <a:t> </a:t>
            </a:r>
          </a:p>
          <a:p>
            <a:pPr algn="just"/>
            <a:r>
              <a:rPr lang="en-US" b="0" i="0" dirty="0">
                <a:solidFill>
                  <a:srgbClr val="686B6B"/>
                </a:solidFill>
                <a:effectLst/>
                <a:latin typeface="+mn-lt"/>
              </a:rPr>
              <a:t>Redevelopments in CBD coupled with a progressive expiry of transitional office sites over the next few years could further tighten supply and spur displacement demand</a:t>
            </a:r>
            <a:endParaRPr lang="en-SG" dirty="0">
              <a:latin typeface="+mn-lt"/>
            </a:endParaRPr>
          </a:p>
        </p:txBody>
      </p:sp>
    </p:spTree>
    <p:extLst>
      <p:ext uri="{BB962C8B-B14F-4D97-AF65-F5344CB8AC3E}">
        <p14:creationId xmlns:p14="http://schemas.microsoft.com/office/powerpoint/2010/main" val="307240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22DA-1DC2-7820-B421-D5BBF33F28D6}"/>
              </a:ext>
            </a:extLst>
          </p:cNvPr>
          <p:cNvSpPr>
            <a:spLocks noGrp="1"/>
          </p:cNvSpPr>
          <p:nvPr>
            <p:ph type="title"/>
          </p:nvPr>
        </p:nvSpPr>
        <p:spPr>
          <a:xfrm>
            <a:off x="594403" y="336634"/>
            <a:ext cx="6033600" cy="424732"/>
          </a:xfrm>
        </p:spPr>
        <p:txBody>
          <a:bodyPr/>
          <a:lstStyle/>
          <a:p>
            <a:r>
              <a:rPr lang="en-SG" sz="2400" dirty="0">
                <a:solidFill>
                  <a:srgbClr val="DA5129"/>
                </a:solidFill>
              </a:rPr>
              <a:t>3. industrial</a:t>
            </a:r>
          </a:p>
        </p:txBody>
      </p:sp>
      <p:pic>
        <p:nvPicPr>
          <p:cNvPr id="1026" name="Picture 2">
            <a:extLst>
              <a:ext uri="{FF2B5EF4-FFF2-40B4-BE49-F238E27FC236}">
                <a16:creationId xmlns:a16="http://schemas.microsoft.com/office/drawing/2014/main" id="{7398E109-B9C7-5068-AF78-B181355E2C2D}"/>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7869" y="1211041"/>
            <a:ext cx="4741099" cy="31587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BC550E6-7F1C-C874-D668-1BB2943D67C1}"/>
              </a:ext>
            </a:extLst>
          </p:cNvPr>
          <p:cNvPicPr>
            <a:picLocks noChangeAspect="1"/>
          </p:cNvPicPr>
          <p:nvPr/>
        </p:nvPicPr>
        <p:blipFill>
          <a:blip r:embed="rId4"/>
          <a:stretch>
            <a:fillRect/>
          </a:stretch>
        </p:blipFill>
        <p:spPr>
          <a:xfrm>
            <a:off x="179512" y="1716083"/>
            <a:ext cx="3353144" cy="1711333"/>
          </a:xfrm>
          <a:prstGeom prst="rect">
            <a:avLst/>
          </a:prstGeom>
        </p:spPr>
      </p:pic>
    </p:spTree>
    <p:extLst>
      <p:ext uri="{BB962C8B-B14F-4D97-AF65-F5344CB8AC3E}">
        <p14:creationId xmlns:p14="http://schemas.microsoft.com/office/powerpoint/2010/main" val="19132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1065-DFE1-6590-D658-A917D00ED4E7}"/>
              </a:ext>
            </a:extLst>
          </p:cNvPr>
          <p:cNvSpPr>
            <a:spLocks noGrp="1"/>
          </p:cNvSpPr>
          <p:nvPr>
            <p:ph type="title"/>
          </p:nvPr>
        </p:nvSpPr>
        <p:spPr/>
        <p:txBody>
          <a:bodyPr/>
          <a:lstStyle/>
          <a:p>
            <a:r>
              <a:rPr lang="en-SG" dirty="0"/>
              <a:t>industrial</a:t>
            </a:r>
          </a:p>
        </p:txBody>
      </p:sp>
      <p:sp>
        <p:nvSpPr>
          <p:cNvPr id="3" name="Text Placeholder 2">
            <a:extLst>
              <a:ext uri="{FF2B5EF4-FFF2-40B4-BE49-F238E27FC236}">
                <a16:creationId xmlns:a16="http://schemas.microsoft.com/office/drawing/2014/main" id="{93BD2CEA-6FC8-3836-D248-51820289A1DC}"/>
              </a:ext>
            </a:extLst>
          </p:cNvPr>
          <p:cNvSpPr>
            <a:spLocks noGrp="1"/>
          </p:cNvSpPr>
          <p:nvPr>
            <p:ph type="body" sz="quarter" idx="12"/>
          </p:nvPr>
        </p:nvSpPr>
        <p:spPr/>
        <p:txBody>
          <a:bodyPr/>
          <a:lstStyle/>
          <a:p>
            <a:r>
              <a:rPr lang="en-US" dirty="0"/>
              <a:t>Advantages of industrial real estate </a:t>
            </a:r>
          </a:p>
          <a:p>
            <a:pPr lvl="1"/>
            <a:r>
              <a:rPr lang="en-US" dirty="0"/>
              <a:t>	- relatively shorter land tenure (30 years vs 99 years)</a:t>
            </a:r>
          </a:p>
          <a:p>
            <a:pPr lvl="1"/>
            <a:r>
              <a:rPr lang="en-US" dirty="0"/>
              <a:t>	- lower capital entry point</a:t>
            </a:r>
          </a:p>
          <a:p>
            <a:pPr lvl="1"/>
            <a:r>
              <a:rPr lang="en-US" dirty="0"/>
              <a:t>	- relatively stable yield </a:t>
            </a:r>
            <a:endParaRPr lang="en-SG" dirty="0"/>
          </a:p>
        </p:txBody>
      </p:sp>
    </p:spTree>
    <p:extLst>
      <p:ext uri="{BB962C8B-B14F-4D97-AF65-F5344CB8AC3E}">
        <p14:creationId xmlns:p14="http://schemas.microsoft.com/office/powerpoint/2010/main" val="424184416"/>
      </p:ext>
    </p:extLst>
  </p:cSld>
  <p:clrMapOvr>
    <a:masterClrMapping/>
  </p:clrMapOvr>
</p:sld>
</file>

<file path=ppt/theme/theme1.xml><?xml version="1.0" encoding="utf-8"?>
<a:theme xmlns:a="http://schemas.openxmlformats.org/drawingml/2006/main" name="RTA_PowerpointTemplate_2017">
  <a:themeElements>
    <a:clrScheme name="Creative Light">
      <a:dk1>
        <a:srgbClr val="4F4F52"/>
      </a:dk1>
      <a:lt1>
        <a:srgbClr val="1F1F1F"/>
      </a:lt1>
      <a:dk2>
        <a:srgbClr val="FFFFFF"/>
      </a:dk2>
      <a:lt2>
        <a:srgbClr val="161616"/>
      </a:lt2>
      <a:accent1>
        <a:srgbClr val="FC395B"/>
      </a:accent1>
      <a:accent2>
        <a:srgbClr val="FB7545"/>
      </a:accent2>
      <a:accent3>
        <a:srgbClr val="E9C944"/>
      </a:accent3>
      <a:accent4>
        <a:srgbClr val="19C0B4"/>
      </a:accent4>
      <a:accent5>
        <a:srgbClr val="18B96E"/>
      </a:accent5>
      <a:accent6>
        <a:srgbClr val="90D049"/>
      </a:accent6>
      <a:hlink>
        <a:srgbClr val="F23990"/>
      </a:hlink>
      <a:folHlink>
        <a:srgbClr val="14A0D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jah &amp; Tann Singapore - with Corporate and KRM slides (October 2019 - New Address).pptx" id="{979D3409-1EBB-45A0-B165-A3136762BB6D}" vid="{75BDF253-CEBC-4DF8-90C0-2364925910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29792C-C5C4-4644-9CC5-F8F3C1FF265A}"/>
</file>

<file path=customXml/itemProps2.xml><?xml version="1.0" encoding="utf-8"?>
<ds:datastoreItem xmlns:ds="http://schemas.openxmlformats.org/officeDocument/2006/customXml" ds:itemID="{6E726090-D694-4799-B087-E1D10C07ED22}"/>
</file>

<file path=docProps/app.xml><?xml version="1.0" encoding="utf-8"?>
<Properties xmlns="http://schemas.openxmlformats.org/officeDocument/2006/extended-properties" xmlns:vt="http://schemas.openxmlformats.org/officeDocument/2006/docPropsVTypes">
  <Words>2044</Words>
  <Application>Microsoft Office PowerPoint</Application>
  <PresentationFormat>On-screen Show (16:9)</PresentationFormat>
  <Paragraphs>237</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Roboto Medium</vt:lpstr>
      <vt:lpstr>Arial</vt:lpstr>
      <vt:lpstr>Roboto Black</vt:lpstr>
      <vt:lpstr>Calibri</vt:lpstr>
      <vt:lpstr>Poppins</vt:lpstr>
      <vt:lpstr>RTA_PowerpointTemplate_2017</vt:lpstr>
      <vt:lpstr>PowerPoint Presentation</vt:lpstr>
      <vt:lpstr>Market trends in property investments and development </vt:lpstr>
      <vt:lpstr>1. HOSPITALITY</vt:lpstr>
      <vt:lpstr>HOTELS</vt:lpstr>
      <vt:lpstr>PowerPoint Presentation</vt:lpstr>
      <vt:lpstr>PowerPoint Presentation</vt:lpstr>
      <vt:lpstr>OFFICEs</vt:lpstr>
      <vt:lpstr>3. industrial</vt:lpstr>
      <vt:lpstr>industrial</vt:lpstr>
      <vt:lpstr>retail</vt:lpstr>
      <vt:lpstr>REITS</vt:lpstr>
      <vt:lpstr>REITS</vt:lpstr>
      <vt:lpstr>4. residential</vt:lpstr>
      <vt:lpstr>PowerPoint Presentation</vt:lpstr>
      <vt:lpstr>Incentives for redevelopment</vt:lpstr>
      <vt:lpstr>CBD incentive scheme</vt:lpstr>
      <vt:lpstr>Strategic Development incentive scheme</vt:lpstr>
      <vt:lpstr>buyer’s stamp duty</vt:lpstr>
      <vt:lpstr>buyer’s stamp duty</vt:lpstr>
      <vt:lpstr>Additional buyer’s stamp duty</vt:lpstr>
      <vt:lpstr>Additional buyer’s stamp duty</vt:lpstr>
      <vt:lpstr>Other taxes</vt:lpstr>
      <vt:lpstr>approvals for property investment</vt:lpstr>
      <vt:lpstr>Legal issues</vt:lpstr>
      <vt:lpstr>PowerPoint Presentation</vt:lpstr>
      <vt:lpstr>Typical financing structures</vt:lpstr>
      <vt:lpstr>Acquisition of company owning property</vt:lpstr>
      <vt:lpstr>Acquisition of company owning property</vt:lpstr>
      <vt:lpstr>Mezzanine financing</vt:lpstr>
      <vt:lpstr>Speaker Profile</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