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notesMasterIdLst>
    <p:notesMasterId r:id="rId32"/>
  </p:notesMasterIdLst>
  <p:handoutMasterIdLst>
    <p:handoutMasterId r:id="rId33"/>
  </p:handoutMasterIdLst>
  <p:sldIdLst>
    <p:sldId id="334" r:id="rId3"/>
    <p:sldId id="727" r:id="rId4"/>
    <p:sldId id="653" r:id="rId5"/>
    <p:sldId id="867" r:id="rId6"/>
    <p:sldId id="881" r:id="rId7"/>
    <p:sldId id="654" r:id="rId8"/>
    <p:sldId id="683" r:id="rId9"/>
    <p:sldId id="741" r:id="rId10"/>
    <p:sldId id="873" r:id="rId11"/>
    <p:sldId id="742" r:id="rId12"/>
    <p:sldId id="746" r:id="rId13"/>
    <p:sldId id="744" r:id="rId14"/>
    <p:sldId id="749" r:id="rId15"/>
    <p:sldId id="750" r:id="rId16"/>
    <p:sldId id="863" r:id="rId17"/>
    <p:sldId id="868" r:id="rId18"/>
    <p:sldId id="869" r:id="rId19"/>
    <p:sldId id="875" r:id="rId20"/>
    <p:sldId id="880" r:id="rId21"/>
    <p:sldId id="759" r:id="rId22"/>
    <p:sldId id="760" r:id="rId23"/>
    <p:sldId id="870" r:id="rId24"/>
    <p:sldId id="871" r:id="rId25"/>
    <p:sldId id="872" r:id="rId26"/>
    <p:sldId id="874" r:id="rId27"/>
    <p:sldId id="876" r:id="rId28"/>
    <p:sldId id="877" r:id="rId29"/>
    <p:sldId id="765" r:id="rId30"/>
    <p:sldId id="439" r:id="rId31"/>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497E789-A19E-46C6-9BEB-1757068BE1FB}">
          <p14:sldIdLst>
            <p14:sldId id="334"/>
            <p14:sldId id="727"/>
            <p14:sldId id="653"/>
            <p14:sldId id="867"/>
            <p14:sldId id="881"/>
            <p14:sldId id="654"/>
            <p14:sldId id="683"/>
            <p14:sldId id="741"/>
            <p14:sldId id="873"/>
            <p14:sldId id="742"/>
            <p14:sldId id="746"/>
            <p14:sldId id="744"/>
            <p14:sldId id="749"/>
            <p14:sldId id="750"/>
            <p14:sldId id="863"/>
            <p14:sldId id="868"/>
            <p14:sldId id="869"/>
            <p14:sldId id="875"/>
            <p14:sldId id="880"/>
            <p14:sldId id="759"/>
            <p14:sldId id="760"/>
            <p14:sldId id="870"/>
            <p14:sldId id="871"/>
            <p14:sldId id="872"/>
            <p14:sldId id="874"/>
            <p14:sldId id="876"/>
            <p14:sldId id="877"/>
            <p14:sldId id="765"/>
            <p14:sldId id="439"/>
          </p14:sldIdLst>
        </p14:section>
      </p14:sectionLst>
    </p:ext>
    <p:ext uri="{EFAFB233-063F-42B5-8137-9DF3F51BA10A}">
      <p15:sldGuideLst xmlns:p15="http://schemas.microsoft.com/office/powerpoint/2012/main">
        <p15:guide id="1" orient="horz" pos="2160" userDrawn="1">
          <p15:clr>
            <a:srgbClr val="A4A3A4"/>
          </p15:clr>
        </p15:guide>
        <p15:guide id="2" orient="horz" pos="346" userDrawn="1">
          <p15:clr>
            <a:srgbClr val="A4A3A4"/>
          </p15:clr>
        </p15:guide>
        <p15:guide id="3" orient="horz" pos="3974" userDrawn="1">
          <p15:clr>
            <a:srgbClr val="A4A3A4"/>
          </p15:clr>
        </p15:guide>
        <p15:guide id="4" orient="horz" pos="1706" userDrawn="1">
          <p15:clr>
            <a:srgbClr val="A4A3A4"/>
          </p15:clr>
        </p15:guide>
        <p15:guide id="5" orient="horz" pos="3521" userDrawn="1">
          <p15:clr>
            <a:srgbClr val="A4A3A4"/>
          </p15:clr>
        </p15:guide>
        <p15:guide id="6" orient="horz" pos="3067" userDrawn="1">
          <p15:clr>
            <a:srgbClr val="A4A3A4"/>
          </p15:clr>
        </p15:guide>
        <p15:guide id="7" orient="horz" pos="2614" userDrawn="1">
          <p15:clr>
            <a:srgbClr val="A4A3A4"/>
          </p15:clr>
        </p15:guide>
        <p15:guide id="8" orient="horz" pos="1253" userDrawn="1">
          <p15:clr>
            <a:srgbClr val="A4A3A4"/>
          </p15:clr>
        </p15:guide>
        <p15:guide id="9" orient="horz" pos="799" userDrawn="1">
          <p15:clr>
            <a:srgbClr val="A4A3A4"/>
          </p15:clr>
        </p15:guide>
        <p15:guide id="10" orient="horz" pos="3748" userDrawn="1">
          <p15:clr>
            <a:srgbClr val="A4A3A4"/>
          </p15:clr>
        </p15:guide>
        <p15:guide id="11" orient="horz" pos="4156" userDrawn="1">
          <p15:clr>
            <a:srgbClr val="A4A3A4"/>
          </p15:clr>
        </p15:guide>
        <p15:guide id="12" pos="453" userDrawn="1">
          <p15:clr>
            <a:srgbClr val="A4A3A4"/>
          </p15:clr>
        </p15:guide>
        <p15:guide id="13" pos="4495" userDrawn="1">
          <p15:clr>
            <a:srgbClr val="A4A3A4"/>
          </p15:clr>
        </p15:guide>
        <p15:guide id="14" pos="881" userDrawn="1">
          <p15:clr>
            <a:srgbClr val="A4A3A4"/>
          </p15:clr>
        </p15:guide>
        <p15:guide id="15" pos="2759" userDrawn="1">
          <p15:clr>
            <a:srgbClr val="A4A3A4"/>
          </p15:clr>
        </p15:guide>
        <p15:guide id="16" pos="1032" userDrawn="1">
          <p15:clr>
            <a:srgbClr val="A4A3A4"/>
          </p15:clr>
        </p15:guide>
        <p15:guide id="17" pos="1459" userDrawn="1">
          <p15:clr>
            <a:srgbClr val="A4A3A4"/>
          </p15:clr>
        </p15:guide>
        <p15:guide id="18" pos="1608" userDrawn="1">
          <p15:clr>
            <a:srgbClr val="A4A3A4"/>
          </p15:clr>
        </p15:guide>
        <p15:guide id="19" pos="2037" userDrawn="1">
          <p15:clr>
            <a:srgbClr val="A4A3A4"/>
          </p15:clr>
        </p15:guide>
        <p15:guide id="20" pos="2185" userDrawn="1">
          <p15:clr>
            <a:srgbClr val="A4A3A4"/>
          </p15:clr>
        </p15:guide>
        <p15:guide id="21" pos="2617" userDrawn="1">
          <p15:clr>
            <a:srgbClr val="A4A3A4"/>
          </p15:clr>
        </p15:guide>
        <p15:guide id="22" pos="3189" userDrawn="1">
          <p15:clr>
            <a:srgbClr val="A4A3A4"/>
          </p15:clr>
        </p15:guide>
        <p15:guide id="23" pos="3343" userDrawn="1">
          <p15:clr>
            <a:srgbClr val="A4A3A4"/>
          </p15:clr>
        </p15:guide>
        <p15:guide id="24" pos="3775" userDrawn="1">
          <p15:clr>
            <a:srgbClr val="A4A3A4"/>
          </p15:clr>
        </p15:guide>
        <p15:guide id="25" pos="3917" userDrawn="1">
          <p15:clr>
            <a:srgbClr val="A4A3A4"/>
          </p15:clr>
        </p15:guide>
        <p15:guide id="26" pos="4344" userDrawn="1">
          <p15:clr>
            <a:srgbClr val="A4A3A4"/>
          </p15:clr>
        </p15:guide>
        <p15:guide id="27" pos="4924" userDrawn="1">
          <p15:clr>
            <a:srgbClr val="A4A3A4"/>
          </p15:clr>
        </p15:guide>
        <p15:guide id="28" pos="5067" userDrawn="1">
          <p15:clr>
            <a:srgbClr val="A4A3A4"/>
          </p15:clr>
        </p15:guide>
        <p15:guide id="29" pos="5497" userDrawn="1">
          <p15:clr>
            <a:srgbClr val="A4A3A4"/>
          </p15:clr>
        </p15:guide>
        <p15:guide id="30" pos="5644" userDrawn="1">
          <p15:clr>
            <a:srgbClr val="A4A3A4"/>
          </p15:clr>
        </p15:guide>
        <p15:guide id="31" pos="6079" userDrawn="1">
          <p15:clr>
            <a:srgbClr val="A4A3A4"/>
          </p15:clr>
        </p15:guide>
        <p15:guide id="32" pos="6225" userDrawn="1">
          <p15:clr>
            <a:srgbClr val="A4A3A4"/>
          </p15:clr>
        </p15:guide>
        <p15:guide id="33" pos="6652" userDrawn="1">
          <p15:clr>
            <a:srgbClr val="A4A3A4"/>
          </p15:clr>
        </p15:guide>
        <p15:guide id="34" pos="6804" userDrawn="1">
          <p15:clr>
            <a:srgbClr val="A4A3A4"/>
          </p15:clr>
        </p15:guide>
        <p15:guide id="35" pos="7233"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A9"/>
    <a:srgbClr val="0D316E"/>
    <a:srgbClr val="D9D9D9"/>
    <a:srgbClr val="D9EEED"/>
    <a:srgbClr val="FFFFFF"/>
    <a:srgbClr val="D0DF00"/>
    <a:srgbClr val="002244"/>
    <a:srgbClr val="00A9CE"/>
    <a:srgbClr val="BDE2F1"/>
    <a:srgbClr val="00D0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93741" autoAdjust="0"/>
  </p:normalViewPr>
  <p:slideViewPr>
    <p:cSldViewPr>
      <p:cViewPr varScale="1">
        <p:scale>
          <a:sx n="59" d="100"/>
          <a:sy n="59" d="100"/>
        </p:scale>
        <p:origin x="960" y="64"/>
      </p:cViewPr>
      <p:guideLst>
        <p:guide orient="horz" pos="2160"/>
        <p:guide orient="horz" pos="346"/>
        <p:guide orient="horz" pos="3974"/>
        <p:guide orient="horz" pos="1706"/>
        <p:guide orient="horz" pos="3521"/>
        <p:guide orient="horz" pos="3067"/>
        <p:guide orient="horz" pos="2614"/>
        <p:guide orient="horz" pos="1253"/>
        <p:guide orient="horz" pos="799"/>
        <p:guide orient="horz" pos="3748"/>
        <p:guide orient="horz" pos="4156"/>
        <p:guide pos="453"/>
        <p:guide pos="4495"/>
        <p:guide pos="881"/>
        <p:guide pos="2759"/>
        <p:guide pos="1032"/>
        <p:guide pos="1459"/>
        <p:guide pos="1608"/>
        <p:guide pos="2037"/>
        <p:guide pos="2185"/>
        <p:guide pos="2617"/>
        <p:guide pos="3189"/>
        <p:guide pos="3343"/>
        <p:guide pos="3775"/>
        <p:guide pos="3917"/>
        <p:guide pos="4344"/>
        <p:guide pos="4924"/>
        <p:guide pos="5067"/>
        <p:guide pos="5497"/>
        <p:guide pos="5644"/>
        <p:guide pos="6079"/>
        <p:guide pos="6225"/>
        <p:guide pos="6652"/>
        <p:guide pos="6804"/>
        <p:guide pos="7233"/>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796"/>
    </p:cViewPr>
  </p:sorterViewPr>
  <p:notesViewPr>
    <p:cSldViewPr>
      <p:cViewPr>
        <p:scale>
          <a:sx n="120" d="100"/>
          <a:sy n="120" d="100"/>
        </p:scale>
        <p:origin x="-1110" y="-72"/>
      </p:cViewPr>
      <p:guideLst>
        <p:guide orient="horz" pos="311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A36081-F0BE-46D4-876E-E0BB96F941A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SG"/>
        </a:p>
      </dgm:t>
    </dgm:pt>
    <dgm:pt modelId="{6B61F453-71A4-49D5-A9C3-8E139C166C40}">
      <dgm:prSet phldrT="[Text]" custT="1"/>
      <dgm:spPr/>
      <dgm:t>
        <a:bodyPr/>
        <a:lstStyle/>
        <a:p>
          <a:pPr>
            <a:lnSpc>
              <a:spcPct val="121000"/>
            </a:lnSpc>
            <a:buFont typeface="Arial" pitchFamily="34" charset="0"/>
            <a:buNone/>
          </a:pPr>
          <a:r>
            <a:rPr lang="en-MY" altLang="en-US" sz="1600" b="1" cap="none">
              <a:solidFill>
                <a:schemeClr val="tx1"/>
              </a:solidFill>
              <a:latin typeface="Arial" panose="020B0604020202020204" pitchFamily="34" charset="0"/>
              <a:cs typeface="Arial" panose="020B0604020202020204" pitchFamily="34" charset="0"/>
            </a:rPr>
            <a:t>Uncertain Global Economic Outlook</a:t>
          </a:r>
          <a:endParaRPr lang="en-SG" sz="1600" b="1" dirty="0">
            <a:latin typeface="Arial" panose="020B0604020202020204" pitchFamily="34" charset="0"/>
            <a:cs typeface="Arial" panose="020B0604020202020204" pitchFamily="34" charset="0"/>
          </a:endParaRPr>
        </a:p>
      </dgm:t>
    </dgm:pt>
    <dgm:pt modelId="{77945B8E-E06A-4A07-827D-24798A60C351}" type="parTrans" cxnId="{BB93113C-0DFE-4056-953A-66A5CB7990C0}">
      <dgm:prSet/>
      <dgm:spPr/>
      <dgm:t>
        <a:bodyPr/>
        <a:lstStyle/>
        <a:p>
          <a:pPr>
            <a:lnSpc>
              <a:spcPct val="121000"/>
            </a:lnSpc>
          </a:pPr>
          <a:endParaRPr lang="en-SG" sz="1400" b="1">
            <a:latin typeface="Arial" panose="020B0604020202020204" pitchFamily="34" charset="0"/>
            <a:cs typeface="Arial" panose="020B0604020202020204" pitchFamily="34" charset="0"/>
          </a:endParaRPr>
        </a:p>
      </dgm:t>
    </dgm:pt>
    <dgm:pt modelId="{914BEE5A-12D1-4BCC-9136-394E464082A3}" type="sibTrans" cxnId="{BB93113C-0DFE-4056-953A-66A5CB7990C0}">
      <dgm:prSet/>
      <dgm:spPr/>
      <dgm:t>
        <a:bodyPr/>
        <a:lstStyle/>
        <a:p>
          <a:pPr>
            <a:lnSpc>
              <a:spcPct val="121000"/>
            </a:lnSpc>
          </a:pPr>
          <a:endParaRPr lang="en-SG" sz="1400" b="1">
            <a:latin typeface="Arial" panose="020B0604020202020204" pitchFamily="34" charset="0"/>
            <a:cs typeface="Arial" panose="020B0604020202020204" pitchFamily="34" charset="0"/>
          </a:endParaRPr>
        </a:p>
      </dgm:t>
    </dgm:pt>
    <dgm:pt modelId="{E4CA97A4-71E0-439D-8674-D561AE840C13}">
      <dgm:prSet custT="1"/>
      <dgm:spPr/>
      <dgm:t>
        <a:bodyPr/>
        <a:lstStyle/>
        <a:p>
          <a:pPr>
            <a:lnSpc>
              <a:spcPct val="121000"/>
            </a:lnSpc>
          </a:pPr>
          <a:r>
            <a:rPr lang="en-MY" altLang="en-US" sz="1600" b="1" cap="none">
              <a:solidFill>
                <a:schemeClr val="tx1"/>
              </a:solidFill>
              <a:latin typeface="Arial" panose="020B0604020202020204" pitchFamily="34" charset="0"/>
              <a:cs typeface="Arial" panose="020B0604020202020204" pitchFamily="34" charset="0"/>
            </a:rPr>
            <a:t>China and its Re-opening</a:t>
          </a:r>
          <a:endParaRPr lang="en-MY" altLang="en-US" sz="1600" b="1" cap="none" dirty="0">
            <a:solidFill>
              <a:schemeClr val="tx1"/>
            </a:solidFill>
            <a:latin typeface="Arial" panose="020B0604020202020204" pitchFamily="34" charset="0"/>
            <a:cs typeface="Arial" panose="020B0604020202020204" pitchFamily="34" charset="0"/>
          </a:endParaRPr>
        </a:p>
      </dgm:t>
    </dgm:pt>
    <dgm:pt modelId="{A3A985DC-1A9B-44FA-9999-C1C0D289EFE7}" type="parTrans" cxnId="{243D67F4-4273-44AC-83E6-EA2192B2FF43}">
      <dgm:prSet/>
      <dgm:spPr/>
      <dgm:t>
        <a:bodyPr/>
        <a:lstStyle/>
        <a:p>
          <a:pPr>
            <a:lnSpc>
              <a:spcPct val="121000"/>
            </a:lnSpc>
          </a:pPr>
          <a:endParaRPr lang="en-SG" sz="1400" b="1">
            <a:latin typeface="Arial" panose="020B0604020202020204" pitchFamily="34" charset="0"/>
            <a:cs typeface="Arial" panose="020B0604020202020204" pitchFamily="34" charset="0"/>
          </a:endParaRPr>
        </a:p>
      </dgm:t>
    </dgm:pt>
    <dgm:pt modelId="{CF14C6E3-3BF6-457E-9067-AA59890E110B}" type="sibTrans" cxnId="{243D67F4-4273-44AC-83E6-EA2192B2FF43}">
      <dgm:prSet/>
      <dgm:spPr/>
      <dgm:t>
        <a:bodyPr/>
        <a:lstStyle/>
        <a:p>
          <a:pPr>
            <a:lnSpc>
              <a:spcPct val="121000"/>
            </a:lnSpc>
          </a:pPr>
          <a:endParaRPr lang="en-SG" sz="1400" b="1">
            <a:latin typeface="Arial" panose="020B0604020202020204" pitchFamily="34" charset="0"/>
            <a:cs typeface="Arial" panose="020B0604020202020204" pitchFamily="34" charset="0"/>
          </a:endParaRPr>
        </a:p>
      </dgm:t>
    </dgm:pt>
    <dgm:pt modelId="{AE569AF6-BC84-4790-81E1-6A4A3A018105}">
      <dgm:prSet custT="1"/>
      <dgm:spPr/>
      <dgm:t>
        <a:bodyPr/>
        <a:lstStyle/>
        <a:p>
          <a:pPr>
            <a:lnSpc>
              <a:spcPct val="121000"/>
            </a:lnSpc>
          </a:pPr>
          <a:r>
            <a:rPr lang="en-MY" altLang="en-US" sz="1600" b="1" cap="none">
              <a:solidFill>
                <a:schemeClr val="tx1"/>
              </a:solidFill>
              <a:latin typeface="Arial" panose="020B0604020202020204" pitchFamily="34" charset="0"/>
              <a:cs typeface="Arial" panose="020B0604020202020204" pitchFamily="34" charset="0"/>
            </a:rPr>
            <a:t>Equity Capital Markets (“ECM”) Activity</a:t>
          </a:r>
          <a:endParaRPr lang="en-MY" altLang="en-US" sz="1600" b="1" cap="none" dirty="0">
            <a:solidFill>
              <a:schemeClr val="tx1"/>
            </a:solidFill>
            <a:latin typeface="Arial" panose="020B0604020202020204" pitchFamily="34" charset="0"/>
            <a:cs typeface="Arial" panose="020B0604020202020204" pitchFamily="34" charset="0"/>
          </a:endParaRPr>
        </a:p>
      </dgm:t>
    </dgm:pt>
    <dgm:pt modelId="{04EF14D4-8272-4BDA-8790-14962F1DEC3C}" type="parTrans" cxnId="{0F1C4452-6E71-4FBA-BBC4-35FD273A669E}">
      <dgm:prSet/>
      <dgm:spPr/>
      <dgm:t>
        <a:bodyPr/>
        <a:lstStyle/>
        <a:p>
          <a:endParaRPr lang="en-GB"/>
        </a:p>
      </dgm:t>
    </dgm:pt>
    <dgm:pt modelId="{4155509A-6B64-47EA-91A6-ACF8DEEE829D}" type="sibTrans" cxnId="{0F1C4452-6E71-4FBA-BBC4-35FD273A669E}">
      <dgm:prSet/>
      <dgm:spPr/>
      <dgm:t>
        <a:bodyPr/>
        <a:lstStyle/>
        <a:p>
          <a:endParaRPr lang="en-GB"/>
        </a:p>
      </dgm:t>
    </dgm:pt>
    <dgm:pt modelId="{416B1D87-449B-4B7F-B851-0EB5993BFAA4}">
      <dgm:prSet custT="1"/>
      <dgm:spPr/>
      <dgm:t>
        <a:bodyPr/>
        <a:lstStyle/>
        <a:p>
          <a:pPr>
            <a:lnSpc>
              <a:spcPct val="121000"/>
            </a:lnSpc>
          </a:pPr>
          <a:r>
            <a:rPr lang="en-MY" altLang="en-US" sz="1600" b="1" cap="none" dirty="0">
              <a:solidFill>
                <a:schemeClr val="tx1"/>
              </a:solidFill>
              <a:latin typeface="Arial" panose="020B0604020202020204" pitchFamily="34" charset="0"/>
              <a:cs typeface="Arial" panose="020B0604020202020204" pitchFamily="34" charset="0"/>
            </a:rPr>
            <a:t>Mergers and Acquisitions (“M&amp;A”) Activity</a:t>
          </a:r>
        </a:p>
      </dgm:t>
    </dgm:pt>
    <dgm:pt modelId="{625498C8-232A-4F6B-80C7-D6DA17675BAA}" type="parTrans" cxnId="{A95AE088-81BF-4B09-8337-8B7B9C989C2B}">
      <dgm:prSet/>
      <dgm:spPr/>
      <dgm:t>
        <a:bodyPr/>
        <a:lstStyle/>
        <a:p>
          <a:endParaRPr lang="en-GB"/>
        </a:p>
      </dgm:t>
    </dgm:pt>
    <dgm:pt modelId="{EB7978B5-6ED4-44BD-A543-7B953771D80C}" type="sibTrans" cxnId="{A95AE088-81BF-4B09-8337-8B7B9C989C2B}">
      <dgm:prSet/>
      <dgm:spPr/>
      <dgm:t>
        <a:bodyPr/>
        <a:lstStyle/>
        <a:p>
          <a:endParaRPr lang="en-GB"/>
        </a:p>
      </dgm:t>
    </dgm:pt>
    <dgm:pt modelId="{B7BF1A31-BF70-4C59-AA31-A6221647BF9E}">
      <dgm:prSet custT="1"/>
      <dgm:spPr/>
      <dgm:t>
        <a:bodyPr/>
        <a:lstStyle/>
        <a:p>
          <a:pPr>
            <a:lnSpc>
              <a:spcPct val="121000"/>
            </a:lnSpc>
          </a:pPr>
          <a:r>
            <a:rPr lang="en-MY" altLang="en-US" sz="1600" b="1" cap="none">
              <a:solidFill>
                <a:schemeClr val="tx1"/>
              </a:solidFill>
              <a:latin typeface="Arial" panose="020B0604020202020204" pitchFamily="34" charset="0"/>
              <a:cs typeface="Arial" panose="020B0604020202020204" pitchFamily="34" charset="0"/>
            </a:rPr>
            <a:t>REIT Structures in Various Jurisdictions</a:t>
          </a:r>
          <a:endParaRPr lang="en-MY" altLang="en-US" sz="1600" b="1" cap="none" dirty="0">
            <a:solidFill>
              <a:schemeClr val="tx1"/>
            </a:solidFill>
            <a:latin typeface="Arial" panose="020B0604020202020204" pitchFamily="34" charset="0"/>
            <a:cs typeface="Arial" panose="020B0604020202020204" pitchFamily="34" charset="0"/>
          </a:endParaRPr>
        </a:p>
      </dgm:t>
    </dgm:pt>
    <dgm:pt modelId="{28317EA5-8FC3-45B9-B612-0B1DC4C6472C}" type="sibTrans" cxnId="{F28501E2-7778-4AA9-BBE1-13E1681F74FB}">
      <dgm:prSet/>
      <dgm:spPr/>
      <dgm:t>
        <a:bodyPr/>
        <a:lstStyle/>
        <a:p>
          <a:endParaRPr lang="en-GB"/>
        </a:p>
      </dgm:t>
    </dgm:pt>
    <dgm:pt modelId="{0F1A2744-4617-4554-9221-D8C9CCCDCDAB}" type="parTrans" cxnId="{F28501E2-7778-4AA9-BBE1-13E1681F74FB}">
      <dgm:prSet/>
      <dgm:spPr/>
      <dgm:t>
        <a:bodyPr/>
        <a:lstStyle/>
        <a:p>
          <a:endParaRPr lang="en-GB"/>
        </a:p>
      </dgm:t>
    </dgm:pt>
    <dgm:pt modelId="{BDCCE4C4-2070-43F1-AB25-7B030741F56A}" type="pres">
      <dgm:prSet presAssocID="{54A36081-F0BE-46D4-876E-E0BB96F941A8}" presName="Name0" presStyleCnt="0">
        <dgm:presLayoutVars>
          <dgm:dir/>
          <dgm:animLvl val="lvl"/>
          <dgm:resizeHandles val="exact"/>
        </dgm:presLayoutVars>
      </dgm:prSet>
      <dgm:spPr/>
    </dgm:pt>
    <dgm:pt modelId="{DAA4B2DC-88E6-476F-A982-2F31AADD8704}" type="pres">
      <dgm:prSet presAssocID="{416B1D87-449B-4B7F-B851-0EB5993BFAA4}" presName="boxAndChildren" presStyleCnt="0"/>
      <dgm:spPr/>
    </dgm:pt>
    <dgm:pt modelId="{8F12A49B-65EE-451E-AB37-E3AF78530748}" type="pres">
      <dgm:prSet presAssocID="{416B1D87-449B-4B7F-B851-0EB5993BFAA4}" presName="parentTextBox" presStyleLbl="node1" presStyleIdx="0" presStyleCnt="5"/>
      <dgm:spPr/>
    </dgm:pt>
    <dgm:pt modelId="{BF670066-F320-4476-A20D-DEACADFBB961}" type="pres">
      <dgm:prSet presAssocID="{4155509A-6B64-47EA-91A6-ACF8DEEE829D}" presName="sp" presStyleCnt="0"/>
      <dgm:spPr/>
    </dgm:pt>
    <dgm:pt modelId="{A8A6C7CF-7174-4376-B41C-E74586D98D9F}" type="pres">
      <dgm:prSet presAssocID="{AE569AF6-BC84-4790-81E1-6A4A3A018105}" presName="arrowAndChildren" presStyleCnt="0"/>
      <dgm:spPr/>
    </dgm:pt>
    <dgm:pt modelId="{B295E30D-3267-417C-A98F-E3C76EAFAE25}" type="pres">
      <dgm:prSet presAssocID="{AE569AF6-BC84-4790-81E1-6A4A3A018105}" presName="parentTextArrow" presStyleLbl="node1" presStyleIdx="1" presStyleCnt="5"/>
      <dgm:spPr/>
    </dgm:pt>
    <dgm:pt modelId="{AD7696EF-3AAD-4297-BE11-D8ED91ADC02E}" type="pres">
      <dgm:prSet presAssocID="{CF14C6E3-3BF6-457E-9067-AA59890E110B}" presName="sp" presStyleCnt="0"/>
      <dgm:spPr/>
    </dgm:pt>
    <dgm:pt modelId="{BC0DD2A2-5FBF-4286-9A89-DDBFD07FCC75}" type="pres">
      <dgm:prSet presAssocID="{E4CA97A4-71E0-439D-8674-D561AE840C13}" presName="arrowAndChildren" presStyleCnt="0"/>
      <dgm:spPr/>
    </dgm:pt>
    <dgm:pt modelId="{A97808A7-2D87-4208-B428-3CDED3BA34D7}" type="pres">
      <dgm:prSet presAssocID="{E4CA97A4-71E0-439D-8674-D561AE840C13}" presName="parentTextArrow" presStyleLbl="node1" presStyleIdx="2" presStyleCnt="5"/>
      <dgm:spPr/>
    </dgm:pt>
    <dgm:pt modelId="{22B5FB8E-5CC6-4F24-9DE6-B97EC4EE28E8}" type="pres">
      <dgm:prSet presAssocID="{914BEE5A-12D1-4BCC-9136-394E464082A3}" presName="sp" presStyleCnt="0"/>
      <dgm:spPr/>
    </dgm:pt>
    <dgm:pt modelId="{05DCC272-4163-48EF-AADB-0B0D4822209A}" type="pres">
      <dgm:prSet presAssocID="{6B61F453-71A4-49D5-A9C3-8E139C166C40}" presName="arrowAndChildren" presStyleCnt="0"/>
      <dgm:spPr/>
    </dgm:pt>
    <dgm:pt modelId="{85453C70-1EF0-4BDF-B10B-BFC270B2BD97}" type="pres">
      <dgm:prSet presAssocID="{6B61F453-71A4-49D5-A9C3-8E139C166C40}" presName="parentTextArrow" presStyleLbl="node1" presStyleIdx="3" presStyleCnt="5"/>
      <dgm:spPr/>
    </dgm:pt>
    <dgm:pt modelId="{0D9FF1F7-9A49-4B6A-ACE2-BE46C147264E}" type="pres">
      <dgm:prSet presAssocID="{28317EA5-8FC3-45B9-B612-0B1DC4C6472C}" presName="sp" presStyleCnt="0"/>
      <dgm:spPr/>
    </dgm:pt>
    <dgm:pt modelId="{519C2F12-8929-41E4-B309-3ABE60917399}" type="pres">
      <dgm:prSet presAssocID="{B7BF1A31-BF70-4C59-AA31-A6221647BF9E}" presName="arrowAndChildren" presStyleCnt="0"/>
      <dgm:spPr/>
    </dgm:pt>
    <dgm:pt modelId="{FE588DD9-3363-4143-99FA-53FF80D06B6E}" type="pres">
      <dgm:prSet presAssocID="{B7BF1A31-BF70-4C59-AA31-A6221647BF9E}" presName="parentTextArrow" presStyleLbl="node1" presStyleIdx="4" presStyleCnt="5"/>
      <dgm:spPr/>
    </dgm:pt>
  </dgm:ptLst>
  <dgm:cxnLst>
    <dgm:cxn modelId="{8B63231C-92A9-4B41-A94A-2916BE2C1E2C}" type="presOf" srcId="{6B61F453-71A4-49D5-A9C3-8E139C166C40}" destId="{85453C70-1EF0-4BDF-B10B-BFC270B2BD97}" srcOrd="0" destOrd="0" presId="urn:microsoft.com/office/officeart/2005/8/layout/process4"/>
    <dgm:cxn modelId="{BB93113C-0DFE-4056-953A-66A5CB7990C0}" srcId="{54A36081-F0BE-46D4-876E-E0BB96F941A8}" destId="{6B61F453-71A4-49D5-A9C3-8E139C166C40}" srcOrd="1" destOrd="0" parTransId="{77945B8E-E06A-4A07-827D-24798A60C351}" sibTransId="{914BEE5A-12D1-4BCC-9136-394E464082A3}"/>
    <dgm:cxn modelId="{1B8C1148-114C-45A7-A8FF-BB2D0918E705}" type="presOf" srcId="{54A36081-F0BE-46D4-876E-E0BB96F941A8}" destId="{BDCCE4C4-2070-43F1-AB25-7B030741F56A}" srcOrd="0" destOrd="0" presId="urn:microsoft.com/office/officeart/2005/8/layout/process4"/>
    <dgm:cxn modelId="{0F1C4452-6E71-4FBA-BBC4-35FD273A669E}" srcId="{54A36081-F0BE-46D4-876E-E0BB96F941A8}" destId="{AE569AF6-BC84-4790-81E1-6A4A3A018105}" srcOrd="3" destOrd="0" parTransId="{04EF14D4-8272-4BDA-8790-14962F1DEC3C}" sibTransId="{4155509A-6B64-47EA-91A6-ACF8DEEE829D}"/>
    <dgm:cxn modelId="{8B7C6A5A-D49A-49BA-AF36-DC04758A2656}" type="presOf" srcId="{E4CA97A4-71E0-439D-8674-D561AE840C13}" destId="{A97808A7-2D87-4208-B428-3CDED3BA34D7}" srcOrd="0" destOrd="0" presId="urn:microsoft.com/office/officeart/2005/8/layout/process4"/>
    <dgm:cxn modelId="{A95AE088-81BF-4B09-8337-8B7B9C989C2B}" srcId="{54A36081-F0BE-46D4-876E-E0BB96F941A8}" destId="{416B1D87-449B-4B7F-B851-0EB5993BFAA4}" srcOrd="4" destOrd="0" parTransId="{625498C8-232A-4F6B-80C7-D6DA17675BAA}" sibTransId="{EB7978B5-6ED4-44BD-A543-7B953771D80C}"/>
    <dgm:cxn modelId="{FCE186DA-59B6-40D0-B255-F3DC82AF3933}" type="presOf" srcId="{416B1D87-449B-4B7F-B851-0EB5993BFAA4}" destId="{8F12A49B-65EE-451E-AB37-E3AF78530748}" srcOrd="0" destOrd="0" presId="urn:microsoft.com/office/officeart/2005/8/layout/process4"/>
    <dgm:cxn modelId="{F28501E2-7778-4AA9-BBE1-13E1681F74FB}" srcId="{54A36081-F0BE-46D4-876E-E0BB96F941A8}" destId="{B7BF1A31-BF70-4C59-AA31-A6221647BF9E}" srcOrd="0" destOrd="0" parTransId="{0F1A2744-4617-4554-9221-D8C9CCCDCDAB}" sibTransId="{28317EA5-8FC3-45B9-B612-0B1DC4C6472C}"/>
    <dgm:cxn modelId="{243D67F4-4273-44AC-83E6-EA2192B2FF43}" srcId="{54A36081-F0BE-46D4-876E-E0BB96F941A8}" destId="{E4CA97A4-71E0-439D-8674-D561AE840C13}" srcOrd="2" destOrd="0" parTransId="{A3A985DC-1A9B-44FA-9999-C1C0D289EFE7}" sibTransId="{CF14C6E3-3BF6-457E-9067-AA59890E110B}"/>
    <dgm:cxn modelId="{4CD12BF7-F3D0-4D63-A930-56D27415F707}" type="presOf" srcId="{AE569AF6-BC84-4790-81E1-6A4A3A018105}" destId="{B295E30D-3267-417C-A98F-E3C76EAFAE25}" srcOrd="0" destOrd="0" presId="urn:microsoft.com/office/officeart/2005/8/layout/process4"/>
    <dgm:cxn modelId="{963D07FD-D5CA-4B8F-B508-4FA5DDE47F25}" type="presOf" srcId="{B7BF1A31-BF70-4C59-AA31-A6221647BF9E}" destId="{FE588DD9-3363-4143-99FA-53FF80D06B6E}" srcOrd="0" destOrd="0" presId="urn:microsoft.com/office/officeart/2005/8/layout/process4"/>
    <dgm:cxn modelId="{CB8DB31F-4E24-421A-AFF9-F5989C07008C}" type="presParOf" srcId="{BDCCE4C4-2070-43F1-AB25-7B030741F56A}" destId="{DAA4B2DC-88E6-476F-A982-2F31AADD8704}" srcOrd="0" destOrd="0" presId="urn:microsoft.com/office/officeart/2005/8/layout/process4"/>
    <dgm:cxn modelId="{14250A67-E701-4A77-8B83-3B13E23D7ECD}" type="presParOf" srcId="{DAA4B2DC-88E6-476F-A982-2F31AADD8704}" destId="{8F12A49B-65EE-451E-AB37-E3AF78530748}" srcOrd="0" destOrd="0" presId="urn:microsoft.com/office/officeart/2005/8/layout/process4"/>
    <dgm:cxn modelId="{EBD572D0-AB6C-46C0-B0FB-7F9FCD2EDC56}" type="presParOf" srcId="{BDCCE4C4-2070-43F1-AB25-7B030741F56A}" destId="{BF670066-F320-4476-A20D-DEACADFBB961}" srcOrd="1" destOrd="0" presId="urn:microsoft.com/office/officeart/2005/8/layout/process4"/>
    <dgm:cxn modelId="{1DD7B861-F8E1-494C-99EB-A437F9887B24}" type="presParOf" srcId="{BDCCE4C4-2070-43F1-AB25-7B030741F56A}" destId="{A8A6C7CF-7174-4376-B41C-E74586D98D9F}" srcOrd="2" destOrd="0" presId="urn:microsoft.com/office/officeart/2005/8/layout/process4"/>
    <dgm:cxn modelId="{E7EFC285-AC52-4BDB-ADFC-9D74CAD6E7B2}" type="presParOf" srcId="{A8A6C7CF-7174-4376-B41C-E74586D98D9F}" destId="{B295E30D-3267-417C-A98F-E3C76EAFAE25}" srcOrd="0" destOrd="0" presId="urn:microsoft.com/office/officeart/2005/8/layout/process4"/>
    <dgm:cxn modelId="{1FB885E4-02DC-4DA1-BF91-96CB4054A2C0}" type="presParOf" srcId="{BDCCE4C4-2070-43F1-AB25-7B030741F56A}" destId="{AD7696EF-3AAD-4297-BE11-D8ED91ADC02E}" srcOrd="3" destOrd="0" presId="urn:microsoft.com/office/officeart/2005/8/layout/process4"/>
    <dgm:cxn modelId="{C76455C9-23C2-4750-A649-FA5A96D9FBC8}" type="presParOf" srcId="{BDCCE4C4-2070-43F1-AB25-7B030741F56A}" destId="{BC0DD2A2-5FBF-4286-9A89-DDBFD07FCC75}" srcOrd="4" destOrd="0" presId="urn:microsoft.com/office/officeart/2005/8/layout/process4"/>
    <dgm:cxn modelId="{BF9677BD-1EDC-40AF-B29A-A1CC79ED9BF1}" type="presParOf" srcId="{BC0DD2A2-5FBF-4286-9A89-DDBFD07FCC75}" destId="{A97808A7-2D87-4208-B428-3CDED3BA34D7}" srcOrd="0" destOrd="0" presId="urn:microsoft.com/office/officeart/2005/8/layout/process4"/>
    <dgm:cxn modelId="{92CE5EDD-9441-4872-856F-1194FB78F3BE}" type="presParOf" srcId="{BDCCE4C4-2070-43F1-AB25-7B030741F56A}" destId="{22B5FB8E-5CC6-4F24-9DE6-B97EC4EE28E8}" srcOrd="5" destOrd="0" presId="urn:microsoft.com/office/officeart/2005/8/layout/process4"/>
    <dgm:cxn modelId="{C6944F21-0FF7-448C-835B-6291735ACF45}" type="presParOf" srcId="{BDCCE4C4-2070-43F1-AB25-7B030741F56A}" destId="{05DCC272-4163-48EF-AADB-0B0D4822209A}" srcOrd="6" destOrd="0" presId="urn:microsoft.com/office/officeart/2005/8/layout/process4"/>
    <dgm:cxn modelId="{1FE998DD-F0DE-432B-ADE2-6AA5B7DB2361}" type="presParOf" srcId="{05DCC272-4163-48EF-AADB-0B0D4822209A}" destId="{85453C70-1EF0-4BDF-B10B-BFC270B2BD97}" srcOrd="0" destOrd="0" presId="urn:microsoft.com/office/officeart/2005/8/layout/process4"/>
    <dgm:cxn modelId="{8539FCE3-E10A-41E8-B7C9-D914412C6BFE}" type="presParOf" srcId="{BDCCE4C4-2070-43F1-AB25-7B030741F56A}" destId="{0D9FF1F7-9A49-4B6A-ACE2-BE46C147264E}" srcOrd="7" destOrd="0" presId="urn:microsoft.com/office/officeart/2005/8/layout/process4"/>
    <dgm:cxn modelId="{17FB6290-0C06-4697-AAB5-698ACDD6960F}" type="presParOf" srcId="{BDCCE4C4-2070-43F1-AB25-7B030741F56A}" destId="{519C2F12-8929-41E4-B309-3ABE60917399}" srcOrd="8" destOrd="0" presId="urn:microsoft.com/office/officeart/2005/8/layout/process4"/>
    <dgm:cxn modelId="{F316C4E4-B92F-4E3E-9852-2069B8A86BAE}" type="presParOf" srcId="{519C2F12-8929-41E4-B309-3ABE60917399}" destId="{FE588DD9-3363-4143-99FA-53FF80D06B6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2A49B-65EE-451E-AB37-E3AF78530748}">
      <dsp:nvSpPr>
        <dsp:cNvPr id="0" name=""/>
        <dsp:cNvSpPr/>
      </dsp:nvSpPr>
      <dsp:spPr>
        <a:xfrm>
          <a:off x="0" y="4018941"/>
          <a:ext cx="4662088" cy="6593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121000"/>
            </a:lnSpc>
            <a:spcBef>
              <a:spcPct val="0"/>
            </a:spcBef>
            <a:spcAft>
              <a:spcPct val="35000"/>
            </a:spcAft>
            <a:buNone/>
          </a:pPr>
          <a:r>
            <a:rPr lang="en-MY" altLang="en-US" sz="1600" b="1" kern="1200" cap="none" dirty="0">
              <a:solidFill>
                <a:schemeClr val="tx1"/>
              </a:solidFill>
              <a:latin typeface="Arial" panose="020B0604020202020204" pitchFamily="34" charset="0"/>
              <a:cs typeface="Arial" panose="020B0604020202020204" pitchFamily="34" charset="0"/>
            </a:rPr>
            <a:t>Mergers and Acquisitions (“M&amp;A”) Activity</a:t>
          </a:r>
        </a:p>
      </dsp:txBody>
      <dsp:txXfrm>
        <a:off x="0" y="4018941"/>
        <a:ext cx="4662088" cy="659340"/>
      </dsp:txXfrm>
    </dsp:sp>
    <dsp:sp modelId="{B295E30D-3267-417C-A98F-E3C76EAFAE25}">
      <dsp:nvSpPr>
        <dsp:cNvPr id="0" name=""/>
        <dsp:cNvSpPr/>
      </dsp:nvSpPr>
      <dsp:spPr>
        <a:xfrm rot="10800000">
          <a:off x="0" y="3014765"/>
          <a:ext cx="4662088" cy="101406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121000"/>
            </a:lnSpc>
            <a:spcBef>
              <a:spcPct val="0"/>
            </a:spcBef>
            <a:spcAft>
              <a:spcPct val="35000"/>
            </a:spcAft>
            <a:buNone/>
          </a:pPr>
          <a:r>
            <a:rPr lang="en-MY" altLang="en-US" sz="1600" b="1" kern="1200" cap="none">
              <a:solidFill>
                <a:schemeClr val="tx1"/>
              </a:solidFill>
              <a:latin typeface="Arial" panose="020B0604020202020204" pitchFamily="34" charset="0"/>
              <a:cs typeface="Arial" panose="020B0604020202020204" pitchFamily="34" charset="0"/>
            </a:rPr>
            <a:t>Equity Capital Markets (“ECM”) Activity</a:t>
          </a:r>
          <a:endParaRPr lang="en-MY" altLang="en-US" sz="1600" b="1" kern="1200" cap="none" dirty="0">
            <a:solidFill>
              <a:schemeClr val="tx1"/>
            </a:solidFill>
            <a:latin typeface="Arial" panose="020B0604020202020204" pitchFamily="34" charset="0"/>
            <a:cs typeface="Arial" panose="020B0604020202020204" pitchFamily="34" charset="0"/>
          </a:endParaRPr>
        </a:p>
      </dsp:txBody>
      <dsp:txXfrm rot="10800000">
        <a:off x="0" y="3014765"/>
        <a:ext cx="4662088" cy="658910"/>
      </dsp:txXfrm>
    </dsp:sp>
    <dsp:sp modelId="{A97808A7-2D87-4208-B428-3CDED3BA34D7}">
      <dsp:nvSpPr>
        <dsp:cNvPr id="0" name=""/>
        <dsp:cNvSpPr/>
      </dsp:nvSpPr>
      <dsp:spPr>
        <a:xfrm rot="10800000">
          <a:off x="0" y="2010589"/>
          <a:ext cx="4662088" cy="101406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121000"/>
            </a:lnSpc>
            <a:spcBef>
              <a:spcPct val="0"/>
            </a:spcBef>
            <a:spcAft>
              <a:spcPct val="35000"/>
            </a:spcAft>
            <a:buNone/>
          </a:pPr>
          <a:r>
            <a:rPr lang="en-MY" altLang="en-US" sz="1600" b="1" kern="1200" cap="none">
              <a:solidFill>
                <a:schemeClr val="tx1"/>
              </a:solidFill>
              <a:latin typeface="Arial" panose="020B0604020202020204" pitchFamily="34" charset="0"/>
              <a:cs typeface="Arial" panose="020B0604020202020204" pitchFamily="34" charset="0"/>
            </a:rPr>
            <a:t>China and its Re-opening</a:t>
          </a:r>
          <a:endParaRPr lang="en-MY" altLang="en-US" sz="1600" b="1" kern="1200" cap="none" dirty="0">
            <a:solidFill>
              <a:schemeClr val="tx1"/>
            </a:solidFill>
            <a:latin typeface="Arial" panose="020B0604020202020204" pitchFamily="34" charset="0"/>
            <a:cs typeface="Arial" panose="020B0604020202020204" pitchFamily="34" charset="0"/>
          </a:endParaRPr>
        </a:p>
      </dsp:txBody>
      <dsp:txXfrm rot="10800000">
        <a:off x="0" y="2010589"/>
        <a:ext cx="4662088" cy="658910"/>
      </dsp:txXfrm>
    </dsp:sp>
    <dsp:sp modelId="{85453C70-1EF0-4BDF-B10B-BFC270B2BD97}">
      <dsp:nvSpPr>
        <dsp:cNvPr id="0" name=""/>
        <dsp:cNvSpPr/>
      </dsp:nvSpPr>
      <dsp:spPr>
        <a:xfrm rot="10800000">
          <a:off x="0" y="1006413"/>
          <a:ext cx="4662088" cy="101406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121000"/>
            </a:lnSpc>
            <a:spcBef>
              <a:spcPct val="0"/>
            </a:spcBef>
            <a:spcAft>
              <a:spcPct val="35000"/>
            </a:spcAft>
            <a:buFont typeface="Arial" pitchFamily="34" charset="0"/>
            <a:buNone/>
          </a:pPr>
          <a:r>
            <a:rPr lang="en-MY" altLang="en-US" sz="1600" b="1" kern="1200" cap="none">
              <a:solidFill>
                <a:schemeClr val="tx1"/>
              </a:solidFill>
              <a:latin typeface="Arial" panose="020B0604020202020204" pitchFamily="34" charset="0"/>
              <a:cs typeface="Arial" panose="020B0604020202020204" pitchFamily="34" charset="0"/>
            </a:rPr>
            <a:t>Uncertain Global Economic Outlook</a:t>
          </a:r>
          <a:endParaRPr lang="en-SG" sz="1600" b="1" kern="1200" dirty="0">
            <a:latin typeface="Arial" panose="020B0604020202020204" pitchFamily="34" charset="0"/>
            <a:cs typeface="Arial" panose="020B0604020202020204" pitchFamily="34" charset="0"/>
          </a:endParaRPr>
        </a:p>
      </dsp:txBody>
      <dsp:txXfrm rot="10800000">
        <a:off x="0" y="1006413"/>
        <a:ext cx="4662088" cy="658910"/>
      </dsp:txXfrm>
    </dsp:sp>
    <dsp:sp modelId="{FE588DD9-3363-4143-99FA-53FF80D06B6E}">
      <dsp:nvSpPr>
        <dsp:cNvPr id="0" name=""/>
        <dsp:cNvSpPr/>
      </dsp:nvSpPr>
      <dsp:spPr>
        <a:xfrm rot="10800000">
          <a:off x="0" y="2237"/>
          <a:ext cx="4662088" cy="101406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121000"/>
            </a:lnSpc>
            <a:spcBef>
              <a:spcPct val="0"/>
            </a:spcBef>
            <a:spcAft>
              <a:spcPct val="35000"/>
            </a:spcAft>
            <a:buNone/>
          </a:pPr>
          <a:r>
            <a:rPr lang="en-MY" altLang="en-US" sz="1600" b="1" kern="1200" cap="none">
              <a:solidFill>
                <a:schemeClr val="tx1"/>
              </a:solidFill>
              <a:latin typeface="Arial" panose="020B0604020202020204" pitchFamily="34" charset="0"/>
              <a:cs typeface="Arial" panose="020B0604020202020204" pitchFamily="34" charset="0"/>
            </a:rPr>
            <a:t>REIT Structures in Various Jurisdictions</a:t>
          </a:r>
          <a:endParaRPr lang="en-MY" altLang="en-US" sz="1600" b="1" kern="1200" cap="none" dirty="0">
            <a:solidFill>
              <a:schemeClr val="tx1"/>
            </a:solidFill>
            <a:latin typeface="Arial" panose="020B0604020202020204" pitchFamily="34" charset="0"/>
            <a:cs typeface="Arial" panose="020B0604020202020204" pitchFamily="34" charset="0"/>
          </a:endParaRPr>
        </a:p>
      </dsp:txBody>
      <dsp:txXfrm rot="10800000">
        <a:off x="0" y="2237"/>
        <a:ext cx="4662088" cy="65891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79014" y="4571"/>
            <a:ext cx="2793005" cy="520416"/>
          </a:xfrm>
          <a:prstGeom prst="rect">
            <a:avLst/>
          </a:prstGeom>
        </p:spPr>
        <p:txBody>
          <a:bodyPr vert="horz" lIns="0" tIns="0" rIns="0" bIns="0" rtlCol="0" anchor="ctr"/>
          <a:lstStyle>
            <a:lvl1pPr algn="l">
              <a:defRPr sz="1300"/>
            </a:lvl1pPr>
          </a:lstStyle>
          <a:p>
            <a:endParaRPr lang="en-GB" sz="9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535738" y="4571"/>
            <a:ext cx="2793005" cy="520902"/>
          </a:xfrm>
          <a:prstGeom prst="rect">
            <a:avLst/>
          </a:prstGeom>
        </p:spPr>
        <p:txBody>
          <a:bodyPr vert="horz" lIns="0" tIns="0" rIns="0" bIns="0" rtlCol="0" anchor="ctr"/>
          <a:lstStyle>
            <a:lvl1pPr algn="r">
              <a:defRPr sz="1300"/>
            </a:lvl1pPr>
          </a:lstStyle>
          <a:p>
            <a:endParaRPr lang="en-GB" sz="9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479014" y="9347618"/>
            <a:ext cx="2793005" cy="520416"/>
          </a:xfrm>
          <a:prstGeom prst="rect">
            <a:avLst/>
          </a:prstGeom>
        </p:spPr>
        <p:txBody>
          <a:bodyPr vert="horz" lIns="0" tIns="0" rIns="0" bIns="0" rtlCol="0" anchor="ctr"/>
          <a:lstStyle>
            <a:lvl1pPr algn="l">
              <a:defRPr sz="1300"/>
            </a:lvl1pPr>
          </a:lstStyle>
          <a:p>
            <a:endParaRPr lang="en-GB" sz="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3534194" y="9347133"/>
            <a:ext cx="2793005" cy="520902"/>
          </a:xfrm>
          <a:prstGeom prst="rect">
            <a:avLst/>
          </a:prstGeom>
        </p:spPr>
        <p:txBody>
          <a:bodyPr vert="horz" lIns="0" tIns="0" rIns="0" bIns="0" rtlCol="0" anchor="ctr"/>
          <a:lstStyle>
            <a:lvl1pPr algn="r">
              <a:defRPr sz="1300"/>
            </a:lvl1pPr>
          </a:lstStyle>
          <a:p>
            <a:fld id="{817936ED-DD5C-48B2-9AB4-6F3DD3A04E55}" type="slidenum">
              <a:rPr lang="en-GB" sz="800">
                <a:latin typeface="Arial" panose="020B0604020202020204" pitchFamily="34" charset="0"/>
                <a:cs typeface="Arial" panose="020B0604020202020204" pitchFamily="34" charset="0"/>
              </a:rPr>
              <a:t>‹#›</a:t>
            </a:fld>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3085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68926" y="3"/>
            <a:ext cx="2796092" cy="536563"/>
          </a:xfrm>
          <a:prstGeom prst="rect">
            <a:avLst/>
          </a:prstGeom>
        </p:spPr>
        <p:txBody>
          <a:bodyPr vert="horz" lIns="0" tIns="0" rIns="0" bIns="0" rtlCol="0" anchor="ctr"/>
          <a:lstStyle>
            <a:lvl1pPr algn="l">
              <a:defRPr sz="900">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4064689" y="2"/>
            <a:ext cx="1864061" cy="537064"/>
          </a:xfrm>
          <a:prstGeom prst="rect">
            <a:avLst/>
          </a:prstGeom>
        </p:spPr>
        <p:txBody>
          <a:bodyPr vert="horz" lIns="0" tIns="0" rIns="0" bIns="0" rtlCol="0" anchor="ctr"/>
          <a:lstStyle>
            <a:lvl1pPr algn="r">
              <a:defRPr sz="900">
                <a:latin typeface="Arial" panose="020B0604020202020204" pitchFamily="34" charset="0"/>
                <a:cs typeface="Arial" panose="020B0604020202020204" pitchFamily="34" charset="0"/>
              </a:defRPr>
            </a:lvl1pPr>
          </a:lstStyle>
          <a:p>
            <a:endParaRPr/>
          </a:p>
        </p:txBody>
      </p:sp>
      <p:sp>
        <p:nvSpPr>
          <p:cNvPr id="4" name="Slide Image Placeholder 3"/>
          <p:cNvSpPr>
            <a:spLocks noGrp="1" noRot="1" noChangeAspect="1"/>
          </p:cNvSpPr>
          <p:nvPr>
            <p:ph type="sldImg" idx="2"/>
          </p:nvPr>
        </p:nvSpPr>
        <p:spPr>
          <a:xfrm>
            <a:off x="109538" y="739775"/>
            <a:ext cx="6578600" cy="3702050"/>
          </a:xfrm>
          <a:prstGeom prst="rect">
            <a:avLst/>
          </a:prstGeom>
          <a:noFill/>
          <a:ln w="12700">
            <a:solidFill>
              <a:prstClr val="black"/>
            </a:solidFill>
          </a:ln>
        </p:spPr>
        <p:txBody>
          <a:bodyPr vert="horz" lIns="94798" tIns="47399" rIns="94798" bIns="47399" rtlCol="0" anchor="ctr"/>
          <a:lstStyle/>
          <a:p>
            <a:endParaRPr lang="en-GB"/>
          </a:p>
        </p:txBody>
      </p:sp>
      <p:sp>
        <p:nvSpPr>
          <p:cNvPr id="5" name="Notes Placeholder 4"/>
          <p:cNvSpPr>
            <a:spLocks noGrp="1"/>
          </p:cNvSpPr>
          <p:nvPr>
            <p:ph type="body" sz="quarter" idx="3"/>
          </p:nvPr>
        </p:nvSpPr>
        <p:spPr>
          <a:xfrm>
            <a:off x="679768" y="4689516"/>
            <a:ext cx="5438140" cy="4442698"/>
          </a:xfrm>
          <a:prstGeom prst="rect">
            <a:avLst/>
          </a:prstGeom>
        </p:spPr>
        <p:txBody>
          <a:bodyPr vert="horz" lIns="94798" tIns="47399" rIns="94798" bIns="4739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868926" y="9340745"/>
            <a:ext cx="2796092" cy="536563"/>
          </a:xfrm>
          <a:prstGeom prst="rect">
            <a:avLst/>
          </a:prstGeom>
        </p:spPr>
        <p:txBody>
          <a:bodyPr vert="horz" lIns="0" tIns="0" rIns="0" bIns="0" rtlCol="0" anchor="ctr"/>
          <a:lstStyle>
            <a:lvl1pPr algn="l">
              <a:defRPr sz="800">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64689" y="9340745"/>
            <a:ext cx="1864061" cy="536563"/>
          </a:xfrm>
          <a:prstGeom prst="rect">
            <a:avLst/>
          </a:prstGeom>
        </p:spPr>
        <p:txBody>
          <a:bodyPr vert="horz" lIns="0" tIns="0" rIns="0" bIns="0" rtlCol="0" anchor="ctr"/>
          <a:lstStyle>
            <a:lvl1pPr algn="r">
              <a:defRPr sz="800">
                <a:latin typeface="Arial" panose="020B0604020202020204" pitchFamily="34" charset="0"/>
                <a:cs typeface="Arial" panose="020B0604020202020204" pitchFamily="34" charset="0"/>
              </a:defRPr>
            </a:lvl1pPr>
          </a:lstStyle>
          <a:p>
            <a:fld id="{A1F5EAE4-99C9-4BB5-8D66-796396C643F3}" type="slidenum">
              <a:rPr lang="en-GB" smtClean="0"/>
              <a:pPr/>
              <a:t>‹#›</a:t>
            </a:fld>
            <a:endParaRPr lang="en-GB" dirty="0"/>
          </a:p>
        </p:txBody>
      </p:sp>
    </p:spTree>
    <p:extLst>
      <p:ext uri="{BB962C8B-B14F-4D97-AF65-F5344CB8AC3E}">
        <p14:creationId xmlns:p14="http://schemas.microsoft.com/office/powerpoint/2010/main" val="26242729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3586576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516774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898895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105423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3007544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4256666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3972684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1422067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2724996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2008995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362100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3586576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18609937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477270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377377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393829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dirty="0"/>
          </a:p>
        </p:txBody>
      </p:sp>
    </p:spTree>
    <p:extLst>
      <p:ext uri="{BB962C8B-B14F-4D97-AF65-F5344CB8AC3E}">
        <p14:creationId xmlns:p14="http://schemas.microsoft.com/office/powerpoint/2010/main" val="558894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3466378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358666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2737579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2137746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39775"/>
            <a:ext cx="6578600" cy="3702050"/>
          </a:xfrm>
        </p:spPr>
      </p:sp>
      <p:sp>
        <p:nvSpPr>
          <p:cNvPr id="3" name="Notes Placeholder 2"/>
          <p:cNvSpPr>
            <a:spLocks noGrp="1"/>
          </p:cNvSpPr>
          <p:nvPr>
            <p:ph type="body" idx="1"/>
          </p:nvPr>
        </p:nvSpPr>
        <p:spPr/>
        <p:txBody>
          <a:bodyPr/>
          <a:lstStyle/>
          <a:p>
            <a:endParaRPr/>
          </a:p>
        </p:txBody>
      </p:sp>
    </p:spTree>
    <p:extLst>
      <p:ext uri="{BB962C8B-B14F-4D97-AF65-F5344CB8AC3E}">
        <p14:creationId xmlns:p14="http://schemas.microsoft.com/office/powerpoint/2010/main" val="1550428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bg>
      <p:bgPr>
        <a:solidFill>
          <a:srgbClr val="D9D9D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lnSpc>
                <a:spcPct val="100000"/>
              </a:lnSpc>
              <a:buFont typeface="+mj-lt"/>
              <a:buAutoNum type="arabicPeriod"/>
              <a:defRPr sz="1800" b="1" cap="all" baseline="0">
                <a:solidFill>
                  <a:srgbClr val="002244"/>
                </a:solidFill>
              </a:defRPr>
            </a:lvl1pPr>
            <a:lvl2pPr marL="347472" indent="0">
              <a:lnSpc>
                <a:spcPct val="100000"/>
              </a:lnSpc>
              <a:buNone/>
              <a:defRPr sz="1600">
                <a:solidFill>
                  <a:schemeClr val="tx1"/>
                </a:solidFill>
              </a:defRPr>
            </a:lvl2pPr>
            <a:lvl3pPr marL="530352" indent="-182880">
              <a:lnSpc>
                <a:spcPct val="100000"/>
              </a:lnSpc>
              <a:buFont typeface="Arial" panose="020B0604020202020204" pitchFamily="34" charset="0"/>
              <a:buChar char="•"/>
              <a:defRPr sz="1600">
                <a:solidFill>
                  <a:schemeClr val="tx1"/>
                </a:solidFill>
              </a:defRPr>
            </a:lvl3pPr>
            <a:lvl4pPr marL="713232" indent="-182880" defTabSz="795338">
              <a:lnSpc>
                <a:spcPct val="100000"/>
              </a:lnSpc>
              <a:buFont typeface="Arial" panose="020B0604020202020204" pitchFamily="34" charset="0"/>
              <a:buChar char="•"/>
              <a:defRPr sz="1400"/>
            </a:lvl4pPr>
            <a:lvl5pPr marL="896112" indent="-182880">
              <a:lnSpc>
                <a:spcPct val="100000"/>
              </a:lnSpc>
              <a:buFont typeface="Arial" panose="020B0604020202020204" pitchFamily="34" charset="0"/>
              <a:buChar char="•"/>
              <a:defRPr/>
            </a:lvl5pPr>
            <a:lvl6pPr marL="1422400" indent="-228600">
              <a:defRPr sz="1200">
                <a:latin typeface="Arial" panose="020B0604020202020204" pitchFamily="34" charset="0"/>
                <a:cs typeface="Arial" panose="020B060402020202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4"/>
          <p:cNvSpPr>
            <a:spLocks noGrp="1"/>
          </p:cNvSpPr>
          <p:nvPr>
            <p:ph type="ftr" sz="quarter" idx="3"/>
          </p:nvPr>
        </p:nvSpPr>
        <p:spPr>
          <a:xfrm>
            <a:off x="6419781" y="6489340"/>
            <a:ext cx="4620768"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a:p>
        </p:txBody>
      </p:sp>
      <p:sp>
        <p:nvSpPr>
          <p:cNvPr id="5" name="Slide Number Placeholder 5"/>
          <p:cNvSpPr>
            <a:spLocks noGrp="1"/>
          </p:cNvSpPr>
          <p:nvPr>
            <p:ph type="sldNum" sz="quarter" idx="4"/>
          </p:nvPr>
        </p:nvSpPr>
        <p:spPr>
          <a:xfrm>
            <a:off x="11040550" y="6489340"/>
            <a:ext cx="432885"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2250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130282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039039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D316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31520" y="1993392"/>
            <a:ext cx="10363200" cy="640080"/>
          </a:xfrm>
        </p:spPr>
        <p:txBody>
          <a:bodyPr anchor="t" anchorCtr="0">
            <a:noAutofit/>
          </a:bodyPr>
          <a:lstStyle>
            <a:lvl1pPr>
              <a:defRPr sz="3600" cap="all" baseline="0">
                <a:solidFill>
                  <a:schemeClr val="bg1"/>
                </a:solidFill>
              </a:defRPr>
            </a:lvl1pPr>
          </a:lstStyle>
          <a:p>
            <a:r>
              <a:rPr lang="en-US" dirty="0"/>
              <a:t>CLICK TO EDIT MASTER TITLE</a:t>
            </a:r>
            <a:endParaRPr lang="en-GB" dirty="0"/>
          </a:p>
        </p:txBody>
      </p:sp>
      <p:sp>
        <p:nvSpPr>
          <p:cNvPr id="3" name="Subtitle 2"/>
          <p:cNvSpPr>
            <a:spLocks noGrp="1"/>
          </p:cNvSpPr>
          <p:nvPr>
            <p:ph type="subTitle" idx="1"/>
          </p:nvPr>
        </p:nvSpPr>
        <p:spPr>
          <a:xfrm>
            <a:off x="731520" y="2505457"/>
            <a:ext cx="85344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43821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Closing">
    <p:bg>
      <p:bgPr>
        <a:solidFill>
          <a:srgbClr val="0D316E"/>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userDrawn="1">
            <p:extLst>
              <p:ext uri="{D42A27DB-BD31-4B8C-83A1-F6EECF244321}">
                <p14:modId xmlns:p14="http://schemas.microsoft.com/office/powerpoint/2010/main" val="1700687354"/>
              </p:ext>
            </p:extLst>
          </p:nvPr>
        </p:nvGraphicFramePr>
        <p:xfrm>
          <a:off x="719667" y="5943600"/>
          <a:ext cx="8128000" cy="3708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allenandgledhill.com</a:t>
                      </a:r>
                      <a:r>
                        <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   </a:t>
                      </a: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rahmatlim.com</a:t>
                      </a:r>
                      <a:endPar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10810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Blanc">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CD022E4-5A93-42CA-A1F8-F6A12DAE4056}" type="slidenum">
              <a:rPr lang="en-GB" smtClean="0"/>
              <a:t>‹#›</a:t>
            </a:fld>
            <a:endParaRPr lang="en-GB" dirty="0"/>
          </a:p>
        </p:txBody>
      </p:sp>
      <p:grpSp>
        <p:nvGrpSpPr>
          <p:cNvPr id="3" name="Group 2">
            <a:extLst>
              <a:ext uri="{FF2B5EF4-FFF2-40B4-BE49-F238E27FC236}">
                <a16:creationId xmlns:a16="http://schemas.microsoft.com/office/drawing/2014/main" id="{0C2E4F9B-DD66-4F61-8004-0F43A15A0380}"/>
              </a:ext>
            </a:extLst>
          </p:cNvPr>
          <p:cNvGrpSpPr/>
          <p:nvPr userDrawn="1"/>
        </p:nvGrpSpPr>
        <p:grpSpPr>
          <a:xfrm>
            <a:off x="697766" y="1238945"/>
            <a:ext cx="10794869" cy="172829"/>
            <a:chOff x="611999" y="1439998"/>
            <a:chExt cx="9468000" cy="190552"/>
          </a:xfrm>
        </p:grpSpPr>
        <p:pic>
          <p:nvPicPr>
            <p:cNvPr id="5" name="Picture 4">
              <a:extLst>
                <a:ext uri="{FF2B5EF4-FFF2-40B4-BE49-F238E27FC236}">
                  <a16:creationId xmlns:a16="http://schemas.microsoft.com/office/drawing/2014/main" id="{37E87B7B-4576-4CB6-A29A-054E206275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999" y="1439998"/>
              <a:ext cx="9468000" cy="190552"/>
            </a:xfrm>
            <a:prstGeom prst="rect">
              <a:avLst/>
            </a:prstGeom>
          </p:spPr>
        </p:pic>
        <p:sp>
          <p:nvSpPr>
            <p:cNvPr id="6" name="Freeform 9">
              <a:extLst>
                <a:ext uri="{FF2B5EF4-FFF2-40B4-BE49-F238E27FC236}">
                  <a16:creationId xmlns:a16="http://schemas.microsoft.com/office/drawing/2014/main" id="{2AF1E729-CFC1-4464-9BD7-5B19E4AD6E4D}"/>
                </a:ext>
              </a:extLst>
            </p:cNvPr>
            <p:cNvSpPr/>
            <p:nvPr userDrawn="1"/>
          </p:nvSpPr>
          <p:spPr>
            <a:xfrm>
              <a:off x="975542" y="1444876"/>
              <a:ext cx="298744" cy="159544"/>
            </a:xfrm>
            <a:custGeom>
              <a:avLst/>
              <a:gdLst>
                <a:gd name="connsiteX0" fmla="*/ 0 w 302418"/>
                <a:gd name="connsiteY0" fmla="*/ 0 h 157163"/>
                <a:gd name="connsiteX1" fmla="*/ 154781 w 302418"/>
                <a:gd name="connsiteY1" fmla="*/ 157163 h 157163"/>
                <a:gd name="connsiteX2" fmla="*/ 302418 w 302418"/>
                <a:gd name="connsiteY2" fmla="*/ 0 h 157163"/>
                <a:gd name="connsiteX3" fmla="*/ 0 w 302418"/>
                <a:gd name="connsiteY3" fmla="*/ 0 h 157163"/>
                <a:gd name="connsiteX0" fmla="*/ 0 w 307357"/>
                <a:gd name="connsiteY0" fmla="*/ 0 h 157163"/>
                <a:gd name="connsiteX1" fmla="*/ 154781 w 307357"/>
                <a:gd name="connsiteY1" fmla="*/ 157163 h 157163"/>
                <a:gd name="connsiteX2" fmla="*/ 307357 w 307357"/>
                <a:gd name="connsiteY2" fmla="*/ 0 h 157163"/>
                <a:gd name="connsiteX3" fmla="*/ 0 w 307357"/>
                <a:gd name="connsiteY3" fmla="*/ 0 h 157163"/>
                <a:gd name="connsiteX0" fmla="*/ 0 w 307357"/>
                <a:gd name="connsiteY0" fmla="*/ 2381 h 157163"/>
                <a:gd name="connsiteX1" fmla="*/ 154781 w 307357"/>
                <a:gd name="connsiteY1" fmla="*/ 157163 h 157163"/>
                <a:gd name="connsiteX2" fmla="*/ 307357 w 307357"/>
                <a:gd name="connsiteY2" fmla="*/ 0 h 157163"/>
                <a:gd name="connsiteX3" fmla="*/ 0 w 307357"/>
                <a:gd name="connsiteY3" fmla="*/ 2381 h 157163"/>
                <a:gd name="connsiteX0" fmla="*/ 0 w 309827"/>
                <a:gd name="connsiteY0" fmla="*/ 0 h 159544"/>
                <a:gd name="connsiteX1" fmla="*/ 157251 w 309827"/>
                <a:gd name="connsiteY1" fmla="*/ 159544 h 159544"/>
                <a:gd name="connsiteX2" fmla="*/ 309827 w 309827"/>
                <a:gd name="connsiteY2" fmla="*/ 2381 h 159544"/>
                <a:gd name="connsiteX3" fmla="*/ 0 w 309827"/>
                <a:gd name="connsiteY3" fmla="*/ 0 h 159544"/>
              </a:gdLst>
              <a:ahLst/>
              <a:cxnLst>
                <a:cxn ang="0">
                  <a:pos x="connsiteX0" y="connsiteY0"/>
                </a:cxn>
                <a:cxn ang="0">
                  <a:pos x="connsiteX1" y="connsiteY1"/>
                </a:cxn>
                <a:cxn ang="0">
                  <a:pos x="connsiteX2" y="connsiteY2"/>
                </a:cxn>
                <a:cxn ang="0">
                  <a:pos x="connsiteX3" y="connsiteY3"/>
                </a:cxn>
              </a:cxnLst>
              <a:rect l="l" t="t" r="r" b="b"/>
              <a:pathLst>
                <a:path w="309827" h="159544">
                  <a:moveTo>
                    <a:pt x="0" y="0"/>
                  </a:moveTo>
                  <a:lnTo>
                    <a:pt x="157251" y="159544"/>
                  </a:lnTo>
                  <a:lnTo>
                    <a:pt x="309827" y="2381"/>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33"/>
            </a:p>
          </p:txBody>
        </p:sp>
      </p:grpSp>
      <p:sp>
        <p:nvSpPr>
          <p:cNvPr id="9" name="Title 1">
            <a:extLst>
              <a:ext uri="{FF2B5EF4-FFF2-40B4-BE49-F238E27FC236}">
                <a16:creationId xmlns:a16="http://schemas.microsoft.com/office/drawing/2014/main" id="{4B28E3E0-2E9C-4734-9E60-85E700357397}"/>
              </a:ext>
            </a:extLst>
          </p:cNvPr>
          <p:cNvSpPr>
            <a:spLocks noGrp="1"/>
          </p:cNvSpPr>
          <p:nvPr>
            <p:ph type="title"/>
          </p:nvPr>
        </p:nvSpPr>
        <p:spPr>
          <a:xfrm>
            <a:off x="697767" y="159993"/>
            <a:ext cx="10794868" cy="897921"/>
          </a:xfrm>
        </p:spPr>
        <p:txBody>
          <a:bodyPr/>
          <a:lstStyle/>
          <a:p>
            <a:r>
              <a:rPr lang="en-GB" dirty="0"/>
              <a:t>Click to edit Master title style</a:t>
            </a:r>
          </a:p>
        </p:txBody>
      </p:sp>
      <p:pic>
        <p:nvPicPr>
          <p:cNvPr id="10" name="Picture 9">
            <a:extLst>
              <a:ext uri="{FF2B5EF4-FFF2-40B4-BE49-F238E27FC236}">
                <a16:creationId xmlns:a16="http://schemas.microsoft.com/office/drawing/2014/main" id="{9701567B-1B23-46B6-9DE7-1DA3B869B80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0081" y="6383405"/>
            <a:ext cx="623886" cy="144737"/>
          </a:xfrm>
          <a:prstGeom prst="rect">
            <a:avLst/>
          </a:prstGeom>
        </p:spPr>
      </p:pic>
    </p:spTree>
    <p:extLst>
      <p:ext uri="{BB962C8B-B14F-4D97-AF65-F5344CB8AC3E}">
        <p14:creationId xmlns:p14="http://schemas.microsoft.com/office/powerpoint/2010/main" val="4091201839"/>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p:bg>
      <p:bgPr>
        <a:solidFill>
          <a:srgbClr val="D9D9D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lnSpc>
                <a:spcPct val="100000"/>
              </a:lnSpc>
              <a:buFont typeface="+mj-lt"/>
              <a:buAutoNum type="arabicPeriod"/>
              <a:defRPr sz="1800" b="1" cap="all" baseline="0">
                <a:solidFill>
                  <a:srgbClr val="002244"/>
                </a:solidFill>
              </a:defRPr>
            </a:lvl1pPr>
            <a:lvl2pPr marL="347472" indent="0">
              <a:lnSpc>
                <a:spcPct val="100000"/>
              </a:lnSpc>
              <a:buNone/>
              <a:defRPr sz="1600">
                <a:solidFill>
                  <a:schemeClr val="tx1"/>
                </a:solidFill>
              </a:defRPr>
            </a:lvl2pPr>
            <a:lvl3pPr marL="530352" indent="-182880">
              <a:lnSpc>
                <a:spcPct val="100000"/>
              </a:lnSpc>
              <a:buFont typeface="Arial" panose="020B0604020202020204" pitchFamily="34" charset="0"/>
              <a:buChar char="•"/>
              <a:defRPr sz="1600">
                <a:solidFill>
                  <a:schemeClr val="tx1"/>
                </a:solidFill>
              </a:defRPr>
            </a:lvl3pPr>
            <a:lvl4pPr marL="713232" indent="-182880" defTabSz="795338">
              <a:lnSpc>
                <a:spcPct val="100000"/>
              </a:lnSpc>
              <a:buFont typeface="Arial" panose="020B0604020202020204" pitchFamily="34" charset="0"/>
              <a:buChar char="•"/>
              <a:defRPr sz="1400"/>
            </a:lvl4pPr>
            <a:lvl5pPr marL="896112" indent="-182880">
              <a:lnSpc>
                <a:spcPct val="100000"/>
              </a:lnSpc>
              <a:buFont typeface="Arial" panose="020B0604020202020204" pitchFamily="34" charset="0"/>
              <a:buChar char="•"/>
              <a:defRPr/>
            </a:lvl5pPr>
            <a:lvl6pPr marL="1422400" indent="-228600">
              <a:defRPr sz="1200">
                <a:latin typeface="Arial" panose="020B0604020202020204" pitchFamily="34" charset="0"/>
                <a:cs typeface="Arial" panose="020B060402020202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4"/>
          <p:cNvSpPr>
            <a:spLocks noGrp="1"/>
          </p:cNvSpPr>
          <p:nvPr>
            <p:ph type="ftr" sz="quarter" idx="3"/>
          </p:nvPr>
        </p:nvSpPr>
        <p:spPr>
          <a:xfrm>
            <a:off x="6419781" y="6489340"/>
            <a:ext cx="4620768"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a:p>
        </p:txBody>
      </p:sp>
      <p:sp>
        <p:nvSpPr>
          <p:cNvPr id="5" name="Slide Number Placeholder 5"/>
          <p:cNvSpPr>
            <a:spLocks noGrp="1"/>
          </p:cNvSpPr>
          <p:nvPr>
            <p:ph type="sldNum" sz="quarter" idx="4"/>
          </p:nvPr>
        </p:nvSpPr>
        <p:spPr>
          <a:xfrm>
            <a:off x="11040550" y="6489340"/>
            <a:ext cx="432885"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6640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732585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719667" y="1268414"/>
            <a:ext cx="5274733"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268414"/>
            <a:ext cx="5285317"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lvl1pPr>
              <a:defRPr>
                <a:solidFill>
                  <a:srgbClr val="0D316E"/>
                </a:solidFill>
              </a:defRPr>
            </a:lvl1pPr>
          </a:lstStyle>
          <a:p>
            <a:endParaRPr/>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545346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Footer Placeholder 3"/>
          <p:cNvSpPr>
            <a:spLocks noGrp="1"/>
          </p:cNvSpPr>
          <p:nvPr>
            <p:ph type="ftr" sz="quarter" idx="11"/>
          </p:nvPr>
        </p:nvSpPr>
        <p:spPr/>
        <p:txBody>
          <a:bodyPr/>
          <a:lstStyle>
            <a:lvl1pPr>
              <a:defRPr>
                <a:solidFill>
                  <a:srgbClr val="0D316E"/>
                </a:solidFill>
              </a:defRPr>
            </a:lvl1pPr>
          </a:lstStyle>
          <a:p>
            <a:endParaRPr/>
          </a:p>
        </p:txBody>
      </p:sp>
      <p:sp>
        <p:nvSpPr>
          <p:cNvPr id="5" name="Slide Number Placeholder 4"/>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6361923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0D316E"/>
                </a:solidFill>
              </a:defRPr>
            </a:lvl1pPr>
          </a:lstStyle>
          <a:p>
            <a:endParaRPr/>
          </a:p>
        </p:txBody>
      </p:sp>
      <p:sp>
        <p:nvSpPr>
          <p:cNvPr id="4" name="Slide Number Placeholder 3"/>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29792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893678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Section_Divider">
    <p:bg>
      <p:bgPr>
        <a:solidFill>
          <a:srgbClr val="0084A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31520" y="1993392"/>
            <a:ext cx="10363200" cy="640080"/>
          </a:xfrm>
        </p:spPr>
        <p:txBody>
          <a:bodyPr anchor="t" anchorCtr="0">
            <a:noAutofit/>
          </a:bodyPr>
          <a:lstStyle>
            <a:lvl1pPr>
              <a:defRPr sz="3600">
                <a:solidFill>
                  <a:srgbClr val="FFFFFF"/>
                </a:solidFill>
              </a:defRPr>
            </a:lvl1pPr>
          </a:lstStyle>
          <a:p>
            <a:r>
              <a:rPr lang="en-US" dirty="0"/>
              <a:t>CLICK TO EDIT MASTER TITLE</a:t>
            </a:r>
            <a:endParaRPr lang="en-GB" dirty="0"/>
          </a:p>
        </p:txBody>
      </p:sp>
      <p:sp>
        <p:nvSpPr>
          <p:cNvPr id="3" name="Subtitle 2"/>
          <p:cNvSpPr>
            <a:spLocks noGrp="1"/>
          </p:cNvSpPr>
          <p:nvPr>
            <p:ph type="subTitle" idx="1"/>
          </p:nvPr>
        </p:nvSpPr>
        <p:spPr>
          <a:xfrm>
            <a:off x="731520" y="2505457"/>
            <a:ext cx="85344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6" name="Footer Placeholder 4"/>
          <p:cNvSpPr>
            <a:spLocks noGrp="1"/>
          </p:cNvSpPr>
          <p:nvPr>
            <p:ph type="ftr" sz="quarter" idx="3"/>
          </p:nvPr>
        </p:nvSpPr>
        <p:spPr>
          <a:xfrm>
            <a:off x="6419781" y="6489340"/>
            <a:ext cx="4620768" cy="128016"/>
          </a:xfrm>
          <a:prstGeom prst="rect">
            <a:avLst/>
          </a:prstGeom>
        </p:spPr>
        <p:txBody>
          <a:bodyPr vert="horz" lIns="0" tIns="0" rIns="0" bIns="0" rtlCol="0" anchor="ctr"/>
          <a:lstStyle>
            <a:lvl1pPr algn="r">
              <a:defRPr sz="850" b="1" cap="all" baseline="0">
                <a:solidFill>
                  <a:schemeClr val="bg1"/>
                </a:solidFill>
                <a:latin typeface="Arial" panose="020B0604020202020204" pitchFamily="34" charset="0"/>
                <a:cs typeface="Arial" panose="020B0604020202020204" pitchFamily="34" charset="0"/>
              </a:defRPr>
            </a:lvl1pPr>
          </a:lstStyle>
          <a:p>
            <a:endParaRPr lang="en-GB" dirty="0">
              <a:solidFill>
                <a:srgbClr val="FFFFFF"/>
              </a:solidFill>
            </a:endParaRPr>
          </a:p>
        </p:txBody>
      </p:sp>
      <p:sp>
        <p:nvSpPr>
          <p:cNvPr id="7" name="Slide Number Placeholder 5"/>
          <p:cNvSpPr>
            <a:spLocks noGrp="1"/>
          </p:cNvSpPr>
          <p:nvPr>
            <p:ph type="sldNum" sz="quarter" idx="4"/>
          </p:nvPr>
        </p:nvSpPr>
        <p:spPr>
          <a:xfrm>
            <a:off x="11040550" y="6489340"/>
            <a:ext cx="432885" cy="123698"/>
          </a:xfrm>
          <a:prstGeom prst="rect">
            <a:avLst/>
          </a:prstGeom>
        </p:spPr>
        <p:txBody>
          <a:bodyPr vert="horz" lIns="0" tIns="0" rIns="0" bIns="0" rtlCol="0" anchor="ctr"/>
          <a:lstStyle>
            <a:lvl1pPr algn="r">
              <a:defRPr sz="850" b="1">
                <a:solidFill>
                  <a:schemeClr val="bg1"/>
                </a:solidFill>
                <a:latin typeface="Arial" panose="020B0604020202020204" pitchFamily="34" charset="0"/>
                <a:cs typeface="Arial" panose="020B0604020202020204" pitchFamily="34" charset="0"/>
              </a:defRPr>
            </a:lvl1pPr>
          </a:lstStyle>
          <a:p>
            <a:fld id="{4C55543C-2109-4483-ACB3-27009E998696}" type="slidenum">
              <a:rPr lang="en-GB" smtClean="0">
                <a:solidFill>
                  <a:srgbClr val="FFFFFF"/>
                </a:solidFill>
              </a:rPr>
              <a:pPr/>
              <a:t>‹#›</a:t>
            </a:fld>
            <a:endParaRPr lang="en-GB" dirty="0">
              <a:solidFill>
                <a:srgbClr val="FFFFFF"/>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719347" y="6409934"/>
            <a:ext cx="617629" cy="197999"/>
          </a:xfrm>
          <a:prstGeom prst="rect">
            <a:avLst/>
          </a:prstGeom>
        </p:spPr>
      </p:pic>
      <p:cxnSp>
        <p:nvCxnSpPr>
          <p:cNvPr id="15" name="Straight Connector 14"/>
          <p:cNvCxnSpPr/>
          <p:nvPr userDrawn="1"/>
        </p:nvCxnSpPr>
        <p:spPr>
          <a:xfrm>
            <a:off x="1574836" y="6409933"/>
            <a:ext cx="0" cy="19800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3722" y="6406334"/>
            <a:ext cx="533377" cy="201599"/>
          </a:xfrm>
          <a:prstGeom prst="rect">
            <a:avLst/>
          </a:prstGeom>
        </p:spPr>
      </p:pic>
    </p:spTree>
    <p:extLst>
      <p:ext uri="{BB962C8B-B14F-4D97-AF65-F5344CB8AC3E}">
        <p14:creationId xmlns:p14="http://schemas.microsoft.com/office/powerpoint/2010/main" val="184336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rgbClr val="0D316E"/>
                </a:solidFill>
              </a:defRPr>
            </a:lvl1pPr>
          </a:lstStyle>
          <a:p>
            <a:endParaRP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519063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noAutofit/>
          </a:bodyPr>
          <a:lstStyle>
            <a:lvl1pPr algn="l">
              <a:defRPr sz="2400" b="1"/>
            </a:lvl1pPr>
          </a:lstStyle>
          <a:p>
            <a:r>
              <a:rPr lang="en-US"/>
              <a:t>Click to edit Master title style</a:t>
            </a:r>
            <a:endParaRPr lang="en-GB" dirty="0"/>
          </a:p>
        </p:txBody>
      </p:sp>
      <p:sp>
        <p:nvSpPr>
          <p:cNvPr id="3" name="Content Placeholder 2"/>
          <p:cNvSpPr>
            <a:spLocks noGrp="1"/>
          </p:cNvSpPr>
          <p:nvPr>
            <p:ph idx="1"/>
          </p:nvPr>
        </p:nvSpPr>
        <p:spPr>
          <a:xfrm>
            <a:off x="4766733" y="273051"/>
            <a:ext cx="6815667" cy="5853113"/>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35101"/>
            <a:ext cx="4011084"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986100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Autofit/>
          </a:bodyPr>
          <a:lstStyle>
            <a:lvl1pPr algn="l">
              <a:defRPr sz="2400" b="1"/>
            </a:lvl1pPr>
          </a:lstStyle>
          <a:p>
            <a:r>
              <a:rPr lang="en-US"/>
              <a:t>Click to edit Master title style</a:t>
            </a:r>
            <a:endParaRPr lang="en-GB"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40707986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0074827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8754925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D316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31520" y="1993392"/>
            <a:ext cx="10363200" cy="640080"/>
          </a:xfrm>
        </p:spPr>
        <p:txBody>
          <a:bodyPr anchor="t" anchorCtr="0">
            <a:noAutofit/>
          </a:bodyPr>
          <a:lstStyle>
            <a:lvl1pPr>
              <a:defRPr sz="3600" cap="all" baseline="0">
                <a:solidFill>
                  <a:schemeClr val="bg1"/>
                </a:solidFill>
              </a:defRPr>
            </a:lvl1pPr>
          </a:lstStyle>
          <a:p>
            <a:r>
              <a:rPr lang="en-US" dirty="0"/>
              <a:t>CLICK TO EDIT MASTER TITLE</a:t>
            </a:r>
            <a:endParaRPr lang="en-GB" dirty="0"/>
          </a:p>
        </p:txBody>
      </p:sp>
      <p:sp>
        <p:nvSpPr>
          <p:cNvPr id="3" name="Subtitle 2"/>
          <p:cNvSpPr>
            <a:spLocks noGrp="1"/>
          </p:cNvSpPr>
          <p:nvPr>
            <p:ph type="subTitle" idx="1"/>
          </p:nvPr>
        </p:nvSpPr>
        <p:spPr>
          <a:xfrm>
            <a:off x="731520" y="2505457"/>
            <a:ext cx="85344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1771185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Closing">
    <p:bg>
      <p:bgPr>
        <a:solidFill>
          <a:srgbClr val="0D316E"/>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userDrawn="1"/>
        </p:nvGraphicFramePr>
        <p:xfrm>
          <a:off x="719667" y="5943600"/>
          <a:ext cx="8128000" cy="3708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allenandgledhill.com</a:t>
                      </a:r>
                      <a:r>
                        <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   </a:t>
                      </a: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rahmatlim.com   |   soemath.com</a:t>
                      </a:r>
                      <a:endPar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4876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719667" y="1268414"/>
            <a:ext cx="5274733"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268414"/>
            <a:ext cx="5285317"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lvl1pPr>
              <a:defRPr>
                <a:solidFill>
                  <a:srgbClr val="0D316E"/>
                </a:solidFill>
              </a:defRPr>
            </a:lvl1pPr>
          </a:lstStyle>
          <a:p>
            <a:endParaRPr/>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363009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Footer Placeholder 3"/>
          <p:cNvSpPr>
            <a:spLocks noGrp="1"/>
          </p:cNvSpPr>
          <p:nvPr>
            <p:ph type="ftr" sz="quarter" idx="11"/>
          </p:nvPr>
        </p:nvSpPr>
        <p:spPr/>
        <p:txBody>
          <a:bodyPr/>
          <a:lstStyle>
            <a:lvl1pPr>
              <a:defRPr>
                <a:solidFill>
                  <a:srgbClr val="0D316E"/>
                </a:solidFill>
              </a:defRPr>
            </a:lvl1pPr>
          </a:lstStyle>
          <a:p>
            <a:endParaRPr/>
          </a:p>
        </p:txBody>
      </p:sp>
      <p:sp>
        <p:nvSpPr>
          <p:cNvPr id="5" name="Slide Number Placeholder 4"/>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94039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0D316E"/>
                </a:solidFill>
              </a:defRPr>
            </a:lvl1pPr>
          </a:lstStyle>
          <a:p>
            <a:endParaRPr/>
          </a:p>
        </p:txBody>
      </p:sp>
      <p:sp>
        <p:nvSpPr>
          <p:cNvPr id="4" name="Slide Number Placeholder 3"/>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78315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Section_Divider">
    <p:bg>
      <p:bgPr>
        <a:solidFill>
          <a:srgbClr val="0084A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31520" y="1993392"/>
            <a:ext cx="10363200" cy="640080"/>
          </a:xfrm>
        </p:spPr>
        <p:txBody>
          <a:bodyPr anchor="t" anchorCtr="0">
            <a:noAutofit/>
          </a:bodyPr>
          <a:lstStyle>
            <a:lvl1pPr>
              <a:defRPr sz="3600">
                <a:solidFill>
                  <a:srgbClr val="FFFFFF"/>
                </a:solidFill>
              </a:defRPr>
            </a:lvl1pPr>
          </a:lstStyle>
          <a:p>
            <a:r>
              <a:rPr lang="en-US" dirty="0"/>
              <a:t>CLICK TO EDIT MASTER TITLE</a:t>
            </a:r>
            <a:endParaRPr lang="en-GB" dirty="0"/>
          </a:p>
        </p:txBody>
      </p:sp>
      <p:sp>
        <p:nvSpPr>
          <p:cNvPr id="3" name="Subtitle 2"/>
          <p:cNvSpPr>
            <a:spLocks noGrp="1"/>
          </p:cNvSpPr>
          <p:nvPr>
            <p:ph type="subTitle" idx="1"/>
          </p:nvPr>
        </p:nvSpPr>
        <p:spPr>
          <a:xfrm>
            <a:off x="731520" y="2505457"/>
            <a:ext cx="85344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719347" y="6409934"/>
            <a:ext cx="617629" cy="197999"/>
          </a:xfrm>
          <a:prstGeom prst="rect">
            <a:avLst/>
          </a:prstGeom>
        </p:spPr>
      </p:pic>
      <p:sp>
        <p:nvSpPr>
          <p:cNvPr id="6" name="Footer Placeholder 4"/>
          <p:cNvSpPr>
            <a:spLocks noGrp="1"/>
          </p:cNvSpPr>
          <p:nvPr>
            <p:ph type="ftr" sz="quarter" idx="3"/>
          </p:nvPr>
        </p:nvSpPr>
        <p:spPr>
          <a:xfrm>
            <a:off x="6419781" y="6489340"/>
            <a:ext cx="4620768" cy="128016"/>
          </a:xfrm>
          <a:prstGeom prst="rect">
            <a:avLst/>
          </a:prstGeom>
        </p:spPr>
        <p:txBody>
          <a:bodyPr vert="horz" lIns="0" tIns="0" rIns="0" bIns="0" rtlCol="0" anchor="ctr"/>
          <a:lstStyle>
            <a:lvl1pPr algn="r">
              <a:defRPr sz="850" b="1" cap="all" baseline="0">
                <a:solidFill>
                  <a:schemeClr val="bg1"/>
                </a:solidFill>
                <a:latin typeface="Arial" panose="020B0604020202020204" pitchFamily="34" charset="0"/>
                <a:cs typeface="Arial" panose="020B0604020202020204" pitchFamily="34" charset="0"/>
              </a:defRPr>
            </a:lvl1pPr>
          </a:lstStyle>
          <a:p>
            <a:endParaRPr lang="en-GB" dirty="0"/>
          </a:p>
        </p:txBody>
      </p:sp>
      <p:sp>
        <p:nvSpPr>
          <p:cNvPr id="7" name="Slide Number Placeholder 5"/>
          <p:cNvSpPr>
            <a:spLocks noGrp="1"/>
          </p:cNvSpPr>
          <p:nvPr>
            <p:ph type="sldNum" sz="quarter" idx="4"/>
          </p:nvPr>
        </p:nvSpPr>
        <p:spPr>
          <a:xfrm>
            <a:off x="11040550" y="6489340"/>
            <a:ext cx="432885" cy="123698"/>
          </a:xfrm>
          <a:prstGeom prst="rect">
            <a:avLst/>
          </a:prstGeom>
        </p:spPr>
        <p:txBody>
          <a:bodyPr vert="horz" lIns="0" tIns="0" rIns="0" bIns="0" rtlCol="0" anchor="ctr"/>
          <a:lstStyle>
            <a:lvl1pPr algn="r">
              <a:defRPr sz="850" b="1">
                <a:solidFill>
                  <a:schemeClr val="bg1"/>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866275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rgbClr val="0D316E"/>
                </a:solidFill>
              </a:defRPr>
            </a:lvl1pPr>
          </a:lstStyle>
          <a:p>
            <a:endParaRPr/>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865290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noAutofit/>
          </a:bodyPr>
          <a:lstStyle>
            <a:lvl1pPr algn="l">
              <a:defRPr sz="2400" b="1"/>
            </a:lvl1pPr>
          </a:lstStyle>
          <a:p>
            <a:r>
              <a:rPr lang="en-US"/>
              <a:t>Click to edit Master title style</a:t>
            </a:r>
            <a:endParaRPr lang="en-GB" dirty="0"/>
          </a:p>
        </p:txBody>
      </p:sp>
      <p:sp>
        <p:nvSpPr>
          <p:cNvPr id="3" name="Content Placeholder 2"/>
          <p:cNvSpPr>
            <a:spLocks noGrp="1"/>
          </p:cNvSpPr>
          <p:nvPr>
            <p:ph idx="1"/>
          </p:nvPr>
        </p:nvSpPr>
        <p:spPr>
          <a:xfrm>
            <a:off x="4766733" y="273051"/>
            <a:ext cx="6815667" cy="5853113"/>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35101"/>
            <a:ext cx="4011084"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83541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Autofit/>
          </a:bodyPr>
          <a:lstStyle>
            <a:lvl1pPr algn="l">
              <a:defRPr sz="2400" b="1"/>
            </a:lvl1pPr>
          </a:lstStyle>
          <a:p>
            <a:r>
              <a:rPr lang="en-US"/>
              <a:t>Click to edit Master title style</a:t>
            </a:r>
            <a:endParaRPr lang="en-GB"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18644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5.emf"/><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emf"/><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9667" y="493776"/>
            <a:ext cx="10753344" cy="475488"/>
          </a:xfrm>
          <a:prstGeom prst="rect">
            <a:avLst/>
          </a:prstGeom>
        </p:spPr>
        <p:txBody>
          <a:bodyPr vert="horz" lIns="0" tIns="0" rIns="0" bIns="109728"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719328" y="1271015"/>
            <a:ext cx="10753344" cy="50292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6419781" y="6489340"/>
            <a:ext cx="4620768"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11040550" y="6489340"/>
            <a:ext cx="432885"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pic>
        <p:nvPicPr>
          <p:cNvPr id="8" name="Picture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bwMode="black">
          <a:xfrm>
            <a:off x="719347" y="6409933"/>
            <a:ext cx="617629" cy="198000"/>
          </a:xfrm>
          <a:prstGeom prst="rect">
            <a:avLst/>
          </a:prstGeom>
        </p:spPr>
      </p:pic>
    </p:spTree>
    <p:extLst>
      <p:ext uri="{BB962C8B-B14F-4D97-AF65-F5344CB8AC3E}">
        <p14:creationId xmlns:p14="http://schemas.microsoft.com/office/powerpoint/2010/main" val="982325941"/>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4" r:id="rId3"/>
    <p:sldLayoutId id="2147483666" r:id="rId4"/>
    <p:sldLayoutId id="2147483667" r:id="rId5"/>
    <p:sldLayoutId id="2147483673" r:id="rId6"/>
    <p:sldLayoutId id="2147483663" r:id="rId7"/>
    <p:sldLayoutId id="2147483668" r:id="rId8"/>
    <p:sldLayoutId id="2147483669" r:id="rId9"/>
    <p:sldLayoutId id="2147483670" r:id="rId10"/>
    <p:sldLayoutId id="2147483671" r:id="rId11"/>
    <p:sldLayoutId id="2147483661" r:id="rId12"/>
    <p:sldLayoutId id="2147483675" r:id="rId13"/>
    <p:sldLayoutId id="2147483690" r:id="rId14"/>
  </p:sldLayoutIdLst>
  <p:hf hdr="0" dt="0"/>
  <p:txStyles>
    <p:titleStyle>
      <a:lvl1pPr algn="l" defTabSz="914400" rtl="0" eaLnBrk="1" latinLnBrk="0" hangingPunct="1">
        <a:spcBef>
          <a:spcPct val="0"/>
        </a:spcBef>
        <a:buNone/>
        <a:defRPr sz="2400" b="1" kern="1200" cap="all" baseline="0">
          <a:solidFill>
            <a:srgbClr val="0084A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21000"/>
        </a:lnSpc>
        <a:spcBef>
          <a:spcPts val="0"/>
        </a:spcBef>
        <a:buFont typeface="Arial" panose="020B0604020202020204" pitchFamily="34" charset="0"/>
        <a:buChar char="•"/>
        <a:defRPr sz="18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21000"/>
        </a:lnSpc>
        <a:spcBef>
          <a:spcPts val="0"/>
        </a:spcBef>
        <a:buFont typeface="Arial" panose="020B0604020202020204" pitchFamily="34" charset="0"/>
        <a:buChar char="–"/>
        <a:defRPr sz="1600" kern="1200" baseline="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21000"/>
        </a:lnSpc>
        <a:spcBef>
          <a:spcPts val="0"/>
        </a:spcBef>
        <a:buFont typeface="Arial" panose="020B0604020202020204" pitchFamily="34" charset="0"/>
        <a:buChar char="•"/>
        <a:defRPr sz="1400" kern="1200" baseline="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9667" y="493776"/>
            <a:ext cx="10753344" cy="475488"/>
          </a:xfrm>
          <a:prstGeom prst="rect">
            <a:avLst/>
          </a:prstGeom>
        </p:spPr>
        <p:txBody>
          <a:bodyPr vert="horz" lIns="0" tIns="0" rIns="0" bIns="109728"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719328" y="1271015"/>
            <a:ext cx="10753344" cy="50292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6419781" y="6489340"/>
            <a:ext cx="4620768"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11040550" y="6489340"/>
            <a:ext cx="432885"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grpSp>
        <p:nvGrpSpPr>
          <p:cNvPr id="11" name="Group 10"/>
          <p:cNvGrpSpPr/>
          <p:nvPr userDrawn="1"/>
        </p:nvGrpSpPr>
        <p:grpSpPr>
          <a:xfrm>
            <a:off x="719347" y="6406333"/>
            <a:ext cx="1637752" cy="201600"/>
            <a:chOff x="535726" y="5081584"/>
            <a:chExt cx="1228314" cy="201600"/>
          </a:xfrm>
        </p:grpSpPr>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bwMode="black">
            <a:xfrm>
              <a:off x="535726" y="5085184"/>
              <a:ext cx="463222" cy="198000"/>
            </a:xfrm>
            <a:prstGeom prst="rect">
              <a:avLst/>
            </a:prstGeom>
          </p:spPr>
        </p:pic>
        <p:cxnSp>
          <p:nvCxnSpPr>
            <p:cNvPr id="8" name="Straight Connector 7"/>
            <p:cNvCxnSpPr/>
            <p:nvPr userDrawn="1"/>
          </p:nvCxnSpPr>
          <p:spPr>
            <a:xfrm>
              <a:off x="1177343" y="5085184"/>
              <a:ext cx="0" cy="198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364007" y="5081584"/>
              <a:ext cx="400033" cy="201600"/>
            </a:xfrm>
            <a:prstGeom prst="rect">
              <a:avLst/>
            </a:prstGeom>
          </p:spPr>
        </p:pic>
      </p:grpSp>
    </p:spTree>
    <p:extLst>
      <p:ext uri="{BB962C8B-B14F-4D97-AF65-F5344CB8AC3E}">
        <p14:creationId xmlns:p14="http://schemas.microsoft.com/office/powerpoint/2010/main" val="149397261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hf hdr="0" dt="0"/>
  <p:txStyles>
    <p:titleStyle>
      <a:lvl1pPr algn="l" defTabSz="914400" rtl="0" eaLnBrk="1" latinLnBrk="0" hangingPunct="1">
        <a:spcBef>
          <a:spcPct val="0"/>
        </a:spcBef>
        <a:buNone/>
        <a:defRPr sz="2400" b="1" kern="1200" cap="all" baseline="0">
          <a:solidFill>
            <a:srgbClr val="0084A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21000"/>
        </a:lnSpc>
        <a:spcBef>
          <a:spcPts val="0"/>
        </a:spcBef>
        <a:buFont typeface="Arial" panose="020B0604020202020204" pitchFamily="34" charset="0"/>
        <a:buChar char="•"/>
        <a:defRPr sz="18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21000"/>
        </a:lnSpc>
        <a:spcBef>
          <a:spcPts val="0"/>
        </a:spcBef>
        <a:buFont typeface="Arial" panose="020B0604020202020204" pitchFamily="34" charset="0"/>
        <a:buChar char="–"/>
        <a:defRPr sz="1600" kern="1200" baseline="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21000"/>
        </a:lnSpc>
        <a:spcBef>
          <a:spcPts val="0"/>
        </a:spcBef>
        <a:buFont typeface="Arial" panose="020B0604020202020204" pitchFamily="34" charset="0"/>
        <a:buChar char="•"/>
        <a:defRPr sz="1400" kern="1200" baseline="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SG" dirty="0"/>
              <a:t>Changing REITS Markets	</a:t>
            </a:r>
            <a:endParaRPr lang="en-GB" dirty="0"/>
          </a:p>
        </p:txBody>
      </p:sp>
      <p:sp>
        <p:nvSpPr>
          <p:cNvPr id="3" name="Subtitle 2"/>
          <p:cNvSpPr>
            <a:spLocks noGrp="1"/>
          </p:cNvSpPr>
          <p:nvPr>
            <p:ph type="subTitle" idx="1"/>
          </p:nvPr>
        </p:nvSpPr>
        <p:spPr>
          <a:xfrm>
            <a:off x="731520" y="2505457"/>
            <a:ext cx="10363200" cy="1512813"/>
          </a:xfrm>
        </p:spPr>
        <p:txBody>
          <a:bodyPr/>
          <a:lstStyle/>
          <a:p>
            <a:r>
              <a:rPr lang="en-SG" dirty="0"/>
              <a:t>4th Asia-based International Financial Law Conference 2023</a:t>
            </a:r>
          </a:p>
          <a:p>
            <a:r>
              <a:rPr lang="en-SG" dirty="0"/>
              <a:t>Panel Discussion</a:t>
            </a:r>
            <a:endParaRPr lang="en-GB" dirty="0"/>
          </a:p>
        </p:txBody>
      </p:sp>
      <p:graphicFrame>
        <p:nvGraphicFramePr>
          <p:cNvPr id="21" name="Table 20"/>
          <p:cNvGraphicFramePr>
            <a:graphicFrameLocks noGrp="1"/>
          </p:cNvGraphicFramePr>
          <p:nvPr>
            <p:extLst>
              <p:ext uri="{D42A27DB-BD31-4B8C-83A1-F6EECF244321}">
                <p14:modId xmlns:p14="http://schemas.microsoft.com/office/powerpoint/2010/main" val="2377704137"/>
              </p:ext>
            </p:extLst>
          </p:nvPr>
        </p:nvGraphicFramePr>
        <p:xfrm>
          <a:off x="731520" y="4840887"/>
          <a:ext cx="7117319" cy="1457643"/>
        </p:xfrm>
        <a:graphic>
          <a:graphicData uri="http://schemas.openxmlformats.org/drawingml/2006/table">
            <a:tbl>
              <a:tblPr firstRow="1" bandRow="1">
                <a:tableStyleId>{5C22544A-7EE6-4342-B048-85BDC9FD1C3A}</a:tableStyleId>
              </a:tblPr>
              <a:tblGrid>
                <a:gridCol w="2730879">
                  <a:extLst>
                    <a:ext uri="{9D8B030D-6E8A-4147-A177-3AD203B41FA5}">
                      <a16:colId xmlns:a16="http://schemas.microsoft.com/office/drawing/2014/main" val="20000"/>
                    </a:ext>
                  </a:extLst>
                </a:gridCol>
                <a:gridCol w="4386440">
                  <a:extLst>
                    <a:ext uri="{9D8B030D-6E8A-4147-A177-3AD203B41FA5}">
                      <a16:colId xmlns:a16="http://schemas.microsoft.com/office/drawing/2014/main" val="20001"/>
                    </a:ext>
                  </a:extLst>
                </a:gridCol>
              </a:tblGrid>
              <a:tr h="0">
                <a:tc gridSpan="2">
                  <a:txBody>
                    <a:bodyPr/>
                    <a:lstStyle/>
                    <a:p>
                      <a:pPr marL="0" marR="0" indent="0" algn="l" defTabSz="914400" rtl="0" eaLnBrk="1" fontAlgn="auto" latinLnBrk="0" hangingPunct="1">
                        <a:lnSpc>
                          <a:spcPct val="121000"/>
                        </a:lnSpc>
                        <a:spcBef>
                          <a:spcPts val="0"/>
                        </a:spcBef>
                        <a:spcAft>
                          <a:spcPts val="0"/>
                        </a:spcAft>
                        <a:buClrTx/>
                        <a:buSzTx/>
                        <a:buFontTx/>
                        <a:buNone/>
                        <a:tabLst/>
                        <a:defRPr/>
                      </a:pPr>
                      <a:r>
                        <a:rPr lang="en-GB" sz="1100" dirty="0">
                          <a:solidFill>
                            <a:schemeClr val="bg1"/>
                          </a:solidFill>
                          <a:latin typeface="Arial" panose="020B0604020202020204" pitchFamily="34" charset="0"/>
                          <a:cs typeface="Arial" panose="020B0604020202020204" pitchFamily="34" charset="0"/>
                        </a:rPr>
                        <a:t>Moderated by</a:t>
                      </a:r>
                      <a:endParaRPr lang="en-GB" sz="1100" baseline="0" dirty="0">
                        <a:solidFill>
                          <a:schemeClr val="bg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21000"/>
                        </a:lnSpc>
                        <a:spcBef>
                          <a:spcPts val="0"/>
                        </a:spcBef>
                        <a:spcAft>
                          <a:spcPts val="0"/>
                        </a:spcAft>
                        <a:buClrTx/>
                        <a:buSzTx/>
                        <a:buFontTx/>
                        <a:buNone/>
                        <a:tabLst/>
                        <a:defRPr/>
                      </a:pPr>
                      <a:endParaRPr lang="en-GB" sz="1300" b="0" dirty="0">
                        <a:solidFill>
                          <a:schemeClr val="bg1"/>
                        </a:solidFill>
                        <a:latin typeface="Times" pitchFamily="18" charset="0"/>
                        <a:cs typeface="Arial" panose="020B0604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en-GB" sz="1300" b="0" dirty="0">
                        <a:solidFill>
                          <a:schemeClr val="bg1"/>
                        </a:solidFill>
                        <a:latin typeface="Times" pitchFamily="18" charset="0"/>
                        <a:cs typeface="Arial" panose="020B0604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pPr>
                        <a:lnSpc>
                          <a:spcPct val="100000"/>
                        </a:lnSpc>
                      </a:pPr>
                      <a:r>
                        <a:rPr lang="en-GB" sz="1600" b="1" dirty="0">
                          <a:solidFill>
                            <a:schemeClr val="bg1"/>
                          </a:solidFill>
                          <a:latin typeface="Arial" panose="020B0604020202020204" pitchFamily="34" charset="0"/>
                          <a:cs typeface="Arial" panose="020B0604020202020204" pitchFamily="34" charset="0"/>
                        </a:rPr>
                        <a:t>Jerry K C Koh</a:t>
                      </a:r>
                    </a:p>
                    <a:p>
                      <a:pPr>
                        <a:lnSpc>
                          <a:spcPct val="100000"/>
                        </a:lnSpc>
                      </a:pPr>
                      <a:r>
                        <a:rPr lang="en-GB" sz="1300" b="0" dirty="0">
                          <a:solidFill>
                            <a:schemeClr val="bg1"/>
                          </a:solidFill>
                          <a:latin typeface="Arial" panose="020B0604020202020204" pitchFamily="34" charset="0"/>
                          <a:cs typeface="Arial" panose="020B0604020202020204" pitchFamily="34" charset="0"/>
                        </a:rPr>
                        <a:t>Managing Partner, Allen &amp; Gledhill</a:t>
                      </a:r>
                    </a:p>
                    <a:p>
                      <a:pPr>
                        <a:lnSpc>
                          <a:spcPct val="100000"/>
                        </a:lnSpc>
                      </a:pPr>
                      <a:endParaRPr lang="en-GB" sz="1300" b="0" dirty="0">
                        <a:solidFill>
                          <a:schemeClr val="bg1"/>
                        </a:solidFill>
                        <a:latin typeface="Arial" panose="020B0604020202020204" pitchFamily="34" charset="0"/>
                        <a:cs typeface="Arial" panose="020B0604020202020204" pitchFamily="34" charset="0"/>
                      </a:endParaRPr>
                    </a:p>
                    <a:p>
                      <a:pPr>
                        <a:lnSpc>
                          <a:spcPct val="100000"/>
                        </a:lnSpc>
                      </a:pPr>
                      <a:endParaRPr lang="en-GB" sz="1300" b="0" dirty="0">
                        <a:solidFill>
                          <a:schemeClr val="bg1"/>
                        </a:solidFill>
                        <a:latin typeface="Arial" panose="020B0604020202020204" pitchFamily="34" charset="0"/>
                        <a:cs typeface="Arial" panose="020B0604020202020204" pitchFamily="34" charset="0"/>
                      </a:endParaRPr>
                    </a:p>
                    <a:p>
                      <a:pPr>
                        <a:lnSpc>
                          <a:spcPct val="100000"/>
                        </a:lnSpc>
                      </a:pPr>
                      <a:r>
                        <a:rPr lang="en-GB" sz="1300" b="0" dirty="0">
                          <a:solidFill>
                            <a:schemeClr val="bg1"/>
                          </a:solidFill>
                          <a:latin typeface="Arial" panose="020B0604020202020204" pitchFamily="34" charset="0"/>
                          <a:cs typeface="Arial" panose="020B0604020202020204" pitchFamily="34" charset="0"/>
                        </a:rPr>
                        <a:t>30 March 2023</a:t>
                      </a: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nSpc>
                          <a:spcPct val="100000"/>
                        </a:lnSpc>
                      </a:pPr>
                      <a:endParaRPr lang="en-GB" sz="1300" b="0" dirty="0">
                        <a:solidFill>
                          <a:schemeClr val="bg1"/>
                        </a:solidFill>
                        <a:latin typeface="Arial" panose="020B0604020202020204" pitchFamily="34" charset="0"/>
                        <a:cs typeface="Arial" panose="020B0604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black">
          <a:xfrm>
            <a:off x="731520" y="559470"/>
            <a:ext cx="2520000" cy="203713"/>
          </a:xfrm>
          <a:prstGeom prst="rect">
            <a:avLst/>
          </a:prstGeom>
        </p:spPr>
      </p:pic>
    </p:spTree>
    <p:extLst>
      <p:ext uri="{BB962C8B-B14F-4D97-AF65-F5344CB8AC3E}">
        <p14:creationId xmlns:p14="http://schemas.microsoft.com/office/powerpoint/2010/main" val="290493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5303913" y="3717033"/>
            <a:ext cx="1285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1"/>
          <p:cNvSpPr>
            <a:spLocks noGrp="1"/>
          </p:cNvSpPr>
          <p:nvPr>
            <p:ph type="ctrTitle"/>
          </p:nvPr>
        </p:nvSpPr>
        <p:spPr/>
        <p:txBody>
          <a:bodyPr/>
          <a:lstStyle/>
          <a:p>
            <a:r>
              <a:rPr lang="en-SG" dirty="0"/>
              <a:t>China and its re-opening</a:t>
            </a:r>
            <a:endParaRPr lang="en-GB" dirty="0">
              <a:solidFill>
                <a:srgbClr val="FFFFFF"/>
              </a:solidFill>
            </a:endParaRPr>
          </a:p>
        </p:txBody>
      </p:sp>
      <p:sp>
        <p:nvSpPr>
          <p:cNvPr id="3" name="Slide Number Placeholder 2">
            <a:extLst>
              <a:ext uri="{FF2B5EF4-FFF2-40B4-BE49-F238E27FC236}">
                <a16:creationId xmlns:a16="http://schemas.microsoft.com/office/drawing/2014/main" id="{079B5B23-1A07-696F-6B8B-8C4EC3768FCC}"/>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chemeClr val="bg1"/>
                </a:solidFill>
                <a:latin typeface="Arial" panose="020B0604020202020204" pitchFamily="34" charset="0"/>
                <a:cs typeface="Arial" panose="020B0604020202020204" pitchFamily="34" charset="0"/>
              </a:rPr>
              <a:pPr/>
              <a:t>10</a:t>
            </a:fld>
            <a:endParaRPr lang="en-GB" sz="85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9699124"/>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China and its re-opening</a:t>
            </a:r>
            <a:endParaRPr lang="en-GB" dirty="0"/>
          </a:p>
        </p:txBody>
      </p:sp>
      <p:sp>
        <p:nvSpPr>
          <p:cNvPr id="3" name="Content Placeholder 2">
            <a:extLst>
              <a:ext uri="{FF2B5EF4-FFF2-40B4-BE49-F238E27FC236}">
                <a16:creationId xmlns:a16="http://schemas.microsoft.com/office/drawing/2014/main" id="{7BA7AB6B-FA54-8204-0F8A-6C308DA6CFDB}"/>
              </a:ext>
            </a:extLst>
          </p:cNvPr>
          <p:cNvSpPr>
            <a:spLocks noGrp="1"/>
          </p:cNvSpPr>
          <p:nvPr>
            <p:ph idx="1"/>
          </p:nvPr>
        </p:nvSpPr>
        <p:spPr/>
        <p:txBody>
          <a:bodyPr>
            <a:normAutofit fontScale="92500" lnSpcReduction="10000"/>
          </a:bodyPr>
          <a:lstStyle/>
          <a:p>
            <a:pPr algn="just">
              <a:lnSpc>
                <a:spcPct val="141000"/>
              </a:lnSpc>
              <a:spcAft>
                <a:spcPts val="700"/>
              </a:spcAft>
            </a:pPr>
            <a:r>
              <a:rPr lang="en-SG" sz="1600" dirty="0"/>
              <a:t>China set a lower-than-expected GDP growth target of “around 5%” for 2023</a:t>
            </a:r>
          </a:p>
          <a:p>
            <a:pPr lvl="1" algn="just">
              <a:lnSpc>
                <a:spcPct val="141000"/>
              </a:lnSpc>
              <a:spcAft>
                <a:spcPts val="700"/>
              </a:spcAft>
            </a:pPr>
            <a:r>
              <a:rPr lang="en-SG" sz="1400" dirty="0"/>
              <a:t>China government’s focus for the year: “prioritise economic stability”</a:t>
            </a:r>
          </a:p>
          <a:p>
            <a:pPr lvl="1" algn="just">
              <a:lnSpc>
                <a:spcPct val="141000"/>
              </a:lnSpc>
              <a:spcAft>
                <a:spcPts val="700"/>
              </a:spcAft>
            </a:pPr>
            <a:r>
              <a:rPr lang="en-SG" sz="1400" dirty="0"/>
              <a:t>Even so, a 5% growth rate still means that China will continue to be one of the world’s fastest-growing major economies</a:t>
            </a:r>
          </a:p>
          <a:p>
            <a:pPr algn="just">
              <a:lnSpc>
                <a:spcPct val="141000"/>
              </a:lnSpc>
              <a:spcAft>
                <a:spcPts val="700"/>
              </a:spcAft>
            </a:pPr>
            <a:r>
              <a:rPr lang="en-SG" sz="1600" dirty="0"/>
              <a:t>China will target “disorderly expansion” in the property sector and ensure “effective risk prevention and mitigation” for the country’s leading developers</a:t>
            </a:r>
          </a:p>
          <a:p>
            <a:pPr algn="just">
              <a:lnSpc>
                <a:spcPct val="141000"/>
              </a:lnSpc>
              <a:spcAft>
                <a:spcPts val="700"/>
              </a:spcAft>
            </a:pPr>
            <a:r>
              <a:rPr lang="en-SG" sz="1600" dirty="0"/>
              <a:t>C-REITs: Potential growth area</a:t>
            </a:r>
          </a:p>
          <a:p>
            <a:pPr lvl="1" algn="just">
              <a:lnSpc>
                <a:spcPct val="141000"/>
              </a:lnSpc>
              <a:spcAft>
                <a:spcPts val="700"/>
              </a:spcAft>
            </a:pPr>
            <a:r>
              <a:rPr lang="en-SG" sz="1400" dirty="0"/>
              <a:t>C-REITs introduced as an investment vehicle for infrastructure assets, to improve the efficiency and transparency of the price discovery mechanism of the infrastructure market</a:t>
            </a:r>
          </a:p>
          <a:p>
            <a:pPr lvl="1" algn="just">
              <a:lnSpc>
                <a:spcPct val="141000"/>
              </a:lnSpc>
              <a:spcAft>
                <a:spcPts val="700"/>
              </a:spcAft>
            </a:pPr>
            <a:r>
              <a:rPr lang="en-SG" sz="1400" dirty="0"/>
              <a:t>Initial batch of nine C-REITs listed in Shanghai and Shenzhen in June 2021</a:t>
            </a:r>
          </a:p>
          <a:p>
            <a:pPr lvl="2" algn="just">
              <a:lnSpc>
                <a:spcPct val="141000"/>
              </a:lnSpc>
              <a:spcAft>
                <a:spcPts val="700"/>
              </a:spcAft>
            </a:pPr>
            <a:r>
              <a:rPr lang="en-SG" sz="1200" dirty="0"/>
              <a:t>Aggregate value of RMB 31.2 trillion; held infrastructure assets ranging from toll roads and waste treatment plants to logistics and industrial parks</a:t>
            </a:r>
          </a:p>
          <a:p>
            <a:pPr lvl="1" algn="just">
              <a:lnSpc>
                <a:spcPct val="141000"/>
              </a:lnSpc>
              <a:spcAft>
                <a:spcPts val="700"/>
              </a:spcAft>
            </a:pPr>
            <a:r>
              <a:rPr lang="en-SG" sz="1400" dirty="0"/>
              <a:t>C-REIT market has grown significantly, raising &gt;RMB 75 billion, with the listing of 24 C-REITs (generally involving infrastructure and rental housing assets) as of December 2022</a:t>
            </a:r>
          </a:p>
          <a:p>
            <a:pPr lvl="2" algn="just">
              <a:lnSpc>
                <a:spcPct val="141000"/>
              </a:lnSpc>
              <a:spcAft>
                <a:spcPts val="700"/>
              </a:spcAft>
            </a:pPr>
            <a:r>
              <a:rPr lang="en-SG" sz="1200" dirty="0"/>
              <a:t>In August 2022, C-REITs expanded their asset classes to include affordable rental housing, with three public rental housing REITs raising RMB 3.8 billion in total</a:t>
            </a:r>
          </a:p>
          <a:p>
            <a:pPr lvl="1" algn="just">
              <a:lnSpc>
                <a:spcPct val="141000"/>
              </a:lnSpc>
              <a:spcAft>
                <a:spcPts val="700"/>
              </a:spcAft>
            </a:pPr>
            <a:r>
              <a:rPr lang="en-SG" sz="1400" dirty="0"/>
              <a:t>On 24 March 2023, the PRC regulators introduced new policies expanding C-REITs’ underlying asset types to include retail properties</a:t>
            </a:r>
          </a:p>
          <a:p>
            <a:pPr marL="0" indent="0">
              <a:buNone/>
            </a:pPr>
            <a:endParaRPr lang="en-SG" dirty="0"/>
          </a:p>
        </p:txBody>
      </p:sp>
      <p:sp>
        <p:nvSpPr>
          <p:cNvPr id="4" name="Slide Number Placeholder 2">
            <a:extLst>
              <a:ext uri="{FF2B5EF4-FFF2-40B4-BE49-F238E27FC236}">
                <a16:creationId xmlns:a16="http://schemas.microsoft.com/office/drawing/2014/main" id="{C7073165-0604-32E2-B7CC-09B8ED2ED05B}"/>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11</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671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China and its re-opening</a:t>
            </a:r>
            <a:endParaRPr lang="en-GB" dirty="0"/>
          </a:p>
        </p:txBody>
      </p:sp>
      <p:sp>
        <p:nvSpPr>
          <p:cNvPr id="3" name="Content Placeholder 2">
            <a:extLst>
              <a:ext uri="{FF2B5EF4-FFF2-40B4-BE49-F238E27FC236}">
                <a16:creationId xmlns:a16="http://schemas.microsoft.com/office/drawing/2014/main" id="{9C9290F7-28C9-A1E5-531C-0113933BE673}"/>
              </a:ext>
            </a:extLst>
          </p:cNvPr>
          <p:cNvSpPr>
            <a:spLocks noGrp="1"/>
          </p:cNvSpPr>
          <p:nvPr>
            <p:ph idx="1"/>
          </p:nvPr>
        </p:nvSpPr>
        <p:spPr/>
        <p:txBody>
          <a:bodyPr/>
          <a:lstStyle/>
          <a:p>
            <a:pPr marL="0" indent="0">
              <a:lnSpc>
                <a:spcPct val="121000"/>
              </a:lnSpc>
              <a:spcAft>
                <a:spcPts val="700"/>
              </a:spcAft>
              <a:buNone/>
            </a:pPr>
            <a:r>
              <a:rPr lang="en-US" b="1" dirty="0">
                <a:solidFill>
                  <a:schemeClr val="tx1"/>
                </a:solidFill>
                <a:latin typeface="Arial" pitchFamily="34" charset="0"/>
                <a:cs typeface="Arial" pitchFamily="34" charset="0"/>
              </a:rPr>
              <a:t>Questions</a:t>
            </a:r>
            <a:endParaRPr lang="en-US" b="1" dirty="0">
              <a:solidFill>
                <a:srgbClr val="FF0000"/>
              </a:solidFill>
              <a:latin typeface="Arial" pitchFamily="34" charset="0"/>
              <a:cs typeface="Arial" pitchFamily="34" charset="0"/>
            </a:endParaRP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How do you see the C-REIT market developing? Will it expand into more asset classes?</a:t>
            </a: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China’s re-opening bodes well for its commercial real estate market. Do you think it will grow in 2023 and 2024? </a:t>
            </a: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How can REITs and funds position themselves to benefit from the economic trends in China, including infrastructure investment?  What risks should they be mindful of?</a:t>
            </a:r>
          </a:p>
          <a:p>
            <a:pPr marL="742950" lvl="1" indent="-285750">
              <a:lnSpc>
                <a:spcPct val="121000"/>
              </a:lnSpc>
              <a:spcAft>
                <a:spcPts val="700"/>
              </a:spcAft>
              <a:buFont typeface="Arial" pitchFamily="34" charset="0"/>
              <a:buChar char="•"/>
            </a:pPr>
            <a:endParaRPr lang="en-SG" sz="1600" dirty="0">
              <a:solidFill>
                <a:schemeClr val="tx1"/>
              </a:solidFill>
              <a:latin typeface="Arial" pitchFamily="34" charset="0"/>
              <a:cs typeface="Arial" pitchFamily="34" charset="0"/>
            </a:endParaRPr>
          </a:p>
          <a:p>
            <a:endParaRPr lang="en-SG" dirty="0"/>
          </a:p>
        </p:txBody>
      </p:sp>
      <p:sp>
        <p:nvSpPr>
          <p:cNvPr id="13" name="Rectangle 12"/>
          <p:cNvSpPr/>
          <p:nvPr/>
        </p:nvSpPr>
        <p:spPr>
          <a:xfrm>
            <a:off x="1991544" y="1437618"/>
            <a:ext cx="7272808" cy="4464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42950" lvl="1" indent="-285750">
              <a:lnSpc>
                <a:spcPct val="121000"/>
              </a:lnSpc>
              <a:spcAft>
                <a:spcPts val="700"/>
              </a:spcAft>
              <a:buFont typeface="Arial" pitchFamily="34" charset="0"/>
              <a:buChar char="•"/>
            </a:pPr>
            <a:endParaRPr lang="en-SG" sz="1600" dirty="0">
              <a:solidFill>
                <a:schemeClr val="tx1"/>
              </a:solidFill>
              <a:latin typeface="Arial" pitchFamily="34" charset="0"/>
              <a:cs typeface="Arial" pitchFamily="34" charset="0"/>
            </a:endParaRPr>
          </a:p>
        </p:txBody>
      </p:sp>
      <p:sp>
        <p:nvSpPr>
          <p:cNvPr id="4" name="Slide Number Placeholder 2">
            <a:extLst>
              <a:ext uri="{FF2B5EF4-FFF2-40B4-BE49-F238E27FC236}">
                <a16:creationId xmlns:a16="http://schemas.microsoft.com/office/drawing/2014/main" id="{A666C609-64BC-B4A1-16B2-620FE08DE125}"/>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12</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9718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5303913" y="3717033"/>
            <a:ext cx="1285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1"/>
          <p:cNvSpPr>
            <a:spLocks noGrp="1"/>
          </p:cNvSpPr>
          <p:nvPr>
            <p:ph type="ctrTitle"/>
          </p:nvPr>
        </p:nvSpPr>
        <p:spPr/>
        <p:txBody>
          <a:bodyPr/>
          <a:lstStyle/>
          <a:p>
            <a:r>
              <a:rPr lang="en-SG" dirty="0"/>
              <a:t>ECM activity</a:t>
            </a:r>
            <a:endParaRPr lang="en-GB" dirty="0">
              <a:solidFill>
                <a:srgbClr val="FFFFFF"/>
              </a:solidFill>
            </a:endParaRPr>
          </a:p>
        </p:txBody>
      </p:sp>
      <p:sp>
        <p:nvSpPr>
          <p:cNvPr id="3" name="Slide Number Placeholder 2">
            <a:extLst>
              <a:ext uri="{FF2B5EF4-FFF2-40B4-BE49-F238E27FC236}">
                <a16:creationId xmlns:a16="http://schemas.microsoft.com/office/drawing/2014/main" id="{135062FB-8084-4278-86D7-015280DBED59}"/>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chemeClr val="bg1"/>
                </a:solidFill>
                <a:latin typeface="Arial" panose="020B0604020202020204" pitchFamily="34" charset="0"/>
                <a:cs typeface="Arial" panose="020B0604020202020204" pitchFamily="34" charset="0"/>
              </a:rPr>
              <a:pPr/>
              <a:t>13</a:t>
            </a:fld>
            <a:endParaRPr lang="en-GB" sz="85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0251486"/>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ECM Activity</a:t>
            </a:r>
            <a:endParaRPr lang="en-GB" dirty="0"/>
          </a:p>
        </p:txBody>
      </p:sp>
      <p:sp>
        <p:nvSpPr>
          <p:cNvPr id="10" name="Content Placeholder 2"/>
          <p:cNvSpPr>
            <a:spLocks noGrp="1"/>
          </p:cNvSpPr>
          <p:nvPr>
            <p:ph idx="1"/>
          </p:nvPr>
        </p:nvSpPr>
        <p:spPr/>
        <p:txBody>
          <a:bodyPr>
            <a:normAutofit/>
          </a:bodyPr>
          <a:lstStyle/>
          <a:p>
            <a:pPr algn="just">
              <a:spcAft>
                <a:spcPts val="700"/>
              </a:spcAft>
            </a:pPr>
            <a:r>
              <a:rPr lang="en-SG" sz="1600" dirty="0"/>
              <a:t>Ernst &amp; Young: Global initial public offering (“</a:t>
            </a:r>
            <a:r>
              <a:rPr lang="en-SG" sz="1600" b="1" dirty="0"/>
              <a:t>IPO</a:t>
            </a:r>
            <a:r>
              <a:rPr lang="en-SG" sz="1600" dirty="0"/>
              <a:t>”) market generally took a sharp dive in 2022, after record performance in 2021</a:t>
            </a:r>
          </a:p>
          <a:p>
            <a:pPr lvl="1" algn="just">
              <a:spcAft>
                <a:spcPts val="700"/>
              </a:spcAft>
            </a:pPr>
            <a:r>
              <a:rPr lang="en-SG" sz="1400" dirty="0"/>
              <a:t>2022 saw only 1,333 IPOs raising US$179.5 billion (IPO activity dipped 45% and 61% by number of deals and proceeds, respectively, year-on-year)</a:t>
            </a:r>
          </a:p>
          <a:p>
            <a:pPr lvl="1" algn="just">
              <a:spcAft>
                <a:spcPts val="700"/>
              </a:spcAft>
            </a:pPr>
            <a:r>
              <a:rPr lang="en-SG" sz="1400" dirty="0"/>
              <a:t>Average deal size shrank due to lowered valuation and poor stock market performance</a:t>
            </a:r>
          </a:p>
          <a:p>
            <a:pPr lvl="1" algn="just">
              <a:spcAft>
                <a:spcPts val="700"/>
              </a:spcAft>
            </a:pPr>
            <a:r>
              <a:rPr lang="en-SG" sz="1400" dirty="0"/>
              <a:t>Volatility from rising geopolitical tensions, inflation and aggressive interest rate hikes</a:t>
            </a:r>
          </a:p>
          <a:p>
            <a:pPr lvl="1" algn="just">
              <a:spcAft>
                <a:spcPts val="700"/>
              </a:spcAft>
            </a:pPr>
            <a:r>
              <a:rPr lang="en-SG" sz="1400" dirty="0"/>
              <a:t>Weakened stock markets, valuations and post-IPO performance deterred IPO investor sentiment</a:t>
            </a:r>
          </a:p>
          <a:p>
            <a:pPr algn="just">
              <a:spcAft>
                <a:spcPts val="700"/>
              </a:spcAft>
            </a:pPr>
            <a:endParaRPr lang="en-SG" sz="1600" dirty="0"/>
          </a:p>
        </p:txBody>
      </p:sp>
      <p:pic>
        <p:nvPicPr>
          <p:cNvPr id="9218" name="Picture 2">
            <a:extLst>
              <a:ext uri="{FF2B5EF4-FFF2-40B4-BE49-F238E27FC236}">
                <a16:creationId xmlns:a16="http://schemas.microsoft.com/office/drawing/2014/main" id="{77639086-F032-1019-3E6E-EA942E2D270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4084689"/>
            <a:ext cx="1502296" cy="1502296"/>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6FF425CC-8218-BE3A-C556-42031967847E}"/>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14</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4583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ECM Activity</a:t>
            </a:r>
            <a:endParaRPr lang="en-GB" dirty="0"/>
          </a:p>
        </p:txBody>
      </p:sp>
      <p:sp>
        <p:nvSpPr>
          <p:cNvPr id="8" name="Rectangle 7"/>
          <p:cNvSpPr/>
          <p:nvPr/>
        </p:nvSpPr>
        <p:spPr>
          <a:xfrm>
            <a:off x="719088" y="994761"/>
            <a:ext cx="10321462"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1000"/>
              </a:lnSpc>
            </a:pPr>
            <a:r>
              <a:rPr lang="en-US" b="1" dirty="0">
                <a:solidFill>
                  <a:schemeClr val="tx1"/>
                </a:solidFill>
                <a:latin typeface="Arial" pitchFamily="34" charset="0"/>
                <a:cs typeface="Arial" pitchFamily="34" charset="0"/>
              </a:rPr>
              <a:t>Singapore and China</a:t>
            </a:r>
            <a:endParaRPr lang="en-US" dirty="0">
              <a:solidFill>
                <a:schemeClr val="tx1"/>
              </a:solidFill>
              <a:latin typeface="Arial" pitchFamily="34" charset="0"/>
              <a:cs typeface="Arial" pitchFamily="34" charset="0"/>
            </a:endParaRPr>
          </a:p>
        </p:txBody>
      </p:sp>
      <p:sp>
        <p:nvSpPr>
          <p:cNvPr id="10" name="Content Placeholder 2"/>
          <p:cNvSpPr>
            <a:spLocks noGrp="1"/>
          </p:cNvSpPr>
          <p:nvPr>
            <p:ph idx="1"/>
          </p:nvPr>
        </p:nvSpPr>
        <p:spPr>
          <a:xfrm>
            <a:off x="718564" y="1912984"/>
            <a:ext cx="10321461" cy="4456532"/>
          </a:xfrm>
        </p:spPr>
        <p:txBody>
          <a:bodyPr>
            <a:normAutofit/>
          </a:bodyPr>
          <a:lstStyle/>
          <a:p>
            <a:pPr algn="just">
              <a:lnSpc>
                <a:spcPct val="141000"/>
              </a:lnSpc>
              <a:spcAft>
                <a:spcPts val="700"/>
              </a:spcAft>
            </a:pPr>
            <a:r>
              <a:rPr lang="en-SG" sz="1400" dirty="0"/>
              <a:t>Singapore</a:t>
            </a:r>
          </a:p>
          <a:p>
            <a:pPr lvl="1" algn="just">
              <a:lnSpc>
                <a:spcPct val="141000"/>
              </a:lnSpc>
              <a:spcAft>
                <a:spcPts val="700"/>
              </a:spcAft>
            </a:pPr>
            <a:r>
              <a:rPr lang="en-SG" sz="1400" dirty="0"/>
              <a:t>2022: Three IPOs on the SGX Main Board (none involving REITs) and eight IPOs on SGX </a:t>
            </a:r>
            <a:r>
              <a:rPr lang="en-SG" sz="1400" dirty="0" err="1"/>
              <a:t>Catalist</a:t>
            </a:r>
            <a:r>
              <a:rPr lang="en-SG" sz="1400" dirty="0"/>
              <a:t>, which raised S$581 million in total</a:t>
            </a:r>
          </a:p>
          <a:p>
            <a:pPr lvl="1" algn="just">
              <a:lnSpc>
                <a:spcPct val="141000"/>
              </a:lnSpc>
              <a:spcAft>
                <a:spcPts val="700"/>
              </a:spcAft>
            </a:pPr>
            <a:r>
              <a:rPr lang="en-SG" sz="1400" dirty="0"/>
              <a:t>2021: Eight IPOs (including two REITs), which raised S$1.62 billion in total</a:t>
            </a:r>
          </a:p>
          <a:p>
            <a:pPr lvl="1" algn="just">
              <a:lnSpc>
                <a:spcPct val="141000"/>
              </a:lnSpc>
              <a:spcAft>
                <a:spcPts val="700"/>
              </a:spcAft>
            </a:pPr>
            <a:r>
              <a:rPr lang="en-SG" sz="1400" dirty="0"/>
              <a:t>Secondary equity fundraisings (“</a:t>
            </a:r>
            <a:r>
              <a:rPr lang="en-SG" sz="1400" b="1" dirty="0"/>
              <a:t>EFRs</a:t>
            </a:r>
            <a:r>
              <a:rPr lang="en-SG" sz="1400" dirty="0"/>
              <a:t>”) by SGX-listed REITs (“</a:t>
            </a:r>
            <a:r>
              <a:rPr lang="en-SG" sz="1400" b="1" dirty="0"/>
              <a:t>S-REITs</a:t>
            </a:r>
            <a:r>
              <a:rPr lang="en-SG" sz="1400" dirty="0"/>
              <a:t>”) fell sharply in 2022 compared to 2021 – only three EFR launches in 2022, down from 18 EFR launches in 2021</a:t>
            </a:r>
          </a:p>
          <a:p>
            <a:pPr algn="just">
              <a:lnSpc>
                <a:spcPct val="141000"/>
              </a:lnSpc>
              <a:spcAft>
                <a:spcPts val="700"/>
              </a:spcAft>
            </a:pPr>
            <a:r>
              <a:rPr lang="en-SG" sz="1400" dirty="0"/>
              <a:t>China</a:t>
            </a:r>
          </a:p>
          <a:p>
            <a:pPr lvl="1" algn="just">
              <a:lnSpc>
                <a:spcPct val="141000"/>
              </a:lnSpc>
              <a:spcAft>
                <a:spcPts val="700"/>
              </a:spcAft>
            </a:pPr>
            <a:r>
              <a:rPr lang="en-SG" sz="1400" dirty="0"/>
              <a:t>China’s A-share market saw a historical high in funds raised – 410 deals raising an aggregate of RMB 610.3 billion in 2022, representing a 5% increase in funds raised compared to 2021</a:t>
            </a:r>
          </a:p>
          <a:p>
            <a:pPr lvl="1" algn="just">
              <a:lnSpc>
                <a:spcPct val="141000"/>
              </a:lnSpc>
              <a:spcAft>
                <a:spcPts val="700"/>
              </a:spcAft>
            </a:pPr>
            <a:r>
              <a:rPr lang="en-SG" sz="1400" dirty="0"/>
              <a:t>Two of the top 10 largest A-share IPO listings were of C-REITs</a:t>
            </a:r>
          </a:p>
          <a:p>
            <a:pPr lvl="2" algn="just">
              <a:lnSpc>
                <a:spcPct val="141000"/>
              </a:lnSpc>
              <a:spcAft>
                <a:spcPts val="700"/>
              </a:spcAft>
            </a:pPr>
            <a:r>
              <a:rPr lang="en-SG" sz="1200" dirty="0"/>
              <a:t>CICC Anhui Traffic Control Expressway and </a:t>
            </a:r>
            <a:r>
              <a:rPr lang="en-SG" sz="1200" dirty="0" err="1"/>
              <a:t>Huaxia</a:t>
            </a:r>
            <a:r>
              <a:rPr lang="en-SG" sz="1200" dirty="0"/>
              <a:t> China </a:t>
            </a:r>
            <a:r>
              <a:rPr lang="en-SG" sz="1200" dirty="0" err="1"/>
              <a:t>Jiaojian</a:t>
            </a:r>
            <a:r>
              <a:rPr lang="en-SG" sz="1200" dirty="0"/>
              <a:t> Expressway raised RMB 10.9 billion and RMB 9.4 billion respectively</a:t>
            </a:r>
          </a:p>
          <a:p>
            <a:pPr algn="just">
              <a:lnSpc>
                <a:spcPct val="141000"/>
              </a:lnSpc>
              <a:spcAft>
                <a:spcPts val="700"/>
              </a:spcAft>
            </a:pPr>
            <a:endParaRPr lang="en-SG" sz="1200" dirty="0"/>
          </a:p>
        </p:txBody>
      </p:sp>
      <p:sp>
        <p:nvSpPr>
          <p:cNvPr id="3" name="Slide Number Placeholder 2">
            <a:extLst>
              <a:ext uri="{FF2B5EF4-FFF2-40B4-BE49-F238E27FC236}">
                <a16:creationId xmlns:a16="http://schemas.microsoft.com/office/drawing/2014/main" id="{7C7E4BFF-1226-1459-B5B2-0EC16CBE09ED}"/>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15</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6095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ECM Activity</a:t>
            </a:r>
            <a:endParaRPr lang="en-GB" dirty="0"/>
          </a:p>
        </p:txBody>
      </p:sp>
      <p:sp>
        <p:nvSpPr>
          <p:cNvPr id="8" name="Rectangle 7"/>
          <p:cNvSpPr/>
          <p:nvPr/>
        </p:nvSpPr>
        <p:spPr>
          <a:xfrm>
            <a:off x="719088" y="994761"/>
            <a:ext cx="10321462"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1000"/>
              </a:lnSpc>
            </a:pPr>
            <a:r>
              <a:rPr lang="en-US" b="1" dirty="0">
                <a:solidFill>
                  <a:schemeClr val="tx1"/>
                </a:solidFill>
                <a:latin typeface="Arial" pitchFamily="34" charset="0"/>
                <a:cs typeface="Arial" pitchFamily="34" charset="0"/>
              </a:rPr>
              <a:t>Japan and Europe</a:t>
            </a:r>
            <a:endParaRPr lang="en-US" dirty="0">
              <a:solidFill>
                <a:schemeClr val="tx1"/>
              </a:solidFill>
              <a:latin typeface="Arial" pitchFamily="34" charset="0"/>
              <a:cs typeface="Arial" pitchFamily="34" charset="0"/>
            </a:endParaRPr>
          </a:p>
        </p:txBody>
      </p:sp>
      <p:sp>
        <p:nvSpPr>
          <p:cNvPr id="10" name="Content Placeholder 2"/>
          <p:cNvSpPr>
            <a:spLocks noGrp="1"/>
          </p:cNvSpPr>
          <p:nvPr>
            <p:ph idx="1"/>
          </p:nvPr>
        </p:nvSpPr>
        <p:spPr>
          <a:xfrm>
            <a:off x="718564" y="1912984"/>
            <a:ext cx="10321461" cy="4456532"/>
          </a:xfrm>
        </p:spPr>
        <p:txBody>
          <a:bodyPr>
            <a:normAutofit fontScale="92500"/>
          </a:bodyPr>
          <a:lstStyle/>
          <a:p>
            <a:pPr algn="just">
              <a:spcAft>
                <a:spcPts val="700"/>
              </a:spcAft>
            </a:pPr>
            <a:r>
              <a:rPr lang="en-SG" sz="1600" dirty="0"/>
              <a:t>Japan</a:t>
            </a:r>
          </a:p>
          <a:p>
            <a:pPr lvl="1" algn="just">
              <a:spcAft>
                <a:spcPts val="700"/>
              </a:spcAft>
            </a:pPr>
            <a:r>
              <a:rPr lang="en-SG" sz="1400" dirty="0"/>
              <a:t>In 2022, there were 91 IPOs (excluding those on the Tokyo Stock Exchange’s Tokyo Pro Market for professional stock investors) </a:t>
            </a:r>
          </a:p>
          <a:p>
            <a:pPr lvl="2" algn="just">
              <a:spcAft>
                <a:spcPts val="700"/>
              </a:spcAft>
            </a:pPr>
            <a:r>
              <a:rPr lang="en-SG" sz="1200" dirty="0"/>
              <a:t>This was close to the average figure in the past 10 years</a:t>
            </a:r>
          </a:p>
          <a:p>
            <a:pPr lvl="2" algn="just">
              <a:spcAft>
                <a:spcPts val="700"/>
              </a:spcAft>
            </a:pPr>
            <a:r>
              <a:rPr lang="en-SG" sz="1200" dirty="0"/>
              <a:t>Only three IPOs where &gt;JPY10 billion was raised in 2022, down from 18 in 2021, reflecting increase in the number of smaller-sized IPOs</a:t>
            </a:r>
          </a:p>
          <a:p>
            <a:pPr lvl="1" algn="just">
              <a:spcAft>
                <a:spcPts val="700"/>
              </a:spcAft>
            </a:pPr>
            <a:r>
              <a:rPr lang="en-SG" sz="1400" dirty="0"/>
              <a:t>Amid factors such as the Russia-Ukraine war and global inflation, some companies which had been considering IPOs halted plans or kept smaller the number of new shares to be issued when going public</a:t>
            </a:r>
          </a:p>
          <a:p>
            <a:pPr algn="just">
              <a:spcAft>
                <a:spcPts val="700"/>
              </a:spcAft>
            </a:pPr>
            <a:r>
              <a:rPr lang="en-SG" sz="1600" dirty="0"/>
              <a:t>Europe</a:t>
            </a:r>
          </a:p>
          <a:p>
            <a:pPr lvl="1" algn="just">
              <a:spcAft>
                <a:spcPts val="700"/>
              </a:spcAft>
            </a:pPr>
            <a:r>
              <a:rPr lang="en-SG" sz="1400" dirty="0"/>
              <a:t>Proceeds from European ECM transactions amounted to €90.4 billion over 1,186 transactions in 2022 </a:t>
            </a:r>
          </a:p>
          <a:p>
            <a:pPr lvl="2" algn="just">
              <a:spcAft>
                <a:spcPts val="700"/>
              </a:spcAft>
            </a:pPr>
            <a:r>
              <a:rPr lang="en-SG" sz="1200" dirty="0"/>
              <a:t>This was a decrease of 59.6% in value compared to 2021</a:t>
            </a:r>
          </a:p>
          <a:p>
            <a:pPr lvl="1" algn="just">
              <a:spcAft>
                <a:spcPts val="700"/>
              </a:spcAft>
            </a:pPr>
            <a:r>
              <a:rPr lang="en-SG" sz="1400" dirty="0"/>
              <a:t>European IPO issuance levels decreased in volume and number in 2022</a:t>
            </a:r>
          </a:p>
          <a:p>
            <a:pPr lvl="2" algn="just">
              <a:spcAft>
                <a:spcPts val="700"/>
              </a:spcAft>
            </a:pPr>
            <a:r>
              <a:rPr lang="en-SG" sz="1200" dirty="0"/>
              <a:t>Fell by 78.9% to €16.2 billion in volume compared to 2021 </a:t>
            </a:r>
          </a:p>
          <a:p>
            <a:pPr lvl="2" algn="just">
              <a:spcAft>
                <a:spcPts val="700"/>
              </a:spcAft>
            </a:pPr>
            <a:r>
              <a:rPr lang="en-SG" sz="1200" dirty="0"/>
              <a:t>Fell by 64.9% to 190 in number compared to 2021</a:t>
            </a:r>
          </a:p>
          <a:p>
            <a:pPr lvl="1" algn="just">
              <a:spcAft>
                <a:spcPts val="700"/>
              </a:spcAft>
            </a:pPr>
            <a:r>
              <a:rPr lang="en-SG" sz="1400" dirty="0"/>
              <a:t>Volatility and uncertainty in the market, making investors more risk-averse</a:t>
            </a:r>
          </a:p>
          <a:p>
            <a:pPr lvl="1" algn="just">
              <a:spcAft>
                <a:spcPts val="700"/>
              </a:spcAft>
            </a:pPr>
            <a:r>
              <a:rPr lang="en-SG" sz="1400" dirty="0"/>
              <a:t>Macroeconomic environment not conducive to EFRs – inflation, recession fears, supply issues, and the Ukraine-Russia war</a:t>
            </a:r>
          </a:p>
        </p:txBody>
      </p:sp>
      <p:sp>
        <p:nvSpPr>
          <p:cNvPr id="3" name="Slide Number Placeholder 2">
            <a:extLst>
              <a:ext uri="{FF2B5EF4-FFF2-40B4-BE49-F238E27FC236}">
                <a16:creationId xmlns:a16="http://schemas.microsoft.com/office/drawing/2014/main" id="{4112F415-1996-92E3-1CB7-F1B3863A7FE8}"/>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16</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1519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ECM Activity</a:t>
            </a:r>
            <a:endParaRPr lang="en-GB" dirty="0"/>
          </a:p>
        </p:txBody>
      </p:sp>
      <p:sp>
        <p:nvSpPr>
          <p:cNvPr id="3" name="Content Placeholder 2">
            <a:extLst>
              <a:ext uri="{FF2B5EF4-FFF2-40B4-BE49-F238E27FC236}">
                <a16:creationId xmlns:a16="http://schemas.microsoft.com/office/drawing/2014/main" id="{9C9290F7-28C9-A1E5-531C-0113933BE673}"/>
              </a:ext>
            </a:extLst>
          </p:cNvPr>
          <p:cNvSpPr>
            <a:spLocks noGrp="1"/>
          </p:cNvSpPr>
          <p:nvPr>
            <p:ph idx="1"/>
          </p:nvPr>
        </p:nvSpPr>
        <p:spPr/>
        <p:txBody>
          <a:bodyPr/>
          <a:lstStyle/>
          <a:p>
            <a:pPr marL="0" indent="0">
              <a:lnSpc>
                <a:spcPct val="121000"/>
              </a:lnSpc>
              <a:spcAft>
                <a:spcPts val="700"/>
              </a:spcAft>
              <a:buNone/>
            </a:pPr>
            <a:r>
              <a:rPr lang="en-US" b="1" dirty="0">
                <a:solidFill>
                  <a:schemeClr val="tx1"/>
                </a:solidFill>
                <a:latin typeface="Arial" pitchFamily="34" charset="0"/>
                <a:cs typeface="Arial" pitchFamily="34" charset="0"/>
              </a:rPr>
              <a:t>Questions</a:t>
            </a:r>
            <a:endParaRPr lang="en-US" b="1" dirty="0">
              <a:solidFill>
                <a:srgbClr val="FF0000"/>
              </a:solidFill>
              <a:latin typeface="Arial" pitchFamily="34" charset="0"/>
              <a:cs typeface="Arial" pitchFamily="34" charset="0"/>
            </a:endParaRP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What trends do you foresee for REIT IPOs globally and in your country in 2023 and 2024? </a:t>
            </a: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What trends do you foresee for secondary EFRs globally and in your country in 2023 and 2024? </a:t>
            </a: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What are your thoughts on the shift in focus from public fundraising to private capital in recent times?</a:t>
            </a:r>
          </a:p>
          <a:p>
            <a:pPr marL="285750" indent="-285750">
              <a:lnSpc>
                <a:spcPct val="121000"/>
              </a:lnSpc>
              <a:spcAft>
                <a:spcPts val="700"/>
              </a:spcAft>
              <a:buFont typeface="Arial" pitchFamily="34" charset="0"/>
              <a:buChar char="•"/>
            </a:pPr>
            <a:endParaRPr lang="en-SG" sz="1600" dirty="0">
              <a:solidFill>
                <a:schemeClr val="tx1"/>
              </a:solidFill>
              <a:latin typeface="Arial" pitchFamily="34" charset="0"/>
              <a:cs typeface="Arial" pitchFamily="34" charset="0"/>
            </a:endParaRPr>
          </a:p>
          <a:p>
            <a:pPr marL="742950" lvl="1" indent="-285750">
              <a:lnSpc>
                <a:spcPct val="121000"/>
              </a:lnSpc>
              <a:spcAft>
                <a:spcPts val="700"/>
              </a:spcAft>
              <a:buFont typeface="Arial" pitchFamily="34" charset="0"/>
              <a:buChar char="•"/>
            </a:pPr>
            <a:endParaRPr lang="en-SG" sz="1600" dirty="0">
              <a:solidFill>
                <a:schemeClr val="tx1"/>
              </a:solidFill>
              <a:latin typeface="Arial" pitchFamily="34" charset="0"/>
              <a:cs typeface="Arial" pitchFamily="34" charset="0"/>
            </a:endParaRPr>
          </a:p>
        </p:txBody>
      </p:sp>
      <p:sp>
        <p:nvSpPr>
          <p:cNvPr id="13" name="Rectangle 12"/>
          <p:cNvSpPr/>
          <p:nvPr/>
        </p:nvSpPr>
        <p:spPr>
          <a:xfrm>
            <a:off x="1991544" y="1437618"/>
            <a:ext cx="7272808" cy="4464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42950" lvl="1" indent="-285750">
              <a:lnSpc>
                <a:spcPct val="121000"/>
              </a:lnSpc>
              <a:spcAft>
                <a:spcPts val="700"/>
              </a:spcAft>
              <a:buFont typeface="Arial" pitchFamily="34" charset="0"/>
              <a:buChar char="•"/>
            </a:pPr>
            <a:endParaRPr lang="en-SG" sz="1600" dirty="0">
              <a:solidFill>
                <a:schemeClr val="tx1"/>
              </a:solidFill>
              <a:latin typeface="Arial" pitchFamily="34" charset="0"/>
              <a:cs typeface="Arial" pitchFamily="34" charset="0"/>
            </a:endParaRPr>
          </a:p>
        </p:txBody>
      </p:sp>
      <p:sp>
        <p:nvSpPr>
          <p:cNvPr id="4" name="Slide Number Placeholder 2">
            <a:extLst>
              <a:ext uri="{FF2B5EF4-FFF2-40B4-BE49-F238E27FC236}">
                <a16:creationId xmlns:a16="http://schemas.microsoft.com/office/drawing/2014/main" id="{E27F1D2A-4332-EA1C-51A5-D00CEC4A3334}"/>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17</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1685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911424" y="404664"/>
            <a:ext cx="9648626" cy="5896124"/>
          </a:xfrm>
          <a:prstGeom prst="rect">
            <a:avLst/>
          </a:prstGeom>
        </p:spPr>
      </p:pic>
      <p:sp>
        <p:nvSpPr>
          <p:cNvPr id="2" name="Slide Number Placeholder 2">
            <a:extLst>
              <a:ext uri="{FF2B5EF4-FFF2-40B4-BE49-F238E27FC236}">
                <a16:creationId xmlns:a16="http://schemas.microsoft.com/office/drawing/2014/main" id="{34B0B69C-8A4A-9887-F250-E8F7A450436E}"/>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18</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4912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479376" y="549274"/>
            <a:ext cx="9171037" cy="6048375"/>
          </a:xfrm>
          <a:prstGeom prst="rect">
            <a:avLst/>
          </a:prstGeom>
        </p:spPr>
      </p:pic>
      <p:sp>
        <p:nvSpPr>
          <p:cNvPr id="2" name="Slide Number Placeholder 2">
            <a:extLst>
              <a:ext uri="{FF2B5EF4-FFF2-40B4-BE49-F238E27FC236}">
                <a16:creationId xmlns:a16="http://schemas.microsoft.com/office/drawing/2014/main" id="{057E6DA6-41DE-7DE2-A5C7-36DB056B908A}"/>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19</a:t>
            </a:fld>
            <a:endParaRPr lang="en-GB" sz="850" b="1" dirty="0">
              <a:solidFill>
                <a:srgbClr val="0D316E"/>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719138" y="188640"/>
            <a:ext cx="10753873" cy="780624"/>
          </a:xfrm>
        </p:spPr>
        <p:txBody>
          <a:bodyPr>
            <a:normAutofit/>
          </a:bodyPr>
          <a:lstStyle/>
          <a:p>
            <a:r>
              <a:rPr lang="en-SG" dirty="0"/>
              <a:t>Euronext market data</a:t>
            </a:r>
            <a:endParaRPr lang="en-GB" dirty="0"/>
          </a:p>
        </p:txBody>
      </p:sp>
    </p:spTree>
    <p:extLst>
      <p:ext uri="{BB962C8B-B14F-4D97-AF65-F5344CB8AC3E}">
        <p14:creationId xmlns:p14="http://schemas.microsoft.com/office/powerpoint/2010/main" val="1194141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Speakers</a:t>
            </a:r>
          </a:p>
        </p:txBody>
      </p:sp>
      <p:sp>
        <p:nvSpPr>
          <p:cNvPr id="2" name="Content Placeholder 1">
            <a:extLst>
              <a:ext uri="{FF2B5EF4-FFF2-40B4-BE49-F238E27FC236}">
                <a16:creationId xmlns:a16="http://schemas.microsoft.com/office/drawing/2014/main" id="{02366B58-10DA-E261-5F66-B1A187C48A0C}"/>
              </a:ext>
            </a:extLst>
          </p:cNvPr>
          <p:cNvSpPr>
            <a:spLocks noGrp="1"/>
          </p:cNvSpPr>
          <p:nvPr>
            <p:ph idx="1"/>
          </p:nvPr>
        </p:nvSpPr>
        <p:spPr/>
        <p:txBody>
          <a:bodyPr>
            <a:normAutofit fontScale="85000" lnSpcReduction="10000"/>
          </a:bodyPr>
          <a:lstStyle/>
          <a:p>
            <a:pPr marL="0" lvl="0" indent="0">
              <a:lnSpc>
                <a:spcPct val="121000"/>
              </a:lnSpc>
              <a:buNone/>
              <a:defRPr/>
            </a:pPr>
            <a:r>
              <a:rPr lang="en-GB" sz="1800" b="1" dirty="0">
                <a:solidFill>
                  <a:schemeClr val="tx1"/>
                </a:solidFill>
                <a:latin typeface="Arial" panose="020B0604020202020204" pitchFamily="34" charset="0"/>
                <a:cs typeface="Arial" panose="020B0604020202020204" pitchFamily="34" charset="0"/>
              </a:rPr>
              <a:t>Panellists</a:t>
            </a:r>
          </a:p>
          <a:p>
            <a:pPr marL="342900" indent="-342900">
              <a:lnSpc>
                <a:spcPct val="121000"/>
              </a:lnSpc>
              <a:spcBef>
                <a:spcPts val="300"/>
              </a:spcBef>
              <a:spcAft>
                <a:spcPts val="700"/>
              </a:spcAft>
              <a:buFont typeface="Arial" panose="020B0604020202020204" pitchFamily="34" charset="0"/>
              <a:buChar char="•"/>
              <a:defRPr/>
            </a:pPr>
            <a:r>
              <a:rPr lang="en-GB" sz="1800" dirty="0" err="1">
                <a:solidFill>
                  <a:schemeClr val="tx1"/>
                </a:solidFill>
                <a:latin typeface="Arial" panose="020B0604020202020204" pitchFamily="34" charset="0"/>
                <a:cs typeface="Arial" panose="020B0604020202020204" pitchFamily="34" charset="0"/>
              </a:rPr>
              <a:t>Judit</a:t>
            </a:r>
            <a:r>
              <a:rPr lang="en-GB" sz="1800" dirty="0">
                <a:solidFill>
                  <a:schemeClr val="tx1"/>
                </a:solidFill>
                <a:latin typeface="Arial" panose="020B0604020202020204" pitchFamily="34" charset="0"/>
                <a:cs typeface="Arial" panose="020B0604020202020204" pitchFamily="34" charset="0"/>
              </a:rPr>
              <a:t> </a:t>
            </a:r>
            <a:r>
              <a:rPr lang="en-GB" sz="1800" dirty="0" err="1">
                <a:solidFill>
                  <a:schemeClr val="tx1"/>
                </a:solidFill>
                <a:latin typeface="Arial" panose="020B0604020202020204" pitchFamily="34" charset="0"/>
                <a:cs typeface="Arial" panose="020B0604020202020204" pitchFamily="34" charset="0"/>
              </a:rPr>
              <a:t>Budai</a:t>
            </a:r>
            <a:br>
              <a:rPr lang="en-GB" sz="1800" dirty="0">
                <a:solidFill>
                  <a:schemeClr val="tx1"/>
                </a:solidFill>
                <a:latin typeface="Arial" panose="020B0604020202020204" pitchFamily="34" charset="0"/>
                <a:cs typeface="Arial" panose="020B0604020202020204" pitchFamily="34" charset="0"/>
              </a:rPr>
            </a:br>
            <a:r>
              <a:rPr lang="en-SG" sz="1800" i="1" dirty="0">
                <a:solidFill>
                  <a:schemeClr val="tx1"/>
                </a:solidFill>
                <a:latin typeface="Arial" panose="020B0604020202020204" pitchFamily="34" charset="0"/>
                <a:cs typeface="Arial" panose="020B0604020202020204" pitchFamily="34" charset="0"/>
              </a:rPr>
              <a:t>Attorneys at Law, Budapest, Hungary; Co-Chair, Securities Law Committee</a:t>
            </a:r>
            <a:endParaRPr lang="en-GB" sz="1800" i="1" dirty="0">
              <a:solidFill>
                <a:schemeClr val="tx1"/>
              </a:solidFill>
              <a:latin typeface="Arial" panose="020B0604020202020204" pitchFamily="34" charset="0"/>
              <a:cs typeface="Arial" panose="020B0604020202020204" pitchFamily="34" charset="0"/>
            </a:endParaRPr>
          </a:p>
          <a:p>
            <a:pPr marL="342900" indent="-342900">
              <a:lnSpc>
                <a:spcPct val="121000"/>
              </a:lnSpc>
              <a:spcBef>
                <a:spcPts val="300"/>
              </a:spcBef>
              <a:spcAft>
                <a:spcPts val="700"/>
              </a:spcAft>
              <a:buFont typeface="Arial" panose="020B0604020202020204" pitchFamily="34" charset="0"/>
              <a:buChar char="•"/>
              <a:defRPr/>
            </a:pPr>
            <a:r>
              <a:rPr lang="en-GB" sz="1800" dirty="0">
                <a:solidFill>
                  <a:schemeClr val="tx1"/>
                </a:solidFill>
                <a:latin typeface="Arial" panose="020B0604020202020204" pitchFamily="34" charset="0"/>
                <a:cs typeface="Arial" panose="020B0604020202020204" pitchFamily="34" charset="0"/>
              </a:rPr>
              <a:t>Eng-Kwok Seat </a:t>
            </a:r>
            <a:r>
              <a:rPr lang="en-GB" sz="1800" dirty="0" err="1">
                <a:solidFill>
                  <a:schemeClr val="tx1"/>
                </a:solidFill>
                <a:latin typeface="Arial" panose="020B0604020202020204" pitchFamily="34" charset="0"/>
                <a:cs typeface="Arial" panose="020B0604020202020204" pitchFamily="34" charset="0"/>
              </a:rPr>
              <a:t>Moey</a:t>
            </a:r>
            <a:br>
              <a:rPr lang="en-GB" sz="1800" dirty="0">
                <a:solidFill>
                  <a:schemeClr val="tx1"/>
                </a:solidFill>
                <a:latin typeface="Arial" panose="020B0604020202020204" pitchFamily="34" charset="0"/>
                <a:cs typeface="Arial" panose="020B0604020202020204" pitchFamily="34" charset="0"/>
              </a:rPr>
            </a:br>
            <a:r>
              <a:rPr lang="en-GB" sz="1800" i="1" dirty="0">
                <a:solidFill>
                  <a:schemeClr val="tx1"/>
                </a:solidFill>
                <a:latin typeface="Arial" panose="020B0604020202020204" pitchFamily="34" charset="0"/>
                <a:cs typeface="Arial" panose="020B0604020202020204" pitchFamily="34" charset="0"/>
              </a:rPr>
              <a:t>DBS Bank, Singapore</a:t>
            </a:r>
          </a:p>
          <a:p>
            <a:pPr marL="342900" indent="-342900">
              <a:lnSpc>
                <a:spcPct val="121000"/>
              </a:lnSpc>
              <a:spcBef>
                <a:spcPts val="300"/>
              </a:spcBef>
              <a:spcAft>
                <a:spcPts val="700"/>
              </a:spcAft>
              <a:buFont typeface="Arial" panose="020B0604020202020204" pitchFamily="34" charset="0"/>
              <a:buChar char="•"/>
              <a:defRPr/>
            </a:pPr>
            <a:r>
              <a:rPr lang="en-GB" sz="1800" dirty="0">
                <a:solidFill>
                  <a:schemeClr val="tx1"/>
                </a:solidFill>
                <a:latin typeface="Arial" panose="020B0604020202020204" pitchFamily="34" charset="0"/>
                <a:cs typeface="Arial" panose="020B0604020202020204" pitchFamily="34" charset="0"/>
              </a:rPr>
              <a:t>Taro Fujikawa</a:t>
            </a:r>
            <a:br>
              <a:rPr lang="en-GB" sz="1800" dirty="0">
                <a:solidFill>
                  <a:schemeClr val="tx1"/>
                </a:solidFill>
                <a:latin typeface="Arial" panose="020B0604020202020204" pitchFamily="34" charset="0"/>
                <a:cs typeface="Arial" panose="020B0604020202020204" pitchFamily="34" charset="0"/>
              </a:rPr>
            </a:br>
            <a:r>
              <a:rPr lang="en-GB" sz="1800" i="1" dirty="0">
                <a:solidFill>
                  <a:schemeClr val="tx1"/>
                </a:solidFill>
                <a:latin typeface="Arial" panose="020B0604020202020204" pitchFamily="34" charset="0"/>
                <a:cs typeface="Arial" panose="020B0604020202020204" pitchFamily="34" charset="0"/>
              </a:rPr>
              <a:t>Nikko Securities Inc, Tokyo, Japan</a:t>
            </a:r>
          </a:p>
          <a:p>
            <a:pPr marL="342900" indent="-342900">
              <a:lnSpc>
                <a:spcPct val="121000"/>
              </a:lnSpc>
              <a:spcBef>
                <a:spcPts val="300"/>
              </a:spcBef>
              <a:spcAft>
                <a:spcPts val="700"/>
              </a:spcAft>
              <a:buFont typeface="Arial" panose="020B0604020202020204" pitchFamily="34" charset="0"/>
              <a:buChar char="•"/>
              <a:defRPr/>
            </a:pPr>
            <a:r>
              <a:rPr lang="en-GB" sz="1800" dirty="0">
                <a:solidFill>
                  <a:schemeClr val="tx1"/>
                </a:solidFill>
                <a:latin typeface="Arial" panose="020B0604020202020204" pitchFamily="34" charset="0"/>
                <a:cs typeface="Arial" panose="020B0604020202020204" pitchFamily="34" charset="0"/>
              </a:rPr>
              <a:t>Jan </a:t>
            </a:r>
            <a:r>
              <a:rPr lang="en-GB" sz="1800" dirty="0" err="1">
                <a:solidFill>
                  <a:schemeClr val="tx1"/>
                </a:solidFill>
                <a:latin typeface="Arial" panose="020B0604020202020204" pitchFamily="34" charset="0"/>
                <a:cs typeface="Arial" panose="020B0604020202020204" pitchFamily="34" charset="0"/>
              </a:rPr>
              <a:t>Peeters</a:t>
            </a:r>
            <a:r>
              <a:rPr lang="en-GB" sz="1800" dirty="0">
                <a:solidFill>
                  <a:schemeClr val="tx1"/>
                </a:solidFill>
                <a:latin typeface="Arial" panose="020B0604020202020204" pitchFamily="34" charset="0"/>
                <a:cs typeface="Arial" panose="020B0604020202020204" pitchFamily="34" charset="0"/>
              </a:rPr>
              <a:t> </a:t>
            </a:r>
            <a:br>
              <a:rPr lang="en-GB" sz="1800" dirty="0">
                <a:solidFill>
                  <a:schemeClr val="tx1"/>
                </a:solidFill>
                <a:latin typeface="Arial" panose="020B0604020202020204" pitchFamily="34" charset="0"/>
                <a:cs typeface="Arial" panose="020B0604020202020204" pitchFamily="34" charset="0"/>
              </a:rPr>
            </a:br>
            <a:r>
              <a:rPr lang="en-SG" sz="1800" i="1" dirty="0" err="1">
                <a:solidFill>
                  <a:schemeClr val="tx1"/>
                </a:solidFill>
                <a:latin typeface="Arial" panose="020B0604020202020204" pitchFamily="34" charset="0"/>
                <a:cs typeface="Arial" panose="020B0604020202020204" pitchFamily="34" charset="0"/>
              </a:rPr>
              <a:t>Stibbe</a:t>
            </a:r>
            <a:r>
              <a:rPr lang="en-SG" sz="1800" i="1" dirty="0">
                <a:solidFill>
                  <a:schemeClr val="tx1"/>
                </a:solidFill>
                <a:latin typeface="Arial" panose="020B0604020202020204" pitchFamily="34" charset="0"/>
                <a:cs typeface="Arial" panose="020B0604020202020204" pitchFamily="34" charset="0"/>
              </a:rPr>
              <a:t>, Brussels, Belgium; Conference Quality Officer, Securities Law Committee</a:t>
            </a:r>
          </a:p>
          <a:p>
            <a:pPr marL="342900" indent="-342900">
              <a:lnSpc>
                <a:spcPct val="121000"/>
              </a:lnSpc>
              <a:spcBef>
                <a:spcPts val="300"/>
              </a:spcBef>
              <a:spcAft>
                <a:spcPts val="700"/>
              </a:spcAft>
              <a:buFont typeface="Arial" panose="020B0604020202020204" pitchFamily="34" charset="0"/>
              <a:buChar char="•"/>
              <a:defRPr/>
            </a:pPr>
            <a:r>
              <a:rPr lang="en-GB" sz="1800" dirty="0">
                <a:solidFill>
                  <a:schemeClr val="tx1"/>
                </a:solidFill>
                <a:latin typeface="Arial" panose="020B0604020202020204" pitchFamily="34" charset="0"/>
                <a:cs typeface="Arial" panose="020B0604020202020204" pitchFamily="34" charset="0"/>
              </a:rPr>
              <a:t>Susumu </a:t>
            </a:r>
            <a:r>
              <a:rPr lang="en-GB" sz="1800" dirty="0" err="1">
                <a:solidFill>
                  <a:schemeClr val="tx1"/>
                </a:solidFill>
                <a:latin typeface="Arial" panose="020B0604020202020204" pitchFamily="34" charset="0"/>
                <a:cs typeface="Arial" panose="020B0604020202020204" pitchFamily="34" charset="0"/>
              </a:rPr>
              <a:t>Tanizawa</a:t>
            </a:r>
            <a:r>
              <a:rPr lang="en-GB" sz="1800" dirty="0">
                <a:solidFill>
                  <a:schemeClr val="tx1"/>
                </a:solidFill>
                <a:latin typeface="Arial" panose="020B0604020202020204" pitchFamily="34" charset="0"/>
                <a:cs typeface="Arial" panose="020B0604020202020204" pitchFamily="34" charset="0"/>
              </a:rPr>
              <a:t> </a:t>
            </a:r>
            <a:br>
              <a:rPr lang="en-GB" sz="1800" dirty="0">
                <a:solidFill>
                  <a:schemeClr val="tx1"/>
                </a:solidFill>
                <a:latin typeface="Arial" panose="020B0604020202020204" pitchFamily="34" charset="0"/>
                <a:cs typeface="Arial" panose="020B0604020202020204" pitchFamily="34" charset="0"/>
              </a:rPr>
            </a:br>
            <a:r>
              <a:rPr lang="en-SG" sz="1800" i="1" dirty="0">
                <a:solidFill>
                  <a:schemeClr val="tx1"/>
                </a:solidFill>
                <a:latin typeface="Arial" panose="020B0604020202020204" pitchFamily="34" charset="0"/>
                <a:cs typeface="Arial" panose="020B0604020202020204" pitchFamily="34" charset="0"/>
              </a:rPr>
              <a:t>Nishimura &amp; Asahi, Tokyo, Japan</a:t>
            </a:r>
          </a:p>
          <a:p>
            <a:pPr marL="342900" indent="-342900">
              <a:lnSpc>
                <a:spcPct val="121000"/>
              </a:lnSpc>
              <a:spcBef>
                <a:spcPts val="300"/>
              </a:spcBef>
              <a:spcAft>
                <a:spcPts val="700"/>
              </a:spcAft>
              <a:buFont typeface="Arial" panose="020B0604020202020204" pitchFamily="34" charset="0"/>
              <a:buChar char="•"/>
              <a:defRPr/>
            </a:pPr>
            <a:r>
              <a:rPr lang="en-GB" sz="1800" dirty="0" err="1">
                <a:solidFill>
                  <a:schemeClr val="tx1"/>
                </a:solidFill>
                <a:latin typeface="Arial" panose="020B0604020202020204" pitchFamily="34" charset="0"/>
                <a:cs typeface="Arial" panose="020B0604020202020204" pitchFamily="34" charset="0"/>
              </a:rPr>
              <a:t>Sammuel</a:t>
            </a:r>
            <a:r>
              <a:rPr lang="en-GB" sz="1800" dirty="0">
                <a:solidFill>
                  <a:schemeClr val="tx1"/>
                </a:solidFill>
                <a:latin typeface="Arial" panose="020B0604020202020204" pitchFamily="34" charset="0"/>
                <a:cs typeface="Arial" panose="020B0604020202020204" pitchFamily="34" charset="0"/>
              </a:rPr>
              <a:t> </a:t>
            </a:r>
            <a:r>
              <a:rPr lang="en-GB" sz="1800" dirty="0" err="1">
                <a:solidFill>
                  <a:schemeClr val="tx1"/>
                </a:solidFill>
                <a:latin typeface="Arial" panose="020B0604020202020204" pitchFamily="34" charset="0"/>
                <a:cs typeface="Arial" panose="020B0604020202020204" pitchFamily="34" charset="0"/>
              </a:rPr>
              <a:t>Xiyong</a:t>
            </a:r>
            <a:r>
              <a:rPr lang="en-GB" sz="1800" dirty="0">
                <a:solidFill>
                  <a:schemeClr val="tx1"/>
                </a:solidFill>
                <a:latin typeface="Arial" panose="020B0604020202020204" pitchFamily="34" charset="0"/>
                <a:cs typeface="Arial" panose="020B0604020202020204" pitchFamily="34" charset="0"/>
              </a:rPr>
              <a:t> Zhao </a:t>
            </a:r>
            <a:br>
              <a:rPr lang="en-GB" sz="1800" dirty="0">
                <a:solidFill>
                  <a:schemeClr val="tx1"/>
                </a:solidFill>
                <a:latin typeface="Arial" panose="020B0604020202020204" pitchFamily="34" charset="0"/>
                <a:cs typeface="Arial" panose="020B0604020202020204" pitchFamily="34" charset="0"/>
              </a:rPr>
            </a:br>
            <a:r>
              <a:rPr lang="en-SG" sz="1800" i="1" dirty="0" err="1">
                <a:solidFill>
                  <a:schemeClr val="tx1"/>
                </a:solidFill>
                <a:latin typeface="Arial" panose="020B0604020202020204" pitchFamily="34" charset="0"/>
                <a:cs typeface="Arial" panose="020B0604020202020204" pitchFamily="34" charset="0"/>
              </a:rPr>
              <a:t>JunHe</a:t>
            </a:r>
            <a:r>
              <a:rPr lang="en-SG" sz="1800" i="1" dirty="0">
                <a:solidFill>
                  <a:schemeClr val="tx1"/>
                </a:solidFill>
                <a:latin typeface="Arial" panose="020B0604020202020204" pitchFamily="34" charset="0"/>
                <a:cs typeface="Arial" panose="020B0604020202020204" pitchFamily="34" charset="0"/>
              </a:rPr>
              <a:t> LLP, Beijing, China</a:t>
            </a:r>
          </a:p>
          <a:p>
            <a:pPr marL="0" indent="0">
              <a:lnSpc>
                <a:spcPct val="121000"/>
              </a:lnSpc>
              <a:spcBef>
                <a:spcPts val="300"/>
              </a:spcBef>
              <a:spcAft>
                <a:spcPts val="700"/>
              </a:spcAft>
              <a:buNone/>
              <a:defRPr/>
            </a:pPr>
            <a:r>
              <a:rPr lang="en-GB" sz="1800" b="1" dirty="0">
                <a:solidFill>
                  <a:schemeClr val="tx1"/>
                </a:solidFill>
                <a:latin typeface="Arial" panose="020B0604020202020204" pitchFamily="34" charset="0"/>
                <a:cs typeface="Arial" panose="020B0604020202020204" pitchFamily="34" charset="0"/>
              </a:rPr>
              <a:t>Moderator</a:t>
            </a:r>
          </a:p>
          <a:p>
            <a:pPr marL="342900" indent="-342900">
              <a:lnSpc>
                <a:spcPct val="121000"/>
              </a:lnSpc>
              <a:buFont typeface="Arial" panose="020B0604020202020204" pitchFamily="34" charset="0"/>
              <a:buChar char="•"/>
              <a:defRPr/>
            </a:pPr>
            <a:r>
              <a:rPr lang="en-GB" sz="1800" dirty="0">
                <a:solidFill>
                  <a:schemeClr val="tx1"/>
                </a:solidFill>
                <a:latin typeface="Arial" panose="020B0604020202020204" pitchFamily="34" charset="0"/>
                <a:cs typeface="Arial" panose="020B0604020202020204" pitchFamily="34" charset="0"/>
              </a:rPr>
              <a:t>Jerry K C Koh </a:t>
            </a:r>
            <a:br>
              <a:rPr lang="en-GB" sz="1800" dirty="0">
                <a:solidFill>
                  <a:schemeClr val="tx1"/>
                </a:solidFill>
                <a:latin typeface="Arial" panose="020B0604020202020204" pitchFamily="34" charset="0"/>
                <a:cs typeface="Arial" panose="020B0604020202020204" pitchFamily="34" charset="0"/>
              </a:rPr>
            </a:br>
            <a:r>
              <a:rPr lang="en-GB" sz="1800" i="1" dirty="0">
                <a:solidFill>
                  <a:schemeClr val="tx1"/>
                </a:solidFill>
                <a:latin typeface="Arial" panose="020B0604020202020204" pitchFamily="34" charset="0"/>
                <a:cs typeface="Arial" panose="020B0604020202020204" pitchFamily="34" charset="0"/>
              </a:rPr>
              <a:t>Allen &amp; Gledhill, Singapore</a:t>
            </a:r>
          </a:p>
          <a:p>
            <a:pPr algn="just"/>
            <a:endParaRPr lang="en-GB" sz="1800" dirty="0">
              <a:solidFill>
                <a:schemeClr val="tx1"/>
              </a:solidFill>
            </a:endParaRPr>
          </a:p>
          <a:p>
            <a:pPr marL="342900" indent="-342900">
              <a:lnSpc>
                <a:spcPct val="121000"/>
              </a:lnSpc>
              <a:buFont typeface="Arial" panose="020B0604020202020204" pitchFamily="34" charset="0"/>
              <a:buChar char="•"/>
              <a:defRPr/>
            </a:pPr>
            <a:endParaRPr lang="en-GB" sz="1800" i="1" dirty="0">
              <a:solidFill>
                <a:schemeClr val="tx1"/>
              </a:solidFill>
              <a:latin typeface="Arial" panose="020B0604020202020204" pitchFamily="34" charset="0"/>
              <a:cs typeface="Arial" panose="020B0604020202020204" pitchFamily="34" charset="0"/>
            </a:endParaRPr>
          </a:p>
          <a:p>
            <a:pPr lvl="0">
              <a:lnSpc>
                <a:spcPct val="121000"/>
              </a:lnSpc>
              <a:defRPr/>
            </a:pPr>
            <a:endParaRPr lang="en-GB" sz="1800" dirty="0">
              <a:solidFill>
                <a:schemeClr val="tx1"/>
              </a:solidFill>
              <a:latin typeface="Arial" panose="020B0604020202020204" pitchFamily="34" charset="0"/>
              <a:cs typeface="Arial" panose="020B0604020202020204" pitchFamily="34" charset="0"/>
            </a:endParaRPr>
          </a:p>
          <a:p>
            <a:pPr marL="342900" indent="-342900">
              <a:lnSpc>
                <a:spcPct val="121000"/>
              </a:lnSpc>
              <a:buFont typeface="Arial" panose="020B0604020202020204" pitchFamily="34" charset="0"/>
              <a:buChar char="•"/>
              <a:defRPr/>
            </a:pPr>
            <a:endParaRPr lang="en-SG" sz="1800" i="1" dirty="0">
              <a:solidFill>
                <a:schemeClr val="tx1"/>
              </a:solidFill>
              <a:latin typeface="Arial" panose="020B0604020202020204" pitchFamily="34" charset="0"/>
              <a:cs typeface="Arial" panose="020B0604020202020204" pitchFamily="34" charset="0"/>
            </a:endParaRPr>
          </a:p>
          <a:p>
            <a:pPr marL="342900" indent="-342900">
              <a:lnSpc>
                <a:spcPct val="121000"/>
              </a:lnSpc>
              <a:buFont typeface="Arial" panose="020B0604020202020204" pitchFamily="34" charset="0"/>
              <a:buChar char="•"/>
              <a:defRPr/>
            </a:pPr>
            <a:endParaRPr lang="en-GB" sz="1800" i="1" dirty="0">
              <a:solidFill>
                <a:schemeClr val="tx1"/>
              </a:solidFill>
              <a:latin typeface="Arial" panose="020B0604020202020204" pitchFamily="34" charset="0"/>
              <a:cs typeface="Arial" panose="020B0604020202020204" pitchFamily="34" charset="0"/>
            </a:endParaRPr>
          </a:p>
          <a:p>
            <a:pPr marL="0" indent="0">
              <a:buNone/>
            </a:pPr>
            <a:endParaRPr lang="en-SG" dirty="0"/>
          </a:p>
        </p:txBody>
      </p:sp>
      <p:sp>
        <p:nvSpPr>
          <p:cNvPr id="5" name="Slide Number Placeholder 2">
            <a:extLst>
              <a:ext uri="{FF2B5EF4-FFF2-40B4-BE49-F238E27FC236}">
                <a16:creationId xmlns:a16="http://schemas.microsoft.com/office/drawing/2014/main" id="{EEBBA5AE-74AA-74F0-D8B2-C77B99CE8F20}"/>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2</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230695"/>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5303913" y="3717033"/>
            <a:ext cx="1285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1"/>
          <p:cNvSpPr>
            <a:spLocks noGrp="1"/>
          </p:cNvSpPr>
          <p:nvPr>
            <p:ph type="ctrTitle"/>
          </p:nvPr>
        </p:nvSpPr>
        <p:spPr/>
        <p:txBody>
          <a:bodyPr/>
          <a:lstStyle/>
          <a:p>
            <a:r>
              <a:rPr lang="en-SG" dirty="0"/>
              <a:t>M&amp;A activity </a:t>
            </a:r>
            <a:endParaRPr lang="en-GB" dirty="0">
              <a:solidFill>
                <a:srgbClr val="FFFFFF"/>
              </a:solidFill>
            </a:endParaRPr>
          </a:p>
        </p:txBody>
      </p:sp>
      <p:sp>
        <p:nvSpPr>
          <p:cNvPr id="3" name="Slide Number Placeholder 2">
            <a:extLst>
              <a:ext uri="{FF2B5EF4-FFF2-40B4-BE49-F238E27FC236}">
                <a16:creationId xmlns:a16="http://schemas.microsoft.com/office/drawing/2014/main" id="{3F124DB6-AE1A-0D63-07EE-9723E0AA9C88}"/>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chemeClr val="bg1"/>
                </a:solidFill>
                <a:latin typeface="Arial" panose="020B0604020202020204" pitchFamily="34" charset="0"/>
                <a:cs typeface="Arial" panose="020B0604020202020204" pitchFamily="34" charset="0"/>
              </a:rPr>
              <a:pPr/>
              <a:t>20</a:t>
            </a:fld>
            <a:endParaRPr lang="en-GB" sz="85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3801307"/>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M&amp;A Activity</a:t>
            </a:r>
            <a:endParaRPr lang="en-GB" dirty="0"/>
          </a:p>
        </p:txBody>
      </p:sp>
      <p:sp>
        <p:nvSpPr>
          <p:cNvPr id="10" name="Content Placeholder 2"/>
          <p:cNvSpPr>
            <a:spLocks noGrp="1"/>
          </p:cNvSpPr>
          <p:nvPr>
            <p:ph idx="1"/>
          </p:nvPr>
        </p:nvSpPr>
        <p:spPr/>
        <p:txBody>
          <a:bodyPr>
            <a:normAutofit/>
          </a:bodyPr>
          <a:lstStyle/>
          <a:p>
            <a:pPr algn="just">
              <a:lnSpc>
                <a:spcPct val="141000"/>
              </a:lnSpc>
              <a:spcAft>
                <a:spcPts val="700"/>
              </a:spcAft>
            </a:pPr>
            <a:r>
              <a:rPr lang="en-SG" sz="1600" dirty="0"/>
              <a:t>Morgan Stanley: M&amp;A activity was strong in the first half of 2022, but slowed in the second half</a:t>
            </a:r>
          </a:p>
          <a:p>
            <a:pPr lvl="1" algn="just">
              <a:lnSpc>
                <a:spcPct val="141000"/>
              </a:lnSpc>
              <a:spcAft>
                <a:spcPts val="700"/>
              </a:spcAft>
            </a:pPr>
            <a:r>
              <a:rPr lang="en-SG" sz="1400" dirty="0"/>
              <a:t>Affected by macroeconomic uncertainty, volatile capital markets, rapidly rising interest rates and impact of inflation</a:t>
            </a:r>
          </a:p>
          <a:p>
            <a:pPr lvl="1" algn="just">
              <a:lnSpc>
                <a:spcPct val="141000"/>
              </a:lnSpc>
              <a:spcAft>
                <a:spcPts val="700"/>
              </a:spcAft>
            </a:pPr>
            <a:r>
              <a:rPr lang="en-SG" sz="1400" dirty="0"/>
              <a:t>Potential sellers faced declining valuations and were reluctant to transact at prices that were down significantly from earlier in 2022</a:t>
            </a:r>
          </a:p>
          <a:p>
            <a:pPr algn="just">
              <a:lnSpc>
                <a:spcPct val="141000"/>
              </a:lnSpc>
              <a:spcAft>
                <a:spcPts val="700"/>
              </a:spcAft>
            </a:pPr>
            <a:r>
              <a:rPr lang="en-SG" sz="1600" dirty="0"/>
              <a:t>Large financing costs, particularly driven by high interest rates, could lead REITs and other investors to carefully scrutinise deal economics and may have increased the difficulty of implementing big M&amp;A transactions</a:t>
            </a:r>
          </a:p>
          <a:p>
            <a:pPr algn="just">
              <a:lnSpc>
                <a:spcPct val="141000"/>
              </a:lnSpc>
              <a:spcAft>
                <a:spcPts val="700"/>
              </a:spcAft>
            </a:pPr>
            <a:r>
              <a:rPr lang="en-SG" sz="1600" dirty="0"/>
              <a:t>Potential rise in distressed M&amp;A and restructuring deals, in light of challenging economic conditions</a:t>
            </a:r>
          </a:p>
          <a:p>
            <a:pPr algn="just">
              <a:lnSpc>
                <a:spcPct val="141000"/>
              </a:lnSpc>
              <a:spcAft>
                <a:spcPts val="700"/>
              </a:spcAft>
            </a:pPr>
            <a:r>
              <a:rPr lang="en-SG" sz="1600" dirty="0"/>
              <a:t>Influence of ESG considerations in the M&amp;A context, as businesses become more ESG-conscious</a:t>
            </a:r>
          </a:p>
          <a:p>
            <a:pPr lvl="1" algn="just">
              <a:lnSpc>
                <a:spcPct val="141000"/>
              </a:lnSpc>
              <a:spcAft>
                <a:spcPts val="700"/>
              </a:spcAft>
            </a:pPr>
            <a:r>
              <a:rPr lang="en-SG" sz="1400" dirty="0"/>
              <a:t>ESG-motivated deals have emerged in various sectors, such as:</a:t>
            </a:r>
          </a:p>
          <a:p>
            <a:pPr lvl="2" algn="just">
              <a:lnSpc>
                <a:spcPct val="141000"/>
              </a:lnSpc>
              <a:spcAft>
                <a:spcPts val="700"/>
              </a:spcAft>
            </a:pPr>
            <a:r>
              <a:rPr lang="en-SG" sz="1200" dirty="0"/>
              <a:t>Hershey’s acquisition of health-forward food brand Lily’s in 2021</a:t>
            </a:r>
          </a:p>
          <a:p>
            <a:pPr lvl="2" algn="just">
              <a:lnSpc>
                <a:spcPct val="141000"/>
              </a:lnSpc>
              <a:spcAft>
                <a:spcPts val="700"/>
              </a:spcAft>
            </a:pPr>
            <a:r>
              <a:rPr lang="en-SG" sz="1200" dirty="0"/>
              <a:t>Keppel REIT's acquisition of Keppel Bay Tower, a green commercial building in Singapore, in 2021</a:t>
            </a:r>
          </a:p>
          <a:p>
            <a:pPr algn="just">
              <a:lnSpc>
                <a:spcPct val="141000"/>
              </a:lnSpc>
              <a:spcAft>
                <a:spcPts val="700"/>
              </a:spcAft>
            </a:pPr>
            <a:endParaRPr lang="en-SG" sz="1600" dirty="0"/>
          </a:p>
        </p:txBody>
      </p:sp>
      <p:sp>
        <p:nvSpPr>
          <p:cNvPr id="3" name="Slide Number Placeholder 2">
            <a:extLst>
              <a:ext uri="{FF2B5EF4-FFF2-40B4-BE49-F238E27FC236}">
                <a16:creationId xmlns:a16="http://schemas.microsoft.com/office/drawing/2014/main" id="{82A4F574-2544-6D2F-CC1B-FF0DB9FB20B3}"/>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21</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3023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M&amp;A Activity</a:t>
            </a:r>
            <a:endParaRPr lang="en-GB" dirty="0"/>
          </a:p>
        </p:txBody>
      </p:sp>
      <p:sp>
        <p:nvSpPr>
          <p:cNvPr id="8" name="Rectangle 7"/>
          <p:cNvSpPr/>
          <p:nvPr/>
        </p:nvSpPr>
        <p:spPr>
          <a:xfrm>
            <a:off x="719088" y="994761"/>
            <a:ext cx="10321462"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1000"/>
              </a:lnSpc>
            </a:pPr>
            <a:r>
              <a:rPr lang="en-US" b="1" dirty="0">
                <a:solidFill>
                  <a:schemeClr val="tx1"/>
                </a:solidFill>
                <a:latin typeface="Arial" pitchFamily="34" charset="0"/>
                <a:cs typeface="Arial" pitchFamily="34" charset="0"/>
              </a:rPr>
              <a:t>Singapore and China</a:t>
            </a:r>
            <a:endParaRPr lang="en-US" dirty="0">
              <a:solidFill>
                <a:schemeClr val="tx1"/>
              </a:solidFill>
              <a:latin typeface="Arial" pitchFamily="34" charset="0"/>
              <a:cs typeface="Arial" pitchFamily="34" charset="0"/>
            </a:endParaRPr>
          </a:p>
        </p:txBody>
      </p:sp>
      <p:sp>
        <p:nvSpPr>
          <p:cNvPr id="10" name="Content Placeholder 2"/>
          <p:cNvSpPr>
            <a:spLocks noGrp="1"/>
          </p:cNvSpPr>
          <p:nvPr>
            <p:ph idx="1"/>
          </p:nvPr>
        </p:nvSpPr>
        <p:spPr>
          <a:xfrm>
            <a:off x="718564" y="1912984"/>
            <a:ext cx="10321461" cy="4456532"/>
          </a:xfrm>
        </p:spPr>
        <p:txBody>
          <a:bodyPr>
            <a:normAutofit/>
          </a:bodyPr>
          <a:lstStyle/>
          <a:p>
            <a:pPr algn="just">
              <a:spcAft>
                <a:spcPts val="700"/>
              </a:spcAft>
            </a:pPr>
            <a:r>
              <a:rPr lang="en-SG" sz="1600" dirty="0"/>
              <a:t>Singapore</a:t>
            </a:r>
          </a:p>
          <a:p>
            <a:pPr lvl="1" algn="just">
              <a:spcAft>
                <a:spcPts val="700"/>
              </a:spcAft>
            </a:pPr>
            <a:r>
              <a:rPr lang="en-SG" sz="1400" dirty="0"/>
              <a:t>Although there continues to be some M&amp;A activity, there has been a dip in activity levels </a:t>
            </a:r>
          </a:p>
          <a:p>
            <a:pPr lvl="1" algn="just">
              <a:spcAft>
                <a:spcPts val="700"/>
              </a:spcAft>
            </a:pPr>
            <a:r>
              <a:rPr lang="en-SG" sz="1400" dirty="0"/>
              <a:t>In terms of S-REIT property acquisitions in 2022, there were at least 30 deals announced and an aggregate purchase consideration value of at least S$5 billion</a:t>
            </a:r>
          </a:p>
          <a:p>
            <a:pPr lvl="2" algn="just">
              <a:spcAft>
                <a:spcPts val="700"/>
              </a:spcAft>
            </a:pPr>
            <a:r>
              <a:rPr lang="en-SG" sz="1200" dirty="0"/>
              <a:t>In contrast, 2021 saw S-REITs announce at least 50 property acquisitions, exceeding S$11.5 billion in total purchase consideration</a:t>
            </a:r>
          </a:p>
          <a:p>
            <a:pPr algn="just">
              <a:spcAft>
                <a:spcPts val="700"/>
              </a:spcAft>
            </a:pPr>
            <a:r>
              <a:rPr lang="en-SG" sz="1600" dirty="0"/>
              <a:t>China</a:t>
            </a:r>
          </a:p>
          <a:p>
            <a:pPr lvl="1" algn="just">
              <a:spcAft>
                <a:spcPts val="700"/>
              </a:spcAft>
            </a:pPr>
            <a:r>
              <a:rPr lang="en-SG" sz="1400" dirty="0"/>
              <a:t>MSCI: Across mainland China and Hong Kong, transaction volumes for commercial real estate fell by 23% on a year-on-year basis in the first nine months of 2022</a:t>
            </a:r>
          </a:p>
          <a:p>
            <a:pPr lvl="2" algn="just">
              <a:spcAft>
                <a:spcPts val="700"/>
              </a:spcAft>
            </a:pPr>
            <a:r>
              <a:rPr lang="en-SG" sz="1200" dirty="0"/>
              <a:t>Key contributing factors include the Covid-19 restrictions in China and the ongoing liquidity squeeze </a:t>
            </a:r>
          </a:p>
          <a:p>
            <a:pPr lvl="1" algn="just">
              <a:spcAft>
                <a:spcPts val="700"/>
              </a:spcAft>
            </a:pPr>
            <a:r>
              <a:rPr lang="en-SG" sz="1400" dirty="0"/>
              <a:t>Observers are optimistic that the lifting of the Covid-19 restrictions will help with recovery in real estate transaction activity</a:t>
            </a:r>
          </a:p>
          <a:p>
            <a:pPr algn="just">
              <a:spcAft>
                <a:spcPts val="700"/>
              </a:spcAft>
            </a:pPr>
            <a:endParaRPr lang="en-SG" sz="1600" dirty="0"/>
          </a:p>
          <a:p>
            <a:pPr lvl="1" algn="just">
              <a:spcAft>
                <a:spcPts val="700"/>
              </a:spcAft>
            </a:pPr>
            <a:endParaRPr lang="en-SG" sz="1400" dirty="0"/>
          </a:p>
          <a:p>
            <a:pPr algn="just">
              <a:spcAft>
                <a:spcPts val="700"/>
              </a:spcAft>
            </a:pPr>
            <a:endParaRPr lang="en-SG" sz="1600" dirty="0"/>
          </a:p>
        </p:txBody>
      </p:sp>
      <p:sp>
        <p:nvSpPr>
          <p:cNvPr id="3" name="Slide Number Placeholder 2">
            <a:extLst>
              <a:ext uri="{FF2B5EF4-FFF2-40B4-BE49-F238E27FC236}">
                <a16:creationId xmlns:a16="http://schemas.microsoft.com/office/drawing/2014/main" id="{174BC6BD-649C-F283-15D7-D564A0809036}"/>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22</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2573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M&amp;A Activity</a:t>
            </a:r>
            <a:endParaRPr lang="en-GB" dirty="0"/>
          </a:p>
        </p:txBody>
      </p:sp>
      <p:sp>
        <p:nvSpPr>
          <p:cNvPr id="8" name="Rectangle 7"/>
          <p:cNvSpPr/>
          <p:nvPr/>
        </p:nvSpPr>
        <p:spPr>
          <a:xfrm>
            <a:off x="719088" y="994761"/>
            <a:ext cx="10321462"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1000"/>
              </a:lnSpc>
            </a:pPr>
            <a:r>
              <a:rPr lang="en-US" b="1" dirty="0">
                <a:solidFill>
                  <a:schemeClr val="tx1"/>
                </a:solidFill>
                <a:latin typeface="Arial" pitchFamily="34" charset="0"/>
                <a:cs typeface="Arial" pitchFamily="34" charset="0"/>
              </a:rPr>
              <a:t>Japan and Europe</a:t>
            </a:r>
            <a:endParaRPr lang="en-US" dirty="0">
              <a:solidFill>
                <a:schemeClr val="tx1"/>
              </a:solidFill>
              <a:latin typeface="Arial" pitchFamily="34" charset="0"/>
              <a:cs typeface="Arial" pitchFamily="34" charset="0"/>
            </a:endParaRPr>
          </a:p>
        </p:txBody>
      </p:sp>
      <p:sp>
        <p:nvSpPr>
          <p:cNvPr id="10" name="Content Placeholder 2"/>
          <p:cNvSpPr>
            <a:spLocks noGrp="1"/>
          </p:cNvSpPr>
          <p:nvPr>
            <p:ph idx="1"/>
          </p:nvPr>
        </p:nvSpPr>
        <p:spPr>
          <a:xfrm>
            <a:off x="718564" y="1912984"/>
            <a:ext cx="10321461" cy="4456532"/>
          </a:xfrm>
        </p:spPr>
        <p:txBody>
          <a:bodyPr>
            <a:normAutofit/>
          </a:bodyPr>
          <a:lstStyle/>
          <a:p>
            <a:pPr algn="just">
              <a:lnSpc>
                <a:spcPct val="141000"/>
              </a:lnSpc>
              <a:spcAft>
                <a:spcPts val="700"/>
              </a:spcAft>
            </a:pPr>
            <a:r>
              <a:rPr lang="en-SG" sz="1400" dirty="0"/>
              <a:t>Japan M&amp;A activity has remained relatively resilient</a:t>
            </a:r>
          </a:p>
          <a:p>
            <a:pPr lvl="1" algn="just">
              <a:lnSpc>
                <a:spcPct val="141000"/>
              </a:lnSpc>
              <a:spcAft>
                <a:spcPts val="700"/>
              </a:spcAft>
            </a:pPr>
            <a:r>
              <a:rPr lang="en-SG" sz="1300" dirty="0"/>
              <a:t>MSCI: Overseas investment in Japanese assets rose 11% in the first three quarters of 2022 to US$8.1 billion</a:t>
            </a:r>
          </a:p>
          <a:p>
            <a:pPr lvl="1" algn="just">
              <a:lnSpc>
                <a:spcPct val="141000"/>
              </a:lnSpc>
              <a:spcAft>
                <a:spcPts val="700"/>
              </a:spcAft>
            </a:pPr>
            <a:r>
              <a:rPr lang="en-SG" sz="1300" dirty="0"/>
              <a:t>A recent key transaction was the merger of Mori Trust Sogo </a:t>
            </a:r>
            <a:r>
              <a:rPr lang="en-SG" sz="1300" dirty="0" err="1"/>
              <a:t>Reit</a:t>
            </a:r>
            <a:r>
              <a:rPr lang="en-SG" sz="1300" dirty="0"/>
              <a:t> (“</a:t>
            </a:r>
            <a:r>
              <a:rPr lang="en-SG" sz="1300" b="1" dirty="0"/>
              <a:t>MTR</a:t>
            </a:r>
            <a:r>
              <a:rPr lang="en-SG" sz="1300" dirty="0"/>
              <a:t>”) and Mori Trust Hotel </a:t>
            </a:r>
            <a:r>
              <a:rPr lang="en-SG" sz="1300" dirty="0" err="1"/>
              <a:t>Reit</a:t>
            </a:r>
            <a:r>
              <a:rPr lang="en-SG" sz="1300" dirty="0"/>
              <a:t> (“</a:t>
            </a:r>
            <a:r>
              <a:rPr lang="en-SG" sz="1300" b="1" dirty="0"/>
              <a:t>MTH</a:t>
            </a:r>
            <a:r>
              <a:rPr lang="en-SG" sz="1300" dirty="0"/>
              <a:t>”) announced in November 2022 – MTR agreed to acquire MTH for ¥66.2 billion pursuant to an absorption-type merger agreement</a:t>
            </a:r>
          </a:p>
          <a:p>
            <a:pPr algn="just">
              <a:lnSpc>
                <a:spcPct val="141000"/>
              </a:lnSpc>
              <a:spcAft>
                <a:spcPts val="700"/>
              </a:spcAft>
            </a:pPr>
            <a:r>
              <a:rPr lang="en-SG" sz="1400" dirty="0"/>
              <a:t>Europe M&amp;A activity </a:t>
            </a:r>
          </a:p>
          <a:p>
            <a:pPr lvl="1" algn="just">
              <a:lnSpc>
                <a:spcPct val="141000"/>
              </a:lnSpc>
              <a:spcAft>
                <a:spcPts val="700"/>
              </a:spcAft>
            </a:pPr>
            <a:r>
              <a:rPr lang="en-SG" sz="1300" dirty="0"/>
              <a:t>Brookfield Asset Management Inc. (“</a:t>
            </a:r>
            <a:r>
              <a:rPr lang="en-SG" sz="1300" b="1" dirty="0"/>
              <a:t>Brookfield</a:t>
            </a:r>
            <a:r>
              <a:rPr lang="en-SG" sz="1300" dirty="0"/>
              <a:t>”) (the Canadian investment giant) has been actively pursuing M&amp;A activity in Europe</a:t>
            </a:r>
          </a:p>
          <a:p>
            <a:pPr lvl="2" algn="just">
              <a:lnSpc>
                <a:spcPct val="141000"/>
              </a:lnSpc>
              <a:spcAft>
                <a:spcPts val="700"/>
              </a:spcAft>
            </a:pPr>
            <a:r>
              <a:rPr lang="en-SG" sz="1200" dirty="0"/>
              <a:t>In 2022, Brookfield saw its Europe assets under management grow more than 20-fold in the last decade</a:t>
            </a:r>
          </a:p>
          <a:p>
            <a:pPr lvl="2" algn="just">
              <a:lnSpc>
                <a:spcPct val="141000"/>
              </a:lnSpc>
              <a:spcAft>
                <a:spcPts val="700"/>
              </a:spcAft>
            </a:pPr>
            <a:r>
              <a:rPr lang="en-SG" sz="1200" dirty="0"/>
              <a:t>As of 5 July 2022, Brookfield’s spending in Europe had already hit an annual record of more than US$12 billion since the start of the year </a:t>
            </a:r>
          </a:p>
          <a:p>
            <a:pPr lvl="2" algn="just">
              <a:lnSpc>
                <a:spcPct val="141000"/>
              </a:lnSpc>
              <a:spcAft>
                <a:spcPts val="700"/>
              </a:spcAft>
            </a:pPr>
            <a:r>
              <a:rPr lang="en-SG" sz="1200" dirty="0"/>
              <a:t>Brookfield’s recent acquisitions include: UK household repairs provider HomeServe Plc; property firms Hibernia REIT Plc, Befimmo SA and </a:t>
            </a:r>
            <a:r>
              <a:rPr lang="en-SG" sz="1200" dirty="0" err="1"/>
              <a:t>Alstria</a:t>
            </a:r>
            <a:r>
              <a:rPr lang="en-SG" sz="1200" dirty="0"/>
              <a:t> Office REIT-AG; slate producer </a:t>
            </a:r>
            <a:r>
              <a:rPr lang="en-SG" sz="1200" dirty="0" err="1"/>
              <a:t>Cupa</a:t>
            </a:r>
            <a:r>
              <a:rPr lang="en-SG" sz="1200" dirty="0"/>
              <a:t> Group</a:t>
            </a:r>
          </a:p>
          <a:p>
            <a:pPr algn="just">
              <a:lnSpc>
                <a:spcPct val="141000"/>
              </a:lnSpc>
              <a:spcAft>
                <a:spcPts val="700"/>
              </a:spcAft>
            </a:pPr>
            <a:endParaRPr lang="en-SG" sz="1400" dirty="0"/>
          </a:p>
        </p:txBody>
      </p:sp>
      <p:sp>
        <p:nvSpPr>
          <p:cNvPr id="3" name="Slide Number Placeholder 2">
            <a:extLst>
              <a:ext uri="{FF2B5EF4-FFF2-40B4-BE49-F238E27FC236}">
                <a16:creationId xmlns:a16="http://schemas.microsoft.com/office/drawing/2014/main" id="{460373F4-51AF-1CD8-1A68-FE5E3913978A}"/>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23</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9161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M&amp;A Activity</a:t>
            </a:r>
            <a:endParaRPr lang="en-GB" dirty="0"/>
          </a:p>
        </p:txBody>
      </p:sp>
      <p:sp>
        <p:nvSpPr>
          <p:cNvPr id="3" name="Content Placeholder 2">
            <a:extLst>
              <a:ext uri="{FF2B5EF4-FFF2-40B4-BE49-F238E27FC236}">
                <a16:creationId xmlns:a16="http://schemas.microsoft.com/office/drawing/2014/main" id="{9C9290F7-28C9-A1E5-531C-0113933BE673}"/>
              </a:ext>
            </a:extLst>
          </p:cNvPr>
          <p:cNvSpPr>
            <a:spLocks noGrp="1"/>
          </p:cNvSpPr>
          <p:nvPr>
            <p:ph idx="1"/>
          </p:nvPr>
        </p:nvSpPr>
        <p:spPr/>
        <p:txBody>
          <a:bodyPr/>
          <a:lstStyle/>
          <a:p>
            <a:pPr marL="0" indent="0">
              <a:lnSpc>
                <a:spcPct val="121000"/>
              </a:lnSpc>
              <a:spcAft>
                <a:spcPts val="700"/>
              </a:spcAft>
              <a:buNone/>
            </a:pPr>
            <a:r>
              <a:rPr lang="en-US" b="1" dirty="0">
                <a:solidFill>
                  <a:schemeClr val="tx1"/>
                </a:solidFill>
                <a:latin typeface="Arial" pitchFamily="34" charset="0"/>
                <a:cs typeface="Arial" pitchFamily="34" charset="0"/>
              </a:rPr>
              <a:t>Questions</a:t>
            </a:r>
            <a:endParaRPr lang="en-US" b="1" dirty="0">
              <a:solidFill>
                <a:srgbClr val="FF0000"/>
              </a:solidFill>
              <a:latin typeface="Arial" pitchFamily="34" charset="0"/>
              <a:cs typeface="Arial" pitchFamily="34" charset="0"/>
            </a:endParaRP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What trends do you observe in the M&amp;A market in your country? </a:t>
            </a: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What types of assets do you think will be attractive to REITs and other real estate funds in the year ahead? </a:t>
            </a: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What do you think are the key hurdles which parties to an M&amp;A transaction should be mindful of in the prevailing economic climate? </a:t>
            </a:r>
          </a:p>
          <a:p>
            <a:pPr marL="742950" lvl="1" indent="-285750">
              <a:lnSpc>
                <a:spcPct val="121000"/>
              </a:lnSpc>
              <a:spcAft>
                <a:spcPts val="700"/>
              </a:spcAft>
              <a:buFont typeface="Arial" pitchFamily="34" charset="0"/>
              <a:buChar char="•"/>
            </a:pPr>
            <a:endParaRPr lang="en-SG" sz="1600" dirty="0">
              <a:solidFill>
                <a:schemeClr val="tx1"/>
              </a:solidFill>
              <a:latin typeface="Arial" pitchFamily="34" charset="0"/>
              <a:cs typeface="Arial" pitchFamily="34" charset="0"/>
            </a:endParaRPr>
          </a:p>
        </p:txBody>
      </p:sp>
      <p:sp>
        <p:nvSpPr>
          <p:cNvPr id="13" name="Rectangle 12"/>
          <p:cNvSpPr/>
          <p:nvPr/>
        </p:nvSpPr>
        <p:spPr>
          <a:xfrm>
            <a:off x="1991544" y="1437618"/>
            <a:ext cx="7272808" cy="4464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42950" lvl="1" indent="-285750">
              <a:lnSpc>
                <a:spcPct val="121000"/>
              </a:lnSpc>
              <a:spcAft>
                <a:spcPts val="700"/>
              </a:spcAft>
              <a:buFont typeface="Arial" pitchFamily="34" charset="0"/>
              <a:buChar char="•"/>
            </a:pPr>
            <a:endParaRPr lang="en-SG" sz="1600" dirty="0">
              <a:solidFill>
                <a:schemeClr val="tx1"/>
              </a:solidFill>
              <a:latin typeface="Arial" pitchFamily="34" charset="0"/>
              <a:cs typeface="Arial" pitchFamily="34" charset="0"/>
            </a:endParaRPr>
          </a:p>
        </p:txBody>
      </p:sp>
      <p:sp>
        <p:nvSpPr>
          <p:cNvPr id="4" name="Slide Number Placeholder 2">
            <a:extLst>
              <a:ext uri="{FF2B5EF4-FFF2-40B4-BE49-F238E27FC236}">
                <a16:creationId xmlns:a16="http://schemas.microsoft.com/office/drawing/2014/main" id="{ACD53199-A914-B566-98B7-0F5951A19988}"/>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24</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558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839416" y="404664"/>
            <a:ext cx="10225136" cy="5896124"/>
          </a:xfrm>
          <a:prstGeom prst="rect">
            <a:avLst/>
          </a:prstGeom>
        </p:spPr>
      </p:pic>
      <p:sp>
        <p:nvSpPr>
          <p:cNvPr id="2" name="Slide Number Placeholder 2">
            <a:extLst>
              <a:ext uri="{FF2B5EF4-FFF2-40B4-BE49-F238E27FC236}">
                <a16:creationId xmlns:a16="http://schemas.microsoft.com/office/drawing/2014/main" id="{9421153D-C0C8-45C0-6E6A-4CEAE774EFEB}"/>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25</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6098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2ID3added-&gt;c-&gt;c-&gt;c"/>
          <p:cNvSpPr txBox="1">
            <a:spLocks/>
          </p:cNvSpPr>
          <p:nvPr/>
        </p:nvSpPr>
        <p:spPr>
          <a:xfrm>
            <a:off x="1837048" y="2026209"/>
            <a:ext cx="4179416" cy="261214"/>
          </a:xfrm>
          <a:prstGeom prst="flowChartOffpageConnector">
            <a:avLst/>
          </a:prstGeom>
          <a:solidFill>
            <a:schemeClr val="tx2"/>
          </a:solidFill>
          <a:effectLst/>
        </p:spPr>
        <p:txBody>
          <a:bodyPr vert="horz" wrap="square" lIns="33174" tIns="33174" rIns="33174" bIns="32652" rtlCol="0" anchor="ctr" anchorCtr="0">
            <a:noAutofit/>
          </a:bodyPr>
          <a:lstStyle>
            <a:defPPr>
              <a:defRPr lang="en-US"/>
            </a:defPPr>
            <a:lvl1pPr indent="0" algn="ctr" defTabSz="755843" fontAlgn="auto">
              <a:lnSpc>
                <a:spcPct val="100000"/>
              </a:lnSpc>
              <a:spcBef>
                <a:spcPts val="1400"/>
              </a:spcBef>
              <a:spcAft>
                <a:spcPts val="200"/>
              </a:spcAft>
              <a:buClr>
                <a:srgbClr val="000000"/>
              </a:buClr>
              <a:buSzPct val="100000"/>
              <a:buFontTx/>
              <a:buNone/>
              <a:defRPr sz="1100" b="1" i="0" u="none" baseline="0">
                <a:solidFill>
                  <a:schemeClr val="bg1"/>
                </a:solidFill>
              </a:defRPr>
            </a:lvl1pPr>
            <a:lvl2pPr marL="0" indent="0" defTabSz="755843" fontAlgn="auto">
              <a:lnSpc>
                <a:spcPct val="100000"/>
              </a:lnSpc>
              <a:spcBef>
                <a:spcPts val="300"/>
              </a:spcBef>
              <a:spcAft>
                <a:spcPts val="0"/>
              </a:spcAft>
              <a:buClr>
                <a:srgbClr val="000000"/>
              </a:buClr>
              <a:buSzPct val="100000"/>
              <a:buFontTx/>
              <a:buNone/>
              <a:defRPr sz="900" b="0" i="0" u="none" baseline="0">
                <a:solidFill>
                  <a:srgbClr val="000000"/>
                </a:solidFill>
              </a:defRPr>
            </a:lvl2pPr>
            <a:lvl3pPr marL="126000" indent="-126000" defTabSz="755843" fontAlgn="auto">
              <a:lnSpc>
                <a:spcPct val="100000"/>
              </a:lnSpc>
              <a:spcBef>
                <a:spcPts val="300"/>
              </a:spcBef>
              <a:spcAft>
                <a:spcPts val="0"/>
              </a:spcAft>
              <a:buClr>
                <a:srgbClr val="000000"/>
              </a:buClr>
              <a:buSzPct val="100000"/>
              <a:buFont typeface="+mn-lt"/>
              <a:buChar char="–"/>
              <a:defRPr sz="900" b="0" i="0" u="none" baseline="0">
                <a:solidFill>
                  <a:srgbClr val="000000"/>
                </a:solidFill>
              </a:defRPr>
            </a:lvl3pPr>
            <a:lvl4pPr marL="252000" indent="-126000" defTabSz="755843" fontAlgn="auto">
              <a:lnSpc>
                <a:spcPct val="100000"/>
              </a:lnSpc>
              <a:spcBef>
                <a:spcPts val="100"/>
              </a:spcBef>
              <a:spcAft>
                <a:spcPts val="0"/>
              </a:spcAft>
              <a:buClr>
                <a:srgbClr val="000000"/>
              </a:buClr>
              <a:buSzPct val="100000"/>
              <a:buFont typeface="+mn-lt"/>
              <a:buChar char="–"/>
              <a:defRPr sz="900" b="0" i="0" u="none" baseline="0">
                <a:solidFill>
                  <a:srgbClr val="000000"/>
                </a:solidFill>
              </a:defRPr>
            </a:lvl4pPr>
            <a:lvl5pPr marL="378000" indent="-126000" defTabSz="755843" fontAlgn="auto">
              <a:lnSpc>
                <a:spcPct val="100000"/>
              </a:lnSpc>
              <a:spcBef>
                <a:spcPts val="100"/>
              </a:spcBef>
              <a:spcAft>
                <a:spcPts val="0"/>
              </a:spcAft>
              <a:buClr>
                <a:srgbClr val="000000"/>
              </a:buClr>
              <a:buSzPct val="100000"/>
              <a:buFont typeface="+mn-lt"/>
              <a:buChar char="–"/>
              <a:defRPr sz="900" b="0" i="0" u="none" baseline="0">
                <a:solidFill>
                  <a:srgbClr val="000000"/>
                </a:solidFill>
              </a:defRPr>
            </a:lvl5pPr>
            <a:lvl6pPr marL="126000" indent="-126000" defTabSz="755843" fontAlgn="auto">
              <a:lnSpc>
                <a:spcPct val="100000"/>
              </a:lnSpc>
              <a:spcBef>
                <a:spcPts val="300"/>
              </a:spcBef>
              <a:spcAft>
                <a:spcPts val="0"/>
              </a:spcAft>
              <a:buClr>
                <a:srgbClr val="00A82D"/>
              </a:buClr>
              <a:buSzPct val="100000"/>
              <a:buFont typeface="Wingdings" panose="05000000000000000000" pitchFamily="2" charset="2"/>
              <a:buChar char="ü"/>
              <a:defRPr sz="900" b="0" i="0" u="none" baseline="0">
                <a:solidFill>
                  <a:srgbClr val="000000"/>
                </a:solidFill>
              </a:defRPr>
            </a:lvl6pPr>
            <a:lvl7pPr marL="126000" indent="-126000" defTabSz="755843" fontAlgn="auto">
              <a:lnSpc>
                <a:spcPct val="100000"/>
              </a:lnSpc>
              <a:spcBef>
                <a:spcPts val="300"/>
              </a:spcBef>
              <a:spcAft>
                <a:spcPts val="0"/>
              </a:spcAft>
              <a:buClr>
                <a:srgbClr val="F4364C"/>
              </a:buClr>
              <a:buSzPct val="100000"/>
              <a:buFont typeface="Wingdings" panose="05000000000000000000" pitchFamily="2" charset="2"/>
              <a:buChar char="û"/>
              <a:defRPr sz="900" b="0" i="0" u="none" baseline="0">
                <a:solidFill>
                  <a:srgbClr val="000000"/>
                </a:solidFill>
              </a:defRPr>
            </a:lvl7pPr>
            <a:lvl8pPr marL="252000" indent="-126000" defTabSz="755843" fontAlgn="auto">
              <a:lnSpc>
                <a:spcPct val="100000"/>
              </a:lnSpc>
              <a:spcBef>
                <a:spcPts val="100"/>
              </a:spcBef>
              <a:spcAft>
                <a:spcPts val="0"/>
              </a:spcAft>
              <a:buClr>
                <a:srgbClr val="00A82D"/>
              </a:buClr>
              <a:buSzPct val="100000"/>
              <a:buFont typeface="Wingdings" panose="05000000000000000000" pitchFamily="2" charset="2"/>
              <a:buChar char="ü"/>
              <a:defRPr sz="900" b="0" i="0" u="none" baseline="0">
                <a:solidFill>
                  <a:srgbClr val="000000"/>
                </a:solidFill>
              </a:defRPr>
            </a:lvl8pPr>
            <a:lvl9pPr marL="252000" indent="-126000" defTabSz="755843" fontAlgn="auto">
              <a:lnSpc>
                <a:spcPct val="100000"/>
              </a:lnSpc>
              <a:spcBef>
                <a:spcPts val="100"/>
              </a:spcBef>
              <a:spcAft>
                <a:spcPts val="0"/>
              </a:spcAft>
              <a:buClr>
                <a:srgbClr val="F4364C"/>
              </a:buClr>
              <a:buSzPct val="100000"/>
              <a:buFont typeface="Wingdings" panose="05000000000000000000" pitchFamily="2" charset="2"/>
              <a:buChar char="û"/>
              <a:defRPr sz="900" b="0" i="0" u="none" baseline="0">
                <a:solidFill>
                  <a:srgbClr val="000000"/>
                </a:solidFill>
              </a:defRPr>
            </a:lvl9pPr>
          </a:lstStyle>
          <a:p>
            <a:pPr>
              <a:spcBef>
                <a:spcPts val="0"/>
              </a:spcBef>
            </a:pPr>
            <a:r>
              <a:rPr lang="en-GB" sz="952" dirty="0"/>
              <a:t>Vanguard</a:t>
            </a:r>
          </a:p>
        </p:txBody>
      </p:sp>
      <p:sp>
        <p:nvSpPr>
          <p:cNvPr id="18" name="Text Placeholder 2ID3added-&gt;c-&gt;c-&gt;c-&gt;c"/>
          <p:cNvSpPr txBox="1">
            <a:spLocks/>
          </p:cNvSpPr>
          <p:nvPr/>
        </p:nvSpPr>
        <p:spPr>
          <a:xfrm>
            <a:off x="6181284" y="2026209"/>
            <a:ext cx="4179416" cy="261214"/>
          </a:xfrm>
          <a:prstGeom prst="flowChartOffpageConnector">
            <a:avLst/>
          </a:prstGeom>
          <a:solidFill>
            <a:schemeClr val="tx2"/>
          </a:solidFill>
          <a:effectLst/>
        </p:spPr>
        <p:txBody>
          <a:bodyPr vert="horz" wrap="square" lIns="33174" tIns="33174" rIns="33174" bIns="32652" rtlCol="0" anchor="ctr" anchorCtr="0">
            <a:noAutofit/>
          </a:bodyPr>
          <a:lstStyle>
            <a:defPPr>
              <a:defRPr lang="en-US"/>
            </a:defPPr>
            <a:lvl1pPr indent="0" algn="ctr" defTabSz="755843" fontAlgn="auto">
              <a:lnSpc>
                <a:spcPct val="100000"/>
              </a:lnSpc>
              <a:spcBef>
                <a:spcPts val="1400"/>
              </a:spcBef>
              <a:spcAft>
                <a:spcPts val="200"/>
              </a:spcAft>
              <a:buClr>
                <a:srgbClr val="000000"/>
              </a:buClr>
              <a:buSzPct val="100000"/>
              <a:buFontTx/>
              <a:buNone/>
              <a:defRPr sz="1100" b="1" i="0" u="none" baseline="0">
                <a:solidFill>
                  <a:schemeClr val="bg1"/>
                </a:solidFill>
              </a:defRPr>
            </a:lvl1pPr>
            <a:lvl2pPr marL="0" indent="0" defTabSz="755843" fontAlgn="auto">
              <a:lnSpc>
                <a:spcPct val="100000"/>
              </a:lnSpc>
              <a:spcBef>
                <a:spcPts val="300"/>
              </a:spcBef>
              <a:spcAft>
                <a:spcPts val="0"/>
              </a:spcAft>
              <a:buClr>
                <a:srgbClr val="000000"/>
              </a:buClr>
              <a:buSzPct val="100000"/>
              <a:buFontTx/>
              <a:buNone/>
              <a:defRPr sz="900" b="0" i="0" u="none" baseline="0">
                <a:solidFill>
                  <a:srgbClr val="000000"/>
                </a:solidFill>
              </a:defRPr>
            </a:lvl2pPr>
            <a:lvl3pPr marL="126000" indent="-126000" defTabSz="755843" fontAlgn="auto">
              <a:lnSpc>
                <a:spcPct val="100000"/>
              </a:lnSpc>
              <a:spcBef>
                <a:spcPts val="300"/>
              </a:spcBef>
              <a:spcAft>
                <a:spcPts val="0"/>
              </a:spcAft>
              <a:buClr>
                <a:srgbClr val="000000"/>
              </a:buClr>
              <a:buSzPct val="100000"/>
              <a:buFont typeface="+mn-lt"/>
              <a:buChar char="–"/>
              <a:defRPr sz="900" b="0" i="0" u="none" baseline="0">
                <a:solidFill>
                  <a:srgbClr val="000000"/>
                </a:solidFill>
              </a:defRPr>
            </a:lvl3pPr>
            <a:lvl4pPr marL="252000" indent="-126000" defTabSz="755843" fontAlgn="auto">
              <a:lnSpc>
                <a:spcPct val="100000"/>
              </a:lnSpc>
              <a:spcBef>
                <a:spcPts val="100"/>
              </a:spcBef>
              <a:spcAft>
                <a:spcPts val="0"/>
              </a:spcAft>
              <a:buClr>
                <a:srgbClr val="000000"/>
              </a:buClr>
              <a:buSzPct val="100000"/>
              <a:buFont typeface="+mn-lt"/>
              <a:buChar char="–"/>
              <a:defRPr sz="900" b="0" i="0" u="none" baseline="0">
                <a:solidFill>
                  <a:srgbClr val="000000"/>
                </a:solidFill>
              </a:defRPr>
            </a:lvl4pPr>
            <a:lvl5pPr marL="378000" indent="-126000" defTabSz="755843" fontAlgn="auto">
              <a:lnSpc>
                <a:spcPct val="100000"/>
              </a:lnSpc>
              <a:spcBef>
                <a:spcPts val="100"/>
              </a:spcBef>
              <a:spcAft>
                <a:spcPts val="0"/>
              </a:spcAft>
              <a:buClr>
                <a:srgbClr val="000000"/>
              </a:buClr>
              <a:buSzPct val="100000"/>
              <a:buFont typeface="+mn-lt"/>
              <a:buChar char="–"/>
              <a:defRPr sz="900" b="0" i="0" u="none" baseline="0">
                <a:solidFill>
                  <a:srgbClr val="000000"/>
                </a:solidFill>
              </a:defRPr>
            </a:lvl5pPr>
            <a:lvl6pPr marL="126000" indent="-126000" defTabSz="755843" fontAlgn="auto">
              <a:lnSpc>
                <a:spcPct val="100000"/>
              </a:lnSpc>
              <a:spcBef>
                <a:spcPts val="300"/>
              </a:spcBef>
              <a:spcAft>
                <a:spcPts val="0"/>
              </a:spcAft>
              <a:buClr>
                <a:srgbClr val="00A82D"/>
              </a:buClr>
              <a:buSzPct val="100000"/>
              <a:buFont typeface="Wingdings" panose="05000000000000000000" pitchFamily="2" charset="2"/>
              <a:buChar char="ü"/>
              <a:defRPr sz="900" b="0" i="0" u="none" baseline="0">
                <a:solidFill>
                  <a:srgbClr val="000000"/>
                </a:solidFill>
              </a:defRPr>
            </a:lvl6pPr>
            <a:lvl7pPr marL="126000" indent="-126000" defTabSz="755843" fontAlgn="auto">
              <a:lnSpc>
                <a:spcPct val="100000"/>
              </a:lnSpc>
              <a:spcBef>
                <a:spcPts val="300"/>
              </a:spcBef>
              <a:spcAft>
                <a:spcPts val="0"/>
              </a:spcAft>
              <a:buClr>
                <a:srgbClr val="F4364C"/>
              </a:buClr>
              <a:buSzPct val="100000"/>
              <a:buFont typeface="Wingdings" panose="05000000000000000000" pitchFamily="2" charset="2"/>
              <a:buChar char="û"/>
              <a:defRPr sz="900" b="0" i="0" u="none" baseline="0">
                <a:solidFill>
                  <a:srgbClr val="000000"/>
                </a:solidFill>
              </a:defRPr>
            </a:lvl7pPr>
            <a:lvl8pPr marL="252000" indent="-126000" defTabSz="755843" fontAlgn="auto">
              <a:lnSpc>
                <a:spcPct val="100000"/>
              </a:lnSpc>
              <a:spcBef>
                <a:spcPts val="100"/>
              </a:spcBef>
              <a:spcAft>
                <a:spcPts val="0"/>
              </a:spcAft>
              <a:buClr>
                <a:srgbClr val="00A82D"/>
              </a:buClr>
              <a:buSzPct val="100000"/>
              <a:buFont typeface="Wingdings" panose="05000000000000000000" pitchFamily="2" charset="2"/>
              <a:buChar char="ü"/>
              <a:defRPr sz="900" b="0" i="0" u="none" baseline="0">
                <a:solidFill>
                  <a:srgbClr val="000000"/>
                </a:solidFill>
              </a:defRPr>
            </a:lvl8pPr>
            <a:lvl9pPr marL="252000" indent="-126000" defTabSz="755843" fontAlgn="auto">
              <a:lnSpc>
                <a:spcPct val="100000"/>
              </a:lnSpc>
              <a:spcBef>
                <a:spcPts val="100"/>
              </a:spcBef>
              <a:spcAft>
                <a:spcPts val="0"/>
              </a:spcAft>
              <a:buClr>
                <a:srgbClr val="F4364C"/>
              </a:buClr>
              <a:buSzPct val="100000"/>
              <a:buFont typeface="Wingdings" panose="05000000000000000000" pitchFamily="2" charset="2"/>
              <a:buChar char="û"/>
              <a:defRPr sz="900" b="0" i="0" u="none" baseline="0">
                <a:solidFill>
                  <a:srgbClr val="000000"/>
                </a:solidFill>
              </a:defRPr>
            </a:lvl9pPr>
          </a:lstStyle>
          <a:p>
            <a:pPr>
              <a:spcBef>
                <a:spcPts val="0"/>
              </a:spcBef>
            </a:pPr>
            <a:r>
              <a:rPr lang="en-GB" sz="952" dirty="0"/>
              <a:t>Blackrock</a:t>
            </a:r>
          </a:p>
        </p:txBody>
      </p:sp>
      <p:graphicFrame>
        <p:nvGraphicFramePr>
          <p:cNvPr id="19" name="Table 18"/>
          <p:cNvGraphicFramePr>
            <a:graphicFrameLocks noGrp="1"/>
          </p:cNvGraphicFramePr>
          <p:nvPr/>
        </p:nvGraphicFramePr>
        <p:xfrm>
          <a:off x="1837048" y="2594460"/>
          <a:ext cx="4172564" cy="1916940"/>
        </p:xfrm>
        <a:graphic>
          <a:graphicData uri="http://schemas.openxmlformats.org/drawingml/2006/table">
            <a:tbl>
              <a:tblPr/>
              <a:tblGrid>
                <a:gridCol w="1043141">
                  <a:extLst>
                    <a:ext uri="{9D8B030D-6E8A-4147-A177-3AD203B41FA5}">
                      <a16:colId xmlns:a16="http://schemas.microsoft.com/office/drawing/2014/main" val="20000"/>
                    </a:ext>
                  </a:extLst>
                </a:gridCol>
                <a:gridCol w="1043141">
                  <a:extLst>
                    <a:ext uri="{9D8B030D-6E8A-4147-A177-3AD203B41FA5}">
                      <a16:colId xmlns:a16="http://schemas.microsoft.com/office/drawing/2014/main" val="20001"/>
                    </a:ext>
                  </a:extLst>
                </a:gridCol>
                <a:gridCol w="1043141">
                  <a:extLst>
                    <a:ext uri="{9D8B030D-6E8A-4147-A177-3AD203B41FA5}">
                      <a16:colId xmlns:a16="http://schemas.microsoft.com/office/drawing/2014/main" val="20002"/>
                    </a:ext>
                  </a:extLst>
                </a:gridCol>
                <a:gridCol w="1043141">
                  <a:extLst>
                    <a:ext uri="{9D8B030D-6E8A-4147-A177-3AD203B41FA5}">
                      <a16:colId xmlns:a16="http://schemas.microsoft.com/office/drawing/2014/main" val="20003"/>
                    </a:ext>
                  </a:extLst>
                </a:gridCol>
              </a:tblGrid>
              <a:tr h="319490">
                <a:tc>
                  <a:txBody>
                    <a:bodyPr/>
                    <a:lstStyle/>
                    <a:p>
                      <a:pPr algn="l" fontAlgn="b"/>
                      <a:r>
                        <a:rPr lang="en-GB" sz="900" b="1" i="0" u="none" strike="noStrike" dirty="0">
                          <a:solidFill>
                            <a:schemeClr val="tx1"/>
                          </a:solidFill>
                          <a:effectLst/>
                          <a:latin typeface="+mn-lt"/>
                        </a:rPr>
                        <a:t>Precedent</a:t>
                      </a:r>
                      <a:r>
                        <a:rPr lang="en-GB" sz="900" b="1" i="0" u="none" strike="noStrike" baseline="0" dirty="0">
                          <a:solidFill>
                            <a:schemeClr val="tx1"/>
                          </a:solidFill>
                          <a:effectLst/>
                          <a:latin typeface="+mn-lt"/>
                        </a:rPr>
                        <a:t> PTO</a:t>
                      </a:r>
                      <a:endParaRPr lang="en-GB" sz="900" b="1"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b"/>
                      <a:r>
                        <a:rPr lang="en-GB" sz="900" b="1" u="none" strike="noStrike" dirty="0">
                          <a:solidFill>
                            <a:schemeClr val="tx1"/>
                          </a:solidFill>
                          <a:effectLst/>
                          <a:latin typeface="+mn-lt"/>
                        </a:rPr>
                        <a:t>Pre-Offer</a:t>
                      </a:r>
                      <a:endParaRPr lang="en-GB" sz="900" b="1"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b"/>
                      <a:r>
                        <a:rPr lang="en-GB" sz="900" b="1" u="none" strike="noStrike" dirty="0">
                          <a:solidFill>
                            <a:schemeClr val="tx1"/>
                          </a:solidFill>
                          <a:effectLst/>
                          <a:latin typeface="+mn-lt"/>
                        </a:rPr>
                        <a:t>Initial close</a:t>
                      </a:r>
                      <a:endParaRPr lang="en-GB" sz="900" b="1"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b"/>
                      <a:r>
                        <a:rPr lang="en-GB" sz="900" b="1" u="none" strike="noStrike" dirty="0">
                          <a:solidFill>
                            <a:schemeClr val="tx1"/>
                          </a:solidFill>
                          <a:effectLst/>
                          <a:latin typeface="+mn-lt"/>
                        </a:rPr>
                        <a:t>Final close</a:t>
                      </a:r>
                      <a:endParaRPr lang="en-GB" sz="900" b="1"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19490">
                <a:tc>
                  <a:txBody>
                    <a:bodyPr/>
                    <a:lstStyle/>
                    <a:p>
                      <a:pPr algn="l" fontAlgn="b"/>
                      <a:r>
                        <a:rPr lang="en-GB" sz="900" u="none" strike="noStrike" dirty="0">
                          <a:solidFill>
                            <a:schemeClr val="tx1"/>
                          </a:solidFill>
                          <a:effectLst/>
                          <a:latin typeface="+mn-lt"/>
                        </a:rPr>
                        <a:t>Adler (2019)</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100%</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54%</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8%</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r h="319490">
                <a:tc>
                  <a:txBody>
                    <a:bodyPr/>
                    <a:lstStyle/>
                    <a:p>
                      <a:pPr algn="l" fontAlgn="b"/>
                      <a:r>
                        <a:rPr lang="en-GB" sz="900" u="none" strike="noStrike" dirty="0">
                          <a:solidFill>
                            <a:schemeClr val="tx1"/>
                          </a:solidFill>
                          <a:effectLst/>
                          <a:latin typeface="+mn-lt"/>
                        </a:rPr>
                        <a:t>TLG (2019)</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100%</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95%</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14%</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319490">
                <a:tc>
                  <a:txBody>
                    <a:bodyPr/>
                    <a:lstStyle/>
                    <a:p>
                      <a:pPr algn="l" fontAlgn="b"/>
                      <a:r>
                        <a:rPr lang="en-GB" sz="900" u="none" strike="noStrike" dirty="0" err="1">
                          <a:solidFill>
                            <a:schemeClr val="tx1"/>
                          </a:solidFill>
                          <a:effectLst/>
                          <a:latin typeface="+mn-lt"/>
                        </a:rPr>
                        <a:t>Hembla</a:t>
                      </a:r>
                      <a:r>
                        <a:rPr lang="en-GB" sz="900" u="none" strike="noStrike" dirty="0">
                          <a:solidFill>
                            <a:schemeClr val="tx1"/>
                          </a:solidFill>
                          <a:effectLst/>
                          <a:latin typeface="+mn-lt"/>
                        </a:rPr>
                        <a:t> (2019)</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100%</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36%</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1%</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319490">
                <a:tc>
                  <a:txBody>
                    <a:bodyPr/>
                    <a:lstStyle/>
                    <a:p>
                      <a:pPr algn="l" fontAlgn="b"/>
                      <a:r>
                        <a:rPr lang="en-GB" sz="900" u="none" strike="noStrike" dirty="0" err="1">
                          <a:solidFill>
                            <a:schemeClr val="tx1"/>
                          </a:solidFill>
                          <a:effectLst/>
                          <a:latin typeface="+mn-lt"/>
                        </a:rPr>
                        <a:t>Buwog</a:t>
                      </a:r>
                      <a:r>
                        <a:rPr lang="en-GB" sz="900" u="none" strike="noStrike" dirty="0">
                          <a:solidFill>
                            <a:schemeClr val="tx1"/>
                          </a:solidFill>
                          <a:effectLst/>
                          <a:latin typeface="+mn-lt"/>
                        </a:rPr>
                        <a:t> (2017)</a:t>
                      </a:r>
                      <a:endParaRPr lang="en-GB" sz="900" b="0" i="0" u="none" strike="noStrike" dirty="0">
                        <a:solidFill>
                          <a:schemeClr val="tx1"/>
                        </a:solidFill>
                        <a:effectLst/>
                        <a:latin typeface="+mn-lt"/>
                      </a:endParaRPr>
                    </a:p>
                  </a:txBody>
                  <a:tcPr marL="32652" marR="32652" marT="32652" marB="326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100%</a:t>
                      </a:r>
                      <a:endParaRPr lang="en-GB" sz="900" b="0" i="0" u="none" strike="noStrike" dirty="0">
                        <a:solidFill>
                          <a:schemeClr val="tx1"/>
                        </a:solidFill>
                        <a:effectLst/>
                        <a:latin typeface="+mn-lt"/>
                      </a:endParaRPr>
                    </a:p>
                  </a:txBody>
                  <a:tcPr marL="32652" marR="32652" marT="32652" marB="326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99%</a:t>
                      </a:r>
                      <a:endParaRPr lang="en-GB" sz="900" b="0" i="0" u="none" strike="noStrike" dirty="0">
                        <a:solidFill>
                          <a:schemeClr val="tx1"/>
                        </a:solidFill>
                        <a:effectLst/>
                        <a:latin typeface="+mn-lt"/>
                      </a:endParaRPr>
                    </a:p>
                  </a:txBody>
                  <a:tcPr marL="32652" marR="32652" marT="32652" marB="326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900" u="none" strike="noStrike" dirty="0">
                          <a:solidFill>
                            <a:schemeClr val="tx1"/>
                          </a:solidFill>
                          <a:effectLst/>
                          <a:latin typeface="+mn-lt"/>
                        </a:rPr>
                        <a:t>3%</a:t>
                      </a:r>
                      <a:endParaRPr lang="en-GB" sz="900" b="0" i="0" u="none" strike="noStrike" dirty="0">
                        <a:solidFill>
                          <a:schemeClr val="tx1"/>
                        </a:solidFill>
                        <a:effectLst/>
                        <a:latin typeface="+mn-lt"/>
                      </a:endParaRPr>
                    </a:p>
                  </a:txBody>
                  <a:tcPr marL="32652" marR="32652" marT="32652" marB="326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319490">
                <a:tc>
                  <a:txBody>
                    <a:bodyPr/>
                    <a:lstStyle/>
                    <a:p>
                      <a:pPr algn="l" fontAlgn="b"/>
                      <a:r>
                        <a:rPr lang="en-GB" sz="900" b="1" u="none" strike="noStrike" dirty="0">
                          <a:solidFill>
                            <a:schemeClr val="tx2"/>
                          </a:solidFill>
                          <a:effectLst/>
                          <a:latin typeface="+mn-lt"/>
                        </a:rPr>
                        <a:t>Average</a:t>
                      </a:r>
                      <a:endParaRPr lang="en-GB" sz="900" b="1" i="0" u="none" strike="noStrike" dirty="0">
                        <a:solidFill>
                          <a:schemeClr val="tx2"/>
                        </a:solidFill>
                        <a:effectLst/>
                        <a:latin typeface="+mn-lt"/>
                      </a:endParaRPr>
                    </a:p>
                  </a:txBody>
                  <a:tcPr marL="32652" marR="32652" marT="32652" marB="32652"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900" b="1" u="none" strike="noStrike" dirty="0">
                          <a:solidFill>
                            <a:schemeClr val="tx2"/>
                          </a:solidFill>
                          <a:effectLst/>
                          <a:latin typeface="+mn-lt"/>
                        </a:rPr>
                        <a:t>100%</a:t>
                      </a:r>
                      <a:endParaRPr lang="en-GB" sz="900" b="1" i="0" u="none" strike="noStrike" dirty="0">
                        <a:solidFill>
                          <a:schemeClr val="tx2"/>
                        </a:solidFill>
                        <a:effectLst/>
                        <a:latin typeface="+mn-lt"/>
                      </a:endParaRPr>
                    </a:p>
                  </a:txBody>
                  <a:tcPr marL="32652" marR="32652" marT="32652" marB="326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900" b="1" u="none" strike="noStrike" dirty="0">
                          <a:solidFill>
                            <a:schemeClr val="tx2"/>
                          </a:solidFill>
                          <a:effectLst/>
                          <a:latin typeface="+mn-lt"/>
                        </a:rPr>
                        <a:t>71%</a:t>
                      </a:r>
                      <a:endParaRPr lang="en-GB" sz="900" b="1" i="0" u="none" strike="noStrike" dirty="0">
                        <a:solidFill>
                          <a:schemeClr val="tx2"/>
                        </a:solidFill>
                        <a:effectLst/>
                        <a:latin typeface="+mn-lt"/>
                      </a:endParaRPr>
                    </a:p>
                  </a:txBody>
                  <a:tcPr marL="32652" marR="32652" marT="32652" marB="326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900" b="1" u="none" strike="noStrike" dirty="0">
                          <a:solidFill>
                            <a:schemeClr val="tx2"/>
                          </a:solidFill>
                          <a:effectLst/>
                          <a:latin typeface="+mn-lt"/>
                        </a:rPr>
                        <a:t>6%</a:t>
                      </a:r>
                      <a:endParaRPr lang="en-GB" sz="900" b="1" i="0" u="none" strike="noStrike" dirty="0">
                        <a:solidFill>
                          <a:schemeClr val="tx2"/>
                        </a:solidFill>
                        <a:effectLst/>
                        <a:latin typeface="+mn-lt"/>
                      </a:endParaRPr>
                    </a:p>
                  </a:txBody>
                  <a:tcPr marL="32652" marR="32652" marT="32652" marB="32652"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
        <p:nvSpPr>
          <p:cNvPr id="20" name="Oval 19"/>
          <p:cNvSpPr/>
          <p:nvPr/>
        </p:nvSpPr>
        <p:spPr>
          <a:xfrm>
            <a:off x="4189699" y="4216307"/>
            <a:ext cx="507766" cy="261214"/>
          </a:xfrm>
          <a:prstGeom prst="ellipse">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2652" tIns="32652" rIns="32652" bIns="32652" rtlCol="0" anchor="ctr"/>
          <a:lstStyle/>
          <a:p>
            <a:pPr algn="ctr"/>
            <a:endParaRPr lang="en-GB" sz="726" dirty="0">
              <a:solidFill>
                <a:srgbClr val="000000"/>
              </a:solidFill>
            </a:endParaRPr>
          </a:p>
        </p:txBody>
      </p:sp>
      <p:graphicFrame>
        <p:nvGraphicFramePr>
          <p:cNvPr id="21" name="Table 20"/>
          <p:cNvGraphicFramePr>
            <a:graphicFrameLocks noGrp="1"/>
          </p:cNvGraphicFramePr>
          <p:nvPr/>
        </p:nvGraphicFramePr>
        <p:xfrm>
          <a:off x="6188137" y="2594460"/>
          <a:ext cx="4172564" cy="1916940"/>
        </p:xfrm>
        <a:graphic>
          <a:graphicData uri="http://schemas.openxmlformats.org/drawingml/2006/table">
            <a:tbl>
              <a:tblPr/>
              <a:tblGrid>
                <a:gridCol w="1043141">
                  <a:extLst>
                    <a:ext uri="{9D8B030D-6E8A-4147-A177-3AD203B41FA5}">
                      <a16:colId xmlns:a16="http://schemas.microsoft.com/office/drawing/2014/main" val="20000"/>
                    </a:ext>
                  </a:extLst>
                </a:gridCol>
                <a:gridCol w="1043141">
                  <a:extLst>
                    <a:ext uri="{9D8B030D-6E8A-4147-A177-3AD203B41FA5}">
                      <a16:colId xmlns:a16="http://schemas.microsoft.com/office/drawing/2014/main" val="20001"/>
                    </a:ext>
                  </a:extLst>
                </a:gridCol>
                <a:gridCol w="1043141">
                  <a:extLst>
                    <a:ext uri="{9D8B030D-6E8A-4147-A177-3AD203B41FA5}">
                      <a16:colId xmlns:a16="http://schemas.microsoft.com/office/drawing/2014/main" val="20002"/>
                    </a:ext>
                  </a:extLst>
                </a:gridCol>
                <a:gridCol w="1043141">
                  <a:extLst>
                    <a:ext uri="{9D8B030D-6E8A-4147-A177-3AD203B41FA5}">
                      <a16:colId xmlns:a16="http://schemas.microsoft.com/office/drawing/2014/main" val="20003"/>
                    </a:ext>
                  </a:extLst>
                </a:gridCol>
              </a:tblGrid>
              <a:tr h="319490">
                <a:tc>
                  <a:txBody>
                    <a:bodyPr/>
                    <a:lstStyle/>
                    <a:p>
                      <a:pPr algn="l" fontAlgn="b"/>
                      <a:r>
                        <a:rPr lang="en-GB" sz="900" b="1" i="0" u="none" strike="noStrike" dirty="0">
                          <a:solidFill>
                            <a:schemeClr val="tx1"/>
                          </a:solidFill>
                          <a:effectLst/>
                          <a:latin typeface="+mn-lt"/>
                        </a:rPr>
                        <a:t>Precedent</a:t>
                      </a:r>
                      <a:r>
                        <a:rPr lang="en-GB" sz="900" b="1" i="0" u="none" strike="noStrike" baseline="0" dirty="0">
                          <a:solidFill>
                            <a:schemeClr val="tx1"/>
                          </a:solidFill>
                          <a:effectLst/>
                          <a:latin typeface="+mn-lt"/>
                        </a:rPr>
                        <a:t> PTO</a:t>
                      </a:r>
                      <a:endParaRPr lang="en-GB" sz="900" b="1"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b"/>
                      <a:r>
                        <a:rPr lang="en-GB" sz="900" b="1" u="none" strike="noStrike" dirty="0">
                          <a:solidFill>
                            <a:schemeClr val="tx1"/>
                          </a:solidFill>
                          <a:effectLst/>
                          <a:latin typeface="+mn-lt"/>
                        </a:rPr>
                        <a:t>Pre-Offer</a:t>
                      </a:r>
                      <a:endParaRPr lang="en-GB" sz="900" b="1"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b"/>
                      <a:r>
                        <a:rPr lang="en-GB" sz="900" b="1" u="none" strike="noStrike" dirty="0">
                          <a:solidFill>
                            <a:schemeClr val="tx1"/>
                          </a:solidFill>
                          <a:effectLst/>
                          <a:latin typeface="+mn-lt"/>
                        </a:rPr>
                        <a:t>Initial close</a:t>
                      </a:r>
                      <a:endParaRPr lang="en-GB" sz="900" b="1"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b"/>
                      <a:r>
                        <a:rPr lang="en-GB" sz="900" b="1" u="none" strike="noStrike" dirty="0">
                          <a:solidFill>
                            <a:schemeClr val="tx1"/>
                          </a:solidFill>
                          <a:effectLst/>
                          <a:latin typeface="+mn-lt"/>
                        </a:rPr>
                        <a:t>Final close</a:t>
                      </a:r>
                      <a:endParaRPr lang="en-GB" sz="900" b="1"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19490">
                <a:tc>
                  <a:txBody>
                    <a:bodyPr/>
                    <a:lstStyle/>
                    <a:p>
                      <a:pPr algn="l" fontAlgn="b"/>
                      <a:r>
                        <a:rPr lang="en-GB" sz="900" u="none" strike="noStrike" dirty="0">
                          <a:solidFill>
                            <a:schemeClr val="tx1"/>
                          </a:solidFill>
                          <a:effectLst/>
                          <a:latin typeface="+mn-lt"/>
                        </a:rPr>
                        <a:t>Adler (2019)</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100%</a:t>
                      </a:r>
                    </a:p>
                  </a:txBody>
                  <a:tcPr marL="8639" marR="8639" marT="8639" marB="0" anchor="ctr">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0%</a:t>
                      </a:r>
                    </a:p>
                  </a:txBody>
                  <a:tcPr marL="8639" marR="8639" marT="8639" marB="0" anchor="ctr">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0%</a:t>
                      </a:r>
                    </a:p>
                  </a:txBody>
                  <a:tcPr marL="8639" marR="8639" marT="8639" marB="0" anchor="ctr">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r h="319490">
                <a:tc>
                  <a:txBody>
                    <a:bodyPr/>
                    <a:lstStyle/>
                    <a:p>
                      <a:pPr algn="l" fontAlgn="b"/>
                      <a:r>
                        <a:rPr lang="en-GB" sz="900" u="none" strike="noStrike" dirty="0">
                          <a:solidFill>
                            <a:schemeClr val="tx1"/>
                          </a:solidFill>
                          <a:effectLst/>
                          <a:latin typeface="+mn-lt"/>
                        </a:rPr>
                        <a:t>TLG (2019)</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100%</a:t>
                      </a:r>
                    </a:p>
                  </a:txBody>
                  <a:tcPr marL="8639" marR="8639" marT="8639" marB="0"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94%</a:t>
                      </a:r>
                    </a:p>
                  </a:txBody>
                  <a:tcPr marL="8639" marR="8639" marT="8639" marB="0"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7%</a:t>
                      </a:r>
                    </a:p>
                  </a:txBody>
                  <a:tcPr marL="8639" marR="8639" marT="8639" marB="0"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319490">
                <a:tc>
                  <a:txBody>
                    <a:bodyPr/>
                    <a:lstStyle/>
                    <a:p>
                      <a:pPr algn="l" fontAlgn="b"/>
                      <a:r>
                        <a:rPr lang="en-GB" sz="900" u="none" strike="noStrike" dirty="0" err="1">
                          <a:solidFill>
                            <a:schemeClr val="tx1"/>
                          </a:solidFill>
                          <a:effectLst/>
                          <a:latin typeface="+mn-lt"/>
                        </a:rPr>
                        <a:t>Hembla</a:t>
                      </a:r>
                      <a:r>
                        <a:rPr lang="en-GB" sz="900" u="none" strike="noStrike" dirty="0">
                          <a:solidFill>
                            <a:schemeClr val="tx1"/>
                          </a:solidFill>
                          <a:effectLst/>
                          <a:latin typeface="+mn-lt"/>
                        </a:rPr>
                        <a:t> (2019)</a:t>
                      </a:r>
                      <a:endParaRPr lang="en-GB" sz="900" b="0" i="0" u="none" strike="noStrike" dirty="0">
                        <a:solidFill>
                          <a:schemeClr val="tx1"/>
                        </a:solidFill>
                        <a:effectLst/>
                        <a:latin typeface="+mn-lt"/>
                      </a:endParaRPr>
                    </a:p>
                  </a:txBody>
                  <a:tcPr marL="32652" marR="32652" marT="32652" marB="32652"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100%</a:t>
                      </a:r>
                    </a:p>
                  </a:txBody>
                  <a:tcPr marL="8639" marR="8639" marT="8639" marB="0"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1%</a:t>
                      </a:r>
                    </a:p>
                  </a:txBody>
                  <a:tcPr marL="8639" marR="8639" marT="8639" marB="0"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0%</a:t>
                      </a:r>
                    </a:p>
                  </a:txBody>
                  <a:tcPr marL="8639" marR="8639" marT="8639" marB="0" anchor="ctr">
                    <a:lnL w="12700" cmpd="sng">
                      <a:noFill/>
                      <a:prstDash val="soli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319490">
                <a:tc>
                  <a:txBody>
                    <a:bodyPr/>
                    <a:lstStyle/>
                    <a:p>
                      <a:pPr algn="l" fontAlgn="b"/>
                      <a:r>
                        <a:rPr lang="en-GB" sz="900" u="none" strike="noStrike" dirty="0" err="1">
                          <a:solidFill>
                            <a:schemeClr val="tx1"/>
                          </a:solidFill>
                          <a:effectLst/>
                          <a:latin typeface="+mn-lt"/>
                        </a:rPr>
                        <a:t>Buwog</a:t>
                      </a:r>
                      <a:r>
                        <a:rPr lang="en-GB" sz="900" u="none" strike="noStrike" dirty="0">
                          <a:solidFill>
                            <a:schemeClr val="tx1"/>
                          </a:solidFill>
                          <a:effectLst/>
                          <a:latin typeface="+mn-lt"/>
                        </a:rPr>
                        <a:t> (2017)</a:t>
                      </a:r>
                      <a:endParaRPr lang="en-GB" sz="900" b="0" i="0" u="none" strike="noStrike" dirty="0">
                        <a:solidFill>
                          <a:schemeClr val="tx1"/>
                        </a:solidFill>
                        <a:effectLst/>
                        <a:latin typeface="+mn-lt"/>
                      </a:endParaRPr>
                    </a:p>
                  </a:txBody>
                  <a:tcPr marL="32652" marR="32652" marT="32652" marB="326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100%</a:t>
                      </a:r>
                    </a:p>
                  </a:txBody>
                  <a:tcPr marL="8639" marR="8639" marT="863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65%</a:t>
                      </a:r>
                    </a:p>
                  </a:txBody>
                  <a:tcPr marL="8639" marR="8639" marT="863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0" i="0" u="none" strike="noStrike" kern="1200" baseline="0" dirty="0">
                          <a:solidFill>
                            <a:schemeClr val="tx1"/>
                          </a:solidFill>
                          <a:effectLst/>
                          <a:latin typeface="+mn-lt"/>
                          <a:ea typeface="+mn-ea"/>
                          <a:cs typeface="+mn-cs"/>
                        </a:rPr>
                        <a:t>65%</a:t>
                      </a:r>
                    </a:p>
                  </a:txBody>
                  <a:tcPr marL="8639" marR="8639" marT="863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319490">
                <a:tc>
                  <a:txBody>
                    <a:bodyPr/>
                    <a:lstStyle/>
                    <a:p>
                      <a:pPr algn="l" fontAlgn="b"/>
                      <a:r>
                        <a:rPr lang="en-GB" sz="900" b="1" u="none" strike="noStrike" dirty="0">
                          <a:solidFill>
                            <a:schemeClr val="tx2"/>
                          </a:solidFill>
                          <a:effectLst/>
                          <a:latin typeface="+mn-lt"/>
                        </a:rPr>
                        <a:t>Average</a:t>
                      </a:r>
                      <a:endParaRPr lang="en-GB" sz="900" b="1" i="0" u="none" strike="noStrike" dirty="0">
                        <a:solidFill>
                          <a:schemeClr val="tx2"/>
                        </a:solidFill>
                        <a:effectLst/>
                        <a:latin typeface="+mn-lt"/>
                      </a:endParaRPr>
                    </a:p>
                  </a:txBody>
                  <a:tcPr marL="32652" marR="32652" marT="32652" marB="32652"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1" i="0" u="none" strike="noStrike" kern="1200" baseline="0" dirty="0">
                          <a:solidFill>
                            <a:schemeClr val="tx2"/>
                          </a:solidFill>
                          <a:effectLst/>
                          <a:latin typeface="+mn-lt"/>
                          <a:ea typeface="+mn-ea"/>
                          <a:cs typeface="+mn-cs"/>
                        </a:rPr>
                        <a:t>100%</a:t>
                      </a:r>
                    </a:p>
                  </a:txBody>
                  <a:tcPr marL="8639" marR="8639" marT="863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1" i="0" u="none" strike="noStrike" kern="1200" baseline="0" dirty="0">
                          <a:solidFill>
                            <a:schemeClr val="tx2"/>
                          </a:solidFill>
                          <a:effectLst/>
                          <a:latin typeface="+mn-lt"/>
                          <a:ea typeface="+mn-ea"/>
                          <a:cs typeface="+mn-cs"/>
                        </a:rPr>
                        <a:t>40%</a:t>
                      </a:r>
                    </a:p>
                  </a:txBody>
                  <a:tcPr marL="8639" marR="8639" marT="863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indent="0" algn="ctr" defTabSz="360000" rtl="0" eaLnBrk="1" fontAlgn="b" latinLnBrk="0" hangingPunct="1">
                        <a:lnSpc>
                          <a:spcPct val="100000"/>
                        </a:lnSpc>
                        <a:spcBef>
                          <a:spcPts val="600"/>
                        </a:spcBef>
                        <a:spcAft>
                          <a:spcPts val="0"/>
                        </a:spcAft>
                        <a:buClr>
                          <a:srgbClr val="000000"/>
                        </a:buClr>
                        <a:buSzPct val="100000"/>
                        <a:buFontTx/>
                        <a:buNone/>
                      </a:pPr>
                      <a:r>
                        <a:rPr lang="en-GB" sz="900" b="1" i="0" u="none" strike="noStrike" kern="1200" baseline="0" dirty="0">
                          <a:solidFill>
                            <a:schemeClr val="tx2"/>
                          </a:solidFill>
                          <a:effectLst/>
                          <a:latin typeface="+mn-lt"/>
                          <a:ea typeface="+mn-ea"/>
                          <a:cs typeface="+mn-cs"/>
                        </a:rPr>
                        <a:t>18%</a:t>
                      </a:r>
                    </a:p>
                  </a:txBody>
                  <a:tcPr marL="8639" marR="8639" marT="8639"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
        <p:nvSpPr>
          <p:cNvPr id="22" name="Oval 21"/>
          <p:cNvSpPr/>
          <p:nvPr/>
        </p:nvSpPr>
        <p:spPr>
          <a:xfrm>
            <a:off x="8542392" y="4216307"/>
            <a:ext cx="507766" cy="261214"/>
          </a:xfrm>
          <a:prstGeom prst="ellipse">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2652" tIns="32652" rIns="32652" bIns="32652" rtlCol="0" anchor="ctr"/>
          <a:lstStyle/>
          <a:p>
            <a:pPr algn="ctr"/>
            <a:endParaRPr lang="en-GB" sz="726" dirty="0">
              <a:solidFill>
                <a:srgbClr val="000000"/>
              </a:solidFill>
            </a:endParaRPr>
          </a:p>
        </p:txBody>
      </p:sp>
      <p:sp>
        <p:nvSpPr>
          <p:cNvPr id="23" name="Rounded Rectangular Callout 22"/>
          <p:cNvSpPr/>
          <p:nvPr/>
        </p:nvSpPr>
        <p:spPr>
          <a:xfrm>
            <a:off x="7967216" y="4592469"/>
            <a:ext cx="1658118" cy="710874"/>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2652" tIns="32652" rIns="32652" bIns="32652" rtlCol="0" anchor="ctr"/>
          <a:lstStyle/>
          <a:p>
            <a:pPr algn="ctr"/>
            <a:r>
              <a:rPr lang="en-GB" sz="816" dirty="0">
                <a:solidFill>
                  <a:schemeClr val="tx1"/>
                </a:solidFill>
              </a:rPr>
              <a:t>Higher proportion tendered as some active funds may be consolidated in Blackrock institution level disclosure</a:t>
            </a:r>
          </a:p>
        </p:txBody>
      </p:sp>
      <p:sp>
        <p:nvSpPr>
          <p:cNvPr id="24" name="TextBox 23"/>
          <p:cNvSpPr txBox="1"/>
          <p:nvPr/>
        </p:nvSpPr>
        <p:spPr>
          <a:xfrm>
            <a:off x="2196890" y="2373813"/>
            <a:ext cx="3472915" cy="139590"/>
          </a:xfrm>
          <a:prstGeom prst="rect">
            <a:avLst/>
          </a:prstGeom>
          <a:noFill/>
        </p:spPr>
        <p:txBody>
          <a:bodyPr wrap="square" lIns="32652" tIns="0" rIns="32652" bIns="0" rtlCol="0">
            <a:spAutoFit/>
          </a:bodyPr>
          <a:lstStyle/>
          <a:p>
            <a:r>
              <a:rPr lang="en-GB" sz="907" i="1" dirty="0">
                <a:solidFill>
                  <a:schemeClr val="tx2"/>
                </a:solidFill>
              </a:rPr>
              <a:t>% of shares still owned at each stage of the public tender offer</a:t>
            </a:r>
          </a:p>
        </p:txBody>
      </p:sp>
      <p:sp>
        <p:nvSpPr>
          <p:cNvPr id="25" name="TextBox 24"/>
          <p:cNvSpPr txBox="1"/>
          <p:nvPr/>
        </p:nvSpPr>
        <p:spPr>
          <a:xfrm>
            <a:off x="6588076" y="2373813"/>
            <a:ext cx="3472915" cy="139590"/>
          </a:xfrm>
          <a:prstGeom prst="rect">
            <a:avLst/>
          </a:prstGeom>
          <a:noFill/>
        </p:spPr>
        <p:txBody>
          <a:bodyPr wrap="square" lIns="32652" tIns="0" rIns="32652" bIns="0" rtlCol="0">
            <a:spAutoFit/>
          </a:bodyPr>
          <a:lstStyle/>
          <a:p>
            <a:r>
              <a:rPr lang="en-GB" sz="907" i="1" dirty="0">
                <a:solidFill>
                  <a:schemeClr val="tx2"/>
                </a:solidFill>
              </a:rPr>
              <a:t>% of shares still owned at each stage of the public tender offer</a:t>
            </a:r>
          </a:p>
        </p:txBody>
      </p:sp>
      <p:sp>
        <p:nvSpPr>
          <p:cNvPr id="26" name="Title 4"/>
          <p:cNvSpPr txBox="1">
            <a:spLocks/>
          </p:cNvSpPr>
          <p:nvPr/>
        </p:nvSpPr>
        <p:spPr>
          <a:xfrm>
            <a:off x="1802303" y="489769"/>
            <a:ext cx="8587394" cy="819849"/>
          </a:xfrm>
          <a:prstGeom prst="rect">
            <a:avLst/>
          </a:prstGeom>
        </p:spPr>
        <p:txBody>
          <a:bodyPr vert="horz" lIns="0" tIns="24993" rIns="0" bIns="24993" rtlCol="0" anchor="b" anchorCtr="0">
            <a:noAutofit/>
          </a:bodyPr>
          <a:lstStyle>
            <a:defPPr>
              <a:defRPr lang="nl-NL"/>
            </a:defPPr>
            <a:lvl1pPr defTabSz="859188">
              <a:lnSpc>
                <a:spcPct val="90000"/>
              </a:lnSpc>
              <a:spcBef>
                <a:spcPct val="0"/>
              </a:spcBef>
              <a:buNone/>
              <a:defRPr sz="2000">
                <a:solidFill>
                  <a:srgbClr val="34AF7E"/>
                </a:solidFill>
                <a:latin typeface="Georgia" panose="02040502050405020303" pitchFamily="18" charset="0"/>
                <a:ea typeface="+mj-ea"/>
                <a:cs typeface="Arial" panose="020B0604020202020204" pitchFamily="34" charset="0"/>
              </a:defRPr>
            </a:lvl1pPr>
          </a:lstStyle>
          <a:p>
            <a:r>
              <a:rPr lang="en-GB" sz="1814" dirty="0"/>
              <a:t>Index Fund Behaviour Precedents</a:t>
            </a:r>
          </a:p>
          <a:p>
            <a:endParaRPr lang="en-GB" sz="1814" dirty="0"/>
          </a:p>
        </p:txBody>
      </p:sp>
      <p:sp>
        <p:nvSpPr>
          <p:cNvPr id="27" name="Text Placeholder 4">
            <a:extLst>
              <a:ext uri="{FF2B5EF4-FFF2-40B4-BE49-F238E27FC236}">
                <a16:creationId xmlns:a16="http://schemas.microsoft.com/office/drawing/2014/main" id="{8D583F78-DAAA-45C5-B879-190D03A572C6}"/>
              </a:ext>
            </a:extLst>
          </p:cNvPr>
          <p:cNvSpPr txBox="1">
            <a:spLocks/>
          </p:cNvSpPr>
          <p:nvPr/>
        </p:nvSpPr>
        <p:spPr>
          <a:xfrm>
            <a:off x="1801668" y="6054172"/>
            <a:ext cx="8587394" cy="324014"/>
          </a:xfrm>
          <a:prstGeom prst="rect">
            <a:avLst/>
          </a:prstGeom>
        </p:spPr>
        <p:txBody>
          <a:bodyPr vert="horz" lIns="0" tIns="24993" rIns="0" bIns="24993" numCol="1" spcCol="838800" rtlCol="0">
            <a:normAutofit lnSpcReduction="10000"/>
          </a:bodyPr>
          <a:lstStyle>
            <a:lvl1pPr marL="0" indent="0" algn="l" defTabSz="859188" rtl="0" eaLnBrk="1" latinLnBrk="0" hangingPunct="1">
              <a:lnSpc>
                <a:spcPct val="120000"/>
              </a:lnSpc>
              <a:spcBef>
                <a:spcPts val="0"/>
              </a:spcBef>
              <a:buFontTx/>
              <a:buNone/>
              <a:defRPr sz="1100" b="1" kern="1200">
                <a:solidFill>
                  <a:schemeClr val="tx1"/>
                </a:solidFill>
                <a:latin typeface="Arial" panose="020B0604020202020204" pitchFamily="34" charset="0"/>
                <a:ea typeface="+mn-ea"/>
                <a:cs typeface="Arial" panose="020B0604020202020204" pitchFamily="34" charset="0"/>
              </a:defRPr>
            </a:lvl1pPr>
            <a:lvl2pPr marL="0" indent="0" algn="l" defTabSz="859188" rtl="0" eaLnBrk="1" latinLnBrk="0" hangingPunct="1">
              <a:lnSpc>
                <a:spcPct val="120000"/>
              </a:lnSpc>
              <a:spcBef>
                <a:spcPts val="0"/>
              </a:spcBef>
              <a:buClr>
                <a:schemeClr val="accent1"/>
              </a:buClr>
              <a:buFontTx/>
              <a:buNone/>
              <a:defRPr sz="1100" kern="1200">
                <a:solidFill>
                  <a:schemeClr val="tx1"/>
                </a:solidFill>
                <a:latin typeface="Arial" panose="020B0604020202020204" pitchFamily="34" charset="0"/>
                <a:ea typeface="+mn-ea"/>
                <a:cs typeface="Arial" panose="020B0604020202020204" pitchFamily="34" charset="0"/>
              </a:defRPr>
            </a:lvl2pPr>
            <a:lvl3pPr marL="0" indent="0" algn="ctr" defTabSz="859188" rtl="0" eaLnBrk="1" latinLnBrk="0" hangingPunct="1">
              <a:lnSpc>
                <a:spcPct val="120000"/>
              </a:lnSpc>
              <a:spcBef>
                <a:spcPts val="0"/>
              </a:spcBef>
              <a:buClr>
                <a:schemeClr val="accent1"/>
              </a:buClr>
              <a:buFontTx/>
              <a:buNone/>
              <a:defRPr sz="1100" kern="1200">
                <a:solidFill>
                  <a:schemeClr val="tx2"/>
                </a:solidFill>
                <a:latin typeface="+mj-lt"/>
                <a:ea typeface="+mn-ea"/>
                <a:cs typeface="Arial" panose="020B0604020202020204" pitchFamily="34" charset="0"/>
              </a:defRPr>
            </a:lvl3pPr>
            <a:lvl4pPr marL="216000" indent="-216000" algn="l" defTabSz="859188" rtl="0" eaLnBrk="1" latinLnBrk="0" hangingPunct="1">
              <a:lnSpc>
                <a:spcPct val="120000"/>
              </a:lnSpc>
              <a:spcBef>
                <a:spcPts val="0"/>
              </a:spcBef>
              <a:buClr>
                <a:schemeClr val="accent1"/>
              </a:buClr>
              <a:buFont typeface="Wingdings" panose="05000000000000000000" pitchFamily="2" charset="2"/>
              <a:buChar char="§"/>
              <a:defRPr sz="1100" kern="1200">
                <a:solidFill>
                  <a:schemeClr val="tx1"/>
                </a:solidFill>
                <a:latin typeface="Arial" panose="020B0604020202020204" pitchFamily="34" charset="0"/>
                <a:ea typeface="+mn-ea"/>
                <a:cs typeface="Arial" panose="020B0604020202020204" pitchFamily="34" charset="0"/>
              </a:defRPr>
            </a:lvl4pPr>
            <a:lvl5pPr marL="432000" indent="-216000" algn="l" defTabSz="859188" rtl="0" eaLnBrk="1" latinLnBrk="0" hangingPunct="1">
              <a:lnSpc>
                <a:spcPct val="120000"/>
              </a:lnSpc>
              <a:spcBef>
                <a:spcPts val="0"/>
              </a:spcBef>
              <a:buClr>
                <a:schemeClr val="accent1"/>
              </a:buClr>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648000" indent="-216000" algn="l" defTabSz="859188" rtl="0" eaLnBrk="1" latinLnBrk="0" hangingPunct="1">
              <a:lnSpc>
                <a:spcPct val="120000"/>
              </a:lnSpc>
              <a:spcBef>
                <a:spcPts val="0"/>
              </a:spcBef>
              <a:buClr>
                <a:schemeClr val="accent1"/>
              </a:buClr>
              <a:buFont typeface="Arial" panose="020B0604020202020204" pitchFamily="34" charset="0"/>
              <a:buChar char="-"/>
              <a:defRPr sz="1100" kern="1200">
                <a:solidFill>
                  <a:schemeClr val="tx1"/>
                </a:solidFill>
                <a:latin typeface="+mn-lt"/>
                <a:ea typeface="+mn-ea"/>
                <a:cs typeface="+mn-cs"/>
              </a:defRPr>
            </a:lvl6pPr>
            <a:lvl7pPr marL="216000" indent="-216000" algn="l" defTabSz="859188" rtl="0" eaLnBrk="1" latinLnBrk="0" hangingPunct="1">
              <a:lnSpc>
                <a:spcPct val="120000"/>
              </a:lnSpc>
              <a:spcBef>
                <a:spcPts val="0"/>
              </a:spcBef>
              <a:buClr>
                <a:schemeClr val="accent1"/>
              </a:buClr>
              <a:buFont typeface="+mj-lt"/>
              <a:buAutoNum type="arabicPeriod"/>
              <a:defRPr sz="1100" kern="1200">
                <a:solidFill>
                  <a:schemeClr val="tx1"/>
                </a:solidFill>
                <a:latin typeface="+mn-lt"/>
                <a:ea typeface="+mn-ea"/>
                <a:cs typeface="+mn-cs"/>
              </a:defRPr>
            </a:lvl7pPr>
            <a:lvl8pPr marL="432000" indent="-216000" algn="l" defTabSz="859188" rtl="0" eaLnBrk="1" latinLnBrk="0" hangingPunct="1">
              <a:lnSpc>
                <a:spcPct val="120000"/>
              </a:lnSpc>
              <a:spcBef>
                <a:spcPts val="0"/>
              </a:spcBef>
              <a:buClr>
                <a:schemeClr val="accent1"/>
              </a:buClr>
              <a:buFont typeface="+mj-lt"/>
              <a:buAutoNum type="alphaLcPeriod"/>
              <a:defRPr sz="1100" kern="1200">
                <a:solidFill>
                  <a:schemeClr val="tx1"/>
                </a:solidFill>
                <a:latin typeface="+mn-lt"/>
                <a:ea typeface="+mn-ea"/>
                <a:cs typeface="+mn-cs"/>
              </a:defRPr>
            </a:lvl8pPr>
            <a:lvl9pPr marL="648000" indent="-216000" algn="l" defTabSz="859188" rtl="0" eaLnBrk="1" latinLnBrk="0" hangingPunct="1">
              <a:lnSpc>
                <a:spcPct val="120000"/>
              </a:lnSpc>
              <a:spcBef>
                <a:spcPts val="0"/>
              </a:spcBef>
              <a:buClr>
                <a:schemeClr val="accent1"/>
              </a:buClr>
              <a:buFont typeface="Arial" panose="020B0604020202020204" pitchFamily="34" charset="0"/>
              <a:buChar char="-"/>
              <a:defRPr sz="1100" i="0" kern="1200">
                <a:solidFill>
                  <a:schemeClr val="tx1"/>
                </a:solidFill>
                <a:latin typeface="+mn-lt"/>
                <a:ea typeface="+mn-ea"/>
                <a:cs typeface="+mn-cs"/>
              </a:defRPr>
            </a:lvl9pPr>
          </a:lstStyle>
          <a:p>
            <a:pPr algn="just"/>
            <a:r>
              <a:rPr lang="en-GB" sz="816" b="0" dirty="0"/>
              <a:t>Note: Analysis based on publicly available ownership disclosure. Selection based on 4 most recent European RE PTOs with data availability</a:t>
            </a:r>
          </a:p>
          <a:p>
            <a:pPr algn="just"/>
            <a:r>
              <a:rPr lang="en-GB" sz="816" b="0" dirty="0"/>
              <a:t>Source: Thomson </a:t>
            </a:r>
            <a:r>
              <a:rPr lang="en-GB" sz="816" b="0" dirty="0" err="1"/>
              <a:t>Eikon</a:t>
            </a:r>
            <a:r>
              <a:rPr lang="en-GB" sz="816" b="0" dirty="0"/>
              <a:t>, Press releases</a:t>
            </a:r>
          </a:p>
        </p:txBody>
      </p:sp>
      <p:sp>
        <p:nvSpPr>
          <p:cNvPr id="28" name="Text Placeholder 3">
            <a:extLst>
              <a:ext uri="{FF2B5EF4-FFF2-40B4-BE49-F238E27FC236}">
                <a16:creationId xmlns:a16="http://schemas.microsoft.com/office/drawing/2014/main" id="{0C9F8143-E473-4F56-B06B-4D043D286B49}"/>
              </a:ext>
            </a:extLst>
          </p:cNvPr>
          <p:cNvSpPr txBox="1">
            <a:spLocks/>
          </p:cNvSpPr>
          <p:nvPr/>
        </p:nvSpPr>
        <p:spPr>
          <a:xfrm>
            <a:off x="1801668" y="1403219"/>
            <a:ext cx="8587394" cy="427739"/>
          </a:xfrm>
          <a:prstGeom prst="rect">
            <a:avLst/>
          </a:prstGeom>
        </p:spPr>
        <p:txBody>
          <a:bodyPr/>
          <a:lstStyle>
            <a:lvl1pPr marL="0" indent="0" algn="l" defTabSz="859188" rtl="0" eaLnBrk="1" latinLnBrk="0" hangingPunct="1">
              <a:lnSpc>
                <a:spcPct val="120000"/>
              </a:lnSpc>
              <a:spcBef>
                <a:spcPts val="0"/>
              </a:spcBef>
              <a:buFontTx/>
              <a:buNone/>
              <a:defRPr sz="1100" b="1" kern="1200">
                <a:solidFill>
                  <a:schemeClr val="tx1"/>
                </a:solidFill>
                <a:latin typeface="Arial" panose="020B0604020202020204" pitchFamily="34" charset="0"/>
                <a:ea typeface="+mn-ea"/>
                <a:cs typeface="Arial" panose="020B0604020202020204" pitchFamily="34" charset="0"/>
              </a:defRPr>
            </a:lvl1pPr>
            <a:lvl2pPr marL="0" indent="0" algn="l" defTabSz="859188" rtl="0" eaLnBrk="1" latinLnBrk="0" hangingPunct="1">
              <a:lnSpc>
                <a:spcPct val="120000"/>
              </a:lnSpc>
              <a:spcBef>
                <a:spcPts val="0"/>
              </a:spcBef>
              <a:buClr>
                <a:schemeClr val="accent1"/>
              </a:buClr>
              <a:buFontTx/>
              <a:buNone/>
              <a:defRPr sz="1100" kern="1200">
                <a:solidFill>
                  <a:schemeClr val="tx1"/>
                </a:solidFill>
                <a:latin typeface="Arial" panose="020B0604020202020204" pitchFamily="34" charset="0"/>
                <a:ea typeface="+mn-ea"/>
                <a:cs typeface="Arial" panose="020B0604020202020204" pitchFamily="34" charset="0"/>
              </a:defRPr>
            </a:lvl2pPr>
            <a:lvl3pPr marL="0" indent="0" algn="ctr" defTabSz="859188" rtl="0" eaLnBrk="1" latinLnBrk="0" hangingPunct="1">
              <a:lnSpc>
                <a:spcPct val="120000"/>
              </a:lnSpc>
              <a:spcBef>
                <a:spcPts val="0"/>
              </a:spcBef>
              <a:buClr>
                <a:schemeClr val="accent1"/>
              </a:buClr>
              <a:buFontTx/>
              <a:buNone/>
              <a:defRPr sz="1100" kern="1200">
                <a:solidFill>
                  <a:schemeClr val="tx2"/>
                </a:solidFill>
                <a:latin typeface="+mj-lt"/>
                <a:ea typeface="+mn-ea"/>
                <a:cs typeface="Arial" panose="020B0604020202020204" pitchFamily="34" charset="0"/>
              </a:defRPr>
            </a:lvl3pPr>
            <a:lvl4pPr marL="216000" indent="-216000" algn="l" defTabSz="859188" rtl="0" eaLnBrk="1" latinLnBrk="0" hangingPunct="1">
              <a:lnSpc>
                <a:spcPct val="120000"/>
              </a:lnSpc>
              <a:spcBef>
                <a:spcPts val="0"/>
              </a:spcBef>
              <a:buClr>
                <a:schemeClr val="accent1"/>
              </a:buClr>
              <a:buFont typeface="Wingdings" panose="05000000000000000000" pitchFamily="2" charset="2"/>
              <a:buChar char="§"/>
              <a:defRPr sz="1100" kern="1200">
                <a:solidFill>
                  <a:schemeClr val="tx1"/>
                </a:solidFill>
                <a:latin typeface="Arial" panose="020B0604020202020204" pitchFamily="34" charset="0"/>
                <a:ea typeface="+mn-ea"/>
                <a:cs typeface="Arial" panose="020B0604020202020204" pitchFamily="34" charset="0"/>
              </a:defRPr>
            </a:lvl4pPr>
            <a:lvl5pPr marL="432000" indent="-216000" algn="l" defTabSz="859188" rtl="0" eaLnBrk="1" latinLnBrk="0" hangingPunct="1">
              <a:lnSpc>
                <a:spcPct val="120000"/>
              </a:lnSpc>
              <a:spcBef>
                <a:spcPts val="0"/>
              </a:spcBef>
              <a:buClr>
                <a:schemeClr val="accent1"/>
              </a:buClr>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648000" indent="-216000" algn="l" defTabSz="859188" rtl="0" eaLnBrk="1" latinLnBrk="0" hangingPunct="1">
              <a:lnSpc>
                <a:spcPct val="120000"/>
              </a:lnSpc>
              <a:spcBef>
                <a:spcPts val="0"/>
              </a:spcBef>
              <a:buClr>
                <a:schemeClr val="accent1"/>
              </a:buClr>
              <a:buFont typeface="Arial" panose="020B0604020202020204" pitchFamily="34" charset="0"/>
              <a:buChar char="-"/>
              <a:defRPr sz="1100" kern="1200">
                <a:solidFill>
                  <a:schemeClr val="tx1"/>
                </a:solidFill>
                <a:latin typeface="+mn-lt"/>
                <a:ea typeface="+mn-ea"/>
                <a:cs typeface="+mn-cs"/>
              </a:defRPr>
            </a:lvl6pPr>
            <a:lvl7pPr marL="216000" indent="-216000" algn="l" defTabSz="859188" rtl="0" eaLnBrk="1" latinLnBrk="0" hangingPunct="1">
              <a:lnSpc>
                <a:spcPct val="120000"/>
              </a:lnSpc>
              <a:spcBef>
                <a:spcPts val="0"/>
              </a:spcBef>
              <a:buClr>
                <a:schemeClr val="accent1"/>
              </a:buClr>
              <a:buFont typeface="+mj-lt"/>
              <a:buAutoNum type="arabicPeriod"/>
              <a:defRPr sz="1100" kern="1200">
                <a:solidFill>
                  <a:schemeClr val="tx1"/>
                </a:solidFill>
                <a:latin typeface="+mn-lt"/>
                <a:ea typeface="+mn-ea"/>
                <a:cs typeface="+mn-cs"/>
              </a:defRPr>
            </a:lvl7pPr>
            <a:lvl8pPr marL="432000" indent="-216000" algn="l" defTabSz="859188" rtl="0" eaLnBrk="1" latinLnBrk="0" hangingPunct="1">
              <a:lnSpc>
                <a:spcPct val="120000"/>
              </a:lnSpc>
              <a:spcBef>
                <a:spcPts val="0"/>
              </a:spcBef>
              <a:buClr>
                <a:schemeClr val="accent1"/>
              </a:buClr>
              <a:buFont typeface="+mj-lt"/>
              <a:buAutoNum type="alphaLcPeriod"/>
              <a:defRPr sz="1100" kern="1200">
                <a:solidFill>
                  <a:schemeClr val="tx1"/>
                </a:solidFill>
                <a:latin typeface="+mn-lt"/>
                <a:ea typeface="+mn-ea"/>
                <a:cs typeface="+mn-cs"/>
              </a:defRPr>
            </a:lvl8pPr>
            <a:lvl9pPr marL="648000" indent="-216000" algn="l" defTabSz="859188" rtl="0" eaLnBrk="1" latinLnBrk="0" hangingPunct="1">
              <a:lnSpc>
                <a:spcPct val="120000"/>
              </a:lnSpc>
              <a:spcBef>
                <a:spcPts val="0"/>
              </a:spcBef>
              <a:buClr>
                <a:schemeClr val="accent1"/>
              </a:buClr>
              <a:buFont typeface="Arial" panose="020B0604020202020204" pitchFamily="34" charset="0"/>
              <a:buChar char="-"/>
              <a:defRPr sz="1100" i="0" kern="1200">
                <a:solidFill>
                  <a:schemeClr val="tx1"/>
                </a:solidFill>
                <a:latin typeface="+mn-lt"/>
                <a:ea typeface="+mn-ea"/>
                <a:cs typeface="+mn-cs"/>
              </a:defRPr>
            </a:lvl9pPr>
          </a:lstStyle>
          <a:p>
            <a:pPr algn="just"/>
            <a:r>
              <a:rPr lang="en-GB" sz="1224" dirty="0"/>
              <a:t>Prior to an offer being declared unconditional, Vanguard and Blackrock, large index investors, have tendered on average between c. 30% and 60% of their shares in recent Real Estate tender offers</a:t>
            </a:r>
          </a:p>
          <a:p>
            <a:pPr algn="just"/>
            <a:endParaRPr lang="en-GB" sz="1224" dirty="0"/>
          </a:p>
        </p:txBody>
      </p:sp>
      <p:sp>
        <p:nvSpPr>
          <p:cNvPr id="2" name="Slide Number Placeholder 2">
            <a:extLst>
              <a:ext uri="{FF2B5EF4-FFF2-40B4-BE49-F238E27FC236}">
                <a16:creationId xmlns:a16="http://schemas.microsoft.com/office/drawing/2014/main" id="{762CDA78-57FF-BF3F-94DE-CCACA5A7C450}"/>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26</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682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3">
            <a:extLst>
              <a:ext uri="{FF2B5EF4-FFF2-40B4-BE49-F238E27FC236}">
                <a16:creationId xmlns:a16="http://schemas.microsoft.com/office/drawing/2014/main" id="{25FF3088-2734-4EDE-B821-4179DDEF2E81}"/>
              </a:ext>
            </a:extLst>
          </p:cNvPr>
          <p:cNvSpPr txBox="1">
            <a:spLocks/>
          </p:cNvSpPr>
          <p:nvPr/>
        </p:nvSpPr>
        <p:spPr>
          <a:xfrm>
            <a:off x="1801668" y="1403219"/>
            <a:ext cx="8587394" cy="427739"/>
          </a:xfrm>
          <a:prstGeom prst="rect">
            <a:avLst/>
          </a:prstGeom>
        </p:spPr>
        <p:txBody>
          <a:bodyPr/>
          <a:lstStyle>
            <a:lvl1pPr marL="0" indent="0" algn="l" defTabSz="859188" rtl="0" eaLnBrk="1" latinLnBrk="0" hangingPunct="1">
              <a:lnSpc>
                <a:spcPct val="120000"/>
              </a:lnSpc>
              <a:spcBef>
                <a:spcPts val="0"/>
              </a:spcBef>
              <a:buFontTx/>
              <a:buNone/>
              <a:defRPr sz="1100" b="1" kern="1200">
                <a:solidFill>
                  <a:schemeClr val="tx1"/>
                </a:solidFill>
                <a:latin typeface="Arial" panose="020B0604020202020204" pitchFamily="34" charset="0"/>
                <a:ea typeface="+mn-ea"/>
                <a:cs typeface="Arial" panose="020B0604020202020204" pitchFamily="34" charset="0"/>
              </a:defRPr>
            </a:lvl1pPr>
            <a:lvl2pPr marL="0" indent="0" algn="l" defTabSz="859188" rtl="0" eaLnBrk="1" latinLnBrk="0" hangingPunct="1">
              <a:lnSpc>
                <a:spcPct val="120000"/>
              </a:lnSpc>
              <a:spcBef>
                <a:spcPts val="0"/>
              </a:spcBef>
              <a:buClr>
                <a:schemeClr val="accent1"/>
              </a:buClr>
              <a:buFontTx/>
              <a:buNone/>
              <a:defRPr sz="1100" kern="1200">
                <a:solidFill>
                  <a:schemeClr val="tx1"/>
                </a:solidFill>
                <a:latin typeface="Arial" panose="020B0604020202020204" pitchFamily="34" charset="0"/>
                <a:ea typeface="+mn-ea"/>
                <a:cs typeface="Arial" panose="020B0604020202020204" pitchFamily="34" charset="0"/>
              </a:defRPr>
            </a:lvl2pPr>
            <a:lvl3pPr marL="0" indent="0" algn="ctr" defTabSz="859188" rtl="0" eaLnBrk="1" latinLnBrk="0" hangingPunct="1">
              <a:lnSpc>
                <a:spcPct val="120000"/>
              </a:lnSpc>
              <a:spcBef>
                <a:spcPts val="0"/>
              </a:spcBef>
              <a:buClr>
                <a:schemeClr val="accent1"/>
              </a:buClr>
              <a:buFontTx/>
              <a:buNone/>
              <a:defRPr sz="1100" kern="1200">
                <a:solidFill>
                  <a:schemeClr val="tx2"/>
                </a:solidFill>
                <a:latin typeface="+mj-lt"/>
                <a:ea typeface="+mn-ea"/>
                <a:cs typeface="Arial" panose="020B0604020202020204" pitchFamily="34" charset="0"/>
              </a:defRPr>
            </a:lvl3pPr>
            <a:lvl4pPr marL="216000" indent="-216000" algn="l" defTabSz="859188" rtl="0" eaLnBrk="1" latinLnBrk="0" hangingPunct="1">
              <a:lnSpc>
                <a:spcPct val="120000"/>
              </a:lnSpc>
              <a:spcBef>
                <a:spcPts val="0"/>
              </a:spcBef>
              <a:buClr>
                <a:schemeClr val="accent1"/>
              </a:buClr>
              <a:buFont typeface="Wingdings" panose="05000000000000000000" pitchFamily="2" charset="2"/>
              <a:buChar char="§"/>
              <a:defRPr sz="1100" kern="1200">
                <a:solidFill>
                  <a:schemeClr val="tx1"/>
                </a:solidFill>
                <a:latin typeface="Arial" panose="020B0604020202020204" pitchFamily="34" charset="0"/>
                <a:ea typeface="+mn-ea"/>
                <a:cs typeface="Arial" panose="020B0604020202020204" pitchFamily="34" charset="0"/>
              </a:defRPr>
            </a:lvl4pPr>
            <a:lvl5pPr marL="432000" indent="-216000" algn="l" defTabSz="859188" rtl="0" eaLnBrk="1" latinLnBrk="0" hangingPunct="1">
              <a:lnSpc>
                <a:spcPct val="120000"/>
              </a:lnSpc>
              <a:spcBef>
                <a:spcPts val="0"/>
              </a:spcBef>
              <a:buClr>
                <a:schemeClr val="accent1"/>
              </a:buClr>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648000" indent="-216000" algn="l" defTabSz="859188" rtl="0" eaLnBrk="1" latinLnBrk="0" hangingPunct="1">
              <a:lnSpc>
                <a:spcPct val="120000"/>
              </a:lnSpc>
              <a:spcBef>
                <a:spcPts val="0"/>
              </a:spcBef>
              <a:buClr>
                <a:schemeClr val="accent1"/>
              </a:buClr>
              <a:buFont typeface="Arial" panose="020B0604020202020204" pitchFamily="34" charset="0"/>
              <a:buChar char="-"/>
              <a:defRPr sz="1100" kern="1200">
                <a:solidFill>
                  <a:schemeClr val="tx1"/>
                </a:solidFill>
                <a:latin typeface="+mn-lt"/>
                <a:ea typeface="+mn-ea"/>
                <a:cs typeface="+mn-cs"/>
              </a:defRPr>
            </a:lvl6pPr>
            <a:lvl7pPr marL="216000" indent="-216000" algn="l" defTabSz="859188" rtl="0" eaLnBrk="1" latinLnBrk="0" hangingPunct="1">
              <a:lnSpc>
                <a:spcPct val="120000"/>
              </a:lnSpc>
              <a:spcBef>
                <a:spcPts val="0"/>
              </a:spcBef>
              <a:buClr>
                <a:schemeClr val="accent1"/>
              </a:buClr>
              <a:buFont typeface="+mj-lt"/>
              <a:buAutoNum type="arabicPeriod"/>
              <a:defRPr sz="1100" kern="1200">
                <a:solidFill>
                  <a:schemeClr val="tx1"/>
                </a:solidFill>
                <a:latin typeface="+mn-lt"/>
                <a:ea typeface="+mn-ea"/>
                <a:cs typeface="+mn-cs"/>
              </a:defRPr>
            </a:lvl7pPr>
            <a:lvl8pPr marL="432000" indent="-216000" algn="l" defTabSz="859188" rtl="0" eaLnBrk="1" latinLnBrk="0" hangingPunct="1">
              <a:lnSpc>
                <a:spcPct val="120000"/>
              </a:lnSpc>
              <a:spcBef>
                <a:spcPts val="0"/>
              </a:spcBef>
              <a:buClr>
                <a:schemeClr val="accent1"/>
              </a:buClr>
              <a:buFont typeface="+mj-lt"/>
              <a:buAutoNum type="alphaLcPeriod"/>
              <a:defRPr sz="1100" kern="1200">
                <a:solidFill>
                  <a:schemeClr val="tx1"/>
                </a:solidFill>
                <a:latin typeface="+mn-lt"/>
                <a:ea typeface="+mn-ea"/>
                <a:cs typeface="+mn-cs"/>
              </a:defRPr>
            </a:lvl8pPr>
            <a:lvl9pPr marL="648000" indent="-216000" algn="l" defTabSz="859188" rtl="0" eaLnBrk="1" latinLnBrk="0" hangingPunct="1">
              <a:lnSpc>
                <a:spcPct val="120000"/>
              </a:lnSpc>
              <a:spcBef>
                <a:spcPts val="0"/>
              </a:spcBef>
              <a:buClr>
                <a:schemeClr val="accent1"/>
              </a:buClr>
              <a:buFont typeface="Arial" panose="020B0604020202020204" pitchFamily="34" charset="0"/>
              <a:buChar char="-"/>
              <a:defRPr sz="1100" i="0" kern="1200">
                <a:solidFill>
                  <a:schemeClr val="tx1"/>
                </a:solidFill>
                <a:latin typeface="+mn-lt"/>
                <a:ea typeface="+mn-ea"/>
                <a:cs typeface="+mn-cs"/>
              </a:defRPr>
            </a:lvl9pPr>
          </a:lstStyle>
          <a:p>
            <a:pPr algn="just"/>
            <a:r>
              <a:rPr lang="en-GB" sz="1224" dirty="0"/>
              <a:t>Most of index investors waited until the stock was withdrawn from the index (when offer declared unconditional) before tendering in the offer</a:t>
            </a:r>
          </a:p>
          <a:p>
            <a:pPr algn="just"/>
            <a:endParaRPr lang="en-GB" sz="1224" dirty="0"/>
          </a:p>
        </p:txBody>
      </p:sp>
      <p:sp>
        <p:nvSpPr>
          <p:cNvPr id="4" name="Title 1"/>
          <p:cNvSpPr txBox="1">
            <a:spLocks/>
          </p:cNvSpPr>
          <p:nvPr/>
        </p:nvSpPr>
        <p:spPr>
          <a:xfrm>
            <a:off x="1802303" y="489769"/>
            <a:ext cx="8587394" cy="819849"/>
          </a:xfrm>
          <a:prstGeom prst="rect">
            <a:avLst/>
          </a:prstGeom>
        </p:spPr>
        <p:txBody>
          <a:bodyPr vert="horz" lIns="0" tIns="24993" rIns="0" bIns="24993" rtlCol="0" anchor="b" anchorCtr="0">
            <a:noAutofit/>
          </a:bodyPr>
          <a:lstStyle>
            <a:defPPr>
              <a:defRPr lang="nl-NL"/>
            </a:defPPr>
            <a:lvl1pPr defTabSz="859188">
              <a:lnSpc>
                <a:spcPct val="90000"/>
              </a:lnSpc>
              <a:spcBef>
                <a:spcPct val="0"/>
              </a:spcBef>
              <a:buNone/>
              <a:defRPr sz="2000">
                <a:solidFill>
                  <a:srgbClr val="34AF7E"/>
                </a:solidFill>
                <a:latin typeface="Georgia" panose="02040502050405020303" pitchFamily="18" charset="0"/>
                <a:ea typeface="+mj-ea"/>
                <a:cs typeface="Arial" panose="020B0604020202020204" pitchFamily="34" charset="0"/>
              </a:defRPr>
            </a:lvl1pPr>
          </a:lstStyle>
          <a:p>
            <a:r>
              <a:rPr lang="en-GB" sz="1814" dirty="0"/>
              <a:t>Case Study of a Precedent Transaction</a:t>
            </a:r>
          </a:p>
          <a:p>
            <a:endParaRPr lang="en-GB" sz="1814" dirty="0"/>
          </a:p>
        </p:txBody>
      </p:sp>
      <p:pic>
        <p:nvPicPr>
          <p:cNvPr id="3" name="paste note 1"/>
          <p:cNvPicPr>
            <a:picLocks noChangeAspect="1"/>
          </p:cNvPicPr>
          <p:nvPr>
            <p:custDataLst>
              <p:tags r:id="rId1"/>
            </p:custDataLst>
          </p:nvPr>
        </p:nvPicPr>
        <p:blipFill>
          <a:blip r:embed="rId3"/>
          <a:stretch>
            <a:fillRect/>
          </a:stretch>
        </p:blipFill>
        <p:spPr>
          <a:xfrm>
            <a:off x="1706000" y="2132299"/>
            <a:ext cx="8780002" cy="3315424"/>
          </a:xfrm>
          <a:prstGeom prst="rect">
            <a:avLst/>
          </a:prstGeom>
        </p:spPr>
      </p:pic>
      <p:grpSp>
        <p:nvGrpSpPr>
          <p:cNvPr id="7" name="Group 6"/>
          <p:cNvGrpSpPr/>
          <p:nvPr/>
        </p:nvGrpSpPr>
        <p:grpSpPr>
          <a:xfrm>
            <a:off x="2388375" y="2540527"/>
            <a:ext cx="7934143" cy="2225430"/>
            <a:chOff x="922020" y="2682240"/>
            <a:chExt cx="8747760" cy="2453640"/>
          </a:xfrm>
        </p:grpSpPr>
        <p:sp>
          <p:nvSpPr>
            <p:cNvPr id="8" name="Freeform 7"/>
            <p:cNvSpPr/>
            <p:nvPr/>
          </p:nvSpPr>
          <p:spPr>
            <a:xfrm>
              <a:off x="922020" y="3665220"/>
              <a:ext cx="8747760" cy="1470660"/>
            </a:xfrm>
            <a:custGeom>
              <a:avLst/>
              <a:gdLst>
                <a:gd name="connsiteX0" fmla="*/ 0 w 8747760"/>
                <a:gd name="connsiteY0" fmla="*/ 1470660 h 1470660"/>
                <a:gd name="connsiteX1" fmla="*/ 4175760 w 8747760"/>
                <a:gd name="connsiteY1" fmla="*/ 1470660 h 1470660"/>
                <a:gd name="connsiteX2" fmla="*/ 4480560 w 8747760"/>
                <a:gd name="connsiteY2" fmla="*/ 1356360 h 1470660"/>
                <a:gd name="connsiteX3" fmla="*/ 5577840 w 8747760"/>
                <a:gd name="connsiteY3" fmla="*/ 1348740 h 1470660"/>
                <a:gd name="connsiteX4" fmla="*/ 5958840 w 8747760"/>
                <a:gd name="connsiteY4" fmla="*/ 1348740 h 1470660"/>
                <a:gd name="connsiteX5" fmla="*/ 6309360 w 8747760"/>
                <a:gd name="connsiteY5" fmla="*/ 1341120 h 1470660"/>
                <a:gd name="connsiteX6" fmla="*/ 6393180 w 8747760"/>
                <a:gd name="connsiteY6" fmla="*/ 1310640 h 1470660"/>
                <a:gd name="connsiteX7" fmla="*/ 6507480 w 8747760"/>
                <a:gd name="connsiteY7" fmla="*/ 1104900 h 1470660"/>
                <a:gd name="connsiteX8" fmla="*/ 6621780 w 8747760"/>
                <a:gd name="connsiteY8" fmla="*/ 594360 h 1470660"/>
                <a:gd name="connsiteX9" fmla="*/ 7299960 w 8747760"/>
                <a:gd name="connsiteY9" fmla="*/ 579120 h 1470660"/>
                <a:gd name="connsiteX10" fmla="*/ 7955280 w 8747760"/>
                <a:gd name="connsiteY10" fmla="*/ 571500 h 1470660"/>
                <a:gd name="connsiteX11" fmla="*/ 8107680 w 8747760"/>
                <a:gd name="connsiteY11" fmla="*/ 556260 h 1470660"/>
                <a:gd name="connsiteX12" fmla="*/ 8214360 w 8747760"/>
                <a:gd name="connsiteY12" fmla="*/ 320040 h 1470660"/>
                <a:gd name="connsiteX13" fmla="*/ 8534400 w 8747760"/>
                <a:gd name="connsiteY13" fmla="*/ 22860 h 1470660"/>
                <a:gd name="connsiteX14" fmla="*/ 8656320 w 8747760"/>
                <a:gd name="connsiteY14" fmla="*/ 30480 h 1470660"/>
                <a:gd name="connsiteX15" fmla="*/ 8747760 w 8747760"/>
                <a:gd name="connsiteY15" fmla="*/ 0 h 1470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747760" h="1470660">
                  <a:moveTo>
                    <a:pt x="0" y="1470660"/>
                  </a:moveTo>
                  <a:lnTo>
                    <a:pt x="4175760" y="1470660"/>
                  </a:lnTo>
                  <a:lnTo>
                    <a:pt x="4480560" y="1356360"/>
                  </a:lnTo>
                  <a:lnTo>
                    <a:pt x="5577840" y="1348740"/>
                  </a:lnTo>
                  <a:lnTo>
                    <a:pt x="5958840" y="1348740"/>
                  </a:lnTo>
                  <a:lnTo>
                    <a:pt x="6309360" y="1341120"/>
                  </a:lnTo>
                  <a:lnTo>
                    <a:pt x="6393180" y="1310640"/>
                  </a:lnTo>
                  <a:lnTo>
                    <a:pt x="6507480" y="1104900"/>
                  </a:lnTo>
                  <a:lnTo>
                    <a:pt x="6621780" y="594360"/>
                  </a:lnTo>
                  <a:lnTo>
                    <a:pt x="7299960" y="579120"/>
                  </a:lnTo>
                  <a:lnTo>
                    <a:pt x="7955280" y="571500"/>
                  </a:lnTo>
                  <a:lnTo>
                    <a:pt x="8107680" y="556260"/>
                  </a:lnTo>
                  <a:lnTo>
                    <a:pt x="8214360" y="320040"/>
                  </a:lnTo>
                  <a:lnTo>
                    <a:pt x="8534400" y="22860"/>
                  </a:lnTo>
                  <a:lnTo>
                    <a:pt x="8656320" y="30480"/>
                  </a:lnTo>
                  <a:lnTo>
                    <a:pt x="8747760" y="0"/>
                  </a:lnTo>
                </a:path>
              </a:pathLst>
            </a:custGeom>
            <a:noFill/>
            <a:ln w="19050" cap="flat" cmpd="sng" algn="ctr">
              <a:solidFill>
                <a:srgbClr val="00C7B1"/>
              </a:solidFill>
              <a:prstDash val="solid"/>
              <a:miter lim="800000"/>
            </a:ln>
            <a:effectLst/>
          </p:spPr>
          <p:txBody>
            <a:bodyPr rtlCol="0" anchor="ctr"/>
            <a:lstStyle/>
            <a:p>
              <a:pPr algn="ctr" defTabSz="915283">
                <a:defRPr/>
              </a:pPr>
              <a:endParaRPr lang="en-US" sz="1814" kern="0" dirty="0">
                <a:solidFill>
                  <a:srgbClr val="FFFFFF"/>
                </a:solidFill>
                <a:latin typeface="Arial"/>
              </a:endParaRPr>
            </a:p>
          </p:txBody>
        </p:sp>
        <p:sp>
          <p:nvSpPr>
            <p:cNvPr id="9" name="Freeform 8"/>
            <p:cNvSpPr/>
            <p:nvPr/>
          </p:nvSpPr>
          <p:spPr>
            <a:xfrm>
              <a:off x="922020" y="2682240"/>
              <a:ext cx="8747760" cy="2110740"/>
            </a:xfrm>
            <a:custGeom>
              <a:avLst/>
              <a:gdLst>
                <a:gd name="connsiteX0" fmla="*/ 0 w 8740140"/>
                <a:gd name="connsiteY0" fmla="*/ 0 h 2110740"/>
                <a:gd name="connsiteX1" fmla="*/ 723900 w 8740140"/>
                <a:gd name="connsiteY1" fmla="*/ 114300 h 2110740"/>
                <a:gd name="connsiteX2" fmla="*/ 1805940 w 8740140"/>
                <a:gd name="connsiteY2" fmla="*/ 106680 h 2110740"/>
                <a:gd name="connsiteX3" fmla="*/ 1920240 w 8740140"/>
                <a:gd name="connsiteY3" fmla="*/ 198120 h 2110740"/>
                <a:gd name="connsiteX4" fmla="*/ 2118360 w 8740140"/>
                <a:gd name="connsiteY4" fmla="*/ 213360 h 2110740"/>
                <a:gd name="connsiteX5" fmla="*/ 2225040 w 8740140"/>
                <a:gd name="connsiteY5" fmla="*/ 228600 h 2110740"/>
                <a:gd name="connsiteX6" fmla="*/ 2583180 w 8740140"/>
                <a:gd name="connsiteY6" fmla="*/ 251460 h 2110740"/>
                <a:gd name="connsiteX7" fmla="*/ 2674620 w 8740140"/>
                <a:gd name="connsiteY7" fmla="*/ 266700 h 2110740"/>
                <a:gd name="connsiteX8" fmla="*/ 2773680 w 8740140"/>
                <a:gd name="connsiteY8" fmla="*/ 220980 h 2110740"/>
                <a:gd name="connsiteX9" fmla="*/ 3108960 w 8740140"/>
                <a:gd name="connsiteY9" fmla="*/ 228600 h 2110740"/>
                <a:gd name="connsiteX10" fmla="*/ 3528060 w 8740140"/>
                <a:gd name="connsiteY10" fmla="*/ 266700 h 2110740"/>
                <a:gd name="connsiteX11" fmla="*/ 3627120 w 8740140"/>
                <a:gd name="connsiteY11" fmla="*/ 228600 h 2110740"/>
                <a:gd name="connsiteX12" fmla="*/ 4038600 w 8740140"/>
                <a:gd name="connsiteY12" fmla="*/ 251460 h 2110740"/>
                <a:gd name="connsiteX13" fmla="*/ 4137660 w 8740140"/>
                <a:gd name="connsiteY13" fmla="*/ 259080 h 2110740"/>
                <a:gd name="connsiteX14" fmla="*/ 4480560 w 8740140"/>
                <a:gd name="connsiteY14" fmla="*/ 441960 h 2110740"/>
                <a:gd name="connsiteX15" fmla="*/ 4808220 w 8740140"/>
                <a:gd name="connsiteY15" fmla="*/ 441960 h 2110740"/>
                <a:gd name="connsiteX16" fmla="*/ 4953000 w 8740140"/>
                <a:gd name="connsiteY16" fmla="*/ 457200 h 2110740"/>
                <a:gd name="connsiteX17" fmla="*/ 5059680 w 8740140"/>
                <a:gd name="connsiteY17" fmla="*/ 457200 h 2110740"/>
                <a:gd name="connsiteX18" fmla="*/ 5257800 w 8740140"/>
                <a:gd name="connsiteY18" fmla="*/ 495300 h 2110740"/>
                <a:gd name="connsiteX19" fmla="*/ 5669280 w 8740140"/>
                <a:gd name="connsiteY19" fmla="*/ 518160 h 2110740"/>
                <a:gd name="connsiteX20" fmla="*/ 6309360 w 8740140"/>
                <a:gd name="connsiteY20" fmla="*/ 563880 h 2110740"/>
                <a:gd name="connsiteX21" fmla="*/ 6400800 w 8740140"/>
                <a:gd name="connsiteY21" fmla="*/ 601980 h 2110740"/>
                <a:gd name="connsiteX22" fmla="*/ 6499860 w 8740140"/>
                <a:gd name="connsiteY22" fmla="*/ 807720 h 2110740"/>
                <a:gd name="connsiteX23" fmla="*/ 6614160 w 8740140"/>
                <a:gd name="connsiteY23" fmla="*/ 1318260 h 2110740"/>
                <a:gd name="connsiteX24" fmla="*/ 7780020 w 8740140"/>
                <a:gd name="connsiteY24" fmla="*/ 1394460 h 2110740"/>
                <a:gd name="connsiteX25" fmla="*/ 8107680 w 8740140"/>
                <a:gd name="connsiteY25" fmla="*/ 1470660 h 2110740"/>
                <a:gd name="connsiteX26" fmla="*/ 8214360 w 8740140"/>
                <a:gd name="connsiteY26" fmla="*/ 1737360 h 2110740"/>
                <a:gd name="connsiteX27" fmla="*/ 8526780 w 8740140"/>
                <a:gd name="connsiteY27" fmla="*/ 2080260 h 2110740"/>
                <a:gd name="connsiteX28" fmla="*/ 8625840 w 8740140"/>
                <a:gd name="connsiteY28" fmla="*/ 2080260 h 2110740"/>
                <a:gd name="connsiteX29" fmla="*/ 8740140 w 8740140"/>
                <a:gd name="connsiteY29" fmla="*/ 2110740 h 211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40140" h="2110740">
                  <a:moveTo>
                    <a:pt x="0" y="0"/>
                  </a:moveTo>
                  <a:lnTo>
                    <a:pt x="723900" y="114300"/>
                  </a:lnTo>
                  <a:lnTo>
                    <a:pt x="1805940" y="106680"/>
                  </a:lnTo>
                  <a:lnTo>
                    <a:pt x="1920240" y="198120"/>
                  </a:lnTo>
                  <a:lnTo>
                    <a:pt x="2118360" y="213360"/>
                  </a:lnTo>
                  <a:lnTo>
                    <a:pt x="2225040" y="228600"/>
                  </a:lnTo>
                  <a:lnTo>
                    <a:pt x="2583180" y="251460"/>
                  </a:lnTo>
                  <a:lnTo>
                    <a:pt x="2674620" y="266700"/>
                  </a:lnTo>
                  <a:lnTo>
                    <a:pt x="2773680" y="220980"/>
                  </a:lnTo>
                  <a:lnTo>
                    <a:pt x="3108960" y="228600"/>
                  </a:lnTo>
                  <a:lnTo>
                    <a:pt x="3528060" y="266700"/>
                  </a:lnTo>
                  <a:lnTo>
                    <a:pt x="3627120" y="228600"/>
                  </a:lnTo>
                  <a:lnTo>
                    <a:pt x="4038600" y="251460"/>
                  </a:lnTo>
                  <a:lnTo>
                    <a:pt x="4137660" y="259080"/>
                  </a:lnTo>
                  <a:lnTo>
                    <a:pt x="4480560" y="441960"/>
                  </a:lnTo>
                  <a:lnTo>
                    <a:pt x="4808220" y="441960"/>
                  </a:lnTo>
                  <a:lnTo>
                    <a:pt x="4953000" y="457200"/>
                  </a:lnTo>
                  <a:lnTo>
                    <a:pt x="5059680" y="457200"/>
                  </a:lnTo>
                  <a:lnTo>
                    <a:pt x="5257800" y="495300"/>
                  </a:lnTo>
                  <a:lnTo>
                    <a:pt x="5669280" y="518160"/>
                  </a:lnTo>
                  <a:lnTo>
                    <a:pt x="6309360" y="563880"/>
                  </a:lnTo>
                  <a:lnTo>
                    <a:pt x="6400800" y="601980"/>
                  </a:lnTo>
                  <a:lnTo>
                    <a:pt x="6499860" y="807720"/>
                  </a:lnTo>
                  <a:lnTo>
                    <a:pt x="6614160" y="1318260"/>
                  </a:lnTo>
                  <a:lnTo>
                    <a:pt x="7780020" y="1394460"/>
                  </a:lnTo>
                  <a:lnTo>
                    <a:pt x="8107680" y="1470660"/>
                  </a:lnTo>
                  <a:lnTo>
                    <a:pt x="8214360" y="1737360"/>
                  </a:lnTo>
                  <a:lnTo>
                    <a:pt x="8526780" y="2080260"/>
                  </a:lnTo>
                  <a:lnTo>
                    <a:pt x="8625840" y="2080260"/>
                  </a:lnTo>
                  <a:lnTo>
                    <a:pt x="8740140" y="2110740"/>
                  </a:lnTo>
                </a:path>
              </a:pathLst>
            </a:custGeom>
            <a:noFill/>
            <a:ln w="19050" cap="flat" cmpd="sng" algn="ctr">
              <a:solidFill>
                <a:srgbClr val="28334A"/>
              </a:solidFill>
              <a:prstDash val="solid"/>
              <a:miter lim="800000"/>
            </a:ln>
            <a:effectLst/>
          </p:spPr>
          <p:txBody>
            <a:bodyPr rtlCol="0" anchor="ctr"/>
            <a:lstStyle/>
            <a:p>
              <a:pPr algn="ctr" defTabSz="915283">
                <a:defRPr/>
              </a:pPr>
              <a:endParaRPr lang="en-US" sz="1814" kern="0" dirty="0">
                <a:solidFill>
                  <a:srgbClr val="FFFFFF"/>
                </a:solidFill>
                <a:latin typeface="Arial"/>
              </a:endParaRPr>
            </a:p>
          </p:txBody>
        </p:sp>
      </p:grpSp>
      <p:cxnSp>
        <p:nvCxnSpPr>
          <p:cNvPr id="10" name="Straight Connector 9"/>
          <p:cNvCxnSpPr/>
          <p:nvPr/>
        </p:nvCxnSpPr>
        <p:spPr>
          <a:xfrm>
            <a:off x="8284987" y="2471414"/>
            <a:ext cx="0" cy="2294543"/>
          </a:xfrm>
          <a:prstGeom prst="line">
            <a:avLst/>
          </a:prstGeom>
          <a:noFill/>
          <a:ln w="12700" cap="flat" cmpd="sng" algn="ctr">
            <a:solidFill>
              <a:schemeClr val="tx1"/>
            </a:solidFill>
            <a:prstDash val="dash"/>
            <a:miter lim="800000"/>
            <a:headEnd type="none" w="med" len="med"/>
            <a:tailEnd type="none" w="med" len="med"/>
          </a:ln>
          <a:effectLst/>
        </p:spPr>
      </p:cxnSp>
      <p:cxnSp>
        <p:nvCxnSpPr>
          <p:cNvPr id="11" name="Straight Connector 10"/>
          <p:cNvCxnSpPr/>
          <p:nvPr/>
        </p:nvCxnSpPr>
        <p:spPr>
          <a:xfrm>
            <a:off x="10320678" y="2471414"/>
            <a:ext cx="0" cy="2294543"/>
          </a:xfrm>
          <a:prstGeom prst="line">
            <a:avLst/>
          </a:prstGeom>
          <a:noFill/>
          <a:ln w="12700" cap="flat" cmpd="sng" algn="ctr">
            <a:solidFill>
              <a:schemeClr val="tx1"/>
            </a:solidFill>
            <a:prstDash val="dash"/>
            <a:miter lim="800000"/>
            <a:headEnd type="none" w="med" len="med"/>
            <a:tailEnd type="none" w="med" len="med"/>
          </a:ln>
          <a:effectLst/>
        </p:spPr>
      </p:cxnSp>
      <p:sp>
        <p:nvSpPr>
          <p:cNvPr id="12" name="TextBox 11"/>
          <p:cNvSpPr txBox="1"/>
          <p:nvPr/>
        </p:nvSpPr>
        <p:spPr>
          <a:xfrm>
            <a:off x="7890182" y="2199509"/>
            <a:ext cx="789610" cy="251094"/>
          </a:xfrm>
          <a:prstGeom prst="rect">
            <a:avLst/>
          </a:prstGeom>
          <a:solidFill>
            <a:schemeClr val="accent2">
              <a:lumMod val="20000"/>
              <a:lumOff val="80000"/>
            </a:schemeClr>
          </a:solidFill>
          <a:ln>
            <a:solidFill>
              <a:schemeClr val="tx1"/>
            </a:solidFill>
            <a:prstDash val="dash"/>
          </a:ln>
        </p:spPr>
        <p:txBody>
          <a:bodyPr wrap="square" lIns="32652" tIns="0" rIns="32652" bIns="0" rtlCol="0">
            <a:spAutoFit/>
          </a:bodyPr>
          <a:lstStyle/>
          <a:p>
            <a:pPr algn="ctr" defTabSz="915283">
              <a:defRPr/>
            </a:pPr>
            <a:r>
              <a:rPr lang="en-GB" sz="816" kern="0" dirty="0"/>
              <a:t>Offer declared </a:t>
            </a:r>
            <a:br>
              <a:rPr lang="en-GB" sz="816" kern="0" dirty="0"/>
            </a:br>
            <a:r>
              <a:rPr lang="en-GB" sz="816" kern="0" dirty="0"/>
              <a:t>unconditional</a:t>
            </a:r>
          </a:p>
        </p:txBody>
      </p:sp>
      <p:sp>
        <p:nvSpPr>
          <p:cNvPr id="13" name="TextBox 12"/>
          <p:cNvSpPr txBox="1"/>
          <p:nvPr/>
        </p:nvSpPr>
        <p:spPr>
          <a:xfrm>
            <a:off x="9876858" y="2173797"/>
            <a:ext cx="448158" cy="251094"/>
          </a:xfrm>
          <a:prstGeom prst="rect">
            <a:avLst/>
          </a:prstGeom>
          <a:solidFill>
            <a:schemeClr val="accent2">
              <a:lumMod val="20000"/>
              <a:lumOff val="80000"/>
            </a:schemeClr>
          </a:solidFill>
          <a:ln>
            <a:solidFill>
              <a:schemeClr val="tx1"/>
            </a:solidFill>
            <a:prstDash val="dash"/>
          </a:ln>
        </p:spPr>
        <p:txBody>
          <a:bodyPr wrap="square" lIns="32652" tIns="0" rIns="32652" bIns="0" rtlCol="0">
            <a:spAutoFit/>
          </a:bodyPr>
          <a:lstStyle/>
          <a:p>
            <a:pPr algn="ctr" defTabSz="915283">
              <a:defRPr/>
            </a:pPr>
            <a:r>
              <a:rPr lang="en-GB" sz="816" kern="0" dirty="0"/>
              <a:t>Offer </a:t>
            </a:r>
            <a:br>
              <a:rPr lang="en-GB" sz="816" kern="0" dirty="0"/>
            </a:br>
            <a:r>
              <a:rPr lang="en-GB" sz="816" kern="0" dirty="0"/>
              <a:t>closing</a:t>
            </a:r>
          </a:p>
        </p:txBody>
      </p:sp>
      <p:sp>
        <p:nvSpPr>
          <p:cNvPr id="14" name="Rectangular Callout 13"/>
          <p:cNvSpPr/>
          <p:nvPr/>
        </p:nvSpPr>
        <p:spPr>
          <a:xfrm>
            <a:off x="5187877" y="1976911"/>
            <a:ext cx="2394563" cy="612956"/>
          </a:xfrm>
          <a:prstGeom prst="rect">
            <a:avLst/>
          </a:prstGeom>
          <a:solidFill>
            <a:schemeClr val="accent2">
              <a:lumMod val="20000"/>
              <a:lumOff val="80000"/>
            </a:schemeClr>
          </a:solidFill>
          <a:ln w="12700" cap="flat" cmpd="sng" algn="ctr">
            <a:solidFill>
              <a:schemeClr val="tx1"/>
            </a:solidFill>
            <a:prstDash val="solid"/>
            <a:miter lim="800000"/>
          </a:ln>
          <a:effectLst/>
        </p:spPr>
        <p:txBody>
          <a:bodyPr lIns="32652" tIns="32652" rIns="32652" bIns="32652" rtlCol="0" anchor="ctr"/>
          <a:lstStyle/>
          <a:p>
            <a:pPr defTabSz="915283">
              <a:spcBef>
                <a:spcPts val="272"/>
              </a:spcBef>
              <a:defRPr/>
            </a:pPr>
            <a:r>
              <a:rPr lang="en-GB" sz="816" b="1" kern="0" dirty="0">
                <a:latin typeface="Arial"/>
              </a:rPr>
              <a:t>Two clear spikes in acceptances</a:t>
            </a:r>
          </a:p>
          <a:p>
            <a:pPr marL="157579" lvl="2" indent="-157579" defTabSz="915283">
              <a:spcBef>
                <a:spcPts val="272"/>
              </a:spcBef>
              <a:spcAft>
                <a:spcPts val="544"/>
              </a:spcAft>
              <a:buClr>
                <a:srgbClr val="000000"/>
              </a:buClr>
              <a:buFont typeface="Arial" panose="020B0604020202020204" pitchFamily="34" charset="0"/>
              <a:buChar char="—"/>
              <a:tabLst>
                <a:tab pos="652258" algn="l"/>
              </a:tabLst>
              <a:defRPr/>
            </a:pPr>
            <a:r>
              <a:rPr lang="en-GB" sz="816" kern="0" dirty="0">
                <a:latin typeface="Arial"/>
              </a:rPr>
              <a:t>Just before and after the offer is unconditional</a:t>
            </a:r>
          </a:p>
          <a:p>
            <a:pPr marL="157579" lvl="2" indent="-157579" defTabSz="915283">
              <a:spcBef>
                <a:spcPts val="272"/>
              </a:spcBef>
              <a:spcAft>
                <a:spcPts val="544"/>
              </a:spcAft>
              <a:buClr>
                <a:srgbClr val="000000"/>
              </a:buClr>
              <a:buFont typeface="Arial" panose="020B0604020202020204" pitchFamily="34" charset="0"/>
              <a:buChar char="—"/>
              <a:tabLst>
                <a:tab pos="652258" algn="l"/>
              </a:tabLst>
              <a:defRPr/>
            </a:pPr>
            <a:r>
              <a:rPr lang="en-GB" sz="816" kern="0" dirty="0">
                <a:latin typeface="Arial"/>
              </a:rPr>
              <a:t>Just before offer closing</a:t>
            </a:r>
          </a:p>
        </p:txBody>
      </p:sp>
      <p:sp>
        <p:nvSpPr>
          <p:cNvPr id="16" name="Right Arrow 15"/>
          <p:cNvSpPr/>
          <p:nvPr/>
        </p:nvSpPr>
        <p:spPr>
          <a:xfrm>
            <a:off x="8597246" y="2689483"/>
            <a:ext cx="1558109" cy="593642"/>
          </a:xfrm>
          <a:prstGeom prst="rightArrow">
            <a:avLst/>
          </a:prstGeom>
          <a:solidFill>
            <a:schemeClr val="accent2">
              <a:lumMod val="20000"/>
              <a:lumOff val="80000"/>
            </a:schemeClr>
          </a:solidFill>
          <a:ln w="12700" cap="flat" cmpd="sng" algn="ctr">
            <a:solidFill>
              <a:schemeClr val="tx1"/>
            </a:solidFill>
            <a:prstDash val="solid"/>
            <a:miter lim="800000"/>
          </a:ln>
          <a:effectLst/>
        </p:spPr>
        <p:txBody>
          <a:bodyPr lIns="32652" tIns="32652" rIns="32652" bIns="32652" rtlCol="0" anchor="ctr"/>
          <a:lstStyle/>
          <a:p>
            <a:pPr algn="ctr" defTabSz="915283">
              <a:defRPr/>
            </a:pPr>
            <a:r>
              <a:rPr lang="en-GB" sz="816" b="1" kern="0" dirty="0">
                <a:latin typeface="Arial"/>
              </a:rPr>
              <a:t>Majority of index investors</a:t>
            </a:r>
            <a:br>
              <a:rPr lang="en-GB" sz="816" b="1" kern="0" dirty="0">
                <a:latin typeface="Arial"/>
              </a:rPr>
            </a:br>
            <a:r>
              <a:rPr lang="en-GB" sz="816" b="1" kern="0" dirty="0">
                <a:latin typeface="Arial"/>
              </a:rPr>
              <a:t>tendering</a:t>
            </a:r>
          </a:p>
        </p:txBody>
      </p:sp>
      <p:cxnSp>
        <p:nvCxnSpPr>
          <p:cNvPr id="17" name="Straight Connector 16"/>
          <p:cNvCxnSpPr/>
          <p:nvPr/>
        </p:nvCxnSpPr>
        <p:spPr>
          <a:xfrm>
            <a:off x="2363864" y="2474237"/>
            <a:ext cx="0" cy="2294543"/>
          </a:xfrm>
          <a:prstGeom prst="line">
            <a:avLst/>
          </a:prstGeom>
          <a:noFill/>
          <a:ln w="12700" cap="flat" cmpd="sng" algn="ctr">
            <a:solidFill>
              <a:schemeClr val="tx1"/>
            </a:solidFill>
            <a:prstDash val="dash"/>
            <a:miter lim="800000"/>
            <a:headEnd type="none" w="med" len="med"/>
            <a:tailEnd type="none" w="med" len="med"/>
          </a:ln>
          <a:effectLst/>
        </p:spPr>
      </p:cxnSp>
      <p:sp>
        <p:nvSpPr>
          <p:cNvPr id="18" name="TextBox 17"/>
          <p:cNvSpPr txBox="1"/>
          <p:nvPr/>
        </p:nvSpPr>
        <p:spPr>
          <a:xfrm>
            <a:off x="2358348" y="2202331"/>
            <a:ext cx="789610" cy="251094"/>
          </a:xfrm>
          <a:prstGeom prst="rect">
            <a:avLst/>
          </a:prstGeom>
          <a:solidFill>
            <a:schemeClr val="accent2">
              <a:lumMod val="20000"/>
              <a:lumOff val="80000"/>
            </a:schemeClr>
          </a:solidFill>
          <a:ln>
            <a:solidFill>
              <a:schemeClr val="tx1"/>
            </a:solidFill>
            <a:prstDash val="dash"/>
          </a:ln>
        </p:spPr>
        <p:txBody>
          <a:bodyPr wrap="square" lIns="32652" tIns="0" rIns="32652" bIns="0" rtlCol="0">
            <a:spAutoFit/>
          </a:bodyPr>
          <a:lstStyle/>
          <a:p>
            <a:pPr algn="ctr" defTabSz="915283">
              <a:defRPr/>
            </a:pPr>
            <a:r>
              <a:rPr lang="en-GB" sz="816" kern="0" dirty="0"/>
              <a:t>Offer opened to tenders</a:t>
            </a:r>
          </a:p>
        </p:txBody>
      </p:sp>
      <p:sp>
        <p:nvSpPr>
          <p:cNvPr id="19" name="Text Placeholder 4">
            <a:extLst>
              <a:ext uri="{FF2B5EF4-FFF2-40B4-BE49-F238E27FC236}">
                <a16:creationId xmlns:a16="http://schemas.microsoft.com/office/drawing/2014/main" id="{FFD08B4E-2278-47DF-AC34-FEA7F99E1F4A}"/>
              </a:ext>
            </a:extLst>
          </p:cNvPr>
          <p:cNvSpPr txBox="1">
            <a:spLocks/>
          </p:cNvSpPr>
          <p:nvPr/>
        </p:nvSpPr>
        <p:spPr>
          <a:xfrm>
            <a:off x="1801668" y="6054172"/>
            <a:ext cx="8587394" cy="324014"/>
          </a:xfrm>
          <a:prstGeom prst="rect">
            <a:avLst/>
          </a:prstGeom>
        </p:spPr>
        <p:txBody>
          <a:bodyPr vert="horz" lIns="0" tIns="24993" rIns="0" bIns="24993" numCol="1" spcCol="838800" rtlCol="0">
            <a:normAutofit/>
          </a:bodyPr>
          <a:lstStyle>
            <a:lvl1pPr marL="0" indent="0" algn="l" defTabSz="859188" rtl="0" eaLnBrk="1" latinLnBrk="0" hangingPunct="1">
              <a:lnSpc>
                <a:spcPct val="120000"/>
              </a:lnSpc>
              <a:spcBef>
                <a:spcPts val="0"/>
              </a:spcBef>
              <a:buFontTx/>
              <a:buNone/>
              <a:defRPr sz="1100" b="1" kern="1200">
                <a:solidFill>
                  <a:schemeClr val="tx1"/>
                </a:solidFill>
                <a:latin typeface="Arial" panose="020B0604020202020204" pitchFamily="34" charset="0"/>
                <a:ea typeface="+mn-ea"/>
                <a:cs typeface="Arial" panose="020B0604020202020204" pitchFamily="34" charset="0"/>
              </a:defRPr>
            </a:lvl1pPr>
            <a:lvl2pPr marL="0" indent="0" algn="l" defTabSz="859188" rtl="0" eaLnBrk="1" latinLnBrk="0" hangingPunct="1">
              <a:lnSpc>
                <a:spcPct val="120000"/>
              </a:lnSpc>
              <a:spcBef>
                <a:spcPts val="0"/>
              </a:spcBef>
              <a:buClr>
                <a:schemeClr val="accent1"/>
              </a:buClr>
              <a:buFontTx/>
              <a:buNone/>
              <a:defRPr sz="1100" kern="1200">
                <a:solidFill>
                  <a:schemeClr val="tx1"/>
                </a:solidFill>
                <a:latin typeface="Arial" panose="020B0604020202020204" pitchFamily="34" charset="0"/>
                <a:ea typeface="+mn-ea"/>
                <a:cs typeface="Arial" panose="020B0604020202020204" pitchFamily="34" charset="0"/>
              </a:defRPr>
            </a:lvl2pPr>
            <a:lvl3pPr marL="0" indent="0" algn="ctr" defTabSz="859188" rtl="0" eaLnBrk="1" latinLnBrk="0" hangingPunct="1">
              <a:lnSpc>
                <a:spcPct val="120000"/>
              </a:lnSpc>
              <a:spcBef>
                <a:spcPts val="0"/>
              </a:spcBef>
              <a:buClr>
                <a:schemeClr val="accent1"/>
              </a:buClr>
              <a:buFontTx/>
              <a:buNone/>
              <a:defRPr sz="1100" kern="1200">
                <a:solidFill>
                  <a:schemeClr val="tx2"/>
                </a:solidFill>
                <a:latin typeface="+mj-lt"/>
                <a:ea typeface="+mn-ea"/>
                <a:cs typeface="Arial" panose="020B0604020202020204" pitchFamily="34" charset="0"/>
              </a:defRPr>
            </a:lvl3pPr>
            <a:lvl4pPr marL="216000" indent="-216000" algn="l" defTabSz="859188" rtl="0" eaLnBrk="1" latinLnBrk="0" hangingPunct="1">
              <a:lnSpc>
                <a:spcPct val="120000"/>
              </a:lnSpc>
              <a:spcBef>
                <a:spcPts val="0"/>
              </a:spcBef>
              <a:buClr>
                <a:schemeClr val="accent1"/>
              </a:buClr>
              <a:buFont typeface="Wingdings" panose="05000000000000000000" pitchFamily="2" charset="2"/>
              <a:buChar char="§"/>
              <a:defRPr sz="1100" kern="1200">
                <a:solidFill>
                  <a:schemeClr val="tx1"/>
                </a:solidFill>
                <a:latin typeface="Arial" panose="020B0604020202020204" pitchFamily="34" charset="0"/>
                <a:ea typeface="+mn-ea"/>
                <a:cs typeface="Arial" panose="020B0604020202020204" pitchFamily="34" charset="0"/>
              </a:defRPr>
            </a:lvl4pPr>
            <a:lvl5pPr marL="432000" indent="-216000" algn="l" defTabSz="859188" rtl="0" eaLnBrk="1" latinLnBrk="0" hangingPunct="1">
              <a:lnSpc>
                <a:spcPct val="120000"/>
              </a:lnSpc>
              <a:spcBef>
                <a:spcPts val="0"/>
              </a:spcBef>
              <a:buClr>
                <a:schemeClr val="accent1"/>
              </a:buClr>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648000" indent="-216000" algn="l" defTabSz="859188" rtl="0" eaLnBrk="1" latinLnBrk="0" hangingPunct="1">
              <a:lnSpc>
                <a:spcPct val="120000"/>
              </a:lnSpc>
              <a:spcBef>
                <a:spcPts val="0"/>
              </a:spcBef>
              <a:buClr>
                <a:schemeClr val="accent1"/>
              </a:buClr>
              <a:buFont typeface="Arial" panose="020B0604020202020204" pitchFamily="34" charset="0"/>
              <a:buChar char="-"/>
              <a:defRPr sz="1100" kern="1200">
                <a:solidFill>
                  <a:schemeClr val="tx1"/>
                </a:solidFill>
                <a:latin typeface="+mn-lt"/>
                <a:ea typeface="+mn-ea"/>
                <a:cs typeface="+mn-cs"/>
              </a:defRPr>
            </a:lvl6pPr>
            <a:lvl7pPr marL="216000" indent="-216000" algn="l" defTabSz="859188" rtl="0" eaLnBrk="1" latinLnBrk="0" hangingPunct="1">
              <a:lnSpc>
                <a:spcPct val="120000"/>
              </a:lnSpc>
              <a:spcBef>
                <a:spcPts val="0"/>
              </a:spcBef>
              <a:buClr>
                <a:schemeClr val="accent1"/>
              </a:buClr>
              <a:buFont typeface="+mj-lt"/>
              <a:buAutoNum type="arabicPeriod"/>
              <a:defRPr sz="1100" kern="1200">
                <a:solidFill>
                  <a:schemeClr val="tx1"/>
                </a:solidFill>
                <a:latin typeface="+mn-lt"/>
                <a:ea typeface="+mn-ea"/>
                <a:cs typeface="+mn-cs"/>
              </a:defRPr>
            </a:lvl7pPr>
            <a:lvl8pPr marL="432000" indent="-216000" algn="l" defTabSz="859188" rtl="0" eaLnBrk="1" latinLnBrk="0" hangingPunct="1">
              <a:lnSpc>
                <a:spcPct val="120000"/>
              </a:lnSpc>
              <a:spcBef>
                <a:spcPts val="0"/>
              </a:spcBef>
              <a:buClr>
                <a:schemeClr val="accent1"/>
              </a:buClr>
              <a:buFont typeface="+mj-lt"/>
              <a:buAutoNum type="alphaLcPeriod"/>
              <a:defRPr sz="1100" kern="1200">
                <a:solidFill>
                  <a:schemeClr val="tx1"/>
                </a:solidFill>
                <a:latin typeface="+mn-lt"/>
                <a:ea typeface="+mn-ea"/>
                <a:cs typeface="+mn-cs"/>
              </a:defRPr>
            </a:lvl8pPr>
            <a:lvl9pPr marL="648000" indent="-216000" algn="l" defTabSz="859188" rtl="0" eaLnBrk="1" latinLnBrk="0" hangingPunct="1">
              <a:lnSpc>
                <a:spcPct val="120000"/>
              </a:lnSpc>
              <a:spcBef>
                <a:spcPts val="0"/>
              </a:spcBef>
              <a:buClr>
                <a:schemeClr val="accent1"/>
              </a:buClr>
              <a:buFont typeface="Arial" panose="020B0604020202020204" pitchFamily="34" charset="0"/>
              <a:buChar char="-"/>
              <a:defRPr sz="1100" i="0" kern="1200">
                <a:solidFill>
                  <a:schemeClr val="tx1"/>
                </a:solidFill>
                <a:latin typeface="+mn-lt"/>
                <a:ea typeface="+mn-ea"/>
                <a:cs typeface="+mn-cs"/>
              </a:defRPr>
            </a:lvl9pPr>
          </a:lstStyle>
          <a:p>
            <a:pPr algn="just"/>
            <a:r>
              <a:rPr lang="en-GB" sz="816" b="0" dirty="0"/>
              <a:t>Source: Deutsche Bank Corporate Finance, </a:t>
            </a:r>
            <a:r>
              <a:rPr lang="en-GB" sz="816" b="0" dirty="0" err="1"/>
              <a:t>Georgesons</a:t>
            </a:r>
            <a:endParaRPr lang="en-GB" sz="816" dirty="0"/>
          </a:p>
        </p:txBody>
      </p:sp>
      <p:sp>
        <p:nvSpPr>
          <p:cNvPr id="2" name="Slide Number Placeholder 2">
            <a:extLst>
              <a:ext uri="{FF2B5EF4-FFF2-40B4-BE49-F238E27FC236}">
                <a16:creationId xmlns:a16="http://schemas.microsoft.com/office/drawing/2014/main" id="{44034C6C-7515-9FD8-F286-984CD7375526}"/>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27</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0713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5267909" y="3783210"/>
            <a:ext cx="1285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1"/>
          <p:cNvSpPr>
            <a:spLocks noGrp="1"/>
          </p:cNvSpPr>
          <p:nvPr>
            <p:ph type="ctrTitle"/>
          </p:nvPr>
        </p:nvSpPr>
        <p:spPr/>
        <p:txBody>
          <a:bodyPr/>
          <a:lstStyle/>
          <a:p>
            <a:r>
              <a:rPr lang="en-SG" dirty="0"/>
              <a:t>CONCLUSION</a:t>
            </a:r>
            <a:endParaRPr lang="en-GB" dirty="0">
              <a:solidFill>
                <a:srgbClr val="FFFFFF"/>
              </a:solidFill>
            </a:endParaRPr>
          </a:p>
        </p:txBody>
      </p:sp>
      <p:sp>
        <p:nvSpPr>
          <p:cNvPr id="3" name="Slide Number Placeholder 2">
            <a:extLst>
              <a:ext uri="{FF2B5EF4-FFF2-40B4-BE49-F238E27FC236}">
                <a16:creationId xmlns:a16="http://schemas.microsoft.com/office/drawing/2014/main" id="{F35CB3D9-825A-D445-1B45-597A3CA1422E}"/>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chemeClr val="bg1"/>
                </a:solidFill>
                <a:latin typeface="Arial" panose="020B0604020202020204" pitchFamily="34" charset="0"/>
                <a:cs typeface="Arial" panose="020B0604020202020204" pitchFamily="34" charset="0"/>
              </a:rPr>
              <a:pPr/>
              <a:t>28</a:t>
            </a:fld>
            <a:endParaRPr lang="en-GB" sz="85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5038428"/>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2204864"/>
            <a:ext cx="8065008" cy="1944216"/>
          </a:xfrm>
        </p:spPr>
        <p:txBody>
          <a:bodyPr>
            <a:noAutofit/>
          </a:bodyPr>
          <a:lstStyle/>
          <a:p>
            <a:pPr algn="ctr"/>
            <a:r>
              <a:rPr lang="en-MY" sz="3600" dirty="0"/>
              <a:t>Thank You</a:t>
            </a:r>
            <a:endParaRPr lang="en-GB" sz="3600" dirty="0"/>
          </a:p>
        </p:txBody>
      </p:sp>
      <p:sp>
        <p:nvSpPr>
          <p:cNvPr id="3" name="Slide Number Placeholder 2">
            <a:extLst>
              <a:ext uri="{FF2B5EF4-FFF2-40B4-BE49-F238E27FC236}">
                <a16:creationId xmlns:a16="http://schemas.microsoft.com/office/drawing/2014/main" id="{36EE94B3-3E31-E3CA-7B0C-69CABB3A6DCE}"/>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29</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112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Overview</a:t>
            </a:r>
          </a:p>
        </p:txBody>
      </p:sp>
      <p:graphicFrame>
        <p:nvGraphicFramePr>
          <p:cNvPr id="5" name="Diagram 4">
            <a:extLst>
              <a:ext uri="{FF2B5EF4-FFF2-40B4-BE49-F238E27FC236}">
                <a16:creationId xmlns:a16="http://schemas.microsoft.com/office/drawing/2014/main" id="{78BEF596-6FBB-42CB-9A18-EB6A69188DFC}"/>
              </a:ext>
            </a:extLst>
          </p:cNvPr>
          <p:cNvGraphicFramePr/>
          <p:nvPr>
            <p:extLst>
              <p:ext uri="{D42A27DB-BD31-4B8C-83A1-F6EECF244321}">
                <p14:modId xmlns:p14="http://schemas.microsoft.com/office/powerpoint/2010/main" val="299461037"/>
              </p:ext>
            </p:extLst>
          </p:nvPr>
        </p:nvGraphicFramePr>
        <p:xfrm>
          <a:off x="3765210" y="1268760"/>
          <a:ext cx="4662088"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2">
            <a:extLst>
              <a:ext uri="{FF2B5EF4-FFF2-40B4-BE49-F238E27FC236}">
                <a16:creationId xmlns:a16="http://schemas.microsoft.com/office/drawing/2014/main" id="{FE3A6AE9-B428-6C66-CE3E-1F553AFAB207}"/>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3</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0525275"/>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REIT Structures in Various Jurisdictions</a:t>
            </a:r>
            <a:endParaRPr lang="en-GB" dirty="0"/>
          </a:p>
        </p:txBody>
      </p:sp>
      <p:sp>
        <p:nvSpPr>
          <p:cNvPr id="10" name="Content Placeholder 2"/>
          <p:cNvSpPr>
            <a:spLocks noGrp="1"/>
          </p:cNvSpPr>
          <p:nvPr>
            <p:ph idx="1"/>
          </p:nvPr>
        </p:nvSpPr>
        <p:spPr/>
        <p:txBody>
          <a:bodyPr>
            <a:normAutofit/>
          </a:bodyPr>
          <a:lstStyle/>
          <a:p>
            <a:pPr algn="just">
              <a:spcAft>
                <a:spcPts val="700"/>
              </a:spcAft>
            </a:pPr>
            <a:r>
              <a:rPr lang="en-SG" sz="2400" dirty="0"/>
              <a:t>Singapore</a:t>
            </a:r>
          </a:p>
          <a:p>
            <a:pPr algn="just">
              <a:spcAft>
                <a:spcPts val="700"/>
              </a:spcAft>
            </a:pPr>
            <a:endParaRPr lang="en-SG" sz="2400" dirty="0"/>
          </a:p>
          <a:p>
            <a:pPr algn="just">
              <a:spcAft>
                <a:spcPts val="700"/>
              </a:spcAft>
            </a:pPr>
            <a:r>
              <a:rPr lang="en-SG" sz="2400" dirty="0"/>
              <a:t>Hong Kong</a:t>
            </a:r>
          </a:p>
          <a:p>
            <a:pPr algn="just">
              <a:spcAft>
                <a:spcPts val="700"/>
              </a:spcAft>
            </a:pPr>
            <a:endParaRPr lang="en-SG" sz="2400" dirty="0"/>
          </a:p>
          <a:p>
            <a:pPr algn="just">
              <a:spcAft>
                <a:spcPts val="700"/>
              </a:spcAft>
            </a:pPr>
            <a:r>
              <a:rPr lang="en-SG" sz="2400" dirty="0"/>
              <a:t>China</a:t>
            </a:r>
          </a:p>
          <a:p>
            <a:pPr algn="just">
              <a:spcAft>
                <a:spcPts val="700"/>
              </a:spcAft>
            </a:pPr>
            <a:endParaRPr lang="en-SG" sz="2400" dirty="0"/>
          </a:p>
          <a:p>
            <a:pPr algn="just">
              <a:spcAft>
                <a:spcPts val="700"/>
              </a:spcAft>
            </a:pPr>
            <a:r>
              <a:rPr lang="en-SG" sz="2400" dirty="0"/>
              <a:t>Japan</a:t>
            </a:r>
          </a:p>
          <a:p>
            <a:pPr algn="just">
              <a:spcAft>
                <a:spcPts val="700"/>
              </a:spcAft>
            </a:pPr>
            <a:endParaRPr lang="en-SG" sz="2400" dirty="0"/>
          </a:p>
          <a:p>
            <a:pPr algn="just">
              <a:spcAft>
                <a:spcPts val="700"/>
              </a:spcAft>
            </a:pPr>
            <a:r>
              <a:rPr lang="en-SG" sz="2400" dirty="0"/>
              <a:t>Europe</a:t>
            </a:r>
          </a:p>
        </p:txBody>
      </p:sp>
      <p:sp>
        <p:nvSpPr>
          <p:cNvPr id="3" name="Slide Number Placeholder 2">
            <a:extLst>
              <a:ext uri="{FF2B5EF4-FFF2-40B4-BE49-F238E27FC236}">
                <a16:creationId xmlns:a16="http://schemas.microsoft.com/office/drawing/2014/main" id="{AD8FE7C0-B20E-64AC-3CFF-29412A11189A}"/>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4</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6127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406" y="-98699"/>
            <a:ext cx="10754870" cy="687321"/>
          </a:xfrm>
        </p:spPr>
        <p:txBody>
          <a:bodyPr>
            <a:normAutofit/>
          </a:bodyPr>
          <a:lstStyle/>
          <a:p>
            <a:r>
              <a:rPr lang="en-SG" dirty="0"/>
              <a:t>REIT Structures in EUROPE</a:t>
            </a:r>
            <a:endParaRPr lang="en-GB" dirty="0"/>
          </a:p>
        </p:txBody>
      </p:sp>
      <p:sp>
        <p:nvSpPr>
          <p:cNvPr id="10" name="Content Placeholder 2"/>
          <p:cNvSpPr>
            <a:spLocks noGrp="1"/>
          </p:cNvSpPr>
          <p:nvPr>
            <p:ph idx="1"/>
          </p:nvPr>
        </p:nvSpPr>
        <p:spPr>
          <a:xfrm>
            <a:off x="684406" y="404664"/>
            <a:ext cx="10956209" cy="5986785"/>
          </a:xfrm>
        </p:spPr>
        <p:txBody>
          <a:bodyPr>
            <a:normAutofit/>
          </a:bodyPr>
          <a:lstStyle/>
          <a:p>
            <a:pPr marL="0" indent="0" algn="just">
              <a:spcAft>
                <a:spcPts val="700"/>
              </a:spcAft>
              <a:buNone/>
            </a:pPr>
            <a:r>
              <a:rPr lang="en-SG" sz="1300" dirty="0"/>
              <a:t>14 out of 27 member states and he UK have REIT legislation mainly after between 1995-2022 (Source: EPRA Global </a:t>
            </a:r>
            <a:r>
              <a:rPr lang="en-SG" sz="1300" dirty="0" err="1"/>
              <a:t>Reit</a:t>
            </a:r>
            <a:r>
              <a:rPr lang="en-SG" sz="1300" dirty="0"/>
              <a:t> Survey 2022)</a:t>
            </a:r>
          </a:p>
          <a:p>
            <a:pPr marL="0" indent="0" algn="just">
              <a:spcAft>
                <a:spcPts val="700"/>
              </a:spcAft>
              <a:buNone/>
            </a:pPr>
            <a:endParaRPr lang="en-SG" sz="1300" dirty="0"/>
          </a:p>
        </p:txBody>
      </p:sp>
      <p:sp>
        <p:nvSpPr>
          <p:cNvPr id="3" name="Slide Number Placeholder 2">
            <a:extLst>
              <a:ext uri="{FF2B5EF4-FFF2-40B4-BE49-F238E27FC236}">
                <a16:creationId xmlns:a16="http://schemas.microsoft.com/office/drawing/2014/main" id="{AD8FE7C0-B20E-64AC-3CFF-29412A11189A}"/>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5</a:t>
            </a:fld>
            <a:endParaRPr lang="en-GB" sz="850" b="1" dirty="0">
              <a:solidFill>
                <a:srgbClr val="0D316E"/>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6712A8B4-0368-0775-0E20-D237D35C2856}"/>
              </a:ext>
            </a:extLst>
          </p:cNvPr>
          <p:cNvGraphicFramePr>
            <a:graphicFrameLocks noGrp="1"/>
          </p:cNvGraphicFramePr>
          <p:nvPr>
            <p:extLst>
              <p:ext uri="{D42A27DB-BD31-4B8C-83A1-F6EECF244321}">
                <p14:modId xmlns:p14="http://schemas.microsoft.com/office/powerpoint/2010/main" val="3038302632"/>
              </p:ext>
            </p:extLst>
          </p:nvPr>
        </p:nvGraphicFramePr>
        <p:xfrm>
          <a:off x="155339" y="910748"/>
          <a:ext cx="11881321" cy="5729267"/>
        </p:xfrm>
        <a:graphic>
          <a:graphicData uri="http://schemas.openxmlformats.org/drawingml/2006/table">
            <a:tbl>
              <a:tblPr firstRow="1" bandRow="1">
                <a:tableStyleId>{5C22544A-7EE6-4342-B048-85BDC9FD1C3A}</a:tableStyleId>
              </a:tblPr>
              <a:tblGrid>
                <a:gridCol w="1145187">
                  <a:extLst>
                    <a:ext uri="{9D8B030D-6E8A-4147-A177-3AD203B41FA5}">
                      <a16:colId xmlns:a16="http://schemas.microsoft.com/office/drawing/2014/main" val="2346722295"/>
                    </a:ext>
                  </a:extLst>
                </a:gridCol>
                <a:gridCol w="1643931">
                  <a:extLst>
                    <a:ext uri="{9D8B030D-6E8A-4147-A177-3AD203B41FA5}">
                      <a16:colId xmlns:a16="http://schemas.microsoft.com/office/drawing/2014/main" val="838757048"/>
                    </a:ext>
                  </a:extLst>
                </a:gridCol>
                <a:gridCol w="1791353">
                  <a:extLst>
                    <a:ext uri="{9D8B030D-6E8A-4147-A177-3AD203B41FA5}">
                      <a16:colId xmlns:a16="http://schemas.microsoft.com/office/drawing/2014/main" val="1281245633"/>
                    </a:ext>
                  </a:extLst>
                </a:gridCol>
                <a:gridCol w="2101760">
                  <a:extLst>
                    <a:ext uri="{9D8B030D-6E8A-4147-A177-3AD203B41FA5}">
                      <a16:colId xmlns:a16="http://schemas.microsoft.com/office/drawing/2014/main" val="1633433941"/>
                    </a:ext>
                  </a:extLst>
                </a:gridCol>
                <a:gridCol w="446561">
                  <a:extLst>
                    <a:ext uri="{9D8B030D-6E8A-4147-A177-3AD203B41FA5}">
                      <a16:colId xmlns:a16="http://schemas.microsoft.com/office/drawing/2014/main" val="800374070"/>
                    </a:ext>
                  </a:extLst>
                </a:gridCol>
                <a:gridCol w="4752529">
                  <a:extLst>
                    <a:ext uri="{9D8B030D-6E8A-4147-A177-3AD203B41FA5}">
                      <a16:colId xmlns:a16="http://schemas.microsoft.com/office/drawing/2014/main" val="151202604"/>
                    </a:ext>
                  </a:extLst>
                </a:gridCol>
              </a:tblGrid>
              <a:tr h="334307">
                <a:tc>
                  <a:txBody>
                    <a:bodyPr/>
                    <a:lstStyle/>
                    <a:p>
                      <a:r>
                        <a:rPr lang="en-US" sz="1200" dirty="0">
                          <a:latin typeface="Arial" panose="020B0604020202020204" pitchFamily="34" charset="0"/>
                          <a:cs typeface="Arial" panose="020B0604020202020204" pitchFamily="34" charset="0"/>
                        </a:rPr>
                        <a:t>Country</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Name</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Company Form</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Regulatory status</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Nr.</a:t>
                      </a:r>
                      <a:endParaRPr lang="hu-HU" sz="1200" dirty="0">
                        <a:latin typeface="Arial" panose="020B0604020202020204" pitchFamily="34" charset="0"/>
                        <a:cs typeface="Arial" panose="020B0604020202020204" pitchFamily="34" charset="0"/>
                      </a:endParaRPr>
                    </a:p>
                  </a:txBody>
                  <a:tcPr/>
                </a:tc>
                <a:tc>
                  <a:txBody>
                    <a:bodyPr/>
                    <a:lstStyle/>
                    <a:p>
                      <a:pPr marL="0" indent="0"/>
                      <a:r>
                        <a:rPr lang="en-US" sz="1200" dirty="0">
                          <a:latin typeface="Arial" panose="020B0604020202020204" pitchFamily="34" charset="0"/>
                          <a:cs typeface="Arial" panose="020B0604020202020204" pitchFamily="34" charset="0"/>
                        </a:rPr>
                        <a:t>Specifics</a:t>
                      </a:r>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20525715"/>
                  </a:ext>
                </a:extLst>
              </a:tr>
              <a:tr h="397602">
                <a:tc>
                  <a:txBody>
                    <a:bodyPr/>
                    <a:lstStyle/>
                    <a:p>
                      <a:r>
                        <a:rPr lang="en-US" sz="1200" dirty="0">
                          <a:latin typeface="Arial" panose="020B0604020202020204" pitchFamily="34" charset="0"/>
                          <a:cs typeface="Arial" panose="020B0604020202020204" pitchFamily="34" charset="0"/>
                        </a:rPr>
                        <a:t>Belgium</a:t>
                      </a:r>
                      <a:endParaRPr lang="hu-HU" sz="1200" dirty="0">
                        <a:latin typeface="Arial" panose="020B0604020202020204" pitchFamily="34" charset="0"/>
                        <a:cs typeface="Arial" panose="020B0604020202020204" pitchFamily="34" charset="0"/>
                      </a:endParaRPr>
                    </a:p>
                  </a:txBody>
                  <a:tcPr/>
                </a:tc>
                <a:tc>
                  <a:txBody>
                    <a:bodyPr/>
                    <a:lstStyle/>
                    <a:p>
                      <a:r>
                        <a:rPr lang="hu-HU" sz="1200" dirty="0">
                          <a:latin typeface="Arial" panose="020B0604020202020204" pitchFamily="34" charset="0"/>
                          <a:cs typeface="Arial" panose="020B0604020202020204" pitchFamily="34" charset="0"/>
                        </a:rPr>
                        <a:t>SIR/GVV</a:t>
                      </a:r>
                      <a:r>
                        <a:rPr lang="en-US" sz="1200" dirty="0">
                          <a:latin typeface="Arial" panose="020B0604020202020204" pitchFamily="34" charset="0"/>
                          <a:cs typeface="Arial" panose="020B0604020202020204" pitchFamily="34" charset="0"/>
                        </a:rPr>
                        <a:t> (BE-REIT)</a:t>
                      </a:r>
                      <a:endParaRPr lang="hu-HU" sz="1200" dirty="0">
                        <a:latin typeface="Arial" panose="020B0604020202020204" pitchFamily="34" charset="0"/>
                        <a:cs typeface="Arial" panose="020B0604020202020204" pitchFamily="34" charset="0"/>
                      </a:endParaRPr>
                    </a:p>
                  </a:txBody>
                  <a:tcPr/>
                </a:tc>
                <a:tc rowSpan="15">
                  <a:txBody>
                    <a:bodyPr/>
                    <a:lstStyle/>
                    <a:p>
                      <a:r>
                        <a:rPr lang="en-US" sz="1200" dirty="0">
                          <a:latin typeface="Arial" panose="020B0604020202020204" pitchFamily="34" charset="0"/>
                          <a:cs typeface="Arial" panose="020B0604020202020204" pitchFamily="34" charset="0"/>
                        </a:rPr>
                        <a:t>Public listed company (or fund) but mainly operated as a company as per respective legislation.</a:t>
                      </a:r>
                    </a:p>
                  </a:txBody>
                  <a:tcPr/>
                </a:tc>
                <a:tc rowSpan="15">
                  <a:txBody>
                    <a:bodyPr/>
                    <a:lstStyle/>
                    <a:p>
                      <a:r>
                        <a:rPr lang="en-US" sz="1200" dirty="0">
                          <a:latin typeface="Arial" panose="020B0604020202020204" pitchFamily="34" charset="0"/>
                          <a:cs typeface="Arial" panose="020B0604020202020204" pitchFamily="34" charset="0"/>
                        </a:rPr>
                        <a:t>Usually not subject to AIFMD but requires either financial supervisory or tax authority license or supervision.</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17</a:t>
                      </a:r>
                      <a:endParaRPr lang="hu-HU" sz="1200" dirty="0">
                        <a:latin typeface="Arial" panose="020B0604020202020204" pitchFamily="34" charset="0"/>
                        <a:cs typeface="Arial" panose="020B0604020202020204" pitchFamily="34" charset="0"/>
                      </a:endParaRPr>
                    </a:p>
                  </a:txBody>
                  <a:tcPr/>
                </a:tc>
                <a:tc rowSpan="15">
                  <a:txBody>
                    <a:bodyPr/>
                    <a:lstStyle/>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Activity:</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Real estate management activity is required via direct ownership of real estate assess (in some cases limited investment in real estate holding or development companies or other real property investment related instruments is allowed)</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There is usually diversification requirement (e.g. limiting the investment in one investment only)</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Leverage level is regulated in many cases </a:t>
                      </a:r>
                      <a:r>
                        <a:rPr lang="en-US" sz="1200" dirty="0" err="1">
                          <a:latin typeface="Arial" panose="020B0604020202020204" pitchFamily="34" charset="0"/>
                          <a:cs typeface="Arial" panose="020B0604020202020204" pitchFamily="34" charset="0"/>
                        </a:rPr>
                        <a:t>upto</a:t>
                      </a:r>
                      <a:r>
                        <a:rPr lang="en-US" sz="1200" dirty="0">
                          <a:latin typeface="Arial" panose="020B0604020202020204" pitchFamily="34" charset="0"/>
                          <a:cs typeface="Arial" panose="020B0604020202020204" pitchFamily="34" charset="0"/>
                        </a:rPr>
                        <a:t> e-g- 50-60% of the asset value</a:t>
                      </a:r>
                    </a:p>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Tax and dividend distribution on Company level:</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Most of the cases local real estate expert services (management, valuation) is needed to support local economy with personnel requirements.</a:t>
                      </a:r>
                    </a:p>
                    <a:p>
                      <a:pPr marL="171450" indent="-171450">
                        <a:buFont typeface="Arial" panose="020B0604020202020204" pitchFamily="34" charset="0"/>
                        <a:buChar char="•"/>
                      </a:pPr>
                      <a:r>
                        <a:rPr lang="en-US" sz="1200" b="1" dirty="0">
                          <a:latin typeface="Arial" panose="020B0604020202020204" pitchFamily="34" charset="0"/>
                          <a:cs typeface="Arial" panose="020B0604020202020204" pitchFamily="34" charset="0"/>
                        </a:rPr>
                        <a:t>Usually laws de facto tax exempt rental income.</a:t>
                      </a:r>
                      <a:r>
                        <a:rPr lang="en-US" sz="12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But in many cases there is an obligation to distribute </a:t>
                      </a:r>
                      <a:r>
                        <a:rPr lang="en-US" sz="1200" dirty="0" err="1">
                          <a:latin typeface="Arial" panose="020B0604020202020204" pitchFamily="34" charset="0"/>
                          <a:cs typeface="Arial" panose="020B0604020202020204" pitchFamily="34" charset="0"/>
                        </a:rPr>
                        <a:t>upto</a:t>
                      </a:r>
                      <a:r>
                        <a:rPr lang="en-US" sz="1200" dirty="0">
                          <a:latin typeface="Arial" panose="020B0604020202020204" pitchFamily="34" charset="0"/>
                          <a:cs typeface="Arial" panose="020B0604020202020204" pitchFamily="34" charset="0"/>
                        </a:rPr>
                        <a:t> 90% of the profits.</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Other tax exemption may be applied, e.g. from local taxes</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Lesser acquisition duty for acquisition of real estates is applied.</a:t>
                      </a:r>
                    </a:p>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Shareholders level:</a:t>
                      </a:r>
                    </a:p>
                    <a:p>
                      <a:pPr marL="171450" indent="-171450">
                        <a:buFont typeface="Arial" panose="020B0604020202020204" pitchFamily="34" charset="0"/>
                        <a:buChar char="•"/>
                      </a:pPr>
                      <a:r>
                        <a:rPr lang="en-US" sz="1200" b="0" dirty="0">
                          <a:latin typeface="Arial" panose="020B0604020202020204" pitchFamily="34" charset="0"/>
                          <a:cs typeface="Arial" panose="020B0604020202020204" pitchFamily="34" charset="0"/>
                        </a:rPr>
                        <a:t>Corporate shareholders can get dividend or maybe return without withholding and even tax free after a period of holding</a:t>
                      </a:r>
                    </a:p>
                    <a:p>
                      <a:pPr marL="171450" indent="-171450">
                        <a:buFont typeface="Arial" panose="020B0604020202020204" pitchFamily="34" charset="0"/>
                        <a:buChar char="•"/>
                      </a:pPr>
                      <a:r>
                        <a:rPr lang="en-US" sz="1200" b="0" dirty="0">
                          <a:latin typeface="Arial" panose="020B0604020202020204" pitchFamily="34" charset="0"/>
                          <a:cs typeface="Arial" panose="020B0604020202020204" pitchFamily="34" charset="0"/>
                        </a:rPr>
                        <a:t>Individuals may be taxed as capital gain or not taxed at all in case of exempted long term investment commitments.</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dirty="0">
                          <a:latin typeface="Arial" panose="020B0604020202020204" pitchFamily="34" charset="0"/>
                          <a:cs typeface="Arial" panose="020B0604020202020204" pitchFamily="34" charset="0"/>
                        </a:rPr>
                        <a:t>All these encourage long terms utilization of real estate at local markets at high level with </a:t>
                      </a:r>
                      <a:r>
                        <a:rPr lang="en-US" sz="1200" dirty="0" err="1">
                          <a:latin typeface="Arial" panose="020B0604020202020204" pitchFamily="34" charset="0"/>
                          <a:cs typeface="Arial" panose="020B0604020202020204" pitchFamily="34" charset="0"/>
                        </a:rPr>
                        <a:t>continuos</a:t>
                      </a:r>
                      <a:r>
                        <a:rPr lang="en-US" sz="1200" dirty="0">
                          <a:latin typeface="Arial" panose="020B0604020202020204" pitchFamily="34" charset="0"/>
                          <a:cs typeface="Arial" panose="020B0604020202020204" pitchFamily="34" charset="0"/>
                        </a:rPr>
                        <a:t> income flow with a transparent umbrella which makes the structure attractive for financial institutions to finance developments and the company level and on investor level to hold as a long term tax efficient instrument, </a:t>
                      </a:r>
                    </a:p>
                  </a:txBody>
                  <a:tcPr/>
                </a:tc>
                <a:extLst>
                  <a:ext uri="{0D108BD9-81ED-4DB2-BD59-A6C34878D82A}">
                    <a16:rowId xmlns:a16="http://schemas.microsoft.com/office/drawing/2014/main" val="2923889646"/>
                  </a:ext>
                </a:extLst>
              </a:tr>
              <a:tr h="334307">
                <a:tc>
                  <a:txBody>
                    <a:bodyPr/>
                    <a:lstStyle/>
                    <a:p>
                      <a:r>
                        <a:rPr lang="en-US" sz="1200" dirty="0">
                          <a:latin typeface="Arial" panose="020B0604020202020204" pitchFamily="34" charset="0"/>
                          <a:cs typeface="Arial" panose="020B0604020202020204" pitchFamily="34" charset="0"/>
                        </a:rPr>
                        <a:t>Bulgaria</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SPIC</a:t>
                      </a:r>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Public corporation</a:t>
                      </a:r>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BFSC license</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33</a:t>
                      </a:r>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Max 50 shareholders (1?)  20% leverage allowed.</a:t>
                      </a:r>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05642866"/>
                  </a:ext>
                </a:extLst>
              </a:tr>
              <a:tr h="434732">
                <a:tc>
                  <a:txBody>
                    <a:bodyPr/>
                    <a:lstStyle/>
                    <a:p>
                      <a:r>
                        <a:rPr lang="en-US" sz="1200" dirty="0">
                          <a:latin typeface="Arial" panose="020B0604020202020204" pitchFamily="34" charset="0"/>
                          <a:cs typeface="Arial" panose="020B0604020202020204" pitchFamily="34" charset="0"/>
                        </a:rPr>
                        <a:t>Finland</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Finnish Residential </a:t>
                      </a:r>
                      <a:r>
                        <a:rPr lang="en-US" sz="1200" dirty="0" err="1">
                          <a:latin typeface="Arial" panose="020B0604020202020204" pitchFamily="34" charset="0"/>
                          <a:cs typeface="Arial" panose="020B0604020202020204" pitchFamily="34" charset="0"/>
                        </a:rPr>
                        <a:t>Reit</a:t>
                      </a:r>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Public corporation</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a:t>
                      </a:r>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Fully exempt from corporate income tax. 90% div. obligation.</a:t>
                      </a:r>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52622509"/>
                  </a:ext>
                </a:extLst>
              </a:tr>
              <a:tr h="334307">
                <a:tc>
                  <a:txBody>
                    <a:bodyPr/>
                    <a:lstStyle/>
                    <a:p>
                      <a:r>
                        <a:rPr lang="en-US" sz="1200" dirty="0">
                          <a:latin typeface="Arial" panose="020B0604020202020204" pitchFamily="34" charset="0"/>
                          <a:cs typeface="Arial" panose="020B0604020202020204" pitchFamily="34" charset="0"/>
                        </a:rPr>
                        <a:t>France</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SIIC</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CIT / tax authority</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28</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79831855"/>
                  </a:ext>
                </a:extLst>
              </a:tr>
              <a:tr h="334307">
                <a:tc>
                  <a:txBody>
                    <a:bodyPr/>
                    <a:lstStyle/>
                    <a:p>
                      <a:r>
                        <a:rPr lang="en-US" sz="1200" dirty="0">
                          <a:latin typeface="Arial" panose="020B0604020202020204" pitchFamily="34" charset="0"/>
                          <a:cs typeface="Arial" panose="020B0604020202020204" pitchFamily="34" charset="0"/>
                        </a:rPr>
                        <a:t>Germany</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G-REIT</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FCTO tax registration</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6</a:t>
                      </a:r>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90% dividend obligation. </a:t>
                      </a:r>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60019464"/>
                  </a:ext>
                </a:extLst>
              </a:tr>
              <a:tr h="334307">
                <a:tc>
                  <a:txBody>
                    <a:bodyPr/>
                    <a:lstStyle/>
                    <a:p>
                      <a:r>
                        <a:rPr lang="en-US" sz="1200" dirty="0">
                          <a:latin typeface="Arial" panose="020B0604020202020204" pitchFamily="34" charset="0"/>
                          <a:cs typeface="Arial" panose="020B0604020202020204" pitchFamily="34" charset="0"/>
                        </a:rPr>
                        <a:t>Greece</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REMF</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HCMS</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4</a:t>
                      </a:r>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Overall leverage must remain under 75% of total asset.</a:t>
                      </a:r>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0986991"/>
                  </a:ext>
                </a:extLst>
              </a:tr>
              <a:tr h="334307">
                <a:tc>
                  <a:txBody>
                    <a:bodyPr/>
                    <a:lstStyle/>
                    <a:p>
                      <a:r>
                        <a:rPr lang="en-US" sz="1200" dirty="0">
                          <a:latin typeface="Arial" panose="020B0604020202020204" pitchFamily="34" charset="0"/>
                          <a:cs typeface="Arial" panose="020B0604020202020204" pitchFamily="34" charset="0"/>
                        </a:rPr>
                        <a:t>Hungary</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REIT (SZIT)</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National Tax Authority</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a:t>
                      </a:r>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70% real estate. Total dividend distribution obligation.</a:t>
                      </a:r>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89674347"/>
                  </a:ext>
                </a:extLst>
              </a:tr>
              <a:tr h="334307">
                <a:tc>
                  <a:txBody>
                    <a:bodyPr/>
                    <a:lstStyle/>
                    <a:p>
                      <a:r>
                        <a:rPr lang="en-US" sz="1200" dirty="0">
                          <a:latin typeface="Arial" panose="020B0604020202020204" pitchFamily="34" charset="0"/>
                          <a:cs typeface="Arial" panose="020B0604020202020204" pitchFamily="34" charset="0"/>
                        </a:rPr>
                        <a:t>Ireland</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Irish </a:t>
                      </a:r>
                      <a:r>
                        <a:rPr lang="en-US" sz="1200" dirty="0" err="1">
                          <a:latin typeface="Arial" panose="020B0604020202020204" pitchFamily="34" charset="0"/>
                          <a:cs typeface="Arial" panose="020B0604020202020204" pitchFamily="34" charset="0"/>
                        </a:rPr>
                        <a:t>Reit</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Irish Rev Comm</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1</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84441974"/>
                  </a:ext>
                </a:extLst>
              </a:tr>
              <a:tr h="334307">
                <a:tc>
                  <a:txBody>
                    <a:bodyPr/>
                    <a:lstStyle/>
                    <a:p>
                      <a:r>
                        <a:rPr lang="en-US" sz="1200" dirty="0">
                          <a:latin typeface="Arial" panose="020B0604020202020204" pitchFamily="34" charset="0"/>
                          <a:cs typeface="Arial" panose="020B0604020202020204" pitchFamily="34" charset="0"/>
                        </a:rPr>
                        <a:t>Italy</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SIIQ</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Revenue Agency</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3</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39500121"/>
                  </a:ext>
                </a:extLst>
              </a:tr>
              <a:tr h="334307">
                <a:tc>
                  <a:txBody>
                    <a:bodyPr/>
                    <a:lstStyle/>
                    <a:p>
                      <a:r>
                        <a:rPr lang="en-US" sz="1200" dirty="0">
                          <a:latin typeface="Arial" panose="020B0604020202020204" pitchFamily="34" charset="0"/>
                          <a:cs typeface="Arial" panose="020B0604020202020204" pitchFamily="34" charset="0"/>
                        </a:rPr>
                        <a:t>Lithuania</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Collective Inv</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Central Bank</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24</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12258824"/>
                  </a:ext>
                </a:extLst>
              </a:tr>
              <a:tr h="437960">
                <a:tc>
                  <a:txBody>
                    <a:bodyPr/>
                    <a:lstStyle/>
                    <a:p>
                      <a:r>
                        <a:rPr lang="en-US" sz="1200" dirty="0">
                          <a:latin typeface="Arial" panose="020B0604020202020204" pitchFamily="34" charset="0"/>
                          <a:cs typeface="Arial" panose="020B0604020202020204" pitchFamily="34" charset="0"/>
                        </a:rPr>
                        <a:t>Luxembourg</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SIF / RAIF</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endParaRPr lang="hu-HU" sz="120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N/A</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31429913"/>
                  </a:ext>
                </a:extLst>
              </a:tr>
              <a:tr h="437960">
                <a:tc>
                  <a:txBody>
                    <a:bodyPr/>
                    <a:lstStyle/>
                    <a:p>
                      <a:r>
                        <a:rPr lang="en-US" sz="1200" dirty="0">
                          <a:latin typeface="Arial" panose="020B0604020202020204" pitchFamily="34" charset="0"/>
                          <a:cs typeface="Arial" panose="020B0604020202020204" pitchFamily="34" charset="0"/>
                        </a:rPr>
                        <a:t>Netherlands</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FBI (</a:t>
                      </a:r>
                      <a:r>
                        <a:rPr lang="en-US" sz="1200">
                          <a:latin typeface="Arial" panose="020B0604020202020204" pitchFamily="34" charset="0"/>
                          <a:cs typeface="Arial" panose="020B0604020202020204" pitchFamily="34" charset="0"/>
                        </a:rPr>
                        <a:t>CITA) (1969!)</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Fin or Sec supervision</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5</a:t>
                      </a:r>
                      <a:endParaRPr lang="hu-HU" sz="1200" dirty="0">
                        <a:latin typeface="Arial" panose="020B0604020202020204" pitchFamily="34" charset="0"/>
                        <a:cs typeface="Arial" panose="020B0604020202020204" pitchFamily="34" charset="0"/>
                      </a:endParaRPr>
                    </a:p>
                  </a:txBody>
                  <a:tcPr/>
                </a:tc>
                <a:tc vMerge="1">
                  <a:txBody>
                    <a:bodyPr/>
                    <a:lstStyle/>
                    <a:p>
                      <a:r>
                        <a:rPr lang="en-US" sz="1200" dirty="0">
                          <a:latin typeface="Arial" panose="020B0604020202020204" pitchFamily="34" charset="0"/>
                          <a:cs typeface="Arial" panose="020B0604020202020204" pitchFamily="34" charset="0"/>
                        </a:rPr>
                        <a:t>Longest legislation as of 1969</a:t>
                      </a:r>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21775365"/>
                  </a:ext>
                </a:extLst>
              </a:tr>
              <a:tr h="334307">
                <a:tc>
                  <a:txBody>
                    <a:bodyPr/>
                    <a:lstStyle/>
                    <a:p>
                      <a:r>
                        <a:rPr lang="en-US" sz="1200" dirty="0">
                          <a:latin typeface="Arial" panose="020B0604020202020204" pitchFamily="34" charset="0"/>
                          <a:cs typeface="Arial" panose="020B0604020202020204" pitchFamily="34" charset="0"/>
                        </a:rPr>
                        <a:t>Portugal</a:t>
                      </a:r>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SIGI</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endParaRPr lang="hu-HU" sz="120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26334944"/>
                  </a:ext>
                </a:extLst>
              </a:tr>
              <a:tr h="260839">
                <a:tc rowSpan="2">
                  <a:txBody>
                    <a:bodyPr/>
                    <a:lstStyle/>
                    <a:p>
                      <a:r>
                        <a:rPr lang="en-US" sz="1200" dirty="0">
                          <a:latin typeface="Arial" panose="020B0604020202020204" pitchFamily="34" charset="0"/>
                          <a:cs typeface="Arial" panose="020B0604020202020204" pitchFamily="34" charset="0"/>
                        </a:rPr>
                        <a:t>Spain</a:t>
                      </a:r>
                    </a:p>
                    <a:p>
                      <a:r>
                        <a:rPr lang="en-US" sz="1200" dirty="0">
                          <a:latin typeface="Arial" panose="020B0604020202020204" pitchFamily="34" charset="0"/>
                          <a:cs typeface="Arial" panose="020B0604020202020204" pitchFamily="34" charset="0"/>
                        </a:rPr>
                        <a:t>UK</a:t>
                      </a:r>
                      <a:endParaRPr lang="hu-HU" sz="1200" dirty="0">
                        <a:latin typeface="Arial" panose="020B0604020202020204" pitchFamily="34" charset="0"/>
                        <a:cs typeface="Arial" panose="020B0604020202020204" pitchFamily="34" charset="0"/>
                      </a:endParaRPr>
                    </a:p>
                  </a:txBody>
                  <a:tcPr/>
                </a:tc>
                <a:tc rowSpan="2">
                  <a:txBody>
                    <a:bodyPr/>
                    <a:lstStyle/>
                    <a:p>
                      <a:r>
                        <a:rPr lang="en-US" sz="1200" dirty="0">
                          <a:latin typeface="Arial" panose="020B0604020202020204" pitchFamily="34" charset="0"/>
                          <a:cs typeface="Arial" panose="020B0604020202020204" pitchFamily="34" charset="0"/>
                        </a:rPr>
                        <a:t>SOCIMI</a:t>
                      </a:r>
                    </a:p>
                    <a:p>
                      <a:r>
                        <a:rPr lang="en-US" sz="1200" dirty="0">
                          <a:latin typeface="Arial" panose="020B0604020202020204" pitchFamily="34" charset="0"/>
                          <a:cs typeface="Arial" panose="020B0604020202020204" pitchFamily="34" charset="0"/>
                        </a:rPr>
                        <a:t>UK REIT</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74</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35049239"/>
                  </a:ext>
                </a:extLst>
              </a:tr>
              <a:tr h="260839">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tc vMerge="1">
                  <a:txBody>
                    <a:bodyPr/>
                    <a:lstStyle/>
                    <a:p>
                      <a:endParaRPr lang="hu-HU"/>
                    </a:p>
                  </a:txBody>
                  <a:tcPr/>
                </a:tc>
                <a:tc vMerge="1">
                  <a:txBody>
                    <a:bodyPr/>
                    <a:lstStyle/>
                    <a:p>
                      <a:endParaRPr lang="hu-HU"/>
                    </a:p>
                  </a:txBody>
                  <a:tcPr/>
                </a:tc>
                <a:tc>
                  <a:txBody>
                    <a:bodyPr/>
                    <a:lstStyle/>
                    <a:p>
                      <a:r>
                        <a:rPr lang="en-US" sz="1200" dirty="0">
                          <a:latin typeface="Arial" panose="020B0604020202020204" pitchFamily="34" charset="0"/>
                          <a:cs typeface="Arial" panose="020B0604020202020204" pitchFamily="34" charset="0"/>
                        </a:rPr>
                        <a:t>53</a:t>
                      </a:r>
                      <a:endParaRPr lang="hu-HU" sz="1200" dirty="0">
                        <a:latin typeface="Arial" panose="020B0604020202020204" pitchFamily="34" charset="0"/>
                        <a:cs typeface="Arial" panose="020B0604020202020204" pitchFamily="34" charset="0"/>
                      </a:endParaRPr>
                    </a:p>
                  </a:txBody>
                  <a:tcPr/>
                </a:tc>
                <a:tc vMerge="1">
                  <a:txBody>
                    <a:bodyPr/>
                    <a:lstStyle/>
                    <a:p>
                      <a:endParaRPr lang="hu-HU"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95337359"/>
                  </a:ext>
                </a:extLst>
              </a:tr>
            </a:tbl>
          </a:graphicData>
        </a:graphic>
      </p:graphicFrame>
    </p:spTree>
    <p:extLst>
      <p:ext uri="{BB962C8B-B14F-4D97-AF65-F5344CB8AC3E}">
        <p14:creationId xmlns:p14="http://schemas.microsoft.com/office/powerpoint/2010/main" val="373078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5267909" y="3783210"/>
            <a:ext cx="1285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1"/>
          <p:cNvSpPr>
            <a:spLocks noGrp="1"/>
          </p:cNvSpPr>
          <p:nvPr>
            <p:ph type="ctrTitle"/>
          </p:nvPr>
        </p:nvSpPr>
        <p:spPr/>
        <p:txBody>
          <a:bodyPr/>
          <a:lstStyle/>
          <a:p>
            <a:r>
              <a:rPr lang="en-SG" dirty="0"/>
              <a:t>Uncertain global economic outlook</a:t>
            </a:r>
            <a:endParaRPr lang="en-GB" dirty="0">
              <a:solidFill>
                <a:srgbClr val="FFFFFF"/>
              </a:solidFill>
            </a:endParaRPr>
          </a:p>
        </p:txBody>
      </p:sp>
      <p:sp>
        <p:nvSpPr>
          <p:cNvPr id="3" name="Slide Number Placeholder 2">
            <a:extLst>
              <a:ext uri="{FF2B5EF4-FFF2-40B4-BE49-F238E27FC236}">
                <a16:creationId xmlns:a16="http://schemas.microsoft.com/office/drawing/2014/main" id="{D32C84B7-4890-6387-C7BD-E12EAE66657A}"/>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chemeClr val="bg1"/>
                </a:solidFill>
                <a:latin typeface="Arial" panose="020B0604020202020204" pitchFamily="34" charset="0"/>
                <a:cs typeface="Arial" panose="020B0604020202020204" pitchFamily="34" charset="0"/>
              </a:rPr>
              <a:pPr/>
              <a:t>6</a:t>
            </a:fld>
            <a:endParaRPr lang="en-GB" sz="85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8506738"/>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Uncertain global economic outlook</a:t>
            </a:r>
            <a:endParaRPr lang="en-GB" dirty="0"/>
          </a:p>
        </p:txBody>
      </p:sp>
      <p:sp>
        <p:nvSpPr>
          <p:cNvPr id="10" name="Content Placeholder 2"/>
          <p:cNvSpPr>
            <a:spLocks noGrp="1"/>
          </p:cNvSpPr>
          <p:nvPr>
            <p:ph idx="1"/>
          </p:nvPr>
        </p:nvSpPr>
        <p:spPr>
          <a:xfrm>
            <a:off x="719328" y="1271014"/>
            <a:ext cx="10753344" cy="5093209"/>
          </a:xfrm>
        </p:spPr>
        <p:txBody>
          <a:bodyPr>
            <a:normAutofit fontScale="92500" lnSpcReduction="20000"/>
          </a:bodyPr>
          <a:lstStyle/>
          <a:p>
            <a:pPr algn="just">
              <a:lnSpc>
                <a:spcPct val="141000"/>
              </a:lnSpc>
              <a:spcAft>
                <a:spcPts val="700"/>
              </a:spcAft>
            </a:pPr>
            <a:r>
              <a:rPr lang="en-SG" sz="1600" dirty="0"/>
              <a:t>Key challenges include: </a:t>
            </a:r>
          </a:p>
          <a:p>
            <a:pPr lvl="1" algn="just">
              <a:lnSpc>
                <a:spcPct val="141000"/>
              </a:lnSpc>
              <a:spcAft>
                <a:spcPts val="700"/>
              </a:spcAft>
            </a:pPr>
            <a:r>
              <a:rPr lang="en-SG" sz="1400" dirty="0"/>
              <a:t>Significant inflation</a:t>
            </a:r>
          </a:p>
          <a:p>
            <a:pPr lvl="1" algn="just">
              <a:lnSpc>
                <a:spcPct val="141000"/>
              </a:lnSpc>
              <a:spcAft>
                <a:spcPts val="700"/>
              </a:spcAft>
            </a:pPr>
            <a:r>
              <a:rPr lang="en-SG" sz="1400" dirty="0"/>
              <a:t>High interest rates</a:t>
            </a:r>
          </a:p>
          <a:p>
            <a:pPr lvl="1" algn="just">
              <a:lnSpc>
                <a:spcPct val="141000"/>
              </a:lnSpc>
              <a:spcAft>
                <a:spcPts val="700"/>
              </a:spcAft>
            </a:pPr>
            <a:r>
              <a:rPr lang="en-SG" sz="1400" dirty="0"/>
              <a:t>Geopolitical tensions (including the Russia-Ukraine war) </a:t>
            </a:r>
          </a:p>
          <a:p>
            <a:pPr lvl="1" algn="just">
              <a:lnSpc>
                <a:spcPct val="141000"/>
              </a:lnSpc>
              <a:spcAft>
                <a:spcPts val="700"/>
              </a:spcAft>
            </a:pPr>
            <a:r>
              <a:rPr lang="en-SG" sz="1400" dirty="0"/>
              <a:t>Energy crisis</a:t>
            </a:r>
          </a:p>
          <a:p>
            <a:pPr algn="just">
              <a:lnSpc>
                <a:spcPct val="141000"/>
              </a:lnSpc>
              <a:spcAft>
                <a:spcPts val="700"/>
              </a:spcAft>
            </a:pPr>
            <a:r>
              <a:rPr lang="en-SG" sz="1600" dirty="0"/>
              <a:t>World Bank’s projection: 2023 global GDP growth to slow down to 1.7%</a:t>
            </a:r>
          </a:p>
          <a:p>
            <a:pPr algn="just">
              <a:lnSpc>
                <a:spcPct val="141000"/>
              </a:lnSpc>
              <a:spcAft>
                <a:spcPts val="700"/>
              </a:spcAft>
            </a:pPr>
            <a:r>
              <a:rPr lang="en-SG" sz="1600" dirty="0"/>
              <a:t>JP Morgan’s projection: 1.6% global GDP growth </a:t>
            </a:r>
          </a:p>
          <a:p>
            <a:pPr lvl="1" algn="just">
              <a:lnSpc>
                <a:spcPct val="141000"/>
              </a:lnSpc>
              <a:spcAft>
                <a:spcPts val="700"/>
              </a:spcAft>
            </a:pPr>
            <a:r>
              <a:rPr lang="en-SG" sz="1400" dirty="0"/>
              <a:t>Tight financial conditions and disruptions caused by geopolitical tensions</a:t>
            </a:r>
          </a:p>
          <a:p>
            <a:pPr algn="just">
              <a:lnSpc>
                <a:spcPct val="141000"/>
              </a:lnSpc>
              <a:spcAft>
                <a:spcPts val="700"/>
              </a:spcAft>
            </a:pPr>
            <a:r>
              <a:rPr lang="en-SG" sz="1600" dirty="0"/>
              <a:t>Jones Lang Lasalle: Real estate investment expected to contract by 5-10% in 2023 due to economic and financing conditions weighing on sentiment</a:t>
            </a:r>
          </a:p>
          <a:p>
            <a:pPr algn="just">
              <a:lnSpc>
                <a:spcPct val="141000"/>
              </a:lnSpc>
              <a:spcAft>
                <a:spcPts val="700"/>
              </a:spcAft>
            </a:pPr>
            <a:r>
              <a:rPr lang="en-SG" sz="1600" dirty="0"/>
              <a:t>Global REIT performance also affected</a:t>
            </a:r>
          </a:p>
          <a:p>
            <a:pPr lvl="1" algn="just">
              <a:lnSpc>
                <a:spcPct val="141000"/>
              </a:lnSpc>
              <a:spcAft>
                <a:spcPts val="700"/>
              </a:spcAft>
            </a:pPr>
            <a:r>
              <a:rPr lang="en-SG" sz="1400" dirty="0"/>
              <a:t>FTSE EPRA </a:t>
            </a:r>
            <a:r>
              <a:rPr lang="en-SG" sz="1400" dirty="0" err="1"/>
              <a:t>Nareit</a:t>
            </a:r>
            <a:r>
              <a:rPr lang="en-SG" sz="1400" dirty="0"/>
              <a:t> Global REITs Index fell by close to 25% in price returns in 2022</a:t>
            </a:r>
          </a:p>
          <a:p>
            <a:pPr algn="just">
              <a:lnSpc>
                <a:spcPct val="141000"/>
              </a:lnSpc>
              <a:spcAft>
                <a:spcPts val="700"/>
              </a:spcAft>
            </a:pPr>
            <a:r>
              <a:rPr lang="en-SG" sz="1600" dirty="0"/>
              <a:t>Continuing economic headwinds, with recent stresses in the banking industry</a:t>
            </a:r>
          </a:p>
          <a:p>
            <a:pPr lvl="1" algn="just">
              <a:lnSpc>
                <a:spcPct val="141000"/>
              </a:lnSpc>
              <a:spcAft>
                <a:spcPts val="700"/>
              </a:spcAft>
            </a:pPr>
            <a:r>
              <a:rPr lang="en-SG" sz="1100" dirty="0"/>
              <a:t>Collapse of </a:t>
            </a:r>
            <a:r>
              <a:rPr lang="en-SG" sz="1100" dirty="0" err="1"/>
              <a:t>Silvergate</a:t>
            </a:r>
            <a:r>
              <a:rPr lang="en-SG" sz="1100" dirty="0"/>
              <a:t> Capital, Silicon Valley Bank and Signature Bank – </a:t>
            </a:r>
            <a:r>
              <a:rPr lang="en-SG" sz="1100" dirty="0" err="1"/>
              <a:t>Silvergate</a:t>
            </a:r>
            <a:r>
              <a:rPr lang="en-SG" sz="1100" dirty="0"/>
              <a:t> Capital and Signature Bank were the two main banks for crypto companies, while Silicon Valley Bank had a lot of crypto start-ups and venture capital firms as customers</a:t>
            </a:r>
          </a:p>
          <a:p>
            <a:pPr lvl="1" algn="just">
              <a:lnSpc>
                <a:spcPct val="141000"/>
              </a:lnSpc>
              <a:spcAft>
                <a:spcPts val="700"/>
              </a:spcAft>
            </a:pPr>
            <a:r>
              <a:rPr lang="en-SG" sz="1100" dirty="0"/>
              <a:t>Credit Suisse’s takeover by UBS</a:t>
            </a:r>
          </a:p>
        </p:txBody>
      </p:sp>
      <p:pic>
        <p:nvPicPr>
          <p:cNvPr id="3" name="Picture 2" descr="Shape&#10;&#10;Description automatically generated with low confidence">
            <a:extLst>
              <a:ext uri="{FF2B5EF4-FFF2-40B4-BE49-F238E27FC236}">
                <a16:creationId xmlns:a16="http://schemas.microsoft.com/office/drawing/2014/main" id="{9B254FBB-1D37-DCE1-11C6-75DC6AA6B2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5554" y="1074150"/>
            <a:ext cx="1718015" cy="1718015"/>
          </a:xfrm>
          <a:prstGeom prst="rect">
            <a:avLst/>
          </a:prstGeom>
        </p:spPr>
      </p:pic>
      <p:sp>
        <p:nvSpPr>
          <p:cNvPr id="4" name="Slide Number Placeholder 2">
            <a:extLst>
              <a:ext uri="{FF2B5EF4-FFF2-40B4-BE49-F238E27FC236}">
                <a16:creationId xmlns:a16="http://schemas.microsoft.com/office/drawing/2014/main" id="{0CED69E9-7A21-9572-C173-6149940AC58C}"/>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7</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908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a:t>Uncertain global economic outlook</a:t>
            </a:r>
            <a:endParaRPr lang="en-GB" dirty="0"/>
          </a:p>
        </p:txBody>
      </p:sp>
      <p:sp>
        <p:nvSpPr>
          <p:cNvPr id="4" name="Content Placeholder 3">
            <a:extLst>
              <a:ext uri="{FF2B5EF4-FFF2-40B4-BE49-F238E27FC236}">
                <a16:creationId xmlns:a16="http://schemas.microsoft.com/office/drawing/2014/main" id="{DD580EBC-6AE1-5525-0DBF-68AED76A49ED}"/>
              </a:ext>
            </a:extLst>
          </p:cNvPr>
          <p:cNvSpPr>
            <a:spLocks noGrp="1"/>
          </p:cNvSpPr>
          <p:nvPr>
            <p:ph idx="1"/>
          </p:nvPr>
        </p:nvSpPr>
        <p:spPr/>
        <p:txBody>
          <a:bodyPr/>
          <a:lstStyle/>
          <a:p>
            <a:pPr marL="0" indent="0">
              <a:lnSpc>
                <a:spcPct val="121000"/>
              </a:lnSpc>
              <a:spcAft>
                <a:spcPts val="700"/>
              </a:spcAft>
              <a:buNone/>
            </a:pPr>
            <a:r>
              <a:rPr lang="en-US" b="1" dirty="0">
                <a:solidFill>
                  <a:schemeClr val="tx1"/>
                </a:solidFill>
                <a:latin typeface="Arial" pitchFamily="34" charset="0"/>
                <a:cs typeface="Arial" pitchFamily="34" charset="0"/>
              </a:rPr>
              <a:t>Questions</a:t>
            </a:r>
            <a:endParaRPr lang="en-US" b="1" dirty="0">
              <a:solidFill>
                <a:srgbClr val="FF0000"/>
              </a:solidFill>
              <a:latin typeface="Arial" pitchFamily="34" charset="0"/>
              <a:cs typeface="Arial" pitchFamily="34" charset="0"/>
            </a:endParaRP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What is your view on the outlook of the REIT industry in your country? How do you expect the real estate sector to perform in 2023 and 2024?</a:t>
            </a: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How can REITs prepare themselves to tackle challenges and stay resilient? </a:t>
            </a:r>
          </a:p>
          <a:p>
            <a:pPr marL="342900" indent="-342900">
              <a:lnSpc>
                <a:spcPct val="121000"/>
              </a:lnSpc>
              <a:spcAft>
                <a:spcPts val="700"/>
              </a:spcAft>
              <a:buFont typeface="+mj-lt"/>
              <a:buAutoNum type="arabicPeriod"/>
            </a:pPr>
            <a:r>
              <a:rPr lang="en-SG" sz="1600" dirty="0">
                <a:solidFill>
                  <a:schemeClr val="tx1"/>
                </a:solidFill>
                <a:latin typeface="Arial" pitchFamily="34" charset="0"/>
                <a:cs typeface="Arial" pitchFamily="34" charset="0"/>
              </a:rPr>
              <a:t>What opportunities lie ahead for the REIT industry? </a:t>
            </a:r>
          </a:p>
          <a:p>
            <a:pPr marL="800100" lvl="1" indent="-342900">
              <a:lnSpc>
                <a:spcPct val="121000"/>
              </a:lnSpc>
              <a:spcAft>
                <a:spcPts val="700"/>
              </a:spcAft>
              <a:buFont typeface="+mj-lt"/>
              <a:buAutoNum type="alphaLcParenR"/>
            </a:pPr>
            <a:r>
              <a:rPr lang="en-SG" sz="1600" dirty="0">
                <a:solidFill>
                  <a:schemeClr val="tx1"/>
                </a:solidFill>
                <a:latin typeface="Arial" pitchFamily="34" charset="0"/>
                <a:cs typeface="Arial" pitchFamily="34" charset="0"/>
              </a:rPr>
              <a:t>What are some areas where we might see a further technology push?</a:t>
            </a:r>
          </a:p>
          <a:p>
            <a:pPr marL="800100" lvl="1" indent="-342900">
              <a:lnSpc>
                <a:spcPct val="121000"/>
              </a:lnSpc>
              <a:spcAft>
                <a:spcPts val="700"/>
              </a:spcAft>
              <a:buFont typeface="+mj-lt"/>
              <a:buAutoNum type="alphaLcParenR"/>
            </a:pPr>
            <a:r>
              <a:rPr lang="en-SG" sz="1600" dirty="0">
                <a:solidFill>
                  <a:schemeClr val="tx1"/>
                </a:solidFill>
                <a:latin typeface="Arial" pitchFamily="34" charset="0"/>
                <a:cs typeface="Arial" pitchFamily="34" charset="0"/>
              </a:rPr>
              <a:t>How has the sustainability movement in your country evolved over the years? </a:t>
            </a:r>
          </a:p>
          <a:p>
            <a:endParaRPr lang="en-SG" dirty="0"/>
          </a:p>
        </p:txBody>
      </p:sp>
      <p:sp>
        <p:nvSpPr>
          <p:cNvPr id="3" name="Slide Number Placeholder 2">
            <a:extLst>
              <a:ext uri="{FF2B5EF4-FFF2-40B4-BE49-F238E27FC236}">
                <a16:creationId xmlns:a16="http://schemas.microsoft.com/office/drawing/2014/main" id="{15972D4F-E8AB-855A-A4BE-65600DFD3F00}"/>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8</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2456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stretch>
            <a:fillRect/>
          </a:stretch>
        </p:blipFill>
        <p:spPr>
          <a:xfrm>
            <a:off x="719138" y="278227"/>
            <a:ext cx="9625333" cy="5968132"/>
          </a:xfrm>
          <a:prstGeom prst="rect">
            <a:avLst/>
          </a:prstGeom>
        </p:spPr>
      </p:pic>
      <p:sp>
        <p:nvSpPr>
          <p:cNvPr id="2" name="Slide Number Placeholder 2">
            <a:extLst>
              <a:ext uri="{FF2B5EF4-FFF2-40B4-BE49-F238E27FC236}">
                <a16:creationId xmlns:a16="http://schemas.microsoft.com/office/drawing/2014/main" id="{64E6FF6C-C534-198D-A54F-838E51547970}"/>
              </a:ext>
            </a:extLst>
          </p:cNvPr>
          <p:cNvSpPr txBox="1">
            <a:spLocks/>
          </p:cNvSpPr>
          <p:nvPr/>
        </p:nvSpPr>
        <p:spPr>
          <a:xfrm>
            <a:off x="11040550" y="6489340"/>
            <a:ext cx="432885" cy="1236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55543C-2109-4483-ACB3-27009E998696}" type="slidenum">
              <a:rPr lang="en-GB" sz="850" b="1" smtClean="0">
                <a:solidFill>
                  <a:srgbClr val="0D316E"/>
                </a:solidFill>
                <a:latin typeface="Arial" panose="020B0604020202020204" pitchFamily="34" charset="0"/>
                <a:cs typeface="Arial" panose="020B0604020202020204" pitchFamily="34" charset="0"/>
              </a:rPr>
              <a:pPr/>
              <a:t>9</a:t>
            </a:fld>
            <a:endParaRPr lang="en-GB" sz="850" b="1" dirty="0">
              <a:solidFill>
                <a:srgbClr val="0D31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2820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RIGINALSIZE" val="762.233:287.8274"/>
  <p:tag name="SERIALNUMBER" val="1"/>
</p:tagLst>
</file>

<file path=ppt/theme/theme1.xml><?xml version="1.0" encoding="utf-8"?>
<a:theme xmlns:a="http://schemas.openxmlformats.org/drawingml/2006/main" name="A&amp;G Singapore Powerpoint">
  <a:themeElements>
    <a:clrScheme name="A&amp;G">
      <a:dk1>
        <a:srgbClr val="000000"/>
      </a:dk1>
      <a:lt1>
        <a:srgbClr val="FFFFFF"/>
      </a:lt1>
      <a:dk2>
        <a:srgbClr val="0D316E"/>
      </a:dk2>
      <a:lt2>
        <a:srgbClr val="0084A9"/>
      </a:lt2>
      <a:accent1>
        <a:srgbClr val="BDE2F1"/>
      </a:accent1>
      <a:accent2>
        <a:srgbClr val="00DC2D"/>
      </a:accent2>
      <a:accent3>
        <a:srgbClr val="E6007E"/>
      </a:accent3>
      <a:accent4>
        <a:srgbClr val="D0DF00"/>
      </a:accent4>
      <a:accent5>
        <a:srgbClr val="BB29BB"/>
      </a:accent5>
      <a:accent6>
        <a:srgbClr val="EF3340"/>
      </a:accent6>
      <a:hlink>
        <a:srgbClr val="0084A9"/>
      </a:hlink>
      <a:folHlink>
        <a:srgbClr val="0084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amp;G Singapore Powerpoint.potx" id="{24564525-F426-4ED1-8FD3-CCD574F42634}" vid="{B3B537DE-D725-402E-9B21-4924E842AD42}"/>
    </a:ext>
  </a:extLst>
</a:theme>
</file>

<file path=ppt/theme/theme2.xml><?xml version="1.0" encoding="utf-8"?>
<a:theme xmlns:a="http://schemas.openxmlformats.org/drawingml/2006/main" name="1_A&amp;G Singapore Powerpoint">
  <a:themeElements>
    <a:clrScheme name="A&amp;G">
      <a:dk1>
        <a:srgbClr val="000000"/>
      </a:dk1>
      <a:lt1>
        <a:srgbClr val="FFFFFF"/>
      </a:lt1>
      <a:dk2>
        <a:srgbClr val="0D316E"/>
      </a:dk2>
      <a:lt2>
        <a:srgbClr val="0084A9"/>
      </a:lt2>
      <a:accent1>
        <a:srgbClr val="BDE2F1"/>
      </a:accent1>
      <a:accent2>
        <a:srgbClr val="00DC2D"/>
      </a:accent2>
      <a:accent3>
        <a:srgbClr val="E6007E"/>
      </a:accent3>
      <a:accent4>
        <a:srgbClr val="D0DF00"/>
      </a:accent4>
      <a:accent5>
        <a:srgbClr val="BB29BB"/>
      </a:accent5>
      <a:accent6>
        <a:srgbClr val="EF3340"/>
      </a:accent6>
      <a:hlink>
        <a:srgbClr val="0084A9"/>
      </a:hlink>
      <a:folHlink>
        <a:srgbClr val="0084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amp;G Singapore Powerpoint.potx" id="{24564525-F426-4ED1-8FD3-CCD574F42634}" vid="{065BEBF6-686B-4A0C-A248-10099311143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A&amp;G Singapore Powerpoint</Template>
  <TotalTime>298</TotalTime>
  <Words>2481</Words>
  <Application>Microsoft Office PowerPoint</Application>
  <PresentationFormat>Widescreen</PresentationFormat>
  <Paragraphs>322</Paragraphs>
  <Slides>29</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Georgia</vt:lpstr>
      <vt:lpstr>Times</vt:lpstr>
      <vt:lpstr>Times New Roman</vt:lpstr>
      <vt:lpstr>A&amp;G Singapore Powerpoint</vt:lpstr>
      <vt:lpstr>1_A&amp;G Singapore Powerpoint</vt:lpstr>
      <vt:lpstr>Changing REITS Markets </vt:lpstr>
      <vt:lpstr>Speakers</vt:lpstr>
      <vt:lpstr>Overview</vt:lpstr>
      <vt:lpstr>REIT Structures in Various Jurisdictions</vt:lpstr>
      <vt:lpstr>REIT Structures in EUROPE</vt:lpstr>
      <vt:lpstr>Uncertain global economic outlook</vt:lpstr>
      <vt:lpstr>Uncertain global economic outlook</vt:lpstr>
      <vt:lpstr>Uncertain global economic outlook</vt:lpstr>
      <vt:lpstr>PowerPoint Presentation</vt:lpstr>
      <vt:lpstr>China and its re-opening</vt:lpstr>
      <vt:lpstr>China and its re-opening</vt:lpstr>
      <vt:lpstr>China and its re-opening</vt:lpstr>
      <vt:lpstr>ECM activity</vt:lpstr>
      <vt:lpstr>ECM Activity</vt:lpstr>
      <vt:lpstr>ECM Activity</vt:lpstr>
      <vt:lpstr>ECM Activity</vt:lpstr>
      <vt:lpstr>ECM Activity</vt:lpstr>
      <vt:lpstr>PowerPoint Presentation</vt:lpstr>
      <vt:lpstr>Euronext market data</vt:lpstr>
      <vt:lpstr>M&amp;A activity </vt:lpstr>
      <vt:lpstr>M&amp;A Activity</vt:lpstr>
      <vt:lpstr>M&amp;A Activity</vt:lpstr>
      <vt:lpstr>M&amp;A Activity</vt:lpstr>
      <vt:lpstr>M&amp;A Activity</vt:lpstr>
      <vt:lpstr>PowerPoint Presentation</vt:lpstr>
      <vt:lpstr>PowerPoint Presentation</vt:lpstr>
      <vt:lpstr>PowerPoint Presentation</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REITS Markets</dc:title>
  <dc:creator>Victoria Leong Yee Ying</dc:creator>
  <cp:lastModifiedBy>Judit Budai</cp:lastModifiedBy>
  <cp:revision>9</cp:revision>
  <dcterms:created xsi:type="dcterms:W3CDTF">2023-03-28T08:28:00Z</dcterms:created>
  <dcterms:modified xsi:type="dcterms:W3CDTF">2023-03-30T01:37:25Z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c266ca2-7e24-4f8f-b9f3-c26963acb696_Enabled">
    <vt:lpwstr>true</vt:lpwstr>
  </property>
  <property fmtid="{D5CDD505-2E9C-101B-9397-08002B2CF9AE}" pid="3" name="MSIP_Label_6c266ca2-7e24-4f8f-b9f3-c26963acb696_SetDate">
    <vt:lpwstr>2023-03-28T16:09:50Z</vt:lpwstr>
  </property>
  <property fmtid="{D5CDD505-2E9C-101B-9397-08002B2CF9AE}" pid="4" name="MSIP_Label_6c266ca2-7e24-4f8f-b9f3-c26963acb696_Method">
    <vt:lpwstr>Standard</vt:lpwstr>
  </property>
  <property fmtid="{D5CDD505-2E9C-101B-9397-08002B2CF9AE}" pid="5" name="MSIP_Label_6c266ca2-7e24-4f8f-b9f3-c26963acb696_Name">
    <vt:lpwstr>Restricted</vt:lpwstr>
  </property>
  <property fmtid="{D5CDD505-2E9C-101B-9397-08002B2CF9AE}" pid="6" name="MSIP_Label_6c266ca2-7e24-4f8f-b9f3-c26963acb696_SiteId">
    <vt:lpwstr>372e40c7-14cb-449d-8baa-ae4065acf6fe</vt:lpwstr>
  </property>
  <property fmtid="{D5CDD505-2E9C-101B-9397-08002B2CF9AE}" pid="7" name="MSIP_Label_6c266ca2-7e24-4f8f-b9f3-c26963acb696_ActionId">
    <vt:lpwstr>1cdb06d8-1fd5-43c0-bccf-1cc77a3319cc</vt:lpwstr>
  </property>
  <property fmtid="{D5CDD505-2E9C-101B-9397-08002B2CF9AE}" pid="8" name="MSIP_Label_6c266ca2-7e24-4f8f-b9f3-c26963acb696_ContentBits">
    <vt:lpwstr>0</vt:lpwstr>
  </property>
</Properties>
</file>