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1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31"/>
  </p:notesMasterIdLst>
  <p:handoutMasterIdLst>
    <p:handoutMasterId r:id="rId32"/>
  </p:handoutMasterIdLst>
  <p:sldIdLst>
    <p:sldId id="334" r:id="rId3"/>
    <p:sldId id="727" r:id="rId4"/>
    <p:sldId id="653" r:id="rId5"/>
    <p:sldId id="867" r:id="rId6"/>
    <p:sldId id="654" r:id="rId7"/>
    <p:sldId id="683" r:id="rId8"/>
    <p:sldId id="741" r:id="rId9"/>
    <p:sldId id="873" r:id="rId10"/>
    <p:sldId id="742" r:id="rId11"/>
    <p:sldId id="746" r:id="rId12"/>
    <p:sldId id="744" r:id="rId13"/>
    <p:sldId id="749" r:id="rId14"/>
    <p:sldId id="750" r:id="rId15"/>
    <p:sldId id="863" r:id="rId16"/>
    <p:sldId id="868" r:id="rId17"/>
    <p:sldId id="869" r:id="rId18"/>
    <p:sldId id="875" r:id="rId19"/>
    <p:sldId id="880" r:id="rId20"/>
    <p:sldId id="759" r:id="rId21"/>
    <p:sldId id="760" r:id="rId22"/>
    <p:sldId id="870" r:id="rId23"/>
    <p:sldId id="871" r:id="rId24"/>
    <p:sldId id="872" r:id="rId25"/>
    <p:sldId id="874" r:id="rId26"/>
    <p:sldId id="876" r:id="rId27"/>
    <p:sldId id="877" r:id="rId28"/>
    <p:sldId id="765" r:id="rId29"/>
    <p:sldId id="439" r:id="rId30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497E789-A19E-46C6-9BEB-1757068BE1FB}">
          <p14:sldIdLst>
            <p14:sldId id="334"/>
            <p14:sldId id="727"/>
            <p14:sldId id="653"/>
            <p14:sldId id="867"/>
            <p14:sldId id="654"/>
            <p14:sldId id="683"/>
            <p14:sldId id="741"/>
            <p14:sldId id="873"/>
            <p14:sldId id="742"/>
            <p14:sldId id="746"/>
            <p14:sldId id="744"/>
            <p14:sldId id="749"/>
            <p14:sldId id="750"/>
            <p14:sldId id="863"/>
            <p14:sldId id="868"/>
            <p14:sldId id="869"/>
            <p14:sldId id="875"/>
            <p14:sldId id="880"/>
            <p14:sldId id="759"/>
            <p14:sldId id="760"/>
            <p14:sldId id="870"/>
            <p14:sldId id="871"/>
            <p14:sldId id="872"/>
            <p14:sldId id="874"/>
            <p14:sldId id="876"/>
            <p14:sldId id="877"/>
            <p14:sldId id="765"/>
            <p14:sldId id="4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346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orient="horz" pos="1706" userDrawn="1">
          <p15:clr>
            <a:srgbClr val="A4A3A4"/>
          </p15:clr>
        </p15:guide>
        <p15:guide id="5" orient="horz" pos="3521" userDrawn="1">
          <p15:clr>
            <a:srgbClr val="A4A3A4"/>
          </p15:clr>
        </p15:guide>
        <p15:guide id="6" orient="horz" pos="3067" userDrawn="1">
          <p15:clr>
            <a:srgbClr val="A4A3A4"/>
          </p15:clr>
        </p15:guide>
        <p15:guide id="7" orient="horz" pos="2614" userDrawn="1">
          <p15:clr>
            <a:srgbClr val="A4A3A4"/>
          </p15:clr>
        </p15:guide>
        <p15:guide id="8" orient="horz" pos="1253" userDrawn="1">
          <p15:clr>
            <a:srgbClr val="A4A3A4"/>
          </p15:clr>
        </p15:guide>
        <p15:guide id="9" orient="horz" pos="799" userDrawn="1">
          <p15:clr>
            <a:srgbClr val="A4A3A4"/>
          </p15:clr>
        </p15:guide>
        <p15:guide id="10" orient="horz" pos="3748" userDrawn="1">
          <p15:clr>
            <a:srgbClr val="A4A3A4"/>
          </p15:clr>
        </p15:guide>
        <p15:guide id="11" orient="horz" pos="4156" userDrawn="1">
          <p15:clr>
            <a:srgbClr val="A4A3A4"/>
          </p15:clr>
        </p15:guide>
        <p15:guide id="12" pos="453" userDrawn="1">
          <p15:clr>
            <a:srgbClr val="A4A3A4"/>
          </p15:clr>
        </p15:guide>
        <p15:guide id="13" pos="4495" userDrawn="1">
          <p15:clr>
            <a:srgbClr val="A4A3A4"/>
          </p15:clr>
        </p15:guide>
        <p15:guide id="14" pos="881" userDrawn="1">
          <p15:clr>
            <a:srgbClr val="A4A3A4"/>
          </p15:clr>
        </p15:guide>
        <p15:guide id="15" pos="2759" userDrawn="1">
          <p15:clr>
            <a:srgbClr val="A4A3A4"/>
          </p15:clr>
        </p15:guide>
        <p15:guide id="16" pos="1032" userDrawn="1">
          <p15:clr>
            <a:srgbClr val="A4A3A4"/>
          </p15:clr>
        </p15:guide>
        <p15:guide id="17" pos="1459" userDrawn="1">
          <p15:clr>
            <a:srgbClr val="A4A3A4"/>
          </p15:clr>
        </p15:guide>
        <p15:guide id="18" pos="1608" userDrawn="1">
          <p15:clr>
            <a:srgbClr val="A4A3A4"/>
          </p15:clr>
        </p15:guide>
        <p15:guide id="19" pos="2037" userDrawn="1">
          <p15:clr>
            <a:srgbClr val="A4A3A4"/>
          </p15:clr>
        </p15:guide>
        <p15:guide id="20" pos="2185" userDrawn="1">
          <p15:clr>
            <a:srgbClr val="A4A3A4"/>
          </p15:clr>
        </p15:guide>
        <p15:guide id="21" pos="2617" userDrawn="1">
          <p15:clr>
            <a:srgbClr val="A4A3A4"/>
          </p15:clr>
        </p15:guide>
        <p15:guide id="22" pos="3189" userDrawn="1">
          <p15:clr>
            <a:srgbClr val="A4A3A4"/>
          </p15:clr>
        </p15:guide>
        <p15:guide id="23" pos="3343" userDrawn="1">
          <p15:clr>
            <a:srgbClr val="A4A3A4"/>
          </p15:clr>
        </p15:guide>
        <p15:guide id="24" pos="3775" userDrawn="1">
          <p15:clr>
            <a:srgbClr val="A4A3A4"/>
          </p15:clr>
        </p15:guide>
        <p15:guide id="25" pos="3917" userDrawn="1">
          <p15:clr>
            <a:srgbClr val="A4A3A4"/>
          </p15:clr>
        </p15:guide>
        <p15:guide id="26" pos="4344" userDrawn="1">
          <p15:clr>
            <a:srgbClr val="A4A3A4"/>
          </p15:clr>
        </p15:guide>
        <p15:guide id="27" pos="4924" userDrawn="1">
          <p15:clr>
            <a:srgbClr val="A4A3A4"/>
          </p15:clr>
        </p15:guide>
        <p15:guide id="28" pos="5067" userDrawn="1">
          <p15:clr>
            <a:srgbClr val="A4A3A4"/>
          </p15:clr>
        </p15:guide>
        <p15:guide id="29" pos="5497" userDrawn="1">
          <p15:clr>
            <a:srgbClr val="A4A3A4"/>
          </p15:clr>
        </p15:guide>
        <p15:guide id="30" pos="5644" userDrawn="1">
          <p15:clr>
            <a:srgbClr val="A4A3A4"/>
          </p15:clr>
        </p15:guide>
        <p15:guide id="31" pos="6079" userDrawn="1">
          <p15:clr>
            <a:srgbClr val="A4A3A4"/>
          </p15:clr>
        </p15:guide>
        <p15:guide id="32" pos="6225" userDrawn="1">
          <p15:clr>
            <a:srgbClr val="A4A3A4"/>
          </p15:clr>
        </p15:guide>
        <p15:guide id="33" pos="6652" userDrawn="1">
          <p15:clr>
            <a:srgbClr val="A4A3A4"/>
          </p15:clr>
        </p15:guide>
        <p15:guide id="34" pos="6804" userDrawn="1">
          <p15:clr>
            <a:srgbClr val="A4A3A4"/>
          </p15:clr>
        </p15:guide>
        <p15:guide id="35" pos="723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4A9"/>
    <a:srgbClr val="0D316E"/>
    <a:srgbClr val="D9D9D9"/>
    <a:srgbClr val="D9EEED"/>
    <a:srgbClr val="FFFFFF"/>
    <a:srgbClr val="D0DF00"/>
    <a:srgbClr val="002244"/>
    <a:srgbClr val="00A9CE"/>
    <a:srgbClr val="BDE2F1"/>
    <a:srgbClr val="00D0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86957" autoAdjust="0"/>
  </p:normalViewPr>
  <p:slideViewPr>
    <p:cSldViewPr>
      <p:cViewPr>
        <p:scale>
          <a:sx n="50" d="100"/>
          <a:sy n="50" d="100"/>
        </p:scale>
        <p:origin x="1272" y="-888"/>
      </p:cViewPr>
      <p:guideLst>
        <p:guide orient="horz" pos="2160"/>
        <p:guide orient="horz" pos="346"/>
        <p:guide orient="horz" pos="3974"/>
        <p:guide orient="horz" pos="1706"/>
        <p:guide orient="horz" pos="3521"/>
        <p:guide orient="horz" pos="3067"/>
        <p:guide orient="horz" pos="2614"/>
        <p:guide orient="horz" pos="1253"/>
        <p:guide orient="horz" pos="799"/>
        <p:guide orient="horz" pos="3748"/>
        <p:guide orient="horz" pos="4156"/>
        <p:guide pos="453"/>
        <p:guide pos="4495"/>
        <p:guide pos="881"/>
        <p:guide pos="2759"/>
        <p:guide pos="1032"/>
        <p:guide pos="1459"/>
        <p:guide pos="1608"/>
        <p:guide pos="2037"/>
        <p:guide pos="2185"/>
        <p:guide pos="2617"/>
        <p:guide pos="3189"/>
        <p:guide pos="3343"/>
        <p:guide pos="3775"/>
        <p:guide pos="3917"/>
        <p:guide pos="4344"/>
        <p:guide pos="4924"/>
        <p:guide pos="5067"/>
        <p:guide pos="5497"/>
        <p:guide pos="5644"/>
        <p:guide pos="6079"/>
        <p:guide pos="6225"/>
        <p:guide pos="6652"/>
        <p:guide pos="6804"/>
        <p:guide pos="72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796"/>
    </p:cViewPr>
  </p:sorterViewPr>
  <p:notesViewPr>
    <p:cSldViewPr>
      <p:cViewPr>
        <p:scale>
          <a:sx n="120" d="100"/>
          <a:sy n="120" d="100"/>
        </p:scale>
        <p:origin x="-1110" y="-72"/>
      </p:cViewPr>
      <p:guideLst>
        <p:guide orient="horz" pos="311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A36081-F0BE-46D4-876E-E0BB96F941A8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SG"/>
        </a:p>
      </dgm:t>
    </dgm:pt>
    <dgm:pt modelId="{6B61F453-71A4-49D5-A9C3-8E139C166C40}">
      <dgm:prSet phldrT="[Text]" custT="1"/>
      <dgm:spPr/>
      <dgm:t>
        <a:bodyPr/>
        <a:lstStyle/>
        <a:p>
          <a:pPr>
            <a:lnSpc>
              <a:spcPct val="121000"/>
            </a:lnSpc>
            <a:buFont typeface="Arial" pitchFamily="34" charset="0"/>
            <a:buNone/>
          </a:pPr>
          <a:r>
            <a:rPr lang="en-MY" altLang="en-US" sz="1600" b="1" cap="none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Uncertain Global Economic Outlook</a:t>
          </a:r>
          <a:endParaRPr lang="en-SG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945B8E-E06A-4A07-827D-24798A60C351}" type="parTrans" cxnId="{BB93113C-0DFE-4056-953A-66A5CB7990C0}">
      <dgm:prSet/>
      <dgm:spPr/>
      <dgm:t>
        <a:bodyPr/>
        <a:lstStyle/>
        <a:p>
          <a:pPr>
            <a:lnSpc>
              <a:spcPct val="121000"/>
            </a:lnSpc>
          </a:pPr>
          <a:endParaRPr lang="en-SG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4BEE5A-12D1-4BCC-9136-394E464082A3}" type="sibTrans" cxnId="{BB93113C-0DFE-4056-953A-66A5CB7990C0}">
      <dgm:prSet/>
      <dgm:spPr/>
      <dgm:t>
        <a:bodyPr/>
        <a:lstStyle/>
        <a:p>
          <a:pPr>
            <a:lnSpc>
              <a:spcPct val="121000"/>
            </a:lnSpc>
          </a:pPr>
          <a:endParaRPr lang="en-SG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CA97A4-71E0-439D-8674-D561AE840C13}">
      <dgm:prSet custT="1"/>
      <dgm:spPr/>
      <dgm:t>
        <a:bodyPr/>
        <a:lstStyle/>
        <a:p>
          <a:pPr>
            <a:lnSpc>
              <a:spcPct val="121000"/>
            </a:lnSpc>
          </a:pPr>
          <a:r>
            <a:rPr lang="en-MY" altLang="en-US" sz="1600" b="1" cap="none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China and its Re-opening</a:t>
          </a:r>
          <a:endParaRPr lang="en-MY" altLang="en-US" sz="1600" b="1" cap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A985DC-1A9B-44FA-9999-C1C0D289EFE7}" type="parTrans" cxnId="{243D67F4-4273-44AC-83E6-EA2192B2FF43}">
      <dgm:prSet/>
      <dgm:spPr/>
      <dgm:t>
        <a:bodyPr/>
        <a:lstStyle/>
        <a:p>
          <a:pPr>
            <a:lnSpc>
              <a:spcPct val="121000"/>
            </a:lnSpc>
          </a:pPr>
          <a:endParaRPr lang="en-SG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14C6E3-3BF6-457E-9067-AA59890E110B}" type="sibTrans" cxnId="{243D67F4-4273-44AC-83E6-EA2192B2FF43}">
      <dgm:prSet/>
      <dgm:spPr/>
      <dgm:t>
        <a:bodyPr/>
        <a:lstStyle/>
        <a:p>
          <a:pPr>
            <a:lnSpc>
              <a:spcPct val="121000"/>
            </a:lnSpc>
          </a:pPr>
          <a:endParaRPr lang="en-SG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569AF6-BC84-4790-81E1-6A4A3A018105}">
      <dgm:prSet custT="1"/>
      <dgm:spPr/>
      <dgm:t>
        <a:bodyPr/>
        <a:lstStyle/>
        <a:p>
          <a:pPr>
            <a:lnSpc>
              <a:spcPct val="121000"/>
            </a:lnSpc>
          </a:pPr>
          <a:r>
            <a:rPr lang="en-MY" altLang="en-US" sz="1600" b="1" cap="none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Equity Capital Markets (“ECM”) Activity</a:t>
          </a:r>
          <a:endParaRPr lang="en-MY" altLang="en-US" sz="1600" b="1" cap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EF14D4-8272-4BDA-8790-14962F1DEC3C}" type="parTrans" cxnId="{0F1C4452-6E71-4FBA-BBC4-35FD273A669E}">
      <dgm:prSet/>
      <dgm:spPr/>
      <dgm:t>
        <a:bodyPr/>
        <a:lstStyle/>
        <a:p>
          <a:endParaRPr lang="en-GB"/>
        </a:p>
      </dgm:t>
    </dgm:pt>
    <dgm:pt modelId="{4155509A-6B64-47EA-91A6-ACF8DEEE829D}" type="sibTrans" cxnId="{0F1C4452-6E71-4FBA-BBC4-35FD273A669E}">
      <dgm:prSet/>
      <dgm:spPr/>
      <dgm:t>
        <a:bodyPr/>
        <a:lstStyle/>
        <a:p>
          <a:endParaRPr lang="en-GB"/>
        </a:p>
      </dgm:t>
    </dgm:pt>
    <dgm:pt modelId="{416B1D87-449B-4B7F-B851-0EB5993BFAA4}">
      <dgm:prSet custT="1"/>
      <dgm:spPr/>
      <dgm:t>
        <a:bodyPr/>
        <a:lstStyle/>
        <a:p>
          <a:pPr>
            <a:lnSpc>
              <a:spcPct val="121000"/>
            </a:lnSpc>
          </a:pPr>
          <a:r>
            <a:rPr lang="en-MY" altLang="en-US" sz="1600" b="1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Mergers and Acquisitions (“M&amp;A”) Activity</a:t>
          </a:r>
        </a:p>
      </dgm:t>
    </dgm:pt>
    <dgm:pt modelId="{625498C8-232A-4F6B-80C7-D6DA17675BAA}" type="parTrans" cxnId="{A95AE088-81BF-4B09-8337-8B7B9C989C2B}">
      <dgm:prSet/>
      <dgm:spPr/>
      <dgm:t>
        <a:bodyPr/>
        <a:lstStyle/>
        <a:p>
          <a:endParaRPr lang="en-GB"/>
        </a:p>
      </dgm:t>
    </dgm:pt>
    <dgm:pt modelId="{EB7978B5-6ED4-44BD-A543-7B953771D80C}" type="sibTrans" cxnId="{A95AE088-81BF-4B09-8337-8B7B9C989C2B}">
      <dgm:prSet/>
      <dgm:spPr/>
      <dgm:t>
        <a:bodyPr/>
        <a:lstStyle/>
        <a:p>
          <a:endParaRPr lang="en-GB"/>
        </a:p>
      </dgm:t>
    </dgm:pt>
    <dgm:pt modelId="{B7BF1A31-BF70-4C59-AA31-A6221647BF9E}">
      <dgm:prSet custT="1"/>
      <dgm:spPr/>
      <dgm:t>
        <a:bodyPr/>
        <a:lstStyle/>
        <a:p>
          <a:pPr>
            <a:lnSpc>
              <a:spcPct val="121000"/>
            </a:lnSpc>
          </a:pPr>
          <a:r>
            <a:rPr lang="en-MY" altLang="en-US" sz="1600" b="1" cap="none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REIT Structures in Various Jurisdictions</a:t>
          </a:r>
          <a:endParaRPr lang="en-MY" altLang="en-US" sz="1600" b="1" cap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317EA5-8FC3-45B9-B612-0B1DC4C6472C}" type="sibTrans" cxnId="{F28501E2-7778-4AA9-BBE1-13E1681F74FB}">
      <dgm:prSet/>
      <dgm:spPr/>
      <dgm:t>
        <a:bodyPr/>
        <a:lstStyle/>
        <a:p>
          <a:endParaRPr lang="en-GB"/>
        </a:p>
      </dgm:t>
    </dgm:pt>
    <dgm:pt modelId="{0F1A2744-4617-4554-9221-D8C9CCCDCDAB}" type="parTrans" cxnId="{F28501E2-7778-4AA9-BBE1-13E1681F74FB}">
      <dgm:prSet/>
      <dgm:spPr/>
      <dgm:t>
        <a:bodyPr/>
        <a:lstStyle/>
        <a:p>
          <a:endParaRPr lang="en-GB"/>
        </a:p>
      </dgm:t>
    </dgm:pt>
    <dgm:pt modelId="{BDCCE4C4-2070-43F1-AB25-7B030741F56A}" type="pres">
      <dgm:prSet presAssocID="{54A36081-F0BE-46D4-876E-E0BB96F941A8}" presName="Name0" presStyleCnt="0">
        <dgm:presLayoutVars>
          <dgm:dir/>
          <dgm:animLvl val="lvl"/>
          <dgm:resizeHandles val="exact"/>
        </dgm:presLayoutVars>
      </dgm:prSet>
      <dgm:spPr/>
    </dgm:pt>
    <dgm:pt modelId="{DAA4B2DC-88E6-476F-A982-2F31AADD8704}" type="pres">
      <dgm:prSet presAssocID="{416B1D87-449B-4B7F-B851-0EB5993BFAA4}" presName="boxAndChildren" presStyleCnt="0"/>
      <dgm:spPr/>
    </dgm:pt>
    <dgm:pt modelId="{8F12A49B-65EE-451E-AB37-E3AF78530748}" type="pres">
      <dgm:prSet presAssocID="{416B1D87-449B-4B7F-B851-0EB5993BFAA4}" presName="parentTextBox" presStyleLbl="node1" presStyleIdx="0" presStyleCnt="5"/>
      <dgm:spPr/>
    </dgm:pt>
    <dgm:pt modelId="{BF670066-F320-4476-A20D-DEACADFBB961}" type="pres">
      <dgm:prSet presAssocID="{4155509A-6B64-47EA-91A6-ACF8DEEE829D}" presName="sp" presStyleCnt="0"/>
      <dgm:spPr/>
    </dgm:pt>
    <dgm:pt modelId="{A8A6C7CF-7174-4376-B41C-E74586D98D9F}" type="pres">
      <dgm:prSet presAssocID="{AE569AF6-BC84-4790-81E1-6A4A3A018105}" presName="arrowAndChildren" presStyleCnt="0"/>
      <dgm:spPr/>
    </dgm:pt>
    <dgm:pt modelId="{B295E30D-3267-417C-A98F-E3C76EAFAE25}" type="pres">
      <dgm:prSet presAssocID="{AE569AF6-BC84-4790-81E1-6A4A3A018105}" presName="parentTextArrow" presStyleLbl="node1" presStyleIdx="1" presStyleCnt="5"/>
      <dgm:spPr/>
    </dgm:pt>
    <dgm:pt modelId="{AD7696EF-3AAD-4297-BE11-D8ED91ADC02E}" type="pres">
      <dgm:prSet presAssocID="{CF14C6E3-3BF6-457E-9067-AA59890E110B}" presName="sp" presStyleCnt="0"/>
      <dgm:spPr/>
    </dgm:pt>
    <dgm:pt modelId="{BC0DD2A2-5FBF-4286-9A89-DDBFD07FCC75}" type="pres">
      <dgm:prSet presAssocID="{E4CA97A4-71E0-439D-8674-D561AE840C13}" presName="arrowAndChildren" presStyleCnt="0"/>
      <dgm:spPr/>
    </dgm:pt>
    <dgm:pt modelId="{A97808A7-2D87-4208-B428-3CDED3BA34D7}" type="pres">
      <dgm:prSet presAssocID="{E4CA97A4-71E0-439D-8674-D561AE840C13}" presName="parentTextArrow" presStyleLbl="node1" presStyleIdx="2" presStyleCnt="5"/>
      <dgm:spPr/>
    </dgm:pt>
    <dgm:pt modelId="{22B5FB8E-5CC6-4F24-9DE6-B97EC4EE28E8}" type="pres">
      <dgm:prSet presAssocID="{914BEE5A-12D1-4BCC-9136-394E464082A3}" presName="sp" presStyleCnt="0"/>
      <dgm:spPr/>
    </dgm:pt>
    <dgm:pt modelId="{05DCC272-4163-48EF-AADB-0B0D4822209A}" type="pres">
      <dgm:prSet presAssocID="{6B61F453-71A4-49D5-A9C3-8E139C166C40}" presName="arrowAndChildren" presStyleCnt="0"/>
      <dgm:spPr/>
    </dgm:pt>
    <dgm:pt modelId="{85453C70-1EF0-4BDF-B10B-BFC270B2BD97}" type="pres">
      <dgm:prSet presAssocID="{6B61F453-71A4-49D5-A9C3-8E139C166C40}" presName="parentTextArrow" presStyleLbl="node1" presStyleIdx="3" presStyleCnt="5"/>
      <dgm:spPr/>
    </dgm:pt>
    <dgm:pt modelId="{0D9FF1F7-9A49-4B6A-ACE2-BE46C147264E}" type="pres">
      <dgm:prSet presAssocID="{28317EA5-8FC3-45B9-B612-0B1DC4C6472C}" presName="sp" presStyleCnt="0"/>
      <dgm:spPr/>
    </dgm:pt>
    <dgm:pt modelId="{519C2F12-8929-41E4-B309-3ABE60917399}" type="pres">
      <dgm:prSet presAssocID="{B7BF1A31-BF70-4C59-AA31-A6221647BF9E}" presName="arrowAndChildren" presStyleCnt="0"/>
      <dgm:spPr/>
    </dgm:pt>
    <dgm:pt modelId="{FE588DD9-3363-4143-99FA-53FF80D06B6E}" type="pres">
      <dgm:prSet presAssocID="{B7BF1A31-BF70-4C59-AA31-A6221647BF9E}" presName="parentTextArrow" presStyleLbl="node1" presStyleIdx="4" presStyleCnt="5"/>
      <dgm:spPr/>
    </dgm:pt>
  </dgm:ptLst>
  <dgm:cxnLst>
    <dgm:cxn modelId="{8B63231C-92A9-4B41-A94A-2916BE2C1E2C}" type="presOf" srcId="{6B61F453-71A4-49D5-A9C3-8E139C166C40}" destId="{85453C70-1EF0-4BDF-B10B-BFC270B2BD97}" srcOrd="0" destOrd="0" presId="urn:microsoft.com/office/officeart/2005/8/layout/process4"/>
    <dgm:cxn modelId="{BB93113C-0DFE-4056-953A-66A5CB7990C0}" srcId="{54A36081-F0BE-46D4-876E-E0BB96F941A8}" destId="{6B61F453-71A4-49D5-A9C3-8E139C166C40}" srcOrd="1" destOrd="0" parTransId="{77945B8E-E06A-4A07-827D-24798A60C351}" sibTransId="{914BEE5A-12D1-4BCC-9136-394E464082A3}"/>
    <dgm:cxn modelId="{1B8C1148-114C-45A7-A8FF-BB2D0918E705}" type="presOf" srcId="{54A36081-F0BE-46D4-876E-E0BB96F941A8}" destId="{BDCCE4C4-2070-43F1-AB25-7B030741F56A}" srcOrd="0" destOrd="0" presId="urn:microsoft.com/office/officeart/2005/8/layout/process4"/>
    <dgm:cxn modelId="{0F1C4452-6E71-4FBA-BBC4-35FD273A669E}" srcId="{54A36081-F0BE-46D4-876E-E0BB96F941A8}" destId="{AE569AF6-BC84-4790-81E1-6A4A3A018105}" srcOrd="3" destOrd="0" parTransId="{04EF14D4-8272-4BDA-8790-14962F1DEC3C}" sibTransId="{4155509A-6B64-47EA-91A6-ACF8DEEE829D}"/>
    <dgm:cxn modelId="{8B7C6A5A-D49A-49BA-AF36-DC04758A2656}" type="presOf" srcId="{E4CA97A4-71E0-439D-8674-D561AE840C13}" destId="{A97808A7-2D87-4208-B428-3CDED3BA34D7}" srcOrd="0" destOrd="0" presId="urn:microsoft.com/office/officeart/2005/8/layout/process4"/>
    <dgm:cxn modelId="{A95AE088-81BF-4B09-8337-8B7B9C989C2B}" srcId="{54A36081-F0BE-46D4-876E-E0BB96F941A8}" destId="{416B1D87-449B-4B7F-B851-0EB5993BFAA4}" srcOrd="4" destOrd="0" parTransId="{625498C8-232A-4F6B-80C7-D6DA17675BAA}" sibTransId="{EB7978B5-6ED4-44BD-A543-7B953771D80C}"/>
    <dgm:cxn modelId="{FCE186DA-59B6-40D0-B255-F3DC82AF3933}" type="presOf" srcId="{416B1D87-449B-4B7F-B851-0EB5993BFAA4}" destId="{8F12A49B-65EE-451E-AB37-E3AF78530748}" srcOrd="0" destOrd="0" presId="urn:microsoft.com/office/officeart/2005/8/layout/process4"/>
    <dgm:cxn modelId="{F28501E2-7778-4AA9-BBE1-13E1681F74FB}" srcId="{54A36081-F0BE-46D4-876E-E0BB96F941A8}" destId="{B7BF1A31-BF70-4C59-AA31-A6221647BF9E}" srcOrd="0" destOrd="0" parTransId="{0F1A2744-4617-4554-9221-D8C9CCCDCDAB}" sibTransId="{28317EA5-8FC3-45B9-B612-0B1DC4C6472C}"/>
    <dgm:cxn modelId="{243D67F4-4273-44AC-83E6-EA2192B2FF43}" srcId="{54A36081-F0BE-46D4-876E-E0BB96F941A8}" destId="{E4CA97A4-71E0-439D-8674-D561AE840C13}" srcOrd="2" destOrd="0" parTransId="{A3A985DC-1A9B-44FA-9999-C1C0D289EFE7}" sibTransId="{CF14C6E3-3BF6-457E-9067-AA59890E110B}"/>
    <dgm:cxn modelId="{4CD12BF7-F3D0-4D63-A930-56D27415F707}" type="presOf" srcId="{AE569AF6-BC84-4790-81E1-6A4A3A018105}" destId="{B295E30D-3267-417C-A98F-E3C76EAFAE25}" srcOrd="0" destOrd="0" presId="urn:microsoft.com/office/officeart/2005/8/layout/process4"/>
    <dgm:cxn modelId="{963D07FD-D5CA-4B8F-B508-4FA5DDE47F25}" type="presOf" srcId="{B7BF1A31-BF70-4C59-AA31-A6221647BF9E}" destId="{FE588DD9-3363-4143-99FA-53FF80D06B6E}" srcOrd="0" destOrd="0" presId="urn:microsoft.com/office/officeart/2005/8/layout/process4"/>
    <dgm:cxn modelId="{CB8DB31F-4E24-421A-AFF9-F5989C07008C}" type="presParOf" srcId="{BDCCE4C4-2070-43F1-AB25-7B030741F56A}" destId="{DAA4B2DC-88E6-476F-A982-2F31AADD8704}" srcOrd="0" destOrd="0" presId="urn:microsoft.com/office/officeart/2005/8/layout/process4"/>
    <dgm:cxn modelId="{14250A67-E701-4A77-8B83-3B13E23D7ECD}" type="presParOf" srcId="{DAA4B2DC-88E6-476F-A982-2F31AADD8704}" destId="{8F12A49B-65EE-451E-AB37-E3AF78530748}" srcOrd="0" destOrd="0" presId="urn:microsoft.com/office/officeart/2005/8/layout/process4"/>
    <dgm:cxn modelId="{EBD572D0-AB6C-46C0-B0FB-7F9FCD2EDC56}" type="presParOf" srcId="{BDCCE4C4-2070-43F1-AB25-7B030741F56A}" destId="{BF670066-F320-4476-A20D-DEACADFBB961}" srcOrd="1" destOrd="0" presId="urn:microsoft.com/office/officeart/2005/8/layout/process4"/>
    <dgm:cxn modelId="{1DD7B861-F8E1-494C-99EB-A437F9887B24}" type="presParOf" srcId="{BDCCE4C4-2070-43F1-AB25-7B030741F56A}" destId="{A8A6C7CF-7174-4376-B41C-E74586D98D9F}" srcOrd="2" destOrd="0" presId="urn:microsoft.com/office/officeart/2005/8/layout/process4"/>
    <dgm:cxn modelId="{E7EFC285-AC52-4BDB-ADFC-9D74CAD6E7B2}" type="presParOf" srcId="{A8A6C7CF-7174-4376-B41C-E74586D98D9F}" destId="{B295E30D-3267-417C-A98F-E3C76EAFAE25}" srcOrd="0" destOrd="0" presId="urn:microsoft.com/office/officeart/2005/8/layout/process4"/>
    <dgm:cxn modelId="{1FB885E4-02DC-4DA1-BF91-96CB4054A2C0}" type="presParOf" srcId="{BDCCE4C4-2070-43F1-AB25-7B030741F56A}" destId="{AD7696EF-3AAD-4297-BE11-D8ED91ADC02E}" srcOrd="3" destOrd="0" presId="urn:microsoft.com/office/officeart/2005/8/layout/process4"/>
    <dgm:cxn modelId="{C76455C9-23C2-4750-A649-FA5A96D9FBC8}" type="presParOf" srcId="{BDCCE4C4-2070-43F1-AB25-7B030741F56A}" destId="{BC0DD2A2-5FBF-4286-9A89-DDBFD07FCC75}" srcOrd="4" destOrd="0" presId="urn:microsoft.com/office/officeart/2005/8/layout/process4"/>
    <dgm:cxn modelId="{BF9677BD-1EDC-40AF-B29A-A1CC79ED9BF1}" type="presParOf" srcId="{BC0DD2A2-5FBF-4286-9A89-DDBFD07FCC75}" destId="{A97808A7-2D87-4208-B428-3CDED3BA34D7}" srcOrd="0" destOrd="0" presId="urn:microsoft.com/office/officeart/2005/8/layout/process4"/>
    <dgm:cxn modelId="{92CE5EDD-9441-4872-856F-1194FB78F3BE}" type="presParOf" srcId="{BDCCE4C4-2070-43F1-AB25-7B030741F56A}" destId="{22B5FB8E-5CC6-4F24-9DE6-B97EC4EE28E8}" srcOrd="5" destOrd="0" presId="urn:microsoft.com/office/officeart/2005/8/layout/process4"/>
    <dgm:cxn modelId="{C6944F21-0FF7-448C-835B-6291735ACF45}" type="presParOf" srcId="{BDCCE4C4-2070-43F1-AB25-7B030741F56A}" destId="{05DCC272-4163-48EF-AADB-0B0D4822209A}" srcOrd="6" destOrd="0" presId="urn:microsoft.com/office/officeart/2005/8/layout/process4"/>
    <dgm:cxn modelId="{1FE998DD-F0DE-432B-ADE2-6AA5B7DB2361}" type="presParOf" srcId="{05DCC272-4163-48EF-AADB-0B0D4822209A}" destId="{85453C70-1EF0-4BDF-B10B-BFC270B2BD97}" srcOrd="0" destOrd="0" presId="urn:microsoft.com/office/officeart/2005/8/layout/process4"/>
    <dgm:cxn modelId="{8539FCE3-E10A-41E8-B7C9-D914412C6BFE}" type="presParOf" srcId="{BDCCE4C4-2070-43F1-AB25-7B030741F56A}" destId="{0D9FF1F7-9A49-4B6A-ACE2-BE46C147264E}" srcOrd="7" destOrd="0" presId="urn:microsoft.com/office/officeart/2005/8/layout/process4"/>
    <dgm:cxn modelId="{17FB6290-0C06-4697-AAB5-698ACDD6960F}" type="presParOf" srcId="{BDCCE4C4-2070-43F1-AB25-7B030741F56A}" destId="{519C2F12-8929-41E4-B309-3ABE60917399}" srcOrd="8" destOrd="0" presId="urn:microsoft.com/office/officeart/2005/8/layout/process4"/>
    <dgm:cxn modelId="{F316C4E4-B92F-4E3E-9852-2069B8A86BAE}" type="presParOf" srcId="{519C2F12-8929-41E4-B309-3ABE60917399}" destId="{FE588DD9-3363-4143-99FA-53FF80D06B6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2A49B-65EE-451E-AB37-E3AF78530748}">
      <dsp:nvSpPr>
        <dsp:cNvPr id="0" name=""/>
        <dsp:cNvSpPr/>
      </dsp:nvSpPr>
      <dsp:spPr>
        <a:xfrm>
          <a:off x="0" y="4018941"/>
          <a:ext cx="4662088" cy="659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121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altLang="en-US" sz="1600" b="1" kern="1200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Mergers and Acquisitions (“M&amp;A”) Activity</a:t>
          </a:r>
        </a:p>
      </dsp:txBody>
      <dsp:txXfrm>
        <a:off x="0" y="4018941"/>
        <a:ext cx="4662088" cy="659340"/>
      </dsp:txXfrm>
    </dsp:sp>
    <dsp:sp modelId="{B295E30D-3267-417C-A98F-E3C76EAFAE25}">
      <dsp:nvSpPr>
        <dsp:cNvPr id="0" name=""/>
        <dsp:cNvSpPr/>
      </dsp:nvSpPr>
      <dsp:spPr>
        <a:xfrm rot="10800000">
          <a:off x="0" y="3014765"/>
          <a:ext cx="4662088" cy="101406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121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altLang="en-US" sz="1600" b="1" kern="1200" cap="none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Equity Capital Markets (“ECM”) Activity</a:t>
          </a:r>
          <a:endParaRPr lang="en-MY" altLang="en-US" sz="1600" b="1" kern="1200" cap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3014765"/>
        <a:ext cx="4662088" cy="658910"/>
      </dsp:txXfrm>
    </dsp:sp>
    <dsp:sp modelId="{A97808A7-2D87-4208-B428-3CDED3BA34D7}">
      <dsp:nvSpPr>
        <dsp:cNvPr id="0" name=""/>
        <dsp:cNvSpPr/>
      </dsp:nvSpPr>
      <dsp:spPr>
        <a:xfrm rot="10800000">
          <a:off x="0" y="2010589"/>
          <a:ext cx="4662088" cy="101406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121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altLang="en-US" sz="1600" b="1" kern="1200" cap="none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China and its Re-opening</a:t>
          </a:r>
          <a:endParaRPr lang="en-MY" altLang="en-US" sz="1600" b="1" kern="1200" cap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2010589"/>
        <a:ext cx="4662088" cy="658910"/>
      </dsp:txXfrm>
    </dsp:sp>
    <dsp:sp modelId="{85453C70-1EF0-4BDF-B10B-BFC270B2BD97}">
      <dsp:nvSpPr>
        <dsp:cNvPr id="0" name=""/>
        <dsp:cNvSpPr/>
      </dsp:nvSpPr>
      <dsp:spPr>
        <a:xfrm rot="10800000">
          <a:off x="0" y="1006413"/>
          <a:ext cx="4662088" cy="101406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121000"/>
            </a:lnSpc>
            <a:spcBef>
              <a:spcPct val="0"/>
            </a:spcBef>
            <a:spcAft>
              <a:spcPct val="35000"/>
            </a:spcAft>
            <a:buFont typeface="Arial" pitchFamily="34" charset="0"/>
            <a:buNone/>
          </a:pPr>
          <a:r>
            <a:rPr lang="en-MY" altLang="en-US" sz="1600" b="1" kern="1200" cap="none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Uncertain Global Economic Outlook</a:t>
          </a:r>
          <a:endParaRPr lang="en-SG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1006413"/>
        <a:ext cx="4662088" cy="658910"/>
      </dsp:txXfrm>
    </dsp:sp>
    <dsp:sp modelId="{FE588DD9-3363-4143-99FA-53FF80D06B6E}">
      <dsp:nvSpPr>
        <dsp:cNvPr id="0" name=""/>
        <dsp:cNvSpPr/>
      </dsp:nvSpPr>
      <dsp:spPr>
        <a:xfrm rot="10800000">
          <a:off x="0" y="2237"/>
          <a:ext cx="4662088" cy="101406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121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altLang="en-US" sz="1600" b="1" kern="1200" cap="none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REIT Structures in Various Jurisdictions</a:t>
          </a:r>
          <a:endParaRPr lang="en-MY" altLang="en-US" sz="1600" b="1" kern="1200" cap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2237"/>
        <a:ext cx="4662088" cy="658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79014" y="4571"/>
            <a:ext cx="2793005" cy="5204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300"/>
            </a:lvl1pPr>
          </a:lstStyle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535738" y="4571"/>
            <a:ext cx="2793005" cy="52090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300"/>
            </a:lvl1pPr>
          </a:lstStyle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79014" y="9347618"/>
            <a:ext cx="2793005" cy="5204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300"/>
            </a:lvl1pPr>
          </a:lstStyle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534194" y="9347133"/>
            <a:ext cx="2793005" cy="52090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300"/>
            </a:lvl1pPr>
          </a:lstStyle>
          <a:p>
            <a:fld id="{817936ED-DD5C-48B2-9AB4-6F3DD3A04E55}" type="slidenum">
              <a:rPr lang="en-GB" sz="8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3085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68926" y="3"/>
            <a:ext cx="2796092" cy="5365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64689" y="2"/>
            <a:ext cx="1864061" cy="53706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8" tIns="47399" rIns="94798" bIns="4739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vert="horz" lIns="94798" tIns="47399" rIns="94798" bIns="4739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868926" y="9340745"/>
            <a:ext cx="2796092" cy="5365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64689" y="9340745"/>
            <a:ext cx="1864061" cy="5365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1F5EAE4-99C9-4BB5-8D66-796396C64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42729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65765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88954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423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075449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566667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726845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20678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249960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89953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210023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0993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65765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72706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377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3829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66378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666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37579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7746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50428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39775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16774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lnSpc>
                <a:spcPct val="100000"/>
              </a:lnSpc>
              <a:buFont typeface="+mj-lt"/>
              <a:buAutoNum type="arabicPeriod"/>
              <a:defRPr sz="1800" b="1" cap="all" baseline="0">
                <a:solidFill>
                  <a:srgbClr val="002244"/>
                </a:solidFill>
              </a:defRPr>
            </a:lvl1pPr>
            <a:lvl2pPr marL="347472" indent="0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2pPr>
            <a:lvl3pPr marL="530352" indent="-182880">
              <a:lnSpc>
                <a:spcPct val="100000"/>
              </a:lnSpc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713232" indent="-182880" defTabSz="795338">
              <a:lnSpc>
                <a:spcPct val="100000"/>
              </a:lnSpc>
              <a:buFont typeface="Arial" panose="020B0604020202020204" pitchFamily="34" charset="0"/>
              <a:buChar char="•"/>
              <a:defRPr sz="1400"/>
            </a:lvl4pPr>
            <a:lvl5pPr marL="896112" indent="-18288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  <a:lvl6pPr marL="1422400" indent="-22860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19781" y="6489340"/>
            <a:ext cx="4620768" cy="1280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50" b="1" cap="all" baseline="0">
                <a:solidFill>
                  <a:srgbClr val="0022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50" b="1">
                <a:solidFill>
                  <a:srgbClr val="0022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506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282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039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D31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520" y="1993392"/>
            <a:ext cx="10363200" cy="640080"/>
          </a:xfrm>
        </p:spPr>
        <p:txBody>
          <a:bodyPr anchor="t" anchorCtr="0">
            <a:noAutofit/>
          </a:bodyPr>
          <a:lstStyle>
            <a:lvl1pPr>
              <a:defRPr sz="36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1520" y="2505457"/>
            <a:ext cx="8534400" cy="1512813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8214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losing">
    <p:bg>
      <p:bgPr>
        <a:solidFill>
          <a:srgbClr val="0D31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00687354"/>
              </p:ext>
            </p:extLst>
          </p:nvPr>
        </p:nvGraphicFramePr>
        <p:xfrm>
          <a:off x="719667" y="594360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allenandgledhill.com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|   </a:t>
                      </a:r>
                      <a:r>
                        <a:rPr kumimoji="0" 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rahmatlim.com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810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022E4-5A93-42CA-A1F8-F6A12DAE4056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C2E4F9B-DD66-4F61-8004-0F43A15A0380}"/>
              </a:ext>
            </a:extLst>
          </p:cNvPr>
          <p:cNvGrpSpPr/>
          <p:nvPr userDrawn="1"/>
        </p:nvGrpSpPr>
        <p:grpSpPr>
          <a:xfrm>
            <a:off x="697766" y="1238945"/>
            <a:ext cx="10794869" cy="172829"/>
            <a:chOff x="611999" y="1439998"/>
            <a:chExt cx="9468000" cy="190552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7E87B7B-4576-4CB6-A29A-054E206275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999" y="1439998"/>
              <a:ext cx="9468000" cy="190552"/>
            </a:xfrm>
            <a:prstGeom prst="rect">
              <a:avLst/>
            </a:prstGeom>
          </p:spPr>
        </p:pic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2AF1E729-CFC1-4464-9BD7-5B19E4AD6E4D}"/>
                </a:ext>
              </a:extLst>
            </p:cNvPr>
            <p:cNvSpPr/>
            <p:nvPr userDrawn="1"/>
          </p:nvSpPr>
          <p:spPr>
            <a:xfrm>
              <a:off x="975542" y="1444876"/>
              <a:ext cx="298744" cy="159544"/>
            </a:xfrm>
            <a:custGeom>
              <a:avLst/>
              <a:gdLst>
                <a:gd name="connsiteX0" fmla="*/ 0 w 302418"/>
                <a:gd name="connsiteY0" fmla="*/ 0 h 157163"/>
                <a:gd name="connsiteX1" fmla="*/ 154781 w 302418"/>
                <a:gd name="connsiteY1" fmla="*/ 157163 h 157163"/>
                <a:gd name="connsiteX2" fmla="*/ 302418 w 302418"/>
                <a:gd name="connsiteY2" fmla="*/ 0 h 157163"/>
                <a:gd name="connsiteX3" fmla="*/ 0 w 302418"/>
                <a:gd name="connsiteY3" fmla="*/ 0 h 157163"/>
                <a:gd name="connsiteX0" fmla="*/ 0 w 307357"/>
                <a:gd name="connsiteY0" fmla="*/ 0 h 157163"/>
                <a:gd name="connsiteX1" fmla="*/ 154781 w 307357"/>
                <a:gd name="connsiteY1" fmla="*/ 157163 h 157163"/>
                <a:gd name="connsiteX2" fmla="*/ 307357 w 307357"/>
                <a:gd name="connsiteY2" fmla="*/ 0 h 157163"/>
                <a:gd name="connsiteX3" fmla="*/ 0 w 307357"/>
                <a:gd name="connsiteY3" fmla="*/ 0 h 157163"/>
                <a:gd name="connsiteX0" fmla="*/ 0 w 307357"/>
                <a:gd name="connsiteY0" fmla="*/ 2381 h 157163"/>
                <a:gd name="connsiteX1" fmla="*/ 154781 w 307357"/>
                <a:gd name="connsiteY1" fmla="*/ 157163 h 157163"/>
                <a:gd name="connsiteX2" fmla="*/ 307357 w 307357"/>
                <a:gd name="connsiteY2" fmla="*/ 0 h 157163"/>
                <a:gd name="connsiteX3" fmla="*/ 0 w 307357"/>
                <a:gd name="connsiteY3" fmla="*/ 2381 h 157163"/>
                <a:gd name="connsiteX0" fmla="*/ 0 w 309827"/>
                <a:gd name="connsiteY0" fmla="*/ 0 h 159544"/>
                <a:gd name="connsiteX1" fmla="*/ 157251 w 309827"/>
                <a:gd name="connsiteY1" fmla="*/ 159544 h 159544"/>
                <a:gd name="connsiteX2" fmla="*/ 309827 w 309827"/>
                <a:gd name="connsiteY2" fmla="*/ 2381 h 159544"/>
                <a:gd name="connsiteX3" fmla="*/ 0 w 309827"/>
                <a:gd name="connsiteY3" fmla="*/ 0 h 159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827" h="159544">
                  <a:moveTo>
                    <a:pt x="0" y="0"/>
                  </a:moveTo>
                  <a:lnTo>
                    <a:pt x="157251" y="159544"/>
                  </a:lnTo>
                  <a:lnTo>
                    <a:pt x="309827" y="23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33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4B28E3E0-2E9C-4734-9E60-85E700357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767" y="159993"/>
            <a:ext cx="10794868" cy="897921"/>
          </a:xfrm>
        </p:spPr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701567B-1B23-46B6-9DE7-1DA3B869B80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81" y="6383405"/>
            <a:ext cx="623886" cy="14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201839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lnSpc>
                <a:spcPct val="100000"/>
              </a:lnSpc>
              <a:buFont typeface="+mj-lt"/>
              <a:buAutoNum type="arabicPeriod"/>
              <a:defRPr sz="1800" b="1" cap="all" baseline="0">
                <a:solidFill>
                  <a:srgbClr val="002244"/>
                </a:solidFill>
              </a:defRPr>
            </a:lvl1pPr>
            <a:lvl2pPr marL="347472" indent="0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2pPr>
            <a:lvl3pPr marL="530352" indent="-182880">
              <a:lnSpc>
                <a:spcPct val="100000"/>
              </a:lnSpc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713232" indent="-182880" defTabSz="795338">
              <a:lnSpc>
                <a:spcPct val="100000"/>
              </a:lnSpc>
              <a:buFont typeface="Arial" panose="020B0604020202020204" pitchFamily="34" charset="0"/>
              <a:buChar char="•"/>
              <a:defRPr sz="1400"/>
            </a:lvl4pPr>
            <a:lvl5pPr marL="896112" indent="-18288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  <a:lvl6pPr marL="1422400" indent="-22860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19781" y="6489340"/>
            <a:ext cx="4620768" cy="1280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50" b="1" cap="all" baseline="0">
                <a:solidFill>
                  <a:srgbClr val="0022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50" b="1">
                <a:solidFill>
                  <a:srgbClr val="0022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40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585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667" y="1268414"/>
            <a:ext cx="5274733" cy="5040311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600"/>
            </a:lvl2pPr>
            <a:lvl3pPr marL="685800">
              <a:defRPr sz="1400"/>
            </a:lvl3pPr>
            <a:lvl4pPr marL="914400">
              <a:defRPr sz="1200"/>
            </a:lvl4pPr>
            <a:lvl5pPr marL="1143000"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68414"/>
            <a:ext cx="5285317" cy="5040311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600"/>
            </a:lvl2pPr>
            <a:lvl3pPr marL="685800">
              <a:defRPr sz="1400"/>
            </a:lvl3pPr>
            <a:lvl4pPr marL="914400">
              <a:defRPr sz="1200"/>
            </a:lvl4pPr>
            <a:lvl5pPr marL="1143000"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3461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61923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927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6783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_Divider">
    <p:bg>
      <p:bgPr>
        <a:solidFill>
          <a:srgbClr val="0084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520" y="1993392"/>
            <a:ext cx="10363200" cy="64008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1520" y="2505457"/>
            <a:ext cx="8534400" cy="1512813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19781" y="6489340"/>
            <a:ext cx="4620768" cy="1280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50" b="1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5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C55543C-2109-4483-ACB3-27009E998696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719347" y="6409934"/>
            <a:ext cx="617629" cy="197999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1574836" y="6409933"/>
            <a:ext cx="0" cy="1980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722" y="6406334"/>
            <a:ext cx="533377" cy="20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367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9063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>
            <a:noAutofit/>
          </a:bodyPr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1002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>
            <a:noAutofit/>
          </a:bodyPr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7986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4827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4925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D31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520" y="1993392"/>
            <a:ext cx="10363200" cy="640080"/>
          </a:xfrm>
        </p:spPr>
        <p:txBody>
          <a:bodyPr anchor="t" anchorCtr="0">
            <a:noAutofit/>
          </a:bodyPr>
          <a:lstStyle>
            <a:lvl1pPr>
              <a:defRPr sz="36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1520" y="2505457"/>
            <a:ext cx="8534400" cy="1512813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1185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losing">
    <p:bg>
      <p:bgPr>
        <a:solidFill>
          <a:srgbClr val="0D31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 userDrawn="1"/>
        </p:nvGraphicFramePr>
        <p:xfrm>
          <a:off x="719667" y="594360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allenandgledhill.com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|   </a:t>
                      </a:r>
                      <a:r>
                        <a:rPr kumimoji="0" 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rahmatlim.com   |   soemath.com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763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667" y="1268414"/>
            <a:ext cx="5274733" cy="5040311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600"/>
            </a:lvl2pPr>
            <a:lvl3pPr marL="685800">
              <a:defRPr sz="1400"/>
            </a:lvl3pPr>
            <a:lvl4pPr marL="914400">
              <a:defRPr sz="1200"/>
            </a:lvl4pPr>
            <a:lvl5pPr marL="1143000"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68414"/>
            <a:ext cx="5285317" cy="5040311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600"/>
            </a:lvl2pPr>
            <a:lvl3pPr marL="685800">
              <a:defRPr sz="1400"/>
            </a:lvl3pPr>
            <a:lvl4pPr marL="914400">
              <a:defRPr sz="1200"/>
            </a:lvl4pPr>
            <a:lvl5pPr marL="1143000"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009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039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315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_Divider">
    <p:bg>
      <p:bgPr>
        <a:solidFill>
          <a:srgbClr val="0084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520" y="1993392"/>
            <a:ext cx="10363200" cy="64008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1520" y="2505457"/>
            <a:ext cx="8534400" cy="1512813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719347" y="6409934"/>
            <a:ext cx="617629" cy="197999"/>
          </a:xfrm>
          <a:prstGeom prst="rect">
            <a:avLst/>
          </a:prstGeom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19781" y="6489340"/>
            <a:ext cx="4620768" cy="1280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50" b="1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5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275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29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>
            <a:noAutofit/>
          </a:bodyPr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41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>
            <a:noAutofit/>
          </a:bodyPr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316E"/>
                </a:solidFill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6440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5.emf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9667" y="493776"/>
            <a:ext cx="10753344" cy="475488"/>
          </a:xfrm>
          <a:prstGeom prst="rect">
            <a:avLst/>
          </a:prstGeom>
        </p:spPr>
        <p:txBody>
          <a:bodyPr vert="horz" lIns="0" tIns="0" rIns="0" bIns="10972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328" y="1271015"/>
            <a:ext cx="10753344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19781" y="6489340"/>
            <a:ext cx="4620768" cy="1280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50" b="1" cap="all" baseline="0">
                <a:solidFill>
                  <a:srgbClr val="0022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50" b="1">
                <a:solidFill>
                  <a:srgbClr val="0022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719347" y="6409933"/>
            <a:ext cx="617629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32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4" r:id="rId3"/>
    <p:sldLayoutId id="2147483666" r:id="rId4"/>
    <p:sldLayoutId id="2147483667" r:id="rId5"/>
    <p:sldLayoutId id="2147483673" r:id="rId6"/>
    <p:sldLayoutId id="2147483663" r:id="rId7"/>
    <p:sldLayoutId id="2147483668" r:id="rId8"/>
    <p:sldLayoutId id="2147483669" r:id="rId9"/>
    <p:sldLayoutId id="2147483670" r:id="rId10"/>
    <p:sldLayoutId id="2147483671" r:id="rId11"/>
    <p:sldLayoutId id="2147483661" r:id="rId12"/>
    <p:sldLayoutId id="2147483675" r:id="rId13"/>
    <p:sldLayoutId id="214748369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rgbClr val="0084A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121000"/>
        </a:lnSpc>
        <a:spcBef>
          <a:spcPts val="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lnSpc>
          <a:spcPct val="121000"/>
        </a:lnSpc>
        <a:spcBef>
          <a:spcPts val="0"/>
        </a:spcBef>
        <a:buFont typeface="Arial" panose="020B0604020202020204" pitchFamily="34" charset="0"/>
        <a:buChar char="–"/>
        <a:defRPr sz="16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21000"/>
        </a:lnSpc>
        <a:spcBef>
          <a:spcPts val="0"/>
        </a:spcBef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21000"/>
        </a:lnSpc>
        <a:spcBef>
          <a:spcPts val="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21000"/>
        </a:lnSpc>
        <a:spcBef>
          <a:spcPts val="0"/>
        </a:spcBef>
        <a:buFont typeface="Arial" panose="020B0604020202020204" pitchFamily="34" charset="0"/>
        <a:buChar char="»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9667" y="493776"/>
            <a:ext cx="10753344" cy="475488"/>
          </a:xfrm>
          <a:prstGeom prst="rect">
            <a:avLst/>
          </a:prstGeom>
        </p:spPr>
        <p:txBody>
          <a:bodyPr vert="horz" lIns="0" tIns="0" rIns="0" bIns="10972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328" y="1271015"/>
            <a:ext cx="10753344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19781" y="6489340"/>
            <a:ext cx="4620768" cy="1280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50" b="1" cap="all" baseline="0">
                <a:solidFill>
                  <a:srgbClr val="0022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50" b="1">
                <a:solidFill>
                  <a:srgbClr val="0022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C55543C-2109-4483-ACB3-27009E998696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719347" y="6406333"/>
            <a:ext cx="1637752" cy="201600"/>
            <a:chOff x="535726" y="5081584"/>
            <a:chExt cx="1228314" cy="201600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black">
            <a:xfrm>
              <a:off x="535726" y="5085184"/>
              <a:ext cx="463222" cy="198000"/>
            </a:xfrm>
            <a:prstGeom prst="rect">
              <a:avLst/>
            </a:prstGeom>
          </p:spPr>
        </p:pic>
        <p:cxnSp>
          <p:nvCxnSpPr>
            <p:cNvPr id="8" name="Straight Connector 7"/>
            <p:cNvCxnSpPr/>
            <p:nvPr userDrawn="1"/>
          </p:nvCxnSpPr>
          <p:spPr>
            <a:xfrm>
              <a:off x="1177343" y="5085184"/>
              <a:ext cx="0" cy="198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4007" y="5081584"/>
              <a:ext cx="400033" cy="201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9397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rgbClr val="0084A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121000"/>
        </a:lnSpc>
        <a:spcBef>
          <a:spcPts val="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lnSpc>
          <a:spcPct val="121000"/>
        </a:lnSpc>
        <a:spcBef>
          <a:spcPts val="0"/>
        </a:spcBef>
        <a:buFont typeface="Arial" panose="020B0604020202020204" pitchFamily="34" charset="0"/>
        <a:buChar char="–"/>
        <a:defRPr sz="16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21000"/>
        </a:lnSpc>
        <a:spcBef>
          <a:spcPts val="0"/>
        </a:spcBef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21000"/>
        </a:lnSpc>
        <a:spcBef>
          <a:spcPts val="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21000"/>
        </a:lnSpc>
        <a:spcBef>
          <a:spcPts val="0"/>
        </a:spcBef>
        <a:buFont typeface="Arial" panose="020B0604020202020204" pitchFamily="34" charset="0"/>
        <a:buChar char="»"/>
        <a:defRPr sz="1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G" dirty="0"/>
              <a:t>Changing REITS Markets	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1520" y="2505457"/>
            <a:ext cx="10363200" cy="1512813"/>
          </a:xfrm>
        </p:spPr>
        <p:txBody>
          <a:bodyPr/>
          <a:lstStyle/>
          <a:p>
            <a:r>
              <a:rPr lang="en-SG" dirty="0"/>
              <a:t>4th Asia-based International Financial Law Conference 2023</a:t>
            </a:r>
          </a:p>
          <a:p>
            <a:r>
              <a:rPr lang="en-SG" dirty="0"/>
              <a:t>Panel Discussion</a:t>
            </a:r>
            <a:endParaRPr lang="en-GB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704137"/>
              </p:ext>
            </p:extLst>
          </p:nvPr>
        </p:nvGraphicFramePr>
        <p:xfrm>
          <a:off x="731520" y="4840887"/>
          <a:ext cx="7117319" cy="1457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6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2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Moderated by</a:t>
                      </a:r>
                      <a:endParaRPr lang="en-GB" sz="1100" baseline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2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b="0" dirty="0">
                        <a:solidFill>
                          <a:schemeClr val="bg1"/>
                        </a:solidFill>
                        <a:latin typeface="Times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300" b="0" dirty="0">
                        <a:solidFill>
                          <a:schemeClr val="bg1"/>
                        </a:solidFill>
                        <a:latin typeface="Times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Jerry K C Koh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3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Managing Partner, Allen &amp; Gledhill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3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3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3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March 2023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3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731520" y="559470"/>
            <a:ext cx="2520000" cy="203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93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China and its re-opening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7AB6B-FA54-8204-0F8A-6C308DA6C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41000"/>
              </a:lnSpc>
              <a:spcAft>
                <a:spcPts val="700"/>
              </a:spcAft>
            </a:pPr>
            <a:r>
              <a:rPr lang="en-SG" sz="1600" dirty="0"/>
              <a:t>China set a lower-than-expected GDP growth target of “around 5%” for 2023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China government’s focus for the year: “prioritise economic stability”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Even so, a 5% growth rate still means that China will continue to be one of the world’s fastest-growing major economies</a:t>
            </a:r>
          </a:p>
          <a:p>
            <a:pPr algn="just">
              <a:lnSpc>
                <a:spcPct val="141000"/>
              </a:lnSpc>
              <a:spcAft>
                <a:spcPts val="700"/>
              </a:spcAft>
            </a:pPr>
            <a:r>
              <a:rPr lang="en-SG" sz="1600" dirty="0"/>
              <a:t>China will target “disorderly expansion” in the property sector and ensure “effective risk prevention and mitigation” for the country’s leading developers</a:t>
            </a:r>
          </a:p>
          <a:p>
            <a:pPr algn="just">
              <a:lnSpc>
                <a:spcPct val="141000"/>
              </a:lnSpc>
              <a:spcAft>
                <a:spcPts val="700"/>
              </a:spcAft>
            </a:pPr>
            <a:r>
              <a:rPr lang="en-SG" sz="1600" dirty="0"/>
              <a:t>C-REITs: Potential growth area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C-REITs introduced as an investment vehicle for infrastructure assets, to improve the efficiency and transparency of the price discovery mechanism of the infrastructure market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Initial batch of nine C-REITs listed in Shanghai and Shenzhen in June 2021</a:t>
            </a:r>
          </a:p>
          <a:p>
            <a:pPr lvl="2" algn="just">
              <a:lnSpc>
                <a:spcPct val="141000"/>
              </a:lnSpc>
              <a:spcAft>
                <a:spcPts val="700"/>
              </a:spcAft>
            </a:pPr>
            <a:r>
              <a:rPr lang="en-SG" sz="1200" dirty="0"/>
              <a:t>Aggregate value of RMB 31.2 trillion; held infrastructure assets ranging from toll roads and waste treatment plants to logistics and industrial parks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C-REIT market has grown significantly, raising &gt;RMB 75 billion, with the listing of 24 C-REITs (generally involving infrastructure and rental housing assets) as of December 2022</a:t>
            </a:r>
          </a:p>
          <a:p>
            <a:pPr lvl="2" algn="just">
              <a:lnSpc>
                <a:spcPct val="141000"/>
              </a:lnSpc>
              <a:spcAft>
                <a:spcPts val="700"/>
              </a:spcAft>
            </a:pPr>
            <a:r>
              <a:rPr lang="en-SG" sz="1200" dirty="0"/>
              <a:t>In August 2022, C-REITs expanded their asset classes to include affordable rental housing, with three public rental housing REITs raising RMB 3.8 billion in total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On 24 March 2023, the PRC regulators introduced new policies expanding C-REITs’ underlying asset types to include retail properties</a:t>
            </a:r>
          </a:p>
          <a:p>
            <a:pPr marL="0" indent="0">
              <a:buNone/>
            </a:pPr>
            <a:endParaRPr lang="en-SG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C7073165-0604-32E2-B7CC-09B8ED2ED05B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10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671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China and its re-opening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290F7-28C9-A1E5-531C-0113933BE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1000"/>
              </a:lnSpc>
              <a:spcAft>
                <a:spcPts val="700"/>
              </a:spcAft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Questions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21000"/>
              </a:lnSpc>
              <a:spcAft>
                <a:spcPts val="700"/>
              </a:spcAft>
              <a:buFont typeface="+mj-lt"/>
              <a:buAutoNum type="arabicPeriod"/>
            </a:pPr>
            <a:r>
              <a:rPr lang="en-SG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How do you see the C-REIT market developing? Will it expand into more asset classes?</a:t>
            </a:r>
          </a:p>
          <a:p>
            <a:pPr marL="342900" indent="-342900">
              <a:lnSpc>
                <a:spcPct val="121000"/>
              </a:lnSpc>
              <a:spcAft>
                <a:spcPts val="700"/>
              </a:spcAft>
              <a:buFont typeface="+mj-lt"/>
              <a:buAutoNum type="arabicPeriod"/>
            </a:pPr>
            <a:r>
              <a:rPr lang="en-SG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China’s re-opening bodes well for its commercial real estate market. Do you think it will grow in 2023 and 2024? </a:t>
            </a:r>
          </a:p>
          <a:p>
            <a:pPr marL="342900" indent="-342900">
              <a:lnSpc>
                <a:spcPct val="121000"/>
              </a:lnSpc>
              <a:spcAft>
                <a:spcPts val="700"/>
              </a:spcAft>
              <a:buFont typeface="+mj-lt"/>
              <a:buAutoNum type="arabicPeriod"/>
            </a:pPr>
            <a:r>
              <a:rPr lang="en-SG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How can REITs and funds position themselves to benefit from the economic trends in China, including infrastructure investment?  What risks should they be mindful of?</a:t>
            </a:r>
          </a:p>
          <a:p>
            <a:pPr marL="742950" lvl="1" indent="-285750">
              <a:lnSpc>
                <a:spcPct val="121000"/>
              </a:lnSpc>
              <a:spcAft>
                <a:spcPts val="700"/>
              </a:spcAft>
              <a:buFont typeface="Arial" pitchFamily="34" charset="0"/>
              <a:buChar char="•"/>
            </a:pPr>
            <a:endParaRPr lang="en-SG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SG" dirty="0"/>
          </a:p>
        </p:txBody>
      </p:sp>
      <p:sp>
        <p:nvSpPr>
          <p:cNvPr id="13" name="Rectangle 12"/>
          <p:cNvSpPr/>
          <p:nvPr/>
        </p:nvSpPr>
        <p:spPr>
          <a:xfrm>
            <a:off x="1991544" y="1437618"/>
            <a:ext cx="7272808" cy="44644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42950" lvl="1" indent="-285750">
              <a:lnSpc>
                <a:spcPct val="121000"/>
              </a:lnSpc>
              <a:spcAft>
                <a:spcPts val="700"/>
              </a:spcAft>
              <a:buFont typeface="Arial" pitchFamily="34" charset="0"/>
              <a:buChar char="•"/>
            </a:pPr>
            <a:endParaRPr lang="en-SG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A666C609-64BC-B4A1-16B2-620FE08DE125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11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718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5303913" y="3717033"/>
            <a:ext cx="12858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G" dirty="0"/>
              <a:t>ECM activity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35062FB-8084-4278-86D7-015280DBED59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12</a:t>
            </a:fld>
            <a:endParaRPr lang="en-GB" sz="8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251486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ECM Activity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700"/>
              </a:spcAft>
            </a:pPr>
            <a:r>
              <a:rPr lang="en-SG" sz="1600" dirty="0"/>
              <a:t>Ernst &amp; Young: Global initial public offering (“</a:t>
            </a:r>
            <a:r>
              <a:rPr lang="en-SG" sz="1600" b="1" dirty="0"/>
              <a:t>IPO</a:t>
            </a:r>
            <a:r>
              <a:rPr lang="en-SG" sz="1600" dirty="0"/>
              <a:t>”) market generally took a sharp dive in 2022, after record performance in 2021</a:t>
            </a:r>
          </a:p>
          <a:p>
            <a:pPr lvl="1" algn="just">
              <a:spcAft>
                <a:spcPts val="700"/>
              </a:spcAft>
            </a:pPr>
            <a:r>
              <a:rPr lang="en-SG" sz="1400" dirty="0"/>
              <a:t>2022 saw only 1,333 IPOs raising US$179.5 billion (IPO activity dipped 45% and 61% by number of deals and proceeds, respectively, year-on-year)</a:t>
            </a:r>
          </a:p>
          <a:p>
            <a:pPr lvl="1" algn="just">
              <a:spcAft>
                <a:spcPts val="700"/>
              </a:spcAft>
            </a:pPr>
            <a:r>
              <a:rPr lang="en-SG" sz="1400" dirty="0"/>
              <a:t>Average deal size shrank due to lowered valuation and poor stock market performance</a:t>
            </a:r>
          </a:p>
          <a:p>
            <a:pPr lvl="1" algn="just">
              <a:spcAft>
                <a:spcPts val="700"/>
              </a:spcAft>
            </a:pPr>
            <a:r>
              <a:rPr lang="en-SG" sz="1400" dirty="0"/>
              <a:t>Volatility from rising geopolitical tensions, inflation and aggressive interest rate hikes</a:t>
            </a:r>
          </a:p>
          <a:p>
            <a:pPr lvl="1" algn="just">
              <a:spcAft>
                <a:spcPts val="700"/>
              </a:spcAft>
            </a:pPr>
            <a:r>
              <a:rPr lang="en-SG" sz="1400" dirty="0"/>
              <a:t>Weakened stock markets, valuations and post-IPO performance deterred IPO investor sentiment</a:t>
            </a:r>
          </a:p>
          <a:p>
            <a:pPr algn="just">
              <a:spcAft>
                <a:spcPts val="700"/>
              </a:spcAft>
            </a:pPr>
            <a:endParaRPr lang="en-SG" sz="1600" dirty="0"/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77639086-F032-1019-3E6E-EA942E2D2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4084689"/>
            <a:ext cx="1502296" cy="1502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F425CC-8218-BE3A-C556-42031967847E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13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583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ECM Activity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19088" y="994761"/>
            <a:ext cx="10321462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1000"/>
              </a:lnSpc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Singapore and China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18564" y="1912984"/>
            <a:ext cx="10321461" cy="4456532"/>
          </a:xfrm>
        </p:spPr>
        <p:txBody>
          <a:bodyPr>
            <a:normAutofit/>
          </a:bodyPr>
          <a:lstStyle/>
          <a:p>
            <a:pPr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Singapore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2022: Three IPOs on the SGX Main Board (none involving REITs) and eight IPOs on SGX </a:t>
            </a:r>
            <a:r>
              <a:rPr lang="en-SG" sz="1400" dirty="0" err="1"/>
              <a:t>Catalist</a:t>
            </a:r>
            <a:r>
              <a:rPr lang="en-SG" sz="1400" dirty="0"/>
              <a:t>, which raised S$581 million in total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2021: Eight IPOs (including two REITs), which raised S$1.62 billion in total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Secondary equity fundraisings (“</a:t>
            </a:r>
            <a:r>
              <a:rPr lang="en-SG" sz="1400" b="1" dirty="0"/>
              <a:t>EFRs</a:t>
            </a:r>
            <a:r>
              <a:rPr lang="en-SG" sz="1400" dirty="0"/>
              <a:t>”) by SGX-listed REITs (“</a:t>
            </a:r>
            <a:r>
              <a:rPr lang="en-SG" sz="1400" b="1" dirty="0"/>
              <a:t>S-REITs</a:t>
            </a:r>
            <a:r>
              <a:rPr lang="en-SG" sz="1400" dirty="0"/>
              <a:t>”) fell sharply in 2022 compared to 2021 – only three EFR launches in 2022, down from 18 EFR launches in 2021</a:t>
            </a:r>
          </a:p>
          <a:p>
            <a:pPr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China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China’s A-share market saw a historical high in funds raised – 410 deals raising an aggregate of RMB 610.3 billion in 2022, representing a 5% increase in funds raised compared to 2021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Two of the top 10 largest A-share IPO listings were of C-REITs</a:t>
            </a:r>
          </a:p>
          <a:p>
            <a:pPr lvl="2" algn="just">
              <a:lnSpc>
                <a:spcPct val="141000"/>
              </a:lnSpc>
              <a:spcAft>
                <a:spcPts val="700"/>
              </a:spcAft>
            </a:pPr>
            <a:r>
              <a:rPr lang="en-SG" sz="1200" dirty="0"/>
              <a:t>CICC Anhui Traffic Control Expressway and </a:t>
            </a:r>
            <a:r>
              <a:rPr lang="en-SG" sz="1200" dirty="0" err="1"/>
              <a:t>Huaxia</a:t>
            </a:r>
            <a:r>
              <a:rPr lang="en-SG" sz="1200" dirty="0"/>
              <a:t> China </a:t>
            </a:r>
            <a:r>
              <a:rPr lang="en-SG" sz="1200" dirty="0" err="1"/>
              <a:t>Jiaojian</a:t>
            </a:r>
            <a:r>
              <a:rPr lang="en-SG" sz="1200" dirty="0"/>
              <a:t> Expressway raised RMB 10.9 billion and RMB 9.4 billion respectively</a:t>
            </a:r>
          </a:p>
          <a:p>
            <a:pPr algn="just">
              <a:lnSpc>
                <a:spcPct val="141000"/>
              </a:lnSpc>
              <a:spcAft>
                <a:spcPts val="700"/>
              </a:spcAft>
            </a:pPr>
            <a:endParaRPr lang="en-SG" sz="1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7E4BFF-1226-1459-B5B2-0EC16CBE09ED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14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095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ECM Activity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19088" y="994761"/>
            <a:ext cx="10321462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1000"/>
              </a:lnSpc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Japan and Europe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18564" y="1912984"/>
            <a:ext cx="10321461" cy="4456532"/>
          </a:xfrm>
        </p:spPr>
        <p:txBody>
          <a:bodyPr>
            <a:normAutofit fontScale="92500"/>
          </a:bodyPr>
          <a:lstStyle/>
          <a:p>
            <a:pPr algn="just">
              <a:spcAft>
                <a:spcPts val="700"/>
              </a:spcAft>
            </a:pPr>
            <a:r>
              <a:rPr lang="en-SG" sz="1600" dirty="0"/>
              <a:t>Japan</a:t>
            </a:r>
          </a:p>
          <a:p>
            <a:pPr lvl="1" algn="just">
              <a:spcAft>
                <a:spcPts val="700"/>
              </a:spcAft>
            </a:pPr>
            <a:r>
              <a:rPr lang="en-SG" sz="1400" dirty="0"/>
              <a:t>In 2022, there were 91 IPOs (excluding those on the Tokyo Stock Exchange’s Tokyo Pro Market for professional stock investors) </a:t>
            </a:r>
          </a:p>
          <a:p>
            <a:pPr lvl="2" algn="just">
              <a:spcAft>
                <a:spcPts val="700"/>
              </a:spcAft>
            </a:pPr>
            <a:r>
              <a:rPr lang="en-SG" sz="1200" dirty="0"/>
              <a:t>This was close to the average figure in the past 10 years</a:t>
            </a:r>
          </a:p>
          <a:p>
            <a:pPr lvl="2" algn="just">
              <a:spcAft>
                <a:spcPts val="700"/>
              </a:spcAft>
            </a:pPr>
            <a:r>
              <a:rPr lang="en-SG" sz="1200" dirty="0"/>
              <a:t>Only three IPOs where &gt;JPY10 billion was raised in 2022, down from 18 in 2021, reflecting increase in the number of smaller-sized IPOs</a:t>
            </a:r>
          </a:p>
          <a:p>
            <a:pPr lvl="1" algn="just">
              <a:spcAft>
                <a:spcPts val="700"/>
              </a:spcAft>
            </a:pPr>
            <a:r>
              <a:rPr lang="en-SG" sz="1400" dirty="0"/>
              <a:t>Amid factors such as the Russia-Ukraine war and global inflation, some companies which had been considering IPOs halted plans or kept smaller the number of new shares to be issued when going public</a:t>
            </a:r>
          </a:p>
          <a:p>
            <a:pPr algn="just">
              <a:spcAft>
                <a:spcPts val="700"/>
              </a:spcAft>
            </a:pPr>
            <a:r>
              <a:rPr lang="en-SG" sz="1600" dirty="0"/>
              <a:t>Europe</a:t>
            </a:r>
          </a:p>
          <a:p>
            <a:pPr lvl="1" algn="just">
              <a:spcAft>
                <a:spcPts val="700"/>
              </a:spcAft>
            </a:pPr>
            <a:r>
              <a:rPr lang="en-SG" sz="1400" dirty="0"/>
              <a:t>Proceeds from European ECM transactions amounted to €90.4 billion over 1,186 transactions in 2022 </a:t>
            </a:r>
          </a:p>
          <a:p>
            <a:pPr lvl="2" algn="just">
              <a:spcAft>
                <a:spcPts val="700"/>
              </a:spcAft>
            </a:pPr>
            <a:r>
              <a:rPr lang="en-SG" sz="1200" dirty="0"/>
              <a:t>This was a decrease of 59.6% in value compared to 2021</a:t>
            </a:r>
          </a:p>
          <a:p>
            <a:pPr lvl="1" algn="just">
              <a:spcAft>
                <a:spcPts val="700"/>
              </a:spcAft>
            </a:pPr>
            <a:r>
              <a:rPr lang="en-SG" sz="1400" dirty="0"/>
              <a:t>European IPO issuance levels decreased in volume and number in 2022</a:t>
            </a:r>
          </a:p>
          <a:p>
            <a:pPr lvl="2" algn="just">
              <a:spcAft>
                <a:spcPts val="700"/>
              </a:spcAft>
            </a:pPr>
            <a:r>
              <a:rPr lang="en-SG" sz="1200" dirty="0"/>
              <a:t>Fell by 78.9% to €16.2 billion in volume compared to 2021 </a:t>
            </a:r>
          </a:p>
          <a:p>
            <a:pPr lvl="2" algn="just">
              <a:spcAft>
                <a:spcPts val="700"/>
              </a:spcAft>
            </a:pPr>
            <a:r>
              <a:rPr lang="en-SG" sz="1200" dirty="0"/>
              <a:t>Fell by 64.9% to 190 in number compared to 2021</a:t>
            </a:r>
          </a:p>
          <a:p>
            <a:pPr lvl="1" algn="just">
              <a:spcAft>
                <a:spcPts val="700"/>
              </a:spcAft>
            </a:pPr>
            <a:r>
              <a:rPr lang="en-SG" sz="1400" dirty="0"/>
              <a:t>Volatility and uncertainty in the market, making investors more risk-averse</a:t>
            </a:r>
          </a:p>
          <a:p>
            <a:pPr lvl="1" algn="just">
              <a:spcAft>
                <a:spcPts val="700"/>
              </a:spcAft>
            </a:pPr>
            <a:r>
              <a:rPr lang="en-SG" sz="1400" dirty="0"/>
              <a:t>Macroeconomic environment not conducive to EFRs – inflation, recession fears, supply issues, and the Ukraine-Russia war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12F415-1996-92E3-1CB7-F1B3863A7FE8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15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519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ECM Activity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290F7-28C9-A1E5-531C-0113933BE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1000"/>
              </a:lnSpc>
              <a:spcAft>
                <a:spcPts val="700"/>
              </a:spcAft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Questions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21000"/>
              </a:lnSpc>
              <a:spcAft>
                <a:spcPts val="700"/>
              </a:spcAft>
              <a:buFont typeface="+mj-lt"/>
              <a:buAutoNum type="arabicPeriod"/>
            </a:pPr>
            <a:r>
              <a:rPr lang="en-SG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trends do you foresee for REIT IPOs globally and in your country in 2023 and 2024? </a:t>
            </a:r>
          </a:p>
          <a:p>
            <a:pPr marL="342900" indent="-342900">
              <a:lnSpc>
                <a:spcPct val="121000"/>
              </a:lnSpc>
              <a:spcAft>
                <a:spcPts val="700"/>
              </a:spcAft>
              <a:buFont typeface="+mj-lt"/>
              <a:buAutoNum type="arabicPeriod"/>
            </a:pPr>
            <a:r>
              <a:rPr lang="en-SG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trends do you foresee for secondary EFRs globally and in your country in 2023 and 2024? </a:t>
            </a:r>
          </a:p>
          <a:p>
            <a:pPr marL="342900" indent="-342900">
              <a:lnSpc>
                <a:spcPct val="121000"/>
              </a:lnSpc>
              <a:spcAft>
                <a:spcPts val="700"/>
              </a:spcAft>
              <a:buFont typeface="+mj-lt"/>
              <a:buAutoNum type="arabicPeriod"/>
            </a:pPr>
            <a:r>
              <a:rPr lang="en-SG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are your thoughts on the shift in focus from public fundraising to private capital in recent times?</a:t>
            </a:r>
          </a:p>
          <a:p>
            <a:pPr marL="285750" indent="-285750">
              <a:lnSpc>
                <a:spcPct val="121000"/>
              </a:lnSpc>
              <a:spcAft>
                <a:spcPts val="700"/>
              </a:spcAft>
              <a:buFont typeface="Arial" pitchFamily="34" charset="0"/>
              <a:buChar char="•"/>
            </a:pPr>
            <a:endParaRPr lang="en-SG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ct val="121000"/>
              </a:lnSpc>
              <a:spcAft>
                <a:spcPts val="700"/>
              </a:spcAft>
              <a:buFont typeface="Arial" pitchFamily="34" charset="0"/>
              <a:buChar char="•"/>
            </a:pPr>
            <a:endParaRPr lang="en-SG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91544" y="1437618"/>
            <a:ext cx="7272808" cy="44644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42950" lvl="1" indent="-285750">
              <a:lnSpc>
                <a:spcPct val="121000"/>
              </a:lnSpc>
              <a:spcAft>
                <a:spcPts val="700"/>
              </a:spcAft>
              <a:buFont typeface="Arial" pitchFamily="34" charset="0"/>
              <a:buChar char="•"/>
            </a:pPr>
            <a:endParaRPr lang="en-SG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E27F1D2A-4332-EA1C-51A5-D00CEC4A3334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16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685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1424" y="404664"/>
            <a:ext cx="9648626" cy="5896124"/>
          </a:xfrm>
          <a:prstGeom prst="rect">
            <a:avLst/>
          </a:prstGeom>
        </p:spPr>
      </p:pic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34B0B69C-8A4A-9887-F250-E8F7A450436E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17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912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9376" y="549274"/>
            <a:ext cx="9171037" cy="6048375"/>
          </a:xfrm>
          <a:prstGeom prst="rect">
            <a:avLst/>
          </a:prstGeom>
        </p:spPr>
      </p:pic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057E6DA6-41DE-7DE2-A5C7-36DB056B908A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18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19138" y="188640"/>
            <a:ext cx="10753873" cy="780624"/>
          </a:xfrm>
        </p:spPr>
        <p:txBody>
          <a:bodyPr>
            <a:normAutofit/>
          </a:bodyPr>
          <a:lstStyle/>
          <a:p>
            <a:r>
              <a:rPr lang="en-SG" dirty="0"/>
              <a:t>Euronext market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4141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5303913" y="3717033"/>
            <a:ext cx="12858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G" dirty="0"/>
              <a:t>M&amp;A activity 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124DB6-AE1A-0D63-07EE-9723E0AA9C88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19</a:t>
            </a:fld>
            <a:endParaRPr lang="en-GB" sz="8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801307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Speakers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366B58-10DA-E261-5F66-B1A187C48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lnSpc>
                <a:spcPct val="121000"/>
              </a:lnSpc>
              <a:buNone/>
              <a:defRPr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Panellists</a:t>
            </a:r>
          </a:p>
          <a:p>
            <a:pPr marL="342900" indent="-342900">
              <a:lnSpc>
                <a:spcPct val="121000"/>
              </a:lnSpc>
              <a:spcBef>
                <a:spcPts val="300"/>
              </a:spcBef>
              <a:spcAft>
                <a:spcPts val="7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Judit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Budai</a:t>
            </a:r>
            <a:b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Attorneys at Law, Budapest, Hungary; Co-Chair, Securities Law Committee</a:t>
            </a:r>
            <a:endParaRPr lang="en-GB" sz="1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21000"/>
              </a:lnSpc>
              <a:spcBef>
                <a:spcPts val="300"/>
              </a:spcBef>
              <a:spcAft>
                <a:spcPts val="7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Eng-Kwok Seat </a:t>
            </a:r>
            <a:r>
              <a:rPr lang="en-GB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Moey</a:t>
            </a:r>
            <a:b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DBS Bank, Singapore</a:t>
            </a:r>
          </a:p>
          <a:p>
            <a:pPr marL="342900" indent="-342900">
              <a:lnSpc>
                <a:spcPct val="121000"/>
              </a:lnSpc>
              <a:spcBef>
                <a:spcPts val="300"/>
              </a:spcBef>
              <a:spcAft>
                <a:spcPts val="7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Taro Fujikawa</a:t>
            </a:r>
            <a:b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Nikko Securities Inc, Tokyo, Japan</a:t>
            </a:r>
          </a:p>
          <a:p>
            <a:pPr marL="342900" indent="-342900">
              <a:lnSpc>
                <a:spcPct val="121000"/>
              </a:lnSpc>
              <a:spcBef>
                <a:spcPts val="300"/>
              </a:spcBef>
              <a:spcAft>
                <a:spcPts val="7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 </a:t>
            </a:r>
            <a:r>
              <a:rPr lang="en-GB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Peeters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1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Stibbe</a:t>
            </a:r>
            <a:r>
              <a:rPr lang="en-SG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Brussels, Belgium; Conference Quality Officer, Securities Law Committee</a:t>
            </a:r>
          </a:p>
          <a:p>
            <a:pPr marL="342900" indent="-342900">
              <a:lnSpc>
                <a:spcPct val="121000"/>
              </a:lnSpc>
              <a:spcBef>
                <a:spcPts val="300"/>
              </a:spcBef>
              <a:spcAft>
                <a:spcPts val="7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Susumu </a:t>
            </a:r>
            <a:r>
              <a:rPr lang="en-GB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Tanizawa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Nishimura &amp; Asahi, Tokyo, Japan</a:t>
            </a:r>
          </a:p>
          <a:p>
            <a:pPr marL="342900" indent="-342900">
              <a:lnSpc>
                <a:spcPct val="121000"/>
              </a:lnSpc>
              <a:spcBef>
                <a:spcPts val="300"/>
              </a:spcBef>
              <a:spcAft>
                <a:spcPts val="7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Sammuel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Xiyong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Zhao </a:t>
            </a:r>
            <a:b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1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JunHe</a:t>
            </a:r>
            <a:r>
              <a:rPr lang="en-SG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LLP, Beijing, China</a:t>
            </a:r>
          </a:p>
          <a:p>
            <a:pPr marL="0" indent="0">
              <a:lnSpc>
                <a:spcPct val="121000"/>
              </a:lnSpc>
              <a:spcBef>
                <a:spcPts val="300"/>
              </a:spcBef>
              <a:spcAft>
                <a:spcPts val="700"/>
              </a:spcAft>
              <a:buNone/>
              <a:defRPr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Moderator</a:t>
            </a:r>
          </a:p>
          <a:p>
            <a:pPr marL="342900" indent="-342900">
              <a:lnSpc>
                <a:spcPct val="121000"/>
              </a:lnSpc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Jerry K C Koh </a:t>
            </a:r>
            <a:b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Allen &amp; Gledhill, Singapore</a:t>
            </a:r>
          </a:p>
          <a:p>
            <a:pPr algn="just"/>
            <a:endParaRPr lang="en-GB" sz="18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21000"/>
              </a:lnSpc>
              <a:buFont typeface="Arial" panose="020B0604020202020204" pitchFamily="34" charset="0"/>
              <a:buChar char="•"/>
              <a:defRPr/>
            </a:pPr>
            <a:endParaRPr lang="en-GB" sz="1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1000"/>
              </a:lnSpc>
              <a:defRPr/>
            </a:pPr>
            <a:endParaRPr lang="en-GB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21000"/>
              </a:lnSpc>
              <a:buFont typeface="Arial" panose="020B0604020202020204" pitchFamily="34" charset="0"/>
              <a:buChar char="•"/>
              <a:defRPr/>
            </a:pPr>
            <a:endParaRPr lang="en-SG" sz="1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21000"/>
              </a:lnSpc>
              <a:buFont typeface="Arial" panose="020B0604020202020204" pitchFamily="34" charset="0"/>
              <a:buChar char="•"/>
              <a:defRPr/>
            </a:pPr>
            <a:endParaRPr lang="en-GB" sz="1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SG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EEBBA5AE-74AA-74F0-D8B2-C77B99CE8F20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230695"/>
      </p:ext>
    </p:extLst>
  </p:cSld>
  <p:clrMapOvr>
    <a:masterClrMapping/>
  </p:clrMapOvr>
  <p:transition spd="slow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M&amp;A Activity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41000"/>
              </a:lnSpc>
              <a:spcAft>
                <a:spcPts val="700"/>
              </a:spcAft>
            </a:pPr>
            <a:r>
              <a:rPr lang="en-SG" sz="1600" dirty="0"/>
              <a:t>Morgan Stanley: M&amp;A activity was strong in the first half of 2022, but slowed in the second half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Affected by macroeconomic uncertainty, volatile capital markets, rapidly rising interest rates and impact of inflation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Potential sellers faced declining valuations and were reluctant to transact at prices that were down significantly from earlier in 2022</a:t>
            </a:r>
          </a:p>
          <a:p>
            <a:pPr algn="just">
              <a:lnSpc>
                <a:spcPct val="141000"/>
              </a:lnSpc>
              <a:spcAft>
                <a:spcPts val="700"/>
              </a:spcAft>
            </a:pPr>
            <a:r>
              <a:rPr lang="en-SG" sz="1600" dirty="0"/>
              <a:t>Large financing costs, particularly driven by high interest rates, could lead REITs and other investors to carefully scrutinise deal economics and may have increased the difficulty of implementing big M&amp;A transactions</a:t>
            </a:r>
          </a:p>
          <a:p>
            <a:pPr algn="just">
              <a:lnSpc>
                <a:spcPct val="141000"/>
              </a:lnSpc>
              <a:spcAft>
                <a:spcPts val="700"/>
              </a:spcAft>
            </a:pPr>
            <a:r>
              <a:rPr lang="en-SG" sz="1600" dirty="0"/>
              <a:t>Potential rise in distressed M&amp;A and restructuring deals, in light of challenging economic conditions</a:t>
            </a:r>
          </a:p>
          <a:p>
            <a:pPr algn="just">
              <a:lnSpc>
                <a:spcPct val="141000"/>
              </a:lnSpc>
              <a:spcAft>
                <a:spcPts val="700"/>
              </a:spcAft>
            </a:pPr>
            <a:r>
              <a:rPr lang="en-SG" sz="1600" dirty="0"/>
              <a:t>Influence of ESG considerations in the M&amp;A context, as businesses become more ESG-conscious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ESG-motivated deals have emerged in various sectors, such as:</a:t>
            </a:r>
          </a:p>
          <a:p>
            <a:pPr lvl="2" algn="just">
              <a:lnSpc>
                <a:spcPct val="141000"/>
              </a:lnSpc>
              <a:spcAft>
                <a:spcPts val="700"/>
              </a:spcAft>
            </a:pPr>
            <a:r>
              <a:rPr lang="en-SG" sz="1200" dirty="0"/>
              <a:t>Hershey’s acquisition of health-forward food brand Lily’s in 2021</a:t>
            </a:r>
          </a:p>
          <a:p>
            <a:pPr lvl="2" algn="just">
              <a:lnSpc>
                <a:spcPct val="141000"/>
              </a:lnSpc>
              <a:spcAft>
                <a:spcPts val="700"/>
              </a:spcAft>
            </a:pPr>
            <a:r>
              <a:rPr lang="en-SG" sz="1200" dirty="0"/>
              <a:t>Keppel REIT's acquisition of Keppel Bay Tower, a green commercial building in Singapore, in 2021</a:t>
            </a:r>
          </a:p>
          <a:p>
            <a:pPr algn="just">
              <a:lnSpc>
                <a:spcPct val="141000"/>
              </a:lnSpc>
              <a:spcAft>
                <a:spcPts val="700"/>
              </a:spcAft>
            </a:pPr>
            <a:endParaRPr lang="en-SG" sz="1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A4F574-2544-6D2F-CC1B-FF0DB9FB20B3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20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0235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M&amp;A Activity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19088" y="994761"/>
            <a:ext cx="10321462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1000"/>
              </a:lnSpc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Singapore and China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18564" y="1912984"/>
            <a:ext cx="10321461" cy="4456532"/>
          </a:xfrm>
        </p:spPr>
        <p:txBody>
          <a:bodyPr>
            <a:normAutofit/>
          </a:bodyPr>
          <a:lstStyle/>
          <a:p>
            <a:pPr algn="just">
              <a:spcAft>
                <a:spcPts val="700"/>
              </a:spcAft>
            </a:pPr>
            <a:r>
              <a:rPr lang="en-SG" sz="1600" dirty="0"/>
              <a:t>Singapore</a:t>
            </a:r>
          </a:p>
          <a:p>
            <a:pPr lvl="1" algn="just">
              <a:spcAft>
                <a:spcPts val="700"/>
              </a:spcAft>
            </a:pPr>
            <a:r>
              <a:rPr lang="en-SG" sz="1400" dirty="0"/>
              <a:t>Although there continues to be some M&amp;A activity, there has been a dip in activity levels </a:t>
            </a:r>
          </a:p>
          <a:p>
            <a:pPr lvl="1" algn="just">
              <a:spcAft>
                <a:spcPts val="700"/>
              </a:spcAft>
            </a:pPr>
            <a:r>
              <a:rPr lang="en-SG" sz="1400" dirty="0"/>
              <a:t>In terms of S-REIT property acquisitions in 2022, there were at least 30 deals announced and an aggregate purchase consideration value of at least S$5 billion</a:t>
            </a:r>
          </a:p>
          <a:p>
            <a:pPr lvl="2" algn="just">
              <a:spcAft>
                <a:spcPts val="700"/>
              </a:spcAft>
            </a:pPr>
            <a:r>
              <a:rPr lang="en-SG" sz="1200" dirty="0"/>
              <a:t>In contrast, 2021 saw S-REITs announce at least 50 property acquisitions, exceeding S$11.5 billion in total purchase consideration</a:t>
            </a:r>
          </a:p>
          <a:p>
            <a:pPr algn="just">
              <a:spcAft>
                <a:spcPts val="700"/>
              </a:spcAft>
            </a:pPr>
            <a:r>
              <a:rPr lang="en-SG" sz="1600" dirty="0"/>
              <a:t>China</a:t>
            </a:r>
          </a:p>
          <a:p>
            <a:pPr lvl="1" algn="just">
              <a:spcAft>
                <a:spcPts val="700"/>
              </a:spcAft>
            </a:pPr>
            <a:r>
              <a:rPr lang="en-SG" sz="1400" dirty="0"/>
              <a:t>MSCI: Across mainland China and Hong Kong, transaction volumes for commercial real estate fell by 23% on a year-on-year basis in the first nine months of 2022</a:t>
            </a:r>
          </a:p>
          <a:p>
            <a:pPr lvl="2" algn="just">
              <a:spcAft>
                <a:spcPts val="700"/>
              </a:spcAft>
            </a:pPr>
            <a:r>
              <a:rPr lang="en-SG" sz="1200" dirty="0"/>
              <a:t>Key contributing factors include the Covid-19 restrictions in China and the ongoing liquidity squeeze </a:t>
            </a:r>
          </a:p>
          <a:p>
            <a:pPr lvl="1" algn="just">
              <a:spcAft>
                <a:spcPts val="700"/>
              </a:spcAft>
            </a:pPr>
            <a:r>
              <a:rPr lang="en-SG" sz="1400" dirty="0"/>
              <a:t>Observers are optimistic that the lifting of the Covid-19 restrictions will help with recovery in real estate transaction activity</a:t>
            </a:r>
          </a:p>
          <a:p>
            <a:pPr algn="just">
              <a:spcAft>
                <a:spcPts val="700"/>
              </a:spcAft>
            </a:pPr>
            <a:endParaRPr lang="en-SG" sz="1600" dirty="0"/>
          </a:p>
          <a:p>
            <a:pPr lvl="1" algn="just">
              <a:spcAft>
                <a:spcPts val="700"/>
              </a:spcAft>
            </a:pPr>
            <a:endParaRPr lang="en-SG" sz="1400" dirty="0"/>
          </a:p>
          <a:p>
            <a:pPr algn="just">
              <a:spcAft>
                <a:spcPts val="700"/>
              </a:spcAft>
            </a:pPr>
            <a:endParaRPr lang="en-SG" sz="1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4BC6BD-649C-F283-15D7-D564A0809036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21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573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M&amp;A Activity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19088" y="994761"/>
            <a:ext cx="10321462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1000"/>
              </a:lnSpc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Japan and Europe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18564" y="1912984"/>
            <a:ext cx="10321461" cy="4456532"/>
          </a:xfrm>
        </p:spPr>
        <p:txBody>
          <a:bodyPr>
            <a:normAutofit/>
          </a:bodyPr>
          <a:lstStyle/>
          <a:p>
            <a:pPr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Japan M&amp;A activity has remained relatively resilient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300" dirty="0"/>
              <a:t>MSCI: Overseas investment in Japanese assets rose 11% in the first three quarters of 2022 to US$8.1 billion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300" dirty="0"/>
              <a:t>A recent key transaction was the merger of Mori Trust Sogo </a:t>
            </a:r>
            <a:r>
              <a:rPr lang="en-SG" sz="1300" dirty="0" err="1"/>
              <a:t>Reit</a:t>
            </a:r>
            <a:r>
              <a:rPr lang="en-SG" sz="1300" dirty="0"/>
              <a:t> (“</a:t>
            </a:r>
            <a:r>
              <a:rPr lang="en-SG" sz="1300" b="1" dirty="0"/>
              <a:t>MTR</a:t>
            </a:r>
            <a:r>
              <a:rPr lang="en-SG" sz="1300" dirty="0"/>
              <a:t>”) and Mori Trust Hotel </a:t>
            </a:r>
            <a:r>
              <a:rPr lang="en-SG" sz="1300" dirty="0" err="1"/>
              <a:t>Reit</a:t>
            </a:r>
            <a:r>
              <a:rPr lang="en-SG" sz="1300" dirty="0"/>
              <a:t> (“</a:t>
            </a:r>
            <a:r>
              <a:rPr lang="en-SG" sz="1300" b="1" dirty="0"/>
              <a:t>MTH</a:t>
            </a:r>
            <a:r>
              <a:rPr lang="en-SG" sz="1300" dirty="0"/>
              <a:t>”) announced in November 2022 – MTR agreed to acquire MTH for ¥66.2 billion pursuant to an absorption-type merger agreement</a:t>
            </a:r>
          </a:p>
          <a:p>
            <a:pPr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Europe M&amp;A activity 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300" dirty="0"/>
              <a:t>Brookfield Asset Management Inc. (“</a:t>
            </a:r>
            <a:r>
              <a:rPr lang="en-SG" sz="1300" b="1" dirty="0"/>
              <a:t>Brookfield</a:t>
            </a:r>
            <a:r>
              <a:rPr lang="en-SG" sz="1300" dirty="0"/>
              <a:t>”) (the Canadian investment giant) has been actively pursuing M&amp;A activity in Europe</a:t>
            </a:r>
          </a:p>
          <a:p>
            <a:pPr lvl="2" algn="just">
              <a:lnSpc>
                <a:spcPct val="141000"/>
              </a:lnSpc>
              <a:spcAft>
                <a:spcPts val="700"/>
              </a:spcAft>
            </a:pPr>
            <a:r>
              <a:rPr lang="en-SG" sz="1200" dirty="0"/>
              <a:t>In 2022, Brookfield saw its Europe assets under management grow more than 20-fold in the last decade</a:t>
            </a:r>
          </a:p>
          <a:p>
            <a:pPr lvl="2" algn="just">
              <a:lnSpc>
                <a:spcPct val="141000"/>
              </a:lnSpc>
              <a:spcAft>
                <a:spcPts val="700"/>
              </a:spcAft>
            </a:pPr>
            <a:r>
              <a:rPr lang="en-SG" sz="1200" dirty="0"/>
              <a:t>As of 5 July 2022, Brookfield’s spending in Europe had already hit an annual record of more than US$12 billion since the start of the year </a:t>
            </a:r>
          </a:p>
          <a:p>
            <a:pPr lvl="2" algn="just">
              <a:lnSpc>
                <a:spcPct val="141000"/>
              </a:lnSpc>
              <a:spcAft>
                <a:spcPts val="700"/>
              </a:spcAft>
            </a:pPr>
            <a:r>
              <a:rPr lang="en-SG" sz="1200" dirty="0"/>
              <a:t>Brookfield’s recent acquisitions include: UK household repairs provider HomeServe Plc; property firms Hibernia REIT Plc, Befimmo SA and </a:t>
            </a:r>
            <a:r>
              <a:rPr lang="en-SG" sz="1200" dirty="0" err="1"/>
              <a:t>Alstria</a:t>
            </a:r>
            <a:r>
              <a:rPr lang="en-SG" sz="1200" dirty="0"/>
              <a:t> Office REIT-AG; slate producer </a:t>
            </a:r>
            <a:r>
              <a:rPr lang="en-SG" sz="1200" dirty="0" err="1"/>
              <a:t>Cupa</a:t>
            </a:r>
            <a:r>
              <a:rPr lang="en-SG" sz="1200" dirty="0"/>
              <a:t> Group</a:t>
            </a:r>
          </a:p>
          <a:p>
            <a:pPr algn="just">
              <a:lnSpc>
                <a:spcPct val="141000"/>
              </a:lnSpc>
              <a:spcAft>
                <a:spcPts val="700"/>
              </a:spcAft>
            </a:pPr>
            <a:endParaRPr lang="en-SG" sz="1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60373F4-51AF-1CD8-1A68-FE5E3913978A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22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1611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M&amp;A Activity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290F7-28C9-A1E5-531C-0113933BE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1000"/>
              </a:lnSpc>
              <a:spcAft>
                <a:spcPts val="700"/>
              </a:spcAft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Questions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21000"/>
              </a:lnSpc>
              <a:spcAft>
                <a:spcPts val="700"/>
              </a:spcAft>
              <a:buFont typeface="+mj-lt"/>
              <a:buAutoNum type="arabicPeriod"/>
            </a:pPr>
            <a:r>
              <a:rPr lang="en-SG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trends do you observe in the M&amp;A market in your country? </a:t>
            </a:r>
          </a:p>
          <a:p>
            <a:pPr marL="342900" indent="-342900">
              <a:lnSpc>
                <a:spcPct val="121000"/>
              </a:lnSpc>
              <a:spcAft>
                <a:spcPts val="700"/>
              </a:spcAft>
              <a:buFont typeface="+mj-lt"/>
              <a:buAutoNum type="arabicPeriod"/>
            </a:pPr>
            <a:r>
              <a:rPr lang="en-SG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types of assets do you think will be attractive to REITs and other real estate funds in the year ahead? </a:t>
            </a:r>
          </a:p>
          <a:p>
            <a:pPr marL="342900" indent="-342900">
              <a:lnSpc>
                <a:spcPct val="121000"/>
              </a:lnSpc>
              <a:spcAft>
                <a:spcPts val="700"/>
              </a:spcAft>
              <a:buFont typeface="+mj-lt"/>
              <a:buAutoNum type="arabicPeriod"/>
            </a:pPr>
            <a:r>
              <a:rPr lang="en-SG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do you think are the key hurdles which parties to an M&amp;A transaction should be mindful of in the prevailing economic climate? </a:t>
            </a:r>
          </a:p>
          <a:p>
            <a:pPr marL="742950" lvl="1" indent="-285750">
              <a:lnSpc>
                <a:spcPct val="121000"/>
              </a:lnSpc>
              <a:spcAft>
                <a:spcPts val="700"/>
              </a:spcAft>
              <a:buFont typeface="Arial" pitchFamily="34" charset="0"/>
              <a:buChar char="•"/>
            </a:pPr>
            <a:endParaRPr lang="en-SG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91544" y="1437618"/>
            <a:ext cx="7272808" cy="44644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42950" lvl="1" indent="-285750">
              <a:lnSpc>
                <a:spcPct val="121000"/>
              </a:lnSpc>
              <a:spcAft>
                <a:spcPts val="700"/>
              </a:spcAft>
              <a:buFont typeface="Arial" pitchFamily="34" charset="0"/>
              <a:buChar char="•"/>
            </a:pPr>
            <a:endParaRPr lang="en-SG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ACD53199-A914-B566-98B7-0F5951A19988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23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5589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9416" y="404664"/>
            <a:ext cx="10225136" cy="5896124"/>
          </a:xfrm>
          <a:prstGeom prst="rect">
            <a:avLst/>
          </a:prstGeom>
        </p:spPr>
      </p:pic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9421153D-C0C8-45C0-6E6A-4CEAE774EFEB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24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0989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2ID3added-&gt;c-&gt;c-&gt;c"/>
          <p:cNvSpPr txBox="1">
            <a:spLocks/>
          </p:cNvSpPr>
          <p:nvPr/>
        </p:nvSpPr>
        <p:spPr>
          <a:xfrm>
            <a:off x="1837048" y="2026209"/>
            <a:ext cx="4179416" cy="261214"/>
          </a:xfrm>
          <a:prstGeom prst="flowChartOffpageConnector">
            <a:avLst/>
          </a:prstGeom>
          <a:solidFill>
            <a:schemeClr val="tx2"/>
          </a:solidFill>
          <a:effectLst/>
        </p:spPr>
        <p:txBody>
          <a:bodyPr vert="horz" wrap="square" lIns="33174" tIns="33174" rIns="33174" bIns="32652" rtlCol="0" anchor="ctr" anchorCtr="0">
            <a:noAutofit/>
          </a:bodyPr>
          <a:lstStyle>
            <a:defPPr>
              <a:defRPr lang="en-US"/>
            </a:defPPr>
            <a:lvl1pPr indent="0" algn="ctr" defTabSz="755843" fontAlgn="auto">
              <a:lnSpc>
                <a:spcPct val="100000"/>
              </a:lnSpc>
              <a:spcBef>
                <a:spcPts val="1400"/>
              </a:spcBef>
              <a:spcAft>
                <a:spcPts val="200"/>
              </a:spcAft>
              <a:buClr>
                <a:srgbClr val="000000"/>
              </a:buClr>
              <a:buSzPct val="100000"/>
              <a:buFontTx/>
              <a:buNone/>
              <a:defRPr sz="1100" b="1" i="0" u="none" baseline="0">
                <a:solidFill>
                  <a:schemeClr val="bg1"/>
                </a:solidFill>
              </a:defRPr>
            </a:lvl1pPr>
            <a:lvl2pPr marL="0" indent="0" defTabSz="755843" fontAlgn="auto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defRPr sz="900" b="0" i="0" u="none" baseline="0">
                <a:solidFill>
                  <a:srgbClr val="000000"/>
                </a:solidFill>
              </a:defRPr>
            </a:lvl2pPr>
            <a:lvl3pPr marL="126000" indent="-126000" defTabSz="755843" fontAlgn="auto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n-lt"/>
              <a:buChar char="–"/>
              <a:defRPr sz="900" b="0" i="0" u="none" baseline="0">
                <a:solidFill>
                  <a:srgbClr val="000000"/>
                </a:solidFill>
              </a:defRPr>
            </a:lvl3pPr>
            <a:lvl4pPr marL="252000" indent="-126000" defTabSz="755843" fontAlgn="auto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n-lt"/>
              <a:buChar char="–"/>
              <a:defRPr sz="900" b="0" i="0" u="none" baseline="0">
                <a:solidFill>
                  <a:srgbClr val="000000"/>
                </a:solidFill>
              </a:defRPr>
            </a:lvl4pPr>
            <a:lvl5pPr marL="378000" indent="-126000" defTabSz="755843" fontAlgn="auto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n-lt"/>
              <a:buChar char="–"/>
              <a:defRPr sz="900" b="0" i="0" u="none" baseline="0">
                <a:solidFill>
                  <a:srgbClr val="000000"/>
                </a:solidFill>
              </a:defRPr>
            </a:lvl5pPr>
            <a:lvl6pPr marL="126000" indent="-126000" defTabSz="755843" fontAlgn="auto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A82D"/>
              </a:buClr>
              <a:buSzPct val="100000"/>
              <a:buFont typeface="Wingdings" panose="05000000000000000000" pitchFamily="2" charset="2"/>
              <a:buChar char="ü"/>
              <a:defRPr sz="900" b="0" i="0" u="none" baseline="0">
                <a:solidFill>
                  <a:srgbClr val="000000"/>
                </a:solidFill>
              </a:defRPr>
            </a:lvl6pPr>
            <a:lvl7pPr marL="126000" indent="-126000" defTabSz="755843" fontAlgn="auto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4364C"/>
              </a:buClr>
              <a:buSzPct val="100000"/>
              <a:buFont typeface="Wingdings" panose="05000000000000000000" pitchFamily="2" charset="2"/>
              <a:buChar char="û"/>
              <a:defRPr sz="900" b="0" i="0" u="none" baseline="0">
                <a:solidFill>
                  <a:srgbClr val="000000"/>
                </a:solidFill>
              </a:defRPr>
            </a:lvl7pPr>
            <a:lvl8pPr marL="252000" indent="-126000" defTabSz="755843" fontAlgn="auto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A82D"/>
              </a:buClr>
              <a:buSzPct val="100000"/>
              <a:buFont typeface="Wingdings" panose="05000000000000000000" pitchFamily="2" charset="2"/>
              <a:buChar char="ü"/>
              <a:defRPr sz="900" b="0" i="0" u="none" baseline="0">
                <a:solidFill>
                  <a:srgbClr val="000000"/>
                </a:solidFill>
              </a:defRPr>
            </a:lvl8pPr>
            <a:lvl9pPr marL="252000" indent="-126000" defTabSz="755843" fontAlgn="auto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F4364C"/>
              </a:buClr>
              <a:buSzPct val="100000"/>
              <a:buFont typeface="Wingdings" panose="05000000000000000000" pitchFamily="2" charset="2"/>
              <a:buChar char="û"/>
              <a:defRPr sz="900" b="0" i="0" u="none" baseline="0">
                <a:solidFill>
                  <a:srgbClr val="000000"/>
                </a:solidFill>
              </a:defRPr>
            </a:lvl9pPr>
          </a:lstStyle>
          <a:p>
            <a:pPr>
              <a:spcBef>
                <a:spcPts val="0"/>
              </a:spcBef>
            </a:pPr>
            <a:r>
              <a:rPr lang="en-GB" sz="952" dirty="0"/>
              <a:t>Vanguard</a:t>
            </a:r>
          </a:p>
        </p:txBody>
      </p:sp>
      <p:sp>
        <p:nvSpPr>
          <p:cNvPr id="18" name="Text Placeholder 2ID3added-&gt;c-&gt;c-&gt;c-&gt;c"/>
          <p:cNvSpPr txBox="1">
            <a:spLocks/>
          </p:cNvSpPr>
          <p:nvPr/>
        </p:nvSpPr>
        <p:spPr>
          <a:xfrm>
            <a:off x="6181284" y="2026209"/>
            <a:ext cx="4179416" cy="261214"/>
          </a:xfrm>
          <a:prstGeom prst="flowChartOffpageConnector">
            <a:avLst/>
          </a:prstGeom>
          <a:solidFill>
            <a:schemeClr val="tx2"/>
          </a:solidFill>
          <a:effectLst/>
        </p:spPr>
        <p:txBody>
          <a:bodyPr vert="horz" wrap="square" lIns="33174" tIns="33174" rIns="33174" bIns="32652" rtlCol="0" anchor="ctr" anchorCtr="0">
            <a:noAutofit/>
          </a:bodyPr>
          <a:lstStyle>
            <a:defPPr>
              <a:defRPr lang="en-US"/>
            </a:defPPr>
            <a:lvl1pPr indent="0" algn="ctr" defTabSz="755843" fontAlgn="auto">
              <a:lnSpc>
                <a:spcPct val="100000"/>
              </a:lnSpc>
              <a:spcBef>
                <a:spcPts val="1400"/>
              </a:spcBef>
              <a:spcAft>
                <a:spcPts val="200"/>
              </a:spcAft>
              <a:buClr>
                <a:srgbClr val="000000"/>
              </a:buClr>
              <a:buSzPct val="100000"/>
              <a:buFontTx/>
              <a:buNone/>
              <a:defRPr sz="1100" b="1" i="0" u="none" baseline="0">
                <a:solidFill>
                  <a:schemeClr val="bg1"/>
                </a:solidFill>
              </a:defRPr>
            </a:lvl1pPr>
            <a:lvl2pPr marL="0" indent="0" defTabSz="755843" fontAlgn="auto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defRPr sz="900" b="0" i="0" u="none" baseline="0">
                <a:solidFill>
                  <a:srgbClr val="000000"/>
                </a:solidFill>
              </a:defRPr>
            </a:lvl2pPr>
            <a:lvl3pPr marL="126000" indent="-126000" defTabSz="755843" fontAlgn="auto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n-lt"/>
              <a:buChar char="–"/>
              <a:defRPr sz="900" b="0" i="0" u="none" baseline="0">
                <a:solidFill>
                  <a:srgbClr val="000000"/>
                </a:solidFill>
              </a:defRPr>
            </a:lvl3pPr>
            <a:lvl4pPr marL="252000" indent="-126000" defTabSz="755843" fontAlgn="auto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n-lt"/>
              <a:buChar char="–"/>
              <a:defRPr sz="900" b="0" i="0" u="none" baseline="0">
                <a:solidFill>
                  <a:srgbClr val="000000"/>
                </a:solidFill>
              </a:defRPr>
            </a:lvl4pPr>
            <a:lvl5pPr marL="378000" indent="-126000" defTabSz="755843" fontAlgn="auto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n-lt"/>
              <a:buChar char="–"/>
              <a:defRPr sz="900" b="0" i="0" u="none" baseline="0">
                <a:solidFill>
                  <a:srgbClr val="000000"/>
                </a:solidFill>
              </a:defRPr>
            </a:lvl5pPr>
            <a:lvl6pPr marL="126000" indent="-126000" defTabSz="755843" fontAlgn="auto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A82D"/>
              </a:buClr>
              <a:buSzPct val="100000"/>
              <a:buFont typeface="Wingdings" panose="05000000000000000000" pitchFamily="2" charset="2"/>
              <a:buChar char="ü"/>
              <a:defRPr sz="900" b="0" i="0" u="none" baseline="0">
                <a:solidFill>
                  <a:srgbClr val="000000"/>
                </a:solidFill>
              </a:defRPr>
            </a:lvl6pPr>
            <a:lvl7pPr marL="126000" indent="-126000" defTabSz="755843" fontAlgn="auto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4364C"/>
              </a:buClr>
              <a:buSzPct val="100000"/>
              <a:buFont typeface="Wingdings" panose="05000000000000000000" pitchFamily="2" charset="2"/>
              <a:buChar char="û"/>
              <a:defRPr sz="900" b="0" i="0" u="none" baseline="0">
                <a:solidFill>
                  <a:srgbClr val="000000"/>
                </a:solidFill>
              </a:defRPr>
            </a:lvl7pPr>
            <a:lvl8pPr marL="252000" indent="-126000" defTabSz="755843" fontAlgn="auto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A82D"/>
              </a:buClr>
              <a:buSzPct val="100000"/>
              <a:buFont typeface="Wingdings" panose="05000000000000000000" pitchFamily="2" charset="2"/>
              <a:buChar char="ü"/>
              <a:defRPr sz="900" b="0" i="0" u="none" baseline="0">
                <a:solidFill>
                  <a:srgbClr val="000000"/>
                </a:solidFill>
              </a:defRPr>
            </a:lvl8pPr>
            <a:lvl9pPr marL="252000" indent="-126000" defTabSz="755843" fontAlgn="auto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F4364C"/>
              </a:buClr>
              <a:buSzPct val="100000"/>
              <a:buFont typeface="Wingdings" panose="05000000000000000000" pitchFamily="2" charset="2"/>
              <a:buChar char="û"/>
              <a:defRPr sz="900" b="0" i="0" u="none" baseline="0">
                <a:solidFill>
                  <a:srgbClr val="000000"/>
                </a:solidFill>
              </a:defRPr>
            </a:lvl9pPr>
          </a:lstStyle>
          <a:p>
            <a:pPr>
              <a:spcBef>
                <a:spcPts val="0"/>
              </a:spcBef>
            </a:pPr>
            <a:r>
              <a:rPr lang="en-GB" sz="952" dirty="0"/>
              <a:t>Blackrock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837048" y="2594460"/>
          <a:ext cx="4172564" cy="1916940"/>
        </p:xfrm>
        <a:graphic>
          <a:graphicData uri="http://schemas.openxmlformats.org/drawingml/2006/table">
            <a:tbl>
              <a:tblPr/>
              <a:tblGrid>
                <a:gridCol w="1043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3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3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3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9490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Precedent</a:t>
                      </a:r>
                      <a:r>
                        <a:rPr lang="en-GB" sz="9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PTO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Pre-Offer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Initial close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Final close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490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Adler (2019)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54%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8%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490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TLG (2019)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95%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14%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490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Hembla</a:t>
                      </a:r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(2019)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36%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1%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490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Buwog</a:t>
                      </a:r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(2017)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99%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3%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490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Average</a:t>
                      </a:r>
                      <a:endParaRPr lang="en-GB" sz="9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n-GB" sz="9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71%</a:t>
                      </a:r>
                      <a:endParaRPr lang="en-GB" sz="9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6%</a:t>
                      </a:r>
                      <a:endParaRPr lang="en-GB" sz="9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Oval 19"/>
          <p:cNvSpPr/>
          <p:nvPr/>
        </p:nvSpPr>
        <p:spPr>
          <a:xfrm>
            <a:off x="4189699" y="4216307"/>
            <a:ext cx="507766" cy="261214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652" tIns="32652" rIns="32652" bIns="32652" rtlCol="0" anchor="ctr"/>
          <a:lstStyle/>
          <a:p>
            <a:pPr algn="ctr"/>
            <a:endParaRPr lang="en-GB" sz="726" dirty="0">
              <a:solidFill>
                <a:srgbClr val="000000"/>
              </a:solidFill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6188137" y="2594460"/>
          <a:ext cx="4172564" cy="1916940"/>
        </p:xfrm>
        <a:graphic>
          <a:graphicData uri="http://schemas.openxmlformats.org/drawingml/2006/table">
            <a:tbl>
              <a:tblPr/>
              <a:tblGrid>
                <a:gridCol w="1043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3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3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3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9490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Precedent</a:t>
                      </a:r>
                      <a:r>
                        <a:rPr lang="en-GB" sz="9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PTO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Pre-Offer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Initial close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Final close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490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Adler (2019)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3600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</a:pP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8639" marR="8639" marT="8639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3600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</a:pP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8639" marR="8639" marT="8639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3600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</a:pP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8639" marR="8639" marT="8639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490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TLG (2019)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3600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</a:pP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8639" marR="8639" marT="8639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3600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</a:pP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8639" marR="8639" marT="8639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3600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</a:pP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7%</a:t>
                      </a:r>
                    </a:p>
                  </a:txBody>
                  <a:tcPr marL="8639" marR="8639" marT="8639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490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Hembla</a:t>
                      </a:r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(2019)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3600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</a:pP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8639" marR="8639" marT="8639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3600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</a:pP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L="8639" marR="8639" marT="8639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3600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</a:pP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8639" marR="8639" marT="8639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490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Buwog</a:t>
                      </a:r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(2017)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3600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</a:pP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8639" marR="8639" marT="863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3600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</a:pP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65%</a:t>
                      </a:r>
                    </a:p>
                  </a:txBody>
                  <a:tcPr marL="8639" marR="8639" marT="863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3600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</a:pP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65%</a:t>
                      </a:r>
                    </a:p>
                  </a:txBody>
                  <a:tcPr marL="8639" marR="8639" marT="863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490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Average</a:t>
                      </a:r>
                      <a:endParaRPr lang="en-GB" sz="9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32652" marR="32652" marT="32652" marB="32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3600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</a:pPr>
                      <a:r>
                        <a:rPr lang="en-GB" sz="900" b="1" i="0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8639" marR="8639" marT="863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3600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</a:pPr>
                      <a:r>
                        <a:rPr lang="en-GB" sz="900" b="1" i="0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marL="8639" marR="8639" marT="863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3600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</a:pPr>
                      <a:r>
                        <a:rPr lang="en-GB" sz="900" b="1" i="0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18%</a:t>
                      </a:r>
                    </a:p>
                  </a:txBody>
                  <a:tcPr marL="8639" marR="8639" marT="863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" name="Oval 21"/>
          <p:cNvSpPr/>
          <p:nvPr/>
        </p:nvSpPr>
        <p:spPr>
          <a:xfrm>
            <a:off x="8542392" y="4216307"/>
            <a:ext cx="507766" cy="261214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652" tIns="32652" rIns="32652" bIns="32652" rtlCol="0" anchor="ctr"/>
          <a:lstStyle/>
          <a:p>
            <a:pPr algn="ctr"/>
            <a:endParaRPr lang="en-GB" sz="726" dirty="0">
              <a:solidFill>
                <a:srgbClr val="000000"/>
              </a:solidFill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7967216" y="4592469"/>
            <a:ext cx="1658118" cy="7108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652" tIns="32652" rIns="32652" bIns="32652" rtlCol="0" anchor="ctr"/>
          <a:lstStyle/>
          <a:p>
            <a:pPr algn="ctr"/>
            <a:r>
              <a:rPr lang="en-GB" sz="816" dirty="0">
                <a:solidFill>
                  <a:schemeClr val="tx1"/>
                </a:solidFill>
              </a:rPr>
              <a:t>Higher proportion tendered as some active funds may be consolidated in Blackrock institution level disclosure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96890" y="2373813"/>
            <a:ext cx="3472915" cy="139590"/>
          </a:xfrm>
          <a:prstGeom prst="rect">
            <a:avLst/>
          </a:prstGeom>
          <a:noFill/>
        </p:spPr>
        <p:txBody>
          <a:bodyPr wrap="square" lIns="32652" tIns="0" rIns="32652" bIns="0" rtlCol="0">
            <a:spAutoFit/>
          </a:bodyPr>
          <a:lstStyle/>
          <a:p>
            <a:r>
              <a:rPr lang="en-GB" sz="907" i="1" dirty="0">
                <a:solidFill>
                  <a:schemeClr val="tx2"/>
                </a:solidFill>
              </a:rPr>
              <a:t>% of shares still owned at each stage of the public tender offer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88076" y="2373813"/>
            <a:ext cx="3472915" cy="139590"/>
          </a:xfrm>
          <a:prstGeom prst="rect">
            <a:avLst/>
          </a:prstGeom>
          <a:noFill/>
        </p:spPr>
        <p:txBody>
          <a:bodyPr wrap="square" lIns="32652" tIns="0" rIns="32652" bIns="0" rtlCol="0">
            <a:spAutoFit/>
          </a:bodyPr>
          <a:lstStyle/>
          <a:p>
            <a:r>
              <a:rPr lang="en-GB" sz="907" i="1" dirty="0">
                <a:solidFill>
                  <a:schemeClr val="tx2"/>
                </a:solidFill>
              </a:rPr>
              <a:t>% of shares still owned at each stage of the public tender offer</a:t>
            </a:r>
          </a:p>
        </p:txBody>
      </p:sp>
      <p:sp>
        <p:nvSpPr>
          <p:cNvPr id="26" name="Title 4"/>
          <p:cNvSpPr txBox="1">
            <a:spLocks/>
          </p:cNvSpPr>
          <p:nvPr/>
        </p:nvSpPr>
        <p:spPr>
          <a:xfrm>
            <a:off x="1802303" y="489769"/>
            <a:ext cx="8587394" cy="819849"/>
          </a:xfrm>
          <a:prstGeom prst="rect">
            <a:avLst/>
          </a:prstGeom>
        </p:spPr>
        <p:txBody>
          <a:bodyPr vert="horz" lIns="0" tIns="24993" rIns="0" bIns="24993" rtlCol="0" anchor="b" anchorCtr="0">
            <a:noAutofit/>
          </a:bodyPr>
          <a:lstStyle>
            <a:defPPr>
              <a:defRPr lang="nl-NL"/>
            </a:defPPr>
            <a:lvl1pPr defTabSz="859188">
              <a:lnSpc>
                <a:spcPct val="90000"/>
              </a:lnSpc>
              <a:spcBef>
                <a:spcPct val="0"/>
              </a:spcBef>
              <a:buNone/>
              <a:defRPr sz="2000">
                <a:solidFill>
                  <a:srgbClr val="34AF7E"/>
                </a:solidFill>
                <a:latin typeface="Georgia" panose="02040502050405020303" pitchFamily="18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814" dirty="0"/>
              <a:t>Index Fund Behaviour Precedents</a:t>
            </a:r>
          </a:p>
          <a:p>
            <a:endParaRPr lang="en-GB" sz="1814" dirty="0"/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8D583F78-DAAA-45C5-B879-190D03A572C6}"/>
              </a:ext>
            </a:extLst>
          </p:cNvPr>
          <p:cNvSpPr txBox="1">
            <a:spLocks/>
          </p:cNvSpPr>
          <p:nvPr/>
        </p:nvSpPr>
        <p:spPr>
          <a:xfrm>
            <a:off x="1801668" y="6054172"/>
            <a:ext cx="8587394" cy="324014"/>
          </a:xfrm>
          <a:prstGeom prst="rect">
            <a:avLst/>
          </a:prstGeom>
        </p:spPr>
        <p:txBody>
          <a:bodyPr vert="horz" lIns="0" tIns="24993" rIns="0" bIns="24993" numCol="1" spcCol="838800" rtlCol="0">
            <a:normAutofit lnSpcReduction="10000"/>
          </a:bodyPr>
          <a:lstStyle>
            <a:lvl1pPr marL="0" indent="0" algn="l" defTabSz="859188" rtl="0" eaLnBrk="1" latinLnBrk="0" hangingPunct="1">
              <a:lnSpc>
                <a:spcPct val="120000"/>
              </a:lnSpc>
              <a:spcBef>
                <a:spcPts val="0"/>
              </a:spcBef>
              <a:buFontTx/>
              <a:buNone/>
              <a:defRPr sz="11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ctr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100" kern="1200">
                <a:solidFill>
                  <a:schemeClr val="tx2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216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432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648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-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6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+mj-lt"/>
              <a:buAutoNum type="arabicPeriod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32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+mj-lt"/>
              <a:buAutoNum type="alphaLcPeriod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48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-"/>
              <a:defRPr sz="11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816" b="0" dirty="0"/>
              <a:t>Note: Analysis based on publicly available ownership disclosure. Selection based on 4 most recent European RE PTOs with data availability</a:t>
            </a:r>
          </a:p>
          <a:p>
            <a:pPr algn="just"/>
            <a:r>
              <a:rPr lang="en-GB" sz="816" b="0" dirty="0"/>
              <a:t>Source: Thomson </a:t>
            </a:r>
            <a:r>
              <a:rPr lang="en-GB" sz="816" b="0" dirty="0" err="1"/>
              <a:t>Eikon</a:t>
            </a:r>
            <a:r>
              <a:rPr lang="en-GB" sz="816" b="0" dirty="0"/>
              <a:t>, Press releases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0C9F8143-E473-4F56-B06B-4D043D286B49}"/>
              </a:ext>
            </a:extLst>
          </p:cNvPr>
          <p:cNvSpPr txBox="1">
            <a:spLocks/>
          </p:cNvSpPr>
          <p:nvPr/>
        </p:nvSpPr>
        <p:spPr>
          <a:xfrm>
            <a:off x="1801668" y="1403219"/>
            <a:ext cx="8587394" cy="427739"/>
          </a:xfrm>
          <a:prstGeom prst="rect">
            <a:avLst/>
          </a:prstGeom>
        </p:spPr>
        <p:txBody>
          <a:bodyPr/>
          <a:lstStyle>
            <a:lvl1pPr marL="0" indent="0" algn="l" defTabSz="859188" rtl="0" eaLnBrk="1" latinLnBrk="0" hangingPunct="1">
              <a:lnSpc>
                <a:spcPct val="120000"/>
              </a:lnSpc>
              <a:spcBef>
                <a:spcPts val="0"/>
              </a:spcBef>
              <a:buFontTx/>
              <a:buNone/>
              <a:defRPr sz="11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ctr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100" kern="1200">
                <a:solidFill>
                  <a:schemeClr val="tx2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216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432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648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-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6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+mj-lt"/>
              <a:buAutoNum type="arabicPeriod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32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+mj-lt"/>
              <a:buAutoNum type="alphaLcPeriod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48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-"/>
              <a:defRPr sz="11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1224" dirty="0"/>
              <a:t>Prior to an offer being declared unconditional, Vanguard and Blackrock, large index investors, have tendered on average between c. 30% and 60% of their shares in recent Real Estate tender offers</a:t>
            </a:r>
          </a:p>
          <a:p>
            <a:pPr algn="just"/>
            <a:endParaRPr lang="en-GB" sz="1224" dirty="0"/>
          </a:p>
        </p:txBody>
      </p:sp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762CDA78-57FF-BF3F-94DE-CCACA5A7C450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25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823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25FF3088-2734-4EDE-B821-4179DDEF2E81}"/>
              </a:ext>
            </a:extLst>
          </p:cNvPr>
          <p:cNvSpPr txBox="1">
            <a:spLocks/>
          </p:cNvSpPr>
          <p:nvPr/>
        </p:nvSpPr>
        <p:spPr>
          <a:xfrm>
            <a:off x="1801668" y="1403219"/>
            <a:ext cx="8587394" cy="427739"/>
          </a:xfrm>
          <a:prstGeom prst="rect">
            <a:avLst/>
          </a:prstGeom>
        </p:spPr>
        <p:txBody>
          <a:bodyPr/>
          <a:lstStyle>
            <a:lvl1pPr marL="0" indent="0" algn="l" defTabSz="859188" rtl="0" eaLnBrk="1" latinLnBrk="0" hangingPunct="1">
              <a:lnSpc>
                <a:spcPct val="120000"/>
              </a:lnSpc>
              <a:spcBef>
                <a:spcPts val="0"/>
              </a:spcBef>
              <a:buFontTx/>
              <a:buNone/>
              <a:defRPr sz="11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ctr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100" kern="1200">
                <a:solidFill>
                  <a:schemeClr val="tx2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216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432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648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-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6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+mj-lt"/>
              <a:buAutoNum type="arabicPeriod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32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+mj-lt"/>
              <a:buAutoNum type="alphaLcPeriod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48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-"/>
              <a:defRPr sz="11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1224" dirty="0"/>
              <a:t>Most of index investors waited until the stock was withdrawn from the index (when offer declared unconditional) before tendering in the offer</a:t>
            </a:r>
          </a:p>
          <a:p>
            <a:pPr algn="just"/>
            <a:endParaRPr lang="en-GB" sz="1224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02303" y="489769"/>
            <a:ext cx="8587394" cy="819849"/>
          </a:xfrm>
          <a:prstGeom prst="rect">
            <a:avLst/>
          </a:prstGeom>
        </p:spPr>
        <p:txBody>
          <a:bodyPr vert="horz" lIns="0" tIns="24993" rIns="0" bIns="24993" rtlCol="0" anchor="b" anchorCtr="0">
            <a:noAutofit/>
          </a:bodyPr>
          <a:lstStyle>
            <a:defPPr>
              <a:defRPr lang="nl-NL"/>
            </a:defPPr>
            <a:lvl1pPr defTabSz="859188">
              <a:lnSpc>
                <a:spcPct val="90000"/>
              </a:lnSpc>
              <a:spcBef>
                <a:spcPct val="0"/>
              </a:spcBef>
              <a:buNone/>
              <a:defRPr sz="2000">
                <a:solidFill>
                  <a:srgbClr val="34AF7E"/>
                </a:solidFill>
                <a:latin typeface="Georgia" panose="02040502050405020303" pitchFamily="18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814" dirty="0"/>
              <a:t>Case Study of a Precedent Transaction</a:t>
            </a:r>
          </a:p>
          <a:p>
            <a:endParaRPr lang="en-GB" sz="1814" dirty="0"/>
          </a:p>
        </p:txBody>
      </p:sp>
      <p:pic>
        <p:nvPicPr>
          <p:cNvPr id="3" name="paste not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706000" y="2132299"/>
            <a:ext cx="8780002" cy="3315424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2388375" y="2540527"/>
            <a:ext cx="7934143" cy="2225430"/>
            <a:chOff x="922020" y="2682240"/>
            <a:chExt cx="8747760" cy="2453640"/>
          </a:xfrm>
        </p:grpSpPr>
        <p:sp>
          <p:nvSpPr>
            <p:cNvPr id="8" name="Freeform 7"/>
            <p:cNvSpPr/>
            <p:nvPr/>
          </p:nvSpPr>
          <p:spPr>
            <a:xfrm>
              <a:off x="922020" y="3665220"/>
              <a:ext cx="8747760" cy="1470660"/>
            </a:xfrm>
            <a:custGeom>
              <a:avLst/>
              <a:gdLst>
                <a:gd name="connsiteX0" fmla="*/ 0 w 8747760"/>
                <a:gd name="connsiteY0" fmla="*/ 1470660 h 1470660"/>
                <a:gd name="connsiteX1" fmla="*/ 4175760 w 8747760"/>
                <a:gd name="connsiteY1" fmla="*/ 1470660 h 1470660"/>
                <a:gd name="connsiteX2" fmla="*/ 4480560 w 8747760"/>
                <a:gd name="connsiteY2" fmla="*/ 1356360 h 1470660"/>
                <a:gd name="connsiteX3" fmla="*/ 5577840 w 8747760"/>
                <a:gd name="connsiteY3" fmla="*/ 1348740 h 1470660"/>
                <a:gd name="connsiteX4" fmla="*/ 5958840 w 8747760"/>
                <a:gd name="connsiteY4" fmla="*/ 1348740 h 1470660"/>
                <a:gd name="connsiteX5" fmla="*/ 6309360 w 8747760"/>
                <a:gd name="connsiteY5" fmla="*/ 1341120 h 1470660"/>
                <a:gd name="connsiteX6" fmla="*/ 6393180 w 8747760"/>
                <a:gd name="connsiteY6" fmla="*/ 1310640 h 1470660"/>
                <a:gd name="connsiteX7" fmla="*/ 6507480 w 8747760"/>
                <a:gd name="connsiteY7" fmla="*/ 1104900 h 1470660"/>
                <a:gd name="connsiteX8" fmla="*/ 6621780 w 8747760"/>
                <a:gd name="connsiteY8" fmla="*/ 594360 h 1470660"/>
                <a:gd name="connsiteX9" fmla="*/ 7299960 w 8747760"/>
                <a:gd name="connsiteY9" fmla="*/ 579120 h 1470660"/>
                <a:gd name="connsiteX10" fmla="*/ 7955280 w 8747760"/>
                <a:gd name="connsiteY10" fmla="*/ 571500 h 1470660"/>
                <a:gd name="connsiteX11" fmla="*/ 8107680 w 8747760"/>
                <a:gd name="connsiteY11" fmla="*/ 556260 h 1470660"/>
                <a:gd name="connsiteX12" fmla="*/ 8214360 w 8747760"/>
                <a:gd name="connsiteY12" fmla="*/ 320040 h 1470660"/>
                <a:gd name="connsiteX13" fmla="*/ 8534400 w 8747760"/>
                <a:gd name="connsiteY13" fmla="*/ 22860 h 1470660"/>
                <a:gd name="connsiteX14" fmla="*/ 8656320 w 8747760"/>
                <a:gd name="connsiteY14" fmla="*/ 30480 h 1470660"/>
                <a:gd name="connsiteX15" fmla="*/ 8747760 w 8747760"/>
                <a:gd name="connsiteY15" fmla="*/ 0 h 1470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8747760" h="1470660">
                  <a:moveTo>
                    <a:pt x="0" y="1470660"/>
                  </a:moveTo>
                  <a:lnTo>
                    <a:pt x="4175760" y="1470660"/>
                  </a:lnTo>
                  <a:lnTo>
                    <a:pt x="4480560" y="1356360"/>
                  </a:lnTo>
                  <a:lnTo>
                    <a:pt x="5577840" y="1348740"/>
                  </a:lnTo>
                  <a:lnTo>
                    <a:pt x="5958840" y="1348740"/>
                  </a:lnTo>
                  <a:lnTo>
                    <a:pt x="6309360" y="1341120"/>
                  </a:lnTo>
                  <a:lnTo>
                    <a:pt x="6393180" y="1310640"/>
                  </a:lnTo>
                  <a:lnTo>
                    <a:pt x="6507480" y="1104900"/>
                  </a:lnTo>
                  <a:lnTo>
                    <a:pt x="6621780" y="594360"/>
                  </a:lnTo>
                  <a:lnTo>
                    <a:pt x="7299960" y="579120"/>
                  </a:lnTo>
                  <a:lnTo>
                    <a:pt x="7955280" y="571500"/>
                  </a:lnTo>
                  <a:lnTo>
                    <a:pt x="8107680" y="556260"/>
                  </a:lnTo>
                  <a:lnTo>
                    <a:pt x="8214360" y="320040"/>
                  </a:lnTo>
                  <a:lnTo>
                    <a:pt x="8534400" y="22860"/>
                  </a:lnTo>
                  <a:lnTo>
                    <a:pt x="8656320" y="30480"/>
                  </a:lnTo>
                  <a:lnTo>
                    <a:pt x="8747760" y="0"/>
                  </a:lnTo>
                </a:path>
              </a:pathLst>
            </a:custGeom>
            <a:noFill/>
            <a:ln w="19050" cap="flat" cmpd="sng" algn="ctr">
              <a:solidFill>
                <a:srgbClr val="00C7B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5283">
                <a:defRPr/>
              </a:pPr>
              <a:endParaRPr lang="en-US" sz="1814" kern="0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922020" y="2682240"/>
              <a:ext cx="8747760" cy="2110740"/>
            </a:xfrm>
            <a:custGeom>
              <a:avLst/>
              <a:gdLst>
                <a:gd name="connsiteX0" fmla="*/ 0 w 8740140"/>
                <a:gd name="connsiteY0" fmla="*/ 0 h 2110740"/>
                <a:gd name="connsiteX1" fmla="*/ 723900 w 8740140"/>
                <a:gd name="connsiteY1" fmla="*/ 114300 h 2110740"/>
                <a:gd name="connsiteX2" fmla="*/ 1805940 w 8740140"/>
                <a:gd name="connsiteY2" fmla="*/ 106680 h 2110740"/>
                <a:gd name="connsiteX3" fmla="*/ 1920240 w 8740140"/>
                <a:gd name="connsiteY3" fmla="*/ 198120 h 2110740"/>
                <a:gd name="connsiteX4" fmla="*/ 2118360 w 8740140"/>
                <a:gd name="connsiteY4" fmla="*/ 213360 h 2110740"/>
                <a:gd name="connsiteX5" fmla="*/ 2225040 w 8740140"/>
                <a:gd name="connsiteY5" fmla="*/ 228600 h 2110740"/>
                <a:gd name="connsiteX6" fmla="*/ 2583180 w 8740140"/>
                <a:gd name="connsiteY6" fmla="*/ 251460 h 2110740"/>
                <a:gd name="connsiteX7" fmla="*/ 2674620 w 8740140"/>
                <a:gd name="connsiteY7" fmla="*/ 266700 h 2110740"/>
                <a:gd name="connsiteX8" fmla="*/ 2773680 w 8740140"/>
                <a:gd name="connsiteY8" fmla="*/ 220980 h 2110740"/>
                <a:gd name="connsiteX9" fmla="*/ 3108960 w 8740140"/>
                <a:gd name="connsiteY9" fmla="*/ 228600 h 2110740"/>
                <a:gd name="connsiteX10" fmla="*/ 3528060 w 8740140"/>
                <a:gd name="connsiteY10" fmla="*/ 266700 h 2110740"/>
                <a:gd name="connsiteX11" fmla="*/ 3627120 w 8740140"/>
                <a:gd name="connsiteY11" fmla="*/ 228600 h 2110740"/>
                <a:gd name="connsiteX12" fmla="*/ 4038600 w 8740140"/>
                <a:gd name="connsiteY12" fmla="*/ 251460 h 2110740"/>
                <a:gd name="connsiteX13" fmla="*/ 4137660 w 8740140"/>
                <a:gd name="connsiteY13" fmla="*/ 259080 h 2110740"/>
                <a:gd name="connsiteX14" fmla="*/ 4480560 w 8740140"/>
                <a:gd name="connsiteY14" fmla="*/ 441960 h 2110740"/>
                <a:gd name="connsiteX15" fmla="*/ 4808220 w 8740140"/>
                <a:gd name="connsiteY15" fmla="*/ 441960 h 2110740"/>
                <a:gd name="connsiteX16" fmla="*/ 4953000 w 8740140"/>
                <a:gd name="connsiteY16" fmla="*/ 457200 h 2110740"/>
                <a:gd name="connsiteX17" fmla="*/ 5059680 w 8740140"/>
                <a:gd name="connsiteY17" fmla="*/ 457200 h 2110740"/>
                <a:gd name="connsiteX18" fmla="*/ 5257800 w 8740140"/>
                <a:gd name="connsiteY18" fmla="*/ 495300 h 2110740"/>
                <a:gd name="connsiteX19" fmla="*/ 5669280 w 8740140"/>
                <a:gd name="connsiteY19" fmla="*/ 518160 h 2110740"/>
                <a:gd name="connsiteX20" fmla="*/ 6309360 w 8740140"/>
                <a:gd name="connsiteY20" fmla="*/ 563880 h 2110740"/>
                <a:gd name="connsiteX21" fmla="*/ 6400800 w 8740140"/>
                <a:gd name="connsiteY21" fmla="*/ 601980 h 2110740"/>
                <a:gd name="connsiteX22" fmla="*/ 6499860 w 8740140"/>
                <a:gd name="connsiteY22" fmla="*/ 807720 h 2110740"/>
                <a:gd name="connsiteX23" fmla="*/ 6614160 w 8740140"/>
                <a:gd name="connsiteY23" fmla="*/ 1318260 h 2110740"/>
                <a:gd name="connsiteX24" fmla="*/ 7780020 w 8740140"/>
                <a:gd name="connsiteY24" fmla="*/ 1394460 h 2110740"/>
                <a:gd name="connsiteX25" fmla="*/ 8107680 w 8740140"/>
                <a:gd name="connsiteY25" fmla="*/ 1470660 h 2110740"/>
                <a:gd name="connsiteX26" fmla="*/ 8214360 w 8740140"/>
                <a:gd name="connsiteY26" fmla="*/ 1737360 h 2110740"/>
                <a:gd name="connsiteX27" fmla="*/ 8526780 w 8740140"/>
                <a:gd name="connsiteY27" fmla="*/ 2080260 h 2110740"/>
                <a:gd name="connsiteX28" fmla="*/ 8625840 w 8740140"/>
                <a:gd name="connsiteY28" fmla="*/ 2080260 h 2110740"/>
                <a:gd name="connsiteX29" fmla="*/ 8740140 w 8740140"/>
                <a:gd name="connsiteY29" fmla="*/ 2110740 h 2110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8740140" h="2110740">
                  <a:moveTo>
                    <a:pt x="0" y="0"/>
                  </a:moveTo>
                  <a:lnTo>
                    <a:pt x="723900" y="114300"/>
                  </a:lnTo>
                  <a:lnTo>
                    <a:pt x="1805940" y="106680"/>
                  </a:lnTo>
                  <a:lnTo>
                    <a:pt x="1920240" y="198120"/>
                  </a:lnTo>
                  <a:lnTo>
                    <a:pt x="2118360" y="213360"/>
                  </a:lnTo>
                  <a:lnTo>
                    <a:pt x="2225040" y="228600"/>
                  </a:lnTo>
                  <a:lnTo>
                    <a:pt x="2583180" y="251460"/>
                  </a:lnTo>
                  <a:lnTo>
                    <a:pt x="2674620" y="266700"/>
                  </a:lnTo>
                  <a:lnTo>
                    <a:pt x="2773680" y="220980"/>
                  </a:lnTo>
                  <a:lnTo>
                    <a:pt x="3108960" y="228600"/>
                  </a:lnTo>
                  <a:lnTo>
                    <a:pt x="3528060" y="266700"/>
                  </a:lnTo>
                  <a:lnTo>
                    <a:pt x="3627120" y="228600"/>
                  </a:lnTo>
                  <a:lnTo>
                    <a:pt x="4038600" y="251460"/>
                  </a:lnTo>
                  <a:lnTo>
                    <a:pt x="4137660" y="259080"/>
                  </a:lnTo>
                  <a:lnTo>
                    <a:pt x="4480560" y="441960"/>
                  </a:lnTo>
                  <a:lnTo>
                    <a:pt x="4808220" y="441960"/>
                  </a:lnTo>
                  <a:lnTo>
                    <a:pt x="4953000" y="457200"/>
                  </a:lnTo>
                  <a:lnTo>
                    <a:pt x="5059680" y="457200"/>
                  </a:lnTo>
                  <a:lnTo>
                    <a:pt x="5257800" y="495300"/>
                  </a:lnTo>
                  <a:lnTo>
                    <a:pt x="5669280" y="518160"/>
                  </a:lnTo>
                  <a:lnTo>
                    <a:pt x="6309360" y="563880"/>
                  </a:lnTo>
                  <a:lnTo>
                    <a:pt x="6400800" y="601980"/>
                  </a:lnTo>
                  <a:lnTo>
                    <a:pt x="6499860" y="807720"/>
                  </a:lnTo>
                  <a:lnTo>
                    <a:pt x="6614160" y="1318260"/>
                  </a:lnTo>
                  <a:lnTo>
                    <a:pt x="7780020" y="1394460"/>
                  </a:lnTo>
                  <a:lnTo>
                    <a:pt x="8107680" y="1470660"/>
                  </a:lnTo>
                  <a:lnTo>
                    <a:pt x="8214360" y="1737360"/>
                  </a:lnTo>
                  <a:lnTo>
                    <a:pt x="8526780" y="2080260"/>
                  </a:lnTo>
                  <a:lnTo>
                    <a:pt x="8625840" y="2080260"/>
                  </a:lnTo>
                  <a:lnTo>
                    <a:pt x="8740140" y="2110740"/>
                  </a:lnTo>
                </a:path>
              </a:pathLst>
            </a:custGeom>
            <a:noFill/>
            <a:ln w="19050" cap="flat" cmpd="sng" algn="ctr">
              <a:solidFill>
                <a:srgbClr val="28334A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5283">
                <a:defRPr/>
              </a:pPr>
              <a:endParaRPr lang="en-US" sz="1814" kern="0" dirty="0">
                <a:solidFill>
                  <a:srgbClr val="FFFFFF"/>
                </a:solidFill>
                <a:latin typeface="Arial"/>
              </a:endParaRPr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8284987" y="2471414"/>
            <a:ext cx="0" cy="2294543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>
          <a:xfrm>
            <a:off x="10320678" y="2471414"/>
            <a:ext cx="0" cy="2294543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7890182" y="2199509"/>
            <a:ext cx="789610" cy="2510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wrap="square" lIns="32652" tIns="0" rIns="32652" bIns="0" rtlCol="0">
            <a:spAutoFit/>
          </a:bodyPr>
          <a:lstStyle/>
          <a:p>
            <a:pPr algn="ctr" defTabSz="915283">
              <a:defRPr/>
            </a:pPr>
            <a:r>
              <a:rPr lang="en-GB" sz="816" kern="0" dirty="0"/>
              <a:t>Offer declared </a:t>
            </a:r>
            <a:br>
              <a:rPr lang="en-GB" sz="816" kern="0" dirty="0"/>
            </a:br>
            <a:r>
              <a:rPr lang="en-GB" sz="816" kern="0" dirty="0"/>
              <a:t>unconditional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876858" y="2173797"/>
            <a:ext cx="448158" cy="2510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wrap="square" lIns="32652" tIns="0" rIns="32652" bIns="0" rtlCol="0">
            <a:spAutoFit/>
          </a:bodyPr>
          <a:lstStyle/>
          <a:p>
            <a:pPr algn="ctr" defTabSz="915283">
              <a:defRPr/>
            </a:pPr>
            <a:r>
              <a:rPr lang="en-GB" sz="816" kern="0" dirty="0"/>
              <a:t>Offer </a:t>
            </a:r>
            <a:br>
              <a:rPr lang="en-GB" sz="816" kern="0" dirty="0"/>
            </a:br>
            <a:r>
              <a:rPr lang="en-GB" sz="816" kern="0" dirty="0"/>
              <a:t>closing</a:t>
            </a:r>
          </a:p>
        </p:txBody>
      </p:sp>
      <p:sp>
        <p:nvSpPr>
          <p:cNvPr id="14" name="Rectangular Callout 13"/>
          <p:cNvSpPr/>
          <p:nvPr/>
        </p:nvSpPr>
        <p:spPr>
          <a:xfrm>
            <a:off x="5187877" y="1976911"/>
            <a:ext cx="2394563" cy="6129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lIns="32652" tIns="32652" rIns="32652" bIns="32652" rtlCol="0" anchor="ctr"/>
          <a:lstStyle/>
          <a:p>
            <a:pPr defTabSz="915283">
              <a:spcBef>
                <a:spcPts val="272"/>
              </a:spcBef>
              <a:defRPr/>
            </a:pPr>
            <a:r>
              <a:rPr lang="en-GB" sz="816" b="1" kern="0" dirty="0">
                <a:latin typeface="Arial"/>
              </a:rPr>
              <a:t>Two clear spikes in acceptances</a:t>
            </a:r>
          </a:p>
          <a:p>
            <a:pPr marL="157579" lvl="2" indent="-157579" defTabSz="915283">
              <a:spcBef>
                <a:spcPts val="272"/>
              </a:spcBef>
              <a:spcAft>
                <a:spcPts val="544"/>
              </a:spcAft>
              <a:buClr>
                <a:srgbClr val="000000"/>
              </a:buClr>
              <a:buFont typeface="Arial" panose="020B0604020202020204" pitchFamily="34" charset="0"/>
              <a:buChar char="—"/>
              <a:tabLst>
                <a:tab pos="652258" algn="l"/>
              </a:tabLst>
              <a:defRPr/>
            </a:pPr>
            <a:r>
              <a:rPr lang="en-GB" sz="816" kern="0" dirty="0">
                <a:latin typeface="Arial"/>
              </a:rPr>
              <a:t>Just before and after the offer is unconditional</a:t>
            </a:r>
          </a:p>
          <a:p>
            <a:pPr marL="157579" lvl="2" indent="-157579" defTabSz="915283">
              <a:spcBef>
                <a:spcPts val="272"/>
              </a:spcBef>
              <a:spcAft>
                <a:spcPts val="544"/>
              </a:spcAft>
              <a:buClr>
                <a:srgbClr val="000000"/>
              </a:buClr>
              <a:buFont typeface="Arial" panose="020B0604020202020204" pitchFamily="34" charset="0"/>
              <a:buChar char="—"/>
              <a:tabLst>
                <a:tab pos="652258" algn="l"/>
              </a:tabLst>
              <a:defRPr/>
            </a:pPr>
            <a:r>
              <a:rPr lang="en-GB" sz="816" kern="0" dirty="0">
                <a:latin typeface="Arial"/>
              </a:rPr>
              <a:t>Just before offer closing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8597246" y="2689483"/>
            <a:ext cx="1558109" cy="59364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lIns="32652" tIns="32652" rIns="32652" bIns="32652" rtlCol="0" anchor="ctr"/>
          <a:lstStyle/>
          <a:p>
            <a:pPr algn="ctr" defTabSz="915283">
              <a:defRPr/>
            </a:pPr>
            <a:r>
              <a:rPr lang="en-GB" sz="816" b="1" kern="0" dirty="0">
                <a:latin typeface="Arial"/>
              </a:rPr>
              <a:t>Majority of index investors</a:t>
            </a:r>
            <a:br>
              <a:rPr lang="en-GB" sz="816" b="1" kern="0" dirty="0">
                <a:latin typeface="Arial"/>
              </a:rPr>
            </a:br>
            <a:r>
              <a:rPr lang="en-GB" sz="816" b="1" kern="0" dirty="0">
                <a:latin typeface="Arial"/>
              </a:rPr>
              <a:t>tendering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363864" y="2474237"/>
            <a:ext cx="0" cy="2294543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358348" y="2202331"/>
            <a:ext cx="789610" cy="2510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wrap="square" lIns="32652" tIns="0" rIns="32652" bIns="0" rtlCol="0">
            <a:spAutoFit/>
          </a:bodyPr>
          <a:lstStyle/>
          <a:p>
            <a:pPr algn="ctr" defTabSz="915283">
              <a:defRPr/>
            </a:pPr>
            <a:r>
              <a:rPr lang="en-GB" sz="816" kern="0" dirty="0"/>
              <a:t>Offer opened to tenders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FFD08B4E-2278-47DF-AC34-FEA7F99E1F4A}"/>
              </a:ext>
            </a:extLst>
          </p:cNvPr>
          <p:cNvSpPr txBox="1">
            <a:spLocks/>
          </p:cNvSpPr>
          <p:nvPr/>
        </p:nvSpPr>
        <p:spPr>
          <a:xfrm>
            <a:off x="1801668" y="6054172"/>
            <a:ext cx="8587394" cy="324014"/>
          </a:xfrm>
          <a:prstGeom prst="rect">
            <a:avLst/>
          </a:prstGeom>
        </p:spPr>
        <p:txBody>
          <a:bodyPr vert="horz" lIns="0" tIns="24993" rIns="0" bIns="24993" numCol="1" spcCol="838800" rtlCol="0">
            <a:normAutofit/>
          </a:bodyPr>
          <a:lstStyle>
            <a:lvl1pPr marL="0" indent="0" algn="l" defTabSz="859188" rtl="0" eaLnBrk="1" latinLnBrk="0" hangingPunct="1">
              <a:lnSpc>
                <a:spcPct val="120000"/>
              </a:lnSpc>
              <a:spcBef>
                <a:spcPts val="0"/>
              </a:spcBef>
              <a:buFontTx/>
              <a:buNone/>
              <a:defRPr sz="11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ctr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100" kern="1200">
                <a:solidFill>
                  <a:schemeClr val="tx2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216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432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648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-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6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+mj-lt"/>
              <a:buAutoNum type="arabicPeriod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32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+mj-lt"/>
              <a:buAutoNum type="alphaLcPeriod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48000" indent="-216000" algn="l" defTabSz="859188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-"/>
              <a:defRPr sz="11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816" b="0" dirty="0"/>
              <a:t>Source: Deutsche Bank Corporate Finance, </a:t>
            </a:r>
            <a:r>
              <a:rPr lang="en-GB" sz="816" b="0" dirty="0" err="1"/>
              <a:t>Georgesons</a:t>
            </a:r>
            <a:endParaRPr lang="en-GB" sz="816" dirty="0"/>
          </a:p>
        </p:txBody>
      </p:sp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44034C6C-7515-9FD8-F286-984CD7375526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26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713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5267909" y="3783210"/>
            <a:ext cx="12858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G" dirty="0"/>
              <a:t>CONCLUSION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5CB3D9-825A-D445-1B45-597A3CA1422E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27</a:t>
            </a:fld>
            <a:endParaRPr lang="en-GB" sz="8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038428"/>
      </p:ext>
    </p:extLst>
  </p:cSld>
  <p:clrMapOvr>
    <a:masterClrMapping/>
  </p:clrMapOvr>
  <p:transition spd="slow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2204864"/>
            <a:ext cx="8065008" cy="1944216"/>
          </a:xfrm>
        </p:spPr>
        <p:txBody>
          <a:bodyPr>
            <a:noAutofit/>
          </a:bodyPr>
          <a:lstStyle/>
          <a:p>
            <a:pPr algn="ctr"/>
            <a:r>
              <a:rPr lang="en-MY" sz="3600" dirty="0"/>
              <a:t>Thank You</a:t>
            </a:r>
            <a:endParaRPr lang="en-GB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EE94B3-3E31-E3CA-7B0C-69CABB3A6DCE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28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12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8BEF596-6FBB-42CB-9A18-EB6A69188D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461037"/>
              </p:ext>
            </p:extLst>
          </p:nvPr>
        </p:nvGraphicFramePr>
        <p:xfrm>
          <a:off x="3765210" y="1268760"/>
          <a:ext cx="4662088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FE3A6AE9-B428-6C66-CE3E-1F553AFAB207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525275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REIT Structures in Various Jurisdictions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700"/>
              </a:spcAft>
            </a:pPr>
            <a:r>
              <a:rPr lang="en-SG" sz="2400" dirty="0"/>
              <a:t>Singapore</a:t>
            </a:r>
          </a:p>
          <a:p>
            <a:pPr algn="just">
              <a:spcAft>
                <a:spcPts val="700"/>
              </a:spcAft>
            </a:pPr>
            <a:endParaRPr lang="en-SG" sz="2400" dirty="0"/>
          </a:p>
          <a:p>
            <a:pPr algn="just">
              <a:spcAft>
                <a:spcPts val="700"/>
              </a:spcAft>
            </a:pPr>
            <a:r>
              <a:rPr lang="en-SG" sz="2400" dirty="0"/>
              <a:t>Hong Kong</a:t>
            </a:r>
          </a:p>
          <a:p>
            <a:pPr algn="just">
              <a:spcAft>
                <a:spcPts val="700"/>
              </a:spcAft>
            </a:pPr>
            <a:endParaRPr lang="en-SG" sz="2400" dirty="0"/>
          </a:p>
          <a:p>
            <a:pPr algn="just">
              <a:spcAft>
                <a:spcPts val="700"/>
              </a:spcAft>
            </a:pPr>
            <a:r>
              <a:rPr lang="en-SG" sz="2400" dirty="0"/>
              <a:t>China</a:t>
            </a:r>
          </a:p>
          <a:p>
            <a:pPr algn="just">
              <a:spcAft>
                <a:spcPts val="700"/>
              </a:spcAft>
            </a:pPr>
            <a:endParaRPr lang="en-SG" sz="2400" dirty="0"/>
          </a:p>
          <a:p>
            <a:pPr algn="just">
              <a:spcAft>
                <a:spcPts val="700"/>
              </a:spcAft>
            </a:pPr>
            <a:r>
              <a:rPr lang="en-SG" sz="2400" dirty="0"/>
              <a:t>Japan</a:t>
            </a:r>
          </a:p>
          <a:p>
            <a:pPr algn="just">
              <a:spcAft>
                <a:spcPts val="700"/>
              </a:spcAft>
            </a:pPr>
            <a:endParaRPr lang="en-SG" sz="2400" dirty="0"/>
          </a:p>
          <a:p>
            <a:pPr algn="just">
              <a:spcAft>
                <a:spcPts val="700"/>
              </a:spcAft>
            </a:pPr>
            <a:r>
              <a:rPr lang="en-SG" sz="2400" dirty="0"/>
              <a:t>Europe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8FE7C0-B20E-64AC-3CFF-29412A11189A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127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5267909" y="3783210"/>
            <a:ext cx="12858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G" dirty="0"/>
              <a:t>Uncertain global economic outlook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2C84B7-4890-6387-C7BD-E12EAE66657A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en-GB" sz="8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506738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Uncertain global economic outlook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19328" y="1271014"/>
            <a:ext cx="10753344" cy="5093209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41000"/>
              </a:lnSpc>
              <a:spcAft>
                <a:spcPts val="700"/>
              </a:spcAft>
            </a:pPr>
            <a:r>
              <a:rPr lang="en-SG" sz="1600" dirty="0"/>
              <a:t>Key challenges include: 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Significant inflation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High interest rates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Geopolitical tensions (including the Russia-Ukraine war) 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Energy crisis</a:t>
            </a:r>
          </a:p>
          <a:p>
            <a:pPr algn="just">
              <a:lnSpc>
                <a:spcPct val="141000"/>
              </a:lnSpc>
              <a:spcAft>
                <a:spcPts val="700"/>
              </a:spcAft>
            </a:pPr>
            <a:r>
              <a:rPr lang="en-SG" sz="1600" dirty="0"/>
              <a:t>World Bank’s projection: 2023 global GDP growth to slow down to 1.7%</a:t>
            </a:r>
          </a:p>
          <a:p>
            <a:pPr algn="just">
              <a:lnSpc>
                <a:spcPct val="141000"/>
              </a:lnSpc>
              <a:spcAft>
                <a:spcPts val="700"/>
              </a:spcAft>
            </a:pPr>
            <a:r>
              <a:rPr lang="en-SG" sz="1600" dirty="0"/>
              <a:t>JP Morgan’s projection: 1.6% global GDP growth 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Tight financial conditions and disruptions caused by geopolitical tensions</a:t>
            </a:r>
          </a:p>
          <a:p>
            <a:pPr algn="just">
              <a:lnSpc>
                <a:spcPct val="141000"/>
              </a:lnSpc>
              <a:spcAft>
                <a:spcPts val="700"/>
              </a:spcAft>
            </a:pPr>
            <a:r>
              <a:rPr lang="en-SG" sz="1600" dirty="0"/>
              <a:t>Jones Lang Lasalle: Real estate investment expected to contract by 5-10% in 2023 due to economic and financing conditions weighing on sentiment</a:t>
            </a:r>
          </a:p>
          <a:p>
            <a:pPr algn="just">
              <a:lnSpc>
                <a:spcPct val="141000"/>
              </a:lnSpc>
              <a:spcAft>
                <a:spcPts val="700"/>
              </a:spcAft>
            </a:pPr>
            <a:r>
              <a:rPr lang="en-SG" sz="1600" dirty="0"/>
              <a:t>Global REIT performance also affected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400" dirty="0"/>
              <a:t>FTSE EPRA </a:t>
            </a:r>
            <a:r>
              <a:rPr lang="en-SG" sz="1400" dirty="0" err="1"/>
              <a:t>Nareit</a:t>
            </a:r>
            <a:r>
              <a:rPr lang="en-SG" sz="1400" dirty="0"/>
              <a:t> Global REITs Index fell by close to 25% in price returns in 2022</a:t>
            </a:r>
          </a:p>
          <a:p>
            <a:pPr algn="just">
              <a:lnSpc>
                <a:spcPct val="141000"/>
              </a:lnSpc>
              <a:spcAft>
                <a:spcPts val="700"/>
              </a:spcAft>
            </a:pPr>
            <a:r>
              <a:rPr lang="en-SG" sz="1600" dirty="0"/>
              <a:t>Continuing economic headwinds, with recent stresses in the banking industry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100" dirty="0"/>
              <a:t>Collapse of </a:t>
            </a:r>
            <a:r>
              <a:rPr lang="en-SG" sz="1100" dirty="0" err="1"/>
              <a:t>Silvergate</a:t>
            </a:r>
            <a:r>
              <a:rPr lang="en-SG" sz="1100" dirty="0"/>
              <a:t> Capital, Silicon Valley Bank and Signature Bank – </a:t>
            </a:r>
            <a:r>
              <a:rPr lang="en-SG" sz="1100" dirty="0" err="1"/>
              <a:t>Silvergate</a:t>
            </a:r>
            <a:r>
              <a:rPr lang="en-SG" sz="1100" dirty="0"/>
              <a:t> Capital and Signature Bank were the two main banks for crypto companies, while Silicon Valley Bank had a lot of crypto start-ups and venture capital firms as customers</a:t>
            </a:r>
          </a:p>
          <a:p>
            <a:pPr lvl="1" algn="just">
              <a:lnSpc>
                <a:spcPct val="141000"/>
              </a:lnSpc>
              <a:spcAft>
                <a:spcPts val="700"/>
              </a:spcAft>
            </a:pPr>
            <a:r>
              <a:rPr lang="en-SG" sz="1100" dirty="0"/>
              <a:t>Credit Suisse’s takeover by UBS</a:t>
            </a:r>
          </a:p>
        </p:txBody>
      </p:sp>
      <p:pic>
        <p:nvPicPr>
          <p:cNvPr id="3" name="Picture 2" descr="Shape&#10;&#10;Description automatically generated with low confidence">
            <a:extLst>
              <a:ext uri="{FF2B5EF4-FFF2-40B4-BE49-F238E27FC236}">
                <a16:creationId xmlns:a16="http://schemas.microsoft.com/office/drawing/2014/main" id="{9B254FBB-1D37-DCE1-11C6-75DC6AA6B2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5554" y="1074150"/>
            <a:ext cx="1718015" cy="1718015"/>
          </a:xfrm>
          <a:prstGeom prst="rect">
            <a:avLst/>
          </a:prstGeom>
        </p:spPr>
      </p:pic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0CED69E9-7A21-9572-C173-6149940AC58C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08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Uncertain global economic outlook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580EBC-6AE1-5525-0DBF-68AED76A4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1000"/>
              </a:lnSpc>
              <a:spcAft>
                <a:spcPts val="700"/>
              </a:spcAft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Questions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21000"/>
              </a:lnSpc>
              <a:spcAft>
                <a:spcPts val="700"/>
              </a:spcAft>
              <a:buFont typeface="+mj-lt"/>
              <a:buAutoNum type="arabicPeriod"/>
            </a:pPr>
            <a:r>
              <a:rPr lang="en-SG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your view on the outlook of the REIT industry in your country? How do you expect the real estate sector to perform in 2023 and 2024?</a:t>
            </a:r>
          </a:p>
          <a:p>
            <a:pPr marL="342900" indent="-342900">
              <a:lnSpc>
                <a:spcPct val="121000"/>
              </a:lnSpc>
              <a:spcAft>
                <a:spcPts val="700"/>
              </a:spcAft>
              <a:buFont typeface="+mj-lt"/>
              <a:buAutoNum type="arabicPeriod"/>
            </a:pPr>
            <a:r>
              <a:rPr lang="en-SG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How can REITs prepare themselves to tackle challenges and stay resilient? </a:t>
            </a:r>
          </a:p>
          <a:p>
            <a:pPr marL="342900" indent="-342900">
              <a:lnSpc>
                <a:spcPct val="121000"/>
              </a:lnSpc>
              <a:spcAft>
                <a:spcPts val="700"/>
              </a:spcAft>
              <a:buFont typeface="+mj-lt"/>
              <a:buAutoNum type="arabicPeriod"/>
            </a:pPr>
            <a:r>
              <a:rPr lang="en-SG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opportunities lie ahead for the REIT industry? </a:t>
            </a:r>
          </a:p>
          <a:p>
            <a:pPr marL="800100" lvl="1" indent="-342900">
              <a:lnSpc>
                <a:spcPct val="121000"/>
              </a:lnSpc>
              <a:spcAft>
                <a:spcPts val="700"/>
              </a:spcAft>
              <a:buFont typeface="+mj-lt"/>
              <a:buAutoNum type="alphaLcParenR"/>
            </a:pPr>
            <a:r>
              <a:rPr lang="en-SG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are some areas where we might see a further technology push?</a:t>
            </a:r>
          </a:p>
          <a:p>
            <a:pPr marL="800100" lvl="1" indent="-342900">
              <a:lnSpc>
                <a:spcPct val="121000"/>
              </a:lnSpc>
              <a:spcAft>
                <a:spcPts val="700"/>
              </a:spcAft>
              <a:buFont typeface="+mj-lt"/>
              <a:buAutoNum type="alphaLcParenR"/>
            </a:pPr>
            <a:r>
              <a:rPr lang="en-SG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How has the sustainability movement in your country evolved over the years? </a:t>
            </a:r>
          </a:p>
          <a:p>
            <a:endParaRPr lang="en-SG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972D4F-E8AB-855A-A4BE-65600DFD3F00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456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9138" y="332656"/>
            <a:ext cx="9625333" cy="5968132"/>
          </a:xfrm>
          <a:prstGeom prst="rect">
            <a:avLst/>
          </a:prstGeom>
        </p:spPr>
      </p:pic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64E6FF6C-C534-198D-A54F-838E51547970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rgbClr val="0D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8</a:t>
            </a:fld>
            <a:endParaRPr lang="en-GB" sz="850" b="1" dirty="0">
              <a:solidFill>
                <a:srgbClr val="0D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282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5303913" y="3717033"/>
            <a:ext cx="12858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G" dirty="0"/>
              <a:t>China and its re-opening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9B5B23-1A07-696F-6B8B-8C4EC3768FCC}"/>
              </a:ext>
            </a:extLst>
          </p:cNvPr>
          <p:cNvSpPr txBox="1">
            <a:spLocks/>
          </p:cNvSpPr>
          <p:nvPr/>
        </p:nvSpPr>
        <p:spPr>
          <a:xfrm>
            <a:off x="11040550" y="6489340"/>
            <a:ext cx="432885" cy="1236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55543C-2109-4483-ACB3-27009E998696}" type="slidenum">
              <a:rPr lang="en-GB" sz="85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9</a:t>
            </a:fld>
            <a:endParaRPr lang="en-GB" sz="8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699124"/>
      </p:ext>
    </p:extLst>
  </p:cSld>
  <p:clrMapOvr>
    <a:masterClrMapping/>
  </p:clrMapOvr>
  <p:transition spd="slow"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SIZE" val="762.233:287.8274"/>
  <p:tag name="SERIALNUMBER" val="1"/>
</p:tagLst>
</file>

<file path=ppt/theme/theme1.xml><?xml version="1.0" encoding="utf-8"?>
<a:theme xmlns:a="http://schemas.openxmlformats.org/drawingml/2006/main" name="A&amp;G Singapore Powerpoint">
  <a:themeElements>
    <a:clrScheme name="A&amp;G">
      <a:dk1>
        <a:srgbClr val="000000"/>
      </a:dk1>
      <a:lt1>
        <a:srgbClr val="FFFFFF"/>
      </a:lt1>
      <a:dk2>
        <a:srgbClr val="0D316E"/>
      </a:dk2>
      <a:lt2>
        <a:srgbClr val="0084A9"/>
      </a:lt2>
      <a:accent1>
        <a:srgbClr val="BDE2F1"/>
      </a:accent1>
      <a:accent2>
        <a:srgbClr val="00DC2D"/>
      </a:accent2>
      <a:accent3>
        <a:srgbClr val="E6007E"/>
      </a:accent3>
      <a:accent4>
        <a:srgbClr val="D0DF00"/>
      </a:accent4>
      <a:accent5>
        <a:srgbClr val="BB29BB"/>
      </a:accent5>
      <a:accent6>
        <a:srgbClr val="EF3340"/>
      </a:accent6>
      <a:hlink>
        <a:srgbClr val="0084A9"/>
      </a:hlink>
      <a:folHlink>
        <a:srgbClr val="0084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&amp;G Singapore Powerpoint.potx" id="{24564525-F426-4ED1-8FD3-CCD574F42634}" vid="{B3B537DE-D725-402E-9B21-4924E842AD42}"/>
    </a:ext>
  </a:extLst>
</a:theme>
</file>

<file path=ppt/theme/theme2.xml><?xml version="1.0" encoding="utf-8"?>
<a:theme xmlns:a="http://schemas.openxmlformats.org/drawingml/2006/main" name="1_A&amp;G Singapore Powerpoint">
  <a:themeElements>
    <a:clrScheme name="A&amp;G">
      <a:dk1>
        <a:srgbClr val="000000"/>
      </a:dk1>
      <a:lt1>
        <a:srgbClr val="FFFFFF"/>
      </a:lt1>
      <a:dk2>
        <a:srgbClr val="0D316E"/>
      </a:dk2>
      <a:lt2>
        <a:srgbClr val="0084A9"/>
      </a:lt2>
      <a:accent1>
        <a:srgbClr val="BDE2F1"/>
      </a:accent1>
      <a:accent2>
        <a:srgbClr val="00DC2D"/>
      </a:accent2>
      <a:accent3>
        <a:srgbClr val="E6007E"/>
      </a:accent3>
      <a:accent4>
        <a:srgbClr val="D0DF00"/>
      </a:accent4>
      <a:accent5>
        <a:srgbClr val="BB29BB"/>
      </a:accent5>
      <a:accent6>
        <a:srgbClr val="EF3340"/>
      </a:accent6>
      <a:hlink>
        <a:srgbClr val="0084A9"/>
      </a:hlink>
      <a:folHlink>
        <a:srgbClr val="0084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&amp;G Singapore Powerpoint.potx" id="{24564525-F426-4ED1-8FD3-CCD574F42634}" vid="{065BEBF6-686B-4A0C-A248-10099311143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A&amp;G Singapore Powerpoint</Template>
  <TotalTime>10</TotalTime>
  <Words>2090</Words>
  <Application>Microsoft Office PowerPoint</Application>
  <PresentationFormat>Widescreen</PresentationFormat>
  <Paragraphs>251</Paragraphs>
  <Slides>28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Georgia</vt:lpstr>
      <vt:lpstr>Times</vt:lpstr>
      <vt:lpstr>Times New Roman</vt:lpstr>
      <vt:lpstr>A&amp;G Singapore Powerpoint</vt:lpstr>
      <vt:lpstr>1_A&amp;G Singapore Powerpoint</vt:lpstr>
      <vt:lpstr>Changing REITS Markets </vt:lpstr>
      <vt:lpstr>Speakers</vt:lpstr>
      <vt:lpstr>Overview</vt:lpstr>
      <vt:lpstr>REIT Structures in Various Jurisdictions</vt:lpstr>
      <vt:lpstr>Uncertain global economic outlook</vt:lpstr>
      <vt:lpstr>Uncertain global economic outlook</vt:lpstr>
      <vt:lpstr>Uncertain global economic outlook</vt:lpstr>
      <vt:lpstr>PowerPoint Presentation</vt:lpstr>
      <vt:lpstr>China and its re-opening</vt:lpstr>
      <vt:lpstr>China and its re-opening</vt:lpstr>
      <vt:lpstr>China and its re-opening</vt:lpstr>
      <vt:lpstr>ECM activity</vt:lpstr>
      <vt:lpstr>ECM Activity</vt:lpstr>
      <vt:lpstr>ECM Activity</vt:lpstr>
      <vt:lpstr>ECM Activity</vt:lpstr>
      <vt:lpstr>ECM Activity</vt:lpstr>
      <vt:lpstr>PowerPoint Presentation</vt:lpstr>
      <vt:lpstr>Euronext market data</vt:lpstr>
      <vt:lpstr>M&amp;A activity </vt:lpstr>
      <vt:lpstr>M&amp;A Activity</vt:lpstr>
      <vt:lpstr>M&amp;A Activity</vt:lpstr>
      <vt:lpstr>M&amp;A Activity</vt:lpstr>
      <vt:lpstr>M&amp;A Activity</vt:lpstr>
      <vt:lpstr>PowerPoint Presentation</vt:lpstr>
      <vt:lpstr>PowerPoint Presentation</vt:lpstr>
      <vt:lpstr>PowerPoint Presentation</vt:lpstr>
      <vt:lpstr>CONCLUSION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Changing REITS Markets </dc:title>
  <dc:creator>Victoria Leong Yee Ying</dc:creator>
  <cp:lastModifiedBy>Allen &amp; Gledhill LLP</cp:lastModifiedBy>
  <cp:revision>4</cp:revision>
  <dcterms:created xsi:type="dcterms:W3CDTF">2023-03-28T08:28:00Z</dcterms:created>
  <dcterms:modified xsi:type="dcterms:W3CDTF">2023-03-29T06:16:56Z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c266ca2-7e24-4f8f-b9f3-c26963acb696_Enabled">
    <vt:lpwstr>true</vt:lpwstr>
  </property>
  <property fmtid="{D5CDD505-2E9C-101B-9397-08002B2CF9AE}" pid="3" name="MSIP_Label_6c266ca2-7e24-4f8f-b9f3-c26963acb696_SetDate">
    <vt:lpwstr>2023-03-28T16:09:50Z</vt:lpwstr>
  </property>
  <property fmtid="{D5CDD505-2E9C-101B-9397-08002B2CF9AE}" pid="4" name="MSIP_Label_6c266ca2-7e24-4f8f-b9f3-c26963acb696_Method">
    <vt:lpwstr>Standard</vt:lpwstr>
  </property>
  <property fmtid="{D5CDD505-2E9C-101B-9397-08002B2CF9AE}" pid="5" name="MSIP_Label_6c266ca2-7e24-4f8f-b9f3-c26963acb696_Name">
    <vt:lpwstr>Restricted</vt:lpwstr>
  </property>
  <property fmtid="{D5CDD505-2E9C-101B-9397-08002B2CF9AE}" pid="6" name="MSIP_Label_6c266ca2-7e24-4f8f-b9f3-c26963acb696_SiteId">
    <vt:lpwstr>372e40c7-14cb-449d-8baa-ae4065acf6fe</vt:lpwstr>
  </property>
  <property fmtid="{D5CDD505-2E9C-101B-9397-08002B2CF9AE}" pid="7" name="MSIP_Label_6c266ca2-7e24-4f8f-b9f3-c26963acb696_ActionId">
    <vt:lpwstr>1cdb06d8-1fd5-43c0-bccf-1cc77a3319cc</vt:lpwstr>
  </property>
  <property fmtid="{D5CDD505-2E9C-101B-9397-08002B2CF9AE}" pid="8" name="MSIP_Label_6c266ca2-7e24-4f8f-b9f3-c26963acb696_ContentBits">
    <vt:lpwstr>0</vt:lpwstr>
  </property>
</Properties>
</file>