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485" r:id="rId2"/>
    <p:sldId id="739" r:id="rId3"/>
    <p:sldId id="740" r:id="rId4"/>
    <p:sldId id="741" r:id="rId5"/>
    <p:sldId id="742" r:id="rId6"/>
    <p:sldId id="743" r:id="rId7"/>
    <p:sldId id="745" r:id="rId8"/>
    <p:sldId id="746" r:id="rId9"/>
    <p:sldId id="744" r:id="rId10"/>
    <p:sldId id="748" r:id="rId11"/>
    <p:sldId id="747" r:id="rId12"/>
  </p:sldIdLst>
  <p:sldSz cx="9144000" cy="6858000" type="screen4x3"/>
  <p:notesSz cx="6810375" cy="99425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E9C021-953C-471C-B53F-50A224F3DC92}">
          <p14:sldIdLst>
            <p14:sldId id="485"/>
            <p14:sldId id="739"/>
            <p14:sldId id="740"/>
            <p14:sldId id="741"/>
            <p14:sldId id="742"/>
            <p14:sldId id="743"/>
            <p14:sldId id="745"/>
            <p14:sldId id="746"/>
            <p14:sldId id="744"/>
            <p14:sldId id="748"/>
            <p14:sldId id="7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FC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57270" autoAdjust="0"/>
  </p:normalViewPr>
  <p:slideViewPr>
    <p:cSldViewPr>
      <p:cViewPr varScale="1">
        <p:scale>
          <a:sx n="63" d="100"/>
          <a:sy n="63" d="100"/>
        </p:scale>
        <p:origin x="12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80" y="5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951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840" y="0"/>
            <a:ext cx="2950951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08A2AB-A28A-41EF-B4E0-81AA35F70111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3882"/>
            <a:ext cx="2950951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840" y="9443882"/>
            <a:ext cx="2950951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957FFAA-5F75-4143-9EB9-F15786C262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7752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951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7840" y="0"/>
            <a:ext cx="2950951" cy="497047"/>
          </a:xfrm>
          <a:prstGeom prst="rect">
            <a:avLst/>
          </a:prstGeom>
        </p:spPr>
        <p:txBody>
          <a:bodyPr vert="horz" lIns="91457" tIns="45729" rIns="91457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C106721-8340-4233-AFD4-AB143F4521AC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7" tIns="45729" rIns="91457" bIns="4572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359" y="4722735"/>
            <a:ext cx="5447665" cy="4473417"/>
          </a:xfrm>
          <a:prstGeom prst="rect">
            <a:avLst/>
          </a:prstGeom>
        </p:spPr>
        <p:txBody>
          <a:bodyPr vert="horz" lIns="91457" tIns="45729" rIns="91457" bIns="4572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3882"/>
            <a:ext cx="2950951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7840" y="9443882"/>
            <a:ext cx="2950951" cy="497046"/>
          </a:xfrm>
          <a:prstGeom prst="rect">
            <a:avLst/>
          </a:prstGeom>
        </p:spPr>
        <p:txBody>
          <a:bodyPr vert="horz" lIns="91457" tIns="45729" rIns="91457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2CE791-F1FD-414B-AA8E-896D6AC983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72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984311"/>
      </p:ext>
    </p:extLst>
  </p:cSld>
  <p:clrMapOvr>
    <a:masterClrMapping/>
  </p:clrMapOvr>
</p:notes>
</file>

<file path=ppt/notesSlides/notesSlide10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2963876"/>
      </p:ext>
    </p:extLst>
  </p:cSld>
  <p:clrMapOvr>
    <a:masterClrMapping/>
  </p:clrMapOvr>
</p:notes>
</file>

<file path=ppt/notesSlides/notesSlide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24129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1362269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7196241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230133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3245907"/>
      </p:ext>
    </p:extLst>
  </p:cSld>
  <p:clrMapOvr>
    <a:masterClrMapping/>
  </p:clrMapOvr>
</p:notes>
</file>

<file path=ppt/notesSlides/notesSlide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1531992"/>
      </p:ext>
    </p:extLst>
  </p:cSld>
  <p:clrMapOvr>
    <a:masterClrMapping/>
  </p:clrMapOvr>
</p:notes>
</file>

<file path=ppt/notesSlides/notesSlide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024065"/>
      </p:ext>
    </p:extLst>
  </p:cSld>
  <p:clrMapOvr>
    <a:masterClrMapping/>
  </p:clrMapOvr>
</p:notes>
</file>

<file path=ppt/notesSlides/notesSlide8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394375"/>
      </p:ext>
    </p:extLst>
  </p:cSld>
  <p:clrMapOvr>
    <a:masterClrMapping/>
  </p:clrMapOvr>
</p:notes>
</file>

<file path=ppt/notesSlides/notesSlide9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370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32585C2B-D2E7-458A-9DCB-0C326847A289}" type="slidenum">
              <a:rPr lang="ja-JP" altLang="en-US" sz="1600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userDrawn="1">
  <p:cSld name="3_本文（線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C38889-E033-4775-B4E6-D12F486F52D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467519" y="1125732"/>
            <a:ext cx="8208962" cy="0"/>
          </a:xfrm>
          <a:prstGeom prst="line">
            <a:avLst/>
          </a:prstGeom>
          <a:ln w="38100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575469" y="634780"/>
            <a:ext cx="7993062" cy="468000"/>
          </a:xfrm>
          <a:prstGeom prst="rect">
            <a:avLst/>
          </a:prstGeom>
        </p:spPr>
        <p:txBody>
          <a:bodyPr tIns="144000" anchor="ctr"/>
          <a:lstStyle>
            <a:lvl1pPr marL="0" indent="0" algn="ctr">
              <a:buNone/>
              <a:defRPr sz="2800" b="1">
                <a:latin typeface="+mj-lt"/>
              </a:defRPr>
            </a:lvl1pPr>
          </a:lstStyle>
          <a:p>
            <a:pPr lvl="0"/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3672044" y="6428953"/>
            <a:ext cx="46394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en-US" altLang="ja-JP" sz="100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ＭＳ Ｐゴシック" charset="-128"/>
                <a:cs typeface="+mn-cs"/>
              </a:rPr>
              <a:t>Not to be quoted, copied or distributed without prior permission of MHM Singapore.</a:t>
            </a:r>
            <a:endParaRPr lang="ja-JP" altLang="en-US" sz="1000" i="1" u="non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28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32585C2B-D2E7-458A-9DCB-0C326847A289}" type="slidenum">
              <a:rPr lang="ja-JP" altLang="en-US" sz="1600" smtClean="0"/>
              <a:pPr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95536" y="980728"/>
            <a:ext cx="8208962" cy="0"/>
          </a:xfrm>
          <a:prstGeom prst="line">
            <a:avLst/>
          </a:prstGeom>
          <a:ln w="38100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>
                <a:solidFill>
                  <a:srgbClr val="892034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EE9F4767-1E77-4A4C-86EE-998F48A8FC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95536" y="1183672"/>
            <a:ext cx="8208962" cy="0"/>
          </a:xfrm>
          <a:prstGeom prst="line">
            <a:avLst/>
          </a:prstGeom>
          <a:ln w="38100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EB09-BB74-4B65-9EA2-61A1B53C21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0EF7-EF1D-4354-B956-1868362067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81BD5-FFDA-4B92-918D-EAAAE432A5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3333-86EA-40EB-9F66-0116718D89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86FD-4023-4077-8DBB-48A0A0D699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SatoeKanemitsu\Desktop\MHM_NL_PP\MHM_PP_3_22.jpg"/>
          <p:cNvPicPr>
            <a:picLocks noChangeAspect="1" noChangeArrowheads="1"/>
          </p:cNvPicPr>
          <p:nvPr userDrawn="1"/>
        </p:nvPicPr>
        <p:blipFill>
          <a:blip r:embed="rId2"/>
          <a:srcRect l="3320" r="3143"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SatoeKanemitsu\Desktop\MHM_NL_PP\MHM_PP_3_22.jpg"/>
          <p:cNvPicPr>
            <a:picLocks noChangeAspect="1" noChangeArrowheads="1"/>
          </p:cNvPicPr>
          <p:nvPr/>
        </p:nvPicPr>
        <p:blipFill>
          <a:blip r:embed="rId2"/>
          <a:srcRect l="3320" r="3143"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5"/>
          <p:cNvSpPr/>
          <p:nvPr/>
        </p:nvSpPr>
        <p:spPr>
          <a:xfrm>
            <a:off x="6875463" y="6092825"/>
            <a:ext cx="1873250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7"/>
          <p:cNvSpPr/>
          <p:nvPr userDrawn="1"/>
        </p:nvSpPr>
        <p:spPr>
          <a:xfrm>
            <a:off x="6875463" y="6092825"/>
            <a:ext cx="1873250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>
            <a:lvl1pPr algn="l">
              <a:defRPr>
                <a:solidFill>
                  <a:srgbClr val="892034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3888432" y="6055404"/>
            <a:ext cx="53640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+mn-cs"/>
              </a:rPr>
              <a:t>Not to be quoted, copied or distributed without prior permission of MHM Singapore.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310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1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atoeKanemitsu\Desktop\MHM_NL_PP\MHM_PP_3_24.jpg"/>
          <p:cNvPicPr>
            <a:picLocks noChangeAspect="1" noChangeArrowheads="1"/>
          </p:cNvPicPr>
          <p:nvPr/>
        </p:nvPicPr>
        <p:blipFill>
          <a:blip r:embed="rId12"/>
          <a:srcRect l="3143" r="3320"/>
          <a:stretch>
            <a:fillRect/>
          </a:stretch>
        </p:blipFill>
        <p:spPr bwMode="auto">
          <a:xfrm>
            <a:off x="0" y="-26988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14400" y="692150"/>
            <a:ext cx="7258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44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914400" y="1916113"/>
            <a:ext cx="72580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606673" y="692696"/>
            <a:ext cx="7788810" cy="461852"/>
            <a:chOff x="678656" y="634756"/>
            <a:chExt cx="7788810" cy="461852"/>
          </a:xfrm>
        </p:grpSpPr>
        <p:sp>
          <p:nvSpPr>
            <p:cNvPr id="11" name="テキスト プレースホルダー 11"/>
            <p:cNvSpPr txBox="1">
              <a:spLocks/>
            </p:cNvSpPr>
            <p:nvPr userDrawn="1"/>
          </p:nvSpPr>
          <p:spPr>
            <a:xfrm>
              <a:off x="678656" y="635808"/>
              <a:ext cx="7786688" cy="4608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/>
                <a:t>タイトル</a:t>
              </a:r>
            </a:p>
          </p:txBody>
        </p:sp>
        <p:sp>
          <p:nvSpPr>
            <p:cNvPr id="12" name="テキスト プレースホルダー 11"/>
            <p:cNvSpPr txBox="1">
              <a:spLocks/>
            </p:cNvSpPr>
            <p:nvPr userDrawn="1"/>
          </p:nvSpPr>
          <p:spPr>
            <a:xfrm>
              <a:off x="680778" y="634756"/>
              <a:ext cx="7786688" cy="460800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ea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 dirty="0"/>
            </a:p>
          </p:txBody>
        </p:sp>
      </p:grpSp>
      <p:sp>
        <p:nvSpPr>
          <p:cNvPr id="2" name="正方形/長方形 1"/>
          <p:cNvSpPr/>
          <p:nvPr userDrawn="1"/>
        </p:nvSpPr>
        <p:spPr>
          <a:xfrm>
            <a:off x="3528392" y="6381328"/>
            <a:ext cx="53640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0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+mn-cs"/>
              </a:rPr>
              <a:t>Not to be quoted, copied or distributed without prior permission of MHM Singapore.</a:t>
            </a:r>
            <a:endParaRPr lang="ja-JP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5" r:id="rId2"/>
    <p:sldLayoutId id="2147483693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94" r:id="rId9"/>
    <p:sldLayoutId id="2147483696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892034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892034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691952" y="1183600"/>
            <a:ext cx="80648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EMERGING STANDARDS AND CODE OF CONDUCT FOR ARBITRATORS</a:t>
            </a:r>
            <a:endParaRPr lang="ja-JP" altLang="ja-JP" sz="1200" kern="100" dirty="0">
              <a:solidFill>
                <a:srgbClr val="C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Explained, Applied, Supplemented &amp; Modernize  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Chong Chia Chi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Partner, Mori Hamada &amp; Matsumoto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Singapore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22 February 2023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00072"/>
      </p:ext>
    </p:extLst>
  </p:cSld>
  <p:clrMapOvr>
    <a:masterClrMapping/>
  </p:clrMapOvr>
</p:sld>
</file>

<file path=ppt/slides/slide10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427348" y="625525"/>
            <a:ext cx="79845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 descr="" title="">
            <a:extLst>
              <a:ext uri="{FF2B5EF4-FFF2-40B4-BE49-F238E27FC236}">
                <a16:creationId xmlns:a16="http://schemas.microsoft.com/office/drawing/2014/main" id="{3CC940E9-F608-4986-A12B-439BA033023E}"/>
              </a:ext>
            </a:extLst>
          </p:cNvPr>
          <p:cNvPicPr/>
          <p:nvPr/>
        </p:nvPicPr>
        <p:blipFill rotWithShape="1">
          <a:blip r:embed="rId3"/>
          <a:srcRect l="32038" t="18444" r="36414" b="45671"/>
          <a:stretch/>
        </p:blipFill>
        <p:spPr bwMode="auto">
          <a:xfrm>
            <a:off x="251520" y="1340767"/>
            <a:ext cx="8352927" cy="44459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 descr="" title="">
            <a:extLst>
              <a:ext uri="{FF2B5EF4-FFF2-40B4-BE49-F238E27FC236}">
                <a16:creationId xmlns:a16="http://schemas.microsoft.com/office/drawing/2014/main" id="{5FF77B1C-9865-4A47-89B3-5B9844D8A1C6}"/>
              </a:ext>
            </a:extLst>
          </p:cNvPr>
          <p:cNvSpPr txBox="1"/>
          <p:nvPr/>
        </p:nvSpPr>
        <p:spPr>
          <a:xfrm>
            <a:off x="251520" y="586505"/>
            <a:ext cx="46253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1" dirty="0">
                <a:effectLst/>
                <a:latin typeface="Calibri" panose="020F0502020204030204" pitchFamily="34" charset="0"/>
                <a:ea typeface="游明朝" panose="02020400000000000000" pitchFamily="18" charset="-128"/>
              </a:rPr>
              <a:t>Art. 10 – disclosure obligations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574487"/>
      </p:ext>
    </p:extLst>
  </p:cSld>
  <p:clrMapOvr>
    <a:masterClrMapping/>
  </p:clrMapOvr>
</p:sld>
</file>

<file path=ppt/slides/slide1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387152" y="332656"/>
            <a:ext cx="806489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GB" altLang="ja-JP" b="1" kern="100" dirty="0">
                <a:solidFill>
                  <a:srgbClr val="C00000"/>
                </a:solidFill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IMPACT OF SINGAPORE MEDIATION CONVENTION ON ADR AND THE ROAD AHEAD</a:t>
            </a:r>
          </a:p>
          <a:p>
            <a:pPr algn="just"/>
            <a:endParaRPr lang="en-GB" altLang="ja-JP" b="1" kern="100" dirty="0">
              <a:solidFill>
                <a:srgbClr val="C00000"/>
              </a:solidFill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GB" altLang="ja-JP" b="1" kern="100" dirty="0">
              <a:solidFill>
                <a:srgbClr val="C00000"/>
              </a:solidFill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Enforcement of international settlement agreements resulting from mediation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endParaRPr lang="en-US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Signed by 46 states on 7 August 2019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endParaRPr lang="en-US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Entered into force on 12 September 2020 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endParaRPr lang="en-US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Ratified by Singapore, Fiji, Qatar, Saudi Arabia, Belarus, Ecuador, Honduras, Turkey, Georgia, and Kazakhstan</a:t>
            </a:r>
            <a:endParaRPr lang="en-GB" altLang="ja-JP" kern="100" dirty="0"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altLang="ja-JP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Singapore Convention on Mediation Act 2020 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endParaRPr lang="en-US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55 signatories as of 20 February 2023</a:t>
            </a: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endParaRPr lang="en-US" altLang="ja-JP" kern="100" dirty="0"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u"/>
            </a:pPr>
            <a:r>
              <a:rPr lang="en-US" altLang="ja-JP" sz="18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Impact? 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79863"/>
      </p:ext>
    </p:extLst>
  </p:cSld>
  <p:clrMapOvr>
    <a:masterClrMapping/>
  </p:clrMapOvr>
</p:sld>
</file>

<file path=ppt/slides/slide2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579748" y="645110"/>
            <a:ext cx="798450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“IMPARTIALITY &amp; INDEPENDENCE”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UNCITRAL Model Law 1985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Article 12. Grounds for challenge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ja-JP" sz="1800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Duty to disclose: any circumstances likely to give rise to justifiable doubts as to his impartiality or independence from the time of appointment and throughout the arbitral proceedings.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ja-JP" sz="1800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Grounds for challenge: if circumstances exist that give rise to justifiable doubts as to his impartiality or independence.  </a:t>
            </a:r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en-US" altLang="ja-JP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Singapore International Arbitration Act 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en-US" altLang="ja-JP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Singapore Arbitration Act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algn="just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33508"/>
      </p:ext>
    </p:extLst>
  </p:cSld>
  <p:clrMapOvr>
    <a:masterClrMapping/>
  </p:clrMapOvr>
</p:sld>
</file>

<file path=ppt/slides/slide3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579748" y="645110"/>
            <a:ext cx="798450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b="1" kern="100" dirty="0">
                <a:solidFill>
                  <a:srgbClr val="181818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explained &amp; expanded 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400" b="1" kern="100" dirty="0">
                <a:solidFill>
                  <a:srgbClr val="181818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400" b="1" kern="100" dirty="0">
                <a:solidFill>
                  <a:srgbClr val="C00000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IBA Guidelines on Conflict of Interest in International Arbitration 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400" b="1" kern="100" dirty="0">
                <a:solidFill>
                  <a:srgbClr val="181818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+mj-lt"/>
              <a:buAutoNum type="arabicParenBoth"/>
            </a:pPr>
            <a:r>
              <a:rPr lang="en-US" altLang="ja-JP" sz="1400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Impartiality and independence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8600" algn="just"/>
            <a:r>
              <a:rPr lang="en-US" altLang="ja-JP" sz="14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r>
              <a:rPr lang="en-US" altLang="ja-JP" sz="14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shall remain so until the final award has been rendered or the proceedings have otherwise finally terminated… 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r>
              <a:rPr lang="en-US" altLang="ja-JP" sz="14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including time period for correction/interpretation of a final award…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endParaRPr lang="en-US" altLang="ja-JP" sz="1400" kern="100" dirty="0"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/>
            <a:r>
              <a:rPr lang="en-US" altLang="ja-JP" sz="1400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(2) Conflict of interest</a:t>
            </a:r>
          </a:p>
          <a:p>
            <a:pPr lvl="0" algn="just"/>
            <a:endParaRPr lang="en-GB" altLang="ja-JP" sz="1400" kern="100" dirty="0"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r>
              <a:rPr lang="en-US" altLang="ja-JP" sz="1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doubts are justifiable if – reasonable third person, having knowledge of the relevant facts and circumstances, would reach the conclusion that there is a likelihood that the arbitrator may be influenced…</a:t>
            </a:r>
            <a:endParaRPr lang="ja-JP" altLang="ja-JP" sz="1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"/>
            </a:pPr>
            <a:r>
              <a:rPr lang="en-US" altLang="ja-JP" sz="14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Non-waivable Red List, Waivable Red List, Orange List, Green List</a:t>
            </a:r>
            <a:endParaRPr lang="ja-JP" altLang="ja-JP" sz="1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/>
            <a:endParaRPr lang="en-GB" altLang="ja-JP" sz="1400" b="1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/>
            <a:r>
              <a:rPr lang="en-GB" altLang="ja-JP" sz="1400" b="1" kern="100" dirty="0"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(3) </a:t>
            </a:r>
            <a:r>
              <a:rPr lang="en-US" altLang="ja-JP" sz="1400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Duty of disclosure</a:t>
            </a:r>
            <a:endParaRPr lang="ja-JP" altLang="ja-JP" sz="14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14350" indent="-285750" algn="just">
              <a:buFont typeface="Wingdings" panose="05000000000000000000" pitchFamily="2" charset="2"/>
              <a:buChar char="Ø"/>
            </a:pPr>
            <a:r>
              <a:rPr lang="en-US" altLang="ja-JP" sz="140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400" dirty="0">
                <a:solidFill>
                  <a:srgbClr val="000000"/>
                </a:solidFill>
                <a:effectLst/>
                <a:latin typeface="+mn-lt"/>
                <a:ea typeface="游明朝" panose="02020400000000000000" pitchFamily="18" charset="-128"/>
              </a:rPr>
              <a:t>If facts or circumstances exist that may,</a:t>
            </a:r>
            <a:r>
              <a:rPr lang="en-US" altLang="ja-JP" sz="1400" b="1" dirty="0">
                <a:solidFill>
                  <a:srgbClr val="000000"/>
                </a:solidFill>
                <a:effectLst/>
                <a:latin typeface="+mn-lt"/>
                <a:ea typeface="游明朝" panose="02020400000000000000" pitchFamily="18" charset="-128"/>
              </a:rPr>
              <a:t> in the eyes of the parties,</a:t>
            </a:r>
            <a:r>
              <a:rPr lang="en-US" altLang="ja-JP" sz="1400" dirty="0">
                <a:solidFill>
                  <a:srgbClr val="000000"/>
                </a:solidFill>
                <a:effectLst/>
                <a:latin typeface="+mn-lt"/>
                <a:ea typeface="游明朝" panose="02020400000000000000" pitchFamily="18" charset="-128"/>
              </a:rPr>
              <a:t> give rise to doubts as to the arbitrator’s impartiality or independence, the arbitrator shall disclose…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07578"/>
      </p:ext>
    </p:extLst>
  </p:cSld>
  <p:clrMapOvr>
    <a:masterClrMapping/>
  </p:clrMapOvr>
</p:sld>
</file>

<file path=ppt/slides/slide4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579748" y="645110"/>
            <a:ext cx="798450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solidFill>
                  <a:srgbClr val="000000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adopted &amp; applied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HALLINGBURTON V CHUBB [2020] UKSC 48</a:t>
            </a:r>
          </a:p>
          <a:p>
            <a:pPr algn="ctr"/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游明朝" panose="02020400000000000000" pitchFamily="18" charset="-128"/>
              <a:buChar char="-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SC clarified arbitrator’s duty of disclosure in situations where there are multiple appointments of the same arbitrators in different arbitrations involving the same or overlapping facts or subject matter.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游明朝" panose="02020400000000000000" pitchFamily="18" charset="-128"/>
              <a:buChar char="-"/>
            </a:pPr>
            <a:endParaRPr lang="en-US" altLang="ja-JP" sz="180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游明朝" panose="02020400000000000000" pitchFamily="18" charset="-128"/>
              <a:buChar char="-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Issue (1): whether multiple appointments give rise to the appearance of bias?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en-US" altLang="ja-JP" b="1" i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objective test for apparent bias: </a:t>
            </a:r>
            <a:r>
              <a:rPr lang="en-US" altLang="ja-JP" i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whether a fair-minded and informed observer, having regard to the particular characteristic of international arbitration, would conclude that there was a real possibility of bias. </a:t>
            </a: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endParaRPr lang="en-US" altLang="ja-JP" i="1" kern="100" dirty="0"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buFont typeface="游明朝" panose="02020400000000000000" pitchFamily="18" charset="-128"/>
              <a:buChar char="-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Issue (2) : whether can accept appointment in multiple arbitrations without disclosure?  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en-US" altLang="ja-JP" i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Depends on the </a:t>
            </a:r>
            <a:r>
              <a:rPr lang="en-US" altLang="ja-JP" b="1" i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custom and practice</a:t>
            </a:r>
            <a:r>
              <a:rPr lang="en-US" altLang="ja-JP" i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in the relevant field of arbitration. </a:t>
            </a:r>
            <a:endParaRPr lang="ja-JP" altLang="ja-JP" i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endParaRPr lang="ja-JP" altLang="ja-JP" i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algn="l"/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181818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r" latinLnBrk="1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74522"/>
      </p:ext>
    </p:extLst>
  </p:cSld>
  <p:clrMapOvr>
    <a:masterClrMapping/>
  </p:clrMapOvr>
</p:sld>
</file>

<file path=ppt/slides/slide5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691952" y="1183601"/>
            <a:ext cx="7984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 descr="" title="">
            <a:extLst>
              <a:ext uri="{FF2B5EF4-FFF2-40B4-BE49-F238E27FC236}">
                <a16:creationId xmlns:a16="http://schemas.microsoft.com/office/drawing/2014/main" id="{AF15E229-1E42-410B-96BC-3D6490416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45397"/>
              </p:ext>
            </p:extLst>
          </p:nvPr>
        </p:nvGraphicFramePr>
        <p:xfrm>
          <a:off x="790575" y="2465838"/>
          <a:ext cx="7258050" cy="2848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9025">
                  <a:extLst>
                    <a:ext uri="{9D8B030D-6E8A-4147-A177-3AD203B41FA5}">
                      <a16:colId xmlns:a16="http://schemas.microsoft.com/office/drawing/2014/main" val="449600531"/>
                    </a:ext>
                  </a:extLst>
                </a:gridCol>
                <a:gridCol w="3629025">
                  <a:extLst>
                    <a:ext uri="{9D8B030D-6E8A-4147-A177-3AD203B41FA5}">
                      <a16:colId xmlns:a16="http://schemas.microsoft.com/office/drawing/2014/main" val="3412855257"/>
                    </a:ext>
                  </a:extLst>
                </a:gridCol>
              </a:tblGrid>
              <a:tr h="24774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Acting fairly and impartially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Disclosure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Availability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Confidentiality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Effective management of time and costs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Fair and efficient resolution of dispute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Reasonable fees and expenses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Communications with the parties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9646" marR="5964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Addressing common cause for complaints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Publicity v soliciting appointment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Not to accept gift or substantial hospitality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Courteous, respectful, civil manner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No discrimination based on gender, race, ethnicity, age, religion, national origin, </a:t>
                      </a:r>
                      <a:r>
                        <a:rPr lang="en-US" sz="1400" kern="100" dirty="0" err="1">
                          <a:effectLst/>
                        </a:rPr>
                        <a:t>etc</a:t>
                      </a:r>
                      <a:endParaRPr lang="ja-JP" sz="1400" kern="1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"/>
                      </a:pPr>
                      <a:r>
                        <a:rPr lang="en-US" sz="1400" kern="100" dirty="0">
                          <a:effectLst/>
                        </a:rPr>
                        <a:t>No harassing, threatening, intimidating conduct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59646" marR="59646" marT="0" marB="0"/>
                </a:tc>
                <a:extLst>
                  <a:ext uri="{0D108BD9-81ED-4DB2-BD59-A6C34878D82A}">
                    <a16:rowId xmlns:a16="http://schemas.microsoft.com/office/drawing/2014/main" val="2236438730"/>
                  </a:ext>
                </a:extLst>
              </a:tr>
            </a:tbl>
          </a:graphicData>
        </a:graphic>
      </p:graphicFrame>
      <p:sp>
        <p:nvSpPr>
          <p:cNvPr id="10" name="TextBox 9" descr="" title="">
            <a:extLst>
              <a:ext uri="{FF2B5EF4-FFF2-40B4-BE49-F238E27FC236}">
                <a16:creationId xmlns:a16="http://schemas.microsoft.com/office/drawing/2014/main" id="{20079E3F-F03F-41F7-A6BF-8A60F7334984}"/>
              </a:ext>
            </a:extLst>
          </p:cNvPr>
          <p:cNvSpPr txBox="1"/>
          <p:nvPr/>
        </p:nvSpPr>
        <p:spPr>
          <a:xfrm>
            <a:off x="395536" y="607277"/>
            <a:ext cx="54726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800" b="1" kern="100" dirty="0">
                <a:solidFill>
                  <a:srgbClr val="181818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su</a:t>
            </a:r>
            <a:r>
              <a:rPr lang="en-US" altLang="ja-JP" b="1" kern="100" dirty="0">
                <a:solidFill>
                  <a:srgbClr val="181818"/>
                </a:solidFill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pplemented / modernized </a:t>
            </a:r>
            <a:endParaRPr lang="ja-JP" altLang="ja-JP" sz="1800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 descr="" title="">
            <a:extLst>
              <a:ext uri="{FF2B5EF4-FFF2-40B4-BE49-F238E27FC236}">
                <a16:creationId xmlns:a16="http://schemas.microsoft.com/office/drawing/2014/main" id="{9BC0684F-E795-4B18-91A5-17E642D1C8E2}"/>
              </a:ext>
            </a:extLst>
          </p:cNvPr>
          <p:cNvSpPr txBox="1"/>
          <p:nvPr/>
        </p:nvSpPr>
        <p:spPr>
          <a:xfrm>
            <a:off x="467544" y="1183601"/>
            <a:ext cx="82089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IBA Rules of Ethics for International Arbitrators </a:t>
            </a:r>
            <a:r>
              <a:rPr lang="en-US" altLang="ja-JP" b="1" kern="100" dirty="0" err="1">
                <a:solidFill>
                  <a:srgbClr val="C00000"/>
                </a:solidFill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</a:t>
            </a:r>
            <a:r>
              <a:rPr lang="en-US" altLang="ja-JP" sz="1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SIAC’s Code of Ethics for an Arbitrator </a:t>
            </a:r>
            <a:r>
              <a:rPr lang="en-US" altLang="ja-JP" sz="1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ll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HKIAC’s Code of Ethical Conduct </a:t>
            </a:r>
            <a:r>
              <a:rPr lang="en-US" altLang="ja-JP" sz="1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ll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LCIA’s Notes for arbitrators </a:t>
            </a:r>
            <a:r>
              <a:rPr lang="en-US" altLang="ja-JP" sz="1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ll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JAA’s Code of Ethics for Arbitrators </a:t>
            </a:r>
            <a:r>
              <a:rPr lang="en-US" altLang="ja-JP" sz="18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ll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AAA-ICDR Standards of Conduct for Parties and Representatives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55722"/>
      </p:ext>
    </p:extLst>
  </p:cSld>
  <p:clrMapOvr>
    <a:masterClrMapping/>
  </p:clrMapOvr>
</p:sld>
</file>

<file path=ppt/slides/slide6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427348" y="620688"/>
            <a:ext cx="798450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b="1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b="1" kern="100" dirty="0">
                <a:solidFill>
                  <a:srgbClr val="000000"/>
                </a:solidFill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supplemented / modernized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ICCA Guidelines on Standards of Practice in International Arbitration 2021</a:t>
            </a:r>
            <a:endParaRPr lang="ja-JP" altLang="ja-JP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561975" algn="just"/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“repeated examples” in international arbitration practice of “conduct that falls below minimum civility standards”.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no official instrument memorializing the principles of civility in international arbitration proceeding.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en-US" altLang="ja-JP" b="1" kern="100" dirty="0"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t</a:t>
            </a:r>
            <a:r>
              <a:rPr lang="en-US" altLang="ja-JP" b="1" kern="100" dirty="0">
                <a:effectLst/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o articulate the prevailing expectations as to the standards of practice in international arbitration.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4 sections (I) Guidelines for all participants in international arbitration and (III) for arbitrators.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790575" algn="just"/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400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95351"/>
      </p:ext>
    </p:extLst>
  </p:cSld>
  <p:clrMapOvr>
    <a:masterClrMapping/>
  </p:clrMapOvr>
</p:sld>
</file>

<file path=ppt/slides/slide7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427348" y="692696"/>
            <a:ext cx="798450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supplemented / modernized: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ICCA Guidelines on Standards of Practice in International 2021</a:t>
            </a:r>
            <a:endParaRPr lang="en-GB" altLang="ja-JP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561975" algn="just"/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Guidelines for arbitrators:</a:t>
            </a:r>
          </a:p>
          <a:p>
            <a:pPr lvl="0" algn="just">
              <a:lnSpc>
                <a:spcPct val="150000"/>
              </a:lnSpc>
            </a:pPr>
            <a:endParaRPr lang="en-US" altLang="ja-JP" b="0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Address all participants in a courteous and impartial manner (avoid patronizing or authoritarian attitude, do not use offensive language, avoid disrespectful or curt replies…)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To ensure all participants conduct themselves in a courteous and respective manner…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Act efficiently (be familiar with facts and arguments, availability)…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68724"/>
      </p:ext>
    </p:extLst>
  </p:cSld>
  <p:clrMapOvr>
    <a:masterClrMapping/>
  </p:clrMapOvr>
</p:sld>
</file>

<file path=ppt/slides/slide8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427348" y="692696"/>
            <a:ext cx="798450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supplemented &amp; modernized: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ICCA Guidelines on Standards of Practice in International 2021</a:t>
            </a:r>
            <a:endParaRPr lang="en-GB" altLang="ja-JP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/>
            <a:endParaRPr lang="en-GB" altLang="ja-JP" b="0" kern="100" dirty="0">
              <a:solidFill>
                <a:srgbClr val="C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just"/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Calibri" panose="020F0502020204030204" pitchFamily="34" charset="0"/>
              </a:rPr>
              <a:t>All Participants to:</a:t>
            </a:r>
          </a:p>
          <a:p>
            <a:pPr algn="just"/>
            <a:endParaRPr lang="en-US" altLang="ja-JP" b="0" kern="100" dirty="0">
              <a:effectLst/>
              <a:latin typeface="+mn-lt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act with integrity, respect and civility vis-à-vis other participants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kern="100" dirty="0"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r</a:t>
            </a: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espect all forms of diversity and cultural backgrounds, refrain from discriminatory conduct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to avoid unnecessary expense or delay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to respect privacy and confidentiality of parties and non-parties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en-US" altLang="ja-JP" b="0" kern="100" dirty="0">
                <a:effectLst/>
                <a:latin typeface="+mn-lt"/>
                <a:ea typeface="游明朝" panose="02020400000000000000" pitchFamily="18" charset="-128"/>
                <a:cs typeface="Times New Roman" panose="02020603050405020304" pitchFamily="18" charset="0"/>
              </a:rPr>
              <a:t>to disclose conflict of interests</a:t>
            </a:r>
            <a:endParaRPr lang="ja-JP" altLang="ja-JP" kern="100" dirty="0">
              <a:effectLst/>
              <a:latin typeface="+mn-lt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14017"/>
      </p:ext>
    </p:extLst>
  </p:cSld>
  <p:clrMapOvr>
    <a:masterClrMapping/>
  </p:clrMapOvr>
</p:sld>
</file>

<file path=ppt/slides/slide9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" title="">
            <a:extLst>
              <a:ext uri="{FF2B5EF4-FFF2-40B4-BE49-F238E27FC236}">
                <a16:creationId xmlns:a16="http://schemas.microsoft.com/office/drawing/2014/main" id="{36058F30-AF6E-40CB-A398-FCD6D88B7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Footer Placeholder 2" descr="" title="">
            <a:extLst>
              <a:ext uri="{FF2B5EF4-FFF2-40B4-BE49-F238E27FC236}">
                <a16:creationId xmlns:a16="http://schemas.microsoft.com/office/drawing/2014/main" id="{946C5C91-1D5C-480D-AA6D-36E0EB4FB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" name="TextBox 6" descr="" title="">
            <a:extLst>
              <a:ext uri="{FF2B5EF4-FFF2-40B4-BE49-F238E27FC236}">
                <a16:creationId xmlns:a16="http://schemas.microsoft.com/office/drawing/2014/main" id="{0C6421D4-4806-44CB-87E2-D958256931C7}"/>
              </a:ext>
            </a:extLst>
          </p:cNvPr>
          <p:cNvSpPr txBox="1"/>
          <p:nvPr/>
        </p:nvSpPr>
        <p:spPr>
          <a:xfrm>
            <a:off x="427348" y="625525"/>
            <a:ext cx="798450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The Cardinal Principles: </a:t>
            </a:r>
          </a:p>
          <a:p>
            <a:pPr algn="just"/>
            <a:r>
              <a:rPr lang="en-US" altLang="ja-JP" sz="1800" b="1" kern="100" dirty="0">
                <a:solidFill>
                  <a:srgbClr val="8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ICSID/UNCITRAL </a:t>
            </a:r>
            <a:r>
              <a:rPr lang="en-US" altLang="ja-JP" sz="1800" b="1" u="sng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Draft</a:t>
            </a:r>
            <a:r>
              <a:rPr lang="en-US" altLang="ja-JP" sz="18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 Code for Conduct of Arbitrators in Investor-State Dispute Settlement</a:t>
            </a:r>
            <a:r>
              <a:rPr lang="en-US" altLang="ja-JP" sz="1800" b="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2 – Application: Adjudicators and Candidates in an IID.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3 – independence and impartiality </a:t>
            </a:r>
            <a:endParaRPr lang="ja-JP" altLang="ja-JP" sz="180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4 – limit on multiple roles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5 – duty of diligence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6 – Integrity, fairness and competence, civility, competence and skills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7 – ex </a:t>
            </a:r>
            <a:r>
              <a:rPr lang="en-US" altLang="ja-JP" sz="1800" kern="10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parte</a:t>
            </a: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communication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8 – Confidentiality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9 – Fees and expenses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b="1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10 – Disclosure obligations </a:t>
            </a:r>
            <a:endParaRPr lang="ja-JP" altLang="ja-JP" sz="180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ja-JP" sz="1800" kern="10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Art. 11 - Compliance with the Code 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pPr algn="r" latinLnBrk="1"/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58975"/>
      </p:ext>
    </p:extLst>
  </p:cSld>
  <p:clrMapOvr>
    <a:masterClrMapping/>
  </p:clrMapOvr>
</p:sld>
</file>

<file path=ppt/theme/theme1.xml><?xml version="1.0" encoding="utf-8"?>
<a:theme xmlns:a="http://schemas.openxmlformats.org/drawingml/2006/main" name="MH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lastPrinted>1899-12-31T16:00:00.0000000Z</lastPrinted>
  <dcterms:created xsi:type="dcterms:W3CDTF">1899-12-31T16:00:00.0000000Z</dcterms:created>
  <dcterms:modified xsi:type="dcterms:W3CDTF">1899-12-31T16:00:00.0000000Z</dcterms:modified>
</coreProperties>
</file>