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309" r:id="rId2"/>
    <p:sldId id="368" r:id="rId3"/>
    <p:sldId id="356" r:id="rId4"/>
    <p:sldId id="355" r:id="rId5"/>
    <p:sldId id="352" r:id="rId6"/>
    <p:sldId id="361" r:id="rId7"/>
    <p:sldId id="362" r:id="rId8"/>
    <p:sldId id="363" r:id="rId9"/>
    <p:sldId id="364" r:id="rId10"/>
    <p:sldId id="365" r:id="rId11"/>
    <p:sldId id="371" r:id="rId12"/>
    <p:sldId id="373" r:id="rId13"/>
    <p:sldId id="374" r:id="rId14"/>
    <p:sldId id="370" r:id="rId15"/>
    <p:sldId id="369" r:id="rId16"/>
    <p:sldId id="372" r:id="rId17"/>
    <p:sldId id="375" r:id="rId18"/>
    <p:sldId id="378" r:id="rId19"/>
    <p:sldId id="376" r:id="rId20"/>
    <p:sldId id="3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14" d="100"/>
          <a:sy n="114" d="100"/>
        </p:scale>
        <p:origin x="35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BF5586-0A44-43BD-BDCC-0E397594557C}" type="datetimeFigureOut">
              <a:rPr lang="en-US" smtClean="0"/>
              <a:t>1/17/2022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C3FED1-FA36-43B6-ABB4-E194ADB6B80A}" type="slidenum">
              <a:rPr lang="en-US" smtClean="0"/>
              <a:t>‹#›</a:t>
            </a:fld>
            <a:endParaRPr lang="en-US"/>
          </a:p>
        </p:txBody>
      </p:sp>
    </p:spTree>
    <p:extLst>
      <p:ext uri="{BB962C8B-B14F-4D97-AF65-F5344CB8AC3E}">
        <p14:creationId xmlns:p14="http://schemas.microsoft.com/office/powerpoint/2010/main" val="873299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8D3F38FE-762B-4224-9EE3-47135C3B8B27}" type="datetime1">
              <a:rPr lang="en-GB" smtClean="0"/>
              <a:t>17/01/2022</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2529234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18376A-60D8-4A0B-8458-76F5BD1ED732}" type="datetime1">
              <a:rPr lang="en-GB" smtClean="0"/>
              <a:t>17/01/2022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4173578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EC990F-9A83-4206-B65E-F909C1D840A5}" type="datetime1">
              <a:rPr lang="en-GB" smtClean="0"/>
              <a:t>17/01/2022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1181440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1EBB8A-FC74-4BD0-B899-C4DE63F3F262}" type="datetime1">
              <a:rPr lang="en-GB" smtClean="0"/>
              <a:t>17/01/2022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110995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BFBD8B-5B86-47EB-AEDF-7BBF5999F158}" type="datetime1">
              <a:rPr lang="en-GB" smtClean="0"/>
              <a:t>17/01/2022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4254011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2ADB8FD-AC04-4E03-8B6E-21EA6E1B2462}" type="datetime1">
              <a:rPr lang="en-GB" smtClean="0"/>
              <a:t>17/01/2022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3555725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82D5359-0699-41E8-8F4E-BE7ED9FBAEF0}" type="datetime1">
              <a:rPr lang="en-GB" smtClean="0"/>
              <a:t>17/01/2022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1059779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501BEB6-7253-464D-87B2-27390BF22497}" type="datetime1">
              <a:rPr lang="en-GB" smtClean="0"/>
              <a:t>17/01/2022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8915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D047A-91C7-4069-A246-16614A22B32B}" type="datetime1">
              <a:rPr lang="en-GB" smtClean="0"/>
              <a:t>17/01/2022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703561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64C3B9-9762-4187-8F45-EC08E0A3BF98}" type="datetime1">
              <a:rPr lang="en-GB" smtClean="0"/>
              <a:t>17/01/2022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2385776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CB9001-0C7E-414B-AA7F-973B94CB9D2C}" type="datetime1">
              <a:rPr lang="en-GB" smtClean="0"/>
              <a:t>17/01/2022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1050896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592F2-2904-40E7-A89C-D9CD675790CF}" type="datetime1">
              <a:rPr lang="en-GB" smtClean="0"/>
              <a:t>17/01/2022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BC0DEB-40E7-4E2B-AFA7-58970AFA776D}" type="slidenum">
              <a:rPr lang="en-GB" smtClean="0"/>
              <a:t>‹#›</a:t>
            </a:fld>
            <a:endParaRPr lang="en-GB"/>
          </a:p>
        </p:txBody>
      </p:sp>
    </p:spTree>
    <p:extLst>
      <p:ext uri="{BB962C8B-B14F-4D97-AF65-F5344CB8AC3E}">
        <p14:creationId xmlns:p14="http://schemas.microsoft.com/office/powerpoint/2010/main" val="611046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mailto:stefan.richter@ypog.law"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hyperlink" Target="mailto:pepijn.pinkse@loyensloeff.com"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mailto:antti.lehtimaja@krogerus.com" TargetMode="External"/><Relationship Id="rId5" Type="http://schemas.openxmlformats.org/officeDocument/2006/relationships/image" Target="../media/image4.png"/><Relationship Id="rId10" Type="http://schemas.openxmlformats.org/officeDocument/2006/relationships/hyperlink" Target="mailto:nils.harbeke@pestalozzilaw.com" TargetMode="External"/><Relationship Id="rId4" Type="http://schemas.openxmlformats.org/officeDocument/2006/relationships/image" Target="../media/image3.png"/><Relationship Id="rId9" Type="http://schemas.openxmlformats.org/officeDocument/2006/relationships/hyperlink" Target="mailto:lzarlenga@Steptoe.com" TargetMode="External"/><Relationship Id="rId14" Type="http://schemas.openxmlformats.org/officeDocument/2006/relationships/hyperlink" Target="mailto:bruno.sousa@hashdex.co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ítulo 1" descr="" title=""/>
          <p:cNvSpPr txBox="1">
            <a:spLocks/>
          </p:cNvSpPr>
          <p:nvPr/>
        </p:nvSpPr>
        <p:spPr>
          <a:xfrm>
            <a:off x="1551964" y="367395"/>
            <a:ext cx="9269836" cy="7797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dirty="0">
                <a:latin typeface="+mn-lt"/>
              </a:rPr>
              <a:t>IBA 11</a:t>
            </a:r>
            <a:r>
              <a:rPr lang="en-CA" sz="3600" baseline="30000" dirty="0">
                <a:latin typeface="+mn-lt"/>
              </a:rPr>
              <a:t>th</a:t>
            </a:r>
            <a:r>
              <a:rPr lang="en-CA" sz="3600" dirty="0">
                <a:latin typeface="+mn-lt"/>
              </a:rPr>
              <a:t> Annual IBA Finance and Capital Markets </a:t>
            </a:r>
          </a:p>
          <a:p>
            <a:pPr algn="ctr"/>
            <a:r>
              <a:rPr lang="en-CA" sz="3600" dirty="0">
                <a:latin typeface="+mn-lt"/>
              </a:rPr>
              <a:t>Tax Virtual Conference</a:t>
            </a:r>
            <a:endParaRPr lang="pt-BR" sz="3600" dirty="0">
              <a:latin typeface="+mn-lt"/>
            </a:endParaRPr>
          </a:p>
        </p:txBody>
      </p:sp>
      <p:sp>
        <p:nvSpPr>
          <p:cNvPr id="6" name="Subtítulo 2" descr="" title=""/>
          <p:cNvSpPr txBox="1">
            <a:spLocks/>
          </p:cNvSpPr>
          <p:nvPr/>
        </p:nvSpPr>
        <p:spPr>
          <a:xfrm>
            <a:off x="1266736" y="1967590"/>
            <a:ext cx="9386047" cy="19242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dirty="0"/>
              <a:t>Crypto Asset Taxation – </a:t>
            </a:r>
          </a:p>
          <a:p>
            <a:pPr marL="0" indent="0" algn="ctr">
              <a:buNone/>
            </a:pPr>
            <a:r>
              <a:rPr lang="en-US" sz="5400" dirty="0"/>
              <a:t>Keeping up with the Trends</a:t>
            </a:r>
            <a:endParaRPr lang="en-US" sz="5400" b="1" dirty="0"/>
          </a:p>
          <a:p>
            <a:pPr marL="0" indent="0" algn="ctr">
              <a:buNone/>
            </a:pPr>
            <a:endParaRPr lang="en-US" sz="3200" dirty="0"/>
          </a:p>
        </p:txBody>
      </p:sp>
      <p:sp>
        <p:nvSpPr>
          <p:cNvPr id="2" name="TextBox 1" descr="" title="">
            <a:extLst>
              <a:ext uri="{FF2B5EF4-FFF2-40B4-BE49-F238E27FC236}">
                <a16:creationId xmlns:a16="http://schemas.microsoft.com/office/drawing/2014/main" id="{5359B1F4-C808-46CC-945B-F73D6EC8ABC1}"/>
              </a:ext>
            </a:extLst>
          </p:cNvPr>
          <p:cNvSpPr txBox="1"/>
          <p:nvPr/>
        </p:nvSpPr>
        <p:spPr>
          <a:xfrm>
            <a:off x="4454554" y="4555222"/>
            <a:ext cx="2568460" cy="954107"/>
          </a:xfrm>
          <a:prstGeom prst="rect">
            <a:avLst/>
          </a:prstGeom>
          <a:noFill/>
        </p:spPr>
        <p:txBody>
          <a:bodyPr wrap="none" rtlCol="0">
            <a:spAutoFit/>
          </a:bodyPr>
          <a:lstStyle/>
          <a:p>
            <a:r>
              <a:rPr lang="en-US" sz="2800" dirty="0"/>
              <a:t>18 January 2022</a:t>
            </a:r>
          </a:p>
          <a:p>
            <a:endParaRPr lang="en-US" sz="2800" dirty="0"/>
          </a:p>
        </p:txBody>
      </p:sp>
      <p:sp>
        <p:nvSpPr>
          <p:cNvPr id="3" name="Slide Number Placeholder 2" descr="" title="">
            <a:extLst>
              <a:ext uri="{FF2B5EF4-FFF2-40B4-BE49-F238E27FC236}">
                <a16:creationId xmlns:a16="http://schemas.microsoft.com/office/drawing/2014/main" id="{DA247995-958D-4075-A987-634BC4DDA524}"/>
              </a:ext>
            </a:extLst>
          </p:cNvPr>
          <p:cNvSpPr>
            <a:spLocks noGrp="1"/>
          </p:cNvSpPr>
          <p:nvPr>
            <p:ph type="sldNum" sz="quarter" idx="12"/>
          </p:nvPr>
        </p:nvSpPr>
        <p:spPr/>
        <p:txBody>
          <a:bodyPr/>
          <a:lstStyle/>
          <a:p>
            <a:fld id="{16BC0DEB-40E7-4E2B-AFA7-58970AFA776D}" type="slidenum">
              <a:rPr lang="en-GB" smtClean="0"/>
              <a:t>1</a:t>
            </a:fld>
            <a:endParaRPr lang="en-GB" dirty="0"/>
          </a:p>
        </p:txBody>
      </p:sp>
    </p:spTree>
    <p:extLst>
      <p:ext uri="{BB962C8B-B14F-4D97-AF65-F5344CB8AC3E}">
        <p14:creationId xmlns:p14="http://schemas.microsoft.com/office/powerpoint/2010/main" val="923992280"/>
      </p:ext>
    </p:extLst>
  </p:cSld>
  <p:clrMapOvr>
    <a:masterClrMapping/>
  </p:clrMapOvr>
</p:sld>
</file>

<file path=ppt/slides/slide10.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36525"/>
            <a:ext cx="12192000" cy="6858000"/>
          </a:xfrm>
        </p:spPr>
      </p:pic>
      <p:sp>
        <p:nvSpPr>
          <p:cNvPr id="2" name="Title 1" descr="" title=""/>
          <p:cNvSpPr>
            <a:spLocks noGrp="1"/>
          </p:cNvSpPr>
          <p:nvPr>
            <p:ph type="title"/>
          </p:nvPr>
        </p:nvSpPr>
        <p:spPr>
          <a:xfrm>
            <a:off x="745921" y="-15482"/>
            <a:ext cx="10515600" cy="1325563"/>
          </a:xfrm>
        </p:spPr>
        <p:txBody>
          <a:bodyPr>
            <a:normAutofit/>
          </a:bodyPr>
          <a:lstStyle/>
          <a:p>
            <a:r>
              <a:rPr lang="en-GB" sz="3600" b="1" dirty="0">
                <a:latin typeface="+mn-lt"/>
              </a:rPr>
              <a:t>Financing Blockchain Projects</a:t>
            </a:r>
            <a:br>
              <a:rPr lang="en-GB" sz="3600" b="1" dirty="0">
                <a:latin typeface="+mn-lt"/>
              </a:rPr>
            </a:br>
            <a:r>
              <a:rPr lang="en-GB" sz="2800" dirty="0">
                <a:latin typeface="+mn-lt"/>
              </a:rPr>
              <a:t>Advanced Crypto Financing Methods </a:t>
            </a:r>
            <a:endParaRPr lang="en-GB" sz="3600" dirty="0">
              <a:latin typeface="+mn-lt"/>
            </a:endParaRPr>
          </a:p>
        </p:txBody>
      </p:sp>
      <p:sp>
        <p:nvSpPr>
          <p:cNvPr id="5" name="Shape 183" descr="" title=""/>
          <p:cNvSpPr txBox="1">
            <a:spLocks/>
          </p:cNvSpPr>
          <p:nvPr/>
        </p:nvSpPr>
        <p:spPr>
          <a:xfrm>
            <a:off x="745921" y="1403642"/>
            <a:ext cx="10515600" cy="467965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n-GB" sz="2200" i="1" dirty="0"/>
              <a:t>IDO (Initial DEX Offering)</a:t>
            </a:r>
          </a:p>
          <a:p>
            <a:pPr lvl="1" algn="just">
              <a:lnSpc>
                <a:spcPct val="100000"/>
              </a:lnSpc>
            </a:pPr>
            <a:r>
              <a:rPr lang="en-GB" sz="1900" dirty="0"/>
              <a:t>Example of decentralised finance (</a:t>
            </a:r>
            <a:r>
              <a:rPr lang="en-GB" sz="1900" dirty="0" err="1"/>
              <a:t>DeFi</a:t>
            </a:r>
            <a:r>
              <a:rPr lang="en-GB" sz="1900" dirty="0"/>
              <a:t>). </a:t>
            </a:r>
          </a:p>
          <a:p>
            <a:pPr lvl="1" algn="just">
              <a:lnSpc>
                <a:spcPct val="100000"/>
              </a:lnSpc>
            </a:pPr>
            <a:r>
              <a:rPr lang="en-GB" sz="1900" dirty="0"/>
              <a:t>Coins are offered on a digital exchange (DEX) such as </a:t>
            </a:r>
            <a:r>
              <a:rPr lang="en-GB" sz="1900" dirty="0" err="1"/>
              <a:t>Uniswap</a:t>
            </a:r>
            <a:r>
              <a:rPr lang="en-GB" sz="1900" dirty="0"/>
              <a:t>, </a:t>
            </a:r>
            <a:r>
              <a:rPr lang="en-GB" sz="1900" dirty="0" err="1"/>
              <a:t>Sushiswap</a:t>
            </a:r>
            <a:r>
              <a:rPr lang="en-GB" sz="1900" dirty="0"/>
              <a:t>, </a:t>
            </a:r>
            <a:r>
              <a:rPr lang="en-GB" sz="1900" dirty="0" err="1"/>
              <a:t>Binance</a:t>
            </a:r>
            <a:r>
              <a:rPr lang="en-GB" sz="1900" dirty="0"/>
              <a:t> DEX. There are no middlemen (so more similar to an ICO than an IEO) and no fees. </a:t>
            </a:r>
          </a:p>
          <a:p>
            <a:pPr lvl="1" algn="just">
              <a:lnSpc>
                <a:spcPct val="100000"/>
              </a:lnSpc>
            </a:pPr>
            <a:r>
              <a:rPr lang="en-GB" sz="1900" dirty="0"/>
              <a:t>Listing is immediate on a DEX, so trading can occur straight away. No vesting period, no presale at a favourable price. </a:t>
            </a:r>
          </a:p>
          <a:p>
            <a:pPr lvl="1" algn="just">
              <a:lnSpc>
                <a:spcPct val="100000"/>
              </a:lnSpc>
            </a:pPr>
            <a:r>
              <a:rPr lang="en-GB" sz="1900" dirty="0"/>
              <a:t>Size of the offerings is usually much lower than an ICO. </a:t>
            </a:r>
          </a:p>
          <a:p>
            <a:pPr lvl="1" algn="just">
              <a:lnSpc>
                <a:spcPct val="100000"/>
              </a:lnSpc>
            </a:pPr>
            <a:r>
              <a:rPr lang="en-GB" sz="1900" dirty="0"/>
              <a:t>Relies on community vetting which might be better or worse than centralised vetting.</a:t>
            </a:r>
          </a:p>
          <a:p>
            <a:pPr algn="just">
              <a:lnSpc>
                <a:spcPct val="100000"/>
              </a:lnSpc>
            </a:pPr>
            <a:r>
              <a:rPr lang="en-GB" sz="2200" i="1" dirty="0"/>
              <a:t>DAICO (Decentralised Autonomous ICO)</a:t>
            </a:r>
          </a:p>
          <a:p>
            <a:pPr lvl="1" algn="just">
              <a:lnSpc>
                <a:spcPct val="100000"/>
              </a:lnSpc>
            </a:pPr>
            <a:r>
              <a:rPr lang="en-GB" sz="1900" dirty="0"/>
              <a:t>Combination of a DAO and an ICO. </a:t>
            </a:r>
          </a:p>
          <a:p>
            <a:pPr lvl="1" algn="just">
              <a:lnSpc>
                <a:spcPct val="100000"/>
              </a:lnSpc>
            </a:pPr>
            <a:r>
              <a:rPr lang="en-GB" sz="1900" dirty="0"/>
              <a:t>Provides more security to the investors as investors have control of the fund flow to the issuing party. A smart contract can ensure funds can only be available upon achievement of milestones or if the investors vote favourably. Investors can even vote to refund the contributed funds. </a:t>
            </a:r>
          </a:p>
          <a:p>
            <a:pPr lvl="1" algn="just">
              <a:lnSpc>
                <a:spcPct val="100000"/>
              </a:lnSpc>
            </a:pPr>
            <a:r>
              <a:rPr lang="en-GB" sz="1900" dirty="0"/>
              <a:t>Keeps a development team motivated throughout the project. </a:t>
            </a:r>
          </a:p>
          <a:p>
            <a:pPr lvl="1" algn="just">
              <a:lnSpc>
                <a:spcPct val="100000"/>
              </a:lnSpc>
            </a:pPr>
            <a:r>
              <a:rPr lang="en-GB" sz="1900" dirty="0"/>
              <a:t>Challenges include the fact that investors need sufficient knowledge to make informed decisions, investors could become “dormant,” 51% attacks, etc.</a:t>
            </a:r>
            <a:endParaRPr lang="en-GB" sz="2000" dirty="0"/>
          </a:p>
          <a:p>
            <a:pPr lvl="1" algn="just">
              <a:lnSpc>
                <a:spcPct val="100000"/>
              </a:lnSpc>
            </a:pPr>
            <a:endParaRPr lang="en-GB" dirty="0"/>
          </a:p>
        </p:txBody>
      </p:sp>
      <p:sp>
        <p:nvSpPr>
          <p:cNvPr id="3" name="Slide Number Placeholder 2" descr="" title="">
            <a:extLst>
              <a:ext uri="{FF2B5EF4-FFF2-40B4-BE49-F238E27FC236}">
                <a16:creationId xmlns:a16="http://schemas.microsoft.com/office/drawing/2014/main" id="{9F6ECAF1-8F36-400B-B9CF-609A0DF0E344}"/>
              </a:ext>
            </a:extLst>
          </p:cNvPr>
          <p:cNvSpPr>
            <a:spLocks noGrp="1"/>
          </p:cNvSpPr>
          <p:nvPr>
            <p:ph type="sldNum" sz="quarter" idx="12"/>
          </p:nvPr>
        </p:nvSpPr>
        <p:spPr>
          <a:xfrm>
            <a:off x="7857564" y="6356350"/>
            <a:ext cx="2743200" cy="365125"/>
          </a:xfrm>
        </p:spPr>
        <p:txBody>
          <a:bodyPr/>
          <a:lstStyle/>
          <a:p>
            <a:fld id="{16BC0DEB-40E7-4E2B-AFA7-58970AFA776D}" type="slidenum">
              <a:rPr lang="en-GB" smtClean="0"/>
              <a:t>10</a:t>
            </a:fld>
            <a:endParaRPr lang="en-GB" dirty="0"/>
          </a:p>
        </p:txBody>
      </p:sp>
    </p:spTree>
    <p:extLst>
      <p:ext uri="{BB962C8B-B14F-4D97-AF65-F5344CB8AC3E}">
        <p14:creationId xmlns:p14="http://schemas.microsoft.com/office/powerpoint/2010/main" val="3373574882"/>
      </p:ext>
    </p:extLst>
  </p:cSld>
  <p:clrMapOvr>
    <a:masterClrMapping/>
  </p:clrMapOvr>
</p:sld>
</file>

<file path=ppt/slides/slide11.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3575"/>
            <a:ext cx="12192000" cy="6858000"/>
          </a:xfrm>
        </p:spPr>
      </p:pic>
      <p:sp>
        <p:nvSpPr>
          <p:cNvPr id="2" name="Title 1" descr="" title=""/>
          <p:cNvSpPr>
            <a:spLocks noGrp="1"/>
          </p:cNvSpPr>
          <p:nvPr>
            <p:ph type="title"/>
          </p:nvPr>
        </p:nvSpPr>
        <p:spPr>
          <a:xfrm>
            <a:off x="745921" y="-15482"/>
            <a:ext cx="10515600" cy="1325563"/>
          </a:xfrm>
        </p:spPr>
        <p:txBody>
          <a:bodyPr>
            <a:normAutofit/>
          </a:bodyPr>
          <a:lstStyle/>
          <a:p>
            <a:r>
              <a:rPr lang="en-GB" sz="3600" b="1" dirty="0">
                <a:latin typeface="+mn-lt"/>
              </a:rPr>
              <a:t>Financing Blockchain Projects</a:t>
            </a:r>
            <a:br>
              <a:rPr lang="en-GB" sz="3600" b="1" dirty="0">
                <a:latin typeface="+mn-lt"/>
              </a:rPr>
            </a:br>
            <a:r>
              <a:rPr lang="en-GB" sz="2800" dirty="0">
                <a:latin typeface="+mn-lt"/>
              </a:rPr>
              <a:t>Tax Issues Presented</a:t>
            </a:r>
            <a:endParaRPr lang="en-GB" sz="3600" dirty="0">
              <a:latin typeface="+mn-lt"/>
            </a:endParaRPr>
          </a:p>
        </p:txBody>
      </p:sp>
      <p:sp>
        <p:nvSpPr>
          <p:cNvPr id="5" name="Shape 183" descr="" title=""/>
          <p:cNvSpPr txBox="1">
            <a:spLocks/>
          </p:cNvSpPr>
          <p:nvPr/>
        </p:nvSpPr>
        <p:spPr>
          <a:xfrm>
            <a:off x="745921" y="1293303"/>
            <a:ext cx="10515600" cy="46796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endParaRPr lang="en-GB" sz="2400" dirty="0"/>
          </a:p>
        </p:txBody>
      </p:sp>
      <p:sp>
        <p:nvSpPr>
          <p:cNvPr id="6" name="Content Placeholder 2" descr="" title="">
            <a:extLst>
              <a:ext uri="{FF2B5EF4-FFF2-40B4-BE49-F238E27FC236}">
                <a16:creationId xmlns:a16="http://schemas.microsoft.com/office/drawing/2014/main" id="{813E37BE-7DFE-4DAA-B6C6-8EED8995151E}"/>
              </a:ext>
            </a:extLst>
          </p:cNvPr>
          <p:cNvSpPr txBox="1">
            <a:spLocks/>
          </p:cNvSpPr>
          <p:nvPr/>
        </p:nvSpPr>
        <p:spPr>
          <a:xfrm>
            <a:off x="745921" y="1231505"/>
            <a:ext cx="10515600" cy="47414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US" sz="2400" dirty="0"/>
              <a:t>Classification of token</a:t>
            </a:r>
          </a:p>
          <a:p>
            <a:pPr lvl="1">
              <a:lnSpc>
                <a:spcPct val="110000"/>
              </a:lnSpc>
              <a:spcBef>
                <a:spcPts val="0"/>
              </a:spcBef>
            </a:pPr>
            <a:r>
              <a:rPr lang="en-US" sz="2000" dirty="0"/>
              <a:t>Sale of product? Issue of capital? Issue against obligation?</a:t>
            </a:r>
          </a:p>
          <a:p>
            <a:pPr lvl="1">
              <a:lnSpc>
                <a:spcPct val="110000"/>
              </a:lnSpc>
              <a:spcBef>
                <a:spcPts val="0"/>
              </a:spcBef>
            </a:pPr>
            <a:r>
              <a:rPr lang="en-US" sz="2000" dirty="0"/>
              <a:t>Cannot legally qualify as shares, but potentially profit rights?</a:t>
            </a:r>
          </a:p>
          <a:p>
            <a:pPr lvl="1">
              <a:lnSpc>
                <a:spcPct val="110000"/>
              </a:lnSpc>
              <a:spcBef>
                <a:spcPts val="0"/>
              </a:spcBef>
            </a:pPr>
            <a:r>
              <a:rPr lang="en-US" sz="2000" dirty="0"/>
              <a:t>Crypto assets generally classified as assets (not cash).</a:t>
            </a:r>
          </a:p>
          <a:p>
            <a:pPr>
              <a:lnSpc>
                <a:spcPct val="110000"/>
              </a:lnSpc>
              <a:spcBef>
                <a:spcPts val="0"/>
              </a:spcBef>
            </a:pPr>
            <a:r>
              <a:rPr lang="en-US" sz="2400" dirty="0"/>
              <a:t>If sale of product</a:t>
            </a:r>
          </a:p>
          <a:p>
            <a:pPr lvl="1">
              <a:lnSpc>
                <a:spcPct val="110000"/>
              </a:lnSpc>
              <a:spcBef>
                <a:spcPts val="0"/>
              </a:spcBef>
            </a:pPr>
            <a:r>
              <a:rPr lang="en-US" sz="2000" dirty="0"/>
              <a:t>Taxable corporate income tax profit?</a:t>
            </a:r>
          </a:p>
          <a:p>
            <a:pPr lvl="1">
              <a:lnSpc>
                <a:spcPct val="110000"/>
              </a:lnSpc>
              <a:spcBef>
                <a:spcPts val="0"/>
              </a:spcBef>
            </a:pPr>
            <a:r>
              <a:rPr lang="en-US" sz="2000" dirty="0"/>
              <a:t>VAT payable?</a:t>
            </a:r>
          </a:p>
          <a:p>
            <a:pPr>
              <a:lnSpc>
                <a:spcPct val="110000"/>
              </a:lnSpc>
              <a:spcBef>
                <a:spcPts val="0"/>
              </a:spcBef>
            </a:pPr>
            <a:r>
              <a:rPr lang="en-US" sz="2400" dirty="0"/>
              <a:t>If classified as security</a:t>
            </a:r>
          </a:p>
          <a:p>
            <a:pPr lvl="1">
              <a:lnSpc>
                <a:spcPct val="110000"/>
              </a:lnSpc>
              <a:spcBef>
                <a:spcPts val="0"/>
              </a:spcBef>
            </a:pPr>
            <a:r>
              <a:rPr lang="en-US" sz="2000" dirty="0"/>
              <a:t>Dividend withholding tax applicable?</a:t>
            </a:r>
          </a:p>
          <a:p>
            <a:pPr lvl="1">
              <a:lnSpc>
                <a:spcPct val="110000"/>
              </a:lnSpc>
              <a:spcBef>
                <a:spcPts val="0"/>
              </a:spcBef>
            </a:pPr>
            <a:r>
              <a:rPr lang="en-US" sz="2000" dirty="0"/>
              <a:t>Participation exemption applicable to investor?</a:t>
            </a:r>
          </a:p>
          <a:p>
            <a:pPr>
              <a:lnSpc>
                <a:spcPct val="110000"/>
              </a:lnSpc>
              <a:spcBef>
                <a:spcPts val="0"/>
              </a:spcBef>
            </a:pPr>
            <a:r>
              <a:rPr lang="en-US" sz="2400" dirty="0"/>
              <a:t>If issued against obligation (Utility Token)</a:t>
            </a:r>
          </a:p>
          <a:p>
            <a:pPr lvl="1">
              <a:lnSpc>
                <a:spcPct val="110000"/>
              </a:lnSpc>
              <a:spcBef>
                <a:spcPts val="0"/>
              </a:spcBef>
            </a:pPr>
            <a:r>
              <a:rPr lang="en-US" sz="2000" dirty="0"/>
              <a:t>Can a provision be entered on the balance sheet to offset (postpone) taxable profits?</a:t>
            </a:r>
          </a:p>
          <a:p>
            <a:pPr lvl="1">
              <a:lnSpc>
                <a:spcPct val="110000"/>
              </a:lnSpc>
              <a:spcBef>
                <a:spcPts val="0"/>
              </a:spcBef>
            </a:pPr>
            <a:endParaRPr lang="en-NL" dirty="0"/>
          </a:p>
        </p:txBody>
      </p:sp>
      <p:sp>
        <p:nvSpPr>
          <p:cNvPr id="7" name="Rectángulo 3" descr="" title="">
            <a:extLst>
              <a:ext uri="{FF2B5EF4-FFF2-40B4-BE49-F238E27FC236}">
                <a16:creationId xmlns:a16="http://schemas.microsoft.com/office/drawing/2014/main" id="{8974C20F-1335-422C-9D04-04DA864C40AC}"/>
              </a:ext>
            </a:extLst>
          </p:cNvPr>
          <p:cNvSpPr/>
          <p:nvPr/>
        </p:nvSpPr>
        <p:spPr>
          <a:xfrm>
            <a:off x="9530216" y="3484444"/>
            <a:ext cx="1889185" cy="888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err="1">
                <a:ln>
                  <a:noFill/>
                </a:ln>
                <a:solidFill>
                  <a:prstClr val="white"/>
                </a:solidFill>
                <a:effectLst/>
                <a:uLnTx/>
                <a:uFillTx/>
                <a:latin typeface="Calibri" panose="020F0502020204030204"/>
                <a:ea typeface="+mn-ea"/>
                <a:cs typeface="+mn-cs"/>
              </a:rPr>
              <a:t>Entity</a:t>
            </a: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ángulo 3" descr="" title="">
            <a:extLst>
              <a:ext uri="{FF2B5EF4-FFF2-40B4-BE49-F238E27FC236}">
                <a16:creationId xmlns:a16="http://schemas.microsoft.com/office/drawing/2014/main" id="{79E4FB40-9BE4-4A0E-9313-84AD1FD9B48C}"/>
              </a:ext>
            </a:extLst>
          </p:cNvPr>
          <p:cNvSpPr/>
          <p:nvPr/>
        </p:nvSpPr>
        <p:spPr>
          <a:xfrm>
            <a:off x="8185121" y="1761662"/>
            <a:ext cx="1889185" cy="888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rPr>
              <a:t>BV</a:t>
            </a:r>
          </a:p>
        </p:txBody>
      </p:sp>
      <p:sp>
        <p:nvSpPr>
          <p:cNvPr id="9" name="Rectángulo 3" descr="" title="">
            <a:extLst>
              <a:ext uri="{FF2B5EF4-FFF2-40B4-BE49-F238E27FC236}">
                <a16:creationId xmlns:a16="http://schemas.microsoft.com/office/drawing/2014/main" id="{AF5CB594-10D0-44C6-AECD-CFDB045D3892}"/>
              </a:ext>
            </a:extLst>
          </p:cNvPr>
          <p:cNvSpPr/>
          <p:nvPr/>
        </p:nvSpPr>
        <p:spPr>
          <a:xfrm>
            <a:off x="8337521" y="1914062"/>
            <a:ext cx="1889185" cy="888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err="1">
                <a:ln>
                  <a:noFill/>
                </a:ln>
                <a:solidFill>
                  <a:prstClr val="white"/>
                </a:solidFill>
                <a:effectLst/>
                <a:uLnTx/>
                <a:uFillTx/>
                <a:latin typeface="Calibri" panose="020F0502020204030204"/>
                <a:ea typeface="+mn-ea"/>
                <a:cs typeface="+mn-cs"/>
              </a:rPr>
              <a:t>Shareholders</a:t>
            </a: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0" name="Straight Connector 7" descr="" title="">
            <a:extLst>
              <a:ext uri="{FF2B5EF4-FFF2-40B4-BE49-F238E27FC236}">
                <a16:creationId xmlns:a16="http://schemas.microsoft.com/office/drawing/2014/main" id="{B827D9B6-3989-4D41-A40B-5F162C7D2821}"/>
              </a:ext>
            </a:extLst>
          </p:cNvPr>
          <p:cNvCxnSpPr>
            <a:stCxn id="9" idx="2"/>
            <a:endCxn id="7" idx="0"/>
          </p:cNvCxnSpPr>
          <p:nvPr/>
        </p:nvCxnSpPr>
        <p:spPr>
          <a:xfrm rot="16200000" flipH="1">
            <a:off x="9537531" y="2547165"/>
            <a:ext cx="681861" cy="119269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descr="" title="">
            <a:extLst>
              <a:ext uri="{FF2B5EF4-FFF2-40B4-BE49-F238E27FC236}">
                <a16:creationId xmlns:a16="http://schemas.microsoft.com/office/drawing/2014/main" id="{484521A0-73DE-4840-8301-E9B896EB87A4}"/>
              </a:ext>
            </a:extLst>
          </p:cNvPr>
          <p:cNvCxnSpPr>
            <a:stCxn id="7" idx="0"/>
          </p:cNvCxnSpPr>
          <p:nvPr/>
        </p:nvCxnSpPr>
        <p:spPr>
          <a:xfrm flipV="1">
            <a:off x="10474809" y="2617340"/>
            <a:ext cx="415068" cy="867104"/>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descr="" title="">
            <a:extLst>
              <a:ext uri="{FF2B5EF4-FFF2-40B4-BE49-F238E27FC236}">
                <a16:creationId xmlns:a16="http://schemas.microsoft.com/office/drawing/2014/main" id="{E2B8CD8F-A63E-4D6A-9D6A-1E8FC1572154}"/>
              </a:ext>
            </a:extLst>
          </p:cNvPr>
          <p:cNvSpPr txBox="1"/>
          <p:nvPr/>
        </p:nvSpPr>
        <p:spPr>
          <a:xfrm>
            <a:off x="10641399" y="2248008"/>
            <a:ext cx="9011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ICO (tokens)</a:t>
            </a:r>
            <a:endParaRPr kumimoji="0" lang="en-NL"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descr="" title="">
            <a:extLst>
              <a:ext uri="{FF2B5EF4-FFF2-40B4-BE49-F238E27FC236}">
                <a16:creationId xmlns:a16="http://schemas.microsoft.com/office/drawing/2014/main" id="{DD645D6C-6DF2-4033-AA10-0158E55794B0}"/>
              </a:ext>
            </a:extLst>
          </p:cNvPr>
          <p:cNvSpPr txBox="1"/>
          <p:nvPr/>
        </p:nvSpPr>
        <p:spPr>
          <a:xfrm>
            <a:off x="9371565" y="2811863"/>
            <a:ext cx="90114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Shares</a:t>
            </a:r>
            <a:endParaRPr kumimoji="0" lang="en-NL"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descr="" title="">
            <a:extLst>
              <a:ext uri="{FF2B5EF4-FFF2-40B4-BE49-F238E27FC236}">
                <a16:creationId xmlns:a16="http://schemas.microsoft.com/office/drawing/2014/main" id="{B495A67D-A92B-4148-9A32-532FAF18207E}"/>
              </a:ext>
            </a:extLst>
          </p:cNvPr>
          <p:cNvSpPr>
            <a:spLocks noGrp="1"/>
          </p:cNvSpPr>
          <p:nvPr>
            <p:ph type="sldNum" sz="quarter" idx="12"/>
          </p:nvPr>
        </p:nvSpPr>
        <p:spPr>
          <a:xfrm>
            <a:off x="7864281" y="6356350"/>
            <a:ext cx="2743200" cy="365125"/>
          </a:xfrm>
        </p:spPr>
        <p:txBody>
          <a:bodyPr/>
          <a:lstStyle/>
          <a:p>
            <a:fld id="{16BC0DEB-40E7-4E2B-AFA7-58970AFA776D}" type="slidenum">
              <a:rPr lang="en-GB" smtClean="0"/>
              <a:t>11</a:t>
            </a:fld>
            <a:endParaRPr lang="en-GB" dirty="0"/>
          </a:p>
        </p:txBody>
      </p:sp>
    </p:spTree>
    <p:extLst>
      <p:ext uri="{BB962C8B-B14F-4D97-AF65-F5344CB8AC3E}">
        <p14:creationId xmlns:p14="http://schemas.microsoft.com/office/powerpoint/2010/main" val="1837325390"/>
      </p:ext>
    </p:extLst>
  </p:cSld>
  <p:clrMapOvr>
    <a:masterClrMapping/>
  </p:clrMapOvr>
</p:sld>
</file>

<file path=ppt/slides/slide12.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51143"/>
            <a:ext cx="12192000" cy="6858000"/>
          </a:xfrm>
        </p:spPr>
      </p:pic>
      <p:sp>
        <p:nvSpPr>
          <p:cNvPr id="5" name="Shape 183" descr="" title=""/>
          <p:cNvSpPr txBox="1">
            <a:spLocks/>
          </p:cNvSpPr>
          <p:nvPr/>
        </p:nvSpPr>
        <p:spPr>
          <a:xfrm>
            <a:off x="745921" y="1293303"/>
            <a:ext cx="10515600" cy="46796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endParaRPr lang="en-GB" sz="2400" dirty="0"/>
          </a:p>
        </p:txBody>
      </p:sp>
      <p:sp>
        <p:nvSpPr>
          <p:cNvPr id="8" name="Title 1" descr="" title="">
            <a:extLst>
              <a:ext uri="{FF2B5EF4-FFF2-40B4-BE49-F238E27FC236}">
                <a16:creationId xmlns:a16="http://schemas.microsoft.com/office/drawing/2014/main" id="{C9FD8710-BFCA-4342-9996-352416B45094}"/>
              </a:ext>
            </a:extLst>
          </p:cNvPr>
          <p:cNvSpPr txBox="1">
            <a:spLocks/>
          </p:cNvSpPr>
          <p:nvPr/>
        </p:nvSpPr>
        <p:spPr>
          <a:xfrm>
            <a:off x="692129" y="71993"/>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rPr>
              <a:t>New Twists on Traditional Finance</a:t>
            </a:r>
            <a:br>
              <a:rPr lang="en-GB" sz="3600" b="1" dirty="0">
                <a:latin typeface="+mn-lt"/>
              </a:rPr>
            </a:br>
            <a:r>
              <a:rPr lang="en-GB" sz="2800" dirty="0">
                <a:latin typeface="+mn-lt"/>
              </a:rPr>
              <a:t>Decentralised Finance (</a:t>
            </a:r>
            <a:r>
              <a:rPr lang="en-GB" sz="2800" dirty="0" err="1">
                <a:latin typeface="+mn-lt"/>
              </a:rPr>
              <a:t>DeFi</a:t>
            </a:r>
            <a:r>
              <a:rPr lang="en-GB" sz="2800" dirty="0">
                <a:latin typeface="+mn-lt"/>
              </a:rPr>
              <a:t>)</a:t>
            </a:r>
            <a:endParaRPr lang="en-GB" sz="3600" dirty="0">
              <a:latin typeface="+mn-lt"/>
            </a:endParaRPr>
          </a:p>
        </p:txBody>
      </p:sp>
      <p:sp>
        <p:nvSpPr>
          <p:cNvPr id="9" name="Google Shape;224;p48" descr="" title="">
            <a:extLst>
              <a:ext uri="{FF2B5EF4-FFF2-40B4-BE49-F238E27FC236}">
                <a16:creationId xmlns:a16="http://schemas.microsoft.com/office/drawing/2014/main" id="{BED31441-6C56-48B6-AEF1-A83E5823285C}"/>
              </a:ext>
            </a:extLst>
          </p:cNvPr>
          <p:cNvSpPr/>
          <p:nvPr/>
        </p:nvSpPr>
        <p:spPr>
          <a:xfrm>
            <a:off x="5350650" y="3418778"/>
            <a:ext cx="6841500" cy="2276053"/>
          </a:xfrm>
          <a:prstGeom prst="rect">
            <a:avLst/>
          </a:pr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6;p48" descr="" title="">
            <a:extLst>
              <a:ext uri="{FF2B5EF4-FFF2-40B4-BE49-F238E27FC236}">
                <a16:creationId xmlns:a16="http://schemas.microsoft.com/office/drawing/2014/main" id="{A265D07F-B824-42E7-88C5-7D018817D9E2}"/>
              </a:ext>
            </a:extLst>
          </p:cNvPr>
          <p:cNvSpPr txBox="1"/>
          <p:nvPr/>
        </p:nvSpPr>
        <p:spPr>
          <a:xfrm>
            <a:off x="188259" y="1667915"/>
            <a:ext cx="4915526" cy="5075236"/>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US" dirty="0" err="1">
                <a:ea typeface="Mukta"/>
                <a:cs typeface="Mukta"/>
                <a:sym typeface="Mukta"/>
              </a:rPr>
              <a:t>DeFi</a:t>
            </a:r>
            <a:r>
              <a:rPr lang="en-US" dirty="0">
                <a:ea typeface="Mukta"/>
                <a:cs typeface="Mukta"/>
                <a:sym typeface="Mukta"/>
              </a:rPr>
              <a:t> is short for Decentralized Finance - an ecosystem of financial applications developed on top of one of the main innovations brought by crypto: smart contracts.</a:t>
            </a:r>
            <a:endParaRPr dirty="0">
              <a:ea typeface="Mukta"/>
              <a:cs typeface="Mukta"/>
              <a:sym typeface="Mukta"/>
            </a:endParaRPr>
          </a:p>
          <a:p>
            <a:pPr marL="0" lvl="0" indent="0" algn="l" rtl="0">
              <a:lnSpc>
                <a:spcPct val="115000"/>
              </a:lnSpc>
              <a:spcBef>
                <a:spcPts val="1200"/>
              </a:spcBef>
              <a:spcAft>
                <a:spcPts val="0"/>
              </a:spcAft>
              <a:buClr>
                <a:schemeClr val="dk1"/>
              </a:buClr>
              <a:buSzPts val="1100"/>
              <a:buFont typeface="Arial"/>
              <a:buNone/>
            </a:pPr>
            <a:r>
              <a:rPr lang="en-US" dirty="0">
                <a:ea typeface="Mukta"/>
                <a:cs typeface="Mukta"/>
                <a:sym typeface="Mukta"/>
              </a:rPr>
              <a:t>These platforms are blockchains that introduce to financial transactions the concept of programmability - the capacity to develop self-executing software, which perform pre-established functions transparently and without the need for intermediaries. </a:t>
            </a:r>
            <a:endParaRPr dirty="0">
              <a:ea typeface="Mukta"/>
              <a:cs typeface="Mukta"/>
              <a:sym typeface="Mukta"/>
            </a:endParaRPr>
          </a:p>
          <a:p>
            <a:pPr marL="0" lvl="0" indent="0" algn="l" rtl="0">
              <a:lnSpc>
                <a:spcPct val="115000"/>
              </a:lnSpc>
              <a:spcBef>
                <a:spcPts val="1200"/>
              </a:spcBef>
              <a:spcAft>
                <a:spcPts val="0"/>
              </a:spcAft>
              <a:buClr>
                <a:schemeClr val="dk1"/>
              </a:buClr>
              <a:buSzPts val="1100"/>
              <a:buFont typeface="Arial"/>
              <a:buNone/>
            </a:pPr>
            <a:r>
              <a:rPr lang="en-US" dirty="0">
                <a:ea typeface="Mukta"/>
                <a:cs typeface="Mukta"/>
                <a:sym typeface="Mukta"/>
              </a:rPr>
              <a:t>This technology allows for the creation of a new infrastructure for financial services, based on open, accessible and modular protocols.</a:t>
            </a:r>
            <a:endParaRPr dirty="0">
              <a:ea typeface="Mukta"/>
              <a:cs typeface="Mukta"/>
              <a:sym typeface="Mukta"/>
            </a:endParaRPr>
          </a:p>
          <a:p>
            <a:pPr marL="0" lvl="0" indent="0" algn="l" rtl="0">
              <a:lnSpc>
                <a:spcPct val="115000"/>
              </a:lnSpc>
              <a:spcBef>
                <a:spcPts val="1200"/>
              </a:spcBef>
              <a:spcAft>
                <a:spcPts val="1200"/>
              </a:spcAft>
              <a:buNone/>
            </a:pPr>
            <a:endParaRPr dirty="0">
              <a:ea typeface="Mukta"/>
              <a:cs typeface="Mukta"/>
              <a:sym typeface="Mukta"/>
            </a:endParaRPr>
          </a:p>
        </p:txBody>
      </p:sp>
      <p:sp>
        <p:nvSpPr>
          <p:cNvPr id="11" name="Google Shape;232;p48" descr="" title="">
            <a:extLst>
              <a:ext uri="{FF2B5EF4-FFF2-40B4-BE49-F238E27FC236}">
                <a16:creationId xmlns:a16="http://schemas.microsoft.com/office/drawing/2014/main" id="{6AB88F9E-94D5-47CA-9AB5-D71059785931}"/>
              </a:ext>
            </a:extLst>
          </p:cNvPr>
          <p:cNvSpPr txBox="1"/>
          <p:nvPr/>
        </p:nvSpPr>
        <p:spPr>
          <a:xfrm>
            <a:off x="833772" y="1177795"/>
            <a:ext cx="3811200" cy="530915"/>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3000" dirty="0">
                <a:solidFill>
                  <a:schemeClr val="dk1"/>
                </a:solidFill>
                <a:ea typeface="Georgia"/>
                <a:cs typeface="Georgia"/>
                <a:sym typeface="Georgia"/>
              </a:rPr>
              <a:t>What is </a:t>
            </a:r>
            <a:r>
              <a:rPr lang="en-US" sz="3000" i="1" dirty="0" err="1">
                <a:solidFill>
                  <a:schemeClr val="dk1"/>
                </a:solidFill>
                <a:ea typeface="Georgia"/>
                <a:cs typeface="Georgia"/>
                <a:sym typeface="Georgia"/>
              </a:rPr>
              <a:t>DeFi</a:t>
            </a:r>
            <a:r>
              <a:rPr lang="en-US" sz="3000" i="1" dirty="0">
                <a:solidFill>
                  <a:schemeClr val="dk1"/>
                </a:solidFill>
                <a:ea typeface="Georgia"/>
                <a:cs typeface="Georgia"/>
                <a:sym typeface="Georgia"/>
              </a:rPr>
              <a:t>?</a:t>
            </a:r>
            <a:endParaRPr sz="3000" i="1" dirty="0">
              <a:solidFill>
                <a:schemeClr val="dk1"/>
              </a:solidFill>
              <a:ea typeface="Georgia"/>
              <a:cs typeface="Georgia"/>
              <a:sym typeface="Georgia"/>
            </a:endParaRPr>
          </a:p>
        </p:txBody>
      </p:sp>
      <p:pic>
        <p:nvPicPr>
          <p:cNvPr id="12" name="Google Shape;233;p48" descr="" title="">
            <a:extLst>
              <a:ext uri="{FF2B5EF4-FFF2-40B4-BE49-F238E27FC236}">
                <a16:creationId xmlns:a16="http://schemas.microsoft.com/office/drawing/2014/main" id="{5F3088C1-CBA5-4787-BBE7-C3F6E187E8E4}"/>
              </a:ext>
            </a:extLst>
          </p:cNvPr>
          <p:cNvPicPr preferRelativeResize="0"/>
          <p:nvPr/>
        </p:nvPicPr>
        <p:blipFill rotWithShape="1">
          <a:blip r:embed="rId3">
            <a:alphaModFix/>
          </a:blip>
          <a:srcRect/>
          <a:stretch/>
        </p:blipFill>
        <p:spPr>
          <a:xfrm>
            <a:off x="6706749" y="2091694"/>
            <a:ext cx="274635" cy="260523"/>
          </a:xfrm>
          <a:prstGeom prst="rect">
            <a:avLst/>
          </a:prstGeom>
          <a:noFill/>
          <a:ln>
            <a:noFill/>
          </a:ln>
        </p:spPr>
      </p:pic>
      <p:pic>
        <p:nvPicPr>
          <p:cNvPr id="13" name="Google Shape;234;p48" descr="" title="">
            <a:extLst>
              <a:ext uri="{FF2B5EF4-FFF2-40B4-BE49-F238E27FC236}">
                <a16:creationId xmlns:a16="http://schemas.microsoft.com/office/drawing/2014/main" id="{A676AEBE-C3F6-4E86-A127-0FD583CCF2E5}"/>
              </a:ext>
            </a:extLst>
          </p:cNvPr>
          <p:cNvPicPr preferRelativeResize="0"/>
          <p:nvPr/>
        </p:nvPicPr>
        <p:blipFill rotWithShape="1">
          <a:blip r:embed="rId4">
            <a:alphaModFix/>
          </a:blip>
          <a:srcRect/>
          <a:stretch/>
        </p:blipFill>
        <p:spPr>
          <a:xfrm>
            <a:off x="6033659" y="2075686"/>
            <a:ext cx="282233" cy="282234"/>
          </a:xfrm>
          <a:prstGeom prst="rect">
            <a:avLst/>
          </a:prstGeom>
          <a:noFill/>
          <a:ln>
            <a:noFill/>
          </a:ln>
        </p:spPr>
      </p:pic>
      <p:cxnSp>
        <p:nvCxnSpPr>
          <p:cNvPr id="14" name="Google Shape;235;p48" descr="" title="">
            <a:extLst>
              <a:ext uri="{FF2B5EF4-FFF2-40B4-BE49-F238E27FC236}">
                <a16:creationId xmlns:a16="http://schemas.microsoft.com/office/drawing/2014/main" id="{44240CB0-C5C5-4451-9571-351FF57FFEB2}"/>
              </a:ext>
            </a:extLst>
          </p:cNvPr>
          <p:cNvCxnSpPr>
            <a:endCxn id="12" idx="1"/>
          </p:cNvCxnSpPr>
          <p:nvPr/>
        </p:nvCxnSpPr>
        <p:spPr>
          <a:xfrm>
            <a:off x="6442749" y="2216855"/>
            <a:ext cx="264000" cy="5100"/>
          </a:xfrm>
          <a:prstGeom prst="straightConnector1">
            <a:avLst/>
          </a:prstGeom>
          <a:noFill/>
          <a:ln w="12700" cap="flat" cmpd="sng">
            <a:solidFill>
              <a:schemeClr val="lt1"/>
            </a:solidFill>
            <a:prstDash val="solid"/>
            <a:round/>
            <a:headEnd type="none" w="sm" len="sm"/>
            <a:tailEnd type="none" w="sm" len="sm"/>
          </a:ln>
        </p:spPr>
      </p:cxnSp>
      <p:cxnSp>
        <p:nvCxnSpPr>
          <p:cNvPr id="15" name="Google Shape;237;p48" descr="" title="">
            <a:extLst>
              <a:ext uri="{FF2B5EF4-FFF2-40B4-BE49-F238E27FC236}">
                <a16:creationId xmlns:a16="http://schemas.microsoft.com/office/drawing/2014/main" id="{91B05082-C347-40EB-9422-2CE7400AA470}"/>
              </a:ext>
            </a:extLst>
          </p:cNvPr>
          <p:cNvCxnSpPr/>
          <p:nvPr/>
        </p:nvCxnSpPr>
        <p:spPr>
          <a:xfrm>
            <a:off x="7044059" y="2221936"/>
            <a:ext cx="1079100" cy="0"/>
          </a:xfrm>
          <a:prstGeom prst="straightConnector1">
            <a:avLst/>
          </a:prstGeom>
          <a:noFill/>
          <a:ln w="9525" cap="flat" cmpd="sng">
            <a:solidFill>
              <a:schemeClr val="lt1"/>
            </a:solidFill>
            <a:prstDash val="solid"/>
            <a:round/>
            <a:headEnd type="none" w="sm" len="sm"/>
            <a:tailEnd type="none" w="sm" len="sm"/>
          </a:ln>
        </p:spPr>
      </p:cxnSp>
      <p:pic>
        <p:nvPicPr>
          <p:cNvPr id="16" name="Google Shape;238;p48" descr="" title="">
            <a:extLst>
              <a:ext uri="{FF2B5EF4-FFF2-40B4-BE49-F238E27FC236}">
                <a16:creationId xmlns:a16="http://schemas.microsoft.com/office/drawing/2014/main" id="{5C4762E3-E4D4-46E3-8DE9-F4F9F09CD4FC}"/>
              </a:ext>
            </a:extLst>
          </p:cNvPr>
          <p:cNvPicPr preferRelativeResize="0"/>
          <p:nvPr/>
        </p:nvPicPr>
        <p:blipFill rotWithShape="1">
          <a:blip r:embed="rId5">
            <a:alphaModFix/>
          </a:blip>
          <a:srcRect/>
          <a:stretch/>
        </p:blipFill>
        <p:spPr>
          <a:xfrm>
            <a:off x="9732549" y="2095503"/>
            <a:ext cx="274636" cy="260524"/>
          </a:xfrm>
          <a:prstGeom prst="rect">
            <a:avLst/>
          </a:prstGeom>
          <a:noFill/>
          <a:ln>
            <a:noFill/>
          </a:ln>
        </p:spPr>
      </p:pic>
      <p:cxnSp>
        <p:nvCxnSpPr>
          <p:cNvPr id="17" name="Google Shape;239;p48" descr="" title="">
            <a:extLst>
              <a:ext uri="{FF2B5EF4-FFF2-40B4-BE49-F238E27FC236}">
                <a16:creationId xmlns:a16="http://schemas.microsoft.com/office/drawing/2014/main" id="{10CDA308-B6C7-4A02-A6D6-CEEC5105EF8A}"/>
              </a:ext>
            </a:extLst>
          </p:cNvPr>
          <p:cNvCxnSpPr>
            <a:endCxn id="16" idx="1"/>
          </p:cNvCxnSpPr>
          <p:nvPr/>
        </p:nvCxnSpPr>
        <p:spPr>
          <a:xfrm>
            <a:off x="8737749" y="2225765"/>
            <a:ext cx="994800" cy="0"/>
          </a:xfrm>
          <a:prstGeom prst="straightConnector1">
            <a:avLst/>
          </a:prstGeom>
          <a:noFill/>
          <a:ln w="9525" cap="flat" cmpd="sng">
            <a:solidFill>
              <a:schemeClr val="lt1"/>
            </a:solidFill>
            <a:prstDash val="solid"/>
            <a:round/>
            <a:headEnd type="none" w="sm" len="sm"/>
            <a:tailEnd type="none" w="sm" len="sm"/>
          </a:ln>
        </p:spPr>
      </p:cxnSp>
      <p:sp>
        <p:nvSpPr>
          <p:cNvPr id="18" name="Google Shape;240;p48" descr="" title="">
            <a:extLst>
              <a:ext uri="{FF2B5EF4-FFF2-40B4-BE49-F238E27FC236}">
                <a16:creationId xmlns:a16="http://schemas.microsoft.com/office/drawing/2014/main" id="{A2AF01F9-F791-4E07-B500-585FF6EAD397}"/>
              </a:ext>
            </a:extLst>
          </p:cNvPr>
          <p:cNvSpPr txBox="1"/>
          <p:nvPr/>
        </p:nvSpPr>
        <p:spPr>
          <a:xfrm>
            <a:off x="5665135" y="2615553"/>
            <a:ext cx="1088100" cy="3027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FFFFFF"/>
              </a:buClr>
              <a:buSzPts val="1400"/>
              <a:buFont typeface="Arial"/>
              <a:buNone/>
            </a:pPr>
            <a:r>
              <a:rPr lang="en-US" sz="1000" i="1">
                <a:solidFill>
                  <a:srgbClr val="7495C3"/>
                </a:solidFill>
                <a:latin typeface="Georgia"/>
                <a:ea typeface="Georgia"/>
                <a:cs typeface="Georgia"/>
                <a:sym typeface="Georgia"/>
              </a:rPr>
              <a:t>Counterparty  A</a:t>
            </a:r>
            <a:endParaRPr sz="1000">
              <a:solidFill>
                <a:srgbClr val="7495C3"/>
              </a:solidFill>
              <a:latin typeface="Georgia"/>
              <a:ea typeface="Georgia"/>
              <a:cs typeface="Georgia"/>
              <a:sym typeface="Georgia"/>
            </a:endParaRPr>
          </a:p>
        </p:txBody>
      </p:sp>
      <p:sp>
        <p:nvSpPr>
          <p:cNvPr id="19" name="Google Shape;241;p48" descr="" title="">
            <a:extLst>
              <a:ext uri="{FF2B5EF4-FFF2-40B4-BE49-F238E27FC236}">
                <a16:creationId xmlns:a16="http://schemas.microsoft.com/office/drawing/2014/main" id="{72F77D08-EF48-41D3-90F2-F3A68CA4D147}"/>
              </a:ext>
            </a:extLst>
          </p:cNvPr>
          <p:cNvSpPr txBox="1"/>
          <p:nvPr/>
        </p:nvSpPr>
        <p:spPr>
          <a:xfrm>
            <a:off x="10001640" y="2625903"/>
            <a:ext cx="1032900" cy="2820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FFFFFF"/>
              </a:buClr>
              <a:buSzPts val="1400"/>
              <a:buFont typeface="Arial"/>
              <a:buNone/>
            </a:pPr>
            <a:r>
              <a:rPr lang="en-US" sz="1000" i="1">
                <a:solidFill>
                  <a:srgbClr val="7495C3"/>
                </a:solidFill>
                <a:latin typeface="Georgia"/>
                <a:ea typeface="Georgia"/>
                <a:cs typeface="Georgia"/>
                <a:sym typeface="Georgia"/>
              </a:rPr>
              <a:t>Counterparty B</a:t>
            </a:r>
            <a:endParaRPr sz="1000">
              <a:solidFill>
                <a:srgbClr val="7495C3"/>
              </a:solidFill>
              <a:latin typeface="Georgia"/>
              <a:ea typeface="Georgia"/>
              <a:cs typeface="Georgia"/>
              <a:sym typeface="Georgia"/>
            </a:endParaRPr>
          </a:p>
        </p:txBody>
      </p:sp>
      <p:cxnSp>
        <p:nvCxnSpPr>
          <p:cNvPr id="20" name="Google Shape;242;p48" descr="" title="">
            <a:extLst>
              <a:ext uri="{FF2B5EF4-FFF2-40B4-BE49-F238E27FC236}">
                <a16:creationId xmlns:a16="http://schemas.microsoft.com/office/drawing/2014/main" id="{6DDA9BC9-A018-4524-8067-4B7C87DE8BFD}"/>
              </a:ext>
            </a:extLst>
          </p:cNvPr>
          <p:cNvCxnSpPr/>
          <p:nvPr/>
        </p:nvCxnSpPr>
        <p:spPr>
          <a:xfrm>
            <a:off x="10033310" y="2225765"/>
            <a:ext cx="246000" cy="0"/>
          </a:xfrm>
          <a:prstGeom prst="straightConnector1">
            <a:avLst/>
          </a:prstGeom>
          <a:noFill/>
          <a:ln w="12700" cap="flat" cmpd="sng">
            <a:solidFill>
              <a:schemeClr val="lt1"/>
            </a:solidFill>
            <a:prstDash val="solid"/>
            <a:round/>
            <a:headEnd type="none" w="sm" len="sm"/>
            <a:tailEnd type="none" w="sm" len="sm"/>
          </a:ln>
        </p:spPr>
      </p:cxnSp>
      <p:pic>
        <p:nvPicPr>
          <p:cNvPr id="21" name="Google Shape;243;p48" descr="" title="">
            <a:extLst>
              <a:ext uri="{FF2B5EF4-FFF2-40B4-BE49-F238E27FC236}">
                <a16:creationId xmlns:a16="http://schemas.microsoft.com/office/drawing/2014/main" id="{715412A6-5FB8-47BC-A4FF-8F1CAB39AC4C}"/>
              </a:ext>
            </a:extLst>
          </p:cNvPr>
          <p:cNvPicPr preferRelativeResize="0"/>
          <p:nvPr/>
        </p:nvPicPr>
        <p:blipFill rotWithShape="1">
          <a:blip r:embed="rId4">
            <a:alphaModFix/>
          </a:blip>
          <a:srcRect/>
          <a:stretch/>
        </p:blipFill>
        <p:spPr>
          <a:xfrm>
            <a:off x="10354080" y="2091740"/>
            <a:ext cx="282233" cy="282234"/>
          </a:xfrm>
          <a:prstGeom prst="rect">
            <a:avLst/>
          </a:prstGeom>
          <a:noFill/>
          <a:ln>
            <a:noFill/>
          </a:ln>
        </p:spPr>
      </p:pic>
      <p:pic>
        <p:nvPicPr>
          <p:cNvPr id="22" name="Google Shape;244;p48" descr="" title="">
            <a:extLst>
              <a:ext uri="{FF2B5EF4-FFF2-40B4-BE49-F238E27FC236}">
                <a16:creationId xmlns:a16="http://schemas.microsoft.com/office/drawing/2014/main" id="{982CA874-DE22-4994-B36D-90A3F8323995}"/>
              </a:ext>
            </a:extLst>
          </p:cNvPr>
          <p:cNvPicPr preferRelativeResize="0"/>
          <p:nvPr/>
        </p:nvPicPr>
        <p:blipFill rotWithShape="1">
          <a:blip r:embed="rId6">
            <a:alphaModFix amt="43000"/>
          </a:blip>
          <a:srcRect l="24411" t="22536" r="25678" b="30688"/>
          <a:stretch/>
        </p:blipFill>
        <p:spPr>
          <a:xfrm>
            <a:off x="8239750" y="1623692"/>
            <a:ext cx="282250" cy="284859"/>
          </a:xfrm>
          <a:prstGeom prst="rect">
            <a:avLst/>
          </a:prstGeom>
          <a:noFill/>
          <a:ln>
            <a:noFill/>
          </a:ln>
        </p:spPr>
      </p:pic>
      <p:pic>
        <p:nvPicPr>
          <p:cNvPr id="23" name="Google Shape;245;p48" descr="" title="">
            <a:extLst>
              <a:ext uri="{FF2B5EF4-FFF2-40B4-BE49-F238E27FC236}">
                <a16:creationId xmlns:a16="http://schemas.microsoft.com/office/drawing/2014/main" id="{8DC77505-8FB5-41C9-9F95-81757B8985CE}"/>
              </a:ext>
            </a:extLst>
          </p:cNvPr>
          <p:cNvPicPr preferRelativeResize="0"/>
          <p:nvPr/>
        </p:nvPicPr>
        <p:blipFill rotWithShape="1">
          <a:blip r:embed="rId7">
            <a:alphaModFix amt="50000"/>
          </a:blip>
          <a:srcRect l="38280" t="13194" r="40951" b="49204"/>
          <a:stretch/>
        </p:blipFill>
        <p:spPr>
          <a:xfrm>
            <a:off x="8895714" y="2630601"/>
            <a:ext cx="254399" cy="379504"/>
          </a:xfrm>
          <a:prstGeom prst="rect">
            <a:avLst/>
          </a:prstGeom>
          <a:noFill/>
          <a:ln>
            <a:noFill/>
          </a:ln>
        </p:spPr>
      </p:pic>
      <p:pic>
        <p:nvPicPr>
          <p:cNvPr id="24" name="Google Shape;246;p48" descr="" title="">
            <a:extLst>
              <a:ext uri="{FF2B5EF4-FFF2-40B4-BE49-F238E27FC236}">
                <a16:creationId xmlns:a16="http://schemas.microsoft.com/office/drawing/2014/main" id="{1DDF857A-B5A6-4E49-8749-DEBB5F284979}"/>
              </a:ext>
            </a:extLst>
          </p:cNvPr>
          <p:cNvPicPr preferRelativeResize="0"/>
          <p:nvPr/>
        </p:nvPicPr>
        <p:blipFill rotWithShape="1">
          <a:blip r:embed="rId7">
            <a:alphaModFix amt="50000"/>
          </a:blip>
          <a:srcRect l="60753" t="10972" r="7861" b="48553"/>
          <a:stretch/>
        </p:blipFill>
        <p:spPr>
          <a:xfrm>
            <a:off x="7562418" y="2624949"/>
            <a:ext cx="367800" cy="390796"/>
          </a:xfrm>
          <a:prstGeom prst="rect">
            <a:avLst/>
          </a:prstGeom>
          <a:noFill/>
          <a:ln>
            <a:noFill/>
          </a:ln>
        </p:spPr>
      </p:pic>
      <p:pic>
        <p:nvPicPr>
          <p:cNvPr id="25" name="Google Shape;247;p48" descr="" title="">
            <a:extLst>
              <a:ext uri="{FF2B5EF4-FFF2-40B4-BE49-F238E27FC236}">
                <a16:creationId xmlns:a16="http://schemas.microsoft.com/office/drawing/2014/main" id="{78F7684B-C468-43A2-972C-6BBC05D94B03}"/>
              </a:ext>
            </a:extLst>
          </p:cNvPr>
          <p:cNvPicPr preferRelativeResize="0"/>
          <p:nvPr/>
        </p:nvPicPr>
        <p:blipFill rotWithShape="1">
          <a:blip r:embed="rId7">
            <a:alphaModFix amt="50000"/>
          </a:blip>
          <a:srcRect l="3857" t="13122" r="63721" b="48741"/>
          <a:stretch/>
        </p:blipFill>
        <p:spPr>
          <a:xfrm>
            <a:off x="7542012" y="1369353"/>
            <a:ext cx="408650" cy="396073"/>
          </a:xfrm>
          <a:prstGeom prst="rect">
            <a:avLst/>
          </a:prstGeom>
          <a:noFill/>
          <a:ln>
            <a:noFill/>
          </a:ln>
        </p:spPr>
      </p:pic>
      <p:pic>
        <p:nvPicPr>
          <p:cNvPr id="26" name="Google Shape;248;p48" descr="" title="">
            <a:extLst>
              <a:ext uri="{FF2B5EF4-FFF2-40B4-BE49-F238E27FC236}">
                <a16:creationId xmlns:a16="http://schemas.microsoft.com/office/drawing/2014/main" id="{655C701A-DD46-45AE-825B-92BED76305A0}"/>
              </a:ext>
            </a:extLst>
          </p:cNvPr>
          <p:cNvPicPr preferRelativeResize="0"/>
          <p:nvPr/>
        </p:nvPicPr>
        <p:blipFill rotWithShape="1">
          <a:blip r:embed="rId7">
            <a:alphaModFix amt="50000"/>
          </a:blip>
          <a:srcRect l="69401" t="50713" r="2960" b="15412"/>
          <a:stretch/>
        </p:blipFill>
        <p:spPr>
          <a:xfrm>
            <a:off x="8835837" y="1383808"/>
            <a:ext cx="367800" cy="371449"/>
          </a:xfrm>
          <a:prstGeom prst="rect">
            <a:avLst/>
          </a:prstGeom>
          <a:noFill/>
          <a:ln>
            <a:noFill/>
          </a:ln>
        </p:spPr>
      </p:pic>
      <p:cxnSp>
        <p:nvCxnSpPr>
          <p:cNvPr id="27" name="Google Shape;249;p48" descr="" title="">
            <a:extLst>
              <a:ext uri="{FF2B5EF4-FFF2-40B4-BE49-F238E27FC236}">
                <a16:creationId xmlns:a16="http://schemas.microsoft.com/office/drawing/2014/main" id="{55F180B0-E29E-434B-9409-8B96F6F736EF}"/>
              </a:ext>
            </a:extLst>
          </p:cNvPr>
          <p:cNvCxnSpPr>
            <a:stCxn id="25" idx="2"/>
            <a:endCxn id="24" idx="0"/>
          </p:cNvCxnSpPr>
          <p:nvPr/>
        </p:nvCxnSpPr>
        <p:spPr>
          <a:xfrm>
            <a:off x="7746337" y="1765426"/>
            <a:ext cx="0" cy="859500"/>
          </a:xfrm>
          <a:prstGeom prst="straightConnector1">
            <a:avLst/>
          </a:prstGeom>
          <a:noFill/>
          <a:ln w="9525" cap="flat" cmpd="sng">
            <a:solidFill>
              <a:schemeClr val="dk2"/>
            </a:solidFill>
            <a:prstDash val="solid"/>
            <a:round/>
            <a:headEnd type="triangle" w="med" len="med"/>
            <a:tailEnd type="triangle" w="med" len="med"/>
          </a:ln>
        </p:spPr>
      </p:cxnSp>
      <p:cxnSp>
        <p:nvCxnSpPr>
          <p:cNvPr id="28" name="Google Shape;250;p48" descr="" title="">
            <a:extLst>
              <a:ext uri="{FF2B5EF4-FFF2-40B4-BE49-F238E27FC236}">
                <a16:creationId xmlns:a16="http://schemas.microsoft.com/office/drawing/2014/main" id="{0BEAA770-BC68-4D38-B199-C5336DA45F65}"/>
              </a:ext>
            </a:extLst>
          </p:cNvPr>
          <p:cNvCxnSpPr>
            <a:stCxn id="25" idx="3"/>
            <a:endCxn id="26" idx="1"/>
          </p:cNvCxnSpPr>
          <p:nvPr/>
        </p:nvCxnSpPr>
        <p:spPr>
          <a:xfrm>
            <a:off x="7950662" y="1567390"/>
            <a:ext cx="885300" cy="2100"/>
          </a:xfrm>
          <a:prstGeom prst="straightConnector1">
            <a:avLst/>
          </a:prstGeom>
          <a:noFill/>
          <a:ln w="9525" cap="flat" cmpd="sng">
            <a:solidFill>
              <a:schemeClr val="dk2"/>
            </a:solidFill>
            <a:prstDash val="solid"/>
            <a:round/>
            <a:headEnd type="triangle" w="med" len="med"/>
            <a:tailEnd type="triangle" w="med" len="med"/>
          </a:ln>
        </p:spPr>
      </p:cxnSp>
      <p:cxnSp>
        <p:nvCxnSpPr>
          <p:cNvPr id="29" name="Google Shape;251;p48" descr="" title="">
            <a:extLst>
              <a:ext uri="{FF2B5EF4-FFF2-40B4-BE49-F238E27FC236}">
                <a16:creationId xmlns:a16="http://schemas.microsoft.com/office/drawing/2014/main" id="{A1134DE8-4447-43D2-978C-B5638732C4D3}"/>
              </a:ext>
            </a:extLst>
          </p:cNvPr>
          <p:cNvCxnSpPr>
            <a:stCxn id="24" idx="3"/>
            <a:endCxn id="23" idx="1"/>
          </p:cNvCxnSpPr>
          <p:nvPr/>
        </p:nvCxnSpPr>
        <p:spPr>
          <a:xfrm>
            <a:off x="7930217" y="2820348"/>
            <a:ext cx="965400" cy="0"/>
          </a:xfrm>
          <a:prstGeom prst="straightConnector1">
            <a:avLst/>
          </a:prstGeom>
          <a:noFill/>
          <a:ln w="9525" cap="flat" cmpd="sng">
            <a:solidFill>
              <a:schemeClr val="dk2"/>
            </a:solidFill>
            <a:prstDash val="solid"/>
            <a:round/>
            <a:headEnd type="triangle" w="med" len="med"/>
            <a:tailEnd type="triangle" w="med" len="med"/>
          </a:ln>
        </p:spPr>
      </p:cxnSp>
      <p:cxnSp>
        <p:nvCxnSpPr>
          <p:cNvPr id="30" name="Google Shape;252;p48" descr="" title="">
            <a:extLst>
              <a:ext uri="{FF2B5EF4-FFF2-40B4-BE49-F238E27FC236}">
                <a16:creationId xmlns:a16="http://schemas.microsoft.com/office/drawing/2014/main" id="{18FCF25E-594D-4D00-8F6C-C181093E588C}"/>
              </a:ext>
            </a:extLst>
          </p:cNvPr>
          <p:cNvCxnSpPr>
            <a:stCxn id="26" idx="2"/>
            <a:endCxn id="23" idx="0"/>
          </p:cNvCxnSpPr>
          <p:nvPr/>
        </p:nvCxnSpPr>
        <p:spPr>
          <a:xfrm>
            <a:off x="9019737" y="1755257"/>
            <a:ext cx="3300" cy="875400"/>
          </a:xfrm>
          <a:prstGeom prst="straightConnector1">
            <a:avLst/>
          </a:prstGeom>
          <a:noFill/>
          <a:ln w="9525" cap="flat" cmpd="sng">
            <a:solidFill>
              <a:schemeClr val="dk2"/>
            </a:solidFill>
            <a:prstDash val="solid"/>
            <a:round/>
            <a:headEnd type="triangle" w="med" len="med"/>
            <a:tailEnd type="triangle" w="med" len="med"/>
          </a:ln>
        </p:spPr>
      </p:cxnSp>
      <p:cxnSp>
        <p:nvCxnSpPr>
          <p:cNvPr id="31" name="Google Shape;253;p48" descr="" title="">
            <a:extLst>
              <a:ext uri="{FF2B5EF4-FFF2-40B4-BE49-F238E27FC236}">
                <a16:creationId xmlns:a16="http://schemas.microsoft.com/office/drawing/2014/main" id="{A096C990-4BB5-4530-BC58-F5049518FAEA}"/>
              </a:ext>
            </a:extLst>
          </p:cNvPr>
          <p:cNvCxnSpPr/>
          <p:nvPr/>
        </p:nvCxnSpPr>
        <p:spPr>
          <a:xfrm>
            <a:off x="7748100" y="2221928"/>
            <a:ext cx="391500" cy="0"/>
          </a:xfrm>
          <a:prstGeom prst="straightConnector1">
            <a:avLst/>
          </a:prstGeom>
          <a:noFill/>
          <a:ln w="9525" cap="flat" cmpd="sng">
            <a:solidFill>
              <a:schemeClr val="dk2"/>
            </a:solidFill>
            <a:prstDash val="solid"/>
            <a:round/>
            <a:headEnd type="none" w="med" len="med"/>
            <a:tailEnd type="triangle" w="med" len="med"/>
          </a:ln>
        </p:spPr>
      </p:cxnSp>
      <p:cxnSp>
        <p:nvCxnSpPr>
          <p:cNvPr id="32" name="Google Shape;254;p48" descr="" title="">
            <a:extLst>
              <a:ext uri="{FF2B5EF4-FFF2-40B4-BE49-F238E27FC236}">
                <a16:creationId xmlns:a16="http://schemas.microsoft.com/office/drawing/2014/main" id="{6C5C43E2-DD4B-42DA-8D2F-FBF89D0CC7D9}"/>
              </a:ext>
            </a:extLst>
          </p:cNvPr>
          <p:cNvCxnSpPr/>
          <p:nvPr/>
        </p:nvCxnSpPr>
        <p:spPr>
          <a:xfrm flipH="1">
            <a:off x="8675059" y="2221936"/>
            <a:ext cx="351600" cy="1500"/>
          </a:xfrm>
          <a:prstGeom prst="straightConnector1">
            <a:avLst/>
          </a:prstGeom>
          <a:noFill/>
          <a:ln w="9525" cap="flat" cmpd="sng">
            <a:solidFill>
              <a:schemeClr val="dk2"/>
            </a:solidFill>
            <a:prstDash val="solid"/>
            <a:round/>
            <a:headEnd type="none" w="med" len="med"/>
            <a:tailEnd type="triangle" w="med" len="med"/>
          </a:ln>
        </p:spPr>
      </p:cxnSp>
      <p:pic>
        <p:nvPicPr>
          <p:cNvPr id="33" name="Google Shape;255;p48" descr="" title="">
            <a:extLst>
              <a:ext uri="{FF2B5EF4-FFF2-40B4-BE49-F238E27FC236}">
                <a16:creationId xmlns:a16="http://schemas.microsoft.com/office/drawing/2014/main" id="{00086706-3B69-4976-B265-E3CB0EEACD8B}"/>
              </a:ext>
            </a:extLst>
          </p:cNvPr>
          <p:cNvPicPr preferRelativeResize="0"/>
          <p:nvPr/>
        </p:nvPicPr>
        <p:blipFill rotWithShape="1">
          <a:blip r:embed="rId3">
            <a:alphaModFix/>
          </a:blip>
          <a:srcRect/>
          <a:stretch/>
        </p:blipFill>
        <p:spPr>
          <a:xfrm>
            <a:off x="7205528" y="4500664"/>
            <a:ext cx="274635" cy="260523"/>
          </a:xfrm>
          <a:prstGeom prst="rect">
            <a:avLst/>
          </a:prstGeom>
          <a:noFill/>
          <a:ln>
            <a:noFill/>
          </a:ln>
        </p:spPr>
      </p:pic>
      <p:pic>
        <p:nvPicPr>
          <p:cNvPr id="34" name="Google Shape;256;p48" descr="" title="">
            <a:extLst>
              <a:ext uri="{FF2B5EF4-FFF2-40B4-BE49-F238E27FC236}">
                <a16:creationId xmlns:a16="http://schemas.microsoft.com/office/drawing/2014/main" id="{BE3A9001-A4A1-483A-BEE9-648A3DF06A9B}"/>
              </a:ext>
            </a:extLst>
          </p:cNvPr>
          <p:cNvPicPr preferRelativeResize="0"/>
          <p:nvPr/>
        </p:nvPicPr>
        <p:blipFill rotWithShape="1">
          <a:blip r:embed="rId4">
            <a:alphaModFix/>
          </a:blip>
          <a:srcRect/>
          <a:stretch/>
        </p:blipFill>
        <p:spPr>
          <a:xfrm>
            <a:off x="6025469" y="4484657"/>
            <a:ext cx="282233" cy="282234"/>
          </a:xfrm>
          <a:prstGeom prst="rect">
            <a:avLst/>
          </a:prstGeom>
          <a:noFill/>
          <a:ln>
            <a:noFill/>
          </a:ln>
        </p:spPr>
      </p:pic>
      <p:cxnSp>
        <p:nvCxnSpPr>
          <p:cNvPr id="35" name="Google Shape;257;p48" descr="" title="">
            <a:extLst>
              <a:ext uri="{FF2B5EF4-FFF2-40B4-BE49-F238E27FC236}">
                <a16:creationId xmlns:a16="http://schemas.microsoft.com/office/drawing/2014/main" id="{ECA8BC98-F6EC-48A4-A21D-B9BB2045C89A}"/>
              </a:ext>
            </a:extLst>
          </p:cNvPr>
          <p:cNvCxnSpPr>
            <a:endCxn id="33" idx="1"/>
          </p:cNvCxnSpPr>
          <p:nvPr/>
        </p:nvCxnSpPr>
        <p:spPr>
          <a:xfrm>
            <a:off x="6434828" y="4625825"/>
            <a:ext cx="770700" cy="5100"/>
          </a:xfrm>
          <a:prstGeom prst="straightConnector1">
            <a:avLst/>
          </a:prstGeom>
          <a:noFill/>
          <a:ln w="12700" cap="flat" cmpd="sng">
            <a:solidFill>
              <a:schemeClr val="lt1"/>
            </a:solidFill>
            <a:prstDash val="solid"/>
            <a:round/>
            <a:headEnd type="none" w="sm" len="sm"/>
            <a:tailEnd type="none" w="sm" len="sm"/>
          </a:ln>
        </p:spPr>
      </p:cxnSp>
      <p:sp>
        <p:nvSpPr>
          <p:cNvPr id="36" name="Google Shape;259;p48" descr="" title="">
            <a:extLst>
              <a:ext uri="{FF2B5EF4-FFF2-40B4-BE49-F238E27FC236}">
                <a16:creationId xmlns:a16="http://schemas.microsoft.com/office/drawing/2014/main" id="{DE1F09EA-19AC-47A8-8829-FF7F437CBA08}"/>
              </a:ext>
            </a:extLst>
          </p:cNvPr>
          <p:cNvSpPr txBox="1"/>
          <p:nvPr/>
        </p:nvSpPr>
        <p:spPr>
          <a:xfrm>
            <a:off x="5656945" y="5024524"/>
            <a:ext cx="1088100" cy="3027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FFFFFF"/>
              </a:buClr>
              <a:buSzPts val="1400"/>
              <a:buFont typeface="Arial"/>
              <a:buNone/>
            </a:pPr>
            <a:r>
              <a:rPr lang="en-US" sz="1000" i="1">
                <a:solidFill>
                  <a:schemeClr val="dk1"/>
                </a:solidFill>
                <a:latin typeface="Georgia"/>
                <a:ea typeface="Georgia"/>
                <a:cs typeface="Georgia"/>
                <a:sym typeface="Georgia"/>
              </a:rPr>
              <a:t>Counterparty A</a:t>
            </a:r>
            <a:endParaRPr sz="1000">
              <a:solidFill>
                <a:schemeClr val="dk1"/>
              </a:solidFill>
              <a:latin typeface="Georgia"/>
              <a:ea typeface="Georgia"/>
              <a:cs typeface="Georgia"/>
              <a:sym typeface="Georgia"/>
            </a:endParaRPr>
          </a:p>
        </p:txBody>
      </p:sp>
      <p:pic>
        <p:nvPicPr>
          <p:cNvPr id="37" name="Google Shape;260;p48" descr="" title="">
            <a:extLst>
              <a:ext uri="{FF2B5EF4-FFF2-40B4-BE49-F238E27FC236}">
                <a16:creationId xmlns:a16="http://schemas.microsoft.com/office/drawing/2014/main" id="{CD3DA1B6-EEF7-4D25-9904-74CBD6B3BA24}"/>
              </a:ext>
            </a:extLst>
          </p:cNvPr>
          <p:cNvPicPr preferRelativeResize="0"/>
          <p:nvPr/>
        </p:nvPicPr>
        <p:blipFill rotWithShape="1">
          <a:blip r:embed="rId5">
            <a:alphaModFix/>
          </a:blip>
          <a:srcRect/>
          <a:stretch/>
        </p:blipFill>
        <p:spPr>
          <a:xfrm>
            <a:off x="9200849" y="4517978"/>
            <a:ext cx="274636" cy="260524"/>
          </a:xfrm>
          <a:prstGeom prst="rect">
            <a:avLst/>
          </a:prstGeom>
          <a:noFill/>
          <a:ln>
            <a:noFill/>
          </a:ln>
        </p:spPr>
      </p:pic>
      <p:cxnSp>
        <p:nvCxnSpPr>
          <p:cNvPr id="38" name="Google Shape;261;p48" descr="" title="">
            <a:extLst>
              <a:ext uri="{FF2B5EF4-FFF2-40B4-BE49-F238E27FC236}">
                <a16:creationId xmlns:a16="http://schemas.microsoft.com/office/drawing/2014/main" id="{4511AAAB-AED6-49FC-93F9-83A9C3E663B7}"/>
              </a:ext>
            </a:extLst>
          </p:cNvPr>
          <p:cNvCxnSpPr/>
          <p:nvPr/>
        </p:nvCxnSpPr>
        <p:spPr>
          <a:xfrm>
            <a:off x="8606325" y="4648241"/>
            <a:ext cx="542100" cy="0"/>
          </a:xfrm>
          <a:prstGeom prst="straightConnector1">
            <a:avLst/>
          </a:prstGeom>
          <a:noFill/>
          <a:ln w="12700" cap="flat" cmpd="sng">
            <a:solidFill>
              <a:schemeClr val="lt1"/>
            </a:solidFill>
            <a:prstDash val="solid"/>
            <a:round/>
            <a:headEnd type="none" w="sm" len="sm"/>
            <a:tailEnd type="none" w="sm" len="sm"/>
          </a:ln>
        </p:spPr>
      </p:cxnSp>
      <p:sp>
        <p:nvSpPr>
          <p:cNvPr id="39" name="Google Shape;262;p48" descr="" title="">
            <a:extLst>
              <a:ext uri="{FF2B5EF4-FFF2-40B4-BE49-F238E27FC236}">
                <a16:creationId xmlns:a16="http://schemas.microsoft.com/office/drawing/2014/main" id="{D2F6ABD8-1B15-4C6E-906F-82AAC07D84D1}"/>
              </a:ext>
            </a:extLst>
          </p:cNvPr>
          <p:cNvSpPr txBox="1"/>
          <p:nvPr/>
        </p:nvSpPr>
        <p:spPr>
          <a:xfrm>
            <a:off x="9979420" y="5034889"/>
            <a:ext cx="1032900" cy="2820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FFFFFF"/>
              </a:buClr>
              <a:buSzPts val="1400"/>
              <a:buFont typeface="Arial"/>
              <a:buNone/>
            </a:pPr>
            <a:r>
              <a:rPr lang="en-US" sz="1000" i="1">
                <a:solidFill>
                  <a:schemeClr val="dk1"/>
                </a:solidFill>
                <a:latin typeface="Georgia"/>
                <a:ea typeface="Georgia"/>
                <a:cs typeface="Georgia"/>
                <a:sym typeface="Georgia"/>
              </a:rPr>
              <a:t>Counterparty B</a:t>
            </a:r>
            <a:endParaRPr sz="1000">
              <a:solidFill>
                <a:schemeClr val="dk1"/>
              </a:solidFill>
              <a:latin typeface="Georgia"/>
              <a:ea typeface="Georgia"/>
              <a:cs typeface="Georgia"/>
              <a:sym typeface="Georgia"/>
            </a:endParaRPr>
          </a:p>
        </p:txBody>
      </p:sp>
      <p:cxnSp>
        <p:nvCxnSpPr>
          <p:cNvPr id="40" name="Google Shape;263;p48" descr="" title="">
            <a:extLst>
              <a:ext uri="{FF2B5EF4-FFF2-40B4-BE49-F238E27FC236}">
                <a16:creationId xmlns:a16="http://schemas.microsoft.com/office/drawing/2014/main" id="{44240481-F333-4AD5-A9C8-9CA0955793BA}"/>
              </a:ext>
            </a:extLst>
          </p:cNvPr>
          <p:cNvCxnSpPr>
            <a:stCxn id="37" idx="3"/>
          </p:cNvCxnSpPr>
          <p:nvPr/>
        </p:nvCxnSpPr>
        <p:spPr>
          <a:xfrm>
            <a:off x="9475485" y="4648240"/>
            <a:ext cx="728400" cy="7200"/>
          </a:xfrm>
          <a:prstGeom prst="straightConnector1">
            <a:avLst/>
          </a:prstGeom>
          <a:noFill/>
          <a:ln w="12700" cap="flat" cmpd="sng">
            <a:solidFill>
              <a:schemeClr val="lt1"/>
            </a:solidFill>
            <a:prstDash val="solid"/>
            <a:round/>
            <a:headEnd type="none" w="sm" len="sm"/>
            <a:tailEnd type="none" w="sm" len="sm"/>
          </a:ln>
        </p:spPr>
      </p:cxnSp>
      <p:pic>
        <p:nvPicPr>
          <p:cNvPr id="41" name="Google Shape;265;p48" descr="" title="">
            <a:extLst>
              <a:ext uri="{FF2B5EF4-FFF2-40B4-BE49-F238E27FC236}">
                <a16:creationId xmlns:a16="http://schemas.microsoft.com/office/drawing/2014/main" id="{B86E36AF-F453-499B-9E99-F288FE8C6497}"/>
              </a:ext>
            </a:extLst>
          </p:cNvPr>
          <p:cNvPicPr preferRelativeResize="0"/>
          <p:nvPr/>
        </p:nvPicPr>
        <p:blipFill rotWithShape="1">
          <a:blip r:embed="rId4">
            <a:alphaModFix/>
          </a:blip>
          <a:srcRect/>
          <a:stretch/>
        </p:blipFill>
        <p:spPr>
          <a:xfrm>
            <a:off x="10316985" y="4514215"/>
            <a:ext cx="282233" cy="282234"/>
          </a:xfrm>
          <a:prstGeom prst="rect">
            <a:avLst/>
          </a:prstGeom>
          <a:noFill/>
          <a:ln>
            <a:noFill/>
          </a:ln>
        </p:spPr>
      </p:pic>
      <p:sp>
        <p:nvSpPr>
          <p:cNvPr id="42" name="Google Shape;266;p48" descr="" title="">
            <a:extLst>
              <a:ext uri="{FF2B5EF4-FFF2-40B4-BE49-F238E27FC236}">
                <a16:creationId xmlns:a16="http://schemas.microsoft.com/office/drawing/2014/main" id="{5CF4D3D0-F709-441F-B827-6813614103DB}"/>
              </a:ext>
            </a:extLst>
          </p:cNvPr>
          <p:cNvSpPr txBox="1"/>
          <p:nvPr/>
        </p:nvSpPr>
        <p:spPr>
          <a:xfrm>
            <a:off x="7804088" y="5024524"/>
            <a:ext cx="1088100" cy="3027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FFFFFF"/>
              </a:buClr>
              <a:buSzPts val="1400"/>
              <a:buFont typeface="Arial"/>
              <a:buNone/>
            </a:pPr>
            <a:r>
              <a:rPr lang="en-US" sz="1000" i="1">
                <a:solidFill>
                  <a:schemeClr val="dk1"/>
                </a:solidFill>
                <a:latin typeface="Georgia"/>
                <a:ea typeface="Georgia"/>
                <a:cs typeface="Georgia"/>
                <a:sym typeface="Georgia"/>
              </a:rPr>
              <a:t>Smart Contract</a:t>
            </a:r>
            <a:endParaRPr sz="1000" i="1">
              <a:solidFill>
                <a:schemeClr val="dk1"/>
              </a:solidFill>
              <a:latin typeface="Georgia"/>
              <a:ea typeface="Georgia"/>
              <a:cs typeface="Georgia"/>
              <a:sym typeface="Georgia"/>
            </a:endParaRPr>
          </a:p>
        </p:txBody>
      </p:sp>
      <p:sp>
        <p:nvSpPr>
          <p:cNvPr id="43" name="Google Shape;267;p48" descr="" title="">
            <a:extLst>
              <a:ext uri="{FF2B5EF4-FFF2-40B4-BE49-F238E27FC236}">
                <a16:creationId xmlns:a16="http://schemas.microsoft.com/office/drawing/2014/main" id="{E4E0E249-53B2-4BB9-98F9-E7FA84E37DD8}"/>
              </a:ext>
            </a:extLst>
          </p:cNvPr>
          <p:cNvSpPr txBox="1"/>
          <p:nvPr/>
        </p:nvSpPr>
        <p:spPr>
          <a:xfrm>
            <a:off x="6468088" y="934853"/>
            <a:ext cx="3811200" cy="215400"/>
          </a:xfrm>
          <a:prstGeom prst="rect">
            <a:avLst/>
          </a:prstGeom>
          <a:noFill/>
          <a:ln>
            <a:noFill/>
          </a:ln>
        </p:spPr>
        <p:txBody>
          <a:bodyPr spcFirstLastPara="1" wrap="square" lIns="0" tIns="0" rIns="0" bIns="0" anchor="t" anchorCtr="0">
            <a:spAutoFit/>
          </a:bodyPr>
          <a:lstStyle/>
          <a:p>
            <a:pPr marL="0" lvl="0" indent="0" algn="ctr" rtl="0">
              <a:lnSpc>
                <a:spcPct val="115000"/>
              </a:lnSpc>
              <a:spcBef>
                <a:spcPts val="0"/>
              </a:spcBef>
              <a:spcAft>
                <a:spcPts val="0"/>
              </a:spcAft>
              <a:buNone/>
            </a:pPr>
            <a:r>
              <a:rPr lang="en-US">
                <a:solidFill>
                  <a:schemeClr val="dk1"/>
                </a:solidFill>
                <a:latin typeface="Georgia"/>
                <a:ea typeface="Georgia"/>
                <a:cs typeface="Georgia"/>
                <a:sym typeface="Georgia"/>
              </a:rPr>
              <a:t>Traditional financial markets</a:t>
            </a:r>
            <a:endParaRPr i="1">
              <a:solidFill>
                <a:schemeClr val="dk1"/>
              </a:solidFill>
              <a:latin typeface="Georgia"/>
              <a:ea typeface="Georgia"/>
              <a:cs typeface="Georgia"/>
              <a:sym typeface="Georgia"/>
            </a:endParaRPr>
          </a:p>
        </p:txBody>
      </p:sp>
      <p:sp>
        <p:nvSpPr>
          <p:cNvPr id="44" name="Google Shape;268;p48" descr="" title="">
            <a:extLst>
              <a:ext uri="{FF2B5EF4-FFF2-40B4-BE49-F238E27FC236}">
                <a16:creationId xmlns:a16="http://schemas.microsoft.com/office/drawing/2014/main" id="{B7370D65-71AE-4BA8-A042-63217AEA633D}"/>
              </a:ext>
            </a:extLst>
          </p:cNvPr>
          <p:cNvSpPr txBox="1"/>
          <p:nvPr/>
        </p:nvSpPr>
        <p:spPr>
          <a:xfrm>
            <a:off x="6468088" y="3848916"/>
            <a:ext cx="3811200" cy="215400"/>
          </a:xfrm>
          <a:prstGeom prst="rect">
            <a:avLst/>
          </a:prstGeom>
          <a:noFill/>
          <a:ln>
            <a:noFill/>
          </a:ln>
        </p:spPr>
        <p:txBody>
          <a:bodyPr spcFirstLastPara="1" wrap="square" lIns="0" tIns="0" rIns="0" bIns="0" anchor="t" anchorCtr="0">
            <a:spAutoFit/>
          </a:bodyPr>
          <a:lstStyle/>
          <a:p>
            <a:pPr marL="0" lvl="0" indent="0" algn="ctr" rtl="0">
              <a:lnSpc>
                <a:spcPct val="115000"/>
              </a:lnSpc>
              <a:spcBef>
                <a:spcPts val="0"/>
              </a:spcBef>
              <a:spcAft>
                <a:spcPts val="0"/>
              </a:spcAft>
              <a:buNone/>
            </a:pPr>
            <a:r>
              <a:rPr lang="en-US">
                <a:solidFill>
                  <a:schemeClr val="dk1"/>
                </a:solidFill>
                <a:latin typeface="Georgia"/>
                <a:ea typeface="Georgia"/>
                <a:cs typeface="Georgia"/>
                <a:sym typeface="Georgia"/>
              </a:rPr>
              <a:t>Decentralized Finance (DeFi)</a:t>
            </a:r>
            <a:endParaRPr i="1">
              <a:solidFill>
                <a:schemeClr val="dk1"/>
              </a:solidFill>
              <a:latin typeface="Georgia"/>
              <a:ea typeface="Georgia"/>
              <a:cs typeface="Georgia"/>
              <a:sym typeface="Georgia"/>
            </a:endParaRPr>
          </a:p>
        </p:txBody>
      </p:sp>
      <p:cxnSp>
        <p:nvCxnSpPr>
          <p:cNvPr id="45" name="Google Shape;269;p48" descr="" title="">
            <a:extLst>
              <a:ext uri="{FF2B5EF4-FFF2-40B4-BE49-F238E27FC236}">
                <a16:creationId xmlns:a16="http://schemas.microsoft.com/office/drawing/2014/main" id="{6EC6F0A9-5D67-4ED3-95A4-537CBF6C7932}"/>
              </a:ext>
            </a:extLst>
          </p:cNvPr>
          <p:cNvCxnSpPr/>
          <p:nvPr/>
        </p:nvCxnSpPr>
        <p:spPr>
          <a:xfrm rot="10800000">
            <a:off x="8401126" y="2474183"/>
            <a:ext cx="0" cy="350400"/>
          </a:xfrm>
          <a:prstGeom prst="straightConnector1">
            <a:avLst/>
          </a:prstGeom>
          <a:noFill/>
          <a:ln w="9525" cap="flat" cmpd="sng">
            <a:solidFill>
              <a:schemeClr val="dk2"/>
            </a:solidFill>
            <a:prstDash val="solid"/>
            <a:round/>
            <a:headEnd type="none" w="med" len="med"/>
            <a:tailEnd type="triangle" w="med" len="med"/>
          </a:ln>
        </p:spPr>
      </p:cxnSp>
      <p:pic>
        <p:nvPicPr>
          <p:cNvPr id="46" name="Google Shape;270;p48" descr="" title="">
            <a:extLst>
              <a:ext uri="{FF2B5EF4-FFF2-40B4-BE49-F238E27FC236}">
                <a16:creationId xmlns:a16="http://schemas.microsoft.com/office/drawing/2014/main" id="{54290F53-1EE8-4765-982F-FF93B14C3178}"/>
              </a:ext>
            </a:extLst>
          </p:cNvPr>
          <p:cNvPicPr preferRelativeResize="0"/>
          <p:nvPr/>
        </p:nvPicPr>
        <p:blipFill rotWithShape="1">
          <a:blip r:embed="rId8">
            <a:alphaModFix/>
          </a:blip>
          <a:srcRect b="10"/>
          <a:stretch/>
        </p:blipFill>
        <p:spPr>
          <a:xfrm>
            <a:off x="8208500" y="1983780"/>
            <a:ext cx="391500" cy="391474"/>
          </a:xfrm>
          <a:prstGeom prst="rect">
            <a:avLst/>
          </a:prstGeom>
          <a:noFill/>
          <a:ln>
            <a:noFill/>
          </a:ln>
        </p:spPr>
      </p:pic>
      <p:pic>
        <p:nvPicPr>
          <p:cNvPr id="47" name="Google Shape;271;p48" descr="" title="">
            <a:extLst>
              <a:ext uri="{FF2B5EF4-FFF2-40B4-BE49-F238E27FC236}">
                <a16:creationId xmlns:a16="http://schemas.microsoft.com/office/drawing/2014/main" id="{2E4B8A06-7947-4459-9B9E-557D4AD7B1E0}"/>
              </a:ext>
            </a:extLst>
          </p:cNvPr>
          <p:cNvPicPr preferRelativeResize="0"/>
          <p:nvPr/>
        </p:nvPicPr>
        <p:blipFill rotWithShape="1">
          <a:blip r:embed="rId9">
            <a:alphaModFix/>
          </a:blip>
          <a:srcRect t="228" b="228"/>
          <a:stretch/>
        </p:blipFill>
        <p:spPr>
          <a:xfrm>
            <a:off x="8178462" y="4431117"/>
            <a:ext cx="367800" cy="448422"/>
          </a:xfrm>
          <a:prstGeom prst="rect">
            <a:avLst/>
          </a:prstGeom>
          <a:noFill/>
          <a:ln>
            <a:noFill/>
          </a:ln>
        </p:spPr>
      </p:pic>
      <p:cxnSp>
        <p:nvCxnSpPr>
          <p:cNvPr id="48" name="Google Shape;272;p48" descr="" title="">
            <a:extLst>
              <a:ext uri="{FF2B5EF4-FFF2-40B4-BE49-F238E27FC236}">
                <a16:creationId xmlns:a16="http://schemas.microsoft.com/office/drawing/2014/main" id="{71C57B7C-11EE-4CB4-8170-310DF37C9EAD}"/>
              </a:ext>
            </a:extLst>
          </p:cNvPr>
          <p:cNvCxnSpPr/>
          <p:nvPr/>
        </p:nvCxnSpPr>
        <p:spPr>
          <a:xfrm>
            <a:off x="7532600" y="4648241"/>
            <a:ext cx="542100" cy="0"/>
          </a:xfrm>
          <a:prstGeom prst="straightConnector1">
            <a:avLst/>
          </a:prstGeom>
          <a:noFill/>
          <a:ln w="12700" cap="flat" cmpd="sng">
            <a:solidFill>
              <a:schemeClr val="lt1"/>
            </a:solidFill>
            <a:prstDash val="solid"/>
            <a:round/>
            <a:headEnd type="none" w="sm" len="sm"/>
            <a:tailEnd type="none" w="sm" len="sm"/>
          </a:ln>
        </p:spPr>
      </p:cxnSp>
      <p:sp>
        <p:nvSpPr>
          <p:cNvPr id="49" name="Slide Number Placeholder 48" descr="" title="">
            <a:extLst>
              <a:ext uri="{FF2B5EF4-FFF2-40B4-BE49-F238E27FC236}">
                <a16:creationId xmlns:a16="http://schemas.microsoft.com/office/drawing/2014/main" id="{F79EB1A1-E3CD-470A-A2F0-BEE1A69F4DEE}"/>
              </a:ext>
            </a:extLst>
          </p:cNvPr>
          <p:cNvSpPr>
            <a:spLocks noGrp="1"/>
          </p:cNvSpPr>
          <p:nvPr>
            <p:ph type="sldNum" sz="quarter" idx="12"/>
          </p:nvPr>
        </p:nvSpPr>
        <p:spPr>
          <a:xfrm>
            <a:off x="7844112" y="6356350"/>
            <a:ext cx="2743200" cy="365125"/>
          </a:xfrm>
        </p:spPr>
        <p:txBody>
          <a:bodyPr/>
          <a:lstStyle/>
          <a:p>
            <a:fld id="{16BC0DEB-40E7-4E2B-AFA7-58970AFA776D}" type="slidenum">
              <a:rPr lang="en-GB" smtClean="0"/>
              <a:t>12</a:t>
            </a:fld>
            <a:endParaRPr lang="en-GB" dirty="0"/>
          </a:p>
        </p:txBody>
      </p:sp>
    </p:spTree>
    <p:extLst>
      <p:ext uri="{BB962C8B-B14F-4D97-AF65-F5344CB8AC3E}">
        <p14:creationId xmlns:p14="http://schemas.microsoft.com/office/powerpoint/2010/main" val="4035264511"/>
      </p:ext>
    </p:extLst>
  </p:cSld>
  <p:clrMapOvr>
    <a:masterClrMapping/>
  </p:clrMapOvr>
</p:sld>
</file>

<file path=ppt/slides/slide13.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3979"/>
            <a:ext cx="12192000" cy="6858000"/>
          </a:xfrm>
        </p:spPr>
      </p:pic>
      <p:sp>
        <p:nvSpPr>
          <p:cNvPr id="5" name="Shape 183" descr="" title=""/>
          <p:cNvSpPr txBox="1">
            <a:spLocks/>
          </p:cNvSpPr>
          <p:nvPr/>
        </p:nvSpPr>
        <p:spPr>
          <a:xfrm>
            <a:off x="745921" y="1293303"/>
            <a:ext cx="10515600" cy="46796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endParaRPr lang="en-GB" sz="2400" dirty="0"/>
          </a:p>
        </p:txBody>
      </p:sp>
      <p:sp>
        <p:nvSpPr>
          <p:cNvPr id="7" name="Title 1" descr="" title="">
            <a:extLst>
              <a:ext uri="{FF2B5EF4-FFF2-40B4-BE49-F238E27FC236}">
                <a16:creationId xmlns:a16="http://schemas.microsoft.com/office/drawing/2014/main" id="{401A9153-F50D-4158-ADEE-0D3167F16D3D}"/>
              </a:ext>
            </a:extLst>
          </p:cNvPr>
          <p:cNvSpPr txBox="1">
            <a:spLocks/>
          </p:cNvSpPr>
          <p:nvPr/>
        </p:nvSpPr>
        <p:spPr>
          <a:xfrm>
            <a:off x="692129" y="51826"/>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rPr>
              <a:t>New Twists on Traditional Finance</a:t>
            </a:r>
            <a:br>
              <a:rPr lang="en-GB" sz="3600" b="1" dirty="0">
                <a:latin typeface="+mn-lt"/>
              </a:rPr>
            </a:br>
            <a:r>
              <a:rPr lang="en-GB" sz="2800" dirty="0">
                <a:latin typeface="+mn-lt"/>
              </a:rPr>
              <a:t>Decentralised Solutions for Key Financial Services</a:t>
            </a:r>
            <a:endParaRPr lang="en-GB" sz="3600" dirty="0">
              <a:latin typeface="+mn-lt"/>
            </a:endParaRPr>
          </a:p>
        </p:txBody>
      </p:sp>
      <p:sp>
        <p:nvSpPr>
          <p:cNvPr id="8" name="Google Shape;284;p49" descr="" title="">
            <a:extLst>
              <a:ext uri="{FF2B5EF4-FFF2-40B4-BE49-F238E27FC236}">
                <a16:creationId xmlns:a16="http://schemas.microsoft.com/office/drawing/2014/main" id="{7028173D-5222-4394-85F9-2AB9BFF57BBF}"/>
              </a:ext>
            </a:extLst>
          </p:cNvPr>
          <p:cNvSpPr txBox="1"/>
          <p:nvPr/>
        </p:nvSpPr>
        <p:spPr>
          <a:xfrm>
            <a:off x="6637325" y="1240657"/>
            <a:ext cx="5137500" cy="3010055"/>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1600" b="1" dirty="0">
                <a:ea typeface="Georgia"/>
                <a:cs typeface="Georgia"/>
                <a:sym typeface="Georgia"/>
              </a:rPr>
              <a:t>Insurance</a:t>
            </a:r>
            <a:endParaRPr sz="1600" b="1" dirty="0">
              <a:ea typeface="Mukta"/>
              <a:cs typeface="Mukta"/>
              <a:sym typeface="Mukta"/>
            </a:endParaRPr>
          </a:p>
          <a:p>
            <a:pPr marL="0" lvl="0" indent="0" algn="l" rtl="0">
              <a:lnSpc>
                <a:spcPct val="115000"/>
              </a:lnSpc>
              <a:spcBef>
                <a:spcPts val="1200"/>
              </a:spcBef>
              <a:spcAft>
                <a:spcPts val="0"/>
              </a:spcAft>
              <a:buNone/>
            </a:pPr>
            <a:r>
              <a:rPr lang="en-US" sz="1600" dirty="0">
                <a:ea typeface="Mukta"/>
                <a:cs typeface="Mukta"/>
                <a:sym typeface="Mukta"/>
              </a:rPr>
              <a:t>Peer-to-peer insurance policies, in which the insured parties compensate those willing to subscribe the associated risks. Losses are evaluated through voting of the participants of the protocol.</a:t>
            </a:r>
            <a:br>
              <a:rPr lang="en-US" sz="1600" dirty="0">
                <a:ea typeface="Mukta"/>
                <a:cs typeface="Mukta"/>
                <a:sym typeface="Mukta"/>
              </a:rPr>
            </a:br>
            <a:br>
              <a:rPr lang="en-US" sz="1600" dirty="0">
                <a:ea typeface="Mukta"/>
                <a:cs typeface="Mukta"/>
                <a:sym typeface="Mukta"/>
              </a:rPr>
            </a:br>
            <a:br>
              <a:rPr lang="en-US" sz="1600" dirty="0">
                <a:ea typeface="Mukta"/>
                <a:cs typeface="Mukta"/>
                <a:sym typeface="Mukta"/>
              </a:rPr>
            </a:br>
            <a:endParaRPr sz="1600" b="1" dirty="0">
              <a:ea typeface="Mukta"/>
              <a:cs typeface="Mukta"/>
              <a:sym typeface="Mukta"/>
            </a:endParaRPr>
          </a:p>
          <a:p>
            <a:pPr marL="57150" lvl="0" indent="0" algn="l" rtl="0">
              <a:lnSpc>
                <a:spcPct val="115000"/>
              </a:lnSpc>
              <a:spcBef>
                <a:spcPts val="1200"/>
              </a:spcBef>
              <a:spcAft>
                <a:spcPts val="1200"/>
              </a:spcAft>
              <a:buNone/>
            </a:pPr>
            <a:endParaRPr sz="1600" dirty="0">
              <a:ea typeface="Mukta"/>
              <a:cs typeface="Mukta"/>
              <a:sym typeface="Mukta"/>
            </a:endParaRPr>
          </a:p>
        </p:txBody>
      </p:sp>
      <p:sp>
        <p:nvSpPr>
          <p:cNvPr id="9" name="Google Shape;285;p49" descr="" title="">
            <a:extLst>
              <a:ext uri="{FF2B5EF4-FFF2-40B4-BE49-F238E27FC236}">
                <a16:creationId xmlns:a16="http://schemas.microsoft.com/office/drawing/2014/main" id="{D5D34504-CD3C-469F-BD04-1B13F196D728}"/>
              </a:ext>
            </a:extLst>
          </p:cNvPr>
          <p:cNvSpPr txBox="1"/>
          <p:nvPr/>
        </p:nvSpPr>
        <p:spPr>
          <a:xfrm>
            <a:off x="863075" y="1079289"/>
            <a:ext cx="5298000" cy="2006703"/>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1600" b="1" dirty="0">
                <a:ea typeface="Georgia"/>
                <a:cs typeface="Georgia"/>
                <a:sym typeface="Georgia"/>
              </a:rPr>
              <a:t>Exchanges</a:t>
            </a:r>
            <a:endParaRPr sz="1600" b="1" dirty="0">
              <a:ea typeface="Mukta"/>
              <a:cs typeface="Mukta"/>
              <a:sym typeface="Mukta"/>
            </a:endParaRPr>
          </a:p>
          <a:p>
            <a:pPr lvl="0">
              <a:lnSpc>
                <a:spcPct val="115000"/>
              </a:lnSpc>
              <a:spcBef>
                <a:spcPts val="1200"/>
              </a:spcBef>
              <a:spcAft>
                <a:spcPts val="1200"/>
              </a:spcAft>
            </a:pPr>
            <a:r>
              <a:rPr lang="en-US" sz="1600" dirty="0">
                <a:ea typeface="Mukta"/>
                <a:cs typeface="Mukta"/>
                <a:sym typeface="Mukta"/>
              </a:rPr>
              <a:t>Decentralized exchanges (DEXs) that enable the trading of assets without intermediaries (such as settlement agents, clearinghouses, market makers, etc.), significantly reducing operational costs. </a:t>
            </a:r>
            <a:r>
              <a:rPr lang="en-GB" sz="1600" dirty="0"/>
              <a:t>DEXs usually operate through a liquidity pool rather than a traditional buyer/seller market.</a:t>
            </a:r>
            <a:endParaRPr sz="1600" dirty="0">
              <a:ea typeface="Mukta"/>
              <a:cs typeface="Mukta"/>
              <a:sym typeface="Mukta"/>
            </a:endParaRPr>
          </a:p>
        </p:txBody>
      </p:sp>
      <p:pic>
        <p:nvPicPr>
          <p:cNvPr id="10" name="Google Shape;286;p49" descr="" title="">
            <a:extLst>
              <a:ext uri="{FF2B5EF4-FFF2-40B4-BE49-F238E27FC236}">
                <a16:creationId xmlns:a16="http://schemas.microsoft.com/office/drawing/2014/main" id="{64603BD2-33BC-49B9-AB4B-B644FA1919EC}"/>
              </a:ext>
            </a:extLst>
          </p:cNvPr>
          <p:cNvPicPr preferRelativeResize="0"/>
          <p:nvPr/>
        </p:nvPicPr>
        <p:blipFill>
          <a:blip r:embed="rId3">
            <a:alphaModFix/>
          </a:blip>
          <a:stretch>
            <a:fillRect/>
          </a:stretch>
        </p:blipFill>
        <p:spPr>
          <a:xfrm>
            <a:off x="863064" y="3011683"/>
            <a:ext cx="4151376" cy="548640"/>
          </a:xfrm>
          <a:prstGeom prst="rect">
            <a:avLst/>
          </a:prstGeom>
          <a:noFill/>
          <a:ln>
            <a:noFill/>
          </a:ln>
        </p:spPr>
      </p:pic>
      <p:pic>
        <p:nvPicPr>
          <p:cNvPr id="11" name="Google Shape;287;p49" descr="" title="">
            <a:extLst>
              <a:ext uri="{FF2B5EF4-FFF2-40B4-BE49-F238E27FC236}">
                <a16:creationId xmlns:a16="http://schemas.microsoft.com/office/drawing/2014/main" id="{129AA2FF-811B-4D93-B1F1-16D3D7317E2C}"/>
              </a:ext>
            </a:extLst>
          </p:cNvPr>
          <p:cNvPicPr preferRelativeResize="0"/>
          <p:nvPr/>
        </p:nvPicPr>
        <p:blipFill>
          <a:blip r:embed="rId4">
            <a:alphaModFix/>
          </a:blip>
          <a:stretch>
            <a:fillRect/>
          </a:stretch>
        </p:blipFill>
        <p:spPr>
          <a:xfrm>
            <a:off x="864450" y="5308782"/>
            <a:ext cx="4148620" cy="548640"/>
          </a:xfrm>
          <a:prstGeom prst="rect">
            <a:avLst/>
          </a:prstGeom>
          <a:noFill/>
          <a:ln>
            <a:noFill/>
          </a:ln>
        </p:spPr>
      </p:pic>
      <p:pic>
        <p:nvPicPr>
          <p:cNvPr id="12" name="Google Shape;288;p49" descr="" title="">
            <a:extLst>
              <a:ext uri="{FF2B5EF4-FFF2-40B4-BE49-F238E27FC236}">
                <a16:creationId xmlns:a16="http://schemas.microsoft.com/office/drawing/2014/main" id="{BB7F74B0-580E-4E6E-AF7D-60AD575D0FAE}"/>
              </a:ext>
            </a:extLst>
          </p:cNvPr>
          <p:cNvPicPr preferRelativeResize="0"/>
          <p:nvPr/>
        </p:nvPicPr>
        <p:blipFill>
          <a:blip r:embed="rId5">
            <a:alphaModFix/>
          </a:blip>
          <a:stretch>
            <a:fillRect/>
          </a:stretch>
        </p:blipFill>
        <p:spPr>
          <a:xfrm>
            <a:off x="6723400" y="2853264"/>
            <a:ext cx="4294937" cy="548640"/>
          </a:xfrm>
          <a:prstGeom prst="rect">
            <a:avLst/>
          </a:prstGeom>
          <a:noFill/>
          <a:ln>
            <a:noFill/>
          </a:ln>
        </p:spPr>
      </p:pic>
      <p:pic>
        <p:nvPicPr>
          <p:cNvPr id="13" name="Google Shape;289;p49" descr="" title="">
            <a:extLst>
              <a:ext uri="{FF2B5EF4-FFF2-40B4-BE49-F238E27FC236}">
                <a16:creationId xmlns:a16="http://schemas.microsoft.com/office/drawing/2014/main" id="{45B02A87-D8BE-4B5C-9CA8-1303C5843E6D}"/>
              </a:ext>
            </a:extLst>
          </p:cNvPr>
          <p:cNvPicPr preferRelativeResize="0"/>
          <p:nvPr/>
        </p:nvPicPr>
        <p:blipFill>
          <a:blip r:embed="rId6">
            <a:alphaModFix/>
          </a:blip>
          <a:stretch>
            <a:fillRect/>
          </a:stretch>
        </p:blipFill>
        <p:spPr>
          <a:xfrm>
            <a:off x="6798250" y="5308782"/>
            <a:ext cx="4318580" cy="548640"/>
          </a:xfrm>
          <a:prstGeom prst="rect">
            <a:avLst/>
          </a:prstGeom>
          <a:noFill/>
          <a:ln>
            <a:noFill/>
          </a:ln>
        </p:spPr>
      </p:pic>
      <p:sp>
        <p:nvSpPr>
          <p:cNvPr id="14" name="Google Shape;290;p49" descr="" title="">
            <a:extLst>
              <a:ext uri="{FF2B5EF4-FFF2-40B4-BE49-F238E27FC236}">
                <a16:creationId xmlns:a16="http://schemas.microsoft.com/office/drawing/2014/main" id="{89A148A3-03BA-48E6-BB25-28582922B413}"/>
              </a:ext>
            </a:extLst>
          </p:cNvPr>
          <p:cNvSpPr txBox="1"/>
          <p:nvPr/>
        </p:nvSpPr>
        <p:spPr>
          <a:xfrm>
            <a:off x="863075" y="3702407"/>
            <a:ext cx="5137500" cy="1723549"/>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1600" b="1" dirty="0">
                <a:ea typeface="Georgia"/>
                <a:cs typeface="Georgia"/>
                <a:sym typeface="Georgia"/>
              </a:rPr>
              <a:t>Lending and borrowing</a:t>
            </a:r>
            <a:endParaRPr sz="1600" b="1" dirty="0">
              <a:ea typeface="Mukta"/>
              <a:cs typeface="Mukta"/>
              <a:sym typeface="Mukta"/>
            </a:endParaRPr>
          </a:p>
          <a:p>
            <a:pPr marL="0" lvl="0" indent="0" algn="l" rtl="0">
              <a:lnSpc>
                <a:spcPct val="115000"/>
              </a:lnSpc>
              <a:spcBef>
                <a:spcPts val="1200"/>
              </a:spcBef>
              <a:spcAft>
                <a:spcPts val="1200"/>
              </a:spcAft>
              <a:buNone/>
            </a:pPr>
            <a:r>
              <a:rPr lang="en-US" sz="1600" dirty="0">
                <a:ea typeface="Mukta"/>
                <a:cs typeface="Mukta"/>
                <a:sym typeface="Mukta"/>
              </a:rPr>
              <a:t>Protocols that allow their users to take loans with their crypto as collateral or to monetize their investments through dynamic interest rates, reflecting the immediate supply and demand of the market.</a:t>
            </a:r>
            <a:endParaRPr sz="1600" b="1" dirty="0">
              <a:ea typeface="Georgia"/>
              <a:cs typeface="Georgia"/>
              <a:sym typeface="Georgia"/>
            </a:endParaRPr>
          </a:p>
        </p:txBody>
      </p:sp>
      <p:sp>
        <p:nvSpPr>
          <p:cNvPr id="15" name="Google Shape;291;p49" descr="" title="">
            <a:extLst>
              <a:ext uri="{FF2B5EF4-FFF2-40B4-BE49-F238E27FC236}">
                <a16:creationId xmlns:a16="http://schemas.microsoft.com/office/drawing/2014/main" id="{02CA10C3-4B66-4F9C-AE2B-3616EBCD0309}"/>
              </a:ext>
            </a:extLst>
          </p:cNvPr>
          <p:cNvSpPr txBox="1"/>
          <p:nvPr/>
        </p:nvSpPr>
        <p:spPr>
          <a:xfrm>
            <a:off x="6723400" y="3594450"/>
            <a:ext cx="5137500" cy="2006703"/>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1600" b="1" dirty="0">
                <a:ea typeface="Georgia"/>
                <a:cs typeface="Georgia"/>
                <a:sym typeface="Georgia"/>
              </a:rPr>
              <a:t>Asset management</a:t>
            </a:r>
            <a:endParaRPr sz="1600" b="1" dirty="0">
              <a:ea typeface="Mukta"/>
              <a:cs typeface="Mukta"/>
              <a:sym typeface="Mukta"/>
            </a:endParaRPr>
          </a:p>
          <a:p>
            <a:pPr marL="0" lvl="0" indent="0" algn="l" rtl="0">
              <a:lnSpc>
                <a:spcPct val="115000"/>
              </a:lnSpc>
              <a:spcBef>
                <a:spcPts val="1200"/>
              </a:spcBef>
              <a:spcAft>
                <a:spcPts val="1200"/>
              </a:spcAft>
              <a:buNone/>
            </a:pPr>
            <a:r>
              <a:rPr lang="en-US" sz="1600" dirty="0">
                <a:ea typeface="Mukta"/>
                <a:cs typeface="Mukta"/>
                <a:sym typeface="Mukta"/>
              </a:rPr>
              <a:t>Protocols for the allocation of assets in different strategies, in a non-custodial and transparent manner. Users may manage their assets based on predetermined allocations of risk, exposure and size.</a:t>
            </a:r>
            <a:br>
              <a:rPr lang="en-US" sz="1600" dirty="0">
                <a:ea typeface="Mukta"/>
                <a:cs typeface="Mukta"/>
                <a:sym typeface="Mukta"/>
              </a:rPr>
            </a:br>
            <a:endParaRPr sz="1600" b="1" dirty="0">
              <a:ea typeface="Georgia"/>
              <a:cs typeface="Georgia"/>
              <a:sym typeface="Georgia"/>
            </a:endParaRPr>
          </a:p>
        </p:txBody>
      </p:sp>
      <p:sp>
        <p:nvSpPr>
          <p:cNvPr id="16" name="Slide Number Placeholder 15" descr="" title="">
            <a:extLst>
              <a:ext uri="{FF2B5EF4-FFF2-40B4-BE49-F238E27FC236}">
                <a16:creationId xmlns:a16="http://schemas.microsoft.com/office/drawing/2014/main" id="{FFEE7550-BDB8-4070-93E8-A8347EBEBFB1}"/>
              </a:ext>
            </a:extLst>
          </p:cNvPr>
          <p:cNvSpPr>
            <a:spLocks noGrp="1"/>
          </p:cNvSpPr>
          <p:nvPr>
            <p:ph type="sldNum" sz="quarter" idx="12"/>
          </p:nvPr>
        </p:nvSpPr>
        <p:spPr>
          <a:xfrm>
            <a:off x="7871004" y="6356350"/>
            <a:ext cx="2743200" cy="365125"/>
          </a:xfrm>
        </p:spPr>
        <p:txBody>
          <a:bodyPr/>
          <a:lstStyle/>
          <a:p>
            <a:fld id="{16BC0DEB-40E7-4E2B-AFA7-58970AFA776D}" type="slidenum">
              <a:rPr lang="en-GB" smtClean="0"/>
              <a:t>13</a:t>
            </a:fld>
            <a:endParaRPr lang="en-GB" dirty="0"/>
          </a:p>
        </p:txBody>
      </p:sp>
    </p:spTree>
    <p:extLst>
      <p:ext uri="{BB962C8B-B14F-4D97-AF65-F5344CB8AC3E}">
        <p14:creationId xmlns:p14="http://schemas.microsoft.com/office/powerpoint/2010/main" val="2023362382"/>
      </p:ext>
    </p:extLst>
  </p:cSld>
  <p:clrMapOvr>
    <a:masterClrMapping/>
  </p:clrMapOvr>
</p:sld>
</file>

<file path=ppt/slides/slide14.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3575"/>
            <a:ext cx="12192000" cy="6858000"/>
          </a:xfrm>
        </p:spPr>
      </p:pic>
      <p:sp>
        <p:nvSpPr>
          <p:cNvPr id="2" name="Title 1" descr="" title=""/>
          <p:cNvSpPr>
            <a:spLocks noGrp="1"/>
          </p:cNvSpPr>
          <p:nvPr>
            <p:ph type="title"/>
          </p:nvPr>
        </p:nvSpPr>
        <p:spPr>
          <a:xfrm>
            <a:off x="745921" y="-49038"/>
            <a:ext cx="10515600" cy="1325563"/>
          </a:xfrm>
        </p:spPr>
        <p:txBody>
          <a:bodyPr>
            <a:normAutofit/>
          </a:bodyPr>
          <a:lstStyle/>
          <a:p>
            <a:r>
              <a:rPr lang="en-GB" sz="3600" b="1" dirty="0">
                <a:latin typeface="+mn-lt"/>
              </a:rPr>
              <a:t>New Twists on Traditional Finance</a:t>
            </a:r>
            <a:br>
              <a:rPr lang="en-GB" sz="3600" b="1" dirty="0">
                <a:latin typeface="+mn-lt"/>
              </a:rPr>
            </a:br>
            <a:r>
              <a:rPr lang="en-GB" sz="2800" dirty="0">
                <a:latin typeface="+mn-lt"/>
              </a:rPr>
              <a:t>Decentralised Returns</a:t>
            </a:r>
            <a:endParaRPr lang="en-GB" sz="3600" dirty="0">
              <a:latin typeface="+mn-lt"/>
            </a:endParaRPr>
          </a:p>
        </p:txBody>
      </p:sp>
      <p:sp>
        <p:nvSpPr>
          <p:cNvPr id="5" name="Shape 183" descr="" title=""/>
          <p:cNvSpPr txBox="1">
            <a:spLocks/>
          </p:cNvSpPr>
          <p:nvPr/>
        </p:nvSpPr>
        <p:spPr>
          <a:xfrm>
            <a:off x="745921" y="1117134"/>
            <a:ext cx="10515600" cy="4612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endParaRPr lang="en-GB" sz="2400" dirty="0"/>
          </a:p>
        </p:txBody>
      </p:sp>
      <p:sp>
        <p:nvSpPr>
          <p:cNvPr id="9" name="Marcador de contenido 2" descr="" title="">
            <a:extLst>
              <a:ext uri="{FF2B5EF4-FFF2-40B4-BE49-F238E27FC236}">
                <a16:creationId xmlns:a16="http://schemas.microsoft.com/office/drawing/2014/main" id="{8839BFC1-C1FD-4783-B27E-691DBAA0F175}"/>
              </a:ext>
            </a:extLst>
          </p:cNvPr>
          <p:cNvSpPr txBox="1">
            <a:spLocks/>
          </p:cNvSpPr>
          <p:nvPr/>
        </p:nvSpPr>
        <p:spPr>
          <a:xfrm>
            <a:off x="982662" y="1233293"/>
            <a:ext cx="10225906" cy="5257092"/>
          </a:xfrm>
          <a:prstGeom prst="rect">
            <a:avLst/>
          </a:prstGeom>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2000" i="1" dirty="0"/>
              <a:t>Yield Farming</a:t>
            </a:r>
          </a:p>
          <a:p>
            <a:pPr lvl="1">
              <a:lnSpc>
                <a:spcPct val="100000"/>
              </a:lnSpc>
              <a:spcBef>
                <a:spcPts val="0"/>
              </a:spcBef>
            </a:pPr>
            <a:r>
              <a:rPr lang="en-GB" sz="1800" dirty="0"/>
              <a:t>Liquidity providers are rewarded with a transaction fee if crypto assets are exchanged by traders.</a:t>
            </a:r>
            <a:endParaRPr lang="en-US" sz="1800" dirty="0"/>
          </a:p>
          <a:p>
            <a:pPr lvl="1">
              <a:lnSpc>
                <a:spcPct val="100000"/>
              </a:lnSpc>
              <a:spcBef>
                <a:spcPts val="0"/>
              </a:spcBef>
            </a:pPr>
            <a:r>
              <a:rPr lang="en-US" sz="1800" dirty="0"/>
              <a:t>Offers a flexible approach for earning passive income through depositing crypto assets in a liquidity pool.  </a:t>
            </a:r>
          </a:p>
          <a:p>
            <a:pPr lvl="1">
              <a:lnSpc>
                <a:spcPct val="100000"/>
              </a:lnSpc>
              <a:spcBef>
                <a:spcPts val="0"/>
              </a:spcBef>
            </a:pPr>
            <a:endParaRPr lang="en-US" sz="1800" dirty="0"/>
          </a:p>
          <a:p>
            <a:pPr>
              <a:lnSpc>
                <a:spcPct val="100000"/>
              </a:lnSpc>
              <a:spcBef>
                <a:spcPts val="0"/>
              </a:spcBef>
            </a:pPr>
            <a:r>
              <a:rPr lang="en-GB" sz="2000" i="1" dirty="0"/>
              <a:t>Liquidity Mining</a:t>
            </a:r>
          </a:p>
          <a:p>
            <a:pPr lvl="1" fontAlgn="base"/>
            <a:r>
              <a:rPr lang="en-US" sz="1800" dirty="0"/>
              <a:t>Liquidity mining occurs when a yield farming participant earns token rewards as additional compensation.  Examples include Compound issuing COMP, its governance token, to its platform users. </a:t>
            </a:r>
          </a:p>
          <a:p>
            <a:pPr lvl="1">
              <a:lnSpc>
                <a:spcPct val="100000"/>
              </a:lnSpc>
              <a:spcBef>
                <a:spcPts val="0"/>
              </a:spcBef>
            </a:pPr>
            <a:endParaRPr lang="en-GB" sz="1200" dirty="0"/>
          </a:p>
          <a:p>
            <a:pPr>
              <a:lnSpc>
                <a:spcPct val="100000"/>
              </a:lnSpc>
              <a:spcBef>
                <a:spcPts val="0"/>
              </a:spcBef>
            </a:pPr>
            <a:r>
              <a:rPr lang="en-GB" sz="2000" i="1" dirty="0"/>
              <a:t>Staking</a:t>
            </a:r>
          </a:p>
          <a:p>
            <a:pPr lvl="1">
              <a:lnSpc>
                <a:spcPct val="100000"/>
              </a:lnSpc>
              <a:spcBef>
                <a:spcPts val="0"/>
              </a:spcBef>
            </a:pPr>
            <a:r>
              <a:rPr lang="en-US" sz="1800" dirty="0"/>
              <a:t>Proof of stake (POS) protocols (e.g., </a:t>
            </a:r>
            <a:r>
              <a:rPr lang="en-US" sz="1800" dirty="0" err="1"/>
              <a:t>Tezos</a:t>
            </a:r>
            <a:r>
              <a:rPr lang="en-US" sz="1800" dirty="0"/>
              <a:t>, Cosmos) utilize a network of “validators” to validate new transactions and update the blockchain to reflect those transactions. </a:t>
            </a:r>
          </a:p>
          <a:p>
            <a:pPr lvl="1">
              <a:lnSpc>
                <a:spcPct val="100000"/>
              </a:lnSpc>
              <a:spcBef>
                <a:spcPts val="0"/>
              </a:spcBef>
            </a:pPr>
            <a:r>
              <a:rPr lang="en-US" sz="1800" dirty="0"/>
              <a:t>A validator’s opportunities to validate new transactions increase in proportion to how many tokens it has (its “stake”). Selected validator earns “staking rewards” consisting of additional tokens.</a:t>
            </a:r>
          </a:p>
          <a:p>
            <a:pPr lvl="1">
              <a:lnSpc>
                <a:spcPct val="100000"/>
              </a:lnSpc>
              <a:spcBef>
                <a:spcPts val="0"/>
              </a:spcBef>
            </a:pPr>
            <a:r>
              <a:rPr lang="en-US" sz="1800" dirty="0"/>
              <a:t>Because POS validation requires technical knowledge, a beneficial owner of POS tokens may “delegate” its tokens to a third-party validator.</a:t>
            </a:r>
          </a:p>
        </p:txBody>
      </p:sp>
      <p:sp>
        <p:nvSpPr>
          <p:cNvPr id="3" name="Slide Number Placeholder 2" descr="" title="">
            <a:extLst>
              <a:ext uri="{FF2B5EF4-FFF2-40B4-BE49-F238E27FC236}">
                <a16:creationId xmlns:a16="http://schemas.microsoft.com/office/drawing/2014/main" id="{AD188087-5365-4EEF-8306-D03D5F9DAB7B}"/>
              </a:ext>
            </a:extLst>
          </p:cNvPr>
          <p:cNvSpPr>
            <a:spLocks noGrp="1"/>
          </p:cNvSpPr>
          <p:nvPr>
            <p:ph type="sldNum" sz="quarter" idx="12"/>
          </p:nvPr>
        </p:nvSpPr>
        <p:spPr>
          <a:xfrm>
            <a:off x="7850839" y="6356350"/>
            <a:ext cx="2743200" cy="365125"/>
          </a:xfrm>
        </p:spPr>
        <p:txBody>
          <a:bodyPr/>
          <a:lstStyle/>
          <a:p>
            <a:fld id="{16BC0DEB-40E7-4E2B-AFA7-58970AFA776D}" type="slidenum">
              <a:rPr lang="en-GB" smtClean="0"/>
              <a:t>14</a:t>
            </a:fld>
            <a:endParaRPr lang="en-GB" dirty="0"/>
          </a:p>
        </p:txBody>
      </p:sp>
    </p:spTree>
    <p:extLst>
      <p:ext uri="{BB962C8B-B14F-4D97-AF65-F5344CB8AC3E}">
        <p14:creationId xmlns:p14="http://schemas.microsoft.com/office/powerpoint/2010/main" val="3214913633"/>
      </p:ext>
    </p:extLst>
  </p:cSld>
  <p:clrMapOvr>
    <a:masterClrMapping/>
  </p:clrMapOvr>
</p:sld>
</file>

<file path=ppt/slides/slide15.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3575"/>
            <a:ext cx="12192000" cy="6858000"/>
          </a:xfrm>
        </p:spPr>
      </p:pic>
      <p:sp>
        <p:nvSpPr>
          <p:cNvPr id="2" name="Title 1" descr="" title=""/>
          <p:cNvSpPr>
            <a:spLocks noGrp="1"/>
          </p:cNvSpPr>
          <p:nvPr>
            <p:ph type="title"/>
          </p:nvPr>
        </p:nvSpPr>
        <p:spPr>
          <a:xfrm>
            <a:off x="745921" y="-57427"/>
            <a:ext cx="10515600" cy="1325563"/>
          </a:xfrm>
        </p:spPr>
        <p:txBody>
          <a:bodyPr>
            <a:normAutofit/>
          </a:bodyPr>
          <a:lstStyle/>
          <a:p>
            <a:r>
              <a:rPr lang="en-GB" sz="3600" b="1" dirty="0">
                <a:latin typeface="+mn-lt"/>
              </a:rPr>
              <a:t>New Twists on Traditional Finance</a:t>
            </a:r>
            <a:br>
              <a:rPr lang="en-GB" sz="3600" b="1" dirty="0">
                <a:latin typeface="+mn-lt"/>
              </a:rPr>
            </a:br>
            <a:r>
              <a:rPr lang="en-GB" sz="2800" dirty="0">
                <a:latin typeface="+mn-lt"/>
              </a:rPr>
              <a:t>Decentralised Assets</a:t>
            </a:r>
            <a:endParaRPr lang="en-GB" sz="3600" dirty="0">
              <a:latin typeface="+mn-lt"/>
            </a:endParaRPr>
          </a:p>
        </p:txBody>
      </p:sp>
      <p:sp>
        <p:nvSpPr>
          <p:cNvPr id="5" name="Shape 183" descr="" title=""/>
          <p:cNvSpPr txBox="1">
            <a:spLocks/>
          </p:cNvSpPr>
          <p:nvPr/>
        </p:nvSpPr>
        <p:spPr>
          <a:xfrm>
            <a:off x="745921" y="1117134"/>
            <a:ext cx="10515600" cy="4612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endParaRPr lang="en-GB" sz="2400" dirty="0"/>
          </a:p>
        </p:txBody>
      </p:sp>
      <p:sp>
        <p:nvSpPr>
          <p:cNvPr id="9" name="Marcador de contenido 2" descr="" title="">
            <a:extLst>
              <a:ext uri="{FF2B5EF4-FFF2-40B4-BE49-F238E27FC236}">
                <a16:creationId xmlns:a16="http://schemas.microsoft.com/office/drawing/2014/main" id="{8839BFC1-C1FD-4783-B27E-691DBAA0F175}"/>
              </a:ext>
            </a:extLst>
          </p:cNvPr>
          <p:cNvSpPr txBox="1">
            <a:spLocks/>
          </p:cNvSpPr>
          <p:nvPr/>
        </p:nvSpPr>
        <p:spPr>
          <a:xfrm>
            <a:off x="982662" y="1233293"/>
            <a:ext cx="10225906" cy="5257092"/>
          </a:xfrm>
          <a:prstGeom prst="rect">
            <a:avLst/>
          </a:prstGeom>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2000" i="1" dirty="0" err="1"/>
              <a:t>Stablecoins</a:t>
            </a:r>
            <a:endParaRPr lang="en-GB" sz="2000" i="1" dirty="0"/>
          </a:p>
          <a:p>
            <a:pPr lvl="1">
              <a:lnSpc>
                <a:spcPct val="100000"/>
              </a:lnSpc>
              <a:spcBef>
                <a:spcPts val="0"/>
              </a:spcBef>
            </a:pPr>
            <a:r>
              <a:rPr lang="en-GB" sz="1800" dirty="0"/>
              <a:t>Offer a solution to one of the biggest issues for crypto assets: volatility. The value of a </a:t>
            </a:r>
            <a:r>
              <a:rPr lang="en-GB" sz="1800" dirty="0" err="1"/>
              <a:t>stablecoin</a:t>
            </a:r>
            <a:r>
              <a:rPr lang="en-GB" sz="1800" dirty="0"/>
              <a:t> is pegged to a fiat currency such as USD. </a:t>
            </a:r>
            <a:r>
              <a:rPr lang="en-GB" sz="1800" dirty="0" err="1"/>
              <a:t>Stablecoins</a:t>
            </a:r>
            <a:r>
              <a:rPr lang="en-GB" sz="1800" dirty="0"/>
              <a:t> can be </a:t>
            </a:r>
            <a:r>
              <a:rPr lang="en-GB" sz="1800" dirty="0" err="1"/>
              <a:t>collaterised</a:t>
            </a:r>
            <a:r>
              <a:rPr lang="en-GB" sz="1800" dirty="0"/>
              <a:t> or </a:t>
            </a:r>
            <a:r>
              <a:rPr lang="en-GB" sz="1800" dirty="0" err="1"/>
              <a:t>uncollaterised</a:t>
            </a:r>
            <a:r>
              <a:rPr lang="en-GB" sz="1800" dirty="0"/>
              <a:t>. </a:t>
            </a:r>
          </a:p>
          <a:p>
            <a:pPr lvl="1">
              <a:lnSpc>
                <a:spcPct val="100000"/>
              </a:lnSpc>
              <a:spcBef>
                <a:spcPts val="0"/>
              </a:spcBef>
            </a:pPr>
            <a:r>
              <a:rPr lang="en-GB" sz="1800" dirty="0"/>
              <a:t>The most simple form of a </a:t>
            </a:r>
            <a:r>
              <a:rPr lang="en-GB" sz="1800" dirty="0" err="1"/>
              <a:t>stablecoin</a:t>
            </a:r>
            <a:r>
              <a:rPr lang="en-GB" sz="1800" dirty="0"/>
              <a:t> is a </a:t>
            </a:r>
            <a:r>
              <a:rPr lang="en-GB" sz="1800" b="1" dirty="0"/>
              <a:t>fiat-backed</a:t>
            </a:r>
            <a:r>
              <a:rPr lang="en-GB" sz="1800" dirty="0"/>
              <a:t> </a:t>
            </a:r>
            <a:r>
              <a:rPr lang="en-GB" sz="1800" dirty="0" err="1"/>
              <a:t>stablecoin</a:t>
            </a:r>
            <a:r>
              <a:rPr lang="en-GB" sz="1800" dirty="0"/>
              <a:t>: you simply pay a USD to the issuer in return for the USD </a:t>
            </a:r>
            <a:r>
              <a:rPr lang="en-GB" sz="1800" dirty="0" err="1"/>
              <a:t>stablecoin</a:t>
            </a:r>
            <a:r>
              <a:rPr lang="en-GB" sz="1800" dirty="0"/>
              <a:t>. </a:t>
            </a:r>
          </a:p>
          <a:p>
            <a:pPr lvl="1">
              <a:lnSpc>
                <a:spcPct val="100000"/>
              </a:lnSpc>
              <a:spcBef>
                <a:spcPts val="0"/>
              </a:spcBef>
            </a:pPr>
            <a:r>
              <a:rPr lang="en-GB" sz="1800" dirty="0" err="1"/>
              <a:t>Stablecoins</a:t>
            </a:r>
            <a:r>
              <a:rPr lang="en-GB" sz="1800" dirty="0"/>
              <a:t> can also be </a:t>
            </a:r>
            <a:r>
              <a:rPr lang="en-GB" sz="1800" b="1" dirty="0"/>
              <a:t>crypto-backed</a:t>
            </a:r>
            <a:r>
              <a:rPr lang="en-GB" sz="1800" dirty="0"/>
              <a:t>. However, due to volatility of the collateral usually overcollateralization is required (e.g., USD 2,000 worth of Ether in return for USD 1,000 worth in the </a:t>
            </a:r>
            <a:r>
              <a:rPr lang="en-GB" sz="1800" dirty="0" err="1"/>
              <a:t>stablecoin</a:t>
            </a:r>
            <a:r>
              <a:rPr lang="en-GB" sz="1800" dirty="0"/>
              <a:t>). </a:t>
            </a:r>
          </a:p>
          <a:p>
            <a:pPr lvl="1">
              <a:lnSpc>
                <a:spcPct val="100000"/>
              </a:lnSpc>
              <a:spcBef>
                <a:spcPts val="0"/>
              </a:spcBef>
            </a:pPr>
            <a:r>
              <a:rPr lang="en-GB" sz="1800" dirty="0"/>
              <a:t>Finally, </a:t>
            </a:r>
            <a:r>
              <a:rPr lang="en-GB" sz="1800" b="1" dirty="0"/>
              <a:t>algorithmic-based</a:t>
            </a:r>
            <a:r>
              <a:rPr lang="en-GB" sz="1800" dirty="0"/>
              <a:t> </a:t>
            </a:r>
            <a:r>
              <a:rPr lang="en-GB" sz="1800" dirty="0" err="1"/>
              <a:t>stablecoins</a:t>
            </a:r>
            <a:r>
              <a:rPr lang="en-GB" sz="1800" dirty="0"/>
              <a:t> maintain the peg through a smart contract which operates similar to central banks (e.g., volume of currency is increased or decreased to keep the peg).</a:t>
            </a:r>
          </a:p>
          <a:p>
            <a:pPr marL="222250" lvl="1" indent="0">
              <a:lnSpc>
                <a:spcPct val="100000"/>
              </a:lnSpc>
              <a:spcBef>
                <a:spcPts val="0"/>
              </a:spcBef>
              <a:buNone/>
            </a:pPr>
            <a:endParaRPr lang="en-GB" sz="1800" dirty="0"/>
          </a:p>
          <a:p>
            <a:pPr marL="171450" indent="-171450">
              <a:lnSpc>
                <a:spcPct val="100000"/>
              </a:lnSpc>
              <a:spcBef>
                <a:spcPts val="0"/>
              </a:spcBef>
            </a:pPr>
            <a:r>
              <a:rPr lang="en-GB" sz="2000" i="1" dirty="0"/>
              <a:t>Synthetic assets</a:t>
            </a:r>
          </a:p>
          <a:p>
            <a:pPr lvl="1">
              <a:lnSpc>
                <a:spcPct val="100000"/>
              </a:lnSpc>
              <a:spcBef>
                <a:spcPts val="0"/>
              </a:spcBef>
            </a:pPr>
            <a:r>
              <a:rPr lang="en-GB" sz="1800" dirty="0"/>
              <a:t>Following the same strategies as for </a:t>
            </a:r>
            <a:r>
              <a:rPr lang="en-GB" sz="1800" dirty="0" err="1"/>
              <a:t>stablecoins</a:t>
            </a:r>
            <a:r>
              <a:rPr lang="en-GB" sz="1800" dirty="0"/>
              <a:t>, all kinds of real world assets, such as oil, gold, or stocks, can be synthesised as cryptographic assets. </a:t>
            </a:r>
          </a:p>
          <a:p>
            <a:pPr lvl="1">
              <a:lnSpc>
                <a:spcPct val="100000"/>
              </a:lnSpc>
              <a:spcBef>
                <a:spcPts val="0"/>
              </a:spcBef>
            </a:pPr>
            <a:r>
              <a:rPr lang="en-GB" sz="1800" dirty="0"/>
              <a:t>Can also create synthesise other fiat or cryptocurrencies. Examples include </a:t>
            </a:r>
            <a:r>
              <a:rPr lang="en-GB" sz="1800" dirty="0" err="1"/>
              <a:t>Synthetix</a:t>
            </a:r>
            <a:r>
              <a:rPr lang="en-GB" sz="1800" dirty="0"/>
              <a:t>.</a:t>
            </a:r>
          </a:p>
          <a:p>
            <a:pPr lvl="1" indent="0">
              <a:lnSpc>
                <a:spcPct val="100000"/>
              </a:lnSpc>
              <a:spcBef>
                <a:spcPts val="0"/>
              </a:spcBef>
              <a:buFont typeface="Arial" panose="020B0604020202020204" pitchFamily="34" charset="0"/>
              <a:buNone/>
            </a:pPr>
            <a:endParaRPr lang="en-GB" sz="1800" dirty="0"/>
          </a:p>
        </p:txBody>
      </p:sp>
      <p:sp>
        <p:nvSpPr>
          <p:cNvPr id="3" name="Slide Number Placeholder 2" descr="" title="">
            <a:extLst>
              <a:ext uri="{FF2B5EF4-FFF2-40B4-BE49-F238E27FC236}">
                <a16:creationId xmlns:a16="http://schemas.microsoft.com/office/drawing/2014/main" id="{D0F4ABF2-C553-4039-B71C-BDD0447D144D}"/>
              </a:ext>
            </a:extLst>
          </p:cNvPr>
          <p:cNvSpPr>
            <a:spLocks noGrp="1"/>
          </p:cNvSpPr>
          <p:nvPr>
            <p:ph type="sldNum" sz="quarter" idx="12"/>
          </p:nvPr>
        </p:nvSpPr>
        <p:spPr>
          <a:xfrm>
            <a:off x="7844112" y="6356350"/>
            <a:ext cx="2743200" cy="365125"/>
          </a:xfrm>
        </p:spPr>
        <p:txBody>
          <a:bodyPr/>
          <a:lstStyle/>
          <a:p>
            <a:fld id="{16BC0DEB-40E7-4E2B-AFA7-58970AFA776D}" type="slidenum">
              <a:rPr lang="en-GB" smtClean="0"/>
              <a:t>15</a:t>
            </a:fld>
            <a:endParaRPr lang="en-GB" dirty="0"/>
          </a:p>
        </p:txBody>
      </p:sp>
    </p:spTree>
    <p:extLst>
      <p:ext uri="{BB962C8B-B14F-4D97-AF65-F5344CB8AC3E}">
        <p14:creationId xmlns:p14="http://schemas.microsoft.com/office/powerpoint/2010/main" val="1013845095"/>
      </p:ext>
    </p:extLst>
  </p:cSld>
  <p:clrMapOvr>
    <a:masterClrMapping/>
  </p:clrMapOvr>
</p:sld>
</file>

<file path=ppt/slides/slide16.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3575"/>
            <a:ext cx="12192000" cy="6858000"/>
          </a:xfrm>
        </p:spPr>
      </p:pic>
      <p:sp>
        <p:nvSpPr>
          <p:cNvPr id="2" name="Title 1" descr="" title=""/>
          <p:cNvSpPr>
            <a:spLocks noGrp="1"/>
          </p:cNvSpPr>
          <p:nvPr>
            <p:ph type="title"/>
          </p:nvPr>
        </p:nvSpPr>
        <p:spPr>
          <a:xfrm>
            <a:off x="745921" y="-49038"/>
            <a:ext cx="10515600" cy="1325563"/>
          </a:xfrm>
        </p:spPr>
        <p:txBody>
          <a:bodyPr>
            <a:normAutofit/>
          </a:bodyPr>
          <a:lstStyle/>
          <a:p>
            <a:r>
              <a:rPr lang="en-GB" sz="3600" b="1" dirty="0">
                <a:latin typeface="+mn-lt"/>
              </a:rPr>
              <a:t>New Twists on Traditional Finance</a:t>
            </a:r>
            <a:br>
              <a:rPr lang="en-GB" sz="3600" b="1" dirty="0">
                <a:latin typeface="+mn-lt"/>
              </a:rPr>
            </a:br>
            <a:r>
              <a:rPr lang="en-GB" sz="2800" dirty="0">
                <a:latin typeface="+mn-lt"/>
              </a:rPr>
              <a:t>Tax Issues Presented</a:t>
            </a:r>
            <a:endParaRPr lang="en-GB" sz="3600" dirty="0">
              <a:latin typeface="+mn-lt"/>
            </a:endParaRPr>
          </a:p>
        </p:txBody>
      </p:sp>
      <p:sp>
        <p:nvSpPr>
          <p:cNvPr id="5" name="Shape 183" descr="" title=""/>
          <p:cNvSpPr txBox="1">
            <a:spLocks/>
          </p:cNvSpPr>
          <p:nvPr/>
        </p:nvSpPr>
        <p:spPr>
          <a:xfrm>
            <a:off x="745921" y="1117134"/>
            <a:ext cx="10515600" cy="4612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endParaRPr lang="en-GB" sz="2400" dirty="0"/>
          </a:p>
        </p:txBody>
      </p:sp>
      <p:sp>
        <p:nvSpPr>
          <p:cNvPr id="9" name="Marcador de contenido 2" descr="" title="">
            <a:extLst>
              <a:ext uri="{FF2B5EF4-FFF2-40B4-BE49-F238E27FC236}">
                <a16:creationId xmlns:a16="http://schemas.microsoft.com/office/drawing/2014/main" id="{8839BFC1-C1FD-4783-B27E-691DBAA0F175}"/>
              </a:ext>
            </a:extLst>
          </p:cNvPr>
          <p:cNvSpPr txBox="1">
            <a:spLocks/>
          </p:cNvSpPr>
          <p:nvPr/>
        </p:nvSpPr>
        <p:spPr>
          <a:xfrm>
            <a:off x="982662" y="1233293"/>
            <a:ext cx="10225906" cy="5257092"/>
          </a:xfrm>
          <a:prstGeom prst="rect">
            <a:avLst/>
          </a:prstGeom>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2200" dirty="0"/>
              <a:t>Is a transfer of crypto assets as a loan or as collateral a taxable event (realising a gain or a loss)?</a:t>
            </a:r>
          </a:p>
          <a:p>
            <a:pPr lvl="1">
              <a:lnSpc>
                <a:spcPct val="100000"/>
              </a:lnSpc>
              <a:spcBef>
                <a:spcPts val="0"/>
              </a:spcBef>
            </a:pPr>
            <a:r>
              <a:rPr lang="en-GB" sz="2000" dirty="0"/>
              <a:t>Consider terms of the loan, such as whether the borrower has the liberty to use the borrowed crypto assets and whether the borrower must return materially the same crypto asset. </a:t>
            </a:r>
          </a:p>
          <a:p>
            <a:pPr lvl="1">
              <a:lnSpc>
                <a:spcPct val="100000"/>
              </a:lnSpc>
              <a:spcBef>
                <a:spcPts val="0"/>
              </a:spcBef>
            </a:pPr>
            <a:r>
              <a:rPr lang="en-GB" sz="2000" dirty="0"/>
              <a:t>One can seek analogy from securities lending, which in some countries (such as Finland and the US) are non-taxable transactions if the requirements of the law are satisfied.</a:t>
            </a:r>
          </a:p>
          <a:p>
            <a:pPr>
              <a:lnSpc>
                <a:spcPct val="100000"/>
              </a:lnSpc>
              <a:spcBef>
                <a:spcPts val="0"/>
              </a:spcBef>
            </a:pPr>
            <a:r>
              <a:rPr lang="en-GB" sz="2200" dirty="0"/>
              <a:t>What is the nature of income earned on </a:t>
            </a:r>
            <a:r>
              <a:rPr lang="en-GB" sz="2200" dirty="0" err="1"/>
              <a:t>DeFi</a:t>
            </a:r>
            <a:r>
              <a:rPr lang="en-GB" sz="2200" dirty="0"/>
              <a:t> lending, yield farming, liquidity mining, or staking?</a:t>
            </a:r>
          </a:p>
          <a:p>
            <a:pPr lvl="1">
              <a:lnSpc>
                <a:spcPct val="100000"/>
              </a:lnSpc>
              <a:spcBef>
                <a:spcPts val="0"/>
              </a:spcBef>
            </a:pPr>
            <a:r>
              <a:rPr lang="en-US" sz="2000" dirty="0"/>
              <a:t>Is it interest, fee for service, royalties?  </a:t>
            </a:r>
          </a:p>
          <a:p>
            <a:pPr lvl="1">
              <a:lnSpc>
                <a:spcPct val="100000"/>
              </a:lnSpc>
              <a:spcBef>
                <a:spcPts val="0"/>
              </a:spcBef>
            </a:pPr>
            <a:r>
              <a:rPr lang="en-US" sz="2000" dirty="0"/>
              <a:t>What is the source of the income?</a:t>
            </a:r>
          </a:p>
          <a:p>
            <a:pPr lvl="1">
              <a:lnSpc>
                <a:spcPct val="100000"/>
              </a:lnSpc>
              <a:spcBef>
                <a:spcPts val="0"/>
              </a:spcBef>
            </a:pPr>
            <a:r>
              <a:rPr lang="en-US" sz="2000" dirty="0"/>
              <a:t>Is it subject to withholding?</a:t>
            </a:r>
          </a:p>
          <a:p>
            <a:pPr>
              <a:lnSpc>
                <a:spcPct val="100000"/>
              </a:lnSpc>
              <a:spcBef>
                <a:spcPts val="0"/>
              </a:spcBef>
            </a:pPr>
            <a:r>
              <a:rPr lang="en-GB" sz="2200" dirty="0"/>
              <a:t>Is the interest payment valued for tax purposes based on interest payment date or average value of the interest period?</a:t>
            </a:r>
          </a:p>
          <a:p>
            <a:pPr>
              <a:lnSpc>
                <a:spcPct val="100000"/>
              </a:lnSpc>
              <a:spcBef>
                <a:spcPts val="0"/>
              </a:spcBef>
            </a:pPr>
            <a:endParaRPr lang="en-US" sz="2400" dirty="0"/>
          </a:p>
        </p:txBody>
      </p:sp>
      <p:sp>
        <p:nvSpPr>
          <p:cNvPr id="3" name="Slide Number Placeholder 2" descr="" title="">
            <a:extLst>
              <a:ext uri="{FF2B5EF4-FFF2-40B4-BE49-F238E27FC236}">
                <a16:creationId xmlns:a16="http://schemas.microsoft.com/office/drawing/2014/main" id="{51027450-659C-4FB0-8747-ECBB78ED42FE}"/>
              </a:ext>
            </a:extLst>
          </p:cNvPr>
          <p:cNvSpPr>
            <a:spLocks noGrp="1"/>
          </p:cNvSpPr>
          <p:nvPr>
            <p:ph type="sldNum" sz="quarter" idx="12"/>
          </p:nvPr>
        </p:nvSpPr>
        <p:spPr>
          <a:xfrm>
            <a:off x="7850836" y="6356350"/>
            <a:ext cx="2743200" cy="365125"/>
          </a:xfrm>
        </p:spPr>
        <p:txBody>
          <a:bodyPr/>
          <a:lstStyle/>
          <a:p>
            <a:fld id="{16BC0DEB-40E7-4E2B-AFA7-58970AFA776D}" type="slidenum">
              <a:rPr lang="en-GB" smtClean="0"/>
              <a:t>16</a:t>
            </a:fld>
            <a:endParaRPr lang="en-GB" dirty="0"/>
          </a:p>
        </p:txBody>
      </p:sp>
    </p:spTree>
    <p:extLst>
      <p:ext uri="{BB962C8B-B14F-4D97-AF65-F5344CB8AC3E}">
        <p14:creationId xmlns:p14="http://schemas.microsoft.com/office/powerpoint/2010/main" val="3835868563"/>
      </p:ext>
    </p:extLst>
  </p:cSld>
  <p:clrMapOvr>
    <a:masterClrMapping/>
  </p:clrMapOvr>
</p:sld>
</file>

<file path=ppt/slides/slide17.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Shape 98" descr="" title=""/>
          <p:cNvSpPr txBox="1">
            <a:spLocks/>
          </p:cNvSpPr>
          <p:nvPr/>
        </p:nvSpPr>
        <p:spPr>
          <a:xfrm>
            <a:off x="1016002" y="2971801"/>
            <a:ext cx="10530415" cy="5540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Tax Compliance and Enforcement</a:t>
            </a:r>
          </a:p>
        </p:txBody>
      </p:sp>
      <p:sp>
        <p:nvSpPr>
          <p:cNvPr id="2" name="Slide Number Placeholder 1" descr="" title="">
            <a:extLst>
              <a:ext uri="{FF2B5EF4-FFF2-40B4-BE49-F238E27FC236}">
                <a16:creationId xmlns:a16="http://schemas.microsoft.com/office/drawing/2014/main" id="{F22DE824-1A4D-4C49-9FF7-17AC5763929E}"/>
              </a:ext>
            </a:extLst>
          </p:cNvPr>
          <p:cNvSpPr>
            <a:spLocks noGrp="1"/>
          </p:cNvSpPr>
          <p:nvPr>
            <p:ph type="sldNum" sz="quarter" idx="12"/>
          </p:nvPr>
        </p:nvSpPr>
        <p:spPr>
          <a:xfrm>
            <a:off x="7864280" y="6356350"/>
            <a:ext cx="2743200" cy="365125"/>
          </a:xfrm>
        </p:spPr>
        <p:txBody>
          <a:bodyPr/>
          <a:lstStyle/>
          <a:p>
            <a:fld id="{16BC0DEB-40E7-4E2B-AFA7-58970AFA776D}" type="slidenum">
              <a:rPr lang="en-GB" smtClean="0"/>
              <a:t>17</a:t>
            </a:fld>
            <a:endParaRPr lang="en-GB" dirty="0"/>
          </a:p>
        </p:txBody>
      </p:sp>
    </p:spTree>
    <p:extLst>
      <p:ext uri="{BB962C8B-B14F-4D97-AF65-F5344CB8AC3E}">
        <p14:creationId xmlns:p14="http://schemas.microsoft.com/office/powerpoint/2010/main" val="1031538023"/>
      </p:ext>
    </p:extLst>
  </p:cSld>
  <p:clrMapOvr>
    <a:masterClrMapping/>
  </p:clrMapOvr>
</p:sld>
</file>

<file path=ppt/slides/slide18.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7242"/>
            <a:ext cx="12192000" cy="6858000"/>
          </a:xfrm>
        </p:spPr>
      </p:pic>
      <p:sp>
        <p:nvSpPr>
          <p:cNvPr id="2" name="Title 1" descr="" title=""/>
          <p:cNvSpPr>
            <a:spLocks noGrp="1"/>
          </p:cNvSpPr>
          <p:nvPr>
            <p:ph type="title"/>
          </p:nvPr>
        </p:nvSpPr>
        <p:spPr>
          <a:xfrm>
            <a:off x="537882" y="-57427"/>
            <a:ext cx="11282083" cy="1325563"/>
          </a:xfrm>
        </p:spPr>
        <p:txBody>
          <a:bodyPr>
            <a:normAutofit fontScale="90000"/>
          </a:bodyPr>
          <a:lstStyle/>
          <a:p>
            <a:r>
              <a:rPr lang="en-GB" sz="3600" b="1" dirty="0">
                <a:latin typeface="+mn-lt"/>
              </a:rPr>
              <a:t>Tax Compliance/Enforcement in Decentralised Environment</a:t>
            </a:r>
            <a:br>
              <a:rPr lang="en-GB" sz="3600" b="1" dirty="0">
                <a:latin typeface="+mn-lt"/>
              </a:rPr>
            </a:br>
            <a:endParaRPr lang="en-GB" sz="3600" dirty="0">
              <a:latin typeface="+mn-lt"/>
            </a:endParaRPr>
          </a:p>
        </p:txBody>
      </p:sp>
      <p:sp>
        <p:nvSpPr>
          <p:cNvPr id="5" name="Shape 183" descr="" title=""/>
          <p:cNvSpPr txBox="1">
            <a:spLocks/>
          </p:cNvSpPr>
          <p:nvPr/>
        </p:nvSpPr>
        <p:spPr>
          <a:xfrm>
            <a:off x="745921" y="1117134"/>
            <a:ext cx="10515600" cy="4612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endParaRPr lang="en-GB" sz="2400" dirty="0"/>
          </a:p>
        </p:txBody>
      </p:sp>
      <p:sp>
        <p:nvSpPr>
          <p:cNvPr id="9" name="Marcador de contenido 2" descr="" title="">
            <a:extLst>
              <a:ext uri="{FF2B5EF4-FFF2-40B4-BE49-F238E27FC236}">
                <a16:creationId xmlns:a16="http://schemas.microsoft.com/office/drawing/2014/main" id="{8839BFC1-C1FD-4783-B27E-691DBAA0F175}"/>
              </a:ext>
            </a:extLst>
          </p:cNvPr>
          <p:cNvSpPr txBox="1">
            <a:spLocks/>
          </p:cNvSpPr>
          <p:nvPr/>
        </p:nvSpPr>
        <p:spPr>
          <a:xfrm>
            <a:off x="982662" y="1233293"/>
            <a:ext cx="10225906" cy="5257092"/>
          </a:xfrm>
          <a:prstGeom prst="rect">
            <a:avLst/>
          </a:prstGeom>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a:lnSpc>
                <a:spcPct val="100000"/>
              </a:lnSpc>
              <a:spcBef>
                <a:spcPts val="0"/>
              </a:spcBef>
              <a:buFont typeface="Arial" panose="020B0604020202020204" pitchFamily="34" charset="0"/>
              <a:buNone/>
            </a:pPr>
            <a:endParaRPr lang="en-GB" sz="1600" dirty="0"/>
          </a:p>
        </p:txBody>
      </p:sp>
      <p:graphicFrame>
        <p:nvGraphicFramePr>
          <p:cNvPr id="6" name="Tabelle 9" descr="" title="">
            <a:extLst>
              <a:ext uri="{FF2B5EF4-FFF2-40B4-BE49-F238E27FC236}">
                <a16:creationId xmlns:a16="http://schemas.microsoft.com/office/drawing/2014/main" id="{100A0B81-2A6E-47D4-8D9F-9A44E3865234}"/>
              </a:ext>
            </a:extLst>
          </p:cNvPr>
          <p:cNvGraphicFramePr>
            <a:graphicFrameLocks noGrp="1"/>
          </p:cNvGraphicFramePr>
          <p:nvPr>
            <p:extLst>
              <p:ext uri="{D42A27DB-BD31-4B8C-83A1-F6EECF244321}">
                <p14:modId xmlns:p14="http://schemas.microsoft.com/office/powerpoint/2010/main" val="2742753601"/>
              </p:ext>
            </p:extLst>
          </p:nvPr>
        </p:nvGraphicFramePr>
        <p:xfrm>
          <a:off x="693000" y="840440"/>
          <a:ext cx="10279800" cy="1404798"/>
        </p:xfrm>
        <a:graphic>
          <a:graphicData uri="http://schemas.openxmlformats.org/drawingml/2006/table">
            <a:tbl>
              <a:tblPr firstRow="1" bandRow="1">
                <a:tableStyleId>{3B4B98B0-60AC-42C2-AFA5-B58CD77FA1E5}</a:tableStyleId>
              </a:tblPr>
              <a:tblGrid>
                <a:gridCol w="2393803">
                  <a:extLst>
                    <a:ext uri="{9D8B030D-6E8A-4147-A177-3AD203B41FA5}">
                      <a16:colId xmlns:a16="http://schemas.microsoft.com/office/drawing/2014/main" val="1497492880"/>
                    </a:ext>
                  </a:extLst>
                </a:gridCol>
                <a:gridCol w="7885997">
                  <a:extLst>
                    <a:ext uri="{9D8B030D-6E8A-4147-A177-3AD203B41FA5}">
                      <a16:colId xmlns:a16="http://schemas.microsoft.com/office/drawing/2014/main" val="1958837140"/>
                    </a:ext>
                  </a:extLst>
                </a:gridCol>
              </a:tblGrid>
              <a:tr h="702399">
                <a:tc>
                  <a:txBody>
                    <a:bodyPr/>
                    <a:lstStyle/>
                    <a:p>
                      <a:pPr marL="0" indent="0">
                        <a:buFont typeface="+mj-lt"/>
                        <a:buNone/>
                      </a:pPr>
                      <a:r>
                        <a:rPr lang="en-GB" sz="1600" b="0" noProof="0" dirty="0"/>
                        <a:t>Objective</a:t>
                      </a:r>
                    </a:p>
                  </a:txBody>
                  <a:tcPr/>
                </a:tc>
                <a:tc>
                  <a:txBody>
                    <a:bodyPr/>
                    <a:lstStyle/>
                    <a:p>
                      <a:pPr marL="171450" indent="-171450" algn="l" defTabSz="914400" rtl="0" eaLnBrk="1" latinLnBrk="0" hangingPunct="1">
                        <a:buFont typeface="Arial" panose="020B0604020202020204" pitchFamily="34" charset="0"/>
                        <a:buChar char="•"/>
                      </a:pPr>
                      <a:r>
                        <a:rPr lang="en-US" sz="1400" b="0" kern="1200" noProof="0" dirty="0">
                          <a:solidFill>
                            <a:schemeClr val="tx1"/>
                          </a:solidFill>
                          <a:latin typeface="+mn-lt"/>
                          <a:ea typeface="+mn-ea"/>
                          <a:cs typeface="+mn-cs"/>
                        </a:rPr>
                        <a:t>Processing taxable events / other information</a:t>
                      </a:r>
                    </a:p>
                  </a:txBody>
                  <a:tcPr/>
                </a:tc>
                <a:extLst>
                  <a:ext uri="{0D108BD9-81ED-4DB2-BD59-A6C34878D82A}">
                    <a16:rowId xmlns:a16="http://schemas.microsoft.com/office/drawing/2014/main" val="4065460630"/>
                  </a:ext>
                </a:extLst>
              </a:tr>
              <a:tr h="702399">
                <a:tc>
                  <a:txBody>
                    <a:bodyPr/>
                    <a:lstStyle/>
                    <a:p>
                      <a:pPr marL="0" indent="0">
                        <a:buFont typeface="+mj-lt"/>
                        <a:buNone/>
                      </a:pPr>
                      <a:r>
                        <a:rPr lang="en-US" sz="1600" noProof="0" dirty="0"/>
                        <a:t>Requirements</a:t>
                      </a:r>
                    </a:p>
                  </a:txBody>
                  <a:tcPr/>
                </a:tc>
                <a:tc>
                  <a:txBody>
                    <a:bodyPr/>
                    <a:lstStyle/>
                    <a:p>
                      <a:pPr marL="171450" indent="-171450">
                        <a:buFont typeface="Arial" panose="020B0604020202020204" pitchFamily="34" charset="0"/>
                        <a:buChar char="•"/>
                      </a:pPr>
                      <a:r>
                        <a:rPr lang="en-GB" sz="1400" noProof="0" dirty="0"/>
                        <a:t>Consolidating data across different sources</a:t>
                      </a:r>
                      <a:br>
                        <a:rPr lang="en-GB" sz="1400" noProof="0" dirty="0"/>
                      </a:br>
                      <a:r>
                        <a:rPr lang="en-GB" sz="1400" noProof="0" dirty="0"/>
                        <a:t>("synchronized</a:t>
                      </a:r>
                      <a:r>
                        <a:rPr lang="en-GB" sz="1400" baseline="0" noProof="0" dirty="0"/>
                        <a:t> data collection")</a:t>
                      </a:r>
                      <a:endParaRPr lang="en-GB" sz="1400" noProof="0" dirty="0"/>
                    </a:p>
                  </a:txBody>
                  <a:tcPr/>
                </a:tc>
                <a:extLst>
                  <a:ext uri="{0D108BD9-81ED-4DB2-BD59-A6C34878D82A}">
                    <a16:rowId xmlns:a16="http://schemas.microsoft.com/office/drawing/2014/main" val="722025934"/>
                  </a:ext>
                </a:extLst>
              </a:tr>
            </a:tbl>
          </a:graphicData>
        </a:graphic>
      </p:graphicFrame>
      <p:graphicFrame>
        <p:nvGraphicFramePr>
          <p:cNvPr id="7" name="Tabelle 11" descr="" title="">
            <a:extLst>
              <a:ext uri="{FF2B5EF4-FFF2-40B4-BE49-F238E27FC236}">
                <a16:creationId xmlns:a16="http://schemas.microsoft.com/office/drawing/2014/main" id="{45839AD8-61B2-44EF-8AB7-901DAD2FDFAF}"/>
              </a:ext>
            </a:extLst>
          </p:cNvPr>
          <p:cNvGraphicFramePr>
            <a:graphicFrameLocks noGrp="1"/>
          </p:cNvGraphicFramePr>
          <p:nvPr>
            <p:extLst>
              <p:ext uri="{D42A27DB-BD31-4B8C-83A1-F6EECF244321}">
                <p14:modId xmlns:p14="http://schemas.microsoft.com/office/powerpoint/2010/main" val="3145353586"/>
              </p:ext>
            </p:extLst>
          </p:nvPr>
        </p:nvGraphicFramePr>
        <p:xfrm>
          <a:off x="690370" y="2508576"/>
          <a:ext cx="10273892" cy="1441644"/>
        </p:xfrm>
        <a:graphic>
          <a:graphicData uri="http://schemas.openxmlformats.org/drawingml/2006/table">
            <a:tbl>
              <a:tblPr firstRow="1" bandRow="1">
                <a:tableStyleId>{3B4B98B0-60AC-42C2-AFA5-B58CD77FA1E5}</a:tableStyleId>
              </a:tblPr>
              <a:tblGrid>
                <a:gridCol w="2402369">
                  <a:extLst>
                    <a:ext uri="{9D8B030D-6E8A-4147-A177-3AD203B41FA5}">
                      <a16:colId xmlns:a16="http://schemas.microsoft.com/office/drawing/2014/main" val="1632351265"/>
                    </a:ext>
                  </a:extLst>
                </a:gridCol>
                <a:gridCol w="7871523">
                  <a:extLst>
                    <a:ext uri="{9D8B030D-6E8A-4147-A177-3AD203B41FA5}">
                      <a16:colId xmlns:a16="http://schemas.microsoft.com/office/drawing/2014/main" val="3025618350"/>
                    </a:ext>
                  </a:extLst>
                </a:gridCol>
              </a:tblGrid>
              <a:tr h="720822">
                <a:tc>
                  <a:txBody>
                    <a:bodyPr/>
                    <a:lstStyle/>
                    <a:p>
                      <a:pPr marL="0" indent="0">
                        <a:buFont typeface="+mj-lt"/>
                        <a:buNone/>
                      </a:pPr>
                      <a:r>
                        <a:rPr lang="en-US" sz="1600" b="0" noProof="0" dirty="0"/>
                        <a:t>Conventional system</a:t>
                      </a:r>
                    </a:p>
                  </a:txBody>
                  <a:tcPr/>
                </a:tc>
                <a:tc>
                  <a:txBody>
                    <a:bodyPr/>
                    <a:lstStyle/>
                    <a:p>
                      <a:pPr marL="171450" indent="-171450" algn="l" defTabSz="914400" rtl="0" eaLnBrk="1" latinLnBrk="0" hangingPunct="1">
                        <a:buFont typeface="Arial" panose="020B0604020202020204" pitchFamily="34" charset="0"/>
                        <a:buChar char="•"/>
                      </a:pPr>
                      <a:r>
                        <a:rPr lang="en-GB" sz="1400" b="0" kern="1200" noProof="0" dirty="0">
                          <a:solidFill>
                            <a:schemeClr val="tx1"/>
                          </a:solidFill>
                          <a:latin typeface="+mn-lt"/>
                          <a:ea typeface="+mn-ea"/>
                          <a:cs typeface="+mn-cs"/>
                        </a:rPr>
                        <a:t>Collection &amp;</a:t>
                      </a:r>
                      <a:r>
                        <a:rPr lang="en-GB" sz="1400" b="0" kern="1200" baseline="0" noProof="0" dirty="0">
                          <a:solidFill>
                            <a:schemeClr val="tx1"/>
                          </a:solidFill>
                          <a:latin typeface="+mn-lt"/>
                          <a:ea typeface="+mn-ea"/>
                          <a:cs typeface="+mn-cs"/>
                        </a:rPr>
                        <a:t> reporting across intermediaries</a:t>
                      </a:r>
                      <a:endParaRPr lang="en-GB" sz="1400" b="0" kern="1200" noProof="0" dirty="0">
                        <a:solidFill>
                          <a:schemeClr val="tx1"/>
                        </a:solidFill>
                        <a:latin typeface="+mn-lt"/>
                        <a:ea typeface="+mn-ea"/>
                        <a:cs typeface="+mn-cs"/>
                      </a:endParaRPr>
                    </a:p>
                  </a:txBody>
                  <a:tcPr/>
                </a:tc>
                <a:extLst>
                  <a:ext uri="{0D108BD9-81ED-4DB2-BD59-A6C34878D82A}">
                    <a16:rowId xmlns:a16="http://schemas.microsoft.com/office/drawing/2014/main" val="3520771121"/>
                  </a:ext>
                </a:extLst>
              </a:tr>
              <a:tr h="720822">
                <a:tc>
                  <a:txBody>
                    <a:bodyPr/>
                    <a:lstStyle/>
                    <a:p>
                      <a:pPr marL="0" indent="0">
                        <a:buFont typeface="+mj-lt"/>
                        <a:buNone/>
                      </a:pPr>
                      <a:r>
                        <a:rPr lang="en-GB" sz="1600" noProof="0" dirty="0"/>
                        <a:t>Traditional processes</a:t>
                      </a:r>
                    </a:p>
                  </a:txBody>
                  <a:tcPr/>
                </a:tc>
                <a:tc>
                  <a:txBody>
                    <a:bodyPr/>
                    <a:lstStyle/>
                    <a:p>
                      <a:pPr marL="171450" indent="-171450" algn="l" defTabSz="914400" rtl="0" eaLnBrk="1" latinLnBrk="0" hangingPunct="1">
                        <a:buFont typeface="Arial" panose="020B0604020202020204" pitchFamily="34" charset="0"/>
                        <a:buChar char="•"/>
                      </a:pPr>
                      <a:r>
                        <a:rPr lang="en-US" sz="1400" kern="1200" noProof="0" dirty="0">
                          <a:solidFill>
                            <a:schemeClr val="tx1"/>
                          </a:solidFill>
                          <a:latin typeface="+mn-lt"/>
                          <a:ea typeface="+mn-ea"/>
                          <a:cs typeface="+mn-cs"/>
                        </a:rPr>
                        <a:t>Often involves</a:t>
                      </a:r>
                      <a:r>
                        <a:rPr lang="en-US" sz="1400" kern="1200" baseline="0" noProof="0" dirty="0">
                          <a:solidFill>
                            <a:schemeClr val="tx1"/>
                          </a:solidFill>
                          <a:latin typeface="+mn-lt"/>
                          <a:ea typeface="+mn-ea"/>
                          <a:cs typeface="+mn-cs"/>
                        </a:rPr>
                        <a:t> manual processes (e.g. filings)</a:t>
                      </a:r>
                      <a:endParaRPr lang="en-US" sz="1400" kern="1200" noProof="0" dirty="0">
                        <a:solidFill>
                          <a:schemeClr val="tx1"/>
                        </a:solidFill>
                        <a:latin typeface="+mn-lt"/>
                        <a:ea typeface="+mn-ea"/>
                        <a:cs typeface="+mn-cs"/>
                      </a:endParaRPr>
                    </a:p>
                  </a:txBody>
                  <a:tcPr/>
                </a:tc>
                <a:extLst>
                  <a:ext uri="{0D108BD9-81ED-4DB2-BD59-A6C34878D82A}">
                    <a16:rowId xmlns:a16="http://schemas.microsoft.com/office/drawing/2014/main" val="4127366619"/>
                  </a:ext>
                </a:extLst>
              </a:tr>
            </a:tbl>
          </a:graphicData>
        </a:graphic>
      </p:graphicFrame>
      <p:graphicFrame>
        <p:nvGraphicFramePr>
          <p:cNvPr id="8" name="Tabelle 12" descr="" title="">
            <a:extLst>
              <a:ext uri="{FF2B5EF4-FFF2-40B4-BE49-F238E27FC236}">
                <a16:creationId xmlns:a16="http://schemas.microsoft.com/office/drawing/2014/main" id="{C3F8940D-82B6-4A88-B0CC-36C3F45CB6C6}"/>
              </a:ext>
            </a:extLst>
          </p:cNvPr>
          <p:cNvGraphicFramePr>
            <a:graphicFrameLocks noGrp="1"/>
          </p:cNvGraphicFramePr>
          <p:nvPr>
            <p:extLst>
              <p:ext uri="{D42A27DB-BD31-4B8C-83A1-F6EECF244321}">
                <p14:modId xmlns:p14="http://schemas.microsoft.com/office/powerpoint/2010/main" val="1047324990"/>
              </p:ext>
            </p:extLst>
          </p:nvPr>
        </p:nvGraphicFramePr>
        <p:xfrm>
          <a:off x="685801" y="4219172"/>
          <a:ext cx="10278706" cy="1626487"/>
        </p:xfrm>
        <a:graphic>
          <a:graphicData uri="http://schemas.openxmlformats.org/drawingml/2006/table">
            <a:tbl>
              <a:tblPr firstRow="1" bandRow="1">
                <a:tableStyleId>{3B4B98B0-60AC-42C2-AFA5-B58CD77FA1E5}</a:tableStyleId>
              </a:tblPr>
              <a:tblGrid>
                <a:gridCol w="2407184">
                  <a:extLst>
                    <a:ext uri="{9D8B030D-6E8A-4147-A177-3AD203B41FA5}">
                      <a16:colId xmlns:a16="http://schemas.microsoft.com/office/drawing/2014/main" val="1632351265"/>
                    </a:ext>
                  </a:extLst>
                </a:gridCol>
                <a:gridCol w="7871522">
                  <a:extLst>
                    <a:ext uri="{9D8B030D-6E8A-4147-A177-3AD203B41FA5}">
                      <a16:colId xmlns:a16="http://schemas.microsoft.com/office/drawing/2014/main" val="3025618350"/>
                    </a:ext>
                  </a:extLst>
                </a:gridCol>
              </a:tblGrid>
              <a:tr h="905667">
                <a:tc>
                  <a:txBody>
                    <a:bodyPr/>
                    <a:lstStyle/>
                    <a:p>
                      <a:pPr marL="0" indent="0">
                        <a:buFont typeface="+mj-lt"/>
                        <a:buNone/>
                      </a:pPr>
                      <a:r>
                        <a:rPr lang="en-US" sz="1600" b="0" noProof="0" dirty="0"/>
                        <a:t>Peer-to-peer transactions</a:t>
                      </a:r>
                    </a:p>
                    <a:p>
                      <a:pPr marL="0" indent="0">
                        <a:buFont typeface="+mj-lt"/>
                        <a:buNone/>
                      </a:pPr>
                      <a:r>
                        <a:rPr lang="en-US" sz="1600" b="0" noProof="0" dirty="0"/>
                        <a:t>"Crypto intermediation</a:t>
                      </a:r>
                      <a:r>
                        <a:rPr lang="de-DE" sz="1600" b="0" dirty="0"/>
                        <a:t>"</a:t>
                      </a:r>
                    </a:p>
                  </a:txBody>
                  <a:tcPr/>
                </a:tc>
                <a:tc>
                  <a:txBody>
                    <a:bodyPr/>
                    <a:lstStyle/>
                    <a:p>
                      <a:pPr marL="171450" indent="-171450" algn="l" defTabSz="914400" rtl="0" eaLnBrk="1" latinLnBrk="0" hangingPunct="1">
                        <a:buFont typeface="Arial" panose="020B0604020202020204" pitchFamily="34" charset="0"/>
                        <a:buChar char="•"/>
                      </a:pPr>
                      <a:r>
                        <a:rPr lang="en-US" sz="1400" b="0" kern="1200" noProof="0" dirty="0">
                          <a:solidFill>
                            <a:schemeClr val="tx1"/>
                          </a:solidFill>
                          <a:latin typeface="+mn-lt"/>
                          <a:ea typeface="+mn-ea"/>
                          <a:cs typeface="+mn-cs"/>
                        </a:rPr>
                        <a:t>"Decentralized control"; designed to run "autonomously"</a:t>
                      </a:r>
                    </a:p>
                    <a:p>
                      <a:pPr marL="171450" indent="-171450" algn="l" defTabSz="914400" rtl="0" eaLnBrk="1" latinLnBrk="0" hangingPunct="1">
                        <a:buFont typeface="Arial" panose="020B0604020202020204" pitchFamily="34" charset="0"/>
                        <a:buChar char="•"/>
                      </a:pPr>
                      <a:r>
                        <a:rPr lang="en-US" sz="1400" b="0" kern="1200" noProof="0" dirty="0">
                          <a:solidFill>
                            <a:schemeClr val="tx1"/>
                          </a:solidFill>
                          <a:latin typeface="+mn-lt"/>
                          <a:ea typeface="+mn-ea"/>
                          <a:cs typeface="+mn-cs"/>
                        </a:rPr>
                        <a:t>Central governance frameworks ("government tokens"); organization e.g. Wyoming DAO bill</a:t>
                      </a:r>
                    </a:p>
                    <a:p>
                      <a:pPr marL="171450" indent="-171450" algn="l" defTabSz="914400" rtl="0" eaLnBrk="1" latinLnBrk="0" hangingPunct="1">
                        <a:buFont typeface="Arial" panose="020B0604020202020204" pitchFamily="34" charset="0"/>
                        <a:buChar char="•"/>
                      </a:pPr>
                      <a:r>
                        <a:rPr lang="en-US" sz="1400" b="0" kern="1200" noProof="0" dirty="0">
                          <a:solidFill>
                            <a:schemeClr val="tx1"/>
                          </a:solidFill>
                          <a:latin typeface="+mn-lt"/>
                          <a:ea typeface="+mn-ea"/>
                          <a:cs typeface="+mn-cs"/>
                        </a:rPr>
                        <a:t>Concentration in validation processes, managerial element in groups of stake holders</a:t>
                      </a:r>
                    </a:p>
                  </a:txBody>
                  <a:tcPr/>
                </a:tc>
                <a:extLst>
                  <a:ext uri="{0D108BD9-81ED-4DB2-BD59-A6C34878D82A}">
                    <a16:rowId xmlns:a16="http://schemas.microsoft.com/office/drawing/2014/main" val="3520771121"/>
                  </a:ext>
                </a:extLst>
              </a:tr>
              <a:tr h="720820">
                <a:tc>
                  <a:txBody>
                    <a:bodyPr/>
                    <a:lstStyle/>
                    <a:p>
                      <a:pPr marL="0" indent="0">
                        <a:buFont typeface="+mj-lt"/>
                        <a:buNone/>
                      </a:pPr>
                      <a:r>
                        <a:rPr lang="en-GB" sz="1600" noProof="0" dirty="0"/>
                        <a:t>Policy considerations</a:t>
                      </a:r>
                    </a:p>
                  </a:txBody>
                  <a:tcPr/>
                </a:tc>
                <a:tc>
                  <a:txBody>
                    <a:bodyPr/>
                    <a:lstStyle/>
                    <a:p>
                      <a:pPr marL="171450" indent="-171450" algn="l" defTabSz="914400" rtl="0" eaLnBrk="1" latinLnBrk="0" hangingPunct="1">
                        <a:buFont typeface="Arial" panose="020B0604020202020204" pitchFamily="34" charset="0"/>
                        <a:buChar char="•"/>
                      </a:pPr>
                      <a:r>
                        <a:rPr lang="en-US" sz="1400" kern="1200" noProof="0" dirty="0">
                          <a:solidFill>
                            <a:schemeClr val="tx1"/>
                          </a:solidFill>
                          <a:latin typeface="+mn-lt"/>
                          <a:ea typeface="+mn-ea"/>
                          <a:cs typeface="+mn-cs"/>
                        </a:rPr>
                        <a:t>Policy makers to use "inherent</a:t>
                      </a:r>
                      <a:r>
                        <a:rPr lang="en-US" sz="1400" kern="1200" baseline="0" noProof="0" dirty="0">
                          <a:solidFill>
                            <a:schemeClr val="tx1"/>
                          </a:solidFill>
                          <a:latin typeface="+mn-lt"/>
                          <a:ea typeface="+mn-ea"/>
                          <a:cs typeface="+mn-cs"/>
                        </a:rPr>
                        <a:t> centralization" (groups &amp; governance protocols)?</a:t>
                      </a:r>
                    </a:p>
                    <a:p>
                      <a:pPr marL="171450" indent="-171450" algn="l" defTabSz="914400" rtl="0" eaLnBrk="1" latinLnBrk="0" hangingPunct="1">
                        <a:buFont typeface="Arial" panose="020B0604020202020204" pitchFamily="34" charset="0"/>
                        <a:buChar char="•"/>
                      </a:pPr>
                      <a:r>
                        <a:rPr lang="en-US" sz="1400" kern="1200" baseline="0" noProof="0" dirty="0">
                          <a:solidFill>
                            <a:schemeClr val="tx1"/>
                          </a:solidFill>
                          <a:latin typeface="+mn-lt"/>
                          <a:ea typeface="+mn-ea"/>
                          <a:cs typeface="+mn-cs"/>
                        </a:rPr>
                        <a:t>Use distributed ledger technology to create "shared record book" between a network and authorities?</a:t>
                      </a:r>
                      <a:endParaRPr lang="en-US" sz="1400" kern="1200" noProof="0" dirty="0">
                        <a:solidFill>
                          <a:schemeClr val="tx1"/>
                        </a:solidFill>
                        <a:latin typeface="+mn-lt"/>
                        <a:ea typeface="+mn-ea"/>
                        <a:cs typeface="+mn-cs"/>
                      </a:endParaRPr>
                    </a:p>
                  </a:txBody>
                  <a:tcPr/>
                </a:tc>
                <a:extLst>
                  <a:ext uri="{0D108BD9-81ED-4DB2-BD59-A6C34878D82A}">
                    <a16:rowId xmlns:a16="http://schemas.microsoft.com/office/drawing/2014/main" val="4127366619"/>
                  </a:ext>
                </a:extLst>
              </a:tr>
            </a:tbl>
          </a:graphicData>
        </a:graphic>
      </p:graphicFrame>
      <p:sp>
        <p:nvSpPr>
          <p:cNvPr id="10" name="Textfeld 14" descr="" title="">
            <a:extLst>
              <a:ext uri="{FF2B5EF4-FFF2-40B4-BE49-F238E27FC236}">
                <a16:creationId xmlns:a16="http://schemas.microsoft.com/office/drawing/2014/main" id="{B757AD38-AE9C-417C-8098-3F2578F5CFA7}"/>
              </a:ext>
            </a:extLst>
          </p:cNvPr>
          <p:cNvSpPr txBox="1"/>
          <p:nvPr/>
        </p:nvSpPr>
        <p:spPr>
          <a:xfrm>
            <a:off x="745921" y="2251210"/>
            <a:ext cx="2116612" cy="589968"/>
          </a:xfrm>
          <a:prstGeom prst="rect">
            <a:avLst/>
          </a:prstGeom>
          <a:noFill/>
        </p:spPr>
        <p:txBody>
          <a:bodyPr wrap="none" lIns="0" tIns="0" rIns="0" bIns="0" rtlCol="0">
            <a:noAutofit/>
          </a:bodyPr>
          <a:lstStyle/>
          <a:p>
            <a:pPr>
              <a:lnSpc>
                <a:spcPct val="120000"/>
              </a:lnSpc>
            </a:pPr>
            <a:r>
              <a:rPr lang="de-CH" sz="1400" b="1" dirty="0" err="1"/>
              <a:t>What</a:t>
            </a:r>
            <a:r>
              <a:rPr lang="de-CH" sz="1400" b="1" dirty="0"/>
              <a:t> </a:t>
            </a:r>
            <a:r>
              <a:rPr lang="de-CH" sz="1400" b="1" dirty="0" err="1"/>
              <a:t>is</a:t>
            </a:r>
            <a:r>
              <a:rPr lang="de-CH" sz="1400" b="1" dirty="0"/>
              <a:t> </a:t>
            </a:r>
            <a:r>
              <a:rPr lang="de-CH" sz="1400" b="1" dirty="0" err="1"/>
              <a:t>common</a:t>
            </a:r>
            <a:r>
              <a:rPr lang="de-CH" sz="1400" b="1" dirty="0"/>
              <a:t> so </a:t>
            </a:r>
            <a:r>
              <a:rPr lang="de-CH" sz="1400" b="1" dirty="0" err="1"/>
              <a:t>far</a:t>
            </a:r>
            <a:r>
              <a:rPr lang="de-CH" sz="1400" b="1" dirty="0"/>
              <a:t>?</a:t>
            </a:r>
          </a:p>
        </p:txBody>
      </p:sp>
      <p:sp>
        <p:nvSpPr>
          <p:cNvPr id="11" name="Textfeld 15" descr="" title="">
            <a:extLst>
              <a:ext uri="{FF2B5EF4-FFF2-40B4-BE49-F238E27FC236}">
                <a16:creationId xmlns:a16="http://schemas.microsoft.com/office/drawing/2014/main" id="{668646CB-0E99-4F38-A5ED-DE9008ED1C98}"/>
              </a:ext>
            </a:extLst>
          </p:cNvPr>
          <p:cNvSpPr txBox="1"/>
          <p:nvPr/>
        </p:nvSpPr>
        <p:spPr>
          <a:xfrm>
            <a:off x="746641" y="3964388"/>
            <a:ext cx="2116612" cy="589968"/>
          </a:xfrm>
          <a:prstGeom prst="rect">
            <a:avLst/>
          </a:prstGeom>
          <a:noFill/>
        </p:spPr>
        <p:txBody>
          <a:bodyPr wrap="none" lIns="0" tIns="0" rIns="0" bIns="0" rtlCol="0">
            <a:noAutofit/>
          </a:bodyPr>
          <a:lstStyle/>
          <a:p>
            <a:pPr>
              <a:lnSpc>
                <a:spcPct val="120000"/>
              </a:lnSpc>
            </a:pPr>
            <a:r>
              <a:rPr lang="de-CH" sz="1400" b="1" dirty="0" err="1"/>
              <a:t>Is</a:t>
            </a:r>
            <a:r>
              <a:rPr lang="de-CH" sz="1400" b="1" dirty="0"/>
              <a:t> </a:t>
            </a:r>
            <a:r>
              <a:rPr lang="de-CH" sz="1400" b="1" dirty="0" err="1"/>
              <a:t>it</a:t>
            </a:r>
            <a:r>
              <a:rPr lang="de-CH" sz="1400" b="1" dirty="0"/>
              <a:t> different </a:t>
            </a:r>
            <a:r>
              <a:rPr lang="de-CH" sz="1400" b="1" dirty="0" err="1"/>
              <a:t>with</a:t>
            </a:r>
            <a:r>
              <a:rPr lang="de-CH" sz="1400" b="1" dirty="0"/>
              <a:t> </a:t>
            </a:r>
            <a:r>
              <a:rPr lang="de-CH" sz="1400" b="1" dirty="0" err="1"/>
              <a:t>crypto</a:t>
            </a:r>
            <a:r>
              <a:rPr lang="de-CH" sz="1400" dirty="0"/>
              <a:t>?</a:t>
            </a:r>
          </a:p>
        </p:txBody>
      </p:sp>
      <p:sp>
        <p:nvSpPr>
          <p:cNvPr id="3" name="Slide Number Placeholder 2" descr="" title="">
            <a:extLst>
              <a:ext uri="{FF2B5EF4-FFF2-40B4-BE49-F238E27FC236}">
                <a16:creationId xmlns:a16="http://schemas.microsoft.com/office/drawing/2014/main" id="{84E78D82-A7B1-4694-9AE7-96DE4D21D52D}"/>
              </a:ext>
            </a:extLst>
          </p:cNvPr>
          <p:cNvSpPr>
            <a:spLocks noGrp="1"/>
          </p:cNvSpPr>
          <p:nvPr>
            <p:ph type="sldNum" sz="quarter" idx="12"/>
          </p:nvPr>
        </p:nvSpPr>
        <p:spPr>
          <a:xfrm>
            <a:off x="7864282" y="6356350"/>
            <a:ext cx="2743200" cy="365125"/>
          </a:xfrm>
        </p:spPr>
        <p:txBody>
          <a:bodyPr/>
          <a:lstStyle/>
          <a:p>
            <a:fld id="{16BC0DEB-40E7-4E2B-AFA7-58970AFA776D}" type="slidenum">
              <a:rPr lang="en-GB" smtClean="0"/>
              <a:t>18</a:t>
            </a:fld>
            <a:endParaRPr lang="en-GB" dirty="0"/>
          </a:p>
        </p:txBody>
      </p:sp>
    </p:spTree>
    <p:extLst>
      <p:ext uri="{BB962C8B-B14F-4D97-AF65-F5344CB8AC3E}">
        <p14:creationId xmlns:p14="http://schemas.microsoft.com/office/powerpoint/2010/main" val="2392376364"/>
      </p:ext>
    </p:extLst>
  </p:cSld>
  <p:clrMapOvr>
    <a:masterClrMapping/>
  </p:clrMapOvr>
</p:sld>
</file>

<file path=ppt/slides/slide19.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3575"/>
            <a:ext cx="12192000" cy="6858000"/>
          </a:xfrm>
        </p:spPr>
      </p:pic>
      <p:sp>
        <p:nvSpPr>
          <p:cNvPr id="2" name="Title 1" descr="" title=""/>
          <p:cNvSpPr>
            <a:spLocks noGrp="1"/>
          </p:cNvSpPr>
          <p:nvPr>
            <p:ph type="title"/>
          </p:nvPr>
        </p:nvSpPr>
        <p:spPr>
          <a:xfrm>
            <a:off x="537882" y="-57427"/>
            <a:ext cx="11282083" cy="1325563"/>
          </a:xfrm>
        </p:spPr>
        <p:txBody>
          <a:bodyPr>
            <a:normAutofit fontScale="90000"/>
          </a:bodyPr>
          <a:lstStyle/>
          <a:p>
            <a:r>
              <a:rPr lang="en-GB" sz="3600" b="1" dirty="0">
                <a:latin typeface="+mn-lt"/>
              </a:rPr>
              <a:t>Tax Compliance/Enforcement in Decentralised Environment</a:t>
            </a:r>
            <a:br>
              <a:rPr lang="en-GB" sz="3600" b="1" dirty="0">
                <a:latin typeface="+mn-lt"/>
              </a:rPr>
            </a:br>
            <a:r>
              <a:rPr lang="en-GB" sz="2800" dirty="0">
                <a:latin typeface="+mn-lt"/>
              </a:rPr>
              <a:t>Decentralised Autonomous Organizations (DAOs)</a:t>
            </a:r>
            <a:endParaRPr lang="en-GB" sz="3600" dirty="0">
              <a:latin typeface="+mn-lt"/>
            </a:endParaRPr>
          </a:p>
        </p:txBody>
      </p:sp>
      <p:sp>
        <p:nvSpPr>
          <p:cNvPr id="5" name="Shape 183" descr="" title=""/>
          <p:cNvSpPr txBox="1">
            <a:spLocks/>
          </p:cNvSpPr>
          <p:nvPr/>
        </p:nvSpPr>
        <p:spPr>
          <a:xfrm>
            <a:off x="745921" y="1117134"/>
            <a:ext cx="10515600" cy="4612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endParaRPr lang="en-GB" sz="2400" dirty="0"/>
          </a:p>
        </p:txBody>
      </p:sp>
      <p:sp>
        <p:nvSpPr>
          <p:cNvPr id="9" name="Marcador de contenido 2" descr="" title="">
            <a:extLst>
              <a:ext uri="{FF2B5EF4-FFF2-40B4-BE49-F238E27FC236}">
                <a16:creationId xmlns:a16="http://schemas.microsoft.com/office/drawing/2014/main" id="{8839BFC1-C1FD-4783-B27E-691DBAA0F175}"/>
              </a:ext>
            </a:extLst>
          </p:cNvPr>
          <p:cNvSpPr txBox="1">
            <a:spLocks/>
          </p:cNvSpPr>
          <p:nvPr/>
        </p:nvSpPr>
        <p:spPr>
          <a:xfrm>
            <a:off x="982662" y="1233293"/>
            <a:ext cx="10225906" cy="5257092"/>
          </a:xfrm>
          <a:prstGeom prst="rect">
            <a:avLst/>
          </a:prstGeom>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What is a DAO?</a:t>
            </a:r>
          </a:p>
          <a:p>
            <a:pPr lvl="1"/>
            <a:r>
              <a:rPr lang="en-US" sz="2000" dirty="0"/>
              <a:t>Member-governed organizational structures that operates absent a centralized authority.  </a:t>
            </a:r>
          </a:p>
          <a:p>
            <a:pPr lvl="1"/>
            <a:r>
              <a:rPr lang="en-US" sz="2000" dirty="0"/>
              <a:t>The operation and rules of a DAO are typically set forth in a governance protocol, which is a collection of governance-related smart contracts. </a:t>
            </a:r>
            <a:endParaRPr lang="en-GB" sz="2000" dirty="0"/>
          </a:p>
          <a:p>
            <a:r>
              <a:rPr lang="en-GB" sz="2400" dirty="0"/>
              <a:t>Features of the DAOs:</a:t>
            </a:r>
          </a:p>
          <a:p>
            <a:pPr lvl="1"/>
            <a:r>
              <a:rPr lang="en-GB" sz="2000" dirty="0"/>
              <a:t>The operating rules are executed automatically – there is no room or even possibility for any interpretation.</a:t>
            </a:r>
          </a:p>
          <a:p>
            <a:pPr lvl="1"/>
            <a:r>
              <a:rPr lang="en-GB" sz="2000" dirty="0"/>
              <a:t>Any decisions to be made are carried out by a digital vote – acquiring tokens or shares entitle to a vote – there are no employees, managers or directors.</a:t>
            </a:r>
          </a:p>
          <a:p>
            <a:pPr lvl="1"/>
            <a:r>
              <a:rPr lang="en-GB" sz="2000" dirty="0"/>
              <a:t>The DAOs generally use crypto as payment – no need for a bank affiliation.</a:t>
            </a:r>
          </a:p>
          <a:p>
            <a:pPr lvl="1"/>
            <a:r>
              <a:rPr lang="en-GB" sz="2000" dirty="0"/>
              <a:t>As the DAOs do not have any physical presence and are not subject to any national corporation regime, they are entirely independent of any jurisdiction.</a:t>
            </a:r>
          </a:p>
          <a:p>
            <a:r>
              <a:rPr lang="en-GB" sz="2400" dirty="0"/>
              <a:t>Largest DAOs include: Compound, </a:t>
            </a:r>
            <a:r>
              <a:rPr lang="en-GB" sz="2400" dirty="0" err="1"/>
              <a:t>Uniswap</a:t>
            </a:r>
            <a:r>
              <a:rPr lang="en-GB" sz="2400" dirty="0"/>
              <a:t>, AAVE and </a:t>
            </a:r>
            <a:r>
              <a:rPr lang="en-GB" sz="2400" dirty="0" err="1"/>
              <a:t>MakerDAO</a:t>
            </a:r>
            <a:r>
              <a:rPr lang="en-GB" sz="2400" dirty="0"/>
              <a:t>. </a:t>
            </a:r>
          </a:p>
          <a:p>
            <a:pPr lvl="1" indent="0">
              <a:lnSpc>
                <a:spcPct val="100000"/>
              </a:lnSpc>
              <a:spcBef>
                <a:spcPts val="0"/>
              </a:spcBef>
              <a:buFont typeface="Arial" panose="020B0604020202020204" pitchFamily="34" charset="0"/>
              <a:buNone/>
            </a:pPr>
            <a:endParaRPr lang="en-GB" sz="1600" dirty="0"/>
          </a:p>
        </p:txBody>
      </p:sp>
      <p:sp>
        <p:nvSpPr>
          <p:cNvPr id="3" name="Slide Number Placeholder 2" descr="" title="">
            <a:extLst>
              <a:ext uri="{FF2B5EF4-FFF2-40B4-BE49-F238E27FC236}">
                <a16:creationId xmlns:a16="http://schemas.microsoft.com/office/drawing/2014/main" id="{97DB2625-CC52-416A-8033-15B5E9598482}"/>
              </a:ext>
            </a:extLst>
          </p:cNvPr>
          <p:cNvSpPr>
            <a:spLocks noGrp="1"/>
          </p:cNvSpPr>
          <p:nvPr>
            <p:ph type="sldNum" sz="quarter" idx="12"/>
          </p:nvPr>
        </p:nvSpPr>
        <p:spPr>
          <a:xfrm>
            <a:off x="7823945" y="6356350"/>
            <a:ext cx="2743200" cy="365125"/>
          </a:xfrm>
        </p:spPr>
        <p:txBody>
          <a:bodyPr/>
          <a:lstStyle/>
          <a:p>
            <a:fld id="{16BC0DEB-40E7-4E2B-AFA7-58970AFA776D}" type="slidenum">
              <a:rPr lang="en-GB" smtClean="0"/>
              <a:t>19</a:t>
            </a:fld>
            <a:endParaRPr lang="en-GB" dirty="0"/>
          </a:p>
        </p:txBody>
      </p:sp>
    </p:spTree>
    <p:extLst>
      <p:ext uri="{BB962C8B-B14F-4D97-AF65-F5344CB8AC3E}">
        <p14:creationId xmlns:p14="http://schemas.microsoft.com/office/powerpoint/2010/main" val="123861752"/>
      </p:ext>
    </p:extLst>
  </p:cSld>
  <p:clrMapOvr>
    <a:masterClrMapping/>
  </p:clrMapOvr>
</p:sld>
</file>

<file path=ppt/slides/slide2.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7097"/>
            <a:ext cx="12192000" cy="6858000"/>
          </a:xfrm>
        </p:spPr>
      </p:pic>
      <p:sp>
        <p:nvSpPr>
          <p:cNvPr id="2" name="Title 1" descr="" title=""/>
          <p:cNvSpPr>
            <a:spLocks noGrp="1"/>
          </p:cNvSpPr>
          <p:nvPr>
            <p:ph type="title"/>
          </p:nvPr>
        </p:nvSpPr>
        <p:spPr>
          <a:xfrm>
            <a:off x="745921" y="-208429"/>
            <a:ext cx="10515600" cy="1325563"/>
          </a:xfrm>
        </p:spPr>
        <p:txBody>
          <a:bodyPr>
            <a:normAutofit/>
          </a:bodyPr>
          <a:lstStyle/>
          <a:p>
            <a:r>
              <a:rPr lang="en-GB" sz="3600" b="1" dirty="0" err="1">
                <a:latin typeface="+mn-lt"/>
              </a:rPr>
              <a:t>Panelists</a:t>
            </a:r>
            <a:endParaRPr lang="en-GB" sz="3600" b="1" dirty="0">
              <a:latin typeface="+mn-lt"/>
            </a:endParaRPr>
          </a:p>
        </p:txBody>
      </p:sp>
      <p:pic>
        <p:nvPicPr>
          <p:cNvPr id="6" name="Picture 5" descr="" title="">
            <a:extLst>
              <a:ext uri="{FF2B5EF4-FFF2-40B4-BE49-F238E27FC236}">
                <a16:creationId xmlns:a16="http://schemas.microsoft.com/office/drawing/2014/main" id="{A7273FEB-A15D-4B72-B20F-F33136282ACD}"/>
              </a:ext>
            </a:extLst>
          </p:cNvPr>
          <p:cNvPicPr>
            <a:picLocks noChangeAspect="1"/>
          </p:cNvPicPr>
          <p:nvPr/>
        </p:nvPicPr>
        <p:blipFill rotWithShape="1">
          <a:blip r:embed="rId3"/>
          <a:srcRect l="12142" r="19535"/>
          <a:stretch/>
        </p:blipFill>
        <p:spPr>
          <a:xfrm>
            <a:off x="4295272" y="784460"/>
            <a:ext cx="1463040" cy="1463040"/>
          </a:xfrm>
          <a:prstGeom prst="rect">
            <a:avLst/>
          </a:prstGeom>
        </p:spPr>
      </p:pic>
      <p:pic>
        <p:nvPicPr>
          <p:cNvPr id="7" name="Picture 6" descr="" title="">
            <a:extLst>
              <a:ext uri="{FF2B5EF4-FFF2-40B4-BE49-F238E27FC236}">
                <a16:creationId xmlns:a16="http://schemas.microsoft.com/office/drawing/2014/main" id="{747546D7-749F-4FB2-8A2D-C8E4B89E6C06}"/>
              </a:ext>
            </a:extLst>
          </p:cNvPr>
          <p:cNvPicPr>
            <a:picLocks noChangeAspect="1"/>
          </p:cNvPicPr>
          <p:nvPr/>
        </p:nvPicPr>
        <p:blipFill rotWithShape="1">
          <a:blip r:embed="rId4">
            <a:extLst>
              <a:ext uri="{28A0092B-C50C-407E-A947-70E740481C1C}">
                <a14:useLocalDpi xmlns:a14="http://schemas.microsoft.com/office/drawing/2010/main" val="0"/>
              </a:ext>
            </a:extLst>
          </a:blip>
          <a:srcRect l="500" t="483" r="-500" b="27156"/>
          <a:stretch/>
        </p:blipFill>
        <p:spPr>
          <a:xfrm>
            <a:off x="579363" y="770971"/>
            <a:ext cx="1463040" cy="1463040"/>
          </a:xfrm>
          <a:prstGeom prst="rect">
            <a:avLst/>
          </a:prstGeom>
        </p:spPr>
      </p:pic>
      <p:pic>
        <p:nvPicPr>
          <p:cNvPr id="8" name="Picture 7" descr="" title="">
            <a:extLst>
              <a:ext uri="{FF2B5EF4-FFF2-40B4-BE49-F238E27FC236}">
                <a16:creationId xmlns:a16="http://schemas.microsoft.com/office/drawing/2014/main" id="{5A11B85C-D02D-4B20-A2A1-0923F94763B1}"/>
              </a:ext>
            </a:extLst>
          </p:cNvPr>
          <p:cNvPicPr>
            <a:picLocks noChangeAspect="1"/>
          </p:cNvPicPr>
          <p:nvPr/>
        </p:nvPicPr>
        <p:blipFill rotWithShape="1">
          <a:blip r:embed="rId5"/>
          <a:srcRect l="15239" r="17663"/>
          <a:stretch/>
        </p:blipFill>
        <p:spPr>
          <a:xfrm>
            <a:off x="8412816" y="844836"/>
            <a:ext cx="1463040" cy="1463040"/>
          </a:xfrm>
          <a:prstGeom prst="rect">
            <a:avLst/>
          </a:prstGeom>
        </p:spPr>
      </p:pic>
      <p:pic>
        <p:nvPicPr>
          <p:cNvPr id="9" name="Picture 8" descr="" title="">
            <a:extLst>
              <a:ext uri="{FF2B5EF4-FFF2-40B4-BE49-F238E27FC236}">
                <a16:creationId xmlns:a16="http://schemas.microsoft.com/office/drawing/2014/main" id="{F279DF8A-955B-4A21-97A3-6017D9964947}"/>
              </a:ext>
            </a:extLst>
          </p:cNvPr>
          <p:cNvPicPr>
            <a:picLocks noChangeAspect="1"/>
          </p:cNvPicPr>
          <p:nvPr/>
        </p:nvPicPr>
        <p:blipFill rotWithShape="1">
          <a:blip r:embed="rId6"/>
          <a:srcRect l="764" t="2620" r="-764" b="18845"/>
          <a:stretch/>
        </p:blipFill>
        <p:spPr>
          <a:xfrm>
            <a:off x="634841" y="3437651"/>
            <a:ext cx="1463040" cy="1463040"/>
          </a:xfrm>
          <a:prstGeom prst="rect">
            <a:avLst/>
          </a:prstGeom>
        </p:spPr>
      </p:pic>
      <p:pic>
        <p:nvPicPr>
          <p:cNvPr id="10" name="Picture 9" descr="" title="">
            <a:extLst>
              <a:ext uri="{FF2B5EF4-FFF2-40B4-BE49-F238E27FC236}">
                <a16:creationId xmlns:a16="http://schemas.microsoft.com/office/drawing/2014/main" id="{49F7340F-1006-4B59-8FD0-7AA1D590E3A5}"/>
              </a:ext>
            </a:extLst>
          </p:cNvPr>
          <p:cNvPicPr>
            <a:picLocks noChangeAspect="1"/>
          </p:cNvPicPr>
          <p:nvPr/>
        </p:nvPicPr>
        <p:blipFill rotWithShape="1">
          <a:blip r:embed="rId7"/>
          <a:srcRect l="17226" r="13378"/>
          <a:stretch/>
        </p:blipFill>
        <p:spPr>
          <a:xfrm>
            <a:off x="4391654" y="3437651"/>
            <a:ext cx="1463040" cy="1463040"/>
          </a:xfrm>
          <a:prstGeom prst="rect">
            <a:avLst/>
          </a:prstGeom>
        </p:spPr>
      </p:pic>
      <p:pic>
        <p:nvPicPr>
          <p:cNvPr id="11" name="Picture 10" descr="" title="">
            <a:extLst>
              <a:ext uri="{FF2B5EF4-FFF2-40B4-BE49-F238E27FC236}">
                <a16:creationId xmlns:a16="http://schemas.microsoft.com/office/drawing/2014/main" id="{FCF305A7-8902-47D1-864B-9EA90442F4EC}"/>
              </a:ext>
            </a:extLst>
          </p:cNvPr>
          <p:cNvPicPr>
            <a:picLocks noChangeAspect="1"/>
          </p:cNvPicPr>
          <p:nvPr/>
        </p:nvPicPr>
        <p:blipFill rotWithShape="1">
          <a:blip r:embed="rId8"/>
          <a:srcRect b="3568"/>
          <a:stretch/>
        </p:blipFill>
        <p:spPr>
          <a:xfrm>
            <a:off x="8412816" y="3534662"/>
            <a:ext cx="1463040" cy="1463040"/>
          </a:xfrm>
          <a:prstGeom prst="rect">
            <a:avLst/>
          </a:prstGeom>
        </p:spPr>
      </p:pic>
      <p:sp>
        <p:nvSpPr>
          <p:cNvPr id="12" name="Rectangle 11" descr="" title="">
            <a:extLst>
              <a:ext uri="{FF2B5EF4-FFF2-40B4-BE49-F238E27FC236}">
                <a16:creationId xmlns:a16="http://schemas.microsoft.com/office/drawing/2014/main" id="{51B9BC5C-5AD2-4E5D-B184-96CF0F1A30A8}"/>
              </a:ext>
            </a:extLst>
          </p:cNvPr>
          <p:cNvSpPr/>
          <p:nvPr/>
        </p:nvSpPr>
        <p:spPr>
          <a:xfrm>
            <a:off x="478560" y="2394003"/>
            <a:ext cx="2783010" cy="738664"/>
          </a:xfrm>
          <a:prstGeom prst="rect">
            <a:avLst/>
          </a:prstGeom>
        </p:spPr>
        <p:txBody>
          <a:bodyPr wrap="square">
            <a:spAutoFit/>
          </a:bodyPr>
          <a:lstStyle/>
          <a:p>
            <a:r>
              <a:rPr lang="en-US" sz="1400" dirty="0">
                <a:solidFill>
                  <a:schemeClr val="tx1">
                    <a:lumMod val="75000"/>
                    <a:lumOff val="25000"/>
                  </a:schemeClr>
                </a:solidFill>
              </a:rPr>
              <a:t>Lisa Zarlenga – Moderator </a:t>
            </a:r>
          </a:p>
          <a:p>
            <a:r>
              <a:rPr lang="en-US" sz="1400" i="1" dirty="0">
                <a:solidFill>
                  <a:schemeClr val="tx1">
                    <a:lumMod val="75000"/>
                    <a:lumOff val="25000"/>
                  </a:schemeClr>
                </a:solidFill>
              </a:rPr>
              <a:t>Steptoe &amp; Johnson, Washington DC</a:t>
            </a:r>
          </a:p>
          <a:p>
            <a:r>
              <a:rPr lang="en-US" sz="1400" dirty="0">
                <a:solidFill>
                  <a:schemeClr val="tx1">
                    <a:lumMod val="75000"/>
                    <a:lumOff val="25000"/>
                  </a:schemeClr>
                </a:solidFill>
                <a:hlinkClick r:id="rId9"/>
              </a:rPr>
              <a:t>lzarlenga@Steptoe.com</a:t>
            </a:r>
            <a:r>
              <a:rPr lang="en-US" sz="1400" dirty="0">
                <a:solidFill>
                  <a:schemeClr val="tx1">
                    <a:lumMod val="75000"/>
                    <a:lumOff val="25000"/>
                  </a:schemeClr>
                </a:solidFill>
              </a:rPr>
              <a:t> </a:t>
            </a:r>
          </a:p>
        </p:txBody>
      </p:sp>
      <p:sp>
        <p:nvSpPr>
          <p:cNvPr id="13" name="Rectangle 12" descr="" title="">
            <a:extLst>
              <a:ext uri="{FF2B5EF4-FFF2-40B4-BE49-F238E27FC236}">
                <a16:creationId xmlns:a16="http://schemas.microsoft.com/office/drawing/2014/main" id="{F6BA19D0-E036-4C82-BB63-0B1D892306C9}"/>
              </a:ext>
            </a:extLst>
          </p:cNvPr>
          <p:cNvSpPr/>
          <p:nvPr/>
        </p:nvSpPr>
        <p:spPr>
          <a:xfrm>
            <a:off x="4295272" y="2394487"/>
            <a:ext cx="2598179" cy="738664"/>
          </a:xfrm>
          <a:prstGeom prst="rect">
            <a:avLst/>
          </a:prstGeom>
        </p:spPr>
        <p:txBody>
          <a:bodyPr wrap="square">
            <a:spAutoFit/>
          </a:bodyPr>
          <a:lstStyle/>
          <a:p>
            <a:r>
              <a:rPr lang="en-US" sz="1400" dirty="0">
                <a:solidFill>
                  <a:schemeClr val="tx1">
                    <a:lumMod val="75000"/>
                    <a:lumOff val="25000"/>
                  </a:schemeClr>
                </a:solidFill>
              </a:rPr>
              <a:t>Nils </a:t>
            </a:r>
            <a:r>
              <a:rPr lang="en-US" sz="1400" dirty="0" err="1">
                <a:solidFill>
                  <a:schemeClr val="tx1">
                    <a:lumMod val="75000"/>
                    <a:lumOff val="25000"/>
                  </a:schemeClr>
                </a:solidFill>
              </a:rPr>
              <a:t>Harbeke</a:t>
            </a:r>
            <a:endParaRPr lang="en-US" sz="1400" dirty="0">
              <a:solidFill>
                <a:schemeClr val="tx1">
                  <a:lumMod val="75000"/>
                  <a:lumOff val="25000"/>
                </a:schemeClr>
              </a:solidFill>
            </a:endParaRPr>
          </a:p>
          <a:p>
            <a:r>
              <a:rPr lang="en-US" sz="1400" i="1" dirty="0">
                <a:solidFill>
                  <a:schemeClr val="tx1">
                    <a:lumMod val="75000"/>
                    <a:lumOff val="25000"/>
                  </a:schemeClr>
                </a:solidFill>
              </a:rPr>
              <a:t>Pestalozzi Law, Zurich</a:t>
            </a:r>
          </a:p>
          <a:p>
            <a:r>
              <a:rPr lang="en-US" sz="1400" dirty="0">
                <a:hlinkClick r:id="rId10"/>
              </a:rPr>
              <a:t>nils.harbeke@pestalozzilaw.com</a:t>
            </a:r>
            <a:endParaRPr lang="en-US" sz="1400" dirty="0"/>
          </a:p>
        </p:txBody>
      </p:sp>
      <p:sp>
        <p:nvSpPr>
          <p:cNvPr id="14" name="Rectangle 13" descr="" title="">
            <a:extLst>
              <a:ext uri="{FF2B5EF4-FFF2-40B4-BE49-F238E27FC236}">
                <a16:creationId xmlns:a16="http://schemas.microsoft.com/office/drawing/2014/main" id="{4C7E2543-5F98-4640-955D-0B7AF434FFD8}"/>
              </a:ext>
            </a:extLst>
          </p:cNvPr>
          <p:cNvSpPr/>
          <p:nvPr/>
        </p:nvSpPr>
        <p:spPr>
          <a:xfrm>
            <a:off x="8412816" y="2479913"/>
            <a:ext cx="2487226" cy="738664"/>
          </a:xfrm>
          <a:prstGeom prst="rect">
            <a:avLst/>
          </a:prstGeom>
        </p:spPr>
        <p:txBody>
          <a:bodyPr wrap="square">
            <a:spAutoFit/>
          </a:bodyPr>
          <a:lstStyle/>
          <a:p>
            <a:r>
              <a:rPr lang="en-US" sz="1400" dirty="0"/>
              <a:t>Antti </a:t>
            </a:r>
            <a:r>
              <a:rPr lang="en-US" sz="1400" dirty="0" err="1"/>
              <a:t>Lehtimaja</a:t>
            </a:r>
            <a:r>
              <a:rPr lang="en-US" sz="1400" dirty="0"/>
              <a:t> </a:t>
            </a:r>
          </a:p>
          <a:p>
            <a:r>
              <a:rPr lang="en-US" sz="1400" i="1" dirty="0" err="1"/>
              <a:t>Krogerus</a:t>
            </a:r>
            <a:r>
              <a:rPr lang="en-US" sz="1400" i="1" dirty="0"/>
              <a:t>, Finland</a:t>
            </a:r>
          </a:p>
          <a:p>
            <a:r>
              <a:rPr lang="en-US" sz="1400" dirty="0">
                <a:hlinkClick r:id="rId11"/>
              </a:rPr>
              <a:t>antti.lehtimaja@krogerus.com</a:t>
            </a:r>
            <a:endParaRPr lang="en-US" sz="1400" dirty="0"/>
          </a:p>
        </p:txBody>
      </p:sp>
      <p:sp>
        <p:nvSpPr>
          <p:cNvPr id="15" name="Rectangle 14" descr="" title="">
            <a:extLst>
              <a:ext uri="{FF2B5EF4-FFF2-40B4-BE49-F238E27FC236}">
                <a16:creationId xmlns:a16="http://schemas.microsoft.com/office/drawing/2014/main" id="{40B7502F-01E8-4A84-815D-79DC07988C2E}"/>
              </a:ext>
            </a:extLst>
          </p:cNvPr>
          <p:cNvSpPr/>
          <p:nvPr/>
        </p:nvSpPr>
        <p:spPr>
          <a:xfrm>
            <a:off x="579363" y="5004822"/>
            <a:ext cx="2598179" cy="738664"/>
          </a:xfrm>
          <a:prstGeom prst="rect">
            <a:avLst/>
          </a:prstGeom>
        </p:spPr>
        <p:txBody>
          <a:bodyPr wrap="square">
            <a:spAutoFit/>
          </a:bodyPr>
          <a:lstStyle/>
          <a:p>
            <a:pPr lvl="0"/>
            <a:r>
              <a:rPr lang="en-US" sz="1400" dirty="0" err="1"/>
              <a:t>Pepijn</a:t>
            </a:r>
            <a:r>
              <a:rPr lang="en-US" sz="1400" dirty="0"/>
              <a:t> </a:t>
            </a:r>
            <a:r>
              <a:rPr lang="en-US" sz="1400" dirty="0" err="1"/>
              <a:t>Pinkse</a:t>
            </a:r>
            <a:endParaRPr lang="en-US" sz="1400" dirty="0"/>
          </a:p>
          <a:p>
            <a:pPr lvl="0"/>
            <a:r>
              <a:rPr lang="en-US" sz="1400" i="1" dirty="0" err="1"/>
              <a:t>Loyens</a:t>
            </a:r>
            <a:r>
              <a:rPr lang="en-US" sz="1400" i="1" dirty="0"/>
              <a:t> &amp; </a:t>
            </a:r>
            <a:r>
              <a:rPr lang="en-US" sz="1400" i="1" dirty="0" err="1"/>
              <a:t>Loeff</a:t>
            </a:r>
            <a:r>
              <a:rPr lang="en-US" sz="1400" i="1" dirty="0"/>
              <a:t> , Netherlands</a:t>
            </a:r>
          </a:p>
          <a:p>
            <a:pPr lvl="0"/>
            <a:r>
              <a:rPr lang="en-US" sz="1400" dirty="0">
                <a:hlinkClick r:id="rId12"/>
              </a:rPr>
              <a:t>pepijn.pinkse@loyensloeff.com</a:t>
            </a:r>
            <a:endParaRPr lang="en-US" sz="1400" i="1" dirty="0"/>
          </a:p>
        </p:txBody>
      </p:sp>
      <p:sp>
        <p:nvSpPr>
          <p:cNvPr id="16" name="Rectangle 15" descr="" title="">
            <a:extLst>
              <a:ext uri="{FF2B5EF4-FFF2-40B4-BE49-F238E27FC236}">
                <a16:creationId xmlns:a16="http://schemas.microsoft.com/office/drawing/2014/main" id="{C8313731-584B-40A7-AD41-29FE9C19148F}"/>
              </a:ext>
            </a:extLst>
          </p:cNvPr>
          <p:cNvSpPr/>
          <p:nvPr/>
        </p:nvSpPr>
        <p:spPr>
          <a:xfrm>
            <a:off x="4391654" y="5072728"/>
            <a:ext cx="2249006" cy="738664"/>
          </a:xfrm>
          <a:prstGeom prst="rect">
            <a:avLst/>
          </a:prstGeom>
        </p:spPr>
        <p:txBody>
          <a:bodyPr wrap="square">
            <a:spAutoFit/>
          </a:bodyPr>
          <a:lstStyle/>
          <a:p>
            <a:r>
              <a:rPr lang="en-US" sz="1400" dirty="0"/>
              <a:t>Stefan Richter</a:t>
            </a:r>
          </a:p>
          <a:p>
            <a:r>
              <a:rPr lang="en-US" sz="1400" dirty="0"/>
              <a:t> </a:t>
            </a:r>
            <a:r>
              <a:rPr lang="en-US" sz="1400" i="1" dirty="0"/>
              <a:t>YPOG, Germany</a:t>
            </a:r>
          </a:p>
          <a:p>
            <a:r>
              <a:rPr lang="en-US" sz="1400" dirty="0" err="1">
                <a:hlinkClick r:id="rId13"/>
              </a:rPr>
              <a:t>stefan.richter@ypog.law</a:t>
            </a:r>
            <a:endParaRPr lang="en-US" sz="1400" dirty="0"/>
          </a:p>
        </p:txBody>
      </p:sp>
      <p:sp>
        <p:nvSpPr>
          <p:cNvPr id="17" name="Rectangle 16" descr="" title="">
            <a:extLst>
              <a:ext uri="{FF2B5EF4-FFF2-40B4-BE49-F238E27FC236}">
                <a16:creationId xmlns:a16="http://schemas.microsoft.com/office/drawing/2014/main" id="{D7C29C58-9267-4E07-995B-244D6687270A}"/>
              </a:ext>
            </a:extLst>
          </p:cNvPr>
          <p:cNvSpPr/>
          <p:nvPr/>
        </p:nvSpPr>
        <p:spPr>
          <a:xfrm>
            <a:off x="8412816" y="5182094"/>
            <a:ext cx="2487225" cy="738664"/>
          </a:xfrm>
          <a:prstGeom prst="rect">
            <a:avLst/>
          </a:prstGeom>
        </p:spPr>
        <p:txBody>
          <a:bodyPr wrap="square">
            <a:spAutoFit/>
          </a:bodyPr>
          <a:lstStyle/>
          <a:p>
            <a:r>
              <a:rPr lang="en-US" sz="1400" dirty="0"/>
              <a:t>Bruno Sousa</a:t>
            </a:r>
          </a:p>
          <a:p>
            <a:r>
              <a:rPr lang="en-US" sz="1400" i="1" dirty="0" err="1"/>
              <a:t>Hashdex</a:t>
            </a:r>
            <a:r>
              <a:rPr lang="en-US" sz="1400" i="1" dirty="0"/>
              <a:t>, Brazil</a:t>
            </a:r>
          </a:p>
          <a:p>
            <a:r>
              <a:rPr lang="pt-BR" sz="1400" dirty="0">
                <a:hlinkClick r:id="rId14"/>
              </a:rPr>
              <a:t>bruno.sousa@hashdex.com</a:t>
            </a:r>
            <a:r>
              <a:rPr lang="pt-BR" sz="1400" dirty="0"/>
              <a:t> </a:t>
            </a:r>
            <a:endParaRPr lang="en-US" sz="1400" dirty="0"/>
          </a:p>
        </p:txBody>
      </p:sp>
      <p:sp>
        <p:nvSpPr>
          <p:cNvPr id="3" name="Slide Number Placeholder 2" descr="" title="">
            <a:extLst>
              <a:ext uri="{FF2B5EF4-FFF2-40B4-BE49-F238E27FC236}">
                <a16:creationId xmlns:a16="http://schemas.microsoft.com/office/drawing/2014/main" id="{0F0B0223-260A-45C6-8A48-A4AC95CFB595}"/>
              </a:ext>
            </a:extLst>
          </p:cNvPr>
          <p:cNvSpPr>
            <a:spLocks noGrp="1"/>
          </p:cNvSpPr>
          <p:nvPr>
            <p:ph type="sldNum" sz="quarter" idx="12"/>
          </p:nvPr>
        </p:nvSpPr>
        <p:spPr>
          <a:xfrm>
            <a:off x="7837392" y="6356350"/>
            <a:ext cx="2743200" cy="365125"/>
          </a:xfrm>
        </p:spPr>
        <p:txBody>
          <a:bodyPr/>
          <a:lstStyle/>
          <a:p>
            <a:fld id="{16BC0DEB-40E7-4E2B-AFA7-58970AFA776D}" type="slidenum">
              <a:rPr lang="en-GB" smtClean="0"/>
              <a:t>2</a:t>
            </a:fld>
            <a:endParaRPr lang="en-GB" dirty="0"/>
          </a:p>
        </p:txBody>
      </p:sp>
    </p:spTree>
    <p:extLst>
      <p:ext uri="{BB962C8B-B14F-4D97-AF65-F5344CB8AC3E}">
        <p14:creationId xmlns:p14="http://schemas.microsoft.com/office/powerpoint/2010/main" val="546477867"/>
      </p:ext>
    </p:extLst>
  </p:cSld>
  <p:clrMapOvr>
    <a:masterClrMapping/>
  </p:clrMapOvr>
</p:sld>
</file>

<file path=ppt/slides/slide20.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3575"/>
            <a:ext cx="12192000" cy="6858000"/>
          </a:xfrm>
        </p:spPr>
      </p:pic>
      <p:sp>
        <p:nvSpPr>
          <p:cNvPr id="2" name="Title 1" descr="" title=""/>
          <p:cNvSpPr>
            <a:spLocks noGrp="1"/>
          </p:cNvSpPr>
          <p:nvPr>
            <p:ph type="title"/>
          </p:nvPr>
        </p:nvSpPr>
        <p:spPr>
          <a:xfrm>
            <a:off x="537882" y="-57427"/>
            <a:ext cx="11282083" cy="1325563"/>
          </a:xfrm>
        </p:spPr>
        <p:txBody>
          <a:bodyPr>
            <a:normAutofit fontScale="90000"/>
          </a:bodyPr>
          <a:lstStyle/>
          <a:p>
            <a:r>
              <a:rPr lang="en-GB" sz="3600" b="1" dirty="0">
                <a:latin typeface="+mn-lt"/>
              </a:rPr>
              <a:t>Tax Compliance/Enforcement in Decentralised Environment</a:t>
            </a:r>
            <a:br>
              <a:rPr lang="en-GB" sz="3600" b="1" dirty="0">
                <a:latin typeface="+mn-lt"/>
              </a:rPr>
            </a:br>
            <a:r>
              <a:rPr lang="en-GB" sz="2800" dirty="0">
                <a:latin typeface="+mn-lt"/>
              </a:rPr>
              <a:t>Decentralised Autonomous Organizations (DAOs) (cont’d)</a:t>
            </a:r>
            <a:endParaRPr lang="en-GB" sz="3600" dirty="0">
              <a:latin typeface="+mn-lt"/>
            </a:endParaRPr>
          </a:p>
        </p:txBody>
      </p:sp>
      <p:sp>
        <p:nvSpPr>
          <p:cNvPr id="5" name="Shape 183" descr="" title=""/>
          <p:cNvSpPr txBox="1">
            <a:spLocks/>
          </p:cNvSpPr>
          <p:nvPr/>
        </p:nvSpPr>
        <p:spPr>
          <a:xfrm>
            <a:off x="745921" y="1117134"/>
            <a:ext cx="10515600" cy="4612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endParaRPr lang="en-GB" sz="2400" dirty="0"/>
          </a:p>
        </p:txBody>
      </p:sp>
      <p:sp>
        <p:nvSpPr>
          <p:cNvPr id="9" name="Marcador de contenido 2" descr="" title="">
            <a:extLst>
              <a:ext uri="{FF2B5EF4-FFF2-40B4-BE49-F238E27FC236}">
                <a16:creationId xmlns:a16="http://schemas.microsoft.com/office/drawing/2014/main" id="{8839BFC1-C1FD-4783-B27E-691DBAA0F175}"/>
              </a:ext>
            </a:extLst>
          </p:cNvPr>
          <p:cNvSpPr txBox="1">
            <a:spLocks/>
          </p:cNvSpPr>
          <p:nvPr/>
        </p:nvSpPr>
        <p:spPr>
          <a:xfrm>
            <a:off x="982662" y="1233293"/>
            <a:ext cx="10225906" cy="5257092"/>
          </a:xfrm>
          <a:prstGeom prst="rect">
            <a:avLst/>
          </a:prstGeom>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How do we apply traditional tax concepts to DAOs?</a:t>
            </a:r>
          </a:p>
          <a:p>
            <a:pPr lvl="1"/>
            <a:r>
              <a:rPr lang="en-GB" sz="1800" dirty="0"/>
              <a:t>Are DAOs opaque or transparent for income tax purposes?</a:t>
            </a:r>
          </a:p>
          <a:p>
            <a:pPr lvl="1"/>
            <a:r>
              <a:rPr lang="en-GB" sz="1800" dirty="0"/>
              <a:t>Can DAOs be resident anywhere or have a PE somewhere? </a:t>
            </a:r>
          </a:p>
          <a:p>
            <a:pPr lvl="2"/>
            <a:r>
              <a:rPr lang="en-GB" sz="1600" dirty="0"/>
              <a:t>Source of DAO income?</a:t>
            </a:r>
          </a:p>
          <a:p>
            <a:pPr lvl="2"/>
            <a:r>
              <a:rPr lang="en-GB" sz="1600" dirty="0"/>
              <a:t>What treaty or withholding tax rules apply, as members’ identities are anonymous?</a:t>
            </a:r>
          </a:p>
          <a:p>
            <a:r>
              <a:rPr lang="en-GB" sz="2000" dirty="0"/>
              <a:t>How do national tax return obligations apply to DAO or its members?</a:t>
            </a:r>
          </a:p>
          <a:p>
            <a:pPr lvl="1"/>
            <a:r>
              <a:rPr lang="en-GB" sz="1800" dirty="0"/>
              <a:t>The lack of management of the DAO prevents the enforcement of non-compliance of any obligations towards the DAO.</a:t>
            </a:r>
          </a:p>
          <a:p>
            <a:pPr lvl="1"/>
            <a:r>
              <a:rPr lang="en-GB" sz="1800" dirty="0"/>
              <a:t>The anonymity of DAO’s members prevents the enforcement of non-compliance of any obligations towards the members (unless they voluntarily declare any assets or income re the DAO).</a:t>
            </a:r>
          </a:p>
          <a:p>
            <a:r>
              <a:rPr lang="en-GB" sz="2000" dirty="0"/>
              <a:t>How do information reporting regimes apply to DAOs?</a:t>
            </a:r>
          </a:p>
          <a:p>
            <a:pPr lvl="1"/>
            <a:r>
              <a:rPr lang="en-GB" sz="1800" dirty="0"/>
              <a:t>Typically limited to legal entities in certain jurisdictions.  Some laws, such as new US broker definition could be broad enough to reach DAOs.</a:t>
            </a:r>
          </a:p>
          <a:p>
            <a:pPr lvl="1"/>
            <a:r>
              <a:rPr lang="en-GB" sz="1800" dirty="0"/>
              <a:t>Who is the reporting person?  The software developers?  The governance token holders?  The protocol itself?</a:t>
            </a:r>
          </a:p>
          <a:p>
            <a:pPr lvl="1" indent="0">
              <a:lnSpc>
                <a:spcPct val="100000"/>
              </a:lnSpc>
              <a:spcBef>
                <a:spcPts val="0"/>
              </a:spcBef>
              <a:buFont typeface="Arial" panose="020B0604020202020204" pitchFamily="34" charset="0"/>
              <a:buNone/>
            </a:pPr>
            <a:endParaRPr lang="en-GB" sz="1200" dirty="0"/>
          </a:p>
        </p:txBody>
      </p:sp>
      <p:sp>
        <p:nvSpPr>
          <p:cNvPr id="3" name="Slide Number Placeholder 2" descr="" title="">
            <a:extLst>
              <a:ext uri="{FF2B5EF4-FFF2-40B4-BE49-F238E27FC236}">
                <a16:creationId xmlns:a16="http://schemas.microsoft.com/office/drawing/2014/main" id="{F95BB29F-4D77-4D2A-B3C7-E3F2DA67E34D}"/>
              </a:ext>
            </a:extLst>
          </p:cNvPr>
          <p:cNvSpPr>
            <a:spLocks noGrp="1"/>
          </p:cNvSpPr>
          <p:nvPr>
            <p:ph type="sldNum" sz="quarter" idx="12"/>
          </p:nvPr>
        </p:nvSpPr>
        <p:spPr>
          <a:xfrm>
            <a:off x="7844108" y="6356350"/>
            <a:ext cx="2743200" cy="365125"/>
          </a:xfrm>
        </p:spPr>
        <p:txBody>
          <a:bodyPr/>
          <a:lstStyle/>
          <a:p>
            <a:fld id="{16BC0DEB-40E7-4E2B-AFA7-58970AFA776D}" type="slidenum">
              <a:rPr lang="en-GB" smtClean="0"/>
              <a:t>20</a:t>
            </a:fld>
            <a:endParaRPr lang="en-GB" dirty="0"/>
          </a:p>
        </p:txBody>
      </p:sp>
    </p:spTree>
    <p:extLst>
      <p:ext uri="{BB962C8B-B14F-4D97-AF65-F5344CB8AC3E}">
        <p14:creationId xmlns:p14="http://schemas.microsoft.com/office/powerpoint/2010/main" val="1879155999"/>
      </p:ext>
    </p:extLst>
  </p:cSld>
  <p:clrMapOvr>
    <a:masterClrMapping/>
  </p:clrMapOvr>
</p:sld>
</file>

<file path=ppt/slides/slide3.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685"/>
            <a:ext cx="12192000" cy="6858000"/>
          </a:xfrm>
        </p:spPr>
      </p:pic>
      <p:sp>
        <p:nvSpPr>
          <p:cNvPr id="2" name="Title 1" descr="" title=""/>
          <p:cNvSpPr>
            <a:spLocks noGrp="1"/>
          </p:cNvSpPr>
          <p:nvPr>
            <p:ph type="title"/>
          </p:nvPr>
        </p:nvSpPr>
        <p:spPr>
          <a:xfrm>
            <a:off x="745921" y="-208429"/>
            <a:ext cx="10515600" cy="1325563"/>
          </a:xfrm>
        </p:spPr>
        <p:txBody>
          <a:bodyPr>
            <a:normAutofit/>
          </a:bodyPr>
          <a:lstStyle/>
          <a:p>
            <a:r>
              <a:rPr lang="en-GB" sz="3600" b="1" dirty="0">
                <a:latin typeface="+mn-lt"/>
              </a:rPr>
              <a:t>Agenda</a:t>
            </a:r>
          </a:p>
        </p:txBody>
      </p:sp>
      <p:sp>
        <p:nvSpPr>
          <p:cNvPr id="5" name="Shape 183" descr="" title=""/>
          <p:cNvSpPr txBox="1">
            <a:spLocks/>
          </p:cNvSpPr>
          <p:nvPr/>
        </p:nvSpPr>
        <p:spPr>
          <a:xfrm>
            <a:off x="745921" y="108375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Classification of Crypto Assets</a:t>
            </a:r>
          </a:p>
          <a:p>
            <a:r>
              <a:rPr lang="en-US" dirty="0"/>
              <a:t>Intersection of Traditional and Blockchain Capital Markets</a:t>
            </a:r>
          </a:p>
          <a:p>
            <a:pPr lvl="1"/>
            <a:r>
              <a:rPr lang="en-US" dirty="0"/>
              <a:t>Token Offerings and Other Financing Mechanisms</a:t>
            </a:r>
          </a:p>
          <a:p>
            <a:pPr lvl="1"/>
            <a:r>
              <a:rPr lang="en-US" dirty="0"/>
              <a:t>Lending/</a:t>
            </a:r>
            <a:r>
              <a:rPr lang="en-US" dirty="0" err="1"/>
              <a:t>DeFi</a:t>
            </a:r>
            <a:endParaRPr lang="en-US" dirty="0"/>
          </a:p>
          <a:p>
            <a:pPr lvl="1"/>
            <a:r>
              <a:rPr lang="en-US" dirty="0"/>
              <a:t>Staking</a:t>
            </a:r>
          </a:p>
          <a:p>
            <a:pPr lvl="1"/>
            <a:r>
              <a:rPr lang="en-US" dirty="0" err="1"/>
              <a:t>Stablecoins</a:t>
            </a:r>
            <a:endParaRPr lang="en-US" dirty="0"/>
          </a:p>
          <a:p>
            <a:r>
              <a:rPr lang="en-US" dirty="0"/>
              <a:t>Tax Compliance and Enforcement</a:t>
            </a:r>
          </a:p>
          <a:p>
            <a:pPr lvl="1"/>
            <a:r>
              <a:rPr lang="en-US" dirty="0"/>
              <a:t>Decentralized Autonomous Organizations</a:t>
            </a:r>
          </a:p>
          <a:p>
            <a:pPr lvl="1"/>
            <a:r>
              <a:rPr lang="en-US" dirty="0"/>
              <a:t>Sourcing and Withholding</a:t>
            </a:r>
          </a:p>
          <a:p>
            <a:pPr lvl="1"/>
            <a:r>
              <a:rPr lang="en-US" dirty="0"/>
              <a:t>Information Reporting/Exchange of Information</a:t>
            </a:r>
          </a:p>
        </p:txBody>
      </p:sp>
      <p:sp>
        <p:nvSpPr>
          <p:cNvPr id="3" name="Slide Number Placeholder 2" descr="" title="">
            <a:extLst>
              <a:ext uri="{FF2B5EF4-FFF2-40B4-BE49-F238E27FC236}">
                <a16:creationId xmlns:a16="http://schemas.microsoft.com/office/drawing/2014/main" id="{2AD3DCE6-C065-4524-A4C4-902434650A45}"/>
              </a:ext>
            </a:extLst>
          </p:cNvPr>
          <p:cNvSpPr>
            <a:spLocks noGrp="1"/>
          </p:cNvSpPr>
          <p:nvPr>
            <p:ph type="sldNum" sz="quarter" idx="12"/>
          </p:nvPr>
        </p:nvSpPr>
        <p:spPr>
          <a:xfrm>
            <a:off x="7837392" y="6356350"/>
            <a:ext cx="2743200" cy="365125"/>
          </a:xfrm>
        </p:spPr>
        <p:txBody>
          <a:bodyPr/>
          <a:lstStyle/>
          <a:p>
            <a:fld id="{16BC0DEB-40E7-4E2B-AFA7-58970AFA776D}" type="slidenum">
              <a:rPr lang="en-GB" smtClean="0"/>
              <a:t>3</a:t>
            </a:fld>
            <a:endParaRPr lang="en-GB" dirty="0"/>
          </a:p>
        </p:txBody>
      </p:sp>
    </p:spTree>
    <p:extLst>
      <p:ext uri="{BB962C8B-B14F-4D97-AF65-F5344CB8AC3E}">
        <p14:creationId xmlns:p14="http://schemas.microsoft.com/office/powerpoint/2010/main" val="1880073174"/>
      </p:ext>
    </p:extLst>
  </p:cSld>
  <p:clrMapOvr>
    <a:masterClrMapping/>
  </p:clrMapOvr>
</p:sld>
</file>

<file path=ppt/slides/slide4.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Shape 89" descr="" title=""/>
          <p:cNvSpPr txBox="1">
            <a:spLocks/>
          </p:cNvSpPr>
          <p:nvPr/>
        </p:nvSpPr>
        <p:spPr>
          <a:xfrm>
            <a:off x="1016002" y="2971801"/>
            <a:ext cx="10530415" cy="5540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Classification of Crypto Assets</a:t>
            </a:r>
          </a:p>
        </p:txBody>
      </p:sp>
      <p:sp>
        <p:nvSpPr>
          <p:cNvPr id="2" name="Slide Number Placeholder 1" descr="" title="">
            <a:extLst>
              <a:ext uri="{FF2B5EF4-FFF2-40B4-BE49-F238E27FC236}">
                <a16:creationId xmlns:a16="http://schemas.microsoft.com/office/drawing/2014/main" id="{16FFA670-2656-4273-A088-0B6C5D9BC04D}"/>
              </a:ext>
            </a:extLst>
          </p:cNvPr>
          <p:cNvSpPr>
            <a:spLocks noGrp="1"/>
          </p:cNvSpPr>
          <p:nvPr>
            <p:ph type="sldNum" sz="quarter" idx="12"/>
          </p:nvPr>
        </p:nvSpPr>
        <p:spPr>
          <a:xfrm>
            <a:off x="7871000" y="6356350"/>
            <a:ext cx="2743200" cy="365125"/>
          </a:xfrm>
        </p:spPr>
        <p:txBody>
          <a:bodyPr/>
          <a:lstStyle/>
          <a:p>
            <a:fld id="{16BC0DEB-40E7-4E2B-AFA7-58970AFA776D}" type="slidenum">
              <a:rPr lang="en-GB" smtClean="0"/>
              <a:t>4</a:t>
            </a:fld>
            <a:endParaRPr lang="en-GB" dirty="0"/>
          </a:p>
        </p:txBody>
      </p:sp>
    </p:spTree>
    <p:extLst>
      <p:ext uri="{BB962C8B-B14F-4D97-AF65-F5344CB8AC3E}">
        <p14:creationId xmlns:p14="http://schemas.microsoft.com/office/powerpoint/2010/main" val="1880073174"/>
      </p:ext>
    </p:extLst>
  </p:cSld>
  <p:clrMapOvr>
    <a:masterClrMapping/>
  </p:clrMapOvr>
</p:sld>
</file>

<file path=ppt/slides/slide5.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6" name="Title 5" descr="" title="">
            <a:extLst>
              <a:ext uri="{FF2B5EF4-FFF2-40B4-BE49-F238E27FC236}">
                <a16:creationId xmlns:a16="http://schemas.microsoft.com/office/drawing/2014/main" id="{1BE6ADAD-7971-4B67-A3DE-682A53781862}"/>
              </a:ext>
            </a:extLst>
          </p:cNvPr>
          <p:cNvSpPr>
            <a:spLocks noGrp="1"/>
          </p:cNvSpPr>
          <p:nvPr>
            <p:ph type="title"/>
          </p:nvPr>
        </p:nvSpPr>
        <p:spPr>
          <a:xfrm>
            <a:off x="536196" y="-102360"/>
            <a:ext cx="10515600" cy="1325563"/>
          </a:xfrm>
        </p:spPr>
        <p:txBody>
          <a:bodyPr>
            <a:normAutofit/>
          </a:bodyPr>
          <a:lstStyle/>
          <a:p>
            <a:r>
              <a:rPr lang="en-GB" sz="3600" b="1" dirty="0">
                <a:latin typeface="+mn-lt"/>
              </a:rPr>
              <a:t>Types of Crypto Assets</a:t>
            </a:r>
            <a:endParaRPr lang="en-US" sz="3600" dirty="0">
              <a:latin typeface="+mn-lt"/>
            </a:endParaRPr>
          </a:p>
        </p:txBody>
      </p:sp>
      <p:graphicFrame>
        <p:nvGraphicFramePr>
          <p:cNvPr id="7" name="Tabelle 9" descr="" title="">
            <a:extLst>
              <a:ext uri="{FF2B5EF4-FFF2-40B4-BE49-F238E27FC236}">
                <a16:creationId xmlns:a16="http://schemas.microsoft.com/office/drawing/2014/main" id="{C8E76597-E2D7-4B56-ACEC-7855D5E92851}"/>
              </a:ext>
            </a:extLst>
          </p:cNvPr>
          <p:cNvGraphicFramePr>
            <a:graphicFrameLocks noGrp="1"/>
          </p:cNvGraphicFramePr>
          <p:nvPr>
            <p:extLst>
              <p:ext uri="{D42A27DB-BD31-4B8C-83A1-F6EECF244321}">
                <p14:modId xmlns:p14="http://schemas.microsoft.com/office/powerpoint/2010/main" val="1433606839"/>
              </p:ext>
            </p:extLst>
          </p:nvPr>
        </p:nvGraphicFramePr>
        <p:xfrm>
          <a:off x="538091" y="1063622"/>
          <a:ext cx="11109324" cy="4739588"/>
        </p:xfrm>
        <a:graphic>
          <a:graphicData uri="http://schemas.openxmlformats.org/drawingml/2006/table">
            <a:tbl>
              <a:tblPr firstRow="1" bandRow="1">
                <a:tableStyleId>{3B4B98B0-60AC-42C2-AFA5-B58CD77FA1E5}</a:tableStyleId>
              </a:tblPr>
              <a:tblGrid>
                <a:gridCol w="1872859">
                  <a:extLst>
                    <a:ext uri="{9D8B030D-6E8A-4147-A177-3AD203B41FA5}">
                      <a16:colId xmlns:a16="http://schemas.microsoft.com/office/drawing/2014/main" val="1497492880"/>
                    </a:ext>
                  </a:extLst>
                </a:gridCol>
                <a:gridCol w="9236465">
                  <a:extLst>
                    <a:ext uri="{9D8B030D-6E8A-4147-A177-3AD203B41FA5}">
                      <a16:colId xmlns:a16="http://schemas.microsoft.com/office/drawing/2014/main" val="1958837140"/>
                    </a:ext>
                  </a:extLst>
                </a:gridCol>
              </a:tblGrid>
              <a:tr h="494120">
                <a:tc>
                  <a:txBody>
                    <a:bodyPr/>
                    <a:lstStyle/>
                    <a:p>
                      <a:pPr marL="0" indent="0">
                        <a:buNone/>
                      </a:pPr>
                      <a:r>
                        <a:rPr lang="de-DE" sz="1400" dirty="0"/>
                        <a:t>Token Classes</a:t>
                      </a:r>
                    </a:p>
                  </a:txBody>
                  <a:tcPr/>
                </a:tc>
                <a:tc>
                  <a:txBody>
                    <a:bodyPr/>
                    <a:lstStyle/>
                    <a:p>
                      <a:r>
                        <a:rPr lang="de-DE" sz="1400" dirty="0"/>
                        <a:t>Description</a:t>
                      </a:r>
                    </a:p>
                  </a:txBody>
                  <a:tcPr/>
                </a:tc>
                <a:extLst>
                  <a:ext uri="{0D108BD9-81ED-4DB2-BD59-A6C34878D82A}">
                    <a16:rowId xmlns:a16="http://schemas.microsoft.com/office/drawing/2014/main" val="3489976854"/>
                  </a:ext>
                </a:extLst>
              </a:tr>
              <a:tr h="536381">
                <a:tc>
                  <a:txBody>
                    <a:bodyPr/>
                    <a:lstStyle/>
                    <a:p>
                      <a:pPr marL="0" indent="0">
                        <a:buFont typeface="+mj-lt"/>
                        <a:buNone/>
                      </a:pPr>
                      <a:r>
                        <a:rPr lang="de-DE" sz="1400" dirty="0"/>
                        <a:t>Currency/Payment Token</a:t>
                      </a:r>
                    </a:p>
                  </a:txBody>
                  <a:tcPr/>
                </a:tc>
                <a:tc>
                  <a:txBody>
                    <a:bodyPr/>
                    <a:lstStyle/>
                    <a:p>
                      <a:pPr marL="171450" indent="-171450" algn="l" defTabSz="914400" rtl="0" eaLnBrk="1" latinLnBrk="0" hangingPunct="1">
                        <a:buFont typeface="Arial" panose="020B0604020202020204" pitchFamily="34" charset="0"/>
                        <a:buChar char="•"/>
                      </a:pPr>
                      <a:r>
                        <a:rPr lang="en-GB" sz="1200" kern="1200" noProof="0" dirty="0">
                          <a:solidFill>
                            <a:schemeClr val="tx1"/>
                          </a:solidFill>
                          <a:latin typeface="+mn-lt"/>
                          <a:ea typeface="+mn-ea"/>
                          <a:cs typeface="+mn-cs"/>
                        </a:rPr>
                        <a:t>Crypto asset that is intended to be used as means of payment/fiat equivalent, without any institutional backing from central bank or government, e.g., Bitcoin.</a:t>
                      </a:r>
                    </a:p>
                    <a:p>
                      <a:pPr marL="171450" indent="-171450" algn="l" defTabSz="914400" rtl="0" eaLnBrk="1" latinLnBrk="0" hangingPunct="1">
                        <a:buFont typeface="Arial" panose="020B0604020202020204" pitchFamily="34" charset="0"/>
                        <a:buChar char="•"/>
                      </a:pPr>
                      <a:r>
                        <a:rPr lang="en-GB" sz="1200" kern="1200" noProof="0" dirty="0">
                          <a:solidFill>
                            <a:schemeClr val="tx1"/>
                          </a:solidFill>
                          <a:latin typeface="+mn-lt"/>
                          <a:ea typeface="+mn-ea"/>
                          <a:cs typeface="+mn-cs"/>
                        </a:rPr>
                        <a:t>Those tokens do not qualify as legal tender (Except for El Salvador) </a:t>
                      </a:r>
                    </a:p>
                  </a:txBody>
                  <a:tcPr/>
                </a:tc>
                <a:extLst>
                  <a:ext uri="{0D108BD9-81ED-4DB2-BD59-A6C34878D82A}">
                    <a16:rowId xmlns:a16="http://schemas.microsoft.com/office/drawing/2014/main" val="2372723619"/>
                  </a:ext>
                </a:extLst>
              </a:tr>
              <a:tr h="536381">
                <a:tc>
                  <a:txBody>
                    <a:bodyPr/>
                    <a:lstStyle/>
                    <a:p>
                      <a:pPr marL="0" indent="0">
                        <a:buFont typeface="+mj-lt"/>
                        <a:buNone/>
                      </a:pPr>
                      <a:r>
                        <a:rPr lang="en-GB" sz="1400" noProof="0" dirty="0"/>
                        <a:t>Stable Coin</a:t>
                      </a:r>
                    </a:p>
                  </a:txBody>
                  <a:tcPr/>
                </a:tc>
                <a:tc>
                  <a:txBody>
                    <a:bodyPr/>
                    <a:lstStyle/>
                    <a:p>
                      <a:pPr marL="171450" indent="-171450" algn="l" defTabSz="914400" rtl="0" eaLnBrk="1" latinLnBrk="0" hangingPunct="1">
                        <a:buFont typeface="Arial" panose="020B0604020202020204" pitchFamily="34" charset="0"/>
                        <a:buChar char="•"/>
                      </a:pPr>
                      <a:r>
                        <a:rPr lang="en-GB" sz="1200" kern="1200" noProof="0" dirty="0">
                          <a:solidFill>
                            <a:schemeClr val="tx1"/>
                          </a:solidFill>
                          <a:latin typeface="+mn-lt"/>
                          <a:ea typeface="+mn-ea"/>
                          <a:cs typeface="+mn-cs"/>
                        </a:rPr>
                        <a:t>Payment token </a:t>
                      </a:r>
                      <a:r>
                        <a:rPr lang="en-US" sz="1200" kern="1200" dirty="0">
                          <a:solidFill>
                            <a:schemeClr val="tx1"/>
                          </a:solidFill>
                          <a:latin typeface="+mn-lt"/>
                          <a:ea typeface="+mn-ea"/>
                          <a:cs typeface="+mn-cs"/>
                        </a:rPr>
                        <a:t>whose value is linked to a fiat currency intended to provide a stable means of payment</a:t>
                      </a:r>
                    </a:p>
                    <a:p>
                      <a:pPr marL="171450" indent="-171450" algn="l" defTabSz="914400" rtl="0" eaLnBrk="1" latinLnBrk="0" hangingPunct="1">
                        <a:buFont typeface="Arial" panose="020B0604020202020204" pitchFamily="34" charset="0"/>
                        <a:buChar char="•"/>
                      </a:pPr>
                      <a:r>
                        <a:rPr lang="en-US" sz="1200" kern="1200" dirty="0">
                          <a:solidFill>
                            <a:schemeClr val="tx1"/>
                          </a:solidFill>
                          <a:latin typeface="+mn-lt"/>
                          <a:ea typeface="+mn-ea"/>
                          <a:cs typeface="+mn-cs"/>
                        </a:rPr>
                        <a:t>Typically pegged to a fiat currency and backed by a stable reserve asset, e.g., USDT, USDC, and e-money</a:t>
                      </a:r>
                      <a:endParaRPr lang="de-DE" sz="1200" kern="1200" dirty="0">
                        <a:solidFill>
                          <a:schemeClr val="tx1"/>
                        </a:solidFill>
                        <a:latin typeface="+mn-lt"/>
                        <a:ea typeface="+mn-ea"/>
                        <a:cs typeface="+mn-cs"/>
                      </a:endParaRPr>
                    </a:p>
                  </a:txBody>
                  <a:tcPr/>
                </a:tc>
                <a:extLst>
                  <a:ext uri="{0D108BD9-81ED-4DB2-BD59-A6C34878D82A}">
                    <a16:rowId xmlns:a16="http://schemas.microsoft.com/office/drawing/2014/main" val="4065460630"/>
                  </a:ext>
                </a:extLst>
              </a:tr>
              <a:tr h="536381">
                <a:tc>
                  <a:txBody>
                    <a:bodyPr/>
                    <a:lstStyle/>
                    <a:p>
                      <a:pPr marL="0" indent="0">
                        <a:buFont typeface="+mj-lt"/>
                        <a:buNone/>
                      </a:pPr>
                      <a:r>
                        <a:rPr lang="de-DE" sz="1400" dirty="0"/>
                        <a:t>Utility Token</a:t>
                      </a:r>
                    </a:p>
                  </a:txBody>
                  <a:tcPr/>
                </a:tc>
                <a:tc>
                  <a:txBody>
                    <a:bodyPr/>
                    <a:lstStyle/>
                    <a:p>
                      <a:pPr marL="171450" indent="-171450">
                        <a:buFont typeface="Arial" panose="020B0604020202020204" pitchFamily="34" charset="0"/>
                        <a:buChar char="•"/>
                      </a:pPr>
                      <a:r>
                        <a:rPr lang="en-GB" sz="1200" noProof="0" dirty="0"/>
                        <a:t>Token that provides some utility or consumption right, that may only be used in the issuer’s network to buy products or give digital access to an application or service (tokenized API key, “digital vouchers”)</a:t>
                      </a:r>
                    </a:p>
                  </a:txBody>
                  <a:tcPr/>
                </a:tc>
                <a:extLst>
                  <a:ext uri="{0D108BD9-81ED-4DB2-BD59-A6C34878D82A}">
                    <a16:rowId xmlns:a16="http://schemas.microsoft.com/office/drawing/2014/main" val="722025934"/>
                  </a:ext>
                </a:extLst>
              </a:tr>
              <a:tr h="665415">
                <a:tc>
                  <a:txBody>
                    <a:bodyPr/>
                    <a:lstStyle/>
                    <a:p>
                      <a:pPr marL="0" indent="0">
                        <a:buFont typeface="+mj-lt"/>
                        <a:buNone/>
                      </a:pPr>
                      <a:r>
                        <a:rPr lang="de-DE" sz="1400" dirty="0"/>
                        <a:t>Security Token</a:t>
                      </a:r>
                    </a:p>
                  </a:txBody>
                  <a:tcPr/>
                </a:tc>
                <a:tc>
                  <a:txBody>
                    <a:bodyPr/>
                    <a:lstStyle/>
                    <a:p>
                      <a:pPr marL="171450" indent="-171450" algn="l" defTabSz="914400" rtl="0" eaLnBrk="1" latinLnBrk="0" hangingPunct="1">
                        <a:buFont typeface="Arial" panose="020B0604020202020204" pitchFamily="34" charset="0"/>
                        <a:buChar char="•"/>
                      </a:pPr>
                      <a:r>
                        <a:rPr lang="en-GB" sz="1200" kern="1200" noProof="0" dirty="0">
                          <a:solidFill>
                            <a:schemeClr val="tx1"/>
                          </a:solidFill>
                          <a:latin typeface="+mn-lt"/>
                          <a:ea typeface="+mn-ea"/>
                          <a:cs typeface="+mn-cs"/>
                        </a:rPr>
                        <a:t>Diverse group of tokens that resemble financial instruments </a:t>
                      </a:r>
                      <a:r>
                        <a:rPr lang="en-US" sz="1200" kern="1200" noProof="0" dirty="0">
                          <a:solidFill>
                            <a:schemeClr val="tx1"/>
                          </a:solidFill>
                          <a:latin typeface="+mn-lt"/>
                          <a:ea typeface="+mn-ea"/>
                          <a:cs typeface="+mn-cs"/>
                        </a:rPr>
                        <a:t>that usually offer the holder the prospect of a future cash flow</a:t>
                      </a:r>
                      <a:r>
                        <a:rPr lang="en-GB" sz="1200" kern="1200" noProof="0" dirty="0">
                          <a:solidFill>
                            <a:schemeClr val="tx1"/>
                          </a:solidFill>
                          <a:latin typeface="+mn-lt"/>
                          <a:ea typeface="+mn-ea"/>
                          <a:cs typeface="+mn-cs"/>
                        </a:rPr>
                        <a:t>, e.g., a share in future company earnings, interest earnings, asset proceeds</a:t>
                      </a:r>
                    </a:p>
                    <a:p>
                      <a:pPr marL="171450" indent="-171450" algn="l" defTabSz="914400" rtl="0" eaLnBrk="1" latinLnBrk="0" hangingPunct="1">
                        <a:buFont typeface="Arial" panose="020B0604020202020204" pitchFamily="34" charset="0"/>
                        <a:buChar char="•"/>
                      </a:pPr>
                      <a:r>
                        <a:rPr lang="en-GB" sz="1200" kern="1200" noProof="0" dirty="0">
                          <a:solidFill>
                            <a:schemeClr val="tx1"/>
                          </a:solidFill>
                          <a:latin typeface="+mn-lt"/>
                          <a:ea typeface="+mn-ea"/>
                          <a:cs typeface="+mn-cs"/>
                        </a:rPr>
                        <a:t>Security Tokens may be designed e.g., as equity, debt, or asset-backed token</a:t>
                      </a:r>
                    </a:p>
                  </a:txBody>
                  <a:tcPr/>
                </a:tc>
                <a:extLst>
                  <a:ext uri="{0D108BD9-81ED-4DB2-BD59-A6C34878D82A}">
                    <a16:rowId xmlns:a16="http://schemas.microsoft.com/office/drawing/2014/main" val="2727199555"/>
                  </a:ext>
                </a:extLst>
              </a:tr>
              <a:tr h="665415">
                <a:tc>
                  <a:txBody>
                    <a:bodyPr/>
                    <a:lstStyle/>
                    <a:p>
                      <a:pPr marL="0" indent="0">
                        <a:buFont typeface="+mj-lt"/>
                        <a:buNone/>
                      </a:pPr>
                      <a:r>
                        <a:rPr lang="en-GB" sz="1400" noProof="0" dirty="0"/>
                        <a:t>Governance Token</a:t>
                      </a:r>
                    </a:p>
                  </a:txBody>
                  <a:tcPr/>
                </a:tc>
                <a:tc>
                  <a:txBody>
                    <a:bodyPr/>
                    <a:lstStyle/>
                    <a:p>
                      <a:pPr marL="171450" indent="-171450" algn="l" defTabSz="914400" rtl="0" eaLnBrk="1" latinLnBrk="0" hangingPunct="1">
                        <a:buFont typeface="Arial" panose="020B0604020202020204" pitchFamily="34" charset="0"/>
                        <a:buChar char="•"/>
                      </a:pPr>
                      <a:r>
                        <a:rPr lang="en-GB" sz="1200" kern="1200" noProof="0" dirty="0">
                          <a:solidFill>
                            <a:schemeClr val="tx1"/>
                          </a:solidFill>
                          <a:latin typeface="+mn-lt"/>
                          <a:ea typeface="+mn-ea"/>
                          <a:cs typeface="+mn-cs"/>
                        </a:rPr>
                        <a:t>Token that can be used in automated voting procedures on decisions that influence an ecosystem, e.g., by deciding on implementing new features or influencing the fee system/fee reward distribution</a:t>
                      </a:r>
                    </a:p>
                    <a:p>
                      <a:pPr marL="171450" indent="-171450" algn="l" defTabSz="914400" rtl="0" eaLnBrk="1" latinLnBrk="0" hangingPunct="1">
                        <a:buFont typeface="Arial" panose="020B0604020202020204" pitchFamily="34" charset="0"/>
                        <a:buChar char="•"/>
                      </a:pPr>
                      <a:r>
                        <a:rPr lang="en-US" sz="1200" kern="1200" noProof="0" dirty="0">
                          <a:solidFill>
                            <a:schemeClr val="tx1"/>
                          </a:solidFill>
                          <a:latin typeface="+mn-lt"/>
                          <a:ea typeface="+mn-ea"/>
                          <a:cs typeface="+mn-cs"/>
                        </a:rPr>
                        <a:t>While varying in detail governance, tokens tend to be similar to Utility Tokens</a:t>
                      </a:r>
                      <a:endParaRPr lang="en-GB" sz="1200" kern="1200" noProof="0" dirty="0">
                        <a:solidFill>
                          <a:schemeClr val="tx1"/>
                        </a:solidFill>
                        <a:latin typeface="+mn-lt"/>
                        <a:ea typeface="+mn-ea"/>
                        <a:cs typeface="+mn-cs"/>
                      </a:endParaRPr>
                    </a:p>
                  </a:txBody>
                  <a:tcPr/>
                </a:tc>
                <a:extLst>
                  <a:ext uri="{0D108BD9-81ED-4DB2-BD59-A6C34878D82A}">
                    <a16:rowId xmlns:a16="http://schemas.microsoft.com/office/drawing/2014/main" val="975431860"/>
                  </a:ext>
                </a:extLst>
              </a:tr>
              <a:tr h="536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Hybrid Token</a:t>
                      </a:r>
                    </a:p>
                  </a:txBody>
                  <a:tcPr/>
                </a:tc>
                <a:tc>
                  <a:txBody>
                    <a:bodyPr/>
                    <a:lstStyle/>
                    <a:p>
                      <a:pPr marL="171450" indent="-171450" algn="l" defTabSz="914400" rtl="0" eaLnBrk="1" latinLnBrk="0" hangingPunct="1">
                        <a:buFont typeface="Arial" panose="020B0604020202020204" pitchFamily="34" charset="0"/>
                        <a:buChar char="•"/>
                      </a:pPr>
                      <a:r>
                        <a:rPr lang="en-GB" sz="1200" kern="1200" noProof="0" dirty="0">
                          <a:solidFill>
                            <a:schemeClr val="tx1"/>
                          </a:solidFill>
                          <a:latin typeface="+mn-lt"/>
                          <a:ea typeface="+mn-ea"/>
                          <a:cs typeface="+mn-cs"/>
                        </a:rPr>
                        <a:t>Token that has characteristics of more than one of the above mentioned token classes</a:t>
                      </a:r>
                    </a:p>
                    <a:p>
                      <a:pPr marL="171450" indent="-171450" algn="l" defTabSz="914400" rtl="0" eaLnBrk="1" latinLnBrk="0" hangingPunct="1">
                        <a:buFont typeface="Arial" panose="020B0604020202020204" pitchFamily="34" charset="0"/>
                        <a:buChar char="•"/>
                      </a:pPr>
                      <a:r>
                        <a:rPr lang="en-GB" sz="1200" kern="1200" noProof="0" dirty="0">
                          <a:solidFill>
                            <a:schemeClr val="tx1"/>
                          </a:solidFill>
                          <a:latin typeface="+mn-lt"/>
                          <a:ea typeface="+mn-ea"/>
                          <a:cs typeface="+mn-cs"/>
                        </a:rPr>
                        <a:t>Hybrid Tokens do not form a separate token category</a:t>
                      </a:r>
                    </a:p>
                  </a:txBody>
                  <a:tcPr/>
                </a:tc>
                <a:extLst>
                  <a:ext uri="{0D108BD9-81ED-4DB2-BD59-A6C34878D82A}">
                    <a16:rowId xmlns:a16="http://schemas.microsoft.com/office/drawing/2014/main" val="1691143036"/>
                  </a:ext>
                </a:extLst>
              </a:tr>
              <a:tr h="6654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NFT</a:t>
                      </a:r>
                    </a:p>
                  </a:txBody>
                  <a:tcPr/>
                </a:tc>
                <a:tc>
                  <a:txBody>
                    <a:bodyPr/>
                    <a:lstStyle/>
                    <a:p>
                      <a:pPr marL="171450" indent="-171450" algn="l" defTabSz="914400" rtl="0" eaLnBrk="1" latinLnBrk="0" hangingPunct="1">
                        <a:buFont typeface="Arial" panose="020B0604020202020204" pitchFamily="34" charset="0"/>
                        <a:buChar char="•"/>
                      </a:pPr>
                      <a:r>
                        <a:rPr lang="en-US" sz="1200" kern="1200" noProof="0" dirty="0">
                          <a:solidFill>
                            <a:schemeClr val="tx1"/>
                          </a:solidFill>
                          <a:latin typeface="+mn-lt"/>
                          <a:ea typeface="+mn-ea"/>
                          <a:cs typeface="+mn-cs"/>
                        </a:rPr>
                        <a:t>A Non-Fungible Token is a unique, non-exchangeable digital asset that cannot be replaced by another asset</a:t>
                      </a:r>
                    </a:p>
                    <a:p>
                      <a:pPr marL="171450" indent="-171450" algn="l" defTabSz="914400" rtl="0" eaLnBrk="1" latinLnBrk="0" hangingPunct="1">
                        <a:buFont typeface="Arial" panose="020B0604020202020204" pitchFamily="34" charset="0"/>
                        <a:buChar char="•"/>
                      </a:pPr>
                      <a:r>
                        <a:rPr lang="en-US" sz="1200" kern="1200" noProof="0" dirty="0">
                          <a:solidFill>
                            <a:schemeClr val="tx1"/>
                          </a:solidFill>
                          <a:latin typeface="+mn-lt"/>
                          <a:ea typeface="+mn-ea"/>
                          <a:cs typeface="+mn-cs"/>
                        </a:rPr>
                        <a:t>NFTs are on-chain proof of ownership/certificate of authenticity, e.g., in connection with virtual art or collectables</a:t>
                      </a:r>
                    </a:p>
                    <a:p>
                      <a:pPr marL="171450" indent="-171450" algn="l" defTabSz="914400" rtl="0" eaLnBrk="1" latinLnBrk="0" hangingPunct="1">
                        <a:buFont typeface="Arial" panose="020B0604020202020204" pitchFamily="34" charset="0"/>
                        <a:buChar char="•"/>
                      </a:pPr>
                      <a:r>
                        <a:rPr lang="en-US" sz="1200" kern="1200" noProof="0" dirty="0">
                          <a:solidFill>
                            <a:schemeClr val="tx1"/>
                          </a:solidFill>
                          <a:latin typeface="+mn-lt"/>
                          <a:ea typeface="+mn-ea"/>
                          <a:cs typeface="+mn-cs"/>
                        </a:rPr>
                        <a:t>Due to its non-fungible nature, NFTs do not fit to the token classes mentioned above - a taxonomy of NFTs is being discussed</a:t>
                      </a:r>
                      <a:endParaRPr lang="en-GB" sz="1200" kern="1200" noProof="0" dirty="0">
                        <a:solidFill>
                          <a:schemeClr val="tx1"/>
                        </a:solidFill>
                        <a:latin typeface="+mn-lt"/>
                        <a:ea typeface="+mn-ea"/>
                        <a:cs typeface="+mn-cs"/>
                      </a:endParaRPr>
                    </a:p>
                  </a:txBody>
                  <a:tcPr/>
                </a:tc>
                <a:extLst>
                  <a:ext uri="{0D108BD9-81ED-4DB2-BD59-A6C34878D82A}">
                    <a16:rowId xmlns:a16="http://schemas.microsoft.com/office/drawing/2014/main" val="4019004937"/>
                  </a:ext>
                </a:extLst>
              </a:tr>
            </a:tbl>
          </a:graphicData>
        </a:graphic>
      </p:graphicFrame>
      <p:sp>
        <p:nvSpPr>
          <p:cNvPr id="8" name="Slide Number Placeholder 7" descr="" title="">
            <a:extLst>
              <a:ext uri="{FF2B5EF4-FFF2-40B4-BE49-F238E27FC236}">
                <a16:creationId xmlns:a16="http://schemas.microsoft.com/office/drawing/2014/main" id="{3A29F94C-1A2D-46B4-8061-E1002BCED7EC}"/>
              </a:ext>
            </a:extLst>
          </p:cNvPr>
          <p:cNvSpPr>
            <a:spLocks noGrp="1"/>
          </p:cNvSpPr>
          <p:nvPr>
            <p:ph type="sldNum" sz="quarter" idx="12"/>
          </p:nvPr>
        </p:nvSpPr>
        <p:spPr>
          <a:xfrm>
            <a:off x="7877729" y="6356350"/>
            <a:ext cx="2743200" cy="365125"/>
          </a:xfrm>
        </p:spPr>
        <p:txBody>
          <a:bodyPr/>
          <a:lstStyle/>
          <a:p>
            <a:fld id="{16BC0DEB-40E7-4E2B-AFA7-58970AFA776D}" type="slidenum">
              <a:rPr lang="en-GB" smtClean="0"/>
              <a:t>5</a:t>
            </a:fld>
            <a:endParaRPr lang="en-GB" dirty="0"/>
          </a:p>
        </p:txBody>
      </p:sp>
    </p:spTree>
    <p:extLst>
      <p:ext uri="{BB962C8B-B14F-4D97-AF65-F5344CB8AC3E}">
        <p14:creationId xmlns:p14="http://schemas.microsoft.com/office/powerpoint/2010/main" val="1880073174"/>
      </p:ext>
    </p:extLst>
  </p:cSld>
  <p:clrMapOvr>
    <a:masterClrMapping/>
  </p:clrMapOvr>
</p:sld>
</file>

<file path=ppt/slides/slide6.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6" name="Title 5" descr="" title="">
            <a:extLst>
              <a:ext uri="{FF2B5EF4-FFF2-40B4-BE49-F238E27FC236}">
                <a16:creationId xmlns:a16="http://schemas.microsoft.com/office/drawing/2014/main" id="{1BE6ADAD-7971-4B67-A3DE-682A53781862}"/>
              </a:ext>
            </a:extLst>
          </p:cNvPr>
          <p:cNvSpPr>
            <a:spLocks noGrp="1"/>
          </p:cNvSpPr>
          <p:nvPr>
            <p:ph type="title"/>
          </p:nvPr>
        </p:nvSpPr>
        <p:spPr>
          <a:xfrm>
            <a:off x="439083" y="-236773"/>
            <a:ext cx="11451293" cy="1325563"/>
          </a:xfrm>
        </p:spPr>
        <p:txBody>
          <a:bodyPr>
            <a:normAutofit/>
          </a:bodyPr>
          <a:lstStyle/>
          <a:p>
            <a:r>
              <a:rPr lang="en-GB" sz="3600" b="1" dirty="0">
                <a:latin typeface="+mn-lt"/>
              </a:rPr>
              <a:t>Classification for Regulatory, Accounting, and Tax Purposes</a:t>
            </a:r>
            <a:endParaRPr lang="en-US" sz="3600" b="1" dirty="0">
              <a:latin typeface="+mn-lt"/>
            </a:endParaRPr>
          </a:p>
        </p:txBody>
      </p:sp>
      <p:graphicFrame>
        <p:nvGraphicFramePr>
          <p:cNvPr id="5" name="Tabelle 9" descr="" title="">
            <a:extLst>
              <a:ext uri="{FF2B5EF4-FFF2-40B4-BE49-F238E27FC236}">
                <a16:creationId xmlns:a16="http://schemas.microsoft.com/office/drawing/2014/main" id="{301439F8-CFC0-4241-9BBD-6533592B15E4}"/>
              </a:ext>
            </a:extLst>
          </p:cNvPr>
          <p:cNvGraphicFramePr>
            <a:graphicFrameLocks noGrp="1"/>
          </p:cNvGraphicFramePr>
          <p:nvPr>
            <p:extLst>
              <p:ext uri="{D42A27DB-BD31-4B8C-83A1-F6EECF244321}">
                <p14:modId xmlns:p14="http://schemas.microsoft.com/office/powerpoint/2010/main" val="3788944963"/>
              </p:ext>
            </p:extLst>
          </p:nvPr>
        </p:nvGraphicFramePr>
        <p:xfrm>
          <a:off x="548140" y="862287"/>
          <a:ext cx="11109323" cy="4978668"/>
        </p:xfrm>
        <a:graphic>
          <a:graphicData uri="http://schemas.openxmlformats.org/drawingml/2006/table">
            <a:tbl>
              <a:tblPr firstRow="1" bandRow="1">
                <a:tableStyleId>{3B4B98B0-60AC-42C2-AFA5-B58CD77FA1E5}</a:tableStyleId>
              </a:tblPr>
              <a:tblGrid>
                <a:gridCol w="1674061">
                  <a:extLst>
                    <a:ext uri="{9D8B030D-6E8A-4147-A177-3AD203B41FA5}">
                      <a16:colId xmlns:a16="http://schemas.microsoft.com/office/drawing/2014/main" val="1497492880"/>
                    </a:ext>
                  </a:extLst>
                </a:gridCol>
                <a:gridCol w="4042610">
                  <a:extLst>
                    <a:ext uri="{9D8B030D-6E8A-4147-A177-3AD203B41FA5}">
                      <a16:colId xmlns:a16="http://schemas.microsoft.com/office/drawing/2014/main" val="1958837140"/>
                    </a:ext>
                  </a:extLst>
                </a:gridCol>
                <a:gridCol w="2582779">
                  <a:extLst>
                    <a:ext uri="{9D8B030D-6E8A-4147-A177-3AD203B41FA5}">
                      <a16:colId xmlns:a16="http://schemas.microsoft.com/office/drawing/2014/main" val="551982068"/>
                    </a:ext>
                  </a:extLst>
                </a:gridCol>
                <a:gridCol w="2809873">
                  <a:extLst>
                    <a:ext uri="{9D8B030D-6E8A-4147-A177-3AD203B41FA5}">
                      <a16:colId xmlns:a16="http://schemas.microsoft.com/office/drawing/2014/main" val="4056587321"/>
                    </a:ext>
                  </a:extLst>
                </a:gridCol>
              </a:tblGrid>
              <a:tr h="492158">
                <a:tc>
                  <a:txBody>
                    <a:bodyPr/>
                    <a:lstStyle/>
                    <a:p>
                      <a:pPr marL="0" indent="0">
                        <a:buNone/>
                      </a:pPr>
                      <a:r>
                        <a:rPr lang="de-DE" sz="1400" dirty="0"/>
                        <a:t>Token Classes</a:t>
                      </a:r>
                    </a:p>
                  </a:txBody>
                  <a:tcPr/>
                </a:tc>
                <a:tc>
                  <a:txBody>
                    <a:bodyPr/>
                    <a:lstStyle/>
                    <a:p>
                      <a:r>
                        <a:rPr lang="en-GB" sz="1400" noProof="0" dirty="0"/>
                        <a:t>Regulatory Classification</a:t>
                      </a:r>
                    </a:p>
                  </a:txBody>
                  <a:tcPr/>
                </a:tc>
                <a:tc>
                  <a:txBody>
                    <a:bodyPr/>
                    <a:lstStyle/>
                    <a:p>
                      <a:r>
                        <a:rPr lang="de-DE" sz="1400" dirty="0"/>
                        <a:t>Accounting</a:t>
                      </a:r>
                      <a:br>
                        <a:rPr lang="de-DE" sz="1400" dirty="0"/>
                      </a:br>
                      <a:r>
                        <a:rPr lang="de-DE" sz="1400" dirty="0"/>
                        <a:t>Classification</a:t>
                      </a:r>
                    </a:p>
                  </a:txBody>
                  <a:tcPr/>
                </a:tc>
                <a:tc>
                  <a:txBody>
                    <a:bodyPr/>
                    <a:lstStyle/>
                    <a:p>
                      <a:r>
                        <a:rPr lang="de-DE" sz="1400" dirty="0"/>
                        <a:t>Possible Tax Classification</a:t>
                      </a:r>
                    </a:p>
                  </a:txBody>
                  <a:tcPr/>
                </a:tc>
                <a:extLst>
                  <a:ext uri="{0D108BD9-81ED-4DB2-BD59-A6C34878D82A}">
                    <a16:rowId xmlns:a16="http://schemas.microsoft.com/office/drawing/2014/main" val="3489976854"/>
                  </a:ext>
                </a:extLst>
              </a:tr>
              <a:tr h="781663">
                <a:tc>
                  <a:txBody>
                    <a:bodyPr/>
                    <a:lstStyle/>
                    <a:p>
                      <a:pPr marL="0" indent="0">
                        <a:buFont typeface="+mj-lt"/>
                        <a:buNone/>
                      </a:pPr>
                      <a:r>
                        <a:rPr lang="de-DE" sz="1400" b="0" dirty="0"/>
                        <a:t>Currency/Payment Token</a:t>
                      </a:r>
                    </a:p>
                  </a:txBody>
                  <a:tcPr/>
                </a:tc>
                <a:tc>
                  <a:txBody>
                    <a:bodyPr/>
                    <a:lstStyle/>
                    <a:p>
                      <a:pPr marL="0" indent="0" algn="l" defTabSz="914400" rtl="0" eaLnBrk="1" latinLnBrk="0" hangingPunct="1">
                        <a:buFont typeface="Arial" panose="020B0604020202020204" pitchFamily="34" charset="0"/>
                        <a:buNone/>
                      </a:pPr>
                      <a:r>
                        <a:rPr lang="en-GB" sz="1200" kern="1200" noProof="0" dirty="0">
                          <a:solidFill>
                            <a:schemeClr val="tx1"/>
                          </a:solidFill>
                          <a:latin typeface="+mn-lt"/>
                          <a:ea typeface="+mn-ea"/>
                          <a:cs typeface="+mn-cs"/>
                        </a:rPr>
                        <a:t>Varies heavily across jurisdictions, ranging from AML focused regulation (FATF) to full fledged financial instrument regulation (e.g., Germany; currently subject to draft </a:t>
                      </a:r>
                      <a:r>
                        <a:rPr lang="en-GB" sz="1200" kern="1200" noProof="0" dirty="0" err="1">
                          <a:solidFill>
                            <a:schemeClr val="tx1"/>
                          </a:solidFill>
                          <a:latin typeface="+mn-lt"/>
                          <a:ea typeface="+mn-ea"/>
                          <a:cs typeface="+mn-cs"/>
                        </a:rPr>
                        <a:t>MiCA</a:t>
                      </a:r>
                      <a:r>
                        <a:rPr lang="en-GB" sz="1200" kern="1200" noProof="0" dirty="0">
                          <a:solidFill>
                            <a:schemeClr val="tx1"/>
                          </a:solidFill>
                          <a:latin typeface="+mn-lt"/>
                          <a:ea typeface="+mn-ea"/>
                          <a:cs typeface="+mn-cs"/>
                        </a:rPr>
                        <a:t>)</a:t>
                      </a:r>
                      <a:r>
                        <a:rPr lang="en-US" sz="1200" kern="1200" noProof="0" dirty="0">
                          <a:solidFill>
                            <a:schemeClr val="tx1"/>
                          </a:solidFill>
                          <a:latin typeface="+mn-lt"/>
                          <a:ea typeface="+mn-ea"/>
                          <a:cs typeface="+mn-cs"/>
                        </a:rPr>
                        <a:t>, generally not securities</a:t>
                      </a:r>
                      <a:endParaRPr lang="en-GB" sz="1200" kern="1200" noProof="0" dirty="0">
                        <a:solidFill>
                          <a:schemeClr val="tx1"/>
                        </a:solidFill>
                        <a:latin typeface="+mn-lt"/>
                        <a:ea typeface="+mn-ea"/>
                        <a:cs typeface="+mn-cs"/>
                      </a:endParaRPr>
                    </a:p>
                  </a:txBody>
                  <a:tcPr/>
                </a:tc>
                <a:tc>
                  <a:txBody>
                    <a:bodyPr/>
                    <a:lstStyle/>
                    <a:p>
                      <a:pPr marL="0" indent="0" algn="l" defTabSz="914400" rtl="0" eaLnBrk="1" latinLnBrk="0" hangingPunct="1">
                        <a:buFont typeface="Arial" panose="020B0604020202020204" pitchFamily="34" charset="0"/>
                        <a:buNone/>
                      </a:pPr>
                      <a:r>
                        <a:rPr lang="en-GB" sz="1200" kern="1200" noProof="0" dirty="0">
                          <a:solidFill>
                            <a:schemeClr val="tx1"/>
                          </a:solidFill>
                          <a:latin typeface="+mn-lt"/>
                          <a:ea typeface="+mn-ea"/>
                          <a:cs typeface="+mn-cs"/>
                        </a:rPr>
                        <a:t>Asset (IP)</a:t>
                      </a:r>
                    </a:p>
                  </a:txBody>
                  <a:tcPr/>
                </a:tc>
                <a:tc>
                  <a:txBody>
                    <a:bodyPr/>
                    <a:lstStyle/>
                    <a:p>
                      <a:pPr marL="0" indent="0" algn="l" defTabSz="914400" rtl="0" eaLnBrk="1" latinLnBrk="0" hangingPunct="1">
                        <a:buFont typeface="Arial" panose="020B0604020202020204" pitchFamily="34" charset="0"/>
                        <a:buNone/>
                      </a:pPr>
                      <a:r>
                        <a:rPr lang="en-GB" sz="1200" kern="1200" noProof="0" dirty="0">
                          <a:solidFill>
                            <a:schemeClr val="tx1"/>
                          </a:solidFill>
                          <a:latin typeface="+mn-lt"/>
                          <a:ea typeface="+mn-ea"/>
                          <a:cs typeface="+mn-cs"/>
                        </a:rPr>
                        <a:t>Asset </a:t>
                      </a:r>
                      <a:r>
                        <a:rPr lang="en-GB" sz="1200" noProof="0" dirty="0"/>
                        <a:t>(IP, commodity)</a:t>
                      </a:r>
                      <a:endParaRPr lang="en-GB" sz="1200" kern="1200" noProof="0" dirty="0">
                        <a:solidFill>
                          <a:schemeClr val="tx1"/>
                        </a:solidFill>
                        <a:latin typeface="+mn-lt"/>
                        <a:ea typeface="+mn-ea"/>
                        <a:cs typeface="+mn-cs"/>
                      </a:endParaRPr>
                    </a:p>
                  </a:txBody>
                  <a:tcPr/>
                </a:tc>
                <a:extLst>
                  <a:ext uri="{0D108BD9-81ED-4DB2-BD59-A6C34878D82A}">
                    <a16:rowId xmlns:a16="http://schemas.microsoft.com/office/drawing/2014/main" val="2372723619"/>
                  </a:ext>
                </a:extLst>
              </a:tr>
              <a:tr h="781663">
                <a:tc>
                  <a:txBody>
                    <a:bodyPr/>
                    <a:lstStyle/>
                    <a:p>
                      <a:pPr marL="0" indent="0">
                        <a:buFont typeface="+mj-lt"/>
                        <a:buNone/>
                      </a:pPr>
                      <a:r>
                        <a:rPr lang="en-GB" sz="1400" b="0" noProof="0" dirty="0" err="1"/>
                        <a:t>Stablecoin</a:t>
                      </a:r>
                      <a:endParaRPr lang="en-GB" sz="1400" b="0" noProof="0" dirty="0"/>
                    </a:p>
                  </a:txBody>
                  <a:tcPr/>
                </a:tc>
                <a:tc>
                  <a:txBody>
                    <a:bodyPr/>
                    <a:lstStyle/>
                    <a:p>
                      <a:pPr marL="0" indent="0" algn="l" defTabSz="914400" rtl="0" eaLnBrk="1" latinLnBrk="0" hangingPunct="1">
                        <a:buFont typeface="Arial" panose="020B0604020202020204" pitchFamily="34" charset="0"/>
                        <a:buNone/>
                      </a:pPr>
                      <a:r>
                        <a:rPr lang="en-US" sz="1200" kern="1200" noProof="0" dirty="0">
                          <a:solidFill>
                            <a:schemeClr val="tx1"/>
                          </a:solidFill>
                          <a:latin typeface="+mn-lt"/>
                          <a:ea typeface="+mn-ea"/>
                          <a:cs typeface="+mn-cs"/>
                        </a:rPr>
                        <a:t>Varies heavily across jurisdictions, ranging from AML focused regulation (FATF) to full fledged e-money regulation (not USDC but subject to draft </a:t>
                      </a:r>
                      <a:r>
                        <a:rPr lang="en-US" sz="1200" kern="1200" noProof="0" dirty="0" err="1">
                          <a:solidFill>
                            <a:schemeClr val="tx1"/>
                          </a:solidFill>
                          <a:latin typeface="+mn-lt"/>
                          <a:ea typeface="+mn-ea"/>
                          <a:cs typeface="+mn-cs"/>
                        </a:rPr>
                        <a:t>MiCA</a:t>
                      </a:r>
                      <a:r>
                        <a:rPr lang="en-US" sz="1200" kern="1200" noProof="0" dirty="0">
                          <a:solidFill>
                            <a:schemeClr val="tx1"/>
                          </a:solidFill>
                          <a:latin typeface="+mn-lt"/>
                          <a:ea typeface="+mn-ea"/>
                          <a:cs typeface="+mn-cs"/>
                        </a:rPr>
                        <a:t>), generally not securities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noProof="0" dirty="0">
                          <a:solidFill>
                            <a:schemeClr val="tx1"/>
                          </a:solidFill>
                          <a:latin typeface="+mn-lt"/>
                          <a:ea typeface="+mn-ea"/>
                          <a:cs typeface="+mn-cs"/>
                        </a:rPr>
                        <a:t>Asset (IP)</a:t>
                      </a:r>
                    </a:p>
                  </a:txBody>
                  <a:tcPr/>
                </a:tc>
                <a:tc>
                  <a:txBody>
                    <a:bodyPr/>
                    <a:lstStyle/>
                    <a:p>
                      <a:pPr marL="0" indent="0" algn="l" defTabSz="914400" rtl="0" eaLnBrk="1" latinLnBrk="0" hangingPunct="1">
                        <a:buFont typeface="Arial" panose="020B0604020202020204" pitchFamily="34" charset="0"/>
                        <a:buNone/>
                      </a:pPr>
                      <a:r>
                        <a:rPr lang="de-DE" sz="1200" kern="1200" dirty="0">
                          <a:solidFill>
                            <a:schemeClr val="tx1"/>
                          </a:solidFill>
                          <a:latin typeface="+mn-lt"/>
                          <a:ea typeface="+mn-ea"/>
                          <a:cs typeface="+mn-cs"/>
                        </a:rPr>
                        <a:t>Asset </a:t>
                      </a:r>
                      <a:r>
                        <a:rPr lang="en-GB" sz="1200" noProof="0" dirty="0"/>
                        <a:t>(IP, commodity), Currency</a:t>
                      </a:r>
                      <a:endParaRPr lang="de-DE" sz="1200" kern="1200" dirty="0">
                        <a:solidFill>
                          <a:schemeClr val="tx1"/>
                        </a:solidFill>
                        <a:latin typeface="+mn-lt"/>
                        <a:ea typeface="+mn-ea"/>
                        <a:cs typeface="+mn-cs"/>
                      </a:endParaRPr>
                    </a:p>
                  </a:txBody>
                  <a:tcPr/>
                </a:tc>
                <a:extLst>
                  <a:ext uri="{0D108BD9-81ED-4DB2-BD59-A6C34878D82A}">
                    <a16:rowId xmlns:a16="http://schemas.microsoft.com/office/drawing/2014/main" val="4065460630"/>
                  </a:ext>
                </a:extLst>
              </a:tr>
              <a:tr h="607960">
                <a:tc>
                  <a:txBody>
                    <a:bodyPr/>
                    <a:lstStyle/>
                    <a:p>
                      <a:pPr marL="0" indent="0">
                        <a:buFont typeface="+mj-lt"/>
                        <a:buNone/>
                      </a:pPr>
                      <a:r>
                        <a:rPr lang="de-DE" sz="1400" b="0" dirty="0"/>
                        <a:t>Utility Token</a:t>
                      </a:r>
                    </a:p>
                  </a:txBody>
                  <a:tcPr/>
                </a:tc>
                <a:tc>
                  <a:txBody>
                    <a:bodyPr/>
                    <a:lstStyle/>
                    <a:p>
                      <a:pPr marL="0" indent="0">
                        <a:buFont typeface="Arial" panose="020B0604020202020204" pitchFamily="34" charset="0"/>
                        <a:buNone/>
                      </a:pPr>
                      <a:r>
                        <a:rPr lang="en-GB" sz="1200" noProof="0" dirty="0"/>
                        <a:t>Generally, not financial instruments or securities in most jurisdictions (except Germany where Utility Token usually qualifies as financial instrument)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noProof="0" dirty="0"/>
                        <a:t>Asset (IP, commodity, inventory, depreciable asset)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noProof="0" dirty="0"/>
                        <a:t>Asset (IP, commodity, inventory, depreciable asset)</a:t>
                      </a:r>
                    </a:p>
                  </a:txBody>
                  <a:tcPr/>
                </a:tc>
                <a:extLst>
                  <a:ext uri="{0D108BD9-81ED-4DB2-BD59-A6C34878D82A}">
                    <a16:rowId xmlns:a16="http://schemas.microsoft.com/office/drawing/2014/main" val="722025934"/>
                  </a:ext>
                </a:extLst>
              </a:tr>
              <a:tr h="607960">
                <a:tc>
                  <a:txBody>
                    <a:bodyPr/>
                    <a:lstStyle/>
                    <a:p>
                      <a:pPr marL="0" indent="0">
                        <a:buFont typeface="+mj-lt"/>
                        <a:buNone/>
                      </a:pPr>
                      <a:r>
                        <a:rPr lang="de-DE" sz="1400" b="0" dirty="0"/>
                        <a:t>Security Token</a:t>
                      </a:r>
                    </a:p>
                  </a:txBody>
                  <a:tcPr/>
                </a:tc>
                <a:tc>
                  <a:txBody>
                    <a:bodyPr/>
                    <a:lstStyle/>
                    <a:p>
                      <a:pPr marL="0" indent="0" algn="l" defTabSz="914400" rtl="0" eaLnBrk="1" latinLnBrk="0" hangingPunct="1">
                        <a:buFont typeface="Arial" panose="020B0604020202020204" pitchFamily="34" charset="0"/>
                        <a:buNone/>
                      </a:pPr>
                      <a:r>
                        <a:rPr lang="en-US" sz="1200" kern="1200" noProof="0" dirty="0">
                          <a:solidFill>
                            <a:schemeClr val="tx1"/>
                          </a:solidFill>
                          <a:latin typeface="+mn-lt"/>
                          <a:ea typeface="+mn-ea"/>
                          <a:cs typeface="+mn-cs"/>
                        </a:rPr>
                        <a:t>Financial instrument and often qualifying as security, however unlike securities frequently not standardized - qualification dependent on token type</a:t>
                      </a:r>
                      <a:endParaRPr lang="en-GB" sz="1200" kern="1200" noProof="0" dirty="0">
                        <a:solidFill>
                          <a:schemeClr val="tx1"/>
                        </a:solidFill>
                        <a:latin typeface="+mn-lt"/>
                        <a:ea typeface="+mn-ea"/>
                        <a:cs typeface="+mn-cs"/>
                      </a:endParaRPr>
                    </a:p>
                  </a:txBody>
                  <a:tcPr/>
                </a:tc>
                <a:tc>
                  <a:txBody>
                    <a:bodyPr/>
                    <a:lstStyle/>
                    <a:p>
                      <a:pPr marL="0" indent="0" algn="l" defTabSz="914400" rtl="0" eaLnBrk="1" latinLnBrk="0" hangingPunct="1">
                        <a:buFont typeface="Arial" panose="020B0604020202020204" pitchFamily="34" charset="0"/>
                        <a:buNone/>
                      </a:pPr>
                      <a:r>
                        <a:rPr lang="en-GB" sz="1200" kern="1200" noProof="0" dirty="0">
                          <a:solidFill>
                            <a:schemeClr val="tx1"/>
                          </a:solidFill>
                          <a:latin typeface="+mn-lt"/>
                          <a:ea typeface="+mn-ea"/>
                          <a:cs typeface="+mn-cs"/>
                        </a:rPr>
                        <a:t>Equity/Debt/Underlying Asset</a:t>
                      </a:r>
                    </a:p>
                  </a:txBody>
                  <a:tcPr/>
                </a:tc>
                <a:tc>
                  <a:txBody>
                    <a:bodyPr/>
                    <a:lstStyle/>
                    <a:p>
                      <a:pPr marL="0" indent="0" algn="l" defTabSz="914400" rtl="0" eaLnBrk="1" latinLnBrk="0" hangingPunct="1">
                        <a:buFont typeface="Arial" panose="020B0604020202020204" pitchFamily="34" charset="0"/>
                        <a:buNone/>
                      </a:pPr>
                      <a:r>
                        <a:rPr lang="en-GB" sz="1200" kern="1200" noProof="0" dirty="0">
                          <a:solidFill>
                            <a:schemeClr val="tx1"/>
                          </a:solidFill>
                          <a:latin typeface="+mn-lt"/>
                          <a:ea typeface="+mn-ea"/>
                          <a:cs typeface="+mn-cs"/>
                        </a:rPr>
                        <a:t>Equity/Debt/Underlying Asset</a:t>
                      </a:r>
                    </a:p>
                  </a:txBody>
                  <a:tcPr/>
                </a:tc>
                <a:extLst>
                  <a:ext uri="{0D108BD9-81ED-4DB2-BD59-A6C34878D82A}">
                    <a16:rowId xmlns:a16="http://schemas.microsoft.com/office/drawing/2014/main" val="2727199555"/>
                  </a:ext>
                </a:extLst>
              </a:tr>
              <a:tr h="478445">
                <a:tc>
                  <a:txBody>
                    <a:bodyPr/>
                    <a:lstStyle/>
                    <a:p>
                      <a:pPr marL="0" indent="0">
                        <a:buFont typeface="+mj-lt"/>
                        <a:buNone/>
                      </a:pPr>
                      <a:r>
                        <a:rPr lang="en-GB" sz="1400" b="0" noProof="0" dirty="0"/>
                        <a:t>Governance Token</a:t>
                      </a:r>
                    </a:p>
                  </a:txBody>
                  <a:tcPr/>
                </a:tc>
                <a:tc>
                  <a:txBody>
                    <a:bodyPr/>
                    <a:lstStyle/>
                    <a:p>
                      <a:pPr marL="0" indent="0" algn="l" defTabSz="914400" rtl="0" eaLnBrk="1" latinLnBrk="0" hangingPunct="1">
                        <a:buFont typeface="Arial" panose="020B0604020202020204" pitchFamily="34" charset="0"/>
                        <a:buNone/>
                      </a:pPr>
                      <a:r>
                        <a:rPr lang="en-GB" sz="1200" kern="1200" noProof="0" dirty="0">
                          <a:solidFill>
                            <a:schemeClr val="tx1"/>
                          </a:solidFill>
                          <a:latin typeface="+mn-lt"/>
                          <a:ea typeface="+mn-ea"/>
                          <a:cs typeface="+mn-cs"/>
                        </a:rPr>
                        <a:t>Depends on structure/features. Usually similar to Utility Tokens, </a:t>
                      </a:r>
                      <a:r>
                        <a:rPr lang="en-GB" sz="1200" noProof="0" dirty="0"/>
                        <a:t>generally not financial instruments</a:t>
                      </a:r>
                      <a:endParaRPr lang="en-GB" sz="1200" kern="1200" noProof="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noProof="0" dirty="0"/>
                        <a:t>Asset </a:t>
                      </a:r>
                      <a:r>
                        <a:rPr lang="en-GB" sz="1200" kern="1200" noProof="0" dirty="0">
                          <a:solidFill>
                            <a:schemeClr val="tx1"/>
                          </a:solidFill>
                          <a:latin typeface="+mn-lt"/>
                          <a:ea typeface="+mn-ea"/>
                          <a:cs typeface="+mn-cs"/>
                        </a:rPr>
                        <a:t>(IP)</a:t>
                      </a:r>
                      <a:endParaRPr lang="en-GB" sz="12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noProof="0" dirty="0"/>
                        <a:t>Asset </a:t>
                      </a:r>
                      <a:r>
                        <a:rPr lang="en-GB" sz="1200" kern="1200" noProof="0" dirty="0">
                          <a:solidFill>
                            <a:schemeClr val="tx1"/>
                          </a:solidFill>
                          <a:latin typeface="+mn-lt"/>
                          <a:ea typeface="+mn-ea"/>
                          <a:cs typeface="+mn-cs"/>
                        </a:rPr>
                        <a:t>(IP, commodity, security)</a:t>
                      </a:r>
                      <a:endParaRPr lang="en-GB" sz="1200" noProof="0" dirty="0"/>
                    </a:p>
                  </a:txBody>
                  <a:tcPr/>
                </a:tc>
                <a:extLst>
                  <a:ext uri="{0D108BD9-81ED-4DB2-BD59-A6C34878D82A}">
                    <a16:rowId xmlns:a16="http://schemas.microsoft.com/office/drawing/2014/main" val="975431860"/>
                  </a:ext>
                </a:extLst>
              </a:tr>
              <a:tr h="4519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dirty="0"/>
                        <a:t>Hybrid Token</a:t>
                      </a:r>
                    </a:p>
                  </a:txBody>
                  <a:tcPr/>
                </a:tc>
                <a:tc>
                  <a:txBody>
                    <a:bodyPr/>
                    <a:lstStyle/>
                    <a:p>
                      <a:pPr marL="0" indent="0" algn="l" defTabSz="914400" rtl="0" eaLnBrk="1" latinLnBrk="0" hangingPunct="1">
                        <a:buFont typeface="Arial" panose="020B0604020202020204" pitchFamily="34" charset="0"/>
                        <a:buNone/>
                      </a:pPr>
                      <a:r>
                        <a:rPr lang="en-GB" sz="1200" kern="1200" noProof="0" dirty="0">
                          <a:solidFill>
                            <a:schemeClr val="tx1"/>
                          </a:solidFill>
                          <a:latin typeface="+mn-lt"/>
                          <a:ea typeface="+mn-ea"/>
                          <a:cs typeface="+mn-cs"/>
                        </a:rPr>
                        <a:t>Depends on structure/features</a:t>
                      </a:r>
                      <a:r>
                        <a:rPr lang="en-US" sz="1200" kern="1200" noProof="0" dirty="0">
                          <a:solidFill>
                            <a:schemeClr val="tx1"/>
                          </a:solidFill>
                          <a:latin typeface="+mn-lt"/>
                          <a:ea typeface="+mn-ea"/>
                          <a:cs typeface="+mn-cs"/>
                        </a:rPr>
                        <a:t> – key function of the token is decisive</a:t>
                      </a:r>
                      <a:endParaRPr lang="en-GB" sz="1200" kern="1200" noProof="0" dirty="0">
                        <a:solidFill>
                          <a:schemeClr val="tx1"/>
                        </a:solidFill>
                        <a:latin typeface="+mn-lt"/>
                        <a:ea typeface="+mn-ea"/>
                        <a:cs typeface="+mn-cs"/>
                      </a:endParaRPr>
                    </a:p>
                  </a:txBody>
                  <a:tcPr/>
                </a:tc>
                <a:tc>
                  <a:txBody>
                    <a:bodyPr/>
                    <a:lstStyle/>
                    <a:p>
                      <a:pPr marL="0" indent="0" algn="l" defTabSz="914400" rtl="0" eaLnBrk="1" latinLnBrk="0" hangingPunct="1">
                        <a:buFont typeface="Arial" panose="020B0604020202020204" pitchFamily="34" charset="0"/>
                        <a:buNone/>
                      </a:pPr>
                      <a:r>
                        <a:rPr lang="en-GB" sz="1200" kern="1200" noProof="0" dirty="0">
                          <a:solidFill>
                            <a:schemeClr val="tx1"/>
                          </a:solidFill>
                          <a:latin typeface="+mn-lt"/>
                          <a:ea typeface="+mn-ea"/>
                          <a:cs typeface="+mn-cs"/>
                        </a:rPr>
                        <a:t>Depends on structure/features</a:t>
                      </a:r>
                    </a:p>
                  </a:txBody>
                  <a:tcPr/>
                </a:tc>
                <a:tc>
                  <a:txBody>
                    <a:bodyPr/>
                    <a:lstStyle/>
                    <a:p>
                      <a:pPr marL="0" indent="0" algn="l" defTabSz="914400" rtl="0" eaLnBrk="1" latinLnBrk="0" hangingPunct="1">
                        <a:buFont typeface="Arial" panose="020B0604020202020204" pitchFamily="34" charset="0"/>
                        <a:buNone/>
                      </a:pPr>
                      <a:r>
                        <a:rPr lang="en-GB" sz="1200" kern="1200" noProof="0" dirty="0">
                          <a:solidFill>
                            <a:schemeClr val="tx1"/>
                          </a:solidFill>
                          <a:latin typeface="+mn-lt"/>
                          <a:ea typeface="+mn-ea"/>
                          <a:cs typeface="+mn-cs"/>
                        </a:rPr>
                        <a:t>Depends on structure/features</a:t>
                      </a:r>
                    </a:p>
                  </a:txBody>
                  <a:tcPr/>
                </a:tc>
                <a:extLst>
                  <a:ext uri="{0D108BD9-81ED-4DB2-BD59-A6C34878D82A}">
                    <a16:rowId xmlns:a16="http://schemas.microsoft.com/office/drawing/2014/main" val="1691143036"/>
                  </a:ext>
                </a:extLst>
              </a:tr>
              <a:tr h="607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dirty="0"/>
                        <a:t>NFT</a:t>
                      </a:r>
                    </a:p>
                  </a:txBody>
                  <a:tcPr/>
                </a:tc>
                <a:tc>
                  <a:txBody>
                    <a:bodyPr/>
                    <a:lstStyle/>
                    <a:p>
                      <a:pPr marL="0" indent="0" algn="l" defTabSz="914400" rtl="0" eaLnBrk="1" latinLnBrk="0" hangingPunct="1">
                        <a:buFont typeface="Arial" panose="020B0604020202020204" pitchFamily="34" charset="0"/>
                        <a:buNone/>
                      </a:pPr>
                      <a:r>
                        <a:rPr lang="en-GB" sz="1200" kern="1200" noProof="0" dirty="0">
                          <a:solidFill>
                            <a:schemeClr val="tx1"/>
                          </a:solidFill>
                          <a:latin typeface="+mn-lt"/>
                          <a:ea typeface="+mn-ea"/>
                          <a:cs typeface="+mn-cs"/>
                        </a:rPr>
                        <a:t>Depends on structure/features, classification as a financial instrument uncertain – draft </a:t>
                      </a:r>
                      <a:r>
                        <a:rPr lang="en-US" sz="1200" kern="1200" noProof="0" dirty="0" err="1">
                          <a:solidFill>
                            <a:schemeClr val="tx1"/>
                          </a:solidFill>
                          <a:latin typeface="+mn-lt"/>
                          <a:ea typeface="+mn-ea"/>
                          <a:cs typeface="+mn-cs"/>
                        </a:rPr>
                        <a:t>MiCA</a:t>
                      </a:r>
                      <a:r>
                        <a:rPr lang="en-US" sz="1200" kern="1200" noProof="0" dirty="0">
                          <a:solidFill>
                            <a:schemeClr val="tx1"/>
                          </a:solidFill>
                          <a:latin typeface="+mn-lt"/>
                          <a:ea typeface="+mn-ea"/>
                          <a:cs typeface="+mn-cs"/>
                        </a:rPr>
                        <a:t> (currently) specifically excludes NFTs from its scope</a:t>
                      </a:r>
                      <a:endParaRPr lang="en-GB" sz="1200" kern="1200" noProof="0" dirty="0">
                        <a:solidFill>
                          <a:schemeClr val="tx1"/>
                        </a:solidFill>
                        <a:latin typeface="+mn-lt"/>
                        <a:ea typeface="+mn-ea"/>
                        <a:cs typeface="+mn-cs"/>
                      </a:endParaRPr>
                    </a:p>
                  </a:txBody>
                  <a:tcPr/>
                </a:tc>
                <a:tc>
                  <a:txBody>
                    <a:bodyPr/>
                    <a:lstStyle/>
                    <a:p>
                      <a:pPr marL="0" indent="0" algn="l" defTabSz="914400" rtl="0" eaLnBrk="1" latinLnBrk="0" hangingPunct="1">
                        <a:buFont typeface="Arial" panose="020B0604020202020204" pitchFamily="34" charset="0"/>
                        <a:buNone/>
                      </a:pPr>
                      <a:r>
                        <a:rPr lang="en-GB" sz="1200" kern="1200" noProof="0" dirty="0">
                          <a:solidFill>
                            <a:schemeClr val="tx1"/>
                          </a:solidFill>
                          <a:latin typeface="+mn-lt"/>
                          <a:ea typeface="+mn-ea"/>
                          <a:cs typeface="+mn-cs"/>
                        </a:rPr>
                        <a:t>Depends on structure/features/referred asset</a:t>
                      </a:r>
                    </a:p>
                  </a:txBody>
                  <a:tcPr/>
                </a:tc>
                <a:tc>
                  <a:txBody>
                    <a:bodyPr/>
                    <a:lstStyle/>
                    <a:p>
                      <a:pPr marL="0" indent="0" algn="l" defTabSz="914400" rtl="0" eaLnBrk="1" latinLnBrk="0" hangingPunct="1">
                        <a:buFont typeface="Arial" panose="020B0604020202020204" pitchFamily="34" charset="0"/>
                        <a:buNone/>
                      </a:pPr>
                      <a:r>
                        <a:rPr lang="en-GB" sz="1200" kern="1200" noProof="0" dirty="0">
                          <a:solidFill>
                            <a:schemeClr val="tx1"/>
                          </a:solidFill>
                          <a:latin typeface="+mn-lt"/>
                          <a:ea typeface="+mn-ea"/>
                          <a:cs typeface="+mn-cs"/>
                        </a:rPr>
                        <a:t>Depends on structure/features/referred asset</a:t>
                      </a:r>
                    </a:p>
                  </a:txBody>
                  <a:tcPr/>
                </a:tc>
                <a:extLst>
                  <a:ext uri="{0D108BD9-81ED-4DB2-BD59-A6C34878D82A}">
                    <a16:rowId xmlns:a16="http://schemas.microsoft.com/office/drawing/2014/main" val="4019004937"/>
                  </a:ext>
                </a:extLst>
              </a:tr>
            </a:tbl>
          </a:graphicData>
        </a:graphic>
      </p:graphicFrame>
      <p:sp>
        <p:nvSpPr>
          <p:cNvPr id="2" name="Slide Number Placeholder 1" descr="" title="">
            <a:extLst>
              <a:ext uri="{FF2B5EF4-FFF2-40B4-BE49-F238E27FC236}">
                <a16:creationId xmlns:a16="http://schemas.microsoft.com/office/drawing/2014/main" id="{BAB05A4C-11A0-4C40-AF0A-DF3028E63EB1}"/>
              </a:ext>
            </a:extLst>
          </p:cNvPr>
          <p:cNvSpPr>
            <a:spLocks noGrp="1"/>
          </p:cNvSpPr>
          <p:nvPr>
            <p:ph type="sldNum" sz="quarter" idx="12"/>
          </p:nvPr>
        </p:nvSpPr>
        <p:spPr>
          <a:xfrm>
            <a:off x="7857560" y="6356350"/>
            <a:ext cx="2743200" cy="365125"/>
          </a:xfrm>
        </p:spPr>
        <p:txBody>
          <a:bodyPr/>
          <a:lstStyle/>
          <a:p>
            <a:fld id="{16BC0DEB-40E7-4E2B-AFA7-58970AFA776D}" type="slidenum">
              <a:rPr lang="en-GB" smtClean="0"/>
              <a:t>6</a:t>
            </a:fld>
            <a:endParaRPr lang="en-GB" dirty="0"/>
          </a:p>
        </p:txBody>
      </p:sp>
    </p:spTree>
    <p:extLst>
      <p:ext uri="{BB962C8B-B14F-4D97-AF65-F5344CB8AC3E}">
        <p14:creationId xmlns:p14="http://schemas.microsoft.com/office/powerpoint/2010/main" val="183596485"/>
      </p:ext>
    </p:extLst>
  </p:cSld>
  <p:clrMapOvr>
    <a:masterClrMapping/>
  </p:clrMapOvr>
</p:sld>
</file>

<file path=ppt/slides/slide7.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7" name="Title 5" descr="" title="">
            <a:extLst>
              <a:ext uri="{FF2B5EF4-FFF2-40B4-BE49-F238E27FC236}">
                <a16:creationId xmlns:a16="http://schemas.microsoft.com/office/drawing/2014/main" id="{C9336760-8903-4FC4-99AF-42FD43671864}"/>
              </a:ext>
            </a:extLst>
          </p:cNvPr>
          <p:cNvSpPr>
            <a:spLocks noGrp="1"/>
          </p:cNvSpPr>
          <p:nvPr>
            <p:ph type="title"/>
          </p:nvPr>
        </p:nvSpPr>
        <p:spPr>
          <a:xfrm>
            <a:off x="536196" y="-102360"/>
            <a:ext cx="10515600" cy="1325563"/>
          </a:xfrm>
        </p:spPr>
        <p:txBody>
          <a:bodyPr>
            <a:normAutofit/>
          </a:bodyPr>
          <a:lstStyle/>
          <a:p>
            <a:r>
              <a:rPr lang="en-GB" sz="3600" b="1" dirty="0">
                <a:latin typeface="+mn-lt"/>
              </a:rPr>
              <a:t>Tax Impact of Classification</a:t>
            </a:r>
            <a:endParaRPr lang="en-US" sz="3600" dirty="0">
              <a:latin typeface="+mn-lt"/>
            </a:endParaRPr>
          </a:p>
        </p:txBody>
      </p:sp>
      <p:sp>
        <p:nvSpPr>
          <p:cNvPr id="8" name="TextBox 7" descr="" title="">
            <a:extLst>
              <a:ext uri="{FF2B5EF4-FFF2-40B4-BE49-F238E27FC236}">
                <a16:creationId xmlns:a16="http://schemas.microsoft.com/office/drawing/2014/main" id="{A2E7EFDF-BEA5-4862-B67E-AFD8BB309721}"/>
              </a:ext>
            </a:extLst>
          </p:cNvPr>
          <p:cNvSpPr txBox="1"/>
          <p:nvPr/>
        </p:nvSpPr>
        <p:spPr>
          <a:xfrm>
            <a:off x="419450" y="1223203"/>
            <a:ext cx="4681056" cy="4339650"/>
          </a:xfrm>
          <a:prstGeom prst="rect">
            <a:avLst/>
          </a:prstGeom>
          <a:solidFill>
            <a:schemeClr val="accent1">
              <a:lumMod val="60000"/>
              <a:lumOff val="40000"/>
            </a:schemeClr>
          </a:solidFill>
          <a:ln w="12700">
            <a:solidFill>
              <a:schemeClr val="tx1"/>
            </a:solidFill>
          </a:ln>
        </p:spPr>
        <p:txBody>
          <a:bodyPr wrap="square" rtlCol="0">
            <a:spAutoFit/>
          </a:bodyPr>
          <a:lstStyle/>
          <a:p>
            <a:r>
              <a:rPr lang="en-GB" b="1" dirty="0"/>
              <a:t>… for Holder / User / Acquirer / Trader</a:t>
            </a:r>
          </a:p>
          <a:p>
            <a:endParaRPr lang="en-GB" dirty="0">
              <a:solidFill>
                <a:srgbClr val="181818"/>
              </a:solidFill>
            </a:endParaRPr>
          </a:p>
          <a:p>
            <a:pPr marL="285750" indent="-285750">
              <a:buFont typeface="Arial" panose="020B0604020202020204" pitchFamily="34" charset="0"/>
              <a:buChar char="•"/>
            </a:pPr>
            <a:r>
              <a:rPr lang="en-GB" sz="1600" dirty="0">
                <a:solidFill>
                  <a:srgbClr val="181818"/>
                </a:solidFill>
              </a:rPr>
              <a:t>Taxation at acquisition</a:t>
            </a:r>
          </a:p>
          <a:p>
            <a:pPr marL="742950" lvl="1" indent="-285750">
              <a:buFont typeface="Arial" panose="020B0604020202020204" pitchFamily="34" charset="0"/>
              <a:buChar char="•"/>
            </a:pPr>
            <a:r>
              <a:rPr lang="en-GB" sz="1600" dirty="0">
                <a:solidFill>
                  <a:srgbClr val="181818"/>
                </a:solidFill>
              </a:rPr>
              <a:t>Accounting and valuation</a:t>
            </a:r>
          </a:p>
          <a:p>
            <a:pPr marL="742950" lvl="1" indent="-285750">
              <a:buFont typeface="Arial" panose="020B0604020202020204" pitchFamily="34" charset="0"/>
              <a:buChar char="•"/>
            </a:pPr>
            <a:r>
              <a:rPr lang="en-GB" sz="1600" dirty="0">
                <a:solidFill>
                  <a:srgbClr val="181818"/>
                </a:solidFill>
              </a:rPr>
              <a:t>Documentation and separation</a:t>
            </a:r>
          </a:p>
          <a:p>
            <a:pPr marL="742950" lvl="1" indent="-285750">
              <a:buFont typeface="Arial" panose="020B0604020202020204" pitchFamily="34" charset="0"/>
              <a:buChar char="•"/>
            </a:pPr>
            <a:r>
              <a:rPr lang="en-GB" sz="1600" dirty="0">
                <a:solidFill>
                  <a:srgbClr val="181818"/>
                </a:solidFill>
              </a:rPr>
              <a:t>Input VAT</a:t>
            </a:r>
          </a:p>
          <a:p>
            <a:pPr marL="285750" indent="-285750">
              <a:buFont typeface="Arial" panose="020B0604020202020204" pitchFamily="34" charset="0"/>
              <a:buChar char="•"/>
            </a:pPr>
            <a:r>
              <a:rPr lang="en-GB" sz="1600" dirty="0">
                <a:solidFill>
                  <a:srgbClr val="181818"/>
                </a:solidFill>
              </a:rPr>
              <a:t>Ongoing taxation / taxation at disposal</a:t>
            </a:r>
          </a:p>
          <a:p>
            <a:pPr marL="742950" lvl="1" indent="-285750">
              <a:buFont typeface="Arial" panose="020B0604020202020204" pitchFamily="34" charset="0"/>
              <a:buChar char="•"/>
            </a:pPr>
            <a:r>
              <a:rPr lang="en-GB" sz="1600" dirty="0">
                <a:solidFill>
                  <a:srgbClr val="181818"/>
                </a:solidFill>
              </a:rPr>
              <a:t>Depreciation</a:t>
            </a:r>
            <a:r>
              <a:rPr lang="de-DE" sz="1600" dirty="0">
                <a:solidFill>
                  <a:srgbClr val="181818"/>
                </a:solidFill>
              </a:rPr>
              <a:t> (</a:t>
            </a:r>
            <a:r>
              <a:rPr lang="en-GB" sz="1600" dirty="0">
                <a:solidFill>
                  <a:srgbClr val="181818"/>
                </a:solidFill>
              </a:rPr>
              <a:t>regular, extraordinary</a:t>
            </a:r>
            <a:r>
              <a:rPr lang="de-DE" sz="1600" dirty="0">
                <a:solidFill>
                  <a:srgbClr val="181818"/>
                </a:solidFill>
              </a:rPr>
              <a:t>)</a:t>
            </a:r>
          </a:p>
          <a:p>
            <a:pPr marL="742950" lvl="1" indent="-285750">
              <a:buFont typeface="Arial" panose="020B0604020202020204" pitchFamily="34" charset="0"/>
              <a:buChar char="•"/>
            </a:pPr>
            <a:r>
              <a:rPr lang="de-DE" sz="1600" dirty="0">
                <a:solidFill>
                  <a:srgbClr val="181818"/>
                </a:solidFill>
              </a:rPr>
              <a:t>Income </a:t>
            </a:r>
            <a:r>
              <a:rPr lang="en-GB" sz="1600" dirty="0">
                <a:solidFill>
                  <a:srgbClr val="181818"/>
                </a:solidFill>
              </a:rPr>
              <a:t>qualification</a:t>
            </a:r>
            <a:r>
              <a:rPr lang="de-DE" sz="1600" dirty="0">
                <a:solidFill>
                  <a:srgbClr val="181818"/>
                </a:solidFill>
              </a:rPr>
              <a:t> </a:t>
            </a:r>
            <a:r>
              <a:rPr lang="en-GB" sz="1600" dirty="0">
                <a:solidFill>
                  <a:srgbClr val="181818"/>
                </a:solidFill>
              </a:rPr>
              <a:t>of ongoing proceeds / disposal gains</a:t>
            </a:r>
          </a:p>
          <a:p>
            <a:pPr marL="742950" lvl="1" indent="-285750">
              <a:buFont typeface="Arial" panose="020B0604020202020204" pitchFamily="34" charset="0"/>
              <a:buChar char="•"/>
            </a:pPr>
            <a:r>
              <a:rPr lang="en-GB" sz="1600" dirty="0">
                <a:solidFill>
                  <a:srgbClr val="181818"/>
                </a:solidFill>
              </a:rPr>
              <a:t>Income determination</a:t>
            </a:r>
          </a:p>
          <a:p>
            <a:pPr marL="742950" lvl="1" indent="-285750">
              <a:buFont typeface="Arial" panose="020B0604020202020204" pitchFamily="34" charset="0"/>
              <a:buChar char="•"/>
            </a:pPr>
            <a:r>
              <a:rPr lang="en-GB" sz="1600" dirty="0">
                <a:solidFill>
                  <a:srgbClr val="181818"/>
                </a:solidFill>
              </a:rPr>
              <a:t>Withholding tax obligation passing over</a:t>
            </a:r>
          </a:p>
          <a:p>
            <a:pPr marL="742950" lvl="1" indent="-285750">
              <a:buFont typeface="Arial" panose="020B0604020202020204" pitchFamily="34" charset="0"/>
              <a:buChar char="•"/>
            </a:pPr>
            <a:r>
              <a:rPr lang="en-GB" sz="1600" dirty="0">
                <a:solidFill>
                  <a:srgbClr val="181818"/>
                </a:solidFill>
              </a:rPr>
              <a:t>VAT</a:t>
            </a:r>
          </a:p>
          <a:p>
            <a:pPr marL="742950" lvl="1" indent="-285750">
              <a:buFont typeface="Arial" panose="020B0604020202020204" pitchFamily="34" charset="0"/>
              <a:buChar char="•"/>
            </a:pPr>
            <a:r>
              <a:rPr lang="en-GB" sz="1600" dirty="0">
                <a:solidFill>
                  <a:srgbClr val="181818"/>
                </a:solidFill>
              </a:rPr>
              <a:t>CFC rules</a:t>
            </a:r>
          </a:p>
          <a:p>
            <a:pPr marL="742950" lvl="1" indent="-285750">
              <a:buFont typeface="Arial" panose="020B0604020202020204" pitchFamily="34" charset="0"/>
              <a:buChar char="•"/>
            </a:pPr>
            <a:r>
              <a:rPr lang="en-GB" sz="1600" dirty="0">
                <a:solidFill>
                  <a:srgbClr val="181818"/>
                </a:solidFill>
              </a:rPr>
              <a:t>Double taxation treaty qualification (i.e., allocation of taxation rights)</a:t>
            </a:r>
          </a:p>
          <a:p>
            <a:pPr marL="742950" lvl="1" indent="-285750">
              <a:buFont typeface="Arial" panose="020B0604020202020204" pitchFamily="34" charset="0"/>
              <a:buChar char="•"/>
            </a:pPr>
            <a:r>
              <a:rPr lang="en-GB" sz="1600" dirty="0">
                <a:solidFill>
                  <a:srgbClr val="181818"/>
                </a:solidFill>
              </a:rPr>
              <a:t>Exit taxation (individuals)</a:t>
            </a:r>
            <a:endParaRPr lang="en-GB" dirty="0">
              <a:solidFill>
                <a:srgbClr val="181818"/>
              </a:solidFill>
            </a:endParaRPr>
          </a:p>
        </p:txBody>
      </p:sp>
      <p:sp>
        <p:nvSpPr>
          <p:cNvPr id="10" name="TextBox 9" descr="" title="">
            <a:extLst>
              <a:ext uri="{FF2B5EF4-FFF2-40B4-BE49-F238E27FC236}">
                <a16:creationId xmlns:a16="http://schemas.microsoft.com/office/drawing/2014/main" id="{744DCF72-8594-439A-8410-44B672E7725A}"/>
              </a:ext>
            </a:extLst>
          </p:cNvPr>
          <p:cNvSpPr txBox="1"/>
          <p:nvPr/>
        </p:nvSpPr>
        <p:spPr>
          <a:xfrm>
            <a:off x="5793996" y="1223203"/>
            <a:ext cx="4681056" cy="4431983"/>
          </a:xfrm>
          <a:prstGeom prst="rect">
            <a:avLst/>
          </a:prstGeom>
          <a:solidFill>
            <a:schemeClr val="accent1">
              <a:lumMod val="20000"/>
              <a:lumOff val="80000"/>
            </a:schemeClr>
          </a:solidFill>
          <a:ln w="12700">
            <a:solidFill>
              <a:schemeClr val="tx1"/>
            </a:solidFill>
          </a:ln>
        </p:spPr>
        <p:txBody>
          <a:bodyPr wrap="square" rtlCol="0">
            <a:spAutoFit/>
          </a:bodyPr>
          <a:lstStyle/>
          <a:p>
            <a:r>
              <a:rPr lang="en-GB" b="1" dirty="0"/>
              <a:t>… for Token Issuer / Counterparty</a:t>
            </a:r>
          </a:p>
          <a:p>
            <a:endParaRPr lang="en-US" dirty="0">
              <a:solidFill>
                <a:srgbClr val="3C3C3C"/>
              </a:solidFill>
            </a:endParaRPr>
          </a:p>
          <a:p>
            <a:pPr marL="285750" indent="-285750">
              <a:buFont typeface="Arial" panose="020B0604020202020204" pitchFamily="34" charset="0"/>
              <a:buChar char="•"/>
            </a:pPr>
            <a:r>
              <a:rPr lang="en-US" sz="1600" dirty="0">
                <a:solidFill>
                  <a:srgbClr val="3C3C3C"/>
                </a:solidFill>
              </a:rPr>
              <a:t>Taxation at issuance</a:t>
            </a:r>
          </a:p>
          <a:p>
            <a:pPr marL="742950" lvl="1" indent="-285750">
              <a:buFont typeface="Arial" panose="020B0604020202020204" pitchFamily="34" charset="0"/>
              <a:buChar char="•"/>
            </a:pPr>
            <a:r>
              <a:rPr lang="en-US" sz="1600" dirty="0">
                <a:solidFill>
                  <a:srgbClr val="3C3C3C"/>
                </a:solidFill>
              </a:rPr>
              <a:t>Accounting, i.e., issuance may cause a taxable “Day-One profit” if the token issuance is not backed with by a concrete service / value</a:t>
            </a:r>
          </a:p>
          <a:p>
            <a:pPr marL="742950" lvl="1" indent="-285750">
              <a:buFont typeface="Arial" panose="020B0604020202020204" pitchFamily="34" charset="0"/>
              <a:buChar char="•"/>
            </a:pPr>
            <a:r>
              <a:rPr lang="en-US" sz="1600" dirty="0">
                <a:solidFill>
                  <a:srgbClr val="3C3C3C"/>
                </a:solidFill>
              </a:rPr>
              <a:t>VAT</a:t>
            </a:r>
          </a:p>
          <a:p>
            <a:pPr marL="285750" indent="-285750">
              <a:buFont typeface="Arial" panose="020B0604020202020204" pitchFamily="34" charset="0"/>
              <a:buChar char="•"/>
            </a:pPr>
            <a:r>
              <a:rPr lang="en-US" sz="1600" dirty="0">
                <a:solidFill>
                  <a:srgbClr val="3C3C3C"/>
                </a:solidFill>
              </a:rPr>
              <a:t>Ongoing taxation</a:t>
            </a:r>
          </a:p>
          <a:p>
            <a:pPr marL="742950" lvl="1" indent="-285750">
              <a:buFont typeface="Arial" panose="020B0604020202020204" pitchFamily="34" charset="0"/>
              <a:buChar char="•"/>
            </a:pPr>
            <a:r>
              <a:rPr lang="en-GB" sz="1600" dirty="0">
                <a:solidFill>
                  <a:srgbClr val="181818"/>
                </a:solidFill>
              </a:rPr>
              <a:t>Offsetting of current profits / losses</a:t>
            </a:r>
          </a:p>
          <a:p>
            <a:pPr marL="742950" lvl="1" indent="-285750">
              <a:buFont typeface="Arial" panose="020B0604020202020204" pitchFamily="34" charset="0"/>
              <a:buChar char="•"/>
            </a:pPr>
            <a:r>
              <a:rPr lang="en-GB" sz="1600" dirty="0">
                <a:solidFill>
                  <a:srgbClr val="181818"/>
                </a:solidFill>
              </a:rPr>
              <a:t>Withholding tax obligation</a:t>
            </a:r>
          </a:p>
          <a:p>
            <a:pPr marL="742950" lvl="1" indent="-285750">
              <a:buFont typeface="Arial" panose="020B0604020202020204" pitchFamily="34" charset="0"/>
              <a:buChar char="•"/>
            </a:pPr>
            <a:r>
              <a:rPr lang="en-GB" sz="1600" dirty="0">
                <a:solidFill>
                  <a:srgbClr val="181818"/>
                </a:solidFill>
              </a:rPr>
              <a:t>VAT</a:t>
            </a:r>
          </a:p>
          <a:p>
            <a:pPr marL="742950" lvl="1" indent="-285750">
              <a:buFont typeface="Arial" panose="020B0604020202020204" pitchFamily="34" charset="0"/>
              <a:buChar char="•"/>
            </a:pPr>
            <a:r>
              <a:rPr lang="en-GB" sz="1600" dirty="0">
                <a:solidFill>
                  <a:srgbClr val="181818"/>
                </a:solidFill>
              </a:rPr>
              <a:t>Tax deductibility</a:t>
            </a:r>
          </a:p>
          <a:p>
            <a:pPr marL="742950" lvl="1" indent="-285750">
              <a:buFont typeface="Arial" panose="020B0604020202020204" pitchFamily="34" charset="0"/>
              <a:buChar char="•"/>
            </a:pPr>
            <a:r>
              <a:rPr lang="en-GB" sz="1600" dirty="0">
                <a:solidFill>
                  <a:srgbClr val="181818"/>
                </a:solidFill>
              </a:rPr>
              <a:t>CFC rules</a:t>
            </a:r>
          </a:p>
          <a:p>
            <a:pPr marL="742950" lvl="1" indent="-285750">
              <a:buFont typeface="Arial" panose="020B0604020202020204" pitchFamily="34" charset="0"/>
              <a:buChar char="•"/>
            </a:pPr>
            <a:r>
              <a:rPr lang="en-GB" sz="1600" dirty="0">
                <a:solidFill>
                  <a:srgbClr val="181818"/>
                </a:solidFill>
              </a:rPr>
              <a:t>Double taxation treaty qualification (i.e., allocation of taxation rights)</a:t>
            </a:r>
          </a:p>
          <a:p>
            <a:pPr marL="742950" lvl="1" indent="-285750">
              <a:buFont typeface="Arial" panose="020B0604020202020204" pitchFamily="34" charset="0"/>
              <a:buChar char="•"/>
            </a:pPr>
            <a:r>
              <a:rPr lang="en-GB" sz="1600" dirty="0">
                <a:solidFill>
                  <a:srgbClr val="181818"/>
                </a:solidFill>
              </a:rPr>
              <a:t>Exit taxation</a:t>
            </a:r>
          </a:p>
        </p:txBody>
      </p:sp>
      <p:sp>
        <p:nvSpPr>
          <p:cNvPr id="11" name="Slide Number Placeholder 10" descr="" title="">
            <a:extLst>
              <a:ext uri="{FF2B5EF4-FFF2-40B4-BE49-F238E27FC236}">
                <a16:creationId xmlns:a16="http://schemas.microsoft.com/office/drawing/2014/main" id="{8BD11CA6-4A64-4B95-B3BF-D1CE4F72AF88}"/>
              </a:ext>
            </a:extLst>
          </p:cNvPr>
          <p:cNvSpPr>
            <a:spLocks noGrp="1"/>
          </p:cNvSpPr>
          <p:nvPr>
            <p:ph type="sldNum" sz="quarter" idx="12"/>
          </p:nvPr>
        </p:nvSpPr>
        <p:spPr>
          <a:xfrm>
            <a:off x="7877728" y="6356350"/>
            <a:ext cx="2743200" cy="365125"/>
          </a:xfrm>
        </p:spPr>
        <p:txBody>
          <a:bodyPr/>
          <a:lstStyle/>
          <a:p>
            <a:fld id="{16BC0DEB-40E7-4E2B-AFA7-58970AFA776D}" type="slidenum">
              <a:rPr lang="en-GB" smtClean="0"/>
              <a:t>7</a:t>
            </a:fld>
            <a:endParaRPr lang="en-GB" dirty="0"/>
          </a:p>
        </p:txBody>
      </p:sp>
    </p:spTree>
    <p:extLst>
      <p:ext uri="{BB962C8B-B14F-4D97-AF65-F5344CB8AC3E}">
        <p14:creationId xmlns:p14="http://schemas.microsoft.com/office/powerpoint/2010/main" val="811654985"/>
      </p:ext>
    </p:extLst>
  </p:cSld>
  <p:clrMapOvr>
    <a:masterClrMapping/>
  </p:clrMapOvr>
</p:sld>
</file>

<file path=ppt/slides/slide8.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Shape 98" descr="" title=""/>
          <p:cNvSpPr txBox="1">
            <a:spLocks/>
          </p:cNvSpPr>
          <p:nvPr/>
        </p:nvSpPr>
        <p:spPr>
          <a:xfrm>
            <a:off x="1016002" y="2971801"/>
            <a:ext cx="10530415" cy="5540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Intersection of Traditional and Blockchain </a:t>
            </a:r>
          </a:p>
          <a:p>
            <a:r>
              <a:rPr lang="en-US" sz="4000" b="1" dirty="0">
                <a:latin typeface="+mn-lt"/>
              </a:rPr>
              <a:t>Capital Markets</a:t>
            </a:r>
          </a:p>
        </p:txBody>
      </p:sp>
      <p:sp>
        <p:nvSpPr>
          <p:cNvPr id="2" name="Slide Number Placeholder 1" descr="" title="">
            <a:extLst>
              <a:ext uri="{FF2B5EF4-FFF2-40B4-BE49-F238E27FC236}">
                <a16:creationId xmlns:a16="http://schemas.microsoft.com/office/drawing/2014/main" id="{49855AC6-6623-4AF6-8F41-5DC1FC1A7237}"/>
              </a:ext>
            </a:extLst>
          </p:cNvPr>
          <p:cNvSpPr>
            <a:spLocks noGrp="1"/>
          </p:cNvSpPr>
          <p:nvPr>
            <p:ph type="sldNum" sz="quarter" idx="12"/>
          </p:nvPr>
        </p:nvSpPr>
        <p:spPr>
          <a:xfrm>
            <a:off x="7884453" y="6356350"/>
            <a:ext cx="2743200" cy="365125"/>
          </a:xfrm>
        </p:spPr>
        <p:txBody>
          <a:bodyPr/>
          <a:lstStyle/>
          <a:p>
            <a:fld id="{16BC0DEB-40E7-4E2B-AFA7-58970AFA776D}" type="slidenum">
              <a:rPr lang="en-GB" smtClean="0"/>
              <a:t>8</a:t>
            </a:fld>
            <a:endParaRPr lang="en-GB" dirty="0"/>
          </a:p>
        </p:txBody>
      </p:sp>
    </p:spTree>
    <p:extLst>
      <p:ext uri="{BB962C8B-B14F-4D97-AF65-F5344CB8AC3E}">
        <p14:creationId xmlns:p14="http://schemas.microsoft.com/office/powerpoint/2010/main" val="1291010955"/>
      </p:ext>
    </p:extLst>
  </p:cSld>
  <p:clrMapOvr>
    <a:masterClrMapping/>
  </p:clrMapOvr>
</p:sld>
</file>

<file path=ppt/slides/slide9.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8408"/>
            <a:ext cx="12192000" cy="6858000"/>
          </a:xfrm>
        </p:spPr>
      </p:pic>
      <p:sp>
        <p:nvSpPr>
          <p:cNvPr id="2" name="Title 1" descr="" title=""/>
          <p:cNvSpPr>
            <a:spLocks noGrp="1"/>
          </p:cNvSpPr>
          <p:nvPr>
            <p:ph type="title"/>
          </p:nvPr>
        </p:nvSpPr>
        <p:spPr>
          <a:xfrm>
            <a:off x="745921" y="9685"/>
            <a:ext cx="10515600" cy="1325563"/>
          </a:xfrm>
        </p:spPr>
        <p:txBody>
          <a:bodyPr>
            <a:normAutofit/>
          </a:bodyPr>
          <a:lstStyle/>
          <a:p>
            <a:r>
              <a:rPr lang="en-GB" sz="3600" b="1" dirty="0">
                <a:latin typeface="+mn-lt"/>
              </a:rPr>
              <a:t>Financing Blockchain Projects</a:t>
            </a:r>
            <a:br>
              <a:rPr lang="en-GB" sz="3600" b="1" dirty="0">
                <a:latin typeface="+mn-lt"/>
              </a:rPr>
            </a:br>
            <a:r>
              <a:rPr lang="en-GB" sz="2800" dirty="0">
                <a:latin typeface="+mn-lt"/>
              </a:rPr>
              <a:t>Traditional Crypto Financing Methods </a:t>
            </a:r>
            <a:endParaRPr lang="en-GB" sz="3600" dirty="0">
              <a:latin typeface="+mn-lt"/>
            </a:endParaRPr>
          </a:p>
        </p:txBody>
      </p:sp>
      <p:sp>
        <p:nvSpPr>
          <p:cNvPr id="5" name="Shape 183" descr="" title=""/>
          <p:cNvSpPr txBox="1">
            <a:spLocks/>
          </p:cNvSpPr>
          <p:nvPr/>
        </p:nvSpPr>
        <p:spPr>
          <a:xfrm>
            <a:off x="745921" y="1259747"/>
            <a:ext cx="10515600" cy="4889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800" i="1" dirty="0"/>
              <a:t>ICO (Initial Coin Offering)</a:t>
            </a:r>
          </a:p>
          <a:p>
            <a:pPr lvl="1">
              <a:lnSpc>
                <a:spcPct val="100000"/>
              </a:lnSpc>
            </a:pPr>
            <a:r>
              <a:rPr lang="en-GB" sz="1600" dirty="0"/>
              <a:t>Grandfather of crypto financing, premiered in 2013. </a:t>
            </a:r>
          </a:p>
          <a:p>
            <a:pPr lvl="1">
              <a:lnSpc>
                <a:spcPct val="100000"/>
              </a:lnSpc>
            </a:pPr>
            <a:r>
              <a:rPr lang="en-GB" sz="1600" dirty="0"/>
              <a:t>Raising of funds by way of the issue of a new cryptographic coin or token. To achieve this, usually in the form of a Utility Token with no underlying asset. Easy to offer on a global basis. </a:t>
            </a:r>
          </a:p>
          <a:p>
            <a:pPr lvl="1">
              <a:lnSpc>
                <a:spcPct val="100000"/>
              </a:lnSpc>
            </a:pPr>
            <a:r>
              <a:rPr lang="en-GB" sz="1600" dirty="0"/>
              <a:t>Usually unregulated and without any other third party involved. </a:t>
            </a:r>
          </a:p>
          <a:p>
            <a:pPr lvl="1">
              <a:lnSpc>
                <a:spcPct val="100000"/>
              </a:lnSpc>
            </a:pPr>
            <a:r>
              <a:rPr lang="en-GB" sz="1600" dirty="0"/>
              <a:t>Volume has decreased over the last 4 years, but quality has arguably increased. </a:t>
            </a:r>
          </a:p>
          <a:p>
            <a:pPr>
              <a:lnSpc>
                <a:spcPct val="100000"/>
              </a:lnSpc>
            </a:pPr>
            <a:r>
              <a:rPr lang="en-GB" sz="1800" i="1" dirty="0"/>
              <a:t>STO (Security Token Offering)</a:t>
            </a:r>
          </a:p>
          <a:p>
            <a:pPr lvl="1">
              <a:lnSpc>
                <a:spcPct val="100000"/>
              </a:lnSpc>
            </a:pPr>
            <a:r>
              <a:rPr lang="en-GB" sz="1600" dirty="0"/>
              <a:t>Regulated form of an ICO. Usually asset backed.</a:t>
            </a:r>
          </a:p>
          <a:p>
            <a:pPr lvl="1">
              <a:lnSpc>
                <a:spcPct val="100000"/>
              </a:lnSpc>
            </a:pPr>
            <a:r>
              <a:rPr lang="en-GB" sz="1600" dirty="0"/>
              <a:t>Gives more security to investors, but brings along a tremendous compliance burden for the issuing party. Prospectus obligation, approval by regulator, identification of investors, etc. </a:t>
            </a:r>
            <a:endParaRPr lang="en-GB" sz="1600" i="1" dirty="0"/>
          </a:p>
          <a:p>
            <a:pPr>
              <a:lnSpc>
                <a:spcPct val="100000"/>
              </a:lnSpc>
            </a:pPr>
            <a:r>
              <a:rPr lang="en-GB" sz="1800" i="1" dirty="0"/>
              <a:t>IEO (Initial Exchange Offering)</a:t>
            </a:r>
          </a:p>
          <a:p>
            <a:pPr lvl="1">
              <a:lnSpc>
                <a:spcPct val="100000"/>
              </a:lnSpc>
            </a:pPr>
            <a:r>
              <a:rPr lang="en-GB" sz="1600" dirty="0"/>
              <a:t>Issue of cryptographic coins or tokens similar to an ICO, but on one or multiple (centralized) exchange platform (Coinbase, </a:t>
            </a:r>
            <a:r>
              <a:rPr lang="en-GB" sz="1600" dirty="0" err="1"/>
              <a:t>Binance</a:t>
            </a:r>
            <a:r>
              <a:rPr lang="en-GB" sz="1600" dirty="0"/>
              <a:t>, Kraken, etc.) which provides accreditation and validation of the issuer. </a:t>
            </a:r>
          </a:p>
          <a:p>
            <a:pPr lvl="1">
              <a:lnSpc>
                <a:spcPct val="100000"/>
              </a:lnSpc>
            </a:pPr>
            <a:r>
              <a:rPr lang="en-GB" sz="1600" dirty="0"/>
              <a:t>Exchanges actively vet and market the project, can provide KYC and AML services; however, at a high price. </a:t>
            </a:r>
          </a:p>
          <a:p>
            <a:pPr lvl="1">
              <a:lnSpc>
                <a:spcPct val="100000"/>
              </a:lnSpc>
            </a:pPr>
            <a:r>
              <a:rPr lang="en-GB" sz="1600" dirty="0"/>
              <a:t>Can be seen as the middle ground between an ICO and an STO.</a:t>
            </a:r>
          </a:p>
        </p:txBody>
      </p:sp>
      <p:sp>
        <p:nvSpPr>
          <p:cNvPr id="3" name="Slide Number Placeholder 2" descr="" title="">
            <a:extLst>
              <a:ext uri="{FF2B5EF4-FFF2-40B4-BE49-F238E27FC236}">
                <a16:creationId xmlns:a16="http://schemas.microsoft.com/office/drawing/2014/main" id="{55B22668-26F6-461D-A58B-1BA24088D82C}"/>
              </a:ext>
            </a:extLst>
          </p:cNvPr>
          <p:cNvSpPr>
            <a:spLocks noGrp="1"/>
          </p:cNvSpPr>
          <p:nvPr>
            <p:ph type="sldNum" sz="quarter" idx="12"/>
          </p:nvPr>
        </p:nvSpPr>
        <p:spPr>
          <a:xfrm>
            <a:off x="7871006" y="6356350"/>
            <a:ext cx="2743200" cy="365125"/>
          </a:xfrm>
        </p:spPr>
        <p:txBody>
          <a:bodyPr/>
          <a:lstStyle/>
          <a:p>
            <a:fld id="{16BC0DEB-40E7-4E2B-AFA7-58970AFA776D}" type="slidenum">
              <a:rPr lang="en-GB" smtClean="0"/>
              <a:t>9</a:t>
            </a:fld>
            <a:endParaRPr lang="en-GB" dirty="0"/>
          </a:p>
        </p:txBody>
      </p:sp>
    </p:spTree>
    <p:extLst>
      <p:ext uri="{BB962C8B-B14F-4D97-AF65-F5344CB8AC3E}">
        <p14:creationId xmlns:p14="http://schemas.microsoft.com/office/powerpoint/2010/main" val="3749148223"/>
      </p:ext>
    </p:extLst>
  </p:cSld>
  <p:clrMapOvr>
    <a:masterClrMapping/>
  </p:clrMapOvr>
</p:sld>
</file>

<file path=ppt/theme/theme1.xml><?xml version="1.0" encoding="utf-8"?>
<a:theme xmlns:a="http://schemas.openxmlformats.org/drawingml/2006/main" name="NEW IBA PowerPoint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emplate>
  <TotalTime>0</TotalTime>
  <Words>2763</Words>
  <Paragraphs>281</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Georgia</vt:lpstr>
      <vt:lpstr>Mukta</vt:lpstr>
      <vt:lpstr>NEW IBA PowerPoint template</vt:lpstr>
      <vt:lpstr>PowerPoint Presentation</vt:lpstr>
      <vt:lpstr>Panelists</vt:lpstr>
      <vt:lpstr>Agenda</vt:lpstr>
      <vt:lpstr>PowerPoint Presentation</vt:lpstr>
      <vt:lpstr>Types of Crypto Assets</vt:lpstr>
      <vt:lpstr>Classification for Regulatory, Accounting, and Tax Purposes</vt:lpstr>
      <vt:lpstr>Tax Impact of Classification</vt:lpstr>
      <vt:lpstr>PowerPoint Presentation</vt:lpstr>
      <vt:lpstr>Financing Blockchain Projects Traditional Crypto Financing Methods </vt:lpstr>
      <vt:lpstr>Financing Blockchain Projects Advanced Crypto Financing Methods </vt:lpstr>
      <vt:lpstr>Financing Blockchain Projects Tax Issues Presented</vt:lpstr>
      <vt:lpstr>PowerPoint Presentation</vt:lpstr>
      <vt:lpstr>PowerPoint Presentation</vt:lpstr>
      <vt:lpstr>New Twists on Traditional Finance Decentralised Returns</vt:lpstr>
      <vt:lpstr>New Twists on Traditional Finance Decentralised Assets</vt:lpstr>
      <vt:lpstr>New Twists on Traditional Finance Tax Issues Presented</vt:lpstr>
      <vt:lpstr>PowerPoint Presentation</vt:lpstr>
      <vt:lpstr>Tax Compliance/Enforcement in Decentralised Environment </vt:lpstr>
      <vt:lpstr>Tax Compliance/Enforcement in Decentralised Environment Decentralised Autonomous Organizations (DAOs)</vt:lpstr>
      <vt:lpstr>Tax Compliance/Enforcement in Decentralised Environment Decentralised Autonomous Organizations (DAOs) (cont’d)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96</cp:revision>
  <dcterms:created xsi:type="dcterms:W3CDTF">1900-01-01T08:00:00Z</dcterms:created>
  <dcterms:modified xsi:type="dcterms:W3CDTF">1900-01-01T08:00:00Z</dcterms:modified>
  <cp:lastPrinted>1900-01-01T08:00:00Z</cp:lastPrinted>
</cp:coreProperties>
</file>