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334" r:id="rId2"/>
    <p:sldId id="279" r:id="rId3"/>
    <p:sldId id="395" r:id="rId4"/>
    <p:sldId id="396" r:id="rId5"/>
    <p:sldId id="397" r:id="rId6"/>
    <p:sldId id="398" r:id="rId7"/>
    <p:sldId id="399" r:id="rId8"/>
    <p:sldId id="318" r:id="rId9"/>
    <p:sldId id="394" r:id="rId10"/>
    <p:sldId id="336" r:id="rId11"/>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46">
          <p15:clr>
            <a:srgbClr val="A4A3A4"/>
          </p15:clr>
        </p15:guide>
        <p15:guide id="3" orient="horz" pos="3974">
          <p15:clr>
            <a:srgbClr val="A4A3A4"/>
          </p15:clr>
        </p15:guide>
        <p15:guide id="4" orient="horz" pos="1706">
          <p15:clr>
            <a:srgbClr val="A4A3A4"/>
          </p15:clr>
        </p15:guide>
        <p15:guide id="5" orient="horz" pos="3521">
          <p15:clr>
            <a:srgbClr val="A4A3A4"/>
          </p15:clr>
        </p15:guide>
        <p15:guide id="6" orient="horz" pos="3067">
          <p15:clr>
            <a:srgbClr val="A4A3A4"/>
          </p15:clr>
        </p15:guide>
        <p15:guide id="7" orient="horz" pos="2614">
          <p15:clr>
            <a:srgbClr val="A4A3A4"/>
          </p15:clr>
        </p15:guide>
        <p15:guide id="8" orient="horz" pos="1253">
          <p15:clr>
            <a:srgbClr val="A4A3A4"/>
          </p15:clr>
        </p15:guide>
        <p15:guide id="9" orient="horz" pos="799">
          <p15:clr>
            <a:srgbClr val="A4A3A4"/>
          </p15:clr>
        </p15:guide>
        <p15:guide id="10" orient="horz" pos="3748">
          <p15:clr>
            <a:srgbClr val="A4A3A4"/>
          </p15:clr>
        </p15:guide>
        <p15:guide id="11" orient="horz" pos="4156">
          <p15:clr>
            <a:srgbClr val="A4A3A4"/>
          </p15:clr>
        </p15:guide>
        <p15:guide id="12" pos="340">
          <p15:clr>
            <a:srgbClr val="A4A3A4"/>
          </p15:clr>
        </p15:guide>
        <p15:guide id="13" pos="3371">
          <p15:clr>
            <a:srgbClr val="A4A3A4"/>
          </p15:clr>
        </p15:guide>
        <p15:guide id="14" pos="661">
          <p15:clr>
            <a:srgbClr val="A4A3A4"/>
          </p15:clr>
        </p15:guide>
        <p15:guide id="15" pos="2069">
          <p15:clr>
            <a:srgbClr val="A4A3A4"/>
          </p15:clr>
        </p15:guide>
        <p15:guide id="16" pos="774">
          <p15:clr>
            <a:srgbClr val="A4A3A4"/>
          </p15:clr>
        </p15:guide>
        <p15:guide id="17" pos="1094">
          <p15:clr>
            <a:srgbClr val="A4A3A4"/>
          </p15:clr>
        </p15:guide>
        <p15:guide id="18" pos="1206">
          <p15:clr>
            <a:srgbClr val="A4A3A4"/>
          </p15:clr>
        </p15:guide>
        <p15:guide id="19" pos="1528">
          <p15:clr>
            <a:srgbClr val="A4A3A4"/>
          </p15:clr>
        </p15:guide>
        <p15:guide id="20" pos="1639">
          <p15:clr>
            <a:srgbClr val="A4A3A4"/>
          </p15:clr>
        </p15:guide>
        <p15:guide id="21" pos="1963">
          <p15:clr>
            <a:srgbClr val="A4A3A4"/>
          </p15:clr>
        </p15:guide>
        <p15:guide id="22" pos="2392">
          <p15:clr>
            <a:srgbClr val="A4A3A4"/>
          </p15:clr>
        </p15:guide>
        <p15:guide id="23" pos="2507">
          <p15:clr>
            <a:srgbClr val="A4A3A4"/>
          </p15:clr>
        </p15:guide>
        <p15:guide id="24" pos="2831">
          <p15:clr>
            <a:srgbClr val="A4A3A4"/>
          </p15:clr>
        </p15:guide>
        <p15:guide id="25" pos="2938">
          <p15:clr>
            <a:srgbClr val="A4A3A4"/>
          </p15:clr>
        </p15:guide>
        <p15:guide id="26" pos="3258">
          <p15:clr>
            <a:srgbClr val="A4A3A4"/>
          </p15:clr>
        </p15:guide>
        <p15:guide id="27" pos="3693">
          <p15:clr>
            <a:srgbClr val="A4A3A4"/>
          </p15:clr>
        </p15:guide>
        <p15:guide id="28" pos="3800">
          <p15:clr>
            <a:srgbClr val="A4A3A4"/>
          </p15:clr>
        </p15:guide>
        <p15:guide id="29" pos="4123">
          <p15:clr>
            <a:srgbClr val="A4A3A4"/>
          </p15:clr>
        </p15:guide>
        <p15:guide id="30" pos="4233">
          <p15:clr>
            <a:srgbClr val="A4A3A4"/>
          </p15:clr>
        </p15:guide>
        <p15:guide id="31" pos="4559">
          <p15:clr>
            <a:srgbClr val="A4A3A4"/>
          </p15:clr>
        </p15:guide>
        <p15:guide id="32" pos="4669">
          <p15:clr>
            <a:srgbClr val="A4A3A4"/>
          </p15:clr>
        </p15:guide>
        <p15:guide id="33" pos="4989">
          <p15:clr>
            <a:srgbClr val="A4A3A4"/>
          </p15:clr>
        </p15:guide>
        <p15:guide id="34" pos="5103">
          <p15:clr>
            <a:srgbClr val="A4A3A4"/>
          </p15:clr>
        </p15:guide>
        <p15:guide id="35" pos="5425">
          <p15:clr>
            <a:srgbClr val="A4A3A4"/>
          </p15:clr>
        </p15:guide>
      </p15:sldGuideLst>
    </p:ext>
    <p:ext uri="{2D200454-40CA-4A62-9FC3-DE9A4176ACB9}">
      <p15:notesGuideLst xmlns:p15="http://schemas.microsoft.com/office/powerpoint/2012/main">
        <p15:guide id="1" orient="horz" pos="3127">
          <p15:clr>
            <a:srgbClr val="A4A3A4"/>
          </p15:clr>
        </p15:guide>
        <p15:guide id="2" pos="21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DE9EA"/>
    <a:srgbClr val="FCD8DA"/>
    <a:srgbClr val="0D316E"/>
    <a:srgbClr val="D9D9D9"/>
    <a:srgbClr val="D9EEED"/>
    <a:srgbClr val="0084A9"/>
    <a:srgbClr val="D0DF00"/>
    <a:srgbClr val="002244"/>
    <a:srgbClr val="00A9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865" autoAdjust="0"/>
    <p:restoredTop sz="96761" autoAdjust="0"/>
  </p:normalViewPr>
  <p:slideViewPr>
    <p:cSldViewPr>
      <p:cViewPr varScale="1">
        <p:scale>
          <a:sx n="72" d="100"/>
          <a:sy n="72" d="100"/>
        </p:scale>
        <p:origin x="764" y="56"/>
      </p:cViewPr>
      <p:guideLst>
        <p:guide orient="horz" pos="2160"/>
        <p:guide orient="horz" pos="346"/>
        <p:guide orient="horz" pos="3974"/>
        <p:guide orient="horz" pos="1706"/>
        <p:guide orient="horz" pos="3521"/>
        <p:guide orient="horz" pos="3067"/>
        <p:guide orient="horz" pos="2614"/>
        <p:guide orient="horz" pos="1253"/>
        <p:guide orient="horz" pos="799"/>
        <p:guide orient="horz" pos="3748"/>
        <p:guide orient="horz" pos="4156"/>
        <p:guide pos="340"/>
        <p:guide pos="3371"/>
        <p:guide pos="661"/>
        <p:guide pos="2069"/>
        <p:guide pos="774"/>
        <p:guide pos="1094"/>
        <p:guide pos="1206"/>
        <p:guide pos="1528"/>
        <p:guide pos="1639"/>
        <p:guide pos="1963"/>
        <p:guide pos="2392"/>
        <p:guide pos="2507"/>
        <p:guide pos="2831"/>
        <p:guide pos="2938"/>
        <p:guide pos="3258"/>
        <p:guide pos="3693"/>
        <p:guide pos="3800"/>
        <p:guide pos="4123"/>
        <p:guide pos="4233"/>
        <p:guide pos="4559"/>
        <p:guide pos="4669"/>
        <p:guide pos="4989"/>
        <p:guide pos="5103"/>
        <p:guide pos="542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20" d="100"/>
          <a:sy n="120" d="100"/>
        </p:scale>
        <p:origin x="-1110" y="-72"/>
      </p:cViewPr>
      <p:guideLst>
        <p:guide orient="horz" pos="3127"/>
        <p:guide pos="21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69953" y="4596"/>
            <a:ext cx="2740172" cy="523261"/>
          </a:xfrm>
          <a:prstGeom prst="rect">
            <a:avLst/>
          </a:prstGeom>
        </p:spPr>
        <p:txBody>
          <a:bodyPr vert="horz" lIns="0" tIns="0" rIns="0" bIns="0" rtlCol="0" anchor="ctr"/>
          <a:lstStyle>
            <a:lvl1pPr algn="l">
              <a:defRPr sz="1300"/>
            </a:lvl1pPr>
          </a:lstStyle>
          <a:p>
            <a:endParaRPr lang="en-GB" sz="9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468855" y="4596"/>
            <a:ext cx="2740172" cy="523750"/>
          </a:xfrm>
          <a:prstGeom prst="rect">
            <a:avLst/>
          </a:prstGeom>
        </p:spPr>
        <p:txBody>
          <a:bodyPr vert="horz" lIns="0" tIns="0" rIns="0" bIns="0" rtlCol="0" anchor="ctr"/>
          <a:lstStyle>
            <a:lvl1pPr algn="r">
              <a:defRPr sz="1300"/>
            </a:lvl1pPr>
          </a:lstStyle>
          <a:p>
            <a:endParaRPr lang="en-GB" sz="9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469953" y="9398722"/>
            <a:ext cx="2740172" cy="523261"/>
          </a:xfrm>
          <a:prstGeom prst="rect">
            <a:avLst/>
          </a:prstGeom>
        </p:spPr>
        <p:txBody>
          <a:bodyPr vert="horz" lIns="0" tIns="0" rIns="0" bIns="0" rtlCol="0" anchor="ctr"/>
          <a:lstStyle>
            <a:lvl1pPr algn="l">
              <a:defRPr sz="1300"/>
            </a:lvl1pPr>
          </a:lstStyle>
          <a:p>
            <a:endParaRPr lang="en-GB" sz="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467340" y="9398235"/>
            <a:ext cx="2740172" cy="523750"/>
          </a:xfrm>
          <a:prstGeom prst="rect">
            <a:avLst/>
          </a:prstGeom>
        </p:spPr>
        <p:txBody>
          <a:bodyPr vert="horz" lIns="0" tIns="0" rIns="0" bIns="0" rtlCol="0" anchor="ctr"/>
          <a:lstStyle>
            <a:lvl1pPr algn="r">
              <a:defRPr sz="1300"/>
            </a:lvl1pPr>
          </a:lstStyle>
          <a:p>
            <a:fld id="{817936ED-DD5C-48B2-9AB4-6F3DD3A04E55}" type="slidenum">
              <a:rPr lang="en-GB" sz="800">
                <a:latin typeface="Arial" panose="020B0604020202020204" pitchFamily="34" charset="0"/>
                <a:cs typeface="Arial" panose="020B0604020202020204" pitchFamily="34" charset="0"/>
              </a:rPr>
              <a:t>‹#›</a:t>
            </a:fld>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3085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52489" y="3"/>
            <a:ext cx="2743200" cy="539496"/>
          </a:xfrm>
          <a:prstGeom prst="rect">
            <a:avLst/>
          </a:prstGeom>
        </p:spPr>
        <p:txBody>
          <a:bodyPr vert="horz" lIns="0" tIns="0" rIns="0" bIns="0" rtlCol="0" anchor="ctr"/>
          <a:lstStyle>
            <a:lvl1pPr algn="l">
              <a:defRPr sz="9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3987800" y="2"/>
            <a:ext cx="1828800" cy="540000"/>
          </a:xfrm>
          <a:prstGeom prst="rect">
            <a:avLst/>
          </a:prstGeom>
        </p:spPr>
        <p:txBody>
          <a:bodyPr vert="horz" lIns="0" tIns="0" rIns="0" bIns="0" rtlCol="0" anchor="ctr"/>
          <a:lstStyle>
            <a:lvl1pPr algn="r">
              <a:defRPr sz="900">
                <a:latin typeface="Arial" panose="020B0604020202020204" pitchFamily="34" charset="0"/>
                <a:cs typeface="Arial" panose="020B0604020202020204" pitchFamily="34" charset="0"/>
              </a:defRPr>
            </a:lvl1pPr>
          </a:lstStyle>
          <a:p>
            <a:r>
              <a:rPr lang="en-GB" dirty="0"/>
              <a:t>Date</a:t>
            </a:r>
          </a:p>
        </p:txBody>
      </p:sp>
      <p:sp>
        <p:nvSpPr>
          <p:cNvPr id="4" name="Slide Image Placeholder 3"/>
          <p:cNvSpPr>
            <a:spLocks noGrp="1" noRot="1" noChangeAspect="1"/>
          </p:cNvSpPr>
          <p:nvPr>
            <p:ph type="sldImg" idx="2"/>
          </p:nvPr>
        </p:nvSpPr>
        <p:spPr>
          <a:xfrm>
            <a:off x="854075" y="744538"/>
            <a:ext cx="4960938" cy="3721100"/>
          </a:xfrm>
          <a:prstGeom prst="rect">
            <a:avLst/>
          </a:prstGeom>
          <a:noFill/>
          <a:ln w="12700">
            <a:solidFill>
              <a:prstClr val="black"/>
            </a:solidFill>
          </a:ln>
        </p:spPr>
        <p:txBody>
          <a:bodyPr vert="horz" lIns="94798" tIns="47399" rIns="94798" bIns="47399" rtlCol="0" anchor="ctr"/>
          <a:lstStyle/>
          <a:p>
            <a:endParaRPr lang="en-GB"/>
          </a:p>
        </p:txBody>
      </p:sp>
      <p:sp>
        <p:nvSpPr>
          <p:cNvPr id="5" name="Notes Placeholder 4"/>
          <p:cNvSpPr>
            <a:spLocks noGrp="1"/>
          </p:cNvSpPr>
          <p:nvPr>
            <p:ph type="body" sz="quarter" idx="3"/>
          </p:nvPr>
        </p:nvSpPr>
        <p:spPr>
          <a:xfrm>
            <a:off x="666909" y="4715154"/>
            <a:ext cx="5335270" cy="4466987"/>
          </a:xfrm>
          <a:prstGeom prst="rect">
            <a:avLst/>
          </a:prstGeom>
        </p:spPr>
        <p:txBody>
          <a:bodyPr vert="horz" lIns="94798" tIns="47399" rIns="94798" bIns="4739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852489" y="9391812"/>
            <a:ext cx="2743200" cy="539496"/>
          </a:xfrm>
          <a:prstGeom prst="rect">
            <a:avLst/>
          </a:prstGeom>
        </p:spPr>
        <p:txBody>
          <a:bodyPr vert="horz" lIns="0" tIns="0" rIns="0" bIns="0" rtlCol="0" anchor="ctr"/>
          <a:lstStyle>
            <a:lvl1pPr algn="l">
              <a:defRPr sz="800">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987800" y="9391812"/>
            <a:ext cx="1828800" cy="539496"/>
          </a:xfrm>
          <a:prstGeom prst="rect">
            <a:avLst/>
          </a:prstGeom>
        </p:spPr>
        <p:txBody>
          <a:bodyPr vert="horz" lIns="0" tIns="0" rIns="0" bIns="0" rtlCol="0" anchor="ctr"/>
          <a:lstStyle>
            <a:lvl1pPr algn="r">
              <a:defRPr sz="800">
                <a:latin typeface="Arial" panose="020B0604020202020204" pitchFamily="34" charset="0"/>
                <a:cs typeface="Arial" panose="020B0604020202020204" pitchFamily="34" charset="0"/>
              </a:defRPr>
            </a:lvl1pPr>
          </a:lstStyle>
          <a:p>
            <a:fld id="{A1F5EAE4-99C9-4BB5-8D66-796396C643F3}" type="slidenum">
              <a:rPr lang="en-GB" smtClean="0"/>
              <a:pPr/>
              <a:t>‹#›</a:t>
            </a:fld>
            <a:endParaRPr lang="en-GB" dirty="0"/>
          </a:p>
        </p:txBody>
      </p:sp>
    </p:spTree>
    <p:extLst>
      <p:ext uri="{BB962C8B-B14F-4D97-AF65-F5344CB8AC3E}">
        <p14:creationId xmlns:p14="http://schemas.microsoft.com/office/powerpoint/2010/main" val="26242729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bg>
      <p:bgPr>
        <a:solidFill>
          <a:srgbClr val="D9D9D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lnSpc>
                <a:spcPct val="100000"/>
              </a:lnSpc>
              <a:buFont typeface="+mj-lt"/>
              <a:buAutoNum type="arabicPeriod"/>
              <a:defRPr sz="1800" b="1" cap="all" baseline="0">
                <a:solidFill>
                  <a:srgbClr val="002244"/>
                </a:solidFill>
              </a:defRPr>
            </a:lvl1pPr>
            <a:lvl2pPr marL="347472" indent="0">
              <a:lnSpc>
                <a:spcPct val="100000"/>
              </a:lnSpc>
              <a:buNone/>
              <a:defRPr sz="1600">
                <a:solidFill>
                  <a:schemeClr val="tx1"/>
                </a:solidFill>
              </a:defRPr>
            </a:lvl2pPr>
            <a:lvl3pPr marL="530352" indent="-182880">
              <a:lnSpc>
                <a:spcPct val="100000"/>
              </a:lnSpc>
              <a:buFont typeface="Arial" panose="020B0604020202020204" pitchFamily="34" charset="0"/>
              <a:buChar char="•"/>
              <a:defRPr sz="1600">
                <a:solidFill>
                  <a:schemeClr val="tx1"/>
                </a:solidFill>
              </a:defRPr>
            </a:lvl3pPr>
            <a:lvl4pPr marL="713232" indent="-182880" defTabSz="795338">
              <a:lnSpc>
                <a:spcPct val="100000"/>
              </a:lnSpc>
              <a:buFont typeface="Arial" panose="020B0604020202020204" pitchFamily="34" charset="0"/>
              <a:buChar char="•"/>
              <a:defRPr sz="1400"/>
            </a:lvl4pPr>
            <a:lvl5pPr marL="896112" indent="-182880">
              <a:lnSpc>
                <a:spcPct val="100000"/>
              </a:lnSpc>
              <a:buFont typeface="Arial" panose="020B0604020202020204" pitchFamily="34" charset="0"/>
              <a:buChar char="•"/>
              <a:defRPr/>
            </a:lvl5pPr>
            <a:lvl6pPr marL="1422400" indent="-228600">
              <a:defRPr sz="1200">
                <a:latin typeface="Arial" panose="020B0604020202020204" pitchFamily="34" charset="0"/>
                <a:cs typeface="Arial" panose="020B060402020202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r>
              <a:rPr lang="en-GB" dirty="0"/>
              <a:t>PRESENTATION TITLE GOES HERE</a:t>
            </a:r>
          </a:p>
        </p:txBody>
      </p:sp>
      <p:sp>
        <p:nvSpPr>
          <p:cNvPr id="5"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2250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r>
              <a:rPr lang="en-GB" dirty="0"/>
              <a:t>PRESENTATION TITLE GOES HERE</a:t>
            </a: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13028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r>
              <a:rPr lang="en-GB" dirty="0"/>
              <a:t>PRESENTATION TITLE GOES HERE</a:t>
            </a: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039039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D316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cap="all" baseline="0">
                <a:solidFill>
                  <a:schemeClr val="bg1"/>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43821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Closing">
    <p:bg>
      <p:bgPr>
        <a:solidFill>
          <a:srgbClr val="0D316E"/>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userDrawn="1">
            <p:extLst>
              <p:ext uri="{D42A27DB-BD31-4B8C-83A1-F6EECF244321}">
                <p14:modId xmlns:p14="http://schemas.microsoft.com/office/powerpoint/2010/main" val="1700687354"/>
              </p:ext>
            </p:extLst>
          </p:nvPr>
        </p:nvGraphicFramePr>
        <p:xfrm>
          <a:off x="539750" y="59436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allenandgledhill.com</a:t>
                      </a:r>
                      <a:r>
                        <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   </a:t>
                      </a: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rahmatlim.com</a:t>
                      </a:r>
                      <a:endPar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1081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r>
              <a:rPr lang="en-GB" dirty="0"/>
              <a:t>PRESENTATION TITLE GOES HERE</a:t>
            </a: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89367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9750" y="1268413"/>
            <a:ext cx="3956050"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268413"/>
            <a:ext cx="3963988"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lvl1pPr>
              <a:defRPr>
                <a:solidFill>
                  <a:srgbClr val="0D316E"/>
                </a:solidFill>
              </a:defRPr>
            </a:lvl1pPr>
          </a:lstStyle>
          <a:p>
            <a:r>
              <a:rPr lang="en-GB" dirty="0"/>
              <a:t>PRESENTATION TITLE GOES HERE</a:t>
            </a:r>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36300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Footer Placeholder 3"/>
          <p:cNvSpPr>
            <a:spLocks noGrp="1"/>
          </p:cNvSpPr>
          <p:nvPr>
            <p:ph type="ftr" sz="quarter" idx="11"/>
          </p:nvPr>
        </p:nvSpPr>
        <p:spPr/>
        <p:txBody>
          <a:bodyPr/>
          <a:lstStyle>
            <a:lvl1pPr>
              <a:defRPr>
                <a:solidFill>
                  <a:srgbClr val="0D316E"/>
                </a:solidFill>
              </a:defRPr>
            </a:lvl1pPr>
          </a:lstStyle>
          <a:p>
            <a:r>
              <a:rPr lang="en-GB" dirty="0"/>
              <a:t>PRESENTATION TITLE GOES HERE</a:t>
            </a:r>
          </a:p>
        </p:txBody>
      </p:sp>
      <p:sp>
        <p:nvSpPr>
          <p:cNvPr id="5" name="Slide Number Placeholder 4"/>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94039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0D316E"/>
                </a:solidFill>
              </a:defRPr>
            </a:lvl1pPr>
          </a:lstStyle>
          <a:p>
            <a:r>
              <a:rPr lang="en-GB" dirty="0"/>
              <a:t>PRESENTATION TITLE GOES HERE</a:t>
            </a:r>
          </a:p>
        </p:txBody>
      </p:sp>
      <p:sp>
        <p:nvSpPr>
          <p:cNvPr id="4" name="Slide Number Placeholder 3"/>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78315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Section_Divider">
    <p:bg>
      <p:bgPr>
        <a:solidFill>
          <a:srgbClr val="0084A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a:solidFill>
                  <a:srgbClr val="FFFFFF"/>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539510" y="6409933"/>
            <a:ext cx="463222" cy="197999"/>
          </a:xfrm>
          <a:prstGeom prst="rect">
            <a:avLst/>
          </a:prstGeom>
        </p:spPr>
      </p:pic>
      <p:sp>
        <p:nvSpPr>
          <p:cNvPr id="6"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chemeClr val="bg1"/>
                </a:solidFill>
                <a:latin typeface="Arial" panose="020B0604020202020204" pitchFamily="34" charset="0"/>
                <a:cs typeface="Arial" panose="020B0604020202020204" pitchFamily="34" charset="0"/>
              </a:defRPr>
            </a:lvl1pPr>
          </a:lstStyle>
          <a:p>
            <a:r>
              <a:rPr lang="en-GB"/>
              <a:t>PRESENTATION TITLE GOES HERE</a:t>
            </a:r>
            <a:endParaRPr lang="en-GB" dirty="0"/>
          </a:p>
        </p:txBody>
      </p:sp>
      <p:sp>
        <p:nvSpPr>
          <p:cNvPr id="7"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chemeClr val="bg1"/>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866275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0D316E"/>
                </a:solidFill>
              </a:defRPr>
            </a:lvl1pPr>
          </a:lstStyle>
          <a:p>
            <a:r>
              <a:rPr lang="en-GB" dirty="0"/>
              <a:t>PRESENTATION TITLE GOES HERE</a:t>
            </a: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86529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4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r>
              <a:rPr lang="en-GB" dirty="0"/>
              <a:t>PRESENTATION TITLE GOES HERE</a:t>
            </a:r>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83541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Autofit/>
          </a:bodyPr>
          <a:lstStyle>
            <a:lvl1pPr algn="l">
              <a:defRPr sz="24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r>
              <a:rPr lang="en-GB" dirty="0"/>
              <a:t>PRESENTATION TITLE GOES HERE</a:t>
            </a:r>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18644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493776"/>
            <a:ext cx="8065008" cy="475488"/>
          </a:xfrm>
          <a:prstGeom prst="rect">
            <a:avLst/>
          </a:prstGeom>
        </p:spPr>
        <p:txBody>
          <a:bodyPr vert="horz" lIns="0" tIns="0" rIns="0" bIns="109728"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539496" y="1271015"/>
            <a:ext cx="8065008" cy="50292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endParaRPr lang="en-GB" dirty="0"/>
          </a:p>
        </p:txBody>
      </p:sp>
      <p:pic>
        <p:nvPicPr>
          <p:cNvPr id="8" name="Picture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bwMode="black">
          <a:xfrm>
            <a:off x="539510" y="6409933"/>
            <a:ext cx="463222" cy="198000"/>
          </a:xfrm>
          <a:prstGeom prst="rect">
            <a:avLst/>
          </a:prstGeom>
        </p:spPr>
      </p:pic>
    </p:spTree>
    <p:extLst>
      <p:ext uri="{BB962C8B-B14F-4D97-AF65-F5344CB8AC3E}">
        <p14:creationId xmlns:p14="http://schemas.microsoft.com/office/powerpoint/2010/main" val="982325941"/>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4" r:id="rId3"/>
    <p:sldLayoutId id="2147483666" r:id="rId4"/>
    <p:sldLayoutId id="2147483667" r:id="rId5"/>
    <p:sldLayoutId id="2147483673" r:id="rId6"/>
    <p:sldLayoutId id="2147483663" r:id="rId7"/>
    <p:sldLayoutId id="2147483668" r:id="rId8"/>
    <p:sldLayoutId id="2147483669" r:id="rId9"/>
    <p:sldLayoutId id="2147483670" r:id="rId10"/>
    <p:sldLayoutId id="2147483671" r:id="rId11"/>
    <p:sldLayoutId id="2147483661" r:id="rId12"/>
    <p:sldLayoutId id="2147483675" r:id="rId13"/>
  </p:sldLayoutIdLst>
  <p:hf hdr="0" dt="0"/>
  <p:txStyles>
    <p:titleStyle>
      <a:lvl1pPr algn="l" defTabSz="914400" rtl="0" eaLnBrk="1" latinLnBrk="0" hangingPunct="1">
        <a:spcBef>
          <a:spcPct val="0"/>
        </a:spcBef>
        <a:buNone/>
        <a:defRPr sz="2400" b="1" kern="1200" cap="all" baseline="0">
          <a:solidFill>
            <a:srgbClr val="0084A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sso.agc.gov.sg/Act/ETA2010?WholeDoc=1#top"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Daniel.liang@allenandgledhill.com"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000" dirty="0">
                <a:solidFill>
                  <a:schemeClr val="bg1"/>
                </a:solidFill>
              </a:rPr>
              <a:t>ELECTRONIC BILLS OF LADING</a:t>
            </a:r>
          </a:p>
        </p:txBody>
      </p:sp>
      <p:sp>
        <p:nvSpPr>
          <p:cNvPr id="3" name="Subtitle 2"/>
          <p:cNvSpPr>
            <a:spLocks noGrp="1"/>
          </p:cNvSpPr>
          <p:nvPr>
            <p:ph type="subTitle" idx="1"/>
          </p:nvPr>
        </p:nvSpPr>
        <p:spPr>
          <a:xfrm>
            <a:off x="545228" y="2980772"/>
            <a:ext cx="6400800" cy="1512813"/>
          </a:xfrm>
        </p:spPr>
        <p:txBody>
          <a:bodyPr/>
          <a:lstStyle/>
          <a:p>
            <a:r>
              <a:rPr lang="en-GB" dirty="0">
                <a:latin typeface="Arial" panose="020B0604020202020204" pitchFamily="34" charset="0"/>
                <a:cs typeface="Arial" panose="020B0604020202020204" pitchFamily="34" charset="0"/>
              </a:rPr>
              <a:t>THE MLETR SOLUTION IN SINGAPORE</a:t>
            </a:r>
          </a:p>
        </p:txBody>
      </p:sp>
      <p:graphicFrame>
        <p:nvGraphicFramePr>
          <p:cNvPr id="21" name="Table 20"/>
          <p:cNvGraphicFramePr>
            <a:graphicFrameLocks noGrp="1"/>
          </p:cNvGraphicFramePr>
          <p:nvPr>
            <p:extLst>
              <p:ext uri="{D42A27DB-BD31-4B8C-83A1-F6EECF244321}">
                <p14:modId xmlns:p14="http://schemas.microsoft.com/office/powerpoint/2010/main" val="2490620663"/>
              </p:ext>
            </p:extLst>
          </p:nvPr>
        </p:nvGraphicFramePr>
        <p:xfrm>
          <a:off x="545228" y="5085184"/>
          <a:ext cx="7117319" cy="1368152"/>
        </p:xfrm>
        <a:graphic>
          <a:graphicData uri="http://schemas.openxmlformats.org/drawingml/2006/table">
            <a:tbl>
              <a:tblPr firstRow="1" bandRow="1">
                <a:tableStyleId>{5C22544A-7EE6-4342-B048-85BDC9FD1C3A}</a:tableStyleId>
              </a:tblPr>
              <a:tblGrid>
                <a:gridCol w="2730879">
                  <a:extLst>
                    <a:ext uri="{9D8B030D-6E8A-4147-A177-3AD203B41FA5}">
                      <a16:colId xmlns:a16="http://schemas.microsoft.com/office/drawing/2014/main" val="20000"/>
                    </a:ext>
                  </a:extLst>
                </a:gridCol>
                <a:gridCol w="4386440">
                  <a:extLst>
                    <a:ext uri="{9D8B030D-6E8A-4147-A177-3AD203B41FA5}">
                      <a16:colId xmlns:a16="http://schemas.microsoft.com/office/drawing/2014/main" val="20001"/>
                    </a:ext>
                  </a:extLst>
                </a:gridCol>
              </a:tblGrid>
              <a:tr h="474899">
                <a:tc gridSpan="2">
                  <a:txBody>
                    <a:bodyPr/>
                    <a:lstStyle/>
                    <a:p>
                      <a:pPr marL="0" marR="0" indent="0" algn="l" defTabSz="914400" rtl="0" eaLnBrk="1" fontAlgn="auto" latinLnBrk="0" hangingPunct="1">
                        <a:lnSpc>
                          <a:spcPct val="121000"/>
                        </a:lnSpc>
                        <a:spcBef>
                          <a:spcPts val="0"/>
                        </a:spcBef>
                        <a:spcAft>
                          <a:spcPts val="0"/>
                        </a:spcAft>
                        <a:buClrTx/>
                        <a:buSzTx/>
                        <a:buFontTx/>
                        <a:buNone/>
                        <a:tabLst/>
                        <a:defRPr/>
                      </a:pPr>
                      <a:r>
                        <a:rPr lang="en-GB" sz="1100" dirty="0">
                          <a:solidFill>
                            <a:schemeClr val="bg1"/>
                          </a:solidFill>
                          <a:latin typeface="Arial" panose="020B0604020202020204" pitchFamily="34" charset="0"/>
                          <a:cs typeface="Arial" panose="020B0604020202020204" pitchFamily="34" charset="0"/>
                        </a:rPr>
                        <a:t>Prepared</a:t>
                      </a:r>
                      <a:r>
                        <a:rPr lang="en-GB" sz="1100" baseline="0" dirty="0">
                          <a:solidFill>
                            <a:schemeClr val="bg1"/>
                          </a:solidFill>
                          <a:latin typeface="Arial" panose="020B0604020202020204" pitchFamily="34" charset="0"/>
                          <a:cs typeface="Arial" panose="020B0604020202020204" pitchFamily="34" charset="0"/>
                        </a:rPr>
                        <a:t> by</a:t>
                      </a:r>
                    </a:p>
                    <a:p>
                      <a:pPr marL="0" marR="0" indent="0" algn="l" defTabSz="914400" rtl="0" eaLnBrk="1" fontAlgn="auto" latinLnBrk="0" hangingPunct="1">
                        <a:lnSpc>
                          <a:spcPct val="121000"/>
                        </a:lnSpc>
                        <a:spcBef>
                          <a:spcPts val="0"/>
                        </a:spcBef>
                        <a:spcAft>
                          <a:spcPts val="0"/>
                        </a:spcAft>
                        <a:buClrTx/>
                        <a:buSzTx/>
                        <a:buFontTx/>
                        <a:buNone/>
                        <a:tabLst/>
                        <a:defRPr/>
                      </a:pPr>
                      <a:endParaRPr lang="en-GB" sz="1300" b="0" dirty="0">
                        <a:solidFill>
                          <a:schemeClr val="bg1"/>
                        </a:solidFill>
                        <a:latin typeface="Times" pitchFamily="18" charset="0"/>
                        <a:cs typeface="Arial" panose="020B0604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GB" sz="1300" b="0" dirty="0">
                        <a:solidFill>
                          <a:schemeClr val="bg1"/>
                        </a:solidFill>
                        <a:latin typeface="Times" pitchFamily="18" charset="0"/>
                        <a:cs typeface="Arial" panose="020B0604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69940">
                <a:tc>
                  <a:txBody>
                    <a:bodyPr/>
                    <a:lstStyle/>
                    <a:p>
                      <a:pPr>
                        <a:lnSpc>
                          <a:spcPct val="100000"/>
                        </a:lnSpc>
                      </a:pPr>
                      <a:r>
                        <a:rPr lang="en-GB" sz="1400" b="1" dirty="0">
                          <a:solidFill>
                            <a:schemeClr val="bg1"/>
                          </a:solidFill>
                          <a:latin typeface="Arial" panose="020B0604020202020204" pitchFamily="34" charset="0"/>
                          <a:cs typeface="Arial" panose="020B0604020202020204" pitchFamily="34" charset="0"/>
                        </a:rPr>
                        <a:t>Daniel Liang </a:t>
                      </a:r>
                    </a:p>
                    <a:p>
                      <a:pPr>
                        <a:lnSpc>
                          <a:spcPct val="100000"/>
                        </a:lnSpc>
                      </a:pPr>
                      <a:r>
                        <a:rPr lang="en-GB" sz="1200" b="0" dirty="0">
                          <a:solidFill>
                            <a:schemeClr val="bg1"/>
                          </a:solidFill>
                          <a:latin typeface="Arial" panose="020B0604020202020204" pitchFamily="34" charset="0"/>
                          <a:cs typeface="Arial" panose="020B0604020202020204" pitchFamily="34" charset="0"/>
                        </a:rPr>
                        <a:t>Partner</a:t>
                      </a:r>
                    </a:p>
                    <a:p>
                      <a:pPr>
                        <a:lnSpc>
                          <a:spcPct val="100000"/>
                        </a:lnSpc>
                      </a:pPr>
                      <a:endParaRPr lang="en-GB" sz="1300" b="0" dirty="0">
                        <a:solidFill>
                          <a:schemeClr val="bg1"/>
                        </a:solidFill>
                        <a:latin typeface="Arial" panose="020B0604020202020204" pitchFamily="34" charset="0"/>
                        <a:cs typeface="Arial" panose="020B0604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nSpc>
                          <a:spcPct val="100000"/>
                        </a:lnSpc>
                      </a:pPr>
                      <a:endParaRPr lang="en-GB" sz="1300" b="0" dirty="0">
                        <a:solidFill>
                          <a:schemeClr val="bg1"/>
                        </a:solidFill>
                        <a:latin typeface="Arial" panose="020B0604020202020204" pitchFamily="34" charset="0"/>
                        <a:cs typeface="Arial" panose="020B0604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313">
                <a:tc gridSpan="2">
                  <a:txBody>
                    <a:bodyPr/>
                    <a:lstStyle/>
                    <a:p>
                      <a:pPr>
                        <a:lnSpc>
                          <a:spcPct val="100000"/>
                        </a:lnSpc>
                      </a:pPr>
                      <a:r>
                        <a:rPr lang="en-GB" sz="1300" b="0" dirty="0">
                          <a:solidFill>
                            <a:schemeClr val="bg1"/>
                          </a:solidFill>
                          <a:latin typeface="Arial" panose="020B0604020202020204" pitchFamily="34" charset="0"/>
                          <a:cs typeface="Arial" panose="020B0604020202020204" pitchFamily="34" charset="0"/>
                        </a:rPr>
                        <a:t>8 June 2022</a:t>
                      </a: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pPr>
                        <a:lnSpc>
                          <a:spcPct val="100000"/>
                        </a:lnSpc>
                      </a:pPr>
                      <a:endParaRPr lang="en-GB" sz="1300" b="0" dirty="0">
                        <a:solidFill>
                          <a:schemeClr val="bg1"/>
                        </a:solidFill>
                        <a:latin typeface="Arial" panose="020B0604020202020204" pitchFamily="34" charset="0"/>
                        <a:cs typeface="Arial" panose="020B0604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black">
          <a:xfrm>
            <a:off x="550866" y="557254"/>
            <a:ext cx="2520000" cy="203713"/>
          </a:xfrm>
          <a:prstGeom prst="rect">
            <a:avLst/>
          </a:prstGeom>
        </p:spPr>
      </p:pic>
    </p:spTree>
    <p:extLst>
      <p:ext uri="{BB962C8B-B14F-4D97-AF65-F5344CB8AC3E}">
        <p14:creationId xmlns:p14="http://schemas.microsoft.com/office/powerpoint/2010/main" val="290493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2616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9A7A55-07CD-4ABD-8037-4F4B5D44C4B7}"/>
              </a:ext>
            </a:extLst>
          </p:cNvPr>
          <p:cNvSpPr>
            <a:spLocks noGrp="1"/>
          </p:cNvSpPr>
          <p:nvPr>
            <p:ph type="title"/>
          </p:nvPr>
        </p:nvSpPr>
        <p:spPr/>
        <p:txBody>
          <a:bodyPr/>
          <a:lstStyle/>
          <a:p>
            <a:r>
              <a:rPr lang="en-SG" dirty="0"/>
              <a:t>INTRODUCTION</a:t>
            </a:r>
          </a:p>
        </p:txBody>
      </p:sp>
      <p:sp>
        <p:nvSpPr>
          <p:cNvPr id="7" name="Content Placeholder 6">
            <a:extLst>
              <a:ext uri="{FF2B5EF4-FFF2-40B4-BE49-F238E27FC236}">
                <a16:creationId xmlns:a16="http://schemas.microsoft.com/office/drawing/2014/main" id="{04D69820-2E2C-4AD6-8535-0155D6B0837A}"/>
              </a:ext>
            </a:extLst>
          </p:cNvPr>
          <p:cNvSpPr>
            <a:spLocks noGrp="1"/>
          </p:cNvSpPr>
          <p:nvPr>
            <p:ph sz="half" idx="1"/>
          </p:nvPr>
        </p:nvSpPr>
        <p:spPr>
          <a:xfrm>
            <a:off x="539750" y="1268413"/>
            <a:ext cx="7848674" cy="5040311"/>
          </a:xfrm>
        </p:spPr>
        <p:txBody>
          <a:bodyPr/>
          <a:lstStyle/>
          <a:p>
            <a:pPr marL="342900" indent="-342900">
              <a:buAutoNum type="arabicPeriod"/>
            </a:pPr>
            <a:r>
              <a:rPr lang="en-SG" dirty="0"/>
              <a:t>THE ELECTRONIC TRANSACTIONS ACT 2010</a:t>
            </a:r>
          </a:p>
          <a:p>
            <a:pPr marL="342900" indent="-342900">
              <a:buAutoNum type="arabicPeriod"/>
            </a:pPr>
            <a:endParaRPr lang="en-SG" dirty="0"/>
          </a:p>
          <a:p>
            <a:pPr marL="342900" indent="-342900">
              <a:buAutoNum type="arabicPeriod"/>
            </a:pPr>
            <a:r>
              <a:rPr lang="en-SG" dirty="0"/>
              <a:t>HOW IT WORKS</a:t>
            </a:r>
          </a:p>
          <a:p>
            <a:pPr marL="342900" indent="-342900">
              <a:buAutoNum type="arabicPeriod"/>
            </a:pPr>
            <a:endParaRPr lang="en-SG" dirty="0"/>
          </a:p>
          <a:p>
            <a:pPr marL="342900" indent="-342900">
              <a:buAutoNum type="arabicPeriod"/>
            </a:pPr>
            <a:r>
              <a:rPr lang="en-SG" dirty="0"/>
              <a:t>FEATURES OF THE SINGAPORE MODEL</a:t>
            </a:r>
          </a:p>
          <a:p>
            <a:pPr marL="342900" indent="-342900">
              <a:buAutoNum type="arabicPeriod"/>
            </a:pPr>
            <a:endParaRPr lang="en-SG" dirty="0"/>
          </a:p>
          <a:p>
            <a:pPr marL="342900" indent="-342900">
              <a:buAutoNum type="arabicPeriod"/>
            </a:pPr>
            <a:r>
              <a:rPr lang="en-SG" dirty="0"/>
              <a:t>ISSUES FOR THE FUTURE</a:t>
            </a:r>
          </a:p>
        </p:txBody>
      </p:sp>
    </p:spTree>
    <p:extLst>
      <p:ext uri="{BB962C8B-B14F-4D97-AF65-F5344CB8AC3E}">
        <p14:creationId xmlns:p14="http://schemas.microsoft.com/office/powerpoint/2010/main" val="1205351624"/>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681FE-D500-4C10-8B35-C6CE69669D16}"/>
              </a:ext>
            </a:extLst>
          </p:cNvPr>
          <p:cNvSpPr>
            <a:spLocks noGrp="1"/>
          </p:cNvSpPr>
          <p:nvPr>
            <p:ph type="title"/>
          </p:nvPr>
        </p:nvSpPr>
        <p:spPr/>
        <p:txBody>
          <a:bodyPr>
            <a:normAutofit fontScale="90000"/>
          </a:bodyPr>
          <a:lstStyle/>
          <a:p>
            <a:r>
              <a:rPr lang="en-SG" dirty="0"/>
              <a:t>THE ELECTRONIC TRANSACTIONS ACT 2010 (“ETA 2010”)</a:t>
            </a:r>
          </a:p>
        </p:txBody>
      </p:sp>
      <p:sp>
        <p:nvSpPr>
          <p:cNvPr id="3" name="Content Placeholder 2">
            <a:extLst>
              <a:ext uri="{FF2B5EF4-FFF2-40B4-BE49-F238E27FC236}">
                <a16:creationId xmlns:a16="http://schemas.microsoft.com/office/drawing/2014/main" id="{C18BE608-A3B6-4436-8340-7A5C5504C797}"/>
              </a:ext>
            </a:extLst>
          </p:cNvPr>
          <p:cNvSpPr>
            <a:spLocks noGrp="1"/>
          </p:cNvSpPr>
          <p:nvPr>
            <p:ph sz="half" idx="1"/>
          </p:nvPr>
        </p:nvSpPr>
        <p:spPr>
          <a:xfrm>
            <a:off x="539750" y="1268413"/>
            <a:ext cx="8065008" cy="5040311"/>
          </a:xfrm>
        </p:spPr>
        <p:txBody>
          <a:bodyPr>
            <a:normAutofit lnSpcReduction="10000"/>
          </a:bodyPr>
          <a:lstStyle/>
          <a:p>
            <a:r>
              <a:rPr lang="en-SG" dirty="0"/>
              <a:t>Vehicle for the adoption and implementation of the UNCITRAL Model Law on Electronic Transferable Records (“</a:t>
            </a:r>
            <a:r>
              <a:rPr lang="en-SG" b="1" dirty="0"/>
              <a:t>MLETR</a:t>
            </a:r>
            <a:r>
              <a:rPr lang="en-SG" dirty="0"/>
              <a:t>”).</a:t>
            </a:r>
          </a:p>
          <a:p>
            <a:endParaRPr lang="en-SG" dirty="0"/>
          </a:p>
          <a:p>
            <a:r>
              <a:rPr lang="en-SG" dirty="0"/>
              <a:t>When first enacted, the ETA 2010 was meant to implement the United Nations Convention on the use of Electronic Communications in International Contracts.</a:t>
            </a:r>
          </a:p>
          <a:p>
            <a:pPr lvl="1"/>
            <a:r>
              <a:rPr lang="en-SG" dirty="0"/>
              <a:t>Excluded bills of exchange, promissory notes, consignment notes, bills of lading, warehouse receipts, transferable document or instrument with entitlement to claim delivery of goods or payment of sum of money.</a:t>
            </a:r>
          </a:p>
          <a:p>
            <a:pPr lvl="1"/>
            <a:r>
              <a:rPr lang="en-SG" dirty="0"/>
              <a:t>Because legal, technological and business solutions then were not fully developed and tested.</a:t>
            </a:r>
          </a:p>
          <a:p>
            <a:endParaRPr lang="en-SG" dirty="0"/>
          </a:p>
          <a:p>
            <a:r>
              <a:rPr lang="en-SG" dirty="0"/>
              <a:t>Relevant provisions implementing MLETR are Sections 16A to 16S of the ETA 2010.</a:t>
            </a:r>
          </a:p>
          <a:p>
            <a:endParaRPr lang="en-SG" dirty="0"/>
          </a:p>
          <a:p>
            <a:r>
              <a:rPr lang="en-SG" dirty="0">
                <a:hlinkClick r:id="rId2"/>
              </a:rPr>
              <a:t>https://sso.agc.gov.sg/Act/ETA2010?WholeDoc=1#top</a:t>
            </a:r>
            <a:endParaRPr lang="en-SG" dirty="0"/>
          </a:p>
          <a:p>
            <a:pPr marL="0" indent="0">
              <a:buNone/>
            </a:pPr>
            <a:endParaRPr lang="en-SG" dirty="0"/>
          </a:p>
        </p:txBody>
      </p:sp>
      <p:sp>
        <p:nvSpPr>
          <p:cNvPr id="5" name="Footer Placeholder 4">
            <a:extLst>
              <a:ext uri="{FF2B5EF4-FFF2-40B4-BE49-F238E27FC236}">
                <a16:creationId xmlns:a16="http://schemas.microsoft.com/office/drawing/2014/main" id="{54471F13-2939-47AD-956D-2DC5C3564126}"/>
              </a:ext>
            </a:extLst>
          </p:cNvPr>
          <p:cNvSpPr>
            <a:spLocks noGrp="1"/>
          </p:cNvSpPr>
          <p:nvPr>
            <p:ph type="ftr" sz="quarter" idx="11"/>
          </p:nvPr>
        </p:nvSpPr>
        <p:spPr/>
        <p:txBody>
          <a:bodyPr/>
          <a:lstStyle/>
          <a:p>
            <a:r>
              <a:rPr lang="en-GB"/>
              <a:t>PRESENTATION TITLE GOES HERE</a:t>
            </a:r>
            <a:endParaRPr lang="en-GB" dirty="0"/>
          </a:p>
        </p:txBody>
      </p:sp>
      <p:sp>
        <p:nvSpPr>
          <p:cNvPr id="6" name="Slide Number Placeholder 5">
            <a:extLst>
              <a:ext uri="{FF2B5EF4-FFF2-40B4-BE49-F238E27FC236}">
                <a16:creationId xmlns:a16="http://schemas.microsoft.com/office/drawing/2014/main" id="{7BDB11F3-39D6-4ACA-9B38-C65B694C12E2}"/>
              </a:ext>
            </a:extLst>
          </p:cNvPr>
          <p:cNvSpPr>
            <a:spLocks noGrp="1"/>
          </p:cNvSpPr>
          <p:nvPr>
            <p:ph type="sldNum" sz="quarter" idx="12"/>
          </p:nvPr>
        </p:nvSpPr>
        <p:spPr/>
        <p:txBody>
          <a:bodyPr/>
          <a:lstStyle/>
          <a:p>
            <a:fld id="{4C55543C-2109-4483-ACB3-27009E998696}" type="slidenum">
              <a:rPr lang="en-GB" smtClean="0"/>
              <a:pPr/>
              <a:t>3</a:t>
            </a:fld>
            <a:endParaRPr lang="en-GB" dirty="0"/>
          </a:p>
        </p:txBody>
      </p:sp>
    </p:spTree>
    <p:extLst>
      <p:ext uri="{BB962C8B-B14F-4D97-AF65-F5344CB8AC3E}">
        <p14:creationId xmlns:p14="http://schemas.microsoft.com/office/powerpoint/2010/main" val="385870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332D-4BC4-497D-91E3-62394EC46BBD}"/>
              </a:ext>
            </a:extLst>
          </p:cNvPr>
          <p:cNvSpPr>
            <a:spLocks noGrp="1"/>
          </p:cNvSpPr>
          <p:nvPr>
            <p:ph type="title"/>
          </p:nvPr>
        </p:nvSpPr>
        <p:spPr/>
        <p:txBody>
          <a:bodyPr/>
          <a:lstStyle/>
          <a:p>
            <a:r>
              <a:rPr lang="en-SG" dirty="0"/>
              <a:t>HOW IT WORKS</a:t>
            </a:r>
          </a:p>
        </p:txBody>
      </p:sp>
      <p:sp>
        <p:nvSpPr>
          <p:cNvPr id="3" name="Content Placeholder 2">
            <a:extLst>
              <a:ext uri="{FF2B5EF4-FFF2-40B4-BE49-F238E27FC236}">
                <a16:creationId xmlns:a16="http://schemas.microsoft.com/office/drawing/2014/main" id="{35B7AD6B-1315-427B-8910-95FE0114C6BE}"/>
              </a:ext>
            </a:extLst>
          </p:cNvPr>
          <p:cNvSpPr>
            <a:spLocks noGrp="1"/>
          </p:cNvSpPr>
          <p:nvPr>
            <p:ph sz="half" idx="1"/>
          </p:nvPr>
        </p:nvSpPr>
        <p:spPr>
          <a:xfrm>
            <a:off x="539750" y="1268413"/>
            <a:ext cx="8065008" cy="5040311"/>
          </a:xfrm>
        </p:spPr>
        <p:txBody>
          <a:bodyPr>
            <a:normAutofit/>
          </a:bodyPr>
          <a:lstStyle/>
          <a:p>
            <a:r>
              <a:rPr lang="en-SG" dirty="0"/>
              <a:t>Principles</a:t>
            </a:r>
          </a:p>
          <a:p>
            <a:pPr lvl="1"/>
            <a:r>
              <a:rPr lang="en-SG" dirty="0"/>
              <a:t>Functional Equivalence</a:t>
            </a:r>
          </a:p>
          <a:p>
            <a:pPr lvl="1"/>
            <a:r>
              <a:rPr lang="en-SG" dirty="0"/>
              <a:t>Not meant to change Substantive Law</a:t>
            </a:r>
          </a:p>
          <a:p>
            <a:pPr lvl="1"/>
            <a:r>
              <a:rPr lang="en-SG" dirty="0"/>
              <a:t>Technological neutral</a:t>
            </a:r>
          </a:p>
          <a:p>
            <a:pPr marL="228600" lvl="1" indent="0">
              <a:buNone/>
            </a:pPr>
            <a:endParaRPr lang="en-SG" dirty="0"/>
          </a:p>
          <a:p>
            <a:r>
              <a:rPr lang="en-SG" dirty="0"/>
              <a:t>Functional Equivalence</a:t>
            </a:r>
          </a:p>
          <a:p>
            <a:pPr lvl="1"/>
            <a:r>
              <a:rPr lang="en-SG" dirty="0"/>
              <a:t>Writing</a:t>
            </a:r>
          </a:p>
          <a:p>
            <a:pPr lvl="1"/>
            <a:r>
              <a:rPr lang="en-SG" dirty="0"/>
              <a:t>Signature</a:t>
            </a:r>
          </a:p>
          <a:p>
            <a:pPr lvl="1"/>
            <a:r>
              <a:rPr lang="en-SG" dirty="0"/>
              <a:t>Transferable Documents or Instruments</a:t>
            </a:r>
          </a:p>
          <a:p>
            <a:pPr lvl="1"/>
            <a:r>
              <a:rPr lang="en-SG" dirty="0"/>
              <a:t>Possession or transfer of possession</a:t>
            </a:r>
          </a:p>
          <a:p>
            <a:pPr marL="228600" lvl="1" indent="0">
              <a:buNone/>
            </a:pPr>
            <a:endParaRPr lang="en-SG" dirty="0"/>
          </a:p>
          <a:p>
            <a:r>
              <a:rPr lang="en-SG" dirty="0"/>
              <a:t>Writing and Signature – Sections 7, 16F and 16G of the ETA 2010</a:t>
            </a:r>
          </a:p>
          <a:p>
            <a:pPr lvl="1"/>
            <a:r>
              <a:rPr lang="en-SG" dirty="0"/>
              <a:t>“Writing” = information accessible so as to be usable for subsequent reference</a:t>
            </a:r>
          </a:p>
          <a:p>
            <a:pPr lvl="1"/>
            <a:endParaRPr lang="en-SG" dirty="0"/>
          </a:p>
          <a:p>
            <a:pPr lvl="1"/>
            <a:r>
              <a:rPr lang="en-SG" dirty="0"/>
              <a:t>“Signature” = reliable method used to identify the signatory and to indicate signatory’s intention in respect of the information </a:t>
            </a:r>
          </a:p>
          <a:p>
            <a:pPr lvl="1"/>
            <a:endParaRPr lang="en-SG" dirty="0"/>
          </a:p>
        </p:txBody>
      </p:sp>
      <p:sp>
        <p:nvSpPr>
          <p:cNvPr id="5" name="Footer Placeholder 4">
            <a:extLst>
              <a:ext uri="{FF2B5EF4-FFF2-40B4-BE49-F238E27FC236}">
                <a16:creationId xmlns:a16="http://schemas.microsoft.com/office/drawing/2014/main" id="{E9A8D3EC-8AB0-4F86-A067-534C21039FB2}"/>
              </a:ext>
            </a:extLst>
          </p:cNvPr>
          <p:cNvSpPr>
            <a:spLocks noGrp="1"/>
          </p:cNvSpPr>
          <p:nvPr>
            <p:ph type="ftr" sz="quarter" idx="11"/>
          </p:nvPr>
        </p:nvSpPr>
        <p:spPr/>
        <p:txBody>
          <a:bodyPr/>
          <a:lstStyle/>
          <a:p>
            <a:r>
              <a:rPr lang="en-GB"/>
              <a:t>PRESENTATION TITLE GOES HERE</a:t>
            </a:r>
            <a:endParaRPr lang="en-GB" dirty="0"/>
          </a:p>
        </p:txBody>
      </p:sp>
      <p:sp>
        <p:nvSpPr>
          <p:cNvPr id="6" name="Slide Number Placeholder 5">
            <a:extLst>
              <a:ext uri="{FF2B5EF4-FFF2-40B4-BE49-F238E27FC236}">
                <a16:creationId xmlns:a16="http://schemas.microsoft.com/office/drawing/2014/main" id="{8314D3E6-923A-4D79-A4B4-D6C632702E15}"/>
              </a:ext>
            </a:extLst>
          </p:cNvPr>
          <p:cNvSpPr>
            <a:spLocks noGrp="1"/>
          </p:cNvSpPr>
          <p:nvPr>
            <p:ph type="sldNum" sz="quarter" idx="12"/>
          </p:nvPr>
        </p:nvSpPr>
        <p:spPr/>
        <p:txBody>
          <a:bodyPr/>
          <a:lstStyle/>
          <a:p>
            <a:fld id="{4C55543C-2109-4483-ACB3-27009E998696}" type="slidenum">
              <a:rPr lang="en-GB" smtClean="0"/>
              <a:pPr/>
              <a:t>4</a:t>
            </a:fld>
            <a:endParaRPr lang="en-GB" dirty="0"/>
          </a:p>
        </p:txBody>
      </p:sp>
    </p:spTree>
    <p:extLst>
      <p:ext uri="{BB962C8B-B14F-4D97-AF65-F5344CB8AC3E}">
        <p14:creationId xmlns:p14="http://schemas.microsoft.com/office/powerpoint/2010/main" val="3743699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4116-43D5-4F1F-B7D5-82616C99825D}"/>
              </a:ext>
            </a:extLst>
          </p:cNvPr>
          <p:cNvSpPr>
            <a:spLocks noGrp="1"/>
          </p:cNvSpPr>
          <p:nvPr>
            <p:ph type="title"/>
          </p:nvPr>
        </p:nvSpPr>
        <p:spPr/>
        <p:txBody>
          <a:bodyPr/>
          <a:lstStyle/>
          <a:p>
            <a:r>
              <a:rPr lang="en-SG" dirty="0"/>
              <a:t>HOW IT WORKS (Functional Equivalence)</a:t>
            </a:r>
          </a:p>
        </p:txBody>
      </p:sp>
      <p:sp>
        <p:nvSpPr>
          <p:cNvPr id="3" name="Content Placeholder 2">
            <a:extLst>
              <a:ext uri="{FF2B5EF4-FFF2-40B4-BE49-F238E27FC236}">
                <a16:creationId xmlns:a16="http://schemas.microsoft.com/office/drawing/2014/main" id="{99FFC0BB-1DD7-49A3-AB30-81F5A64706BD}"/>
              </a:ext>
            </a:extLst>
          </p:cNvPr>
          <p:cNvSpPr>
            <a:spLocks noGrp="1"/>
          </p:cNvSpPr>
          <p:nvPr>
            <p:ph sz="half" idx="1"/>
          </p:nvPr>
        </p:nvSpPr>
        <p:spPr>
          <a:xfrm>
            <a:off x="539750" y="1268413"/>
            <a:ext cx="8065008" cy="5040311"/>
          </a:xfrm>
        </p:spPr>
        <p:txBody>
          <a:bodyPr/>
          <a:lstStyle/>
          <a:p>
            <a:r>
              <a:rPr lang="en-SG" dirty="0"/>
              <a:t>An electronic record can be a transferable document or instrument if :</a:t>
            </a:r>
          </a:p>
          <a:p>
            <a:pPr marL="0" indent="0">
              <a:buNone/>
            </a:pPr>
            <a:endParaRPr lang="en-SG" dirty="0"/>
          </a:p>
          <a:p>
            <a:pPr lvl="1"/>
            <a:r>
              <a:rPr lang="en-SG" dirty="0"/>
              <a:t>The electronic record contains the information that would be required to be contained in the transferable document or instrument.</a:t>
            </a:r>
          </a:p>
          <a:p>
            <a:pPr marL="228600" lvl="1" indent="0">
              <a:buNone/>
            </a:pPr>
            <a:endParaRPr lang="en-SG" dirty="0"/>
          </a:p>
          <a:p>
            <a:pPr lvl="1"/>
            <a:r>
              <a:rPr lang="en-SG" dirty="0"/>
              <a:t>A reliable method is used to :</a:t>
            </a:r>
          </a:p>
          <a:p>
            <a:pPr marL="228600" lvl="1" indent="0">
              <a:buNone/>
            </a:pPr>
            <a:r>
              <a:rPr lang="en-SG" dirty="0"/>
              <a:t>	A.   identify the electronic record as the </a:t>
            </a:r>
            <a:r>
              <a:rPr lang="en-SG" b="1" dirty="0"/>
              <a:t>AUTHORITATIVE</a:t>
            </a:r>
            <a:r>
              <a:rPr lang="en-SG" dirty="0"/>
              <a:t> electronic record.</a:t>
            </a:r>
          </a:p>
          <a:p>
            <a:pPr marL="228600" lvl="1" indent="0">
              <a:buNone/>
            </a:pPr>
            <a:r>
              <a:rPr lang="en-SG" dirty="0"/>
              <a:t>	B.   render the electronic record capable of being subject to </a:t>
            </a:r>
            <a:r>
              <a:rPr lang="en-SG" b="1" dirty="0"/>
              <a:t>CONTROL</a:t>
            </a:r>
            <a:r>
              <a:rPr lang="en-SG" dirty="0"/>
              <a:t>.</a:t>
            </a:r>
          </a:p>
          <a:p>
            <a:pPr marL="228600" lvl="1" indent="0">
              <a:buNone/>
            </a:pPr>
            <a:r>
              <a:rPr lang="en-SG" dirty="0"/>
              <a:t>	C.   retain the </a:t>
            </a:r>
            <a:r>
              <a:rPr lang="en-SG" b="1" dirty="0"/>
              <a:t>INTEGRITY</a:t>
            </a:r>
            <a:r>
              <a:rPr lang="en-SG" dirty="0"/>
              <a:t> of that electronic record.</a:t>
            </a:r>
          </a:p>
          <a:p>
            <a:pPr marL="228600" lvl="1" indent="0">
              <a:buNone/>
            </a:pPr>
            <a:endParaRPr lang="en-SG" dirty="0"/>
          </a:p>
          <a:p>
            <a:r>
              <a:rPr lang="en-SG" dirty="0"/>
              <a:t>Possession in the digital world = Exclusive Control of the Electronic Transferable Record as determined by a reliable method.</a:t>
            </a:r>
          </a:p>
          <a:p>
            <a:pPr marL="0" indent="0">
              <a:buNone/>
            </a:pPr>
            <a:endParaRPr lang="en-SG" dirty="0"/>
          </a:p>
          <a:p>
            <a:r>
              <a:rPr lang="en-SG" dirty="0"/>
              <a:t>Transfer of possession in the digital world = Transfer of control over the Electronic Transferable Record as determined by a reliable method.</a:t>
            </a:r>
          </a:p>
          <a:p>
            <a:endParaRPr lang="en-SG" dirty="0"/>
          </a:p>
          <a:p>
            <a:pPr lvl="1"/>
            <a:endParaRPr lang="en-SG" dirty="0"/>
          </a:p>
        </p:txBody>
      </p:sp>
      <p:sp>
        <p:nvSpPr>
          <p:cNvPr id="5" name="Footer Placeholder 4">
            <a:extLst>
              <a:ext uri="{FF2B5EF4-FFF2-40B4-BE49-F238E27FC236}">
                <a16:creationId xmlns:a16="http://schemas.microsoft.com/office/drawing/2014/main" id="{D27FE2DE-6DD3-402E-B752-00825DE37E20}"/>
              </a:ext>
            </a:extLst>
          </p:cNvPr>
          <p:cNvSpPr>
            <a:spLocks noGrp="1"/>
          </p:cNvSpPr>
          <p:nvPr>
            <p:ph type="ftr" sz="quarter" idx="11"/>
          </p:nvPr>
        </p:nvSpPr>
        <p:spPr/>
        <p:txBody>
          <a:bodyPr/>
          <a:lstStyle/>
          <a:p>
            <a:r>
              <a:rPr lang="en-GB"/>
              <a:t>PRESENTATION TITLE GOES HERE</a:t>
            </a:r>
            <a:endParaRPr lang="en-GB" dirty="0"/>
          </a:p>
        </p:txBody>
      </p:sp>
      <p:sp>
        <p:nvSpPr>
          <p:cNvPr id="6" name="Slide Number Placeholder 5">
            <a:extLst>
              <a:ext uri="{FF2B5EF4-FFF2-40B4-BE49-F238E27FC236}">
                <a16:creationId xmlns:a16="http://schemas.microsoft.com/office/drawing/2014/main" id="{97777900-890A-4640-ABBC-55BF83D022BD}"/>
              </a:ext>
            </a:extLst>
          </p:cNvPr>
          <p:cNvSpPr>
            <a:spLocks noGrp="1"/>
          </p:cNvSpPr>
          <p:nvPr>
            <p:ph type="sldNum" sz="quarter" idx="12"/>
          </p:nvPr>
        </p:nvSpPr>
        <p:spPr/>
        <p:txBody>
          <a:bodyPr/>
          <a:lstStyle/>
          <a:p>
            <a:fld id="{4C55543C-2109-4483-ACB3-27009E998696}" type="slidenum">
              <a:rPr lang="en-GB" smtClean="0"/>
              <a:pPr/>
              <a:t>5</a:t>
            </a:fld>
            <a:endParaRPr lang="en-GB" dirty="0"/>
          </a:p>
        </p:txBody>
      </p:sp>
    </p:spTree>
    <p:extLst>
      <p:ext uri="{BB962C8B-B14F-4D97-AF65-F5344CB8AC3E}">
        <p14:creationId xmlns:p14="http://schemas.microsoft.com/office/powerpoint/2010/main" val="1715405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FACE4-481D-4285-9C50-7C85FF71F5F3}"/>
              </a:ext>
            </a:extLst>
          </p:cNvPr>
          <p:cNvSpPr>
            <a:spLocks noGrp="1"/>
          </p:cNvSpPr>
          <p:nvPr>
            <p:ph type="title"/>
          </p:nvPr>
        </p:nvSpPr>
        <p:spPr/>
        <p:txBody>
          <a:bodyPr/>
          <a:lstStyle/>
          <a:p>
            <a:r>
              <a:rPr lang="en-SG" dirty="0"/>
              <a:t>HOW IT WORKS (an EXAMPLE)</a:t>
            </a:r>
          </a:p>
        </p:txBody>
      </p:sp>
      <p:sp>
        <p:nvSpPr>
          <p:cNvPr id="3" name="Content Placeholder 2">
            <a:extLst>
              <a:ext uri="{FF2B5EF4-FFF2-40B4-BE49-F238E27FC236}">
                <a16:creationId xmlns:a16="http://schemas.microsoft.com/office/drawing/2014/main" id="{49DEBE55-1697-4A04-8554-D1F5B055A409}"/>
              </a:ext>
            </a:extLst>
          </p:cNvPr>
          <p:cNvSpPr>
            <a:spLocks noGrp="1"/>
          </p:cNvSpPr>
          <p:nvPr>
            <p:ph sz="half" idx="1"/>
          </p:nvPr>
        </p:nvSpPr>
        <p:spPr>
          <a:xfrm>
            <a:off x="539750" y="1268413"/>
            <a:ext cx="8065008" cy="5040311"/>
          </a:xfrm>
        </p:spPr>
        <p:txBody>
          <a:bodyPr>
            <a:normAutofit fontScale="85000" lnSpcReduction="10000"/>
          </a:bodyPr>
          <a:lstStyle/>
          <a:p>
            <a:r>
              <a:rPr lang="en-SG" dirty="0"/>
              <a:t>Bills of Lading Act 1992</a:t>
            </a:r>
          </a:p>
          <a:p>
            <a:endParaRPr lang="en-SG" dirty="0"/>
          </a:p>
          <a:p>
            <a:pPr marL="0" indent="0">
              <a:buNone/>
            </a:pPr>
            <a:r>
              <a:rPr lang="en-SG" dirty="0"/>
              <a:t>“</a:t>
            </a:r>
            <a:r>
              <a:rPr lang="en-SG" i="1" dirty="0"/>
              <a:t>References in this Act to the holder of a bill of lading are references to any of the following persons: </a:t>
            </a:r>
          </a:p>
          <a:p>
            <a:pPr marL="0" indent="0">
              <a:buNone/>
            </a:pPr>
            <a:r>
              <a:rPr lang="en-SG" i="1" dirty="0"/>
              <a:t>…</a:t>
            </a:r>
          </a:p>
          <a:p>
            <a:pPr marL="342900" indent="-342900">
              <a:buAutoNum type="alphaLcParenBoth" startAt="2"/>
            </a:pPr>
            <a:r>
              <a:rPr lang="en-SG" i="1" dirty="0"/>
              <a:t>a person with possession of the bill as a result of the completion, by delivery of the bill, of any indorsement of the bill or, in the case of a bearer bill, of any other transfer of the bill;</a:t>
            </a:r>
          </a:p>
          <a:p>
            <a:pPr marL="0" indent="0">
              <a:buNone/>
            </a:pPr>
            <a:r>
              <a:rPr lang="en-SG" i="1" dirty="0"/>
              <a:t>…</a:t>
            </a:r>
            <a:r>
              <a:rPr lang="en-SG" dirty="0"/>
              <a:t>”</a:t>
            </a:r>
          </a:p>
          <a:p>
            <a:pPr marL="0" indent="0">
              <a:buNone/>
            </a:pPr>
            <a:endParaRPr lang="en-SG" dirty="0"/>
          </a:p>
          <a:p>
            <a:pPr marL="0" indent="0">
              <a:buNone/>
            </a:pPr>
            <a:r>
              <a:rPr lang="en-SG" dirty="0"/>
              <a:t>“</a:t>
            </a:r>
            <a:r>
              <a:rPr lang="en-SG" i="1" dirty="0"/>
              <a:t>References in this Act to the holder of a bill of lading are references to any of the following persons: </a:t>
            </a:r>
          </a:p>
          <a:p>
            <a:pPr marL="0" indent="0">
              <a:buNone/>
            </a:pPr>
            <a:r>
              <a:rPr lang="en-SG" i="1" dirty="0"/>
              <a:t>…</a:t>
            </a:r>
          </a:p>
          <a:p>
            <a:pPr marL="342900" indent="-342900">
              <a:buAutoNum type="alphaLcParenBoth" startAt="2"/>
            </a:pPr>
            <a:r>
              <a:rPr lang="en-SG" i="1" dirty="0"/>
              <a:t>a person with </a:t>
            </a:r>
            <a:r>
              <a:rPr lang="en-SG" i="1" dirty="0">
                <a:solidFill>
                  <a:srgbClr val="FF0000"/>
                </a:solidFill>
              </a:rPr>
              <a:t>exclusive control </a:t>
            </a:r>
            <a:r>
              <a:rPr lang="en-SG" i="1" dirty="0"/>
              <a:t>of the </a:t>
            </a:r>
            <a:r>
              <a:rPr lang="en-SG" i="1" dirty="0">
                <a:solidFill>
                  <a:srgbClr val="FF0000"/>
                </a:solidFill>
              </a:rPr>
              <a:t>electronic transferable record containing the information that would be required to be contained in the bill </a:t>
            </a:r>
            <a:r>
              <a:rPr lang="en-SG" i="1" dirty="0"/>
              <a:t>as a result of the completion, by </a:t>
            </a:r>
            <a:r>
              <a:rPr lang="en-SG" i="1" dirty="0">
                <a:solidFill>
                  <a:srgbClr val="FF0000"/>
                </a:solidFill>
              </a:rPr>
              <a:t>transfer of control</a:t>
            </a:r>
            <a:r>
              <a:rPr lang="en-SG" i="1" dirty="0"/>
              <a:t> of the bill, of any </a:t>
            </a:r>
            <a:r>
              <a:rPr lang="en-SG" i="1" dirty="0">
                <a:solidFill>
                  <a:srgbClr val="FF0000"/>
                </a:solidFill>
              </a:rPr>
              <a:t>indorsement included in the electronic transferable record in compliance with the requirements for e-writing and e-signature under the ETA 2010 </a:t>
            </a:r>
            <a:r>
              <a:rPr lang="en-SG" i="1" dirty="0"/>
              <a:t>of the bill or, in the case of a bearer bill, of any other </a:t>
            </a:r>
            <a:r>
              <a:rPr lang="en-SG" i="1" dirty="0">
                <a:solidFill>
                  <a:srgbClr val="FF0000"/>
                </a:solidFill>
              </a:rPr>
              <a:t>transfer of control</a:t>
            </a:r>
            <a:r>
              <a:rPr lang="en-SG" i="1" dirty="0"/>
              <a:t> of the bill;</a:t>
            </a:r>
          </a:p>
          <a:p>
            <a:pPr marL="0" indent="0">
              <a:buNone/>
            </a:pPr>
            <a:r>
              <a:rPr lang="en-SG" i="1" dirty="0"/>
              <a:t>…</a:t>
            </a:r>
            <a:r>
              <a:rPr lang="en-SG" dirty="0"/>
              <a:t>”</a:t>
            </a:r>
          </a:p>
          <a:p>
            <a:pPr marL="0" indent="0">
              <a:buNone/>
            </a:pPr>
            <a:endParaRPr lang="en-SG" dirty="0"/>
          </a:p>
        </p:txBody>
      </p:sp>
      <p:sp>
        <p:nvSpPr>
          <p:cNvPr id="5" name="Footer Placeholder 4">
            <a:extLst>
              <a:ext uri="{FF2B5EF4-FFF2-40B4-BE49-F238E27FC236}">
                <a16:creationId xmlns:a16="http://schemas.microsoft.com/office/drawing/2014/main" id="{21449983-1A5B-45C8-A0F4-5ECD07979DC4}"/>
              </a:ext>
            </a:extLst>
          </p:cNvPr>
          <p:cNvSpPr>
            <a:spLocks noGrp="1"/>
          </p:cNvSpPr>
          <p:nvPr>
            <p:ph type="ftr" sz="quarter" idx="11"/>
          </p:nvPr>
        </p:nvSpPr>
        <p:spPr/>
        <p:txBody>
          <a:bodyPr/>
          <a:lstStyle/>
          <a:p>
            <a:r>
              <a:rPr lang="en-GB"/>
              <a:t>PRESENTATION TITLE GOES HERE</a:t>
            </a:r>
            <a:endParaRPr lang="en-GB" dirty="0"/>
          </a:p>
        </p:txBody>
      </p:sp>
      <p:sp>
        <p:nvSpPr>
          <p:cNvPr id="6" name="Slide Number Placeholder 5">
            <a:extLst>
              <a:ext uri="{FF2B5EF4-FFF2-40B4-BE49-F238E27FC236}">
                <a16:creationId xmlns:a16="http://schemas.microsoft.com/office/drawing/2014/main" id="{02885E4B-623E-44D2-ACF1-6EAEEEC1D768}"/>
              </a:ext>
            </a:extLst>
          </p:cNvPr>
          <p:cNvSpPr>
            <a:spLocks noGrp="1"/>
          </p:cNvSpPr>
          <p:nvPr>
            <p:ph type="sldNum" sz="quarter" idx="12"/>
          </p:nvPr>
        </p:nvSpPr>
        <p:spPr/>
        <p:txBody>
          <a:bodyPr/>
          <a:lstStyle/>
          <a:p>
            <a:fld id="{4C55543C-2109-4483-ACB3-27009E998696}" type="slidenum">
              <a:rPr lang="en-GB" smtClean="0"/>
              <a:pPr/>
              <a:t>6</a:t>
            </a:fld>
            <a:endParaRPr lang="en-GB" dirty="0"/>
          </a:p>
        </p:txBody>
      </p:sp>
    </p:spTree>
    <p:extLst>
      <p:ext uri="{BB962C8B-B14F-4D97-AF65-F5344CB8AC3E}">
        <p14:creationId xmlns:p14="http://schemas.microsoft.com/office/powerpoint/2010/main" val="313178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D0345-B396-4451-882E-3F6C9CE2963E}"/>
              </a:ext>
            </a:extLst>
          </p:cNvPr>
          <p:cNvSpPr>
            <a:spLocks noGrp="1"/>
          </p:cNvSpPr>
          <p:nvPr>
            <p:ph type="title"/>
          </p:nvPr>
        </p:nvSpPr>
        <p:spPr/>
        <p:txBody>
          <a:bodyPr/>
          <a:lstStyle/>
          <a:p>
            <a:r>
              <a:rPr lang="en-SG" dirty="0"/>
              <a:t>ISSUES FOR THE FUTURE</a:t>
            </a:r>
          </a:p>
        </p:txBody>
      </p:sp>
      <p:sp>
        <p:nvSpPr>
          <p:cNvPr id="3" name="Content Placeholder 2">
            <a:extLst>
              <a:ext uri="{FF2B5EF4-FFF2-40B4-BE49-F238E27FC236}">
                <a16:creationId xmlns:a16="http://schemas.microsoft.com/office/drawing/2014/main" id="{1D0AC003-280C-415E-8D8B-CDE504838BC5}"/>
              </a:ext>
            </a:extLst>
          </p:cNvPr>
          <p:cNvSpPr>
            <a:spLocks noGrp="1"/>
          </p:cNvSpPr>
          <p:nvPr>
            <p:ph sz="half" idx="1"/>
          </p:nvPr>
        </p:nvSpPr>
        <p:spPr>
          <a:xfrm>
            <a:off x="539750" y="1268413"/>
            <a:ext cx="8065008" cy="5040311"/>
          </a:xfrm>
        </p:spPr>
        <p:txBody>
          <a:bodyPr/>
          <a:lstStyle/>
          <a:p>
            <a:r>
              <a:rPr lang="en-SG" dirty="0"/>
              <a:t>Reliable Method – Important Gateway Concept</a:t>
            </a:r>
          </a:p>
          <a:p>
            <a:pPr lvl="1"/>
            <a:r>
              <a:rPr lang="en-SG" dirty="0"/>
              <a:t>General Reliability Standard (Section 16O of the ETA 2010) – as reliable as appropriate for the function in light of relevant circumstances:</a:t>
            </a:r>
          </a:p>
          <a:p>
            <a:pPr lvl="2"/>
            <a:r>
              <a:rPr lang="en-SG" dirty="0"/>
              <a:t>Operational rules relevant to assessment of reliability</a:t>
            </a:r>
          </a:p>
          <a:p>
            <a:pPr lvl="2"/>
            <a:r>
              <a:rPr lang="en-SG" dirty="0"/>
              <a:t>Assurance of data integrity</a:t>
            </a:r>
          </a:p>
          <a:p>
            <a:pPr lvl="2"/>
            <a:r>
              <a:rPr lang="en-SG" dirty="0"/>
              <a:t>Ability to prevent unauthorised access to and use of system</a:t>
            </a:r>
          </a:p>
          <a:p>
            <a:pPr lvl="2"/>
            <a:r>
              <a:rPr lang="en-SG" dirty="0"/>
              <a:t>Security of hardware and software</a:t>
            </a:r>
          </a:p>
          <a:p>
            <a:pPr lvl="2"/>
            <a:r>
              <a:rPr lang="en-SG" dirty="0"/>
              <a:t>Regularity and extent of audit by an independent body</a:t>
            </a:r>
          </a:p>
          <a:p>
            <a:pPr lvl="2"/>
            <a:r>
              <a:rPr lang="en-SG" dirty="0"/>
              <a:t>Supervisory body, accreditation body or voluntary scheme declaration regarding reliability</a:t>
            </a:r>
          </a:p>
          <a:p>
            <a:pPr lvl="2"/>
            <a:r>
              <a:rPr lang="en-SG" dirty="0"/>
              <a:t>Applicable industry standard</a:t>
            </a:r>
          </a:p>
          <a:p>
            <a:pPr lvl="2"/>
            <a:endParaRPr lang="en-SG" dirty="0"/>
          </a:p>
          <a:p>
            <a:pPr marL="0" indent="0">
              <a:buNone/>
            </a:pPr>
            <a:r>
              <a:rPr lang="en-SG" dirty="0"/>
              <a:t>BUT IF TOO TEDIOUS</a:t>
            </a:r>
          </a:p>
          <a:p>
            <a:pPr lvl="2"/>
            <a:endParaRPr lang="en-SG" dirty="0"/>
          </a:p>
          <a:p>
            <a:r>
              <a:rPr lang="en-SG" dirty="0"/>
              <a:t>ACCREDITATION – reliability is presumed</a:t>
            </a:r>
          </a:p>
          <a:p>
            <a:endParaRPr lang="en-SG" dirty="0"/>
          </a:p>
          <a:p>
            <a:r>
              <a:rPr lang="en-SG" dirty="0"/>
              <a:t>What if technical issues are uncovered with the Reliable Method</a:t>
            </a:r>
          </a:p>
          <a:p>
            <a:pPr marL="457200" lvl="2" indent="0">
              <a:buNone/>
            </a:pPr>
            <a:endParaRPr lang="en-SG" dirty="0"/>
          </a:p>
        </p:txBody>
      </p:sp>
      <p:sp>
        <p:nvSpPr>
          <p:cNvPr id="5" name="Footer Placeholder 4">
            <a:extLst>
              <a:ext uri="{FF2B5EF4-FFF2-40B4-BE49-F238E27FC236}">
                <a16:creationId xmlns:a16="http://schemas.microsoft.com/office/drawing/2014/main" id="{24A8BAC0-BAD7-424F-A4C3-7CBA0BCB6679}"/>
              </a:ext>
            </a:extLst>
          </p:cNvPr>
          <p:cNvSpPr>
            <a:spLocks noGrp="1"/>
          </p:cNvSpPr>
          <p:nvPr>
            <p:ph type="ftr" sz="quarter" idx="11"/>
          </p:nvPr>
        </p:nvSpPr>
        <p:spPr/>
        <p:txBody>
          <a:bodyPr/>
          <a:lstStyle/>
          <a:p>
            <a:r>
              <a:rPr lang="en-GB"/>
              <a:t>PRESENTATION TITLE GOES HERE</a:t>
            </a:r>
            <a:endParaRPr lang="en-GB" dirty="0"/>
          </a:p>
        </p:txBody>
      </p:sp>
      <p:sp>
        <p:nvSpPr>
          <p:cNvPr id="6" name="Slide Number Placeholder 5">
            <a:extLst>
              <a:ext uri="{FF2B5EF4-FFF2-40B4-BE49-F238E27FC236}">
                <a16:creationId xmlns:a16="http://schemas.microsoft.com/office/drawing/2014/main" id="{BAA81792-3E89-4098-B880-5CFA8BF27375}"/>
              </a:ext>
            </a:extLst>
          </p:cNvPr>
          <p:cNvSpPr>
            <a:spLocks noGrp="1"/>
          </p:cNvSpPr>
          <p:nvPr>
            <p:ph type="sldNum" sz="quarter" idx="12"/>
          </p:nvPr>
        </p:nvSpPr>
        <p:spPr/>
        <p:txBody>
          <a:bodyPr/>
          <a:lstStyle/>
          <a:p>
            <a:fld id="{4C55543C-2109-4483-ACB3-27009E998696}" type="slidenum">
              <a:rPr lang="en-GB" smtClean="0"/>
              <a:pPr/>
              <a:t>7</a:t>
            </a:fld>
            <a:endParaRPr lang="en-GB" dirty="0"/>
          </a:p>
        </p:txBody>
      </p:sp>
    </p:spTree>
    <p:extLst>
      <p:ext uri="{BB962C8B-B14F-4D97-AF65-F5344CB8AC3E}">
        <p14:creationId xmlns:p14="http://schemas.microsoft.com/office/powerpoint/2010/main" val="530115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752" y="5048972"/>
            <a:ext cx="3943348" cy="897918"/>
          </a:xfrm>
          <a:prstGeom prst="rect">
            <a:avLst/>
          </a:prstGeom>
          <a:noFill/>
        </p:spPr>
        <p:txBody>
          <a:bodyPr wrap="square" lIns="0" tIns="0" rIns="0" bIns="0" rtlCol="0" anchor="b" anchorCtr="0">
            <a:noAutofit/>
          </a:bodyPr>
          <a:lstStyle/>
          <a:p>
            <a:r>
              <a:rPr lang="en-GB" sz="900" dirty="0">
                <a:latin typeface="Times New Roman" panose="02020603050405020304" pitchFamily="18" charset="0"/>
                <a:cs typeface="Times New Roman" panose="02020603050405020304" pitchFamily="18" charset="0"/>
              </a:rPr>
              <a:t>Notes</a:t>
            </a:r>
          </a:p>
          <a:p>
            <a:r>
              <a:rPr lang="en-SG" sz="900" dirty="0">
                <a:latin typeface="Times New Roman" panose="02020603050405020304" pitchFamily="18" charset="0"/>
                <a:cs typeface="Times New Roman" panose="02020603050405020304" pitchFamily="18" charset="0"/>
              </a:rPr>
              <a:t>This presentation does not necessarily deal with every important topic nor cover every aspect of the topics with which it deals. This presentation is intended to provide general information only and does not contain or convey any legal or other advice. Although we endeavour to ensure that the information contained herein is accurate, we do not warrant its accuracy or completeness or accept any liability for any loss or damage arising from any reliance thereon.</a:t>
            </a:r>
            <a:endParaRPr lang="en-AU" sz="9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539752" y="548639"/>
            <a:ext cx="4536304" cy="974306"/>
          </a:xfrm>
          <a:prstGeom prst="rect">
            <a:avLst/>
          </a:prstGeom>
          <a:noFill/>
        </p:spPr>
        <p:txBody>
          <a:bodyPr wrap="square" lIns="0" tIns="0" rIns="0" bIns="0" rtlCol="0">
            <a:spAutoFit/>
          </a:bodyPr>
          <a:lstStyle/>
          <a:p>
            <a:pPr lvl="0">
              <a:lnSpc>
                <a:spcPct val="121000"/>
              </a:lnSpc>
            </a:pPr>
            <a:r>
              <a:rPr lang="en-GB" sz="1400" b="1" dirty="0">
                <a:solidFill>
                  <a:srgbClr val="0084A9"/>
                </a:solidFill>
                <a:latin typeface="Arial" panose="020B0604020202020204" pitchFamily="34" charset="0"/>
                <a:cs typeface="Arial" panose="020B0604020202020204" pitchFamily="34" charset="0"/>
              </a:rPr>
              <a:t>Daniel Liang </a:t>
            </a:r>
          </a:p>
          <a:p>
            <a:pPr lvl="0">
              <a:lnSpc>
                <a:spcPct val="121000"/>
              </a:lnSpc>
            </a:pPr>
            <a:r>
              <a:rPr lang="en-GB" sz="1100" dirty="0">
                <a:solidFill>
                  <a:prstClr val="black"/>
                </a:solidFill>
                <a:latin typeface="Arial" panose="020B0604020202020204" pitchFamily="34" charset="0"/>
                <a:cs typeface="Arial" panose="020B0604020202020204" pitchFamily="34" charset="0"/>
              </a:rPr>
              <a:t>Tel: +65 6890 7145</a:t>
            </a:r>
          </a:p>
          <a:p>
            <a:pPr lvl="0">
              <a:lnSpc>
                <a:spcPct val="121000"/>
              </a:lnSpc>
            </a:pPr>
            <a:r>
              <a:rPr lang="en-GB" sz="1100" dirty="0">
                <a:solidFill>
                  <a:prstClr val="black"/>
                </a:solidFill>
                <a:latin typeface="Arial" panose="020B0604020202020204" pitchFamily="34" charset="0"/>
                <a:cs typeface="Arial" panose="020B0604020202020204" pitchFamily="34" charset="0"/>
                <a:hlinkClick r:id="rId2"/>
              </a:rPr>
              <a:t>Daniel.liang@allenandgledhill.com</a:t>
            </a:r>
            <a:r>
              <a:rPr lang="en-GB" sz="1100" dirty="0">
                <a:solidFill>
                  <a:prstClr val="black"/>
                </a:solidFill>
                <a:latin typeface="Arial" panose="020B0604020202020204" pitchFamily="34" charset="0"/>
                <a:cs typeface="Arial" panose="020B0604020202020204" pitchFamily="34" charset="0"/>
              </a:rPr>
              <a:t> </a:t>
            </a:r>
          </a:p>
          <a:p>
            <a:pPr>
              <a:lnSpc>
                <a:spcPct val="121000"/>
              </a:lnSpc>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5790371"/>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95" y="549275"/>
            <a:ext cx="8065008" cy="215444"/>
          </a:xfrm>
          <a:prstGeom prst="rect">
            <a:avLst/>
          </a:prstGeom>
          <a:noFill/>
        </p:spPr>
        <p:txBody>
          <a:bodyPr wrap="square" lIns="0" tIns="0" rIns="0" bIns="0" rtlCol="0">
            <a:spAutoFit/>
          </a:bodyPr>
          <a:lstStyle/>
          <a:p>
            <a:pPr lvl="0"/>
            <a:r>
              <a:rPr lang="en-GB" sz="1400" b="1" dirty="0">
                <a:latin typeface="Arial" panose="020B0604020202020204" pitchFamily="34" charset="0"/>
                <a:cs typeface="Arial" panose="020B0604020202020204" pitchFamily="34" charset="0"/>
              </a:rPr>
              <a:t>THE ALLEN &amp; GLEDHILL NETWORK</a:t>
            </a:r>
          </a:p>
        </p:txBody>
      </p:sp>
      <p:graphicFrame>
        <p:nvGraphicFramePr>
          <p:cNvPr id="11" name="Table 11">
            <a:extLst>
              <a:ext uri="{FF2B5EF4-FFF2-40B4-BE49-F238E27FC236}">
                <a16:creationId xmlns:a16="http://schemas.microsoft.com/office/drawing/2014/main" id="{6F3662F4-FFB9-463E-BFDF-CAC659896308}"/>
              </a:ext>
            </a:extLst>
          </p:cNvPr>
          <p:cNvGraphicFramePr>
            <a:graphicFrameLocks noGrp="1"/>
          </p:cNvGraphicFramePr>
          <p:nvPr/>
        </p:nvGraphicFramePr>
        <p:xfrm>
          <a:off x="539750" y="1268413"/>
          <a:ext cx="8064753" cy="4329240"/>
        </p:xfrm>
        <a:graphic>
          <a:graphicData uri="http://schemas.openxmlformats.org/drawingml/2006/table">
            <a:tbl>
              <a:tblPr firstRow="1" bandRow="1">
                <a:tableStyleId>{2D5ABB26-0587-4C30-8999-92F81FD0307C}</a:tableStyleId>
              </a:tblPr>
              <a:tblGrid>
                <a:gridCol w="2688251">
                  <a:extLst>
                    <a:ext uri="{9D8B030D-6E8A-4147-A177-3AD203B41FA5}">
                      <a16:colId xmlns:a16="http://schemas.microsoft.com/office/drawing/2014/main" val="2886907266"/>
                    </a:ext>
                  </a:extLst>
                </a:gridCol>
                <a:gridCol w="2688251">
                  <a:extLst>
                    <a:ext uri="{9D8B030D-6E8A-4147-A177-3AD203B41FA5}">
                      <a16:colId xmlns:a16="http://schemas.microsoft.com/office/drawing/2014/main" val="2224576518"/>
                    </a:ext>
                  </a:extLst>
                </a:gridCol>
                <a:gridCol w="2688251">
                  <a:extLst>
                    <a:ext uri="{9D8B030D-6E8A-4147-A177-3AD203B41FA5}">
                      <a16:colId xmlns:a16="http://schemas.microsoft.com/office/drawing/2014/main" val="755424669"/>
                    </a:ext>
                  </a:extLst>
                </a:gridCol>
              </a:tblGrid>
              <a:tr h="159792">
                <a:tc>
                  <a:txBody>
                    <a:bodyPr/>
                    <a:lstStyle/>
                    <a:p>
                      <a:r>
                        <a:rPr kumimoji="0" lang="en-GB" sz="105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Singapore</a:t>
                      </a:r>
                      <a:endParaRPr lang="en-SG" sz="1050" b="1"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0" lang="en-GB" sz="105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Malaysia</a:t>
                      </a:r>
                      <a:endParaRPr lang="en-SG" sz="1050" b="1"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0" lang="en-GB" sz="105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Myanmar</a:t>
                      </a:r>
                      <a:endParaRPr lang="en-SG" sz="1050" b="1"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999748272"/>
                  </a:ext>
                </a:extLst>
              </a:tr>
              <a:tr h="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Allen &amp; Gledhill</a:t>
                      </a:r>
                      <a:endPar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Rahmat</a:t>
                      </a: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Lim &amp; Partners</a:t>
                      </a:r>
                      <a:endPar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SG"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Allen &amp; Gledhill (Myanmar) Co., Ltd.</a:t>
                      </a: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7884815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One Marina Boulevard #28-00</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Singapore 018989</a:t>
                      </a: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Suite 33.01, Level 33</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Gardens North Tower </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Mid Valley City, </a:t>
                      </a:r>
                      <a:r>
                        <a:rPr kumimoji="0" lang="en-GB" sz="10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Lingkaran</a:t>
                      </a: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Syed Putra </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59200 Kuala Lumpur</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Malaysia</a:t>
                      </a: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Junction City Tower, #18-01 </a:t>
                      </a:r>
                      <a:b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0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Bogyoke</a:t>
                      </a: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Aung San Road </a:t>
                      </a:r>
                      <a:b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0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Pabedan</a:t>
                      </a: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Township, Yangon</a:t>
                      </a:r>
                      <a:b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Myanmar</a:t>
                      </a:r>
                      <a:endPar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41266263"/>
                  </a:ext>
                </a:extLst>
              </a:tr>
              <a:tr h="146232">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Tel: +65 6890 7188</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Fax: +65 6327 3800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enquiries@allenandgledhill.com</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84A9"/>
                          </a:solidFill>
                          <a:effectLst/>
                          <a:uLnTx/>
                          <a:uFillTx/>
                          <a:latin typeface="Times New Roman" panose="02020603050405020304" pitchFamily="18" charset="0"/>
                          <a:ea typeface="+mn-ea"/>
                          <a:cs typeface="Times New Roman" panose="02020603050405020304" pitchFamily="18" charset="0"/>
                        </a:rPr>
                        <a:t>allenandgledhill.com</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Tel: +603 2299 3888</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Fax: +603 2287 1278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enquiries@rahmatlim.com</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84A9"/>
                          </a:solidFill>
                          <a:effectLst/>
                          <a:uLnTx/>
                          <a:uFillTx/>
                          <a:latin typeface="Times New Roman" panose="02020603050405020304" pitchFamily="18" charset="0"/>
                          <a:ea typeface="+mn-ea"/>
                          <a:cs typeface="Times New Roman" panose="02020603050405020304" pitchFamily="18" charset="0"/>
                        </a:rPr>
                        <a:t>rahmatlim.com</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Tel: </a:t>
                      </a:r>
                      <a:r>
                        <a:rPr kumimoji="0" lang="de-DE"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+95 1 925 3717 / 3718 </a:t>
                      </a:r>
                      <a:br>
                        <a:rPr kumimoji="0" lang="de-DE"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Fax: </a:t>
                      </a:r>
                      <a:r>
                        <a:rPr kumimoji="0" lang="de-DE"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+95 1 925 3716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enquiries@allenandgledhill.com</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84A9"/>
                          </a:solidFill>
                          <a:effectLst/>
                          <a:uLnTx/>
                          <a:uFillTx/>
                          <a:latin typeface="Times New Roman" panose="02020603050405020304" pitchFamily="18" charset="0"/>
                          <a:ea typeface="+mn-ea"/>
                          <a:cs typeface="Times New Roman" panose="02020603050405020304" pitchFamily="18" charset="0"/>
                        </a:rPr>
                        <a:t>allenandgledhill.com</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624310493"/>
                  </a:ext>
                </a:extLst>
              </a:tr>
              <a:tr h="0">
                <a:tc>
                  <a:txBody>
                    <a:bodyPr/>
                    <a:lstStyle/>
                    <a:p>
                      <a:endParaRPr lang="en-SG" sz="1000"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SG" sz="1000"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SG" sz="1000"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27051107"/>
                  </a:ext>
                </a:extLst>
              </a:tr>
              <a:tr h="119608">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05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Indonesia</a:t>
                      </a:r>
                      <a:endParaRPr kumimoji="0" lang="en-GB" sz="105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0" lang="en-SG" sz="105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Vietnam</a:t>
                      </a:r>
                      <a:endParaRPr lang="en-SG" sz="1050" b="1"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SG" sz="1000"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789959370"/>
                  </a:ext>
                </a:extLst>
              </a:tr>
              <a:tr h="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Soemadipradja</a:t>
                      </a: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&amp; Taher</a:t>
                      </a:r>
                      <a:endPar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Allen &amp; Gledhill (Vietnam)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Limited Liability Law Company</a:t>
                      </a: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SG" sz="1000"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45618232"/>
                  </a:ext>
                </a:extLst>
              </a:tr>
              <a:tr h="37084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Wisma GKBI, Level 9</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Jl. </a:t>
                      </a:r>
                      <a:r>
                        <a:rPr kumimoji="0" lang="en-GB" sz="10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Jenderal</a:t>
                      </a: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Sudirman No. 28</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Jakarta 10210</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Indonesia </a:t>
                      </a: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Saigon Centre, Tower 2, Level 18, Unit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67 Le </a:t>
                      </a:r>
                      <a:r>
                        <a:rPr kumimoji="0" lang="en-SG" sz="10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Loi</a:t>
                      </a:r>
                      <a:r>
                        <a:rPr kumimoji="0" lang="en-SG"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District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Ho Chi Minh City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SG"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Vietnam</a:t>
                      </a:r>
                      <a:endParaRPr kumimoji="0" lang="en-SG" sz="10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SG" sz="1000" dirty="0">
                        <a:latin typeface="Times New Roman" panose="02020603050405020304" pitchFamily="18" charset="0"/>
                        <a:cs typeface="Times New Roman" panose="02020603050405020304" pitchFamily="18" charset="0"/>
                      </a:endParaRPr>
                    </a:p>
                  </a:txBody>
                  <a:tcPr marL="0" marR="0" marT="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38991186"/>
                  </a:ext>
                </a:extLst>
              </a:tr>
              <a:tr h="427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Oene</a:t>
                      </a: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Marseille</a:t>
                      </a:r>
                      <a:b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Tel: +62 812 892 5102</a:t>
                      </a:r>
                    </a:p>
                    <a:p>
                      <a:pPr marL="0" marR="0" lvl="0" indent="0" algn="l" defTabSz="914400" rtl="0" eaLnBrk="1" fontAlgn="auto" latinLnBrk="0" hangingPunct="1">
                        <a:lnSpc>
                          <a:spcPct val="100000"/>
                        </a:lnSpc>
                        <a:spcBef>
                          <a:spcPts val="0"/>
                        </a:spcBef>
                        <a:spcAft>
                          <a:spcPts val="600"/>
                        </a:spcAft>
                        <a:buClrTx/>
                        <a:buSzTx/>
                        <a:buFontTx/>
                        <a:buNone/>
                        <a:tabLst>
                          <a:tab pos="260350" algn="l"/>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+62 21 50 999 879</a:t>
                      </a: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oene_marseille@soemath.com</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84A9"/>
                          </a:solidFill>
                          <a:effectLst/>
                          <a:uLnTx/>
                          <a:uFillTx/>
                          <a:latin typeface="Times New Roman" panose="02020603050405020304" pitchFamily="18" charset="0"/>
                          <a:ea typeface="+mn-ea"/>
                          <a:cs typeface="Times New Roman" panose="02020603050405020304" pitchFamily="18" charset="0"/>
                        </a:rPr>
                        <a:t>soemath.com</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SG"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Tel: +84 85 465 1788</a:t>
                      </a:r>
                    </a:p>
                    <a:p>
                      <a:pPr marL="0" marR="0" lvl="0" indent="0" algn="l" defTabSz="914400" rtl="0" eaLnBrk="1" fontAlgn="auto" latinLnBrk="0" hangingPunct="1">
                        <a:lnSpc>
                          <a:spcPct val="100000"/>
                        </a:lnSpc>
                        <a:spcBef>
                          <a:spcPts val="0"/>
                        </a:spcBef>
                        <a:spcAft>
                          <a:spcPts val="1100"/>
                        </a:spcAft>
                        <a:buClrTx/>
                        <a:buSzTx/>
                        <a:buFontTx/>
                        <a:buNone/>
                        <a:tabLst/>
                        <a:defRPr/>
                      </a:pPr>
                      <a:endPar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enquiries@allenandgledhill.com</a:t>
                      </a:r>
                      <a:br>
                        <a:rPr kumimoji="0" lang="en-GB"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GB" sz="1000" b="0" i="0" u="none" strike="noStrike" kern="1200" cap="none" spc="0" normalizeH="0" baseline="0" noProof="0" dirty="0">
                          <a:ln>
                            <a:noFill/>
                          </a:ln>
                          <a:solidFill>
                            <a:srgbClr val="0084A9"/>
                          </a:solidFill>
                          <a:effectLst/>
                          <a:uLnTx/>
                          <a:uFillTx/>
                          <a:latin typeface="Times New Roman" panose="02020603050405020304" pitchFamily="18" charset="0"/>
                          <a:ea typeface="+mn-ea"/>
                          <a:cs typeface="Times New Roman" panose="02020603050405020304" pitchFamily="18" charset="0"/>
                        </a:rPr>
                        <a:t>allenandgledhill.com</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SG" sz="1000" dirty="0">
                        <a:latin typeface="Times New Roman" panose="02020603050405020304" pitchFamily="18"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320544313"/>
                  </a:ext>
                </a:extLst>
              </a:tr>
            </a:tbl>
          </a:graphicData>
        </a:graphic>
      </p:graphicFrame>
    </p:spTree>
    <p:extLst>
      <p:ext uri="{BB962C8B-B14F-4D97-AF65-F5344CB8AC3E}">
        <p14:creationId xmlns:p14="http://schemas.microsoft.com/office/powerpoint/2010/main" val="2521831318"/>
      </p:ext>
    </p:extLst>
  </p:cSld>
  <p:clrMapOvr>
    <a:masterClrMapping/>
  </p:clrMapOvr>
  <p:transition spd="slow">
    <p:wipe dir="r"/>
  </p:transition>
</p:sld>
</file>

<file path=ppt/theme/theme1.xml><?xml version="1.0" encoding="utf-8"?>
<a:theme xmlns:a="http://schemas.openxmlformats.org/drawingml/2006/main" name="A&amp;G Singapore Powerpoint">
  <a:themeElements>
    <a:clrScheme name="A&amp;G">
      <a:dk1>
        <a:srgbClr val="000000"/>
      </a:dk1>
      <a:lt1>
        <a:srgbClr val="FFFFFF"/>
      </a:lt1>
      <a:dk2>
        <a:srgbClr val="0D316E"/>
      </a:dk2>
      <a:lt2>
        <a:srgbClr val="0084A9"/>
      </a:lt2>
      <a:accent1>
        <a:srgbClr val="BDE2F1"/>
      </a:accent1>
      <a:accent2>
        <a:srgbClr val="00DC2D"/>
      </a:accent2>
      <a:accent3>
        <a:srgbClr val="E6007E"/>
      </a:accent3>
      <a:accent4>
        <a:srgbClr val="D0DF00"/>
      </a:accent4>
      <a:accent5>
        <a:srgbClr val="BB29BB"/>
      </a:accent5>
      <a:accent6>
        <a:srgbClr val="EF3340"/>
      </a:accent6>
      <a:hlink>
        <a:srgbClr val="0084A9"/>
      </a:hlink>
      <a:folHlink>
        <a:srgbClr val="0084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20000"/>
            <a:lumOff val="80000"/>
          </a:schemeClr>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amp;G_ppt slide template_05052020" id="{B4D5B247-761E-47AB-8B4F-D145D4840F2B}" vid="{C08BE955-CA77-4B04-914F-4A03066979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A&amp;G Singapore Powerpoint</Template>
  <TotalTime>11629</TotalTime>
  <Words>1029</Words>
  <Application>Microsoft Office PowerPoint</Application>
  <PresentationFormat>On-screen Show (4:3)</PresentationFormat>
  <Paragraphs>128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vt:lpstr>
      <vt:lpstr>Times New Roman</vt:lpstr>
      <vt:lpstr>A&amp;G Singapore Powerpoint</vt:lpstr>
      <vt:lpstr>ELECTRONIC BILLS OF LADING</vt:lpstr>
      <vt:lpstr>INTRODUCTION</vt:lpstr>
      <vt:lpstr>THE ELECTRONIC TRANSACTIONS ACT 2010 (“ETA 2010”)</vt:lpstr>
      <vt:lpstr>HOW IT WORKS</vt:lpstr>
      <vt:lpstr>HOW IT WORKS (Functional Equivalence)</vt:lpstr>
      <vt:lpstr>HOW IT WORKS (an EXAMPLE)</vt:lpstr>
      <vt:lpstr>ISSUES FOR THE FUTURE</vt:lpstr>
      <vt:lpstr>PowerPoint Presentation</vt:lpstr>
      <vt:lpstr>PowerPoint Presentation</vt:lpstr>
      <vt:lpstr>PowerPoint Presentation</vt:lpstr>
    </vt:vector>
  </TitlesOfParts>
  <Company>Allen &amp; Gledhill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Rabobank’s claims in relation to Hin Leong’s collapse</dc:title>
  <dc:creator>Allen &amp; Gledhill LLP</dc:creator>
  <cp:lastModifiedBy>Allen &amp; Gledhill LLP</cp:lastModifiedBy>
  <cp:revision>788</cp:revision>
  <dcterms:created xsi:type="dcterms:W3CDTF">2020-09-14T01:26:24Z</dcterms:created>
  <dcterms:modified xsi:type="dcterms:W3CDTF">2022-05-30T13:45:52Z</dcterms:modified>
</cp:coreProperties>
</file>