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833" r:id="rId8"/>
  </p:sldMasterIdLst>
  <p:notesMasterIdLst>
    <p:notesMasterId r:id="rId36"/>
  </p:notesMasterIdLst>
  <p:handoutMasterIdLst>
    <p:handoutMasterId r:id="rId37"/>
  </p:handoutMasterIdLst>
  <p:sldIdLst>
    <p:sldId id="316" r:id="rId12"/>
    <p:sldId id="325" r:id="rId13"/>
    <p:sldId id="1001" r:id="rId14"/>
    <p:sldId id="1002" r:id="rId15"/>
    <p:sldId id="1003" r:id="rId16"/>
    <p:sldId id="1004" r:id="rId17"/>
    <p:sldId id="1005" r:id="rId18"/>
    <p:sldId id="1006" r:id="rId19"/>
    <p:sldId id="1007" r:id="rId20"/>
    <p:sldId id="326" r:id="rId21"/>
    <p:sldId id="317" r:id="rId22"/>
    <p:sldId id="256" r:id="rId23"/>
    <p:sldId id="257" r:id="rId24"/>
    <p:sldId id="258" r:id="rId25"/>
    <p:sldId id="1014" r:id="rId26"/>
    <p:sldId id="1008" r:id="rId27"/>
    <p:sldId id="318" r:id="rId28"/>
    <p:sldId id="319" r:id="rId29"/>
    <p:sldId id="322" r:id="rId30"/>
    <p:sldId id="1010" r:id="rId31"/>
    <p:sldId id="323" r:id="rId32"/>
    <p:sldId id="1011" r:id="rId33"/>
    <p:sldId id="1012" r:id="rId34"/>
    <p:sldId id="1013" r:id="rId3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74205" autoAdjust="0"/>
  </p:normalViewPr>
  <p:slideViewPr>
    <p:cSldViewPr snapToGrid="0">
      <p:cViewPr>
        <p:scale>
          <a:sx n="98" d="100"/>
          <a:sy n="98" d="100"/>
        </p:scale>
        <p:origin x="1263" y="3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xml" Id="rId13" /><Relationship Type="http://schemas.openxmlformats.org/officeDocument/2006/relationships/slide" Target="slides/slide7.xml" Id="rId18" /><Relationship Type="http://schemas.openxmlformats.org/officeDocument/2006/relationships/slide" Target="slides/slide15.xml" Id="rId26" /><Relationship Type="http://schemas.openxmlformats.org/officeDocument/2006/relationships/viewProps" Target="viewProps.xml" Id="rId39" /><Relationship Type="http://schemas.openxmlformats.org/officeDocument/2006/relationships/slide" Target="slides/slide10.xml" Id="rId21" /><Relationship Type="http://schemas.openxmlformats.org/officeDocument/2006/relationships/slide" Target="slides/slide23.xml" Id="rId34" /><Relationship Type="http://schemas.openxmlformats.org/officeDocument/2006/relationships/slide" Target="slides/slide5.xml" Id="rId16" /><Relationship Type="http://schemas.openxmlformats.org/officeDocument/2006/relationships/slide" Target="slides/slide9.xml" Id="rId20" /><Relationship Type="http://schemas.openxmlformats.org/officeDocument/2006/relationships/slide" Target="slides/slide18.xml" Id="rId29" /><Relationship Type="http://schemas.openxmlformats.org/officeDocument/2006/relationships/tableStyles" Target="tableStyles.xml" Id="rId41" /><Relationship Type="http://schemas.openxmlformats.org/officeDocument/2006/relationships/slide" Target="slides/slide13.xml" Id="rId24" /><Relationship Type="http://schemas.openxmlformats.org/officeDocument/2006/relationships/slide" Target="slides/slide21.xml" Id="rId32" /><Relationship Type="http://schemas.openxmlformats.org/officeDocument/2006/relationships/handoutMaster" Target="handoutMasters/handoutMaster1.xml" Id="rId37" /><Relationship Type="http://schemas.openxmlformats.org/officeDocument/2006/relationships/theme" Target="theme/theme1.xml" Id="rId40" /><Relationship Type="http://schemas.openxmlformats.org/officeDocument/2006/relationships/slide" Target="slides/slide4.xml" Id="rId15" /><Relationship Type="http://schemas.openxmlformats.org/officeDocument/2006/relationships/slide" Target="slides/slide12.xml" Id="rId23" /><Relationship Type="http://schemas.openxmlformats.org/officeDocument/2006/relationships/slide" Target="slides/slide17.xml" Id="rId28" /><Relationship Type="http://schemas.openxmlformats.org/officeDocument/2006/relationships/notesMaster" Target="notesMasters/notesMaster1.xml" Id="rId36" /><Relationship Type="http://schemas.openxmlformats.org/officeDocument/2006/relationships/slide" Target="slides/slide8.xml" Id="rId19" /><Relationship Type="http://schemas.openxmlformats.org/officeDocument/2006/relationships/slide" Target="slides/slide20.xml" Id="rId31" /><Relationship Type="http://schemas.openxmlformats.org/officeDocument/2006/relationships/slide" Target="slides/slide3.xml" Id="rId14" /><Relationship Type="http://schemas.openxmlformats.org/officeDocument/2006/relationships/slide" Target="slides/slide11.xml" Id="rId22" /><Relationship Type="http://schemas.openxmlformats.org/officeDocument/2006/relationships/slide" Target="slides/slide16.xml" Id="rId27" /><Relationship Type="http://schemas.openxmlformats.org/officeDocument/2006/relationships/slide" Target="slides/slide19.xml" Id="rId30" /><Relationship Type="http://schemas.openxmlformats.org/officeDocument/2006/relationships/slide" Target="slides/slide24.xml" Id="rId35" /><Relationship Type="http://schemas.openxmlformats.org/officeDocument/2006/relationships/slideMaster" Target="slideMasters/slideMaster4.xml" Id="rId8" /><Relationship Type="http://schemas.openxmlformats.org/officeDocument/2006/relationships/slide" Target="slides/slide1.xml" Id="rId12" /><Relationship Type="http://schemas.openxmlformats.org/officeDocument/2006/relationships/slide" Target="slides/slide6.xml" Id="rId17" /><Relationship Type="http://schemas.openxmlformats.org/officeDocument/2006/relationships/slide" Target="slides/slide14.xml" Id="rId25" /><Relationship Type="http://schemas.openxmlformats.org/officeDocument/2006/relationships/slide" Target="slides/slide22.xml" Id="rId33" /><Relationship Type="http://schemas.openxmlformats.org/officeDocument/2006/relationships/presProps" Target="presProps.xml" Id="rId3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en-IE"/>
          </a:p>
        </p:txBody>
      </p:sp>
      <p:sp>
        <p:nvSpPr>
          <p:cNvPr id="3" name="Date Placeholder 2"/>
          <p:cNvSpPr>
            <a:spLocks noGrp="1"/>
          </p:cNvSpPr>
          <p:nvPr>
            <p:ph type="dt" sz="quarter" idx="1"/>
          </p:nvPr>
        </p:nvSpPr>
        <p:spPr>
          <a:xfrm>
            <a:off x="3815376" y="0"/>
            <a:ext cx="2918830" cy="495029"/>
          </a:xfrm>
          <a:prstGeom prst="rect">
            <a:avLst/>
          </a:prstGeom>
        </p:spPr>
        <p:txBody>
          <a:bodyPr vert="horz" lIns="90763" tIns="45382" rIns="90763" bIns="45382" rtlCol="0"/>
          <a:lstStyle>
            <a:lvl1pPr algn="r">
              <a:defRPr sz="1200"/>
            </a:lvl1pPr>
          </a:lstStyle>
          <a:p>
            <a:fld id="{FC3BF774-1959-4534-A06B-529F203F5119}" type="datetimeFigureOut">
              <a:rPr lang="en-IE" smtClean="0"/>
              <a:t>18/01/2022</a:t>
            </a:fld>
            <a:endParaRPr lang="en-IE"/>
          </a:p>
        </p:txBody>
      </p:sp>
      <p:sp>
        <p:nvSpPr>
          <p:cNvPr id="4" name="Footer Placeholder 3"/>
          <p:cNvSpPr>
            <a:spLocks noGrp="1"/>
          </p:cNvSpPr>
          <p:nvPr>
            <p:ph type="ftr" sz="quarter" idx="2"/>
          </p:nvPr>
        </p:nvSpPr>
        <p:spPr>
          <a:xfrm>
            <a:off x="1" y="9371287"/>
            <a:ext cx="2918830" cy="495028"/>
          </a:xfrm>
          <a:prstGeom prst="rect">
            <a:avLst/>
          </a:prstGeom>
        </p:spPr>
        <p:txBody>
          <a:bodyPr vert="horz" lIns="90763" tIns="45382" rIns="90763" bIns="45382" rtlCol="0" anchor="b"/>
          <a:lstStyle>
            <a:lvl1pPr algn="l">
              <a:defRPr sz="1200"/>
            </a:lvl1pPr>
          </a:lstStyle>
          <a:p>
            <a:endParaRPr lang="en-IE"/>
          </a:p>
        </p:txBody>
      </p:sp>
      <p:sp>
        <p:nvSpPr>
          <p:cNvPr id="5" name="Slide Number Placeholder 4"/>
          <p:cNvSpPr>
            <a:spLocks noGrp="1"/>
          </p:cNvSpPr>
          <p:nvPr>
            <p:ph type="sldNum" sz="quarter" idx="3"/>
          </p:nvPr>
        </p:nvSpPr>
        <p:spPr>
          <a:xfrm>
            <a:off x="3815376" y="9371287"/>
            <a:ext cx="2918830" cy="495028"/>
          </a:xfrm>
          <a:prstGeom prst="rect">
            <a:avLst/>
          </a:prstGeom>
        </p:spPr>
        <p:txBody>
          <a:bodyPr vert="horz" lIns="90763" tIns="45382" rIns="90763" bIns="45382" rtlCol="0" anchor="b"/>
          <a:lstStyle>
            <a:lvl1pPr algn="r">
              <a:defRPr sz="1200"/>
            </a:lvl1pPr>
          </a:lstStyle>
          <a:p>
            <a:fld id="{32BEE2C7-6E18-4829-B8BC-9A1D398F4A56}" type="slidenum">
              <a:rPr lang="en-IE" smtClean="0"/>
              <a:t>‹N°›</a:t>
            </a:fld>
            <a:endParaRPr lang="en-IE"/>
          </a:p>
        </p:txBody>
      </p:sp>
    </p:spTree>
    <p:extLst>
      <p:ext uri="{BB962C8B-B14F-4D97-AF65-F5344CB8AC3E}">
        <p14:creationId xmlns:p14="http://schemas.microsoft.com/office/powerpoint/2010/main" val="3046062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en-IE"/>
          </a:p>
        </p:txBody>
      </p:sp>
      <p:sp>
        <p:nvSpPr>
          <p:cNvPr id="3" name="Date Placeholder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3560E6B6-CA63-45AA-9B74-27239A35FFDD}" type="datetimeFigureOut">
              <a:rPr lang="en-IE" smtClean="0"/>
              <a:t>18/01/2022</a:t>
            </a:fld>
            <a:endParaRPr lang="en-IE"/>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3" tIns="45382" rIns="90763" bIns="45382" rtlCol="0" anchor="ctr"/>
          <a:lstStyle/>
          <a:p>
            <a:endParaRPr lang="en-IE"/>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lang="en-IE"/>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83BC929F-F227-4A38-9A2F-CE3FF611274E}" type="slidenum">
              <a:rPr lang="en-IE" smtClean="0"/>
              <a:t>‹N°›</a:t>
            </a:fld>
            <a:endParaRPr lang="en-IE"/>
          </a:p>
        </p:txBody>
      </p:sp>
    </p:spTree>
    <p:extLst>
      <p:ext uri="{BB962C8B-B14F-4D97-AF65-F5344CB8AC3E}">
        <p14:creationId xmlns:p14="http://schemas.microsoft.com/office/powerpoint/2010/main" val="155673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a:t>
            </a:fld>
            <a:endParaRPr lang="en-IE"/>
          </a:p>
        </p:txBody>
      </p:sp>
    </p:spTree>
    <p:extLst>
      <p:ext uri="{BB962C8B-B14F-4D97-AF65-F5344CB8AC3E}">
        <p14:creationId xmlns:p14="http://schemas.microsoft.com/office/powerpoint/2010/main" val="1782990861"/>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10</a:t>
            </a:fld>
            <a:endParaRPr lang="en-IE"/>
          </a:p>
        </p:txBody>
      </p:sp>
    </p:spTree>
    <p:extLst>
      <p:ext uri="{BB962C8B-B14F-4D97-AF65-F5344CB8AC3E}">
        <p14:creationId xmlns:p14="http://schemas.microsoft.com/office/powerpoint/2010/main" val="9941077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11</a:t>
            </a:fld>
            <a:endParaRPr lang="en-IE"/>
          </a:p>
        </p:txBody>
      </p:sp>
    </p:spTree>
    <p:extLst>
      <p:ext uri="{BB962C8B-B14F-4D97-AF65-F5344CB8AC3E}">
        <p14:creationId xmlns:p14="http://schemas.microsoft.com/office/powerpoint/2010/main" val="2788735506"/>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12</a:t>
            </a:fld>
            <a:endParaRPr lang="en-IE"/>
          </a:p>
        </p:txBody>
      </p:sp>
    </p:spTree>
    <p:extLst>
      <p:ext uri="{BB962C8B-B14F-4D97-AF65-F5344CB8AC3E}">
        <p14:creationId xmlns:p14="http://schemas.microsoft.com/office/powerpoint/2010/main" val="1189901921"/>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13</a:t>
            </a:fld>
            <a:endParaRPr lang="en-IE"/>
          </a:p>
        </p:txBody>
      </p:sp>
    </p:spTree>
    <p:extLst>
      <p:ext uri="{BB962C8B-B14F-4D97-AF65-F5344CB8AC3E}">
        <p14:creationId xmlns:p14="http://schemas.microsoft.com/office/powerpoint/2010/main" val="1731407917"/>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14</a:t>
            </a:fld>
            <a:endParaRPr lang="en-IE"/>
          </a:p>
        </p:txBody>
      </p:sp>
    </p:spTree>
    <p:extLst>
      <p:ext uri="{BB962C8B-B14F-4D97-AF65-F5344CB8AC3E}">
        <p14:creationId xmlns:p14="http://schemas.microsoft.com/office/powerpoint/2010/main" val="2071796727"/>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15</a:t>
            </a:fld>
            <a:endParaRPr lang="en-IE"/>
          </a:p>
        </p:txBody>
      </p:sp>
    </p:spTree>
    <p:extLst>
      <p:ext uri="{BB962C8B-B14F-4D97-AF65-F5344CB8AC3E}">
        <p14:creationId xmlns:p14="http://schemas.microsoft.com/office/powerpoint/2010/main" val="4019678832"/>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16</a:t>
            </a:fld>
            <a:endParaRPr lang="en-IE"/>
          </a:p>
        </p:txBody>
      </p:sp>
    </p:spTree>
    <p:extLst>
      <p:ext uri="{BB962C8B-B14F-4D97-AF65-F5344CB8AC3E}">
        <p14:creationId xmlns:p14="http://schemas.microsoft.com/office/powerpoint/2010/main" val="2192672819"/>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17</a:t>
            </a:fld>
            <a:endParaRPr lang="en-IE"/>
          </a:p>
        </p:txBody>
      </p:sp>
    </p:spTree>
    <p:extLst>
      <p:ext uri="{BB962C8B-B14F-4D97-AF65-F5344CB8AC3E}">
        <p14:creationId xmlns:p14="http://schemas.microsoft.com/office/powerpoint/2010/main" val="2662898065"/>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18</a:t>
            </a:fld>
            <a:endParaRPr lang="en-IE"/>
          </a:p>
        </p:txBody>
      </p:sp>
    </p:spTree>
    <p:extLst>
      <p:ext uri="{BB962C8B-B14F-4D97-AF65-F5344CB8AC3E}">
        <p14:creationId xmlns:p14="http://schemas.microsoft.com/office/powerpoint/2010/main" val="1724047333"/>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19</a:t>
            </a:fld>
            <a:endParaRPr lang="en-IE"/>
          </a:p>
        </p:txBody>
      </p:sp>
    </p:spTree>
    <p:extLst>
      <p:ext uri="{BB962C8B-B14F-4D97-AF65-F5344CB8AC3E}">
        <p14:creationId xmlns:p14="http://schemas.microsoft.com/office/powerpoint/2010/main" val="3064258761"/>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2</a:t>
            </a:fld>
            <a:endParaRPr lang="en-IE"/>
          </a:p>
        </p:txBody>
      </p:sp>
    </p:spTree>
    <p:extLst>
      <p:ext uri="{BB962C8B-B14F-4D97-AF65-F5344CB8AC3E}">
        <p14:creationId xmlns:p14="http://schemas.microsoft.com/office/powerpoint/2010/main" val="2279938403"/>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20</a:t>
            </a:fld>
            <a:endParaRPr lang="en-IE"/>
          </a:p>
        </p:txBody>
      </p:sp>
    </p:spTree>
    <p:extLst>
      <p:ext uri="{BB962C8B-B14F-4D97-AF65-F5344CB8AC3E}">
        <p14:creationId xmlns:p14="http://schemas.microsoft.com/office/powerpoint/2010/main" val="294132781"/>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21</a:t>
            </a:fld>
            <a:endParaRPr lang="en-IE"/>
          </a:p>
        </p:txBody>
      </p:sp>
    </p:spTree>
    <p:extLst>
      <p:ext uri="{BB962C8B-B14F-4D97-AF65-F5344CB8AC3E}">
        <p14:creationId xmlns:p14="http://schemas.microsoft.com/office/powerpoint/2010/main" val="377189843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22</a:t>
            </a:fld>
            <a:endParaRPr lang="en-IE"/>
          </a:p>
        </p:txBody>
      </p:sp>
    </p:spTree>
    <p:extLst>
      <p:ext uri="{BB962C8B-B14F-4D97-AF65-F5344CB8AC3E}">
        <p14:creationId xmlns:p14="http://schemas.microsoft.com/office/powerpoint/2010/main" val="1236123766"/>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23</a:t>
            </a:fld>
            <a:endParaRPr lang="en-IE"/>
          </a:p>
        </p:txBody>
      </p:sp>
    </p:spTree>
    <p:extLst>
      <p:ext uri="{BB962C8B-B14F-4D97-AF65-F5344CB8AC3E}">
        <p14:creationId xmlns:p14="http://schemas.microsoft.com/office/powerpoint/2010/main" val="2336676750"/>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24</a:t>
            </a:fld>
            <a:endParaRPr lang="en-IE"/>
          </a:p>
        </p:txBody>
      </p:sp>
    </p:spTree>
    <p:extLst>
      <p:ext uri="{BB962C8B-B14F-4D97-AF65-F5344CB8AC3E}">
        <p14:creationId xmlns:p14="http://schemas.microsoft.com/office/powerpoint/2010/main" val="1109469247"/>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3BC929F-F227-4A38-9A2F-CE3FF611274E}" type="slidenum">
              <a:rPr lang="en-IE" smtClean="0"/>
              <a:t>3</a:t>
            </a:fld>
            <a:endParaRPr lang="en-IE"/>
          </a:p>
        </p:txBody>
      </p:sp>
    </p:spTree>
    <p:extLst>
      <p:ext uri="{BB962C8B-B14F-4D97-AF65-F5344CB8AC3E}">
        <p14:creationId xmlns:p14="http://schemas.microsoft.com/office/powerpoint/2010/main" val="54172848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3BC929F-F227-4A38-9A2F-CE3FF611274E}" type="slidenum">
              <a:rPr lang="en-IE" smtClean="0"/>
              <a:t>4</a:t>
            </a:fld>
            <a:endParaRPr lang="en-IE"/>
          </a:p>
        </p:txBody>
      </p:sp>
    </p:spTree>
    <p:extLst>
      <p:ext uri="{BB962C8B-B14F-4D97-AF65-F5344CB8AC3E}">
        <p14:creationId xmlns:p14="http://schemas.microsoft.com/office/powerpoint/2010/main" val="94375232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5</a:t>
            </a:fld>
            <a:endParaRPr lang="en-IE"/>
          </a:p>
        </p:txBody>
      </p:sp>
    </p:spTree>
    <p:extLst>
      <p:ext uri="{BB962C8B-B14F-4D97-AF65-F5344CB8AC3E}">
        <p14:creationId xmlns:p14="http://schemas.microsoft.com/office/powerpoint/2010/main" val="53827399"/>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6</a:t>
            </a:fld>
            <a:endParaRPr lang="en-IE"/>
          </a:p>
        </p:txBody>
      </p:sp>
    </p:spTree>
    <p:extLst>
      <p:ext uri="{BB962C8B-B14F-4D97-AF65-F5344CB8AC3E}">
        <p14:creationId xmlns:p14="http://schemas.microsoft.com/office/powerpoint/2010/main" val="2483152314"/>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7</a:t>
            </a:fld>
            <a:endParaRPr lang="en-IE"/>
          </a:p>
        </p:txBody>
      </p:sp>
    </p:spTree>
    <p:extLst>
      <p:ext uri="{BB962C8B-B14F-4D97-AF65-F5344CB8AC3E}">
        <p14:creationId xmlns:p14="http://schemas.microsoft.com/office/powerpoint/2010/main" val="877141001"/>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8</a:t>
            </a:fld>
            <a:endParaRPr lang="en-IE"/>
          </a:p>
        </p:txBody>
      </p:sp>
    </p:spTree>
    <p:extLst>
      <p:ext uri="{BB962C8B-B14F-4D97-AF65-F5344CB8AC3E}">
        <p14:creationId xmlns:p14="http://schemas.microsoft.com/office/powerpoint/2010/main" val="2511155072"/>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83BC929F-F227-4A38-9A2F-CE3FF611274E}" type="slidenum">
              <a:rPr lang="en-IE" smtClean="0"/>
              <a:t>9</a:t>
            </a:fld>
            <a:endParaRPr lang="en-IE"/>
          </a:p>
        </p:txBody>
      </p:sp>
    </p:spTree>
    <p:extLst>
      <p:ext uri="{BB962C8B-B14F-4D97-AF65-F5344CB8AC3E}">
        <p14:creationId xmlns:p14="http://schemas.microsoft.com/office/powerpoint/2010/main" val="548492036"/>
      </p:ext>
    </p:extLst>
  </p:cSld>
  <p:clrMapOvr>
    <a:masterClrMapping/>
  </p:clrMapOvr>
</p:notes>
</file>

<file path=ppt/slideLayouts/_rels/slideLayout1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38.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2050" name="Picture 2" descr="CMSLegal_Picture_Repla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platzhalter 1"/>
          <p:cNvSpPr>
            <a:spLocks noGrp="1"/>
          </p:cNvSpPr>
          <p:nvPr>
            <p:ph type="title"/>
          </p:nvPr>
        </p:nvSpPr>
        <p:spPr bwMode="auto">
          <a:xfrm>
            <a:off x="576000" y="42696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576000" y="5378400"/>
            <a:ext cx="96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9"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0" name="TextBox 12" descr="CMSLegal_Footer_Text_Date"/>
          <p:cNvSpPr txBox="1"/>
          <p:nvPr userDrawn="1"/>
        </p:nvSpPr>
        <p:spPr>
          <a:xfrm>
            <a:off x="1017600" y="6537600"/>
            <a:ext cx="5078400" cy="252000"/>
          </a:xfrm>
          <a:prstGeom prst="rect">
            <a:avLst/>
          </a:prstGeom>
          <a:noFill/>
          <a:ln>
            <a:noFill/>
          </a:ln>
        </p:spPr>
        <p:txBody>
          <a:bodyPr wrap="square" lIns="0" tIns="0" rIns="0" bIns="0" rtlCol="0">
            <a:noAutofit/>
          </a:bodyPr>
          <a:lstStyle/>
          <a:p>
            <a:r>
              <a:rPr lang="en-US" sz="1000" noProof="0">
                <a:solidFill>
                  <a:srgbClr val="766A62"/>
                </a:solidFill>
                <a:latin typeface="Arial" panose="020B0604020202020204" pitchFamily="34" charset="0"/>
                <a:cs typeface="Arial" pitchFamily="34" charset="0"/>
              </a:rPr>
              <a:t>Presentation IBA DST (M. Collet) | 31 January 2021</a:t>
            </a:r>
            <a:endParaRPr lang="en-GB" sz="1000" noProof="0" dirty="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6100800" y="6537600"/>
            <a:ext cx="5510400" cy="252000"/>
          </a:xfrm>
          <a:prstGeom prst="rect">
            <a:avLst/>
          </a:prstGeom>
          <a:noFill/>
          <a:ln>
            <a:noFill/>
          </a:ln>
        </p:spPr>
        <p:txBody>
          <a:bodyPr wrap="square" lIns="0" tIns="0" rIns="0" bIns="0" rtlCol="0">
            <a:noAutofit/>
          </a:bodyPr>
          <a:lstStyle/>
          <a:p>
            <a:pPr algn="r"/>
            <a:r>
              <a:rPr lang="en-GB" sz="1000" noProof="0">
                <a:solidFill>
                  <a:srgbClr val="766A62"/>
                </a:solidFill>
                <a:latin typeface="Arial" panose="020B0604020202020204" pitchFamily="34" charset="0"/>
                <a:cs typeface="Arial" pitchFamily="34" charset="0"/>
              </a:rPr>
              <a:t>CMS Francis Lefebvre Avocats</a:t>
            </a:r>
            <a:endParaRPr lang="en-GB" sz="1000" noProof="0" dirty="0">
              <a:solidFill>
                <a:srgbClr val="766A62"/>
              </a:solidFill>
              <a:latin typeface="Arial" panose="020B0604020202020204" pitchFamily="34" charset="0"/>
              <a:cs typeface="Arial" pitchFamily="34" charset="0"/>
            </a:endParaRPr>
          </a:p>
        </p:txBody>
      </p:sp>
      <p:grpSp>
        <p:nvGrpSpPr>
          <p:cNvPr id="15" name="Groupe 14"/>
          <p:cNvGrpSpPr/>
          <p:nvPr userDrawn="1"/>
        </p:nvGrpSpPr>
        <p:grpSpPr>
          <a:xfrm>
            <a:off x="576002" y="332657"/>
            <a:ext cx="11252604"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3308300729"/>
      </p:ext>
    </p:extLst>
  </p:cSld>
  <p:clrMapOvr>
    <a:masterClrMapping/>
  </p:clrMapOvr>
</p:sldLayout>
</file>

<file path=ppt/slideLayouts/slideLayout139.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544" y="219457"/>
            <a:ext cx="11614912" cy="3669791"/>
          </a:xfrm>
          <a:prstGeom prst="rect">
            <a:avLst/>
          </a:prstGeom>
        </p:spPr>
      </p:pic>
      <p:sp>
        <p:nvSpPr>
          <p:cNvPr id="11" name="Titelplatzhalter 1"/>
          <p:cNvSpPr>
            <a:spLocks noGrp="1"/>
          </p:cNvSpPr>
          <p:nvPr>
            <p:ph type="title"/>
          </p:nvPr>
        </p:nvSpPr>
        <p:spPr bwMode="auto">
          <a:xfrm>
            <a:off x="576000" y="42696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576000" y="5378400"/>
            <a:ext cx="96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1017600" y="6537600"/>
            <a:ext cx="5078400" cy="252000"/>
          </a:xfrm>
          <a:prstGeom prst="rect">
            <a:avLst/>
          </a:prstGeom>
          <a:noFill/>
          <a:ln>
            <a:noFill/>
          </a:ln>
        </p:spPr>
        <p:txBody>
          <a:bodyPr wrap="square" lIns="0" tIns="0" rIns="0" bIns="0" rtlCol="0">
            <a:noAutofit/>
          </a:bodyPr>
          <a:lstStyle/>
          <a:p>
            <a:r>
              <a:rPr lang="en-US" sz="1000" noProof="0">
                <a:solidFill>
                  <a:srgbClr val="766A62"/>
                </a:solidFill>
                <a:latin typeface="Arial" panose="020B0604020202020204" pitchFamily="34" charset="0"/>
                <a:cs typeface="Arial" pitchFamily="34" charset="0"/>
              </a:rPr>
              <a:t>Presentation IBA DST (M. Collet) | 31 January 2021</a:t>
            </a:r>
            <a:endParaRPr lang="en-GB" sz="1000" noProof="0" dirty="0">
              <a:solidFill>
                <a:srgbClr val="766A62"/>
              </a:solidFill>
              <a:latin typeface="Arial" panose="020B0604020202020204" pitchFamily="34" charset="0"/>
              <a:cs typeface="Arial" pitchFamily="34" charset="0"/>
            </a:endParaRPr>
          </a:p>
        </p:txBody>
      </p:sp>
      <p:sp>
        <p:nvSpPr>
          <p:cNvPr id="9" name="TextBox 12" descr="CMSLegal_Footer_Firm"/>
          <p:cNvSpPr txBox="1"/>
          <p:nvPr userDrawn="1"/>
        </p:nvSpPr>
        <p:spPr>
          <a:xfrm>
            <a:off x="6100800" y="6537600"/>
            <a:ext cx="5510400" cy="252000"/>
          </a:xfrm>
          <a:prstGeom prst="rect">
            <a:avLst/>
          </a:prstGeom>
          <a:noFill/>
          <a:ln>
            <a:noFill/>
          </a:ln>
        </p:spPr>
        <p:txBody>
          <a:bodyPr wrap="square" lIns="0" tIns="0" rIns="0" bIns="0" rtlCol="0">
            <a:noAutofit/>
          </a:bodyPr>
          <a:lstStyle/>
          <a:p>
            <a:pPr algn="r"/>
            <a:r>
              <a:rPr lang="en-GB" sz="1000" noProof="0">
                <a:solidFill>
                  <a:srgbClr val="766A62"/>
                </a:solidFill>
                <a:latin typeface="Arial" panose="020B0604020202020204" pitchFamily="34" charset="0"/>
                <a:cs typeface="Arial" pitchFamily="34" charset="0"/>
              </a:rPr>
              <a:t>CMS Francis Lefebvre Avocats</a:t>
            </a:r>
            <a:endParaRPr lang="en-GB" sz="1000" noProof="0" dirty="0">
              <a:solidFill>
                <a:srgbClr val="766A62"/>
              </a:solidFill>
              <a:latin typeface="Arial" panose="020B0604020202020204" pitchFamily="34" charset="0"/>
              <a:cs typeface="Arial" pitchFamily="34" charset="0"/>
            </a:endParaRPr>
          </a:p>
        </p:txBody>
      </p:sp>
      <p:grpSp>
        <p:nvGrpSpPr>
          <p:cNvPr id="15" name="Groupe 14"/>
          <p:cNvGrpSpPr/>
          <p:nvPr userDrawn="1"/>
        </p:nvGrpSpPr>
        <p:grpSpPr>
          <a:xfrm>
            <a:off x="576002" y="332657"/>
            <a:ext cx="11252604"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752345075"/>
      </p:ext>
    </p:extLst>
  </p:cSld>
  <p:clrMapOvr>
    <a:masterClrMapping/>
  </p:clrMapOvr>
</p:sldLayout>
</file>

<file path=ppt/slideLayouts/slideLayout140.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569537" y="188640"/>
            <a:ext cx="12192000" cy="6858000"/>
          </a:xfrm>
          <a:prstGeom prst="rect">
            <a:avLst/>
          </a:prstGeom>
          <a:noFill/>
          <a:ln w="9525">
            <a:noFill/>
            <a:miter lim="800000"/>
            <a:headEnd/>
            <a:tailEnd/>
          </a:ln>
        </p:spPr>
        <p:txBody>
          <a:bodyPr lIns="0" tIns="0" rIns="0" bIns="0"/>
          <a:lstStyle/>
          <a:p>
            <a:endParaRPr lang="en-GB" sz="1800" noProof="0" dirty="0">
              <a:latin typeface="Calibri" pitchFamily="-110" charset="0"/>
            </a:endParaRPr>
          </a:p>
        </p:txBody>
      </p:sp>
      <p:sp>
        <p:nvSpPr>
          <p:cNvPr id="4" name="Titelplatzhalter 1"/>
          <p:cNvSpPr>
            <a:spLocks noGrp="1"/>
          </p:cNvSpPr>
          <p:nvPr>
            <p:ph type="title"/>
          </p:nvPr>
        </p:nvSpPr>
        <p:spPr bwMode="auto">
          <a:xfrm>
            <a:off x="1487488" y="2688307"/>
            <a:ext cx="9600000" cy="136815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endParaRPr lang="en-GB" noProof="0" dirty="0"/>
          </a:p>
        </p:txBody>
      </p:sp>
      <p:sp>
        <p:nvSpPr>
          <p:cNvPr id="3" name="Textplatzhalter 2"/>
          <p:cNvSpPr>
            <a:spLocks noGrp="1"/>
          </p:cNvSpPr>
          <p:nvPr>
            <p:ph type="body" sz="quarter" idx="10"/>
          </p:nvPr>
        </p:nvSpPr>
        <p:spPr>
          <a:xfrm>
            <a:off x="576000" y="5378400"/>
            <a:ext cx="96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endParaRPr lang="en-US" dirty="0"/>
          </a:p>
        </p:txBody>
      </p:sp>
      <p:sp>
        <p:nvSpPr>
          <p:cNvPr id="10" name="Foliennummernplatzhalter 5" descr="CMSLegal_Footer_SlideNumber"/>
          <p:cNvSpPr>
            <a:spLocks noGrp="1"/>
          </p:cNvSpPr>
          <p:nvPr>
            <p:ph type="sldNum" sz="quarter" idx="4"/>
          </p:nvPr>
        </p:nvSpPr>
        <p:spPr>
          <a:xfrm>
            <a:off x="576000" y="6537600"/>
            <a:ext cx="432000" cy="252000"/>
          </a:xfrm>
          <a:prstGeom prst="rect">
            <a:avLst/>
          </a:prstGeom>
          <a:ln>
            <a:noFill/>
          </a:ln>
        </p:spPr>
        <p:txBody>
          <a:bodyPr vert="horz" wrap="square" lIns="0" tIns="0" rIns="0" bIns="0" numCol="1" anchor="t" anchorCtr="0" compatLnSpc="1">
            <a:prstTxWarp prst="textNoShape">
              <a:avLst/>
            </a:prstTxWarp>
          </a:bodyPr>
          <a:lstStyle>
            <a:lvl1pPr algn="l">
              <a:defRPr sz="1000">
                <a:solidFill>
                  <a:schemeClr val="bg1">
                    <a:lumMod val="50000"/>
                  </a:schemeClr>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1017600" y="6537600"/>
            <a:ext cx="5078400" cy="252000"/>
          </a:xfrm>
          <a:prstGeom prst="rect">
            <a:avLst/>
          </a:prstGeom>
          <a:noFill/>
          <a:ln>
            <a:noFill/>
          </a:ln>
        </p:spPr>
        <p:txBody>
          <a:bodyPr wrap="square" lIns="0" tIns="0" rIns="0" bIns="0" rtlCol="0">
            <a:noAutofit/>
          </a:bodyPr>
          <a:lstStyle/>
          <a:p>
            <a:r>
              <a:rPr lang="en-US" sz="1000" noProof="0" dirty="0">
                <a:solidFill>
                  <a:schemeClr val="bg1">
                    <a:lumMod val="50000"/>
                  </a:schemeClr>
                </a:solidFill>
                <a:latin typeface="Arial" panose="020B0604020202020204" pitchFamily="34" charset="0"/>
                <a:cs typeface="Arial" pitchFamily="34" charset="0"/>
              </a:rPr>
              <a:t>Presentation IBA DST (M. Collet) | 31 January 2021</a:t>
            </a:r>
            <a:endParaRPr lang="en-GB" sz="1000" noProof="0" dirty="0">
              <a:solidFill>
                <a:schemeClr val="bg1">
                  <a:lumMod val="50000"/>
                </a:schemeClr>
              </a:solidFill>
              <a:latin typeface="Arial" panose="020B0604020202020204" pitchFamily="34" charset="0"/>
              <a:cs typeface="Arial" pitchFamily="34" charset="0"/>
            </a:endParaRPr>
          </a:p>
        </p:txBody>
      </p:sp>
      <p:sp>
        <p:nvSpPr>
          <p:cNvPr id="12" name="TextBox 12" descr="CMSLegal_Footer_Firm"/>
          <p:cNvSpPr txBox="1"/>
          <p:nvPr userDrawn="1"/>
        </p:nvSpPr>
        <p:spPr>
          <a:xfrm>
            <a:off x="6100800" y="6537600"/>
            <a:ext cx="5510400" cy="252000"/>
          </a:xfrm>
          <a:prstGeom prst="rect">
            <a:avLst/>
          </a:prstGeom>
          <a:noFill/>
          <a:ln>
            <a:noFill/>
          </a:ln>
        </p:spPr>
        <p:txBody>
          <a:bodyPr wrap="square" lIns="0" tIns="0" rIns="0" bIns="0" rtlCol="0">
            <a:noAutofit/>
          </a:bodyPr>
          <a:lstStyle/>
          <a:p>
            <a:pPr algn="r"/>
            <a:r>
              <a:rPr lang="en-GB" sz="1000" noProof="0" dirty="0">
                <a:solidFill>
                  <a:schemeClr val="bg1">
                    <a:lumMod val="50000"/>
                  </a:schemeClr>
                </a:solidFill>
                <a:latin typeface="Arial" panose="020B0604020202020204" pitchFamily="34" charset="0"/>
                <a:cs typeface="Arial" pitchFamily="34" charset="0"/>
              </a:rPr>
              <a:t>CMS Francis Lefebvre Avocats</a:t>
            </a:r>
          </a:p>
        </p:txBody>
      </p:sp>
    </p:spTree>
    <p:extLst>
      <p:ext uri="{BB962C8B-B14F-4D97-AF65-F5344CB8AC3E}">
        <p14:creationId xmlns:p14="http://schemas.microsoft.com/office/powerpoint/2010/main" val="2519529353"/>
      </p:ext>
    </p:extLst>
  </p:cSld>
  <p:clrMapOvr>
    <a:masterClrMapping/>
  </p:clrMapOvr>
</p:sldLayout>
</file>

<file path=ppt/slideLayouts/slideLayout141.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999644" y="551172"/>
            <a:ext cx="1104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76000" y="6537600"/>
            <a:ext cx="432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dirty="0"/>
          </a:p>
        </p:txBody>
      </p:sp>
      <p:sp>
        <p:nvSpPr>
          <p:cNvPr id="6" name="Textplatzhalter 11"/>
          <p:cNvSpPr>
            <a:spLocks noGrp="1"/>
          </p:cNvSpPr>
          <p:nvPr>
            <p:ph type="body" sz="quarter" idx="11" hasCustomPrompt="1"/>
          </p:nvPr>
        </p:nvSpPr>
        <p:spPr>
          <a:xfrm>
            <a:off x="576000" y="1868400"/>
            <a:ext cx="1104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189189772"/>
      </p:ext>
    </p:extLst>
  </p:cSld>
  <p:clrMapOvr>
    <a:masterClrMapping/>
  </p:clrMapOvr>
</p:sldLayout>
</file>

<file path=ppt/slideLayouts/slideLayout14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E0C7-191D-4080-8DFF-A2F6045C5C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7D53A-B1AA-41B5-AB59-416BE7BC9F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8F5F3-4D0A-4D3A-B837-7F8B22491EED}"/>
              </a:ext>
            </a:extLst>
          </p:cNvPr>
          <p:cNvSpPr>
            <a:spLocks noGrp="1"/>
          </p:cNvSpPr>
          <p:nvPr>
            <p:ph type="dt" sz="half" idx="10"/>
          </p:nvPr>
        </p:nvSpPr>
        <p:spPr/>
        <p:txBody>
          <a:bodyPr/>
          <a:lstStyle/>
          <a:p>
            <a:fld id="{BE717572-B920-4A46-A238-D63AC93ADCEB}" type="datetimeFigureOut">
              <a:rPr lang="en-US" smtClean="0"/>
              <a:t>1/18/2022</a:t>
            </a:fld>
            <a:endParaRPr lang="en-US" dirty="0"/>
          </a:p>
        </p:txBody>
      </p:sp>
      <p:sp>
        <p:nvSpPr>
          <p:cNvPr id="5" name="Footer Placeholder 4">
            <a:extLst>
              <a:ext uri="{FF2B5EF4-FFF2-40B4-BE49-F238E27FC236}">
                <a16:creationId xmlns:a16="http://schemas.microsoft.com/office/drawing/2014/main" id="{E23965F7-46E8-49EE-AB75-6CBAA52211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05895B-F213-44E1-B20A-818445CC9DBE}"/>
              </a:ext>
            </a:extLst>
          </p:cNvPr>
          <p:cNvSpPr>
            <a:spLocks noGrp="1"/>
          </p:cNvSpPr>
          <p:nvPr>
            <p:ph type="sldNum" sz="quarter" idx="12"/>
          </p:nvPr>
        </p:nvSpPr>
        <p:spPr/>
        <p:txBody>
          <a:bodyPr/>
          <a:lstStyle/>
          <a:p>
            <a:fld id="{1DB0C983-8882-4B06-95D8-1B827741069F}" type="slidenum">
              <a:rPr lang="en-US" smtClean="0"/>
              <a:t>‹N°›</a:t>
            </a:fld>
            <a:endParaRPr lang="en-US" dirty="0"/>
          </a:p>
        </p:txBody>
      </p:sp>
    </p:spTree>
    <p:extLst>
      <p:ext uri="{BB962C8B-B14F-4D97-AF65-F5344CB8AC3E}">
        <p14:creationId xmlns:p14="http://schemas.microsoft.com/office/powerpoint/2010/main" val="188487623"/>
      </p:ext>
    </p:extLst>
  </p:cSld>
  <p:clrMapOvr>
    <a:masterClrMapping/>
  </p:clrMapOvr>
</p:sldLayout>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theme" Target="../theme/theme4.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slideMaster4.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76000" y="4269600"/>
            <a:ext cx="96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576000" y="5378400"/>
            <a:ext cx="9600000" cy="936000"/>
          </a:xfrm>
          <a:prstGeom prst="rect">
            <a:avLst/>
          </a:prstGeom>
        </p:spPr>
        <p:txBody>
          <a:bodyPr vert="horz" lIns="0" tIns="0" rIns="0" bIns="0" rtlCol="0" anchor="t" anchorCtr="0">
            <a:noAutofit/>
          </a:bodyPr>
          <a:lstStyle/>
          <a:p>
            <a:pPr lvl="0"/>
            <a:r>
              <a:rPr lang="en-US" dirty="0"/>
              <a:t>This is the sub-heading, Arial 14/18pt.</a:t>
            </a:r>
          </a:p>
        </p:txBody>
      </p:sp>
    </p:spTree>
    <p:extLst>
      <p:ext uri="{BB962C8B-B14F-4D97-AF65-F5344CB8AC3E}">
        <p14:creationId xmlns:p14="http://schemas.microsoft.com/office/powerpoint/2010/main" val="153844971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46" r:id="rId4"/>
    <p:sldLayoutId id="2147483847" r:id="rId5"/>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1.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platzhalter 1" descr="" title=""/>
          <p:cNvSpPr>
            <a:spLocks noGrp="1"/>
          </p:cNvSpPr>
          <p:nvPr>
            <p:ph type="body" sz="quarter" idx="10"/>
          </p:nvPr>
        </p:nvSpPr>
        <p:spPr/>
        <p:txBody>
          <a:bodyPr/>
          <a:lstStyle/>
          <a:p>
            <a:endParaRPr lang="en-US" b="1" dirty="0"/>
          </a:p>
          <a:p>
            <a:endParaRPr lang="en-US" b="1" dirty="0"/>
          </a:p>
          <a:p>
            <a:pPr algn="ctr"/>
            <a:r>
              <a:rPr lang="en-US" b="1" dirty="0"/>
              <a:t>DIGITAL ECONOMY UPDATE</a:t>
            </a:r>
          </a:p>
          <a:p>
            <a:endParaRPr lang="en-US" b="1" dirty="0"/>
          </a:p>
          <a:p>
            <a:endParaRPr lang="en-GB" dirty="0"/>
          </a:p>
        </p:txBody>
      </p:sp>
      <p:sp>
        <p:nvSpPr>
          <p:cNvPr id="4" name="Textplatzhalter 3" descr="" title=""/>
          <p:cNvSpPr>
            <a:spLocks noGrp="1"/>
          </p:cNvSpPr>
          <p:nvPr>
            <p:ph type="body" sz="quarter" idx="11"/>
          </p:nvPr>
        </p:nvSpPr>
        <p:spPr>
          <a:xfrm>
            <a:off x="575999" y="1340768"/>
            <a:ext cx="11039999" cy="4973632"/>
          </a:xfrm>
        </p:spPr>
        <p:txBody>
          <a:bodyPr/>
          <a:lstStyle/>
          <a:p>
            <a:pPr marL="0" indent="0">
              <a:buNone/>
            </a:pPr>
            <a:r>
              <a:rPr lang="en-GB" dirty="0"/>
              <a:t>Chair : </a:t>
            </a:r>
          </a:p>
          <a:p>
            <a:pPr marL="0" indent="0">
              <a:buNone/>
            </a:pPr>
            <a:r>
              <a:rPr lang="en-GB" b="1" dirty="0"/>
              <a:t>Michel Collet</a:t>
            </a:r>
            <a:r>
              <a:rPr lang="en-GB" dirty="0"/>
              <a:t>, CMS Francis Lefebvre Avocats, France</a:t>
            </a:r>
          </a:p>
          <a:p>
            <a:pPr marL="0" indent="0">
              <a:buNone/>
            </a:pPr>
            <a:endParaRPr lang="en-GB" dirty="0"/>
          </a:p>
          <a:p>
            <a:pPr marL="0" indent="0">
              <a:buNone/>
            </a:pPr>
            <a:r>
              <a:rPr lang="en-GB" dirty="0"/>
              <a:t>Speakers :</a:t>
            </a:r>
          </a:p>
          <a:p>
            <a:pPr marL="0" indent="0">
              <a:buNone/>
            </a:pPr>
            <a:r>
              <a:rPr lang="en-GB" b="1" dirty="0"/>
              <a:t>Pamela Palazzi</a:t>
            </a:r>
            <a:r>
              <a:rPr lang="en-GB" dirty="0"/>
              <a:t>, Sky Italia, Head of tax;  Italy</a:t>
            </a:r>
          </a:p>
          <a:p>
            <a:pPr marL="0" indent="0">
              <a:buNone/>
            </a:pPr>
            <a:r>
              <a:rPr lang="en-GB" b="1" dirty="0"/>
              <a:t>Mariana Eguiarte Morett</a:t>
            </a:r>
            <a:r>
              <a:rPr lang="en-GB" dirty="0"/>
              <a:t>, Sanchez </a:t>
            </a:r>
            <a:r>
              <a:rPr lang="en-GB" dirty="0" err="1"/>
              <a:t>Devanny</a:t>
            </a:r>
            <a:r>
              <a:rPr lang="en-GB" dirty="0"/>
              <a:t>; Mexico</a:t>
            </a:r>
          </a:p>
          <a:p>
            <a:pPr marL="0" indent="0">
              <a:buNone/>
            </a:pPr>
            <a:r>
              <a:rPr lang="en-GB" b="1" dirty="0"/>
              <a:t>Nathaniel Carden</a:t>
            </a:r>
            <a:r>
              <a:rPr lang="en-GB" dirty="0"/>
              <a:t>, </a:t>
            </a:r>
            <a:r>
              <a:rPr lang="en-GB" dirty="0" err="1"/>
              <a:t>Skadden</a:t>
            </a:r>
            <a:r>
              <a:rPr lang="en-GB" dirty="0"/>
              <a:t>, </a:t>
            </a:r>
            <a:r>
              <a:rPr lang="en-GB" dirty="0" err="1"/>
              <a:t>Arps</a:t>
            </a:r>
            <a:r>
              <a:rPr lang="en-GB" dirty="0"/>
              <a:t>;   USA</a:t>
            </a:r>
          </a:p>
          <a:p>
            <a:pPr marL="0" indent="0">
              <a:buNone/>
            </a:pPr>
            <a:r>
              <a:rPr lang="en-GB" b="1" dirty="0"/>
              <a:t>Willem Bongaerts</a:t>
            </a:r>
            <a:r>
              <a:rPr lang="en-GB" dirty="0"/>
              <a:t>, </a:t>
            </a:r>
            <a:r>
              <a:rPr lang="en-GB" dirty="0" err="1"/>
              <a:t>Bird&amp;Bird</a:t>
            </a:r>
            <a:r>
              <a:rPr lang="en-GB" dirty="0"/>
              <a:t>; The Netherlands.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10352868"/>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835C89B5-8A83-4C3D-A151-31434D594768}"/>
              </a:ext>
            </a:extLst>
          </p:cNvPr>
          <p:cNvSpPr>
            <a:spLocks noGrp="1"/>
          </p:cNvSpPr>
          <p:nvPr>
            <p:ph type="title"/>
          </p:nvPr>
        </p:nvSpPr>
        <p:spPr>
          <a:xfrm>
            <a:off x="704385" y="8572"/>
            <a:ext cx="10515600" cy="457214"/>
          </a:xfrm>
        </p:spPr>
        <p:txBody>
          <a:bodyPr>
            <a:normAutofit/>
          </a:bodyPr>
          <a:lstStyle/>
          <a:p>
            <a:pPr algn="ctr"/>
            <a:r>
              <a:rPr lang="en-US" sz="2400" b="1" dirty="0">
                <a:latin typeface="Arial" panose="020B0604020202020204" pitchFamily="34" charset="0"/>
                <a:ea typeface="Verdana" charset="0"/>
                <a:cs typeface="Arial" panose="020B0604020202020204" pitchFamily="34" charset="0"/>
              </a:rPr>
              <a:t>Mexico’s approach to a DST</a:t>
            </a:r>
          </a:p>
        </p:txBody>
      </p:sp>
      <p:sp>
        <p:nvSpPr>
          <p:cNvPr id="5" name="Content Placeholder 4" descr="" title="">
            <a:extLst>
              <a:ext uri="{FF2B5EF4-FFF2-40B4-BE49-F238E27FC236}">
                <a16:creationId xmlns:a16="http://schemas.microsoft.com/office/drawing/2014/main" id="{EA87C97B-E9E2-4D96-A6CA-1020C2004998}"/>
              </a:ext>
            </a:extLst>
          </p:cNvPr>
          <p:cNvSpPr>
            <a:spLocks noGrp="1"/>
          </p:cNvSpPr>
          <p:nvPr>
            <p:ph idx="1"/>
          </p:nvPr>
        </p:nvSpPr>
        <p:spPr>
          <a:xfrm>
            <a:off x="470210" y="464448"/>
            <a:ext cx="10826008" cy="3891530"/>
          </a:xfrm>
        </p:spPr>
        <p:txBody>
          <a:bodyPr>
            <a:noAutofit/>
          </a:bodyPr>
          <a:lstStyle/>
          <a:p>
            <a:pPr algn="just">
              <a:buFont typeface="Arial" panose="020B0604020202020204" pitchFamily="34" charset="0"/>
              <a:buChar char="•"/>
            </a:pPr>
            <a:r>
              <a:rPr lang="en-US" sz="1600" dirty="0">
                <a:latin typeface="+mn-lt"/>
                <a:ea typeface="Verdana" charset="0"/>
                <a:cs typeface="Calibri" panose="020F0502020204030204" pitchFamily="34" charset="0"/>
              </a:rPr>
              <a:t>No DST in Mexico at federal or local level.</a:t>
            </a:r>
          </a:p>
          <a:p>
            <a:pPr lvl="1" algn="just">
              <a:buFont typeface="Arial" panose="020B0604020202020204" pitchFamily="34" charset="0"/>
              <a:buChar char="•"/>
            </a:pPr>
            <a:r>
              <a:rPr lang="en-US" sz="1600" dirty="0">
                <a:latin typeface="+mn-lt"/>
                <a:ea typeface="Verdana" charset="0"/>
                <a:cs typeface="Calibri" panose="020F0502020204030204" pitchFamily="34" charset="0"/>
              </a:rPr>
              <a:t>Digital Services Income Tax Initiative Law (2018).  </a:t>
            </a:r>
            <a:r>
              <a:rPr lang="fr-FR" sz="1600" dirty="0">
                <a:latin typeface="+mn-lt"/>
                <a:ea typeface="Calibri" panose="020F0502020204030204" pitchFamily="34" charset="0"/>
              </a:rPr>
              <a:t>No DST now expected.  Being part of the Inclusive Framework, Mexico to wait until a consensus is reached on the Two Pillar solution.</a:t>
            </a:r>
            <a:endParaRPr lang="en-US" sz="1600" dirty="0">
              <a:latin typeface="+mn-lt"/>
              <a:ea typeface="Verdana" charset="0"/>
              <a:cs typeface="Calibri" panose="020F0502020204030204" pitchFamily="34" charset="0"/>
            </a:endParaRPr>
          </a:p>
          <a:p>
            <a:pPr lvl="1" algn="just">
              <a:buFont typeface="Arial" panose="020B0604020202020204" pitchFamily="34" charset="0"/>
              <a:buChar char="•"/>
            </a:pPr>
            <a:r>
              <a:rPr lang="en-US" sz="1600" dirty="0">
                <a:latin typeface="+mn-lt"/>
                <a:ea typeface="Verdana" charset="0"/>
                <a:cs typeface="Calibri" panose="020F0502020204030204" pitchFamily="34" charset="0"/>
              </a:rPr>
              <a:t>USMCA (article 19.3): Prohibits the imposition of customs duties, tariffs or other charges on or in connection with the </a:t>
            </a:r>
            <a:r>
              <a:rPr lang="en-US" sz="1600" i="1" dirty="0">
                <a:latin typeface="+mn-lt"/>
                <a:ea typeface="Verdana" charset="0"/>
                <a:cs typeface="Calibri" panose="020F0502020204030204" pitchFamily="34" charset="0"/>
              </a:rPr>
              <a:t>import and export of electronically transmitted digital products</a:t>
            </a:r>
            <a:r>
              <a:rPr lang="en-US" sz="1600" dirty="0">
                <a:latin typeface="+mn-lt"/>
                <a:ea typeface="Verdana" charset="0"/>
                <a:cs typeface="Calibri" panose="020F0502020204030204" pitchFamily="34" charset="0"/>
              </a:rPr>
              <a:t>.</a:t>
            </a:r>
          </a:p>
          <a:p>
            <a:pPr algn="just">
              <a:buFont typeface="Arial" panose="020B0604020202020204" pitchFamily="34" charset="0"/>
              <a:buChar char="•"/>
            </a:pPr>
            <a:r>
              <a:rPr lang="en-US" sz="1600" dirty="0">
                <a:latin typeface="+mn-lt"/>
                <a:ea typeface="Verdana" charset="0"/>
                <a:cs typeface="Calibri" panose="020F0502020204030204" pitchFamily="34" charset="0"/>
              </a:rPr>
              <a:t>Instead, Mexico implemented a </a:t>
            </a:r>
            <a:r>
              <a:rPr lang="en-US" sz="1600" i="1" dirty="0">
                <a:latin typeface="+mn-lt"/>
                <a:ea typeface="Verdana" charset="0"/>
                <a:cs typeface="Calibri" panose="020F0502020204030204" pitchFamily="34" charset="0"/>
              </a:rPr>
              <a:t>VAT on digital services and digital intermediation services </a:t>
            </a:r>
            <a:r>
              <a:rPr lang="en-US" sz="1600" dirty="0">
                <a:latin typeface="+mn-lt"/>
                <a:ea typeface="Verdana" charset="0"/>
                <a:cs typeface="Calibri" panose="020F0502020204030204" pitchFamily="34" charset="0"/>
              </a:rPr>
              <a:t>(federal level) in the Tax Reform of 2019, in force as of July 2020.  </a:t>
            </a:r>
          </a:p>
          <a:p>
            <a:pPr lvl="1" algn="just">
              <a:buFont typeface="Arial" panose="020B0604020202020204" pitchFamily="34" charset="0"/>
              <a:buChar char="•"/>
            </a:pPr>
            <a:r>
              <a:rPr lang="en-US" sz="1600" dirty="0">
                <a:latin typeface="+mn-lt"/>
                <a:ea typeface="Verdana" charset="0"/>
                <a:cs typeface="Calibri" panose="020F0502020204030204" pitchFamily="34" charset="0"/>
              </a:rPr>
              <a:t>Services levied are:</a:t>
            </a:r>
          </a:p>
          <a:p>
            <a:pPr lvl="1" algn="just">
              <a:buFont typeface="Arial" panose="020B0604020202020204" pitchFamily="34" charset="0"/>
              <a:buChar char="•"/>
            </a:pPr>
            <a:r>
              <a:rPr lang="en-US" sz="1600" dirty="0">
                <a:latin typeface="+mn-lt"/>
                <a:ea typeface="Verdana" charset="0"/>
                <a:cs typeface="Calibri" panose="020F0502020204030204" pitchFamily="34" charset="0"/>
              </a:rPr>
              <a:t>This VAT impacts consumers (</a:t>
            </a:r>
            <a:r>
              <a:rPr lang="en-US" sz="1600" i="1" dirty="0">
                <a:latin typeface="+mn-lt"/>
                <a:ea typeface="Verdana" charset="0"/>
                <a:cs typeface="Calibri" panose="020F0502020204030204" pitchFamily="34" charset="0"/>
              </a:rPr>
              <a:t>Nexus:</a:t>
            </a:r>
            <a:r>
              <a:rPr lang="en-US" sz="1600" dirty="0">
                <a:latin typeface="+mn-lt"/>
                <a:ea typeface="Verdana" charset="0"/>
                <a:cs typeface="Calibri" panose="020F0502020204030204" pitchFamily="34" charset="0"/>
              </a:rPr>
              <a:t> domicile, IP address, Mexican phone number, Mexican payment intermediary).  Foreign platforms </a:t>
            </a:r>
            <a:r>
              <a:rPr lang="en-US" sz="1600" i="1" dirty="0">
                <a:latin typeface="+mn-lt"/>
                <a:ea typeface="Verdana" charset="0"/>
                <a:cs typeface="Calibri" panose="020F0502020204030204" pitchFamily="34" charset="0"/>
              </a:rPr>
              <a:t>only act as collecting/withholding agents</a:t>
            </a:r>
            <a:r>
              <a:rPr lang="en-US" sz="1600" dirty="0">
                <a:latin typeface="+mn-lt"/>
                <a:ea typeface="Verdana" charset="0"/>
                <a:cs typeface="Calibri" panose="020F0502020204030204" pitchFamily="34" charset="0"/>
              </a:rPr>
              <a:t>.</a:t>
            </a:r>
          </a:p>
          <a:p>
            <a:pPr lvl="1" algn="just">
              <a:buFont typeface="Arial" panose="020B0604020202020204" pitchFamily="34" charset="0"/>
              <a:buChar char="•"/>
            </a:pPr>
            <a:r>
              <a:rPr lang="en-US" sz="1600" dirty="0">
                <a:latin typeface="+mn-lt"/>
                <a:ea typeface="Verdana" charset="0"/>
                <a:cs typeface="Calibri" panose="020F0502020204030204" pitchFamily="34" charset="0"/>
              </a:rPr>
              <a:t>Obligations for foreign platforms include: </a:t>
            </a:r>
            <a:r>
              <a:rPr lang="en-US" sz="1600" b="1" i="1" dirty="0">
                <a:latin typeface="+mn-lt"/>
                <a:ea typeface="Verdana" charset="0"/>
                <a:cs typeface="Calibri" panose="020F0502020204030204" pitchFamily="34" charset="0"/>
              </a:rPr>
              <a:t>(</a:t>
            </a:r>
            <a:r>
              <a:rPr lang="en-US" sz="1600" b="1" i="1" dirty="0" err="1">
                <a:latin typeface="+mn-lt"/>
                <a:ea typeface="Verdana" charset="0"/>
                <a:cs typeface="Calibri" panose="020F0502020204030204" pitchFamily="34" charset="0"/>
              </a:rPr>
              <a:t>i</a:t>
            </a:r>
            <a:r>
              <a:rPr lang="en-US" sz="1600" b="1" i="1" dirty="0">
                <a:latin typeface="+mn-lt"/>
                <a:ea typeface="Verdana" charset="0"/>
                <a:cs typeface="Calibri" panose="020F0502020204030204" pitchFamily="34" charset="0"/>
              </a:rPr>
              <a:t>)</a:t>
            </a:r>
            <a:r>
              <a:rPr lang="en-US" sz="1600" dirty="0">
                <a:latin typeface="+mn-lt"/>
                <a:ea typeface="Verdana" charset="0"/>
                <a:cs typeface="Calibri" panose="020F0502020204030204" pitchFamily="34" charset="0"/>
              </a:rPr>
              <a:t> registering before the Federal Taxpayers Registry, </a:t>
            </a:r>
            <a:r>
              <a:rPr lang="en-US" sz="1600" b="1" i="1" dirty="0">
                <a:latin typeface="+mn-lt"/>
                <a:ea typeface="Verdana" charset="0"/>
                <a:cs typeface="Calibri" panose="020F0502020204030204" pitchFamily="34" charset="0"/>
              </a:rPr>
              <a:t>(ii)</a:t>
            </a:r>
            <a:r>
              <a:rPr lang="en-US" sz="1600" dirty="0">
                <a:latin typeface="+mn-lt"/>
                <a:ea typeface="Verdana" charset="0"/>
                <a:cs typeface="Calibri" panose="020F0502020204030204" pitchFamily="34" charset="0"/>
              </a:rPr>
              <a:t> withholding and paying VAT generated in the transaction, and </a:t>
            </a:r>
            <a:r>
              <a:rPr lang="en-US" sz="1600" b="1" i="1" dirty="0">
                <a:latin typeface="+mn-lt"/>
                <a:ea typeface="Verdana" charset="0"/>
                <a:cs typeface="Calibri" panose="020F0502020204030204" pitchFamily="34" charset="0"/>
              </a:rPr>
              <a:t>(iii)</a:t>
            </a:r>
            <a:r>
              <a:rPr lang="en-US" sz="1600" dirty="0">
                <a:latin typeface="+mn-lt"/>
                <a:ea typeface="Verdana" charset="0"/>
                <a:cs typeface="Calibri" panose="020F0502020204030204" pitchFamily="34" charset="0"/>
              </a:rPr>
              <a:t> filing of informative returns.</a:t>
            </a:r>
          </a:p>
          <a:p>
            <a:pPr lvl="1" algn="just">
              <a:buFont typeface="Arial" panose="020B0604020202020204" pitchFamily="34" charset="0"/>
              <a:buChar char="•"/>
            </a:pPr>
            <a:r>
              <a:rPr lang="en-US" sz="1600" dirty="0">
                <a:latin typeface="+mn-lt"/>
                <a:ea typeface="Verdana" charset="0"/>
                <a:cs typeface="Calibri" panose="020F0502020204030204" pitchFamily="34" charset="0"/>
              </a:rPr>
              <a:t>Failure to comply could lead to operation restrictions (“Kill switch”).</a:t>
            </a:r>
          </a:p>
          <a:p>
            <a:pPr lvl="1" algn="just">
              <a:buFont typeface="Arial" panose="020B0604020202020204" pitchFamily="34" charset="0"/>
              <a:buChar char="•"/>
            </a:pPr>
            <a:endParaRPr lang="en-US" sz="1800" dirty="0">
              <a:latin typeface="+mn-lt"/>
              <a:ea typeface="Verdana" charset="0"/>
              <a:cs typeface="Verdana" charset="0"/>
            </a:endParaRPr>
          </a:p>
          <a:p>
            <a:pPr algn="just">
              <a:buFont typeface="Arial" panose="020B0604020202020204" pitchFamily="34" charset="0"/>
              <a:buChar char="•"/>
            </a:pPr>
            <a:endParaRPr lang="en-US" sz="1800" dirty="0">
              <a:ea typeface="Verdana" charset="0"/>
              <a:cs typeface="Verdana" charset="0"/>
            </a:endParaRPr>
          </a:p>
          <a:p>
            <a:pPr algn="just">
              <a:buFont typeface="Arial" panose="020B0604020202020204" pitchFamily="34" charset="0"/>
              <a:buChar char="•"/>
            </a:pPr>
            <a:endParaRPr lang="en-US" sz="1800" dirty="0">
              <a:ea typeface="Verdana" charset="0"/>
              <a:cs typeface="Verdana" charset="0"/>
            </a:endParaRPr>
          </a:p>
        </p:txBody>
      </p:sp>
      <p:pic>
        <p:nvPicPr>
          <p:cNvPr id="45" name="Imagen 44" descr="" title="">
            <a:extLst>
              <a:ext uri="{FF2B5EF4-FFF2-40B4-BE49-F238E27FC236}">
                <a16:creationId xmlns:a16="http://schemas.microsoft.com/office/drawing/2014/main" id="{EEB0F45C-4022-49CE-863D-5F31D07DEC1E}"/>
              </a:ext>
            </a:extLst>
          </p:cNvPr>
          <p:cNvPicPr>
            <a:picLocks noChangeAspect="1"/>
          </p:cNvPicPr>
          <p:nvPr/>
        </p:nvPicPr>
        <p:blipFill>
          <a:blip r:embed="rId3"/>
          <a:stretch>
            <a:fillRect/>
          </a:stretch>
        </p:blipFill>
        <p:spPr>
          <a:xfrm>
            <a:off x="3120403" y="2310475"/>
            <a:ext cx="862428" cy="390249"/>
          </a:xfrm>
          <a:prstGeom prst="rect">
            <a:avLst/>
          </a:prstGeom>
        </p:spPr>
      </p:pic>
      <p:pic>
        <p:nvPicPr>
          <p:cNvPr id="46" name="Imagen 45" descr="" title="">
            <a:extLst>
              <a:ext uri="{FF2B5EF4-FFF2-40B4-BE49-F238E27FC236}">
                <a16:creationId xmlns:a16="http://schemas.microsoft.com/office/drawing/2014/main" id="{4C415A7B-4291-4CB9-A72D-65362F22396C}"/>
              </a:ext>
            </a:extLst>
          </p:cNvPr>
          <p:cNvPicPr>
            <a:picLocks noChangeAspect="1"/>
          </p:cNvPicPr>
          <p:nvPr/>
        </p:nvPicPr>
        <p:blipFill>
          <a:blip r:embed="rId4"/>
          <a:stretch>
            <a:fillRect/>
          </a:stretch>
        </p:blipFill>
        <p:spPr>
          <a:xfrm>
            <a:off x="4504813" y="2210644"/>
            <a:ext cx="936967" cy="449215"/>
          </a:xfrm>
          <a:prstGeom prst="rect">
            <a:avLst/>
          </a:prstGeom>
        </p:spPr>
      </p:pic>
      <p:pic>
        <p:nvPicPr>
          <p:cNvPr id="47" name="Imagen 46" descr="" title="">
            <a:extLst>
              <a:ext uri="{FF2B5EF4-FFF2-40B4-BE49-F238E27FC236}">
                <a16:creationId xmlns:a16="http://schemas.microsoft.com/office/drawing/2014/main" id="{543B5A56-C933-4A54-9C04-FBAA26BA0B9F}"/>
              </a:ext>
            </a:extLst>
          </p:cNvPr>
          <p:cNvPicPr>
            <a:picLocks noChangeAspect="1"/>
          </p:cNvPicPr>
          <p:nvPr/>
        </p:nvPicPr>
        <p:blipFill>
          <a:blip r:embed="rId5"/>
          <a:stretch>
            <a:fillRect/>
          </a:stretch>
        </p:blipFill>
        <p:spPr>
          <a:xfrm>
            <a:off x="5645764" y="2182472"/>
            <a:ext cx="987260" cy="450367"/>
          </a:xfrm>
          <a:prstGeom prst="rect">
            <a:avLst/>
          </a:prstGeom>
        </p:spPr>
      </p:pic>
      <p:pic>
        <p:nvPicPr>
          <p:cNvPr id="48" name="Imagen 47" descr="" title="">
            <a:extLst>
              <a:ext uri="{FF2B5EF4-FFF2-40B4-BE49-F238E27FC236}">
                <a16:creationId xmlns:a16="http://schemas.microsoft.com/office/drawing/2014/main" id="{3C7AD987-8E99-4CD3-8D5A-0AD86A72990B}"/>
              </a:ext>
            </a:extLst>
          </p:cNvPr>
          <p:cNvPicPr>
            <a:picLocks noChangeAspect="1"/>
          </p:cNvPicPr>
          <p:nvPr/>
        </p:nvPicPr>
        <p:blipFill>
          <a:blip r:embed="rId6"/>
          <a:stretch>
            <a:fillRect/>
          </a:stretch>
        </p:blipFill>
        <p:spPr>
          <a:xfrm>
            <a:off x="6859360" y="2164167"/>
            <a:ext cx="1098351" cy="486975"/>
          </a:xfrm>
          <a:prstGeom prst="rect">
            <a:avLst/>
          </a:prstGeom>
        </p:spPr>
      </p:pic>
      <p:pic>
        <p:nvPicPr>
          <p:cNvPr id="49" name="Imagen 48" descr="" title="">
            <a:extLst>
              <a:ext uri="{FF2B5EF4-FFF2-40B4-BE49-F238E27FC236}">
                <a16:creationId xmlns:a16="http://schemas.microsoft.com/office/drawing/2014/main" id="{0E931876-5175-4D48-B1F3-62E0850E3783}"/>
              </a:ext>
            </a:extLst>
          </p:cNvPr>
          <p:cNvPicPr>
            <a:picLocks noChangeAspect="1"/>
          </p:cNvPicPr>
          <p:nvPr/>
        </p:nvPicPr>
        <p:blipFill>
          <a:blip r:embed="rId7"/>
          <a:stretch>
            <a:fillRect/>
          </a:stretch>
        </p:blipFill>
        <p:spPr>
          <a:xfrm>
            <a:off x="8113820" y="2213471"/>
            <a:ext cx="1261471" cy="404434"/>
          </a:xfrm>
          <a:prstGeom prst="rect">
            <a:avLst/>
          </a:prstGeom>
        </p:spPr>
      </p:pic>
      <p:pic>
        <p:nvPicPr>
          <p:cNvPr id="50" name="Imagen 49" descr="" title="">
            <a:extLst>
              <a:ext uri="{FF2B5EF4-FFF2-40B4-BE49-F238E27FC236}">
                <a16:creationId xmlns:a16="http://schemas.microsoft.com/office/drawing/2014/main" id="{6B934840-285E-4AC8-83BC-92C88172DE31}"/>
              </a:ext>
            </a:extLst>
          </p:cNvPr>
          <p:cNvPicPr>
            <a:picLocks noChangeAspect="1"/>
          </p:cNvPicPr>
          <p:nvPr/>
        </p:nvPicPr>
        <p:blipFill>
          <a:blip r:embed="rId8"/>
          <a:stretch>
            <a:fillRect/>
          </a:stretch>
        </p:blipFill>
        <p:spPr>
          <a:xfrm>
            <a:off x="9675612" y="2253920"/>
            <a:ext cx="1085835" cy="399212"/>
          </a:xfrm>
          <a:prstGeom prst="rect">
            <a:avLst/>
          </a:prstGeom>
        </p:spPr>
      </p:pic>
      <p:sp>
        <p:nvSpPr>
          <p:cNvPr id="11" name="CuadroTexto 10" descr="" title="">
            <a:extLst>
              <a:ext uri="{FF2B5EF4-FFF2-40B4-BE49-F238E27FC236}">
                <a16:creationId xmlns:a16="http://schemas.microsoft.com/office/drawing/2014/main" id="{690B4DE3-6F34-4D1B-B23E-068CDE592C2E}"/>
              </a:ext>
            </a:extLst>
          </p:cNvPr>
          <p:cNvSpPr txBox="1"/>
          <p:nvPr/>
        </p:nvSpPr>
        <p:spPr>
          <a:xfrm>
            <a:off x="1939100" y="4447798"/>
            <a:ext cx="1502228" cy="584775"/>
          </a:xfrm>
          <a:prstGeom prst="rect">
            <a:avLst/>
          </a:prstGeom>
          <a:solidFill>
            <a:srgbClr val="92D050"/>
          </a:solidFill>
        </p:spPr>
        <p:txBody>
          <a:bodyPr wrap="square" rtlCol="0">
            <a:spAutoFit/>
          </a:bodyPr>
          <a:lstStyle/>
          <a:p>
            <a:pPr algn="ctr"/>
            <a:r>
              <a:rPr lang="es-MX" sz="1600" dirty="0">
                <a:solidFill>
                  <a:schemeClr val="bg1"/>
                </a:solidFill>
              </a:rPr>
              <a:t>Foreign resident</a:t>
            </a:r>
          </a:p>
        </p:txBody>
      </p:sp>
      <p:sp>
        <p:nvSpPr>
          <p:cNvPr id="12" name="object 7" descr="" title=""/>
          <p:cNvSpPr/>
          <p:nvPr/>
        </p:nvSpPr>
        <p:spPr>
          <a:xfrm>
            <a:off x="1675263" y="5791322"/>
            <a:ext cx="1114425" cy="1028700"/>
          </a:xfrm>
          <a:prstGeom prst="rect">
            <a:avLst/>
          </a:prstGeom>
          <a:blipFill>
            <a:blip r:embed="rId9" cstate="print"/>
            <a:stretch>
              <a:fillRect/>
            </a:stretch>
          </a:blipFill>
        </p:spPr>
        <p:txBody>
          <a:bodyPr wrap="square" lIns="0" tIns="0" rIns="0" bIns="0" rtlCol="0"/>
          <a:lstStyle/>
          <a:p>
            <a:endParaRPr/>
          </a:p>
        </p:txBody>
      </p:sp>
      <p:sp>
        <p:nvSpPr>
          <p:cNvPr id="13" name="CuadroTexto 12" descr="" title="">
            <a:extLst>
              <a:ext uri="{FF2B5EF4-FFF2-40B4-BE49-F238E27FC236}">
                <a16:creationId xmlns:a16="http://schemas.microsoft.com/office/drawing/2014/main" id="{690B4DE3-6F34-4D1B-B23E-068CDE592C2E}"/>
              </a:ext>
            </a:extLst>
          </p:cNvPr>
          <p:cNvSpPr txBox="1"/>
          <p:nvPr/>
        </p:nvSpPr>
        <p:spPr>
          <a:xfrm>
            <a:off x="1258495" y="5145694"/>
            <a:ext cx="1504522" cy="430887"/>
          </a:xfrm>
          <a:prstGeom prst="rect">
            <a:avLst/>
          </a:prstGeom>
          <a:noFill/>
        </p:spPr>
        <p:txBody>
          <a:bodyPr wrap="square" rtlCol="0">
            <a:spAutoFit/>
          </a:bodyPr>
          <a:lstStyle/>
          <a:p>
            <a:pPr algn="ctr"/>
            <a:r>
              <a:rPr lang="es-MX" sz="1100" dirty="0"/>
              <a:t>Digital </a:t>
            </a:r>
            <a:r>
              <a:rPr lang="es-MX" sz="1100" dirty="0" err="1"/>
              <a:t>services</a:t>
            </a:r>
            <a:r>
              <a:rPr lang="es-MX" sz="1100" dirty="0"/>
              <a:t> </a:t>
            </a:r>
            <a:r>
              <a:rPr lang="es-MX" sz="1100" dirty="0" err="1"/>
              <a:t>provider</a:t>
            </a:r>
            <a:endParaRPr lang="es-MX" sz="1100" dirty="0"/>
          </a:p>
        </p:txBody>
      </p:sp>
      <p:cxnSp>
        <p:nvCxnSpPr>
          <p:cNvPr id="14" name="Conector recto 13" descr="" title="">
            <a:extLst>
              <a:ext uri="{FF2B5EF4-FFF2-40B4-BE49-F238E27FC236}">
                <a16:creationId xmlns:a16="http://schemas.microsoft.com/office/drawing/2014/main" id="{9F725EF3-CD80-4A58-A946-B813B368BDEA}"/>
              </a:ext>
            </a:extLst>
          </p:cNvPr>
          <p:cNvCxnSpPr>
            <a:cxnSpLocks/>
          </p:cNvCxnSpPr>
          <p:nvPr/>
        </p:nvCxnSpPr>
        <p:spPr>
          <a:xfrm>
            <a:off x="1610285" y="5616788"/>
            <a:ext cx="2372546" cy="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de flecha 14" descr="" title=""/>
          <p:cNvCxnSpPr/>
          <p:nvPr/>
        </p:nvCxnSpPr>
        <p:spPr>
          <a:xfrm flipH="1">
            <a:off x="2505225" y="5007629"/>
            <a:ext cx="270097" cy="844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6" descr="" title="">
            <a:extLst>
              <a:ext uri="{FF2B5EF4-FFF2-40B4-BE49-F238E27FC236}">
                <a16:creationId xmlns:a16="http://schemas.microsoft.com/office/drawing/2014/main" id="{404DAE03-35E2-4CAB-8142-504A792D65F2}"/>
              </a:ext>
            </a:extLst>
          </p:cNvPr>
          <p:cNvCxnSpPr>
            <a:cxnSpLocks/>
          </p:cNvCxnSpPr>
          <p:nvPr/>
        </p:nvCxnSpPr>
        <p:spPr>
          <a:xfrm rot="10800000" flipV="1">
            <a:off x="1282499" y="4614950"/>
            <a:ext cx="563074" cy="2045922"/>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17" name="CuadroTexto 16" descr="" title="">
            <a:extLst>
              <a:ext uri="{FF2B5EF4-FFF2-40B4-BE49-F238E27FC236}">
                <a16:creationId xmlns:a16="http://schemas.microsoft.com/office/drawing/2014/main" id="{690B4DE3-6F34-4D1B-B23E-068CDE592C2E}"/>
              </a:ext>
            </a:extLst>
          </p:cNvPr>
          <p:cNvSpPr txBox="1"/>
          <p:nvPr/>
        </p:nvSpPr>
        <p:spPr>
          <a:xfrm>
            <a:off x="3508108" y="5355174"/>
            <a:ext cx="993611" cy="261610"/>
          </a:xfrm>
          <a:prstGeom prst="rect">
            <a:avLst/>
          </a:prstGeom>
          <a:noFill/>
        </p:spPr>
        <p:txBody>
          <a:bodyPr wrap="square" rtlCol="0">
            <a:spAutoFit/>
          </a:bodyPr>
          <a:lstStyle/>
          <a:p>
            <a:r>
              <a:rPr lang="es-MX" sz="1100" dirty="0"/>
              <a:t>Abroad </a:t>
            </a:r>
          </a:p>
        </p:txBody>
      </p:sp>
      <p:sp>
        <p:nvSpPr>
          <p:cNvPr id="18" name="CuadroTexto 17" descr="" title="">
            <a:extLst>
              <a:ext uri="{FF2B5EF4-FFF2-40B4-BE49-F238E27FC236}">
                <a16:creationId xmlns:a16="http://schemas.microsoft.com/office/drawing/2014/main" id="{690B4DE3-6F34-4D1B-B23E-068CDE592C2E}"/>
              </a:ext>
            </a:extLst>
          </p:cNvPr>
          <p:cNvSpPr txBox="1"/>
          <p:nvPr/>
        </p:nvSpPr>
        <p:spPr>
          <a:xfrm>
            <a:off x="3478082" y="5595651"/>
            <a:ext cx="993611" cy="261610"/>
          </a:xfrm>
          <a:prstGeom prst="rect">
            <a:avLst/>
          </a:prstGeom>
          <a:noFill/>
        </p:spPr>
        <p:txBody>
          <a:bodyPr wrap="square" rtlCol="0">
            <a:spAutoFit/>
          </a:bodyPr>
          <a:lstStyle/>
          <a:p>
            <a:r>
              <a:rPr lang="es-MX" sz="1100" dirty="0"/>
              <a:t>Mexico </a:t>
            </a:r>
          </a:p>
        </p:txBody>
      </p:sp>
      <p:sp>
        <p:nvSpPr>
          <p:cNvPr id="19" name="CuadroTexto 18" descr="" title="">
            <a:extLst>
              <a:ext uri="{FF2B5EF4-FFF2-40B4-BE49-F238E27FC236}">
                <a16:creationId xmlns:a16="http://schemas.microsoft.com/office/drawing/2014/main" id="{690B4DE3-6F34-4D1B-B23E-068CDE592C2E}"/>
              </a:ext>
            </a:extLst>
          </p:cNvPr>
          <p:cNvSpPr txBox="1"/>
          <p:nvPr/>
        </p:nvSpPr>
        <p:spPr>
          <a:xfrm>
            <a:off x="2342518" y="6527555"/>
            <a:ext cx="2184521" cy="261610"/>
          </a:xfrm>
          <a:prstGeom prst="rect">
            <a:avLst/>
          </a:prstGeom>
          <a:noFill/>
        </p:spPr>
        <p:txBody>
          <a:bodyPr wrap="square" rtlCol="0">
            <a:spAutoFit/>
          </a:bodyPr>
          <a:lstStyle/>
          <a:p>
            <a:pPr algn="ctr"/>
            <a:r>
              <a:rPr lang="es-MX" sz="1100" dirty="0"/>
              <a:t>Mexican end user</a:t>
            </a:r>
          </a:p>
        </p:txBody>
      </p:sp>
      <p:sp>
        <p:nvSpPr>
          <p:cNvPr id="20" name="Arco 19" descr="" title=""/>
          <p:cNvSpPr/>
          <p:nvPr/>
        </p:nvSpPr>
        <p:spPr>
          <a:xfrm>
            <a:off x="2807413" y="4744939"/>
            <a:ext cx="1519615" cy="2176472"/>
          </a:xfrm>
          <a:prstGeom prst="arc">
            <a:avLst>
              <a:gd name="adj1" fmla="val 15758176"/>
              <a:gd name="adj2" fmla="val 3064151"/>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FF0000"/>
              </a:solidFill>
            </a:endParaRPr>
          </a:p>
        </p:txBody>
      </p:sp>
      <p:sp>
        <p:nvSpPr>
          <p:cNvPr id="21" name="CuadroTexto 20" descr="" title="">
            <a:extLst>
              <a:ext uri="{FF2B5EF4-FFF2-40B4-BE49-F238E27FC236}">
                <a16:creationId xmlns:a16="http://schemas.microsoft.com/office/drawing/2014/main" id="{690B4DE3-6F34-4D1B-B23E-068CDE592C2E}"/>
              </a:ext>
            </a:extLst>
          </p:cNvPr>
          <p:cNvSpPr txBox="1"/>
          <p:nvPr/>
        </p:nvSpPr>
        <p:spPr>
          <a:xfrm>
            <a:off x="2922663" y="5936964"/>
            <a:ext cx="1504522" cy="430887"/>
          </a:xfrm>
          <a:prstGeom prst="rect">
            <a:avLst/>
          </a:prstGeom>
          <a:noFill/>
        </p:spPr>
        <p:txBody>
          <a:bodyPr wrap="square" rtlCol="0">
            <a:spAutoFit/>
          </a:bodyPr>
          <a:lstStyle/>
          <a:p>
            <a:pPr algn="ctr"/>
            <a:r>
              <a:rPr lang="es-MX" sz="1100" dirty="0">
                <a:solidFill>
                  <a:srgbClr val="FF0000"/>
                </a:solidFill>
              </a:rPr>
              <a:t>VAT </a:t>
            </a:r>
          </a:p>
          <a:p>
            <a:pPr algn="ctr"/>
            <a:r>
              <a:rPr lang="es-MX" sz="1100" dirty="0" err="1">
                <a:solidFill>
                  <a:srgbClr val="FF0000"/>
                </a:solidFill>
              </a:rPr>
              <a:t>transferred</a:t>
            </a:r>
            <a:r>
              <a:rPr lang="es-MX" sz="1100" dirty="0"/>
              <a:t> </a:t>
            </a:r>
          </a:p>
        </p:txBody>
      </p:sp>
      <p:sp>
        <p:nvSpPr>
          <p:cNvPr id="22" name="CuadroTexto 21" descr="" title="">
            <a:extLst>
              <a:ext uri="{FF2B5EF4-FFF2-40B4-BE49-F238E27FC236}">
                <a16:creationId xmlns:a16="http://schemas.microsoft.com/office/drawing/2014/main" id="{690B4DE3-6F34-4D1B-B23E-068CDE592C2E}"/>
              </a:ext>
            </a:extLst>
          </p:cNvPr>
          <p:cNvSpPr txBox="1"/>
          <p:nvPr/>
        </p:nvSpPr>
        <p:spPr>
          <a:xfrm>
            <a:off x="3874410" y="4521714"/>
            <a:ext cx="1504522" cy="430887"/>
          </a:xfrm>
          <a:prstGeom prst="rect">
            <a:avLst/>
          </a:prstGeom>
          <a:noFill/>
        </p:spPr>
        <p:txBody>
          <a:bodyPr wrap="square" rtlCol="0">
            <a:spAutoFit/>
          </a:bodyPr>
          <a:lstStyle/>
          <a:p>
            <a:pPr algn="ctr"/>
            <a:r>
              <a:rPr lang="es-MX" sz="1100" dirty="0">
                <a:solidFill>
                  <a:srgbClr val="FF0000"/>
                </a:solidFill>
              </a:rPr>
              <a:t>VAT </a:t>
            </a:r>
          </a:p>
          <a:p>
            <a:pPr algn="ctr"/>
            <a:r>
              <a:rPr lang="es-MX" sz="1100" dirty="0" err="1">
                <a:solidFill>
                  <a:srgbClr val="FF0000"/>
                </a:solidFill>
              </a:rPr>
              <a:t>withholding</a:t>
            </a:r>
            <a:r>
              <a:rPr lang="es-MX" sz="1100" dirty="0">
                <a:solidFill>
                  <a:srgbClr val="FF0000"/>
                </a:solidFill>
              </a:rPr>
              <a:t> </a:t>
            </a:r>
            <a:r>
              <a:rPr lang="es-MX" sz="1100" dirty="0" err="1">
                <a:solidFill>
                  <a:srgbClr val="FF0000"/>
                </a:solidFill>
              </a:rPr>
              <a:t>agent</a:t>
            </a:r>
            <a:r>
              <a:rPr lang="es-MX" sz="1100" dirty="0"/>
              <a:t> </a:t>
            </a:r>
          </a:p>
        </p:txBody>
      </p:sp>
      <p:sp>
        <p:nvSpPr>
          <p:cNvPr id="23" name="CuadroTexto 22" descr="" title="">
            <a:extLst>
              <a:ext uri="{FF2B5EF4-FFF2-40B4-BE49-F238E27FC236}">
                <a16:creationId xmlns:a16="http://schemas.microsoft.com/office/drawing/2014/main" id="{690B4DE3-6F34-4D1B-B23E-068CDE592C2E}"/>
              </a:ext>
            </a:extLst>
          </p:cNvPr>
          <p:cNvSpPr txBox="1"/>
          <p:nvPr/>
        </p:nvSpPr>
        <p:spPr>
          <a:xfrm>
            <a:off x="8640244" y="4175621"/>
            <a:ext cx="1502228" cy="646331"/>
          </a:xfrm>
          <a:prstGeom prst="rect">
            <a:avLst/>
          </a:prstGeom>
          <a:solidFill>
            <a:srgbClr val="92D050"/>
          </a:solidFill>
        </p:spPr>
        <p:txBody>
          <a:bodyPr wrap="square" rtlCol="0">
            <a:spAutoFit/>
          </a:bodyPr>
          <a:lstStyle/>
          <a:p>
            <a:pPr algn="ctr"/>
            <a:r>
              <a:rPr lang="es-MX" dirty="0">
                <a:solidFill>
                  <a:schemeClr val="bg1"/>
                </a:solidFill>
              </a:rPr>
              <a:t>Foreign resident</a:t>
            </a:r>
          </a:p>
        </p:txBody>
      </p:sp>
      <p:cxnSp>
        <p:nvCxnSpPr>
          <p:cNvPr id="24" name="Conector: angular 6" descr="" title="">
            <a:extLst>
              <a:ext uri="{FF2B5EF4-FFF2-40B4-BE49-F238E27FC236}">
                <a16:creationId xmlns:a16="http://schemas.microsoft.com/office/drawing/2014/main" id="{404DAE03-35E2-4CAB-8142-504A792D65F2}"/>
              </a:ext>
            </a:extLst>
          </p:cNvPr>
          <p:cNvCxnSpPr>
            <a:cxnSpLocks/>
          </p:cNvCxnSpPr>
          <p:nvPr/>
        </p:nvCxnSpPr>
        <p:spPr>
          <a:xfrm rot="5400000">
            <a:off x="7198320" y="5094208"/>
            <a:ext cx="2128654" cy="639295"/>
          </a:xfrm>
          <a:prstGeom prst="bentConnector3">
            <a:avLst>
              <a:gd name="adj1" fmla="val 195"/>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Conector: angular 15" descr="" title="">
            <a:extLst>
              <a:ext uri="{FF2B5EF4-FFF2-40B4-BE49-F238E27FC236}">
                <a16:creationId xmlns:a16="http://schemas.microsoft.com/office/drawing/2014/main" id="{0373713B-6794-43DD-8171-5849EF079322}"/>
              </a:ext>
            </a:extLst>
          </p:cNvPr>
          <p:cNvCxnSpPr>
            <a:cxnSpLocks/>
          </p:cNvCxnSpPr>
          <p:nvPr/>
        </p:nvCxnSpPr>
        <p:spPr>
          <a:xfrm rot="16200000" flipV="1">
            <a:off x="9747612" y="4836626"/>
            <a:ext cx="2076355" cy="1102156"/>
          </a:xfrm>
          <a:prstGeom prst="bentConnector3">
            <a:avLst>
              <a:gd name="adj1" fmla="val 101059"/>
            </a:avLst>
          </a:prstGeom>
          <a:ln>
            <a:tailEnd type="triangle"/>
          </a:ln>
        </p:spPr>
        <p:style>
          <a:lnRef idx="3">
            <a:schemeClr val="accent6"/>
          </a:lnRef>
          <a:fillRef idx="0">
            <a:schemeClr val="accent6"/>
          </a:fillRef>
          <a:effectRef idx="2">
            <a:schemeClr val="accent6"/>
          </a:effectRef>
          <a:fontRef idx="minor">
            <a:schemeClr val="tx1"/>
          </a:fontRef>
        </p:style>
      </p:cxnSp>
      <p:pic>
        <p:nvPicPr>
          <p:cNvPr id="26" name="Imagen 25" descr="" title="">
            <a:extLst>
              <a:ext uri="{FF2B5EF4-FFF2-40B4-BE49-F238E27FC236}">
                <a16:creationId xmlns:a16="http://schemas.microsoft.com/office/drawing/2014/main" id="{A67105BF-ECDC-421E-90DD-FC020251A003}"/>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017018" y="5817657"/>
            <a:ext cx="1030453" cy="664094"/>
          </a:xfrm>
          <a:prstGeom prst="rect">
            <a:avLst/>
          </a:prstGeom>
        </p:spPr>
      </p:pic>
      <p:pic>
        <p:nvPicPr>
          <p:cNvPr id="27" name="Imagen 26" descr="" title="">
            <a:extLst>
              <a:ext uri="{FF2B5EF4-FFF2-40B4-BE49-F238E27FC236}">
                <a16:creationId xmlns:a16="http://schemas.microsoft.com/office/drawing/2014/main" id="{A67105BF-ECDC-421E-90DD-FC020251A003}"/>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764963" y="5817657"/>
            <a:ext cx="1043623" cy="662812"/>
          </a:xfrm>
          <a:prstGeom prst="rect">
            <a:avLst/>
          </a:prstGeom>
        </p:spPr>
      </p:pic>
      <p:cxnSp>
        <p:nvCxnSpPr>
          <p:cNvPr id="28" name="Conector recto 27" descr="" title="">
            <a:extLst>
              <a:ext uri="{FF2B5EF4-FFF2-40B4-BE49-F238E27FC236}">
                <a16:creationId xmlns:a16="http://schemas.microsoft.com/office/drawing/2014/main" id="{9F725EF3-CD80-4A58-A946-B813B368BDEA}"/>
              </a:ext>
            </a:extLst>
          </p:cNvPr>
          <p:cNvCxnSpPr>
            <a:cxnSpLocks/>
          </p:cNvCxnSpPr>
          <p:nvPr/>
        </p:nvCxnSpPr>
        <p:spPr>
          <a:xfrm>
            <a:off x="8204100" y="5427687"/>
            <a:ext cx="2604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de flecha 28" descr="" title=""/>
          <p:cNvCxnSpPr/>
          <p:nvPr/>
        </p:nvCxnSpPr>
        <p:spPr>
          <a:xfrm flipH="1">
            <a:off x="8262506" y="4887907"/>
            <a:ext cx="662931" cy="99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descr="" title=""/>
          <p:cNvCxnSpPr/>
          <p:nvPr/>
        </p:nvCxnSpPr>
        <p:spPr>
          <a:xfrm>
            <a:off x="9951765" y="4940517"/>
            <a:ext cx="619774" cy="974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CuadroTexto 30" descr="" title="">
            <a:extLst>
              <a:ext uri="{FF2B5EF4-FFF2-40B4-BE49-F238E27FC236}">
                <a16:creationId xmlns:a16="http://schemas.microsoft.com/office/drawing/2014/main" id="{690B4DE3-6F34-4D1B-B23E-068CDE592C2E}"/>
              </a:ext>
            </a:extLst>
          </p:cNvPr>
          <p:cNvSpPr txBox="1"/>
          <p:nvPr/>
        </p:nvSpPr>
        <p:spPr>
          <a:xfrm>
            <a:off x="9951765" y="4760089"/>
            <a:ext cx="1117351" cy="430887"/>
          </a:xfrm>
          <a:prstGeom prst="rect">
            <a:avLst/>
          </a:prstGeom>
          <a:noFill/>
        </p:spPr>
        <p:txBody>
          <a:bodyPr wrap="square" rtlCol="0">
            <a:spAutoFit/>
          </a:bodyPr>
          <a:lstStyle/>
          <a:p>
            <a:pPr algn="ctr"/>
            <a:r>
              <a:rPr lang="es-MX" sz="1100"/>
              <a:t>Digital intermediation</a:t>
            </a:r>
            <a:endParaRPr lang="es-MX" sz="1100" dirty="0"/>
          </a:p>
        </p:txBody>
      </p:sp>
      <p:cxnSp>
        <p:nvCxnSpPr>
          <p:cNvPr id="32" name="Conector recto de flecha 31" descr="" title=""/>
          <p:cNvCxnSpPr/>
          <p:nvPr/>
        </p:nvCxnSpPr>
        <p:spPr>
          <a:xfrm flipV="1">
            <a:off x="8781340" y="6112775"/>
            <a:ext cx="1257779"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descr="" title="">
            <a:extLst>
              <a:ext uri="{FF2B5EF4-FFF2-40B4-BE49-F238E27FC236}">
                <a16:creationId xmlns:a16="http://schemas.microsoft.com/office/drawing/2014/main" id="{690B4DE3-6F34-4D1B-B23E-068CDE592C2E}"/>
              </a:ext>
            </a:extLst>
          </p:cNvPr>
          <p:cNvSpPr txBox="1"/>
          <p:nvPr/>
        </p:nvSpPr>
        <p:spPr>
          <a:xfrm>
            <a:off x="8803763" y="5505378"/>
            <a:ext cx="1219369" cy="430887"/>
          </a:xfrm>
          <a:prstGeom prst="rect">
            <a:avLst/>
          </a:prstGeom>
          <a:noFill/>
        </p:spPr>
        <p:txBody>
          <a:bodyPr wrap="square" rtlCol="0">
            <a:spAutoFit/>
          </a:bodyPr>
          <a:lstStyle/>
          <a:p>
            <a:pPr algn="ctr"/>
            <a:r>
              <a:rPr lang="es-MX" sz="1100" dirty="0"/>
              <a:t>Selling, services or lease</a:t>
            </a:r>
          </a:p>
        </p:txBody>
      </p:sp>
      <p:sp>
        <p:nvSpPr>
          <p:cNvPr id="34" name="CuadroTexto 33" descr="" title="">
            <a:extLst>
              <a:ext uri="{FF2B5EF4-FFF2-40B4-BE49-F238E27FC236}">
                <a16:creationId xmlns:a16="http://schemas.microsoft.com/office/drawing/2014/main" id="{690B4DE3-6F34-4D1B-B23E-068CDE592C2E}"/>
              </a:ext>
            </a:extLst>
          </p:cNvPr>
          <p:cNvSpPr txBox="1"/>
          <p:nvPr/>
        </p:nvSpPr>
        <p:spPr>
          <a:xfrm>
            <a:off x="7875543" y="6460516"/>
            <a:ext cx="1313401" cy="261610"/>
          </a:xfrm>
          <a:prstGeom prst="rect">
            <a:avLst/>
          </a:prstGeom>
          <a:noFill/>
        </p:spPr>
        <p:txBody>
          <a:bodyPr wrap="square" rtlCol="0">
            <a:spAutoFit/>
          </a:bodyPr>
          <a:lstStyle/>
          <a:p>
            <a:pPr algn="ctr"/>
            <a:r>
              <a:rPr lang="es-MX" sz="1100" dirty="0"/>
              <a:t>Supplier</a:t>
            </a:r>
          </a:p>
        </p:txBody>
      </p:sp>
      <p:sp>
        <p:nvSpPr>
          <p:cNvPr id="35" name="CuadroTexto 34" descr="" title="">
            <a:extLst>
              <a:ext uri="{FF2B5EF4-FFF2-40B4-BE49-F238E27FC236}">
                <a16:creationId xmlns:a16="http://schemas.microsoft.com/office/drawing/2014/main" id="{690B4DE3-6F34-4D1B-B23E-068CDE592C2E}"/>
              </a:ext>
            </a:extLst>
          </p:cNvPr>
          <p:cNvSpPr txBox="1"/>
          <p:nvPr/>
        </p:nvSpPr>
        <p:spPr>
          <a:xfrm>
            <a:off x="9688730" y="6477160"/>
            <a:ext cx="1196088" cy="261610"/>
          </a:xfrm>
          <a:prstGeom prst="rect">
            <a:avLst/>
          </a:prstGeom>
          <a:noFill/>
        </p:spPr>
        <p:txBody>
          <a:bodyPr wrap="square" rtlCol="0">
            <a:spAutoFit/>
          </a:bodyPr>
          <a:lstStyle/>
          <a:p>
            <a:pPr algn="ctr"/>
            <a:r>
              <a:rPr lang="es-MX" sz="1100" dirty="0"/>
              <a:t>Client</a:t>
            </a:r>
          </a:p>
        </p:txBody>
      </p:sp>
      <p:sp>
        <p:nvSpPr>
          <p:cNvPr id="36" name="CuadroTexto 35" descr="" title="">
            <a:extLst>
              <a:ext uri="{FF2B5EF4-FFF2-40B4-BE49-F238E27FC236}">
                <a16:creationId xmlns:a16="http://schemas.microsoft.com/office/drawing/2014/main" id="{690B4DE3-6F34-4D1B-B23E-068CDE592C2E}"/>
              </a:ext>
            </a:extLst>
          </p:cNvPr>
          <p:cNvSpPr txBox="1"/>
          <p:nvPr/>
        </p:nvSpPr>
        <p:spPr>
          <a:xfrm>
            <a:off x="8653956" y="6164271"/>
            <a:ext cx="1504522" cy="261610"/>
          </a:xfrm>
          <a:prstGeom prst="rect">
            <a:avLst/>
          </a:prstGeom>
          <a:noFill/>
        </p:spPr>
        <p:txBody>
          <a:bodyPr wrap="square" rtlCol="0">
            <a:spAutoFit/>
          </a:bodyPr>
          <a:lstStyle/>
          <a:p>
            <a:pPr algn="ctr"/>
            <a:r>
              <a:rPr lang="es-MX" sz="1100" dirty="0">
                <a:solidFill>
                  <a:srgbClr val="FF0000"/>
                </a:solidFill>
              </a:rPr>
              <a:t>VAT transferred</a:t>
            </a:r>
            <a:r>
              <a:rPr lang="es-MX" sz="1100" dirty="0"/>
              <a:t> </a:t>
            </a:r>
          </a:p>
        </p:txBody>
      </p:sp>
      <p:sp>
        <p:nvSpPr>
          <p:cNvPr id="37" name="CuadroTexto 36" descr="" title="">
            <a:extLst>
              <a:ext uri="{FF2B5EF4-FFF2-40B4-BE49-F238E27FC236}">
                <a16:creationId xmlns:a16="http://schemas.microsoft.com/office/drawing/2014/main" id="{690B4DE3-6F34-4D1B-B23E-068CDE592C2E}"/>
              </a:ext>
            </a:extLst>
          </p:cNvPr>
          <p:cNvSpPr txBox="1"/>
          <p:nvPr/>
        </p:nvSpPr>
        <p:spPr>
          <a:xfrm>
            <a:off x="6599493" y="4417818"/>
            <a:ext cx="1451215" cy="430887"/>
          </a:xfrm>
          <a:prstGeom prst="rect">
            <a:avLst/>
          </a:prstGeom>
          <a:noFill/>
        </p:spPr>
        <p:txBody>
          <a:bodyPr wrap="square" rtlCol="0">
            <a:spAutoFit/>
          </a:bodyPr>
          <a:lstStyle/>
          <a:p>
            <a:pPr algn="ctr"/>
            <a:r>
              <a:rPr lang="es-MX" sz="1100" dirty="0">
                <a:solidFill>
                  <a:srgbClr val="FF0000"/>
                </a:solidFill>
              </a:rPr>
              <a:t>VAT / </a:t>
            </a:r>
            <a:r>
              <a:rPr lang="es-MX" sz="1100" dirty="0" err="1">
                <a:solidFill>
                  <a:srgbClr val="FF0000"/>
                </a:solidFill>
              </a:rPr>
              <a:t>Income</a:t>
            </a:r>
            <a:r>
              <a:rPr lang="es-MX" sz="1100" dirty="0">
                <a:solidFill>
                  <a:srgbClr val="FF0000"/>
                </a:solidFill>
              </a:rPr>
              <a:t> Tax  </a:t>
            </a:r>
          </a:p>
          <a:p>
            <a:pPr algn="ctr"/>
            <a:r>
              <a:rPr lang="es-MX" sz="1100" dirty="0" err="1">
                <a:solidFill>
                  <a:srgbClr val="FF0000"/>
                </a:solidFill>
              </a:rPr>
              <a:t>withholding</a:t>
            </a:r>
            <a:r>
              <a:rPr lang="es-MX" sz="1100" dirty="0">
                <a:solidFill>
                  <a:srgbClr val="FF0000"/>
                </a:solidFill>
              </a:rPr>
              <a:t> </a:t>
            </a:r>
            <a:r>
              <a:rPr lang="es-MX" sz="1100" dirty="0" err="1">
                <a:solidFill>
                  <a:srgbClr val="FF0000"/>
                </a:solidFill>
              </a:rPr>
              <a:t>agent</a:t>
            </a:r>
            <a:r>
              <a:rPr lang="es-MX" sz="1100" dirty="0"/>
              <a:t> </a:t>
            </a:r>
          </a:p>
        </p:txBody>
      </p:sp>
      <p:sp>
        <p:nvSpPr>
          <p:cNvPr id="38" name="CuadroTexto 37" descr="" title="">
            <a:extLst>
              <a:ext uri="{FF2B5EF4-FFF2-40B4-BE49-F238E27FC236}">
                <a16:creationId xmlns:a16="http://schemas.microsoft.com/office/drawing/2014/main" id="{690B4DE3-6F34-4D1B-B23E-068CDE592C2E}"/>
              </a:ext>
            </a:extLst>
          </p:cNvPr>
          <p:cNvSpPr txBox="1"/>
          <p:nvPr/>
        </p:nvSpPr>
        <p:spPr>
          <a:xfrm>
            <a:off x="7991395" y="5095005"/>
            <a:ext cx="993611" cy="261610"/>
          </a:xfrm>
          <a:prstGeom prst="rect">
            <a:avLst/>
          </a:prstGeom>
          <a:noFill/>
        </p:spPr>
        <p:txBody>
          <a:bodyPr wrap="square" rtlCol="0">
            <a:spAutoFit/>
          </a:bodyPr>
          <a:lstStyle/>
          <a:p>
            <a:r>
              <a:rPr lang="es-MX" sz="1100" dirty="0"/>
              <a:t>Abroad </a:t>
            </a:r>
          </a:p>
        </p:txBody>
      </p:sp>
      <p:sp>
        <p:nvSpPr>
          <p:cNvPr id="39" name="CuadroTexto 38" descr="" title="">
            <a:extLst>
              <a:ext uri="{FF2B5EF4-FFF2-40B4-BE49-F238E27FC236}">
                <a16:creationId xmlns:a16="http://schemas.microsoft.com/office/drawing/2014/main" id="{690B4DE3-6F34-4D1B-B23E-068CDE592C2E}"/>
              </a:ext>
            </a:extLst>
          </p:cNvPr>
          <p:cNvSpPr txBox="1"/>
          <p:nvPr/>
        </p:nvSpPr>
        <p:spPr>
          <a:xfrm>
            <a:off x="7911454" y="5479183"/>
            <a:ext cx="993611" cy="261610"/>
          </a:xfrm>
          <a:prstGeom prst="rect">
            <a:avLst/>
          </a:prstGeom>
          <a:noFill/>
        </p:spPr>
        <p:txBody>
          <a:bodyPr wrap="square" rtlCol="0">
            <a:spAutoFit/>
          </a:bodyPr>
          <a:lstStyle/>
          <a:p>
            <a:r>
              <a:rPr lang="es-MX" sz="1100" dirty="0"/>
              <a:t>Mexico </a:t>
            </a:r>
          </a:p>
        </p:txBody>
      </p:sp>
      <p:sp>
        <p:nvSpPr>
          <p:cNvPr id="51" name="CuadroTexto 50" descr="" title="">
            <a:extLst>
              <a:ext uri="{FF2B5EF4-FFF2-40B4-BE49-F238E27FC236}">
                <a16:creationId xmlns:a16="http://schemas.microsoft.com/office/drawing/2014/main" id="{690B4DE3-6F34-4D1B-B23E-068CDE592C2E}"/>
              </a:ext>
            </a:extLst>
          </p:cNvPr>
          <p:cNvSpPr txBox="1"/>
          <p:nvPr/>
        </p:nvSpPr>
        <p:spPr>
          <a:xfrm>
            <a:off x="7779982" y="6596390"/>
            <a:ext cx="1504522" cy="261610"/>
          </a:xfrm>
          <a:prstGeom prst="rect">
            <a:avLst/>
          </a:prstGeom>
          <a:noFill/>
        </p:spPr>
        <p:txBody>
          <a:bodyPr wrap="square" rtlCol="0">
            <a:spAutoFit/>
          </a:bodyPr>
          <a:lstStyle/>
          <a:p>
            <a:pPr algn="ctr"/>
            <a:r>
              <a:rPr lang="es-MX" sz="1100" dirty="0" err="1">
                <a:solidFill>
                  <a:srgbClr val="FF0000"/>
                </a:solidFill>
              </a:rPr>
              <a:t>Income</a:t>
            </a:r>
            <a:r>
              <a:rPr lang="es-MX" sz="1100" dirty="0">
                <a:solidFill>
                  <a:srgbClr val="FF0000"/>
                </a:solidFill>
              </a:rPr>
              <a:t> </a:t>
            </a:r>
            <a:r>
              <a:rPr lang="es-MX" sz="1100" dirty="0" err="1">
                <a:solidFill>
                  <a:srgbClr val="FF0000"/>
                </a:solidFill>
              </a:rPr>
              <a:t>tax</a:t>
            </a:r>
            <a:endParaRPr lang="es-MX" sz="1100" dirty="0"/>
          </a:p>
        </p:txBody>
      </p:sp>
    </p:spTree>
    <p:extLst>
      <p:ext uri="{BB962C8B-B14F-4D97-AF65-F5344CB8AC3E}">
        <p14:creationId xmlns:p14="http://schemas.microsoft.com/office/powerpoint/2010/main" val="669863334"/>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Espace réservé du texte 1" descr="" title="">
            <a:extLst>
              <a:ext uri="{FF2B5EF4-FFF2-40B4-BE49-F238E27FC236}">
                <a16:creationId xmlns:a16="http://schemas.microsoft.com/office/drawing/2014/main" id="{C9F26DDC-8ED9-43D2-A2F6-93A1A7AE2CBF}"/>
              </a:ext>
            </a:extLst>
          </p:cNvPr>
          <p:cNvSpPr>
            <a:spLocks noGrp="1"/>
          </p:cNvSpPr>
          <p:nvPr>
            <p:ph type="body" sz="quarter" idx="10"/>
          </p:nvPr>
        </p:nvSpPr>
        <p:spPr/>
        <p:txBody>
          <a:bodyPr/>
          <a:lstStyle/>
          <a:p>
            <a:pPr algn="ctr"/>
            <a:r>
              <a:rPr lang="fr-FR" b="1" dirty="0"/>
              <a:t>DST update – Is </a:t>
            </a:r>
            <a:r>
              <a:rPr lang="fr-FR" b="1" dirty="0" err="1"/>
              <a:t>that</a:t>
            </a:r>
            <a:r>
              <a:rPr lang="fr-FR" b="1" dirty="0"/>
              <a:t> the end of DST?</a:t>
            </a:r>
          </a:p>
        </p:txBody>
      </p:sp>
      <p:sp>
        <p:nvSpPr>
          <p:cNvPr id="3" name="Espace réservé du numéro de diapositive 2" descr="" title="">
            <a:extLst>
              <a:ext uri="{FF2B5EF4-FFF2-40B4-BE49-F238E27FC236}">
                <a16:creationId xmlns:a16="http://schemas.microsoft.com/office/drawing/2014/main" id="{7E83FB6F-3CD3-4EEE-9005-8480E2D426E4}"/>
              </a:ext>
            </a:extLst>
          </p:cNvPr>
          <p:cNvSpPr>
            <a:spLocks noGrp="1"/>
          </p:cNvSpPr>
          <p:nvPr>
            <p:ph type="sldNum" sz="quarter" idx="13"/>
          </p:nvPr>
        </p:nvSpPr>
        <p:spPr/>
        <p:txBody>
          <a:bodyPr/>
          <a:lstStyle/>
          <a:p>
            <a:fld id="{4B39B52A-EAD5-4CA9-B46E-2F3B4224B365}" type="slidenum">
              <a:rPr lang="en-GB" noProof="0" smtClean="0"/>
              <a:pPr/>
              <a:t>11</a:t>
            </a:fld>
            <a:endParaRPr lang="en-GB" noProof="0" dirty="0"/>
          </a:p>
        </p:txBody>
      </p:sp>
      <p:sp>
        <p:nvSpPr>
          <p:cNvPr id="4" name="Espace réservé du texte 3" descr="" title="">
            <a:extLst>
              <a:ext uri="{FF2B5EF4-FFF2-40B4-BE49-F238E27FC236}">
                <a16:creationId xmlns:a16="http://schemas.microsoft.com/office/drawing/2014/main" id="{F9ECF07D-6CCE-4CA8-9336-081AB8467D9E}"/>
              </a:ext>
            </a:extLst>
          </p:cNvPr>
          <p:cNvSpPr>
            <a:spLocks noGrp="1"/>
          </p:cNvSpPr>
          <p:nvPr>
            <p:ph type="body" sz="quarter" idx="11"/>
          </p:nvPr>
        </p:nvSpPr>
        <p:spPr>
          <a:xfrm>
            <a:off x="576000" y="1271171"/>
            <a:ext cx="11040000" cy="5141351"/>
          </a:xfrm>
        </p:spPr>
        <p:txBody>
          <a:bodyPr/>
          <a:lstStyle/>
          <a:p>
            <a:pPr marL="0" indent="0">
              <a:buNone/>
            </a:pPr>
            <a:endParaRPr lang="fr-FR" sz="1800" dirty="0">
              <a:effectLst/>
              <a:latin typeface="Calibri" panose="020F0502020204030204" pitchFamily="34" charset="0"/>
              <a:ea typeface="Calibri" panose="020F0502020204030204" pitchFamily="34" charset="0"/>
            </a:endParaRPr>
          </a:p>
          <a:p>
            <a:r>
              <a:rPr lang="en-US" sz="1800" b="1" dirty="0">
                <a:effectLst/>
                <a:latin typeface="+mn-lt"/>
                <a:ea typeface="Calibri" panose="020F0502020204030204" pitchFamily="34" charset="0"/>
              </a:rPr>
              <a:t>Domestic Measures on Digital Service Taxes and Interaction with Pillar 1</a:t>
            </a:r>
            <a:endParaRPr lang="fr-FR" sz="1800" b="1" dirty="0">
              <a:latin typeface="+mn-lt"/>
              <a:ea typeface="Calibri" panose="020F0502020204030204" pitchFamily="34" charset="0"/>
            </a:endParaRPr>
          </a:p>
          <a:p>
            <a:pPr lvl="1" indent="-342900">
              <a:buClr>
                <a:srgbClr val="000000"/>
              </a:buClr>
              <a:buFont typeface="Arial" panose="020B0604020202020204" pitchFamily="34" charset="0"/>
              <a:buChar char="-"/>
            </a:pPr>
            <a:r>
              <a:rPr lang="en-US" sz="1800" kern="1800" dirty="0">
                <a:latin typeface="+mn-lt"/>
              </a:rPr>
              <a:t>Disappointing revenue : France € 375M (2020), </a:t>
            </a:r>
            <a:r>
              <a:rPr lang="en-US" sz="1800" kern="1800">
                <a:latin typeface="+mn-lt"/>
              </a:rPr>
              <a:t>Italy € 233 M, Spain € 166 M </a:t>
            </a:r>
            <a:r>
              <a:rPr lang="en-US" sz="1800" kern="1800" dirty="0">
                <a:latin typeface="+mn-lt"/>
              </a:rPr>
              <a:t>for instance</a:t>
            </a:r>
          </a:p>
          <a:p>
            <a:pPr marL="305100" lvl="1" indent="0">
              <a:buClr>
                <a:srgbClr val="000000"/>
              </a:buClr>
              <a:buNone/>
            </a:pPr>
            <a:endParaRPr lang="en-US" sz="1800" b="1" dirty="0">
              <a:latin typeface="+mn-lt"/>
              <a:ea typeface="Calibri" panose="020F0502020204030204" pitchFamily="34" charset="0"/>
            </a:endParaRPr>
          </a:p>
          <a:p>
            <a:pPr>
              <a:buClr>
                <a:srgbClr val="000000"/>
              </a:buClr>
            </a:pPr>
            <a:r>
              <a:rPr lang="en-US" sz="1800" b="1" dirty="0">
                <a:effectLst/>
                <a:latin typeface="+mn-lt"/>
                <a:ea typeface="Times New Roman" panose="02020603050405020304" pitchFamily="18" charset="0"/>
              </a:rPr>
              <a:t>The political agreement and the relief mechanisms against double taxation </a:t>
            </a:r>
            <a:r>
              <a:rPr lang="en-US" sz="1800" dirty="0">
                <a:effectLst/>
                <a:latin typeface="+mn-lt"/>
                <a:ea typeface="Times New Roman" panose="02020603050405020304" pitchFamily="18" charset="0"/>
              </a:rPr>
              <a:t>(i.e. Tax Credit mechanism) </a:t>
            </a:r>
            <a:endParaRPr lang="fr-FR" sz="1800" dirty="0">
              <a:effectLst/>
              <a:latin typeface="+mn-lt"/>
              <a:ea typeface="Times New Roman" panose="02020603050405020304" pitchFamily="18" charset="0"/>
            </a:endParaRPr>
          </a:p>
          <a:p>
            <a:pPr lvl="1" indent="-342900">
              <a:buClr>
                <a:srgbClr val="000000"/>
              </a:buClr>
              <a:buFont typeface="Arial" panose="020B0604020202020204" pitchFamily="34" charset="0"/>
              <a:buChar char="-"/>
            </a:pPr>
            <a:r>
              <a:rPr lang="en-US" sz="1800" kern="1800" dirty="0">
                <a:latin typeface="+mn-lt"/>
              </a:rPr>
              <a:t>Tax Treaties coverage and potential discrimination</a:t>
            </a:r>
            <a:endParaRPr lang="fr-FR" sz="1800" kern="1800" dirty="0">
              <a:latin typeface="+mn-lt"/>
            </a:endParaRPr>
          </a:p>
          <a:p>
            <a:pPr lvl="1" indent="-342900">
              <a:buClr>
                <a:srgbClr val="000000"/>
              </a:buClr>
              <a:buFont typeface="Arial" panose="020B0604020202020204" pitchFamily="34" charset="0"/>
              <a:buChar char="-"/>
            </a:pPr>
            <a:r>
              <a:rPr lang="en-US" sz="1800" kern="1800" dirty="0">
                <a:latin typeface="+mn-lt"/>
              </a:rPr>
              <a:t>Tax Treaties overriding:</a:t>
            </a:r>
            <a:endParaRPr lang="fr-FR" sz="1800" kern="1800" dirty="0">
              <a:latin typeface="+mn-lt"/>
            </a:endParaRPr>
          </a:p>
          <a:p>
            <a:pPr lvl="1" indent="449580"/>
            <a:r>
              <a:rPr lang="en-US" sz="1800" kern="1800" dirty="0">
                <a:latin typeface="+mn-lt"/>
              </a:rPr>
              <a:t>(</a:t>
            </a:r>
            <a:r>
              <a:rPr lang="en-US" sz="1800" kern="1800" dirty="0" err="1">
                <a:latin typeface="+mn-lt"/>
              </a:rPr>
              <a:t>i</a:t>
            </a:r>
            <a:r>
              <a:rPr lang="en-US" sz="1800" kern="1800" dirty="0">
                <a:latin typeface="+mn-lt"/>
              </a:rPr>
              <a:t>) inclusion of DST between covered taxes and extension of remedies against double taxation</a:t>
            </a:r>
            <a:endParaRPr lang="fr-FR" sz="1800" kern="1800" dirty="0">
              <a:latin typeface="+mn-lt"/>
            </a:endParaRPr>
          </a:p>
          <a:p>
            <a:pPr lvl="1" indent="449580"/>
            <a:r>
              <a:rPr lang="en-US" sz="1800" kern="1800" dirty="0">
                <a:latin typeface="+mn-lt"/>
              </a:rPr>
              <a:t>(ii) implantation of specific multilateral treaties on DST</a:t>
            </a:r>
            <a:endParaRPr lang="fr-FR" sz="1800" kern="1800" dirty="0">
              <a:latin typeface="+mn-lt"/>
            </a:endParaRPr>
          </a:p>
          <a:p>
            <a:endParaRPr lang="fr-FR" dirty="0"/>
          </a:p>
        </p:txBody>
      </p:sp>
    </p:spTree>
    <p:extLst>
      <p:ext uri="{BB962C8B-B14F-4D97-AF65-F5344CB8AC3E}">
        <p14:creationId xmlns:p14="http://schemas.microsoft.com/office/powerpoint/2010/main" val="2337097602"/>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835C89B5-8A83-4C3D-A151-31434D594768}"/>
              </a:ext>
            </a:extLst>
          </p:cNvPr>
          <p:cNvSpPr>
            <a:spLocks noGrp="1"/>
          </p:cNvSpPr>
          <p:nvPr>
            <p:ph type="title"/>
          </p:nvPr>
        </p:nvSpPr>
        <p:spPr>
          <a:xfrm>
            <a:off x="838200" y="183191"/>
            <a:ext cx="10515600" cy="473301"/>
          </a:xfrm>
        </p:spPr>
        <p:txBody>
          <a:bodyPr>
            <a:normAutofit/>
          </a:bodyPr>
          <a:lstStyle/>
          <a:p>
            <a:pPr algn="ctr"/>
            <a:r>
              <a:rPr lang="fr-FR" sz="2400" kern="1800" dirty="0">
                <a:solidFill>
                  <a:schemeClr val="tx1"/>
                </a:solidFill>
              </a:rPr>
              <a:t>US - DST update – </a:t>
            </a:r>
            <a:r>
              <a:rPr lang="fr-FR" sz="2400" kern="1800" dirty="0" err="1">
                <a:solidFill>
                  <a:schemeClr val="tx1"/>
                </a:solidFill>
              </a:rPr>
              <a:t>Federal</a:t>
            </a:r>
            <a:endParaRPr lang="fr-FR" sz="2400" kern="1800" dirty="0">
              <a:solidFill>
                <a:schemeClr val="tx1"/>
              </a:solidFill>
            </a:endParaRPr>
          </a:p>
        </p:txBody>
      </p:sp>
      <p:sp>
        <p:nvSpPr>
          <p:cNvPr id="5" name="Content Placeholder 4" descr="" title="">
            <a:extLst>
              <a:ext uri="{FF2B5EF4-FFF2-40B4-BE49-F238E27FC236}">
                <a16:creationId xmlns:a16="http://schemas.microsoft.com/office/drawing/2014/main" id="{EA87C97B-E9E2-4D96-A6CA-1020C2004998}"/>
              </a:ext>
            </a:extLst>
          </p:cNvPr>
          <p:cNvSpPr>
            <a:spLocks noGrp="1"/>
          </p:cNvSpPr>
          <p:nvPr>
            <p:ph idx="1"/>
          </p:nvPr>
        </p:nvSpPr>
        <p:spPr>
          <a:xfrm>
            <a:off x="838200" y="1253331"/>
            <a:ext cx="10515600" cy="4351338"/>
          </a:xfrm>
        </p:spPr>
        <p:txBody>
          <a:bodyPr>
            <a:noAutofit/>
          </a:bodyPr>
          <a:lstStyle/>
          <a:p>
            <a:pPr>
              <a:buFont typeface="Arial" panose="020B0604020202020204" pitchFamily="34" charset="0"/>
              <a:buChar char="•"/>
            </a:pPr>
            <a:r>
              <a:rPr lang="en-US" sz="1800" dirty="0">
                <a:solidFill>
                  <a:schemeClr val="tx1"/>
                </a:solidFill>
                <a:latin typeface="+mn-lt"/>
              </a:rPr>
              <a:t>General bipartisan opposition to digital services taxes</a:t>
            </a:r>
          </a:p>
          <a:p>
            <a:pPr lvl="1"/>
            <a:r>
              <a:rPr lang="en-US" sz="1800" kern="1800" dirty="0">
                <a:solidFill>
                  <a:schemeClr val="tx1"/>
                </a:solidFill>
                <a:latin typeface="+mn-lt"/>
              </a:rPr>
              <a:t>Both Trump and Biden administrations push for repeal</a:t>
            </a:r>
          </a:p>
          <a:p>
            <a:pPr lvl="1"/>
            <a:r>
              <a:rPr lang="en-US" sz="1800" kern="1800" dirty="0">
                <a:solidFill>
                  <a:schemeClr val="tx1"/>
                </a:solidFill>
                <a:latin typeface="+mn-lt"/>
              </a:rPr>
              <a:t>Similarly, Senate Finance Committee members Grassley (R) and Wyden (D) encouraged administration to fight “targeted, discriminatory taxation”)</a:t>
            </a:r>
          </a:p>
          <a:p>
            <a:endParaRPr lang="en-US" sz="1800" dirty="0">
              <a:solidFill>
                <a:schemeClr val="tx1"/>
              </a:solidFill>
              <a:latin typeface="+mn-lt"/>
            </a:endParaRPr>
          </a:p>
          <a:p>
            <a:pPr>
              <a:buFont typeface="Arial" panose="020B0604020202020204" pitchFamily="34" charset="0"/>
              <a:buChar char="•"/>
            </a:pPr>
            <a:r>
              <a:rPr lang="en-US" sz="1800" dirty="0">
                <a:solidFill>
                  <a:schemeClr val="tx1"/>
                </a:solidFill>
                <a:latin typeface="+mn-lt"/>
              </a:rPr>
              <a:t>U.S. Trade Representative initiated investigations under Section 301</a:t>
            </a:r>
          </a:p>
          <a:p>
            <a:pPr lvl="1"/>
            <a:r>
              <a:rPr lang="en-US" sz="1800" kern="1800" dirty="0">
                <a:solidFill>
                  <a:schemeClr val="tx1"/>
                </a:solidFill>
                <a:latin typeface="+mn-lt"/>
              </a:rPr>
              <a:t>All DSTs were found to be discriminatory.  In the case of France, retaliatory tariffs were proposed and then suspended</a:t>
            </a:r>
          </a:p>
          <a:p>
            <a:pPr lvl="1"/>
            <a:r>
              <a:rPr lang="en-US" sz="1800" kern="1800" dirty="0">
                <a:solidFill>
                  <a:schemeClr val="tx1"/>
                </a:solidFill>
                <a:latin typeface="+mn-lt"/>
              </a:rPr>
              <a:t>In June 2021, the USTR suspended its retaliation in order to facilitate OECD Pillar negotiations.</a:t>
            </a:r>
          </a:p>
          <a:p>
            <a:pPr lvl="1"/>
            <a:r>
              <a:rPr lang="en-US" sz="1800" kern="1800" dirty="0">
                <a:solidFill>
                  <a:schemeClr val="tx1"/>
                </a:solidFill>
                <a:latin typeface="+mn-lt"/>
              </a:rPr>
              <a:t>At the end of 2021, came to agreements with the relevant countries on a transitional approach to Pillar 1 implementation</a:t>
            </a:r>
          </a:p>
          <a:p>
            <a:pPr lvl="2"/>
            <a:r>
              <a:rPr lang="en-US" sz="1800" kern="1800" dirty="0">
                <a:solidFill>
                  <a:schemeClr val="tx1"/>
                </a:solidFill>
                <a:latin typeface="+mn-lt"/>
              </a:rPr>
              <a:t>Unilateral DSTs would not be suspended, but any taxes that accrue under the unilateral DSTs would be creditable against future Pillar 1 liabilities, if any </a:t>
            </a:r>
          </a:p>
          <a:p>
            <a:pPr lvl="2"/>
            <a:r>
              <a:rPr lang="en-US" sz="1800" kern="1800" dirty="0">
                <a:solidFill>
                  <a:schemeClr val="tx1"/>
                </a:solidFill>
                <a:latin typeface="+mn-lt"/>
              </a:rPr>
              <a:t>In return, the US agreed to terminate its Section 301 actions</a:t>
            </a:r>
          </a:p>
          <a:p>
            <a:endParaRPr lang="en-US" sz="1800" dirty="0">
              <a:solidFill>
                <a:schemeClr val="tx1"/>
              </a:solidFill>
              <a:latin typeface="+mn-lt"/>
            </a:endParaRPr>
          </a:p>
          <a:p>
            <a:pPr>
              <a:buFont typeface="Arial" panose="020B0604020202020204" pitchFamily="34" charset="0"/>
              <a:buChar char="•"/>
            </a:pPr>
            <a:r>
              <a:rPr lang="en-US" sz="1800" dirty="0">
                <a:solidFill>
                  <a:schemeClr val="tx1"/>
                </a:solidFill>
                <a:latin typeface="+mn-lt"/>
              </a:rPr>
              <a:t>All resolutions potentially dependent on implementation of Pillars One and Two</a:t>
            </a:r>
          </a:p>
        </p:txBody>
      </p:sp>
    </p:spTree>
    <p:extLst>
      <p:ext uri="{BB962C8B-B14F-4D97-AF65-F5344CB8AC3E}">
        <p14:creationId xmlns:p14="http://schemas.microsoft.com/office/powerpoint/2010/main" val="4273646646"/>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772E682-1A27-4B02-927B-320956E600C5}"/>
              </a:ext>
            </a:extLst>
          </p:cNvPr>
          <p:cNvSpPr>
            <a:spLocks noGrp="1"/>
          </p:cNvSpPr>
          <p:nvPr>
            <p:ph type="title"/>
          </p:nvPr>
        </p:nvSpPr>
        <p:spPr>
          <a:xfrm>
            <a:off x="838200" y="269631"/>
            <a:ext cx="10515600" cy="621324"/>
          </a:xfrm>
        </p:spPr>
        <p:txBody>
          <a:bodyPr>
            <a:normAutofit/>
          </a:bodyPr>
          <a:lstStyle/>
          <a:p>
            <a:pPr algn="ctr"/>
            <a:r>
              <a:rPr lang="fr-FR" sz="2400" kern="1800" dirty="0">
                <a:solidFill>
                  <a:schemeClr val="tx1"/>
                </a:solidFill>
              </a:rPr>
              <a:t>US - DST update – </a:t>
            </a:r>
            <a:r>
              <a:rPr lang="fr-FR" sz="2400" kern="1800" dirty="0" err="1">
                <a:solidFill>
                  <a:schemeClr val="tx1"/>
                </a:solidFill>
              </a:rPr>
              <a:t>Federal</a:t>
            </a:r>
            <a:endParaRPr lang="en-US" sz="2400" kern="1800" dirty="0">
              <a:solidFill>
                <a:schemeClr val="tx1"/>
              </a:solidFill>
            </a:endParaRPr>
          </a:p>
        </p:txBody>
      </p:sp>
      <p:sp>
        <p:nvSpPr>
          <p:cNvPr id="3" name="Content Placeholder 2" descr="" title="">
            <a:extLst>
              <a:ext uri="{FF2B5EF4-FFF2-40B4-BE49-F238E27FC236}">
                <a16:creationId xmlns:a16="http://schemas.microsoft.com/office/drawing/2014/main" id="{A27C133E-162C-4A0A-9625-C0DFB6F69242}"/>
              </a:ext>
            </a:extLst>
          </p:cNvPr>
          <p:cNvSpPr>
            <a:spLocks noGrp="1"/>
          </p:cNvSpPr>
          <p:nvPr>
            <p:ph idx="1"/>
          </p:nvPr>
        </p:nvSpPr>
        <p:spPr>
          <a:xfrm>
            <a:off x="838200" y="1279523"/>
            <a:ext cx="10515600" cy="4351338"/>
          </a:xfrm>
        </p:spPr>
        <p:txBody>
          <a:bodyPr>
            <a:noAutofit/>
          </a:bodyPr>
          <a:lstStyle/>
          <a:p>
            <a:pPr>
              <a:buFont typeface="Arial" panose="020B0604020202020204" pitchFamily="34" charset="0"/>
              <a:buChar char="•"/>
            </a:pPr>
            <a:r>
              <a:rPr lang="en-US" sz="1800" dirty="0">
                <a:solidFill>
                  <a:schemeClr val="tx1"/>
                </a:solidFill>
                <a:latin typeface="+mn-lt"/>
              </a:rPr>
              <a:t>New foreign tax credit regulations contain a “jurisdictional nexus” / “attribution” requirement</a:t>
            </a:r>
          </a:p>
          <a:p>
            <a:pPr lvl="1">
              <a:buFont typeface="Arial" panose="020B0604020202020204" pitchFamily="34" charset="0"/>
              <a:buChar char="•"/>
            </a:pPr>
            <a:r>
              <a:rPr lang="en-US" sz="1800" kern="1800" dirty="0">
                <a:solidFill>
                  <a:schemeClr val="tx1"/>
                </a:solidFill>
                <a:latin typeface="+mn-lt"/>
              </a:rPr>
              <a:t>Nonresidents</a:t>
            </a:r>
          </a:p>
          <a:p>
            <a:pPr lvl="2">
              <a:buFont typeface="Arial" panose="020B0604020202020204" pitchFamily="34" charset="0"/>
              <a:buChar char="•"/>
            </a:pPr>
            <a:r>
              <a:rPr lang="en-US" sz="1800" kern="1800" dirty="0">
                <a:solidFill>
                  <a:schemeClr val="tx1"/>
                </a:solidFill>
                <a:latin typeface="+mn-lt"/>
              </a:rPr>
              <a:t>Attribution based on activities must conform to nonresident activities in the country (i.e., no customer-based nexus)</a:t>
            </a:r>
          </a:p>
          <a:p>
            <a:pPr lvl="2">
              <a:buFont typeface="Arial" panose="020B0604020202020204" pitchFamily="34" charset="0"/>
              <a:buChar char="•"/>
            </a:pPr>
            <a:r>
              <a:rPr lang="en-US" sz="1800" kern="1800" dirty="0">
                <a:solidFill>
                  <a:schemeClr val="tx1"/>
                </a:solidFill>
                <a:latin typeface="+mn-lt"/>
              </a:rPr>
              <a:t>Attribution based on source must follow general U.S. sourcing principles (non-U.S. characterizations generally hold)</a:t>
            </a:r>
          </a:p>
          <a:p>
            <a:pPr lvl="2">
              <a:buFont typeface="Arial" panose="020B0604020202020204" pitchFamily="34" charset="0"/>
              <a:buChar char="•"/>
            </a:pPr>
            <a:r>
              <a:rPr lang="en-US" sz="1800" kern="1800" dirty="0">
                <a:solidFill>
                  <a:schemeClr val="tx1"/>
                </a:solidFill>
                <a:latin typeface="+mn-lt"/>
              </a:rPr>
              <a:t>Attribution based on situs of property must be based on real property</a:t>
            </a:r>
          </a:p>
          <a:p>
            <a:pPr lvl="1">
              <a:buFont typeface="Arial" panose="020B0604020202020204" pitchFamily="34" charset="0"/>
              <a:buChar char="•"/>
            </a:pPr>
            <a:r>
              <a:rPr lang="en-US" sz="1800" kern="1800" dirty="0">
                <a:solidFill>
                  <a:schemeClr val="tx1"/>
                </a:solidFill>
                <a:latin typeface="+mn-lt"/>
              </a:rPr>
              <a:t>Resident taxation must be based on arm’s length principle, without reference to “customers, users, or any other similar destination based criteria”) </a:t>
            </a:r>
          </a:p>
          <a:p>
            <a:pPr lvl="1"/>
            <a:r>
              <a:rPr lang="en-US" sz="1800" kern="1800" dirty="0">
                <a:solidFill>
                  <a:schemeClr val="tx1"/>
                </a:solidFill>
                <a:latin typeface="+mn-lt"/>
              </a:rPr>
              <a:t>- The regulations include an example of a DST (it does not meet the requirements)</a:t>
            </a:r>
          </a:p>
          <a:p>
            <a:pPr lvl="1"/>
            <a:r>
              <a:rPr lang="en-US" sz="1800" kern="1800" dirty="0">
                <a:solidFill>
                  <a:schemeClr val="tx1"/>
                </a:solidFill>
                <a:latin typeface="+mn-lt"/>
              </a:rPr>
              <a:t>- Withholding taxes are subject to similar requirements</a:t>
            </a:r>
          </a:p>
          <a:p>
            <a:endParaRPr lang="en-US" sz="1800" dirty="0">
              <a:solidFill>
                <a:schemeClr val="tx1"/>
              </a:solidFill>
              <a:latin typeface="+mn-lt"/>
            </a:endParaRPr>
          </a:p>
          <a:p>
            <a:r>
              <a:rPr lang="en-US" sz="1800" dirty="0">
                <a:solidFill>
                  <a:schemeClr val="tx1"/>
                </a:solidFill>
                <a:latin typeface="+mn-lt"/>
              </a:rPr>
              <a:t>Taxes that are specifically covered by U.S. treaties remain creditable</a:t>
            </a:r>
          </a:p>
          <a:p>
            <a:endParaRPr lang="en-US" sz="1800" dirty="0">
              <a:solidFill>
                <a:schemeClr val="tx1"/>
              </a:solidFill>
              <a:latin typeface="+mn-lt"/>
            </a:endParaRPr>
          </a:p>
          <a:p>
            <a:r>
              <a:rPr lang="en-US" sz="1800" dirty="0">
                <a:solidFill>
                  <a:schemeClr val="tx1"/>
                </a:solidFill>
                <a:latin typeface="+mn-lt"/>
              </a:rPr>
              <a:t>Regulatory preamble notes that rules may be revisited if Pillar One is implemented</a:t>
            </a:r>
          </a:p>
          <a:p>
            <a:endParaRPr lang="en-US" sz="2400" dirty="0"/>
          </a:p>
        </p:txBody>
      </p:sp>
    </p:spTree>
    <p:extLst>
      <p:ext uri="{BB962C8B-B14F-4D97-AF65-F5344CB8AC3E}">
        <p14:creationId xmlns:p14="http://schemas.microsoft.com/office/powerpoint/2010/main" val="3110839211"/>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7C60BB0-4F82-4538-80B8-27225F62D222}"/>
              </a:ext>
            </a:extLst>
          </p:cNvPr>
          <p:cNvSpPr>
            <a:spLocks noGrp="1"/>
          </p:cNvSpPr>
          <p:nvPr>
            <p:ph type="title"/>
          </p:nvPr>
        </p:nvSpPr>
        <p:spPr>
          <a:xfrm>
            <a:off x="838200" y="211221"/>
            <a:ext cx="10515600" cy="679734"/>
          </a:xfrm>
        </p:spPr>
        <p:txBody>
          <a:bodyPr>
            <a:normAutofit/>
          </a:bodyPr>
          <a:lstStyle/>
          <a:p>
            <a:pPr algn="ctr"/>
            <a:r>
              <a:rPr lang="en-US" sz="2400" kern="1800" dirty="0">
                <a:solidFill>
                  <a:schemeClr val="tx1"/>
                </a:solidFill>
              </a:rPr>
              <a:t>U.S. DST Developments—State </a:t>
            </a:r>
          </a:p>
        </p:txBody>
      </p:sp>
      <p:sp>
        <p:nvSpPr>
          <p:cNvPr id="3" name="Content Placeholder 2" descr="" title="">
            <a:extLst>
              <a:ext uri="{FF2B5EF4-FFF2-40B4-BE49-F238E27FC236}">
                <a16:creationId xmlns:a16="http://schemas.microsoft.com/office/drawing/2014/main" id="{C57F9469-C8EC-4A84-95C3-47197083CEFD}"/>
              </a:ext>
            </a:extLst>
          </p:cNvPr>
          <p:cNvSpPr>
            <a:spLocks noGrp="1"/>
          </p:cNvSpPr>
          <p:nvPr>
            <p:ph idx="1"/>
          </p:nvPr>
        </p:nvSpPr>
        <p:spPr>
          <a:xfrm>
            <a:off x="774825" y="1253331"/>
            <a:ext cx="10515600" cy="4351338"/>
          </a:xfrm>
        </p:spPr>
        <p:txBody>
          <a:bodyPr>
            <a:noAutofit/>
          </a:bodyPr>
          <a:lstStyle/>
          <a:p>
            <a:pPr>
              <a:buFont typeface="Arial" panose="020B0604020202020204" pitchFamily="34" charset="0"/>
              <a:buChar char="•"/>
            </a:pPr>
            <a:r>
              <a:rPr lang="en-US" sz="1800" dirty="0">
                <a:solidFill>
                  <a:schemeClr val="tx1"/>
                </a:solidFill>
                <a:latin typeface="+mn-lt"/>
              </a:rPr>
              <a:t>Meanwhile, DSTs are increasingly popular at the state level</a:t>
            </a:r>
          </a:p>
          <a:p>
            <a:pPr lvl="1">
              <a:buFont typeface="Arial" panose="020B0604020202020204" pitchFamily="34" charset="0"/>
              <a:buChar char="•"/>
            </a:pPr>
            <a:r>
              <a:rPr lang="en-US" sz="1800" kern="1800" dirty="0">
                <a:solidFill>
                  <a:schemeClr val="tx1"/>
                </a:solidFill>
                <a:latin typeface="+mn-lt"/>
              </a:rPr>
              <a:t>State legislatures have proposed DSTs taking a number of different forms, including formulary apportionment and expansions on the sales tax base</a:t>
            </a:r>
          </a:p>
          <a:p>
            <a:pPr lvl="1">
              <a:buFont typeface="Arial" panose="020B0604020202020204" pitchFamily="34" charset="0"/>
              <a:buChar char="•"/>
            </a:pPr>
            <a:r>
              <a:rPr lang="en-US" sz="1800" kern="1800" dirty="0">
                <a:solidFill>
                  <a:schemeClr val="tx1"/>
                </a:solidFill>
                <a:latin typeface="+mn-lt"/>
              </a:rPr>
              <a:t>Maryland has adopted a digital advertising tax based on gross revenues (using device location for apportionment)</a:t>
            </a:r>
          </a:p>
          <a:p>
            <a:pPr lvl="1">
              <a:buFont typeface="Arial" panose="020B0604020202020204" pitchFamily="34" charset="0"/>
              <a:buChar char="•"/>
            </a:pPr>
            <a:r>
              <a:rPr lang="en-US" sz="1800" kern="1800" dirty="0">
                <a:solidFill>
                  <a:schemeClr val="tx1"/>
                </a:solidFill>
                <a:latin typeface="+mn-lt"/>
              </a:rPr>
              <a:t>Multiple states are attempting to follow Maryland’s lead in adopting a tax on digital advertising. Some bills (in Connecticut and Indiana) would focus specifically on social media advertising</a:t>
            </a:r>
          </a:p>
          <a:p>
            <a:pPr lvl="1"/>
            <a:endParaRPr lang="en-US" sz="1800" kern="1800" dirty="0">
              <a:solidFill>
                <a:schemeClr val="tx1"/>
              </a:solidFill>
              <a:latin typeface="+mn-lt"/>
            </a:endParaRPr>
          </a:p>
          <a:p>
            <a:pPr>
              <a:buFont typeface="Arial" panose="020B0604020202020204" pitchFamily="34" charset="0"/>
              <a:buChar char="•"/>
            </a:pPr>
            <a:r>
              <a:rPr lang="en-US" sz="1800" dirty="0">
                <a:solidFill>
                  <a:schemeClr val="tx1"/>
                </a:solidFill>
                <a:latin typeface="+mn-lt"/>
              </a:rPr>
              <a:t>Market-based sourcing is common in U.S. state income tax systems</a:t>
            </a:r>
          </a:p>
          <a:p>
            <a:pPr lvl="1">
              <a:buFont typeface="Arial" panose="020B0604020202020204" pitchFamily="34" charset="0"/>
              <a:buChar char="•"/>
            </a:pPr>
            <a:r>
              <a:rPr lang="en-US" sz="1800" kern="1800" dirty="0">
                <a:solidFill>
                  <a:schemeClr val="tx1"/>
                </a:solidFill>
                <a:latin typeface="+mn-lt"/>
              </a:rPr>
              <a:t>32 states and the District of Columbia have some version of a market-sourcing rule for services and intangibles</a:t>
            </a:r>
          </a:p>
          <a:p>
            <a:pPr lvl="1">
              <a:buFont typeface="Arial" panose="020B0604020202020204" pitchFamily="34" charset="0"/>
              <a:buChar char="•"/>
            </a:pPr>
            <a:r>
              <a:rPr lang="en-US" sz="1800" kern="1800" dirty="0">
                <a:solidFill>
                  <a:schemeClr val="tx1"/>
                </a:solidFill>
                <a:latin typeface="+mn-lt"/>
              </a:rPr>
              <a:t>2014 Multistate Tax Compact supports this general approach and provides specific guidelines for digital transactions apportionment</a:t>
            </a:r>
          </a:p>
          <a:p>
            <a:pPr lvl="1"/>
            <a:endParaRPr lang="en-US" sz="1800" kern="1800" dirty="0">
              <a:solidFill>
                <a:schemeClr val="tx1"/>
              </a:solidFill>
              <a:latin typeface="+mn-lt"/>
            </a:endParaRPr>
          </a:p>
          <a:p>
            <a:pPr>
              <a:buFont typeface="Arial" panose="020B0604020202020204" pitchFamily="34" charset="0"/>
              <a:buChar char="•"/>
            </a:pPr>
            <a:r>
              <a:rPr lang="en-US" sz="1800" dirty="0">
                <a:solidFill>
                  <a:schemeClr val="tx1"/>
                </a:solidFill>
                <a:latin typeface="+mn-lt"/>
              </a:rPr>
              <a:t>Future of state-level DSTs is unclear</a:t>
            </a:r>
          </a:p>
          <a:p>
            <a:pPr lvl="1">
              <a:buFont typeface="Arial" panose="020B0604020202020204" pitchFamily="34" charset="0"/>
              <a:buChar char="•"/>
            </a:pPr>
            <a:r>
              <a:rPr lang="en-US" sz="1800" kern="1800" dirty="0">
                <a:solidFill>
                  <a:schemeClr val="tx1"/>
                </a:solidFill>
                <a:latin typeface="+mn-lt"/>
              </a:rPr>
              <a:t>Maryland DST is being challenged in federal court on federal statutory and constitutional ground</a:t>
            </a:r>
          </a:p>
          <a:p>
            <a:pPr lvl="1">
              <a:buFont typeface="Arial" panose="020B0604020202020204" pitchFamily="34" charset="0"/>
              <a:buChar char="•"/>
            </a:pPr>
            <a:r>
              <a:rPr lang="en-US" sz="1800" kern="1800" dirty="0">
                <a:solidFill>
                  <a:schemeClr val="tx1"/>
                </a:solidFill>
                <a:latin typeface="+mn-lt"/>
              </a:rPr>
              <a:t>Clear concern about incidence, as Maryland prohibits direct passthrough of the advertising tax, but prices may still adjust</a:t>
            </a:r>
          </a:p>
          <a:p>
            <a:endParaRPr lang="en-US" sz="2000" dirty="0"/>
          </a:p>
          <a:p>
            <a:pPr lvl="1"/>
            <a:endParaRPr lang="en-US" sz="1600" dirty="0"/>
          </a:p>
          <a:p>
            <a:endParaRPr lang="en-US" sz="2000" dirty="0"/>
          </a:p>
        </p:txBody>
      </p:sp>
    </p:spTree>
    <p:extLst>
      <p:ext uri="{BB962C8B-B14F-4D97-AF65-F5344CB8AC3E}">
        <p14:creationId xmlns:p14="http://schemas.microsoft.com/office/powerpoint/2010/main" val="2677875006"/>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835C89B5-8A83-4C3D-A151-31434D594768}"/>
              </a:ext>
            </a:extLst>
          </p:cNvPr>
          <p:cNvSpPr>
            <a:spLocks noGrp="1"/>
          </p:cNvSpPr>
          <p:nvPr>
            <p:ph type="title"/>
          </p:nvPr>
        </p:nvSpPr>
        <p:spPr>
          <a:xfrm>
            <a:off x="599208" y="251791"/>
            <a:ext cx="10515600" cy="514168"/>
          </a:xfrm>
        </p:spPr>
        <p:txBody>
          <a:bodyPr>
            <a:normAutofit/>
          </a:bodyPr>
          <a:lstStyle/>
          <a:p>
            <a:pPr algn="ctr"/>
            <a:r>
              <a:rPr lang="en-US" sz="2400" b="1" dirty="0">
                <a:latin typeface="Arial" panose="020B0604020202020204" pitchFamily="34" charset="0"/>
                <a:ea typeface="Verdana" charset="0"/>
                <a:cs typeface="Arial" panose="020B0604020202020204" pitchFamily="34" charset="0"/>
              </a:rPr>
              <a:t>Local taxes impacting digital businesses at State level – Mexico </a:t>
            </a:r>
          </a:p>
        </p:txBody>
      </p:sp>
      <p:sp>
        <p:nvSpPr>
          <p:cNvPr id="5" name="Content Placeholder 4" descr="" title="">
            <a:extLst>
              <a:ext uri="{FF2B5EF4-FFF2-40B4-BE49-F238E27FC236}">
                <a16:creationId xmlns:a16="http://schemas.microsoft.com/office/drawing/2014/main" id="{EA87C97B-E9E2-4D96-A6CA-1020C2004998}"/>
              </a:ext>
            </a:extLst>
          </p:cNvPr>
          <p:cNvSpPr>
            <a:spLocks noGrp="1"/>
          </p:cNvSpPr>
          <p:nvPr>
            <p:ph idx="1"/>
          </p:nvPr>
        </p:nvSpPr>
        <p:spPr>
          <a:xfrm>
            <a:off x="599208" y="1469830"/>
            <a:ext cx="10515600" cy="4765921"/>
          </a:xfrm>
        </p:spPr>
        <p:txBody>
          <a:bodyPr>
            <a:noAutofit/>
          </a:bodyPr>
          <a:lstStyle/>
          <a:p>
            <a:pPr algn="just">
              <a:buFont typeface="Arial" panose="020B0604020202020204" pitchFamily="34" charset="0"/>
              <a:buChar char="•"/>
            </a:pPr>
            <a:r>
              <a:rPr lang="en-US" sz="1800" b="1" u="sng" dirty="0">
                <a:latin typeface="+mn-lt"/>
                <a:ea typeface="Verdana" charset="0"/>
                <a:cs typeface="Calibri" panose="020F0502020204030204" pitchFamily="34" charset="0"/>
              </a:rPr>
              <a:t>Mexico City</a:t>
            </a:r>
            <a:endParaRPr lang="en-US" sz="1800" dirty="0">
              <a:latin typeface="+mn-lt"/>
              <a:ea typeface="Verdana" charset="0"/>
              <a:cs typeface="Calibri" panose="020F0502020204030204" pitchFamily="34" charset="0"/>
            </a:endParaRPr>
          </a:p>
          <a:p>
            <a:pPr lvl="1" algn="just">
              <a:buFont typeface="Arial" panose="020B0604020202020204" pitchFamily="34" charset="0"/>
              <a:buChar char="•"/>
            </a:pPr>
            <a:r>
              <a:rPr lang="en-US" sz="1800" dirty="0">
                <a:latin typeface="+mn-lt"/>
                <a:ea typeface="Verdana" charset="0"/>
                <a:cs typeface="Calibri" panose="020F0502020204030204" pitchFamily="34" charset="0"/>
              </a:rPr>
              <a:t>Government charge on digital platforms for the use of Mexico City’s infrastructure </a:t>
            </a:r>
          </a:p>
          <a:p>
            <a:pPr lvl="1" algn="just">
              <a:buFont typeface="Arial" panose="020B0604020202020204" pitchFamily="34" charset="0"/>
              <a:buChar char="•"/>
            </a:pPr>
            <a:r>
              <a:rPr lang="en-US" sz="1800" dirty="0">
                <a:latin typeface="+mn-lt"/>
                <a:ea typeface="Verdana" charset="0"/>
                <a:cs typeface="Calibri" panose="020F0502020204030204" pitchFamily="34" charset="0"/>
              </a:rPr>
              <a:t>Obligation to pay 2% of the total pre-tax charge for each delivery made.</a:t>
            </a:r>
          </a:p>
          <a:p>
            <a:pPr lvl="1" algn="just">
              <a:buFont typeface="Arial" panose="020B0604020202020204" pitchFamily="34" charset="0"/>
              <a:buChar char="•"/>
            </a:pPr>
            <a:r>
              <a:rPr lang="en-US" sz="1800" dirty="0">
                <a:latin typeface="+mn-lt"/>
                <a:ea typeface="Verdana" charset="0"/>
                <a:cs typeface="Calibri" panose="020F0502020204030204" pitchFamily="34" charset="0"/>
              </a:rPr>
              <a:t>Direct economic impact for the digital platforms.  Could resemble a DST.</a:t>
            </a:r>
          </a:p>
          <a:p>
            <a:pPr marL="0" indent="0" algn="just"/>
            <a:endParaRPr lang="en-US" sz="1800" b="1" u="sng" dirty="0">
              <a:latin typeface="+mn-lt"/>
              <a:ea typeface="Verdana" charset="0"/>
              <a:cs typeface="Calibri" panose="020F0502020204030204" pitchFamily="34" charset="0"/>
            </a:endParaRPr>
          </a:p>
          <a:p>
            <a:pPr algn="just">
              <a:buFont typeface="Arial" panose="020B0604020202020204" pitchFamily="34" charset="0"/>
              <a:buChar char="•"/>
            </a:pPr>
            <a:r>
              <a:rPr lang="en-US" sz="1800" b="1" u="sng" dirty="0">
                <a:latin typeface="+mn-lt"/>
                <a:ea typeface="Verdana" charset="0"/>
                <a:cs typeface="Calibri" panose="020F0502020204030204" pitchFamily="34" charset="0"/>
              </a:rPr>
              <a:t>Guanajuato</a:t>
            </a:r>
            <a:r>
              <a:rPr lang="en-US" sz="1800" dirty="0">
                <a:latin typeface="+mn-lt"/>
                <a:ea typeface="Verdana" charset="0"/>
                <a:cs typeface="Calibri" panose="020F0502020204030204" pitchFamily="34" charset="0"/>
              </a:rPr>
              <a:t>: </a:t>
            </a:r>
          </a:p>
          <a:p>
            <a:pPr lvl="1" algn="just">
              <a:buFont typeface="Arial" panose="020B0604020202020204" pitchFamily="34" charset="0"/>
              <a:buChar char="•"/>
            </a:pPr>
            <a:r>
              <a:rPr lang="en-US" sz="1800" dirty="0">
                <a:latin typeface="+mn-lt"/>
                <a:ea typeface="Verdana" charset="0"/>
                <a:cs typeface="Calibri" panose="020F0502020204030204" pitchFamily="34" charset="0"/>
              </a:rPr>
              <a:t>Obligation to withhold (1%, 2.1% or 4% depending on the activity that generated the income) and pay a local tax, on behalf of those individuals carrying out business activities through digital platforms. </a:t>
            </a:r>
          </a:p>
          <a:p>
            <a:pPr lvl="1" algn="just">
              <a:buFont typeface="Arial" panose="020B0604020202020204" pitchFamily="34" charset="0"/>
              <a:buChar char="•"/>
            </a:pPr>
            <a:r>
              <a:rPr lang="en-US" sz="1800" dirty="0">
                <a:latin typeface="+mn-lt"/>
                <a:ea typeface="Verdana" charset="0"/>
                <a:cs typeface="Calibri" panose="020F0502020204030204" pitchFamily="34" charset="0"/>
              </a:rPr>
              <a:t>No direct economic impact for the digital platform.  Substantial administrative burden.</a:t>
            </a:r>
          </a:p>
          <a:p>
            <a:pPr marL="457200" lvl="1" indent="0" algn="just"/>
            <a:endParaRPr lang="en-US" sz="1800" dirty="0">
              <a:latin typeface="+mn-lt"/>
              <a:ea typeface="Verdana" charset="0"/>
              <a:cs typeface="Calibri" panose="020F0502020204030204" pitchFamily="34" charset="0"/>
            </a:endParaRPr>
          </a:p>
          <a:p>
            <a:pPr algn="just">
              <a:buFont typeface="Arial" panose="020B0604020202020204" pitchFamily="34" charset="0"/>
              <a:buChar char="•"/>
            </a:pPr>
            <a:r>
              <a:rPr lang="en-US" sz="1800" b="1" u="sng" dirty="0">
                <a:latin typeface="+mn-lt"/>
                <a:ea typeface="Verdana" charset="0"/>
                <a:cs typeface="Calibri" panose="020F0502020204030204" pitchFamily="34" charset="0"/>
              </a:rPr>
              <a:t>Local taxes related to hosting services</a:t>
            </a:r>
          </a:p>
          <a:p>
            <a:pPr lvl="1" algn="just">
              <a:buFont typeface="Arial" panose="020B0604020202020204" pitchFamily="34" charset="0"/>
              <a:buChar char="•"/>
            </a:pPr>
            <a:r>
              <a:rPr lang="en-US" sz="1800" dirty="0">
                <a:latin typeface="+mn-lt"/>
                <a:ea typeface="Verdana" charset="0"/>
                <a:cs typeface="Calibri" panose="020F0502020204030204" pitchFamily="34" charset="0"/>
              </a:rPr>
              <a:t>Certain States impose the obligation on digital platforms, providing intermediation services on hosting, to withhold and pay the local lodging tax. </a:t>
            </a:r>
          </a:p>
          <a:p>
            <a:pPr lvl="1" algn="just">
              <a:buFont typeface="Arial" panose="020B0604020202020204" pitchFamily="34" charset="0"/>
              <a:buChar char="•"/>
            </a:pPr>
            <a:r>
              <a:rPr lang="en-US" sz="1800" dirty="0">
                <a:latin typeface="+mn-lt"/>
                <a:ea typeface="Verdana" charset="0"/>
                <a:cs typeface="Calibri" panose="020F0502020204030204" pitchFamily="34" charset="0"/>
              </a:rPr>
              <a:t>No direct economic impact for the digital platform. Substantial administrative burden. </a:t>
            </a:r>
          </a:p>
          <a:p>
            <a:pPr algn="just"/>
            <a:endParaRPr lang="en-US" sz="1400" dirty="0">
              <a:latin typeface="Verdana" charset="0"/>
              <a:ea typeface="Verdana" charset="0"/>
              <a:cs typeface="Verdana" charset="0"/>
            </a:endParaRPr>
          </a:p>
          <a:p>
            <a:pPr algn="just"/>
            <a:endParaRPr lang="es-ES_tradnl" sz="1400" dirty="0">
              <a:effectLst/>
              <a:latin typeface="Verdana" charset="0"/>
              <a:ea typeface="Verdana" charset="0"/>
              <a:cs typeface="Verdana" charset="0"/>
            </a:endParaRPr>
          </a:p>
          <a:p>
            <a:pPr algn="just"/>
            <a:endParaRPr lang="en-US" sz="1400" dirty="0">
              <a:latin typeface="Verdana" charset="0"/>
              <a:ea typeface="Verdana" charset="0"/>
              <a:cs typeface="Verdana" charset="0"/>
            </a:endParaRPr>
          </a:p>
        </p:txBody>
      </p:sp>
    </p:spTree>
    <p:extLst>
      <p:ext uri="{BB962C8B-B14F-4D97-AF65-F5344CB8AC3E}">
        <p14:creationId xmlns:p14="http://schemas.microsoft.com/office/powerpoint/2010/main" val="3193211334"/>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platzhalter 1" descr="" title=""/>
          <p:cNvSpPr>
            <a:spLocks noGrp="1"/>
          </p:cNvSpPr>
          <p:nvPr>
            <p:ph type="body" sz="quarter" idx="10"/>
          </p:nvPr>
        </p:nvSpPr>
        <p:spPr/>
        <p:txBody>
          <a:bodyPr/>
          <a:lstStyle/>
          <a:p>
            <a:endParaRPr lang="en-US" b="1" dirty="0"/>
          </a:p>
          <a:p>
            <a:endParaRPr lang="en-US" b="1" dirty="0"/>
          </a:p>
          <a:p>
            <a:pPr algn="ctr"/>
            <a:r>
              <a:rPr lang="en-US" b="1" dirty="0"/>
              <a:t>DIGITAL ECONOMY UPDATE</a:t>
            </a:r>
          </a:p>
          <a:p>
            <a:endParaRPr lang="en-US" b="1" dirty="0"/>
          </a:p>
          <a:p>
            <a:endParaRPr lang="en-GB" dirty="0"/>
          </a:p>
        </p:txBody>
      </p:sp>
      <p:sp>
        <p:nvSpPr>
          <p:cNvPr id="3" name="Foliennummernplatzhalter 2" descr="" title=""/>
          <p:cNvSpPr>
            <a:spLocks noGrp="1"/>
          </p:cNvSpPr>
          <p:nvPr>
            <p:ph type="sldNum" sz="quarter" idx="13"/>
          </p:nvPr>
        </p:nvSpPr>
        <p:spPr/>
        <p:txBody>
          <a:bodyPr/>
          <a:lstStyle/>
          <a:p>
            <a:endParaRPr lang="en-GB" dirty="0"/>
          </a:p>
        </p:txBody>
      </p:sp>
      <p:sp>
        <p:nvSpPr>
          <p:cNvPr id="4" name="Textplatzhalter 3" descr="" title=""/>
          <p:cNvSpPr>
            <a:spLocks noGrp="1"/>
          </p:cNvSpPr>
          <p:nvPr>
            <p:ph type="body" sz="quarter" idx="11"/>
          </p:nvPr>
        </p:nvSpPr>
        <p:spPr>
          <a:xfrm>
            <a:off x="575999" y="1340768"/>
            <a:ext cx="11039999" cy="4973632"/>
          </a:xfrm>
        </p:spPr>
        <p:txBody>
          <a:bodyPr/>
          <a:lstStyle/>
          <a:p>
            <a:pPr marL="0" indent="0">
              <a:buNone/>
            </a:pPr>
            <a:r>
              <a:rPr lang="en-GB" dirty="0">
                <a:solidFill>
                  <a:schemeClr val="tx2"/>
                </a:solidFill>
              </a:rPr>
              <a:t>1. </a:t>
            </a:r>
            <a:r>
              <a:rPr lang="en-GB" b="1" dirty="0">
                <a:solidFill>
                  <a:schemeClr val="tx2"/>
                </a:solidFill>
              </a:rPr>
              <a:t>DST UPDATE</a:t>
            </a:r>
          </a:p>
          <a:p>
            <a:pPr>
              <a:buFontTx/>
              <a:buChar char="-"/>
            </a:pPr>
            <a:r>
              <a:rPr lang="en-GB" dirty="0">
                <a:solidFill>
                  <a:schemeClr val="tx2"/>
                </a:solidFill>
              </a:rPr>
              <a:t>Domestic and EU</a:t>
            </a:r>
          </a:p>
          <a:p>
            <a:pPr>
              <a:buFontTx/>
              <a:buChar char="-"/>
            </a:pPr>
            <a:r>
              <a:rPr lang="en-GB" dirty="0">
                <a:solidFill>
                  <a:schemeClr val="tx2"/>
                </a:solidFill>
              </a:rPr>
              <a:t>DST and Pillar One</a:t>
            </a:r>
          </a:p>
          <a:p>
            <a:pPr>
              <a:buFontTx/>
              <a:buChar char="-"/>
            </a:pPr>
            <a:r>
              <a:rPr lang="en-GB" dirty="0">
                <a:solidFill>
                  <a:schemeClr val="tx2"/>
                </a:solidFill>
              </a:rPr>
              <a:t>DST and the US</a:t>
            </a:r>
          </a:p>
          <a:p>
            <a:pPr marL="0" indent="0">
              <a:buNone/>
            </a:pPr>
            <a:endParaRPr lang="en-GB" dirty="0"/>
          </a:p>
          <a:p>
            <a:pPr marL="0" indent="0">
              <a:buNone/>
            </a:pPr>
            <a:r>
              <a:rPr lang="en-GB" b="1" dirty="0"/>
              <a:t>2. CURRENT ATTITUDE OF THE TAX AUTHORITIES WITH DIGITAL BUSINESSES</a:t>
            </a:r>
          </a:p>
          <a:p>
            <a:pPr>
              <a:buFontTx/>
              <a:buChar char="-"/>
            </a:pPr>
            <a:r>
              <a:rPr lang="en-GB" dirty="0"/>
              <a:t>PE and TP adjustments and case law</a:t>
            </a:r>
          </a:p>
          <a:p>
            <a:pPr marL="0" indent="0">
              <a:buNone/>
            </a:pPr>
            <a:endParaRPr lang="en-GB" dirty="0"/>
          </a:p>
          <a:p>
            <a:pPr marL="0" indent="0">
              <a:buNone/>
            </a:pPr>
            <a:r>
              <a:rPr lang="en-GB" b="1" dirty="0">
                <a:solidFill>
                  <a:schemeClr val="tx2"/>
                </a:solidFill>
              </a:rPr>
              <a:t>3. DAC 7, Digital Levy and other developments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23099845"/>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Espace réservé du texte 1" descr="" title="">
            <a:extLst>
              <a:ext uri="{FF2B5EF4-FFF2-40B4-BE49-F238E27FC236}">
                <a16:creationId xmlns:a16="http://schemas.microsoft.com/office/drawing/2014/main" id="{C9F26DDC-8ED9-43D2-A2F6-93A1A7AE2CBF}"/>
              </a:ext>
            </a:extLst>
          </p:cNvPr>
          <p:cNvSpPr>
            <a:spLocks noGrp="1"/>
          </p:cNvSpPr>
          <p:nvPr>
            <p:ph type="body" sz="quarter" idx="10"/>
          </p:nvPr>
        </p:nvSpPr>
        <p:spPr/>
        <p:txBody>
          <a:bodyPr/>
          <a:lstStyle/>
          <a:p>
            <a:pPr algn="ctr"/>
            <a:r>
              <a:rPr lang="fr-FR" b="1" dirty="0"/>
              <a:t>PE, TP </a:t>
            </a:r>
            <a:r>
              <a:rPr lang="fr-FR" b="1" dirty="0" err="1"/>
              <a:t>still</a:t>
            </a:r>
            <a:r>
              <a:rPr lang="fr-FR" b="1" dirty="0"/>
              <a:t> an issue?</a:t>
            </a:r>
          </a:p>
        </p:txBody>
      </p:sp>
      <p:sp>
        <p:nvSpPr>
          <p:cNvPr id="3" name="Espace réservé du numéro de diapositive 2" descr="" title="">
            <a:extLst>
              <a:ext uri="{FF2B5EF4-FFF2-40B4-BE49-F238E27FC236}">
                <a16:creationId xmlns:a16="http://schemas.microsoft.com/office/drawing/2014/main" id="{7E83FB6F-3CD3-4EEE-9005-8480E2D426E4}"/>
              </a:ext>
            </a:extLst>
          </p:cNvPr>
          <p:cNvSpPr>
            <a:spLocks noGrp="1"/>
          </p:cNvSpPr>
          <p:nvPr>
            <p:ph type="sldNum" sz="quarter" idx="13"/>
          </p:nvPr>
        </p:nvSpPr>
        <p:spPr/>
        <p:txBody>
          <a:bodyPr/>
          <a:lstStyle/>
          <a:p>
            <a:fld id="{4B39B52A-EAD5-4CA9-B46E-2F3B4224B365}" type="slidenum">
              <a:rPr lang="en-GB" noProof="0" smtClean="0"/>
              <a:pPr/>
              <a:t>17</a:t>
            </a:fld>
            <a:endParaRPr lang="en-GB" noProof="0" dirty="0"/>
          </a:p>
        </p:txBody>
      </p:sp>
      <p:sp>
        <p:nvSpPr>
          <p:cNvPr id="4" name="Espace réservé du texte 3" descr="" title="">
            <a:extLst>
              <a:ext uri="{FF2B5EF4-FFF2-40B4-BE49-F238E27FC236}">
                <a16:creationId xmlns:a16="http://schemas.microsoft.com/office/drawing/2014/main" id="{F9ECF07D-6CCE-4CA8-9336-081AB8467D9E}"/>
              </a:ext>
            </a:extLst>
          </p:cNvPr>
          <p:cNvSpPr>
            <a:spLocks noGrp="1"/>
          </p:cNvSpPr>
          <p:nvPr>
            <p:ph type="body" sz="quarter" idx="11"/>
          </p:nvPr>
        </p:nvSpPr>
        <p:spPr>
          <a:xfrm>
            <a:off x="576000" y="1160891"/>
            <a:ext cx="11040000" cy="5251632"/>
          </a:xfrm>
        </p:spPr>
        <p:txBody>
          <a:bodyPr/>
          <a:lstStyle/>
          <a:p>
            <a:pPr marL="0" indent="0">
              <a:buNone/>
            </a:pPr>
            <a:r>
              <a:rPr lang="fr-FR" sz="1800" b="1" dirty="0">
                <a:latin typeface="Calibri" panose="020F0502020204030204" pitchFamily="34" charset="0"/>
                <a:ea typeface="Calibri" panose="020F0502020204030204" pitchFamily="34" charset="0"/>
              </a:rPr>
              <a:t>Permanent Establishment : FRANCE</a:t>
            </a:r>
            <a:endParaRPr lang="fr-FR" sz="1800" b="1" dirty="0">
              <a:effectLst/>
              <a:latin typeface="Calibri" panose="020F0502020204030204" pitchFamily="34" charset="0"/>
              <a:ea typeface="Calibri" panose="020F0502020204030204" pitchFamily="34" charset="0"/>
            </a:endParaRPr>
          </a:p>
          <a:p>
            <a:r>
              <a:rPr lang="en-US" sz="1800" kern="1800" dirty="0">
                <a:latin typeface="+mn-lt"/>
              </a:rPr>
              <a:t>France : DST : does not shield from any PE issue (possible triple taxation)</a:t>
            </a:r>
          </a:p>
          <a:p>
            <a:r>
              <a:rPr lang="fr-FR" sz="1800" b="1" dirty="0">
                <a:effectLst/>
                <a:latin typeface="Calibri" panose="020F0502020204030204" pitchFamily="34" charset="0"/>
                <a:ea typeface="Calibri" panose="020F0502020204030204" pitchFamily="34" charset="0"/>
              </a:rPr>
              <a:t>Google (2019) and Conversant (2020)</a:t>
            </a:r>
            <a:endParaRPr lang="fr-FR" sz="1800" b="1" dirty="0">
              <a:latin typeface="Calibri" panose="020F0502020204030204" pitchFamily="34" charset="0"/>
              <a:ea typeface="Calibri" panose="020F0502020204030204" pitchFamily="34" charset="0"/>
            </a:endParaRPr>
          </a:p>
          <a:p>
            <a:pPr marL="536575" lvl="1" indent="-361950" algn="just">
              <a:spcBef>
                <a:spcPts val="400"/>
              </a:spcBef>
              <a:spcAft>
                <a:spcPts val="400"/>
              </a:spcAft>
              <a:buFont typeface="Symbol" panose="05050102010706020507" pitchFamily="18" charset="2"/>
              <a:buChar char="Þ"/>
            </a:pPr>
            <a:r>
              <a:rPr lang="en-US" sz="1600" b="1" kern="1800" dirty="0">
                <a:latin typeface="Calibri" panose="020F0502020204030204" pitchFamily="34" charset="0"/>
              </a:rPr>
              <a:t>Google case</a:t>
            </a:r>
            <a:r>
              <a:rPr lang="en-US" sz="1600" kern="1800" dirty="0">
                <a:latin typeface="Calibri" panose="020F0502020204030204" pitchFamily="34" charset="0"/>
              </a:rPr>
              <a:t>: landmark decision of the first level Paris Administrative Court in favor of Google on 12 July 2017 (confirmed by Administrative court of appeal of Paris on 25 April 2019)</a:t>
            </a:r>
          </a:p>
          <a:p>
            <a:pPr marL="788575" lvl="2" indent="-361950" algn="just">
              <a:spcBef>
                <a:spcPts val="400"/>
              </a:spcBef>
              <a:spcAft>
                <a:spcPts val="400"/>
              </a:spcAft>
              <a:buFont typeface="Symbol" panose="05050102010706020507" pitchFamily="18" charset="2"/>
              <a:buChar char="Þ"/>
            </a:pPr>
            <a:r>
              <a:rPr lang="en-US" kern="1800" dirty="0">
                <a:latin typeface="Calibri" panose="020F0502020204030204" pitchFamily="34" charset="0"/>
              </a:rPr>
              <a:t>Tax court : FY2005 to 2010 : 	</a:t>
            </a:r>
            <a:r>
              <a:rPr lang="en-US" b="1" kern="1800" dirty="0">
                <a:latin typeface="Calibri" panose="020F0502020204030204" pitchFamily="34" charset="0"/>
              </a:rPr>
              <a:t>PE issue</a:t>
            </a:r>
          </a:p>
          <a:p>
            <a:pPr marL="788575" lvl="2" indent="-361950" algn="just">
              <a:spcBef>
                <a:spcPts val="400"/>
              </a:spcBef>
              <a:spcAft>
                <a:spcPts val="400"/>
              </a:spcAft>
              <a:buFont typeface="Symbol" panose="05050102010706020507" pitchFamily="18" charset="2"/>
              <a:buChar char="Þ"/>
            </a:pPr>
            <a:r>
              <a:rPr lang="en-US" kern="1800" dirty="0">
                <a:latin typeface="Calibri" panose="020F0502020204030204" pitchFamily="34" charset="0"/>
              </a:rPr>
              <a:t>Criminal court : FY 2011 to 2016 : 	</a:t>
            </a:r>
            <a:r>
              <a:rPr lang="en-US" b="1" kern="1800" dirty="0">
                <a:latin typeface="Calibri" panose="020F0502020204030204" pitchFamily="34" charset="0"/>
              </a:rPr>
              <a:t>TP issue </a:t>
            </a:r>
            <a:r>
              <a:rPr lang="en-US" kern="1800" dirty="0">
                <a:latin typeface="Calibri" panose="020F0502020204030204" pitchFamily="34" charset="0"/>
              </a:rPr>
              <a:t>/ insufficient remuneration of GFR / </a:t>
            </a:r>
            <a:r>
              <a:rPr lang="en-US" b="1" kern="1800" dirty="0">
                <a:latin typeface="Calibri" panose="020F0502020204030204" pitchFamily="34" charset="0"/>
              </a:rPr>
              <a:t>PI judicial agreement : € 1 billion</a:t>
            </a:r>
          </a:p>
          <a:p>
            <a:pPr marL="984250" indent="-357188" algn="just">
              <a:spcBef>
                <a:spcPts val="400"/>
              </a:spcBef>
              <a:spcAft>
                <a:spcPts val="400"/>
              </a:spcAft>
              <a:buFont typeface="Wingdings" panose="05000000000000000000" pitchFamily="2" charset="2"/>
              <a:buChar char="ü"/>
            </a:pPr>
            <a:r>
              <a:rPr lang="en-US" sz="1600" dirty="0">
                <a:latin typeface="Calibri" panose="020F0502020204030204" pitchFamily="34" charset="0"/>
              </a:rPr>
              <a:t>Context: </a:t>
            </a:r>
            <a:r>
              <a:rPr lang="en-US" sz="1600" b="1" dirty="0">
                <a:latin typeface="Calibri" panose="020F0502020204030204" pitchFamily="34" charset="0"/>
              </a:rPr>
              <a:t>marketing services agreement</a:t>
            </a:r>
            <a:r>
              <a:rPr lang="en-US" sz="1600" dirty="0">
                <a:latin typeface="Calibri" panose="020F0502020204030204" pitchFamily="34" charset="0"/>
              </a:rPr>
              <a:t> between Google Ireland (GIL) and Google France (GFR) with “primary role of French employees with key accounts customer and potential new customers for the sale of AdWords/ activities beyond contractual obligations” (search, contacts, negotiation (budget; content; duration), assistance)</a:t>
            </a:r>
          </a:p>
          <a:p>
            <a:pPr marL="984250" indent="-357188" algn="just">
              <a:spcBef>
                <a:spcPts val="400"/>
              </a:spcBef>
              <a:spcAft>
                <a:spcPts val="400"/>
              </a:spcAft>
              <a:buFont typeface="Wingdings" panose="05000000000000000000" pitchFamily="2" charset="2"/>
              <a:buChar char="ü"/>
            </a:pPr>
            <a:r>
              <a:rPr lang="en-US" sz="1600" b="1" dirty="0">
                <a:latin typeface="Calibri" panose="020F0502020204030204" pitchFamily="34" charset="0"/>
              </a:rPr>
              <a:t>PE</a:t>
            </a:r>
            <a:r>
              <a:rPr lang="en-US" sz="1600" dirty="0">
                <a:latin typeface="Calibri" panose="020F0502020204030204" pitchFamily="34" charset="0"/>
              </a:rPr>
              <a:t> : GFR determined as dependent agent : authority to habitually conclude contracts in France in the name of GIL?</a:t>
            </a:r>
          </a:p>
          <a:p>
            <a:pPr marL="1289350" lvl="1" indent="-357188" algn="just">
              <a:spcBef>
                <a:spcPts val="400"/>
              </a:spcBef>
              <a:spcAft>
                <a:spcPts val="400"/>
              </a:spcAft>
              <a:buFont typeface="Wingdings" panose="05000000000000000000" pitchFamily="2" charset="2"/>
              <a:buChar char="ü"/>
            </a:pPr>
            <a:r>
              <a:rPr lang="en-US" i="1" dirty="0">
                <a:latin typeface="Calibri" panose="020F0502020204030204" pitchFamily="34" charset="0"/>
              </a:rPr>
              <a:t>Contract not effective without the agreement of GIL (automated signature) and no advertising campaign without the involvement of GIL and formal acceptation of orders place in France</a:t>
            </a:r>
          </a:p>
          <a:p>
            <a:pPr marL="1289350" lvl="1" indent="-357188" algn="just">
              <a:spcBef>
                <a:spcPts val="400"/>
              </a:spcBef>
              <a:spcAft>
                <a:spcPts val="400"/>
              </a:spcAft>
              <a:buFont typeface="Wingdings" panose="05000000000000000000" pitchFamily="2" charset="2"/>
              <a:buChar char="ü"/>
            </a:pPr>
            <a:r>
              <a:rPr lang="en-US" i="1" dirty="0">
                <a:latin typeface="Calibri" panose="020F0502020204030204" pitchFamily="34" charset="0"/>
              </a:rPr>
              <a:t>Legal approach </a:t>
            </a:r>
            <a:r>
              <a:rPr lang="en-US" dirty="0">
                <a:latin typeface="Calibri" panose="020F0502020204030204" pitchFamily="34" charset="0"/>
              </a:rPr>
              <a:t>retained rather than </a:t>
            </a:r>
            <a:r>
              <a:rPr lang="en-US" i="1" dirty="0">
                <a:latin typeface="Calibri" panose="020F0502020204030204" pitchFamily="34" charset="0"/>
              </a:rPr>
              <a:t>de facto role </a:t>
            </a:r>
            <a:r>
              <a:rPr lang="en-US" dirty="0">
                <a:latin typeface="Calibri" panose="020F0502020204030204" pitchFamily="34" charset="0"/>
              </a:rPr>
              <a:t> in application to Zimmer case (2010 - </a:t>
            </a:r>
            <a:r>
              <a:rPr lang="en-US" dirty="0" err="1">
                <a:latin typeface="Calibri" panose="020F0502020204030204" pitchFamily="34" charset="0"/>
              </a:rPr>
              <a:t>comissionnaire</a:t>
            </a:r>
            <a:r>
              <a:rPr lang="en-US" dirty="0">
                <a:latin typeface="Calibri" panose="020F0502020204030204" pitchFamily="34" charset="0"/>
              </a:rPr>
              <a:t>)</a:t>
            </a:r>
          </a:p>
          <a:p>
            <a:pPr marL="1289350" lvl="1" indent="-357188" algn="just">
              <a:spcBef>
                <a:spcPts val="400"/>
              </a:spcBef>
              <a:spcAft>
                <a:spcPts val="400"/>
              </a:spcAft>
              <a:buFont typeface="Wingdings" panose="05000000000000000000" pitchFamily="2" charset="2"/>
              <a:buChar char="ü"/>
            </a:pPr>
            <a:r>
              <a:rPr lang="en-US" dirty="0">
                <a:latin typeface="Calibri" panose="020F0502020204030204" pitchFamily="34" charset="0"/>
              </a:rPr>
              <a:t>Agent acting on behalf of the foreign enterprise </a:t>
            </a:r>
            <a:r>
              <a:rPr lang="en-US" u="sng" dirty="0">
                <a:latin typeface="Calibri" panose="020F0502020204030204" pitchFamily="34" charset="0"/>
              </a:rPr>
              <a:t>but in its name</a:t>
            </a:r>
            <a:endParaRPr lang="en-US" dirty="0">
              <a:latin typeface="Calibri" panose="020F0502020204030204" pitchFamily="34" charset="0"/>
            </a:endParaRPr>
          </a:p>
          <a:p>
            <a:pPr marL="984250" indent="-357188" algn="just">
              <a:spcBef>
                <a:spcPts val="400"/>
              </a:spcBef>
              <a:spcAft>
                <a:spcPts val="400"/>
              </a:spcAft>
              <a:buFont typeface="Wingdings" panose="05000000000000000000" pitchFamily="2" charset="2"/>
              <a:buChar char="ü"/>
            </a:pPr>
            <a:r>
              <a:rPr lang="en-US" sz="1600" dirty="0">
                <a:latin typeface="Calibri" panose="020F0502020204030204" pitchFamily="34" charset="0"/>
              </a:rPr>
              <a:t>Strict legal analysis of the functions exercised by the subsidiary followed by the French courts </a:t>
            </a:r>
            <a:r>
              <a:rPr lang="en-US" sz="1600" u="sng" dirty="0">
                <a:latin typeface="Calibri" panose="020F0502020204030204" pitchFamily="34" charset="0"/>
              </a:rPr>
              <a:t>based on the content of the agreements concluded</a:t>
            </a:r>
            <a:r>
              <a:rPr lang="en-US" sz="1600" dirty="0">
                <a:latin typeface="Calibri" panose="020F0502020204030204" pitchFamily="34" charset="0"/>
              </a:rPr>
              <a:t> </a:t>
            </a:r>
            <a:r>
              <a:rPr lang="en-US" sz="1600" dirty="0">
                <a:latin typeface="Calibri" panose="020F0502020204030204" pitchFamily="34" charset="0"/>
                <a:sym typeface="Wingdings" panose="05000000000000000000" pitchFamily="2" charset="2"/>
              </a:rPr>
              <a:t></a:t>
            </a:r>
            <a:r>
              <a:rPr lang="en-US" sz="1600" dirty="0">
                <a:latin typeface="Calibri" panose="020F0502020204030204" pitchFamily="34" charset="0"/>
              </a:rPr>
              <a:t> dependent agent from a legal and economic perspective but no authority to conclude agreements in the name and on behalf of GIL</a:t>
            </a:r>
          </a:p>
          <a:p>
            <a:pPr marL="984250" indent="-357188" algn="just">
              <a:spcBef>
                <a:spcPts val="400"/>
              </a:spcBef>
              <a:spcAft>
                <a:spcPts val="400"/>
              </a:spcAft>
              <a:buFont typeface="Wingdings" panose="05000000000000000000" pitchFamily="2" charset="2"/>
              <a:buChar char="ü"/>
            </a:pPr>
            <a:r>
              <a:rPr lang="en-US" sz="1600" dirty="0">
                <a:latin typeface="Calibri" panose="020F0502020204030204" pitchFamily="34" charset="0"/>
              </a:rPr>
              <a:t>Decision consistent with the DTT OECD at the time of the signing of the DTT</a:t>
            </a:r>
            <a:endParaRPr lang="fr-FR" sz="1600" dirty="0">
              <a:latin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3149262623"/>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Espace réservé du texte 1" descr="" title="">
            <a:extLst>
              <a:ext uri="{FF2B5EF4-FFF2-40B4-BE49-F238E27FC236}">
                <a16:creationId xmlns:a16="http://schemas.microsoft.com/office/drawing/2014/main" id="{C9F26DDC-8ED9-43D2-A2F6-93A1A7AE2CBF}"/>
              </a:ext>
            </a:extLst>
          </p:cNvPr>
          <p:cNvSpPr>
            <a:spLocks noGrp="1"/>
          </p:cNvSpPr>
          <p:nvPr>
            <p:ph type="body" sz="quarter" idx="10"/>
          </p:nvPr>
        </p:nvSpPr>
        <p:spPr/>
        <p:txBody>
          <a:bodyPr/>
          <a:lstStyle/>
          <a:p>
            <a:pPr algn="ctr"/>
            <a:r>
              <a:rPr lang="fr-FR" b="1" dirty="0"/>
              <a:t>PE, TP, </a:t>
            </a:r>
            <a:r>
              <a:rPr lang="fr-FR" b="1" dirty="0" err="1"/>
              <a:t>Still</a:t>
            </a:r>
            <a:r>
              <a:rPr lang="fr-FR" b="1" dirty="0"/>
              <a:t> an issue</a:t>
            </a:r>
          </a:p>
        </p:txBody>
      </p:sp>
      <p:sp>
        <p:nvSpPr>
          <p:cNvPr id="3" name="Espace réservé du numéro de diapositive 2" descr="" title="">
            <a:extLst>
              <a:ext uri="{FF2B5EF4-FFF2-40B4-BE49-F238E27FC236}">
                <a16:creationId xmlns:a16="http://schemas.microsoft.com/office/drawing/2014/main" id="{7E83FB6F-3CD3-4EEE-9005-8480E2D426E4}"/>
              </a:ext>
            </a:extLst>
          </p:cNvPr>
          <p:cNvSpPr>
            <a:spLocks noGrp="1"/>
          </p:cNvSpPr>
          <p:nvPr>
            <p:ph type="sldNum" sz="quarter" idx="13"/>
          </p:nvPr>
        </p:nvSpPr>
        <p:spPr/>
        <p:txBody>
          <a:bodyPr/>
          <a:lstStyle/>
          <a:p>
            <a:fld id="{4B39B52A-EAD5-4CA9-B46E-2F3B4224B365}" type="slidenum">
              <a:rPr lang="en-GB" noProof="0" smtClean="0"/>
              <a:pPr/>
              <a:t>18</a:t>
            </a:fld>
            <a:endParaRPr lang="en-GB" noProof="0" dirty="0"/>
          </a:p>
        </p:txBody>
      </p:sp>
      <p:sp>
        <p:nvSpPr>
          <p:cNvPr id="4" name="Espace réservé du texte 3" descr="" title="">
            <a:extLst>
              <a:ext uri="{FF2B5EF4-FFF2-40B4-BE49-F238E27FC236}">
                <a16:creationId xmlns:a16="http://schemas.microsoft.com/office/drawing/2014/main" id="{F9ECF07D-6CCE-4CA8-9336-081AB8467D9E}"/>
              </a:ext>
            </a:extLst>
          </p:cNvPr>
          <p:cNvSpPr>
            <a:spLocks noGrp="1"/>
          </p:cNvSpPr>
          <p:nvPr>
            <p:ph type="body" sz="quarter" idx="11"/>
          </p:nvPr>
        </p:nvSpPr>
        <p:spPr>
          <a:xfrm>
            <a:off x="576000" y="1271171"/>
            <a:ext cx="11040000" cy="5141351"/>
          </a:xfrm>
        </p:spPr>
        <p:txBody>
          <a:bodyPr/>
          <a:lstStyle/>
          <a:p>
            <a:pPr marL="0" indent="0">
              <a:buNone/>
            </a:pPr>
            <a:r>
              <a:rPr lang="fr-FR" sz="1800" b="1" dirty="0">
                <a:latin typeface="Calibri" panose="020F0502020204030204" pitchFamily="34" charset="0"/>
                <a:ea typeface="Calibri" panose="020F0502020204030204" pitchFamily="34" charset="0"/>
              </a:rPr>
              <a:t>Permanent Establishment : FRANCE</a:t>
            </a:r>
            <a:endParaRPr lang="fr-FR" sz="1800" dirty="0">
              <a:effectLst/>
              <a:latin typeface="Calibri" panose="020F0502020204030204" pitchFamily="34" charset="0"/>
              <a:ea typeface="Calibri" panose="020F0502020204030204" pitchFamily="34" charset="0"/>
            </a:endParaRPr>
          </a:p>
          <a:p>
            <a:pPr marL="434563" lvl="2" indent="-182563" algn="just">
              <a:spcBef>
                <a:spcPts val="600"/>
              </a:spcBef>
              <a:spcAft>
                <a:spcPts val="600"/>
              </a:spcAft>
            </a:pPr>
            <a:r>
              <a:rPr lang="en-US" b="1" kern="1800" dirty="0" err="1">
                <a:latin typeface="Calibri" panose="020F0502020204030204" pitchFamily="34" charset="0"/>
              </a:rPr>
              <a:t>Valueclick</a:t>
            </a:r>
            <a:r>
              <a:rPr lang="en-US" b="1" kern="1800" dirty="0">
                <a:latin typeface="Calibri" panose="020F0502020204030204" pitchFamily="34" charset="0"/>
              </a:rPr>
              <a:t>/Conversant </a:t>
            </a:r>
            <a:r>
              <a:rPr lang="en-US" kern="1800" dirty="0">
                <a:latin typeface="Calibri" panose="020F0502020204030204" pitchFamily="34" charset="0"/>
              </a:rPr>
              <a:t>(Conseil </a:t>
            </a:r>
            <a:r>
              <a:rPr lang="en-US" kern="1800" dirty="0" err="1">
                <a:latin typeface="Calibri" panose="020F0502020204030204" pitchFamily="34" charset="0"/>
              </a:rPr>
              <a:t>d’Etat</a:t>
            </a:r>
            <a:r>
              <a:rPr lang="en-US" kern="1800" dirty="0">
                <a:latin typeface="Calibri" panose="020F0502020204030204" pitchFamily="34" charset="0"/>
              </a:rPr>
              <a:t>, 11 December 2020)</a:t>
            </a:r>
          </a:p>
          <a:p>
            <a:pPr marL="752775" lvl="1" indent="-261938" algn="just">
              <a:spcBef>
                <a:spcPts val="600"/>
              </a:spcBef>
              <a:spcAft>
                <a:spcPts val="600"/>
              </a:spcAft>
              <a:buFont typeface="Wingdings" panose="05000000000000000000" pitchFamily="2" charset="2"/>
              <a:buChar char="ü"/>
              <a:tabLst>
                <a:tab pos="542925" algn="l"/>
              </a:tabLst>
            </a:pPr>
            <a:r>
              <a:rPr lang="en-US" sz="1600" kern="1800" dirty="0">
                <a:latin typeface="Calibri" panose="020F0502020204030204" pitchFamily="34" charset="0"/>
              </a:rPr>
              <a:t>Facts very similar to Google: </a:t>
            </a:r>
            <a:r>
              <a:rPr lang="en-US" sz="1600" b="1" kern="1800" dirty="0">
                <a:latin typeface="Calibri" panose="020F0502020204030204" pitchFamily="34" charset="0"/>
              </a:rPr>
              <a:t>service agreement between </a:t>
            </a:r>
            <a:r>
              <a:rPr lang="en-US" sz="1600" b="1" kern="1800" dirty="0" err="1">
                <a:latin typeface="Calibri" panose="020F0502020204030204" pitchFamily="34" charset="0"/>
              </a:rPr>
              <a:t>Frenchco</a:t>
            </a:r>
            <a:r>
              <a:rPr lang="en-US" sz="1600" b="1" kern="1800" dirty="0">
                <a:latin typeface="Calibri" panose="020F0502020204030204" pitchFamily="34" charset="0"/>
              </a:rPr>
              <a:t> and </a:t>
            </a:r>
            <a:r>
              <a:rPr lang="en-US" sz="1600" b="1" kern="1800" dirty="0" err="1">
                <a:latin typeface="Calibri" panose="020F0502020204030204" pitchFamily="34" charset="0"/>
              </a:rPr>
              <a:t>IrishCo</a:t>
            </a:r>
            <a:r>
              <a:rPr lang="en-US" sz="1600" b="1" kern="1800" dirty="0">
                <a:latin typeface="Calibri" panose="020F0502020204030204" pitchFamily="34" charset="0"/>
              </a:rPr>
              <a:t> </a:t>
            </a:r>
            <a:r>
              <a:rPr lang="en-US" sz="1600" kern="1800" dirty="0">
                <a:latin typeface="Calibri" panose="020F0502020204030204" pitchFamily="34" charset="0"/>
              </a:rPr>
              <a:t>(marketing assistance, management services to potential French clients etc.)</a:t>
            </a:r>
          </a:p>
          <a:p>
            <a:pPr marL="752775" lvl="1" indent="-261938" algn="just">
              <a:spcBef>
                <a:spcPts val="600"/>
              </a:spcBef>
              <a:spcAft>
                <a:spcPts val="600"/>
              </a:spcAft>
              <a:buFont typeface="Wingdings" panose="05000000000000000000" pitchFamily="2" charset="2"/>
              <a:buChar char="ü"/>
              <a:tabLst>
                <a:tab pos="542925" algn="l"/>
              </a:tabLst>
            </a:pPr>
            <a:r>
              <a:rPr lang="en-US" sz="1600" kern="1800" dirty="0" err="1">
                <a:latin typeface="Calibri" panose="020F0502020204030204" pitchFamily="34" charset="0"/>
              </a:rPr>
              <a:t>Irishco</a:t>
            </a:r>
            <a:r>
              <a:rPr lang="en-US" sz="1600" kern="1800" dirty="0">
                <a:latin typeface="Calibri" panose="020F0502020204030204" pitchFamily="34" charset="0"/>
              </a:rPr>
              <a:t> : pre-determined contracts with pre-defined pricing policy with automatic and routine nature of the validation of contracts submitted by </a:t>
            </a:r>
            <a:r>
              <a:rPr lang="en-US" sz="1600" kern="1800" dirty="0" err="1">
                <a:latin typeface="Calibri" panose="020F0502020204030204" pitchFamily="34" charset="0"/>
              </a:rPr>
              <a:t>Frenchco</a:t>
            </a:r>
            <a:r>
              <a:rPr lang="en-US" sz="1600" kern="1800" dirty="0">
                <a:latin typeface="Calibri" panose="020F0502020204030204" pitchFamily="34" charset="0"/>
              </a:rPr>
              <a:t>. </a:t>
            </a:r>
            <a:r>
              <a:rPr lang="en-US" sz="1600" kern="1800" dirty="0" err="1">
                <a:latin typeface="Calibri" panose="020F0502020204030204" pitchFamily="34" charset="0"/>
              </a:rPr>
              <a:t>Frenchco</a:t>
            </a:r>
            <a:r>
              <a:rPr lang="en-US" sz="1600" kern="1800" dirty="0">
                <a:latin typeface="Calibri" panose="020F0502020204030204" pitchFamily="34" charset="0"/>
              </a:rPr>
              <a:t> had the </a:t>
            </a:r>
            <a:r>
              <a:rPr lang="en-US" sz="1600" b="1" kern="1800" dirty="0">
                <a:latin typeface="Calibri" panose="020F0502020204030204" pitchFamily="34" charset="0"/>
              </a:rPr>
              <a:t>“right to decide to conclude contracts</a:t>
            </a:r>
            <a:r>
              <a:rPr lang="en-US" sz="1600" kern="1800" dirty="0">
                <a:latin typeface="Calibri" panose="020F0502020204030204" pitchFamily="34" charset="0"/>
              </a:rPr>
              <a:t>”. </a:t>
            </a:r>
          </a:p>
          <a:p>
            <a:pPr marL="752775" lvl="1" indent="-261938" algn="just">
              <a:spcBef>
                <a:spcPts val="600"/>
              </a:spcBef>
              <a:spcAft>
                <a:spcPts val="600"/>
              </a:spcAft>
              <a:buFont typeface="Wingdings" panose="05000000000000000000" pitchFamily="2" charset="2"/>
              <a:buChar char="ü"/>
              <a:tabLst>
                <a:tab pos="542925" algn="l"/>
              </a:tabLst>
            </a:pPr>
            <a:r>
              <a:rPr lang="en-US" sz="1600" b="1" kern="1800" dirty="0">
                <a:latin typeface="Calibri" panose="020F0502020204030204" pitchFamily="34" charset="0"/>
              </a:rPr>
              <a:t>PE</a:t>
            </a:r>
            <a:r>
              <a:rPr lang="en-US" sz="1600" kern="1800" dirty="0">
                <a:latin typeface="Calibri" panose="020F0502020204030204" pitchFamily="34" charset="0"/>
              </a:rPr>
              <a:t> : </a:t>
            </a:r>
            <a:r>
              <a:rPr lang="en-US" sz="1600" i="1" kern="1800" dirty="0">
                <a:latin typeface="Calibri" panose="020F0502020204030204" pitchFamily="34" charset="0"/>
              </a:rPr>
              <a:t>de facto approach</a:t>
            </a:r>
            <a:r>
              <a:rPr lang="en-US" sz="1600" kern="1800" dirty="0">
                <a:latin typeface="Calibri" panose="020F0502020204030204" pitchFamily="34" charset="0"/>
              </a:rPr>
              <a:t> of the authority to conclude contracts retained (as opposed to the routine process of signature). </a:t>
            </a:r>
          </a:p>
          <a:p>
            <a:pPr marL="1004775" lvl="2" indent="-261938" algn="just">
              <a:spcBef>
                <a:spcPts val="600"/>
              </a:spcBef>
              <a:spcAft>
                <a:spcPts val="600"/>
              </a:spcAft>
              <a:buFont typeface="Wingdings" panose="05000000000000000000" pitchFamily="2" charset="2"/>
              <a:buChar char="ü"/>
              <a:tabLst>
                <a:tab pos="542925" algn="l"/>
              </a:tabLst>
            </a:pPr>
            <a:r>
              <a:rPr lang="en-US" sz="1800" kern="1800" dirty="0">
                <a:latin typeface="Calibri" panose="020F0502020204030204" pitchFamily="34" charset="0"/>
              </a:rPr>
              <a:t>Power to conclude contracts without having to sign</a:t>
            </a:r>
          </a:p>
          <a:p>
            <a:pPr marL="752775" lvl="1" indent="-261938" algn="just">
              <a:spcBef>
                <a:spcPts val="600"/>
              </a:spcBef>
              <a:spcAft>
                <a:spcPts val="600"/>
              </a:spcAft>
              <a:buFont typeface="Wingdings" panose="05000000000000000000" pitchFamily="2" charset="2"/>
              <a:buChar char="ü"/>
              <a:tabLst>
                <a:tab pos="542925" algn="l"/>
              </a:tabLst>
            </a:pPr>
            <a:r>
              <a:rPr lang="en-US" sz="1600" b="1" kern="1800" dirty="0">
                <a:latin typeface="Calibri" panose="020F0502020204030204" pitchFamily="34" charset="0"/>
              </a:rPr>
              <a:t>Conclusion: legal approach should prevail (Zimmer) unless the foreign signature appears purely formal (pure legal appearance).</a:t>
            </a:r>
          </a:p>
          <a:p>
            <a:pPr marL="752775" lvl="1" indent="-261938" algn="just">
              <a:spcBef>
                <a:spcPts val="600"/>
              </a:spcBef>
              <a:spcAft>
                <a:spcPts val="600"/>
              </a:spcAft>
              <a:buFont typeface="Wingdings" panose="05000000000000000000" pitchFamily="2" charset="2"/>
              <a:buChar char="ü"/>
              <a:tabLst>
                <a:tab pos="542925" algn="l"/>
              </a:tabLst>
            </a:pPr>
            <a:r>
              <a:rPr lang="en-US" sz="1600" kern="1800" dirty="0">
                <a:latin typeface="Calibri" panose="020F0502020204030204" pitchFamily="34" charset="0"/>
              </a:rPr>
              <a:t>Reference to OECD comments of 2003 and 2005 (FY at stake : 2009, 2010 and 2011) – DTT of 21 March 1968</a:t>
            </a:r>
          </a:p>
          <a:p>
            <a:pPr marL="0" indent="0">
              <a:buNone/>
            </a:pPr>
            <a:endParaRPr lang="fr-FR" dirty="0"/>
          </a:p>
        </p:txBody>
      </p:sp>
    </p:spTree>
    <p:extLst>
      <p:ext uri="{BB962C8B-B14F-4D97-AF65-F5344CB8AC3E}">
        <p14:creationId xmlns:p14="http://schemas.microsoft.com/office/powerpoint/2010/main" val="764933743"/>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Espace réservé du texte 1" descr="" title="">
            <a:extLst>
              <a:ext uri="{FF2B5EF4-FFF2-40B4-BE49-F238E27FC236}">
                <a16:creationId xmlns:a16="http://schemas.microsoft.com/office/drawing/2014/main" id="{C9F26DDC-8ED9-43D2-A2F6-93A1A7AE2CBF}"/>
              </a:ext>
            </a:extLst>
          </p:cNvPr>
          <p:cNvSpPr>
            <a:spLocks noGrp="1"/>
          </p:cNvSpPr>
          <p:nvPr>
            <p:ph type="body" sz="quarter" idx="10"/>
          </p:nvPr>
        </p:nvSpPr>
        <p:spPr>
          <a:xfrm>
            <a:off x="792000" y="0"/>
            <a:ext cx="11040000" cy="720000"/>
          </a:xfrm>
        </p:spPr>
        <p:txBody>
          <a:bodyPr/>
          <a:lstStyle/>
          <a:p>
            <a:pPr algn="ctr"/>
            <a:r>
              <a:rPr lang="fr-FR" b="1" dirty="0"/>
              <a:t>PE, TP, still an issue?</a:t>
            </a:r>
          </a:p>
        </p:txBody>
      </p:sp>
      <p:sp>
        <p:nvSpPr>
          <p:cNvPr id="4" name="Espace réservé du texte 3" descr="" title="">
            <a:extLst>
              <a:ext uri="{FF2B5EF4-FFF2-40B4-BE49-F238E27FC236}">
                <a16:creationId xmlns:a16="http://schemas.microsoft.com/office/drawing/2014/main" id="{F9ECF07D-6CCE-4CA8-9336-081AB8467D9E}"/>
              </a:ext>
            </a:extLst>
          </p:cNvPr>
          <p:cNvSpPr>
            <a:spLocks noGrp="1"/>
          </p:cNvSpPr>
          <p:nvPr>
            <p:ph type="body" sz="quarter" idx="11"/>
          </p:nvPr>
        </p:nvSpPr>
        <p:spPr>
          <a:xfrm>
            <a:off x="576000" y="1041621"/>
            <a:ext cx="11040000" cy="4647454"/>
          </a:xfrm>
        </p:spPr>
        <p:txBody>
          <a:bodyPr/>
          <a:lstStyle/>
          <a:p>
            <a:r>
              <a:rPr lang="fr-FR" sz="1800" b="1" dirty="0">
                <a:effectLst/>
                <a:latin typeface="+mn-lt"/>
                <a:ea typeface="Calibri" panose="020F0502020204030204" pitchFamily="34" charset="0"/>
              </a:rPr>
              <a:t>Mexico</a:t>
            </a:r>
          </a:p>
          <a:p>
            <a:pPr lvl="1" algn="just"/>
            <a:r>
              <a:rPr lang="fr-FR" sz="1800" dirty="0">
                <a:latin typeface="+mn-lt"/>
                <a:ea typeface="Calibri" panose="020F0502020204030204" pitchFamily="34" charset="0"/>
              </a:rPr>
              <a:t>No Digital PE concept on local legislation or on DTTs entered into by Mexico.   PE definition extended on local law as of fiscal year 2020 only per BEPS Action 7 recommendations.  Mexico also adopted MLI changes to DTTs.</a:t>
            </a:r>
          </a:p>
          <a:p>
            <a:pPr lvl="1" algn="just"/>
            <a:r>
              <a:rPr lang="fr-FR" sz="1800" dirty="0">
                <a:effectLst/>
                <a:latin typeface="+mn-lt"/>
                <a:ea typeface="Calibri" panose="020F0502020204030204" pitchFamily="34" charset="0"/>
              </a:rPr>
              <a:t>Possible approach to a PE assessment in Mexico for foreign digital platforms under modified local legislation, new DTTs and DTTs with MLI adjustments: (i) Agency PE; or (ii) Preparatory/auxiliary activities.</a:t>
            </a:r>
          </a:p>
          <a:p>
            <a:pPr lvl="1" algn="just"/>
            <a:r>
              <a:rPr lang="fr-FR" sz="1800" dirty="0">
                <a:latin typeface="+mn-lt"/>
                <a:ea typeface="Calibri" panose="020F0502020204030204" pitchFamily="34" charset="0"/>
              </a:rPr>
              <a:t>No PE assessments on foreign digital platforms yet.  Tax authority has approached some of them.  </a:t>
            </a:r>
          </a:p>
          <a:p>
            <a:pPr lvl="2" algn="just"/>
            <a:r>
              <a:rPr lang="fr-FR" sz="1800" dirty="0">
                <a:latin typeface="+mn-lt"/>
                <a:ea typeface="Calibri" panose="020F0502020204030204" pitchFamily="34" charset="0"/>
              </a:rPr>
              <a:t>Some have now entered into agreements with end customers directly through their Mexican subsidiaries, others continue bearing the risk by using such subsidiaries as their agents (e.g., sales support functions).</a:t>
            </a:r>
          </a:p>
          <a:p>
            <a:pPr lvl="1" algn="just"/>
            <a:r>
              <a:rPr lang="fr-FR" sz="1800" dirty="0">
                <a:latin typeface="+mn-lt"/>
                <a:ea typeface="Calibri" panose="020F0502020204030204" pitchFamily="34" charset="0"/>
              </a:rPr>
              <a:t>Instead of assessing a PE on a non-Mexican resident, Mexican tax authority: (i) increases the TP remuneration, or (ii) denies payment deductions.  </a:t>
            </a:r>
          </a:p>
          <a:p>
            <a:pPr lvl="2" algn="just"/>
            <a:r>
              <a:rPr lang="fr-FR" sz="1800" dirty="0">
                <a:latin typeface="+mn-lt"/>
                <a:ea typeface="Calibri" panose="020F0502020204030204" pitchFamily="34" charset="0"/>
              </a:rPr>
              <a:t>As of 2021, new joint and several responsibility on operations conducted with non-Mexican resident related parties deemed to have a PE for the taxes triggered by such PE.</a:t>
            </a:r>
          </a:p>
          <a:p>
            <a:pPr lvl="2" algn="just"/>
            <a:r>
              <a:rPr lang="fr-FR" sz="1800" dirty="0">
                <a:latin typeface="+mn-lt"/>
                <a:ea typeface="Calibri" panose="020F0502020204030204" pitchFamily="34" charset="0"/>
              </a:rPr>
              <a:t>Advertisement Law enacted on June 2021 and in force as of September 2021 impacted foreign digital platforms rendering advertisement services, imposing new invoicing obligations and resulting in more visibility of their operations by the tax </a:t>
            </a:r>
            <a:r>
              <a:rPr lang="fr-FR" sz="1800" dirty="0" err="1">
                <a:latin typeface="+mn-lt"/>
                <a:ea typeface="Calibri" panose="020F0502020204030204" pitchFamily="34" charset="0"/>
              </a:rPr>
              <a:t>authorities</a:t>
            </a:r>
            <a:r>
              <a:rPr lang="fr-FR" sz="1800" dirty="0">
                <a:latin typeface="+mn-lt"/>
                <a:ea typeface="Calibri" panose="020F0502020204030204" pitchFamily="34" charset="0"/>
              </a:rPr>
              <a:t>.</a:t>
            </a:r>
            <a:endParaRPr lang="fr-FR" sz="1800" b="1" dirty="0">
              <a:latin typeface="+mn-lt"/>
              <a:ea typeface="Calibri" panose="020F0502020204030204" pitchFamily="34" charset="0"/>
            </a:endParaRPr>
          </a:p>
        </p:txBody>
      </p:sp>
    </p:spTree>
    <p:extLst>
      <p:ext uri="{BB962C8B-B14F-4D97-AF65-F5344CB8AC3E}">
        <p14:creationId xmlns:p14="http://schemas.microsoft.com/office/powerpoint/2010/main" val="2009260205"/>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platzhalter 1" descr="" title=""/>
          <p:cNvSpPr>
            <a:spLocks noGrp="1"/>
          </p:cNvSpPr>
          <p:nvPr>
            <p:ph type="body" sz="quarter" idx="10"/>
          </p:nvPr>
        </p:nvSpPr>
        <p:spPr/>
        <p:txBody>
          <a:bodyPr/>
          <a:lstStyle/>
          <a:p>
            <a:endParaRPr lang="en-US" b="1" dirty="0"/>
          </a:p>
          <a:p>
            <a:endParaRPr lang="en-US" b="1" dirty="0"/>
          </a:p>
          <a:p>
            <a:pPr algn="ctr"/>
            <a:r>
              <a:rPr lang="en-US" b="1" dirty="0"/>
              <a:t>DIGITAL ECONOMY UPDATE</a:t>
            </a:r>
          </a:p>
          <a:p>
            <a:endParaRPr lang="en-US" b="1" dirty="0"/>
          </a:p>
          <a:p>
            <a:endParaRPr lang="en-GB" dirty="0"/>
          </a:p>
        </p:txBody>
      </p:sp>
      <p:sp>
        <p:nvSpPr>
          <p:cNvPr id="3" name="Foliennummernplatzhalter 2" descr="" title=""/>
          <p:cNvSpPr>
            <a:spLocks noGrp="1"/>
          </p:cNvSpPr>
          <p:nvPr>
            <p:ph type="sldNum" sz="quarter" idx="13"/>
          </p:nvPr>
        </p:nvSpPr>
        <p:spPr/>
        <p:txBody>
          <a:bodyPr/>
          <a:lstStyle/>
          <a:p>
            <a:r>
              <a:rPr lang="en-GB" dirty="0"/>
              <a:t>2</a:t>
            </a:r>
          </a:p>
          <a:p>
            <a:endParaRPr lang="en-GB" dirty="0"/>
          </a:p>
        </p:txBody>
      </p:sp>
      <p:sp>
        <p:nvSpPr>
          <p:cNvPr id="4" name="Textplatzhalter 3" descr="" title=""/>
          <p:cNvSpPr>
            <a:spLocks noGrp="1"/>
          </p:cNvSpPr>
          <p:nvPr>
            <p:ph type="body" sz="quarter" idx="11"/>
          </p:nvPr>
        </p:nvSpPr>
        <p:spPr>
          <a:xfrm>
            <a:off x="575999" y="1340768"/>
            <a:ext cx="11039999" cy="4973632"/>
          </a:xfrm>
        </p:spPr>
        <p:txBody>
          <a:bodyPr/>
          <a:lstStyle/>
          <a:p>
            <a:pPr marL="0" indent="0">
              <a:buNone/>
            </a:pPr>
            <a:r>
              <a:rPr lang="en-GB" dirty="0"/>
              <a:t>1. </a:t>
            </a:r>
            <a:r>
              <a:rPr lang="en-GB" b="1" dirty="0"/>
              <a:t>DST UPDATE</a:t>
            </a:r>
          </a:p>
          <a:p>
            <a:pPr>
              <a:buFontTx/>
              <a:buChar char="-"/>
            </a:pPr>
            <a:r>
              <a:rPr lang="en-GB" dirty="0"/>
              <a:t>Domestic and EU</a:t>
            </a:r>
          </a:p>
          <a:p>
            <a:pPr>
              <a:buFontTx/>
              <a:buChar char="-"/>
            </a:pPr>
            <a:r>
              <a:rPr lang="en-GB" dirty="0"/>
              <a:t>DST and Pillar One</a:t>
            </a:r>
          </a:p>
          <a:p>
            <a:pPr>
              <a:buFontTx/>
              <a:buChar char="-"/>
            </a:pPr>
            <a:r>
              <a:rPr lang="en-GB" dirty="0"/>
              <a:t>DST and the US</a:t>
            </a:r>
          </a:p>
          <a:p>
            <a:pPr marL="0" indent="0">
              <a:buNone/>
            </a:pPr>
            <a:endParaRPr lang="en-GB" dirty="0"/>
          </a:p>
          <a:p>
            <a:pPr marL="0" indent="0">
              <a:buNone/>
            </a:pPr>
            <a:endParaRPr lang="en-GB" b="1" dirty="0"/>
          </a:p>
          <a:p>
            <a:pPr marL="0" indent="0">
              <a:buNone/>
            </a:pPr>
            <a:r>
              <a:rPr lang="en-GB" b="1" dirty="0"/>
              <a:t>2. CURRENT ATTITUDE OF THE TAX AUTHORITIES WITH DIGITAL BUSINESSES</a:t>
            </a:r>
          </a:p>
          <a:p>
            <a:pPr marL="0" indent="0">
              <a:buNone/>
            </a:pPr>
            <a:endParaRPr lang="en-GB" dirty="0"/>
          </a:p>
          <a:p>
            <a:pPr marL="0" indent="0">
              <a:buNone/>
            </a:pPr>
            <a:endParaRPr lang="en-GB" dirty="0"/>
          </a:p>
          <a:p>
            <a:pPr marL="0" indent="0">
              <a:buNone/>
            </a:pPr>
            <a:r>
              <a:rPr lang="en-GB" b="1" dirty="0"/>
              <a:t>3. DAC 7, Digital Levy and other developments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07939078"/>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platzhalter 1" descr="" title=""/>
          <p:cNvSpPr>
            <a:spLocks noGrp="1"/>
          </p:cNvSpPr>
          <p:nvPr>
            <p:ph type="body" sz="quarter" idx="10"/>
          </p:nvPr>
        </p:nvSpPr>
        <p:spPr/>
        <p:txBody>
          <a:bodyPr/>
          <a:lstStyle/>
          <a:p>
            <a:endParaRPr lang="en-US" b="1" dirty="0"/>
          </a:p>
          <a:p>
            <a:endParaRPr lang="en-US" b="1" dirty="0"/>
          </a:p>
          <a:p>
            <a:pPr algn="ctr"/>
            <a:r>
              <a:rPr lang="en-US" b="1" dirty="0"/>
              <a:t>DIGITAL ECONOMY UPDATE</a:t>
            </a:r>
          </a:p>
          <a:p>
            <a:endParaRPr lang="en-US" b="1" dirty="0"/>
          </a:p>
          <a:p>
            <a:endParaRPr lang="en-GB" dirty="0"/>
          </a:p>
        </p:txBody>
      </p:sp>
      <p:sp>
        <p:nvSpPr>
          <p:cNvPr id="3" name="Foliennummernplatzhalter 2" descr="" title=""/>
          <p:cNvSpPr>
            <a:spLocks noGrp="1"/>
          </p:cNvSpPr>
          <p:nvPr>
            <p:ph type="sldNum" sz="quarter" idx="13"/>
          </p:nvPr>
        </p:nvSpPr>
        <p:spPr>
          <a:xfrm>
            <a:off x="576000" y="6537600"/>
            <a:ext cx="1104210" cy="91800"/>
          </a:xfrm>
        </p:spPr>
        <p:txBody>
          <a:bodyPr/>
          <a:lstStyle/>
          <a:p>
            <a:r>
              <a:rPr lang="en-GB" dirty="0"/>
              <a:t>20</a:t>
            </a:r>
          </a:p>
          <a:p>
            <a:endParaRPr lang="en-GB" dirty="0"/>
          </a:p>
        </p:txBody>
      </p:sp>
      <p:sp>
        <p:nvSpPr>
          <p:cNvPr id="4" name="Textplatzhalter 3" descr="" title=""/>
          <p:cNvSpPr>
            <a:spLocks noGrp="1"/>
          </p:cNvSpPr>
          <p:nvPr>
            <p:ph type="body" sz="quarter" idx="11"/>
          </p:nvPr>
        </p:nvSpPr>
        <p:spPr>
          <a:xfrm>
            <a:off x="575999" y="1340768"/>
            <a:ext cx="11039999" cy="4973632"/>
          </a:xfrm>
        </p:spPr>
        <p:txBody>
          <a:bodyPr/>
          <a:lstStyle/>
          <a:p>
            <a:pPr marL="0" indent="0">
              <a:buNone/>
            </a:pPr>
            <a:r>
              <a:rPr lang="en-GB" dirty="0">
                <a:solidFill>
                  <a:schemeClr val="bg2">
                    <a:lumMod val="65000"/>
                  </a:schemeClr>
                </a:solidFill>
              </a:rPr>
              <a:t>1. </a:t>
            </a:r>
            <a:r>
              <a:rPr lang="en-GB" b="1" dirty="0">
                <a:solidFill>
                  <a:schemeClr val="bg2">
                    <a:lumMod val="65000"/>
                  </a:schemeClr>
                </a:solidFill>
              </a:rPr>
              <a:t>DST UPDATE</a:t>
            </a:r>
          </a:p>
          <a:p>
            <a:pPr>
              <a:buFontTx/>
              <a:buChar char="-"/>
            </a:pPr>
            <a:r>
              <a:rPr lang="en-GB" dirty="0">
                <a:solidFill>
                  <a:schemeClr val="bg2">
                    <a:lumMod val="65000"/>
                  </a:schemeClr>
                </a:solidFill>
              </a:rPr>
              <a:t>Domestic and EU</a:t>
            </a:r>
          </a:p>
          <a:p>
            <a:pPr>
              <a:buFontTx/>
              <a:buChar char="-"/>
            </a:pPr>
            <a:r>
              <a:rPr lang="en-GB" dirty="0">
                <a:solidFill>
                  <a:schemeClr val="bg2">
                    <a:lumMod val="65000"/>
                  </a:schemeClr>
                </a:solidFill>
              </a:rPr>
              <a:t>DST and Pillar One</a:t>
            </a:r>
          </a:p>
          <a:p>
            <a:pPr>
              <a:buFontTx/>
              <a:buChar char="-"/>
            </a:pPr>
            <a:r>
              <a:rPr lang="en-GB" dirty="0">
                <a:solidFill>
                  <a:schemeClr val="bg2">
                    <a:lumMod val="65000"/>
                  </a:schemeClr>
                </a:solidFill>
              </a:rPr>
              <a:t>DST and the US</a:t>
            </a:r>
          </a:p>
          <a:p>
            <a:pPr marL="0" indent="0">
              <a:buNone/>
            </a:pPr>
            <a:endParaRPr lang="en-GB" dirty="0">
              <a:solidFill>
                <a:schemeClr val="bg2">
                  <a:lumMod val="65000"/>
                </a:schemeClr>
              </a:solidFill>
            </a:endParaRPr>
          </a:p>
          <a:p>
            <a:pPr marL="0" indent="0">
              <a:buNone/>
            </a:pPr>
            <a:r>
              <a:rPr lang="en-GB" b="1" dirty="0">
                <a:solidFill>
                  <a:schemeClr val="bg2">
                    <a:lumMod val="65000"/>
                  </a:schemeClr>
                </a:solidFill>
              </a:rPr>
              <a:t>2. CURRENT ATTITUDE OF THE TAX AUTHORITIES WITH DIGITAL BUSINESSES</a:t>
            </a:r>
          </a:p>
          <a:p>
            <a:pPr>
              <a:buFontTx/>
              <a:buChar char="-"/>
            </a:pPr>
            <a:r>
              <a:rPr lang="en-GB" dirty="0">
                <a:solidFill>
                  <a:schemeClr val="bg2">
                    <a:lumMod val="65000"/>
                  </a:schemeClr>
                </a:solidFill>
              </a:rPr>
              <a:t>PE and TP adjustments and case law</a:t>
            </a:r>
          </a:p>
          <a:p>
            <a:pPr>
              <a:buFontTx/>
              <a:buChar char="-"/>
            </a:pPr>
            <a:r>
              <a:rPr lang="en-GB" dirty="0">
                <a:solidFill>
                  <a:schemeClr val="bg2">
                    <a:lumMod val="65000"/>
                  </a:schemeClr>
                </a:solidFill>
              </a:rPr>
              <a:t>Deals with Jurisdictions</a:t>
            </a:r>
          </a:p>
          <a:p>
            <a:pPr marL="0" indent="0">
              <a:buNone/>
            </a:pPr>
            <a:endParaRPr lang="en-GB" dirty="0"/>
          </a:p>
          <a:p>
            <a:pPr marL="0" indent="0">
              <a:buNone/>
            </a:pPr>
            <a:r>
              <a:rPr lang="en-GB" b="1" dirty="0"/>
              <a:t>3. DAC 7, Digital Levy and other developments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00817733"/>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Espace réservé du texte 1" descr="" title="">
            <a:extLst>
              <a:ext uri="{FF2B5EF4-FFF2-40B4-BE49-F238E27FC236}">
                <a16:creationId xmlns:a16="http://schemas.microsoft.com/office/drawing/2014/main" id="{C9F26DDC-8ED9-43D2-A2F6-93A1A7AE2CBF}"/>
              </a:ext>
            </a:extLst>
          </p:cNvPr>
          <p:cNvSpPr>
            <a:spLocks noGrp="1"/>
          </p:cNvSpPr>
          <p:nvPr>
            <p:ph type="body" sz="quarter" idx="10"/>
          </p:nvPr>
        </p:nvSpPr>
        <p:spPr/>
        <p:txBody>
          <a:bodyPr/>
          <a:lstStyle/>
          <a:p>
            <a:pPr algn="ctr"/>
            <a:r>
              <a:rPr lang="fr-FR" b="1" dirty="0"/>
              <a:t>DAC 7</a:t>
            </a:r>
          </a:p>
        </p:txBody>
      </p:sp>
      <p:sp>
        <p:nvSpPr>
          <p:cNvPr id="3" name="Espace réservé du numéro de diapositive 2" descr="" title="">
            <a:extLst>
              <a:ext uri="{FF2B5EF4-FFF2-40B4-BE49-F238E27FC236}">
                <a16:creationId xmlns:a16="http://schemas.microsoft.com/office/drawing/2014/main" id="{7E83FB6F-3CD3-4EEE-9005-8480E2D426E4}"/>
              </a:ext>
            </a:extLst>
          </p:cNvPr>
          <p:cNvSpPr>
            <a:spLocks noGrp="1"/>
          </p:cNvSpPr>
          <p:nvPr>
            <p:ph type="sldNum" sz="quarter" idx="13"/>
          </p:nvPr>
        </p:nvSpPr>
        <p:spPr>
          <a:xfrm>
            <a:off x="576000" y="6537600"/>
            <a:ext cx="1081350" cy="320400"/>
          </a:xfrm>
        </p:spPr>
        <p:txBody>
          <a:bodyPr/>
          <a:lstStyle/>
          <a:p>
            <a:fld id="{4B39B52A-EAD5-4CA9-B46E-2F3B4224B365}" type="slidenum">
              <a:rPr lang="en-GB" noProof="0" smtClean="0"/>
              <a:pPr/>
              <a:t>21</a:t>
            </a:fld>
            <a:endParaRPr lang="en-GB" noProof="0" dirty="0"/>
          </a:p>
        </p:txBody>
      </p:sp>
      <p:sp>
        <p:nvSpPr>
          <p:cNvPr id="4" name="Espace réservé du texte 3" descr="" title="">
            <a:extLst>
              <a:ext uri="{FF2B5EF4-FFF2-40B4-BE49-F238E27FC236}">
                <a16:creationId xmlns:a16="http://schemas.microsoft.com/office/drawing/2014/main" id="{F9ECF07D-6CCE-4CA8-9336-081AB8467D9E}"/>
              </a:ext>
            </a:extLst>
          </p:cNvPr>
          <p:cNvSpPr>
            <a:spLocks noGrp="1"/>
          </p:cNvSpPr>
          <p:nvPr>
            <p:ph type="body" sz="quarter" idx="11"/>
          </p:nvPr>
        </p:nvSpPr>
        <p:spPr>
          <a:xfrm>
            <a:off x="576000" y="1271171"/>
            <a:ext cx="11040000" cy="5141351"/>
          </a:xfrm>
        </p:spPr>
        <p:txBody>
          <a:bodyPr/>
          <a:lstStyle/>
          <a:p>
            <a:pPr marL="0" indent="0">
              <a:buNone/>
            </a:pPr>
            <a:r>
              <a:rPr lang="en-US" sz="1800" b="1" i="1" dirty="0">
                <a:effectLst/>
                <a:latin typeface="+mn-lt"/>
                <a:ea typeface="Calibri" panose="020F0502020204030204" pitchFamily="34" charset="0"/>
              </a:rPr>
              <a:t>DAC 7 - Revised Directive on administrative cooperation </a:t>
            </a:r>
          </a:p>
          <a:p>
            <a:pPr marL="0" indent="0">
              <a:buNone/>
            </a:pPr>
            <a:endParaRPr lang="fr-FR" sz="1800" dirty="0">
              <a:effectLst/>
              <a:latin typeface="+mn-lt"/>
              <a:ea typeface="Calibri" panose="020F0502020204030204" pitchFamily="34" charset="0"/>
            </a:endParaRPr>
          </a:p>
          <a:p>
            <a:pPr marL="342900" lvl="0" indent="-342900">
              <a:buClr>
                <a:srgbClr val="000000"/>
              </a:buClr>
              <a:buFont typeface="Arial" panose="020B0604020202020204" pitchFamily="34" charset="0"/>
              <a:buChar char="-"/>
            </a:pPr>
            <a:r>
              <a:rPr lang="en-US" sz="1800" dirty="0">
                <a:effectLst/>
                <a:latin typeface="+mn-lt"/>
                <a:ea typeface="Times New Roman" panose="02020603050405020304" pitchFamily="18" charset="0"/>
              </a:rPr>
              <a:t>On 22 March 2021, the Council unanimously </a:t>
            </a:r>
            <a:r>
              <a:rPr lang="en-US" sz="1800" u="sng" dirty="0">
                <a:effectLst/>
                <a:latin typeface="+mn-lt"/>
                <a:ea typeface="Times New Roman" panose="02020603050405020304" pitchFamily="18" charset="0"/>
              </a:rPr>
              <a:t>adopted</a:t>
            </a:r>
            <a:r>
              <a:rPr lang="en-US" sz="1800" dirty="0">
                <a:effectLst/>
                <a:latin typeface="+mn-lt"/>
                <a:ea typeface="Times New Roman" panose="02020603050405020304" pitchFamily="18" charset="0"/>
              </a:rPr>
              <a:t> the revised DAC7 to strengthen administrative cooperation by Introducing </a:t>
            </a:r>
            <a:r>
              <a:rPr lang="en-US" sz="1800" b="1" dirty="0">
                <a:effectLst/>
                <a:latin typeface="+mn-lt"/>
                <a:ea typeface="Times New Roman" panose="02020603050405020304" pitchFamily="18" charset="0"/>
              </a:rPr>
              <a:t>reporting requirements for online platforms and a related Exchange of Information framework</a:t>
            </a:r>
          </a:p>
          <a:p>
            <a:pPr marL="0" lvl="0" indent="0">
              <a:buClr>
                <a:srgbClr val="000000"/>
              </a:buClr>
              <a:buNone/>
            </a:pPr>
            <a:endParaRPr lang="fr-FR" sz="1800" b="1" dirty="0">
              <a:effectLst/>
              <a:latin typeface="+mn-lt"/>
              <a:ea typeface="Calibri" panose="020F0502020204030204" pitchFamily="34" charset="0"/>
            </a:endParaRPr>
          </a:p>
          <a:p>
            <a:pPr lvl="1" indent="-342900">
              <a:buSzPts val="1000"/>
              <a:buFont typeface="Symbol" panose="05050102010706020507" pitchFamily="18" charset="2"/>
              <a:buChar char=""/>
              <a:tabLst>
                <a:tab pos="678180" algn="l"/>
              </a:tabLst>
            </a:pPr>
            <a:r>
              <a:rPr lang="en-US" sz="1800" dirty="0">
                <a:effectLst/>
                <a:latin typeface="+mn-lt"/>
                <a:ea typeface="Times New Roman" panose="02020603050405020304" pitchFamily="18" charset="0"/>
              </a:rPr>
              <a:t>Expanding existing administrative assistance rules, including the introduction of automatic </a:t>
            </a:r>
            <a:r>
              <a:rPr lang="en-US" sz="1800" dirty="0" err="1">
                <a:effectLst/>
                <a:latin typeface="+mn-lt"/>
                <a:ea typeface="Times New Roman" panose="02020603050405020304" pitchFamily="18" charset="0"/>
              </a:rPr>
              <a:t>EoI</a:t>
            </a:r>
            <a:r>
              <a:rPr lang="en-US" sz="1800" dirty="0">
                <a:effectLst/>
                <a:latin typeface="+mn-lt"/>
                <a:ea typeface="Times New Roman" panose="02020603050405020304" pitchFamily="18" charset="0"/>
              </a:rPr>
              <a:t> on royalties and facilitation of joint audits</a:t>
            </a:r>
          </a:p>
          <a:p>
            <a:pPr marL="305100" lvl="1" indent="0">
              <a:buSzPts val="1000"/>
              <a:buNone/>
              <a:tabLst>
                <a:tab pos="678180" algn="l"/>
              </a:tabLst>
            </a:pPr>
            <a:endParaRPr lang="en-US" sz="1200" dirty="0">
              <a:latin typeface="+mn-lt"/>
              <a:ea typeface="Calibri" panose="020F0502020204030204" pitchFamily="34" charset="0"/>
            </a:endParaRPr>
          </a:p>
          <a:p>
            <a:pPr marL="305100" lvl="1" indent="0">
              <a:buSzPts val="1000"/>
              <a:buNone/>
              <a:tabLst>
                <a:tab pos="678180" algn="l"/>
              </a:tabLst>
            </a:pPr>
            <a:endParaRPr lang="fr-FR" sz="1200" dirty="0">
              <a:effectLst/>
              <a:latin typeface="+mn-lt"/>
              <a:ea typeface="Calibri" panose="020F0502020204030204" pitchFamily="34" charset="0"/>
            </a:endParaRPr>
          </a:p>
          <a:p>
            <a:pPr marL="342900" lvl="0" indent="-342900">
              <a:buClr>
                <a:srgbClr val="000000"/>
              </a:buClr>
              <a:buFont typeface="Arial" panose="020B0604020202020204" pitchFamily="34" charset="0"/>
              <a:buChar char="-"/>
            </a:pPr>
            <a:r>
              <a:rPr lang="en-US" sz="1800" dirty="0">
                <a:effectLst/>
                <a:latin typeface="+mn-lt"/>
                <a:ea typeface="Times New Roman" panose="02020603050405020304" pitchFamily="18" charset="0"/>
              </a:rPr>
              <a:t>Background, Next Steps and Implications for Multinationals</a:t>
            </a:r>
            <a:endParaRPr lang="fr-FR" sz="1800" dirty="0">
              <a:effectLst/>
              <a:latin typeface="+mn-lt"/>
              <a:ea typeface="Times New Roman" panose="02020603050405020304" pitchFamily="18" charset="0"/>
            </a:endParaRPr>
          </a:p>
          <a:p>
            <a:pPr marL="0" indent="0">
              <a:buNone/>
            </a:pPr>
            <a:endParaRPr lang="fr-F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09256194"/>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808FFEC5-3171-4959-8605-28CF5F2D4809}"/>
              </a:ext>
            </a:extLst>
          </p:cNvPr>
          <p:cNvSpPr>
            <a:spLocks noGrp="1"/>
          </p:cNvSpPr>
          <p:nvPr>
            <p:ph type="body" sz="quarter" idx="10"/>
          </p:nvPr>
        </p:nvSpPr>
        <p:spPr/>
        <p:txBody>
          <a:bodyPr/>
          <a:lstStyle/>
          <a:p>
            <a:pPr algn="ctr"/>
            <a:r>
              <a:rPr lang="nl-NL" b="1" dirty="0"/>
              <a:t>EU Digital </a:t>
            </a:r>
            <a:r>
              <a:rPr lang="nl-NL" b="1" dirty="0" err="1"/>
              <a:t>levy</a:t>
            </a:r>
            <a:r>
              <a:rPr lang="nl-NL" b="1" dirty="0"/>
              <a:t> – </a:t>
            </a:r>
            <a:r>
              <a:rPr lang="nl-NL" b="1" dirty="0" err="1"/>
              <a:t>current</a:t>
            </a:r>
            <a:r>
              <a:rPr lang="nl-NL" b="1" dirty="0"/>
              <a:t> status</a:t>
            </a:r>
          </a:p>
        </p:txBody>
      </p:sp>
      <p:sp>
        <p:nvSpPr>
          <p:cNvPr id="3" name="Slide Number Placeholder 2" descr="" title="">
            <a:extLst>
              <a:ext uri="{FF2B5EF4-FFF2-40B4-BE49-F238E27FC236}">
                <a16:creationId xmlns:a16="http://schemas.microsoft.com/office/drawing/2014/main" id="{0EF8A190-7CA9-4EA3-9BE6-541F45EBA897}"/>
              </a:ext>
            </a:extLst>
          </p:cNvPr>
          <p:cNvSpPr>
            <a:spLocks noGrp="1"/>
          </p:cNvSpPr>
          <p:nvPr>
            <p:ph type="sldNum" sz="quarter" idx="13"/>
          </p:nvPr>
        </p:nvSpPr>
        <p:spPr>
          <a:xfrm>
            <a:off x="576000" y="6537600"/>
            <a:ext cx="1725930" cy="217530"/>
          </a:xfrm>
        </p:spPr>
        <p:txBody>
          <a:bodyPr/>
          <a:lstStyle/>
          <a:p>
            <a:fld id="{4B39B52A-EAD5-4CA9-B46E-2F3B4224B365}" type="slidenum">
              <a:rPr lang="en-GB" noProof="0" smtClean="0"/>
              <a:pPr/>
              <a:t>22</a:t>
            </a:fld>
            <a:endParaRPr lang="en-GB" noProof="0" dirty="0"/>
          </a:p>
        </p:txBody>
      </p:sp>
      <p:sp>
        <p:nvSpPr>
          <p:cNvPr id="4" name="Text Placeholder 3" descr="" title="">
            <a:extLst>
              <a:ext uri="{FF2B5EF4-FFF2-40B4-BE49-F238E27FC236}">
                <a16:creationId xmlns:a16="http://schemas.microsoft.com/office/drawing/2014/main" id="{AAD30CB3-FCE8-49DA-B595-787C598DB76E}"/>
              </a:ext>
            </a:extLst>
          </p:cNvPr>
          <p:cNvSpPr>
            <a:spLocks noGrp="1"/>
          </p:cNvSpPr>
          <p:nvPr>
            <p:ph type="body" sz="quarter" idx="11"/>
          </p:nvPr>
        </p:nvSpPr>
        <p:spPr>
          <a:xfrm>
            <a:off x="576000" y="1327868"/>
            <a:ext cx="11040000" cy="4666492"/>
          </a:xfrm>
        </p:spPr>
        <p:txBody>
          <a:bodyPr/>
          <a:lstStyle/>
          <a:p>
            <a:pPr marL="380990" indent="-380990">
              <a:buClr>
                <a:schemeClr val="accent1"/>
              </a:buClr>
              <a:buFont typeface="Arial" panose="020B0604020202020204" pitchFamily="34" charset="0"/>
              <a:buChar char="•"/>
            </a:pPr>
            <a:r>
              <a:rPr lang="en-GB" sz="1700" b="0" dirty="0"/>
              <a:t>Putting forward proposals for additional </a:t>
            </a:r>
            <a:r>
              <a:rPr lang="en-GB" sz="1700" dirty="0"/>
              <a:t>own resources</a:t>
            </a:r>
          </a:p>
          <a:p>
            <a:pPr marL="380990" indent="-380990">
              <a:buClr>
                <a:schemeClr val="accent1"/>
              </a:buClr>
              <a:buFont typeface="Arial" panose="020B0604020202020204" pitchFamily="34" charset="0"/>
              <a:buChar char="•"/>
            </a:pPr>
            <a:r>
              <a:rPr lang="en-GB" sz="1700" dirty="0"/>
              <a:t>Fair taxation </a:t>
            </a:r>
            <a:r>
              <a:rPr lang="en-GB" sz="1700" b="0" dirty="0"/>
              <a:t>related to the digitalisation of the economy</a:t>
            </a:r>
          </a:p>
          <a:p>
            <a:pPr marL="380990" indent="-380990">
              <a:buClr>
                <a:schemeClr val="accent1"/>
              </a:buClr>
              <a:buFont typeface="Arial" panose="020B0604020202020204" pitchFamily="34" charset="0"/>
              <a:buChar char="•"/>
            </a:pPr>
            <a:r>
              <a:rPr lang="en-GB" sz="1700" b="0" dirty="0"/>
              <a:t>Intended to </a:t>
            </a:r>
            <a:r>
              <a:rPr lang="en-GB" sz="1700" dirty="0"/>
              <a:t>not interfere </a:t>
            </a:r>
            <a:r>
              <a:rPr lang="en-GB" sz="1700" b="0" dirty="0"/>
              <a:t>with the ongoing work at the </a:t>
            </a:r>
            <a:r>
              <a:rPr lang="en-GB" sz="1700" dirty="0"/>
              <a:t>G20 and OECD</a:t>
            </a:r>
            <a:endParaRPr lang="nl-NL" sz="1700" dirty="0"/>
          </a:p>
          <a:p>
            <a:pPr marL="380990" indent="-380990">
              <a:buClr>
                <a:schemeClr val="accent1"/>
              </a:buClr>
              <a:buFont typeface="Arial" panose="020B0604020202020204" pitchFamily="34" charset="0"/>
              <a:buChar char="•"/>
            </a:pPr>
            <a:r>
              <a:rPr lang="en-US" sz="1700" b="0" dirty="0"/>
              <a:t>The Commission will identify additional policy options, such as:</a:t>
            </a:r>
            <a:endParaRPr lang="nl-NL" sz="1700" b="0" dirty="0"/>
          </a:p>
          <a:p>
            <a:pPr marL="863578" lvl="5" indent="-380990">
              <a:buFont typeface="Wingdings" panose="05000000000000000000" pitchFamily="2" charset="2"/>
              <a:buChar char="§"/>
            </a:pPr>
            <a:r>
              <a:rPr lang="en-US" sz="1700" dirty="0"/>
              <a:t>A </a:t>
            </a:r>
            <a:r>
              <a:rPr lang="en-US" sz="1700" b="1" dirty="0"/>
              <a:t>corporate income tax </a:t>
            </a:r>
            <a:r>
              <a:rPr lang="en-US" sz="1700" dirty="0"/>
              <a:t>top-up to be applied to all companies conducting </a:t>
            </a:r>
            <a:r>
              <a:rPr lang="en-US" sz="1700" b="1" dirty="0"/>
              <a:t>certain digital </a:t>
            </a:r>
            <a:r>
              <a:rPr lang="en-US" sz="1700" dirty="0"/>
              <a:t>activities in the EU</a:t>
            </a:r>
            <a:endParaRPr lang="nl-NL" sz="1700" dirty="0"/>
          </a:p>
          <a:p>
            <a:pPr marL="863578" lvl="5" indent="-380990">
              <a:buFont typeface="Wingdings" panose="05000000000000000000" pitchFamily="2" charset="2"/>
              <a:buChar char="§"/>
            </a:pPr>
            <a:r>
              <a:rPr lang="en-US" sz="1700" dirty="0"/>
              <a:t>A </a:t>
            </a:r>
            <a:r>
              <a:rPr lang="en-US" sz="1700" b="1" dirty="0"/>
              <a:t>tax on revenues </a:t>
            </a:r>
            <a:r>
              <a:rPr lang="en-US" sz="1700" dirty="0"/>
              <a:t>created by </a:t>
            </a:r>
            <a:r>
              <a:rPr lang="en-US" sz="1700" b="1" dirty="0"/>
              <a:t>certain digital activities conducted </a:t>
            </a:r>
            <a:r>
              <a:rPr lang="en-US" sz="1700" dirty="0"/>
              <a:t>in the EU</a:t>
            </a:r>
            <a:endParaRPr lang="nl-NL" sz="1700" dirty="0"/>
          </a:p>
          <a:p>
            <a:pPr marL="863578" lvl="5" indent="-380990">
              <a:buFont typeface="Wingdings" panose="05000000000000000000" pitchFamily="2" charset="2"/>
              <a:buChar char="§"/>
            </a:pPr>
            <a:r>
              <a:rPr lang="en-US" sz="1700" dirty="0"/>
              <a:t>A </a:t>
            </a:r>
            <a:r>
              <a:rPr lang="en-US" sz="1700" b="1" dirty="0"/>
              <a:t>tax on digital transactions </a:t>
            </a:r>
            <a:r>
              <a:rPr lang="en-US" sz="1700" dirty="0"/>
              <a:t>conducted </a:t>
            </a:r>
            <a:r>
              <a:rPr lang="en-US" sz="1700" b="1" dirty="0"/>
              <a:t>business-to-business</a:t>
            </a:r>
            <a:r>
              <a:rPr lang="en-US" sz="1700" dirty="0"/>
              <a:t> in the EU</a:t>
            </a:r>
            <a:endParaRPr lang="nl-NL" sz="1700" dirty="0"/>
          </a:p>
          <a:p>
            <a:pPr marL="380990" indent="-380990">
              <a:buClr>
                <a:schemeClr val="accent1"/>
              </a:buClr>
              <a:buFont typeface="Arial" panose="020B0604020202020204" pitchFamily="34" charset="0"/>
              <a:buChar char="•"/>
            </a:pPr>
            <a:r>
              <a:rPr lang="en-US" sz="1700" dirty="0"/>
              <a:t>Impact</a:t>
            </a:r>
            <a:r>
              <a:rPr lang="en-US" sz="1700" b="0" dirty="0"/>
              <a:t> on the following dimensions, which will be further analyzed:</a:t>
            </a:r>
            <a:endParaRPr lang="nl-NL" sz="1700" b="0" dirty="0"/>
          </a:p>
          <a:p>
            <a:pPr marL="863578" lvl="5" indent="-380990">
              <a:buFont typeface="Wingdings" panose="05000000000000000000" pitchFamily="2" charset="2"/>
              <a:buChar char="§"/>
            </a:pPr>
            <a:r>
              <a:rPr lang="en-US" sz="1700" dirty="0"/>
              <a:t>Businesses engaging and operating in the digital economy</a:t>
            </a:r>
          </a:p>
          <a:p>
            <a:pPr marL="863578" lvl="5" indent="-380990">
              <a:buFont typeface="Wingdings" panose="05000000000000000000" pitchFamily="2" charset="2"/>
              <a:buChar char="§"/>
            </a:pPr>
            <a:r>
              <a:rPr lang="en-US" sz="1700" dirty="0"/>
              <a:t>Competitiveness and GDP</a:t>
            </a:r>
          </a:p>
          <a:p>
            <a:pPr marL="863578" lvl="5" indent="-380990">
              <a:buFont typeface="Wingdings" panose="05000000000000000000" pitchFamily="2" charset="2"/>
              <a:buChar char="§"/>
            </a:pPr>
            <a:r>
              <a:rPr lang="en-US" sz="1700" dirty="0"/>
              <a:t>Tax compliance costs</a:t>
            </a:r>
          </a:p>
          <a:p>
            <a:pPr marL="863578" lvl="5" indent="-380990">
              <a:buFont typeface="Wingdings" panose="05000000000000000000" pitchFamily="2" charset="2"/>
              <a:buChar char="§"/>
            </a:pPr>
            <a:r>
              <a:rPr lang="en-US" sz="1700" dirty="0"/>
              <a:t>Tax revenues</a:t>
            </a:r>
          </a:p>
          <a:p>
            <a:pPr marL="863578" lvl="5" indent="-380990">
              <a:buFont typeface="Wingdings" panose="05000000000000000000" pitchFamily="2" charset="2"/>
              <a:buChar char="§"/>
            </a:pPr>
            <a:r>
              <a:rPr lang="en-US" sz="1700" dirty="0"/>
              <a:t>Consumers</a:t>
            </a:r>
          </a:p>
          <a:p>
            <a:pPr marL="863578" lvl="5" indent="-380990">
              <a:buFont typeface="Wingdings" panose="05000000000000000000" pitchFamily="2" charset="2"/>
              <a:buChar char="§"/>
            </a:pPr>
            <a:r>
              <a:rPr lang="en-US" sz="1700" dirty="0"/>
              <a:t>The potential impact on digitalization</a:t>
            </a:r>
            <a:endParaRPr lang="nl-NL" sz="1700" dirty="0"/>
          </a:p>
          <a:p>
            <a:pPr marL="380990" indent="-380990">
              <a:buClr>
                <a:schemeClr val="accent1"/>
              </a:buClr>
              <a:buFont typeface="Arial" panose="020B0604020202020204" pitchFamily="34" charset="0"/>
              <a:buChar char="•"/>
            </a:pPr>
            <a:r>
              <a:rPr lang="en-GB" sz="1700" b="0" dirty="0"/>
              <a:t>The entire </a:t>
            </a:r>
            <a:r>
              <a:rPr lang="en-GB" sz="1700" dirty="0"/>
              <a:t>framework</a:t>
            </a:r>
            <a:r>
              <a:rPr lang="en-GB" sz="1700" b="0" dirty="0"/>
              <a:t> of the digital levy needs still to be </a:t>
            </a:r>
            <a:r>
              <a:rPr lang="en-GB" sz="1700" dirty="0"/>
              <a:t>developed</a:t>
            </a:r>
            <a:r>
              <a:rPr lang="en-GB" sz="1700" b="0" dirty="0"/>
              <a:t> </a:t>
            </a:r>
            <a:endParaRPr lang="nl-NL" sz="1700" b="0" dirty="0"/>
          </a:p>
          <a:p>
            <a:endParaRPr lang="nl-NL" sz="1700" dirty="0"/>
          </a:p>
          <a:p>
            <a:endParaRPr lang="nl-NL" sz="1700" dirty="0"/>
          </a:p>
        </p:txBody>
      </p:sp>
    </p:spTree>
    <p:extLst>
      <p:ext uri="{BB962C8B-B14F-4D97-AF65-F5344CB8AC3E}">
        <p14:creationId xmlns:p14="http://schemas.microsoft.com/office/powerpoint/2010/main" val="2460854102"/>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808FFEC5-3171-4959-8605-28CF5F2D4809}"/>
              </a:ext>
            </a:extLst>
          </p:cNvPr>
          <p:cNvSpPr>
            <a:spLocks noGrp="1"/>
          </p:cNvSpPr>
          <p:nvPr>
            <p:ph type="body" sz="quarter" idx="10"/>
          </p:nvPr>
        </p:nvSpPr>
        <p:spPr/>
        <p:txBody>
          <a:bodyPr/>
          <a:lstStyle/>
          <a:p>
            <a:pPr algn="ctr"/>
            <a:r>
              <a:rPr lang="nl-NL" b="1" dirty="0"/>
              <a:t>Digital </a:t>
            </a:r>
            <a:r>
              <a:rPr lang="nl-NL" b="1" dirty="0" err="1"/>
              <a:t>levy</a:t>
            </a:r>
            <a:r>
              <a:rPr lang="nl-NL" b="1" dirty="0"/>
              <a:t> – </a:t>
            </a:r>
            <a:r>
              <a:rPr lang="nl-NL" b="1" dirty="0" err="1"/>
              <a:t>current</a:t>
            </a:r>
            <a:r>
              <a:rPr lang="nl-NL" b="1" dirty="0"/>
              <a:t> status</a:t>
            </a:r>
          </a:p>
        </p:txBody>
      </p:sp>
      <p:sp>
        <p:nvSpPr>
          <p:cNvPr id="3" name="Slide Number Placeholder 2" descr="" title="">
            <a:extLst>
              <a:ext uri="{FF2B5EF4-FFF2-40B4-BE49-F238E27FC236}">
                <a16:creationId xmlns:a16="http://schemas.microsoft.com/office/drawing/2014/main" id="{0EF8A190-7CA9-4EA3-9BE6-541F45EBA897}"/>
              </a:ext>
            </a:extLst>
          </p:cNvPr>
          <p:cNvSpPr>
            <a:spLocks noGrp="1"/>
          </p:cNvSpPr>
          <p:nvPr>
            <p:ph type="sldNum" sz="quarter" idx="13"/>
          </p:nvPr>
        </p:nvSpPr>
        <p:spPr>
          <a:xfrm>
            <a:off x="576000" y="6537600"/>
            <a:ext cx="1725930" cy="217530"/>
          </a:xfrm>
        </p:spPr>
        <p:txBody>
          <a:bodyPr/>
          <a:lstStyle/>
          <a:p>
            <a:fld id="{4B39B52A-EAD5-4CA9-B46E-2F3B4224B365}" type="slidenum">
              <a:rPr lang="en-GB" noProof="0" smtClean="0"/>
              <a:pPr/>
              <a:t>23</a:t>
            </a:fld>
            <a:endParaRPr lang="en-GB" noProof="0" dirty="0"/>
          </a:p>
        </p:txBody>
      </p:sp>
      <p:sp>
        <p:nvSpPr>
          <p:cNvPr id="4" name="Text Placeholder 3" descr="" title="">
            <a:extLst>
              <a:ext uri="{FF2B5EF4-FFF2-40B4-BE49-F238E27FC236}">
                <a16:creationId xmlns:a16="http://schemas.microsoft.com/office/drawing/2014/main" id="{AAD30CB3-FCE8-49DA-B595-787C598DB76E}"/>
              </a:ext>
            </a:extLst>
          </p:cNvPr>
          <p:cNvSpPr>
            <a:spLocks noGrp="1"/>
          </p:cNvSpPr>
          <p:nvPr>
            <p:ph type="body" sz="quarter" idx="11"/>
          </p:nvPr>
        </p:nvSpPr>
        <p:spPr>
          <a:xfrm>
            <a:off x="576000" y="1548360"/>
            <a:ext cx="11040000" cy="4446000"/>
          </a:xfrm>
        </p:spPr>
        <p:txBody>
          <a:bodyPr/>
          <a:lstStyle/>
          <a:p>
            <a:pPr marL="380990" indent="-380990">
              <a:buClr>
                <a:schemeClr val="accent1"/>
              </a:buClr>
              <a:buFont typeface="Arial" panose="020B0604020202020204" pitchFamily="34" charset="0"/>
              <a:buChar char="•"/>
            </a:pPr>
            <a:r>
              <a:rPr lang="nl-NL" sz="1800" b="0" dirty="0"/>
              <a:t>The </a:t>
            </a:r>
            <a:r>
              <a:rPr lang="nl-NL" sz="1800" b="0" dirty="0" err="1"/>
              <a:t>publication</a:t>
            </a:r>
            <a:r>
              <a:rPr lang="nl-NL" sz="1800" b="0" dirty="0"/>
              <a:t> of the </a:t>
            </a:r>
            <a:r>
              <a:rPr lang="nl-NL" sz="1800" b="0" dirty="0" err="1"/>
              <a:t>proposal</a:t>
            </a:r>
            <a:r>
              <a:rPr lang="nl-NL" sz="1800" b="0" dirty="0"/>
              <a:t> had been </a:t>
            </a:r>
            <a:r>
              <a:rPr lang="nl-NL" sz="1800" b="0" dirty="0" err="1"/>
              <a:t>planned</a:t>
            </a:r>
            <a:r>
              <a:rPr lang="nl-NL" sz="1800" b="0" dirty="0"/>
              <a:t> </a:t>
            </a:r>
            <a:r>
              <a:rPr lang="nl-NL" sz="1800" b="0" dirty="0" err="1"/>
              <a:t>for</a:t>
            </a:r>
            <a:r>
              <a:rPr lang="nl-NL" sz="1800" b="0" dirty="0"/>
              <a:t> </a:t>
            </a:r>
            <a:r>
              <a:rPr lang="nl-NL" sz="1800" dirty="0"/>
              <a:t>July 2021</a:t>
            </a:r>
            <a:r>
              <a:rPr lang="nl-NL" sz="1800" b="0" dirty="0"/>
              <a:t>. </a:t>
            </a:r>
          </a:p>
          <a:p>
            <a:pPr marL="380990" indent="-380990">
              <a:buClr>
                <a:schemeClr val="accent1"/>
              </a:buClr>
              <a:buFont typeface="Arial" panose="020B0604020202020204" pitchFamily="34" charset="0"/>
              <a:buChar char="•"/>
            </a:pPr>
            <a:r>
              <a:rPr lang="en-GB" sz="1800" b="0" dirty="0"/>
              <a:t>On 12 July 2021, the European Commission announced that its work on its digital levy proposal will be put on hold until the </a:t>
            </a:r>
            <a:r>
              <a:rPr lang="en-GB" sz="1800" dirty="0"/>
              <a:t>autumn</a:t>
            </a:r>
            <a:r>
              <a:rPr lang="en-GB" sz="1800" b="0" dirty="0"/>
              <a:t>, to support the </a:t>
            </a:r>
            <a:r>
              <a:rPr lang="en-GB" sz="1800" dirty="0"/>
              <a:t>finalisation o</a:t>
            </a:r>
            <a:r>
              <a:rPr lang="en-GB" sz="1800" b="0" dirty="0"/>
              <a:t>f the </a:t>
            </a:r>
            <a:r>
              <a:rPr lang="en-GB" sz="1800" dirty="0"/>
              <a:t>agreement</a:t>
            </a:r>
            <a:r>
              <a:rPr lang="en-GB" sz="1800" b="0" dirty="0"/>
              <a:t> on </a:t>
            </a:r>
            <a:r>
              <a:rPr lang="en-GB" sz="1800" dirty="0"/>
              <a:t>international tax reform </a:t>
            </a:r>
            <a:r>
              <a:rPr lang="en-GB" sz="1800" b="0" dirty="0"/>
              <a:t>approved by the G20 Finance Minister.</a:t>
            </a:r>
          </a:p>
          <a:p>
            <a:pPr marL="380990" indent="-380990">
              <a:buClr>
                <a:schemeClr val="accent1"/>
              </a:buClr>
              <a:buFont typeface="Arial" panose="020B0604020202020204" pitchFamily="34" charset="0"/>
              <a:buChar char="•"/>
            </a:pPr>
            <a:r>
              <a:rPr lang="en-GB" sz="1800" dirty="0"/>
              <a:t>Currently</a:t>
            </a:r>
            <a:r>
              <a:rPr lang="en-GB" sz="1800" b="0" dirty="0"/>
              <a:t>: still </a:t>
            </a:r>
            <a:r>
              <a:rPr lang="en-GB" sz="1800" dirty="0"/>
              <a:t>no proposal </a:t>
            </a:r>
            <a:r>
              <a:rPr lang="en-GB" sz="1800" b="0" dirty="0"/>
              <a:t>for the digital levy has been published. </a:t>
            </a:r>
          </a:p>
          <a:p>
            <a:pPr marL="380990" indent="-380990">
              <a:buClr>
                <a:schemeClr val="accent1"/>
              </a:buClr>
              <a:buFont typeface="Arial" panose="020B0604020202020204" pitchFamily="34" charset="0"/>
              <a:buChar char="•"/>
            </a:pPr>
            <a:endParaRPr lang="en-GB" sz="1800" b="0" dirty="0"/>
          </a:p>
          <a:p>
            <a:pPr>
              <a:buClr>
                <a:schemeClr val="accent1"/>
              </a:buClr>
            </a:pPr>
            <a:r>
              <a:rPr lang="en-GB" sz="1800" dirty="0"/>
              <a:t>What do we currently know:</a:t>
            </a:r>
          </a:p>
          <a:p>
            <a:pPr marL="380990" indent="-380990">
              <a:buClr>
                <a:schemeClr val="accent1"/>
              </a:buClr>
              <a:buFont typeface="Arial" panose="020B0604020202020204" pitchFamily="34" charset="0"/>
              <a:buChar char="•"/>
            </a:pPr>
            <a:r>
              <a:rPr lang="en-GB" sz="1800" b="0" dirty="0"/>
              <a:t>A </a:t>
            </a:r>
            <a:r>
              <a:rPr lang="en-GB" sz="1800" dirty="0"/>
              <a:t>non-discriminatory levy</a:t>
            </a:r>
            <a:r>
              <a:rPr lang="en-GB" sz="1800" b="0" dirty="0"/>
              <a:t>: 0,3 % tax on the goods and services sold online by all companies </a:t>
            </a:r>
            <a:r>
              <a:rPr lang="en-GB" sz="1800" dirty="0"/>
              <a:t>operating in the EU </a:t>
            </a:r>
            <a:r>
              <a:rPr lang="en-GB" sz="1800" b="0" dirty="0"/>
              <a:t>with an annual turnover of €50 million or more.</a:t>
            </a:r>
            <a:endParaRPr lang="nl-NL" sz="1800" b="0" dirty="0"/>
          </a:p>
          <a:p>
            <a:endParaRPr lang="nl-NL" sz="2000" dirty="0"/>
          </a:p>
        </p:txBody>
      </p:sp>
    </p:spTree>
    <p:extLst>
      <p:ext uri="{BB962C8B-B14F-4D97-AF65-F5344CB8AC3E}">
        <p14:creationId xmlns:p14="http://schemas.microsoft.com/office/powerpoint/2010/main" val="3113460783"/>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Espace réservé du texte 1" descr="" title="">
            <a:extLst>
              <a:ext uri="{FF2B5EF4-FFF2-40B4-BE49-F238E27FC236}">
                <a16:creationId xmlns:a16="http://schemas.microsoft.com/office/drawing/2014/main" id="{BE73028C-C0C8-45B4-B029-A5D1A82AECBB}"/>
              </a:ext>
            </a:extLst>
          </p:cNvPr>
          <p:cNvSpPr>
            <a:spLocks noGrp="1"/>
          </p:cNvSpPr>
          <p:nvPr>
            <p:ph type="body" sz="quarter" idx="10"/>
          </p:nvPr>
        </p:nvSpPr>
        <p:spPr/>
        <p:txBody>
          <a:bodyPr/>
          <a:lstStyle/>
          <a:p>
            <a:endParaRPr lang="fr-FR" dirty="0"/>
          </a:p>
        </p:txBody>
      </p:sp>
      <p:sp>
        <p:nvSpPr>
          <p:cNvPr id="3" name="Espace réservé du numéro de diapositive 2" descr="" title="">
            <a:extLst>
              <a:ext uri="{FF2B5EF4-FFF2-40B4-BE49-F238E27FC236}">
                <a16:creationId xmlns:a16="http://schemas.microsoft.com/office/drawing/2014/main" id="{75F0439B-4DCB-415F-A7A5-0CD982648A99}"/>
              </a:ext>
            </a:extLst>
          </p:cNvPr>
          <p:cNvSpPr>
            <a:spLocks noGrp="1"/>
          </p:cNvSpPr>
          <p:nvPr>
            <p:ph type="sldNum" sz="quarter" idx="13"/>
          </p:nvPr>
        </p:nvSpPr>
        <p:spPr/>
        <p:txBody>
          <a:bodyPr/>
          <a:lstStyle/>
          <a:p>
            <a:fld id="{4B39B52A-EAD5-4CA9-B46E-2F3B4224B365}" type="slidenum">
              <a:rPr lang="en-GB" noProof="0" smtClean="0"/>
              <a:pPr/>
              <a:t>24</a:t>
            </a:fld>
            <a:endParaRPr lang="en-GB" noProof="0" dirty="0"/>
          </a:p>
        </p:txBody>
      </p:sp>
      <p:sp>
        <p:nvSpPr>
          <p:cNvPr id="4" name="Espace réservé du texte 3" descr="" title="">
            <a:extLst>
              <a:ext uri="{FF2B5EF4-FFF2-40B4-BE49-F238E27FC236}">
                <a16:creationId xmlns:a16="http://schemas.microsoft.com/office/drawing/2014/main" id="{43FEC4E4-E98D-4C3A-A856-F3B09058A7EC}"/>
              </a:ext>
            </a:extLst>
          </p:cNvPr>
          <p:cNvSpPr>
            <a:spLocks noGrp="1"/>
          </p:cNvSpPr>
          <p:nvPr>
            <p:ph type="body" sz="quarter" idx="11"/>
          </p:nvPr>
        </p:nvSpPr>
        <p:spPr/>
        <p:txBody>
          <a:bodyPr/>
          <a:lstStyle/>
          <a:p>
            <a:endParaRPr lang="fr-FR" dirty="0"/>
          </a:p>
        </p:txBody>
      </p:sp>
    </p:spTree>
    <p:extLst>
      <p:ext uri="{BB962C8B-B14F-4D97-AF65-F5344CB8AC3E}">
        <p14:creationId xmlns:p14="http://schemas.microsoft.com/office/powerpoint/2010/main" val="3516324337"/>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8FD7181A-96DC-4B12-8CB1-0FC7AD0B9CA4}"/>
              </a:ext>
            </a:extLst>
          </p:cNvPr>
          <p:cNvSpPr>
            <a:spLocks noGrp="1"/>
          </p:cNvSpPr>
          <p:nvPr>
            <p:ph type="body" sz="quarter" idx="10"/>
          </p:nvPr>
        </p:nvSpPr>
        <p:spPr/>
        <p:txBody>
          <a:bodyPr/>
          <a:lstStyle/>
          <a:p>
            <a:pPr algn="ctr"/>
            <a:r>
              <a:rPr lang="nl-NL" b="1" dirty="0"/>
              <a:t>DST update – </a:t>
            </a:r>
            <a:r>
              <a:rPr lang="nl-NL" b="1" dirty="0" err="1"/>
              <a:t>Initial</a:t>
            </a:r>
            <a:r>
              <a:rPr lang="nl-NL" b="1" dirty="0"/>
              <a:t> EU </a:t>
            </a:r>
            <a:r>
              <a:rPr lang="nl-NL" b="1" dirty="0" err="1"/>
              <a:t>proposal</a:t>
            </a:r>
            <a:endParaRPr lang="nl-NL" b="1" dirty="0"/>
          </a:p>
        </p:txBody>
      </p:sp>
      <p:sp>
        <p:nvSpPr>
          <p:cNvPr id="3" name="Slide Number Placeholder 2" descr="" title="">
            <a:extLst>
              <a:ext uri="{FF2B5EF4-FFF2-40B4-BE49-F238E27FC236}">
                <a16:creationId xmlns:a16="http://schemas.microsoft.com/office/drawing/2014/main" id="{6167526C-0D8E-4A65-8041-8E4CEE84E5B4}"/>
              </a:ext>
            </a:extLst>
          </p:cNvPr>
          <p:cNvSpPr>
            <a:spLocks noGrp="1"/>
          </p:cNvSpPr>
          <p:nvPr>
            <p:ph type="sldNum" sz="quarter" idx="13"/>
          </p:nvPr>
        </p:nvSpPr>
        <p:spPr/>
        <p:txBody>
          <a:bodyPr/>
          <a:lstStyle/>
          <a:p>
            <a:fld id="{4B39B52A-EAD5-4CA9-B46E-2F3B4224B365}" type="slidenum">
              <a:rPr lang="en-GB" noProof="0" smtClean="0"/>
              <a:pPr/>
              <a:t>3</a:t>
            </a:fld>
            <a:endParaRPr lang="en-GB" noProof="0" dirty="0"/>
          </a:p>
        </p:txBody>
      </p:sp>
      <p:sp>
        <p:nvSpPr>
          <p:cNvPr id="4" name="Text Placeholder 3" descr="" title="">
            <a:extLst>
              <a:ext uri="{FF2B5EF4-FFF2-40B4-BE49-F238E27FC236}">
                <a16:creationId xmlns:a16="http://schemas.microsoft.com/office/drawing/2014/main" id="{D6A711AA-18E0-4288-BC63-6E7507757144}"/>
              </a:ext>
            </a:extLst>
          </p:cNvPr>
          <p:cNvSpPr>
            <a:spLocks noGrp="1"/>
          </p:cNvSpPr>
          <p:nvPr>
            <p:ph type="body" sz="quarter" idx="11"/>
          </p:nvPr>
        </p:nvSpPr>
        <p:spPr/>
        <p:txBody>
          <a:bodyPr/>
          <a:lstStyle/>
          <a:p>
            <a:pPr marL="380990" indent="-380990">
              <a:buClr>
                <a:schemeClr val="accent1"/>
              </a:buClr>
              <a:buFont typeface="Arial" panose="020B0604020202020204" pitchFamily="34" charset="0"/>
              <a:buChar char="•"/>
            </a:pPr>
            <a:r>
              <a:rPr lang="en-GB" sz="1600" b="0" dirty="0"/>
              <a:t>Tax revenues created from activities where </a:t>
            </a:r>
            <a:r>
              <a:rPr lang="en-GB" sz="1600" dirty="0"/>
              <a:t>users</a:t>
            </a:r>
            <a:r>
              <a:rPr lang="en-GB" sz="1600" b="0" dirty="0"/>
              <a:t> play a major role in </a:t>
            </a:r>
            <a:r>
              <a:rPr lang="en-GB" sz="1600" dirty="0"/>
              <a:t>value creation </a:t>
            </a:r>
            <a:r>
              <a:rPr lang="en-GB" sz="1600" b="0" dirty="0"/>
              <a:t>and which are the hardest to capture with current tax rules, such as those revenues</a:t>
            </a:r>
          </a:p>
          <a:p>
            <a:pPr marL="863578" lvl="5" indent="-380990">
              <a:buFont typeface="Wingdings" panose="05000000000000000000" pitchFamily="2" charset="2"/>
              <a:buChar char="§"/>
            </a:pPr>
            <a:r>
              <a:rPr lang="en-GB" sz="1600" dirty="0"/>
              <a:t>created from selling </a:t>
            </a:r>
            <a:r>
              <a:rPr lang="en-GB" sz="1600" b="1" dirty="0"/>
              <a:t>online advertising </a:t>
            </a:r>
            <a:r>
              <a:rPr lang="en-GB" sz="1600" dirty="0"/>
              <a:t>space</a:t>
            </a:r>
          </a:p>
          <a:p>
            <a:pPr marL="863578" lvl="5" indent="-380990">
              <a:buFont typeface="Wingdings" panose="05000000000000000000" pitchFamily="2" charset="2"/>
              <a:buChar char="§"/>
            </a:pPr>
            <a:r>
              <a:rPr lang="en-GB" sz="1600" dirty="0"/>
              <a:t>created from </a:t>
            </a:r>
            <a:r>
              <a:rPr lang="en-GB" sz="1600" b="1" dirty="0"/>
              <a:t>digital intermediary activities </a:t>
            </a:r>
            <a:r>
              <a:rPr lang="en-GB" sz="1600" dirty="0"/>
              <a:t>which allow users to interact with other users and which can facilitate the sale of goods and services between them</a:t>
            </a:r>
          </a:p>
          <a:p>
            <a:pPr marL="863578" lvl="5" indent="-380990">
              <a:buFont typeface="Wingdings" panose="05000000000000000000" pitchFamily="2" charset="2"/>
              <a:buChar char="§"/>
            </a:pPr>
            <a:r>
              <a:rPr lang="en-GB" sz="1600" dirty="0"/>
              <a:t>created from the </a:t>
            </a:r>
            <a:r>
              <a:rPr lang="en-GB" sz="1600" b="1" dirty="0"/>
              <a:t>sale of data </a:t>
            </a:r>
            <a:r>
              <a:rPr lang="en-GB" sz="1600" dirty="0"/>
              <a:t>generated from user-provided information</a:t>
            </a:r>
          </a:p>
          <a:p>
            <a:pPr marL="380990" indent="-380990">
              <a:buClr>
                <a:schemeClr val="accent1"/>
              </a:buClr>
              <a:buFont typeface="Arial" panose="020B0604020202020204" pitchFamily="34" charset="0"/>
              <a:buChar char="•"/>
            </a:pPr>
            <a:r>
              <a:rPr lang="en-GB" sz="1600" b="0" dirty="0"/>
              <a:t>Tax rate: </a:t>
            </a:r>
            <a:r>
              <a:rPr lang="en-GB" sz="1600" dirty="0"/>
              <a:t>3% </a:t>
            </a:r>
          </a:p>
          <a:p>
            <a:pPr marL="380990" indent="-380990">
              <a:buClr>
                <a:schemeClr val="accent1"/>
              </a:buClr>
              <a:buFont typeface="Arial" panose="020B0604020202020204" pitchFamily="34" charset="0"/>
              <a:buChar char="•"/>
            </a:pPr>
            <a:r>
              <a:rPr lang="en-GB" sz="1600" dirty="0"/>
              <a:t>User location </a:t>
            </a:r>
            <a:r>
              <a:rPr lang="en-GB" sz="1600" b="0" dirty="0"/>
              <a:t>based on Internet Protocol address</a:t>
            </a:r>
          </a:p>
          <a:p>
            <a:pPr marL="380990" indent="-380990">
              <a:buClr>
                <a:schemeClr val="accent1"/>
              </a:buClr>
              <a:buFont typeface="Arial" panose="020B0604020202020204" pitchFamily="34" charset="0"/>
              <a:buChar char="•"/>
            </a:pPr>
            <a:r>
              <a:rPr lang="en-GB" sz="1600" b="0" dirty="0"/>
              <a:t>Only companies that pass a certain </a:t>
            </a:r>
            <a:r>
              <a:rPr lang="en-GB" sz="1600" dirty="0"/>
              <a:t>threshold</a:t>
            </a:r>
            <a:r>
              <a:rPr lang="en-GB" sz="1600" b="0" dirty="0"/>
              <a:t>: worldwide total annual revenues over € 750m and € 50m EU revenues</a:t>
            </a:r>
          </a:p>
          <a:p>
            <a:pPr marL="380990" indent="-380990">
              <a:buClr>
                <a:schemeClr val="accent1"/>
              </a:buClr>
              <a:buFont typeface="Arial" panose="020B0604020202020204" pitchFamily="34" charset="0"/>
              <a:buChar char="•"/>
            </a:pPr>
            <a:r>
              <a:rPr lang="en-GB" sz="1600" b="0" dirty="0"/>
              <a:t>Administrative aspects: one-stop-system</a:t>
            </a:r>
          </a:p>
          <a:p>
            <a:endParaRPr lang="nl-NL" dirty="0"/>
          </a:p>
        </p:txBody>
      </p:sp>
    </p:spTree>
    <p:extLst>
      <p:ext uri="{BB962C8B-B14F-4D97-AF65-F5344CB8AC3E}">
        <p14:creationId xmlns:p14="http://schemas.microsoft.com/office/powerpoint/2010/main" val="4027149150"/>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04B7759B-24E6-4D64-82F9-AA4A5290BC5E}"/>
              </a:ext>
            </a:extLst>
          </p:cNvPr>
          <p:cNvSpPr>
            <a:spLocks noGrp="1"/>
          </p:cNvSpPr>
          <p:nvPr>
            <p:ph type="body" sz="quarter" idx="10"/>
          </p:nvPr>
        </p:nvSpPr>
        <p:spPr/>
        <p:txBody>
          <a:bodyPr/>
          <a:lstStyle/>
          <a:p>
            <a:pPr algn="ctr"/>
            <a:r>
              <a:rPr lang="nl-NL" b="1" dirty="0" err="1"/>
              <a:t>Domestic</a:t>
            </a:r>
            <a:r>
              <a:rPr lang="nl-NL" b="1" dirty="0"/>
              <a:t> DST</a:t>
            </a:r>
          </a:p>
        </p:txBody>
      </p:sp>
      <p:sp>
        <p:nvSpPr>
          <p:cNvPr id="3" name="Slide Number Placeholder 2" descr="" title="">
            <a:extLst>
              <a:ext uri="{FF2B5EF4-FFF2-40B4-BE49-F238E27FC236}">
                <a16:creationId xmlns:a16="http://schemas.microsoft.com/office/drawing/2014/main" id="{9FA661FE-4827-4F70-9B33-8382BC953815}"/>
              </a:ext>
            </a:extLst>
          </p:cNvPr>
          <p:cNvSpPr>
            <a:spLocks noGrp="1"/>
          </p:cNvSpPr>
          <p:nvPr>
            <p:ph type="sldNum" sz="quarter" idx="13"/>
          </p:nvPr>
        </p:nvSpPr>
        <p:spPr/>
        <p:txBody>
          <a:bodyPr/>
          <a:lstStyle/>
          <a:p>
            <a:endParaRPr lang="en-GB" noProof="0" dirty="0"/>
          </a:p>
        </p:txBody>
      </p:sp>
      <p:sp>
        <p:nvSpPr>
          <p:cNvPr id="4" name="Text Placeholder 3" descr="" title="">
            <a:extLst>
              <a:ext uri="{FF2B5EF4-FFF2-40B4-BE49-F238E27FC236}">
                <a16:creationId xmlns:a16="http://schemas.microsoft.com/office/drawing/2014/main" id="{6F053B01-EE8E-48B1-80EC-9699A45B1A30}"/>
              </a:ext>
            </a:extLst>
          </p:cNvPr>
          <p:cNvSpPr>
            <a:spLocks noGrp="1"/>
          </p:cNvSpPr>
          <p:nvPr>
            <p:ph type="body" sz="quarter" idx="11"/>
          </p:nvPr>
        </p:nvSpPr>
        <p:spPr>
          <a:xfrm>
            <a:off x="576001" y="1868400"/>
            <a:ext cx="6282000" cy="4446000"/>
          </a:xfrm>
        </p:spPr>
        <p:txBody>
          <a:bodyPr/>
          <a:lstStyle/>
          <a:p>
            <a:pPr marL="380990" indent="-380990">
              <a:buClr>
                <a:schemeClr val="accent1"/>
              </a:buClr>
              <a:buFont typeface="Arial" panose="020B0604020202020204" pitchFamily="34" charset="0"/>
              <a:buChar char="•"/>
            </a:pPr>
            <a:r>
              <a:rPr lang="nl-NL" sz="2000" dirty="0" err="1"/>
              <a:t>Countries</a:t>
            </a:r>
            <a:r>
              <a:rPr lang="nl-NL" sz="2000" dirty="0"/>
              <a:t> </a:t>
            </a:r>
            <a:r>
              <a:rPr lang="nl-NL" sz="2000" dirty="0" err="1"/>
              <a:t>introduced</a:t>
            </a:r>
            <a:r>
              <a:rPr lang="nl-NL" sz="2000" dirty="0"/>
              <a:t> </a:t>
            </a:r>
            <a:r>
              <a:rPr lang="nl-NL" sz="2000" dirty="0" err="1"/>
              <a:t>their</a:t>
            </a:r>
            <a:r>
              <a:rPr lang="nl-NL" sz="2000" dirty="0"/>
              <a:t> </a:t>
            </a:r>
            <a:r>
              <a:rPr lang="nl-NL" sz="2000" dirty="0" err="1"/>
              <a:t>own</a:t>
            </a:r>
            <a:r>
              <a:rPr lang="nl-NL" sz="2000" dirty="0"/>
              <a:t> DST </a:t>
            </a:r>
            <a:endParaRPr lang="nl-NL" sz="2000" b="0" dirty="0"/>
          </a:p>
          <a:p>
            <a:pPr marL="380990" indent="-380990">
              <a:buClr>
                <a:schemeClr val="accent1"/>
              </a:buClr>
              <a:buFont typeface="Arial" panose="020B0604020202020204" pitchFamily="34" charset="0"/>
              <a:buChar char="•"/>
            </a:pPr>
            <a:r>
              <a:rPr lang="en-GB" sz="2000" b="0" dirty="0"/>
              <a:t>The </a:t>
            </a:r>
            <a:r>
              <a:rPr lang="en-GB" sz="2000" dirty="0"/>
              <a:t>national taxes </a:t>
            </a:r>
            <a:r>
              <a:rPr lang="en-GB" sz="2000" b="0" dirty="0"/>
              <a:t>are based on the </a:t>
            </a:r>
            <a:r>
              <a:rPr lang="en-GB" sz="2000" dirty="0"/>
              <a:t>European initiative</a:t>
            </a:r>
            <a:r>
              <a:rPr lang="en-GB" sz="2000" b="0" dirty="0"/>
              <a:t>, but are not identical (mostly the </a:t>
            </a:r>
            <a:r>
              <a:rPr lang="en-GB" sz="2000" dirty="0"/>
              <a:t>tax rates differ</a:t>
            </a:r>
            <a:r>
              <a:rPr lang="en-GB" sz="2000" b="0" dirty="0"/>
              <a:t>)</a:t>
            </a:r>
          </a:p>
          <a:p>
            <a:pPr marL="380990" indent="-380990">
              <a:buClr>
                <a:schemeClr val="accent1"/>
              </a:buClr>
              <a:buFont typeface="Arial" panose="020B0604020202020204" pitchFamily="34" charset="0"/>
              <a:buChar char="•"/>
            </a:pPr>
            <a:r>
              <a:rPr lang="en-GB" sz="2000" b="0" dirty="0"/>
              <a:t>However, on October 21, 2021, several countries joined in the statement that the repeal of the DST would be contingent on the implementation of Pillar 1.</a:t>
            </a:r>
          </a:p>
          <a:p>
            <a:endParaRPr lang="nl-NL" dirty="0"/>
          </a:p>
        </p:txBody>
      </p:sp>
    </p:spTree>
    <p:extLst>
      <p:ext uri="{BB962C8B-B14F-4D97-AF65-F5344CB8AC3E}">
        <p14:creationId xmlns:p14="http://schemas.microsoft.com/office/powerpoint/2010/main" val="4175095480"/>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DA9CFDB-32B8-404C-84B5-9C31B8326078}"/>
              </a:ext>
            </a:extLst>
          </p:cNvPr>
          <p:cNvSpPr>
            <a:spLocks noGrp="1"/>
          </p:cNvSpPr>
          <p:nvPr>
            <p:ph type="body" sz="quarter" idx="10"/>
          </p:nvPr>
        </p:nvSpPr>
        <p:spPr>
          <a:xfrm>
            <a:off x="576000" y="18189"/>
            <a:ext cx="11040000" cy="720000"/>
          </a:xfrm>
        </p:spPr>
        <p:txBody>
          <a:bodyPr/>
          <a:lstStyle/>
          <a:p>
            <a:pPr algn="ctr"/>
            <a:r>
              <a:rPr lang="nl-NL" b="1" dirty="0"/>
              <a:t>DST - </a:t>
            </a:r>
            <a:r>
              <a:rPr lang="nl-NL" b="1" dirty="0" err="1"/>
              <a:t>domestic</a:t>
            </a:r>
            <a:endParaRPr lang="nl-NL" b="1" dirty="0"/>
          </a:p>
        </p:txBody>
      </p:sp>
      <p:sp>
        <p:nvSpPr>
          <p:cNvPr id="3" name="Slide Number Placeholder 2" descr="" title="">
            <a:extLst>
              <a:ext uri="{FF2B5EF4-FFF2-40B4-BE49-F238E27FC236}">
                <a16:creationId xmlns:a16="http://schemas.microsoft.com/office/drawing/2014/main" id="{DDAE0CE6-72BE-482A-9832-85ADCECCCCB1}"/>
              </a:ext>
            </a:extLst>
          </p:cNvPr>
          <p:cNvSpPr>
            <a:spLocks noGrp="1"/>
          </p:cNvSpPr>
          <p:nvPr>
            <p:ph type="sldNum" sz="quarter" idx="13"/>
          </p:nvPr>
        </p:nvSpPr>
        <p:spPr/>
        <p:txBody>
          <a:bodyPr/>
          <a:lstStyle/>
          <a:p>
            <a:fld id="{4B39B52A-EAD5-4CA9-B46E-2F3B4224B365}" type="slidenum">
              <a:rPr lang="en-GB" noProof="0" smtClean="0"/>
              <a:pPr/>
              <a:t>5</a:t>
            </a:fld>
            <a:endParaRPr lang="en-GB" noProof="0" dirty="0"/>
          </a:p>
        </p:txBody>
      </p:sp>
      <p:sp>
        <p:nvSpPr>
          <p:cNvPr id="4" name="Text Placeholder 3" descr="" title="">
            <a:extLst>
              <a:ext uri="{FF2B5EF4-FFF2-40B4-BE49-F238E27FC236}">
                <a16:creationId xmlns:a16="http://schemas.microsoft.com/office/drawing/2014/main" id="{16AC6B28-FD23-4FA6-96C4-602038D98702}"/>
              </a:ext>
            </a:extLst>
          </p:cNvPr>
          <p:cNvSpPr>
            <a:spLocks noGrp="1"/>
          </p:cNvSpPr>
          <p:nvPr>
            <p:ph type="body" sz="quarter" idx="11"/>
          </p:nvPr>
        </p:nvSpPr>
        <p:spPr/>
        <p:txBody>
          <a:bodyPr/>
          <a:lstStyle/>
          <a:p>
            <a:r>
              <a:rPr lang="nl-NL" dirty="0"/>
              <a:t>France</a:t>
            </a:r>
          </a:p>
          <a:p>
            <a:r>
              <a:rPr lang="nl-NL" dirty="0"/>
              <a:t>Italy</a:t>
            </a:r>
          </a:p>
        </p:txBody>
      </p:sp>
      <p:graphicFrame>
        <p:nvGraphicFramePr>
          <p:cNvPr id="7" name="Table 6" descr="" title="">
            <a:extLst>
              <a:ext uri="{FF2B5EF4-FFF2-40B4-BE49-F238E27FC236}">
                <a16:creationId xmlns:a16="http://schemas.microsoft.com/office/drawing/2014/main" id="{8122B9CA-44CD-482D-8408-2BB4B6324590}"/>
              </a:ext>
            </a:extLst>
          </p:cNvPr>
          <p:cNvGraphicFramePr>
            <a:graphicFrameLocks noGrp="1"/>
          </p:cNvGraphicFramePr>
          <p:nvPr>
            <p:extLst>
              <p:ext uri="{D42A27DB-BD31-4B8C-83A1-F6EECF244321}">
                <p14:modId xmlns:p14="http://schemas.microsoft.com/office/powerpoint/2010/main" val="511966035"/>
              </p:ext>
            </p:extLst>
          </p:nvPr>
        </p:nvGraphicFramePr>
        <p:xfrm>
          <a:off x="319598" y="733962"/>
          <a:ext cx="11552804" cy="6105849"/>
        </p:xfrm>
        <a:graphic>
          <a:graphicData uri="http://schemas.openxmlformats.org/drawingml/2006/table">
            <a:tbl>
              <a:tblPr firstRow="1" firstCol="1" bandRow="1"/>
              <a:tblGrid>
                <a:gridCol w="1326322">
                  <a:extLst>
                    <a:ext uri="{9D8B030D-6E8A-4147-A177-3AD203B41FA5}">
                      <a16:colId xmlns:a16="http://schemas.microsoft.com/office/drawing/2014/main" val="3278488920"/>
                    </a:ext>
                  </a:extLst>
                </a:gridCol>
                <a:gridCol w="788670">
                  <a:extLst>
                    <a:ext uri="{9D8B030D-6E8A-4147-A177-3AD203B41FA5}">
                      <a16:colId xmlns:a16="http://schemas.microsoft.com/office/drawing/2014/main" val="3769778625"/>
                    </a:ext>
                  </a:extLst>
                </a:gridCol>
                <a:gridCol w="2595450">
                  <a:extLst>
                    <a:ext uri="{9D8B030D-6E8A-4147-A177-3AD203B41FA5}">
                      <a16:colId xmlns:a16="http://schemas.microsoft.com/office/drawing/2014/main" val="2912786522"/>
                    </a:ext>
                  </a:extLst>
                </a:gridCol>
                <a:gridCol w="1458816">
                  <a:extLst>
                    <a:ext uri="{9D8B030D-6E8A-4147-A177-3AD203B41FA5}">
                      <a16:colId xmlns:a16="http://schemas.microsoft.com/office/drawing/2014/main" val="3774062200"/>
                    </a:ext>
                  </a:extLst>
                </a:gridCol>
                <a:gridCol w="1458816">
                  <a:extLst>
                    <a:ext uri="{9D8B030D-6E8A-4147-A177-3AD203B41FA5}">
                      <a16:colId xmlns:a16="http://schemas.microsoft.com/office/drawing/2014/main" val="520399303"/>
                    </a:ext>
                  </a:extLst>
                </a:gridCol>
                <a:gridCol w="3924730">
                  <a:extLst>
                    <a:ext uri="{9D8B030D-6E8A-4147-A177-3AD203B41FA5}">
                      <a16:colId xmlns:a16="http://schemas.microsoft.com/office/drawing/2014/main" val="271307776"/>
                    </a:ext>
                  </a:extLst>
                </a:gridCol>
              </a:tblGrid>
              <a:tr h="545508">
                <a:tc>
                  <a:txBody>
                    <a:bodyPr/>
                    <a:lstStyle/>
                    <a:p>
                      <a:pPr algn="just">
                        <a:lnSpc>
                          <a:spcPct val="115000"/>
                        </a:lnSpc>
                      </a:pPr>
                      <a:r>
                        <a:rPr lang="en-GB" sz="1100" b="1">
                          <a:solidFill>
                            <a:schemeClr val="tx1"/>
                          </a:solidFill>
                          <a:effectLst/>
                          <a:latin typeface="Georgia" panose="02040502050405020303" pitchFamily="18" charset="0"/>
                          <a:ea typeface="Calibri" panose="020F0502020204030204" pitchFamily="34" charset="0"/>
                          <a:cs typeface="Arial" panose="020B0604020202020204" pitchFamily="34" charset="0"/>
                        </a:rPr>
                        <a:t>State</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a:solidFill>
                            <a:schemeClr val="tx1"/>
                          </a:solidFill>
                          <a:effectLst/>
                          <a:latin typeface="Georgia" panose="02040502050405020303" pitchFamily="18" charset="0"/>
                          <a:ea typeface="Calibri" panose="020F0502020204030204" pitchFamily="34" charset="0"/>
                          <a:cs typeface="Arial" panose="020B0604020202020204" pitchFamily="34" charset="0"/>
                        </a:rPr>
                        <a:t>Tax Rate</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Tax Base</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Global Revenue Threshold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Domestic Revenue Threshold</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Status</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46133773"/>
                  </a:ext>
                </a:extLst>
              </a:tr>
              <a:tr h="545508">
                <a:tc>
                  <a:txBody>
                    <a:bodyPr/>
                    <a:lstStyle/>
                    <a:p>
                      <a:pPr algn="l">
                        <a:lnSpc>
                          <a:spcPct val="115000"/>
                        </a:lnSpc>
                      </a:pPr>
                      <a:r>
                        <a:rPr lang="nl-NL" sz="1100" i="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France (FR)</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3%</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Provision of a digital interface</a:t>
                      </a:r>
                      <a:b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Advertising services based on users’ data</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€750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€25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Implemented</a:t>
                      </a: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(Retroactively applicable as of January 1, 2019); </a:t>
                      </a: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joined statement on October 21, 2021 that repeal of the DST would be contingent on Pillar 1 implementation</a:t>
                      </a:r>
                      <a:endPar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67390348"/>
                  </a:ext>
                </a:extLst>
              </a:tr>
              <a:tr h="919396">
                <a:tc>
                  <a:txBody>
                    <a:bodyPr/>
                    <a:lstStyle/>
                    <a:p>
                      <a:pPr algn="l">
                        <a:lnSpc>
                          <a:spcPct val="115000"/>
                        </a:lnSpc>
                      </a:pPr>
                      <a:r>
                        <a:rPr lang="nl-NL" sz="1100" b="0" i="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Italy (IT)</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3%</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Advertising on a digital interface</a:t>
                      </a:r>
                      <a:b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Multilateral digital interface that allows users to buy/sell goods and services</a:t>
                      </a:r>
                      <a:b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Transmission of user data generated from using a digital interface</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€750 </a:t>
                      </a:r>
                      <a:r>
                        <a:rPr lang="nl-NL" sz="1100" b="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r>
                        <a:rPr lang="nl-NL"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€5.5 </a:t>
                      </a:r>
                      <a:r>
                        <a:rPr lang="nl-NL" sz="1100" b="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Implemented</a:t>
                      </a: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(Effective from January 2020); </a:t>
                      </a: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joined statement on October 21, 2021 that repeal of the DST would be contingent on Pillar 1 implementation</a:t>
                      </a:r>
                      <a:endPar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85128911"/>
                  </a:ext>
                </a:extLst>
              </a:tr>
              <a:tr h="919396">
                <a:tc>
                  <a:txBody>
                    <a:bodyPr/>
                    <a:lstStyle/>
                    <a:p>
                      <a:pPr algn="just">
                        <a:lnSpc>
                          <a:spcPct val="115000"/>
                        </a:lnSpc>
                      </a:pPr>
                      <a:r>
                        <a:rPr lang="en-GB" sz="1100" i="1" dirty="0">
                          <a:solidFill>
                            <a:schemeClr val="tx1"/>
                          </a:solidFill>
                          <a:effectLst/>
                          <a:latin typeface="Georgia" panose="02040502050405020303" pitchFamily="18" charset="0"/>
                          <a:ea typeface="Calibri" panose="020F0502020204030204" pitchFamily="34" charset="0"/>
                          <a:cs typeface="Arial" panose="020B0604020202020204" pitchFamily="34" charset="0"/>
                        </a:rPr>
                        <a:t>Austria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rPr>
                        <a:t>5%</a:t>
                      </a: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dirty="0">
                          <a:solidFill>
                            <a:schemeClr val="tx1"/>
                          </a:solidFill>
                          <a:effectLst/>
                          <a:latin typeface="Georgia" panose="02040502050405020303" pitchFamily="18" charset="0"/>
                          <a:ea typeface="Calibri" panose="020F0502020204030204" pitchFamily="34" charset="0"/>
                          <a:cs typeface="Courier New" panose="02070309020205020404" pitchFamily="49" charset="0"/>
                        </a:rPr>
                        <a:t>Online advertising</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dirty="0">
                          <a:solidFill>
                            <a:schemeClr val="tx1"/>
                          </a:solidFill>
                          <a:effectLst/>
                          <a:latin typeface="Georgia" panose="02040502050405020303" pitchFamily="18" charset="0"/>
                          <a:ea typeface="Calibri" panose="020F0502020204030204" pitchFamily="34" charset="0"/>
                          <a:cs typeface="Courier New" panose="02070309020205020404" pitchFamily="49" charset="0"/>
                        </a:rPr>
                        <a:t>€750 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p>
                      <a:pPr algn="just">
                        <a:lnSpc>
                          <a:spcPct val="115000"/>
                        </a:lnSpc>
                      </a:pPr>
                      <a:r>
                        <a:rPr lang="en-GB" sz="1100" dirty="0">
                          <a:solidFill>
                            <a:schemeClr val="tx1"/>
                          </a:solidFill>
                          <a:effectLst/>
                          <a:latin typeface="Georgia" panose="02040502050405020303" pitchFamily="18" charset="0"/>
                          <a:ea typeface="Calibri" panose="020F0502020204030204" pitchFamily="34" charset="0"/>
                          <a:cs typeface="Courier New" panose="02070309020205020404" pitchFamily="49" charset="0"/>
                        </a:rPr>
                        <a:t>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dirty="0">
                          <a:solidFill>
                            <a:schemeClr val="tx1"/>
                          </a:solidFill>
                          <a:effectLst/>
                          <a:latin typeface="Georgia" panose="02040502050405020303" pitchFamily="18" charset="0"/>
                          <a:ea typeface="Calibri" panose="020F0502020204030204" pitchFamily="34" charset="0"/>
                          <a:cs typeface="Courier New" panose="02070309020205020404" pitchFamily="49" charset="0"/>
                        </a:rPr>
                        <a:t>€25 million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p>
                      <a:pPr algn="just">
                        <a:lnSpc>
                          <a:spcPct val="115000"/>
                        </a:lnSpc>
                      </a:pPr>
                      <a:r>
                        <a:rPr lang="en-GB" sz="1100" dirty="0">
                          <a:solidFill>
                            <a:schemeClr val="tx1"/>
                          </a:solidFill>
                          <a:effectLst/>
                          <a:latin typeface="Georgia" panose="02040502050405020303" pitchFamily="18" charset="0"/>
                          <a:ea typeface="Calibri" panose="020F0502020204030204" pitchFamily="34" charset="0"/>
                          <a:cs typeface="Courier New" panose="02070309020205020404" pitchFamily="49" charset="0"/>
                        </a:rPr>
                        <a:t>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Courier New" panose="02070309020205020404" pitchFamily="49" charset="0"/>
                        </a:rPr>
                        <a:t>Implemented</a:t>
                      </a:r>
                      <a:r>
                        <a:rPr lang="en-GB" sz="1100" dirty="0">
                          <a:solidFill>
                            <a:schemeClr val="tx1"/>
                          </a:solidFill>
                          <a:effectLst/>
                          <a:latin typeface="Georgia" panose="02040502050405020303" pitchFamily="18" charset="0"/>
                          <a:ea typeface="Calibri" panose="020F0502020204030204" pitchFamily="34" charset="0"/>
                          <a:cs typeface="Courier New" panose="02070309020205020404" pitchFamily="49" charset="0"/>
                        </a:rPr>
                        <a:t> (Effective from January 2020); </a:t>
                      </a:r>
                      <a:r>
                        <a:rPr lang="en-GB" sz="1100" b="1" dirty="0">
                          <a:solidFill>
                            <a:schemeClr val="tx1"/>
                          </a:solidFill>
                          <a:effectLst/>
                          <a:latin typeface="Georgia" panose="02040502050405020303" pitchFamily="18" charset="0"/>
                          <a:ea typeface="Calibri" panose="020F0502020204030204" pitchFamily="34" charset="0"/>
                          <a:cs typeface="Courier New" panose="02070309020205020404" pitchFamily="49" charset="0"/>
                        </a:rPr>
                        <a:t>joined statement on October 21, 2021 that repeal of the DST would be contingent on Pillar 1 implementation</a:t>
                      </a:r>
                      <a:endPar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15909224"/>
                  </a:ext>
                </a:extLst>
              </a:tr>
              <a:tr h="919396">
                <a:tc>
                  <a:txBody>
                    <a:bodyPr/>
                    <a:lstStyle/>
                    <a:p>
                      <a:pPr algn="l">
                        <a:lnSpc>
                          <a:spcPct val="115000"/>
                        </a:lnSpc>
                      </a:pPr>
                      <a:r>
                        <a:rPr lang="nl-NL" sz="1100" i="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Belgium (BE)</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3%</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Selling</a:t>
                      </a: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of user data</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€750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€5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Proposed</a:t>
                      </a: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(A DST was first introduced in January 2019 but was rejected in March 2019; an adjusted DST proposal was reintroduced in June 2020; however, </a:t>
                      </a: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the new government, sworn in October 1, 2020, has announced it will wait for a global solution)</a:t>
                      </a:r>
                      <a:endPar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3884625"/>
                  </a:ext>
                </a:extLst>
              </a:tr>
              <a:tr h="1106340">
                <a:tc>
                  <a:txBody>
                    <a:bodyPr/>
                    <a:lstStyle/>
                    <a:p>
                      <a:pPr algn="l">
                        <a:lnSpc>
                          <a:spcPct val="115000"/>
                        </a:lnSpc>
                      </a:pPr>
                      <a:r>
                        <a:rPr lang="nl-NL" sz="1100" i="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Czech Republic (CZ)</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5%</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Targeted advertising</a:t>
                      </a:r>
                      <a:br>
                        <a:rPr lang="en-GB"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Use of multilateral digital interfaces</a:t>
                      </a:r>
                      <a:br>
                        <a:rPr lang="en-GB"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Provision of user data</a:t>
                      </a:r>
                      <a:br>
                        <a:rPr lang="en-GB"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(additional thresholds apply)</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€750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CZK 100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Proposed</a:t>
                      </a:r>
                      <a:r>
                        <a:rPr lang="en-GB"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(Discussions delayed due to COVID-19 pandemic; there is a proposed amendment that reduces the tax rate from 7% to 5%)</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88205904"/>
                  </a:ext>
                </a:extLst>
              </a:tr>
              <a:tr h="673465">
                <a:tc>
                  <a:txBody>
                    <a:bodyPr/>
                    <a:lstStyle/>
                    <a:p>
                      <a:pPr algn="l">
                        <a:lnSpc>
                          <a:spcPct val="115000"/>
                        </a:lnSpc>
                      </a:pPr>
                      <a:r>
                        <a:rPr lang="nl-NL" sz="1100" i="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Hungary (HU)</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7.5%</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Advertising revenue</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HUF 100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N/A</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Implemented </a:t>
                      </a: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(As a temporary measure, the advertisement tax rate has been reduced to 0%, effective from July 1, 2019 through December 31, 2022)</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75799907"/>
                  </a:ext>
                </a:extLst>
              </a:tr>
            </a:tbl>
          </a:graphicData>
        </a:graphic>
      </p:graphicFrame>
    </p:spTree>
    <p:extLst>
      <p:ext uri="{BB962C8B-B14F-4D97-AF65-F5344CB8AC3E}">
        <p14:creationId xmlns:p14="http://schemas.microsoft.com/office/powerpoint/2010/main" val="29686703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DA9CFDB-32B8-404C-84B5-9C31B8326078}"/>
              </a:ext>
            </a:extLst>
          </p:cNvPr>
          <p:cNvSpPr>
            <a:spLocks noGrp="1"/>
          </p:cNvSpPr>
          <p:nvPr>
            <p:ph type="body" sz="quarter" idx="10"/>
          </p:nvPr>
        </p:nvSpPr>
        <p:spPr>
          <a:xfrm>
            <a:off x="999644" y="13962"/>
            <a:ext cx="11040000" cy="720000"/>
          </a:xfrm>
        </p:spPr>
        <p:txBody>
          <a:bodyPr/>
          <a:lstStyle/>
          <a:p>
            <a:pPr algn="ctr"/>
            <a:r>
              <a:rPr lang="nl-NL" b="1" dirty="0"/>
              <a:t>DST - </a:t>
            </a:r>
            <a:r>
              <a:rPr lang="nl-NL" b="1" dirty="0" err="1"/>
              <a:t>domestic</a:t>
            </a:r>
            <a:endParaRPr lang="nl-NL" b="1" dirty="0"/>
          </a:p>
        </p:txBody>
      </p:sp>
      <p:sp>
        <p:nvSpPr>
          <p:cNvPr id="3" name="Slide Number Placeholder 2" descr="" title="">
            <a:extLst>
              <a:ext uri="{FF2B5EF4-FFF2-40B4-BE49-F238E27FC236}">
                <a16:creationId xmlns:a16="http://schemas.microsoft.com/office/drawing/2014/main" id="{DDAE0CE6-72BE-482A-9832-85ADCECCCCB1}"/>
              </a:ext>
            </a:extLst>
          </p:cNvPr>
          <p:cNvSpPr>
            <a:spLocks noGrp="1"/>
          </p:cNvSpPr>
          <p:nvPr>
            <p:ph type="sldNum" sz="quarter" idx="13"/>
          </p:nvPr>
        </p:nvSpPr>
        <p:spPr/>
        <p:txBody>
          <a:bodyPr/>
          <a:lstStyle/>
          <a:p>
            <a:fld id="{4B39B52A-EAD5-4CA9-B46E-2F3B4224B365}" type="slidenum">
              <a:rPr lang="en-GB" noProof="0" smtClean="0"/>
              <a:pPr/>
              <a:t>6</a:t>
            </a:fld>
            <a:endParaRPr lang="en-GB" noProof="0" dirty="0"/>
          </a:p>
        </p:txBody>
      </p:sp>
      <p:sp>
        <p:nvSpPr>
          <p:cNvPr id="6" name="Text Placeholder 5" descr="" title="">
            <a:extLst>
              <a:ext uri="{FF2B5EF4-FFF2-40B4-BE49-F238E27FC236}">
                <a16:creationId xmlns:a16="http://schemas.microsoft.com/office/drawing/2014/main" id="{C3DAAC41-C92F-4D7F-A2DF-3CE596B8A64B}"/>
              </a:ext>
            </a:extLst>
          </p:cNvPr>
          <p:cNvSpPr>
            <a:spLocks noGrp="1"/>
          </p:cNvSpPr>
          <p:nvPr>
            <p:ph type="body" sz="quarter" idx="11"/>
          </p:nvPr>
        </p:nvSpPr>
        <p:spPr/>
        <p:txBody>
          <a:bodyPr/>
          <a:lstStyle/>
          <a:p>
            <a:endParaRPr lang="nl-NL"/>
          </a:p>
        </p:txBody>
      </p:sp>
      <p:graphicFrame>
        <p:nvGraphicFramePr>
          <p:cNvPr id="8" name="Table 7" descr="" title="">
            <a:extLst>
              <a:ext uri="{FF2B5EF4-FFF2-40B4-BE49-F238E27FC236}">
                <a16:creationId xmlns:a16="http://schemas.microsoft.com/office/drawing/2014/main" id="{52B288EA-220F-4BED-BEA8-4C03C1C9C6D7}"/>
              </a:ext>
            </a:extLst>
          </p:cNvPr>
          <p:cNvGraphicFramePr>
            <a:graphicFrameLocks noGrp="1"/>
          </p:cNvGraphicFramePr>
          <p:nvPr>
            <p:extLst>
              <p:ext uri="{D42A27DB-BD31-4B8C-83A1-F6EECF244321}">
                <p14:modId xmlns:p14="http://schemas.microsoft.com/office/powerpoint/2010/main" val="3774513022"/>
              </p:ext>
            </p:extLst>
          </p:nvPr>
        </p:nvGraphicFramePr>
        <p:xfrm>
          <a:off x="151132" y="543600"/>
          <a:ext cx="11888512" cy="6035210"/>
        </p:xfrm>
        <a:graphic>
          <a:graphicData uri="http://schemas.openxmlformats.org/drawingml/2006/table">
            <a:tbl>
              <a:tblPr firstRow="1" firstCol="1" bandRow="1"/>
              <a:tblGrid>
                <a:gridCol w="1254758">
                  <a:extLst>
                    <a:ext uri="{9D8B030D-6E8A-4147-A177-3AD203B41FA5}">
                      <a16:colId xmlns:a16="http://schemas.microsoft.com/office/drawing/2014/main" val="3278488920"/>
                    </a:ext>
                  </a:extLst>
                </a:gridCol>
                <a:gridCol w="971550">
                  <a:extLst>
                    <a:ext uri="{9D8B030D-6E8A-4147-A177-3AD203B41FA5}">
                      <a16:colId xmlns:a16="http://schemas.microsoft.com/office/drawing/2014/main" val="3769778625"/>
                    </a:ext>
                  </a:extLst>
                </a:gridCol>
                <a:gridCol w="2503170">
                  <a:extLst>
                    <a:ext uri="{9D8B030D-6E8A-4147-A177-3AD203B41FA5}">
                      <a16:colId xmlns:a16="http://schemas.microsoft.com/office/drawing/2014/main" val="2912786522"/>
                    </a:ext>
                  </a:extLst>
                </a:gridCol>
                <a:gridCol w="1619355">
                  <a:extLst>
                    <a:ext uri="{9D8B030D-6E8A-4147-A177-3AD203B41FA5}">
                      <a16:colId xmlns:a16="http://schemas.microsoft.com/office/drawing/2014/main" val="3774062200"/>
                    </a:ext>
                  </a:extLst>
                </a:gridCol>
                <a:gridCol w="1501124">
                  <a:extLst>
                    <a:ext uri="{9D8B030D-6E8A-4147-A177-3AD203B41FA5}">
                      <a16:colId xmlns:a16="http://schemas.microsoft.com/office/drawing/2014/main" val="520399303"/>
                    </a:ext>
                  </a:extLst>
                </a:gridCol>
                <a:gridCol w="4038555">
                  <a:extLst>
                    <a:ext uri="{9D8B030D-6E8A-4147-A177-3AD203B41FA5}">
                      <a16:colId xmlns:a16="http://schemas.microsoft.com/office/drawing/2014/main" val="271307776"/>
                    </a:ext>
                  </a:extLst>
                </a:gridCol>
              </a:tblGrid>
              <a:tr h="545508">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State</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Tax Rate</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a:solidFill>
                            <a:schemeClr val="tx1"/>
                          </a:solidFill>
                          <a:effectLst/>
                          <a:latin typeface="Georgia" panose="02040502050405020303" pitchFamily="18" charset="0"/>
                          <a:ea typeface="Calibri" panose="020F0502020204030204" pitchFamily="34" charset="0"/>
                          <a:cs typeface="Arial" panose="020B0604020202020204" pitchFamily="34" charset="0"/>
                        </a:rPr>
                        <a:t>Tax Base</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Global Revenue Threshold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Domestic Revenue Threshold</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Status</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46133773"/>
                  </a:ext>
                </a:extLst>
              </a:tr>
              <a:tr h="732452">
                <a:tc>
                  <a:txBody>
                    <a:bodyPr/>
                    <a:lstStyle/>
                    <a:p>
                      <a:pPr algn="l">
                        <a:lnSpc>
                          <a:spcPct val="115000"/>
                        </a:lnSpc>
                      </a:pPr>
                      <a:r>
                        <a:rPr lang="nl-NL" sz="1100" b="0" i="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Latvia (LV)</a:t>
                      </a:r>
                      <a:endParaRPr lang="en-GB" sz="1100" b="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3%</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b="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b="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b="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Announced/Shows Intentions </a:t>
                      </a: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(The Latvian government commissioned a study to determine the increase of tax revenue based on the assumption that the country levies a 3% DST)</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3884625"/>
                  </a:ext>
                </a:extLst>
              </a:tr>
              <a:tr h="732452">
                <a:tc>
                  <a:txBody>
                    <a:bodyPr/>
                    <a:lstStyle/>
                    <a:p>
                      <a:pPr algn="l">
                        <a:lnSpc>
                          <a:spcPct val="115000"/>
                        </a:lnSpc>
                      </a:pPr>
                      <a:r>
                        <a:rPr lang="nl-NL" sz="1100" i="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Norway (NO)</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b="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Announced/Shows Intentions </a:t>
                      </a: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(Norway planned to introduce a unilateral measure in 2021 if the OECD did not reach a consensus solution in 2020; </a:t>
                      </a:r>
                      <a:r>
                        <a:rPr lang="en-GB" sz="1100" b="1" i="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no announcements since the Inclusive Framework agreement</a:t>
                      </a: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34761989"/>
                  </a:ext>
                </a:extLst>
              </a:tr>
              <a:tr h="732452">
                <a:tc>
                  <a:txBody>
                    <a:bodyPr/>
                    <a:lstStyle/>
                    <a:p>
                      <a:pPr algn="l">
                        <a:lnSpc>
                          <a:spcPct val="115000"/>
                        </a:lnSpc>
                      </a:pPr>
                      <a:r>
                        <a:rPr lang="nl-NL" sz="1100" i="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Poland (PL)</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1.5%</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Audiovisual media service and audiovisual commercial communication</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Implemented </a:t>
                      </a: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(Effective from July 2020; there is a separate proposal to tax advertisement revenues of broadcasters, tech companies, and publishers)</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30390233"/>
                  </a:ext>
                </a:extLst>
              </a:tr>
              <a:tr h="732452">
                <a:tc>
                  <a:txBody>
                    <a:bodyPr/>
                    <a:lstStyle/>
                    <a:p>
                      <a:pPr algn="l">
                        <a:lnSpc>
                          <a:spcPct val="115000"/>
                        </a:lnSpc>
                      </a:pPr>
                      <a:r>
                        <a:rPr lang="nl-NL" sz="1100" i="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Slovakia (SK)</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Proposed (</a:t>
                      </a: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The Ministry of Finance opened a consultation on a proposal to introduce a DST on revenue of non-residents from provision of services such as advertising, online platforms, and sale of user data; however, there were no further steps taken and none of the political parties have put forward a digital tax as their priority agenda)</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26038849"/>
                  </a:ext>
                </a:extLst>
              </a:tr>
              <a:tr h="732452">
                <a:tc>
                  <a:txBody>
                    <a:bodyPr/>
                    <a:lstStyle/>
                    <a:p>
                      <a:pPr algn="l">
                        <a:lnSpc>
                          <a:spcPct val="115000"/>
                        </a:lnSpc>
                      </a:pPr>
                      <a:r>
                        <a:rPr lang="nl-NL" sz="1100" i="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Slovenia (SI)</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Announced/Shows Intentions </a:t>
                      </a: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(The Ministry of Finance announced a government proposal to submit a draft bill to the National Assembly introducing a digital services tax by April 1, 2020; however, </a:t>
                      </a: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there has been no development so far</a:t>
                      </a: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44909437"/>
                  </a:ext>
                </a:extLst>
              </a:tr>
              <a:tr h="732452">
                <a:tc>
                  <a:txBody>
                    <a:bodyPr/>
                    <a:lstStyle/>
                    <a:p>
                      <a:pPr algn="l">
                        <a:lnSpc>
                          <a:spcPct val="115000"/>
                        </a:lnSpc>
                      </a:pPr>
                      <a:r>
                        <a:rPr lang="nl-NL" sz="1100" i="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Slovakia (SK)</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b="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Proposed </a:t>
                      </a: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(The Ministry of Finance opened a consultation on a proposal to introduce a DST on revenue of non-residents from provision of services such as advertising, online platforms, and sale of user data; </a:t>
                      </a: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however, there were no further steps taken and none of the political parties have put forward a digital tax as their priority agenda</a:t>
                      </a: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88457524"/>
                  </a:ext>
                </a:extLst>
              </a:tr>
            </a:tbl>
          </a:graphicData>
        </a:graphic>
      </p:graphicFrame>
    </p:spTree>
    <p:extLst>
      <p:ext uri="{BB962C8B-B14F-4D97-AF65-F5344CB8AC3E}">
        <p14:creationId xmlns:p14="http://schemas.microsoft.com/office/powerpoint/2010/main" val="3608058346"/>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DA9CFDB-32B8-404C-84B5-9C31B8326078}"/>
              </a:ext>
            </a:extLst>
          </p:cNvPr>
          <p:cNvSpPr>
            <a:spLocks noGrp="1"/>
          </p:cNvSpPr>
          <p:nvPr>
            <p:ph type="body" sz="quarter" idx="10"/>
          </p:nvPr>
        </p:nvSpPr>
        <p:spPr>
          <a:xfrm>
            <a:off x="999644" y="13962"/>
            <a:ext cx="11040000" cy="720000"/>
          </a:xfrm>
        </p:spPr>
        <p:txBody>
          <a:bodyPr/>
          <a:lstStyle/>
          <a:p>
            <a:pPr algn="ctr"/>
            <a:r>
              <a:rPr lang="nl-NL" b="1" dirty="0"/>
              <a:t>DST - </a:t>
            </a:r>
            <a:r>
              <a:rPr lang="nl-NL" b="1" dirty="0" err="1"/>
              <a:t>domestic</a:t>
            </a:r>
            <a:endParaRPr lang="nl-NL" b="1" dirty="0"/>
          </a:p>
        </p:txBody>
      </p:sp>
      <p:sp>
        <p:nvSpPr>
          <p:cNvPr id="6" name="Text Placeholder 5" descr="" title="">
            <a:extLst>
              <a:ext uri="{FF2B5EF4-FFF2-40B4-BE49-F238E27FC236}">
                <a16:creationId xmlns:a16="http://schemas.microsoft.com/office/drawing/2014/main" id="{C3DAAC41-C92F-4D7F-A2DF-3CE596B8A64B}"/>
              </a:ext>
            </a:extLst>
          </p:cNvPr>
          <p:cNvSpPr>
            <a:spLocks noGrp="1"/>
          </p:cNvSpPr>
          <p:nvPr>
            <p:ph type="body" sz="quarter" idx="11"/>
          </p:nvPr>
        </p:nvSpPr>
        <p:spPr/>
        <p:txBody>
          <a:bodyPr/>
          <a:lstStyle/>
          <a:p>
            <a:endParaRPr lang="nl-NL"/>
          </a:p>
        </p:txBody>
      </p:sp>
      <p:graphicFrame>
        <p:nvGraphicFramePr>
          <p:cNvPr id="7" name="Table 6" descr="" title="">
            <a:extLst>
              <a:ext uri="{FF2B5EF4-FFF2-40B4-BE49-F238E27FC236}">
                <a16:creationId xmlns:a16="http://schemas.microsoft.com/office/drawing/2014/main" id="{9F089833-EC7C-492F-9784-8454C43EE67B}"/>
              </a:ext>
            </a:extLst>
          </p:cNvPr>
          <p:cNvGraphicFramePr>
            <a:graphicFrameLocks noGrp="1"/>
          </p:cNvGraphicFramePr>
          <p:nvPr>
            <p:extLst>
              <p:ext uri="{D42A27DB-BD31-4B8C-83A1-F6EECF244321}">
                <p14:modId xmlns:p14="http://schemas.microsoft.com/office/powerpoint/2010/main" val="256005536"/>
              </p:ext>
            </p:extLst>
          </p:nvPr>
        </p:nvGraphicFramePr>
        <p:xfrm>
          <a:off x="199279" y="1035090"/>
          <a:ext cx="11793442" cy="3185203"/>
        </p:xfrm>
        <a:graphic>
          <a:graphicData uri="http://schemas.openxmlformats.org/drawingml/2006/table">
            <a:tbl>
              <a:tblPr firstRow="1" firstCol="1" bandRow="1"/>
              <a:tblGrid>
                <a:gridCol w="1846374">
                  <a:extLst>
                    <a:ext uri="{9D8B030D-6E8A-4147-A177-3AD203B41FA5}">
                      <a16:colId xmlns:a16="http://schemas.microsoft.com/office/drawing/2014/main" val="3278488920"/>
                    </a:ext>
                  </a:extLst>
                </a:gridCol>
                <a:gridCol w="1110310">
                  <a:extLst>
                    <a:ext uri="{9D8B030D-6E8A-4147-A177-3AD203B41FA5}">
                      <a16:colId xmlns:a16="http://schemas.microsoft.com/office/drawing/2014/main" val="3769778625"/>
                    </a:ext>
                  </a:extLst>
                </a:gridCol>
                <a:gridCol w="1852259">
                  <a:extLst>
                    <a:ext uri="{9D8B030D-6E8A-4147-A177-3AD203B41FA5}">
                      <a16:colId xmlns:a16="http://schemas.microsoft.com/office/drawing/2014/main" val="2912786522"/>
                    </a:ext>
                  </a:extLst>
                </a:gridCol>
                <a:gridCol w="1489120">
                  <a:extLst>
                    <a:ext uri="{9D8B030D-6E8A-4147-A177-3AD203B41FA5}">
                      <a16:colId xmlns:a16="http://schemas.microsoft.com/office/drawing/2014/main" val="3774062200"/>
                    </a:ext>
                  </a:extLst>
                </a:gridCol>
                <a:gridCol w="1489120">
                  <a:extLst>
                    <a:ext uri="{9D8B030D-6E8A-4147-A177-3AD203B41FA5}">
                      <a16:colId xmlns:a16="http://schemas.microsoft.com/office/drawing/2014/main" val="520399303"/>
                    </a:ext>
                  </a:extLst>
                </a:gridCol>
                <a:gridCol w="4006259">
                  <a:extLst>
                    <a:ext uri="{9D8B030D-6E8A-4147-A177-3AD203B41FA5}">
                      <a16:colId xmlns:a16="http://schemas.microsoft.com/office/drawing/2014/main" val="271307776"/>
                    </a:ext>
                  </a:extLst>
                </a:gridCol>
              </a:tblGrid>
              <a:tr h="545508">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State</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a:solidFill>
                            <a:schemeClr val="tx1"/>
                          </a:solidFill>
                          <a:effectLst/>
                          <a:latin typeface="Georgia" panose="02040502050405020303" pitchFamily="18" charset="0"/>
                          <a:ea typeface="Calibri" panose="020F0502020204030204" pitchFamily="34" charset="0"/>
                          <a:cs typeface="Arial" panose="020B0604020202020204" pitchFamily="34" charset="0"/>
                        </a:rPr>
                        <a:t>Tax Rate</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Tax Base</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Global Revenue Threshold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Domestic Revenue Threshold</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p>
                      <a:pPr algn="just">
                        <a:lnSpc>
                          <a:spcPct val="115000"/>
                        </a:lnSpc>
                      </a:pPr>
                      <a:r>
                        <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rPr>
                        <a:t> </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r>
                        <a:rPr lang="en-GB" sz="1100" b="1">
                          <a:solidFill>
                            <a:schemeClr val="tx1"/>
                          </a:solidFill>
                          <a:effectLst/>
                          <a:latin typeface="Georgia" panose="02040502050405020303" pitchFamily="18" charset="0"/>
                          <a:ea typeface="Calibri" panose="020F0502020204030204" pitchFamily="34" charset="0"/>
                          <a:cs typeface="Arial" panose="020B0604020202020204" pitchFamily="34" charset="0"/>
                        </a:rPr>
                        <a:t>Status</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L="31745" marR="31745"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46133773"/>
                  </a:ext>
                </a:extLst>
              </a:tr>
              <a:tr h="919396">
                <a:tc>
                  <a:txBody>
                    <a:bodyPr/>
                    <a:lstStyle/>
                    <a:p>
                      <a:pPr algn="l">
                        <a:lnSpc>
                          <a:spcPct val="115000"/>
                        </a:lnSpc>
                      </a:pPr>
                      <a:r>
                        <a:rPr lang="nl-NL" sz="1100" i="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Spain (ES)</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3%</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a:t>
                      </a: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Online advertising services</a:t>
                      </a:r>
                      <a:b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Sale of online advertising</a:t>
                      </a:r>
                      <a:b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Sale of user-data</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€750 </a:t>
                      </a:r>
                      <a:r>
                        <a:rPr lang="nl-NL" sz="1100" b="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€3 </a:t>
                      </a:r>
                      <a:r>
                        <a:rPr lang="nl-NL" sz="1100" b="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b="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Implemented (</a:t>
                      </a:r>
                      <a:r>
                        <a:rPr lang="en-GB" sz="1100" b="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Effective from January 2021); </a:t>
                      </a: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joined statement on October 21, 2021 that repeal of the DST would be contingent on Pillar 1 implementation</a:t>
                      </a:r>
                      <a:endPar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67390348"/>
                  </a:ext>
                </a:extLst>
              </a:tr>
              <a:tr h="919396">
                <a:tc>
                  <a:txBody>
                    <a:bodyPr/>
                    <a:lstStyle/>
                    <a:p>
                      <a:pPr algn="l">
                        <a:lnSpc>
                          <a:spcPct val="115000"/>
                        </a:lnSpc>
                      </a:pPr>
                      <a:r>
                        <a:rPr lang="nl-NL" sz="1100" i="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Turkey (TR)</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7.5%</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Online services including advertisements, sales of content, and paid services on social media websites</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€750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TRY 20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Implemented</a:t>
                      </a: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(Effective from March 2020; the president can reduce the DST rate as low as 1% or increase it as much as 15%); agreed to same terms of the </a:t>
                      </a: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joint statement on October 21, 2021 that repeal of the DST would be contingent on Pillar 1 implementation</a:t>
                      </a:r>
                      <a:endPar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3884625"/>
                  </a:ext>
                </a:extLst>
              </a:tr>
              <a:tr h="732452">
                <a:tc>
                  <a:txBody>
                    <a:bodyPr/>
                    <a:lstStyle/>
                    <a:p>
                      <a:pPr algn="l">
                        <a:lnSpc>
                          <a:spcPct val="115000"/>
                        </a:lnSpc>
                      </a:pPr>
                      <a:r>
                        <a:rPr lang="nl-NL" sz="1100" i="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United Kingdom (GB)</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nl-NL" sz="110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2%</a:t>
                      </a:r>
                      <a:endParaRPr lang="en-GB" sz="110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Social media platforms</a:t>
                      </a:r>
                      <a:b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Internet search engine</a:t>
                      </a:r>
                      <a:b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b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Online marketplace</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£500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nl-NL"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£25 </a:t>
                      </a:r>
                      <a:r>
                        <a:rPr lang="nl-NL" sz="1100" dirty="0" err="1">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million</a:t>
                      </a:r>
                      <a:endParaRPr lang="en-GB" sz="11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a:lnSpc>
                          <a:spcPct val="115000"/>
                        </a:lnSpc>
                      </a:pP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Implemented</a:t>
                      </a:r>
                      <a:r>
                        <a:rPr lang="en-GB" sz="1100"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 (Retroactively applicable as of April 1, 2020); </a:t>
                      </a:r>
                      <a:r>
                        <a:rPr lang="en-GB" sz="1100" b="1" dirty="0">
                          <a:solidFill>
                            <a:schemeClr val="tx1"/>
                          </a:solidFill>
                          <a:effectLst/>
                          <a:latin typeface="Georgia" panose="02040502050405020303" pitchFamily="18" charset="0"/>
                          <a:ea typeface="Times New Roman" panose="02020603050405020304" pitchFamily="18" charset="0"/>
                          <a:cs typeface="Courier New" panose="02070309020205020404" pitchFamily="49" charset="0"/>
                        </a:rPr>
                        <a:t>joined statement on October 21, 2021 that repeal of the DST would be contingent on Pillar 1 implementation</a:t>
                      </a:r>
                      <a:endParaRPr lang="en-GB" sz="1100" b="1"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txBody>
                  <a:tcPr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34761989"/>
                  </a:ext>
                </a:extLst>
              </a:tr>
            </a:tbl>
          </a:graphicData>
        </a:graphic>
      </p:graphicFrame>
    </p:spTree>
    <p:extLst>
      <p:ext uri="{BB962C8B-B14F-4D97-AF65-F5344CB8AC3E}">
        <p14:creationId xmlns:p14="http://schemas.microsoft.com/office/powerpoint/2010/main" val="1576881936"/>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DA9CFDB-32B8-404C-84B5-9C31B8326078}"/>
              </a:ext>
            </a:extLst>
          </p:cNvPr>
          <p:cNvSpPr>
            <a:spLocks noGrp="1"/>
          </p:cNvSpPr>
          <p:nvPr>
            <p:ph type="body" sz="quarter" idx="10"/>
          </p:nvPr>
        </p:nvSpPr>
        <p:spPr>
          <a:xfrm>
            <a:off x="999644" y="13962"/>
            <a:ext cx="11040000" cy="720000"/>
          </a:xfrm>
        </p:spPr>
        <p:txBody>
          <a:bodyPr/>
          <a:lstStyle/>
          <a:p>
            <a:pPr algn="ctr"/>
            <a:r>
              <a:rPr lang="nl-NL" b="1" dirty="0"/>
              <a:t>DST – </a:t>
            </a:r>
            <a:r>
              <a:rPr lang="nl-NL" b="1" dirty="0" err="1"/>
              <a:t>domestic</a:t>
            </a:r>
            <a:r>
              <a:rPr lang="nl-NL" b="1" dirty="0"/>
              <a:t>- </a:t>
            </a:r>
            <a:r>
              <a:rPr lang="nl-NL" b="1" dirty="0" err="1"/>
              <a:t>outside</a:t>
            </a:r>
            <a:r>
              <a:rPr lang="nl-NL" b="1" dirty="0"/>
              <a:t> EU</a:t>
            </a:r>
          </a:p>
        </p:txBody>
      </p:sp>
      <p:sp>
        <p:nvSpPr>
          <p:cNvPr id="3" name="Slide Number Placeholder 2" descr="" title="">
            <a:extLst>
              <a:ext uri="{FF2B5EF4-FFF2-40B4-BE49-F238E27FC236}">
                <a16:creationId xmlns:a16="http://schemas.microsoft.com/office/drawing/2014/main" id="{DDAE0CE6-72BE-482A-9832-85ADCECCCCB1}"/>
              </a:ext>
            </a:extLst>
          </p:cNvPr>
          <p:cNvSpPr>
            <a:spLocks noGrp="1"/>
          </p:cNvSpPr>
          <p:nvPr>
            <p:ph type="sldNum" sz="quarter" idx="13"/>
          </p:nvPr>
        </p:nvSpPr>
        <p:spPr/>
        <p:txBody>
          <a:bodyPr/>
          <a:lstStyle/>
          <a:p>
            <a:fld id="{4B39B52A-EAD5-4CA9-B46E-2F3B4224B365}" type="slidenum">
              <a:rPr lang="en-GB" noProof="0" smtClean="0"/>
              <a:pPr/>
              <a:t>8</a:t>
            </a:fld>
            <a:endParaRPr lang="en-GB" noProof="0" dirty="0"/>
          </a:p>
        </p:txBody>
      </p:sp>
      <p:sp>
        <p:nvSpPr>
          <p:cNvPr id="6" name="Text Placeholder 5" descr="" title="">
            <a:extLst>
              <a:ext uri="{FF2B5EF4-FFF2-40B4-BE49-F238E27FC236}">
                <a16:creationId xmlns:a16="http://schemas.microsoft.com/office/drawing/2014/main" id="{C3DAAC41-C92F-4D7F-A2DF-3CE596B8A64B}"/>
              </a:ext>
            </a:extLst>
          </p:cNvPr>
          <p:cNvSpPr>
            <a:spLocks noGrp="1"/>
          </p:cNvSpPr>
          <p:nvPr>
            <p:ph type="body" sz="quarter" idx="11"/>
          </p:nvPr>
        </p:nvSpPr>
        <p:spPr/>
        <p:txBody>
          <a:bodyPr/>
          <a:lstStyle/>
          <a:p>
            <a:endParaRPr lang="nl-NL" dirty="0"/>
          </a:p>
        </p:txBody>
      </p:sp>
      <p:graphicFrame>
        <p:nvGraphicFramePr>
          <p:cNvPr id="9" name="Content Placeholder 6" descr="" title="">
            <a:extLst>
              <a:ext uri="{FF2B5EF4-FFF2-40B4-BE49-F238E27FC236}">
                <a16:creationId xmlns:a16="http://schemas.microsoft.com/office/drawing/2014/main" id="{C1AE208D-2CA5-489E-9921-42B72B243011}"/>
              </a:ext>
            </a:extLst>
          </p:cNvPr>
          <p:cNvGraphicFramePr>
            <a:graphicFrameLocks/>
          </p:cNvGraphicFramePr>
          <p:nvPr>
            <p:extLst>
              <p:ext uri="{D42A27DB-BD31-4B8C-83A1-F6EECF244321}">
                <p14:modId xmlns:p14="http://schemas.microsoft.com/office/powerpoint/2010/main" val="136476172"/>
              </p:ext>
            </p:extLst>
          </p:nvPr>
        </p:nvGraphicFramePr>
        <p:xfrm>
          <a:off x="386262" y="2018030"/>
          <a:ext cx="9866960" cy="2821940"/>
        </p:xfrm>
        <a:graphic>
          <a:graphicData uri="http://schemas.openxmlformats.org/drawingml/2006/table">
            <a:tbl>
              <a:tblPr>
                <a:tableStyleId>{0E3FDE45-AF77-4B5C-9715-49D594BDF05E}</a:tableStyleId>
              </a:tblPr>
              <a:tblGrid>
                <a:gridCol w="3288987">
                  <a:extLst>
                    <a:ext uri="{9D8B030D-6E8A-4147-A177-3AD203B41FA5}">
                      <a16:colId xmlns:a16="http://schemas.microsoft.com/office/drawing/2014/main" val="3950353022"/>
                    </a:ext>
                  </a:extLst>
                </a:gridCol>
                <a:gridCol w="2929568">
                  <a:extLst>
                    <a:ext uri="{9D8B030D-6E8A-4147-A177-3AD203B41FA5}">
                      <a16:colId xmlns:a16="http://schemas.microsoft.com/office/drawing/2014/main" val="433732765"/>
                    </a:ext>
                  </a:extLst>
                </a:gridCol>
                <a:gridCol w="3648405">
                  <a:extLst>
                    <a:ext uri="{9D8B030D-6E8A-4147-A177-3AD203B41FA5}">
                      <a16:colId xmlns:a16="http://schemas.microsoft.com/office/drawing/2014/main" val="662661485"/>
                    </a:ext>
                  </a:extLst>
                </a:gridCol>
              </a:tblGrid>
              <a:tr h="256540">
                <a:tc>
                  <a:txBody>
                    <a:bodyPr/>
                    <a:lstStyle/>
                    <a:p>
                      <a:pPr algn="l" fontAlgn="b"/>
                      <a:r>
                        <a:rPr lang="en-GB" sz="1600" u="none" strike="noStrike" dirty="0">
                          <a:solidFill>
                            <a:srgbClr val="000000"/>
                          </a:solidFill>
                          <a:effectLst/>
                          <a:latin typeface="+mn-lt"/>
                        </a:rPr>
                        <a:t>Albania</a:t>
                      </a:r>
                      <a:endParaRPr lang="en-GB" sz="1600" b="0" i="0" u="none" strike="noStrike" dirty="0">
                        <a:solidFill>
                          <a:srgbClr val="000000"/>
                        </a:solidFill>
                        <a:effectLst/>
                        <a:latin typeface="+mn-lt"/>
                      </a:endParaRPr>
                    </a:p>
                  </a:txBody>
                  <a:tcPr marL="12700" marR="12700" marT="12700" marB="0" anchor="b"/>
                </a:tc>
                <a:tc>
                  <a:txBody>
                    <a:bodyPr/>
                    <a:lstStyle/>
                    <a:p>
                      <a:pPr algn="l" fontAlgn="b"/>
                      <a:r>
                        <a:rPr lang="en-GB" sz="1600" u="none" strike="noStrike" dirty="0">
                          <a:solidFill>
                            <a:srgbClr val="000000"/>
                          </a:solidFill>
                          <a:effectLst/>
                          <a:latin typeface="+mn-lt"/>
                        </a:rPr>
                        <a:t>Norway</a:t>
                      </a:r>
                      <a:endParaRPr lang="en-GB" sz="1600" b="0" i="0" u="none" strike="noStrike" dirty="0">
                        <a:solidFill>
                          <a:srgbClr val="000000"/>
                        </a:solidFill>
                        <a:effectLst/>
                        <a:latin typeface="+mn-lt"/>
                      </a:endParaRPr>
                    </a:p>
                  </a:txBody>
                  <a:tcPr marL="12700" marR="12700" marT="12700" marB="0" anchor="b"/>
                </a:tc>
                <a:tc>
                  <a:txBody>
                    <a:bodyPr/>
                    <a:lstStyle/>
                    <a:p>
                      <a:pPr algn="l" rtl="0" fontAlgn="ctr"/>
                      <a:r>
                        <a:rPr lang="en-GB" sz="1600" b="0" i="0" u="none" strike="noStrike" dirty="0">
                          <a:solidFill>
                            <a:srgbClr val="000000"/>
                          </a:solidFill>
                          <a:effectLst/>
                          <a:latin typeface="+mn-lt"/>
                        </a:rPr>
                        <a:t>China</a:t>
                      </a:r>
                    </a:p>
                  </a:txBody>
                  <a:tcPr marL="12700" marR="12700" marT="12700" marB="0" anchor="ctr"/>
                </a:tc>
                <a:extLst>
                  <a:ext uri="{0D108BD9-81ED-4DB2-BD59-A6C34878D82A}">
                    <a16:rowId xmlns:a16="http://schemas.microsoft.com/office/drawing/2014/main" val="3723011335"/>
                  </a:ext>
                </a:extLst>
              </a:tr>
              <a:tr h="256540">
                <a:tc>
                  <a:txBody>
                    <a:bodyPr/>
                    <a:lstStyle/>
                    <a:p>
                      <a:pPr algn="l" fontAlgn="b"/>
                      <a:r>
                        <a:rPr lang="en-GB" sz="1600" u="none" strike="noStrike" dirty="0">
                          <a:solidFill>
                            <a:srgbClr val="000000"/>
                          </a:solidFill>
                          <a:effectLst/>
                          <a:latin typeface="+mn-lt"/>
                        </a:rPr>
                        <a:t>Angola</a:t>
                      </a:r>
                      <a:endParaRPr lang="en-GB" sz="1600" b="0" i="0" u="none" strike="noStrike" dirty="0">
                        <a:solidFill>
                          <a:srgbClr val="000000"/>
                        </a:solidFill>
                        <a:effectLst/>
                        <a:latin typeface="+mn-lt"/>
                      </a:endParaRPr>
                    </a:p>
                  </a:txBody>
                  <a:tcPr marL="12700" marR="12700" marT="12700" marB="0" anchor="b"/>
                </a:tc>
                <a:tc>
                  <a:txBody>
                    <a:bodyPr/>
                    <a:lstStyle/>
                    <a:p>
                      <a:pPr algn="l" fontAlgn="b"/>
                      <a:r>
                        <a:rPr lang="en-GB" sz="1600" u="none" strike="noStrike" dirty="0">
                          <a:solidFill>
                            <a:srgbClr val="000000"/>
                          </a:solidFill>
                          <a:effectLst/>
                          <a:latin typeface="+mn-lt"/>
                        </a:rPr>
                        <a:t>Russia</a:t>
                      </a:r>
                      <a:endParaRPr lang="en-GB" sz="1600" b="0" i="0" u="none" strike="noStrike" dirty="0">
                        <a:solidFill>
                          <a:srgbClr val="000000"/>
                        </a:solidFill>
                        <a:effectLst/>
                        <a:latin typeface="+mn-lt"/>
                      </a:endParaRPr>
                    </a:p>
                  </a:txBody>
                  <a:tcPr marL="12700" marR="12700" marT="12700" marB="0" anchor="b"/>
                </a:tc>
                <a:tc>
                  <a:txBody>
                    <a:bodyPr/>
                    <a:lstStyle/>
                    <a:p>
                      <a:pPr algn="l" rtl="0" fontAlgn="ctr"/>
                      <a:r>
                        <a:rPr lang="en-GB" sz="1600" b="0" i="0" u="none" strike="noStrike">
                          <a:solidFill>
                            <a:srgbClr val="000000"/>
                          </a:solidFill>
                          <a:effectLst/>
                          <a:latin typeface="+mn-lt"/>
                        </a:rPr>
                        <a:t>Colombia</a:t>
                      </a:r>
                    </a:p>
                  </a:txBody>
                  <a:tcPr marL="12700" marR="12700" marT="12700" marB="0" anchor="ctr"/>
                </a:tc>
                <a:extLst>
                  <a:ext uri="{0D108BD9-81ED-4DB2-BD59-A6C34878D82A}">
                    <a16:rowId xmlns:a16="http://schemas.microsoft.com/office/drawing/2014/main" val="4068769276"/>
                  </a:ext>
                </a:extLst>
              </a:tr>
              <a:tr h="256540">
                <a:tc>
                  <a:txBody>
                    <a:bodyPr/>
                    <a:lstStyle/>
                    <a:p>
                      <a:pPr algn="l" fontAlgn="b"/>
                      <a:r>
                        <a:rPr lang="en-GB" sz="1600" u="none" strike="noStrike">
                          <a:solidFill>
                            <a:srgbClr val="000000"/>
                          </a:solidFill>
                          <a:effectLst/>
                          <a:latin typeface="+mn-lt"/>
                        </a:rPr>
                        <a:t>Australia</a:t>
                      </a:r>
                      <a:endParaRPr lang="en-GB" sz="1600" b="0" i="0" u="none" strike="noStrike">
                        <a:solidFill>
                          <a:srgbClr val="000000"/>
                        </a:solidFill>
                        <a:effectLst/>
                        <a:latin typeface="+mn-lt"/>
                      </a:endParaRPr>
                    </a:p>
                  </a:txBody>
                  <a:tcPr marL="12700" marR="12700" marT="12700" marB="0" anchor="b"/>
                </a:tc>
                <a:tc>
                  <a:txBody>
                    <a:bodyPr/>
                    <a:lstStyle/>
                    <a:p>
                      <a:pPr algn="l" fontAlgn="b"/>
                      <a:r>
                        <a:rPr lang="en-GB" sz="1600" u="none" strike="noStrike" dirty="0">
                          <a:solidFill>
                            <a:srgbClr val="000000"/>
                          </a:solidFill>
                          <a:effectLst/>
                          <a:latin typeface="+mn-lt"/>
                        </a:rPr>
                        <a:t>Saudi Arabia</a:t>
                      </a:r>
                      <a:endParaRPr lang="en-GB" sz="1600" b="0" i="0" u="none" strike="noStrike" dirty="0">
                        <a:solidFill>
                          <a:srgbClr val="000000"/>
                        </a:solidFill>
                        <a:effectLst/>
                        <a:latin typeface="+mn-lt"/>
                      </a:endParaRPr>
                    </a:p>
                  </a:txBody>
                  <a:tcPr marL="12700" marR="12700" marT="12700" marB="0" anchor="b"/>
                </a:tc>
                <a:tc>
                  <a:txBody>
                    <a:bodyPr/>
                    <a:lstStyle/>
                    <a:p>
                      <a:pPr algn="l" rtl="0" fontAlgn="ctr"/>
                      <a:r>
                        <a:rPr lang="en-GB" sz="1600" b="0" i="0" u="none" strike="noStrike">
                          <a:solidFill>
                            <a:srgbClr val="000000"/>
                          </a:solidFill>
                          <a:effectLst/>
                          <a:latin typeface="+mn-lt"/>
                        </a:rPr>
                        <a:t>Fiji</a:t>
                      </a:r>
                    </a:p>
                  </a:txBody>
                  <a:tcPr marL="12700" marR="12700" marT="12700" marB="0" anchor="ctr"/>
                </a:tc>
                <a:extLst>
                  <a:ext uri="{0D108BD9-81ED-4DB2-BD59-A6C34878D82A}">
                    <a16:rowId xmlns:a16="http://schemas.microsoft.com/office/drawing/2014/main" val="1156514010"/>
                  </a:ext>
                </a:extLst>
              </a:tr>
              <a:tr h="256540">
                <a:tc>
                  <a:txBody>
                    <a:bodyPr/>
                    <a:lstStyle/>
                    <a:p>
                      <a:pPr algn="l" fontAlgn="b"/>
                      <a:r>
                        <a:rPr lang="en-GB" sz="1600" u="none" strike="noStrike" dirty="0">
                          <a:solidFill>
                            <a:srgbClr val="000000"/>
                          </a:solidFill>
                          <a:effectLst/>
                          <a:latin typeface="+mn-lt"/>
                        </a:rPr>
                        <a:t>Bahrain</a:t>
                      </a:r>
                      <a:endParaRPr lang="en-GB" sz="1600" b="0" i="0" u="none" strike="noStrike" dirty="0">
                        <a:solidFill>
                          <a:srgbClr val="000000"/>
                        </a:solidFill>
                        <a:effectLst/>
                        <a:latin typeface="+mn-lt"/>
                      </a:endParaRPr>
                    </a:p>
                  </a:txBody>
                  <a:tcPr marL="12700" marR="12700" marT="12700" marB="0" anchor="b"/>
                </a:tc>
                <a:tc>
                  <a:txBody>
                    <a:bodyPr/>
                    <a:lstStyle/>
                    <a:p>
                      <a:pPr algn="l" fontAlgn="b"/>
                      <a:r>
                        <a:rPr lang="en-GB" sz="1600" u="none" strike="noStrike" dirty="0">
                          <a:solidFill>
                            <a:srgbClr val="000000"/>
                          </a:solidFill>
                          <a:effectLst/>
                          <a:latin typeface="+mn-lt"/>
                        </a:rPr>
                        <a:t>Serbia</a:t>
                      </a:r>
                      <a:endParaRPr lang="en-GB" sz="1600" b="0" i="0" u="none" strike="noStrike" dirty="0">
                        <a:solidFill>
                          <a:srgbClr val="000000"/>
                        </a:solidFill>
                        <a:effectLst/>
                        <a:latin typeface="+mn-lt"/>
                      </a:endParaRPr>
                    </a:p>
                  </a:txBody>
                  <a:tcPr marL="12700" marR="12700" marT="12700" marB="0" anchor="b"/>
                </a:tc>
                <a:tc>
                  <a:txBody>
                    <a:bodyPr/>
                    <a:lstStyle/>
                    <a:p>
                      <a:pPr algn="l" rtl="0" fontAlgn="ctr"/>
                      <a:r>
                        <a:rPr lang="en-GB" sz="1600" b="0" i="0" u="none" strike="noStrike" dirty="0">
                          <a:solidFill>
                            <a:srgbClr val="000000"/>
                          </a:solidFill>
                          <a:effectLst/>
                          <a:latin typeface="+mn-lt"/>
                        </a:rPr>
                        <a:t>Gulf Cooperation Council</a:t>
                      </a:r>
                    </a:p>
                  </a:txBody>
                  <a:tcPr marL="12700" marR="12700" marT="12700" marB="0" anchor="ctr"/>
                </a:tc>
                <a:extLst>
                  <a:ext uri="{0D108BD9-81ED-4DB2-BD59-A6C34878D82A}">
                    <a16:rowId xmlns:a16="http://schemas.microsoft.com/office/drawing/2014/main" val="1205461863"/>
                  </a:ext>
                </a:extLst>
              </a:tr>
              <a:tr h="256540">
                <a:tc>
                  <a:txBody>
                    <a:bodyPr/>
                    <a:lstStyle/>
                    <a:p>
                      <a:pPr algn="l" fontAlgn="b"/>
                      <a:r>
                        <a:rPr lang="en-GB" sz="1600" u="none" strike="noStrike" dirty="0">
                          <a:solidFill>
                            <a:srgbClr val="000000"/>
                          </a:solidFill>
                          <a:effectLst/>
                          <a:latin typeface="+mn-lt"/>
                        </a:rPr>
                        <a:t>Bangladesh</a:t>
                      </a:r>
                      <a:endParaRPr lang="en-GB" sz="1600" b="0" i="0" u="none" strike="noStrike" dirty="0">
                        <a:solidFill>
                          <a:srgbClr val="000000"/>
                        </a:solidFill>
                        <a:effectLst/>
                        <a:latin typeface="+mn-lt"/>
                      </a:endParaRPr>
                    </a:p>
                  </a:txBody>
                  <a:tcPr marL="12700" marR="12700" marT="12700" marB="0" anchor="b"/>
                </a:tc>
                <a:tc>
                  <a:txBody>
                    <a:bodyPr/>
                    <a:lstStyle/>
                    <a:p>
                      <a:pPr algn="l" fontAlgn="b"/>
                      <a:r>
                        <a:rPr lang="en-GB" sz="1600" u="none" strike="noStrike" dirty="0">
                          <a:solidFill>
                            <a:srgbClr val="000000"/>
                          </a:solidFill>
                          <a:effectLst/>
                          <a:latin typeface="+mn-lt"/>
                        </a:rPr>
                        <a:t>South Africa</a:t>
                      </a:r>
                      <a:endParaRPr lang="en-GB" sz="1600" b="0" i="0" u="none" strike="noStrike" dirty="0">
                        <a:solidFill>
                          <a:srgbClr val="000000"/>
                        </a:solidFill>
                        <a:effectLst/>
                        <a:latin typeface="+mn-lt"/>
                      </a:endParaRPr>
                    </a:p>
                  </a:txBody>
                  <a:tcPr marL="12700" marR="12700" marT="12700" marB="0" anchor="b"/>
                </a:tc>
                <a:tc>
                  <a:txBody>
                    <a:bodyPr/>
                    <a:lstStyle/>
                    <a:p>
                      <a:pPr algn="l" rtl="0" fontAlgn="ctr"/>
                      <a:r>
                        <a:rPr lang="en-GB" sz="1600" b="0" i="0" u="none" strike="noStrike" dirty="0">
                          <a:solidFill>
                            <a:srgbClr val="000000"/>
                          </a:solidFill>
                          <a:effectLst/>
                          <a:latin typeface="+mn-lt"/>
                        </a:rPr>
                        <a:t>Israel</a:t>
                      </a:r>
                    </a:p>
                  </a:txBody>
                  <a:tcPr marL="12700" marR="12700" marT="12700" marB="0" anchor="ctr"/>
                </a:tc>
                <a:extLst>
                  <a:ext uri="{0D108BD9-81ED-4DB2-BD59-A6C34878D82A}">
                    <a16:rowId xmlns:a16="http://schemas.microsoft.com/office/drawing/2014/main" val="2242942301"/>
                  </a:ext>
                </a:extLst>
              </a:tr>
              <a:tr h="256540">
                <a:tc>
                  <a:txBody>
                    <a:bodyPr/>
                    <a:lstStyle/>
                    <a:p>
                      <a:pPr algn="l" fontAlgn="b"/>
                      <a:r>
                        <a:rPr lang="en-GB" sz="1600" u="none" strike="noStrike">
                          <a:solidFill>
                            <a:srgbClr val="000000"/>
                          </a:solidFill>
                          <a:effectLst/>
                          <a:latin typeface="+mn-lt"/>
                        </a:rPr>
                        <a:t>Belarus</a:t>
                      </a:r>
                      <a:endParaRPr lang="en-GB" sz="1600" b="0" i="0" u="none" strike="noStrike">
                        <a:solidFill>
                          <a:srgbClr val="000000"/>
                        </a:solidFill>
                        <a:effectLst/>
                        <a:latin typeface="+mn-lt"/>
                      </a:endParaRPr>
                    </a:p>
                  </a:txBody>
                  <a:tcPr marL="12700" marR="12700" marT="12700" marB="0" anchor="b"/>
                </a:tc>
                <a:tc>
                  <a:txBody>
                    <a:bodyPr/>
                    <a:lstStyle/>
                    <a:p>
                      <a:pPr algn="l" fontAlgn="b"/>
                      <a:r>
                        <a:rPr lang="en-GB" sz="1600" u="none" strike="noStrike">
                          <a:solidFill>
                            <a:srgbClr val="000000"/>
                          </a:solidFill>
                          <a:effectLst/>
                          <a:latin typeface="+mn-lt"/>
                        </a:rPr>
                        <a:t>South Korea</a:t>
                      </a:r>
                      <a:endParaRPr lang="en-GB" sz="1600" b="0" i="0" u="none" strike="noStrike">
                        <a:solidFill>
                          <a:srgbClr val="000000"/>
                        </a:solidFill>
                        <a:effectLst/>
                        <a:latin typeface="+mn-lt"/>
                      </a:endParaRPr>
                    </a:p>
                  </a:txBody>
                  <a:tcPr marL="12700" marR="12700" marT="12700" marB="0" anchor="b"/>
                </a:tc>
                <a:tc>
                  <a:txBody>
                    <a:bodyPr/>
                    <a:lstStyle/>
                    <a:p>
                      <a:pPr algn="l" rtl="0" fontAlgn="ctr"/>
                      <a:r>
                        <a:rPr lang="en-GB" sz="1600" b="0" i="0" u="none" strike="noStrike" dirty="0">
                          <a:solidFill>
                            <a:srgbClr val="000000"/>
                          </a:solidFill>
                          <a:effectLst/>
                          <a:latin typeface="+mn-lt"/>
                        </a:rPr>
                        <a:t>Thailand</a:t>
                      </a:r>
                    </a:p>
                  </a:txBody>
                  <a:tcPr marL="12700" marR="12700" marT="12700" marB="0" anchor="ctr"/>
                </a:tc>
                <a:extLst>
                  <a:ext uri="{0D108BD9-81ED-4DB2-BD59-A6C34878D82A}">
                    <a16:rowId xmlns:a16="http://schemas.microsoft.com/office/drawing/2014/main" val="790590340"/>
                  </a:ext>
                </a:extLst>
              </a:tr>
              <a:tr h="256540">
                <a:tc>
                  <a:txBody>
                    <a:bodyPr/>
                    <a:lstStyle/>
                    <a:p>
                      <a:pPr algn="l" fontAlgn="b"/>
                      <a:r>
                        <a:rPr lang="en-GB" sz="1600" u="none" strike="noStrike">
                          <a:solidFill>
                            <a:srgbClr val="000000"/>
                          </a:solidFill>
                          <a:effectLst/>
                          <a:latin typeface="+mn-lt"/>
                        </a:rPr>
                        <a:t>Canada</a:t>
                      </a:r>
                      <a:endParaRPr lang="en-GB" sz="1600" b="0" i="0" u="none" strike="noStrike">
                        <a:solidFill>
                          <a:srgbClr val="000000"/>
                        </a:solidFill>
                        <a:effectLst/>
                        <a:latin typeface="+mn-lt"/>
                      </a:endParaRPr>
                    </a:p>
                  </a:txBody>
                  <a:tcPr marL="12700" marR="12700" marT="12700" marB="0" anchor="b"/>
                </a:tc>
                <a:tc>
                  <a:txBody>
                    <a:bodyPr/>
                    <a:lstStyle/>
                    <a:p>
                      <a:pPr algn="l" fontAlgn="b"/>
                      <a:r>
                        <a:rPr lang="en-GB" sz="1600" u="none" strike="noStrike">
                          <a:solidFill>
                            <a:srgbClr val="000000"/>
                          </a:solidFill>
                          <a:effectLst/>
                          <a:latin typeface="+mn-lt"/>
                        </a:rPr>
                        <a:t>Switzerland</a:t>
                      </a:r>
                      <a:endParaRPr lang="en-GB" sz="1600" b="0" i="0" u="none" strike="noStrike">
                        <a:solidFill>
                          <a:srgbClr val="000000"/>
                        </a:solidFill>
                        <a:effectLst/>
                        <a:latin typeface="+mn-lt"/>
                      </a:endParaRPr>
                    </a:p>
                  </a:txBody>
                  <a:tcPr marL="12700" marR="12700" marT="12700" marB="0" anchor="b"/>
                </a:tc>
                <a:tc>
                  <a:txBody>
                    <a:bodyPr/>
                    <a:lstStyle/>
                    <a:p>
                      <a:pPr algn="l" rtl="0" fontAlgn="ctr"/>
                      <a:r>
                        <a:rPr lang="en-GB" sz="1600" b="0" i="0" u="none" strike="noStrike" dirty="0">
                          <a:solidFill>
                            <a:srgbClr val="000000"/>
                          </a:solidFill>
                          <a:effectLst/>
                          <a:latin typeface="+mn-lt"/>
                        </a:rPr>
                        <a:t>Ukraine</a:t>
                      </a:r>
                    </a:p>
                  </a:txBody>
                  <a:tcPr marL="12700" marR="12700" marT="12700" marB="0" anchor="ctr"/>
                </a:tc>
                <a:extLst>
                  <a:ext uri="{0D108BD9-81ED-4DB2-BD59-A6C34878D82A}">
                    <a16:rowId xmlns:a16="http://schemas.microsoft.com/office/drawing/2014/main" val="2102502800"/>
                  </a:ext>
                </a:extLst>
              </a:tr>
              <a:tr h="256540">
                <a:tc>
                  <a:txBody>
                    <a:bodyPr/>
                    <a:lstStyle/>
                    <a:p>
                      <a:pPr algn="l" fontAlgn="b"/>
                      <a:r>
                        <a:rPr lang="en-GB" sz="1600" u="none" strike="noStrike">
                          <a:solidFill>
                            <a:srgbClr val="000000"/>
                          </a:solidFill>
                          <a:effectLst/>
                          <a:latin typeface="+mn-lt"/>
                        </a:rPr>
                        <a:t>Iceland</a:t>
                      </a:r>
                      <a:endParaRPr lang="en-GB" sz="1600" b="0" i="0" u="none" strike="noStrike">
                        <a:solidFill>
                          <a:srgbClr val="000000"/>
                        </a:solidFill>
                        <a:effectLst/>
                        <a:latin typeface="+mn-lt"/>
                      </a:endParaRPr>
                    </a:p>
                  </a:txBody>
                  <a:tcPr marL="12700" marR="12700" marT="12700" marB="0" anchor="b"/>
                </a:tc>
                <a:tc>
                  <a:txBody>
                    <a:bodyPr/>
                    <a:lstStyle/>
                    <a:p>
                      <a:pPr algn="l" fontAlgn="b"/>
                      <a:r>
                        <a:rPr lang="en-GB" sz="1600" u="none" strike="noStrike">
                          <a:solidFill>
                            <a:srgbClr val="000000"/>
                          </a:solidFill>
                          <a:effectLst/>
                          <a:latin typeface="+mn-lt"/>
                        </a:rPr>
                        <a:t>Taiwan</a:t>
                      </a:r>
                      <a:endParaRPr lang="en-GB" sz="1600" b="0" i="0" u="none" strike="noStrike">
                        <a:solidFill>
                          <a:srgbClr val="000000"/>
                        </a:solidFill>
                        <a:effectLst/>
                        <a:latin typeface="+mn-lt"/>
                      </a:endParaRPr>
                    </a:p>
                  </a:txBody>
                  <a:tcPr marL="12700" marR="12700" marT="12700" marB="0" anchor="b"/>
                </a:tc>
                <a:tc>
                  <a:txBody>
                    <a:bodyPr/>
                    <a:lstStyle/>
                    <a:p>
                      <a:pPr algn="l" rtl="0" fontAlgn="ctr"/>
                      <a:r>
                        <a:rPr lang="en-GB" sz="1600" b="0" i="0" u="none" strike="noStrike" dirty="0">
                          <a:solidFill>
                            <a:srgbClr val="000000"/>
                          </a:solidFill>
                          <a:effectLst/>
                          <a:latin typeface="+mn-lt"/>
                        </a:rPr>
                        <a:t>Vietnam</a:t>
                      </a:r>
                    </a:p>
                  </a:txBody>
                  <a:tcPr marL="12700" marR="12700" marT="12700" marB="0" anchor="ctr"/>
                </a:tc>
                <a:extLst>
                  <a:ext uri="{0D108BD9-81ED-4DB2-BD59-A6C34878D82A}">
                    <a16:rowId xmlns:a16="http://schemas.microsoft.com/office/drawing/2014/main" val="1721106247"/>
                  </a:ext>
                </a:extLst>
              </a:tr>
              <a:tr h="256540">
                <a:tc>
                  <a:txBody>
                    <a:bodyPr/>
                    <a:lstStyle/>
                    <a:p>
                      <a:pPr algn="l" fontAlgn="b"/>
                      <a:r>
                        <a:rPr lang="en-GB" sz="1600" u="none" strike="noStrike" dirty="0">
                          <a:solidFill>
                            <a:srgbClr val="000000"/>
                          </a:solidFill>
                          <a:effectLst/>
                          <a:latin typeface="+mn-lt"/>
                        </a:rPr>
                        <a:t>Japan</a:t>
                      </a:r>
                      <a:endParaRPr lang="en-GB" sz="1600" b="0" i="0" u="none" strike="noStrike" dirty="0">
                        <a:solidFill>
                          <a:srgbClr val="000000"/>
                        </a:solidFill>
                        <a:effectLst/>
                        <a:latin typeface="+mn-lt"/>
                      </a:endParaRPr>
                    </a:p>
                  </a:txBody>
                  <a:tcPr marL="12700" marR="12700" marT="12700" marB="0" anchor="b"/>
                </a:tc>
                <a:tc>
                  <a:txBody>
                    <a:bodyPr/>
                    <a:lstStyle/>
                    <a:p>
                      <a:pPr algn="l" fontAlgn="b"/>
                      <a:r>
                        <a:rPr lang="en-GB" sz="1600" u="none" strike="noStrike">
                          <a:solidFill>
                            <a:srgbClr val="000000"/>
                          </a:solidFill>
                          <a:effectLst/>
                          <a:latin typeface="+mn-lt"/>
                        </a:rPr>
                        <a:t>Turkey</a:t>
                      </a:r>
                      <a:endParaRPr lang="en-GB" sz="1600" b="0" i="0" u="none" strike="noStrike">
                        <a:solidFill>
                          <a:srgbClr val="000000"/>
                        </a:solidFill>
                        <a:effectLst/>
                        <a:latin typeface="+mn-lt"/>
                      </a:endParaRPr>
                    </a:p>
                  </a:txBody>
                  <a:tcPr marL="12700" marR="12700" marT="12700" marB="0" anchor="b"/>
                </a:tc>
                <a:tc>
                  <a:txBody>
                    <a:bodyPr/>
                    <a:lstStyle/>
                    <a:p>
                      <a:pPr algn="l" fontAlgn="b"/>
                      <a:endParaRPr lang="en-GB" sz="1600" b="0" i="0" u="none" strike="noStrike" dirty="0">
                        <a:solidFill>
                          <a:srgbClr val="000000"/>
                        </a:solidFill>
                        <a:effectLst/>
                        <a:latin typeface="+mn-lt"/>
                      </a:endParaRPr>
                    </a:p>
                  </a:txBody>
                  <a:tcPr marL="12700" marR="12700" marT="12700" marB="0" anchor="b"/>
                </a:tc>
                <a:extLst>
                  <a:ext uri="{0D108BD9-81ED-4DB2-BD59-A6C34878D82A}">
                    <a16:rowId xmlns:a16="http://schemas.microsoft.com/office/drawing/2014/main" val="1291889167"/>
                  </a:ext>
                </a:extLst>
              </a:tr>
              <a:tr h="256540">
                <a:tc>
                  <a:txBody>
                    <a:bodyPr/>
                    <a:lstStyle/>
                    <a:p>
                      <a:pPr algn="l" fontAlgn="b"/>
                      <a:r>
                        <a:rPr lang="en-GB" sz="1600" u="none" strike="noStrike" dirty="0">
                          <a:solidFill>
                            <a:srgbClr val="000000"/>
                          </a:solidFill>
                          <a:effectLst/>
                          <a:latin typeface="+mn-lt"/>
                        </a:rPr>
                        <a:t>India</a:t>
                      </a:r>
                      <a:endParaRPr lang="en-GB" sz="1600" b="0" i="0" u="none" strike="noStrike" dirty="0">
                        <a:solidFill>
                          <a:srgbClr val="000000"/>
                        </a:solidFill>
                        <a:effectLst/>
                        <a:latin typeface="+mn-lt"/>
                      </a:endParaRPr>
                    </a:p>
                  </a:txBody>
                  <a:tcPr marL="12700" marR="12700" marT="12700" marB="0" anchor="b"/>
                </a:tc>
                <a:tc>
                  <a:txBody>
                    <a:bodyPr/>
                    <a:lstStyle/>
                    <a:p>
                      <a:pPr algn="l" fontAlgn="b"/>
                      <a:r>
                        <a:rPr lang="en-GB" sz="1600" u="none" strike="noStrike" dirty="0">
                          <a:solidFill>
                            <a:srgbClr val="000000"/>
                          </a:solidFill>
                          <a:effectLst/>
                          <a:latin typeface="+mn-lt"/>
                        </a:rPr>
                        <a:t>United Arab Emirates</a:t>
                      </a:r>
                      <a:endParaRPr lang="en-GB" sz="1600" b="0" i="0" u="none" strike="noStrike" dirty="0">
                        <a:solidFill>
                          <a:srgbClr val="000000"/>
                        </a:solidFill>
                        <a:effectLst/>
                        <a:latin typeface="+mn-lt"/>
                      </a:endParaRPr>
                    </a:p>
                  </a:txBody>
                  <a:tcPr marL="12700" marR="12700" marT="12700" marB="0" anchor="b"/>
                </a:tc>
                <a:tc>
                  <a:txBody>
                    <a:bodyPr/>
                    <a:lstStyle/>
                    <a:p>
                      <a:pPr algn="l" fontAlgn="b"/>
                      <a:endParaRPr lang="en-GB" sz="1600" b="0" i="0" u="none" strike="noStrike" dirty="0">
                        <a:solidFill>
                          <a:srgbClr val="000000"/>
                        </a:solidFill>
                        <a:effectLst/>
                        <a:latin typeface="+mn-lt"/>
                      </a:endParaRPr>
                    </a:p>
                  </a:txBody>
                  <a:tcPr marL="12700" marR="12700" marT="12700" marB="0" anchor="b"/>
                </a:tc>
                <a:extLst>
                  <a:ext uri="{0D108BD9-81ED-4DB2-BD59-A6C34878D82A}">
                    <a16:rowId xmlns:a16="http://schemas.microsoft.com/office/drawing/2014/main" val="1394995028"/>
                  </a:ext>
                </a:extLst>
              </a:tr>
              <a:tr h="2565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a:solidFill>
                            <a:srgbClr val="000000"/>
                          </a:solidFill>
                          <a:effectLst/>
                          <a:latin typeface="+mn-lt"/>
                        </a:rPr>
                        <a:t>New Zealand</a:t>
                      </a:r>
                      <a:endParaRPr lang="en-GB" sz="1600" b="0" i="0" u="none" strike="noStrike" dirty="0">
                        <a:solidFill>
                          <a:srgbClr val="000000"/>
                        </a:solidFill>
                        <a:effectLst/>
                        <a:latin typeface="+mn-lt"/>
                      </a:endParaRPr>
                    </a:p>
                  </a:txBody>
                  <a:tcPr marL="12700" marR="12700" marT="12700" marB="0" anchor="b"/>
                </a:tc>
                <a:tc>
                  <a:txBody>
                    <a:bodyPr/>
                    <a:lstStyle/>
                    <a:p>
                      <a:pPr algn="l" fontAlgn="b"/>
                      <a:endParaRPr lang="en-GB" sz="1600" b="0" i="0" u="none" strike="noStrike" dirty="0">
                        <a:solidFill>
                          <a:srgbClr val="000000"/>
                        </a:solidFill>
                        <a:effectLst/>
                        <a:latin typeface="+mn-lt"/>
                      </a:endParaRPr>
                    </a:p>
                  </a:txBody>
                  <a:tcPr marL="12700" marR="12700" marT="12700" marB="0" anchor="b"/>
                </a:tc>
                <a:tc>
                  <a:txBody>
                    <a:bodyPr/>
                    <a:lstStyle/>
                    <a:p>
                      <a:pPr algn="l" fontAlgn="b"/>
                      <a:endParaRPr lang="en-GB" sz="1600" b="0" i="0" u="none" strike="noStrike" dirty="0">
                        <a:solidFill>
                          <a:srgbClr val="000000"/>
                        </a:solidFill>
                        <a:effectLst/>
                        <a:latin typeface="+mn-lt"/>
                      </a:endParaRPr>
                    </a:p>
                  </a:txBody>
                  <a:tcPr marL="12700" marR="12700" marT="12700" marB="0" anchor="b"/>
                </a:tc>
                <a:extLst>
                  <a:ext uri="{0D108BD9-81ED-4DB2-BD59-A6C34878D82A}">
                    <a16:rowId xmlns:a16="http://schemas.microsoft.com/office/drawing/2014/main" val="1746945876"/>
                  </a:ext>
                </a:extLst>
              </a:tr>
            </a:tbl>
          </a:graphicData>
        </a:graphic>
      </p:graphicFrame>
      <p:sp>
        <p:nvSpPr>
          <p:cNvPr id="10" name="TextBox 9" descr="" title="">
            <a:extLst>
              <a:ext uri="{FF2B5EF4-FFF2-40B4-BE49-F238E27FC236}">
                <a16:creationId xmlns:a16="http://schemas.microsoft.com/office/drawing/2014/main" id="{8478799D-A2CD-48B7-A2FA-0E6F7B074DDE}"/>
              </a:ext>
            </a:extLst>
          </p:cNvPr>
          <p:cNvSpPr txBox="1"/>
          <p:nvPr/>
        </p:nvSpPr>
        <p:spPr>
          <a:xfrm>
            <a:off x="6519644" y="1343431"/>
            <a:ext cx="6096000" cy="338554"/>
          </a:xfrm>
          <a:prstGeom prst="rect">
            <a:avLst/>
          </a:prstGeom>
          <a:noFill/>
        </p:spPr>
        <p:txBody>
          <a:bodyPr wrap="square">
            <a:spAutoFit/>
          </a:bodyPr>
          <a:lstStyle/>
          <a:p>
            <a:r>
              <a:rPr lang="en-US" sz="1600" b="1" dirty="0"/>
              <a:t>Countries planning to add digital tax</a:t>
            </a:r>
          </a:p>
        </p:txBody>
      </p:sp>
      <p:sp>
        <p:nvSpPr>
          <p:cNvPr id="11" name="TextBox 10" descr="" title="">
            <a:extLst>
              <a:ext uri="{FF2B5EF4-FFF2-40B4-BE49-F238E27FC236}">
                <a16:creationId xmlns:a16="http://schemas.microsoft.com/office/drawing/2014/main" id="{EDDCA223-383F-4299-9EE3-9DE0587CFD5A}"/>
              </a:ext>
            </a:extLst>
          </p:cNvPr>
          <p:cNvSpPr txBox="1"/>
          <p:nvPr/>
        </p:nvSpPr>
        <p:spPr>
          <a:xfrm>
            <a:off x="386262" y="1306646"/>
            <a:ext cx="6430432" cy="338554"/>
          </a:xfrm>
          <a:prstGeom prst="rect">
            <a:avLst/>
          </a:prstGeom>
          <a:noFill/>
        </p:spPr>
        <p:txBody>
          <a:bodyPr wrap="square">
            <a:spAutoFit/>
          </a:bodyPr>
          <a:lstStyle/>
          <a:p>
            <a:r>
              <a:rPr lang="en-GB" sz="1600" b="1" dirty="0"/>
              <a:t>Countries with new digital tax laws</a:t>
            </a:r>
          </a:p>
        </p:txBody>
      </p:sp>
      <p:cxnSp>
        <p:nvCxnSpPr>
          <p:cNvPr id="5" name="Straight Connector 4" descr="" title="">
            <a:extLst>
              <a:ext uri="{FF2B5EF4-FFF2-40B4-BE49-F238E27FC236}">
                <a16:creationId xmlns:a16="http://schemas.microsoft.com/office/drawing/2014/main" id="{ACA51E5F-3BE8-4C60-8D74-FC9C180805F5}"/>
              </a:ext>
            </a:extLst>
          </p:cNvPr>
          <p:cNvCxnSpPr/>
          <p:nvPr/>
        </p:nvCxnSpPr>
        <p:spPr>
          <a:xfrm>
            <a:off x="6275070" y="1269861"/>
            <a:ext cx="0" cy="3919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145364"/>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F8F6A80-42CE-417A-B88A-08B829792EDE}"/>
              </a:ext>
            </a:extLst>
          </p:cNvPr>
          <p:cNvSpPr>
            <a:spLocks noGrp="1"/>
          </p:cNvSpPr>
          <p:nvPr>
            <p:ph type="body" sz="quarter" idx="10"/>
          </p:nvPr>
        </p:nvSpPr>
        <p:spPr/>
        <p:txBody>
          <a:bodyPr/>
          <a:lstStyle/>
          <a:p>
            <a:pPr algn="ctr"/>
            <a:r>
              <a:rPr lang="nl-NL" b="1" dirty="0"/>
              <a:t>DST </a:t>
            </a:r>
            <a:r>
              <a:rPr lang="nl-NL" b="1" dirty="0" err="1"/>
              <a:t>and</a:t>
            </a:r>
            <a:r>
              <a:rPr lang="nl-NL" b="1" dirty="0"/>
              <a:t> </a:t>
            </a:r>
            <a:r>
              <a:rPr lang="nl-NL" b="1" dirty="0" err="1"/>
              <a:t>Pillar</a:t>
            </a:r>
            <a:r>
              <a:rPr lang="nl-NL" b="1" dirty="0"/>
              <a:t> 1</a:t>
            </a:r>
          </a:p>
        </p:txBody>
      </p:sp>
      <p:sp>
        <p:nvSpPr>
          <p:cNvPr id="3" name="Slide Number Placeholder 2" descr="" title="">
            <a:extLst>
              <a:ext uri="{FF2B5EF4-FFF2-40B4-BE49-F238E27FC236}">
                <a16:creationId xmlns:a16="http://schemas.microsoft.com/office/drawing/2014/main" id="{005F98C7-248C-48C2-8E30-8CEFA3EA87E2}"/>
              </a:ext>
            </a:extLst>
          </p:cNvPr>
          <p:cNvSpPr>
            <a:spLocks noGrp="1"/>
          </p:cNvSpPr>
          <p:nvPr>
            <p:ph type="sldNum" sz="quarter" idx="13"/>
          </p:nvPr>
        </p:nvSpPr>
        <p:spPr/>
        <p:txBody>
          <a:bodyPr/>
          <a:lstStyle/>
          <a:p>
            <a:fld id="{4B39B52A-EAD5-4CA9-B46E-2F3B4224B365}" type="slidenum">
              <a:rPr lang="en-GB" noProof="0" smtClean="0"/>
              <a:pPr/>
              <a:t>9</a:t>
            </a:fld>
            <a:endParaRPr lang="en-GB" noProof="0" dirty="0"/>
          </a:p>
        </p:txBody>
      </p:sp>
      <p:sp>
        <p:nvSpPr>
          <p:cNvPr id="4" name="Text Placeholder 3" descr="" title="">
            <a:extLst>
              <a:ext uri="{FF2B5EF4-FFF2-40B4-BE49-F238E27FC236}">
                <a16:creationId xmlns:a16="http://schemas.microsoft.com/office/drawing/2014/main" id="{2198788F-9B49-4555-A50D-91E4DC59C766}"/>
              </a:ext>
            </a:extLst>
          </p:cNvPr>
          <p:cNvSpPr>
            <a:spLocks noGrp="1"/>
          </p:cNvSpPr>
          <p:nvPr>
            <p:ph type="body" sz="quarter" idx="11"/>
          </p:nvPr>
        </p:nvSpPr>
        <p:spPr/>
        <p:txBody>
          <a:bodyPr/>
          <a:lstStyle/>
          <a:p>
            <a:pPr marL="228594" indent="-228594">
              <a:buClr>
                <a:schemeClr val="accent1"/>
              </a:buClr>
              <a:buFont typeface="Arial" panose="020B0604020202020204" pitchFamily="34" charset="0"/>
              <a:buChar char="•"/>
            </a:pPr>
            <a:r>
              <a:rPr lang="en-GB" sz="1600" b="0" dirty="0"/>
              <a:t>Interim measures until a global alternative, at OECD and G20 level, had been reached</a:t>
            </a:r>
          </a:p>
          <a:p>
            <a:pPr marL="228594" indent="-228594">
              <a:buClr>
                <a:schemeClr val="accent1"/>
              </a:buClr>
              <a:buFont typeface="Arial" panose="020B0604020202020204" pitchFamily="34" charset="0"/>
              <a:buChar char="•"/>
            </a:pPr>
            <a:r>
              <a:rPr lang="en-GB" sz="1600" b="0" dirty="0"/>
              <a:t>Joint statement together with the US of October 2021 to roll back: </a:t>
            </a:r>
          </a:p>
          <a:p>
            <a:pPr marL="546086" lvl="3" indent="-304792">
              <a:buFont typeface="+mj-lt"/>
              <a:buAutoNum type="arabicParenR"/>
            </a:pPr>
            <a:r>
              <a:rPr lang="en-GB" sz="1600" dirty="0"/>
              <a:t>the digital service taxes and </a:t>
            </a:r>
          </a:p>
          <a:p>
            <a:pPr marL="546086" lvl="3" indent="-304792">
              <a:buFont typeface="+mj-lt"/>
              <a:buAutoNum type="arabicParenR"/>
            </a:pPr>
            <a:r>
              <a:rPr lang="en-GB" sz="1600" dirty="0"/>
              <a:t>the retaliatory tariff threats made by the US, once the Pillar 1 rules are implemented. </a:t>
            </a:r>
          </a:p>
          <a:p>
            <a:pPr marL="304792" indent="-304792">
              <a:buClr>
                <a:schemeClr val="accent1"/>
              </a:buClr>
              <a:buFont typeface="Arial" panose="020B0604020202020204" pitchFamily="34" charset="0"/>
              <a:buChar char="•"/>
            </a:pPr>
            <a:r>
              <a:rPr lang="en-GB" sz="1600" b="0" dirty="0"/>
              <a:t>Credit approach </a:t>
            </a:r>
          </a:p>
          <a:p>
            <a:endParaRPr lang="nl-NL" dirty="0"/>
          </a:p>
        </p:txBody>
      </p:sp>
    </p:spTree>
    <p:extLst>
      <p:ext uri="{BB962C8B-B14F-4D97-AF65-F5344CB8AC3E}">
        <p14:creationId xmlns:p14="http://schemas.microsoft.com/office/powerpoint/2010/main" val="256810624"/>
      </p:ext>
    </p:extLst>
  </p:cSld>
  <p:clrMapOvr>
    <a:masterClrMapping/>
  </p:clrMapOvr>
</p:sld>
</file>

<file path=ppt/theme/theme1.xml><?xml version="1.0" encoding="utf-8"?>
<a:theme xmlns:thm15="http://schemas.microsoft.com/office/thememl/2012/main" xmlns:a="http://schemas.openxmlformats.org/drawingml/2006/main" name="#SkadPPTTheme_4x3">
  <a:themeElements>
    <a:clrScheme name="Flexible Window 2015 Colors">
      <a:dk1>
        <a:srgbClr val="272726"/>
      </a:dk1>
      <a:lt1>
        <a:sysClr val="window" lastClr="FFFFFF"/>
      </a:lt1>
      <a:dk2>
        <a:srgbClr val="596B78"/>
      </a:dk2>
      <a:lt2>
        <a:srgbClr val="FFFFFF"/>
      </a:lt2>
      <a:accent1>
        <a:srgbClr val="EE3124"/>
      </a:accent1>
      <a:accent2>
        <a:srgbClr val="8B8379"/>
      </a:accent2>
      <a:accent3>
        <a:srgbClr val="D8D6D7"/>
      </a:accent3>
      <a:accent4>
        <a:srgbClr val="5C5D62"/>
      </a:accent4>
      <a:accent5>
        <a:srgbClr val="204658"/>
      </a:accent5>
      <a:accent6>
        <a:srgbClr val="746559"/>
      </a:accent6>
      <a:hlink>
        <a:srgbClr val="CD3529"/>
      </a:hlink>
      <a:folHlink>
        <a:srgbClr val="BFBEC4"/>
      </a:folHlink>
    </a:clrScheme>
    <a:fontScheme name="Skadd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kadPPTTheme_4x3" id="{01832327-6A4B-4BBA-B67B-8F885DF025FA}" vid="{2C6D59F4-FEDF-44D3-A3FF-5941455600E6}"/>
    </a:ext>
  </a:extLst>
</a:theme>
</file>

<file path=ppt/theme/theme4.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7C474326-53B0-48B5-8BF2-53B1850C137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themeOverrid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file>