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7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7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7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D44-7A34-42C2-B1DC-91EF99F90890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4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2" y="-11499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/>
              <a:t>The JFTC’s Green Guidelines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00A1A8-F8DD-48DF-958D-2B90D77A5E2C}"/>
              </a:ext>
            </a:extLst>
          </p:cNvPr>
          <p:cNvSpPr txBox="1">
            <a:spLocks/>
          </p:cNvSpPr>
          <p:nvPr/>
        </p:nvSpPr>
        <p:spPr>
          <a:xfrm>
            <a:off x="981892" y="1719626"/>
            <a:ext cx="10661864" cy="4070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Basic Concept of the Green Guidelines</a:t>
            </a:r>
            <a:br>
              <a:rPr lang="en-GB" sz="2400" dirty="0"/>
            </a:br>
            <a:r>
              <a:rPr lang="en-GB" sz="2400" i="1" dirty="0"/>
              <a:t>“In many cases, t</a:t>
            </a:r>
            <a:r>
              <a:rPr lang="en-US" altLang="ja-JP" sz="2400" i="1" dirty="0"/>
              <a:t>he activities of enterprises etc. toward the realization of  a green society…. are basically unlikely to pose problems under the Antimonopoly Act”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i="1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No Special Exemption System for activities aimed to achieve a green society</a:t>
            </a:r>
            <a:r>
              <a:rPr lang="en-GB" sz="2400" dirty="0">
                <a:solidFill>
                  <a:schemeClr val="tx2"/>
                </a:solidFill>
              </a:rPr>
              <a:t>, </a:t>
            </a:r>
            <a:r>
              <a:rPr lang="en-GB" sz="2400" dirty="0"/>
              <a:t>because: </a:t>
            </a:r>
            <a:br>
              <a:rPr lang="en-GB" sz="2400" dirty="0"/>
            </a:br>
            <a:r>
              <a:rPr lang="ja-JP" altLang="en-US" sz="2400" dirty="0"/>
              <a:t>  </a:t>
            </a:r>
            <a:r>
              <a:rPr lang="en-GB" sz="2400" dirty="0"/>
              <a:t>-</a:t>
            </a:r>
            <a:r>
              <a:rPr lang="en-US" altLang="ja-JP" sz="2400" dirty="0"/>
              <a:t> the risk of it being deemed illegal by foreign authorities;</a:t>
            </a:r>
            <a:br>
              <a:rPr lang="en-US" altLang="ja-JP" sz="2400" dirty="0"/>
            </a:br>
            <a:r>
              <a:rPr lang="en-US" altLang="ja-JP" sz="2400" dirty="0"/>
              <a:t>  - the risk of green wash; and </a:t>
            </a:r>
            <a:br>
              <a:rPr lang="en-US" altLang="ja-JP" sz="2400" dirty="0"/>
            </a:br>
            <a:r>
              <a:rPr lang="en-US" altLang="ja-JP" sz="2400" dirty="0"/>
              <a:t>  - increased burden on companies to perform the additional analysis.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914400" lvl="1" indent="-457200">
              <a:buFont typeface="+mj-lt"/>
              <a:buAutoNum type="arabicPeriod"/>
            </a:pPr>
            <a:endParaRPr lang="en-US" altLang="ja-JP" sz="1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Detailed Guidance </a:t>
            </a:r>
            <a:br>
              <a:rPr lang="en-US" altLang="ja-JP" sz="2400" dirty="0"/>
            </a:br>
            <a:r>
              <a:rPr lang="en-US" altLang="ja-JP" sz="2400" dirty="0"/>
              <a:t>  - for a very broad spectrum of business activities</a:t>
            </a:r>
            <a:br>
              <a:rPr lang="en-US" altLang="ja-JP" sz="2400" dirty="0"/>
            </a:br>
            <a:r>
              <a:rPr lang="en-US" altLang="ja-JP" sz="2400" dirty="0"/>
              <a:t>  - by outlining the framework of the analysis and factors to be taken into </a:t>
            </a:r>
            <a:r>
              <a:rPr lang="ja-JP" altLang="en-US" sz="2400" dirty="0"/>
              <a:t>　　　　　　　　</a:t>
            </a:r>
            <a:br>
              <a:rPr lang="en-US" altLang="ja-JP" sz="2400" dirty="0"/>
            </a:br>
            <a:r>
              <a:rPr lang="ja-JP" altLang="en-US" sz="2400" dirty="0"/>
              <a:t>　</a:t>
            </a:r>
            <a:r>
              <a:rPr lang="en-US" altLang="ja-JP" sz="2400" dirty="0"/>
              <a:t>consideration</a:t>
            </a:r>
            <a:br>
              <a:rPr lang="en-US" altLang="ja-JP" sz="2400" dirty="0"/>
            </a:br>
            <a:r>
              <a:rPr lang="en-US" altLang="ja-JP" sz="2400" dirty="0"/>
              <a:t>  - by providing examples of permissible and problematic conduct </a:t>
            </a:r>
          </a:p>
          <a:p>
            <a:pPr marL="457200" indent="-457200">
              <a:buFont typeface="+mj-lt"/>
              <a:buAutoNum type="arabicPeriod"/>
            </a:pPr>
            <a:endParaRPr lang="ja-JP" altLang="ja-JP" sz="180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Arial" panose="020B060402020202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167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663EB67A-6534-401D-97A3-8CC91527E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07533"/>
              </p:ext>
            </p:extLst>
          </p:nvPr>
        </p:nvGraphicFramePr>
        <p:xfrm>
          <a:off x="260111" y="1324714"/>
          <a:ext cx="11564985" cy="414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105">
                  <a:extLst>
                    <a:ext uri="{9D8B030D-6E8A-4147-A177-3AD203B41FA5}">
                      <a16:colId xmlns:a16="http://schemas.microsoft.com/office/drawing/2014/main" val="1392095994"/>
                    </a:ext>
                  </a:extLst>
                </a:gridCol>
                <a:gridCol w="4808299">
                  <a:extLst>
                    <a:ext uri="{9D8B030D-6E8A-4147-A177-3AD203B41FA5}">
                      <a16:colId xmlns:a16="http://schemas.microsoft.com/office/drawing/2014/main" val="3485759649"/>
                    </a:ext>
                  </a:extLst>
                </a:gridCol>
                <a:gridCol w="3180581">
                  <a:extLst>
                    <a:ext uri="{9D8B030D-6E8A-4147-A177-3AD203B41FA5}">
                      <a16:colId xmlns:a16="http://schemas.microsoft.com/office/drawing/2014/main" val="1172434546"/>
                    </a:ext>
                  </a:extLst>
                </a:gridCol>
              </a:tblGrid>
              <a:tr h="63909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rgbClr val="002060"/>
                          </a:solidFill>
                        </a:rPr>
                        <a:t>1. Joint Activities</a:t>
                      </a:r>
                      <a:endParaRPr kumimoji="1" lang="ja-JP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2000" dirty="0">
                          <a:solidFill>
                            <a:srgbClr val="002060"/>
                          </a:solidFill>
                        </a:rPr>
                        <a:t>2. Restraints on Trading Partners 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2000" dirty="0">
                          <a:solidFill>
                            <a:srgbClr val="002060"/>
                          </a:solidFill>
                        </a:rPr>
                        <a:t>    Selection of Trading Partners</a:t>
                      </a:r>
                      <a:endParaRPr kumimoji="1" lang="ja-JP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2000" dirty="0">
                          <a:solidFill>
                            <a:srgbClr val="002060"/>
                          </a:solidFill>
                        </a:rPr>
                        <a:t>3. Abuse of a Superior Bargaining Position</a:t>
                      </a:r>
                      <a:endParaRPr kumimoji="1" lang="ja-JP" alt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34311"/>
                  </a:ext>
                </a:extLst>
              </a:tr>
              <a:tr h="2556397">
                <a:tc rowSpan="2">
                  <a:txBody>
                    <a:bodyPr/>
                    <a:lstStyle/>
                    <a:p>
                      <a:pPr marL="457200" lvl="0" indent="-457200" algn="l" defTabSz="914400" rtl="0" eaLnBrk="1" latinLnBrk="0" hangingPunct="1">
                        <a:buFontTx/>
                        <a:buAutoNum type="arabicParenBoth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Establishment of Voluntary Standards</a:t>
                      </a:r>
                    </a:p>
                    <a:p>
                      <a:pPr marL="457200" lvl="0" indent="-457200" algn="l" defTabSz="914400" rtl="0" eaLnBrk="1" latinLnBrk="0" hangingPunct="1">
                        <a:buFontTx/>
                        <a:buAutoNum type="arabicParenBoth"/>
                      </a:pPr>
                      <a:r>
                        <a:rPr lang="en-GB" altLang="ja-JP" sz="1800" b="0" dirty="0">
                          <a:latin typeface="+mj-lt"/>
                        </a:rPr>
                        <a:t>Business Alliances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Joint R&amp;D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Technology Collaboration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Standardization Activities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Joint Purchasing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Joint Logistics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Joint Production and OEM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Sales Cooperation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800" b="0" dirty="0">
                          <a:latin typeface="+mj-lt"/>
                          <a:ea typeface="ＭＳ 明朝" panose="02020609040205080304" pitchFamily="17" charset="-128"/>
                        </a:rPr>
                        <a:t>Data Sharing</a:t>
                      </a:r>
                    </a:p>
                    <a:p>
                      <a:endParaRPr kumimoji="1" lang="ja-JP" alt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lvl="0" indent="-457200">
                        <a:buFontTx/>
                        <a:buAutoNum type="arabicParenBoth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Restraints on Business Activities of Trading Partners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Restraints on Trading Partners’ Dealing with Competitors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Restraints on Trading Partners’ Handling of Competing Products 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Restraints on Sales Territories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Selective Distribution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Restraints on Retailers’ Sales Methods</a:t>
                      </a:r>
                    </a:p>
                    <a:p>
                      <a:pPr marL="457200" lvl="0" indent="-457200">
                        <a:buAutoNum type="arabicParenBoth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Selection of Trading Partners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Individual Refusal to Deal</a:t>
                      </a:r>
                    </a:p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ＭＳ 明朝" panose="02020609040205080304" pitchFamily="17" charset="-128"/>
                          <a:cs typeface="+mn-cs"/>
                        </a:rPr>
                        <a:t>Boycotts</a:t>
                      </a:r>
                      <a:endParaRPr kumimoji="1" lang="ja-JP" alt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Forced Purchase/Use 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Request for Provision of Economic Benefits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dirty="0">
                          <a:latin typeface="+mj-lt"/>
                        </a:rPr>
                        <a:t>Unilateral Decision on the Consideration for a Transaction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GB" altLang="ja-JP" sz="1800" b="0" dirty="0">
                          <a:latin typeface="+mj-lt"/>
                        </a:rPr>
                        <a:t>Establishment of Other Trade Terms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endParaRPr kumimoji="1" lang="en-GB" altLang="ja-JP" sz="1800" b="0" dirty="0">
                        <a:latin typeface="+mj-lt"/>
                      </a:endParaRP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ü"/>
                      </a:pPr>
                      <a:endParaRPr kumimoji="1" lang="ja-JP" alt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71025"/>
                  </a:ext>
                </a:extLst>
              </a:tr>
              <a:tr h="639141">
                <a:tc vMerge="1">
                  <a:txBody>
                    <a:bodyPr/>
                    <a:lstStyle/>
                    <a:p>
                      <a:endParaRPr kumimoji="1" lang="ja-JP" altLang="en-US" sz="16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14400" lvl="1" indent="-457200">
                        <a:buFont typeface="Wingdings" panose="05000000000000000000" pitchFamily="2" charset="2"/>
                        <a:buChar char="ü"/>
                      </a:pPr>
                      <a:endParaRPr kumimoji="1" lang="ja-JP" altLang="en-US" sz="18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Business Combination</a:t>
                      </a:r>
                      <a:endParaRPr lang="ja-JP" altLang="en-US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6453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03" y="533144"/>
            <a:ext cx="10515600" cy="791570"/>
          </a:xfrm>
        </p:spPr>
        <p:txBody>
          <a:bodyPr>
            <a:normAutofit/>
          </a:bodyPr>
          <a:lstStyle/>
          <a:p>
            <a:r>
              <a:rPr lang="en-GB" sz="3600" b="1" dirty="0"/>
              <a:t>Types of Conduct covered by the JFTC’s Green Guidelines</a:t>
            </a:r>
          </a:p>
        </p:txBody>
      </p:sp>
    </p:spTree>
    <p:extLst>
      <p:ext uri="{BB962C8B-B14F-4D97-AF65-F5344CB8AC3E}">
        <p14:creationId xmlns:p14="http://schemas.microsoft.com/office/powerpoint/2010/main" val="292417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892" y="39406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3600" b="1" dirty="0"/>
              <a:t>Challenges when analyzing cases….</a:t>
            </a:r>
            <a:endParaRPr lang="en-GB" sz="36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00A1A8-F8DD-48DF-958D-2B90D77A5E2C}"/>
              </a:ext>
            </a:extLst>
          </p:cNvPr>
          <p:cNvSpPr txBox="1">
            <a:spLocks/>
          </p:cNvSpPr>
          <p:nvPr/>
        </p:nvSpPr>
        <p:spPr>
          <a:xfrm>
            <a:off x="981892" y="1553372"/>
            <a:ext cx="10661864" cy="4070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800" b="1" dirty="0">
                <a:solidFill>
                  <a:schemeClr val="accent1">
                    <a:lumMod val="75000"/>
                  </a:schemeClr>
                </a:solidFill>
              </a:rPr>
              <a:t>Case analysis still poses certain challenges.</a:t>
            </a:r>
            <a:br>
              <a:rPr lang="en-US" altLang="ja-JP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ja-JP" sz="2400" dirty="0"/>
              <a:t>Among others: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More clarity is needed on Information Sharing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Permissible scope of information sharing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Possible measures to mitigate risk when sharing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Market Share</a:t>
            </a:r>
            <a:r>
              <a:rPr lang="en-US" sz="2400" dirty="0">
                <a:latin typeface="+mj-lt"/>
              </a:rPr>
              <a:t> may not necessarily reflect the challenges companies are actually facing</a:t>
            </a:r>
            <a:endParaRPr lang="en-GB" sz="24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ja-JP" sz="2800" b="1" dirty="0">
                <a:solidFill>
                  <a:schemeClr val="accent1">
                    <a:lumMod val="75000"/>
                  </a:schemeClr>
                </a:solidFill>
              </a:rPr>
              <a:t>Importance of Global Coordination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j-lt"/>
              </a:rPr>
              <a:t>While guidance with respect to each of the particular countries is very helpful, more clarity is required on global competition rules.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040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d4876d-1652-4741-a251-c7328cbe4eec">
      <Terms xmlns="http://schemas.microsoft.com/office/infopath/2007/PartnerControls"/>
    </lcf76f155ced4ddcb4097134ff3c332f>
    <TaxCatchAll xmlns="675ad150-b751-47e2-ad83-2ce7a9a7202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97A6DD54B2D4BB5F63558C9048978" ma:contentTypeVersion="14" ma:contentTypeDescription="Create a new document." ma:contentTypeScope="" ma:versionID="d9f534ef2cd954e3c9de9cedd33d9611">
  <xsd:schema xmlns:xsd="http://www.w3.org/2001/XMLSchema" xmlns:xs="http://www.w3.org/2001/XMLSchema" xmlns:p="http://schemas.microsoft.com/office/2006/metadata/properties" xmlns:ns2="26d4876d-1652-4741-a251-c7328cbe4eec" xmlns:ns3="675ad150-b751-47e2-ad83-2ce7a9a72029" targetNamespace="http://schemas.microsoft.com/office/2006/metadata/properties" ma:root="true" ma:fieldsID="d28fd622ca44a508f89c344eabb53311" ns2:_="" ns3:_="">
    <xsd:import namespace="26d4876d-1652-4741-a251-c7328cbe4eec"/>
    <xsd:import namespace="675ad150-b751-47e2-ad83-2ce7a9a72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4876d-1652-4741-a251-c7328cbe4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ad150-b751-47e2-ad83-2ce7a9a7202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ef6dd-c4f8-403b-aac1-ae4cb52c231a}" ma:internalName="TaxCatchAll" ma:showField="CatchAllData" ma:web="675ad150-b751-47e2-ad83-2ce7a9a72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4BAF9D-D8FB-448B-910D-0E6535D37DEB}">
  <ds:schemaRefs>
    <ds:schemaRef ds:uri="http://schemas.microsoft.com/office/2006/metadata/properties"/>
    <ds:schemaRef ds:uri="http://schemas.microsoft.com/office/infopath/2007/PartnerControls"/>
    <ds:schemaRef ds:uri="26d4876d-1652-4741-a251-c7328cbe4eec"/>
    <ds:schemaRef ds:uri="675ad150-b751-47e2-ad83-2ce7a9a72029"/>
  </ds:schemaRefs>
</ds:datastoreItem>
</file>

<file path=customXml/itemProps2.xml><?xml version="1.0" encoding="utf-8"?>
<ds:datastoreItem xmlns:ds="http://schemas.openxmlformats.org/officeDocument/2006/customXml" ds:itemID="{4EEC18AF-25A5-49CE-8535-497578AA7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d4876d-1652-4741-a251-c7328cbe4eec"/>
    <ds:schemaRef ds:uri="675ad150-b751-47e2-ad83-2ce7a9a720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B87F6F-C757-4E5A-95B3-7FB2B7E43C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343</Words>
  <Application>Microsoft Office PowerPoint</Application>
  <PresentationFormat>ワイド画面</PresentationFormat>
  <Paragraphs>53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The JFTC’s Green Guidelines</vt:lpstr>
      <vt:lpstr>Types of Conduct covered by the JFTC’s Green Guidelines</vt:lpstr>
      <vt:lpstr>Challenges when analyzing cases….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Hara, Etsuko</dc:creator>
  <cp:lastModifiedBy>AMT</cp:lastModifiedBy>
  <cp:revision>14</cp:revision>
  <dcterms:created xsi:type="dcterms:W3CDTF">2023-06-02T06:19:00Z</dcterms:created>
  <dcterms:modified xsi:type="dcterms:W3CDTF">2023-06-05T12:41:34Z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0x01010016597A6DD54B2D4BB5F63558C9048978</vt:lpwstr>
  </property>
</Properties>
</file>