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ppt/presProps.xml" ContentType="application/vnd.openxmlformats-officedocument.presentationml.presProps+xml"/>
  <Override PartName="/docProps/app.xml" ContentType="application/vnd.openxmlformats-officedocument.extended-properties+xml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68" r:id="rId6"/>
    <p:sldId id="269" r:id="rId7"/>
    <p:sldId id="270" r:id="rId8"/>
    <p:sldId id="260" r:id="rId9"/>
    <p:sldId id="263" r:id="rId10"/>
    <p:sldId id="259" r:id="rId11"/>
    <p:sldId id="293" r:id="rId12"/>
    <p:sldId id="264" r:id="rId13"/>
    <p:sldId id="288" r:id="rId14"/>
    <p:sldId id="265" r:id="rId15"/>
    <p:sldId id="266" r:id="rId16"/>
    <p:sldId id="294" r:id="rId17"/>
    <p:sldId id="267" r:id="rId18"/>
    <p:sldId id="296" r:id="rId19"/>
    <p:sldId id="297" r:id="rId20"/>
    <p:sldId id="290" r:id="rId21"/>
    <p:sldId id="295" r:id="rId22"/>
    <p:sldId id="291" r:id="rId23"/>
    <p:sldId id="279" r:id="rId24"/>
    <p:sldId id="280" r:id="rId25"/>
    <p:sldId id="261" r:id="rId26"/>
    <p:sldId id="287" r:id="rId27"/>
    <p:sldId id="274" r:id="rId28"/>
    <p:sldId id="271" r:id="rId29"/>
    <p:sldId id="277" r:id="rId30"/>
    <p:sldId id="278" r:id="rId31"/>
    <p:sldId id="292" r:id="rId32"/>
    <p:sldId id="281" r:id="rId33"/>
    <p:sldId id="282" r:id="rId34"/>
    <p:sldId id="275" r:id="rId35"/>
    <p:sldId id="272" r:id="rId36"/>
    <p:sldId id="276" r:id="rId37"/>
    <p:sldId id="273" r:id="rId38"/>
    <p:sldId id="25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C7931-CC26-43D7-9B24-20CA5F5F90C8}" v="2" dt="2022-09-13T19:51:05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5" Type="http://schemas.openxmlformats.org/officeDocument/2006/relationships/slide" Target="slides/slide1.xml" />
  <Relationship Id="rId6" Type="http://schemas.openxmlformats.org/officeDocument/2006/relationships/slide" Target="slides/slide2.xml" />
  <Relationship Id="rId7" Type="http://schemas.openxmlformats.org/officeDocument/2006/relationships/slide" Target="slides/slide3.xml" />
  <Relationship Id="rId8" Type="http://schemas.openxmlformats.org/officeDocument/2006/relationships/slide" Target="slides/slide4.xml" />
  <Relationship Id="rId9" Type="http://schemas.openxmlformats.org/officeDocument/2006/relationships/slide" Target="slides/slide5.xml" />
  <Relationship Id="rId10" Type="http://schemas.openxmlformats.org/officeDocument/2006/relationships/slide" Target="slides/slide6.xml" />
  <Relationship Id="rId11" Type="http://schemas.openxmlformats.org/officeDocument/2006/relationships/slide" Target="slides/slide7.xml" />
  <Relationship Id="rId12" Type="http://schemas.openxmlformats.org/officeDocument/2006/relationships/slide" Target="slides/slide8.xml" />
  <Relationship Id="rId13" Type="http://schemas.openxmlformats.org/officeDocument/2006/relationships/slide" Target="slides/slide9.xml" />
  <Relationship Id="rId14" Type="http://schemas.openxmlformats.org/officeDocument/2006/relationships/slide" Target="slides/slide10.xml" />
  <Relationship Id="rId15" Type="http://schemas.openxmlformats.org/officeDocument/2006/relationships/slide" Target="slides/slide11.xml" />
  <Relationship Id="rId16" Type="http://schemas.openxmlformats.org/officeDocument/2006/relationships/slide" Target="slides/slide12.xml" />
  <Relationship Id="rId17" Type="http://schemas.openxmlformats.org/officeDocument/2006/relationships/slide" Target="slides/slide13.xml" />
  <Relationship Id="rId18" Type="http://schemas.openxmlformats.org/officeDocument/2006/relationships/slide" Target="slides/slide14.xml" />
  <Relationship Id="rId19" Type="http://schemas.openxmlformats.org/officeDocument/2006/relationships/slide" Target="slides/slide15.xml" />
  <Relationship Id="rId20" Type="http://schemas.openxmlformats.org/officeDocument/2006/relationships/slide" Target="slides/slide16.xml" />
  <Relationship Id="rId21" Type="http://schemas.openxmlformats.org/officeDocument/2006/relationships/slide" Target="slides/slide17.xml" />
  <Relationship Id="rId22" Type="http://schemas.openxmlformats.org/officeDocument/2006/relationships/slide" Target="slides/slide18.xml" />
  <Relationship Id="rId23" Type="http://schemas.openxmlformats.org/officeDocument/2006/relationships/slide" Target="slides/slide19.xml" />
  <Relationship Id="rId24" Type="http://schemas.openxmlformats.org/officeDocument/2006/relationships/slide" Target="slides/slide20.xml" />
  <Relationship Id="rId25" Type="http://schemas.openxmlformats.org/officeDocument/2006/relationships/slide" Target="slides/slide21.xml" />
  <Relationship Id="rId26" Type="http://schemas.openxmlformats.org/officeDocument/2006/relationships/slide" Target="slides/slide22.xml" />
  <Relationship Id="rId27" Type="http://schemas.openxmlformats.org/officeDocument/2006/relationships/slide" Target="slides/slide23.xml" />
  <Relationship Id="rId28" Type="http://schemas.openxmlformats.org/officeDocument/2006/relationships/slide" Target="slides/slide24.xml" />
  <Relationship Id="rId29" Type="http://schemas.openxmlformats.org/officeDocument/2006/relationships/slide" Target="slides/slide25.xml" />
  <Relationship Id="rId30" Type="http://schemas.openxmlformats.org/officeDocument/2006/relationships/slide" Target="slides/slide26.xml" />
  <Relationship Id="rId31" Type="http://schemas.openxmlformats.org/officeDocument/2006/relationships/slide" Target="slides/slide27.xml" />
  <Relationship Id="rId32" Type="http://schemas.openxmlformats.org/officeDocument/2006/relationships/slide" Target="slides/slide28.xml" />
  <Relationship Id="rId33" Type="http://schemas.openxmlformats.org/officeDocument/2006/relationships/slide" Target="slides/slide29.xml" />
  <Relationship Id="rId34" Type="http://schemas.openxmlformats.org/officeDocument/2006/relationships/slide" Target="slides/slide30.xml" />
  <Relationship Id="rId35" Type="http://schemas.openxmlformats.org/officeDocument/2006/relationships/slide" Target="slides/slide31.xml" />
  <Relationship Id="rId36" Type="http://schemas.openxmlformats.org/officeDocument/2006/relationships/slide" Target="slides/slide32.xml" />
  <Relationship Id="rId37" Type="http://schemas.openxmlformats.org/officeDocument/2006/relationships/slide" Target="slides/slide33.xml" />
  <Relationship Id="rId38" Type="http://schemas.openxmlformats.org/officeDocument/2006/relationships/slide" Target="slides/slide34.xml" />
  <Relationship Id="rId39" Type="http://schemas.openxmlformats.org/officeDocument/2006/relationships/slide" Target="slides/slide35.xml" />
  <Relationship Id="rId42" Type="http://schemas.openxmlformats.org/officeDocument/2006/relationships/viewProps" Target="viewProps.xml" />
  <Relationship Id="rId2" Type="http://schemas.openxmlformats.org/officeDocument/2006/relationships/customXml" Target="../customXml/item2.xml" />
  <Relationship Id="rId1" Type="http://schemas.openxmlformats.org/officeDocument/2006/relationships/customXml" Target="../customXml/item1.xml" />
  <Relationship Id="rId40" Type="http://schemas.openxmlformats.org/officeDocument/2006/relationships/notesMaster" Target="notesMasters/notesMaster1.xml" />
  <Relationship Id="rId45" Type="http://schemas.microsoft.com/office/2015/10/relationships/revisionInfo" Target="revisionInfo.xml" />
  <Relationship Id="rId44" Type="http://schemas.openxmlformats.org/officeDocument/2006/relationships/tableStyles" Target="tableStyles.xml" />
  <Relationship Id="rId4" Type="http://schemas.openxmlformats.org/officeDocument/2006/relationships/slideMaster" Target="slideMasters/slideMaster1.xml" />
  <Relationship Id="rId43" Type="http://schemas.openxmlformats.org/officeDocument/2006/relationships/theme" Target="theme/theme1.xml" />
  <Relationship Id="rId3" Type="http://schemas.openxmlformats.org/officeDocument/2006/relationships/customXml" Target="../customXml/item3.xml" />
  <Relationship Id="rId41" Type="http://schemas.openxmlformats.org/officeDocument/2006/relationships/presProps" Target="presProp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BD386-C20E-4E2C-926E-BF034953FB4E}" type="datetimeFigureOut">
              <a:rPr lang="en-US" smtClean="0"/>
              <a:t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D4222-2D61-41E7-993C-F4AE6D7F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2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_rels/notesSlide2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_rels/notesSlide2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3.xml" />
  <Relationship Id="rId1" Type="http://schemas.openxmlformats.org/officeDocument/2006/relationships/notesMaster" Target="../notesMasters/notesMaster1.xml" />
</Relationships>
</file>

<file path=ppt/notesSlides/_rels/notesSlide2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4.xml" />
  <Relationship Id="rId1" Type="http://schemas.openxmlformats.org/officeDocument/2006/relationships/notesMaster" Target="../notesMasters/notesMaster1.xml" />
</Relationships>
</file>

<file path=ppt/notesSlides/_rels/notesSlide2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5.xml" />
  <Relationship Id="rId1" Type="http://schemas.openxmlformats.org/officeDocument/2006/relationships/notesMaster" Target="../notesMasters/notesMaster1.xml" />
</Relationships>
</file>

<file path=ppt/notesSlides/_rels/notesSlide2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6.xml" />
  <Relationship Id="rId1" Type="http://schemas.openxmlformats.org/officeDocument/2006/relationships/notesMaster" Target="../notesMasters/notesMaster1.xml" />
</Relationships>
</file>

<file path=ppt/notesSlides/_rels/notesSlide2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7.xml" />
  <Relationship Id="rId1" Type="http://schemas.openxmlformats.org/officeDocument/2006/relationships/notesMaster" Target="../notesMasters/notesMaster1.xml" />
</Relationships>
</file>

<file path=ppt/notesSlides/_rels/notesSlide2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8.xml" />
  <Relationship Id="rId1" Type="http://schemas.openxmlformats.org/officeDocument/2006/relationships/notesMaster" Target="../notesMasters/notesMaster1.xml" />
</Relationships>
</file>

<file path=ppt/notesSlides/_rels/notesSlide2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9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3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0.xml" />
  <Relationship Id="rId1" Type="http://schemas.openxmlformats.org/officeDocument/2006/relationships/notesMaster" Target="../notesMasters/notesMaster1.xml" />
</Relationships>
</file>

<file path=ppt/notesSlides/_rels/notesSlide3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1.xml" />
  <Relationship Id="rId1" Type="http://schemas.openxmlformats.org/officeDocument/2006/relationships/notesMaster" Target="../notesMasters/notesMaster1.xml" />
</Relationships>
</file>

<file path=ppt/notesSlides/_rels/notesSlide3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2.xml" />
  <Relationship Id="rId1" Type="http://schemas.openxmlformats.org/officeDocument/2006/relationships/notesMaster" Target="../notesMasters/notesMaster1.xml" />
</Relationships>
</file>

<file path=ppt/notesSlides/_rels/notesSlide3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3.xml" />
  <Relationship Id="rId1" Type="http://schemas.openxmlformats.org/officeDocument/2006/relationships/notesMaster" Target="../notesMasters/notesMaster1.xml" />
</Relationships>
</file>

<file path=ppt/notesSlides/_rels/notesSlide3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4.xml" />
  <Relationship Id="rId1" Type="http://schemas.openxmlformats.org/officeDocument/2006/relationships/notesMaster" Target="../notesMasters/notesMaster1.xml" />
</Relationships>
</file>

<file path=ppt/notesSlides/_rels/notesSlide3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5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36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1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9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80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4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37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49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148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220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30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0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14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4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58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2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924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644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920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4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25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00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1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00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6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5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64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2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3533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jpeg" /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4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8746662-46B2-4448-975D-C30225A87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78BD88-F8A8-4B16-8A70-41CB11B72E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3BDE14-2915-495B-989D-519E25CFA994}"/>
              </a:ext>
            </a:extLst>
          </p:cNvPr>
          <p:cNvSpPr txBox="1">
            <a:spLocks/>
          </p:cNvSpPr>
          <p:nvPr userDrawn="1"/>
        </p:nvSpPr>
        <p:spPr>
          <a:xfrm>
            <a:off x="0" y="1690688"/>
            <a:ext cx="118955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15E30-CE3B-4627-A18C-F11D447D14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690688"/>
            <a:ext cx="10515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84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96479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FD44-7A34-42C2-B1DC-91EF99F90890}" type="datetimeFigureOut">
              <a:rPr lang="en-GB" smtClean="0"/>
              <a:t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jpe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12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12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12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jpeg" />
  <Relationship Id="rId7" Type="http://schemas.openxmlformats.org/officeDocument/2006/relationships/image" Target="../media/image13.sv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12.png" />
  <Relationship Id="rId5" Type="http://schemas.openxmlformats.org/officeDocument/2006/relationships/image" Target="../media/image11.svg" />
  <Relationship Id="rId4" Type="http://schemas.openxmlformats.org/officeDocument/2006/relationships/image" Target="../media/image10.png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12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12.xml" />
</Relationships>
</file>

<file path=ppt/slides/_rels/slide1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12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12.xml" />
</Relationships>
</file>

<file path=ppt/slides/_rels/slide1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12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12.xml" />
</Relationships>
</file>

<file path=ppt/slides/_rels/slide2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8.png" />
  <Relationship Id="rId3" Type="http://schemas.openxmlformats.org/officeDocument/2006/relationships/image" Target="../media/image3.png" />
  <Relationship Id="rId7" Type="http://schemas.openxmlformats.org/officeDocument/2006/relationships/image" Target="../media/image7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12.xml" />
  <Relationship Id="rId6" Type="http://schemas.openxmlformats.org/officeDocument/2006/relationships/image" Target="../media/image6.jpeg" />
  <Relationship Id="rId5" Type="http://schemas.openxmlformats.org/officeDocument/2006/relationships/image" Target="../media/image5.png" />
  <Relationship Id="rId4" Type="http://schemas.openxmlformats.org/officeDocument/2006/relationships/image" Target="../media/image4.png" />
</Relationships>
</file>

<file path=ppt/slides/_rels/slide2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12.xml" />
</Relationships>
</file>

<file path=ppt/slides/_rels/slide2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1.xml" />
  <Relationship Id="rId1" Type="http://schemas.openxmlformats.org/officeDocument/2006/relationships/slideLayout" Target="../slideLayouts/slideLayout12.xml" />
</Relationships>
</file>

<file path=ppt/slides/_rels/slide2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2.xml" />
  <Relationship Id="rId1" Type="http://schemas.openxmlformats.org/officeDocument/2006/relationships/slideLayout" Target="../slideLayouts/slideLayout2.xml" />
</Relationships>
</file>

<file path=ppt/slides/_rels/slide2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3.xml" />
  <Relationship Id="rId1" Type="http://schemas.openxmlformats.org/officeDocument/2006/relationships/slideLayout" Target="../slideLayouts/slideLayout12.xml" />
</Relationships>
</file>

<file path=ppt/slides/_rels/slide2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4.xml" />
  <Relationship Id="rId1" Type="http://schemas.openxmlformats.org/officeDocument/2006/relationships/slideLayout" Target="../slideLayouts/slideLayout12.xml" />
</Relationships>
</file>

<file path=ppt/slides/_rels/slide2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5.xml" />
  <Relationship Id="rId1" Type="http://schemas.openxmlformats.org/officeDocument/2006/relationships/slideLayout" Target="../slideLayouts/slideLayout12.xml" />
</Relationships>
</file>

<file path=ppt/slides/_rels/slide2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6.xml" />
  <Relationship Id="rId1" Type="http://schemas.openxmlformats.org/officeDocument/2006/relationships/slideLayout" Target="../slideLayouts/slideLayout12.xml" />
</Relationships>
</file>

<file path=ppt/slides/_rels/slide2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7.xml" />
  <Relationship Id="rId1" Type="http://schemas.openxmlformats.org/officeDocument/2006/relationships/slideLayout" Target="../slideLayouts/slideLayout12.xml" />
</Relationships>
</file>

<file path=ppt/slides/_rels/slide2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8.xml" />
  <Relationship Id="rId1" Type="http://schemas.openxmlformats.org/officeDocument/2006/relationships/slideLayout" Target="../slideLayouts/slideLayout12.xml" />
</Relationships>
</file>

<file path=ppt/slides/_rels/slide2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9.xml" />
  <Relationship Id="rId1" Type="http://schemas.openxmlformats.org/officeDocument/2006/relationships/slideLayout" Target="../slideLayouts/slideLayout12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12.xml" />
</Relationships>
</file>

<file path=ppt/slides/_rels/slide3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emf" />
  <Relationship Id="rId2" Type="http://schemas.openxmlformats.org/officeDocument/2006/relationships/notesSlide" Target="../notesSlides/notesSlide30.xml" />
  <Relationship Id="rId1" Type="http://schemas.openxmlformats.org/officeDocument/2006/relationships/slideLayout" Target="../slideLayouts/slideLayout12.xml" />
</Relationships>
</file>

<file path=ppt/slides/_rels/slide3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1.xml" />
  <Relationship Id="rId1" Type="http://schemas.openxmlformats.org/officeDocument/2006/relationships/slideLayout" Target="../slideLayouts/slideLayout12.xml" />
</Relationships>
</file>

<file path=ppt/slides/_rels/slide3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2.xml" />
  <Relationship Id="rId1" Type="http://schemas.openxmlformats.org/officeDocument/2006/relationships/slideLayout" Target="../slideLayouts/slideLayout12.xml" />
</Relationships>
</file>

<file path=ppt/slides/_rels/slide3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3.xml" />
  <Relationship Id="rId1" Type="http://schemas.openxmlformats.org/officeDocument/2006/relationships/slideLayout" Target="../slideLayouts/slideLayout12.xml" />
</Relationships>
</file>

<file path=ppt/slides/_rels/slide3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4.xml" />
  <Relationship Id="rId1" Type="http://schemas.openxmlformats.org/officeDocument/2006/relationships/slideLayout" Target="../slideLayouts/slideLayout12.xml" />
</Relationships>
</file>

<file path=ppt/slides/_rels/slide3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jpeg" />
  <Relationship Id="rId2" Type="http://schemas.openxmlformats.org/officeDocument/2006/relationships/notesSlide" Target="../notesSlides/notesSlide35.xm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12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12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12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12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12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1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9452" y="406400"/>
            <a:ext cx="6466900" cy="2387600"/>
          </a:xfrm>
        </p:spPr>
        <p:txBody>
          <a:bodyPr>
            <a:normAutofit/>
          </a:bodyPr>
          <a:lstStyle/>
          <a:p>
            <a:r>
              <a:rPr lang="en-GB" dirty="0"/>
              <a:t>The Future of Holding Companies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2720" y="3602038"/>
            <a:ext cx="3885280" cy="1655762"/>
          </a:xfrm>
        </p:spPr>
        <p:txBody>
          <a:bodyPr/>
          <a:lstStyle/>
          <a:p>
            <a:r>
              <a:rPr lang="en-GB" dirty="0"/>
              <a:t>15 September 2022</a:t>
            </a:r>
          </a:p>
          <a:p>
            <a:r>
              <a:rPr lang="en-GB" dirty="0"/>
              <a:t>The New Era of Taxation</a:t>
            </a:r>
          </a:p>
          <a:p>
            <a:r>
              <a:rPr lang="en-GB" dirty="0"/>
              <a:t>Barcelona, Spain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373471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94BB-B861-4D9A-9F4B-D2A2D66C0D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noProof="0" dirty="0"/>
              <a:t>ATAD 3 /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CC60-8C8B-41B6-8D81-D92A015B5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37235"/>
          </a:xfrm>
        </p:spPr>
        <p:txBody>
          <a:bodyPr>
            <a:normAutofit/>
          </a:bodyPr>
          <a:lstStyle/>
          <a:p>
            <a:r>
              <a:rPr lang="en-US" noProof="0" dirty="0"/>
              <a:t>Transferable securities of the holding company are admitting to trading on stock exchange</a:t>
            </a:r>
          </a:p>
          <a:p>
            <a:r>
              <a:rPr lang="en-US" dirty="0"/>
              <a:t>Regulated financial undertakings</a:t>
            </a:r>
          </a:p>
          <a:p>
            <a:r>
              <a:rPr lang="en-US" noProof="0" dirty="0"/>
              <a:t>Holding companies that are resident in the same state as the ultimate parent entity</a:t>
            </a:r>
          </a:p>
          <a:p>
            <a:r>
              <a:rPr lang="en-US" dirty="0"/>
              <a:t>At least 5 fulltime staff exclusively carrying out the activities generating the relevant income</a:t>
            </a:r>
          </a:p>
        </p:txBody>
      </p:sp>
    </p:spTree>
    <p:extLst>
      <p:ext uri="{BB962C8B-B14F-4D97-AF65-F5344CB8AC3E}">
        <p14:creationId xmlns:p14="http://schemas.microsoft.com/office/powerpoint/2010/main" val="227846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CD6B-FADB-4D66-BB24-E18D17E2D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noProof="0" dirty="0"/>
              <a:t>Global minimum tax and holding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2BDE-ECD7-4BB7-9486-0F8DFBF4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Effective tax rate (ETR) = covered taxes / </a:t>
            </a:r>
            <a:r>
              <a:rPr lang="en-US" noProof="0" dirty="0" err="1"/>
              <a:t>GloBE</a:t>
            </a:r>
            <a:r>
              <a:rPr lang="en-US" noProof="0" dirty="0"/>
              <a:t> tax base</a:t>
            </a:r>
          </a:p>
          <a:p>
            <a:r>
              <a:rPr lang="en-US" noProof="0" dirty="0"/>
              <a:t>Covered taxes </a:t>
            </a:r>
          </a:p>
          <a:p>
            <a:pPr lvl="1"/>
            <a:r>
              <a:rPr lang="en-US" sz="2200" noProof="0" dirty="0"/>
              <a:t>Excludes taxes levied in relation to income excluded under the global minimum tax for ETR calculation</a:t>
            </a:r>
          </a:p>
          <a:p>
            <a:pPr lvl="1"/>
            <a:r>
              <a:rPr lang="en-US" sz="2200" noProof="0" dirty="0"/>
              <a:t>Allocated to subsidiary in relation to source tax and CFC tax instead of parent company that is liable to pay for ETR calculation</a:t>
            </a:r>
          </a:p>
          <a:p>
            <a:r>
              <a:rPr lang="en-US" noProof="0" dirty="0"/>
              <a:t>Distinct tax base and participation exemption:</a:t>
            </a:r>
          </a:p>
          <a:p>
            <a:pPr lvl="1"/>
            <a:r>
              <a:rPr lang="en-US" sz="2200" noProof="0" dirty="0"/>
              <a:t>10% ownership (capital, reserves, votes)</a:t>
            </a:r>
          </a:p>
          <a:p>
            <a:pPr lvl="1"/>
            <a:r>
              <a:rPr lang="en-US" sz="2200" noProof="0" dirty="0"/>
              <a:t>Holding period</a:t>
            </a:r>
          </a:p>
          <a:p>
            <a:pPr lvl="1"/>
            <a:r>
              <a:rPr lang="en-US" sz="2200" noProof="0" dirty="0"/>
              <a:t>No further anti-abuse rule necessary at this level (because the global minimum tax in essence is a CFC)</a:t>
            </a:r>
          </a:p>
          <a:p>
            <a:r>
              <a:rPr lang="en-US" dirty="0"/>
              <a:t>Limited consequences in intra-group situations?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4952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2B93-E45D-4EB8-8DDE-907B5BEB9C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EC’s “Business in Europe: Framework for Income Taxation” (BEFIT)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B67F-17CD-48BE-8CC6-DA9080DC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Common rulebook for corporate income taxation in EU based on single taxation with formulary apportionment of MNE’s within the EU</a:t>
            </a:r>
          </a:p>
          <a:p>
            <a:r>
              <a:rPr lang="en-US" sz="2600" dirty="0"/>
              <a:t>Evolution/redevelopment of Common (Consolidated) Corporate Tax Base (CCTB)</a:t>
            </a:r>
          </a:p>
          <a:p>
            <a:r>
              <a:rPr lang="en-US" sz="2600" dirty="0"/>
              <a:t>What if the global minimum tax fails?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4741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250"/>
            <a:ext cx="10515600" cy="671442"/>
          </a:xfrm>
        </p:spPr>
        <p:txBody>
          <a:bodyPr>
            <a:normAutofit fontScale="90000"/>
          </a:bodyPr>
          <a:lstStyle/>
          <a:p>
            <a:r>
              <a:rPr lang="en-GB" dirty="0"/>
              <a:t>Malta Hold Companies – typical use cases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F91D28C-C567-2BCF-31B6-86B12C7ED94D}"/>
              </a:ext>
            </a:extLst>
          </p:cNvPr>
          <p:cNvGraphicFramePr>
            <a:graphicFrameLocks noGrp="1"/>
          </p:cNvGraphicFramePr>
          <p:nvPr/>
        </p:nvGraphicFramePr>
        <p:xfrm>
          <a:off x="1066799" y="984740"/>
          <a:ext cx="11191876" cy="484824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14451">
                  <a:extLst>
                    <a:ext uri="{9D8B030D-6E8A-4147-A177-3AD203B41FA5}">
                      <a16:colId xmlns:a16="http://schemas.microsoft.com/office/drawing/2014/main" val="3037223406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56420468"/>
                    </a:ext>
                  </a:extLst>
                </a:gridCol>
                <a:gridCol w="1606369">
                  <a:extLst>
                    <a:ext uri="{9D8B030D-6E8A-4147-A177-3AD203B41FA5}">
                      <a16:colId xmlns:a16="http://schemas.microsoft.com/office/drawing/2014/main" val="2312386523"/>
                    </a:ext>
                  </a:extLst>
                </a:gridCol>
                <a:gridCol w="6699431">
                  <a:extLst>
                    <a:ext uri="{9D8B030D-6E8A-4147-A177-3AD203B41FA5}">
                      <a16:colId xmlns:a16="http://schemas.microsoft.com/office/drawing/2014/main" val="1488922994"/>
                    </a:ext>
                  </a:extLst>
                </a:gridCol>
              </a:tblGrid>
              <a:tr h="941127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EU/Non-EU BO/SH</a:t>
                      </a:r>
                    </a:p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Malta typically use of “holding” companies: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Controlling entity for closely held businesses structures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Holding of assets and portfolio investments of HNWI/families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Group holding/ HO company/SPV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Entry/exit route into EU for PE transactions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Parent entity in a Malta two-tier structure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No definition or limitation of activity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Tax Advantages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Low (0-10%) taxation applying tax refund system and DTR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Domestic PEX on income/capital gains from equity shares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No WHT on outbound dividends, interest royalties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Low or no WHT on inbound dividends, interests, royalties based on</a:t>
                      </a:r>
                    </a:p>
                    <a:p>
                      <a:pPr marL="1200150" lvl="2" indent="-285750">
                        <a:buFontTx/>
                        <a:buChar char="-"/>
                      </a:pPr>
                      <a:r>
                        <a:rPr lang="en-US" sz="1600" i="0" dirty="0"/>
                        <a:t>Applicable DTCs</a:t>
                      </a:r>
                    </a:p>
                    <a:p>
                      <a:pPr marL="1200150" lvl="2" indent="-285750">
                        <a:buFontTx/>
                        <a:buChar char="-"/>
                      </a:pPr>
                      <a:r>
                        <a:rPr lang="en-US" sz="1600" i="0" dirty="0"/>
                        <a:t>EU Directives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0" dirty="0"/>
                        <a:t>No “substance” requirements under Maltese domestic tax law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No requirement for domestic resident directors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No requirement to have employees on payroll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Possibility to have outsourced directors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600" i="0" dirty="0"/>
                        <a:t>No requirement to have own office/business premises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362923"/>
                  </a:ext>
                </a:extLst>
              </a:tr>
              <a:tr h="133858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MALTA</a:t>
                      </a:r>
                    </a:p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02328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EU</a:t>
                      </a:r>
                    </a:p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229437"/>
                  </a:ext>
                </a:extLst>
              </a:tr>
              <a:tr h="857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Non-EU</a:t>
                      </a:r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T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501"/>
                  </a:ext>
                </a:extLst>
              </a:tr>
            </a:tbl>
          </a:graphicData>
        </a:graphic>
      </p:graphicFrame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0481E6DC-DEBE-12CD-7D10-198FD15C9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2605" y="1183078"/>
            <a:ext cx="399697" cy="399697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AF9B844-072F-46B6-B864-1BD88D10752D}"/>
              </a:ext>
            </a:extLst>
          </p:cNvPr>
          <p:cNvSpPr/>
          <p:nvPr/>
        </p:nvSpPr>
        <p:spPr>
          <a:xfrm>
            <a:off x="4244779" y="1589580"/>
            <a:ext cx="847723" cy="426734"/>
          </a:xfrm>
          <a:prstGeom prst="triangle">
            <a:avLst>
              <a:gd name="adj" fmla="val 529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</a:t>
            </a:r>
            <a:endParaRPr lang="en-MT" dirty="0">
              <a:solidFill>
                <a:schemeClr val="tx1"/>
              </a:solidFill>
            </a:endParaRPr>
          </a:p>
        </p:txBody>
      </p:sp>
      <p:pic>
        <p:nvPicPr>
          <p:cNvPr id="35" name="Graphic 34" descr="Meeting">
            <a:extLst>
              <a:ext uri="{FF2B5EF4-FFF2-40B4-BE49-F238E27FC236}">
                <a16:creationId xmlns:a16="http://schemas.microsoft.com/office/drawing/2014/main" id="{CDB3D842-1280-5B73-8E58-F5353C571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5593" y="1071823"/>
            <a:ext cx="545308" cy="545308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963AB7B-0CD3-0101-051C-B16ADF2A8B1C}"/>
              </a:ext>
            </a:extLst>
          </p:cNvPr>
          <p:cNvSpPr/>
          <p:nvPr/>
        </p:nvSpPr>
        <p:spPr>
          <a:xfrm>
            <a:off x="4224386" y="5084277"/>
            <a:ext cx="868670" cy="4707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OPCO</a:t>
            </a:r>
            <a:endParaRPr lang="en-MT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2D56DB7-1478-DBEC-9D8D-8E3D8C0397A0}"/>
              </a:ext>
            </a:extLst>
          </p:cNvPr>
          <p:cNvSpPr/>
          <p:nvPr/>
        </p:nvSpPr>
        <p:spPr>
          <a:xfrm>
            <a:off x="2626430" y="2389839"/>
            <a:ext cx="1092044" cy="4081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Malta Holding</a:t>
            </a:r>
            <a:endParaRPr lang="en-MT" sz="1200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16BDF89-6ECF-CF87-ECA4-E779AEDCF547}"/>
              </a:ext>
            </a:extLst>
          </p:cNvPr>
          <p:cNvSpPr/>
          <p:nvPr/>
        </p:nvSpPr>
        <p:spPr>
          <a:xfrm>
            <a:off x="4152900" y="2372723"/>
            <a:ext cx="1092043" cy="4267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Malta Holding</a:t>
            </a:r>
            <a:endParaRPr lang="en-MT" sz="120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CFF3F55-B1D6-E99B-ED0F-98AE6D2E8093}"/>
              </a:ext>
            </a:extLst>
          </p:cNvPr>
          <p:cNvSpPr/>
          <p:nvPr/>
        </p:nvSpPr>
        <p:spPr>
          <a:xfrm>
            <a:off x="2567787" y="3838974"/>
            <a:ext cx="1038857" cy="36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Group holding</a:t>
            </a:r>
            <a:endParaRPr lang="en-MT" sz="1200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F70DAE0-6654-AD75-058F-12908D4805EC}"/>
              </a:ext>
            </a:extLst>
          </p:cNvPr>
          <p:cNvSpPr/>
          <p:nvPr/>
        </p:nvSpPr>
        <p:spPr>
          <a:xfrm>
            <a:off x="2567786" y="5084277"/>
            <a:ext cx="1038857" cy="470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Assets/fin. Inv.</a:t>
            </a:r>
            <a:endParaRPr lang="en-MT" sz="120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78EF86-40B0-0978-B8BB-1D4A9874FC95}"/>
              </a:ext>
            </a:extLst>
          </p:cNvPr>
          <p:cNvSpPr/>
          <p:nvPr/>
        </p:nvSpPr>
        <p:spPr>
          <a:xfrm>
            <a:off x="2766918" y="1686109"/>
            <a:ext cx="811069" cy="361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EU holding</a:t>
            </a:r>
            <a:endParaRPr lang="en-MT" sz="1200" dirty="0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D049003-3F44-00AC-B8ED-ECCE34BC4709}"/>
              </a:ext>
            </a:extLst>
          </p:cNvPr>
          <p:cNvSpPr/>
          <p:nvPr/>
        </p:nvSpPr>
        <p:spPr>
          <a:xfrm>
            <a:off x="2498648" y="2943499"/>
            <a:ext cx="1223838" cy="4855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Malta Trading/Services</a:t>
            </a:r>
            <a:endParaRPr lang="en-MT" sz="12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9865C7A-EEB3-4269-D99B-9E71BD115D61}"/>
              </a:ext>
            </a:extLst>
          </p:cNvPr>
          <p:cNvSpPr/>
          <p:nvPr/>
        </p:nvSpPr>
        <p:spPr>
          <a:xfrm>
            <a:off x="4234306" y="3840423"/>
            <a:ext cx="868670" cy="463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EU/Treaty Country</a:t>
            </a:r>
            <a:endParaRPr lang="en-MT" sz="1200" dirty="0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0FAFBF8-F23F-A232-2236-5C775193296D}"/>
              </a:ext>
            </a:extLst>
          </p:cNvPr>
          <p:cNvSpPr/>
          <p:nvPr/>
        </p:nvSpPr>
        <p:spPr>
          <a:xfrm>
            <a:off x="2498647" y="4468516"/>
            <a:ext cx="1139363" cy="385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Trading Co</a:t>
            </a:r>
            <a:endParaRPr lang="en-MT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47486-1578-D47C-A2EB-89DACD04E9C1}"/>
              </a:ext>
            </a:extLst>
          </p:cNvPr>
          <p:cNvSpPr/>
          <p:nvPr/>
        </p:nvSpPr>
        <p:spPr>
          <a:xfrm>
            <a:off x="4126306" y="3066992"/>
            <a:ext cx="1092043" cy="36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IP Co/Services</a:t>
            </a:r>
            <a:endParaRPr lang="en-M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6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4FE45E-83A0-411E-81FA-55201763A0C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Malta developments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2818E5-75CD-40C2-A060-999041C61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73904"/>
              </p:ext>
            </p:extLst>
          </p:nvPr>
        </p:nvGraphicFramePr>
        <p:xfrm>
          <a:off x="914400" y="1314450"/>
          <a:ext cx="10439400" cy="441785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439400">
                  <a:extLst>
                    <a:ext uri="{9D8B030D-6E8A-4147-A177-3AD203B41FA5}">
                      <a16:colId xmlns:a16="http://schemas.microsoft.com/office/drawing/2014/main" val="3037223406"/>
                    </a:ext>
                  </a:extLst>
                </a:gridCol>
              </a:tblGrid>
              <a:tr h="44178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Increasing substance requirements/anti-abuse rules at BO/SH jurisdiction level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 </a:t>
                      </a:r>
                      <a:r>
                        <a:rPr lang="en-US" sz="2000" i="0" dirty="0"/>
                        <a:t>- </a:t>
                      </a:r>
                      <a:r>
                        <a:rPr lang="en-US" sz="1800" i="0" dirty="0"/>
                        <a:t>examples from specific countries (ex Netherlands)</a:t>
                      </a:r>
                      <a:endParaRPr lang="en-US" sz="2000" i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dirty="0"/>
                        <a:t>adoption/tightening of CFC rules in various BO/SH jurisdictions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800" i="0" dirty="0"/>
                        <a:t>examples from specific countries (ex Hungary, Sweden)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dirty="0"/>
                        <a:t>Renegotiation of specific treaties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800" i="0" dirty="0"/>
                        <a:t>Example from specific countries (ex Poland)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0" dirty="0"/>
                        <a:t>Introduction of CFC legislation, interest limitation, anti-hybrid rules based on ATAD 1,2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0" dirty="0"/>
                        <a:t>New transfer pricing legislation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dirty="0"/>
                        <a:t>Exemption on inbound royalties from qualifying patents repealed, substituted by ‘patent box’ in line with OECD Modified Nexus Approach and EU Code of Conduct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dirty="0"/>
                        <a:t>“In practice” domestic substance requirements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800" i="0" dirty="0"/>
                        <a:t>AML Regulations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800" i="0" dirty="0"/>
                        <a:t>Bankability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1800" i="0" dirty="0"/>
                        <a:t>Stricter requirements to obtain tax residence certificates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36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716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C6FD95-B98E-4BDE-BDA4-3BE3AB1DB264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NL Holding </a:t>
            </a:r>
            <a:r>
              <a:rPr lang="en-GB"/>
              <a:t>company developments</a:t>
            </a:r>
            <a:endParaRPr lang="en-GB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A2F3A1A-294B-43F2-B3BE-4B9840F15E3E}"/>
              </a:ext>
            </a:extLst>
          </p:cNvPr>
          <p:cNvSpPr txBox="1">
            <a:spLocks/>
          </p:cNvSpPr>
          <p:nvPr/>
        </p:nvSpPr>
        <p:spPr>
          <a:xfrm>
            <a:off x="838200" y="1333850"/>
            <a:ext cx="10515600" cy="4541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Many amendments over the years:</a:t>
            </a:r>
          </a:p>
          <a:p>
            <a:r>
              <a:rPr lang="en-GB" sz="2000" dirty="0"/>
              <a:t>2017:		MLI: as many treaties as possible or include via bilateral negotiations</a:t>
            </a:r>
          </a:p>
          <a:p>
            <a:r>
              <a:rPr lang="en-GB" sz="2000" dirty="0"/>
              <a:t>June 2019: 	Tax authorities require economic nexus in the Netherlands, no relationship with EU 			blacklisted countries or low taxing jurisdictions (&lt;9% statutory CIT rate) before advance 		tax rulings can be obtained</a:t>
            </a:r>
          </a:p>
          <a:p>
            <a:r>
              <a:rPr lang="en-GB" sz="2000" dirty="0"/>
              <a:t>2021:		Source tax on interest and royalty payments to group companies in EU blacklisted 			countries or low taxing jurisdictions (&lt;9% statutory CIT rate) (2024: also for dividends)</a:t>
            </a:r>
          </a:p>
          <a:p>
            <a:r>
              <a:rPr lang="en-GB" sz="2000" dirty="0"/>
              <a:t>2022?:		Substance requirements for holding companies in NL? If not met, information may be 		exchanged. No announcements yet</a:t>
            </a:r>
          </a:p>
          <a:p>
            <a:r>
              <a:rPr lang="en-GB" sz="2000" dirty="0"/>
              <a:t>2023:		NL government awaits outcome of Pillar 2 and if it fails, considers tightening CFC 			legislation, perhaps looking at the effective tax rate of the subsidiary in stead of 			statutory rate</a:t>
            </a:r>
          </a:p>
          <a:p>
            <a:r>
              <a:rPr lang="en-GB" sz="2000" dirty="0"/>
              <a:t>?		Exit tax also for dividend withholding tax (cross border mergers, redomiciliation). 			Politically motivated proposal, government recommended against it. Not expected to 		be enacted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C6FD95-B98E-4BDE-BDA4-3BE3AB1DB264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Spain developments</a:t>
            </a:r>
          </a:p>
          <a:p>
            <a:endParaRPr lang="en-GB" dirty="0"/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ea typeface="+mn-ea"/>
                <a:cs typeface="+mn-cs"/>
              </a:rPr>
              <a:t>Relatively stable domestic legal framework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ea typeface="+mn-ea"/>
                <a:cs typeface="+mn-cs"/>
              </a:rPr>
              <a:t>Implementation of EU Directives (ATAD 1, 2 and DAC 6).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ea typeface="+mn-ea"/>
                <a:cs typeface="+mn-cs"/>
              </a:rPr>
              <a:t>Domestic approval and entry into force of MLI (Jan 1, 2023)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ea typeface="+mn-ea"/>
                <a:cs typeface="+mn-cs"/>
              </a:rPr>
              <a:t>Relevance of recent case law and administrative doctrine</a:t>
            </a:r>
          </a:p>
          <a:p>
            <a:endParaRPr lang="en-GB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A2F3A1A-294B-43F2-B3BE-4B9840F15E3E}"/>
              </a:ext>
            </a:extLst>
          </p:cNvPr>
          <p:cNvSpPr txBox="1">
            <a:spLocks/>
          </p:cNvSpPr>
          <p:nvPr/>
        </p:nvSpPr>
        <p:spPr>
          <a:xfrm>
            <a:off x="838200" y="1333850"/>
            <a:ext cx="10515600" cy="4541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94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288A-B82A-43DC-8F6E-748F75F8A4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Brazil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E2962-E276-49F0-AC80-B2E7F33F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762"/>
            <a:ext cx="10515600" cy="4351338"/>
          </a:xfrm>
        </p:spPr>
        <p:txBody>
          <a:bodyPr/>
          <a:lstStyle/>
          <a:p>
            <a:r>
              <a:rPr lang="nl-NL" dirty="0"/>
              <a:t>Brazilian approach towards foreign holding companies: grey list – transactions fall within the scope of Brazilian transfer pricing and thin capitalization rules</a:t>
            </a:r>
          </a:p>
          <a:p>
            <a:pPr lvl="1"/>
            <a:r>
              <a:rPr lang="nl-NL" dirty="0"/>
              <a:t>Danish holding companies that “do not develop substantial economic activity”</a:t>
            </a:r>
          </a:p>
          <a:p>
            <a:pPr lvl="1"/>
            <a:r>
              <a:rPr lang="nl-NL" dirty="0"/>
              <a:t>Dutch holding companies that “do not develop substantial economic activity”</a:t>
            </a:r>
          </a:p>
          <a:p>
            <a:pPr lvl="1"/>
            <a:r>
              <a:rPr lang="nl-NL" dirty="0"/>
              <a:t>Maltese companies under the regime of International Holding Companies</a:t>
            </a:r>
          </a:p>
          <a:p>
            <a:pPr lvl="1"/>
            <a:r>
              <a:rPr lang="nl-NL" dirty="0"/>
              <a:t>Swiss holding companies</a:t>
            </a:r>
          </a:p>
          <a:p>
            <a:pPr lvl="1"/>
            <a:r>
              <a:rPr lang="nl-NL" dirty="0"/>
              <a:t>Austrian holding companies that “do not develop substantial economic activity”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495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288A-B82A-43DC-8F6E-748F75F8A4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Brazil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E2962-E276-49F0-AC80-B2E7F33F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762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What does “to develop substantial economic activity” means? – Parameters set forth by regulations:</a:t>
            </a:r>
          </a:p>
          <a:p>
            <a:pPr lvl="1"/>
            <a:r>
              <a:rPr lang="nl-NL" dirty="0"/>
              <a:t>Appropriate operational capacity in light of its purposes</a:t>
            </a:r>
          </a:p>
          <a:p>
            <a:pPr lvl="2"/>
            <a:r>
              <a:rPr lang="nl-NL" dirty="0"/>
              <a:t>Evidences: Qualified employees in sufficient number </a:t>
            </a:r>
          </a:p>
          <a:p>
            <a:pPr lvl="2"/>
            <a:r>
              <a:rPr lang="nl-NL" dirty="0"/>
              <a:t>Appropriate premises for the exercise of management and effective decision-making as to:</a:t>
            </a:r>
          </a:p>
          <a:p>
            <a:pPr lvl="3"/>
            <a:r>
              <a:rPr lang="nl-NL" dirty="0"/>
              <a:t>Development of activities aiming at the obtainment of income out of the assets held; and</a:t>
            </a:r>
          </a:p>
          <a:p>
            <a:pPr lvl="3"/>
            <a:r>
              <a:rPr lang="nl-NL" dirty="0"/>
              <a:t>Management of equity interests aiming at obtainment of income out of dividends distributions and capital gains </a:t>
            </a:r>
          </a:p>
          <a:p>
            <a:pPr lvl="1"/>
            <a:r>
              <a:rPr lang="nl-NL" dirty="0"/>
              <a:t>Are these parameters appropriate for holding companies?</a:t>
            </a:r>
          </a:p>
          <a:p>
            <a:pPr lvl="1"/>
            <a:r>
              <a:rPr lang="nl-NL" dirty="0"/>
              <a:t>High level </a:t>
            </a:r>
            <a:r>
              <a:rPr lang="nl-NL"/>
              <a:t>of discretion </a:t>
            </a:r>
            <a:r>
              <a:rPr lang="nl-NL" dirty="0"/>
              <a:t>is left to tax authorities</a:t>
            </a:r>
          </a:p>
        </p:txBody>
      </p:sp>
    </p:spTree>
    <p:extLst>
      <p:ext uri="{BB962C8B-B14F-4D97-AF65-F5344CB8AC3E}">
        <p14:creationId xmlns:p14="http://schemas.microsoft.com/office/powerpoint/2010/main" val="301812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288A-B82A-43DC-8F6E-748F75F8A4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Brazil – CFC Changes &amp; Domestic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E2962-E276-49F0-AC80-B2E7F33F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l-NL" dirty="0"/>
              <a:t>Recent changes to CFC rules:</a:t>
            </a:r>
          </a:p>
          <a:p>
            <a:pPr lvl="1"/>
            <a:r>
              <a:rPr lang="nl-NL" dirty="0"/>
              <a:t>Full inclusion system</a:t>
            </a:r>
          </a:p>
          <a:p>
            <a:pPr lvl="1"/>
            <a:r>
              <a:rPr lang="nl-NL" dirty="0"/>
              <a:t>Entity approach</a:t>
            </a:r>
          </a:p>
          <a:p>
            <a:pPr lvl="2"/>
            <a:r>
              <a:rPr lang="nl-NL" dirty="0"/>
              <a:t>No consolidation allowed at the level of foreign holding companies – legislative reaction to outcome of cases judged at administrative level</a:t>
            </a:r>
          </a:p>
          <a:p>
            <a:pPr lvl="1"/>
            <a:r>
              <a:rPr lang="nl-NL" dirty="0"/>
              <a:t>Effects of new legislation: review of inversions of Brazilian multinationals </a:t>
            </a:r>
          </a:p>
          <a:p>
            <a:pPr marL="228600" lvl="1"/>
            <a:r>
              <a:rPr lang="nl-NL" dirty="0"/>
              <a:t>Domestic setting: use of holding companies as platform for acquisitions is under the spotlight of tax authorities in cases involving goodwill amortization</a:t>
            </a:r>
          </a:p>
          <a:p>
            <a:pPr marL="685800" lvl="2"/>
            <a:r>
              <a:rPr lang="nl-NL" dirty="0"/>
              <a:t>Not the “real acquirer”</a:t>
            </a:r>
          </a:p>
          <a:p>
            <a:pPr marL="685800" lvl="2"/>
            <a:r>
              <a:rPr lang="nl-NL" dirty="0"/>
              <a:t>Analysis of funding mechanism, substance and business purposes</a:t>
            </a:r>
          </a:p>
        </p:txBody>
      </p:sp>
    </p:spTree>
    <p:extLst>
      <p:ext uri="{BB962C8B-B14F-4D97-AF65-F5344CB8AC3E}">
        <p14:creationId xmlns:p14="http://schemas.microsoft.com/office/powerpoint/2010/main" val="253391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288A-B82A-43DC-8F6E-748F75F8A4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288836" cy="1325563"/>
          </a:xfrm>
        </p:spPr>
        <p:txBody>
          <a:bodyPr/>
          <a:lstStyle/>
          <a:p>
            <a:r>
              <a:rPr lang="nl-NL" dirty="0"/>
              <a:t>Panelists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AF6C21-897E-4898-B1D8-45EA2D678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36395"/>
              </p:ext>
            </p:extLst>
          </p:nvPr>
        </p:nvGraphicFramePr>
        <p:xfrm>
          <a:off x="838200" y="1825625"/>
          <a:ext cx="9983576" cy="2878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548">
                  <a:extLst>
                    <a:ext uri="{9D8B030D-6E8A-4147-A177-3AD203B41FA5}">
                      <a16:colId xmlns:a16="http://schemas.microsoft.com/office/drawing/2014/main" val="2097275675"/>
                    </a:ext>
                  </a:extLst>
                </a:gridCol>
                <a:gridCol w="374573">
                  <a:extLst>
                    <a:ext uri="{9D8B030D-6E8A-4147-A177-3AD203B41FA5}">
                      <a16:colId xmlns:a16="http://schemas.microsoft.com/office/drawing/2014/main" val="3877686298"/>
                    </a:ext>
                  </a:extLst>
                </a:gridCol>
                <a:gridCol w="2897437">
                  <a:extLst>
                    <a:ext uri="{9D8B030D-6E8A-4147-A177-3AD203B41FA5}">
                      <a16:colId xmlns:a16="http://schemas.microsoft.com/office/drawing/2014/main" val="2294636396"/>
                    </a:ext>
                  </a:extLst>
                </a:gridCol>
                <a:gridCol w="3143018">
                  <a:extLst>
                    <a:ext uri="{9D8B030D-6E8A-4147-A177-3AD203B41FA5}">
                      <a16:colId xmlns:a16="http://schemas.microsoft.com/office/drawing/2014/main" val="3056953033"/>
                    </a:ext>
                  </a:extLst>
                </a:gridCol>
              </a:tblGrid>
              <a:tr h="522497">
                <a:tc>
                  <a:txBody>
                    <a:bodyPr/>
                    <a:lstStyle/>
                    <a:p>
                      <a:r>
                        <a:rPr lang="en-US" dirty="0"/>
                        <a:t>Session Co-Chairs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Speakers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422844"/>
                  </a:ext>
                </a:extLst>
              </a:tr>
              <a:tr h="1224078">
                <a:tc>
                  <a:txBody>
                    <a:bodyPr/>
                    <a:lstStyle/>
                    <a:p>
                      <a:r>
                        <a:rPr lang="en-US" dirty="0"/>
                        <a:t>Richard Giangrande</a:t>
                      </a:r>
                    </a:p>
                    <a:p>
                      <a:r>
                        <a:rPr lang="en-US" sz="1600" i="1" dirty="0"/>
                        <a:t>Macfarlanes</a:t>
                      </a:r>
                    </a:p>
                    <a:p>
                      <a:r>
                        <a:rPr lang="en-US" sz="1600" i="0" dirty="0"/>
                        <a:t>London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Silvia Andrés</a:t>
                      </a:r>
                    </a:p>
                    <a:p>
                      <a:r>
                        <a:rPr lang="en-US" sz="1600" i="1" dirty="0"/>
                        <a:t>Garrigues</a:t>
                      </a:r>
                    </a:p>
                    <a:p>
                      <a:r>
                        <a:rPr lang="en-US" sz="1600" i="0" dirty="0"/>
                        <a:t>Barcelona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Bruna Marrara</a:t>
                      </a:r>
                    </a:p>
                    <a:p>
                      <a:r>
                        <a:rPr lang="en-US" sz="1600" i="1" dirty="0"/>
                        <a:t>Machado Meyer</a:t>
                      </a:r>
                      <a:endParaRPr lang="en-US" sz="1600" i="0" dirty="0"/>
                    </a:p>
                    <a:p>
                      <a:r>
                        <a:rPr lang="en-US" sz="1600" dirty="0"/>
                        <a:t>São Paulo</a:t>
                      </a:r>
                      <a:endParaRPr lang="en-US" sz="1600" i="1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3215071"/>
                  </a:ext>
                </a:extLst>
              </a:tr>
              <a:tr h="1132376">
                <a:tc>
                  <a:txBody>
                    <a:bodyPr/>
                    <a:lstStyle/>
                    <a:p>
                      <a:r>
                        <a:rPr lang="en-US" dirty="0"/>
                        <a:t>Heather Ripley</a:t>
                      </a:r>
                    </a:p>
                    <a:p>
                      <a:r>
                        <a:rPr lang="en-US" sz="1600" i="1" dirty="0"/>
                        <a:t>Alston &amp; Bird</a:t>
                      </a:r>
                    </a:p>
                    <a:p>
                      <a:r>
                        <a:rPr lang="en-US" sz="1600" i="0" dirty="0"/>
                        <a:t>New York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Silvio Cilia</a:t>
                      </a:r>
                    </a:p>
                    <a:p>
                      <a:r>
                        <a:rPr lang="en-US" sz="1600" i="1" dirty="0"/>
                        <a:t>Corrieri Cilia</a:t>
                      </a:r>
                    </a:p>
                    <a:p>
                      <a:r>
                        <a:rPr lang="en-US" sz="1600" i="0" dirty="0"/>
                        <a:t>Malta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Roland </a:t>
                      </a:r>
                      <a:r>
                        <a:rPr lang="en-US" dirty="0" err="1"/>
                        <a:t>Meuwissen</a:t>
                      </a:r>
                      <a:endParaRPr lang="en-US" dirty="0"/>
                    </a:p>
                    <a:p>
                      <a:r>
                        <a:rPr lang="en-US" sz="1600" i="1" dirty="0"/>
                        <a:t>Dentons</a:t>
                      </a:r>
                    </a:p>
                    <a:p>
                      <a:r>
                        <a:rPr lang="en-US" sz="1600" dirty="0"/>
                        <a:t>Amsterdam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6671619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195C95C-D0BC-40F2-9E5E-4FD2C054C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642" b="26879"/>
          <a:stretch/>
        </p:blipFill>
        <p:spPr>
          <a:xfrm>
            <a:off x="9593823" y="2105594"/>
            <a:ext cx="1183739" cy="1024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512E9D-86B8-4C18-913E-4DD87D64E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73"/>
          <a:stretch/>
        </p:blipFill>
        <p:spPr>
          <a:xfrm>
            <a:off x="9593823" y="3440372"/>
            <a:ext cx="932855" cy="1024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2C56BC-A358-4A18-93F9-3520A53C12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79" t="16383" r="33422" b="50000"/>
          <a:stretch/>
        </p:blipFill>
        <p:spPr>
          <a:xfrm>
            <a:off x="6235547" y="3440372"/>
            <a:ext cx="924423" cy="102456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EC0D99D-31E6-4C12-8750-EE07A2407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5516" r="13198" b="4058"/>
          <a:stretch/>
        </p:blipFill>
        <p:spPr bwMode="auto">
          <a:xfrm>
            <a:off x="6235547" y="2105594"/>
            <a:ext cx="995506" cy="10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84C420-F910-4B29-BE6D-603FBA9CA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0451" y="2105594"/>
            <a:ext cx="995507" cy="995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BCC9-2823-4D88-860A-1186A37CF3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898" r="33674" b="9954"/>
          <a:stretch/>
        </p:blipFill>
        <p:spPr>
          <a:xfrm>
            <a:off x="2980452" y="3429000"/>
            <a:ext cx="995506" cy="10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C6FD95-B98E-4BDE-BDA4-3BE3AB1DB264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UK Developments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A2F3A1A-294B-43F2-B3BE-4B9840F15E3E}"/>
              </a:ext>
            </a:extLst>
          </p:cNvPr>
          <p:cNvSpPr txBox="1">
            <a:spLocks/>
          </p:cNvSpPr>
          <p:nvPr/>
        </p:nvSpPr>
        <p:spPr>
          <a:xfrm>
            <a:off x="838200" y="1333850"/>
            <a:ext cx="10515600" cy="4541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The starting point is that UK domestic law makes the UK a relatively attractive holding company jurisdiction:</a:t>
            </a:r>
          </a:p>
          <a:p>
            <a:pPr lvl="1"/>
            <a:r>
              <a:rPr lang="en-GB" sz="1800" dirty="0"/>
              <a:t>No withholding tax on dividends (with limited exceptions – e.g. REITs)</a:t>
            </a:r>
          </a:p>
          <a:p>
            <a:pPr lvl="1"/>
            <a:r>
              <a:rPr lang="en-GB" sz="1800" dirty="0"/>
              <a:t>Dividends received by UK resident companies generally covered by dividend exemption</a:t>
            </a:r>
          </a:p>
          <a:p>
            <a:pPr lvl="1"/>
            <a:r>
              <a:rPr lang="en-GB" sz="1800" dirty="0"/>
              <a:t>Substantial shareholding exemption (SSE)</a:t>
            </a:r>
          </a:p>
          <a:p>
            <a:pPr lvl="1"/>
            <a:r>
              <a:rPr lang="en-GB" sz="1800" dirty="0"/>
              <a:t>But, withholding at 20% on UK source interest</a:t>
            </a:r>
          </a:p>
          <a:p>
            <a:pPr lvl="1"/>
            <a:r>
              <a:rPr lang="en-GB" sz="1800" dirty="0"/>
              <a:t>And may need to consider inheritance tax for direct interests in UK companies</a:t>
            </a:r>
          </a:p>
          <a:p>
            <a:r>
              <a:rPr lang="en-GB" sz="2000" dirty="0"/>
              <a:t>UK can therefore be an attractive alternative to the classic low-tax jurisdictions, e.g. as holding company for family-owned business group</a:t>
            </a:r>
          </a:p>
          <a:p>
            <a:r>
              <a:rPr lang="en-GB" sz="2000" dirty="0"/>
              <a:t>Adoption of MLI/PPT</a:t>
            </a:r>
          </a:p>
          <a:p>
            <a:r>
              <a:rPr lang="en-GB" sz="2000" dirty="0"/>
              <a:t>Introduction of the Qualifying Asset Holding Company regime</a:t>
            </a:r>
          </a:p>
          <a:p>
            <a:r>
              <a:rPr lang="en-GB" sz="2000" dirty="0"/>
              <a:t>Impact of ATAD 3 and related EU developments on structures with a UK element</a:t>
            </a:r>
          </a:p>
          <a:p>
            <a:r>
              <a:rPr lang="en-GB" sz="2000" dirty="0"/>
              <a:t>Note recent developments on main corporation tax rate: remaining at 19%?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648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6924-BB1F-42BA-AA0E-4BF91D09D5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42243"/>
            <a:ext cx="10515600" cy="1325563"/>
          </a:xfrm>
        </p:spPr>
        <p:txBody>
          <a:bodyPr/>
          <a:lstStyle/>
          <a:p>
            <a:r>
              <a:rPr lang="en-US" dirty="0"/>
              <a:t>UK Adoption of MLI / PPT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B5F8-EB69-47B1-B385-3030A078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7805"/>
            <a:ext cx="10515599" cy="4203337"/>
          </a:xfrm>
        </p:spPr>
        <p:txBody>
          <a:bodyPr>
            <a:normAutofit/>
          </a:bodyPr>
          <a:lstStyle/>
          <a:p>
            <a:r>
              <a:rPr lang="en-GB" sz="2000" dirty="0"/>
              <a:t>In common with other European jurisdictions, the UK has adopted the PPT and not the limitation of benefit provisions.</a:t>
            </a:r>
          </a:p>
          <a:p>
            <a:r>
              <a:rPr lang="en-GB" sz="2000" dirty="0"/>
              <a:t>Interpretation of the PPT?  No HMRC guidance, but concepts not dissimilar from some existing motive tests under UK law.</a:t>
            </a:r>
          </a:p>
          <a:p>
            <a:r>
              <a:rPr lang="en-GB" sz="2000" dirty="0"/>
              <a:t>We now have the first case law dealing with the interpretation of the PPT: the case of </a:t>
            </a:r>
            <a:r>
              <a:rPr lang="en-GB" sz="2000" i="1" dirty="0"/>
              <a:t>Burlington Loan Management v HMRC</a:t>
            </a:r>
            <a:r>
              <a:rPr lang="en-GB" sz="2000" dirty="0"/>
              <a:t> [2022] UKFTT 290 (TC):</a:t>
            </a:r>
          </a:p>
          <a:p>
            <a:pPr lvl="1"/>
            <a:r>
              <a:rPr lang="en-GB" sz="1600" dirty="0"/>
              <a:t>Case concerned UK tax withheld at source on interest paid by a UK resident borrower to an Irish resident company.</a:t>
            </a:r>
          </a:p>
          <a:p>
            <a:pPr lvl="1"/>
            <a:r>
              <a:rPr lang="en-GB" sz="1600" dirty="0"/>
              <a:t>HMRC argued that the PPT was engaged and so there should be no relief from withholding.</a:t>
            </a:r>
          </a:p>
          <a:p>
            <a:pPr lvl="1"/>
            <a:r>
              <a:rPr lang="en-GB" sz="1600" dirty="0"/>
              <a:t>The taxpayer won. But interesting to see HMRC seeking to invoke the PPT in these circumstances.</a:t>
            </a:r>
          </a:p>
          <a:p>
            <a:r>
              <a:rPr lang="en-GB" sz="2000" dirty="0"/>
              <a:t>Note renegotiation of UK/Luxembourg DTT (Luxembourg historically having been a common holding company jurisdiction for certain types of UK investment).</a:t>
            </a:r>
          </a:p>
        </p:txBody>
      </p:sp>
    </p:spTree>
    <p:extLst>
      <p:ext uri="{BB962C8B-B14F-4D97-AF65-F5344CB8AC3E}">
        <p14:creationId xmlns:p14="http://schemas.microsoft.com/office/powerpoint/2010/main" val="3226374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92BF-4D5F-4BDB-822D-24FB0104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UK’s Qualifying Asset Holding Company (“QAHC”) Regime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3E3F6-7767-48B3-9928-821D770EE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Aim?</a:t>
            </a:r>
          </a:p>
          <a:p>
            <a:pPr lvl="1"/>
            <a:r>
              <a:rPr lang="en-GB" sz="1600" dirty="0"/>
              <a:t>Primarily to encourage the use of UK companies by institutional investors and funds; aimed primarily at private equity</a:t>
            </a:r>
          </a:p>
          <a:p>
            <a:pPr lvl="1"/>
            <a:r>
              <a:rPr lang="en-GB" sz="1600" dirty="0"/>
              <a:t>Less relevant to trading groups, family-owned businesses, etc.</a:t>
            </a:r>
          </a:p>
          <a:p>
            <a:r>
              <a:rPr lang="en-GB" sz="1800" dirty="0"/>
              <a:t>Eligibility</a:t>
            </a:r>
          </a:p>
          <a:p>
            <a:pPr lvl="1"/>
            <a:r>
              <a:rPr lang="en-GB" sz="1600" dirty="0"/>
              <a:t>Ownership condition:</a:t>
            </a:r>
          </a:p>
          <a:p>
            <a:pPr lvl="2"/>
            <a:r>
              <a:rPr lang="en-GB" sz="1400" dirty="0"/>
              <a:t>must not have greater than 30% ownership by investors which are (in broad terms) not institutional investors or qualifying funds</a:t>
            </a:r>
          </a:p>
          <a:p>
            <a:pPr lvl="1"/>
            <a:r>
              <a:rPr lang="en-GB" sz="1600" dirty="0"/>
              <a:t>Activity and investment strategy conditions:</a:t>
            </a:r>
          </a:p>
          <a:p>
            <a:pPr lvl="2"/>
            <a:r>
              <a:rPr lang="en-GB" sz="1400" dirty="0"/>
              <a:t>main activity of investment business; strategy must not involve investing in listed equities</a:t>
            </a:r>
          </a:p>
          <a:p>
            <a:r>
              <a:rPr lang="en-GB" sz="1800" dirty="0"/>
              <a:t>Benefits where regime applies</a:t>
            </a:r>
          </a:p>
          <a:p>
            <a:pPr lvl="1"/>
            <a:r>
              <a:rPr lang="en-GB" sz="1600" dirty="0"/>
              <a:t>Capital gains tax exemption (with certain carve-outs)</a:t>
            </a:r>
          </a:p>
          <a:p>
            <a:pPr lvl="1"/>
            <a:r>
              <a:rPr lang="en-GB" sz="1600" dirty="0"/>
              <a:t>Exemption from withholding for UK source interest</a:t>
            </a:r>
          </a:p>
          <a:p>
            <a:r>
              <a:rPr lang="en-GB" sz="1800" dirty="0"/>
              <a:t>Inter-relation with ATAD 3: likely to result in increased use of UK companies? Note conceptual differences with ATAD 3 – in many ways, moving in different directions.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123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98DB-B023-422E-BDB6-63C21D18C6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US Developments (plus Old Stuff)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851F-FC43-4DB5-9A98-97EFC5044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156634" cy="39719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 favorable holding company provisions</a:t>
            </a:r>
          </a:p>
          <a:p>
            <a:pPr lvl="1"/>
            <a:r>
              <a:rPr lang="en-US" dirty="0"/>
              <a:t>Lower corporate tax rate (21% enacted by 2017 tax reform law)</a:t>
            </a:r>
          </a:p>
          <a:p>
            <a:pPr lvl="1"/>
            <a:r>
              <a:rPr lang="en-US" dirty="0"/>
              <a:t>Participation exemption (IRC Sec. 245A)</a:t>
            </a:r>
          </a:p>
          <a:p>
            <a:pPr lvl="1"/>
            <a:r>
              <a:rPr lang="en-US" dirty="0"/>
              <a:t>Check-the-box rules</a:t>
            </a:r>
          </a:p>
          <a:p>
            <a:r>
              <a:rPr lang="en-US" dirty="0"/>
              <a:t>Challenges/limitations</a:t>
            </a:r>
          </a:p>
          <a:p>
            <a:pPr lvl="1"/>
            <a:r>
              <a:rPr lang="en-US" dirty="0"/>
              <a:t>LOB provisions in most (but not all) US treaties</a:t>
            </a:r>
          </a:p>
          <a:p>
            <a:pPr lvl="1"/>
            <a:r>
              <a:rPr lang="en-US" dirty="0"/>
              <a:t>Anti-deferral regimes: PFIC and CFC (GILTI added by 2017 tax reform law)</a:t>
            </a:r>
          </a:p>
          <a:p>
            <a:pPr lvl="1"/>
            <a:r>
              <a:rPr lang="en-US" dirty="0"/>
              <a:t>Anti-hybrid rules (IRC Sec. 263A added by 2017 tax reform law)</a:t>
            </a:r>
          </a:p>
          <a:p>
            <a:pPr lvl="1"/>
            <a:r>
              <a:rPr lang="en-US" dirty="0"/>
              <a:t>Anti-conduit financing rules (Reg. Sec. 1.881-3)</a:t>
            </a:r>
          </a:p>
          <a:p>
            <a:pPr lvl="1"/>
            <a:r>
              <a:rPr lang="en-US" dirty="0"/>
              <a:t>Foreign tax credit “jurisdictional nexus” requirement (Reg. Sec. 1.901-2(b))</a:t>
            </a:r>
          </a:p>
          <a:p>
            <a:pPr lvl="1"/>
            <a:r>
              <a:rPr lang="en-US" dirty="0"/>
              <a:t>Judicial doctrines (sham, economic substance – also IRC Sec. 7701(o), substance-over-form, nominee)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7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8026" y="2766218"/>
            <a:ext cx="9435947" cy="1325563"/>
          </a:xfrm>
        </p:spPr>
        <p:txBody>
          <a:bodyPr/>
          <a:lstStyle/>
          <a:p>
            <a:r>
              <a:rPr lang="en-US" dirty="0"/>
              <a:t>Examples of impacted holding company structures</a:t>
            </a:r>
          </a:p>
        </p:txBody>
      </p:sp>
    </p:spTree>
    <p:extLst>
      <p:ext uri="{BB962C8B-B14F-4D97-AF65-F5344CB8AC3E}">
        <p14:creationId xmlns:p14="http://schemas.microsoft.com/office/powerpoint/2010/main" val="3138150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8A14-81A0-4D7D-9234-04050F0A01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35799"/>
            <a:ext cx="10515600" cy="1325563"/>
          </a:xfrm>
        </p:spPr>
        <p:txBody>
          <a:bodyPr/>
          <a:lstStyle/>
          <a:p>
            <a:r>
              <a:rPr lang="nl-NL" dirty="0"/>
              <a:t>Netherlands case law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DE178C-2630-4F39-BD07-ABA2BE0DEC21}"/>
              </a:ext>
            </a:extLst>
          </p:cNvPr>
          <p:cNvGrpSpPr/>
          <p:nvPr/>
        </p:nvGrpSpPr>
        <p:grpSpPr>
          <a:xfrm>
            <a:off x="8055553" y="365125"/>
            <a:ext cx="2460047" cy="5401050"/>
            <a:chOff x="3289153" y="307650"/>
            <a:chExt cx="2460047" cy="540105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8C0B76B-B26A-4578-8B41-238D7EA09B70}"/>
                </a:ext>
              </a:extLst>
            </p:cNvPr>
            <p:cNvSpPr/>
            <p:nvPr/>
          </p:nvSpPr>
          <p:spPr>
            <a:xfrm>
              <a:off x="4309200" y="4988700"/>
              <a:ext cx="1440000" cy="7200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nl-NL" sz="1400" dirty="0"/>
                <a:t>Portfolio company (NL)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8F04264-2405-41F4-B27D-E11785045585}"/>
                </a:ext>
              </a:extLst>
            </p:cNvPr>
            <p:cNvSpPr/>
            <p:nvPr/>
          </p:nvSpPr>
          <p:spPr>
            <a:xfrm>
              <a:off x="4156800" y="4836300"/>
              <a:ext cx="1440000" cy="7200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nl-NL" sz="1400" dirty="0"/>
                <a:t>Portfolio company (NL)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8C24867-45BA-4F97-92FB-256415A8EF6F}"/>
                </a:ext>
              </a:extLst>
            </p:cNvPr>
            <p:cNvSpPr/>
            <p:nvPr/>
          </p:nvSpPr>
          <p:spPr>
            <a:xfrm>
              <a:off x="4004400" y="4683900"/>
              <a:ext cx="1440000" cy="7200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nl-NL" sz="1400" dirty="0"/>
                <a:t>Portfolio company (NL)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CCAEA9C-0E88-4F16-8C59-453B09B6A8EB}"/>
                </a:ext>
              </a:extLst>
            </p:cNvPr>
            <p:cNvSpPr/>
            <p:nvPr/>
          </p:nvSpPr>
          <p:spPr>
            <a:xfrm>
              <a:off x="3852000" y="3069000"/>
              <a:ext cx="1440000" cy="7200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nl-NL" sz="1400" dirty="0"/>
                <a:t>Holding Company (BE)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490BEA0-0229-4526-B052-641C3D203E61}"/>
                </a:ext>
              </a:extLst>
            </p:cNvPr>
            <p:cNvSpPr/>
            <p:nvPr/>
          </p:nvSpPr>
          <p:spPr>
            <a:xfrm>
              <a:off x="3852000" y="4531500"/>
              <a:ext cx="1440000" cy="7200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nl-NL" sz="1400" dirty="0"/>
                <a:t>Portfolio company (NL)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6BC9E05-6BE3-4E7A-A983-BB1457F84597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4572000" y="3789000"/>
              <a:ext cx="0" cy="7425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8818A2-0293-47F4-8EB9-B63FA043F02D}"/>
                </a:ext>
              </a:extLst>
            </p:cNvPr>
            <p:cNvSpPr txBox="1"/>
            <p:nvPr/>
          </p:nvSpPr>
          <p:spPr>
            <a:xfrm>
              <a:off x="4724400" y="4083306"/>
              <a:ext cx="45098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l-NL" sz="1000" dirty="0">
                  <a:solidFill>
                    <a:schemeClr val="tx2"/>
                  </a:solidFill>
                </a:rPr>
                <a:t>24.39%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7D063-AD06-41B3-B8B1-773117B2B85D}"/>
                </a:ext>
              </a:extLst>
            </p:cNvPr>
            <p:cNvSpPr/>
            <p:nvPr/>
          </p:nvSpPr>
          <p:spPr>
            <a:xfrm>
              <a:off x="3852000" y="1606500"/>
              <a:ext cx="1440000" cy="7200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nl-NL" sz="1400" dirty="0"/>
                <a:t>Personal management company (BE)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4CC7B1-004D-483A-8EFD-AE6149086FB7}"/>
                </a:ext>
              </a:extLst>
            </p:cNvPr>
            <p:cNvSpPr/>
            <p:nvPr/>
          </p:nvSpPr>
          <p:spPr>
            <a:xfrm>
              <a:off x="4212000" y="307650"/>
              <a:ext cx="720000" cy="7200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nl-NL" sz="1400" noProof="0" dirty="0"/>
                <a:t>A (BE)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0A7FCF-83E9-461D-86E8-38516FD3171F}"/>
                </a:ext>
              </a:extLst>
            </p:cNvPr>
            <p:cNvCxnSpPr>
              <a:stCxn id="13" idx="4"/>
              <a:endCxn id="12" idx="0"/>
            </p:cNvCxnSpPr>
            <p:nvPr/>
          </p:nvCxnSpPr>
          <p:spPr>
            <a:xfrm>
              <a:off x="4572000" y="1027650"/>
              <a:ext cx="0" cy="57885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B95786-C2A6-43F9-A55A-ABDE13721217}"/>
                </a:ext>
              </a:extLst>
            </p:cNvPr>
            <p:cNvCxnSpPr>
              <a:stCxn id="12" idx="2"/>
              <a:endCxn id="8" idx="0"/>
            </p:cNvCxnSpPr>
            <p:nvPr/>
          </p:nvCxnSpPr>
          <p:spPr>
            <a:xfrm>
              <a:off x="4572000" y="2326500"/>
              <a:ext cx="0" cy="7425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FCD0C1-C11D-4F73-A253-09E999B97CE1}"/>
                </a:ext>
              </a:extLst>
            </p:cNvPr>
            <p:cNvSpPr txBox="1"/>
            <p:nvPr/>
          </p:nvSpPr>
          <p:spPr>
            <a:xfrm>
              <a:off x="4821970" y="2626668"/>
              <a:ext cx="45098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l-NL" sz="1000" dirty="0">
                  <a:solidFill>
                    <a:schemeClr val="tx2"/>
                  </a:solidFill>
                </a:rPr>
                <a:t>50%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07CE14-9D79-4661-962E-FE55F204E9E6}"/>
                </a:ext>
              </a:extLst>
            </p:cNvPr>
            <p:cNvSpPr txBox="1"/>
            <p:nvPr/>
          </p:nvSpPr>
          <p:spPr>
            <a:xfrm>
              <a:off x="4821970" y="1240131"/>
              <a:ext cx="45098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l-NL" sz="1000" dirty="0">
                  <a:solidFill>
                    <a:schemeClr val="tx2"/>
                  </a:solidFill>
                </a:rPr>
                <a:t>100%</a:t>
              </a:r>
            </a:p>
          </p:txBody>
        </p: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2D2C4ECF-530B-4EA1-BF92-C991FCAF5E9E}"/>
                </a:ext>
              </a:extLst>
            </p:cNvPr>
            <p:cNvCxnSpPr>
              <a:stCxn id="9" idx="1"/>
              <a:endCxn id="8" idx="1"/>
            </p:cNvCxnSpPr>
            <p:nvPr/>
          </p:nvCxnSpPr>
          <p:spPr>
            <a:xfrm rot="10800000">
              <a:off x="3852000" y="3429000"/>
              <a:ext cx="12700" cy="1462500"/>
            </a:xfrm>
            <a:prstGeom prst="curvedConnector3">
              <a:avLst>
                <a:gd name="adj1" fmla="val 5940000"/>
              </a:avLst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CC0114-B073-4D6E-804F-9C22B02FA814}"/>
                </a:ext>
              </a:extLst>
            </p:cNvPr>
            <p:cNvSpPr txBox="1"/>
            <p:nvPr/>
          </p:nvSpPr>
          <p:spPr>
            <a:xfrm>
              <a:off x="3289153" y="3846314"/>
              <a:ext cx="867647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l-NL" sz="1000" dirty="0">
                  <a:solidFill>
                    <a:schemeClr val="tx2"/>
                  </a:solidFill>
                </a:rPr>
                <a:t>Dividend </a:t>
              </a:r>
              <a:r>
                <a:rPr lang="nl-NL" sz="1000" dirty="0" err="1">
                  <a:solidFill>
                    <a:schemeClr val="tx2"/>
                  </a:solidFill>
                </a:rPr>
                <a:t>payment</a:t>
              </a:r>
              <a:endParaRPr lang="nl-NL" sz="1000" dirty="0">
                <a:solidFill>
                  <a:schemeClr val="tx2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nl-NL" sz="1000" dirty="0">
                  <a:solidFill>
                    <a:schemeClr val="tx2"/>
                  </a:solidFill>
                </a:rPr>
                <a:t>15% or 0% dividend tax?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E85266A-B519-4E4D-AFF2-7B5E26EE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49" y="1637144"/>
            <a:ext cx="6323452" cy="397663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Subjective test: look through to underlying participants. Dutch rule: look through to participant carrying on a business</a:t>
            </a:r>
          </a:p>
          <a:p>
            <a:r>
              <a:rPr lang="en-US" sz="2000" dirty="0"/>
              <a:t>Court: holding carries on business, however, specific share interest not attributable to that business, therefore disregard the holding</a:t>
            </a:r>
          </a:p>
          <a:p>
            <a:r>
              <a:rPr lang="en-US" sz="2000" dirty="0"/>
              <a:t>Holding company had substance, but in the end not relevant due to look through approach </a:t>
            </a:r>
          </a:p>
          <a:p>
            <a:r>
              <a:rPr lang="en-US" sz="2000" dirty="0"/>
              <a:t>Individual not eligible for PSD benefits, therefore, abuse of law</a:t>
            </a:r>
          </a:p>
          <a:p>
            <a:r>
              <a:rPr lang="en-US" sz="2000" dirty="0"/>
              <a:t>No discrimination with NL resident personal holding companies as that situation would guarantee dividend tax at least once</a:t>
            </a:r>
          </a:p>
          <a:p>
            <a:r>
              <a:rPr lang="en-US" sz="2000" dirty="0"/>
              <a:t>Inspector: “not </a:t>
            </a:r>
            <a:r>
              <a:rPr lang="en-US" sz="2000" u="sng" dirty="0"/>
              <a:t>wholly artificial</a:t>
            </a:r>
            <a:r>
              <a:rPr lang="en-US" sz="2000" dirty="0"/>
              <a:t> but </a:t>
            </a:r>
            <a:r>
              <a:rPr lang="en-US" sz="2000" u="sng" dirty="0"/>
              <a:t>artificial</a:t>
            </a:r>
            <a:r>
              <a:rPr lang="en-US" sz="2000" dirty="0"/>
              <a:t> is sufficient, following T&amp;Y </a:t>
            </a:r>
            <a:r>
              <a:rPr lang="en-US" sz="2000" dirty="0" err="1"/>
              <a:t>Danmark</a:t>
            </a:r>
            <a:r>
              <a:rPr lang="en-US" sz="2000" dirty="0"/>
              <a:t> and X GmbH”</a:t>
            </a:r>
          </a:p>
        </p:txBody>
      </p:sp>
    </p:spTree>
    <p:extLst>
      <p:ext uri="{BB962C8B-B14F-4D97-AF65-F5344CB8AC3E}">
        <p14:creationId xmlns:p14="http://schemas.microsoft.com/office/powerpoint/2010/main" val="3273487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8A14-81A0-4D7D-9234-04050F0A01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31595"/>
            <a:ext cx="10515600" cy="1325563"/>
          </a:xfrm>
        </p:spPr>
        <p:txBody>
          <a:bodyPr/>
          <a:lstStyle/>
          <a:p>
            <a:r>
              <a:rPr lang="nl-NL" dirty="0"/>
              <a:t>Spain case law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E85266A-B519-4E4D-AFF2-7B5E26EE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71" y="1518989"/>
            <a:ext cx="7370928" cy="4286900"/>
          </a:xfrm>
        </p:spPr>
        <p:txBody>
          <a:bodyPr>
            <a:normAutofit fontScale="25000" lnSpcReduction="20000"/>
          </a:bodyPr>
          <a:lstStyle/>
          <a:p>
            <a:pPr marL="228600" lvl="1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s-ES" sz="7200" dirty="0"/>
              <a:t>Spanish </a:t>
            </a:r>
            <a:r>
              <a:rPr lang="es-ES" sz="7200" dirty="0" err="1"/>
              <a:t>legislation</a:t>
            </a:r>
            <a:r>
              <a:rPr lang="es-ES" sz="7200" dirty="0"/>
              <a:t>: no </a:t>
            </a:r>
            <a:r>
              <a:rPr lang="es-ES" sz="7200" dirty="0" err="1"/>
              <a:t>definition</a:t>
            </a:r>
            <a:r>
              <a:rPr lang="es-ES" sz="7200" dirty="0"/>
              <a:t> of “BO” </a:t>
            </a:r>
            <a:r>
              <a:rPr lang="es-ES" sz="7200" dirty="0" err="1"/>
              <a:t>or</a:t>
            </a:r>
            <a:r>
              <a:rPr lang="es-ES" sz="7200" dirty="0"/>
              <a:t> “</a:t>
            </a:r>
            <a:r>
              <a:rPr lang="es-ES" sz="7200" dirty="0" err="1"/>
              <a:t>substance</a:t>
            </a:r>
            <a:r>
              <a:rPr lang="es-ES" sz="7200" dirty="0"/>
              <a:t>” in </a:t>
            </a:r>
            <a:r>
              <a:rPr lang="es-ES" sz="7200" dirty="0" err="1"/>
              <a:t>domestic</a:t>
            </a:r>
            <a:r>
              <a:rPr lang="es-ES" sz="7200" dirty="0"/>
              <a:t> </a:t>
            </a:r>
            <a:r>
              <a:rPr lang="es-ES" sz="7200" dirty="0" err="1"/>
              <a:t>law</a:t>
            </a:r>
            <a:r>
              <a:rPr lang="es-ES" sz="7200" dirty="0"/>
              <a:t>.</a:t>
            </a:r>
          </a:p>
          <a:p>
            <a:pPr marL="228600" lvl="1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s-ES" sz="7200" dirty="0"/>
              <a:t>Tax </a:t>
            </a:r>
            <a:r>
              <a:rPr lang="es-ES" sz="7200" dirty="0" err="1"/>
              <a:t>Authorities</a:t>
            </a:r>
            <a:r>
              <a:rPr lang="es-ES" sz="7200" dirty="0"/>
              <a:t>’ </a:t>
            </a:r>
            <a:r>
              <a:rPr lang="es-ES" sz="7200" dirty="0" err="1"/>
              <a:t>approach</a:t>
            </a:r>
            <a:r>
              <a:rPr lang="es-ES" sz="7200" dirty="0"/>
              <a:t> after ECJ Danish Cases (</a:t>
            </a:r>
            <a:r>
              <a:rPr lang="es-ES" sz="7200" dirty="0" err="1"/>
              <a:t>TEACs</a:t>
            </a:r>
            <a:r>
              <a:rPr lang="es-ES" sz="7200" dirty="0"/>
              <a:t> 2019/</a:t>
            </a:r>
            <a:r>
              <a:rPr lang="es-ES" sz="7200" dirty="0" err="1"/>
              <a:t>Report</a:t>
            </a:r>
            <a:r>
              <a:rPr lang="es-ES" sz="7200" dirty="0"/>
              <a:t> </a:t>
            </a:r>
            <a:r>
              <a:rPr lang="es-ES" sz="7200" dirty="0" err="1"/>
              <a:t>nr</a:t>
            </a:r>
            <a:r>
              <a:rPr lang="es-ES" sz="7200" dirty="0"/>
              <a:t> 4):</a:t>
            </a:r>
          </a:p>
          <a:p>
            <a:pPr marL="685800" lvl="3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s-ES" sz="5600" dirty="0"/>
              <a:t>Danish Cases </a:t>
            </a:r>
            <a:r>
              <a:rPr lang="es-ES" sz="5600" dirty="0" err="1"/>
              <a:t>reinforce</a:t>
            </a:r>
            <a:r>
              <a:rPr lang="es-ES" sz="5600" dirty="0"/>
              <a:t> </a:t>
            </a:r>
            <a:r>
              <a:rPr lang="es-ES" sz="5600" dirty="0" err="1"/>
              <a:t>the</a:t>
            </a:r>
            <a:r>
              <a:rPr lang="es-ES" sz="5600" dirty="0"/>
              <a:t> general </a:t>
            </a:r>
            <a:r>
              <a:rPr lang="es-ES" sz="5600" dirty="0" err="1"/>
              <a:t>principle</a:t>
            </a:r>
            <a:r>
              <a:rPr lang="es-ES" sz="5600" dirty="0"/>
              <a:t> in </a:t>
            </a:r>
            <a:r>
              <a:rPr lang="es-ES" sz="5600" dirty="0" err="1"/>
              <a:t>the</a:t>
            </a:r>
            <a:r>
              <a:rPr lang="es-ES" sz="5600" dirty="0"/>
              <a:t> EU </a:t>
            </a:r>
            <a:r>
              <a:rPr lang="es-ES" sz="5600" dirty="0" err="1"/>
              <a:t>by</a:t>
            </a:r>
            <a:r>
              <a:rPr lang="es-ES" sz="5600" dirty="0"/>
              <a:t> </a:t>
            </a:r>
            <a:r>
              <a:rPr lang="es-ES" sz="5600" dirty="0" err="1"/>
              <a:t>which</a:t>
            </a:r>
            <a:r>
              <a:rPr lang="es-ES" sz="5600" dirty="0"/>
              <a:t> MS </a:t>
            </a:r>
            <a:r>
              <a:rPr lang="es-ES" sz="5600" dirty="0" err="1"/>
              <a:t>must</a:t>
            </a:r>
            <a:r>
              <a:rPr lang="es-ES" sz="5600" dirty="0"/>
              <a:t> </a:t>
            </a:r>
            <a:r>
              <a:rPr lang="es-ES" sz="5600" dirty="0" err="1"/>
              <a:t>prevent</a:t>
            </a:r>
            <a:r>
              <a:rPr lang="es-ES" sz="5600" dirty="0"/>
              <a:t> abusive </a:t>
            </a:r>
            <a:r>
              <a:rPr lang="es-ES" sz="5600" dirty="0" err="1"/>
              <a:t>practices</a:t>
            </a:r>
            <a:r>
              <a:rPr lang="es-ES" sz="5600" dirty="0"/>
              <a:t>.</a:t>
            </a:r>
          </a:p>
          <a:p>
            <a:pPr marL="685800" lvl="3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s-ES" sz="5600" dirty="0"/>
              <a:t>BO as “</a:t>
            </a:r>
            <a:r>
              <a:rPr lang="es-ES" sz="5600" dirty="0" err="1"/>
              <a:t>main</a:t>
            </a:r>
            <a:r>
              <a:rPr lang="es-ES" sz="5600" dirty="0"/>
              <a:t> role” and </a:t>
            </a:r>
            <a:r>
              <a:rPr lang="es-ES" sz="5600" dirty="0" err="1"/>
              <a:t>sort</a:t>
            </a:r>
            <a:r>
              <a:rPr lang="es-ES" sz="5600" dirty="0"/>
              <a:t> </a:t>
            </a:r>
            <a:r>
              <a:rPr lang="es-ES" sz="5600" dirty="0" err="1"/>
              <a:t>of</a:t>
            </a:r>
            <a:r>
              <a:rPr lang="es-ES" sz="5600" dirty="0"/>
              <a:t> “</a:t>
            </a:r>
            <a:r>
              <a:rPr lang="es-ES" sz="5600" dirty="0" err="1"/>
              <a:t>privileged</a:t>
            </a:r>
            <a:r>
              <a:rPr lang="es-ES" sz="5600" dirty="0"/>
              <a:t> </a:t>
            </a:r>
            <a:r>
              <a:rPr lang="es-ES" sz="5600" dirty="0" err="1"/>
              <a:t>evidence</a:t>
            </a:r>
            <a:r>
              <a:rPr lang="es-ES" sz="5600" dirty="0"/>
              <a:t>” (</a:t>
            </a:r>
            <a:r>
              <a:rPr lang="es-ES" sz="5600" dirty="0" err="1"/>
              <a:t>regardless</a:t>
            </a:r>
            <a:r>
              <a:rPr lang="es-ES" sz="5600" dirty="0"/>
              <a:t> </a:t>
            </a:r>
            <a:r>
              <a:rPr lang="es-ES" sz="5600" dirty="0" err="1"/>
              <a:t>of</a:t>
            </a:r>
            <a:r>
              <a:rPr lang="es-ES" sz="5600" dirty="0"/>
              <a:t> </a:t>
            </a:r>
            <a:r>
              <a:rPr lang="es-ES" sz="5600" dirty="0" err="1"/>
              <a:t>lack</a:t>
            </a:r>
            <a:r>
              <a:rPr lang="es-ES" sz="5600" dirty="0"/>
              <a:t> </a:t>
            </a:r>
            <a:r>
              <a:rPr lang="es-ES" sz="5600" dirty="0" err="1"/>
              <a:t>of</a:t>
            </a:r>
            <a:r>
              <a:rPr lang="es-ES" sz="5600" dirty="0"/>
              <a:t> provision in </a:t>
            </a:r>
            <a:r>
              <a:rPr lang="es-ES" sz="5600" dirty="0" err="1"/>
              <a:t>domestic</a:t>
            </a:r>
            <a:r>
              <a:rPr lang="es-ES" sz="5600" dirty="0"/>
              <a:t> </a:t>
            </a:r>
            <a:r>
              <a:rPr lang="es-ES" sz="5600" dirty="0" err="1"/>
              <a:t>legislation</a:t>
            </a:r>
            <a:r>
              <a:rPr lang="es-ES" sz="5600" dirty="0"/>
              <a:t> – </a:t>
            </a:r>
            <a:r>
              <a:rPr lang="es-ES" sz="5600" dirty="0" err="1"/>
              <a:t>e.g</a:t>
            </a:r>
            <a:r>
              <a:rPr lang="es-ES" sz="5600" dirty="0"/>
              <a:t>. </a:t>
            </a:r>
            <a:r>
              <a:rPr lang="es-ES" sz="5600" dirty="0" err="1"/>
              <a:t>interest</a:t>
            </a:r>
            <a:r>
              <a:rPr lang="es-ES" sz="5600" dirty="0"/>
              <a:t> </a:t>
            </a:r>
            <a:r>
              <a:rPr lang="es-ES" sz="5600" dirty="0" err="1"/>
              <a:t>exemption</a:t>
            </a:r>
            <a:r>
              <a:rPr lang="es-ES" sz="5600" dirty="0"/>
              <a:t>-).</a:t>
            </a:r>
          </a:p>
          <a:p>
            <a:pPr marL="685800" lvl="3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s-ES" sz="5600" dirty="0" err="1"/>
              <a:t>Indicators</a:t>
            </a:r>
            <a:r>
              <a:rPr lang="es-ES" sz="5600" dirty="0"/>
              <a:t> of abuse (artificial </a:t>
            </a:r>
            <a:r>
              <a:rPr lang="es-ES" sz="5600" dirty="0" err="1"/>
              <a:t>arrangement</a:t>
            </a:r>
            <a:r>
              <a:rPr lang="es-ES" sz="5600" dirty="0"/>
              <a:t>) </a:t>
            </a:r>
            <a:r>
              <a:rPr lang="es-ES" sz="5600" dirty="0" err="1"/>
              <a:t>pursuant</a:t>
            </a:r>
            <a:r>
              <a:rPr lang="es-ES" sz="5600" dirty="0"/>
              <a:t> </a:t>
            </a:r>
            <a:r>
              <a:rPr lang="es-ES" sz="5600" dirty="0" err="1"/>
              <a:t>to</a:t>
            </a:r>
            <a:r>
              <a:rPr lang="es-ES" sz="5600" dirty="0"/>
              <a:t> ECJ can be </a:t>
            </a:r>
            <a:r>
              <a:rPr lang="es-ES" sz="5600" dirty="0" err="1"/>
              <a:t>grouped</a:t>
            </a:r>
            <a:r>
              <a:rPr lang="es-ES" sz="5600" dirty="0"/>
              <a:t> in </a:t>
            </a:r>
            <a:r>
              <a:rPr lang="es-ES" sz="5600" dirty="0" err="1"/>
              <a:t>two</a:t>
            </a:r>
            <a:r>
              <a:rPr lang="es-ES" sz="5600" dirty="0"/>
              <a:t>:</a:t>
            </a:r>
          </a:p>
          <a:p>
            <a:pPr marL="1143000" lvl="6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n-US" sz="5600" dirty="0"/>
              <a:t>Existence of economic activity through “substance”</a:t>
            </a:r>
          </a:p>
          <a:p>
            <a:pPr marL="1143000" lvl="6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n-US" sz="5600" dirty="0"/>
              <a:t>Financing flows analysis (actual vs factual payment)</a:t>
            </a:r>
          </a:p>
          <a:p>
            <a:pPr marL="228600" lvl="2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n-US" sz="7200" dirty="0"/>
              <a:t>Spanish Courts (AN May 21 2021 and May 31 2021)</a:t>
            </a:r>
          </a:p>
          <a:p>
            <a:pPr marL="685800" lvl="4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n-US" sz="5600" dirty="0"/>
              <a:t>“</a:t>
            </a:r>
            <a:r>
              <a:rPr lang="en-US" sz="5600" dirty="0" err="1"/>
              <a:t>Equiom</a:t>
            </a:r>
            <a:r>
              <a:rPr lang="en-US" sz="5600" dirty="0"/>
              <a:t>” approach?</a:t>
            </a:r>
          </a:p>
          <a:p>
            <a:pPr marL="685800" lvl="4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s-ES" sz="5600" dirty="0"/>
              <a:t>Tax </a:t>
            </a:r>
            <a:r>
              <a:rPr lang="es-ES" sz="5600" dirty="0" err="1"/>
              <a:t>authorities</a:t>
            </a:r>
            <a:r>
              <a:rPr lang="es-ES" sz="5600" dirty="0"/>
              <a:t> </a:t>
            </a:r>
            <a:r>
              <a:rPr lang="es-ES" sz="5600" dirty="0" err="1"/>
              <a:t>have</a:t>
            </a:r>
            <a:r>
              <a:rPr lang="es-ES" sz="5600" dirty="0"/>
              <a:t> </a:t>
            </a:r>
            <a:r>
              <a:rPr lang="es-ES" sz="5600" dirty="0" err="1"/>
              <a:t>to</a:t>
            </a:r>
            <a:r>
              <a:rPr lang="es-ES" sz="5600" dirty="0"/>
              <a:t> </a:t>
            </a:r>
            <a:r>
              <a:rPr lang="es-ES" sz="5600" dirty="0" err="1"/>
              <a:t>evidence</a:t>
            </a:r>
            <a:r>
              <a:rPr lang="es-ES" sz="5600" dirty="0"/>
              <a:t> </a:t>
            </a:r>
            <a:r>
              <a:rPr lang="es-ES" sz="5600" dirty="0" err="1"/>
              <a:t>the</a:t>
            </a:r>
            <a:r>
              <a:rPr lang="es-ES" sz="5600" dirty="0"/>
              <a:t> abusive </a:t>
            </a:r>
            <a:r>
              <a:rPr lang="es-ES" sz="5600" dirty="0" err="1"/>
              <a:t>situation</a:t>
            </a:r>
            <a:endParaRPr lang="es-ES" sz="5600" dirty="0"/>
          </a:p>
          <a:p>
            <a:pPr marL="228600" lvl="2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en-US" sz="7200" dirty="0"/>
              <a:t>Supreme Court: burden of proof (to be solved)</a:t>
            </a:r>
          </a:p>
          <a:p>
            <a:endParaRPr lang="en-US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BBE72A-C92D-28F6-539A-3D3A920A85ED}"/>
              </a:ext>
            </a:extLst>
          </p:cNvPr>
          <p:cNvGrpSpPr/>
          <p:nvPr/>
        </p:nvGrpSpPr>
        <p:grpSpPr>
          <a:xfrm>
            <a:off x="8664323" y="1234384"/>
            <a:ext cx="2778062" cy="3949160"/>
            <a:chOff x="1712806" y="2192713"/>
            <a:chExt cx="1815038" cy="2259076"/>
          </a:xfrm>
        </p:grpSpPr>
        <p:sp>
          <p:nvSpPr>
            <p:cNvPr id="22" name="Rectángulo redondeado 17">
              <a:extLst>
                <a:ext uri="{FF2B5EF4-FFF2-40B4-BE49-F238E27FC236}">
                  <a16:creationId xmlns:a16="http://schemas.microsoft.com/office/drawing/2014/main" id="{D2B895F7-FA1C-74A7-B75A-FCC4C3C7C1C5}"/>
                </a:ext>
              </a:extLst>
            </p:cNvPr>
            <p:cNvSpPr/>
            <p:nvPr/>
          </p:nvSpPr>
          <p:spPr>
            <a:xfrm>
              <a:off x="1712806" y="3127525"/>
              <a:ext cx="1677663" cy="43818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HOLDING (LUX</a:t>
              </a:r>
              <a:r>
                <a:rPr lang="es-ES" b="1" kern="0" dirty="0">
                  <a:solidFill>
                    <a:prstClr val="white"/>
                  </a:solidFill>
                  <a:latin typeface="Calibri"/>
                  <a:cs typeface="Calibri" panose="020F0502020204030204" pitchFamily="34" charset="0"/>
                </a:rPr>
                <a:t>)</a:t>
              </a: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3" name="Rectángulo redondeado 17">
              <a:extLst>
                <a:ext uri="{FF2B5EF4-FFF2-40B4-BE49-F238E27FC236}">
                  <a16:creationId xmlns:a16="http://schemas.microsoft.com/office/drawing/2014/main" id="{A50D85CA-FE28-056F-8B83-E8787093E3C3}"/>
                </a:ext>
              </a:extLst>
            </p:cNvPr>
            <p:cNvSpPr/>
            <p:nvPr/>
          </p:nvSpPr>
          <p:spPr>
            <a:xfrm>
              <a:off x="1713197" y="2192713"/>
              <a:ext cx="1677272" cy="46084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Sovereign</a:t>
              </a:r>
              <a:r>
                <a:rPr kumimoji="0" lang="es-E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s-E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Fund</a:t>
              </a:r>
              <a:r>
                <a:rPr kumimoji="0" lang="es-E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 (QATAR/CANADA)</a:t>
              </a:r>
            </a:p>
          </p:txBody>
        </p:sp>
        <p:sp>
          <p:nvSpPr>
            <p:cNvPr id="24" name="Rectángulo redondeado 17">
              <a:extLst>
                <a:ext uri="{FF2B5EF4-FFF2-40B4-BE49-F238E27FC236}">
                  <a16:creationId xmlns:a16="http://schemas.microsoft.com/office/drawing/2014/main" id="{56CC3666-47F5-742C-A866-E962CE9A5F2A}"/>
                </a:ext>
              </a:extLst>
            </p:cNvPr>
            <p:cNvSpPr/>
            <p:nvPr/>
          </p:nvSpPr>
          <p:spPr>
            <a:xfrm>
              <a:off x="1712807" y="4013606"/>
              <a:ext cx="1677662" cy="43818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Spain</a:t>
              </a:r>
            </a:p>
          </p:txBody>
        </p:sp>
        <p:cxnSp>
          <p:nvCxnSpPr>
            <p:cNvPr id="28" name="Conector recto 23">
              <a:extLst>
                <a:ext uri="{FF2B5EF4-FFF2-40B4-BE49-F238E27FC236}">
                  <a16:creationId xmlns:a16="http://schemas.microsoft.com/office/drawing/2014/main" id="{1E316F7F-5C6E-4951-6576-D2C0A093B6E4}"/>
                </a:ext>
              </a:extLst>
            </p:cNvPr>
            <p:cNvCxnSpPr>
              <a:stCxn id="23" idx="2"/>
              <a:endCxn id="22" idx="0"/>
            </p:cNvCxnSpPr>
            <p:nvPr/>
          </p:nvCxnSpPr>
          <p:spPr>
            <a:xfrm flipH="1">
              <a:off x="2551638" y="2653555"/>
              <a:ext cx="195" cy="47397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4">
              <a:extLst>
                <a:ext uri="{FF2B5EF4-FFF2-40B4-BE49-F238E27FC236}">
                  <a16:creationId xmlns:a16="http://schemas.microsoft.com/office/drawing/2014/main" id="{AAD63F34-BD3F-B44B-2AD9-9A2935AB5E7A}"/>
                </a:ext>
              </a:extLst>
            </p:cNvPr>
            <p:cNvCxnSpPr>
              <a:stCxn id="22" idx="2"/>
              <a:endCxn id="24" idx="0"/>
            </p:cNvCxnSpPr>
            <p:nvPr/>
          </p:nvCxnSpPr>
          <p:spPr>
            <a:xfrm>
              <a:off x="2551638" y="3565708"/>
              <a:ext cx="0" cy="44789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CuadroTexto 25">
              <a:extLst>
                <a:ext uri="{FF2B5EF4-FFF2-40B4-BE49-F238E27FC236}">
                  <a16:creationId xmlns:a16="http://schemas.microsoft.com/office/drawing/2014/main" id="{ECB3E298-C7E4-24B5-C08E-BBE107BD9E60}"/>
                </a:ext>
              </a:extLst>
            </p:cNvPr>
            <p:cNvSpPr txBox="1"/>
            <p:nvPr/>
          </p:nvSpPr>
          <p:spPr>
            <a:xfrm>
              <a:off x="2551637" y="2715465"/>
              <a:ext cx="951489" cy="22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2E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31" name="CuadroTexto 26">
              <a:extLst>
                <a:ext uri="{FF2B5EF4-FFF2-40B4-BE49-F238E27FC236}">
                  <a16:creationId xmlns:a16="http://schemas.microsoft.com/office/drawing/2014/main" id="{99D35E98-AE66-08B5-04B1-7F8305A5C557}"/>
                </a:ext>
              </a:extLst>
            </p:cNvPr>
            <p:cNvSpPr txBox="1"/>
            <p:nvPr/>
          </p:nvSpPr>
          <p:spPr>
            <a:xfrm>
              <a:off x="2576355" y="3608378"/>
              <a:ext cx="951489" cy="22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2E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&gt;5%</a:t>
              </a:r>
            </a:p>
          </p:txBody>
        </p:sp>
      </p:grp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C740A41C-4614-CA6F-DFFB-50625D90C7ED}"/>
              </a:ext>
            </a:extLst>
          </p:cNvPr>
          <p:cNvCxnSpPr/>
          <p:nvPr/>
        </p:nvCxnSpPr>
        <p:spPr>
          <a:xfrm rot="10800000">
            <a:off x="8618400" y="3486475"/>
            <a:ext cx="12700" cy="1462500"/>
          </a:xfrm>
          <a:prstGeom prst="curvedConnector3">
            <a:avLst>
              <a:gd name="adj1" fmla="val 3240000"/>
            </a:avLst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59F7F242-7BE2-7C33-E901-B68181F6A454}"/>
              </a:ext>
            </a:extLst>
          </p:cNvPr>
          <p:cNvCxnSpPr/>
          <p:nvPr/>
        </p:nvCxnSpPr>
        <p:spPr>
          <a:xfrm rot="10800000">
            <a:off x="11194184" y="1873481"/>
            <a:ext cx="12700" cy="1462500"/>
          </a:xfrm>
          <a:prstGeom prst="curvedConnector3">
            <a:avLst>
              <a:gd name="adj1" fmla="val -2460000"/>
            </a:avLst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2EB4C5-83AA-9C9A-2C00-6F0972F935DA}"/>
              </a:ext>
            </a:extLst>
          </p:cNvPr>
          <p:cNvCxnSpPr/>
          <p:nvPr/>
        </p:nvCxnSpPr>
        <p:spPr>
          <a:xfrm>
            <a:off x="8534400" y="4105275"/>
            <a:ext cx="2891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26">
            <a:extLst>
              <a:ext uri="{FF2B5EF4-FFF2-40B4-BE49-F238E27FC236}">
                <a16:creationId xmlns:a16="http://schemas.microsoft.com/office/drawing/2014/main" id="{12A08765-211E-FC0D-799E-9661BF3BF7BA}"/>
              </a:ext>
            </a:extLst>
          </p:cNvPr>
          <p:cNvSpPr txBox="1"/>
          <p:nvPr/>
        </p:nvSpPr>
        <p:spPr>
          <a:xfrm>
            <a:off x="8245826" y="3754729"/>
            <a:ext cx="145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52E4D"/>
                </a:solidFill>
                <a:latin typeface="Calibri"/>
              </a:rPr>
              <a:t>Dividend</a:t>
            </a:r>
            <a:r>
              <a:rPr lang="en-GB" sz="2000" dirty="0">
                <a:solidFill>
                  <a:srgbClr val="152E4D"/>
                </a:solidFill>
                <a:latin typeface="Calibri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52E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uadroTexto 26">
            <a:extLst>
              <a:ext uri="{FF2B5EF4-FFF2-40B4-BE49-F238E27FC236}">
                <a16:creationId xmlns:a16="http://schemas.microsoft.com/office/drawing/2014/main" id="{DFDDB180-6B81-2447-FFEC-93F0609F1C32}"/>
              </a:ext>
            </a:extLst>
          </p:cNvPr>
          <p:cNvSpPr txBox="1"/>
          <p:nvPr/>
        </p:nvSpPr>
        <p:spPr>
          <a:xfrm>
            <a:off x="10314169" y="2364545"/>
            <a:ext cx="145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52E4D"/>
                </a:solidFill>
                <a:latin typeface="Calibri"/>
              </a:rPr>
              <a:t>Dividend/interest</a:t>
            </a:r>
            <a:r>
              <a:rPr lang="en-GB" sz="2000" dirty="0">
                <a:solidFill>
                  <a:srgbClr val="152E4D"/>
                </a:solidFill>
                <a:latin typeface="Calibri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52E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093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8A14-81A0-4D7D-9234-04050F0A01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96954"/>
            <a:ext cx="10515600" cy="1325563"/>
          </a:xfrm>
        </p:spPr>
        <p:txBody>
          <a:bodyPr/>
          <a:lstStyle/>
          <a:p>
            <a:r>
              <a:rPr lang="nl-NL" dirty="0"/>
              <a:t>Spain CFC rules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E85266A-B519-4E4D-AFF2-7B5E26EE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88799"/>
            <a:ext cx="6958760" cy="4231141"/>
          </a:xfrm>
        </p:spPr>
        <p:txBody>
          <a:bodyPr>
            <a:normAutofit/>
          </a:bodyPr>
          <a:lstStyle/>
          <a:p>
            <a:r>
              <a:rPr lang="en-US" sz="2000" dirty="0"/>
              <a:t>Anti-abuse rule for passive income obtained by foreign companies.</a:t>
            </a:r>
          </a:p>
          <a:p>
            <a:pPr lvl="1"/>
            <a:r>
              <a:rPr lang="en-US" sz="1600" dirty="0"/>
              <a:t>Participation in subsidiary of at least 50%</a:t>
            </a:r>
          </a:p>
          <a:p>
            <a:pPr lvl="1"/>
            <a:r>
              <a:rPr lang="en-US" sz="1600" dirty="0"/>
              <a:t>Taxation abroad: less than 75% of Spanish tax</a:t>
            </a:r>
          </a:p>
          <a:p>
            <a:r>
              <a:rPr lang="en-US" sz="2000" dirty="0"/>
              <a:t>Combined effect of tax amendments in 2020 and 2021:</a:t>
            </a:r>
          </a:p>
          <a:p>
            <a:pPr lvl="1"/>
            <a:r>
              <a:rPr lang="en-US" sz="1600" dirty="0"/>
              <a:t>Elimination of the “escape rules” in CFC rules:</a:t>
            </a:r>
          </a:p>
          <a:p>
            <a:pPr lvl="2"/>
            <a:r>
              <a:rPr lang="en-US" sz="1200" dirty="0"/>
              <a:t>Qualifying holdings (participation of at least 5% during 1 year, management, means)</a:t>
            </a:r>
          </a:p>
          <a:p>
            <a:pPr lvl="2"/>
            <a:r>
              <a:rPr lang="en-US" sz="1200" dirty="0"/>
              <a:t>Existence of “valid business reasons” replaced with “business activity”</a:t>
            </a:r>
          </a:p>
          <a:p>
            <a:pPr lvl="1"/>
            <a:r>
              <a:rPr lang="en-US" sz="1600" dirty="0"/>
              <a:t>Participation exemption reduced to 95% on dividend/capital gain</a:t>
            </a:r>
          </a:p>
          <a:p>
            <a:pPr lvl="1"/>
            <a:r>
              <a:rPr lang="en-US" sz="1600" dirty="0"/>
              <a:t>Worst case (interpretation): foreign holding entities applying full exemption give rise to CFC in Spain (i.e. taxation below 75% x 1.25% = 0.9375%)</a:t>
            </a:r>
          </a:p>
          <a:p>
            <a:r>
              <a:rPr lang="en-US" sz="2000" dirty="0"/>
              <a:t>ATAD 3 vs CFC?</a:t>
            </a:r>
          </a:p>
          <a:p>
            <a:pPr lvl="1"/>
            <a:endParaRPr lang="en-US" sz="1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BBE72A-C92D-28F6-539A-3D3A920A85ED}"/>
              </a:ext>
            </a:extLst>
          </p:cNvPr>
          <p:cNvGrpSpPr/>
          <p:nvPr/>
        </p:nvGrpSpPr>
        <p:grpSpPr>
          <a:xfrm>
            <a:off x="8664323" y="1234384"/>
            <a:ext cx="2833804" cy="3183159"/>
            <a:chOff x="1712806" y="2192713"/>
            <a:chExt cx="1851457" cy="1820893"/>
          </a:xfrm>
        </p:grpSpPr>
        <p:sp>
          <p:nvSpPr>
            <p:cNvPr id="22" name="Rectángulo redondeado 17">
              <a:extLst>
                <a:ext uri="{FF2B5EF4-FFF2-40B4-BE49-F238E27FC236}">
                  <a16:creationId xmlns:a16="http://schemas.microsoft.com/office/drawing/2014/main" id="{D2B895F7-FA1C-74A7-B75A-FCC4C3C7C1C5}"/>
                </a:ext>
              </a:extLst>
            </p:cNvPr>
            <p:cNvSpPr/>
            <p:nvPr/>
          </p:nvSpPr>
          <p:spPr>
            <a:xfrm>
              <a:off x="1712806" y="3127525"/>
              <a:ext cx="1677663" cy="43818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HOLDING </a:t>
              </a:r>
            </a:p>
          </p:txBody>
        </p:sp>
        <p:sp>
          <p:nvSpPr>
            <p:cNvPr id="23" name="Rectángulo redondeado 17">
              <a:extLst>
                <a:ext uri="{FF2B5EF4-FFF2-40B4-BE49-F238E27FC236}">
                  <a16:creationId xmlns:a16="http://schemas.microsoft.com/office/drawing/2014/main" id="{A50D85CA-FE28-056F-8B83-E8787093E3C3}"/>
                </a:ext>
              </a:extLst>
            </p:cNvPr>
            <p:cNvSpPr/>
            <p:nvPr/>
          </p:nvSpPr>
          <p:spPr>
            <a:xfrm>
              <a:off x="1713197" y="2192713"/>
              <a:ext cx="1677272" cy="46084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Spain</a:t>
              </a:r>
            </a:p>
          </p:txBody>
        </p:sp>
        <p:cxnSp>
          <p:nvCxnSpPr>
            <p:cNvPr id="28" name="Conector recto 23">
              <a:extLst>
                <a:ext uri="{FF2B5EF4-FFF2-40B4-BE49-F238E27FC236}">
                  <a16:creationId xmlns:a16="http://schemas.microsoft.com/office/drawing/2014/main" id="{1E316F7F-5C6E-4951-6576-D2C0A093B6E4}"/>
                </a:ext>
              </a:extLst>
            </p:cNvPr>
            <p:cNvCxnSpPr>
              <a:stCxn id="23" idx="2"/>
              <a:endCxn id="22" idx="0"/>
            </p:cNvCxnSpPr>
            <p:nvPr/>
          </p:nvCxnSpPr>
          <p:spPr>
            <a:xfrm flipH="1">
              <a:off x="2551638" y="2653555"/>
              <a:ext cx="195" cy="47397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4">
              <a:extLst>
                <a:ext uri="{FF2B5EF4-FFF2-40B4-BE49-F238E27FC236}">
                  <a16:creationId xmlns:a16="http://schemas.microsoft.com/office/drawing/2014/main" id="{AAD63F34-BD3F-B44B-2AD9-9A2935AB5E7A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2551638" y="3565708"/>
              <a:ext cx="0" cy="44789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CuadroTexto 25">
              <a:extLst>
                <a:ext uri="{FF2B5EF4-FFF2-40B4-BE49-F238E27FC236}">
                  <a16:creationId xmlns:a16="http://schemas.microsoft.com/office/drawing/2014/main" id="{ECB3E298-C7E4-24B5-C08E-BBE107BD9E60}"/>
                </a:ext>
              </a:extLst>
            </p:cNvPr>
            <p:cNvSpPr txBox="1"/>
            <p:nvPr/>
          </p:nvSpPr>
          <p:spPr>
            <a:xfrm>
              <a:off x="2612774" y="2741537"/>
              <a:ext cx="951489" cy="17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dirty="0">
                  <a:solidFill>
                    <a:srgbClr val="152E4D"/>
                  </a:solidFill>
                  <a:latin typeface="Calibri"/>
                </a:rPr>
                <a:t>&gt;5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52E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0%</a:t>
              </a:r>
            </a:p>
          </p:txBody>
        </p:sp>
      </p:grpSp>
      <p:sp>
        <p:nvSpPr>
          <p:cNvPr id="12" name="Rectángulo redondeado 17">
            <a:extLst>
              <a:ext uri="{FF2B5EF4-FFF2-40B4-BE49-F238E27FC236}">
                <a16:creationId xmlns:a16="http://schemas.microsoft.com/office/drawing/2014/main" id="{99C98655-FB5D-8DF5-1D65-D790695D658F}"/>
              </a:ext>
            </a:extLst>
          </p:cNvPr>
          <p:cNvSpPr/>
          <p:nvPr/>
        </p:nvSpPr>
        <p:spPr>
          <a:xfrm>
            <a:off x="8664323" y="4417543"/>
            <a:ext cx="2567798" cy="76600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Subsidiaries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40AB50-28FB-E242-BD05-6DCD3E86E5D1}"/>
              </a:ext>
            </a:extLst>
          </p:cNvPr>
          <p:cNvCxnSpPr/>
          <p:nvPr/>
        </p:nvCxnSpPr>
        <p:spPr>
          <a:xfrm>
            <a:off x="8664323" y="2505075"/>
            <a:ext cx="2567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88BCD1B4-AA9D-DAA9-172C-EFB5A4DD093F}"/>
              </a:ext>
            </a:extLst>
          </p:cNvPr>
          <p:cNvCxnSpPr/>
          <p:nvPr/>
        </p:nvCxnSpPr>
        <p:spPr>
          <a:xfrm rot="10800000">
            <a:off x="8618400" y="3486475"/>
            <a:ext cx="12700" cy="1462500"/>
          </a:xfrm>
          <a:prstGeom prst="curvedConnector3">
            <a:avLst>
              <a:gd name="adj1" fmla="val 3240000"/>
            </a:avLst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26">
            <a:extLst>
              <a:ext uri="{FF2B5EF4-FFF2-40B4-BE49-F238E27FC236}">
                <a16:creationId xmlns:a16="http://schemas.microsoft.com/office/drawing/2014/main" id="{374DA0B4-F475-2A80-FA2E-08214F73A8CF}"/>
              </a:ext>
            </a:extLst>
          </p:cNvPr>
          <p:cNvSpPr txBox="1"/>
          <p:nvPr/>
        </p:nvSpPr>
        <p:spPr>
          <a:xfrm>
            <a:off x="8245825" y="3754729"/>
            <a:ext cx="212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152E4D"/>
                </a:solidFill>
                <a:latin typeface="Calibri"/>
              </a:rPr>
              <a:t>Dividend (participation exemption)</a:t>
            </a:r>
            <a:r>
              <a:rPr lang="en-GB" sz="2000" dirty="0">
                <a:solidFill>
                  <a:srgbClr val="152E4D"/>
                </a:solidFill>
                <a:latin typeface="Calibri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52E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uadroTexto 26">
            <a:extLst>
              <a:ext uri="{FF2B5EF4-FFF2-40B4-BE49-F238E27FC236}">
                <a16:creationId xmlns:a16="http://schemas.microsoft.com/office/drawing/2014/main" id="{FA05220D-C365-A9E1-474B-E0F85EDEFB81}"/>
              </a:ext>
            </a:extLst>
          </p:cNvPr>
          <p:cNvSpPr txBox="1"/>
          <p:nvPr/>
        </p:nvSpPr>
        <p:spPr>
          <a:xfrm>
            <a:off x="10769961" y="2076956"/>
            <a:ext cx="145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152E4D"/>
                </a:solidFill>
                <a:latin typeface="Calibri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52E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47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8A14-81A0-4D7D-9234-04050F0A01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13511"/>
            <a:ext cx="10515600" cy="1325563"/>
          </a:xfrm>
        </p:spPr>
        <p:txBody>
          <a:bodyPr/>
          <a:lstStyle/>
          <a:p>
            <a:r>
              <a:rPr lang="nl-NL" dirty="0"/>
              <a:t>Brazil case law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E85266A-B519-4E4D-AFF2-7B5E26EE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900"/>
            <a:ext cx="7805583" cy="4231141"/>
          </a:xfrm>
        </p:spPr>
        <p:txBody>
          <a:bodyPr>
            <a:normAutofit/>
          </a:bodyPr>
          <a:lstStyle/>
          <a:p>
            <a:r>
              <a:rPr lang="en-US" sz="2400" dirty="0"/>
              <a:t>Cases under “old” CFC regime</a:t>
            </a:r>
          </a:p>
          <a:p>
            <a:pPr lvl="1"/>
            <a:r>
              <a:rPr lang="en-US" dirty="0"/>
              <a:t>Debate over application of Section 7 of double tax treaties to prevent imposition of Brazilian CFC rules – precedents go back and forth</a:t>
            </a:r>
          </a:p>
          <a:p>
            <a:pPr lvl="1"/>
            <a:r>
              <a:rPr lang="en-US" dirty="0"/>
              <a:t>Debate over consolidation of profits at the level of the holding company in a treaty jurisdiction </a:t>
            </a:r>
          </a:p>
          <a:p>
            <a:pPr lvl="2"/>
            <a:r>
              <a:rPr lang="en-US" sz="2400" dirty="0"/>
              <a:t>Substance of Holdco</a:t>
            </a:r>
          </a:p>
          <a:p>
            <a:pPr lvl="2"/>
            <a:r>
              <a:rPr lang="en-US" sz="2400" dirty="0"/>
              <a:t>Business purpose test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BBE72A-C92D-28F6-539A-3D3A920A85ED}"/>
              </a:ext>
            </a:extLst>
          </p:cNvPr>
          <p:cNvGrpSpPr/>
          <p:nvPr/>
        </p:nvGrpSpPr>
        <p:grpSpPr>
          <a:xfrm>
            <a:off x="8664323" y="1234384"/>
            <a:ext cx="2833804" cy="3183159"/>
            <a:chOff x="1712806" y="2192713"/>
            <a:chExt cx="1851457" cy="1820893"/>
          </a:xfrm>
        </p:grpSpPr>
        <p:sp>
          <p:nvSpPr>
            <p:cNvPr id="22" name="Rectángulo redondeado 17">
              <a:extLst>
                <a:ext uri="{FF2B5EF4-FFF2-40B4-BE49-F238E27FC236}">
                  <a16:creationId xmlns:a16="http://schemas.microsoft.com/office/drawing/2014/main" id="{D2B895F7-FA1C-74A7-B75A-FCC4C3C7C1C5}"/>
                </a:ext>
              </a:extLst>
            </p:cNvPr>
            <p:cNvSpPr/>
            <p:nvPr/>
          </p:nvSpPr>
          <p:spPr>
            <a:xfrm>
              <a:off x="1712806" y="3127525"/>
              <a:ext cx="1677663" cy="438183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Spanish</a:t>
              </a: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s-E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HoldCo</a:t>
              </a:r>
              <a:r>
                <a:rPr kumimoji="0" lang="es-E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3" name="Rectángulo redondeado 17">
              <a:extLst>
                <a:ext uri="{FF2B5EF4-FFF2-40B4-BE49-F238E27FC236}">
                  <a16:creationId xmlns:a16="http://schemas.microsoft.com/office/drawing/2014/main" id="{A50D85CA-FE28-056F-8B83-E8787093E3C3}"/>
                </a:ext>
              </a:extLst>
            </p:cNvPr>
            <p:cNvSpPr/>
            <p:nvPr/>
          </p:nvSpPr>
          <p:spPr>
            <a:xfrm>
              <a:off x="1713197" y="2192713"/>
              <a:ext cx="1677272" cy="46084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Brazil</a:t>
              </a:r>
            </a:p>
          </p:txBody>
        </p:sp>
        <p:cxnSp>
          <p:nvCxnSpPr>
            <p:cNvPr id="28" name="Conector recto 23">
              <a:extLst>
                <a:ext uri="{FF2B5EF4-FFF2-40B4-BE49-F238E27FC236}">
                  <a16:creationId xmlns:a16="http://schemas.microsoft.com/office/drawing/2014/main" id="{1E316F7F-5C6E-4951-6576-D2C0A093B6E4}"/>
                </a:ext>
              </a:extLst>
            </p:cNvPr>
            <p:cNvCxnSpPr>
              <a:stCxn id="23" idx="2"/>
              <a:endCxn id="22" idx="0"/>
            </p:cNvCxnSpPr>
            <p:nvPr/>
          </p:nvCxnSpPr>
          <p:spPr>
            <a:xfrm flipH="1">
              <a:off x="2551638" y="2653555"/>
              <a:ext cx="195" cy="47397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4">
              <a:extLst>
                <a:ext uri="{FF2B5EF4-FFF2-40B4-BE49-F238E27FC236}">
                  <a16:creationId xmlns:a16="http://schemas.microsoft.com/office/drawing/2014/main" id="{AAD63F34-BD3F-B44B-2AD9-9A2935AB5E7A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2551638" y="3565708"/>
              <a:ext cx="0" cy="44789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CuadroTexto 25">
              <a:extLst>
                <a:ext uri="{FF2B5EF4-FFF2-40B4-BE49-F238E27FC236}">
                  <a16:creationId xmlns:a16="http://schemas.microsoft.com/office/drawing/2014/main" id="{ECB3E298-C7E4-24B5-C08E-BBE107BD9E60}"/>
                </a:ext>
              </a:extLst>
            </p:cNvPr>
            <p:cNvSpPr txBox="1"/>
            <p:nvPr/>
          </p:nvSpPr>
          <p:spPr>
            <a:xfrm>
              <a:off x="2612774" y="2741537"/>
              <a:ext cx="951489" cy="22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solidFill>
                    <a:srgbClr val="152E4D"/>
                  </a:solidFill>
                  <a:latin typeface="Calibri"/>
                </a:rPr>
                <a:t>100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2E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2" name="Rectángulo redondeado 17">
            <a:extLst>
              <a:ext uri="{FF2B5EF4-FFF2-40B4-BE49-F238E27FC236}">
                <a16:creationId xmlns:a16="http://schemas.microsoft.com/office/drawing/2014/main" id="{99C98655-FB5D-8DF5-1D65-D790695D658F}"/>
              </a:ext>
            </a:extLst>
          </p:cNvPr>
          <p:cNvSpPr/>
          <p:nvPr/>
        </p:nvSpPr>
        <p:spPr>
          <a:xfrm>
            <a:off x="8664323" y="4417543"/>
            <a:ext cx="2567798" cy="76600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Subsidiaries in no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treaty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jurisdictions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40AB50-28FB-E242-BD05-6DCD3E86E5D1}"/>
              </a:ext>
            </a:extLst>
          </p:cNvPr>
          <p:cNvCxnSpPr/>
          <p:nvPr/>
        </p:nvCxnSpPr>
        <p:spPr>
          <a:xfrm>
            <a:off x="8664323" y="2505075"/>
            <a:ext cx="2567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26">
            <a:extLst>
              <a:ext uri="{FF2B5EF4-FFF2-40B4-BE49-F238E27FC236}">
                <a16:creationId xmlns:a16="http://schemas.microsoft.com/office/drawing/2014/main" id="{FA05220D-C365-A9E1-474B-E0F85EDEFB81}"/>
              </a:ext>
            </a:extLst>
          </p:cNvPr>
          <p:cNvSpPr txBox="1"/>
          <p:nvPr/>
        </p:nvSpPr>
        <p:spPr>
          <a:xfrm>
            <a:off x="10769961" y="2076956"/>
            <a:ext cx="145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152E4D"/>
                </a:solidFill>
                <a:latin typeface="Calibri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52E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270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9022-CC1B-405A-B7C5-7C6CDD4EDB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44961"/>
            <a:ext cx="10515600" cy="1325563"/>
          </a:xfrm>
        </p:spPr>
        <p:txBody>
          <a:bodyPr/>
          <a:lstStyle/>
          <a:p>
            <a:r>
              <a:rPr lang="en-US" dirty="0"/>
              <a:t>UK Examples: PPT / treaty changes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B1F721-1378-44D2-8D74-359988218F82}"/>
              </a:ext>
            </a:extLst>
          </p:cNvPr>
          <p:cNvGrpSpPr/>
          <p:nvPr/>
        </p:nvGrpSpPr>
        <p:grpSpPr>
          <a:xfrm>
            <a:off x="1104750" y="1670524"/>
            <a:ext cx="2636117" cy="2988712"/>
            <a:chOff x="3511296" y="3873348"/>
            <a:chExt cx="1611777" cy="18208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B2E783-30FD-4B08-99B3-EDBAD0EB3FE9}"/>
                </a:ext>
              </a:extLst>
            </p:cNvPr>
            <p:cNvCxnSpPr>
              <a:stCxn id="6" idx="2"/>
              <a:endCxn id="9" idx="0"/>
            </p:cNvCxnSpPr>
            <p:nvPr/>
          </p:nvCxnSpPr>
          <p:spPr>
            <a:xfrm>
              <a:off x="4317185" y="4122640"/>
              <a:ext cx="0" cy="1322247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B94A45-8466-4EA7-BEBE-9DC31F75359E}"/>
                </a:ext>
              </a:extLst>
            </p:cNvPr>
            <p:cNvSpPr/>
            <p:nvPr/>
          </p:nvSpPr>
          <p:spPr>
            <a:xfrm>
              <a:off x="3511296" y="3873348"/>
              <a:ext cx="1611777" cy="2492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Lux Co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41B3A2-D76D-44ED-BA5F-B595DBCB706F}"/>
                </a:ext>
              </a:extLst>
            </p:cNvPr>
            <p:cNvSpPr/>
            <p:nvPr/>
          </p:nvSpPr>
          <p:spPr>
            <a:xfrm>
              <a:off x="3511296" y="4397194"/>
              <a:ext cx="1611777" cy="2492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Lux Co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973FAA-83F0-4508-B737-FEDFC7BFCA05}"/>
                </a:ext>
              </a:extLst>
            </p:cNvPr>
            <p:cNvSpPr/>
            <p:nvPr/>
          </p:nvSpPr>
          <p:spPr>
            <a:xfrm>
              <a:off x="3511296" y="4930332"/>
              <a:ext cx="1611777" cy="2492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UK </a:t>
              </a:r>
              <a:r>
                <a:rPr lang="en-GB" sz="1400" dirty="0" err="1">
                  <a:solidFill>
                    <a:schemeClr val="tx1"/>
                  </a:solidFill>
                </a:rPr>
                <a:t>PropCo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BE0054-441D-48C5-A3B7-A7D978A91FA2}"/>
                </a:ext>
              </a:extLst>
            </p:cNvPr>
            <p:cNvSpPr/>
            <p:nvPr/>
          </p:nvSpPr>
          <p:spPr>
            <a:xfrm>
              <a:off x="3511296" y="5444887"/>
              <a:ext cx="1611777" cy="2492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UK real estate assets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426F85-95AB-4E36-B8D4-2DC8D44A19CF}"/>
              </a:ext>
            </a:extLst>
          </p:cNvPr>
          <p:cNvGrpSpPr/>
          <p:nvPr/>
        </p:nvGrpSpPr>
        <p:grpSpPr>
          <a:xfrm>
            <a:off x="6454530" y="1779554"/>
            <a:ext cx="2434384" cy="2879682"/>
            <a:chOff x="6947046" y="3866357"/>
            <a:chExt cx="1583353" cy="179651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3C535A-7F49-4937-8381-2ECEEFAB8DB9}"/>
                </a:ext>
              </a:extLst>
            </p:cNvPr>
            <p:cNvCxnSpPr>
              <a:cxnSpLocks/>
            </p:cNvCxnSpPr>
            <p:nvPr/>
          </p:nvCxnSpPr>
          <p:spPr>
            <a:xfrm>
              <a:off x="7705488" y="4308176"/>
              <a:ext cx="0" cy="1137865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71BFA1-E0C2-4599-8805-14F64D04CC7D}"/>
                </a:ext>
              </a:extLst>
            </p:cNvPr>
            <p:cNvSpPr/>
            <p:nvPr/>
          </p:nvSpPr>
          <p:spPr>
            <a:xfrm>
              <a:off x="7020694" y="4659817"/>
              <a:ext cx="1509705" cy="2492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Lux Co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EFBEF6-846E-4FD1-89F9-2C08363FB9E7}"/>
                </a:ext>
              </a:extLst>
            </p:cNvPr>
            <p:cNvSpPr/>
            <p:nvPr/>
          </p:nvSpPr>
          <p:spPr>
            <a:xfrm>
              <a:off x="7013514" y="5114920"/>
              <a:ext cx="1516885" cy="5479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Investments (e.g. investment portfolio)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CDF91E-077A-4417-8B95-3EC57A159E74}"/>
                </a:ext>
              </a:extLst>
            </p:cNvPr>
            <p:cNvSpPr/>
            <p:nvPr/>
          </p:nvSpPr>
          <p:spPr>
            <a:xfrm>
              <a:off x="6947046" y="3866357"/>
              <a:ext cx="1516885" cy="5479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UK resident individual (UK resident)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040BAA-1932-4F53-A5EA-D7AFD575E9BB}"/>
              </a:ext>
            </a:extLst>
          </p:cNvPr>
          <p:cNvSpPr txBox="1"/>
          <p:nvPr/>
        </p:nvSpPr>
        <p:spPr>
          <a:xfrm>
            <a:off x="4110606" y="1670524"/>
            <a:ext cx="2063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Previously a common structure for holding UK real estate investments, using a Luxembourg company to obtain protection from UK tax on capital gains. Counteracted through:</a:t>
            </a:r>
          </a:p>
          <a:p>
            <a:pPr marL="342900" indent="-342900">
              <a:buAutoNum type="alphaLcParenBoth"/>
            </a:pPr>
            <a:r>
              <a:rPr lang="en-GB" dirty="0"/>
              <a:t>MLI / PPT</a:t>
            </a:r>
          </a:p>
          <a:p>
            <a:pPr marL="342900" indent="-342900">
              <a:buAutoNum type="alphaLcParenBoth"/>
            </a:pPr>
            <a:r>
              <a:rPr lang="en-GB" dirty="0"/>
              <a:t>Updates to the UK/Lux DTT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4EAD7-F769-42BF-9D39-91D4C5BB45D1}"/>
              </a:ext>
            </a:extLst>
          </p:cNvPr>
          <p:cNvSpPr txBox="1"/>
          <p:nvPr/>
        </p:nvSpPr>
        <p:spPr>
          <a:xfrm>
            <a:off x="9201206" y="1532025"/>
            <a:ext cx="2063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Depending on the UK tax status of individual investors, previously possible in some circumstances to use non-UK companies (Luxembourg a common example) to block UK tax on gains.  Again, MLI / PPT may counteract.</a:t>
            </a:r>
          </a:p>
        </p:txBody>
      </p:sp>
    </p:spTree>
    <p:extLst>
      <p:ext uri="{BB962C8B-B14F-4D97-AF65-F5344CB8AC3E}">
        <p14:creationId xmlns:p14="http://schemas.microsoft.com/office/powerpoint/2010/main" val="365369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652" y="365125"/>
            <a:ext cx="9435947" cy="1325563"/>
          </a:xfrm>
        </p:spPr>
        <p:txBody>
          <a:bodyPr/>
          <a:lstStyle/>
          <a:p>
            <a:r>
              <a:rPr lang="en-US" noProof="0" dirty="0"/>
              <a:t>Agenda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BA62C55-F289-43B6-8DA2-A65DC98CB8AB}"/>
              </a:ext>
            </a:extLst>
          </p:cNvPr>
          <p:cNvSpPr txBox="1">
            <a:spLocks/>
          </p:cNvSpPr>
          <p:nvPr/>
        </p:nvSpPr>
        <p:spPr>
          <a:xfrm>
            <a:off x="1079652" y="1690688"/>
            <a:ext cx="100326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Recent developments affecting holding company structures</a:t>
            </a:r>
          </a:p>
          <a:p>
            <a:r>
              <a:rPr lang="en-US" dirty="0"/>
              <a:t>Examples of impacted holding company structures</a:t>
            </a:r>
          </a:p>
          <a:p>
            <a:r>
              <a:rPr lang="en-US" dirty="0"/>
              <a:t>Planning solutions</a:t>
            </a:r>
          </a:p>
          <a:p>
            <a:r>
              <a:rPr lang="en-US" dirty="0"/>
              <a:t>The future of holding companies?</a:t>
            </a:r>
          </a:p>
        </p:txBody>
      </p:sp>
    </p:spTree>
    <p:extLst>
      <p:ext uri="{BB962C8B-B14F-4D97-AF65-F5344CB8AC3E}">
        <p14:creationId xmlns:p14="http://schemas.microsoft.com/office/powerpoint/2010/main" val="3919516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2468-9D49-49B3-B1D2-0334B044D4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42562"/>
            <a:ext cx="10515600" cy="1325563"/>
          </a:xfrm>
        </p:spPr>
        <p:txBody>
          <a:bodyPr/>
          <a:lstStyle/>
          <a:p>
            <a:r>
              <a:rPr lang="en-US" dirty="0"/>
              <a:t>UK examples: impact of EU developments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9E795A-ACC1-4327-BE56-56F424298F86}"/>
              </a:ext>
            </a:extLst>
          </p:cNvPr>
          <p:cNvGrpSpPr/>
          <p:nvPr/>
        </p:nvGrpSpPr>
        <p:grpSpPr>
          <a:xfrm>
            <a:off x="3292288" y="917211"/>
            <a:ext cx="1689449" cy="2722966"/>
            <a:chOff x="5370331" y="2974478"/>
            <a:chExt cx="1689449" cy="217950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AA9B75D-C0B4-4029-9821-0C0B2D7646C6}"/>
                </a:ext>
              </a:extLst>
            </p:cNvPr>
            <p:cNvCxnSpPr>
              <a:cxnSpLocks/>
              <a:stCxn id="7" idx="3"/>
              <a:endCxn id="8" idx="0"/>
            </p:cNvCxnSpPr>
            <p:nvPr/>
          </p:nvCxnSpPr>
          <p:spPr>
            <a:xfrm>
              <a:off x="6212068" y="3883522"/>
              <a:ext cx="0" cy="988037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3F5E55-C38B-4741-92CA-E8BB4C7FF36D}"/>
                </a:ext>
              </a:extLst>
            </p:cNvPr>
            <p:cNvSpPr/>
            <p:nvPr/>
          </p:nvSpPr>
          <p:spPr>
            <a:xfrm>
              <a:off x="5370331" y="4035482"/>
              <a:ext cx="1689449" cy="2824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UK master </a:t>
              </a:r>
              <a:r>
                <a:rPr lang="en-GB" sz="1400" dirty="0" err="1">
                  <a:solidFill>
                    <a:schemeClr val="tx1"/>
                  </a:solidFill>
                </a:rPr>
                <a:t>holdco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4EE43CB-136C-436A-ACB0-5468C907916D}"/>
                </a:ext>
              </a:extLst>
            </p:cNvPr>
            <p:cNvSpPr/>
            <p:nvPr/>
          </p:nvSpPr>
          <p:spPr>
            <a:xfrm>
              <a:off x="5688899" y="2974478"/>
              <a:ext cx="1046337" cy="90904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Fund LP</a:t>
              </a:r>
              <a:endParaRPr lang="en-GB" sz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53586E-3446-4CE0-940B-CBA0DB006DA6}"/>
                </a:ext>
              </a:extLst>
            </p:cNvPr>
            <p:cNvSpPr/>
            <p:nvPr/>
          </p:nvSpPr>
          <p:spPr>
            <a:xfrm>
              <a:off x="5688899" y="4871559"/>
              <a:ext cx="1046337" cy="2824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EU investee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09790E-FC81-4C89-AC19-CF21A5A6B597}"/>
              </a:ext>
            </a:extLst>
          </p:cNvPr>
          <p:cNvGrpSpPr/>
          <p:nvPr/>
        </p:nvGrpSpPr>
        <p:grpSpPr>
          <a:xfrm>
            <a:off x="6038416" y="1729426"/>
            <a:ext cx="1057976" cy="1689402"/>
            <a:chOff x="8177182" y="3875646"/>
            <a:chExt cx="1057976" cy="168940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8BCA99-32D6-4788-8AB5-1AC2C84962DD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8700350" y="3883522"/>
              <a:ext cx="11640" cy="1399098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C01D02-28A3-4DD8-A26D-C4C1513058C0}"/>
                </a:ext>
              </a:extLst>
            </p:cNvPr>
            <p:cNvSpPr/>
            <p:nvPr/>
          </p:nvSpPr>
          <p:spPr>
            <a:xfrm>
              <a:off x="8177182" y="3875646"/>
              <a:ext cx="1046336" cy="2824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UK </a:t>
              </a:r>
              <a:r>
                <a:rPr lang="en-GB" sz="1400" dirty="0" err="1">
                  <a:solidFill>
                    <a:schemeClr val="tx1"/>
                  </a:solidFill>
                </a:rPr>
                <a:t>holdco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FCAD83-EE6F-4F30-BB8B-2CABF8E8A34E}"/>
                </a:ext>
              </a:extLst>
            </p:cNvPr>
            <p:cNvSpPr/>
            <p:nvPr/>
          </p:nvSpPr>
          <p:spPr>
            <a:xfrm>
              <a:off x="8188821" y="5282620"/>
              <a:ext cx="1046337" cy="2824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EU investee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9AB01B-C88C-42C5-9EFF-454E64CCE48A}"/>
              </a:ext>
            </a:extLst>
          </p:cNvPr>
          <p:cNvGrpSpPr/>
          <p:nvPr/>
        </p:nvGrpSpPr>
        <p:grpSpPr>
          <a:xfrm>
            <a:off x="814899" y="917211"/>
            <a:ext cx="1699867" cy="2722966"/>
            <a:chOff x="2868797" y="2974478"/>
            <a:chExt cx="1699867" cy="272296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8FDFD9-789F-421A-A951-78579E331A5F}"/>
                </a:ext>
              </a:extLst>
            </p:cNvPr>
            <p:cNvCxnSpPr>
              <a:cxnSpLocks/>
              <a:stCxn id="18" idx="3"/>
              <a:endCxn id="16" idx="2"/>
            </p:cNvCxnSpPr>
            <p:nvPr/>
          </p:nvCxnSpPr>
          <p:spPr>
            <a:xfrm>
              <a:off x="3391966" y="3883522"/>
              <a:ext cx="0" cy="635232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69F752-0525-49A8-9FF6-2658A3C27842}"/>
                </a:ext>
              </a:extLst>
            </p:cNvPr>
            <p:cNvSpPr/>
            <p:nvPr/>
          </p:nvSpPr>
          <p:spPr>
            <a:xfrm>
              <a:off x="2868797" y="4236326"/>
              <a:ext cx="1046337" cy="2824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Lux Co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557973-6A93-4DED-AD6E-431225D64B47}"/>
                </a:ext>
              </a:extLst>
            </p:cNvPr>
            <p:cNvSpPr/>
            <p:nvPr/>
          </p:nvSpPr>
          <p:spPr>
            <a:xfrm>
              <a:off x="3467173" y="5205377"/>
              <a:ext cx="1101491" cy="4920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UK borrowers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4E685F3-69C3-4320-B794-E0627644F3BD}"/>
                </a:ext>
              </a:extLst>
            </p:cNvPr>
            <p:cNvSpPr/>
            <p:nvPr/>
          </p:nvSpPr>
          <p:spPr>
            <a:xfrm>
              <a:off x="2868797" y="2974478"/>
              <a:ext cx="1046337" cy="90904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Fund LP</a:t>
              </a:r>
              <a:endParaRPr lang="en-GB" sz="120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D1C0A86-936C-4DD5-9AAD-E29B95A0008F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3391966" y="4518754"/>
              <a:ext cx="521943" cy="635233"/>
            </a:xfrm>
            <a:prstGeom prst="straightConnector1">
              <a:avLst/>
            </a:prstGeom>
            <a:ln w="28575">
              <a:solidFill>
                <a:srgbClr val="FF525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2A47B9A-BCC0-4D0A-AC09-81B01C3FB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261" y="770714"/>
            <a:ext cx="2834098" cy="3099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BC939D-29D8-4EEC-9914-122A096BDC03}"/>
              </a:ext>
            </a:extLst>
          </p:cNvPr>
          <p:cNvSpPr txBox="1"/>
          <p:nvPr/>
        </p:nvSpPr>
        <p:spPr>
          <a:xfrm>
            <a:off x="50334" y="3692842"/>
            <a:ext cx="12091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Key point from a UK perspective: interaction between ATAD 3 and existing UK / third country DTTs – EU directive cannot override those DTTs.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impact will proposed extension of ATAD 3 to third jurisdictions have in this context?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First structure: If Lux Co is a shell, Luxembourg is required not certify Lux Co’s residence. Whether there is relief from withholding will depend on what HMRC will accept.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Second structure: Assuming non EU shareholders, cannot currently override DTT with UK (provided PPT not engaged).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Third structure: if EU investee is required to withhold on payments to EU shell co in accordance with its DTT with the UK, will the UK be prepared to adopt a similar look-through approach (e.g. to grant a credit for WHT) if otherwise there would be no WHT on payment to UK </a:t>
            </a:r>
            <a:r>
              <a:rPr lang="en-GB" sz="1600" dirty="0" err="1"/>
              <a:t>holdco</a:t>
            </a:r>
            <a:r>
              <a:rPr lang="en-GB" sz="16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Family-owned business structures: review impact of ATAD 3, Danish cases, DTT and Parent Subsidiary Directive anti-abuse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682BB6-8B9A-49A2-99F4-473C2CB049FE}"/>
              </a:ext>
            </a:extLst>
          </p:cNvPr>
          <p:cNvSpPr/>
          <p:nvPr/>
        </p:nvSpPr>
        <p:spPr>
          <a:xfrm>
            <a:off x="6050056" y="2454412"/>
            <a:ext cx="1046336" cy="2824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EU shell co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722735-8C5F-4F7F-A1F9-A7B6EF4433AE}"/>
              </a:ext>
            </a:extLst>
          </p:cNvPr>
          <p:cNvSpPr/>
          <p:nvPr/>
        </p:nvSpPr>
        <p:spPr>
          <a:xfrm>
            <a:off x="3563246" y="2802495"/>
            <a:ext cx="1141556" cy="2824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UK </a:t>
            </a:r>
            <a:r>
              <a:rPr lang="en-GB" sz="1400" dirty="0" err="1">
                <a:solidFill>
                  <a:schemeClr val="tx1"/>
                </a:solidFill>
              </a:rPr>
              <a:t>holdco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85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8026" y="2766218"/>
            <a:ext cx="9435947" cy="1325563"/>
          </a:xfrm>
        </p:spPr>
        <p:txBody>
          <a:bodyPr/>
          <a:lstStyle/>
          <a:p>
            <a:r>
              <a:rPr lang="en-US" dirty="0"/>
              <a:t>Planning solutions</a:t>
            </a:r>
          </a:p>
        </p:txBody>
      </p:sp>
    </p:spTree>
    <p:extLst>
      <p:ext uri="{BB962C8B-B14F-4D97-AF65-F5344CB8AC3E}">
        <p14:creationId xmlns:p14="http://schemas.microsoft.com/office/powerpoint/2010/main" val="2658944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E94-D09C-4DD3-92EC-B598E8907F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42243"/>
            <a:ext cx="10515600" cy="1325563"/>
          </a:xfrm>
        </p:spPr>
        <p:txBody>
          <a:bodyPr/>
          <a:lstStyle/>
          <a:p>
            <a:r>
              <a:rPr lang="en-US" dirty="0"/>
              <a:t>Potential planning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D76AB-D178-4E6B-A79F-D5A9AA6F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654"/>
            <a:ext cx="10310870" cy="410418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Goal: exempt income of the holding company and no taxes upon repatriation of profit</a:t>
            </a:r>
          </a:p>
          <a:p>
            <a:r>
              <a:rPr lang="en-US" dirty="0"/>
              <a:t>Jurisdictions without a dividend tax within the EU: Malta or Cyprus?</a:t>
            </a:r>
          </a:p>
          <a:p>
            <a:pPr lvl="1"/>
            <a:r>
              <a:rPr lang="en-US" sz="2200" dirty="0"/>
              <a:t>EC’s opinion: payments leaving the EU must be taxed at least once at source</a:t>
            </a:r>
          </a:p>
          <a:p>
            <a:r>
              <a:rPr lang="en-US" dirty="0"/>
              <a:t>Permanent establishment in country without branch remittance tax</a:t>
            </a:r>
          </a:p>
          <a:p>
            <a:r>
              <a:rPr lang="en-US" dirty="0"/>
              <a:t>Cross-border merger or redomiciliation? Not a taxable event in many jurisdictions</a:t>
            </a:r>
          </a:p>
          <a:p>
            <a:r>
              <a:rPr lang="en-US" dirty="0"/>
              <a:t>In stead of dividend, sell the interest (article 10 vs 13 OECD MTC)</a:t>
            </a:r>
          </a:p>
          <a:p>
            <a:r>
              <a:rPr lang="en-US" dirty="0"/>
              <a:t>Satisfy substance requirements</a:t>
            </a:r>
          </a:p>
          <a:p>
            <a:pPr lvl="1"/>
            <a:r>
              <a:rPr lang="en-US" sz="2200" dirty="0"/>
              <a:t>Insourcing of functions</a:t>
            </a:r>
          </a:p>
          <a:p>
            <a:pPr lvl="1"/>
            <a:r>
              <a:rPr lang="en-US" sz="2200" dirty="0"/>
              <a:t>Spread out personnel to holding jurisdictions, personnel with more senior roles</a:t>
            </a:r>
          </a:p>
          <a:p>
            <a:pPr lvl="1"/>
            <a:r>
              <a:rPr lang="en-US" sz="2200" dirty="0"/>
              <a:t>Limit number of jurisdictions in group structure. Balance pros and cons of the limited possibilities</a:t>
            </a:r>
          </a:p>
          <a:p>
            <a:pPr lvl="1"/>
            <a:r>
              <a:rPr lang="en-US" sz="2200" dirty="0"/>
              <a:t>Focus on documenting decisions and substance</a:t>
            </a:r>
          </a:p>
          <a:p>
            <a:pPr lvl="1"/>
            <a:r>
              <a:rPr lang="en-US" sz="2200" dirty="0"/>
              <a:t>Better documentation of decisions and underlying business rationale</a:t>
            </a:r>
          </a:p>
          <a:p>
            <a:r>
              <a:rPr lang="en-US" sz="2600" dirty="0"/>
              <a:t>Shift of SH/BO tax residence to holding jurisdiction or tax neutral jurisdictions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74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8026" y="2766218"/>
            <a:ext cx="9435947" cy="1325563"/>
          </a:xfrm>
        </p:spPr>
        <p:txBody>
          <a:bodyPr/>
          <a:lstStyle/>
          <a:p>
            <a:r>
              <a:rPr lang="en-US" dirty="0"/>
              <a:t>The future of holding companies?</a:t>
            </a:r>
          </a:p>
        </p:txBody>
      </p:sp>
    </p:spTree>
    <p:extLst>
      <p:ext uri="{BB962C8B-B14F-4D97-AF65-F5344CB8AC3E}">
        <p14:creationId xmlns:p14="http://schemas.microsoft.com/office/powerpoint/2010/main" val="338910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F48C-93C8-4070-AC7D-E2B642E412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Continuing legal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D0FC-CBEA-41C5-8367-9781C1E11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More case law from the EU, first case law on the PPT</a:t>
            </a:r>
          </a:p>
          <a:p>
            <a:r>
              <a:rPr lang="en-US" dirty="0"/>
              <a:t>Divergence in application?</a:t>
            </a:r>
          </a:p>
          <a:p>
            <a:r>
              <a:rPr lang="en-US" dirty="0"/>
              <a:t>Aggressive tax inspections; especially in private equity structures</a:t>
            </a:r>
          </a:p>
          <a:p>
            <a:r>
              <a:rPr lang="en-US" dirty="0"/>
              <a:t>Effect of global minimum tax may be limited given the turnover requirement. BEFIT turnover requirement?</a:t>
            </a:r>
          </a:p>
          <a:p>
            <a:r>
              <a:rPr lang="en-US" dirty="0"/>
              <a:t>[..]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08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124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8026" y="2766218"/>
            <a:ext cx="9435947" cy="1325563"/>
          </a:xfrm>
        </p:spPr>
        <p:txBody>
          <a:bodyPr/>
          <a:lstStyle/>
          <a:p>
            <a:r>
              <a:rPr lang="en-US" noProof="0" dirty="0"/>
              <a:t>Recent developments affecting holding company structures</a:t>
            </a:r>
          </a:p>
        </p:txBody>
      </p:sp>
    </p:spTree>
    <p:extLst>
      <p:ext uri="{BB962C8B-B14F-4D97-AF65-F5344CB8AC3E}">
        <p14:creationId xmlns:p14="http://schemas.microsoft.com/office/powerpoint/2010/main" val="192271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652" y="365125"/>
            <a:ext cx="9435947" cy="1325563"/>
          </a:xfrm>
        </p:spPr>
        <p:txBody>
          <a:bodyPr/>
          <a:lstStyle/>
          <a:p>
            <a:r>
              <a:rPr lang="en-US" noProof="0" dirty="0"/>
              <a:t>EU/OECD developments affecting holding company structures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BA62C55-F289-43B6-8DA2-A65DC98CB8AB}"/>
              </a:ext>
            </a:extLst>
          </p:cNvPr>
          <p:cNvSpPr txBox="1">
            <a:spLocks/>
          </p:cNvSpPr>
          <p:nvPr/>
        </p:nvSpPr>
        <p:spPr>
          <a:xfrm>
            <a:off x="1079652" y="1690688"/>
            <a:ext cx="100326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2017: 	Principal purpose test of the multilateral instrument (MLI)</a:t>
            </a:r>
          </a:p>
          <a:p>
            <a:r>
              <a:rPr lang="en-US" sz="2400" dirty="0"/>
              <a:t>2018:	DAC-6 reporting on cross-border arrangements</a:t>
            </a:r>
          </a:p>
          <a:p>
            <a:r>
              <a:rPr lang="en-US" sz="2400" dirty="0"/>
              <a:t>2019: 	European Court of Justice: The Danish Cases and other cases</a:t>
            </a:r>
          </a:p>
          <a:p>
            <a:r>
              <a:rPr lang="en-US" sz="2400" dirty="0"/>
              <a:t>2020: 	First case law following ECJ</a:t>
            </a:r>
          </a:p>
          <a:p>
            <a:r>
              <a:rPr lang="en-US" sz="2400" dirty="0"/>
              <a:t>2022(?): 	The Unshell proposal against EU shell companies (ATAD 3)</a:t>
            </a:r>
          </a:p>
          <a:p>
            <a:r>
              <a:rPr lang="en-US" sz="2400" dirty="0"/>
              <a:t>2022/3(?): 	The Unshell proposal v2 against non-EU shell companies 			(ATAD 4?)</a:t>
            </a:r>
          </a:p>
          <a:p>
            <a:r>
              <a:rPr lang="en-US" sz="2400" dirty="0"/>
              <a:t>2023(?): 	Global minimum tax: harmonizing participation exemptions</a:t>
            </a:r>
          </a:p>
          <a:p>
            <a:r>
              <a:rPr lang="en-US" sz="2400" dirty="0"/>
              <a:t>2023(?): 	European Commission’s BEFIT: common rulebook corporate 		taxation</a:t>
            </a:r>
          </a:p>
        </p:txBody>
      </p:sp>
    </p:spTree>
    <p:extLst>
      <p:ext uri="{BB962C8B-B14F-4D97-AF65-F5344CB8AC3E}">
        <p14:creationId xmlns:p14="http://schemas.microsoft.com/office/powerpoint/2010/main" val="230684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ECD65-A71E-4CA3-B5F9-54A50DBC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670" y="1690688"/>
            <a:ext cx="9424931" cy="4351338"/>
          </a:xfrm>
        </p:spPr>
        <p:txBody>
          <a:bodyPr>
            <a:normAutofit/>
          </a:bodyPr>
          <a:lstStyle/>
          <a:p>
            <a:r>
              <a:rPr lang="en-US" sz="2600" noProof="0" dirty="0"/>
              <a:t>Notwithstanding any provisions of a Covered Tax Agreement, </a:t>
            </a:r>
            <a:r>
              <a:rPr lang="en-US" sz="2600" u="sng" noProof="0" dirty="0"/>
              <a:t>a benefit</a:t>
            </a:r>
            <a:r>
              <a:rPr lang="en-US" sz="2600" noProof="0" dirty="0"/>
              <a:t> under the Covered Tax Agreement </a:t>
            </a:r>
            <a:r>
              <a:rPr lang="en-US" sz="2600" u="sng" noProof="0" dirty="0"/>
              <a:t>shall not be granted in respect of an item of income or capital</a:t>
            </a:r>
            <a:r>
              <a:rPr lang="en-US" sz="2600" noProof="0" dirty="0"/>
              <a:t> if it is </a:t>
            </a:r>
            <a:r>
              <a:rPr lang="en-US" sz="2600" u="sng" noProof="0" dirty="0"/>
              <a:t>reasonable</a:t>
            </a:r>
            <a:r>
              <a:rPr lang="en-US" sz="2600" noProof="0" dirty="0"/>
              <a:t> to conclude, having regard to all relevant facts and circumstances, that </a:t>
            </a:r>
            <a:r>
              <a:rPr lang="en-US" sz="2600" u="sng" noProof="0" dirty="0"/>
              <a:t>obtaining that benefit was one of the principal purposes</a:t>
            </a:r>
            <a:r>
              <a:rPr lang="en-US" sz="2600" noProof="0" dirty="0"/>
              <a:t> of any arrangement or transaction that </a:t>
            </a:r>
            <a:r>
              <a:rPr lang="en-US" sz="2600" u="sng" noProof="0" dirty="0"/>
              <a:t>resulted directly or indirectly in that benefit</a:t>
            </a:r>
            <a:r>
              <a:rPr lang="en-US" sz="2600" noProof="0" dirty="0"/>
              <a:t>, </a:t>
            </a:r>
            <a:r>
              <a:rPr lang="en-US" sz="2600" u="sng" noProof="0" dirty="0"/>
              <a:t>unless</a:t>
            </a:r>
            <a:r>
              <a:rPr lang="en-US" sz="2600" noProof="0" dirty="0"/>
              <a:t> it is </a:t>
            </a:r>
            <a:r>
              <a:rPr lang="en-US" sz="2600" u="sng" noProof="0" dirty="0"/>
              <a:t>established</a:t>
            </a:r>
            <a:r>
              <a:rPr lang="en-US" sz="2600" noProof="0" dirty="0"/>
              <a:t> that </a:t>
            </a:r>
            <a:r>
              <a:rPr lang="en-US" sz="2600" u="sng" noProof="0" dirty="0"/>
              <a:t>granting that benefit</a:t>
            </a:r>
            <a:r>
              <a:rPr lang="en-US" sz="2600" noProof="0" dirty="0"/>
              <a:t> in these circumstances would be in </a:t>
            </a:r>
            <a:r>
              <a:rPr lang="en-US" sz="2600" u="sng" noProof="0" dirty="0"/>
              <a:t>accordance with the object and purpose</a:t>
            </a:r>
            <a:r>
              <a:rPr lang="en-US" sz="2600" noProof="0" dirty="0"/>
              <a:t> of the relevant provisions of the Covered Tax Agreement</a:t>
            </a:r>
          </a:p>
          <a:p>
            <a:r>
              <a:rPr lang="en-US" sz="2600" dirty="0"/>
              <a:t>Limited OECD guidance. Risk of divergence.</a:t>
            </a:r>
            <a:endParaRPr lang="en-US" sz="26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CB4B1-4543-48E5-A58A-8080D61CBE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670" y="365125"/>
            <a:ext cx="9424930" cy="1325563"/>
          </a:xfrm>
        </p:spPr>
        <p:txBody>
          <a:bodyPr/>
          <a:lstStyle/>
          <a:p>
            <a:r>
              <a:rPr lang="en-US" noProof="0" dirty="0"/>
              <a:t>Principal purpose test MLI</a:t>
            </a:r>
          </a:p>
        </p:txBody>
      </p:sp>
    </p:spTree>
    <p:extLst>
      <p:ext uri="{BB962C8B-B14F-4D97-AF65-F5344CB8AC3E}">
        <p14:creationId xmlns:p14="http://schemas.microsoft.com/office/powerpoint/2010/main" val="163066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652" y="365125"/>
            <a:ext cx="9435947" cy="1325563"/>
          </a:xfrm>
        </p:spPr>
        <p:txBody>
          <a:bodyPr/>
          <a:lstStyle/>
          <a:p>
            <a:r>
              <a:rPr lang="en-US" noProof="0" dirty="0"/>
              <a:t>Danish cases (I)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1D26442-62EC-4540-816E-2986C3F47117}"/>
              </a:ext>
            </a:extLst>
          </p:cNvPr>
          <p:cNvSpPr txBox="1">
            <a:spLocks/>
          </p:cNvSpPr>
          <p:nvPr/>
        </p:nvSpPr>
        <p:spPr>
          <a:xfrm>
            <a:off x="0" y="1690688"/>
            <a:ext cx="118955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2D60247-F1E5-41BE-9F60-269B4B7AF886}"/>
              </a:ext>
            </a:extLst>
          </p:cNvPr>
          <p:cNvSpPr txBox="1">
            <a:spLocks/>
          </p:cNvSpPr>
          <p:nvPr/>
        </p:nvSpPr>
        <p:spPr>
          <a:xfrm>
            <a:off x="1079652" y="1690688"/>
            <a:ext cx="10032696" cy="4082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wholly artificial in relation to withholding taxes? </a:t>
            </a:r>
          </a:p>
          <a:p>
            <a:pPr lvl="1"/>
            <a:r>
              <a:rPr lang="en-US" sz="2000" dirty="0"/>
              <a:t>Dividends – parent-subsidiary directive (PSD)</a:t>
            </a:r>
          </a:p>
          <a:p>
            <a:pPr lvl="1"/>
            <a:r>
              <a:rPr lang="en-US" sz="2000" dirty="0"/>
              <a:t>Interest – interest and royalties directive (IRD)</a:t>
            </a:r>
          </a:p>
          <a:p>
            <a:r>
              <a:rPr lang="en-US" sz="2400" dirty="0"/>
              <a:t>Subjective test: only test whether underlying participant/shareholder is eligible for benefits of the PSD/IRD (company, type of company, shareholding percentages/EU residency). No other elements relevant.</a:t>
            </a:r>
          </a:p>
          <a:p>
            <a:r>
              <a:rPr lang="en-US" sz="2400" dirty="0"/>
              <a:t>Objective test: ECJ provides indications of abuse, up to national courts to apply: </a:t>
            </a:r>
          </a:p>
          <a:p>
            <a:pPr lvl="1"/>
            <a:r>
              <a:rPr lang="en-US" sz="2000" dirty="0"/>
              <a:t>Conduit function</a:t>
            </a:r>
          </a:p>
          <a:p>
            <a:pPr lvl="1"/>
            <a:r>
              <a:rPr lang="en-US" sz="2000" dirty="0"/>
              <a:t>Insignificant profit</a:t>
            </a:r>
          </a:p>
          <a:p>
            <a:pPr lvl="1"/>
            <a:r>
              <a:rPr lang="en-US" sz="2000" dirty="0"/>
              <a:t>Lack of economic activity</a:t>
            </a:r>
          </a:p>
          <a:p>
            <a:pPr lvl="1"/>
            <a:r>
              <a:rPr lang="en-US" sz="2000" dirty="0"/>
              <a:t>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652" y="365125"/>
            <a:ext cx="9435947" cy="1325563"/>
          </a:xfrm>
        </p:spPr>
        <p:txBody>
          <a:bodyPr/>
          <a:lstStyle/>
          <a:p>
            <a:r>
              <a:rPr lang="en-US" noProof="0" dirty="0"/>
              <a:t>Danish cases (II) 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1D26442-62EC-4540-816E-2986C3F47117}"/>
              </a:ext>
            </a:extLst>
          </p:cNvPr>
          <p:cNvSpPr txBox="1">
            <a:spLocks/>
          </p:cNvSpPr>
          <p:nvPr/>
        </p:nvSpPr>
        <p:spPr>
          <a:xfrm>
            <a:off x="0" y="1690688"/>
            <a:ext cx="118955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2D60247-F1E5-41BE-9F60-269B4B7AF886}"/>
              </a:ext>
            </a:extLst>
          </p:cNvPr>
          <p:cNvSpPr txBox="1">
            <a:spLocks/>
          </p:cNvSpPr>
          <p:nvPr/>
        </p:nvSpPr>
        <p:spPr>
          <a:xfrm>
            <a:off x="1079652" y="1690688"/>
            <a:ext cx="10032696" cy="408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Clarification of “beneficial ownership” concept</a:t>
            </a:r>
          </a:p>
          <a:p>
            <a:pPr lvl="1"/>
            <a:r>
              <a:rPr lang="en-US" sz="2000" dirty="0"/>
              <a:t>EU Directive</a:t>
            </a:r>
          </a:p>
          <a:p>
            <a:pPr lvl="1"/>
            <a:r>
              <a:rPr lang="en-US" sz="2000" dirty="0"/>
              <a:t>MCOECD </a:t>
            </a:r>
          </a:p>
          <a:p>
            <a:r>
              <a:rPr lang="en-US" sz="2400" dirty="0"/>
              <a:t>General “anti-abuse” principle in the EU </a:t>
            </a:r>
          </a:p>
          <a:p>
            <a:pPr lvl="1"/>
            <a:r>
              <a:rPr lang="en-US" sz="2000" dirty="0"/>
              <a:t>Domestic provisions</a:t>
            </a:r>
          </a:p>
          <a:p>
            <a:r>
              <a:rPr lang="en-US" sz="2400" dirty="0"/>
              <a:t>Burden of proof </a:t>
            </a:r>
          </a:p>
          <a:p>
            <a:pPr lvl="1"/>
            <a:r>
              <a:rPr lang="en-US" sz="1600" dirty="0"/>
              <a:t>Abusive situation</a:t>
            </a:r>
          </a:p>
          <a:p>
            <a:pPr lvl="1"/>
            <a:r>
              <a:rPr lang="en-US" sz="1600" dirty="0"/>
              <a:t>Identification of beneficial owner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2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94BB-B861-4D9A-9F4B-D2A2D66C0D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noProof="0" dirty="0"/>
              <a:t>ATAD 3 / Unshell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CC60-8C8B-41B6-8D81-D92A015B5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37235"/>
          </a:xfrm>
        </p:spPr>
        <p:txBody>
          <a:bodyPr>
            <a:normAutofit/>
          </a:bodyPr>
          <a:lstStyle/>
          <a:p>
            <a:r>
              <a:rPr lang="en-US" noProof="0" dirty="0"/>
              <a:t>No definition of shell company, but set of criteria and exclusions:</a:t>
            </a:r>
          </a:p>
          <a:p>
            <a:pPr lvl="1"/>
            <a:r>
              <a:rPr lang="en-US" sz="2000" noProof="0" dirty="0"/>
              <a:t>Cross-border</a:t>
            </a:r>
          </a:p>
          <a:p>
            <a:pPr lvl="1"/>
            <a:r>
              <a:rPr lang="en-US" sz="2000" noProof="0" dirty="0"/>
              <a:t>Passive income </a:t>
            </a:r>
          </a:p>
          <a:p>
            <a:pPr lvl="1"/>
            <a:r>
              <a:rPr lang="en-US" sz="2000" noProof="0" dirty="0"/>
              <a:t>Regulated entities</a:t>
            </a:r>
          </a:p>
          <a:p>
            <a:r>
              <a:rPr lang="en-US" noProof="0" dirty="0"/>
              <a:t>(Partial) outsourcing of management</a:t>
            </a:r>
          </a:p>
          <a:p>
            <a:r>
              <a:rPr lang="en-US" noProof="0" dirty="0"/>
              <a:t>Minimum substance requirements </a:t>
            </a:r>
          </a:p>
          <a:p>
            <a:r>
              <a:rPr lang="en-US" noProof="0" dirty="0"/>
              <a:t>Disregard shell company for tax purposes. Operates </a:t>
            </a:r>
            <a:r>
              <a:rPr lang="en-US" u="sng" noProof="0" dirty="0"/>
              <a:t>in addition</a:t>
            </a:r>
            <a:r>
              <a:rPr lang="en-US" noProof="0" dirty="0"/>
              <a:t> to the anti-abuse doctrine of Danish cases.</a:t>
            </a:r>
          </a:p>
          <a:p>
            <a:r>
              <a:rPr lang="en-US" noProof="0" dirty="0"/>
              <a:t>Twofold purpose: anti-tax avoidance and anti-tax evasion.</a:t>
            </a:r>
          </a:p>
        </p:txBody>
      </p:sp>
    </p:spTree>
    <p:extLst>
      <p:ext uri="{BB962C8B-B14F-4D97-AF65-F5344CB8AC3E}">
        <p14:creationId xmlns:p14="http://schemas.microsoft.com/office/powerpoint/2010/main" val="105346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_rels/item3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3.xml" />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d4876d-1652-4741-a251-c7328cbe4eec">
      <Terms xmlns="http://schemas.microsoft.com/office/infopath/2007/PartnerControls"/>
    </lcf76f155ced4ddcb4097134ff3c332f>
    <TaxCatchAll xmlns="675ad150-b751-47e2-ad83-2ce7a9a7202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97A6DD54B2D4BB5F63558C9048978" ma:contentTypeVersion="14" ma:contentTypeDescription="Create a new document." ma:contentTypeScope="" ma:versionID="d9f534ef2cd954e3c9de9cedd33d9611">
  <xsd:schema xmlns:xsd="http://www.w3.org/2001/XMLSchema" xmlns:xs="http://www.w3.org/2001/XMLSchema" xmlns:p="http://schemas.microsoft.com/office/2006/metadata/properties" xmlns:ns2="26d4876d-1652-4741-a251-c7328cbe4eec" xmlns:ns3="675ad150-b751-47e2-ad83-2ce7a9a72029" targetNamespace="http://schemas.microsoft.com/office/2006/metadata/properties" ma:root="true" ma:fieldsID="d28fd622ca44a508f89c344eabb53311" ns2:_="" ns3:_="">
    <xsd:import namespace="26d4876d-1652-4741-a251-c7328cbe4eec"/>
    <xsd:import namespace="675ad150-b751-47e2-ad83-2ce7a9a72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4876d-1652-4741-a251-c7328cbe4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bbc5412-facb-47f6-beca-cc3ad60e99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ad150-b751-47e2-ad83-2ce7a9a7202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baef6dd-c4f8-403b-aac1-ae4cb52c231a}" ma:internalName="TaxCatchAll" ma:showField="CatchAllData" ma:web="675ad150-b751-47e2-ad83-2ce7a9a72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4BAF9D-D8FB-448B-910D-0E6535D37DEB}">
  <ds:schemaRefs>
    <ds:schemaRef ds:uri="http://schemas.microsoft.com/office/2006/metadata/properties"/>
    <ds:schemaRef ds:uri="http://schemas.microsoft.com/office/infopath/2007/PartnerControls"/>
    <ds:schemaRef ds:uri="26d4876d-1652-4741-a251-c7328cbe4eec"/>
    <ds:schemaRef ds:uri="675ad150-b751-47e2-ad83-2ce7a9a72029"/>
  </ds:schemaRefs>
</ds:datastoreItem>
</file>

<file path=customXml/itemProps2.xml><?xml version="1.0" encoding="utf-8"?>
<ds:datastoreItem xmlns:ds="http://schemas.openxmlformats.org/officeDocument/2006/customXml" ds:itemID="{A1B87F6F-C757-4E5A-95B3-7FB2B7E43C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EC18AF-25A5-49CE-8535-497578AA7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4876d-1652-4741-a251-c7328cbe4eec"/>
    <ds:schemaRef ds:uri="675ad150-b751-47e2-ad83-2ce7a9a720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3136</Words>
  <Application>Microsoft Office PowerPoint</Application>
  <PresentationFormat>Widescreen</PresentationFormat>
  <Paragraphs>345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The Future of Holding Companies</vt:lpstr>
      <vt:lpstr>Panelists</vt:lpstr>
      <vt:lpstr>Agenda</vt:lpstr>
      <vt:lpstr>Recent developments affecting holding company structures</vt:lpstr>
      <vt:lpstr>EU/OECD developments affecting holding company structures</vt:lpstr>
      <vt:lpstr>Principal purpose test MLI</vt:lpstr>
      <vt:lpstr>Danish cases (I)</vt:lpstr>
      <vt:lpstr>Danish cases (II)  </vt:lpstr>
      <vt:lpstr>ATAD 3 / Unshell proposal</vt:lpstr>
      <vt:lpstr>ATAD 3 / Exceptions</vt:lpstr>
      <vt:lpstr>Global minimum tax and holding companies</vt:lpstr>
      <vt:lpstr>EC’s “Business in Europe: Framework for Income Taxation” (BEFIT)</vt:lpstr>
      <vt:lpstr>Malta Hold Companies – typical use cases</vt:lpstr>
      <vt:lpstr>PowerPoint Presentation</vt:lpstr>
      <vt:lpstr>PowerPoint Presentation</vt:lpstr>
      <vt:lpstr>PowerPoint Presentation</vt:lpstr>
      <vt:lpstr>Brazil Developments</vt:lpstr>
      <vt:lpstr>Brazil Developments</vt:lpstr>
      <vt:lpstr>Brazil – CFC Changes &amp; Domestic Law</vt:lpstr>
      <vt:lpstr>PowerPoint Presentation</vt:lpstr>
      <vt:lpstr>UK Adoption of MLI / PPT</vt:lpstr>
      <vt:lpstr>UK’s Qualifying Asset Holding Company (“QAHC”) Regime</vt:lpstr>
      <vt:lpstr>US Developments (plus Old Stuff)</vt:lpstr>
      <vt:lpstr>Examples of impacted holding company structures</vt:lpstr>
      <vt:lpstr>Netherlands case law</vt:lpstr>
      <vt:lpstr>Spain case law</vt:lpstr>
      <vt:lpstr>Spain CFC rules</vt:lpstr>
      <vt:lpstr>Brazil case law</vt:lpstr>
      <vt:lpstr>UK Examples: PPT / treaty changes</vt:lpstr>
      <vt:lpstr>UK examples: impact of EU developments</vt:lpstr>
      <vt:lpstr>Planning solutions</vt:lpstr>
      <vt:lpstr>Potential planning solutions</vt:lpstr>
      <vt:lpstr>The future of holding companies?</vt:lpstr>
      <vt:lpstr>Continuing legal developments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