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colors3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quickStyle3.xml" ContentType="application/vnd.openxmlformats-officedocument.drawingml.diagramStyle+xml"/>
  <Override PartName="/ppt/theme/theme1.xml" ContentType="application/vnd.openxmlformats-officedocument.theme+xml"/>
  <Override PartName="/ppt/diagrams/drawing5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70" r:id="rId11"/>
    <p:sldId id="262" r:id="rId12"/>
    <p:sldId id="263" r:id="rId13"/>
    <p:sldId id="264" r:id="rId14"/>
    <p:sldId id="265" r:id="rId15"/>
    <p:sldId id="268" r:id="rId16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B83C6-91B3-4356-B4A1-2774EAA3BF4F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9B4B5D-7EC3-481A-B0B3-9847A24298F4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Current Trends in the Indian Market</a:t>
          </a:r>
          <a:endParaRPr lang="en-US" sz="18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4341518-F7EF-4280-8E9F-7E45129B9949}" type="parTrans" cxnId="{E4762944-0F85-4408-9705-4C4870362243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17E207F-B252-49E0-88B7-032496462C87}" type="sibTrans" cxnId="{E4762944-0F85-4408-9705-4C4870362243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C74DB89-010F-4B06-A7D5-547F8A93C795}">
      <dgm:prSet phldrT="[Text]" custT="1"/>
      <dgm:spPr/>
      <dgm:t>
        <a:bodyPr/>
        <a:lstStyle/>
        <a:p>
          <a:pPr algn="l"/>
          <a:r>
            <a:rPr lang="en-AU" sz="1800" b="1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Evolution of the Financial Sponsor Investment Market in India</a:t>
          </a:r>
          <a:endParaRPr lang="en-US" sz="1800" b="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52E706F-0647-4489-BAC1-165DBB9ECF7D}" type="sibTrans" cxnId="{04E846B1-CD2C-49E4-B8BE-0947424AF73F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B887A3E-FFE8-46CA-92D1-81B17E2969A0}" type="parTrans" cxnId="{04E846B1-CD2C-49E4-B8BE-0947424AF73F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79F30A4-33F5-44C6-B073-241754B11504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Exits</a:t>
          </a:r>
          <a:endParaRPr lang="en-US" sz="18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B9E3767-34B0-46D7-8103-BC250CBCBA0B}" type="parTrans" cxnId="{72769B50-1885-4531-A15F-966AACF2CF6C}">
      <dgm:prSet/>
      <dgm:spPr/>
      <dgm:t>
        <a:bodyPr/>
        <a:lstStyle/>
        <a:p>
          <a:pPr algn="l"/>
          <a:endParaRPr lang="en-US" sz="18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554E377F-8791-48A7-A207-8F16B2DEF090}" type="sibTrans" cxnId="{72769B50-1885-4531-A15F-966AACF2CF6C}">
      <dgm:prSet/>
      <dgm:spPr/>
      <dgm:t>
        <a:bodyPr/>
        <a:lstStyle/>
        <a:p>
          <a:pPr algn="l"/>
          <a:endParaRPr lang="en-US" sz="18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A76B9A96-6F57-4F1E-8B4E-B5805953CC69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Outlook for the Future</a:t>
          </a:r>
        </a:p>
      </dgm:t>
    </dgm:pt>
    <dgm:pt modelId="{0D8AD8D8-BB39-4F49-9374-5BF192DDF2E5}" type="parTrans" cxnId="{9A7236FF-BD45-4D11-B50A-FE432A981B4D}">
      <dgm:prSet/>
      <dgm:spPr/>
      <dgm:t>
        <a:bodyPr/>
        <a:lstStyle/>
        <a:p>
          <a:endParaRPr lang="en-US"/>
        </a:p>
      </dgm:t>
    </dgm:pt>
    <dgm:pt modelId="{EAD5D27A-4F92-495C-908D-92725F2336B1}" type="sibTrans" cxnId="{9A7236FF-BD45-4D11-B50A-FE432A981B4D}">
      <dgm:prSet/>
      <dgm:spPr/>
      <dgm:t>
        <a:bodyPr/>
        <a:lstStyle/>
        <a:p>
          <a:endParaRPr lang="en-US"/>
        </a:p>
      </dgm:t>
    </dgm:pt>
    <dgm:pt modelId="{A027CCF7-6BF2-4B18-BF2E-6B0B5FBE323D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Measures Needed to Increase Interest of the Financial Sponsors in the Indian Market</a:t>
          </a:r>
          <a:endParaRPr lang="en-US" sz="18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DE74EFC-8A58-4D93-88A9-5B2976AF70FB}" type="parTrans" cxnId="{7AD8D799-0371-47C2-A145-D6B6D74D68CA}">
      <dgm:prSet/>
      <dgm:spPr/>
      <dgm:t>
        <a:bodyPr/>
        <a:lstStyle/>
        <a:p>
          <a:endParaRPr lang="en-US"/>
        </a:p>
      </dgm:t>
    </dgm:pt>
    <dgm:pt modelId="{B6711FB8-B92B-471F-BA35-6A3D6E4EE185}" type="sibTrans" cxnId="{7AD8D799-0371-47C2-A145-D6B6D74D68CA}">
      <dgm:prSet/>
      <dgm:spPr/>
      <dgm:t>
        <a:bodyPr/>
        <a:lstStyle/>
        <a:p>
          <a:endParaRPr lang="en-US"/>
        </a:p>
      </dgm:t>
    </dgm:pt>
    <dgm:pt modelId="{EC2EF90D-51D2-41DD-89A3-CAC01D64686D}" type="pres">
      <dgm:prSet presAssocID="{973B83C6-91B3-4356-B4A1-2774EAA3BF4F}" presName="linearFlow" presStyleCnt="0">
        <dgm:presLayoutVars>
          <dgm:dir/>
          <dgm:resizeHandles val="exact"/>
        </dgm:presLayoutVars>
      </dgm:prSet>
      <dgm:spPr/>
    </dgm:pt>
    <dgm:pt modelId="{04534D52-29DD-44E2-881C-DA9257402202}" type="pres">
      <dgm:prSet presAssocID="{AC74DB89-010F-4B06-A7D5-547F8A93C795}" presName="composite" presStyleCnt="0"/>
      <dgm:spPr/>
    </dgm:pt>
    <dgm:pt modelId="{876868C8-5D6C-47B4-A2F0-F09B449EFBC7}" type="pres">
      <dgm:prSet presAssocID="{AC74DB89-010F-4B06-A7D5-547F8A93C795}" presName="imgShp" presStyleLbl="fgImgPlace1" presStyleIdx="0" presStyleCnt="5"/>
      <dgm:spPr/>
    </dgm:pt>
    <dgm:pt modelId="{655AC14A-D560-4C26-92D3-3569C9BF767F}" type="pres">
      <dgm:prSet presAssocID="{AC74DB89-010F-4B06-A7D5-547F8A93C795}" presName="txShp" presStyleLbl="node1" presStyleIdx="0" presStyleCnt="5">
        <dgm:presLayoutVars>
          <dgm:bulletEnabled val="1"/>
        </dgm:presLayoutVars>
      </dgm:prSet>
      <dgm:spPr/>
    </dgm:pt>
    <dgm:pt modelId="{1952B741-08B3-43C6-A39F-8D87F7322F09}" type="pres">
      <dgm:prSet presAssocID="{152E706F-0647-4489-BAC1-165DBB9ECF7D}" presName="spacing" presStyleCnt="0"/>
      <dgm:spPr/>
    </dgm:pt>
    <dgm:pt modelId="{5C9682F8-DAA8-457C-9BBE-A511329BEDCE}" type="pres">
      <dgm:prSet presAssocID="{D89B4B5D-7EC3-481A-B0B3-9847A24298F4}" presName="composite" presStyleCnt="0"/>
      <dgm:spPr/>
    </dgm:pt>
    <dgm:pt modelId="{30D50CB1-2317-429D-B4D3-A9447F08B0FB}" type="pres">
      <dgm:prSet presAssocID="{D89B4B5D-7EC3-481A-B0B3-9847A24298F4}" presName="imgShp" presStyleLbl="fgImgPlace1" presStyleIdx="1" presStyleCnt="5"/>
      <dgm:spPr/>
    </dgm:pt>
    <dgm:pt modelId="{1C30F447-DA27-4FDD-A619-96D065D3EDEC}" type="pres">
      <dgm:prSet presAssocID="{D89B4B5D-7EC3-481A-B0B3-9847A24298F4}" presName="txShp" presStyleLbl="node1" presStyleIdx="1" presStyleCnt="5">
        <dgm:presLayoutVars>
          <dgm:bulletEnabled val="1"/>
        </dgm:presLayoutVars>
      </dgm:prSet>
      <dgm:spPr/>
    </dgm:pt>
    <dgm:pt modelId="{4BEEC847-AE0E-426B-A78F-9F5E75261979}" type="pres">
      <dgm:prSet presAssocID="{117E207F-B252-49E0-88B7-032496462C87}" presName="spacing" presStyleCnt="0"/>
      <dgm:spPr/>
    </dgm:pt>
    <dgm:pt modelId="{DA023B63-B1AF-4CE1-A50B-36D331B8F5EA}" type="pres">
      <dgm:prSet presAssocID="{579F30A4-33F5-44C6-B073-241754B11504}" presName="composite" presStyleCnt="0"/>
      <dgm:spPr/>
    </dgm:pt>
    <dgm:pt modelId="{0DCF4EE7-5C89-499A-8E15-F37DA6BCA328}" type="pres">
      <dgm:prSet presAssocID="{579F30A4-33F5-44C6-B073-241754B11504}" presName="imgShp" presStyleLbl="fgImgPlace1" presStyleIdx="2" presStyleCnt="5"/>
      <dgm:spPr/>
    </dgm:pt>
    <dgm:pt modelId="{E1296FA0-515B-414B-97D9-50BD044C9EA4}" type="pres">
      <dgm:prSet presAssocID="{579F30A4-33F5-44C6-B073-241754B11504}" presName="txShp" presStyleLbl="node1" presStyleIdx="2" presStyleCnt="5">
        <dgm:presLayoutVars>
          <dgm:bulletEnabled val="1"/>
        </dgm:presLayoutVars>
      </dgm:prSet>
      <dgm:spPr/>
    </dgm:pt>
    <dgm:pt modelId="{1C741C36-640F-498F-AC06-40CA0DEDF1FB}" type="pres">
      <dgm:prSet presAssocID="{554E377F-8791-48A7-A207-8F16B2DEF090}" presName="spacing" presStyleCnt="0"/>
      <dgm:spPr/>
    </dgm:pt>
    <dgm:pt modelId="{6A393C3F-DF06-4BDB-A305-487AD32EBB29}" type="pres">
      <dgm:prSet presAssocID="{A76B9A96-6F57-4F1E-8B4E-B5805953CC69}" presName="composite" presStyleCnt="0"/>
      <dgm:spPr/>
    </dgm:pt>
    <dgm:pt modelId="{4D8C3A61-2AE7-43EB-AF9C-816DDD7312F5}" type="pres">
      <dgm:prSet presAssocID="{A76B9A96-6F57-4F1E-8B4E-B5805953CC69}" presName="imgShp" presStyleLbl="fgImgPlace1" presStyleIdx="3" presStyleCnt="5"/>
      <dgm:spPr/>
    </dgm:pt>
    <dgm:pt modelId="{8814728C-BD30-4260-8BCB-826807693796}" type="pres">
      <dgm:prSet presAssocID="{A76B9A96-6F57-4F1E-8B4E-B5805953CC69}" presName="txShp" presStyleLbl="node1" presStyleIdx="3" presStyleCnt="5">
        <dgm:presLayoutVars>
          <dgm:bulletEnabled val="1"/>
        </dgm:presLayoutVars>
      </dgm:prSet>
      <dgm:spPr/>
    </dgm:pt>
    <dgm:pt modelId="{1BA10D5A-2474-4D72-95C0-4AF42876E3DC}" type="pres">
      <dgm:prSet presAssocID="{EAD5D27A-4F92-495C-908D-92725F2336B1}" presName="spacing" presStyleCnt="0"/>
      <dgm:spPr/>
    </dgm:pt>
    <dgm:pt modelId="{B3CB6B3C-1676-4DE8-A798-CCA263F05ED1}" type="pres">
      <dgm:prSet presAssocID="{A027CCF7-6BF2-4B18-BF2E-6B0B5FBE323D}" presName="composite" presStyleCnt="0"/>
      <dgm:spPr/>
    </dgm:pt>
    <dgm:pt modelId="{864BD32A-05FF-4918-ACAD-02CD757DB12A}" type="pres">
      <dgm:prSet presAssocID="{A027CCF7-6BF2-4B18-BF2E-6B0B5FBE323D}" presName="imgShp" presStyleLbl="fgImgPlace1" presStyleIdx="4" presStyleCnt="5"/>
      <dgm:spPr/>
    </dgm:pt>
    <dgm:pt modelId="{88763BEB-5488-4103-B494-DD552A13013D}" type="pres">
      <dgm:prSet presAssocID="{A027CCF7-6BF2-4B18-BF2E-6B0B5FBE323D}" presName="txShp" presStyleLbl="node1" presStyleIdx="4" presStyleCnt="5">
        <dgm:presLayoutVars>
          <dgm:bulletEnabled val="1"/>
        </dgm:presLayoutVars>
      </dgm:prSet>
      <dgm:spPr/>
    </dgm:pt>
  </dgm:ptLst>
  <dgm:cxnLst>
    <dgm:cxn modelId="{36029129-59DC-48E4-AA1C-A7B1736128BA}" type="presOf" srcId="{AC74DB89-010F-4B06-A7D5-547F8A93C795}" destId="{655AC14A-D560-4C26-92D3-3569C9BF767F}" srcOrd="0" destOrd="0" presId="urn:microsoft.com/office/officeart/2005/8/layout/vList3"/>
    <dgm:cxn modelId="{19FFC835-04F6-44CF-8B5A-A0F8094A062F}" type="presOf" srcId="{A027CCF7-6BF2-4B18-BF2E-6B0B5FBE323D}" destId="{88763BEB-5488-4103-B494-DD552A13013D}" srcOrd="0" destOrd="0" presId="urn:microsoft.com/office/officeart/2005/8/layout/vList3"/>
    <dgm:cxn modelId="{C72D605B-E3A0-4FA6-A38B-4C22D8E0BCDA}" type="presOf" srcId="{579F30A4-33F5-44C6-B073-241754B11504}" destId="{E1296FA0-515B-414B-97D9-50BD044C9EA4}" srcOrd="0" destOrd="0" presId="urn:microsoft.com/office/officeart/2005/8/layout/vList3"/>
    <dgm:cxn modelId="{E4762944-0F85-4408-9705-4C4870362243}" srcId="{973B83C6-91B3-4356-B4A1-2774EAA3BF4F}" destId="{D89B4B5D-7EC3-481A-B0B3-9847A24298F4}" srcOrd="1" destOrd="0" parTransId="{C4341518-F7EF-4280-8E9F-7E45129B9949}" sibTransId="{117E207F-B252-49E0-88B7-032496462C87}"/>
    <dgm:cxn modelId="{8C1C9A44-33A7-4BF6-A9EE-67B41FF1F165}" type="presOf" srcId="{973B83C6-91B3-4356-B4A1-2774EAA3BF4F}" destId="{EC2EF90D-51D2-41DD-89A3-CAC01D64686D}" srcOrd="0" destOrd="0" presId="urn:microsoft.com/office/officeart/2005/8/layout/vList3"/>
    <dgm:cxn modelId="{31E42E6B-2D75-42F9-B720-A5FE3BE28A78}" type="presOf" srcId="{A76B9A96-6F57-4F1E-8B4E-B5805953CC69}" destId="{8814728C-BD30-4260-8BCB-826807693796}" srcOrd="0" destOrd="0" presId="urn:microsoft.com/office/officeart/2005/8/layout/vList3"/>
    <dgm:cxn modelId="{72769B50-1885-4531-A15F-966AACF2CF6C}" srcId="{973B83C6-91B3-4356-B4A1-2774EAA3BF4F}" destId="{579F30A4-33F5-44C6-B073-241754B11504}" srcOrd="2" destOrd="0" parTransId="{7B9E3767-34B0-46D7-8103-BC250CBCBA0B}" sibTransId="{554E377F-8791-48A7-A207-8F16B2DEF090}"/>
    <dgm:cxn modelId="{D4A8F47F-A0D3-479C-B216-4C6743180607}" type="presOf" srcId="{D89B4B5D-7EC3-481A-B0B3-9847A24298F4}" destId="{1C30F447-DA27-4FDD-A619-96D065D3EDEC}" srcOrd="0" destOrd="0" presId="urn:microsoft.com/office/officeart/2005/8/layout/vList3"/>
    <dgm:cxn modelId="{7AD8D799-0371-47C2-A145-D6B6D74D68CA}" srcId="{973B83C6-91B3-4356-B4A1-2774EAA3BF4F}" destId="{A027CCF7-6BF2-4B18-BF2E-6B0B5FBE323D}" srcOrd="4" destOrd="0" parTransId="{FDE74EFC-8A58-4D93-88A9-5B2976AF70FB}" sibTransId="{B6711FB8-B92B-471F-BA35-6A3D6E4EE185}"/>
    <dgm:cxn modelId="{04E846B1-CD2C-49E4-B8BE-0947424AF73F}" srcId="{973B83C6-91B3-4356-B4A1-2774EAA3BF4F}" destId="{AC74DB89-010F-4B06-A7D5-547F8A93C795}" srcOrd="0" destOrd="0" parTransId="{BB887A3E-FFE8-46CA-92D1-81B17E2969A0}" sibTransId="{152E706F-0647-4489-BAC1-165DBB9ECF7D}"/>
    <dgm:cxn modelId="{9A7236FF-BD45-4D11-B50A-FE432A981B4D}" srcId="{973B83C6-91B3-4356-B4A1-2774EAA3BF4F}" destId="{A76B9A96-6F57-4F1E-8B4E-B5805953CC69}" srcOrd="3" destOrd="0" parTransId="{0D8AD8D8-BB39-4F49-9374-5BF192DDF2E5}" sibTransId="{EAD5D27A-4F92-495C-908D-92725F2336B1}"/>
    <dgm:cxn modelId="{2229AE65-1E36-4089-91E7-2FE5AE100FF3}" type="presParOf" srcId="{EC2EF90D-51D2-41DD-89A3-CAC01D64686D}" destId="{04534D52-29DD-44E2-881C-DA9257402202}" srcOrd="0" destOrd="0" presId="urn:microsoft.com/office/officeart/2005/8/layout/vList3"/>
    <dgm:cxn modelId="{69CD2E92-4179-46E0-83E1-3196D3596C94}" type="presParOf" srcId="{04534D52-29DD-44E2-881C-DA9257402202}" destId="{876868C8-5D6C-47B4-A2F0-F09B449EFBC7}" srcOrd="0" destOrd="0" presId="urn:microsoft.com/office/officeart/2005/8/layout/vList3"/>
    <dgm:cxn modelId="{374921C8-8D57-4340-9C72-150C17A73F3A}" type="presParOf" srcId="{04534D52-29DD-44E2-881C-DA9257402202}" destId="{655AC14A-D560-4C26-92D3-3569C9BF767F}" srcOrd="1" destOrd="0" presId="urn:microsoft.com/office/officeart/2005/8/layout/vList3"/>
    <dgm:cxn modelId="{C131CF82-DDB6-44A7-AEA4-4613F9EE4E2A}" type="presParOf" srcId="{EC2EF90D-51D2-41DD-89A3-CAC01D64686D}" destId="{1952B741-08B3-43C6-A39F-8D87F7322F09}" srcOrd="1" destOrd="0" presId="urn:microsoft.com/office/officeart/2005/8/layout/vList3"/>
    <dgm:cxn modelId="{540D5C90-BDAF-4788-B3B8-5A3EA3236961}" type="presParOf" srcId="{EC2EF90D-51D2-41DD-89A3-CAC01D64686D}" destId="{5C9682F8-DAA8-457C-9BBE-A511329BEDCE}" srcOrd="2" destOrd="0" presId="urn:microsoft.com/office/officeart/2005/8/layout/vList3"/>
    <dgm:cxn modelId="{70021281-DA52-427C-9EAE-967786CD4BA9}" type="presParOf" srcId="{5C9682F8-DAA8-457C-9BBE-A511329BEDCE}" destId="{30D50CB1-2317-429D-B4D3-A9447F08B0FB}" srcOrd="0" destOrd="0" presId="urn:microsoft.com/office/officeart/2005/8/layout/vList3"/>
    <dgm:cxn modelId="{8BF52812-A7DE-4706-AA50-6BD4F0C17FF9}" type="presParOf" srcId="{5C9682F8-DAA8-457C-9BBE-A511329BEDCE}" destId="{1C30F447-DA27-4FDD-A619-96D065D3EDEC}" srcOrd="1" destOrd="0" presId="urn:microsoft.com/office/officeart/2005/8/layout/vList3"/>
    <dgm:cxn modelId="{85017CD8-8D49-47DB-BD3B-4BFDD487C1E3}" type="presParOf" srcId="{EC2EF90D-51D2-41DD-89A3-CAC01D64686D}" destId="{4BEEC847-AE0E-426B-A78F-9F5E75261979}" srcOrd="3" destOrd="0" presId="urn:microsoft.com/office/officeart/2005/8/layout/vList3"/>
    <dgm:cxn modelId="{385C0D22-4DEF-41B7-914D-BC96AC43305B}" type="presParOf" srcId="{EC2EF90D-51D2-41DD-89A3-CAC01D64686D}" destId="{DA023B63-B1AF-4CE1-A50B-36D331B8F5EA}" srcOrd="4" destOrd="0" presId="urn:microsoft.com/office/officeart/2005/8/layout/vList3"/>
    <dgm:cxn modelId="{FA011169-C614-4037-A230-C458B3B5DBBB}" type="presParOf" srcId="{DA023B63-B1AF-4CE1-A50B-36D331B8F5EA}" destId="{0DCF4EE7-5C89-499A-8E15-F37DA6BCA328}" srcOrd="0" destOrd="0" presId="urn:microsoft.com/office/officeart/2005/8/layout/vList3"/>
    <dgm:cxn modelId="{6C8E98A7-77C9-469F-8496-82EC01EBDED7}" type="presParOf" srcId="{DA023B63-B1AF-4CE1-A50B-36D331B8F5EA}" destId="{E1296FA0-515B-414B-97D9-50BD044C9EA4}" srcOrd="1" destOrd="0" presId="urn:microsoft.com/office/officeart/2005/8/layout/vList3"/>
    <dgm:cxn modelId="{E80E9E87-8017-4D44-B603-C0849A656C4F}" type="presParOf" srcId="{EC2EF90D-51D2-41DD-89A3-CAC01D64686D}" destId="{1C741C36-640F-498F-AC06-40CA0DEDF1FB}" srcOrd="5" destOrd="0" presId="urn:microsoft.com/office/officeart/2005/8/layout/vList3"/>
    <dgm:cxn modelId="{3C594B34-004B-4427-A7A5-37035D6363E0}" type="presParOf" srcId="{EC2EF90D-51D2-41DD-89A3-CAC01D64686D}" destId="{6A393C3F-DF06-4BDB-A305-487AD32EBB29}" srcOrd="6" destOrd="0" presId="urn:microsoft.com/office/officeart/2005/8/layout/vList3"/>
    <dgm:cxn modelId="{B905037D-84AD-4F07-8F7C-BD2111B13160}" type="presParOf" srcId="{6A393C3F-DF06-4BDB-A305-487AD32EBB29}" destId="{4D8C3A61-2AE7-43EB-AF9C-816DDD7312F5}" srcOrd="0" destOrd="0" presId="urn:microsoft.com/office/officeart/2005/8/layout/vList3"/>
    <dgm:cxn modelId="{DC016F3A-2A3D-4EE7-8D5D-0B6C0BF802E8}" type="presParOf" srcId="{6A393C3F-DF06-4BDB-A305-487AD32EBB29}" destId="{8814728C-BD30-4260-8BCB-826807693796}" srcOrd="1" destOrd="0" presId="urn:microsoft.com/office/officeart/2005/8/layout/vList3"/>
    <dgm:cxn modelId="{E4DB529A-5105-46C4-B54A-DD37D2217219}" type="presParOf" srcId="{EC2EF90D-51D2-41DD-89A3-CAC01D64686D}" destId="{1BA10D5A-2474-4D72-95C0-4AF42876E3DC}" srcOrd="7" destOrd="0" presId="urn:microsoft.com/office/officeart/2005/8/layout/vList3"/>
    <dgm:cxn modelId="{2E7E57B7-4BB7-453D-80EF-73A76F14A6BE}" type="presParOf" srcId="{EC2EF90D-51D2-41DD-89A3-CAC01D64686D}" destId="{B3CB6B3C-1676-4DE8-A798-CCA263F05ED1}" srcOrd="8" destOrd="0" presId="urn:microsoft.com/office/officeart/2005/8/layout/vList3"/>
    <dgm:cxn modelId="{341A8AB6-0AAC-48FE-B5B6-D554FDEBC27E}" type="presParOf" srcId="{B3CB6B3C-1676-4DE8-A798-CCA263F05ED1}" destId="{864BD32A-05FF-4918-ACAD-02CD757DB12A}" srcOrd="0" destOrd="0" presId="urn:microsoft.com/office/officeart/2005/8/layout/vList3"/>
    <dgm:cxn modelId="{FC4CC09A-94A4-4EFB-B65A-E0EF91E71C79}" type="presParOf" srcId="{B3CB6B3C-1676-4DE8-A798-CCA263F05ED1}" destId="{88763BEB-5488-4103-B494-DD552A13013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3B83C6-91B3-4356-B4A1-2774EAA3BF4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9B4B5D-7EC3-481A-B0B3-9847A24298F4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What is the appetite that financial sponsors have for making investments in the Indian market? </a:t>
          </a:r>
        </a:p>
      </dgm:t>
    </dgm:pt>
    <dgm:pt modelId="{C4341518-F7EF-4280-8E9F-7E45129B9949}" type="parTrans" cxnId="{E4762944-0F85-4408-9705-4C4870362243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17E207F-B252-49E0-88B7-032496462C87}" type="sibTrans" cxnId="{E4762944-0F85-4408-9705-4C4870362243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C74DB89-010F-4B06-A7D5-547F8A93C795}">
      <dgm:prSet phldrT="[Text]" custT="1"/>
      <dgm:spPr/>
      <dgm:t>
        <a:bodyPr/>
        <a:lstStyle/>
        <a:p>
          <a:pPr algn="l"/>
          <a:r>
            <a:rPr lang="en-US" sz="1800" b="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How has the financial sponsor investment market evolved in India over the last few years? </a:t>
          </a:r>
          <a:r>
            <a:rPr lang="en-US" sz="1800" b="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 the market changed post covid &amp; post the current financial crisis? </a:t>
          </a:r>
          <a:endParaRPr lang="en-US" sz="1800" b="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52E706F-0647-4489-BAC1-165DBB9ECF7D}" type="sibTrans" cxnId="{04E846B1-CD2C-49E4-B8BE-0947424AF73F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B887A3E-FFE8-46CA-92D1-81B17E2969A0}" type="parTrans" cxnId="{04E846B1-CD2C-49E4-B8BE-0947424AF73F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79F30A4-33F5-44C6-B073-241754B11504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Which are the sectors of the Indian economy which are of interest and attract the most amount of financial sponsor investment?</a:t>
          </a:r>
        </a:p>
      </dgm:t>
    </dgm:pt>
    <dgm:pt modelId="{7B9E3767-34B0-46D7-8103-BC250CBCBA0B}" type="parTrans" cxnId="{72769B50-1885-4531-A15F-966AACF2CF6C}">
      <dgm:prSet/>
      <dgm:spPr/>
      <dgm:t>
        <a:bodyPr/>
        <a:lstStyle/>
        <a:p>
          <a:pPr algn="l"/>
          <a:endParaRPr lang="en-US" sz="18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554E377F-8791-48A7-A207-8F16B2DEF090}" type="sibTrans" cxnId="{72769B50-1885-4531-A15F-966AACF2CF6C}">
      <dgm:prSet/>
      <dgm:spPr/>
      <dgm:t>
        <a:bodyPr/>
        <a:lstStyle/>
        <a:p>
          <a:pPr algn="l"/>
          <a:endParaRPr lang="en-US" sz="18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1B24B4D6-2EA4-4676-A342-6B238D463BCE}" type="pres">
      <dgm:prSet presAssocID="{973B83C6-91B3-4356-B4A1-2774EAA3BF4F}" presName="Name0" presStyleCnt="0">
        <dgm:presLayoutVars>
          <dgm:chMax val="7"/>
          <dgm:chPref val="7"/>
          <dgm:dir/>
        </dgm:presLayoutVars>
      </dgm:prSet>
      <dgm:spPr/>
    </dgm:pt>
    <dgm:pt modelId="{0ACEC28A-A8AE-4344-97B8-DC5AA930C27B}" type="pres">
      <dgm:prSet presAssocID="{973B83C6-91B3-4356-B4A1-2774EAA3BF4F}" presName="Name1" presStyleCnt="0"/>
      <dgm:spPr/>
    </dgm:pt>
    <dgm:pt modelId="{17FA861C-81E4-48FC-9C72-987A1F24AA79}" type="pres">
      <dgm:prSet presAssocID="{973B83C6-91B3-4356-B4A1-2774EAA3BF4F}" presName="cycle" presStyleCnt="0"/>
      <dgm:spPr/>
    </dgm:pt>
    <dgm:pt modelId="{616B52E6-4711-45D9-A085-977F01FDCF69}" type="pres">
      <dgm:prSet presAssocID="{973B83C6-91B3-4356-B4A1-2774EAA3BF4F}" presName="srcNode" presStyleLbl="node1" presStyleIdx="0" presStyleCnt="3"/>
      <dgm:spPr/>
    </dgm:pt>
    <dgm:pt modelId="{FE625106-C14A-4D9D-8211-9018747F36BE}" type="pres">
      <dgm:prSet presAssocID="{973B83C6-91B3-4356-B4A1-2774EAA3BF4F}" presName="conn" presStyleLbl="parChTrans1D2" presStyleIdx="0" presStyleCnt="1"/>
      <dgm:spPr/>
    </dgm:pt>
    <dgm:pt modelId="{9319177D-D438-425A-8516-0599AE2FA870}" type="pres">
      <dgm:prSet presAssocID="{973B83C6-91B3-4356-B4A1-2774EAA3BF4F}" presName="extraNode" presStyleLbl="node1" presStyleIdx="0" presStyleCnt="3"/>
      <dgm:spPr/>
    </dgm:pt>
    <dgm:pt modelId="{DC041067-1377-479F-B171-0CE6ADC190B0}" type="pres">
      <dgm:prSet presAssocID="{973B83C6-91B3-4356-B4A1-2774EAA3BF4F}" presName="dstNode" presStyleLbl="node1" presStyleIdx="0" presStyleCnt="3"/>
      <dgm:spPr/>
    </dgm:pt>
    <dgm:pt modelId="{6A6F46F9-8D0A-4F5F-AC9C-2C5D457137CA}" type="pres">
      <dgm:prSet presAssocID="{AC74DB89-010F-4B06-A7D5-547F8A93C795}" presName="text_1" presStyleLbl="node1" presStyleIdx="0" presStyleCnt="3">
        <dgm:presLayoutVars>
          <dgm:bulletEnabled val="1"/>
        </dgm:presLayoutVars>
      </dgm:prSet>
      <dgm:spPr/>
    </dgm:pt>
    <dgm:pt modelId="{994B53C4-89BD-419F-BD55-E8A32B032C6D}" type="pres">
      <dgm:prSet presAssocID="{AC74DB89-010F-4B06-A7D5-547F8A93C795}" presName="accent_1" presStyleCnt="0"/>
      <dgm:spPr/>
    </dgm:pt>
    <dgm:pt modelId="{6FD037F6-A557-4D31-9272-6895E560A393}" type="pres">
      <dgm:prSet presAssocID="{AC74DB89-010F-4B06-A7D5-547F8A93C795}" presName="accentRepeatNode" presStyleLbl="solidFgAcc1" presStyleIdx="0" presStyleCnt="3"/>
      <dgm:spPr/>
    </dgm:pt>
    <dgm:pt modelId="{99B05DAC-3606-4CB0-A3AB-D2431D54A6C3}" type="pres">
      <dgm:prSet presAssocID="{D89B4B5D-7EC3-481A-B0B3-9847A24298F4}" presName="text_2" presStyleLbl="node1" presStyleIdx="1" presStyleCnt="3">
        <dgm:presLayoutVars>
          <dgm:bulletEnabled val="1"/>
        </dgm:presLayoutVars>
      </dgm:prSet>
      <dgm:spPr/>
    </dgm:pt>
    <dgm:pt modelId="{FA0BA1F7-09BF-4100-9F57-89ED117093C7}" type="pres">
      <dgm:prSet presAssocID="{D89B4B5D-7EC3-481A-B0B3-9847A24298F4}" presName="accent_2" presStyleCnt="0"/>
      <dgm:spPr/>
    </dgm:pt>
    <dgm:pt modelId="{9AFAEB84-7B1D-4EE7-916E-FD163C999DB0}" type="pres">
      <dgm:prSet presAssocID="{D89B4B5D-7EC3-481A-B0B3-9847A24298F4}" presName="accentRepeatNode" presStyleLbl="solidFgAcc1" presStyleIdx="1" presStyleCnt="3"/>
      <dgm:spPr/>
    </dgm:pt>
    <dgm:pt modelId="{CF7C26F5-C338-48E6-9632-DFD5F6E5305B}" type="pres">
      <dgm:prSet presAssocID="{579F30A4-33F5-44C6-B073-241754B11504}" presName="text_3" presStyleLbl="node1" presStyleIdx="2" presStyleCnt="3">
        <dgm:presLayoutVars>
          <dgm:bulletEnabled val="1"/>
        </dgm:presLayoutVars>
      </dgm:prSet>
      <dgm:spPr/>
    </dgm:pt>
    <dgm:pt modelId="{B0599F36-3C21-43D7-9BA7-9A356DCCD632}" type="pres">
      <dgm:prSet presAssocID="{579F30A4-33F5-44C6-B073-241754B11504}" presName="accent_3" presStyleCnt="0"/>
      <dgm:spPr/>
    </dgm:pt>
    <dgm:pt modelId="{20DCE9F0-AFA7-4795-A33A-26848F1B8DA3}" type="pres">
      <dgm:prSet presAssocID="{579F30A4-33F5-44C6-B073-241754B11504}" presName="accentRepeatNode" presStyleLbl="solidFgAcc1" presStyleIdx="2" presStyleCnt="3"/>
      <dgm:spPr/>
    </dgm:pt>
  </dgm:ptLst>
  <dgm:cxnLst>
    <dgm:cxn modelId="{5CD3F801-08D1-47F2-92DF-372816033212}" type="presOf" srcId="{D89B4B5D-7EC3-481A-B0B3-9847A24298F4}" destId="{99B05DAC-3606-4CB0-A3AB-D2431D54A6C3}" srcOrd="0" destOrd="0" presId="urn:microsoft.com/office/officeart/2008/layout/VerticalCurvedList"/>
    <dgm:cxn modelId="{E4762944-0F85-4408-9705-4C4870362243}" srcId="{973B83C6-91B3-4356-B4A1-2774EAA3BF4F}" destId="{D89B4B5D-7EC3-481A-B0B3-9847A24298F4}" srcOrd="1" destOrd="0" parTransId="{C4341518-F7EF-4280-8E9F-7E45129B9949}" sibTransId="{117E207F-B252-49E0-88B7-032496462C87}"/>
    <dgm:cxn modelId="{72769B50-1885-4531-A15F-966AACF2CF6C}" srcId="{973B83C6-91B3-4356-B4A1-2774EAA3BF4F}" destId="{579F30A4-33F5-44C6-B073-241754B11504}" srcOrd="2" destOrd="0" parTransId="{7B9E3767-34B0-46D7-8103-BC250CBCBA0B}" sibTransId="{554E377F-8791-48A7-A207-8F16B2DEF090}"/>
    <dgm:cxn modelId="{34571B55-2FCC-43B0-AE9B-67E6075E8C11}" type="presOf" srcId="{152E706F-0647-4489-BAC1-165DBB9ECF7D}" destId="{FE625106-C14A-4D9D-8211-9018747F36BE}" srcOrd="0" destOrd="0" presId="urn:microsoft.com/office/officeart/2008/layout/VerticalCurvedList"/>
    <dgm:cxn modelId="{A57BEB7A-52FA-4757-9748-A6BC2DB79EBB}" type="presOf" srcId="{973B83C6-91B3-4356-B4A1-2774EAA3BF4F}" destId="{1B24B4D6-2EA4-4676-A342-6B238D463BCE}" srcOrd="0" destOrd="0" presId="urn:microsoft.com/office/officeart/2008/layout/VerticalCurvedList"/>
    <dgm:cxn modelId="{C90E9D90-0C2E-4137-B06E-7A6360D9BE11}" type="presOf" srcId="{AC74DB89-010F-4B06-A7D5-547F8A93C795}" destId="{6A6F46F9-8D0A-4F5F-AC9C-2C5D457137CA}" srcOrd="0" destOrd="0" presId="urn:microsoft.com/office/officeart/2008/layout/VerticalCurvedList"/>
    <dgm:cxn modelId="{04E846B1-CD2C-49E4-B8BE-0947424AF73F}" srcId="{973B83C6-91B3-4356-B4A1-2774EAA3BF4F}" destId="{AC74DB89-010F-4B06-A7D5-547F8A93C795}" srcOrd="0" destOrd="0" parTransId="{BB887A3E-FFE8-46CA-92D1-81B17E2969A0}" sibTransId="{152E706F-0647-4489-BAC1-165DBB9ECF7D}"/>
    <dgm:cxn modelId="{0F59FFC2-1735-46AA-8482-B8CB5A3FF6A2}" type="presOf" srcId="{579F30A4-33F5-44C6-B073-241754B11504}" destId="{CF7C26F5-C338-48E6-9632-DFD5F6E5305B}" srcOrd="0" destOrd="0" presId="urn:microsoft.com/office/officeart/2008/layout/VerticalCurvedList"/>
    <dgm:cxn modelId="{DE02D573-BD46-4EE6-971D-A211119B6931}" type="presParOf" srcId="{1B24B4D6-2EA4-4676-A342-6B238D463BCE}" destId="{0ACEC28A-A8AE-4344-97B8-DC5AA930C27B}" srcOrd="0" destOrd="0" presId="urn:microsoft.com/office/officeart/2008/layout/VerticalCurvedList"/>
    <dgm:cxn modelId="{2FF82A72-F7AE-46F9-AC4A-77C13F52F35D}" type="presParOf" srcId="{0ACEC28A-A8AE-4344-97B8-DC5AA930C27B}" destId="{17FA861C-81E4-48FC-9C72-987A1F24AA79}" srcOrd="0" destOrd="0" presId="urn:microsoft.com/office/officeart/2008/layout/VerticalCurvedList"/>
    <dgm:cxn modelId="{84AAFD7D-8BC9-4552-8EB8-2D6E0FE57676}" type="presParOf" srcId="{17FA861C-81E4-48FC-9C72-987A1F24AA79}" destId="{616B52E6-4711-45D9-A085-977F01FDCF69}" srcOrd="0" destOrd="0" presId="urn:microsoft.com/office/officeart/2008/layout/VerticalCurvedList"/>
    <dgm:cxn modelId="{576F60A0-545E-4034-96A4-1A43E399DC1F}" type="presParOf" srcId="{17FA861C-81E4-48FC-9C72-987A1F24AA79}" destId="{FE625106-C14A-4D9D-8211-9018747F36BE}" srcOrd="1" destOrd="0" presId="urn:microsoft.com/office/officeart/2008/layout/VerticalCurvedList"/>
    <dgm:cxn modelId="{DAE9E749-75EF-4A49-8E6A-A6EA4F3DD4EA}" type="presParOf" srcId="{17FA861C-81E4-48FC-9C72-987A1F24AA79}" destId="{9319177D-D438-425A-8516-0599AE2FA870}" srcOrd="2" destOrd="0" presId="urn:microsoft.com/office/officeart/2008/layout/VerticalCurvedList"/>
    <dgm:cxn modelId="{68311645-E807-4EBC-A514-42AC1D73FFF4}" type="presParOf" srcId="{17FA861C-81E4-48FC-9C72-987A1F24AA79}" destId="{DC041067-1377-479F-B171-0CE6ADC190B0}" srcOrd="3" destOrd="0" presId="urn:microsoft.com/office/officeart/2008/layout/VerticalCurvedList"/>
    <dgm:cxn modelId="{B3A177C8-D58B-49B6-8DC0-B6DFDC1CF7ED}" type="presParOf" srcId="{0ACEC28A-A8AE-4344-97B8-DC5AA930C27B}" destId="{6A6F46F9-8D0A-4F5F-AC9C-2C5D457137CA}" srcOrd="1" destOrd="0" presId="urn:microsoft.com/office/officeart/2008/layout/VerticalCurvedList"/>
    <dgm:cxn modelId="{B9672AB8-04F8-4B60-A61C-2905E91E5ADA}" type="presParOf" srcId="{0ACEC28A-A8AE-4344-97B8-DC5AA930C27B}" destId="{994B53C4-89BD-419F-BD55-E8A32B032C6D}" srcOrd="2" destOrd="0" presId="urn:microsoft.com/office/officeart/2008/layout/VerticalCurvedList"/>
    <dgm:cxn modelId="{9C93D2FA-F8F5-44D8-9DBA-FBD2AAD404BE}" type="presParOf" srcId="{994B53C4-89BD-419F-BD55-E8A32B032C6D}" destId="{6FD037F6-A557-4D31-9272-6895E560A393}" srcOrd="0" destOrd="0" presId="urn:microsoft.com/office/officeart/2008/layout/VerticalCurvedList"/>
    <dgm:cxn modelId="{99BEE48B-76C9-4367-AE29-2E29A48EBDE6}" type="presParOf" srcId="{0ACEC28A-A8AE-4344-97B8-DC5AA930C27B}" destId="{99B05DAC-3606-4CB0-A3AB-D2431D54A6C3}" srcOrd="3" destOrd="0" presId="urn:microsoft.com/office/officeart/2008/layout/VerticalCurvedList"/>
    <dgm:cxn modelId="{0A893E12-FC8F-4447-9B21-FB0BC19D1FB3}" type="presParOf" srcId="{0ACEC28A-A8AE-4344-97B8-DC5AA930C27B}" destId="{FA0BA1F7-09BF-4100-9F57-89ED117093C7}" srcOrd="4" destOrd="0" presId="urn:microsoft.com/office/officeart/2008/layout/VerticalCurvedList"/>
    <dgm:cxn modelId="{A423F910-3886-4A22-90D0-47A02B5B54F2}" type="presParOf" srcId="{FA0BA1F7-09BF-4100-9F57-89ED117093C7}" destId="{9AFAEB84-7B1D-4EE7-916E-FD163C999DB0}" srcOrd="0" destOrd="0" presId="urn:microsoft.com/office/officeart/2008/layout/VerticalCurvedList"/>
    <dgm:cxn modelId="{118F91F0-0A69-4891-A3D2-EDB25FF425C0}" type="presParOf" srcId="{0ACEC28A-A8AE-4344-97B8-DC5AA930C27B}" destId="{CF7C26F5-C338-48E6-9632-DFD5F6E5305B}" srcOrd="5" destOrd="0" presId="urn:microsoft.com/office/officeart/2008/layout/VerticalCurvedList"/>
    <dgm:cxn modelId="{99C4A772-01A8-47B0-A775-72FA609A7D11}" type="presParOf" srcId="{0ACEC28A-A8AE-4344-97B8-DC5AA930C27B}" destId="{B0599F36-3C21-43D7-9BA7-9A356DCCD632}" srcOrd="6" destOrd="0" presId="urn:microsoft.com/office/officeart/2008/layout/VerticalCurvedList"/>
    <dgm:cxn modelId="{A3D5E6D3-49BF-485F-AD02-5A8D526E75A2}" type="presParOf" srcId="{B0599F36-3C21-43D7-9BA7-9A356DCCD632}" destId="{20DCE9F0-AFA7-4795-A33A-26848F1B8D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B83C6-91B3-4356-B4A1-2774EAA3BF4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9B4B5D-7EC3-481A-B0B3-9847A24298F4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 there a lot of competition not just amongst the financial sponsors but also from LPs for the same assets? </a:t>
          </a:r>
        </a:p>
      </dgm:t>
    </dgm:pt>
    <dgm:pt modelId="{C4341518-F7EF-4280-8E9F-7E45129B9949}" type="parTrans" cxnId="{E4762944-0F85-4408-9705-4C4870362243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17E207F-B252-49E0-88B7-032496462C87}" type="sibTrans" cxnId="{E4762944-0F85-4408-9705-4C4870362243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C74DB89-010F-4B06-A7D5-547F8A93C795}">
      <dgm:prSet phldrT="[Text]" custT="1"/>
      <dgm:spPr/>
      <dgm:t>
        <a:bodyPr/>
        <a:lstStyle/>
        <a:p>
          <a:pPr algn="l"/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What are the current trends in the Indian market? Are we seeing an increase in buy outs versus minority investments? </a:t>
          </a:r>
        </a:p>
      </dgm:t>
    </dgm:pt>
    <dgm:pt modelId="{152E706F-0647-4489-BAC1-165DBB9ECF7D}" type="sibTrans" cxnId="{04E846B1-CD2C-49E4-B8BE-0947424AF73F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B887A3E-FFE8-46CA-92D1-81B17E2969A0}" type="parTrans" cxnId="{04E846B1-CD2C-49E4-B8BE-0947424AF73F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680E36A-A4ED-4F42-9381-64A6E10B3821}">
      <dgm:prSet phldrT="[Text]" custT="1"/>
      <dgm:spPr/>
      <dgm:t>
        <a:bodyPr/>
        <a:lstStyle/>
        <a:p>
          <a:pPr algn="l"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 there an increased focus on ESG considerations? </a:t>
          </a:r>
        </a:p>
      </dgm:t>
    </dgm:pt>
    <dgm:pt modelId="{9F4DEC5A-B730-42EE-A6B2-592B8F859DA0}" type="sibTrans" cxnId="{94E6904B-4FB7-48C0-A98A-10E83E79D8D3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489B8F8-48BE-49FC-B83D-88FF99BA66F1}" type="parTrans" cxnId="{94E6904B-4FB7-48C0-A98A-10E83E79D8D3}">
      <dgm:prSet/>
      <dgm:spPr/>
      <dgm:t>
        <a:bodyPr/>
        <a:lstStyle/>
        <a:p>
          <a:pPr algn="l"/>
          <a:endParaRPr lang="en-US" sz="18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79F30A4-33F5-44C6-B073-241754B11504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Are we seeing seller friendly positions? </a:t>
          </a:r>
        </a:p>
      </dgm:t>
    </dgm:pt>
    <dgm:pt modelId="{7B9E3767-34B0-46D7-8103-BC250CBCBA0B}" type="parTrans" cxnId="{72769B50-1885-4531-A15F-966AACF2CF6C}">
      <dgm:prSet/>
      <dgm:spPr/>
      <dgm:t>
        <a:bodyPr/>
        <a:lstStyle/>
        <a:p>
          <a:pPr algn="l"/>
          <a:endParaRPr lang="en-US" sz="18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554E377F-8791-48A7-A207-8F16B2DEF090}" type="sibTrans" cxnId="{72769B50-1885-4531-A15F-966AACF2CF6C}">
      <dgm:prSet/>
      <dgm:spPr/>
      <dgm:t>
        <a:bodyPr/>
        <a:lstStyle/>
        <a:p>
          <a:pPr algn="l"/>
          <a:endParaRPr lang="en-US" sz="18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BFDA5B3D-F355-4663-B9F0-ADC980485B62}">
      <dgm:prSet phldrT="[Text]" custT="1"/>
      <dgm:spPr/>
      <dgm:t>
        <a:bodyPr/>
        <a:lstStyle/>
        <a:p>
          <a:pPr algn="l"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Do the current levels of valuations make sense? </a:t>
          </a:r>
        </a:p>
      </dgm:t>
    </dgm:pt>
    <dgm:pt modelId="{AFECEFC3-9A83-4D94-921E-2FF346FFBD82}" type="parTrans" cxnId="{C0B9458F-9BEE-4190-A370-16B22761AFB3}">
      <dgm:prSet/>
      <dgm:spPr/>
      <dgm:t>
        <a:bodyPr/>
        <a:lstStyle/>
        <a:p>
          <a:pPr algn="l"/>
          <a:endParaRPr lang="en-US" sz="18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7E841590-9E6C-4832-8AC9-0B110C7C6627}" type="sibTrans" cxnId="{C0B9458F-9BEE-4190-A370-16B22761AFB3}">
      <dgm:prSet/>
      <dgm:spPr/>
      <dgm:t>
        <a:bodyPr/>
        <a:lstStyle/>
        <a:p>
          <a:pPr algn="l"/>
          <a:endParaRPr lang="en-US" sz="18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03FB6A69-D57C-4A9A-9961-F191C3954CEA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Are there trends/ deal structures prevalent in other markets that we can replicate in India? </a:t>
          </a:r>
        </a:p>
      </dgm:t>
    </dgm:pt>
    <dgm:pt modelId="{1ABA3C1E-38A6-4105-A420-74505DF1D715}" type="parTrans" cxnId="{1BD71D63-9C12-466F-ADD1-9B4190068DE9}">
      <dgm:prSet/>
      <dgm:spPr/>
      <dgm:t>
        <a:bodyPr/>
        <a:lstStyle/>
        <a:p>
          <a:pPr algn="l"/>
          <a:endParaRPr lang="en-US" sz="18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BD67D300-4ACE-4FF0-A8EB-E2E27F3345BF}" type="sibTrans" cxnId="{1BD71D63-9C12-466F-ADD1-9B4190068DE9}">
      <dgm:prSet/>
      <dgm:spPr/>
      <dgm:t>
        <a:bodyPr/>
        <a:lstStyle/>
        <a:p>
          <a:pPr algn="l"/>
          <a:endParaRPr lang="en-US" sz="18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D9B9D92B-B303-4AE1-B144-F78D269E1CC0}" type="pres">
      <dgm:prSet presAssocID="{973B83C6-91B3-4356-B4A1-2774EAA3BF4F}" presName="Name0" presStyleCnt="0">
        <dgm:presLayoutVars>
          <dgm:chMax val="7"/>
          <dgm:chPref val="7"/>
          <dgm:dir/>
        </dgm:presLayoutVars>
      </dgm:prSet>
      <dgm:spPr/>
    </dgm:pt>
    <dgm:pt modelId="{93A6C8EC-20CF-48D4-B706-76A92454D15A}" type="pres">
      <dgm:prSet presAssocID="{973B83C6-91B3-4356-B4A1-2774EAA3BF4F}" presName="Name1" presStyleCnt="0"/>
      <dgm:spPr/>
    </dgm:pt>
    <dgm:pt modelId="{CDA46AC4-3536-41E8-9A4E-7613024C1028}" type="pres">
      <dgm:prSet presAssocID="{973B83C6-91B3-4356-B4A1-2774EAA3BF4F}" presName="cycle" presStyleCnt="0"/>
      <dgm:spPr/>
    </dgm:pt>
    <dgm:pt modelId="{E32AC7A4-55A0-4F4A-9FBA-63A964896614}" type="pres">
      <dgm:prSet presAssocID="{973B83C6-91B3-4356-B4A1-2774EAA3BF4F}" presName="srcNode" presStyleLbl="node1" presStyleIdx="0" presStyleCnt="6"/>
      <dgm:spPr/>
    </dgm:pt>
    <dgm:pt modelId="{4D36F100-8418-4FB7-8028-F69DA173F9C9}" type="pres">
      <dgm:prSet presAssocID="{973B83C6-91B3-4356-B4A1-2774EAA3BF4F}" presName="conn" presStyleLbl="parChTrans1D2" presStyleIdx="0" presStyleCnt="1"/>
      <dgm:spPr/>
    </dgm:pt>
    <dgm:pt modelId="{1DCE3139-7E2C-4742-96A9-324357905F89}" type="pres">
      <dgm:prSet presAssocID="{973B83C6-91B3-4356-B4A1-2774EAA3BF4F}" presName="extraNode" presStyleLbl="node1" presStyleIdx="0" presStyleCnt="6"/>
      <dgm:spPr/>
    </dgm:pt>
    <dgm:pt modelId="{8D6D8B0D-BAFD-465D-8742-EB6FF14CE0BA}" type="pres">
      <dgm:prSet presAssocID="{973B83C6-91B3-4356-B4A1-2774EAA3BF4F}" presName="dstNode" presStyleLbl="node1" presStyleIdx="0" presStyleCnt="6"/>
      <dgm:spPr/>
    </dgm:pt>
    <dgm:pt modelId="{542D8EAE-359F-4AAD-90B6-8127CB05D4D7}" type="pres">
      <dgm:prSet presAssocID="{AC74DB89-010F-4B06-A7D5-547F8A93C795}" presName="text_1" presStyleLbl="node1" presStyleIdx="0" presStyleCnt="6">
        <dgm:presLayoutVars>
          <dgm:bulletEnabled val="1"/>
        </dgm:presLayoutVars>
      </dgm:prSet>
      <dgm:spPr/>
    </dgm:pt>
    <dgm:pt modelId="{1F7E097E-5729-4B26-AC55-5A2008CE2D62}" type="pres">
      <dgm:prSet presAssocID="{AC74DB89-010F-4B06-A7D5-547F8A93C795}" presName="accent_1" presStyleCnt="0"/>
      <dgm:spPr/>
    </dgm:pt>
    <dgm:pt modelId="{2E95FA49-EEEC-48EE-9760-3EDACCFD307F}" type="pres">
      <dgm:prSet presAssocID="{AC74DB89-010F-4B06-A7D5-547F8A93C795}" presName="accentRepeatNode" presStyleLbl="solidFgAcc1" presStyleIdx="0" presStyleCnt="6"/>
      <dgm:spPr/>
    </dgm:pt>
    <dgm:pt modelId="{B93869BA-44BD-48DF-BD29-FFA919C6710D}" type="pres">
      <dgm:prSet presAssocID="{7680E36A-A4ED-4F42-9381-64A6E10B3821}" presName="text_2" presStyleLbl="node1" presStyleIdx="1" presStyleCnt="6">
        <dgm:presLayoutVars>
          <dgm:bulletEnabled val="1"/>
        </dgm:presLayoutVars>
      </dgm:prSet>
      <dgm:spPr/>
    </dgm:pt>
    <dgm:pt modelId="{7AB14C31-E578-40D7-9E04-1AC7BD2FF705}" type="pres">
      <dgm:prSet presAssocID="{7680E36A-A4ED-4F42-9381-64A6E10B3821}" presName="accent_2" presStyleCnt="0"/>
      <dgm:spPr/>
    </dgm:pt>
    <dgm:pt modelId="{6C214DB8-B249-472F-B4D6-DB15185FCF9A}" type="pres">
      <dgm:prSet presAssocID="{7680E36A-A4ED-4F42-9381-64A6E10B3821}" presName="accentRepeatNode" presStyleLbl="solidFgAcc1" presStyleIdx="1" presStyleCnt="6"/>
      <dgm:spPr/>
    </dgm:pt>
    <dgm:pt modelId="{C1DD1A82-2E29-4522-9DDF-6D2D0D4E7A5B}" type="pres">
      <dgm:prSet presAssocID="{BFDA5B3D-F355-4663-B9F0-ADC980485B62}" presName="text_3" presStyleLbl="node1" presStyleIdx="2" presStyleCnt="6">
        <dgm:presLayoutVars>
          <dgm:bulletEnabled val="1"/>
        </dgm:presLayoutVars>
      </dgm:prSet>
      <dgm:spPr/>
    </dgm:pt>
    <dgm:pt modelId="{8CAAC8BE-A09F-4301-A7E6-8622E582E7CA}" type="pres">
      <dgm:prSet presAssocID="{BFDA5B3D-F355-4663-B9F0-ADC980485B62}" presName="accent_3" presStyleCnt="0"/>
      <dgm:spPr/>
    </dgm:pt>
    <dgm:pt modelId="{3CF06A09-1C4F-4386-8EA0-4EE41FC8DACF}" type="pres">
      <dgm:prSet presAssocID="{BFDA5B3D-F355-4663-B9F0-ADC980485B62}" presName="accentRepeatNode" presStyleLbl="solidFgAcc1" presStyleIdx="2" presStyleCnt="6"/>
      <dgm:spPr/>
    </dgm:pt>
    <dgm:pt modelId="{AD944C19-58FE-42A6-82DA-5BA60627A427}" type="pres">
      <dgm:prSet presAssocID="{D89B4B5D-7EC3-481A-B0B3-9847A24298F4}" presName="text_4" presStyleLbl="node1" presStyleIdx="3" presStyleCnt="6">
        <dgm:presLayoutVars>
          <dgm:bulletEnabled val="1"/>
        </dgm:presLayoutVars>
      </dgm:prSet>
      <dgm:spPr/>
    </dgm:pt>
    <dgm:pt modelId="{26E4177E-E934-488A-9037-AF820ACBAA9B}" type="pres">
      <dgm:prSet presAssocID="{D89B4B5D-7EC3-481A-B0B3-9847A24298F4}" presName="accent_4" presStyleCnt="0"/>
      <dgm:spPr/>
    </dgm:pt>
    <dgm:pt modelId="{C21265C8-FAD5-4A50-874A-A6FCAF47EC4A}" type="pres">
      <dgm:prSet presAssocID="{D89B4B5D-7EC3-481A-B0B3-9847A24298F4}" presName="accentRepeatNode" presStyleLbl="solidFgAcc1" presStyleIdx="3" presStyleCnt="6"/>
      <dgm:spPr/>
    </dgm:pt>
    <dgm:pt modelId="{CE3B7ABB-56DC-4851-9ABC-6047F0A0D917}" type="pres">
      <dgm:prSet presAssocID="{579F30A4-33F5-44C6-B073-241754B11504}" presName="text_5" presStyleLbl="node1" presStyleIdx="4" presStyleCnt="6">
        <dgm:presLayoutVars>
          <dgm:bulletEnabled val="1"/>
        </dgm:presLayoutVars>
      </dgm:prSet>
      <dgm:spPr/>
    </dgm:pt>
    <dgm:pt modelId="{EE84497B-AEF3-4C4D-A20B-F049AE37CFA4}" type="pres">
      <dgm:prSet presAssocID="{579F30A4-33F5-44C6-B073-241754B11504}" presName="accent_5" presStyleCnt="0"/>
      <dgm:spPr/>
    </dgm:pt>
    <dgm:pt modelId="{0113256A-CDA0-4DCF-8403-F2D13FAFFEA1}" type="pres">
      <dgm:prSet presAssocID="{579F30A4-33F5-44C6-B073-241754B11504}" presName="accentRepeatNode" presStyleLbl="solidFgAcc1" presStyleIdx="4" presStyleCnt="6"/>
      <dgm:spPr/>
    </dgm:pt>
    <dgm:pt modelId="{AF03BB7B-7480-4DE7-B619-DCAACA99BE55}" type="pres">
      <dgm:prSet presAssocID="{03FB6A69-D57C-4A9A-9961-F191C3954CEA}" presName="text_6" presStyleLbl="node1" presStyleIdx="5" presStyleCnt="6">
        <dgm:presLayoutVars>
          <dgm:bulletEnabled val="1"/>
        </dgm:presLayoutVars>
      </dgm:prSet>
      <dgm:spPr/>
    </dgm:pt>
    <dgm:pt modelId="{8223A21E-B3D5-43F0-81C7-8DE05371A60F}" type="pres">
      <dgm:prSet presAssocID="{03FB6A69-D57C-4A9A-9961-F191C3954CEA}" presName="accent_6" presStyleCnt="0"/>
      <dgm:spPr/>
    </dgm:pt>
    <dgm:pt modelId="{44D0CF61-F74F-46D8-904E-B7A00CB9D94A}" type="pres">
      <dgm:prSet presAssocID="{03FB6A69-D57C-4A9A-9961-F191C3954CEA}" presName="accentRepeatNode" presStyleLbl="solidFgAcc1" presStyleIdx="5" presStyleCnt="6"/>
      <dgm:spPr/>
    </dgm:pt>
  </dgm:ptLst>
  <dgm:cxnLst>
    <dgm:cxn modelId="{74A3E93D-FB06-43D5-BD54-B66F2C88AB89}" type="presOf" srcId="{973B83C6-91B3-4356-B4A1-2774EAA3BF4F}" destId="{D9B9D92B-B303-4AE1-B144-F78D269E1CC0}" srcOrd="0" destOrd="0" presId="urn:microsoft.com/office/officeart/2008/layout/VerticalCurvedList"/>
    <dgm:cxn modelId="{1BD71D63-9C12-466F-ADD1-9B4190068DE9}" srcId="{973B83C6-91B3-4356-B4A1-2774EAA3BF4F}" destId="{03FB6A69-D57C-4A9A-9961-F191C3954CEA}" srcOrd="5" destOrd="0" parTransId="{1ABA3C1E-38A6-4105-A420-74505DF1D715}" sibTransId="{BD67D300-4ACE-4FF0-A8EB-E2E27F3345BF}"/>
    <dgm:cxn modelId="{E4762944-0F85-4408-9705-4C4870362243}" srcId="{973B83C6-91B3-4356-B4A1-2774EAA3BF4F}" destId="{D89B4B5D-7EC3-481A-B0B3-9847A24298F4}" srcOrd="3" destOrd="0" parTransId="{C4341518-F7EF-4280-8E9F-7E45129B9949}" sibTransId="{117E207F-B252-49E0-88B7-032496462C87}"/>
    <dgm:cxn modelId="{94E6904B-4FB7-48C0-A98A-10E83E79D8D3}" srcId="{973B83C6-91B3-4356-B4A1-2774EAA3BF4F}" destId="{7680E36A-A4ED-4F42-9381-64A6E10B3821}" srcOrd="1" destOrd="0" parTransId="{E489B8F8-48BE-49FC-B83D-88FF99BA66F1}" sibTransId="{9F4DEC5A-B730-42EE-A6B2-592B8F859DA0}"/>
    <dgm:cxn modelId="{CE26FE4B-D8C3-427F-BB64-88E667EF5E61}" type="presOf" srcId="{D89B4B5D-7EC3-481A-B0B3-9847A24298F4}" destId="{AD944C19-58FE-42A6-82DA-5BA60627A427}" srcOrd="0" destOrd="0" presId="urn:microsoft.com/office/officeart/2008/layout/VerticalCurvedList"/>
    <dgm:cxn modelId="{72769B50-1885-4531-A15F-966AACF2CF6C}" srcId="{973B83C6-91B3-4356-B4A1-2774EAA3BF4F}" destId="{579F30A4-33F5-44C6-B073-241754B11504}" srcOrd="4" destOrd="0" parTransId="{7B9E3767-34B0-46D7-8103-BC250CBCBA0B}" sibTransId="{554E377F-8791-48A7-A207-8F16B2DEF090}"/>
    <dgm:cxn modelId="{FFD48E8C-ACC4-40C7-9346-6B83E7D450AF}" type="presOf" srcId="{579F30A4-33F5-44C6-B073-241754B11504}" destId="{CE3B7ABB-56DC-4851-9ABC-6047F0A0D917}" srcOrd="0" destOrd="0" presId="urn:microsoft.com/office/officeart/2008/layout/VerticalCurvedList"/>
    <dgm:cxn modelId="{C0B9458F-9BEE-4190-A370-16B22761AFB3}" srcId="{973B83C6-91B3-4356-B4A1-2774EAA3BF4F}" destId="{BFDA5B3D-F355-4663-B9F0-ADC980485B62}" srcOrd="2" destOrd="0" parTransId="{AFECEFC3-9A83-4D94-921E-2FF346FFBD82}" sibTransId="{7E841590-9E6C-4832-8AC9-0B110C7C6627}"/>
    <dgm:cxn modelId="{A0686DA5-8186-446F-9C47-4E3D9B3754DF}" type="presOf" srcId="{7680E36A-A4ED-4F42-9381-64A6E10B3821}" destId="{B93869BA-44BD-48DF-BD29-FFA919C6710D}" srcOrd="0" destOrd="0" presId="urn:microsoft.com/office/officeart/2008/layout/VerticalCurvedList"/>
    <dgm:cxn modelId="{F2874AAD-5734-4B93-8304-90E684DD9D6C}" type="presOf" srcId="{BFDA5B3D-F355-4663-B9F0-ADC980485B62}" destId="{C1DD1A82-2E29-4522-9DDF-6D2D0D4E7A5B}" srcOrd="0" destOrd="0" presId="urn:microsoft.com/office/officeart/2008/layout/VerticalCurvedList"/>
    <dgm:cxn modelId="{04E846B1-CD2C-49E4-B8BE-0947424AF73F}" srcId="{973B83C6-91B3-4356-B4A1-2774EAA3BF4F}" destId="{AC74DB89-010F-4B06-A7D5-547F8A93C795}" srcOrd="0" destOrd="0" parTransId="{BB887A3E-FFE8-46CA-92D1-81B17E2969A0}" sibTransId="{152E706F-0647-4489-BAC1-165DBB9ECF7D}"/>
    <dgm:cxn modelId="{617D19B5-3480-48EE-A9F8-10DCF821986D}" type="presOf" srcId="{03FB6A69-D57C-4A9A-9961-F191C3954CEA}" destId="{AF03BB7B-7480-4DE7-B619-DCAACA99BE55}" srcOrd="0" destOrd="0" presId="urn:microsoft.com/office/officeart/2008/layout/VerticalCurvedList"/>
    <dgm:cxn modelId="{55AF66CF-1BCF-4F6E-BA83-8B165D6EC42B}" type="presOf" srcId="{AC74DB89-010F-4B06-A7D5-547F8A93C795}" destId="{542D8EAE-359F-4AAD-90B6-8127CB05D4D7}" srcOrd="0" destOrd="0" presId="urn:microsoft.com/office/officeart/2008/layout/VerticalCurvedList"/>
    <dgm:cxn modelId="{73C272E3-FCBC-4CEB-843F-2EAA2AA85A94}" type="presOf" srcId="{152E706F-0647-4489-BAC1-165DBB9ECF7D}" destId="{4D36F100-8418-4FB7-8028-F69DA173F9C9}" srcOrd="0" destOrd="0" presId="urn:microsoft.com/office/officeart/2008/layout/VerticalCurvedList"/>
    <dgm:cxn modelId="{A7DC5B92-CAC8-47A8-AABF-6AC04BCD4CD0}" type="presParOf" srcId="{D9B9D92B-B303-4AE1-B144-F78D269E1CC0}" destId="{93A6C8EC-20CF-48D4-B706-76A92454D15A}" srcOrd="0" destOrd="0" presId="urn:microsoft.com/office/officeart/2008/layout/VerticalCurvedList"/>
    <dgm:cxn modelId="{63546653-BEBD-431C-94ED-1D479B4EA5E4}" type="presParOf" srcId="{93A6C8EC-20CF-48D4-B706-76A92454D15A}" destId="{CDA46AC4-3536-41E8-9A4E-7613024C1028}" srcOrd="0" destOrd="0" presId="urn:microsoft.com/office/officeart/2008/layout/VerticalCurvedList"/>
    <dgm:cxn modelId="{B4FB51B1-335B-47A7-8DFF-F359E5BDCE4E}" type="presParOf" srcId="{CDA46AC4-3536-41E8-9A4E-7613024C1028}" destId="{E32AC7A4-55A0-4F4A-9FBA-63A964896614}" srcOrd="0" destOrd="0" presId="urn:microsoft.com/office/officeart/2008/layout/VerticalCurvedList"/>
    <dgm:cxn modelId="{C2908F5F-6078-4F52-97F1-39CCA6C163C8}" type="presParOf" srcId="{CDA46AC4-3536-41E8-9A4E-7613024C1028}" destId="{4D36F100-8418-4FB7-8028-F69DA173F9C9}" srcOrd="1" destOrd="0" presId="urn:microsoft.com/office/officeart/2008/layout/VerticalCurvedList"/>
    <dgm:cxn modelId="{AF4902BD-2F64-4145-8F4E-03765EF74961}" type="presParOf" srcId="{CDA46AC4-3536-41E8-9A4E-7613024C1028}" destId="{1DCE3139-7E2C-4742-96A9-324357905F89}" srcOrd="2" destOrd="0" presId="urn:microsoft.com/office/officeart/2008/layout/VerticalCurvedList"/>
    <dgm:cxn modelId="{AAFC14DA-2255-452D-AE3B-35433ED55805}" type="presParOf" srcId="{CDA46AC4-3536-41E8-9A4E-7613024C1028}" destId="{8D6D8B0D-BAFD-465D-8742-EB6FF14CE0BA}" srcOrd="3" destOrd="0" presId="urn:microsoft.com/office/officeart/2008/layout/VerticalCurvedList"/>
    <dgm:cxn modelId="{E25C3A9E-D667-4727-A20D-E0D7B6DD4105}" type="presParOf" srcId="{93A6C8EC-20CF-48D4-B706-76A92454D15A}" destId="{542D8EAE-359F-4AAD-90B6-8127CB05D4D7}" srcOrd="1" destOrd="0" presId="urn:microsoft.com/office/officeart/2008/layout/VerticalCurvedList"/>
    <dgm:cxn modelId="{C7CEDBE8-0FF2-492F-99EF-0E99949A1D6B}" type="presParOf" srcId="{93A6C8EC-20CF-48D4-B706-76A92454D15A}" destId="{1F7E097E-5729-4B26-AC55-5A2008CE2D62}" srcOrd="2" destOrd="0" presId="urn:microsoft.com/office/officeart/2008/layout/VerticalCurvedList"/>
    <dgm:cxn modelId="{10B2F012-0E66-42BF-A970-EB3B0F552F67}" type="presParOf" srcId="{1F7E097E-5729-4B26-AC55-5A2008CE2D62}" destId="{2E95FA49-EEEC-48EE-9760-3EDACCFD307F}" srcOrd="0" destOrd="0" presId="urn:microsoft.com/office/officeart/2008/layout/VerticalCurvedList"/>
    <dgm:cxn modelId="{784A17F9-AF34-48CD-B004-02B4A86DC07A}" type="presParOf" srcId="{93A6C8EC-20CF-48D4-B706-76A92454D15A}" destId="{B93869BA-44BD-48DF-BD29-FFA919C6710D}" srcOrd="3" destOrd="0" presId="urn:microsoft.com/office/officeart/2008/layout/VerticalCurvedList"/>
    <dgm:cxn modelId="{45EE1349-3D5B-4E43-B2F9-9CAA8E921BF9}" type="presParOf" srcId="{93A6C8EC-20CF-48D4-B706-76A92454D15A}" destId="{7AB14C31-E578-40D7-9E04-1AC7BD2FF705}" srcOrd="4" destOrd="0" presId="urn:microsoft.com/office/officeart/2008/layout/VerticalCurvedList"/>
    <dgm:cxn modelId="{609DE49C-1B93-4791-A952-3E5C8632CD5D}" type="presParOf" srcId="{7AB14C31-E578-40D7-9E04-1AC7BD2FF705}" destId="{6C214DB8-B249-472F-B4D6-DB15185FCF9A}" srcOrd="0" destOrd="0" presId="urn:microsoft.com/office/officeart/2008/layout/VerticalCurvedList"/>
    <dgm:cxn modelId="{0D72A541-EB33-4A79-A85B-77CD8D00577A}" type="presParOf" srcId="{93A6C8EC-20CF-48D4-B706-76A92454D15A}" destId="{C1DD1A82-2E29-4522-9DDF-6D2D0D4E7A5B}" srcOrd="5" destOrd="0" presId="urn:microsoft.com/office/officeart/2008/layout/VerticalCurvedList"/>
    <dgm:cxn modelId="{1DFDB0E6-B09B-43C0-A155-5FCFBB743661}" type="presParOf" srcId="{93A6C8EC-20CF-48D4-B706-76A92454D15A}" destId="{8CAAC8BE-A09F-4301-A7E6-8622E582E7CA}" srcOrd="6" destOrd="0" presId="urn:microsoft.com/office/officeart/2008/layout/VerticalCurvedList"/>
    <dgm:cxn modelId="{04C65C2B-F6CE-43BC-AE53-F93961F95029}" type="presParOf" srcId="{8CAAC8BE-A09F-4301-A7E6-8622E582E7CA}" destId="{3CF06A09-1C4F-4386-8EA0-4EE41FC8DACF}" srcOrd="0" destOrd="0" presId="urn:microsoft.com/office/officeart/2008/layout/VerticalCurvedList"/>
    <dgm:cxn modelId="{7D2CBE0A-4E55-4500-9D09-C1DF1B52EDE4}" type="presParOf" srcId="{93A6C8EC-20CF-48D4-B706-76A92454D15A}" destId="{AD944C19-58FE-42A6-82DA-5BA60627A427}" srcOrd="7" destOrd="0" presId="urn:microsoft.com/office/officeart/2008/layout/VerticalCurvedList"/>
    <dgm:cxn modelId="{2B743052-6FAA-4432-81FD-49DA77395F73}" type="presParOf" srcId="{93A6C8EC-20CF-48D4-B706-76A92454D15A}" destId="{26E4177E-E934-488A-9037-AF820ACBAA9B}" srcOrd="8" destOrd="0" presId="urn:microsoft.com/office/officeart/2008/layout/VerticalCurvedList"/>
    <dgm:cxn modelId="{704FA1BC-CB01-4840-8AC9-004189F268C5}" type="presParOf" srcId="{26E4177E-E934-488A-9037-AF820ACBAA9B}" destId="{C21265C8-FAD5-4A50-874A-A6FCAF47EC4A}" srcOrd="0" destOrd="0" presId="urn:microsoft.com/office/officeart/2008/layout/VerticalCurvedList"/>
    <dgm:cxn modelId="{8BFF14E5-7351-43FC-9086-EEA17164090E}" type="presParOf" srcId="{93A6C8EC-20CF-48D4-B706-76A92454D15A}" destId="{CE3B7ABB-56DC-4851-9ABC-6047F0A0D917}" srcOrd="9" destOrd="0" presId="urn:microsoft.com/office/officeart/2008/layout/VerticalCurvedList"/>
    <dgm:cxn modelId="{E23ABB56-1DFF-4BFE-A630-65F4F6D0FBA7}" type="presParOf" srcId="{93A6C8EC-20CF-48D4-B706-76A92454D15A}" destId="{EE84497B-AEF3-4C4D-A20B-F049AE37CFA4}" srcOrd="10" destOrd="0" presId="urn:microsoft.com/office/officeart/2008/layout/VerticalCurvedList"/>
    <dgm:cxn modelId="{B6E94F6F-9E5F-4063-B7F2-2066E931DB90}" type="presParOf" srcId="{EE84497B-AEF3-4C4D-A20B-F049AE37CFA4}" destId="{0113256A-CDA0-4DCF-8403-F2D13FAFFEA1}" srcOrd="0" destOrd="0" presId="urn:microsoft.com/office/officeart/2008/layout/VerticalCurvedList"/>
    <dgm:cxn modelId="{2CD2DBBD-154C-45EF-A5E3-F8F12C182EAF}" type="presParOf" srcId="{93A6C8EC-20CF-48D4-B706-76A92454D15A}" destId="{AF03BB7B-7480-4DE7-B619-DCAACA99BE55}" srcOrd="11" destOrd="0" presId="urn:microsoft.com/office/officeart/2008/layout/VerticalCurvedList"/>
    <dgm:cxn modelId="{4A6061D3-CCDE-4017-AAB7-449BA206E429}" type="presParOf" srcId="{93A6C8EC-20CF-48D4-B706-76A92454D15A}" destId="{8223A21E-B3D5-43F0-81C7-8DE05371A60F}" srcOrd="12" destOrd="0" presId="urn:microsoft.com/office/officeart/2008/layout/VerticalCurvedList"/>
    <dgm:cxn modelId="{4AA2F87A-9485-4F92-A13B-EC2AC0555042}" type="presParOf" srcId="{8223A21E-B3D5-43F0-81C7-8DE05371A60F}" destId="{44D0CF61-F74F-46D8-904E-B7A00CB9D9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3B83C6-91B3-4356-B4A1-2774EAA3BF4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9B4B5D-7EC3-481A-B0B3-9847A24298F4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What kind of multiples have financial sponsors made from their investments in India?</a:t>
          </a:r>
          <a:r>
            <a:rPr lang="en-US" sz="2000" b="0" i="1" kern="1200" dirty="0">
              <a:latin typeface="Avenir Next LT Pro" panose="020B0504020202020204" pitchFamily="34" charset="0"/>
              <a:ea typeface="Verdana" panose="020B0604030504040204" pitchFamily="34" charset="0"/>
            </a:rPr>
            <a:t> </a:t>
          </a:r>
          <a:endParaRPr lang="en-US" sz="20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4341518-F7EF-4280-8E9F-7E45129B9949}" type="parTrans" cxnId="{E4762944-0F85-4408-9705-4C4870362243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17E207F-B252-49E0-88B7-032496462C87}" type="sibTrans" cxnId="{E4762944-0F85-4408-9705-4C4870362243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C74DB89-010F-4B06-A7D5-547F8A93C795}">
      <dgm:prSet phldrT="[Text]" custT="1"/>
      <dgm:spPr/>
      <dgm:t>
        <a:bodyPr/>
        <a:lstStyle/>
        <a:p>
          <a:pPr algn="l"/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 India fared well on exits? </a:t>
          </a:r>
        </a:p>
      </dgm:t>
    </dgm:pt>
    <dgm:pt modelId="{152E706F-0647-4489-BAC1-165DBB9ECF7D}" type="sibTrans" cxnId="{04E846B1-CD2C-49E4-B8BE-0947424AF73F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B887A3E-FFE8-46CA-92D1-81B17E2969A0}" type="parTrans" cxnId="{04E846B1-CD2C-49E4-B8BE-0947424AF73F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680E36A-A4ED-4F42-9381-64A6E10B3821}">
      <dgm:prSet phldrT="[Text]" custT="1"/>
      <dgm:spPr/>
      <dgm:t>
        <a:bodyPr/>
        <a:lstStyle/>
        <a:p>
          <a:pPr algn="l">
            <a:buNone/>
          </a:pPr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How have exits been delivered-IPOs, strategic sales, financial sponsor sales, open market sales?</a:t>
          </a:r>
          <a:r>
            <a:rPr lang="en-US" sz="2000" b="0" i="1" kern="1200" dirty="0">
              <a:latin typeface="Avenir Next LT Pro" panose="020B0504020202020204" pitchFamily="34" charset="0"/>
              <a:ea typeface="Verdana" panose="020B0604030504040204" pitchFamily="34" charset="0"/>
            </a:rPr>
            <a:t> </a:t>
          </a:r>
          <a:endParaRPr lang="en-US" sz="20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9F4DEC5A-B730-42EE-A6B2-592B8F859DA0}" type="sibTrans" cxnId="{94E6904B-4FB7-48C0-A98A-10E83E79D8D3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489B8F8-48BE-49FC-B83D-88FF99BA66F1}" type="parTrans" cxnId="{94E6904B-4FB7-48C0-A98A-10E83E79D8D3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79F30A4-33F5-44C6-B073-241754B11504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Does it make sense for the global financial sponsors to continue to invest in India?</a:t>
          </a:r>
        </a:p>
      </dgm:t>
    </dgm:pt>
    <dgm:pt modelId="{7B9E3767-34B0-46D7-8103-BC250CBCBA0B}" type="parTrans" cxnId="{72769B50-1885-4531-A15F-966AACF2CF6C}">
      <dgm:prSet/>
      <dgm:spPr/>
      <dgm:t>
        <a:bodyPr/>
        <a:lstStyle/>
        <a:p>
          <a:pPr algn="l"/>
          <a:endParaRPr lang="en-US" sz="20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554E377F-8791-48A7-A207-8F16B2DEF090}" type="sibTrans" cxnId="{72769B50-1885-4531-A15F-966AACF2CF6C}">
      <dgm:prSet/>
      <dgm:spPr/>
      <dgm:t>
        <a:bodyPr/>
        <a:lstStyle/>
        <a:p>
          <a:pPr algn="l"/>
          <a:endParaRPr lang="en-US" sz="2000" b="0">
            <a:latin typeface="Avenir Next LT Pro" panose="020B0504020202020204" pitchFamily="34" charset="0"/>
            <a:ea typeface="Verdana" panose="020B0604030504040204" pitchFamily="34" charset="0"/>
          </a:endParaRPr>
        </a:p>
      </dgm:t>
    </dgm:pt>
    <dgm:pt modelId="{48920192-07C9-42D9-8B24-FF46CCB8C600}">
      <dgm:prSet phldrT="[Text]" custT="1"/>
      <dgm:spPr/>
      <dgm:t>
        <a:bodyPr/>
        <a:lstStyle/>
        <a:p>
          <a:pPr>
            <a:buNone/>
          </a:pPr>
          <a:r>
            <a:rPr lang="en-IN" sz="2000" b="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What can financial sponsors do if the exit environment is unfavourable?</a:t>
          </a:r>
          <a:r>
            <a:rPr lang="en-IN" sz="2600" b="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endParaRPr lang="en-US" sz="2600" b="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D3C3D0B8-A48A-4BC0-9CB9-00B711B49D54}" type="parTrans" cxnId="{CB49E323-D9C0-42C5-B550-9CC1D8A19362}">
      <dgm:prSet/>
      <dgm:spPr/>
      <dgm:t>
        <a:bodyPr/>
        <a:lstStyle/>
        <a:p>
          <a:endParaRPr lang="en-US"/>
        </a:p>
      </dgm:t>
    </dgm:pt>
    <dgm:pt modelId="{40C0579F-9E67-4176-80AC-71FA38A26A75}" type="sibTrans" cxnId="{CB49E323-D9C0-42C5-B550-9CC1D8A19362}">
      <dgm:prSet/>
      <dgm:spPr/>
      <dgm:t>
        <a:bodyPr/>
        <a:lstStyle/>
        <a:p>
          <a:endParaRPr lang="en-US"/>
        </a:p>
      </dgm:t>
    </dgm:pt>
    <dgm:pt modelId="{83276E0A-0DC5-460D-9CAA-6987288146E6}" type="pres">
      <dgm:prSet presAssocID="{973B83C6-91B3-4356-B4A1-2774EAA3BF4F}" presName="Name0" presStyleCnt="0">
        <dgm:presLayoutVars>
          <dgm:chMax val="7"/>
          <dgm:chPref val="7"/>
          <dgm:dir/>
        </dgm:presLayoutVars>
      </dgm:prSet>
      <dgm:spPr/>
    </dgm:pt>
    <dgm:pt modelId="{1FFF9B2F-BFFD-4797-BE54-D2A98681372A}" type="pres">
      <dgm:prSet presAssocID="{973B83C6-91B3-4356-B4A1-2774EAA3BF4F}" presName="Name1" presStyleCnt="0"/>
      <dgm:spPr/>
    </dgm:pt>
    <dgm:pt modelId="{CEB6840E-BCDE-4D3E-A627-10FA5E3F4AAB}" type="pres">
      <dgm:prSet presAssocID="{973B83C6-91B3-4356-B4A1-2774EAA3BF4F}" presName="cycle" presStyleCnt="0"/>
      <dgm:spPr/>
    </dgm:pt>
    <dgm:pt modelId="{477E43B7-F68B-42D6-82CA-3816E900F9AA}" type="pres">
      <dgm:prSet presAssocID="{973B83C6-91B3-4356-B4A1-2774EAA3BF4F}" presName="srcNode" presStyleLbl="node1" presStyleIdx="0" presStyleCnt="5"/>
      <dgm:spPr/>
    </dgm:pt>
    <dgm:pt modelId="{5EE6C49A-09CE-42D6-A965-516ACD13E233}" type="pres">
      <dgm:prSet presAssocID="{973B83C6-91B3-4356-B4A1-2774EAA3BF4F}" presName="conn" presStyleLbl="parChTrans1D2" presStyleIdx="0" presStyleCnt="1"/>
      <dgm:spPr/>
    </dgm:pt>
    <dgm:pt modelId="{71A70530-C6A1-4016-8D09-640E6AEEA5BD}" type="pres">
      <dgm:prSet presAssocID="{973B83C6-91B3-4356-B4A1-2774EAA3BF4F}" presName="extraNode" presStyleLbl="node1" presStyleIdx="0" presStyleCnt="5"/>
      <dgm:spPr/>
    </dgm:pt>
    <dgm:pt modelId="{7D04EE8F-3152-42FB-9522-BAC705AF2AF7}" type="pres">
      <dgm:prSet presAssocID="{973B83C6-91B3-4356-B4A1-2774EAA3BF4F}" presName="dstNode" presStyleLbl="node1" presStyleIdx="0" presStyleCnt="5"/>
      <dgm:spPr/>
    </dgm:pt>
    <dgm:pt modelId="{EFBA11A5-E354-4438-8BAC-F22CC33F6E64}" type="pres">
      <dgm:prSet presAssocID="{AC74DB89-010F-4B06-A7D5-547F8A93C795}" presName="text_1" presStyleLbl="node1" presStyleIdx="0" presStyleCnt="5">
        <dgm:presLayoutVars>
          <dgm:bulletEnabled val="1"/>
        </dgm:presLayoutVars>
      </dgm:prSet>
      <dgm:spPr/>
    </dgm:pt>
    <dgm:pt modelId="{D101E96B-9139-471D-B606-0C77ACAB1CAB}" type="pres">
      <dgm:prSet presAssocID="{AC74DB89-010F-4B06-A7D5-547F8A93C795}" presName="accent_1" presStyleCnt="0"/>
      <dgm:spPr/>
    </dgm:pt>
    <dgm:pt modelId="{236CD513-63C3-49D9-A705-1E34C783748D}" type="pres">
      <dgm:prSet presAssocID="{AC74DB89-010F-4B06-A7D5-547F8A93C795}" presName="accentRepeatNode" presStyleLbl="solidFgAcc1" presStyleIdx="0" presStyleCnt="5"/>
      <dgm:spPr/>
    </dgm:pt>
    <dgm:pt modelId="{7DB9015F-4464-4D91-9C4D-07DD553AF475}" type="pres">
      <dgm:prSet presAssocID="{7680E36A-A4ED-4F42-9381-64A6E10B3821}" presName="text_2" presStyleLbl="node1" presStyleIdx="1" presStyleCnt="5">
        <dgm:presLayoutVars>
          <dgm:bulletEnabled val="1"/>
        </dgm:presLayoutVars>
      </dgm:prSet>
      <dgm:spPr/>
    </dgm:pt>
    <dgm:pt modelId="{9DF283C7-90D2-4AEA-BDFF-671BB39F4C4E}" type="pres">
      <dgm:prSet presAssocID="{7680E36A-A4ED-4F42-9381-64A6E10B3821}" presName="accent_2" presStyleCnt="0"/>
      <dgm:spPr/>
    </dgm:pt>
    <dgm:pt modelId="{23B3F804-83FE-4302-941E-AD77C3C35F02}" type="pres">
      <dgm:prSet presAssocID="{7680E36A-A4ED-4F42-9381-64A6E10B3821}" presName="accentRepeatNode" presStyleLbl="solidFgAcc1" presStyleIdx="1" presStyleCnt="5"/>
      <dgm:spPr/>
    </dgm:pt>
    <dgm:pt modelId="{BC806AF4-9F9A-4CAD-A99C-A149CC5EBD82}" type="pres">
      <dgm:prSet presAssocID="{D89B4B5D-7EC3-481A-B0B3-9847A24298F4}" presName="text_3" presStyleLbl="node1" presStyleIdx="2" presStyleCnt="5">
        <dgm:presLayoutVars>
          <dgm:bulletEnabled val="1"/>
        </dgm:presLayoutVars>
      </dgm:prSet>
      <dgm:spPr/>
    </dgm:pt>
    <dgm:pt modelId="{A345E8F0-47AD-4D0C-ACCD-15EA53B4F050}" type="pres">
      <dgm:prSet presAssocID="{D89B4B5D-7EC3-481A-B0B3-9847A24298F4}" presName="accent_3" presStyleCnt="0"/>
      <dgm:spPr/>
    </dgm:pt>
    <dgm:pt modelId="{2DDC3C9D-05F8-467C-BEB9-6B06BD9F2F4C}" type="pres">
      <dgm:prSet presAssocID="{D89B4B5D-7EC3-481A-B0B3-9847A24298F4}" presName="accentRepeatNode" presStyleLbl="solidFgAcc1" presStyleIdx="2" presStyleCnt="5"/>
      <dgm:spPr/>
    </dgm:pt>
    <dgm:pt modelId="{9B3A632A-B6FC-4F14-9DE4-9243D2AEF212}" type="pres">
      <dgm:prSet presAssocID="{579F30A4-33F5-44C6-B073-241754B11504}" presName="text_4" presStyleLbl="node1" presStyleIdx="3" presStyleCnt="5">
        <dgm:presLayoutVars>
          <dgm:bulletEnabled val="1"/>
        </dgm:presLayoutVars>
      </dgm:prSet>
      <dgm:spPr/>
    </dgm:pt>
    <dgm:pt modelId="{9D4F9A5A-51E4-4934-AF76-B7F4AB18E104}" type="pres">
      <dgm:prSet presAssocID="{579F30A4-33F5-44C6-B073-241754B11504}" presName="accent_4" presStyleCnt="0"/>
      <dgm:spPr/>
    </dgm:pt>
    <dgm:pt modelId="{581B4AF5-4552-44E9-AD49-EFEDFD1C5EB9}" type="pres">
      <dgm:prSet presAssocID="{579F30A4-33F5-44C6-B073-241754B11504}" presName="accentRepeatNode" presStyleLbl="solidFgAcc1" presStyleIdx="3" presStyleCnt="5"/>
      <dgm:spPr/>
    </dgm:pt>
    <dgm:pt modelId="{ED72A419-AD0E-4574-B8FD-82B5695E63FD}" type="pres">
      <dgm:prSet presAssocID="{48920192-07C9-42D9-8B24-FF46CCB8C600}" presName="text_5" presStyleLbl="node1" presStyleIdx="4" presStyleCnt="5">
        <dgm:presLayoutVars>
          <dgm:bulletEnabled val="1"/>
        </dgm:presLayoutVars>
      </dgm:prSet>
      <dgm:spPr/>
    </dgm:pt>
    <dgm:pt modelId="{B846834A-2EF3-4386-AC14-D6AC9C1E8CE6}" type="pres">
      <dgm:prSet presAssocID="{48920192-07C9-42D9-8B24-FF46CCB8C600}" presName="accent_5" presStyleCnt="0"/>
      <dgm:spPr/>
    </dgm:pt>
    <dgm:pt modelId="{68A79C57-431B-4B5A-A0FA-B83F6E96C78E}" type="pres">
      <dgm:prSet presAssocID="{48920192-07C9-42D9-8B24-FF46CCB8C600}" presName="accentRepeatNode" presStyleLbl="solidFgAcc1" presStyleIdx="4" presStyleCnt="5"/>
      <dgm:spPr/>
    </dgm:pt>
  </dgm:ptLst>
  <dgm:cxnLst>
    <dgm:cxn modelId="{B0D0AF03-23D2-46A7-A7F5-21F1944A8FC1}" type="presOf" srcId="{973B83C6-91B3-4356-B4A1-2774EAA3BF4F}" destId="{83276E0A-0DC5-460D-9CAA-6987288146E6}" srcOrd="0" destOrd="0" presId="urn:microsoft.com/office/officeart/2008/layout/VerticalCurvedList"/>
    <dgm:cxn modelId="{CB49E323-D9C0-42C5-B550-9CC1D8A19362}" srcId="{973B83C6-91B3-4356-B4A1-2774EAA3BF4F}" destId="{48920192-07C9-42D9-8B24-FF46CCB8C600}" srcOrd="4" destOrd="0" parTransId="{D3C3D0B8-A48A-4BC0-9CB9-00B711B49D54}" sibTransId="{40C0579F-9E67-4176-80AC-71FA38A26A75}"/>
    <dgm:cxn modelId="{8135B33E-9E8B-4198-89EC-E0499AC485F6}" type="presOf" srcId="{48920192-07C9-42D9-8B24-FF46CCB8C600}" destId="{ED72A419-AD0E-4574-B8FD-82B5695E63FD}" srcOrd="0" destOrd="0" presId="urn:microsoft.com/office/officeart/2008/layout/VerticalCurvedList"/>
    <dgm:cxn modelId="{E4762944-0F85-4408-9705-4C4870362243}" srcId="{973B83C6-91B3-4356-B4A1-2774EAA3BF4F}" destId="{D89B4B5D-7EC3-481A-B0B3-9847A24298F4}" srcOrd="2" destOrd="0" parTransId="{C4341518-F7EF-4280-8E9F-7E45129B9949}" sibTransId="{117E207F-B252-49E0-88B7-032496462C87}"/>
    <dgm:cxn modelId="{94E6904B-4FB7-48C0-A98A-10E83E79D8D3}" srcId="{973B83C6-91B3-4356-B4A1-2774EAA3BF4F}" destId="{7680E36A-A4ED-4F42-9381-64A6E10B3821}" srcOrd="1" destOrd="0" parTransId="{E489B8F8-48BE-49FC-B83D-88FF99BA66F1}" sibTransId="{9F4DEC5A-B730-42EE-A6B2-592B8F859DA0}"/>
    <dgm:cxn modelId="{F15E094C-158C-4538-A25A-B88C27E49BA6}" type="presOf" srcId="{7680E36A-A4ED-4F42-9381-64A6E10B3821}" destId="{7DB9015F-4464-4D91-9C4D-07DD553AF475}" srcOrd="0" destOrd="0" presId="urn:microsoft.com/office/officeart/2008/layout/VerticalCurvedList"/>
    <dgm:cxn modelId="{0D4E8170-BCFA-4E73-8F74-E0CF49A395F6}" type="presOf" srcId="{579F30A4-33F5-44C6-B073-241754B11504}" destId="{9B3A632A-B6FC-4F14-9DE4-9243D2AEF212}" srcOrd="0" destOrd="0" presId="urn:microsoft.com/office/officeart/2008/layout/VerticalCurvedList"/>
    <dgm:cxn modelId="{72769B50-1885-4531-A15F-966AACF2CF6C}" srcId="{973B83C6-91B3-4356-B4A1-2774EAA3BF4F}" destId="{579F30A4-33F5-44C6-B073-241754B11504}" srcOrd="3" destOrd="0" parTransId="{7B9E3767-34B0-46D7-8103-BC250CBCBA0B}" sibTransId="{554E377F-8791-48A7-A207-8F16B2DEF090}"/>
    <dgm:cxn modelId="{B6EE0756-FC4B-4D84-8424-61B83C1FC9A4}" type="presOf" srcId="{152E706F-0647-4489-BAC1-165DBB9ECF7D}" destId="{5EE6C49A-09CE-42D6-A965-516ACD13E233}" srcOrd="0" destOrd="0" presId="urn:microsoft.com/office/officeart/2008/layout/VerticalCurvedList"/>
    <dgm:cxn modelId="{04E846B1-CD2C-49E4-B8BE-0947424AF73F}" srcId="{973B83C6-91B3-4356-B4A1-2774EAA3BF4F}" destId="{AC74DB89-010F-4B06-A7D5-547F8A93C795}" srcOrd="0" destOrd="0" parTransId="{BB887A3E-FFE8-46CA-92D1-81B17E2969A0}" sibTransId="{152E706F-0647-4489-BAC1-165DBB9ECF7D}"/>
    <dgm:cxn modelId="{B201E8CB-EE60-41D7-997D-F57A83256C4D}" type="presOf" srcId="{D89B4B5D-7EC3-481A-B0B3-9847A24298F4}" destId="{BC806AF4-9F9A-4CAD-A99C-A149CC5EBD82}" srcOrd="0" destOrd="0" presId="urn:microsoft.com/office/officeart/2008/layout/VerticalCurvedList"/>
    <dgm:cxn modelId="{163C21F1-FD6B-4442-ADCF-4BCB858E30C1}" type="presOf" srcId="{AC74DB89-010F-4B06-A7D5-547F8A93C795}" destId="{EFBA11A5-E354-4438-8BAC-F22CC33F6E64}" srcOrd="0" destOrd="0" presId="urn:microsoft.com/office/officeart/2008/layout/VerticalCurvedList"/>
    <dgm:cxn modelId="{5304DFD7-C9A8-4E94-9B7E-EDCD94104B26}" type="presParOf" srcId="{83276E0A-0DC5-460D-9CAA-6987288146E6}" destId="{1FFF9B2F-BFFD-4797-BE54-D2A98681372A}" srcOrd="0" destOrd="0" presId="urn:microsoft.com/office/officeart/2008/layout/VerticalCurvedList"/>
    <dgm:cxn modelId="{6A561946-BF2A-472D-8191-2C84B7CDB7BF}" type="presParOf" srcId="{1FFF9B2F-BFFD-4797-BE54-D2A98681372A}" destId="{CEB6840E-BCDE-4D3E-A627-10FA5E3F4AAB}" srcOrd="0" destOrd="0" presId="urn:microsoft.com/office/officeart/2008/layout/VerticalCurvedList"/>
    <dgm:cxn modelId="{21EADB62-2288-4AD0-9054-61307DAEF6DC}" type="presParOf" srcId="{CEB6840E-BCDE-4D3E-A627-10FA5E3F4AAB}" destId="{477E43B7-F68B-42D6-82CA-3816E900F9AA}" srcOrd="0" destOrd="0" presId="urn:microsoft.com/office/officeart/2008/layout/VerticalCurvedList"/>
    <dgm:cxn modelId="{43348998-BB95-4CEA-BF23-5B9AE4A78D55}" type="presParOf" srcId="{CEB6840E-BCDE-4D3E-A627-10FA5E3F4AAB}" destId="{5EE6C49A-09CE-42D6-A965-516ACD13E233}" srcOrd="1" destOrd="0" presId="urn:microsoft.com/office/officeart/2008/layout/VerticalCurvedList"/>
    <dgm:cxn modelId="{4490703F-C9F2-475C-A0C2-C5C7FE118D33}" type="presParOf" srcId="{CEB6840E-BCDE-4D3E-A627-10FA5E3F4AAB}" destId="{71A70530-C6A1-4016-8D09-640E6AEEA5BD}" srcOrd="2" destOrd="0" presId="urn:microsoft.com/office/officeart/2008/layout/VerticalCurvedList"/>
    <dgm:cxn modelId="{835F0706-2D9A-4D02-B5B9-67D2B862D8E6}" type="presParOf" srcId="{CEB6840E-BCDE-4D3E-A627-10FA5E3F4AAB}" destId="{7D04EE8F-3152-42FB-9522-BAC705AF2AF7}" srcOrd="3" destOrd="0" presId="urn:microsoft.com/office/officeart/2008/layout/VerticalCurvedList"/>
    <dgm:cxn modelId="{0E072DE1-A312-4B80-8FE4-F59E81E45A37}" type="presParOf" srcId="{1FFF9B2F-BFFD-4797-BE54-D2A98681372A}" destId="{EFBA11A5-E354-4438-8BAC-F22CC33F6E64}" srcOrd="1" destOrd="0" presId="urn:microsoft.com/office/officeart/2008/layout/VerticalCurvedList"/>
    <dgm:cxn modelId="{F2AD1958-D640-497A-8509-F5B4012A7D6F}" type="presParOf" srcId="{1FFF9B2F-BFFD-4797-BE54-D2A98681372A}" destId="{D101E96B-9139-471D-B606-0C77ACAB1CAB}" srcOrd="2" destOrd="0" presId="urn:microsoft.com/office/officeart/2008/layout/VerticalCurvedList"/>
    <dgm:cxn modelId="{702E1534-6ACE-41EA-AFA5-EEAF36C54949}" type="presParOf" srcId="{D101E96B-9139-471D-B606-0C77ACAB1CAB}" destId="{236CD513-63C3-49D9-A705-1E34C783748D}" srcOrd="0" destOrd="0" presId="urn:microsoft.com/office/officeart/2008/layout/VerticalCurvedList"/>
    <dgm:cxn modelId="{3DB5BF22-8200-4EC2-84E7-17659CF74DF2}" type="presParOf" srcId="{1FFF9B2F-BFFD-4797-BE54-D2A98681372A}" destId="{7DB9015F-4464-4D91-9C4D-07DD553AF475}" srcOrd="3" destOrd="0" presId="urn:microsoft.com/office/officeart/2008/layout/VerticalCurvedList"/>
    <dgm:cxn modelId="{2A8C0C0E-D4F5-49B1-A722-5C819A2C27FC}" type="presParOf" srcId="{1FFF9B2F-BFFD-4797-BE54-D2A98681372A}" destId="{9DF283C7-90D2-4AEA-BDFF-671BB39F4C4E}" srcOrd="4" destOrd="0" presId="urn:microsoft.com/office/officeart/2008/layout/VerticalCurvedList"/>
    <dgm:cxn modelId="{DAA40D66-CE10-4959-A183-5171EFD33B3F}" type="presParOf" srcId="{9DF283C7-90D2-4AEA-BDFF-671BB39F4C4E}" destId="{23B3F804-83FE-4302-941E-AD77C3C35F02}" srcOrd="0" destOrd="0" presId="urn:microsoft.com/office/officeart/2008/layout/VerticalCurvedList"/>
    <dgm:cxn modelId="{8BE16E83-E5C2-48A3-8819-DEE3A0D7B921}" type="presParOf" srcId="{1FFF9B2F-BFFD-4797-BE54-D2A98681372A}" destId="{BC806AF4-9F9A-4CAD-A99C-A149CC5EBD82}" srcOrd="5" destOrd="0" presId="urn:microsoft.com/office/officeart/2008/layout/VerticalCurvedList"/>
    <dgm:cxn modelId="{2F1B875B-A3C6-4194-8320-8C0113B3474D}" type="presParOf" srcId="{1FFF9B2F-BFFD-4797-BE54-D2A98681372A}" destId="{A345E8F0-47AD-4D0C-ACCD-15EA53B4F050}" srcOrd="6" destOrd="0" presId="urn:microsoft.com/office/officeart/2008/layout/VerticalCurvedList"/>
    <dgm:cxn modelId="{FBCC074B-14A7-4CD3-BB49-C792654E1AD6}" type="presParOf" srcId="{A345E8F0-47AD-4D0C-ACCD-15EA53B4F050}" destId="{2DDC3C9D-05F8-467C-BEB9-6B06BD9F2F4C}" srcOrd="0" destOrd="0" presId="urn:microsoft.com/office/officeart/2008/layout/VerticalCurvedList"/>
    <dgm:cxn modelId="{37382315-E692-44D3-9709-C21C885004C0}" type="presParOf" srcId="{1FFF9B2F-BFFD-4797-BE54-D2A98681372A}" destId="{9B3A632A-B6FC-4F14-9DE4-9243D2AEF212}" srcOrd="7" destOrd="0" presId="urn:microsoft.com/office/officeart/2008/layout/VerticalCurvedList"/>
    <dgm:cxn modelId="{167767BD-D606-4A0A-B733-8E8C84395A06}" type="presParOf" srcId="{1FFF9B2F-BFFD-4797-BE54-D2A98681372A}" destId="{9D4F9A5A-51E4-4934-AF76-B7F4AB18E104}" srcOrd="8" destOrd="0" presId="urn:microsoft.com/office/officeart/2008/layout/VerticalCurvedList"/>
    <dgm:cxn modelId="{B8DA626F-6083-4DEF-933D-1142A3F440FA}" type="presParOf" srcId="{9D4F9A5A-51E4-4934-AF76-B7F4AB18E104}" destId="{581B4AF5-4552-44E9-AD49-EFEDFD1C5EB9}" srcOrd="0" destOrd="0" presId="urn:microsoft.com/office/officeart/2008/layout/VerticalCurvedList"/>
    <dgm:cxn modelId="{BBDC4272-052C-4C20-8F8D-AABA32129B06}" type="presParOf" srcId="{1FFF9B2F-BFFD-4797-BE54-D2A98681372A}" destId="{ED72A419-AD0E-4574-B8FD-82B5695E63FD}" srcOrd="9" destOrd="0" presId="urn:microsoft.com/office/officeart/2008/layout/VerticalCurvedList"/>
    <dgm:cxn modelId="{7A01D249-882A-4A43-8C34-C58ED7DAE0EF}" type="presParOf" srcId="{1FFF9B2F-BFFD-4797-BE54-D2A98681372A}" destId="{B846834A-2EF3-4386-AC14-D6AC9C1E8CE6}" srcOrd="10" destOrd="0" presId="urn:microsoft.com/office/officeart/2008/layout/VerticalCurvedList"/>
    <dgm:cxn modelId="{39E3C7A4-97EE-46FB-A014-626D04F38605}" type="presParOf" srcId="{B846834A-2EF3-4386-AC14-D6AC9C1E8CE6}" destId="{68A79C57-431B-4B5A-A0FA-B83F6E96C7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3B83C6-91B3-4356-B4A1-2774EAA3BF4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9B4B5D-7EC3-481A-B0B3-9847A24298F4}">
      <dgm:prSet phldrT="[Text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Any fall out of the Hindenburg report? </a:t>
          </a:r>
          <a:endParaRPr lang="en-US" sz="20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C4341518-F7EF-4280-8E9F-7E45129B9949}" type="parTrans" cxnId="{E4762944-0F85-4408-9705-4C4870362243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17E207F-B252-49E0-88B7-032496462C87}" type="sibTrans" cxnId="{E4762944-0F85-4408-9705-4C4870362243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C74DB89-010F-4B06-A7D5-547F8A93C795}">
      <dgm:prSet phldrT="[Text]" custT="1"/>
      <dgm:spPr/>
      <dgm:t>
        <a:bodyPr/>
        <a:lstStyle/>
        <a:p>
          <a:pPr algn="l"/>
          <a:r>
            <a:rPr lang="en-US" sz="2000" b="0" kern="1200" spc="-1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Are we optimistic about the growth of the financial sponsor investment market in India?</a:t>
          </a:r>
          <a:endParaRPr lang="en-US" sz="20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52E706F-0647-4489-BAC1-165DBB9ECF7D}" type="sibTrans" cxnId="{04E846B1-CD2C-49E4-B8BE-0947424AF73F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B887A3E-FFE8-46CA-92D1-81B17E2969A0}" type="parTrans" cxnId="{04E846B1-CD2C-49E4-B8BE-0947424AF73F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680E36A-A4ED-4F42-9381-64A6E10B3821}">
      <dgm:prSet phldrT="[Text]" custT="1"/>
      <dgm:spPr/>
      <dgm:t>
        <a:bodyPr/>
        <a:lstStyle/>
        <a:p>
          <a:pPr algn="l">
            <a:buNone/>
          </a:pPr>
          <a:r>
            <a:rPr lang="en-US" sz="2000" b="0" kern="1200" spc="-1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Are current geo-political considerations playing a role? </a:t>
          </a:r>
          <a:endParaRPr lang="en-US" sz="20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9F4DEC5A-B730-42EE-A6B2-592B8F859DA0}" type="sibTrans" cxnId="{94E6904B-4FB7-48C0-A98A-10E83E79D8D3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489B8F8-48BE-49FC-B83D-88FF99BA66F1}" type="parTrans" cxnId="{94E6904B-4FB7-48C0-A98A-10E83E79D8D3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5FAFB8D2-D91C-4ED0-B586-8B1CEB3CFE70}" type="pres">
      <dgm:prSet presAssocID="{973B83C6-91B3-4356-B4A1-2774EAA3BF4F}" presName="Name0" presStyleCnt="0">
        <dgm:presLayoutVars>
          <dgm:chMax val="7"/>
          <dgm:chPref val="7"/>
          <dgm:dir/>
        </dgm:presLayoutVars>
      </dgm:prSet>
      <dgm:spPr/>
    </dgm:pt>
    <dgm:pt modelId="{7A4449AD-1FBA-4EC8-887B-C72FA4D50EB5}" type="pres">
      <dgm:prSet presAssocID="{973B83C6-91B3-4356-B4A1-2774EAA3BF4F}" presName="Name1" presStyleCnt="0"/>
      <dgm:spPr/>
    </dgm:pt>
    <dgm:pt modelId="{44992EA6-F31B-4C15-8F3F-98FC0CFE20C1}" type="pres">
      <dgm:prSet presAssocID="{973B83C6-91B3-4356-B4A1-2774EAA3BF4F}" presName="cycle" presStyleCnt="0"/>
      <dgm:spPr/>
    </dgm:pt>
    <dgm:pt modelId="{87FED3D0-C2CA-4105-937B-2ED5B07C8B8E}" type="pres">
      <dgm:prSet presAssocID="{973B83C6-91B3-4356-B4A1-2774EAA3BF4F}" presName="srcNode" presStyleLbl="node1" presStyleIdx="0" presStyleCnt="3"/>
      <dgm:spPr/>
    </dgm:pt>
    <dgm:pt modelId="{C0EF2A1C-2294-445E-AD96-9447E459E82B}" type="pres">
      <dgm:prSet presAssocID="{973B83C6-91B3-4356-B4A1-2774EAA3BF4F}" presName="conn" presStyleLbl="parChTrans1D2" presStyleIdx="0" presStyleCnt="1"/>
      <dgm:spPr/>
    </dgm:pt>
    <dgm:pt modelId="{EBCDB107-2B8F-4E35-B182-8374EEF8B80F}" type="pres">
      <dgm:prSet presAssocID="{973B83C6-91B3-4356-B4A1-2774EAA3BF4F}" presName="extraNode" presStyleLbl="node1" presStyleIdx="0" presStyleCnt="3"/>
      <dgm:spPr/>
    </dgm:pt>
    <dgm:pt modelId="{3B800885-FC68-4467-8A36-D4624A08B688}" type="pres">
      <dgm:prSet presAssocID="{973B83C6-91B3-4356-B4A1-2774EAA3BF4F}" presName="dstNode" presStyleLbl="node1" presStyleIdx="0" presStyleCnt="3"/>
      <dgm:spPr/>
    </dgm:pt>
    <dgm:pt modelId="{045414A4-F763-4FD3-B15B-BBB18CEF205D}" type="pres">
      <dgm:prSet presAssocID="{AC74DB89-010F-4B06-A7D5-547F8A93C795}" presName="text_1" presStyleLbl="node1" presStyleIdx="0" presStyleCnt="3">
        <dgm:presLayoutVars>
          <dgm:bulletEnabled val="1"/>
        </dgm:presLayoutVars>
      </dgm:prSet>
      <dgm:spPr/>
    </dgm:pt>
    <dgm:pt modelId="{02C36C9B-0089-4DEE-8B20-5E552D1E4B8D}" type="pres">
      <dgm:prSet presAssocID="{AC74DB89-010F-4B06-A7D5-547F8A93C795}" presName="accent_1" presStyleCnt="0"/>
      <dgm:spPr/>
    </dgm:pt>
    <dgm:pt modelId="{BAB10F1F-2700-4707-8326-188A01892C47}" type="pres">
      <dgm:prSet presAssocID="{AC74DB89-010F-4B06-A7D5-547F8A93C795}" presName="accentRepeatNode" presStyleLbl="solidFgAcc1" presStyleIdx="0" presStyleCnt="3"/>
      <dgm:spPr/>
    </dgm:pt>
    <dgm:pt modelId="{40F0E979-3E31-4864-9353-2A31AB395596}" type="pres">
      <dgm:prSet presAssocID="{7680E36A-A4ED-4F42-9381-64A6E10B3821}" presName="text_2" presStyleLbl="node1" presStyleIdx="1" presStyleCnt="3">
        <dgm:presLayoutVars>
          <dgm:bulletEnabled val="1"/>
        </dgm:presLayoutVars>
      </dgm:prSet>
      <dgm:spPr/>
    </dgm:pt>
    <dgm:pt modelId="{B752F420-777F-400D-A1C7-76DDCAA8F0E7}" type="pres">
      <dgm:prSet presAssocID="{7680E36A-A4ED-4F42-9381-64A6E10B3821}" presName="accent_2" presStyleCnt="0"/>
      <dgm:spPr/>
    </dgm:pt>
    <dgm:pt modelId="{126EF3FB-623A-421A-A08F-AE1CE89ACEE9}" type="pres">
      <dgm:prSet presAssocID="{7680E36A-A4ED-4F42-9381-64A6E10B3821}" presName="accentRepeatNode" presStyleLbl="solidFgAcc1" presStyleIdx="1" presStyleCnt="3"/>
      <dgm:spPr/>
    </dgm:pt>
    <dgm:pt modelId="{54C369D9-447D-4893-9483-E4CF511AB587}" type="pres">
      <dgm:prSet presAssocID="{D89B4B5D-7EC3-481A-B0B3-9847A24298F4}" presName="text_3" presStyleLbl="node1" presStyleIdx="2" presStyleCnt="3">
        <dgm:presLayoutVars>
          <dgm:bulletEnabled val="1"/>
        </dgm:presLayoutVars>
      </dgm:prSet>
      <dgm:spPr/>
    </dgm:pt>
    <dgm:pt modelId="{C7666937-2138-42EB-A2C9-1F4ABB5C736D}" type="pres">
      <dgm:prSet presAssocID="{D89B4B5D-7EC3-481A-B0B3-9847A24298F4}" presName="accent_3" presStyleCnt="0"/>
      <dgm:spPr/>
    </dgm:pt>
    <dgm:pt modelId="{88569C06-26FE-454A-9519-5832FBFFDE3B}" type="pres">
      <dgm:prSet presAssocID="{D89B4B5D-7EC3-481A-B0B3-9847A24298F4}" presName="accentRepeatNode" presStyleLbl="solidFgAcc1" presStyleIdx="2" presStyleCnt="3"/>
      <dgm:spPr/>
    </dgm:pt>
  </dgm:ptLst>
  <dgm:cxnLst>
    <dgm:cxn modelId="{A665503F-CE16-467E-B441-87F04727061C}" type="presOf" srcId="{AC74DB89-010F-4B06-A7D5-547F8A93C795}" destId="{045414A4-F763-4FD3-B15B-BBB18CEF205D}" srcOrd="0" destOrd="0" presId="urn:microsoft.com/office/officeart/2008/layout/VerticalCurvedList"/>
    <dgm:cxn modelId="{E4762944-0F85-4408-9705-4C4870362243}" srcId="{973B83C6-91B3-4356-B4A1-2774EAA3BF4F}" destId="{D89B4B5D-7EC3-481A-B0B3-9847A24298F4}" srcOrd="2" destOrd="0" parTransId="{C4341518-F7EF-4280-8E9F-7E45129B9949}" sibTransId="{117E207F-B252-49E0-88B7-032496462C87}"/>
    <dgm:cxn modelId="{94E6904B-4FB7-48C0-A98A-10E83E79D8D3}" srcId="{973B83C6-91B3-4356-B4A1-2774EAA3BF4F}" destId="{7680E36A-A4ED-4F42-9381-64A6E10B3821}" srcOrd="1" destOrd="0" parTransId="{E489B8F8-48BE-49FC-B83D-88FF99BA66F1}" sibTransId="{9F4DEC5A-B730-42EE-A6B2-592B8F859DA0}"/>
    <dgm:cxn modelId="{371BFA4C-1E73-42A4-8F6F-A121782B6037}" type="presOf" srcId="{D89B4B5D-7EC3-481A-B0B3-9847A24298F4}" destId="{54C369D9-447D-4893-9483-E4CF511AB587}" srcOrd="0" destOrd="0" presId="urn:microsoft.com/office/officeart/2008/layout/VerticalCurvedList"/>
    <dgm:cxn modelId="{DCA14A76-10CA-41A1-958B-6A83C3265921}" type="presOf" srcId="{152E706F-0647-4489-BAC1-165DBB9ECF7D}" destId="{C0EF2A1C-2294-445E-AD96-9447E459E82B}" srcOrd="0" destOrd="0" presId="urn:microsoft.com/office/officeart/2008/layout/VerticalCurvedList"/>
    <dgm:cxn modelId="{04E846B1-CD2C-49E4-B8BE-0947424AF73F}" srcId="{973B83C6-91B3-4356-B4A1-2774EAA3BF4F}" destId="{AC74DB89-010F-4B06-A7D5-547F8A93C795}" srcOrd="0" destOrd="0" parTransId="{BB887A3E-FFE8-46CA-92D1-81B17E2969A0}" sibTransId="{152E706F-0647-4489-BAC1-165DBB9ECF7D}"/>
    <dgm:cxn modelId="{0A91AFBD-9680-4FD8-9B3B-9C742FA9D64D}" type="presOf" srcId="{7680E36A-A4ED-4F42-9381-64A6E10B3821}" destId="{40F0E979-3E31-4864-9353-2A31AB395596}" srcOrd="0" destOrd="0" presId="urn:microsoft.com/office/officeart/2008/layout/VerticalCurvedList"/>
    <dgm:cxn modelId="{884F0BDB-4566-4EDA-9BCC-204E96621B03}" type="presOf" srcId="{973B83C6-91B3-4356-B4A1-2774EAA3BF4F}" destId="{5FAFB8D2-D91C-4ED0-B586-8B1CEB3CFE70}" srcOrd="0" destOrd="0" presId="urn:microsoft.com/office/officeart/2008/layout/VerticalCurvedList"/>
    <dgm:cxn modelId="{4B713E6E-2353-43C4-A25F-B493CFA741A4}" type="presParOf" srcId="{5FAFB8D2-D91C-4ED0-B586-8B1CEB3CFE70}" destId="{7A4449AD-1FBA-4EC8-887B-C72FA4D50EB5}" srcOrd="0" destOrd="0" presId="urn:microsoft.com/office/officeart/2008/layout/VerticalCurvedList"/>
    <dgm:cxn modelId="{B37C7CFD-BE39-46B6-90B6-B1BD5C11092A}" type="presParOf" srcId="{7A4449AD-1FBA-4EC8-887B-C72FA4D50EB5}" destId="{44992EA6-F31B-4C15-8F3F-98FC0CFE20C1}" srcOrd="0" destOrd="0" presId="urn:microsoft.com/office/officeart/2008/layout/VerticalCurvedList"/>
    <dgm:cxn modelId="{23AA22A3-350C-4674-923B-1349B2F128AC}" type="presParOf" srcId="{44992EA6-F31B-4C15-8F3F-98FC0CFE20C1}" destId="{87FED3D0-C2CA-4105-937B-2ED5B07C8B8E}" srcOrd="0" destOrd="0" presId="urn:microsoft.com/office/officeart/2008/layout/VerticalCurvedList"/>
    <dgm:cxn modelId="{80421DFE-71ED-4E8A-960F-95250972F345}" type="presParOf" srcId="{44992EA6-F31B-4C15-8F3F-98FC0CFE20C1}" destId="{C0EF2A1C-2294-445E-AD96-9447E459E82B}" srcOrd="1" destOrd="0" presId="urn:microsoft.com/office/officeart/2008/layout/VerticalCurvedList"/>
    <dgm:cxn modelId="{92E04778-4B3E-415E-9C95-56BB47C202E8}" type="presParOf" srcId="{44992EA6-F31B-4C15-8F3F-98FC0CFE20C1}" destId="{EBCDB107-2B8F-4E35-B182-8374EEF8B80F}" srcOrd="2" destOrd="0" presId="urn:microsoft.com/office/officeart/2008/layout/VerticalCurvedList"/>
    <dgm:cxn modelId="{D87543FE-720B-4478-8E25-FFA7E99477D7}" type="presParOf" srcId="{44992EA6-F31B-4C15-8F3F-98FC0CFE20C1}" destId="{3B800885-FC68-4467-8A36-D4624A08B688}" srcOrd="3" destOrd="0" presId="urn:microsoft.com/office/officeart/2008/layout/VerticalCurvedList"/>
    <dgm:cxn modelId="{59D60E36-5E46-4FDA-91D4-C40F4933F337}" type="presParOf" srcId="{7A4449AD-1FBA-4EC8-887B-C72FA4D50EB5}" destId="{045414A4-F763-4FD3-B15B-BBB18CEF205D}" srcOrd="1" destOrd="0" presId="urn:microsoft.com/office/officeart/2008/layout/VerticalCurvedList"/>
    <dgm:cxn modelId="{E545B7FB-FE83-41B0-AC0E-0DB4843554E6}" type="presParOf" srcId="{7A4449AD-1FBA-4EC8-887B-C72FA4D50EB5}" destId="{02C36C9B-0089-4DEE-8B20-5E552D1E4B8D}" srcOrd="2" destOrd="0" presId="urn:microsoft.com/office/officeart/2008/layout/VerticalCurvedList"/>
    <dgm:cxn modelId="{75A79B22-E13A-41A3-9F4D-A7579513B561}" type="presParOf" srcId="{02C36C9B-0089-4DEE-8B20-5E552D1E4B8D}" destId="{BAB10F1F-2700-4707-8326-188A01892C47}" srcOrd="0" destOrd="0" presId="urn:microsoft.com/office/officeart/2008/layout/VerticalCurvedList"/>
    <dgm:cxn modelId="{8D1BF2B1-4DA3-40A3-93D7-CD6892CC4DF4}" type="presParOf" srcId="{7A4449AD-1FBA-4EC8-887B-C72FA4D50EB5}" destId="{40F0E979-3E31-4864-9353-2A31AB395596}" srcOrd="3" destOrd="0" presId="urn:microsoft.com/office/officeart/2008/layout/VerticalCurvedList"/>
    <dgm:cxn modelId="{7D093E00-F8C5-471C-9D52-CEE7B2D8906F}" type="presParOf" srcId="{7A4449AD-1FBA-4EC8-887B-C72FA4D50EB5}" destId="{B752F420-777F-400D-A1C7-76DDCAA8F0E7}" srcOrd="4" destOrd="0" presId="urn:microsoft.com/office/officeart/2008/layout/VerticalCurvedList"/>
    <dgm:cxn modelId="{D17FD53D-288B-4FE2-9848-48162D6D79AE}" type="presParOf" srcId="{B752F420-777F-400D-A1C7-76DDCAA8F0E7}" destId="{126EF3FB-623A-421A-A08F-AE1CE89ACEE9}" srcOrd="0" destOrd="0" presId="urn:microsoft.com/office/officeart/2008/layout/VerticalCurvedList"/>
    <dgm:cxn modelId="{6D33326C-2B38-428E-91A3-92C89961BA69}" type="presParOf" srcId="{7A4449AD-1FBA-4EC8-887B-C72FA4D50EB5}" destId="{54C369D9-447D-4893-9483-E4CF511AB587}" srcOrd="5" destOrd="0" presId="urn:microsoft.com/office/officeart/2008/layout/VerticalCurvedList"/>
    <dgm:cxn modelId="{14FCE25B-B522-4F8E-B845-98364207801A}" type="presParOf" srcId="{7A4449AD-1FBA-4EC8-887B-C72FA4D50EB5}" destId="{C7666937-2138-42EB-A2C9-1F4ABB5C736D}" srcOrd="6" destOrd="0" presId="urn:microsoft.com/office/officeart/2008/layout/VerticalCurvedList"/>
    <dgm:cxn modelId="{D94C0898-8EDD-4B9D-A27B-B174BE230155}" type="presParOf" srcId="{C7666937-2138-42EB-A2C9-1F4ABB5C736D}" destId="{88569C06-26FE-454A-9519-5832FBFFDE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3B83C6-91B3-4356-B4A1-2774EAA3BF4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74DB89-010F-4B06-A7D5-547F8A93C795}">
      <dgm:prSet phldrT="[Text]" custT="1"/>
      <dgm:spPr/>
      <dgm:t>
        <a:bodyPr/>
        <a:lstStyle/>
        <a:p>
          <a:pPr algn="l"/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Will tax and regulatory certainty and longevity help in increasing interest in the Indian market? </a:t>
          </a:r>
        </a:p>
      </dgm:t>
    </dgm:pt>
    <dgm:pt modelId="{152E706F-0647-4489-BAC1-165DBB9ECF7D}" type="sibTrans" cxnId="{04E846B1-CD2C-49E4-B8BE-0947424AF73F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B887A3E-FFE8-46CA-92D1-81B17E2969A0}" type="parTrans" cxnId="{04E846B1-CD2C-49E4-B8BE-0947424AF73F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680E36A-A4ED-4F42-9381-64A6E10B3821}">
      <dgm:prSet phldrT="[Text]" custT="1"/>
      <dgm:spPr/>
      <dgm:t>
        <a:bodyPr/>
        <a:lstStyle/>
        <a:p>
          <a:pPr algn="l">
            <a:buNone/>
          </a:pPr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Will political stability help in increasing interest?  </a:t>
          </a:r>
        </a:p>
      </dgm:t>
    </dgm:pt>
    <dgm:pt modelId="{9F4DEC5A-B730-42EE-A6B2-592B8F859DA0}" type="sibTrans" cxnId="{94E6904B-4FB7-48C0-A98A-10E83E79D8D3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E489B8F8-48BE-49FC-B83D-88FF99BA66F1}" type="parTrans" cxnId="{94E6904B-4FB7-48C0-A98A-10E83E79D8D3}">
      <dgm:prSet/>
      <dgm:spPr/>
      <dgm:t>
        <a:bodyPr/>
        <a:lstStyle/>
        <a:p>
          <a:pPr algn="l"/>
          <a:endParaRPr lang="en-US" sz="2000" b="0">
            <a:solidFill>
              <a:schemeClr val="tx1"/>
            </a:solidFill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4C062287-8196-4F6C-B979-7A70B57BC411}" type="pres">
      <dgm:prSet presAssocID="{973B83C6-91B3-4356-B4A1-2774EAA3BF4F}" presName="Name0" presStyleCnt="0">
        <dgm:presLayoutVars>
          <dgm:chMax val="7"/>
          <dgm:chPref val="7"/>
          <dgm:dir/>
        </dgm:presLayoutVars>
      </dgm:prSet>
      <dgm:spPr/>
    </dgm:pt>
    <dgm:pt modelId="{AAC545BE-45FA-4B9B-97BD-9B8BAE489C77}" type="pres">
      <dgm:prSet presAssocID="{973B83C6-91B3-4356-B4A1-2774EAA3BF4F}" presName="Name1" presStyleCnt="0"/>
      <dgm:spPr/>
    </dgm:pt>
    <dgm:pt modelId="{355204EC-AB93-497B-8B94-3ED0B975466D}" type="pres">
      <dgm:prSet presAssocID="{973B83C6-91B3-4356-B4A1-2774EAA3BF4F}" presName="cycle" presStyleCnt="0"/>
      <dgm:spPr/>
    </dgm:pt>
    <dgm:pt modelId="{1C9E09A4-747B-4E73-BAEB-D2BBD4CB4E5F}" type="pres">
      <dgm:prSet presAssocID="{973B83C6-91B3-4356-B4A1-2774EAA3BF4F}" presName="srcNode" presStyleLbl="node1" presStyleIdx="0" presStyleCnt="2"/>
      <dgm:spPr/>
    </dgm:pt>
    <dgm:pt modelId="{D2E98794-4393-4D8D-8D65-1D2EBE79E142}" type="pres">
      <dgm:prSet presAssocID="{973B83C6-91B3-4356-B4A1-2774EAA3BF4F}" presName="conn" presStyleLbl="parChTrans1D2" presStyleIdx="0" presStyleCnt="1"/>
      <dgm:spPr/>
    </dgm:pt>
    <dgm:pt modelId="{7721F12A-60BC-49DA-A886-A8A188F63291}" type="pres">
      <dgm:prSet presAssocID="{973B83C6-91B3-4356-B4A1-2774EAA3BF4F}" presName="extraNode" presStyleLbl="node1" presStyleIdx="0" presStyleCnt="2"/>
      <dgm:spPr/>
    </dgm:pt>
    <dgm:pt modelId="{5928E914-22A5-4ADB-B0D3-DF6D12ABD256}" type="pres">
      <dgm:prSet presAssocID="{973B83C6-91B3-4356-B4A1-2774EAA3BF4F}" presName="dstNode" presStyleLbl="node1" presStyleIdx="0" presStyleCnt="2"/>
      <dgm:spPr/>
    </dgm:pt>
    <dgm:pt modelId="{9A80EB30-9C6B-4A91-905C-E6C36CB7040C}" type="pres">
      <dgm:prSet presAssocID="{AC74DB89-010F-4B06-A7D5-547F8A93C795}" presName="text_1" presStyleLbl="node1" presStyleIdx="0" presStyleCnt="2" custScaleY="68748">
        <dgm:presLayoutVars>
          <dgm:bulletEnabled val="1"/>
        </dgm:presLayoutVars>
      </dgm:prSet>
      <dgm:spPr/>
    </dgm:pt>
    <dgm:pt modelId="{0276EA0F-E793-4A73-B595-1D0F3846DD43}" type="pres">
      <dgm:prSet presAssocID="{AC74DB89-010F-4B06-A7D5-547F8A93C795}" presName="accent_1" presStyleCnt="0"/>
      <dgm:spPr/>
    </dgm:pt>
    <dgm:pt modelId="{1F882975-888A-4F7B-8D9A-D69A0803248D}" type="pres">
      <dgm:prSet presAssocID="{AC74DB89-010F-4B06-A7D5-547F8A93C795}" presName="accentRepeatNode" presStyleLbl="solidFgAcc1" presStyleIdx="0" presStyleCnt="2" custScaleX="82476" custScaleY="82476"/>
      <dgm:spPr/>
    </dgm:pt>
    <dgm:pt modelId="{0F1416CA-3BB8-4C4B-832B-7AD8DD666813}" type="pres">
      <dgm:prSet presAssocID="{7680E36A-A4ED-4F42-9381-64A6E10B3821}" presName="text_2" presStyleLbl="node1" presStyleIdx="1" presStyleCnt="2" custScaleY="68748">
        <dgm:presLayoutVars>
          <dgm:bulletEnabled val="1"/>
        </dgm:presLayoutVars>
      </dgm:prSet>
      <dgm:spPr/>
    </dgm:pt>
    <dgm:pt modelId="{A02CCED1-B495-4C56-98E9-0E3E6972F7EB}" type="pres">
      <dgm:prSet presAssocID="{7680E36A-A4ED-4F42-9381-64A6E10B3821}" presName="accent_2" presStyleCnt="0"/>
      <dgm:spPr/>
    </dgm:pt>
    <dgm:pt modelId="{45E41443-DFE7-45A3-99FB-CA8560640469}" type="pres">
      <dgm:prSet presAssocID="{7680E36A-A4ED-4F42-9381-64A6E10B3821}" presName="accentRepeatNode" presStyleLbl="solidFgAcc1" presStyleIdx="1" presStyleCnt="2" custScaleX="82476" custScaleY="82476"/>
      <dgm:spPr/>
    </dgm:pt>
  </dgm:ptLst>
  <dgm:cxnLst>
    <dgm:cxn modelId="{30CCFF1A-A1E9-4A3F-AF32-F63449975B2C}" type="presOf" srcId="{152E706F-0647-4489-BAC1-165DBB9ECF7D}" destId="{D2E98794-4393-4D8D-8D65-1D2EBE79E142}" srcOrd="0" destOrd="0" presId="urn:microsoft.com/office/officeart/2008/layout/VerticalCurvedList"/>
    <dgm:cxn modelId="{C9241524-9AD1-4CD7-A55D-AC354079135D}" type="presOf" srcId="{7680E36A-A4ED-4F42-9381-64A6E10B3821}" destId="{0F1416CA-3BB8-4C4B-832B-7AD8DD666813}" srcOrd="0" destOrd="0" presId="urn:microsoft.com/office/officeart/2008/layout/VerticalCurvedList"/>
    <dgm:cxn modelId="{69A7D261-9121-4863-AA64-450B3C3CAFCC}" type="presOf" srcId="{973B83C6-91B3-4356-B4A1-2774EAA3BF4F}" destId="{4C062287-8196-4F6C-B979-7A70B57BC411}" srcOrd="0" destOrd="0" presId="urn:microsoft.com/office/officeart/2008/layout/VerticalCurvedList"/>
    <dgm:cxn modelId="{94E6904B-4FB7-48C0-A98A-10E83E79D8D3}" srcId="{973B83C6-91B3-4356-B4A1-2774EAA3BF4F}" destId="{7680E36A-A4ED-4F42-9381-64A6E10B3821}" srcOrd="1" destOrd="0" parTransId="{E489B8F8-48BE-49FC-B83D-88FF99BA66F1}" sibTransId="{9F4DEC5A-B730-42EE-A6B2-592B8F859DA0}"/>
    <dgm:cxn modelId="{F8AAE55A-0E89-459D-9970-8ADAC0A1832E}" type="presOf" srcId="{AC74DB89-010F-4B06-A7D5-547F8A93C795}" destId="{9A80EB30-9C6B-4A91-905C-E6C36CB7040C}" srcOrd="0" destOrd="0" presId="urn:microsoft.com/office/officeart/2008/layout/VerticalCurvedList"/>
    <dgm:cxn modelId="{04E846B1-CD2C-49E4-B8BE-0947424AF73F}" srcId="{973B83C6-91B3-4356-B4A1-2774EAA3BF4F}" destId="{AC74DB89-010F-4B06-A7D5-547F8A93C795}" srcOrd="0" destOrd="0" parTransId="{BB887A3E-FFE8-46CA-92D1-81B17E2969A0}" sibTransId="{152E706F-0647-4489-BAC1-165DBB9ECF7D}"/>
    <dgm:cxn modelId="{592679A7-880C-4C08-88BC-6504E10D7B9A}" type="presParOf" srcId="{4C062287-8196-4F6C-B979-7A70B57BC411}" destId="{AAC545BE-45FA-4B9B-97BD-9B8BAE489C77}" srcOrd="0" destOrd="0" presId="urn:microsoft.com/office/officeart/2008/layout/VerticalCurvedList"/>
    <dgm:cxn modelId="{0C7A943B-BF27-4255-B243-B820F9C382A6}" type="presParOf" srcId="{AAC545BE-45FA-4B9B-97BD-9B8BAE489C77}" destId="{355204EC-AB93-497B-8B94-3ED0B975466D}" srcOrd="0" destOrd="0" presId="urn:microsoft.com/office/officeart/2008/layout/VerticalCurvedList"/>
    <dgm:cxn modelId="{458385A8-244B-4E0E-B588-88E5686E4639}" type="presParOf" srcId="{355204EC-AB93-497B-8B94-3ED0B975466D}" destId="{1C9E09A4-747B-4E73-BAEB-D2BBD4CB4E5F}" srcOrd="0" destOrd="0" presId="urn:microsoft.com/office/officeart/2008/layout/VerticalCurvedList"/>
    <dgm:cxn modelId="{4B922AF4-16EC-4D57-BBC4-D4EACD83AEC9}" type="presParOf" srcId="{355204EC-AB93-497B-8B94-3ED0B975466D}" destId="{D2E98794-4393-4D8D-8D65-1D2EBE79E142}" srcOrd="1" destOrd="0" presId="urn:microsoft.com/office/officeart/2008/layout/VerticalCurvedList"/>
    <dgm:cxn modelId="{B40FFADA-889B-41D7-80CA-D39486D36E11}" type="presParOf" srcId="{355204EC-AB93-497B-8B94-3ED0B975466D}" destId="{7721F12A-60BC-49DA-A886-A8A188F63291}" srcOrd="2" destOrd="0" presId="urn:microsoft.com/office/officeart/2008/layout/VerticalCurvedList"/>
    <dgm:cxn modelId="{BEF1B394-CEB0-44F2-A09B-36769C1F146A}" type="presParOf" srcId="{355204EC-AB93-497B-8B94-3ED0B975466D}" destId="{5928E914-22A5-4ADB-B0D3-DF6D12ABD256}" srcOrd="3" destOrd="0" presId="urn:microsoft.com/office/officeart/2008/layout/VerticalCurvedList"/>
    <dgm:cxn modelId="{850AA18A-0367-4AED-B2DD-9BEB0DC9E8BA}" type="presParOf" srcId="{AAC545BE-45FA-4B9B-97BD-9B8BAE489C77}" destId="{9A80EB30-9C6B-4A91-905C-E6C36CB7040C}" srcOrd="1" destOrd="0" presId="urn:microsoft.com/office/officeart/2008/layout/VerticalCurvedList"/>
    <dgm:cxn modelId="{8CE14DB3-1697-4D4D-A5D9-E8E83AC0A2B3}" type="presParOf" srcId="{AAC545BE-45FA-4B9B-97BD-9B8BAE489C77}" destId="{0276EA0F-E793-4A73-B595-1D0F3846DD43}" srcOrd="2" destOrd="0" presId="urn:microsoft.com/office/officeart/2008/layout/VerticalCurvedList"/>
    <dgm:cxn modelId="{5C788CEE-4C37-4BDB-B6E2-1C5769D3C19E}" type="presParOf" srcId="{0276EA0F-E793-4A73-B595-1D0F3846DD43}" destId="{1F882975-888A-4F7B-8D9A-D69A0803248D}" srcOrd="0" destOrd="0" presId="urn:microsoft.com/office/officeart/2008/layout/VerticalCurvedList"/>
    <dgm:cxn modelId="{AA04A6E4-A0FF-4A7B-AF55-5F256C4AB55C}" type="presParOf" srcId="{AAC545BE-45FA-4B9B-97BD-9B8BAE489C77}" destId="{0F1416CA-3BB8-4C4B-832B-7AD8DD666813}" srcOrd="3" destOrd="0" presId="urn:microsoft.com/office/officeart/2008/layout/VerticalCurvedList"/>
    <dgm:cxn modelId="{02CF63FA-79FA-4CD6-A30F-5F736AF3364A}" type="presParOf" srcId="{AAC545BE-45FA-4B9B-97BD-9B8BAE489C77}" destId="{A02CCED1-B495-4C56-98E9-0E3E6972F7EB}" srcOrd="4" destOrd="0" presId="urn:microsoft.com/office/officeart/2008/layout/VerticalCurvedList"/>
    <dgm:cxn modelId="{4AE8A3DA-B79E-4742-8BA7-9121A74D87B5}" type="presParOf" srcId="{A02CCED1-B495-4C56-98E9-0E3E6972F7EB}" destId="{45E41443-DFE7-45A3-99FB-CA85606404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AC14A-D560-4C26-92D3-3569C9BF767F}">
      <dsp:nvSpPr>
        <dsp:cNvPr id="0" name=""/>
        <dsp:cNvSpPr/>
      </dsp:nvSpPr>
      <dsp:spPr>
        <a:xfrm rot="10800000">
          <a:off x="1933153" y="2276"/>
          <a:ext cx="7013143" cy="66673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013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Evolution of the Financial Sponsor Investment Market in India</a:t>
          </a:r>
          <a:endParaRPr lang="en-US" sz="1800" b="0" kern="120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2099837" y="2276"/>
        <a:ext cx="6846459" cy="666738"/>
      </dsp:txXfrm>
    </dsp:sp>
    <dsp:sp modelId="{876868C8-5D6C-47B4-A2F0-F09B449EFBC7}">
      <dsp:nvSpPr>
        <dsp:cNvPr id="0" name=""/>
        <dsp:cNvSpPr/>
      </dsp:nvSpPr>
      <dsp:spPr>
        <a:xfrm>
          <a:off x="1599783" y="2276"/>
          <a:ext cx="666738" cy="6667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0F447-DA27-4FDD-A619-96D065D3EDEC}">
      <dsp:nvSpPr>
        <dsp:cNvPr id="0" name=""/>
        <dsp:cNvSpPr/>
      </dsp:nvSpPr>
      <dsp:spPr>
        <a:xfrm rot="10800000">
          <a:off x="1933153" y="863151"/>
          <a:ext cx="7013143" cy="66673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013" tIns="68580" rIns="128016" bIns="685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Current Trends in the Indian Market</a:t>
          </a:r>
          <a:endParaRPr lang="en-US" sz="18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2099837" y="863151"/>
        <a:ext cx="6846459" cy="666738"/>
      </dsp:txXfrm>
    </dsp:sp>
    <dsp:sp modelId="{30D50CB1-2317-429D-B4D3-A9447F08B0FB}">
      <dsp:nvSpPr>
        <dsp:cNvPr id="0" name=""/>
        <dsp:cNvSpPr/>
      </dsp:nvSpPr>
      <dsp:spPr>
        <a:xfrm>
          <a:off x="1599783" y="863151"/>
          <a:ext cx="666738" cy="66673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96FA0-515B-414B-97D9-50BD044C9EA4}">
      <dsp:nvSpPr>
        <dsp:cNvPr id="0" name=""/>
        <dsp:cNvSpPr/>
      </dsp:nvSpPr>
      <dsp:spPr>
        <a:xfrm rot="10800000">
          <a:off x="1933153" y="1724026"/>
          <a:ext cx="7013143" cy="66673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013" tIns="68580" rIns="128016" bIns="685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b="1" kern="120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Exits</a:t>
          </a:r>
          <a:endParaRPr lang="en-US" sz="18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2099837" y="1724026"/>
        <a:ext cx="6846459" cy="666738"/>
      </dsp:txXfrm>
    </dsp:sp>
    <dsp:sp modelId="{0DCF4EE7-5C89-499A-8E15-F37DA6BCA328}">
      <dsp:nvSpPr>
        <dsp:cNvPr id="0" name=""/>
        <dsp:cNvSpPr/>
      </dsp:nvSpPr>
      <dsp:spPr>
        <a:xfrm>
          <a:off x="1599783" y="1724026"/>
          <a:ext cx="666738" cy="66673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4728C-BD30-4260-8BCB-826807693796}">
      <dsp:nvSpPr>
        <dsp:cNvPr id="0" name=""/>
        <dsp:cNvSpPr/>
      </dsp:nvSpPr>
      <dsp:spPr>
        <a:xfrm rot="10800000">
          <a:off x="1933153" y="2584901"/>
          <a:ext cx="7013143" cy="66673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013" tIns="68580" rIns="128016" bIns="685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Outlook for the Future</a:t>
          </a:r>
        </a:p>
      </dsp:txBody>
      <dsp:txXfrm rot="10800000">
        <a:off x="2099837" y="2584901"/>
        <a:ext cx="6846459" cy="666738"/>
      </dsp:txXfrm>
    </dsp:sp>
    <dsp:sp modelId="{4D8C3A61-2AE7-43EB-AF9C-816DDD7312F5}">
      <dsp:nvSpPr>
        <dsp:cNvPr id="0" name=""/>
        <dsp:cNvSpPr/>
      </dsp:nvSpPr>
      <dsp:spPr>
        <a:xfrm>
          <a:off x="1599783" y="2584901"/>
          <a:ext cx="666738" cy="66673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63BEB-5488-4103-B494-DD552A13013D}">
      <dsp:nvSpPr>
        <dsp:cNvPr id="0" name=""/>
        <dsp:cNvSpPr/>
      </dsp:nvSpPr>
      <dsp:spPr>
        <a:xfrm rot="10800000">
          <a:off x="1933153" y="3445776"/>
          <a:ext cx="7013143" cy="66673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013" tIns="68580" rIns="128016" bIns="685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Measures Needed to Increase Interest of the Financial Sponsors in the Indian Market</a:t>
          </a:r>
          <a:endParaRPr lang="en-US" sz="18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10800000">
        <a:off x="2099837" y="3445776"/>
        <a:ext cx="6846459" cy="666738"/>
      </dsp:txXfrm>
    </dsp:sp>
    <dsp:sp modelId="{864BD32A-05FF-4918-ACAD-02CD757DB12A}">
      <dsp:nvSpPr>
        <dsp:cNvPr id="0" name=""/>
        <dsp:cNvSpPr/>
      </dsp:nvSpPr>
      <dsp:spPr>
        <a:xfrm>
          <a:off x="1599783" y="3445776"/>
          <a:ext cx="666738" cy="666738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25106-C14A-4D9D-8211-9018747F36BE}">
      <dsp:nvSpPr>
        <dsp:cNvPr id="0" name=""/>
        <dsp:cNvSpPr/>
      </dsp:nvSpPr>
      <dsp:spPr>
        <a:xfrm>
          <a:off x="-4651799" y="-713144"/>
          <a:ext cx="5541079" cy="5541079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F46F9-8D0A-4F5F-AC9C-2C5D457137CA}">
      <dsp:nvSpPr>
        <dsp:cNvPr id="0" name=""/>
        <dsp:cNvSpPr/>
      </dsp:nvSpPr>
      <dsp:spPr>
        <a:xfrm>
          <a:off x="571928" y="411479"/>
          <a:ext cx="9918163" cy="822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How has the financial sponsor investment market evolved in India over the last few years? </a:t>
          </a: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 the market changed post covid &amp; post the current financial crisis? </a:t>
          </a:r>
          <a:endParaRPr lang="en-US" sz="1800" b="0" kern="120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571928" y="411479"/>
        <a:ext cx="9918163" cy="822958"/>
      </dsp:txXfrm>
    </dsp:sp>
    <dsp:sp modelId="{6FD037F6-A557-4D31-9272-6895E560A393}">
      <dsp:nvSpPr>
        <dsp:cNvPr id="0" name=""/>
        <dsp:cNvSpPr/>
      </dsp:nvSpPr>
      <dsp:spPr>
        <a:xfrm>
          <a:off x="57579" y="308609"/>
          <a:ext cx="1028697" cy="1028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05DAC-3606-4CB0-A3AB-D2431D54A6C3}">
      <dsp:nvSpPr>
        <dsp:cNvPr id="0" name=""/>
        <dsp:cNvSpPr/>
      </dsp:nvSpPr>
      <dsp:spPr>
        <a:xfrm>
          <a:off x="871073" y="1645916"/>
          <a:ext cx="9619018" cy="8229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3" tIns="45720" rIns="45720" bIns="457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What is the appetite that financial sponsors have for making investments in the Indian market? </a:t>
          </a:r>
        </a:p>
      </dsp:txBody>
      <dsp:txXfrm>
        <a:off x="871073" y="1645916"/>
        <a:ext cx="9619018" cy="822958"/>
      </dsp:txXfrm>
    </dsp:sp>
    <dsp:sp modelId="{9AFAEB84-7B1D-4EE7-916E-FD163C999DB0}">
      <dsp:nvSpPr>
        <dsp:cNvPr id="0" name=""/>
        <dsp:cNvSpPr/>
      </dsp:nvSpPr>
      <dsp:spPr>
        <a:xfrm>
          <a:off x="356724" y="1543046"/>
          <a:ext cx="1028697" cy="1028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C26F5-C338-48E6-9632-DFD5F6E5305B}">
      <dsp:nvSpPr>
        <dsp:cNvPr id="0" name=""/>
        <dsp:cNvSpPr/>
      </dsp:nvSpPr>
      <dsp:spPr>
        <a:xfrm>
          <a:off x="571928" y="2880353"/>
          <a:ext cx="9918163" cy="8229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223" tIns="45720" rIns="45720" bIns="457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Which are the sectors of the Indian economy which are of interest and attract the most amount of financial sponsor investment?</a:t>
          </a:r>
        </a:p>
      </dsp:txBody>
      <dsp:txXfrm>
        <a:off x="571928" y="2880353"/>
        <a:ext cx="9918163" cy="822958"/>
      </dsp:txXfrm>
    </dsp:sp>
    <dsp:sp modelId="{20DCE9F0-AFA7-4795-A33A-26848F1B8DA3}">
      <dsp:nvSpPr>
        <dsp:cNvPr id="0" name=""/>
        <dsp:cNvSpPr/>
      </dsp:nvSpPr>
      <dsp:spPr>
        <a:xfrm>
          <a:off x="57579" y="2777483"/>
          <a:ext cx="1028697" cy="1028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6F100-8418-4FB7-8028-F69DA173F9C9}">
      <dsp:nvSpPr>
        <dsp:cNvPr id="0" name=""/>
        <dsp:cNvSpPr/>
      </dsp:nvSpPr>
      <dsp:spPr>
        <a:xfrm>
          <a:off x="-5686345" y="-870422"/>
          <a:ext cx="6770044" cy="6770044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D8EAE-359F-4AAD-90B6-8127CB05D4D7}">
      <dsp:nvSpPr>
        <dsp:cNvPr id="0" name=""/>
        <dsp:cNvSpPr/>
      </dsp:nvSpPr>
      <dsp:spPr>
        <a:xfrm>
          <a:off x="403822" y="264837"/>
          <a:ext cx="10315667" cy="5294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What are the current trends in the Indian market? Are we seeing an increase in buy outs versus minority investments? </a:t>
          </a:r>
        </a:p>
      </dsp:txBody>
      <dsp:txXfrm>
        <a:off x="403822" y="264837"/>
        <a:ext cx="10315667" cy="529474"/>
      </dsp:txXfrm>
    </dsp:sp>
    <dsp:sp modelId="{2E95FA49-EEEC-48EE-9760-3EDACCFD307F}">
      <dsp:nvSpPr>
        <dsp:cNvPr id="0" name=""/>
        <dsp:cNvSpPr/>
      </dsp:nvSpPr>
      <dsp:spPr>
        <a:xfrm>
          <a:off x="72901" y="198653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869BA-44BD-48DF-BD29-FFA919C6710D}">
      <dsp:nvSpPr>
        <dsp:cNvPr id="0" name=""/>
        <dsp:cNvSpPr/>
      </dsp:nvSpPr>
      <dsp:spPr>
        <a:xfrm>
          <a:off x="839351" y="1058948"/>
          <a:ext cx="9880138" cy="5294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 there an increased focus on ESG considerations? </a:t>
          </a:r>
        </a:p>
      </dsp:txBody>
      <dsp:txXfrm>
        <a:off x="839351" y="1058948"/>
        <a:ext cx="9880138" cy="529474"/>
      </dsp:txXfrm>
    </dsp:sp>
    <dsp:sp modelId="{6C214DB8-B249-472F-B4D6-DB15185FCF9A}">
      <dsp:nvSpPr>
        <dsp:cNvPr id="0" name=""/>
        <dsp:cNvSpPr/>
      </dsp:nvSpPr>
      <dsp:spPr>
        <a:xfrm>
          <a:off x="508430" y="992764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D1A82-2E29-4522-9DDF-6D2D0D4E7A5B}">
      <dsp:nvSpPr>
        <dsp:cNvPr id="0" name=""/>
        <dsp:cNvSpPr/>
      </dsp:nvSpPr>
      <dsp:spPr>
        <a:xfrm>
          <a:off x="1038507" y="1853059"/>
          <a:ext cx="9680982" cy="5294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Do the current levels of valuations make sense? </a:t>
          </a:r>
        </a:p>
      </dsp:txBody>
      <dsp:txXfrm>
        <a:off x="1038507" y="1853059"/>
        <a:ext cx="9680982" cy="529474"/>
      </dsp:txXfrm>
    </dsp:sp>
    <dsp:sp modelId="{3CF06A09-1C4F-4386-8EA0-4EE41FC8DACF}">
      <dsp:nvSpPr>
        <dsp:cNvPr id="0" name=""/>
        <dsp:cNvSpPr/>
      </dsp:nvSpPr>
      <dsp:spPr>
        <a:xfrm>
          <a:off x="707586" y="1786874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44C19-58FE-42A6-82DA-5BA60627A427}">
      <dsp:nvSpPr>
        <dsp:cNvPr id="0" name=""/>
        <dsp:cNvSpPr/>
      </dsp:nvSpPr>
      <dsp:spPr>
        <a:xfrm>
          <a:off x="1038507" y="2646666"/>
          <a:ext cx="9680982" cy="5294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45720" rIns="45720" bIns="457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Is there a lot of competition not just amongst the financial sponsors but also from LPs for the same assets? </a:t>
          </a:r>
        </a:p>
      </dsp:txBody>
      <dsp:txXfrm>
        <a:off x="1038507" y="2646666"/>
        <a:ext cx="9680982" cy="529474"/>
      </dsp:txXfrm>
    </dsp:sp>
    <dsp:sp modelId="{C21265C8-FAD5-4A50-874A-A6FCAF47EC4A}">
      <dsp:nvSpPr>
        <dsp:cNvPr id="0" name=""/>
        <dsp:cNvSpPr/>
      </dsp:nvSpPr>
      <dsp:spPr>
        <a:xfrm>
          <a:off x="707586" y="2580482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B7ABB-56DC-4851-9ABC-6047F0A0D917}">
      <dsp:nvSpPr>
        <dsp:cNvPr id="0" name=""/>
        <dsp:cNvSpPr/>
      </dsp:nvSpPr>
      <dsp:spPr>
        <a:xfrm>
          <a:off x="839351" y="3440777"/>
          <a:ext cx="9880138" cy="5294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45720" rIns="45720" bIns="457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Are we seeing seller friendly positions? </a:t>
          </a:r>
        </a:p>
      </dsp:txBody>
      <dsp:txXfrm>
        <a:off x="839351" y="3440777"/>
        <a:ext cx="9880138" cy="529474"/>
      </dsp:txXfrm>
    </dsp:sp>
    <dsp:sp modelId="{0113256A-CDA0-4DCF-8403-F2D13FAFFEA1}">
      <dsp:nvSpPr>
        <dsp:cNvPr id="0" name=""/>
        <dsp:cNvSpPr/>
      </dsp:nvSpPr>
      <dsp:spPr>
        <a:xfrm>
          <a:off x="508430" y="3374593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3BB7B-7480-4DE7-B619-DCAACA99BE55}">
      <dsp:nvSpPr>
        <dsp:cNvPr id="0" name=""/>
        <dsp:cNvSpPr/>
      </dsp:nvSpPr>
      <dsp:spPr>
        <a:xfrm>
          <a:off x="403822" y="4234888"/>
          <a:ext cx="10315667" cy="5294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0270" tIns="45720" rIns="45720" bIns="457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Are there trends/ deal structures prevalent in other markets that we can replicate in India? </a:t>
          </a:r>
        </a:p>
      </dsp:txBody>
      <dsp:txXfrm>
        <a:off x="403822" y="4234888"/>
        <a:ext cx="10315667" cy="529474"/>
      </dsp:txXfrm>
    </dsp:sp>
    <dsp:sp modelId="{44D0CF61-F74F-46D8-904E-B7A00CB9D94A}">
      <dsp:nvSpPr>
        <dsp:cNvPr id="0" name=""/>
        <dsp:cNvSpPr/>
      </dsp:nvSpPr>
      <dsp:spPr>
        <a:xfrm>
          <a:off x="72901" y="4168703"/>
          <a:ext cx="661842" cy="661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6C49A-09CE-42D6-A965-516ACD13E233}">
      <dsp:nvSpPr>
        <dsp:cNvPr id="0" name=""/>
        <dsp:cNvSpPr/>
      </dsp:nvSpPr>
      <dsp:spPr>
        <a:xfrm>
          <a:off x="-4685543" y="-718273"/>
          <a:ext cx="5581163" cy="5581163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A11A5-E354-4438-8BAC-F22CC33F6E64}">
      <dsp:nvSpPr>
        <dsp:cNvPr id="0" name=""/>
        <dsp:cNvSpPr/>
      </dsp:nvSpPr>
      <dsp:spPr>
        <a:xfrm>
          <a:off x="391987" y="258955"/>
          <a:ext cx="10097633" cy="5182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5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Has India fared well on exits? </a:t>
          </a:r>
        </a:p>
      </dsp:txBody>
      <dsp:txXfrm>
        <a:off x="391987" y="258955"/>
        <a:ext cx="10097633" cy="518242"/>
      </dsp:txXfrm>
    </dsp:sp>
    <dsp:sp modelId="{236CD513-63C3-49D9-A705-1E34C783748D}">
      <dsp:nvSpPr>
        <dsp:cNvPr id="0" name=""/>
        <dsp:cNvSpPr/>
      </dsp:nvSpPr>
      <dsp:spPr>
        <a:xfrm>
          <a:off x="68085" y="194175"/>
          <a:ext cx="647803" cy="647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9015F-4464-4D91-9C4D-07DD553AF475}">
      <dsp:nvSpPr>
        <dsp:cNvPr id="0" name=""/>
        <dsp:cNvSpPr/>
      </dsp:nvSpPr>
      <dsp:spPr>
        <a:xfrm>
          <a:off x="763345" y="1036071"/>
          <a:ext cx="9726275" cy="5182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5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How have exits been delivered-IPOs, strategic sales, financial sponsor sales, open market sales?</a:t>
          </a:r>
          <a:r>
            <a:rPr lang="en-US" sz="2000" b="0" i="1" kern="1200" dirty="0">
              <a:latin typeface="Avenir Next LT Pro" panose="020B0504020202020204" pitchFamily="34" charset="0"/>
              <a:ea typeface="Verdana" panose="020B0604030504040204" pitchFamily="34" charset="0"/>
            </a:rPr>
            <a:t> </a:t>
          </a:r>
          <a:endParaRPr lang="en-US" sz="20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763345" y="1036071"/>
        <a:ext cx="9726275" cy="518242"/>
      </dsp:txXfrm>
    </dsp:sp>
    <dsp:sp modelId="{23B3F804-83FE-4302-941E-AD77C3C35F02}">
      <dsp:nvSpPr>
        <dsp:cNvPr id="0" name=""/>
        <dsp:cNvSpPr/>
      </dsp:nvSpPr>
      <dsp:spPr>
        <a:xfrm>
          <a:off x="439443" y="971290"/>
          <a:ext cx="647803" cy="647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06AF4-9F9A-4CAD-A99C-A149CC5EBD82}">
      <dsp:nvSpPr>
        <dsp:cNvPr id="0" name=""/>
        <dsp:cNvSpPr/>
      </dsp:nvSpPr>
      <dsp:spPr>
        <a:xfrm>
          <a:off x="877322" y="1813186"/>
          <a:ext cx="9612299" cy="51824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55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What kind of multiples have financial sponsors made from their investments in India?</a:t>
          </a:r>
          <a:r>
            <a:rPr lang="en-US" sz="2000" b="0" i="1" kern="1200" dirty="0">
              <a:latin typeface="Avenir Next LT Pro" panose="020B0504020202020204" pitchFamily="34" charset="0"/>
              <a:ea typeface="Verdana" panose="020B0604030504040204" pitchFamily="34" charset="0"/>
            </a:rPr>
            <a:t> </a:t>
          </a:r>
          <a:endParaRPr lang="en-US" sz="20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877322" y="1813186"/>
        <a:ext cx="9612299" cy="518242"/>
      </dsp:txXfrm>
    </dsp:sp>
    <dsp:sp modelId="{2DDC3C9D-05F8-467C-BEB9-6B06BD9F2F4C}">
      <dsp:nvSpPr>
        <dsp:cNvPr id="0" name=""/>
        <dsp:cNvSpPr/>
      </dsp:nvSpPr>
      <dsp:spPr>
        <a:xfrm>
          <a:off x="553420" y="1748406"/>
          <a:ext cx="647803" cy="647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A632A-B6FC-4F14-9DE4-9243D2AEF212}">
      <dsp:nvSpPr>
        <dsp:cNvPr id="0" name=""/>
        <dsp:cNvSpPr/>
      </dsp:nvSpPr>
      <dsp:spPr>
        <a:xfrm>
          <a:off x="763345" y="2590302"/>
          <a:ext cx="9726275" cy="5182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55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Does it make sense for the global financial sponsors to continue to invest in India?</a:t>
          </a:r>
        </a:p>
      </dsp:txBody>
      <dsp:txXfrm>
        <a:off x="763345" y="2590302"/>
        <a:ext cx="9726275" cy="518242"/>
      </dsp:txXfrm>
    </dsp:sp>
    <dsp:sp modelId="{581B4AF5-4552-44E9-AD49-EFEDFD1C5EB9}">
      <dsp:nvSpPr>
        <dsp:cNvPr id="0" name=""/>
        <dsp:cNvSpPr/>
      </dsp:nvSpPr>
      <dsp:spPr>
        <a:xfrm>
          <a:off x="439443" y="2525521"/>
          <a:ext cx="647803" cy="647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2A419-AD0E-4574-B8FD-82B5695E63FD}">
      <dsp:nvSpPr>
        <dsp:cNvPr id="0" name=""/>
        <dsp:cNvSpPr/>
      </dsp:nvSpPr>
      <dsp:spPr>
        <a:xfrm>
          <a:off x="391987" y="3367417"/>
          <a:ext cx="10097633" cy="51824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35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What can financial sponsors do if the exit environment is unfavourable?</a:t>
          </a:r>
          <a:r>
            <a:rPr lang="en-IN" sz="26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endParaRPr lang="en-US" sz="26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391987" y="3367417"/>
        <a:ext cx="10097633" cy="518242"/>
      </dsp:txXfrm>
    </dsp:sp>
    <dsp:sp modelId="{68A79C57-431B-4B5A-A0FA-B83F6E96C78E}">
      <dsp:nvSpPr>
        <dsp:cNvPr id="0" name=""/>
        <dsp:cNvSpPr/>
      </dsp:nvSpPr>
      <dsp:spPr>
        <a:xfrm>
          <a:off x="68085" y="3302637"/>
          <a:ext cx="647803" cy="647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F2A1C-2294-445E-AD96-9447E459E82B}">
      <dsp:nvSpPr>
        <dsp:cNvPr id="0" name=""/>
        <dsp:cNvSpPr/>
      </dsp:nvSpPr>
      <dsp:spPr>
        <a:xfrm>
          <a:off x="-4704074" y="-721091"/>
          <a:ext cx="5603177" cy="5603177"/>
        </a:xfrm>
        <a:prstGeom prst="blockArc">
          <a:avLst>
            <a:gd name="adj1" fmla="val 18900000"/>
            <a:gd name="adj2" fmla="val 2700000"/>
            <a:gd name="adj3" fmla="val 38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414A4-F763-4FD3-B15B-BBB18CEF205D}">
      <dsp:nvSpPr>
        <dsp:cNvPr id="0" name=""/>
        <dsp:cNvSpPr/>
      </dsp:nvSpPr>
      <dsp:spPr>
        <a:xfrm>
          <a:off x="578249" y="416099"/>
          <a:ext cx="9621553" cy="8321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Are we optimistic about the growth of the financial sponsor investment market in India?</a:t>
          </a:r>
          <a:endParaRPr lang="en-US" sz="20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578249" y="416099"/>
        <a:ext cx="9621553" cy="832199"/>
      </dsp:txXfrm>
    </dsp:sp>
    <dsp:sp modelId="{BAB10F1F-2700-4707-8326-188A01892C47}">
      <dsp:nvSpPr>
        <dsp:cNvPr id="0" name=""/>
        <dsp:cNvSpPr/>
      </dsp:nvSpPr>
      <dsp:spPr>
        <a:xfrm>
          <a:off x="58124" y="312074"/>
          <a:ext cx="1040248" cy="1040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0E979-3E31-4864-9353-2A31AB395596}">
      <dsp:nvSpPr>
        <dsp:cNvPr id="0" name=""/>
        <dsp:cNvSpPr/>
      </dsp:nvSpPr>
      <dsp:spPr>
        <a:xfrm>
          <a:off x="880753" y="1664398"/>
          <a:ext cx="9319048" cy="8321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Are current geo-political considerations playing a role? </a:t>
          </a:r>
          <a:endParaRPr lang="en-US" sz="20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880753" y="1664398"/>
        <a:ext cx="9319048" cy="832199"/>
      </dsp:txXfrm>
    </dsp:sp>
    <dsp:sp modelId="{126EF3FB-623A-421A-A08F-AE1CE89ACEE9}">
      <dsp:nvSpPr>
        <dsp:cNvPr id="0" name=""/>
        <dsp:cNvSpPr/>
      </dsp:nvSpPr>
      <dsp:spPr>
        <a:xfrm>
          <a:off x="360629" y="1560373"/>
          <a:ext cx="1040248" cy="1040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369D9-447D-4893-9483-E4CF511AB587}">
      <dsp:nvSpPr>
        <dsp:cNvPr id="0" name=""/>
        <dsp:cNvSpPr/>
      </dsp:nvSpPr>
      <dsp:spPr>
        <a:xfrm>
          <a:off x="578249" y="2912696"/>
          <a:ext cx="9621553" cy="8321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558" tIns="50800" rIns="50800" bIns="508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Any fall out of the Hindenburg report? </a:t>
          </a:r>
          <a:endParaRPr lang="en-US" sz="2000" b="0" kern="1200" spc="-10" dirty="0">
            <a:latin typeface="Avenir Next LT Pro" panose="020B050402020202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578249" y="2912696"/>
        <a:ext cx="9621553" cy="832199"/>
      </dsp:txXfrm>
    </dsp:sp>
    <dsp:sp modelId="{88569C06-26FE-454A-9519-5832FBFFDE3B}">
      <dsp:nvSpPr>
        <dsp:cNvPr id="0" name=""/>
        <dsp:cNvSpPr/>
      </dsp:nvSpPr>
      <dsp:spPr>
        <a:xfrm>
          <a:off x="58124" y="2808671"/>
          <a:ext cx="1040248" cy="1040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98794-4393-4D8D-8D65-1D2EBE79E142}">
      <dsp:nvSpPr>
        <dsp:cNvPr id="0" name=""/>
        <dsp:cNvSpPr/>
      </dsp:nvSpPr>
      <dsp:spPr>
        <a:xfrm>
          <a:off x="-4134542" y="-634507"/>
          <a:ext cx="4926614" cy="4926614"/>
        </a:xfrm>
        <a:prstGeom prst="blockArc">
          <a:avLst>
            <a:gd name="adj1" fmla="val 18900000"/>
            <a:gd name="adj2" fmla="val 2700000"/>
            <a:gd name="adj3" fmla="val 43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0EB30-9C6B-4A91-905C-E6C36CB7040C}">
      <dsp:nvSpPr>
        <dsp:cNvPr id="0" name=""/>
        <dsp:cNvSpPr/>
      </dsp:nvSpPr>
      <dsp:spPr>
        <a:xfrm>
          <a:off x="642884" y="685801"/>
          <a:ext cx="9854428" cy="7183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3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Will tax and regulatory certainty and longevity help in increasing interest in the Indian market? </a:t>
          </a:r>
        </a:p>
      </dsp:txBody>
      <dsp:txXfrm>
        <a:off x="642884" y="685801"/>
        <a:ext cx="9854428" cy="718350"/>
      </dsp:txXfrm>
    </dsp:sp>
    <dsp:sp modelId="{1F882975-888A-4F7B-8D9A-D69A0803248D}">
      <dsp:nvSpPr>
        <dsp:cNvPr id="0" name=""/>
        <dsp:cNvSpPr/>
      </dsp:nvSpPr>
      <dsp:spPr>
        <a:xfrm>
          <a:off x="104262" y="506354"/>
          <a:ext cx="1077242" cy="1077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416CA-3BB8-4C4B-832B-7AD8DD666813}">
      <dsp:nvSpPr>
        <dsp:cNvPr id="0" name=""/>
        <dsp:cNvSpPr/>
      </dsp:nvSpPr>
      <dsp:spPr>
        <a:xfrm>
          <a:off x="642884" y="2253448"/>
          <a:ext cx="9854428" cy="718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939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spc="-10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Will political stability help in increasing interest?  </a:t>
          </a:r>
        </a:p>
      </dsp:txBody>
      <dsp:txXfrm>
        <a:off x="642884" y="2253448"/>
        <a:ext cx="9854428" cy="718350"/>
      </dsp:txXfrm>
    </dsp:sp>
    <dsp:sp modelId="{45E41443-DFE7-45A3-99FB-CA8560640469}">
      <dsp:nvSpPr>
        <dsp:cNvPr id="0" name=""/>
        <dsp:cNvSpPr/>
      </dsp:nvSpPr>
      <dsp:spPr>
        <a:xfrm>
          <a:off x="104262" y="2074002"/>
          <a:ext cx="1077242" cy="1077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7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FD44-7A34-42C2-B1DC-91EF99F90890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261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8DDABFE-BCFA-2692-0223-E2E18590B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898556"/>
              </p:ext>
            </p:extLst>
          </p:nvPr>
        </p:nvGraphicFramePr>
        <p:xfrm>
          <a:off x="845819" y="1747248"/>
          <a:ext cx="10256521" cy="416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6B72116-1C4C-3201-0815-955AA37E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81000"/>
            <a:ext cx="10546081" cy="677108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400" b="1" dirty="0">
                <a:latin typeface="Avenir Next LT Pro" panose="020B05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Outlook for the Future: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D29CD63-D77C-E33C-95DE-11C4A5CE12BA}"/>
              </a:ext>
            </a:extLst>
          </p:cNvPr>
          <p:cNvSpPr/>
          <p:nvPr/>
        </p:nvSpPr>
        <p:spPr>
          <a:xfrm>
            <a:off x="2312987" y="1058108"/>
            <a:ext cx="7566025" cy="0"/>
          </a:xfrm>
          <a:custGeom>
            <a:avLst/>
            <a:gdLst/>
            <a:ahLst/>
            <a:cxnLst/>
            <a:rect l="l" t="t" r="r" b="b"/>
            <a:pathLst>
              <a:path w="7566025">
                <a:moveTo>
                  <a:pt x="0" y="0"/>
                </a:moveTo>
                <a:lnTo>
                  <a:pt x="7566025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0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5C440C9-141A-3F7D-8E0A-3526B4497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095995"/>
              </p:ext>
            </p:extLst>
          </p:nvPr>
        </p:nvGraphicFramePr>
        <p:xfrm>
          <a:off x="587071" y="1981202"/>
          <a:ext cx="10546081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618C8C6-7BA3-3E62-BB5E-E14EE169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81000"/>
            <a:ext cx="10546081" cy="110799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Measures Needed to Increase Interest of the Financial Sponsors in the Indian Market:</a:t>
            </a:r>
            <a:endParaRPr lang="en-AU" sz="3600" b="1" dirty="0"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0451E698-68E9-B2B9-5C9C-1DEEAA583C56}"/>
              </a:ext>
            </a:extLst>
          </p:cNvPr>
          <p:cNvSpPr/>
          <p:nvPr/>
        </p:nvSpPr>
        <p:spPr>
          <a:xfrm>
            <a:off x="2312987" y="1676400"/>
            <a:ext cx="7566025" cy="0"/>
          </a:xfrm>
          <a:custGeom>
            <a:avLst/>
            <a:gdLst/>
            <a:ahLst/>
            <a:cxnLst/>
            <a:rect l="l" t="t" r="r" b="b"/>
            <a:pathLst>
              <a:path w="7566025">
                <a:moveTo>
                  <a:pt x="0" y="0"/>
                </a:moveTo>
                <a:lnTo>
                  <a:pt x="7566025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0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16="http://schemas.microsoft.com/office/drawing/2014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640080"/>
            <a:ext cx="3659246" cy="2926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-5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3" name="Picture 2" descr="Wavy 3D patterns">
            <a:extLst>
              <a:ext uri="{FF2B5EF4-FFF2-40B4-BE49-F238E27FC236}">
                <a16:creationId xmlns:a16="http://schemas.microsoft.com/office/drawing/2014/main" id="{4D98BB08-C045-B93A-9F44-76E1C36842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r="25701" b="-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1242383"/>
      </p:ext>
    </p:extLst>
  </p:cSld>
  <p:clrMapOvr>
    <a:masterClrMapping/>
  </p:clrMapOvr>
</p:sld>
</file>

<file path=ppt/slides/slide3.xml><?xml version="1.0" encoding="utf-8"?>
<p:sld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9F0966-25D2-587C-B36E-6970485601C3}"/>
              </a:ext>
            </a:extLst>
          </p:cNvPr>
          <p:cNvSpPr txBox="1"/>
          <p:nvPr/>
        </p:nvSpPr>
        <p:spPr>
          <a:xfrm>
            <a:off x="1303715" y="1730276"/>
            <a:ext cx="9584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FINANCIAL SPONSORS BONANZA – REVIVED APPETITE FROM SOVEREIGN AND PENSION FUNDS, PRIVATE EQUITY AND VC PLAYERS</a:t>
            </a:r>
            <a:endParaRPr lang="en-US" sz="3600" b="1" spc="-1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E658A803-CD71-B933-9E71-300B027F7353}"/>
              </a:ext>
            </a:extLst>
          </p:cNvPr>
          <p:cNvSpPr txBox="1"/>
          <p:nvPr/>
        </p:nvSpPr>
        <p:spPr>
          <a:xfrm>
            <a:off x="2561526" y="4177823"/>
            <a:ext cx="720470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IBA MUM 2023 | PANEL DISCUSSION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73478C-D4E1-64E0-6A23-FE93911B2B5A}"/>
              </a:ext>
            </a:extLst>
          </p:cNvPr>
          <p:cNvCxnSpPr>
            <a:cxnSpLocks/>
          </p:cNvCxnSpPr>
          <p:nvPr/>
        </p:nvCxnSpPr>
        <p:spPr>
          <a:xfrm>
            <a:off x="1612900" y="4038600"/>
            <a:ext cx="904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E760BA90-A9C6-8BE6-ADAA-937A6A1E9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96482-A293-C96F-ABA0-7828A5B7E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81216B-CE93-7685-4B5C-66561721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2" y="457200"/>
            <a:ext cx="3084844" cy="2518304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venir Next LT Pro" panose="020B0504020202020204" pitchFamily="34" charset="0"/>
                <a:ea typeface="Verdana" panose="020B0604030504040204" pitchFamily="34" charset="0"/>
              </a:rPr>
              <a:t>Panelists:</a:t>
            </a:r>
            <a:r>
              <a:rPr lang="en-US" sz="2800" dirty="0">
                <a:solidFill>
                  <a:srgbClr val="FFFFFF"/>
                </a:solidFill>
                <a:latin typeface="Avenir Next LT Pro" panose="020B050402020202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1FF72-9F4A-CD8B-1829-2EE7AFE53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0E2BEE-EF61-3319-F454-4DF02D3E1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457200"/>
            <a:ext cx="7162800" cy="3432704"/>
          </a:xfrm>
        </p:spPr>
        <p:txBody>
          <a:bodyPr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  <a:ea typeface="Verdana" panose="020B0604030504040204" pitchFamily="34" charset="0"/>
              </a:rPr>
              <a:t>Siew Kam Boon, </a:t>
            </a:r>
            <a:r>
              <a:rPr lang="en-US" sz="2400" i="1" dirty="0">
                <a:latin typeface="Avenir Next LT Pro" panose="020B0504020202020204" pitchFamily="34" charset="0"/>
                <a:ea typeface="Verdana" panose="020B0604030504040204" pitchFamily="34" charset="0"/>
              </a:rPr>
              <a:t>Dechert, Singapore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  <a:ea typeface="Verdana" panose="020B0604030504040204" pitchFamily="34" charset="0"/>
              </a:rPr>
              <a:t>Himanshu </a:t>
            </a:r>
            <a:r>
              <a:rPr lang="en-US" sz="2400" dirty="0" err="1">
                <a:latin typeface="Avenir Next LT Pro" panose="020B0504020202020204" pitchFamily="34" charset="0"/>
                <a:ea typeface="Verdana" panose="020B0604030504040204" pitchFamily="34" charset="0"/>
              </a:rPr>
              <a:t>Dodeja</a:t>
            </a:r>
            <a:r>
              <a:rPr lang="en-US" sz="2400" dirty="0">
                <a:latin typeface="Avenir Next LT Pro" panose="020B0504020202020204" pitchFamily="34" charset="0"/>
                <a:ea typeface="Verdana" panose="020B0604030504040204" pitchFamily="34" charset="0"/>
              </a:rPr>
              <a:t>, </a:t>
            </a:r>
            <a:r>
              <a:rPr lang="en-US" sz="2400" i="1" dirty="0">
                <a:latin typeface="Avenir Next LT Pro" panose="020B0504020202020204" pitchFamily="34" charset="0"/>
                <a:ea typeface="Verdana" panose="020B0604030504040204" pitchFamily="34" charset="0"/>
              </a:rPr>
              <a:t>Blackstone, Mumbai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  <a:ea typeface="Verdana" panose="020B0604030504040204" pitchFamily="34" charset="0"/>
              </a:rPr>
              <a:t>Kartik Ganapathy, </a:t>
            </a:r>
            <a:r>
              <a:rPr lang="en-US" sz="2400" i="1" dirty="0" err="1">
                <a:latin typeface="Avenir Next LT Pro" panose="020B0504020202020204" pitchFamily="34" charset="0"/>
                <a:ea typeface="Verdana" panose="020B0604030504040204" pitchFamily="34" charset="0"/>
              </a:rPr>
              <a:t>IndusLaw</a:t>
            </a:r>
            <a:r>
              <a:rPr lang="en-US" sz="2400" i="1" dirty="0">
                <a:latin typeface="Avenir Next LT Pro" panose="020B0504020202020204" pitchFamily="34" charset="0"/>
                <a:ea typeface="Verdana" panose="020B0604030504040204" pitchFamily="34" charset="0"/>
              </a:rPr>
              <a:t>, Mumbai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  <a:ea typeface="Verdana" panose="020B0604030504040204" pitchFamily="34" charset="0"/>
              </a:rPr>
              <a:t>Narendra </a:t>
            </a:r>
            <a:r>
              <a:rPr lang="en-US" sz="2400" dirty="0" err="1">
                <a:latin typeface="Avenir Next LT Pro" panose="020B0504020202020204" pitchFamily="34" charset="0"/>
                <a:ea typeface="Verdana" panose="020B0604030504040204" pitchFamily="34" charset="0"/>
              </a:rPr>
              <a:t>Ostawal</a:t>
            </a:r>
            <a:r>
              <a:rPr lang="en-US" sz="2400" dirty="0">
                <a:latin typeface="Avenir Next LT Pro" panose="020B0504020202020204" pitchFamily="34" charset="0"/>
                <a:ea typeface="Verdana" panose="020B0604030504040204" pitchFamily="34" charset="0"/>
              </a:rPr>
              <a:t>, </a:t>
            </a:r>
            <a:r>
              <a:rPr lang="en-US" sz="2400" i="1" dirty="0">
                <a:latin typeface="Avenir Next LT Pro" panose="020B0504020202020204" pitchFamily="34" charset="0"/>
                <a:ea typeface="Verdana" panose="020B0604030504040204" pitchFamily="34" charset="0"/>
              </a:rPr>
              <a:t>Warburg Pincus, Mumbai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  <a:ea typeface="Verdana" panose="020B0604030504040204" pitchFamily="34" charset="0"/>
              </a:rPr>
              <a:t>Nicola Yeoman, </a:t>
            </a:r>
            <a:r>
              <a:rPr lang="en-US" sz="2400" i="1" dirty="0">
                <a:latin typeface="Avenir Next LT Pro" panose="020B0504020202020204" pitchFamily="34" charset="0"/>
                <a:ea typeface="Verdana" panose="020B0604030504040204" pitchFamily="34" charset="0"/>
              </a:rPr>
              <a:t>King &amp; Wood Mallesons, Singapore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E6024A-2AE4-D705-20B0-5C64AAB5E2AE}"/>
              </a:ext>
            </a:extLst>
          </p:cNvPr>
          <p:cNvSpPr txBox="1">
            <a:spLocks/>
          </p:cNvSpPr>
          <p:nvPr/>
        </p:nvSpPr>
        <p:spPr>
          <a:xfrm>
            <a:off x="477622" y="3882497"/>
            <a:ext cx="3084844" cy="2518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FF"/>
                </a:solidFill>
                <a:latin typeface="Avenir Next LT Pro" panose="020B0504020202020204" pitchFamily="34" charset="0"/>
                <a:ea typeface="Verdana" panose="020B0604030504040204" pitchFamily="34" charset="0"/>
              </a:rPr>
              <a:t>Moderators: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707009-08FC-19A3-2AF1-1507E04B8C8E}"/>
              </a:ext>
            </a:extLst>
          </p:cNvPr>
          <p:cNvSpPr txBox="1">
            <a:spLocks/>
          </p:cNvSpPr>
          <p:nvPr/>
        </p:nvSpPr>
        <p:spPr>
          <a:xfrm>
            <a:off x="4724400" y="3655749"/>
            <a:ext cx="7315200" cy="29718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  <a:ea typeface="Verdana" panose="020B0604030504040204" pitchFamily="34" charset="0"/>
              </a:rPr>
              <a:t>Sergio Sánchez Solé, </a:t>
            </a:r>
            <a:r>
              <a:rPr lang="en-US" sz="2400" i="1" dirty="0">
                <a:latin typeface="Avenir Next LT Pro" panose="020B0504020202020204" pitchFamily="34" charset="0"/>
                <a:ea typeface="Verdana" panose="020B0604030504040204" pitchFamily="34" charset="0"/>
              </a:rPr>
              <a:t>Garrigues, Barcelona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  <a:ea typeface="Verdana" panose="020B0604030504040204" pitchFamily="34" charset="0"/>
              </a:rPr>
              <a:t>Gunjan Shah, </a:t>
            </a:r>
            <a:r>
              <a:rPr lang="en-US" sz="2400" i="1" dirty="0">
                <a:latin typeface="Avenir Next LT Pro" panose="020B0504020202020204" pitchFamily="34" charset="0"/>
                <a:ea typeface="Verdana" panose="020B0604030504040204" pitchFamily="34" charset="0"/>
              </a:rPr>
              <a:t>Shardul Amarchand Mangaldas, New Delhi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D15CF2-4ED5-ACBC-81D5-8EB05E0B1FA6}"/>
              </a:ext>
            </a:extLst>
          </p:cNvPr>
          <p:cNvCxnSpPr>
            <a:cxnSpLocks/>
          </p:cNvCxnSpPr>
          <p:nvPr/>
        </p:nvCxnSpPr>
        <p:spPr>
          <a:xfrm>
            <a:off x="4876800" y="3882497"/>
            <a:ext cx="662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1FF90D-166E-ACD1-9124-1AF66CDE15A8}"/>
              </a:ext>
            </a:extLst>
          </p:cNvPr>
          <p:cNvCxnSpPr>
            <a:cxnSpLocks/>
          </p:cNvCxnSpPr>
          <p:nvPr/>
        </p:nvCxnSpPr>
        <p:spPr>
          <a:xfrm>
            <a:off x="152400" y="3882497"/>
            <a:ext cx="3657600" cy="7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D52D-FC07-34BF-C203-19B8060C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BADC2-9142-82F5-1CA4-04DFD58D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7EB86363-51D0-87D5-E46F-E7C9CD26E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87DC11F-473E-0068-1E3E-CEF5F4439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85771A-CAC2-4EC9-8107-6C1238056E76}"/>
              </a:ext>
            </a:extLst>
          </p:cNvPr>
          <p:cNvSpPr txBox="1">
            <a:spLocks/>
          </p:cNvSpPr>
          <p:nvPr/>
        </p:nvSpPr>
        <p:spPr>
          <a:xfrm>
            <a:off x="5181601" y="282358"/>
            <a:ext cx="636814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Verdana" panose="020B0604030504040204" pitchFamily="34" charset="0"/>
              </a:rPr>
              <a:t>Background:</a:t>
            </a:r>
          </a:p>
        </p:txBody>
      </p:sp>
      <p:pic>
        <p:nvPicPr>
          <p:cNvPr id="7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23610798-C953-F799-388B-5E2110D29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9" r="29104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84F96B-798C-30E5-2639-EA673C13F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B869AF1-9A47-712F-08B6-063BFD88012D}"/>
              </a:ext>
            </a:extLst>
          </p:cNvPr>
          <p:cNvSpPr txBox="1"/>
          <p:nvPr/>
        </p:nvSpPr>
        <p:spPr>
          <a:xfrm>
            <a:off x="5181601" y="2438292"/>
            <a:ext cx="6368142" cy="4376727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70000" lnSpcReduction="20000"/>
          </a:bodyPr>
          <a:lstStyle/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Verdana" panose="020B0604030504040204" pitchFamily="34" charset="0"/>
              </a:rPr>
              <a:t>More than USD 77 billion invested in India in 2021 and more than USD 56 billion invested in India in 2022 by financial sponsors;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Verdana" panose="020B0604030504040204" pitchFamily="34" charset="0"/>
            </a:endParaRP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Verdana" panose="020B0604030504040204" pitchFamily="34" charset="0"/>
              </a:rPr>
              <a:t>Average return of more than 20% made by most financial sponsors over the last 5 years;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Verdana" panose="020B0604030504040204" pitchFamily="34" charset="0"/>
            </a:endParaRP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Verdana" panose="020B0604030504040204" pitchFamily="34" charset="0"/>
              </a:rPr>
              <a:t>More than 17.4 billion USD raised by India dedicated funds in 2022;</a:t>
            </a: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  <a:ea typeface="Verdana" panose="020B0604030504040204" pitchFamily="34" charset="0"/>
            </a:endParaRPr>
          </a:p>
          <a:p>
            <a:pPr marL="285750" indent="-28575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Verdana" panose="020B0604030504040204" pitchFamily="34" charset="0"/>
              </a:rPr>
              <a:t>Financial sponsor market in India expected to cross USD 100 billion over the next couple of years.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  <a:ea typeface="Verdana" panose="020B0604030504040204" pitchFamily="34" charset="0"/>
              </a:rPr>
            </a:br>
            <a:b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</a:b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E7E0D2-E06C-F00E-9C1C-5601F47C9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338213"/>
              </p:ext>
            </p:extLst>
          </p:nvPr>
        </p:nvGraphicFramePr>
        <p:xfrm>
          <a:off x="643571" y="1828800"/>
          <a:ext cx="10546081" cy="411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33F238D-D24C-D99F-7151-EF68608E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81000"/>
            <a:ext cx="10546081" cy="1107996"/>
          </a:xfrm>
        </p:spPr>
        <p:txBody>
          <a:bodyPr>
            <a:noAutofit/>
          </a:bodyPr>
          <a:lstStyle/>
          <a:p>
            <a:pPr algn="ctr"/>
            <a:r>
              <a:rPr lang="en-AU" sz="3600" b="1" dirty="0">
                <a:latin typeface="Avenir Next LT Pro" panose="020B05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Overview: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6BC2CB0-4F85-7A03-45CB-405EE72B98C1}"/>
              </a:ext>
            </a:extLst>
          </p:cNvPr>
          <p:cNvSpPr/>
          <p:nvPr/>
        </p:nvSpPr>
        <p:spPr>
          <a:xfrm>
            <a:off x="2133600" y="1524000"/>
            <a:ext cx="7566025" cy="0"/>
          </a:xfrm>
          <a:custGeom>
            <a:avLst/>
            <a:gdLst/>
            <a:ahLst/>
            <a:cxnLst/>
            <a:rect l="l" t="t" r="r" b="b"/>
            <a:pathLst>
              <a:path w="7566025">
                <a:moveTo>
                  <a:pt x="0" y="0"/>
                </a:moveTo>
                <a:lnTo>
                  <a:pt x="7566025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7.xml><?xml version="1.0" encoding="utf-8"?>
<p:sld xmlns:a16="http://schemas.microsoft.com/office/drawing/2014/main" xmlns:dgm="http://schemas.openxmlformats.org/drawingml/2006/diagram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E7E0D2-E06C-F00E-9C1C-5601F47C901B}"/>
              </a:ext>
            </a:extLst>
          </p:cNvPr>
          <p:cNvGraphicFramePr/>
          <p:nvPr/>
        </p:nvGraphicFramePr>
        <p:xfrm>
          <a:off x="643571" y="1828800"/>
          <a:ext cx="10546081" cy="411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33F238D-D24C-D99F-7151-EF68608E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81000"/>
            <a:ext cx="10546081" cy="1107996"/>
          </a:xfrm>
        </p:spPr>
        <p:txBody>
          <a:bodyPr>
            <a:noAutofit/>
          </a:bodyPr>
          <a:lstStyle/>
          <a:p>
            <a:pPr algn="ctr"/>
            <a:r>
              <a:rPr lang="en-AU" sz="3600" b="1" dirty="0">
                <a:latin typeface="Avenir Next LT Pro" panose="020B05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Evolution of the Financial Sponsor Investment Market in India: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6BC2CB0-4F85-7A03-45CB-405EE72B98C1}"/>
              </a:ext>
            </a:extLst>
          </p:cNvPr>
          <p:cNvSpPr/>
          <p:nvPr/>
        </p:nvSpPr>
        <p:spPr>
          <a:xfrm>
            <a:off x="2133600" y="1524000"/>
            <a:ext cx="7566025" cy="0"/>
          </a:xfrm>
          <a:custGeom>
            <a:avLst/>
            <a:gdLst/>
            <a:ahLst/>
            <a:cxnLst/>
            <a:rect l="l" t="t" r="r" b="b"/>
            <a:pathLst>
              <a:path w="7566025">
                <a:moveTo>
                  <a:pt x="0" y="0"/>
                </a:moveTo>
                <a:lnTo>
                  <a:pt x="7566025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4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8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B39500-1968-4034-FDE3-31B7CECEE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773150"/>
              </p:ext>
            </p:extLst>
          </p:nvPr>
        </p:nvGraphicFramePr>
        <p:xfrm>
          <a:off x="457200" y="1447800"/>
          <a:ext cx="1078992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B04DB7B-0AFA-7316-DC01-1D9ADD3D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81000"/>
            <a:ext cx="10546081" cy="615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Current Trends in the Indian Market:</a:t>
            </a:r>
            <a:r>
              <a:rPr lang="en-AU" sz="4000" dirty="0"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A8B2EF6-0AFB-6A72-DFB1-0F37A92794EA}"/>
              </a:ext>
            </a:extLst>
          </p:cNvPr>
          <p:cNvSpPr/>
          <p:nvPr/>
        </p:nvSpPr>
        <p:spPr>
          <a:xfrm>
            <a:off x="2312987" y="1143000"/>
            <a:ext cx="7566025" cy="0"/>
          </a:xfrm>
          <a:custGeom>
            <a:avLst/>
            <a:gdLst/>
            <a:ahLst/>
            <a:cxnLst/>
            <a:rect l="l" t="t" r="r" b="b"/>
            <a:pathLst>
              <a:path w="7566025">
                <a:moveTo>
                  <a:pt x="0" y="0"/>
                </a:moveTo>
                <a:lnTo>
                  <a:pt x="7566025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678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E06D47-814C-B7F4-8B41-264B16D5D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992283"/>
              </p:ext>
            </p:extLst>
          </p:nvPr>
        </p:nvGraphicFramePr>
        <p:xfrm>
          <a:off x="701039" y="1752599"/>
          <a:ext cx="10546081" cy="41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FED77C9-5DB1-0F7B-9461-B02A9369016F}"/>
              </a:ext>
            </a:extLst>
          </p:cNvPr>
          <p:cNvSpPr txBox="1">
            <a:spLocks/>
          </p:cNvSpPr>
          <p:nvPr/>
        </p:nvSpPr>
        <p:spPr>
          <a:xfrm>
            <a:off x="701040" y="381000"/>
            <a:ext cx="10546081" cy="677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b="1" dirty="0">
                <a:latin typeface="Avenir Next LT Pro" panose="020B05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Exits: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D88FDFE-0FAD-E484-72FF-D367C7B95F59}"/>
              </a:ext>
            </a:extLst>
          </p:cNvPr>
          <p:cNvSpPr/>
          <p:nvPr/>
        </p:nvSpPr>
        <p:spPr>
          <a:xfrm>
            <a:off x="2312987" y="1059598"/>
            <a:ext cx="7566025" cy="0"/>
          </a:xfrm>
          <a:custGeom>
            <a:avLst/>
            <a:gdLst/>
            <a:ahLst/>
            <a:cxnLst/>
            <a:rect l="l" t="t" r="r" b="b"/>
            <a:pathLst>
              <a:path w="7566025">
                <a:moveTo>
                  <a:pt x="0" y="0"/>
                </a:moveTo>
                <a:lnTo>
                  <a:pt x="7566025" y="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5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d4876d-1652-4741-a251-c7328cbe4eec">
      <Terms xmlns="http://schemas.microsoft.com/office/infopath/2007/PartnerControls"/>
    </lcf76f155ced4ddcb4097134ff3c332f>
    <TaxCatchAll xmlns="675ad150-b751-47e2-ad83-2ce7a9a7202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97A6DD54B2D4BB5F63558C9048978" ma:contentTypeVersion="14" ma:contentTypeDescription="Create a new document." ma:contentTypeScope="" ma:versionID="d9f534ef2cd954e3c9de9cedd33d9611">
  <xsd:schema xmlns:xsd="http://www.w3.org/2001/XMLSchema" xmlns:xs="http://www.w3.org/2001/XMLSchema" xmlns:p="http://schemas.microsoft.com/office/2006/metadata/properties" xmlns:ns2="26d4876d-1652-4741-a251-c7328cbe4eec" xmlns:ns3="675ad150-b751-47e2-ad83-2ce7a9a72029" targetNamespace="http://schemas.microsoft.com/office/2006/metadata/properties" ma:root="true" ma:fieldsID="d28fd622ca44a508f89c344eabb53311" ns2:_="" ns3:_="">
    <xsd:import namespace="26d4876d-1652-4741-a251-c7328cbe4eec"/>
    <xsd:import namespace="675ad150-b751-47e2-ad83-2ce7a9a72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4876d-1652-4741-a251-c7328cbe4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bbc5412-facb-47f6-beca-cc3ad60e99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ad150-b751-47e2-ad83-2ce7a9a7202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baef6dd-c4f8-403b-aac1-ae4cb52c231a}" ma:internalName="TaxCatchAll" ma:showField="CatchAllData" ma:web="675ad150-b751-47e2-ad83-2ce7a9a72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BAF9D-D8FB-448B-910D-0E6535D37DEB}">
  <ds:schemaRefs>
    <ds:schemaRef ds:uri="http://purl.org/dc/dcmitype/"/>
    <ds:schemaRef ds:uri="http://schemas.openxmlformats.org/package/2006/metadata/core-properties"/>
    <ds:schemaRef ds:uri="26d4876d-1652-4741-a251-c7328cbe4eec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75ad150-b751-47e2-ad83-2ce7a9a7202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EEC18AF-25A5-49CE-8535-497578AA7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4876d-1652-4741-a251-c7328cbe4eec"/>
    <ds:schemaRef ds:uri="675ad150-b751-47e2-ad83-2ce7a9a720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B87F6F-C757-4E5A-95B3-7FB2B7E43CED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Words>505</ap:Words>
  <ap:Application>Microsoft Office PowerPoint</ap:Application>
  <ap:PresentationFormat>Widescreen</ap:PresentationFormat>
  <ap:Paragraphs>50</ap:Paragraphs>
  <ap:Slides>12</ap:Slides>
  <ap:Notes>0</ap:Notes>
  <ap:HiddenSlides>0</ap:HiddenSlides>
  <ap:MMClips>0</ap:MMClips>
  <ap:ScaleCrop>false</ap:ScaleCrop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1899-12-31T18:30:00Z</cp:lastPrinted>
  <dcterms:created xsi:type="dcterms:W3CDTF">1899-12-31T18:30:00Z</dcterms:created>
  <dcterms:modified xsi:type="dcterms:W3CDTF">1899-12-31T18:30:00Z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0x01010016597A6DD54B2D4BB5F63558C9048978</vt:lpwstr>
  </property>
</Properties>
</file>