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94" r:id="rId5"/>
  </p:sldMasterIdLst>
  <p:notesMasterIdLst>
    <p:notesMasterId r:id="rId12"/>
  </p:notesMasterIdLst>
  <p:handoutMasterIdLst>
    <p:handoutMasterId r:id="rId13"/>
  </p:handoutMasterIdLst>
  <p:sldIdLst>
    <p:sldId id="2392" r:id="rId6"/>
    <p:sldId id="2395" r:id="rId7"/>
    <p:sldId id="2396" r:id="rId8"/>
    <p:sldId id="2411" r:id="rId9"/>
    <p:sldId id="2398" r:id="rId10"/>
    <p:sldId id="24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7616AE85-BCF8-4392-93A1-A3417DA917FA}">
          <p14:sldIdLst>
            <p14:sldId id="2392"/>
          </p14:sldIdLst>
        </p14:section>
        <p14:section name="Content slides" id="{98017DAD-405E-4EB0-8F84-995C5969B360}">
          <p14:sldIdLst>
            <p14:sldId id="2395"/>
            <p14:sldId id="2396"/>
            <p14:sldId id="2411"/>
            <p14:sldId id="2398"/>
            <p14:sldId id="24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65A"/>
    <a:srgbClr val="BABABA"/>
    <a:srgbClr val="EEB400"/>
    <a:srgbClr val="008497"/>
    <a:srgbClr val="00B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C16946-BC7C-D699-3CF6-3DDAB72619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C5ED8-90AB-64B4-DF0C-1F9A350702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08376-E6BE-43BD-939D-00093648ABEE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50E79-DBF3-6098-D5BD-F272668486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29185-658C-8A99-1AE5-B4F79812A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439BA-ACD7-4183-BF2C-18427E796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940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7A942-0C39-494A-A76D-A3DC9FC52F5C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80EED-28C9-4E23-A4BE-3D48E6CE7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0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80EED-28C9-4E23-A4BE-3D48E6CE79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4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80EED-28C9-4E23-A4BE-3D48E6CE79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5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80EED-28C9-4E23-A4BE-3D48E6CE79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4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80EED-28C9-4E23-A4BE-3D48E6CE79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3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ADEB04-916E-4EF5-8AEB-496CD2BC6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B2AAC-9F34-4643-A38A-F17A5A90C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438" y="4491038"/>
            <a:ext cx="5483000" cy="5746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32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2pPr>
            <a:lvl3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3pPr>
            <a:lvl4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4pPr>
            <a:lvl5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727950-1CED-4EA3-BA54-5774A1E6C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708" y="5584373"/>
            <a:ext cx="5452460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600">
                <a:latin typeface="Transat Text Standard" panose="020B0503040603020203" pitchFamily="34" charset="0"/>
              </a:defRPr>
            </a:lvl2pPr>
            <a:lvl3pPr>
              <a:defRPr sz="1400">
                <a:latin typeface="Transat Text Standard" panose="020B0503040603020203" pitchFamily="34" charset="0"/>
              </a:defRPr>
            </a:lvl3pPr>
            <a:lvl4pPr>
              <a:defRPr sz="1200">
                <a:latin typeface="Transat Text Standard" panose="020B0503040603020203" pitchFamily="34" charset="0"/>
              </a:defRPr>
            </a:lvl4pPr>
            <a:lvl5pPr>
              <a:defRPr sz="1200"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46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B145053-837D-40F5-BDA5-EEFC1467C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03366-EC35-4CF6-9342-C1EC521230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212" y="2476818"/>
            <a:ext cx="4670338" cy="918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87D14A-09B0-442F-80E1-1ACA57B0B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5212" y="3568556"/>
            <a:ext cx="4670338" cy="918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008497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014B002-34E4-4EE9-BCDE-0846A19804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12" y="174741"/>
            <a:ext cx="1725384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4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5FD4121-D063-4B39-82A2-ADB8C01EC2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03366-EC35-4CF6-9342-C1EC521230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1840" y="2476818"/>
            <a:ext cx="4866769" cy="918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87D14A-09B0-442F-80E1-1ACA57B0B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1840" y="3568556"/>
            <a:ext cx="4866769" cy="918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008497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55C45EB-2190-473F-929B-FCDA30449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12" y="174741"/>
            <a:ext cx="1725384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9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Section Break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5C64E-908E-57F5-F9E4-F8845417F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0" y="0"/>
            <a:ext cx="12185980" cy="6857999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591C408-6D75-425A-AF95-79BEE219C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041" y="936540"/>
            <a:ext cx="9278693" cy="441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2pPr>
            <a:lvl3pPr marL="9144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3pPr>
            <a:lvl4pPr marL="13716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4pPr>
            <a:lvl5pPr marL="18288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125AB-DB25-A547-42AE-189A5F3878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8812" y="338231"/>
            <a:ext cx="1725384" cy="643547"/>
          </a:xfrm>
          <a:prstGeom prst="rect">
            <a:avLst/>
          </a:prstGeom>
        </p:spPr>
      </p:pic>
      <p:sp>
        <p:nvSpPr>
          <p:cNvPr id="2" name="Content Placeholder 15">
            <a:extLst>
              <a:ext uri="{FF2B5EF4-FFF2-40B4-BE49-F238E27FC236}">
                <a16:creationId xmlns:a16="http://schemas.microsoft.com/office/drawing/2014/main" id="{3E352010-E5F0-C931-D86B-395BB3AC19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041" y="2899050"/>
            <a:ext cx="11085879" cy="33362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0">
                <a:solidFill>
                  <a:srgbClr val="54565A"/>
                </a:solidFill>
                <a:latin typeface="Transat Text Standard" panose="020B05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031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Section Brea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5C64E-908E-57F5-F9E4-F8845417F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" y="0"/>
            <a:ext cx="12185978" cy="6857998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591C408-6D75-425A-AF95-79BEE219C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041" y="936540"/>
            <a:ext cx="9278693" cy="441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2pPr>
            <a:lvl3pPr marL="9144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3pPr>
            <a:lvl4pPr marL="13716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4pPr>
            <a:lvl5pPr marL="18288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22BFD6-3AAD-3542-3311-A810DE064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8812" y="338231"/>
            <a:ext cx="1725384" cy="643547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B75126C6-B4C9-46F1-FC08-6BB35705DE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041" y="2899050"/>
            <a:ext cx="11085879" cy="33362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0">
                <a:solidFill>
                  <a:srgbClr val="54565A"/>
                </a:solidFill>
                <a:latin typeface="Transat Text Standard" panose="020B05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09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Section Break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5C64E-908E-57F5-F9E4-F8845417F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0" y="0"/>
            <a:ext cx="12185980" cy="6857999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591C408-6D75-425A-AF95-79BEE219C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041" y="936540"/>
            <a:ext cx="9278693" cy="441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2pPr>
            <a:lvl3pPr marL="9144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3pPr>
            <a:lvl4pPr marL="13716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4pPr>
            <a:lvl5pPr marL="18288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75AC9D-1A97-B56D-4FF6-CA4F6DD184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8812" y="338231"/>
            <a:ext cx="1725384" cy="643547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E9717325-6053-40C3-3EA6-76356D05C6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041" y="2899050"/>
            <a:ext cx="11085879" cy="33362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0">
                <a:solidFill>
                  <a:srgbClr val="54565A"/>
                </a:solidFill>
                <a:latin typeface="Transat Text Standard" panose="020B05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0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29B826-1D36-405C-95C8-E32BD11A5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042" y="424991"/>
            <a:ext cx="9232974" cy="346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BABAB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500">
                <a:latin typeface="Transat Text Medium" panose="020B0603040603020203" pitchFamily="34" charset="0"/>
              </a:defRPr>
            </a:lvl2pPr>
            <a:lvl3pPr marL="914400" indent="0">
              <a:buNone/>
              <a:defRPr sz="1500">
                <a:latin typeface="Transat Text Medium" panose="020B0603040603020203" pitchFamily="34" charset="0"/>
              </a:defRPr>
            </a:lvl3pPr>
            <a:lvl4pPr marL="1371600" indent="0">
              <a:buNone/>
              <a:defRPr sz="1500">
                <a:latin typeface="Transat Text Medium" panose="020B0603040603020203" pitchFamily="34" charset="0"/>
              </a:defRPr>
            </a:lvl4pPr>
            <a:lvl5pPr marL="1828800" indent="0">
              <a:buNone/>
              <a:defRPr sz="1500"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CFD7929-FFA4-4D3E-A96A-E703B319E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042" y="869859"/>
            <a:ext cx="9232974" cy="441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>
                <a:solidFill>
                  <a:srgbClr val="008497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2pPr>
            <a:lvl3pPr marL="9144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3pPr>
            <a:lvl4pPr marL="13716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4pPr>
            <a:lvl5pPr marL="18288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E8403E9-EAC8-4EEC-B503-0B10355078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913" y="1851485"/>
            <a:ext cx="11085879" cy="33362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0">
                <a:solidFill>
                  <a:srgbClr val="54565A"/>
                </a:solidFill>
                <a:latin typeface="Transat Text Standard" panose="020B05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592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29B826-1D36-405C-95C8-E32BD11A5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041" y="424991"/>
            <a:ext cx="9278693" cy="346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BABAB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500">
                <a:latin typeface="Transat Text Medium" panose="020B0603040603020203" pitchFamily="34" charset="0"/>
              </a:defRPr>
            </a:lvl2pPr>
            <a:lvl3pPr marL="914400" indent="0">
              <a:buNone/>
              <a:defRPr sz="1500">
                <a:latin typeface="Transat Text Medium" panose="020B0603040603020203" pitchFamily="34" charset="0"/>
              </a:defRPr>
            </a:lvl3pPr>
            <a:lvl4pPr marL="1371600" indent="0">
              <a:buNone/>
              <a:defRPr sz="1500">
                <a:latin typeface="Transat Text Medium" panose="020B0603040603020203" pitchFamily="34" charset="0"/>
              </a:defRPr>
            </a:lvl4pPr>
            <a:lvl5pPr marL="1828800" indent="0">
              <a:buNone/>
              <a:defRPr sz="1500"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591C408-6D75-425A-AF95-79BEE219C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041" y="869859"/>
            <a:ext cx="9278693" cy="441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>
                <a:solidFill>
                  <a:srgbClr val="008497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2pPr>
            <a:lvl3pPr marL="9144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3pPr>
            <a:lvl4pPr marL="13716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4pPr>
            <a:lvl5pPr marL="18288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880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29B826-1D36-405C-95C8-E32BD11A5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042" y="424991"/>
            <a:ext cx="8663552" cy="346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BABAB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500">
                <a:latin typeface="Transat Text Medium" panose="020B0603040603020203" pitchFamily="34" charset="0"/>
              </a:defRPr>
            </a:lvl2pPr>
            <a:lvl3pPr marL="914400" indent="0">
              <a:buNone/>
              <a:defRPr sz="1500">
                <a:latin typeface="Transat Text Medium" panose="020B0603040603020203" pitchFamily="34" charset="0"/>
              </a:defRPr>
            </a:lvl3pPr>
            <a:lvl4pPr marL="1371600" indent="0">
              <a:buNone/>
              <a:defRPr sz="1500">
                <a:latin typeface="Transat Text Medium" panose="020B0603040603020203" pitchFamily="34" charset="0"/>
              </a:defRPr>
            </a:lvl4pPr>
            <a:lvl5pPr marL="1828800" indent="0">
              <a:buNone/>
              <a:defRPr sz="1500"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3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29B826-1D36-405C-95C8-E32BD11A5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041" y="424991"/>
            <a:ext cx="8975279" cy="346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BABAB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500">
                <a:latin typeface="Transat Text Medium" panose="020B0603040603020203" pitchFamily="34" charset="0"/>
              </a:defRPr>
            </a:lvl2pPr>
            <a:lvl3pPr marL="914400" indent="0">
              <a:buNone/>
              <a:defRPr sz="1500">
                <a:latin typeface="Transat Text Medium" panose="020B0603040603020203" pitchFamily="34" charset="0"/>
              </a:defRPr>
            </a:lvl3pPr>
            <a:lvl4pPr marL="1371600" indent="0">
              <a:buNone/>
              <a:defRPr sz="1500">
                <a:latin typeface="Transat Text Medium" panose="020B0603040603020203" pitchFamily="34" charset="0"/>
              </a:defRPr>
            </a:lvl4pPr>
            <a:lvl5pPr marL="1828800" indent="0">
              <a:buNone/>
              <a:defRPr sz="1500"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E8403E9-EAC8-4EEC-B503-0B10355078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914" y="1851485"/>
            <a:ext cx="4735624" cy="33362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0">
                <a:solidFill>
                  <a:srgbClr val="54565A"/>
                </a:solidFill>
                <a:latin typeface="Transat Text Standard" panose="020B05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AF8F-7931-4A87-A9CF-579EE86D0B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9300" y="1850802"/>
            <a:ext cx="4735624" cy="3336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0">
                <a:solidFill>
                  <a:srgbClr val="54565A"/>
                </a:solidFill>
                <a:latin typeface="Transat Text Standard" panose="020B05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B2BBFAB-027E-4DAF-BA34-BB5B07D6F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041" y="869859"/>
            <a:ext cx="8975279" cy="441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>
                <a:solidFill>
                  <a:srgbClr val="008497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2pPr>
            <a:lvl3pPr marL="9144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3pPr>
            <a:lvl4pPr marL="13716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4pPr>
            <a:lvl5pPr marL="18288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703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98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35524-63BC-B873-04F3-47FBAE450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B2AAC-9F34-4643-A38A-F17A5A90C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438" y="4491038"/>
            <a:ext cx="5483000" cy="5746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32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2pPr>
            <a:lvl3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3pPr>
            <a:lvl4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4pPr>
            <a:lvl5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727950-1CED-4EA3-BA54-5774A1E6C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708" y="5584373"/>
            <a:ext cx="5452460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600">
                <a:latin typeface="Transat Text Standard" panose="020B0503040603020203" pitchFamily="34" charset="0"/>
              </a:defRPr>
            </a:lvl2pPr>
            <a:lvl3pPr>
              <a:defRPr sz="1400">
                <a:latin typeface="Transat Text Standard" panose="020B0503040603020203" pitchFamily="34" charset="0"/>
              </a:defRPr>
            </a:lvl3pPr>
            <a:lvl4pPr>
              <a:defRPr sz="1200">
                <a:latin typeface="Transat Text Standard" panose="020B0503040603020203" pitchFamily="34" charset="0"/>
              </a:defRPr>
            </a:lvl4pPr>
            <a:lvl5pPr>
              <a:defRPr sz="1200"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011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AAE5195-8FD6-4465-92E1-36093339D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43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E80CA51-BF96-4EF2-A4B9-253581377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2724" y="97620"/>
            <a:ext cx="5242214" cy="67603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FD8C15-0897-430A-BE50-29621A48102A}"/>
              </a:ext>
            </a:extLst>
          </p:cNvPr>
          <p:cNvSpPr/>
          <p:nvPr userDrawn="1"/>
        </p:nvSpPr>
        <p:spPr>
          <a:xfrm>
            <a:off x="9671858" y="97620"/>
            <a:ext cx="2344189" cy="1369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096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FAADEB04-916E-4EF5-8AEB-496CD2BC6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B2AAC-9F34-4643-A38A-F17A5A90C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438" y="4491038"/>
            <a:ext cx="5483000" cy="5746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32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2pPr>
            <a:lvl3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3pPr>
            <a:lvl4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4pPr>
            <a:lvl5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727950-1CED-4EA3-BA54-5774A1E6C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708" y="5584373"/>
            <a:ext cx="5452460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600">
                <a:latin typeface="Transat Text Standard" panose="020B0503040603020203" pitchFamily="34" charset="0"/>
              </a:defRPr>
            </a:lvl2pPr>
            <a:lvl3pPr>
              <a:defRPr sz="1400">
                <a:latin typeface="Transat Text Standard" panose="020B0503040603020203" pitchFamily="34" charset="0"/>
              </a:defRPr>
            </a:lvl3pPr>
            <a:lvl4pPr>
              <a:defRPr sz="1200">
                <a:latin typeface="Transat Text Standard" panose="020B0503040603020203" pitchFamily="34" charset="0"/>
              </a:defRPr>
            </a:lvl4pPr>
            <a:lvl5pPr>
              <a:defRPr sz="1200"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426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B145053-837D-40F5-BDA5-EEFC1467C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03366-EC35-4CF6-9342-C1EC521230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212" y="2476818"/>
            <a:ext cx="4670338" cy="918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87D14A-09B0-442F-80E1-1ACA57B0B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5212" y="3568556"/>
            <a:ext cx="4670338" cy="918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008497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014B002-34E4-4EE9-BCDE-0846A19804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12" y="174741"/>
            <a:ext cx="1725384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66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5FD4121-D063-4B39-82A2-ADB8C01EC2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03366-EC35-4CF6-9342-C1EC521230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1840" y="2476818"/>
            <a:ext cx="4866769" cy="918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87D14A-09B0-442F-80E1-1ACA57B0B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1840" y="3568556"/>
            <a:ext cx="4866769" cy="918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008497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55C45EB-2190-473F-929B-FCDA30449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812" y="174741"/>
            <a:ext cx="1725384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31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29B826-1D36-405C-95C8-E32BD11A5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042" y="424991"/>
            <a:ext cx="9232974" cy="346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BABAB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500">
                <a:latin typeface="Transat Text Medium" panose="020B0603040603020203" pitchFamily="34" charset="0"/>
              </a:defRPr>
            </a:lvl2pPr>
            <a:lvl3pPr marL="914400" indent="0">
              <a:buNone/>
              <a:defRPr sz="1500">
                <a:latin typeface="Transat Text Medium" panose="020B0603040603020203" pitchFamily="34" charset="0"/>
              </a:defRPr>
            </a:lvl3pPr>
            <a:lvl4pPr marL="1371600" indent="0">
              <a:buNone/>
              <a:defRPr sz="1500">
                <a:latin typeface="Transat Text Medium" panose="020B0603040603020203" pitchFamily="34" charset="0"/>
              </a:defRPr>
            </a:lvl4pPr>
            <a:lvl5pPr marL="1828800" indent="0">
              <a:buNone/>
              <a:defRPr sz="1500"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CFD7929-FFA4-4D3E-A96A-E703B319E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042" y="869859"/>
            <a:ext cx="9232974" cy="441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>
                <a:solidFill>
                  <a:srgbClr val="008497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2pPr>
            <a:lvl3pPr marL="9144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3pPr>
            <a:lvl4pPr marL="13716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4pPr>
            <a:lvl5pPr marL="18288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E8403E9-EAC8-4EEC-B503-0B10355078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913" y="1851485"/>
            <a:ext cx="11085879" cy="33362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0">
                <a:solidFill>
                  <a:srgbClr val="54565A"/>
                </a:solidFill>
                <a:latin typeface="Transat Text Standard" panose="020B05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484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29B826-1D36-405C-95C8-E32BD11A5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041" y="424991"/>
            <a:ext cx="9278693" cy="346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BABAB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500">
                <a:latin typeface="Transat Text Medium" panose="020B0603040603020203" pitchFamily="34" charset="0"/>
              </a:defRPr>
            </a:lvl2pPr>
            <a:lvl3pPr marL="914400" indent="0">
              <a:buNone/>
              <a:defRPr sz="1500">
                <a:latin typeface="Transat Text Medium" panose="020B0603040603020203" pitchFamily="34" charset="0"/>
              </a:defRPr>
            </a:lvl3pPr>
            <a:lvl4pPr marL="1371600" indent="0">
              <a:buNone/>
              <a:defRPr sz="1500">
                <a:latin typeface="Transat Text Medium" panose="020B0603040603020203" pitchFamily="34" charset="0"/>
              </a:defRPr>
            </a:lvl4pPr>
            <a:lvl5pPr marL="1828800" indent="0">
              <a:buNone/>
              <a:defRPr sz="1500"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591C408-6D75-425A-AF95-79BEE219C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041" y="869859"/>
            <a:ext cx="9278693" cy="441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>
                <a:solidFill>
                  <a:srgbClr val="008497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2pPr>
            <a:lvl3pPr marL="9144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3pPr>
            <a:lvl4pPr marL="13716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4pPr>
            <a:lvl5pPr marL="18288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757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29B826-1D36-405C-95C8-E32BD11A5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042" y="424991"/>
            <a:ext cx="8663552" cy="346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BABAB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500">
                <a:latin typeface="Transat Text Medium" panose="020B0603040603020203" pitchFamily="34" charset="0"/>
              </a:defRPr>
            </a:lvl2pPr>
            <a:lvl3pPr marL="914400" indent="0">
              <a:buNone/>
              <a:defRPr sz="1500">
                <a:latin typeface="Transat Text Medium" panose="020B0603040603020203" pitchFamily="34" charset="0"/>
              </a:defRPr>
            </a:lvl3pPr>
            <a:lvl4pPr marL="1371600" indent="0">
              <a:buNone/>
              <a:defRPr sz="1500">
                <a:latin typeface="Transat Text Medium" panose="020B0603040603020203" pitchFamily="34" charset="0"/>
              </a:defRPr>
            </a:lvl4pPr>
            <a:lvl5pPr marL="1828800" indent="0">
              <a:buNone/>
              <a:defRPr sz="1500"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868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29B826-1D36-405C-95C8-E32BD11A5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041" y="424991"/>
            <a:ext cx="8975279" cy="346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BABAB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500">
                <a:latin typeface="Transat Text Medium" panose="020B0603040603020203" pitchFamily="34" charset="0"/>
              </a:defRPr>
            </a:lvl2pPr>
            <a:lvl3pPr marL="914400" indent="0">
              <a:buNone/>
              <a:defRPr sz="1500">
                <a:latin typeface="Transat Text Medium" panose="020B0603040603020203" pitchFamily="34" charset="0"/>
              </a:defRPr>
            </a:lvl3pPr>
            <a:lvl4pPr marL="1371600" indent="0">
              <a:buNone/>
              <a:defRPr sz="1500">
                <a:latin typeface="Transat Text Medium" panose="020B0603040603020203" pitchFamily="34" charset="0"/>
              </a:defRPr>
            </a:lvl4pPr>
            <a:lvl5pPr marL="1828800" indent="0">
              <a:buNone/>
              <a:defRPr sz="1500"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E8403E9-EAC8-4EEC-B503-0B10355078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914" y="1851485"/>
            <a:ext cx="4735624" cy="33362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0">
                <a:solidFill>
                  <a:srgbClr val="54565A"/>
                </a:solidFill>
                <a:latin typeface="Transat Text Standard" panose="020B05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AF8F-7931-4A87-A9CF-579EE86D0B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9300" y="1850802"/>
            <a:ext cx="4735624" cy="3336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0">
                <a:solidFill>
                  <a:srgbClr val="54565A"/>
                </a:solidFill>
                <a:latin typeface="Transat Text Standard" panose="020B0503040603020203" pitchFamily="34" charset="0"/>
              </a:defRPr>
            </a:lvl1pPr>
            <a:lvl2pPr marL="457200" indent="0">
              <a:buNone/>
              <a:defRPr>
                <a:latin typeface="Transat Text Standard" panose="020B0503040603020203" pitchFamily="34" charset="0"/>
              </a:defRPr>
            </a:lvl2pPr>
            <a:lvl3pPr marL="914400" indent="0">
              <a:buNone/>
              <a:defRPr>
                <a:latin typeface="Transat Text Standard" panose="020B0503040603020203" pitchFamily="34" charset="0"/>
              </a:defRPr>
            </a:lvl3pPr>
            <a:lvl4pPr marL="1371600" indent="0">
              <a:buNone/>
              <a:defRPr>
                <a:latin typeface="Transat Text Standard" panose="020B0503040603020203" pitchFamily="34" charset="0"/>
              </a:defRPr>
            </a:lvl4pPr>
            <a:lvl5pPr marL="1828800" indent="0">
              <a:buNone/>
              <a:defRPr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B2BBFAB-027E-4DAF-BA34-BB5B07D6F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041" y="869859"/>
            <a:ext cx="8975279" cy="441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>
                <a:solidFill>
                  <a:srgbClr val="008497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2pPr>
            <a:lvl3pPr marL="9144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3pPr>
            <a:lvl4pPr marL="13716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4pPr>
            <a:lvl5pPr marL="1828800" indent="0">
              <a:buNone/>
              <a:defRPr>
                <a:solidFill>
                  <a:srgbClr val="008497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14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67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49EB7-4A56-8197-3F5D-2ECAD905A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B2AAC-9F34-4643-A38A-F17A5A90C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438" y="4491038"/>
            <a:ext cx="5483000" cy="5746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32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2pPr>
            <a:lvl3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3pPr>
            <a:lvl4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4pPr>
            <a:lvl5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727950-1CED-4EA3-BA54-5774A1E6C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708" y="5584373"/>
            <a:ext cx="5452460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600">
                <a:latin typeface="Transat Text Standard" panose="020B0503040603020203" pitchFamily="34" charset="0"/>
              </a:defRPr>
            </a:lvl2pPr>
            <a:lvl3pPr>
              <a:defRPr sz="1400">
                <a:latin typeface="Transat Text Standard" panose="020B0503040603020203" pitchFamily="34" charset="0"/>
              </a:defRPr>
            </a:lvl3pPr>
            <a:lvl4pPr>
              <a:defRPr sz="1200">
                <a:latin typeface="Transat Text Standard" panose="020B0503040603020203" pitchFamily="34" charset="0"/>
              </a:defRPr>
            </a:lvl4pPr>
            <a:lvl5pPr>
              <a:defRPr sz="1200"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136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AAE5195-8FD6-4465-92E1-36093339D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E80CA51-BF96-4EF2-A4B9-253581377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2724" y="97620"/>
            <a:ext cx="5242214" cy="67603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FD8C15-0897-430A-BE50-29621A48102A}"/>
              </a:ext>
            </a:extLst>
          </p:cNvPr>
          <p:cNvSpPr/>
          <p:nvPr userDrawn="1"/>
        </p:nvSpPr>
        <p:spPr>
          <a:xfrm>
            <a:off x="9671858" y="97620"/>
            <a:ext cx="2344189" cy="1369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25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5972BD-3247-B3DF-03DE-ED5393E40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B2AAC-9F34-4643-A38A-F17A5A90C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438" y="4491038"/>
            <a:ext cx="5483000" cy="5746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32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2pPr>
            <a:lvl3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3pPr>
            <a:lvl4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4pPr>
            <a:lvl5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727950-1CED-4EA3-BA54-5774A1E6C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708" y="5584373"/>
            <a:ext cx="5452460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600">
                <a:latin typeface="Transat Text Standard" panose="020B0503040603020203" pitchFamily="34" charset="0"/>
              </a:defRPr>
            </a:lvl2pPr>
            <a:lvl3pPr>
              <a:defRPr sz="1400">
                <a:latin typeface="Transat Text Standard" panose="020B0503040603020203" pitchFamily="34" charset="0"/>
              </a:defRPr>
            </a:lvl3pPr>
            <a:lvl4pPr>
              <a:defRPr sz="1200">
                <a:latin typeface="Transat Text Standard" panose="020B0503040603020203" pitchFamily="34" charset="0"/>
              </a:defRPr>
            </a:lvl4pPr>
            <a:lvl5pPr>
              <a:defRPr sz="1200"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97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B09F7-8C27-F5DC-843D-4DDFA5411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B2AAC-9F34-4643-A38A-F17A5A90C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438" y="4491038"/>
            <a:ext cx="5483000" cy="5746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32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2pPr>
            <a:lvl3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3pPr>
            <a:lvl4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4pPr>
            <a:lvl5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727950-1CED-4EA3-BA54-5774A1E6C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708" y="5584373"/>
            <a:ext cx="5452460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600">
                <a:latin typeface="Transat Text Standard" panose="020B0503040603020203" pitchFamily="34" charset="0"/>
              </a:defRPr>
            </a:lvl2pPr>
            <a:lvl3pPr>
              <a:defRPr sz="1400">
                <a:latin typeface="Transat Text Standard" panose="020B0503040603020203" pitchFamily="34" charset="0"/>
              </a:defRPr>
            </a:lvl3pPr>
            <a:lvl4pPr>
              <a:defRPr sz="1200">
                <a:latin typeface="Transat Text Standard" panose="020B0503040603020203" pitchFamily="34" charset="0"/>
              </a:defRPr>
            </a:lvl4pPr>
            <a:lvl5pPr>
              <a:defRPr sz="1200"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11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49EB7-4A56-8197-3F5D-2ECAD905A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B2AAC-9F34-4643-A38A-F17A5A90C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438" y="4491038"/>
            <a:ext cx="5483000" cy="5746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32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2pPr>
            <a:lvl3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3pPr>
            <a:lvl4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4pPr>
            <a:lvl5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727950-1CED-4EA3-BA54-5774A1E6C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708" y="5584373"/>
            <a:ext cx="5452460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600">
                <a:latin typeface="Transat Text Standard" panose="020B0503040603020203" pitchFamily="34" charset="0"/>
              </a:defRPr>
            </a:lvl2pPr>
            <a:lvl3pPr>
              <a:defRPr sz="1400">
                <a:latin typeface="Transat Text Standard" panose="020B0503040603020203" pitchFamily="34" charset="0"/>
              </a:defRPr>
            </a:lvl3pPr>
            <a:lvl4pPr>
              <a:defRPr sz="1200">
                <a:latin typeface="Transat Text Standard" panose="020B0503040603020203" pitchFamily="34" charset="0"/>
              </a:defRPr>
            </a:lvl4pPr>
            <a:lvl5pPr>
              <a:defRPr sz="1200"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41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49EB7-4A56-8197-3F5D-2ECAD905A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B2AAC-9F34-4643-A38A-F17A5A90C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438" y="4491038"/>
            <a:ext cx="5483000" cy="5746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32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2pPr>
            <a:lvl3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3pPr>
            <a:lvl4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4pPr>
            <a:lvl5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727950-1CED-4EA3-BA54-5774A1E6C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708" y="5584373"/>
            <a:ext cx="5452460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600">
                <a:latin typeface="Transat Text Standard" panose="020B0503040603020203" pitchFamily="34" charset="0"/>
              </a:defRPr>
            </a:lvl2pPr>
            <a:lvl3pPr>
              <a:defRPr sz="1400">
                <a:latin typeface="Transat Text Standard" panose="020B0503040603020203" pitchFamily="34" charset="0"/>
              </a:defRPr>
            </a:lvl3pPr>
            <a:lvl4pPr>
              <a:defRPr sz="1200">
                <a:latin typeface="Transat Text Standard" panose="020B0503040603020203" pitchFamily="34" charset="0"/>
              </a:defRPr>
            </a:lvl4pPr>
            <a:lvl5pPr>
              <a:defRPr sz="1200"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79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49EB7-4A56-8197-3F5D-2ECAD905A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B2AAC-9F34-4643-A38A-F17A5A90C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438" y="4491038"/>
            <a:ext cx="5483000" cy="5746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32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2pPr>
            <a:lvl3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3pPr>
            <a:lvl4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4pPr>
            <a:lvl5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727950-1CED-4EA3-BA54-5774A1E6C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708" y="5584373"/>
            <a:ext cx="5452460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600">
                <a:latin typeface="Transat Text Standard" panose="020B0503040603020203" pitchFamily="34" charset="0"/>
              </a:defRPr>
            </a:lvl2pPr>
            <a:lvl3pPr>
              <a:defRPr sz="1400">
                <a:latin typeface="Transat Text Standard" panose="020B0503040603020203" pitchFamily="34" charset="0"/>
              </a:defRPr>
            </a:lvl3pPr>
            <a:lvl4pPr>
              <a:defRPr sz="1200">
                <a:latin typeface="Transat Text Standard" panose="020B0503040603020203" pitchFamily="34" charset="0"/>
              </a:defRPr>
            </a:lvl4pPr>
            <a:lvl5pPr>
              <a:defRPr sz="1200"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6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49EB7-4A56-8197-3F5D-2ECAD905A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B2AAC-9F34-4643-A38A-F17A5A90C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438" y="4491038"/>
            <a:ext cx="5483000" cy="5746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3200">
                <a:solidFill>
                  <a:schemeClr val="bg1"/>
                </a:solidFill>
                <a:latin typeface="Transat Text Medium" panose="020B0603040603020203" pitchFamily="34" charset="0"/>
              </a:defRPr>
            </a:lvl1pPr>
            <a:lvl2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2pPr>
            <a:lvl3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3pPr>
            <a:lvl4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4pPr>
            <a:lvl5pPr>
              <a:defRPr>
                <a:solidFill>
                  <a:schemeClr val="bg1"/>
                </a:solidFill>
                <a:latin typeface="Transat Text Medium" panose="020B06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727950-1CED-4EA3-BA54-5774A1E6C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708" y="5584373"/>
            <a:ext cx="5452460" cy="400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54565A"/>
                </a:solidFill>
                <a:latin typeface="Transat Text Medium" panose="020B0603040603020203" pitchFamily="34" charset="0"/>
              </a:defRPr>
            </a:lvl1pPr>
            <a:lvl2pPr marL="457200" indent="0">
              <a:buNone/>
              <a:defRPr sz="1600">
                <a:latin typeface="Transat Text Standard" panose="020B0503040603020203" pitchFamily="34" charset="0"/>
              </a:defRPr>
            </a:lvl2pPr>
            <a:lvl3pPr>
              <a:defRPr sz="1400">
                <a:latin typeface="Transat Text Standard" panose="020B0503040603020203" pitchFamily="34" charset="0"/>
              </a:defRPr>
            </a:lvl3pPr>
            <a:lvl4pPr>
              <a:defRPr sz="1200">
                <a:latin typeface="Transat Text Standard" panose="020B0503040603020203" pitchFamily="34" charset="0"/>
              </a:defRPr>
            </a:lvl4pPr>
            <a:lvl5pPr>
              <a:defRPr sz="1200">
                <a:latin typeface="Transat Text Standard" panose="020B0503040603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11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F1836C9-1D84-4E40-BC03-9C8CA1014E5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078812" y="174741"/>
            <a:ext cx="1725384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8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3" r:id="rId2"/>
    <p:sldLayoutId id="2147483690" r:id="rId3"/>
    <p:sldLayoutId id="2147483684" r:id="rId4"/>
    <p:sldLayoutId id="2147483685" r:id="rId5"/>
    <p:sldLayoutId id="2147483686" r:id="rId6"/>
    <p:sldLayoutId id="2147483691" r:id="rId7"/>
    <p:sldLayoutId id="2147483692" r:id="rId8"/>
    <p:sldLayoutId id="2147483693" r:id="rId9"/>
    <p:sldLayoutId id="2147483677" r:id="rId10"/>
    <p:sldLayoutId id="2147483678" r:id="rId11"/>
    <p:sldLayoutId id="2147483687" r:id="rId12"/>
    <p:sldLayoutId id="2147483689" r:id="rId13"/>
    <p:sldLayoutId id="2147483688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81" r:id="rId20"/>
    <p:sldLayoutId id="214748368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F1836C9-1D84-4E40-BC03-9C8CA1014E5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8812" y="174741"/>
            <a:ext cx="1725384" cy="9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3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FB9F9B-2FAC-5B6F-6B23-1E52136C9D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0167" y="4491037"/>
            <a:ext cx="6635750" cy="695495"/>
          </a:xfrm>
        </p:spPr>
        <p:txBody>
          <a:bodyPr/>
          <a:lstStyle/>
          <a:p>
            <a:r>
              <a:rPr lang="en-GB" dirty="0"/>
              <a:t>Private Capital – the view from London</a:t>
            </a:r>
          </a:p>
          <a:p>
            <a:endParaRPr lang="en-GB" i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88839D-9DE8-C6E8-89F0-0555C3D33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25" y="5065790"/>
            <a:ext cx="5452460" cy="400050"/>
          </a:xfrm>
        </p:spPr>
        <p:txBody>
          <a:bodyPr/>
          <a:lstStyle/>
          <a:p>
            <a:r>
              <a:rPr lang="en-GB" dirty="0"/>
              <a:t>Michael Moore, Director General </a:t>
            </a:r>
          </a:p>
          <a:p>
            <a:r>
              <a:rPr lang="en-GB" dirty="0"/>
              <a:t>British Private Equity and Venture Capital Association</a:t>
            </a:r>
          </a:p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March 2023</a:t>
            </a:r>
          </a:p>
        </p:txBody>
      </p:sp>
    </p:spTree>
    <p:extLst>
      <p:ext uri="{BB962C8B-B14F-4D97-AF65-F5344CB8AC3E}">
        <p14:creationId xmlns:p14="http://schemas.microsoft.com/office/powerpoint/2010/main" val="229310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27288-3E2A-94FF-9610-6B0A7AE28F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Private Capital  - the view from London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2F439-2D14-42F6-3C2F-C5A34DF30E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5073" y="1310065"/>
            <a:ext cx="11145854" cy="675765"/>
          </a:xfrm>
        </p:spPr>
        <p:txBody>
          <a:bodyPr lIns="0" tIns="0" rIns="0" bIns="0" anchor="t"/>
          <a:lstStyle/>
          <a:p>
            <a:r>
              <a:rPr lang="en-GB" sz="4000" b="1" dirty="0">
                <a:solidFill>
                  <a:schemeClr val="tx1"/>
                </a:solidFill>
                <a:latin typeface="Transat Text Standard"/>
              </a:rPr>
              <a:t>Private capital has come a long way in the UK…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2A2FB89-2A26-E3FC-60E8-D621958ED2B8}"/>
              </a:ext>
            </a:extLst>
          </p:cNvPr>
          <p:cNvSpPr/>
          <p:nvPr/>
        </p:nvSpPr>
        <p:spPr>
          <a:xfrm>
            <a:off x="443041" y="2415654"/>
            <a:ext cx="3060000" cy="3910606"/>
          </a:xfrm>
          <a:prstGeom prst="round2DiagRect">
            <a:avLst>
              <a:gd name="adj1" fmla="val 2968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800" dirty="0">
              <a:latin typeface="Transat Text Medium" panose="020B0603040603020203" pitchFamily="34" charset="0"/>
            </a:endParaRPr>
          </a:p>
          <a:p>
            <a:pPr algn="ctr"/>
            <a:r>
              <a:rPr lang="en-GB" sz="2800" dirty="0">
                <a:latin typeface="Transat Text Medium" panose="020B0603040603020203" pitchFamily="34" charset="0"/>
              </a:rPr>
              <a:t>Trade body established</a:t>
            </a:r>
          </a:p>
          <a:p>
            <a:pPr algn="ctr"/>
            <a:endParaRPr lang="en-US" sz="1600" dirty="0">
              <a:latin typeface="Transat Text Medium" panose="020B0603040603020203" pitchFamily="34" charset="0"/>
            </a:endParaRPr>
          </a:p>
          <a:p>
            <a:pPr algn="ctr"/>
            <a:r>
              <a:rPr lang="en-GB" sz="2900" b="1" dirty="0">
                <a:latin typeface="Transat Text Medium" panose="020B0603040603020203" pitchFamily="34" charset="0"/>
              </a:rPr>
              <a:t>50 members</a:t>
            </a:r>
          </a:p>
          <a:p>
            <a:pPr algn="ctr"/>
            <a:endParaRPr lang="en-GB" sz="1600" b="1" dirty="0">
              <a:latin typeface="Transat Text Medium" panose="020B0603040603020203" pitchFamily="34" charset="0"/>
            </a:endParaRPr>
          </a:p>
          <a:p>
            <a:pPr algn="ctr"/>
            <a:r>
              <a:rPr lang="en-GB" sz="2900" b="1" dirty="0">
                <a:latin typeface="Transat Text Medium" panose="020B0603040603020203" pitchFamily="34" charset="0"/>
              </a:rPr>
              <a:t>£140 million invested in 1983</a:t>
            </a:r>
          </a:p>
          <a:p>
            <a:pPr algn="ctr"/>
            <a:endParaRPr lang="en-GB" sz="2900" b="1" dirty="0">
              <a:latin typeface="Transat Text Medium" panose="020B0603040603020203" pitchFamily="34" charset="0"/>
            </a:endParaRPr>
          </a:p>
          <a:p>
            <a:pPr algn="ctr"/>
            <a:endParaRPr lang="en-GB" sz="3200" b="1" dirty="0">
              <a:latin typeface="Transat Text Medium" panose="020B0603040603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BFA6FC-CE15-F160-94D6-643CDAB413B0}"/>
              </a:ext>
            </a:extLst>
          </p:cNvPr>
          <p:cNvGrpSpPr/>
          <p:nvPr/>
        </p:nvGrpSpPr>
        <p:grpSpPr>
          <a:xfrm>
            <a:off x="3503041" y="2415654"/>
            <a:ext cx="4104959" cy="3910606"/>
            <a:chOff x="3503041" y="2415654"/>
            <a:chExt cx="4104959" cy="3910606"/>
          </a:xfrm>
        </p:grpSpPr>
        <p:sp>
          <p:nvSpPr>
            <p:cNvPr id="3" name="Rectangle: Diagonal Corners Rounded 2">
              <a:extLst>
                <a:ext uri="{FF2B5EF4-FFF2-40B4-BE49-F238E27FC236}">
                  <a16:creationId xmlns:a16="http://schemas.microsoft.com/office/drawing/2014/main" id="{0A213EB6-3EFC-56B4-98A8-55D8CBCAB484}"/>
                </a:ext>
              </a:extLst>
            </p:cNvPr>
            <p:cNvSpPr/>
            <p:nvPr/>
          </p:nvSpPr>
          <p:spPr>
            <a:xfrm>
              <a:off x="4548000" y="2415654"/>
              <a:ext cx="3060000" cy="3910606"/>
            </a:xfrm>
            <a:prstGeom prst="round2DiagRect">
              <a:avLst>
                <a:gd name="adj1" fmla="val 2968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800" dirty="0">
                  <a:latin typeface="Transat Text Medium" panose="020B0603040603020203" pitchFamily="34" charset="0"/>
                </a:rPr>
                <a:t>40 years on</a:t>
              </a:r>
            </a:p>
            <a:p>
              <a:pPr algn="ctr"/>
              <a:endParaRPr lang="en-GB" sz="1600" dirty="0">
                <a:latin typeface="Transat Text Medium" panose="020B0603040603020203" pitchFamily="34" charset="0"/>
              </a:endParaRPr>
            </a:p>
            <a:p>
              <a:pPr algn="ctr"/>
              <a:endParaRPr lang="en-US" sz="1600" dirty="0">
                <a:latin typeface="Transat Text Medium" panose="020B0603040603020203" pitchFamily="34" charset="0"/>
              </a:endParaRPr>
            </a:p>
            <a:p>
              <a:pPr algn="ctr"/>
              <a:r>
                <a:rPr lang="en-GB" sz="2900" b="1" dirty="0">
                  <a:latin typeface="Transat Text Medium" panose="020B0603040603020203" pitchFamily="34" charset="0"/>
                </a:rPr>
                <a:t>300+ members</a:t>
              </a:r>
            </a:p>
            <a:p>
              <a:pPr algn="ctr"/>
              <a:endParaRPr lang="en-GB" sz="1600" b="1" dirty="0">
                <a:latin typeface="Transat Text Medium" panose="020B0603040603020203" pitchFamily="34" charset="0"/>
              </a:endParaRPr>
            </a:p>
            <a:p>
              <a:pPr algn="ctr"/>
              <a:r>
                <a:rPr lang="en-GB" sz="2900" b="1" dirty="0">
                  <a:latin typeface="Transat Text Medium" panose="020B0603040603020203" pitchFamily="34" charset="0"/>
                </a:rPr>
                <a:t>£35 billion</a:t>
              </a:r>
            </a:p>
            <a:p>
              <a:pPr algn="ctr"/>
              <a:r>
                <a:rPr lang="en-GB" sz="2900" b="1" dirty="0">
                  <a:latin typeface="Transat Text Medium" panose="020B0603040603020203" pitchFamily="34" charset="0"/>
                </a:rPr>
                <a:t>invested in 2021</a:t>
              </a:r>
            </a:p>
            <a:p>
              <a:pPr algn="ctr"/>
              <a:endParaRPr lang="en-GB" sz="2400" b="1" dirty="0">
                <a:latin typeface="Transat Text Medium" panose="020B060304060302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C1714E-DE74-A19A-EA2D-CED8B45A8F6C}"/>
                </a:ext>
              </a:extLst>
            </p:cNvPr>
            <p:cNvSpPr txBox="1"/>
            <p:nvPr/>
          </p:nvSpPr>
          <p:spPr>
            <a:xfrm>
              <a:off x="3503041" y="3909292"/>
              <a:ext cx="10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Transat Text Standard" panose="020B05030406030202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824568-9700-23CA-CC17-D2B62F15AFA0}"/>
              </a:ext>
            </a:extLst>
          </p:cNvPr>
          <p:cNvGrpSpPr/>
          <p:nvPr/>
        </p:nvGrpSpPr>
        <p:grpSpPr>
          <a:xfrm>
            <a:off x="7608000" y="2373879"/>
            <a:ext cx="4104959" cy="3910606"/>
            <a:chOff x="7608000" y="2373879"/>
            <a:chExt cx="4104959" cy="3910606"/>
          </a:xfrm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55CA01F7-1A35-F757-8EC5-D522D6DE3901}"/>
                </a:ext>
              </a:extLst>
            </p:cNvPr>
            <p:cNvSpPr/>
            <p:nvPr/>
          </p:nvSpPr>
          <p:spPr>
            <a:xfrm>
              <a:off x="8652959" y="2373879"/>
              <a:ext cx="3060000" cy="3910606"/>
            </a:xfrm>
            <a:prstGeom prst="round2DiagRect">
              <a:avLst>
                <a:gd name="adj1" fmla="val 2968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800" dirty="0">
                  <a:latin typeface="Transat Text Medium" panose="020B0603040603020203" pitchFamily="34" charset="0"/>
                </a:rPr>
                <a:t>From niche to mainstream</a:t>
              </a:r>
              <a:br>
                <a:rPr lang="en-US" sz="2800" dirty="0">
                  <a:latin typeface="Transat Text Medium" panose="020B0603040603020203" pitchFamily="34" charset="0"/>
                </a:rPr>
              </a:br>
              <a:endParaRPr lang="en-US" sz="1200" dirty="0">
                <a:latin typeface="Transat Text Medium" panose="020B0603040603020203" pitchFamily="34" charset="0"/>
              </a:endParaRPr>
            </a:p>
            <a:p>
              <a:pPr algn="ctr"/>
              <a:r>
                <a:rPr lang="en-GB" sz="2900" b="1" dirty="0">
                  <a:latin typeface="Transat Text Medium" panose="020B0603040603020203" pitchFamily="34" charset="0"/>
                </a:rPr>
                <a:t>1.9m jobs</a:t>
              </a:r>
            </a:p>
            <a:p>
              <a:pPr algn="ctr"/>
              <a:endParaRPr lang="en-GB" sz="1600" b="1" dirty="0">
                <a:latin typeface="Transat Text Medium" panose="020B0603040603020203" pitchFamily="34" charset="0"/>
              </a:endParaRPr>
            </a:p>
            <a:p>
              <a:pPr algn="ctr"/>
              <a:r>
                <a:rPr lang="en-GB" sz="2900" b="1" dirty="0">
                  <a:latin typeface="Transat Text Medium" panose="020B0603040603020203" pitchFamily="34" charset="0"/>
                </a:rPr>
                <a:t>5% GDP</a:t>
              </a:r>
            </a:p>
            <a:p>
              <a:pPr algn="ctr"/>
              <a:endParaRPr lang="en-GB" sz="1600" b="1" dirty="0">
                <a:latin typeface="Transat Text Medium" panose="020B0603040603020203" pitchFamily="34" charset="0"/>
              </a:endParaRPr>
            </a:p>
            <a:p>
              <a:pPr algn="ctr"/>
              <a:r>
                <a:rPr lang="en-GB" sz="2900" b="1" dirty="0">
                  <a:latin typeface="Transat Text Medium" panose="020B0603040603020203" pitchFamily="34" charset="0"/>
                </a:rPr>
                <a:t>1.57x PME</a:t>
              </a:r>
              <a:br>
                <a:rPr lang="en-GB" sz="2900" b="1" dirty="0">
                  <a:latin typeface="Transat Text Medium" panose="020B0603040603020203" pitchFamily="34" charset="0"/>
                </a:rPr>
              </a:br>
              <a:endParaRPr lang="en-GB" sz="2900" b="1" dirty="0">
                <a:latin typeface="Transat Text Medium" panose="020B0603040603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AE1C7-0B9F-DE13-EBD6-45039DB4815E}"/>
                </a:ext>
              </a:extLst>
            </p:cNvPr>
            <p:cNvSpPr txBox="1"/>
            <p:nvPr/>
          </p:nvSpPr>
          <p:spPr>
            <a:xfrm>
              <a:off x="7608000" y="3909292"/>
              <a:ext cx="10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Transat Text Standard" panose="020B0503040603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2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27288-3E2A-94FF-9610-6B0A7AE28F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Private capital – the view from London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2F439-2D14-42F6-3C2F-C5A34DF30E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0802" y="1112036"/>
            <a:ext cx="11211447" cy="940912"/>
          </a:xfrm>
        </p:spPr>
        <p:txBody>
          <a:bodyPr lIns="0" tIns="0" rIns="0" bIns="0" anchor="t"/>
          <a:lstStyle/>
          <a:p>
            <a:r>
              <a:rPr lang="en-GB" sz="3000" b="1" dirty="0">
                <a:solidFill>
                  <a:schemeClr val="tx1"/>
                </a:solidFill>
                <a:latin typeface="Transat Text Standard"/>
              </a:rPr>
              <a:t> 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BD6B5E0-B7CF-DE73-9B66-59D892E3EB2E}"/>
              </a:ext>
            </a:extLst>
          </p:cNvPr>
          <p:cNvGrpSpPr/>
          <p:nvPr/>
        </p:nvGrpSpPr>
        <p:grpSpPr>
          <a:xfrm>
            <a:off x="443041" y="2415654"/>
            <a:ext cx="3534962" cy="3910606"/>
            <a:chOff x="443041" y="1970348"/>
            <a:chExt cx="2475257" cy="3911723"/>
          </a:xfrm>
        </p:grpSpPr>
        <p:sp>
          <p:nvSpPr>
            <p:cNvPr id="36" name="Rectangle: Diagonal Corners Rounded 35">
              <a:extLst>
                <a:ext uri="{FF2B5EF4-FFF2-40B4-BE49-F238E27FC236}">
                  <a16:creationId xmlns:a16="http://schemas.microsoft.com/office/drawing/2014/main" id="{1F94E080-296E-669C-1FBB-68C7C88C7173}"/>
                </a:ext>
              </a:extLst>
            </p:cNvPr>
            <p:cNvSpPr/>
            <p:nvPr/>
          </p:nvSpPr>
          <p:spPr>
            <a:xfrm>
              <a:off x="443041" y="1970348"/>
              <a:ext cx="2475257" cy="3911723"/>
            </a:xfrm>
            <a:prstGeom prst="round2DiagRect">
              <a:avLst>
                <a:gd name="adj1" fmla="val 12728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249D70-80A8-DD2B-613D-CE38011A8A79}"/>
                </a:ext>
              </a:extLst>
            </p:cNvPr>
            <p:cNvSpPr txBox="1"/>
            <p:nvPr/>
          </p:nvSpPr>
          <p:spPr>
            <a:xfrm>
              <a:off x="593387" y="3007972"/>
              <a:ext cx="2169268" cy="193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BVCA </a:t>
              </a:r>
              <a:r>
                <a:rPr lang="en-US" sz="24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represent</a:t>
              </a:r>
              <a:r>
                <a:rPr lang="en-GB" sz="24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s</a:t>
              </a:r>
              <a:r>
                <a:rPr lang="en-US" sz="24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 both </a:t>
              </a:r>
              <a:r>
                <a:rPr lang="en-US" sz="2400" b="1" u="sng" dirty="0">
                  <a:latin typeface="Transat Text Medium" panose="020B0603040603020203" pitchFamily="34" charset="0"/>
                </a:rPr>
                <a:t>venture capital </a:t>
              </a:r>
              <a:r>
                <a:rPr lang="en-US" sz="24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and </a:t>
              </a:r>
              <a:r>
                <a:rPr lang="en-US" sz="2400" b="1" u="sng" dirty="0">
                  <a:latin typeface="Transat Text Medium" panose="020B0603040603020203" pitchFamily="34" charset="0"/>
                </a:rPr>
                <a:t>private equity </a:t>
              </a:r>
              <a:r>
                <a:rPr lang="en-US" sz="24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along with the wider </a:t>
              </a:r>
              <a:r>
                <a:rPr lang="en-US" sz="2400" b="1" u="sng" dirty="0">
                  <a:latin typeface="Transat Text Medium" panose="020B0603040603020203" pitchFamily="34" charset="0"/>
                </a:rPr>
                <a:t>ecosystem</a:t>
              </a:r>
              <a:endParaRPr lang="en-GB" sz="2400" b="1" u="sng" dirty="0">
                <a:latin typeface="Transat Text Medium" panose="020B0603040603020203" pitchFamily="34" charset="0"/>
              </a:endParaRPr>
            </a:p>
          </p:txBody>
        </p:sp>
        <p:sp>
          <p:nvSpPr>
            <p:cNvPr id="38" name="Rectangle: Diagonal Corners Rounded 37">
              <a:extLst>
                <a:ext uri="{FF2B5EF4-FFF2-40B4-BE49-F238E27FC236}">
                  <a16:creationId xmlns:a16="http://schemas.microsoft.com/office/drawing/2014/main" id="{8FF1E1E1-68B3-01D5-4D47-626E354E5FD5}"/>
                </a:ext>
              </a:extLst>
            </p:cNvPr>
            <p:cNvSpPr/>
            <p:nvPr/>
          </p:nvSpPr>
          <p:spPr>
            <a:xfrm>
              <a:off x="443041" y="1970348"/>
              <a:ext cx="2475257" cy="917644"/>
            </a:xfrm>
            <a:prstGeom prst="round2DiagRect">
              <a:avLst>
                <a:gd name="adj1" fmla="val 41452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Transat Text Medium" panose="020B0603040603020203" pitchFamily="34" charset="0"/>
                </a:rPr>
                <a:t>ONE INDUSTRY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2F086D8-05C1-846E-5E82-140F61FDBDC2}"/>
              </a:ext>
            </a:extLst>
          </p:cNvPr>
          <p:cNvGrpSpPr/>
          <p:nvPr/>
        </p:nvGrpSpPr>
        <p:grpSpPr>
          <a:xfrm>
            <a:off x="4328519" y="2415654"/>
            <a:ext cx="3534962" cy="3910606"/>
            <a:chOff x="443041" y="1970348"/>
            <a:chExt cx="2475257" cy="3911723"/>
          </a:xfrm>
        </p:grpSpPr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BC5C1062-836B-E30B-DD78-14776D04E7DB}"/>
                </a:ext>
              </a:extLst>
            </p:cNvPr>
            <p:cNvSpPr/>
            <p:nvPr/>
          </p:nvSpPr>
          <p:spPr>
            <a:xfrm>
              <a:off x="443041" y="1970348"/>
              <a:ext cx="2475257" cy="3911723"/>
            </a:xfrm>
            <a:prstGeom prst="round2DiagRect">
              <a:avLst>
                <a:gd name="adj1" fmla="val 12728"/>
                <a:gd name="adj2" fmla="val 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67B74F-5109-3023-4A83-A0BE77EE5FB8}"/>
                </a:ext>
              </a:extLst>
            </p:cNvPr>
            <p:cNvSpPr txBox="1"/>
            <p:nvPr/>
          </p:nvSpPr>
          <p:spPr>
            <a:xfrm>
              <a:off x="593387" y="3007972"/>
              <a:ext cx="2169268" cy="1570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Messaging for both parts of our industry </a:t>
              </a:r>
              <a:r>
                <a:rPr lang="en-GB" sz="24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has to be</a:t>
              </a:r>
              <a:r>
                <a:rPr lang="en-US" sz="24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 </a:t>
              </a:r>
              <a:r>
                <a:rPr lang="en-US" sz="2400" b="1" u="sng" dirty="0">
                  <a:solidFill>
                    <a:schemeClr val="accent1"/>
                  </a:solidFill>
                  <a:latin typeface="Transat Text Medium" panose="020B0603040603020203" pitchFamily="34" charset="0"/>
                </a:rPr>
                <a:t>consistent</a:t>
              </a:r>
              <a:r>
                <a:rPr lang="en-US" sz="24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 and </a:t>
              </a:r>
              <a:r>
                <a:rPr lang="en-US" sz="2400" b="1" u="sng" dirty="0">
                  <a:solidFill>
                    <a:schemeClr val="accent1"/>
                  </a:solidFill>
                  <a:latin typeface="Transat Text Medium" panose="020B0603040603020203" pitchFamily="34" charset="0"/>
                </a:rPr>
                <a:t>complementary</a:t>
              </a:r>
              <a:endParaRPr lang="en-GB" sz="2400" b="1" u="sng" dirty="0">
                <a:solidFill>
                  <a:schemeClr val="accent1"/>
                </a:solidFill>
                <a:latin typeface="Transat Text Medium" panose="020B0603040603020203" pitchFamily="34" charset="0"/>
              </a:endParaRPr>
            </a:p>
          </p:txBody>
        </p:sp>
        <p:sp>
          <p:nvSpPr>
            <p:cNvPr id="43" name="Rectangle: Diagonal Corners Rounded 42">
              <a:extLst>
                <a:ext uri="{FF2B5EF4-FFF2-40B4-BE49-F238E27FC236}">
                  <a16:creationId xmlns:a16="http://schemas.microsoft.com/office/drawing/2014/main" id="{F5E92F88-1CE8-1F89-9B20-2D8BC808F73A}"/>
                </a:ext>
              </a:extLst>
            </p:cNvPr>
            <p:cNvSpPr/>
            <p:nvPr/>
          </p:nvSpPr>
          <p:spPr>
            <a:xfrm>
              <a:off x="443041" y="1970348"/>
              <a:ext cx="2475257" cy="917644"/>
            </a:xfrm>
            <a:prstGeom prst="round2DiagRect">
              <a:avLst>
                <a:gd name="adj1" fmla="val 41452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ransat Text Medium" panose="020B0603040603020203" pitchFamily="34" charset="0"/>
                </a:rPr>
                <a:t>ONE VOICE</a:t>
              </a:r>
              <a:endParaRPr lang="en-GB" sz="2400" b="1">
                <a:latin typeface="Transat Text Medium" panose="020B0603040603020203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CAAA634-2B10-69E6-5E0C-2782E167AE67}"/>
              </a:ext>
            </a:extLst>
          </p:cNvPr>
          <p:cNvGrpSpPr/>
          <p:nvPr/>
        </p:nvGrpSpPr>
        <p:grpSpPr>
          <a:xfrm>
            <a:off x="8213997" y="2415654"/>
            <a:ext cx="3534962" cy="3910606"/>
            <a:chOff x="443041" y="1970348"/>
            <a:chExt cx="2475257" cy="3911723"/>
          </a:xfrm>
        </p:grpSpPr>
        <p:sp>
          <p:nvSpPr>
            <p:cNvPr id="45" name="Rectangle: Diagonal Corners Rounded 44">
              <a:extLst>
                <a:ext uri="{FF2B5EF4-FFF2-40B4-BE49-F238E27FC236}">
                  <a16:creationId xmlns:a16="http://schemas.microsoft.com/office/drawing/2014/main" id="{257CCFFC-368F-5301-1D4C-8B99DD6F2439}"/>
                </a:ext>
              </a:extLst>
            </p:cNvPr>
            <p:cNvSpPr/>
            <p:nvPr/>
          </p:nvSpPr>
          <p:spPr>
            <a:xfrm>
              <a:off x="443041" y="1970348"/>
              <a:ext cx="2475257" cy="3911723"/>
            </a:xfrm>
            <a:prstGeom prst="round2DiagRect">
              <a:avLst>
                <a:gd name="adj1" fmla="val 12728"/>
                <a:gd name="adj2" fmla="val 0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AC5780D-42F5-AC88-45D1-3FA44678457B}"/>
                </a:ext>
              </a:extLst>
            </p:cNvPr>
            <p:cNvSpPr txBox="1"/>
            <p:nvPr/>
          </p:nvSpPr>
          <p:spPr>
            <a:xfrm>
              <a:off x="593387" y="3007972"/>
              <a:ext cx="2169268" cy="257066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3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We serve </a:t>
              </a:r>
              <a:r>
                <a:rPr lang="en-US" sz="2300" b="1" u="sng" dirty="0">
                  <a:solidFill>
                    <a:schemeClr val="accent3"/>
                  </a:solidFill>
                  <a:latin typeface="Transat Text Medium" panose="020B0603040603020203" pitchFamily="34" charset="0"/>
                </a:rPr>
                <a:t>members</a:t>
              </a:r>
              <a:r>
                <a:rPr lang="en-US" sz="23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 and engage with </a:t>
              </a:r>
              <a:r>
                <a:rPr lang="en-US" sz="2300" b="1" u="sng" dirty="0">
                  <a:solidFill>
                    <a:schemeClr val="accent3"/>
                  </a:solidFill>
                  <a:latin typeface="Transat Text Medium" panose="020B0603040603020203" pitchFamily="34" charset="0"/>
                </a:rPr>
                <a:t>public stakeholders</a:t>
              </a:r>
              <a:r>
                <a:rPr lang="en-US" sz="2300" dirty="0">
                  <a:latin typeface="Transat Text Medium" panose="020B0603040603020203" pitchFamily="34" charset="0"/>
                </a:rPr>
                <a:t> </a:t>
              </a:r>
              <a:r>
                <a:rPr lang="en-US" sz="23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across all parts of the </a:t>
              </a:r>
              <a:r>
                <a:rPr lang="en-US" sz="2300" b="1" u="sng" dirty="0">
                  <a:solidFill>
                    <a:schemeClr val="accent3"/>
                  </a:solidFill>
                  <a:latin typeface="Transat Text Medium" panose="020B0603040603020203" pitchFamily="34" charset="0"/>
                </a:rPr>
                <a:t>UK</a:t>
              </a:r>
              <a:r>
                <a:rPr lang="en-US" sz="23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 and work with </a:t>
              </a:r>
              <a:r>
                <a:rPr lang="en-US" sz="2300" b="1" u="sng" dirty="0">
                  <a:solidFill>
                    <a:schemeClr val="accent3"/>
                  </a:solidFill>
                  <a:latin typeface="Transat Text Medium" panose="020B0603040603020203" pitchFamily="34" charset="0"/>
                </a:rPr>
                <a:t>international</a:t>
              </a:r>
              <a:r>
                <a:rPr lang="en-US" sz="2300" dirty="0">
                  <a:solidFill>
                    <a:schemeClr val="tx2"/>
                  </a:solidFill>
                  <a:latin typeface="Transat Text Medium" panose="020B0603040603020203" pitchFamily="34" charset="0"/>
                </a:rPr>
                <a:t> peers in support of the whole asset class</a:t>
              </a:r>
              <a:endParaRPr lang="en-GB" sz="2300" b="1" u="sng" dirty="0">
                <a:latin typeface="Transat Text Medium" panose="020B0603040603020203" pitchFamily="34" charset="0"/>
              </a:endParaRPr>
            </a:p>
          </p:txBody>
        </p:sp>
        <p:sp>
          <p:nvSpPr>
            <p:cNvPr id="47" name="Rectangle: Diagonal Corners Rounded 46">
              <a:extLst>
                <a:ext uri="{FF2B5EF4-FFF2-40B4-BE49-F238E27FC236}">
                  <a16:creationId xmlns:a16="http://schemas.microsoft.com/office/drawing/2014/main" id="{D3896DDC-5A68-3E33-7682-BFABE5822E7C}"/>
                </a:ext>
              </a:extLst>
            </p:cNvPr>
            <p:cNvSpPr/>
            <p:nvPr/>
          </p:nvSpPr>
          <p:spPr>
            <a:xfrm>
              <a:off x="443041" y="1970348"/>
              <a:ext cx="2475257" cy="917644"/>
            </a:xfrm>
            <a:prstGeom prst="round2DiagRect">
              <a:avLst>
                <a:gd name="adj1" fmla="val 41452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ransat Text Medium" panose="020B0603040603020203" pitchFamily="34" charset="0"/>
                </a:rPr>
                <a:t>ONE GEOGRAPHY</a:t>
              </a:r>
              <a:endParaRPr lang="en-GB" sz="2400" b="1">
                <a:latin typeface="Transat Text Medium" panose="020B0603040603020203" pitchFamily="34" charset="0"/>
              </a:endParaRPr>
            </a:p>
          </p:txBody>
        </p:sp>
      </p:grp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455738B-B051-457E-7F64-A471B7D8007C}"/>
              </a:ext>
            </a:extLst>
          </p:cNvPr>
          <p:cNvSpPr>
            <a:spLocks noGrp="1"/>
          </p:cNvSpPr>
          <p:nvPr/>
        </p:nvSpPr>
        <p:spPr>
          <a:xfrm>
            <a:off x="440802" y="1425042"/>
            <a:ext cx="11145854" cy="67576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rgbClr val="54565A"/>
                </a:solidFill>
                <a:latin typeface="Transat Text Standard" panose="020B0503040603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ransat Text Standard" panose="020B0503040603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ansat Text Standard" panose="020B0503040603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ansat Text Standard" panose="020B0503040603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ansat Text Standard" panose="020B0503040603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  <a:latin typeface="Transat Text Standard"/>
              </a:rPr>
              <a:t>Private capital representation has come a long way…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6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27288-3E2A-94FF-9610-6B0A7AE28F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Private Capital  - the view from London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2F439-2D14-42F6-3C2F-C5A34DF30E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5073" y="1310065"/>
            <a:ext cx="11145854" cy="675765"/>
          </a:xfrm>
        </p:spPr>
        <p:txBody>
          <a:bodyPr lIns="0" tIns="0" rIns="0" bIns="0" anchor="t"/>
          <a:lstStyle/>
          <a:p>
            <a:r>
              <a:rPr lang="en-GB" sz="4000" b="1" dirty="0">
                <a:solidFill>
                  <a:schemeClr val="tx1"/>
                </a:solidFill>
                <a:latin typeface="Transat Text Standard"/>
              </a:rPr>
              <a:t>Representation focussed on three key themes…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2A2FB89-2A26-E3FC-60E8-D621958ED2B8}"/>
              </a:ext>
            </a:extLst>
          </p:cNvPr>
          <p:cNvSpPr/>
          <p:nvPr/>
        </p:nvSpPr>
        <p:spPr>
          <a:xfrm>
            <a:off x="443041" y="2415654"/>
            <a:ext cx="3060000" cy="3910606"/>
          </a:xfrm>
          <a:prstGeom prst="round2DiagRect">
            <a:avLst>
              <a:gd name="adj1" fmla="val 2968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2800" dirty="0">
              <a:latin typeface="Transat Text Medium" panose="020B0603040603020203" pitchFamily="34" charset="0"/>
            </a:endParaRPr>
          </a:p>
          <a:p>
            <a:pPr algn="ctr"/>
            <a:r>
              <a:rPr lang="en-GB" sz="4000" b="1" dirty="0">
                <a:latin typeface="Transat Text Medium" panose="020B0603040603020203" pitchFamily="34" charset="0"/>
              </a:rPr>
              <a:t>Licence to operate</a:t>
            </a:r>
          </a:p>
          <a:p>
            <a:pPr algn="ctr"/>
            <a:endParaRPr lang="en-GB" sz="2900" b="1" dirty="0">
              <a:latin typeface="Transat Text Medium" panose="020B0603040603020203" pitchFamily="34" charset="0"/>
            </a:endParaRPr>
          </a:p>
          <a:p>
            <a:pPr algn="ctr"/>
            <a:endParaRPr lang="en-GB" sz="3200" b="1" dirty="0">
              <a:latin typeface="Transat Text Medium" panose="020B0603040603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BFA6FC-CE15-F160-94D6-643CDAB413B0}"/>
              </a:ext>
            </a:extLst>
          </p:cNvPr>
          <p:cNvGrpSpPr/>
          <p:nvPr/>
        </p:nvGrpSpPr>
        <p:grpSpPr>
          <a:xfrm>
            <a:off x="3503041" y="2415654"/>
            <a:ext cx="4104959" cy="3910606"/>
            <a:chOff x="3503041" y="2415654"/>
            <a:chExt cx="4104959" cy="3910606"/>
          </a:xfrm>
        </p:grpSpPr>
        <p:sp>
          <p:nvSpPr>
            <p:cNvPr id="3" name="Rectangle: Diagonal Corners Rounded 2">
              <a:extLst>
                <a:ext uri="{FF2B5EF4-FFF2-40B4-BE49-F238E27FC236}">
                  <a16:creationId xmlns:a16="http://schemas.microsoft.com/office/drawing/2014/main" id="{0A213EB6-3EFC-56B4-98A8-55D8CBCAB484}"/>
                </a:ext>
              </a:extLst>
            </p:cNvPr>
            <p:cNvSpPr/>
            <p:nvPr/>
          </p:nvSpPr>
          <p:spPr>
            <a:xfrm>
              <a:off x="4548000" y="2415654"/>
              <a:ext cx="3060000" cy="3910606"/>
            </a:xfrm>
            <a:prstGeom prst="round2DiagRect">
              <a:avLst>
                <a:gd name="adj1" fmla="val 2968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4000" b="1" dirty="0">
                  <a:latin typeface="Transat Text Medium" panose="020B0603040603020203" pitchFamily="34" charset="0"/>
                </a:rPr>
                <a:t>‘Public value’</a:t>
              </a:r>
            </a:p>
            <a:p>
              <a:pPr algn="ctr"/>
              <a:endParaRPr lang="en-GB" sz="2400" b="1" dirty="0">
                <a:latin typeface="Transat Text Medium" panose="020B060304060302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C1714E-DE74-A19A-EA2D-CED8B45A8F6C}"/>
                </a:ext>
              </a:extLst>
            </p:cNvPr>
            <p:cNvSpPr txBox="1"/>
            <p:nvPr/>
          </p:nvSpPr>
          <p:spPr>
            <a:xfrm>
              <a:off x="3503041" y="3909292"/>
              <a:ext cx="10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Transat Text Standard" panose="020B05030406030202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824568-9700-23CA-CC17-D2B62F15AFA0}"/>
              </a:ext>
            </a:extLst>
          </p:cNvPr>
          <p:cNvGrpSpPr/>
          <p:nvPr/>
        </p:nvGrpSpPr>
        <p:grpSpPr>
          <a:xfrm>
            <a:off x="7608000" y="2373879"/>
            <a:ext cx="4104959" cy="3910606"/>
            <a:chOff x="7608000" y="2373879"/>
            <a:chExt cx="4104959" cy="3910606"/>
          </a:xfrm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55CA01F7-1A35-F757-8EC5-D522D6DE3901}"/>
                </a:ext>
              </a:extLst>
            </p:cNvPr>
            <p:cNvSpPr/>
            <p:nvPr/>
          </p:nvSpPr>
          <p:spPr>
            <a:xfrm>
              <a:off x="8652959" y="2373879"/>
              <a:ext cx="3060000" cy="3910606"/>
            </a:xfrm>
            <a:prstGeom prst="round2DiagRect">
              <a:avLst>
                <a:gd name="adj1" fmla="val 2968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4000" b="1" dirty="0">
                  <a:latin typeface="Transat Text Medium" panose="020B0603040603020203" pitchFamily="34" charset="0"/>
                </a:rPr>
                <a:t>Building our reputation</a:t>
              </a:r>
              <a:br>
                <a:rPr lang="en-GB" sz="2900" b="1" dirty="0">
                  <a:latin typeface="Transat Text Medium" panose="020B0603040603020203" pitchFamily="34" charset="0"/>
                </a:rPr>
              </a:br>
              <a:endParaRPr lang="en-GB" sz="2900" b="1" dirty="0">
                <a:latin typeface="Transat Text Medium" panose="020B0603040603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AE1C7-0B9F-DE13-EBD6-45039DB4815E}"/>
                </a:ext>
              </a:extLst>
            </p:cNvPr>
            <p:cNvSpPr txBox="1"/>
            <p:nvPr/>
          </p:nvSpPr>
          <p:spPr>
            <a:xfrm>
              <a:off x="7608000" y="3909292"/>
              <a:ext cx="104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Transat Text Standard" panose="020B0503040603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6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2C1AF9-E535-ECBA-A3B2-3B6599ECCE09}"/>
              </a:ext>
            </a:extLst>
          </p:cNvPr>
          <p:cNvGrpSpPr/>
          <p:nvPr/>
        </p:nvGrpSpPr>
        <p:grpSpPr>
          <a:xfrm>
            <a:off x="443041" y="1829471"/>
            <a:ext cx="3534962" cy="2158356"/>
            <a:chOff x="443041" y="1970348"/>
            <a:chExt cx="2475257" cy="3911723"/>
          </a:xfrm>
        </p:grpSpPr>
        <p:sp>
          <p:nvSpPr>
            <p:cNvPr id="3" name="Rectangle: Diagonal Corners Rounded 2">
              <a:extLst>
                <a:ext uri="{FF2B5EF4-FFF2-40B4-BE49-F238E27FC236}">
                  <a16:creationId xmlns:a16="http://schemas.microsoft.com/office/drawing/2014/main" id="{52660C64-E12C-5938-15DB-A7FDEA0E49D6}"/>
                </a:ext>
              </a:extLst>
            </p:cNvPr>
            <p:cNvSpPr/>
            <p:nvPr/>
          </p:nvSpPr>
          <p:spPr>
            <a:xfrm>
              <a:off x="443041" y="1970348"/>
              <a:ext cx="2475257" cy="3911723"/>
            </a:xfrm>
            <a:prstGeom prst="round2DiagRect">
              <a:avLst>
                <a:gd name="adj1" fmla="val 12728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4BDF1B-BA80-9618-961D-93F134D595A9}"/>
                </a:ext>
              </a:extLst>
            </p:cNvPr>
            <p:cNvSpPr txBox="1"/>
            <p:nvPr/>
          </p:nvSpPr>
          <p:spPr>
            <a:xfrm>
              <a:off x="548668" y="2944578"/>
              <a:ext cx="2264092" cy="267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Brexit – 7 years since the vote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Pandemic – an uncertain legacy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New macro realities</a:t>
              </a:r>
            </a:p>
          </p:txBody>
        </p:sp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23DD9940-8128-19FA-42DA-F927E42ED255}"/>
                </a:ext>
              </a:extLst>
            </p:cNvPr>
            <p:cNvSpPr/>
            <p:nvPr/>
          </p:nvSpPr>
          <p:spPr>
            <a:xfrm>
              <a:off x="443041" y="1970348"/>
              <a:ext cx="2475257" cy="91764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Transat Text Medium" panose="020B0603040603020203" pitchFamily="34" charset="0"/>
                </a:rPr>
                <a:t>Long run changes…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0974AD-05AD-CDA5-CE3B-44340CFB1893}"/>
              </a:ext>
            </a:extLst>
          </p:cNvPr>
          <p:cNvGrpSpPr/>
          <p:nvPr/>
        </p:nvGrpSpPr>
        <p:grpSpPr>
          <a:xfrm>
            <a:off x="4328519" y="1829471"/>
            <a:ext cx="3534962" cy="2158356"/>
            <a:chOff x="443041" y="1970348"/>
            <a:chExt cx="2475257" cy="3911723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DE278B1A-66EC-EB58-1BCF-E1E4600B26CB}"/>
                </a:ext>
              </a:extLst>
            </p:cNvPr>
            <p:cNvSpPr/>
            <p:nvPr/>
          </p:nvSpPr>
          <p:spPr>
            <a:xfrm>
              <a:off x="443041" y="1970348"/>
              <a:ext cx="2475257" cy="3911723"/>
            </a:xfrm>
            <a:prstGeom prst="round2DiagRect">
              <a:avLst>
                <a:gd name="adj1" fmla="val 12728"/>
                <a:gd name="adj2" fmla="val 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39C36F-4CAE-75CA-FB6B-9A84D4276040}"/>
                </a:ext>
              </a:extLst>
            </p:cNvPr>
            <p:cNvSpPr txBox="1"/>
            <p:nvPr/>
          </p:nvSpPr>
          <p:spPr>
            <a:xfrm>
              <a:off x="540922" y="2906854"/>
              <a:ext cx="2224381" cy="267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3 Prime Ministers, now stabilised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Shifting economic debate in face of constraints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Onto an election footing </a:t>
              </a:r>
            </a:p>
          </p:txBody>
        </p:sp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11454E58-58DE-B0BE-EE37-AA331E3FCC57}"/>
                </a:ext>
              </a:extLst>
            </p:cNvPr>
            <p:cNvSpPr/>
            <p:nvPr/>
          </p:nvSpPr>
          <p:spPr>
            <a:xfrm>
              <a:off x="443041" y="1970348"/>
              <a:ext cx="2475257" cy="91764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Transat Text Medium" panose="020B0603040603020203" pitchFamily="34" charset="0"/>
                </a:rPr>
                <a:t>…but more immediately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F2D293-E67C-E6E6-1F19-D0DBFFF4FF5F}"/>
              </a:ext>
            </a:extLst>
          </p:cNvPr>
          <p:cNvGrpSpPr/>
          <p:nvPr/>
        </p:nvGrpSpPr>
        <p:grpSpPr>
          <a:xfrm>
            <a:off x="8213997" y="1829471"/>
            <a:ext cx="3534962" cy="2158355"/>
            <a:chOff x="443041" y="1970348"/>
            <a:chExt cx="2475257" cy="3911723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871AA6C7-DB86-06C8-1537-31D76E93F58A}"/>
                </a:ext>
              </a:extLst>
            </p:cNvPr>
            <p:cNvSpPr/>
            <p:nvPr/>
          </p:nvSpPr>
          <p:spPr>
            <a:xfrm>
              <a:off x="443041" y="1970348"/>
              <a:ext cx="2475257" cy="3911723"/>
            </a:xfrm>
            <a:prstGeom prst="round2DiagRect">
              <a:avLst>
                <a:gd name="adj1" fmla="val 12728"/>
                <a:gd name="adj2" fmla="val 0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5045F3-1BCB-CD2D-2207-AC38D910A883}"/>
                </a:ext>
              </a:extLst>
            </p:cNvPr>
            <p:cNvSpPr txBox="1"/>
            <p:nvPr/>
          </p:nvSpPr>
          <p:spPr>
            <a:xfrm>
              <a:off x="596036" y="2955407"/>
              <a:ext cx="2169267" cy="21754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‘</a:t>
              </a:r>
              <a:r>
                <a:rPr lang="en-GB" b="1" i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It’s the economy, stupid!</a:t>
              </a: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’</a:t>
              </a:r>
              <a:endParaRPr lang="en-US" b="1" dirty="0">
                <a:solidFill>
                  <a:schemeClr val="tx2"/>
                </a:solidFill>
                <a:latin typeface="Transat Text Standard" panose="020B05030406030202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Fairness, inequality and more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Climate change - s  </a:t>
              </a:r>
            </a:p>
          </p:txBody>
        </p:sp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109F3310-6068-F615-86AF-84462018783E}"/>
                </a:ext>
              </a:extLst>
            </p:cNvPr>
            <p:cNvSpPr/>
            <p:nvPr/>
          </p:nvSpPr>
          <p:spPr>
            <a:xfrm>
              <a:off x="443041" y="1970348"/>
              <a:ext cx="2475257" cy="91764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Transat Text Medium" panose="020B0603040603020203" pitchFamily="34" charset="0"/>
                </a:rPr>
                <a:t>Policymakers’ inboxes…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B4CCDB-B282-3FF2-1048-E3F880EBC605}"/>
              </a:ext>
            </a:extLst>
          </p:cNvPr>
          <p:cNvGrpSpPr/>
          <p:nvPr/>
        </p:nvGrpSpPr>
        <p:grpSpPr>
          <a:xfrm>
            <a:off x="2385780" y="4248819"/>
            <a:ext cx="3534962" cy="2137773"/>
            <a:chOff x="443041" y="1970348"/>
            <a:chExt cx="2475257" cy="3911723"/>
          </a:xfrm>
        </p:grpSpPr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5B7E2600-E230-EC84-2E53-56ADEF05B6E1}"/>
                </a:ext>
              </a:extLst>
            </p:cNvPr>
            <p:cNvSpPr/>
            <p:nvPr/>
          </p:nvSpPr>
          <p:spPr>
            <a:xfrm>
              <a:off x="443041" y="1970348"/>
              <a:ext cx="2475257" cy="3911723"/>
            </a:xfrm>
            <a:prstGeom prst="round2DiagRect">
              <a:avLst>
                <a:gd name="adj1" fmla="val 12728"/>
                <a:gd name="adj2" fmla="val 0"/>
              </a:avLst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7DF0CE-6ED7-E232-7CA0-382CFC9B38F9}"/>
                </a:ext>
              </a:extLst>
            </p:cNvPr>
            <p:cNvSpPr txBox="1"/>
            <p:nvPr/>
          </p:nvSpPr>
          <p:spPr>
            <a:xfrm>
              <a:off x="528294" y="2912284"/>
              <a:ext cx="2239659" cy="2703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Transparency – understanding the industry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Contribution – growing ‘public value’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Responsible engagement</a:t>
              </a:r>
            </a:p>
          </p:txBody>
        </p:sp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C8FBEF49-289F-8921-7CA3-5FD5499FA5A2}"/>
                </a:ext>
              </a:extLst>
            </p:cNvPr>
            <p:cNvSpPr/>
            <p:nvPr/>
          </p:nvSpPr>
          <p:spPr>
            <a:xfrm>
              <a:off x="443041" y="1970348"/>
              <a:ext cx="2475257" cy="91764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Transat Text Medium" panose="020B0603040603020203" pitchFamily="34" charset="0"/>
                </a:rPr>
                <a:t>Growing expectations…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0A904A-629D-B950-DCD9-01498FC80C8D}"/>
              </a:ext>
            </a:extLst>
          </p:cNvPr>
          <p:cNvGrpSpPr/>
          <p:nvPr/>
        </p:nvGrpSpPr>
        <p:grpSpPr>
          <a:xfrm>
            <a:off x="6271258" y="4248819"/>
            <a:ext cx="3534962" cy="2546097"/>
            <a:chOff x="443041" y="1970348"/>
            <a:chExt cx="2475257" cy="4658879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C0BD5EFE-0D81-0BC0-4382-6C8E740EF61F}"/>
                </a:ext>
              </a:extLst>
            </p:cNvPr>
            <p:cNvSpPr/>
            <p:nvPr/>
          </p:nvSpPr>
          <p:spPr>
            <a:xfrm>
              <a:off x="443041" y="1970348"/>
              <a:ext cx="2475257" cy="3911723"/>
            </a:xfrm>
            <a:prstGeom prst="round2DiagRect">
              <a:avLst>
                <a:gd name="adj1" fmla="val 12728"/>
                <a:gd name="adj2" fmla="val 0"/>
              </a:avLst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B6912C-01BF-CA8A-43C0-10BC3D255BA4}"/>
                </a:ext>
              </a:extLst>
            </p:cNvPr>
            <p:cNvSpPr txBox="1"/>
            <p:nvPr/>
          </p:nvSpPr>
          <p:spPr>
            <a:xfrm>
              <a:off x="513947" y="2912284"/>
              <a:ext cx="2248708" cy="3716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Confidence to lean into the scrutiny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A robust business model, investing through the cycle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tx2"/>
                  </a:solidFill>
                  <a:latin typeface="Transat Text Standard" panose="020B0503040603020203" pitchFamily="34" charset="0"/>
                </a:rPr>
                <a:t>Internationally proven…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b="1" dirty="0">
                <a:solidFill>
                  <a:schemeClr val="tx2"/>
                </a:solidFill>
                <a:latin typeface="Transat Text Standard" panose="020B0503040603020203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b="1" dirty="0">
                <a:solidFill>
                  <a:schemeClr val="tx2"/>
                </a:solidFill>
                <a:latin typeface="Transat Text Standard" panose="020B0503040603020203" pitchFamily="34" charset="0"/>
              </a:endParaRPr>
            </a:p>
          </p:txBody>
        </p:sp>
        <p:sp>
          <p:nvSpPr>
            <p:cNvPr id="23" name="Rectangle: Diagonal Corners Rounded 22">
              <a:extLst>
                <a:ext uri="{FF2B5EF4-FFF2-40B4-BE49-F238E27FC236}">
                  <a16:creationId xmlns:a16="http://schemas.microsoft.com/office/drawing/2014/main" id="{1A1433A2-21BC-13E6-BC2D-63A44F1F06CD}"/>
                </a:ext>
              </a:extLst>
            </p:cNvPr>
            <p:cNvSpPr/>
            <p:nvPr/>
          </p:nvSpPr>
          <p:spPr>
            <a:xfrm>
              <a:off x="443041" y="1970348"/>
              <a:ext cx="2475257" cy="91764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Transat Text Medium" panose="020B0603040603020203" pitchFamily="34" charset="0"/>
                </a:rPr>
                <a:t>…but optimism is right</a:t>
              </a: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8C601-3DDB-D7EE-1BB5-FB746CB12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042" y="424991"/>
            <a:ext cx="9232974" cy="346982"/>
          </a:xfrm>
        </p:spPr>
        <p:txBody>
          <a:bodyPr/>
          <a:lstStyle/>
          <a:p>
            <a:r>
              <a:rPr lang="en-GB" dirty="0"/>
              <a:t>Private capital – the view from London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09B804FE-D087-96E6-A1A4-E1CC426E4F8F}"/>
              </a:ext>
            </a:extLst>
          </p:cNvPr>
          <p:cNvSpPr txBox="1">
            <a:spLocks/>
          </p:cNvSpPr>
          <p:nvPr/>
        </p:nvSpPr>
        <p:spPr>
          <a:xfrm>
            <a:off x="347815" y="1054176"/>
            <a:ext cx="11145854" cy="67576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rgbClr val="54565A"/>
                </a:solidFill>
                <a:latin typeface="Transat Text Standard" panose="020B0503040603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ransat Text Standard" panose="020B0503040603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ansat Text Standard" panose="020B0503040603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ansat Text Standard" panose="020B0503040603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ansat Text Standard" panose="020B0503040603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  <a:latin typeface="Transat Text Standard"/>
              </a:rPr>
              <a:t>The backdrop for private capital’s next chapter…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4E66AB-43CE-198E-3264-D2D737C67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5005" y="3289444"/>
            <a:ext cx="4866769" cy="918931"/>
          </a:xfrm>
        </p:spPr>
        <p:txBody>
          <a:bodyPr/>
          <a:lstStyle/>
          <a:p>
            <a:r>
              <a:rPr lang="en-GB" sz="4800" b="1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C41E8-4DAD-139E-A765-0160191FE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632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VCA Brand Colours 2022">
      <a:dk1>
        <a:srgbClr val="008496"/>
      </a:dk1>
      <a:lt1>
        <a:sysClr val="window" lastClr="FFFFFF"/>
      </a:lt1>
      <a:dk2>
        <a:srgbClr val="54565A"/>
      </a:dk2>
      <a:lt2>
        <a:srgbClr val="E9EAE8"/>
      </a:lt2>
      <a:accent1>
        <a:srgbClr val="00B1C1"/>
      </a:accent1>
      <a:accent2>
        <a:srgbClr val="00D7C2"/>
      </a:accent2>
      <a:accent3>
        <a:srgbClr val="00ACA2"/>
      </a:accent3>
      <a:accent4>
        <a:srgbClr val="59C9AC"/>
      </a:accent4>
      <a:accent5>
        <a:srgbClr val="00718A"/>
      </a:accent5>
      <a:accent6>
        <a:srgbClr val="EDB432"/>
      </a:accent6>
      <a:hlink>
        <a:srgbClr val="BBBBBB"/>
      </a:hlink>
      <a:folHlink>
        <a:srgbClr val="898A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VCA Brand Colours 2022">
      <a:dk1>
        <a:srgbClr val="008496"/>
      </a:dk1>
      <a:lt1>
        <a:sysClr val="window" lastClr="FFFFFF"/>
      </a:lt1>
      <a:dk2>
        <a:srgbClr val="54565A"/>
      </a:dk2>
      <a:lt2>
        <a:srgbClr val="E9EAE8"/>
      </a:lt2>
      <a:accent1>
        <a:srgbClr val="00B1C1"/>
      </a:accent1>
      <a:accent2>
        <a:srgbClr val="00D7C2"/>
      </a:accent2>
      <a:accent3>
        <a:srgbClr val="00ACA2"/>
      </a:accent3>
      <a:accent4>
        <a:srgbClr val="59C9AC"/>
      </a:accent4>
      <a:accent5>
        <a:srgbClr val="00718A"/>
      </a:accent5>
      <a:accent6>
        <a:srgbClr val="EDB432"/>
      </a:accent6>
      <a:hlink>
        <a:srgbClr val="BBBBBB"/>
      </a:hlink>
      <a:folHlink>
        <a:srgbClr val="898A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0E39C1D9C9714ABABD696E07F4C479" ma:contentTypeVersion="13" ma:contentTypeDescription="Create a new document." ma:contentTypeScope="" ma:versionID="6a3f26c0510475af6a330c9f4e6cf903">
  <xsd:schema xmlns:xsd="http://www.w3.org/2001/XMLSchema" xmlns:xs="http://www.w3.org/2001/XMLSchema" xmlns:p="http://schemas.microsoft.com/office/2006/metadata/properties" xmlns:ns2="f50acb61-8b61-4267-b321-ea4c36992d90" xmlns:ns3="fffeffa3-ff0f-466c-8df3-2978f4fd750f" targetNamespace="http://schemas.microsoft.com/office/2006/metadata/properties" ma:root="true" ma:fieldsID="775c3b4af7e5b11190ab73e0d21d3c42" ns2:_="" ns3:_="">
    <xsd:import namespace="f50acb61-8b61-4267-b321-ea4c36992d90"/>
    <xsd:import namespace="fffeffa3-ff0f-466c-8df3-2978f4fd7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acb61-8b61-4267-b321-ea4c36992d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bbc5412-facb-47f6-beca-cc3ad60e99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effa3-ff0f-466c-8df3-2978f4fd750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bae08b4-23f3-419b-a35c-8362e10fd578}" ma:internalName="TaxCatchAll" ma:showField="CatchAllData" ma:web="fffeffa3-ff0f-466c-8df3-2978f4fd7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feffa3-ff0f-466c-8df3-2978f4fd750f">
      <UserInfo>
        <DisplayName>Jayne Mould</DisplayName>
        <AccountId>12</AccountId>
        <AccountType/>
      </UserInfo>
      <UserInfo>
        <DisplayName>Michael Moore</DisplayName>
        <AccountId>21</AccountId>
        <AccountType/>
      </UserInfo>
      <UserInfo>
        <DisplayName>Leon de Bono</DisplayName>
        <AccountId>50</AccountId>
        <AccountType/>
      </UserInfo>
      <UserInfo>
        <DisplayName>Amy Abbott</DisplayName>
        <AccountId>25</AccountId>
        <AccountType/>
      </UserInfo>
      <UserInfo>
        <DisplayName>Sara Rajeswaran</DisplayName>
        <AccountId>1686</AccountId>
        <AccountType/>
      </UserInfo>
      <UserInfo>
        <DisplayName>Gurpreet Manku</DisplayName>
        <AccountId>26</AccountId>
        <AccountType/>
      </UserInfo>
      <UserInfo>
        <DisplayName>Laura West</DisplayName>
        <AccountId>3016</AccountId>
        <AccountType/>
      </UserInfo>
      <UserInfo>
        <DisplayName>Janet Titterton</DisplayName>
        <AccountId>1724</AccountId>
        <AccountType/>
      </UserInfo>
      <UserInfo>
        <DisplayName>Tom Taylor</DisplayName>
        <AccountId>27</AccountId>
        <AccountType/>
      </UserInfo>
      <UserInfo>
        <DisplayName>Harriet Assem</DisplayName>
        <AccountId>5318</AccountId>
        <AccountType/>
      </UserInfo>
      <UserInfo>
        <DisplayName>Suzi Gillespie</DisplayName>
        <AccountId>1311</AccountId>
        <AccountType/>
      </UserInfo>
      <UserInfo>
        <DisplayName>Natalie Whiley</DisplayName>
        <AccountId>24</AccountId>
        <AccountType/>
      </UserInfo>
      <UserInfo>
        <DisplayName>Susannah Hornsby</DisplayName>
        <AccountId>1917</AccountId>
        <AccountType/>
      </UserInfo>
      <UserInfo>
        <DisplayName>Andy Weeks</DisplayName>
        <AccountId>6221</AccountId>
        <AccountType/>
      </UserInfo>
    </SharedWithUsers>
    <TaxCatchAll xmlns="fffeffa3-ff0f-466c-8df3-2978f4fd750f" xsi:nil="true"/>
    <lcf76f155ced4ddcb4097134ff3c332f xmlns="f50acb61-8b61-4267-b321-ea4c36992d9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375C55-DDF0-4987-BF44-6DDA1FF60712}"/>
</file>

<file path=customXml/itemProps2.xml><?xml version="1.0" encoding="utf-8"?>
<ds:datastoreItem xmlns:ds="http://schemas.openxmlformats.org/officeDocument/2006/customXml" ds:itemID="{3CD96646-33C5-4393-A4C2-AC71EF2271C4}">
  <ds:schemaRefs>
    <ds:schemaRef ds:uri="http://schemas.microsoft.com/office/2006/metadata/properties"/>
    <ds:schemaRef ds:uri="http://www.w3.org/2000/xmlns/"/>
    <ds:schemaRef ds:uri="b839a4d1-a70f-4cc7-bff4-0372b0571c5b"/>
    <ds:schemaRef ds:uri="http://www.w3.org/2001/XMLSchema-instance"/>
    <ds:schemaRef ds:uri="dd75706a-8623-4150-a4a1-99bb2aba1d0c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72FE37-AF66-4491-8982-E05D821A6F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2198</Words>
  <Application>Microsoft Office PowerPoint</Application>
  <PresentationFormat>Widescreen</PresentationFormat>
  <Paragraphs>472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Clemence</dc:creator>
  <cp:lastModifiedBy>Michael Moore</cp:lastModifiedBy>
  <cp:revision>5</cp:revision>
  <dcterms:created xsi:type="dcterms:W3CDTF">2021-11-24T12:57:15Z</dcterms:created>
  <dcterms:modified xsi:type="dcterms:W3CDTF">2023-03-10T10:50:44Z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0x010100BF0E39C1D9C9714ABABD696E07F4C479</vt:lpwstr>
  </property>
  <property fmtid="{D5CDD505-2E9C-101B-9397-08002B2CF9AE}" pid="3" name="MediaServiceImageTags">
    <vt:lpwstr/>
  </property>
</Properties>
</file>