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0" r:id="rId3"/>
    <p:sldId id="260" r:id="rId4"/>
    <p:sldId id="268" r:id="rId5"/>
    <p:sldId id="266" r:id="rId6"/>
    <p:sldId id="263" r:id="rId7"/>
    <p:sldId id="264" r:id="rId8"/>
    <p:sldId id="265" r:id="rId9"/>
    <p:sldId id="272" r:id="rId10"/>
    <p:sldId id="273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673"/>
    <a:srgbClr val="3C3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spPr>
            <a:solidFill>
              <a:srgbClr val="043673"/>
            </a:solidFill>
            <a:ln>
              <a:noFill/>
            </a:ln>
            <a:effectLst/>
          </c:spPr>
          <c:invertIfNegative val="0"/>
          <c:cat>
            <c:strRef>
              <c:f>Planilha1!$A$2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Planilha1!$B$2</c:f>
              <c:numCache>
                <c:formatCode>0.0%</c:formatCode>
                <c:ptCount val="1"/>
                <c:pt idx="0">
                  <c:v>0.93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04-482A-A12F-3722A5ED13E7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Coluna2</c:v>
                </c:pt>
              </c:strCache>
            </c:strRef>
          </c:tx>
          <c:spPr>
            <a:solidFill>
              <a:srgbClr val="043673"/>
            </a:solidFill>
            <a:ln>
              <a:noFill/>
            </a:ln>
            <a:effectLst/>
          </c:spPr>
          <c:invertIfNegative val="0"/>
          <c:cat>
            <c:strRef>
              <c:f>Planilha1!$A$2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Planilha1!$C$2</c:f>
              <c:numCache>
                <c:formatCode>0.0%</c:formatCode>
                <c:ptCount val="1"/>
                <c:pt idx="0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04-482A-A12F-3722A5ED13E7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Coluna3</c:v>
                </c:pt>
              </c:strCache>
            </c:strRef>
          </c:tx>
          <c:spPr>
            <a:solidFill>
              <a:srgbClr val="043673"/>
            </a:solidFill>
            <a:ln>
              <a:noFill/>
            </a:ln>
            <a:effectLst/>
          </c:spPr>
          <c:invertIfNegative val="0"/>
          <c:cat>
            <c:strRef>
              <c:f>Planilha1!$A$2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Planilha1!$D$2</c:f>
              <c:numCache>
                <c:formatCode>0.0%</c:formatCode>
                <c:ptCount val="1"/>
                <c:pt idx="0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04-482A-A12F-3722A5ED13E7}"/>
            </c:ext>
          </c:extLst>
        </c:ser>
        <c:ser>
          <c:idx val="3"/>
          <c:order val="3"/>
          <c:tx>
            <c:strRef>
              <c:f>Planilha1!$E$1</c:f>
              <c:strCache>
                <c:ptCount val="1"/>
                <c:pt idx="0">
                  <c:v>Coluna 4</c:v>
                </c:pt>
              </c:strCache>
            </c:strRef>
          </c:tx>
          <c:spPr>
            <a:solidFill>
              <a:srgbClr val="043673"/>
            </a:solidFill>
            <a:ln>
              <a:noFill/>
            </a:ln>
            <a:effectLst/>
          </c:spPr>
          <c:invertIfNegative val="0"/>
          <c:cat>
            <c:strRef>
              <c:f>Planilha1!$A$2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Planilha1!$E$2</c:f>
              <c:numCache>
                <c:formatCode>0.0%</c:formatCode>
                <c:ptCount val="1"/>
                <c:pt idx="0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04-482A-A12F-3722A5ED13E7}"/>
            </c:ext>
          </c:extLst>
        </c:ser>
        <c:ser>
          <c:idx val="4"/>
          <c:order val="4"/>
          <c:tx>
            <c:strRef>
              <c:f>Planilha1!$F$1</c:f>
              <c:strCache>
                <c:ptCount val="1"/>
                <c:pt idx="0">
                  <c:v>Coluna 5</c:v>
                </c:pt>
              </c:strCache>
            </c:strRef>
          </c:tx>
          <c:spPr>
            <a:solidFill>
              <a:srgbClr val="043673"/>
            </a:solidFill>
            <a:ln>
              <a:noFill/>
            </a:ln>
            <a:effectLst/>
          </c:spPr>
          <c:invertIfNegative val="0"/>
          <c:cat>
            <c:strRef>
              <c:f>Planilha1!$A$2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Planilha1!$F$2</c:f>
              <c:numCache>
                <c:formatCode>0.0%</c:formatCode>
                <c:ptCount val="1"/>
                <c:pt idx="0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C04-482A-A12F-3722A5ED13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0137008"/>
        <c:axId val="100132848"/>
      </c:barChart>
      <c:catAx>
        <c:axId val="1001370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0132848"/>
        <c:crosses val="autoZero"/>
        <c:auto val="1"/>
        <c:lblAlgn val="ctr"/>
        <c:lblOffset val="100"/>
        <c:noMultiLvlLbl val="0"/>
      </c:catAx>
      <c:valAx>
        <c:axId val="1001328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00137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0"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1EC89-3DD7-4FC1-9F3F-AA27420F6F6B}" type="datetimeFigureOut">
              <a:rPr lang="pt-BR" smtClean="0"/>
              <a:t>22/04/2022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DF140-E16E-4096-A3B2-420900C903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0539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22/04/2022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234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22/04/2022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578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22/04/2022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440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22/04/2022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95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22/04/2022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011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22/04/2022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725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22/04/2022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779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22/04/2022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5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22/04/2022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56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22/04/2022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776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22/04/2022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89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0FD44-7A34-42C2-B1DC-91EF99F90890}" type="datetimeFigureOut">
              <a:rPr lang="en-GB" smtClean="0"/>
              <a:t>22/04/2022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C0DEB-40E7-4E2B-AFA7-58970AFA776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046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vaazimages.avaaz.org/brasil_infodemia_coronavirus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3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31B5E23-C88C-4771-8849-89B81012D65C}"/>
              </a:ext>
            </a:extLst>
          </p:cNvPr>
          <p:cNvSpPr txBox="1"/>
          <p:nvPr/>
        </p:nvSpPr>
        <p:spPr>
          <a:xfrm>
            <a:off x="556420" y="1257671"/>
            <a:ext cx="11136816" cy="4578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357188" algn="l"/>
              </a:tabLst>
            </a:pPr>
            <a:r>
              <a:rPr lang="en-US" altLang="pt-BR" b="1" dirty="0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Brazil : Bill No 2630/2020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357188" algn="l"/>
              </a:tabLst>
            </a:pPr>
            <a:r>
              <a:rPr lang="en-US" altLang="pt-BR" dirty="0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Transparency reporting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357188" algn="l"/>
              </a:tabLst>
            </a:pPr>
            <a:r>
              <a:rPr lang="en-US" altLang="pt-BR" dirty="0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Complaint and redress mechanisms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357188" algn="l"/>
              </a:tabLst>
            </a:pPr>
            <a:r>
              <a:rPr lang="en-US" altLang="pt-BR" dirty="0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Legal representation in Brazil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357188" algn="l"/>
              </a:tabLst>
            </a:pPr>
            <a:r>
              <a:rPr lang="en-US" altLang="pt-BR" dirty="0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Criminalization spread of fake news – 1 to 3 years imprisonment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357188" algn="l"/>
              </a:tabLst>
            </a:pPr>
            <a:endParaRPr lang="en-US" altLang="pt-BR" dirty="0">
              <a:solidFill>
                <a:srgbClr val="3C3C3C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357188" algn="l"/>
              </a:tabLst>
            </a:pPr>
            <a:r>
              <a:rPr lang="en-US" altLang="pt-BR" dirty="0">
                <a:solidFill>
                  <a:srgbClr val="3C3C3C"/>
                </a:solidFill>
                <a:latin typeface="Segoe UI Semibold" panose="020B0702040204020203" pitchFamily="34" charset="0"/>
                <a:ea typeface="Segoe UI Historic" panose="020B0502040204020203" pitchFamily="34" charset="0"/>
                <a:cs typeface="Segoe UI Semibold" panose="020B0702040204020203" pitchFamily="34" charset="0"/>
              </a:rPr>
              <a:t>Other attempts to regulate internet: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357188" algn="l"/>
              </a:tabLst>
            </a:pPr>
            <a:r>
              <a:rPr lang="en-US" altLang="pt-BR" dirty="0">
                <a:solidFill>
                  <a:srgbClr val="3C3C3C"/>
                </a:solidFill>
                <a:latin typeface="Segoe UI Semibold" panose="020B0702040204020203" pitchFamily="34" charset="0"/>
                <a:ea typeface="Segoe UI Historic" panose="020B0502040204020203" pitchFamily="34" charset="0"/>
                <a:cs typeface="Segoe UI Semibold" panose="020B0702040204020203" pitchFamily="34" charset="0"/>
              </a:rPr>
              <a:t>Argentina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357188" algn="l"/>
              </a:tabLst>
            </a:pPr>
            <a:r>
              <a:rPr lang="en-US" altLang="pt-BR" dirty="0">
                <a:solidFill>
                  <a:srgbClr val="3C3C3C"/>
                </a:solidFill>
                <a:latin typeface="Segoe UI Semibold" panose="020B0702040204020203" pitchFamily="34" charset="0"/>
                <a:ea typeface="Segoe UI Historic" panose="020B0502040204020203" pitchFamily="34" charset="0"/>
                <a:cs typeface="Segoe UI Semibold" panose="020B0702040204020203" pitchFamily="34" charset="0"/>
              </a:rPr>
              <a:t>Colombia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357188" algn="l"/>
              </a:tabLst>
            </a:pPr>
            <a:r>
              <a:rPr lang="en-US" altLang="pt-BR" dirty="0">
                <a:solidFill>
                  <a:srgbClr val="3C3C3C"/>
                </a:solidFill>
                <a:latin typeface="Segoe UI Semibold" panose="020B0702040204020203" pitchFamily="34" charset="0"/>
                <a:ea typeface="Segoe UI Historic" panose="020B0502040204020203" pitchFamily="34" charset="0"/>
                <a:cs typeface="Segoe UI Semibold" panose="020B0702040204020203" pitchFamily="34" charset="0"/>
              </a:rPr>
              <a:t>Chile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357188" algn="l"/>
              </a:tabLst>
            </a:pPr>
            <a:endParaRPr lang="en-US" sz="1600" b="1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D1B0F27-C5A2-4831-A60C-1984F76AC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B602CC3-4D01-4D93-B862-32749EDF8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5728D88F-1BE3-4C63-ADAB-D41EE1186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E7EE290D-B071-4211-B15A-8155BFA53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C0CEE2CA-DE21-4704-9353-CD45D47E6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601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D26885D3-23DD-443E-ADB6-1B41DE4AF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A7B3533-B652-4C55-8A37-127E8E22B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601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9ABD5B4-B95F-4C81-B1EF-F9498CB7F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601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522D412C-EEC4-4321-A18A-75F436DBC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601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60576E8-2F7F-4057-8C0B-0ACBD4FBB850}"/>
              </a:ext>
            </a:extLst>
          </p:cNvPr>
          <p:cNvSpPr txBox="1">
            <a:spLocks/>
          </p:cNvSpPr>
          <p:nvPr/>
        </p:nvSpPr>
        <p:spPr>
          <a:xfrm>
            <a:off x="556420" y="365126"/>
            <a:ext cx="10515600" cy="513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4367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NEW LEGISLATIVE INIATIVES </a:t>
            </a:r>
            <a:endParaRPr lang="en-GB" sz="2800" dirty="0">
              <a:solidFill>
                <a:srgbClr val="04367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203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7229034-B645-4DB5-9F8E-64F81717BBCB}"/>
              </a:ext>
            </a:extLst>
          </p:cNvPr>
          <p:cNvSpPr txBox="1"/>
          <p:nvPr/>
        </p:nvSpPr>
        <p:spPr>
          <a:xfrm>
            <a:off x="2372138" y="4571999"/>
            <a:ext cx="7381461" cy="1800493"/>
          </a:xfrm>
          <a:prstGeom prst="rect">
            <a:avLst/>
          </a:prstGeom>
          <a:solidFill>
            <a:srgbClr val="04367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55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THANK YOU!</a:t>
            </a:r>
          </a:p>
          <a:p>
            <a:pPr algn="ctr"/>
            <a:r>
              <a:rPr lang="pt-BR" sz="28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Camila Borba Lefèvre</a:t>
            </a:r>
          </a:p>
          <a:p>
            <a:pPr algn="ctr"/>
            <a:r>
              <a:rPr lang="pt-BR" sz="28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clefevre@vieirarezende.com.br</a:t>
            </a:r>
          </a:p>
        </p:txBody>
      </p:sp>
    </p:spTree>
    <p:extLst>
      <p:ext uri="{BB962C8B-B14F-4D97-AF65-F5344CB8AC3E}">
        <p14:creationId xmlns:p14="http://schemas.microsoft.com/office/powerpoint/2010/main" val="3038438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17" y="0"/>
            <a:ext cx="12192000" cy="6858000"/>
          </a:xfr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530F2F7F-BBB9-4D34-9DDE-83427F2E548A}"/>
              </a:ext>
            </a:extLst>
          </p:cNvPr>
          <p:cNvSpPr/>
          <p:nvPr/>
        </p:nvSpPr>
        <p:spPr>
          <a:xfrm>
            <a:off x="1352089" y="1499968"/>
            <a:ext cx="9131412" cy="424360"/>
          </a:xfrm>
          <a:prstGeom prst="roundRect">
            <a:avLst/>
          </a:prstGeom>
          <a:solidFill>
            <a:srgbClr val="043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2020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0F92FDF-ED9B-4058-878D-E9C079FE3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11" y="6345719"/>
            <a:ext cx="9804816" cy="365125"/>
          </a:xfrm>
        </p:spPr>
        <p:txBody>
          <a:bodyPr/>
          <a:lstStyle/>
          <a:p>
            <a:pPr algn="l"/>
            <a:r>
              <a:rPr lang="en-GB" sz="1100" dirty="0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Source “</a:t>
            </a:r>
            <a:r>
              <a:rPr lang="en-US" sz="1100" dirty="0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Survey on the Use of Information and Communication Technologies in Brazilian Households”:</a:t>
            </a:r>
          </a:p>
          <a:p>
            <a:pPr algn="l"/>
            <a:r>
              <a:rPr lang="en-GB" sz="1100" dirty="0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https://cetic.br/media/docs/publicacoes/2/20211124201233/tic_domicilios_2020_livro_eletronico.pdf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CCA135-EC33-479B-997C-0D781EF3F371}"/>
              </a:ext>
            </a:extLst>
          </p:cNvPr>
          <p:cNvSpPr txBox="1">
            <a:spLocks/>
          </p:cNvSpPr>
          <p:nvPr/>
        </p:nvSpPr>
        <p:spPr>
          <a:xfrm>
            <a:off x="556420" y="365126"/>
            <a:ext cx="10515600" cy="513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4367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CONNECTIVITY AND INTERNET USE IN BRAZIL</a:t>
            </a:r>
            <a:endParaRPr lang="en-GB" sz="2800" dirty="0">
              <a:solidFill>
                <a:srgbClr val="04367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Snip Diagonal Corner Rectangle 53">
            <a:extLst>
              <a:ext uri="{FF2B5EF4-FFF2-40B4-BE49-F238E27FC236}">
                <a16:creationId xmlns:a16="http://schemas.microsoft.com/office/drawing/2014/main" id="{F4968E73-9CE6-4CE1-A883-7D54B19E1AD7}"/>
              </a:ext>
            </a:extLst>
          </p:cNvPr>
          <p:cNvSpPr/>
          <p:nvPr/>
        </p:nvSpPr>
        <p:spPr>
          <a:xfrm>
            <a:off x="1599591" y="2661735"/>
            <a:ext cx="2602687" cy="1502482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043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rgbClr val="043673"/>
              </a:solidFill>
            </a:endParaRPr>
          </a:p>
        </p:txBody>
      </p:sp>
      <p:sp>
        <p:nvSpPr>
          <p:cNvPr id="16" name="Right Arrow 3">
            <a:extLst>
              <a:ext uri="{FF2B5EF4-FFF2-40B4-BE49-F238E27FC236}">
                <a16:creationId xmlns:a16="http://schemas.microsoft.com/office/drawing/2014/main" id="{232CA31A-BA90-41C0-A463-EAED3C3E6FE5}"/>
              </a:ext>
            </a:extLst>
          </p:cNvPr>
          <p:cNvSpPr/>
          <p:nvPr/>
        </p:nvSpPr>
        <p:spPr>
          <a:xfrm rot="16200000">
            <a:off x="2368874" y="2029700"/>
            <a:ext cx="881533" cy="507832"/>
          </a:xfrm>
          <a:prstGeom prst="rightArrow">
            <a:avLst/>
          </a:prstGeom>
          <a:solidFill>
            <a:srgbClr val="043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rgbClr val="043673"/>
              </a:solidFill>
            </a:endParaRPr>
          </a:p>
        </p:txBody>
      </p:sp>
      <p:sp>
        <p:nvSpPr>
          <p:cNvPr id="20" name="Rectangle 56">
            <a:extLst>
              <a:ext uri="{FF2B5EF4-FFF2-40B4-BE49-F238E27FC236}">
                <a16:creationId xmlns:a16="http://schemas.microsoft.com/office/drawing/2014/main" id="{8177012F-63D2-46F9-B821-4BC3AFD3E331}"/>
              </a:ext>
            </a:extLst>
          </p:cNvPr>
          <p:cNvSpPr/>
          <p:nvPr/>
        </p:nvSpPr>
        <p:spPr>
          <a:xfrm>
            <a:off x="1651253" y="2952422"/>
            <a:ext cx="22902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Segoe UI Semibold" panose="020B0702040204020203" pitchFamily="34" charset="0"/>
                <a:ea typeface="Segoe UI Historic" panose="020B0502040204020203" pitchFamily="34" charset="0"/>
                <a:cs typeface="Segoe UI Semibold" panose="020B0702040204020203" pitchFamily="34" charset="0"/>
              </a:rPr>
              <a:t>152 million </a:t>
            </a:r>
            <a:r>
              <a:rPr lang="en-US" sz="2000" dirty="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Internet users</a:t>
            </a:r>
          </a:p>
        </p:txBody>
      </p:sp>
      <p:sp>
        <p:nvSpPr>
          <p:cNvPr id="23" name="Snip Diagonal Corner Rectangle 53">
            <a:extLst>
              <a:ext uri="{FF2B5EF4-FFF2-40B4-BE49-F238E27FC236}">
                <a16:creationId xmlns:a16="http://schemas.microsoft.com/office/drawing/2014/main" id="{0502AB89-E9AF-4D42-83C3-3ED550478400}"/>
              </a:ext>
            </a:extLst>
          </p:cNvPr>
          <p:cNvSpPr/>
          <p:nvPr/>
        </p:nvSpPr>
        <p:spPr>
          <a:xfrm>
            <a:off x="4397788" y="2677210"/>
            <a:ext cx="3149252" cy="1502482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043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rgbClr val="043673"/>
              </a:solidFill>
            </a:endParaRPr>
          </a:p>
        </p:txBody>
      </p:sp>
      <p:sp>
        <p:nvSpPr>
          <p:cNvPr id="26" name="Right Arrow 3">
            <a:extLst>
              <a:ext uri="{FF2B5EF4-FFF2-40B4-BE49-F238E27FC236}">
                <a16:creationId xmlns:a16="http://schemas.microsoft.com/office/drawing/2014/main" id="{C2610F41-0016-4197-9F5D-1935FDCE85CE}"/>
              </a:ext>
            </a:extLst>
          </p:cNvPr>
          <p:cNvSpPr/>
          <p:nvPr/>
        </p:nvSpPr>
        <p:spPr>
          <a:xfrm rot="16200000">
            <a:off x="5655235" y="2087079"/>
            <a:ext cx="881533" cy="507832"/>
          </a:xfrm>
          <a:prstGeom prst="rightArrow">
            <a:avLst/>
          </a:prstGeom>
          <a:solidFill>
            <a:srgbClr val="043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rgbClr val="043673"/>
              </a:solidFill>
            </a:endParaRPr>
          </a:p>
        </p:txBody>
      </p:sp>
      <p:sp>
        <p:nvSpPr>
          <p:cNvPr id="27" name="Rectangle 56">
            <a:extLst>
              <a:ext uri="{FF2B5EF4-FFF2-40B4-BE49-F238E27FC236}">
                <a16:creationId xmlns:a16="http://schemas.microsoft.com/office/drawing/2014/main" id="{A373E533-B623-4C1D-8AC5-0010ED70C756}"/>
              </a:ext>
            </a:extLst>
          </p:cNvPr>
          <p:cNvSpPr/>
          <p:nvPr/>
        </p:nvSpPr>
        <p:spPr>
          <a:xfrm>
            <a:off x="4501913" y="2926907"/>
            <a:ext cx="2862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83% of Brazilian households with Internet access </a:t>
            </a:r>
            <a:r>
              <a:rPr lang="en-US" dirty="0">
                <a:solidFill>
                  <a:prstClr val="white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-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Segoe UI Historic" panose="020B0502040204020203" pitchFamily="34" charset="0"/>
                <a:cs typeface="Segoe UI Semibold" panose="020B0702040204020203" pitchFamily="34" charset="0"/>
              </a:rPr>
              <a:t>61.8 million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28" name="Snip Diagonal Corner Rectangle 53">
            <a:extLst>
              <a:ext uri="{FF2B5EF4-FFF2-40B4-BE49-F238E27FC236}">
                <a16:creationId xmlns:a16="http://schemas.microsoft.com/office/drawing/2014/main" id="{A94909CB-9C7D-4C72-8444-54888A02D5A6}"/>
              </a:ext>
            </a:extLst>
          </p:cNvPr>
          <p:cNvSpPr/>
          <p:nvPr/>
        </p:nvSpPr>
        <p:spPr>
          <a:xfrm>
            <a:off x="7938060" y="2661735"/>
            <a:ext cx="2602687" cy="1502482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043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rgbClr val="043673"/>
              </a:solidFill>
            </a:endParaRPr>
          </a:p>
        </p:txBody>
      </p:sp>
      <p:sp>
        <p:nvSpPr>
          <p:cNvPr id="30" name="Right Arrow 3">
            <a:extLst>
              <a:ext uri="{FF2B5EF4-FFF2-40B4-BE49-F238E27FC236}">
                <a16:creationId xmlns:a16="http://schemas.microsoft.com/office/drawing/2014/main" id="{021F994B-F2AA-447E-B57B-B73DB2E7EB74}"/>
              </a:ext>
            </a:extLst>
          </p:cNvPr>
          <p:cNvSpPr/>
          <p:nvPr/>
        </p:nvSpPr>
        <p:spPr>
          <a:xfrm rot="16200000">
            <a:off x="8877655" y="2058867"/>
            <a:ext cx="881533" cy="507832"/>
          </a:xfrm>
          <a:prstGeom prst="rightArrow">
            <a:avLst/>
          </a:prstGeom>
          <a:solidFill>
            <a:srgbClr val="043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rgbClr val="043673"/>
              </a:solidFill>
            </a:endParaRPr>
          </a:p>
        </p:txBody>
      </p:sp>
      <p:sp>
        <p:nvSpPr>
          <p:cNvPr id="31" name="Rectangle 56">
            <a:extLst>
              <a:ext uri="{FF2B5EF4-FFF2-40B4-BE49-F238E27FC236}">
                <a16:creationId xmlns:a16="http://schemas.microsoft.com/office/drawing/2014/main" id="{77CFB2D0-5A40-4BCA-BAC0-D1CEEBD38E54}"/>
              </a:ext>
            </a:extLst>
          </p:cNvPr>
          <p:cNvSpPr/>
          <p:nvPr/>
        </p:nvSpPr>
        <p:spPr>
          <a:xfrm>
            <a:off x="8085394" y="2898196"/>
            <a:ext cx="22902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Segoe UI Historic" panose="020B0502040204020203" pitchFamily="34" charset="0"/>
                <a:cs typeface="Segoe UI Semibold" panose="020B0702040204020203" pitchFamily="34" charset="0"/>
              </a:rPr>
              <a:t>Increase in </a:t>
            </a:r>
            <a:r>
              <a:rPr lang="en-US" dirty="0">
                <a:solidFill>
                  <a:prstClr val="white"/>
                </a:solidFill>
                <a:latin typeface="Segoe UI Semibold" panose="020B0702040204020203" pitchFamily="34" charset="0"/>
                <a:ea typeface="Segoe UI Historic" panose="020B0502040204020203" pitchFamily="34" charset="0"/>
                <a:cs typeface="Segoe UI Semibold" panose="020B0702040204020203" pitchFamily="34" charset="0"/>
              </a:rPr>
              <a:t>line with other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Latin American and Caribbean countries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376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74BBEAA-D42D-485D-BE0A-B3322F36A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186" y="779949"/>
            <a:ext cx="9188068" cy="483962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51927B7-DEA6-407D-9941-B6B302D693A9}"/>
              </a:ext>
            </a:extLst>
          </p:cNvPr>
          <p:cNvSpPr txBox="1"/>
          <p:nvPr/>
        </p:nvSpPr>
        <p:spPr>
          <a:xfrm>
            <a:off x="352190" y="6399525"/>
            <a:ext cx="96444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Source: ITU, 2020A. Note: countries that reported 2020 data to the International Telecommunication Union (ITU).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1FDDCDF-0B10-47A1-AF82-2AAC5F36E473}"/>
              </a:ext>
            </a:extLst>
          </p:cNvPr>
          <p:cNvSpPr txBox="1">
            <a:spLocks/>
          </p:cNvSpPr>
          <p:nvPr/>
        </p:nvSpPr>
        <p:spPr>
          <a:xfrm>
            <a:off x="556420" y="365126"/>
            <a:ext cx="10515600" cy="513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4367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CONNECTIVITY AND INTERNET USE IN BRAZIL</a:t>
            </a:r>
            <a:endParaRPr lang="en-GB" sz="2800" dirty="0">
              <a:solidFill>
                <a:srgbClr val="04367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659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90"/>
            <a:ext cx="12192000" cy="6858000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4C3C759-3FED-4B85-B1A0-5C88C84C1A77}"/>
              </a:ext>
            </a:extLst>
          </p:cNvPr>
          <p:cNvSpPr txBox="1">
            <a:spLocks/>
          </p:cNvSpPr>
          <p:nvPr/>
        </p:nvSpPr>
        <p:spPr>
          <a:xfrm>
            <a:off x="556420" y="365126"/>
            <a:ext cx="10515600" cy="513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solidFill>
                  <a:srgbClr val="04367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INTERNET USE IN BRAZIL – GENERAL</a:t>
            </a:r>
            <a:endParaRPr lang="en-GB" sz="2800" dirty="0">
              <a:solidFill>
                <a:srgbClr val="04367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D2474D13-BD2F-4650-BC29-8BFD34BA28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9433321"/>
              </p:ext>
            </p:extLst>
          </p:nvPr>
        </p:nvGraphicFramePr>
        <p:xfrm>
          <a:off x="514642" y="1298714"/>
          <a:ext cx="10515600" cy="4178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Rectangle 56">
            <a:extLst>
              <a:ext uri="{FF2B5EF4-FFF2-40B4-BE49-F238E27FC236}">
                <a16:creationId xmlns:a16="http://schemas.microsoft.com/office/drawing/2014/main" id="{4F926C9B-1D12-4C25-84A5-0D0DC46667AF}"/>
              </a:ext>
            </a:extLst>
          </p:cNvPr>
          <p:cNvSpPr/>
          <p:nvPr/>
        </p:nvSpPr>
        <p:spPr>
          <a:xfrm>
            <a:off x="2029490" y="1364201"/>
            <a:ext cx="12137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00012" algn="ctr">
              <a:tabLst>
                <a:tab pos="357188" algn="l"/>
              </a:tabLst>
            </a:pPr>
            <a:r>
              <a:rPr lang="en-US" sz="1400" dirty="0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93%</a:t>
            </a:r>
          </a:p>
        </p:txBody>
      </p:sp>
      <p:sp>
        <p:nvSpPr>
          <p:cNvPr id="21" name="Rectangle 56">
            <a:extLst>
              <a:ext uri="{FF2B5EF4-FFF2-40B4-BE49-F238E27FC236}">
                <a16:creationId xmlns:a16="http://schemas.microsoft.com/office/drawing/2014/main" id="{222936DF-88E8-4E9A-9EED-87752D3B4055}"/>
              </a:ext>
            </a:extLst>
          </p:cNvPr>
          <p:cNvSpPr/>
          <p:nvPr/>
        </p:nvSpPr>
        <p:spPr>
          <a:xfrm>
            <a:off x="3627943" y="1744136"/>
            <a:ext cx="12137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00012" algn="ctr">
              <a:tabLst>
                <a:tab pos="357188" algn="l"/>
              </a:tabLst>
            </a:pPr>
            <a:r>
              <a:rPr lang="en-US" sz="1400" dirty="0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80%</a:t>
            </a:r>
          </a:p>
        </p:txBody>
      </p:sp>
      <p:sp>
        <p:nvSpPr>
          <p:cNvPr id="22" name="Rectangle 56">
            <a:extLst>
              <a:ext uri="{FF2B5EF4-FFF2-40B4-BE49-F238E27FC236}">
                <a16:creationId xmlns:a16="http://schemas.microsoft.com/office/drawing/2014/main" id="{94ECD325-94B3-4F57-9853-BE3B0AC0EDFF}"/>
              </a:ext>
            </a:extLst>
          </p:cNvPr>
          <p:cNvSpPr/>
          <p:nvPr/>
        </p:nvSpPr>
        <p:spPr>
          <a:xfrm>
            <a:off x="5165559" y="2173487"/>
            <a:ext cx="12137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00012" algn="ctr">
              <a:tabLst>
                <a:tab pos="357188" algn="l"/>
              </a:tabLst>
            </a:pPr>
            <a:r>
              <a:rPr lang="en-US" sz="1400" dirty="0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72%</a:t>
            </a:r>
          </a:p>
        </p:txBody>
      </p:sp>
      <p:sp>
        <p:nvSpPr>
          <p:cNvPr id="23" name="Rectangle 56">
            <a:extLst>
              <a:ext uri="{FF2B5EF4-FFF2-40B4-BE49-F238E27FC236}">
                <a16:creationId xmlns:a16="http://schemas.microsoft.com/office/drawing/2014/main" id="{0999BEC3-6EEE-4A8B-B2AF-3CF10F83A607}"/>
              </a:ext>
            </a:extLst>
          </p:cNvPr>
          <p:cNvSpPr/>
          <p:nvPr/>
        </p:nvSpPr>
        <p:spPr>
          <a:xfrm>
            <a:off x="6702301" y="2844336"/>
            <a:ext cx="12137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00012" algn="ctr">
              <a:tabLst>
                <a:tab pos="357188" algn="l"/>
              </a:tabLst>
            </a:pPr>
            <a:r>
              <a:rPr lang="en-US" sz="1400" dirty="0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55%</a:t>
            </a:r>
          </a:p>
        </p:txBody>
      </p:sp>
      <p:sp>
        <p:nvSpPr>
          <p:cNvPr id="24" name="Rectangle 56">
            <a:extLst>
              <a:ext uri="{FF2B5EF4-FFF2-40B4-BE49-F238E27FC236}">
                <a16:creationId xmlns:a16="http://schemas.microsoft.com/office/drawing/2014/main" id="{5C86E8AB-89D6-4450-A0D9-3715A4FAA826}"/>
              </a:ext>
            </a:extLst>
          </p:cNvPr>
          <p:cNvSpPr/>
          <p:nvPr/>
        </p:nvSpPr>
        <p:spPr>
          <a:xfrm>
            <a:off x="8259388" y="2844336"/>
            <a:ext cx="12137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00012" algn="ctr">
              <a:tabLst>
                <a:tab pos="357188" algn="l"/>
              </a:tabLst>
            </a:pPr>
            <a:r>
              <a:rPr lang="en-US" sz="1400" dirty="0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53%</a:t>
            </a:r>
          </a:p>
        </p:txBody>
      </p:sp>
      <p:sp>
        <p:nvSpPr>
          <p:cNvPr id="26" name="Rectangle 56">
            <a:extLst>
              <a:ext uri="{FF2B5EF4-FFF2-40B4-BE49-F238E27FC236}">
                <a16:creationId xmlns:a16="http://schemas.microsoft.com/office/drawing/2014/main" id="{5C2E59FD-521A-4186-9EBD-EC7ED1F81602}"/>
              </a:ext>
            </a:extLst>
          </p:cNvPr>
          <p:cNvSpPr/>
          <p:nvPr/>
        </p:nvSpPr>
        <p:spPr>
          <a:xfrm>
            <a:off x="2029490" y="5307647"/>
            <a:ext cx="121376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00012" algn="ctr">
              <a:tabLst>
                <a:tab pos="357188" algn="l"/>
              </a:tabLst>
            </a:pPr>
            <a:r>
              <a:rPr lang="en-US" sz="1300" dirty="0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Instant messages </a:t>
            </a:r>
          </a:p>
        </p:txBody>
      </p:sp>
      <p:sp>
        <p:nvSpPr>
          <p:cNvPr id="27" name="Rectangle 56">
            <a:extLst>
              <a:ext uri="{FF2B5EF4-FFF2-40B4-BE49-F238E27FC236}">
                <a16:creationId xmlns:a16="http://schemas.microsoft.com/office/drawing/2014/main" id="{F96DCF2D-5D00-4B23-8944-6BC4C416FE62}"/>
              </a:ext>
            </a:extLst>
          </p:cNvPr>
          <p:cNvSpPr/>
          <p:nvPr/>
        </p:nvSpPr>
        <p:spPr>
          <a:xfrm>
            <a:off x="3627943" y="5307647"/>
            <a:ext cx="121376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00012" algn="ctr">
              <a:tabLst>
                <a:tab pos="357188" algn="l"/>
              </a:tabLst>
            </a:pPr>
            <a:r>
              <a:rPr lang="en-US" sz="1300" dirty="0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Voice or</a:t>
            </a:r>
          </a:p>
          <a:p>
            <a:pPr indent="-100012" algn="ctr">
              <a:tabLst>
                <a:tab pos="357188" algn="l"/>
              </a:tabLst>
            </a:pPr>
            <a:r>
              <a:rPr lang="en-US" sz="1300" dirty="0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video calls</a:t>
            </a:r>
          </a:p>
        </p:txBody>
      </p:sp>
      <p:sp>
        <p:nvSpPr>
          <p:cNvPr id="28" name="Rectangle 56">
            <a:extLst>
              <a:ext uri="{FF2B5EF4-FFF2-40B4-BE49-F238E27FC236}">
                <a16:creationId xmlns:a16="http://schemas.microsoft.com/office/drawing/2014/main" id="{A5E9BA78-3AF4-4983-BA0C-8680EE071F1F}"/>
              </a:ext>
            </a:extLst>
          </p:cNvPr>
          <p:cNvSpPr/>
          <p:nvPr/>
        </p:nvSpPr>
        <p:spPr>
          <a:xfrm>
            <a:off x="5212954" y="5307647"/>
            <a:ext cx="121376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00012" algn="ctr">
              <a:tabLst>
                <a:tab pos="357188" algn="l"/>
              </a:tabLst>
            </a:pPr>
            <a:r>
              <a:rPr lang="en-US" sz="1300" dirty="0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Social</a:t>
            </a:r>
          </a:p>
          <a:p>
            <a:pPr indent="-100012" algn="ctr">
              <a:tabLst>
                <a:tab pos="357188" algn="l"/>
              </a:tabLst>
            </a:pPr>
            <a:r>
              <a:rPr lang="en-US" sz="1300" dirty="0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networks</a:t>
            </a:r>
          </a:p>
        </p:txBody>
      </p:sp>
      <p:sp>
        <p:nvSpPr>
          <p:cNvPr id="29" name="Rectangle 56">
            <a:extLst>
              <a:ext uri="{FF2B5EF4-FFF2-40B4-BE49-F238E27FC236}">
                <a16:creationId xmlns:a16="http://schemas.microsoft.com/office/drawing/2014/main" id="{E874B91B-21C3-4E60-96F3-877A56BD95ED}"/>
              </a:ext>
            </a:extLst>
          </p:cNvPr>
          <p:cNvSpPr/>
          <p:nvPr/>
        </p:nvSpPr>
        <p:spPr>
          <a:xfrm>
            <a:off x="6711167" y="5313288"/>
            <a:ext cx="13837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00012" algn="ctr">
              <a:tabLst>
                <a:tab pos="357188" algn="l"/>
              </a:tabLst>
            </a:pPr>
            <a:r>
              <a:rPr lang="en-US" sz="1300" dirty="0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audio or video live streaming</a:t>
            </a:r>
          </a:p>
        </p:txBody>
      </p:sp>
      <p:sp>
        <p:nvSpPr>
          <p:cNvPr id="30" name="Rectangle 56">
            <a:extLst>
              <a:ext uri="{FF2B5EF4-FFF2-40B4-BE49-F238E27FC236}">
                <a16:creationId xmlns:a16="http://schemas.microsoft.com/office/drawing/2014/main" id="{61786384-6B98-4B9D-B408-C1213CFB256F}"/>
              </a:ext>
            </a:extLst>
          </p:cNvPr>
          <p:cNvSpPr/>
          <p:nvPr/>
        </p:nvSpPr>
        <p:spPr>
          <a:xfrm>
            <a:off x="8129495" y="5305610"/>
            <a:ext cx="170543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00012" algn="ctr">
              <a:tabLst>
                <a:tab pos="357188" algn="l"/>
              </a:tabLst>
            </a:pPr>
            <a:r>
              <a:rPr lang="en-US" sz="1300" dirty="0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health or healthcare services </a:t>
            </a:r>
          </a:p>
        </p:txBody>
      </p:sp>
    </p:spTree>
    <p:extLst>
      <p:ext uri="{BB962C8B-B14F-4D97-AF65-F5344CB8AC3E}">
        <p14:creationId xmlns:p14="http://schemas.microsoft.com/office/powerpoint/2010/main" val="886355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420" y="365126"/>
            <a:ext cx="10515600" cy="513763"/>
          </a:xfrm>
        </p:spPr>
        <p:txBody>
          <a:bodyPr>
            <a:normAutofit/>
          </a:bodyPr>
          <a:lstStyle/>
          <a:p>
            <a:r>
              <a:rPr lang="pt-BR" sz="2800" dirty="0">
                <a:solidFill>
                  <a:srgbClr val="04367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INTERNET USE IN BRAZIL – SOCIAL NETWORK</a:t>
            </a:r>
            <a:endParaRPr lang="en-GB" sz="2800" dirty="0">
              <a:solidFill>
                <a:srgbClr val="04367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D1B0F27-C5A2-4831-A60C-1984F76AC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A7F1A32-0C2D-48D4-9FE4-E350C3BBF2BF}"/>
              </a:ext>
            </a:extLst>
          </p:cNvPr>
          <p:cNvSpPr txBox="1"/>
          <p:nvPr/>
        </p:nvSpPr>
        <p:spPr>
          <a:xfrm>
            <a:off x="352190" y="6399525"/>
            <a:ext cx="68535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Source: numbers reported by platforms</a:t>
            </a:r>
            <a:endParaRPr lang="pt-BR" sz="1100" dirty="0">
              <a:solidFill>
                <a:srgbClr val="3C3C3C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4CABFAEB-25E3-4032-A792-EA279A23884C}"/>
              </a:ext>
            </a:extLst>
          </p:cNvPr>
          <p:cNvGrpSpPr/>
          <p:nvPr/>
        </p:nvGrpSpPr>
        <p:grpSpPr>
          <a:xfrm>
            <a:off x="2044916" y="2174818"/>
            <a:ext cx="8102168" cy="2626196"/>
            <a:chOff x="1122363" y="2867277"/>
            <a:chExt cx="8102168" cy="2626196"/>
          </a:xfrm>
        </p:grpSpPr>
        <p:sp>
          <p:nvSpPr>
            <p:cNvPr id="7" name="AutoShape 2">
              <a:extLst>
                <a:ext uri="{FF2B5EF4-FFF2-40B4-BE49-F238E27FC236}">
                  <a16:creationId xmlns:a16="http://schemas.microsoft.com/office/drawing/2014/main" id="{D6378D35-4756-402A-BC1A-DF7FF38DF9F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11975" y="4142977"/>
              <a:ext cx="2228057" cy="1263650"/>
            </a:xfrm>
            <a:custGeom>
              <a:avLst/>
              <a:gdLst>
                <a:gd name="T0" fmla="*/ 2227953 w 21577"/>
                <a:gd name="T1" fmla="*/ 1305148 h 21194"/>
                <a:gd name="T2" fmla="*/ 2227953 w 21577"/>
                <a:gd name="T3" fmla="*/ 1305148 h 21194"/>
                <a:gd name="T4" fmla="*/ 2227953 w 21577"/>
                <a:gd name="T5" fmla="*/ 1305148 h 21194"/>
                <a:gd name="T6" fmla="*/ 2227953 w 21577"/>
                <a:gd name="T7" fmla="*/ 1305148 h 211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77" h="21194">
                  <a:moveTo>
                    <a:pt x="2879" y="18672"/>
                  </a:moveTo>
                  <a:cubicBezTo>
                    <a:pt x="2885" y="20103"/>
                    <a:pt x="2198" y="21252"/>
                    <a:pt x="1372" y="21192"/>
                  </a:cubicBezTo>
                  <a:cubicBezTo>
                    <a:pt x="596" y="21136"/>
                    <a:pt x="-13" y="20017"/>
                    <a:pt x="1" y="18672"/>
                  </a:cubicBezTo>
                  <a:cubicBezTo>
                    <a:pt x="28" y="8097"/>
                    <a:pt x="5097" y="-348"/>
                    <a:pt x="11201" y="11"/>
                  </a:cubicBezTo>
                  <a:cubicBezTo>
                    <a:pt x="16995" y="352"/>
                    <a:pt x="21587" y="8593"/>
                    <a:pt x="21577" y="18632"/>
                  </a:cubicBezTo>
                  <a:lnTo>
                    <a:pt x="18672" y="18632"/>
                  </a:lnTo>
                  <a:cubicBezTo>
                    <a:pt x="18690" y="11552"/>
                    <a:pt x="15552" y="5645"/>
                    <a:pt x="11476" y="5085"/>
                  </a:cubicBezTo>
                  <a:cubicBezTo>
                    <a:pt x="6880" y="4453"/>
                    <a:pt x="2934" y="10688"/>
                    <a:pt x="2879" y="1867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endParaRPr lang="en-US" sz="900"/>
            </a:p>
          </p:txBody>
        </p:sp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C2B06376-7A2D-41BD-BCF8-47520ADF6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163" y="3188095"/>
              <a:ext cx="2228057" cy="1266825"/>
            </a:xfrm>
            <a:custGeom>
              <a:avLst/>
              <a:gdLst>
                <a:gd name="T0" fmla="*/ 2227953 w 21561"/>
                <a:gd name="T1" fmla="*/ 1308322 h 21095"/>
                <a:gd name="T2" fmla="*/ 2227953 w 21561"/>
                <a:gd name="T3" fmla="*/ 1308322 h 21095"/>
                <a:gd name="T4" fmla="*/ 2227953 w 21561"/>
                <a:gd name="T5" fmla="*/ 1308322 h 21095"/>
                <a:gd name="T6" fmla="*/ 2227953 w 21561"/>
                <a:gd name="T7" fmla="*/ 1308322 h 210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61" h="21095">
                  <a:moveTo>
                    <a:pt x="2876" y="18539"/>
                  </a:moveTo>
                  <a:lnTo>
                    <a:pt x="0" y="18539"/>
                  </a:lnTo>
                  <a:cubicBezTo>
                    <a:pt x="28" y="8039"/>
                    <a:pt x="5092" y="-346"/>
                    <a:pt x="11191" y="11"/>
                  </a:cubicBezTo>
                  <a:cubicBezTo>
                    <a:pt x="16980" y="349"/>
                    <a:pt x="21569" y="8532"/>
                    <a:pt x="21559" y="18499"/>
                  </a:cubicBezTo>
                  <a:cubicBezTo>
                    <a:pt x="21600" y="19799"/>
                    <a:pt x="21046" y="20929"/>
                    <a:pt x="20294" y="21078"/>
                  </a:cubicBezTo>
                  <a:cubicBezTo>
                    <a:pt x="19406" y="21254"/>
                    <a:pt x="18633" y="20037"/>
                    <a:pt x="18656" y="18499"/>
                  </a:cubicBezTo>
                  <a:cubicBezTo>
                    <a:pt x="18674" y="11469"/>
                    <a:pt x="15539" y="5605"/>
                    <a:pt x="11466" y="5048"/>
                  </a:cubicBezTo>
                  <a:cubicBezTo>
                    <a:pt x="6874" y="4421"/>
                    <a:pt x="2931" y="10612"/>
                    <a:pt x="2876" y="18539"/>
                  </a:cubicBezTo>
                  <a:close/>
                </a:path>
              </a:pathLst>
            </a:custGeom>
            <a:solidFill>
              <a:srgbClr val="043673"/>
            </a:solidFill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endParaRPr lang="en-US" sz="900">
                <a:solidFill>
                  <a:srgbClr val="043673"/>
                </a:solidFill>
              </a:endParaRPr>
            </a:p>
          </p:txBody>
        </p:sp>
        <p:sp>
          <p:nvSpPr>
            <p:cNvPr id="10" name="AutoShape 18">
              <a:extLst>
                <a:ext uri="{FF2B5EF4-FFF2-40B4-BE49-F238E27FC236}">
                  <a16:creationId xmlns:a16="http://schemas.microsoft.com/office/drawing/2014/main" id="{45CAEB7A-D607-45A4-ADDF-985FB2B3B23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051175" y="4142183"/>
              <a:ext cx="2228057" cy="1264444"/>
            </a:xfrm>
            <a:custGeom>
              <a:avLst/>
              <a:gdLst>
                <a:gd name="T0" fmla="*/ 2228057 w 21574"/>
                <a:gd name="T1" fmla="*/ 1305898 h 21199"/>
                <a:gd name="T2" fmla="*/ 2228057 w 21574"/>
                <a:gd name="T3" fmla="*/ 1305898 h 21199"/>
                <a:gd name="T4" fmla="*/ 2228057 w 21574"/>
                <a:gd name="T5" fmla="*/ 1305898 h 21199"/>
                <a:gd name="T6" fmla="*/ 2228057 w 21574"/>
                <a:gd name="T7" fmla="*/ 1305898 h 211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74" h="21199">
                  <a:moveTo>
                    <a:pt x="2878" y="18668"/>
                  </a:moveTo>
                  <a:cubicBezTo>
                    <a:pt x="2887" y="20099"/>
                    <a:pt x="2203" y="21252"/>
                    <a:pt x="1377" y="21198"/>
                  </a:cubicBezTo>
                  <a:cubicBezTo>
                    <a:pt x="597" y="21146"/>
                    <a:pt x="-16" y="20021"/>
                    <a:pt x="0" y="18668"/>
                  </a:cubicBezTo>
                  <a:cubicBezTo>
                    <a:pt x="28" y="8095"/>
                    <a:pt x="5096" y="-348"/>
                    <a:pt x="11199" y="11"/>
                  </a:cubicBezTo>
                  <a:cubicBezTo>
                    <a:pt x="16992" y="352"/>
                    <a:pt x="21584" y="8592"/>
                    <a:pt x="21574" y="18629"/>
                  </a:cubicBezTo>
                  <a:lnTo>
                    <a:pt x="18670" y="18629"/>
                  </a:lnTo>
                  <a:cubicBezTo>
                    <a:pt x="18687" y="11550"/>
                    <a:pt x="15550" y="5644"/>
                    <a:pt x="11474" y="5084"/>
                  </a:cubicBezTo>
                  <a:cubicBezTo>
                    <a:pt x="6879" y="4452"/>
                    <a:pt x="2934" y="10686"/>
                    <a:pt x="2878" y="1866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endParaRPr lang="en-US" sz="900"/>
            </a:p>
          </p:txBody>
        </p:sp>
        <p:sp>
          <p:nvSpPr>
            <p:cNvPr id="11" name="Oval 19">
              <a:extLst>
                <a:ext uri="{FF2B5EF4-FFF2-40B4-BE49-F238E27FC236}">
                  <a16:creationId xmlns:a16="http://schemas.microsoft.com/office/drawing/2014/main" id="{6FD558BB-B17E-4710-ACE2-6CA5DBFD1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6400" y="3677045"/>
              <a:ext cx="1221582" cy="122237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lIns="25400" tIns="25400" rIns="25400" bIns="25400" anchor="ctr"/>
            <a:lstStyle>
              <a:lvl1pPr>
                <a:defRPr sz="50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1pPr>
              <a:lvl2pPr marL="742950" indent="-285750">
                <a:defRPr sz="50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2pPr>
              <a:lvl3pPr marL="1143000" indent="-228600">
                <a:defRPr sz="50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3pPr>
              <a:lvl4pPr marL="1600200" indent="-228600">
                <a:defRPr sz="50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4pPr>
              <a:lvl5pPr marL="2057400" indent="-228600">
                <a:defRPr sz="50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9pPr>
            </a:lstStyle>
            <a:p>
              <a:pPr algn="ctr" eaLnBrk="1"/>
              <a:endParaRPr lang="en-US" altLang="en-US" sz="16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Oval 20">
              <a:extLst>
                <a:ext uri="{FF2B5EF4-FFF2-40B4-BE49-F238E27FC236}">
                  <a16:creationId xmlns:a16="http://schemas.microsoft.com/office/drawing/2014/main" id="{ECE58A11-E8A0-4AE1-9CE7-CAD2C753B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5600" y="3677045"/>
              <a:ext cx="1221582" cy="122237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lIns="25400" tIns="25400" rIns="25400" bIns="25400" anchor="ctr"/>
            <a:lstStyle>
              <a:lvl1pPr>
                <a:defRPr sz="50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1pPr>
              <a:lvl2pPr marL="742950" indent="-285750">
                <a:defRPr sz="50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2pPr>
              <a:lvl3pPr marL="1143000" indent="-228600">
                <a:defRPr sz="50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3pPr>
              <a:lvl4pPr marL="1600200" indent="-228600">
                <a:defRPr sz="50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4pPr>
              <a:lvl5pPr marL="2057400" indent="-228600">
                <a:defRPr sz="50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9pPr>
            </a:lstStyle>
            <a:p>
              <a:pPr algn="ctr" eaLnBrk="1"/>
              <a:endParaRPr lang="en-US" altLang="en-US" sz="16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Oval 21">
              <a:extLst>
                <a:ext uri="{FF2B5EF4-FFF2-40B4-BE49-F238E27FC236}">
                  <a16:creationId xmlns:a16="http://schemas.microsoft.com/office/drawing/2014/main" id="{8BA346BD-821D-451E-BDFA-448FE0A47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413" y="3677045"/>
              <a:ext cx="1221582" cy="122237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lIns="25400" tIns="25400" rIns="25400" bIns="25400" anchor="ctr"/>
            <a:lstStyle>
              <a:lvl1pPr>
                <a:defRPr sz="50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1pPr>
              <a:lvl2pPr marL="742950" indent="-285750">
                <a:defRPr sz="50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2pPr>
              <a:lvl3pPr marL="1143000" indent="-228600">
                <a:defRPr sz="50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3pPr>
              <a:lvl4pPr marL="1600200" indent="-228600">
                <a:defRPr sz="50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4pPr>
              <a:lvl5pPr marL="2057400" indent="-228600">
                <a:defRPr sz="50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9pPr>
            </a:lstStyle>
            <a:p>
              <a:pPr algn="ctr" eaLnBrk="1"/>
              <a:endParaRPr lang="en-US" altLang="en-US" sz="16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Oval 22">
              <a:extLst>
                <a:ext uri="{FF2B5EF4-FFF2-40B4-BE49-F238E27FC236}">
                  <a16:creationId xmlns:a16="http://schemas.microsoft.com/office/drawing/2014/main" id="{FD09D3DF-0393-4F07-9638-121E6B3DB0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5213" y="3677045"/>
              <a:ext cx="1221582" cy="122237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lIns="25400" tIns="25400" rIns="25400" bIns="25400" anchor="ctr"/>
            <a:lstStyle>
              <a:lvl1pPr>
                <a:defRPr sz="50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1pPr>
              <a:lvl2pPr marL="742950" indent="-285750">
                <a:defRPr sz="50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2pPr>
              <a:lvl3pPr marL="1143000" indent="-228600">
                <a:defRPr sz="50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3pPr>
              <a:lvl4pPr marL="1600200" indent="-228600">
                <a:defRPr sz="50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4pPr>
              <a:lvl5pPr marL="2057400" indent="-228600">
                <a:defRPr sz="50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9pPr>
            </a:lstStyle>
            <a:p>
              <a:pPr algn="ctr" eaLnBrk="1"/>
              <a:endParaRPr lang="en-US" altLang="en-US" sz="16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AutoShape 24">
              <a:extLst>
                <a:ext uri="{FF2B5EF4-FFF2-40B4-BE49-F238E27FC236}">
                  <a16:creationId xmlns:a16="http://schemas.microsoft.com/office/drawing/2014/main" id="{22B0BE5A-877F-4D9F-B514-C4FB72509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363" y="3188095"/>
              <a:ext cx="2228057" cy="1262063"/>
            </a:xfrm>
            <a:custGeom>
              <a:avLst/>
              <a:gdLst>
                <a:gd name="T0" fmla="*/ 2228057 w 21590"/>
                <a:gd name="T1" fmla="*/ 1303476 h 21241"/>
                <a:gd name="T2" fmla="*/ 2228057 w 21590"/>
                <a:gd name="T3" fmla="*/ 1303476 h 21241"/>
                <a:gd name="T4" fmla="*/ 2228057 w 21590"/>
                <a:gd name="T5" fmla="*/ 1303476 h 21241"/>
                <a:gd name="T6" fmla="*/ 2228057 w 21590"/>
                <a:gd name="T7" fmla="*/ 1303476 h 2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0" h="21241">
                  <a:moveTo>
                    <a:pt x="2880" y="18731"/>
                  </a:moveTo>
                  <a:cubicBezTo>
                    <a:pt x="2859" y="20146"/>
                    <a:pt x="2170" y="21251"/>
                    <a:pt x="1356" y="21177"/>
                  </a:cubicBezTo>
                  <a:cubicBezTo>
                    <a:pt x="604" y="21109"/>
                    <a:pt x="11" y="20039"/>
                    <a:pt x="0" y="18731"/>
                  </a:cubicBezTo>
                  <a:cubicBezTo>
                    <a:pt x="28" y="8122"/>
                    <a:pt x="5100" y="-349"/>
                    <a:pt x="11207" y="11"/>
                  </a:cubicBezTo>
                  <a:cubicBezTo>
                    <a:pt x="17005" y="354"/>
                    <a:pt x="21600" y="8621"/>
                    <a:pt x="21590" y="18692"/>
                  </a:cubicBezTo>
                  <a:cubicBezTo>
                    <a:pt x="21599" y="20091"/>
                    <a:pt x="20950" y="21235"/>
                    <a:pt x="20144" y="21241"/>
                  </a:cubicBezTo>
                  <a:cubicBezTo>
                    <a:pt x="19333" y="21247"/>
                    <a:pt x="18676" y="20100"/>
                    <a:pt x="18684" y="18692"/>
                  </a:cubicBezTo>
                  <a:cubicBezTo>
                    <a:pt x="18701" y="11589"/>
                    <a:pt x="15561" y="5663"/>
                    <a:pt x="11483" y="5101"/>
                  </a:cubicBezTo>
                  <a:cubicBezTo>
                    <a:pt x="6884" y="4467"/>
                    <a:pt x="2936" y="10722"/>
                    <a:pt x="2880" y="18731"/>
                  </a:cubicBezTo>
                  <a:close/>
                </a:path>
              </a:pathLst>
            </a:custGeom>
            <a:solidFill>
              <a:srgbClr val="043673"/>
            </a:solidFill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endParaRPr lang="en-US" sz="900">
                <a:solidFill>
                  <a:srgbClr val="043673"/>
                </a:solidFill>
              </a:endParaRPr>
            </a:p>
          </p:txBody>
        </p:sp>
        <p:sp>
          <p:nvSpPr>
            <p:cNvPr id="22" name="Rectangle 56">
              <a:extLst>
                <a:ext uri="{FF2B5EF4-FFF2-40B4-BE49-F238E27FC236}">
                  <a16:creationId xmlns:a16="http://schemas.microsoft.com/office/drawing/2014/main" id="{435EF3B3-E72C-4F88-AA61-A74C5C76BC0C}"/>
                </a:ext>
              </a:extLst>
            </p:cNvPr>
            <p:cNvSpPr/>
            <p:nvPr/>
          </p:nvSpPr>
          <p:spPr>
            <a:xfrm>
              <a:off x="1429638" y="4970253"/>
              <a:ext cx="161552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100012" algn="ctr">
                <a:tabLst>
                  <a:tab pos="357188" algn="l"/>
                </a:tabLst>
              </a:pPr>
              <a:r>
                <a:rPr lang="en-US" sz="1400" dirty="0">
                  <a:solidFill>
                    <a:srgbClr val="3C3C3C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127 million users</a:t>
              </a:r>
            </a:p>
            <a:p>
              <a:pPr indent="-100012" algn="ctr">
                <a:tabLst>
                  <a:tab pos="357188" algn="l"/>
                </a:tabLst>
              </a:pPr>
              <a:r>
                <a:rPr lang="en-US" sz="1400" dirty="0">
                  <a:solidFill>
                    <a:srgbClr val="3C3C3C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In 2021</a:t>
              </a:r>
            </a:p>
          </p:txBody>
        </p:sp>
        <p:sp>
          <p:nvSpPr>
            <p:cNvPr id="23" name="Rectangle 56">
              <a:extLst>
                <a:ext uri="{FF2B5EF4-FFF2-40B4-BE49-F238E27FC236}">
                  <a16:creationId xmlns:a16="http://schemas.microsoft.com/office/drawing/2014/main" id="{5D835558-AA69-4C2C-A748-D9D22A601FED}"/>
                </a:ext>
              </a:extLst>
            </p:cNvPr>
            <p:cNvSpPr/>
            <p:nvPr/>
          </p:nvSpPr>
          <p:spPr>
            <a:xfrm>
              <a:off x="5296452" y="4970253"/>
              <a:ext cx="161552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100012" algn="ctr">
                <a:tabLst>
                  <a:tab pos="357188" algn="l"/>
                </a:tabLst>
              </a:pPr>
              <a:r>
                <a:rPr lang="en-US" sz="1400" dirty="0">
                  <a:solidFill>
                    <a:srgbClr val="3C3C3C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19 million users</a:t>
              </a:r>
            </a:p>
            <a:p>
              <a:pPr indent="-100012" algn="ctr">
                <a:tabLst>
                  <a:tab pos="357188" algn="l"/>
                </a:tabLst>
              </a:pPr>
              <a:r>
                <a:rPr lang="en-US" sz="1400" dirty="0">
                  <a:solidFill>
                    <a:srgbClr val="3C3C3C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In 2021</a:t>
              </a:r>
            </a:p>
          </p:txBody>
        </p:sp>
        <p:sp>
          <p:nvSpPr>
            <p:cNvPr id="24" name="Rectangle 56">
              <a:extLst>
                <a:ext uri="{FF2B5EF4-FFF2-40B4-BE49-F238E27FC236}">
                  <a16:creationId xmlns:a16="http://schemas.microsoft.com/office/drawing/2014/main" id="{3D204194-59EC-42EC-BCBB-0561E80C6F2C}"/>
                </a:ext>
              </a:extLst>
            </p:cNvPr>
            <p:cNvSpPr/>
            <p:nvPr/>
          </p:nvSpPr>
          <p:spPr>
            <a:xfrm>
              <a:off x="3140293" y="2867277"/>
              <a:ext cx="2049819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3C3C3C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Almost</a:t>
              </a:r>
            </a:p>
            <a:p>
              <a:pPr algn="ctr"/>
              <a:r>
                <a:rPr lang="en-US" sz="1400" dirty="0">
                  <a:solidFill>
                    <a:srgbClr val="3C3C3C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99 million users</a:t>
              </a:r>
            </a:p>
            <a:p>
              <a:pPr algn="ctr"/>
              <a:r>
                <a:rPr lang="en-US" sz="1400" dirty="0">
                  <a:solidFill>
                    <a:srgbClr val="3C3C3C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In 2021</a:t>
              </a:r>
            </a:p>
          </p:txBody>
        </p:sp>
        <p:sp>
          <p:nvSpPr>
            <p:cNvPr id="25" name="Rectangle 56">
              <a:extLst>
                <a:ext uri="{FF2B5EF4-FFF2-40B4-BE49-F238E27FC236}">
                  <a16:creationId xmlns:a16="http://schemas.microsoft.com/office/drawing/2014/main" id="{FF0CDBFA-554C-4DB7-AFD0-A9DF41D68C82}"/>
                </a:ext>
              </a:extLst>
            </p:cNvPr>
            <p:cNvSpPr/>
            <p:nvPr/>
          </p:nvSpPr>
          <p:spPr>
            <a:xfrm>
              <a:off x="6822855" y="2867277"/>
              <a:ext cx="240167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3C3C3C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Almost 100 million of monthly accesses from Brazil in 2021</a:t>
              </a:r>
            </a:p>
          </p:txBody>
        </p:sp>
        <p:pic>
          <p:nvPicPr>
            <p:cNvPr id="29" name="Imagem 28" descr="Desenho de um animal&#10;&#10;Descrição gerada automaticamente com confiança média">
              <a:extLst>
                <a:ext uri="{FF2B5EF4-FFF2-40B4-BE49-F238E27FC236}">
                  <a16:creationId xmlns:a16="http://schemas.microsoft.com/office/drawing/2014/main" id="{8D22EEA5-4E53-4B6A-81F0-AB7429712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2808" y="4003849"/>
              <a:ext cx="568766" cy="568766"/>
            </a:xfrm>
            <a:prstGeom prst="rect">
              <a:avLst/>
            </a:prstGeom>
          </p:spPr>
        </p:pic>
        <p:pic>
          <p:nvPicPr>
            <p:cNvPr id="31" name="Imagem 30" descr="Ícone&#10;&#10;Descrição gerada automaticamente">
              <a:extLst>
                <a:ext uri="{FF2B5EF4-FFF2-40B4-BE49-F238E27FC236}">
                  <a16:creationId xmlns:a16="http://schemas.microsoft.com/office/drawing/2014/main" id="{820A1005-B36A-4123-9656-A5A6C6725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1621" y="4003849"/>
              <a:ext cx="568766" cy="568766"/>
            </a:xfrm>
            <a:prstGeom prst="rect">
              <a:avLst/>
            </a:prstGeom>
          </p:spPr>
        </p:pic>
        <p:pic>
          <p:nvPicPr>
            <p:cNvPr id="33" name="Imagem 32" descr="Ícone&#10;&#10;Descrição gerada automaticamente">
              <a:extLst>
                <a:ext uri="{FF2B5EF4-FFF2-40B4-BE49-F238E27FC236}">
                  <a16:creationId xmlns:a16="http://schemas.microsoft.com/office/drawing/2014/main" id="{66A1BEFA-90B1-49F6-94C7-2524565C43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1543" y="4074571"/>
              <a:ext cx="427323" cy="427323"/>
            </a:xfrm>
            <a:prstGeom prst="rect">
              <a:avLst/>
            </a:prstGeom>
          </p:spPr>
        </p:pic>
        <p:pic>
          <p:nvPicPr>
            <p:cNvPr id="35" name="Imagem 34" descr="Ícone&#10;&#10;Descrição gerada automaticamente">
              <a:extLst>
                <a:ext uri="{FF2B5EF4-FFF2-40B4-BE49-F238E27FC236}">
                  <a16:creationId xmlns:a16="http://schemas.microsoft.com/office/drawing/2014/main" id="{F754DB78-8466-49B1-8AA3-FD362045F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2730" y="4074571"/>
              <a:ext cx="427323" cy="4273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1620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270" y="24503"/>
            <a:ext cx="12192000" cy="6858000"/>
          </a:xfr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31B5E23-C88C-4771-8849-89B81012D65C}"/>
              </a:ext>
            </a:extLst>
          </p:cNvPr>
          <p:cNvSpPr txBox="1"/>
          <p:nvPr/>
        </p:nvSpPr>
        <p:spPr>
          <a:xfrm>
            <a:off x="556420" y="1052872"/>
            <a:ext cx="11053689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357188" algn="l"/>
              </a:tabLst>
            </a:pPr>
            <a:r>
              <a:rPr lang="en-US" sz="1500" dirty="0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Latest elections 2018 (presidential) and 2020 (local) - disinformation campaigns about electoral process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357188" algn="l"/>
              </a:tabLst>
            </a:pPr>
            <a:endParaRPr lang="en-US" sz="1500" dirty="0">
              <a:solidFill>
                <a:srgbClr val="3C3C3C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357188" algn="l"/>
              </a:tabLst>
            </a:pPr>
            <a:r>
              <a:rPr lang="pt-BR" sz="1500" dirty="0" err="1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Research</a:t>
            </a:r>
            <a:r>
              <a:rPr lang="pt-BR" sz="1500" dirty="0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pt-BR" sz="1500" dirty="0" err="1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by</a:t>
            </a:r>
            <a:r>
              <a:rPr lang="pt-BR" sz="1500" dirty="0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Fundação Getúlio Vargas (FGV) and </a:t>
            </a:r>
            <a:r>
              <a:rPr lang="en-US" sz="1500" dirty="0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Electoral Court (Tribunal Superior </a:t>
            </a:r>
            <a:r>
              <a:rPr lang="en-US" sz="1500" dirty="0" err="1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Eleitoral</a:t>
            </a:r>
            <a:r>
              <a:rPr lang="en-US" sz="1500" dirty="0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):*</a:t>
            </a:r>
            <a:endParaRPr lang="pt-BR" sz="1500" dirty="0">
              <a:solidFill>
                <a:srgbClr val="3C3C3C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357188" lvl="1">
              <a:tabLst>
                <a:tab pos="357188" algn="l"/>
              </a:tabLst>
            </a:pPr>
            <a:endParaRPr lang="en-US" b="1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D1B0F27-C5A2-4831-A60C-1984F76AC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B602CC3-4D01-4D93-B862-32749EDF8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5728D88F-1BE3-4C63-ADAB-D41EE1186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E7EE290D-B071-4211-B15A-8155BFA53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C0CEE2CA-DE21-4704-9353-CD45D47E6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601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862E6D6-5CA3-4E45-A09C-783C26D80966}"/>
              </a:ext>
            </a:extLst>
          </p:cNvPr>
          <p:cNvSpPr txBox="1">
            <a:spLocks/>
          </p:cNvSpPr>
          <p:nvPr/>
        </p:nvSpPr>
        <p:spPr>
          <a:xfrm>
            <a:off x="556420" y="365126"/>
            <a:ext cx="10515600" cy="513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4367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DISINFORMATION AND SOCIAL NETWORKS - ELECTIONS</a:t>
            </a:r>
            <a:endParaRPr lang="en-GB" sz="2800" dirty="0">
              <a:solidFill>
                <a:srgbClr val="04367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8" name="Line 2">
            <a:extLst>
              <a:ext uri="{FF2B5EF4-FFF2-40B4-BE49-F238E27FC236}">
                <a16:creationId xmlns:a16="http://schemas.microsoft.com/office/drawing/2014/main" id="{381C02D1-0192-411A-8C4E-4A31668D9F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9648" y="3780721"/>
            <a:ext cx="9654165" cy="0"/>
          </a:xfrm>
          <a:prstGeom prst="line">
            <a:avLst/>
          </a:prstGeom>
          <a:noFill/>
          <a:ln w="19050" cap="flat" cmpd="sng">
            <a:solidFill>
              <a:schemeClr val="bg1">
                <a:lumMod val="85000"/>
              </a:schemeClr>
            </a:solidFill>
            <a:prstDash val="sys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5400" tIns="25400" rIns="25400" bIns="25400" anchor="ctr"/>
          <a:lstStyle/>
          <a:p>
            <a:pPr algn="ctr" eaLnBrk="1">
              <a:defRPr/>
            </a:pPr>
            <a:endParaRPr lang="x-none" altLang="x-none" sz="1600"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24" name="CuadroTexto 395">
            <a:extLst>
              <a:ext uri="{FF2B5EF4-FFF2-40B4-BE49-F238E27FC236}">
                <a16:creationId xmlns:a16="http://schemas.microsoft.com/office/drawing/2014/main" id="{8717239D-9246-49AA-8961-297087404C05}"/>
              </a:ext>
            </a:extLst>
          </p:cNvPr>
          <p:cNvSpPr txBox="1"/>
          <p:nvPr/>
        </p:nvSpPr>
        <p:spPr>
          <a:xfrm>
            <a:off x="1240026" y="3817338"/>
            <a:ext cx="37601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00012" algn="ctr">
              <a:tabLst>
                <a:tab pos="357188" algn="l"/>
              </a:tabLst>
            </a:pPr>
            <a:r>
              <a:rPr lang="pt-BR" altLang="pt-BR" sz="1600" dirty="0">
                <a:solidFill>
                  <a:srgbClr val="3C3C3C"/>
                </a:solidFill>
                <a:latin typeface="Segoe UI Semibold" panose="020B0702040204020203" pitchFamily="34" charset="0"/>
                <a:ea typeface="Segoe UI Historic" panose="020B0502040204020203" pitchFamily="34" charset="0"/>
                <a:cs typeface="Segoe UI Semibold" panose="020B0702040204020203" pitchFamily="34" charset="0"/>
              </a:rPr>
              <a:t>335,169 </a:t>
            </a:r>
            <a:r>
              <a:rPr lang="pt-BR" altLang="pt-BR" sz="1600" dirty="0" err="1">
                <a:solidFill>
                  <a:srgbClr val="3C3C3C"/>
                </a:solidFill>
                <a:latin typeface="Segoe UI Semibold" panose="020B0702040204020203" pitchFamily="34" charset="0"/>
                <a:ea typeface="Segoe UI Historic" panose="020B0502040204020203" pitchFamily="34" charset="0"/>
                <a:cs typeface="Segoe UI Semibold" panose="020B0702040204020203" pitchFamily="34" charset="0"/>
              </a:rPr>
              <a:t>publications</a:t>
            </a:r>
            <a:r>
              <a:rPr lang="pt-BR" altLang="pt-BR" sz="1600" dirty="0">
                <a:solidFill>
                  <a:srgbClr val="3C3C3C"/>
                </a:solidFill>
                <a:latin typeface="Segoe UI Semibold" panose="020B0702040204020203" pitchFamily="34" charset="0"/>
                <a:ea typeface="Segoe UI Historic" panose="020B0502040204020203" pitchFamily="34" charset="0"/>
                <a:cs typeface="Segoe UI Semibold" panose="020B0702040204020203" pitchFamily="34" charset="0"/>
              </a:rPr>
              <a:t> </a:t>
            </a:r>
            <a:r>
              <a:rPr lang="pt-BR" altLang="pt-BR" sz="1600" dirty="0" err="1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that</a:t>
            </a:r>
            <a:r>
              <a:rPr lang="pt-BR" altLang="pt-BR" sz="1600" dirty="0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pt-BR" altLang="pt-BR" sz="1600" dirty="0" err="1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questioned</a:t>
            </a:r>
            <a:r>
              <a:rPr lang="pt-BR" altLang="pt-BR" sz="1600" dirty="0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pt-BR" altLang="pt-BR" sz="1600" dirty="0" err="1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the</a:t>
            </a:r>
            <a:r>
              <a:rPr lang="pt-BR" altLang="pt-BR" sz="1600" dirty="0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pt-BR" altLang="pt-BR" sz="1600" dirty="0" err="1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legality</a:t>
            </a:r>
            <a:r>
              <a:rPr lang="pt-BR" altLang="pt-BR" sz="1600" dirty="0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pt-BR" altLang="pt-BR" sz="1600" dirty="0" err="1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and</a:t>
            </a:r>
            <a:r>
              <a:rPr lang="pt-BR" altLang="pt-BR" sz="1600" dirty="0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pt-BR" altLang="pt-BR" sz="1600" dirty="0" err="1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security</a:t>
            </a:r>
            <a:r>
              <a:rPr lang="pt-BR" altLang="pt-BR" sz="1600" dirty="0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pt-BR" altLang="pt-BR" sz="1600" dirty="0" err="1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of</a:t>
            </a:r>
            <a:r>
              <a:rPr lang="pt-BR" altLang="pt-BR" sz="1600" dirty="0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pt-BR" altLang="pt-BR" sz="1600" dirty="0" err="1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Brazilian</a:t>
            </a:r>
            <a:r>
              <a:rPr lang="pt-BR" altLang="pt-BR" sz="1600" dirty="0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pt-BR" altLang="pt-BR" sz="1600" dirty="0" err="1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elections</a:t>
            </a:r>
            <a:r>
              <a:rPr lang="pt-BR" altLang="pt-BR" sz="1600" dirty="0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. </a:t>
            </a:r>
            <a:r>
              <a:rPr lang="pt-BR" altLang="pt-BR" sz="1600" dirty="0" err="1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Those</a:t>
            </a:r>
            <a:r>
              <a:rPr lang="pt-BR" altLang="pt-BR" sz="1600" dirty="0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posts </a:t>
            </a:r>
            <a:r>
              <a:rPr lang="pt-BR" altLang="pt-BR" sz="1600" dirty="0" err="1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had</a:t>
            </a:r>
            <a:r>
              <a:rPr lang="pt-BR" altLang="pt-BR" sz="1600" dirty="0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more </a:t>
            </a:r>
            <a:r>
              <a:rPr lang="pt-BR" altLang="pt-BR" sz="1600" dirty="0" err="1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than</a:t>
            </a:r>
            <a:r>
              <a:rPr lang="pt-BR" altLang="pt-BR" sz="1600" dirty="0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pt-BR" altLang="pt-BR" sz="1600" dirty="0">
                <a:solidFill>
                  <a:srgbClr val="3C3C3C"/>
                </a:solidFill>
                <a:latin typeface="Segoe UI Semibold" panose="020B0702040204020203" pitchFamily="34" charset="0"/>
                <a:ea typeface="Segoe UI Historic" panose="020B0502040204020203" pitchFamily="34" charset="0"/>
                <a:cs typeface="Segoe UI Semibold" panose="020B0702040204020203" pitchFamily="34" charset="0"/>
              </a:rPr>
              <a:t>16 </a:t>
            </a:r>
            <a:r>
              <a:rPr lang="pt-BR" altLang="pt-BR" sz="1600" dirty="0" err="1">
                <a:solidFill>
                  <a:srgbClr val="3C3C3C"/>
                </a:solidFill>
                <a:latin typeface="Segoe UI Semibold" panose="020B0702040204020203" pitchFamily="34" charset="0"/>
                <a:ea typeface="Segoe UI Historic" panose="020B0502040204020203" pitchFamily="34" charset="0"/>
                <a:cs typeface="Segoe UI Semibold" panose="020B0702040204020203" pitchFamily="34" charset="0"/>
              </a:rPr>
              <a:t>million</a:t>
            </a:r>
            <a:r>
              <a:rPr lang="pt-BR" altLang="pt-BR" sz="1600" dirty="0">
                <a:solidFill>
                  <a:srgbClr val="3C3C3C"/>
                </a:solidFill>
                <a:latin typeface="Segoe UI Semibold" panose="020B0702040204020203" pitchFamily="34" charset="0"/>
                <a:ea typeface="Segoe UI Historic" panose="020B0502040204020203" pitchFamily="34" charset="0"/>
                <a:cs typeface="Segoe UI Semibold" panose="020B0702040204020203" pitchFamily="34" charset="0"/>
              </a:rPr>
              <a:t> </a:t>
            </a:r>
            <a:r>
              <a:rPr lang="pt-BR" altLang="pt-BR" sz="1600" dirty="0" err="1">
                <a:solidFill>
                  <a:srgbClr val="3C3C3C"/>
                </a:solidFill>
                <a:latin typeface="Segoe UI Semibold" panose="020B0702040204020203" pitchFamily="34" charset="0"/>
                <a:ea typeface="Segoe UI Historic" panose="020B0502040204020203" pitchFamily="34" charset="0"/>
                <a:cs typeface="Segoe UI Semibold" panose="020B0702040204020203" pitchFamily="34" charset="0"/>
              </a:rPr>
              <a:t>interactions</a:t>
            </a:r>
            <a:r>
              <a:rPr lang="pt-BR" altLang="pt-BR" sz="1600" dirty="0">
                <a:solidFill>
                  <a:srgbClr val="3C3C3C"/>
                </a:solidFill>
                <a:latin typeface="Segoe UI Semibold" panose="020B0702040204020203" pitchFamily="34" charset="0"/>
                <a:ea typeface="Segoe UI Historic" panose="020B0502040204020203" pitchFamily="34" charset="0"/>
                <a:cs typeface="Segoe UI Semibold" panose="020B0702040204020203" pitchFamily="34" charset="0"/>
              </a:rPr>
              <a:t> </a:t>
            </a:r>
            <a:r>
              <a:rPr lang="pt-BR" altLang="pt-BR" sz="1600" dirty="0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online.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F7CCB919-9294-46B7-BFC2-EFF053BEE26E}"/>
              </a:ext>
            </a:extLst>
          </p:cNvPr>
          <p:cNvGrpSpPr/>
          <p:nvPr/>
        </p:nvGrpSpPr>
        <p:grpSpPr>
          <a:xfrm>
            <a:off x="2133782" y="2687469"/>
            <a:ext cx="7369825" cy="1641913"/>
            <a:chOff x="1814560" y="4248624"/>
            <a:chExt cx="6255892" cy="1641913"/>
          </a:xfrm>
        </p:grpSpPr>
        <p:grpSp>
          <p:nvGrpSpPr>
            <p:cNvPr id="19" name="Group 4">
              <a:extLst>
                <a:ext uri="{FF2B5EF4-FFF2-40B4-BE49-F238E27FC236}">
                  <a16:creationId xmlns:a16="http://schemas.microsoft.com/office/drawing/2014/main" id="{B19280E4-264A-437F-92F2-FA1BDE882A56}"/>
                </a:ext>
              </a:extLst>
            </p:cNvPr>
            <p:cNvGrpSpPr/>
            <p:nvPr/>
          </p:nvGrpSpPr>
          <p:grpSpPr>
            <a:xfrm>
              <a:off x="1814560" y="4248624"/>
              <a:ext cx="6255892" cy="1641913"/>
              <a:chOff x="3206191" y="9557677"/>
              <a:chExt cx="13935908" cy="3657600"/>
            </a:xfrm>
            <a:solidFill>
              <a:schemeClr val="bg1">
                <a:lumMod val="95000"/>
              </a:schemeClr>
            </a:solidFill>
          </p:grpSpPr>
          <p:sp>
            <p:nvSpPr>
              <p:cNvPr id="20" name="Chord 3">
                <a:extLst>
                  <a:ext uri="{FF2B5EF4-FFF2-40B4-BE49-F238E27FC236}">
                    <a16:creationId xmlns:a16="http://schemas.microsoft.com/office/drawing/2014/main" id="{D396E802-65E1-4613-8CB7-6B6C7A98178C}"/>
                  </a:ext>
                </a:extLst>
              </p:cNvPr>
              <p:cNvSpPr/>
              <p:nvPr/>
            </p:nvSpPr>
            <p:spPr>
              <a:xfrm>
                <a:off x="3206191" y="9557677"/>
                <a:ext cx="3657600" cy="3657600"/>
              </a:xfrm>
              <a:prstGeom prst="chord">
                <a:avLst>
                  <a:gd name="adj1" fmla="val 10897362"/>
                  <a:gd name="adj2" fmla="val 2151074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" name="Chord 71">
                <a:extLst>
                  <a:ext uri="{FF2B5EF4-FFF2-40B4-BE49-F238E27FC236}">
                    <a16:creationId xmlns:a16="http://schemas.microsoft.com/office/drawing/2014/main" id="{5A71C9D5-7E4E-4000-AA57-9B273A0706D1}"/>
                  </a:ext>
                </a:extLst>
              </p:cNvPr>
              <p:cNvSpPr/>
              <p:nvPr/>
            </p:nvSpPr>
            <p:spPr>
              <a:xfrm>
                <a:off x="13484499" y="9557677"/>
                <a:ext cx="3657600" cy="3657600"/>
              </a:xfrm>
              <a:prstGeom prst="chord">
                <a:avLst>
                  <a:gd name="adj1" fmla="val 10897362"/>
                  <a:gd name="adj2" fmla="val 2151074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pic>
          <p:nvPicPr>
            <p:cNvPr id="28" name="Imagem 27" descr="Ícone&#10;&#10;Descrição gerada automaticamente">
              <a:extLst>
                <a:ext uri="{FF2B5EF4-FFF2-40B4-BE49-F238E27FC236}">
                  <a16:creationId xmlns:a16="http://schemas.microsoft.com/office/drawing/2014/main" id="{DF19A83A-82FB-4E5B-9356-3DFCE2DCB5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1854" y="4498188"/>
              <a:ext cx="427323" cy="427323"/>
            </a:xfrm>
            <a:prstGeom prst="rect">
              <a:avLst/>
            </a:prstGeom>
          </p:spPr>
        </p:pic>
        <p:pic>
          <p:nvPicPr>
            <p:cNvPr id="29" name="Imagem 28" descr="Ícone&#10;&#10;Descrição gerada automaticamente">
              <a:extLst>
                <a:ext uri="{FF2B5EF4-FFF2-40B4-BE49-F238E27FC236}">
                  <a16:creationId xmlns:a16="http://schemas.microsoft.com/office/drawing/2014/main" id="{D6D32078-CC59-42FB-B051-1C887F067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6674" y="4383619"/>
              <a:ext cx="625643" cy="625643"/>
            </a:xfrm>
            <a:prstGeom prst="rect">
              <a:avLst/>
            </a:prstGeom>
          </p:spPr>
        </p:pic>
      </p:grpSp>
      <p:sp>
        <p:nvSpPr>
          <p:cNvPr id="31" name="CuadroTexto 395">
            <a:extLst>
              <a:ext uri="{FF2B5EF4-FFF2-40B4-BE49-F238E27FC236}">
                <a16:creationId xmlns:a16="http://schemas.microsoft.com/office/drawing/2014/main" id="{2A9115E8-883C-4317-AC1A-28CA8F9E3511}"/>
              </a:ext>
            </a:extLst>
          </p:cNvPr>
          <p:cNvSpPr txBox="1"/>
          <p:nvPr/>
        </p:nvSpPr>
        <p:spPr>
          <a:xfrm>
            <a:off x="7064319" y="3973071"/>
            <a:ext cx="2944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00012" algn="ctr">
              <a:tabLst>
                <a:tab pos="357188" algn="l"/>
              </a:tabLst>
            </a:pPr>
            <a:r>
              <a:rPr lang="en-US" altLang="pt-BR" sz="1600" dirty="0">
                <a:solidFill>
                  <a:srgbClr val="3C3C3C"/>
                </a:solidFill>
                <a:latin typeface="Segoe UI Semibold" panose="020B0702040204020203" pitchFamily="34" charset="0"/>
                <a:ea typeface="Segoe UI Historic" panose="020B0502040204020203" pitchFamily="34" charset="0"/>
                <a:cs typeface="Segoe UI Semibold" panose="020B0702040204020203" pitchFamily="34" charset="0"/>
              </a:rPr>
              <a:t>2,035 posts</a:t>
            </a:r>
            <a:r>
              <a:rPr lang="en-US" altLang="pt-BR" sz="1600" dirty="0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about disinformation had nearly </a:t>
            </a:r>
            <a:r>
              <a:rPr lang="en-US" altLang="pt-BR" sz="1600" dirty="0">
                <a:solidFill>
                  <a:srgbClr val="3C3C3C"/>
                </a:solidFill>
                <a:latin typeface="Segoe UI Semibold" panose="020B0702040204020203" pitchFamily="34" charset="0"/>
                <a:ea typeface="Segoe UI Historic" panose="020B0502040204020203" pitchFamily="34" charset="0"/>
                <a:cs typeface="Segoe UI Semibold" panose="020B0702040204020203" pitchFamily="34" charset="0"/>
              </a:rPr>
              <a:t>24 million views</a:t>
            </a:r>
            <a:r>
              <a:rPr lang="en-US" altLang="pt-BR" sz="1600" dirty="0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.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6AAAD25F-20AE-4CAB-A41B-B12EE7634751}"/>
              </a:ext>
            </a:extLst>
          </p:cNvPr>
          <p:cNvSpPr txBox="1"/>
          <p:nvPr/>
        </p:nvSpPr>
        <p:spPr>
          <a:xfrm>
            <a:off x="556420" y="6323597"/>
            <a:ext cx="993930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dirty="0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*Desinformação On-line e Eleições no Brasil: A circulação de links sobre desconfiança no sistema eleitoral brasileiro no Facebook e no YouTube (2014-2020)</a:t>
            </a:r>
            <a:r>
              <a:rPr lang="en-US" sz="800" dirty="0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.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1547273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31B5E23-C88C-4771-8849-89B81012D65C}"/>
              </a:ext>
            </a:extLst>
          </p:cNvPr>
          <p:cNvSpPr txBox="1"/>
          <p:nvPr/>
        </p:nvSpPr>
        <p:spPr>
          <a:xfrm>
            <a:off x="556420" y="1109244"/>
            <a:ext cx="11025210" cy="741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357188" algn="l"/>
              </a:tabLst>
            </a:pPr>
            <a:r>
              <a:rPr lang="pt-BR" altLang="pt-BR" sz="1500" dirty="0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The </a:t>
            </a:r>
            <a:r>
              <a:rPr lang="pt-BR" altLang="pt-BR" sz="1500" dirty="0" err="1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research</a:t>
            </a:r>
            <a:r>
              <a:rPr lang="pt-BR" altLang="pt-BR" sz="1500" dirty="0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pt-BR" altLang="pt-BR" sz="1500" dirty="0" err="1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reveals</a:t>
            </a:r>
            <a:r>
              <a:rPr lang="pt-BR" altLang="pt-BR" sz="1500" dirty="0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pt-BR" altLang="pt-BR" sz="1500" dirty="0" err="1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that</a:t>
            </a:r>
            <a:r>
              <a:rPr lang="pt-BR" altLang="pt-BR" sz="1500" dirty="0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pt-BR" altLang="pt-BR" sz="1500" dirty="0" err="1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the</a:t>
            </a:r>
            <a:r>
              <a:rPr lang="pt-BR" altLang="pt-BR" sz="1500" dirty="0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spread </a:t>
            </a:r>
            <a:r>
              <a:rPr lang="pt-BR" altLang="pt-BR" sz="1500" dirty="0" err="1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of</a:t>
            </a:r>
            <a:r>
              <a:rPr lang="pt-BR" altLang="pt-BR" sz="1500" dirty="0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false </a:t>
            </a:r>
            <a:r>
              <a:rPr lang="pt-BR" altLang="pt-BR" sz="1500" dirty="0" err="1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information</a:t>
            </a:r>
            <a:r>
              <a:rPr lang="pt-BR" altLang="pt-BR" sz="1500" dirty="0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pt-BR" altLang="pt-BR" sz="1500" dirty="0" err="1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about</a:t>
            </a:r>
            <a:r>
              <a:rPr lang="pt-BR" altLang="pt-BR" sz="1500" dirty="0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pt-BR" altLang="pt-BR" sz="1500" dirty="0" err="1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the</a:t>
            </a:r>
            <a:r>
              <a:rPr lang="pt-BR" altLang="pt-BR" sz="1500" dirty="0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pt-BR" altLang="pt-BR" sz="1500" dirty="0" err="1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electoral</a:t>
            </a:r>
            <a:r>
              <a:rPr lang="pt-BR" altLang="pt-BR" sz="1500" dirty="0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pt-BR" altLang="pt-BR" sz="1500" dirty="0" err="1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process</a:t>
            </a:r>
            <a:r>
              <a:rPr lang="pt-BR" altLang="pt-BR" sz="1500" dirty="0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pt-BR" altLang="pt-BR" sz="1500" dirty="0" err="1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has</a:t>
            </a:r>
            <a:r>
              <a:rPr lang="pt-BR" altLang="pt-BR" sz="1500" dirty="0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a </a:t>
            </a:r>
            <a:r>
              <a:rPr lang="pt-BR" altLang="pt-BR" sz="1500" dirty="0" err="1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significant</a:t>
            </a:r>
            <a:r>
              <a:rPr lang="pt-BR" altLang="pt-BR" sz="1500" dirty="0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pt-BR" altLang="pt-BR" sz="1500" dirty="0" err="1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increase</a:t>
            </a:r>
            <a:r>
              <a:rPr lang="pt-BR" altLang="pt-BR" sz="1500" dirty="0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in </a:t>
            </a:r>
            <a:r>
              <a:rPr lang="pt-BR" altLang="pt-BR" sz="1500" dirty="0" err="1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election</a:t>
            </a:r>
            <a:r>
              <a:rPr lang="pt-BR" altLang="pt-BR" sz="1500" dirty="0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pt-BR" altLang="pt-BR" sz="1500" dirty="0" err="1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years</a:t>
            </a:r>
            <a:r>
              <a:rPr lang="pt-BR" altLang="pt-BR" sz="1500" dirty="0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, </a:t>
            </a:r>
            <a:r>
              <a:rPr lang="pt-BR" altLang="pt-BR" sz="1500" dirty="0" err="1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but</a:t>
            </a:r>
            <a:r>
              <a:rPr lang="pt-BR" altLang="pt-BR" sz="1500" dirty="0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pt-BR" altLang="pt-BR" sz="1500" dirty="0" err="1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also</a:t>
            </a:r>
            <a:r>
              <a:rPr lang="pt-BR" altLang="pt-BR" sz="1500" dirty="0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pt-BR" altLang="pt-BR" sz="1500" dirty="0" err="1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occurs</a:t>
            </a:r>
            <a:r>
              <a:rPr lang="pt-BR" altLang="pt-BR" sz="1500" dirty="0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in non-</a:t>
            </a:r>
            <a:r>
              <a:rPr lang="pt-BR" altLang="pt-BR" sz="1500" dirty="0" err="1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election</a:t>
            </a:r>
            <a:r>
              <a:rPr lang="pt-BR" altLang="pt-BR" sz="1500" dirty="0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pt-BR" altLang="pt-BR" sz="1500" dirty="0" err="1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years</a:t>
            </a:r>
            <a:r>
              <a:rPr lang="pt-BR" altLang="pt-BR" sz="1500" dirty="0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. 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D1B0F27-C5A2-4831-A60C-1984F76AC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B602CC3-4D01-4D93-B862-32749EDF8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7804727-CE16-4A58-A32B-941E76471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2310" y="2032026"/>
            <a:ext cx="5307378" cy="370789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2651052-1F12-4432-AED8-1AF80057D26A}"/>
              </a:ext>
            </a:extLst>
          </p:cNvPr>
          <p:cNvSpPr txBox="1"/>
          <p:nvPr/>
        </p:nvSpPr>
        <p:spPr>
          <a:xfrm>
            <a:off x="357494" y="6323610"/>
            <a:ext cx="113846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err="1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Source</a:t>
            </a:r>
            <a:r>
              <a:rPr lang="pt-BR" sz="1100" dirty="0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: “Desinformação On-line e Eleições no Brasil: A circulação de links sobre desconfiança no sistema eleitoral brasileiro no Facebook e no YouTube</a:t>
            </a:r>
          </a:p>
          <a:p>
            <a:r>
              <a:rPr lang="pt-BR" sz="1100" dirty="0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(2014-2020)” - https://bibliotecadigital.fgv.br/dspace/bitstream/handle/10438/30085/%5bPT%5d%20Estudo%201%20%281%29.pdf?sequence=1&amp;isAllowed=y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57581FD-69A8-40CD-8528-358316B5FC6B}"/>
              </a:ext>
            </a:extLst>
          </p:cNvPr>
          <p:cNvSpPr txBox="1">
            <a:spLocks/>
          </p:cNvSpPr>
          <p:nvPr/>
        </p:nvSpPr>
        <p:spPr>
          <a:xfrm>
            <a:off x="556420" y="365126"/>
            <a:ext cx="10515600" cy="513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4367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DISINFORMATION AND SOCIAL NETWORKS - ELECTIONS</a:t>
            </a:r>
            <a:endParaRPr lang="en-GB" sz="2800" dirty="0">
              <a:solidFill>
                <a:srgbClr val="04367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430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31B5E23-C88C-4771-8849-89B81012D65C}"/>
              </a:ext>
            </a:extLst>
          </p:cNvPr>
          <p:cNvSpPr txBox="1"/>
          <p:nvPr/>
        </p:nvSpPr>
        <p:spPr>
          <a:xfrm>
            <a:off x="556420" y="1151653"/>
            <a:ext cx="1113681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357188" algn="l"/>
              </a:tabLst>
            </a:pPr>
            <a:r>
              <a:rPr lang="en-US" altLang="pt-BR" sz="2000" dirty="0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110 million Brazilians believe at least one fake news about the pandemic - </a:t>
            </a:r>
            <a:r>
              <a:rPr lang="en-US" altLang="pt-BR" sz="2000" dirty="0">
                <a:solidFill>
                  <a:srgbClr val="3C3C3C"/>
                </a:solidFill>
                <a:latin typeface="Segoe UI Semibold" panose="020B0702040204020203" pitchFamily="34" charset="0"/>
                <a:ea typeface="Segoe UI Historic" panose="020B0502040204020203" pitchFamily="34" charset="0"/>
                <a:cs typeface="Segoe UI Semibold" panose="020B0702040204020203" pitchFamily="34" charset="0"/>
              </a:rPr>
              <a:t>seven out of ten Brazilians</a:t>
            </a:r>
            <a:r>
              <a:rPr lang="en-US" altLang="pt-BR" sz="2000" dirty="0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357188" algn="l"/>
              </a:tabLst>
            </a:pPr>
            <a:endParaRPr lang="en-US" altLang="pt-BR" sz="2000" dirty="0">
              <a:solidFill>
                <a:srgbClr val="3C3C3C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357188" algn="l"/>
              </a:tabLst>
            </a:pPr>
            <a:r>
              <a:rPr lang="en-US" altLang="pt-BR" sz="2000" dirty="0">
                <a:solidFill>
                  <a:srgbClr val="3C3C3C"/>
                </a:solidFill>
                <a:latin typeface="Segoe UI Semibold" panose="020B0702040204020203" pitchFamily="34" charset="0"/>
                <a:ea typeface="Segoe UI Historic" panose="020B0502040204020203" pitchFamily="34" charset="0"/>
                <a:cs typeface="Segoe UI Semibold" panose="020B0702040204020203" pitchFamily="34" charset="0"/>
              </a:rPr>
              <a:t>6 out of 10 Brazilian internet users reported received fake news about the new coronavirus through WhatsApp</a:t>
            </a:r>
            <a:r>
              <a:rPr lang="en-US" altLang="pt-BR" sz="2000" dirty="0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357188" algn="l"/>
              </a:tabLst>
            </a:pPr>
            <a:endParaRPr lang="en-US" altLang="pt-BR" sz="2000" dirty="0">
              <a:solidFill>
                <a:srgbClr val="3C3C3C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357188" algn="l"/>
              </a:tabLst>
            </a:pPr>
            <a:r>
              <a:rPr lang="en-US" altLang="pt-BR" sz="2000" dirty="0">
                <a:solidFill>
                  <a:srgbClr val="3C3C3C"/>
                </a:solidFill>
                <a:latin typeface="Segoe UI Semibold" panose="020B0702040204020203" pitchFamily="34" charset="0"/>
                <a:ea typeface="Segoe UI Historic" panose="020B0502040204020203" pitchFamily="34" charset="0"/>
                <a:cs typeface="Segoe UI Semibold" panose="020B0702040204020203" pitchFamily="34" charset="0"/>
              </a:rPr>
              <a:t>5 in 10 Brazilian internet users received false news through Facebook.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357188" algn="l"/>
              </a:tabLst>
            </a:pPr>
            <a:endParaRPr lang="en-US" altLang="pt-BR" sz="2000" dirty="0">
              <a:solidFill>
                <a:srgbClr val="3C3C3C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357188" algn="l"/>
              </a:tabLst>
            </a:pPr>
            <a:r>
              <a:rPr lang="en-US" altLang="pt-BR" sz="2000" dirty="0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Parliamentary Commission of Inquiry in the Brazilian Federal Senate - dissemination of fake news and misinformation about vaccines by political agents</a:t>
            </a:r>
          </a:p>
          <a:p>
            <a:pPr marL="642938" lvl="1" indent="-285750" algn="just">
              <a:buFont typeface="Wingdings" panose="05000000000000000000" pitchFamily="2" charset="2"/>
              <a:buChar char="§"/>
              <a:tabLst>
                <a:tab pos="357188" algn="l"/>
              </a:tabLst>
            </a:pPr>
            <a:endParaRPr lang="en-US" b="1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D1B0F27-C5A2-4831-A60C-1984F76AC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B602CC3-4D01-4D93-B862-32749EDF8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5728D88F-1BE3-4C63-ADAB-D41EE1186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E7EE290D-B071-4211-B15A-8155BFA53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C0CEE2CA-DE21-4704-9353-CD45D47E6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601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D26885D3-23DD-443E-ADB6-1B41DE4AF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A7B3533-B652-4C55-8A37-127E8E22B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601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9ABD5B4-B95F-4C81-B1EF-F9498CB7F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601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522D412C-EEC4-4321-A18A-75F436DBC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601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60576E8-2F7F-4057-8C0B-0ACBD4FBB850}"/>
              </a:ext>
            </a:extLst>
          </p:cNvPr>
          <p:cNvSpPr txBox="1">
            <a:spLocks/>
          </p:cNvSpPr>
          <p:nvPr/>
        </p:nvSpPr>
        <p:spPr>
          <a:xfrm>
            <a:off x="556420" y="365126"/>
            <a:ext cx="10515600" cy="513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4367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DISINFORMATION AND SOCIAL NETWORKS – COVID-19 OUTBREAK</a:t>
            </a:r>
            <a:endParaRPr lang="en-GB" sz="2800" dirty="0">
              <a:solidFill>
                <a:srgbClr val="04367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0801203-3D5E-4192-B2DF-13F52A7F9B87}"/>
              </a:ext>
            </a:extLst>
          </p:cNvPr>
          <p:cNvSpPr txBox="1"/>
          <p:nvPr/>
        </p:nvSpPr>
        <p:spPr>
          <a:xfrm>
            <a:off x="352190" y="6399525"/>
            <a:ext cx="68535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err="1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Source</a:t>
            </a:r>
            <a:r>
              <a:rPr lang="pt-BR" sz="1100" dirty="0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: </a:t>
            </a:r>
            <a:r>
              <a:rPr lang="pt-BR" sz="1100" dirty="0" err="1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Avaaz</a:t>
            </a:r>
            <a:r>
              <a:rPr lang="pt-BR" sz="1100" dirty="0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– </a:t>
            </a:r>
            <a:r>
              <a:rPr lang="pt-BR" sz="1100" dirty="0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  <a:hlinkClick r:id="rId3"/>
              </a:rPr>
              <a:t>“O Brasil está sofrendo uma </a:t>
            </a:r>
            <a:r>
              <a:rPr lang="pt-BR" sz="1100" dirty="0" err="1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  <a:hlinkClick r:id="rId3"/>
              </a:rPr>
              <a:t>infodemia</a:t>
            </a:r>
            <a:r>
              <a:rPr lang="pt-BR" sz="1100" dirty="0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  <a:hlinkClick r:id="rId3"/>
              </a:rPr>
              <a:t> de Covid-19”</a:t>
            </a:r>
            <a:endParaRPr lang="pt-BR" sz="1100" dirty="0">
              <a:solidFill>
                <a:srgbClr val="3C3C3C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31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12192000" cy="6858000"/>
          </a:xfr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31B5E23-C88C-4771-8849-89B81012D65C}"/>
              </a:ext>
            </a:extLst>
          </p:cNvPr>
          <p:cNvSpPr txBox="1"/>
          <p:nvPr/>
        </p:nvSpPr>
        <p:spPr>
          <a:xfrm>
            <a:off x="688942" y="1989022"/>
            <a:ext cx="11136816" cy="2879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tabLst>
                <a:tab pos="357188" algn="l"/>
              </a:tabLst>
            </a:pPr>
            <a:endParaRPr lang="en-US" sz="1500" dirty="0">
              <a:solidFill>
                <a:srgbClr val="3C3C3C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algn="just">
              <a:lnSpc>
                <a:spcPct val="150000"/>
              </a:lnSpc>
              <a:tabLst>
                <a:tab pos="357188" algn="l"/>
              </a:tabLst>
            </a:pPr>
            <a:endParaRPr lang="en-US" sz="1500" dirty="0">
              <a:solidFill>
                <a:srgbClr val="3C3C3C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algn="just">
              <a:lnSpc>
                <a:spcPct val="150000"/>
              </a:lnSpc>
              <a:tabLst>
                <a:tab pos="357188" algn="l"/>
              </a:tabLst>
            </a:pPr>
            <a:endParaRPr lang="en-US" sz="1500" dirty="0">
              <a:solidFill>
                <a:srgbClr val="3C3C3C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algn="just">
              <a:lnSpc>
                <a:spcPct val="150000"/>
              </a:lnSpc>
              <a:tabLst>
                <a:tab pos="357188" algn="l"/>
              </a:tabLst>
            </a:pPr>
            <a:endParaRPr lang="en-US" sz="1500" dirty="0">
              <a:solidFill>
                <a:srgbClr val="3C3C3C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algn="just">
              <a:lnSpc>
                <a:spcPct val="150000"/>
              </a:lnSpc>
              <a:tabLst>
                <a:tab pos="357188" algn="l"/>
              </a:tabLst>
            </a:pPr>
            <a:endParaRPr lang="en-US" sz="1500" dirty="0">
              <a:solidFill>
                <a:srgbClr val="3C3C3C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algn="just">
              <a:lnSpc>
                <a:spcPct val="150000"/>
              </a:lnSpc>
              <a:tabLst>
                <a:tab pos="357188" algn="l"/>
              </a:tabLst>
            </a:pPr>
            <a:endParaRPr lang="en-US" sz="1500" dirty="0">
              <a:solidFill>
                <a:srgbClr val="3C3C3C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algn="just">
              <a:lnSpc>
                <a:spcPct val="150000"/>
              </a:lnSpc>
              <a:tabLst>
                <a:tab pos="357188" algn="l"/>
              </a:tabLst>
            </a:pPr>
            <a:endParaRPr lang="en-US" sz="1500" dirty="0">
              <a:solidFill>
                <a:srgbClr val="3C3C3C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357188" algn="l"/>
              </a:tabLst>
            </a:pPr>
            <a:r>
              <a:rPr lang="en-US" dirty="0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2019, 151 content removal actions in São Paulo State Court (100 Facebook , 24 Google). 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73EE4980-F81A-4E27-9DF6-2FA1FE6936B1}"/>
              </a:ext>
            </a:extLst>
          </p:cNvPr>
          <p:cNvSpPr/>
          <p:nvPr/>
        </p:nvSpPr>
        <p:spPr>
          <a:xfrm>
            <a:off x="6023691" y="2221873"/>
            <a:ext cx="4965626" cy="1533905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B3F3CECB-E80D-4B49-9E27-73369EE8B613}"/>
              </a:ext>
            </a:extLst>
          </p:cNvPr>
          <p:cNvSpPr/>
          <p:nvPr/>
        </p:nvSpPr>
        <p:spPr>
          <a:xfrm>
            <a:off x="927568" y="2281019"/>
            <a:ext cx="4514205" cy="1533905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D1B0F27-C5A2-4831-A60C-1984F76AC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B602CC3-4D01-4D93-B862-32749EDF8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5728D88F-1BE3-4C63-ADAB-D41EE1186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E7EE290D-B071-4211-B15A-8155BFA53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C0CEE2CA-DE21-4704-9353-CD45D47E6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601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D26885D3-23DD-443E-ADB6-1B41DE4AF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A7B3533-B652-4C55-8A37-127E8E22B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601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9ABD5B4-B95F-4C81-B1EF-F9498CB7F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601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522D412C-EEC4-4321-A18A-75F436DBC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601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60576E8-2F7F-4057-8C0B-0ACBD4FBB850}"/>
              </a:ext>
            </a:extLst>
          </p:cNvPr>
          <p:cNvSpPr txBox="1">
            <a:spLocks/>
          </p:cNvSpPr>
          <p:nvPr/>
        </p:nvSpPr>
        <p:spPr>
          <a:xfrm>
            <a:off x="556420" y="365126"/>
            <a:ext cx="10515600" cy="513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2800" dirty="0">
                <a:solidFill>
                  <a:srgbClr val="04367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2800" dirty="0">
                <a:solidFill>
                  <a:srgbClr val="04367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“EX ANTE” LEGISLATION IN BRAZIL – INTERNET BILL OF RIGHTS – 2014</a:t>
            </a:r>
            <a:endParaRPr lang="en-GB" sz="2800" dirty="0">
              <a:solidFill>
                <a:srgbClr val="04367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FF748CE1-6D57-4C14-A070-419AAE14A072}"/>
              </a:ext>
            </a:extLst>
          </p:cNvPr>
          <p:cNvSpPr txBox="1"/>
          <p:nvPr/>
        </p:nvSpPr>
        <p:spPr>
          <a:xfrm>
            <a:off x="1136506" y="2377374"/>
            <a:ext cx="4096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357188" algn="l"/>
              </a:tabLst>
            </a:pPr>
            <a:r>
              <a:rPr lang="en-US" dirty="0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Not liable for damages resulting from content generated by third parties.</a:t>
            </a:r>
          </a:p>
        </p:txBody>
      </p: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A5B46FD6-2CA5-40F5-9581-ED5E1DE0D926}"/>
              </a:ext>
            </a:extLst>
          </p:cNvPr>
          <p:cNvGrpSpPr/>
          <p:nvPr/>
        </p:nvGrpSpPr>
        <p:grpSpPr>
          <a:xfrm>
            <a:off x="791768" y="1438866"/>
            <a:ext cx="4785807" cy="669887"/>
            <a:chOff x="556420" y="3087262"/>
            <a:chExt cx="4785807" cy="669887"/>
          </a:xfrm>
        </p:grpSpPr>
        <p:sp>
          <p:nvSpPr>
            <p:cNvPr id="20" name="Rounded Rectangle 1">
              <a:extLst>
                <a:ext uri="{FF2B5EF4-FFF2-40B4-BE49-F238E27FC236}">
                  <a16:creationId xmlns:a16="http://schemas.microsoft.com/office/drawing/2014/main" id="{030BCCE6-F315-436A-80DC-AAF59457743B}"/>
                </a:ext>
              </a:extLst>
            </p:cNvPr>
            <p:cNvSpPr/>
            <p:nvPr/>
          </p:nvSpPr>
          <p:spPr>
            <a:xfrm>
              <a:off x="556420" y="3087262"/>
              <a:ext cx="4785807" cy="430932"/>
            </a:xfrm>
            <a:prstGeom prst="roundRect">
              <a:avLst>
                <a:gd name="adj" fmla="val 23232"/>
              </a:avLst>
            </a:prstGeom>
            <a:solidFill>
              <a:srgbClr val="0436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Segoe UI Semibold" panose="020B0702040204020203" pitchFamily="34" charset="0"/>
                  <a:ea typeface="Segoe UI Historic" panose="020B0502040204020203" pitchFamily="34" charset="0"/>
                  <a:cs typeface="Segoe UI Semibold" panose="020B0702040204020203" pitchFamily="34" charset="0"/>
                </a:rPr>
                <a:t>Connection Providers</a:t>
              </a:r>
            </a:p>
          </p:txBody>
        </p:sp>
        <p:sp>
          <p:nvSpPr>
            <p:cNvPr id="21" name="Triangle 7">
              <a:extLst>
                <a:ext uri="{FF2B5EF4-FFF2-40B4-BE49-F238E27FC236}">
                  <a16:creationId xmlns:a16="http://schemas.microsoft.com/office/drawing/2014/main" id="{0B37D7E8-32F9-4808-B2F4-6205913B9D1A}"/>
                </a:ext>
              </a:extLst>
            </p:cNvPr>
            <p:cNvSpPr/>
            <p:nvPr/>
          </p:nvSpPr>
          <p:spPr>
            <a:xfrm rot="10800000">
              <a:off x="2780954" y="3466856"/>
              <a:ext cx="336740" cy="290293"/>
            </a:xfrm>
            <a:prstGeom prst="triangle">
              <a:avLst/>
            </a:prstGeom>
            <a:solidFill>
              <a:srgbClr val="0436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A0314C7B-0958-4306-8292-DF5AC0A238F2}"/>
              </a:ext>
            </a:extLst>
          </p:cNvPr>
          <p:cNvGrpSpPr/>
          <p:nvPr/>
        </p:nvGrpSpPr>
        <p:grpSpPr>
          <a:xfrm>
            <a:off x="6023691" y="1470149"/>
            <a:ext cx="5264388" cy="669887"/>
            <a:chOff x="317129" y="3087262"/>
            <a:chExt cx="5264388" cy="669887"/>
          </a:xfrm>
        </p:grpSpPr>
        <p:sp>
          <p:nvSpPr>
            <p:cNvPr id="24" name="Rounded Rectangle 1">
              <a:extLst>
                <a:ext uri="{FF2B5EF4-FFF2-40B4-BE49-F238E27FC236}">
                  <a16:creationId xmlns:a16="http://schemas.microsoft.com/office/drawing/2014/main" id="{E48C7623-4196-4863-94E1-F6F7699FA7E0}"/>
                </a:ext>
              </a:extLst>
            </p:cNvPr>
            <p:cNvSpPr/>
            <p:nvPr/>
          </p:nvSpPr>
          <p:spPr>
            <a:xfrm>
              <a:off x="317129" y="3087262"/>
              <a:ext cx="5264388" cy="430932"/>
            </a:xfrm>
            <a:prstGeom prst="roundRect">
              <a:avLst>
                <a:gd name="adj" fmla="val 23232"/>
              </a:avLst>
            </a:prstGeom>
            <a:solidFill>
              <a:srgbClr val="0436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Segoe UI Semibold" panose="020B0702040204020203" pitchFamily="34" charset="0"/>
                  <a:ea typeface="Segoe UI Historic" panose="020B0502040204020203" pitchFamily="34" charset="0"/>
                  <a:cs typeface="Segoe UI Semibold" panose="020B0702040204020203" pitchFamily="34" charset="0"/>
                </a:rPr>
                <a:t>Application Providers</a:t>
              </a:r>
            </a:p>
          </p:txBody>
        </p:sp>
        <p:sp>
          <p:nvSpPr>
            <p:cNvPr id="25" name="Triangle 7">
              <a:extLst>
                <a:ext uri="{FF2B5EF4-FFF2-40B4-BE49-F238E27FC236}">
                  <a16:creationId xmlns:a16="http://schemas.microsoft.com/office/drawing/2014/main" id="{04AFEB55-3EA9-418C-88C3-167EABFD89F7}"/>
                </a:ext>
              </a:extLst>
            </p:cNvPr>
            <p:cNvSpPr/>
            <p:nvPr/>
          </p:nvSpPr>
          <p:spPr>
            <a:xfrm rot="10800000">
              <a:off x="2780954" y="3466856"/>
              <a:ext cx="336740" cy="290293"/>
            </a:xfrm>
            <a:prstGeom prst="triangle">
              <a:avLst/>
            </a:prstGeom>
            <a:solidFill>
              <a:srgbClr val="0436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4167484A-3E58-4365-B368-0759748C303C}"/>
              </a:ext>
            </a:extLst>
          </p:cNvPr>
          <p:cNvSpPr txBox="1"/>
          <p:nvPr/>
        </p:nvSpPr>
        <p:spPr>
          <a:xfrm>
            <a:off x="5921775" y="2401640"/>
            <a:ext cx="4965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357188" algn="l"/>
              </a:tabLst>
            </a:pPr>
            <a:r>
              <a:rPr lang="en-US" dirty="0">
                <a:solidFill>
                  <a:srgbClr val="3C3C3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Content removal after court decision or notification if “sexual content”</a:t>
            </a:r>
          </a:p>
        </p:txBody>
      </p:sp>
    </p:spTree>
    <p:extLst>
      <p:ext uri="{BB962C8B-B14F-4D97-AF65-F5344CB8AC3E}">
        <p14:creationId xmlns:p14="http://schemas.microsoft.com/office/powerpoint/2010/main" val="752347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3652</TotalTime>
  <Words>568</Words>
  <Application>Microsoft Office PowerPoint</Application>
  <PresentationFormat>Widescreen</PresentationFormat>
  <Paragraphs>79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Helvetica Light</vt:lpstr>
      <vt:lpstr>Lato Light</vt:lpstr>
      <vt:lpstr>Segoe UI Historic</vt:lpstr>
      <vt:lpstr>Segoe UI Semibold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INTERNET USE IN BRAZIL – SOCIAL NETWORK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International Bar Association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Girard</dc:creator>
  <cp:lastModifiedBy>Camila Borba Lefèvre | Vieira Rezende</cp:lastModifiedBy>
  <cp:revision>26</cp:revision>
  <dcterms:created xsi:type="dcterms:W3CDTF">2017-01-10T13:06:50Z</dcterms:created>
  <dcterms:modified xsi:type="dcterms:W3CDTF">2022-04-22T07:37:26Z</dcterms:modified>
</cp:coreProperties>
</file>