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custom-properties" Target="docProps/custom.xml" Id="rId5"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76" r:id="rId6"/>
    <p:sldId id="277" r:id="rId7"/>
    <p:sldId id="301" r:id="rId8"/>
    <p:sldId id="302" r:id="rId9"/>
    <p:sldId id="305" r:id="rId10"/>
    <p:sldId id="306" r:id="rId11"/>
    <p:sldId id="307" r:id="rId12"/>
    <p:sldId id="308" r:id="rId13"/>
    <p:sldId id="278" r:id="rId14"/>
    <p:sldId id="279" r:id="rId15"/>
    <p:sldId id="309" r:id="rId16"/>
    <p:sldId id="310" r:id="rId17"/>
    <p:sldId id="280" r:id="rId18"/>
    <p:sldId id="281" r:id="rId19"/>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1" d="100"/>
          <a:sy n="61" d="100"/>
        </p:scale>
        <p:origin x="776" y="52"/>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slide" Target="slides/slide9.xml" Id="rId13" /><Relationship Type="http://schemas.openxmlformats.org/officeDocument/2006/relationships/slide" Target="slides/slide14.xml" Id="rId18" /><Relationship Type="http://schemas.openxmlformats.org/officeDocument/2006/relationships/presProps" Target="presProps.xml" Id="rId21"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slide" Target="slides/slide13.xml" Id="rId17" /><Relationship Type="http://schemas.openxmlformats.org/officeDocument/2006/relationships/slide" Target="slides/slide12.xml" Id="rId16" /><Relationship Type="http://schemas.openxmlformats.org/officeDocument/2006/relationships/notesMaster" Target="notesMasters/notesMaster1.xml" Id="rId20"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tableStyles" Target="tableStyles.xml" Id="rId24" /><Relationship Type="http://schemas.openxmlformats.org/officeDocument/2006/relationships/slide" Target="slides/slide1.xml" Id="rId5" /><Relationship Type="http://schemas.openxmlformats.org/officeDocument/2006/relationships/slide" Target="slides/slide11.xml" Id="rId15" /><Relationship Type="http://schemas.openxmlformats.org/officeDocument/2006/relationships/theme" Target="theme/theme1.xml" Id="rId23" /><Relationship Type="http://schemas.openxmlformats.org/officeDocument/2006/relationships/slide" Target="slides/slide6.xml" Id="rId10" /><Relationship Type="http://schemas.openxmlformats.org/officeDocument/2006/relationships/slide" Target="slides/slide15.xml" Id="rId19"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slide" Target="slides/slide10.xml" Id="rId14" /><Relationship Type="http://schemas.openxmlformats.org/officeDocument/2006/relationships/viewProps" Target="viewProps.xml" Id="rId22"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2078465E-5FD6-4E48-BAA9-2434A7E59AFD}" type="datetimeFigureOut">
              <a:rPr lang="it-IT" smtClean="0"/>
              <a:t>19/10/2022</a:t>
            </a:fld>
            <a:endParaRPr lang="it-IT"/>
          </a:p>
        </p:txBody>
      </p:sp>
      <p:sp>
        <p:nvSpPr>
          <p:cNvPr id="4" name="Slide Image Placeholder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AE8752D9-5862-40A2-B4DF-5128D3197173}" type="slidenum">
              <a:rPr lang="it-IT" smtClean="0"/>
              <a:t>‹#›</a:t>
            </a:fld>
            <a:endParaRPr lang="it-IT"/>
          </a:p>
        </p:txBody>
      </p:sp>
    </p:spTree>
    <p:extLst>
      <p:ext uri="{BB962C8B-B14F-4D97-AF65-F5344CB8AC3E}">
        <p14:creationId xmlns:p14="http://schemas.microsoft.com/office/powerpoint/2010/main" val="194572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A1726-F3B7-59F5-4AA0-9D00686A40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ABC030-4F3F-AC88-E01A-0E3D6F2B21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1E90A6-4088-FBD6-5A06-AFA7144AB659}"/>
              </a:ext>
            </a:extLst>
          </p:cNvPr>
          <p:cNvSpPr>
            <a:spLocks noGrp="1"/>
          </p:cNvSpPr>
          <p:nvPr>
            <p:ph type="dt" sz="half" idx="10"/>
          </p:nvPr>
        </p:nvSpPr>
        <p:spPr/>
        <p:txBody>
          <a:bodyPr/>
          <a:lstStyle/>
          <a:p>
            <a:fld id="{C30B4111-F76B-440C-9368-925343935AB3}" type="datetimeFigureOut">
              <a:rPr lang="en-US" smtClean="0"/>
              <a:t>10/19/2022</a:t>
            </a:fld>
            <a:endParaRPr lang="en-US"/>
          </a:p>
        </p:txBody>
      </p:sp>
      <p:sp>
        <p:nvSpPr>
          <p:cNvPr id="5" name="Footer Placeholder 4">
            <a:extLst>
              <a:ext uri="{FF2B5EF4-FFF2-40B4-BE49-F238E27FC236}">
                <a16:creationId xmlns:a16="http://schemas.microsoft.com/office/drawing/2014/main" id="{64FF4FDF-C02F-B20C-75DA-3CAD5CC36F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E87A51-669A-3107-D12C-04C6FE5E4036}"/>
              </a:ext>
            </a:extLst>
          </p:cNvPr>
          <p:cNvSpPr>
            <a:spLocks noGrp="1"/>
          </p:cNvSpPr>
          <p:nvPr>
            <p:ph type="sldNum" sz="quarter" idx="12"/>
          </p:nvPr>
        </p:nvSpPr>
        <p:spPr/>
        <p:txBody>
          <a:bodyPr/>
          <a:lstStyle/>
          <a:p>
            <a:fld id="{BD4E2EA4-7023-44D2-8812-B56EF3BA7922}" type="slidenum">
              <a:rPr lang="en-US" smtClean="0"/>
              <a:t>‹#›</a:t>
            </a:fld>
            <a:endParaRPr lang="en-US"/>
          </a:p>
        </p:txBody>
      </p:sp>
    </p:spTree>
    <p:extLst>
      <p:ext uri="{BB962C8B-B14F-4D97-AF65-F5344CB8AC3E}">
        <p14:creationId xmlns:p14="http://schemas.microsoft.com/office/powerpoint/2010/main" val="1736295530"/>
      </p:ext>
    </p:extLst>
  </p:cSld>
  <p:clrMapOvr>
    <a:masterClrMapping/>
  </p:clrMapOvr>
</p:sldLayout>
</file>

<file path=ppt/slideLayouts/slideLayout1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00E3A-E737-C8EB-2273-1DEA8160B2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4B5DC7-C893-1C97-13F5-382F1EF20D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696A26-916E-0422-DED2-B2D2B765C668}"/>
              </a:ext>
            </a:extLst>
          </p:cNvPr>
          <p:cNvSpPr>
            <a:spLocks noGrp="1"/>
          </p:cNvSpPr>
          <p:nvPr>
            <p:ph type="dt" sz="half" idx="10"/>
          </p:nvPr>
        </p:nvSpPr>
        <p:spPr/>
        <p:txBody>
          <a:bodyPr/>
          <a:lstStyle/>
          <a:p>
            <a:fld id="{C30B4111-F76B-440C-9368-925343935AB3}" type="datetimeFigureOut">
              <a:rPr lang="en-US" smtClean="0"/>
              <a:t>10/19/2022</a:t>
            </a:fld>
            <a:endParaRPr lang="en-US"/>
          </a:p>
        </p:txBody>
      </p:sp>
      <p:sp>
        <p:nvSpPr>
          <p:cNvPr id="5" name="Footer Placeholder 4">
            <a:extLst>
              <a:ext uri="{FF2B5EF4-FFF2-40B4-BE49-F238E27FC236}">
                <a16:creationId xmlns:a16="http://schemas.microsoft.com/office/drawing/2014/main" id="{081A33F6-F649-D63A-2ACB-22F059623F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2F626-EBBC-A552-B4FF-EB18A1DCD264}"/>
              </a:ext>
            </a:extLst>
          </p:cNvPr>
          <p:cNvSpPr>
            <a:spLocks noGrp="1"/>
          </p:cNvSpPr>
          <p:nvPr>
            <p:ph type="sldNum" sz="quarter" idx="12"/>
          </p:nvPr>
        </p:nvSpPr>
        <p:spPr/>
        <p:txBody>
          <a:bodyPr/>
          <a:lstStyle/>
          <a:p>
            <a:fld id="{BD4E2EA4-7023-44D2-8812-B56EF3BA7922}" type="slidenum">
              <a:rPr lang="en-US" smtClean="0"/>
              <a:t>‹#›</a:t>
            </a:fld>
            <a:endParaRPr lang="en-US"/>
          </a:p>
        </p:txBody>
      </p:sp>
    </p:spTree>
    <p:extLst>
      <p:ext uri="{BB962C8B-B14F-4D97-AF65-F5344CB8AC3E}">
        <p14:creationId xmlns:p14="http://schemas.microsoft.com/office/powerpoint/2010/main" val="1708073901"/>
      </p:ext>
    </p:extLst>
  </p:cSld>
  <p:clrMapOvr>
    <a:masterClrMapping/>
  </p:clrMapOvr>
</p:sldLayout>
</file>

<file path=ppt/slideLayouts/slideLayout1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E0CB49-3DD1-E7E6-CDF3-E5EC4C8F56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A7BAD2-C1F6-F60E-7290-3B67C10ED6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21A603-4442-FB2B-B6A2-9520C8E3BC6B}"/>
              </a:ext>
            </a:extLst>
          </p:cNvPr>
          <p:cNvSpPr>
            <a:spLocks noGrp="1"/>
          </p:cNvSpPr>
          <p:nvPr>
            <p:ph type="dt" sz="half" idx="10"/>
          </p:nvPr>
        </p:nvSpPr>
        <p:spPr/>
        <p:txBody>
          <a:bodyPr/>
          <a:lstStyle/>
          <a:p>
            <a:fld id="{C30B4111-F76B-440C-9368-925343935AB3}" type="datetimeFigureOut">
              <a:rPr lang="en-US" smtClean="0"/>
              <a:t>10/19/2022</a:t>
            </a:fld>
            <a:endParaRPr lang="en-US"/>
          </a:p>
        </p:txBody>
      </p:sp>
      <p:sp>
        <p:nvSpPr>
          <p:cNvPr id="5" name="Footer Placeholder 4">
            <a:extLst>
              <a:ext uri="{FF2B5EF4-FFF2-40B4-BE49-F238E27FC236}">
                <a16:creationId xmlns:a16="http://schemas.microsoft.com/office/drawing/2014/main" id="{ABE2843B-01D0-49BF-108E-02DC3EE44F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2F258F-F5AC-276E-7F89-B433BAFA5199}"/>
              </a:ext>
            </a:extLst>
          </p:cNvPr>
          <p:cNvSpPr>
            <a:spLocks noGrp="1"/>
          </p:cNvSpPr>
          <p:nvPr>
            <p:ph type="sldNum" sz="quarter" idx="12"/>
          </p:nvPr>
        </p:nvSpPr>
        <p:spPr/>
        <p:txBody>
          <a:bodyPr/>
          <a:lstStyle/>
          <a:p>
            <a:fld id="{BD4E2EA4-7023-44D2-8812-B56EF3BA7922}" type="slidenum">
              <a:rPr lang="en-US" smtClean="0"/>
              <a:t>‹#›</a:t>
            </a:fld>
            <a:endParaRPr lang="en-US"/>
          </a:p>
        </p:txBody>
      </p:sp>
    </p:spTree>
    <p:extLst>
      <p:ext uri="{BB962C8B-B14F-4D97-AF65-F5344CB8AC3E}">
        <p14:creationId xmlns:p14="http://schemas.microsoft.com/office/powerpoint/2010/main" val="3591622546"/>
      </p:ext>
    </p:extLst>
  </p:cSld>
  <p:clrMapOvr>
    <a:masterClrMapping/>
  </p:clrMapOvr>
</p:sldLayout>
</file>

<file path=ppt/slideLayouts/slideLayout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3F4E8-C282-FDF7-CCEB-B10D22A85E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8F7CC0-4BC1-13FF-67D5-5926D561FD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9922F1-6534-B28F-8829-C17701425699}"/>
              </a:ext>
            </a:extLst>
          </p:cNvPr>
          <p:cNvSpPr>
            <a:spLocks noGrp="1"/>
          </p:cNvSpPr>
          <p:nvPr>
            <p:ph type="dt" sz="half" idx="10"/>
          </p:nvPr>
        </p:nvSpPr>
        <p:spPr/>
        <p:txBody>
          <a:bodyPr/>
          <a:lstStyle/>
          <a:p>
            <a:fld id="{C30B4111-F76B-440C-9368-925343935AB3}" type="datetimeFigureOut">
              <a:rPr lang="en-US" smtClean="0"/>
              <a:t>10/19/2022</a:t>
            </a:fld>
            <a:endParaRPr lang="en-US"/>
          </a:p>
        </p:txBody>
      </p:sp>
      <p:sp>
        <p:nvSpPr>
          <p:cNvPr id="5" name="Footer Placeholder 4">
            <a:extLst>
              <a:ext uri="{FF2B5EF4-FFF2-40B4-BE49-F238E27FC236}">
                <a16:creationId xmlns:a16="http://schemas.microsoft.com/office/drawing/2014/main" id="{46DB2E68-28C2-98A9-805D-DDB0A7DB0D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5FA92C-53F7-F511-78B5-B8D7DBC73707}"/>
              </a:ext>
            </a:extLst>
          </p:cNvPr>
          <p:cNvSpPr>
            <a:spLocks noGrp="1"/>
          </p:cNvSpPr>
          <p:nvPr>
            <p:ph type="sldNum" sz="quarter" idx="12"/>
          </p:nvPr>
        </p:nvSpPr>
        <p:spPr/>
        <p:txBody>
          <a:bodyPr/>
          <a:lstStyle/>
          <a:p>
            <a:fld id="{BD4E2EA4-7023-44D2-8812-B56EF3BA7922}" type="slidenum">
              <a:rPr lang="en-US" smtClean="0"/>
              <a:t>‹#›</a:t>
            </a:fld>
            <a:endParaRPr lang="en-US"/>
          </a:p>
        </p:txBody>
      </p:sp>
    </p:spTree>
    <p:extLst>
      <p:ext uri="{BB962C8B-B14F-4D97-AF65-F5344CB8AC3E}">
        <p14:creationId xmlns:p14="http://schemas.microsoft.com/office/powerpoint/2010/main" val="514243850"/>
      </p:ext>
    </p:extLst>
  </p:cSld>
  <p:clrMapOvr>
    <a:masterClrMapping/>
  </p:clrMapOvr>
</p:sldLayout>
</file>

<file path=ppt/slideLayouts/slideLayout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6EB06-4D90-E5B8-DD98-E99944CAF8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A179A0-C88F-9C94-F56D-111CE75E5C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B64557-5D8B-E077-D077-AC183D75B734}"/>
              </a:ext>
            </a:extLst>
          </p:cNvPr>
          <p:cNvSpPr>
            <a:spLocks noGrp="1"/>
          </p:cNvSpPr>
          <p:nvPr>
            <p:ph type="dt" sz="half" idx="10"/>
          </p:nvPr>
        </p:nvSpPr>
        <p:spPr/>
        <p:txBody>
          <a:bodyPr/>
          <a:lstStyle/>
          <a:p>
            <a:fld id="{C30B4111-F76B-440C-9368-925343935AB3}" type="datetimeFigureOut">
              <a:rPr lang="en-US" smtClean="0"/>
              <a:t>10/19/2022</a:t>
            </a:fld>
            <a:endParaRPr lang="en-US"/>
          </a:p>
        </p:txBody>
      </p:sp>
      <p:sp>
        <p:nvSpPr>
          <p:cNvPr id="5" name="Footer Placeholder 4">
            <a:extLst>
              <a:ext uri="{FF2B5EF4-FFF2-40B4-BE49-F238E27FC236}">
                <a16:creationId xmlns:a16="http://schemas.microsoft.com/office/drawing/2014/main" id="{DE70A8DD-46F7-8EC6-15AB-F84FAA8976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7BA2DC-2910-F67B-8D79-02A538C6ED5C}"/>
              </a:ext>
            </a:extLst>
          </p:cNvPr>
          <p:cNvSpPr>
            <a:spLocks noGrp="1"/>
          </p:cNvSpPr>
          <p:nvPr>
            <p:ph type="sldNum" sz="quarter" idx="12"/>
          </p:nvPr>
        </p:nvSpPr>
        <p:spPr/>
        <p:txBody>
          <a:bodyPr/>
          <a:lstStyle/>
          <a:p>
            <a:fld id="{BD4E2EA4-7023-44D2-8812-B56EF3BA7922}" type="slidenum">
              <a:rPr lang="en-US" smtClean="0"/>
              <a:t>‹#›</a:t>
            </a:fld>
            <a:endParaRPr lang="en-US"/>
          </a:p>
        </p:txBody>
      </p:sp>
    </p:spTree>
    <p:extLst>
      <p:ext uri="{BB962C8B-B14F-4D97-AF65-F5344CB8AC3E}">
        <p14:creationId xmlns:p14="http://schemas.microsoft.com/office/powerpoint/2010/main" val="1142715038"/>
      </p:ext>
    </p:extLst>
  </p:cSld>
  <p:clrMapOvr>
    <a:masterClrMapping/>
  </p:clrMapOvr>
</p:sldLayout>
</file>

<file path=ppt/slideLayouts/slideLayout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7323B-A46E-30EE-2653-B7408AF503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BA4A63-7709-8093-D197-1B96427B3D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480C94-D330-3DD7-3DB0-412D406B57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ADDFDC-3A07-FAA7-38FF-8BCFF71D00CD}"/>
              </a:ext>
            </a:extLst>
          </p:cNvPr>
          <p:cNvSpPr>
            <a:spLocks noGrp="1"/>
          </p:cNvSpPr>
          <p:nvPr>
            <p:ph type="dt" sz="half" idx="10"/>
          </p:nvPr>
        </p:nvSpPr>
        <p:spPr/>
        <p:txBody>
          <a:bodyPr/>
          <a:lstStyle/>
          <a:p>
            <a:fld id="{C30B4111-F76B-440C-9368-925343935AB3}" type="datetimeFigureOut">
              <a:rPr lang="en-US" smtClean="0"/>
              <a:t>10/19/2022</a:t>
            </a:fld>
            <a:endParaRPr lang="en-US"/>
          </a:p>
        </p:txBody>
      </p:sp>
      <p:sp>
        <p:nvSpPr>
          <p:cNvPr id="6" name="Footer Placeholder 5">
            <a:extLst>
              <a:ext uri="{FF2B5EF4-FFF2-40B4-BE49-F238E27FC236}">
                <a16:creationId xmlns:a16="http://schemas.microsoft.com/office/drawing/2014/main" id="{D2821F25-E518-71A0-03F1-566A8F5FCC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5DBEB4-EFEF-D7BB-4F63-179038224409}"/>
              </a:ext>
            </a:extLst>
          </p:cNvPr>
          <p:cNvSpPr>
            <a:spLocks noGrp="1"/>
          </p:cNvSpPr>
          <p:nvPr>
            <p:ph type="sldNum" sz="quarter" idx="12"/>
          </p:nvPr>
        </p:nvSpPr>
        <p:spPr/>
        <p:txBody>
          <a:bodyPr/>
          <a:lstStyle/>
          <a:p>
            <a:fld id="{BD4E2EA4-7023-44D2-8812-B56EF3BA7922}" type="slidenum">
              <a:rPr lang="en-US" smtClean="0"/>
              <a:t>‹#›</a:t>
            </a:fld>
            <a:endParaRPr lang="en-US"/>
          </a:p>
        </p:txBody>
      </p:sp>
    </p:spTree>
    <p:extLst>
      <p:ext uri="{BB962C8B-B14F-4D97-AF65-F5344CB8AC3E}">
        <p14:creationId xmlns:p14="http://schemas.microsoft.com/office/powerpoint/2010/main" val="268494477"/>
      </p:ext>
    </p:extLst>
  </p:cSld>
  <p:clrMapOvr>
    <a:masterClrMapping/>
  </p:clrMapOvr>
</p:sldLayout>
</file>

<file path=ppt/slideLayouts/slideLayout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E87CD-B611-B279-FD3D-F27097DEDE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C9EB71-6EC8-F177-AAAD-D0EC214F18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637AE4-4BB5-91A0-0A60-13654E6DFB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DB00C0-D4D9-8B5F-F205-57793CAC60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1F410D-AF07-F501-7271-EC6CC29C80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C603F2-1C47-BE42-6B55-5E5BFCF12961}"/>
              </a:ext>
            </a:extLst>
          </p:cNvPr>
          <p:cNvSpPr>
            <a:spLocks noGrp="1"/>
          </p:cNvSpPr>
          <p:nvPr>
            <p:ph type="dt" sz="half" idx="10"/>
          </p:nvPr>
        </p:nvSpPr>
        <p:spPr/>
        <p:txBody>
          <a:bodyPr/>
          <a:lstStyle/>
          <a:p>
            <a:fld id="{C30B4111-F76B-440C-9368-925343935AB3}" type="datetimeFigureOut">
              <a:rPr lang="en-US" smtClean="0"/>
              <a:t>10/19/2022</a:t>
            </a:fld>
            <a:endParaRPr lang="en-US"/>
          </a:p>
        </p:txBody>
      </p:sp>
      <p:sp>
        <p:nvSpPr>
          <p:cNvPr id="8" name="Footer Placeholder 7">
            <a:extLst>
              <a:ext uri="{FF2B5EF4-FFF2-40B4-BE49-F238E27FC236}">
                <a16:creationId xmlns:a16="http://schemas.microsoft.com/office/drawing/2014/main" id="{BA33AC64-6184-A8C3-CAE7-01AD43050A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D429D2-C78B-0EA1-9B4C-56E09A04EAEE}"/>
              </a:ext>
            </a:extLst>
          </p:cNvPr>
          <p:cNvSpPr>
            <a:spLocks noGrp="1"/>
          </p:cNvSpPr>
          <p:nvPr>
            <p:ph type="sldNum" sz="quarter" idx="12"/>
          </p:nvPr>
        </p:nvSpPr>
        <p:spPr/>
        <p:txBody>
          <a:bodyPr/>
          <a:lstStyle/>
          <a:p>
            <a:fld id="{BD4E2EA4-7023-44D2-8812-B56EF3BA7922}" type="slidenum">
              <a:rPr lang="en-US" smtClean="0"/>
              <a:t>‹#›</a:t>
            </a:fld>
            <a:endParaRPr lang="en-US"/>
          </a:p>
        </p:txBody>
      </p:sp>
    </p:spTree>
    <p:extLst>
      <p:ext uri="{BB962C8B-B14F-4D97-AF65-F5344CB8AC3E}">
        <p14:creationId xmlns:p14="http://schemas.microsoft.com/office/powerpoint/2010/main" val="2131335428"/>
      </p:ext>
    </p:extLst>
  </p:cSld>
  <p:clrMapOvr>
    <a:masterClrMapping/>
  </p:clrMapOvr>
</p:sldLayout>
</file>

<file path=ppt/slideLayouts/slideLayout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A07D3-CD9B-451A-3FA3-EDA09E1D7C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EE54E3-EBF8-DD33-9A74-4667329AE4F5}"/>
              </a:ext>
            </a:extLst>
          </p:cNvPr>
          <p:cNvSpPr>
            <a:spLocks noGrp="1"/>
          </p:cNvSpPr>
          <p:nvPr>
            <p:ph type="dt" sz="half" idx="10"/>
          </p:nvPr>
        </p:nvSpPr>
        <p:spPr/>
        <p:txBody>
          <a:bodyPr/>
          <a:lstStyle/>
          <a:p>
            <a:fld id="{C30B4111-F76B-440C-9368-925343935AB3}" type="datetimeFigureOut">
              <a:rPr lang="en-US" smtClean="0"/>
              <a:t>10/19/2022</a:t>
            </a:fld>
            <a:endParaRPr lang="en-US"/>
          </a:p>
        </p:txBody>
      </p:sp>
      <p:sp>
        <p:nvSpPr>
          <p:cNvPr id="4" name="Footer Placeholder 3">
            <a:extLst>
              <a:ext uri="{FF2B5EF4-FFF2-40B4-BE49-F238E27FC236}">
                <a16:creationId xmlns:a16="http://schemas.microsoft.com/office/drawing/2014/main" id="{FF8B37F8-EC08-6974-1E8D-17D9C09027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60F360-DF90-D5FB-4E0F-0CC74D142E5F}"/>
              </a:ext>
            </a:extLst>
          </p:cNvPr>
          <p:cNvSpPr>
            <a:spLocks noGrp="1"/>
          </p:cNvSpPr>
          <p:nvPr>
            <p:ph type="sldNum" sz="quarter" idx="12"/>
          </p:nvPr>
        </p:nvSpPr>
        <p:spPr/>
        <p:txBody>
          <a:bodyPr/>
          <a:lstStyle/>
          <a:p>
            <a:fld id="{BD4E2EA4-7023-44D2-8812-B56EF3BA7922}" type="slidenum">
              <a:rPr lang="en-US" smtClean="0"/>
              <a:t>‹#›</a:t>
            </a:fld>
            <a:endParaRPr lang="en-US"/>
          </a:p>
        </p:txBody>
      </p:sp>
    </p:spTree>
    <p:extLst>
      <p:ext uri="{BB962C8B-B14F-4D97-AF65-F5344CB8AC3E}">
        <p14:creationId xmlns:p14="http://schemas.microsoft.com/office/powerpoint/2010/main" val="3143552098"/>
      </p:ext>
    </p:extLst>
  </p:cSld>
  <p:clrMapOvr>
    <a:masterClrMapping/>
  </p:clrMapOvr>
</p:sldLayout>
</file>

<file path=ppt/slideLayouts/slideLayout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9D2420-EC6D-D2E7-8087-411864C9296D}"/>
              </a:ext>
            </a:extLst>
          </p:cNvPr>
          <p:cNvSpPr>
            <a:spLocks noGrp="1"/>
          </p:cNvSpPr>
          <p:nvPr>
            <p:ph type="dt" sz="half" idx="10"/>
          </p:nvPr>
        </p:nvSpPr>
        <p:spPr/>
        <p:txBody>
          <a:bodyPr/>
          <a:lstStyle/>
          <a:p>
            <a:fld id="{C30B4111-F76B-440C-9368-925343935AB3}" type="datetimeFigureOut">
              <a:rPr lang="en-US" smtClean="0"/>
              <a:t>10/19/2022</a:t>
            </a:fld>
            <a:endParaRPr lang="en-US"/>
          </a:p>
        </p:txBody>
      </p:sp>
      <p:sp>
        <p:nvSpPr>
          <p:cNvPr id="3" name="Footer Placeholder 2">
            <a:extLst>
              <a:ext uri="{FF2B5EF4-FFF2-40B4-BE49-F238E27FC236}">
                <a16:creationId xmlns:a16="http://schemas.microsoft.com/office/drawing/2014/main" id="{8C44B08F-5D3A-A4CC-FC1C-37EC16B163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04A93D-5E73-A8DE-02E6-99D7D74CE10C}"/>
              </a:ext>
            </a:extLst>
          </p:cNvPr>
          <p:cNvSpPr>
            <a:spLocks noGrp="1"/>
          </p:cNvSpPr>
          <p:nvPr>
            <p:ph type="sldNum" sz="quarter" idx="12"/>
          </p:nvPr>
        </p:nvSpPr>
        <p:spPr/>
        <p:txBody>
          <a:bodyPr/>
          <a:lstStyle/>
          <a:p>
            <a:fld id="{BD4E2EA4-7023-44D2-8812-B56EF3BA7922}" type="slidenum">
              <a:rPr lang="en-US" smtClean="0"/>
              <a:t>‹#›</a:t>
            </a:fld>
            <a:endParaRPr lang="en-US"/>
          </a:p>
        </p:txBody>
      </p:sp>
    </p:spTree>
    <p:extLst>
      <p:ext uri="{BB962C8B-B14F-4D97-AF65-F5344CB8AC3E}">
        <p14:creationId xmlns:p14="http://schemas.microsoft.com/office/powerpoint/2010/main" val="1340740442"/>
      </p:ext>
    </p:extLst>
  </p:cSld>
  <p:clrMapOvr>
    <a:masterClrMapping/>
  </p:clrMapOvr>
</p:sldLayout>
</file>

<file path=ppt/slideLayouts/slideLayout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CC2CD-21AD-6A54-393B-5DE0E62C8B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34E313-59FD-76D3-B785-85D3EDF152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E2E8A0-B679-CA9E-A7B2-FBD3CBC0D8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2772B7-37A1-3896-4256-95985EF1A547}"/>
              </a:ext>
            </a:extLst>
          </p:cNvPr>
          <p:cNvSpPr>
            <a:spLocks noGrp="1"/>
          </p:cNvSpPr>
          <p:nvPr>
            <p:ph type="dt" sz="half" idx="10"/>
          </p:nvPr>
        </p:nvSpPr>
        <p:spPr/>
        <p:txBody>
          <a:bodyPr/>
          <a:lstStyle/>
          <a:p>
            <a:fld id="{C30B4111-F76B-440C-9368-925343935AB3}" type="datetimeFigureOut">
              <a:rPr lang="en-US" smtClean="0"/>
              <a:t>10/19/2022</a:t>
            </a:fld>
            <a:endParaRPr lang="en-US"/>
          </a:p>
        </p:txBody>
      </p:sp>
      <p:sp>
        <p:nvSpPr>
          <p:cNvPr id="6" name="Footer Placeholder 5">
            <a:extLst>
              <a:ext uri="{FF2B5EF4-FFF2-40B4-BE49-F238E27FC236}">
                <a16:creationId xmlns:a16="http://schemas.microsoft.com/office/drawing/2014/main" id="{522F5C4B-6240-E812-C45C-CDBA78D4A7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50DF67-DADE-44C4-A435-AFB78A4EDF01}"/>
              </a:ext>
            </a:extLst>
          </p:cNvPr>
          <p:cNvSpPr>
            <a:spLocks noGrp="1"/>
          </p:cNvSpPr>
          <p:nvPr>
            <p:ph type="sldNum" sz="quarter" idx="12"/>
          </p:nvPr>
        </p:nvSpPr>
        <p:spPr/>
        <p:txBody>
          <a:bodyPr/>
          <a:lstStyle/>
          <a:p>
            <a:fld id="{BD4E2EA4-7023-44D2-8812-B56EF3BA7922}" type="slidenum">
              <a:rPr lang="en-US" smtClean="0"/>
              <a:t>‹#›</a:t>
            </a:fld>
            <a:endParaRPr lang="en-US"/>
          </a:p>
        </p:txBody>
      </p:sp>
    </p:spTree>
    <p:extLst>
      <p:ext uri="{BB962C8B-B14F-4D97-AF65-F5344CB8AC3E}">
        <p14:creationId xmlns:p14="http://schemas.microsoft.com/office/powerpoint/2010/main" val="3572748172"/>
      </p:ext>
    </p:extLst>
  </p:cSld>
  <p:clrMapOvr>
    <a:masterClrMapping/>
  </p:clrMapOvr>
</p:sldLayout>
</file>

<file path=ppt/slideLayouts/slideLayout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6F932-DA57-C11E-7F62-4A90C8456D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C9E112-8E3B-B091-68B8-64AED8C1CB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CC468B-1E6B-F4BE-E7DF-F0BA11F522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772F98-40CF-BE60-849A-B82C46999841}"/>
              </a:ext>
            </a:extLst>
          </p:cNvPr>
          <p:cNvSpPr>
            <a:spLocks noGrp="1"/>
          </p:cNvSpPr>
          <p:nvPr>
            <p:ph type="dt" sz="half" idx="10"/>
          </p:nvPr>
        </p:nvSpPr>
        <p:spPr/>
        <p:txBody>
          <a:bodyPr/>
          <a:lstStyle/>
          <a:p>
            <a:fld id="{C30B4111-F76B-440C-9368-925343935AB3}" type="datetimeFigureOut">
              <a:rPr lang="en-US" smtClean="0"/>
              <a:t>10/19/2022</a:t>
            </a:fld>
            <a:endParaRPr lang="en-US"/>
          </a:p>
        </p:txBody>
      </p:sp>
      <p:sp>
        <p:nvSpPr>
          <p:cNvPr id="6" name="Footer Placeholder 5">
            <a:extLst>
              <a:ext uri="{FF2B5EF4-FFF2-40B4-BE49-F238E27FC236}">
                <a16:creationId xmlns:a16="http://schemas.microsoft.com/office/drawing/2014/main" id="{5D85E51E-0981-1725-8768-0D38CAECCC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89A81D-D714-953B-0930-AD3839E720A3}"/>
              </a:ext>
            </a:extLst>
          </p:cNvPr>
          <p:cNvSpPr>
            <a:spLocks noGrp="1"/>
          </p:cNvSpPr>
          <p:nvPr>
            <p:ph type="sldNum" sz="quarter" idx="12"/>
          </p:nvPr>
        </p:nvSpPr>
        <p:spPr/>
        <p:txBody>
          <a:bodyPr/>
          <a:lstStyle/>
          <a:p>
            <a:fld id="{BD4E2EA4-7023-44D2-8812-B56EF3BA7922}" type="slidenum">
              <a:rPr lang="en-US" smtClean="0"/>
              <a:t>‹#›</a:t>
            </a:fld>
            <a:endParaRPr lang="en-US"/>
          </a:p>
        </p:txBody>
      </p:sp>
    </p:spTree>
    <p:extLst>
      <p:ext uri="{BB962C8B-B14F-4D97-AF65-F5344CB8AC3E}">
        <p14:creationId xmlns:p14="http://schemas.microsoft.com/office/powerpoint/2010/main" val="247586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64EF94-6513-332F-86AB-25E89E8DFD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B2EEA8-21F4-31D2-434E-1635278C6C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7125A7-402E-5755-8340-989307C97A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B4111-F76B-440C-9368-925343935AB3}" type="datetimeFigureOut">
              <a:rPr lang="en-US" smtClean="0"/>
              <a:t>10/19/2022</a:t>
            </a:fld>
            <a:endParaRPr lang="en-US"/>
          </a:p>
        </p:txBody>
      </p:sp>
      <p:sp>
        <p:nvSpPr>
          <p:cNvPr id="5" name="Footer Placeholder 4">
            <a:extLst>
              <a:ext uri="{FF2B5EF4-FFF2-40B4-BE49-F238E27FC236}">
                <a16:creationId xmlns:a16="http://schemas.microsoft.com/office/drawing/2014/main" id="{DE79B313-DE8E-2962-DA2D-BF499B75F9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7056EC-FCDF-23B6-B3FC-0010ABF2DB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E2EA4-7023-44D2-8812-B56EF3BA7922}" type="slidenum">
              <a:rPr lang="en-US" smtClean="0"/>
              <a:t>‹#›</a:t>
            </a:fld>
            <a:endParaRPr lang="en-US"/>
          </a:p>
        </p:txBody>
      </p:sp>
    </p:spTree>
    <p:extLst>
      <p:ext uri="{BB962C8B-B14F-4D97-AF65-F5344CB8AC3E}">
        <p14:creationId xmlns:p14="http://schemas.microsoft.com/office/powerpoint/2010/main" val="4280241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srcRect/>
          <a:stretch>
            <a:fillRect/>
          </a:stretch>
        </p:blipFill>
        <p:spPr>
          <a:xfrm>
            <a:off x="0" y="0"/>
            <a:ext cx="12192000" cy="6858000"/>
          </a:xfrm>
          <a:prstGeom prst="rect">
            <a:avLst/>
          </a:prstGeom>
        </p:spPr>
      </p:pic>
      <p:sp>
        <p:nvSpPr>
          <p:cNvPr id="4" name="Title 1" descr="" title="">
            <a:extLst>
              <a:ext uri="{FF2B5EF4-FFF2-40B4-BE49-F238E27FC236}">
                <a16:creationId xmlns:a16="http://schemas.microsoft.com/office/drawing/2014/main" id="{653848E9-A446-796C-4D71-9508D81D2C6E}"/>
              </a:ext>
            </a:extLst>
          </p:cNvPr>
          <p:cNvSpPr txBox="1"/>
          <p:nvPr/>
        </p:nvSpPr>
        <p:spPr>
          <a:xfrm>
            <a:off x="977462" y="448666"/>
            <a:ext cx="10300137" cy="175850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500" b="1" dirty="0"/>
              <a:t>Transfer pricing risk management, compliance, mutual agreement procedures and arbitration </a:t>
            </a:r>
          </a:p>
          <a:p>
            <a:r>
              <a:rPr lang="en-US" sz="3500" b="1" dirty="0"/>
              <a:t>– brace yourselves</a:t>
            </a:r>
          </a:p>
        </p:txBody>
      </p:sp>
      <p:sp>
        <p:nvSpPr>
          <p:cNvPr id="6" name="Title 1" descr="" title="">
            <a:extLst>
              <a:ext uri="{FF2B5EF4-FFF2-40B4-BE49-F238E27FC236}">
                <a16:creationId xmlns:a16="http://schemas.microsoft.com/office/drawing/2014/main" id="{653848E9-A446-796C-4D71-9508D81D2C6E}"/>
              </a:ext>
            </a:extLst>
          </p:cNvPr>
          <p:cNvSpPr txBox="1"/>
          <p:nvPr/>
        </p:nvSpPr>
        <p:spPr>
          <a:xfrm>
            <a:off x="620109" y="3163608"/>
            <a:ext cx="10930759" cy="82480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500" b="1" dirty="0" smtClean="0"/>
              <a:t>Background Materials – India </a:t>
            </a:r>
          </a:p>
          <a:p>
            <a:endParaRPr lang="en-US" sz="2000" b="1" dirty="0" smtClean="0"/>
          </a:p>
          <a:p>
            <a:r>
              <a:rPr lang="en-US" sz="2000" b="1" i="1" dirty="0" err="1"/>
              <a:t>Aseem</a:t>
            </a:r>
            <a:r>
              <a:rPr lang="en-US" sz="2000" b="1" i="1" dirty="0"/>
              <a:t> </a:t>
            </a:r>
            <a:r>
              <a:rPr lang="en-US" sz="2000" b="1" i="1" dirty="0" smtClean="0"/>
              <a:t>Chawla</a:t>
            </a:r>
          </a:p>
          <a:p>
            <a:r>
              <a:rPr lang="en-US" sz="2000" dirty="0" smtClean="0"/>
              <a:t>ASC Legal</a:t>
            </a:r>
          </a:p>
          <a:p>
            <a:r>
              <a:rPr lang="en-US" sz="2000" dirty="0" smtClean="0"/>
              <a:t>New </a:t>
            </a:r>
            <a:r>
              <a:rPr lang="en-US" sz="2000" dirty="0"/>
              <a:t>Delhi, India </a:t>
            </a:r>
            <a:endParaRPr lang="en-US" sz="2000" dirty="0"/>
          </a:p>
        </p:txBody>
      </p:sp>
    </p:spTree>
    <p:extLst>
      <p:ext uri="{BB962C8B-B14F-4D97-AF65-F5344CB8AC3E}">
        <p14:creationId xmlns:p14="http://schemas.microsoft.com/office/powerpoint/2010/main" val="309466789"/>
      </p:ext>
    </p:extLst>
  </p:cSld>
  <p:clrMapOvr>
    <a:masterClrMapping/>
  </p:clrMapOvr>
</p:sld>
</file>

<file path=ppt/slides/slide1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srcRect/>
          <a:stretch>
            <a:fillRect/>
          </a:stretch>
        </p:blipFill>
        <p:spPr>
          <a:xfrm>
            <a:off x="0" y="0"/>
            <a:ext cx="12192000" cy="6858000"/>
          </a:xfrm>
          <a:prstGeom prst="rect">
            <a:avLst/>
          </a:prstGeom>
        </p:spPr>
      </p:pic>
      <p:sp>
        <p:nvSpPr>
          <p:cNvPr id="6" name="Subtitle 2" descr="" title="">
            <a:extLst>
              <a:ext uri="{FF2B5EF4-FFF2-40B4-BE49-F238E27FC236}">
                <a16:creationId xmlns:a16="http://schemas.microsoft.com/office/drawing/2014/main" id="{8484EE20-3E5B-4663-FE0C-DADD036B1BCA}"/>
              </a:ext>
            </a:extLst>
          </p:cNvPr>
          <p:cNvSpPr txBox="1"/>
          <p:nvPr/>
        </p:nvSpPr>
        <p:spPr>
          <a:xfrm>
            <a:off x="346841" y="1547502"/>
            <a:ext cx="11529849" cy="35289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200" dirty="0"/>
          </a:p>
        </p:txBody>
      </p:sp>
      <p:sp>
        <p:nvSpPr>
          <p:cNvPr id="9" name="Title 1" descr="" title="">
            <a:extLst>
              <a:ext uri="{FF2B5EF4-FFF2-40B4-BE49-F238E27FC236}">
                <a16:creationId xmlns:a16="http://schemas.microsoft.com/office/drawing/2014/main" id="{4FBB12BA-EC83-4620-992B-7CE0162FF999}"/>
              </a:ext>
            </a:extLst>
          </p:cNvPr>
          <p:cNvSpPr txBox="1"/>
          <p:nvPr/>
        </p:nvSpPr>
        <p:spPr>
          <a:xfrm>
            <a:off x="620109" y="105111"/>
            <a:ext cx="10930759" cy="82480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009999"/>
                </a:solidFill>
              </a:rPr>
              <a:t>INDIA – UN Manual on TP – Indian Approach  </a:t>
            </a:r>
            <a:r>
              <a:rPr lang="en-US" sz="3000" b="1" dirty="0"/>
              <a:t> </a:t>
            </a:r>
          </a:p>
        </p:txBody>
      </p:sp>
      <p:sp>
        <p:nvSpPr>
          <p:cNvPr id="7" name="Rectangle 6" descr="" title=""/>
          <p:cNvSpPr/>
          <p:nvPr/>
        </p:nvSpPr>
        <p:spPr>
          <a:xfrm>
            <a:off x="178677" y="653361"/>
            <a:ext cx="11813626" cy="4539704"/>
          </a:xfrm>
          <a:prstGeom prst="rect">
            <a:avLst/>
          </a:prstGeom>
        </p:spPr>
        <p:txBody>
          <a:bodyPr wrap="square">
            <a:spAutoFit/>
          </a:bodyPr>
          <a:lstStyle/>
          <a:p>
            <a:pPr marL="285750" indent="-285750" algn="just">
              <a:lnSpc>
                <a:spcPct val="100000"/>
              </a:lnSpc>
              <a:spcBef>
                <a:spcPts val="600"/>
              </a:spcBef>
              <a:buFont typeface="Arial" panose="020B0604020202020204" pitchFamily="34" charset="0"/>
              <a:buChar char="•"/>
            </a:pPr>
            <a:r>
              <a:rPr lang="en-US" sz="1650" dirty="0"/>
              <a:t>The UN Manual on TP was an outcome of the initiative taken in 2010 in response to the need expressed by developing countries for clearer guidance on the policy and administrative aspects of applying transfer pricing analysis to the transactions of multinational enterprises (MNEs) in particular.</a:t>
            </a:r>
          </a:p>
          <a:p>
            <a:pPr marL="285750" indent="-285750" algn="just">
              <a:lnSpc>
                <a:spcPct val="100000"/>
              </a:lnSpc>
              <a:spcBef>
                <a:spcPts val="600"/>
              </a:spcBef>
              <a:buFont typeface="Arial" panose="020B0604020202020204" pitchFamily="34" charset="0"/>
              <a:buChar char="•"/>
            </a:pPr>
            <a:r>
              <a:rPr lang="en-US" sz="1650" dirty="0"/>
              <a:t>The guidance provided by the UN Manual is aimed at being generally more practical and user-friendly. Accordingly, the language used is typically more action-oriented and focuses on the 'how to' aspects of the topics discussed, along with the 'what’.</a:t>
            </a:r>
          </a:p>
          <a:p>
            <a:pPr marL="285750" indent="-285750" algn="just">
              <a:lnSpc>
                <a:spcPct val="100000"/>
              </a:lnSpc>
              <a:spcBef>
                <a:spcPts val="600"/>
              </a:spcBef>
              <a:buFont typeface="Arial" panose="020B0604020202020204" pitchFamily="34" charset="0"/>
              <a:buChar char="•"/>
            </a:pPr>
            <a:r>
              <a:rPr lang="en-US" sz="1650" dirty="0"/>
              <a:t>The 2021 UN manual provides guidance/recommendations to address Transfer Pricing related issues :</a:t>
            </a:r>
          </a:p>
          <a:p>
            <a:pPr lvl="1" algn="just">
              <a:lnSpc>
                <a:spcPct val="100000"/>
              </a:lnSpc>
              <a:spcBef>
                <a:spcPts val="600"/>
              </a:spcBef>
              <a:buFont typeface="Courier New" panose="02070309020205020404" pitchFamily="49" charset="0"/>
              <a:buChar char="o"/>
            </a:pPr>
            <a:r>
              <a:rPr lang="en-US" sz="1650" dirty="0"/>
              <a:t>By acknowledging tax rulings as an important tool to provide greater transparency to taxpayers in the form of general guidance on common issues. Case-specific rulings, on the other hand, are more sensitive and need maintenance of appropriate levels of confidentiality. Cooperative and consultative process with the business or industry is preferred. The Manual recommends having a cooperative relationship with taxpayers.</a:t>
            </a:r>
          </a:p>
          <a:p>
            <a:pPr lvl="1" algn="just">
              <a:lnSpc>
                <a:spcPct val="100000"/>
              </a:lnSpc>
              <a:spcBef>
                <a:spcPts val="600"/>
              </a:spcBef>
              <a:buFont typeface="Courier New" panose="02070309020205020404" pitchFamily="49" charset="0"/>
              <a:buChar char="o"/>
            </a:pPr>
            <a:r>
              <a:rPr lang="en-US" sz="1650" dirty="0"/>
              <a:t>By recommending that APA program should not be managed in the same way as typical audits; safeguards should be in place to prevent the use of APAs as a means to challenge the position of past years’ audits. Most tax administrations have managed their APA and MAP programs together; cases with the same treaty partner are being handled by the same team.</a:t>
            </a:r>
          </a:p>
          <a:p>
            <a:pPr lvl="1" algn="just">
              <a:lnSpc>
                <a:spcPct val="100000"/>
              </a:lnSpc>
              <a:spcBef>
                <a:spcPts val="600"/>
              </a:spcBef>
              <a:buFont typeface="Courier New" panose="02070309020205020404" pitchFamily="49" charset="0"/>
              <a:buChar char="o"/>
            </a:pPr>
            <a:r>
              <a:rPr lang="en-US" sz="1650" dirty="0"/>
              <a:t>By recommending that the appeals procedure must be independent of other parts of the tax administration, so that it can provide an independent review of the dispute. Countries could consider using panels of decision-makers or having additional layers of reviewers.</a:t>
            </a:r>
          </a:p>
        </p:txBody>
      </p:sp>
    </p:spTree>
    <p:extLst>
      <p:ext uri="{BB962C8B-B14F-4D97-AF65-F5344CB8AC3E}">
        <p14:creationId xmlns:p14="http://schemas.microsoft.com/office/powerpoint/2010/main" val="3299620085"/>
      </p:ext>
    </p:extLst>
  </p:cSld>
  <p:clrMapOvr>
    <a:masterClrMapping/>
  </p:clrMapOvr>
</p:sld>
</file>

<file path=ppt/slides/slide1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srcRect/>
          <a:stretch>
            <a:fillRect/>
          </a:stretch>
        </p:blipFill>
        <p:spPr>
          <a:xfrm>
            <a:off x="0" y="0"/>
            <a:ext cx="12192000" cy="6858000"/>
          </a:xfrm>
          <a:prstGeom prst="rect">
            <a:avLst/>
          </a:prstGeom>
        </p:spPr>
      </p:pic>
      <p:sp>
        <p:nvSpPr>
          <p:cNvPr id="6" name="Subtitle 2" descr="" title="">
            <a:extLst>
              <a:ext uri="{FF2B5EF4-FFF2-40B4-BE49-F238E27FC236}">
                <a16:creationId xmlns:a16="http://schemas.microsoft.com/office/drawing/2014/main" id="{8484EE20-3E5B-4663-FE0C-DADD036B1BCA}"/>
              </a:ext>
            </a:extLst>
          </p:cNvPr>
          <p:cNvSpPr txBox="1"/>
          <p:nvPr/>
        </p:nvSpPr>
        <p:spPr>
          <a:xfrm>
            <a:off x="346841" y="1547502"/>
            <a:ext cx="11529849" cy="35289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200" dirty="0"/>
          </a:p>
        </p:txBody>
      </p:sp>
      <p:sp>
        <p:nvSpPr>
          <p:cNvPr id="9" name="Title 1" descr="" title="">
            <a:extLst>
              <a:ext uri="{FF2B5EF4-FFF2-40B4-BE49-F238E27FC236}">
                <a16:creationId xmlns:a16="http://schemas.microsoft.com/office/drawing/2014/main" id="{4FBB12BA-EC83-4620-992B-7CE0162FF999}"/>
              </a:ext>
            </a:extLst>
          </p:cNvPr>
          <p:cNvSpPr txBox="1"/>
          <p:nvPr/>
        </p:nvSpPr>
        <p:spPr>
          <a:xfrm>
            <a:off x="620109" y="105111"/>
            <a:ext cx="10930759" cy="82480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009999"/>
                </a:solidFill>
              </a:rPr>
              <a:t>INDIA – Mutual Agreement Procedure – Dispute </a:t>
            </a:r>
            <a:r>
              <a:rPr lang="en-US" sz="3000" b="1" dirty="0" err="1">
                <a:solidFill>
                  <a:srgbClr val="009999"/>
                </a:solidFill>
              </a:rPr>
              <a:t>Redressal</a:t>
            </a:r>
            <a:r>
              <a:rPr lang="en-US" sz="3000" b="1" dirty="0">
                <a:solidFill>
                  <a:srgbClr val="009999"/>
                </a:solidFill>
              </a:rPr>
              <a:t>  </a:t>
            </a:r>
            <a:r>
              <a:rPr lang="en-US" sz="3000" b="1" dirty="0"/>
              <a:t> </a:t>
            </a:r>
          </a:p>
        </p:txBody>
      </p:sp>
      <p:sp>
        <p:nvSpPr>
          <p:cNvPr id="4" name="Rectangle 3" descr="" title=""/>
          <p:cNvSpPr/>
          <p:nvPr/>
        </p:nvSpPr>
        <p:spPr>
          <a:xfrm>
            <a:off x="346841" y="1020753"/>
            <a:ext cx="11750566" cy="369332"/>
          </a:xfrm>
          <a:prstGeom prst="rect">
            <a:avLst/>
          </a:prstGeom>
        </p:spPr>
        <p:txBody>
          <a:bodyPr wrap="square">
            <a:spAutoFit/>
          </a:bodyPr>
          <a:lstStyle/>
          <a:p>
            <a:pPr marL="342900" indent="-342900">
              <a:buFontTx/>
              <a:buChar char="-"/>
            </a:pPr>
            <a:endParaRPr lang="es-AR" dirty="0"/>
          </a:p>
        </p:txBody>
      </p:sp>
      <p:sp>
        <p:nvSpPr>
          <p:cNvPr id="7" name="Rectangle 6" descr="" title=""/>
          <p:cNvSpPr/>
          <p:nvPr/>
        </p:nvSpPr>
        <p:spPr>
          <a:xfrm>
            <a:off x="346841" y="677592"/>
            <a:ext cx="11529849" cy="4339650"/>
          </a:xfrm>
          <a:prstGeom prst="rect">
            <a:avLst/>
          </a:prstGeom>
        </p:spPr>
        <p:txBody>
          <a:bodyPr wrap="square">
            <a:spAutoFit/>
          </a:bodyPr>
          <a:lstStyle/>
          <a:p>
            <a:pPr marL="274320" indent="-274320" algn="just">
              <a:spcBef>
                <a:spcPts val="600"/>
              </a:spcBef>
              <a:buFont typeface="Arial" panose="020B0604020202020204" pitchFamily="34" charset="0"/>
              <a:buChar char="•"/>
            </a:pPr>
            <a:r>
              <a:rPr lang="en-IN" sz="1600" dirty="0">
                <a:latin typeface="Calibri "/>
                <a:ea typeface="Times New Roman" panose="02020603050405020304" pitchFamily="18" charset="0"/>
              </a:rPr>
              <a:t>MAP, a mechanism provided in tax treaties so as to ensure that taxation is in accordance with the respective tax treaty, the same is another significant tool through which taxpayers with litigation history may opt to file MAP in respect of pending disputes and also opt for APA for the same transactions for the future years as an effective dispute resolution strategy. </a:t>
            </a:r>
          </a:p>
          <a:p>
            <a:pPr marL="274320" indent="-274320" algn="just">
              <a:spcBef>
                <a:spcPts val="600"/>
              </a:spcBef>
              <a:buFont typeface="Arial" panose="020B0604020202020204" pitchFamily="34" charset="0"/>
              <a:buChar char="•"/>
            </a:pPr>
            <a:r>
              <a:rPr lang="en-IN" sz="1600" dirty="0">
                <a:latin typeface="Calibri "/>
                <a:ea typeface="Times New Roman" panose="02020603050405020304" pitchFamily="18" charset="0"/>
              </a:rPr>
              <a:t>Further, The Central Board of Direct Taxes, the Apex Direct Tax Administration Body </a:t>
            </a:r>
            <a:r>
              <a:rPr lang="en-IN" sz="1600" b="1" dirty="0">
                <a:latin typeface="Calibri "/>
                <a:ea typeface="Times New Roman" panose="02020603050405020304" pitchFamily="18" charset="0"/>
              </a:rPr>
              <a:t>(‘CBDT’)</a:t>
            </a:r>
            <a:r>
              <a:rPr lang="en-IN" sz="1600" dirty="0">
                <a:latin typeface="Calibri "/>
                <a:ea typeface="Times New Roman" panose="02020603050405020304" pitchFamily="18" charset="0"/>
              </a:rPr>
              <a:t> vide </a:t>
            </a:r>
            <a:r>
              <a:rPr lang="en-IN" sz="1600" b="1" i="1" dirty="0">
                <a:latin typeface="Calibri "/>
                <a:ea typeface="Times New Roman" panose="02020603050405020304" pitchFamily="18" charset="0"/>
              </a:rPr>
              <a:t>Circular f. NO. 500/09/2016-APA-I dated June 10, 2022,</a:t>
            </a:r>
            <a:r>
              <a:rPr lang="en-IN" sz="1600" dirty="0">
                <a:latin typeface="Calibri "/>
                <a:ea typeface="Times New Roman" panose="02020603050405020304" pitchFamily="18" charset="0"/>
              </a:rPr>
              <a:t> updated MAP procedure and matters connected thereto for the benefit of taxpayers, tax practitioners, tax authorities, and CAs of India and of treaty partners by providing clarity on clarity on certain issues, such as consequences of the </a:t>
            </a:r>
            <a:r>
              <a:rPr lang="en-IN" sz="1600" i="1" dirty="0" err="1">
                <a:latin typeface="Calibri "/>
                <a:ea typeface="Times New Roman" panose="02020603050405020304" pitchFamily="18" charset="0"/>
              </a:rPr>
              <a:t>Vivad</a:t>
            </a:r>
            <a:r>
              <a:rPr lang="en-IN" sz="1600" i="1" dirty="0">
                <a:latin typeface="Calibri "/>
                <a:ea typeface="Times New Roman" panose="02020603050405020304" pitchFamily="18" charset="0"/>
              </a:rPr>
              <a:t> se </a:t>
            </a:r>
            <a:r>
              <a:rPr lang="en-IN" sz="1600" i="1" dirty="0" err="1">
                <a:latin typeface="Calibri "/>
                <a:ea typeface="Times New Roman" panose="02020603050405020304" pitchFamily="18" charset="0"/>
              </a:rPr>
              <a:t>Vishwas</a:t>
            </a:r>
            <a:r>
              <a:rPr lang="en-IN" sz="1600" i="1" dirty="0">
                <a:latin typeface="Calibri "/>
                <a:ea typeface="Times New Roman" panose="02020603050405020304" pitchFamily="18" charset="0"/>
              </a:rPr>
              <a:t> Scheme </a:t>
            </a:r>
            <a:r>
              <a:rPr lang="en-IN" sz="1600" b="1" dirty="0">
                <a:latin typeface="Calibri "/>
                <a:ea typeface="Times New Roman" panose="02020603050405020304" pitchFamily="18" charset="0"/>
              </a:rPr>
              <a:t>(Recent One Time Settlement Scheme) </a:t>
            </a:r>
            <a:r>
              <a:rPr lang="en-IN" sz="1600" dirty="0">
                <a:latin typeface="Calibri "/>
                <a:ea typeface="Times New Roman" panose="02020603050405020304" pitchFamily="18" charset="0"/>
              </a:rPr>
              <a:t>on MAP and the Responsibility of MAP Applicant to make True and Complete Disclosure etc.</a:t>
            </a:r>
          </a:p>
          <a:p>
            <a:pPr marL="274320" indent="-274320" algn="just">
              <a:spcBef>
                <a:spcPts val="600"/>
              </a:spcBef>
              <a:buFont typeface="Arial" panose="020B0604020202020204" pitchFamily="34" charset="0"/>
              <a:buChar char="•"/>
            </a:pPr>
            <a:r>
              <a:rPr lang="en-IN" sz="1600" dirty="0">
                <a:solidFill>
                  <a:srgbClr val="000000"/>
                </a:solidFill>
                <a:latin typeface="Calibri "/>
                <a:ea typeface="Times New Roman" panose="02020603050405020304" pitchFamily="18" charset="0"/>
              </a:rPr>
              <a:t>Contrary to many other jurisdictions, there is no mechanism in India for the settlement of transfer pricing disputes with the tax authorities. India lacks a system for resolving transfer pricing disputes with the tax authorities, in contrast to many other jurisdictions. </a:t>
            </a:r>
            <a:endParaRPr lang="en-IN" sz="1600" dirty="0">
              <a:latin typeface="Calibri "/>
              <a:ea typeface="Times New Roman" panose="02020603050405020304" pitchFamily="18" charset="0"/>
            </a:endParaRPr>
          </a:p>
          <a:p>
            <a:pPr marL="274320" indent="-274320" algn="just">
              <a:spcBef>
                <a:spcPts val="600"/>
              </a:spcBef>
              <a:buFont typeface="Arial" panose="020B0604020202020204" pitchFamily="34" charset="0"/>
              <a:buChar char="•"/>
            </a:pPr>
            <a:r>
              <a:rPr lang="en-IN" sz="1600" dirty="0">
                <a:latin typeface="Calibri "/>
                <a:ea typeface="Times New Roman" panose="02020603050405020304" pitchFamily="18" charset="0"/>
              </a:rPr>
              <a:t>The Indian Revenue has maintained its stance regarding the non-application of the provisions on ‘ Mandatory Binding Arbitration’ for MAP cases, on the premises that the same adversely impacts its sovereignty.</a:t>
            </a:r>
          </a:p>
          <a:p>
            <a:pPr marL="274320" indent="-274320" algn="just">
              <a:spcBef>
                <a:spcPts val="600"/>
              </a:spcBef>
              <a:buFont typeface="Arial" panose="020B0604020202020204" pitchFamily="34" charset="0"/>
              <a:buChar char="•"/>
            </a:pPr>
            <a:r>
              <a:rPr lang="en-US" sz="1600" dirty="0">
                <a:solidFill>
                  <a:srgbClr val="333333"/>
                </a:solidFill>
                <a:latin typeface="Calibri "/>
              </a:rPr>
              <a:t>India didn’t sign Part VI of the MLI, which shows that it doesn’t want to agree to the mandatory binding arbitration mechanism. India is concerned that if tax disputes were made mandatory to be arbitrated, it would directly hurt the government’s right to tax a non-resident and foreign company.</a:t>
            </a:r>
            <a:endParaRPr lang="en-IN" sz="1600" dirty="0">
              <a:latin typeface="Calibri "/>
              <a:ea typeface="Times New Roman" panose="02020603050405020304" pitchFamily="18" charset="0"/>
            </a:endParaRPr>
          </a:p>
        </p:txBody>
      </p:sp>
    </p:spTree>
    <p:extLst>
      <p:ext uri="{BB962C8B-B14F-4D97-AF65-F5344CB8AC3E}">
        <p14:creationId xmlns:p14="http://schemas.microsoft.com/office/powerpoint/2010/main" val="3554743710"/>
      </p:ext>
    </p:extLst>
  </p:cSld>
  <p:clrMapOvr>
    <a:masterClrMapping/>
  </p:clrMapOvr>
</p:sld>
</file>

<file path=ppt/slides/slide1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srcRect/>
          <a:stretch>
            <a:fillRect/>
          </a:stretch>
        </p:blipFill>
        <p:spPr>
          <a:xfrm>
            <a:off x="0" y="0"/>
            <a:ext cx="12192000" cy="6858000"/>
          </a:xfrm>
          <a:prstGeom prst="rect">
            <a:avLst/>
          </a:prstGeom>
        </p:spPr>
      </p:pic>
      <p:sp>
        <p:nvSpPr>
          <p:cNvPr id="6" name="Subtitle 2" descr="" title="">
            <a:extLst>
              <a:ext uri="{FF2B5EF4-FFF2-40B4-BE49-F238E27FC236}">
                <a16:creationId xmlns:a16="http://schemas.microsoft.com/office/drawing/2014/main" id="{8484EE20-3E5B-4663-FE0C-DADD036B1BCA}"/>
              </a:ext>
            </a:extLst>
          </p:cNvPr>
          <p:cNvSpPr txBox="1"/>
          <p:nvPr/>
        </p:nvSpPr>
        <p:spPr>
          <a:xfrm>
            <a:off x="346841" y="1547502"/>
            <a:ext cx="11529849" cy="35289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200" dirty="0"/>
          </a:p>
        </p:txBody>
      </p:sp>
      <p:sp>
        <p:nvSpPr>
          <p:cNvPr id="9" name="Title 1" descr="" title="">
            <a:extLst>
              <a:ext uri="{FF2B5EF4-FFF2-40B4-BE49-F238E27FC236}">
                <a16:creationId xmlns:a16="http://schemas.microsoft.com/office/drawing/2014/main" id="{4FBB12BA-EC83-4620-992B-7CE0162FF999}"/>
              </a:ext>
            </a:extLst>
          </p:cNvPr>
          <p:cNvSpPr txBox="1"/>
          <p:nvPr/>
        </p:nvSpPr>
        <p:spPr>
          <a:xfrm>
            <a:off x="620109" y="105111"/>
            <a:ext cx="10930759" cy="82480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009999"/>
                </a:solidFill>
              </a:rPr>
              <a:t>Relevant Case Precedent</a:t>
            </a:r>
          </a:p>
          <a:p>
            <a:r>
              <a:rPr lang="en-US" sz="2800" b="1" i="1" dirty="0">
                <a:solidFill>
                  <a:srgbClr val="009999"/>
                </a:solidFill>
              </a:rPr>
              <a:t>CUB Pty Lt. V. Union of India 2016 [71 </a:t>
            </a:r>
            <a:r>
              <a:rPr lang="en-US" sz="2800" b="1" i="1" dirty="0" err="1">
                <a:solidFill>
                  <a:srgbClr val="009999"/>
                </a:solidFill>
              </a:rPr>
              <a:t>taxmann</a:t>
            </a:r>
            <a:r>
              <a:rPr lang="en-US" sz="2800" b="1" i="1" dirty="0">
                <a:solidFill>
                  <a:srgbClr val="009999"/>
                </a:solidFill>
              </a:rPr>
              <a:t> 315]</a:t>
            </a:r>
            <a:endParaRPr lang="en-US" sz="2800" b="1" i="1" dirty="0"/>
          </a:p>
        </p:txBody>
      </p:sp>
      <p:sp>
        <p:nvSpPr>
          <p:cNvPr id="11" name="TextBox 10" descr="" title="">
            <a:extLst>
              <a:ext uri="{FF2B5EF4-FFF2-40B4-BE49-F238E27FC236}">
                <a16:creationId xmlns:a16="http://schemas.microsoft.com/office/drawing/2014/main" id="{58CEB912-9695-0BDB-968F-D389922D3EB0}"/>
              </a:ext>
            </a:extLst>
          </p:cNvPr>
          <p:cNvSpPr txBox="1"/>
          <p:nvPr/>
        </p:nvSpPr>
        <p:spPr>
          <a:xfrm>
            <a:off x="588578" y="1122363"/>
            <a:ext cx="11225050" cy="3323987"/>
          </a:xfrm>
          <a:prstGeom prst="rect">
            <a:avLst/>
          </a:prstGeom>
          <a:noFill/>
        </p:spPr>
        <p:txBody>
          <a:bodyPr wrap="square" rtlCol="0">
            <a:spAutoFit/>
          </a:bodyPr>
          <a:lstStyle/>
          <a:p>
            <a:pPr algn="just"/>
            <a:r>
              <a:rPr lang="en-IN" sz="1600" dirty="0">
                <a:latin typeface="Calibri" panose="020F0502020204030204" pitchFamily="34" charset="0"/>
                <a:ea typeface="Calibri" panose="020F0502020204030204" pitchFamily="34" charset="0"/>
              </a:rPr>
              <a:t>T</a:t>
            </a:r>
            <a:r>
              <a:rPr lang="en-IN" sz="1600" dirty="0">
                <a:effectLst/>
                <a:latin typeface="Calibri" panose="020F0502020204030204" pitchFamily="34" charset="0"/>
                <a:ea typeface="Calibri" panose="020F0502020204030204" pitchFamily="34" charset="0"/>
              </a:rPr>
              <a:t>he Hon’ble Delhi High Court in the given case held that the income accruing from the transfer of intangible assets licensed for use in India was not taxable in India because the situs of ownership was elsewhere.</a:t>
            </a:r>
          </a:p>
          <a:p>
            <a:pPr algn="just"/>
            <a:endParaRPr lang="en-IN" sz="1600" dirty="0">
              <a:effectLst/>
              <a:latin typeface="Calibri" panose="020F0502020204030204" pitchFamily="34" charset="0"/>
              <a:ea typeface="Calibri" panose="020F0502020204030204" pitchFamily="34" charset="0"/>
            </a:endParaRPr>
          </a:p>
          <a:p>
            <a:pPr algn="just"/>
            <a:r>
              <a:rPr lang="en-IN" sz="1600" i="1" u="sng" dirty="0">
                <a:effectLst/>
                <a:latin typeface="Calibri" panose="020F0502020204030204" pitchFamily="34" charset="0"/>
                <a:ea typeface="Calibri" panose="020F0502020204030204" pitchFamily="34" charset="0"/>
              </a:rPr>
              <a:t>Contentions of </a:t>
            </a:r>
            <a:r>
              <a:rPr lang="en-IN" sz="1600" i="1" u="sng" dirty="0">
                <a:latin typeface="Calibri" panose="020F0502020204030204" pitchFamily="34" charset="0"/>
                <a:ea typeface="Calibri" panose="020F0502020204030204" pitchFamily="34" charset="0"/>
              </a:rPr>
              <a:t>the </a:t>
            </a:r>
            <a:r>
              <a:rPr lang="en-IN" sz="1600" i="1" u="sng" dirty="0">
                <a:effectLst/>
                <a:latin typeface="Calibri" panose="020F0502020204030204" pitchFamily="34" charset="0"/>
                <a:ea typeface="Calibri" panose="020F0502020204030204" pitchFamily="34" charset="0"/>
              </a:rPr>
              <a:t>Petitioner</a:t>
            </a:r>
          </a:p>
          <a:p>
            <a:pPr algn="just"/>
            <a:r>
              <a:rPr lang="en-IN" sz="1600" dirty="0">
                <a:effectLst/>
                <a:latin typeface="Calibri" panose="020F0502020204030204" pitchFamily="34" charset="0"/>
                <a:ea typeface="Calibri" panose="020F0502020204030204" pitchFamily="34" charset="0"/>
              </a:rPr>
              <a:t>The owner of the trademarks in question was an Australian company. Consequently, the situs of the trademark would be that of its owner. In this regard, reliance was placed on the common law principle of </a:t>
            </a:r>
            <a:r>
              <a:rPr lang="en-IN" sz="1600" i="1" dirty="0">
                <a:effectLst/>
                <a:latin typeface="Calibri" panose="020F0502020204030204" pitchFamily="34" charset="0"/>
                <a:ea typeface="Calibri" panose="020F0502020204030204" pitchFamily="34" charset="0"/>
              </a:rPr>
              <a:t>“</a:t>
            </a:r>
            <a:r>
              <a:rPr lang="en-IN" sz="1600" i="1" dirty="0" err="1">
                <a:effectLst/>
                <a:latin typeface="Calibri" panose="020F0502020204030204" pitchFamily="34" charset="0"/>
                <a:ea typeface="Calibri" panose="020F0502020204030204" pitchFamily="34" charset="0"/>
              </a:rPr>
              <a:t>mobiliia</a:t>
            </a:r>
            <a:r>
              <a:rPr lang="en-IN" sz="1600" i="1" dirty="0">
                <a:effectLst/>
                <a:latin typeface="Calibri" panose="020F0502020204030204" pitchFamily="34" charset="0"/>
                <a:ea typeface="Calibri" panose="020F0502020204030204" pitchFamily="34" charset="0"/>
              </a:rPr>
              <a:t> </a:t>
            </a:r>
            <a:r>
              <a:rPr lang="en-IN" sz="1600" i="1" dirty="0" err="1">
                <a:effectLst/>
                <a:latin typeface="Calibri" panose="020F0502020204030204" pitchFamily="34" charset="0"/>
                <a:ea typeface="Calibri" panose="020F0502020204030204" pitchFamily="34" charset="0"/>
              </a:rPr>
              <a:t>sequuntur</a:t>
            </a:r>
            <a:r>
              <a:rPr lang="en-IN" sz="1600" i="1" dirty="0">
                <a:effectLst/>
                <a:latin typeface="Calibri" panose="020F0502020204030204" pitchFamily="34" charset="0"/>
                <a:ea typeface="Calibri" panose="020F0502020204030204" pitchFamily="34" charset="0"/>
              </a:rPr>
              <a:t> </a:t>
            </a:r>
            <a:r>
              <a:rPr lang="en-IN" sz="1600" i="1" dirty="0" err="1">
                <a:effectLst/>
                <a:latin typeface="Calibri" panose="020F0502020204030204" pitchFamily="34" charset="0"/>
                <a:ea typeface="Calibri" panose="020F0502020204030204" pitchFamily="34" charset="0"/>
              </a:rPr>
              <a:t>personam</a:t>
            </a:r>
            <a:r>
              <a:rPr lang="en-IN" sz="1600" dirty="0">
                <a:effectLst/>
                <a:latin typeface="Calibri" panose="020F0502020204030204" pitchFamily="34" charset="0"/>
                <a:ea typeface="Calibri" panose="020F0502020204030204" pitchFamily="34" charset="0"/>
              </a:rPr>
              <a:t>” (i.e. that personal property held by a person is governed by the same laws that govern that person).</a:t>
            </a:r>
          </a:p>
          <a:p>
            <a:pPr algn="just"/>
            <a:endParaRPr lang="en-IN" sz="1600" dirty="0">
              <a:effectLst/>
              <a:latin typeface="Calibri" panose="020F0502020204030204" pitchFamily="34" charset="0"/>
              <a:ea typeface="Calibri" panose="020F0502020204030204" pitchFamily="34" charset="0"/>
            </a:endParaRPr>
          </a:p>
          <a:p>
            <a:pPr algn="just"/>
            <a:r>
              <a:rPr lang="en-IN" sz="1600" dirty="0">
                <a:effectLst/>
                <a:latin typeface="Calibri" panose="020F0502020204030204" pitchFamily="34" charset="0"/>
                <a:ea typeface="Calibri" panose="020F0502020204030204" pitchFamily="34" charset="0"/>
              </a:rPr>
              <a:t>It was contended that intangibles are subject to the immediate control of their owner, and since the intangibles themselves do not have any real situs, the domicile of the owner is the nearest approximation of their situs. The registration of a trademark does not entail the creation of a trademark, nor does it have any impact on its location. The registration of a trademark only recognizes a right that pre-exists under the common law.</a:t>
            </a:r>
          </a:p>
          <a:p>
            <a:endParaRPr lang="en-IN" dirty="0"/>
          </a:p>
        </p:txBody>
      </p:sp>
    </p:spTree>
    <p:extLst>
      <p:ext uri="{BB962C8B-B14F-4D97-AF65-F5344CB8AC3E}">
        <p14:creationId xmlns:p14="http://schemas.microsoft.com/office/powerpoint/2010/main" val="3598287537"/>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srcRect/>
          <a:stretch>
            <a:fillRect/>
          </a:stretch>
        </p:blipFill>
        <p:spPr>
          <a:xfrm>
            <a:off x="0" y="0"/>
            <a:ext cx="12192000" cy="6858000"/>
          </a:xfrm>
          <a:prstGeom prst="rect">
            <a:avLst/>
          </a:prstGeom>
        </p:spPr>
      </p:pic>
      <p:sp>
        <p:nvSpPr>
          <p:cNvPr id="6" name="Subtitle 2" descr="" title="">
            <a:extLst>
              <a:ext uri="{FF2B5EF4-FFF2-40B4-BE49-F238E27FC236}">
                <a16:creationId xmlns:a16="http://schemas.microsoft.com/office/drawing/2014/main" id="{8484EE20-3E5B-4663-FE0C-DADD036B1BCA}"/>
              </a:ext>
            </a:extLst>
          </p:cNvPr>
          <p:cNvSpPr txBox="1"/>
          <p:nvPr/>
        </p:nvSpPr>
        <p:spPr>
          <a:xfrm>
            <a:off x="346841" y="1547502"/>
            <a:ext cx="11529849" cy="35289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200" dirty="0"/>
          </a:p>
        </p:txBody>
      </p:sp>
      <p:sp>
        <p:nvSpPr>
          <p:cNvPr id="9" name="Title 1" descr="" title="">
            <a:extLst>
              <a:ext uri="{FF2B5EF4-FFF2-40B4-BE49-F238E27FC236}">
                <a16:creationId xmlns:a16="http://schemas.microsoft.com/office/drawing/2014/main" id="{4FBB12BA-EC83-4620-992B-7CE0162FF999}"/>
              </a:ext>
            </a:extLst>
          </p:cNvPr>
          <p:cNvSpPr txBox="1"/>
          <p:nvPr/>
        </p:nvSpPr>
        <p:spPr>
          <a:xfrm>
            <a:off x="620109" y="105111"/>
            <a:ext cx="10930759" cy="82480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009999"/>
                </a:solidFill>
              </a:rPr>
              <a:t>Relevant Case Precedent</a:t>
            </a:r>
          </a:p>
          <a:p>
            <a:r>
              <a:rPr lang="en-US" sz="2800" b="1" i="1" dirty="0">
                <a:solidFill>
                  <a:srgbClr val="009999"/>
                </a:solidFill>
              </a:rPr>
              <a:t>CUB Pty Lt. V. Union of India 2016 [71 </a:t>
            </a:r>
            <a:r>
              <a:rPr lang="en-US" sz="2800" b="1" i="1" dirty="0" err="1">
                <a:solidFill>
                  <a:srgbClr val="009999"/>
                </a:solidFill>
              </a:rPr>
              <a:t>taxmann</a:t>
            </a:r>
            <a:r>
              <a:rPr lang="en-US" sz="2800" b="1" i="1" dirty="0">
                <a:solidFill>
                  <a:srgbClr val="009999"/>
                </a:solidFill>
              </a:rPr>
              <a:t> 315] (Cont.)</a:t>
            </a:r>
            <a:endParaRPr lang="en-US" sz="2800" b="1" i="1" dirty="0"/>
          </a:p>
        </p:txBody>
      </p:sp>
      <p:sp>
        <p:nvSpPr>
          <p:cNvPr id="11" name="TextBox 10" descr="" title="">
            <a:extLst>
              <a:ext uri="{FF2B5EF4-FFF2-40B4-BE49-F238E27FC236}">
                <a16:creationId xmlns:a16="http://schemas.microsoft.com/office/drawing/2014/main" id="{58CEB912-9695-0BDB-968F-D389922D3EB0}"/>
              </a:ext>
            </a:extLst>
          </p:cNvPr>
          <p:cNvSpPr txBox="1"/>
          <p:nvPr/>
        </p:nvSpPr>
        <p:spPr>
          <a:xfrm>
            <a:off x="620109" y="929912"/>
            <a:ext cx="11225050" cy="4555093"/>
          </a:xfrm>
          <a:prstGeom prst="rect">
            <a:avLst/>
          </a:prstGeom>
          <a:noFill/>
        </p:spPr>
        <p:txBody>
          <a:bodyPr wrap="square" rtlCol="0">
            <a:spAutoFit/>
          </a:bodyPr>
          <a:lstStyle/>
          <a:p>
            <a:pPr algn="just"/>
            <a:r>
              <a:rPr lang="en-IN" sz="1600" i="1" u="sng" dirty="0">
                <a:latin typeface="Calibri" panose="020F0502020204030204" pitchFamily="34" charset="0"/>
                <a:ea typeface="Calibri" panose="020F0502020204030204" pitchFamily="34" charset="0"/>
              </a:rPr>
              <a:t>Contentions of the Revenue</a:t>
            </a:r>
          </a:p>
          <a:p>
            <a:pPr algn="just"/>
            <a:endParaRPr lang="en-IN" sz="1600" i="1" u="sng" dirty="0">
              <a:latin typeface="Calibri" panose="020F0502020204030204" pitchFamily="34" charset="0"/>
              <a:ea typeface="Calibri" panose="020F0502020204030204" pitchFamily="34" charset="0"/>
            </a:endParaRPr>
          </a:p>
          <a:p>
            <a:pPr algn="just"/>
            <a:r>
              <a:rPr lang="en-IN" sz="1600" dirty="0">
                <a:effectLst/>
                <a:latin typeface="Calibri" panose="020F0502020204030204" pitchFamily="34" charset="0"/>
                <a:ea typeface="Calibri" panose="020F0502020204030204" pitchFamily="34" charset="0"/>
              </a:rPr>
              <a:t>Revenue contended that the brand had generated goodwill in the Indian market, and that they could therefore be said to have a tangible presence in India. The fact that the trademarks were registered in India was also relied upon to support the contention that their situs was in India. The Revenue further contended that the trademarks were in the nature of business intangibles and that their situs would be where the business is carried out and where they would be protected under local law, which in the instant case would be in India.  </a:t>
            </a:r>
          </a:p>
          <a:p>
            <a:pPr algn="just"/>
            <a:endParaRPr lang="en-IN" sz="1600" dirty="0">
              <a:effectLst/>
              <a:latin typeface="Calibri" panose="020F0502020204030204" pitchFamily="34" charset="0"/>
              <a:ea typeface="Calibri" panose="020F0502020204030204" pitchFamily="34" charset="0"/>
            </a:endParaRPr>
          </a:p>
          <a:p>
            <a:pPr algn="just"/>
            <a:r>
              <a:rPr lang="en-IN" sz="1600" i="1" u="sng" dirty="0">
                <a:effectLst/>
                <a:latin typeface="Calibri" panose="020F0502020204030204" pitchFamily="34" charset="0"/>
                <a:ea typeface="Calibri" panose="020F0502020204030204" pitchFamily="34" charset="0"/>
              </a:rPr>
              <a:t>The Court rejected the arguments of the Revenue and held that:</a:t>
            </a:r>
          </a:p>
          <a:p>
            <a:pPr algn="just"/>
            <a:endParaRPr lang="en-IN" sz="1600" i="1" u="sng" dirty="0">
              <a:effectLst/>
              <a:latin typeface="Calibri" panose="020F0502020204030204" pitchFamily="34" charset="0"/>
              <a:ea typeface="Calibri" panose="020F0502020204030204" pitchFamily="34" charset="0"/>
            </a:endParaRPr>
          </a:p>
          <a:p>
            <a:pPr algn="just"/>
            <a:r>
              <a:rPr lang="en-IN" sz="1600" dirty="0">
                <a:effectLst/>
                <a:latin typeface="Calibri" panose="020F0502020204030204" pitchFamily="34" charset="0"/>
                <a:ea typeface="Calibri" panose="020F0502020204030204" pitchFamily="34" charset="0"/>
              </a:rPr>
              <a:t> a) In the context of intangible assets which do not have a physical form, Parliament could have, by a deeming fiction, provided for the location of intangible capital assets. Since no such provision has been made, the principle of “</a:t>
            </a:r>
            <a:r>
              <a:rPr lang="en-IN" sz="1600" i="1" dirty="0" err="1">
                <a:effectLst/>
                <a:latin typeface="Calibri" panose="020F0502020204030204" pitchFamily="34" charset="0"/>
                <a:ea typeface="Calibri" panose="020F0502020204030204" pitchFamily="34" charset="0"/>
              </a:rPr>
              <a:t>mobiliia</a:t>
            </a:r>
            <a:r>
              <a:rPr lang="en-IN" sz="1600" i="1" dirty="0">
                <a:effectLst/>
                <a:latin typeface="Calibri" panose="020F0502020204030204" pitchFamily="34" charset="0"/>
                <a:ea typeface="Calibri" panose="020F0502020204030204" pitchFamily="34" charset="0"/>
              </a:rPr>
              <a:t> </a:t>
            </a:r>
            <a:r>
              <a:rPr lang="en-IN" sz="1600" i="1" dirty="0" err="1">
                <a:effectLst/>
                <a:latin typeface="Calibri" panose="020F0502020204030204" pitchFamily="34" charset="0"/>
                <a:ea typeface="Calibri" panose="020F0502020204030204" pitchFamily="34" charset="0"/>
              </a:rPr>
              <a:t>sequuntur</a:t>
            </a:r>
            <a:r>
              <a:rPr lang="en-IN" sz="1600" i="1" dirty="0">
                <a:effectLst/>
                <a:latin typeface="Calibri" panose="020F0502020204030204" pitchFamily="34" charset="0"/>
                <a:ea typeface="Calibri" panose="020F0502020204030204" pitchFamily="34" charset="0"/>
              </a:rPr>
              <a:t> </a:t>
            </a:r>
            <a:r>
              <a:rPr lang="en-IN" sz="1600" i="1" dirty="0" err="1">
                <a:effectLst/>
                <a:latin typeface="Calibri" panose="020F0502020204030204" pitchFamily="34" charset="0"/>
                <a:ea typeface="Calibri" panose="020F0502020204030204" pitchFamily="34" charset="0"/>
              </a:rPr>
              <a:t>personam</a:t>
            </a:r>
            <a:r>
              <a:rPr lang="en-IN" sz="1600" i="1" dirty="0">
                <a:effectLst/>
                <a:latin typeface="Calibri" panose="020F0502020204030204" pitchFamily="34" charset="0"/>
                <a:ea typeface="Calibri" panose="020F0502020204030204" pitchFamily="34" charset="0"/>
              </a:rPr>
              <a:t>” </a:t>
            </a:r>
            <a:r>
              <a:rPr lang="en-IN" sz="1600" dirty="0">
                <a:effectLst/>
                <a:latin typeface="Calibri" panose="020F0502020204030204" pitchFamily="34" charset="0"/>
                <a:ea typeface="Calibri" panose="020F0502020204030204" pitchFamily="34" charset="0"/>
              </a:rPr>
              <a:t>would have to be followed.</a:t>
            </a:r>
          </a:p>
          <a:p>
            <a:pPr algn="just"/>
            <a:r>
              <a:rPr lang="en-IN" sz="1600" dirty="0">
                <a:effectLst/>
                <a:latin typeface="Calibri" panose="020F0502020204030204" pitchFamily="34" charset="0"/>
                <a:ea typeface="Calibri" panose="020F0502020204030204" pitchFamily="34" charset="0"/>
              </a:rPr>
              <a:t> b) The situs of the owner of an intangible asset would be the closest approximation of the situs of an intangible asset. This internationally accepted norm would apply in the absence of any modification thereto under local legislation. </a:t>
            </a:r>
          </a:p>
          <a:p>
            <a:pPr algn="just"/>
            <a:r>
              <a:rPr lang="en-IN" sz="1600" dirty="0">
                <a:effectLst/>
                <a:latin typeface="Calibri" panose="020F0502020204030204" pitchFamily="34" charset="0"/>
                <a:ea typeface="Calibri" panose="020F0502020204030204" pitchFamily="34" charset="0"/>
              </a:rPr>
              <a:t> c) Since the owner of the trademarks and other intangible assets involved was not located in India at the time of the transaction, the situs of such assets would not be in India</a:t>
            </a:r>
          </a:p>
          <a:p>
            <a:r>
              <a:rPr lang="en-IN" sz="1800" dirty="0">
                <a:effectLst/>
                <a:latin typeface="Calibri" panose="020F0502020204030204" pitchFamily="34" charset="0"/>
                <a:ea typeface="Calibri" panose="020F0502020204030204" pitchFamily="34" charset="0"/>
              </a:rPr>
              <a:t> </a:t>
            </a:r>
            <a:endParaRPr lang="en-IN" dirty="0"/>
          </a:p>
        </p:txBody>
      </p:sp>
    </p:spTree>
    <p:extLst>
      <p:ext uri="{BB962C8B-B14F-4D97-AF65-F5344CB8AC3E}">
        <p14:creationId xmlns:p14="http://schemas.microsoft.com/office/powerpoint/2010/main" val="687850196"/>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srcRect/>
          <a:stretch>
            <a:fillRect/>
          </a:stretch>
        </p:blipFill>
        <p:spPr>
          <a:xfrm>
            <a:off x="0" y="0"/>
            <a:ext cx="12192000" cy="6858000"/>
          </a:xfrm>
          <a:prstGeom prst="rect">
            <a:avLst/>
          </a:prstGeom>
        </p:spPr>
      </p:pic>
      <p:sp>
        <p:nvSpPr>
          <p:cNvPr id="6" name="Subtitle 2" descr="" title="">
            <a:extLst>
              <a:ext uri="{FF2B5EF4-FFF2-40B4-BE49-F238E27FC236}">
                <a16:creationId xmlns:a16="http://schemas.microsoft.com/office/drawing/2014/main" id="{8484EE20-3E5B-4663-FE0C-DADD036B1BCA}"/>
              </a:ext>
            </a:extLst>
          </p:cNvPr>
          <p:cNvSpPr txBox="1"/>
          <p:nvPr/>
        </p:nvSpPr>
        <p:spPr>
          <a:xfrm>
            <a:off x="346841" y="1547502"/>
            <a:ext cx="11529849" cy="35289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200" dirty="0"/>
          </a:p>
        </p:txBody>
      </p:sp>
      <p:sp>
        <p:nvSpPr>
          <p:cNvPr id="9" name="Title 1" descr="" title="">
            <a:extLst>
              <a:ext uri="{FF2B5EF4-FFF2-40B4-BE49-F238E27FC236}">
                <a16:creationId xmlns:a16="http://schemas.microsoft.com/office/drawing/2014/main" id="{4FBB12BA-EC83-4620-992B-7CE0162FF999}"/>
              </a:ext>
            </a:extLst>
          </p:cNvPr>
          <p:cNvSpPr txBox="1"/>
          <p:nvPr/>
        </p:nvSpPr>
        <p:spPr>
          <a:xfrm>
            <a:off x="620109" y="105111"/>
            <a:ext cx="10930759" cy="82480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009999"/>
                </a:solidFill>
              </a:rPr>
              <a:t>INDIA – Road Ahead</a:t>
            </a:r>
            <a:endParaRPr lang="en-US" sz="3000" b="1" dirty="0"/>
          </a:p>
        </p:txBody>
      </p:sp>
      <p:sp>
        <p:nvSpPr>
          <p:cNvPr id="4" name="Rectangle 3" descr="" title=""/>
          <p:cNvSpPr/>
          <p:nvPr/>
        </p:nvSpPr>
        <p:spPr>
          <a:xfrm>
            <a:off x="346841" y="1020753"/>
            <a:ext cx="11750566" cy="369332"/>
          </a:xfrm>
          <a:prstGeom prst="rect">
            <a:avLst/>
          </a:prstGeom>
        </p:spPr>
        <p:txBody>
          <a:bodyPr wrap="square">
            <a:spAutoFit/>
          </a:bodyPr>
          <a:lstStyle/>
          <a:p>
            <a:pPr marL="342900" indent="-342900">
              <a:buFontTx/>
              <a:buChar char="-"/>
            </a:pPr>
            <a:endParaRPr lang="es-AR" dirty="0"/>
          </a:p>
        </p:txBody>
      </p:sp>
      <p:sp>
        <p:nvSpPr>
          <p:cNvPr id="7" name="Rectangle 6" descr="" title=""/>
          <p:cNvSpPr/>
          <p:nvPr/>
        </p:nvSpPr>
        <p:spPr>
          <a:xfrm>
            <a:off x="346841" y="677592"/>
            <a:ext cx="11529849" cy="4508927"/>
          </a:xfrm>
          <a:prstGeom prst="rect">
            <a:avLst/>
          </a:prstGeom>
        </p:spPr>
        <p:txBody>
          <a:bodyPr wrap="square">
            <a:spAutoFit/>
          </a:bodyPr>
          <a:lstStyle/>
          <a:p>
            <a:pPr marL="274320" indent="-274320" algn="just">
              <a:spcBef>
                <a:spcPts val="600"/>
              </a:spcBef>
              <a:buFont typeface="Arial" panose="020B0604020202020204" pitchFamily="34" charset="0"/>
              <a:buChar char="•"/>
            </a:pPr>
            <a:r>
              <a:rPr lang="en-US" sz="1600" dirty="0">
                <a:latin typeface="Calibri "/>
                <a:ea typeface="Times New Roman" panose="02020603050405020304" pitchFamily="18" charset="0"/>
              </a:rPr>
              <a:t>The total number of APAs since the inception of the APA program has gone up to 421. Despite the severe disruption caused by the CoVID-19 pandemic in the first part of the FY 2021-22, the number of APAs signed compares very well with the APAs signed in the preceding two years (31 APAs in FY 2020-21 and 57 APAs in FY 2019-20).</a:t>
            </a:r>
          </a:p>
          <a:p>
            <a:pPr marL="274320" indent="-274320" algn="just">
              <a:spcBef>
                <a:spcPts val="600"/>
              </a:spcBef>
              <a:buFont typeface="Arial" panose="020B0604020202020204" pitchFamily="34" charset="0"/>
              <a:buChar char="•"/>
            </a:pPr>
            <a:r>
              <a:rPr lang="en-US" sz="1600" dirty="0">
                <a:latin typeface="Calibri "/>
                <a:ea typeface="Times New Roman" panose="02020603050405020304" pitchFamily="18" charset="0"/>
              </a:rPr>
              <a:t>The APA Scheme </a:t>
            </a:r>
            <a:r>
              <a:rPr lang="en-US" sz="1600" dirty="0" err="1">
                <a:latin typeface="Calibri "/>
                <a:ea typeface="Times New Roman" panose="02020603050405020304" pitchFamily="18" charset="0"/>
              </a:rPr>
              <a:t>endeavours</a:t>
            </a:r>
            <a:r>
              <a:rPr lang="en-US" sz="1600" dirty="0">
                <a:latin typeface="Calibri "/>
                <a:ea typeface="Times New Roman" panose="02020603050405020304" pitchFamily="18" charset="0"/>
              </a:rPr>
              <a:t> to provide certainty to taxpayers in the domain of transfer pricing by specifying the methods of pricing and determining the arm’s length price of international transactions in advance for a maximum of five future years. Further, the taxpayer has the option to roll back the APA for four preceding years, as a result of which, total of nine years of tax certainty is provided. </a:t>
            </a:r>
          </a:p>
          <a:p>
            <a:pPr marL="274320" indent="-274320" algn="just">
              <a:spcBef>
                <a:spcPts val="600"/>
              </a:spcBef>
              <a:buFont typeface="Arial" panose="020B0604020202020204" pitchFamily="34" charset="0"/>
              <a:buChar char="•"/>
            </a:pPr>
            <a:r>
              <a:rPr lang="en-US" sz="1600" dirty="0">
                <a:latin typeface="Calibri "/>
                <a:ea typeface="Times New Roman" panose="02020603050405020304" pitchFamily="18" charset="0"/>
              </a:rPr>
              <a:t>In settlements, SH clauses and ‘Unilateral &amp; Bilateral APA’ mechanisms are seen as ways to reduce risks beforehand, while ‘MAP’ under the treaty is thought of as a way to resolve issues after adjustment. SH Rules, benefit </a:t>
            </a:r>
            <a:r>
              <a:rPr lang="en-US" sz="1600" dirty="0" err="1">
                <a:latin typeface="Calibri "/>
                <a:ea typeface="Times New Roman" panose="02020603050405020304" pitchFamily="18" charset="0"/>
              </a:rPr>
              <a:t>assessees</a:t>
            </a:r>
            <a:r>
              <a:rPr lang="en-US" sz="1600" dirty="0">
                <a:latin typeface="Calibri "/>
                <a:ea typeface="Times New Roman" panose="02020603050405020304" pitchFamily="18" charset="0"/>
              </a:rPr>
              <a:t> by allowing them to adopt a TP mark-up in the range prescribed, which would be acceptable to the Income Tax department with benefits of compliance relief, administrative simplicity and certainty and hence would avoid protracted litigation. Further, In the Indian scenario, the existing SH as an alternate dispute resolution mechanism has not been able to prove itself as an attractive option. SH, as compared to other available options, has showcased bleak growth. This is evident as the Indian taxpayers have maintained a safe distance from the SH over the years.</a:t>
            </a:r>
          </a:p>
          <a:p>
            <a:pPr marL="274320" indent="-274320" algn="just">
              <a:spcBef>
                <a:spcPts val="600"/>
              </a:spcBef>
              <a:buFont typeface="Arial" panose="020B0604020202020204" pitchFamily="34" charset="0"/>
              <a:buChar char="•"/>
            </a:pPr>
            <a:r>
              <a:rPr lang="en-US" sz="1600" dirty="0">
                <a:latin typeface="Calibri "/>
                <a:ea typeface="Times New Roman" panose="02020603050405020304" pitchFamily="18" charset="0"/>
              </a:rPr>
              <a:t>The absence of an arbitration clause poses an additional burden on taxpayers and is likely to further increase the pending litigation in domestic courts. It is apt to note that pendency is greater for pre-2016 MAP cases. As regards, post-2015, Transfer Pricing are required to be adjudicated in a timeframe of about less than 24 months.  </a:t>
            </a:r>
          </a:p>
        </p:txBody>
      </p:sp>
    </p:spTree>
    <p:extLst>
      <p:ext uri="{BB962C8B-B14F-4D97-AF65-F5344CB8AC3E}">
        <p14:creationId xmlns:p14="http://schemas.microsoft.com/office/powerpoint/2010/main" val="3962586916"/>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srcRect/>
          <a:stretch>
            <a:fillRect/>
          </a:stretch>
        </p:blipFill>
        <p:spPr>
          <a:xfrm>
            <a:off x="0" y="0"/>
            <a:ext cx="12192000" cy="6858000"/>
          </a:xfrm>
          <a:prstGeom prst="rect">
            <a:avLst/>
          </a:prstGeom>
        </p:spPr>
      </p:pic>
      <p:sp>
        <p:nvSpPr>
          <p:cNvPr id="6" name="Subtitle 2" descr="" title="">
            <a:extLst>
              <a:ext uri="{FF2B5EF4-FFF2-40B4-BE49-F238E27FC236}">
                <a16:creationId xmlns:a16="http://schemas.microsoft.com/office/drawing/2014/main" id="{8484EE20-3E5B-4663-FE0C-DADD036B1BCA}"/>
              </a:ext>
            </a:extLst>
          </p:cNvPr>
          <p:cNvSpPr txBox="1"/>
          <p:nvPr/>
        </p:nvSpPr>
        <p:spPr>
          <a:xfrm>
            <a:off x="346841" y="1547502"/>
            <a:ext cx="11529849" cy="35289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200" dirty="0"/>
          </a:p>
        </p:txBody>
      </p:sp>
      <p:sp>
        <p:nvSpPr>
          <p:cNvPr id="9" name="Title 1" descr="" title="">
            <a:extLst>
              <a:ext uri="{FF2B5EF4-FFF2-40B4-BE49-F238E27FC236}">
                <a16:creationId xmlns:a16="http://schemas.microsoft.com/office/drawing/2014/main" id="{4FBB12BA-EC83-4620-992B-7CE0162FF999}"/>
              </a:ext>
            </a:extLst>
          </p:cNvPr>
          <p:cNvSpPr txBox="1"/>
          <p:nvPr/>
        </p:nvSpPr>
        <p:spPr>
          <a:xfrm>
            <a:off x="620109" y="105111"/>
            <a:ext cx="10930759" cy="82480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009999"/>
                </a:solidFill>
              </a:rPr>
              <a:t>INDIA – TP Emerging Trends</a:t>
            </a:r>
            <a:endParaRPr lang="en-US" sz="3000" b="1" dirty="0"/>
          </a:p>
        </p:txBody>
      </p:sp>
      <p:sp>
        <p:nvSpPr>
          <p:cNvPr id="4" name="Rectangle 3" descr="" title=""/>
          <p:cNvSpPr/>
          <p:nvPr/>
        </p:nvSpPr>
        <p:spPr>
          <a:xfrm>
            <a:off x="346841" y="1020753"/>
            <a:ext cx="11750566" cy="369332"/>
          </a:xfrm>
          <a:prstGeom prst="rect">
            <a:avLst/>
          </a:prstGeom>
        </p:spPr>
        <p:txBody>
          <a:bodyPr wrap="square">
            <a:spAutoFit/>
          </a:bodyPr>
          <a:lstStyle/>
          <a:p>
            <a:pPr marL="342900" indent="-342900">
              <a:buFontTx/>
              <a:buChar char="-"/>
            </a:pPr>
            <a:endParaRPr lang="es-AR" dirty="0"/>
          </a:p>
        </p:txBody>
      </p:sp>
      <p:sp>
        <p:nvSpPr>
          <p:cNvPr id="7" name="Rectangle 6" descr="" title=""/>
          <p:cNvSpPr/>
          <p:nvPr/>
        </p:nvSpPr>
        <p:spPr>
          <a:xfrm>
            <a:off x="346841" y="677592"/>
            <a:ext cx="11529849" cy="4278094"/>
          </a:xfrm>
          <a:prstGeom prst="rect">
            <a:avLst/>
          </a:prstGeom>
        </p:spPr>
        <p:txBody>
          <a:bodyPr wrap="square">
            <a:spAutoFit/>
          </a:bodyPr>
          <a:lstStyle/>
          <a:p>
            <a:pPr marL="274320" indent="-274320" algn="just">
              <a:spcBef>
                <a:spcPts val="600"/>
              </a:spcBef>
              <a:buFont typeface="Arial" panose="020B0604020202020204" pitchFamily="34" charset="0"/>
              <a:buChar char="•"/>
            </a:pPr>
            <a:r>
              <a:rPr lang="en-US" sz="1400" dirty="0">
                <a:latin typeface="Calibri "/>
                <a:ea typeface="Times New Roman" panose="02020603050405020304" pitchFamily="18" charset="0"/>
              </a:rPr>
              <a:t>To align the ITPR with the OECD Guidelines and international practices, provisions were introduced in the ITPR for a secondary adjustment. The secondary adjustment is an adjustment in the books of account of the taxpayer and its associated enterprise to reflect that the actual allocation of profits between the Indian taxpayer and its associated enterprise are consistent with the transfer price determined as a result of primary adjustment. This is intended to remove the imbalance between the cash account and actual profit of the Indian taxpayer.</a:t>
            </a:r>
          </a:p>
          <a:p>
            <a:pPr marL="274320" indent="-274320" algn="just">
              <a:spcBef>
                <a:spcPts val="600"/>
              </a:spcBef>
              <a:buFont typeface="Arial" panose="020B0604020202020204" pitchFamily="34" charset="0"/>
              <a:buChar char="•"/>
            </a:pPr>
            <a:r>
              <a:rPr lang="en-US" sz="1400" dirty="0">
                <a:latin typeface="Calibri "/>
                <a:ea typeface="Times New Roman" panose="02020603050405020304" pitchFamily="18" charset="0"/>
              </a:rPr>
              <a:t>On most contentious areas in transfer pricing has been concerned with AMP (Advertisement, Marketing and Promotion) expenses. The revenue has contended that if an Indian enterprise performs certain brand promotion functions that directly or indirectly promote the brand of its foreign associated enterprise; the Indian enterprise needs to be compensated for conferring a benefit on the foreign enterprise.</a:t>
            </a:r>
          </a:p>
          <a:p>
            <a:pPr marL="274320" indent="-274320" algn="just">
              <a:spcBef>
                <a:spcPts val="600"/>
              </a:spcBef>
              <a:buFont typeface="Arial" panose="020B0604020202020204" pitchFamily="34" charset="0"/>
              <a:buChar char="•"/>
            </a:pPr>
            <a:r>
              <a:rPr lang="en-US" sz="1400" dirty="0">
                <a:latin typeface="Calibri "/>
                <a:ea typeface="Times New Roman" panose="02020603050405020304" pitchFamily="18" charset="0"/>
              </a:rPr>
              <a:t>The ITPR stipulates that data to be used in analyzing the comparability of uncontrolled transactions with an international transaction should be the data relating to the financial year in which International Transactions have been entered into. However, the Income Tax Rules (‘ITR’) also provides exception and permits use of data for the preceding two years if and only if, it is proved that such data reveals a fact which could have an influence on the determination of arm’s length price. Therefore, the exception comes into play only when a proof that earlier year data could have an influence on the determination of arm’s length price is brought on the record.</a:t>
            </a:r>
          </a:p>
          <a:p>
            <a:pPr marL="274320" indent="-274320" algn="just">
              <a:spcBef>
                <a:spcPts val="600"/>
              </a:spcBef>
              <a:buFont typeface="Arial" panose="020B0604020202020204" pitchFamily="34" charset="0"/>
              <a:buChar char="•"/>
            </a:pPr>
            <a:r>
              <a:rPr lang="en-US" sz="1400" dirty="0">
                <a:latin typeface="Calibri "/>
                <a:ea typeface="Times New Roman" panose="02020603050405020304" pitchFamily="18" charset="0"/>
              </a:rPr>
              <a:t>Indian transfer pricing regulations provide for “reasonably accurate comparability adjustments”. The onus to prove “reasonably accurate comparability adjustment” is on the taxpayer. The experience of the Indian transfer pricing administration indicates that it is possible to address the issue of accounting differences and differences in capacity utilization and intensities of working capital by making comparability adjustments. However, the Indian transfer pricing administration finds it extremely difficult to make risk adjustments in absence of any reliable and robust and internationally agreed methodology to provide risk adjustment.</a:t>
            </a:r>
          </a:p>
          <a:p>
            <a:pPr marL="274320" indent="-274320" algn="just">
              <a:spcBef>
                <a:spcPts val="600"/>
              </a:spcBef>
              <a:buFont typeface="Arial" panose="020B0604020202020204" pitchFamily="34" charset="0"/>
              <a:buChar char="•"/>
            </a:pPr>
            <a:endParaRPr lang="en-US" sz="1400" dirty="0">
              <a:latin typeface="Calibri "/>
              <a:ea typeface="Times New Roman" panose="02020603050405020304" pitchFamily="18" charset="0"/>
            </a:endParaRPr>
          </a:p>
        </p:txBody>
      </p:sp>
    </p:spTree>
    <p:extLst>
      <p:ext uri="{BB962C8B-B14F-4D97-AF65-F5344CB8AC3E}">
        <p14:creationId xmlns:p14="http://schemas.microsoft.com/office/powerpoint/2010/main" val="2865186343"/>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srcRect/>
          <a:stretch>
            <a:fillRect/>
          </a:stretch>
        </p:blipFill>
        <p:spPr>
          <a:xfrm>
            <a:off x="0" y="0"/>
            <a:ext cx="12192000" cy="6858000"/>
          </a:xfrm>
          <a:prstGeom prst="rect">
            <a:avLst/>
          </a:prstGeom>
        </p:spPr>
      </p:pic>
      <p:sp>
        <p:nvSpPr>
          <p:cNvPr id="6" name="Subtitle 2" descr="" title="">
            <a:extLst>
              <a:ext uri="{FF2B5EF4-FFF2-40B4-BE49-F238E27FC236}">
                <a16:creationId xmlns:a16="http://schemas.microsoft.com/office/drawing/2014/main" id="{8484EE20-3E5B-4663-FE0C-DADD036B1BCA}"/>
              </a:ext>
            </a:extLst>
          </p:cNvPr>
          <p:cNvSpPr txBox="1"/>
          <p:nvPr/>
        </p:nvSpPr>
        <p:spPr>
          <a:xfrm>
            <a:off x="346841" y="1547502"/>
            <a:ext cx="11529849" cy="35289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200" dirty="0"/>
          </a:p>
        </p:txBody>
      </p:sp>
      <p:sp>
        <p:nvSpPr>
          <p:cNvPr id="9" name="Title 1" descr="" title="">
            <a:extLst>
              <a:ext uri="{FF2B5EF4-FFF2-40B4-BE49-F238E27FC236}">
                <a16:creationId xmlns:a16="http://schemas.microsoft.com/office/drawing/2014/main" id="{4FBB12BA-EC83-4620-992B-7CE0162FF999}"/>
              </a:ext>
            </a:extLst>
          </p:cNvPr>
          <p:cNvSpPr txBox="1"/>
          <p:nvPr/>
        </p:nvSpPr>
        <p:spPr>
          <a:xfrm>
            <a:off x="620109" y="105111"/>
            <a:ext cx="10930759" cy="82480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smtClean="0">
                <a:solidFill>
                  <a:srgbClr val="009999"/>
                </a:solidFill>
              </a:rPr>
              <a:t>INDIA </a:t>
            </a:r>
            <a:r>
              <a:rPr lang="en-US" sz="3000" b="1" dirty="0">
                <a:solidFill>
                  <a:srgbClr val="009999"/>
                </a:solidFill>
              </a:rPr>
              <a:t>- Introduction </a:t>
            </a:r>
            <a:r>
              <a:rPr lang="en-US" sz="3000" b="1" dirty="0"/>
              <a:t> </a:t>
            </a:r>
          </a:p>
        </p:txBody>
      </p:sp>
      <p:sp>
        <p:nvSpPr>
          <p:cNvPr id="4" name="Rectangle 3" descr="" title=""/>
          <p:cNvSpPr/>
          <p:nvPr/>
        </p:nvSpPr>
        <p:spPr>
          <a:xfrm>
            <a:off x="346841" y="1020753"/>
            <a:ext cx="11750566" cy="4078039"/>
          </a:xfrm>
          <a:prstGeom prst="rect">
            <a:avLst/>
          </a:prstGeom>
        </p:spPr>
        <p:txBody>
          <a:bodyPr wrap="square">
            <a:spAutoFit/>
          </a:bodyPr>
          <a:lstStyle/>
          <a:p>
            <a:pPr marL="285750" lvl="0" indent="-285750" algn="just">
              <a:spcBef>
                <a:spcPts val="600"/>
              </a:spcBef>
              <a:buFont typeface="Arial" panose="020B0604020202020204" pitchFamily="34" charset="0"/>
              <a:buChar char="•"/>
            </a:pPr>
            <a:r>
              <a:rPr lang="en-IN" dirty="0">
                <a:ea typeface="DengXian" panose="02010600030101010101" pitchFamily="2" charset="-122"/>
                <a:cs typeface="Calibri" panose="020F0502020204030204" pitchFamily="34" charset="0"/>
              </a:rPr>
              <a:t>The Indian Tax Authorities introduced the Transfer Pricing Regime (‘</a:t>
            </a:r>
            <a:r>
              <a:rPr lang="en-IN" b="1" dirty="0">
                <a:ea typeface="DengXian" panose="02010600030101010101" pitchFamily="2" charset="-122"/>
                <a:cs typeface="Calibri" panose="020F0502020204030204" pitchFamily="34" charset="0"/>
              </a:rPr>
              <a:t>TPR</a:t>
            </a:r>
            <a:r>
              <a:rPr lang="en-IN" dirty="0">
                <a:ea typeface="DengXian" panose="02010600030101010101" pitchFamily="2" charset="-122"/>
                <a:cs typeface="Calibri" panose="020F0502020204030204" pitchFamily="34" charset="0"/>
              </a:rPr>
              <a:t>’) vide Finance Act, 2001 vide Circular No. 14/2001 and it came into effect from the Financial Year ending March 2002.</a:t>
            </a:r>
            <a:endParaRPr lang="en-US" dirty="0">
              <a:ea typeface="DengXian" panose="02010600030101010101" pitchFamily="2" charset="-122"/>
              <a:cs typeface="Calibri" panose="020F0502020204030204" pitchFamily="34" charset="0"/>
            </a:endParaRPr>
          </a:p>
          <a:p>
            <a:pPr marL="285750" lvl="0" indent="-285750" algn="just">
              <a:spcBef>
                <a:spcPts val="600"/>
              </a:spcBef>
              <a:buFont typeface="Arial" panose="020B0604020202020204" pitchFamily="34" charset="0"/>
              <a:buChar char="•"/>
            </a:pPr>
            <a:r>
              <a:rPr lang="en-US" dirty="0">
                <a:ea typeface="DengXian" panose="02010600030101010101" pitchFamily="2" charset="-122"/>
                <a:cs typeface="Calibri" panose="020F0502020204030204" pitchFamily="34" charset="0"/>
              </a:rPr>
              <a:t>The Transfer Pricing Regulations were introduced in the scheme of the Income Tax Act vide Chapter X entitled   “Special provisions relating to Avoidance of Tax”. </a:t>
            </a:r>
            <a:r>
              <a:rPr lang="en-US" b="1" dirty="0">
                <a:ea typeface="DengXian" panose="02010600030101010101" pitchFamily="2" charset="-122"/>
                <a:cs typeface="Calibri" panose="020F0502020204030204" pitchFamily="34" charset="0"/>
              </a:rPr>
              <a:t>Section(s) 92A-F and relevant rules were also incorporated in the regulations. </a:t>
            </a:r>
            <a:endParaRPr lang="en-US" dirty="0">
              <a:ea typeface="DengXian" panose="02010600030101010101" pitchFamily="2" charset="-122"/>
              <a:cs typeface="Calibri" panose="020F0502020204030204" pitchFamily="34" charset="0"/>
            </a:endParaRPr>
          </a:p>
          <a:p>
            <a:pPr marL="285750" lvl="0" indent="-285750" algn="just">
              <a:spcBef>
                <a:spcPts val="600"/>
              </a:spcBef>
              <a:buFont typeface="Arial" panose="020B0604020202020204" pitchFamily="34" charset="0"/>
              <a:buChar char="•"/>
            </a:pPr>
            <a:r>
              <a:rPr lang="en-IN" dirty="0">
                <a:ea typeface="Times New Roman" panose="02020603050405020304" pitchFamily="18" charset="0"/>
                <a:cs typeface="Calibri" panose="020F0502020204030204" pitchFamily="34" charset="0"/>
              </a:rPr>
              <a:t>In a move to reduce litigation and boost investor confidence, India introduced unilateral, bilateral, and multilateral Advance Pricing Agreements (‘</a:t>
            </a:r>
            <a:r>
              <a:rPr lang="en-IN" b="1" dirty="0">
                <a:ea typeface="Times New Roman" panose="02020603050405020304" pitchFamily="18" charset="0"/>
                <a:cs typeface="Calibri" panose="020F0502020204030204" pitchFamily="34" charset="0"/>
              </a:rPr>
              <a:t>APA’</a:t>
            </a:r>
            <a:r>
              <a:rPr lang="en-IN" dirty="0">
                <a:ea typeface="Times New Roman" panose="02020603050405020304" pitchFamily="18" charset="0"/>
                <a:cs typeface="Calibri" panose="020F0502020204030204" pitchFamily="34" charset="0"/>
              </a:rPr>
              <a:t>) with effect from July 1, 2012. </a:t>
            </a:r>
          </a:p>
          <a:p>
            <a:pPr marL="285750" lvl="0" indent="-285750" algn="just">
              <a:spcBef>
                <a:spcPts val="600"/>
              </a:spcBef>
              <a:buFont typeface="Arial" panose="020B0604020202020204" pitchFamily="34" charset="0"/>
              <a:buChar char="•"/>
            </a:pPr>
            <a:r>
              <a:rPr lang="en-IN" dirty="0">
                <a:ea typeface="Times New Roman" panose="02020603050405020304" pitchFamily="18" charset="0"/>
                <a:cs typeface="Calibri" panose="020F0502020204030204" pitchFamily="34" charset="0"/>
              </a:rPr>
              <a:t>Over </a:t>
            </a:r>
            <a:r>
              <a:rPr lang="en-IN" dirty="0">
                <a:ea typeface="DengXian" panose="02010600030101010101" pitchFamily="2" charset="-122"/>
                <a:cs typeface="Calibri" panose="020F0502020204030204" pitchFamily="34" charset="0"/>
              </a:rPr>
              <a:t>the last 10 years or so, since introduction, India has received over 1,000 applications and has concluded over 420 APAs.</a:t>
            </a:r>
          </a:p>
          <a:p>
            <a:pPr marL="285750" indent="-285750" algn="just">
              <a:spcBef>
                <a:spcPts val="600"/>
              </a:spcBef>
              <a:buFont typeface="Arial" panose="020B0604020202020204" pitchFamily="34" charset="0"/>
              <a:buChar char="•"/>
            </a:pPr>
            <a:r>
              <a:rPr lang="en-US" dirty="0">
                <a:ea typeface="DengXian" panose="02010600030101010101" pitchFamily="2" charset="-122"/>
                <a:cs typeface="Times New Roman" panose="02020603050405020304" pitchFamily="18" charset="0"/>
              </a:rPr>
              <a:t>The Central Board of Direct Taxes (‘</a:t>
            </a:r>
            <a:r>
              <a:rPr lang="en-US" b="1" dirty="0">
                <a:ea typeface="DengXian" panose="02010600030101010101" pitchFamily="2" charset="-122"/>
                <a:cs typeface="Times New Roman" panose="02020603050405020304" pitchFamily="18" charset="0"/>
              </a:rPr>
              <a:t>CBDT</a:t>
            </a:r>
            <a:r>
              <a:rPr lang="en-US" dirty="0">
                <a:ea typeface="DengXian" panose="02010600030101010101" pitchFamily="2" charset="-122"/>
                <a:cs typeface="Times New Roman" panose="02020603050405020304" pitchFamily="18" charset="0"/>
              </a:rPr>
              <a:t>’) vide Press release dated 31.03.2022 has entered into 62 APA in FY 2021-22 with Indian taxpayers. </a:t>
            </a:r>
            <a:r>
              <a:rPr lang="en-US" dirty="0">
                <a:ea typeface="DengXian" panose="02010600030101010101" pitchFamily="2" charset="-122"/>
              </a:rPr>
              <a:t> </a:t>
            </a:r>
            <a:endParaRPr lang="en-US" dirty="0">
              <a:ea typeface="DengXian" panose="02010600030101010101" pitchFamily="2" charset="-122"/>
              <a:cs typeface="Calibri" panose="020F0502020204030204" pitchFamily="34" charset="0"/>
            </a:endParaRPr>
          </a:p>
          <a:p>
            <a:pPr marL="285750" lvl="0" indent="-285750" algn="just">
              <a:spcBef>
                <a:spcPts val="600"/>
              </a:spcBef>
              <a:buFont typeface="Arial" panose="020B0604020202020204" pitchFamily="34" charset="0"/>
              <a:buChar char="•"/>
            </a:pPr>
            <a:r>
              <a:rPr lang="en-IN" dirty="0">
                <a:ea typeface="Times New Roman" panose="02020603050405020304" pitchFamily="18" charset="0"/>
                <a:cs typeface="Calibri" panose="020F0502020204030204" pitchFamily="34" charset="0"/>
              </a:rPr>
              <a:t>The introduction of APA provisions has been viewed as a game changer, in addressing the aggressive transfer pricing audit regimes in India, as the envisioned provisions provide for a proactive and progressive approach to resolving TP disputes.</a:t>
            </a:r>
            <a:endParaRPr lang="en-US" dirty="0">
              <a:ea typeface="DengXian" panose="02010600030101010101" pitchFamily="2" charset="-122"/>
              <a:cs typeface="Calibri" panose="020F0502020204030204" pitchFamily="34" charset="0"/>
            </a:endParaRPr>
          </a:p>
          <a:p>
            <a:pPr marL="342900" indent="-342900">
              <a:buFontTx/>
              <a:buChar char="-"/>
            </a:pPr>
            <a:endParaRPr lang="es-AR" dirty="0"/>
          </a:p>
        </p:txBody>
      </p:sp>
    </p:spTree>
    <p:extLst>
      <p:ext uri="{BB962C8B-B14F-4D97-AF65-F5344CB8AC3E}">
        <p14:creationId xmlns:p14="http://schemas.microsoft.com/office/powerpoint/2010/main" val="4109796533"/>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srcRect/>
          <a:stretch>
            <a:fillRect/>
          </a:stretch>
        </p:blipFill>
        <p:spPr>
          <a:xfrm>
            <a:off x="0" y="0"/>
            <a:ext cx="12192000" cy="6858000"/>
          </a:xfrm>
          <a:prstGeom prst="rect">
            <a:avLst/>
          </a:prstGeom>
        </p:spPr>
      </p:pic>
      <p:sp>
        <p:nvSpPr>
          <p:cNvPr id="6" name="Subtitle 2" descr="" title="">
            <a:extLst>
              <a:ext uri="{FF2B5EF4-FFF2-40B4-BE49-F238E27FC236}">
                <a16:creationId xmlns:a16="http://schemas.microsoft.com/office/drawing/2014/main" id="{8484EE20-3E5B-4663-FE0C-DADD036B1BCA}"/>
              </a:ext>
            </a:extLst>
          </p:cNvPr>
          <p:cNvSpPr txBox="1"/>
          <p:nvPr/>
        </p:nvSpPr>
        <p:spPr>
          <a:xfrm>
            <a:off x="346841" y="1547502"/>
            <a:ext cx="11529849" cy="35289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200" dirty="0"/>
          </a:p>
        </p:txBody>
      </p:sp>
      <p:sp>
        <p:nvSpPr>
          <p:cNvPr id="9" name="Title 1" descr="" title="">
            <a:extLst>
              <a:ext uri="{FF2B5EF4-FFF2-40B4-BE49-F238E27FC236}">
                <a16:creationId xmlns:a16="http://schemas.microsoft.com/office/drawing/2014/main" id="{4FBB12BA-EC83-4620-992B-7CE0162FF999}"/>
              </a:ext>
            </a:extLst>
          </p:cNvPr>
          <p:cNvSpPr txBox="1"/>
          <p:nvPr/>
        </p:nvSpPr>
        <p:spPr>
          <a:xfrm>
            <a:off x="620109" y="105111"/>
            <a:ext cx="10930759" cy="82480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009999"/>
                </a:solidFill>
              </a:rPr>
              <a:t>INDIA - Introduction </a:t>
            </a:r>
            <a:r>
              <a:rPr lang="en-US" sz="3000" b="1" dirty="0"/>
              <a:t> </a:t>
            </a:r>
          </a:p>
        </p:txBody>
      </p:sp>
      <p:sp>
        <p:nvSpPr>
          <p:cNvPr id="4" name="Rectangle 3" descr="" title=""/>
          <p:cNvSpPr/>
          <p:nvPr/>
        </p:nvSpPr>
        <p:spPr>
          <a:xfrm>
            <a:off x="346841" y="1020753"/>
            <a:ext cx="11750566" cy="5096780"/>
          </a:xfrm>
          <a:prstGeom prst="rect">
            <a:avLst/>
          </a:prstGeom>
        </p:spPr>
        <p:txBody>
          <a:bodyPr wrap="square">
            <a:spAutoFit/>
          </a:bodyPr>
          <a:lstStyle/>
          <a:p>
            <a:pPr marL="285750" lvl="0" indent="-285750" algn="just">
              <a:spcBef>
                <a:spcPts val="600"/>
              </a:spcBef>
              <a:buFont typeface="Arial" panose="020B0604020202020204" pitchFamily="34" charset="0"/>
              <a:buChar char="•"/>
            </a:pPr>
            <a:r>
              <a:rPr lang="en-IN" dirty="0">
                <a:ea typeface="DengXian" panose="02010600030101010101" pitchFamily="2" charset="-122"/>
                <a:cs typeface="Calibri" panose="020F0502020204030204" pitchFamily="34" charset="0"/>
              </a:rPr>
              <a:t>APA over the years has evolved as a helpful tool </a:t>
            </a:r>
            <a:r>
              <a:rPr lang="en-US" dirty="0">
                <a:ea typeface="DengXian" panose="02010600030101010101" pitchFamily="2" charset="-122"/>
                <a:cs typeface="Calibri" panose="020F0502020204030204" pitchFamily="34" charset="0"/>
              </a:rPr>
              <a:t>in order to obtain certainty regarding the tax outcome of international transactions inter-alia involving intangibles.</a:t>
            </a:r>
          </a:p>
          <a:p>
            <a:pPr lvl="0" algn="just">
              <a:spcBef>
                <a:spcPts val="600"/>
              </a:spcBef>
            </a:pPr>
            <a:endParaRPr lang="en-US" dirty="0">
              <a:ea typeface="DengXian" panose="02010600030101010101" pitchFamily="2" charset="-122"/>
              <a:cs typeface="Calibri" panose="020F0502020204030204" pitchFamily="34" charset="0"/>
            </a:endParaRPr>
          </a:p>
          <a:p>
            <a:pPr marL="285750" lvl="0" indent="-285750" algn="just">
              <a:spcBef>
                <a:spcPts val="600"/>
              </a:spcBef>
              <a:buFont typeface="Arial" panose="020B0604020202020204" pitchFamily="34" charset="0"/>
              <a:buChar char="•"/>
            </a:pPr>
            <a:r>
              <a:rPr lang="en-US" dirty="0">
                <a:ea typeface="DengXian" panose="02010600030101010101" pitchFamily="2" charset="-122"/>
                <a:cs typeface="Calibri" panose="020F0502020204030204" pitchFamily="34" charset="0"/>
              </a:rPr>
              <a:t>The APA Scheme introduced in 2012 has been a roaring success even though it is a lot more intensive and a time-consuming negotiation process than opting for the Safe </a:t>
            </a:r>
            <a:r>
              <a:rPr lang="en-US" dirty="0" err="1">
                <a:ea typeface="DengXian" panose="02010600030101010101" pitchFamily="2" charset="-122"/>
                <a:cs typeface="Calibri" panose="020F0502020204030204" pitchFamily="34" charset="0"/>
              </a:rPr>
              <a:t>Harbour</a:t>
            </a:r>
            <a:r>
              <a:rPr lang="en-US" dirty="0">
                <a:ea typeface="DengXian" panose="02010600030101010101" pitchFamily="2" charset="-122"/>
                <a:cs typeface="Calibri" panose="020F0502020204030204" pitchFamily="34" charset="0"/>
              </a:rPr>
              <a:t> (‘SH’) which works on a self-declaration basis. </a:t>
            </a:r>
          </a:p>
          <a:p>
            <a:pPr lvl="0" algn="just">
              <a:spcBef>
                <a:spcPts val="600"/>
              </a:spcBef>
            </a:pPr>
            <a:endParaRPr lang="en-US" dirty="0">
              <a:ea typeface="DengXian" panose="02010600030101010101" pitchFamily="2" charset="-122"/>
              <a:cs typeface="Calibri" panose="020F0502020204030204" pitchFamily="34" charset="0"/>
            </a:endParaRPr>
          </a:p>
          <a:p>
            <a:pPr marL="290513" lvl="0" algn="just">
              <a:spcBef>
                <a:spcPts val="600"/>
              </a:spcBef>
            </a:pPr>
            <a:r>
              <a:rPr lang="en-US" dirty="0">
                <a:ea typeface="DengXian" panose="02010600030101010101" pitchFamily="2" charset="-122"/>
                <a:cs typeface="Calibri" panose="020F0502020204030204" pitchFamily="34" charset="0"/>
              </a:rPr>
              <a:t>The APA route is preferred as it calls for lesser annual compliance requirements and determination of the agreed TP method which is a closer approximation of the ALP and the option of converting to a bilateral APA route which would avoid any economic double taxation for the multinational group.</a:t>
            </a:r>
          </a:p>
          <a:p>
            <a:pPr lvl="0" algn="just">
              <a:spcBef>
                <a:spcPts val="600"/>
              </a:spcBef>
            </a:pPr>
            <a:endParaRPr lang="en-US" dirty="0">
              <a:ea typeface="DengXian" panose="02010600030101010101" pitchFamily="2" charset="-122"/>
              <a:cs typeface="Calibri" panose="020F0502020204030204" pitchFamily="34" charset="0"/>
            </a:endParaRPr>
          </a:p>
          <a:p>
            <a:pPr marL="285750" lvl="0" indent="-285750" algn="just">
              <a:spcBef>
                <a:spcPts val="600"/>
              </a:spcBef>
              <a:buFont typeface="Arial" panose="020B0604020202020204" pitchFamily="34" charset="0"/>
              <a:buChar char="•"/>
            </a:pPr>
            <a:r>
              <a:rPr lang="en-IN" dirty="0">
                <a:ea typeface="DengXian" panose="02010600030101010101" pitchFamily="2" charset="-122"/>
                <a:cs typeface="Calibri" panose="020F0502020204030204" pitchFamily="34" charset="0"/>
              </a:rPr>
              <a:t>The Finance Act,2009 introduced provisions relating to Dispute Resolution Panel (‘DRP’) which has power as vested in a court. The functioning of the DRP in practice is yet to be </a:t>
            </a:r>
            <a:r>
              <a:rPr lang="en-IN" dirty="0" err="1">
                <a:ea typeface="DengXian" panose="02010600030101010101" pitchFamily="2" charset="-122"/>
                <a:cs typeface="Calibri" panose="020F0502020204030204" pitchFamily="34" charset="0"/>
              </a:rPr>
              <a:t>analyzed</a:t>
            </a:r>
            <a:r>
              <a:rPr lang="en-IN" dirty="0">
                <a:ea typeface="DengXian" panose="02010600030101010101" pitchFamily="2" charset="-122"/>
                <a:cs typeface="Calibri" panose="020F0502020204030204" pitchFamily="34" charset="0"/>
              </a:rPr>
              <a:t>.</a:t>
            </a:r>
          </a:p>
          <a:p>
            <a:pPr algn="just" fontAlgn="base">
              <a:lnSpc>
                <a:spcPct val="170000"/>
              </a:lnSpc>
            </a:pPr>
            <a:r>
              <a:rPr lang="en-US" dirty="0">
                <a:solidFill>
                  <a:schemeClr val="bg1">
                    <a:lumMod val="50000"/>
                  </a:schemeClr>
                </a:solidFill>
                <a:latin typeface="Arial" panose="020B0604020202020204" pitchFamily="34" charset="0"/>
                <a:cs typeface="Arial" panose="020B0604020202020204" pitchFamily="34" charset="0"/>
              </a:rPr>
              <a:t/>
            </a:r>
            <a:br>
              <a:rPr lang="en-US" dirty="0">
                <a:solidFill>
                  <a:schemeClr val="bg1">
                    <a:lumMod val="50000"/>
                  </a:schemeClr>
                </a:solidFill>
                <a:latin typeface="Arial" panose="020B0604020202020204" pitchFamily="34" charset="0"/>
                <a:cs typeface="Arial" panose="020B0604020202020204" pitchFamily="34" charset="0"/>
              </a:rPr>
            </a:br>
            <a:endParaRPr lang="en-US" dirty="0">
              <a:solidFill>
                <a:schemeClr val="bg1">
                  <a:lumMod val="50000"/>
                </a:schemeClr>
              </a:solidFill>
              <a:latin typeface="Arial" panose="020B0604020202020204" pitchFamily="34" charset="0"/>
              <a:cs typeface="Arial" panose="020B0604020202020204" pitchFamily="34" charset="0"/>
            </a:endParaRPr>
          </a:p>
          <a:p>
            <a:pPr marL="342900" indent="-342900">
              <a:buFontTx/>
              <a:buChar char="-"/>
            </a:pPr>
            <a:endParaRPr lang="es-AR" dirty="0"/>
          </a:p>
        </p:txBody>
      </p:sp>
    </p:spTree>
    <p:extLst>
      <p:ext uri="{BB962C8B-B14F-4D97-AF65-F5344CB8AC3E}">
        <p14:creationId xmlns:p14="http://schemas.microsoft.com/office/powerpoint/2010/main" val="518506287"/>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srcRect/>
          <a:stretch>
            <a:fillRect/>
          </a:stretch>
        </p:blipFill>
        <p:spPr>
          <a:xfrm>
            <a:off x="15765" y="-117001"/>
            <a:ext cx="12192000" cy="6858000"/>
          </a:xfrm>
          <a:prstGeom prst="rect">
            <a:avLst/>
          </a:prstGeom>
        </p:spPr>
      </p:pic>
      <p:sp>
        <p:nvSpPr>
          <p:cNvPr id="6" name="Subtitle 2" descr="" title="">
            <a:extLst>
              <a:ext uri="{FF2B5EF4-FFF2-40B4-BE49-F238E27FC236}">
                <a16:creationId xmlns:a16="http://schemas.microsoft.com/office/drawing/2014/main" id="{8484EE20-3E5B-4663-FE0C-DADD036B1BCA}"/>
              </a:ext>
            </a:extLst>
          </p:cNvPr>
          <p:cNvSpPr txBox="1"/>
          <p:nvPr/>
        </p:nvSpPr>
        <p:spPr>
          <a:xfrm>
            <a:off x="346841" y="1547502"/>
            <a:ext cx="11529849" cy="35289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200" dirty="0"/>
          </a:p>
        </p:txBody>
      </p:sp>
      <p:sp>
        <p:nvSpPr>
          <p:cNvPr id="9" name="Title 1" descr="" title="">
            <a:extLst>
              <a:ext uri="{FF2B5EF4-FFF2-40B4-BE49-F238E27FC236}">
                <a16:creationId xmlns:a16="http://schemas.microsoft.com/office/drawing/2014/main" id="{4FBB12BA-EC83-4620-992B-7CE0162FF999}"/>
              </a:ext>
            </a:extLst>
          </p:cNvPr>
          <p:cNvSpPr txBox="1"/>
          <p:nvPr/>
        </p:nvSpPr>
        <p:spPr>
          <a:xfrm>
            <a:off x="630620" y="26944"/>
            <a:ext cx="10930759" cy="82480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009999"/>
                </a:solidFill>
              </a:rPr>
              <a:t>Applicability of OECD Transfer Pricing Guidelines in India </a:t>
            </a:r>
            <a:r>
              <a:rPr lang="en-US" sz="3000" b="1" dirty="0"/>
              <a:t> </a:t>
            </a:r>
          </a:p>
        </p:txBody>
      </p:sp>
      <p:sp>
        <p:nvSpPr>
          <p:cNvPr id="4" name="Rectangle 3" descr="" title=""/>
          <p:cNvSpPr/>
          <p:nvPr/>
        </p:nvSpPr>
        <p:spPr>
          <a:xfrm>
            <a:off x="346841" y="1020753"/>
            <a:ext cx="11750566" cy="1311128"/>
          </a:xfrm>
          <a:prstGeom prst="rect">
            <a:avLst/>
          </a:prstGeom>
        </p:spPr>
        <p:txBody>
          <a:bodyPr wrap="square">
            <a:spAutoFit/>
          </a:bodyPr>
          <a:lstStyle/>
          <a:p>
            <a:pPr fontAlgn="base">
              <a:lnSpc>
                <a:spcPct val="170000"/>
              </a:lnSpc>
            </a:pPr>
            <a:r>
              <a:rPr lang="en-US" dirty="0">
                <a:solidFill>
                  <a:schemeClr val="bg1">
                    <a:lumMod val="50000"/>
                  </a:schemeClr>
                </a:solidFill>
                <a:latin typeface="Arial" panose="020B0604020202020204" pitchFamily="34" charset="0"/>
                <a:cs typeface="Arial" panose="020B0604020202020204" pitchFamily="34" charset="0"/>
              </a:rPr>
              <a:t/>
            </a:r>
            <a:br>
              <a:rPr lang="en-US" dirty="0">
                <a:solidFill>
                  <a:schemeClr val="bg1">
                    <a:lumMod val="50000"/>
                  </a:schemeClr>
                </a:solidFill>
                <a:latin typeface="Arial" panose="020B0604020202020204" pitchFamily="34" charset="0"/>
                <a:cs typeface="Arial" panose="020B0604020202020204" pitchFamily="34" charset="0"/>
              </a:rPr>
            </a:br>
            <a:endParaRPr lang="en-US" dirty="0">
              <a:solidFill>
                <a:schemeClr val="bg1">
                  <a:lumMod val="50000"/>
                </a:schemeClr>
              </a:solidFill>
              <a:latin typeface="Arial" panose="020B0604020202020204" pitchFamily="34" charset="0"/>
              <a:cs typeface="Arial" panose="020B0604020202020204" pitchFamily="34" charset="0"/>
            </a:endParaRPr>
          </a:p>
          <a:p>
            <a:pPr marL="342900" indent="-342900">
              <a:buFontTx/>
              <a:buChar char="-"/>
            </a:pPr>
            <a:endParaRPr lang="es-AR" dirty="0"/>
          </a:p>
        </p:txBody>
      </p:sp>
      <p:sp>
        <p:nvSpPr>
          <p:cNvPr id="7" name="TextBox 6" descr="" title="">
            <a:extLst>
              <a:ext uri="{FF2B5EF4-FFF2-40B4-BE49-F238E27FC236}">
                <a16:creationId xmlns:a16="http://schemas.microsoft.com/office/drawing/2014/main" id="{FE5EAFFF-B146-D137-1907-01896636D3AD}"/>
              </a:ext>
            </a:extLst>
          </p:cNvPr>
          <p:cNvSpPr txBox="1"/>
          <p:nvPr/>
        </p:nvSpPr>
        <p:spPr>
          <a:xfrm>
            <a:off x="796157" y="527161"/>
            <a:ext cx="10930759" cy="5047536"/>
          </a:xfrm>
          <a:prstGeom prst="rect">
            <a:avLst/>
          </a:prstGeom>
          <a:noFill/>
        </p:spPr>
        <p:txBody>
          <a:bodyPr wrap="square" rtlCol="0">
            <a:spAutoFit/>
          </a:bodyPr>
          <a:lstStyle/>
          <a:p>
            <a:pPr marL="285750" indent="-285750" algn="just">
              <a:buFont typeface="Arial" panose="020B0604020202020204" pitchFamily="34" charset="0"/>
              <a:buChar char="•"/>
            </a:pPr>
            <a:r>
              <a:rPr lang="en-IN" sz="1600" dirty="0">
                <a:effectLst/>
                <a:latin typeface="Calibri" panose="020F0502020204030204" pitchFamily="34" charset="0"/>
                <a:ea typeface="Calibri" panose="020F0502020204030204" pitchFamily="34" charset="0"/>
              </a:rPr>
              <a:t>OECD Transfer Pricing Guidelines (</a:t>
            </a:r>
            <a:r>
              <a:rPr lang="en-IN" sz="1600" b="1" dirty="0">
                <a:effectLst/>
                <a:latin typeface="Calibri" panose="020F0502020204030204" pitchFamily="34" charset="0"/>
                <a:ea typeface="Calibri" panose="020F0502020204030204" pitchFamily="34" charset="0"/>
              </a:rPr>
              <a:t>TPG</a:t>
            </a:r>
            <a:r>
              <a:rPr lang="en-IN" sz="1600" dirty="0">
                <a:effectLst/>
                <a:latin typeface="Calibri" panose="020F0502020204030204" pitchFamily="34" charset="0"/>
                <a:ea typeface="Calibri" panose="020F0502020204030204" pitchFamily="34" charset="0"/>
              </a:rPr>
              <a:t>) (and the UN TP Manual) are useful references for carrying out transfer pricing studies by taxpayers and audits by Indian Transfer </a:t>
            </a:r>
            <a:r>
              <a:rPr lang="en-IN" sz="1600" dirty="0">
                <a:latin typeface="Calibri" panose="020F0502020204030204" pitchFamily="34" charset="0"/>
                <a:ea typeface="Calibri" panose="020F0502020204030204" pitchFamily="34" charset="0"/>
              </a:rPr>
              <a:t>P</a:t>
            </a:r>
            <a:r>
              <a:rPr lang="en-IN" sz="1600" dirty="0">
                <a:effectLst/>
                <a:latin typeface="Calibri" panose="020F0502020204030204" pitchFamily="34" charset="0"/>
                <a:ea typeface="Calibri" panose="020F0502020204030204" pitchFamily="34" charset="0"/>
              </a:rPr>
              <a:t>ricing </a:t>
            </a:r>
            <a:r>
              <a:rPr lang="en-IN" sz="1600" dirty="0">
                <a:latin typeface="Calibri" panose="020F0502020204030204" pitchFamily="34" charset="0"/>
                <a:ea typeface="Calibri" panose="020F0502020204030204" pitchFamily="34" charset="0"/>
              </a:rPr>
              <a:t>O</a:t>
            </a:r>
            <a:r>
              <a:rPr lang="en-IN" sz="1600" dirty="0">
                <a:effectLst/>
                <a:latin typeface="Calibri" panose="020F0502020204030204" pitchFamily="34" charset="0"/>
                <a:ea typeface="Calibri" panose="020F0502020204030204" pitchFamily="34" charset="0"/>
              </a:rPr>
              <a:t>fficers (</a:t>
            </a:r>
            <a:r>
              <a:rPr lang="en-IN" sz="1600" b="1" dirty="0">
                <a:effectLst/>
                <a:latin typeface="Calibri" panose="020F0502020204030204" pitchFamily="34" charset="0"/>
                <a:ea typeface="Calibri" panose="020F0502020204030204" pitchFamily="34" charset="0"/>
              </a:rPr>
              <a:t>TPO</a:t>
            </a:r>
            <a:r>
              <a:rPr lang="en-IN" sz="1600" dirty="0">
                <a:effectLst/>
                <a:latin typeface="Calibri" panose="020F0502020204030204" pitchFamily="34" charset="0"/>
                <a:ea typeface="Calibri" panose="020F0502020204030204" pitchFamily="34" charset="0"/>
              </a:rPr>
              <a:t>). </a:t>
            </a:r>
          </a:p>
          <a:p>
            <a:pPr marL="285750" indent="-285750" algn="just">
              <a:buFont typeface="Arial" panose="020B0604020202020204" pitchFamily="34" charset="0"/>
              <a:buChar char="•"/>
            </a:pPr>
            <a:endParaRPr lang="en-IN" sz="1600" dirty="0">
              <a:effectLst/>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r>
              <a:rPr lang="en-IN" sz="1600" dirty="0">
                <a:effectLst/>
                <a:latin typeface="Calibri" panose="020F0502020204030204" pitchFamily="34" charset="0"/>
                <a:ea typeface="Calibri" panose="020F0502020204030204" pitchFamily="34" charset="0"/>
              </a:rPr>
              <a:t>Even though the Indian Transfer </a:t>
            </a:r>
            <a:r>
              <a:rPr lang="en-IN" sz="1600" dirty="0">
                <a:latin typeface="Calibri" panose="020F0502020204030204" pitchFamily="34" charset="0"/>
                <a:ea typeface="Calibri" panose="020F0502020204030204" pitchFamily="34" charset="0"/>
              </a:rPr>
              <a:t>P</a:t>
            </a:r>
            <a:r>
              <a:rPr lang="en-IN" sz="1600" dirty="0">
                <a:effectLst/>
                <a:latin typeface="Calibri" panose="020F0502020204030204" pitchFamily="34" charset="0"/>
                <a:ea typeface="Calibri" panose="020F0502020204030204" pitchFamily="34" charset="0"/>
              </a:rPr>
              <a:t>ricing </a:t>
            </a:r>
            <a:r>
              <a:rPr lang="en-IN" sz="1600" dirty="0">
                <a:latin typeface="Calibri" panose="020F0502020204030204" pitchFamily="34" charset="0"/>
                <a:ea typeface="Calibri" panose="020F0502020204030204" pitchFamily="34" charset="0"/>
              </a:rPr>
              <a:t>L</a:t>
            </a:r>
            <a:r>
              <a:rPr lang="en-IN" sz="1600" dirty="0">
                <a:effectLst/>
                <a:latin typeface="Calibri" panose="020F0502020204030204" pitchFamily="34" charset="0"/>
                <a:ea typeface="Calibri" panose="020F0502020204030204" pitchFamily="34" charset="0"/>
              </a:rPr>
              <a:t>aw does not explicitly recognise the direct applicability of the OECD TPG (or the UN TP Manual), India has framed its own rules and guidance on transfer pricing, which are broadly in sync with the OECD TPG as well as the UN TP Manual.</a:t>
            </a:r>
          </a:p>
          <a:p>
            <a:pPr marL="285750" indent="-285750" algn="just">
              <a:buFont typeface="Arial" panose="020B0604020202020204" pitchFamily="34" charset="0"/>
              <a:buChar char="•"/>
            </a:pPr>
            <a:endParaRPr lang="en-IN" sz="1600" dirty="0">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r>
              <a:rPr lang="en-IN" sz="1600" dirty="0">
                <a:effectLst/>
                <a:latin typeface="Calibri" panose="020F0502020204030204" pitchFamily="34" charset="0"/>
                <a:ea typeface="Calibri" panose="020F0502020204030204" pitchFamily="34" charset="0"/>
              </a:rPr>
              <a:t>On the same lines as OECD BEPS Action 14 </a:t>
            </a:r>
            <a:r>
              <a:rPr lang="en-IN" sz="1600" i="1" dirty="0">
                <a:effectLst/>
                <a:latin typeface="Calibri" panose="020F0502020204030204" pitchFamily="34" charset="0"/>
                <a:ea typeface="Calibri" panose="020F0502020204030204" pitchFamily="34" charset="0"/>
              </a:rPr>
              <a:t>'Making Dispute Resolution More Effective</a:t>
            </a:r>
            <a:r>
              <a:rPr lang="en-IN" sz="1600" dirty="0">
                <a:effectLst/>
                <a:latin typeface="Calibri" panose="020F0502020204030204" pitchFamily="34" charset="0"/>
                <a:ea typeface="Calibri" panose="020F0502020204030204" pitchFamily="34" charset="0"/>
              </a:rPr>
              <a:t>', the Indian Board of Direct Taxes has released new guidance on MAP and enabling rules. </a:t>
            </a:r>
          </a:p>
          <a:p>
            <a:pPr marL="285750" indent="-285750" algn="just">
              <a:buFont typeface="Arial" panose="020B0604020202020204" pitchFamily="34" charset="0"/>
              <a:buChar char="•"/>
            </a:pPr>
            <a:endParaRPr lang="en-IN" sz="1600" dirty="0">
              <a:effectLst/>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r>
              <a:rPr lang="en-IN" sz="1600" dirty="0">
                <a:effectLst/>
                <a:latin typeface="Calibri" panose="020F0502020204030204" pitchFamily="34" charset="0"/>
                <a:ea typeface="Calibri" panose="020F0502020204030204" pitchFamily="34" charset="0"/>
              </a:rPr>
              <a:t>The said guidance provides that MAP can be availed simultaneously if the matter is before the Income tax Appellate Tribunal (</a:t>
            </a:r>
            <a:r>
              <a:rPr lang="en-IN" sz="1600" b="1" dirty="0">
                <a:effectLst/>
                <a:latin typeface="Calibri" panose="020F0502020204030204" pitchFamily="34" charset="0"/>
                <a:ea typeface="Calibri" panose="020F0502020204030204" pitchFamily="34" charset="0"/>
              </a:rPr>
              <a:t>ITAT</a:t>
            </a:r>
            <a:r>
              <a:rPr lang="en-IN" sz="1600" dirty="0">
                <a:effectLst/>
                <a:latin typeface="Calibri" panose="020F0502020204030204" pitchFamily="34" charset="0"/>
                <a:ea typeface="Calibri" panose="020F0502020204030204" pitchFamily="34" charset="0"/>
              </a:rPr>
              <a:t>), since it is an independent statutory appellate body. </a:t>
            </a:r>
          </a:p>
          <a:p>
            <a:pPr marL="285750" indent="-285750" algn="just">
              <a:buFont typeface="Arial" panose="020B0604020202020204" pitchFamily="34" charset="0"/>
              <a:buChar char="•"/>
            </a:pPr>
            <a:endParaRPr lang="en-IN" sz="1600" dirty="0">
              <a:effectLst/>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r>
              <a:rPr lang="en-IN" sz="1600" dirty="0">
                <a:effectLst/>
                <a:latin typeface="Calibri" panose="020F0502020204030204" pitchFamily="34" charset="0"/>
                <a:ea typeface="Calibri" panose="020F0502020204030204" pitchFamily="34" charset="0"/>
              </a:rPr>
              <a:t>However, in the case of an ITAT order, the Indian CA should not deviate from that order. </a:t>
            </a:r>
            <a:r>
              <a:rPr lang="en-IN" sz="1600" dirty="0">
                <a:latin typeface="Calibri" panose="020F0502020204030204" pitchFamily="34" charset="0"/>
                <a:ea typeface="Calibri" panose="020F0502020204030204" pitchFamily="34" charset="0"/>
              </a:rPr>
              <a:t>A</a:t>
            </a:r>
            <a:r>
              <a:rPr lang="en-IN" sz="1600" dirty="0">
                <a:effectLst/>
                <a:latin typeface="Calibri" panose="020F0502020204030204" pitchFamily="34" charset="0"/>
                <a:ea typeface="Calibri" panose="020F0502020204030204" pitchFamily="34" charset="0"/>
              </a:rPr>
              <a:t> MAP case shall be considered ‘closed’ if resolved by the ITAT i.e. vide domestic remedy. </a:t>
            </a:r>
          </a:p>
          <a:p>
            <a:pPr marL="285750" indent="-285750" algn="just">
              <a:buFont typeface="Arial" panose="020B0604020202020204" pitchFamily="34" charset="0"/>
              <a:buChar char="•"/>
            </a:pPr>
            <a:endParaRPr lang="en-IN" sz="1600" dirty="0">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r>
              <a:rPr lang="en-IN" sz="1600" dirty="0">
                <a:effectLst/>
                <a:latin typeface="Calibri" panose="020F0502020204030204" pitchFamily="34" charset="0"/>
                <a:ea typeface="Calibri" panose="020F0502020204030204" pitchFamily="34" charset="0"/>
              </a:rPr>
              <a:t>It is important to note that the guidance provides that the MAP option cannot be exercised if the dispute arises due to an application of domestic tax laws or the taxpayer has obtained advance rulings for the same issue.</a:t>
            </a:r>
          </a:p>
          <a:p>
            <a:pPr marL="285750" indent="-285750" algn="just">
              <a:buFont typeface="Arial" panose="020B0604020202020204" pitchFamily="34" charset="0"/>
              <a:buChar char="•"/>
            </a:pPr>
            <a:endParaRPr lang="en-IN" sz="1600" dirty="0">
              <a:effectLst/>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endParaRPr lang="en-IN"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29847417"/>
      </p:ext>
    </p:extLst>
  </p:cSld>
  <p:clrMapOvr>
    <a:masterClrMapping/>
  </p:clrMapOvr>
</p:sld>
</file>

<file path=ppt/slides/slide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srcRect/>
          <a:stretch>
            <a:fillRect/>
          </a:stretch>
        </p:blipFill>
        <p:spPr>
          <a:xfrm>
            <a:off x="15765" y="-117001"/>
            <a:ext cx="12192000" cy="6858000"/>
          </a:xfrm>
          <a:prstGeom prst="rect">
            <a:avLst/>
          </a:prstGeom>
        </p:spPr>
      </p:pic>
      <p:sp>
        <p:nvSpPr>
          <p:cNvPr id="6" name="Subtitle 2" descr="" title="">
            <a:extLst>
              <a:ext uri="{FF2B5EF4-FFF2-40B4-BE49-F238E27FC236}">
                <a16:creationId xmlns:a16="http://schemas.microsoft.com/office/drawing/2014/main" id="{8484EE20-3E5B-4663-FE0C-DADD036B1BCA}"/>
              </a:ext>
            </a:extLst>
          </p:cNvPr>
          <p:cNvSpPr txBox="1"/>
          <p:nvPr/>
        </p:nvSpPr>
        <p:spPr>
          <a:xfrm>
            <a:off x="346841" y="1547502"/>
            <a:ext cx="11529849" cy="35289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200" dirty="0"/>
          </a:p>
        </p:txBody>
      </p:sp>
      <p:sp>
        <p:nvSpPr>
          <p:cNvPr id="9" name="Title 1" descr="" title="">
            <a:extLst>
              <a:ext uri="{FF2B5EF4-FFF2-40B4-BE49-F238E27FC236}">
                <a16:creationId xmlns:a16="http://schemas.microsoft.com/office/drawing/2014/main" id="{4FBB12BA-EC83-4620-992B-7CE0162FF999}"/>
              </a:ext>
            </a:extLst>
          </p:cNvPr>
          <p:cNvSpPr txBox="1"/>
          <p:nvPr/>
        </p:nvSpPr>
        <p:spPr>
          <a:xfrm>
            <a:off x="630620" y="68920"/>
            <a:ext cx="10930759" cy="82480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009999"/>
                </a:solidFill>
              </a:rPr>
              <a:t>Applicability of OECD Transfer Pricing Guidelines in India (Cont.) </a:t>
            </a:r>
            <a:r>
              <a:rPr lang="en-US" sz="3000" b="1" dirty="0"/>
              <a:t> </a:t>
            </a:r>
          </a:p>
        </p:txBody>
      </p:sp>
      <p:sp>
        <p:nvSpPr>
          <p:cNvPr id="4" name="Rectangle 3" descr="" title=""/>
          <p:cNvSpPr/>
          <p:nvPr/>
        </p:nvSpPr>
        <p:spPr>
          <a:xfrm>
            <a:off x="346841" y="1020753"/>
            <a:ext cx="11750566" cy="1311128"/>
          </a:xfrm>
          <a:prstGeom prst="rect">
            <a:avLst/>
          </a:prstGeom>
        </p:spPr>
        <p:txBody>
          <a:bodyPr wrap="square">
            <a:spAutoFit/>
          </a:bodyPr>
          <a:lstStyle/>
          <a:p>
            <a:pPr fontAlgn="base">
              <a:lnSpc>
                <a:spcPct val="170000"/>
              </a:lnSpc>
            </a:pPr>
            <a:r>
              <a:rPr lang="en-US" dirty="0">
                <a:solidFill>
                  <a:schemeClr val="bg1">
                    <a:lumMod val="50000"/>
                  </a:schemeClr>
                </a:solidFill>
                <a:latin typeface="Arial" panose="020B0604020202020204" pitchFamily="34" charset="0"/>
                <a:cs typeface="Arial" panose="020B0604020202020204" pitchFamily="34" charset="0"/>
              </a:rPr>
              <a:t/>
            </a:r>
            <a:br>
              <a:rPr lang="en-US" dirty="0">
                <a:solidFill>
                  <a:schemeClr val="bg1">
                    <a:lumMod val="50000"/>
                  </a:schemeClr>
                </a:solidFill>
                <a:latin typeface="Arial" panose="020B0604020202020204" pitchFamily="34" charset="0"/>
                <a:cs typeface="Arial" panose="020B0604020202020204" pitchFamily="34" charset="0"/>
              </a:rPr>
            </a:br>
            <a:endParaRPr lang="en-US" dirty="0">
              <a:solidFill>
                <a:schemeClr val="bg1">
                  <a:lumMod val="50000"/>
                </a:schemeClr>
              </a:solidFill>
              <a:latin typeface="Arial" panose="020B0604020202020204" pitchFamily="34" charset="0"/>
              <a:cs typeface="Arial" panose="020B0604020202020204" pitchFamily="34" charset="0"/>
            </a:endParaRPr>
          </a:p>
          <a:p>
            <a:pPr marL="342900" indent="-342900">
              <a:buFontTx/>
              <a:buChar char="-"/>
            </a:pPr>
            <a:endParaRPr lang="es-AR" dirty="0"/>
          </a:p>
        </p:txBody>
      </p:sp>
      <p:sp>
        <p:nvSpPr>
          <p:cNvPr id="7" name="TextBox 6" descr="" title="">
            <a:extLst>
              <a:ext uri="{FF2B5EF4-FFF2-40B4-BE49-F238E27FC236}">
                <a16:creationId xmlns:a16="http://schemas.microsoft.com/office/drawing/2014/main" id="{FE5EAFFF-B146-D137-1907-01896636D3AD}"/>
              </a:ext>
            </a:extLst>
          </p:cNvPr>
          <p:cNvSpPr txBox="1"/>
          <p:nvPr/>
        </p:nvSpPr>
        <p:spPr>
          <a:xfrm>
            <a:off x="790898" y="600538"/>
            <a:ext cx="10930759" cy="5632311"/>
          </a:xfrm>
          <a:prstGeom prst="rect">
            <a:avLst/>
          </a:prstGeom>
          <a:noFill/>
        </p:spPr>
        <p:txBody>
          <a:bodyPr wrap="square" rtlCol="0">
            <a:spAutoFit/>
          </a:bodyPr>
          <a:lstStyle/>
          <a:p>
            <a:pPr marL="285750" indent="-285750" algn="just">
              <a:buFont typeface="Arial" panose="020B0604020202020204" pitchFamily="34" charset="0"/>
              <a:buChar char="•"/>
            </a:pPr>
            <a:endParaRPr lang="en-IN" sz="1600" dirty="0">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r>
              <a:rPr lang="en-IN" sz="1600" dirty="0">
                <a:effectLst/>
                <a:latin typeface="Calibri" panose="020F0502020204030204" pitchFamily="34" charset="0"/>
                <a:ea typeface="Calibri" panose="020F0502020204030204" pitchFamily="34" charset="0"/>
              </a:rPr>
              <a:t>To align the Indian Transfer Pricing </a:t>
            </a:r>
            <a:r>
              <a:rPr lang="en-IN" sz="1600" dirty="0">
                <a:latin typeface="Calibri" panose="020F0502020204030204" pitchFamily="34" charset="0"/>
                <a:ea typeface="Calibri" panose="020F0502020204030204" pitchFamily="34" charset="0"/>
              </a:rPr>
              <a:t>R</a:t>
            </a:r>
            <a:r>
              <a:rPr lang="en-IN" sz="1600" dirty="0">
                <a:effectLst/>
                <a:latin typeface="Calibri" panose="020F0502020204030204" pitchFamily="34" charset="0"/>
                <a:ea typeface="Calibri" panose="020F0502020204030204" pitchFamily="34" charset="0"/>
              </a:rPr>
              <a:t>egulations (</a:t>
            </a:r>
            <a:r>
              <a:rPr lang="en-IN" sz="1600" b="1" dirty="0">
                <a:effectLst/>
                <a:latin typeface="Calibri" panose="020F0502020204030204" pitchFamily="34" charset="0"/>
                <a:ea typeface="Calibri" panose="020F0502020204030204" pitchFamily="34" charset="0"/>
              </a:rPr>
              <a:t>ITPR</a:t>
            </a:r>
            <a:r>
              <a:rPr lang="en-IN" sz="1600" dirty="0">
                <a:effectLst/>
                <a:latin typeface="Calibri" panose="020F0502020204030204" pitchFamily="34" charset="0"/>
                <a:ea typeface="Calibri" panose="020F0502020204030204" pitchFamily="34" charset="0"/>
              </a:rPr>
              <a:t>) with the OECD Guidelines and international practices, provisions have been introduced in the ITPR for a “</a:t>
            </a:r>
            <a:r>
              <a:rPr lang="en-IN" sz="1600" i="1" dirty="0">
                <a:effectLst/>
                <a:latin typeface="Calibri" panose="020F0502020204030204" pitchFamily="34" charset="0"/>
                <a:ea typeface="Calibri" panose="020F0502020204030204" pitchFamily="34" charset="0"/>
              </a:rPr>
              <a:t>secondary adjustment</a:t>
            </a:r>
            <a:r>
              <a:rPr lang="en-IN" sz="1600" dirty="0">
                <a:effectLst/>
                <a:latin typeface="Calibri" panose="020F0502020204030204" pitchFamily="34" charset="0"/>
                <a:ea typeface="Calibri" panose="020F0502020204030204" pitchFamily="34" charset="0"/>
              </a:rPr>
              <a:t>”. Secondary adjustment refers to an adjustment in the books of account of the taxpayer and its associated enterprise to reflect that the actual allocation of profits between the Indian taxpayer and its associated enterprise are consistent with the transfer price determined as a result of primary adjustment. The said introduction of secondary adjustment will help in removing the imbalance between the cash account and actual profit of the Indian taxpayer(s).</a:t>
            </a:r>
          </a:p>
          <a:p>
            <a:pPr marL="285750" indent="-285750" algn="just">
              <a:buFont typeface="Arial" panose="020B0604020202020204" pitchFamily="34" charset="0"/>
              <a:buChar char="•"/>
            </a:pPr>
            <a:endParaRPr lang="en-IN" sz="1600" dirty="0">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r>
              <a:rPr lang="en-IN" sz="1600" dirty="0">
                <a:effectLst/>
                <a:latin typeface="Calibri" panose="020F0502020204030204" pitchFamily="34" charset="0"/>
                <a:ea typeface="Calibri" panose="020F0502020204030204" pitchFamily="34" charset="0"/>
              </a:rPr>
              <a:t>It is pertinent to note that India does not follow the Authorised OECD approach for the attribution of profits to Permanent Establishments (</a:t>
            </a:r>
            <a:r>
              <a:rPr lang="en-IN" sz="1600" b="1" dirty="0">
                <a:effectLst/>
                <a:latin typeface="Calibri" panose="020F0502020204030204" pitchFamily="34" charset="0"/>
                <a:ea typeface="Calibri" panose="020F0502020204030204" pitchFamily="34" charset="0"/>
              </a:rPr>
              <a:t>PEs</a:t>
            </a:r>
            <a:r>
              <a:rPr lang="en-IN" sz="1600" dirty="0">
                <a:effectLst/>
                <a:latin typeface="Calibri" panose="020F0502020204030204" pitchFamily="34" charset="0"/>
                <a:ea typeface="Calibri" panose="020F0502020204030204" pitchFamily="34" charset="0"/>
              </a:rPr>
              <a:t>). Instead, the attribution of profits to PEs is done in accordance with Rule 10 of </a:t>
            </a:r>
            <a:r>
              <a:rPr lang="en-IN" sz="1600" dirty="0">
                <a:latin typeface="Calibri" panose="020F0502020204030204" pitchFamily="34" charset="0"/>
                <a:ea typeface="Calibri" panose="020F0502020204030204" pitchFamily="34" charset="0"/>
              </a:rPr>
              <a:t>the</a:t>
            </a:r>
            <a:r>
              <a:rPr lang="en-IN" sz="1600" dirty="0">
                <a:effectLst/>
                <a:latin typeface="Calibri" panose="020F0502020204030204" pitchFamily="34" charset="0"/>
                <a:ea typeface="Calibri" panose="020F0502020204030204" pitchFamily="34" charset="0"/>
              </a:rPr>
              <a:t> Income-tax Rules, 1962 read with the relevant Double Taxation Agreement</a:t>
            </a:r>
            <a:r>
              <a:rPr lang="en-IN" sz="1600" dirty="0">
                <a:latin typeface="Calibri" panose="020F0502020204030204" pitchFamily="34" charset="0"/>
                <a:ea typeface="Calibri" panose="020F0502020204030204" pitchFamily="34" charset="0"/>
              </a:rPr>
              <a:t>.</a:t>
            </a:r>
          </a:p>
          <a:p>
            <a:pPr marL="285750" indent="-285750" algn="just">
              <a:buFont typeface="Arial" panose="020B0604020202020204" pitchFamily="34" charset="0"/>
              <a:buChar char="•"/>
            </a:pPr>
            <a:endParaRPr lang="en-IN" sz="1600" dirty="0">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r>
              <a:rPr lang="en-IN" sz="1600" dirty="0">
                <a:effectLst/>
                <a:latin typeface="Calibri" panose="020F0502020204030204" pitchFamily="34" charset="0"/>
                <a:ea typeface="Calibri" panose="020F0502020204030204" pitchFamily="34" charset="0"/>
              </a:rPr>
              <a:t>India, as a member of the G20, has participated in the Base Erosion and Profit Shifting (</a:t>
            </a:r>
            <a:r>
              <a:rPr lang="en-IN" sz="1600" b="1" dirty="0">
                <a:effectLst/>
                <a:latin typeface="Calibri" panose="020F0502020204030204" pitchFamily="34" charset="0"/>
                <a:ea typeface="Calibri" panose="020F0502020204030204" pitchFamily="34" charset="0"/>
              </a:rPr>
              <a:t>BEPS</a:t>
            </a:r>
            <a:r>
              <a:rPr lang="en-IN" sz="1600" dirty="0">
                <a:effectLst/>
                <a:latin typeface="Calibri" panose="020F0502020204030204" pitchFamily="34" charset="0"/>
                <a:ea typeface="Calibri" panose="020F0502020204030204" pitchFamily="34" charset="0"/>
              </a:rPr>
              <a:t>) Project on an equal footing with the OECD and other non-OECD member countries and is a party to the consensus developed under the various Action Points of the BEPS Project. The final reports of all the 15 Action Points of the BEPS Project have been endorsed at the highest political level by all G20 countries, including India. </a:t>
            </a:r>
            <a:r>
              <a:rPr lang="en-IN" sz="1600" i="1" dirty="0">
                <a:effectLst/>
                <a:latin typeface="Calibri" panose="020F0502020204030204" pitchFamily="34" charset="0"/>
                <a:ea typeface="Calibri" panose="020F0502020204030204" pitchFamily="34" charset="0"/>
              </a:rPr>
              <a:t>Accordingly, India is committed to implementing all the recommendations contained in the BEPS reports including those on transfer pricing.</a:t>
            </a:r>
          </a:p>
          <a:p>
            <a:pPr marL="285750" indent="-285750" algn="just">
              <a:buFont typeface="Arial" panose="020B0604020202020204" pitchFamily="34" charset="0"/>
              <a:buChar char="•"/>
            </a:pPr>
            <a:endParaRPr lang="en-IN" sz="1600" dirty="0">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endParaRPr lang="en-IN" sz="1800" dirty="0">
              <a:effectLst/>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endParaRPr lang="en-IN" dirty="0">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endParaRPr lang="en-IN" sz="1800" dirty="0">
              <a:effectLst/>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endParaRPr lang="en-IN" dirty="0"/>
          </a:p>
        </p:txBody>
      </p:sp>
    </p:spTree>
    <p:extLst>
      <p:ext uri="{BB962C8B-B14F-4D97-AF65-F5344CB8AC3E}">
        <p14:creationId xmlns:p14="http://schemas.microsoft.com/office/powerpoint/2010/main" val="2391567887"/>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srcRect/>
          <a:stretch>
            <a:fillRect/>
          </a:stretch>
        </p:blipFill>
        <p:spPr>
          <a:xfrm>
            <a:off x="0" y="0"/>
            <a:ext cx="12192000" cy="6858000"/>
          </a:xfrm>
          <a:prstGeom prst="rect">
            <a:avLst/>
          </a:prstGeom>
        </p:spPr>
      </p:pic>
      <p:sp>
        <p:nvSpPr>
          <p:cNvPr id="6" name="Subtitle 2" descr="" title="">
            <a:extLst>
              <a:ext uri="{FF2B5EF4-FFF2-40B4-BE49-F238E27FC236}">
                <a16:creationId xmlns:a16="http://schemas.microsoft.com/office/drawing/2014/main" id="{8484EE20-3E5B-4663-FE0C-DADD036B1BCA}"/>
              </a:ext>
            </a:extLst>
          </p:cNvPr>
          <p:cNvSpPr txBox="1"/>
          <p:nvPr/>
        </p:nvSpPr>
        <p:spPr>
          <a:xfrm>
            <a:off x="346841" y="1547502"/>
            <a:ext cx="11529849" cy="35289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200" dirty="0"/>
          </a:p>
        </p:txBody>
      </p:sp>
      <p:sp>
        <p:nvSpPr>
          <p:cNvPr id="9" name="Title 1" descr="" title="">
            <a:extLst>
              <a:ext uri="{FF2B5EF4-FFF2-40B4-BE49-F238E27FC236}">
                <a16:creationId xmlns:a16="http://schemas.microsoft.com/office/drawing/2014/main" id="{4FBB12BA-EC83-4620-992B-7CE0162FF999}"/>
              </a:ext>
            </a:extLst>
          </p:cNvPr>
          <p:cNvSpPr txBox="1"/>
          <p:nvPr/>
        </p:nvSpPr>
        <p:spPr>
          <a:xfrm>
            <a:off x="630619" y="195952"/>
            <a:ext cx="10930759" cy="82480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009999"/>
                </a:solidFill>
              </a:rPr>
              <a:t>IP Migration: BEPS Action 5- Overview</a:t>
            </a:r>
            <a:endParaRPr lang="en-US" sz="3000" b="1" dirty="0"/>
          </a:p>
        </p:txBody>
      </p:sp>
      <p:sp>
        <p:nvSpPr>
          <p:cNvPr id="4" name="Rectangle 3" descr="" title=""/>
          <p:cNvSpPr/>
          <p:nvPr/>
        </p:nvSpPr>
        <p:spPr>
          <a:xfrm>
            <a:off x="346841" y="1020753"/>
            <a:ext cx="11750566" cy="1311128"/>
          </a:xfrm>
          <a:prstGeom prst="rect">
            <a:avLst/>
          </a:prstGeom>
        </p:spPr>
        <p:txBody>
          <a:bodyPr wrap="square">
            <a:spAutoFit/>
          </a:bodyPr>
          <a:lstStyle/>
          <a:p>
            <a:pPr fontAlgn="base">
              <a:lnSpc>
                <a:spcPct val="170000"/>
              </a:lnSpc>
            </a:pPr>
            <a:r>
              <a:rPr lang="en-US" dirty="0">
                <a:solidFill>
                  <a:schemeClr val="bg1">
                    <a:lumMod val="50000"/>
                  </a:schemeClr>
                </a:solidFill>
                <a:latin typeface="Arial" panose="020B0604020202020204" pitchFamily="34" charset="0"/>
                <a:cs typeface="Arial" panose="020B0604020202020204" pitchFamily="34" charset="0"/>
              </a:rPr>
              <a:t/>
            </a:r>
            <a:br>
              <a:rPr lang="en-US" dirty="0">
                <a:solidFill>
                  <a:schemeClr val="bg1">
                    <a:lumMod val="50000"/>
                  </a:schemeClr>
                </a:solidFill>
                <a:latin typeface="Arial" panose="020B0604020202020204" pitchFamily="34" charset="0"/>
                <a:cs typeface="Arial" panose="020B0604020202020204" pitchFamily="34" charset="0"/>
              </a:rPr>
            </a:br>
            <a:endParaRPr lang="en-US" dirty="0">
              <a:solidFill>
                <a:schemeClr val="bg1">
                  <a:lumMod val="50000"/>
                </a:schemeClr>
              </a:solidFill>
              <a:latin typeface="Arial" panose="020B0604020202020204" pitchFamily="34" charset="0"/>
              <a:cs typeface="Arial" panose="020B0604020202020204" pitchFamily="34" charset="0"/>
            </a:endParaRPr>
          </a:p>
          <a:p>
            <a:pPr marL="342900" indent="-342900">
              <a:buFontTx/>
              <a:buChar char="-"/>
            </a:pPr>
            <a:endParaRPr lang="es-AR" dirty="0"/>
          </a:p>
        </p:txBody>
      </p:sp>
      <p:sp>
        <p:nvSpPr>
          <p:cNvPr id="7" name="TextBox 6" descr="" title="">
            <a:extLst>
              <a:ext uri="{FF2B5EF4-FFF2-40B4-BE49-F238E27FC236}">
                <a16:creationId xmlns:a16="http://schemas.microsoft.com/office/drawing/2014/main" id="{FE5EAFFF-B146-D137-1907-01896636D3AD}"/>
              </a:ext>
            </a:extLst>
          </p:cNvPr>
          <p:cNvSpPr txBox="1"/>
          <p:nvPr/>
        </p:nvSpPr>
        <p:spPr>
          <a:xfrm>
            <a:off x="630619" y="657324"/>
            <a:ext cx="10930759" cy="4093428"/>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t>On October 5, 2015, the OECD released its final report on Action 5 (</a:t>
            </a:r>
            <a:r>
              <a:rPr lang="en-US" sz="1600" i="1" dirty="0"/>
              <a:t>Countering Harmful Tax Practices More Effectively, Taking into Account Transparency and Substance</a:t>
            </a:r>
            <a:r>
              <a:rPr lang="en-US" sz="1600" dirty="0"/>
              <a:t>). The same is one of the BEPS ‘minimum standards’ to be mandatorily complied with by the member countries. Action 5 </a:t>
            </a:r>
            <a:r>
              <a:rPr lang="en-US" sz="1600" i="1" dirty="0"/>
              <a:t>inter alia </a:t>
            </a:r>
            <a:r>
              <a:rPr lang="en-US" sz="1600" dirty="0"/>
              <a:t>deals with taxation of income from the exploitation of IP and stresses upon sine qua non of "</a:t>
            </a:r>
            <a:r>
              <a:rPr lang="en-US" sz="1600" b="1" i="1" dirty="0"/>
              <a:t>nexus approach</a:t>
            </a:r>
            <a:r>
              <a:rPr lang="en-US" sz="1600" dirty="0"/>
              <a:t>". The underlying principle was that the profits should be taxed in the jurisdiction wherein substantial activities are undertaken by the MNEs.</a:t>
            </a:r>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a:t>The Forum on Harmful Tax Practices ('</a:t>
            </a:r>
            <a:r>
              <a:rPr lang="en-US" sz="1600" b="1" dirty="0"/>
              <a:t>FHTP</a:t>
            </a:r>
            <a:r>
              <a:rPr lang="en-US" sz="1600" dirty="0"/>
              <a:t>') considered three different approaches viz. value creation approach, transfer pricing approach &amp; Nexus approach, for applying the substantial activity requirement to granting tax incentives to IP incomes. </a:t>
            </a:r>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a:t>Under the nexus approach, benefits proposed to be granted under an IP regime are directly linked with the Research &amp; Development (“</a:t>
            </a:r>
            <a:r>
              <a:rPr lang="en-US" sz="1600" b="1" dirty="0"/>
              <a:t>R&amp;D</a:t>
            </a:r>
            <a:r>
              <a:rPr lang="en-US" sz="1600" dirty="0"/>
              <a:t>”) expenditures incurred by the taxpayer. As per BEPS Action 5, expenditures act as a proxy for substantial activities. Accordingly, benefit of IP regime is granted to IP income proportionate to the qualified expenditure incurred by taxpayer to develop the IP. However, respective jurisdictions are free to formulate their own IP regime such as defining overall IP income, qualified IP expenditures, etc. in line with recommendations of BEPS Action 5.</a:t>
            </a:r>
            <a:endParaRPr lang="en-US" sz="1600" b="1" dirty="0">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endParaRPr lang="en-IN" sz="1800" dirty="0">
              <a:effectLst/>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endParaRPr lang="en-IN"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89879016"/>
      </p:ext>
    </p:extLst>
  </p:cSld>
  <p:clrMapOvr>
    <a:masterClrMapping/>
  </p:clrMapOvr>
</p:sld>
</file>

<file path=ppt/slides/slide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srcRect/>
          <a:stretch>
            <a:fillRect/>
          </a:stretch>
        </p:blipFill>
        <p:spPr>
          <a:xfrm>
            <a:off x="0" y="0"/>
            <a:ext cx="12192000" cy="6858000"/>
          </a:xfrm>
          <a:prstGeom prst="rect">
            <a:avLst/>
          </a:prstGeom>
        </p:spPr>
      </p:pic>
      <p:sp>
        <p:nvSpPr>
          <p:cNvPr id="6" name="Subtitle 2" descr="" title="">
            <a:extLst>
              <a:ext uri="{FF2B5EF4-FFF2-40B4-BE49-F238E27FC236}">
                <a16:creationId xmlns:a16="http://schemas.microsoft.com/office/drawing/2014/main" id="{8484EE20-3E5B-4663-FE0C-DADD036B1BCA}"/>
              </a:ext>
            </a:extLst>
          </p:cNvPr>
          <p:cNvSpPr txBox="1"/>
          <p:nvPr/>
        </p:nvSpPr>
        <p:spPr>
          <a:xfrm>
            <a:off x="346841" y="1547502"/>
            <a:ext cx="11529849" cy="35289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200" dirty="0"/>
          </a:p>
        </p:txBody>
      </p:sp>
      <p:sp>
        <p:nvSpPr>
          <p:cNvPr id="9" name="Title 1" descr="" title="">
            <a:extLst>
              <a:ext uri="{FF2B5EF4-FFF2-40B4-BE49-F238E27FC236}">
                <a16:creationId xmlns:a16="http://schemas.microsoft.com/office/drawing/2014/main" id="{4FBB12BA-EC83-4620-992B-7CE0162FF999}"/>
              </a:ext>
            </a:extLst>
          </p:cNvPr>
          <p:cNvSpPr txBox="1"/>
          <p:nvPr/>
        </p:nvSpPr>
        <p:spPr>
          <a:xfrm>
            <a:off x="630619" y="195952"/>
            <a:ext cx="10930759" cy="82480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009999"/>
                </a:solidFill>
              </a:rPr>
              <a:t>IP Migration: Indian Patent Box Regime- Overview</a:t>
            </a:r>
            <a:endParaRPr lang="en-US" sz="3000" b="1" dirty="0"/>
          </a:p>
        </p:txBody>
      </p:sp>
      <p:sp>
        <p:nvSpPr>
          <p:cNvPr id="4" name="Rectangle 3" descr="" title=""/>
          <p:cNvSpPr/>
          <p:nvPr/>
        </p:nvSpPr>
        <p:spPr>
          <a:xfrm>
            <a:off x="346841" y="1020753"/>
            <a:ext cx="11750566" cy="1311128"/>
          </a:xfrm>
          <a:prstGeom prst="rect">
            <a:avLst/>
          </a:prstGeom>
        </p:spPr>
        <p:txBody>
          <a:bodyPr wrap="square">
            <a:spAutoFit/>
          </a:bodyPr>
          <a:lstStyle/>
          <a:p>
            <a:pPr fontAlgn="base">
              <a:lnSpc>
                <a:spcPct val="170000"/>
              </a:lnSpc>
            </a:pPr>
            <a:r>
              <a:rPr lang="en-US" dirty="0">
                <a:solidFill>
                  <a:schemeClr val="bg1">
                    <a:lumMod val="50000"/>
                  </a:schemeClr>
                </a:solidFill>
                <a:latin typeface="Arial" panose="020B0604020202020204" pitchFamily="34" charset="0"/>
                <a:cs typeface="Arial" panose="020B0604020202020204" pitchFamily="34" charset="0"/>
              </a:rPr>
              <a:t/>
            </a:r>
            <a:br>
              <a:rPr lang="en-US" dirty="0">
                <a:solidFill>
                  <a:schemeClr val="bg1">
                    <a:lumMod val="50000"/>
                  </a:schemeClr>
                </a:solidFill>
                <a:latin typeface="Arial" panose="020B0604020202020204" pitchFamily="34" charset="0"/>
                <a:cs typeface="Arial" panose="020B0604020202020204" pitchFamily="34" charset="0"/>
              </a:rPr>
            </a:br>
            <a:endParaRPr lang="en-US" dirty="0">
              <a:solidFill>
                <a:schemeClr val="bg1">
                  <a:lumMod val="50000"/>
                </a:schemeClr>
              </a:solidFill>
              <a:latin typeface="Arial" panose="020B0604020202020204" pitchFamily="34" charset="0"/>
              <a:cs typeface="Arial" panose="020B0604020202020204" pitchFamily="34" charset="0"/>
            </a:endParaRPr>
          </a:p>
          <a:p>
            <a:pPr marL="342900" indent="-342900">
              <a:buFontTx/>
              <a:buChar char="-"/>
            </a:pPr>
            <a:endParaRPr lang="es-AR" dirty="0"/>
          </a:p>
        </p:txBody>
      </p:sp>
      <p:sp>
        <p:nvSpPr>
          <p:cNvPr id="7" name="TextBox 6" descr="" title="">
            <a:extLst>
              <a:ext uri="{FF2B5EF4-FFF2-40B4-BE49-F238E27FC236}">
                <a16:creationId xmlns:a16="http://schemas.microsoft.com/office/drawing/2014/main" id="{FE5EAFFF-B146-D137-1907-01896636D3AD}"/>
              </a:ext>
            </a:extLst>
          </p:cNvPr>
          <p:cNvSpPr txBox="1"/>
          <p:nvPr/>
        </p:nvSpPr>
        <p:spPr>
          <a:xfrm>
            <a:off x="646385" y="829180"/>
            <a:ext cx="10930759" cy="3570208"/>
          </a:xfrm>
          <a:prstGeom prst="rect">
            <a:avLst/>
          </a:prstGeom>
          <a:noFill/>
        </p:spPr>
        <p:txBody>
          <a:bodyPr wrap="square" rtlCol="0">
            <a:spAutoFit/>
          </a:bodyPr>
          <a:lstStyle/>
          <a:p>
            <a:pPr marL="285750" indent="-285750">
              <a:buFont typeface="Arial" panose="020B0604020202020204" pitchFamily="34" charset="0"/>
              <a:buChar char="•"/>
            </a:pPr>
            <a:r>
              <a:rPr lang="en-US" sz="1600" dirty="0"/>
              <a:t>In the month of February 2016, the then Finance Minister of India with an objective to make India a Global R&amp;D hub, with India’s initiative of "Make in India" and encourage indigenous, local R&amp;D activities, introduced 'Patent Box Regime' for the taxation of income from worldwide exploitation of patents developed and registered in India, in addition to the benefits available under Income-tax Act, 1961.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Section 115BBF of the Income Tax Act, 1961 prescribes the framework for "Indian Patent Box regime (</a:t>
            </a:r>
            <a:r>
              <a:rPr lang="en-US" sz="1600" b="1" dirty="0"/>
              <a:t>'IPBR</a:t>
            </a:r>
            <a:r>
              <a:rPr lang="en-US" sz="1600" dirty="0"/>
              <a:t>')". Section 115BBF read with Rule 5G of the Income-tax Rules, 1962 provides that royalty income of an eligible taxpayer from patents developed and registered in India would be taxed at a concessional rate of 10% (plus applicable surcharge and </a:t>
            </a:r>
            <a:r>
              <a:rPr lang="en-US" sz="1600" dirty="0" err="1"/>
              <a:t>cess</a:t>
            </a:r>
            <a:r>
              <a:rPr lang="en-US" sz="1600" dirty="0"/>
              <a:t>), if it is opted by the said taxpayer. Such income shall not be subject to the MAT provisions. It may be imperative to note that taxpayer can avail this regime even if the company has adopted lower corporate tax rate under section 115BAA or section 115BAB. </a:t>
            </a:r>
          </a:p>
          <a:p>
            <a:pPr marL="285750" indent="-285750">
              <a:buFont typeface="Arial" panose="020B0604020202020204" pitchFamily="34" charset="0"/>
              <a:buChar char="•"/>
            </a:pPr>
            <a:endParaRPr lang="en-US" sz="1600" b="1" i="1"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1600" dirty="0"/>
              <a:t>The said incentive is, however, restricted to only royalty received from exploitation of an “invention” which has been allotted "Patent" under the Patents Act, 1970.</a:t>
            </a:r>
            <a:endParaRPr lang="en-IN" sz="1600" dirty="0">
              <a:effectLst/>
              <a:latin typeface="Calibri" panose="020F0502020204030204" pitchFamily="34" charset="0"/>
              <a:ea typeface="Calibri" panose="020F0502020204030204" pitchFamily="34" charset="0"/>
            </a:endParaRPr>
          </a:p>
          <a:p>
            <a:pPr marL="285750" indent="-285750" algn="just">
              <a:buFont typeface="Arial" panose="020B0604020202020204" pitchFamily="34" charset="0"/>
              <a:buChar char="•"/>
            </a:pPr>
            <a:endParaRPr lang="en-IN"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533519110"/>
      </p:ext>
    </p:extLst>
  </p:cSld>
  <p:clrMapOvr>
    <a:masterClrMapping/>
  </p:clrMapOvr>
</p:sld>
</file>

<file path=ppt/slides/slide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srcRect/>
          <a:stretch>
            <a:fillRect/>
          </a:stretch>
        </p:blipFill>
        <p:spPr>
          <a:xfrm>
            <a:off x="0" y="0"/>
            <a:ext cx="12192000" cy="6858000"/>
          </a:xfrm>
          <a:prstGeom prst="rect">
            <a:avLst/>
          </a:prstGeom>
        </p:spPr>
      </p:pic>
      <p:sp>
        <p:nvSpPr>
          <p:cNvPr id="6" name="Subtitle 2" descr="" title="">
            <a:extLst>
              <a:ext uri="{FF2B5EF4-FFF2-40B4-BE49-F238E27FC236}">
                <a16:creationId xmlns:a16="http://schemas.microsoft.com/office/drawing/2014/main" id="{8484EE20-3E5B-4663-FE0C-DADD036B1BCA}"/>
              </a:ext>
            </a:extLst>
          </p:cNvPr>
          <p:cNvSpPr txBox="1"/>
          <p:nvPr/>
        </p:nvSpPr>
        <p:spPr>
          <a:xfrm>
            <a:off x="346841" y="1547502"/>
            <a:ext cx="11529849" cy="35289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200" dirty="0"/>
          </a:p>
        </p:txBody>
      </p:sp>
      <p:sp>
        <p:nvSpPr>
          <p:cNvPr id="9" name="Title 1" descr="" title="">
            <a:extLst>
              <a:ext uri="{FF2B5EF4-FFF2-40B4-BE49-F238E27FC236}">
                <a16:creationId xmlns:a16="http://schemas.microsoft.com/office/drawing/2014/main" id="{4FBB12BA-EC83-4620-992B-7CE0162FF999}"/>
              </a:ext>
            </a:extLst>
          </p:cNvPr>
          <p:cNvSpPr txBox="1"/>
          <p:nvPr/>
        </p:nvSpPr>
        <p:spPr>
          <a:xfrm>
            <a:off x="630619" y="195952"/>
            <a:ext cx="10930759" cy="82480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009999"/>
                </a:solidFill>
              </a:rPr>
              <a:t>IP Migration: BEPS Action 5 </a:t>
            </a:r>
            <a:r>
              <a:rPr lang="en-US" sz="3000" b="1" i="1" dirty="0">
                <a:solidFill>
                  <a:srgbClr val="009999"/>
                </a:solidFill>
              </a:rPr>
              <a:t>vis-à-vis</a:t>
            </a:r>
            <a:r>
              <a:rPr lang="en-US" sz="3000" b="1" dirty="0">
                <a:solidFill>
                  <a:srgbClr val="009999"/>
                </a:solidFill>
              </a:rPr>
              <a:t> Indian Patent Box Regime</a:t>
            </a:r>
            <a:endParaRPr lang="en-US" sz="3000" b="1" dirty="0"/>
          </a:p>
        </p:txBody>
      </p:sp>
      <p:sp>
        <p:nvSpPr>
          <p:cNvPr id="4" name="Rectangle 3" descr="" title=""/>
          <p:cNvSpPr/>
          <p:nvPr/>
        </p:nvSpPr>
        <p:spPr>
          <a:xfrm>
            <a:off x="346841" y="1020753"/>
            <a:ext cx="11750566" cy="1311128"/>
          </a:xfrm>
          <a:prstGeom prst="rect">
            <a:avLst/>
          </a:prstGeom>
        </p:spPr>
        <p:txBody>
          <a:bodyPr wrap="square">
            <a:spAutoFit/>
          </a:bodyPr>
          <a:lstStyle/>
          <a:p>
            <a:pPr fontAlgn="base">
              <a:lnSpc>
                <a:spcPct val="170000"/>
              </a:lnSpc>
            </a:pPr>
            <a:r>
              <a:rPr lang="en-US" dirty="0">
                <a:solidFill>
                  <a:schemeClr val="bg1">
                    <a:lumMod val="50000"/>
                  </a:schemeClr>
                </a:solidFill>
                <a:latin typeface="Arial" panose="020B0604020202020204" pitchFamily="34" charset="0"/>
                <a:cs typeface="Arial" panose="020B0604020202020204" pitchFamily="34" charset="0"/>
              </a:rPr>
              <a:t/>
            </a:r>
            <a:br>
              <a:rPr lang="en-US" dirty="0">
                <a:solidFill>
                  <a:schemeClr val="bg1">
                    <a:lumMod val="50000"/>
                  </a:schemeClr>
                </a:solidFill>
                <a:latin typeface="Arial" panose="020B0604020202020204" pitchFamily="34" charset="0"/>
                <a:cs typeface="Arial" panose="020B0604020202020204" pitchFamily="34" charset="0"/>
              </a:rPr>
            </a:br>
            <a:endParaRPr lang="en-US" dirty="0">
              <a:solidFill>
                <a:schemeClr val="bg1">
                  <a:lumMod val="50000"/>
                </a:schemeClr>
              </a:solidFill>
              <a:latin typeface="Arial" panose="020B0604020202020204" pitchFamily="34" charset="0"/>
              <a:cs typeface="Arial" panose="020B0604020202020204" pitchFamily="34" charset="0"/>
            </a:endParaRPr>
          </a:p>
          <a:p>
            <a:pPr marL="342900" indent="-342900">
              <a:buFontTx/>
              <a:buChar char="-"/>
            </a:pPr>
            <a:endParaRPr lang="es-AR" dirty="0"/>
          </a:p>
        </p:txBody>
      </p:sp>
      <p:sp>
        <p:nvSpPr>
          <p:cNvPr id="7" name="TextBox 6" descr="" title="">
            <a:extLst>
              <a:ext uri="{FF2B5EF4-FFF2-40B4-BE49-F238E27FC236}">
                <a16:creationId xmlns:a16="http://schemas.microsoft.com/office/drawing/2014/main" id="{FE5EAFFF-B146-D137-1907-01896636D3AD}"/>
              </a:ext>
            </a:extLst>
          </p:cNvPr>
          <p:cNvSpPr txBox="1"/>
          <p:nvPr/>
        </p:nvSpPr>
        <p:spPr>
          <a:xfrm>
            <a:off x="646385" y="829180"/>
            <a:ext cx="10930759" cy="3323987"/>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t>Where IPBR may not be available to PEs of foreign companies, there is no such limitation stipulated under Action 5. </a:t>
            </a:r>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a:t>IPBR provides the benefit only to "Patents developed and registered in India“. However, the Action 5 lays down an extensive definition of Qualifying IP (QIP) (except for Marketing related IPs).</a:t>
            </a:r>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a:t>IPBR provides for lower tax rate only to royalty income, whereas Action 5 provides the benefit of lower tax rate even to other streams of income i.e. capital gains arising on sale of IPs, embedded IP income from the sale of products manufactured from exploitation of such IP and use of processes directly related to IP.</a:t>
            </a:r>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a:t>Action 5 specifically clarifies that expenditure incurred for outsourcing of R&amp;D activity to related party shall not qualify as QE and no IP incentive shall be available on the same. However, IPBR is silent on outsourcing of R&amp;D activities to related or unrelated parties in India.</a:t>
            </a:r>
          </a:p>
          <a:p>
            <a:pPr marL="285750" indent="-285750" algn="just">
              <a:buFont typeface="Arial" panose="020B0604020202020204" pitchFamily="34" charset="0"/>
              <a:buChar char="•"/>
            </a:pPr>
            <a:endParaRPr lang="en-IN"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722976171"/>
      </p:ext>
    </p:extLst>
  </p:cSld>
  <p:clrMapOvr>
    <a:masterClrMapping/>
  </p:clrMapOvr>
</p:sld>
</file>

<file path=ppt/slides/slide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srcRect/>
          <a:stretch>
            <a:fillRect/>
          </a:stretch>
        </p:blipFill>
        <p:spPr>
          <a:xfrm>
            <a:off x="0" y="0"/>
            <a:ext cx="12192000" cy="6858000"/>
          </a:xfrm>
          <a:prstGeom prst="rect">
            <a:avLst/>
          </a:prstGeom>
        </p:spPr>
      </p:pic>
      <p:sp>
        <p:nvSpPr>
          <p:cNvPr id="6" name="Subtitle 2" descr="" title="">
            <a:extLst>
              <a:ext uri="{FF2B5EF4-FFF2-40B4-BE49-F238E27FC236}">
                <a16:creationId xmlns:a16="http://schemas.microsoft.com/office/drawing/2014/main" id="{8484EE20-3E5B-4663-FE0C-DADD036B1BCA}"/>
              </a:ext>
            </a:extLst>
          </p:cNvPr>
          <p:cNvSpPr txBox="1"/>
          <p:nvPr/>
        </p:nvSpPr>
        <p:spPr>
          <a:xfrm>
            <a:off x="346841" y="1547502"/>
            <a:ext cx="11529849" cy="35289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3200" dirty="0"/>
          </a:p>
        </p:txBody>
      </p:sp>
      <p:sp>
        <p:nvSpPr>
          <p:cNvPr id="9" name="Title 1" descr="" title="">
            <a:extLst>
              <a:ext uri="{FF2B5EF4-FFF2-40B4-BE49-F238E27FC236}">
                <a16:creationId xmlns:a16="http://schemas.microsoft.com/office/drawing/2014/main" id="{4FBB12BA-EC83-4620-992B-7CE0162FF999}"/>
              </a:ext>
            </a:extLst>
          </p:cNvPr>
          <p:cNvSpPr txBox="1"/>
          <p:nvPr/>
        </p:nvSpPr>
        <p:spPr>
          <a:xfrm>
            <a:off x="630618" y="325669"/>
            <a:ext cx="10930759" cy="82480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000" b="1" dirty="0">
                <a:solidFill>
                  <a:srgbClr val="009999"/>
                </a:solidFill>
              </a:rPr>
              <a:t>IP Migration: BEPS Action 5 </a:t>
            </a:r>
            <a:r>
              <a:rPr lang="en-US" sz="3000" b="1" i="1" dirty="0">
                <a:solidFill>
                  <a:srgbClr val="009999"/>
                </a:solidFill>
              </a:rPr>
              <a:t>vis-à-vis</a:t>
            </a:r>
            <a:r>
              <a:rPr lang="en-US" sz="3000" b="1" dirty="0">
                <a:solidFill>
                  <a:srgbClr val="009999"/>
                </a:solidFill>
              </a:rPr>
              <a:t> Indian Patent Box Regime (Cont.)</a:t>
            </a:r>
            <a:endParaRPr lang="en-US" sz="3000" b="1" dirty="0"/>
          </a:p>
        </p:txBody>
      </p:sp>
      <p:sp>
        <p:nvSpPr>
          <p:cNvPr id="4" name="Rectangle 3" descr="" title=""/>
          <p:cNvSpPr/>
          <p:nvPr/>
        </p:nvSpPr>
        <p:spPr>
          <a:xfrm>
            <a:off x="346841" y="1020753"/>
            <a:ext cx="11750566" cy="1311128"/>
          </a:xfrm>
          <a:prstGeom prst="rect">
            <a:avLst/>
          </a:prstGeom>
        </p:spPr>
        <p:txBody>
          <a:bodyPr wrap="square">
            <a:spAutoFit/>
          </a:bodyPr>
          <a:lstStyle/>
          <a:p>
            <a:pPr fontAlgn="base">
              <a:lnSpc>
                <a:spcPct val="170000"/>
              </a:lnSpc>
            </a:pPr>
            <a:r>
              <a:rPr lang="en-US" dirty="0">
                <a:solidFill>
                  <a:schemeClr val="bg1">
                    <a:lumMod val="50000"/>
                  </a:schemeClr>
                </a:solidFill>
                <a:latin typeface="Arial" panose="020B0604020202020204" pitchFamily="34" charset="0"/>
                <a:cs typeface="Arial" panose="020B0604020202020204" pitchFamily="34" charset="0"/>
              </a:rPr>
              <a:t/>
            </a:r>
            <a:br>
              <a:rPr lang="en-US" dirty="0">
                <a:solidFill>
                  <a:schemeClr val="bg1">
                    <a:lumMod val="50000"/>
                  </a:schemeClr>
                </a:solidFill>
                <a:latin typeface="Arial" panose="020B0604020202020204" pitchFamily="34" charset="0"/>
                <a:cs typeface="Arial" panose="020B0604020202020204" pitchFamily="34" charset="0"/>
              </a:rPr>
            </a:br>
            <a:endParaRPr lang="en-US" dirty="0">
              <a:solidFill>
                <a:schemeClr val="bg1">
                  <a:lumMod val="50000"/>
                </a:schemeClr>
              </a:solidFill>
              <a:latin typeface="Arial" panose="020B0604020202020204" pitchFamily="34" charset="0"/>
              <a:cs typeface="Arial" panose="020B0604020202020204" pitchFamily="34" charset="0"/>
            </a:endParaRPr>
          </a:p>
          <a:p>
            <a:pPr marL="342900" indent="-342900">
              <a:buFontTx/>
              <a:buChar char="-"/>
            </a:pPr>
            <a:endParaRPr lang="es-AR" dirty="0"/>
          </a:p>
        </p:txBody>
      </p:sp>
      <p:sp>
        <p:nvSpPr>
          <p:cNvPr id="7" name="TextBox 6" descr="" title="">
            <a:extLst>
              <a:ext uri="{FF2B5EF4-FFF2-40B4-BE49-F238E27FC236}">
                <a16:creationId xmlns:a16="http://schemas.microsoft.com/office/drawing/2014/main" id="{FE5EAFFF-B146-D137-1907-01896636D3AD}"/>
              </a:ext>
            </a:extLst>
          </p:cNvPr>
          <p:cNvSpPr txBox="1"/>
          <p:nvPr/>
        </p:nvSpPr>
        <p:spPr>
          <a:xfrm>
            <a:off x="630618" y="1150470"/>
            <a:ext cx="10930759" cy="2800767"/>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t>IPBR taxes royalty income at a concessional rate of 10% (plus applicable surcharge and </a:t>
            </a:r>
            <a:r>
              <a:rPr lang="en-US" sz="1600" dirty="0" err="1"/>
              <a:t>cess</a:t>
            </a:r>
            <a:r>
              <a:rPr lang="en-US" sz="1600" dirty="0"/>
              <a:t>) on gross basis and there is no tax deduction of any expenditure incurred in connection with earning the royalty income. Whereas, BEPS Action 5 allows for the deduction of Qualifying Expenditure (QE) and net IP income is taxed at benefit rate of the relevant IP regime.</a:t>
            </a:r>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a:t>BEPS Action 5 provides that nexus approach grants benefit to income, only to the extent that the taxpayer has actually incurred QE resulting in IP income. The nexus approach uses expenditure as a proxy for substantial activity. On the other hand, IPBR does not recognize nexus approach, but provides for key criteria that 75% of the total expenditure for development of patent is incurred in India by a resident taxpayer.</a:t>
            </a:r>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a:t>Relaxing the stringent conditions (expanding the scope of QI, tax deductibility of QE by adoption of nexus ratio in line with BEPS Action 5, etc.) may go long way in making the IPBR in line with global counterparts</a:t>
            </a:r>
            <a:endParaRPr lang="en-IN" sz="16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45540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Geor" typeface="Sylfaen"/>
        <a:font script="Guru" typeface="Raavi"/>
        <a:font script="Gujr" typeface="Shruti"/>
        <a:font script="Viet" typeface="Times New Roman"/>
        <a:font script="Tale" typeface="Microsoft Tai Le"/>
        <a:font script="Arab" typeface="Times New Roman"/>
        <a:font script="Hebr" typeface="Times New Roman"/>
        <a:font script="Bopo" typeface="Microsoft JhengHei"/>
        <a:font script="Thaa" typeface="MV Boli"/>
        <a:font script="Telu" typeface="Gautami"/>
        <a:font script="Ethi" typeface="Nyala"/>
        <a:font script="Lisu" typeface="Segoe UI"/>
        <a:font script="Jpan" typeface="游ゴシック Light"/>
        <a:font script="Talu" typeface="Microsoft New Tai Lue"/>
        <a:font script="Syrn" typeface="Estrangelo Edessa"/>
        <a:font script="Sinh" typeface="Iskoola Pota"/>
        <a:font script="Sora" typeface="Nirmala UI"/>
        <a:font script="Deva" typeface="Mangal"/>
        <a:font script="Knda" typeface="Tunga"/>
        <a:font script="Orya" typeface="Kalinga"/>
        <a:font script="Khmr" typeface="MoolBoran"/>
        <a:font script="Mymr" typeface="Myanmar Text"/>
        <a:font script="Olck" typeface="Nirmala UI"/>
        <a:font script="Bugi" typeface="Leelawadee UI"/>
        <a:font script="Java" typeface="Javanese Text"/>
        <a:font script="Taml" typeface="Latha"/>
        <a:font script="Laoo" typeface="DokChampa"/>
        <a:font script="Tfng" typeface="Ebrima"/>
        <a:font script="Mong" typeface="Mongolian Baiti"/>
        <a:font script="Hans" typeface="等线 Light"/>
        <a:font script="Phag" typeface="Phagspa"/>
        <a:font script="Armn" typeface="Arial"/>
        <a:font script="Osma" typeface="Ebrima"/>
        <a:font script="Hant" typeface="新細明體"/>
        <a:font script="Tibt" typeface="Microsoft Himalaya"/>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Geor" typeface="Sylfaen"/>
        <a:font script="Guru" typeface="Raavi"/>
        <a:font script="Gujr" typeface="Shruti"/>
        <a:font script="Viet" typeface="Arial"/>
        <a:font script="Tale" typeface="Microsoft Tai Le"/>
        <a:font script="Arab" typeface="Arial"/>
        <a:font script="Hebr" typeface="Arial"/>
        <a:font script="Bopo" typeface="Microsoft JhengHei"/>
        <a:font script="Thaa" typeface="MV Boli"/>
        <a:font script="Telu" typeface="Gautami"/>
        <a:font script="Ethi" typeface="Nyala"/>
        <a:font script="Lisu" typeface="Segoe UI"/>
        <a:font script="Jpan" typeface="游ゴシック"/>
        <a:font script="Talu" typeface="Microsoft New Tai Lue"/>
        <a:font script="Syrn" typeface="Estrangelo Edessa"/>
        <a:font script="Sinh" typeface="Iskoola Pota"/>
        <a:font script="Sora" typeface="Nirmala UI"/>
        <a:font script="Deva" typeface="Mangal"/>
        <a:font script="Knda" typeface="Tunga"/>
        <a:font script="Orya" typeface="Kalinga"/>
        <a:font script="Khmr" typeface="DaunPenh"/>
        <a:font script="Mymr" typeface="Myanmar Text"/>
        <a:font script="Olck" typeface="Nirmala UI"/>
        <a:font script="Bugi" typeface="Leelawadee UI"/>
        <a:font script="Java" typeface="Javanese Text"/>
        <a:font script="Taml" typeface="Latha"/>
        <a:font script="Laoo" typeface="DokChampa"/>
        <a:font script="Tfng" typeface="Ebrima"/>
        <a:font script="Mong" typeface="Mongolian Baiti"/>
        <a:font script="Hans" typeface="等线"/>
        <a:font script="Phag" typeface="Phagspa"/>
        <a:font script="Armn" typeface="Arial"/>
        <a:font script="Osma" typeface="Ebrima"/>
        <a:font script="Hant" typeface="新細明體"/>
        <a:font script="Tibt" typeface="Microsoft Himalaya"/>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lastPrinted>1900-01-01T05:00:00.0000000Z</lastPrinted>
  <dcterms:created xsi:type="dcterms:W3CDTF">1900-01-01T05:00:00.0000000Z</dcterms:created>
  <dcterms:modified xsi:type="dcterms:W3CDTF">1900-01-01T05:00:00.0000000Z</dcterms:modified>
</coreProperties>
</file>

<file path=docProps/custom.xml><?xml version="1.0" encoding="utf-8"?>
<op:Properties xmlns:vt="http://schemas.openxmlformats.org/officeDocument/2006/docPropsVTypes" xmlns:op="http://schemas.openxmlformats.org/officeDocument/2006/custom-properties"/>
</file>