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51" r:id="rId3"/>
    <p:sldId id="259" r:id="rId4"/>
    <p:sldId id="355" r:id="rId5"/>
    <p:sldId id="357" r:id="rId6"/>
    <p:sldId id="354" r:id="rId7"/>
    <p:sldId id="353" r:id="rId8"/>
    <p:sldId id="360" r:id="rId9"/>
    <p:sldId id="338" r:id="rId10"/>
    <p:sldId id="339" r:id="rId11"/>
    <p:sldId id="340" r:id="rId12"/>
    <p:sldId id="341" r:id="rId13"/>
    <p:sldId id="346" r:id="rId14"/>
    <p:sldId id="347" r:id="rId15"/>
    <p:sldId id="348" r:id="rId16"/>
    <p:sldId id="349" r:id="rId17"/>
    <p:sldId id="350" r:id="rId18"/>
    <p:sldId id="326" r:id="rId19"/>
    <p:sldId id="336" r:id="rId20"/>
    <p:sldId id="337" r:id="rId21"/>
    <p:sldId id="352" r:id="rId22"/>
    <p:sldId id="359" r:id="rId23"/>
    <p:sldId id="361" r:id="rId24"/>
    <p:sldId id="362" r:id="rId25"/>
    <p:sldId id="363" r:id="rId26"/>
    <p:sldId id="330" r:id="rId27"/>
    <p:sldId id="329" r:id="rId28"/>
    <p:sldId id="328" r:id="rId29"/>
    <p:sldId id="364" r:id="rId30"/>
    <p:sldId id="327" r:id="rId31"/>
    <p:sldId id="358" r:id="rId32"/>
    <p:sldId id="323" r:id="rId33"/>
    <p:sldId id="257" r:id="rId3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98010E-1A37-4EA9-A9BD-AD180ECB0732}">
          <p14:sldIdLst>
            <p14:sldId id="256"/>
            <p14:sldId id="351"/>
            <p14:sldId id="259"/>
            <p14:sldId id="355"/>
            <p14:sldId id="357"/>
            <p14:sldId id="354"/>
            <p14:sldId id="353"/>
            <p14:sldId id="360"/>
            <p14:sldId id="338"/>
            <p14:sldId id="339"/>
            <p14:sldId id="340"/>
            <p14:sldId id="341"/>
            <p14:sldId id="346"/>
            <p14:sldId id="347"/>
            <p14:sldId id="348"/>
            <p14:sldId id="349"/>
            <p14:sldId id="350"/>
            <p14:sldId id="326"/>
            <p14:sldId id="336"/>
            <p14:sldId id="337"/>
            <p14:sldId id="352"/>
            <p14:sldId id="359"/>
            <p14:sldId id="361"/>
            <p14:sldId id="362"/>
            <p14:sldId id="363"/>
            <p14:sldId id="330"/>
            <p14:sldId id="329"/>
            <p14:sldId id="328"/>
            <p14:sldId id="364"/>
            <p14:sldId id="327"/>
            <p14:sldId id="358"/>
            <p14:sldId id="323"/>
            <p14:sldId id="257"/>
          </p14:sldIdLst>
        </p14:section>
        <p14:section name="Untitled Section" id="{3D1DA49F-49F8-48C9-BEDA-BDBE8713033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adalupe Díaz Súnico" initials="GDS" lastIdx="5" clrIdx="0">
    <p:extLst>
      <p:ext uri="{19B8F6BF-5375-455C-9EA6-DF929625EA0E}">
        <p15:presenceInfo xmlns:p15="http://schemas.microsoft.com/office/powerpoint/2012/main" userId="S-1-5-21-475026580-432482882-1073948036-7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67" d="100"/>
          <a:sy n="67" d="100"/>
        </p:scale>
        <p:origin x="65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8FC1670-908F-4AC3-A0BC-81602F6453FB}" type="datetimeFigureOut">
              <a:rPr lang="it-IT" smtClean="0"/>
              <a:t>02/12/2021</a:t>
            </a:fld>
            <a:endParaRPr lang="it-IT"/>
          </a:p>
        </p:txBody>
      </p:sp>
      <p:sp>
        <p:nvSpPr>
          <p:cNvPr id="4" name="Segnaposto immagine diapositiva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29C615C-493E-4B7B-8DB4-6063B9B5B089}" type="slidenum">
              <a:rPr lang="it-IT" smtClean="0"/>
              <a:t>‹#›</a:t>
            </a:fld>
            <a:endParaRPr lang="it-IT"/>
          </a:p>
        </p:txBody>
      </p:sp>
    </p:spTree>
    <p:extLst>
      <p:ext uri="{BB962C8B-B14F-4D97-AF65-F5344CB8AC3E}">
        <p14:creationId xmlns:p14="http://schemas.microsoft.com/office/powerpoint/2010/main" val="417237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814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099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25401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557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977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89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7035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3857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08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02/12/2021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roche.ch/dam/jcr:65d07f2e-d4b0-4c4b-8760-06c6488578da/en/approach-to-tax-general-description-and-principles.pdf" TargetMode="External"/><Relationship Id="rId13" Type="http://schemas.openxmlformats.org/officeDocument/2006/relationships/hyperlink" Target="https://www.nestle.com/csv/what-is-csv/taxation" TargetMode="External"/><Relationship Id="rId3" Type="http://schemas.openxmlformats.org/officeDocument/2006/relationships/hyperlink" Target="https://search.abb.com/library/Download.aspx?DocumentID=9AKK105061D0017&amp;LanguageCode=en&amp;DocumentPartId=&amp;Action=Launch" TargetMode="External"/><Relationship Id="rId7" Type="http://schemas.openxmlformats.org/officeDocument/2006/relationships/hyperlink" Target="https://www.richemont.com/media/xqkgvned/richemont-tax-strategy-and-tax-risk-management.pdf" TargetMode="External"/><Relationship Id="rId12" Type="http://schemas.openxmlformats.org/officeDocument/2006/relationships/hyperlink" Target="https://www.holcim.com/sites/holcim/files/atoms/files/lafargeholcim_payments_to_government_2019.pdf" TargetMode="External"/><Relationship Id="rId17" Type="http://schemas.openxmlformats.org/officeDocument/2006/relationships/hyperlink" Target="https://www.partnersgroup.com/fileadmin/user_upload/Files/Legal_Compliance_PDFs/20210531_PG_Tax_Transparency_Report_2020_signed.pdf" TargetMode="External"/><Relationship Id="rId2" Type="http://schemas.openxmlformats.org/officeDocument/2006/relationships/image" Target="../media/image2.jpeg"/><Relationship Id="rId16" Type="http://schemas.openxmlformats.org/officeDocument/2006/relationships/hyperlink" Target="https://www.zurich.com/-/media/project/zurich/dotcom/sustainability/docs/our-tax-strategy.pdf?la=en&amp;hash=BCB72826B5E4EE26E792DE0874A2631F" TargetMode="External"/><Relationship Id="rId1" Type="http://schemas.openxmlformats.org/officeDocument/2006/relationships/slideLayout" Target="../slideLayouts/slideLayout2.xml"/><Relationship Id="rId6" Type="http://schemas.openxmlformats.org/officeDocument/2006/relationships/hyperlink" Target="https://www.novartis.com/sites/novartis_com/files/tax-policy-statement.pdf" TargetMode="External"/><Relationship Id="rId11" Type="http://schemas.openxmlformats.org/officeDocument/2006/relationships/hyperlink" Target="https://www.ubs.com/global/en/investor-relations.html" TargetMode="External"/><Relationship Id="rId5" Type="http://schemas.openxmlformats.org/officeDocument/2006/relationships/hyperlink" Target="https://www.givaudan.com/file/163891/download" TargetMode="External"/><Relationship Id="rId15" Type="http://schemas.openxmlformats.org/officeDocument/2006/relationships/hyperlink" Target="https://www.swissre.com/dam/jcr:be28d0c7-195e-4e09-bb94-231e65eaffa6/swiss-re-tax-transparency-report-2020.pdf" TargetMode="External"/><Relationship Id="rId10" Type="http://schemas.openxmlformats.org/officeDocument/2006/relationships/hyperlink" Target="https://www.sika.com/en/investors/corporate-governance-risk-management/tax-approach.html" TargetMode="External"/><Relationship Id="rId4" Type="http://schemas.openxmlformats.org/officeDocument/2006/relationships/hyperlink" Target="https://reports.credit-suisse.com/en/2020SR/report/sustainability-report-2020/organization-and-governance/tax/tax-principles" TargetMode="External"/><Relationship Id="rId9" Type="http://schemas.openxmlformats.org/officeDocument/2006/relationships/hyperlink" Target="https://www.sgs.com/-/media/global/documents/financial-documents/sgs-approach-to-taxation.pdf" TargetMode="External"/><Relationship Id="rId14" Type="http://schemas.openxmlformats.org/officeDocument/2006/relationships/hyperlink" Target="https://www.swisslife.com/content/dam/com_rel/dokumente/site/SwissLife_Tax-Policy_Transparency_Report_2020.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axmenow.e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dium.com/@letterforawealthtax/an-open-letter-to-the-2020-presidential-candidates-its-time-to-tax-us-more-6eb3a548b2f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10" Type="http://schemas.openxmlformats.org/officeDocument/2006/relationships/image" Target="../media/image35.jpeg"/><Relationship Id="rId4" Type="http://schemas.openxmlformats.org/officeDocument/2006/relationships/image" Target="../media/image5.png"/><Relationship Id="rId9"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285750" indent="-285750">
              <a:buSzPct val="70000"/>
              <a:buFont typeface="Wingdings" panose="05000000000000000000" pitchFamily="2" charset="2"/>
              <a:buChar char="Ø"/>
            </a:pPr>
            <a:r>
              <a:rPr lang="es-AR" sz="2800" b="1" dirty="0"/>
              <a:t> </a:t>
            </a:r>
            <a:r>
              <a:rPr lang="es-AR" sz="2400" b="1" dirty="0"/>
              <a:t>ESG and Tax:  </a:t>
            </a:r>
            <a:r>
              <a:rPr lang="es-AR" sz="2400" b="1" dirty="0" err="1"/>
              <a:t>The</a:t>
            </a:r>
            <a:r>
              <a:rPr lang="es-AR" sz="2400" b="1" dirty="0"/>
              <a:t> US </a:t>
            </a:r>
            <a:r>
              <a:rPr lang="es-AR" sz="2400" b="1" dirty="0" err="1"/>
              <a:t>Perspective</a:t>
            </a:r>
            <a:endParaRPr lang="es-AR" sz="2800" b="1" dirty="0"/>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5232202"/>
          </a:xfrm>
          <a:prstGeom prst="rect">
            <a:avLst/>
          </a:prstGeom>
          <a:noFill/>
        </p:spPr>
        <p:txBody>
          <a:bodyPr wrap="square" rtlCol="0">
            <a:spAutoFit/>
          </a:bodyPr>
          <a:lstStyle/>
          <a:p>
            <a:pPr marL="285750" lvl="0" indent="-285750">
              <a:buFontTx/>
              <a:buChar char="-"/>
              <a:defRPr/>
            </a:pPr>
            <a:endParaRPr lang="en-US" dirty="0">
              <a:solidFill>
                <a:srgbClr val="516270"/>
              </a:solidFill>
              <a:latin typeface="Arial Narrow" panose="020B0606020202030204" pitchFamily="34" charset="0"/>
            </a:endParaRPr>
          </a:p>
          <a:p>
            <a:pPr marL="285750" indent="-285750">
              <a:buFontTx/>
              <a:buChar char="-"/>
              <a:defRPr/>
            </a:pPr>
            <a:r>
              <a:rPr lang="en-US" sz="2400" dirty="0">
                <a:solidFill>
                  <a:srgbClr val="516270"/>
                </a:solidFill>
                <a:latin typeface="Arial Narrow" panose="020B0606020202030204" pitchFamily="34" charset="0"/>
              </a:rPr>
              <a:t>Environmental tax </a:t>
            </a:r>
            <a:r>
              <a:rPr lang="en-US" sz="2400" i="1" dirty="0">
                <a:solidFill>
                  <a:srgbClr val="516270"/>
                </a:solidFill>
                <a:latin typeface="Arial Narrow" panose="020B0606020202030204" pitchFamily="34" charset="0"/>
              </a:rPr>
              <a:t>incentives</a:t>
            </a:r>
            <a:r>
              <a:rPr lang="en-US" sz="2400" dirty="0">
                <a:solidFill>
                  <a:srgbClr val="516270"/>
                </a:solidFill>
                <a:latin typeface="Arial Narrow" panose="020B0606020202030204" pitchFamily="34" charset="0"/>
              </a:rPr>
              <a:t>, however, are a different matter.</a:t>
            </a:r>
          </a:p>
          <a:p>
            <a:pPr marL="742950" lvl="1" indent="-285750">
              <a:buFontTx/>
              <a:buChar char="-"/>
              <a:defRPr/>
            </a:pPr>
            <a:r>
              <a:rPr lang="en-US" sz="2000" dirty="0">
                <a:solidFill>
                  <a:srgbClr val="516270"/>
                </a:solidFill>
                <a:latin typeface="Arial Narrow" panose="020B0606020202030204" pitchFamily="34" charset="0"/>
              </a:rPr>
              <a:t>E.g., incentives for renewables (ITC and PTC), alternative fuels.</a:t>
            </a:r>
          </a:p>
          <a:p>
            <a:pPr marL="742950" lvl="1" indent="-285750">
              <a:buFontTx/>
              <a:buChar char="-"/>
              <a:defRPr/>
            </a:pPr>
            <a:r>
              <a:rPr lang="en-US" sz="2000" dirty="0">
                <a:solidFill>
                  <a:srgbClr val="516270"/>
                </a:solidFill>
                <a:latin typeface="Arial Narrow" panose="020B0606020202030204" pitchFamily="34" charset="0"/>
              </a:rPr>
              <a:t>You can even (with official approval) effectively sell some of these benefits.</a:t>
            </a:r>
          </a:p>
          <a:p>
            <a:pPr marL="285750" indent="-285750">
              <a:buFontTx/>
              <a:buChar char="-"/>
              <a:defRPr/>
            </a:pPr>
            <a:endParaRPr lang="en-US" sz="2000" dirty="0">
              <a:solidFill>
                <a:srgbClr val="516270"/>
              </a:solidFill>
              <a:latin typeface="Arial Narrow" panose="020B0606020202030204" pitchFamily="34" charset="0"/>
            </a:endParaRPr>
          </a:p>
          <a:p>
            <a:pPr marL="285750" indent="-285750">
              <a:buFontTx/>
              <a:buChar char="-"/>
              <a:defRPr/>
            </a:pPr>
            <a:r>
              <a:rPr lang="en-US" sz="2400" dirty="0">
                <a:solidFill>
                  <a:srgbClr val="516270"/>
                </a:solidFill>
                <a:latin typeface="Arial Narrow" panose="020B0606020202030204" pitchFamily="34" charset="0"/>
              </a:rPr>
              <a:t>US tax incentives also go beyond “E” and move into “S” and “G”.</a:t>
            </a:r>
          </a:p>
          <a:p>
            <a:pPr marL="742950" lvl="1" indent="-285750">
              <a:buFontTx/>
              <a:buChar char="-"/>
              <a:defRPr/>
            </a:pPr>
            <a:r>
              <a:rPr lang="en-US" sz="2000" dirty="0">
                <a:solidFill>
                  <a:srgbClr val="516270"/>
                </a:solidFill>
                <a:latin typeface="Arial Narrow" panose="020B0606020202030204" pitchFamily="34" charset="0"/>
              </a:rPr>
              <a:t>E.g., Work Opportunity Tax Credit, Low-Income Housing Tax Credit.</a:t>
            </a:r>
          </a:p>
          <a:p>
            <a:pPr marL="742950" lvl="1" indent="-285750">
              <a:buFontTx/>
              <a:buChar char="-"/>
              <a:defRPr/>
            </a:pPr>
            <a:r>
              <a:rPr lang="en-US" sz="2000" dirty="0">
                <a:solidFill>
                  <a:srgbClr val="516270"/>
                </a:solidFill>
                <a:latin typeface="Arial Narrow" panose="020B0606020202030204" pitchFamily="34" charset="0"/>
              </a:rPr>
              <a:t>On the individual side, social incentives are especially prominent.  E.g., credits for retirement savings, education expenses and certain energy efficiency home improvements; deductions for charitable contributions, teacher expenses, investments in distressed areas and student loan interest. </a:t>
            </a:r>
          </a:p>
          <a:p>
            <a:pPr marL="285750" indent="-285750">
              <a:buFontTx/>
              <a:buChar char="-"/>
              <a:defRPr/>
            </a:pPr>
            <a:endParaRPr lang="en-US" sz="2000" dirty="0">
              <a:solidFill>
                <a:srgbClr val="516270"/>
              </a:solidFill>
              <a:latin typeface="Arial Narrow" panose="020B0606020202030204" pitchFamily="34" charset="0"/>
            </a:endParaRPr>
          </a:p>
          <a:p>
            <a:pPr marL="285750" indent="-285750">
              <a:buFontTx/>
              <a:buChar char="-"/>
              <a:defRPr/>
            </a:pPr>
            <a:r>
              <a:rPr lang="en-US" sz="2400" dirty="0">
                <a:solidFill>
                  <a:srgbClr val="516270"/>
                </a:solidFill>
                <a:latin typeface="Arial Narrow" panose="020B0606020202030204" pitchFamily="34" charset="0"/>
              </a:rPr>
              <a:t>What can be learned from the </a:t>
            </a:r>
            <a:r>
              <a:rPr lang="en-GB" sz="2400" dirty="0">
                <a:solidFill>
                  <a:srgbClr val="516270"/>
                </a:solidFill>
                <a:latin typeface="Arial Narrow" panose="020B0606020202030204" pitchFamily="34" charset="0"/>
              </a:rPr>
              <a:t>historical US experience?</a:t>
            </a:r>
          </a:p>
          <a:p>
            <a:pPr marL="742950" lvl="1" indent="-285750">
              <a:buFontTx/>
              <a:buChar char="-"/>
              <a:defRPr/>
            </a:pPr>
            <a:r>
              <a:rPr lang="en-GB" sz="2000" dirty="0">
                <a:solidFill>
                  <a:srgbClr val="516270"/>
                </a:solidFill>
                <a:latin typeface="Arial Narrow" panose="020B0606020202030204" pitchFamily="34" charset="0"/>
              </a:rPr>
              <a:t>Used correctly, taxes can be very effective at incentivising / dis-incentivising.</a:t>
            </a:r>
          </a:p>
          <a:p>
            <a:pPr marL="742950" lvl="1" indent="-285750">
              <a:buFontTx/>
              <a:buChar char="-"/>
              <a:defRPr/>
            </a:pPr>
            <a:r>
              <a:rPr lang="en-GB" sz="2000" dirty="0">
                <a:solidFill>
                  <a:srgbClr val="516270"/>
                </a:solidFill>
                <a:latin typeface="Arial Narrow" panose="020B0606020202030204" pitchFamily="34" charset="0"/>
              </a:rPr>
              <a:t>However, tax can also be a blunt tool. </a:t>
            </a:r>
          </a:p>
          <a:p>
            <a:pPr marL="742950" lvl="1" indent="-285750">
              <a:buFontTx/>
              <a:buChar char="-"/>
              <a:defRPr/>
            </a:pPr>
            <a:endParaRPr lang="en-US" sz="2000" dirty="0">
              <a:solidFill>
                <a:srgbClr val="516270"/>
              </a:solidFill>
              <a:latin typeface="Arial Narrow" panose="020B0606020202030204" pitchFamily="34" charset="0"/>
            </a:endParaRPr>
          </a:p>
          <a:p>
            <a:pPr marL="285750" indent="-285750">
              <a:buFontTx/>
              <a:buChar char="-"/>
              <a:defRPr/>
            </a:pPr>
            <a:endParaRPr lang="en-US" sz="2400" dirty="0">
              <a:solidFill>
                <a:srgbClr val="516270"/>
              </a:solidFill>
              <a:latin typeface="Arial Narrow" panose="020B0606020202030204" pitchFamily="34" charset="0"/>
            </a:endParaRPr>
          </a:p>
        </p:txBody>
      </p:sp>
    </p:spTree>
    <p:extLst>
      <p:ext uri="{BB962C8B-B14F-4D97-AF65-F5344CB8AC3E}">
        <p14:creationId xmlns:p14="http://schemas.microsoft.com/office/powerpoint/2010/main" val="90643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285750" indent="-285750">
              <a:buSzPct val="70000"/>
              <a:buFont typeface="Wingdings" panose="05000000000000000000" pitchFamily="2" charset="2"/>
              <a:buChar char="Ø"/>
            </a:pPr>
            <a:r>
              <a:rPr lang="es-AR" sz="2800" b="1" dirty="0"/>
              <a:t> </a:t>
            </a:r>
            <a:r>
              <a:rPr lang="es-AR" sz="2400" b="1" dirty="0"/>
              <a:t>ESG and Tax:  </a:t>
            </a:r>
            <a:r>
              <a:rPr lang="es-AR" sz="2400" b="1" dirty="0" err="1"/>
              <a:t>The</a:t>
            </a:r>
            <a:r>
              <a:rPr lang="es-AR" sz="2400" b="1" dirty="0"/>
              <a:t> US </a:t>
            </a:r>
            <a:r>
              <a:rPr lang="es-AR" sz="2400" b="1" dirty="0" err="1"/>
              <a:t>Perspective</a:t>
            </a:r>
            <a:endParaRPr lang="es-AR" sz="2800" b="1" dirty="0"/>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3262432"/>
          </a:xfrm>
          <a:prstGeom prst="rect">
            <a:avLst/>
          </a:prstGeom>
          <a:noFill/>
        </p:spPr>
        <p:txBody>
          <a:bodyPr wrap="square" rtlCol="0">
            <a:spAutoFit/>
          </a:bodyPr>
          <a:lstStyle/>
          <a:p>
            <a:pPr marL="285750" lvl="0" indent="-285750">
              <a:buFontTx/>
              <a:buChar char="-"/>
              <a:defRPr/>
            </a:pPr>
            <a:endParaRPr lang="en-US" dirty="0">
              <a:solidFill>
                <a:srgbClr val="516270"/>
              </a:solidFill>
              <a:latin typeface="Arial Narrow" panose="020B0606020202030204" pitchFamily="34" charset="0"/>
            </a:endParaRPr>
          </a:p>
          <a:p>
            <a:pPr marL="285750" lvl="0" indent="-285750">
              <a:buFontTx/>
              <a:buChar char="-"/>
              <a:defRPr/>
            </a:pPr>
            <a:r>
              <a:rPr lang="en-US" sz="2400" dirty="0">
                <a:solidFill>
                  <a:srgbClr val="516270"/>
                </a:solidFill>
                <a:latin typeface="Arial Narrow" panose="020B0606020202030204" pitchFamily="34" charset="0"/>
              </a:rPr>
              <a:t>US political process:  very challenging to get legislation through the US congress.</a:t>
            </a:r>
          </a:p>
          <a:p>
            <a:pPr marL="285750" lvl="0" indent="-285750">
              <a:buFontTx/>
              <a:buChar char="-"/>
              <a:defRPr/>
            </a:pPr>
            <a:endParaRPr lang="en-US" sz="2400" dirty="0">
              <a:solidFill>
                <a:srgbClr val="516270"/>
              </a:solidFill>
              <a:latin typeface="Arial Narrow" panose="020B0606020202030204" pitchFamily="34" charset="0"/>
            </a:endParaRPr>
          </a:p>
          <a:p>
            <a:pPr marL="285750" lvl="0" indent="-285750">
              <a:buFontTx/>
              <a:buChar char="-"/>
              <a:defRPr/>
            </a:pPr>
            <a:r>
              <a:rPr lang="en-US" sz="2400" dirty="0">
                <a:solidFill>
                  <a:srgbClr val="516270"/>
                </a:solidFill>
                <a:latin typeface="Arial Narrow" panose="020B0606020202030204" pitchFamily="34" charset="0"/>
              </a:rPr>
              <a:t>Nevertheless, significant demand for sustainable investment. </a:t>
            </a:r>
          </a:p>
          <a:p>
            <a:pPr marL="285750" lvl="0" indent="-285750">
              <a:buFontTx/>
              <a:buChar char="-"/>
              <a:defRPr/>
            </a:pPr>
            <a:endParaRPr lang="en-US" sz="2400" dirty="0">
              <a:solidFill>
                <a:srgbClr val="516270"/>
              </a:solidFill>
              <a:latin typeface="Arial Narrow" panose="020B0606020202030204" pitchFamily="34" charset="0"/>
            </a:endParaRPr>
          </a:p>
          <a:p>
            <a:pPr marL="285750" lvl="0" indent="-285750">
              <a:buFontTx/>
              <a:buChar char="-"/>
              <a:defRPr/>
            </a:pPr>
            <a:r>
              <a:rPr lang="en-US" sz="2400" dirty="0">
                <a:solidFill>
                  <a:srgbClr val="516270"/>
                </a:solidFill>
                <a:latin typeface="Arial Narrow" panose="020B0606020202030204" pitchFamily="34" charset="0"/>
              </a:rPr>
              <a:t>Other initiatives (e.g., SEC).</a:t>
            </a:r>
          </a:p>
          <a:p>
            <a:pPr marL="285750" lvl="0" indent="-285750">
              <a:buFontTx/>
              <a:buChar char="-"/>
              <a:defRPr/>
            </a:pPr>
            <a:endParaRPr lang="en-US" sz="2400" dirty="0">
              <a:solidFill>
                <a:srgbClr val="516270"/>
              </a:solidFill>
              <a:latin typeface="Arial Narrow" panose="020B0606020202030204" pitchFamily="34" charset="0"/>
            </a:endParaRPr>
          </a:p>
          <a:p>
            <a:pPr lvl="1">
              <a:defRPr/>
            </a:pPr>
            <a:endParaRPr lang="en-US" sz="2000" dirty="0">
              <a:solidFill>
                <a:srgbClr val="516270"/>
              </a:solidFill>
              <a:latin typeface="Arial Narrow" panose="020B0606020202030204" pitchFamily="34" charset="0"/>
            </a:endParaRPr>
          </a:p>
          <a:p>
            <a:pPr marL="285750" indent="-285750">
              <a:buFontTx/>
              <a:buChar char="-"/>
              <a:defRPr/>
            </a:pPr>
            <a:endParaRPr lang="en-US" sz="2400" dirty="0">
              <a:solidFill>
                <a:srgbClr val="516270"/>
              </a:solidFill>
              <a:latin typeface="Arial Narrow" panose="020B0606020202030204" pitchFamily="34" charset="0"/>
            </a:endParaRPr>
          </a:p>
        </p:txBody>
      </p:sp>
    </p:spTree>
    <p:extLst>
      <p:ext uri="{BB962C8B-B14F-4D97-AF65-F5344CB8AC3E}">
        <p14:creationId xmlns:p14="http://schemas.microsoft.com/office/powerpoint/2010/main" val="319553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285750" indent="-285750">
              <a:buSzPct val="70000"/>
              <a:buFont typeface="Wingdings" panose="05000000000000000000" pitchFamily="2" charset="2"/>
              <a:buChar char="Ø"/>
            </a:pPr>
            <a:r>
              <a:rPr lang="es-AR" sz="2800" b="1" dirty="0"/>
              <a:t> </a:t>
            </a:r>
            <a:r>
              <a:rPr lang="es-AR" sz="2400" b="1" dirty="0"/>
              <a:t>ESG and Tax:  </a:t>
            </a:r>
            <a:r>
              <a:rPr lang="es-AR" sz="2400" b="1" dirty="0" err="1"/>
              <a:t>The</a:t>
            </a:r>
            <a:r>
              <a:rPr lang="es-AR" sz="2400" b="1" dirty="0"/>
              <a:t> US </a:t>
            </a:r>
            <a:r>
              <a:rPr lang="es-AR" sz="2400" b="1" dirty="0" err="1"/>
              <a:t>Perspective</a:t>
            </a:r>
            <a:endParaRPr lang="es-AR" sz="2800" b="1" dirty="0"/>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4370427"/>
          </a:xfrm>
          <a:prstGeom prst="rect">
            <a:avLst/>
          </a:prstGeom>
          <a:noFill/>
        </p:spPr>
        <p:txBody>
          <a:bodyPr wrap="square" rtlCol="0">
            <a:spAutoFit/>
          </a:bodyPr>
          <a:lstStyle/>
          <a:p>
            <a:pPr marL="285750" lvl="0" indent="-285750">
              <a:buFontTx/>
              <a:buChar char="-"/>
              <a:defRPr/>
            </a:pPr>
            <a:endParaRPr lang="en-US" dirty="0">
              <a:solidFill>
                <a:srgbClr val="516270"/>
              </a:solidFill>
              <a:latin typeface="Arial Narrow" panose="020B0606020202030204" pitchFamily="34" charset="0"/>
            </a:endParaRPr>
          </a:p>
          <a:p>
            <a:pPr marL="285750" lvl="0" indent="-285750">
              <a:buFontTx/>
              <a:buChar char="-"/>
              <a:defRPr/>
            </a:pPr>
            <a:r>
              <a:rPr lang="en-US" sz="2400" dirty="0">
                <a:solidFill>
                  <a:srgbClr val="516270"/>
                </a:solidFill>
                <a:latin typeface="Arial Narrow" panose="020B0606020202030204" pitchFamily="34" charset="0"/>
              </a:rPr>
              <a:t>“Build Back Better Act” would:</a:t>
            </a:r>
          </a:p>
          <a:p>
            <a:pPr marL="285750" lvl="0" indent="-285750">
              <a:buFontTx/>
              <a:buChar char="-"/>
              <a:defRPr/>
            </a:pPr>
            <a:endParaRPr lang="en-US" sz="2400" dirty="0">
              <a:solidFill>
                <a:srgbClr val="516270"/>
              </a:solidFill>
              <a:latin typeface="Arial Narrow" panose="020B0606020202030204" pitchFamily="34" charset="0"/>
            </a:endParaRPr>
          </a:p>
          <a:p>
            <a:pPr marL="742950" lvl="1" indent="-285750">
              <a:buFontTx/>
              <a:buChar char="-"/>
              <a:defRPr/>
            </a:pPr>
            <a:r>
              <a:rPr lang="en-US" sz="2000" dirty="0">
                <a:solidFill>
                  <a:srgbClr val="516270"/>
                </a:solidFill>
                <a:latin typeface="Arial Narrow" panose="020B0606020202030204" pitchFamily="34" charset="0"/>
              </a:rPr>
              <a:t>Extend and expand renewables credits (subject to, e.g., prevailing wage requirements and with enhancements for investments in disadvantaged communities) </a:t>
            </a:r>
            <a:r>
              <a:rPr lang="en-US" sz="2000" i="1" dirty="0">
                <a:solidFill>
                  <a:srgbClr val="516270"/>
                </a:solidFill>
                <a:latin typeface="Arial Narrow" panose="020B0606020202030204" pitchFamily="34" charset="0"/>
              </a:rPr>
              <a:t>and</a:t>
            </a:r>
            <a:r>
              <a:rPr lang="en-US" sz="2000" dirty="0">
                <a:solidFill>
                  <a:srgbClr val="516270"/>
                </a:solidFill>
                <a:latin typeface="Arial Narrow" panose="020B0606020202030204" pitchFamily="34" charset="0"/>
              </a:rPr>
              <a:t> make these credits refundable.</a:t>
            </a:r>
          </a:p>
          <a:p>
            <a:pPr marL="742950" lvl="1" indent="-285750">
              <a:buFontTx/>
              <a:buChar char="-"/>
              <a:defRPr/>
            </a:pPr>
            <a:r>
              <a:rPr lang="en-US" sz="2000" dirty="0">
                <a:solidFill>
                  <a:srgbClr val="516270"/>
                </a:solidFill>
                <a:latin typeface="Arial Narrow" panose="020B0606020202030204" pitchFamily="34" charset="0"/>
              </a:rPr>
              <a:t>Allow green energy entities to be publicly traded partnerships.</a:t>
            </a:r>
          </a:p>
          <a:p>
            <a:pPr marL="742950" lvl="1" indent="-285750">
              <a:buFontTx/>
              <a:buChar char="-"/>
              <a:defRPr/>
            </a:pPr>
            <a:r>
              <a:rPr lang="en-US" sz="2000" dirty="0">
                <a:solidFill>
                  <a:srgbClr val="516270"/>
                </a:solidFill>
                <a:latin typeface="Arial Narrow" panose="020B0606020202030204" pitchFamily="34" charset="0"/>
              </a:rPr>
              <a:t>Provide various ESG incentives at the individual level (e.g., electric cars, bicycle commuting).</a:t>
            </a:r>
          </a:p>
          <a:p>
            <a:pPr marL="742950" lvl="1" indent="-285750">
              <a:buFontTx/>
              <a:buChar char="-"/>
              <a:defRPr/>
            </a:pPr>
            <a:r>
              <a:rPr lang="en-US" sz="2000" dirty="0">
                <a:solidFill>
                  <a:srgbClr val="516270"/>
                </a:solidFill>
                <a:latin typeface="Arial Narrow" panose="020B0606020202030204" pitchFamily="34" charset="0"/>
              </a:rPr>
              <a:t>Add a number of revenue raisers with an ESG element (e.g., the US version of Pillar II, certain international provisions).</a:t>
            </a:r>
          </a:p>
          <a:p>
            <a:pPr marL="285750" lvl="0" indent="-285750">
              <a:buFontTx/>
              <a:buChar char="-"/>
              <a:defRPr/>
            </a:pPr>
            <a:endParaRPr lang="en-US" sz="2400" dirty="0">
              <a:solidFill>
                <a:srgbClr val="516270"/>
              </a:solidFill>
              <a:latin typeface="Arial Narrow" panose="020B0606020202030204" pitchFamily="34" charset="0"/>
            </a:endParaRPr>
          </a:p>
          <a:p>
            <a:pPr marL="285750" lvl="0" indent="-285750">
              <a:buFontTx/>
              <a:buChar char="-"/>
              <a:defRPr/>
            </a:pPr>
            <a:r>
              <a:rPr lang="en-US" sz="2400" dirty="0">
                <a:solidFill>
                  <a:srgbClr val="516270"/>
                </a:solidFill>
                <a:latin typeface="Arial Narrow" panose="020B0606020202030204" pitchFamily="34" charset="0"/>
              </a:rPr>
              <a:t>However, will it pass?. </a:t>
            </a:r>
          </a:p>
          <a:p>
            <a:pPr lvl="1">
              <a:defRPr/>
            </a:pPr>
            <a:endParaRPr lang="en-US" sz="2000" dirty="0">
              <a:solidFill>
                <a:srgbClr val="516270"/>
              </a:solidFill>
              <a:latin typeface="Arial Narrow" panose="020B0606020202030204" pitchFamily="34" charset="0"/>
            </a:endParaRPr>
          </a:p>
          <a:p>
            <a:pPr marL="285750" indent="-285750">
              <a:buFontTx/>
              <a:buChar char="-"/>
              <a:defRPr/>
            </a:pPr>
            <a:endParaRPr lang="en-US" sz="2400" dirty="0">
              <a:solidFill>
                <a:srgbClr val="516270"/>
              </a:solidFill>
              <a:latin typeface="Arial Narrow" panose="020B0606020202030204" pitchFamily="34" charset="0"/>
            </a:endParaRPr>
          </a:p>
        </p:txBody>
      </p:sp>
    </p:spTree>
    <p:extLst>
      <p:ext uri="{BB962C8B-B14F-4D97-AF65-F5344CB8AC3E}">
        <p14:creationId xmlns:p14="http://schemas.microsoft.com/office/powerpoint/2010/main" val="318371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ESG and Tax:  The European Perspective	</a:t>
            </a:r>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338554"/>
          </a:xfrm>
          <a:prstGeom prst="rect">
            <a:avLst/>
          </a:prstGeom>
          <a:noFill/>
        </p:spPr>
        <p:txBody>
          <a:bodyPr wrap="square" rtlCol="0">
            <a:spAutoFit/>
          </a:bodyPr>
          <a:lstStyle/>
          <a:p>
            <a:pPr marL="715963" lvl="3" algn="just">
              <a:defRPr/>
            </a:pPr>
            <a:endParaRPr lang="en-US" sz="1600" dirty="0"/>
          </a:p>
        </p:txBody>
      </p:sp>
      <p:sp>
        <p:nvSpPr>
          <p:cNvPr id="9" name="Freeform 8"/>
          <p:cNvSpPr/>
          <p:nvPr/>
        </p:nvSpPr>
        <p:spPr>
          <a:xfrm>
            <a:off x="1624675" y="2815739"/>
            <a:ext cx="7213601" cy="2520951"/>
          </a:xfrm>
          <a:custGeom>
            <a:avLst/>
            <a:gdLst>
              <a:gd name="connsiteX0" fmla="*/ 2093384 w 7213601"/>
              <a:gd name="connsiteY0" fmla="*/ 61383 h 2520951"/>
              <a:gd name="connsiteX1" fmla="*/ 3424971 w 7213601"/>
              <a:gd name="connsiteY1" fmla="*/ 342206 h 2520951"/>
              <a:gd name="connsiteX2" fmla="*/ 3557954 w 7213601"/>
              <a:gd name="connsiteY2" fmla="*/ 413209 h 2520951"/>
              <a:gd name="connsiteX3" fmla="*/ 3504861 w 7213601"/>
              <a:gd name="connsiteY3" fmla="*/ 447527 h 2520951"/>
              <a:gd name="connsiteX4" fmla="*/ 3026833 w 7213601"/>
              <a:gd name="connsiteY4" fmla="*/ 1229784 h 2520951"/>
              <a:gd name="connsiteX5" fmla="*/ 3639971 w 7213601"/>
              <a:gd name="connsiteY5" fmla="*/ 2099373 h 2520951"/>
              <a:gd name="connsiteX6" fmla="*/ 3655647 w 7213601"/>
              <a:gd name="connsiteY6" fmla="*/ 2107742 h 2520951"/>
              <a:gd name="connsiteX7" fmla="*/ 3573630 w 7213601"/>
              <a:gd name="connsiteY7" fmla="*/ 2160756 h 2520951"/>
              <a:gd name="connsiteX8" fmla="*/ 2093384 w 7213601"/>
              <a:gd name="connsiteY8" fmla="*/ 2520951 h 2520951"/>
              <a:gd name="connsiteX9" fmla="*/ 0 w 7213601"/>
              <a:gd name="connsiteY9" fmla="*/ 1291167 h 2520951"/>
              <a:gd name="connsiteX10" fmla="*/ 2093384 w 7213601"/>
              <a:gd name="connsiteY10" fmla="*/ 61383 h 2520951"/>
              <a:gd name="connsiteX11" fmla="*/ 5120217 w 7213601"/>
              <a:gd name="connsiteY11" fmla="*/ 0 h 2520951"/>
              <a:gd name="connsiteX12" fmla="*/ 7213601 w 7213601"/>
              <a:gd name="connsiteY12" fmla="*/ 1229784 h 2520951"/>
              <a:gd name="connsiteX13" fmla="*/ 5120217 w 7213601"/>
              <a:gd name="connsiteY13" fmla="*/ 2459568 h 2520951"/>
              <a:gd name="connsiteX14" fmla="*/ 3788631 w 7213601"/>
              <a:gd name="connsiteY14" fmla="*/ 2178745 h 2520951"/>
              <a:gd name="connsiteX15" fmla="*/ 3655647 w 7213601"/>
              <a:gd name="connsiteY15" fmla="*/ 2107742 h 2520951"/>
              <a:gd name="connsiteX16" fmla="*/ 3708741 w 7213601"/>
              <a:gd name="connsiteY16" fmla="*/ 2073424 h 2520951"/>
              <a:gd name="connsiteX17" fmla="*/ 4186768 w 7213601"/>
              <a:gd name="connsiteY17" fmla="*/ 1291167 h 2520951"/>
              <a:gd name="connsiteX18" fmla="*/ 3573630 w 7213601"/>
              <a:gd name="connsiteY18" fmla="*/ 421579 h 2520951"/>
              <a:gd name="connsiteX19" fmla="*/ 3557954 w 7213601"/>
              <a:gd name="connsiteY19" fmla="*/ 413209 h 2520951"/>
              <a:gd name="connsiteX20" fmla="*/ 3639971 w 7213601"/>
              <a:gd name="connsiteY20" fmla="*/ 360196 h 2520951"/>
              <a:gd name="connsiteX21" fmla="*/ 5120217 w 7213601"/>
              <a:gd name="connsiteY21" fmla="*/ 0 h 2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13601" h="2520951">
                <a:moveTo>
                  <a:pt x="2093384" y="61383"/>
                </a:moveTo>
                <a:cubicBezTo>
                  <a:pt x="2599197" y="61383"/>
                  <a:pt x="3063111" y="166770"/>
                  <a:pt x="3424971" y="342206"/>
                </a:cubicBezTo>
                <a:lnTo>
                  <a:pt x="3557954" y="413209"/>
                </a:lnTo>
                <a:lnTo>
                  <a:pt x="3504861" y="447527"/>
                </a:lnTo>
                <a:cubicBezTo>
                  <a:pt x="3206227" y="660106"/>
                  <a:pt x="3026833" y="932638"/>
                  <a:pt x="3026833" y="1229784"/>
                </a:cubicBezTo>
                <a:cubicBezTo>
                  <a:pt x="3026833" y="1569380"/>
                  <a:pt x="3261143" y="1876826"/>
                  <a:pt x="3639971" y="2099373"/>
                </a:cubicBezTo>
                <a:lnTo>
                  <a:pt x="3655647" y="2107742"/>
                </a:lnTo>
                <a:lnTo>
                  <a:pt x="3573630" y="2160756"/>
                </a:lnTo>
                <a:cubicBezTo>
                  <a:pt x="3194802" y="2383303"/>
                  <a:pt x="2671456" y="2520951"/>
                  <a:pt x="2093384" y="2520951"/>
                </a:cubicBezTo>
                <a:cubicBezTo>
                  <a:pt x="937240" y="2520951"/>
                  <a:pt x="0" y="1970358"/>
                  <a:pt x="0" y="1291167"/>
                </a:cubicBezTo>
                <a:cubicBezTo>
                  <a:pt x="0" y="611976"/>
                  <a:pt x="937240" y="61383"/>
                  <a:pt x="2093384" y="61383"/>
                </a:cubicBezTo>
                <a:close/>
                <a:moveTo>
                  <a:pt x="5120217" y="0"/>
                </a:moveTo>
                <a:cubicBezTo>
                  <a:pt x="6276361" y="0"/>
                  <a:pt x="7213601" y="550593"/>
                  <a:pt x="7213601" y="1229784"/>
                </a:cubicBezTo>
                <a:cubicBezTo>
                  <a:pt x="7213601" y="1908975"/>
                  <a:pt x="6276361" y="2459568"/>
                  <a:pt x="5120217" y="2459568"/>
                </a:cubicBezTo>
                <a:cubicBezTo>
                  <a:pt x="4614404" y="2459568"/>
                  <a:pt x="4150491" y="2354181"/>
                  <a:pt x="3788631" y="2178745"/>
                </a:cubicBezTo>
                <a:lnTo>
                  <a:pt x="3655647" y="2107742"/>
                </a:lnTo>
                <a:lnTo>
                  <a:pt x="3708741" y="2073424"/>
                </a:lnTo>
                <a:cubicBezTo>
                  <a:pt x="4007375" y="1860845"/>
                  <a:pt x="4186768" y="1588313"/>
                  <a:pt x="4186768" y="1291167"/>
                </a:cubicBezTo>
                <a:cubicBezTo>
                  <a:pt x="4186768" y="951572"/>
                  <a:pt x="3952458" y="644126"/>
                  <a:pt x="3573630" y="421579"/>
                </a:cubicBezTo>
                <a:lnTo>
                  <a:pt x="3557954" y="413209"/>
                </a:lnTo>
                <a:lnTo>
                  <a:pt x="3639971" y="360196"/>
                </a:lnTo>
                <a:cubicBezTo>
                  <a:pt x="4018799" y="137648"/>
                  <a:pt x="4542145" y="0"/>
                  <a:pt x="5120217"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789092" y="3827189"/>
            <a:ext cx="884766" cy="369332"/>
          </a:xfrm>
          <a:prstGeom prst="rect">
            <a:avLst/>
          </a:prstGeom>
          <a:noFill/>
        </p:spPr>
        <p:txBody>
          <a:bodyPr wrap="square" rtlCol="0">
            <a:spAutoFit/>
          </a:bodyPr>
          <a:lstStyle/>
          <a:p>
            <a:pPr algn="ctr"/>
            <a:r>
              <a:rPr lang="en-GB" dirty="0"/>
              <a:t>ESG</a:t>
            </a:r>
          </a:p>
        </p:txBody>
      </p:sp>
      <p:sp>
        <p:nvSpPr>
          <p:cNvPr id="11" name="TextBox 10"/>
          <p:cNvSpPr txBox="1"/>
          <p:nvPr/>
        </p:nvSpPr>
        <p:spPr>
          <a:xfrm>
            <a:off x="1860684" y="3749447"/>
            <a:ext cx="2692400" cy="646331"/>
          </a:xfrm>
          <a:prstGeom prst="rect">
            <a:avLst/>
          </a:prstGeom>
          <a:noFill/>
        </p:spPr>
        <p:txBody>
          <a:bodyPr wrap="square" rtlCol="0">
            <a:spAutoFit/>
          </a:bodyPr>
          <a:lstStyle/>
          <a:p>
            <a:r>
              <a:rPr lang="en-GB" dirty="0"/>
              <a:t>Tax as a tool to incentivise behaviour</a:t>
            </a:r>
          </a:p>
        </p:txBody>
      </p:sp>
      <p:sp>
        <p:nvSpPr>
          <p:cNvPr id="12" name="TextBox 11"/>
          <p:cNvSpPr txBox="1"/>
          <p:nvPr/>
        </p:nvSpPr>
        <p:spPr>
          <a:xfrm>
            <a:off x="6022763" y="3760035"/>
            <a:ext cx="2512484" cy="369332"/>
          </a:xfrm>
          <a:prstGeom prst="rect">
            <a:avLst/>
          </a:prstGeom>
          <a:noFill/>
        </p:spPr>
        <p:txBody>
          <a:bodyPr wrap="square" rtlCol="0">
            <a:spAutoFit/>
          </a:bodyPr>
          <a:lstStyle/>
          <a:p>
            <a:r>
              <a:rPr lang="en-GB" dirty="0"/>
              <a:t>Tax as an ESG criteria</a:t>
            </a:r>
          </a:p>
        </p:txBody>
      </p:sp>
      <p:pic>
        <p:nvPicPr>
          <p:cNvPr id="6" name="Picture 5"/>
          <p:cNvPicPr>
            <a:picLocks noChangeAspect="1"/>
          </p:cNvPicPr>
          <p:nvPr/>
        </p:nvPicPr>
        <p:blipFill>
          <a:blip r:embed="rId3"/>
          <a:stretch>
            <a:fillRect/>
          </a:stretch>
        </p:blipFill>
        <p:spPr>
          <a:xfrm>
            <a:off x="4017037" y="1116225"/>
            <a:ext cx="2428875" cy="1619250"/>
          </a:xfrm>
          <a:prstGeom prst="rect">
            <a:avLst/>
          </a:prstGeom>
        </p:spPr>
      </p:pic>
    </p:spTree>
    <p:extLst>
      <p:ext uri="{BB962C8B-B14F-4D97-AF65-F5344CB8AC3E}">
        <p14:creationId xmlns:p14="http://schemas.microsoft.com/office/powerpoint/2010/main" val="5585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ESG and Tax: The European Perspective	</a:t>
            </a:r>
          </a:p>
        </p:txBody>
      </p:sp>
      <p:sp>
        <p:nvSpPr>
          <p:cNvPr id="5" name="ZoneTexte 2">
            <a:extLst>
              <a:ext uri="{FF2B5EF4-FFF2-40B4-BE49-F238E27FC236}">
                <a16:creationId xmlns:a16="http://schemas.microsoft.com/office/drawing/2014/main" id="{3D186606-DD70-4DAE-B9A9-23A8A064F61E}"/>
              </a:ext>
            </a:extLst>
          </p:cNvPr>
          <p:cNvSpPr txBox="1"/>
          <p:nvPr/>
        </p:nvSpPr>
        <p:spPr>
          <a:xfrm>
            <a:off x="697394" y="1350407"/>
            <a:ext cx="10797209" cy="2554545"/>
          </a:xfrm>
          <a:prstGeom prst="rect">
            <a:avLst/>
          </a:prstGeom>
          <a:noFill/>
        </p:spPr>
        <p:txBody>
          <a:bodyPr wrap="square" rtlCol="0">
            <a:spAutoFit/>
          </a:bodyPr>
          <a:lstStyle/>
          <a:p>
            <a:pPr marL="285750" indent="-285750">
              <a:buFontTx/>
              <a:buChar char="-"/>
            </a:pPr>
            <a:r>
              <a:rPr lang="en-GB" altLang="es-ES" sz="2400" dirty="0">
                <a:solidFill>
                  <a:srgbClr val="516270"/>
                </a:solidFill>
                <a:latin typeface="Arial Narrow" panose="020B0606020202030204" pitchFamily="34" charset="0"/>
              </a:rPr>
              <a:t>Historical position:</a:t>
            </a:r>
          </a:p>
          <a:p>
            <a:pPr marL="285750" indent="-285750">
              <a:buFontTx/>
              <a:buChar char="-"/>
            </a:pPr>
            <a:endParaRPr lang="en-GB" altLang="es-ES" sz="2400" dirty="0">
              <a:solidFill>
                <a:srgbClr val="516270"/>
              </a:solidFill>
              <a:latin typeface="Arial Narrow" panose="020B0606020202030204" pitchFamily="34" charset="0"/>
            </a:endParaRPr>
          </a:p>
          <a:p>
            <a:pPr marL="742950" lvl="1" indent="-285750">
              <a:buFontTx/>
              <a:buChar char="-"/>
            </a:pPr>
            <a:r>
              <a:rPr lang="en-GB" sz="2400" dirty="0">
                <a:solidFill>
                  <a:srgbClr val="516270"/>
                </a:solidFill>
                <a:latin typeface="Arial Narrow" panose="020B0606020202030204" pitchFamily="34" charset="0"/>
              </a:rPr>
              <a:t>Macro policies at Member State level</a:t>
            </a:r>
          </a:p>
          <a:p>
            <a:pPr marL="742950" lvl="1" indent="-285750">
              <a:buFontTx/>
              <a:buChar char="-"/>
            </a:pPr>
            <a:r>
              <a:rPr lang="en-GB" sz="2400" dirty="0">
                <a:solidFill>
                  <a:srgbClr val="516270"/>
                </a:solidFill>
                <a:latin typeface="Arial Narrow" panose="020B0606020202030204" pitchFamily="34" charset="0"/>
              </a:rPr>
              <a:t>Incentives aimed at individual and entity level actions</a:t>
            </a:r>
          </a:p>
          <a:p>
            <a:pPr marL="742950" lvl="1" indent="-285750">
              <a:buFontTx/>
              <a:buChar char="-"/>
            </a:pPr>
            <a:endParaRPr lang="en-GB" sz="2400" dirty="0">
              <a:solidFill>
                <a:srgbClr val="516270"/>
              </a:solidFill>
              <a:latin typeface="Arial Narrow" panose="020B0606020202030204" pitchFamily="34" charset="0"/>
            </a:endParaRPr>
          </a:p>
          <a:p>
            <a:pPr lvl="1"/>
            <a:endParaRPr lang="en-US" sz="2400" dirty="0">
              <a:solidFill>
                <a:srgbClr val="516270"/>
              </a:solidFill>
              <a:latin typeface="Arial Narrow" panose="020B0606020202030204" pitchFamily="34" charset="0"/>
            </a:endParaRPr>
          </a:p>
          <a:p>
            <a:pPr marL="715963" lvl="3" algn="just">
              <a:defRPr/>
            </a:pPr>
            <a:endParaRPr lang="en-US" sz="1600" dirty="0"/>
          </a:p>
        </p:txBody>
      </p:sp>
    </p:spTree>
    <p:extLst>
      <p:ext uri="{BB962C8B-B14F-4D97-AF65-F5344CB8AC3E}">
        <p14:creationId xmlns:p14="http://schemas.microsoft.com/office/powerpoint/2010/main" val="235792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ESG and Tax: The European Perspective	</a:t>
            </a:r>
          </a:p>
        </p:txBody>
      </p:sp>
      <p:grpSp>
        <p:nvGrpSpPr>
          <p:cNvPr id="10" name="Group 9"/>
          <p:cNvGrpSpPr/>
          <p:nvPr/>
        </p:nvGrpSpPr>
        <p:grpSpPr>
          <a:xfrm>
            <a:off x="1662545" y="2011680"/>
            <a:ext cx="3050771" cy="1679171"/>
            <a:chOff x="1662545" y="2011680"/>
            <a:chExt cx="3050771" cy="1679171"/>
          </a:xfrm>
        </p:grpSpPr>
        <p:sp>
          <p:nvSpPr>
            <p:cNvPr id="3" name="Oval 2"/>
            <p:cNvSpPr/>
            <p:nvPr/>
          </p:nvSpPr>
          <p:spPr>
            <a:xfrm>
              <a:off x="1662545" y="2011680"/>
              <a:ext cx="3050771" cy="167917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2207978" y="2610196"/>
              <a:ext cx="1981637" cy="369332"/>
            </a:xfrm>
            <a:prstGeom prst="rect">
              <a:avLst/>
            </a:prstGeom>
            <a:noFill/>
          </p:spPr>
          <p:txBody>
            <a:bodyPr wrap="square" rtlCol="0">
              <a:spAutoFit/>
            </a:bodyPr>
            <a:lstStyle/>
            <a:p>
              <a:pPr algn="ctr"/>
              <a:r>
                <a:rPr lang="en-GB" dirty="0">
                  <a:solidFill>
                    <a:schemeClr val="bg1"/>
                  </a:solidFill>
                </a:rPr>
                <a:t>ESG / Tax</a:t>
              </a:r>
            </a:p>
          </p:txBody>
        </p:sp>
      </p:grpSp>
      <p:grpSp>
        <p:nvGrpSpPr>
          <p:cNvPr id="11" name="Group 10"/>
          <p:cNvGrpSpPr/>
          <p:nvPr/>
        </p:nvGrpSpPr>
        <p:grpSpPr>
          <a:xfrm>
            <a:off x="6769331" y="1962531"/>
            <a:ext cx="3050771" cy="1679171"/>
            <a:chOff x="6769331" y="1962531"/>
            <a:chExt cx="3050771" cy="1679171"/>
          </a:xfrm>
        </p:grpSpPr>
        <p:sp>
          <p:nvSpPr>
            <p:cNvPr id="7" name="Oval 6"/>
            <p:cNvSpPr/>
            <p:nvPr/>
          </p:nvSpPr>
          <p:spPr>
            <a:xfrm>
              <a:off x="6769331" y="1962531"/>
              <a:ext cx="3050771" cy="1679171"/>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p:cNvSpPr txBox="1"/>
            <p:nvPr/>
          </p:nvSpPr>
          <p:spPr>
            <a:xfrm>
              <a:off x="7315200" y="2527069"/>
              <a:ext cx="1878676" cy="646331"/>
            </a:xfrm>
            <a:prstGeom prst="rect">
              <a:avLst/>
            </a:prstGeom>
            <a:noFill/>
          </p:spPr>
          <p:txBody>
            <a:bodyPr wrap="square" rtlCol="0">
              <a:spAutoFit/>
            </a:bodyPr>
            <a:lstStyle/>
            <a:p>
              <a:pPr algn="ctr"/>
              <a:r>
                <a:rPr lang="en-GB" dirty="0">
                  <a:solidFill>
                    <a:schemeClr val="bg1"/>
                  </a:solidFill>
                </a:rPr>
                <a:t>ESG / Financial and Regulatory</a:t>
              </a:r>
            </a:p>
          </p:txBody>
        </p:sp>
      </p:grpSp>
      <p:sp>
        <p:nvSpPr>
          <p:cNvPr id="12" name="Lightning Bolt 11"/>
          <p:cNvSpPr/>
          <p:nvPr/>
        </p:nvSpPr>
        <p:spPr>
          <a:xfrm>
            <a:off x="4840778" y="1470768"/>
            <a:ext cx="1928553" cy="301752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557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ESG and Tax: The European Perspective	</a:t>
            </a:r>
          </a:p>
        </p:txBody>
      </p:sp>
      <p:sp>
        <p:nvSpPr>
          <p:cNvPr id="5" name="ZoneTexte 2">
            <a:extLst>
              <a:ext uri="{FF2B5EF4-FFF2-40B4-BE49-F238E27FC236}">
                <a16:creationId xmlns:a16="http://schemas.microsoft.com/office/drawing/2014/main" id="{3D186606-DD70-4DAE-B9A9-23A8A064F61E}"/>
              </a:ext>
            </a:extLst>
          </p:cNvPr>
          <p:cNvSpPr txBox="1"/>
          <p:nvPr/>
        </p:nvSpPr>
        <p:spPr>
          <a:xfrm>
            <a:off x="697394" y="1350407"/>
            <a:ext cx="10797209" cy="3293209"/>
          </a:xfrm>
          <a:prstGeom prst="rect">
            <a:avLst/>
          </a:prstGeom>
          <a:noFill/>
        </p:spPr>
        <p:txBody>
          <a:bodyPr wrap="square" rtlCol="0">
            <a:spAutoFit/>
          </a:bodyPr>
          <a:lstStyle/>
          <a:p>
            <a:pPr marL="285750" indent="-285750">
              <a:buFontTx/>
              <a:buChar char="-"/>
            </a:pPr>
            <a:r>
              <a:rPr lang="en-GB" altLang="es-ES" sz="2400" dirty="0">
                <a:solidFill>
                  <a:srgbClr val="516270"/>
                </a:solidFill>
                <a:latin typeface="Arial Narrow" panose="020B0606020202030204" pitchFamily="34" charset="0"/>
              </a:rPr>
              <a:t>Future:</a:t>
            </a:r>
          </a:p>
          <a:p>
            <a:pPr marL="742950" lvl="1" indent="-285750">
              <a:buFontTx/>
              <a:buChar char="-"/>
            </a:pPr>
            <a:r>
              <a:rPr lang="en-GB" sz="2400" dirty="0">
                <a:solidFill>
                  <a:srgbClr val="516270"/>
                </a:solidFill>
                <a:latin typeface="Arial Narrow" panose="020B0606020202030204" pitchFamily="34" charset="0"/>
              </a:rPr>
              <a:t>Alignment of tax, financial and ESG measures?</a:t>
            </a:r>
          </a:p>
          <a:p>
            <a:pPr marL="742950" lvl="1" indent="-285750">
              <a:buFontTx/>
              <a:buChar char="-"/>
            </a:pPr>
            <a:r>
              <a:rPr lang="en-GB" sz="2400" dirty="0">
                <a:solidFill>
                  <a:srgbClr val="516270"/>
                </a:solidFill>
                <a:latin typeface="Arial Narrow" panose="020B0606020202030204" pitchFamily="34" charset="0"/>
              </a:rPr>
              <a:t>Relaxation of State Aid rules?</a:t>
            </a:r>
          </a:p>
          <a:p>
            <a:pPr marL="742950" lvl="1" indent="-285750">
              <a:buFontTx/>
              <a:buChar char="-"/>
            </a:pPr>
            <a:r>
              <a:rPr lang="en-GB" sz="2400" dirty="0">
                <a:solidFill>
                  <a:srgbClr val="516270"/>
                </a:solidFill>
                <a:latin typeface="Arial Narrow" panose="020B0606020202030204" pitchFamily="34" charset="0"/>
              </a:rPr>
              <a:t>VAT reform?</a:t>
            </a:r>
          </a:p>
          <a:p>
            <a:pPr marL="742950" lvl="1" indent="-285750">
              <a:buFontTx/>
              <a:buChar char="-"/>
            </a:pPr>
            <a:r>
              <a:rPr lang="en-GB" sz="2400" dirty="0">
                <a:solidFill>
                  <a:srgbClr val="516270"/>
                </a:solidFill>
                <a:latin typeface="Arial Narrow" panose="020B0606020202030204" pitchFamily="34" charset="0"/>
              </a:rPr>
              <a:t>EU Directives?</a:t>
            </a:r>
          </a:p>
          <a:p>
            <a:pPr marL="742950" lvl="1" indent="-285750">
              <a:buFontTx/>
              <a:buChar char="-"/>
            </a:pPr>
            <a:endParaRPr lang="en-GB" sz="2400" dirty="0">
              <a:solidFill>
                <a:srgbClr val="516270"/>
              </a:solidFill>
              <a:latin typeface="Arial Narrow" panose="020B0606020202030204" pitchFamily="34" charset="0"/>
            </a:endParaRPr>
          </a:p>
          <a:p>
            <a:pPr marL="285750" indent="-285750">
              <a:buFontTx/>
              <a:buChar char="-"/>
            </a:pPr>
            <a:endParaRPr lang="en-GB" sz="2400" dirty="0">
              <a:solidFill>
                <a:srgbClr val="516270"/>
              </a:solidFill>
              <a:latin typeface="Arial Narrow" panose="020B0606020202030204" pitchFamily="34" charset="0"/>
            </a:endParaRPr>
          </a:p>
          <a:p>
            <a:pPr lvl="1"/>
            <a:endParaRPr lang="en-US" sz="2400" dirty="0">
              <a:solidFill>
                <a:srgbClr val="516270"/>
              </a:solidFill>
              <a:latin typeface="Arial Narrow" panose="020B0606020202030204" pitchFamily="34" charset="0"/>
            </a:endParaRPr>
          </a:p>
          <a:p>
            <a:pPr marL="715963" lvl="3" algn="just">
              <a:defRPr/>
            </a:pPr>
            <a:endParaRPr lang="en-US" sz="1600" dirty="0"/>
          </a:p>
        </p:txBody>
      </p:sp>
      <p:sp>
        <p:nvSpPr>
          <p:cNvPr id="6" name="Rectangle 5"/>
          <p:cNvSpPr/>
          <p:nvPr/>
        </p:nvSpPr>
        <p:spPr>
          <a:xfrm>
            <a:off x="1384335" y="3720286"/>
            <a:ext cx="2291012"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40345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ESG and Tax: The European Perspective	</a:t>
            </a:r>
          </a:p>
        </p:txBody>
      </p:sp>
      <p:sp>
        <p:nvSpPr>
          <p:cNvPr id="5" name="ZoneTexte 2">
            <a:extLst>
              <a:ext uri="{FF2B5EF4-FFF2-40B4-BE49-F238E27FC236}">
                <a16:creationId xmlns:a16="http://schemas.microsoft.com/office/drawing/2014/main" id="{3D186606-DD70-4DAE-B9A9-23A8A064F61E}"/>
              </a:ext>
            </a:extLst>
          </p:cNvPr>
          <p:cNvSpPr txBox="1"/>
          <p:nvPr/>
        </p:nvSpPr>
        <p:spPr>
          <a:xfrm>
            <a:off x="822654" y="1222211"/>
            <a:ext cx="10797209" cy="1815882"/>
          </a:xfrm>
          <a:prstGeom prst="rect">
            <a:avLst/>
          </a:prstGeom>
          <a:noFill/>
        </p:spPr>
        <p:txBody>
          <a:bodyPr wrap="square" rtlCol="0">
            <a:spAutoFit/>
          </a:bodyPr>
          <a:lstStyle/>
          <a:p>
            <a:pPr marL="285750" indent="-285750">
              <a:buFontTx/>
              <a:buChar char="-"/>
            </a:pPr>
            <a:r>
              <a:rPr lang="en-GB" altLang="es-ES" sz="2400" dirty="0">
                <a:solidFill>
                  <a:srgbClr val="516270"/>
                </a:solidFill>
                <a:latin typeface="Arial Narrow" panose="020B0606020202030204" pitchFamily="34" charset="0"/>
              </a:rPr>
              <a:t>What needs to happen next:</a:t>
            </a:r>
          </a:p>
          <a:p>
            <a:pPr marL="285750" indent="-285750">
              <a:buFontTx/>
              <a:buChar char="-"/>
            </a:pPr>
            <a:endParaRPr lang="en-GB" altLang="es-ES" sz="2400" dirty="0">
              <a:solidFill>
                <a:srgbClr val="516270"/>
              </a:solidFill>
              <a:latin typeface="Arial Narrow" panose="020B0606020202030204" pitchFamily="34" charset="0"/>
            </a:endParaRPr>
          </a:p>
          <a:p>
            <a:pPr marL="742950" lvl="1" indent="-285750">
              <a:buFontTx/>
              <a:buChar char="-"/>
            </a:pPr>
            <a:endParaRPr lang="en-GB" sz="2400" dirty="0">
              <a:solidFill>
                <a:srgbClr val="516270"/>
              </a:solidFill>
              <a:latin typeface="Arial Narrow" panose="020B0606020202030204" pitchFamily="34" charset="0"/>
            </a:endParaRPr>
          </a:p>
          <a:p>
            <a:pPr lvl="1"/>
            <a:endParaRPr lang="en-US" sz="2400" dirty="0">
              <a:solidFill>
                <a:srgbClr val="516270"/>
              </a:solidFill>
              <a:latin typeface="Arial Narrow" panose="020B0606020202030204" pitchFamily="34" charset="0"/>
            </a:endParaRPr>
          </a:p>
          <a:p>
            <a:pPr marL="715963" lvl="3" algn="just">
              <a:defRPr/>
            </a:pPr>
            <a:endParaRPr lang="en-US" sz="1600" dirty="0"/>
          </a:p>
        </p:txBody>
      </p:sp>
      <p:sp>
        <p:nvSpPr>
          <p:cNvPr id="12" name="TextBox 11"/>
          <p:cNvSpPr txBox="1"/>
          <p:nvPr/>
        </p:nvSpPr>
        <p:spPr>
          <a:xfrm>
            <a:off x="6616118" y="3602631"/>
            <a:ext cx="1878676" cy="646331"/>
          </a:xfrm>
          <a:prstGeom prst="rect">
            <a:avLst/>
          </a:prstGeom>
          <a:noFill/>
        </p:spPr>
        <p:txBody>
          <a:bodyPr wrap="square" rtlCol="0">
            <a:spAutoFit/>
          </a:bodyPr>
          <a:lstStyle/>
          <a:p>
            <a:pPr algn="ctr"/>
            <a:r>
              <a:rPr lang="en-GB" dirty="0">
                <a:solidFill>
                  <a:schemeClr val="bg1"/>
                </a:solidFill>
              </a:rPr>
              <a:t>ESG / Financial and Regulatory</a:t>
            </a:r>
          </a:p>
        </p:txBody>
      </p:sp>
      <p:sp>
        <p:nvSpPr>
          <p:cNvPr id="22" name="Freeform 21"/>
          <p:cNvSpPr/>
          <p:nvPr/>
        </p:nvSpPr>
        <p:spPr>
          <a:xfrm>
            <a:off x="3261154" y="2131919"/>
            <a:ext cx="1230664" cy="1230664"/>
          </a:xfrm>
          <a:custGeom>
            <a:avLst/>
            <a:gdLst>
              <a:gd name="connsiteX0" fmla="*/ 0 w 1230664"/>
              <a:gd name="connsiteY0" fmla="*/ 615332 h 1230664"/>
              <a:gd name="connsiteX1" fmla="*/ 615332 w 1230664"/>
              <a:gd name="connsiteY1" fmla="*/ 0 h 1230664"/>
              <a:gd name="connsiteX2" fmla="*/ 1230664 w 1230664"/>
              <a:gd name="connsiteY2" fmla="*/ 615332 h 1230664"/>
              <a:gd name="connsiteX3" fmla="*/ 615332 w 1230664"/>
              <a:gd name="connsiteY3" fmla="*/ 1230664 h 1230664"/>
              <a:gd name="connsiteX4" fmla="*/ 0 w 1230664"/>
              <a:gd name="connsiteY4" fmla="*/ 615332 h 123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64" h="1230664">
                <a:moveTo>
                  <a:pt x="0" y="615332"/>
                </a:moveTo>
                <a:cubicBezTo>
                  <a:pt x="0" y="275494"/>
                  <a:pt x="275494" y="0"/>
                  <a:pt x="615332" y="0"/>
                </a:cubicBezTo>
                <a:cubicBezTo>
                  <a:pt x="955170" y="0"/>
                  <a:pt x="1230664" y="275494"/>
                  <a:pt x="1230664" y="615332"/>
                </a:cubicBezTo>
                <a:cubicBezTo>
                  <a:pt x="1230664" y="955170"/>
                  <a:pt x="955170" y="1230664"/>
                  <a:pt x="615332" y="1230664"/>
                </a:cubicBezTo>
                <a:cubicBezTo>
                  <a:pt x="275494" y="1230664"/>
                  <a:pt x="0" y="955170"/>
                  <a:pt x="0" y="615332"/>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8487" tIns="228487" rIns="228487" bIns="228487" numCol="1" spcCol="1270" anchor="ctr" anchorCtr="0">
            <a:noAutofit/>
          </a:bodyPr>
          <a:lstStyle/>
          <a:p>
            <a:pPr lvl="0" algn="ctr" defTabSz="1689100">
              <a:lnSpc>
                <a:spcPct val="90000"/>
              </a:lnSpc>
              <a:spcBef>
                <a:spcPct val="0"/>
              </a:spcBef>
              <a:spcAft>
                <a:spcPct val="35000"/>
              </a:spcAft>
            </a:pPr>
            <a:r>
              <a:rPr lang="en-US" sz="3800" kern="1200" dirty="0"/>
              <a:t>Tax</a:t>
            </a:r>
          </a:p>
        </p:txBody>
      </p:sp>
      <p:sp>
        <p:nvSpPr>
          <p:cNvPr id="23" name="Freeform 22"/>
          <p:cNvSpPr/>
          <p:nvPr/>
        </p:nvSpPr>
        <p:spPr>
          <a:xfrm>
            <a:off x="3519594" y="3462513"/>
            <a:ext cx="713785" cy="713785"/>
          </a:xfrm>
          <a:custGeom>
            <a:avLst/>
            <a:gdLst>
              <a:gd name="connsiteX0" fmla="*/ 94612 w 713785"/>
              <a:gd name="connsiteY0" fmla="*/ 272951 h 713785"/>
              <a:gd name="connsiteX1" fmla="*/ 272951 w 713785"/>
              <a:gd name="connsiteY1" fmla="*/ 272951 h 713785"/>
              <a:gd name="connsiteX2" fmla="*/ 272951 w 713785"/>
              <a:gd name="connsiteY2" fmla="*/ 94612 h 713785"/>
              <a:gd name="connsiteX3" fmla="*/ 440834 w 713785"/>
              <a:gd name="connsiteY3" fmla="*/ 94612 h 713785"/>
              <a:gd name="connsiteX4" fmla="*/ 440834 w 713785"/>
              <a:gd name="connsiteY4" fmla="*/ 272951 h 713785"/>
              <a:gd name="connsiteX5" fmla="*/ 619173 w 713785"/>
              <a:gd name="connsiteY5" fmla="*/ 272951 h 713785"/>
              <a:gd name="connsiteX6" fmla="*/ 619173 w 713785"/>
              <a:gd name="connsiteY6" fmla="*/ 440834 h 713785"/>
              <a:gd name="connsiteX7" fmla="*/ 440834 w 713785"/>
              <a:gd name="connsiteY7" fmla="*/ 440834 h 713785"/>
              <a:gd name="connsiteX8" fmla="*/ 440834 w 713785"/>
              <a:gd name="connsiteY8" fmla="*/ 619173 h 713785"/>
              <a:gd name="connsiteX9" fmla="*/ 272951 w 713785"/>
              <a:gd name="connsiteY9" fmla="*/ 619173 h 713785"/>
              <a:gd name="connsiteX10" fmla="*/ 272951 w 713785"/>
              <a:gd name="connsiteY10" fmla="*/ 440834 h 713785"/>
              <a:gd name="connsiteX11" fmla="*/ 94612 w 713785"/>
              <a:gd name="connsiteY11" fmla="*/ 440834 h 713785"/>
              <a:gd name="connsiteX12" fmla="*/ 94612 w 713785"/>
              <a:gd name="connsiteY12" fmla="*/ 272951 h 71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3785" h="713785">
                <a:moveTo>
                  <a:pt x="94612" y="272951"/>
                </a:moveTo>
                <a:lnTo>
                  <a:pt x="272951" y="272951"/>
                </a:lnTo>
                <a:lnTo>
                  <a:pt x="272951" y="94612"/>
                </a:lnTo>
                <a:lnTo>
                  <a:pt x="440834" y="94612"/>
                </a:lnTo>
                <a:lnTo>
                  <a:pt x="440834" y="272951"/>
                </a:lnTo>
                <a:lnTo>
                  <a:pt x="619173" y="272951"/>
                </a:lnTo>
                <a:lnTo>
                  <a:pt x="619173" y="440834"/>
                </a:lnTo>
                <a:lnTo>
                  <a:pt x="440834" y="440834"/>
                </a:lnTo>
                <a:lnTo>
                  <a:pt x="440834" y="619173"/>
                </a:lnTo>
                <a:lnTo>
                  <a:pt x="272951" y="619173"/>
                </a:lnTo>
                <a:lnTo>
                  <a:pt x="272951" y="440834"/>
                </a:lnTo>
                <a:lnTo>
                  <a:pt x="94612" y="440834"/>
                </a:lnTo>
                <a:lnTo>
                  <a:pt x="94612" y="27295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4612" tIns="272951" rIns="94612" bIns="272951" numCol="1" spcCol="1270" anchor="ctr" anchorCtr="0">
            <a:noAutofit/>
          </a:bodyPr>
          <a:lstStyle/>
          <a:p>
            <a:pPr lvl="0" algn="ctr" defTabSz="533400">
              <a:lnSpc>
                <a:spcPct val="90000"/>
              </a:lnSpc>
              <a:spcBef>
                <a:spcPct val="0"/>
              </a:spcBef>
              <a:spcAft>
                <a:spcPct val="35000"/>
              </a:spcAft>
            </a:pPr>
            <a:endParaRPr lang="en-US" sz="1200" kern="1200"/>
          </a:p>
        </p:txBody>
      </p:sp>
      <p:sp>
        <p:nvSpPr>
          <p:cNvPr id="24" name="Freeform 23"/>
          <p:cNvSpPr/>
          <p:nvPr/>
        </p:nvSpPr>
        <p:spPr>
          <a:xfrm>
            <a:off x="3261154" y="4276228"/>
            <a:ext cx="1230664" cy="1230664"/>
          </a:xfrm>
          <a:custGeom>
            <a:avLst/>
            <a:gdLst>
              <a:gd name="connsiteX0" fmla="*/ 0 w 1230664"/>
              <a:gd name="connsiteY0" fmla="*/ 615332 h 1230664"/>
              <a:gd name="connsiteX1" fmla="*/ 615332 w 1230664"/>
              <a:gd name="connsiteY1" fmla="*/ 0 h 1230664"/>
              <a:gd name="connsiteX2" fmla="*/ 1230664 w 1230664"/>
              <a:gd name="connsiteY2" fmla="*/ 615332 h 1230664"/>
              <a:gd name="connsiteX3" fmla="*/ 615332 w 1230664"/>
              <a:gd name="connsiteY3" fmla="*/ 1230664 h 1230664"/>
              <a:gd name="connsiteX4" fmla="*/ 0 w 1230664"/>
              <a:gd name="connsiteY4" fmla="*/ 615332 h 123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64" h="1230664">
                <a:moveTo>
                  <a:pt x="0" y="615332"/>
                </a:moveTo>
                <a:cubicBezTo>
                  <a:pt x="0" y="275494"/>
                  <a:pt x="275494" y="0"/>
                  <a:pt x="615332" y="0"/>
                </a:cubicBezTo>
                <a:cubicBezTo>
                  <a:pt x="955170" y="0"/>
                  <a:pt x="1230664" y="275494"/>
                  <a:pt x="1230664" y="615332"/>
                </a:cubicBezTo>
                <a:cubicBezTo>
                  <a:pt x="1230664" y="955170"/>
                  <a:pt x="955170" y="1230664"/>
                  <a:pt x="615332" y="1230664"/>
                </a:cubicBezTo>
                <a:cubicBezTo>
                  <a:pt x="275494" y="1230664"/>
                  <a:pt x="0" y="955170"/>
                  <a:pt x="0" y="615332"/>
                </a:cubicBezTo>
                <a:close/>
              </a:path>
            </a:pathLst>
          </a:cu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228487" tIns="228487" rIns="228487" bIns="228487" numCol="1" spcCol="1270" anchor="ctr" anchorCtr="0">
            <a:noAutofit/>
          </a:bodyPr>
          <a:lstStyle/>
          <a:p>
            <a:pPr lvl="0" algn="ctr" defTabSz="1689100">
              <a:lnSpc>
                <a:spcPct val="90000"/>
              </a:lnSpc>
              <a:spcBef>
                <a:spcPct val="0"/>
              </a:spcBef>
              <a:spcAft>
                <a:spcPct val="35000"/>
              </a:spcAft>
            </a:pPr>
            <a:r>
              <a:rPr lang="en-US" sz="3800" kern="1200" dirty="0"/>
              <a:t>ESG</a:t>
            </a:r>
          </a:p>
        </p:txBody>
      </p:sp>
      <p:sp>
        <p:nvSpPr>
          <p:cNvPr id="25" name="Freeform 24"/>
          <p:cNvSpPr/>
          <p:nvPr/>
        </p:nvSpPr>
        <p:spPr>
          <a:xfrm>
            <a:off x="4676418" y="3590502"/>
            <a:ext cx="391351" cy="457807"/>
          </a:xfrm>
          <a:custGeom>
            <a:avLst/>
            <a:gdLst>
              <a:gd name="connsiteX0" fmla="*/ 0 w 391351"/>
              <a:gd name="connsiteY0" fmla="*/ 91561 h 457807"/>
              <a:gd name="connsiteX1" fmla="*/ 195676 w 391351"/>
              <a:gd name="connsiteY1" fmla="*/ 91561 h 457807"/>
              <a:gd name="connsiteX2" fmla="*/ 195676 w 391351"/>
              <a:gd name="connsiteY2" fmla="*/ 0 h 457807"/>
              <a:gd name="connsiteX3" fmla="*/ 391351 w 391351"/>
              <a:gd name="connsiteY3" fmla="*/ 228904 h 457807"/>
              <a:gd name="connsiteX4" fmla="*/ 195676 w 391351"/>
              <a:gd name="connsiteY4" fmla="*/ 457807 h 457807"/>
              <a:gd name="connsiteX5" fmla="*/ 195676 w 391351"/>
              <a:gd name="connsiteY5" fmla="*/ 366246 h 457807"/>
              <a:gd name="connsiteX6" fmla="*/ 0 w 391351"/>
              <a:gd name="connsiteY6" fmla="*/ 366246 h 457807"/>
              <a:gd name="connsiteX7" fmla="*/ 0 w 391351"/>
              <a:gd name="connsiteY7" fmla="*/ 91561 h 45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351" h="457807">
                <a:moveTo>
                  <a:pt x="0" y="91561"/>
                </a:moveTo>
                <a:lnTo>
                  <a:pt x="195676" y="91561"/>
                </a:lnTo>
                <a:lnTo>
                  <a:pt x="195676" y="0"/>
                </a:lnTo>
                <a:lnTo>
                  <a:pt x="391351" y="228904"/>
                </a:lnTo>
                <a:lnTo>
                  <a:pt x="195676" y="457807"/>
                </a:lnTo>
                <a:lnTo>
                  <a:pt x="195676" y="366246"/>
                </a:lnTo>
                <a:lnTo>
                  <a:pt x="0" y="366246"/>
                </a:lnTo>
                <a:lnTo>
                  <a:pt x="0" y="91561"/>
                </a:lnTo>
                <a:close/>
              </a:path>
            </a:pathLst>
          </a:custGeom>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0" tIns="91561" rIns="117405" bIns="91561" numCol="1" spcCol="1270" anchor="ctr" anchorCtr="0">
            <a:noAutofit/>
          </a:bodyPr>
          <a:lstStyle/>
          <a:p>
            <a:pPr lvl="0" algn="ctr" defTabSz="844550">
              <a:lnSpc>
                <a:spcPct val="90000"/>
              </a:lnSpc>
              <a:spcBef>
                <a:spcPct val="0"/>
              </a:spcBef>
              <a:spcAft>
                <a:spcPct val="35000"/>
              </a:spcAft>
            </a:pPr>
            <a:endParaRPr lang="en-US" sz="1900" kern="1200"/>
          </a:p>
        </p:txBody>
      </p:sp>
      <p:sp>
        <p:nvSpPr>
          <p:cNvPr id="26" name="Freeform 25"/>
          <p:cNvSpPr/>
          <p:nvPr/>
        </p:nvSpPr>
        <p:spPr>
          <a:xfrm>
            <a:off x="5230217" y="2588741"/>
            <a:ext cx="2461328" cy="2461328"/>
          </a:xfrm>
          <a:custGeom>
            <a:avLst/>
            <a:gdLst>
              <a:gd name="connsiteX0" fmla="*/ 0 w 2461328"/>
              <a:gd name="connsiteY0" fmla="*/ 1230664 h 2461328"/>
              <a:gd name="connsiteX1" fmla="*/ 1230664 w 2461328"/>
              <a:gd name="connsiteY1" fmla="*/ 0 h 2461328"/>
              <a:gd name="connsiteX2" fmla="*/ 2461328 w 2461328"/>
              <a:gd name="connsiteY2" fmla="*/ 1230664 h 2461328"/>
              <a:gd name="connsiteX3" fmla="*/ 1230664 w 2461328"/>
              <a:gd name="connsiteY3" fmla="*/ 2461328 h 2461328"/>
              <a:gd name="connsiteX4" fmla="*/ 0 w 2461328"/>
              <a:gd name="connsiteY4" fmla="*/ 1230664 h 246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328" h="2461328">
                <a:moveTo>
                  <a:pt x="0" y="1230664"/>
                </a:moveTo>
                <a:cubicBezTo>
                  <a:pt x="0" y="550987"/>
                  <a:pt x="550987" y="0"/>
                  <a:pt x="1230664" y="0"/>
                </a:cubicBezTo>
                <a:cubicBezTo>
                  <a:pt x="1910341" y="0"/>
                  <a:pt x="2461328" y="550987"/>
                  <a:pt x="2461328" y="1230664"/>
                </a:cubicBezTo>
                <a:cubicBezTo>
                  <a:pt x="2461328" y="1910341"/>
                  <a:pt x="1910341" y="2461328"/>
                  <a:pt x="1230664" y="2461328"/>
                </a:cubicBezTo>
                <a:cubicBezTo>
                  <a:pt x="550987" y="2461328"/>
                  <a:pt x="0" y="1910341"/>
                  <a:pt x="0" y="1230664"/>
                </a:cubicBez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432843" tIns="432843" rIns="432843" bIns="432843" numCol="1" spcCol="1270" anchor="ctr" anchorCtr="0">
            <a:noAutofit/>
          </a:bodyPr>
          <a:lstStyle/>
          <a:p>
            <a:pPr lvl="0" algn="ctr" defTabSz="2533650">
              <a:lnSpc>
                <a:spcPct val="90000"/>
              </a:lnSpc>
              <a:spcBef>
                <a:spcPct val="0"/>
              </a:spcBef>
              <a:spcAft>
                <a:spcPct val="35000"/>
              </a:spcAft>
            </a:pPr>
            <a:r>
              <a:rPr lang="en-US" sz="5700" kern="1200" dirty="0"/>
              <a:t>Net Zero</a:t>
            </a:r>
          </a:p>
        </p:txBody>
      </p:sp>
    </p:spTree>
    <p:extLst>
      <p:ext uri="{BB962C8B-B14F-4D97-AF65-F5344CB8AC3E}">
        <p14:creationId xmlns:p14="http://schemas.microsoft.com/office/powerpoint/2010/main" val="31436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153"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p:cNvSpPr>
            <a:spLocks noGrp="1"/>
          </p:cNvSpPr>
          <p:nvPr>
            <p:ph type="title"/>
          </p:nvPr>
        </p:nvSpPr>
        <p:spPr>
          <a:xfrm>
            <a:off x="438912" y="1524659"/>
            <a:ext cx="5019074" cy="2774088"/>
          </a:xfrm>
        </p:spPr>
        <p:txBody>
          <a:bodyPr vert="horz" lIns="91440" tIns="45720" rIns="91440" bIns="45720" rtlCol="0" anchor="b">
            <a:normAutofit/>
          </a:bodyPr>
          <a:lstStyle/>
          <a:p>
            <a:r>
              <a:rPr lang="en-US" sz="3800" i="1" kern="1200" cap="all" dirty="0">
                <a:solidFill>
                  <a:schemeClr val="tx1"/>
                </a:solidFill>
                <a:latin typeface="+mj-lt"/>
                <a:ea typeface="+mj-ea"/>
                <a:cs typeface="+mj-cs"/>
              </a:rPr>
              <a:t>SECTION 2</a:t>
            </a:r>
            <a:br>
              <a:rPr lang="en-US" sz="3800" i="1" kern="1200" cap="all" dirty="0">
                <a:solidFill>
                  <a:schemeClr val="tx1"/>
                </a:solidFill>
                <a:latin typeface="+mj-lt"/>
                <a:ea typeface="+mj-ea"/>
                <a:cs typeface="+mj-cs"/>
              </a:rPr>
            </a:br>
            <a:br>
              <a:rPr lang="en-US" sz="3800" i="1" kern="1200" cap="all" dirty="0">
                <a:solidFill>
                  <a:schemeClr val="tx1"/>
                </a:solidFill>
                <a:latin typeface="+mj-lt"/>
                <a:ea typeface="+mj-ea"/>
                <a:cs typeface="+mj-cs"/>
              </a:rPr>
            </a:br>
            <a:r>
              <a:rPr lang="en-US" sz="3800" b="1" i="1" kern="1200" cap="all" dirty="0">
                <a:solidFill>
                  <a:schemeClr val="tx1"/>
                </a:solidFill>
                <a:latin typeface="+mj-lt"/>
                <a:ea typeface="+mj-ea"/>
                <a:cs typeface="+mj-cs"/>
              </a:rPr>
              <a:t>The role of taxes to influence on taxpayers’ behavior </a:t>
            </a:r>
          </a:p>
        </p:txBody>
      </p:sp>
      <p:pic>
        <p:nvPicPr>
          <p:cNvPr id="11" name="Picture 10">
            <a:extLst>
              <a:ext uri="{FF2B5EF4-FFF2-40B4-BE49-F238E27FC236}">
                <a16:creationId xmlns:a16="http://schemas.microsoft.com/office/drawing/2014/main" id="{FA7556FE-EE43-49D7-877C-1669D101F4A4}"/>
              </a:ext>
            </a:extLst>
          </p:cNvPr>
          <p:cNvPicPr>
            <a:picLocks noChangeAspect="1"/>
          </p:cNvPicPr>
          <p:nvPr/>
        </p:nvPicPr>
        <p:blipFill>
          <a:blip r:embed="rId3"/>
          <a:stretch>
            <a:fillRect/>
          </a:stretch>
        </p:blipFill>
        <p:spPr>
          <a:xfrm>
            <a:off x="6211970" y="2939898"/>
            <a:ext cx="4419145" cy="1106219"/>
          </a:xfrm>
          <a:prstGeom prst="rect">
            <a:avLst/>
          </a:prstGeom>
        </p:spPr>
      </p:pic>
      <p:pic>
        <p:nvPicPr>
          <p:cNvPr id="6" name="Picture 5">
            <a:extLst>
              <a:ext uri="{FF2B5EF4-FFF2-40B4-BE49-F238E27FC236}">
                <a16:creationId xmlns:a16="http://schemas.microsoft.com/office/drawing/2014/main" id="{2EDC987D-F068-4167-81BA-E2E9E391BCAC}"/>
              </a:ext>
            </a:extLst>
          </p:cNvPr>
          <p:cNvPicPr>
            <a:picLocks noChangeAspect="1"/>
          </p:cNvPicPr>
          <p:nvPr/>
        </p:nvPicPr>
        <p:blipFill>
          <a:blip r:embed="rId4"/>
          <a:stretch>
            <a:fillRect/>
          </a:stretch>
        </p:blipFill>
        <p:spPr>
          <a:xfrm>
            <a:off x="5854632" y="5404890"/>
            <a:ext cx="6256912" cy="609576"/>
          </a:xfrm>
          <a:prstGeom prst="rect">
            <a:avLst/>
          </a:prstGeom>
        </p:spPr>
      </p:pic>
      <p:pic>
        <p:nvPicPr>
          <p:cNvPr id="15" name="Picture 14">
            <a:extLst>
              <a:ext uri="{FF2B5EF4-FFF2-40B4-BE49-F238E27FC236}">
                <a16:creationId xmlns:a16="http://schemas.microsoft.com/office/drawing/2014/main" id="{FBD2A394-3143-4819-93C1-7C382B33BA98}"/>
              </a:ext>
            </a:extLst>
          </p:cNvPr>
          <p:cNvPicPr>
            <a:picLocks noChangeAspect="1"/>
          </p:cNvPicPr>
          <p:nvPr/>
        </p:nvPicPr>
        <p:blipFill>
          <a:blip r:embed="rId5"/>
          <a:stretch>
            <a:fillRect/>
          </a:stretch>
        </p:blipFill>
        <p:spPr>
          <a:xfrm>
            <a:off x="6211970" y="4225020"/>
            <a:ext cx="3304597" cy="1047799"/>
          </a:xfrm>
          <a:prstGeom prst="rect">
            <a:avLst/>
          </a:prstGeom>
        </p:spPr>
      </p:pic>
    </p:spTree>
    <p:extLst>
      <p:ext uri="{BB962C8B-B14F-4D97-AF65-F5344CB8AC3E}">
        <p14:creationId xmlns:p14="http://schemas.microsoft.com/office/powerpoint/2010/main" val="232358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0D7D4F79-CFBE-4288-845B-0362F32021B5}"/>
              </a:ext>
            </a:extLst>
          </p:cNvPr>
          <p:cNvSpPr txBox="1"/>
          <p:nvPr/>
        </p:nvSpPr>
        <p:spPr>
          <a:xfrm>
            <a:off x="422031" y="422031"/>
            <a:ext cx="11352627" cy="6617196"/>
          </a:xfrm>
          <a:prstGeom prst="rect">
            <a:avLst/>
          </a:prstGeom>
          <a:noFill/>
        </p:spPr>
        <p:txBody>
          <a:bodyPr wrap="square" rtlCol="0">
            <a:spAutoFit/>
          </a:bodyPr>
          <a:lstStyle/>
          <a:p>
            <a:pPr marL="285750" indent="-285750">
              <a:buSzPct val="70000"/>
              <a:buFont typeface="Wingdings" panose="05000000000000000000" pitchFamily="2" charset="2"/>
              <a:buChar char="Ø"/>
            </a:pPr>
            <a:r>
              <a:rPr lang="es-AR" sz="4000" b="1" dirty="0"/>
              <a:t> </a:t>
            </a:r>
            <a:r>
              <a:rPr lang="es-AR" sz="3600" b="1" dirty="0" err="1"/>
              <a:t>Taxes</a:t>
            </a:r>
            <a:r>
              <a:rPr lang="es-AR" sz="3600" b="1" dirty="0"/>
              <a:t> </a:t>
            </a:r>
            <a:r>
              <a:rPr lang="es-AR" sz="3600" b="1" dirty="0" err="1"/>
              <a:t>on</a:t>
            </a:r>
            <a:r>
              <a:rPr lang="es-AR" sz="3600" b="1" dirty="0"/>
              <a:t> “</a:t>
            </a:r>
            <a:r>
              <a:rPr lang="es-AR" sz="3600" b="1" dirty="0" err="1"/>
              <a:t>unhealthy</a:t>
            </a:r>
            <a:r>
              <a:rPr lang="es-AR" sz="3600" b="1" dirty="0"/>
              <a:t>” </a:t>
            </a:r>
            <a:r>
              <a:rPr lang="es-AR" sz="3600" b="1" dirty="0" err="1"/>
              <a:t>products</a:t>
            </a:r>
            <a:r>
              <a:rPr lang="es-AR" sz="3600" b="1" dirty="0"/>
              <a:t>.</a:t>
            </a:r>
            <a:endParaRPr lang="es-AR" sz="4000" b="1" dirty="0"/>
          </a:p>
          <a:p>
            <a:pPr marL="717550" indent="-342900">
              <a:buSzPct val="70000"/>
              <a:buFont typeface="Wingdings" panose="05000000000000000000" pitchFamily="2" charset="2"/>
              <a:buChar char="§"/>
            </a:pPr>
            <a:endParaRPr lang="en-US" sz="2200" dirty="0"/>
          </a:p>
          <a:p>
            <a:pPr marL="717550" indent="-342900">
              <a:buSzPct val="70000"/>
              <a:buFont typeface="Wingdings" panose="05000000000000000000" pitchFamily="2" charset="2"/>
              <a:buChar char="§"/>
            </a:pPr>
            <a:r>
              <a:rPr lang="en-US" sz="2200" dirty="0"/>
              <a:t>Selective taxes on goods which are deemed to be unhealthy or poor choices. Tax designed to mitigate drinks, candy, alcohol, and tobacco consumption. </a:t>
            </a:r>
          </a:p>
          <a:p>
            <a:pPr marL="717550" indent="-342900">
              <a:buSzPct val="70000"/>
              <a:buFont typeface="Wingdings" panose="05000000000000000000" pitchFamily="2" charset="2"/>
              <a:buChar char="§"/>
            </a:pPr>
            <a:endParaRPr lang="en-US" sz="2200" dirty="0"/>
          </a:p>
          <a:p>
            <a:pPr marL="717550" indent="-342900">
              <a:buSzPct val="70000"/>
              <a:buFont typeface="Wingdings" panose="05000000000000000000" pitchFamily="2" charset="2"/>
              <a:buChar char="§"/>
            </a:pPr>
            <a:r>
              <a:rPr lang="en-US" sz="2200" dirty="0"/>
              <a:t>Overview and history in the United States and Argentina. Cases in other countries. </a:t>
            </a:r>
          </a:p>
          <a:p>
            <a:pPr marL="717550" indent="-342900">
              <a:buSzPct val="70000"/>
              <a:buFont typeface="Wingdings" panose="05000000000000000000" pitchFamily="2" charset="2"/>
              <a:buChar char="§"/>
            </a:pPr>
            <a:endParaRPr lang="en-US" sz="2200" dirty="0"/>
          </a:p>
          <a:p>
            <a:pPr marL="717550" indent="-342900">
              <a:buSzPct val="70000"/>
              <a:buFont typeface="Wingdings" panose="05000000000000000000" pitchFamily="2" charset="2"/>
              <a:buChar char="§"/>
            </a:pPr>
            <a:r>
              <a:rPr lang="en-US" sz="2200" dirty="0"/>
              <a:t>Is the tax effective in reducing consumption?</a:t>
            </a:r>
          </a:p>
          <a:p>
            <a:pPr marL="717550" indent="-342900">
              <a:buSzPct val="70000"/>
              <a:buFont typeface="Wingdings" panose="05000000000000000000" pitchFamily="2" charset="2"/>
              <a:buChar char="§"/>
            </a:pPr>
            <a:endParaRPr lang="en-US" sz="2200" dirty="0"/>
          </a:p>
          <a:p>
            <a:pPr marL="717550" indent="-342900">
              <a:buSzPct val="70000"/>
              <a:buFont typeface="Wingdings" panose="05000000000000000000" pitchFamily="2" charset="2"/>
              <a:buChar char="§"/>
            </a:pPr>
            <a:r>
              <a:rPr lang="en-US" sz="2200" dirty="0"/>
              <a:t>Compliance with constitutional principles (non-confiscation, non-discrimination, right to perform any lawful industry, property, antitrust).</a:t>
            </a:r>
          </a:p>
          <a:p>
            <a:pPr marL="717550" indent="-342900">
              <a:buSzPct val="70000"/>
              <a:buFont typeface="Wingdings" panose="05000000000000000000" pitchFamily="2" charset="2"/>
              <a:buChar char="§"/>
            </a:pPr>
            <a:endParaRPr lang="en-US" sz="2200" dirty="0"/>
          </a:p>
          <a:p>
            <a:pPr marL="717550" indent="-342900">
              <a:buSzPct val="70000"/>
              <a:buFont typeface="Wingdings" panose="05000000000000000000" pitchFamily="2" charset="2"/>
              <a:buChar char="§"/>
            </a:pPr>
            <a:r>
              <a:rPr lang="en-US" sz="2200" dirty="0"/>
              <a:t>Hidden Costs of Selective Taxation or “Sin Tax”.</a:t>
            </a:r>
          </a:p>
          <a:p>
            <a:pPr marL="374650">
              <a:buSzPct val="70000"/>
            </a:pPr>
            <a:endParaRPr lang="en-US" sz="2200" dirty="0"/>
          </a:p>
          <a:p>
            <a:pPr marL="717550" indent="-342900">
              <a:buSzPct val="70000"/>
              <a:buFont typeface="Wingdings" panose="05000000000000000000" pitchFamily="2" charset="2"/>
              <a:buChar char="§"/>
            </a:pPr>
            <a:r>
              <a:rPr lang="en-US" sz="2200" dirty="0"/>
              <a:t>The Political Process.</a:t>
            </a:r>
          </a:p>
          <a:p>
            <a:pPr marL="374650">
              <a:buSzPct val="70000"/>
            </a:pPr>
            <a:endParaRPr lang="en-US" sz="2200" dirty="0"/>
          </a:p>
          <a:p>
            <a:pPr marL="374650">
              <a:buSzPct val="70000"/>
            </a:pPr>
            <a:endParaRPr lang="en-US" sz="2200" dirty="0">
              <a:solidFill>
                <a:schemeClr val="accent3">
                  <a:lumMod val="50000"/>
                </a:schemeClr>
              </a:solidFill>
            </a:endParaRPr>
          </a:p>
          <a:p>
            <a:pPr marL="374650">
              <a:buSzPct val="70000"/>
            </a:pPr>
            <a:endParaRPr lang="en-US" sz="1000" dirty="0">
              <a:solidFill>
                <a:schemeClr val="accent3">
                  <a:lumMod val="50000"/>
                </a:schemeClr>
              </a:solidFill>
            </a:endParaRPr>
          </a:p>
          <a:p>
            <a:pPr marL="374650">
              <a:buSzPct val="70000"/>
            </a:pPr>
            <a:endParaRPr lang="en-US" sz="2200" dirty="0"/>
          </a:p>
        </p:txBody>
      </p:sp>
    </p:spTree>
    <p:extLst>
      <p:ext uri="{BB962C8B-B14F-4D97-AF65-F5344CB8AC3E}">
        <p14:creationId xmlns:p14="http://schemas.microsoft.com/office/powerpoint/2010/main" val="110432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84" y="-34182"/>
            <a:ext cx="12192000" cy="6858000"/>
          </a:xfrm>
        </p:spPr>
      </p:pic>
      <p:pic>
        <p:nvPicPr>
          <p:cNvPr id="5" name="Imagen 4">
            <a:extLst>
              <a:ext uri="{FF2B5EF4-FFF2-40B4-BE49-F238E27FC236}">
                <a16:creationId xmlns:a16="http://schemas.microsoft.com/office/drawing/2014/main" id="{DCB14551-80D1-4A24-A28D-3BF07CD227B8}"/>
              </a:ext>
            </a:extLst>
          </p:cNvPr>
          <p:cNvPicPr>
            <a:picLocks noChangeAspect="1"/>
          </p:cNvPicPr>
          <p:nvPr/>
        </p:nvPicPr>
        <p:blipFill>
          <a:blip r:embed="rId3"/>
          <a:stretch>
            <a:fillRect/>
          </a:stretch>
        </p:blipFill>
        <p:spPr>
          <a:xfrm>
            <a:off x="1039841" y="556765"/>
            <a:ext cx="1654247" cy="1758791"/>
          </a:xfrm>
          <a:prstGeom prst="rect">
            <a:avLst/>
          </a:prstGeom>
        </p:spPr>
      </p:pic>
      <p:grpSp>
        <p:nvGrpSpPr>
          <p:cNvPr id="2" name="Grupo 1">
            <a:extLst>
              <a:ext uri="{FF2B5EF4-FFF2-40B4-BE49-F238E27FC236}">
                <a16:creationId xmlns:a16="http://schemas.microsoft.com/office/drawing/2014/main" id="{6E0ED203-5955-471B-B928-B33C875268DF}"/>
              </a:ext>
            </a:extLst>
          </p:cNvPr>
          <p:cNvGrpSpPr/>
          <p:nvPr/>
        </p:nvGrpSpPr>
        <p:grpSpPr>
          <a:xfrm>
            <a:off x="865353" y="3192176"/>
            <a:ext cx="9267671" cy="1978416"/>
            <a:chOff x="865353" y="3192176"/>
            <a:chExt cx="9267671" cy="1978416"/>
          </a:xfrm>
        </p:grpSpPr>
        <p:pic>
          <p:nvPicPr>
            <p:cNvPr id="12" name="Imagen 11">
              <a:extLst>
                <a:ext uri="{FF2B5EF4-FFF2-40B4-BE49-F238E27FC236}">
                  <a16:creationId xmlns:a16="http://schemas.microsoft.com/office/drawing/2014/main" id="{2267DF6A-33B0-4E6D-8E3F-EE3BF082B0A9}"/>
                </a:ext>
              </a:extLst>
            </p:cNvPr>
            <p:cNvPicPr>
              <a:picLocks noChangeAspect="1"/>
            </p:cNvPicPr>
            <p:nvPr/>
          </p:nvPicPr>
          <p:blipFill>
            <a:blip r:embed="rId4"/>
            <a:stretch>
              <a:fillRect/>
            </a:stretch>
          </p:blipFill>
          <p:spPr>
            <a:xfrm>
              <a:off x="6721906" y="3285789"/>
              <a:ext cx="1393292" cy="1391641"/>
            </a:xfrm>
            <a:prstGeom prst="rect">
              <a:avLst/>
            </a:prstGeom>
          </p:spPr>
        </p:pic>
        <p:pic>
          <p:nvPicPr>
            <p:cNvPr id="6" name="Imagen 5">
              <a:extLst>
                <a:ext uri="{FF2B5EF4-FFF2-40B4-BE49-F238E27FC236}">
                  <a16:creationId xmlns:a16="http://schemas.microsoft.com/office/drawing/2014/main" id="{52C1A1C9-CB11-4AD8-AD41-722D95D128D4}"/>
                </a:ext>
              </a:extLst>
            </p:cNvPr>
            <p:cNvPicPr>
              <a:picLocks noChangeAspect="1"/>
            </p:cNvPicPr>
            <p:nvPr/>
          </p:nvPicPr>
          <p:blipFill>
            <a:blip r:embed="rId5"/>
            <a:stretch>
              <a:fillRect/>
            </a:stretch>
          </p:blipFill>
          <p:spPr>
            <a:xfrm>
              <a:off x="865353" y="3244341"/>
              <a:ext cx="2070793" cy="1922879"/>
            </a:xfrm>
            <a:prstGeom prst="rect">
              <a:avLst/>
            </a:prstGeom>
          </p:spPr>
        </p:pic>
        <p:pic>
          <p:nvPicPr>
            <p:cNvPr id="8" name="Picture 7" descr="A person with a beard and mustache&#10;&#10;Description automatically generated with low confidence">
              <a:extLst>
                <a:ext uri="{FF2B5EF4-FFF2-40B4-BE49-F238E27FC236}">
                  <a16:creationId xmlns:a16="http://schemas.microsoft.com/office/drawing/2014/main" id="{EB1495D7-805B-4271-B14F-3230C6E18C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67" b="19630"/>
            <a:stretch/>
          </p:blipFill>
          <p:spPr>
            <a:xfrm>
              <a:off x="2952099" y="3394818"/>
              <a:ext cx="1354918" cy="1278331"/>
            </a:xfrm>
            <a:prstGeom prst="flowChartConnector">
              <a:avLst/>
            </a:prstGeom>
          </p:spPr>
        </p:pic>
        <p:sp>
          <p:nvSpPr>
            <p:cNvPr id="9" name="TextBox 8">
              <a:extLst>
                <a:ext uri="{FF2B5EF4-FFF2-40B4-BE49-F238E27FC236}">
                  <a16:creationId xmlns:a16="http://schemas.microsoft.com/office/drawing/2014/main" id="{139210C6-7261-4712-BBDC-141565B77AAE}"/>
                </a:ext>
              </a:extLst>
            </p:cNvPr>
            <p:cNvSpPr txBox="1"/>
            <p:nvPr/>
          </p:nvSpPr>
          <p:spPr>
            <a:xfrm>
              <a:off x="2856466" y="4735199"/>
              <a:ext cx="2250106" cy="435393"/>
            </a:xfrm>
            <a:prstGeom prst="rect">
              <a:avLst/>
            </a:prstGeom>
            <a:noFill/>
          </p:spPr>
          <p:txBody>
            <a:bodyPr wrap="none" rtlCol="0">
              <a:spAutoFit/>
            </a:bodyPr>
            <a:lstStyle/>
            <a:p>
              <a:r>
                <a:rPr lang="es-419" sz="90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Juan Manuel Iglesias Mamone</a:t>
              </a:r>
            </a:p>
            <a:p>
              <a:pPr>
                <a:spcBef>
                  <a:spcPts val="300"/>
                </a:spcBef>
              </a:pPr>
              <a:r>
                <a:rPr lang="es-419" sz="700" dirty="0">
                  <a:solidFill>
                    <a:schemeClr val="tx1">
                      <a:lumMod val="65000"/>
                      <a:lumOff val="35000"/>
                    </a:schemeClr>
                  </a:solidFill>
                  <a:latin typeface="Bahnschrift Light SemiCondensed" panose="020B0502040204020203" pitchFamily="34" charset="0"/>
                </a:rPr>
                <a:t>Mitrani, Caballero &amp; Ruiz Moreno, Buenos Aires</a:t>
              </a:r>
              <a:endParaRPr lang="es-AR" sz="700" dirty="0">
                <a:solidFill>
                  <a:schemeClr val="tx1">
                    <a:lumMod val="65000"/>
                    <a:lumOff val="35000"/>
                  </a:schemeClr>
                </a:solidFill>
                <a:latin typeface="Bahnschrift Light SemiCondensed" panose="020B0502040204020203" pitchFamily="34" charset="0"/>
              </a:endParaRPr>
            </a:p>
          </p:txBody>
        </p:sp>
        <p:pic>
          <p:nvPicPr>
            <p:cNvPr id="10" name="Picture 11">
              <a:extLst>
                <a:ext uri="{FF2B5EF4-FFF2-40B4-BE49-F238E27FC236}">
                  <a16:creationId xmlns:a16="http://schemas.microsoft.com/office/drawing/2014/main" id="{3A5A4905-FFC4-4DDF-AF3C-D966069862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7486" y="3192176"/>
              <a:ext cx="1496372" cy="1504923"/>
            </a:xfrm>
            <a:prstGeom prst="rect">
              <a:avLst/>
            </a:prstGeom>
          </p:spPr>
        </p:pic>
        <p:sp>
          <p:nvSpPr>
            <p:cNvPr id="11" name="CuadroTexto 10">
              <a:extLst>
                <a:ext uri="{FF2B5EF4-FFF2-40B4-BE49-F238E27FC236}">
                  <a16:creationId xmlns:a16="http://schemas.microsoft.com/office/drawing/2014/main" id="{91E1B8CB-4D5C-4557-AD30-575EED5E5BA4}"/>
                </a:ext>
              </a:extLst>
            </p:cNvPr>
            <p:cNvSpPr txBox="1"/>
            <p:nvPr/>
          </p:nvSpPr>
          <p:spPr>
            <a:xfrm>
              <a:off x="4993398" y="4735199"/>
              <a:ext cx="1167286" cy="3770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rPr>
                <a:t>Jennifer A. </a:t>
              </a:r>
              <a:r>
                <a:rPr kumimoji="0" lang="es-419" sz="900" b="0" i="0" u="none" strike="noStrike" kern="1200" cap="none" spc="0" normalizeH="0" baseline="0" noProof="0" dirty="0" err="1">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rPr>
                <a:t>Migliori</a:t>
              </a:r>
              <a:endParaRPr kumimoji="0" lang="es-419" sz="900" b="0" i="0" u="none" strike="noStrike" kern="1200" cap="none" spc="0" normalizeH="0" baseline="0" noProof="0" dirty="0">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s-419" sz="700" b="0" i="0" u="none" strike="noStrike" kern="1200" cap="none" spc="0" normalizeH="0" baseline="0" noProof="0" dirty="0" err="1">
                  <a:ln>
                    <a:noFill/>
                  </a:ln>
                  <a:solidFill>
                    <a:prstClr val="black">
                      <a:lumMod val="65000"/>
                      <a:lumOff val="35000"/>
                    </a:prstClr>
                  </a:solidFill>
                  <a:effectLst/>
                  <a:uLnTx/>
                  <a:uFillTx/>
                  <a:latin typeface="Bahnschrift Light SemiCondensed" panose="020B0502040204020203" pitchFamily="34" charset="0"/>
                  <a:ea typeface="+mn-ea"/>
                  <a:cs typeface="+mn-cs"/>
                </a:rPr>
                <a:t>Duane</a:t>
              </a:r>
              <a:r>
                <a:rPr kumimoji="0" lang="es-419"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rPr>
                <a:t> Morris LLP, Miami</a:t>
              </a:r>
              <a:endParaRPr kumimoji="0" lang="es-AR"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endParaRPr>
            </a:p>
          </p:txBody>
        </p:sp>
        <p:sp>
          <p:nvSpPr>
            <p:cNvPr id="14" name="CuadroTexto 13">
              <a:extLst>
                <a:ext uri="{FF2B5EF4-FFF2-40B4-BE49-F238E27FC236}">
                  <a16:creationId xmlns:a16="http://schemas.microsoft.com/office/drawing/2014/main" id="{F5D01F07-9E82-4C0D-98D1-629CE547309A}"/>
                </a:ext>
              </a:extLst>
            </p:cNvPr>
            <p:cNvSpPr txBox="1"/>
            <p:nvPr/>
          </p:nvSpPr>
          <p:spPr>
            <a:xfrm>
              <a:off x="6834909" y="4735199"/>
              <a:ext cx="1167286" cy="3770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err="1">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rPr>
                <a:t>Lyyn</a:t>
              </a:r>
              <a:r>
                <a:rPr kumimoji="0" lang="es-419" sz="900" b="0" i="0" u="none" strike="noStrike" kern="1200" cap="none" spc="0" normalizeH="0" baseline="0" noProof="0" dirty="0">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rPr>
                <a:t> Cramer</a:t>
              </a:r>
            </a:p>
            <a:p>
              <a:pPr marL="0" marR="0" lvl="0" indent="0" algn="l" defTabSz="914400" rtl="0" eaLnBrk="1" fontAlgn="auto" latinLnBrk="0" hangingPunct="1">
                <a:lnSpc>
                  <a:spcPct val="100000"/>
                </a:lnSpc>
                <a:spcBef>
                  <a:spcPts val="300"/>
                </a:spcBef>
                <a:spcAft>
                  <a:spcPts val="0"/>
                </a:spcAft>
                <a:buClrTx/>
                <a:buSzTx/>
                <a:buFontTx/>
                <a:buNone/>
                <a:tabLst/>
                <a:defRPr/>
              </a:pPr>
              <a:r>
                <a:rPr lang="es-419" sz="700" dirty="0">
                  <a:solidFill>
                    <a:prstClr val="black">
                      <a:lumMod val="65000"/>
                      <a:lumOff val="35000"/>
                    </a:prstClr>
                  </a:solidFill>
                  <a:latin typeface="Bahnschrift Light SemiCondensed" panose="020B0502040204020203" pitchFamily="34" charset="0"/>
                </a:rPr>
                <a:t>MAPPLES GROUP</a:t>
              </a:r>
              <a:r>
                <a:rPr kumimoji="0" lang="es-419"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rPr>
                <a:t>, </a:t>
              </a:r>
              <a:r>
                <a:rPr kumimoji="0" lang="es-419" sz="700" b="0" i="0" u="none" strike="noStrike" kern="1200" cap="none" spc="0" normalizeH="0" baseline="0" noProof="0" dirty="0" err="1">
                  <a:ln>
                    <a:noFill/>
                  </a:ln>
                  <a:solidFill>
                    <a:prstClr val="black">
                      <a:lumMod val="65000"/>
                      <a:lumOff val="35000"/>
                    </a:prstClr>
                  </a:solidFill>
                  <a:effectLst/>
                  <a:uLnTx/>
                  <a:uFillTx/>
                  <a:latin typeface="Bahnschrift Light SemiCondensed" panose="020B0502040204020203" pitchFamily="34" charset="0"/>
                  <a:ea typeface="+mn-ea"/>
                  <a:cs typeface="+mn-cs"/>
                </a:rPr>
                <a:t>Ireland</a:t>
              </a:r>
              <a:endParaRPr kumimoji="0" lang="es-AR"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endParaRPr>
            </a:p>
          </p:txBody>
        </p:sp>
        <p:sp>
          <p:nvSpPr>
            <p:cNvPr id="15" name="CuadroTexto 13">
              <a:extLst>
                <a:ext uri="{FF2B5EF4-FFF2-40B4-BE49-F238E27FC236}">
                  <a16:creationId xmlns:a16="http://schemas.microsoft.com/office/drawing/2014/main" id="{F5D01F07-9E82-4C0D-98D1-629CE547309A}"/>
                </a:ext>
              </a:extLst>
            </p:cNvPr>
            <p:cNvSpPr txBox="1"/>
            <p:nvPr/>
          </p:nvSpPr>
          <p:spPr>
            <a:xfrm>
              <a:off x="8676420" y="4731084"/>
              <a:ext cx="1456604" cy="377026"/>
            </a:xfrm>
            <a:prstGeom prst="rect">
              <a:avLst/>
            </a:prstGeom>
            <a:noFill/>
          </p:spPr>
          <p:txBody>
            <a:bodyPr wrap="square" rtlCol="0">
              <a:spAutoFit/>
            </a:bodyPr>
            <a:lstStyle/>
            <a:p>
              <a:pPr lvl="0">
                <a:defRPr/>
              </a:pPr>
              <a:r>
                <a:rPr lang="es-419" sz="90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Michael Orchowski</a:t>
              </a:r>
            </a:p>
            <a:p>
              <a:pPr marL="0" marR="0" lvl="0" indent="0" algn="l" defTabSz="914400" rtl="0" eaLnBrk="1" fontAlgn="auto" latinLnBrk="0" hangingPunct="1">
                <a:lnSpc>
                  <a:spcPct val="100000"/>
                </a:lnSpc>
                <a:spcBef>
                  <a:spcPts val="300"/>
                </a:spcBef>
                <a:spcAft>
                  <a:spcPts val="0"/>
                </a:spcAft>
                <a:buClrTx/>
                <a:buSzTx/>
                <a:buFontTx/>
                <a:buNone/>
                <a:tabLst/>
                <a:defRPr/>
              </a:pPr>
              <a:r>
                <a:rPr lang="es-419" sz="700" dirty="0">
                  <a:solidFill>
                    <a:prstClr val="black">
                      <a:lumMod val="65000"/>
                      <a:lumOff val="35000"/>
                    </a:prstClr>
                  </a:solidFill>
                  <a:latin typeface="Bahnschrift Light SemiCondensed" panose="020B0502040204020203" pitchFamily="34" charset="0"/>
                </a:rPr>
                <a:t>Sullivan &amp; Cromwell</a:t>
              </a:r>
              <a:r>
                <a:rPr kumimoji="0" lang="es-419"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rPr>
                <a:t>, London</a:t>
              </a:r>
              <a:endParaRPr kumimoji="0" lang="es-AR"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endParaRPr>
            </a:p>
          </p:txBody>
        </p:sp>
        <p:pic>
          <p:nvPicPr>
            <p:cNvPr id="13" name="Picture 12"/>
            <p:cNvPicPr preferRelativeResize="0">
              <a:picLocks/>
            </p:cNvPicPr>
            <p:nvPr/>
          </p:nvPicPr>
          <p:blipFill rotWithShape="1">
            <a:blip r:embed="rId8" cstate="print">
              <a:extLst>
                <a:ext uri="{28A0092B-C50C-407E-A947-70E740481C1C}">
                  <a14:useLocalDpi xmlns:a14="http://schemas.microsoft.com/office/drawing/2010/main" val="0"/>
                </a:ext>
              </a:extLst>
            </a:blip>
            <a:srcRect b="28869"/>
            <a:stretch/>
          </p:blipFill>
          <p:spPr>
            <a:xfrm>
              <a:off x="8587547" y="3311418"/>
              <a:ext cx="1393292" cy="1393200"/>
            </a:xfrm>
            <a:prstGeom prst="ellipse">
              <a:avLst/>
            </a:prstGeom>
          </p:spPr>
        </p:pic>
      </p:grpSp>
      <p:sp>
        <p:nvSpPr>
          <p:cNvPr id="17" name="CuadroTexto 13">
            <a:extLst>
              <a:ext uri="{FF2B5EF4-FFF2-40B4-BE49-F238E27FC236}">
                <a16:creationId xmlns:a16="http://schemas.microsoft.com/office/drawing/2014/main" id="{F5D01F07-9E82-4C0D-98D1-629CE547309A}"/>
              </a:ext>
            </a:extLst>
          </p:cNvPr>
          <p:cNvSpPr txBox="1"/>
          <p:nvPr/>
        </p:nvSpPr>
        <p:spPr>
          <a:xfrm>
            <a:off x="10471646" y="4744002"/>
            <a:ext cx="1456604" cy="377026"/>
          </a:xfrm>
          <a:prstGeom prst="rect">
            <a:avLst/>
          </a:prstGeom>
          <a:noFill/>
        </p:spPr>
        <p:txBody>
          <a:bodyPr wrap="square" rtlCol="0">
            <a:spAutoFit/>
          </a:bodyPr>
          <a:lstStyle/>
          <a:p>
            <a:pPr lvl="0">
              <a:defRPr/>
            </a:pPr>
            <a:r>
              <a:rPr lang="es-419" sz="90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Floran Ponce</a:t>
            </a:r>
          </a:p>
          <a:p>
            <a:pPr marL="0" marR="0" lvl="0" indent="0" algn="l" defTabSz="914400" rtl="0" eaLnBrk="1" fontAlgn="auto" latinLnBrk="0" hangingPunct="1">
              <a:lnSpc>
                <a:spcPct val="100000"/>
              </a:lnSpc>
              <a:spcBef>
                <a:spcPts val="300"/>
              </a:spcBef>
              <a:spcAft>
                <a:spcPts val="0"/>
              </a:spcAft>
              <a:buClrTx/>
              <a:buSzTx/>
              <a:buFontTx/>
              <a:buNone/>
              <a:tabLst/>
              <a:defRPr/>
            </a:pPr>
            <a:r>
              <a:rPr lang="es-419" sz="700" dirty="0">
                <a:solidFill>
                  <a:prstClr val="black">
                    <a:lumMod val="65000"/>
                    <a:lumOff val="35000"/>
                  </a:prstClr>
                </a:solidFill>
                <a:latin typeface="Bahnschrift Light SemiCondensed" panose="020B0502040204020203" pitchFamily="34" charset="0"/>
              </a:rPr>
              <a:t>Lenz &amp; Staehelin</a:t>
            </a:r>
            <a:r>
              <a:rPr kumimoji="0" lang="es-419"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rPr>
              <a:t>, Geneva</a:t>
            </a:r>
            <a:endParaRPr kumimoji="0" lang="es-AR"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endParaRPr>
          </a:p>
        </p:txBody>
      </p:sp>
      <p:pic>
        <p:nvPicPr>
          <p:cNvPr id="18" name="Picture 1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10356365" y="3306800"/>
            <a:ext cx="1393200" cy="1393200"/>
          </a:xfrm>
          <a:prstGeom prst="ellipse">
            <a:avLst/>
          </a:prstGeom>
        </p:spPr>
      </p:pic>
      <p:sp>
        <p:nvSpPr>
          <p:cNvPr id="3" name="CuadroTexto 2">
            <a:extLst>
              <a:ext uri="{FF2B5EF4-FFF2-40B4-BE49-F238E27FC236}">
                <a16:creationId xmlns:a16="http://schemas.microsoft.com/office/drawing/2014/main" id="{D57D8AA1-C7AA-4C06-A756-244120029F26}"/>
              </a:ext>
            </a:extLst>
          </p:cNvPr>
          <p:cNvSpPr txBox="1"/>
          <p:nvPr/>
        </p:nvSpPr>
        <p:spPr>
          <a:xfrm>
            <a:off x="1225417" y="5437479"/>
            <a:ext cx="4190645" cy="253916"/>
          </a:xfrm>
          <a:prstGeom prst="rect">
            <a:avLst/>
          </a:prstGeom>
          <a:noFill/>
        </p:spPr>
        <p:txBody>
          <a:bodyPr wrap="square" rtlCol="0">
            <a:spAutoFit/>
          </a:bodyPr>
          <a:lstStyle/>
          <a:p>
            <a:r>
              <a:rPr lang="es-ES" sz="1050" dirty="0" err="1">
                <a:solidFill>
                  <a:prstClr val="black">
                    <a:lumMod val="65000"/>
                    <a:lumOff val="35000"/>
                  </a:prstClr>
                </a:solidFill>
                <a:latin typeface="Bahnschrift Light SemiCondensed" panose="020B0502040204020203" pitchFamily="34" charset="0"/>
              </a:rPr>
              <a:t>Reported</a:t>
            </a:r>
            <a:r>
              <a:rPr lang="es-ES" sz="1050" dirty="0">
                <a:solidFill>
                  <a:prstClr val="black">
                    <a:lumMod val="65000"/>
                    <a:lumOff val="35000"/>
                  </a:prstClr>
                </a:solidFill>
                <a:latin typeface="Bahnschrift Light SemiCondensed" panose="020B0502040204020203" pitchFamily="34" charset="0"/>
              </a:rPr>
              <a:t> </a:t>
            </a:r>
            <a:r>
              <a:rPr lang="es-ES" sz="1050" dirty="0" err="1">
                <a:solidFill>
                  <a:prstClr val="black">
                    <a:lumMod val="65000"/>
                    <a:lumOff val="35000"/>
                  </a:prstClr>
                </a:solidFill>
                <a:latin typeface="Bahnschrift Light SemiCondensed" panose="020B0502040204020203" pitchFamily="34" charset="0"/>
              </a:rPr>
              <a:t>by</a:t>
            </a:r>
            <a:r>
              <a:rPr lang="es-ES" sz="1050" dirty="0">
                <a:solidFill>
                  <a:prstClr val="black">
                    <a:lumMod val="65000"/>
                    <a:lumOff val="35000"/>
                  </a:prstClr>
                </a:solidFill>
                <a:latin typeface="Bahnschrift Light SemiCondensed" panose="020B0502040204020203" pitchFamily="34" charset="0"/>
              </a:rPr>
              <a:t>: </a:t>
            </a:r>
            <a:r>
              <a:rPr lang="es-ES" sz="1050" dirty="0" err="1">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Clodagh</a:t>
            </a:r>
            <a:r>
              <a:rPr lang="es-ES" sz="105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 </a:t>
            </a:r>
            <a:r>
              <a:rPr lang="es-ES" sz="1050" dirty="0" err="1">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Rochford</a:t>
            </a:r>
            <a:r>
              <a:rPr lang="es-ES" sz="105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 </a:t>
            </a:r>
            <a:r>
              <a:rPr lang="es-ES" sz="1050" dirty="0">
                <a:solidFill>
                  <a:prstClr val="black">
                    <a:lumMod val="65000"/>
                    <a:lumOff val="35000"/>
                  </a:prstClr>
                </a:solidFill>
                <a:latin typeface="Bahnschrift Light SemiCondensed" panose="020B0502040204020203" pitchFamily="34" charset="0"/>
              </a:rPr>
              <a:t>Matheson, </a:t>
            </a:r>
            <a:r>
              <a:rPr lang="es-ES" sz="1050" dirty="0" err="1">
                <a:solidFill>
                  <a:prstClr val="black">
                    <a:lumMod val="65000"/>
                    <a:lumOff val="35000"/>
                  </a:prstClr>
                </a:solidFill>
                <a:latin typeface="Bahnschrift Light SemiCondensed" panose="020B0502040204020203" pitchFamily="34" charset="0"/>
              </a:rPr>
              <a:t>Ireland</a:t>
            </a:r>
            <a:endParaRPr lang="es-ES" sz="1050" dirty="0">
              <a:solidFill>
                <a:prstClr val="black">
                  <a:lumMod val="65000"/>
                  <a:lumOff val="35000"/>
                </a:prstClr>
              </a:solidFill>
              <a:latin typeface="Bahnschrift Light SemiCondensed" panose="020B0502040204020203" pitchFamily="34" charset="0"/>
            </a:endParaRPr>
          </a:p>
        </p:txBody>
      </p:sp>
      <p:pic>
        <p:nvPicPr>
          <p:cNvPr id="21" name="Imagem 16" descr="Mulher sentada em cadeira&#10;&#10;Descrição gerada automaticamente">
            <a:extLst>
              <a:ext uri="{FF2B5EF4-FFF2-40B4-BE49-F238E27FC236}">
                <a16:creationId xmlns:a16="http://schemas.microsoft.com/office/drawing/2014/main" id="{496DE675-BF97-4A5D-AA76-C9EDD4F8CD3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1346" t="19082" r="10486" b="34717"/>
          <a:stretch/>
        </p:blipFill>
        <p:spPr>
          <a:xfrm>
            <a:off x="2936146" y="897648"/>
            <a:ext cx="1072228" cy="1090725"/>
          </a:xfrm>
          <a:prstGeom prst="ellipse">
            <a:avLst/>
          </a:prstGeom>
        </p:spPr>
      </p:pic>
      <p:sp>
        <p:nvSpPr>
          <p:cNvPr id="22" name="CuadroTexto 13">
            <a:extLst>
              <a:ext uri="{FF2B5EF4-FFF2-40B4-BE49-F238E27FC236}">
                <a16:creationId xmlns:a16="http://schemas.microsoft.com/office/drawing/2014/main" id="{E8362EEC-D399-4E2F-85D3-97AF2E803987}"/>
              </a:ext>
            </a:extLst>
          </p:cNvPr>
          <p:cNvSpPr txBox="1"/>
          <p:nvPr/>
        </p:nvSpPr>
        <p:spPr>
          <a:xfrm>
            <a:off x="2847089" y="2018603"/>
            <a:ext cx="1354918" cy="348813"/>
          </a:xfrm>
          <a:prstGeom prst="rect">
            <a:avLst/>
          </a:prstGeom>
          <a:noFill/>
        </p:spPr>
        <p:txBody>
          <a:bodyPr wrap="square" rtlCol="0">
            <a:spAutoFit/>
          </a:bodyPr>
          <a:lstStyle/>
          <a:p>
            <a:pPr lvl="0">
              <a:defRPr/>
            </a:pPr>
            <a:r>
              <a:rPr lang="es-419" sz="80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Bruna Marrara</a:t>
            </a:r>
          </a:p>
          <a:p>
            <a:pPr defTabSz="685800">
              <a:spcBef>
                <a:spcPts val="225"/>
              </a:spcBef>
              <a:defRPr/>
            </a:pPr>
            <a:r>
              <a:rPr lang="es-419" sz="700" dirty="0">
                <a:solidFill>
                  <a:prstClr val="black">
                    <a:lumMod val="65000"/>
                    <a:lumOff val="35000"/>
                  </a:prstClr>
                </a:solidFill>
                <a:latin typeface="Bahnschrift Light SemiCondensed" panose="020B0502040204020203" pitchFamily="34" charset="0"/>
              </a:rPr>
              <a:t>Machado Meyer, </a:t>
            </a:r>
            <a:r>
              <a:rPr lang="es-419" sz="700" dirty="0" err="1">
                <a:solidFill>
                  <a:prstClr val="black">
                    <a:lumMod val="65000"/>
                    <a:lumOff val="35000"/>
                  </a:prstClr>
                </a:solidFill>
                <a:latin typeface="Bahnschrift Light SemiCondensed" panose="020B0502040204020203" pitchFamily="34" charset="0"/>
              </a:rPr>
              <a:t>Brazil</a:t>
            </a:r>
            <a:endParaRPr lang="es-AR" sz="700" dirty="0">
              <a:solidFill>
                <a:prstClr val="black">
                  <a:lumMod val="65000"/>
                  <a:lumOff val="35000"/>
                </a:prstClr>
              </a:solidFill>
              <a:latin typeface="Bahnschrift Light SemiCondensed" panose="020B0502040204020203" pitchFamily="34" charset="0"/>
            </a:endParaRPr>
          </a:p>
        </p:txBody>
      </p:sp>
    </p:spTree>
    <p:extLst>
      <p:ext uri="{BB962C8B-B14F-4D97-AF65-F5344CB8AC3E}">
        <p14:creationId xmlns:p14="http://schemas.microsoft.com/office/powerpoint/2010/main" val="72881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0D7D4F79-CFBE-4288-845B-0362F32021B5}"/>
              </a:ext>
            </a:extLst>
          </p:cNvPr>
          <p:cNvSpPr txBox="1"/>
          <p:nvPr/>
        </p:nvSpPr>
        <p:spPr>
          <a:xfrm>
            <a:off x="422031" y="422031"/>
            <a:ext cx="11352627" cy="5940088"/>
          </a:xfrm>
          <a:prstGeom prst="rect">
            <a:avLst/>
          </a:prstGeom>
          <a:noFill/>
        </p:spPr>
        <p:txBody>
          <a:bodyPr wrap="square" rtlCol="0">
            <a:spAutoFit/>
          </a:bodyPr>
          <a:lstStyle/>
          <a:p>
            <a:pPr marL="285750" indent="-285750">
              <a:buSzPct val="70000"/>
              <a:buFont typeface="Wingdings" panose="05000000000000000000" pitchFamily="2" charset="2"/>
              <a:buChar char="Ø"/>
            </a:pPr>
            <a:r>
              <a:rPr lang="es-AR" sz="2800" b="1" dirty="0"/>
              <a:t> </a:t>
            </a:r>
            <a:r>
              <a:rPr lang="es-AR" sz="2800" b="1" dirty="0" err="1"/>
              <a:t>Taxes</a:t>
            </a:r>
            <a:r>
              <a:rPr lang="es-AR" sz="2800" b="1" dirty="0"/>
              <a:t> </a:t>
            </a:r>
            <a:r>
              <a:rPr lang="es-AR" sz="2800" b="1" dirty="0" err="1"/>
              <a:t>on</a:t>
            </a:r>
            <a:r>
              <a:rPr lang="es-AR" sz="2800" b="1" dirty="0"/>
              <a:t> “</a:t>
            </a:r>
            <a:r>
              <a:rPr lang="es-AR" sz="2800" b="1" dirty="0" err="1"/>
              <a:t>unhealthy</a:t>
            </a:r>
            <a:r>
              <a:rPr lang="es-AR" sz="2800" b="1" dirty="0"/>
              <a:t>” </a:t>
            </a:r>
            <a:r>
              <a:rPr lang="es-AR" sz="2800" b="1" dirty="0" err="1"/>
              <a:t>products</a:t>
            </a:r>
            <a:r>
              <a:rPr lang="es-AR" sz="2800" b="1" dirty="0"/>
              <a:t> borne </a:t>
            </a:r>
            <a:r>
              <a:rPr lang="es-AR" sz="2800" b="1" dirty="0" err="1"/>
              <a:t>by</a:t>
            </a:r>
            <a:r>
              <a:rPr lang="es-AR" sz="2800" b="1" dirty="0"/>
              <a:t> </a:t>
            </a:r>
            <a:r>
              <a:rPr lang="es-AR" sz="2800" b="1" dirty="0" err="1"/>
              <a:t>low</a:t>
            </a:r>
            <a:r>
              <a:rPr lang="es-AR" sz="2800" b="1" dirty="0"/>
              <a:t> </a:t>
            </a:r>
            <a:r>
              <a:rPr lang="es-AR" sz="2800" b="1" dirty="0" err="1"/>
              <a:t>income</a:t>
            </a:r>
            <a:r>
              <a:rPr lang="es-AR" sz="2800" b="1" dirty="0"/>
              <a:t> </a:t>
            </a:r>
            <a:r>
              <a:rPr lang="es-AR" sz="2800" b="1" dirty="0" err="1"/>
              <a:t>taxpayers</a:t>
            </a:r>
            <a:r>
              <a:rPr lang="es-AR" sz="2800" b="1" dirty="0"/>
              <a:t> (US) </a:t>
            </a:r>
          </a:p>
          <a:p>
            <a:pPr marL="717550" indent="-342900">
              <a:buSzPct val="70000"/>
              <a:buFont typeface="Wingdings" panose="05000000000000000000" pitchFamily="2" charset="2"/>
              <a:buChar char="§"/>
            </a:pPr>
            <a:endParaRPr lang="en-US" sz="2200" dirty="0"/>
          </a:p>
          <a:p>
            <a:pPr marL="374650">
              <a:buSzPct val="70000"/>
            </a:pPr>
            <a:endParaRPr lang="en-US" sz="2200" dirty="0"/>
          </a:p>
          <a:p>
            <a:pPr marL="374650">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dirty="0">
              <a:solidFill>
                <a:schemeClr val="accent3">
                  <a:lumMod val="50000"/>
                </a:schemeClr>
              </a:solidFill>
            </a:endParaRPr>
          </a:p>
          <a:p>
            <a:pPr marL="374650">
              <a:buSzPct val="70000"/>
            </a:pPr>
            <a:endParaRPr lang="en-US"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03" y="1335491"/>
            <a:ext cx="5579535" cy="39592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129" y="1310717"/>
            <a:ext cx="5969871" cy="3984051"/>
          </a:xfrm>
          <a:prstGeom prst="rect">
            <a:avLst/>
          </a:prstGeom>
        </p:spPr>
      </p:pic>
      <p:sp>
        <p:nvSpPr>
          <p:cNvPr id="6" name="TextBox 5"/>
          <p:cNvSpPr txBox="1"/>
          <p:nvPr/>
        </p:nvSpPr>
        <p:spPr>
          <a:xfrm>
            <a:off x="351003" y="5595556"/>
            <a:ext cx="1144865" cy="246221"/>
          </a:xfrm>
          <a:prstGeom prst="rect">
            <a:avLst/>
          </a:prstGeom>
          <a:noFill/>
        </p:spPr>
        <p:txBody>
          <a:bodyPr wrap="none" rtlCol="0">
            <a:spAutoFit/>
          </a:bodyPr>
          <a:lstStyle/>
          <a:p>
            <a:r>
              <a:rPr lang="en-US" sz="1000" dirty="0">
                <a:solidFill>
                  <a:schemeClr val="bg1">
                    <a:lumMod val="65000"/>
                  </a:schemeClr>
                </a:solidFill>
              </a:rPr>
              <a:t>Taxfoundation.org</a:t>
            </a:r>
          </a:p>
        </p:txBody>
      </p:sp>
      <p:cxnSp>
        <p:nvCxnSpPr>
          <p:cNvPr id="7" name="Straight Connector 6">
            <a:extLst>
              <a:ext uri="{FF2B5EF4-FFF2-40B4-BE49-F238E27FC236}">
                <a16:creationId xmlns:a16="http://schemas.microsoft.com/office/drawing/2014/main" id="{A7A2E295-2F65-4557-9A1A-5CD4925A93A6}"/>
              </a:ext>
            </a:extLst>
          </p:cNvPr>
          <p:cNvCxnSpPr/>
          <p:nvPr/>
        </p:nvCxnSpPr>
        <p:spPr>
          <a:xfrm>
            <a:off x="6096000" y="1107831"/>
            <a:ext cx="0" cy="433284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78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0D7D4F79-CFBE-4288-845B-0362F32021B5}"/>
              </a:ext>
            </a:extLst>
          </p:cNvPr>
          <p:cNvSpPr txBox="1"/>
          <p:nvPr/>
        </p:nvSpPr>
        <p:spPr>
          <a:xfrm>
            <a:off x="422031" y="422031"/>
            <a:ext cx="11352627" cy="5878532"/>
          </a:xfrm>
          <a:prstGeom prst="rect">
            <a:avLst/>
          </a:prstGeom>
          <a:noFill/>
        </p:spPr>
        <p:txBody>
          <a:bodyPr wrap="square" rtlCol="0">
            <a:spAutoFit/>
          </a:bodyPr>
          <a:lstStyle/>
          <a:p>
            <a:pPr marL="285750" indent="-285750">
              <a:buSzPct val="70000"/>
              <a:buFont typeface="Wingdings" panose="05000000000000000000" pitchFamily="2" charset="2"/>
              <a:buChar char="Ø"/>
            </a:pPr>
            <a:r>
              <a:rPr lang="es-AR" sz="2800" b="1" dirty="0"/>
              <a:t> </a:t>
            </a:r>
            <a:r>
              <a:rPr lang="es-AR" sz="2800" b="1" dirty="0" err="1"/>
              <a:t>Taxes</a:t>
            </a:r>
            <a:r>
              <a:rPr lang="es-AR" sz="2800" b="1" dirty="0"/>
              <a:t> </a:t>
            </a:r>
            <a:r>
              <a:rPr lang="es-AR" sz="2800" b="1" dirty="0" err="1"/>
              <a:t>on</a:t>
            </a:r>
            <a:r>
              <a:rPr lang="es-AR" sz="2800" b="1" dirty="0"/>
              <a:t> “</a:t>
            </a:r>
            <a:r>
              <a:rPr lang="es-AR" sz="2800" b="1" dirty="0" err="1"/>
              <a:t>unhealthy</a:t>
            </a:r>
            <a:r>
              <a:rPr lang="es-AR" sz="2800" b="1" dirty="0"/>
              <a:t>” </a:t>
            </a:r>
            <a:r>
              <a:rPr lang="es-AR" sz="2800" b="1" dirty="0" err="1"/>
              <a:t>products</a:t>
            </a:r>
            <a:r>
              <a:rPr lang="es-AR" sz="2800" b="1" dirty="0"/>
              <a:t> borne </a:t>
            </a:r>
            <a:r>
              <a:rPr lang="es-AR" sz="2800" b="1" dirty="0" err="1"/>
              <a:t>by</a:t>
            </a:r>
            <a:r>
              <a:rPr lang="es-AR" sz="2800" b="1" dirty="0"/>
              <a:t> </a:t>
            </a:r>
            <a:r>
              <a:rPr lang="es-AR" sz="2800" b="1" dirty="0" err="1"/>
              <a:t>low</a:t>
            </a:r>
            <a:r>
              <a:rPr lang="es-AR" sz="2800" b="1" dirty="0"/>
              <a:t> </a:t>
            </a:r>
            <a:r>
              <a:rPr lang="es-AR" sz="2800" b="1" dirty="0" err="1"/>
              <a:t>income</a:t>
            </a:r>
            <a:r>
              <a:rPr lang="es-AR" sz="2800" b="1" dirty="0"/>
              <a:t> </a:t>
            </a:r>
            <a:r>
              <a:rPr lang="es-AR" sz="2800" b="1" dirty="0" err="1"/>
              <a:t>taxpayers</a:t>
            </a:r>
            <a:r>
              <a:rPr lang="es-AR" sz="2800" b="1" dirty="0"/>
              <a:t> (Arg.)</a:t>
            </a:r>
          </a:p>
          <a:p>
            <a:pPr marL="717550" indent="-342900">
              <a:buSzPct val="70000"/>
              <a:buFont typeface="Wingdings" panose="05000000000000000000" pitchFamily="2" charset="2"/>
              <a:buChar char="§"/>
            </a:pPr>
            <a:endParaRPr lang="en-US" sz="2200" dirty="0"/>
          </a:p>
          <a:p>
            <a:pPr marL="374650">
              <a:buSzPct val="70000"/>
            </a:pPr>
            <a:endParaRPr lang="en-US" sz="2200" dirty="0"/>
          </a:p>
          <a:p>
            <a:pPr marL="374650">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sz="2200" dirty="0">
              <a:solidFill>
                <a:schemeClr val="accent3">
                  <a:lumMod val="50000"/>
                </a:schemeClr>
              </a:solidFill>
            </a:endParaRPr>
          </a:p>
          <a:p>
            <a:pPr marL="374650" algn="ctr">
              <a:buSzPct val="70000"/>
            </a:pPr>
            <a:endParaRPr lang="en-US" dirty="0">
              <a:solidFill>
                <a:schemeClr val="accent3">
                  <a:lumMod val="50000"/>
                </a:schemeClr>
              </a:solidFill>
            </a:endParaRPr>
          </a:p>
          <a:p>
            <a:pPr marL="374650">
              <a:buSzPct val="70000"/>
            </a:pPr>
            <a:endParaRPr lang="en-US" sz="2200" dirty="0"/>
          </a:p>
        </p:txBody>
      </p:sp>
      <p:cxnSp>
        <p:nvCxnSpPr>
          <p:cNvPr id="20" name="Straight Connector 19">
            <a:extLst>
              <a:ext uri="{FF2B5EF4-FFF2-40B4-BE49-F238E27FC236}">
                <a16:creationId xmlns:a16="http://schemas.microsoft.com/office/drawing/2014/main" id="{0A031419-C1C3-4AA0-AF55-C3CEF8465406}"/>
              </a:ext>
            </a:extLst>
          </p:cNvPr>
          <p:cNvCxnSpPr/>
          <p:nvPr/>
        </p:nvCxnSpPr>
        <p:spPr>
          <a:xfrm>
            <a:off x="6096000" y="1262575"/>
            <a:ext cx="0" cy="433284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2E4CD6AB-6364-4E55-8C63-7B7A5E697E5C}"/>
              </a:ext>
            </a:extLst>
          </p:cNvPr>
          <p:cNvPicPr>
            <a:picLocks noChangeAspect="1"/>
          </p:cNvPicPr>
          <p:nvPr/>
        </p:nvPicPr>
        <p:blipFill>
          <a:blip r:embed="rId3"/>
          <a:stretch>
            <a:fillRect/>
          </a:stretch>
        </p:blipFill>
        <p:spPr>
          <a:xfrm>
            <a:off x="206368" y="2049732"/>
            <a:ext cx="5695683" cy="3809864"/>
          </a:xfrm>
          <a:prstGeom prst="rect">
            <a:avLst/>
          </a:prstGeom>
        </p:spPr>
      </p:pic>
      <p:sp>
        <p:nvSpPr>
          <p:cNvPr id="32" name="TextBox 31">
            <a:extLst>
              <a:ext uri="{FF2B5EF4-FFF2-40B4-BE49-F238E27FC236}">
                <a16:creationId xmlns:a16="http://schemas.microsoft.com/office/drawing/2014/main" id="{A33C2C3F-B5A1-4A26-AF1B-3C91469E269F}"/>
              </a:ext>
            </a:extLst>
          </p:cNvPr>
          <p:cNvSpPr txBox="1"/>
          <p:nvPr/>
        </p:nvSpPr>
        <p:spPr>
          <a:xfrm>
            <a:off x="576089" y="924693"/>
            <a:ext cx="5097281" cy="1200329"/>
          </a:xfrm>
          <a:prstGeom prst="rect">
            <a:avLst/>
          </a:prstGeom>
          <a:noFill/>
        </p:spPr>
        <p:txBody>
          <a:bodyPr wrap="square" rtlCol="0">
            <a:spAutoFit/>
          </a:bodyPr>
          <a:lstStyle/>
          <a:p>
            <a:r>
              <a:rPr lang="en-US" b="1" dirty="0"/>
              <a:t>Percentage of expenditure on food and non-alcoholic beverages (orange column) and average per capita family income. </a:t>
            </a:r>
            <a:r>
              <a:rPr lang="en-US" sz="1600" dirty="0"/>
              <a:t>(National Household Expenditure Survey (2017/2018)</a:t>
            </a:r>
            <a:endParaRPr lang="es-AR" sz="1600" dirty="0"/>
          </a:p>
        </p:txBody>
      </p:sp>
      <p:pic>
        <p:nvPicPr>
          <p:cNvPr id="33" name="Picture 32">
            <a:extLst>
              <a:ext uri="{FF2B5EF4-FFF2-40B4-BE49-F238E27FC236}">
                <a16:creationId xmlns:a16="http://schemas.microsoft.com/office/drawing/2014/main" id="{F4485251-A07A-4422-85CE-02AE4ED17F9A}"/>
              </a:ext>
            </a:extLst>
          </p:cNvPr>
          <p:cNvPicPr>
            <a:picLocks noChangeAspect="1"/>
          </p:cNvPicPr>
          <p:nvPr/>
        </p:nvPicPr>
        <p:blipFill>
          <a:blip r:embed="rId4"/>
          <a:stretch>
            <a:fillRect/>
          </a:stretch>
        </p:blipFill>
        <p:spPr>
          <a:xfrm>
            <a:off x="6117714" y="2283325"/>
            <a:ext cx="5672922" cy="3455214"/>
          </a:xfrm>
          <a:prstGeom prst="rect">
            <a:avLst/>
          </a:prstGeom>
        </p:spPr>
      </p:pic>
      <p:sp>
        <p:nvSpPr>
          <p:cNvPr id="34" name="TextBox 33">
            <a:extLst>
              <a:ext uri="{FF2B5EF4-FFF2-40B4-BE49-F238E27FC236}">
                <a16:creationId xmlns:a16="http://schemas.microsoft.com/office/drawing/2014/main" id="{E909BFB6-DF78-443F-B92E-1B2203F7B5CB}"/>
              </a:ext>
            </a:extLst>
          </p:cNvPr>
          <p:cNvSpPr txBox="1"/>
          <p:nvPr/>
        </p:nvSpPr>
        <p:spPr>
          <a:xfrm>
            <a:off x="6903730" y="1107573"/>
            <a:ext cx="5097281" cy="892552"/>
          </a:xfrm>
          <a:prstGeom prst="rect">
            <a:avLst/>
          </a:prstGeom>
          <a:noFill/>
        </p:spPr>
        <p:txBody>
          <a:bodyPr wrap="square" rtlCol="0">
            <a:spAutoFit/>
          </a:bodyPr>
          <a:lstStyle/>
          <a:p>
            <a:r>
              <a:rPr lang="en-US" b="1" dirty="0"/>
              <a:t>Incidence of cigarette tax in Argentina, by household per capita income decile</a:t>
            </a:r>
            <a:r>
              <a:rPr lang="en-US" dirty="0"/>
              <a:t> </a:t>
            </a:r>
            <a:r>
              <a:rPr lang="en-US" sz="1600" dirty="0"/>
              <a:t>(Prepared based on National Household Expenditure Survey (2004/2005)</a:t>
            </a:r>
            <a:endParaRPr lang="es-AR" sz="1600" dirty="0"/>
          </a:p>
        </p:txBody>
      </p:sp>
    </p:spTree>
    <p:extLst>
      <p:ext uri="{BB962C8B-B14F-4D97-AF65-F5344CB8AC3E}">
        <p14:creationId xmlns:p14="http://schemas.microsoft.com/office/powerpoint/2010/main" val="173572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7280" y="543070"/>
            <a:ext cx="5177040" cy="1675626"/>
          </a:xfrm>
        </p:spPr>
        <p:txBody>
          <a:bodyPr>
            <a:normAutofit/>
          </a:bodyPr>
          <a:lstStyle/>
          <a:p>
            <a:r>
              <a:rPr lang="en-GB" sz="4000" b="1" i="1" cap="all"/>
              <a:t>SECTION 3</a:t>
            </a:r>
            <a:endParaRPr lang="en-GB" sz="4000" b="1" i="1" cap="all"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8106" r="3" b="3"/>
          <a:stretch/>
        </p:blipFill>
        <p:spPr>
          <a:xfrm>
            <a:off x="20" y="4693680"/>
            <a:ext cx="6094455" cy="2164321"/>
          </a:xfrm>
          <a:prstGeom prst="rect">
            <a:avLst/>
          </a:prstGeom>
        </p:spPr>
      </p:pic>
      <p:sp>
        <p:nvSpPr>
          <p:cNvPr id="35" name="Content Placeholder 34">
            <a:extLst>
              <a:ext uri="{FF2B5EF4-FFF2-40B4-BE49-F238E27FC236}">
                <a16:creationId xmlns:a16="http://schemas.microsoft.com/office/drawing/2014/main" id="{8BDFD63F-97A9-4C72-85B4-5115E6AD5FC2}"/>
              </a:ext>
            </a:extLst>
          </p:cNvPr>
          <p:cNvSpPr>
            <a:spLocks noGrp="1"/>
          </p:cNvSpPr>
          <p:nvPr>
            <p:ph idx="1"/>
          </p:nvPr>
        </p:nvSpPr>
        <p:spPr>
          <a:xfrm>
            <a:off x="6527280" y="2399720"/>
            <a:ext cx="5177040" cy="3736507"/>
          </a:xfrm>
        </p:spPr>
        <p:txBody>
          <a:bodyPr>
            <a:normAutofit/>
          </a:bodyPr>
          <a:lstStyle/>
          <a:p>
            <a:r>
              <a:rPr lang="en-US" sz="3200" dirty="0"/>
              <a:t>TAXES &amp; PUBLIC SCRUTINY</a:t>
            </a:r>
          </a:p>
          <a:p>
            <a:endParaRPr lang="en-US" sz="3200" dirty="0"/>
          </a:p>
        </p:txBody>
      </p:sp>
    </p:spTree>
    <p:extLst>
      <p:ext uri="{BB962C8B-B14F-4D97-AF65-F5344CB8AC3E}">
        <p14:creationId xmlns:p14="http://schemas.microsoft.com/office/powerpoint/2010/main" val="7960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6502"/>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Tax transparency	</a:t>
            </a:r>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2585323"/>
          </a:xfrm>
          <a:prstGeom prst="rect">
            <a:avLst/>
          </a:prstGeom>
          <a:noFill/>
        </p:spPr>
        <p:txBody>
          <a:bodyPr wrap="square" rtlCol="0">
            <a:spAutoFit/>
          </a:bodyPr>
          <a:lstStyle/>
          <a:p>
            <a:pPr marL="285750" indent="-285750">
              <a:buFontTx/>
              <a:buChar char="-"/>
            </a:pPr>
            <a:endParaRPr lang="en-US" dirty="0">
              <a:solidFill>
                <a:srgbClr val="516270"/>
              </a:solidFill>
              <a:latin typeface="Arial Narrow" panose="020B0606020202030204" pitchFamily="34" charset="0"/>
            </a:endParaRPr>
          </a:p>
          <a:p>
            <a:pPr marL="285750" indent="-285750">
              <a:buFont typeface="Wingdings" panose="05000000000000000000" pitchFamily="2" charset="2"/>
              <a:buChar char="§"/>
            </a:pPr>
            <a:r>
              <a:rPr lang="en-US" dirty="0">
                <a:solidFill>
                  <a:srgbClr val="516270"/>
                </a:solidFill>
                <a:latin typeface="Arial Narrow" panose="020B0606020202030204" pitchFamily="34" charset="0"/>
              </a:rPr>
              <a:t>Link to ESG, in particular "Social"</a:t>
            </a:r>
          </a:p>
          <a:p>
            <a:pPr marL="285750" indent="-285750">
              <a:buFont typeface="Wingdings" panose="05000000000000000000" pitchFamily="2" charset="2"/>
              <a:buChar char="§"/>
            </a:pPr>
            <a:endParaRPr lang="en-US" dirty="0">
              <a:solidFill>
                <a:srgbClr val="516270"/>
              </a:solidFill>
              <a:latin typeface="Arial Narrow" panose="020B0606020202030204" pitchFamily="34" charset="0"/>
            </a:endParaRPr>
          </a:p>
          <a:p>
            <a:pPr marL="285750" indent="-285750">
              <a:buFont typeface="Wingdings" panose="05000000000000000000" pitchFamily="2" charset="2"/>
              <a:buChar char="§"/>
            </a:pPr>
            <a:r>
              <a:rPr lang="en-US" dirty="0">
                <a:solidFill>
                  <a:srgbClr val="516270"/>
                </a:solidFill>
                <a:latin typeface="Arial Narrow" panose="020B0606020202030204" pitchFamily="34" charset="0"/>
              </a:rPr>
              <a:t>Social awareness of tax and requirements to pay the "fair share" of tax</a:t>
            </a:r>
          </a:p>
          <a:p>
            <a:pPr marL="285750" indent="-285750">
              <a:buFont typeface="Wingdings" panose="05000000000000000000" pitchFamily="2" charset="2"/>
              <a:buChar char="§"/>
            </a:pPr>
            <a:endParaRPr lang="en-US" dirty="0">
              <a:solidFill>
                <a:srgbClr val="516270"/>
              </a:solidFill>
              <a:latin typeface="Arial Narrow" panose="020B0606020202030204" pitchFamily="34" charset="0"/>
            </a:endParaRPr>
          </a:p>
          <a:p>
            <a:pPr marL="285750" indent="-285750">
              <a:buFont typeface="Wingdings" panose="05000000000000000000" pitchFamily="2" charset="2"/>
              <a:buChar char="§"/>
            </a:pPr>
            <a:r>
              <a:rPr lang="en-US" dirty="0">
                <a:solidFill>
                  <a:srgbClr val="516270"/>
                </a:solidFill>
                <a:latin typeface="Arial Narrow" panose="020B0606020202030204" pitchFamily="34" charset="0"/>
              </a:rPr>
              <a:t>Core focus of listed MNEs</a:t>
            </a:r>
          </a:p>
          <a:p>
            <a:pPr marL="285750" indent="-285750">
              <a:buFont typeface="Wingdings" panose="05000000000000000000" pitchFamily="2" charset="2"/>
              <a:buChar char="§"/>
            </a:pPr>
            <a:endParaRPr lang="en-US" dirty="0">
              <a:solidFill>
                <a:srgbClr val="516270"/>
              </a:solidFill>
              <a:latin typeface="Arial Narrow" panose="020B0606020202030204" pitchFamily="34" charset="0"/>
            </a:endParaRPr>
          </a:p>
          <a:p>
            <a:pPr marL="285750" indent="-285750">
              <a:buFont typeface="Wingdings" panose="05000000000000000000" pitchFamily="2" charset="2"/>
              <a:buChar char="§"/>
            </a:pPr>
            <a:r>
              <a:rPr lang="en-US" dirty="0">
                <a:solidFill>
                  <a:srgbClr val="516270"/>
                </a:solidFill>
                <a:latin typeface="Arial Narrow" panose="020B0606020202030204" pitchFamily="34" charset="0"/>
              </a:rPr>
              <a:t>Privately held MNEs less amenable to share information</a:t>
            </a:r>
          </a:p>
          <a:p>
            <a:pPr marL="285750" indent="-285750">
              <a:buFont typeface="Wingdings" panose="05000000000000000000" pitchFamily="2" charset="2"/>
              <a:buChar char="§"/>
            </a:pPr>
            <a:endParaRPr lang="en-US" dirty="0">
              <a:solidFill>
                <a:srgbClr val="516270"/>
              </a:solidFill>
              <a:latin typeface="Arial Narrow" panose="020B0606020202030204" pitchFamily="34" charset="0"/>
            </a:endParaRPr>
          </a:p>
        </p:txBody>
      </p:sp>
    </p:spTree>
    <p:extLst>
      <p:ext uri="{BB962C8B-B14F-4D97-AF65-F5344CB8AC3E}">
        <p14:creationId xmlns:p14="http://schemas.microsoft.com/office/powerpoint/2010/main" val="1655646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solidFill>
            <a:srgbClr val="033572"/>
          </a:solidFill>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Drivers of tax transparency</a:t>
            </a:r>
          </a:p>
        </p:txBody>
      </p:sp>
      <p:sp>
        <p:nvSpPr>
          <p:cNvPr id="13" name="Rectangle à coins arrondis 12"/>
          <p:cNvSpPr/>
          <p:nvPr/>
        </p:nvSpPr>
        <p:spPr>
          <a:xfrm>
            <a:off x="697395" y="1245660"/>
            <a:ext cx="5296080" cy="574828"/>
          </a:xfrm>
          <a:prstGeom prst="roundRect">
            <a:avLst/>
          </a:prstGeom>
          <a:solidFill>
            <a:srgbClr val="0436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Regulatory forces</a:t>
            </a:r>
          </a:p>
        </p:txBody>
      </p:sp>
      <p:sp>
        <p:nvSpPr>
          <p:cNvPr id="14" name="Rectangle à coins arrondis 13"/>
          <p:cNvSpPr/>
          <p:nvPr/>
        </p:nvSpPr>
        <p:spPr>
          <a:xfrm>
            <a:off x="6198523" y="1245660"/>
            <a:ext cx="5296080" cy="574828"/>
          </a:xfrm>
          <a:prstGeom prst="roundRect">
            <a:avLst/>
          </a:prstGeom>
          <a:solidFill>
            <a:srgbClr val="033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Market forces</a:t>
            </a:r>
          </a:p>
        </p:txBody>
      </p:sp>
      <p:sp>
        <p:nvSpPr>
          <p:cNvPr id="16" name="Rectangle à coins arrondis 15"/>
          <p:cNvSpPr/>
          <p:nvPr/>
        </p:nvSpPr>
        <p:spPr>
          <a:xfrm>
            <a:off x="901056" y="1968866"/>
            <a:ext cx="2198205" cy="3717559"/>
          </a:xfrm>
          <a:prstGeom prst="roundRect">
            <a:avLst/>
          </a:prstGeom>
          <a:solidFill>
            <a:srgbClr val="043673">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b="1" dirty="0"/>
              <a:t>Mandatory</a:t>
            </a:r>
          </a:p>
          <a:p>
            <a:pPr algn="ctr"/>
            <a:endParaRPr lang="fr-CH" dirty="0"/>
          </a:p>
          <a:p>
            <a:pPr marL="285750" indent="-285750">
              <a:buFontTx/>
              <a:buChar char="-"/>
            </a:pPr>
            <a:r>
              <a:rPr lang="fr-CH" sz="1400" dirty="0"/>
              <a:t>CbCR</a:t>
            </a:r>
          </a:p>
          <a:p>
            <a:endParaRPr lang="fr-CH" sz="1000" dirty="0"/>
          </a:p>
          <a:p>
            <a:pPr marL="285750" indent="-285750">
              <a:buFontTx/>
              <a:buChar char="-"/>
            </a:pPr>
            <a:r>
              <a:rPr lang="fr-CH" sz="1400" dirty="0"/>
              <a:t>EITI </a:t>
            </a:r>
            <a:r>
              <a:rPr lang="fr-CH" sz="1100" dirty="0"/>
              <a:t>(Extractive Industries </a:t>
            </a:r>
            <a:r>
              <a:rPr lang="fr-CH" sz="1100" dirty="0" err="1"/>
              <a:t>Transparency</a:t>
            </a:r>
            <a:r>
              <a:rPr lang="fr-CH" sz="1100" dirty="0"/>
              <a:t> Initiative)</a:t>
            </a:r>
          </a:p>
          <a:p>
            <a:endParaRPr lang="fr-CH" sz="1000" dirty="0"/>
          </a:p>
          <a:p>
            <a:pPr marL="285750" indent="-285750">
              <a:buFontTx/>
              <a:buChar char="-"/>
            </a:pPr>
            <a:r>
              <a:rPr lang="fr-CH" sz="1400" dirty="0"/>
              <a:t>EU accounting directive</a:t>
            </a:r>
          </a:p>
          <a:p>
            <a:endParaRPr lang="fr-CH" sz="1000" dirty="0"/>
          </a:p>
          <a:p>
            <a:pPr marL="285750" indent="-285750">
              <a:buFontTx/>
              <a:buChar char="-"/>
            </a:pPr>
            <a:r>
              <a:rPr lang="fr-CH" sz="1400" dirty="0"/>
              <a:t>CRD IV </a:t>
            </a:r>
            <a:r>
              <a:rPr lang="fr-CH" sz="1100" dirty="0">
                <a:solidFill>
                  <a:prstClr val="white"/>
                </a:solidFill>
              </a:rPr>
              <a:t>(Capital </a:t>
            </a:r>
            <a:r>
              <a:rPr lang="fr-CH" sz="1100" dirty="0" err="1">
                <a:solidFill>
                  <a:prstClr val="white"/>
                </a:solidFill>
              </a:rPr>
              <a:t>Requirements</a:t>
            </a:r>
            <a:r>
              <a:rPr lang="fr-CH" sz="1100" dirty="0">
                <a:solidFill>
                  <a:prstClr val="white"/>
                </a:solidFill>
              </a:rPr>
              <a:t> Directive)</a:t>
            </a:r>
          </a:p>
          <a:p>
            <a:endParaRPr lang="fr-CH" sz="1000" dirty="0"/>
          </a:p>
          <a:p>
            <a:pPr marL="285750" indent="-285750">
              <a:buFontTx/>
              <a:buChar char="-"/>
            </a:pPr>
            <a:r>
              <a:rPr lang="fr-CH" sz="1400" dirty="0"/>
              <a:t>UK tax strategy </a:t>
            </a:r>
          </a:p>
          <a:p>
            <a:endParaRPr lang="fr-CH" sz="1000" dirty="0"/>
          </a:p>
          <a:p>
            <a:pPr marL="285750" indent="-285750">
              <a:buFontTx/>
              <a:buChar char="-"/>
            </a:pPr>
            <a:r>
              <a:rPr lang="fr-CH" sz="1400" dirty="0"/>
              <a:t>National </a:t>
            </a:r>
            <a:r>
              <a:rPr lang="fr-CH" sz="1400" dirty="0" err="1"/>
              <a:t>regulations</a:t>
            </a:r>
            <a:endParaRPr lang="fr-CH" sz="1400" dirty="0"/>
          </a:p>
          <a:p>
            <a:pPr marL="285750" indent="-285750" algn="ctr">
              <a:buFontTx/>
              <a:buChar char="-"/>
            </a:pPr>
            <a:endParaRPr lang="fr-CH" dirty="0"/>
          </a:p>
          <a:p>
            <a:pPr algn="ctr"/>
            <a:endParaRPr lang="fr-CH" dirty="0"/>
          </a:p>
          <a:p>
            <a:pPr algn="ctr"/>
            <a:endParaRPr lang="fr-CH" dirty="0"/>
          </a:p>
        </p:txBody>
      </p:sp>
      <p:sp>
        <p:nvSpPr>
          <p:cNvPr id="20" name="Rectangle à coins arrondis 19"/>
          <p:cNvSpPr/>
          <p:nvPr/>
        </p:nvSpPr>
        <p:spPr>
          <a:xfrm>
            <a:off x="3478605" y="1968866"/>
            <a:ext cx="2198205" cy="3717559"/>
          </a:xfrm>
          <a:prstGeom prst="roundRect">
            <a:avLst/>
          </a:prstGeom>
          <a:solidFill>
            <a:srgbClr val="043673">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b="1" dirty="0"/>
              <a:t>Voluntary</a:t>
            </a:r>
          </a:p>
          <a:p>
            <a:pPr algn="ctr"/>
            <a:endParaRPr lang="fr-CH" sz="2000" dirty="0"/>
          </a:p>
          <a:p>
            <a:pPr lvl="0"/>
            <a:endParaRPr lang="fr-CH" sz="1600" dirty="0">
              <a:solidFill>
                <a:prstClr val="white"/>
              </a:solidFill>
            </a:endParaRPr>
          </a:p>
          <a:p>
            <a:pPr marL="285750" indent="-285750">
              <a:buFontTx/>
              <a:buChar char="-"/>
            </a:pPr>
            <a:r>
              <a:rPr lang="fr-CH" sz="1600" dirty="0">
                <a:solidFill>
                  <a:prstClr val="white"/>
                </a:solidFill>
              </a:rPr>
              <a:t>B-Team</a:t>
            </a:r>
          </a:p>
          <a:p>
            <a:pPr marL="285750" lvl="0" indent="-285750">
              <a:buFontTx/>
              <a:buChar char="-"/>
            </a:pPr>
            <a:endParaRPr lang="fr-CH" sz="1600" dirty="0">
              <a:solidFill>
                <a:prstClr val="white"/>
              </a:solidFill>
            </a:endParaRPr>
          </a:p>
          <a:p>
            <a:pPr marL="285750" lvl="0" indent="-285750">
              <a:buFontTx/>
              <a:buChar char="-"/>
            </a:pPr>
            <a:r>
              <a:rPr lang="fr-CH" sz="1600" dirty="0">
                <a:solidFill>
                  <a:prstClr val="white"/>
                </a:solidFill>
              </a:rPr>
              <a:t>UN PRI </a:t>
            </a:r>
            <a:r>
              <a:rPr lang="fr-CH" sz="1100" dirty="0">
                <a:solidFill>
                  <a:prstClr val="white"/>
                </a:solidFill>
              </a:rPr>
              <a:t>(Principles for Responsible Investment)</a:t>
            </a:r>
          </a:p>
          <a:p>
            <a:pPr lvl="0"/>
            <a:endParaRPr lang="fr-CH" sz="1600" dirty="0">
              <a:solidFill>
                <a:prstClr val="white"/>
              </a:solidFill>
            </a:endParaRPr>
          </a:p>
          <a:p>
            <a:pPr marL="285750" lvl="0" indent="-285750">
              <a:buFontTx/>
              <a:buChar char="-"/>
            </a:pPr>
            <a:r>
              <a:rPr lang="fr-CH" sz="1600" dirty="0">
                <a:solidFill>
                  <a:prstClr val="white"/>
                </a:solidFill>
              </a:rPr>
              <a:t>GRI </a:t>
            </a:r>
            <a:r>
              <a:rPr lang="fr-CH" sz="1100" dirty="0">
                <a:solidFill>
                  <a:prstClr val="white"/>
                </a:solidFill>
              </a:rPr>
              <a:t>(Global Reporting Initiative)</a:t>
            </a:r>
          </a:p>
          <a:p>
            <a:pPr lvl="0"/>
            <a:endParaRPr lang="fr-CH" sz="1600" dirty="0">
              <a:solidFill>
                <a:prstClr val="white"/>
              </a:solidFill>
            </a:endParaRPr>
          </a:p>
          <a:p>
            <a:pPr marL="285750" indent="-285750">
              <a:buFontTx/>
              <a:buChar char="-"/>
            </a:pPr>
            <a:r>
              <a:rPr lang="fr-CH" sz="1600" dirty="0">
                <a:solidFill>
                  <a:prstClr val="white"/>
                </a:solidFill>
              </a:rPr>
              <a:t>WEF</a:t>
            </a:r>
          </a:p>
          <a:p>
            <a:pPr marL="285750" lvl="0" indent="-285750">
              <a:buFontTx/>
              <a:buChar char="-"/>
            </a:pPr>
            <a:endParaRPr lang="fr-CH" sz="1600" dirty="0">
              <a:solidFill>
                <a:prstClr val="white"/>
              </a:solidFill>
            </a:endParaRPr>
          </a:p>
          <a:p>
            <a:pPr algn="ctr"/>
            <a:endParaRPr lang="fr-CH" dirty="0"/>
          </a:p>
          <a:p>
            <a:pPr algn="ctr"/>
            <a:endParaRPr lang="fr-CH" dirty="0"/>
          </a:p>
          <a:p>
            <a:pPr algn="ctr"/>
            <a:endParaRPr lang="fr-CH" dirty="0"/>
          </a:p>
        </p:txBody>
      </p:sp>
      <p:sp>
        <p:nvSpPr>
          <p:cNvPr id="21" name="Rectangle à coins arrondis 20"/>
          <p:cNvSpPr/>
          <p:nvPr/>
        </p:nvSpPr>
        <p:spPr>
          <a:xfrm>
            <a:off x="6362700" y="1968866"/>
            <a:ext cx="4933951" cy="3717559"/>
          </a:xfrm>
          <a:prstGeom prst="roundRect">
            <a:avLst/>
          </a:prstGeom>
          <a:solidFill>
            <a:srgbClr val="043673">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b="1" dirty="0"/>
              <a:t>Stakeholders</a:t>
            </a:r>
          </a:p>
          <a:p>
            <a:pPr algn="ctr"/>
            <a:endParaRPr lang="fr-CH" sz="2000" dirty="0"/>
          </a:p>
          <a:p>
            <a:pPr marL="285750" indent="-285750">
              <a:buFontTx/>
              <a:buChar char="-"/>
            </a:pPr>
            <a:r>
              <a:rPr lang="fr-CH" sz="1600" dirty="0" err="1"/>
              <a:t>Shareholders</a:t>
            </a:r>
            <a:r>
              <a:rPr lang="fr-CH" sz="1600" dirty="0"/>
              <a:t>		 -     </a:t>
            </a:r>
            <a:r>
              <a:rPr lang="fr-CH" sz="1600" dirty="0" err="1"/>
              <a:t>Employees</a:t>
            </a:r>
            <a:endParaRPr lang="fr-CH" sz="1600" dirty="0"/>
          </a:p>
          <a:p>
            <a:endParaRPr lang="fr-CH" sz="1600" dirty="0"/>
          </a:p>
          <a:p>
            <a:pPr marL="285750" indent="-285750">
              <a:buFontTx/>
              <a:buChar char="-"/>
            </a:pPr>
            <a:r>
              <a:rPr lang="fr-CH" sz="1600" dirty="0"/>
              <a:t>Government		  -    Public</a:t>
            </a:r>
          </a:p>
          <a:p>
            <a:pPr marL="285750" indent="-285750">
              <a:buFontTx/>
              <a:buChar char="-"/>
            </a:pPr>
            <a:endParaRPr lang="fr-CH" sz="1600" dirty="0"/>
          </a:p>
          <a:p>
            <a:pPr marL="285750" indent="-285750">
              <a:buFontTx/>
              <a:buChar char="-"/>
            </a:pPr>
            <a:r>
              <a:rPr lang="fr-CH" sz="1600" dirty="0"/>
              <a:t>International tax community	  -    Clients </a:t>
            </a:r>
          </a:p>
          <a:p>
            <a:pPr marL="285750" indent="-285750">
              <a:buFontTx/>
              <a:buChar char="-"/>
            </a:pPr>
            <a:endParaRPr lang="fr-CH" sz="1600" dirty="0"/>
          </a:p>
          <a:p>
            <a:pPr marL="285750" indent="-285750">
              <a:buFontTx/>
              <a:buChar char="-"/>
            </a:pPr>
            <a:r>
              <a:rPr lang="fr-CH" sz="1600" dirty="0" err="1"/>
              <a:t>Investors</a:t>
            </a:r>
            <a:r>
              <a:rPr lang="fr-CH" sz="1600" dirty="0"/>
              <a:t> </a:t>
            </a:r>
          </a:p>
          <a:p>
            <a:pPr marL="285750" indent="-285750">
              <a:buFontTx/>
              <a:buChar char="-"/>
            </a:pPr>
            <a:endParaRPr lang="fr-CH" sz="1400" dirty="0"/>
          </a:p>
          <a:p>
            <a:endParaRPr lang="fr-CH" sz="1400" dirty="0"/>
          </a:p>
          <a:p>
            <a:endParaRPr lang="fr-CH" sz="1400" dirty="0"/>
          </a:p>
          <a:p>
            <a:pPr marL="285750" indent="-285750" algn="ctr">
              <a:buFontTx/>
              <a:buChar char="-"/>
            </a:pPr>
            <a:endParaRPr lang="fr-CH" dirty="0"/>
          </a:p>
          <a:p>
            <a:pPr algn="ctr"/>
            <a:endParaRPr lang="fr-CH" dirty="0"/>
          </a:p>
          <a:p>
            <a:pPr algn="ctr"/>
            <a:endParaRPr lang="fr-CH" dirty="0"/>
          </a:p>
        </p:txBody>
      </p:sp>
    </p:spTree>
    <p:extLst>
      <p:ext uri="{BB962C8B-B14F-4D97-AF65-F5344CB8AC3E}">
        <p14:creationId xmlns:p14="http://schemas.microsoft.com/office/powerpoint/2010/main" val="15434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Standards of tax transparency for MNEs	</a:t>
            </a:r>
          </a:p>
        </p:txBody>
      </p:sp>
      <p:sp>
        <p:nvSpPr>
          <p:cNvPr id="7" name="Organigramme : Entrée manuelle 6"/>
          <p:cNvSpPr/>
          <p:nvPr/>
        </p:nvSpPr>
        <p:spPr>
          <a:xfrm>
            <a:off x="1609726" y="3924300"/>
            <a:ext cx="1576384" cy="1409700"/>
          </a:xfrm>
          <a:prstGeom prst="flowChartManualInput">
            <a:avLst/>
          </a:prstGeom>
          <a:solidFill>
            <a:srgbClr val="0436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dirty="0"/>
              <a:t>Compliancewith law</a:t>
            </a:r>
          </a:p>
        </p:txBody>
      </p:sp>
      <p:sp>
        <p:nvSpPr>
          <p:cNvPr id="9" name="Organigramme : Entrée manuelle 8"/>
          <p:cNvSpPr/>
          <p:nvPr/>
        </p:nvSpPr>
        <p:spPr>
          <a:xfrm>
            <a:off x="3319467" y="3495673"/>
            <a:ext cx="1576384" cy="1838325"/>
          </a:xfrm>
          <a:prstGeom prst="flowChartManualInput">
            <a:avLst/>
          </a:prstGeom>
          <a:solidFill>
            <a:srgbClr val="0436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dirty="0"/>
              <a:t>Public statements</a:t>
            </a:r>
          </a:p>
        </p:txBody>
      </p:sp>
      <p:sp>
        <p:nvSpPr>
          <p:cNvPr id="10" name="Organigramme : Entrée manuelle 9"/>
          <p:cNvSpPr/>
          <p:nvPr/>
        </p:nvSpPr>
        <p:spPr>
          <a:xfrm>
            <a:off x="5029204" y="2914649"/>
            <a:ext cx="1576386" cy="2419349"/>
          </a:xfrm>
          <a:prstGeom prst="flowChartManualInput">
            <a:avLst/>
          </a:prstGeom>
          <a:solidFill>
            <a:srgbClr val="0436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dirty="0"/>
              <a:t>Public tax policy</a:t>
            </a:r>
          </a:p>
        </p:txBody>
      </p:sp>
      <p:sp>
        <p:nvSpPr>
          <p:cNvPr id="11" name="Organigramme : Entrée manuelle 10"/>
          <p:cNvSpPr/>
          <p:nvPr/>
        </p:nvSpPr>
        <p:spPr>
          <a:xfrm>
            <a:off x="6738576" y="2152649"/>
            <a:ext cx="1576384" cy="3181349"/>
          </a:xfrm>
          <a:prstGeom prst="flowChartManualInput">
            <a:avLst/>
          </a:prstGeom>
          <a:solidFill>
            <a:srgbClr val="0436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dirty="0"/>
              <a:t>Public tax policy and </a:t>
            </a:r>
            <a:r>
              <a:rPr lang="fr-CH" sz="2000" b="1" dirty="0" err="1"/>
              <a:t>disclosures</a:t>
            </a:r>
            <a:r>
              <a:rPr lang="fr-CH" sz="2000" b="1" dirty="0"/>
              <a:t> of taxes </a:t>
            </a:r>
            <a:r>
              <a:rPr lang="fr-CH" sz="2000" b="1" dirty="0" err="1"/>
              <a:t>paid</a:t>
            </a:r>
            <a:endParaRPr lang="fr-CH" sz="2000" b="1" dirty="0"/>
          </a:p>
        </p:txBody>
      </p:sp>
      <p:sp>
        <p:nvSpPr>
          <p:cNvPr id="12" name="Organigramme : Entrée manuelle 11"/>
          <p:cNvSpPr/>
          <p:nvPr/>
        </p:nvSpPr>
        <p:spPr>
          <a:xfrm>
            <a:off x="8448317" y="1066800"/>
            <a:ext cx="1581876" cy="4267199"/>
          </a:xfrm>
          <a:prstGeom prst="flowChartManualInput">
            <a:avLst/>
          </a:prstGeom>
          <a:solidFill>
            <a:srgbClr val="0436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dirty="0"/>
              <a:t>Public tax policy and public CbCR</a:t>
            </a:r>
          </a:p>
        </p:txBody>
      </p:sp>
    </p:spTree>
    <p:extLst>
      <p:ext uri="{BB962C8B-B14F-4D97-AF65-F5344CB8AC3E}">
        <p14:creationId xmlns:p14="http://schemas.microsoft.com/office/powerpoint/2010/main" val="32400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Overview of listed Swiss companies (SMI)*	</a:t>
            </a:r>
          </a:p>
        </p:txBody>
      </p:sp>
      <p:sp>
        <p:nvSpPr>
          <p:cNvPr id="6" name="Rectangle à coins arrondis 5"/>
          <p:cNvSpPr/>
          <p:nvPr/>
        </p:nvSpPr>
        <p:spPr>
          <a:xfrm>
            <a:off x="3676518" y="1245660"/>
            <a:ext cx="2092030" cy="3954706"/>
          </a:xfrm>
          <a:prstGeom prst="roundRect">
            <a:avLst/>
          </a:prstGeom>
          <a:solidFill>
            <a:srgbClr val="033572">
              <a:alpha val="35000"/>
            </a:srgbClr>
          </a:solidFill>
          <a:ln w="63500">
            <a:solidFill>
              <a:srgbClr val="04367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b="1" dirty="0">
                <a:solidFill>
                  <a:srgbClr val="043673"/>
                </a:solidFill>
              </a:rPr>
              <a:t>Public tax policy</a:t>
            </a:r>
          </a:p>
          <a:p>
            <a:pPr algn="ctr"/>
            <a:endParaRPr lang="fr-CH" dirty="0"/>
          </a:p>
          <a:p>
            <a:pPr marL="285750" indent="-285750" algn="ctr">
              <a:buFontTx/>
              <a:buChar char="-"/>
            </a:pP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3"/>
              </a:rPr>
              <a:t>ABB</a:t>
            </a: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4"/>
              </a:rPr>
              <a:t>Credit Suisse</a:t>
            </a: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5"/>
              </a:rPr>
              <a:t>Givaudan</a:t>
            </a: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6"/>
              </a:rPr>
              <a:t>Novartis</a:t>
            </a: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7"/>
              </a:rPr>
              <a:t>Richemont</a:t>
            </a: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8"/>
              </a:rPr>
              <a:t>Roche</a:t>
            </a: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9"/>
              </a:rPr>
              <a:t>SGS</a:t>
            </a: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10"/>
              </a:rPr>
              <a:t>SIKA</a:t>
            </a:r>
            <a:endParaRPr lang="fr-CH" dirty="0">
              <a:solidFill>
                <a:schemeClr val="bg1"/>
              </a:solidFill>
            </a:endParaRPr>
          </a:p>
          <a:p>
            <a:pPr marL="285750" indent="-285750">
              <a:buFont typeface="Wingdings" panose="05000000000000000000" pitchFamily="2" charset="2"/>
              <a:buChar char="§"/>
            </a:pPr>
            <a:r>
              <a:rPr lang="fr-CH" dirty="0">
                <a:solidFill>
                  <a:schemeClr val="bg1"/>
                </a:solidFill>
                <a:hlinkClick r:id="rId11"/>
              </a:rPr>
              <a:t>UBS Group</a:t>
            </a:r>
            <a:endParaRPr lang="fr-CH" dirty="0">
              <a:solidFill>
                <a:schemeClr val="bg1"/>
              </a:solidFill>
            </a:endParaRPr>
          </a:p>
          <a:p>
            <a:pPr marL="285750" indent="-285750">
              <a:buFontTx/>
              <a:buChar char="-"/>
            </a:pPr>
            <a:endParaRPr lang="fr-CH" dirty="0">
              <a:solidFill>
                <a:schemeClr val="bg1"/>
              </a:solidFill>
            </a:endParaRPr>
          </a:p>
          <a:p>
            <a:pPr marL="285750" indent="-285750">
              <a:buFontTx/>
              <a:buChar char="-"/>
            </a:pPr>
            <a:endParaRPr lang="fr-CH" dirty="0"/>
          </a:p>
          <a:p>
            <a:pPr marL="285750" indent="-285750">
              <a:buFontTx/>
              <a:buChar char="-"/>
            </a:pPr>
            <a:endParaRPr lang="fr-CH" dirty="0"/>
          </a:p>
          <a:p>
            <a:pPr marL="285750" indent="-285750">
              <a:buFontTx/>
              <a:buChar char="-"/>
            </a:pPr>
            <a:endParaRPr lang="fr-CH" dirty="0"/>
          </a:p>
          <a:p>
            <a:pPr algn="ctr"/>
            <a:endParaRPr lang="fr-CH" dirty="0"/>
          </a:p>
        </p:txBody>
      </p:sp>
      <p:sp>
        <p:nvSpPr>
          <p:cNvPr id="7" name="Rectangle à coins arrondis 6"/>
          <p:cNvSpPr/>
          <p:nvPr/>
        </p:nvSpPr>
        <p:spPr>
          <a:xfrm>
            <a:off x="9104918" y="1245660"/>
            <a:ext cx="2067827" cy="3954706"/>
          </a:xfrm>
          <a:prstGeom prst="roundRect">
            <a:avLst/>
          </a:prstGeom>
          <a:solidFill>
            <a:srgbClr val="043673">
              <a:alpha val="35000"/>
            </a:srgbClr>
          </a:solidFill>
          <a:ln w="63500">
            <a:solidFill>
              <a:srgbClr val="04367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b="1" dirty="0">
                <a:solidFill>
                  <a:srgbClr val="043673"/>
                </a:solidFill>
              </a:rPr>
              <a:t>Public tax policy and public CbCR</a:t>
            </a:r>
          </a:p>
          <a:p>
            <a:pPr algn="ctr"/>
            <a:endParaRPr lang="fr-CH" dirty="0"/>
          </a:p>
          <a:p>
            <a:pPr marL="285750" indent="-285750">
              <a:buFont typeface="Wingdings" panose="05000000000000000000" pitchFamily="2" charset="2"/>
              <a:buChar char="§"/>
            </a:pPr>
            <a:r>
              <a:rPr lang="fr-CH" dirty="0">
                <a:hlinkClick r:id="rId12"/>
              </a:rPr>
              <a:t>Holcim</a:t>
            </a:r>
            <a:endParaRPr lang="fr-CH" dirty="0"/>
          </a:p>
          <a:p>
            <a:pPr marL="285750" indent="-285750">
              <a:buFont typeface="Wingdings" panose="05000000000000000000" pitchFamily="2" charset="2"/>
              <a:buChar char="§"/>
            </a:pPr>
            <a:r>
              <a:rPr lang="fr-CH" dirty="0">
                <a:hlinkClick r:id="rId13"/>
              </a:rPr>
              <a:t>Nestlé</a:t>
            </a:r>
            <a:endParaRPr lang="fr-CH" dirty="0"/>
          </a:p>
          <a:p>
            <a:pPr marL="285750" indent="-285750">
              <a:buFont typeface="Wingdings" panose="05000000000000000000" pitchFamily="2" charset="2"/>
              <a:buChar char="§"/>
            </a:pPr>
            <a:r>
              <a:rPr lang="fr-CH" dirty="0">
                <a:hlinkClick r:id="rId14"/>
              </a:rPr>
              <a:t>Swiss Life</a:t>
            </a:r>
            <a:endParaRPr lang="fr-CH" dirty="0"/>
          </a:p>
          <a:p>
            <a:pPr marL="285750" indent="-285750">
              <a:buFont typeface="Wingdings" panose="05000000000000000000" pitchFamily="2" charset="2"/>
              <a:buChar char="§"/>
            </a:pPr>
            <a:r>
              <a:rPr lang="fr-CH" dirty="0">
                <a:hlinkClick r:id="rId15"/>
              </a:rPr>
              <a:t>Swiss </a:t>
            </a:r>
            <a:r>
              <a:rPr lang="fr-CH" dirty="0" err="1">
                <a:hlinkClick r:id="rId15"/>
              </a:rPr>
              <a:t>Re</a:t>
            </a:r>
            <a:endParaRPr lang="fr-CH" dirty="0"/>
          </a:p>
          <a:p>
            <a:pPr marL="285750" indent="-285750">
              <a:buFont typeface="Wingdings" panose="05000000000000000000" pitchFamily="2" charset="2"/>
              <a:buChar char="§"/>
            </a:pPr>
            <a:r>
              <a:rPr lang="fr-CH" dirty="0">
                <a:hlinkClick r:id="rId16"/>
              </a:rPr>
              <a:t>Zurich Insurance</a:t>
            </a:r>
            <a:endParaRPr lang="fr-CH" dirty="0"/>
          </a:p>
          <a:p>
            <a:pPr marL="285750" indent="-285750">
              <a:buFontTx/>
              <a:buChar char="-"/>
            </a:pPr>
            <a:endParaRPr lang="fr-CH" dirty="0"/>
          </a:p>
          <a:p>
            <a:pPr marL="285750" indent="-285750">
              <a:buFontTx/>
              <a:buChar char="-"/>
            </a:pPr>
            <a:endParaRPr lang="fr-CH" dirty="0"/>
          </a:p>
          <a:p>
            <a:pPr marL="285750" indent="-285750">
              <a:buFontTx/>
              <a:buChar char="-"/>
            </a:pPr>
            <a:endParaRPr lang="fr-CH" dirty="0"/>
          </a:p>
          <a:p>
            <a:pPr algn="ctr"/>
            <a:endParaRPr lang="fr-CH" dirty="0"/>
          </a:p>
        </p:txBody>
      </p:sp>
      <p:sp>
        <p:nvSpPr>
          <p:cNvPr id="8" name="Rectangle à coins arrondis 7"/>
          <p:cNvSpPr/>
          <p:nvPr/>
        </p:nvSpPr>
        <p:spPr>
          <a:xfrm>
            <a:off x="6402819" y="1245660"/>
            <a:ext cx="2067827" cy="3954706"/>
          </a:xfrm>
          <a:prstGeom prst="roundRect">
            <a:avLst/>
          </a:prstGeom>
          <a:solidFill>
            <a:srgbClr val="043673">
              <a:alpha val="35000"/>
            </a:srgbClr>
          </a:solidFill>
          <a:ln w="63500">
            <a:solidFill>
              <a:srgbClr val="0335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b="1" dirty="0">
                <a:solidFill>
                  <a:srgbClr val="043673"/>
                </a:solidFill>
              </a:rPr>
              <a:t>Public tax policy and disclosures</a:t>
            </a:r>
          </a:p>
          <a:p>
            <a:pPr algn="ctr"/>
            <a:endParaRPr lang="fr-CH" dirty="0"/>
          </a:p>
          <a:p>
            <a:pPr marL="285750" indent="-285750">
              <a:buFont typeface="Wingdings" panose="05000000000000000000" pitchFamily="2" charset="2"/>
              <a:buChar char="§"/>
            </a:pPr>
            <a:r>
              <a:rPr lang="fr-CH" dirty="0">
                <a:hlinkClick r:id="rId17"/>
              </a:rPr>
              <a:t>Partners Group</a:t>
            </a:r>
            <a:endParaRPr lang="fr-CH" dirty="0"/>
          </a:p>
          <a:p>
            <a:pPr marL="285750" indent="-285750">
              <a:buFontTx/>
              <a:buChar char="-"/>
            </a:pPr>
            <a:endParaRPr lang="fr-CH" dirty="0"/>
          </a:p>
          <a:p>
            <a:pPr marL="285750" indent="-285750">
              <a:buFontTx/>
              <a:buChar char="-"/>
            </a:pPr>
            <a:endParaRPr lang="fr-CH" dirty="0"/>
          </a:p>
          <a:p>
            <a:pPr algn="ctr"/>
            <a:endParaRPr lang="fr-CH" dirty="0"/>
          </a:p>
        </p:txBody>
      </p:sp>
      <p:sp>
        <p:nvSpPr>
          <p:cNvPr id="9" name="Rectangle à coins arrondis 8"/>
          <p:cNvSpPr/>
          <p:nvPr/>
        </p:nvSpPr>
        <p:spPr>
          <a:xfrm>
            <a:off x="950216" y="1245660"/>
            <a:ext cx="2092030" cy="3954706"/>
          </a:xfrm>
          <a:prstGeom prst="roundRect">
            <a:avLst/>
          </a:prstGeom>
          <a:solidFill>
            <a:srgbClr val="033572">
              <a:alpha val="35000"/>
            </a:srgbClr>
          </a:solidFill>
          <a:ln w="63500">
            <a:solidFill>
              <a:srgbClr val="04367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b="1" dirty="0">
                <a:solidFill>
                  <a:srgbClr val="043673"/>
                </a:solidFill>
              </a:rPr>
              <a:t>Compliance </a:t>
            </a:r>
            <a:r>
              <a:rPr lang="fr-CH" b="1" dirty="0" err="1">
                <a:solidFill>
                  <a:srgbClr val="043673"/>
                </a:solidFill>
              </a:rPr>
              <a:t>with</a:t>
            </a:r>
            <a:r>
              <a:rPr lang="fr-CH" b="1" dirty="0">
                <a:solidFill>
                  <a:srgbClr val="043673"/>
                </a:solidFill>
              </a:rPr>
              <a:t> </a:t>
            </a:r>
            <a:r>
              <a:rPr lang="fr-CH" b="1" dirty="0" err="1">
                <a:solidFill>
                  <a:srgbClr val="043673"/>
                </a:solidFill>
              </a:rPr>
              <a:t>law</a:t>
            </a:r>
            <a:endParaRPr lang="fr-CH" b="1" dirty="0">
              <a:solidFill>
                <a:srgbClr val="043673"/>
              </a:solidFill>
            </a:endParaRPr>
          </a:p>
          <a:p>
            <a:pPr algn="ctr"/>
            <a:endParaRPr lang="fr-CH" dirty="0"/>
          </a:p>
          <a:p>
            <a:pPr marL="285750" indent="-285750" algn="ctr">
              <a:buFontTx/>
              <a:buChar char="-"/>
            </a:pPr>
            <a:endParaRPr lang="fr-CH" dirty="0">
              <a:solidFill>
                <a:schemeClr val="bg1"/>
              </a:solidFill>
            </a:endParaRPr>
          </a:p>
          <a:p>
            <a:pPr marL="285750" indent="-285750">
              <a:buFont typeface="Wingdings" panose="05000000000000000000" pitchFamily="2" charset="2"/>
              <a:buChar char="§"/>
            </a:pPr>
            <a:r>
              <a:rPr lang="fr-CH" dirty="0" err="1">
                <a:solidFill>
                  <a:schemeClr val="bg1"/>
                </a:solidFill>
              </a:rPr>
              <a:t>Alcon</a:t>
            </a:r>
            <a:endParaRPr lang="fr-CH" dirty="0">
              <a:solidFill>
                <a:schemeClr val="bg1"/>
              </a:solidFill>
            </a:endParaRPr>
          </a:p>
          <a:p>
            <a:pPr marL="285750" indent="-285750">
              <a:buFont typeface="Wingdings" panose="05000000000000000000" pitchFamily="2" charset="2"/>
              <a:buChar char="§"/>
            </a:pPr>
            <a:r>
              <a:rPr lang="fr-CH" dirty="0" err="1">
                <a:solidFill>
                  <a:schemeClr val="bg1"/>
                </a:solidFill>
              </a:rPr>
              <a:t>Lonza</a:t>
            </a:r>
            <a:r>
              <a:rPr lang="fr-CH" dirty="0">
                <a:solidFill>
                  <a:schemeClr val="bg1"/>
                </a:solidFill>
              </a:rPr>
              <a:t> </a:t>
            </a:r>
          </a:p>
          <a:p>
            <a:pPr marL="285750" indent="-285750">
              <a:buFont typeface="Wingdings" panose="05000000000000000000" pitchFamily="2" charset="2"/>
              <a:buChar char="§"/>
            </a:pPr>
            <a:r>
              <a:rPr lang="fr-CH" dirty="0" err="1">
                <a:solidFill>
                  <a:schemeClr val="bg1"/>
                </a:solidFill>
              </a:rPr>
              <a:t>Geberit</a:t>
            </a:r>
            <a:endParaRPr lang="fr-CH" dirty="0">
              <a:solidFill>
                <a:schemeClr val="bg1"/>
              </a:solidFill>
            </a:endParaRPr>
          </a:p>
          <a:p>
            <a:pPr marL="285750" indent="-285750">
              <a:buFont typeface="Wingdings" panose="05000000000000000000" pitchFamily="2" charset="2"/>
              <a:buChar char="§"/>
            </a:pPr>
            <a:r>
              <a:rPr lang="fr-CH" dirty="0">
                <a:solidFill>
                  <a:schemeClr val="bg1"/>
                </a:solidFill>
              </a:rPr>
              <a:t>Swisscom</a:t>
            </a:r>
          </a:p>
          <a:p>
            <a:pPr marL="285750" indent="-285750">
              <a:buFont typeface="Wingdings" panose="05000000000000000000" pitchFamily="2" charset="2"/>
              <a:buChar char="§"/>
            </a:pPr>
            <a:r>
              <a:rPr lang="fr-CH" dirty="0">
                <a:solidFill>
                  <a:schemeClr val="bg1"/>
                </a:solidFill>
              </a:rPr>
              <a:t>Logitech</a:t>
            </a:r>
          </a:p>
          <a:p>
            <a:pPr marL="285750" indent="-285750">
              <a:buFontTx/>
              <a:buChar char="-"/>
            </a:pPr>
            <a:endParaRPr lang="fr-CH" dirty="0">
              <a:solidFill>
                <a:schemeClr val="bg1"/>
              </a:solidFill>
            </a:endParaRPr>
          </a:p>
          <a:p>
            <a:pPr marL="285750" indent="-285750">
              <a:buFontTx/>
              <a:buChar char="-"/>
            </a:pPr>
            <a:endParaRPr lang="fr-CH" dirty="0"/>
          </a:p>
          <a:p>
            <a:pPr marL="285750" indent="-285750">
              <a:buFontTx/>
              <a:buChar char="-"/>
            </a:pPr>
            <a:endParaRPr lang="fr-CH" dirty="0"/>
          </a:p>
          <a:p>
            <a:pPr marL="285750" indent="-285750">
              <a:buFontTx/>
              <a:buChar char="-"/>
            </a:pPr>
            <a:endParaRPr lang="fr-CH" dirty="0"/>
          </a:p>
          <a:p>
            <a:pPr algn="ctr"/>
            <a:endParaRPr lang="fr-CH" dirty="0"/>
          </a:p>
        </p:txBody>
      </p:sp>
      <p:sp>
        <p:nvSpPr>
          <p:cNvPr id="10" name="ZoneTexte 9">
            <a:extLst>
              <a:ext uri="{FF2B5EF4-FFF2-40B4-BE49-F238E27FC236}">
                <a16:creationId xmlns:a16="http://schemas.microsoft.com/office/drawing/2014/main" id="{3D186606-DD70-4DAE-B9A9-23A8A064F61E}"/>
              </a:ext>
            </a:extLst>
          </p:cNvPr>
          <p:cNvSpPr txBox="1"/>
          <p:nvPr/>
        </p:nvSpPr>
        <p:spPr>
          <a:xfrm>
            <a:off x="466736" y="5374613"/>
            <a:ext cx="11027867" cy="800219"/>
          </a:xfrm>
          <a:prstGeom prst="rect">
            <a:avLst/>
          </a:prstGeom>
          <a:noFill/>
        </p:spPr>
        <p:txBody>
          <a:bodyPr wrap="square" rtlCol="0">
            <a:spAutoFit/>
          </a:bodyPr>
          <a:lstStyle/>
          <a:p>
            <a:r>
              <a:rPr lang="en-US" sz="1400" dirty="0">
                <a:solidFill>
                  <a:srgbClr val="516270"/>
                </a:solidFill>
                <a:latin typeface="Arial Narrow" panose="020B0606020202030204" pitchFamily="34" charset="0"/>
              </a:rPr>
              <a:t>*   Research conducted based on a search of publicly available information for fiscal year 2020; this may not be exhaustive as groups sometimes do not publish the information in their annual reports or sustainability reports</a:t>
            </a:r>
          </a:p>
          <a:p>
            <a:pPr marL="742950" lvl="1" indent="-285750">
              <a:buFontTx/>
              <a:buChar char="-"/>
            </a:pPr>
            <a:endParaRPr lang="en-US" dirty="0">
              <a:solidFill>
                <a:srgbClr val="516270"/>
              </a:solidFill>
              <a:latin typeface="Arial Narrow" panose="020B0606020202030204" pitchFamily="34" charset="0"/>
            </a:endParaRPr>
          </a:p>
        </p:txBody>
      </p:sp>
    </p:spTree>
    <p:extLst>
      <p:ext uri="{BB962C8B-B14F-4D97-AF65-F5344CB8AC3E}">
        <p14:creationId xmlns:p14="http://schemas.microsoft.com/office/powerpoint/2010/main" val="89016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Public CbCR	</a:t>
            </a:r>
          </a:p>
        </p:txBody>
      </p:sp>
      <p:sp>
        <p:nvSpPr>
          <p:cNvPr id="13" name="ZoneTexte 12">
            <a:extLst>
              <a:ext uri="{FF2B5EF4-FFF2-40B4-BE49-F238E27FC236}">
                <a16:creationId xmlns:a16="http://schemas.microsoft.com/office/drawing/2014/main" id="{3D186606-DD70-4DAE-B9A9-23A8A064F61E}"/>
              </a:ext>
            </a:extLst>
          </p:cNvPr>
          <p:cNvSpPr txBox="1"/>
          <p:nvPr/>
        </p:nvSpPr>
        <p:spPr>
          <a:xfrm>
            <a:off x="697395" y="1245660"/>
            <a:ext cx="10797209" cy="3693319"/>
          </a:xfrm>
          <a:prstGeom prst="rect">
            <a:avLst/>
          </a:prstGeom>
          <a:noFill/>
        </p:spPr>
        <p:txBody>
          <a:bodyPr wrap="square" rtlCol="0">
            <a:spAutoFit/>
          </a:bodyPr>
          <a:lstStyle/>
          <a:p>
            <a:pPr marL="342900" indent="-342900">
              <a:buFont typeface="Wingdings" panose="05000000000000000000" pitchFamily="2" charset="2"/>
              <a:buChar char="§"/>
            </a:pPr>
            <a:r>
              <a:rPr lang="en-US" dirty="0">
                <a:solidFill>
                  <a:srgbClr val="516270"/>
                </a:solidFill>
                <a:latin typeface="Arial Narrow" panose="020B0606020202030204" pitchFamily="34" charset="0"/>
              </a:rPr>
              <a:t>New upcoming EU legislation </a:t>
            </a:r>
          </a:p>
          <a:p>
            <a:pPr marL="342900" indent="-342900">
              <a:buFont typeface="Wingdings" panose="05000000000000000000" pitchFamily="2" charset="2"/>
              <a:buChar char="§"/>
            </a:pPr>
            <a:endParaRPr lang="en-US" dirty="0">
              <a:solidFill>
                <a:srgbClr val="516270"/>
              </a:solidFill>
              <a:latin typeface="Arial Narrow" panose="020B0606020202030204" pitchFamily="34" charset="0"/>
            </a:endParaRPr>
          </a:p>
          <a:p>
            <a:pPr marL="342900" indent="-342900">
              <a:buFont typeface="Wingdings" panose="05000000000000000000" pitchFamily="2" charset="2"/>
              <a:buChar char="§"/>
            </a:pPr>
            <a:r>
              <a:rPr lang="en-US" dirty="0">
                <a:solidFill>
                  <a:srgbClr val="516270"/>
                </a:solidFill>
                <a:latin typeface="Arial Narrow" panose="020B0606020202030204" pitchFamily="34" charset="0"/>
              </a:rPr>
              <a:t>MNEs with EUR 750 million and active in more than one EU country</a:t>
            </a:r>
          </a:p>
          <a:p>
            <a:pPr marL="342900" indent="-342900">
              <a:buFont typeface="Wingdings" panose="05000000000000000000" pitchFamily="2" charset="2"/>
              <a:buChar char="§"/>
            </a:pPr>
            <a:endParaRPr lang="en-US" dirty="0">
              <a:solidFill>
                <a:srgbClr val="516270"/>
              </a:solidFill>
              <a:latin typeface="Arial Narrow" panose="020B0606020202030204" pitchFamily="34" charset="0"/>
            </a:endParaRPr>
          </a:p>
          <a:p>
            <a:pPr marL="342900" indent="-342900">
              <a:buFont typeface="Wingdings" panose="05000000000000000000" pitchFamily="2" charset="2"/>
              <a:buChar char="§"/>
            </a:pPr>
            <a:r>
              <a:rPr lang="en-US" dirty="0">
                <a:solidFill>
                  <a:srgbClr val="516270"/>
                </a:solidFill>
                <a:latin typeface="Arial Narrow" panose="020B0606020202030204" pitchFamily="34" charset="0"/>
              </a:rPr>
              <a:t>Tax information in relation to each EU Member State as well as in relation to states listed as non-cooperative jurisdictions or on the "Grey List"</a:t>
            </a:r>
          </a:p>
          <a:p>
            <a:pPr marL="342900" indent="-342900">
              <a:buFont typeface="Wingdings" panose="05000000000000000000" pitchFamily="2" charset="2"/>
              <a:buChar char="§"/>
            </a:pPr>
            <a:endParaRPr lang="en-US" dirty="0">
              <a:solidFill>
                <a:srgbClr val="516270"/>
              </a:solidFill>
              <a:latin typeface="Arial Narrow" panose="020B0606020202030204" pitchFamily="34" charset="0"/>
            </a:endParaRPr>
          </a:p>
          <a:p>
            <a:pPr marL="342900" indent="-342900">
              <a:buFont typeface="Wingdings" panose="05000000000000000000" pitchFamily="2" charset="2"/>
              <a:buChar char="§"/>
            </a:pPr>
            <a:r>
              <a:rPr lang="en-US" dirty="0">
                <a:solidFill>
                  <a:srgbClr val="516270"/>
                </a:solidFill>
                <a:latin typeface="Arial Narrow" panose="020B0606020202030204" pitchFamily="34" charset="0"/>
              </a:rPr>
              <a:t>Planned entry into force for fiscal year 2025, to be published in December 2026; individual member countries can anticipate </a:t>
            </a:r>
          </a:p>
          <a:p>
            <a:pPr marL="342900" indent="-342900">
              <a:buFont typeface="Wingdings" panose="05000000000000000000" pitchFamily="2" charset="2"/>
              <a:buChar char="§"/>
            </a:pPr>
            <a:endParaRPr lang="en-US" dirty="0">
              <a:solidFill>
                <a:srgbClr val="516270"/>
              </a:solidFill>
              <a:latin typeface="Arial Narrow" panose="020B0606020202030204" pitchFamily="34" charset="0"/>
            </a:endParaRPr>
          </a:p>
          <a:p>
            <a:pPr marL="342900" indent="-342900">
              <a:buFont typeface="Wingdings" panose="05000000000000000000" pitchFamily="2" charset="2"/>
              <a:buChar char="§"/>
            </a:pPr>
            <a:r>
              <a:rPr lang="en-US" dirty="0">
                <a:solidFill>
                  <a:srgbClr val="516270"/>
                </a:solidFill>
                <a:latin typeface="Arial Narrow" panose="020B0606020202030204" pitchFamily="34" charset="0"/>
              </a:rPr>
              <a:t>Non-EU groups: impact likely limited to CbC data published for EU countries</a:t>
            </a:r>
          </a:p>
          <a:p>
            <a:pPr marL="342900" indent="-342900">
              <a:buFont typeface="Wingdings" panose="05000000000000000000" pitchFamily="2" charset="2"/>
              <a:buChar char="§"/>
            </a:pPr>
            <a:endParaRPr lang="en-US" dirty="0">
              <a:solidFill>
                <a:srgbClr val="516270"/>
              </a:solidFill>
              <a:latin typeface="Arial Narrow" panose="020B0606020202030204" pitchFamily="34" charset="0"/>
            </a:endParaRPr>
          </a:p>
          <a:p>
            <a:pPr marL="342900" indent="-342900">
              <a:buFont typeface="Wingdings" panose="05000000000000000000" pitchFamily="2" charset="2"/>
              <a:buChar char="§"/>
            </a:pPr>
            <a:r>
              <a:rPr lang="en-US" dirty="0">
                <a:solidFill>
                  <a:srgbClr val="516270"/>
                </a:solidFill>
                <a:latin typeface="Arial Narrow" panose="020B0606020202030204" pitchFamily="34" charset="0"/>
              </a:rPr>
              <a:t>Public investor pressure to publish full </a:t>
            </a:r>
            <a:r>
              <a:rPr lang="en-US" dirty="0" err="1">
                <a:solidFill>
                  <a:srgbClr val="516270"/>
                </a:solidFill>
                <a:latin typeface="Arial Narrow" panose="020B0606020202030204" pitchFamily="34" charset="0"/>
              </a:rPr>
              <a:t>CbCR</a:t>
            </a:r>
            <a:endParaRPr lang="en-US" dirty="0">
              <a:solidFill>
                <a:srgbClr val="516270"/>
              </a:solidFill>
              <a:latin typeface="Arial Narrow" panose="020B0606020202030204" pitchFamily="34" charset="0"/>
            </a:endParaRPr>
          </a:p>
          <a:p>
            <a:pPr marL="742950" lvl="1" indent="-285750">
              <a:buFontTx/>
              <a:buChar char="-"/>
            </a:pPr>
            <a:endParaRPr lang="en-US" dirty="0">
              <a:solidFill>
                <a:srgbClr val="516270"/>
              </a:solidFill>
              <a:latin typeface="Arial Narrow" panose="020B0606020202030204" pitchFamily="34" charset="0"/>
            </a:endParaRPr>
          </a:p>
        </p:txBody>
      </p:sp>
    </p:spTree>
    <p:extLst>
      <p:ext uri="{BB962C8B-B14F-4D97-AF65-F5344CB8AC3E}">
        <p14:creationId xmlns:p14="http://schemas.microsoft.com/office/powerpoint/2010/main" val="67798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Tax Nomads versus "Tax Me Now"	</a:t>
            </a:r>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3693319"/>
          </a:xfrm>
          <a:prstGeom prst="rect">
            <a:avLst/>
          </a:prstGeom>
          <a:noFill/>
        </p:spPr>
        <p:txBody>
          <a:bodyPr wrap="square" rtlCol="0">
            <a:spAutoFit/>
          </a:bodyPr>
          <a:lstStyle/>
          <a:p>
            <a:pPr marL="285750" indent="-285750">
              <a:buFontTx/>
              <a:buChar char="-"/>
            </a:pPr>
            <a:r>
              <a:rPr lang="en-US" dirty="0">
                <a:solidFill>
                  <a:srgbClr val="516270"/>
                </a:solidFill>
                <a:latin typeface="Arial Narrow" panose="020B0606020202030204" pitchFamily="34" charset="0"/>
              </a:rPr>
              <a:t>What is the limit to taxation of HNWI?</a:t>
            </a:r>
          </a:p>
          <a:p>
            <a:pPr marL="742950" lvl="1" indent="-285750">
              <a:buFontTx/>
              <a:buChar char="-"/>
            </a:pPr>
            <a:r>
              <a:rPr lang="en-US" dirty="0">
                <a:solidFill>
                  <a:srgbClr val="516270"/>
                </a:solidFill>
                <a:latin typeface="Arial Narrow" panose="020B0606020202030204" pitchFamily="34" charset="0"/>
              </a:rPr>
              <a:t>High tax rates </a:t>
            </a:r>
          </a:p>
          <a:p>
            <a:pPr marL="742950" lvl="1" indent="-285750">
              <a:buFontTx/>
              <a:buChar char="-"/>
            </a:pPr>
            <a:r>
              <a:rPr lang="en-US" dirty="0">
                <a:solidFill>
                  <a:srgbClr val="516270"/>
                </a:solidFill>
                <a:latin typeface="Arial Narrow" panose="020B0606020202030204" pitchFamily="34" charset="0"/>
              </a:rPr>
              <a:t>Legal uncertainty</a:t>
            </a:r>
          </a:p>
          <a:p>
            <a:pPr marL="742950" lvl="1" indent="-285750">
              <a:buFontTx/>
              <a:buChar char="-"/>
            </a:pPr>
            <a:endParaRPr lang="en-US" dirty="0">
              <a:solidFill>
                <a:srgbClr val="516270"/>
              </a:solidFill>
              <a:latin typeface="Arial Narrow" panose="020B0606020202030204" pitchFamily="34" charset="0"/>
            </a:endParaRPr>
          </a:p>
          <a:p>
            <a:pPr marL="285750" indent="-285750">
              <a:buFontTx/>
              <a:buChar char="-"/>
            </a:pPr>
            <a:r>
              <a:rPr lang="en-US" dirty="0">
                <a:solidFill>
                  <a:srgbClr val="516270"/>
                </a:solidFill>
                <a:latin typeface="Arial Narrow" panose="020B0606020202030204" pitchFamily="34" charset="0"/>
              </a:rPr>
              <a:t>Austro-German initiative "Tax Me Now" </a:t>
            </a:r>
          </a:p>
          <a:p>
            <a:pPr marL="742950" lvl="1" indent="-285750">
              <a:buFontTx/>
              <a:buChar char="-"/>
            </a:pPr>
            <a:r>
              <a:rPr lang="en-US" dirty="0">
                <a:solidFill>
                  <a:srgbClr val="516270"/>
                </a:solidFill>
                <a:latin typeface="Arial Narrow" panose="020B0606020202030204" pitchFamily="34" charset="0"/>
                <a:hlinkClick r:id="rId3"/>
              </a:rPr>
              <a:t>www.taxmenow.eu</a:t>
            </a:r>
            <a:r>
              <a:rPr lang="en-US" dirty="0">
                <a:solidFill>
                  <a:srgbClr val="516270"/>
                </a:solidFill>
                <a:latin typeface="Arial Narrow" panose="020B0606020202030204" pitchFamily="34" charset="0"/>
              </a:rPr>
              <a:t> </a:t>
            </a:r>
          </a:p>
          <a:p>
            <a:pPr marL="742950" lvl="1" indent="-285750">
              <a:buFontTx/>
              <a:buChar char="-"/>
            </a:pPr>
            <a:endParaRPr lang="en-US" dirty="0">
              <a:solidFill>
                <a:srgbClr val="516270"/>
              </a:solidFill>
              <a:latin typeface="Arial Narrow" panose="020B0606020202030204" pitchFamily="34" charset="0"/>
            </a:endParaRPr>
          </a:p>
          <a:p>
            <a:pPr marL="742950" lvl="1" indent="-285750">
              <a:buFontTx/>
              <a:buChar char="-"/>
            </a:pPr>
            <a:r>
              <a:rPr lang="en-US" dirty="0">
                <a:solidFill>
                  <a:srgbClr val="516270"/>
                </a:solidFill>
                <a:latin typeface="Arial Narrow" panose="020B0606020202030204" pitchFamily="34" charset="0"/>
              </a:rPr>
              <a:t>Requests:</a:t>
            </a:r>
          </a:p>
          <a:p>
            <a:pPr marL="1200150" lvl="2" indent="-285750">
              <a:buFontTx/>
              <a:buChar char="-"/>
            </a:pPr>
            <a:r>
              <a:rPr lang="en-US" dirty="0">
                <a:solidFill>
                  <a:srgbClr val="516270"/>
                </a:solidFill>
                <a:latin typeface="Arial Narrow" panose="020B0606020202030204" pitchFamily="34" charset="0"/>
              </a:rPr>
              <a:t>Re-introduction of wealth tax for assets worth millions and billions of euros</a:t>
            </a:r>
          </a:p>
          <a:p>
            <a:pPr marL="1200150" lvl="2" indent="-285750">
              <a:buFontTx/>
              <a:buChar char="-"/>
            </a:pPr>
            <a:r>
              <a:rPr lang="en-US" dirty="0">
                <a:solidFill>
                  <a:srgbClr val="516270"/>
                </a:solidFill>
                <a:latin typeface="Arial Narrow" panose="020B0606020202030204" pitchFamily="34" charset="0"/>
              </a:rPr>
              <a:t>Limitation of exemptions for business assets and other special regulations for inheritance and gift tax </a:t>
            </a:r>
          </a:p>
          <a:p>
            <a:pPr marL="1200150" lvl="2" indent="-285750">
              <a:buFontTx/>
              <a:buChar char="-"/>
            </a:pPr>
            <a:r>
              <a:rPr lang="en-US" dirty="0">
                <a:solidFill>
                  <a:srgbClr val="516270"/>
                </a:solidFill>
                <a:latin typeface="Arial Narrow" panose="020B0606020202030204" pitchFamily="34" charset="0"/>
              </a:rPr>
              <a:t>Progressive tax rates instead of flat rates for investment income</a:t>
            </a:r>
          </a:p>
          <a:p>
            <a:pPr marL="1200150" lvl="2" indent="-285750">
              <a:buFontTx/>
              <a:buChar char="-"/>
            </a:pPr>
            <a:r>
              <a:rPr lang="en-US" dirty="0">
                <a:solidFill>
                  <a:srgbClr val="516270"/>
                </a:solidFill>
                <a:latin typeface="Arial Narrow" panose="020B0606020202030204" pitchFamily="34" charset="0"/>
              </a:rPr>
              <a:t>Wealth tax on assets worth millions and billions if government tasks cannot be financed </a:t>
            </a:r>
          </a:p>
          <a:p>
            <a:pPr marL="1200150" lvl="2" indent="-285750">
              <a:buFontTx/>
              <a:buChar char="-"/>
            </a:pPr>
            <a:r>
              <a:rPr lang="en-US" dirty="0">
                <a:solidFill>
                  <a:srgbClr val="516270"/>
                </a:solidFill>
                <a:latin typeface="Arial Narrow" panose="020B0606020202030204" pitchFamily="34" charset="0"/>
              </a:rPr>
              <a:t>Stricter rules against tax avoidance and evasion and better equipment for tax authorities</a:t>
            </a:r>
          </a:p>
        </p:txBody>
      </p:sp>
    </p:spTree>
    <p:extLst>
      <p:ext uri="{BB962C8B-B14F-4D97-AF65-F5344CB8AC3E}">
        <p14:creationId xmlns:p14="http://schemas.microsoft.com/office/powerpoint/2010/main" val="95843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Tax Nomads versus "Tax Me Now"	</a:t>
            </a:r>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4524315"/>
          </a:xfrm>
          <a:prstGeom prst="rect">
            <a:avLst/>
          </a:prstGeom>
          <a:noFill/>
        </p:spPr>
        <p:txBody>
          <a:bodyPr wrap="square" rtlCol="0">
            <a:spAutoFit/>
          </a:bodyPr>
          <a:lstStyle/>
          <a:p>
            <a:pPr lvl="1"/>
            <a:endParaRPr lang="en-US" i="1" dirty="0">
              <a:solidFill>
                <a:srgbClr val="516270"/>
              </a:solidFill>
              <a:latin typeface="Arial Narrow" panose="020B0606020202030204" pitchFamily="34" charset="0"/>
            </a:endParaRPr>
          </a:p>
          <a:p>
            <a:pPr lvl="1"/>
            <a:endParaRPr lang="en-US" i="1" dirty="0">
              <a:solidFill>
                <a:srgbClr val="516270"/>
              </a:solidFill>
              <a:latin typeface="Arial Narrow" panose="020B0606020202030204" pitchFamily="34" charset="0"/>
            </a:endParaRPr>
          </a:p>
          <a:p>
            <a:pPr lvl="1"/>
            <a:endParaRPr lang="en-US" i="1" dirty="0">
              <a:solidFill>
                <a:srgbClr val="516270"/>
              </a:solidFill>
              <a:latin typeface="Arial Narrow" panose="020B0606020202030204" pitchFamily="34" charset="0"/>
            </a:endParaRPr>
          </a:p>
          <a:p>
            <a:pPr lvl="1"/>
            <a:endParaRPr lang="en-US" i="1" dirty="0">
              <a:solidFill>
                <a:srgbClr val="516270"/>
              </a:solidFill>
              <a:latin typeface="Arial Narrow" panose="020B0606020202030204" pitchFamily="34" charset="0"/>
            </a:endParaRPr>
          </a:p>
          <a:p>
            <a:pPr lvl="1"/>
            <a:endParaRPr lang="en-US" i="1" dirty="0">
              <a:solidFill>
                <a:srgbClr val="516270"/>
              </a:solidFill>
              <a:latin typeface="Arial Narrow" panose="020B0606020202030204" pitchFamily="34" charset="0"/>
            </a:endParaRPr>
          </a:p>
          <a:p>
            <a:pPr lvl="1"/>
            <a:endParaRPr lang="en-US" i="1" dirty="0">
              <a:solidFill>
                <a:srgbClr val="516270"/>
              </a:solidFill>
              <a:latin typeface="Arial Narrow" panose="020B0606020202030204" pitchFamily="34" charset="0"/>
            </a:endParaRPr>
          </a:p>
          <a:p>
            <a:pPr lvl="1"/>
            <a:endParaRPr lang="en-US" i="1" dirty="0">
              <a:solidFill>
                <a:srgbClr val="516270"/>
              </a:solidFill>
              <a:latin typeface="Arial Narrow" panose="020B0606020202030204" pitchFamily="34" charset="0"/>
            </a:endParaRPr>
          </a:p>
          <a:p>
            <a:pPr lvl="1"/>
            <a:endParaRPr lang="en-US" i="1" dirty="0">
              <a:solidFill>
                <a:srgbClr val="516270"/>
              </a:solidFill>
              <a:latin typeface="Arial Narrow" panose="020B0606020202030204" pitchFamily="34" charset="0"/>
            </a:endParaRPr>
          </a:p>
          <a:p>
            <a:pPr lvl="1"/>
            <a:endParaRPr lang="en-US" i="1" dirty="0">
              <a:solidFill>
                <a:srgbClr val="516270"/>
              </a:solidFill>
              <a:latin typeface="Arial Narrow" panose="020B0606020202030204" pitchFamily="34" charset="0"/>
            </a:endParaRPr>
          </a:p>
          <a:p>
            <a:pPr marL="742950" lvl="1" indent="-285750">
              <a:buFontTx/>
              <a:buChar char="-"/>
            </a:pPr>
            <a:r>
              <a:rPr lang="en-US" i="1" dirty="0">
                <a:solidFill>
                  <a:srgbClr val="516270"/>
                </a:solidFill>
                <a:latin typeface="Arial Narrow" panose="020B0606020202030204" pitchFamily="34" charset="0"/>
              </a:rPr>
              <a:t>"We are writing to call on all candidates for President […] to support a moderate wealth tax on the fortunes of the richest 1/10 of the richest 1% of Americans — on us. The next dollar of new tax revenue should come from the most financially fortunate, not from middle-income and lower-income Americans.“</a:t>
            </a:r>
          </a:p>
          <a:p>
            <a:pPr marL="742950" lvl="1" indent="-285750">
              <a:buFontTx/>
              <a:buChar char="-"/>
            </a:pPr>
            <a:endParaRPr lang="en-US" i="1" dirty="0">
              <a:solidFill>
                <a:srgbClr val="516270"/>
              </a:solidFill>
              <a:latin typeface="Arial Narrow" panose="020B0606020202030204" pitchFamily="34" charset="0"/>
            </a:endParaRPr>
          </a:p>
          <a:p>
            <a:pPr marL="742950" lvl="1" indent="-285750">
              <a:buFontTx/>
              <a:buChar char="-"/>
            </a:pPr>
            <a:r>
              <a:rPr lang="en-US" i="1" dirty="0">
                <a:solidFill>
                  <a:srgbClr val="516270"/>
                </a:solidFill>
                <a:latin typeface="Arial Narrow" panose="020B0606020202030204" pitchFamily="34" charset="0"/>
                <a:hlinkClick r:id="rId3"/>
              </a:rPr>
              <a:t>https://medium.com/@letterforawealthtax/an-open-letter-to-the-2020-presidential-candidates-its-time-to-tax-us-more-6eb3a548b2fe</a:t>
            </a:r>
            <a:r>
              <a:rPr lang="en-US" i="1" dirty="0">
                <a:solidFill>
                  <a:srgbClr val="516270"/>
                </a:solidFill>
                <a:latin typeface="Arial Narrow" panose="020B0606020202030204" pitchFamily="34" charset="0"/>
              </a:rPr>
              <a:t> </a:t>
            </a:r>
          </a:p>
          <a:p>
            <a:pPr marL="742950" lvl="1" indent="-285750">
              <a:buFontTx/>
              <a:buChar char="-"/>
            </a:pPr>
            <a:endParaRPr lang="en-US" i="1" dirty="0">
              <a:solidFill>
                <a:srgbClr val="516270"/>
              </a:solidFill>
              <a:latin typeface="Arial Narrow" panose="020B0606020202030204" pitchFamily="34" charset="0"/>
            </a:endParaRPr>
          </a:p>
        </p:txBody>
      </p:sp>
      <p:pic>
        <p:nvPicPr>
          <p:cNvPr id="6" name="Imagen 5">
            <a:extLst>
              <a:ext uri="{FF2B5EF4-FFF2-40B4-BE49-F238E27FC236}">
                <a16:creationId xmlns:a16="http://schemas.microsoft.com/office/drawing/2014/main" id="{6B2A7DA3-E21C-4637-B9E8-8B9C77663116}"/>
              </a:ext>
            </a:extLst>
          </p:cNvPr>
          <p:cNvPicPr>
            <a:picLocks noChangeAspect="1"/>
          </p:cNvPicPr>
          <p:nvPr/>
        </p:nvPicPr>
        <p:blipFill>
          <a:blip r:embed="rId4"/>
          <a:stretch>
            <a:fillRect/>
          </a:stretch>
        </p:blipFill>
        <p:spPr>
          <a:xfrm>
            <a:off x="3751960" y="1179738"/>
            <a:ext cx="4688076" cy="2139950"/>
          </a:xfrm>
          <a:prstGeom prst="rect">
            <a:avLst/>
          </a:prstGeom>
        </p:spPr>
      </p:pic>
    </p:spTree>
    <p:extLst>
      <p:ext uri="{BB962C8B-B14F-4D97-AF65-F5344CB8AC3E}">
        <p14:creationId xmlns:p14="http://schemas.microsoft.com/office/powerpoint/2010/main" val="221933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838200" y="365124"/>
            <a:ext cx="10515600" cy="5094771"/>
          </a:xfrm>
        </p:spPr>
        <p:txBody>
          <a:bodyPr>
            <a:normAutofit/>
          </a:bodyPr>
          <a:lstStyle/>
          <a:p>
            <a:r>
              <a:rPr lang="en-US" dirty="0"/>
              <a:t>Taxes and social responsibility: managing opportunities and risks of ever complex tax laws </a:t>
            </a:r>
            <a:endParaRPr lang="en-GB" i="1" cap="all" dirty="0"/>
          </a:p>
        </p:txBody>
      </p:sp>
      <p:pic>
        <p:nvPicPr>
          <p:cNvPr id="6" name="Imagen 5">
            <a:extLst>
              <a:ext uri="{FF2B5EF4-FFF2-40B4-BE49-F238E27FC236}">
                <a16:creationId xmlns:a16="http://schemas.microsoft.com/office/drawing/2014/main" id="{DAC80194-B3EC-4028-AE57-B5253004192F}"/>
              </a:ext>
            </a:extLst>
          </p:cNvPr>
          <p:cNvPicPr>
            <a:picLocks noChangeAspect="1"/>
          </p:cNvPicPr>
          <p:nvPr/>
        </p:nvPicPr>
        <p:blipFill>
          <a:blip r:embed="rId3"/>
          <a:stretch>
            <a:fillRect/>
          </a:stretch>
        </p:blipFill>
        <p:spPr>
          <a:xfrm>
            <a:off x="7604703" y="985273"/>
            <a:ext cx="3626716" cy="589238"/>
          </a:xfrm>
          <a:prstGeom prst="rect">
            <a:avLst/>
          </a:prstGeom>
        </p:spPr>
      </p:pic>
    </p:spTree>
    <p:extLst>
      <p:ext uri="{BB962C8B-B14F-4D97-AF65-F5344CB8AC3E}">
        <p14:creationId xmlns:p14="http://schemas.microsoft.com/office/powerpoint/2010/main" val="3445497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DAC 2 – Pending Case before the Austrian Constitutional Court	</a:t>
            </a:r>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4524315"/>
          </a:xfrm>
          <a:prstGeom prst="rect">
            <a:avLst/>
          </a:prstGeom>
          <a:noFill/>
        </p:spPr>
        <p:txBody>
          <a:bodyPr wrap="square" rtlCol="0">
            <a:spAutoFit/>
          </a:bodyPr>
          <a:lstStyle/>
          <a:p>
            <a:pPr marL="285750" indent="-285750">
              <a:buFontTx/>
              <a:buChar char="-"/>
            </a:pPr>
            <a:r>
              <a:rPr lang="en-US" b="1" dirty="0">
                <a:solidFill>
                  <a:srgbClr val="516270"/>
                </a:solidFill>
                <a:latin typeface="Arial Narrow" panose="020B0606020202030204" pitchFamily="34" charset="0"/>
              </a:rPr>
              <a:t>Facts</a:t>
            </a:r>
            <a:r>
              <a:rPr lang="en-US" dirty="0">
                <a:solidFill>
                  <a:srgbClr val="516270"/>
                </a:solidFill>
                <a:latin typeface="Arial Narrow" panose="020B0606020202030204" pitchFamily="34" charset="0"/>
              </a:rPr>
              <a:t>:</a:t>
            </a:r>
          </a:p>
          <a:p>
            <a:pPr marL="742950" lvl="1" indent="-285750">
              <a:buFontTx/>
              <a:buChar char="-"/>
            </a:pPr>
            <a:r>
              <a:rPr lang="en-US" dirty="0">
                <a:solidFill>
                  <a:srgbClr val="516270"/>
                </a:solidFill>
                <a:latin typeface="Arial Narrow" panose="020B0606020202030204" pitchFamily="34" charset="0"/>
              </a:rPr>
              <a:t>Austrian tax resident individual held German bank account with a balance of EUR 40</a:t>
            </a:r>
          </a:p>
          <a:p>
            <a:pPr marL="742950" lvl="1" indent="-285750">
              <a:buFontTx/>
              <a:buChar char="-"/>
            </a:pPr>
            <a:r>
              <a:rPr lang="en-US" dirty="0">
                <a:solidFill>
                  <a:srgbClr val="516270"/>
                </a:solidFill>
                <a:latin typeface="Arial Narrow" panose="020B0606020202030204" pitchFamily="34" charset="0"/>
              </a:rPr>
              <a:t>Exchange of financial account information under DAC 2: German bank &gt; German competent authority &gt; Austrian competent authority </a:t>
            </a:r>
          </a:p>
          <a:p>
            <a:pPr marL="742950" lvl="1" indent="-285750">
              <a:buFontTx/>
              <a:buChar char="-"/>
            </a:pPr>
            <a:r>
              <a:rPr lang="en-US" dirty="0">
                <a:solidFill>
                  <a:srgbClr val="516270"/>
                </a:solidFill>
                <a:latin typeface="Arial Narrow" panose="020B0606020202030204" pitchFamily="34" charset="0"/>
              </a:rPr>
              <a:t>Information exchanged:</a:t>
            </a:r>
          </a:p>
          <a:p>
            <a:pPr marL="1200150" lvl="2" indent="-285750">
              <a:buFontTx/>
              <a:buChar char="-"/>
            </a:pPr>
            <a:r>
              <a:rPr lang="en-US" dirty="0">
                <a:solidFill>
                  <a:srgbClr val="516270"/>
                </a:solidFill>
                <a:latin typeface="Arial Narrow" panose="020B0606020202030204" pitchFamily="34" charset="0"/>
              </a:rPr>
              <a:t>name, address, date and place of birth</a:t>
            </a:r>
          </a:p>
          <a:p>
            <a:pPr marL="1200150" lvl="2" indent="-285750">
              <a:buFontTx/>
              <a:buChar char="-"/>
            </a:pPr>
            <a:r>
              <a:rPr lang="en-US" dirty="0">
                <a:solidFill>
                  <a:srgbClr val="516270"/>
                </a:solidFill>
                <a:latin typeface="Arial Narrow" panose="020B0606020202030204" pitchFamily="34" charset="0"/>
              </a:rPr>
              <a:t>TIN</a:t>
            </a:r>
          </a:p>
          <a:p>
            <a:pPr marL="1200150" lvl="2" indent="-285750">
              <a:buFontTx/>
              <a:buChar char="-"/>
            </a:pPr>
            <a:r>
              <a:rPr lang="en-US" dirty="0">
                <a:solidFill>
                  <a:srgbClr val="516270"/>
                </a:solidFill>
                <a:latin typeface="Arial Narrow" panose="020B0606020202030204" pitchFamily="34" charset="0"/>
              </a:rPr>
              <a:t>account balance</a:t>
            </a:r>
          </a:p>
          <a:p>
            <a:pPr marL="285750" indent="-285750">
              <a:buFontTx/>
              <a:buChar char="-"/>
            </a:pPr>
            <a:r>
              <a:rPr lang="en-US" dirty="0">
                <a:solidFill>
                  <a:srgbClr val="516270"/>
                </a:solidFill>
                <a:latin typeface="Arial Narrow" panose="020B0606020202030204" pitchFamily="34" charset="0"/>
              </a:rPr>
              <a:t>Complaint with the Austrian data protection authority: automatic processing and transfer of sensitive personal and financial data between financial institutions and across national borders violates data protection laws and fundamental rights &gt; rejected</a:t>
            </a:r>
          </a:p>
          <a:p>
            <a:pPr marL="285750" indent="-285750">
              <a:buFontTx/>
              <a:buChar char="-"/>
            </a:pPr>
            <a:r>
              <a:rPr lang="en-US" dirty="0">
                <a:solidFill>
                  <a:srgbClr val="516270"/>
                </a:solidFill>
                <a:latin typeface="Arial Narrow" panose="020B0606020202030204" pitchFamily="34" charset="0"/>
              </a:rPr>
              <a:t>Appeal to the Austrian Federal Administrative Court &gt; rejected</a:t>
            </a:r>
          </a:p>
          <a:p>
            <a:pPr marL="285750" indent="-285750">
              <a:buFontTx/>
              <a:buChar char="-"/>
            </a:pPr>
            <a:r>
              <a:rPr lang="en-US" dirty="0">
                <a:solidFill>
                  <a:srgbClr val="516270"/>
                </a:solidFill>
                <a:latin typeface="Arial Narrow" panose="020B0606020202030204" pitchFamily="34" charset="0"/>
              </a:rPr>
              <a:t>Complaint with the Austrian Constitutional Court &gt; pending</a:t>
            </a:r>
          </a:p>
          <a:p>
            <a:pPr marL="742950" lvl="1" indent="-285750">
              <a:buFontTx/>
              <a:buChar char="-"/>
            </a:pPr>
            <a:r>
              <a:rPr lang="en-US" b="1" dirty="0">
                <a:solidFill>
                  <a:srgbClr val="516270"/>
                </a:solidFill>
                <a:latin typeface="Arial Narrow" panose="020B0606020202030204" pitchFamily="34" charset="0"/>
              </a:rPr>
              <a:t>Claim</a:t>
            </a:r>
            <a:r>
              <a:rPr lang="en-US" dirty="0">
                <a:solidFill>
                  <a:srgbClr val="516270"/>
                </a:solidFill>
                <a:latin typeface="Arial Narrow" panose="020B0606020202030204" pitchFamily="34" charset="0"/>
              </a:rPr>
              <a:t>: infringement of right of protection of personal data under Arts. 8 and 52(1) of the Charter on Fundamental Rights of the European Union</a:t>
            </a:r>
          </a:p>
          <a:p>
            <a:pPr marL="742950" lvl="1" indent="-285750">
              <a:buFontTx/>
              <a:buChar char="-"/>
            </a:pPr>
            <a:r>
              <a:rPr lang="en-US" dirty="0">
                <a:solidFill>
                  <a:srgbClr val="516270"/>
                </a:solidFill>
                <a:latin typeface="Arial Narrow" panose="020B0606020202030204" pitchFamily="34" charset="0"/>
              </a:rPr>
              <a:t>Recommendation to request a preliminary ruling from the ECJ on the interpretation of Arts. 8 and 52(1) of the Charter</a:t>
            </a:r>
          </a:p>
        </p:txBody>
      </p:sp>
    </p:spTree>
    <p:extLst>
      <p:ext uri="{BB962C8B-B14F-4D97-AF65-F5344CB8AC3E}">
        <p14:creationId xmlns:p14="http://schemas.microsoft.com/office/powerpoint/2010/main" val="1923372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534988" indent="-534988">
              <a:tabLst>
                <a:tab pos="9690100" algn="l"/>
              </a:tabLst>
            </a:pPr>
            <a:r>
              <a:rPr lang="en-GB" sz="2400" b="1" dirty="0"/>
              <a:t>DAC 2 – Pending Case before the Austrian Constitutional Court</a:t>
            </a:r>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4524315"/>
          </a:xfrm>
          <a:prstGeom prst="rect">
            <a:avLst/>
          </a:prstGeom>
          <a:noFill/>
        </p:spPr>
        <p:txBody>
          <a:bodyPr wrap="square" rtlCol="0">
            <a:spAutoFit/>
          </a:bodyPr>
          <a:lstStyle/>
          <a:p>
            <a:pPr marL="285750" indent="-285750">
              <a:buFontTx/>
              <a:buChar char="-"/>
            </a:pPr>
            <a:r>
              <a:rPr lang="en-US" b="1" dirty="0">
                <a:solidFill>
                  <a:srgbClr val="516270"/>
                </a:solidFill>
                <a:latin typeface="Arial Narrow" panose="020B0606020202030204" pitchFamily="34" charset="0"/>
              </a:rPr>
              <a:t>Legal basis</a:t>
            </a:r>
            <a:r>
              <a:rPr lang="en-US" dirty="0">
                <a:solidFill>
                  <a:srgbClr val="516270"/>
                </a:solidFill>
                <a:latin typeface="Arial Narrow" panose="020B0606020202030204" pitchFamily="34" charset="0"/>
              </a:rPr>
              <a:t>:</a:t>
            </a:r>
          </a:p>
          <a:p>
            <a:pPr marL="742950" lvl="1" indent="-285750">
              <a:buFontTx/>
              <a:buChar char="-"/>
            </a:pPr>
            <a:r>
              <a:rPr lang="en-US" dirty="0">
                <a:solidFill>
                  <a:srgbClr val="516270"/>
                </a:solidFill>
                <a:latin typeface="Arial Narrow" panose="020B0606020202030204" pitchFamily="34" charset="0"/>
              </a:rPr>
              <a:t>Tax data is personal data</a:t>
            </a:r>
          </a:p>
          <a:p>
            <a:pPr marL="742950" lvl="1" indent="-285750">
              <a:buFontTx/>
              <a:buChar char="-"/>
            </a:pPr>
            <a:r>
              <a:rPr lang="en-US" dirty="0">
                <a:solidFill>
                  <a:srgbClr val="516270"/>
                </a:solidFill>
                <a:latin typeface="Arial Narrow" panose="020B0606020202030204" pitchFamily="34" charset="0"/>
              </a:rPr>
              <a:t>Art. 8(2) of the Charter: </a:t>
            </a:r>
            <a:r>
              <a:rPr lang="en-US" i="1" dirty="0">
                <a:solidFill>
                  <a:srgbClr val="516270"/>
                </a:solidFill>
                <a:latin typeface="Arial Narrow" panose="020B0606020202030204" pitchFamily="34" charset="0"/>
              </a:rPr>
              <a:t>"Such data must be processed fairly for specified purposes and on the basis of the consent of the person concerned or some other legitimate basis laid down by law."</a:t>
            </a:r>
          </a:p>
          <a:p>
            <a:pPr marL="742950" lvl="1" indent="-285750">
              <a:buFontTx/>
              <a:buChar char="-"/>
            </a:pPr>
            <a:r>
              <a:rPr lang="en-US" dirty="0">
                <a:solidFill>
                  <a:srgbClr val="516270"/>
                </a:solidFill>
                <a:latin typeface="Arial Narrow" panose="020B0606020202030204" pitchFamily="34" charset="0"/>
              </a:rPr>
              <a:t>Art. 52(1) of the Charter: </a:t>
            </a:r>
            <a:r>
              <a:rPr lang="en-US" i="1" dirty="0">
                <a:solidFill>
                  <a:srgbClr val="516270"/>
                </a:solidFill>
                <a:latin typeface="Arial Narrow" panose="020B0606020202030204" pitchFamily="34" charset="0"/>
              </a:rPr>
              <a:t>"Any limitation on the exercise of the rights and freedoms </a:t>
            </a:r>
            <a:r>
              <a:rPr lang="en-US" i="1" dirty="0" err="1">
                <a:solidFill>
                  <a:srgbClr val="516270"/>
                </a:solidFill>
                <a:latin typeface="Arial Narrow" panose="020B0606020202030204" pitchFamily="34" charset="0"/>
              </a:rPr>
              <a:t>recognised</a:t>
            </a:r>
            <a:r>
              <a:rPr lang="en-US" i="1" dirty="0">
                <a:solidFill>
                  <a:srgbClr val="516270"/>
                </a:solidFill>
                <a:latin typeface="Arial Narrow" panose="020B0606020202030204" pitchFamily="34" charset="0"/>
              </a:rPr>
              <a:t> by this Charter must be provided for by law and respect the essence of those rights and freedoms. Subject to the principle of proportionality, limitations may be made only if they are necessary and genuinely meet objectives of general interest </a:t>
            </a:r>
            <a:r>
              <a:rPr lang="en-US" i="1" dirty="0" err="1">
                <a:solidFill>
                  <a:srgbClr val="516270"/>
                </a:solidFill>
                <a:latin typeface="Arial Narrow" panose="020B0606020202030204" pitchFamily="34" charset="0"/>
              </a:rPr>
              <a:t>recognised</a:t>
            </a:r>
            <a:r>
              <a:rPr lang="en-US" i="1" dirty="0">
                <a:solidFill>
                  <a:srgbClr val="516270"/>
                </a:solidFill>
                <a:latin typeface="Arial Narrow" panose="020B0606020202030204" pitchFamily="34" charset="0"/>
              </a:rPr>
              <a:t> by the Union or the need to protect the rights and freedoms of others."</a:t>
            </a:r>
          </a:p>
          <a:p>
            <a:pPr marL="742950" lvl="1" indent="-285750">
              <a:buFontTx/>
              <a:buChar char="-"/>
            </a:pPr>
            <a:r>
              <a:rPr lang="en-US" u="sng" dirty="0">
                <a:solidFill>
                  <a:srgbClr val="516270"/>
                </a:solidFill>
                <a:latin typeface="Arial Narrow" panose="020B0606020202030204" pitchFamily="34" charset="0"/>
              </a:rPr>
              <a:t>Principle of proportionality</a:t>
            </a:r>
            <a:r>
              <a:rPr lang="en-US" dirty="0">
                <a:solidFill>
                  <a:srgbClr val="516270"/>
                </a:solidFill>
                <a:latin typeface="Arial Narrow" panose="020B0606020202030204" pitchFamily="34" charset="0"/>
              </a:rPr>
              <a:t>: infringement must be suitable, necessary and proportionate to achieve a legitimate objective</a:t>
            </a:r>
          </a:p>
          <a:p>
            <a:pPr marL="742950" lvl="1" indent="-285750">
              <a:buFontTx/>
              <a:buChar char="-"/>
            </a:pPr>
            <a:r>
              <a:rPr lang="en-US" dirty="0">
                <a:solidFill>
                  <a:srgbClr val="516270"/>
                </a:solidFill>
                <a:latin typeface="Arial Narrow" panose="020B0606020202030204" pitchFamily="34" charset="0"/>
              </a:rPr>
              <a:t>Objective of DAC 2: to combat cross-border tax fraud and tax evasion</a:t>
            </a:r>
          </a:p>
          <a:p>
            <a:pPr marL="285750" indent="-285750">
              <a:buFontTx/>
              <a:buChar char="-"/>
            </a:pPr>
            <a:r>
              <a:rPr lang="en-US" b="1" dirty="0">
                <a:solidFill>
                  <a:srgbClr val="516270"/>
                </a:solidFill>
                <a:latin typeface="Arial Narrow" panose="020B0606020202030204" pitchFamily="34" charset="0"/>
              </a:rPr>
              <a:t>Reasoning</a:t>
            </a:r>
            <a:r>
              <a:rPr lang="en-US" dirty="0">
                <a:solidFill>
                  <a:srgbClr val="516270"/>
                </a:solidFill>
                <a:latin typeface="Arial Narrow" panose="020B0606020202030204" pitchFamily="34" charset="0"/>
              </a:rPr>
              <a:t>:</a:t>
            </a:r>
          </a:p>
          <a:p>
            <a:pPr marL="742950" lvl="1" indent="-285750">
              <a:buFontTx/>
              <a:buChar char="-"/>
            </a:pPr>
            <a:r>
              <a:rPr lang="en-US" dirty="0">
                <a:solidFill>
                  <a:srgbClr val="516270"/>
                </a:solidFill>
                <a:latin typeface="Arial Narrow" panose="020B0606020202030204" pitchFamily="34" charset="0"/>
              </a:rPr>
              <a:t>It is not necessary to process all the data actually processed in order to meet the objective of DAC 2</a:t>
            </a:r>
          </a:p>
          <a:p>
            <a:pPr marL="742950" lvl="1" indent="-285750">
              <a:buFontTx/>
              <a:buChar char="-"/>
            </a:pPr>
            <a:r>
              <a:rPr lang="en-US" dirty="0">
                <a:solidFill>
                  <a:srgbClr val="516270"/>
                </a:solidFill>
                <a:latin typeface="Arial Narrow" panose="020B0606020202030204" pitchFamily="34" charset="0"/>
              </a:rPr>
              <a:t>The processing of personal data is not proportionate in view of the objective of DAC 2</a:t>
            </a:r>
          </a:p>
          <a:p>
            <a:pPr marL="742950" lvl="1" indent="-285750">
              <a:buFontTx/>
              <a:buChar char="-"/>
            </a:pPr>
            <a:r>
              <a:rPr lang="en-US" dirty="0">
                <a:solidFill>
                  <a:srgbClr val="516270"/>
                </a:solidFill>
                <a:latin typeface="Arial Narrow" panose="020B0606020202030204" pitchFamily="34" charset="0"/>
              </a:rPr>
              <a:t>Consequently, the Austrian provisions implementing DAC 2 infringe the taxpayer's right to protection of personal data and are thus unconstitutional</a:t>
            </a:r>
          </a:p>
        </p:txBody>
      </p:sp>
    </p:spTree>
    <p:extLst>
      <p:ext uri="{BB962C8B-B14F-4D97-AF65-F5344CB8AC3E}">
        <p14:creationId xmlns:p14="http://schemas.microsoft.com/office/powerpoint/2010/main" val="3618480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92048"/>
            <a:ext cx="12192000" cy="6858000"/>
          </a:xfrm>
        </p:spPr>
      </p:pic>
      <p:sp>
        <p:nvSpPr>
          <p:cNvPr id="2" name="Title 1"/>
          <p:cNvSpPr>
            <a:spLocks noGrp="1"/>
          </p:cNvSpPr>
          <p:nvPr>
            <p:ph type="title"/>
          </p:nvPr>
        </p:nvSpPr>
        <p:spPr>
          <a:xfrm>
            <a:off x="838200" y="365124"/>
            <a:ext cx="10515600" cy="5094771"/>
          </a:xfrm>
        </p:spPr>
        <p:txBody>
          <a:bodyPr>
            <a:normAutofit/>
          </a:bodyPr>
          <a:lstStyle/>
          <a:p>
            <a:pPr algn="ctr"/>
            <a:r>
              <a:rPr lang="en-US" i="1" cap="all" dirty="0"/>
              <a:t>THANK YOU</a:t>
            </a:r>
            <a:endParaRPr lang="en-GB" i="1" cap="all" dirty="0"/>
          </a:p>
        </p:txBody>
      </p:sp>
      <p:grpSp>
        <p:nvGrpSpPr>
          <p:cNvPr id="6" name="Grupo 5">
            <a:extLst>
              <a:ext uri="{FF2B5EF4-FFF2-40B4-BE49-F238E27FC236}">
                <a16:creationId xmlns:a16="http://schemas.microsoft.com/office/drawing/2014/main" id="{E538502F-6A75-4996-83B2-AA05124D260E}"/>
              </a:ext>
            </a:extLst>
          </p:cNvPr>
          <p:cNvGrpSpPr/>
          <p:nvPr/>
        </p:nvGrpSpPr>
        <p:grpSpPr>
          <a:xfrm>
            <a:off x="2995134" y="3775740"/>
            <a:ext cx="7740262" cy="1741592"/>
            <a:chOff x="865353" y="3192176"/>
            <a:chExt cx="9554997" cy="1978416"/>
          </a:xfrm>
        </p:grpSpPr>
        <p:pic>
          <p:nvPicPr>
            <p:cNvPr id="7" name="Imagen 6">
              <a:extLst>
                <a:ext uri="{FF2B5EF4-FFF2-40B4-BE49-F238E27FC236}">
                  <a16:creationId xmlns:a16="http://schemas.microsoft.com/office/drawing/2014/main" id="{0F15DC24-C9D1-42CA-A14C-5E6CA61869EE}"/>
                </a:ext>
              </a:extLst>
            </p:cNvPr>
            <p:cNvPicPr>
              <a:picLocks noChangeAspect="1"/>
            </p:cNvPicPr>
            <p:nvPr/>
          </p:nvPicPr>
          <p:blipFill>
            <a:blip r:embed="rId3"/>
            <a:stretch>
              <a:fillRect/>
            </a:stretch>
          </p:blipFill>
          <p:spPr>
            <a:xfrm>
              <a:off x="6721906" y="3285789"/>
              <a:ext cx="1393292" cy="1391641"/>
            </a:xfrm>
            <a:prstGeom prst="rect">
              <a:avLst/>
            </a:prstGeom>
          </p:spPr>
        </p:pic>
        <p:pic>
          <p:nvPicPr>
            <p:cNvPr id="8" name="Imagen 7">
              <a:extLst>
                <a:ext uri="{FF2B5EF4-FFF2-40B4-BE49-F238E27FC236}">
                  <a16:creationId xmlns:a16="http://schemas.microsoft.com/office/drawing/2014/main" id="{110553DD-C1C4-4CEF-B3FD-A3293D0C46BC}"/>
                </a:ext>
              </a:extLst>
            </p:cNvPr>
            <p:cNvPicPr>
              <a:picLocks noChangeAspect="1"/>
            </p:cNvPicPr>
            <p:nvPr/>
          </p:nvPicPr>
          <p:blipFill>
            <a:blip r:embed="rId4"/>
            <a:stretch>
              <a:fillRect/>
            </a:stretch>
          </p:blipFill>
          <p:spPr>
            <a:xfrm>
              <a:off x="865353" y="3244341"/>
              <a:ext cx="2070793" cy="1922879"/>
            </a:xfrm>
            <a:prstGeom prst="rect">
              <a:avLst/>
            </a:prstGeom>
          </p:spPr>
        </p:pic>
        <p:pic>
          <p:nvPicPr>
            <p:cNvPr id="9" name="Picture 7" descr="A person with a beard and mustache&#10;&#10;Description automatically generated with low confidence">
              <a:extLst>
                <a:ext uri="{FF2B5EF4-FFF2-40B4-BE49-F238E27FC236}">
                  <a16:creationId xmlns:a16="http://schemas.microsoft.com/office/drawing/2014/main" id="{30841C7A-C904-4015-A40B-B75A8B595A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67" b="19630"/>
            <a:stretch/>
          </p:blipFill>
          <p:spPr>
            <a:xfrm>
              <a:off x="2952099" y="3394818"/>
              <a:ext cx="1354918" cy="1278331"/>
            </a:xfrm>
            <a:prstGeom prst="flowChartConnector">
              <a:avLst/>
            </a:prstGeom>
          </p:spPr>
        </p:pic>
        <p:sp>
          <p:nvSpPr>
            <p:cNvPr id="10" name="TextBox 8">
              <a:extLst>
                <a:ext uri="{FF2B5EF4-FFF2-40B4-BE49-F238E27FC236}">
                  <a16:creationId xmlns:a16="http://schemas.microsoft.com/office/drawing/2014/main" id="{24F51C59-2CB4-48EE-B86B-316AFDCD790F}"/>
                </a:ext>
              </a:extLst>
            </p:cNvPr>
            <p:cNvSpPr txBox="1"/>
            <p:nvPr/>
          </p:nvSpPr>
          <p:spPr>
            <a:xfrm>
              <a:off x="2856466" y="4735199"/>
              <a:ext cx="2250106" cy="435393"/>
            </a:xfrm>
            <a:prstGeom prst="rect">
              <a:avLst/>
            </a:prstGeom>
            <a:noFill/>
          </p:spPr>
          <p:txBody>
            <a:bodyPr wrap="none" rtlCol="0">
              <a:spAutoFit/>
            </a:bodyPr>
            <a:lstStyle/>
            <a:p>
              <a:r>
                <a:rPr lang="es-419" sz="90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Juan Manuel Iglesias Mamone</a:t>
              </a:r>
            </a:p>
            <a:p>
              <a:pPr>
                <a:spcBef>
                  <a:spcPts val="300"/>
                </a:spcBef>
              </a:pPr>
              <a:r>
                <a:rPr lang="es-419" sz="700" dirty="0">
                  <a:solidFill>
                    <a:schemeClr val="tx1">
                      <a:lumMod val="65000"/>
                      <a:lumOff val="35000"/>
                    </a:schemeClr>
                  </a:solidFill>
                  <a:latin typeface="Bahnschrift Light SemiCondensed" panose="020B0502040204020203" pitchFamily="34" charset="0"/>
                </a:rPr>
                <a:t>Mitrani, Caballero &amp; Ruiz Moreno, Buenos Aires</a:t>
              </a:r>
              <a:endParaRPr lang="es-AR" sz="700" dirty="0">
                <a:solidFill>
                  <a:schemeClr val="tx1">
                    <a:lumMod val="65000"/>
                    <a:lumOff val="35000"/>
                  </a:schemeClr>
                </a:solidFill>
                <a:latin typeface="Bahnschrift Light SemiCondensed" panose="020B0502040204020203" pitchFamily="34" charset="0"/>
              </a:endParaRPr>
            </a:p>
          </p:txBody>
        </p:sp>
        <p:pic>
          <p:nvPicPr>
            <p:cNvPr id="11" name="Picture 11">
              <a:extLst>
                <a:ext uri="{FF2B5EF4-FFF2-40B4-BE49-F238E27FC236}">
                  <a16:creationId xmlns:a16="http://schemas.microsoft.com/office/drawing/2014/main" id="{8BCA8162-4B7B-40F3-B71F-713EEAD092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7486" y="3192176"/>
              <a:ext cx="1496372" cy="1504923"/>
            </a:xfrm>
            <a:prstGeom prst="rect">
              <a:avLst/>
            </a:prstGeom>
          </p:spPr>
        </p:pic>
        <p:sp>
          <p:nvSpPr>
            <p:cNvPr id="12" name="CuadroTexto 11">
              <a:extLst>
                <a:ext uri="{FF2B5EF4-FFF2-40B4-BE49-F238E27FC236}">
                  <a16:creationId xmlns:a16="http://schemas.microsoft.com/office/drawing/2014/main" id="{2C85D8F5-3A42-4370-80F0-ED853E954BD4}"/>
                </a:ext>
              </a:extLst>
            </p:cNvPr>
            <p:cNvSpPr txBox="1"/>
            <p:nvPr/>
          </p:nvSpPr>
          <p:spPr>
            <a:xfrm>
              <a:off x="4993398" y="4735199"/>
              <a:ext cx="1167286" cy="3770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rPr>
                <a:t>Jennifer A. </a:t>
              </a:r>
              <a:r>
                <a:rPr kumimoji="0" lang="es-419" sz="900" b="0" i="0" u="none" strike="noStrike" kern="1200" cap="none" spc="0" normalizeH="0" baseline="0" noProof="0" dirty="0" err="1">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rPr>
                <a:t>Migliori</a:t>
              </a:r>
              <a:endParaRPr kumimoji="0" lang="es-419" sz="900" b="0" i="0" u="none" strike="noStrike" kern="1200" cap="none" spc="0" normalizeH="0" baseline="0" noProof="0" dirty="0">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s-419" sz="700" b="0" i="0" u="none" strike="noStrike" kern="1200" cap="none" spc="0" normalizeH="0" baseline="0" noProof="0" dirty="0" err="1">
                  <a:ln>
                    <a:noFill/>
                  </a:ln>
                  <a:solidFill>
                    <a:prstClr val="black">
                      <a:lumMod val="65000"/>
                      <a:lumOff val="35000"/>
                    </a:prstClr>
                  </a:solidFill>
                  <a:effectLst/>
                  <a:uLnTx/>
                  <a:uFillTx/>
                  <a:latin typeface="Bahnschrift Light SemiCondensed" panose="020B0502040204020203" pitchFamily="34" charset="0"/>
                  <a:ea typeface="+mn-ea"/>
                  <a:cs typeface="+mn-cs"/>
                </a:rPr>
                <a:t>Duane</a:t>
              </a:r>
              <a:r>
                <a:rPr kumimoji="0" lang="es-419"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rPr>
                <a:t> Morris LLP, Miami</a:t>
              </a:r>
              <a:endParaRPr kumimoji="0" lang="es-AR"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endParaRPr>
            </a:p>
          </p:txBody>
        </p:sp>
        <p:sp>
          <p:nvSpPr>
            <p:cNvPr id="13" name="CuadroTexto 12">
              <a:extLst>
                <a:ext uri="{FF2B5EF4-FFF2-40B4-BE49-F238E27FC236}">
                  <a16:creationId xmlns:a16="http://schemas.microsoft.com/office/drawing/2014/main" id="{7033F3A7-A76A-4E82-AB63-2D93B785AE6A}"/>
                </a:ext>
              </a:extLst>
            </p:cNvPr>
            <p:cNvSpPr txBox="1"/>
            <p:nvPr/>
          </p:nvSpPr>
          <p:spPr>
            <a:xfrm>
              <a:off x="6834909" y="4735199"/>
              <a:ext cx="1167286" cy="3770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900" b="0" i="0" u="none" strike="noStrike" kern="1200" cap="none" spc="0" normalizeH="0" baseline="0" noProof="0" dirty="0" err="1">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rPr>
                <a:t>Lyyn</a:t>
              </a:r>
              <a:r>
                <a:rPr kumimoji="0" lang="es-419" sz="900" b="0" i="0" u="none" strike="noStrike" kern="1200" cap="none" spc="0" normalizeH="0" baseline="0" noProof="0" dirty="0">
                  <a:ln>
                    <a:noFill/>
                  </a:ln>
                  <a:solidFill>
                    <a:srgbClr val="BA005F"/>
                  </a:solidFill>
                  <a:effectLst/>
                  <a:uLnTx/>
                  <a:uFillTx/>
                  <a:latin typeface="Bahnschrift Light SemiCondensed" panose="020B0502040204020203" pitchFamily="34" charset="0"/>
                  <a:ea typeface="Kigelia Light" panose="020B0502040204020203" pitchFamily="34" charset="0"/>
                  <a:cs typeface="Latha" panose="020B0502040204020203" pitchFamily="34" charset="0"/>
                </a:rPr>
                <a:t> Cramer</a:t>
              </a:r>
            </a:p>
            <a:p>
              <a:pPr marL="0" marR="0" lvl="0" indent="0" algn="l" defTabSz="914400" rtl="0" eaLnBrk="1" fontAlgn="auto" latinLnBrk="0" hangingPunct="1">
                <a:lnSpc>
                  <a:spcPct val="100000"/>
                </a:lnSpc>
                <a:spcBef>
                  <a:spcPts val="300"/>
                </a:spcBef>
                <a:spcAft>
                  <a:spcPts val="0"/>
                </a:spcAft>
                <a:buClrTx/>
                <a:buSzTx/>
                <a:buFontTx/>
                <a:buNone/>
                <a:tabLst/>
                <a:defRPr/>
              </a:pPr>
              <a:r>
                <a:rPr lang="es-419" sz="700" dirty="0">
                  <a:solidFill>
                    <a:prstClr val="black">
                      <a:lumMod val="65000"/>
                      <a:lumOff val="35000"/>
                    </a:prstClr>
                  </a:solidFill>
                  <a:latin typeface="Bahnschrift Light SemiCondensed" panose="020B0502040204020203" pitchFamily="34" charset="0"/>
                </a:rPr>
                <a:t>MAPPLES GROUP</a:t>
              </a:r>
              <a:r>
                <a:rPr kumimoji="0" lang="es-419"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rPr>
                <a:t>, </a:t>
              </a:r>
              <a:r>
                <a:rPr kumimoji="0" lang="es-419" sz="700" b="0" i="0" u="none" strike="noStrike" kern="1200" cap="none" spc="0" normalizeH="0" baseline="0" noProof="0" dirty="0" err="1">
                  <a:ln>
                    <a:noFill/>
                  </a:ln>
                  <a:solidFill>
                    <a:prstClr val="black">
                      <a:lumMod val="65000"/>
                      <a:lumOff val="35000"/>
                    </a:prstClr>
                  </a:solidFill>
                  <a:effectLst/>
                  <a:uLnTx/>
                  <a:uFillTx/>
                  <a:latin typeface="Bahnschrift Light SemiCondensed" panose="020B0502040204020203" pitchFamily="34" charset="0"/>
                  <a:ea typeface="+mn-ea"/>
                  <a:cs typeface="+mn-cs"/>
                </a:rPr>
                <a:t>Ireland</a:t>
              </a:r>
              <a:endParaRPr kumimoji="0" lang="es-AR"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endParaRPr>
            </a:p>
          </p:txBody>
        </p:sp>
        <p:sp>
          <p:nvSpPr>
            <p:cNvPr id="14" name="CuadroTexto 13">
              <a:extLst>
                <a:ext uri="{FF2B5EF4-FFF2-40B4-BE49-F238E27FC236}">
                  <a16:creationId xmlns:a16="http://schemas.microsoft.com/office/drawing/2014/main" id="{98E5C963-8829-4CC1-A6FD-87D693553324}"/>
                </a:ext>
              </a:extLst>
            </p:cNvPr>
            <p:cNvSpPr txBox="1"/>
            <p:nvPr/>
          </p:nvSpPr>
          <p:spPr>
            <a:xfrm>
              <a:off x="8963746" y="4735199"/>
              <a:ext cx="1456604" cy="377026"/>
            </a:xfrm>
            <a:prstGeom prst="rect">
              <a:avLst/>
            </a:prstGeom>
            <a:noFill/>
          </p:spPr>
          <p:txBody>
            <a:bodyPr wrap="square" rtlCol="0">
              <a:spAutoFit/>
            </a:bodyPr>
            <a:lstStyle/>
            <a:p>
              <a:pPr lvl="0">
                <a:defRPr/>
              </a:pPr>
              <a:r>
                <a:rPr lang="es-419" sz="90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Michael Orchowski</a:t>
              </a:r>
            </a:p>
            <a:p>
              <a:pPr marL="0" marR="0" lvl="0" indent="0" algn="l" defTabSz="914400" rtl="0" eaLnBrk="1" fontAlgn="auto" latinLnBrk="0" hangingPunct="1">
                <a:lnSpc>
                  <a:spcPct val="100000"/>
                </a:lnSpc>
                <a:spcBef>
                  <a:spcPts val="300"/>
                </a:spcBef>
                <a:spcAft>
                  <a:spcPts val="0"/>
                </a:spcAft>
                <a:buClrTx/>
                <a:buSzTx/>
                <a:buFontTx/>
                <a:buNone/>
                <a:tabLst/>
                <a:defRPr/>
              </a:pPr>
              <a:r>
                <a:rPr lang="es-419" sz="700" dirty="0">
                  <a:solidFill>
                    <a:prstClr val="black">
                      <a:lumMod val="65000"/>
                      <a:lumOff val="35000"/>
                    </a:prstClr>
                  </a:solidFill>
                  <a:latin typeface="Bahnschrift Light SemiCondensed" panose="020B0502040204020203" pitchFamily="34" charset="0"/>
                </a:rPr>
                <a:t>Sullivan &amp; Cromwell</a:t>
              </a:r>
              <a:r>
                <a:rPr kumimoji="0" lang="es-419"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rPr>
                <a:t>, London</a:t>
              </a:r>
              <a:endParaRPr kumimoji="0" lang="es-AR"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endParaRPr>
            </a:p>
          </p:txBody>
        </p:sp>
        <p:pic>
          <p:nvPicPr>
            <p:cNvPr id="15" name="Picture 12">
              <a:extLst>
                <a:ext uri="{FF2B5EF4-FFF2-40B4-BE49-F238E27FC236}">
                  <a16:creationId xmlns:a16="http://schemas.microsoft.com/office/drawing/2014/main" id="{26C6105A-B66B-424C-A421-D6C7D25790B5}"/>
                </a:ext>
              </a:extLst>
            </p:cNvPr>
            <p:cNvPicPr preferRelativeResize="0">
              <a:picLocks/>
            </p:cNvPicPr>
            <p:nvPr/>
          </p:nvPicPr>
          <p:blipFill rotWithShape="1">
            <a:blip r:embed="rId7" cstate="print">
              <a:extLst>
                <a:ext uri="{28A0092B-C50C-407E-A947-70E740481C1C}">
                  <a14:useLocalDpi xmlns:a14="http://schemas.microsoft.com/office/drawing/2010/main" val="0"/>
                </a:ext>
              </a:extLst>
            </a:blip>
            <a:srcRect b="28869"/>
            <a:stretch/>
          </p:blipFill>
          <p:spPr>
            <a:xfrm>
              <a:off x="8792649" y="3311418"/>
              <a:ext cx="1393292" cy="1393200"/>
            </a:xfrm>
            <a:prstGeom prst="ellipse">
              <a:avLst/>
            </a:prstGeom>
          </p:spPr>
        </p:pic>
      </p:grpSp>
      <p:pic>
        <p:nvPicPr>
          <p:cNvPr id="18" name="Imagen 17">
            <a:extLst>
              <a:ext uri="{FF2B5EF4-FFF2-40B4-BE49-F238E27FC236}">
                <a16:creationId xmlns:a16="http://schemas.microsoft.com/office/drawing/2014/main" id="{CAFB8ADC-0980-44C8-9B8C-1A7A3F306765}"/>
              </a:ext>
            </a:extLst>
          </p:cNvPr>
          <p:cNvPicPr>
            <a:picLocks noChangeAspect="1"/>
          </p:cNvPicPr>
          <p:nvPr/>
        </p:nvPicPr>
        <p:blipFill>
          <a:blip r:embed="rId8"/>
          <a:stretch>
            <a:fillRect/>
          </a:stretch>
        </p:blipFill>
        <p:spPr>
          <a:xfrm>
            <a:off x="368689" y="3859982"/>
            <a:ext cx="1524000" cy="1657350"/>
          </a:xfrm>
          <a:prstGeom prst="rect">
            <a:avLst/>
          </a:prstGeom>
        </p:spPr>
      </p:pic>
      <p:sp>
        <p:nvSpPr>
          <p:cNvPr id="19" name="CuadroTexto 13">
            <a:extLst>
              <a:ext uri="{FF2B5EF4-FFF2-40B4-BE49-F238E27FC236}">
                <a16:creationId xmlns:a16="http://schemas.microsoft.com/office/drawing/2014/main" id="{70CA74C8-115C-4CD9-BBD7-6BFEF8A89EF2}"/>
              </a:ext>
            </a:extLst>
          </p:cNvPr>
          <p:cNvSpPr txBox="1"/>
          <p:nvPr/>
        </p:nvSpPr>
        <p:spPr>
          <a:xfrm>
            <a:off x="10927004" y="5142141"/>
            <a:ext cx="1456604" cy="377026"/>
          </a:xfrm>
          <a:prstGeom prst="rect">
            <a:avLst/>
          </a:prstGeom>
          <a:noFill/>
        </p:spPr>
        <p:txBody>
          <a:bodyPr wrap="square" rtlCol="0">
            <a:spAutoFit/>
          </a:bodyPr>
          <a:lstStyle/>
          <a:p>
            <a:pPr lvl="0">
              <a:defRPr/>
            </a:pPr>
            <a:r>
              <a:rPr lang="es-419" sz="90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Floran Ponce</a:t>
            </a:r>
          </a:p>
          <a:p>
            <a:pPr marL="0" marR="0" lvl="0" indent="0" algn="l" defTabSz="914400" rtl="0" eaLnBrk="1" fontAlgn="auto" latinLnBrk="0" hangingPunct="1">
              <a:lnSpc>
                <a:spcPct val="100000"/>
              </a:lnSpc>
              <a:spcBef>
                <a:spcPts val="300"/>
              </a:spcBef>
              <a:spcAft>
                <a:spcPts val="0"/>
              </a:spcAft>
              <a:buClrTx/>
              <a:buSzTx/>
              <a:buFontTx/>
              <a:buNone/>
              <a:tabLst/>
              <a:defRPr/>
            </a:pPr>
            <a:r>
              <a:rPr lang="es-419" sz="700" dirty="0">
                <a:solidFill>
                  <a:prstClr val="black">
                    <a:lumMod val="65000"/>
                    <a:lumOff val="35000"/>
                  </a:prstClr>
                </a:solidFill>
                <a:latin typeface="Bahnschrift Light SemiCondensed" panose="020B0502040204020203" pitchFamily="34" charset="0"/>
              </a:rPr>
              <a:t>Lenz &amp; Staehelin</a:t>
            </a:r>
            <a:r>
              <a:rPr kumimoji="0" lang="es-419"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rPr>
              <a:t>, Geneva</a:t>
            </a:r>
            <a:endParaRPr kumimoji="0" lang="es-AR" sz="700" b="0" i="0" u="none" strike="noStrike" kern="1200" cap="none" spc="0" normalizeH="0" baseline="0" noProof="0" dirty="0">
              <a:ln>
                <a:noFill/>
              </a:ln>
              <a:solidFill>
                <a:prstClr val="black">
                  <a:lumMod val="65000"/>
                  <a:lumOff val="35000"/>
                </a:prstClr>
              </a:solidFill>
              <a:effectLst/>
              <a:uLnTx/>
              <a:uFillTx/>
              <a:latin typeface="Bahnschrift Light SemiCondensed" panose="020B0502040204020203" pitchFamily="34" charset="0"/>
              <a:ea typeface="+mn-ea"/>
              <a:cs typeface="+mn-cs"/>
            </a:endParaRPr>
          </a:p>
        </p:txBody>
      </p:sp>
      <p:pic>
        <p:nvPicPr>
          <p:cNvPr id="20" name="Picture 12">
            <a:extLst>
              <a:ext uri="{FF2B5EF4-FFF2-40B4-BE49-F238E27FC236}">
                <a16:creationId xmlns:a16="http://schemas.microsoft.com/office/drawing/2014/main" id="{F7AF4C5D-720B-4E34-80E6-66B216707102}"/>
              </a:ext>
            </a:extLst>
          </p:cNvPr>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10811723" y="3845271"/>
            <a:ext cx="1128671" cy="1252867"/>
          </a:xfrm>
          <a:prstGeom prst="ellipse">
            <a:avLst/>
          </a:prstGeom>
        </p:spPr>
      </p:pic>
      <p:pic>
        <p:nvPicPr>
          <p:cNvPr id="17" name="Imagem 16" descr="Mulher sentada em cadeira&#10;&#10;Descrição gerada automaticamente">
            <a:extLst>
              <a:ext uri="{FF2B5EF4-FFF2-40B4-BE49-F238E27FC236}">
                <a16:creationId xmlns:a16="http://schemas.microsoft.com/office/drawing/2014/main" id="{0874C2A0-90AA-40D0-B90A-0319E033921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1346" t="19082" r="10486" b="34717"/>
          <a:stretch/>
        </p:blipFill>
        <p:spPr>
          <a:xfrm>
            <a:off x="1955069" y="3930994"/>
            <a:ext cx="1155311" cy="1175242"/>
          </a:xfrm>
          <a:prstGeom prst="ellipse">
            <a:avLst/>
          </a:prstGeom>
        </p:spPr>
      </p:pic>
      <p:sp>
        <p:nvSpPr>
          <p:cNvPr id="21" name="CuadroTexto 13">
            <a:extLst>
              <a:ext uri="{FF2B5EF4-FFF2-40B4-BE49-F238E27FC236}">
                <a16:creationId xmlns:a16="http://schemas.microsoft.com/office/drawing/2014/main" id="{A18123E7-7ED2-461D-9EC3-9A653AC39561}"/>
              </a:ext>
            </a:extLst>
          </p:cNvPr>
          <p:cNvSpPr txBox="1"/>
          <p:nvPr/>
        </p:nvSpPr>
        <p:spPr>
          <a:xfrm>
            <a:off x="2109497" y="5098138"/>
            <a:ext cx="1354918" cy="348813"/>
          </a:xfrm>
          <a:prstGeom prst="rect">
            <a:avLst/>
          </a:prstGeom>
          <a:noFill/>
        </p:spPr>
        <p:txBody>
          <a:bodyPr wrap="square" rtlCol="0">
            <a:spAutoFit/>
          </a:bodyPr>
          <a:lstStyle/>
          <a:p>
            <a:pPr lvl="0">
              <a:defRPr/>
            </a:pPr>
            <a:r>
              <a:rPr lang="es-419" sz="800" dirty="0">
                <a:solidFill>
                  <a:srgbClr val="BA005F"/>
                </a:solidFill>
                <a:latin typeface="Bahnschrift Light SemiCondensed" panose="020B0502040204020203" pitchFamily="34" charset="0"/>
                <a:ea typeface="Kigelia Light" panose="020B0502040204020203" pitchFamily="34" charset="0"/>
                <a:cs typeface="Latha" panose="020B0502040204020203" pitchFamily="34" charset="0"/>
              </a:rPr>
              <a:t>Bruna Marrara</a:t>
            </a:r>
          </a:p>
          <a:p>
            <a:pPr defTabSz="685800">
              <a:spcBef>
                <a:spcPts val="225"/>
              </a:spcBef>
              <a:defRPr/>
            </a:pPr>
            <a:r>
              <a:rPr lang="es-419" sz="700" dirty="0">
                <a:solidFill>
                  <a:prstClr val="black">
                    <a:lumMod val="65000"/>
                    <a:lumOff val="35000"/>
                  </a:prstClr>
                </a:solidFill>
                <a:latin typeface="Bahnschrift Light SemiCondensed" panose="020B0502040204020203" pitchFamily="34" charset="0"/>
              </a:rPr>
              <a:t>Machado Meyer, </a:t>
            </a:r>
            <a:r>
              <a:rPr lang="es-419" sz="700" dirty="0" err="1">
                <a:solidFill>
                  <a:prstClr val="black">
                    <a:lumMod val="65000"/>
                    <a:lumOff val="35000"/>
                  </a:prstClr>
                </a:solidFill>
                <a:latin typeface="Bahnschrift Light SemiCondensed" panose="020B0502040204020203" pitchFamily="34" charset="0"/>
              </a:rPr>
              <a:t>Brazil</a:t>
            </a:r>
            <a:endParaRPr lang="es-AR" sz="700" dirty="0">
              <a:solidFill>
                <a:prstClr val="black">
                  <a:lumMod val="65000"/>
                  <a:lumOff val="35000"/>
                </a:prstClr>
              </a:solidFill>
              <a:latin typeface="Bahnschrift Light SemiCondensed" panose="020B0502040204020203" pitchFamily="34" charset="0"/>
            </a:endParaRPr>
          </a:p>
        </p:txBody>
      </p:sp>
    </p:spTree>
    <p:extLst>
      <p:ext uri="{BB962C8B-B14F-4D97-AF65-F5344CB8AC3E}">
        <p14:creationId xmlns:p14="http://schemas.microsoft.com/office/powerpoint/2010/main" val="75359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2124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0264" y="556994"/>
            <a:ext cx="4753535" cy="1672499"/>
          </a:xfrm>
        </p:spPr>
        <p:txBody>
          <a:bodyPr>
            <a:normAutofit/>
          </a:bodyPr>
          <a:lstStyle/>
          <a:p>
            <a:r>
              <a:rPr lang="en-GB" sz="4000" b="1" i="1" cap="all" dirty="0"/>
              <a:t>Section 1</a:t>
            </a: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4072" r="1" b="1"/>
          <a:stretch/>
        </p:blipFill>
        <p:spPr>
          <a:xfrm>
            <a:off x="-2" y="3823161"/>
            <a:ext cx="6189158" cy="3034839"/>
          </a:xfrm>
          <a:prstGeom prst="rect">
            <a:avLst/>
          </a:prstGeom>
        </p:spPr>
      </p:pic>
      <p:sp>
        <p:nvSpPr>
          <p:cNvPr id="33" name="Content Placeholder 32">
            <a:extLst>
              <a:ext uri="{FF2B5EF4-FFF2-40B4-BE49-F238E27FC236}">
                <a16:creationId xmlns:a16="http://schemas.microsoft.com/office/drawing/2014/main" id="{B45F17A6-13E5-44E8-A6E6-48C1A186FB8F}"/>
              </a:ext>
            </a:extLst>
          </p:cNvPr>
          <p:cNvSpPr>
            <a:spLocks noGrp="1"/>
          </p:cNvSpPr>
          <p:nvPr>
            <p:ph idx="1"/>
          </p:nvPr>
        </p:nvSpPr>
        <p:spPr>
          <a:xfrm>
            <a:off x="6600264" y="2413645"/>
            <a:ext cx="5030561" cy="3694734"/>
          </a:xfrm>
        </p:spPr>
        <p:txBody>
          <a:bodyPr>
            <a:normAutofit/>
          </a:bodyPr>
          <a:lstStyle/>
          <a:p>
            <a:r>
              <a:rPr lang="en-US" sz="3200" dirty="0"/>
              <a:t>THE ROLE OF TAXES IN ESG</a:t>
            </a:r>
          </a:p>
          <a:p>
            <a:endParaRPr lang="en-US" sz="2000" dirty="0"/>
          </a:p>
        </p:txBody>
      </p:sp>
      <p:sp>
        <p:nvSpPr>
          <p:cNvPr id="13" name="CuadroTexto 12">
            <a:extLst>
              <a:ext uri="{FF2B5EF4-FFF2-40B4-BE49-F238E27FC236}">
                <a16:creationId xmlns:a16="http://schemas.microsoft.com/office/drawing/2014/main" id="{5495C2E9-83F0-4EFC-A50C-C96395B7B7B0}"/>
              </a:ext>
            </a:extLst>
          </p:cNvPr>
          <p:cNvSpPr txBox="1"/>
          <p:nvPr/>
        </p:nvSpPr>
        <p:spPr>
          <a:xfrm>
            <a:off x="6747223" y="3149019"/>
            <a:ext cx="6097424" cy="996170"/>
          </a:xfrm>
          <a:prstGeom prst="rect">
            <a:avLst/>
          </a:prstGeom>
          <a:noFill/>
        </p:spPr>
        <p:txBody>
          <a:bodyPr wrap="square">
            <a:spAutoFit/>
          </a:bodyPr>
          <a:lstStyle/>
          <a:p>
            <a:pPr>
              <a:lnSpc>
                <a:spcPct val="90000"/>
              </a:lnSpc>
              <a:spcBef>
                <a:spcPts val="1000"/>
              </a:spcBef>
            </a:pPr>
            <a:r>
              <a:rPr lang="en-US" sz="2800" i="1" dirty="0"/>
              <a:t>The US vs the EU approach</a:t>
            </a:r>
          </a:p>
          <a:p>
            <a:pPr>
              <a:lnSpc>
                <a:spcPct val="90000"/>
              </a:lnSpc>
              <a:spcBef>
                <a:spcPts val="1000"/>
              </a:spcBef>
            </a:pPr>
            <a:endParaRPr lang="en-US" sz="2800" i="1" dirty="0"/>
          </a:p>
        </p:txBody>
      </p:sp>
      <p:pic>
        <p:nvPicPr>
          <p:cNvPr id="19" name="Imagen 18">
            <a:extLst>
              <a:ext uri="{FF2B5EF4-FFF2-40B4-BE49-F238E27FC236}">
                <a16:creationId xmlns:a16="http://schemas.microsoft.com/office/drawing/2014/main" id="{39E63A34-3192-402A-B8F0-F9D04524EF1F}"/>
              </a:ext>
            </a:extLst>
          </p:cNvPr>
          <p:cNvPicPr>
            <a:picLocks noChangeAspect="1"/>
          </p:cNvPicPr>
          <p:nvPr/>
        </p:nvPicPr>
        <p:blipFill>
          <a:blip r:embed="rId3"/>
          <a:stretch>
            <a:fillRect/>
          </a:stretch>
        </p:blipFill>
        <p:spPr>
          <a:xfrm>
            <a:off x="7913398" y="5040697"/>
            <a:ext cx="1393292" cy="1391641"/>
          </a:xfrm>
          <a:prstGeom prst="rect">
            <a:avLst/>
          </a:prstGeom>
        </p:spPr>
      </p:pic>
      <p:pic>
        <p:nvPicPr>
          <p:cNvPr id="20" name="Picture 12">
            <a:extLst>
              <a:ext uri="{FF2B5EF4-FFF2-40B4-BE49-F238E27FC236}">
                <a16:creationId xmlns:a16="http://schemas.microsoft.com/office/drawing/2014/main" id="{1D9249AA-ED27-4582-A09A-3F7D3A6F1D5F}"/>
              </a:ext>
            </a:extLst>
          </p:cNvPr>
          <p:cNvPicPr preferRelativeResize="0">
            <a:picLocks/>
          </p:cNvPicPr>
          <p:nvPr/>
        </p:nvPicPr>
        <p:blipFill rotWithShape="1">
          <a:blip r:embed="rId4" cstate="print">
            <a:extLst>
              <a:ext uri="{28A0092B-C50C-407E-A947-70E740481C1C}">
                <a14:useLocalDpi xmlns:a14="http://schemas.microsoft.com/office/drawing/2010/main" val="0"/>
              </a:ext>
            </a:extLst>
          </a:blip>
          <a:srcRect b="28869"/>
          <a:stretch/>
        </p:blipFill>
        <p:spPr>
          <a:xfrm>
            <a:off x="9984141" y="5066326"/>
            <a:ext cx="1393292" cy="1393200"/>
          </a:xfrm>
          <a:prstGeom prst="ellipse">
            <a:avLst/>
          </a:prstGeom>
        </p:spPr>
      </p:pic>
    </p:spTree>
    <p:extLst>
      <p:ext uri="{BB962C8B-B14F-4D97-AF65-F5344CB8AC3E}">
        <p14:creationId xmlns:p14="http://schemas.microsoft.com/office/powerpoint/2010/main" val="224234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3" name="Imagen 2">
            <a:extLst>
              <a:ext uri="{FF2B5EF4-FFF2-40B4-BE49-F238E27FC236}">
                <a16:creationId xmlns:a16="http://schemas.microsoft.com/office/drawing/2014/main" id="{954DCE30-F69D-4784-A669-B2D3902E7412}"/>
              </a:ext>
            </a:extLst>
          </p:cNvPr>
          <p:cNvPicPr>
            <a:picLocks noChangeAspect="1"/>
          </p:cNvPicPr>
          <p:nvPr/>
        </p:nvPicPr>
        <p:blipFill>
          <a:blip r:embed="rId3"/>
          <a:stretch>
            <a:fillRect/>
          </a:stretch>
        </p:blipFill>
        <p:spPr>
          <a:xfrm>
            <a:off x="113682" y="120328"/>
            <a:ext cx="5292495" cy="2977029"/>
          </a:xfrm>
          <a:prstGeom prst="rect">
            <a:avLst/>
          </a:prstGeom>
        </p:spPr>
      </p:pic>
      <p:pic>
        <p:nvPicPr>
          <p:cNvPr id="5" name="Imagen 4">
            <a:extLst>
              <a:ext uri="{FF2B5EF4-FFF2-40B4-BE49-F238E27FC236}">
                <a16:creationId xmlns:a16="http://schemas.microsoft.com/office/drawing/2014/main" id="{5BAB4050-9873-45E6-ABAA-BB7E8BF3311C}"/>
              </a:ext>
            </a:extLst>
          </p:cNvPr>
          <p:cNvPicPr>
            <a:picLocks noChangeAspect="1"/>
          </p:cNvPicPr>
          <p:nvPr/>
        </p:nvPicPr>
        <p:blipFill>
          <a:blip r:embed="rId4"/>
          <a:stretch>
            <a:fillRect/>
          </a:stretch>
        </p:blipFill>
        <p:spPr>
          <a:xfrm>
            <a:off x="7925006" y="362057"/>
            <a:ext cx="3391831" cy="2977029"/>
          </a:xfrm>
          <a:prstGeom prst="rect">
            <a:avLst/>
          </a:prstGeom>
        </p:spPr>
      </p:pic>
      <p:sp>
        <p:nvSpPr>
          <p:cNvPr id="6" name="CuadroTexto 5">
            <a:extLst>
              <a:ext uri="{FF2B5EF4-FFF2-40B4-BE49-F238E27FC236}">
                <a16:creationId xmlns:a16="http://schemas.microsoft.com/office/drawing/2014/main" id="{D4026403-B780-418C-9442-0246E6B43A73}"/>
              </a:ext>
            </a:extLst>
          </p:cNvPr>
          <p:cNvSpPr txBox="1"/>
          <p:nvPr/>
        </p:nvSpPr>
        <p:spPr>
          <a:xfrm>
            <a:off x="3072075" y="1435072"/>
            <a:ext cx="6733573" cy="830997"/>
          </a:xfrm>
          <a:prstGeom prst="rect">
            <a:avLst/>
          </a:prstGeom>
          <a:noFill/>
        </p:spPr>
        <p:txBody>
          <a:bodyPr wrap="square" rtlCol="0">
            <a:spAutoFit/>
          </a:bodyPr>
          <a:lstStyle/>
          <a:p>
            <a:pPr algn="ctr"/>
            <a:r>
              <a:rPr lang="es-ES" sz="4800" b="1" dirty="0"/>
              <a:t>ESG + SDG</a:t>
            </a:r>
          </a:p>
        </p:txBody>
      </p:sp>
      <p:pic>
        <p:nvPicPr>
          <p:cNvPr id="2" name="Imagen 1">
            <a:extLst>
              <a:ext uri="{FF2B5EF4-FFF2-40B4-BE49-F238E27FC236}">
                <a16:creationId xmlns:a16="http://schemas.microsoft.com/office/drawing/2014/main" id="{959C6296-E8CE-40F6-94E2-DA7702674980}"/>
              </a:ext>
            </a:extLst>
          </p:cNvPr>
          <p:cNvPicPr>
            <a:picLocks noChangeAspect="1"/>
          </p:cNvPicPr>
          <p:nvPr/>
        </p:nvPicPr>
        <p:blipFill>
          <a:blip r:embed="rId5"/>
          <a:stretch>
            <a:fillRect/>
          </a:stretch>
        </p:blipFill>
        <p:spPr>
          <a:xfrm>
            <a:off x="2449242" y="3106911"/>
            <a:ext cx="5557490" cy="2697017"/>
          </a:xfrm>
          <a:prstGeom prst="rect">
            <a:avLst/>
          </a:prstGeom>
        </p:spPr>
      </p:pic>
      <p:pic>
        <p:nvPicPr>
          <p:cNvPr id="8" name="Imagen 7">
            <a:extLst>
              <a:ext uri="{FF2B5EF4-FFF2-40B4-BE49-F238E27FC236}">
                <a16:creationId xmlns:a16="http://schemas.microsoft.com/office/drawing/2014/main" id="{D05805D8-2513-49F1-8ADD-66188247B8F7}"/>
              </a:ext>
            </a:extLst>
          </p:cNvPr>
          <p:cNvPicPr>
            <a:picLocks noChangeAspect="1"/>
          </p:cNvPicPr>
          <p:nvPr/>
        </p:nvPicPr>
        <p:blipFill>
          <a:blip r:embed="rId6"/>
          <a:stretch>
            <a:fillRect/>
          </a:stretch>
        </p:blipFill>
        <p:spPr>
          <a:xfrm>
            <a:off x="3707463" y="1054072"/>
            <a:ext cx="4908618" cy="3359098"/>
          </a:xfrm>
          <a:prstGeom prst="rect">
            <a:avLst/>
          </a:prstGeom>
        </p:spPr>
      </p:pic>
    </p:spTree>
    <p:extLst>
      <p:ext uri="{BB962C8B-B14F-4D97-AF65-F5344CB8AC3E}">
        <p14:creationId xmlns:p14="http://schemas.microsoft.com/office/powerpoint/2010/main" val="31568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9964" y="543070"/>
            <a:ext cx="5414356" cy="1675626"/>
          </a:xfrm>
        </p:spPr>
        <p:txBody>
          <a:bodyPr>
            <a:normAutofit/>
          </a:bodyPr>
          <a:lstStyle/>
          <a:p>
            <a:r>
              <a:rPr lang="en-GB" sz="4000" b="1" i="1" cap="all"/>
              <a:t>SECTION 2</a:t>
            </a:r>
            <a:endParaRPr lang="en-GB" sz="4000" b="1" i="1" cap="all"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8106" r="3" b="3"/>
          <a:stretch/>
        </p:blipFill>
        <p:spPr>
          <a:xfrm>
            <a:off x="64675" y="4693679"/>
            <a:ext cx="5708053" cy="2164321"/>
          </a:xfrm>
          <a:prstGeom prst="rect">
            <a:avLst/>
          </a:prstGeom>
        </p:spPr>
      </p:pic>
      <p:sp>
        <p:nvSpPr>
          <p:cNvPr id="18" name="Content Placeholder 17">
            <a:extLst>
              <a:ext uri="{FF2B5EF4-FFF2-40B4-BE49-F238E27FC236}">
                <a16:creationId xmlns:a16="http://schemas.microsoft.com/office/drawing/2014/main" id="{836D2192-67BA-4717-A5D1-91BB376C2981}"/>
              </a:ext>
            </a:extLst>
          </p:cNvPr>
          <p:cNvSpPr>
            <a:spLocks noGrp="1"/>
          </p:cNvSpPr>
          <p:nvPr>
            <p:ph idx="1"/>
          </p:nvPr>
        </p:nvSpPr>
        <p:spPr>
          <a:xfrm>
            <a:off x="6179126" y="2399720"/>
            <a:ext cx="5759349" cy="3736507"/>
          </a:xfrm>
        </p:spPr>
        <p:txBody>
          <a:bodyPr>
            <a:normAutofit/>
          </a:bodyPr>
          <a:lstStyle/>
          <a:p>
            <a:r>
              <a:rPr lang="en-US" sz="3200" dirty="0"/>
              <a:t>THE ROLE OF TAXES TO INFLUENCE ON THE TAXPAYER’S BEHAVIOR</a:t>
            </a:r>
          </a:p>
          <a:p>
            <a:endParaRPr lang="en-US" sz="3200" dirty="0"/>
          </a:p>
          <a:p>
            <a:pPr marL="0" indent="0">
              <a:buNone/>
            </a:pPr>
            <a:r>
              <a:rPr lang="en-US" i="1" dirty="0"/>
              <a:t>Should the government mind its own business?</a:t>
            </a:r>
          </a:p>
          <a:p>
            <a:pPr marL="0" indent="0">
              <a:buNone/>
            </a:pPr>
            <a:endParaRPr lang="en-US" sz="3200" dirty="0"/>
          </a:p>
          <a:p>
            <a:endParaRPr lang="en-US" sz="2000" dirty="0"/>
          </a:p>
        </p:txBody>
      </p:sp>
      <p:pic>
        <p:nvPicPr>
          <p:cNvPr id="19" name="Picture 7" descr="A person with a beard and mustache&#10;&#10;Description automatically generated with low confidence">
            <a:extLst>
              <a:ext uri="{FF2B5EF4-FFF2-40B4-BE49-F238E27FC236}">
                <a16:creationId xmlns:a16="http://schemas.microsoft.com/office/drawing/2014/main" id="{5CEFB4FA-6F1B-48EF-88C7-EB51365B6A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67" b="19630"/>
          <a:stretch/>
        </p:blipFill>
        <p:spPr>
          <a:xfrm>
            <a:off x="8577447" y="5297509"/>
            <a:ext cx="1354918" cy="1278331"/>
          </a:xfrm>
          <a:prstGeom prst="flowChartConnector">
            <a:avLst/>
          </a:prstGeom>
        </p:spPr>
      </p:pic>
      <p:pic>
        <p:nvPicPr>
          <p:cNvPr id="20" name="Picture 11">
            <a:extLst>
              <a:ext uri="{FF2B5EF4-FFF2-40B4-BE49-F238E27FC236}">
                <a16:creationId xmlns:a16="http://schemas.microsoft.com/office/drawing/2014/main" id="{A1423644-DC61-45B6-A81B-DAA37E32B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834" y="5094867"/>
            <a:ext cx="1496372" cy="1504923"/>
          </a:xfrm>
          <a:prstGeom prst="rect">
            <a:avLst/>
          </a:prstGeom>
        </p:spPr>
      </p:pic>
    </p:spTree>
    <p:extLst>
      <p:ext uri="{BB962C8B-B14F-4D97-AF65-F5344CB8AC3E}">
        <p14:creationId xmlns:p14="http://schemas.microsoft.com/office/powerpoint/2010/main" val="371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7280" y="543070"/>
            <a:ext cx="5177040" cy="1675626"/>
          </a:xfrm>
        </p:spPr>
        <p:txBody>
          <a:bodyPr>
            <a:normAutofit/>
          </a:bodyPr>
          <a:lstStyle/>
          <a:p>
            <a:r>
              <a:rPr lang="en-GB" sz="4000" b="1" i="1" cap="all"/>
              <a:t>SECTION 3</a:t>
            </a:r>
            <a:endParaRPr lang="en-GB" sz="4000" b="1" i="1" cap="all" dirty="0"/>
          </a:p>
        </p:txBody>
      </p:sp>
      <p:pic>
        <p:nvPicPr>
          <p:cNvPr id="11" name="Imagen 10">
            <a:extLst>
              <a:ext uri="{FF2B5EF4-FFF2-40B4-BE49-F238E27FC236}">
                <a16:creationId xmlns:a16="http://schemas.microsoft.com/office/drawing/2014/main" id="{43EDFD45-B6A9-4253-A2ED-4F85A55EF90B}"/>
              </a:ext>
            </a:extLst>
          </p:cNvPr>
          <p:cNvPicPr>
            <a:picLocks noChangeAspect="1"/>
          </p:cNvPicPr>
          <p:nvPr/>
        </p:nvPicPr>
        <p:blipFill rotWithShape="1">
          <a:blip r:embed="rId2"/>
          <a:srcRect t="7026" r="3" b="16398"/>
          <a:stretch/>
        </p:blipFill>
        <p:spPr>
          <a:xfrm>
            <a:off x="109331" y="53070"/>
            <a:ext cx="3642274" cy="3093740"/>
          </a:xfrm>
          <a:prstGeom prst="rect">
            <a:avLst/>
          </a:prstGeom>
        </p:spPr>
      </p:pic>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8106" r="3" b="3"/>
          <a:stretch/>
        </p:blipFill>
        <p:spPr>
          <a:xfrm>
            <a:off x="20" y="4693680"/>
            <a:ext cx="6094455" cy="2164321"/>
          </a:xfrm>
          <a:prstGeom prst="rect">
            <a:avLst/>
          </a:prstGeom>
        </p:spPr>
      </p:pic>
      <p:sp>
        <p:nvSpPr>
          <p:cNvPr id="35" name="Content Placeholder 34">
            <a:extLst>
              <a:ext uri="{FF2B5EF4-FFF2-40B4-BE49-F238E27FC236}">
                <a16:creationId xmlns:a16="http://schemas.microsoft.com/office/drawing/2014/main" id="{8BDFD63F-97A9-4C72-85B4-5115E6AD5FC2}"/>
              </a:ext>
            </a:extLst>
          </p:cNvPr>
          <p:cNvSpPr>
            <a:spLocks noGrp="1"/>
          </p:cNvSpPr>
          <p:nvPr>
            <p:ph idx="1"/>
          </p:nvPr>
        </p:nvSpPr>
        <p:spPr>
          <a:xfrm>
            <a:off x="6527280" y="2399720"/>
            <a:ext cx="5177040" cy="3736507"/>
          </a:xfrm>
        </p:spPr>
        <p:txBody>
          <a:bodyPr>
            <a:normAutofit/>
          </a:bodyPr>
          <a:lstStyle/>
          <a:p>
            <a:r>
              <a:rPr lang="en-US" sz="3200" dirty="0"/>
              <a:t>TAXES &amp; PUBLIC SCRUTINY</a:t>
            </a:r>
          </a:p>
          <a:p>
            <a:endParaRPr lang="en-US" sz="3200" dirty="0"/>
          </a:p>
          <a:p>
            <a:pPr marL="0" indent="0">
              <a:buNone/>
            </a:pPr>
            <a:r>
              <a:rPr lang="en-US" i="1" dirty="0"/>
              <a:t>Transparency in exchange of certainty, fair deal?</a:t>
            </a:r>
          </a:p>
        </p:txBody>
      </p:sp>
      <p:pic>
        <p:nvPicPr>
          <p:cNvPr id="21" name="Imagen 20">
            <a:extLst>
              <a:ext uri="{FF2B5EF4-FFF2-40B4-BE49-F238E27FC236}">
                <a16:creationId xmlns:a16="http://schemas.microsoft.com/office/drawing/2014/main" id="{246D2E0E-4B3A-4910-8E87-36E01465AC9E}"/>
              </a:ext>
            </a:extLst>
          </p:cNvPr>
          <p:cNvPicPr>
            <a:picLocks noChangeAspect="1"/>
          </p:cNvPicPr>
          <p:nvPr/>
        </p:nvPicPr>
        <p:blipFill>
          <a:blip r:embed="rId4"/>
          <a:stretch>
            <a:fillRect/>
          </a:stretch>
        </p:blipFill>
        <p:spPr>
          <a:xfrm>
            <a:off x="9892318" y="4761437"/>
            <a:ext cx="1790700" cy="1638300"/>
          </a:xfrm>
          <a:prstGeom prst="rect">
            <a:avLst/>
          </a:prstGeom>
        </p:spPr>
      </p:pic>
      <p:pic>
        <p:nvPicPr>
          <p:cNvPr id="40" name="Imagen 39">
            <a:extLst>
              <a:ext uri="{FF2B5EF4-FFF2-40B4-BE49-F238E27FC236}">
                <a16:creationId xmlns:a16="http://schemas.microsoft.com/office/drawing/2014/main" id="{9C3DB9E7-D2FF-4A36-95FA-C7BAE5E97C4F}"/>
              </a:ext>
            </a:extLst>
          </p:cNvPr>
          <p:cNvPicPr>
            <a:picLocks noChangeAspect="1"/>
          </p:cNvPicPr>
          <p:nvPr/>
        </p:nvPicPr>
        <p:blipFill>
          <a:blip r:embed="rId5"/>
          <a:stretch>
            <a:fillRect/>
          </a:stretch>
        </p:blipFill>
        <p:spPr>
          <a:xfrm>
            <a:off x="1992525" y="2897081"/>
            <a:ext cx="4101950" cy="3239146"/>
          </a:xfrm>
          <a:prstGeom prst="rect">
            <a:avLst/>
          </a:prstGeom>
        </p:spPr>
      </p:pic>
      <p:pic>
        <p:nvPicPr>
          <p:cNvPr id="48" name="Picture 12">
            <a:extLst>
              <a:ext uri="{FF2B5EF4-FFF2-40B4-BE49-F238E27FC236}">
                <a16:creationId xmlns:a16="http://schemas.microsoft.com/office/drawing/2014/main" id="{D54232C8-D191-483A-A27E-CEC412C9A0DE}"/>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8419200" y="4921730"/>
            <a:ext cx="1393200" cy="1393200"/>
          </a:xfrm>
          <a:prstGeom prst="ellipse">
            <a:avLst/>
          </a:prstGeom>
        </p:spPr>
      </p:pic>
    </p:spTree>
    <p:extLst>
      <p:ext uri="{BB962C8B-B14F-4D97-AF65-F5344CB8AC3E}">
        <p14:creationId xmlns:p14="http://schemas.microsoft.com/office/powerpoint/2010/main" val="98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anim calcmode="lin" valueType="num">
                                      <p:cBhvr additive="base">
                                        <p:cTn id="13"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00264" y="556994"/>
            <a:ext cx="4753535" cy="1672499"/>
          </a:xfrm>
        </p:spPr>
        <p:txBody>
          <a:bodyPr>
            <a:normAutofit/>
          </a:bodyPr>
          <a:lstStyle/>
          <a:p>
            <a:r>
              <a:rPr lang="en-GB" sz="4000" b="1" i="1" cap="all" dirty="0"/>
              <a:t>Section 1</a:t>
            </a: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4072" r="1" b="1"/>
          <a:stretch/>
        </p:blipFill>
        <p:spPr>
          <a:xfrm>
            <a:off x="-2" y="3823161"/>
            <a:ext cx="6189158" cy="3034839"/>
          </a:xfrm>
          <a:prstGeom prst="rect">
            <a:avLst/>
          </a:prstGeom>
        </p:spPr>
      </p:pic>
      <p:sp>
        <p:nvSpPr>
          <p:cNvPr id="33" name="Content Placeholder 32">
            <a:extLst>
              <a:ext uri="{FF2B5EF4-FFF2-40B4-BE49-F238E27FC236}">
                <a16:creationId xmlns:a16="http://schemas.microsoft.com/office/drawing/2014/main" id="{B45F17A6-13E5-44E8-A6E6-48C1A186FB8F}"/>
              </a:ext>
            </a:extLst>
          </p:cNvPr>
          <p:cNvSpPr>
            <a:spLocks noGrp="1"/>
          </p:cNvSpPr>
          <p:nvPr>
            <p:ph idx="1"/>
          </p:nvPr>
        </p:nvSpPr>
        <p:spPr>
          <a:xfrm>
            <a:off x="6600264" y="2413645"/>
            <a:ext cx="5030561" cy="3694734"/>
          </a:xfrm>
        </p:spPr>
        <p:txBody>
          <a:bodyPr>
            <a:normAutofit/>
          </a:bodyPr>
          <a:lstStyle/>
          <a:p>
            <a:r>
              <a:rPr lang="en-US" sz="3200" dirty="0"/>
              <a:t>THE ROLE OF TAXES IN ESG</a:t>
            </a:r>
          </a:p>
          <a:p>
            <a:endParaRPr lang="en-US" sz="2000" dirty="0"/>
          </a:p>
        </p:txBody>
      </p:sp>
    </p:spTree>
    <p:extLst>
      <p:ext uri="{BB962C8B-B14F-4D97-AF65-F5344CB8AC3E}">
        <p14:creationId xmlns:p14="http://schemas.microsoft.com/office/powerpoint/2010/main" val="321582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944" y="78827"/>
            <a:ext cx="12192000" cy="6858000"/>
          </a:xfrm>
        </p:spPr>
      </p:pic>
      <p:sp>
        <p:nvSpPr>
          <p:cNvPr id="2" name="Title 1"/>
          <p:cNvSpPr>
            <a:spLocks noGrp="1"/>
          </p:cNvSpPr>
          <p:nvPr>
            <p:ph type="title"/>
          </p:nvPr>
        </p:nvSpPr>
        <p:spPr>
          <a:xfrm>
            <a:off x="697395" y="331260"/>
            <a:ext cx="10797208" cy="583140"/>
          </a:xfrm>
          <a:ln w="28575">
            <a:solidFill>
              <a:srgbClr val="002060"/>
            </a:solidFill>
          </a:ln>
        </p:spPr>
        <p:txBody>
          <a:bodyPr>
            <a:normAutofit/>
          </a:bodyPr>
          <a:lstStyle/>
          <a:p>
            <a:pPr marL="285750" indent="-285750">
              <a:buSzPct val="70000"/>
              <a:buFont typeface="Wingdings" panose="05000000000000000000" pitchFamily="2" charset="2"/>
              <a:buChar char="Ø"/>
            </a:pPr>
            <a:r>
              <a:rPr lang="es-AR" sz="2800" b="1" dirty="0"/>
              <a:t> </a:t>
            </a:r>
            <a:r>
              <a:rPr lang="es-AR" sz="2400" b="1" dirty="0"/>
              <a:t>ESG and Tax:  </a:t>
            </a:r>
            <a:r>
              <a:rPr lang="es-AR" sz="2400" b="1" dirty="0" err="1"/>
              <a:t>The</a:t>
            </a:r>
            <a:r>
              <a:rPr lang="es-AR" sz="2400" b="1" dirty="0"/>
              <a:t> US </a:t>
            </a:r>
            <a:r>
              <a:rPr lang="es-AR" sz="2400" b="1" dirty="0" err="1"/>
              <a:t>Perspective</a:t>
            </a:r>
            <a:endParaRPr lang="es-AR" sz="2800" b="1" dirty="0"/>
          </a:p>
        </p:txBody>
      </p:sp>
      <p:sp>
        <p:nvSpPr>
          <p:cNvPr id="3" name="ZoneTexte 2">
            <a:extLst>
              <a:ext uri="{FF2B5EF4-FFF2-40B4-BE49-F238E27FC236}">
                <a16:creationId xmlns:a16="http://schemas.microsoft.com/office/drawing/2014/main" id="{3D186606-DD70-4DAE-B9A9-23A8A064F61E}"/>
              </a:ext>
            </a:extLst>
          </p:cNvPr>
          <p:cNvSpPr txBox="1"/>
          <p:nvPr/>
        </p:nvSpPr>
        <p:spPr>
          <a:xfrm>
            <a:off x="697394" y="1196489"/>
            <a:ext cx="10797209" cy="3385542"/>
          </a:xfrm>
          <a:prstGeom prst="rect">
            <a:avLst/>
          </a:prstGeom>
          <a:noFill/>
        </p:spPr>
        <p:txBody>
          <a:bodyPr wrap="square" rtlCol="0">
            <a:spAutoFit/>
          </a:bodyPr>
          <a:lstStyle/>
          <a:p>
            <a:pPr marL="285750" lvl="0" indent="-285750">
              <a:buFontTx/>
              <a:buChar char="-"/>
              <a:defRPr/>
            </a:pPr>
            <a:endParaRPr lang="en-US" dirty="0">
              <a:solidFill>
                <a:srgbClr val="516270"/>
              </a:solidFill>
              <a:latin typeface="Arial Narrow" panose="020B0606020202030204" pitchFamily="34" charset="0"/>
            </a:endParaRPr>
          </a:p>
          <a:p>
            <a:pPr marL="285750" lvl="0" indent="-285750">
              <a:buFontTx/>
              <a:buChar char="-"/>
              <a:defRPr/>
            </a:pPr>
            <a:r>
              <a:rPr lang="en-US" sz="2400" dirty="0">
                <a:solidFill>
                  <a:srgbClr val="516270"/>
                </a:solidFill>
                <a:latin typeface="Arial Narrow" panose="020B0606020202030204" pitchFamily="34" charset="0"/>
              </a:rPr>
              <a:t>Historical position (or at least perception):  “ESG-light” in relation to tax (and perhaps otherwise).</a:t>
            </a:r>
          </a:p>
          <a:p>
            <a:pPr marL="285750" lvl="0" indent="-285750">
              <a:buFontTx/>
              <a:buChar char="-"/>
              <a:defRPr/>
            </a:pPr>
            <a:endParaRPr lang="en-US" sz="2400" dirty="0">
              <a:solidFill>
                <a:srgbClr val="516270"/>
              </a:solidFill>
              <a:latin typeface="Arial Narrow" panose="020B0606020202030204" pitchFamily="34" charset="0"/>
            </a:endParaRPr>
          </a:p>
          <a:p>
            <a:pPr marL="742950" lvl="1" indent="-285750">
              <a:buFontTx/>
              <a:buChar char="-"/>
              <a:defRPr/>
            </a:pPr>
            <a:r>
              <a:rPr lang="en-US" sz="2000" dirty="0">
                <a:solidFill>
                  <a:srgbClr val="516270"/>
                </a:solidFill>
                <a:latin typeface="Arial Narrow" panose="020B0606020202030204" pitchFamily="34" charset="0"/>
              </a:rPr>
              <a:t>According to 2019 OECD data, environmental taxes represent 0.72% of US GDP (vs. the OECD average of 1.52%).</a:t>
            </a:r>
          </a:p>
          <a:p>
            <a:pPr marL="742950" lvl="1" indent="-285750">
              <a:buFontTx/>
              <a:buChar char="-"/>
              <a:defRPr/>
            </a:pPr>
            <a:r>
              <a:rPr lang="en-US" sz="2000" dirty="0">
                <a:solidFill>
                  <a:srgbClr val="516270"/>
                </a:solidFill>
                <a:latin typeface="Arial Narrow" panose="020B0606020202030204" pitchFamily="34" charset="0"/>
              </a:rPr>
              <a:t>Some exceptions (e.g., the 1978 Gas Guzzler Tax, taxes on CFCs).</a:t>
            </a:r>
          </a:p>
          <a:p>
            <a:pPr marL="742950" lvl="1" indent="-285750">
              <a:buFontTx/>
              <a:buChar char="-"/>
              <a:defRPr/>
            </a:pPr>
            <a:r>
              <a:rPr lang="en-US" sz="2000" dirty="0">
                <a:solidFill>
                  <a:srgbClr val="516270"/>
                </a:solidFill>
                <a:latin typeface="Arial Narrow" panose="020B0606020202030204" pitchFamily="34" charset="0"/>
              </a:rPr>
              <a:t>Beyond “E”, various “sin” taxes, but generally at the state and local level.  </a:t>
            </a:r>
          </a:p>
          <a:p>
            <a:pPr lvl="1">
              <a:defRPr/>
            </a:pPr>
            <a:endParaRPr lang="en-US" sz="2000" dirty="0">
              <a:solidFill>
                <a:srgbClr val="516270"/>
              </a:solidFill>
              <a:latin typeface="Arial Narrow" panose="020B0606020202030204" pitchFamily="34" charset="0"/>
            </a:endParaRPr>
          </a:p>
          <a:p>
            <a:pPr marL="285750" indent="-285750">
              <a:buFontTx/>
              <a:buChar char="-"/>
              <a:defRPr/>
            </a:pPr>
            <a:endParaRPr lang="en-US" sz="2400" dirty="0">
              <a:solidFill>
                <a:srgbClr val="516270"/>
              </a:solidFill>
              <a:latin typeface="Arial Narrow" panose="020B0606020202030204" pitchFamily="34" charset="0"/>
            </a:endParaRPr>
          </a:p>
        </p:txBody>
      </p:sp>
    </p:spTree>
    <p:extLst>
      <p:ext uri="{BB962C8B-B14F-4D97-AF65-F5344CB8AC3E}">
        <p14:creationId xmlns:p14="http://schemas.microsoft.com/office/powerpoint/2010/main" val="116109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4034</TotalTime>
  <Words>1766</Words>
  <Application>Microsoft Office PowerPoint</Application>
  <PresentationFormat>Widescreen</PresentationFormat>
  <Paragraphs>321</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Bahnschrift Light SemiCondensed</vt:lpstr>
      <vt:lpstr>Calibri</vt:lpstr>
      <vt:lpstr>Calibri Light</vt:lpstr>
      <vt:lpstr>Wingdings</vt:lpstr>
      <vt:lpstr>Office Theme</vt:lpstr>
      <vt:lpstr>PowerPoint Presentation</vt:lpstr>
      <vt:lpstr>PowerPoint Presentation</vt:lpstr>
      <vt:lpstr>Taxes and social responsibility: managing opportunities and risks of ever complex tax laws </vt:lpstr>
      <vt:lpstr>Section 1</vt:lpstr>
      <vt:lpstr>PowerPoint Presentation</vt:lpstr>
      <vt:lpstr>SECTION 2</vt:lpstr>
      <vt:lpstr>SECTION 3</vt:lpstr>
      <vt:lpstr>Section 1</vt:lpstr>
      <vt:lpstr> ESG and Tax:  The US Perspective</vt:lpstr>
      <vt:lpstr> ESG and Tax:  The US Perspective</vt:lpstr>
      <vt:lpstr> ESG and Tax:  The US Perspective</vt:lpstr>
      <vt:lpstr> ESG and Tax:  The US Perspective</vt:lpstr>
      <vt:lpstr>ESG and Tax:  The European Perspective </vt:lpstr>
      <vt:lpstr>ESG and Tax: The European Perspective </vt:lpstr>
      <vt:lpstr>ESG and Tax: The European Perspective </vt:lpstr>
      <vt:lpstr>ESG and Tax: The European Perspective </vt:lpstr>
      <vt:lpstr>ESG and Tax: The European Perspective </vt:lpstr>
      <vt:lpstr>SECTION 2  The role of taxes to influence on taxpayers’ behavior </vt:lpstr>
      <vt:lpstr>PowerPoint Presentation</vt:lpstr>
      <vt:lpstr>PowerPoint Presentation</vt:lpstr>
      <vt:lpstr>PowerPoint Presentation</vt:lpstr>
      <vt:lpstr>SECTION 3</vt:lpstr>
      <vt:lpstr>Tax transparency </vt:lpstr>
      <vt:lpstr>Drivers of tax transparency</vt:lpstr>
      <vt:lpstr>Standards of tax transparency for MNEs </vt:lpstr>
      <vt:lpstr>Overview of listed Swiss companies (SMI)* </vt:lpstr>
      <vt:lpstr>Public CbCR </vt:lpstr>
      <vt:lpstr>Tax Nomads versus "Tax Me Now" </vt:lpstr>
      <vt:lpstr>Tax Nomads versus "Tax Me Now" </vt:lpstr>
      <vt:lpstr>DAC 2 – Pending Case before the Austrian Constitutional Court </vt:lpstr>
      <vt:lpstr>DAC 2 – Pending Case before the Austrian Constitutional Court</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Guadalupe Díaz Súnico</dc:creator>
  <cp:lastModifiedBy>Sally Hobley</cp:lastModifiedBy>
  <cp:revision>264</cp:revision>
  <cp:lastPrinted>2019-11-05T10:33:09Z</cp:lastPrinted>
  <dcterms:modified xsi:type="dcterms:W3CDTF">2021-12-02T16:35:20Z</dcterms:modified>
</cp:coreProperties>
</file>