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4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587CA-AC9B-4D1E-A1D3-7C05174C51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CF9ECF70-E944-4A7D-80F5-A0FCCC183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F6719FE-3507-4C13-AA59-69A0F4491C97}"/>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93B426BB-6C6A-49D6-9F03-BCD921D8C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00CA13-C917-4C98-9D6F-3FDB5E7BA916}"/>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153663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93130C-A58C-4E10-90F0-03E2A5C3C3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3C7B6DA-9674-4572-A8A0-792A2068A8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9FA26D1-5EC2-4EEE-BD90-C03B4B02CDD6}"/>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28BC2495-2BC3-4082-B0A3-8FD8A4A85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5A9F8BF-FE97-4828-877C-16DE645DF7B9}"/>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241789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4736B60-79F0-429B-9CD3-EB95A1F1B9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EB876DF-451B-4C85-AC5A-4A5C71A65D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795E50-21A5-4D47-BFEE-67F4A4F24C06}"/>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5F5D3382-395B-4BD7-ABB9-E78D35E2C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0E780A-D3CA-4896-9E7D-A81B0D68F0CB}"/>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3294264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FD646B-1851-4C13-A8DB-53C1547C13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7E140F0-CB4E-4FE6-A2D3-D77A64E819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53D7A1B-2601-4C6A-B0BB-026C17B77D0E}"/>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7B13CBCD-27BD-4465-995B-2CDE4971F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6C4771F-0D9B-40A0-B203-3822F5A67BA4}"/>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1188888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6D6DDC-A6AE-4C28-AC99-EC17A15E8D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C9CC362-8C5B-436D-81F6-F2E0B373F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CEAF0CB-5EE6-4989-A9D0-602D48B158B2}"/>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45CB38F4-93AC-47BD-ADF0-D0A16BA8D4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18B4AE4-8960-4CA7-A572-1F7AF33FF137}"/>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1217506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FE44C3-794A-4BA9-8A8C-ABA99161B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17B5FBC-0A56-46F2-B0F6-A7A8476A00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516D61D-6788-4C8F-BBDC-6CAD6295F4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0E405FA-B555-431C-80B5-4107FEF4BA39}"/>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6" name="Footer Placeholder 5">
            <a:extLst>
              <a:ext uri="{FF2B5EF4-FFF2-40B4-BE49-F238E27FC236}">
                <a16:creationId xmlns:a16="http://schemas.microsoft.com/office/drawing/2014/main" xmlns="" id="{AC7E5A10-BB59-4361-AD07-7FDAB4AEB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BC26971-FB80-4C30-B9BA-386C16BF563D}"/>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4131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80D24-43DE-4F06-860D-1E3369CFFD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79D8F75-AC07-4BAD-ABE2-30B0988B42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5160D75-C776-4A3A-B86C-1DE0F34517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51E3192-CCD2-40DC-BCC1-DB84FD6CB8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EF6C658-3990-4C49-BF98-96E7FAF37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FA3234D-6B2A-48CB-8E8E-C7706E149668}"/>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8" name="Footer Placeholder 7">
            <a:extLst>
              <a:ext uri="{FF2B5EF4-FFF2-40B4-BE49-F238E27FC236}">
                <a16:creationId xmlns:a16="http://schemas.microsoft.com/office/drawing/2014/main" xmlns="" id="{70E40B95-7D89-4D3C-AA80-CA820C2D8B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DC3215E-EA0C-447B-AC8B-05FEBD6FFD69}"/>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210941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EE7B51-1B34-496F-9246-03739F008F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FCCC06E-0725-4390-8341-0F84ABA1BDE7}"/>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4" name="Footer Placeholder 3">
            <a:extLst>
              <a:ext uri="{FF2B5EF4-FFF2-40B4-BE49-F238E27FC236}">
                <a16:creationId xmlns:a16="http://schemas.microsoft.com/office/drawing/2014/main" xmlns="" id="{BD40369F-8B03-4E32-B3D0-CE3204967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975CC4A-16CF-4E5E-BCA7-62DEB2031ED2}"/>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413991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B91865-AE69-4DC1-85E3-7A4285252AAC}"/>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3" name="Footer Placeholder 2">
            <a:extLst>
              <a:ext uri="{FF2B5EF4-FFF2-40B4-BE49-F238E27FC236}">
                <a16:creationId xmlns:a16="http://schemas.microsoft.com/office/drawing/2014/main" xmlns="" id="{8E1E9820-8FCD-4368-A734-235A246475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73A85E5-511E-4382-B538-706480838A3A}"/>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98043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6CECC-2A15-49B2-AE4E-EAC5C4E48D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F0E328C-0029-4EC4-98C8-F028C0AEB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C6BD951-916B-42C2-A826-4F6B126A1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D185557-8C8A-4B69-B57D-4EB889951B30}"/>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6" name="Footer Placeholder 5">
            <a:extLst>
              <a:ext uri="{FF2B5EF4-FFF2-40B4-BE49-F238E27FC236}">
                <a16:creationId xmlns:a16="http://schemas.microsoft.com/office/drawing/2014/main" xmlns="" id="{C7FD3DD3-A94F-4D5F-9811-0C0EEB7E0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077C1EF-34E9-4D1A-AFF3-FA352B642514}"/>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282221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3ADAB5-A7CC-4455-9AD9-3AF46E9EA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F7206EF-61E5-4557-97EB-F1A9FEE55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E8401FF-3D6E-4536-956B-EB10C12BD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96223F6-4A9B-4B23-AB97-086928DEFC31}"/>
              </a:ext>
            </a:extLst>
          </p:cNvPr>
          <p:cNvSpPr>
            <a:spLocks noGrp="1"/>
          </p:cNvSpPr>
          <p:nvPr>
            <p:ph type="dt" sz="half" idx="10"/>
          </p:nvPr>
        </p:nvSpPr>
        <p:spPr/>
        <p:txBody>
          <a:bodyPr/>
          <a:lstStyle/>
          <a:p>
            <a:fld id="{16613287-5D31-4B33-A6F6-20BE26096D57}" type="datetimeFigureOut">
              <a:rPr lang="en-US" smtClean="0"/>
              <a:t>3/2/2022</a:t>
            </a:fld>
            <a:endParaRPr lang="en-US"/>
          </a:p>
        </p:txBody>
      </p:sp>
      <p:sp>
        <p:nvSpPr>
          <p:cNvPr id="6" name="Footer Placeholder 5">
            <a:extLst>
              <a:ext uri="{FF2B5EF4-FFF2-40B4-BE49-F238E27FC236}">
                <a16:creationId xmlns:a16="http://schemas.microsoft.com/office/drawing/2014/main" xmlns="" id="{B268BF28-7743-4CE4-98B8-96F9C73CBE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E892344-1D71-4A49-A71F-1664B0B80FBF}"/>
              </a:ext>
            </a:extLst>
          </p:cNvPr>
          <p:cNvSpPr>
            <a:spLocks noGrp="1"/>
          </p:cNvSpPr>
          <p:nvPr>
            <p:ph type="sldNum" sz="quarter" idx="12"/>
          </p:nvPr>
        </p:nvSpPr>
        <p:spPr/>
        <p:txBody>
          <a:bodyPr/>
          <a:lstStyle/>
          <a:p>
            <a:fld id="{1CCCA89B-F597-43D5-89BD-8EA088AC920C}" type="slidenum">
              <a:rPr lang="en-US" smtClean="0"/>
              <a:t>‹#›</a:t>
            </a:fld>
            <a:endParaRPr lang="en-US"/>
          </a:p>
        </p:txBody>
      </p:sp>
    </p:spTree>
    <p:extLst>
      <p:ext uri="{BB962C8B-B14F-4D97-AF65-F5344CB8AC3E}">
        <p14:creationId xmlns:p14="http://schemas.microsoft.com/office/powerpoint/2010/main" val="57479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2D930C6-2C88-4857-969D-F18221192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24FE817-0A12-4EF6-8FA8-2F28D1E9D8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618E494-BD5F-42EE-B419-F559425EB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287-5D31-4B33-A6F6-20BE26096D57}" type="datetimeFigureOut">
              <a:rPr lang="en-US" smtClean="0"/>
              <a:t>3/2/2022</a:t>
            </a:fld>
            <a:endParaRPr lang="en-US"/>
          </a:p>
        </p:txBody>
      </p:sp>
      <p:sp>
        <p:nvSpPr>
          <p:cNvPr id="5" name="Footer Placeholder 4">
            <a:extLst>
              <a:ext uri="{FF2B5EF4-FFF2-40B4-BE49-F238E27FC236}">
                <a16:creationId xmlns:a16="http://schemas.microsoft.com/office/drawing/2014/main" xmlns="" id="{293902B0-4416-4D47-A258-32D940345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0819FBB-F691-4F85-A0CF-F9FD2AD3FC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CA89B-F597-43D5-89BD-8EA088AC920C}" type="slidenum">
              <a:rPr lang="en-US" smtClean="0"/>
              <a:t>‹#›</a:t>
            </a:fld>
            <a:endParaRPr lang="en-US"/>
          </a:p>
        </p:txBody>
      </p:sp>
    </p:spTree>
    <p:extLst>
      <p:ext uri="{BB962C8B-B14F-4D97-AF65-F5344CB8AC3E}">
        <p14:creationId xmlns:p14="http://schemas.microsoft.com/office/powerpoint/2010/main" val="2651383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miller@rhta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D9BD9C-ADAF-4577-B138-6667C1C285E9}"/>
              </a:ext>
            </a:extLst>
          </p:cNvPr>
          <p:cNvSpPr>
            <a:spLocks noGrp="1"/>
          </p:cNvSpPr>
          <p:nvPr>
            <p:ph type="ctrTitle"/>
          </p:nvPr>
        </p:nvSpPr>
        <p:spPr>
          <a:xfrm>
            <a:off x="1429996" y="267784"/>
            <a:ext cx="9144000" cy="2387600"/>
          </a:xfrm>
        </p:spPr>
        <p:txBody>
          <a:bodyPr/>
          <a:lstStyle/>
          <a:p>
            <a:r>
              <a:rPr lang="en-GB" b="1" dirty="0"/>
              <a:t>Tax Litigation</a:t>
            </a:r>
          </a:p>
        </p:txBody>
      </p:sp>
      <p:sp>
        <p:nvSpPr>
          <p:cNvPr id="3" name="Subtitle 2">
            <a:extLst>
              <a:ext uri="{FF2B5EF4-FFF2-40B4-BE49-F238E27FC236}">
                <a16:creationId xmlns:a16="http://schemas.microsoft.com/office/drawing/2014/main" xmlns="" id="{09323FFC-9E2E-4E4B-88E6-F30BF5317E1E}"/>
              </a:ext>
            </a:extLst>
          </p:cNvPr>
          <p:cNvSpPr>
            <a:spLocks noGrp="1"/>
          </p:cNvSpPr>
          <p:nvPr>
            <p:ph type="subTitle" idx="1"/>
          </p:nvPr>
        </p:nvSpPr>
        <p:spPr>
          <a:xfrm>
            <a:off x="1524000" y="2743201"/>
            <a:ext cx="9144000" cy="3623416"/>
          </a:xfrm>
        </p:spPr>
        <p:txBody>
          <a:bodyPr vert="horz" lIns="91440" tIns="45720" rIns="91440" bIns="45720" rtlCol="0">
            <a:normAutofit/>
          </a:bodyPr>
          <a:lstStyle/>
          <a:p>
            <a:r>
              <a:rPr lang="en-US" sz="2600" dirty="0"/>
              <a:t>111th IBA Finance and Capital Markets Tax Conference</a:t>
            </a:r>
          </a:p>
          <a:p>
            <a:r>
              <a:rPr lang="en-US" sz="2600" dirty="0"/>
              <a:t>3 March 2022 -  -13:15 - 14:30 </a:t>
            </a:r>
            <a:r>
              <a:rPr lang="en-US" sz="2600" dirty="0"/>
              <a:t>GMT</a:t>
            </a:r>
          </a:p>
          <a:p>
            <a:endParaRPr lang="en-US" dirty="0"/>
          </a:p>
          <a:p>
            <a:endParaRPr lang="en-US" sz="1400" b="1" dirty="0" smtClean="0">
              <a:solidFill>
                <a:srgbClr val="002060"/>
              </a:solidFill>
            </a:endParaRPr>
          </a:p>
          <a:p>
            <a:r>
              <a:rPr lang="en-US" sz="1400" b="1" dirty="0" smtClean="0">
                <a:solidFill>
                  <a:srgbClr val="002060"/>
                </a:solidFill>
              </a:rPr>
              <a:t>Michael </a:t>
            </a:r>
            <a:r>
              <a:rPr lang="en-US" sz="1400" b="1" dirty="0">
                <a:solidFill>
                  <a:srgbClr val="002060"/>
                </a:solidFill>
              </a:rPr>
              <a:t>J. </a:t>
            </a:r>
            <a:r>
              <a:rPr lang="en-US" sz="1400" b="1" dirty="0" smtClean="0">
                <a:solidFill>
                  <a:srgbClr val="002060"/>
                </a:solidFill>
              </a:rPr>
              <a:t>Miller</a:t>
            </a:r>
            <a:r>
              <a:rPr lang="en-US" sz="1400" dirty="0">
                <a:solidFill>
                  <a:srgbClr val="002060"/>
                </a:solidFill>
              </a:rPr>
              <a:t/>
            </a:r>
            <a:br>
              <a:rPr lang="en-US" sz="1400" dirty="0">
                <a:solidFill>
                  <a:srgbClr val="002060"/>
                </a:solidFill>
              </a:rPr>
            </a:br>
            <a:r>
              <a:rPr lang="en-US" sz="1400" b="1" dirty="0">
                <a:solidFill>
                  <a:schemeClr val="accent2"/>
                </a:solidFill>
              </a:rPr>
              <a:t>ROBERTS &amp; HOLLAND LLP</a:t>
            </a:r>
            <a:r>
              <a:rPr lang="en-US" sz="1400" dirty="0">
                <a:solidFill>
                  <a:srgbClr val="002060"/>
                </a:solidFill>
              </a:rPr>
              <a:t/>
            </a:r>
            <a:br>
              <a:rPr lang="en-US" sz="1400" dirty="0">
                <a:solidFill>
                  <a:srgbClr val="002060"/>
                </a:solidFill>
              </a:rPr>
            </a:br>
            <a:r>
              <a:rPr lang="en-US" sz="1400" dirty="0">
                <a:solidFill>
                  <a:srgbClr val="002060"/>
                </a:solidFill>
              </a:rPr>
              <a:t>1675 Broadway, 17th Floor</a:t>
            </a:r>
            <a:br>
              <a:rPr lang="en-US" sz="1400" dirty="0">
                <a:solidFill>
                  <a:srgbClr val="002060"/>
                </a:solidFill>
              </a:rPr>
            </a:br>
            <a:r>
              <a:rPr lang="en-US" sz="1400" dirty="0">
                <a:solidFill>
                  <a:srgbClr val="002060"/>
                </a:solidFill>
              </a:rPr>
              <a:t>New York, NY  10019-5844</a:t>
            </a:r>
            <a:br>
              <a:rPr lang="en-US" sz="1400" dirty="0">
                <a:solidFill>
                  <a:srgbClr val="002060"/>
                </a:solidFill>
              </a:rPr>
            </a:br>
            <a:r>
              <a:rPr lang="en-US" sz="1400" dirty="0">
                <a:solidFill>
                  <a:srgbClr val="002060"/>
                </a:solidFill>
              </a:rPr>
              <a:t>Tel: 212-903-8757</a:t>
            </a:r>
            <a:r>
              <a:rPr lang="en-US" sz="1400" dirty="0">
                <a:solidFill>
                  <a:srgbClr val="10244C"/>
                </a:solidFill>
              </a:rPr>
              <a:t/>
            </a:r>
            <a:br>
              <a:rPr lang="en-US" sz="1400" dirty="0">
                <a:solidFill>
                  <a:srgbClr val="10244C"/>
                </a:solidFill>
              </a:rPr>
            </a:br>
            <a:r>
              <a:rPr lang="en-US" sz="1400" dirty="0">
                <a:solidFill>
                  <a:srgbClr val="10244C"/>
                </a:solidFill>
              </a:rPr>
              <a:t>Fax: 212-974-3059</a:t>
            </a:r>
            <a:r>
              <a:rPr lang="en-US" sz="1400" dirty="0"/>
              <a:t/>
            </a:r>
            <a:br>
              <a:rPr lang="en-US" sz="1400" dirty="0"/>
            </a:br>
            <a:r>
              <a:rPr lang="en-US" sz="1400" dirty="0" smtClean="0">
                <a:hlinkClick r:id="rId2"/>
              </a:rPr>
              <a:t>mmiller@rhtax.com</a:t>
            </a:r>
            <a:r>
              <a:rPr lang="en-US" sz="1400" dirty="0"/>
              <a:t/>
            </a:r>
            <a:br>
              <a:rPr lang="en-US" sz="1400" dirty="0"/>
            </a:br>
            <a:endParaRPr lang="en-GB" dirty="0"/>
          </a:p>
        </p:txBody>
      </p:sp>
    </p:spTree>
    <p:extLst>
      <p:ext uri="{BB962C8B-B14F-4D97-AF65-F5344CB8AC3E}">
        <p14:creationId xmlns:p14="http://schemas.microsoft.com/office/powerpoint/2010/main" val="370117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2CA19-1E22-4EA1-95D3-71DA66DEA65B}"/>
              </a:ext>
            </a:extLst>
          </p:cNvPr>
          <p:cNvSpPr>
            <a:spLocks noGrp="1"/>
          </p:cNvSpPr>
          <p:nvPr>
            <p:ph type="title"/>
          </p:nvPr>
        </p:nvSpPr>
        <p:spPr>
          <a:xfrm>
            <a:off x="838200" y="365125"/>
            <a:ext cx="10515600" cy="597401"/>
          </a:xfrm>
        </p:spPr>
        <p:txBody>
          <a:bodyPr>
            <a:normAutofit fontScale="90000"/>
          </a:bodyPr>
          <a:lstStyle/>
          <a:p>
            <a:pPr algn="ctr"/>
            <a:r>
              <a:rPr lang="en-US" sz="4000" b="1" dirty="0">
                <a:solidFill>
                  <a:srgbClr val="7030A0"/>
                </a:solidFill>
                <a:latin typeface="+mn-lt"/>
              </a:rPr>
              <a:t>Taylor </a:t>
            </a:r>
            <a:r>
              <a:rPr lang="en-US" sz="4000" b="1" dirty="0" err="1">
                <a:solidFill>
                  <a:srgbClr val="7030A0"/>
                </a:solidFill>
                <a:latin typeface="+mn-lt"/>
              </a:rPr>
              <a:t>Lohmeyer</a:t>
            </a:r>
            <a:r>
              <a:rPr lang="en-US" sz="4000" b="1" dirty="0">
                <a:solidFill>
                  <a:srgbClr val="7030A0"/>
                </a:solidFill>
                <a:latin typeface="+mn-lt"/>
              </a:rPr>
              <a:t> Law Firm PLLC v. United States</a:t>
            </a:r>
            <a:endParaRPr lang="en-US" b="1" dirty="0">
              <a:solidFill>
                <a:srgbClr val="7030A0"/>
              </a:solidFill>
              <a:latin typeface="+mn-lt"/>
            </a:endParaRPr>
          </a:p>
        </p:txBody>
      </p:sp>
      <p:sp>
        <p:nvSpPr>
          <p:cNvPr id="3" name="Content Placeholder 2">
            <a:extLst>
              <a:ext uri="{FF2B5EF4-FFF2-40B4-BE49-F238E27FC236}">
                <a16:creationId xmlns:a16="http://schemas.microsoft.com/office/drawing/2014/main" xmlns="" id="{010466B5-977B-4E9C-804E-E425845ACAA5}"/>
              </a:ext>
            </a:extLst>
          </p:cNvPr>
          <p:cNvSpPr>
            <a:spLocks noGrp="1"/>
          </p:cNvSpPr>
          <p:nvPr>
            <p:ph idx="1"/>
          </p:nvPr>
        </p:nvSpPr>
        <p:spPr>
          <a:xfrm>
            <a:off x="838200" y="1049154"/>
            <a:ext cx="10515600" cy="5727031"/>
          </a:xfrm>
        </p:spPr>
        <p:txBody>
          <a:bodyPr>
            <a:normAutofit fontScale="92500" lnSpcReduction="10000"/>
          </a:bodyPr>
          <a:lstStyle/>
          <a:p>
            <a:r>
              <a:rPr lang="en-US" sz="2400" dirty="0"/>
              <a:t>TLLF provides US estate and tax planning advice to clients.</a:t>
            </a:r>
          </a:p>
          <a:p>
            <a:r>
              <a:rPr lang="en-US" sz="2400" dirty="0"/>
              <a:t>IRS audited “Taxpayer 1” who had hired TLLF for tax planning, which involved the formation of various foreign entities and the establishment of various foreign financial accounts, which they apparently used to illegally hide income that should have been reported from 1996 through 2000; Taxpayer 1 paid almost $4 Million to resolve unpaid federal tax, interest, and penalties for those years.</a:t>
            </a:r>
          </a:p>
          <a:p>
            <a:r>
              <a:rPr lang="en-US" sz="2400" dirty="0"/>
              <a:t>IRS issued “John Doe summons” to TLLF seeking records that reveal the identities of clients, from 1995 through 2017, who used the services of the firm to acquire, operate, or control:</a:t>
            </a:r>
          </a:p>
          <a:p>
            <a:pPr lvl="1">
              <a:buFont typeface="Wingdings" panose="05000000000000000000" pitchFamily="2" charset="2"/>
              <a:buChar char="Ø"/>
            </a:pPr>
            <a:r>
              <a:rPr lang="en-US" sz="2000" dirty="0"/>
              <a:t>Any foreign financial account or other asset,</a:t>
            </a:r>
          </a:p>
          <a:p>
            <a:pPr lvl="1">
              <a:buFont typeface="Wingdings" panose="05000000000000000000" pitchFamily="2" charset="2"/>
              <a:buChar char="Ø"/>
            </a:pPr>
            <a:r>
              <a:rPr lang="en-US" sz="2000" dirty="0"/>
              <a:t>Any foreign corporation, company, trust, foundation or other legal entity, or</a:t>
            </a:r>
          </a:p>
          <a:p>
            <a:pPr lvl="1">
              <a:buFont typeface="Wingdings" panose="05000000000000000000" pitchFamily="2" charset="2"/>
              <a:buChar char="Ø"/>
            </a:pPr>
            <a:r>
              <a:rPr lang="en-US" sz="2000" dirty="0"/>
              <a:t>Any foreign or domestic financial account or other asset in the name of such foreign entity</a:t>
            </a:r>
          </a:p>
          <a:p>
            <a:r>
              <a:rPr lang="en-US" sz="2400" dirty="0"/>
              <a:t>TLLF filed petition in District Court to quash on various grounds including, in particular, a “blanket” assertion of attorney-client privilege. </a:t>
            </a:r>
          </a:p>
          <a:p>
            <a:r>
              <a:rPr lang="en-US" sz="2400" dirty="0"/>
              <a:t>The Government filed a motion to dismiss TLLF’s petition and a counter-petition to enforce the summons.</a:t>
            </a:r>
          </a:p>
          <a:p>
            <a:r>
              <a:rPr lang="en-US" sz="2400" dirty="0"/>
              <a:t>The District Court (affirmed by the 5</a:t>
            </a:r>
            <a:r>
              <a:rPr lang="en-US" sz="2400" baseline="30000" dirty="0"/>
              <a:t>th</a:t>
            </a:r>
            <a:r>
              <a:rPr lang="en-US" sz="2400" dirty="0"/>
              <a:t> Circuit) rejected TLLF’s blanket claim of privilege;  the Supreme Court denied Cert. in 2021.</a:t>
            </a:r>
          </a:p>
        </p:txBody>
      </p:sp>
    </p:spTree>
    <p:extLst>
      <p:ext uri="{BB962C8B-B14F-4D97-AF65-F5344CB8AC3E}">
        <p14:creationId xmlns:p14="http://schemas.microsoft.com/office/powerpoint/2010/main" val="1282825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2CA19-1E22-4EA1-95D3-71DA66DEA65B}"/>
              </a:ext>
            </a:extLst>
          </p:cNvPr>
          <p:cNvSpPr>
            <a:spLocks noGrp="1"/>
          </p:cNvSpPr>
          <p:nvPr>
            <p:ph type="title"/>
          </p:nvPr>
        </p:nvSpPr>
        <p:spPr>
          <a:xfrm>
            <a:off x="838200" y="365125"/>
            <a:ext cx="10515600" cy="597401"/>
          </a:xfrm>
        </p:spPr>
        <p:txBody>
          <a:bodyPr>
            <a:normAutofit fontScale="90000"/>
          </a:bodyPr>
          <a:lstStyle/>
          <a:p>
            <a:pPr algn="ctr"/>
            <a:r>
              <a:rPr lang="en-US" sz="4000" b="1" dirty="0">
                <a:solidFill>
                  <a:srgbClr val="7030A0"/>
                </a:solidFill>
                <a:latin typeface="+mn-lt"/>
              </a:rPr>
              <a:t>Taylor </a:t>
            </a:r>
            <a:r>
              <a:rPr lang="en-US" sz="4000" b="1" dirty="0" err="1">
                <a:solidFill>
                  <a:srgbClr val="7030A0"/>
                </a:solidFill>
                <a:latin typeface="+mn-lt"/>
              </a:rPr>
              <a:t>Lohmeyer</a:t>
            </a:r>
            <a:r>
              <a:rPr lang="en-US" sz="4000" b="1" dirty="0">
                <a:solidFill>
                  <a:srgbClr val="7030A0"/>
                </a:solidFill>
                <a:latin typeface="+mn-lt"/>
              </a:rPr>
              <a:t> Law Firm PLLC v. United States cont’d</a:t>
            </a:r>
            <a:endParaRPr lang="en-US" b="1" dirty="0"/>
          </a:p>
        </p:txBody>
      </p:sp>
      <p:sp>
        <p:nvSpPr>
          <p:cNvPr id="3" name="Content Placeholder 2">
            <a:extLst>
              <a:ext uri="{FF2B5EF4-FFF2-40B4-BE49-F238E27FC236}">
                <a16:creationId xmlns:a16="http://schemas.microsoft.com/office/drawing/2014/main" xmlns="" id="{010466B5-977B-4E9C-804E-E425845ACAA5}"/>
              </a:ext>
            </a:extLst>
          </p:cNvPr>
          <p:cNvSpPr>
            <a:spLocks noGrp="1"/>
          </p:cNvSpPr>
          <p:nvPr>
            <p:ph idx="1"/>
          </p:nvPr>
        </p:nvSpPr>
        <p:spPr>
          <a:xfrm>
            <a:off x="664143" y="1049154"/>
            <a:ext cx="10689657" cy="5717406"/>
          </a:xfrm>
        </p:spPr>
        <p:txBody>
          <a:bodyPr>
            <a:normAutofit lnSpcReduction="10000"/>
          </a:bodyPr>
          <a:lstStyle/>
          <a:p>
            <a:r>
              <a:rPr lang="en-US" sz="2400" dirty="0"/>
              <a:t>Certain confidential communications between an attorney and the client are protected by the privilege and may not be revealed by the attorney to a third party</a:t>
            </a:r>
          </a:p>
          <a:p>
            <a:pPr lvl="1">
              <a:buFont typeface="Wingdings" panose="05000000000000000000" pitchFamily="2" charset="2"/>
              <a:buChar char="Ø"/>
            </a:pPr>
            <a:r>
              <a:rPr lang="en-US" sz="2000" dirty="0"/>
              <a:t>May apply, in whole or in part, to a document that contains a confidential communication</a:t>
            </a:r>
          </a:p>
          <a:p>
            <a:r>
              <a:rPr lang="en-US" sz="2400" dirty="0"/>
              <a:t>Client identities generally are not protected by the privilege</a:t>
            </a:r>
          </a:p>
          <a:p>
            <a:r>
              <a:rPr lang="en-US" sz="2400" dirty="0"/>
              <a:t>Nevertheless, privilege may apply to prohibit disclosure of a client’s identity when revealing the client’s identity would reveal a confidential communication, </a:t>
            </a:r>
            <a:r>
              <a:rPr lang="en-US" sz="2400" i="1" dirty="0"/>
              <a:t>e.g.</a:t>
            </a:r>
            <a:r>
              <a:rPr lang="en-US" sz="2400" dirty="0"/>
              <a:t>:</a:t>
            </a:r>
          </a:p>
          <a:p>
            <a:pPr lvl="1">
              <a:buFont typeface="Wingdings" panose="05000000000000000000" pitchFamily="2" charset="2"/>
              <a:buChar char="Ø"/>
            </a:pPr>
            <a:r>
              <a:rPr lang="en-US" sz="2000" u="sng" dirty="0"/>
              <a:t>United States v. Liebman</a:t>
            </a:r>
            <a:r>
              <a:rPr lang="en-US" sz="2000" dirty="0"/>
              <a:t> (3</a:t>
            </a:r>
            <a:r>
              <a:rPr lang="en-US" sz="2000" baseline="30000" dirty="0"/>
              <a:t>rd</a:t>
            </a:r>
            <a:r>
              <a:rPr lang="en-US" sz="2000" dirty="0"/>
              <a:t> Cir. 1984) (privilege applied where IRS sought names of all clients who paid legal fees to the firm in connection the acquisition of real estate partnership interests in 1978, 1979, or 1980, where IRS knew such clients had been advised such legal fees were deductible);</a:t>
            </a:r>
          </a:p>
          <a:p>
            <a:pPr lvl="1">
              <a:buFont typeface="Wingdings" panose="05000000000000000000" pitchFamily="2" charset="2"/>
              <a:buChar char="Ø"/>
            </a:pPr>
            <a:r>
              <a:rPr lang="en-US" sz="2000" u="sng" dirty="0"/>
              <a:t>Baird v. Koerner</a:t>
            </a:r>
            <a:r>
              <a:rPr lang="en-US" sz="2000" dirty="0"/>
              <a:t> (</a:t>
            </a:r>
            <a:r>
              <a:rPr lang="en-US" sz="2000" dirty="0" smtClean="0"/>
              <a:t>9</a:t>
            </a:r>
            <a:r>
              <a:rPr lang="en-US" sz="2000" baseline="30000" dirty="0" smtClean="0"/>
              <a:t>th</a:t>
            </a:r>
            <a:r>
              <a:rPr lang="en-US" sz="2000" dirty="0" smtClean="0"/>
              <a:t> </a:t>
            </a:r>
            <a:r>
              <a:rPr lang="en-US" sz="2000" dirty="0"/>
              <a:t>Cir. 1960) (privilege applied where IRS sought name of client on whose behalf attorney had remitted payment to IRS for unpaid tax)</a:t>
            </a:r>
            <a:endParaRPr lang="en-US" sz="2400" dirty="0"/>
          </a:p>
          <a:p>
            <a:r>
              <a:rPr lang="en-US" sz="2400" dirty="0"/>
              <a:t>Is </a:t>
            </a:r>
            <a:r>
              <a:rPr lang="en-US" sz="2400" u="sng" dirty="0"/>
              <a:t>Taylor </a:t>
            </a:r>
            <a:r>
              <a:rPr lang="en-US" sz="2400" u="sng" dirty="0" err="1"/>
              <a:t>Lohmeyer</a:t>
            </a:r>
            <a:r>
              <a:rPr lang="en-US" sz="2400" u="sng" dirty="0"/>
              <a:t> Law Firm PLLC</a:t>
            </a:r>
            <a:r>
              <a:rPr lang="en-US" sz="2400" dirty="0"/>
              <a:t> very different than other cases where the privilege was upheld?</a:t>
            </a:r>
          </a:p>
          <a:p>
            <a:r>
              <a:rPr lang="en-US" sz="2400" dirty="0"/>
              <a:t>Is there a “thumb on the scale” where offshore funds are involved?</a:t>
            </a:r>
          </a:p>
          <a:p>
            <a:r>
              <a:rPr lang="en-US" sz="2400" dirty="0"/>
              <a:t>What limits exist on ability of the Government to “go fishing” for delinquent taxpayers?</a:t>
            </a:r>
          </a:p>
        </p:txBody>
      </p:sp>
    </p:spTree>
    <p:extLst>
      <p:ext uri="{BB962C8B-B14F-4D97-AF65-F5344CB8AC3E}">
        <p14:creationId xmlns:p14="http://schemas.microsoft.com/office/powerpoint/2010/main" val="3636099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485</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Tax Litigation</vt:lpstr>
      <vt:lpstr>Taylor Lohmeyer Law Firm PLLC v. United States</vt:lpstr>
      <vt:lpstr>Taylor Lohmeyer Law Firm PLLC v. United States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Taylor Lohmeyer Law Firm PLLC v. United States</dc:title>
  <dc:creator>Michael Miller</dc:creator>
  <cp:lastModifiedBy>Michael Miller</cp:lastModifiedBy>
  <cp:revision>7</cp:revision>
  <cp:lastPrinted>2022-02-24T15:03:07Z</cp:lastPrinted>
  <dcterms:created xsi:type="dcterms:W3CDTF">2022-02-24T13:02:01Z</dcterms:created>
  <dcterms:modified xsi:type="dcterms:W3CDTF">2022-03-02T17:18:51Z</dcterms:modified>
</cp:coreProperties>
</file>