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59"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80" d="100"/>
          <a:sy n="80" d="100"/>
        </p:scale>
        <p:origin x="126" y="10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05/06/2023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2529234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05/06/2023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417357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05/06/2023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181440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05/06/2023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10995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80FD44-7A34-42C2-B1DC-91EF99F90890}" type="datetimeFigureOut">
              <a:rPr lang="en-GB" smtClean="0"/>
              <a:t>05/06/2023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4254011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080FD44-7A34-42C2-B1DC-91EF99F90890}" type="datetimeFigureOut">
              <a:rPr lang="en-GB" smtClean="0"/>
              <a:t>05/06/2023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355572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080FD44-7A34-42C2-B1DC-91EF99F90890}" type="datetimeFigureOut">
              <a:rPr lang="en-GB" smtClean="0"/>
              <a:t>05/06/2023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059779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080FD44-7A34-42C2-B1DC-91EF99F90890}" type="datetimeFigureOut">
              <a:rPr lang="en-GB" smtClean="0"/>
              <a:t>05/06/2023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8915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80FD44-7A34-42C2-B1DC-91EF99F90890}" type="datetimeFigureOut">
              <a:rPr lang="en-GB" smtClean="0"/>
              <a:t>05/06/2023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703561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80FD44-7A34-42C2-B1DC-91EF99F90890}" type="datetimeFigureOut">
              <a:rPr lang="en-GB" smtClean="0"/>
              <a:t>05/06/2023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2385776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80FD44-7A34-42C2-B1DC-91EF99F90890}" type="datetimeFigureOut">
              <a:rPr lang="en-GB" smtClean="0"/>
              <a:t>05/06/2023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050896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0FD44-7A34-42C2-B1DC-91EF99F90890}" type="datetimeFigureOut">
              <a:rPr lang="en-GB" smtClean="0"/>
              <a:t>05/06/2023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C0DEB-40E7-4E2B-AFA7-58970AFA776D}" type="slidenum">
              <a:rPr lang="en-GB" smtClean="0"/>
              <a:t>‹#›</a:t>
            </a:fld>
            <a:endParaRPr lang="en-GB"/>
          </a:p>
        </p:txBody>
      </p:sp>
    </p:spTree>
    <p:extLst>
      <p:ext uri="{BB962C8B-B14F-4D97-AF65-F5344CB8AC3E}">
        <p14:creationId xmlns:p14="http://schemas.microsoft.com/office/powerpoint/2010/main" val="611046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descr="Aerial view of forest road">
            <a:extLst>
              <a:ext uri="{FF2B5EF4-FFF2-40B4-BE49-F238E27FC236}">
                <a16:creationId xmlns:a16="http://schemas.microsoft.com/office/drawing/2014/main" id="{317940FB-D71A-EC8C-6A81-FAC1FC2BCD5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rcRect/>
          <a:stretch/>
        </p:blipFill>
        <p:spPr bwMode="auto">
          <a:xfrm>
            <a:off x="838200" y="356970"/>
            <a:ext cx="10515600" cy="5047732"/>
          </a:xfrm>
          <a:prstGeom prst="rect">
            <a:avLst/>
          </a:prstGeom>
          <a:noFill/>
        </p:spPr>
      </p:pic>
      <p:sp>
        <p:nvSpPr>
          <p:cNvPr id="2" name="Title 1"/>
          <p:cNvSpPr>
            <a:spLocks noGrp="1"/>
          </p:cNvSpPr>
          <p:nvPr>
            <p:ph type="title"/>
          </p:nvPr>
        </p:nvSpPr>
        <p:spPr>
          <a:xfrm>
            <a:off x="1035574" y="826233"/>
            <a:ext cx="10515600" cy="1325563"/>
          </a:xfrm>
        </p:spPr>
        <p:txBody>
          <a:bodyPr>
            <a:noAutofit/>
          </a:bodyPr>
          <a:lstStyle/>
          <a:p>
            <a:r>
              <a:rPr lang="en-AU" sz="4800" b="1" dirty="0">
                <a:solidFill>
                  <a:schemeClr val="bg1"/>
                </a:solidFill>
                <a:latin typeface="+mn-lt"/>
              </a:rPr>
              <a:t>‘Sustainability Agreements in Competition Law’: any green light at the end of the tunnel?</a:t>
            </a:r>
          </a:p>
        </p:txBody>
      </p:sp>
      <p:sp>
        <p:nvSpPr>
          <p:cNvPr id="3" name="Subtitle 2">
            <a:extLst>
              <a:ext uri="{FF2B5EF4-FFF2-40B4-BE49-F238E27FC236}">
                <a16:creationId xmlns:a16="http://schemas.microsoft.com/office/drawing/2014/main" id="{A8268AEF-1746-2FB0-250D-34E9944ADD89}"/>
              </a:ext>
            </a:extLst>
          </p:cNvPr>
          <p:cNvSpPr txBox="1">
            <a:spLocks/>
          </p:cNvSpPr>
          <p:nvPr/>
        </p:nvSpPr>
        <p:spPr>
          <a:xfrm>
            <a:off x="1035574" y="2508766"/>
            <a:ext cx="9657855" cy="2232118"/>
          </a:xfrm>
          <a:prstGeom prst="rect">
            <a:avLst/>
          </a:prstGeom>
        </p:spPr>
        <p:txBody>
          <a:bodyPr lIns="0" rIns="0"/>
          <a:lstStyle>
            <a:lvl1pPr marL="0" indent="0" algn="r" defTabSz="995690" rtl="0" eaLnBrk="1" latinLnBrk="0" hangingPunct="1">
              <a:spcBef>
                <a:spcPts val="327"/>
              </a:spcBef>
              <a:spcAft>
                <a:spcPts val="327"/>
              </a:spcAft>
              <a:buClr>
                <a:schemeClr val="tx2"/>
              </a:buClr>
              <a:buFont typeface="Arial" pitchFamily="34" charset="0"/>
              <a:buNone/>
              <a:defRPr sz="2000" kern="1200" baseline="0">
                <a:solidFill>
                  <a:schemeClr val="tx1"/>
                </a:solidFill>
                <a:latin typeface="+mj-lt"/>
                <a:ea typeface="+mn-ea"/>
                <a:cs typeface="Arial" pitchFamily="34" charset="0"/>
              </a:defRPr>
            </a:lvl1pPr>
            <a:lvl2pPr marL="497845" indent="0" algn="ctr" defTabSz="995690" rtl="0" eaLnBrk="1" latinLnBrk="0" hangingPunct="1">
              <a:spcBef>
                <a:spcPts val="327"/>
              </a:spcBef>
              <a:spcAft>
                <a:spcPts val="653"/>
              </a:spcAft>
              <a:buClr>
                <a:schemeClr val="tx2"/>
              </a:buClr>
              <a:buSzPct val="70000"/>
              <a:buFont typeface="Wingdings" pitchFamily="2" charset="2"/>
              <a:buNone/>
              <a:defRPr sz="1000" i="0" kern="1200">
                <a:solidFill>
                  <a:schemeClr val="tx1">
                    <a:tint val="75000"/>
                  </a:schemeClr>
                </a:solidFill>
                <a:latin typeface="+mn-lt"/>
                <a:ea typeface="+mn-ea"/>
                <a:cs typeface="Arial" pitchFamily="34" charset="0"/>
              </a:defRPr>
            </a:lvl2pPr>
            <a:lvl3pPr marL="995690" indent="0" algn="ctr" defTabSz="995690" rtl="0" eaLnBrk="1" latinLnBrk="0" hangingPunct="1">
              <a:spcBef>
                <a:spcPts val="327"/>
              </a:spcBef>
              <a:spcAft>
                <a:spcPts val="653"/>
              </a:spcAft>
              <a:buClr>
                <a:schemeClr val="tx2"/>
              </a:buClr>
              <a:buSzPct val="70000"/>
              <a:buFont typeface="Courier New" pitchFamily="49" charset="0"/>
              <a:buNone/>
              <a:defRPr sz="1000" kern="1200">
                <a:solidFill>
                  <a:schemeClr val="tx1">
                    <a:tint val="75000"/>
                  </a:schemeClr>
                </a:solidFill>
                <a:latin typeface="+mn-lt"/>
                <a:ea typeface="+mn-ea"/>
                <a:cs typeface="Arial" pitchFamily="34" charset="0"/>
              </a:defRPr>
            </a:lvl3pPr>
            <a:lvl4pPr marL="1493535" indent="0" algn="ctr" defTabSz="995690" rtl="0" eaLnBrk="1" latinLnBrk="0" hangingPunct="1">
              <a:spcBef>
                <a:spcPts val="327"/>
              </a:spcBef>
              <a:spcAft>
                <a:spcPts val="653"/>
              </a:spcAft>
              <a:buClr>
                <a:schemeClr val="tx2"/>
              </a:buClr>
              <a:buFont typeface="Arial" pitchFamily="34" charset="0"/>
              <a:buNone/>
              <a:tabLst>
                <a:tab pos="777883" algn="l"/>
              </a:tabLst>
              <a:defRPr sz="1000" kern="1200">
                <a:solidFill>
                  <a:schemeClr val="tx1">
                    <a:tint val="75000"/>
                  </a:schemeClr>
                </a:solidFill>
                <a:latin typeface="+mn-lt"/>
                <a:ea typeface="+mn-ea"/>
                <a:cs typeface="Arial" pitchFamily="34" charset="0"/>
              </a:defRPr>
            </a:lvl4pPr>
            <a:lvl5pPr marL="1991380" indent="0" algn="ctr" defTabSz="1078664" rtl="0" eaLnBrk="1" latinLnBrk="0" hangingPunct="1">
              <a:spcBef>
                <a:spcPts val="327"/>
              </a:spcBef>
              <a:spcAft>
                <a:spcPts val="653"/>
              </a:spcAft>
              <a:buClr>
                <a:schemeClr val="tx2"/>
              </a:buClr>
              <a:buFont typeface="Arial" pitchFamily="34" charset="0"/>
              <a:buNone/>
              <a:defRPr sz="1000" kern="1200">
                <a:solidFill>
                  <a:schemeClr val="tx1">
                    <a:tint val="75000"/>
                  </a:schemeClr>
                </a:solidFill>
                <a:latin typeface="+mn-lt"/>
                <a:ea typeface="+mn-ea"/>
                <a:cs typeface="Arial" pitchFamily="34" charset="0"/>
              </a:defRPr>
            </a:lvl5pPr>
            <a:lvl6pPr marL="2489225" indent="0" algn="ctr" defTabSz="99569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pPr algn="l" fontAlgn="auto">
              <a:defRPr/>
            </a:pPr>
            <a:r>
              <a:rPr lang="en-US" b="1" dirty="0">
                <a:solidFill>
                  <a:schemeClr val="bg1"/>
                </a:solidFill>
                <a:latin typeface="+mn-lt"/>
              </a:rPr>
              <a:t>Carolyn Oddie – </a:t>
            </a:r>
            <a:r>
              <a:rPr lang="en-US" dirty="0">
                <a:solidFill>
                  <a:schemeClr val="bg1"/>
                </a:solidFill>
                <a:latin typeface="+mn-lt"/>
              </a:rPr>
              <a:t>Partner, Allens</a:t>
            </a:r>
          </a:p>
          <a:p>
            <a:pPr algn="l" fontAlgn="auto">
              <a:defRPr/>
            </a:pPr>
            <a:r>
              <a:rPr lang="en-US" b="1" dirty="0">
                <a:solidFill>
                  <a:schemeClr val="bg1"/>
                </a:solidFill>
                <a:latin typeface="+mn-lt"/>
              </a:rPr>
              <a:t>Kyriakos </a:t>
            </a:r>
            <a:r>
              <a:rPr lang="en-US" b="1" dirty="0" err="1">
                <a:solidFill>
                  <a:schemeClr val="bg1"/>
                </a:solidFill>
                <a:latin typeface="+mn-lt"/>
              </a:rPr>
              <a:t>Fountoukakos</a:t>
            </a:r>
            <a:r>
              <a:rPr lang="en-US" b="1" dirty="0">
                <a:solidFill>
                  <a:schemeClr val="bg1"/>
                </a:solidFill>
                <a:latin typeface="+mn-lt"/>
              </a:rPr>
              <a:t> – </a:t>
            </a:r>
            <a:r>
              <a:rPr lang="en-US" dirty="0">
                <a:solidFill>
                  <a:schemeClr val="bg1"/>
                </a:solidFill>
                <a:latin typeface="+mn-lt"/>
              </a:rPr>
              <a:t>Partner, Herbert Smith Freehills</a:t>
            </a:r>
          </a:p>
          <a:p>
            <a:pPr algn="l" fontAlgn="auto">
              <a:defRPr/>
            </a:pPr>
            <a:r>
              <a:rPr lang="en-US" b="1" dirty="0">
                <a:solidFill>
                  <a:schemeClr val="bg1"/>
                </a:solidFill>
                <a:latin typeface="+mn-lt"/>
              </a:rPr>
              <a:t>Herbert Fung</a:t>
            </a:r>
            <a:r>
              <a:rPr lang="en-US" dirty="0">
                <a:solidFill>
                  <a:schemeClr val="bg1"/>
                </a:solidFill>
                <a:latin typeface="+mn-lt"/>
              </a:rPr>
              <a:t> – Economist, Competition and Consumer Commission of Singapore</a:t>
            </a:r>
          </a:p>
          <a:p>
            <a:pPr algn="l" fontAlgn="auto">
              <a:defRPr/>
            </a:pPr>
            <a:r>
              <a:rPr lang="en-US" b="1" dirty="0">
                <a:solidFill>
                  <a:schemeClr val="bg1"/>
                </a:solidFill>
                <a:latin typeface="+mn-lt"/>
              </a:rPr>
              <a:t>Etsuko Hara</a:t>
            </a:r>
            <a:r>
              <a:rPr lang="en-US" dirty="0">
                <a:solidFill>
                  <a:schemeClr val="bg1"/>
                </a:solidFill>
                <a:latin typeface="+mn-lt"/>
              </a:rPr>
              <a:t> – Partner, Anderson Mori &amp; </a:t>
            </a:r>
            <a:r>
              <a:rPr lang="en-US" dirty="0" err="1">
                <a:solidFill>
                  <a:schemeClr val="bg1"/>
                </a:solidFill>
                <a:latin typeface="+mn-lt"/>
              </a:rPr>
              <a:t>Tomotsune</a:t>
            </a:r>
            <a:endParaRPr lang="en-US" dirty="0">
              <a:solidFill>
                <a:schemeClr val="bg1"/>
              </a:solidFill>
              <a:latin typeface="+mn-lt"/>
            </a:endParaRPr>
          </a:p>
          <a:p>
            <a:pPr algn="l" fontAlgn="auto">
              <a:defRPr/>
            </a:pPr>
            <a:r>
              <a:rPr lang="en-US" b="1" dirty="0">
                <a:solidFill>
                  <a:schemeClr val="bg1"/>
                </a:solidFill>
                <a:latin typeface="+mn-lt"/>
              </a:rPr>
              <a:t>Stanley Tan</a:t>
            </a:r>
            <a:r>
              <a:rPr lang="en-US" dirty="0">
                <a:solidFill>
                  <a:schemeClr val="bg1"/>
                </a:solidFill>
                <a:latin typeface="+mn-lt"/>
              </a:rPr>
              <a:t> – APAC Regional Director, Legal </a:t>
            </a:r>
            <a:r>
              <a:rPr lang="en-US" dirty="0" err="1">
                <a:solidFill>
                  <a:schemeClr val="bg1"/>
                </a:solidFill>
                <a:latin typeface="+mn-lt"/>
              </a:rPr>
              <a:t>Menarini</a:t>
            </a:r>
            <a:r>
              <a:rPr lang="en-US" dirty="0">
                <a:solidFill>
                  <a:schemeClr val="bg1"/>
                </a:solidFill>
                <a:latin typeface="+mn-lt"/>
              </a:rPr>
              <a:t> Asia-Pacific</a:t>
            </a:r>
          </a:p>
          <a:p>
            <a:pPr algn="l" fontAlgn="auto">
              <a:defRPr/>
            </a:pPr>
            <a:r>
              <a:rPr lang="en-US" b="1" dirty="0">
                <a:solidFill>
                  <a:schemeClr val="bg1"/>
                </a:solidFill>
                <a:latin typeface="+mn-lt"/>
              </a:rPr>
              <a:t>Elizabeth Richmond</a:t>
            </a:r>
            <a:r>
              <a:rPr lang="en-US" dirty="0">
                <a:solidFill>
                  <a:schemeClr val="bg1"/>
                </a:solidFill>
                <a:latin typeface="+mn-lt"/>
              </a:rPr>
              <a:t> – Partner, Clifford Chance </a:t>
            </a:r>
            <a:endParaRPr lang="en-US" b="1" dirty="0">
              <a:solidFill>
                <a:schemeClr val="bg1"/>
              </a:solidFill>
              <a:latin typeface="+mn-lt"/>
            </a:endParaRPr>
          </a:p>
        </p:txBody>
      </p:sp>
    </p:spTree>
    <p:extLst>
      <p:ext uri="{BB962C8B-B14F-4D97-AF65-F5344CB8AC3E}">
        <p14:creationId xmlns:p14="http://schemas.microsoft.com/office/powerpoint/2010/main" val="2924174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147734" y="193224"/>
            <a:ext cx="10515600" cy="665192"/>
          </a:xfrm>
        </p:spPr>
        <p:txBody>
          <a:bodyPr>
            <a:noAutofit/>
          </a:bodyPr>
          <a:lstStyle/>
          <a:p>
            <a:r>
              <a:rPr lang="en-AU" sz="3600" b="1" dirty="0">
                <a:solidFill>
                  <a:srgbClr val="002060"/>
                </a:solidFill>
                <a:latin typeface="+mn-lt"/>
              </a:rPr>
              <a:t>Competition risks when collaborating on sustainability</a:t>
            </a:r>
          </a:p>
        </p:txBody>
      </p:sp>
      <p:pic>
        <p:nvPicPr>
          <p:cNvPr id="5" name="Graphic 4" descr="Handshake outline">
            <a:extLst>
              <a:ext uri="{FF2B5EF4-FFF2-40B4-BE49-F238E27FC236}">
                <a16:creationId xmlns:a16="http://schemas.microsoft.com/office/drawing/2014/main" id="{B14594F8-7E75-5BE3-54E2-A9620948D8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65342" y="-67383"/>
            <a:ext cx="1219200" cy="1219200"/>
          </a:xfrm>
          <a:prstGeom prst="rect">
            <a:avLst/>
          </a:prstGeom>
        </p:spPr>
      </p:pic>
      <p:sp>
        <p:nvSpPr>
          <p:cNvPr id="6" name="Rounded Rectangle 5">
            <a:extLst>
              <a:ext uri="{FF2B5EF4-FFF2-40B4-BE49-F238E27FC236}">
                <a16:creationId xmlns:a16="http://schemas.microsoft.com/office/drawing/2014/main" id="{9F3211BD-D20B-5451-F54A-12B2CDE6D996}"/>
              </a:ext>
            </a:extLst>
          </p:cNvPr>
          <p:cNvSpPr/>
          <p:nvPr/>
        </p:nvSpPr>
        <p:spPr>
          <a:xfrm>
            <a:off x="0" y="1045944"/>
            <a:ext cx="12224041" cy="615701"/>
          </a:xfrm>
          <a:prstGeom prst="rect">
            <a:avLst/>
          </a:prstGeom>
          <a:solidFill>
            <a:schemeClr val="accent5">
              <a:lumMod val="50000"/>
            </a:schemeClr>
          </a:solidFill>
          <a:ln w="9525">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0" tIns="96000" rIns="720000" bIns="96000" rtlCol="0" anchor="ctr"/>
          <a:lstStyle/>
          <a:p>
            <a:endParaRPr lang="en-AU" sz="1400" dirty="0">
              <a:solidFill>
                <a:srgbClr val="002060"/>
              </a:solidFill>
              <a:latin typeface="TheSansB W5 Plain (Body)"/>
            </a:endParaRPr>
          </a:p>
        </p:txBody>
      </p:sp>
      <p:pic>
        <p:nvPicPr>
          <p:cNvPr id="7" name="Picture 6">
            <a:extLst>
              <a:ext uri="{FF2B5EF4-FFF2-40B4-BE49-F238E27FC236}">
                <a16:creationId xmlns:a16="http://schemas.microsoft.com/office/drawing/2014/main" id="{81C80613-203A-DBA6-5DAF-4214099EC589}"/>
              </a:ext>
            </a:extLst>
          </p:cNvPr>
          <p:cNvPicPr>
            <a:picLocks noChangeAspect="1"/>
          </p:cNvPicPr>
          <p:nvPr/>
        </p:nvPicPr>
        <p:blipFill>
          <a:blip r:embed="rId5"/>
          <a:stretch>
            <a:fillRect/>
          </a:stretch>
        </p:blipFill>
        <p:spPr>
          <a:xfrm>
            <a:off x="2728507" y="1915224"/>
            <a:ext cx="6467746" cy="3759376"/>
          </a:xfrm>
          <a:prstGeom prst="rect">
            <a:avLst/>
          </a:prstGeom>
        </p:spPr>
      </p:pic>
      <p:sp>
        <p:nvSpPr>
          <p:cNvPr id="8" name="Subtitle 2">
            <a:extLst>
              <a:ext uri="{FF2B5EF4-FFF2-40B4-BE49-F238E27FC236}">
                <a16:creationId xmlns:a16="http://schemas.microsoft.com/office/drawing/2014/main" id="{4D94F331-8E51-DE9B-67D5-2656D51493BD}"/>
              </a:ext>
            </a:extLst>
          </p:cNvPr>
          <p:cNvSpPr txBox="1">
            <a:spLocks/>
          </p:cNvSpPr>
          <p:nvPr/>
        </p:nvSpPr>
        <p:spPr>
          <a:xfrm>
            <a:off x="622099" y="1143969"/>
            <a:ext cx="11354984" cy="385233"/>
          </a:xfrm>
        </p:spPr>
        <p:txBody>
          <a:bodyPr/>
          <a:lstStyle>
            <a:lvl1pPr marL="180000" indent="-180000" algn="l" rtl="0" eaLnBrk="1" fontAlgn="base" hangingPunct="1">
              <a:spcBef>
                <a:spcPts val="300"/>
              </a:spcBef>
              <a:spcAft>
                <a:spcPts val="300"/>
              </a:spcAft>
              <a:buClr>
                <a:schemeClr val="accent1"/>
              </a:buClr>
              <a:buSzPct val="90000"/>
              <a:buFont typeface="Wingdings" panose="05000000000000000000" pitchFamily="2" charset="2"/>
              <a:buChar char="§"/>
              <a:defRPr sz="1800" kern="1200">
                <a:solidFill>
                  <a:schemeClr val="tx1"/>
                </a:solidFill>
                <a:latin typeface="TheSansB W5 Plain" pitchFamily="34" charset="0"/>
                <a:ea typeface="+mn-ea"/>
                <a:cs typeface="Arial" pitchFamily="34" charset="0"/>
              </a:defRPr>
            </a:lvl1pPr>
            <a:lvl2pPr marL="360000" indent="-180000" algn="l" rtl="0" eaLnBrk="1" fontAlgn="base" hangingPunct="1">
              <a:spcBef>
                <a:spcPts val="300"/>
              </a:spcBef>
              <a:spcAft>
                <a:spcPts val="300"/>
              </a:spcAft>
              <a:buClr>
                <a:schemeClr val="accent1"/>
              </a:buClr>
              <a:buSzPct val="100000"/>
              <a:buFont typeface="Arial" panose="020B0604020202020204" pitchFamily="34" charset="0"/>
              <a:buChar char="•"/>
              <a:defRPr sz="1600" kern="1200">
                <a:solidFill>
                  <a:schemeClr val="tx1"/>
                </a:solidFill>
                <a:latin typeface="TheSansB W5 Plain" pitchFamily="34" charset="0"/>
                <a:ea typeface="+mn-ea"/>
                <a:cs typeface="Arial" pitchFamily="34" charset="0"/>
              </a:defRPr>
            </a:lvl2pPr>
            <a:lvl3pPr marL="540000" indent="-180975" algn="l" rtl="0" eaLnBrk="1" fontAlgn="base" hangingPunct="1">
              <a:spcBef>
                <a:spcPts val="300"/>
              </a:spcBef>
              <a:spcAft>
                <a:spcPts val="300"/>
              </a:spcAft>
              <a:buClr>
                <a:schemeClr val="accent1"/>
              </a:buClr>
              <a:buSzPct val="100000"/>
              <a:buFont typeface="TheSansB W5 Plain" panose="020B0502050302020203" pitchFamily="34" charset="0"/>
              <a:buChar char="-"/>
              <a:defRPr sz="1600" kern="1200">
                <a:solidFill>
                  <a:schemeClr val="tx1"/>
                </a:solidFill>
                <a:latin typeface="TheSansB W5 Plain" pitchFamily="34" charset="0"/>
                <a:ea typeface="+mn-ea"/>
                <a:cs typeface="Arial" pitchFamily="34" charset="0"/>
              </a:defRPr>
            </a:lvl3pPr>
            <a:lvl4pPr marL="895350" indent="-228600" algn="l" rtl="0" eaLnBrk="1" fontAlgn="base" hangingPunct="1">
              <a:spcBef>
                <a:spcPts val="300"/>
              </a:spcBef>
              <a:spcAft>
                <a:spcPts val="300"/>
              </a:spcAft>
              <a:buClr>
                <a:schemeClr val="tx2"/>
              </a:buClr>
              <a:buFont typeface="Arial" pitchFamily="34" charset="0"/>
              <a:buChar char="–"/>
              <a:defRPr sz="1400" kern="1200">
                <a:solidFill>
                  <a:schemeClr val="tx1"/>
                </a:solidFill>
                <a:latin typeface="TheSans B5 Plain" pitchFamily="34" charset="0"/>
                <a:ea typeface="+mn-ea"/>
                <a:cs typeface="Arial" pitchFamily="34" charset="0"/>
              </a:defRPr>
            </a:lvl4pPr>
            <a:lvl5pPr marL="1162050" indent="-266700" algn="l" rtl="0" eaLnBrk="1" fontAlgn="base" hangingPunct="1">
              <a:spcBef>
                <a:spcPts val="300"/>
              </a:spcBef>
              <a:spcAft>
                <a:spcPts val="300"/>
              </a:spcAft>
              <a:buClr>
                <a:schemeClr val="tx2"/>
              </a:buClr>
              <a:buFont typeface="Arial" pitchFamily="34" charset="0"/>
              <a:buChar char="»"/>
              <a:defRPr sz="1400" kern="1200">
                <a:solidFill>
                  <a:schemeClr val="tx1"/>
                </a:solidFill>
                <a:latin typeface="TheSans B5 Plain"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pPr>
            <a:r>
              <a:rPr lang="en-AU" sz="2133" dirty="0">
                <a:solidFill>
                  <a:schemeClr val="bg1"/>
                </a:solidFill>
                <a:latin typeface="+mj-lt"/>
              </a:rPr>
              <a:t>European Commission fined car manufacturers €875 million for restricting competition (2021)</a:t>
            </a:r>
          </a:p>
        </p:txBody>
      </p:sp>
      <p:sp>
        <p:nvSpPr>
          <p:cNvPr id="9" name="TextBox 8">
            <a:extLst>
              <a:ext uri="{FF2B5EF4-FFF2-40B4-BE49-F238E27FC236}">
                <a16:creationId xmlns:a16="http://schemas.microsoft.com/office/drawing/2014/main" id="{3BDFD7F1-6F2C-0383-41E7-3FDEB9143BE2}"/>
              </a:ext>
            </a:extLst>
          </p:cNvPr>
          <p:cNvSpPr txBox="1"/>
          <p:nvPr/>
        </p:nvSpPr>
        <p:spPr>
          <a:xfrm>
            <a:off x="9309463" y="3174739"/>
            <a:ext cx="2769327" cy="2569934"/>
          </a:xfrm>
          <a:prstGeom prst="rect">
            <a:avLst/>
          </a:prstGeom>
          <a:noFill/>
        </p:spPr>
        <p:txBody>
          <a:bodyPr wrap="square" rtlCol="0">
            <a:spAutoFit/>
          </a:bodyPr>
          <a:lstStyle/>
          <a:p>
            <a:r>
              <a:rPr lang="en-AU" sz="1500" b="1" dirty="0"/>
              <a:t>“</a:t>
            </a:r>
            <a:r>
              <a:rPr lang="en-AU" sz="1500" b="1" i="1" dirty="0"/>
              <a:t>But the dividing line is clear: companies must not coordinate their behaviour to limit the full potential of any type of technology. Companies must not restrict their competition on performing better than what is required by law... Agreeing not to do so is simply illegal</a:t>
            </a:r>
            <a:r>
              <a:rPr lang="en-AU" sz="1500" b="1" dirty="0"/>
              <a:t>.”</a:t>
            </a:r>
          </a:p>
          <a:p>
            <a:r>
              <a:rPr lang="en-AU" sz="1300" b="1" dirty="0"/>
              <a:t>Executive Vice-President Margrethe Vestager</a:t>
            </a:r>
          </a:p>
        </p:txBody>
      </p:sp>
      <p:sp>
        <p:nvSpPr>
          <p:cNvPr id="10" name="TextBox 9">
            <a:extLst>
              <a:ext uri="{FF2B5EF4-FFF2-40B4-BE49-F238E27FC236}">
                <a16:creationId xmlns:a16="http://schemas.microsoft.com/office/drawing/2014/main" id="{DAEEDD6D-18CC-29D0-559C-92B8B5315855}"/>
              </a:ext>
            </a:extLst>
          </p:cNvPr>
          <p:cNvSpPr txBox="1"/>
          <p:nvPr/>
        </p:nvSpPr>
        <p:spPr>
          <a:xfrm>
            <a:off x="113210" y="1759670"/>
            <a:ext cx="2684964" cy="1692771"/>
          </a:xfrm>
          <a:prstGeom prst="rect">
            <a:avLst/>
          </a:prstGeom>
          <a:noFill/>
        </p:spPr>
        <p:txBody>
          <a:bodyPr wrap="square" rtlCol="0">
            <a:spAutoFit/>
          </a:bodyPr>
          <a:lstStyle/>
          <a:p>
            <a:r>
              <a:rPr lang="en-AU" b="1" dirty="0"/>
              <a:t>“</a:t>
            </a:r>
            <a:r>
              <a:rPr lang="en-AU" b="1" i="1" dirty="0"/>
              <a:t>So today's decision is about how legitimate technical cooperation went wrong</a:t>
            </a:r>
            <a:r>
              <a:rPr lang="en-AU" b="1" dirty="0"/>
              <a:t>.” </a:t>
            </a:r>
          </a:p>
          <a:p>
            <a:r>
              <a:rPr lang="en-AU" sz="1400" b="1" dirty="0"/>
              <a:t>Executive Vice-President Margrethe Vestager</a:t>
            </a:r>
          </a:p>
        </p:txBody>
      </p:sp>
    </p:spTree>
    <p:extLst>
      <p:ext uri="{BB962C8B-B14F-4D97-AF65-F5344CB8AC3E}">
        <p14:creationId xmlns:p14="http://schemas.microsoft.com/office/powerpoint/2010/main" val="250584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Rot="1" noChangeAspect="1" noMove="1" noResize="1" noEditPoints="1" noAdjustHandles="1" noChangeArrowheads="1" noChangeShapeType="1" noCrop="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147734" y="193224"/>
            <a:ext cx="10515600" cy="665192"/>
          </a:xfrm>
        </p:spPr>
        <p:txBody>
          <a:bodyPr>
            <a:noAutofit/>
          </a:bodyPr>
          <a:lstStyle/>
          <a:p>
            <a:r>
              <a:rPr lang="en-AU" sz="3600" b="1" dirty="0">
                <a:solidFill>
                  <a:srgbClr val="002060"/>
                </a:solidFill>
                <a:latin typeface="+mn-lt"/>
              </a:rPr>
              <a:t>ACCC v Colgate-Palmolive &amp; </a:t>
            </a:r>
            <a:r>
              <a:rPr lang="en-AU" sz="3600" b="1" dirty="0" err="1">
                <a:solidFill>
                  <a:srgbClr val="002060"/>
                </a:solidFill>
                <a:latin typeface="+mn-lt"/>
              </a:rPr>
              <a:t>Ors</a:t>
            </a:r>
            <a:endParaRPr lang="en-AU" sz="3600" b="1" dirty="0">
              <a:solidFill>
                <a:srgbClr val="002060"/>
              </a:solidFill>
              <a:latin typeface="+mn-lt"/>
            </a:endParaRPr>
          </a:p>
        </p:txBody>
      </p:sp>
      <p:grpSp>
        <p:nvGrpSpPr>
          <p:cNvPr id="40" name="PEOP 050">
            <a:extLst>
              <a:ext uri="{FF2B5EF4-FFF2-40B4-BE49-F238E27FC236}">
                <a16:creationId xmlns:a16="http://schemas.microsoft.com/office/drawing/2014/main" id="{828F666C-575C-C82B-84C5-CB4A65E172A0}"/>
              </a:ext>
            </a:extLst>
          </p:cNvPr>
          <p:cNvGrpSpPr>
            <a:grpSpLocks/>
          </p:cNvGrpSpPr>
          <p:nvPr/>
        </p:nvGrpSpPr>
        <p:grpSpPr>
          <a:xfrm>
            <a:off x="10877974" y="58214"/>
            <a:ext cx="855929" cy="884724"/>
            <a:chOff x="5326882" y="5247911"/>
            <a:chExt cx="409574" cy="447675"/>
          </a:xfrm>
        </p:grpSpPr>
        <p:sp>
          <p:nvSpPr>
            <p:cNvPr id="41" name="Freeform: Shape 40">
              <a:extLst>
                <a:ext uri="{FF2B5EF4-FFF2-40B4-BE49-F238E27FC236}">
                  <a16:creationId xmlns:a16="http://schemas.microsoft.com/office/drawing/2014/main" id="{6359C5D1-815F-7CDE-7FFD-393F01F510A0}"/>
                </a:ext>
              </a:extLst>
            </p:cNvPr>
            <p:cNvSpPr>
              <a:spLocks/>
            </p:cNvSpPr>
            <p:nvPr/>
          </p:nvSpPr>
          <p:spPr>
            <a:xfrm>
              <a:off x="5450707" y="5571761"/>
              <a:ext cx="161925" cy="66675"/>
            </a:xfrm>
            <a:custGeom>
              <a:avLst/>
              <a:gdLst>
                <a:gd name="connsiteX0" fmla="*/ 161877 w 161925"/>
                <a:gd name="connsiteY0" fmla="*/ 66627 h 66675"/>
                <a:gd name="connsiteX1" fmla="*/ 161877 w 161925"/>
                <a:gd name="connsiteY1" fmla="*/ 38052 h 66675"/>
                <a:gd name="connsiteX2" fmla="*/ 80915 w 161925"/>
                <a:gd name="connsiteY2" fmla="*/ -48 h 66675"/>
                <a:gd name="connsiteX3" fmla="*/ -48 w 161925"/>
                <a:gd name="connsiteY3" fmla="*/ 38052 h 66675"/>
                <a:gd name="connsiteX4" fmla="*/ -48 w 161925"/>
                <a:gd name="connsiteY4" fmla="*/ 66627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66675">
                  <a:moveTo>
                    <a:pt x="161877" y="66627"/>
                  </a:moveTo>
                  <a:lnTo>
                    <a:pt x="161877" y="38052"/>
                  </a:lnTo>
                  <a:cubicBezTo>
                    <a:pt x="161877" y="11763"/>
                    <a:pt x="107775" y="-48"/>
                    <a:pt x="80915" y="-48"/>
                  </a:cubicBezTo>
                  <a:cubicBezTo>
                    <a:pt x="54054" y="-48"/>
                    <a:pt x="-48" y="11763"/>
                    <a:pt x="-48" y="38052"/>
                  </a:cubicBezTo>
                  <a:lnTo>
                    <a:pt x="-48" y="66627"/>
                  </a:lnTo>
                </a:path>
              </a:pathLst>
            </a:custGeom>
            <a:noFill/>
            <a:ln w="19050" cap="flat">
              <a:solidFill>
                <a:schemeClr val="tx2"/>
              </a:solidFill>
              <a:prstDash val="solid"/>
              <a:round/>
            </a:ln>
          </p:spPr>
          <p:txBody>
            <a:bodyPr rtlCol="0" anchor="ctr"/>
            <a:lstStyle/>
            <a:p>
              <a:endParaRPr lang="en-AU" sz="1943" dirty="0">
                <a:ln>
                  <a:solidFill>
                    <a:srgbClr val="002060"/>
                  </a:solidFill>
                </a:ln>
                <a:solidFill>
                  <a:srgbClr val="002060"/>
                </a:solidFill>
              </a:endParaRPr>
            </a:p>
          </p:txBody>
        </p:sp>
        <p:sp>
          <p:nvSpPr>
            <p:cNvPr id="42" name="Freeform: Shape 41">
              <a:extLst>
                <a:ext uri="{FF2B5EF4-FFF2-40B4-BE49-F238E27FC236}">
                  <a16:creationId xmlns:a16="http://schemas.microsoft.com/office/drawing/2014/main" id="{FE3CC517-8A2D-8AB4-5DA5-F08D22DE7630}"/>
                </a:ext>
              </a:extLst>
            </p:cNvPr>
            <p:cNvSpPr>
              <a:spLocks/>
            </p:cNvSpPr>
            <p:nvPr/>
          </p:nvSpPr>
          <p:spPr>
            <a:xfrm>
              <a:off x="5498139" y="5457315"/>
              <a:ext cx="67061" cy="85870"/>
            </a:xfrm>
            <a:custGeom>
              <a:avLst/>
              <a:gdLst>
                <a:gd name="connsiteX0" fmla="*/ 33482 w 67061"/>
                <a:gd name="connsiteY0" fmla="*/ 85823 h 85870"/>
                <a:gd name="connsiteX1" fmla="*/ 66906 w 67061"/>
                <a:gd name="connsiteY1" fmla="*/ 51056 h 85870"/>
                <a:gd name="connsiteX2" fmla="*/ 66820 w 67061"/>
                <a:gd name="connsiteY2" fmla="*/ 49247 h 85870"/>
                <a:gd name="connsiteX3" fmla="*/ 66820 w 67061"/>
                <a:gd name="connsiteY3" fmla="*/ 37055 h 85870"/>
                <a:gd name="connsiteX4" fmla="*/ 37054 w 67061"/>
                <a:gd name="connsiteY4" fmla="*/ 145 h 85870"/>
                <a:gd name="connsiteX5" fmla="*/ 145 w 67061"/>
                <a:gd name="connsiteY5" fmla="*/ 29920 h 85870"/>
                <a:gd name="connsiteX6" fmla="*/ 145 w 67061"/>
                <a:gd name="connsiteY6" fmla="*/ 37055 h 85870"/>
                <a:gd name="connsiteX7" fmla="*/ 145 w 67061"/>
                <a:gd name="connsiteY7" fmla="*/ 49247 h 85870"/>
                <a:gd name="connsiteX8" fmla="*/ 31673 w 67061"/>
                <a:gd name="connsiteY8" fmla="*/ 85737 h 85870"/>
                <a:gd name="connsiteX9" fmla="*/ 33482 w 67061"/>
                <a:gd name="connsiteY9" fmla="*/ 85823 h 8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61" h="85870">
                  <a:moveTo>
                    <a:pt x="33482" y="85823"/>
                  </a:moveTo>
                  <a:cubicBezTo>
                    <a:pt x="52313" y="85451"/>
                    <a:pt x="67277" y="69887"/>
                    <a:pt x="66906" y="51056"/>
                  </a:cubicBezTo>
                  <a:cubicBezTo>
                    <a:pt x="66896" y="50456"/>
                    <a:pt x="66868" y="49847"/>
                    <a:pt x="66820" y="49247"/>
                  </a:cubicBezTo>
                  <a:lnTo>
                    <a:pt x="66820" y="37055"/>
                  </a:lnTo>
                  <a:cubicBezTo>
                    <a:pt x="68792" y="18643"/>
                    <a:pt x="55466" y="2117"/>
                    <a:pt x="37054" y="145"/>
                  </a:cubicBezTo>
                  <a:cubicBezTo>
                    <a:pt x="18642" y="-1826"/>
                    <a:pt x="2117" y="11509"/>
                    <a:pt x="145" y="29920"/>
                  </a:cubicBezTo>
                  <a:cubicBezTo>
                    <a:pt x="-112" y="32292"/>
                    <a:pt x="-112" y="34683"/>
                    <a:pt x="145" y="37055"/>
                  </a:cubicBezTo>
                  <a:lnTo>
                    <a:pt x="145" y="49247"/>
                  </a:lnTo>
                  <a:cubicBezTo>
                    <a:pt x="-1227" y="68030"/>
                    <a:pt x="12890" y="84365"/>
                    <a:pt x="31673" y="85737"/>
                  </a:cubicBezTo>
                  <a:cubicBezTo>
                    <a:pt x="32273" y="85785"/>
                    <a:pt x="32882" y="85813"/>
                    <a:pt x="33482" y="85823"/>
                  </a:cubicBezTo>
                  <a:close/>
                </a:path>
              </a:pathLst>
            </a:custGeom>
            <a:noFill/>
            <a:ln w="19050" cap="flat">
              <a:solidFill>
                <a:schemeClr val="tx2"/>
              </a:solidFill>
              <a:prstDash val="solid"/>
              <a:round/>
            </a:ln>
          </p:spPr>
          <p:txBody>
            <a:bodyPr rtlCol="0" anchor="ctr"/>
            <a:lstStyle/>
            <a:p>
              <a:endParaRPr lang="en-AU" sz="1943" dirty="0">
                <a:ln>
                  <a:solidFill>
                    <a:srgbClr val="002060"/>
                  </a:solidFill>
                </a:ln>
                <a:solidFill>
                  <a:srgbClr val="002060"/>
                </a:solidFill>
              </a:endParaRPr>
            </a:p>
          </p:txBody>
        </p:sp>
        <p:sp>
          <p:nvSpPr>
            <p:cNvPr id="43" name="Freeform: Shape 42">
              <a:extLst>
                <a:ext uri="{FF2B5EF4-FFF2-40B4-BE49-F238E27FC236}">
                  <a16:creationId xmlns:a16="http://schemas.microsoft.com/office/drawing/2014/main" id="{8649E10F-EB39-51F9-3D4F-D9CCF1153A44}"/>
                </a:ext>
              </a:extLst>
            </p:cNvPr>
            <p:cNvSpPr>
              <a:spLocks/>
            </p:cNvSpPr>
            <p:nvPr/>
          </p:nvSpPr>
          <p:spPr>
            <a:xfrm>
              <a:off x="5355263" y="5476174"/>
              <a:ext cx="67061" cy="86061"/>
            </a:xfrm>
            <a:custGeom>
              <a:avLst/>
              <a:gdLst>
                <a:gd name="connsiteX0" fmla="*/ 33483 w 67061"/>
                <a:gd name="connsiteY0" fmla="*/ 86013 h 86061"/>
                <a:gd name="connsiteX1" fmla="*/ 60 w 67061"/>
                <a:gd name="connsiteY1" fmla="*/ 51066 h 86061"/>
                <a:gd name="connsiteX2" fmla="*/ 145 w 67061"/>
                <a:gd name="connsiteY2" fmla="*/ 49247 h 86061"/>
                <a:gd name="connsiteX3" fmla="*/ 145 w 67061"/>
                <a:gd name="connsiteY3" fmla="*/ 37055 h 86061"/>
                <a:gd name="connsiteX4" fmla="*/ 29911 w 67061"/>
                <a:gd name="connsiteY4" fmla="*/ 145 h 86061"/>
                <a:gd name="connsiteX5" fmla="*/ 66820 w 67061"/>
                <a:gd name="connsiteY5" fmla="*/ 29920 h 86061"/>
                <a:gd name="connsiteX6" fmla="*/ 66820 w 67061"/>
                <a:gd name="connsiteY6" fmla="*/ 37055 h 86061"/>
                <a:gd name="connsiteX7" fmla="*/ 66820 w 67061"/>
                <a:gd name="connsiteY7" fmla="*/ 49247 h 86061"/>
                <a:gd name="connsiteX8" fmla="*/ 35302 w 67061"/>
                <a:gd name="connsiteY8" fmla="*/ 85927 h 86061"/>
                <a:gd name="connsiteX9" fmla="*/ 33483 w 67061"/>
                <a:gd name="connsiteY9" fmla="*/ 86013 h 8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61" h="86061">
                  <a:moveTo>
                    <a:pt x="33483" y="86013"/>
                  </a:moveTo>
                  <a:cubicBezTo>
                    <a:pt x="14604" y="85594"/>
                    <a:pt x="-359" y="69945"/>
                    <a:pt x="60" y="51066"/>
                  </a:cubicBezTo>
                  <a:cubicBezTo>
                    <a:pt x="69" y="50456"/>
                    <a:pt x="98" y="49856"/>
                    <a:pt x="145" y="49247"/>
                  </a:cubicBezTo>
                  <a:lnTo>
                    <a:pt x="145" y="37055"/>
                  </a:lnTo>
                  <a:cubicBezTo>
                    <a:pt x="-1826" y="18643"/>
                    <a:pt x="11499" y="2117"/>
                    <a:pt x="29911" y="145"/>
                  </a:cubicBezTo>
                  <a:cubicBezTo>
                    <a:pt x="48323" y="-1826"/>
                    <a:pt x="64849" y="11509"/>
                    <a:pt x="66820" y="29920"/>
                  </a:cubicBezTo>
                  <a:cubicBezTo>
                    <a:pt x="67078" y="32292"/>
                    <a:pt x="67078" y="34683"/>
                    <a:pt x="66820" y="37055"/>
                  </a:cubicBezTo>
                  <a:lnTo>
                    <a:pt x="66820" y="49247"/>
                  </a:lnTo>
                  <a:cubicBezTo>
                    <a:pt x="68249" y="68078"/>
                    <a:pt x="54133" y="84499"/>
                    <a:pt x="35302" y="85927"/>
                  </a:cubicBezTo>
                  <a:cubicBezTo>
                    <a:pt x="34702" y="85966"/>
                    <a:pt x="34092" y="86004"/>
                    <a:pt x="33483" y="86013"/>
                  </a:cubicBezTo>
                  <a:close/>
                </a:path>
              </a:pathLst>
            </a:custGeom>
            <a:noFill/>
            <a:ln w="19050" cap="flat">
              <a:solidFill>
                <a:schemeClr val="tx2"/>
              </a:solidFill>
              <a:prstDash val="solid"/>
              <a:round/>
            </a:ln>
          </p:spPr>
          <p:txBody>
            <a:bodyPr rtlCol="0" anchor="ctr"/>
            <a:lstStyle/>
            <a:p>
              <a:endParaRPr lang="en-AU" sz="1943" dirty="0">
                <a:ln>
                  <a:solidFill>
                    <a:srgbClr val="002060"/>
                  </a:solidFill>
                </a:ln>
                <a:solidFill>
                  <a:srgbClr val="002060"/>
                </a:solidFill>
              </a:endParaRPr>
            </a:p>
          </p:txBody>
        </p:sp>
        <p:sp>
          <p:nvSpPr>
            <p:cNvPr id="44" name="Freeform: Shape 43">
              <a:extLst>
                <a:ext uri="{FF2B5EF4-FFF2-40B4-BE49-F238E27FC236}">
                  <a16:creationId xmlns:a16="http://schemas.microsoft.com/office/drawing/2014/main" id="{8A31E973-0A44-D4E3-71D3-3E8C6A2D33E4}"/>
                </a:ext>
              </a:extLst>
            </p:cNvPr>
            <p:cNvSpPr>
              <a:spLocks/>
            </p:cNvSpPr>
            <p:nvPr/>
          </p:nvSpPr>
          <p:spPr>
            <a:xfrm>
              <a:off x="5641014" y="5476174"/>
              <a:ext cx="67061" cy="86061"/>
            </a:xfrm>
            <a:custGeom>
              <a:avLst/>
              <a:gdLst>
                <a:gd name="connsiteX0" fmla="*/ 33482 w 67061"/>
                <a:gd name="connsiteY0" fmla="*/ 86013 h 86061"/>
                <a:gd name="connsiteX1" fmla="*/ 66906 w 67061"/>
                <a:gd name="connsiteY1" fmla="*/ 51066 h 86061"/>
                <a:gd name="connsiteX2" fmla="*/ 66820 w 67061"/>
                <a:gd name="connsiteY2" fmla="*/ 49247 h 86061"/>
                <a:gd name="connsiteX3" fmla="*/ 66820 w 67061"/>
                <a:gd name="connsiteY3" fmla="*/ 37055 h 86061"/>
                <a:gd name="connsiteX4" fmla="*/ 37054 w 67061"/>
                <a:gd name="connsiteY4" fmla="*/ 145 h 86061"/>
                <a:gd name="connsiteX5" fmla="*/ 145 w 67061"/>
                <a:gd name="connsiteY5" fmla="*/ 29920 h 86061"/>
                <a:gd name="connsiteX6" fmla="*/ 145 w 67061"/>
                <a:gd name="connsiteY6" fmla="*/ 37055 h 86061"/>
                <a:gd name="connsiteX7" fmla="*/ 145 w 67061"/>
                <a:gd name="connsiteY7" fmla="*/ 49247 h 86061"/>
                <a:gd name="connsiteX8" fmla="*/ 31663 w 67061"/>
                <a:gd name="connsiteY8" fmla="*/ 85927 h 86061"/>
                <a:gd name="connsiteX9" fmla="*/ 33482 w 67061"/>
                <a:gd name="connsiteY9" fmla="*/ 86013 h 8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61" h="86061">
                  <a:moveTo>
                    <a:pt x="33482" y="86013"/>
                  </a:moveTo>
                  <a:cubicBezTo>
                    <a:pt x="52361" y="85594"/>
                    <a:pt x="67325" y="69945"/>
                    <a:pt x="66906" y="51066"/>
                  </a:cubicBezTo>
                  <a:cubicBezTo>
                    <a:pt x="66896" y="50456"/>
                    <a:pt x="66868" y="49856"/>
                    <a:pt x="66820" y="49247"/>
                  </a:cubicBezTo>
                  <a:lnTo>
                    <a:pt x="66820" y="37055"/>
                  </a:lnTo>
                  <a:cubicBezTo>
                    <a:pt x="68792" y="18643"/>
                    <a:pt x="55466" y="2117"/>
                    <a:pt x="37054" y="145"/>
                  </a:cubicBezTo>
                  <a:cubicBezTo>
                    <a:pt x="18642" y="-1826"/>
                    <a:pt x="2117" y="11509"/>
                    <a:pt x="145" y="29920"/>
                  </a:cubicBezTo>
                  <a:cubicBezTo>
                    <a:pt x="-112" y="32292"/>
                    <a:pt x="-112" y="34683"/>
                    <a:pt x="145" y="37055"/>
                  </a:cubicBezTo>
                  <a:lnTo>
                    <a:pt x="145" y="49247"/>
                  </a:lnTo>
                  <a:cubicBezTo>
                    <a:pt x="-1284" y="68078"/>
                    <a:pt x="12832" y="84499"/>
                    <a:pt x="31663" y="85927"/>
                  </a:cubicBezTo>
                  <a:cubicBezTo>
                    <a:pt x="32263" y="85966"/>
                    <a:pt x="32873" y="86004"/>
                    <a:pt x="33482" y="86013"/>
                  </a:cubicBezTo>
                  <a:close/>
                </a:path>
              </a:pathLst>
            </a:custGeom>
            <a:noFill/>
            <a:ln w="19050" cap="flat">
              <a:solidFill>
                <a:schemeClr val="tx2"/>
              </a:solidFill>
              <a:prstDash val="solid"/>
              <a:round/>
            </a:ln>
          </p:spPr>
          <p:txBody>
            <a:bodyPr rtlCol="0" anchor="ctr"/>
            <a:lstStyle/>
            <a:p>
              <a:endParaRPr lang="en-AU" sz="1943" dirty="0">
                <a:ln>
                  <a:solidFill>
                    <a:srgbClr val="002060"/>
                  </a:solidFill>
                </a:ln>
                <a:solidFill>
                  <a:srgbClr val="002060"/>
                </a:solidFill>
              </a:endParaRPr>
            </a:p>
          </p:txBody>
        </p:sp>
        <p:sp>
          <p:nvSpPr>
            <p:cNvPr id="45" name="Freeform: Shape 44">
              <a:extLst>
                <a:ext uri="{FF2B5EF4-FFF2-40B4-BE49-F238E27FC236}">
                  <a16:creationId xmlns:a16="http://schemas.microsoft.com/office/drawing/2014/main" id="{0C662AEA-287C-0797-183A-280DDF8D3F64}"/>
                </a:ext>
              </a:extLst>
            </p:cNvPr>
            <p:cNvSpPr>
              <a:spLocks/>
            </p:cNvSpPr>
            <p:nvPr/>
          </p:nvSpPr>
          <p:spPr>
            <a:xfrm>
              <a:off x="5574348" y="5590811"/>
              <a:ext cx="162108" cy="104775"/>
            </a:xfrm>
            <a:custGeom>
              <a:avLst/>
              <a:gdLst>
                <a:gd name="connsiteX0" fmla="*/ 162060 w 162108"/>
                <a:gd name="connsiteY0" fmla="*/ 104727 h 104775"/>
                <a:gd name="connsiteX1" fmla="*/ 162060 w 162108"/>
                <a:gd name="connsiteY1" fmla="*/ 28527 h 104775"/>
                <a:gd name="connsiteX2" fmla="*/ 133485 w 162108"/>
                <a:gd name="connsiteY2" fmla="*/ -48 h 104775"/>
                <a:gd name="connsiteX3" fmla="*/ 104910 w 162108"/>
                <a:gd name="connsiteY3" fmla="*/ -48 h 104775"/>
                <a:gd name="connsiteX4" fmla="*/ 57285 w 162108"/>
                <a:gd name="connsiteY4" fmla="*/ 47577 h 104775"/>
                <a:gd name="connsiteX5" fmla="*/ 135 w 162108"/>
                <a:gd name="connsiteY5" fmla="*/ 47577 h 104775"/>
                <a:gd name="connsiteX6" fmla="*/ 28710 w 162108"/>
                <a:gd name="connsiteY6" fmla="*/ 85677 h 104775"/>
                <a:gd name="connsiteX7" fmla="*/ 85860 w 162108"/>
                <a:gd name="connsiteY7" fmla="*/ 85677 h 104775"/>
                <a:gd name="connsiteX8" fmla="*/ 123960 w 162108"/>
                <a:gd name="connsiteY8" fmla="*/ 4757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108" h="104775">
                  <a:moveTo>
                    <a:pt x="162060" y="104727"/>
                  </a:moveTo>
                  <a:lnTo>
                    <a:pt x="162060" y="28527"/>
                  </a:lnTo>
                  <a:cubicBezTo>
                    <a:pt x="162060" y="12744"/>
                    <a:pt x="149269" y="-48"/>
                    <a:pt x="133485" y="-48"/>
                  </a:cubicBezTo>
                  <a:lnTo>
                    <a:pt x="104910" y="-48"/>
                  </a:lnTo>
                  <a:lnTo>
                    <a:pt x="57285" y="47577"/>
                  </a:lnTo>
                  <a:lnTo>
                    <a:pt x="135" y="47577"/>
                  </a:lnTo>
                  <a:cubicBezTo>
                    <a:pt x="135" y="47577"/>
                    <a:pt x="-4151" y="85677"/>
                    <a:pt x="28710" y="85677"/>
                  </a:cubicBezTo>
                  <a:lnTo>
                    <a:pt x="85860" y="85677"/>
                  </a:lnTo>
                  <a:lnTo>
                    <a:pt x="123960" y="47577"/>
                  </a:lnTo>
                </a:path>
              </a:pathLst>
            </a:custGeom>
            <a:noFill/>
            <a:ln w="19050" cap="flat">
              <a:solidFill>
                <a:schemeClr val="tx2"/>
              </a:solidFill>
              <a:prstDash val="solid"/>
              <a:round/>
            </a:ln>
          </p:spPr>
          <p:txBody>
            <a:bodyPr rtlCol="0" anchor="ctr"/>
            <a:lstStyle/>
            <a:p>
              <a:endParaRPr lang="en-AU" sz="1943" dirty="0">
                <a:ln>
                  <a:solidFill>
                    <a:srgbClr val="002060"/>
                  </a:solidFill>
                </a:ln>
                <a:solidFill>
                  <a:srgbClr val="002060"/>
                </a:solidFill>
              </a:endParaRPr>
            </a:p>
          </p:txBody>
        </p:sp>
        <p:sp>
          <p:nvSpPr>
            <p:cNvPr id="46" name="Freeform: Shape 45">
              <a:extLst>
                <a:ext uri="{FF2B5EF4-FFF2-40B4-BE49-F238E27FC236}">
                  <a16:creationId xmlns:a16="http://schemas.microsoft.com/office/drawing/2014/main" id="{C87F5B25-47BF-F21E-B5D2-B15C2242AD2A}"/>
                </a:ext>
              </a:extLst>
            </p:cNvPr>
            <p:cNvSpPr>
              <a:spLocks/>
            </p:cNvSpPr>
            <p:nvPr/>
          </p:nvSpPr>
          <p:spPr>
            <a:xfrm>
              <a:off x="5326882" y="5590811"/>
              <a:ext cx="162108" cy="104775"/>
            </a:xfrm>
            <a:custGeom>
              <a:avLst/>
              <a:gdLst>
                <a:gd name="connsiteX0" fmla="*/ -48 w 162108"/>
                <a:gd name="connsiteY0" fmla="*/ 104727 h 104775"/>
                <a:gd name="connsiteX1" fmla="*/ -48 w 162108"/>
                <a:gd name="connsiteY1" fmla="*/ 28527 h 104775"/>
                <a:gd name="connsiteX2" fmla="*/ 28527 w 162108"/>
                <a:gd name="connsiteY2" fmla="*/ -48 h 104775"/>
                <a:gd name="connsiteX3" fmla="*/ 57102 w 162108"/>
                <a:gd name="connsiteY3" fmla="*/ -48 h 104775"/>
                <a:gd name="connsiteX4" fmla="*/ 104727 w 162108"/>
                <a:gd name="connsiteY4" fmla="*/ 47577 h 104775"/>
                <a:gd name="connsiteX5" fmla="*/ 161877 w 162108"/>
                <a:gd name="connsiteY5" fmla="*/ 47577 h 104775"/>
                <a:gd name="connsiteX6" fmla="*/ 133302 w 162108"/>
                <a:gd name="connsiteY6" fmla="*/ 85677 h 104775"/>
                <a:gd name="connsiteX7" fmla="*/ 76152 w 162108"/>
                <a:gd name="connsiteY7" fmla="*/ 85677 h 104775"/>
                <a:gd name="connsiteX8" fmla="*/ 38052 w 162108"/>
                <a:gd name="connsiteY8" fmla="*/ 4757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108" h="104775">
                  <a:moveTo>
                    <a:pt x="-48" y="104727"/>
                  </a:moveTo>
                  <a:lnTo>
                    <a:pt x="-48" y="28527"/>
                  </a:lnTo>
                  <a:cubicBezTo>
                    <a:pt x="-48" y="12744"/>
                    <a:pt x="12744" y="-48"/>
                    <a:pt x="28527" y="-48"/>
                  </a:cubicBezTo>
                  <a:lnTo>
                    <a:pt x="57102" y="-48"/>
                  </a:lnTo>
                  <a:lnTo>
                    <a:pt x="104727" y="47577"/>
                  </a:lnTo>
                  <a:lnTo>
                    <a:pt x="161877" y="47577"/>
                  </a:lnTo>
                  <a:cubicBezTo>
                    <a:pt x="161877" y="47577"/>
                    <a:pt x="166163" y="85677"/>
                    <a:pt x="133302" y="85677"/>
                  </a:cubicBezTo>
                  <a:lnTo>
                    <a:pt x="76152" y="85677"/>
                  </a:lnTo>
                  <a:lnTo>
                    <a:pt x="38052" y="47577"/>
                  </a:lnTo>
                </a:path>
              </a:pathLst>
            </a:custGeom>
            <a:noFill/>
            <a:ln w="19050" cap="flat">
              <a:solidFill>
                <a:schemeClr val="tx2"/>
              </a:solidFill>
              <a:prstDash val="solid"/>
              <a:round/>
            </a:ln>
          </p:spPr>
          <p:txBody>
            <a:bodyPr rtlCol="0" anchor="ctr"/>
            <a:lstStyle/>
            <a:p>
              <a:endParaRPr lang="en-AU" sz="1943" dirty="0">
                <a:ln>
                  <a:solidFill>
                    <a:srgbClr val="002060"/>
                  </a:solidFill>
                </a:ln>
                <a:solidFill>
                  <a:srgbClr val="002060"/>
                </a:solidFill>
              </a:endParaRPr>
            </a:p>
          </p:txBody>
        </p:sp>
        <p:sp>
          <p:nvSpPr>
            <p:cNvPr id="47" name="Freeform: Shape 46">
              <a:extLst>
                <a:ext uri="{FF2B5EF4-FFF2-40B4-BE49-F238E27FC236}">
                  <a16:creationId xmlns:a16="http://schemas.microsoft.com/office/drawing/2014/main" id="{85E30BAE-1FD7-A36F-2336-AC96E802807C}"/>
                </a:ext>
              </a:extLst>
            </p:cNvPr>
            <p:cNvSpPr>
              <a:spLocks/>
            </p:cNvSpPr>
            <p:nvPr/>
          </p:nvSpPr>
          <p:spPr>
            <a:xfrm>
              <a:off x="5669782" y="5667011"/>
              <a:ext cx="9525" cy="28575"/>
            </a:xfrm>
            <a:custGeom>
              <a:avLst/>
              <a:gdLst>
                <a:gd name="connsiteX0" fmla="*/ 0 w 9525"/>
                <a:gd name="connsiteY0" fmla="*/ 0 h 28575"/>
                <a:gd name="connsiteX1" fmla="*/ 0 w 9525"/>
                <a:gd name="connsiteY1" fmla="*/ 28575 h 28575"/>
              </a:gdLst>
              <a:ahLst/>
              <a:cxnLst>
                <a:cxn ang="0">
                  <a:pos x="connsiteX0" y="connsiteY0"/>
                </a:cxn>
                <a:cxn ang="0">
                  <a:pos x="connsiteX1" y="connsiteY1"/>
                </a:cxn>
              </a:cxnLst>
              <a:rect l="l" t="t" r="r" b="b"/>
              <a:pathLst>
                <a:path w="9525" h="28575">
                  <a:moveTo>
                    <a:pt x="0" y="0"/>
                  </a:moveTo>
                  <a:lnTo>
                    <a:pt x="0" y="28575"/>
                  </a:lnTo>
                </a:path>
              </a:pathLst>
            </a:custGeom>
            <a:ln w="19050" cap="flat">
              <a:solidFill>
                <a:schemeClr val="tx2"/>
              </a:solidFill>
              <a:prstDash val="solid"/>
              <a:round/>
            </a:ln>
          </p:spPr>
          <p:txBody>
            <a:bodyPr rtlCol="0" anchor="ctr"/>
            <a:lstStyle/>
            <a:p>
              <a:endParaRPr lang="en-AU" sz="1943" dirty="0">
                <a:ln>
                  <a:solidFill>
                    <a:srgbClr val="002060"/>
                  </a:solidFill>
                </a:ln>
                <a:solidFill>
                  <a:srgbClr val="002060"/>
                </a:solidFill>
              </a:endParaRPr>
            </a:p>
          </p:txBody>
        </p:sp>
        <p:sp>
          <p:nvSpPr>
            <p:cNvPr id="48" name="Freeform: Shape 47">
              <a:extLst>
                <a:ext uri="{FF2B5EF4-FFF2-40B4-BE49-F238E27FC236}">
                  <a16:creationId xmlns:a16="http://schemas.microsoft.com/office/drawing/2014/main" id="{89144416-D4AB-FA1B-905C-5DC65D5C678E}"/>
                </a:ext>
              </a:extLst>
            </p:cNvPr>
            <p:cNvSpPr>
              <a:spLocks/>
            </p:cNvSpPr>
            <p:nvPr/>
          </p:nvSpPr>
          <p:spPr>
            <a:xfrm>
              <a:off x="5393557" y="5667011"/>
              <a:ext cx="9525" cy="28575"/>
            </a:xfrm>
            <a:custGeom>
              <a:avLst/>
              <a:gdLst>
                <a:gd name="connsiteX0" fmla="*/ 0 w 9525"/>
                <a:gd name="connsiteY0" fmla="*/ 0 h 28575"/>
                <a:gd name="connsiteX1" fmla="*/ 0 w 9525"/>
                <a:gd name="connsiteY1" fmla="*/ 28575 h 28575"/>
              </a:gdLst>
              <a:ahLst/>
              <a:cxnLst>
                <a:cxn ang="0">
                  <a:pos x="connsiteX0" y="connsiteY0"/>
                </a:cxn>
                <a:cxn ang="0">
                  <a:pos x="connsiteX1" y="connsiteY1"/>
                </a:cxn>
              </a:cxnLst>
              <a:rect l="l" t="t" r="r" b="b"/>
              <a:pathLst>
                <a:path w="9525" h="28575">
                  <a:moveTo>
                    <a:pt x="0" y="0"/>
                  </a:moveTo>
                  <a:lnTo>
                    <a:pt x="0" y="28575"/>
                  </a:lnTo>
                </a:path>
              </a:pathLst>
            </a:custGeom>
            <a:ln w="19050" cap="flat">
              <a:solidFill>
                <a:schemeClr val="tx2"/>
              </a:solidFill>
              <a:prstDash val="solid"/>
              <a:round/>
            </a:ln>
          </p:spPr>
          <p:txBody>
            <a:bodyPr rtlCol="0" anchor="ctr"/>
            <a:lstStyle/>
            <a:p>
              <a:endParaRPr lang="en-AU" sz="1943" dirty="0">
                <a:ln>
                  <a:solidFill>
                    <a:srgbClr val="002060"/>
                  </a:solidFill>
                </a:ln>
                <a:solidFill>
                  <a:srgbClr val="002060"/>
                </a:solidFill>
              </a:endParaRPr>
            </a:p>
          </p:txBody>
        </p:sp>
        <p:sp>
          <p:nvSpPr>
            <p:cNvPr id="49" name="Freeform: Shape 48">
              <a:extLst>
                <a:ext uri="{FF2B5EF4-FFF2-40B4-BE49-F238E27FC236}">
                  <a16:creationId xmlns:a16="http://schemas.microsoft.com/office/drawing/2014/main" id="{7DEF1E74-E35F-9046-960A-42462AB71EBC}"/>
                </a:ext>
              </a:extLst>
            </p:cNvPr>
            <p:cNvSpPr>
              <a:spLocks/>
            </p:cNvSpPr>
            <p:nvPr/>
          </p:nvSpPr>
          <p:spPr>
            <a:xfrm>
              <a:off x="5460232" y="5676536"/>
              <a:ext cx="142875" cy="9525"/>
            </a:xfrm>
            <a:custGeom>
              <a:avLst/>
              <a:gdLst>
                <a:gd name="connsiteX0" fmla="*/ 0 w 142875"/>
                <a:gd name="connsiteY0" fmla="*/ 0 h 9525"/>
                <a:gd name="connsiteX1" fmla="*/ 142875 w 142875"/>
                <a:gd name="connsiteY1" fmla="*/ 0 h 9525"/>
              </a:gdLst>
              <a:ahLst/>
              <a:cxnLst>
                <a:cxn ang="0">
                  <a:pos x="connsiteX0" y="connsiteY0"/>
                </a:cxn>
                <a:cxn ang="0">
                  <a:pos x="connsiteX1" y="connsiteY1"/>
                </a:cxn>
              </a:cxnLst>
              <a:rect l="l" t="t" r="r" b="b"/>
              <a:pathLst>
                <a:path w="142875" h="9525">
                  <a:moveTo>
                    <a:pt x="0" y="0"/>
                  </a:moveTo>
                  <a:lnTo>
                    <a:pt x="142875" y="0"/>
                  </a:lnTo>
                </a:path>
              </a:pathLst>
            </a:custGeom>
            <a:ln w="19050" cap="flat">
              <a:solidFill>
                <a:schemeClr val="tx2"/>
              </a:solidFill>
              <a:prstDash val="solid"/>
              <a:round/>
            </a:ln>
          </p:spPr>
          <p:txBody>
            <a:bodyPr rtlCol="0" anchor="ctr"/>
            <a:lstStyle/>
            <a:p>
              <a:endParaRPr lang="en-AU" sz="1943" dirty="0">
                <a:ln>
                  <a:solidFill>
                    <a:srgbClr val="002060"/>
                  </a:solidFill>
                </a:ln>
                <a:solidFill>
                  <a:srgbClr val="002060"/>
                </a:solidFill>
              </a:endParaRPr>
            </a:p>
          </p:txBody>
        </p:sp>
        <p:sp>
          <p:nvSpPr>
            <p:cNvPr id="50" name="Freeform: Shape 49">
              <a:extLst>
                <a:ext uri="{FF2B5EF4-FFF2-40B4-BE49-F238E27FC236}">
                  <a16:creationId xmlns:a16="http://schemas.microsoft.com/office/drawing/2014/main" id="{B2A3FABA-0577-15D2-6FF0-297EF04256A9}"/>
                </a:ext>
              </a:extLst>
            </p:cNvPr>
            <p:cNvSpPr>
              <a:spLocks/>
            </p:cNvSpPr>
            <p:nvPr/>
          </p:nvSpPr>
          <p:spPr>
            <a:xfrm>
              <a:off x="5393557" y="5247911"/>
              <a:ext cx="285750" cy="221932"/>
            </a:xfrm>
            <a:custGeom>
              <a:avLst/>
              <a:gdLst>
                <a:gd name="connsiteX0" fmla="*/ 19002 w 285750"/>
                <a:gd name="connsiteY0" fmla="*/ -48 h 221932"/>
                <a:gd name="connsiteX1" fmla="*/ 266652 w 285750"/>
                <a:gd name="connsiteY1" fmla="*/ -48 h 221932"/>
                <a:gd name="connsiteX2" fmla="*/ 285702 w 285750"/>
                <a:gd name="connsiteY2" fmla="*/ 19002 h 221932"/>
                <a:gd name="connsiteX3" fmla="*/ 285702 w 285750"/>
                <a:gd name="connsiteY3" fmla="*/ 152352 h 221932"/>
                <a:gd name="connsiteX4" fmla="*/ 266652 w 285750"/>
                <a:gd name="connsiteY4" fmla="*/ 171402 h 221932"/>
                <a:gd name="connsiteX5" fmla="*/ 228552 w 285750"/>
                <a:gd name="connsiteY5" fmla="*/ 171402 h 221932"/>
                <a:gd name="connsiteX6" fmla="*/ 228552 w 285750"/>
                <a:gd name="connsiteY6" fmla="*/ 212360 h 221932"/>
                <a:gd name="connsiteX7" fmla="*/ 219027 w 285750"/>
                <a:gd name="connsiteY7" fmla="*/ 221885 h 221932"/>
                <a:gd name="connsiteX8" fmla="*/ 211788 w 285750"/>
                <a:gd name="connsiteY8" fmla="*/ 218551 h 221932"/>
                <a:gd name="connsiteX9" fmla="*/ 171402 w 285750"/>
                <a:gd name="connsiteY9" fmla="*/ 171402 h 221932"/>
                <a:gd name="connsiteX10" fmla="*/ 19002 w 285750"/>
                <a:gd name="connsiteY10" fmla="*/ 171402 h 221932"/>
                <a:gd name="connsiteX11" fmla="*/ -48 w 285750"/>
                <a:gd name="connsiteY11" fmla="*/ 152352 h 221932"/>
                <a:gd name="connsiteX12" fmla="*/ -48 w 285750"/>
                <a:gd name="connsiteY12" fmla="*/ 19002 h 221932"/>
                <a:gd name="connsiteX13" fmla="*/ 19002 w 285750"/>
                <a:gd name="connsiteY13" fmla="*/ -48 h 2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50" h="221932">
                  <a:moveTo>
                    <a:pt x="19002" y="-48"/>
                  </a:moveTo>
                  <a:lnTo>
                    <a:pt x="266652" y="-48"/>
                  </a:lnTo>
                  <a:cubicBezTo>
                    <a:pt x="277177" y="-48"/>
                    <a:pt x="285702" y="8477"/>
                    <a:pt x="285702" y="19002"/>
                  </a:cubicBezTo>
                  <a:lnTo>
                    <a:pt x="285702" y="152352"/>
                  </a:lnTo>
                  <a:cubicBezTo>
                    <a:pt x="285702" y="162877"/>
                    <a:pt x="277177" y="171402"/>
                    <a:pt x="266652" y="171402"/>
                  </a:cubicBezTo>
                  <a:lnTo>
                    <a:pt x="228552" y="171402"/>
                  </a:lnTo>
                  <a:lnTo>
                    <a:pt x="228552" y="212360"/>
                  </a:lnTo>
                  <a:cubicBezTo>
                    <a:pt x="228552" y="217617"/>
                    <a:pt x="224285" y="221885"/>
                    <a:pt x="219027" y="221885"/>
                  </a:cubicBezTo>
                  <a:cubicBezTo>
                    <a:pt x="216246" y="221885"/>
                    <a:pt x="213598" y="220665"/>
                    <a:pt x="211788" y="218551"/>
                  </a:cubicBezTo>
                  <a:lnTo>
                    <a:pt x="171402" y="171402"/>
                  </a:lnTo>
                  <a:lnTo>
                    <a:pt x="19002" y="171402"/>
                  </a:lnTo>
                  <a:cubicBezTo>
                    <a:pt x="8477" y="171402"/>
                    <a:pt x="-48" y="162877"/>
                    <a:pt x="-48" y="152352"/>
                  </a:cubicBezTo>
                  <a:lnTo>
                    <a:pt x="-48" y="19002"/>
                  </a:lnTo>
                  <a:cubicBezTo>
                    <a:pt x="-48" y="8477"/>
                    <a:pt x="8477" y="-48"/>
                    <a:pt x="19002" y="-48"/>
                  </a:cubicBezTo>
                  <a:close/>
                </a:path>
              </a:pathLst>
            </a:custGeom>
            <a:noFill/>
            <a:ln w="19050" cap="flat">
              <a:solidFill>
                <a:schemeClr val="tx2"/>
              </a:solidFill>
              <a:prstDash val="solid"/>
              <a:round/>
            </a:ln>
          </p:spPr>
          <p:txBody>
            <a:bodyPr rtlCol="0" anchor="ctr"/>
            <a:lstStyle/>
            <a:p>
              <a:endParaRPr lang="en-AU" sz="1943" dirty="0">
                <a:ln>
                  <a:solidFill>
                    <a:srgbClr val="002060"/>
                  </a:solidFill>
                </a:ln>
                <a:solidFill>
                  <a:srgbClr val="002060"/>
                </a:solidFill>
              </a:endParaRPr>
            </a:p>
          </p:txBody>
        </p:sp>
      </p:grpSp>
      <p:sp>
        <p:nvSpPr>
          <p:cNvPr id="51" name="Rectangle: Rounded Corners 50">
            <a:extLst>
              <a:ext uri="{FF2B5EF4-FFF2-40B4-BE49-F238E27FC236}">
                <a16:creationId xmlns:a16="http://schemas.microsoft.com/office/drawing/2014/main" id="{670DE1CD-EC64-3698-79D3-8B8806552545}"/>
              </a:ext>
            </a:extLst>
          </p:cNvPr>
          <p:cNvSpPr/>
          <p:nvPr/>
        </p:nvSpPr>
        <p:spPr>
          <a:xfrm>
            <a:off x="719402" y="1074145"/>
            <a:ext cx="10752001" cy="1200263"/>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ysClr val="windowText" lastClr="000000"/>
                </a:solidFill>
              </a:rPr>
              <a:t>“</a:t>
            </a:r>
            <a:r>
              <a:rPr lang="en-AU" sz="1600" b="1" i="1" dirty="0">
                <a:solidFill>
                  <a:sysClr val="windowText" lastClr="000000"/>
                </a:solidFill>
              </a:rPr>
              <a:t>Ultra concentrate detergents are cheaper to produce, store and transport. The ACCC alleges that this offered significant cost savings which, by agreement, were not passed onto consumers</a:t>
            </a:r>
            <a:r>
              <a:rPr lang="en-AU" sz="1600" b="1" dirty="0">
                <a:solidFill>
                  <a:sysClr val="windowText" lastClr="000000"/>
                </a:solidFill>
              </a:rPr>
              <a:t>. These alleged arrangements also standardised the ultra-concentrate products offered, denying consumers a variety of choices on pricing, package volumes and the strength of the concentrate product” – Former ACCC Chair, Rod Sims</a:t>
            </a:r>
            <a:endParaRPr lang="en-AU" sz="1600" dirty="0">
              <a:solidFill>
                <a:schemeClr val="tx1"/>
              </a:solidFill>
            </a:endParaRPr>
          </a:p>
        </p:txBody>
      </p:sp>
      <p:sp>
        <p:nvSpPr>
          <p:cNvPr id="52" name="TextBox 51">
            <a:extLst>
              <a:ext uri="{FF2B5EF4-FFF2-40B4-BE49-F238E27FC236}">
                <a16:creationId xmlns:a16="http://schemas.microsoft.com/office/drawing/2014/main" id="{9619D60A-9910-1EC4-DAEA-DBFAA963420E}"/>
              </a:ext>
            </a:extLst>
          </p:cNvPr>
          <p:cNvSpPr txBox="1"/>
          <p:nvPr/>
        </p:nvSpPr>
        <p:spPr>
          <a:xfrm>
            <a:off x="3508955" y="2360329"/>
            <a:ext cx="5174089" cy="338554"/>
          </a:xfrm>
          <a:prstGeom prst="rect">
            <a:avLst/>
          </a:prstGeom>
          <a:noFill/>
        </p:spPr>
        <p:txBody>
          <a:bodyPr wrap="square" rtlCol="0">
            <a:spAutoFit/>
          </a:bodyPr>
          <a:lstStyle/>
          <a:p>
            <a:pPr algn="ctr"/>
            <a:r>
              <a:rPr lang="en-AU" sz="1600" dirty="0"/>
              <a:t>Agreement regarding supply of laundry detergent</a:t>
            </a:r>
          </a:p>
        </p:txBody>
      </p:sp>
      <p:pic>
        <p:nvPicPr>
          <p:cNvPr id="53" name="Picture 2">
            <a:extLst>
              <a:ext uri="{FF2B5EF4-FFF2-40B4-BE49-F238E27FC236}">
                <a16:creationId xmlns:a16="http://schemas.microsoft.com/office/drawing/2014/main" id="{0551797B-478C-432E-F923-A3FEEE2119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1864" y="3113268"/>
            <a:ext cx="1324239" cy="33519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a:extLst>
              <a:ext uri="{FF2B5EF4-FFF2-40B4-BE49-F238E27FC236}">
                <a16:creationId xmlns:a16="http://schemas.microsoft.com/office/drawing/2014/main" id="{8C6BE336-799B-C1C4-FD72-ED8748C48F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2919" y="3028666"/>
            <a:ext cx="899006" cy="63580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Unilever - Wikipedia">
            <a:extLst>
              <a:ext uri="{FF2B5EF4-FFF2-40B4-BE49-F238E27FC236}">
                <a16:creationId xmlns:a16="http://schemas.microsoft.com/office/drawing/2014/main" id="{74642115-6FE9-54A7-E30C-376B1E8AA4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7776" y="3005845"/>
            <a:ext cx="615826" cy="68144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Woolworths - MarketPlace Leichhardt">
            <a:extLst>
              <a:ext uri="{FF2B5EF4-FFF2-40B4-BE49-F238E27FC236}">
                <a16:creationId xmlns:a16="http://schemas.microsoft.com/office/drawing/2014/main" id="{9424FB52-4C06-7D86-A47B-A8952FA23C7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319" t="18722" r="14152" b="20128"/>
          <a:stretch/>
        </p:blipFill>
        <p:spPr bwMode="auto">
          <a:xfrm>
            <a:off x="5720852" y="4049177"/>
            <a:ext cx="971073" cy="818734"/>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Straight Connector 56">
            <a:extLst>
              <a:ext uri="{FF2B5EF4-FFF2-40B4-BE49-F238E27FC236}">
                <a16:creationId xmlns:a16="http://schemas.microsoft.com/office/drawing/2014/main" id="{0D4B839A-5D1C-C84F-54E8-9FF1BBE2BEAC}"/>
              </a:ext>
            </a:extLst>
          </p:cNvPr>
          <p:cNvCxnSpPr/>
          <p:nvPr/>
        </p:nvCxnSpPr>
        <p:spPr>
          <a:xfrm>
            <a:off x="4151499" y="3289632"/>
            <a:ext cx="1254035" cy="0"/>
          </a:xfrm>
          <a:prstGeom prst="line">
            <a:avLst/>
          </a:prstGeom>
          <a:ln/>
        </p:spPr>
        <p:style>
          <a:lnRef idx="2">
            <a:schemeClr val="dk1"/>
          </a:lnRef>
          <a:fillRef idx="0">
            <a:schemeClr val="dk1"/>
          </a:fillRef>
          <a:effectRef idx="1">
            <a:schemeClr val="dk1"/>
          </a:effectRef>
          <a:fontRef idx="minor">
            <a:schemeClr val="tx1"/>
          </a:fontRef>
        </p:style>
      </p:cxnSp>
      <p:cxnSp>
        <p:nvCxnSpPr>
          <p:cNvPr id="58" name="Straight Connector 57">
            <a:extLst>
              <a:ext uri="{FF2B5EF4-FFF2-40B4-BE49-F238E27FC236}">
                <a16:creationId xmlns:a16="http://schemas.microsoft.com/office/drawing/2014/main" id="{83323F53-55FE-9FA3-CE33-5E85E67DCCFF}"/>
              </a:ext>
            </a:extLst>
          </p:cNvPr>
          <p:cNvCxnSpPr/>
          <p:nvPr/>
        </p:nvCxnSpPr>
        <p:spPr>
          <a:xfrm>
            <a:off x="7009025" y="3280866"/>
            <a:ext cx="1149531" cy="0"/>
          </a:xfrm>
          <a:prstGeom prst="line">
            <a:avLst/>
          </a:prstGeom>
        </p:spPr>
        <p:style>
          <a:lnRef idx="2">
            <a:schemeClr val="dk1"/>
          </a:lnRef>
          <a:fillRef idx="0">
            <a:schemeClr val="dk1"/>
          </a:fillRef>
          <a:effectRef idx="1">
            <a:schemeClr val="dk1"/>
          </a:effectRef>
          <a:fontRef idx="minor">
            <a:schemeClr val="tx1"/>
          </a:fontRef>
        </p:style>
      </p:cxnSp>
      <p:cxnSp>
        <p:nvCxnSpPr>
          <p:cNvPr id="59" name="Straight Connector 58">
            <a:extLst>
              <a:ext uri="{FF2B5EF4-FFF2-40B4-BE49-F238E27FC236}">
                <a16:creationId xmlns:a16="http://schemas.microsoft.com/office/drawing/2014/main" id="{674A7161-9CA2-CAA1-70A9-7FC30F81ECF5}"/>
              </a:ext>
            </a:extLst>
          </p:cNvPr>
          <p:cNvCxnSpPr>
            <a:cxnSpLocks/>
          </p:cNvCxnSpPr>
          <p:nvPr/>
        </p:nvCxnSpPr>
        <p:spPr>
          <a:xfrm>
            <a:off x="3994744" y="3614585"/>
            <a:ext cx="1410790" cy="658279"/>
          </a:xfrm>
          <a:prstGeom prst="line">
            <a:avLst/>
          </a:prstGeom>
        </p:spPr>
        <p:style>
          <a:lnRef idx="2">
            <a:schemeClr val="dk1"/>
          </a:lnRef>
          <a:fillRef idx="0">
            <a:schemeClr val="dk1"/>
          </a:fillRef>
          <a:effectRef idx="1">
            <a:schemeClr val="dk1"/>
          </a:effectRef>
          <a:fontRef idx="minor">
            <a:schemeClr val="tx1"/>
          </a:fontRef>
        </p:style>
      </p:cxnSp>
      <p:cxnSp>
        <p:nvCxnSpPr>
          <p:cNvPr id="60" name="Straight Connector 59">
            <a:extLst>
              <a:ext uri="{FF2B5EF4-FFF2-40B4-BE49-F238E27FC236}">
                <a16:creationId xmlns:a16="http://schemas.microsoft.com/office/drawing/2014/main" id="{CB1912B3-758B-D853-E8DC-B4FA63A928C6}"/>
              </a:ext>
            </a:extLst>
          </p:cNvPr>
          <p:cNvCxnSpPr>
            <a:cxnSpLocks/>
          </p:cNvCxnSpPr>
          <p:nvPr/>
        </p:nvCxnSpPr>
        <p:spPr>
          <a:xfrm flipH="1">
            <a:off x="7007243" y="3800265"/>
            <a:ext cx="1550126" cy="658279"/>
          </a:xfrm>
          <a:prstGeom prst="line">
            <a:avLst/>
          </a:prstGeom>
        </p:spPr>
        <p:style>
          <a:lnRef idx="2">
            <a:schemeClr val="dk1"/>
          </a:lnRef>
          <a:fillRef idx="0">
            <a:schemeClr val="dk1"/>
          </a:fillRef>
          <a:effectRef idx="1">
            <a:schemeClr val="dk1"/>
          </a:effectRef>
          <a:fontRef idx="minor">
            <a:schemeClr val="tx1"/>
          </a:fontRef>
        </p:style>
      </p:cxnSp>
      <p:pic>
        <p:nvPicPr>
          <p:cNvPr id="61" name="Graphic 60" descr="Group of people outline">
            <a:extLst>
              <a:ext uri="{FF2B5EF4-FFF2-40B4-BE49-F238E27FC236}">
                <a16:creationId xmlns:a16="http://schemas.microsoft.com/office/drawing/2014/main" id="{D7503D04-692B-31C1-A63D-11A5B10C07D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50973" y="4811454"/>
            <a:ext cx="914400" cy="914400"/>
          </a:xfrm>
          <a:prstGeom prst="rect">
            <a:avLst/>
          </a:prstGeom>
        </p:spPr>
      </p:pic>
      <p:pic>
        <p:nvPicPr>
          <p:cNvPr id="62" name="Graphic 61" descr="Group of people outline">
            <a:extLst>
              <a:ext uri="{FF2B5EF4-FFF2-40B4-BE49-F238E27FC236}">
                <a16:creationId xmlns:a16="http://schemas.microsoft.com/office/drawing/2014/main" id="{E363ADFD-4044-E9BE-9CBD-BCEB4F64B6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26590" y="4811454"/>
            <a:ext cx="914400" cy="914400"/>
          </a:xfrm>
          <a:prstGeom prst="rect">
            <a:avLst/>
          </a:prstGeom>
        </p:spPr>
      </p:pic>
      <p:sp>
        <p:nvSpPr>
          <p:cNvPr id="63" name="TextBox 62">
            <a:extLst>
              <a:ext uri="{FF2B5EF4-FFF2-40B4-BE49-F238E27FC236}">
                <a16:creationId xmlns:a16="http://schemas.microsoft.com/office/drawing/2014/main" id="{19BE0762-F2A0-4D43-CE34-E58F76D7D2A6}"/>
              </a:ext>
            </a:extLst>
          </p:cNvPr>
          <p:cNvSpPr txBox="1"/>
          <p:nvPr/>
        </p:nvSpPr>
        <p:spPr>
          <a:xfrm>
            <a:off x="5563915" y="5179131"/>
            <a:ext cx="1406085" cy="369332"/>
          </a:xfrm>
          <a:prstGeom prst="rect">
            <a:avLst/>
          </a:prstGeom>
          <a:noFill/>
        </p:spPr>
        <p:txBody>
          <a:bodyPr wrap="square" rtlCol="0">
            <a:spAutoFit/>
          </a:bodyPr>
          <a:lstStyle/>
          <a:p>
            <a:r>
              <a:rPr lang="en-AU" dirty="0"/>
              <a:t>Consumers</a:t>
            </a:r>
          </a:p>
        </p:txBody>
      </p:sp>
    </p:spTree>
    <p:extLst>
      <p:ext uri="{BB962C8B-B14F-4D97-AF65-F5344CB8AC3E}">
        <p14:creationId xmlns:p14="http://schemas.microsoft.com/office/powerpoint/2010/main" val="2677573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597A6DD54B2D4BB5F63558C9048978" ma:contentTypeVersion="14" ma:contentTypeDescription="Create a new document." ma:contentTypeScope="" ma:versionID="d9f534ef2cd954e3c9de9cedd33d9611">
  <xsd:schema xmlns:xsd="http://www.w3.org/2001/XMLSchema" xmlns:xs="http://www.w3.org/2001/XMLSchema" xmlns:p="http://schemas.microsoft.com/office/2006/metadata/properties" xmlns:ns2="26d4876d-1652-4741-a251-c7328cbe4eec" xmlns:ns3="675ad150-b751-47e2-ad83-2ce7a9a72029" targetNamespace="http://schemas.microsoft.com/office/2006/metadata/properties" ma:root="true" ma:fieldsID="d28fd622ca44a508f89c344eabb53311" ns2:_="" ns3:_="">
    <xsd:import namespace="26d4876d-1652-4741-a251-c7328cbe4eec"/>
    <xsd:import namespace="675ad150-b751-47e2-ad83-2ce7a9a720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d4876d-1652-4741-a251-c7328cbe4e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bbc5412-facb-47f6-beca-cc3ad60e99b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5ad150-b751-47e2-ad83-2ce7a9a7202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baef6dd-c4f8-403b-aac1-ae4cb52c231a}" ma:internalName="TaxCatchAll" ma:showField="CatchAllData" ma:web="675ad150-b751-47e2-ad83-2ce7a9a720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6d4876d-1652-4741-a251-c7328cbe4eec">
      <Terms xmlns="http://schemas.microsoft.com/office/infopath/2007/PartnerControls"/>
    </lcf76f155ced4ddcb4097134ff3c332f>
    <TaxCatchAll xmlns="675ad150-b751-47e2-ad83-2ce7a9a72029" xsi:nil="true"/>
  </documentManagement>
</p:properties>
</file>

<file path=customXml/itemProps1.xml><?xml version="1.0" encoding="utf-8"?>
<ds:datastoreItem xmlns:ds="http://schemas.openxmlformats.org/officeDocument/2006/customXml" ds:itemID="{4EEC18AF-25A5-49CE-8535-497578AA74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d4876d-1652-4741-a251-c7328cbe4eec"/>
    <ds:schemaRef ds:uri="675ad150-b751-47e2-ad83-2ce7a9a720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B87F6F-C757-4E5A-95B3-7FB2B7E43CED}">
  <ds:schemaRefs>
    <ds:schemaRef ds:uri="http://schemas.microsoft.com/sharepoint/v3/contenttype/forms"/>
  </ds:schemaRefs>
</ds:datastoreItem>
</file>

<file path=customXml/itemProps3.xml><?xml version="1.0" encoding="utf-8"?>
<ds:datastoreItem xmlns:ds="http://schemas.openxmlformats.org/officeDocument/2006/customXml" ds:itemID="{554BAF9D-D8FB-448B-910D-0E6535D37DEB}">
  <ds:schemaRefs>
    <ds:schemaRef ds:uri="http://schemas.microsoft.com/office/2006/metadata/properties"/>
    <ds:schemaRef ds:uri="http://schemas.microsoft.com/office/infopath/2007/PartnerControls"/>
    <ds:schemaRef ds:uri="26d4876d-1652-4741-a251-c7328cbe4eec"/>
    <ds:schemaRef ds:uri="675ad150-b751-47e2-ad83-2ce7a9a72029"/>
  </ds:schemaRefs>
</ds:datastoreItem>
</file>

<file path=docProps/app.xml><?xml version="1.0" encoding="utf-8"?>
<Properties xmlns="http://schemas.openxmlformats.org/officeDocument/2006/extended-properties" xmlns:vt="http://schemas.openxmlformats.org/officeDocument/2006/docPropsVTypes">
  <TotalTime>0</TotalTime>
  <Words>240</Words>
  <Application>Microsoft Office PowerPoint</Application>
  <PresentationFormat>Widescreen</PresentationFormat>
  <Paragraphs>17</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2023-06-05T05:26:00Z</dcterms:created>
  <dcterms:modified xsi:type="dcterms:W3CDTF">2023-06-05T05:26:00Z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0x01010016597A6DD54B2D4BB5F63558C9048978</vt:lpwstr>
  </property>
</Properties>
</file>