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7" r:id="rId4"/>
    <p:sldId id="262" r:id="rId5"/>
    <p:sldId id="27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50"/>
    <a:srgbClr val="ECEDEE"/>
    <a:srgbClr val="C1B4AF"/>
    <a:srgbClr val="00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F032A-FF79-E114-F0DA-8937B5990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FD5ED8-3A62-B578-9EA5-61B52C42F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8980EF-7C0A-D9AC-7A6D-9F4631CD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381976-74FF-6B3D-E7B0-9C2EE65D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5D6D75-54CB-260D-AB21-E63DF5E6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37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52D7-2F4B-1C21-6717-8A98CDC6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02915A-2B9C-85FA-D23C-898CA1E50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E6790B-E422-FEAA-D487-167C0740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6BC21-C672-53F3-D94B-C3EFB8EB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EF24F-F8FB-8D83-7A22-92493D88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87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9E37BD-5E72-0578-1C4B-6AA248F7C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F735C3-1DCB-9F85-B5FA-B7E1E6D08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A697FC-E15B-B83F-C8A2-B2D90DE0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A7964A-F71F-0E32-EA21-4991ED4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EE53-8B9C-B251-8414-52378636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0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C87F5-F9AF-B4E2-88F0-99A63DE9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E483A6-BCCC-757C-DF80-DF0F32DEC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BF4168-17B6-D71B-D9DC-40D7D770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A5BAD2-84EB-4AEB-7EC5-8B4E7576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238EB-DBD8-AD65-3BBB-CE389BD2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7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7AEC2-FBE2-5C3C-56A7-04D993D4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B2835A-70E5-6654-E12E-EBEB6F699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5F67E5-A37F-B0EA-BC87-9D00A7B8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851AFB-EF82-9158-2BA5-6DD0A68F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37F1FC-9D18-0D6E-532D-915C5CCA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44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7C86E-D35B-DCA0-BC30-A5EFD7B6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42EED3-0E20-0961-783A-82F93EF6F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EC0AD9-E9ED-246C-9B9A-4B2A54C1A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DF29EB-44AB-1CA2-2A02-7EE06298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75D54C-79EF-20B4-616B-6251627A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4D3857-7E28-9107-3DD1-7891C829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11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234B7-EB05-E4C5-E9CD-44FAE632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36FE8A-CC78-A6D2-3419-99380DD11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3B701D-AF55-484D-8669-F1F9FBAFB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099D85-092E-0D4F-7AEC-8306755A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4EC9DC-0852-D8DB-191D-1C74DE33B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10C698-4809-2945-930C-D8D54667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4D6146-1223-1568-2C05-4395F042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2B836B-C64D-EA16-55E1-B60E4D6A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0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395D9-F182-3D68-E9D2-14A48E6A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995499-9AF1-67BA-4FB0-059F2FDA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B322BE-3B19-0E3E-9F20-3342E4D7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D28479-6C9D-8856-47FE-BF82FC83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37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1EDFA3-F0A8-01F4-9473-C34C7215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D3DC95-70BF-9D88-DA9A-22A47651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8304D4-B8E9-7583-E459-C8A17F76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63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FEE47-ED85-7E75-DFD7-27A266FB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F5E8A-6480-0B17-A8A8-7412EC3C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A03198-747F-2E2A-02B0-4AB1DC239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E66F3E-9CC0-C707-4B39-4377EAFE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D2054-1784-E132-088B-9366C774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6C43FE-C18B-7C7E-DADD-3F5BD153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07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107E5-9DA1-916E-ED09-7B98BE21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22EB4E-F93D-7A30-EC6C-754777C6B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1FC704-18BE-8C53-D599-713272C1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F4A038-6CAF-37EE-6593-86FC2B51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39630D-2A6D-9B43-4C2D-D1E30803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33E51C-E7B6-7102-7B45-38B3802F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29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0A72DF-38CE-6DA4-4076-9C824B12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5962F-642D-FADC-FB01-B4D1EC41E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5BF580-D8A1-CC76-7CE7-E4412825B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0772-5421-481F-8224-B4899E312D29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774CC2-91FF-F11B-45F4-251C6A061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E0A83C-E1A7-161B-C4C5-C58654098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1546-4870-4C5C-B367-0FE2D2EE89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03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nsplash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8BE9B68-D52B-9537-5E77-1FCE651EE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t="4005" r="28860" b="43056"/>
          <a:stretch/>
        </p:blipFill>
        <p:spPr>
          <a:xfrm>
            <a:off x="4604084" y="0"/>
            <a:ext cx="7587916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05BFDD-92A4-107F-835C-C431519C6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697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E95F01-7E00-55D1-6239-676CE478D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63" y="2409575"/>
            <a:ext cx="9934074" cy="1019425"/>
          </a:xfrm>
        </p:spPr>
        <p:txBody>
          <a:bodyPr/>
          <a:lstStyle/>
          <a:p>
            <a:r>
              <a:rPr lang="de-DE" dirty="0" err="1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de-DE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Shipping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C8A7A4-CF97-4DE1-9D14-39F6A664A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132010"/>
          </a:xfrm>
        </p:spPr>
        <p:txBody>
          <a:bodyPr>
            <a:normAutofit/>
          </a:bodyPr>
          <a:lstStyle/>
          <a:p>
            <a:endParaRPr lang="de-DE" sz="1800" dirty="0">
              <a:solidFill>
                <a:srgbClr val="002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0AF0FA-833C-FC37-8E0A-84565570328D}"/>
              </a:ext>
            </a:extLst>
          </p:cNvPr>
          <p:cNvSpPr txBox="1"/>
          <p:nvPr/>
        </p:nvSpPr>
        <p:spPr>
          <a:xfrm>
            <a:off x="203631" y="5421848"/>
            <a:ext cx="54053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 Maritime and Transport Law Committee </a:t>
            </a:r>
          </a:p>
          <a:p>
            <a:r>
              <a:rPr lang="en-US" sz="16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Mid-Year Conference 6-8 June 2022</a:t>
            </a:r>
            <a:endParaRPr lang="de-DE" sz="1600" dirty="0"/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8BE53B78-572B-8BFC-ED36-A215B419ABF3}"/>
              </a:ext>
            </a:extLst>
          </p:cNvPr>
          <p:cNvSpPr txBox="1"/>
          <p:nvPr/>
        </p:nvSpPr>
        <p:spPr>
          <a:xfrm>
            <a:off x="203631" y="6280959"/>
            <a:ext cx="38200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Clr>
                <a:srgbClr val="002650"/>
              </a:buClr>
              <a:buNone/>
            </a:pPr>
            <a:r>
              <a:rPr lang="en-US" sz="16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Photos: </a:t>
            </a:r>
            <a:r>
              <a:rPr lang="en-US" sz="16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www.unsplash.com</a:t>
            </a:r>
            <a:endParaRPr lang="en-US" sz="1600" dirty="0">
              <a:solidFill>
                <a:srgbClr val="002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00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CAC4B62-8C90-D7AD-EF93-2D0529C13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6972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9907FE5-57A9-6EC3-CE4F-CD99AC6BB105}"/>
              </a:ext>
            </a:extLst>
          </p:cNvPr>
          <p:cNvSpPr txBox="1">
            <a:spLocks/>
          </p:cNvSpPr>
          <p:nvPr/>
        </p:nvSpPr>
        <p:spPr>
          <a:xfrm>
            <a:off x="838200" y="1000390"/>
            <a:ext cx="10515600" cy="75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u="sng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– MARPOL </a:t>
            </a:r>
            <a:r>
              <a:rPr lang="en-US" u="sng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 VI </a:t>
            </a:r>
            <a:r>
              <a:rPr lang="de-DE" u="sng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2EC2F18-5978-7FE7-61CB-2FBD26616526}"/>
              </a:ext>
            </a:extLst>
          </p:cNvPr>
          <p:cNvSpPr txBox="1"/>
          <p:nvPr/>
        </p:nvSpPr>
        <p:spPr>
          <a:xfrm>
            <a:off x="838200" y="1936374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MEPC</a:t>
            </a: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.203(62) (2011): </a:t>
            </a:r>
            <a:r>
              <a:rPr lang="en-US" b="1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EEDI</a:t>
            </a: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(Energy Efficiency Design Index) for </a:t>
            </a:r>
            <a:r>
              <a:rPr lang="en-US" b="1" dirty="0" err="1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newbuildings</a:t>
            </a: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2013</a:t>
            </a:r>
          </a:p>
          <a:p>
            <a:pPr marL="717550" lvl="1" indent="-26035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vessels &gt;400 GT engaged in international voyages</a:t>
            </a:r>
          </a:p>
          <a:p>
            <a:pPr marL="717550" lvl="1" indent="-26035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figure for an individual ship design</a:t>
            </a:r>
            <a:endParaRPr lang="de-DE" dirty="0">
              <a:solidFill>
                <a:srgbClr val="002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5426D0-6C36-4744-ABF9-6DEA62854FAC}"/>
              </a:ext>
            </a:extLst>
          </p:cNvPr>
          <p:cNvSpPr txBox="1"/>
          <p:nvPr/>
        </p:nvSpPr>
        <p:spPr>
          <a:xfrm>
            <a:off x="838200" y="290228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CO</a:t>
            </a:r>
            <a:r>
              <a:rPr lang="en-US" baseline="-250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reduction level for the current second phase (ending 31 December 2024) is set to 20% against the reference line (average efficiency for ships built between 2000 and 2010 </a:t>
            </a:r>
          </a:p>
          <a:p>
            <a:pPr marL="266700" indent="-26670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reduction is required from 2025 onwards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F603AD-8CBC-7111-3F7E-FF7E271F87F9}"/>
              </a:ext>
            </a:extLst>
          </p:cNvPr>
          <p:cNvSpPr txBox="1"/>
          <p:nvPr/>
        </p:nvSpPr>
        <p:spPr>
          <a:xfrm>
            <a:off x="838200" y="4145195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MEPC.328(76) (2021): Amendment to introduce </a:t>
            </a:r>
            <a:r>
              <a:rPr lang="en-US" b="1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EEXI</a:t>
            </a: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(Existing Ship Energy Efficiency Index) and </a:t>
            </a:r>
            <a:r>
              <a:rPr lang="en-US" b="1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CII</a:t>
            </a: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(Carbon Intensity Indicator) to become mandatory as of </a:t>
            </a:r>
            <a:r>
              <a:rPr lang="en-US" b="1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January 2023 </a:t>
            </a: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b="1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fleet</a:t>
            </a:r>
          </a:p>
          <a:p>
            <a:pPr marL="266700" indent="-26670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1" indent="-26035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EEXI for vessels &gt;400 GT </a:t>
            </a:r>
          </a:p>
          <a:p>
            <a:pPr marL="717550" lvl="1" indent="-26035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to show that the attained EEXI is equal or less than the required EEXI (as calculated under the relevant ANNEX VI rules)</a:t>
            </a:r>
          </a:p>
        </p:txBody>
      </p:sp>
    </p:spTree>
    <p:extLst>
      <p:ext uri="{BB962C8B-B14F-4D97-AF65-F5344CB8AC3E}">
        <p14:creationId xmlns:p14="http://schemas.microsoft.com/office/powerpoint/2010/main" val="731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CAC4B62-8C90-D7AD-EF93-2D0529C13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01"/>
            <a:ext cx="10246972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9907FE5-57A9-6EC3-CE4F-CD99AC6BB105}"/>
              </a:ext>
            </a:extLst>
          </p:cNvPr>
          <p:cNvSpPr txBox="1">
            <a:spLocks/>
          </p:cNvSpPr>
          <p:nvPr/>
        </p:nvSpPr>
        <p:spPr>
          <a:xfrm>
            <a:off x="838200" y="1000390"/>
            <a:ext cx="10515600" cy="75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u="sng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– MARPOL Annex VI Amendments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2F603AD-8CBC-7111-3F7E-FF7E271F87F9}"/>
                  </a:ext>
                </a:extLst>
              </p:cNvPr>
              <p:cNvSpPr txBox="1"/>
              <p:nvPr/>
            </p:nvSpPr>
            <p:spPr>
              <a:xfrm>
                <a:off x="281353" y="2209231"/>
                <a:ext cx="10830169" cy="276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17550" lvl="1" indent="-260350" algn="just">
                  <a:buClr>
                    <a:srgbClr val="002650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26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CII for vessels &gt;5000 GT, Rating of carbon intensity during the previous year</a:t>
                </a:r>
              </a:p>
              <a:p>
                <a:pPr marL="717550" lvl="1" indent="-260350" algn="just">
                  <a:buClr>
                    <a:srgbClr val="002650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26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Ship Management Plan to Improve Energy Efficiency (SEEMP), 31.12.2018</a:t>
                </a:r>
              </a:p>
              <a:p>
                <a:pPr marL="717550" lvl="1" indent="-260350" algn="just">
                  <a:buClr>
                    <a:srgbClr val="002650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26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Incl. Data Collection Plan MEPC. 282(70) from 1.1.2019</a:t>
                </a:r>
              </a:p>
              <a:p>
                <a:pPr lvl="1" algn="just">
                  <a:buClr>
                    <a:srgbClr val="002650"/>
                  </a:buClr>
                </a:pPr>
                <a:r>
                  <a:rPr lang="en-US" dirty="0">
                    <a:solidFill>
                      <a:srgbClr val="0026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Method: Annual Efficiency Ratio (AER)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26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annual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carbon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emissions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annual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DWT</m:t>
                        </m:r>
                        <m:r>
                          <m:rPr>
                            <m:nor/>
                          </m:rPr>
                          <a:rPr lang="de-DE" b="0" i="0" smtClean="0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6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miles</m:t>
                        </m:r>
                      </m:den>
                    </m:f>
                  </m:oMath>
                </a14:m>
                <a:endParaRPr lang="en-US" dirty="0">
                  <a:solidFill>
                    <a:srgbClr val="0026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17550" lvl="1" indent="-260350" algn="just">
                  <a:buClr>
                    <a:srgbClr val="002650"/>
                  </a:buClr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0026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17550" lvl="1" indent="-260350" algn="just">
                  <a:buClr>
                    <a:srgbClr val="002650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26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CII rating ranging from A to E</a:t>
                </a:r>
              </a:p>
              <a:p>
                <a:pPr marL="717550" lvl="1" indent="-260350" algn="just">
                  <a:buClr>
                    <a:srgbClr val="002650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26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Yearly increasing Reduction Factor</a:t>
                </a:r>
              </a:p>
              <a:p>
                <a:pPr marL="717550" lvl="1" indent="-260350" algn="just">
                  <a:buClr>
                    <a:srgbClr val="002650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26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Rating: 3 D (consecutive years) or E 		corrective plan needs to be developed &amp; approved 	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2F603AD-8CBC-7111-3F7E-FF7E271F8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3" y="2209231"/>
                <a:ext cx="10830169" cy="2767104"/>
              </a:xfrm>
              <a:prstGeom prst="rect">
                <a:avLst/>
              </a:prstGeom>
              <a:blipFill>
                <a:blip r:embed="rId3"/>
                <a:stretch>
                  <a:fillRect t="-1101" r="-4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7652BF5B-7D8A-DF2C-86B2-37906FE17386}"/>
              </a:ext>
            </a:extLst>
          </p:cNvPr>
          <p:cNvSpPr txBox="1"/>
          <p:nvPr/>
        </p:nvSpPr>
        <p:spPr>
          <a:xfrm>
            <a:off x="281353" y="4982121"/>
            <a:ext cx="1083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 Management Manual (OMM) mandatory if Engine or Shaft Power Limitation is chosen as technical solution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29D9B40D-5F32-6AFE-0348-F184E93C7765}"/>
              </a:ext>
            </a:extLst>
          </p:cNvPr>
          <p:cNvSpPr/>
          <p:nvPr/>
        </p:nvSpPr>
        <p:spPr>
          <a:xfrm>
            <a:off x="5047760" y="4426910"/>
            <a:ext cx="648677" cy="11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103D5F-DF96-7FB6-61A0-D5BE1DE29EB5}"/>
              </a:ext>
            </a:extLst>
          </p:cNvPr>
          <p:cNvSpPr txBox="1"/>
          <p:nvPr/>
        </p:nvSpPr>
        <p:spPr>
          <a:xfrm>
            <a:off x="1195754" y="5994400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 </a:t>
            </a:r>
            <a:r>
              <a:rPr lang="de-DE" sz="15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de-DE" sz="1500" dirty="0" err="1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de-DE" sz="15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sz="1500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draft</a:t>
            </a:r>
          </a:p>
        </p:txBody>
      </p:sp>
    </p:spTree>
    <p:extLst>
      <p:ext uri="{BB962C8B-B14F-4D97-AF65-F5344CB8AC3E}">
        <p14:creationId xmlns:p14="http://schemas.microsoft.com/office/powerpoint/2010/main" val="12350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B6CBB7D-BC01-6191-77D0-4E2C3A6A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6972" cy="6858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408FB11-1F3C-3569-0EA4-5F5F3E3418E7}"/>
              </a:ext>
            </a:extLst>
          </p:cNvPr>
          <p:cNvSpPr txBox="1">
            <a:spLocks/>
          </p:cNvSpPr>
          <p:nvPr/>
        </p:nvSpPr>
        <p:spPr>
          <a:xfrm>
            <a:off x="733926" y="477126"/>
            <a:ext cx="10724148" cy="75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u="sng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vs. IMO</a:t>
            </a:r>
            <a:endParaRPr lang="de-DE" sz="4800" u="sng" dirty="0">
              <a:solidFill>
                <a:srgbClr val="002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1B9A2B-003C-389D-7EB0-6D2D778FF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926" y="1493039"/>
            <a:ext cx="8999354" cy="52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3274D38-C534-954D-4351-24651153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6CBB7D-BC01-6191-77D0-4E2C3A6AC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6972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44A2C-06E1-2EBA-0474-B9AD094B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675"/>
            <a:ext cx="10515600" cy="4572747"/>
          </a:xfrm>
        </p:spPr>
        <p:txBody>
          <a:bodyPr>
            <a:noAutofit/>
          </a:bodyPr>
          <a:lstStyle/>
          <a:p>
            <a:pPr marL="266700" indent="-26670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Green deal - EU Emission Trading System (ETS) and Fit for 55 essential parts </a:t>
            </a:r>
            <a:r>
              <a:rPr lang="en-US" sz="1800" b="1" dirty="0">
                <a:solidFill>
                  <a:srgbClr val="0026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 EU to reach the 2030 emissions reductions target (at least 55% compared to 1990)</a:t>
            </a:r>
          </a:p>
          <a:p>
            <a:pPr marL="266700" indent="-26670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ETS: </a:t>
            </a:r>
            <a:r>
              <a:rPr lang="en-US" sz="1800" b="1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and Trade</a:t>
            </a:r>
            <a:endParaRPr lang="de-DE" sz="1800" b="1" dirty="0">
              <a:solidFill>
                <a:srgbClr val="00265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66700" lvl="0" indent="-26670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Shipping shall participate in the ETS System as of 1 January 2024:</a:t>
            </a:r>
            <a:endParaRPr lang="de-DE" sz="1800" dirty="0">
              <a:solidFill>
                <a:srgbClr val="0026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lvl="1" indent="-26035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100 % of GHG are covered immediately</a:t>
            </a:r>
            <a:endParaRPr lang="de-DE" sz="1800" dirty="0">
              <a:solidFill>
                <a:srgbClr val="0026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lvl="1" indent="-26035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aseline="-250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and CH</a:t>
            </a:r>
            <a:r>
              <a:rPr lang="en-US" sz="1800" baseline="-250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included</a:t>
            </a:r>
            <a:endParaRPr lang="de-DE" sz="1800" dirty="0">
              <a:solidFill>
                <a:srgbClr val="0026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lvl="1" indent="-26035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vessels &gt;5000 GT</a:t>
            </a:r>
            <a:endParaRPr lang="de-DE" sz="1800" dirty="0">
              <a:solidFill>
                <a:srgbClr val="0026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lvl="1" indent="-26035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pplicable also to non-EU shipping companies if vessels call at EU ports</a:t>
            </a:r>
            <a:endParaRPr lang="de-DE" sz="1800" dirty="0">
              <a:solidFill>
                <a:srgbClr val="0026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lvl="1" indent="-26035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50 % of the emissions from non-EU port to EU-port and 100 % emissions between EU ports and at EU port berths will be counted</a:t>
            </a:r>
            <a:endParaRPr lang="de-DE" sz="1800" dirty="0">
              <a:solidFill>
                <a:srgbClr val="0026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lvl="1" indent="-260350" algn="just">
              <a:lnSpc>
                <a:spcPct val="110000"/>
              </a:lnSpc>
              <a:buClr>
                <a:srgbClr val="00265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2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Liability rests with the shipowner but T/C polluter-pays clause </a:t>
            </a:r>
            <a:endParaRPr lang="de-DE" sz="1800" dirty="0">
              <a:solidFill>
                <a:srgbClr val="0026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408FB11-1F3C-3569-0EA4-5F5F3E3418E7}"/>
              </a:ext>
            </a:extLst>
          </p:cNvPr>
          <p:cNvSpPr txBox="1">
            <a:spLocks/>
          </p:cNvSpPr>
          <p:nvPr/>
        </p:nvSpPr>
        <p:spPr>
          <a:xfrm>
            <a:off x="733926" y="995945"/>
            <a:ext cx="10724148" cy="75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u="sng" dirty="0">
                <a:solidFill>
                  <a:srgbClr val="002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measures – the EU approach</a:t>
            </a:r>
            <a:endParaRPr lang="de-DE" sz="4800" u="sng" dirty="0">
              <a:solidFill>
                <a:srgbClr val="0026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8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409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Office</vt:lpstr>
      <vt:lpstr>Sustainability in Shipping</vt:lpstr>
      <vt:lpstr>PowerPoint Presentation</vt:lpstr>
      <vt:lpstr>PowerPoint Presentation</vt:lpstr>
      <vt:lpstr>PowerPoint Presentation</vt:lpstr>
      <vt:lpstr>PowerPoint Presentation</vt:lpstr>
    </vt:vector>
  </TitlesOfParts>
  <Company>Ahlers &amp; Vogel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Decarbonisation in Shipping</dc:title>
  <dc:creator>Heiko Bloch (Ahlers &amp; Vogel)</dc:creator>
  <cp:lastModifiedBy>lee haesung</cp:lastModifiedBy>
  <cp:revision>46</cp:revision>
  <dcterms:created xsi:type="dcterms:W3CDTF">2022-05-25T08:17:08Z</dcterms:created>
  <dcterms:modified xsi:type="dcterms:W3CDTF">2022-06-07T00:35:40Z</dcterms:modified>
</cp:coreProperties>
</file>