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64"/>
  </p:notesMasterIdLst>
  <p:handoutMasterIdLst>
    <p:handoutMasterId r:id="rId65"/>
  </p:handoutMasterIdLst>
  <p:sldIdLst>
    <p:sldId id="256" r:id="rId6"/>
    <p:sldId id="257" r:id="rId7"/>
    <p:sldId id="279" r:id="rId8"/>
    <p:sldId id="262" r:id="rId9"/>
    <p:sldId id="263" r:id="rId10"/>
    <p:sldId id="264" r:id="rId11"/>
    <p:sldId id="265" r:id="rId12"/>
    <p:sldId id="259" r:id="rId13"/>
    <p:sldId id="260" r:id="rId14"/>
    <p:sldId id="266" r:id="rId15"/>
    <p:sldId id="269" r:id="rId16"/>
    <p:sldId id="270" r:id="rId17"/>
    <p:sldId id="275" r:id="rId18"/>
    <p:sldId id="276" r:id="rId19"/>
    <p:sldId id="286" r:id="rId20"/>
    <p:sldId id="284" r:id="rId21"/>
    <p:sldId id="283" r:id="rId22"/>
    <p:sldId id="281" r:id="rId23"/>
    <p:sldId id="285" r:id="rId24"/>
    <p:sldId id="267" r:id="rId25"/>
    <p:sldId id="277" r:id="rId26"/>
    <p:sldId id="268" r:id="rId27"/>
    <p:sldId id="278" r:id="rId28"/>
    <p:sldId id="271" r:id="rId29"/>
    <p:sldId id="302" r:id="rId30"/>
    <p:sldId id="303" r:id="rId31"/>
    <p:sldId id="304" r:id="rId32"/>
    <p:sldId id="305" r:id="rId33"/>
    <p:sldId id="306" r:id="rId34"/>
    <p:sldId id="316" r:id="rId35"/>
    <p:sldId id="272" r:id="rId36"/>
    <p:sldId id="273" r:id="rId37"/>
    <p:sldId id="274" r:id="rId38"/>
    <p:sldId id="314" r:id="rId39"/>
    <p:sldId id="291" r:id="rId40"/>
    <p:sldId id="292" r:id="rId41"/>
    <p:sldId id="315" r:id="rId42"/>
    <p:sldId id="294" r:id="rId43"/>
    <p:sldId id="312" r:id="rId44"/>
    <p:sldId id="313" r:id="rId45"/>
    <p:sldId id="307" r:id="rId46"/>
    <p:sldId id="317" r:id="rId47"/>
    <p:sldId id="318" r:id="rId48"/>
    <p:sldId id="321" r:id="rId49"/>
    <p:sldId id="319" r:id="rId50"/>
    <p:sldId id="320" r:id="rId51"/>
    <p:sldId id="295" r:id="rId52"/>
    <p:sldId id="261" r:id="rId53"/>
    <p:sldId id="296" r:id="rId54"/>
    <p:sldId id="297" r:id="rId55"/>
    <p:sldId id="298" r:id="rId56"/>
    <p:sldId id="299" r:id="rId57"/>
    <p:sldId id="301" r:id="rId58"/>
    <p:sldId id="300" r:id="rId59"/>
    <p:sldId id="308" r:id="rId60"/>
    <p:sldId id="309" r:id="rId61"/>
    <p:sldId id="310" r:id="rId62"/>
    <p:sldId id="311"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3" autoAdjust="0"/>
    <p:restoredTop sz="94660"/>
  </p:normalViewPr>
  <p:slideViewPr>
    <p:cSldViewPr snapToGrid="0">
      <p:cViewPr>
        <p:scale>
          <a:sx n="88" d="100"/>
          <a:sy n="88" d="100"/>
        </p:scale>
        <p:origin x="96"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6BD710-C0E8-4667-B51D-0F8D0FF16E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E0BB460-E281-463F-87E4-10F76D8D18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DEF2B4-F99B-4344-999F-B89E14037960}" type="datetimeFigureOut">
              <a:rPr lang="en-US" smtClean="0"/>
              <a:t>9/15/2022</a:t>
            </a:fld>
            <a:endParaRPr lang="en-US"/>
          </a:p>
        </p:txBody>
      </p:sp>
      <p:sp>
        <p:nvSpPr>
          <p:cNvPr id="4" name="Footer Placeholder 3">
            <a:extLst>
              <a:ext uri="{FF2B5EF4-FFF2-40B4-BE49-F238E27FC236}">
                <a16:creationId xmlns:a16="http://schemas.microsoft.com/office/drawing/2014/main" id="{2D420548-20D5-4293-8FA0-035A40914E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E38071-C63A-499E-AB31-D3B3EB52A8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37E946-0EBE-459C-A1F4-75DDAF31CCB8}" type="slidenum">
              <a:rPr lang="en-US" smtClean="0"/>
              <a:t>‹#›</a:t>
            </a:fld>
            <a:endParaRPr lang="en-US"/>
          </a:p>
        </p:txBody>
      </p:sp>
    </p:spTree>
    <p:extLst>
      <p:ext uri="{BB962C8B-B14F-4D97-AF65-F5344CB8AC3E}">
        <p14:creationId xmlns:p14="http://schemas.microsoft.com/office/powerpoint/2010/main" val="3085883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A8480-87B8-41CD-AF45-ABDE23FF43EF}" type="datetimeFigureOut">
              <a:rPr lang="en-US" smtClean="0"/>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A1AD0-BCEE-4804-8A6A-27675AE5433B}" type="slidenum">
              <a:rPr lang="en-US" smtClean="0"/>
              <a:t>‹#›</a:t>
            </a:fld>
            <a:endParaRPr lang="en-US"/>
          </a:p>
        </p:txBody>
      </p:sp>
    </p:spTree>
    <p:extLst>
      <p:ext uri="{BB962C8B-B14F-4D97-AF65-F5344CB8AC3E}">
        <p14:creationId xmlns:p14="http://schemas.microsoft.com/office/powerpoint/2010/main" val="386789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916C16A-868C-4245-A589-FCA04AF5602E}" type="slidenum">
              <a:rPr lang="es-EC" smtClean="0"/>
              <a:t>30</a:t>
            </a:fld>
            <a:endParaRPr lang="es-EC"/>
          </a:p>
        </p:txBody>
      </p:sp>
    </p:spTree>
    <p:extLst>
      <p:ext uri="{BB962C8B-B14F-4D97-AF65-F5344CB8AC3E}">
        <p14:creationId xmlns:p14="http://schemas.microsoft.com/office/powerpoint/2010/main" val="1756505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916C16A-868C-4245-A589-FCA04AF5602E}" type="slidenum">
              <a:rPr lang="es-EC" smtClean="0"/>
              <a:t>31</a:t>
            </a:fld>
            <a:endParaRPr lang="es-EC"/>
          </a:p>
        </p:txBody>
      </p:sp>
    </p:spTree>
    <p:extLst>
      <p:ext uri="{BB962C8B-B14F-4D97-AF65-F5344CB8AC3E}">
        <p14:creationId xmlns:p14="http://schemas.microsoft.com/office/powerpoint/2010/main" val="204032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916C16A-868C-4245-A589-FCA04AF5602E}" type="slidenum">
              <a:rPr lang="es-EC" smtClean="0"/>
              <a:t>32</a:t>
            </a:fld>
            <a:endParaRPr lang="es-EC"/>
          </a:p>
        </p:txBody>
      </p:sp>
    </p:spTree>
    <p:extLst>
      <p:ext uri="{BB962C8B-B14F-4D97-AF65-F5344CB8AC3E}">
        <p14:creationId xmlns:p14="http://schemas.microsoft.com/office/powerpoint/2010/main" val="413636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916C16A-868C-4245-A589-FCA04AF5602E}" type="slidenum">
              <a:rPr lang="es-EC" smtClean="0"/>
              <a:t>33</a:t>
            </a:fld>
            <a:endParaRPr lang="es-EC"/>
          </a:p>
        </p:txBody>
      </p:sp>
    </p:spTree>
    <p:extLst>
      <p:ext uri="{BB962C8B-B14F-4D97-AF65-F5344CB8AC3E}">
        <p14:creationId xmlns:p14="http://schemas.microsoft.com/office/powerpoint/2010/main" val="2040500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916C16A-868C-4245-A589-FCA04AF5602E}" type="slidenum">
              <a:rPr lang="es-EC" smtClean="0"/>
              <a:t>34</a:t>
            </a:fld>
            <a:endParaRPr lang="es-EC"/>
          </a:p>
        </p:txBody>
      </p:sp>
    </p:spTree>
    <p:extLst>
      <p:ext uri="{BB962C8B-B14F-4D97-AF65-F5344CB8AC3E}">
        <p14:creationId xmlns:p14="http://schemas.microsoft.com/office/powerpoint/2010/main" val="3116267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916C16A-868C-4245-A589-FCA04AF5602E}" type="slidenum">
              <a:rPr lang="es-EC" smtClean="0"/>
              <a:t>35</a:t>
            </a:fld>
            <a:endParaRPr lang="es-EC"/>
          </a:p>
        </p:txBody>
      </p:sp>
    </p:spTree>
    <p:extLst>
      <p:ext uri="{BB962C8B-B14F-4D97-AF65-F5344CB8AC3E}">
        <p14:creationId xmlns:p14="http://schemas.microsoft.com/office/powerpoint/2010/main" val="4178713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916C16A-868C-4245-A589-FCA04AF5602E}" type="slidenum">
              <a:rPr lang="es-EC" smtClean="0"/>
              <a:t>36</a:t>
            </a:fld>
            <a:endParaRPr lang="es-EC"/>
          </a:p>
        </p:txBody>
      </p:sp>
    </p:spTree>
    <p:extLst>
      <p:ext uri="{BB962C8B-B14F-4D97-AF65-F5344CB8AC3E}">
        <p14:creationId xmlns:p14="http://schemas.microsoft.com/office/powerpoint/2010/main" val="3957518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916C16A-868C-4245-A589-FCA04AF5602E}" type="slidenum">
              <a:rPr lang="es-EC" smtClean="0"/>
              <a:t>37</a:t>
            </a:fld>
            <a:endParaRPr lang="es-EC"/>
          </a:p>
        </p:txBody>
      </p:sp>
    </p:spTree>
    <p:extLst>
      <p:ext uri="{BB962C8B-B14F-4D97-AF65-F5344CB8AC3E}">
        <p14:creationId xmlns:p14="http://schemas.microsoft.com/office/powerpoint/2010/main" val="140835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7CD5127-5604-482E-ACC2-9CE45657212E}" type="datetime1">
              <a:rPr lang="en-GB" smtClean="0"/>
              <a:t>15/09/2022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148985" y="6356349"/>
            <a:ext cx="2743200" cy="365125"/>
          </a:xfrm>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252923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1DFA1DD-F1A8-4F58-B2C8-04DBF71FB002}" type="datetime1">
              <a:rPr lang="en-GB" smtClean="0"/>
              <a:t>15/09/2022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417357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D359FE-DC95-45DF-AFB1-3574781F98C5}" type="datetime1">
              <a:rPr lang="en-GB" smtClean="0"/>
              <a:t>15/09/2022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18144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BA9C97-7EDF-4274-9294-12C02D4ED668}" type="datetime1">
              <a:rPr lang="en-GB" smtClean="0"/>
              <a:t>15/09/2022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336992" y="6354629"/>
            <a:ext cx="2743200" cy="365125"/>
          </a:xfrm>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10995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68D85C-8B00-4B32-AA05-F1DE1888FE6A}" type="datetime1">
              <a:rPr lang="en-GB" smtClean="0"/>
              <a:t>15/09/2022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191714" y="6356349"/>
            <a:ext cx="2743200" cy="365125"/>
          </a:xfrm>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4254011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39C3FF8-E449-4274-8A9E-56CD33872507}" type="datetime1">
              <a:rPr lang="en-GB" smtClean="0"/>
              <a:t>15/09/2022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9174623" y="6363175"/>
            <a:ext cx="2743200" cy="365125"/>
          </a:xfrm>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355572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F2834E5-8051-46FC-96CD-68B61D849E81}" type="datetime1">
              <a:rPr lang="en-GB" smtClean="0"/>
              <a:t>15/09/2022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05977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1A4AB8E-9EA4-4EEE-8B67-8F1C8E6CD94A}" type="datetime1">
              <a:rPr lang="en-GB" smtClean="0"/>
              <a:t>15/09/2022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9242989" y="6356350"/>
            <a:ext cx="2743200" cy="365125"/>
          </a:xfrm>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8915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E3704-7415-486C-9AA5-D4625D18AC79}" type="datetime1">
              <a:rPr lang="en-GB" smtClean="0"/>
              <a:t>15/09/2022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70356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C8DEB0-AF7D-4FFF-A83A-19336CB9A106}" type="datetime1">
              <a:rPr lang="en-GB" smtClean="0"/>
              <a:t>15/09/2022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238577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09B8FA-4ED8-48BF-B1F1-E7F2C7B4D89A}" type="datetime1">
              <a:rPr lang="en-GB" smtClean="0"/>
              <a:t>15/09/2022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050896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Content Placeholder 3">
            <a:extLst>
              <a:ext uri="{FF2B5EF4-FFF2-40B4-BE49-F238E27FC236}">
                <a16:creationId xmlns:a16="http://schemas.microsoft.com/office/drawing/2014/main" id="{A376BB54-84DB-478A-B2C2-B6FFE0385AB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113297"/>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741717"/>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34A8D3-ACAE-4ABD-9B22-9E3A58B19154}" type="datetime1">
              <a:rPr lang="en-GB" smtClean="0"/>
              <a:t>15/09/2022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C0DEB-40E7-4E2B-AFA7-58970AFA776D}" type="slidenum">
              <a:rPr lang="en-GB" smtClean="0"/>
              <a:t>‹#›</a:t>
            </a:fld>
            <a:endParaRPr lang="en-GB"/>
          </a:p>
        </p:txBody>
      </p:sp>
    </p:spTree>
    <p:extLst>
      <p:ext uri="{BB962C8B-B14F-4D97-AF65-F5344CB8AC3E}">
        <p14:creationId xmlns:p14="http://schemas.microsoft.com/office/powerpoint/2010/main" val="611046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orningbrew.com/daily/stories/2022/04/20/marriage-moves-to-the-metaverse"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hyperlink" Target="https://www.wsj.com/articles/accounting-firms-scoop-up-virtual-land-in-the-metaverse-11641599590" TargetMode="External"/><Relationship Id="rId2" Type="http://schemas.openxmlformats.org/officeDocument/2006/relationships/hyperlink" Target="https://fortune.com/2021/12/13/metaverse-personal-injury-lawyer/" TargetMode="External"/><Relationship Id="rId1" Type="http://schemas.openxmlformats.org/officeDocument/2006/relationships/slideLayout" Target="../slideLayouts/slideLayout2.xml"/><Relationship Id="rId4" Type="http://schemas.openxmlformats.org/officeDocument/2006/relationships/hyperlink" Target="https://www.afslaw.com/perspectives/press-releases/arentfox-schiff-makes-history-first-major-us-law-firm-enter-th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133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1BE0F-F917-4A95-8CD5-49A6031B8FA0}"/>
              </a:ext>
            </a:extLst>
          </p:cNvPr>
          <p:cNvSpPr>
            <a:spLocks noGrp="1"/>
          </p:cNvSpPr>
          <p:nvPr>
            <p:ph type="title"/>
          </p:nvPr>
        </p:nvSpPr>
        <p:spPr/>
        <p:txBody>
          <a:bodyPr/>
          <a:lstStyle/>
          <a:p>
            <a:r>
              <a:rPr lang="en-US" dirty="0"/>
              <a:t>Weddings in the Metaverse</a:t>
            </a:r>
            <a:endParaRPr lang="en-US" b="1" dirty="0"/>
          </a:p>
        </p:txBody>
      </p:sp>
      <p:sp>
        <p:nvSpPr>
          <p:cNvPr id="4" name="Slide Number Placeholder 3">
            <a:extLst>
              <a:ext uri="{FF2B5EF4-FFF2-40B4-BE49-F238E27FC236}">
                <a16:creationId xmlns:a16="http://schemas.microsoft.com/office/drawing/2014/main" id="{9B5A5585-1917-427C-88C8-EAD5EBFCDE1D}"/>
              </a:ext>
            </a:extLst>
          </p:cNvPr>
          <p:cNvSpPr>
            <a:spLocks noGrp="1"/>
          </p:cNvSpPr>
          <p:nvPr>
            <p:ph type="sldNum" sz="quarter" idx="12"/>
          </p:nvPr>
        </p:nvSpPr>
        <p:spPr/>
        <p:txBody>
          <a:bodyPr/>
          <a:lstStyle/>
          <a:p>
            <a:fld id="{16BC0DEB-40E7-4E2B-AFA7-58970AFA776D}" type="slidenum">
              <a:rPr lang="en-GB" smtClean="0"/>
              <a:t>10</a:t>
            </a:fld>
            <a:endParaRPr lang="en-GB"/>
          </a:p>
        </p:txBody>
      </p:sp>
      <p:pic>
        <p:nvPicPr>
          <p:cNvPr id="12" name="Picture 2">
            <a:extLst>
              <a:ext uri="{FF2B5EF4-FFF2-40B4-BE49-F238E27FC236}">
                <a16:creationId xmlns:a16="http://schemas.microsoft.com/office/drawing/2014/main" id="{DE9C85DF-1088-463F-9571-28773FEE5B44}"/>
              </a:ext>
            </a:extLst>
          </p:cNvPr>
          <p:cNvPicPr>
            <a:picLocks noGrp="1" noChangeAspect="1" noChangeArrowheads="1"/>
          </p:cNvPicPr>
          <p:nvPr>
            <p:ph idx="1"/>
          </p:nvPr>
        </p:nvPicPr>
        <p:blipFill>
          <a:blip r:embed="rId2"/>
          <a:srcRect/>
          <a:stretch>
            <a:fillRect/>
          </a:stretch>
        </p:blipFill>
        <p:spPr>
          <a:xfrm>
            <a:off x="2493063" y="1432145"/>
            <a:ext cx="7205871" cy="332067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B873EB3-48ED-4A9A-B8B1-01B077031AA9}"/>
              </a:ext>
            </a:extLst>
          </p:cNvPr>
          <p:cNvSpPr txBox="1"/>
          <p:nvPr/>
        </p:nvSpPr>
        <p:spPr>
          <a:xfrm>
            <a:off x="2000340" y="4958069"/>
            <a:ext cx="8187456" cy="861774"/>
          </a:xfrm>
          <a:prstGeom prst="rect">
            <a:avLst/>
          </a:prstGeom>
          <a:noFill/>
        </p:spPr>
        <p:txBody>
          <a:bodyPr wrap="square" rtlCol="0">
            <a:spAutoFit/>
          </a:bodyPr>
          <a:lstStyle/>
          <a:p>
            <a:r>
              <a:rPr lang="en-US" dirty="0">
                <a:solidFill>
                  <a:srgbClr val="000000"/>
                </a:solidFill>
                <a:ea typeface="Cambria" panose="02040503050406030204" pitchFamily="18" charset="0"/>
                <a:cs typeface="Arial" panose="020B0604020202020204" pitchFamily="34" charset="0"/>
              </a:rPr>
              <a:t>The bride and groom may hand out </a:t>
            </a:r>
            <a:r>
              <a:rPr lang="en-US" dirty="0" err="1">
                <a:solidFill>
                  <a:srgbClr val="000000"/>
                </a:solidFill>
                <a:ea typeface="Cambria" panose="02040503050406030204" pitchFamily="18" charset="0"/>
                <a:cs typeface="Arial" panose="020B0604020202020204" pitchFamily="34" charset="0"/>
              </a:rPr>
              <a:t>NFTs</a:t>
            </a:r>
            <a:r>
              <a:rPr lang="en-US" dirty="0">
                <a:solidFill>
                  <a:srgbClr val="000000"/>
                </a:solidFill>
                <a:ea typeface="Cambria" panose="02040503050406030204" pitchFamily="18" charset="0"/>
                <a:cs typeface="Arial" panose="020B0604020202020204" pitchFamily="34" charset="0"/>
              </a:rPr>
              <a:t> as wedding favors to their avatar guests.</a:t>
            </a:r>
          </a:p>
          <a:p>
            <a:endParaRPr lang="en-US" sz="1600" i="1" dirty="0">
              <a:solidFill>
                <a:srgbClr val="000000"/>
              </a:solidFill>
              <a:ea typeface="Cambria" panose="02040503050406030204" pitchFamily="18" charset="0"/>
              <a:cs typeface="Arial" panose="020B0604020202020204" pitchFamily="34" charset="0"/>
            </a:endParaRPr>
          </a:p>
          <a:p>
            <a:r>
              <a:rPr lang="en-US" sz="1600" i="1" dirty="0">
                <a:solidFill>
                  <a:srgbClr val="000000"/>
                </a:solidFill>
                <a:ea typeface="Cambria" panose="02040503050406030204" pitchFamily="18" charset="0"/>
                <a:cs typeface="Arial" panose="020B0604020202020204" pitchFamily="34" charset="0"/>
              </a:rPr>
              <a:t>See </a:t>
            </a:r>
            <a:r>
              <a:rPr lang="en-US" sz="1600" dirty="0">
                <a:solidFill>
                  <a:srgbClr val="000000"/>
                </a:solidFill>
                <a:ea typeface="Cambria" panose="02040503050406030204" pitchFamily="18" charset="0"/>
                <a:cs typeface="Arial" panose="020B0604020202020204" pitchFamily="34" charset="0"/>
              </a:rPr>
              <a:t>Amanda Hoover, </a:t>
            </a:r>
            <a:r>
              <a:rPr lang="en-US" sz="1600" dirty="0">
                <a:solidFill>
                  <a:srgbClr val="005E85"/>
                </a:solidFill>
                <a:ea typeface="Cambria" panose="02040503050406030204" pitchFamily="18" charset="0"/>
                <a:cs typeface="Arial" panose="020B0604020202020204" pitchFamily="34" charset="0"/>
                <a:hlinkClick r:id="rId3">
                  <a:extLst>
                    <a:ext uri="{A12FA001-AC4F-418D-AE19-62706E023703}">
                      <ahyp:hlinkClr xmlns:ahyp="http://schemas.microsoft.com/office/drawing/2018/hyperlinkcolor" val="tx"/>
                    </a:ext>
                  </a:extLst>
                </a:hlinkClick>
              </a:rPr>
              <a:t>“Marriage moves to the metaverse</a:t>
            </a:r>
            <a:r>
              <a:rPr lang="en-US" sz="1600" dirty="0">
                <a:solidFill>
                  <a:srgbClr val="005E85"/>
                </a:solidFill>
                <a:ea typeface="Cambria" panose="02040503050406030204" pitchFamily="18" charset="0"/>
                <a:cs typeface="Arial" panose="020B0604020202020204" pitchFamily="34" charset="0"/>
              </a:rPr>
              <a:t>,” </a:t>
            </a:r>
            <a:r>
              <a:rPr lang="en-US" sz="1600" i="1" dirty="0">
                <a:solidFill>
                  <a:srgbClr val="000000"/>
                </a:solidFill>
                <a:ea typeface="Cambria" panose="02040503050406030204" pitchFamily="18" charset="0"/>
                <a:cs typeface="Arial" panose="020B0604020202020204" pitchFamily="34" charset="0"/>
              </a:rPr>
              <a:t>Morning Brew </a:t>
            </a:r>
            <a:r>
              <a:rPr lang="en-US" sz="1600" dirty="0">
                <a:solidFill>
                  <a:srgbClr val="000000"/>
                </a:solidFill>
                <a:ea typeface="Cambria" panose="02040503050406030204" pitchFamily="18" charset="0"/>
                <a:cs typeface="Arial" panose="020B0604020202020204" pitchFamily="34" charset="0"/>
              </a:rPr>
              <a:t>(2022).</a:t>
            </a:r>
          </a:p>
        </p:txBody>
      </p:sp>
    </p:spTree>
    <p:extLst>
      <p:ext uri="{BB962C8B-B14F-4D97-AF65-F5344CB8AC3E}">
        <p14:creationId xmlns:p14="http://schemas.microsoft.com/office/powerpoint/2010/main" val="958329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81CF9-285D-401F-8AB9-C24B4F3AB8D1}"/>
              </a:ext>
            </a:extLst>
          </p:cNvPr>
          <p:cNvSpPr>
            <a:spLocks noGrp="1"/>
          </p:cNvSpPr>
          <p:nvPr>
            <p:ph type="title"/>
          </p:nvPr>
        </p:nvSpPr>
        <p:spPr/>
        <p:txBody>
          <a:bodyPr/>
          <a:lstStyle/>
          <a:p>
            <a:r>
              <a:rPr lang="en-US" i="1" dirty="0" err="1"/>
              <a:t>Axie</a:t>
            </a:r>
            <a:r>
              <a:rPr lang="en-US" i="1" dirty="0"/>
              <a:t> Infinity</a:t>
            </a:r>
            <a:endParaRPr lang="en-US" dirty="0"/>
          </a:p>
        </p:txBody>
      </p:sp>
      <p:sp>
        <p:nvSpPr>
          <p:cNvPr id="4" name="Slide Number Placeholder 3">
            <a:extLst>
              <a:ext uri="{FF2B5EF4-FFF2-40B4-BE49-F238E27FC236}">
                <a16:creationId xmlns:a16="http://schemas.microsoft.com/office/drawing/2014/main" id="{9083B840-14C6-4A99-96E7-22165023A53A}"/>
              </a:ext>
            </a:extLst>
          </p:cNvPr>
          <p:cNvSpPr>
            <a:spLocks noGrp="1"/>
          </p:cNvSpPr>
          <p:nvPr>
            <p:ph type="sldNum" sz="quarter" idx="12"/>
          </p:nvPr>
        </p:nvSpPr>
        <p:spPr/>
        <p:txBody>
          <a:bodyPr/>
          <a:lstStyle/>
          <a:p>
            <a:fld id="{16BC0DEB-40E7-4E2B-AFA7-58970AFA776D}" type="slidenum">
              <a:rPr lang="en-GB" smtClean="0"/>
              <a:t>11</a:t>
            </a:fld>
            <a:endParaRPr lang="en-GB"/>
          </a:p>
        </p:txBody>
      </p:sp>
      <p:sp>
        <p:nvSpPr>
          <p:cNvPr id="5" name="Content Placeholder 2">
            <a:extLst>
              <a:ext uri="{FF2B5EF4-FFF2-40B4-BE49-F238E27FC236}">
                <a16:creationId xmlns:a16="http://schemas.microsoft.com/office/drawing/2014/main" id="{CCF885E6-CC11-4571-99B3-E58DB6683FAD}"/>
              </a:ext>
            </a:extLst>
          </p:cNvPr>
          <p:cNvSpPr>
            <a:spLocks noGrp="1"/>
          </p:cNvSpPr>
          <p:nvPr>
            <p:ph idx="1"/>
          </p:nvPr>
        </p:nvSpPr>
        <p:spPr>
          <a:xfrm>
            <a:off x="609600" y="1600201"/>
            <a:ext cx="5486400" cy="4416551"/>
          </a:xfrm>
        </p:spPr>
        <p:txBody>
          <a:bodyPr/>
          <a:lstStyle/>
          <a:p>
            <a:r>
              <a:rPr lang="en-US" sz="2000" dirty="0"/>
              <a:t>In</a:t>
            </a:r>
            <a:r>
              <a:rPr lang="en-US" sz="2000" i="1" dirty="0"/>
              <a:t> </a:t>
            </a:r>
            <a:r>
              <a:rPr lang="en-US" sz="2000" i="1" dirty="0" err="1"/>
              <a:t>Axie</a:t>
            </a:r>
            <a:r>
              <a:rPr lang="en-US" sz="2000" dirty="0"/>
              <a:t> </a:t>
            </a:r>
            <a:r>
              <a:rPr lang="en-US" sz="2000" i="1" dirty="0"/>
              <a:t>Infinity</a:t>
            </a:r>
            <a:r>
              <a:rPr lang="en-US" sz="2000" dirty="0"/>
              <a:t>, players buy, train and breed </a:t>
            </a:r>
            <a:r>
              <a:rPr lang="en-US" sz="2000" dirty="0" err="1"/>
              <a:t>Pokemon</a:t>
            </a:r>
            <a:r>
              <a:rPr lang="en-US" sz="2000" dirty="0"/>
              <a:t>-like creatures that are themselves NFTs, each one individually registered on the Ethereum blockchain. </a:t>
            </a:r>
          </a:p>
          <a:p>
            <a:r>
              <a:rPr lang="en-US" sz="2000" dirty="0"/>
              <a:t>Players can sell the creatures for a unique </a:t>
            </a:r>
            <a:r>
              <a:rPr lang="en-US" sz="2000" dirty="0" err="1"/>
              <a:t>crytopcurrency</a:t>
            </a:r>
            <a:r>
              <a:rPr lang="en-US" sz="2000" dirty="0"/>
              <a:t>.</a:t>
            </a:r>
          </a:p>
          <a:p>
            <a:r>
              <a:rPr lang="en-US" sz="2000" dirty="0" err="1"/>
              <a:t>Axie</a:t>
            </a:r>
            <a:r>
              <a:rPr lang="en-US" sz="2000" dirty="0"/>
              <a:t> recorded around $30 million worth of Ether transfers a day in 2021.</a:t>
            </a:r>
          </a:p>
          <a:p>
            <a:r>
              <a:rPr lang="en-US" sz="2000" dirty="0"/>
              <a:t>People in countries like the Philippines, Brazil, and Venezuela are making money in </a:t>
            </a:r>
            <a:r>
              <a:rPr lang="en-US" sz="2000" dirty="0" err="1"/>
              <a:t>Axie</a:t>
            </a:r>
            <a:r>
              <a:rPr lang="en-US" sz="2000" dirty="0"/>
              <a:t> Infinity as their full-time job.</a:t>
            </a:r>
          </a:p>
        </p:txBody>
      </p:sp>
      <p:pic>
        <p:nvPicPr>
          <p:cNvPr id="6" name="Picture 2">
            <a:extLst>
              <a:ext uri="{FF2B5EF4-FFF2-40B4-BE49-F238E27FC236}">
                <a16:creationId xmlns:a16="http://schemas.microsoft.com/office/drawing/2014/main" id="{8BEDF170-9172-49BA-8519-CA2FF6EA1F20}"/>
              </a:ext>
            </a:extLst>
          </p:cNvPr>
          <p:cNvPicPr>
            <a:picLocks noChangeAspect="1" noChangeArrowheads="1"/>
          </p:cNvPicPr>
          <p:nvPr/>
        </p:nvPicPr>
        <p:blipFill>
          <a:blip r:embed="rId2"/>
          <a:srcRect/>
          <a:stretch>
            <a:fillRect/>
          </a:stretch>
        </p:blipFill>
        <p:spPr>
          <a:xfrm>
            <a:off x="6107685" y="1751073"/>
            <a:ext cx="5234429" cy="2898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091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44380-6A84-485B-AC13-8AC49A771326}"/>
              </a:ext>
            </a:extLst>
          </p:cNvPr>
          <p:cNvSpPr>
            <a:spLocks noGrp="1"/>
          </p:cNvSpPr>
          <p:nvPr>
            <p:ph type="title"/>
          </p:nvPr>
        </p:nvSpPr>
        <p:spPr/>
        <p:txBody>
          <a:bodyPr/>
          <a:lstStyle/>
          <a:p>
            <a:r>
              <a:rPr lang="en-US" dirty="0"/>
              <a:t>Brief Explanation of NFTs</a:t>
            </a:r>
          </a:p>
        </p:txBody>
      </p:sp>
      <p:sp>
        <p:nvSpPr>
          <p:cNvPr id="3" name="Content Placeholder 2">
            <a:extLst>
              <a:ext uri="{FF2B5EF4-FFF2-40B4-BE49-F238E27FC236}">
                <a16:creationId xmlns:a16="http://schemas.microsoft.com/office/drawing/2014/main" id="{C9EE82C0-C662-4412-8293-59AC5CEEC104}"/>
              </a:ext>
            </a:extLst>
          </p:cNvPr>
          <p:cNvSpPr>
            <a:spLocks noGrp="1"/>
          </p:cNvSpPr>
          <p:nvPr>
            <p:ph idx="1"/>
          </p:nvPr>
        </p:nvSpPr>
        <p:spPr>
          <a:xfrm>
            <a:off x="838200" y="1493905"/>
            <a:ext cx="10515600" cy="4351338"/>
          </a:xfrm>
        </p:spPr>
        <p:txBody>
          <a:bodyPr/>
          <a:lstStyle/>
          <a:p>
            <a:r>
              <a:rPr lang="en-US" dirty="0"/>
              <a:t>An NFT is a unique digital certificate, registered in the blockchain, that is used to record ownership of an asset such as an artwork or a collectible</a:t>
            </a:r>
          </a:p>
          <a:p>
            <a:r>
              <a:rPr lang="en-US" dirty="0"/>
              <a:t>NFT sales totaled $24.9 billion in 2021</a:t>
            </a:r>
          </a:p>
          <a:p>
            <a:r>
              <a:rPr lang="en-US" dirty="0"/>
              <a:t>Examples of NFTs</a:t>
            </a:r>
          </a:p>
          <a:p>
            <a:pPr lvl="1"/>
            <a:r>
              <a:rPr lang="en-US" dirty="0"/>
              <a:t>Jpeg of child’s drawing</a:t>
            </a:r>
          </a:p>
          <a:p>
            <a:pPr lvl="1"/>
            <a:r>
              <a:rPr lang="en-US" dirty="0"/>
              <a:t>Original artwork</a:t>
            </a:r>
          </a:p>
          <a:p>
            <a:pPr lvl="1"/>
            <a:r>
              <a:rPr lang="en-US" dirty="0"/>
              <a:t>NFT sneakers by Nike</a:t>
            </a:r>
          </a:p>
          <a:p>
            <a:pPr lvl="1"/>
            <a:r>
              <a:rPr lang="en-US" dirty="0"/>
              <a:t>NFT Gucci handbags</a:t>
            </a:r>
          </a:p>
          <a:p>
            <a:pPr lvl="1"/>
            <a:r>
              <a:rPr lang="en-US" dirty="0" err="1"/>
              <a:t>NFT</a:t>
            </a:r>
            <a:r>
              <a:rPr lang="en-US" dirty="0"/>
              <a:t> metaverse real estate</a:t>
            </a:r>
          </a:p>
        </p:txBody>
      </p:sp>
      <p:sp>
        <p:nvSpPr>
          <p:cNvPr id="4" name="Slide Number Placeholder 3">
            <a:extLst>
              <a:ext uri="{FF2B5EF4-FFF2-40B4-BE49-F238E27FC236}">
                <a16:creationId xmlns:a16="http://schemas.microsoft.com/office/drawing/2014/main" id="{5BF6BB9A-7AD7-48BC-BCC5-DC2C23AC51D1}"/>
              </a:ext>
            </a:extLst>
          </p:cNvPr>
          <p:cNvSpPr>
            <a:spLocks noGrp="1"/>
          </p:cNvSpPr>
          <p:nvPr>
            <p:ph type="sldNum" sz="quarter" idx="12"/>
          </p:nvPr>
        </p:nvSpPr>
        <p:spPr/>
        <p:txBody>
          <a:bodyPr/>
          <a:lstStyle/>
          <a:p>
            <a:fld id="{16BC0DEB-40E7-4E2B-AFA7-58970AFA776D}" type="slidenum">
              <a:rPr lang="en-GB" smtClean="0"/>
              <a:t>12</a:t>
            </a:fld>
            <a:endParaRPr lang="en-GB"/>
          </a:p>
        </p:txBody>
      </p:sp>
    </p:spTree>
    <p:extLst>
      <p:ext uri="{BB962C8B-B14F-4D97-AF65-F5344CB8AC3E}">
        <p14:creationId xmlns:p14="http://schemas.microsoft.com/office/powerpoint/2010/main" val="1587843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20EE6-0B81-4B3B-AEFB-764E1AB2C3FD}"/>
              </a:ext>
            </a:extLst>
          </p:cNvPr>
          <p:cNvSpPr>
            <a:spLocks noGrp="1"/>
          </p:cNvSpPr>
          <p:nvPr>
            <p:ph type="title"/>
          </p:nvPr>
        </p:nvSpPr>
        <p:spPr/>
        <p:txBody>
          <a:bodyPr/>
          <a:lstStyle/>
          <a:p>
            <a:r>
              <a:rPr lang="en-US" dirty="0"/>
              <a:t>Metaverse Cryptocurrency</a:t>
            </a:r>
          </a:p>
        </p:txBody>
      </p:sp>
      <p:sp>
        <p:nvSpPr>
          <p:cNvPr id="3" name="Content Placeholder 2">
            <a:extLst>
              <a:ext uri="{FF2B5EF4-FFF2-40B4-BE49-F238E27FC236}">
                <a16:creationId xmlns:a16="http://schemas.microsoft.com/office/drawing/2014/main" id="{AA1F0BA8-754D-49F4-A110-6CAF99C19942}"/>
              </a:ext>
            </a:extLst>
          </p:cNvPr>
          <p:cNvSpPr>
            <a:spLocks noGrp="1"/>
          </p:cNvSpPr>
          <p:nvPr>
            <p:ph idx="1"/>
          </p:nvPr>
        </p:nvSpPr>
        <p:spPr/>
        <p:txBody>
          <a:bodyPr/>
          <a:lstStyle/>
          <a:p>
            <a:r>
              <a:rPr lang="en-US" dirty="0"/>
              <a:t>Most metaverses have their own cryptocurrency. </a:t>
            </a:r>
          </a:p>
          <a:p>
            <a:r>
              <a:rPr lang="en-US" dirty="0"/>
              <a:t>Some metaverses use a readily tradable form of cryptocurrency.</a:t>
            </a:r>
          </a:p>
          <a:p>
            <a:pPr lvl="1"/>
            <a:r>
              <a:rPr lang="en-US" dirty="0"/>
              <a:t>Sandbox SAND</a:t>
            </a:r>
          </a:p>
          <a:p>
            <a:pPr lvl="1"/>
            <a:r>
              <a:rPr lang="en-US" dirty="0" err="1"/>
              <a:t>Decentraland</a:t>
            </a:r>
            <a:r>
              <a:rPr lang="en-US" dirty="0"/>
              <a:t> MANA</a:t>
            </a:r>
          </a:p>
          <a:p>
            <a:pPr lvl="1"/>
            <a:r>
              <a:rPr lang="en-US" dirty="0" err="1"/>
              <a:t>Axie</a:t>
            </a:r>
            <a:r>
              <a:rPr lang="en-US" dirty="0"/>
              <a:t> Infinity </a:t>
            </a:r>
            <a:r>
              <a:rPr lang="en-US" dirty="0" err="1"/>
              <a:t>SLP</a:t>
            </a:r>
            <a:r>
              <a:rPr lang="en-US" dirty="0"/>
              <a:t> and </a:t>
            </a:r>
            <a:r>
              <a:rPr lang="en-US" dirty="0" err="1"/>
              <a:t>AXS</a:t>
            </a:r>
            <a:endParaRPr lang="en-US" dirty="0"/>
          </a:p>
          <a:p>
            <a:r>
              <a:rPr lang="en-US" dirty="0"/>
              <a:t>Metaverse currencies that can only be used in the metaverse:</a:t>
            </a:r>
          </a:p>
          <a:p>
            <a:pPr lvl="1"/>
            <a:r>
              <a:rPr lang="en-US" dirty="0"/>
              <a:t>Roblox </a:t>
            </a:r>
            <a:r>
              <a:rPr lang="en-US" dirty="0" err="1"/>
              <a:t>Roblux</a:t>
            </a:r>
            <a:endParaRPr lang="en-US" dirty="0"/>
          </a:p>
          <a:p>
            <a:pPr lvl="1"/>
            <a:r>
              <a:rPr lang="en-US" dirty="0"/>
              <a:t>Second Life Lindens</a:t>
            </a:r>
          </a:p>
          <a:p>
            <a:endParaRPr lang="en-US" dirty="0"/>
          </a:p>
        </p:txBody>
      </p:sp>
      <p:sp>
        <p:nvSpPr>
          <p:cNvPr id="4" name="Slide Number Placeholder 3">
            <a:extLst>
              <a:ext uri="{FF2B5EF4-FFF2-40B4-BE49-F238E27FC236}">
                <a16:creationId xmlns:a16="http://schemas.microsoft.com/office/drawing/2014/main" id="{0E27EF4F-5D63-40A8-A0B5-B2381066B3DE}"/>
              </a:ext>
            </a:extLst>
          </p:cNvPr>
          <p:cNvSpPr>
            <a:spLocks noGrp="1"/>
          </p:cNvSpPr>
          <p:nvPr>
            <p:ph type="sldNum" sz="quarter" idx="12"/>
          </p:nvPr>
        </p:nvSpPr>
        <p:spPr/>
        <p:txBody>
          <a:bodyPr/>
          <a:lstStyle/>
          <a:p>
            <a:fld id="{16BC0DEB-40E7-4E2B-AFA7-58970AFA776D}" type="slidenum">
              <a:rPr lang="en-GB" smtClean="0"/>
              <a:t>13</a:t>
            </a:fld>
            <a:endParaRPr lang="en-GB"/>
          </a:p>
        </p:txBody>
      </p:sp>
    </p:spTree>
    <p:extLst>
      <p:ext uri="{BB962C8B-B14F-4D97-AF65-F5344CB8AC3E}">
        <p14:creationId xmlns:p14="http://schemas.microsoft.com/office/powerpoint/2010/main" val="2517625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17027-8286-4979-8246-438EB07984BC}"/>
              </a:ext>
            </a:extLst>
          </p:cNvPr>
          <p:cNvSpPr>
            <a:spLocks noGrp="1"/>
          </p:cNvSpPr>
          <p:nvPr>
            <p:ph type="title"/>
          </p:nvPr>
        </p:nvSpPr>
        <p:spPr/>
        <p:txBody>
          <a:bodyPr/>
          <a:lstStyle/>
          <a:p>
            <a:r>
              <a:rPr lang="en-US" dirty="0"/>
              <a:t>U.S. Definition of Virtual Currency</a:t>
            </a:r>
          </a:p>
        </p:txBody>
      </p:sp>
      <p:sp>
        <p:nvSpPr>
          <p:cNvPr id="3" name="Content Placeholder 2">
            <a:extLst>
              <a:ext uri="{FF2B5EF4-FFF2-40B4-BE49-F238E27FC236}">
                <a16:creationId xmlns:a16="http://schemas.microsoft.com/office/drawing/2014/main" id="{3168100C-B684-417F-B465-6057E8AAA48F}"/>
              </a:ext>
            </a:extLst>
          </p:cNvPr>
          <p:cNvSpPr>
            <a:spLocks noGrp="1"/>
          </p:cNvSpPr>
          <p:nvPr>
            <p:ph idx="1"/>
          </p:nvPr>
        </p:nvSpPr>
        <p:spPr/>
        <p:txBody>
          <a:bodyPr>
            <a:normAutofit/>
          </a:bodyPr>
          <a:lstStyle/>
          <a:p>
            <a:r>
              <a:rPr lang="en-US" dirty="0"/>
              <a:t>Rev. Rul. 2019-24 defines virtual currency as: </a:t>
            </a:r>
          </a:p>
          <a:p>
            <a:pPr lvl="1"/>
            <a:r>
              <a:rPr lang="en-US" dirty="0"/>
              <a:t>a ‘‘digital representation of value that functions as a medium of exchange, a unit of account, and/or a store of value other than a representation of the United States dollar or a foreign currency.’’</a:t>
            </a:r>
          </a:p>
          <a:p>
            <a:r>
              <a:rPr lang="en-US" dirty="0"/>
              <a:t>Notice 2014-21 limits its rules to ‘‘convertible virtual currency,’’ defined as: </a:t>
            </a:r>
          </a:p>
          <a:p>
            <a:pPr lvl="1"/>
            <a:r>
              <a:rPr lang="en-US" dirty="0"/>
              <a:t>“virtual currencies that have an equivalent value in real currency or that act as a substitute for real currency.”</a:t>
            </a:r>
          </a:p>
        </p:txBody>
      </p:sp>
      <p:sp>
        <p:nvSpPr>
          <p:cNvPr id="4" name="Slide Number Placeholder 3">
            <a:extLst>
              <a:ext uri="{FF2B5EF4-FFF2-40B4-BE49-F238E27FC236}">
                <a16:creationId xmlns:a16="http://schemas.microsoft.com/office/drawing/2014/main" id="{21B090EB-5479-4EF3-B319-4348A0735CF6}"/>
              </a:ext>
            </a:extLst>
          </p:cNvPr>
          <p:cNvSpPr>
            <a:spLocks noGrp="1"/>
          </p:cNvSpPr>
          <p:nvPr>
            <p:ph type="sldNum" sz="quarter" idx="12"/>
          </p:nvPr>
        </p:nvSpPr>
        <p:spPr/>
        <p:txBody>
          <a:bodyPr/>
          <a:lstStyle/>
          <a:p>
            <a:fld id="{16BC0DEB-40E7-4E2B-AFA7-58970AFA776D}" type="slidenum">
              <a:rPr lang="en-GB" smtClean="0"/>
              <a:t>14</a:t>
            </a:fld>
            <a:endParaRPr lang="en-GB"/>
          </a:p>
        </p:txBody>
      </p:sp>
    </p:spTree>
    <p:extLst>
      <p:ext uri="{BB962C8B-B14F-4D97-AF65-F5344CB8AC3E}">
        <p14:creationId xmlns:p14="http://schemas.microsoft.com/office/powerpoint/2010/main" val="785982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17027-8286-4979-8246-438EB07984BC}"/>
              </a:ext>
            </a:extLst>
          </p:cNvPr>
          <p:cNvSpPr>
            <a:spLocks noGrp="1"/>
          </p:cNvSpPr>
          <p:nvPr>
            <p:ph type="title"/>
          </p:nvPr>
        </p:nvSpPr>
        <p:spPr/>
        <p:txBody>
          <a:bodyPr/>
          <a:lstStyle/>
          <a:p>
            <a:r>
              <a:rPr lang="en-US" dirty="0"/>
              <a:t>EU Definition of Virtual Currency</a:t>
            </a:r>
          </a:p>
        </p:txBody>
      </p:sp>
      <p:sp>
        <p:nvSpPr>
          <p:cNvPr id="3" name="Content Placeholder 2">
            <a:extLst>
              <a:ext uri="{FF2B5EF4-FFF2-40B4-BE49-F238E27FC236}">
                <a16:creationId xmlns:a16="http://schemas.microsoft.com/office/drawing/2014/main" id="{3168100C-B684-417F-B465-6057E8AAA48F}"/>
              </a:ext>
            </a:extLst>
          </p:cNvPr>
          <p:cNvSpPr>
            <a:spLocks noGrp="1"/>
          </p:cNvSpPr>
          <p:nvPr>
            <p:ph idx="1"/>
          </p:nvPr>
        </p:nvSpPr>
        <p:spPr/>
        <p:txBody>
          <a:bodyPr>
            <a:normAutofit/>
          </a:bodyPr>
          <a:lstStyle/>
          <a:p>
            <a:r>
              <a:rPr lang="es-ES" dirty="0"/>
              <a:t>Directive 2015/849 </a:t>
            </a:r>
            <a:r>
              <a:rPr lang="en-US" dirty="0"/>
              <a:t>defines virtual currency as: </a:t>
            </a:r>
          </a:p>
          <a:p>
            <a:pPr lvl="1"/>
            <a:r>
              <a:rPr lang="en-US" dirty="0"/>
              <a:t>“a digital representation of value that is not issued or guaranteed by a central bank or a public authority, is not necessarily attached to a legally established currency and does not possess a legal status of currency or money, but is accepted by natural or legal persons as a means of exchange and which can be transferred, stored and traded electronically”</a:t>
            </a:r>
          </a:p>
          <a:p>
            <a:r>
              <a:rPr lang="en-US" dirty="0"/>
              <a:t>European Central Bank defines Bitcoin as: </a:t>
            </a:r>
          </a:p>
          <a:p>
            <a:pPr lvl="1"/>
            <a:r>
              <a:rPr lang="en-US" dirty="0"/>
              <a:t>“a digital token that can be exchanged electronically. It does not exist in physical form. Bitcoins are created and kept track of by a network of computers using mathematical formulas, rather than by a single authority or organization.”</a:t>
            </a:r>
          </a:p>
        </p:txBody>
      </p:sp>
      <p:sp>
        <p:nvSpPr>
          <p:cNvPr id="4" name="Slide Number Placeholder 3">
            <a:extLst>
              <a:ext uri="{FF2B5EF4-FFF2-40B4-BE49-F238E27FC236}">
                <a16:creationId xmlns:a16="http://schemas.microsoft.com/office/drawing/2014/main" id="{21B090EB-5479-4EF3-B319-4348A0735CF6}"/>
              </a:ext>
            </a:extLst>
          </p:cNvPr>
          <p:cNvSpPr>
            <a:spLocks noGrp="1"/>
          </p:cNvSpPr>
          <p:nvPr>
            <p:ph type="sldNum" sz="quarter" idx="12"/>
          </p:nvPr>
        </p:nvSpPr>
        <p:spPr/>
        <p:txBody>
          <a:bodyPr/>
          <a:lstStyle/>
          <a:p>
            <a:fld id="{16BC0DEB-40E7-4E2B-AFA7-58970AFA776D}" type="slidenum">
              <a:rPr lang="en-GB" smtClean="0"/>
              <a:t>15</a:t>
            </a:fld>
            <a:endParaRPr lang="en-GB"/>
          </a:p>
        </p:txBody>
      </p:sp>
    </p:spTree>
    <p:extLst>
      <p:ext uri="{BB962C8B-B14F-4D97-AF65-F5344CB8AC3E}">
        <p14:creationId xmlns:p14="http://schemas.microsoft.com/office/powerpoint/2010/main" val="114976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14FD-1F79-4379-A77D-AA6B78CB0656}"/>
              </a:ext>
            </a:extLst>
          </p:cNvPr>
          <p:cNvSpPr>
            <a:spLocks noGrp="1"/>
          </p:cNvSpPr>
          <p:nvPr>
            <p:ph type="title"/>
          </p:nvPr>
        </p:nvSpPr>
        <p:spPr/>
        <p:txBody>
          <a:bodyPr/>
          <a:lstStyle/>
          <a:p>
            <a:r>
              <a:rPr lang="en-US" dirty="0"/>
              <a:t>Taxation: preliminary ideas</a:t>
            </a:r>
          </a:p>
        </p:txBody>
      </p:sp>
      <p:sp>
        <p:nvSpPr>
          <p:cNvPr id="3" name="Content Placeholder 2">
            <a:extLst>
              <a:ext uri="{FF2B5EF4-FFF2-40B4-BE49-F238E27FC236}">
                <a16:creationId xmlns:a16="http://schemas.microsoft.com/office/drawing/2014/main" id="{7127C3BA-733A-4E21-9D18-2D983DA892E4}"/>
              </a:ext>
            </a:extLst>
          </p:cNvPr>
          <p:cNvSpPr>
            <a:spLocks noGrp="1"/>
          </p:cNvSpPr>
          <p:nvPr>
            <p:ph idx="1"/>
          </p:nvPr>
        </p:nvSpPr>
        <p:spPr/>
        <p:txBody>
          <a:bodyPr/>
          <a:lstStyle/>
          <a:p>
            <a:r>
              <a:rPr lang="en-US" dirty="0"/>
              <a:t>Tax legislation should determine whether taxable events are occurring, subject to taxation, whether in income taxes, property or consumption. </a:t>
            </a:r>
          </a:p>
          <a:p>
            <a:r>
              <a:rPr lang="en-US" dirty="0"/>
              <a:t>Taxation should depend on the “economic reality” of the business of the business and activities that are developed in the metaverse. </a:t>
            </a:r>
          </a:p>
          <a:p>
            <a:r>
              <a:rPr lang="en-US" dirty="0"/>
              <a:t>One key issue concerns countries tax sovereignty</a:t>
            </a:r>
          </a:p>
        </p:txBody>
      </p:sp>
      <p:sp>
        <p:nvSpPr>
          <p:cNvPr id="4" name="Slide Number Placeholder 3">
            <a:extLst>
              <a:ext uri="{FF2B5EF4-FFF2-40B4-BE49-F238E27FC236}">
                <a16:creationId xmlns:a16="http://schemas.microsoft.com/office/drawing/2014/main" id="{808EC52C-56F0-4556-BE06-1D89137EB74A}"/>
              </a:ext>
            </a:extLst>
          </p:cNvPr>
          <p:cNvSpPr>
            <a:spLocks noGrp="1"/>
          </p:cNvSpPr>
          <p:nvPr>
            <p:ph type="sldNum" sz="quarter" idx="12"/>
          </p:nvPr>
        </p:nvSpPr>
        <p:spPr/>
        <p:txBody>
          <a:bodyPr/>
          <a:lstStyle/>
          <a:p>
            <a:fld id="{16BC0DEB-40E7-4E2B-AFA7-58970AFA776D}" type="slidenum">
              <a:rPr lang="en-GB" smtClean="0"/>
              <a:t>16</a:t>
            </a:fld>
            <a:endParaRPr lang="en-GB"/>
          </a:p>
        </p:txBody>
      </p:sp>
    </p:spTree>
    <p:extLst>
      <p:ext uri="{BB962C8B-B14F-4D97-AF65-F5344CB8AC3E}">
        <p14:creationId xmlns:p14="http://schemas.microsoft.com/office/powerpoint/2010/main" val="3728205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14FD-1F79-4379-A77D-AA6B78CB0656}"/>
              </a:ext>
            </a:extLst>
          </p:cNvPr>
          <p:cNvSpPr>
            <a:spLocks noGrp="1"/>
          </p:cNvSpPr>
          <p:nvPr>
            <p:ph type="title"/>
          </p:nvPr>
        </p:nvSpPr>
        <p:spPr/>
        <p:txBody>
          <a:bodyPr/>
          <a:lstStyle/>
          <a:p>
            <a:r>
              <a:rPr lang="en-US" dirty="0"/>
              <a:t>Virtual land transactions in the Metaverse</a:t>
            </a:r>
          </a:p>
        </p:txBody>
      </p:sp>
      <p:sp>
        <p:nvSpPr>
          <p:cNvPr id="3" name="Content Placeholder 2">
            <a:extLst>
              <a:ext uri="{FF2B5EF4-FFF2-40B4-BE49-F238E27FC236}">
                <a16:creationId xmlns:a16="http://schemas.microsoft.com/office/drawing/2014/main" id="{7127C3BA-733A-4E21-9D18-2D983DA892E4}"/>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What is the source jurisdiction if the property is located in he metaverse?</a:t>
            </a:r>
          </a:p>
          <a:p>
            <a:r>
              <a:rPr lang="en-US" dirty="0"/>
              <a:t>What if the transaction is concluded by the platform itself? </a:t>
            </a:r>
          </a:p>
        </p:txBody>
      </p:sp>
      <p:sp>
        <p:nvSpPr>
          <p:cNvPr id="4" name="Slide Number Placeholder 3">
            <a:extLst>
              <a:ext uri="{FF2B5EF4-FFF2-40B4-BE49-F238E27FC236}">
                <a16:creationId xmlns:a16="http://schemas.microsoft.com/office/drawing/2014/main" id="{808EC52C-56F0-4556-BE06-1D89137EB74A}"/>
              </a:ext>
            </a:extLst>
          </p:cNvPr>
          <p:cNvSpPr>
            <a:spLocks noGrp="1"/>
          </p:cNvSpPr>
          <p:nvPr>
            <p:ph type="sldNum" sz="quarter" idx="12"/>
          </p:nvPr>
        </p:nvSpPr>
        <p:spPr/>
        <p:txBody>
          <a:bodyPr/>
          <a:lstStyle/>
          <a:p>
            <a:fld id="{16BC0DEB-40E7-4E2B-AFA7-58970AFA776D}" type="slidenum">
              <a:rPr lang="en-GB" smtClean="0"/>
              <a:t>17</a:t>
            </a:fld>
            <a:endParaRPr lang="en-GB"/>
          </a:p>
        </p:txBody>
      </p:sp>
      <p:pic>
        <p:nvPicPr>
          <p:cNvPr id="5" name="Picture 4">
            <a:extLst>
              <a:ext uri="{FF2B5EF4-FFF2-40B4-BE49-F238E27FC236}">
                <a16:creationId xmlns:a16="http://schemas.microsoft.com/office/drawing/2014/main" id="{12285808-59FE-4B71-97A0-754B145FA9ED}"/>
              </a:ext>
            </a:extLst>
          </p:cNvPr>
          <p:cNvPicPr>
            <a:picLocks noChangeAspect="1"/>
          </p:cNvPicPr>
          <p:nvPr/>
        </p:nvPicPr>
        <p:blipFill>
          <a:blip r:embed="rId2"/>
          <a:stretch>
            <a:fillRect/>
          </a:stretch>
        </p:blipFill>
        <p:spPr>
          <a:xfrm>
            <a:off x="3553743" y="1314118"/>
            <a:ext cx="4412474" cy="2911893"/>
          </a:xfrm>
          <a:prstGeom prst="rect">
            <a:avLst/>
          </a:prstGeom>
        </p:spPr>
      </p:pic>
    </p:spTree>
    <p:extLst>
      <p:ext uri="{BB962C8B-B14F-4D97-AF65-F5344CB8AC3E}">
        <p14:creationId xmlns:p14="http://schemas.microsoft.com/office/powerpoint/2010/main" val="734221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AA8D1EA1-8136-48B9-941C-98788522FC23}"/>
              </a:ext>
            </a:extLst>
          </p:cNvPr>
          <p:cNvSpPr txBox="1">
            <a:spLocks/>
          </p:cNvSpPr>
          <p:nvPr/>
        </p:nvSpPr>
        <p:spPr>
          <a:xfrm>
            <a:off x="990600" y="189411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a:p>
            <a:r>
              <a:rPr lang="en-US" dirty="0"/>
              <a:t>Avatars can perform in the metaverse most of the actions that are performed in the physical world; consequently, laws should regulate this framework</a:t>
            </a:r>
          </a:p>
        </p:txBody>
      </p:sp>
      <p:pic>
        <p:nvPicPr>
          <p:cNvPr id="8" name="Picture 7">
            <a:extLst>
              <a:ext uri="{FF2B5EF4-FFF2-40B4-BE49-F238E27FC236}">
                <a16:creationId xmlns:a16="http://schemas.microsoft.com/office/drawing/2014/main" id="{7583E8E3-8502-461B-9825-2011812A1399}"/>
              </a:ext>
            </a:extLst>
          </p:cNvPr>
          <p:cNvPicPr>
            <a:picLocks noChangeAspect="1"/>
          </p:cNvPicPr>
          <p:nvPr/>
        </p:nvPicPr>
        <p:blipFill>
          <a:blip r:embed="rId2">
            <a:alphaModFix amt="55000"/>
          </a:blip>
          <a:stretch>
            <a:fillRect/>
          </a:stretch>
        </p:blipFill>
        <p:spPr>
          <a:xfrm>
            <a:off x="1669339" y="1511718"/>
            <a:ext cx="8061316" cy="2664744"/>
          </a:xfrm>
          <a:prstGeom prst="rect">
            <a:avLst/>
          </a:prstGeom>
          <a:effectLst>
            <a:outerShdw blurRad="444500" dist="50800" dir="5400000" algn="ctr" rotWithShape="0">
              <a:srgbClr val="000000">
                <a:alpha val="22000"/>
              </a:srgbClr>
            </a:outerShdw>
          </a:effectLst>
        </p:spPr>
      </p:pic>
      <p:sp>
        <p:nvSpPr>
          <p:cNvPr id="2" name="Title 1">
            <a:extLst>
              <a:ext uri="{FF2B5EF4-FFF2-40B4-BE49-F238E27FC236}">
                <a16:creationId xmlns:a16="http://schemas.microsoft.com/office/drawing/2014/main" id="{083614FD-1F79-4379-A77D-AA6B78CB0656}"/>
              </a:ext>
            </a:extLst>
          </p:cNvPr>
          <p:cNvSpPr>
            <a:spLocks noGrp="1"/>
          </p:cNvSpPr>
          <p:nvPr>
            <p:ph type="title"/>
          </p:nvPr>
        </p:nvSpPr>
        <p:spPr/>
        <p:txBody>
          <a:bodyPr/>
          <a:lstStyle/>
          <a:p>
            <a:r>
              <a:rPr lang="en-US" dirty="0"/>
              <a:t>Concerts in the Metaverse</a:t>
            </a:r>
          </a:p>
        </p:txBody>
      </p:sp>
      <p:sp>
        <p:nvSpPr>
          <p:cNvPr id="3" name="Content Placeholder 2">
            <a:extLst>
              <a:ext uri="{FF2B5EF4-FFF2-40B4-BE49-F238E27FC236}">
                <a16:creationId xmlns:a16="http://schemas.microsoft.com/office/drawing/2014/main" id="{7127C3BA-733A-4E21-9D18-2D983DA892E4}"/>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08EC52C-56F0-4556-BE06-1D89137EB74A}"/>
              </a:ext>
            </a:extLst>
          </p:cNvPr>
          <p:cNvSpPr>
            <a:spLocks noGrp="1"/>
          </p:cNvSpPr>
          <p:nvPr>
            <p:ph type="sldNum" sz="quarter" idx="12"/>
          </p:nvPr>
        </p:nvSpPr>
        <p:spPr/>
        <p:txBody>
          <a:bodyPr/>
          <a:lstStyle/>
          <a:p>
            <a:fld id="{16BC0DEB-40E7-4E2B-AFA7-58970AFA776D}" type="slidenum">
              <a:rPr lang="en-GB" smtClean="0"/>
              <a:t>18</a:t>
            </a:fld>
            <a:endParaRPr lang="en-GB"/>
          </a:p>
        </p:txBody>
      </p:sp>
      <p:pic>
        <p:nvPicPr>
          <p:cNvPr id="5" name="Picture 4">
            <a:extLst>
              <a:ext uri="{FF2B5EF4-FFF2-40B4-BE49-F238E27FC236}">
                <a16:creationId xmlns:a16="http://schemas.microsoft.com/office/drawing/2014/main" id="{649274BE-236C-4BDB-AAC4-B109F9D818D6}"/>
              </a:ext>
            </a:extLst>
          </p:cNvPr>
          <p:cNvPicPr>
            <a:picLocks noChangeAspect="1"/>
          </p:cNvPicPr>
          <p:nvPr/>
        </p:nvPicPr>
        <p:blipFill>
          <a:blip r:embed="rId3"/>
          <a:stretch>
            <a:fillRect/>
          </a:stretch>
        </p:blipFill>
        <p:spPr>
          <a:xfrm>
            <a:off x="1678459" y="1528718"/>
            <a:ext cx="2343915" cy="1350854"/>
          </a:xfrm>
          <a:prstGeom prst="rect">
            <a:avLst/>
          </a:prstGeom>
        </p:spPr>
      </p:pic>
      <p:pic>
        <p:nvPicPr>
          <p:cNvPr id="6" name="Picture 5">
            <a:extLst>
              <a:ext uri="{FF2B5EF4-FFF2-40B4-BE49-F238E27FC236}">
                <a16:creationId xmlns:a16="http://schemas.microsoft.com/office/drawing/2014/main" id="{A6AC0AE7-CAB2-4130-9F16-98719EBD428F}"/>
              </a:ext>
            </a:extLst>
          </p:cNvPr>
          <p:cNvPicPr>
            <a:picLocks noChangeAspect="1"/>
          </p:cNvPicPr>
          <p:nvPr/>
        </p:nvPicPr>
        <p:blipFill>
          <a:blip r:embed="rId4"/>
          <a:stretch>
            <a:fillRect/>
          </a:stretch>
        </p:blipFill>
        <p:spPr>
          <a:xfrm>
            <a:off x="5416001" y="1511718"/>
            <a:ext cx="1183954" cy="1627937"/>
          </a:xfrm>
          <a:prstGeom prst="rect">
            <a:avLst/>
          </a:prstGeom>
        </p:spPr>
      </p:pic>
      <p:pic>
        <p:nvPicPr>
          <p:cNvPr id="10" name="Picture 9">
            <a:extLst>
              <a:ext uri="{FF2B5EF4-FFF2-40B4-BE49-F238E27FC236}">
                <a16:creationId xmlns:a16="http://schemas.microsoft.com/office/drawing/2014/main" id="{72C13185-3068-43C1-9CE4-1E51DF23EF5E}"/>
              </a:ext>
            </a:extLst>
          </p:cNvPr>
          <p:cNvPicPr>
            <a:picLocks noChangeAspect="1"/>
          </p:cNvPicPr>
          <p:nvPr/>
        </p:nvPicPr>
        <p:blipFill>
          <a:blip r:embed="rId5"/>
          <a:stretch>
            <a:fillRect/>
          </a:stretch>
        </p:blipFill>
        <p:spPr>
          <a:xfrm>
            <a:off x="2847435" y="2575899"/>
            <a:ext cx="1829059" cy="1609409"/>
          </a:xfrm>
          <a:prstGeom prst="rect">
            <a:avLst/>
          </a:prstGeom>
        </p:spPr>
      </p:pic>
      <p:pic>
        <p:nvPicPr>
          <p:cNvPr id="12" name="Picture 11">
            <a:extLst>
              <a:ext uri="{FF2B5EF4-FFF2-40B4-BE49-F238E27FC236}">
                <a16:creationId xmlns:a16="http://schemas.microsoft.com/office/drawing/2014/main" id="{B79343D0-E9BB-4C23-BE1A-2FA35B3A0D8E}"/>
              </a:ext>
            </a:extLst>
          </p:cNvPr>
          <p:cNvPicPr>
            <a:picLocks noChangeAspect="1"/>
          </p:cNvPicPr>
          <p:nvPr/>
        </p:nvPicPr>
        <p:blipFill>
          <a:blip r:embed="rId6"/>
          <a:stretch>
            <a:fillRect/>
          </a:stretch>
        </p:blipFill>
        <p:spPr>
          <a:xfrm>
            <a:off x="6298163" y="2461255"/>
            <a:ext cx="3432492" cy="1710328"/>
          </a:xfrm>
          <a:prstGeom prst="rect">
            <a:avLst/>
          </a:prstGeom>
        </p:spPr>
      </p:pic>
    </p:spTree>
    <p:extLst>
      <p:ext uri="{BB962C8B-B14F-4D97-AF65-F5344CB8AC3E}">
        <p14:creationId xmlns:p14="http://schemas.microsoft.com/office/powerpoint/2010/main" val="2825490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14FD-1F79-4379-A77D-AA6B78CB0656}"/>
              </a:ext>
            </a:extLst>
          </p:cNvPr>
          <p:cNvSpPr>
            <a:spLocks noGrp="1"/>
          </p:cNvSpPr>
          <p:nvPr>
            <p:ph type="title"/>
          </p:nvPr>
        </p:nvSpPr>
        <p:spPr/>
        <p:txBody>
          <a:bodyPr>
            <a:normAutofit/>
          </a:bodyPr>
          <a:lstStyle/>
          <a:p>
            <a:r>
              <a:rPr lang="en-US" dirty="0"/>
              <a:t>PE concept and the metaverse</a:t>
            </a:r>
          </a:p>
        </p:txBody>
      </p:sp>
      <p:sp>
        <p:nvSpPr>
          <p:cNvPr id="3" name="Content Placeholder 2">
            <a:extLst>
              <a:ext uri="{FF2B5EF4-FFF2-40B4-BE49-F238E27FC236}">
                <a16:creationId xmlns:a16="http://schemas.microsoft.com/office/drawing/2014/main" id="{7127C3BA-733A-4E21-9D18-2D983DA892E4}"/>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sz="1000" dirty="0"/>
          </a:p>
          <a:p>
            <a:r>
              <a:rPr lang="en-US" dirty="0"/>
              <a:t>Could H&amp;M and Balenciaga stores in the metaverse constitute a PE? What would be the consequences? </a:t>
            </a:r>
          </a:p>
          <a:p>
            <a:r>
              <a:rPr lang="en-US" dirty="0"/>
              <a:t>Could avatars be considered as a dependent agents when they negotiate/sign agreements in the metaverse?</a:t>
            </a:r>
          </a:p>
        </p:txBody>
      </p:sp>
      <p:sp>
        <p:nvSpPr>
          <p:cNvPr id="4" name="Slide Number Placeholder 3">
            <a:extLst>
              <a:ext uri="{FF2B5EF4-FFF2-40B4-BE49-F238E27FC236}">
                <a16:creationId xmlns:a16="http://schemas.microsoft.com/office/drawing/2014/main" id="{808EC52C-56F0-4556-BE06-1D89137EB74A}"/>
              </a:ext>
            </a:extLst>
          </p:cNvPr>
          <p:cNvSpPr>
            <a:spLocks noGrp="1"/>
          </p:cNvSpPr>
          <p:nvPr>
            <p:ph type="sldNum" sz="quarter" idx="12"/>
          </p:nvPr>
        </p:nvSpPr>
        <p:spPr/>
        <p:txBody>
          <a:bodyPr/>
          <a:lstStyle/>
          <a:p>
            <a:fld id="{16BC0DEB-40E7-4E2B-AFA7-58970AFA776D}" type="slidenum">
              <a:rPr lang="en-GB" smtClean="0"/>
              <a:t>19</a:t>
            </a:fld>
            <a:endParaRPr lang="en-GB"/>
          </a:p>
        </p:txBody>
      </p:sp>
      <p:pic>
        <p:nvPicPr>
          <p:cNvPr id="6" name="Picture 5">
            <a:extLst>
              <a:ext uri="{FF2B5EF4-FFF2-40B4-BE49-F238E27FC236}">
                <a16:creationId xmlns:a16="http://schemas.microsoft.com/office/drawing/2014/main" id="{565C9067-D2FE-49EB-AAB9-1615CC5A4674}"/>
              </a:ext>
            </a:extLst>
          </p:cNvPr>
          <p:cNvPicPr>
            <a:picLocks noChangeAspect="1"/>
          </p:cNvPicPr>
          <p:nvPr/>
        </p:nvPicPr>
        <p:blipFill>
          <a:blip r:embed="rId2"/>
          <a:stretch>
            <a:fillRect/>
          </a:stretch>
        </p:blipFill>
        <p:spPr>
          <a:xfrm>
            <a:off x="7022242" y="1561504"/>
            <a:ext cx="4172465" cy="2355882"/>
          </a:xfrm>
          <a:prstGeom prst="rect">
            <a:avLst/>
          </a:prstGeom>
        </p:spPr>
      </p:pic>
      <p:pic>
        <p:nvPicPr>
          <p:cNvPr id="8" name="Picture 7">
            <a:extLst>
              <a:ext uri="{FF2B5EF4-FFF2-40B4-BE49-F238E27FC236}">
                <a16:creationId xmlns:a16="http://schemas.microsoft.com/office/drawing/2014/main" id="{0F58DE73-BDBA-48B7-832C-630FA5E6B34F}"/>
              </a:ext>
            </a:extLst>
          </p:cNvPr>
          <p:cNvPicPr>
            <a:picLocks noChangeAspect="1"/>
          </p:cNvPicPr>
          <p:nvPr/>
        </p:nvPicPr>
        <p:blipFill>
          <a:blip r:embed="rId3"/>
          <a:stretch>
            <a:fillRect/>
          </a:stretch>
        </p:blipFill>
        <p:spPr>
          <a:xfrm>
            <a:off x="997293" y="1481238"/>
            <a:ext cx="4715870" cy="2371724"/>
          </a:xfrm>
          <a:prstGeom prst="rect">
            <a:avLst/>
          </a:prstGeom>
        </p:spPr>
      </p:pic>
    </p:spTree>
    <p:extLst>
      <p:ext uri="{BB962C8B-B14F-4D97-AF65-F5344CB8AC3E}">
        <p14:creationId xmlns:p14="http://schemas.microsoft.com/office/powerpoint/2010/main" val="1855514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Slide Number Placeholder 4">
            <a:extLst>
              <a:ext uri="{FF2B5EF4-FFF2-40B4-BE49-F238E27FC236}">
                <a16:creationId xmlns:a16="http://schemas.microsoft.com/office/drawing/2014/main" id="{F30F5FBE-534D-4E7E-8C43-039791A4EBA0}"/>
              </a:ext>
            </a:extLst>
          </p:cNvPr>
          <p:cNvSpPr>
            <a:spLocks noGrp="1"/>
          </p:cNvSpPr>
          <p:nvPr>
            <p:ph type="sldNum" sz="quarter" idx="12"/>
          </p:nvPr>
        </p:nvSpPr>
        <p:spPr/>
        <p:txBody>
          <a:bodyPr/>
          <a:lstStyle/>
          <a:p>
            <a:fld id="{16BC0DEB-40E7-4E2B-AFA7-58970AFA776D}" type="slidenum">
              <a:rPr lang="en-GB" smtClean="0"/>
              <a:t>2</a:t>
            </a:fld>
            <a:endParaRPr lang="en-GB" dirty="0"/>
          </a:p>
        </p:txBody>
      </p:sp>
    </p:spTree>
    <p:extLst>
      <p:ext uri="{BB962C8B-B14F-4D97-AF65-F5344CB8AC3E}">
        <p14:creationId xmlns:p14="http://schemas.microsoft.com/office/powerpoint/2010/main" val="1221242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BE9B-1BF8-42AB-ADBC-B5A65272138D}"/>
              </a:ext>
            </a:extLst>
          </p:cNvPr>
          <p:cNvSpPr>
            <a:spLocks noGrp="1"/>
          </p:cNvSpPr>
          <p:nvPr>
            <p:ph type="title"/>
          </p:nvPr>
        </p:nvSpPr>
        <p:spPr/>
        <p:txBody>
          <a:bodyPr>
            <a:normAutofit/>
          </a:bodyPr>
          <a:lstStyle/>
          <a:p>
            <a:r>
              <a:rPr lang="en-US" dirty="0"/>
              <a:t>United States Tax Rules for the Metaverse</a:t>
            </a:r>
          </a:p>
        </p:txBody>
      </p:sp>
      <p:sp>
        <p:nvSpPr>
          <p:cNvPr id="3" name="Content Placeholder 2">
            <a:extLst>
              <a:ext uri="{FF2B5EF4-FFF2-40B4-BE49-F238E27FC236}">
                <a16:creationId xmlns:a16="http://schemas.microsoft.com/office/drawing/2014/main" id="{292BC7F6-24D5-46D3-BB64-90326D92A39F}"/>
              </a:ext>
            </a:extLst>
          </p:cNvPr>
          <p:cNvSpPr>
            <a:spLocks noGrp="1"/>
          </p:cNvSpPr>
          <p:nvPr>
            <p:ph idx="1"/>
          </p:nvPr>
        </p:nvSpPr>
        <p:spPr/>
        <p:txBody>
          <a:bodyPr/>
          <a:lstStyle/>
          <a:p>
            <a:r>
              <a:rPr lang="en-US" sz="2400" dirty="0"/>
              <a:t>Given that the U.S. income tax targets all “net accretions to wealth,” all items of value received in the metaverse could conceivably be subject to income tax.</a:t>
            </a:r>
          </a:p>
          <a:p>
            <a:r>
              <a:rPr lang="en-US" sz="2400" dirty="0"/>
              <a:t>We have already seen U.S. tax rules for cryptocurrency and NFTs, which are used in the metaverse.</a:t>
            </a:r>
          </a:p>
          <a:p>
            <a:pPr lvl="1"/>
            <a:r>
              <a:rPr lang="en-US" dirty="0"/>
              <a:t>Ryan Korner of the IRS Criminal Investigation division stated in January that the division was actively training agents on crypto and NFT regulation because “this space is the future”.</a:t>
            </a:r>
          </a:p>
          <a:p>
            <a:r>
              <a:rPr lang="en-US" sz="2400" dirty="0"/>
              <a:t>The U.S. has not yet issued any metaverse-specific tax rules.</a:t>
            </a:r>
          </a:p>
        </p:txBody>
      </p:sp>
      <p:sp>
        <p:nvSpPr>
          <p:cNvPr id="4" name="Slide Number Placeholder 3">
            <a:extLst>
              <a:ext uri="{FF2B5EF4-FFF2-40B4-BE49-F238E27FC236}">
                <a16:creationId xmlns:a16="http://schemas.microsoft.com/office/drawing/2014/main" id="{0E5AF756-01C7-4817-AF6F-143442A4C257}"/>
              </a:ext>
            </a:extLst>
          </p:cNvPr>
          <p:cNvSpPr>
            <a:spLocks noGrp="1"/>
          </p:cNvSpPr>
          <p:nvPr>
            <p:ph type="sldNum" sz="quarter" idx="12"/>
          </p:nvPr>
        </p:nvSpPr>
        <p:spPr/>
        <p:txBody>
          <a:bodyPr/>
          <a:lstStyle/>
          <a:p>
            <a:fld id="{16BC0DEB-40E7-4E2B-AFA7-58970AFA776D}" type="slidenum">
              <a:rPr lang="en-GB" smtClean="0"/>
              <a:t>20</a:t>
            </a:fld>
            <a:endParaRPr lang="en-GB"/>
          </a:p>
        </p:txBody>
      </p:sp>
    </p:spTree>
    <p:extLst>
      <p:ext uri="{BB962C8B-B14F-4D97-AF65-F5344CB8AC3E}">
        <p14:creationId xmlns:p14="http://schemas.microsoft.com/office/powerpoint/2010/main" val="1203895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FBD2A-F5E4-4589-9836-9E33E283CEC7}"/>
              </a:ext>
            </a:extLst>
          </p:cNvPr>
          <p:cNvSpPr>
            <a:spLocks noGrp="1"/>
          </p:cNvSpPr>
          <p:nvPr>
            <p:ph type="title"/>
          </p:nvPr>
        </p:nvSpPr>
        <p:spPr/>
        <p:txBody>
          <a:bodyPr/>
          <a:lstStyle/>
          <a:p>
            <a:r>
              <a:rPr lang="en-US" dirty="0"/>
              <a:t>U.S. Tax Rules for Cryptocurrency</a:t>
            </a:r>
          </a:p>
        </p:txBody>
      </p:sp>
      <p:sp>
        <p:nvSpPr>
          <p:cNvPr id="3" name="Content Placeholder 2">
            <a:extLst>
              <a:ext uri="{FF2B5EF4-FFF2-40B4-BE49-F238E27FC236}">
                <a16:creationId xmlns:a16="http://schemas.microsoft.com/office/drawing/2014/main" id="{B1EEEBE7-F003-4600-9252-5509AABDDCC5}"/>
              </a:ext>
            </a:extLst>
          </p:cNvPr>
          <p:cNvSpPr>
            <a:spLocks noGrp="1"/>
          </p:cNvSpPr>
          <p:nvPr>
            <p:ph idx="1"/>
          </p:nvPr>
        </p:nvSpPr>
        <p:spPr/>
        <p:txBody>
          <a:bodyPr>
            <a:normAutofit/>
          </a:bodyPr>
          <a:lstStyle/>
          <a:p>
            <a:r>
              <a:rPr lang="en-US" dirty="0"/>
              <a:t>In the U.S., virtual currency is treated as property.</a:t>
            </a:r>
          </a:p>
          <a:p>
            <a:pPr lvl="1"/>
            <a:r>
              <a:rPr lang="en-US" dirty="0"/>
              <a:t>Sales or exchanges of virtual currency, or the use of virtual currency to pay for goods or services, is treated as the disposition of property.</a:t>
            </a:r>
          </a:p>
          <a:p>
            <a:pPr lvl="1"/>
            <a:r>
              <a:rPr lang="en-US" dirty="0"/>
              <a:t>Capital gains tax to the extent the value of the property received exceeds the virtual currency’s basis. </a:t>
            </a:r>
          </a:p>
          <a:p>
            <a:pPr lvl="1"/>
            <a:r>
              <a:rPr lang="en-US" dirty="0"/>
              <a:t>The receipt of virtual currency also results in taxable income to the extent of the fair market value of the currency received.</a:t>
            </a:r>
          </a:p>
        </p:txBody>
      </p:sp>
      <p:sp>
        <p:nvSpPr>
          <p:cNvPr id="4" name="Slide Number Placeholder 3">
            <a:extLst>
              <a:ext uri="{FF2B5EF4-FFF2-40B4-BE49-F238E27FC236}">
                <a16:creationId xmlns:a16="http://schemas.microsoft.com/office/drawing/2014/main" id="{A9C67B7C-6F86-4C24-8A84-03D568C8FF84}"/>
              </a:ext>
            </a:extLst>
          </p:cNvPr>
          <p:cNvSpPr>
            <a:spLocks noGrp="1"/>
          </p:cNvSpPr>
          <p:nvPr>
            <p:ph type="sldNum" sz="quarter" idx="12"/>
          </p:nvPr>
        </p:nvSpPr>
        <p:spPr/>
        <p:txBody>
          <a:bodyPr/>
          <a:lstStyle/>
          <a:p>
            <a:fld id="{16BC0DEB-40E7-4E2B-AFA7-58970AFA776D}" type="slidenum">
              <a:rPr lang="en-GB" smtClean="0"/>
              <a:t>21</a:t>
            </a:fld>
            <a:endParaRPr lang="en-GB"/>
          </a:p>
        </p:txBody>
      </p:sp>
    </p:spTree>
    <p:extLst>
      <p:ext uri="{BB962C8B-B14F-4D97-AF65-F5344CB8AC3E}">
        <p14:creationId xmlns:p14="http://schemas.microsoft.com/office/powerpoint/2010/main" val="1561158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9E4A5-E781-41FD-9AB7-5EDCD843677B}"/>
              </a:ext>
            </a:extLst>
          </p:cNvPr>
          <p:cNvSpPr>
            <a:spLocks noGrp="1"/>
          </p:cNvSpPr>
          <p:nvPr>
            <p:ph type="title"/>
          </p:nvPr>
        </p:nvSpPr>
        <p:spPr/>
        <p:txBody>
          <a:bodyPr>
            <a:normAutofit fontScale="90000"/>
          </a:bodyPr>
          <a:lstStyle/>
          <a:p>
            <a:r>
              <a:rPr lang="en-US" dirty="0"/>
              <a:t>U.S. Information Reporting for Metaverse Activity</a:t>
            </a:r>
          </a:p>
        </p:txBody>
      </p:sp>
      <p:sp>
        <p:nvSpPr>
          <p:cNvPr id="3" name="Content Placeholder 2">
            <a:extLst>
              <a:ext uri="{FF2B5EF4-FFF2-40B4-BE49-F238E27FC236}">
                <a16:creationId xmlns:a16="http://schemas.microsoft.com/office/drawing/2014/main" id="{96C0A56E-FDB1-4F3B-B54C-E6EE25B502E4}"/>
              </a:ext>
            </a:extLst>
          </p:cNvPr>
          <p:cNvSpPr>
            <a:spLocks noGrp="1"/>
          </p:cNvSpPr>
          <p:nvPr>
            <p:ph idx="1"/>
          </p:nvPr>
        </p:nvSpPr>
        <p:spPr>
          <a:xfrm>
            <a:off x="838200" y="1524474"/>
            <a:ext cx="5743755" cy="3982708"/>
          </a:xfrm>
        </p:spPr>
        <p:txBody>
          <a:bodyPr>
            <a:normAutofit/>
          </a:bodyPr>
          <a:lstStyle/>
          <a:p>
            <a:r>
              <a:rPr lang="en-US" sz="2000" dirty="0"/>
              <a:t>People earn crypto in virtual worlds and convert it to fiat currency.</a:t>
            </a:r>
          </a:p>
          <a:p>
            <a:r>
              <a:rPr lang="en-US" sz="2000" dirty="0" err="1"/>
              <a:t>SecondLife</a:t>
            </a:r>
            <a:r>
              <a:rPr lang="en-US" sz="2000" dirty="0"/>
              <a:t> is an early metaverse that became popular in the 2000s.</a:t>
            </a:r>
          </a:p>
          <a:p>
            <a:pPr lvl="1"/>
            <a:r>
              <a:rPr lang="en-US" sz="2000" dirty="0" err="1"/>
              <a:t>SecondLife</a:t>
            </a:r>
            <a:r>
              <a:rPr lang="en-US" sz="2000" dirty="0"/>
              <a:t> uses the in-game currency Lindens.</a:t>
            </a:r>
          </a:p>
          <a:p>
            <a:pPr lvl="1"/>
            <a:r>
              <a:rPr lang="en-US" sz="2000" dirty="0"/>
              <a:t>Lindens may be converted to US Dollars on </a:t>
            </a:r>
            <a:r>
              <a:rPr lang="en-US" sz="2000" dirty="0" err="1"/>
              <a:t>SecondLife’s</a:t>
            </a:r>
            <a:r>
              <a:rPr lang="en-US" sz="2000" dirty="0"/>
              <a:t> exchange </a:t>
            </a:r>
            <a:r>
              <a:rPr lang="en-US" sz="2000" dirty="0" err="1"/>
              <a:t>LindeX</a:t>
            </a:r>
            <a:r>
              <a:rPr lang="en-US" sz="2000" dirty="0"/>
              <a:t>.</a:t>
            </a:r>
          </a:p>
          <a:p>
            <a:pPr lvl="1"/>
            <a:r>
              <a:rPr lang="en-US" sz="2000" dirty="0"/>
              <a:t>Beginning in 2013, Second Life began issuing Form 1099-Ks to users who received more than $20,000 from the exchange of Lindens, under the information reporting requirements in IRC §6050W.</a:t>
            </a:r>
          </a:p>
        </p:txBody>
      </p:sp>
      <p:sp>
        <p:nvSpPr>
          <p:cNvPr id="4" name="Slide Number Placeholder 3">
            <a:extLst>
              <a:ext uri="{FF2B5EF4-FFF2-40B4-BE49-F238E27FC236}">
                <a16:creationId xmlns:a16="http://schemas.microsoft.com/office/drawing/2014/main" id="{D7625B54-1615-43B5-A43F-8FA060C68AAA}"/>
              </a:ext>
            </a:extLst>
          </p:cNvPr>
          <p:cNvSpPr>
            <a:spLocks noGrp="1"/>
          </p:cNvSpPr>
          <p:nvPr>
            <p:ph type="sldNum" sz="quarter" idx="12"/>
          </p:nvPr>
        </p:nvSpPr>
        <p:spPr/>
        <p:txBody>
          <a:bodyPr/>
          <a:lstStyle/>
          <a:p>
            <a:fld id="{16BC0DEB-40E7-4E2B-AFA7-58970AFA776D}" type="slidenum">
              <a:rPr lang="en-GB" smtClean="0"/>
              <a:t>22</a:t>
            </a:fld>
            <a:endParaRPr lang="en-GB"/>
          </a:p>
        </p:txBody>
      </p:sp>
      <p:pic>
        <p:nvPicPr>
          <p:cNvPr id="6" name="Picture 4">
            <a:extLst>
              <a:ext uri="{FF2B5EF4-FFF2-40B4-BE49-F238E27FC236}">
                <a16:creationId xmlns:a16="http://schemas.microsoft.com/office/drawing/2014/main" id="{2D9246AF-AEA9-44AE-B8F0-B51C55D9F783}"/>
              </a:ext>
            </a:extLst>
          </p:cNvPr>
          <p:cNvPicPr>
            <a:picLocks noChangeAspect="1" noChangeArrowheads="1"/>
          </p:cNvPicPr>
          <p:nvPr/>
        </p:nvPicPr>
        <p:blipFill>
          <a:blip r:embed="rId2"/>
          <a:srcRect/>
          <a:stretch>
            <a:fillRect/>
          </a:stretch>
        </p:blipFill>
        <p:spPr>
          <a:xfrm>
            <a:off x="6756064" y="1690688"/>
            <a:ext cx="4213860" cy="2951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555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CB7EA-0966-4514-82D3-5C5F7A5DB75E}"/>
              </a:ext>
            </a:extLst>
          </p:cNvPr>
          <p:cNvSpPr>
            <a:spLocks noGrp="1"/>
          </p:cNvSpPr>
          <p:nvPr>
            <p:ph type="title"/>
          </p:nvPr>
        </p:nvSpPr>
        <p:spPr/>
        <p:txBody>
          <a:bodyPr/>
          <a:lstStyle/>
          <a:p>
            <a:r>
              <a:rPr lang="en-US" dirty="0"/>
              <a:t>U.S. Infrastructure Act Crypto Reporting Rules</a:t>
            </a:r>
          </a:p>
        </p:txBody>
      </p:sp>
      <p:sp>
        <p:nvSpPr>
          <p:cNvPr id="3" name="Content Placeholder 2">
            <a:extLst>
              <a:ext uri="{FF2B5EF4-FFF2-40B4-BE49-F238E27FC236}">
                <a16:creationId xmlns:a16="http://schemas.microsoft.com/office/drawing/2014/main" id="{6CB373F4-6771-42EE-969A-E606E6C2D7B2}"/>
              </a:ext>
            </a:extLst>
          </p:cNvPr>
          <p:cNvSpPr>
            <a:spLocks noGrp="1"/>
          </p:cNvSpPr>
          <p:nvPr>
            <p:ph idx="1"/>
          </p:nvPr>
        </p:nvSpPr>
        <p:spPr>
          <a:xfrm>
            <a:off x="838200" y="1526113"/>
            <a:ext cx="10515600" cy="4351338"/>
          </a:xfrm>
        </p:spPr>
        <p:txBody>
          <a:bodyPr>
            <a:normAutofit/>
          </a:bodyPr>
          <a:lstStyle/>
          <a:p>
            <a:r>
              <a:rPr lang="en-US" dirty="0"/>
              <a:t>The Infrastructure Investment and Jobs Act of 2021 requires information reporting for digital assets beginning in 2024.</a:t>
            </a:r>
          </a:p>
          <a:p>
            <a:pPr lvl="1"/>
            <a:r>
              <a:rPr lang="en-US" dirty="0"/>
              <a:t>‘‘Digital asset’’ is defined as ‘‘any digital representation of value which is recorded on a cryptographically secured distributed ledger”.</a:t>
            </a:r>
          </a:p>
          <a:p>
            <a:pPr lvl="1"/>
            <a:r>
              <a:rPr lang="en-US" dirty="0"/>
              <a:t>Brokers who regularly effectuate the trading of digital assets must report all digital asset transactions with cost basis on Form 1099-B.</a:t>
            </a:r>
          </a:p>
          <a:p>
            <a:pPr lvl="1"/>
            <a:r>
              <a:rPr lang="en-US" dirty="0"/>
              <a:t>Form 1099-B is provided to the user and the IRS.</a:t>
            </a:r>
          </a:p>
          <a:p>
            <a:r>
              <a:rPr lang="en-US" dirty="0"/>
              <a:t>Metaverses facilitate the transfer of cryptocurrency in exchange for virtual goods or services.</a:t>
            </a:r>
          </a:p>
          <a:p>
            <a:pPr lvl="1"/>
            <a:r>
              <a:rPr lang="en-US" dirty="0"/>
              <a:t>These information reporting requirements could implicate all metaverses using blockchain registered virtual currencies.</a:t>
            </a:r>
          </a:p>
        </p:txBody>
      </p:sp>
      <p:sp>
        <p:nvSpPr>
          <p:cNvPr id="4" name="Slide Number Placeholder 3">
            <a:extLst>
              <a:ext uri="{FF2B5EF4-FFF2-40B4-BE49-F238E27FC236}">
                <a16:creationId xmlns:a16="http://schemas.microsoft.com/office/drawing/2014/main" id="{F038E7F4-110F-4FDF-AE06-0524A6B828AE}"/>
              </a:ext>
            </a:extLst>
          </p:cNvPr>
          <p:cNvSpPr>
            <a:spLocks noGrp="1"/>
          </p:cNvSpPr>
          <p:nvPr>
            <p:ph type="sldNum" sz="quarter" idx="12"/>
          </p:nvPr>
        </p:nvSpPr>
        <p:spPr/>
        <p:txBody>
          <a:bodyPr/>
          <a:lstStyle/>
          <a:p>
            <a:fld id="{16BC0DEB-40E7-4E2B-AFA7-58970AFA776D}" type="slidenum">
              <a:rPr lang="en-GB" smtClean="0"/>
              <a:t>23</a:t>
            </a:fld>
            <a:endParaRPr lang="en-GB"/>
          </a:p>
        </p:txBody>
      </p:sp>
    </p:spTree>
    <p:extLst>
      <p:ext uri="{BB962C8B-B14F-4D97-AF65-F5344CB8AC3E}">
        <p14:creationId xmlns:p14="http://schemas.microsoft.com/office/powerpoint/2010/main" val="1397747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D44D-C6A7-461E-9C1F-24B7FB53C912}"/>
              </a:ext>
            </a:extLst>
          </p:cNvPr>
          <p:cNvSpPr>
            <a:spLocks noGrp="1"/>
          </p:cNvSpPr>
          <p:nvPr>
            <p:ph type="title"/>
          </p:nvPr>
        </p:nvSpPr>
        <p:spPr/>
        <p:txBody>
          <a:bodyPr/>
          <a:lstStyle/>
          <a:p>
            <a:r>
              <a:rPr lang="en-US" dirty="0"/>
              <a:t>U.S. Taxation of NFTs</a:t>
            </a:r>
          </a:p>
        </p:txBody>
      </p:sp>
      <p:sp>
        <p:nvSpPr>
          <p:cNvPr id="3" name="Content Placeholder 2">
            <a:extLst>
              <a:ext uri="{FF2B5EF4-FFF2-40B4-BE49-F238E27FC236}">
                <a16:creationId xmlns:a16="http://schemas.microsoft.com/office/drawing/2014/main" id="{2F944496-1D82-4F01-90CD-8756722D5814}"/>
              </a:ext>
            </a:extLst>
          </p:cNvPr>
          <p:cNvSpPr>
            <a:spLocks noGrp="1"/>
          </p:cNvSpPr>
          <p:nvPr>
            <p:ph idx="1"/>
          </p:nvPr>
        </p:nvSpPr>
        <p:spPr>
          <a:xfrm>
            <a:off x="838200" y="1621676"/>
            <a:ext cx="10515600" cy="4351338"/>
          </a:xfrm>
        </p:spPr>
        <p:txBody>
          <a:bodyPr>
            <a:normAutofit/>
          </a:bodyPr>
          <a:lstStyle/>
          <a:p>
            <a:r>
              <a:rPr lang="en-US" sz="2600" dirty="0"/>
              <a:t>Most metaverse assets are NFTs.</a:t>
            </a:r>
          </a:p>
          <a:p>
            <a:r>
              <a:rPr lang="en-US" sz="2600" dirty="0"/>
              <a:t>The IRS has not taken a formal stance on the tax treatment of NFTs to date. </a:t>
            </a:r>
          </a:p>
          <a:p>
            <a:r>
              <a:rPr lang="en-US" sz="2600" dirty="0"/>
              <a:t>Any profits earned through sales or trades of NFTs will likely be taxed as property and subject to the capital gains tax.</a:t>
            </a:r>
          </a:p>
          <a:p>
            <a:pPr lvl="1"/>
            <a:r>
              <a:rPr lang="en-US" sz="2200" dirty="0"/>
              <a:t>NFTs could be subject the 28% collectibles tax rate.</a:t>
            </a:r>
          </a:p>
          <a:p>
            <a:r>
              <a:rPr lang="en-US" sz="2600" dirty="0"/>
              <a:t>The most common taxable NFT activities include:</a:t>
            </a:r>
          </a:p>
          <a:p>
            <a:pPr lvl="1"/>
            <a:r>
              <a:rPr lang="en-US" sz="2200" dirty="0"/>
              <a:t>Selling an NFT for cryptocurrency.</a:t>
            </a:r>
          </a:p>
          <a:p>
            <a:pPr lvl="1"/>
            <a:r>
              <a:rPr lang="en-US" sz="2200" dirty="0"/>
              <a:t>Purchasing an NFT with a fungible cryptocurrency.</a:t>
            </a:r>
          </a:p>
          <a:p>
            <a:pPr lvl="1"/>
            <a:r>
              <a:rPr lang="en-US" sz="2200" dirty="0"/>
              <a:t>Trading an NFT for another </a:t>
            </a:r>
            <a:r>
              <a:rPr lang="en-US" sz="2200" dirty="0" err="1"/>
              <a:t>NFT</a:t>
            </a:r>
            <a:r>
              <a:rPr lang="en-US" sz="2200" dirty="0"/>
              <a:t>.</a:t>
            </a:r>
          </a:p>
        </p:txBody>
      </p:sp>
      <p:sp>
        <p:nvSpPr>
          <p:cNvPr id="4" name="Slide Number Placeholder 3">
            <a:extLst>
              <a:ext uri="{FF2B5EF4-FFF2-40B4-BE49-F238E27FC236}">
                <a16:creationId xmlns:a16="http://schemas.microsoft.com/office/drawing/2014/main" id="{D7B15FC5-E643-4474-9837-CE31616BA5A1}"/>
              </a:ext>
            </a:extLst>
          </p:cNvPr>
          <p:cNvSpPr>
            <a:spLocks noGrp="1"/>
          </p:cNvSpPr>
          <p:nvPr>
            <p:ph type="sldNum" sz="quarter" idx="12"/>
          </p:nvPr>
        </p:nvSpPr>
        <p:spPr/>
        <p:txBody>
          <a:bodyPr/>
          <a:lstStyle/>
          <a:p>
            <a:fld id="{16BC0DEB-40E7-4E2B-AFA7-58970AFA776D}" type="slidenum">
              <a:rPr lang="en-GB" smtClean="0"/>
              <a:t>24</a:t>
            </a:fld>
            <a:endParaRPr lang="en-GB"/>
          </a:p>
        </p:txBody>
      </p:sp>
    </p:spTree>
    <p:extLst>
      <p:ext uri="{BB962C8B-B14F-4D97-AF65-F5344CB8AC3E}">
        <p14:creationId xmlns:p14="http://schemas.microsoft.com/office/powerpoint/2010/main" val="3921691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D44D-C6A7-461E-9C1F-24B7FB53C912}"/>
              </a:ext>
            </a:extLst>
          </p:cNvPr>
          <p:cNvSpPr>
            <a:spLocks noGrp="1"/>
          </p:cNvSpPr>
          <p:nvPr>
            <p:ph type="title"/>
          </p:nvPr>
        </p:nvSpPr>
        <p:spPr>
          <a:xfrm>
            <a:off x="838200" y="176884"/>
            <a:ext cx="10515600" cy="1113297"/>
          </a:xfrm>
        </p:spPr>
        <p:txBody>
          <a:bodyPr/>
          <a:lstStyle/>
          <a:p>
            <a:r>
              <a:rPr lang="en-US" dirty="0"/>
              <a:t>Brazilian current rules – Tax aspects</a:t>
            </a:r>
          </a:p>
        </p:txBody>
      </p:sp>
      <p:sp>
        <p:nvSpPr>
          <p:cNvPr id="3" name="Content Placeholder 2">
            <a:extLst>
              <a:ext uri="{FF2B5EF4-FFF2-40B4-BE49-F238E27FC236}">
                <a16:creationId xmlns:a16="http://schemas.microsoft.com/office/drawing/2014/main" id="{2F944496-1D82-4F01-90CD-8756722D5814}"/>
              </a:ext>
            </a:extLst>
          </p:cNvPr>
          <p:cNvSpPr>
            <a:spLocks noGrp="1"/>
          </p:cNvSpPr>
          <p:nvPr>
            <p:ph idx="1"/>
          </p:nvPr>
        </p:nvSpPr>
        <p:spPr>
          <a:xfrm>
            <a:off x="338203" y="1290181"/>
            <a:ext cx="11448789" cy="4334005"/>
          </a:xfrm>
        </p:spPr>
        <p:txBody>
          <a:bodyPr>
            <a:normAutofit fontScale="25000" lnSpcReduction="20000"/>
          </a:bodyPr>
          <a:lstStyle/>
          <a:p>
            <a:pPr algn="just">
              <a:lnSpc>
                <a:spcPts val="2700"/>
              </a:lnSpc>
            </a:pPr>
            <a:r>
              <a:rPr lang="en-US" sz="10400" dirty="0"/>
              <a:t>Lack of specific regulation with respect to the tax treatment of transactions carried out with crypto assets: general rules + IRS guidelines (still scarce and many questions remain unanswered);</a:t>
            </a:r>
          </a:p>
          <a:p>
            <a:pPr algn="just">
              <a:lnSpc>
                <a:spcPts val="2700"/>
              </a:lnSpc>
            </a:pPr>
            <a:endParaRPr lang="en-US" sz="10400" dirty="0"/>
          </a:p>
          <a:p>
            <a:pPr algn="just">
              <a:lnSpc>
                <a:spcPts val="2700"/>
              </a:lnSpc>
            </a:pPr>
            <a:r>
              <a:rPr lang="en-US" sz="10400" dirty="0"/>
              <a:t>Definition of </a:t>
            </a:r>
            <a:r>
              <a:rPr lang="en-US" sz="10400" dirty="0" err="1"/>
              <a:t>cryptoassets</a:t>
            </a:r>
            <a:r>
              <a:rPr lang="en-US" sz="10400" dirty="0"/>
              <a:t> by the local IRS: </a:t>
            </a:r>
            <a:r>
              <a:rPr lang="en-US" sz="10400" i="1" dirty="0"/>
              <a:t>the digital representation of a value denominated in its own unit of account, whose price can be expressed in local or foreign sovereign currency, which are traded electronically using cryptography and distributed ledger technologies and can be used as a form of investment or instrument for transfer of funds or access to services, and which do not constitute legal currency.</a:t>
            </a:r>
          </a:p>
          <a:p>
            <a:pPr>
              <a:lnSpc>
                <a:spcPct val="110000"/>
              </a:lnSpc>
            </a:pPr>
            <a:endParaRPr lang="en-US" sz="8000" dirty="0"/>
          </a:p>
          <a:p>
            <a:pPr algn="just"/>
            <a:endParaRPr lang="en-US" sz="2200" dirty="0"/>
          </a:p>
        </p:txBody>
      </p:sp>
      <p:sp>
        <p:nvSpPr>
          <p:cNvPr id="4" name="Slide Number Placeholder 3">
            <a:extLst>
              <a:ext uri="{FF2B5EF4-FFF2-40B4-BE49-F238E27FC236}">
                <a16:creationId xmlns:a16="http://schemas.microsoft.com/office/drawing/2014/main" id="{D7B15FC5-E643-4474-9837-CE31616BA5A1}"/>
              </a:ext>
            </a:extLst>
          </p:cNvPr>
          <p:cNvSpPr>
            <a:spLocks noGrp="1"/>
          </p:cNvSpPr>
          <p:nvPr>
            <p:ph type="sldNum" sz="quarter" idx="12"/>
          </p:nvPr>
        </p:nvSpPr>
        <p:spPr/>
        <p:txBody>
          <a:bodyPr/>
          <a:lstStyle/>
          <a:p>
            <a:fld id="{16BC0DEB-40E7-4E2B-AFA7-58970AFA776D}" type="slidenum">
              <a:rPr lang="en-GB" smtClean="0"/>
              <a:t>25</a:t>
            </a:fld>
            <a:endParaRPr lang="en-GB"/>
          </a:p>
        </p:txBody>
      </p:sp>
    </p:spTree>
    <p:extLst>
      <p:ext uri="{BB962C8B-B14F-4D97-AF65-F5344CB8AC3E}">
        <p14:creationId xmlns:p14="http://schemas.microsoft.com/office/powerpoint/2010/main" val="1870095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D44D-C6A7-461E-9C1F-24B7FB53C912}"/>
              </a:ext>
            </a:extLst>
          </p:cNvPr>
          <p:cNvSpPr>
            <a:spLocks noGrp="1"/>
          </p:cNvSpPr>
          <p:nvPr>
            <p:ph type="title"/>
          </p:nvPr>
        </p:nvSpPr>
        <p:spPr/>
        <p:txBody>
          <a:bodyPr/>
          <a:lstStyle/>
          <a:p>
            <a:r>
              <a:rPr lang="en-US" dirty="0"/>
              <a:t>Brazilian current rules – Tax aspects</a:t>
            </a:r>
          </a:p>
        </p:txBody>
      </p:sp>
      <p:sp>
        <p:nvSpPr>
          <p:cNvPr id="3" name="Content Placeholder 2">
            <a:extLst>
              <a:ext uri="{FF2B5EF4-FFF2-40B4-BE49-F238E27FC236}">
                <a16:creationId xmlns:a16="http://schemas.microsoft.com/office/drawing/2014/main" id="{2F944496-1D82-4F01-90CD-8756722D5814}"/>
              </a:ext>
            </a:extLst>
          </p:cNvPr>
          <p:cNvSpPr>
            <a:spLocks noGrp="1"/>
          </p:cNvSpPr>
          <p:nvPr>
            <p:ph idx="1"/>
          </p:nvPr>
        </p:nvSpPr>
        <p:spPr>
          <a:xfrm>
            <a:off x="576197" y="1290181"/>
            <a:ext cx="11210795" cy="4045907"/>
          </a:xfrm>
        </p:spPr>
        <p:txBody>
          <a:bodyPr>
            <a:normAutofit fontScale="32500" lnSpcReduction="20000"/>
          </a:bodyPr>
          <a:lstStyle/>
          <a:p>
            <a:pPr algn="l"/>
            <a:endParaRPr lang="en-US" sz="1600" b="0" i="0" dirty="0">
              <a:solidFill>
                <a:srgbClr val="6E6E73"/>
              </a:solidFill>
              <a:effectLst/>
              <a:latin typeface="Montserrat" panose="00000500000000000000" pitchFamily="2" charset="0"/>
            </a:endParaRPr>
          </a:p>
          <a:p>
            <a:pPr algn="just">
              <a:lnSpc>
                <a:spcPct val="110000"/>
              </a:lnSpc>
            </a:pPr>
            <a:r>
              <a:rPr lang="en-US" sz="8000" dirty="0"/>
              <a:t>Exchange of crypto assets: Brazilian tax authorities consider that gains obtained on the disposal of </a:t>
            </a:r>
            <a:r>
              <a:rPr lang="en-US" sz="8000" dirty="0" err="1"/>
              <a:t>cryptoassets</a:t>
            </a:r>
            <a:r>
              <a:rPr lang="en-US" sz="8000" dirty="0"/>
              <a:t> (currency, utility tokens, NFTs) are taxed as capital gains for Income Tax (Ruling No 214/21)</a:t>
            </a:r>
          </a:p>
          <a:p>
            <a:pPr algn="just">
              <a:lnSpc>
                <a:spcPct val="110000"/>
              </a:lnSpc>
            </a:pPr>
            <a:endParaRPr lang="en-US" sz="8000" dirty="0"/>
          </a:p>
          <a:p>
            <a:pPr algn="just">
              <a:lnSpc>
                <a:spcPct val="110000"/>
              </a:lnSpc>
            </a:pPr>
            <a:r>
              <a:rPr lang="en-US" sz="8000" dirty="0"/>
              <a:t>For individuals, the applicable rates range from 15% to 22.5%, with an exemption for monthly sales that do not exceed a total sum of BRL 35,000. </a:t>
            </a:r>
          </a:p>
          <a:p>
            <a:pPr algn="just">
              <a:lnSpc>
                <a:spcPct val="110000"/>
              </a:lnSpc>
            </a:pPr>
            <a:endParaRPr lang="en-US" sz="8000" dirty="0"/>
          </a:p>
          <a:p>
            <a:pPr algn="just">
              <a:lnSpc>
                <a:spcPct val="110000"/>
              </a:lnSpc>
            </a:pPr>
            <a:r>
              <a:rPr lang="en-US" sz="8000" dirty="0"/>
              <a:t>Also, according to local IRS </a:t>
            </a:r>
            <a:r>
              <a:rPr lang="en-US" sz="8000" dirty="0" err="1"/>
              <a:t>crytoassets</a:t>
            </a:r>
            <a:r>
              <a:rPr lang="en-US" sz="8000" dirty="0"/>
              <a:t> "can be equated to financial assets". </a:t>
            </a:r>
          </a:p>
          <a:p>
            <a:endParaRPr lang="en-US" sz="2200" dirty="0"/>
          </a:p>
        </p:txBody>
      </p:sp>
      <p:sp>
        <p:nvSpPr>
          <p:cNvPr id="4" name="Slide Number Placeholder 3">
            <a:extLst>
              <a:ext uri="{FF2B5EF4-FFF2-40B4-BE49-F238E27FC236}">
                <a16:creationId xmlns:a16="http://schemas.microsoft.com/office/drawing/2014/main" id="{D7B15FC5-E643-4474-9837-CE31616BA5A1}"/>
              </a:ext>
            </a:extLst>
          </p:cNvPr>
          <p:cNvSpPr>
            <a:spLocks noGrp="1"/>
          </p:cNvSpPr>
          <p:nvPr>
            <p:ph type="sldNum" sz="quarter" idx="12"/>
          </p:nvPr>
        </p:nvSpPr>
        <p:spPr/>
        <p:txBody>
          <a:bodyPr/>
          <a:lstStyle/>
          <a:p>
            <a:fld id="{16BC0DEB-40E7-4E2B-AFA7-58970AFA776D}" type="slidenum">
              <a:rPr lang="en-GB" smtClean="0"/>
              <a:t>26</a:t>
            </a:fld>
            <a:endParaRPr lang="en-GB"/>
          </a:p>
        </p:txBody>
      </p:sp>
    </p:spTree>
    <p:extLst>
      <p:ext uri="{BB962C8B-B14F-4D97-AF65-F5344CB8AC3E}">
        <p14:creationId xmlns:p14="http://schemas.microsoft.com/office/powerpoint/2010/main" val="507125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D44D-C6A7-461E-9C1F-24B7FB53C912}"/>
              </a:ext>
            </a:extLst>
          </p:cNvPr>
          <p:cNvSpPr>
            <a:spLocks noGrp="1"/>
          </p:cNvSpPr>
          <p:nvPr>
            <p:ph type="title"/>
          </p:nvPr>
        </p:nvSpPr>
        <p:spPr>
          <a:xfrm>
            <a:off x="838200" y="216032"/>
            <a:ext cx="10515600" cy="1113297"/>
          </a:xfrm>
        </p:spPr>
        <p:txBody>
          <a:bodyPr/>
          <a:lstStyle/>
          <a:p>
            <a:r>
              <a:rPr lang="en-US" dirty="0"/>
              <a:t>Brazilian current rules – Tax aspects</a:t>
            </a:r>
          </a:p>
        </p:txBody>
      </p:sp>
      <p:sp>
        <p:nvSpPr>
          <p:cNvPr id="3" name="Content Placeholder 2">
            <a:extLst>
              <a:ext uri="{FF2B5EF4-FFF2-40B4-BE49-F238E27FC236}">
                <a16:creationId xmlns:a16="http://schemas.microsoft.com/office/drawing/2014/main" id="{2F944496-1D82-4F01-90CD-8756722D5814}"/>
              </a:ext>
            </a:extLst>
          </p:cNvPr>
          <p:cNvSpPr>
            <a:spLocks noGrp="1"/>
          </p:cNvSpPr>
          <p:nvPr>
            <p:ph idx="1"/>
          </p:nvPr>
        </p:nvSpPr>
        <p:spPr>
          <a:xfrm>
            <a:off x="588723" y="1039660"/>
            <a:ext cx="11210795" cy="4546948"/>
          </a:xfrm>
        </p:spPr>
        <p:txBody>
          <a:bodyPr>
            <a:noAutofit/>
          </a:bodyPr>
          <a:lstStyle/>
          <a:p>
            <a:pPr algn="just"/>
            <a:r>
              <a:rPr lang="en-US" sz="2600" dirty="0"/>
              <a:t>According to the Brazilian IRS, a capital gain is realized and taxed on the disposal of a </a:t>
            </a:r>
            <a:r>
              <a:rPr lang="en-US" sz="2600" dirty="0" err="1"/>
              <a:t>cryptoasset</a:t>
            </a:r>
            <a:r>
              <a:rPr lang="en-US" sz="2600" dirty="0"/>
              <a:t> when it is used to acquire another </a:t>
            </a:r>
            <a:r>
              <a:rPr lang="en-US" sz="2600" dirty="0" err="1"/>
              <a:t>cryptoasset</a:t>
            </a:r>
            <a:r>
              <a:rPr lang="en-US" sz="2600" dirty="0"/>
              <a:t> (no need for the acquired </a:t>
            </a:r>
            <a:r>
              <a:rPr lang="en-US" sz="2600" dirty="0" err="1"/>
              <a:t>cryptoasset</a:t>
            </a:r>
            <a:r>
              <a:rPr lang="en-US" sz="2600" dirty="0"/>
              <a:t> to be converted prior to the transaction into Brazilian reals or another currency); </a:t>
            </a:r>
          </a:p>
          <a:p>
            <a:pPr algn="just"/>
            <a:endParaRPr lang="en-US" sz="2600" dirty="0"/>
          </a:p>
          <a:p>
            <a:pPr algn="just"/>
            <a:r>
              <a:rPr lang="en-US" sz="2600" dirty="0"/>
              <a:t>Possibility of challenge: Brazilian resident individuals and non-resident investors doing business in Brazil are taxed on a cash basis, as income and gains are realized. </a:t>
            </a:r>
          </a:p>
          <a:p>
            <a:pPr algn="just"/>
            <a:endParaRPr lang="en-US" sz="2600" dirty="0"/>
          </a:p>
          <a:p>
            <a:pPr algn="just"/>
            <a:r>
              <a:rPr lang="en-US" sz="2600" dirty="0"/>
              <a:t>Guidance issued: very recent and deals with an entirely new market. Little time to test such guidance, and it has not yet come before courts. Tax Reform and Crypto assets: what to expect?</a:t>
            </a:r>
          </a:p>
          <a:p>
            <a:pPr algn="just"/>
            <a:endParaRPr lang="en-US" sz="2600" dirty="0"/>
          </a:p>
          <a:p>
            <a:pPr algn="just"/>
            <a:endParaRPr lang="en-US" sz="2600" dirty="0"/>
          </a:p>
        </p:txBody>
      </p:sp>
      <p:sp>
        <p:nvSpPr>
          <p:cNvPr id="4" name="Slide Number Placeholder 3">
            <a:extLst>
              <a:ext uri="{FF2B5EF4-FFF2-40B4-BE49-F238E27FC236}">
                <a16:creationId xmlns:a16="http://schemas.microsoft.com/office/drawing/2014/main" id="{D7B15FC5-E643-4474-9837-CE31616BA5A1}"/>
              </a:ext>
            </a:extLst>
          </p:cNvPr>
          <p:cNvSpPr>
            <a:spLocks noGrp="1"/>
          </p:cNvSpPr>
          <p:nvPr>
            <p:ph type="sldNum" sz="quarter" idx="12"/>
          </p:nvPr>
        </p:nvSpPr>
        <p:spPr/>
        <p:txBody>
          <a:bodyPr/>
          <a:lstStyle/>
          <a:p>
            <a:fld id="{16BC0DEB-40E7-4E2B-AFA7-58970AFA776D}" type="slidenum">
              <a:rPr lang="en-GB" smtClean="0"/>
              <a:t>27</a:t>
            </a:fld>
            <a:endParaRPr lang="en-GB"/>
          </a:p>
        </p:txBody>
      </p:sp>
    </p:spTree>
    <p:extLst>
      <p:ext uri="{BB962C8B-B14F-4D97-AF65-F5344CB8AC3E}">
        <p14:creationId xmlns:p14="http://schemas.microsoft.com/office/powerpoint/2010/main" val="967463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D44D-C6A7-461E-9C1F-24B7FB53C912}"/>
              </a:ext>
            </a:extLst>
          </p:cNvPr>
          <p:cNvSpPr>
            <a:spLocks noGrp="1"/>
          </p:cNvSpPr>
          <p:nvPr>
            <p:ph type="title"/>
          </p:nvPr>
        </p:nvSpPr>
        <p:spPr>
          <a:xfrm>
            <a:off x="838200" y="138246"/>
            <a:ext cx="10515600" cy="1113297"/>
          </a:xfrm>
        </p:spPr>
        <p:txBody>
          <a:bodyPr/>
          <a:lstStyle/>
          <a:p>
            <a:r>
              <a:rPr lang="en-US" dirty="0"/>
              <a:t>Brazilian current rules – Reporting</a:t>
            </a:r>
          </a:p>
        </p:txBody>
      </p:sp>
      <p:sp>
        <p:nvSpPr>
          <p:cNvPr id="4" name="Slide Number Placeholder 3">
            <a:extLst>
              <a:ext uri="{FF2B5EF4-FFF2-40B4-BE49-F238E27FC236}">
                <a16:creationId xmlns:a16="http://schemas.microsoft.com/office/drawing/2014/main" id="{D7B15FC5-E643-4474-9837-CE31616BA5A1}"/>
              </a:ext>
            </a:extLst>
          </p:cNvPr>
          <p:cNvSpPr>
            <a:spLocks noGrp="1"/>
          </p:cNvSpPr>
          <p:nvPr>
            <p:ph type="sldNum" sz="quarter" idx="12"/>
          </p:nvPr>
        </p:nvSpPr>
        <p:spPr/>
        <p:txBody>
          <a:bodyPr/>
          <a:lstStyle/>
          <a:p>
            <a:fld id="{16BC0DEB-40E7-4E2B-AFA7-58970AFA776D}" type="slidenum">
              <a:rPr lang="en-GB" smtClean="0"/>
              <a:t>28</a:t>
            </a:fld>
            <a:endParaRPr lang="en-GB"/>
          </a:p>
        </p:txBody>
      </p:sp>
      <p:sp>
        <p:nvSpPr>
          <p:cNvPr id="20" name="CaixaDeTexto 19">
            <a:extLst>
              <a:ext uri="{FF2B5EF4-FFF2-40B4-BE49-F238E27FC236}">
                <a16:creationId xmlns:a16="http://schemas.microsoft.com/office/drawing/2014/main" id="{C5ADCEFD-8E53-4492-B0F6-00FB6FD2AA56}"/>
              </a:ext>
            </a:extLst>
          </p:cNvPr>
          <p:cNvSpPr txBox="1"/>
          <p:nvPr/>
        </p:nvSpPr>
        <p:spPr>
          <a:xfrm>
            <a:off x="676405" y="1193057"/>
            <a:ext cx="10910169" cy="5847755"/>
          </a:xfrm>
          <a:prstGeom prst="rect">
            <a:avLst/>
          </a:prstGeom>
          <a:noFill/>
        </p:spPr>
        <p:txBody>
          <a:bodyPr wrap="square">
            <a:spAutoFit/>
          </a:bodyPr>
          <a:lstStyle/>
          <a:p>
            <a:pPr marL="228600" indent="-228600" algn="just">
              <a:lnSpc>
                <a:spcPct val="90000"/>
              </a:lnSpc>
              <a:spcBef>
                <a:spcPts val="1000"/>
              </a:spcBef>
              <a:buFont typeface="Arial" panose="020B0604020202020204" pitchFamily="34" charset="0"/>
              <a:buChar char="•"/>
            </a:pPr>
            <a:r>
              <a:rPr lang="en-US" sz="2600" dirty="0"/>
              <a:t>In 2019, the RFB created a new obligation for Brazilian exchanges and individuals and legal entities resident in Brazil that carry out transactions on foreign exchanges or over-the-counter (</a:t>
            </a:r>
            <a:r>
              <a:rPr lang="en-US" sz="2600" b="1" dirty="0"/>
              <a:t>Normative Instruction 1,888/19</a:t>
            </a:r>
            <a:r>
              <a:rPr lang="en-US" sz="2600" dirty="0"/>
              <a:t>);</a:t>
            </a:r>
          </a:p>
          <a:p>
            <a:pPr marL="228600" indent="-228600" algn="just">
              <a:lnSpc>
                <a:spcPct val="90000"/>
              </a:lnSpc>
              <a:spcBef>
                <a:spcPts val="1000"/>
              </a:spcBef>
              <a:buFont typeface="Arial" panose="020B0604020202020204" pitchFamily="34" charset="0"/>
              <a:buChar char="•"/>
            </a:pPr>
            <a:endParaRPr lang="en-US" sz="2600" dirty="0"/>
          </a:p>
          <a:p>
            <a:pPr marL="228600" indent="-228600" algn="just">
              <a:lnSpc>
                <a:spcPct val="90000"/>
              </a:lnSpc>
              <a:spcBef>
                <a:spcPts val="1000"/>
              </a:spcBef>
              <a:buFont typeface="Arial" panose="020B0604020202020204" pitchFamily="34" charset="0"/>
              <a:buChar char="•"/>
            </a:pPr>
            <a:r>
              <a:rPr lang="en-US" sz="2600" dirty="0"/>
              <a:t>Brazilian Exchanges: broad concept</a:t>
            </a:r>
          </a:p>
          <a:p>
            <a:pPr marL="228600" indent="-228600" algn="just">
              <a:lnSpc>
                <a:spcPct val="90000"/>
              </a:lnSpc>
              <a:spcBef>
                <a:spcPts val="1000"/>
              </a:spcBef>
              <a:buFont typeface="Arial" panose="020B0604020202020204" pitchFamily="34" charset="0"/>
              <a:buChar char="•"/>
            </a:pPr>
            <a:endParaRPr lang="en-US" sz="2600" dirty="0"/>
          </a:p>
          <a:p>
            <a:pPr marL="228600" indent="-228600" algn="just">
              <a:lnSpc>
                <a:spcPct val="90000"/>
              </a:lnSpc>
              <a:spcBef>
                <a:spcPts val="1000"/>
              </a:spcBef>
              <a:buFont typeface="Arial" panose="020B0604020202020204" pitchFamily="34" charset="0"/>
              <a:buChar char="•"/>
            </a:pPr>
            <a:r>
              <a:rPr lang="en-US" sz="2600" dirty="0"/>
              <a:t>Brazilian Individual or legal entities: reporting of monthly transactions above BRL 30,000.00</a:t>
            </a:r>
          </a:p>
          <a:p>
            <a:pPr marL="228600" indent="-228600" algn="just">
              <a:lnSpc>
                <a:spcPct val="90000"/>
              </a:lnSpc>
              <a:spcBef>
                <a:spcPts val="1000"/>
              </a:spcBef>
              <a:buFont typeface="Arial" panose="020B0604020202020204" pitchFamily="34" charset="0"/>
              <a:buChar char="•"/>
            </a:pPr>
            <a:endParaRPr lang="en-US" sz="2600" dirty="0"/>
          </a:p>
          <a:p>
            <a:pPr marL="228600" indent="-228600" algn="just">
              <a:lnSpc>
                <a:spcPct val="90000"/>
              </a:lnSpc>
              <a:spcBef>
                <a:spcPts val="1000"/>
              </a:spcBef>
              <a:buFont typeface="Arial" panose="020B0604020202020204" pitchFamily="34" charset="0"/>
              <a:buChar char="•"/>
            </a:pPr>
            <a:endParaRPr lang="en-US" sz="2600" dirty="0"/>
          </a:p>
          <a:p>
            <a:pPr marL="914400" lvl="2" indent="0">
              <a:buNone/>
            </a:pPr>
            <a:endParaRPr lang="en-US" dirty="0"/>
          </a:p>
          <a:p>
            <a:pPr marL="914400" lvl="2" indent="0">
              <a:buNone/>
            </a:pPr>
            <a:endParaRPr lang="en-US" dirty="0"/>
          </a:p>
          <a:p>
            <a:pPr marL="914400" lvl="2" indent="0">
              <a:buNone/>
            </a:pPr>
            <a:endParaRPr lang="en-US" dirty="0"/>
          </a:p>
          <a:p>
            <a:pPr marL="914400" lvl="2" indent="0">
              <a:buNone/>
            </a:pPr>
            <a:endParaRPr lang="en-US" dirty="0"/>
          </a:p>
          <a:p>
            <a:pPr marL="914400" lvl="2" indent="0">
              <a:buNone/>
            </a:pPr>
            <a:endParaRPr lang="en-US" dirty="0"/>
          </a:p>
        </p:txBody>
      </p:sp>
    </p:spTree>
    <p:extLst>
      <p:ext uri="{BB962C8B-B14F-4D97-AF65-F5344CB8AC3E}">
        <p14:creationId xmlns:p14="http://schemas.microsoft.com/office/powerpoint/2010/main" val="139551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D44D-C6A7-461E-9C1F-24B7FB53C912}"/>
              </a:ext>
            </a:extLst>
          </p:cNvPr>
          <p:cNvSpPr>
            <a:spLocks noGrp="1"/>
          </p:cNvSpPr>
          <p:nvPr>
            <p:ph type="title"/>
          </p:nvPr>
        </p:nvSpPr>
        <p:spPr>
          <a:xfrm>
            <a:off x="838200" y="227338"/>
            <a:ext cx="10515600" cy="1113297"/>
          </a:xfrm>
        </p:spPr>
        <p:txBody>
          <a:bodyPr/>
          <a:lstStyle/>
          <a:p>
            <a:r>
              <a:rPr lang="en-US" dirty="0"/>
              <a:t>Brazilian current rules – Reporting</a:t>
            </a:r>
          </a:p>
        </p:txBody>
      </p:sp>
      <p:sp>
        <p:nvSpPr>
          <p:cNvPr id="4" name="Slide Number Placeholder 3">
            <a:extLst>
              <a:ext uri="{FF2B5EF4-FFF2-40B4-BE49-F238E27FC236}">
                <a16:creationId xmlns:a16="http://schemas.microsoft.com/office/drawing/2014/main" id="{D7B15FC5-E643-4474-9837-CE31616BA5A1}"/>
              </a:ext>
            </a:extLst>
          </p:cNvPr>
          <p:cNvSpPr>
            <a:spLocks noGrp="1"/>
          </p:cNvSpPr>
          <p:nvPr>
            <p:ph type="sldNum" sz="quarter" idx="12"/>
          </p:nvPr>
        </p:nvSpPr>
        <p:spPr/>
        <p:txBody>
          <a:bodyPr/>
          <a:lstStyle/>
          <a:p>
            <a:fld id="{16BC0DEB-40E7-4E2B-AFA7-58970AFA776D}" type="slidenum">
              <a:rPr lang="en-GB" smtClean="0"/>
              <a:t>29</a:t>
            </a:fld>
            <a:endParaRPr lang="en-GB"/>
          </a:p>
        </p:txBody>
      </p:sp>
      <p:sp>
        <p:nvSpPr>
          <p:cNvPr id="20" name="CaixaDeTexto 19">
            <a:extLst>
              <a:ext uri="{FF2B5EF4-FFF2-40B4-BE49-F238E27FC236}">
                <a16:creationId xmlns:a16="http://schemas.microsoft.com/office/drawing/2014/main" id="{C5ADCEFD-8E53-4492-B0F6-00FB6FD2AA56}"/>
              </a:ext>
            </a:extLst>
          </p:cNvPr>
          <p:cNvSpPr txBox="1"/>
          <p:nvPr/>
        </p:nvSpPr>
        <p:spPr>
          <a:xfrm>
            <a:off x="838200" y="1193057"/>
            <a:ext cx="10515600" cy="5082417"/>
          </a:xfrm>
          <a:prstGeom prst="rect">
            <a:avLst/>
          </a:prstGeom>
          <a:noFill/>
        </p:spPr>
        <p:txBody>
          <a:bodyPr wrap="square">
            <a:spAutoFit/>
          </a:bodyPr>
          <a:lstStyle/>
          <a:p>
            <a:pPr marL="228600" indent="-228600" algn="just">
              <a:lnSpc>
                <a:spcPct val="90000"/>
              </a:lnSpc>
              <a:spcBef>
                <a:spcPts val="1000"/>
              </a:spcBef>
              <a:buFont typeface="Arial" panose="020B0604020202020204" pitchFamily="34" charset="0"/>
              <a:buChar char="•"/>
            </a:pPr>
            <a:endParaRPr lang="en-US" sz="2600" dirty="0"/>
          </a:p>
          <a:p>
            <a:pPr marL="228600" lvl="2" indent="-228600" algn="just">
              <a:lnSpc>
                <a:spcPct val="90000"/>
              </a:lnSpc>
              <a:spcBef>
                <a:spcPts val="1000"/>
              </a:spcBef>
              <a:buFont typeface="Arial" panose="020B0604020202020204" pitchFamily="34" charset="0"/>
              <a:buChar char="•"/>
            </a:pPr>
            <a:r>
              <a:rPr lang="en-US" sz="2600" dirty="0"/>
              <a:t>Reporting of any type of transactions with crypto;</a:t>
            </a:r>
          </a:p>
          <a:p>
            <a:pPr marL="228600" lvl="2" indent="-228600" algn="just">
              <a:lnSpc>
                <a:spcPct val="90000"/>
              </a:lnSpc>
              <a:spcBef>
                <a:spcPts val="1000"/>
              </a:spcBef>
              <a:buFont typeface="Arial" panose="020B0604020202020204" pitchFamily="34" charset="0"/>
              <a:buChar char="•"/>
            </a:pPr>
            <a:endParaRPr lang="en-US" sz="2600" dirty="0"/>
          </a:p>
          <a:p>
            <a:pPr marL="228600" lvl="2" indent="-228600" algn="just">
              <a:lnSpc>
                <a:spcPct val="90000"/>
              </a:lnSpc>
              <a:spcBef>
                <a:spcPts val="1000"/>
              </a:spcBef>
              <a:buFont typeface="Arial" panose="020B0604020202020204" pitchFamily="34" charset="0"/>
              <a:buChar char="•"/>
            </a:pPr>
            <a:r>
              <a:rPr lang="en-US" sz="2600" dirty="0"/>
              <a:t>Investors must report their trades in detail on a monthly basis, or be subject to a punitive fine - 3% of the value of the transactions;</a:t>
            </a:r>
          </a:p>
          <a:p>
            <a:pPr marL="228600" indent="-228600" algn="just">
              <a:lnSpc>
                <a:spcPct val="90000"/>
              </a:lnSpc>
              <a:spcBef>
                <a:spcPts val="1000"/>
              </a:spcBef>
              <a:buFont typeface="Arial" panose="020B0604020202020204" pitchFamily="34" charset="0"/>
              <a:buChar char="•"/>
            </a:pPr>
            <a:endParaRPr lang="en-US" sz="2600" dirty="0"/>
          </a:p>
          <a:p>
            <a:pPr marL="228600" lvl="2" indent="-228600" algn="just">
              <a:lnSpc>
                <a:spcPct val="90000"/>
              </a:lnSpc>
              <a:spcBef>
                <a:spcPts val="1000"/>
              </a:spcBef>
              <a:buFont typeface="Arial" panose="020B0604020202020204" pitchFamily="34" charset="0"/>
              <a:buChar char="•"/>
            </a:pPr>
            <a:r>
              <a:rPr lang="en-US" sz="2600" dirty="0"/>
              <a:t>In addition to delivering the monthly statement of trades,  local IRS also recommends that taxpayers should keep documental evidence to demonstrate the authenticity of the transactions. </a:t>
            </a:r>
          </a:p>
          <a:p>
            <a:pPr marL="914400" lvl="2" indent="0">
              <a:buNone/>
            </a:pPr>
            <a:endParaRPr lang="en-US" dirty="0"/>
          </a:p>
          <a:p>
            <a:pPr marL="914400" lvl="2" indent="0">
              <a:buNone/>
            </a:pPr>
            <a:endParaRPr lang="en-US" dirty="0"/>
          </a:p>
          <a:p>
            <a:pPr marL="914400" lvl="2" indent="0">
              <a:buNone/>
            </a:pPr>
            <a:endParaRPr lang="en-US" dirty="0"/>
          </a:p>
          <a:p>
            <a:pPr marL="914400" lvl="2" indent="0">
              <a:buNone/>
            </a:pPr>
            <a:endParaRPr lang="en-US" dirty="0"/>
          </a:p>
        </p:txBody>
      </p:sp>
    </p:spTree>
    <p:extLst>
      <p:ext uri="{BB962C8B-B14F-4D97-AF65-F5344CB8AC3E}">
        <p14:creationId xmlns:p14="http://schemas.microsoft.com/office/powerpoint/2010/main" val="2443744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14FD-1F79-4379-A77D-AA6B78CB0656}"/>
              </a:ext>
            </a:extLst>
          </p:cNvPr>
          <p:cNvSpPr>
            <a:spLocks noGrp="1"/>
          </p:cNvSpPr>
          <p:nvPr>
            <p:ph type="title"/>
          </p:nvPr>
        </p:nvSpPr>
        <p:spPr>
          <a:xfrm>
            <a:off x="838200" y="411061"/>
            <a:ext cx="10515600" cy="1467181"/>
          </a:xfrm>
        </p:spPr>
        <p:txBody>
          <a:bodyPr>
            <a:normAutofit fontScale="90000"/>
          </a:bodyPr>
          <a:lstStyle/>
          <a:p>
            <a:br>
              <a:rPr lang="en-US" b="1" dirty="0"/>
            </a:br>
            <a:br>
              <a:rPr lang="en-US" b="1" dirty="0"/>
            </a:br>
            <a:r>
              <a:rPr lang="en-US" b="1" dirty="0"/>
              <a:t>Beyond Taxes for the 'Beyond Universe'</a:t>
            </a:r>
            <a:br>
              <a:rPr lang="en-US" b="1" dirty="0"/>
            </a:br>
            <a:br>
              <a:rPr lang="en-US" b="1" dirty="0"/>
            </a:br>
            <a:r>
              <a:rPr lang="en-US" b="1" i="1" dirty="0"/>
              <a:t>Taxes in the Metaverse</a:t>
            </a:r>
            <a:endParaRPr lang="en-US" b="1" dirty="0"/>
          </a:p>
        </p:txBody>
      </p:sp>
      <p:sp>
        <p:nvSpPr>
          <p:cNvPr id="3" name="Content Placeholder 2">
            <a:extLst>
              <a:ext uri="{FF2B5EF4-FFF2-40B4-BE49-F238E27FC236}">
                <a16:creationId xmlns:a16="http://schemas.microsoft.com/office/drawing/2014/main" id="{7127C3BA-733A-4E21-9D18-2D983DA892E4}"/>
              </a:ext>
            </a:extLst>
          </p:cNvPr>
          <p:cNvSpPr>
            <a:spLocks noGrp="1"/>
          </p:cNvSpPr>
          <p:nvPr>
            <p:ph idx="1"/>
          </p:nvPr>
        </p:nvSpPr>
        <p:spPr>
          <a:xfrm>
            <a:off x="762699" y="3120705"/>
            <a:ext cx="10515600" cy="2499919"/>
          </a:xfrm>
        </p:spPr>
        <p:txBody>
          <a:bodyPr>
            <a:normAutofit fontScale="92500" lnSpcReduction="20000"/>
          </a:bodyPr>
          <a:lstStyle/>
          <a:p>
            <a:pPr marL="0" indent="0">
              <a:buNone/>
            </a:pPr>
            <a:r>
              <a:rPr lang="en-US" sz="1800" i="1" dirty="0"/>
              <a:t>Speakers</a:t>
            </a:r>
          </a:p>
          <a:p>
            <a:r>
              <a:rPr lang="en-US" sz="1800" dirty="0"/>
              <a:t>Caitlin Tharp 		</a:t>
            </a:r>
            <a:r>
              <a:rPr lang="en-US" sz="1800" i="1" dirty="0"/>
              <a:t>Steptoe, Washington DC</a:t>
            </a:r>
          </a:p>
          <a:p>
            <a:r>
              <a:rPr lang="en-US" sz="1800" dirty="0"/>
              <a:t>Ana Jorge Báguena 	</a:t>
            </a:r>
            <a:r>
              <a:rPr lang="en-US" sz="1800" i="1" dirty="0" err="1"/>
              <a:t>Cuatrecasas</a:t>
            </a:r>
            <a:r>
              <a:rPr lang="en-US" sz="1800" i="1" dirty="0"/>
              <a:t>, Madrid</a:t>
            </a:r>
            <a:r>
              <a:rPr lang="en-US" sz="1800" dirty="0"/>
              <a:t>  </a:t>
            </a:r>
          </a:p>
          <a:p>
            <a:r>
              <a:rPr lang="en-US" sz="1800" dirty="0"/>
              <a:t>Ana Carolina Carpinetti 	</a:t>
            </a:r>
            <a:r>
              <a:rPr lang="en-US" sz="1800" i="1" dirty="0"/>
              <a:t>Pinheiro Neto </a:t>
            </a:r>
            <a:r>
              <a:rPr lang="en-US" sz="1800" i="1" dirty="0" err="1"/>
              <a:t>Advogados</a:t>
            </a:r>
            <a:r>
              <a:rPr lang="en-US" sz="1800" i="1" dirty="0"/>
              <a:t>, São Paulo </a:t>
            </a:r>
          </a:p>
          <a:p>
            <a:r>
              <a:rPr lang="en-US" sz="1800" dirty="0"/>
              <a:t>Gianella Gallegos 		</a:t>
            </a:r>
            <a:r>
              <a:rPr lang="en-US" sz="1800" i="1" dirty="0"/>
              <a:t>Pérez, Bustamante y Ponce (PBP), Guayaquil</a:t>
            </a:r>
          </a:p>
          <a:p>
            <a:r>
              <a:rPr lang="en-US" sz="1800" dirty="0"/>
              <a:t>Thomas Dasselaar 	</a:t>
            </a:r>
            <a:r>
              <a:rPr lang="en-US" sz="1800" i="1" dirty="0"/>
              <a:t>Van Doorne, Amsterdam</a:t>
            </a:r>
          </a:p>
          <a:p>
            <a:r>
              <a:rPr lang="en-US" sz="1800" dirty="0"/>
              <a:t>Maja Mayrhuber 		</a:t>
            </a:r>
            <a:r>
              <a:rPr lang="en-US" sz="1800" i="1" dirty="0"/>
              <a:t>Schindler Attorneys, Vienna</a:t>
            </a:r>
          </a:p>
          <a:p>
            <a:r>
              <a:rPr lang="en-US" sz="1800" dirty="0"/>
              <a:t>Ashish Sodhani	</a:t>
            </a:r>
            <a:r>
              <a:rPr lang="en-US" sz="1800" i="1" dirty="0"/>
              <a:t>	Nishith Desai Associates, Mumbai</a:t>
            </a:r>
          </a:p>
          <a:p>
            <a:endParaRPr lang="en-US" dirty="0"/>
          </a:p>
        </p:txBody>
      </p:sp>
      <p:sp>
        <p:nvSpPr>
          <p:cNvPr id="4" name="Slide Number Placeholder 3">
            <a:extLst>
              <a:ext uri="{FF2B5EF4-FFF2-40B4-BE49-F238E27FC236}">
                <a16:creationId xmlns:a16="http://schemas.microsoft.com/office/drawing/2014/main" id="{808EC52C-56F0-4556-BE06-1D89137EB74A}"/>
              </a:ext>
            </a:extLst>
          </p:cNvPr>
          <p:cNvSpPr>
            <a:spLocks noGrp="1"/>
          </p:cNvSpPr>
          <p:nvPr>
            <p:ph type="sldNum" sz="quarter" idx="12"/>
          </p:nvPr>
        </p:nvSpPr>
        <p:spPr/>
        <p:txBody>
          <a:bodyPr/>
          <a:lstStyle/>
          <a:p>
            <a:fld id="{16BC0DEB-40E7-4E2B-AFA7-58970AFA776D}" type="slidenum">
              <a:rPr lang="en-GB" smtClean="0"/>
              <a:t>3</a:t>
            </a:fld>
            <a:endParaRPr lang="en-GB"/>
          </a:p>
        </p:txBody>
      </p:sp>
    </p:spTree>
    <p:extLst>
      <p:ext uri="{BB962C8B-B14F-4D97-AF65-F5344CB8AC3E}">
        <p14:creationId xmlns:p14="http://schemas.microsoft.com/office/powerpoint/2010/main" val="1563628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596385"/>
            <a:ext cx="12192000" cy="6858000"/>
          </a:xfrm>
        </p:spPr>
      </p:pic>
      <p:sp>
        <p:nvSpPr>
          <p:cNvPr id="2" name="Title 1"/>
          <p:cNvSpPr>
            <a:spLocks noGrp="1"/>
          </p:cNvSpPr>
          <p:nvPr>
            <p:ph type="title"/>
          </p:nvPr>
        </p:nvSpPr>
        <p:spPr>
          <a:xfrm>
            <a:off x="700683" y="2699324"/>
            <a:ext cx="4279856" cy="3206605"/>
          </a:xfrm>
        </p:spPr>
        <p:txBody>
          <a:bodyPr>
            <a:normAutofit/>
          </a:bodyPr>
          <a:lstStyle/>
          <a:p>
            <a:pPr algn="ctr"/>
            <a:r>
              <a:rPr lang="en-GB" sz="5400" b="1" dirty="0">
                <a:latin typeface="+mn-lt"/>
              </a:rPr>
              <a:t>Transactions </a:t>
            </a:r>
            <a:br>
              <a:rPr lang="en-GB" sz="5400" b="1" dirty="0">
                <a:latin typeface="+mn-lt"/>
              </a:rPr>
            </a:br>
            <a:r>
              <a:rPr lang="en-GB" dirty="0">
                <a:latin typeface="+mn-lt"/>
              </a:rPr>
              <a:t>in the Metaverse</a:t>
            </a:r>
            <a:endParaRPr lang="en-GB" sz="5400" dirty="0">
              <a:latin typeface="+mn-lt"/>
            </a:endParaRPr>
          </a:p>
        </p:txBody>
      </p:sp>
      <p:sp>
        <p:nvSpPr>
          <p:cNvPr id="3" name="CuadroTexto 2">
            <a:extLst>
              <a:ext uri="{FF2B5EF4-FFF2-40B4-BE49-F238E27FC236}">
                <a16:creationId xmlns:a16="http://schemas.microsoft.com/office/drawing/2014/main" id="{1C76CA84-E9CC-934B-8001-16334CBCEAAB}"/>
              </a:ext>
            </a:extLst>
          </p:cNvPr>
          <p:cNvSpPr txBox="1"/>
          <p:nvPr/>
        </p:nvSpPr>
        <p:spPr>
          <a:xfrm>
            <a:off x="4980539" y="1720015"/>
            <a:ext cx="6251053" cy="4401205"/>
          </a:xfrm>
          <a:prstGeom prst="rect">
            <a:avLst/>
          </a:prstGeom>
          <a:noFill/>
        </p:spPr>
        <p:txBody>
          <a:bodyPr wrap="square" rtlCol="0">
            <a:spAutoFit/>
          </a:bodyPr>
          <a:lstStyle/>
          <a:p>
            <a:pPr marL="742950" lvl="1" indent="-285750">
              <a:buClr>
                <a:srgbClr val="00B0F0"/>
              </a:buClr>
              <a:buFont typeface="Arial" panose="020B0604020202020204" pitchFamily="34" charset="0"/>
              <a:buChar char="•"/>
            </a:pPr>
            <a:endParaRPr lang="es-EC" sz="2200" dirty="0">
              <a:latin typeface="Calibri" panose="020F0502020204030204" pitchFamily="34" charset="0"/>
              <a:cs typeface="Calibri" panose="020F0502020204030204" pitchFamily="34" charset="0"/>
            </a:endParaRPr>
          </a:p>
          <a:p>
            <a:pPr marL="800100" lvl="1" indent="-342900">
              <a:buClr>
                <a:srgbClr val="00B0F0"/>
              </a:buClr>
              <a:buFont typeface="Wingdings" pitchFamily="2"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NFT´s are digital assets recorded on a block- chain ledger to prove ownership and authenticity of a unique item. </a:t>
            </a:r>
          </a:p>
          <a:p>
            <a:pPr marL="800100" lvl="1" indent="-342900">
              <a:buClr>
                <a:srgbClr val="00B0F0"/>
              </a:buClr>
              <a:buFont typeface="Wingdings" pitchFamily="2" charset="2"/>
              <a:buChar char="§"/>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buClr>
                <a:srgbClr val="00B0F0"/>
              </a:buClr>
              <a:buFont typeface="Wingdings"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NFT can be represented in any digital object that could be imagined: from virtual land that allows real estate exchanges, to house ornaments, specific avatars, digital art, and personalized clothing for a virtual character.</a:t>
            </a:r>
            <a:endParaRPr lang="en-US" sz="2400" dirty="0">
              <a:latin typeface="Calibri" panose="020F0502020204030204" pitchFamily="34" charset="0"/>
              <a:cs typeface="Calibri" panose="020F0502020204030204" pitchFamily="34" charset="0"/>
            </a:endParaRPr>
          </a:p>
          <a:p>
            <a:pPr marL="285750" indent="-285750">
              <a:buClr>
                <a:srgbClr val="00B0F0"/>
              </a:buClr>
              <a:buFont typeface="Arial" panose="020B0604020202020204" pitchFamily="34" charset="0"/>
              <a:buChar char="•"/>
            </a:pPr>
            <a:endParaRPr lang="es-EC" dirty="0">
              <a:latin typeface="Calibri" panose="020F0502020204030204" pitchFamily="34" charset="0"/>
              <a:ea typeface="Calibri" panose="020F0502020204030204" pitchFamily="34" charset="0"/>
              <a:cs typeface="Calibri" panose="020F0502020204030204" pitchFamily="34" charset="0"/>
            </a:endParaRPr>
          </a:p>
        </p:txBody>
      </p:sp>
      <p:pic>
        <p:nvPicPr>
          <p:cNvPr id="7" name="Graphic 6">
            <a:extLst>
              <a:ext uri="{FF2B5EF4-FFF2-40B4-BE49-F238E27FC236}">
                <a16:creationId xmlns:a16="http://schemas.microsoft.com/office/drawing/2014/main" id="{5F5012B8-C533-E402-DDCF-C84B7E2D91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32316" y="1969647"/>
            <a:ext cx="1459353" cy="1459353"/>
          </a:xfrm>
          <a:prstGeom prst="rect">
            <a:avLst/>
          </a:prstGeom>
        </p:spPr>
      </p:pic>
    </p:spTree>
    <p:extLst>
      <p:ext uri="{BB962C8B-B14F-4D97-AF65-F5344CB8AC3E}">
        <p14:creationId xmlns:p14="http://schemas.microsoft.com/office/powerpoint/2010/main" val="3544269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661699"/>
            <a:ext cx="12192000" cy="6858000"/>
          </a:xfrm>
        </p:spPr>
      </p:pic>
      <p:sp>
        <p:nvSpPr>
          <p:cNvPr id="2" name="Title 1"/>
          <p:cNvSpPr>
            <a:spLocks noGrp="1"/>
          </p:cNvSpPr>
          <p:nvPr>
            <p:ph type="title"/>
          </p:nvPr>
        </p:nvSpPr>
        <p:spPr>
          <a:xfrm>
            <a:off x="700683" y="2699324"/>
            <a:ext cx="4279856" cy="3206605"/>
          </a:xfrm>
        </p:spPr>
        <p:txBody>
          <a:bodyPr>
            <a:normAutofit/>
          </a:bodyPr>
          <a:lstStyle/>
          <a:p>
            <a:pPr algn="ctr"/>
            <a:r>
              <a:rPr lang="en-GB" sz="5400" b="1" dirty="0">
                <a:latin typeface="+mn-lt"/>
              </a:rPr>
              <a:t>Transactions </a:t>
            </a:r>
            <a:br>
              <a:rPr lang="en-GB" sz="5400" b="1" dirty="0">
                <a:latin typeface="+mn-lt"/>
              </a:rPr>
            </a:br>
            <a:r>
              <a:rPr lang="en-GB" dirty="0">
                <a:latin typeface="+mn-lt"/>
              </a:rPr>
              <a:t>in the Metaverse</a:t>
            </a:r>
            <a:endParaRPr lang="en-GB" sz="5400" dirty="0">
              <a:latin typeface="+mn-lt"/>
            </a:endParaRPr>
          </a:p>
        </p:txBody>
      </p:sp>
      <p:sp>
        <p:nvSpPr>
          <p:cNvPr id="3" name="CuadroTexto 2">
            <a:extLst>
              <a:ext uri="{FF2B5EF4-FFF2-40B4-BE49-F238E27FC236}">
                <a16:creationId xmlns:a16="http://schemas.microsoft.com/office/drawing/2014/main" id="{1C76CA84-E9CC-934B-8001-16334CBCEAAB}"/>
              </a:ext>
            </a:extLst>
          </p:cNvPr>
          <p:cNvSpPr txBox="1"/>
          <p:nvPr/>
        </p:nvSpPr>
        <p:spPr>
          <a:xfrm>
            <a:off x="4788131" y="1514599"/>
            <a:ext cx="6703186" cy="5262979"/>
          </a:xfrm>
          <a:prstGeom prst="rect">
            <a:avLst/>
          </a:prstGeom>
          <a:noFill/>
        </p:spPr>
        <p:txBody>
          <a:bodyPr wrap="square" rtlCol="0">
            <a:spAutoFit/>
          </a:bodyPr>
          <a:lstStyle/>
          <a:p>
            <a:pPr marL="800100" lvl="1" indent="-342900">
              <a:buClr>
                <a:srgbClr val="00B0F0"/>
              </a:buClr>
              <a:buFont typeface="Wingdings" pitchFamily="2" charset="2"/>
              <a:buChar char="§"/>
            </a:pPr>
            <a:r>
              <a:rPr lang="es-EC" sz="2200" dirty="0">
                <a:latin typeface="Calibri" panose="020F0502020204030204" pitchFamily="34" charset="0"/>
                <a:cs typeface="Calibri" panose="020F0502020204030204" pitchFamily="34" charset="0"/>
              </a:rPr>
              <a:t>Although metaverse economic transactions take place in virtual spaces between virtual persons, they could generate real world revenue. </a:t>
            </a:r>
          </a:p>
          <a:p>
            <a:pPr marL="800100" lvl="1" indent="-342900">
              <a:buClr>
                <a:srgbClr val="00B0F0"/>
              </a:buClr>
              <a:buFont typeface="Wingdings" pitchFamily="2" charset="2"/>
              <a:buChar char="§"/>
            </a:pPr>
            <a:endParaRPr lang="es-EC" sz="2200" dirty="0">
              <a:latin typeface="Calibri" panose="020F0502020204030204" pitchFamily="34" charset="0"/>
              <a:cs typeface="Calibri" panose="020F0502020204030204" pitchFamily="34" charset="0"/>
            </a:endParaRPr>
          </a:p>
          <a:p>
            <a:pPr marL="800100" lvl="1" indent="-342900">
              <a:buClr>
                <a:srgbClr val="00B0F0"/>
              </a:buClr>
              <a:buFont typeface="Wingdings" pitchFamily="2" charset="2"/>
              <a:buChar char="§"/>
            </a:pPr>
            <a:r>
              <a:rPr lang="es-EC" sz="2200" dirty="0">
                <a:latin typeface="Calibri" panose="020F0502020204030204" pitchFamily="34" charset="0"/>
                <a:cs typeface="Calibri" panose="020F0502020204030204" pitchFamily="34" charset="0"/>
              </a:rPr>
              <a:t>Considering NFT´s are the most common metaverse assets, the main transactions that occur in the metaverse could be: </a:t>
            </a:r>
          </a:p>
          <a:p>
            <a:pPr marL="1257300" lvl="2" indent="-342900">
              <a:buClr>
                <a:srgbClr val="00B0F0"/>
              </a:buClr>
              <a:buFont typeface="Courier New" panose="02070309020205020404" pitchFamily="49" charset="0"/>
              <a:buChar char="o"/>
            </a:pPr>
            <a:r>
              <a:rPr lang="es-EC" sz="2000" dirty="0">
                <a:latin typeface="Calibri" panose="020F0502020204030204" pitchFamily="34" charset="0"/>
                <a:cs typeface="Calibri" panose="020F0502020204030204" pitchFamily="34" charset="0"/>
              </a:rPr>
              <a:t>Mining on NFT´s. </a:t>
            </a:r>
          </a:p>
          <a:p>
            <a:pPr marL="1257300" lvl="2" indent="-342900">
              <a:buClr>
                <a:srgbClr val="00B0F0"/>
              </a:buClr>
              <a:buFont typeface="Courier New" panose="02070309020205020404" pitchFamily="49" charset="0"/>
              <a:buChar char="o"/>
            </a:pPr>
            <a:r>
              <a:rPr lang="es-EC" sz="2000" dirty="0">
                <a:latin typeface="Calibri" panose="020F0502020204030204" pitchFamily="34" charset="0"/>
                <a:cs typeface="Calibri" panose="020F0502020204030204" pitchFamily="34" charset="0"/>
              </a:rPr>
              <a:t>Acquisition and sale of NFT´s</a:t>
            </a:r>
          </a:p>
          <a:p>
            <a:pPr marL="1714500" lvl="3" indent="-342900">
              <a:buClr>
                <a:srgbClr val="00B0F0"/>
              </a:buClr>
              <a:buFont typeface="Courier New" panose="02070309020205020404" pitchFamily="49" charset="0"/>
              <a:buChar char="o"/>
            </a:pPr>
            <a:r>
              <a:rPr lang="es-EC" sz="2000" dirty="0">
                <a:latin typeface="Calibri" panose="020F0502020204030204" pitchFamily="34" charset="0"/>
                <a:cs typeface="Calibri" panose="020F0502020204030204" pitchFamily="34" charset="0"/>
              </a:rPr>
              <a:t>Selling an NFT in exchange of crypto/FIAT</a:t>
            </a:r>
          </a:p>
          <a:p>
            <a:pPr marL="1714500" lvl="3" indent="-342900">
              <a:buClr>
                <a:srgbClr val="00B0F0"/>
              </a:buClr>
              <a:buFont typeface="Courier New" panose="02070309020205020404" pitchFamily="49" charset="0"/>
              <a:buChar char="o"/>
            </a:pPr>
            <a:r>
              <a:rPr lang="es-EC" sz="2000" dirty="0">
                <a:latin typeface="Calibri" panose="020F0502020204030204" pitchFamily="34" charset="0"/>
                <a:cs typeface="Calibri" panose="020F0502020204030204" pitchFamily="34" charset="0"/>
              </a:rPr>
              <a:t>Purchasing an NFT in exchange of crypto/FIAT </a:t>
            </a:r>
          </a:p>
          <a:p>
            <a:pPr marL="1714500" lvl="3" indent="-342900">
              <a:buClr>
                <a:srgbClr val="00B0F0"/>
              </a:buClr>
              <a:buFont typeface="Courier New" panose="02070309020205020404" pitchFamily="49" charset="0"/>
              <a:buChar char="o"/>
            </a:pPr>
            <a:r>
              <a:rPr lang="es-EC" sz="2000" dirty="0">
                <a:latin typeface="Calibri" panose="020F0502020204030204" pitchFamily="34" charset="0"/>
                <a:cs typeface="Calibri" panose="020F0502020204030204" pitchFamily="34" charset="0"/>
              </a:rPr>
              <a:t>Swapping a NFT for another NFT</a:t>
            </a:r>
          </a:p>
          <a:p>
            <a:pPr marL="1257300" lvl="2" indent="-342900">
              <a:buClr>
                <a:srgbClr val="00B0F0"/>
              </a:buClr>
              <a:buFont typeface="Courier New" panose="02070309020205020404" pitchFamily="49" charset="0"/>
              <a:buChar char="o"/>
            </a:pPr>
            <a:r>
              <a:rPr lang="es-EC" sz="2000" dirty="0">
                <a:latin typeface="Calibri" panose="020F0502020204030204" pitchFamily="34" charset="0"/>
                <a:cs typeface="Calibri" panose="020F0502020204030204" pitchFamily="34" charset="0"/>
              </a:rPr>
              <a:t>Exchange of NFT´s for other goods or services</a:t>
            </a:r>
          </a:p>
          <a:p>
            <a:pPr marL="800100" lvl="1" indent="-342900">
              <a:buClr>
                <a:srgbClr val="00B0F0"/>
              </a:buClr>
              <a:buFont typeface="Wingdings" pitchFamily="2" charset="2"/>
              <a:buChar char="§"/>
            </a:pPr>
            <a:endParaRPr lang="es-EC" sz="2000" dirty="0">
              <a:latin typeface="Calibri" panose="020F0502020204030204" pitchFamily="34" charset="0"/>
              <a:cs typeface="Calibri" panose="020F0502020204030204" pitchFamily="34" charset="0"/>
            </a:endParaRPr>
          </a:p>
          <a:p>
            <a:pPr marL="800100" lvl="1" indent="-342900">
              <a:buClr>
                <a:srgbClr val="00B0F0"/>
              </a:buClr>
              <a:buFont typeface="Wingdings" pitchFamily="2" charset="2"/>
              <a:buChar char="§"/>
            </a:pPr>
            <a:endParaRPr lang="es-EC" sz="2000" dirty="0">
              <a:latin typeface="Calibri" panose="020F0502020204030204" pitchFamily="34" charset="0"/>
              <a:cs typeface="Calibri" panose="020F0502020204030204" pitchFamily="34" charset="0"/>
            </a:endParaRPr>
          </a:p>
          <a:p>
            <a:pPr marL="800100" lvl="1" indent="-342900">
              <a:buClr>
                <a:srgbClr val="00B0F0"/>
              </a:buClr>
              <a:buFont typeface="Wingdings" pitchFamily="2" charset="2"/>
              <a:buChar char="§"/>
            </a:pPr>
            <a:endParaRPr lang="es-EC" sz="2200" dirty="0">
              <a:latin typeface="Calibri" panose="020F0502020204030204" pitchFamily="34" charset="0"/>
              <a:cs typeface="Calibri" panose="020F0502020204030204" pitchFamily="34" charset="0"/>
            </a:endParaRPr>
          </a:p>
        </p:txBody>
      </p:sp>
      <p:pic>
        <p:nvPicPr>
          <p:cNvPr id="7" name="Graphic 6">
            <a:extLst>
              <a:ext uri="{FF2B5EF4-FFF2-40B4-BE49-F238E27FC236}">
                <a16:creationId xmlns:a16="http://schemas.microsoft.com/office/drawing/2014/main" id="{5F5012B8-C533-E402-DDCF-C84B7E2D91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32316" y="1969647"/>
            <a:ext cx="1459353" cy="1459353"/>
          </a:xfrm>
          <a:prstGeom prst="rect">
            <a:avLst/>
          </a:prstGeom>
        </p:spPr>
      </p:pic>
    </p:spTree>
    <p:extLst>
      <p:ext uri="{BB962C8B-B14F-4D97-AF65-F5344CB8AC3E}">
        <p14:creationId xmlns:p14="http://schemas.microsoft.com/office/powerpoint/2010/main" val="413012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596385"/>
            <a:ext cx="12192000" cy="6858000"/>
          </a:xfrm>
        </p:spPr>
      </p:pic>
      <p:sp>
        <p:nvSpPr>
          <p:cNvPr id="2" name="Title 1"/>
          <p:cNvSpPr>
            <a:spLocks noGrp="1"/>
          </p:cNvSpPr>
          <p:nvPr>
            <p:ph type="title"/>
          </p:nvPr>
        </p:nvSpPr>
        <p:spPr>
          <a:xfrm>
            <a:off x="2029736" y="1114984"/>
            <a:ext cx="4403332" cy="938632"/>
          </a:xfrm>
        </p:spPr>
        <p:txBody>
          <a:bodyPr>
            <a:normAutofit/>
          </a:bodyPr>
          <a:lstStyle/>
          <a:p>
            <a:r>
              <a:rPr lang="en-GB" sz="5400" b="1" dirty="0">
                <a:latin typeface="+mn-lt"/>
              </a:rPr>
              <a:t>Income Tax</a:t>
            </a:r>
            <a:endParaRPr lang="en-GB" sz="5400" dirty="0">
              <a:latin typeface="+mn-lt"/>
            </a:endParaRPr>
          </a:p>
        </p:txBody>
      </p:sp>
      <p:sp>
        <p:nvSpPr>
          <p:cNvPr id="3" name="CuadroTexto 2">
            <a:extLst>
              <a:ext uri="{FF2B5EF4-FFF2-40B4-BE49-F238E27FC236}">
                <a16:creationId xmlns:a16="http://schemas.microsoft.com/office/drawing/2014/main" id="{1C76CA84-E9CC-934B-8001-16334CBCEAAB}"/>
              </a:ext>
            </a:extLst>
          </p:cNvPr>
          <p:cNvSpPr txBox="1"/>
          <p:nvPr/>
        </p:nvSpPr>
        <p:spPr>
          <a:xfrm>
            <a:off x="335505" y="2509559"/>
            <a:ext cx="4826322" cy="3445672"/>
          </a:xfrm>
          <a:prstGeom prst="rect">
            <a:avLst/>
          </a:prstGeom>
          <a:noFill/>
        </p:spPr>
        <p:txBody>
          <a:bodyPr wrap="square" numCol="1" rtlCol="0">
            <a:noAutofit/>
          </a:bodyPr>
          <a:lstStyle/>
          <a:p>
            <a:pPr marL="800100" lvl="1" indent="-342900">
              <a:buClr>
                <a:srgbClr val="00B0F0"/>
              </a:buClr>
              <a:buFont typeface="Wingdings" pitchFamily="2" charset="2"/>
              <a:buChar char="§"/>
            </a:pPr>
            <a:r>
              <a:rPr lang="es-EC" sz="2000" dirty="0">
                <a:latin typeface="Calibri" panose="020F0502020204030204" pitchFamily="34" charset="0"/>
                <a:cs typeface="Calibri" panose="020F0502020204030204" pitchFamily="34" charset="0"/>
              </a:rPr>
              <a:t>Global source principle is applied in the country. </a:t>
            </a:r>
          </a:p>
          <a:p>
            <a:pPr marL="800100" lvl="1" indent="-342900">
              <a:buClr>
                <a:srgbClr val="00B0F0"/>
              </a:buClr>
              <a:buFont typeface="Wingdings" pitchFamily="2" charset="2"/>
              <a:buChar char="§"/>
            </a:pPr>
            <a:r>
              <a:rPr lang="es-EC" sz="2000" dirty="0">
                <a:latin typeface="Calibri" panose="020F0502020204030204" pitchFamily="34" charset="0"/>
                <a:cs typeface="Calibri" panose="020F0502020204030204" pitchFamily="34" charset="0"/>
              </a:rPr>
              <a:t>Companies and  individuals whether or not domiciled in Ecuador  that receive income from an Ecuadorian source must pay income tax.</a:t>
            </a:r>
          </a:p>
          <a:p>
            <a:pPr marL="800100" lvl="1" indent="-342900">
              <a:buClr>
                <a:srgbClr val="00B0F0"/>
              </a:buClr>
              <a:buFont typeface="Wingdings" pitchFamily="2" charset="2"/>
              <a:buChar char="§"/>
            </a:pPr>
            <a:r>
              <a:rPr lang="es-EC" sz="2000" dirty="0">
                <a:latin typeface="Calibri" panose="020F0502020204030204" pitchFamily="34" charset="0"/>
                <a:cs typeface="Calibri" panose="020F0502020204030204" pitchFamily="34" charset="0"/>
              </a:rPr>
              <a:t>Likewise, any income generated by a tax resident in Ecuador will be subject to income tax, regardless of where the transaction (or which metaverse) takes place. </a:t>
            </a:r>
          </a:p>
          <a:p>
            <a:pPr marL="800100" lvl="1" indent="-342900">
              <a:buClr>
                <a:srgbClr val="00B0F0"/>
              </a:buClr>
              <a:buFont typeface="Wingdings" pitchFamily="2" charset="2"/>
              <a:buChar char="§"/>
            </a:pPr>
            <a:endParaRPr lang="es-EC" sz="2200" dirty="0">
              <a:latin typeface="Calibri" panose="020F0502020204030204" pitchFamily="34" charset="0"/>
              <a:cs typeface="Calibri" panose="020F0502020204030204" pitchFamily="34" charset="0"/>
            </a:endParaRPr>
          </a:p>
        </p:txBody>
      </p:sp>
      <p:graphicFrame>
        <p:nvGraphicFramePr>
          <p:cNvPr id="6" name="Tabla 5">
            <a:extLst>
              <a:ext uri="{FF2B5EF4-FFF2-40B4-BE49-F238E27FC236}">
                <a16:creationId xmlns:a16="http://schemas.microsoft.com/office/drawing/2014/main" id="{DFA24F73-70B7-105F-DE78-AD1060DE60FD}"/>
              </a:ext>
            </a:extLst>
          </p:cNvPr>
          <p:cNvGraphicFramePr>
            <a:graphicFrameLocks noGrp="1"/>
          </p:cNvGraphicFramePr>
          <p:nvPr>
            <p:extLst>
              <p:ext uri="{D42A27DB-BD31-4B8C-83A1-F6EECF244321}">
                <p14:modId xmlns:p14="http://schemas.microsoft.com/office/powerpoint/2010/main" val="298041285"/>
              </p:ext>
            </p:extLst>
          </p:nvPr>
        </p:nvGraphicFramePr>
        <p:xfrm>
          <a:off x="5848630" y="4626392"/>
          <a:ext cx="5556432" cy="1036320"/>
        </p:xfrm>
        <a:graphic>
          <a:graphicData uri="http://schemas.openxmlformats.org/drawingml/2006/table">
            <a:tbl>
              <a:tblPr firstRow="1" bandRow="1">
                <a:tableStyleId>{5C22544A-7EE6-4342-B048-85BDC9FD1C3A}</a:tableStyleId>
              </a:tblPr>
              <a:tblGrid>
                <a:gridCol w="3123084">
                  <a:extLst>
                    <a:ext uri="{9D8B030D-6E8A-4147-A177-3AD203B41FA5}">
                      <a16:colId xmlns:a16="http://schemas.microsoft.com/office/drawing/2014/main" val="691704025"/>
                    </a:ext>
                  </a:extLst>
                </a:gridCol>
                <a:gridCol w="2433348">
                  <a:extLst>
                    <a:ext uri="{9D8B030D-6E8A-4147-A177-3AD203B41FA5}">
                      <a16:colId xmlns:a16="http://schemas.microsoft.com/office/drawing/2014/main" val="1762583654"/>
                    </a:ext>
                  </a:extLst>
                </a:gridCol>
              </a:tblGrid>
              <a:tr h="1182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000" dirty="0"/>
                        <a:t>For Corporations</a:t>
                      </a:r>
                    </a:p>
                  </a:txBody>
                  <a:tcPr>
                    <a:solidFill>
                      <a:srgbClr val="0055B9"/>
                    </a:solidFill>
                  </a:tcPr>
                </a:tc>
                <a:tc>
                  <a:txBody>
                    <a:bodyPr/>
                    <a:lstStyle/>
                    <a:p>
                      <a:r>
                        <a:rPr lang="es-EC" sz="2000" dirty="0" err="1"/>
                        <a:t>For</a:t>
                      </a:r>
                      <a:r>
                        <a:rPr lang="es-EC" sz="2000" dirty="0"/>
                        <a:t> </a:t>
                      </a:r>
                      <a:r>
                        <a:rPr lang="es-EC" sz="2000" dirty="0" err="1"/>
                        <a:t>individuals</a:t>
                      </a:r>
                      <a:endParaRPr lang="es-EC" sz="2000" dirty="0"/>
                    </a:p>
                  </a:txBody>
                  <a:tcPr>
                    <a:solidFill>
                      <a:srgbClr val="00B0F0"/>
                    </a:solidFill>
                  </a:tcPr>
                </a:tc>
                <a:extLst>
                  <a:ext uri="{0D108BD9-81ED-4DB2-BD59-A6C34878D82A}">
                    <a16:rowId xmlns:a16="http://schemas.microsoft.com/office/drawing/2014/main" val="458302600"/>
                  </a:ext>
                </a:extLst>
              </a:tr>
              <a:tr h="367993">
                <a:tc>
                  <a:txBody>
                    <a:bodyPr/>
                    <a:lstStyle/>
                    <a:p>
                      <a:r>
                        <a:rPr lang="es-EC" sz="1800" dirty="0"/>
                        <a:t>25% of the taxable base. </a:t>
                      </a:r>
                      <a:r>
                        <a:rPr lang="es-EC" sz="1800" dirty="0" err="1"/>
                        <a:t>It</a:t>
                      </a:r>
                      <a:r>
                        <a:rPr lang="es-EC" sz="1800" dirty="0"/>
                        <a:t> </a:t>
                      </a:r>
                      <a:r>
                        <a:rPr lang="es-EC" sz="1800" dirty="0" err="1"/>
                        <a:t>could</a:t>
                      </a:r>
                      <a:r>
                        <a:rPr lang="es-EC" sz="1800" dirty="0"/>
                        <a:t> be </a:t>
                      </a:r>
                      <a:r>
                        <a:rPr lang="es-EC" sz="1800" dirty="0" err="1"/>
                        <a:t>increased</a:t>
                      </a:r>
                      <a:r>
                        <a:rPr lang="es-EC" sz="1800" dirty="0"/>
                        <a:t> </a:t>
                      </a:r>
                      <a:r>
                        <a:rPr lang="es-EC" sz="1800" dirty="0" err="1"/>
                        <a:t>by</a:t>
                      </a:r>
                      <a:r>
                        <a:rPr lang="es-EC" sz="1800" dirty="0"/>
                        <a:t> 3 </a:t>
                      </a:r>
                      <a:r>
                        <a:rPr lang="es-EC" sz="1800" dirty="0" err="1"/>
                        <a:t>points</a:t>
                      </a:r>
                      <a:r>
                        <a:rPr lang="es-EC" sz="1800" dirty="0"/>
                        <a:t>. </a:t>
                      </a:r>
                    </a:p>
                  </a:txBody>
                  <a:tcPr/>
                </a:tc>
                <a:tc>
                  <a:txBody>
                    <a:bodyPr/>
                    <a:lstStyle/>
                    <a:p>
                      <a:r>
                        <a:rPr lang="es-EC" sz="1800" dirty="0"/>
                        <a:t>Progressive tax rate that can get up to 37%</a:t>
                      </a:r>
                    </a:p>
                  </a:txBody>
                  <a:tcPr/>
                </a:tc>
                <a:extLst>
                  <a:ext uri="{0D108BD9-81ED-4DB2-BD59-A6C34878D82A}">
                    <a16:rowId xmlns:a16="http://schemas.microsoft.com/office/drawing/2014/main" val="1593384267"/>
                  </a:ext>
                </a:extLst>
              </a:tr>
            </a:tbl>
          </a:graphicData>
        </a:graphic>
      </p:graphicFrame>
      <p:pic>
        <p:nvPicPr>
          <p:cNvPr id="9" name="Graphic 8">
            <a:extLst>
              <a:ext uri="{FF2B5EF4-FFF2-40B4-BE49-F238E27FC236}">
                <a16:creationId xmlns:a16="http://schemas.microsoft.com/office/drawing/2014/main" id="{9611163F-D9FF-7817-5C92-08B13CAB0CE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4249" y="912354"/>
            <a:ext cx="1343891" cy="1343891"/>
          </a:xfrm>
          <a:prstGeom prst="rect">
            <a:avLst/>
          </a:prstGeom>
        </p:spPr>
      </p:pic>
      <p:sp>
        <p:nvSpPr>
          <p:cNvPr id="11" name="TextBox 10">
            <a:extLst>
              <a:ext uri="{FF2B5EF4-FFF2-40B4-BE49-F238E27FC236}">
                <a16:creationId xmlns:a16="http://schemas.microsoft.com/office/drawing/2014/main" id="{AF6DBCA8-5F37-30CE-AC26-550E86E40013}"/>
              </a:ext>
            </a:extLst>
          </p:cNvPr>
          <p:cNvSpPr txBox="1"/>
          <p:nvPr/>
        </p:nvSpPr>
        <p:spPr>
          <a:xfrm>
            <a:off x="4914458" y="2394881"/>
            <a:ext cx="6694668" cy="1938992"/>
          </a:xfrm>
          <a:prstGeom prst="rect">
            <a:avLst/>
          </a:prstGeom>
          <a:noFill/>
        </p:spPr>
        <p:txBody>
          <a:bodyPr wrap="square">
            <a:spAutoFit/>
          </a:bodyPr>
          <a:lstStyle/>
          <a:p>
            <a:pPr marL="800100" marR="0" lvl="1" indent="-34290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kumimoji="0" lang="es-EC"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What is income? Article 2 of the Internal Regime Tax Law (Tax Law) aims to clarify the concept of “income”, which is derived from work or capital or both sources, that could be money, assets or services. </a:t>
            </a:r>
          </a:p>
          <a:p>
            <a:pPr marL="800100" marR="0" lvl="1" indent="-34290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kumimoji="0" lang="es-EC"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Ecuadorian percentage of income tax varies in corporations and individuals: </a:t>
            </a:r>
          </a:p>
        </p:txBody>
      </p:sp>
    </p:spTree>
    <p:extLst>
      <p:ext uri="{BB962C8B-B14F-4D97-AF65-F5344CB8AC3E}">
        <p14:creationId xmlns:p14="http://schemas.microsoft.com/office/powerpoint/2010/main" val="1502878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596385"/>
            <a:ext cx="12192000" cy="6858000"/>
          </a:xfrm>
        </p:spPr>
      </p:pic>
      <p:sp>
        <p:nvSpPr>
          <p:cNvPr id="2" name="Title 1"/>
          <p:cNvSpPr>
            <a:spLocks noGrp="1"/>
          </p:cNvSpPr>
          <p:nvPr>
            <p:ph type="title"/>
          </p:nvPr>
        </p:nvSpPr>
        <p:spPr>
          <a:xfrm>
            <a:off x="1870992" y="918930"/>
            <a:ext cx="8278046" cy="938632"/>
          </a:xfrm>
        </p:spPr>
        <p:txBody>
          <a:bodyPr>
            <a:normAutofit fontScale="90000"/>
          </a:bodyPr>
          <a:lstStyle/>
          <a:p>
            <a:r>
              <a:rPr lang="en-GB" sz="5400" b="1" dirty="0">
                <a:latin typeface="+mn-lt"/>
              </a:rPr>
              <a:t>Income Tax in the Metaverse</a:t>
            </a:r>
            <a:endParaRPr lang="en-GB" sz="5400" dirty="0">
              <a:latin typeface="+mn-lt"/>
            </a:endParaRPr>
          </a:p>
        </p:txBody>
      </p:sp>
      <p:pic>
        <p:nvPicPr>
          <p:cNvPr id="9" name="Graphic 8">
            <a:extLst>
              <a:ext uri="{FF2B5EF4-FFF2-40B4-BE49-F238E27FC236}">
                <a16:creationId xmlns:a16="http://schemas.microsoft.com/office/drawing/2014/main" id="{9611163F-D9FF-7817-5C92-08B13CAB0CE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505" y="716300"/>
            <a:ext cx="1343891" cy="1343891"/>
          </a:xfrm>
          <a:prstGeom prst="rect">
            <a:avLst/>
          </a:prstGeom>
        </p:spPr>
      </p:pic>
      <p:grpSp>
        <p:nvGrpSpPr>
          <p:cNvPr id="10" name="Group 9">
            <a:extLst>
              <a:ext uri="{FF2B5EF4-FFF2-40B4-BE49-F238E27FC236}">
                <a16:creationId xmlns:a16="http://schemas.microsoft.com/office/drawing/2014/main" id="{6239AF27-153E-0B84-13BE-A5A7206CCDAB}"/>
              </a:ext>
            </a:extLst>
          </p:cNvPr>
          <p:cNvGrpSpPr/>
          <p:nvPr/>
        </p:nvGrpSpPr>
        <p:grpSpPr>
          <a:xfrm>
            <a:off x="539053" y="2012044"/>
            <a:ext cx="11057933" cy="4384041"/>
            <a:chOff x="539053" y="2012044"/>
            <a:chExt cx="11057933" cy="4384041"/>
          </a:xfrm>
        </p:grpSpPr>
        <p:sp>
          <p:nvSpPr>
            <p:cNvPr id="12" name="Freeform 11">
              <a:extLst>
                <a:ext uri="{FF2B5EF4-FFF2-40B4-BE49-F238E27FC236}">
                  <a16:creationId xmlns:a16="http://schemas.microsoft.com/office/drawing/2014/main" id="{67813A66-CC56-5A3F-12DC-45E32F81B624}"/>
                </a:ext>
              </a:extLst>
            </p:cNvPr>
            <p:cNvSpPr/>
            <p:nvPr/>
          </p:nvSpPr>
          <p:spPr>
            <a:xfrm>
              <a:off x="556196" y="2128874"/>
              <a:ext cx="936792" cy="1100468"/>
            </a:xfrm>
            <a:custGeom>
              <a:avLst/>
              <a:gdLst>
                <a:gd name="connsiteX0" fmla="*/ 0 w 1311362"/>
                <a:gd name="connsiteY0" fmla="*/ 0 h 936792"/>
                <a:gd name="connsiteX1" fmla="*/ 842966 w 1311362"/>
                <a:gd name="connsiteY1" fmla="*/ 0 h 936792"/>
                <a:gd name="connsiteX2" fmla="*/ 1311362 w 1311362"/>
                <a:gd name="connsiteY2" fmla="*/ 468396 h 936792"/>
                <a:gd name="connsiteX3" fmla="*/ 842966 w 1311362"/>
                <a:gd name="connsiteY3" fmla="*/ 936792 h 936792"/>
                <a:gd name="connsiteX4" fmla="*/ 0 w 1311362"/>
                <a:gd name="connsiteY4" fmla="*/ 936792 h 936792"/>
                <a:gd name="connsiteX5" fmla="*/ 468396 w 1311362"/>
                <a:gd name="connsiteY5" fmla="*/ 468396 h 936792"/>
                <a:gd name="connsiteX6" fmla="*/ 0 w 1311362"/>
                <a:gd name="connsiteY6" fmla="*/ 0 h 93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362" h="936792">
                  <a:moveTo>
                    <a:pt x="1311362" y="0"/>
                  </a:moveTo>
                  <a:lnTo>
                    <a:pt x="1311362" y="602186"/>
                  </a:lnTo>
                  <a:lnTo>
                    <a:pt x="655681" y="936792"/>
                  </a:lnTo>
                  <a:lnTo>
                    <a:pt x="0" y="602186"/>
                  </a:lnTo>
                  <a:lnTo>
                    <a:pt x="0" y="0"/>
                  </a:lnTo>
                  <a:lnTo>
                    <a:pt x="655681" y="334606"/>
                  </a:lnTo>
                  <a:lnTo>
                    <a:pt x="1311362" y="0"/>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483637" rIns="15240" bIns="483636" numCol="1" spcCol="1270" anchor="ctr" anchorCtr="0">
              <a:noAutofit/>
            </a:bodyPr>
            <a:lstStyle/>
            <a:p>
              <a:pPr marL="0" lvl="0" indent="0" algn="ctr" defTabSz="1066800">
                <a:lnSpc>
                  <a:spcPct val="90000"/>
                </a:lnSpc>
                <a:spcBef>
                  <a:spcPct val="0"/>
                </a:spcBef>
                <a:spcAft>
                  <a:spcPct val="35000"/>
                </a:spcAft>
                <a:buNone/>
              </a:pPr>
              <a:r>
                <a:rPr lang="en-US" sz="2400" kern="1200" dirty="0"/>
                <a:t>1</a:t>
              </a:r>
            </a:p>
          </p:txBody>
        </p:sp>
        <p:sp>
          <p:nvSpPr>
            <p:cNvPr id="13" name="Freeform 12">
              <a:extLst>
                <a:ext uri="{FF2B5EF4-FFF2-40B4-BE49-F238E27FC236}">
                  <a16:creationId xmlns:a16="http://schemas.microsoft.com/office/drawing/2014/main" id="{3F775558-D1AF-8A38-6E62-0B0C9794765C}"/>
                </a:ext>
              </a:extLst>
            </p:cNvPr>
            <p:cNvSpPr/>
            <p:nvPr/>
          </p:nvSpPr>
          <p:spPr>
            <a:xfrm>
              <a:off x="1480847" y="2012044"/>
              <a:ext cx="10116139" cy="878338"/>
            </a:xfrm>
            <a:custGeom>
              <a:avLst/>
              <a:gdLst>
                <a:gd name="connsiteX0" fmla="*/ 105381 w 632271"/>
                <a:gd name="connsiteY0" fmla="*/ 0 h 10116138"/>
                <a:gd name="connsiteX1" fmla="*/ 526890 w 632271"/>
                <a:gd name="connsiteY1" fmla="*/ 0 h 10116138"/>
                <a:gd name="connsiteX2" fmla="*/ 632271 w 632271"/>
                <a:gd name="connsiteY2" fmla="*/ 105381 h 10116138"/>
                <a:gd name="connsiteX3" fmla="*/ 632271 w 632271"/>
                <a:gd name="connsiteY3" fmla="*/ 10116138 h 10116138"/>
                <a:gd name="connsiteX4" fmla="*/ 632271 w 632271"/>
                <a:gd name="connsiteY4" fmla="*/ 10116138 h 10116138"/>
                <a:gd name="connsiteX5" fmla="*/ 0 w 632271"/>
                <a:gd name="connsiteY5" fmla="*/ 10116138 h 10116138"/>
                <a:gd name="connsiteX6" fmla="*/ 0 w 632271"/>
                <a:gd name="connsiteY6" fmla="*/ 10116138 h 10116138"/>
                <a:gd name="connsiteX7" fmla="*/ 0 w 632271"/>
                <a:gd name="connsiteY7" fmla="*/ 105381 h 10116138"/>
                <a:gd name="connsiteX8" fmla="*/ 105381 w 632271"/>
                <a:gd name="connsiteY8" fmla="*/ 0 h 1011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271" h="10116138">
                  <a:moveTo>
                    <a:pt x="632271" y="1686068"/>
                  </a:moveTo>
                  <a:lnTo>
                    <a:pt x="632271" y="8430070"/>
                  </a:lnTo>
                  <a:cubicBezTo>
                    <a:pt x="632271" y="9361250"/>
                    <a:pt x="629322" y="10116130"/>
                    <a:pt x="625685" y="10116130"/>
                  </a:cubicBezTo>
                  <a:lnTo>
                    <a:pt x="0" y="10116130"/>
                  </a:lnTo>
                  <a:lnTo>
                    <a:pt x="0" y="10116130"/>
                  </a:lnTo>
                  <a:lnTo>
                    <a:pt x="0" y="8"/>
                  </a:lnTo>
                  <a:lnTo>
                    <a:pt x="0" y="8"/>
                  </a:lnTo>
                  <a:lnTo>
                    <a:pt x="625685" y="8"/>
                  </a:lnTo>
                  <a:cubicBezTo>
                    <a:pt x="629322" y="8"/>
                    <a:pt x="632271" y="754888"/>
                    <a:pt x="632271" y="1686068"/>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42295" rIns="42295" bIns="42296" numCol="1" spcCol="1270" anchor="ctr" anchorCtr="0">
              <a:noAutofit/>
            </a:bodyPr>
            <a:lstStyle/>
            <a:p>
              <a:pPr marL="285750" lvl="1" indent="-285750" algn="l" defTabSz="800100">
                <a:lnSpc>
                  <a:spcPct val="90000"/>
                </a:lnSpc>
                <a:spcBef>
                  <a:spcPct val="0"/>
                </a:spcBef>
                <a:spcAft>
                  <a:spcPct val="15000"/>
                </a:spcAft>
                <a:buClr>
                  <a:srgbClr val="00B0F0"/>
                </a:buClr>
                <a:buFont typeface="Wingdings" pitchFamily="2" charset="2"/>
                <a:buChar char="§"/>
              </a:pPr>
              <a:r>
                <a:rPr lang="en-US" sz="1800" kern="1200" noProof="0" dirty="0"/>
                <a:t>Ecuador has no regulation regarding cryptocurrencies or transactions in the metaverse. This issue has not been tackled by the authorities (so far). </a:t>
              </a:r>
            </a:p>
          </p:txBody>
        </p:sp>
        <p:sp>
          <p:nvSpPr>
            <p:cNvPr id="14" name="Freeform 13">
              <a:extLst>
                <a:ext uri="{FF2B5EF4-FFF2-40B4-BE49-F238E27FC236}">
                  <a16:creationId xmlns:a16="http://schemas.microsoft.com/office/drawing/2014/main" id="{D60F73DB-7CE6-1D3E-D5DA-58C89214AF32}"/>
                </a:ext>
              </a:extLst>
            </p:cNvPr>
            <p:cNvSpPr/>
            <p:nvPr/>
          </p:nvSpPr>
          <p:spPr>
            <a:xfrm>
              <a:off x="556195" y="3500853"/>
              <a:ext cx="936793" cy="1100468"/>
            </a:xfrm>
            <a:custGeom>
              <a:avLst/>
              <a:gdLst>
                <a:gd name="connsiteX0" fmla="*/ 0 w 1338275"/>
                <a:gd name="connsiteY0" fmla="*/ 0 h 936792"/>
                <a:gd name="connsiteX1" fmla="*/ 869879 w 1338275"/>
                <a:gd name="connsiteY1" fmla="*/ 0 h 936792"/>
                <a:gd name="connsiteX2" fmla="*/ 1338275 w 1338275"/>
                <a:gd name="connsiteY2" fmla="*/ 468396 h 936792"/>
                <a:gd name="connsiteX3" fmla="*/ 869879 w 1338275"/>
                <a:gd name="connsiteY3" fmla="*/ 936792 h 936792"/>
                <a:gd name="connsiteX4" fmla="*/ 0 w 1338275"/>
                <a:gd name="connsiteY4" fmla="*/ 936792 h 936792"/>
                <a:gd name="connsiteX5" fmla="*/ 468396 w 1338275"/>
                <a:gd name="connsiteY5" fmla="*/ 468396 h 936792"/>
                <a:gd name="connsiteX6" fmla="*/ 0 w 1338275"/>
                <a:gd name="connsiteY6" fmla="*/ 0 h 93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8275" h="936792">
                  <a:moveTo>
                    <a:pt x="1338274" y="0"/>
                  </a:moveTo>
                  <a:lnTo>
                    <a:pt x="1338274" y="608915"/>
                  </a:lnTo>
                  <a:lnTo>
                    <a:pt x="669138" y="936792"/>
                  </a:lnTo>
                  <a:lnTo>
                    <a:pt x="1" y="608915"/>
                  </a:lnTo>
                  <a:lnTo>
                    <a:pt x="1" y="0"/>
                  </a:lnTo>
                  <a:lnTo>
                    <a:pt x="669138" y="327877"/>
                  </a:lnTo>
                  <a:lnTo>
                    <a:pt x="1338274" y="0"/>
                  </a:lnTo>
                  <a:close/>
                </a:path>
              </a:pathLst>
            </a:custGeom>
            <a:solidFill>
              <a:srgbClr val="0070C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241" tIns="483636" rIns="15240" bIns="483637" numCol="1" spcCol="1270" anchor="ctr" anchorCtr="0">
              <a:noAutofit/>
            </a:bodyPr>
            <a:lstStyle/>
            <a:p>
              <a:pPr marL="0" lvl="0" indent="0" algn="ctr" defTabSz="1066800">
                <a:lnSpc>
                  <a:spcPct val="90000"/>
                </a:lnSpc>
                <a:spcBef>
                  <a:spcPct val="0"/>
                </a:spcBef>
                <a:spcAft>
                  <a:spcPct val="35000"/>
                </a:spcAft>
                <a:buNone/>
              </a:pPr>
              <a:r>
                <a:rPr lang="en-US" sz="2400" kern="1200" dirty="0"/>
                <a:t>2</a:t>
              </a:r>
            </a:p>
          </p:txBody>
        </p:sp>
        <p:sp>
          <p:nvSpPr>
            <p:cNvPr id="15" name="Freeform 14">
              <a:extLst>
                <a:ext uri="{FF2B5EF4-FFF2-40B4-BE49-F238E27FC236}">
                  <a16:creationId xmlns:a16="http://schemas.microsoft.com/office/drawing/2014/main" id="{A7FAA29B-6FEC-EFE5-8ED4-B4F261E5CE7F}"/>
                </a:ext>
              </a:extLst>
            </p:cNvPr>
            <p:cNvSpPr/>
            <p:nvPr/>
          </p:nvSpPr>
          <p:spPr>
            <a:xfrm>
              <a:off x="1480848" y="3076499"/>
              <a:ext cx="10116138" cy="2034142"/>
            </a:xfrm>
            <a:custGeom>
              <a:avLst/>
              <a:gdLst>
                <a:gd name="connsiteX0" fmla="*/ 339030 w 2034142"/>
                <a:gd name="connsiteY0" fmla="*/ 0 h 10116138"/>
                <a:gd name="connsiteX1" fmla="*/ 1695112 w 2034142"/>
                <a:gd name="connsiteY1" fmla="*/ 0 h 10116138"/>
                <a:gd name="connsiteX2" fmla="*/ 2034142 w 2034142"/>
                <a:gd name="connsiteY2" fmla="*/ 339030 h 10116138"/>
                <a:gd name="connsiteX3" fmla="*/ 2034142 w 2034142"/>
                <a:gd name="connsiteY3" fmla="*/ 10116138 h 10116138"/>
                <a:gd name="connsiteX4" fmla="*/ 2034142 w 2034142"/>
                <a:gd name="connsiteY4" fmla="*/ 10116138 h 10116138"/>
                <a:gd name="connsiteX5" fmla="*/ 0 w 2034142"/>
                <a:gd name="connsiteY5" fmla="*/ 10116138 h 10116138"/>
                <a:gd name="connsiteX6" fmla="*/ 0 w 2034142"/>
                <a:gd name="connsiteY6" fmla="*/ 10116138 h 10116138"/>
                <a:gd name="connsiteX7" fmla="*/ 0 w 2034142"/>
                <a:gd name="connsiteY7" fmla="*/ 339030 h 10116138"/>
                <a:gd name="connsiteX8" fmla="*/ 339030 w 2034142"/>
                <a:gd name="connsiteY8" fmla="*/ 0 h 1011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142" h="10116138">
                  <a:moveTo>
                    <a:pt x="2034142" y="1686056"/>
                  </a:moveTo>
                  <a:lnTo>
                    <a:pt x="2034142" y="8430082"/>
                  </a:lnTo>
                  <a:cubicBezTo>
                    <a:pt x="2034142" y="9361263"/>
                    <a:pt x="2003620" y="10116136"/>
                    <a:pt x="1965970" y="10116136"/>
                  </a:cubicBezTo>
                  <a:lnTo>
                    <a:pt x="0" y="10116136"/>
                  </a:lnTo>
                  <a:lnTo>
                    <a:pt x="0" y="10116136"/>
                  </a:lnTo>
                  <a:lnTo>
                    <a:pt x="0" y="2"/>
                  </a:lnTo>
                  <a:lnTo>
                    <a:pt x="0" y="2"/>
                  </a:lnTo>
                  <a:lnTo>
                    <a:pt x="1965970" y="2"/>
                  </a:lnTo>
                  <a:cubicBezTo>
                    <a:pt x="2003620" y="2"/>
                    <a:pt x="2034142" y="754875"/>
                    <a:pt x="2034142" y="1686056"/>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110728" rIns="110728" bIns="110730"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None/>
              </a:pPr>
              <a:r>
                <a:rPr lang="en-US" sz="1800" b="1" u="sng" kern="1200" dirty="0"/>
                <a:t>Types of income: </a:t>
              </a:r>
            </a:p>
            <a:p>
              <a:pPr marL="285750" lvl="1" indent="-285750" defTabSz="800100">
                <a:lnSpc>
                  <a:spcPct val="90000"/>
                </a:lnSpc>
                <a:spcBef>
                  <a:spcPct val="0"/>
                </a:spcBef>
                <a:spcAft>
                  <a:spcPct val="15000"/>
                </a:spcAft>
                <a:buClr>
                  <a:srgbClr val="00B0F0"/>
                </a:buClr>
                <a:buFont typeface="Wingdings" pitchFamily="2" charset="2"/>
                <a:buChar char="§"/>
              </a:pPr>
              <a:r>
                <a:rPr lang="es-EC" sz="1800" dirty="0" err="1"/>
                <a:t>Those</a:t>
              </a:r>
              <a:r>
                <a:rPr lang="es-EC" sz="1800" dirty="0"/>
                <a:t> </a:t>
              </a:r>
              <a:r>
                <a:rPr lang="es-EC" sz="1800" dirty="0" err="1"/>
                <a:t>obtained</a:t>
              </a:r>
              <a:r>
                <a:rPr lang="es-EC" sz="1800" dirty="0"/>
                <a:t> </a:t>
              </a:r>
              <a:r>
                <a:rPr lang="es-EC" sz="1800" dirty="0" err="1"/>
                <a:t>by</a:t>
              </a:r>
              <a:r>
                <a:rPr lang="es-EC" sz="1800" dirty="0"/>
                <a:t> </a:t>
              </a:r>
              <a:r>
                <a:rPr lang="es-EC" sz="1800" dirty="0" err="1"/>
                <a:t>Ecuadorian</a:t>
              </a:r>
              <a:r>
                <a:rPr lang="es-EC" sz="1800" dirty="0"/>
                <a:t> </a:t>
              </a:r>
              <a:r>
                <a:rPr lang="es-EC" sz="1800" dirty="0" err="1"/>
                <a:t>or</a:t>
              </a:r>
              <a:r>
                <a:rPr lang="es-EC" sz="1800" dirty="0"/>
                <a:t> </a:t>
              </a:r>
              <a:r>
                <a:rPr lang="es-EC" sz="1800" dirty="0" err="1"/>
                <a:t>foreigners</a:t>
              </a:r>
              <a:r>
                <a:rPr lang="es-EC" sz="1800" dirty="0"/>
                <a:t> in </a:t>
              </a:r>
              <a:r>
                <a:rPr lang="es-EC" sz="1800" dirty="0" err="1"/>
                <a:t>consideration</a:t>
              </a:r>
              <a:r>
                <a:rPr lang="es-EC" sz="1800" dirty="0"/>
                <a:t> </a:t>
              </a:r>
              <a:r>
                <a:rPr lang="es-EC" sz="1800" dirty="0" err="1"/>
                <a:t>for</a:t>
              </a:r>
              <a:r>
                <a:rPr lang="es-EC" sz="1800" dirty="0"/>
                <a:t> </a:t>
              </a:r>
              <a:r>
                <a:rPr lang="es-EC" sz="1800" dirty="0" err="1"/>
                <a:t>professional</a:t>
              </a:r>
              <a:r>
                <a:rPr lang="es-EC" sz="1800" dirty="0"/>
                <a:t>, </a:t>
              </a:r>
              <a:r>
                <a:rPr lang="es-EC" sz="1800" dirty="0" err="1"/>
                <a:t>commercial</a:t>
              </a:r>
              <a:r>
                <a:rPr lang="es-EC" sz="1800" dirty="0"/>
                <a:t>, industrial, </a:t>
              </a:r>
              <a:r>
                <a:rPr lang="es-EC" sz="1800" dirty="0" err="1"/>
                <a:t>agricultural</a:t>
              </a:r>
              <a:r>
                <a:rPr lang="es-EC" sz="1800" dirty="0"/>
                <a:t> and mineral </a:t>
              </a:r>
              <a:r>
                <a:rPr lang="es-EC" sz="1800" dirty="0" err="1"/>
                <a:t>services</a:t>
              </a:r>
              <a:r>
                <a:rPr lang="es-EC" sz="1800" dirty="0"/>
                <a:t>, as </a:t>
              </a:r>
              <a:r>
                <a:rPr lang="es-EC" sz="1800" dirty="0" err="1"/>
                <a:t>well</a:t>
              </a:r>
              <a:r>
                <a:rPr lang="es-EC" sz="1800" dirty="0"/>
                <a:t> as </a:t>
              </a:r>
              <a:r>
                <a:rPr lang="es-EC" sz="1800" dirty="0" err="1"/>
                <a:t>service</a:t>
              </a:r>
              <a:r>
                <a:rPr lang="es-EC" sz="1800" dirty="0"/>
                <a:t> </a:t>
              </a:r>
              <a:r>
                <a:rPr lang="es-EC" sz="1800" dirty="0" err="1"/>
                <a:t>activities</a:t>
              </a:r>
              <a:r>
                <a:rPr lang="es-EC" sz="1800" dirty="0"/>
                <a:t> and </a:t>
              </a:r>
              <a:r>
                <a:rPr lang="es-EC" sz="1800" dirty="0" err="1"/>
                <a:t>other</a:t>
              </a:r>
              <a:r>
                <a:rPr lang="es-EC" sz="1800" dirty="0"/>
                <a:t> </a:t>
              </a:r>
              <a:r>
                <a:rPr lang="es-EC" sz="1800" dirty="0" err="1"/>
                <a:t>with</a:t>
              </a:r>
              <a:r>
                <a:rPr lang="es-EC" sz="1800" dirty="0"/>
                <a:t> economic </a:t>
              </a:r>
              <a:r>
                <a:rPr lang="es-EC" sz="1800" dirty="0" err="1"/>
                <a:t>nature</a:t>
              </a:r>
              <a:r>
                <a:rPr lang="es-EC" sz="1800" dirty="0"/>
                <a:t> </a:t>
              </a:r>
              <a:r>
                <a:rPr lang="es-EC" sz="1800" dirty="0" err="1"/>
                <a:t>realized</a:t>
              </a:r>
              <a:r>
                <a:rPr lang="es-EC" sz="1800" dirty="0"/>
                <a:t> in </a:t>
              </a:r>
              <a:r>
                <a:rPr lang="es-EC" sz="1800" dirty="0" err="1"/>
                <a:t>Ecuadorian</a:t>
              </a:r>
              <a:r>
                <a:rPr lang="es-EC" sz="1800" dirty="0"/>
                <a:t> </a:t>
              </a:r>
              <a:r>
                <a:rPr lang="es-EC" sz="1800" dirty="0" err="1"/>
                <a:t>territory</a:t>
              </a:r>
              <a:r>
                <a:rPr lang="en-US" dirty="0"/>
                <a:t> </a:t>
              </a:r>
              <a:r>
                <a:rPr lang="es-EC" sz="1800" kern="1200" dirty="0"/>
                <a:t>(Art. 8 # 1 Tax </a:t>
              </a:r>
              <a:r>
                <a:rPr lang="es-EC" sz="1800" kern="1200" dirty="0" err="1"/>
                <a:t>Law</a:t>
              </a:r>
              <a:r>
                <a:rPr lang="es-EC" sz="1800" kern="1200" dirty="0"/>
                <a:t>)</a:t>
              </a:r>
              <a:endParaRPr lang="en-US" sz="1800" kern="1200" dirty="0"/>
            </a:p>
            <a:p>
              <a:pPr marL="285750" lvl="1" indent="-285750" algn="l" defTabSz="800100">
                <a:lnSpc>
                  <a:spcPct val="90000"/>
                </a:lnSpc>
                <a:spcBef>
                  <a:spcPct val="0"/>
                </a:spcBef>
                <a:spcAft>
                  <a:spcPct val="15000"/>
                </a:spcAft>
                <a:buClr>
                  <a:srgbClr val="00B0F0"/>
                </a:buClr>
                <a:buFont typeface="Wingdings" pitchFamily="2" charset="2"/>
                <a:buChar char="§"/>
              </a:pPr>
              <a:r>
                <a:rPr lang="es-EC" sz="1800" kern="1200" dirty="0" err="1"/>
                <a:t>Profits</a:t>
              </a:r>
              <a:r>
                <a:rPr lang="es-EC" sz="1800" kern="1200" dirty="0"/>
                <a:t> </a:t>
              </a:r>
              <a:r>
                <a:rPr lang="es-EC" sz="1800" kern="1200" dirty="0" err="1"/>
                <a:t>obtained</a:t>
              </a:r>
              <a:r>
                <a:rPr lang="es-EC" sz="1800" kern="1200" dirty="0"/>
                <a:t> </a:t>
              </a:r>
              <a:r>
                <a:rPr lang="es-EC" sz="1800" kern="1200" dirty="0" err="1"/>
                <a:t>from</a:t>
              </a:r>
              <a:r>
                <a:rPr lang="es-EC" sz="1800" kern="1200" dirty="0"/>
                <a:t> </a:t>
              </a:r>
              <a:r>
                <a:rPr lang="es-EC" sz="1800" kern="1200" dirty="0" err="1"/>
                <a:t>selling</a:t>
              </a:r>
              <a:r>
                <a:rPr lang="es-EC" sz="1800" kern="1200" dirty="0"/>
                <a:t> </a:t>
              </a:r>
              <a:r>
                <a:rPr lang="es-EC" sz="1800" kern="1200" dirty="0" err="1"/>
                <a:t>of</a:t>
              </a:r>
              <a:r>
                <a:rPr lang="es-EC" sz="1800" kern="1200" dirty="0"/>
                <a:t> </a:t>
              </a:r>
              <a:r>
                <a:rPr lang="es-EC" sz="1800" kern="1200" dirty="0" err="1"/>
                <a:t>movable</a:t>
              </a:r>
              <a:r>
                <a:rPr lang="es-EC" sz="1800" kern="1200" dirty="0"/>
                <a:t> </a:t>
              </a:r>
              <a:r>
                <a:rPr lang="es-EC" sz="1800" kern="1200" dirty="0" err="1"/>
                <a:t>property</a:t>
              </a:r>
              <a:r>
                <a:rPr lang="es-EC" sz="1800" kern="1200" dirty="0"/>
                <a:t> as </a:t>
              </a:r>
              <a:r>
                <a:rPr lang="es-EC" sz="1800" kern="1200" dirty="0" err="1"/>
                <a:t>well</a:t>
              </a:r>
              <a:r>
                <a:rPr lang="es-EC" sz="1800" kern="1200" dirty="0"/>
                <a:t> as </a:t>
              </a:r>
              <a:r>
                <a:rPr lang="es-EC" sz="1800" kern="1200" dirty="0" err="1"/>
                <a:t>of</a:t>
              </a:r>
              <a:r>
                <a:rPr lang="es-EC" sz="1800" kern="1200" dirty="0"/>
                <a:t> real estate </a:t>
              </a:r>
              <a:r>
                <a:rPr lang="es-EC" sz="1800" kern="1200" dirty="0" err="1"/>
                <a:t>located</a:t>
              </a:r>
              <a:r>
                <a:rPr lang="es-EC" sz="1800" kern="1200" dirty="0"/>
                <a:t> in </a:t>
              </a:r>
              <a:r>
                <a:rPr lang="es-EC" sz="1800" kern="1200" dirty="0" err="1"/>
                <a:t>the</a:t>
              </a:r>
              <a:r>
                <a:rPr lang="es-EC" sz="1800" kern="1200" dirty="0"/>
                <a:t> country (Art. 8 # 3 Tax </a:t>
              </a:r>
              <a:r>
                <a:rPr lang="es-EC" sz="1800" kern="1200" dirty="0" err="1"/>
                <a:t>Law</a:t>
              </a:r>
              <a:r>
                <a:rPr lang="es-EC" sz="1800" kern="1200" dirty="0"/>
                <a:t>) </a:t>
              </a:r>
              <a:endParaRPr lang="en-US" sz="1800" kern="1200" dirty="0"/>
            </a:p>
            <a:p>
              <a:pPr marL="285750" lvl="1" indent="-285750" algn="l" defTabSz="800100">
                <a:lnSpc>
                  <a:spcPct val="90000"/>
                </a:lnSpc>
                <a:spcBef>
                  <a:spcPct val="0"/>
                </a:spcBef>
                <a:spcAft>
                  <a:spcPct val="15000"/>
                </a:spcAft>
                <a:buClr>
                  <a:srgbClr val="00B0F0"/>
                </a:buClr>
                <a:buFont typeface="Wingdings" pitchFamily="2" charset="2"/>
                <a:buChar char="§"/>
              </a:pPr>
              <a:r>
                <a:rPr lang="es-EC" sz="1800" kern="1200" dirty="0" err="1"/>
                <a:t>Any</a:t>
              </a:r>
              <a:r>
                <a:rPr lang="es-EC" sz="1800" kern="1200" dirty="0"/>
                <a:t> type </a:t>
              </a:r>
              <a:r>
                <a:rPr lang="es-EC" sz="1800" kern="1200" dirty="0" err="1"/>
                <a:t>of</a:t>
              </a:r>
              <a:r>
                <a:rPr lang="es-EC" sz="1800" kern="1200" dirty="0"/>
                <a:t> </a:t>
              </a:r>
              <a:r>
                <a:rPr lang="es-EC" sz="1800" kern="1200" dirty="0" err="1"/>
                <a:t>rent</a:t>
              </a:r>
              <a:r>
                <a:rPr lang="es-EC" sz="1800" kern="1200" dirty="0"/>
                <a:t> </a:t>
              </a:r>
              <a:r>
                <a:rPr lang="es-EC" sz="1800" kern="1200" dirty="0" err="1"/>
                <a:t>that</a:t>
              </a:r>
              <a:r>
                <a:rPr lang="es-EC" sz="1800" kern="1200" dirty="0"/>
                <a:t> is </a:t>
              </a:r>
              <a:r>
                <a:rPr lang="es-EC" sz="1800" kern="1200" dirty="0" err="1"/>
                <a:t>subject</a:t>
              </a:r>
              <a:r>
                <a:rPr lang="es-EC" sz="1800" kern="1200" dirty="0"/>
                <a:t> </a:t>
              </a:r>
              <a:r>
                <a:rPr lang="es-EC" sz="1800" kern="1200" dirty="0" err="1"/>
                <a:t>to</a:t>
              </a:r>
              <a:r>
                <a:rPr lang="es-EC" sz="1800" kern="1200" dirty="0"/>
                <a:t> </a:t>
              </a:r>
              <a:r>
                <a:rPr lang="es-EC" sz="1800" kern="1200" dirty="0" err="1"/>
                <a:t>taxation</a:t>
              </a:r>
              <a:r>
                <a:rPr lang="es-EC" sz="1800" kern="1200" dirty="0"/>
                <a:t>, </a:t>
              </a:r>
              <a:r>
                <a:rPr lang="es-EC" sz="1800" kern="1200" dirty="0" err="1"/>
                <a:t>including</a:t>
              </a:r>
              <a:r>
                <a:rPr lang="es-EC" sz="1800" kern="1200" dirty="0"/>
                <a:t> </a:t>
              </a:r>
              <a:r>
                <a:rPr lang="es-EC" sz="1800" kern="1200" dirty="0" err="1"/>
                <a:t>unjustified</a:t>
              </a:r>
              <a:r>
                <a:rPr lang="es-EC" sz="1800" kern="1200" dirty="0"/>
                <a:t> patrimonial </a:t>
              </a:r>
              <a:r>
                <a:rPr lang="es-EC" sz="1800" kern="1200" dirty="0" err="1"/>
                <a:t>gains</a:t>
              </a:r>
              <a:r>
                <a:rPr lang="es-EC" sz="1800" kern="1200" dirty="0"/>
                <a:t> (Art. 8 #10 Tax </a:t>
              </a:r>
              <a:r>
                <a:rPr lang="es-EC" sz="1800" kern="1200" dirty="0" err="1"/>
                <a:t>Law</a:t>
              </a:r>
              <a:r>
                <a:rPr lang="es-EC" sz="1800" kern="1200" dirty="0"/>
                <a:t>)  </a:t>
              </a:r>
              <a:endParaRPr lang="en-US" sz="1800" kern="1200" dirty="0"/>
            </a:p>
          </p:txBody>
        </p:sp>
        <p:sp>
          <p:nvSpPr>
            <p:cNvPr id="16" name="Freeform 15">
              <a:extLst>
                <a:ext uri="{FF2B5EF4-FFF2-40B4-BE49-F238E27FC236}">
                  <a16:creationId xmlns:a16="http://schemas.microsoft.com/office/drawing/2014/main" id="{709696D3-8767-C644-D7D7-55EAAE22C631}"/>
                </a:ext>
              </a:extLst>
            </p:cNvPr>
            <p:cNvSpPr/>
            <p:nvPr/>
          </p:nvSpPr>
          <p:spPr>
            <a:xfrm>
              <a:off x="539053" y="5295617"/>
              <a:ext cx="936793" cy="1100468"/>
            </a:xfrm>
            <a:custGeom>
              <a:avLst/>
              <a:gdLst>
                <a:gd name="connsiteX0" fmla="*/ 0 w 1338275"/>
                <a:gd name="connsiteY0" fmla="*/ 0 h 936792"/>
                <a:gd name="connsiteX1" fmla="*/ 869879 w 1338275"/>
                <a:gd name="connsiteY1" fmla="*/ 0 h 936792"/>
                <a:gd name="connsiteX2" fmla="*/ 1338275 w 1338275"/>
                <a:gd name="connsiteY2" fmla="*/ 468396 h 936792"/>
                <a:gd name="connsiteX3" fmla="*/ 869879 w 1338275"/>
                <a:gd name="connsiteY3" fmla="*/ 936792 h 936792"/>
                <a:gd name="connsiteX4" fmla="*/ 0 w 1338275"/>
                <a:gd name="connsiteY4" fmla="*/ 936792 h 936792"/>
                <a:gd name="connsiteX5" fmla="*/ 468396 w 1338275"/>
                <a:gd name="connsiteY5" fmla="*/ 468396 h 936792"/>
                <a:gd name="connsiteX6" fmla="*/ 0 w 1338275"/>
                <a:gd name="connsiteY6" fmla="*/ 0 h 93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8275" h="936792">
                  <a:moveTo>
                    <a:pt x="1338274" y="0"/>
                  </a:moveTo>
                  <a:lnTo>
                    <a:pt x="1338274" y="608915"/>
                  </a:lnTo>
                  <a:lnTo>
                    <a:pt x="669138" y="936792"/>
                  </a:lnTo>
                  <a:lnTo>
                    <a:pt x="1" y="608915"/>
                  </a:lnTo>
                  <a:lnTo>
                    <a:pt x="1" y="0"/>
                  </a:lnTo>
                  <a:lnTo>
                    <a:pt x="669138" y="327877"/>
                  </a:lnTo>
                  <a:lnTo>
                    <a:pt x="1338274" y="0"/>
                  </a:lnTo>
                  <a:close/>
                </a:path>
              </a:pathLst>
            </a:custGeom>
            <a:solidFill>
              <a:srgbClr val="9CA5AA"/>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241" tIns="483636" rIns="15240" bIns="483637" numCol="1" spcCol="1270" anchor="ctr" anchorCtr="0">
              <a:noAutofit/>
            </a:bodyPr>
            <a:lstStyle/>
            <a:p>
              <a:pPr marL="0" lvl="0" indent="0" algn="ctr" defTabSz="1066800">
                <a:lnSpc>
                  <a:spcPct val="90000"/>
                </a:lnSpc>
                <a:spcBef>
                  <a:spcPct val="0"/>
                </a:spcBef>
                <a:spcAft>
                  <a:spcPct val="35000"/>
                </a:spcAft>
                <a:buNone/>
              </a:pPr>
              <a:r>
                <a:rPr lang="en-US" sz="2400" kern="1200" dirty="0"/>
                <a:t>3</a:t>
              </a:r>
            </a:p>
          </p:txBody>
        </p:sp>
        <p:sp>
          <p:nvSpPr>
            <p:cNvPr id="17" name="Freeform 16">
              <a:extLst>
                <a:ext uri="{FF2B5EF4-FFF2-40B4-BE49-F238E27FC236}">
                  <a16:creationId xmlns:a16="http://schemas.microsoft.com/office/drawing/2014/main" id="{E7C41338-C258-D554-445C-86589FE3955F}"/>
                </a:ext>
              </a:extLst>
            </p:cNvPr>
            <p:cNvSpPr/>
            <p:nvPr/>
          </p:nvSpPr>
          <p:spPr>
            <a:xfrm>
              <a:off x="1480847" y="5295617"/>
              <a:ext cx="10116138" cy="833675"/>
            </a:xfrm>
            <a:custGeom>
              <a:avLst/>
              <a:gdLst>
                <a:gd name="connsiteX0" fmla="*/ 138948 w 833674"/>
                <a:gd name="connsiteY0" fmla="*/ 0 h 10116138"/>
                <a:gd name="connsiteX1" fmla="*/ 694726 w 833674"/>
                <a:gd name="connsiteY1" fmla="*/ 0 h 10116138"/>
                <a:gd name="connsiteX2" fmla="*/ 833674 w 833674"/>
                <a:gd name="connsiteY2" fmla="*/ 138948 h 10116138"/>
                <a:gd name="connsiteX3" fmla="*/ 833674 w 833674"/>
                <a:gd name="connsiteY3" fmla="*/ 10116138 h 10116138"/>
                <a:gd name="connsiteX4" fmla="*/ 833674 w 833674"/>
                <a:gd name="connsiteY4" fmla="*/ 10116138 h 10116138"/>
                <a:gd name="connsiteX5" fmla="*/ 0 w 833674"/>
                <a:gd name="connsiteY5" fmla="*/ 10116138 h 10116138"/>
                <a:gd name="connsiteX6" fmla="*/ 0 w 833674"/>
                <a:gd name="connsiteY6" fmla="*/ 10116138 h 10116138"/>
                <a:gd name="connsiteX7" fmla="*/ 0 w 833674"/>
                <a:gd name="connsiteY7" fmla="*/ 138948 h 10116138"/>
                <a:gd name="connsiteX8" fmla="*/ 138948 w 833674"/>
                <a:gd name="connsiteY8" fmla="*/ 0 h 1011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674" h="10116138">
                  <a:moveTo>
                    <a:pt x="833674" y="1686055"/>
                  </a:moveTo>
                  <a:lnTo>
                    <a:pt x="833674" y="8430083"/>
                  </a:lnTo>
                  <a:cubicBezTo>
                    <a:pt x="833674" y="9361264"/>
                    <a:pt x="828547" y="10116132"/>
                    <a:pt x="822223" y="10116132"/>
                  </a:cubicBezTo>
                  <a:lnTo>
                    <a:pt x="0" y="10116132"/>
                  </a:lnTo>
                  <a:lnTo>
                    <a:pt x="0" y="10116132"/>
                  </a:lnTo>
                  <a:lnTo>
                    <a:pt x="0" y="6"/>
                  </a:lnTo>
                  <a:lnTo>
                    <a:pt x="0" y="6"/>
                  </a:lnTo>
                  <a:lnTo>
                    <a:pt x="822223" y="6"/>
                  </a:lnTo>
                  <a:cubicBezTo>
                    <a:pt x="828547" y="6"/>
                    <a:pt x="833674" y="754874"/>
                    <a:pt x="833674" y="1686055"/>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52126" rIns="52126" bIns="52129" numCol="1" spcCol="1270" anchor="ctr" anchorCtr="0">
              <a:noAutofit/>
            </a:bodyPr>
            <a:lstStyle/>
            <a:p>
              <a:pPr marL="285750" lvl="1" indent="-285750" algn="l" defTabSz="800100">
                <a:lnSpc>
                  <a:spcPct val="90000"/>
                </a:lnSpc>
                <a:spcBef>
                  <a:spcPct val="0"/>
                </a:spcBef>
                <a:spcAft>
                  <a:spcPct val="15000"/>
                </a:spcAft>
                <a:buClr>
                  <a:srgbClr val="00B0F0"/>
                </a:buClr>
                <a:buFont typeface="Wingdings" pitchFamily="2" charset="2"/>
                <a:buChar char="§"/>
              </a:pPr>
              <a:r>
                <a:rPr lang="es-EC" sz="1800" kern="1200" dirty="0" err="1"/>
                <a:t>Profit</a:t>
              </a:r>
              <a:r>
                <a:rPr lang="es-EC" sz="1800" kern="1200" dirty="0"/>
                <a:t> </a:t>
              </a:r>
              <a:r>
                <a:rPr lang="es-EC" sz="1800" kern="1200" dirty="0" err="1"/>
                <a:t>generated</a:t>
              </a:r>
              <a:r>
                <a:rPr lang="es-EC" sz="1800" kern="1200" dirty="0"/>
                <a:t> in </a:t>
              </a:r>
              <a:r>
                <a:rPr lang="es-EC" sz="1800" kern="1200" dirty="0" err="1"/>
                <a:t>the</a:t>
              </a:r>
              <a:r>
                <a:rPr lang="es-EC" sz="1800" kern="1200" dirty="0"/>
                <a:t> in </a:t>
              </a:r>
              <a:r>
                <a:rPr lang="es-EC" sz="1800" kern="1200" dirty="0" err="1"/>
                <a:t>transactions</a:t>
              </a:r>
              <a:r>
                <a:rPr lang="es-EC" sz="1800" kern="1200" dirty="0"/>
                <a:t> </a:t>
              </a:r>
              <a:r>
                <a:rPr lang="es-EC" sz="1800" kern="1200" dirty="0" err="1"/>
                <a:t>carried</a:t>
              </a:r>
              <a:r>
                <a:rPr lang="es-EC" sz="1800" kern="1200" dirty="0"/>
                <a:t> </a:t>
              </a:r>
              <a:r>
                <a:rPr lang="es-EC" sz="1800" kern="1200" dirty="0" err="1"/>
                <a:t>on</a:t>
              </a:r>
              <a:r>
                <a:rPr lang="es-EC" sz="1800" kern="1200" dirty="0"/>
                <a:t> </a:t>
              </a:r>
              <a:r>
                <a:rPr lang="es-EC" sz="1800" kern="1200" dirty="0" err="1"/>
                <a:t>the</a:t>
              </a:r>
              <a:r>
                <a:rPr lang="es-EC" sz="1800" kern="1200" dirty="0"/>
                <a:t> </a:t>
              </a:r>
              <a:r>
                <a:rPr lang="es-EC" sz="1800" kern="1200" dirty="0" err="1"/>
                <a:t>metaverse</a:t>
              </a:r>
              <a:r>
                <a:rPr lang="es-EC" sz="1800" kern="1200" dirty="0"/>
                <a:t> </a:t>
              </a:r>
              <a:r>
                <a:rPr lang="es-EC" sz="1800" kern="1200" dirty="0" err="1"/>
                <a:t>will</a:t>
              </a:r>
              <a:r>
                <a:rPr lang="es-EC" sz="1800" kern="1200" dirty="0"/>
                <a:t> be </a:t>
              </a:r>
              <a:r>
                <a:rPr lang="es-EC" sz="1800" kern="1200" dirty="0" err="1"/>
                <a:t>subject</a:t>
              </a:r>
              <a:r>
                <a:rPr lang="es-EC" sz="1800" kern="1200" dirty="0"/>
                <a:t> </a:t>
              </a:r>
              <a:r>
                <a:rPr lang="es-EC" sz="1800" kern="1200" dirty="0" err="1"/>
                <a:t>to</a:t>
              </a:r>
              <a:r>
                <a:rPr lang="es-EC" sz="1800" kern="1200" dirty="0"/>
                <a:t> </a:t>
              </a:r>
              <a:r>
                <a:rPr lang="es-EC" sz="1800" kern="1200" dirty="0" err="1"/>
                <a:t>Income</a:t>
              </a:r>
              <a:r>
                <a:rPr lang="es-EC" sz="1800" kern="1200" dirty="0"/>
                <a:t> Tax. </a:t>
              </a:r>
              <a:endParaRPr lang="en-US" sz="1800" kern="1200" dirty="0"/>
            </a:p>
            <a:p>
              <a:pPr marL="285750" lvl="1" indent="-285750" algn="l" defTabSz="800100">
                <a:lnSpc>
                  <a:spcPct val="90000"/>
                </a:lnSpc>
                <a:spcBef>
                  <a:spcPct val="0"/>
                </a:spcBef>
                <a:spcAft>
                  <a:spcPct val="15000"/>
                </a:spcAft>
                <a:buClr>
                  <a:srgbClr val="00B0F0"/>
                </a:buClr>
                <a:buFont typeface="Wingdings" pitchFamily="2" charset="2"/>
                <a:buChar char="§"/>
              </a:pPr>
              <a:r>
                <a:rPr lang="es-EC" sz="1800" kern="1200" dirty="0" err="1"/>
                <a:t>However</a:t>
              </a:r>
              <a:r>
                <a:rPr lang="es-EC" sz="1800" kern="1200" dirty="0"/>
                <a:t>, ¿</a:t>
              </a:r>
              <a:r>
                <a:rPr lang="es-EC" sz="1800" kern="1200" dirty="0" err="1"/>
                <a:t>how</a:t>
              </a:r>
              <a:r>
                <a:rPr lang="es-EC" sz="1800" kern="1200" dirty="0"/>
                <a:t> </a:t>
              </a:r>
              <a:r>
                <a:rPr lang="es-EC" sz="1800" kern="1200" dirty="0" err="1"/>
                <a:t>the</a:t>
              </a:r>
              <a:r>
                <a:rPr lang="es-EC" sz="1800" kern="1200" dirty="0"/>
                <a:t> </a:t>
              </a:r>
              <a:r>
                <a:rPr lang="es-EC" sz="1800" kern="1200" dirty="0" err="1"/>
                <a:t>transactions</a:t>
              </a:r>
              <a:r>
                <a:rPr lang="es-EC" sz="1800" kern="1200" dirty="0"/>
                <a:t> are </a:t>
              </a:r>
              <a:r>
                <a:rPr lang="es-EC" sz="1800" kern="1200" dirty="0" err="1"/>
                <a:t>taxed</a:t>
              </a:r>
              <a:r>
                <a:rPr lang="es-EC" sz="1800" kern="1200" dirty="0"/>
                <a:t>? </a:t>
              </a:r>
              <a:endParaRPr lang="en-US" sz="1800" kern="1200" dirty="0"/>
            </a:p>
          </p:txBody>
        </p:sp>
      </p:grpSp>
    </p:spTree>
    <p:extLst>
      <p:ext uri="{BB962C8B-B14F-4D97-AF65-F5344CB8AC3E}">
        <p14:creationId xmlns:p14="http://schemas.microsoft.com/office/powerpoint/2010/main" val="1055628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457358"/>
            <a:ext cx="12192000" cy="6858000"/>
          </a:xfrm>
        </p:spPr>
      </p:pic>
      <p:sp>
        <p:nvSpPr>
          <p:cNvPr id="2" name="Title 1"/>
          <p:cNvSpPr>
            <a:spLocks noGrp="1"/>
          </p:cNvSpPr>
          <p:nvPr>
            <p:ph type="title"/>
          </p:nvPr>
        </p:nvSpPr>
        <p:spPr>
          <a:xfrm>
            <a:off x="1295803" y="256546"/>
            <a:ext cx="6616930" cy="1421556"/>
          </a:xfrm>
        </p:spPr>
        <p:txBody>
          <a:bodyPr>
            <a:normAutofit/>
          </a:bodyPr>
          <a:lstStyle/>
          <a:p>
            <a:r>
              <a:rPr lang="en-GB" sz="3600" b="1" dirty="0">
                <a:latin typeface="Calibri" panose="020F0502020204030204" pitchFamily="34" charset="0"/>
                <a:cs typeface="Calibri" panose="020F0502020204030204" pitchFamily="34" charset="0"/>
              </a:rPr>
              <a:t>How this income could be taxed from an Ecuadorian perspective?</a:t>
            </a:r>
          </a:p>
        </p:txBody>
      </p:sp>
      <p:graphicFrame>
        <p:nvGraphicFramePr>
          <p:cNvPr id="3" name="Tabla 4">
            <a:extLst>
              <a:ext uri="{FF2B5EF4-FFF2-40B4-BE49-F238E27FC236}">
                <a16:creationId xmlns:a16="http://schemas.microsoft.com/office/drawing/2014/main" id="{D0D01A53-2878-E34E-8BFD-7DC44C26D976}"/>
              </a:ext>
            </a:extLst>
          </p:cNvPr>
          <p:cNvGraphicFramePr>
            <a:graphicFrameLocks noGrp="1"/>
          </p:cNvGraphicFramePr>
          <p:nvPr/>
        </p:nvGraphicFramePr>
        <p:xfrm>
          <a:off x="334906" y="1882040"/>
          <a:ext cx="11522187" cy="4008636"/>
        </p:xfrm>
        <a:graphic>
          <a:graphicData uri="http://schemas.openxmlformats.org/drawingml/2006/table">
            <a:tbl>
              <a:tblPr firstRow="1" bandRow="1">
                <a:tableStyleId>{5C22544A-7EE6-4342-B048-85BDC9FD1C3A}</a:tableStyleId>
              </a:tblPr>
              <a:tblGrid>
                <a:gridCol w="4001426">
                  <a:extLst>
                    <a:ext uri="{9D8B030D-6E8A-4147-A177-3AD203B41FA5}">
                      <a16:colId xmlns:a16="http://schemas.microsoft.com/office/drawing/2014/main" val="1461862524"/>
                    </a:ext>
                  </a:extLst>
                </a:gridCol>
                <a:gridCol w="3680032">
                  <a:extLst>
                    <a:ext uri="{9D8B030D-6E8A-4147-A177-3AD203B41FA5}">
                      <a16:colId xmlns:a16="http://schemas.microsoft.com/office/drawing/2014/main" val="1597774732"/>
                    </a:ext>
                  </a:extLst>
                </a:gridCol>
                <a:gridCol w="3840729">
                  <a:extLst>
                    <a:ext uri="{9D8B030D-6E8A-4147-A177-3AD203B41FA5}">
                      <a16:colId xmlns:a16="http://schemas.microsoft.com/office/drawing/2014/main" val="3155259475"/>
                    </a:ext>
                  </a:extLst>
                </a:gridCol>
              </a:tblGrid>
              <a:tr h="503436">
                <a:tc>
                  <a:txBody>
                    <a:bodyPr/>
                    <a:lstStyle/>
                    <a:p>
                      <a:pPr marL="0" indent="0" algn="ctr">
                        <a:buFont typeface="Wingdings" pitchFamily="2" charset="2"/>
                        <a:buNone/>
                      </a:pPr>
                      <a:r>
                        <a:rPr lang="es-EC" sz="1400" dirty="0"/>
                        <a:t>Mining</a:t>
                      </a:r>
                    </a:p>
                  </a:txBody>
                  <a:tcPr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0055B9"/>
                    </a:solidFill>
                  </a:tcPr>
                </a:tc>
                <a:tc>
                  <a:txBody>
                    <a:bodyPr/>
                    <a:lstStyle/>
                    <a:p>
                      <a:pPr algn="ctr"/>
                      <a:r>
                        <a:rPr lang="en-US" sz="1400" noProof="0" dirty="0"/>
                        <a:t>The acquisition and sale of NFT´s</a:t>
                      </a:r>
                    </a:p>
                  </a:txBody>
                  <a:tcPr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00B0F0"/>
                    </a:solidFill>
                  </a:tcPr>
                </a:tc>
                <a:tc>
                  <a:txBody>
                    <a:bodyPr/>
                    <a:lstStyle/>
                    <a:p>
                      <a:pPr algn="ctr"/>
                      <a:r>
                        <a:rPr lang="en-US" sz="1400" noProof="0" dirty="0"/>
                        <a:t>Exchange of NFT´s for other goods or services</a:t>
                      </a:r>
                    </a:p>
                  </a:txBody>
                  <a:tcPr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957100966"/>
                  </a:ext>
                </a:extLst>
              </a:tr>
              <a:tr h="3394196">
                <a:tc>
                  <a:txBody>
                    <a:bodyPr/>
                    <a:lstStyle/>
                    <a:p>
                      <a:pPr marL="285750" indent="-285750">
                        <a:buClr>
                          <a:srgbClr val="00B0F0"/>
                        </a:buClr>
                        <a:buFont typeface="Wingdings" pitchFamily="2" charset="2"/>
                        <a:buChar char="§"/>
                      </a:pPr>
                      <a:r>
                        <a:rPr lang="en-US" sz="1600" noProof="0" dirty="0"/>
                        <a:t>Mining is a professional activity.</a:t>
                      </a:r>
                    </a:p>
                    <a:p>
                      <a:pPr marL="285750" indent="-285750">
                        <a:buClr>
                          <a:srgbClr val="00B0F0"/>
                        </a:buClr>
                        <a:buFont typeface="Wingdings" pitchFamily="2" charset="2"/>
                        <a:buChar char="§"/>
                      </a:pPr>
                      <a:r>
                        <a:rPr lang="en-US" sz="1600" noProof="0" dirty="0"/>
                        <a:t>The income received by this activity will be subject to Income Tax (Art. 8 # 1 Tax Law).</a:t>
                      </a:r>
                    </a:p>
                    <a:p>
                      <a:pPr marL="285750" indent="-285750">
                        <a:buClr>
                          <a:srgbClr val="00B0F0"/>
                        </a:buClr>
                        <a:buFont typeface="Wingdings" pitchFamily="2" charset="2"/>
                        <a:buChar char="§"/>
                      </a:pPr>
                      <a:r>
                        <a:rPr lang="en-US" sz="1600" b="1" noProof="0" dirty="0"/>
                        <a:t>If paid with cryptos, will the taxable event be triggered when they are exchange with FIAT</a:t>
                      </a:r>
                      <a:r>
                        <a:rPr lang="en-US" sz="1600" noProof="0" dirty="0"/>
                        <a:t>? No.</a:t>
                      </a:r>
                    </a:p>
                    <a:p>
                      <a:pPr marL="285750" indent="-285750">
                        <a:buClr>
                          <a:srgbClr val="00B0F0"/>
                        </a:buClr>
                        <a:buFont typeface="Wingdings" pitchFamily="2" charset="2"/>
                        <a:buChar char="§"/>
                      </a:pPr>
                      <a:r>
                        <a:rPr lang="en-US" sz="1600" noProof="0" dirty="0"/>
                        <a:t>Cryptocurrency is a digital asset (goods) and not a currency according to Ecuadorian regulations. </a:t>
                      </a:r>
                    </a:p>
                    <a:p>
                      <a:pPr marL="285750" marR="0" lvl="0" indent="-28575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en-US" sz="1600" noProof="0" dirty="0"/>
                        <a:t>Cryptocurrency has an economic value and services can be paid with other goods</a:t>
                      </a:r>
                    </a:p>
                    <a:p>
                      <a:pPr marL="285750" marR="0" lvl="0" indent="-285750" algn="l" defTabSz="914400" rtl="0" eaLnBrk="1" fontAlgn="auto" latinLnBrk="0" hangingPunct="1">
                        <a:lnSpc>
                          <a:spcPct val="100000"/>
                        </a:lnSpc>
                        <a:spcBef>
                          <a:spcPts val="0"/>
                        </a:spcBef>
                        <a:spcAft>
                          <a:spcPts val="0"/>
                        </a:spcAft>
                        <a:buClr>
                          <a:srgbClr val="00B0F0"/>
                        </a:buClr>
                        <a:buSzTx/>
                        <a:buFont typeface="Wingdings" pitchFamily="2" charset="2"/>
                        <a:buChar char="§"/>
                        <a:tabLst/>
                        <a:defRPr/>
                      </a:pPr>
                      <a:r>
                        <a:rPr lang="en-US" sz="1600" noProof="0" dirty="0"/>
                        <a:t>Valuation will be needed for the tax return.</a:t>
                      </a: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285750" indent="-285750">
                        <a:buClr>
                          <a:srgbClr val="00B0F0"/>
                        </a:buClr>
                        <a:buFont typeface="Wingdings" pitchFamily="2" charset="2"/>
                        <a:buChar char="§"/>
                      </a:pPr>
                      <a:r>
                        <a:rPr lang="en-US" sz="1600" noProof="0" dirty="0"/>
                        <a:t>Non- </a:t>
                      </a:r>
                      <a:r>
                        <a:rPr lang="en-US" sz="1600" kern="1200" noProof="0" dirty="0">
                          <a:solidFill>
                            <a:schemeClr val="dk1"/>
                          </a:solidFill>
                          <a:latin typeface="+mn-lt"/>
                          <a:ea typeface="+mn-ea"/>
                          <a:cs typeface="+mn-cs"/>
                        </a:rPr>
                        <a:t>taxable event for the buyer (not </a:t>
                      </a:r>
                      <a:r>
                        <a:rPr lang="es-EC" sz="1600" kern="1200" dirty="0">
                          <a:solidFill>
                            <a:schemeClr val="dk1"/>
                          </a:solidFill>
                          <a:latin typeface="+mn-lt"/>
                          <a:ea typeface="+mn-ea"/>
                          <a:cs typeface="+mn-cs"/>
                        </a:rPr>
                        <a:t>capital </a:t>
                      </a:r>
                      <a:r>
                        <a:rPr lang="en-US" sz="1600" kern="1200" noProof="0" dirty="0">
                          <a:solidFill>
                            <a:schemeClr val="dk1"/>
                          </a:solidFill>
                          <a:latin typeface="+mn-lt"/>
                          <a:ea typeface="+mn-ea"/>
                          <a:cs typeface="+mn-cs"/>
                        </a:rPr>
                        <a:t>increase taxes </a:t>
                      </a:r>
                      <a:r>
                        <a:rPr lang="es-EC" sz="1600" kern="1200" dirty="0">
                          <a:solidFill>
                            <a:schemeClr val="dk1"/>
                          </a:solidFill>
                          <a:latin typeface="+mn-lt"/>
                          <a:ea typeface="+mn-ea"/>
                          <a:cs typeface="+mn-cs"/>
                        </a:rPr>
                        <a:t>in Ecuador)</a:t>
                      </a:r>
                      <a:endParaRPr lang="en-US" sz="1600" kern="1200" noProof="0" dirty="0">
                        <a:solidFill>
                          <a:schemeClr val="dk1"/>
                        </a:solidFill>
                        <a:latin typeface="+mn-lt"/>
                        <a:ea typeface="+mn-ea"/>
                        <a:cs typeface="+mn-cs"/>
                      </a:endParaRPr>
                    </a:p>
                    <a:p>
                      <a:pPr marL="285750" indent="-285750">
                        <a:buClr>
                          <a:srgbClr val="00B0F0"/>
                        </a:buClr>
                        <a:buFont typeface="Wingdings" pitchFamily="2" charset="2"/>
                        <a:buChar char="§"/>
                      </a:pPr>
                      <a:r>
                        <a:rPr lang="en-US" sz="1600" kern="1200" noProof="0" dirty="0">
                          <a:solidFill>
                            <a:schemeClr val="dk1"/>
                          </a:solidFill>
                          <a:latin typeface="+mn-lt"/>
                          <a:ea typeface="+mn-ea"/>
                          <a:cs typeface="+mn-cs"/>
                        </a:rPr>
                        <a:t>Seller will be subject to income tax according to Art. 8 # 3 (</a:t>
                      </a:r>
                      <a:r>
                        <a:rPr lang="en-US" sz="1600" noProof="0" dirty="0"/>
                        <a:t>income derived from the sale of goods). A NFT is a non-corporeal or intangible asset. </a:t>
                      </a:r>
                      <a:endParaRPr lang="en-US" sz="1600" kern="1200" noProof="0" dirty="0">
                        <a:solidFill>
                          <a:schemeClr val="dk1"/>
                        </a:solidFill>
                        <a:latin typeface="+mn-lt"/>
                        <a:ea typeface="+mn-ea"/>
                        <a:cs typeface="+mn-cs"/>
                      </a:endParaRPr>
                    </a:p>
                    <a:p>
                      <a:pPr marL="285750" indent="-285750">
                        <a:buClr>
                          <a:srgbClr val="00B0F0"/>
                        </a:buClr>
                        <a:buFont typeface="Wingdings" pitchFamily="2" charset="2"/>
                        <a:buChar char="§"/>
                      </a:pPr>
                      <a:r>
                        <a:rPr lang="en-US" sz="1600" kern="1200" noProof="0" dirty="0">
                          <a:solidFill>
                            <a:schemeClr val="dk1"/>
                          </a:solidFill>
                          <a:latin typeface="+mn-lt"/>
                          <a:ea typeface="+mn-ea"/>
                          <a:cs typeface="+mn-cs"/>
                        </a:rPr>
                        <a:t>The sale of NFT´s could be paid  with cryptocurrency, which have  an economic value (bartering). </a:t>
                      </a:r>
                    </a:p>
                    <a:p>
                      <a:pPr marL="285750" indent="-285750">
                        <a:buClr>
                          <a:srgbClr val="00B0F0"/>
                        </a:buClr>
                        <a:buFont typeface="Wingdings" pitchFamily="2" charset="2"/>
                        <a:buChar char="§"/>
                      </a:pPr>
                      <a:r>
                        <a:rPr lang="en-US" sz="1600" kern="1200" noProof="0" dirty="0">
                          <a:solidFill>
                            <a:schemeClr val="dk1"/>
                          </a:solidFill>
                          <a:latin typeface="+mn-lt"/>
                          <a:ea typeface="+mn-ea"/>
                          <a:cs typeface="+mn-cs"/>
                        </a:rPr>
                        <a:t>Taxable as long as there is a profit.  We would need a registration of the cost of the NFT and the cryptocurrency.</a:t>
                      </a:r>
                    </a:p>
                    <a:p>
                      <a:pPr marL="285750" indent="-285750">
                        <a:buClr>
                          <a:srgbClr val="00B0F0"/>
                        </a:buClr>
                        <a:buFont typeface="Wingdings" pitchFamily="2" charset="2"/>
                        <a:buChar char="§"/>
                      </a:pPr>
                      <a:r>
                        <a:rPr lang="en-US" sz="1600" kern="1200" noProof="0" dirty="0">
                          <a:solidFill>
                            <a:schemeClr val="dk1"/>
                          </a:solidFill>
                          <a:latin typeface="+mn-lt"/>
                          <a:ea typeface="+mn-ea"/>
                          <a:cs typeface="+mn-cs"/>
                        </a:rPr>
                        <a:t>Again, ¿How we valuate these digital assets? </a:t>
                      </a:r>
                      <a:endParaRPr lang="en-US" sz="1600" noProof="0" dirty="0"/>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285750" indent="-285750">
                        <a:buClr>
                          <a:srgbClr val="00B0F0"/>
                        </a:buClr>
                        <a:buFont typeface="Wingdings" pitchFamily="2" charset="2"/>
                        <a:buChar char="§"/>
                      </a:pPr>
                      <a:r>
                        <a:rPr lang="en-US" sz="1600" noProof="0" dirty="0"/>
                        <a:t>Similar to the second case, it is important to identify a </a:t>
                      </a:r>
                      <a:r>
                        <a:rPr lang="en-US" sz="1600" b="1" noProof="0" dirty="0"/>
                        <a:t>profit</a:t>
                      </a:r>
                      <a:r>
                        <a:rPr lang="en-US" sz="1600" noProof="0" dirty="0"/>
                        <a:t>. </a:t>
                      </a:r>
                    </a:p>
                    <a:p>
                      <a:pPr marL="285750" indent="-285750">
                        <a:buClr>
                          <a:srgbClr val="00B0F0"/>
                        </a:buClr>
                        <a:buFont typeface="Wingdings" pitchFamily="2" charset="2"/>
                        <a:buChar char="§"/>
                      </a:pPr>
                      <a:r>
                        <a:rPr lang="en-US" sz="1600" noProof="0" dirty="0"/>
                        <a:t>According to Art. 8 # 3, the income derived from the sale of goods (even if paid with crypto) is subject to income tax. </a:t>
                      </a:r>
                    </a:p>
                    <a:p>
                      <a:pPr marL="285750" indent="-285750">
                        <a:buClr>
                          <a:srgbClr val="00B0F0"/>
                        </a:buClr>
                        <a:buFont typeface="Wingdings" pitchFamily="2" charset="2"/>
                        <a:buChar char="§"/>
                      </a:pPr>
                      <a:r>
                        <a:rPr lang="en-US" sz="1600" noProof="0" dirty="0"/>
                        <a:t>If the activity is related to services, taxable income corresponds to Art. 8 # 1 of the Tax Law. </a:t>
                      </a:r>
                    </a:p>
                    <a:p>
                      <a:pPr marL="285750" indent="-285750">
                        <a:buClr>
                          <a:srgbClr val="00B0F0"/>
                        </a:buClr>
                        <a:buFont typeface="Wingdings" pitchFamily="2" charset="2"/>
                        <a:buChar char="§"/>
                      </a:pPr>
                      <a:r>
                        <a:rPr lang="en-US" sz="1600" noProof="0" dirty="0"/>
                        <a:t>In the case of doubt, any other income perceived by societies and individual, as well as foreigners residing in Ecuador, including unjustified patrimonial gains, are taxable with Income Tax (Art. 8 # 3).</a:t>
                      </a: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3058116"/>
                  </a:ext>
                </a:extLst>
              </a:tr>
            </a:tbl>
          </a:graphicData>
        </a:graphic>
      </p:graphicFrame>
      <p:pic>
        <p:nvPicPr>
          <p:cNvPr id="7" name="Graphic 6">
            <a:extLst>
              <a:ext uri="{FF2B5EF4-FFF2-40B4-BE49-F238E27FC236}">
                <a16:creationId xmlns:a16="http://schemas.microsoft.com/office/drawing/2014/main" id="{C28E46EE-3005-4BE7-D475-0BA300AF9D6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5014" y="256546"/>
            <a:ext cx="1102534" cy="1102534"/>
          </a:xfrm>
          <a:prstGeom prst="rect">
            <a:avLst/>
          </a:prstGeom>
        </p:spPr>
      </p:pic>
    </p:spTree>
    <p:extLst>
      <p:ext uri="{BB962C8B-B14F-4D97-AF65-F5344CB8AC3E}">
        <p14:creationId xmlns:p14="http://schemas.microsoft.com/office/powerpoint/2010/main" val="3397058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365125"/>
            <a:ext cx="12192000" cy="6858000"/>
          </a:xfrm>
        </p:spPr>
      </p:pic>
      <p:sp>
        <p:nvSpPr>
          <p:cNvPr id="2" name="Title 1"/>
          <p:cNvSpPr>
            <a:spLocks noGrp="1"/>
          </p:cNvSpPr>
          <p:nvPr>
            <p:ph type="title"/>
          </p:nvPr>
        </p:nvSpPr>
        <p:spPr/>
        <p:txBody>
          <a:bodyPr/>
          <a:lstStyle/>
          <a:p>
            <a:r>
              <a:rPr lang="en-GB" b="1" dirty="0"/>
              <a:t>Capital Gains Tax (CGT)</a:t>
            </a:r>
          </a:p>
        </p:txBody>
      </p:sp>
      <p:sp>
        <p:nvSpPr>
          <p:cNvPr id="5" name="CuadroTexto 4">
            <a:extLst>
              <a:ext uri="{FF2B5EF4-FFF2-40B4-BE49-F238E27FC236}">
                <a16:creationId xmlns:a16="http://schemas.microsoft.com/office/drawing/2014/main" id="{E4249F29-13FD-D846-B805-EDBB168DF6CB}"/>
              </a:ext>
            </a:extLst>
          </p:cNvPr>
          <p:cNvSpPr txBox="1"/>
          <p:nvPr/>
        </p:nvSpPr>
        <p:spPr>
          <a:xfrm>
            <a:off x="701153" y="1499243"/>
            <a:ext cx="11063217" cy="4296241"/>
          </a:xfrm>
          <a:prstGeom prst="rect">
            <a:avLst/>
          </a:prstGeom>
          <a:noFill/>
        </p:spPr>
        <p:txBody>
          <a:bodyPr wrap="square" rtlCol="0">
            <a:spAutoFit/>
          </a:bodyPr>
          <a:lstStyle/>
          <a:p>
            <a:pPr marL="342900" indent="-342900">
              <a:buFont typeface="Arial" panose="020B0604020202020204" pitchFamily="34" charset="0"/>
              <a:buChar char="•"/>
            </a:pPr>
            <a:r>
              <a:rPr lang="es-EC" sz="2400" dirty="0"/>
              <a:t>Most profits for the selling of digital assets, in other countries such as the US, are subject to CGT. </a:t>
            </a:r>
          </a:p>
          <a:p>
            <a:endParaRPr lang="es-EC" sz="2400" dirty="0"/>
          </a:p>
          <a:p>
            <a:pPr marL="342900" indent="-342900">
              <a:buFont typeface="Arial" panose="020B0604020202020204" pitchFamily="34" charset="0"/>
              <a:buChar char="•"/>
            </a:pPr>
            <a:r>
              <a:rPr lang="es-EC" sz="2400" dirty="0"/>
              <a:t>In Ecuador, the CGT is triggered by the </a:t>
            </a:r>
            <a:r>
              <a:rPr lang="es-EC" sz="2400" b="1" dirty="0"/>
              <a:t>profit generated from a transfer </a:t>
            </a:r>
            <a:r>
              <a:rPr lang="es-EC" sz="2400" b="1" dirty="0" err="1"/>
              <a:t>of</a:t>
            </a:r>
            <a:r>
              <a:rPr lang="es-EC" sz="2400" b="1" dirty="0"/>
              <a:t> </a:t>
            </a:r>
            <a:r>
              <a:rPr lang="en-US" sz="2400" b="1" dirty="0">
                <a:effectLst/>
                <a:latin typeface="Calibri" panose="020F0502020204030204" pitchFamily="34" charset="0"/>
                <a:ea typeface="Calibri" panose="020F0502020204030204" pitchFamily="34" charset="0"/>
                <a:cs typeface="Calibri" panose="020F0502020204030204" pitchFamily="34" charset="0"/>
              </a:rPr>
              <a:t>rights representative of capital</a:t>
            </a:r>
            <a:r>
              <a:rPr lang="es-EC" sz="2400" b="1" dirty="0"/>
              <a:t> (shares), </a:t>
            </a:r>
            <a:r>
              <a:rPr lang="es-EC" sz="2400" dirty="0"/>
              <a:t>on any basis, </a:t>
            </a:r>
            <a:r>
              <a:rPr lang="es-EC" sz="2400" b="1" dirty="0"/>
              <a:t>whether the transfer is direct </a:t>
            </a:r>
            <a:r>
              <a:rPr lang="es-EC" sz="2400" dirty="0"/>
              <a:t>(e.g., </a:t>
            </a:r>
            <a:r>
              <a:rPr lang="en-US" sz="2400" dirty="0">
                <a:effectLst/>
                <a:latin typeface="Calibri" panose="020F0502020204030204" pitchFamily="34" charset="0"/>
                <a:ea typeface="Calibri" panose="020F0502020204030204" pitchFamily="34" charset="0"/>
                <a:cs typeface="Calibri" panose="020F0502020204030204" pitchFamily="34" charset="0"/>
              </a:rPr>
              <a:t>holder of shares in an Ecuadorian company) or </a:t>
            </a:r>
            <a:r>
              <a:rPr lang="en-US" sz="2400" b="1" dirty="0">
                <a:effectLst/>
                <a:latin typeface="Calibri" panose="020F0502020204030204" pitchFamily="34" charset="0"/>
                <a:ea typeface="Calibri" panose="020F0502020204030204" pitchFamily="34" charset="0"/>
                <a:cs typeface="Calibri" panose="020F0502020204030204" pitchFamily="34" charset="0"/>
              </a:rPr>
              <a:t>indirect </a:t>
            </a:r>
            <a:r>
              <a:rPr lang="en-US" sz="2400" dirty="0">
                <a:effectLst/>
                <a:latin typeface="Calibri" panose="020F0502020204030204" pitchFamily="34" charset="0"/>
                <a:ea typeface="Calibri" panose="020F0502020204030204" pitchFamily="34" charset="0"/>
                <a:cs typeface="Calibri" panose="020F0502020204030204" pitchFamily="34" charset="0"/>
              </a:rPr>
              <a:t>(e.g., holder of shares in a foreign company which, in turn, holds shares in an Ecuadorian company).</a:t>
            </a:r>
            <a:endParaRPr lang="es-EC" sz="2400" dirty="0">
              <a:latin typeface="Calibri" panose="020F0502020204030204" pitchFamily="34" charset="0"/>
              <a:ea typeface="Calibri" panose="020F0502020204030204" pitchFamily="34" charset="0"/>
              <a:cs typeface="Times New Roman" panose="02020603050405020304" pitchFamily="18" charset="0"/>
            </a:endParaRPr>
          </a:p>
          <a:p>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For this reason, CGT cannot be applicable for the profit generated in the sale or exchange of NFTs, since these are digital assets and are not within the scope of “rights representative of capital”.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1005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327552"/>
            <a:ext cx="12192000" cy="6858000"/>
          </a:xfrm>
        </p:spPr>
      </p:pic>
      <p:graphicFrame>
        <p:nvGraphicFramePr>
          <p:cNvPr id="5" name="Tabla 5">
            <a:extLst>
              <a:ext uri="{FF2B5EF4-FFF2-40B4-BE49-F238E27FC236}">
                <a16:creationId xmlns:a16="http://schemas.microsoft.com/office/drawing/2014/main" id="{526F589D-D375-99AA-9A7B-F947B0714003}"/>
              </a:ext>
            </a:extLst>
          </p:cNvPr>
          <p:cNvGraphicFramePr>
            <a:graphicFrameLocks noGrp="1"/>
          </p:cNvGraphicFramePr>
          <p:nvPr/>
        </p:nvGraphicFramePr>
        <p:xfrm>
          <a:off x="561834" y="95536"/>
          <a:ext cx="11259404" cy="6004560"/>
        </p:xfrm>
        <a:graphic>
          <a:graphicData uri="http://schemas.openxmlformats.org/drawingml/2006/table">
            <a:tbl>
              <a:tblPr firstRow="1" bandRow="1">
                <a:tableStyleId>{5C22544A-7EE6-4342-B048-85BDC9FD1C3A}</a:tableStyleId>
              </a:tblPr>
              <a:tblGrid>
                <a:gridCol w="6037543">
                  <a:extLst>
                    <a:ext uri="{9D8B030D-6E8A-4147-A177-3AD203B41FA5}">
                      <a16:colId xmlns:a16="http://schemas.microsoft.com/office/drawing/2014/main" val="38528171"/>
                    </a:ext>
                  </a:extLst>
                </a:gridCol>
                <a:gridCol w="5221861">
                  <a:extLst>
                    <a:ext uri="{9D8B030D-6E8A-4147-A177-3AD203B41FA5}">
                      <a16:colId xmlns:a16="http://schemas.microsoft.com/office/drawing/2014/main" val="3612935076"/>
                    </a:ext>
                  </a:extLst>
                </a:gridCol>
              </a:tblGrid>
              <a:tr h="309688">
                <a:tc>
                  <a:txBody>
                    <a:bodyPr/>
                    <a:lstStyle/>
                    <a:p>
                      <a:pPr algn="ctr"/>
                      <a:r>
                        <a:rPr lang="en-US" sz="2200" dirty="0"/>
                        <a:t>Value Added Tax</a:t>
                      </a:r>
                    </a:p>
                  </a:txBody>
                  <a:tcPr/>
                </a:tc>
                <a:tc>
                  <a:txBody>
                    <a:bodyPr/>
                    <a:lstStyle/>
                    <a:p>
                      <a:pPr algn="ctr"/>
                      <a:r>
                        <a:rPr lang="en-US" sz="2200" dirty="0"/>
                        <a:t>Land Tax</a:t>
                      </a:r>
                    </a:p>
                  </a:txBody>
                  <a:tcPr/>
                </a:tc>
                <a:extLst>
                  <a:ext uri="{0D108BD9-81ED-4DB2-BD59-A6C34878D82A}">
                    <a16:rowId xmlns:a16="http://schemas.microsoft.com/office/drawing/2014/main" val="3436626853"/>
                  </a:ext>
                </a:extLst>
              </a:tr>
              <a:tr h="5572497">
                <a:tc>
                  <a:txBody>
                    <a:bodyPr/>
                    <a:lstStyle/>
                    <a:p>
                      <a:pPr marL="285750" indent="-285750">
                        <a:lnSpc>
                          <a:spcPct val="100000"/>
                        </a:lnSpc>
                        <a:buFont typeface="Arial" panose="020B0604020202020204" pitchFamily="34" charset="0"/>
                        <a:buChar char="•"/>
                      </a:pPr>
                      <a:r>
                        <a:rPr lang="es-EC" sz="2000" dirty="0"/>
                        <a:t>In Ecuador, VAT </a:t>
                      </a:r>
                      <a:r>
                        <a:rPr lang="es-EC" sz="2000" dirty="0" err="1"/>
                        <a:t>rate</a:t>
                      </a:r>
                      <a:r>
                        <a:rPr lang="es-EC" sz="2000" dirty="0"/>
                        <a:t> is </a:t>
                      </a:r>
                      <a:r>
                        <a:rPr lang="es-EC" sz="2000" dirty="0" err="1"/>
                        <a:t>of</a:t>
                      </a:r>
                      <a:r>
                        <a:rPr lang="es-EC" sz="2000" dirty="0"/>
                        <a:t> 12% and 0%.</a:t>
                      </a:r>
                    </a:p>
                    <a:p>
                      <a:pPr marL="0" indent="0">
                        <a:lnSpc>
                          <a:spcPct val="100000"/>
                        </a:lnSpc>
                        <a:buFont typeface="Arial" panose="020B0604020202020204" pitchFamily="34" charset="0"/>
                        <a:buNone/>
                      </a:pPr>
                      <a:endParaRPr lang="es-EC" sz="2000" dirty="0"/>
                    </a:p>
                    <a:p>
                      <a:pPr marL="285750" indent="-285750">
                        <a:lnSpc>
                          <a:spcPct val="100000"/>
                        </a:lnSpc>
                        <a:buFont typeface="Arial" panose="020B0604020202020204" pitchFamily="34" charset="0"/>
                        <a:buChar char="•"/>
                      </a:pPr>
                      <a:r>
                        <a:rPr lang="es-EC" sz="2000" dirty="0"/>
                        <a:t>Art. 52  </a:t>
                      </a:r>
                      <a:r>
                        <a:rPr lang="es-EC" sz="2000" dirty="0" err="1"/>
                        <a:t>of</a:t>
                      </a:r>
                      <a:r>
                        <a:rPr lang="es-EC" sz="2000" dirty="0"/>
                        <a:t> </a:t>
                      </a:r>
                      <a:r>
                        <a:rPr lang="es-EC" sz="2000" dirty="0" err="1"/>
                        <a:t>the</a:t>
                      </a:r>
                      <a:r>
                        <a:rPr lang="es-EC" sz="2000" dirty="0"/>
                        <a:t> Tax </a:t>
                      </a:r>
                      <a:r>
                        <a:rPr lang="es-EC" sz="2000" dirty="0" err="1"/>
                        <a:t>Law</a:t>
                      </a:r>
                      <a:r>
                        <a:rPr lang="es-EC" sz="2000" dirty="0"/>
                        <a:t> </a:t>
                      </a:r>
                      <a:r>
                        <a:rPr lang="es-EC" sz="2000" dirty="0" err="1"/>
                        <a:t>specifies</a:t>
                      </a:r>
                      <a:r>
                        <a:rPr lang="es-EC" sz="2000" dirty="0"/>
                        <a:t> </a:t>
                      </a:r>
                      <a:r>
                        <a:rPr lang="es-EC" sz="2000" dirty="0" err="1"/>
                        <a:t>that</a:t>
                      </a:r>
                      <a:r>
                        <a:rPr lang="es-EC" sz="2000" dirty="0"/>
                        <a:t> VAT </a:t>
                      </a:r>
                      <a:r>
                        <a:rPr lang="es-EC" sz="2000" dirty="0" err="1"/>
                        <a:t>applies</a:t>
                      </a:r>
                      <a:r>
                        <a:rPr lang="es-EC" sz="2000" dirty="0"/>
                        <a:t> </a:t>
                      </a:r>
                      <a:r>
                        <a:rPr lang="es-EC" sz="2000" dirty="0" err="1"/>
                        <a:t>to</a:t>
                      </a:r>
                      <a:r>
                        <a:rPr lang="es-EC" sz="2000" dirty="0"/>
                        <a:t> “transfer </a:t>
                      </a:r>
                      <a:r>
                        <a:rPr lang="es-EC" sz="2000" dirty="0" err="1"/>
                        <a:t>of</a:t>
                      </a:r>
                      <a:r>
                        <a:rPr lang="es-EC" sz="2000" dirty="0"/>
                        <a:t> </a:t>
                      </a:r>
                      <a:r>
                        <a:rPr lang="es-EC" sz="2000" dirty="0" err="1"/>
                        <a:t>ownership</a:t>
                      </a:r>
                      <a:r>
                        <a:rPr lang="es-EC" sz="2000" dirty="0"/>
                        <a:t> </a:t>
                      </a:r>
                      <a:r>
                        <a:rPr lang="es-EC" sz="2000" dirty="0" err="1"/>
                        <a:t>or</a:t>
                      </a:r>
                      <a:r>
                        <a:rPr lang="es-EC" sz="2000" dirty="0"/>
                        <a:t> </a:t>
                      </a:r>
                      <a:r>
                        <a:rPr lang="es-EC" sz="2000" dirty="0" err="1"/>
                        <a:t>importation</a:t>
                      </a:r>
                      <a:r>
                        <a:rPr lang="es-EC" sz="2000" dirty="0"/>
                        <a:t> </a:t>
                      </a:r>
                      <a:r>
                        <a:rPr lang="es-EC" sz="2000" dirty="0" err="1"/>
                        <a:t>of</a:t>
                      </a:r>
                      <a:r>
                        <a:rPr lang="es-EC" sz="2000" dirty="0"/>
                        <a:t> </a:t>
                      </a:r>
                      <a:r>
                        <a:rPr lang="es-EC" sz="2000" b="1" dirty="0" err="1"/>
                        <a:t>movable</a:t>
                      </a:r>
                      <a:r>
                        <a:rPr lang="es-EC" sz="2000" b="1" dirty="0"/>
                        <a:t> </a:t>
                      </a:r>
                      <a:r>
                        <a:rPr lang="es-EC" sz="2000" b="1" dirty="0" err="1"/>
                        <a:t>property</a:t>
                      </a:r>
                      <a:r>
                        <a:rPr lang="es-EC" sz="2000" b="1" dirty="0"/>
                        <a:t> </a:t>
                      </a:r>
                      <a:r>
                        <a:rPr lang="es-EC" sz="2000" b="1" dirty="0" err="1"/>
                        <a:t>of</a:t>
                      </a:r>
                      <a:r>
                        <a:rPr lang="es-EC" sz="2000" b="1" dirty="0"/>
                        <a:t> </a:t>
                      </a:r>
                      <a:r>
                        <a:rPr lang="es-EC" sz="2000" b="1" dirty="0" err="1"/>
                        <a:t>corporeal</a:t>
                      </a:r>
                      <a:r>
                        <a:rPr lang="es-EC" sz="2000" b="1" dirty="0"/>
                        <a:t> </a:t>
                      </a:r>
                      <a:r>
                        <a:rPr lang="es-EC" sz="2000" b="1" dirty="0" err="1"/>
                        <a:t>nature</a:t>
                      </a:r>
                      <a:r>
                        <a:rPr lang="es-EC" sz="2000" dirty="0"/>
                        <a:t>, </a:t>
                      </a:r>
                      <a:r>
                        <a:rPr lang="es-EC" sz="2000" dirty="0" err="1"/>
                        <a:t>or</a:t>
                      </a:r>
                      <a:r>
                        <a:rPr lang="es-EC" sz="2000" dirty="0"/>
                        <a:t> </a:t>
                      </a:r>
                      <a:r>
                        <a:rPr lang="es-EC" sz="2000" dirty="0" err="1"/>
                        <a:t>of</a:t>
                      </a:r>
                      <a:r>
                        <a:rPr lang="es-EC" sz="2000" dirty="0"/>
                        <a:t> </a:t>
                      </a:r>
                      <a:r>
                        <a:rPr lang="es-EC" sz="2000" b="1" dirty="0" err="1"/>
                        <a:t>intellectual</a:t>
                      </a:r>
                      <a:r>
                        <a:rPr lang="es-EC" sz="2000" b="1" dirty="0"/>
                        <a:t> </a:t>
                      </a:r>
                      <a:r>
                        <a:rPr lang="es-EC" sz="2000" b="1" dirty="0" err="1"/>
                        <a:t>property</a:t>
                      </a:r>
                      <a:r>
                        <a:rPr lang="es-EC" sz="2000" b="1" dirty="0"/>
                        <a:t> </a:t>
                      </a:r>
                      <a:r>
                        <a:rPr lang="es-EC" sz="2000" b="1" dirty="0" err="1"/>
                        <a:t>rights</a:t>
                      </a:r>
                      <a:r>
                        <a:rPr lang="es-EC" sz="2000" b="1" dirty="0"/>
                        <a:t> and </a:t>
                      </a:r>
                      <a:r>
                        <a:rPr lang="es-EC" sz="2000" b="1" dirty="0" err="1"/>
                        <a:t>services</a:t>
                      </a:r>
                      <a:r>
                        <a:rPr lang="es-EC" sz="2000" dirty="0"/>
                        <a:t>”. </a:t>
                      </a:r>
                    </a:p>
                    <a:p>
                      <a:pPr marL="0" indent="0">
                        <a:lnSpc>
                          <a:spcPct val="100000"/>
                        </a:lnSpc>
                        <a:buFont typeface="Arial" panose="020B0604020202020204" pitchFamily="34" charset="0"/>
                        <a:buNone/>
                      </a:pPr>
                      <a:endParaRPr lang="es-EC" sz="2000" dirty="0"/>
                    </a:p>
                    <a:p>
                      <a:pPr marL="285750" indent="-285750">
                        <a:lnSpc>
                          <a:spcPct val="100000"/>
                        </a:lnSpc>
                        <a:buFont typeface="Arial" panose="020B0604020202020204" pitchFamily="34" charset="0"/>
                        <a:buChar char="•"/>
                      </a:pPr>
                      <a:r>
                        <a:rPr lang="es-EC" sz="2000" dirty="0" err="1"/>
                        <a:t>NFT´s</a:t>
                      </a:r>
                      <a:r>
                        <a:rPr lang="es-EC" sz="2000" dirty="0"/>
                        <a:t> </a:t>
                      </a:r>
                      <a:r>
                        <a:rPr lang="es-EC" sz="2000" dirty="0" err="1"/>
                        <a:t>or</a:t>
                      </a:r>
                      <a:r>
                        <a:rPr lang="es-EC" sz="2000" dirty="0"/>
                        <a:t> </a:t>
                      </a:r>
                      <a:r>
                        <a:rPr lang="es-EC" sz="2000" dirty="0" err="1"/>
                        <a:t>cryptocurrencies</a:t>
                      </a:r>
                      <a:r>
                        <a:rPr lang="es-EC" sz="2000" dirty="0"/>
                        <a:t> do </a:t>
                      </a:r>
                      <a:r>
                        <a:rPr lang="es-EC" sz="2000" dirty="0" err="1"/>
                        <a:t>not</a:t>
                      </a:r>
                      <a:r>
                        <a:rPr lang="es-EC" sz="2000" dirty="0"/>
                        <a:t> </a:t>
                      </a:r>
                      <a:r>
                        <a:rPr lang="es-EC" sz="2000" dirty="0" err="1"/>
                        <a:t>fit</a:t>
                      </a:r>
                      <a:r>
                        <a:rPr lang="es-EC" sz="2000" dirty="0"/>
                        <a:t> in </a:t>
                      </a:r>
                      <a:r>
                        <a:rPr lang="es-EC" sz="2000" dirty="0" err="1"/>
                        <a:t>the</a:t>
                      </a:r>
                      <a:r>
                        <a:rPr lang="es-EC" sz="2000" dirty="0"/>
                        <a:t> </a:t>
                      </a:r>
                      <a:r>
                        <a:rPr lang="es-EC" sz="2000" dirty="0" err="1"/>
                        <a:t>definition</a:t>
                      </a:r>
                      <a:r>
                        <a:rPr lang="es-EC" sz="2000" dirty="0"/>
                        <a:t>, </a:t>
                      </a:r>
                      <a:r>
                        <a:rPr lang="es-EC" sz="2000" dirty="0" err="1"/>
                        <a:t>since</a:t>
                      </a:r>
                      <a:r>
                        <a:rPr lang="es-EC" sz="2000" dirty="0"/>
                        <a:t> </a:t>
                      </a:r>
                      <a:r>
                        <a:rPr lang="es-EC" sz="2000" dirty="0" err="1"/>
                        <a:t>they</a:t>
                      </a:r>
                      <a:r>
                        <a:rPr lang="es-EC" sz="2000" dirty="0"/>
                        <a:t> are </a:t>
                      </a:r>
                      <a:r>
                        <a:rPr lang="es-EC" sz="2000" dirty="0" err="1"/>
                        <a:t>not</a:t>
                      </a:r>
                      <a:r>
                        <a:rPr lang="es-EC" sz="2000" dirty="0"/>
                        <a:t> </a:t>
                      </a:r>
                      <a:r>
                        <a:rPr lang="es-EC" sz="2000" dirty="0" err="1"/>
                        <a:t>corporeal</a:t>
                      </a:r>
                      <a:r>
                        <a:rPr lang="es-EC" sz="2000" dirty="0"/>
                        <a:t> </a:t>
                      </a:r>
                      <a:r>
                        <a:rPr lang="es-EC" sz="2000" dirty="0" err="1"/>
                        <a:t>assets</a:t>
                      </a:r>
                      <a:r>
                        <a:rPr lang="es-EC" sz="2000" dirty="0"/>
                        <a:t> </a:t>
                      </a:r>
                      <a:r>
                        <a:rPr lang="es-EC" sz="2000" dirty="0" err="1"/>
                        <a:t>nor</a:t>
                      </a:r>
                      <a:r>
                        <a:rPr lang="es-EC" sz="2000" dirty="0"/>
                        <a:t> </a:t>
                      </a:r>
                      <a:r>
                        <a:rPr lang="es-EC" sz="2000" dirty="0" err="1"/>
                        <a:t>intellectual</a:t>
                      </a:r>
                      <a:r>
                        <a:rPr lang="es-EC" sz="2000" dirty="0"/>
                        <a:t> </a:t>
                      </a:r>
                      <a:r>
                        <a:rPr lang="es-EC" sz="2000" dirty="0" err="1"/>
                        <a:t>property</a:t>
                      </a:r>
                      <a:r>
                        <a:rPr lang="es-EC" sz="2000" dirty="0"/>
                        <a:t> </a:t>
                      </a:r>
                      <a:r>
                        <a:rPr lang="es-EC" sz="2000" dirty="0" err="1"/>
                        <a:t>rights</a:t>
                      </a:r>
                      <a:r>
                        <a:rPr lang="es-EC" sz="2000" dirty="0"/>
                        <a:t>. They look more </a:t>
                      </a:r>
                      <a:r>
                        <a:rPr lang="es-EC" sz="2000" dirty="0" err="1"/>
                        <a:t>like</a:t>
                      </a:r>
                      <a:r>
                        <a:rPr lang="es-EC" sz="2000" dirty="0"/>
                        <a:t> </a:t>
                      </a:r>
                      <a:r>
                        <a:rPr lang="es-EC" sz="2000" b="1" u="sng" dirty="0"/>
                        <a:t>digital </a:t>
                      </a:r>
                      <a:r>
                        <a:rPr lang="es-EC" sz="2000" b="1" u="sng" dirty="0" err="1"/>
                        <a:t>assets</a:t>
                      </a:r>
                      <a:r>
                        <a:rPr lang="es-EC" sz="2000" dirty="0"/>
                        <a:t>. </a:t>
                      </a:r>
                    </a:p>
                    <a:p>
                      <a:pPr marL="285750" indent="-285750">
                        <a:lnSpc>
                          <a:spcPct val="100000"/>
                        </a:lnSpc>
                        <a:buFont typeface="Arial" panose="020B0604020202020204" pitchFamily="34" charset="0"/>
                        <a:buChar char="•"/>
                      </a:pPr>
                      <a:r>
                        <a:rPr lang="en-US" sz="2000" dirty="0"/>
                        <a:t>Other jurisdictions do not tax the transfer of NFT´s with VAT: Spain. </a:t>
                      </a:r>
                    </a:p>
                    <a:p>
                      <a:pPr marL="0" indent="0">
                        <a:lnSpc>
                          <a:spcPct val="100000"/>
                        </a:lnSpc>
                        <a:buFont typeface="Arial" panose="020B0604020202020204" pitchFamily="34" charset="0"/>
                        <a:buNone/>
                      </a:pPr>
                      <a:endParaRPr lang="en-US" sz="2000" b="1" dirty="0"/>
                    </a:p>
                    <a:p>
                      <a:pPr marL="285750" indent="-285750">
                        <a:lnSpc>
                          <a:spcPct val="100000"/>
                        </a:lnSpc>
                        <a:buFont typeface="Arial" panose="020B0604020202020204" pitchFamily="34" charset="0"/>
                        <a:buChar char="•"/>
                      </a:pPr>
                      <a:r>
                        <a:rPr lang="en-US" sz="2000" b="1" dirty="0"/>
                        <a:t>Digital service? </a:t>
                      </a:r>
                      <a:r>
                        <a:rPr lang="en-US" sz="2000" u="sng" dirty="0"/>
                        <a:t>Services provided and/or contracted through the internet or any adaptation or application of protocols, platforms or technology used over the internet or other network through which similar services are provided. </a:t>
                      </a:r>
                    </a:p>
                  </a:txBody>
                  <a:tcPr/>
                </a:tc>
                <a:tc>
                  <a:txBody>
                    <a:bodyPr/>
                    <a:lstStyle/>
                    <a:p>
                      <a:pPr>
                        <a:lnSpc>
                          <a:spcPct val="100000"/>
                        </a:lnSpc>
                      </a:pPr>
                      <a:r>
                        <a:rPr lang="en-US" sz="2000" kern="1200" dirty="0">
                          <a:solidFill>
                            <a:schemeClr val="dk1"/>
                          </a:solidFill>
                          <a:latin typeface="+mn-lt"/>
                          <a:ea typeface="+mn-ea"/>
                          <a:cs typeface="+mn-cs"/>
                        </a:rPr>
                        <a:t>The municipal property tax applies to buildings and land according to annual official appraisals, which reflect the commercial and cadastral value of the property. </a:t>
                      </a:r>
                    </a:p>
                    <a:p>
                      <a:pPr>
                        <a:lnSpc>
                          <a:spcPct val="100000"/>
                        </a:lnSpc>
                      </a:pPr>
                      <a:endParaRPr lang="en-US" sz="2000" kern="1200" dirty="0">
                        <a:solidFill>
                          <a:schemeClr val="dk1"/>
                        </a:solidFill>
                        <a:latin typeface="+mn-lt"/>
                        <a:ea typeface="+mn-ea"/>
                        <a:cs typeface="+mn-cs"/>
                      </a:endParaRPr>
                    </a:p>
                    <a:p>
                      <a:pPr>
                        <a:lnSpc>
                          <a:spcPct val="100000"/>
                        </a:lnSpc>
                      </a:pPr>
                      <a:r>
                        <a:rPr lang="en-US" sz="2000" b="1" kern="1200" dirty="0">
                          <a:solidFill>
                            <a:schemeClr val="dk1"/>
                          </a:solidFill>
                          <a:latin typeface="+mn-lt"/>
                          <a:ea typeface="+mn-ea"/>
                          <a:cs typeface="+mn-cs"/>
                        </a:rPr>
                        <a:t>Land taxes could be applied for real state in the metaverse? </a:t>
                      </a:r>
                      <a:r>
                        <a:rPr lang="en-US" sz="2000" kern="1200" dirty="0">
                          <a:solidFill>
                            <a:schemeClr val="dk1"/>
                          </a:solidFill>
                          <a:latin typeface="+mn-lt"/>
                          <a:ea typeface="+mn-ea"/>
                          <a:cs typeface="+mn-cs"/>
                        </a:rPr>
                        <a:t>No. They are digital assets (incorporeal goods and not real state). </a:t>
                      </a:r>
                    </a:p>
                    <a:p>
                      <a:pPr>
                        <a:lnSpc>
                          <a:spcPct val="100000"/>
                        </a:lnSpc>
                      </a:pPr>
                      <a:endParaRPr lang="en-US" sz="2000" kern="1200" dirty="0">
                        <a:solidFill>
                          <a:schemeClr val="dk1"/>
                        </a:solidFill>
                        <a:latin typeface="+mn-lt"/>
                        <a:ea typeface="+mn-ea"/>
                        <a:cs typeface="+mn-cs"/>
                      </a:endParaRPr>
                    </a:p>
                    <a:p>
                      <a:pPr>
                        <a:lnSpc>
                          <a:spcPct val="100000"/>
                        </a:lnSpc>
                      </a:pPr>
                      <a:endParaRPr lang="en-US" sz="2000" dirty="0"/>
                    </a:p>
                  </a:txBody>
                  <a:tcPr/>
                </a:tc>
                <a:extLst>
                  <a:ext uri="{0D108BD9-81ED-4DB2-BD59-A6C34878D82A}">
                    <a16:rowId xmlns:a16="http://schemas.microsoft.com/office/drawing/2014/main" val="1311846660"/>
                  </a:ext>
                </a:extLst>
              </a:tr>
            </a:tbl>
          </a:graphicData>
        </a:graphic>
      </p:graphicFrame>
    </p:spTree>
    <p:extLst>
      <p:ext uri="{BB962C8B-B14F-4D97-AF65-F5344CB8AC3E}">
        <p14:creationId xmlns:p14="http://schemas.microsoft.com/office/powerpoint/2010/main" val="1255162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59657"/>
            <a:ext cx="12192000" cy="6858000"/>
          </a:xfrm>
        </p:spPr>
      </p:pic>
      <p:sp>
        <p:nvSpPr>
          <p:cNvPr id="2" name="Title 1"/>
          <p:cNvSpPr>
            <a:spLocks noGrp="1"/>
          </p:cNvSpPr>
          <p:nvPr>
            <p:ph type="title"/>
          </p:nvPr>
        </p:nvSpPr>
        <p:spPr>
          <a:xfrm>
            <a:off x="1949157" y="440433"/>
            <a:ext cx="6676505" cy="1796184"/>
          </a:xfrm>
        </p:spPr>
        <p:txBody>
          <a:bodyPr/>
          <a:lstStyle/>
          <a:p>
            <a:r>
              <a:rPr lang="en-GB" b="1" dirty="0">
                <a:latin typeface="Calibri" panose="020F0502020204030204" pitchFamily="34" charset="0"/>
                <a:cs typeface="Calibri" panose="020F0502020204030204" pitchFamily="34" charset="0"/>
              </a:rPr>
              <a:t>Net Worth Statement.- </a:t>
            </a:r>
            <a:r>
              <a:rPr lang="en-GB" dirty="0">
                <a:latin typeface="Calibri" panose="020F0502020204030204" pitchFamily="34" charset="0"/>
                <a:cs typeface="Calibri" panose="020F0502020204030204" pitchFamily="34" charset="0"/>
              </a:rPr>
              <a:t>reporting obligations </a:t>
            </a:r>
          </a:p>
        </p:txBody>
      </p:sp>
      <p:sp>
        <p:nvSpPr>
          <p:cNvPr id="3" name="CuadroTexto 2">
            <a:extLst>
              <a:ext uri="{FF2B5EF4-FFF2-40B4-BE49-F238E27FC236}">
                <a16:creationId xmlns:a16="http://schemas.microsoft.com/office/drawing/2014/main" id="{A825F3A0-B5AF-F14F-AA92-59728C16B729}"/>
              </a:ext>
            </a:extLst>
          </p:cNvPr>
          <p:cNvSpPr txBox="1"/>
          <p:nvPr/>
        </p:nvSpPr>
        <p:spPr>
          <a:xfrm>
            <a:off x="838200" y="2339081"/>
            <a:ext cx="9989457" cy="3210879"/>
          </a:xfrm>
          <a:prstGeom prst="rect">
            <a:avLst/>
          </a:prstGeom>
          <a:noFill/>
        </p:spPr>
        <p:txBody>
          <a:bodyPr wrap="square" rtlCol="0">
            <a:spAutoFit/>
          </a:bodyPr>
          <a:lstStyle/>
          <a:p>
            <a:pPr marL="342900" indent="-342900" algn="just">
              <a:lnSpc>
                <a:spcPct val="115000"/>
              </a:lnSpc>
              <a:spcAft>
                <a:spcPts val="800"/>
              </a:spcAft>
              <a:buClr>
                <a:srgbClr val="00B0F0"/>
              </a:buClr>
              <a:buFont typeface="Wingdings" pitchFamily="2"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Individuals will be obliged to file a net worth statement per year to the IRS. </a:t>
            </a:r>
          </a:p>
          <a:p>
            <a:pPr marL="342900" indent="-342900" algn="just">
              <a:lnSpc>
                <a:spcPct val="115000"/>
              </a:lnSpc>
              <a:spcAft>
                <a:spcPts val="800"/>
              </a:spcAft>
              <a:buClr>
                <a:srgbClr val="00B0F0"/>
              </a:buClr>
              <a:buFont typeface="Wingdings" pitchFamily="2"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obligation has been determined for natural persons with a net worth greater than 20  basic tax-free allowances (for USD 226.200 for 2022). If total assets of the common property of husband and wife are greater than 40 basic tax-free allowances (USD 452.400 for 2022), they will be obligated to file the sworn statement.  </a:t>
            </a:r>
            <a:endParaRPr lang="es-EC" sz="20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5000"/>
              </a:lnSpc>
              <a:spcAft>
                <a:spcPts val="800"/>
              </a:spcAft>
              <a:buClr>
                <a:srgbClr val="00B0F0"/>
              </a:buClr>
              <a:buFont typeface="Wingdings" pitchFamily="2" charset="2"/>
              <a:buChar char="§"/>
            </a:pPr>
            <a:r>
              <a:rPr lang="en-US" sz="2000" b="1" dirty="0">
                <a:effectLst/>
                <a:latin typeface="Calibri" panose="020F0502020204030204" pitchFamily="34" charset="0"/>
                <a:ea typeface="Calibri" panose="020F0502020204030204" pitchFamily="34" charset="0"/>
                <a:cs typeface="Calibri" panose="020F0502020204030204" pitchFamily="34" charset="0"/>
              </a:rPr>
              <a:t>NFT´s and cryptocurrency are assets, and </a:t>
            </a:r>
            <a:r>
              <a:rPr lang="en-US" sz="2000" b="1" dirty="0">
                <a:latin typeface="Calibri" panose="020F0502020204030204" pitchFamily="34" charset="0"/>
                <a:ea typeface="Calibri" panose="020F0502020204030204" pitchFamily="34" charset="0"/>
                <a:cs typeface="Calibri" panose="020F0502020204030204" pitchFamily="34" charset="0"/>
              </a:rPr>
              <a:t>they </a:t>
            </a:r>
            <a:r>
              <a:rPr lang="en-US" sz="2000" b="1" dirty="0">
                <a:effectLst/>
                <a:latin typeface="Calibri" panose="020F0502020204030204" pitchFamily="34" charset="0"/>
                <a:ea typeface="Calibri" panose="020F0502020204030204" pitchFamily="34" charset="0"/>
                <a:cs typeface="Calibri" panose="020F0502020204030204" pitchFamily="34" charset="0"/>
              </a:rPr>
              <a:t>should be reported by individuals in the country. </a:t>
            </a:r>
          </a:p>
          <a:p>
            <a:pPr marL="342900" indent="-342900" algn="just">
              <a:lnSpc>
                <a:spcPct val="115000"/>
              </a:lnSpc>
              <a:spcAft>
                <a:spcPts val="800"/>
              </a:spcAft>
              <a:buClr>
                <a:srgbClr val="00B0F0"/>
              </a:buClr>
              <a:buFont typeface="Wingdings" pitchFamily="2" charset="2"/>
              <a:buChar char="§"/>
            </a:pPr>
            <a:r>
              <a:rPr lang="en-US" sz="2000" dirty="0">
                <a:latin typeface="Calibri" panose="020F0502020204030204" pitchFamily="34" charset="0"/>
                <a:ea typeface="Calibri" panose="020F0502020204030204" pitchFamily="34" charset="0"/>
                <a:cs typeface="Calibri" panose="020F0502020204030204" pitchFamily="34" charset="0"/>
              </a:rPr>
              <a:t>Companies must file a similar annex to the IRS (information regarding assets and liabilities). </a:t>
            </a:r>
            <a:endParaRPr lang="es-EC" sz="20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7" name="Graphic 6">
            <a:extLst>
              <a:ext uri="{FF2B5EF4-FFF2-40B4-BE49-F238E27FC236}">
                <a16:creationId xmlns:a16="http://schemas.microsoft.com/office/drawing/2014/main" id="{E484F204-BBEC-F7EE-5174-E1738D80FC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0730" y="594212"/>
            <a:ext cx="1448427" cy="1448427"/>
          </a:xfrm>
          <a:prstGeom prst="rect">
            <a:avLst/>
          </a:prstGeom>
        </p:spPr>
      </p:pic>
    </p:spTree>
    <p:extLst>
      <p:ext uri="{BB962C8B-B14F-4D97-AF65-F5344CB8AC3E}">
        <p14:creationId xmlns:p14="http://schemas.microsoft.com/office/powerpoint/2010/main" val="468822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D44D-C6A7-461E-9C1F-24B7FB53C912}"/>
              </a:ext>
            </a:extLst>
          </p:cNvPr>
          <p:cNvSpPr>
            <a:spLocks noGrp="1"/>
          </p:cNvSpPr>
          <p:nvPr>
            <p:ph type="title"/>
          </p:nvPr>
        </p:nvSpPr>
        <p:spPr/>
        <p:txBody>
          <a:bodyPr/>
          <a:lstStyle/>
          <a:p>
            <a:r>
              <a:rPr lang="en-US" b="1" dirty="0"/>
              <a:t>Austria - Taxation of Cryptocurrency</a:t>
            </a:r>
          </a:p>
        </p:txBody>
      </p:sp>
      <p:sp>
        <p:nvSpPr>
          <p:cNvPr id="3" name="Content Placeholder 2">
            <a:extLst>
              <a:ext uri="{FF2B5EF4-FFF2-40B4-BE49-F238E27FC236}">
                <a16:creationId xmlns:a16="http://schemas.microsoft.com/office/drawing/2014/main" id="{2F944496-1D82-4F01-90CD-8756722D5814}"/>
              </a:ext>
            </a:extLst>
          </p:cNvPr>
          <p:cNvSpPr>
            <a:spLocks noGrp="1"/>
          </p:cNvSpPr>
          <p:nvPr>
            <p:ph idx="1"/>
          </p:nvPr>
        </p:nvSpPr>
        <p:spPr>
          <a:xfrm>
            <a:off x="838200" y="1621676"/>
            <a:ext cx="10515600" cy="4351338"/>
          </a:xfrm>
        </p:spPr>
        <p:txBody>
          <a:bodyPr>
            <a:normAutofit lnSpcReduction="10000"/>
          </a:bodyPr>
          <a:lstStyle/>
          <a:p>
            <a:r>
              <a:rPr lang="en-US" sz="2600" dirty="0"/>
              <a:t>New provisions in effect as of 01.03.2022 where income from cryptocurrency is treated as income from capital assets (= special income tax rate of 27.5%/25%) and legally defined as:</a:t>
            </a:r>
          </a:p>
          <a:p>
            <a:pPr lvl="1"/>
            <a:r>
              <a:rPr lang="en-US" sz="2200" dirty="0"/>
              <a:t>“</a:t>
            </a:r>
            <a:r>
              <a:rPr lang="en-US" sz="2200" i="1" dirty="0"/>
              <a:t>a digital representation of a value that has not been determined or guaranteed by a central bank or other state body, is not necessarily tied to a statutory currency, and that does not hold the legal status of a currency or of money, but that is accepted by natural persons or legal entities as a means of exchange and can be transferred, stored or traded by electronic means</a:t>
            </a:r>
            <a:r>
              <a:rPr lang="en-US" sz="2200" dirty="0"/>
              <a:t>”.</a:t>
            </a:r>
            <a:endParaRPr lang="en-US" sz="2600" dirty="0"/>
          </a:p>
          <a:p>
            <a:r>
              <a:rPr lang="en-US" sz="2600" dirty="0"/>
              <a:t>Definition focuses on independence from public institutions and acceptance as means of exchange (e.g., Bitcoin).</a:t>
            </a:r>
          </a:p>
          <a:p>
            <a:r>
              <a:rPr lang="en-US" sz="2600" dirty="0"/>
              <a:t>New provisions apply to new stock of cryptocurrency (= acquisition after 28.02.2021).</a:t>
            </a:r>
          </a:p>
        </p:txBody>
      </p:sp>
      <p:sp>
        <p:nvSpPr>
          <p:cNvPr id="4" name="Slide Number Placeholder 3">
            <a:extLst>
              <a:ext uri="{FF2B5EF4-FFF2-40B4-BE49-F238E27FC236}">
                <a16:creationId xmlns:a16="http://schemas.microsoft.com/office/drawing/2014/main" id="{D7B15FC5-E643-4474-9837-CE31616BA5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C0DEB-40E7-4E2B-AFA7-58970AFA776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531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D44D-C6A7-461E-9C1F-24B7FB53C912}"/>
              </a:ext>
            </a:extLst>
          </p:cNvPr>
          <p:cNvSpPr>
            <a:spLocks noGrp="1"/>
          </p:cNvSpPr>
          <p:nvPr>
            <p:ph type="title"/>
          </p:nvPr>
        </p:nvSpPr>
        <p:spPr/>
        <p:txBody>
          <a:bodyPr/>
          <a:lstStyle/>
          <a:p>
            <a:r>
              <a:rPr lang="en-US" b="1" dirty="0"/>
              <a:t>Austria - Taxation of Cryptocurrency</a:t>
            </a:r>
          </a:p>
        </p:txBody>
      </p:sp>
      <p:sp>
        <p:nvSpPr>
          <p:cNvPr id="3" name="Content Placeholder 2">
            <a:extLst>
              <a:ext uri="{FF2B5EF4-FFF2-40B4-BE49-F238E27FC236}">
                <a16:creationId xmlns:a16="http://schemas.microsoft.com/office/drawing/2014/main" id="{2F944496-1D82-4F01-90CD-8756722D5814}"/>
              </a:ext>
            </a:extLst>
          </p:cNvPr>
          <p:cNvSpPr>
            <a:spLocks noGrp="1"/>
          </p:cNvSpPr>
          <p:nvPr>
            <p:ph idx="1"/>
          </p:nvPr>
        </p:nvSpPr>
        <p:spPr>
          <a:xfrm>
            <a:off x="838200" y="1621676"/>
            <a:ext cx="10515600" cy="4351338"/>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Taxed is current income from cryptocurrency holdings (“fruits”) and income as a result of realized increases in the value of cryptocurrency holdings ("</a:t>
            </a:r>
            <a:r>
              <a:rPr lang="en-US" sz="2400" dirty="0" err="1">
                <a:solidFill>
                  <a:prstClr val="black"/>
                </a:solidFill>
                <a:latin typeface="Calibri" panose="020F0502020204030204"/>
              </a:rPr>
              <a:t>realised</a:t>
            </a:r>
            <a:r>
              <a:rPr lang="en-US" sz="2400" dirty="0">
                <a:solidFill>
                  <a:prstClr val="black"/>
                </a:solidFill>
                <a:latin typeface="Calibri" panose="020F0502020204030204"/>
              </a:rPr>
              <a:t> gains”)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Current income from cryptocurrency includes:</a:t>
            </a:r>
          </a:p>
          <a:p>
            <a:pPr lvl="1">
              <a:spcBef>
                <a:spcPts val="1000"/>
              </a:spcBef>
              <a:defRPr/>
            </a:pPr>
            <a:r>
              <a:rPr lang="en-US" sz="2200" dirty="0"/>
              <a:t>Remuneration paid for transferring cryptocurrencies (e.g., lending);</a:t>
            </a:r>
          </a:p>
          <a:p>
            <a:pPr lvl="1">
              <a:spcBef>
                <a:spcPts val="1000"/>
              </a:spcBef>
              <a:defRPr/>
            </a:pPr>
            <a:r>
              <a:rPr lang="en-US" sz="2200" dirty="0"/>
              <a:t>Acquisition of cryptocurrency through a technical process (e.g., mining).</a:t>
            </a:r>
          </a:p>
          <a:p>
            <a:pPr>
              <a:defRPr/>
            </a:pPr>
            <a:r>
              <a:rPr lang="en-US" sz="2400" dirty="0">
                <a:solidFill>
                  <a:prstClr val="black"/>
                </a:solidFill>
                <a:latin typeface="Calibri" panose="020F0502020204030204"/>
              </a:rPr>
              <a:t>Income from realized gains includes: </a:t>
            </a:r>
          </a:p>
          <a:p>
            <a:pPr lvl="1">
              <a:spcBef>
                <a:spcPts val="1000"/>
              </a:spcBef>
              <a:defRPr/>
            </a:pPr>
            <a:r>
              <a:rPr lang="en-US" sz="2200" dirty="0"/>
              <a:t>Sales against EUR or other recognized foreign currencies (e.g., USD);</a:t>
            </a:r>
          </a:p>
          <a:p>
            <a:pPr lvl="1">
              <a:spcBef>
                <a:spcPts val="1000"/>
              </a:spcBef>
              <a:defRPr/>
            </a:pPr>
            <a:r>
              <a:rPr lang="en-US" sz="2200" dirty="0"/>
              <a:t>Exchanges against other assets or services (</a:t>
            </a:r>
            <a:r>
              <a:rPr lang="en-US" sz="2200" u="sng" dirty="0"/>
              <a:t>excluding</a:t>
            </a:r>
            <a:r>
              <a:rPr lang="en-US" sz="2200" dirty="0"/>
              <a:t> other cryptocurrency!).</a:t>
            </a:r>
          </a:p>
          <a:p>
            <a:pPr>
              <a:defRPr/>
            </a:pPr>
            <a:r>
              <a:rPr lang="en-US" sz="2400" dirty="0">
                <a:solidFill>
                  <a:prstClr val="black"/>
                </a:solidFill>
                <a:latin typeface="Calibri" panose="020F0502020204030204"/>
              </a:rPr>
              <a:t>Taxable gains = Difference between sales proceeds and acquisition costs (in case of cryptocurrency swap the acquisitions costs are carried forward).</a:t>
            </a:r>
          </a:p>
          <a:p>
            <a:pPr lvl="1">
              <a:spcBef>
                <a:spcPts val="1000"/>
              </a:spcBef>
              <a:defRPr/>
            </a:pPr>
            <a:endParaRPr lang="en-US" sz="2200" dirty="0"/>
          </a:p>
          <a:p>
            <a:pPr lvl="1">
              <a:spcBef>
                <a:spcPts val="1000"/>
              </a:spcBef>
              <a:defRPr/>
            </a:pPr>
            <a:endParaRPr lang="en-US" sz="2200" dirty="0"/>
          </a:p>
        </p:txBody>
      </p:sp>
      <p:sp>
        <p:nvSpPr>
          <p:cNvPr id="4" name="Slide Number Placeholder 3">
            <a:extLst>
              <a:ext uri="{FF2B5EF4-FFF2-40B4-BE49-F238E27FC236}">
                <a16:creationId xmlns:a16="http://schemas.microsoft.com/office/drawing/2014/main" id="{D7B15FC5-E643-4474-9837-CE31616BA5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C0DEB-40E7-4E2B-AFA7-58970AFA776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6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6306-5BA8-49A7-8688-ECE803EF1F60}"/>
              </a:ext>
            </a:extLst>
          </p:cNvPr>
          <p:cNvSpPr>
            <a:spLocks noGrp="1"/>
          </p:cNvSpPr>
          <p:nvPr>
            <p:ph type="title"/>
          </p:nvPr>
        </p:nvSpPr>
        <p:spPr/>
        <p:txBody>
          <a:bodyPr/>
          <a:lstStyle/>
          <a:p>
            <a:r>
              <a:rPr lang="en-US" dirty="0"/>
              <a:t>What is the Metaverse?</a:t>
            </a:r>
          </a:p>
        </p:txBody>
      </p:sp>
      <p:sp>
        <p:nvSpPr>
          <p:cNvPr id="3" name="Content Placeholder 2">
            <a:extLst>
              <a:ext uri="{FF2B5EF4-FFF2-40B4-BE49-F238E27FC236}">
                <a16:creationId xmlns:a16="http://schemas.microsoft.com/office/drawing/2014/main" id="{9577F0B1-18B6-453E-B1E6-DD6CD69C5C77}"/>
              </a:ext>
            </a:extLst>
          </p:cNvPr>
          <p:cNvSpPr>
            <a:spLocks noGrp="1"/>
          </p:cNvSpPr>
          <p:nvPr>
            <p:ph idx="1"/>
          </p:nvPr>
        </p:nvSpPr>
        <p:spPr/>
        <p:txBody>
          <a:bodyPr>
            <a:normAutofit/>
          </a:bodyPr>
          <a:lstStyle/>
          <a:p>
            <a:r>
              <a:rPr lang="en-US" dirty="0"/>
              <a:t>In science fiction, </a:t>
            </a:r>
            <a:r>
              <a:rPr lang="en-US" i="1" dirty="0"/>
              <a:t>the</a:t>
            </a:r>
            <a:r>
              <a:rPr lang="en-US" dirty="0"/>
              <a:t> metaverse is a single, universal, and immersive virtual world facilitated by the use of virtual reality and augmented reality headsets.</a:t>
            </a:r>
          </a:p>
          <a:p>
            <a:r>
              <a:rPr lang="en-US" dirty="0"/>
              <a:t>In common usage, a metaverse is a network of virtual worlds in which users can interact with one another through via digital likenesses, called avatars.</a:t>
            </a:r>
          </a:p>
          <a:p>
            <a:r>
              <a:rPr lang="en-US" dirty="0"/>
              <a:t>There are currently several competing metaverse platforms, including Meta’s Horizon Worlds, </a:t>
            </a:r>
            <a:r>
              <a:rPr lang="en-US" dirty="0" err="1"/>
              <a:t>Decentraland</a:t>
            </a:r>
            <a:r>
              <a:rPr lang="en-US" dirty="0"/>
              <a:t>, </a:t>
            </a:r>
            <a:r>
              <a:rPr lang="en-US"/>
              <a:t>the Sandbox</a:t>
            </a:r>
            <a:r>
              <a:rPr lang="en-US" dirty="0"/>
              <a:t>, </a:t>
            </a:r>
            <a:r>
              <a:rPr lang="en-US"/>
              <a:t>and Roblox.</a:t>
            </a:r>
            <a:endParaRPr lang="en-US" dirty="0"/>
          </a:p>
        </p:txBody>
      </p:sp>
      <p:sp>
        <p:nvSpPr>
          <p:cNvPr id="4" name="Slide Number Placeholder 3">
            <a:extLst>
              <a:ext uri="{FF2B5EF4-FFF2-40B4-BE49-F238E27FC236}">
                <a16:creationId xmlns:a16="http://schemas.microsoft.com/office/drawing/2014/main" id="{6BA00615-0F40-4C9E-838A-1D1DA0AB4FB0}"/>
              </a:ext>
            </a:extLst>
          </p:cNvPr>
          <p:cNvSpPr>
            <a:spLocks noGrp="1"/>
          </p:cNvSpPr>
          <p:nvPr>
            <p:ph type="sldNum" sz="quarter" idx="12"/>
          </p:nvPr>
        </p:nvSpPr>
        <p:spPr/>
        <p:txBody>
          <a:bodyPr/>
          <a:lstStyle/>
          <a:p>
            <a:fld id="{16BC0DEB-40E7-4E2B-AFA7-58970AFA776D}" type="slidenum">
              <a:rPr lang="en-GB" smtClean="0"/>
              <a:t>4</a:t>
            </a:fld>
            <a:endParaRPr lang="en-GB"/>
          </a:p>
        </p:txBody>
      </p:sp>
    </p:spTree>
    <p:extLst>
      <p:ext uri="{BB962C8B-B14F-4D97-AF65-F5344CB8AC3E}">
        <p14:creationId xmlns:p14="http://schemas.microsoft.com/office/powerpoint/2010/main" val="31853702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D44D-C6A7-461E-9C1F-24B7FB53C912}"/>
              </a:ext>
            </a:extLst>
          </p:cNvPr>
          <p:cNvSpPr>
            <a:spLocks noGrp="1"/>
          </p:cNvSpPr>
          <p:nvPr>
            <p:ph type="title"/>
          </p:nvPr>
        </p:nvSpPr>
        <p:spPr/>
        <p:txBody>
          <a:bodyPr/>
          <a:lstStyle/>
          <a:p>
            <a:r>
              <a:rPr lang="en-US" b="1" dirty="0"/>
              <a:t>Austria - Example of NFTs</a:t>
            </a:r>
          </a:p>
        </p:txBody>
      </p:sp>
      <p:pic>
        <p:nvPicPr>
          <p:cNvPr id="6" name="Inhaltsplatzhalter 5">
            <a:extLst>
              <a:ext uri="{FF2B5EF4-FFF2-40B4-BE49-F238E27FC236}">
                <a16:creationId xmlns:a16="http://schemas.microsoft.com/office/drawing/2014/main" id="{404ABB79-3B0F-D5F0-93BD-DCD991CB663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9457" y="1253331"/>
            <a:ext cx="3391728" cy="4351338"/>
          </a:xfrm>
        </p:spPr>
      </p:pic>
      <p:sp>
        <p:nvSpPr>
          <p:cNvPr id="4" name="Slide Number Placeholder 3">
            <a:extLst>
              <a:ext uri="{FF2B5EF4-FFF2-40B4-BE49-F238E27FC236}">
                <a16:creationId xmlns:a16="http://schemas.microsoft.com/office/drawing/2014/main" id="{D7B15FC5-E643-4474-9837-CE31616BA5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C0DEB-40E7-4E2B-AFA7-58970AFA776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3126E91E-38E6-6E03-0A89-0E471861C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1386" y="1895927"/>
            <a:ext cx="5401157" cy="3066146"/>
          </a:xfrm>
          <a:prstGeom prst="rect">
            <a:avLst/>
          </a:prstGeom>
        </p:spPr>
      </p:pic>
    </p:spTree>
    <p:extLst>
      <p:ext uri="{BB962C8B-B14F-4D97-AF65-F5344CB8AC3E}">
        <p14:creationId xmlns:p14="http://schemas.microsoft.com/office/powerpoint/2010/main" val="845198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D44D-C6A7-461E-9C1F-24B7FB53C912}"/>
              </a:ext>
            </a:extLst>
          </p:cNvPr>
          <p:cNvSpPr>
            <a:spLocks noGrp="1"/>
          </p:cNvSpPr>
          <p:nvPr>
            <p:ph type="title"/>
          </p:nvPr>
        </p:nvSpPr>
        <p:spPr/>
        <p:txBody>
          <a:bodyPr/>
          <a:lstStyle/>
          <a:p>
            <a:r>
              <a:rPr lang="en-US" b="1" dirty="0"/>
              <a:t>Austria - Taxation of NFTs</a:t>
            </a:r>
          </a:p>
        </p:txBody>
      </p:sp>
      <p:sp>
        <p:nvSpPr>
          <p:cNvPr id="3" name="Content Placeholder 2">
            <a:extLst>
              <a:ext uri="{FF2B5EF4-FFF2-40B4-BE49-F238E27FC236}">
                <a16:creationId xmlns:a16="http://schemas.microsoft.com/office/drawing/2014/main" id="{2F944496-1D82-4F01-90CD-8756722D5814}"/>
              </a:ext>
            </a:extLst>
          </p:cNvPr>
          <p:cNvSpPr>
            <a:spLocks noGrp="1"/>
          </p:cNvSpPr>
          <p:nvPr>
            <p:ph idx="1"/>
          </p:nvPr>
        </p:nvSpPr>
        <p:spPr>
          <a:xfrm>
            <a:off x="838200" y="1621676"/>
            <a:ext cx="10515600" cy="4351338"/>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NFTs are not covered by the legal definition of cryptocurrency according to the new provisions, because NFTs are </a:t>
            </a:r>
            <a:r>
              <a:rPr lang="en-US" sz="2600" dirty="0">
                <a:solidFill>
                  <a:prstClr val="black"/>
                </a:solidFill>
                <a:latin typeface="Calibri" panose="020F0502020204030204"/>
              </a:rPr>
              <a:t>not exchangeable and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do not fulfill the criteria of means of exchange.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Realized capital gains from NFTs are</a:t>
            </a:r>
            <a:r>
              <a:rPr lang="en-US" sz="2600" dirty="0">
                <a:solidFill>
                  <a:prstClr val="black"/>
                </a:solidFill>
                <a:latin typeface="Calibri" panose="020F0502020204030204"/>
              </a:rPr>
              <a:t> subject to the general income tax provisions with a progressive income tax rate of up to 55%.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600" dirty="0">
                <a:solidFill>
                  <a:prstClr val="black"/>
                </a:solidFill>
                <a:latin typeface="Calibri" panose="020F0502020204030204"/>
              </a:rPr>
              <a:t>If the sale of the NFT occurs more than one year after the acquisition, the realized capital gains are not taxed (= holding period of one year).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Income from trade/business is always taxable irrespective of the one year holding period.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7B15FC5-E643-4474-9837-CE31616BA5A1}"/>
              </a:ext>
            </a:extLst>
          </p:cNvPr>
          <p:cNvSpPr>
            <a:spLocks noGrp="1"/>
          </p:cNvSpPr>
          <p:nvPr>
            <p:ph type="sldNum" sz="quarter" idx="12"/>
          </p:nvPr>
        </p:nvSpPr>
        <p:spPr/>
        <p:txBody>
          <a:bodyPr/>
          <a:lstStyle/>
          <a:p>
            <a:fld id="{16BC0DEB-40E7-4E2B-AFA7-58970AFA776D}" type="slidenum">
              <a:rPr lang="en-GB" smtClean="0"/>
              <a:t>41</a:t>
            </a:fld>
            <a:endParaRPr lang="en-GB"/>
          </a:p>
        </p:txBody>
      </p:sp>
    </p:spTree>
    <p:extLst>
      <p:ext uri="{BB962C8B-B14F-4D97-AF65-F5344CB8AC3E}">
        <p14:creationId xmlns:p14="http://schemas.microsoft.com/office/powerpoint/2010/main" val="1602025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D44D-C6A7-461E-9C1F-24B7FB53C912}"/>
              </a:ext>
            </a:extLst>
          </p:cNvPr>
          <p:cNvSpPr>
            <a:spLocks noGrp="1"/>
          </p:cNvSpPr>
          <p:nvPr>
            <p:ph type="title"/>
          </p:nvPr>
        </p:nvSpPr>
        <p:spPr>
          <a:xfrm>
            <a:off x="838200" y="74840"/>
            <a:ext cx="10515600" cy="1113297"/>
          </a:xfrm>
        </p:spPr>
        <p:txBody>
          <a:bodyPr>
            <a:normAutofit/>
          </a:bodyPr>
          <a:lstStyle/>
          <a:p>
            <a:r>
              <a:rPr lang="en-US" b="1" dirty="0"/>
              <a:t>Indian tax regime for Virtual Digital Assets</a:t>
            </a:r>
          </a:p>
        </p:txBody>
      </p:sp>
      <p:sp>
        <p:nvSpPr>
          <p:cNvPr id="4" name="Slide Number Placeholder 3">
            <a:extLst>
              <a:ext uri="{FF2B5EF4-FFF2-40B4-BE49-F238E27FC236}">
                <a16:creationId xmlns:a16="http://schemas.microsoft.com/office/drawing/2014/main" id="{D7B15FC5-E643-4474-9837-CE31616BA5A1}"/>
              </a:ext>
            </a:extLst>
          </p:cNvPr>
          <p:cNvSpPr>
            <a:spLocks noGrp="1"/>
          </p:cNvSpPr>
          <p:nvPr>
            <p:ph type="sldNum" sz="quarter" idx="12"/>
          </p:nvPr>
        </p:nvSpPr>
        <p:spPr/>
        <p:txBody>
          <a:bodyPr/>
          <a:lstStyle/>
          <a:p>
            <a:fld id="{16BC0DEB-40E7-4E2B-AFA7-58970AFA776D}" type="slidenum">
              <a:rPr lang="en-GB" smtClean="0"/>
              <a:t>42</a:t>
            </a:fld>
            <a:endParaRPr lang="en-GB"/>
          </a:p>
        </p:txBody>
      </p:sp>
      <p:pic>
        <p:nvPicPr>
          <p:cNvPr id="8" name="Picture 7">
            <a:extLst>
              <a:ext uri="{FF2B5EF4-FFF2-40B4-BE49-F238E27FC236}">
                <a16:creationId xmlns:a16="http://schemas.microsoft.com/office/drawing/2014/main" id="{83013696-7378-4BB8-BA9F-DEC9723247C1}"/>
              </a:ext>
            </a:extLst>
          </p:cNvPr>
          <p:cNvPicPr>
            <a:picLocks noChangeAspect="1"/>
          </p:cNvPicPr>
          <p:nvPr/>
        </p:nvPicPr>
        <p:blipFill>
          <a:blip r:embed="rId2"/>
          <a:stretch>
            <a:fillRect/>
          </a:stretch>
        </p:blipFill>
        <p:spPr>
          <a:xfrm>
            <a:off x="1986724" y="1048511"/>
            <a:ext cx="7440303" cy="5734649"/>
          </a:xfrm>
          <a:prstGeom prst="rect">
            <a:avLst/>
          </a:prstGeom>
        </p:spPr>
      </p:pic>
    </p:spTree>
    <p:extLst>
      <p:ext uri="{BB962C8B-B14F-4D97-AF65-F5344CB8AC3E}">
        <p14:creationId xmlns:p14="http://schemas.microsoft.com/office/powerpoint/2010/main" val="2474476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D44D-C6A7-461E-9C1F-24B7FB53C912}"/>
              </a:ext>
            </a:extLst>
          </p:cNvPr>
          <p:cNvSpPr>
            <a:spLocks noGrp="1"/>
          </p:cNvSpPr>
          <p:nvPr>
            <p:ph type="title"/>
          </p:nvPr>
        </p:nvSpPr>
        <p:spPr>
          <a:xfrm>
            <a:off x="838200" y="-16938"/>
            <a:ext cx="10515600" cy="1113297"/>
          </a:xfrm>
        </p:spPr>
        <p:txBody>
          <a:bodyPr>
            <a:normAutofit/>
          </a:bodyPr>
          <a:lstStyle/>
          <a:p>
            <a:r>
              <a:rPr lang="en-US" b="1" dirty="0"/>
              <a:t>Withholding on e-commerce operator</a:t>
            </a:r>
          </a:p>
        </p:txBody>
      </p:sp>
      <p:sp>
        <p:nvSpPr>
          <p:cNvPr id="4" name="Slide Number Placeholder 3">
            <a:extLst>
              <a:ext uri="{FF2B5EF4-FFF2-40B4-BE49-F238E27FC236}">
                <a16:creationId xmlns:a16="http://schemas.microsoft.com/office/drawing/2014/main" id="{D7B15FC5-E643-4474-9837-CE31616BA5A1}"/>
              </a:ext>
            </a:extLst>
          </p:cNvPr>
          <p:cNvSpPr>
            <a:spLocks noGrp="1"/>
          </p:cNvSpPr>
          <p:nvPr>
            <p:ph type="sldNum" sz="quarter" idx="12"/>
          </p:nvPr>
        </p:nvSpPr>
        <p:spPr>
          <a:xfrm>
            <a:off x="9431333" y="6267545"/>
            <a:ext cx="2743200" cy="365125"/>
          </a:xfrm>
        </p:spPr>
        <p:txBody>
          <a:bodyPr/>
          <a:lstStyle/>
          <a:p>
            <a:fld id="{16BC0DEB-40E7-4E2B-AFA7-58970AFA776D}" type="slidenum">
              <a:rPr lang="en-GB" sz="1400" smtClean="0">
                <a:latin typeface="Franklin Gothic Book" panose="020B0503020102020204" pitchFamily="34" charset="0"/>
                <a:ea typeface="FangSong" panose="020B0503020204020204" pitchFamily="49" charset="-122"/>
              </a:rPr>
              <a:t>43</a:t>
            </a:fld>
            <a:endParaRPr lang="en-GB" sz="1400">
              <a:latin typeface="Franklin Gothic Book" panose="020B0503020102020204" pitchFamily="34" charset="0"/>
              <a:ea typeface="FangSong" panose="020B0503020204020204" pitchFamily="49" charset="-122"/>
            </a:endParaRPr>
          </a:p>
        </p:txBody>
      </p:sp>
      <p:sp>
        <p:nvSpPr>
          <p:cNvPr id="5" name="Rectangle 4">
            <a:extLst>
              <a:ext uri="{FF2B5EF4-FFF2-40B4-BE49-F238E27FC236}">
                <a16:creationId xmlns:a16="http://schemas.microsoft.com/office/drawing/2014/main" id="{B3AEF7D9-6305-41BB-ADBA-893C8E5F4CB6}"/>
              </a:ext>
            </a:extLst>
          </p:cNvPr>
          <p:cNvSpPr/>
          <p:nvPr/>
        </p:nvSpPr>
        <p:spPr>
          <a:xfrm>
            <a:off x="233683" y="907021"/>
            <a:ext cx="1981200" cy="5957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1400" b="1" dirty="0">
                <a:latin typeface="Franklin Gothic Book" panose="020B0503020102020204" pitchFamily="34" charset="0"/>
                <a:ea typeface="FangSong" panose="020B0503020204020204" pitchFamily="49" charset="-122"/>
              </a:rPr>
              <a:t>Introduction</a:t>
            </a:r>
            <a:endParaRPr lang="en-IN" sz="1400" b="1" dirty="0">
              <a:latin typeface="Franklin Gothic Book" panose="020B0503020102020204" pitchFamily="34" charset="0"/>
              <a:ea typeface="FangSong" panose="020B0503020204020204" pitchFamily="49" charset="-122"/>
            </a:endParaRPr>
          </a:p>
        </p:txBody>
      </p:sp>
      <p:sp>
        <p:nvSpPr>
          <p:cNvPr id="6" name="Rectangle 5">
            <a:extLst>
              <a:ext uri="{FF2B5EF4-FFF2-40B4-BE49-F238E27FC236}">
                <a16:creationId xmlns:a16="http://schemas.microsoft.com/office/drawing/2014/main" id="{E5975AC5-7EEF-4ADB-9FB4-04A495905EAB}"/>
              </a:ext>
            </a:extLst>
          </p:cNvPr>
          <p:cNvSpPr/>
          <p:nvPr/>
        </p:nvSpPr>
        <p:spPr>
          <a:xfrm>
            <a:off x="2337483" y="907020"/>
            <a:ext cx="9358307" cy="595745"/>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nSpc>
                <a:spcPct val="150000"/>
              </a:lnSpc>
              <a:buFont typeface="Arial" panose="020B0604020202020204" pitchFamily="34" charset="0"/>
              <a:buChar char="•"/>
            </a:pPr>
            <a:r>
              <a:rPr lang="en-US" sz="1400" dirty="0">
                <a:solidFill>
                  <a:schemeClr val="tx1"/>
                </a:solidFill>
                <a:latin typeface="Franklin Gothic Book" panose="020B0503020102020204" pitchFamily="34" charset="0"/>
                <a:ea typeface="FangSong" panose="020B0503020204020204" pitchFamily="49" charset="-122"/>
              </a:rPr>
              <a:t>Finance Act 2020 introduced section 194-O to widen and deepen the tax net by bringing participants of e-commerce within the tax net</a:t>
            </a:r>
          </a:p>
        </p:txBody>
      </p:sp>
      <p:sp>
        <p:nvSpPr>
          <p:cNvPr id="8" name="Rectangle 7">
            <a:extLst>
              <a:ext uri="{FF2B5EF4-FFF2-40B4-BE49-F238E27FC236}">
                <a16:creationId xmlns:a16="http://schemas.microsoft.com/office/drawing/2014/main" id="{3895C679-AD0A-46C6-AF59-73460CE0634F}"/>
              </a:ext>
            </a:extLst>
          </p:cNvPr>
          <p:cNvSpPr/>
          <p:nvPr/>
        </p:nvSpPr>
        <p:spPr>
          <a:xfrm>
            <a:off x="233682" y="1530964"/>
            <a:ext cx="11462107" cy="3855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50000"/>
              </a:lnSpc>
            </a:pPr>
            <a:r>
              <a:rPr lang="en-US" sz="1400" b="1" dirty="0">
                <a:latin typeface="Franklin Gothic Book" panose="020B0503020102020204" pitchFamily="34" charset="0"/>
                <a:ea typeface="FangSong" panose="020B0503020204020204" pitchFamily="49" charset="-122"/>
              </a:rPr>
              <a:t>Scope</a:t>
            </a:r>
            <a:endParaRPr lang="en-IN" sz="1400" b="1" dirty="0">
              <a:latin typeface="Franklin Gothic Book" panose="020B0503020102020204" pitchFamily="34" charset="0"/>
              <a:ea typeface="FangSong" panose="020B0503020204020204" pitchFamily="49" charset="-122"/>
            </a:endParaRPr>
          </a:p>
        </p:txBody>
      </p:sp>
      <p:sp>
        <p:nvSpPr>
          <p:cNvPr id="9" name="Rectangle 8">
            <a:extLst>
              <a:ext uri="{FF2B5EF4-FFF2-40B4-BE49-F238E27FC236}">
                <a16:creationId xmlns:a16="http://schemas.microsoft.com/office/drawing/2014/main" id="{7B3544AB-8FA6-44F9-8732-98C8CC0C367F}"/>
              </a:ext>
            </a:extLst>
          </p:cNvPr>
          <p:cNvSpPr/>
          <p:nvPr/>
        </p:nvSpPr>
        <p:spPr>
          <a:xfrm>
            <a:off x="3200841" y="1959604"/>
            <a:ext cx="8494949" cy="616952"/>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lnSpc>
                <a:spcPct val="150000"/>
              </a:lnSpc>
              <a:buFont typeface="Arial" panose="020B0604020202020204" pitchFamily="34" charset="0"/>
              <a:buChar char="•"/>
            </a:pPr>
            <a:r>
              <a:rPr lang="en-US" sz="1400" dirty="0">
                <a:solidFill>
                  <a:schemeClr val="tx1"/>
                </a:solidFill>
                <a:latin typeface="Franklin Gothic Book" panose="020B0503020102020204" pitchFamily="34" charset="0"/>
                <a:ea typeface="FangSong" panose="020B0503020204020204" pitchFamily="49" charset="-122"/>
              </a:rPr>
              <a:t>A person who owns, operates or manages digital or electronic facility or platform for electronic commerce</a:t>
            </a:r>
          </a:p>
        </p:txBody>
      </p:sp>
      <p:sp>
        <p:nvSpPr>
          <p:cNvPr id="10" name="Rectangle 9">
            <a:extLst>
              <a:ext uri="{FF2B5EF4-FFF2-40B4-BE49-F238E27FC236}">
                <a16:creationId xmlns:a16="http://schemas.microsoft.com/office/drawing/2014/main" id="{2A50D66A-E01E-4665-9C3B-9A08C303A503}"/>
              </a:ext>
            </a:extLst>
          </p:cNvPr>
          <p:cNvSpPr/>
          <p:nvPr/>
        </p:nvSpPr>
        <p:spPr>
          <a:xfrm>
            <a:off x="233683" y="1952481"/>
            <a:ext cx="1409815" cy="631199"/>
          </a:xfrm>
          <a:prstGeom prst="rect">
            <a:avLst/>
          </a:prstGeom>
          <a:solidFill>
            <a:srgbClr val="002060">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1400" b="1" dirty="0">
                <a:latin typeface="Franklin Gothic Book" panose="020B0503020102020204" pitchFamily="34" charset="0"/>
                <a:ea typeface="FangSong" panose="020B0503020204020204" pitchFamily="49" charset="-122"/>
              </a:rPr>
              <a:t>On Whom</a:t>
            </a:r>
            <a:endParaRPr lang="en-IN" sz="1400" b="1" dirty="0">
              <a:latin typeface="Franklin Gothic Book" panose="020B0503020102020204" pitchFamily="34" charset="0"/>
              <a:ea typeface="FangSong" panose="020B0503020204020204" pitchFamily="49" charset="-122"/>
            </a:endParaRPr>
          </a:p>
        </p:txBody>
      </p:sp>
      <p:sp>
        <p:nvSpPr>
          <p:cNvPr id="11" name="Rectangle 10">
            <a:extLst>
              <a:ext uri="{FF2B5EF4-FFF2-40B4-BE49-F238E27FC236}">
                <a16:creationId xmlns:a16="http://schemas.microsoft.com/office/drawing/2014/main" id="{D6E90A5E-88CC-4ECC-844D-C1D0F3902F1F}"/>
              </a:ext>
            </a:extLst>
          </p:cNvPr>
          <p:cNvSpPr/>
          <p:nvPr/>
        </p:nvSpPr>
        <p:spPr>
          <a:xfrm>
            <a:off x="1717262" y="1959603"/>
            <a:ext cx="1409815" cy="616953"/>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500"/>
              </a:lnSpc>
            </a:pPr>
            <a:r>
              <a:rPr lang="en-US" sz="1400" dirty="0">
                <a:solidFill>
                  <a:schemeClr val="tx1"/>
                </a:solidFill>
                <a:latin typeface="Franklin Gothic Book" panose="020B0503020102020204" pitchFamily="34" charset="0"/>
                <a:ea typeface="FangSong" panose="020B0503020204020204" pitchFamily="49" charset="-122"/>
              </a:rPr>
              <a:t>Applies only on </a:t>
            </a:r>
            <a:r>
              <a:rPr lang="en-US" sz="1400" b="1" dirty="0">
                <a:solidFill>
                  <a:schemeClr val="tx1"/>
                </a:solidFill>
                <a:latin typeface="Franklin Gothic Book" panose="020B0503020102020204" pitchFamily="34" charset="0"/>
                <a:ea typeface="FangSong" panose="020B0503020204020204" pitchFamily="49" charset="-122"/>
              </a:rPr>
              <a:t>E-commerce operator</a:t>
            </a:r>
            <a:endParaRPr lang="en-IN" sz="1400" b="1" dirty="0">
              <a:solidFill>
                <a:schemeClr val="tx1"/>
              </a:solidFill>
              <a:latin typeface="Franklin Gothic Book" panose="020B0503020102020204" pitchFamily="34" charset="0"/>
              <a:ea typeface="FangSong" panose="020B0503020204020204" pitchFamily="49" charset="-122"/>
            </a:endParaRPr>
          </a:p>
        </p:txBody>
      </p:sp>
      <p:sp>
        <p:nvSpPr>
          <p:cNvPr id="12" name="Rectangle 11">
            <a:extLst>
              <a:ext uri="{FF2B5EF4-FFF2-40B4-BE49-F238E27FC236}">
                <a16:creationId xmlns:a16="http://schemas.microsoft.com/office/drawing/2014/main" id="{F7D3B337-4382-44CC-9974-3961125F6203}"/>
              </a:ext>
            </a:extLst>
          </p:cNvPr>
          <p:cNvSpPr/>
          <p:nvPr/>
        </p:nvSpPr>
        <p:spPr>
          <a:xfrm>
            <a:off x="3200841" y="2605887"/>
            <a:ext cx="8494948" cy="2160000"/>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lnSpc>
                <a:spcPct val="150000"/>
              </a:lnSpc>
              <a:buFont typeface="Arial" panose="020B0604020202020204" pitchFamily="34" charset="0"/>
              <a:buChar char="•"/>
            </a:pPr>
            <a:r>
              <a:rPr lang="en-US" sz="1400" dirty="0">
                <a:solidFill>
                  <a:schemeClr val="tx1"/>
                </a:solidFill>
                <a:latin typeface="Franklin Gothic Book" panose="020B0503020102020204" pitchFamily="34" charset="0"/>
                <a:ea typeface="FangSong" panose="020B0503020204020204" pitchFamily="49" charset="-122"/>
              </a:rPr>
              <a:t>Sale of goods or provision of services of an </a:t>
            </a:r>
            <a:r>
              <a:rPr lang="en-US" sz="1400" b="1" dirty="0">
                <a:solidFill>
                  <a:schemeClr val="tx1"/>
                </a:solidFill>
                <a:latin typeface="Franklin Gothic Book" panose="020B0503020102020204" pitchFamily="34" charset="0"/>
                <a:ea typeface="FangSong" panose="020B0503020204020204" pitchFamily="49" charset="-122"/>
              </a:rPr>
              <a:t>e-commerce participant </a:t>
            </a:r>
            <a:r>
              <a:rPr lang="en-US" sz="1400" dirty="0">
                <a:solidFill>
                  <a:schemeClr val="tx1"/>
                </a:solidFill>
                <a:latin typeface="Franklin Gothic Book" panose="020B0503020102020204" pitchFamily="34" charset="0"/>
                <a:ea typeface="FangSong" panose="020B0503020204020204" pitchFamily="49" charset="-122"/>
              </a:rPr>
              <a:t>is facilitated by an e-commerce operator through its digital or electronic facility or platform</a:t>
            </a:r>
          </a:p>
          <a:p>
            <a:pPr marL="171450" indent="-171450">
              <a:lnSpc>
                <a:spcPct val="150000"/>
              </a:lnSpc>
              <a:buFont typeface="Arial" panose="020B0604020202020204" pitchFamily="34" charset="0"/>
              <a:buChar char="•"/>
            </a:pPr>
            <a:r>
              <a:rPr lang="en-IN" sz="1400" b="1" dirty="0">
                <a:solidFill>
                  <a:schemeClr val="tx1"/>
                </a:solidFill>
                <a:latin typeface="Franklin Gothic Book" panose="020B0503020102020204" pitchFamily="34" charset="0"/>
                <a:ea typeface="FangSong" panose="020B0503020204020204" pitchFamily="49" charset="-122"/>
              </a:rPr>
              <a:t>E-commerce operator </a:t>
            </a:r>
            <a:r>
              <a:rPr lang="en-US" sz="1400" dirty="0">
                <a:solidFill>
                  <a:schemeClr val="tx1"/>
                </a:solidFill>
                <a:latin typeface="Franklin Gothic Book" panose="020B0503020102020204" pitchFamily="34" charset="0"/>
                <a:ea typeface="FangSong" panose="020B0503020204020204" pitchFamily="49" charset="-122"/>
              </a:rPr>
              <a:t>shall, at the time of credit of the amount of sale or services or both to the account of an e-commerce participant or at the time of payment withhold tax</a:t>
            </a:r>
          </a:p>
          <a:p>
            <a:pPr marL="171450" indent="-171450">
              <a:lnSpc>
                <a:spcPct val="150000"/>
              </a:lnSpc>
              <a:buFont typeface="Arial" panose="020B0604020202020204" pitchFamily="34" charset="0"/>
              <a:buChar char="•"/>
            </a:pPr>
            <a:r>
              <a:rPr lang="en-US" sz="1400" dirty="0">
                <a:solidFill>
                  <a:schemeClr val="tx1"/>
                </a:solidFill>
                <a:latin typeface="Franklin Gothic Book" panose="020B0503020102020204" pitchFamily="34" charset="0"/>
                <a:ea typeface="FangSong" panose="020B0503020204020204" pitchFamily="49" charset="-122"/>
              </a:rPr>
              <a:t>Section provides that even if the money paid to the e-commerce participant does not flow through the e-commerce operator, nevertheless, such e-commerce operator will be deemed to have paid the e-commerce participant such money</a:t>
            </a:r>
          </a:p>
        </p:txBody>
      </p:sp>
      <p:sp>
        <p:nvSpPr>
          <p:cNvPr id="13" name="Rectangle 12">
            <a:extLst>
              <a:ext uri="{FF2B5EF4-FFF2-40B4-BE49-F238E27FC236}">
                <a16:creationId xmlns:a16="http://schemas.microsoft.com/office/drawing/2014/main" id="{E7B9072F-52EC-4922-9655-A83478906F3F}"/>
              </a:ext>
            </a:extLst>
          </p:cNvPr>
          <p:cNvSpPr/>
          <p:nvPr/>
        </p:nvSpPr>
        <p:spPr>
          <a:xfrm>
            <a:off x="233683" y="2628108"/>
            <a:ext cx="1409815" cy="2160000"/>
          </a:xfrm>
          <a:prstGeom prst="rect">
            <a:avLst/>
          </a:prstGeom>
          <a:solidFill>
            <a:srgbClr val="002060">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1400" b="1" dirty="0">
                <a:latin typeface="Franklin Gothic Book" panose="020B0503020102020204" pitchFamily="34" charset="0"/>
                <a:ea typeface="FangSong" panose="020B0503020204020204" pitchFamily="49" charset="-122"/>
              </a:rPr>
              <a:t>On What</a:t>
            </a:r>
            <a:endParaRPr lang="en-IN" sz="1400" b="1" dirty="0">
              <a:latin typeface="Franklin Gothic Book" panose="020B0503020102020204" pitchFamily="34" charset="0"/>
              <a:ea typeface="FangSong" panose="020B0503020204020204" pitchFamily="49" charset="-122"/>
            </a:endParaRPr>
          </a:p>
        </p:txBody>
      </p:sp>
      <p:sp>
        <p:nvSpPr>
          <p:cNvPr id="14" name="Rectangle 13">
            <a:extLst>
              <a:ext uri="{FF2B5EF4-FFF2-40B4-BE49-F238E27FC236}">
                <a16:creationId xmlns:a16="http://schemas.microsoft.com/office/drawing/2014/main" id="{54FE0547-B94D-4DA2-B31D-4AAAEA225436}"/>
              </a:ext>
            </a:extLst>
          </p:cNvPr>
          <p:cNvSpPr/>
          <p:nvPr/>
        </p:nvSpPr>
        <p:spPr>
          <a:xfrm>
            <a:off x="1706341" y="2605887"/>
            <a:ext cx="1409815" cy="2160000"/>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500"/>
              </a:lnSpc>
            </a:pPr>
            <a:r>
              <a:rPr lang="en-US" sz="1400" b="1" dirty="0">
                <a:solidFill>
                  <a:schemeClr val="tx1"/>
                </a:solidFill>
                <a:latin typeface="Franklin Gothic Book" panose="020B0503020102020204" pitchFamily="34" charset="0"/>
                <a:ea typeface="FangSong" panose="020B0503020204020204" pitchFamily="49" charset="-122"/>
              </a:rPr>
              <a:t>Gross amount </a:t>
            </a:r>
            <a:r>
              <a:rPr lang="en-US" sz="1400" dirty="0">
                <a:solidFill>
                  <a:schemeClr val="tx1"/>
                </a:solidFill>
                <a:latin typeface="Franklin Gothic Book" panose="020B0503020102020204" pitchFamily="34" charset="0"/>
                <a:ea typeface="FangSong" panose="020B0503020204020204" pitchFamily="49" charset="-122"/>
              </a:rPr>
              <a:t>of sales or services </a:t>
            </a:r>
            <a:endParaRPr lang="en-IN" sz="1400" dirty="0">
              <a:solidFill>
                <a:schemeClr val="tx1"/>
              </a:solidFill>
              <a:latin typeface="Franklin Gothic Book" panose="020B0503020102020204" pitchFamily="34" charset="0"/>
              <a:ea typeface="FangSong" panose="020B0503020204020204" pitchFamily="49" charset="-122"/>
            </a:endParaRPr>
          </a:p>
        </p:txBody>
      </p:sp>
      <p:sp>
        <p:nvSpPr>
          <p:cNvPr id="15" name="Rectangle 14">
            <a:extLst>
              <a:ext uri="{FF2B5EF4-FFF2-40B4-BE49-F238E27FC236}">
                <a16:creationId xmlns:a16="http://schemas.microsoft.com/office/drawing/2014/main" id="{12F4CFB7-DFCD-4589-8925-44C0915F8350}"/>
              </a:ext>
            </a:extLst>
          </p:cNvPr>
          <p:cNvSpPr/>
          <p:nvPr/>
        </p:nvSpPr>
        <p:spPr>
          <a:xfrm>
            <a:off x="1717262" y="4838596"/>
            <a:ext cx="9978527" cy="385572"/>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lnSpc>
                <a:spcPct val="150000"/>
              </a:lnSpc>
              <a:buFont typeface="Arial" panose="020B0604020202020204" pitchFamily="34" charset="0"/>
              <a:buChar char="•"/>
            </a:pPr>
            <a:r>
              <a:rPr lang="en-US" sz="1400" dirty="0">
                <a:solidFill>
                  <a:schemeClr val="tx1"/>
                </a:solidFill>
                <a:latin typeface="Franklin Gothic Book" panose="020B0503020102020204" pitchFamily="34" charset="0"/>
                <a:ea typeface="FangSong" panose="020B0503020204020204" pitchFamily="49" charset="-122"/>
              </a:rPr>
              <a:t>E-commerce operator to withhold tax at rate of 1% of the gross consideration</a:t>
            </a:r>
          </a:p>
        </p:txBody>
      </p:sp>
      <p:sp>
        <p:nvSpPr>
          <p:cNvPr id="16" name="Rectangle 15">
            <a:extLst>
              <a:ext uri="{FF2B5EF4-FFF2-40B4-BE49-F238E27FC236}">
                <a16:creationId xmlns:a16="http://schemas.microsoft.com/office/drawing/2014/main" id="{156C9C85-4204-4F6D-BBFD-DEF617E9689F}"/>
              </a:ext>
            </a:extLst>
          </p:cNvPr>
          <p:cNvSpPr/>
          <p:nvPr/>
        </p:nvSpPr>
        <p:spPr>
          <a:xfrm>
            <a:off x="227633" y="4832536"/>
            <a:ext cx="1409815" cy="391632"/>
          </a:xfrm>
          <a:prstGeom prst="rect">
            <a:avLst/>
          </a:prstGeom>
          <a:solidFill>
            <a:srgbClr val="002060">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1400" b="1" dirty="0">
                <a:latin typeface="Franklin Gothic Book" panose="020B0503020102020204" pitchFamily="34" charset="0"/>
                <a:ea typeface="FangSong" panose="020B0503020204020204" pitchFamily="49" charset="-122"/>
              </a:rPr>
              <a:t>Rate</a:t>
            </a:r>
            <a:endParaRPr lang="en-IN" sz="1400" b="1" dirty="0">
              <a:latin typeface="Franklin Gothic Book" panose="020B0503020102020204" pitchFamily="34" charset="0"/>
              <a:ea typeface="FangSong" panose="020B0503020204020204" pitchFamily="49" charset="-122"/>
            </a:endParaRPr>
          </a:p>
        </p:txBody>
      </p:sp>
      <p:sp>
        <p:nvSpPr>
          <p:cNvPr id="17" name="Rectangle 16">
            <a:extLst>
              <a:ext uri="{FF2B5EF4-FFF2-40B4-BE49-F238E27FC236}">
                <a16:creationId xmlns:a16="http://schemas.microsoft.com/office/drawing/2014/main" id="{8DF9CF89-372C-444F-8D5D-A86C017F1938}"/>
              </a:ext>
            </a:extLst>
          </p:cNvPr>
          <p:cNvSpPr/>
          <p:nvPr/>
        </p:nvSpPr>
        <p:spPr>
          <a:xfrm>
            <a:off x="1664278" y="5268596"/>
            <a:ext cx="10031511" cy="579117"/>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lnSpc>
                <a:spcPct val="150000"/>
              </a:lnSpc>
              <a:buFont typeface="Arial" panose="020B0604020202020204" pitchFamily="34" charset="0"/>
              <a:buChar char="•"/>
            </a:pPr>
            <a:r>
              <a:rPr lang="en-US" sz="1400" dirty="0">
                <a:solidFill>
                  <a:schemeClr val="tx1"/>
                </a:solidFill>
                <a:latin typeface="Franklin Gothic Book" panose="020B0503020102020204" pitchFamily="34" charset="0"/>
                <a:ea typeface="FangSong" panose="020B0503020204020204" pitchFamily="49" charset="-122"/>
              </a:rPr>
              <a:t>A person resident in India selling goods or providing services or both, including digital products, through digital or electronic facility or platform for electronic commerce</a:t>
            </a:r>
          </a:p>
        </p:txBody>
      </p:sp>
      <p:sp>
        <p:nvSpPr>
          <p:cNvPr id="18" name="Rectangle 17">
            <a:extLst>
              <a:ext uri="{FF2B5EF4-FFF2-40B4-BE49-F238E27FC236}">
                <a16:creationId xmlns:a16="http://schemas.microsoft.com/office/drawing/2014/main" id="{7BC03A79-B775-4F62-A56D-69DD9CFDDF06}"/>
              </a:ext>
            </a:extLst>
          </p:cNvPr>
          <p:cNvSpPr/>
          <p:nvPr/>
        </p:nvSpPr>
        <p:spPr>
          <a:xfrm>
            <a:off x="227632" y="5252367"/>
            <a:ext cx="1409815" cy="579117"/>
          </a:xfrm>
          <a:prstGeom prst="rect">
            <a:avLst/>
          </a:prstGeom>
          <a:solidFill>
            <a:srgbClr val="002060">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1400" b="1" dirty="0">
                <a:latin typeface="Franklin Gothic Book" panose="020B0503020102020204" pitchFamily="34" charset="0"/>
                <a:ea typeface="FangSong" panose="020B0503020204020204" pitchFamily="49" charset="-122"/>
              </a:rPr>
              <a:t>E-commerce participant </a:t>
            </a:r>
            <a:endParaRPr lang="en-IN" sz="1400" b="1" dirty="0">
              <a:latin typeface="Franklin Gothic Book" panose="020B0503020102020204" pitchFamily="34" charset="0"/>
              <a:ea typeface="FangSong" panose="020B0503020204020204" pitchFamily="49" charset="-122"/>
            </a:endParaRPr>
          </a:p>
        </p:txBody>
      </p:sp>
    </p:spTree>
    <p:extLst>
      <p:ext uri="{BB962C8B-B14F-4D97-AF65-F5344CB8AC3E}">
        <p14:creationId xmlns:p14="http://schemas.microsoft.com/office/powerpoint/2010/main" val="3693632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D44D-C6A7-461E-9C1F-24B7FB53C912}"/>
              </a:ext>
            </a:extLst>
          </p:cNvPr>
          <p:cNvSpPr>
            <a:spLocks noGrp="1"/>
          </p:cNvSpPr>
          <p:nvPr>
            <p:ph type="title"/>
          </p:nvPr>
        </p:nvSpPr>
        <p:spPr>
          <a:xfrm>
            <a:off x="838200" y="74840"/>
            <a:ext cx="10515600" cy="1113297"/>
          </a:xfrm>
        </p:spPr>
        <p:txBody>
          <a:bodyPr>
            <a:normAutofit/>
          </a:bodyPr>
          <a:lstStyle/>
          <a:p>
            <a:r>
              <a:rPr lang="en-US" b="1" dirty="0"/>
              <a:t>Withholding on e-commerce operator</a:t>
            </a:r>
          </a:p>
        </p:txBody>
      </p:sp>
      <p:sp>
        <p:nvSpPr>
          <p:cNvPr id="19" name="Rectangle 18">
            <a:extLst>
              <a:ext uri="{FF2B5EF4-FFF2-40B4-BE49-F238E27FC236}">
                <a16:creationId xmlns:a16="http://schemas.microsoft.com/office/drawing/2014/main" id="{85B7FD42-0B4F-4875-A035-F43AA52A6C0D}"/>
              </a:ext>
            </a:extLst>
          </p:cNvPr>
          <p:cNvSpPr/>
          <p:nvPr/>
        </p:nvSpPr>
        <p:spPr>
          <a:xfrm>
            <a:off x="1799799" y="3454751"/>
            <a:ext cx="9999982" cy="2024391"/>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lnSpc>
                <a:spcPct val="150000"/>
              </a:lnSpc>
              <a:buFont typeface="Arial" panose="020B0604020202020204" pitchFamily="34" charset="0"/>
              <a:buChar char="•"/>
            </a:pPr>
            <a:r>
              <a:rPr lang="en-US" sz="1400" dirty="0">
                <a:solidFill>
                  <a:schemeClr val="tx1"/>
                </a:solidFill>
                <a:latin typeface="Franklin Gothic Book" panose="020B0503020102020204" pitchFamily="34" charset="0"/>
              </a:rPr>
              <a:t>Section 194-O does not make a distinction between a resident and an NR e-commerce operator </a:t>
            </a:r>
          </a:p>
          <a:p>
            <a:pPr marL="171450" indent="-171450">
              <a:lnSpc>
                <a:spcPct val="150000"/>
              </a:lnSpc>
              <a:buFont typeface="Arial" panose="020B0604020202020204" pitchFamily="34" charset="0"/>
              <a:buChar char="•"/>
            </a:pPr>
            <a:r>
              <a:rPr lang="en-US" sz="1400" dirty="0">
                <a:solidFill>
                  <a:schemeClr val="tx1"/>
                </a:solidFill>
                <a:latin typeface="Franklin Gothic Book" panose="020B0503020102020204" pitchFamily="34" charset="0"/>
              </a:rPr>
              <a:t>Basis a strict reading, the withholding obligations under section 194-O may also apply to an NR e-commerce operator facilitating sale of goods or provision of services of an e-commerce participant, hence, increasing the compliance burden for NR e-commerce operators</a:t>
            </a:r>
          </a:p>
          <a:p>
            <a:pPr marL="171450" indent="-171450">
              <a:lnSpc>
                <a:spcPct val="150000"/>
              </a:lnSpc>
              <a:buFont typeface="Arial" panose="020B0604020202020204" pitchFamily="34" charset="0"/>
              <a:buChar char="•"/>
            </a:pPr>
            <a:r>
              <a:rPr lang="en-US" sz="1400" dirty="0">
                <a:solidFill>
                  <a:schemeClr val="tx1"/>
                </a:solidFill>
                <a:latin typeface="Franklin Gothic Book" panose="020B0503020102020204" pitchFamily="34" charset="0"/>
              </a:rPr>
              <a:t>Disincentivize NR e-commerce operators from onboarding Indian sellers as vendors on its platform and has the potential to significantly impact Indian exports</a:t>
            </a:r>
          </a:p>
        </p:txBody>
      </p:sp>
      <p:sp>
        <p:nvSpPr>
          <p:cNvPr id="20" name="Rectangle 19">
            <a:extLst>
              <a:ext uri="{FF2B5EF4-FFF2-40B4-BE49-F238E27FC236}">
                <a16:creationId xmlns:a16="http://schemas.microsoft.com/office/drawing/2014/main" id="{A7BAAEC4-B6C6-4C97-BDA8-297A31446585}"/>
              </a:ext>
            </a:extLst>
          </p:cNvPr>
          <p:cNvSpPr/>
          <p:nvPr/>
        </p:nvSpPr>
        <p:spPr>
          <a:xfrm>
            <a:off x="228600" y="3440504"/>
            <a:ext cx="1409815" cy="2038638"/>
          </a:xfrm>
          <a:prstGeom prst="rect">
            <a:avLst/>
          </a:prstGeom>
          <a:solidFill>
            <a:srgbClr val="002060">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1200" b="1" dirty="0">
                <a:latin typeface="Franklin Gothic Book" panose="020B0503020102020204" pitchFamily="34" charset="0"/>
              </a:rPr>
              <a:t>Applicability to NR E-commerce operators</a:t>
            </a:r>
            <a:endParaRPr lang="en-IN" sz="1200" b="1" dirty="0">
              <a:latin typeface="Franklin Gothic Book" panose="020B0503020102020204" pitchFamily="34" charset="0"/>
            </a:endParaRPr>
          </a:p>
        </p:txBody>
      </p:sp>
      <p:sp>
        <p:nvSpPr>
          <p:cNvPr id="21" name="Rectangle 20">
            <a:extLst>
              <a:ext uri="{FF2B5EF4-FFF2-40B4-BE49-F238E27FC236}">
                <a16:creationId xmlns:a16="http://schemas.microsoft.com/office/drawing/2014/main" id="{FD079B23-A37D-45BB-9A4D-42C3A9354D23}"/>
              </a:ext>
            </a:extLst>
          </p:cNvPr>
          <p:cNvSpPr/>
          <p:nvPr/>
        </p:nvSpPr>
        <p:spPr>
          <a:xfrm>
            <a:off x="1792873" y="1064397"/>
            <a:ext cx="9999983" cy="2253388"/>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lnSpc>
                <a:spcPct val="150000"/>
              </a:lnSpc>
              <a:buFont typeface="Arial" panose="020B0604020202020204" pitchFamily="34" charset="0"/>
              <a:buChar char="•"/>
            </a:pPr>
            <a:r>
              <a:rPr lang="en-US" sz="1400" dirty="0">
                <a:solidFill>
                  <a:schemeClr val="tx1"/>
                </a:solidFill>
                <a:latin typeface="Franklin Gothic Book" panose="020B0503020102020204" pitchFamily="34" charset="0"/>
              </a:rPr>
              <a:t>The Reserve Bank of India (“RBI”) introduced “Guidelines on Regulation of Payment Aggregators and Payment Gateways” wherein e-commerce platforms are not allowed to undertake such online payments without a </a:t>
            </a:r>
            <a:r>
              <a:rPr lang="en-US" sz="1400" dirty="0" err="1">
                <a:solidFill>
                  <a:schemeClr val="tx1"/>
                </a:solidFill>
                <a:latin typeface="Franklin Gothic Book" panose="020B0503020102020204" pitchFamily="34" charset="0"/>
              </a:rPr>
              <a:t>licence</a:t>
            </a:r>
            <a:r>
              <a:rPr lang="en-US" sz="1400" dirty="0">
                <a:solidFill>
                  <a:schemeClr val="tx1"/>
                </a:solidFill>
                <a:latin typeface="Franklin Gothic Book" panose="020B0503020102020204" pitchFamily="34" charset="0"/>
              </a:rPr>
              <a:t> (“Guidelines”) </a:t>
            </a:r>
          </a:p>
          <a:p>
            <a:pPr marL="171450" indent="-171450">
              <a:lnSpc>
                <a:spcPct val="150000"/>
              </a:lnSpc>
              <a:buFont typeface="Arial" panose="020B0604020202020204" pitchFamily="34" charset="0"/>
              <a:buChar char="•"/>
            </a:pPr>
            <a:r>
              <a:rPr lang="en-US" sz="1400" dirty="0">
                <a:solidFill>
                  <a:schemeClr val="tx1"/>
                </a:solidFill>
                <a:latin typeface="Franklin Gothic Book" panose="020B0503020102020204" pitchFamily="34" charset="0"/>
              </a:rPr>
              <a:t>The Guidelines also provide that the money collected from the customers shall be kept in an escrow account and paid to the seller. No debits can be made from such escrow account for the purpose of paying tax withheld at source as it is not permitted under the Guidelines </a:t>
            </a:r>
          </a:p>
          <a:p>
            <a:pPr marL="171450" indent="-171450">
              <a:lnSpc>
                <a:spcPct val="150000"/>
              </a:lnSpc>
              <a:buFont typeface="Arial" panose="020B0604020202020204" pitchFamily="34" charset="0"/>
              <a:buChar char="•"/>
            </a:pPr>
            <a:r>
              <a:rPr lang="en-US" sz="1400" dirty="0">
                <a:solidFill>
                  <a:schemeClr val="tx1"/>
                </a:solidFill>
                <a:latin typeface="Franklin Gothic Book" panose="020B0503020102020204" pitchFamily="34" charset="0"/>
              </a:rPr>
              <a:t>Hence, there is no possibility of the e-commerce operators having control of the money for the purpose of paying tax withheld at source</a:t>
            </a:r>
          </a:p>
        </p:txBody>
      </p:sp>
      <p:sp>
        <p:nvSpPr>
          <p:cNvPr id="22" name="Rectangle 21">
            <a:extLst>
              <a:ext uri="{FF2B5EF4-FFF2-40B4-BE49-F238E27FC236}">
                <a16:creationId xmlns:a16="http://schemas.microsoft.com/office/drawing/2014/main" id="{B789D0F6-C738-492B-BE99-97C149687E61}"/>
              </a:ext>
            </a:extLst>
          </p:cNvPr>
          <p:cNvSpPr/>
          <p:nvPr/>
        </p:nvSpPr>
        <p:spPr>
          <a:xfrm>
            <a:off x="249385" y="1077859"/>
            <a:ext cx="1409815" cy="2230796"/>
          </a:xfrm>
          <a:prstGeom prst="rect">
            <a:avLst/>
          </a:prstGeom>
          <a:solidFill>
            <a:srgbClr val="002060">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1200" b="1" dirty="0">
                <a:latin typeface="Franklin Gothic Book" panose="020B0503020102020204" pitchFamily="34" charset="0"/>
              </a:rPr>
              <a:t>Interplay with RBI Guidelines</a:t>
            </a:r>
            <a:endParaRPr lang="en-IN" sz="1200" b="1" dirty="0">
              <a:latin typeface="Franklin Gothic Book" panose="020B0503020102020204" pitchFamily="34" charset="0"/>
            </a:endParaRPr>
          </a:p>
        </p:txBody>
      </p:sp>
    </p:spTree>
    <p:extLst>
      <p:ext uri="{BB962C8B-B14F-4D97-AF65-F5344CB8AC3E}">
        <p14:creationId xmlns:p14="http://schemas.microsoft.com/office/powerpoint/2010/main" val="1380562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D44D-C6A7-461E-9C1F-24B7FB53C912}"/>
              </a:ext>
            </a:extLst>
          </p:cNvPr>
          <p:cNvSpPr>
            <a:spLocks noGrp="1"/>
          </p:cNvSpPr>
          <p:nvPr>
            <p:ph type="title"/>
          </p:nvPr>
        </p:nvSpPr>
        <p:spPr>
          <a:xfrm>
            <a:off x="838200" y="74840"/>
            <a:ext cx="10515600" cy="1113297"/>
          </a:xfrm>
        </p:spPr>
        <p:txBody>
          <a:bodyPr>
            <a:normAutofit/>
          </a:bodyPr>
          <a:lstStyle/>
          <a:p>
            <a:r>
              <a:rPr lang="en-US" b="1" dirty="0"/>
              <a:t>Equalization Levy 2.0</a:t>
            </a:r>
          </a:p>
        </p:txBody>
      </p:sp>
      <p:sp>
        <p:nvSpPr>
          <p:cNvPr id="4" name="Slide Number Placeholder 3">
            <a:extLst>
              <a:ext uri="{FF2B5EF4-FFF2-40B4-BE49-F238E27FC236}">
                <a16:creationId xmlns:a16="http://schemas.microsoft.com/office/drawing/2014/main" id="{D7B15FC5-E643-4474-9837-CE31616BA5A1}"/>
              </a:ext>
            </a:extLst>
          </p:cNvPr>
          <p:cNvSpPr>
            <a:spLocks noGrp="1"/>
          </p:cNvSpPr>
          <p:nvPr>
            <p:ph type="sldNum" sz="quarter" idx="12"/>
          </p:nvPr>
        </p:nvSpPr>
        <p:spPr/>
        <p:txBody>
          <a:bodyPr/>
          <a:lstStyle/>
          <a:p>
            <a:fld id="{16BC0DEB-40E7-4E2B-AFA7-58970AFA776D}" type="slidenum">
              <a:rPr lang="en-GB" smtClean="0"/>
              <a:t>45</a:t>
            </a:fld>
            <a:endParaRPr lang="en-GB"/>
          </a:p>
        </p:txBody>
      </p:sp>
      <p:sp>
        <p:nvSpPr>
          <p:cNvPr id="6" name="Rectangle 5">
            <a:extLst>
              <a:ext uri="{FF2B5EF4-FFF2-40B4-BE49-F238E27FC236}">
                <a16:creationId xmlns:a16="http://schemas.microsoft.com/office/drawing/2014/main" id="{C733D1A4-CDC0-4EF9-B142-87579D31F645}"/>
              </a:ext>
            </a:extLst>
          </p:cNvPr>
          <p:cNvSpPr/>
          <p:nvPr/>
        </p:nvSpPr>
        <p:spPr>
          <a:xfrm>
            <a:off x="306952" y="1088571"/>
            <a:ext cx="1442019" cy="96516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1200" b="1" dirty="0">
                <a:latin typeface="Franklin Gothic Book" panose="020B0503020102020204" pitchFamily="34" charset="0"/>
              </a:rPr>
              <a:t>Introduction</a:t>
            </a:r>
            <a:endParaRPr lang="en-IN" sz="1200" b="1" dirty="0">
              <a:latin typeface="Franklin Gothic Book" panose="020B0503020102020204" pitchFamily="34" charset="0"/>
            </a:endParaRPr>
          </a:p>
        </p:txBody>
      </p:sp>
      <p:sp>
        <p:nvSpPr>
          <p:cNvPr id="7" name="Rectangle 6">
            <a:extLst>
              <a:ext uri="{FF2B5EF4-FFF2-40B4-BE49-F238E27FC236}">
                <a16:creationId xmlns:a16="http://schemas.microsoft.com/office/drawing/2014/main" id="{6FBBBD98-C325-41F7-8FC8-A78A683FC689}"/>
              </a:ext>
            </a:extLst>
          </p:cNvPr>
          <p:cNvSpPr/>
          <p:nvPr/>
        </p:nvSpPr>
        <p:spPr>
          <a:xfrm>
            <a:off x="1748967" y="1088571"/>
            <a:ext cx="10331225" cy="956116"/>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nSpc>
                <a:spcPct val="150000"/>
              </a:lnSpc>
              <a:buFont typeface="Arial" panose="020B0604020202020204" pitchFamily="34" charset="0"/>
              <a:buChar char="•"/>
            </a:pPr>
            <a:r>
              <a:rPr lang="en-US" sz="1400" dirty="0">
                <a:solidFill>
                  <a:schemeClr val="tx1"/>
                </a:solidFill>
                <a:latin typeface="Franklin Gothic Book" panose="020B0503020102020204" pitchFamily="34" charset="0"/>
              </a:rPr>
              <a:t>Finance Act 2020 introduced Equalization Levy (“EL”) on E-commerce operators </a:t>
            </a:r>
          </a:p>
          <a:p>
            <a:pPr marL="171450" indent="-171450">
              <a:lnSpc>
                <a:spcPct val="150000"/>
              </a:lnSpc>
              <a:buFont typeface="Arial" panose="020B0604020202020204" pitchFamily="34" charset="0"/>
              <a:buChar char="•"/>
            </a:pPr>
            <a:r>
              <a:rPr lang="en-US" sz="1400" dirty="0">
                <a:solidFill>
                  <a:schemeClr val="tx1"/>
                </a:solidFill>
                <a:latin typeface="Franklin Gothic Book" panose="020B0503020102020204" pitchFamily="34" charset="0"/>
              </a:rPr>
              <a:t>EL enacted without any formal stakeholder discussion / debate and did not carry an explanatory memorandum providing the intent for introduction of EL</a:t>
            </a:r>
            <a:endParaRPr lang="en-IN" sz="1400" dirty="0">
              <a:solidFill>
                <a:schemeClr val="tx1"/>
              </a:solidFill>
              <a:latin typeface="Franklin Gothic Book" panose="020B0503020102020204" pitchFamily="34" charset="0"/>
            </a:endParaRPr>
          </a:p>
        </p:txBody>
      </p:sp>
      <p:sp>
        <p:nvSpPr>
          <p:cNvPr id="8" name="Rectangle 7">
            <a:extLst>
              <a:ext uri="{FF2B5EF4-FFF2-40B4-BE49-F238E27FC236}">
                <a16:creationId xmlns:a16="http://schemas.microsoft.com/office/drawing/2014/main" id="{58B8FC1A-370D-4837-A2A8-EBB4352244AB}"/>
              </a:ext>
            </a:extLst>
          </p:cNvPr>
          <p:cNvSpPr/>
          <p:nvPr/>
        </p:nvSpPr>
        <p:spPr>
          <a:xfrm>
            <a:off x="291153" y="2070381"/>
            <a:ext cx="11803940" cy="4412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50000"/>
              </a:lnSpc>
            </a:pPr>
            <a:r>
              <a:rPr lang="en-US" sz="1400" b="1" dirty="0">
                <a:latin typeface="Franklin Gothic Book" panose="020B0503020102020204" pitchFamily="34" charset="0"/>
              </a:rPr>
              <a:t>Scope</a:t>
            </a:r>
            <a:endParaRPr lang="en-IN" sz="1200" b="1" dirty="0">
              <a:latin typeface="Franklin Gothic Book" panose="020B0503020102020204" pitchFamily="34" charset="0"/>
            </a:endParaRPr>
          </a:p>
        </p:txBody>
      </p:sp>
      <p:sp>
        <p:nvSpPr>
          <p:cNvPr id="9" name="Rectangle 8">
            <a:extLst>
              <a:ext uri="{FF2B5EF4-FFF2-40B4-BE49-F238E27FC236}">
                <a16:creationId xmlns:a16="http://schemas.microsoft.com/office/drawing/2014/main" id="{32F78D18-DCD4-483E-AE3A-0C56F19F1909}"/>
              </a:ext>
            </a:extLst>
          </p:cNvPr>
          <p:cNvSpPr/>
          <p:nvPr/>
        </p:nvSpPr>
        <p:spPr>
          <a:xfrm>
            <a:off x="3261904" y="2511626"/>
            <a:ext cx="8818288" cy="863366"/>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lnSpc>
                <a:spcPct val="150000"/>
              </a:lnSpc>
              <a:buFont typeface="Arial" panose="020B0604020202020204" pitchFamily="34" charset="0"/>
              <a:buChar char="•"/>
            </a:pPr>
            <a:r>
              <a:rPr lang="en-US" sz="1400" dirty="0">
                <a:solidFill>
                  <a:schemeClr val="tx1"/>
                </a:solidFill>
                <a:latin typeface="Franklin Gothic Book" panose="020B0503020102020204" pitchFamily="34" charset="0"/>
              </a:rPr>
              <a:t>Must be a non-resident </a:t>
            </a:r>
          </a:p>
          <a:p>
            <a:pPr marL="171450" indent="-171450">
              <a:lnSpc>
                <a:spcPct val="150000"/>
              </a:lnSpc>
              <a:buFont typeface="Arial" panose="020B0604020202020204" pitchFamily="34" charset="0"/>
              <a:buChar char="•"/>
            </a:pPr>
            <a:r>
              <a:rPr lang="en-US" sz="1400" dirty="0">
                <a:solidFill>
                  <a:schemeClr val="tx1"/>
                </a:solidFill>
                <a:latin typeface="Franklin Gothic Book" panose="020B0503020102020204" pitchFamily="34" charset="0"/>
              </a:rPr>
              <a:t>Who owns, operates or manages </a:t>
            </a:r>
            <a:r>
              <a:rPr lang="en-US" sz="1400" b="1" dirty="0">
                <a:solidFill>
                  <a:schemeClr val="tx1"/>
                </a:solidFill>
                <a:latin typeface="Franklin Gothic Book" panose="020B0503020102020204" pitchFamily="34" charset="0"/>
              </a:rPr>
              <a:t>a digital / electronic facility </a:t>
            </a:r>
          </a:p>
          <a:p>
            <a:pPr marL="171450" indent="-171450">
              <a:lnSpc>
                <a:spcPct val="150000"/>
              </a:lnSpc>
              <a:buFont typeface="Arial" panose="020B0604020202020204" pitchFamily="34" charset="0"/>
              <a:buChar char="•"/>
            </a:pPr>
            <a:r>
              <a:rPr lang="en-US" sz="1400" dirty="0">
                <a:solidFill>
                  <a:schemeClr val="tx1"/>
                </a:solidFill>
                <a:latin typeface="Franklin Gothic Book" panose="020B0503020102020204" pitchFamily="34" charset="0"/>
              </a:rPr>
              <a:t>For </a:t>
            </a:r>
            <a:r>
              <a:rPr lang="en-US" sz="1400" b="1" dirty="0">
                <a:solidFill>
                  <a:schemeClr val="tx1"/>
                </a:solidFill>
                <a:latin typeface="Franklin Gothic Book" panose="020B0503020102020204" pitchFamily="34" charset="0"/>
              </a:rPr>
              <a:t>online </a:t>
            </a:r>
            <a:r>
              <a:rPr lang="en-US" sz="1400" dirty="0">
                <a:solidFill>
                  <a:schemeClr val="tx1"/>
                </a:solidFill>
                <a:latin typeface="Franklin Gothic Book" panose="020B0503020102020204" pitchFamily="34" charset="0"/>
              </a:rPr>
              <a:t>sale of goods or provision of services or both</a:t>
            </a:r>
          </a:p>
        </p:txBody>
      </p:sp>
      <p:sp>
        <p:nvSpPr>
          <p:cNvPr id="10" name="Rectangle 9">
            <a:extLst>
              <a:ext uri="{FF2B5EF4-FFF2-40B4-BE49-F238E27FC236}">
                <a16:creationId xmlns:a16="http://schemas.microsoft.com/office/drawing/2014/main" id="{F0EC496E-8AAB-4379-A1B6-68609848473A}"/>
              </a:ext>
            </a:extLst>
          </p:cNvPr>
          <p:cNvSpPr/>
          <p:nvPr/>
        </p:nvSpPr>
        <p:spPr>
          <a:xfrm>
            <a:off x="291157" y="2520380"/>
            <a:ext cx="1457814" cy="854611"/>
          </a:xfrm>
          <a:prstGeom prst="rect">
            <a:avLst/>
          </a:prstGeom>
          <a:solidFill>
            <a:srgbClr val="002060">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1200" b="1" dirty="0">
                <a:latin typeface="Franklin Gothic Book" panose="020B0503020102020204" pitchFamily="34" charset="0"/>
              </a:rPr>
              <a:t>On Whom</a:t>
            </a:r>
            <a:endParaRPr lang="en-IN" sz="1200" b="1" dirty="0">
              <a:latin typeface="Franklin Gothic Book" panose="020B0503020102020204" pitchFamily="34" charset="0"/>
            </a:endParaRPr>
          </a:p>
        </p:txBody>
      </p:sp>
      <p:sp>
        <p:nvSpPr>
          <p:cNvPr id="11" name="Rectangle 10">
            <a:extLst>
              <a:ext uri="{FF2B5EF4-FFF2-40B4-BE49-F238E27FC236}">
                <a16:creationId xmlns:a16="http://schemas.microsoft.com/office/drawing/2014/main" id="{F5BCA196-741E-456A-9A1D-10D6A2E7DA41}"/>
              </a:ext>
            </a:extLst>
          </p:cNvPr>
          <p:cNvSpPr/>
          <p:nvPr/>
        </p:nvSpPr>
        <p:spPr>
          <a:xfrm>
            <a:off x="1748967" y="2533605"/>
            <a:ext cx="1457814" cy="841386"/>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1200" dirty="0">
                <a:solidFill>
                  <a:schemeClr val="tx1"/>
                </a:solidFill>
                <a:latin typeface="Franklin Gothic Book" panose="020B0503020102020204" pitchFamily="34" charset="0"/>
              </a:rPr>
              <a:t>Applies only on an </a:t>
            </a:r>
            <a:r>
              <a:rPr lang="en-US" sz="1200" b="1" dirty="0">
                <a:solidFill>
                  <a:schemeClr val="tx1"/>
                </a:solidFill>
                <a:latin typeface="Franklin Gothic Book" panose="020B0503020102020204" pitchFamily="34" charset="0"/>
              </a:rPr>
              <a:t>E-commerce operator</a:t>
            </a:r>
            <a:endParaRPr lang="en-IN" sz="1200" b="1" dirty="0">
              <a:solidFill>
                <a:schemeClr val="tx1"/>
              </a:solidFill>
              <a:latin typeface="Franklin Gothic Book" panose="020B0503020102020204" pitchFamily="34" charset="0"/>
            </a:endParaRPr>
          </a:p>
        </p:txBody>
      </p:sp>
      <p:sp>
        <p:nvSpPr>
          <p:cNvPr id="12" name="Rectangle 11">
            <a:extLst>
              <a:ext uri="{FF2B5EF4-FFF2-40B4-BE49-F238E27FC236}">
                <a16:creationId xmlns:a16="http://schemas.microsoft.com/office/drawing/2014/main" id="{25D2F522-8174-409B-AAF6-C198C6FA6ED6}"/>
              </a:ext>
            </a:extLst>
          </p:cNvPr>
          <p:cNvSpPr/>
          <p:nvPr/>
        </p:nvSpPr>
        <p:spPr>
          <a:xfrm>
            <a:off x="3261905" y="3417904"/>
            <a:ext cx="8818288" cy="1320407"/>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lnSpc>
                <a:spcPct val="150000"/>
              </a:lnSpc>
              <a:buFont typeface="Arial" panose="020B0604020202020204" pitchFamily="34" charset="0"/>
              <a:buChar char="•"/>
            </a:pPr>
            <a:r>
              <a:rPr lang="en-IN" sz="1400" dirty="0">
                <a:solidFill>
                  <a:schemeClr val="tx1"/>
                </a:solidFill>
                <a:latin typeface="Franklin Gothic Book" panose="020B0503020102020204" pitchFamily="34" charset="0"/>
              </a:rPr>
              <a:t>Online sale of goods owned by the e-commerce operator; or</a:t>
            </a:r>
          </a:p>
          <a:p>
            <a:pPr marL="171450" indent="-171450">
              <a:lnSpc>
                <a:spcPct val="150000"/>
              </a:lnSpc>
              <a:buFont typeface="Arial" panose="020B0604020202020204" pitchFamily="34" charset="0"/>
              <a:buChar char="•"/>
            </a:pPr>
            <a:r>
              <a:rPr lang="en-IN" sz="1400" dirty="0">
                <a:solidFill>
                  <a:schemeClr val="tx1"/>
                </a:solidFill>
                <a:latin typeface="Franklin Gothic Book" panose="020B0503020102020204" pitchFamily="34" charset="0"/>
              </a:rPr>
              <a:t>Online provision of services provided by the e-commerce operator; or</a:t>
            </a:r>
          </a:p>
          <a:p>
            <a:pPr marL="171450" indent="-171450">
              <a:lnSpc>
                <a:spcPct val="150000"/>
              </a:lnSpc>
              <a:buFont typeface="Arial" panose="020B0604020202020204" pitchFamily="34" charset="0"/>
              <a:buChar char="•"/>
            </a:pPr>
            <a:r>
              <a:rPr lang="en-IN" sz="1400" dirty="0">
                <a:solidFill>
                  <a:schemeClr val="tx1"/>
                </a:solidFill>
                <a:latin typeface="Franklin Gothic Book" panose="020B0503020102020204" pitchFamily="34" charset="0"/>
              </a:rPr>
              <a:t>Online sale of goods or provision of services or both, facilitated by the e-commerce operator; or </a:t>
            </a:r>
          </a:p>
          <a:p>
            <a:pPr marL="171450" indent="-171450">
              <a:lnSpc>
                <a:spcPct val="150000"/>
              </a:lnSpc>
              <a:buFont typeface="Arial" panose="020B0604020202020204" pitchFamily="34" charset="0"/>
              <a:buChar char="•"/>
            </a:pPr>
            <a:r>
              <a:rPr lang="en-IN" sz="1400" dirty="0">
                <a:solidFill>
                  <a:schemeClr val="tx1"/>
                </a:solidFill>
                <a:latin typeface="Franklin Gothic Book" panose="020B0503020102020204" pitchFamily="34" charset="0"/>
              </a:rPr>
              <a:t>Any combination of the above</a:t>
            </a:r>
            <a:endParaRPr lang="en-US" sz="1400" dirty="0">
              <a:solidFill>
                <a:schemeClr val="tx1"/>
              </a:solidFill>
              <a:latin typeface="Franklin Gothic Book" panose="020B0503020102020204" pitchFamily="34" charset="0"/>
            </a:endParaRPr>
          </a:p>
        </p:txBody>
      </p:sp>
      <p:sp>
        <p:nvSpPr>
          <p:cNvPr id="13" name="Rectangle 12">
            <a:extLst>
              <a:ext uri="{FF2B5EF4-FFF2-40B4-BE49-F238E27FC236}">
                <a16:creationId xmlns:a16="http://schemas.microsoft.com/office/drawing/2014/main" id="{B4F4821F-77A7-4C22-9C53-EE55B69A09CD}"/>
              </a:ext>
            </a:extLst>
          </p:cNvPr>
          <p:cNvSpPr/>
          <p:nvPr/>
        </p:nvSpPr>
        <p:spPr>
          <a:xfrm>
            <a:off x="291157" y="3393096"/>
            <a:ext cx="1457814" cy="1333634"/>
          </a:xfrm>
          <a:prstGeom prst="rect">
            <a:avLst/>
          </a:prstGeom>
          <a:solidFill>
            <a:srgbClr val="002060">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1200" b="1" dirty="0">
                <a:latin typeface="Franklin Gothic Book" panose="020B0503020102020204" pitchFamily="34" charset="0"/>
              </a:rPr>
              <a:t>On What</a:t>
            </a:r>
            <a:endParaRPr lang="en-IN" sz="1200" b="1" dirty="0">
              <a:latin typeface="Franklin Gothic Book" panose="020B0503020102020204" pitchFamily="34" charset="0"/>
            </a:endParaRPr>
          </a:p>
        </p:txBody>
      </p:sp>
      <p:sp>
        <p:nvSpPr>
          <p:cNvPr id="14" name="Rectangle 13">
            <a:extLst>
              <a:ext uri="{FF2B5EF4-FFF2-40B4-BE49-F238E27FC236}">
                <a16:creationId xmlns:a16="http://schemas.microsoft.com/office/drawing/2014/main" id="{F1DC61FD-6846-404E-80FF-92F9F93E1AA3}"/>
              </a:ext>
            </a:extLst>
          </p:cNvPr>
          <p:cNvSpPr/>
          <p:nvPr/>
        </p:nvSpPr>
        <p:spPr>
          <a:xfrm>
            <a:off x="1748967" y="3406323"/>
            <a:ext cx="1457814" cy="1320407"/>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1200" b="1" dirty="0">
                <a:solidFill>
                  <a:schemeClr val="tx1"/>
                </a:solidFill>
                <a:latin typeface="Franklin Gothic Book" panose="020B0503020102020204" pitchFamily="34" charset="0"/>
              </a:rPr>
              <a:t>Consideration (gross) </a:t>
            </a:r>
            <a:r>
              <a:rPr lang="en-US" sz="1200" dirty="0">
                <a:solidFill>
                  <a:schemeClr val="tx1"/>
                </a:solidFill>
                <a:latin typeface="Franklin Gothic Book" panose="020B0503020102020204" pitchFamily="34" charset="0"/>
              </a:rPr>
              <a:t>for e-commerce supply or services </a:t>
            </a:r>
            <a:endParaRPr lang="en-IN" sz="1200" dirty="0">
              <a:solidFill>
                <a:schemeClr val="tx1"/>
              </a:solidFill>
              <a:latin typeface="Franklin Gothic Book" panose="020B0503020102020204" pitchFamily="34" charset="0"/>
            </a:endParaRPr>
          </a:p>
        </p:txBody>
      </p:sp>
      <p:sp>
        <p:nvSpPr>
          <p:cNvPr id="15" name="Rectangle 14">
            <a:extLst>
              <a:ext uri="{FF2B5EF4-FFF2-40B4-BE49-F238E27FC236}">
                <a16:creationId xmlns:a16="http://schemas.microsoft.com/office/drawing/2014/main" id="{5E82E8D7-1521-48FD-BBC4-F6CD1BBDC22E}"/>
              </a:ext>
            </a:extLst>
          </p:cNvPr>
          <p:cNvSpPr/>
          <p:nvPr/>
        </p:nvSpPr>
        <p:spPr>
          <a:xfrm>
            <a:off x="1748967" y="4756416"/>
            <a:ext cx="10346126" cy="363565"/>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lnSpc>
                <a:spcPct val="150000"/>
              </a:lnSpc>
              <a:buFont typeface="Arial" panose="020B0604020202020204" pitchFamily="34" charset="0"/>
              <a:buChar char="•"/>
            </a:pPr>
            <a:r>
              <a:rPr lang="en-US" sz="1400" dirty="0">
                <a:solidFill>
                  <a:schemeClr val="tx1"/>
                </a:solidFill>
                <a:latin typeface="Franklin Gothic Book" panose="020B0503020102020204" pitchFamily="34" charset="0"/>
              </a:rPr>
              <a:t>EL applicable at rate of 2% of the entire consideration</a:t>
            </a:r>
          </a:p>
        </p:txBody>
      </p:sp>
      <p:sp>
        <p:nvSpPr>
          <p:cNvPr id="16" name="Rectangle 15">
            <a:extLst>
              <a:ext uri="{FF2B5EF4-FFF2-40B4-BE49-F238E27FC236}">
                <a16:creationId xmlns:a16="http://schemas.microsoft.com/office/drawing/2014/main" id="{B2609A47-3AC7-4B5A-939A-AB2EBEA939A3}"/>
              </a:ext>
            </a:extLst>
          </p:cNvPr>
          <p:cNvSpPr/>
          <p:nvPr/>
        </p:nvSpPr>
        <p:spPr>
          <a:xfrm>
            <a:off x="291157" y="4744835"/>
            <a:ext cx="1457814" cy="363565"/>
          </a:xfrm>
          <a:prstGeom prst="rect">
            <a:avLst/>
          </a:prstGeom>
          <a:solidFill>
            <a:srgbClr val="002060">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1200" b="1" dirty="0">
                <a:latin typeface="Franklin Gothic Book" panose="020B0503020102020204" pitchFamily="34" charset="0"/>
              </a:rPr>
              <a:t>Rate</a:t>
            </a:r>
            <a:endParaRPr lang="en-IN" sz="1200" b="1" dirty="0">
              <a:latin typeface="Franklin Gothic Book" panose="020B0503020102020204" pitchFamily="34" charset="0"/>
            </a:endParaRPr>
          </a:p>
        </p:txBody>
      </p:sp>
      <p:sp>
        <p:nvSpPr>
          <p:cNvPr id="17" name="Rectangle 16">
            <a:extLst>
              <a:ext uri="{FF2B5EF4-FFF2-40B4-BE49-F238E27FC236}">
                <a16:creationId xmlns:a16="http://schemas.microsoft.com/office/drawing/2014/main" id="{6C4B481B-B2F3-4B89-9443-A8CF92D1B045}"/>
              </a:ext>
            </a:extLst>
          </p:cNvPr>
          <p:cNvSpPr/>
          <p:nvPr/>
        </p:nvSpPr>
        <p:spPr>
          <a:xfrm>
            <a:off x="1763867" y="5119981"/>
            <a:ext cx="10331226" cy="649448"/>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lnSpc>
                <a:spcPct val="150000"/>
              </a:lnSpc>
              <a:buFont typeface="Arial" panose="020B0604020202020204" pitchFamily="34" charset="0"/>
              <a:buChar char="•"/>
            </a:pPr>
            <a:r>
              <a:rPr lang="en-US" sz="1400" dirty="0">
                <a:solidFill>
                  <a:schemeClr val="tx1"/>
                </a:solidFill>
                <a:latin typeface="Franklin Gothic Book" panose="020B0503020102020204" pitchFamily="34" charset="0"/>
              </a:rPr>
              <a:t>Income arising from any e-commerce supply or services made or provided or facilitated on or after April 1, 2021 is exempt from income-tax under the ITA</a:t>
            </a:r>
          </a:p>
        </p:txBody>
      </p:sp>
      <p:sp>
        <p:nvSpPr>
          <p:cNvPr id="18" name="Rectangle 17">
            <a:extLst>
              <a:ext uri="{FF2B5EF4-FFF2-40B4-BE49-F238E27FC236}">
                <a16:creationId xmlns:a16="http://schemas.microsoft.com/office/drawing/2014/main" id="{9A2F2BA1-A2DA-41D3-87E8-3FC040A6F7A1}"/>
              </a:ext>
            </a:extLst>
          </p:cNvPr>
          <p:cNvSpPr/>
          <p:nvPr/>
        </p:nvSpPr>
        <p:spPr>
          <a:xfrm>
            <a:off x="291153" y="5126505"/>
            <a:ext cx="1457814" cy="642924"/>
          </a:xfrm>
          <a:prstGeom prst="rect">
            <a:avLst/>
          </a:prstGeom>
          <a:solidFill>
            <a:srgbClr val="002060">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1200" b="1" dirty="0">
                <a:latin typeface="Franklin Gothic Book" panose="020B0503020102020204" pitchFamily="34" charset="0"/>
              </a:rPr>
              <a:t>Exemption from income-tax </a:t>
            </a:r>
            <a:endParaRPr lang="en-IN" sz="1200" b="1" dirty="0">
              <a:latin typeface="Franklin Gothic Book" panose="020B0503020102020204" pitchFamily="34" charset="0"/>
            </a:endParaRPr>
          </a:p>
        </p:txBody>
      </p:sp>
    </p:spTree>
    <p:extLst>
      <p:ext uri="{BB962C8B-B14F-4D97-AF65-F5344CB8AC3E}">
        <p14:creationId xmlns:p14="http://schemas.microsoft.com/office/powerpoint/2010/main" val="3571994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D44D-C6A7-461E-9C1F-24B7FB53C912}"/>
              </a:ext>
            </a:extLst>
          </p:cNvPr>
          <p:cNvSpPr>
            <a:spLocks noGrp="1"/>
          </p:cNvSpPr>
          <p:nvPr>
            <p:ph type="title"/>
          </p:nvPr>
        </p:nvSpPr>
        <p:spPr>
          <a:xfrm>
            <a:off x="838200" y="74840"/>
            <a:ext cx="10515600" cy="1113297"/>
          </a:xfrm>
        </p:spPr>
        <p:txBody>
          <a:bodyPr>
            <a:normAutofit/>
          </a:bodyPr>
          <a:lstStyle/>
          <a:p>
            <a:r>
              <a:rPr lang="en-US" b="1" dirty="0"/>
              <a:t>Equalization Levy 2.0</a:t>
            </a:r>
          </a:p>
        </p:txBody>
      </p:sp>
      <p:sp>
        <p:nvSpPr>
          <p:cNvPr id="4" name="Slide Number Placeholder 3">
            <a:extLst>
              <a:ext uri="{FF2B5EF4-FFF2-40B4-BE49-F238E27FC236}">
                <a16:creationId xmlns:a16="http://schemas.microsoft.com/office/drawing/2014/main" id="{D7B15FC5-E643-4474-9837-CE31616BA5A1}"/>
              </a:ext>
            </a:extLst>
          </p:cNvPr>
          <p:cNvSpPr>
            <a:spLocks noGrp="1"/>
          </p:cNvSpPr>
          <p:nvPr>
            <p:ph type="sldNum" sz="quarter" idx="12"/>
          </p:nvPr>
        </p:nvSpPr>
        <p:spPr>
          <a:xfrm>
            <a:off x="9206346" y="6258569"/>
            <a:ext cx="2743200" cy="365125"/>
          </a:xfrm>
        </p:spPr>
        <p:txBody>
          <a:bodyPr/>
          <a:lstStyle/>
          <a:p>
            <a:fld id="{16BC0DEB-40E7-4E2B-AFA7-58970AFA776D}" type="slidenum">
              <a:rPr lang="en-GB" smtClean="0"/>
              <a:t>46</a:t>
            </a:fld>
            <a:endParaRPr lang="en-GB"/>
          </a:p>
        </p:txBody>
      </p:sp>
      <p:sp>
        <p:nvSpPr>
          <p:cNvPr id="19" name="Rectangle 18">
            <a:extLst>
              <a:ext uri="{FF2B5EF4-FFF2-40B4-BE49-F238E27FC236}">
                <a16:creationId xmlns:a16="http://schemas.microsoft.com/office/drawing/2014/main" id="{38A40497-7725-4329-9772-5F422343B7D5}"/>
              </a:ext>
            </a:extLst>
          </p:cNvPr>
          <p:cNvSpPr/>
          <p:nvPr/>
        </p:nvSpPr>
        <p:spPr>
          <a:xfrm>
            <a:off x="247757" y="1066761"/>
            <a:ext cx="11482128" cy="36198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50000"/>
              </a:lnSpc>
            </a:pPr>
            <a:r>
              <a:rPr lang="en-US" sz="1200" b="1" dirty="0">
                <a:latin typeface="Franklin Gothic Book" panose="020B0503020102020204" pitchFamily="34" charset="0"/>
              </a:rPr>
              <a:t>Coverage</a:t>
            </a:r>
            <a:endParaRPr lang="en-IN" sz="1200" b="1" dirty="0">
              <a:latin typeface="Franklin Gothic Book" panose="020B0503020102020204" pitchFamily="34" charset="0"/>
            </a:endParaRPr>
          </a:p>
        </p:txBody>
      </p:sp>
      <p:sp>
        <p:nvSpPr>
          <p:cNvPr id="20" name="Rectangle 19">
            <a:extLst>
              <a:ext uri="{FF2B5EF4-FFF2-40B4-BE49-F238E27FC236}">
                <a16:creationId xmlns:a16="http://schemas.microsoft.com/office/drawing/2014/main" id="{5D5D2243-93B8-4466-897C-E4B3E2B7AB7F}"/>
              </a:ext>
            </a:extLst>
          </p:cNvPr>
          <p:cNvSpPr/>
          <p:nvPr/>
        </p:nvSpPr>
        <p:spPr>
          <a:xfrm>
            <a:off x="2121482" y="1625340"/>
            <a:ext cx="9608403" cy="1891366"/>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lnSpc>
                <a:spcPct val="150000"/>
              </a:lnSpc>
              <a:buFont typeface="Arial" panose="020B0604020202020204" pitchFamily="34" charset="0"/>
              <a:buChar char="•"/>
            </a:pPr>
            <a:r>
              <a:rPr lang="en-US" sz="1400" dirty="0">
                <a:solidFill>
                  <a:schemeClr val="tx1"/>
                </a:solidFill>
                <a:latin typeface="Franklin Gothic Book" panose="020B0503020102020204" pitchFamily="34" charset="0"/>
              </a:rPr>
              <a:t>Made to person resident in India; or </a:t>
            </a:r>
          </a:p>
          <a:p>
            <a:pPr marL="171450" indent="-171450">
              <a:lnSpc>
                <a:spcPct val="150000"/>
              </a:lnSpc>
              <a:buFont typeface="Arial" panose="020B0604020202020204" pitchFamily="34" charset="0"/>
              <a:buChar char="•"/>
            </a:pPr>
            <a:r>
              <a:rPr lang="en-US" sz="1400" dirty="0">
                <a:solidFill>
                  <a:schemeClr val="tx1"/>
                </a:solidFill>
                <a:latin typeface="Franklin Gothic Book" panose="020B0503020102020204" pitchFamily="34" charset="0"/>
              </a:rPr>
              <a:t>Made to a person who buys such goods or services or both using an IP address located in India; or </a:t>
            </a:r>
          </a:p>
          <a:p>
            <a:pPr marL="171450" indent="-171450">
              <a:lnSpc>
                <a:spcPct val="150000"/>
              </a:lnSpc>
              <a:buFont typeface="Arial" panose="020B0604020202020204" pitchFamily="34" charset="0"/>
              <a:buChar char="•"/>
            </a:pPr>
            <a:r>
              <a:rPr lang="en-US" sz="1400" dirty="0">
                <a:solidFill>
                  <a:schemeClr val="tx1"/>
                </a:solidFill>
                <a:latin typeface="Franklin Gothic Book" panose="020B0503020102020204" pitchFamily="34" charset="0"/>
              </a:rPr>
              <a:t>Made to an non-resident under specified circumstances:</a:t>
            </a:r>
          </a:p>
          <a:p>
            <a:pPr marL="360363" indent="-171450">
              <a:lnSpc>
                <a:spcPct val="150000"/>
              </a:lnSpc>
              <a:buFontTx/>
              <a:buChar char="-"/>
            </a:pPr>
            <a:r>
              <a:rPr lang="en-US" sz="1400" dirty="0">
                <a:solidFill>
                  <a:schemeClr val="tx1"/>
                </a:solidFill>
                <a:latin typeface="Franklin Gothic Book" panose="020B0503020102020204" pitchFamily="34" charset="0"/>
              </a:rPr>
              <a:t>Sale of advertisement, which targets a customer, who is resident in India or a customer who accesses the advertisement through IP address located in India; </a:t>
            </a:r>
            <a:r>
              <a:rPr lang="en-US" sz="1400" u="sng" dirty="0">
                <a:solidFill>
                  <a:schemeClr val="tx1"/>
                </a:solidFill>
                <a:latin typeface="Franklin Gothic Book" panose="020B0503020102020204" pitchFamily="34" charset="0"/>
              </a:rPr>
              <a:t>and</a:t>
            </a:r>
          </a:p>
          <a:p>
            <a:pPr marL="360363" indent="-171450">
              <a:lnSpc>
                <a:spcPct val="150000"/>
              </a:lnSpc>
              <a:buFontTx/>
              <a:buChar char="-"/>
            </a:pPr>
            <a:r>
              <a:rPr lang="en-US" sz="1400" dirty="0">
                <a:solidFill>
                  <a:schemeClr val="tx1"/>
                </a:solidFill>
                <a:latin typeface="Franklin Gothic Book" panose="020B0503020102020204" pitchFamily="34" charset="0"/>
              </a:rPr>
              <a:t>Sale of data, collected from a person who is resident in India or uses IP address located in India</a:t>
            </a:r>
          </a:p>
        </p:txBody>
      </p:sp>
      <p:sp>
        <p:nvSpPr>
          <p:cNvPr id="21" name="Rectangle 20">
            <a:extLst>
              <a:ext uri="{FF2B5EF4-FFF2-40B4-BE49-F238E27FC236}">
                <a16:creationId xmlns:a16="http://schemas.microsoft.com/office/drawing/2014/main" id="{31CA6D91-68BA-4497-A37C-EBA1AC6175B8}"/>
              </a:ext>
            </a:extLst>
          </p:cNvPr>
          <p:cNvSpPr/>
          <p:nvPr/>
        </p:nvSpPr>
        <p:spPr>
          <a:xfrm>
            <a:off x="240829" y="1586158"/>
            <a:ext cx="1833720" cy="1965340"/>
          </a:xfrm>
          <a:prstGeom prst="rect">
            <a:avLst/>
          </a:prstGeom>
          <a:solidFill>
            <a:srgbClr val="002060">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1200" b="1" dirty="0">
                <a:latin typeface="Franklin Gothic Book" panose="020B0503020102020204" pitchFamily="34" charset="0"/>
              </a:rPr>
              <a:t>Supplies covered</a:t>
            </a:r>
            <a:endParaRPr lang="en-IN" sz="1200" b="1" dirty="0">
              <a:latin typeface="Franklin Gothic Book" panose="020B0503020102020204" pitchFamily="34" charset="0"/>
            </a:endParaRPr>
          </a:p>
        </p:txBody>
      </p:sp>
      <p:sp>
        <p:nvSpPr>
          <p:cNvPr id="22" name="Rectangle 21">
            <a:extLst>
              <a:ext uri="{FF2B5EF4-FFF2-40B4-BE49-F238E27FC236}">
                <a16:creationId xmlns:a16="http://schemas.microsoft.com/office/drawing/2014/main" id="{94E631E9-2EC8-49AA-BF9C-71DF1C4F4A6C}"/>
              </a:ext>
            </a:extLst>
          </p:cNvPr>
          <p:cNvSpPr/>
          <p:nvPr/>
        </p:nvSpPr>
        <p:spPr>
          <a:xfrm>
            <a:off x="2121481" y="3587621"/>
            <a:ext cx="9608403" cy="947457"/>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lnSpc>
                <a:spcPct val="150000"/>
              </a:lnSpc>
              <a:buFont typeface="Arial" panose="020B0604020202020204" pitchFamily="34" charset="0"/>
              <a:buChar char="•"/>
            </a:pPr>
            <a:r>
              <a:rPr lang="en-US" sz="1400" dirty="0">
                <a:solidFill>
                  <a:schemeClr val="tx1"/>
                </a:solidFill>
                <a:latin typeface="Franklin Gothic Book" panose="020B0503020102020204" pitchFamily="34" charset="0"/>
              </a:rPr>
              <a:t>E-commerce operator with PE in India</a:t>
            </a:r>
          </a:p>
          <a:p>
            <a:pPr marL="171450" indent="-171450">
              <a:lnSpc>
                <a:spcPct val="150000"/>
              </a:lnSpc>
              <a:buFont typeface="Arial" panose="020B0604020202020204" pitchFamily="34" charset="0"/>
              <a:buChar char="•"/>
            </a:pPr>
            <a:r>
              <a:rPr lang="en-US" sz="1400" dirty="0">
                <a:solidFill>
                  <a:schemeClr val="tx1"/>
                </a:solidFill>
                <a:latin typeface="Franklin Gothic Book" panose="020B0503020102020204" pitchFamily="34" charset="0"/>
              </a:rPr>
              <a:t>Supply subject to erstwhile EL</a:t>
            </a:r>
          </a:p>
          <a:p>
            <a:pPr marL="171450" indent="-171450">
              <a:lnSpc>
                <a:spcPct val="150000"/>
              </a:lnSpc>
              <a:buFont typeface="Arial" panose="020B0604020202020204" pitchFamily="34" charset="0"/>
              <a:buChar char="•"/>
            </a:pPr>
            <a:r>
              <a:rPr lang="en-US" sz="1400" dirty="0">
                <a:solidFill>
                  <a:schemeClr val="tx1"/>
                </a:solidFill>
                <a:latin typeface="Franklin Gothic Book" panose="020B0503020102020204" pitchFamily="34" charset="0"/>
              </a:rPr>
              <a:t>Gross consideration &lt; INR 20 million</a:t>
            </a:r>
          </a:p>
        </p:txBody>
      </p:sp>
      <p:sp>
        <p:nvSpPr>
          <p:cNvPr id="23" name="Rectangle 22">
            <a:extLst>
              <a:ext uri="{FF2B5EF4-FFF2-40B4-BE49-F238E27FC236}">
                <a16:creationId xmlns:a16="http://schemas.microsoft.com/office/drawing/2014/main" id="{6D662A2B-A655-4596-835F-3AB6FC39C4FB}"/>
              </a:ext>
            </a:extLst>
          </p:cNvPr>
          <p:cNvSpPr/>
          <p:nvPr/>
        </p:nvSpPr>
        <p:spPr>
          <a:xfrm>
            <a:off x="247756" y="3599034"/>
            <a:ext cx="1833720" cy="955434"/>
          </a:xfrm>
          <a:prstGeom prst="rect">
            <a:avLst/>
          </a:prstGeom>
          <a:solidFill>
            <a:srgbClr val="002060">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1200" b="1" dirty="0">
                <a:latin typeface="Franklin Gothic Book" panose="020B0503020102020204" pitchFamily="34" charset="0"/>
              </a:rPr>
              <a:t>Exclusions</a:t>
            </a:r>
            <a:endParaRPr lang="en-IN" sz="1200" b="1" dirty="0">
              <a:latin typeface="Franklin Gothic Book" panose="020B0503020102020204" pitchFamily="34" charset="0"/>
            </a:endParaRPr>
          </a:p>
        </p:txBody>
      </p:sp>
      <p:sp>
        <p:nvSpPr>
          <p:cNvPr id="24" name="Rectangle 23">
            <a:extLst>
              <a:ext uri="{FF2B5EF4-FFF2-40B4-BE49-F238E27FC236}">
                <a16:creationId xmlns:a16="http://schemas.microsoft.com/office/drawing/2014/main" id="{FF7CF928-98F6-4CD6-8198-F7234E5F0020}"/>
              </a:ext>
            </a:extLst>
          </p:cNvPr>
          <p:cNvSpPr/>
          <p:nvPr/>
        </p:nvSpPr>
        <p:spPr>
          <a:xfrm>
            <a:off x="2121482" y="4605993"/>
            <a:ext cx="9608402" cy="947457"/>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lnSpc>
                <a:spcPct val="150000"/>
              </a:lnSpc>
              <a:buFont typeface="Arial" panose="020B0604020202020204" pitchFamily="34" charset="0"/>
              <a:buChar char="•"/>
            </a:pPr>
            <a:r>
              <a:rPr lang="en-US" sz="1400" dirty="0">
                <a:solidFill>
                  <a:schemeClr val="tx1"/>
                </a:solidFill>
                <a:latin typeface="Franklin Gothic Book" panose="020B0503020102020204" pitchFamily="34" charset="0"/>
              </a:rPr>
              <a:t>E-commerce operator liable to pay EL on quarterly basis</a:t>
            </a:r>
          </a:p>
          <a:p>
            <a:pPr marL="171450" indent="-171450">
              <a:lnSpc>
                <a:spcPct val="150000"/>
              </a:lnSpc>
              <a:buFont typeface="Arial" panose="020B0604020202020204" pitchFamily="34" charset="0"/>
              <a:buChar char="•"/>
            </a:pPr>
            <a:r>
              <a:rPr lang="en-US" sz="1400" dirty="0">
                <a:solidFill>
                  <a:schemeClr val="tx1"/>
                </a:solidFill>
                <a:latin typeface="Franklin Gothic Book" panose="020B0503020102020204" pitchFamily="34" charset="0"/>
              </a:rPr>
              <a:t>Interest @ 1% per month applicable for delay in payment</a:t>
            </a:r>
          </a:p>
          <a:p>
            <a:pPr marL="171450" indent="-171450">
              <a:lnSpc>
                <a:spcPct val="150000"/>
              </a:lnSpc>
              <a:buFont typeface="Arial" panose="020B0604020202020204" pitchFamily="34" charset="0"/>
              <a:buChar char="•"/>
            </a:pPr>
            <a:r>
              <a:rPr lang="en-US" sz="1400" dirty="0">
                <a:solidFill>
                  <a:schemeClr val="tx1"/>
                </a:solidFill>
                <a:latin typeface="Franklin Gothic Book" panose="020B0503020102020204" pitchFamily="34" charset="0"/>
              </a:rPr>
              <a:t>Penalty equal to amount of EL applicable in case of default</a:t>
            </a:r>
          </a:p>
        </p:txBody>
      </p:sp>
      <p:sp>
        <p:nvSpPr>
          <p:cNvPr id="25" name="Rectangle 24">
            <a:extLst>
              <a:ext uri="{FF2B5EF4-FFF2-40B4-BE49-F238E27FC236}">
                <a16:creationId xmlns:a16="http://schemas.microsoft.com/office/drawing/2014/main" id="{C7E39B49-A389-4D1D-B14A-14C6E2803948}"/>
              </a:ext>
            </a:extLst>
          </p:cNvPr>
          <p:cNvSpPr/>
          <p:nvPr/>
        </p:nvSpPr>
        <p:spPr>
          <a:xfrm>
            <a:off x="247756" y="4602005"/>
            <a:ext cx="1833720" cy="955434"/>
          </a:xfrm>
          <a:prstGeom prst="rect">
            <a:avLst/>
          </a:prstGeom>
          <a:solidFill>
            <a:srgbClr val="002060">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1200" b="1" dirty="0">
                <a:latin typeface="Franklin Gothic Book" panose="020B0503020102020204" pitchFamily="34" charset="0"/>
              </a:rPr>
              <a:t>Obligation to pay EL</a:t>
            </a:r>
            <a:endParaRPr lang="en-IN" sz="1200" b="1" dirty="0">
              <a:latin typeface="Franklin Gothic Book" panose="020B0503020102020204" pitchFamily="34" charset="0"/>
            </a:endParaRPr>
          </a:p>
        </p:txBody>
      </p:sp>
    </p:spTree>
    <p:extLst>
      <p:ext uri="{BB962C8B-B14F-4D97-AF65-F5344CB8AC3E}">
        <p14:creationId xmlns:p14="http://schemas.microsoft.com/office/powerpoint/2010/main" val="29203789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20129"/>
            <a:ext cx="12192000" cy="6858000"/>
          </a:xfrm>
        </p:spPr>
      </p:pic>
      <p:sp>
        <p:nvSpPr>
          <p:cNvPr id="2" name="Title 1"/>
          <p:cNvSpPr>
            <a:spLocks noGrp="1"/>
          </p:cNvSpPr>
          <p:nvPr>
            <p:ph type="title"/>
          </p:nvPr>
        </p:nvSpPr>
        <p:spPr>
          <a:xfrm>
            <a:off x="838200" y="717698"/>
            <a:ext cx="10515600" cy="4572000"/>
          </a:xfrm>
        </p:spPr>
        <p:txBody>
          <a:bodyPr>
            <a:normAutofit/>
          </a:bodyPr>
          <a:lstStyle/>
          <a:p>
            <a:pPr algn="ctr"/>
            <a:r>
              <a:rPr lang="en-GB" sz="5000" b="1" dirty="0"/>
              <a:t>New Crypto-Asset reporting obligations</a:t>
            </a:r>
          </a:p>
        </p:txBody>
      </p:sp>
    </p:spTree>
    <p:extLst>
      <p:ext uri="{BB962C8B-B14F-4D97-AF65-F5344CB8AC3E}">
        <p14:creationId xmlns:p14="http://schemas.microsoft.com/office/powerpoint/2010/main" val="2603951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CB6E5D-4AA9-437E-BD50-E90D5A8C6522}"/>
              </a:ext>
            </a:extLst>
          </p:cNvPr>
          <p:cNvSpPr>
            <a:spLocks noGrp="1"/>
          </p:cNvSpPr>
          <p:nvPr>
            <p:ph type="title"/>
          </p:nvPr>
        </p:nvSpPr>
        <p:spPr/>
        <p:txBody>
          <a:bodyPr/>
          <a:lstStyle/>
          <a:p>
            <a:r>
              <a:rPr lang="nl-NL" b="1" dirty="0">
                <a:latin typeface="+mn-lt"/>
              </a:rPr>
              <a:t>The OECD never </a:t>
            </a:r>
            <a:r>
              <a:rPr lang="nl-NL" b="1" dirty="0" err="1">
                <a:latin typeface="+mn-lt"/>
              </a:rPr>
              <a:t>sleeps</a:t>
            </a:r>
            <a:r>
              <a:rPr lang="nl-NL" b="1" dirty="0">
                <a:latin typeface="+mn-lt"/>
              </a:rPr>
              <a:t> </a:t>
            </a:r>
          </a:p>
        </p:txBody>
      </p:sp>
      <p:sp>
        <p:nvSpPr>
          <p:cNvPr id="3" name="Tijdelijke aanduiding voor inhoud 2">
            <a:extLst>
              <a:ext uri="{FF2B5EF4-FFF2-40B4-BE49-F238E27FC236}">
                <a16:creationId xmlns:a16="http://schemas.microsoft.com/office/drawing/2014/main" id="{E7F71991-80AA-4F58-B1CB-A48A9637B8BD}"/>
              </a:ext>
            </a:extLst>
          </p:cNvPr>
          <p:cNvSpPr>
            <a:spLocks noGrp="1"/>
          </p:cNvSpPr>
          <p:nvPr>
            <p:ph idx="1"/>
          </p:nvPr>
        </p:nvSpPr>
        <p:spPr/>
        <p:txBody>
          <a:bodyPr/>
          <a:lstStyle/>
          <a:p>
            <a:r>
              <a:rPr lang="nl-NL" dirty="0"/>
              <a:t>Tax </a:t>
            </a:r>
            <a:r>
              <a:rPr lang="nl-NL" dirty="0" err="1"/>
              <a:t>authorities</a:t>
            </a:r>
            <a:r>
              <a:rPr lang="nl-NL" dirty="0"/>
              <a:t> no </a:t>
            </a:r>
            <a:r>
              <a:rPr lang="nl-NL" dirty="0" err="1"/>
              <a:t>longer</a:t>
            </a:r>
            <a:r>
              <a:rPr lang="nl-NL" dirty="0"/>
              <a:t> </a:t>
            </a:r>
            <a:r>
              <a:rPr lang="nl-NL" dirty="0" err="1"/>
              <a:t>solely</a:t>
            </a:r>
            <a:r>
              <a:rPr lang="nl-NL" dirty="0"/>
              <a:t> </a:t>
            </a:r>
            <a:r>
              <a:rPr lang="nl-NL" dirty="0" err="1"/>
              <a:t>rely</a:t>
            </a:r>
            <a:r>
              <a:rPr lang="nl-NL" dirty="0"/>
              <a:t> on a tax </a:t>
            </a:r>
            <a:r>
              <a:rPr lang="nl-NL" dirty="0" err="1"/>
              <a:t>payer's</a:t>
            </a:r>
            <a:r>
              <a:rPr lang="nl-NL" dirty="0"/>
              <a:t> tax return input.</a:t>
            </a:r>
          </a:p>
          <a:p>
            <a:endParaRPr lang="nl-NL" dirty="0"/>
          </a:p>
          <a:p>
            <a:r>
              <a:rPr lang="nl-NL" dirty="0" err="1"/>
              <a:t>FATCA</a:t>
            </a:r>
            <a:r>
              <a:rPr lang="nl-NL" dirty="0"/>
              <a:t> (2010) and Common Reporting Standard (CRS, 2014) </a:t>
            </a:r>
            <a:r>
              <a:rPr lang="nl-NL" dirty="0" err="1"/>
              <a:t>introduced</a:t>
            </a:r>
            <a:r>
              <a:rPr lang="nl-NL" dirty="0"/>
              <a:t> a </a:t>
            </a:r>
            <a:r>
              <a:rPr lang="nl-NL" dirty="0" err="1"/>
              <a:t>strict</a:t>
            </a:r>
            <a:r>
              <a:rPr lang="nl-NL" dirty="0"/>
              <a:t> reporting </a:t>
            </a:r>
            <a:r>
              <a:rPr lang="nl-NL" dirty="0" err="1"/>
              <a:t>framework</a:t>
            </a:r>
            <a:r>
              <a:rPr lang="nl-NL" dirty="0"/>
              <a:t> </a:t>
            </a:r>
            <a:r>
              <a:rPr lang="nl-NL" dirty="0" err="1"/>
              <a:t>for</a:t>
            </a:r>
            <a:r>
              <a:rPr lang="nl-NL" dirty="0"/>
              <a:t> financial </a:t>
            </a:r>
            <a:r>
              <a:rPr lang="nl-NL" dirty="0" err="1"/>
              <a:t>institutions</a:t>
            </a:r>
            <a:r>
              <a:rPr lang="nl-NL" dirty="0"/>
              <a:t> </a:t>
            </a:r>
            <a:r>
              <a:rPr lang="nl-NL" dirty="0" err="1"/>
              <a:t>to</a:t>
            </a:r>
            <a:r>
              <a:rPr lang="nl-NL" dirty="0"/>
              <a:t> report financial accounts held by </a:t>
            </a:r>
            <a:r>
              <a:rPr lang="nl-NL" dirty="0" err="1"/>
              <a:t>banks</a:t>
            </a:r>
            <a:r>
              <a:rPr lang="nl-NL" dirty="0"/>
              <a:t>, </a:t>
            </a:r>
            <a:r>
              <a:rPr lang="nl-NL" dirty="0" err="1"/>
              <a:t>insurance</a:t>
            </a:r>
            <a:r>
              <a:rPr lang="nl-NL" dirty="0"/>
              <a:t> companies, investment </a:t>
            </a:r>
            <a:r>
              <a:rPr lang="nl-NL" dirty="0" err="1"/>
              <a:t>entities</a:t>
            </a:r>
            <a:r>
              <a:rPr lang="nl-NL" dirty="0"/>
              <a:t> etc.</a:t>
            </a:r>
          </a:p>
          <a:p>
            <a:endParaRPr lang="nl-NL" dirty="0"/>
          </a:p>
          <a:p>
            <a:r>
              <a:rPr lang="nl-NL" dirty="0"/>
              <a:t>OECD </a:t>
            </a:r>
            <a:r>
              <a:rPr lang="nl-NL" dirty="0" err="1"/>
              <a:t>proposes</a:t>
            </a:r>
            <a:r>
              <a:rPr lang="nl-NL" dirty="0"/>
              <a:t> </a:t>
            </a:r>
            <a:r>
              <a:rPr lang="nl-NL" dirty="0" err="1"/>
              <a:t>an</a:t>
            </a:r>
            <a:r>
              <a:rPr lang="nl-NL" dirty="0"/>
              <a:t> </a:t>
            </a:r>
            <a:r>
              <a:rPr lang="nl-NL" dirty="0" err="1"/>
              <a:t>addition</a:t>
            </a:r>
            <a:r>
              <a:rPr lang="nl-NL" dirty="0"/>
              <a:t> </a:t>
            </a:r>
            <a:r>
              <a:rPr lang="nl-NL" dirty="0" err="1"/>
              <a:t>to</a:t>
            </a:r>
            <a:r>
              <a:rPr lang="nl-NL" dirty="0"/>
              <a:t> CRS: </a:t>
            </a:r>
            <a:r>
              <a:rPr lang="nl-NL" dirty="0" err="1"/>
              <a:t>the</a:t>
            </a:r>
            <a:r>
              <a:rPr lang="nl-NL" dirty="0"/>
              <a:t> Crypto Asset Reporting Framework (</a:t>
            </a:r>
            <a:r>
              <a:rPr lang="nl-NL" dirty="0" err="1"/>
              <a:t>CARF</a:t>
            </a:r>
            <a:r>
              <a:rPr lang="nl-NL" dirty="0"/>
              <a:t>). </a:t>
            </a:r>
          </a:p>
          <a:p>
            <a:endParaRPr lang="nl-NL" dirty="0"/>
          </a:p>
        </p:txBody>
      </p:sp>
    </p:spTree>
    <p:extLst>
      <p:ext uri="{BB962C8B-B14F-4D97-AF65-F5344CB8AC3E}">
        <p14:creationId xmlns:p14="http://schemas.microsoft.com/office/powerpoint/2010/main" val="21145284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CB6E5D-4AA9-437E-BD50-E90D5A8C6522}"/>
              </a:ext>
            </a:extLst>
          </p:cNvPr>
          <p:cNvSpPr>
            <a:spLocks noGrp="1"/>
          </p:cNvSpPr>
          <p:nvPr>
            <p:ph type="title"/>
          </p:nvPr>
        </p:nvSpPr>
        <p:spPr/>
        <p:txBody>
          <a:bodyPr/>
          <a:lstStyle/>
          <a:p>
            <a:r>
              <a:rPr lang="nl-NL" b="1" dirty="0">
                <a:latin typeface="+mn-lt"/>
              </a:rPr>
              <a:t>Crypto Asset Reporting Framework (</a:t>
            </a:r>
            <a:r>
              <a:rPr lang="nl-NL" b="1" dirty="0" err="1">
                <a:latin typeface="+mn-lt"/>
              </a:rPr>
              <a:t>CARF</a:t>
            </a:r>
            <a:r>
              <a:rPr lang="nl-NL" b="1" dirty="0">
                <a:latin typeface="+mn-lt"/>
              </a:rPr>
              <a:t>). </a:t>
            </a:r>
          </a:p>
        </p:txBody>
      </p:sp>
      <p:sp>
        <p:nvSpPr>
          <p:cNvPr id="3" name="Tijdelijke aanduiding voor inhoud 2">
            <a:extLst>
              <a:ext uri="{FF2B5EF4-FFF2-40B4-BE49-F238E27FC236}">
                <a16:creationId xmlns:a16="http://schemas.microsoft.com/office/drawing/2014/main" id="{E7F71991-80AA-4F58-B1CB-A48A9637B8BD}"/>
              </a:ext>
            </a:extLst>
          </p:cNvPr>
          <p:cNvSpPr>
            <a:spLocks noGrp="1"/>
          </p:cNvSpPr>
          <p:nvPr>
            <p:ph idx="1"/>
          </p:nvPr>
        </p:nvSpPr>
        <p:spPr/>
        <p:txBody>
          <a:bodyPr>
            <a:normAutofit fontScale="92500" lnSpcReduction="10000"/>
          </a:bodyPr>
          <a:lstStyle/>
          <a:p>
            <a:r>
              <a:rPr lang="nl-NL" dirty="0"/>
              <a:t>G20 </a:t>
            </a:r>
            <a:r>
              <a:rPr lang="nl-NL" dirty="0" err="1"/>
              <a:t>requested</a:t>
            </a:r>
            <a:r>
              <a:rPr lang="nl-NL" dirty="0"/>
              <a:t> OECD </a:t>
            </a:r>
            <a:r>
              <a:rPr lang="nl-NL" dirty="0" err="1"/>
              <a:t>to</a:t>
            </a:r>
            <a:r>
              <a:rPr lang="nl-NL" dirty="0"/>
              <a:t> </a:t>
            </a:r>
            <a:r>
              <a:rPr lang="nl-NL" dirty="0" err="1"/>
              <a:t>create</a:t>
            </a:r>
            <a:r>
              <a:rPr lang="nl-NL" dirty="0"/>
              <a:t> </a:t>
            </a:r>
            <a:r>
              <a:rPr lang="nl-NL" dirty="0" err="1"/>
              <a:t>stand-alone</a:t>
            </a:r>
            <a:r>
              <a:rPr lang="nl-NL" dirty="0"/>
              <a:t> </a:t>
            </a:r>
            <a:r>
              <a:rPr lang="nl-NL" dirty="0" err="1"/>
              <a:t>framework</a:t>
            </a:r>
            <a:r>
              <a:rPr lang="nl-NL" dirty="0"/>
              <a:t> </a:t>
            </a:r>
            <a:r>
              <a:rPr lang="nl-NL" dirty="0" err="1"/>
              <a:t>for</a:t>
            </a:r>
            <a:r>
              <a:rPr lang="nl-NL" dirty="0"/>
              <a:t> </a:t>
            </a:r>
            <a:r>
              <a:rPr lang="nl-NL" dirty="0" err="1"/>
              <a:t>the</a:t>
            </a:r>
            <a:r>
              <a:rPr lang="nl-NL" dirty="0"/>
              <a:t> automatic exchange of information on Crypto-Assets.</a:t>
            </a:r>
          </a:p>
          <a:p>
            <a:endParaRPr lang="nl-NL" dirty="0"/>
          </a:p>
          <a:p>
            <a:r>
              <a:rPr lang="nl-NL" dirty="0" err="1"/>
              <a:t>Why</a:t>
            </a:r>
            <a:r>
              <a:rPr lang="nl-NL" dirty="0"/>
              <a:t>? </a:t>
            </a:r>
            <a:r>
              <a:rPr lang="nl-NL" dirty="0" err="1"/>
              <a:t>Income</a:t>
            </a:r>
            <a:r>
              <a:rPr lang="nl-NL" dirty="0"/>
              <a:t> </a:t>
            </a:r>
            <a:r>
              <a:rPr lang="nl-NL" dirty="0" err="1"/>
              <a:t>can</a:t>
            </a:r>
            <a:r>
              <a:rPr lang="nl-NL" dirty="0"/>
              <a:t> </a:t>
            </a:r>
            <a:r>
              <a:rPr lang="nl-NL" dirty="0" err="1"/>
              <a:t>be</a:t>
            </a:r>
            <a:r>
              <a:rPr lang="nl-NL" dirty="0"/>
              <a:t> </a:t>
            </a:r>
            <a:r>
              <a:rPr lang="nl-NL" dirty="0" err="1"/>
              <a:t>earned</a:t>
            </a:r>
            <a:r>
              <a:rPr lang="nl-NL" dirty="0"/>
              <a:t> without </a:t>
            </a:r>
            <a:r>
              <a:rPr lang="nl-NL" dirty="0" err="1"/>
              <a:t>use</a:t>
            </a:r>
            <a:r>
              <a:rPr lang="nl-NL" dirty="0"/>
              <a:t> of traditional financial </a:t>
            </a:r>
            <a:r>
              <a:rPr lang="nl-NL" dirty="0" err="1"/>
              <a:t>intermediairies</a:t>
            </a:r>
            <a:r>
              <a:rPr lang="nl-NL" dirty="0"/>
              <a:t> and </a:t>
            </a:r>
            <a:r>
              <a:rPr lang="nl-NL" dirty="0" err="1"/>
              <a:t>thus</a:t>
            </a:r>
            <a:r>
              <a:rPr lang="nl-NL" dirty="0"/>
              <a:t> without </a:t>
            </a:r>
            <a:r>
              <a:rPr lang="nl-NL" dirty="0" err="1"/>
              <a:t>supervision</a:t>
            </a:r>
            <a:r>
              <a:rPr lang="nl-NL" dirty="0"/>
              <a:t> of </a:t>
            </a:r>
            <a:r>
              <a:rPr lang="nl-NL" dirty="0" err="1"/>
              <a:t>local</a:t>
            </a:r>
            <a:r>
              <a:rPr lang="nl-NL" dirty="0"/>
              <a:t> tax </a:t>
            </a:r>
            <a:r>
              <a:rPr lang="nl-NL" dirty="0" err="1"/>
              <a:t>authorities</a:t>
            </a:r>
            <a:r>
              <a:rPr lang="nl-NL" dirty="0"/>
              <a:t>.</a:t>
            </a:r>
          </a:p>
          <a:p>
            <a:endParaRPr lang="nl-NL" dirty="0"/>
          </a:p>
          <a:p>
            <a:r>
              <a:rPr lang="nl-NL" dirty="0"/>
              <a:t>No timeline </a:t>
            </a:r>
            <a:r>
              <a:rPr lang="nl-NL" dirty="0" err="1"/>
              <a:t>for</a:t>
            </a:r>
            <a:r>
              <a:rPr lang="nl-NL" dirty="0"/>
              <a:t> adoption, but </a:t>
            </a:r>
            <a:r>
              <a:rPr lang="nl-NL" dirty="0" err="1"/>
              <a:t>not</a:t>
            </a:r>
            <a:r>
              <a:rPr lang="nl-NL" dirty="0"/>
              <a:t> </a:t>
            </a:r>
            <a:r>
              <a:rPr lang="nl-NL" dirty="0" err="1"/>
              <a:t>before</a:t>
            </a:r>
            <a:r>
              <a:rPr lang="nl-NL" dirty="0"/>
              <a:t> 1 </a:t>
            </a:r>
            <a:r>
              <a:rPr lang="nl-NL" dirty="0" err="1"/>
              <a:t>January</a:t>
            </a:r>
            <a:r>
              <a:rPr lang="nl-NL" dirty="0"/>
              <a:t> 2024 (</a:t>
            </a:r>
            <a:r>
              <a:rPr lang="nl-NL" dirty="0" err="1"/>
              <a:t>very</a:t>
            </a:r>
            <a:r>
              <a:rPr lang="nl-NL" dirty="0"/>
              <a:t> </a:t>
            </a:r>
            <a:r>
              <a:rPr lang="nl-NL" dirty="0" err="1"/>
              <a:t>ambitious</a:t>
            </a:r>
            <a:r>
              <a:rPr lang="nl-NL" dirty="0"/>
              <a:t>).</a:t>
            </a:r>
          </a:p>
          <a:p>
            <a:endParaRPr lang="nl-NL" dirty="0"/>
          </a:p>
          <a:p>
            <a:r>
              <a:rPr lang="nl-NL" dirty="0"/>
              <a:t>Adoption </a:t>
            </a:r>
            <a:r>
              <a:rPr lang="nl-NL" dirty="0" err="1"/>
              <a:t>would</a:t>
            </a:r>
            <a:r>
              <a:rPr lang="nl-NL" dirty="0"/>
              <a:t> </a:t>
            </a:r>
            <a:r>
              <a:rPr lang="nl-NL" dirty="0" err="1"/>
              <a:t>require</a:t>
            </a:r>
            <a:r>
              <a:rPr lang="nl-NL" dirty="0"/>
              <a:t> </a:t>
            </a:r>
            <a:r>
              <a:rPr lang="nl-NL" dirty="0" err="1"/>
              <a:t>signing</a:t>
            </a:r>
            <a:r>
              <a:rPr lang="nl-NL" dirty="0"/>
              <a:t> of a </a:t>
            </a:r>
            <a:r>
              <a:rPr lang="nl-NL" dirty="0" err="1"/>
              <a:t>Multilateral</a:t>
            </a:r>
            <a:r>
              <a:rPr lang="nl-NL" dirty="0"/>
              <a:t> Competent </a:t>
            </a:r>
            <a:r>
              <a:rPr lang="nl-NL" dirty="0" err="1"/>
              <a:t>Authority</a:t>
            </a:r>
            <a:r>
              <a:rPr lang="nl-NL" dirty="0"/>
              <a:t> Agreement (</a:t>
            </a:r>
            <a:r>
              <a:rPr lang="nl-NL" dirty="0" err="1"/>
              <a:t>MCAA</a:t>
            </a:r>
            <a:r>
              <a:rPr lang="nl-NL" dirty="0"/>
              <a:t>) by </a:t>
            </a:r>
            <a:r>
              <a:rPr lang="nl-NL" dirty="0" err="1"/>
              <a:t>participating</a:t>
            </a:r>
            <a:r>
              <a:rPr lang="nl-NL" dirty="0"/>
              <a:t> </a:t>
            </a:r>
            <a:r>
              <a:rPr lang="nl-NL" dirty="0" err="1"/>
              <a:t>jurisdictions</a:t>
            </a:r>
            <a:r>
              <a:rPr lang="nl-NL" dirty="0"/>
              <a:t> (like CRS and DAC6)</a:t>
            </a:r>
          </a:p>
          <a:p>
            <a:endParaRPr lang="nl-NL" dirty="0"/>
          </a:p>
        </p:txBody>
      </p:sp>
    </p:spTree>
    <p:extLst>
      <p:ext uri="{BB962C8B-B14F-4D97-AF65-F5344CB8AC3E}">
        <p14:creationId xmlns:p14="http://schemas.microsoft.com/office/powerpoint/2010/main" val="3567991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6A26F-BE5A-4B35-82C1-03EBF4662725}"/>
              </a:ext>
            </a:extLst>
          </p:cNvPr>
          <p:cNvSpPr>
            <a:spLocks noGrp="1"/>
          </p:cNvSpPr>
          <p:nvPr>
            <p:ph type="title"/>
          </p:nvPr>
        </p:nvSpPr>
        <p:spPr/>
        <p:txBody>
          <a:bodyPr/>
          <a:lstStyle/>
          <a:p>
            <a:r>
              <a:rPr lang="en-US" altLang="en-US" dirty="0"/>
              <a:t>Metaverse Visuals</a:t>
            </a:r>
            <a:endParaRPr lang="en-US" dirty="0"/>
          </a:p>
        </p:txBody>
      </p:sp>
      <p:sp>
        <p:nvSpPr>
          <p:cNvPr id="4" name="Slide Number Placeholder 3">
            <a:extLst>
              <a:ext uri="{FF2B5EF4-FFF2-40B4-BE49-F238E27FC236}">
                <a16:creationId xmlns:a16="http://schemas.microsoft.com/office/drawing/2014/main" id="{D3A644BA-699B-4F57-B1C7-28E025661EC9}"/>
              </a:ext>
            </a:extLst>
          </p:cNvPr>
          <p:cNvSpPr>
            <a:spLocks noGrp="1"/>
          </p:cNvSpPr>
          <p:nvPr>
            <p:ph type="sldNum" sz="quarter" idx="12"/>
          </p:nvPr>
        </p:nvSpPr>
        <p:spPr/>
        <p:txBody>
          <a:bodyPr/>
          <a:lstStyle/>
          <a:p>
            <a:fld id="{16BC0DEB-40E7-4E2B-AFA7-58970AFA776D}" type="slidenum">
              <a:rPr lang="en-GB" smtClean="0"/>
              <a:t>5</a:t>
            </a:fld>
            <a:endParaRPr lang="en-GB"/>
          </a:p>
        </p:txBody>
      </p:sp>
      <p:pic>
        <p:nvPicPr>
          <p:cNvPr id="5" name="Picture 2" descr="The metaverse is money and crypto is king – why you'll be on a blockchain  when you're virtual-world hopping">
            <a:extLst>
              <a:ext uri="{FF2B5EF4-FFF2-40B4-BE49-F238E27FC236}">
                <a16:creationId xmlns:a16="http://schemas.microsoft.com/office/drawing/2014/main" id="{CE19563B-85EE-4A04-80F2-AC319FA14D0C}"/>
              </a:ext>
            </a:extLst>
          </p:cNvPr>
          <p:cNvPicPr>
            <a:picLocks noChangeAspect="1" noChangeArrowheads="1"/>
          </p:cNvPicPr>
          <p:nvPr/>
        </p:nvPicPr>
        <p:blipFill>
          <a:blip r:embed="rId2"/>
          <a:srcRect/>
          <a:stretch>
            <a:fillRect/>
          </a:stretch>
        </p:blipFill>
        <p:spPr>
          <a:xfrm>
            <a:off x="1143000" y="1407096"/>
            <a:ext cx="4740215" cy="24219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reate Your Avatar: Build Your Metaverse Presence">
            <a:extLst>
              <a:ext uri="{FF2B5EF4-FFF2-40B4-BE49-F238E27FC236}">
                <a16:creationId xmlns:a16="http://schemas.microsoft.com/office/drawing/2014/main" id="{77227404-AD3A-4994-90A5-59D604F75C08}"/>
              </a:ext>
            </a:extLst>
          </p:cNvPr>
          <p:cNvPicPr>
            <a:picLocks noChangeAspect="1" noChangeArrowheads="1"/>
          </p:cNvPicPr>
          <p:nvPr/>
        </p:nvPicPr>
        <p:blipFill>
          <a:blip r:embed="rId3"/>
          <a:srcRect/>
          <a:stretch>
            <a:fillRect/>
          </a:stretch>
        </p:blipFill>
        <p:spPr>
          <a:xfrm>
            <a:off x="7363956" y="1582873"/>
            <a:ext cx="3401786"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Avatar Creation Tool 'Ready Player Me' Raises $13M to Provide Metaverse-wide  Avatars – Road to VR">
            <a:extLst>
              <a:ext uri="{FF2B5EF4-FFF2-40B4-BE49-F238E27FC236}">
                <a16:creationId xmlns:a16="http://schemas.microsoft.com/office/drawing/2014/main" id="{EA4BA88A-8D56-4D6F-B6AB-9ED6AD78976C}"/>
              </a:ext>
            </a:extLst>
          </p:cNvPr>
          <p:cNvPicPr>
            <a:picLocks noChangeAspect="1" noChangeArrowheads="1"/>
          </p:cNvPicPr>
          <p:nvPr/>
        </p:nvPicPr>
        <p:blipFill>
          <a:blip r:embed="rId4"/>
          <a:srcRect/>
          <a:stretch>
            <a:fillRect/>
          </a:stretch>
        </p:blipFill>
        <p:spPr>
          <a:xfrm>
            <a:off x="4262947" y="4121151"/>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ow to create your own 3D avatar for the Facebook and Instagram metaverse -  Gearrice">
            <a:extLst>
              <a:ext uri="{FF2B5EF4-FFF2-40B4-BE49-F238E27FC236}">
                <a16:creationId xmlns:a16="http://schemas.microsoft.com/office/drawing/2014/main" id="{106C3AD1-16CA-4D3B-B23C-7F01782F169A}"/>
              </a:ext>
            </a:extLst>
          </p:cNvPr>
          <p:cNvPicPr>
            <a:picLocks noChangeAspect="1" noChangeArrowheads="1"/>
          </p:cNvPicPr>
          <p:nvPr/>
        </p:nvPicPr>
        <p:blipFill>
          <a:blip r:embed="rId5"/>
          <a:srcRect/>
          <a:stretch>
            <a:fillRect/>
          </a:stretch>
        </p:blipFill>
        <p:spPr>
          <a:xfrm>
            <a:off x="7908242" y="4121151"/>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acebook's Avatar Update Pulls Fashion Further Into the Metaverse">
            <a:extLst>
              <a:ext uri="{FF2B5EF4-FFF2-40B4-BE49-F238E27FC236}">
                <a16:creationId xmlns:a16="http://schemas.microsoft.com/office/drawing/2014/main" id="{0342104B-A823-4341-A598-B8CC3EF4638C}"/>
              </a:ext>
            </a:extLst>
          </p:cNvPr>
          <p:cNvPicPr>
            <a:picLocks noChangeAspect="1" noChangeArrowheads="1"/>
          </p:cNvPicPr>
          <p:nvPr/>
        </p:nvPicPr>
        <p:blipFill>
          <a:blip r:embed="rId6"/>
          <a:srcRect/>
          <a:stretch>
            <a:fillRect/>
          </a:stretch>
        </p:blipFill>
        <p:spPr>
          <a:xfrm>
            <a:off x="1576067" y="3962460"/>
            <a:ext cx="1549878" cy="193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7379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CB6E5D-4AA9-437E-BD50-E90D5A8C6522}"/>
              </a:ext>
            </a:extLst>
          </p:cNvPr>
          <p:cNvSpPr>
            <a:spLocks noGrp="1"/>
          </p:cNvSpPr>
          <p:nvPr>
            <p:ph type="title"/>
          </p:nvPr>
        </p:nvSpPr>
        <p:spPr/>
        <p:txBody>
          <a:bodyPr/>
          <a:lstStyle/>
          <a:p>
            <a:pPr algn="ctr"/>
            <a:r>
              <a:rPr lang="nl-NL" b="1" dirty="0" err="1">
                <a:latin typeface="+mn-lt"/>
              </a:rPr>
              <a:t>CARF</a:t>
            </a:r>
            <a:r>
              <a:rPr lang="nl-NL" b="1" dirty="0">
                <a:latin typeface="+mn-lt"/>
              </a:rPr>
              <a:t> – </a:t>
            </a:r>
            <a:r>
              <a:rPr lang="nl-NL" b="1" dirty="0" err="1">
                <a:latin typeface="+mn-lt"/>
              </a:rPr>
              <a:t>What</a:t>
            </a:r>
            <a:r>
              <a:rPr lang="nl-NL" b="1" dirty="0">
                <a:latin typeface="+mn-lt"/>
              </a:rPr>
              <a:t> </a:t>
            </a:r>
            <a:r>
              <a:rPr lang="nl-NL" b="1" dirty="0" err="1">
                <a:latin typeface="+mn-lt"/>
              </a:rPr>
              <a:t>needs</a:t>
            </a:r>
            <a:r>
              <a:rPr lang="nl-NL" b="1" dirty="0">
                <a:latin typeface="+mn-lt"/>
              </a:rPr>
              <a:t> </a:t>
            </a:r>
            <a:r>
              <a:rPr lang="nl-NL" b="1" dirty="0" err="1">
                <a:latin typeface="+mn-lt"/>
              </a:rPr>
              <a:t>to</a:t>
            </a:r>
            <a:r>
              <a:rPr lang="nl-NL" b="1" dirty="0">
                <a:latin typeface="+mn-lt"/>
              </a:rPr>
              <a:t> </a:t>
            </a:r>
            <a:r>
              <a:rPr lang="nl-NL" b="1" dirty="0" err="1">
                <a:latin typeface="+mn-lt"/>
              </a:rPr>
              <a:t>be</a:t>
            </a:r>
            <a:r>
              <a:rPr lang="nl-NL" b="1" dirty="0">
                <a:latin typeface="+mn-lt"/>
              </a:rPr>
              <a:t> </a:t>
            </a:r>
            <a:r>
              <a:rPr lang="nl-NL" b="1" dirty="0" err="1">
                <a:latin typeface="+mn-lt"/>
              </a:rPr>
              <a:t>reported</a:t>
            </a:r>
            <a:r>
              <a:rPr lang="nl-NL" b="1" dirty="0">
                <a:latin typeface="+mn-lt"/>
              </a:rPr>
              <a:t>?</a:t>
            </a:r>
          </a:p>
        </p:txBody>
      </p:sp>
      <p:sp>
        <p:nvSpPr>
          <p:cNvPr id="3" name="Tijdelijke aanduiding voor inhoud 2">
            <a:extLst>
              <a:ext uri="{FF2B5EF4-FFF2-40B4-BE49-F238E27FC236}">
                <a16:creationId xmlns:a16="http://schemas.microsoft.com/office/drawing/2014/main" id="{E7F71991-80AA-4F58-B1CB-A48A9637B8BD}"/>
              </a:ext>
            </a:extLst>
          </p:cNvPr>
          <p:cNvSpPr>
            <a:spLocks noGrp="1"/>
          </p:cNvSpPr>
          <p:nvPr>
            <p:ph idx="1"/>
          </p:nvPr>
        </p:nvSpPr>
        <p:spPr>
          <a:xfrm>
            <a:off x="838200" y="1766884"/>
            <a:ext cx="10515600" cy="4351338"/>
          </a:xfrm>
        </p:spPr>
        <p:txBody>
          <a:bodyPr>
            <a:normAutofit/>
          </a:bodyPr>
          <a:lstStyle/>
          <a:p>
            <a:r>
              <a:rPr lang="nl-NL" dirty="0" err="1"/>
              <a:t>Four</a:t>
            </a:r>
            <a:r>
              <a:rPr lang="nl-NL" dirty="0"/>
              <a:t> types of transactions are in scope (</a:t>
            </a:r>
            <a:r>
              <a:rPr lang="nl-NL" dirty="0" err="1"/>
              <a:t>each</a:t>
            </a:r>
            <a:r>
              <a:rPr lang="nl-NL" dirty="0"/>
              <a:t> </a:t>
            </a:r>
            <a:r>
              <a:rPr lang="nl-NL" dirty="0" err="1"/>
              <a:t>could</a:t>
            </a:r>
            <a:r>
              <a:rPr lang="nl-NL" dirty="0"/>
              <a:t> cover </a:t>
            </a:r>
            <a:r>
              <a:rPr lang="nl-NL" dirty="0" err="1"/>
              <a:t>metaverse</a:t>
            </a:r>
            <a:r>
              <a:rPr lang="nl-NL" dirty="0"/>
              <a:t> transactions):</a:t>
            </a:r>
          </a:p>
          <a:p>
            <a:pPr marL="914400" lvl="1" indent="-457200">
              <a:buFont typeface="+mj-lt"/>
              <a:buAutoNum type="arabicPeriod"/>
            </a:pPr>
            <a:r>
              <a:rPr lang="nl-NL" dirty="0"/>
              <a:t>Exchanges </a:t>
            </a:r>
            <a:r>
              <a:rPr lang="nl-NL" dirty="0" err="1"/>
              <a:t>between</a:t>
            </a:r>
            <a:r>
              <a:rPr lang="nl-NL" dirty="0"/>
              <a:t> crypto-assets and fiat </a:t>
            </a:r>
            <a:r>
              <a:rPr lang="nl-NL" dirty="0" err="1"/>
              <a:t>currency</a:t>
            </a:r>
            <a:r>
              <a:rPr lang="nl-NL" dirty="0"/>
              <a:t> (e.g. </a:t>
            </a:r>
            <a:r>
              <a:rPr lang="nl-NL" dirty="0" err="1"/>
              <a:t>selling</a:t>
            </a:r>
            <a:r>
              <a:rPr lang="nl-NL" dirty="0"/>
              <a:t> </a:t>
            </a:r>
            <a:r>
              <a:rPr lang="nl-NL" dirty="0" err="1"/>
              <a:t>NFT</a:t>
            </a:r>
            <a:r>
              <a:rPr lang="nl-NL" dirty="0"/>
              <a:t> </a:t>
            </a:r>
            <a:r>
              <a:rPr lang="nl-NL" dirty="0" err="1"/>
              <a:t>for</a:t>
            </a:r>
            <a:r>
              <a:rPr lang="nl-NL" dirty="0"/>
              <a:t> </a:t>
            </a:r>
            <a:r>
              <a:rPr lang="nl-NL" dirty="0" err="1"/>
              <a:t>USD</a:t>
            </a:r>
            <a:r>
              <a:rPr lang="nl-NL" dirty="0"/>
              <a:t>)</a:t>
            </a:r>
          </a:p>
          <a:p>
            <a:pPr marL="914400" lvl="1" indent="-457200">
              <a:buFont typeface="+mj-lt"/>
              <a:buAutoNum type="arabicPeriod"/>
            </a:pPr>
            <a:endParaRPr lang="nl-NL" dirty="0"/>
          </a:p>
          <a:p>
            <a:pPr marL="914400" lvl="1" indent="-457200">
              <a:buFont typeface="+mj-lt"/>
              <a:buAutoNum type="arabicPeriod"/>
            </a:pPr>
            <a:r>
              <a:rPr lang="nl-NL" dirty="0"/>
              <a:t>Exchanges </a:t>
            </a:r>
            <a:r>
              <a:rPr lang="nl-NL" dirty="0" err="1"/>
              <a:t>between</a:t>
            </a:r>
            <a:r>
              <a:rPr lang="nl-NL" dirty="0"/>
              <a:t> </a:t>
            </a:r>
            <a:r>
              <a:rPr lang="nl-NL" dirty="0" err="1"/>
              <a:t>one</a:t>
            </a:r>
            <a:r>
              <a:rPr lang="nl-NL" dirty="0"/>
              <a:t> or more </a:t>
            </a:r>
            <a:r>
              <a:rPr lang="nl-NL" dirty="0" err="1"/>
              <a:t>forms</a:t>
            </a:r>
            <a:r>
              <a:rPr lang="nl-NL" dirty="0"/>
              <a:t> of crypto-assets (e.g. </a:t>
            </a:r>
            <a:r>
              <a:rPr lang="nl-NL" dirty="0" err="1"/>
              <a:t>BTC</a:t>
            </a:r>
            <a:r>
              <a:rPr lang="nl-NL" dirty="0"/>
              <a:t> </a:t>
            </a:r>
            <a:r>
              <a:rPr lang="nl-NL" dirty="0" err="1"/>
              <a:t>to</a:t>
            </a:r>
            <a:r>
              <a:rPr lang="nl-NL" dirty="0"/>
              <a:t> </a:t>
            </a:r>
            <a:r>
              <a:rPr lang="nl-NL" dirty="0" err="1"/>
              <a:t>ETH</a:t>
            </a:r>
            <a:r>
              <a:rPr lang="nl-NL" dirty="0"/>
              <a:t>)</a:t>
            </a:r>
          </a:p>
          <a:p>
            <a:pPr marL="914400" lvl="1" indent="-457200">
              <a:buFont typeface="+mj-lt"/>
              <a:buAutoNum type="arabicPeriod"/>
            </a:pPr>
            <a:endParaRPr lang="nl-NL" dirty="0"/>
          </a:p>
          <a:p>
            <a:pPr marL="914400" lvl="1" indent="-457200">
              <a:buFont typeface="+mj-lt"/>
              <a:buAutoNum type="arabicPeriod"/>
            </a:pPr>
            <a:r>
              <a:rPr lang="nl-NL" dirty="0"/>
              <a:t>Retail </a:t>
            </a:r>
            <a:r>
              <a:rPr lang="nl-NL" dirty="0" err="1"/>
              <a:t>payment</a:t>
            </a:r>
            <a:r>
              <a:rPr lang="nl-NL" dirty="0"/>
              <a:t> transactions (e.g. </a:t>
            </a:r>
            <a:r>
              <a:rPr lang="nl-NL" dirty="0" err="1"/>
              <a:t>payment</a:t>
            </a:r>
            <a:r>
              <a:rPr lang="nl-NL" dirty="0"/>
              <a:t> </a:t>
            </a:r>
            <a:r>
              <a:rPr lang="nl-NL" dirty="0" err="1"/>
              <a:t>for</a:t>
            </a:r>
            <a:r>
              <a:rPr lang="nl-NL" dirty="0"/>
              <a:t> </a:t>
            </a:r>
            <a:r>
              <a:rPr lang="nl-NL" dirty="0" err="1"/>
              <a:t>goods</a:t>
            </a:r>
            <a:r>
              <a:rPr lang="nl-NL" dirty="0"/>
              <a:t>/services </a:t>
            </a:r>
            <a:r>
              <a:rPr lang="nl-NL" dirty="0" err="1"/>
              <a:t>using</a:t>
            </a:r>
            <a:r>
              <a:rPr lang="nl-NL" dirty="0"/>
              <a:t> </a:t>
            </a:r>
            <a:r>
              <a:rPr lang="nl-NL" dirty="0" err="1"/>
              <a:t>BTC</a:t>
            </a:r>
            <a:r>
              <a:rPr lang="nl-NL" dirty="0"/>
              <a:t>)</a:t>
            </a:r>
          </a:p>
          <a:p>
            <a:pPr marL="914400" lvl="1" indent="-457200">
              <a:buFont typeface="+mj-lt"/>
              <a:buAutoNum type="arabicPeriod"/>
            </a:pPr>
            <a:endParaRPr lang="nl-NL" dirty="0"/>
          </a:p>
          <a:p>
            <a:pPr marL="914400" lvl="1" indent="-457200">
              <a:buFont typeface="+mj-lt"/>
              <a:buAutoNum type="arabicPeriod"/>
            </a:pPr>
            <a:r>
              <a:rPr lang="nl-NL" dirty="0"/>
              <a:t>Transfers of crypto-assets (e.g. </a:t>
            </a:r>
            <a:r>
              <a:rPr lang="nl-NL" dirty="0" err="1"/>
              <a:t>moving</a:t>
            </a:r>
            <a:r>
              <a:rPr lang="nl-NL" dirty="0"/>
              <a:t> </a:t>
            </a:r>
            <a:r>
              <a:rPr lang="nl-NL" dirty="0" err="1"/>
              <a:t>BTC</a:t>
            </a:r>
            <a:r>
              <a:rPr lang="nl-NL" dirty="0"/>
              <a:t> </a:t>
            </a:r>
            <a:r>
              <a:rPr lang="nl-NL" dirty="0" err="1"/>
              <a:t>from</a:t>
            </a:r>
            <a:r>
              <a:rPr lang="nl-NL" dirty="0"/>
              <a:t> exchange </a:t>
            </a:r>
            <a:r>
              <a:rPr lang="nl-NL" dirty="0" err="1"/>
              <a:t>to</a:t>
            </a:r>
            <a:r>
              <a:rPr lang="nl-NL" dirty="0"/>
              <a:t> personal wallet)</a:t>
            </a:r>
          </a:p>
          <a:p>
            <a:pPr lvl="1"/>
            <a:endParaRPr lang="nl-NL" dirty="0"/>
          </a:p>
          <a:p>
            <a:pPr marL="457200" lvl="1" indent="0">
              <a:buNone/>
            </a:pPr>
            <a:endParaRPr lang="nl-NL" dirty="0"/>
          </a:p>
          <a:p>
            <a:endParaRPr lang="nl-NL" dirty="0"/>
          </a:p>
        </p:txBody>
      </p:sp>
    </p:spTree>
    <p:extLst>
      <p:ext uri="{BB962C8B-B14F-4D97-AF65-F5344CB8AC3E}">
        <p14:creationId xmlns:p14="http://schemas.microsoft.com/office/powerpoint/2010/main" val="7845428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CB6E5D-4AA9-437E-BD50-E90D5A8C6522}"/>
              </a:ext>
            </a:extLst>
          </p:cNvPr>
          <p:cNvSpPr>
            <a:spLocks noGrp="1"/>
          </p:cNvSpPr>
          <p:nvPr>
            <p:ph type="title"/>
          </p:nvPr>
        </p:nvSpPr>
        <p:spPr/>
        <p:txBody>
          <a:bodyPr/>
          <a:lstStyle/>
          <a:p>
            <a:r>
              <a:rPr lang="nl-NL" b="1" dirty="0" err="1">
                <a:latin typeface="+mn-lt"/>
              </a:rPr>
              <a:t>CARF</a:t>
            </a:r>
            <a:r>
              <a:rPr lang="nl-NL" b="1" dirty="0">
                <a:latin typeface="+mn-lt"/>
              </a:rPr>
              <a:t> – </a:t>
            </a:r>
            <a:r>
              <a:rPr lang="nl-NL" b="1" dirty="0" err="1">
                <a:latin typeface="+mn-lt"/>
              </a:rPr>
              <a:t>Who</a:t>
            </a:r>
            <a:r>
              <a:rPr lang="nl-NL" b="1" dirty="0">
                <a:latin typeface="+mn-lt"/>
              </a:rPr>
              <a:t> has </a:t>
            </a:r>
            <a:r>
              <a:rPr lang="nl-NL" b="1" dirty="0" err="1">
                <a:latin typeface="+mn-lt"/>
              </a:rPr>
              <a:t>the</a:t>
            </a:r>
            <a:r>
              <a:rPr lang="nl-NL" b="1" dirty="0">
                <a:latin typeface="+mn-lt"/>
              </a:rPr>
              <a:t> reporting </a:t>
            </a:r>
            <a:r>
              <a:rPr lang="nl-NL" b="1" dirty="0" err="1">
                <a:latin typeface="+mn-lt"/>
              </a:rPr>
              <a:t>obligation</a:t>
            </a:r>
            <a:r>
              <a:rPr lang="nl-NL" b="1" dirty="0">
                <a:latin typeface="+mn-lt"/>
              </a:rPr>
              <a:t>? </a:t>
            </a:r>
          </a:p>
        </p:txBody>
      </p:sp>
      <p:sp>
        <p:nvSpPr>
          <p:cNvPr id="3" name="Tijdelijke aanduiding voor inhoud 2">
            <a:extLst>
              <a:ext uri="{FF2B5EF4-FFF2-40B4-BE49-F238E27FC236}">
                <a16:creationId xmlns:a16="http://schemas.microsoft.com/office/drawing/2014/main" id="{E7F71991-80AA-4F58-B1CB-A48A9637B8BD}"/>
              </a:ext>
            </a:extLst>
          </p:cNvPr>
          <p:cNvSpPr>
            <a:spLocks noGrp="1"/>
          </p:cNvSpPr>
          <p:nvPr>
            <p:ph idx="1"/>
          </p:nvPr>
        </p:nvSpPr>
        <p:spPr/>
        <p:txBody>
          <a:bodyPr>
            <a:normAutofit/>
          </a:bodyPr>
          <a:lstStyle/>
          <a:p>
            <a:r>
              <a:rPr lang="nl-NL" dirty="0"/>
              <a:t>'Reporting Crypto-Asset Service Providers':</a:t>
            </a:r>
          </a:p>
          <a:p>
            <a:pPr lvl="1"/>
            <a:r>
              <a:rPr lang="nl-NL" dirty="0" err="1"/>
              <a:t>Any</a:t>
            </a:r>
            <a:r>
              <a:rPr lang="nl-NL" dirty="0"/>
              <a:t> </a:t>
            </a:r>
            <a:r>
              <a:rPr lang="nl-NL" dirty="0" err="1"/>
              <a:t>individual</a:t>
            </a:r>
            <a:r>
              <a:rPr lang="nl-NL" dirty="0"/>
              <a:t> or </a:t>
            </a:r>
            <a:r>
              <a:rPr lang="nl-NL" dirty="0" err="1"/>
              <a:t>entity</a:t>
            </a:r>
            <a:r>
              <a:rPr lang="nl-NL" dirty="0"/>
              <a:t> </a:t>
            </a:r>
            <a:r>
              <a:rPr lang="nl-NL" dirty="0" err="1"/>
              <a:t>which</a:t>
            </a:r>
            <a:r>
              <a:rPr lang="nl-NL" dirty="0"/>
              <a:t> as a business </a:t>
            </a:r>
            <a:r>
              <a:rPr lang="nl-NL" b="1" dirty="0" err="1"/>
              <a:t>provides</a:t>
            </a:r>
            <a:r>
              <a:rPr lang="nl-NL" dirty="0"/>
              <a:t> </a:t>
            </a:r>
            <a:r>
              <a:rPr lang="nl-NL" b="1" dirty="0"/>
              <a:t>a service </a:t>
            </a:r>
            <a:r>
              <a:rPr lang="nl-NL" b="1" dirty="0" err="1"/>
              <a:t>to</a:t>
            </a:r>
            <a:r>
              <a:rPr lang="nl-NL" b="1" dirty="0"/>
              <a:t> '</a:t>
            </a:r>
            <a:r>
              <a:rPr lang="nl-NL" b="1" dirty="0" err="1"/>
              <a:t>effectuate</a:t>
            </a:r>
            <a:r>
              <a:rPr lang="nl-NL" b="1" dirty="0"/>
              <a:t>' </a:t>
            </a:r>
            <a:r>
              <a:rPr lang="nl-NL" b="1" dirty="0" err="1"/>
              <a:t>for</a:t>
            </a:r>
            <a:r>
              <a:rPr lang="nl-NL" b="1" dirty="0"/>
              <a:t> or on </a:t>
            </a:r>
            <a:r>
              <a:rPr lang="nl-NL" b="1" dirty="0" err="1"/>
              <a:t>behalf</a:t>
            </a:r>
            <a:r>
              <a:rPr lang="nl-NL" b="1" dirty="0"/>
              <a:t> of </a:t>
            </a:r>
            <a:r>
              <a:rPr lang="nl-NL" b="1" dirty="0" err="1"/>
              <a:t>customers</a:t>
            </a:r>
            <a:r>
              <a:rPr lang="nl-NL" b="1" dirty="0"/>
              <a:t> a </a:t>
            </a:r>
            <a:r>
              <a:rPr lang="nl-NL" b="1" dirty="0" err="1"/>
              <a:t>Reportable</a:t>
            </a:r>
            <a:r>
              <a:rPr lang="nl-NL" b="1" dirty="0"/>
              <a:t> Transaction </a:t>
            </a:r>
            <a:r>
              <a:rPr lang="nl-NL" dirty="0" err="1"/>
              <a:t>including</a:t>
            </a:r>
            <a:r>
              <a:rPr lang="nl-NL" dirty="0"/>
              <a:t> making </a:t>
            </a:r>
            <a:r>
              <a:rPr lang="nl-NL" dirty="0" err="1"/>
              <a:t>available</a:t>
            </a:r>
            <a:r>
              <a:rPr lang="nl-NL" dirty="0"/>
              <a:t> a </a:t>
            </a:r>
            <a:r>
              <a:rPr lang="nl-NL" dirty="0" err="1"/>
              <a:t>trading</a:t>
            </a:r>
            <a:r>
              <a:rPr lang="nl-NL" dirty="0"/>
              <a:t> platform. </a:t>
            </a:r>
          </a:p>
          <a:p>
            <a:r>
              <a:rPr lang="nl-NL" dirty="0" err="1"/>
              <a:t>Based</a:t>
            </a:r>
            <a:r>
              <a:rPr lang="nl-NL" dirty="0"/>
              <a:t> on </a:t>
            </a:r>
            <a:r>
              <a:rPr lang="nl-NL" dirty="0" err="1"/>
              <a:t>FATCA</a:t>
            </a:r>
            <a:r>
              <a:rPr lang="nl-NL" dirty="0"/>
              <a:t>/CRS </a:t>
            </a:r>
            <a:r>
              <a:rPr lang="nl-NL" dirty="0" err="1"/>
              <a:t>experience</a:t>
            </a:r>
            <a:r>
              <a:rPr lang="nl-NL" dirty="0"/>
              <a:t>, </a:t>
            </a:r>
            <a:r>
              <a:rPr lang="nl-NL" dirty="0" err="1"/>
              <a:t>expect</a:t>
            </a:r>
            <a:r>
              <a:rPr lang="nl-NL" dirty="0"/>
              <a:t> </a:t>
            </a:r>
            <a:r>
              <a:rPr lang="nl-NL" dirty="0" err="1"/>
              <a:t>the</a:t>
            </a:r>
            <a:r>
              <a:rPr lang="nl-NL" dirty="0"/>
              <a:t> </a:t>
            </a:r>
            <a:r>
              <a:rPr lang="nl-NL" dirty="0" err="1"/>
              <a:t>following</a:t>
            </a:r>
            <a:r>
              <a:rPr lang="nl-NL" dirty="0"/>
              <a:t> </a:t>
            </a:r>
            <a:r>
              <a:rPr lang="nl-NL" dirty="0" err="1"/>
              <a:t>obligations</a:t>
            </a:r>
            <a:r>
              <a:rPr lang="nl-NL" dirty="0"/>
              <a:t>:</a:t>
            </a:r>
          </a:p>
          <a:p>
            <a:pPr lvl="1"/>
            <a:r>
              <a:rPr lang="nl-NL" dirty="0"/>
              <a:t>Co</a:t>
            </a:r>
            <a:r>
              <a:rPr lang="en-US" dirty="0" err="1"/>
              <a:t>llection</a:t>
            </a:r>
            <a:r>
              <a:rPr lang="en-US" dirty="0"/>
              <a:t> of self-certifications of tax residence and TIN(s) from customer</a:t>
            </a:r>
          </a:p>
          <a:p>
            <a:pPr lvl="1"/>
            <a:r>
              <a:rPr lang="en-US" dirty="0"/>
              <a:t>Checks of reasonableness of those self-certifications against other information held</a:t>
            </a:r>
          </a:p>
          <a:p>
            <a:pPr lvl="1"/>
            <a:r>
              <a:rPr lang="en-US" dirty="0"/>
              <a:t>Monitoring for change of circumstances; and</a:t>
            </a:r>
          </a:p>
          <a:p>
            <a:pPr lvl="1"/>
            <a:r>
              <a:rPr lang="en-US" dirty="0"/>
              <a:t>Reporting to local tax authorities who will exchange with other tax authorities</a:t>
            </a:r>
          </a:p>
          <a:p>
            <a:endParaRPr lang="nl-NL" dirty="0"/>
          </a:p>
          <a:p>
            <a:endParaRPr lang="nl-NL" dirty="0"/>
          </a:p>
        </p:txBody>
      </p:sp>
    </p:spTree>
    <p:extLst>
      <p:ext uri="{BB962C8B-B14F-4D97-AF65-F5344CB8AC3E}">
        <p14:creationId xmlns:p14="http://schemas.microsoft.com/office/powerpoint/2010/main" val="15758911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CB6E5D-4AA9-437E-BD50-E90D5A8C6522}"/>
              </a:ext>
            </a:extLst>
          </p:cNvPr>
          <p:cNvSpPr>
            <a:spLocks noGrp="1"/>
          </p:cNvSpPr>
          <p:nvPr>
            <p:ph type="title"/>
          </p:nvPr>
        </p:nvSpPr>
        <p:spPr/>
        <p:txBody>
          <a:bodyPr/>
          <a:lstStyle/>
          <a:p>
            <a:r>
              <a:rPr lang="nl-NL" b="1" dirty="0" err="1">
                <a:latin typeface="+mn-lt"/>
              </a:rPr>
              <a:t>CARF</a:t>
            </a:r>
            <a:r>
              <a:rPr lang="nl-NL" b="1" dirty="0">
                <a:latin typeface="+mn-lt"/>
              </a:rPr>
              <a:t> – </a:t>
            </a:r>
            <a:r>
              <a:rPr lang="nl-NL" b="1" dirty="0" err="1">
                <a:latin typeface="+mn-lt"/>
              </a:rPr>
              <a:t>Anonymity</a:t>
            </a:r>
            <a:r>
              <a:rPr lang="nl-NL" b="1" dirty="0">
                <a:latin typeface="+mn-lt"/>
              </a:rPr>
              <a:t> </a:t>
            </a:r>
            <a:r>
              <a:rPr lang="nl-NL" b="1" dirty="0" err="1">
                <a:latin typeface="+mn-lt"/>
              </a:rPr>
              <a:t>gone</a:t>
            </a:r>
            <a:r>
              <a:rPr lang="nl-NL" b="1" dirty="0">
                <a:latin typeface="+mn-lt"/>
              </a:rPr>
              <a:t>?</a:t>
            </a:r>
          </a:p>
        </p:txBody>
      </p:sp>
      <p:sp>
        <p:nvSpPr>
          <p:cNvPr id="3" name="Tijdelijke aanduiding voor inhoud 2">
            <a:extLst>
              <a:ext uri="{FF2B5EF4-FFF2-40B4-BE49-F238E27FC236}">
                <a16:creationId xmlns:a16="http://schemas.microsoft.com/office/drawing/2014/main" id="{E7F71991-80AA-4F58-B1CB-A48A9637B8BD}"/>
              </a:ext>
            </a:extLst>
          </p:cNvPr>
          <p:cNvSpPr>
            <a:spLocks noGrp="1"/>
          </p:cNvSpPr>
          <p:nvPr>
            <p:ph idx="1"/>
          </p:nvPr>
        </p:nvSpPr>
        <p:spPr/>
        <p:txBody>
          <a:bodyPr>
            <a:normAutofit/>
          </a:bodyPr>
          <a:lstStyle/>
          <a:p>
            <a:r>
              <a:rPr lang="nl-NL" b="0" i="0" dirty="0" err="1">
                <a:effectLst/>
              </a:rPr>
              <a:t>Although</a:t>
            </a:r>
            <a:r>
              <a:rPr lang="nl-NL" b="0" i="0" dirty="0">
                <a:effectLst/>
              </a:rPr>
              <a:t> blockchain transactions </a:t>
            </a:r>
            <a:r>
              <a:rPr lang="nl-NL" b="0" i="0" dirty="0" err="1">
                <a:effectLst/>
              </a:rPr>
              <a:t>itself</a:t>
            </a:r>
            <a:r>
              <a:rPr lang="nl-NL" b="0" i="0" dirty="0">
                <a:effectLst/>
              </a:rPr>
              <a:t> are public and </a:t>
            </a:r>
            <a:r>
              <a:rPr lang="nl-NL" b="0" i="0" dirty="0" err="1">
                <a:effectLst/>
              </a:rPr>
              <a:t>traceable</a:t>
            </a:r>
            <a:r>
              <a:rPr lang="nl-NL" b="0" i="0" dirty="0">
                <a:effectLst/>
              </a:rPr>
              <a:t>, </a:t>
            </a:r>
            <a:r>
              <a:rPr lang="nl-NL" b="0" i="0" dirty="0" err="1">
                <a:effectLst/>
              </a:rPr>
              <a:t>the</a:t>
            </a:r>
            <a:r>
              <a:rPr lang="nl-NL" b="0" i="0" dirty="0">
                <a:effectLst/>
              </a:rPr>
              <a:t> person </a:t>
            </a:r>
            <a:r>
              <a:rPr lang="nl-NL" b="0" i="0" dirty="0" err="1">
                <a:effectLst/>
              </a:rPr>
              <a:t>behind</a:t>
            </a:r>
            <a:r>
              <a:rPr lang="nl-NL" b="0" i="0" dirty="0">
                <a:effectLst/>
              </a:rPr>
              <a:t> </a:t>
            </a:r>
            <a:r>
              <a:rPr lang="nl-NL" b="0" i="0" dirty="0" err="1">
                <a:effectLst/>
              </a:rPr>
              <a:t>the</a:t>
            </a:r>
            <a:r>
              <a:rPr lang="nl-NL" b="0" i="0" dirty="0">
                <a:effectLst/>
              </a:rPr>
              <a:t> </a:t>
            </a:r>
            <a:r>
              <a:rPr lang="nl-NL" b="0" i="0" dirty="0" err="1">
                <a:effectLst/>
              </a:rPr>
              <a:t>sending</a:t>
            </a:r>
            <a:r>
              <a:rPr lang="nl-NL" b="0" i="0" dirty="0">
                <a:effectLst/>
              </a:rPr>
              <a:t>/</a:t>
            </a:r>
            <a:r>
              <a:rPr lang="nl-NL" b="0" i="0" dirty="0" err="1">
                <a:effectLst/>
              </a:rPr>
              <a:t>receiving</a:t>
            </a:r>
            <a:r>
              <a:rPr lang="nl-NL" b="0" i="0" dirty="0">
                <a:effectLst/>
              </a:rPr>
              <a:t> wallet </a:t>
            </a:r>
            <a:r>
              <a:rPr lang="nl-NL" b="0" i="0" dirty="0" err="1">
                <a:effectLst/>
              </a:rPr>
              <a:t>generally</a:t>
            </a:r>
            <a:r>
              <a:rPr lang="nl-NL" b="0" i="0" dirty="0">
                <a:effectLst/>
              </a:rPr>
              <a:t> </a:t>
            </a:r>
            <a:r>
              <a:rPr lang="nl-NL" b="0" i="0" dirty="0" err="1">
                <a:effectLst/>
              </a:rPr>
              <a:t>remains</a:t>
            </a:r>
            <a:r>
              <a:rPr lang="nl-NL" b="0" i="0" dirty="0">
                <a:effectLst/>
              </a:rPr>
              <a:t> </a:t>
            </a:r>
            <a:r>
              <a:rPr lang="nl-NL" b="0" i="0" dirty="0" err="1">
                <a:effectLst/>
              </a:rPr>
              <a:t>anonymous</a:t>
            </a:r>
            <a:r>
              <a:rPr lang="nl-NL" b="0" i="0" dirty="0">
                <a:effectLst/>
              </a:rPr>
              <a:t>. </a:t>
            </a:r>
          </a:p>
          <a:p>
            <a:endParaRPr lang="nl-NL" b="0" i="0" dirty="0">
              <a:effectLst/>
            </a:endParaRPr>
          </a:p>
          <a:p>
            <a:r>
              <a:rPr lang="nl-NL" dirty="0" err="1"/>
              <a:t>CARF</a:t>
            </a:r>
            <a:r>
              <a:rPr lang="nl-NL" dirty="0"/>
              <a:t> </a:t>
            </a:r>
            <a:r>
              <a:rPr lang="nl-NL" dirty="0" err="1"/>
              <a:t>could</a:t>
            </a:r>
            <a:r>
              <a:rPr lang="nl-NL" dirty="0"/>
              <a:t> </a:t>
            </a:r>
            <a:r>
              <a:rPr lang="nl-NL" dirty="0" err="1"/>
              <a:t>threaten</a:t>
            </a:r>
            <a:r>
              <a:rPr lang="nl-NL" dirty="0"/>
              <a:t> </a:t>
            </a:r>
            <a:r>
              <a:rPr lang="nl-NL" dirty="0" err="1"/>
              <a:t>this</a:t>
            </a:r>
            <a:r>
              <a:rPr lang="nl-NL" dirty="0"/>
              <a:t> </a:t>
            </a:r>
            <a:r>
              <a:rPr lang="nl-NL" dirty="0" err="1"/>
              <a:t>position</a:t>
            </a:r>
            <a:r>
              <a:rPr lang="nl-NL" dirty="0"/>
              <a:t> as </a:t>
            </a:r>
            <a:r>
              <a:rPr lang="nl-NL" dirty="0" err="1"/>
              <a:t>it</a:t>
            </a:r>
            <a:r>
              <a:rPr lang="nl-NL" dirty="0"/>
              <a:t> </a:t>
            </a:r>
            <a:r>
              <a:rPr lang="nl-NL" dirty="0" err="1"/>
              <a:t>proposes</a:t>
            </a:r>
            <a:r>
              <a:rPr lang="nl-NL" dirty="0"/>
              <a:t> </a:t>
            </a:r>
            <a:r>
              <a:rPr lang="nl-NL" dirty="0" err="1"/>
              <a:t>to</a:t>
            </a:r>
            <a:r>
              <a:rPr lang="nl-NL" dirty="0"/>
              <a:t> </a:t>
            </a:r>
            <a:r>
              <a:rPr lang="nl-NL" dirty="0" err="1"/>
              <a:t>include</a:t>
            </a:r>
            <a:r>
              <a:rPr lang="nl-NL" dirty="0"/>
              <a:t> wallet </a:t>
            </a:r>
            <a:r>
              <a:rPr lang="nl-NL" dirty="0" err="1"/>
              <a:t>addresses</a:t>
            </a:r>
            <a:r>
              <a:rPr lang="nl-NL" dirty="0"/>
              <a:t> in reporting </a:t>
            </a:r>
            <a:r>
              <a:rPr lang="nl-NL" dirty="0" err="1"/>
              <a:t>obligation</a:t>
            </a:r>
            <a:r>
              <a:rPr lang="nl-NL" dirty="0"/>
              <a:t> </a:t>
            </a:r>
            <a:r>
              <a:rPr lang="nl-NL" dirty="0" err="1"/>
              <a:t>to</a:t>
            </a:r>
            <a:r>
              <a:rPr lang="nl-NL" dirty="0"/>
              <a:t> tax </a:t>
            </a:r>
            <a:r>
              <a:rPr lang="nl-NL" dirty="0" err="1"/>
              <a:t>authorities</a:t>
            </a:r>
            <a:r>
              <a:rPr lang="nl-NL" dirty="0"/>
              <a:t>.</a:t>
            </a:r>
          </a:p>
          <a:p>
            <a:endParaRPr lang="nl-NL" dirty="0"/>
          </a:p>
          <a:p>
            <a:r>
              <a:rPr lang="nl-NL" b="0" i="0" dirty="0" err="1">
                <a:effectLst/>
              </a:rPr>
              <a:t>If</a:t>
            </a:r>
            <a:r>
              <a:rPr lang="nl-NL" b="0" i="0" dirty="0">
                <a:effectLst/>
              </a:rPr>
              <a:t> </a:t>
            </a:r>
            <a:r>
              <a:rPr lang="nl-NL" b="0" i="0" dirty="0" err="1">
                <a:effectLst/>
              </a:rPr>
              <a:t>adopted</a:t>
            </a:r>
            <a:r>
              <a:rPr lang="nl-NL" b="0" i="0" dirty="0">
                <a:effectLst/>
              </a:rPr>
              <a:t>, </a:t>
            </a:r>
            <a:r>
              <a:rPr lang="nl-NL" b="0" i="0" dirty="0" err="1">
                <a:effectLst/>
              </a:rPr>
              <a:t>this</a:t>
            </a:r>
            <a:r>
              <a:rPr lang="nl-NL" b="0" i="0" dirty="0">
                <a:effectLst/>
              </a:rPr>
              <a:t> </a:t>
            </a:r>
            <a:r>
              <a:rPr lang="nl-NL" b="0" i="0" dirty="0" err="1">
                <a:effectLst/>
              </a:rPr>
              <a:t>could</a:t>
            </a:r>
            <a:r>
              <a:rPr lang="nl-NL" b="0" i="0" dirty="0">
                <a:effectLst/>
              </a:rPr>
              <a:t> </a:t>
            </a:r>
            <a:r>
              <a:rPr lang="nl-NL" b="0" i="0" dirty="0" err="1">
                <a:effectLst/>
              </a:rPr>
              <a:t>connect</a:t>
            </a:r>
            <a:r>
              <a:rPr lang="nl-NL" b="0" i="0" dirty="0">
                <a:effectLst/>
              </a:rPr>
              <a:t> </a:t>
            </a:r>
            <a:r>
              <a:rPr lang="nl-NL" b="0" i="0" dirty="0" err="1">
                <a:effectLst/>
              </a:rPr>
              <a:t>the</a:t>
            </a:r>
            <a:r>
              <a:rPr lang="nl-NL" b="0" i="0" dirty="0">
                <a:effectLst/>
              </a:rPr>
              <a:t> offline tax </a:t>
            </a:r>
            <a:r>
              <a:rPr lang="nl-NL" b="0" i="0" dirty="0" err="1">
                <a:effectLst/>
              </a:rPr>
              <a:t>payer</a:t>
            </a:r>
            <a:r>
              <a:rPr lang="nl-NL" b="0" i="0" dirty="0">
                <a:effectLst/>
              </a:rPr>
              <a:t> </a:t>
            </a:r>
            <a:r>
              <a:rPr lang="nl-NL" b="0" i="0" dirty="0" err="1">
                <a:effectLst/>
              </a:rPr>
              <a:t>with</a:t>
            </a:r>
            <a:r>
              <a:rPr lang="nl-NL" b="0" i="0" dirty="0">
                <a:effectLst/>
              </a:rPr>
              <a:t> </a:t>
            </a:r>
            <a:r>
              <a:rPr lang="nl-NL" b="0" i="0" dirty="0" err="1">
                <a:effectLst/>
              </a:rPr>
              <a:t>its</a:t>
            </a:r>
            <a:r>
              <a:rPr lang="nl-NL" b="0" i="0" dirty="0">
                <a:effectLst/>
              </a:rPr>
              <a:t> online/</a:t>
            </a:r>
            <a:r>
              <a:rPr lang="nl-NL" b="0" i="0" dirty="0" err="1">
                <a:effectLst/>
              </a:rPr>
              <a:t>metaverse</a:t>
            </a:r>
            <a:r>
              <a:rPr lang="nl-NL" b="0" i="0" dirty="0">
                <a:effectLst/>
              </a:rPr>
              <a:t> persona </a:t>
            </a:r>
            <a:r>
              <a:rPr lang="nl-NL" b="0" i="0" dirty="0" err="1">
                <a:effectLst/>
              </a:rPr>
              <a:t>which</a:t>
            </a:r>
            <a:r>
              <a:rPr lang="nl-NL" b="0" i="0" dirty="0">
                <a:effectLst/>
              </a:rPr>
              <a:t> </a:t>
            </a:r>
            <a:r>
              <a:rPr lang="nl-NL" b="0" i="0" dirty="0" err="1">
                <a:effectLst/>
              </a:rPr>
              <a:t>would</a:t>
            </a:r>
            <a:r>
              <a:rPr lang="nl-NL" b="0" i="0" dirty="0">
                <a:effectLst/>
              </a:rPr>
              <a:t> </a:t>
            </a:r>
            <a:r>
              <a:rPr lang="nl-NL" b="0" i="0" dirty="0" err="1">
                <a:effectLst/>
              </a:rPr>
              <a:t>be</a:t>
            </a:r>
            <a:r>
              <a:rPr lang="nl-NL" b="0" i="0" dirty="0">
                <a:effectLst/>
              </a:rPr>
              <a:t> a major shift. </a:t>
            </a:r>
            <a:endParaRPr lang="en-US" b="0" i="0" dirty="0">
              <a:effectLst/>
            </a:endParaRPr>
          </a:p>
          <a:p>
            <a:endParaRPr lang="nl-NL" dirty="0"/>
          </a:p>
          <a:p>
            <a:endParaRPr lang="nl-NL" dirty="0"/>
          </a:p>
        </p:txBody>
      </p:sp>
    </p:spTree>
    <p:extLst>
      <p:ext uri="{BB962C8B-B14F-4D97-AF65-F5344CB8AC3E}">
        <p14:creationId xmlns:p14="http://schemas.microsoft.com/office/powerpoint/2010/main" val="2547478305"/>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CB6E5D-4AA9-437E-BD50-E90D5A8C6522}"/>
              </a:ext>
            </a:extLst>
          </p:cNvPr>
          <p:cNvSpPr>
            <a:spLocks noGrp="1"/>
          </p:cNvSpPr>
          <p:nvPr>
            <p:ph type="title"/>
          </p:nvPr>
        </p:nvSpPr>
        <p:spPr/>
        <p:txBody>
          <a:bodyPr/>
          <a:lstStyle/>
          <a:p>
            <a:r>
              <a:rPr lang="nl-NL" b="1" dirty="0" err="1">
                <a:latin typeface="+mn-lt"/>
              </a:rPr>
              <a:t>CARF</a:t>
            </a:r>
            <a:r>
              <a:rPr lang="nl-NL" b="1" dirty="0">
                <a:latin typeface="+mn-lt"/>
              </a:rPr>
              <a:t> – </a:t>
            </a:r>
            <a:r>
              <a:rPr lang="nl-NL" b="1" dirty="0" err="1">
                <a:latin typeface="+mn-lt"/>
              </a:rPr>
              <a:t>Some</a:t>
            </a:r>
            <a:r>
              <a:rPr lang="nl-NL" b="1" dirty="0">
                <a:latin typeface="+mn-lt"/>
              </a:rPr>
              <a:t> responses</a:t>
            </a:r>
          </a:p>
        </p:txBody>
      </p:sp>
      <p:sp>
        <p:nvSpPr>
          <p:cNvPr id="3" name="Tijdelijke aanduiding voor inhoud 2">
            <a:extLst>
              <a:ext uri="{FF2B5EF4-FFF2-40B4-BE49-F238E27FC236}">
                <a16:creationId xmlns:a16="http://schemas.microsoft.com/office/drawing/2014/main" id="{E7F71991-80AA-4F58-B1CB-A48A9637B8BD}"/>
              </a:ext>
            </a:extLst>
          </p:cNvPr>
          <p:cNvSpPr>
            <a:spLocks noGrp="1"/>
          </p:cNvSpPr>
          <p:nvPr>
            <p:ph idx="1"/>
          </p:nvPr>
        </p:nvSpPr>
        <p:spPr/>
        <p:txBody>
          <a:bodyPr>
            <a:normAutofit/>
          </a:bodyPr>
          <a:lstStyle/>
          <a:p>
            <a:r>
              <a:rPr lang="nl-NL" b="1" dirty="0" err="1"/>
              <a:t>Coinbase</a:t>
            </a:r>
            <a:r>
              <a:rPr lang="nl-NL" dirty="0"/>
              <a:t> (major US </a:t>
            </a:r>
            <a:r>
              <a:rPr lang="nl-NL" dirty="0" err="1"/>
              <a:t>listed</a:t>
            </a:r>
            <a:r>
              <a:rPr lang="nl-NL" dirty="0"/>
              <a:t> crypto exchange):</a:t>
            </a:r>
          </a:p>
          <a:p>
            <a:pPr lvl="1"/>
            <a:r>
              <a:rPr lang="nl-NL" i="1" dirty="0" err="1"/>
              <a:t>CARF</a:t>
            </a:r>
            <a:r>
              <a:rPr lang="nl-NL" i="1" dirty="0"/>
              <a:t> </a:t>
            </a:r>
            <a:r>
              <a:rPr lang="nl-NL" i="1" dirty="0" err="1"/>
              <a:t>requires</a:t>
            </a:r>
            <a:r>
              <a:rPr lang="nl-NL" i="1" dirty="0"/>
              <a:t> crypto service providers </a:t>
            </a:r>
            <a:r>
              <a:rPr lang="nl-NL" i="1" dirty="0" err="1"/>
              <a:t>to</a:t>
            </a:r>
            <a:r>
              <a:rPr lang="nl-NL" i="1" dirty="0"/>
              <a:t> </a:t>
            </a:r>
            <a:r>
              <a:rPr lang="nl-NL" i="1" dirty="0" err="1"/>
              <a:t>develop</a:t>
            </a:r>
            <a:r>
              <a:rPr lang="nl-NL" i="1" dirty="0"/>
              <a:t> new systems </a:t>
            </a:r>
            <a:r>
              <a:rPr lang="nl-NL" i="1" dirty="0" err="1"/>
              <a:t>to</a:t>
            </a:r>
            <a:r>
              <a:rPr lang="nl-NL" i="1" dirty="0"/>
              <a:t> collect &amp; store </a:t>
            </a:r>
            <a:r>
              <a:rPr lang="nl-NL" i="1" dirty="0" err="1"/>
              <a:t>requested</a:t>
            </a:r>
            <a:r>
              <a:rPr lang="nl-NL" i="1" dirty="0"/>
              <a:t> data. A '</a:t>
            </a:r>
            <a:r>
              <a:rPr lang="nl-NL" i="1" dirty="0" err="1"/>
              <a:t>two-phase</a:t>
            </a:r>
            <a:r>
              <a:rPr lang="nl-NL" i="1" dirty="0"/>
              <a:t>' approach </a:t>
            </a:r>
            <a:r>
              <a:rPr lang="nl-NL" i="1" dirty="0" err="1"/>
              <a:t>should</a:t>
            </a:r>
            <a:r>
              <a:rPr lang="nl-NL" i="1" dirty="0"/>
              <a:t> </a:t>
            </a:r>
            <a:r>
              <a:rPr lang="nl-NL" i="1" dirty="0" err="1"/>
              <a:t>be</a:t>
            </a:r>
            <a:r>
              <a:rPr lang="nl-NL" i="1" dirty="0"/>
              <a:t> </a:t>
            </a:r>
            <a:r>
              <a:rPr lang="nl-NL" i="1" dirty="0" err="1"/>
              <a:t>applied</a:t>
            </a:r>
            <a:r>
              <a:rPr lang="nl-NL" i="1" dirty="0"/>
              <a:t> </a:t>
            </a:r>
            <a:r>
              <a:rPr lang="nl-NL" i="1" dirty="0" err="1"/>
              <a:t>for</a:t>
            </a:r>
            <a:r>
              <a:rPr lang="nl-NL" i="1" dirty="0"/>
              <a:t> </a:t>
            </a:r>
            <a:r>
              <a:rPr lang="nl-NL" i="1" dirty="0" err="1"/>
              <a:t>implementation</a:t>
            </a:r>
            <a:r>
              <a:rPr lang="nl-NL" i="1" dirty="0"/>
              <a:t>, </a:t>
            </a:r>
            <a:r>
              <a:rPr lang="nl-NL" i="1" dirty="0" err="1"/>
              <a:t>focusing</a:t>
            </a:r>
            <a:r>
              <a:rPr lang="nl-NL" i="1" dirty="0"/>
              <a:t> first (1) on </a:t>
            </a:r>
            <a:r>
              <a:rPr lang="nl-NL" i="1" dirty="0" err="1"/>
              <a:t>centralized</a:t>
            </a:r>
            <a:r>
              <a:rPr lang="nl-NL" i="1" dirty="0"/>
              <a:t> crypto-exchanges </a:t>
            </a:r>
            <a:r>
              <a:rPr lang="nl-NL" i="1" dirty="0" err="1"/>
              <a:t>for</a:t>
            </a:r>
            <a:r>
              <a:rPr lang="nl-NL" i="1" dirty="0"/>
              <a:t> </a:t>
            </a:r>
            <a:r>
              <a:rPr lang="nl-NL" i="1" dirty="0" err="1"/>
              <a:t>cryptocurrency</a:t>
            </a:r>
            <a:r>
              <a:rPr lang="nl-NL" i="1" dirty="0"/>
              <a:t> </a:t>
            </a:r>
            <a:r>
              <a:rPr lang="nl-NL" i="1" dirty="0" err="1"/>
              <a:t>only</a:t>
            </a:r>
            <a:r>
              <a:rPr lang="nl-NL" i="1" dirty="0"/>
              <a:t> and second (2) on </a:t>
            </a:r>
            <a:r>
              <a:rPr lang="nl-NL" i="1" dirty="0" err="1"/>
              <a:t>decentralised</a:t>
            </a:r>
            <a:r>
              <a:rPr lang="nl-NL" i="1" dirty="0"/>
              <a:t> platforms and </a:t>
            </a:r>
            <a:r>
              <a:rPr lang="nl-NL" i="1" dirty="0" err="1"/>
              <a:t>NFTs</a:t>
            </a:r>
            <a:r>
              <a:rPr lang="nl-NL" i="1" dirty="0"/>
              <a:t>. </a:t>
            </a:r>
          </a:p>
          <a:p>
            <a:pPr lvl="1"/>
            <a:endParaRPr lang="nl-NL" i="1" dirty="0"/>
          </a:p>
          <a:p>
            <a:r>
              <a:rPr lang="nl-NL" b="1" dirty="0"/>
              <a:t>European Banking </a:t>
            </a:r>
            <a:r>
              <a:rPr lang="nl-NL" b="1" dirty="0" err="1"/>
              <a:t>Federation</a:t>
            </a:r>
            <a:endParaRPr lang="nl-NL" dirty="0"/>
          </a:p>
          <a:p>
            <a:pPr lvl="1"/>
            <a:r>
              <a:rPr lang="nl-NL" i="1" dirty="0" err="1"/>
              <a:t>Please</a:t>
            </a:r>
            <a:r>
              <a:rPr lang="nl-NL" i="1" dirty="0"/>
              <a:t> </a:t>
            </a:r>
            <a:r>
              <a:rPr lang="nl-NL" i="1" dirty="0" err="1"/>
              <a:t>prevent</a:t>
            </a:r>
            <a:r>
              <a:rPr lang="nl-NL" i="1" dirty="0"/>
              <a:t> </a:t>
            </a:r>
            <a:r>
              <a:rPr lang="nl-NL" i="1" dirty="0" err="1"/>
              <a:t>duplicative</a:t>
            </a:r>
            <a:r>
              <a:rPr lang="nl-NL" i="1" dirty="0"/>
              <a:t> </a:t>
            </a:r>
            <a:r>
              <a:rPr lang="nl-NL" i="1" dirty="0" err="1"/>
              <a:t>due</a:t>
            </a:r>
            <a:r>
              <a:rPr lang="nl-NL" i="1" dirty="0"/>
              <a:t> diligence and reporting </a:t>
            </a:r>
            <a:r>
              <a:rPr lang="nl-NL" i="1" dirty="0" err="1"/>
              <a:t>obligations</a:t>
            </a:r>
            <a:r>
              <a:rPr lang="nl-NL" i="1" dirty="0"/>
              <a:t>. CRS and </a:t>
            </a:r>
            <a:r>
              <a:rPr lang="nl-NL" i="1" dirty="0" err="1"/>
              <a:t>CARF</a:t>
            </a:r>
            <a:r>
              <a:rPr lang="nl-NL" i="1" dirty="0"/>
              <a:t> </a:t>
            </a:r>
            <a:r>
              <a:rPr lang="nl-NL" i="1" dirty="0" err="1"/>
              <a:t>requirements</a:t>
            </a:r>
            <a:r>
              <a:rPr lang="nl-NL" i="1" dirty="0"/>
              <a:t> </a:t>
            </a:r>
            <a:r>
              <a:rPr lang="nl-NL" i="1" dirty="0" err="1"/>
              <a:t>should</a:t>
            </a:r>
            <a:r>
              <a:rPr lang="nl-NL" i="1" dirty="0"/>
              <a:t> </a:t>
            </a:r>
            <a:r>
              <a:rPr lang="nl-NL" i="1" dirty="0" err="1"/>
              <a:t>be</a:t>
            </a:r>
            <a:r>
              <a:rPr lang="nl-NL" i="1" dirty="0"/>
              <a:t> </a:t>
            </a:r>
            <a:r>
              <a:rPr lang="nl-NL" i="1" dirty="0" err="1"/>
              <a:t>aligned</a:t>
            </a:r>
            <a:r>
              <a:rPr lang="nl-NL" i="1" dirty="0"/>
              <a:t> </a:t>
            </a:r>
            <a:r>
              <a:rPr lang="nl-NL" i="1" dirty="0" err="1"/>
              <a:t>so</a:t>
            </a:r>
            <a:r>
              <a:rPr lang="nl-NL" i="1" dirty="0"/>
              <a:t> </a:t>
            </a:r>
            <a:r>
              <a:rPr lang="nl-NL" i="1" dirty="0" err="1"/>
              <a:t>banks</a:t>
            </a:r>
            <a:r>
              <a:rPr lang="nl-NL" i="1" dirty="0"/>
              <a:t> and </a:t>
            </a:r>
            <a:r>
              <a:rPr lang="nl-NL" i="1" dirty="0" err="1"/>
              <a:t>other</a:t>
            </a:r>
            <a:r>
              <a:rPr lang="nl-NL" i="1" dirty="0"/>
              <a:t> financial </a:t>
            </a:r>
            <a:r>
              <a:rPr lang="nl-NL" i="1" dirty="0" err="1"/>
              <a:t>institutions</a:t>
            </a:r>
            <a:r>
              <a:rPr lang="nl-NL" i="1" dirty="0"/>
              <a:t> </a:t>
            </a:r>
            <a:r>
              <a:rPr lang="nl-NL" i="1" dirty="0" err="1"/>
              <a:t>can</a:t>
            </a:r>
            <a:r>
              <a:rPr lang="nl-NL" i="1" dirty="0"/>
              <a:t> </a:t>
            </a:r>
            <a:r>
              <a:rPr lang="nl-NL" i="1" dirty="0" err="1"/>
              <a:t>build</a:t>
            </a:r>
            <a:r>
              <a:rPr lang="nl-NL" i="1" dirty="0"/>
              <a:t> on </a:t>
            </a:r>
            <a:r>
              <a:rPr lang="nl-NL" i="1" dirty="0" err="1"/>
              <a:t>existing</a:t>
            </a:r>
            <a:r>
              <a:rPr lang="nl-NL" i="1" dirty="0"/>
              <a:t> </a:t>
            </a:r>
            <a:r>
              <a:rPr lang="nl-NL" i="1" dirty="0" err="1"/>
              <a:t>frameworks</a:t>
            </a:r>
            <a:r>
              <a:rPr lang="nl-NL" i="1" dirty="0"/>
              <a:t> </a:t>
            </a:r>
            <a:r>
              <a:rPr lang="nl-NL" i="1" dirty="0" err="1"/>
              <a:t>when</a:t>
            </a:r>
            <a:r>
              <a:rPr lang="nl-NL" i="1" dirty="0"/>
              <a:t> </a:t>
            </a:r>
            <a:r>
              <a:rPr lang="nl-NL" i="1" dirty="0" err="1"/>
              <a:t>they</a:t>
            </a:r>
            <a:r>
              <a:rPr lang="nl-NL" i="1" dirty="0"/>
              <a:t> </a:t>
            </a:r>
            <a:r>
              <a:rPr lang="nl-NL" i="1" dirty="0" err="1"/>
              <a:t>decide</a:t>
            </a:r>
            <a:r>
              <a:rPr lang="nl-NL" i="1" dirty="0"/>
              <a:t> </a:t>
            </a:r>
            <a:r>
              <a:rPr lang="nl-NL" i="1" dirty="0" err="1"/>
              <a:t>to</a:t>
            </a:r>
            <a:r>
              <a:rPr lang="nl-NL" i="1" dirty="0"/>
              <a:t> offer crypto-asset </a:t>
            </a:r>
            <a:r>
              <a:rPr lang="nl-NL" i="1" dirty="0" err="1"/>
              <a:t>related</a:t>
            </a:r>
            <a:r>
              <a:rPr lang="nl-NL" i="1" dirty="0"/>
              <a:t> services. </a:t>
            </a:r>
            <a:endParaRPr lang="nl-NL" dirty="0"/>
          </a:p>
          <a:p>
            <a:endParaRPr lang="nl-NL" i="1" dirty="0"/>
          </a:p>
          <a:p>
            <a:endParaRPr lang="nl-NL" dirty="0"/>
          </a:p>
          <a:p>
            <a:endParaRPr lang="nl-NL" dirty="0"/>
          </a:p>
        </p:txBody>
      </p:sp>
    </p:spTree>
    <p:extLst>
      <p:ext uri="{BB962C8B-B14F-4D97-AF65-F5344CB8AC3E}">
        <p14:creationId xmlns:p14="http://schemas.microsoft.com/office/powerpoint/2010/main" val="36839276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CB6E5D-4AA9-437E-BD50-E90D5A8C6522}"/>
              </a:ext>
            </a:extLst>
          </p:cNvPr>
          <p:cNvSpPr>
            <a:spLocks noGrp="1"/>
          </p:cNvSpPr>
          <p:nvPr>
            <p:ph type="title"/>
          </p:nvPr>
        </p:nvSpPr>
        <p:spPr/>
        <p:txBody>
          <a:bodyPr/>
          <a:lstStyle/>
          <a:p>
            <a:r>
              <a:rPr lang="nl-NL" b="1" dirty="0" err="1">
                <a:latin typeface="+mn-lt"/>
              </a:rPr>
              <a:t>CARF</a:t>
            </a:r>
            <a:r>
              <a:rPr lang="nl-NL" b="1" dirty="0">
                <a:latin typeface="+mn-lt"/>
              </a:rPr>
              <a:t> – How </a:t>
            </a:r>
            <a:r>
              <a:rPr lang="nl-NL" b="1" dirty="0" err="1">
                <a:latin typeface="+mn-lt"/>
              </a:rPr>
              <a:t>will</a:t>
            </a:r>
            <a:r>
              <a:rPr lang="nl-NL" b="1" dirty="0">
                <a:latin typeface="+mn-lt"/>
              </a:rPr>
              <a:t> </a:t>
            </a:r>
            <a:r>
              <a:rPr lang="nl-NL" b="1" dirty="0" err="1">
                <a:latin typeface="+mn-lt"/>
              </a:rPr>
              <a:t>it</a:t>
            </a:r>
            <a:r>
              <a:rPr lang="nl-NL" b="1" dirty="0">
                <a:latin typeface="+mn-lt"/>
              </a:rPr>
              <a:t> </a:t>
            </a:r>
            <a:r>
              <a:rPr lang="nl-NL" b="1" dirty="0" err="1">
                <a:latin typeface="+mn-lt"/>
              </a:rPr>
              <a:t>be</a:t>
            </a:r>
            <a:r>
              <a:rPr lang="nl-NL" b="1" dirty="0">
                <a:latin typeface="+mn-lt"/>
              </a:rPr>
              <a:t> </a:t>
            </a:r>
            <a:r>
              <a:rPr lang="nl-NL" b="1" dirty="0" err="1">
                <a:latin typeface="+mn-lt"/>
              </a:rPr>
              <a:t>enforced</a:t>
            </a:r>
            <a:r>
              <a:rPr lang="nl-NL" b="1" dirty="0">
                <a:latin typeface="+mn-lt"/>
              </a:rPr>
              <a:t>?</a:t>
            </a:r>
          </a:p>
        </p:txBody>
      </p:sp>
      <p:sp>
        <p:nvSpPr>
          <p:cNvPr id="3" name="Tijdelijke aanduiding voor inhoud 2">
            <a:extLst>
              <a:ext uri="{FF2B5EF4-FFF2-40B4-BE49-F238E27FC236}">
                <a16:creationId xmlns:a16="http://schemas.microsoft.com/office/drawing/2014/main" id="{E7F71991-80AA-4F58-B1CB-A48A9637B8BD}"/>
              </a:ext>
            </a:extLst>
          </p:cNvPr>
          <p:cNvSpPr>
            <a:spLocks noGrp="1"/>
          </p:cNvSpPr>
          <p:nvPr>
            <p:ph idx="1"/>
          </p:nvPr>
        </p:nvSpPr>
        <p:spPr/>
        <p:txBody>
          <a:bodyPr>
            <a:normAutofit/>
          </a:bodyPr>
          <a:lstStyle/>
          <a:p>
            <a:r>
              <a:rPr lang="nl-NL" dirty="0"/>
              <a:t>Crypto-Asset Service providers are </a:t>
            </a:r>
            <a:r>
              <a:rPr lang="nl-NL" dirty="0" err="1"/>
              <a:t>currently</a:t>
            </a:r>
            <a:r>
              <a:rPr lang="nl-NL" dirty="0"/>
              <a:t> </a:t>
            </a:r>
            <a:r>
              <a:rPr lang="nl-NL" dirty="0" err="1"/>
              <a:t>not</a:t>
            </a:r>
            <a:r>
              <a:rPr lang="nl-NL" dirty="0"/>
              <a:t> </a:t>
            </a:r>
            <a:r>
              <a:rPr lang="nl-NL" dirty="0" err="1"/>
              <a:t>regulated</a:t>
            </a:r>
            <a:r>
              <a:rPr lang="nl-NL" dirty="0"/>
              <a:t> </a:t>
            </a:r>
            <a:r>
              <a:rPr lang="nl-NL" dirty="0" err="1"/>
              <a:t>entities</a:t>
            </a:r>
            <a:r>
              <a:rPr lang="nl-NL" dirty="0"/>
              <a:t>, </a:t>
            </a:r>
            <a:r>
              <a:rPr lang="nl-NL" dirty="0" err="1"/>
              <a:t>so</a:t>
            </a:r>
            <a:r>
              <a:rPr lang="nl-NL" dirty="0"/>
              <a:t> in </a:t>
            </a:r>
            <a:r>
              <a:rPr lang="nl-NL" dirty="0" err="1"/>
              <a:t>principle</a:t>
            </a:r>
            <a:r>
              <a:rPr lang="nl-NL" dirty="0"/>
              <a:t> </a:t>
            </a:r>
            <a:r>
              <a:rPr lang="nl-NL" dirty="0" err="1"/>
              <a:t>only</a:t>
            </a:r>
            <a:r>
              <a:rPr lang="nl-NL" dirty="0"/>
              <a:t> </a:t>
            </a:r>
            <a:r>
              <a:rPr lang="nl-NL" dirty="0" err="1"/>
              <a:t>local</a:t>
            </a:r>
            <a:r>
              <a:rPr lang="nl-NL" dirty="0"/>
              <a:t> </a:t>
            </a:r>
            <a:r>
              <a:rPr lang="nl-NL" dirty="0" err="1"/>
              <a:t>penalties</a:t>
            </a:r>
            <a:r>
              <a:rPr lang="nl-NL" dirty="0"/>
              <a:t>? </a:t>
            </a:r>
          </a:p>
          <a:p>
            <a:r>
              <a:rPr lang="nl-NL" dirty="0"/>
              <a:t>In </a:t>
            </a:r>
            <a:r>
              <a:rPr lang="nl-NL" dirty="0" err="1"/>
              <a:t>the</a:t>
            </a:r>
            <a:r>
              <a:rPr lang="nl-NL" dirty="0"/>
              <a:t> EU, </a:t>
            </a:r>
            <a:r>
              <a:rPr lang="nl-NL" dirty="0" err="1"/>
              <a:t>regulation</a:t>
            </a:r>
            <a:r>
              <a:rPr lang="nl-NL" dirty="0"/>
              <a:t> </a:t>
            </a:r>
            <a:r>
              <a:rPr lang="nl-NL" dirty="0" err="1"/>
              <a:t>will</a:t>
            </a:r>
            <a:r>
              <a:rPr lang="nl-NL" dirty="0"/>
              <a:t> follow </a:t>
            </a:r>
            <a:r>
              <a:rPr lang="nl-NL" dirty="0" err="1"/>
              <a:t>under</a:t>
            </a:r>
            <a:r>
              <a:rPr lang="nl-NL" dirty="0"/>
              <a:t> </a:t>
            </a:r>
            <a:r>
              <a:rPr lang="nl-NL" dirty="0" err="1"/>
              <a:t>the</a:t>
            </a:r>
            <a:r>
              <a:rPr lang="nl-NL" dirty="0"/>
              <a:t> </a:t>
            </a:r>
            <a:r>
              <a:rPr lang="nl-NL" i="1" dirty="0"/>
              <a:t>Markets in Crypto-Assets </a:t>
            </a:r>
            <a:r>
              <a:rPr lang="nl-NL" dirty="0"/>
              <a:t>(</a:t>
            </a:r>
            <a:r>
              <a:rPr lang="nl-NL" i="1" dirty="0" err="1"/>
              <a:t>MiCA</a:t>
            </a:r>
            <a:r>
              <a:rPr lang="nl-NL" dirty="0"/>
              <a:t>) </a:t>
            </a:r>
            <a:r>
              <a:rPr lang="nl-NL" dirty="0" err="1"/>
              <a:t>proposal</a:t>
            </a:r>
            <a:r>
              <a:rPr lang="nl-NL" dirty="0"/>
              <a:t> </a:t>
            </a:r>
          </a:p>
          <a:p>
            <a:pPr lvl="1"/>
            <a:r>
              <a:rPr lang="nl-NL" dirty="0" err="1"/>
              <a:t>Only</a:t>
            </a:r>
            <a:r>
              <a:rPr lang="nl-NL" dirty="0"/>
              <a:t> </a:t>
            </a:r>
            <a:r>
              <a:rPr lang="nl-NL" dirty="0" err="1"/>
              <a:t>authorised</a:t>
            </a:r>
            <a:r>
              <a:rPr lang="nl-NL" dirty="0"/>
              <a:t> Crypto-Asset Service Providers </a:t>
            </a:r>
            <a:r>
              <a:rPr lang="nl-NL" dirty="0" err="1"/>
              <a:t>may</a:t>
            </a:r>
            <a:r>
              <a:rPr lang="nl-NL" dirty="0"/>
              <a:t> </a:t>
            </a:r>
            <a:r>
              <a:rPr lang="nl-NL" dirty="0" err="1"/>
              <a:t>operate</a:t>
            </a:r>
            <a:r>
              <a:rPr lang="nl-NL" dirty="0"/>
              <a:t> </a:t>
            </a:r>
            <a:r>
              <a:rPr lang="nl-NL" dirty="0" err="1"/>
              <a:t>from</a:t>
            </a:r>
            <a:r>
              <a:rPr lang="nl-NL" dirty="0"/>
              <a:t> 2023/2024 </a:t>
            </a:r>
            <a:r>
              <a:rPr lang="nl-NL" dirty="0" err="1"/>
              <a:t>within</a:t>
            </a:r>
            <a:r>
              <a:rPr lang="nl-NL" dirty="0"/>
              <a:t> </a:t>
            </a:r>
            <a:r>
              <a:rPr lang="nl-NL" dirty="0" err="1"/>
              <a:t>the</a:t>
            </a:r>
            <a:r>
              <a:rPr lang="nl-NL" dirty="0"/>
              <a:t> EU. </a:t>
            </a:r>
            <a:r>
              <a:rPr lang="nl-NL" dirty="0" err="1"/>
              <a:t>Others</a:t>
            </a:r>
            <a:r>
              <a:rPr lang="nl-NL" dirty="0"/>
              <a:t> </a:t>
            </a:r>
            <a:r>
              <a:rPr lang="nl-NL" dirty="0" err="1"/>
              <a:t>will</a:t>
            </a:r>
            <a:r>
              <a:rPr lang="nl-NL" dirty="0"/>
              <a:t> </a:t>
            </a:r>
            <a:r>
              <a:rPr lang="nl-NL" dirty="0" err="1"/>
              <a:t>be</a:t>
            </a:r>
            <a:r>
              <a:rPr lang="nl-NL" dirty="0"/>
              <a:t> </a:t>
            </a:r>
            <a:r>
              <a:rPr lang="nl-NL" dirty="0" err="1"/>
              <a:t>blacklisted</a:t>
            </a:r>
            <a:r>
              <a:rPr lang="nl-NL" dirty="0"/>
              <a:t>. </a:t>
            </a:r>
          </a:p>
          <a:p>
            <a:r>
              <a:rPr lang="nl-NL" dirty="0" err="1"/>
              <a:t>Likely</a:t>
            </a:r>
            <a:r>
              <a:rPr lang="nl-NL" dirty="0"/>
              <a:t> </a:t>
            </a:r>
            <a:r>
              <a:rPr lang="nl-NL" dirty="0" err="1"/>
              <a:t>that</a:t>
            </a:r>
            <a:r>
              <a:rPr lang="nl-NL" dirty="0"/>
              <a:t> non-compliance </a:t>
            </a:r>
            <a:r>
              <a:rPr lang="nl-NL" dirty="0" err="1"/>
              <a:t>under</a:t>
            </a:r>
            <a:r>
              <a:rPr lang="nl-NL" dirty="0"/>
              <a:t> </a:t>
            </a:r>
            <a:r>
              <a:rPr lang="nl-NL" dirty="0" err="1"/>
              <a:t>CARF</a:t>
            </a:r>
            <a:r>
              <a:rPr lang="nl-NL" dirty="0"/>
              <a:t> means non-compliance </a:t>
            </a:r>
            <a:r>
              <a:rPr lang="nl-NL" dirty="0" err="1"/>
              <a:t>under</a:t>
            </a:r>
            <a:r>
              <a:rPr lang="nl-NL" dirty="0"/>
              <a:t> </a:t>
            </a:r>
            <a:r>
              <a:rPr lang="nl-NL" dirty="0" err="1"/>
              <a:t>MiCA</a:t>
            </a:r>
            <a:r>
              <a:rPr lang="nl-NL" dirty="0"/>
              <a:t> and </a:t>
            </a:r>
            <a:r>
              <a:rPr lang="nl-NL" dirty="0" err="1"/>
              <a:t>result</a:t>
            </a:r>
            <a:r>
              <a:rPr lang="nl-NL" dirty="0"/>
              <a:t> in close of business in </a:t>
            </a:r>
            <a:r>
              <a:rPr lang="nl-NL" dirty="0" err="1"/>
              <a:t>the</a:t>
            </a:r>
            <a:r>
              <a:rPr lang="nl-NL" dirty="0"/>
              <a:t> EU. </a:t>
            </a:r>
          </a:p>
          <a:p>
            <a:r>
              <a:rPr lang="nl-NL" dirty="0" err="1"/>
              <a:t>NFTs</a:t>
            </a:r>
            <a:r>
              <a:rPr lang="nl-NL" dirty="0"/>
              <a:t> of 'real </a:t>
            </a:r>
            <a:r>
              <a:rPr lang="nl-NL" dirty="0" err="1"/>
              <a:t>objects</a:t>
            </a:r>
            <a:r>
              <a:rPr lang="nl-NL" dirty="0"/>
              <a:t>' like art, </a:t>
            </a:r>
            <a:r>
              <a:rPr lang="nl-NL" dirty="0" err="1"/>
              <a:t>music</a:t>
            </a:r>
            <a:r>
              <a:rPr lang="nl-NL" dirty="0"/>
              <a:t> and video's </a:t>
            </a:r>
            <a:r>
              <a:rPr lang="nl-NL" dirty="0" err="1"/>
              <a:t>will</a:t>
            </a:r>
            <a:r>
              <a:rPr lang="nl-NL" dirty="0"/>
              <a:t> </a:t>
            </a:r>
            <a:r>
              <a:rPr lang="nl-NL" dirty="0" err="1"/>
              <a:t>be</a:t>
            </a:r>
            <a:r>
              <a:rPr lang="nl-NL" dirty="0"/>
              <a:t> </a:t>
            </a:r>
            <a:r>
              <a:rPr lang="nl-NL" dirty="0" err="1"/>
              <a:t>excluded</a:t>
            </a:r>
            <a:r>
              <a:rPr lang="nl-NL" dirty="0"/>
              <a:t> </a:t>
            </a:r>
            <a:r>
              <a:rPr lang="nl-NL" dirty="0" err="1"/>
              <a:t>for</a:t>
            </a:r>
            <a:r>
              <a:rPr lang="nl-NL" dirty="0"/>
              <a:t> time </a:t>
            </a:r>
            <a:r>
              <a:rPr lang="nl-NL" dirty="0" err="1"/>
              <a:t>being</a:t>
            </a:r>
            <a:r>
              <a:rPr lang="nl-NL" dirty="0"/>
              <a:t>, but </a:t>
            </a:r>
            <a:r>
              <a:rPr lang="nl-NL" dirty="0" err="1"/>
              <a:t>proposal</a:t>
            </a:r>
            <a:r>
              <a:rPr lang="nl-NL" dirty="0"/>
              <a:t> </a:t>
            </a:r>
            <a:r>
              <a:rPr lang="nl-NL" dirty="0" err="1"/>
              <a:t>expected</a:t>
            </a:r>
            <a:r>
              <a:rPr lang="nl-NL" dirty="0"/>
              <a:t> late 2023. </a:t>
            </a:r>
          </a:p>
          <a:p>
            <a:endParaRPr lang="nl-NL" dirty="0"/>
          </a:p>
        </p:txBody>
      </p:sp>
    </p:spTree>
    <p:extLst>
      <p:ext uri="{BB962C8B-B14F-4D97-AF65-F5344CB8AC3E}">
        <p14:creationId xmlns:p14="http://schemas.microsoft.com/office/powerpoint/2010/main" val="31520179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D44D-C6A7-461E-9C1F-24B7FB53C912}"/>
              </a:ext>
            </a:extLst>
          </p:cNvPr>
          <p:cNvSpPr>
            <a:spLocks noGrp="1"/>
          </p:cNvSpPr>
          <p:nvPr>
            <p:ph type="title"/>
          </p:nvPr>
        </p:nvSpPr>
        <p:spPr/>
        <p:txBody>
          <a:bodyPr>
            <a:normAutofit fontScale="90000"/>
          </a:bodyPr>
          <a:lstStyle/>
          <a:p>
            <a:r>
              <a:rPr lang="en-US" b="1" dirty="0"/>
              <a:t>Directive on Administrative Cooperation (DAC-8)</a:t>
            </a:r>
          </a:p>
        </p:txBody>
      </p:sp>
      <p:sp>
        <p:nvSpPr>
          <p:cNvPr id="3" name="Content Placeholder 2">
            <a:extLst>
              <a:ext uri="{FF2B5EF4-FFF2-40B4-BE49-F238E27FC236}">
                <a16:creationId xmlns:a16="http://schemas.microsoft.com/office/drawing/2014/main" id="{2F944496-1D82-4F01-90CD-8756722D5814}"/>
              </a:ext>
            </a:extLst>
          </p:cNvPr>
          <p:cNvSpPr>
            <a:spLocks noGrp="1"/>
          </p:cNvSpPr>
          <p:nvPr>
            <p:ph idx="1"/>
          </p:nvPr>
        </p:nvSpPr>
        <p:spPr>
          <a:xfrm>
            <a:off x="838200" y="1621676"/>
            <a:ext cx="10515600" cy="4351338"/>
          </a:xfrm>
        </p:spPr>
        <p:txBody>
          <a:bodyPr>
            <a:normAutofit fontScale="77500" lnSpcReduction="20000"/>
          </a:bodyPr>
          <a:lstStyle/>
          <a:p>
            <a:pPr lvl="0">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EU member states apply different or no rules regarding crypto assets</a:t>
            </a:r>
            <a:r>
              <a:rPr lang="en-US" sz="2600" dirty="0">
                <a:solidFill>
                  <a:prstClr val="black"/>
                </a:solidFill>
                <a:latin typeface="Calibri" panose="020F0502020204030204"/>
              </a:rPr>
              <a:t> </a:t>
            </a:r>
            <a:r>
              <a:rPr lang="en-US" sz="2600" dirty="0">
                <a:solidFill>
                  <a:prstClr val="black"/>
                </a:solidFill>
              </a:rPr>
              <a:t>reporting of taxable income and disclosure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of ownership.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600" dirty="0">
                <a:solidFill>
                  <a:prstClr val="black"/>
                </a:solidFill>
                <a:latin typeface="Calibri" panose="020F0502020204030204"/>
              </a:rPr>
              <a:t>This bears the risk of under or non-reporting of taxable income and revenue losses for the governments.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600" dirty="0">
                <a:solidFill>
                  <a:prstClr val="black"/>
                </a:solidFill>
                <a:latin typeface="Calibri" panose="020F0502020204030204"/>
              </a:rPr>
              <a:t>Regulating such a constantly changing environment requires understanding which stakeholders are involved, what kind of activities are carried out, and how the EU MS are currently qualifying crypto-assets to apply the relevant tax provisions.</a:t>
            </a:r>
          </a:p>
          <a:p>
            <a:pPr lvl="0">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Therefore, the European Commission launched a public consultation in </a:t>
            </a:r>
            <a:r>
              <a:rPr lang="en-US" sz="2600" dirty="0">
                <a:solidFill>
                  <a:prstClr val="black"/>
                </a:solidFill>
              </a:rPr>
              <a:t>2021 to strengthen rules on administrative cooperation and expand the exchange of information in the area of crypto-assets and e-money.</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This will lead to the proposal for a new update</a:t>
            </a:r>
            <a:r>
              <a:rPr lang="en-US" sz="2600" dirty="0">
                <a:solidFill>
                  <a:prstClr val="black"/>
                </a:solidFill>
                <a:latin typeface="Calibri" panose="020F0502020204030204"/>
              </a:rPr>
              <a:t>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of the Directive on Administrative Cooperation (DAC-8). </a:t>
            </a:r>
          </a:p>
          <a:p>
            <a:pPr lvl="0">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Main objectives: </a:t>
            </a:r>
          </a:p>
          <a:p>
            <a:pPr lvl="1">
              <a:spcBef>
                <a:spcPts val="1000"/>
              </a:spcBef>
              <a:defRPr/>
            </a:pPr>
            <a:r>
              <a:rPr lang="en-US" sz="2200" dirty="0">
                <a:solidFill>
                  <a:prstClr val="black"/>
                </a:solidFill>
                <a:latin typeface="Calibri" panose="020F0502020204030204"/>
              </a:rPr>
              <a:t>Uniform transparency within the EU regarding disclosure requirements for crypto intermediaries; </a:t>
            </a:r>
          </a:p>
          <a:p>
            <a:pPr lvl="1">
              <a:spcBef>
                <a:spcPts val="1000"/>
              </a:spcBef>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Ensure fair taxation and to enable the EU tax authorities to obtain necessary information; </a:t>
            </a:r>
            <a:endParaRPr lang="en-US" sz="2200" dirty="0">
              <a:solidFill>
                <a:prstClr val="black"/>
              </a:solidFill>
              <a:latin typeface="Calibri" panose="020F0502020204030204"/>
            </a:endParaRPr>
          </a:p>
          <a:p>
            <a:pPr lvl="1">
              <a:spcBef>
                <a:spcPts val="1000"/>
              </a:spcBef>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Keeping the compliance costs low </a:t>
            </a:r>
            <a:r>
              <a:rPr lang="en-US" sz="2200" dirty="0">
                <a:solidFill>
                  <a:prstClr val="black"/>
                </a:solidFill>
                <a:latin typeface="Calibri" panose="020F0502020204030204"/>
              </a:rPr>
              <a:t>by providing a common EU reporting standard. </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7B15FC5-E643-4474-9837-CE31616BA5A1}"/>
              </a:ext>
            </a:extLst>
          </p:cNvPr>
          <p:cNvSpPr>
            <a:spLocks noGrp="1"/>
          </p:cNvSpPr>
          <p:nvPr>
            <p:ph type="sldNum" sz="quarter" idx="12"/>
          </p:nvPr>
        </p:nvSpPr>
        <p:spPr/>
        <p:txBody>
          <a:bodyPr/>
          <a:lstStyle/>
          <a:p>
            <a:fld id="{16BC0DEB-40E7-4E2B-AFA7-58970AFA776D}" type="slidenum">
              <a:rPr lang="en-GB" smtClean="0"/>
              <a:t>55</a:t>
            </a:fld>
            <a:endParaRPr lang="en-GB"/>
          </a:p>
        </p:txBody>
      </p:sp>
    </p:spTree>
    <p:extLst>
      <p:ext uri="{BB962C8B-B14F-4D97-AF65-F5344CB8AC3E}">
        <p14:creationId xmlns:p14="http://schemas.microsoft.com/office/powerpoint/2010/main" val="1392230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D44D-C6A7-461E-9C1F-24B7FB53C912}"/>
              </a:ext>
            </a:extLst>
          </p:cNvPr>
          <p:cNvSpPr>
            <a:spLocks noGrp="1"/>
          </p:cNvSpPr>
          <p:nvPr>
            <p:ph type="title"/>
          </p:nvPr>
        </p:nvSpPr>
        <p:spPr/>
        <p:txBody>
          <a:bodyPr>
            <a:normAutofit fontScale="90000"/>
          </a:bodyPr>
          <a:lstStyle/>
          <a:p>
            <a:r>
              <a:rPr lang="en-US" b="1" dirty="0"/>
              <a:t>Directive on Administrative Cooperation (DAC-8)</a:t>
            </a:r>
          </a:p>
        </p:txBody>
      </p:sp>
      <p:sp>
        <p:nvSpPr>
          <p:cNvPr id="3" name="Content Placeholder 2">
            <a:extLst>
              <a:ext uri="{FF2B5EF4-FFF2-40B4-BE49-F238E27FC236}">
                <a16:creationId xmlns:a16="http://schemas.microsoft.com/office/drawing/2014/main" id="{2F944496-1D82-4F01-90CD-8756722D5814}"/>
              </a:ext>
            </a:extLst>
          </p:cNvPr>
          <p:cNvSpPr>
            <a:spLocks noGrp="1"/>
          </p:cNvSpPr>
          <p:nvPr>
            <p:ph idx="1"/>
          </p:nvPr>
        </p:nvSpPr>
        <p:spPr>
          <a:xfrm>
            <a:off x="838200" y="1621676"/>
            <a:ext cx="10515600" cy="4351338"/>
          </a:xfrm>
        </p:spPr>
        <p:txBody>
          <a:bodyPr>
            <a:normAutofit fontScale="77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600" dirty="0">
                <a:solidFill>
                  <a:prstClr val="black"/>
                </a:solidFill>
                <a:latin typeface="Calibri" panose="020F0502020204030204"/>
              </a:rPr>
              <a:t>Which crypto assets should be covered</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lvl="1">
              <a:spcBef>
                <a:spcPts val="1000"/>
              </a:spcBef>
              <a:defRPr/>
            </a:pPr>
            <a:r>
              <a:rPr lang="en-US" sz="2200" dirty="0">
                <a:solidFill>
                  <a:prstClr val="black"/>
                </a:solidFill>
                <a:latin typeface="Calibri" panose="020F0502020204030204"/>
              </a:rPr>
              <a:t>Broad definition of existing crypto-assets bearing in mind technological processes and advancements of potential future crypto-assets </a:t>
            </a:r>
          </a:p>
          <a:p>
            <a:pPr lvl="1">
              <a:spcBef>
                <a:spcPts val="1000"/>
              </a:spcBef>
              <a:defRPr/>
            </a:pPr>
            <a:r>
              <a:rPr lang="en-US" sz="2200" dirty="0">
                <a:solidFill>
                  <a:prstClr val="black"/>
                </a:solidFill>
                <a:latin typeface="Calibri" panose="020F0502020204030204"/>
              </a:rPr>
              <a:t>US definition as role model? (“Digital Assets”: „</a:t>
            </a:r>
            <a:r>
              <a:rPr lang="en-US" sz="2200" i="1" dirty="0">
                <a:solidFill>
                  <a:prstClr val="black"/>
                </a:solidFill>
                <a:latin typeface="Calibri" panose="020F0502020204030204"/>
              </a:rPr>
              <a:t>Any digital representation of value which is recorded on a cryptographically secured distributed ledger or any similar technology</a:t>
            </a:r>
            <a:r>
              <a:rPr lang="en-US" sz="2200" dirty="0">
                <a:solidFill>
                  <a:prstClr val="black"/>
                </a:solidFill>
                <a:latin typeface="Calibri" panose="020F0502020204030204"/>
              </a:rPr>
              <a:t>“).</a:t>
            </a:r>
          </a:p>
          <a:p>
            <a:pPr lvl="1">
              <a:spcBef>
                <a:spcPts val="1000"/>
              </a:spcBef>
              <a:defRPr/>
            </a:pPr>
            <a:r>
              <a:rPr lang="en-US" sz="2200" dirty="0">
                <a:solidFill>
                  <a:prstClr val="black"/>
                </a:solidFill>
                <a:latin typeface="Calibri" panose="020F0502020204030204"/>
              </a:rPr>
              <a:t>Should also be in line with OECD CARF in order to avoid multiple reporting obligations</a:t>
            </a:r>
          </a:p>
          <a:p>
            <a:pPr>
              <a:defRPr/>
            </a:pPr>
            <a:r>
              <a:rPr lang="en-US" sz="2600" dirty="0">
                <a:solidFill>
                  <a:prstClr val="black"/>
                </a:solidFill>
                <a:latin typeface="Calibri" panose="020F0502020204030204"/>
              </a:rPr>
              <a:t>Who should be subject to the reporting obligation?</a:t>
            </a:r>
          </a:p>
          <a:p>
            <a:pPr lvl="1">
              <a:spcBef>
                <a:spcPts val="1000"/>
              </a:spcBef>
              <a:defRPr/>
            </a:pPr>
            <a:r>
              <a:rPr lang="en-US" sz="2200" dirty="0">
                <a:solidFill>
                  <a:prstClr val="black"/>
                </a:solidFill>
                <a:latin typeface="Calibri" panose="020F0502020204030204"/>
              </a:rPr>
              <a:t>Crypto asset intermediaries, </a:t>
            </a:r>
          </a:p>
          <a:p>
            <a:pPr lvl="1">
              <a:spcBef>
                <a:spcPts val="1000"/>
              </a:spcBef>
              <a:defRPr/>
            </a:pPr>
            <a:r>
              <a:rPr lang="en-US" sz="2200" dirty="0">
                <a:solidFill>
                  <a:prstClr val="black"/>
                </a:solidFill>
                <a:latin typeface="Calibri" panose="020F0502020204030204"/>
              </a:rPr>
              <a:t>tax resident or with a place of management or a permanent establishment in the EU; or</a:t>
            </a:r>
          </a:p>
          <a:p>
            <a:pPr lvl="1">
              <a:spcBef>
                <a:spcPts val="1000"/>
              </a:spcBef>
              <a:defRPr/>
            </a:pPr>
            <a:r>
              <a:rPr lang="en-US" sz="2200" dirty="0">
                <a:solidFill>
                  <a:prstClr val="black"/>
                </a:solidFill>
                <a:latin typeface="Calibri" panose="020F0502020204030204"/>
              </a:rPr>
              <a:t>operating</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outside the EU, but providing services to EU based customers</a:t>
            </a:r>
          </a:p>
          <a:p>
            <a:pPr>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Which transactions and which data should be reportable?</a:t>
            </a:r>
            <a:endParaRPr lang="en-US" sz="2200" dirty="0">
              <a:solidFill>
                <a:prstClr val="black"/>
              </a:solidFill>
              <a:latin typeface="Calibri" panose="020F0502020204030204"/>
            </a:endParaRPr>
          </a:p>
          <a:p>
            <a:pPr lvl="1">
              <a:defRPr/>
            </a:pPr>
            <a:r>
              <a:rPr lang="en-US" sz="2200" dirty="0">
                <a:solidFill>
                  <a:prstClr val="black"/>
                </a:solidFill>
                <a:latin typeface="Calibri" panose="020F0502020204030204"/>
              </a:rPr>
              <a:t>Annual</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reporting of values of the crypto assets held and/or transaction data that will have to be reported in each case in accordance with the tax residences of its users;</a:t>
            </a:r>
          </a:p>
          <a:p>
            <a:pPr lvl="1">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Reporting only to the tax authorities or like in the US also providing a form to the users (e.g., as US form 1099-B)</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7B15FC5-E643-4474-9837-CE31616BA5A1}"/>
              </a:ext>
            </a:extLst>
          </p:cNvPr>
          <p:cNvSpPr>
            <a:spLocks noGrp="1"/>
          </p:cNvSpPr>
          <p:nvPr>
            <p:ph type="sldNum" sz="quarter" idx="12"/>
          </p:nvPr>
        </p:nvSpPr>
        <p:spPr/>
        <p:txBody>
          <a:bodyPr/>
          <a:lstStyle/>
          <a:p>
            <a:fld id="{16BC0DEB-40E7-4E2B-AFA7-58970AFA776D}" type="slidenum">
              <a:rPr lang="en-GB" smtClean="0"/>
              <a:t>56</a:t>
            </a:fld>
            <a:endParaRPr lang="en-GB"/>
          </a:p>
        </p:txBody>
      </p:sp>
    </p:spTree>
    <p:extLst>
      <p:ext uri="{BB962C8B-B14F-4D97-AF65-F5344CB8AC3E}">
        <p14:creationId xmlns:p14="http://schemas.microsoft.com/office/powerpoint/2010/main" val="41626301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D44D-C6A7-461E-9C1F-24B7FB53C912}"/>
              </a:ext>
            </a:extLst>
          </p:cNvPr>
          <p:cNvSpPr>
            <a:spLocks noGrp="1"/>
          </p:cNvSpPr>
          <p:nvPr>
            <p:ph type="title"/>
          </p:nvPr>
        </p:nvSpPr>
        <p:spPr/>
        <p:txBody>
          <a:bodyPr>
            <a:normAutofit fontScale="90000"/>
          </a:bodyPr>
          <a:lstStyle/>
          <a:p>
            <a:r>
              <a:rPr lang="en-US" b="1" dirty="0"/>
              <a:t>Directive on Administrative Cooperation (DAC-8)</a:t>
            </a:r>
          </a:p>
        </p:txBody>
      </p:sp>
      <p:sp>
        <p:nvSpPr>
          <p:cNvPr id="3" name="Content Placeholder 2">
            <a:extLst>
              <a:ext uri="{FF2B5EF4-FFF2-40B4-BE49-F238E27FC236}">
                <a16:creationId xmlns:a16="http://schemas.microsoft.com/office/drawing/2014/main" id="{2F944496-1D82-4F01-90CD-8756722D5814}"/>
              </a:ext>
            </a:extLst>
          </p:cNvPr>
          <p:cNvSpPr>
            <a:spLocks noGrp="1"/>
          </p:cNvSpPr>
          <p:nvPr>
            <p:ph idx="1"/>
          </p:nvPr>
        </p:nvSpPr>
        <p:spPr>
          <a:xfrm>
            <a:off x="838200" y="1621676"/>
            <a:ext cx="10515600" cy="4351338"/>
          </a:xfrm>
        </p:spPr>
        <p:txBody>
          <a:bodyPr>
            <a:normAutofit fontScale="92500" lnSpcReduction="20000"/>
          </a:bodyPr>
          <a:lstStyle/>
          <a:p>
            <a:pPr>
              <a:defRPr/>
            </a:pPr>
            <a:r>
              <a:rPr lang="en-US" sz="2600" dirty="0">
                <a:solidFill>
                  <a:prstClr val="black"/>
                </a:solidFill>
                <a:latin typeface="Calibri" panose="020F0502020204030204"/>
              </a:rPr>
              <a:t>Implementation?</a:t>
            </a:r>
          </a:p>
          <a:p>
            <a:pPr lvl="1">
              <a:defRPr/>
            </a:pPr>
            <a:r>
              <a:rPr lang="en-US" sz="2200" dirty="0">
                <a:solidFill>
                  <a:prstClr val="black"/>
                </a:solidFill>
                <a:latin typeface="Calibri" panose="020F0502020204030204"/>
              </a:rPr>
              <a:t>Most likely for the tax year 2024 (= reportable in 2025)</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600" dirty="0">
                <a:solidFill>
                  <a:prstClr val="black"/>
                </a:solidFill>
                <a:latin typeface="Calibri" panose="020F0502020204030204"/>
              </a:rPr>
              <a:t>Austrian implementation</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lvl="1">
              <a:spcBef>
                <a:spcPts val="1000"/>
              </a:spcBef>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In Austria, the new reporting requirements could be implemented by amending the Common Reporting Standard Act, which currently covers, e.g., reporting obligations in relation to bank account information.</a:t>
            </a:r>
          </a:p>
          <a:p>
            <a:pPr lvl="1">
              <a:spcBef>
                <a:spcPts val="1000"/>
              </a:spcBef>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Austrian crypto asset intermediaries should be responsible to identify their customers and their tax residence (e.g., through mandatory self-declarations).</a:t>
            </a:r>
          </a:p>
          <a:p>
            <a:pPr lvl="2">
              <a:spcBef>
                <a:spcPts val="1000"/>
              </a:spcBef>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Mandatory for new customers / transition phase for existing customers</a:t>
            </a:r>
          </a:p>
          <a:p>
            <a:pPr lvl="1">
              <a:spcBef>
                <a:spcPts val="1000"/>
              </a:spcBef>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Austrian crypto asset intermediaries would need to document certain transactions and tax relevant information occurring on or in connection with their platform (e.g., sale/exchange of cryptocurrencies, etc.).</a:t>
            </a:r>
          </a:p>
          <a:p>
            <a:pPr lvl="1">
              <a:spcBef>
                <a:spcPts val="1000"/>
              </a:spcBef>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Crypto service providers gathers this information and makes an annual electronic report to the tax office Austria (which is responsible for the information exchange).  </a:t>
            </a:r>
          </a:p>
          <a:p>
            <a:pPr lvl="1">
              <a:spcBef>
                <a:spcPts val="1000"/>
              </a:spcBef>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spcBef>
                <a:spcPts val="1000"/>
              </a:spcBef>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spcBef>
                <a:spcPts val="1000"/>
              </a:spcBef>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7B15FC5-E643-4474-9837-CE31616BA5A1}"/>
              </a:ext>
            </a:extLst>
          </p:cNvPr>
          <p:cNvSpPr>
            <a:spLocks noGrp="1"/>
          </p:cNvSpPr>
          <p:nvPr>
            <p:ph type="sldNum" sz="quarter" idx="12"/>
          </p:nvPr>
        </p:nvSpPr>
        <p:spPr/>
        <p:txBody>
          <a:bodyPr/>
          <a:lstStyle/>
          <a:p>
            <a:fld id="{16BC0DEB-40E7-4E2B-AFA7-58970AFA776D}" type="slidenum">
              <a:rPr lang="en-GB" smtClean="0"/>
              <a:t>57</a:t>
            </a:fld>
            <a:endParaRPr lang="en-GB"/>
          </a:p>
        </p:txBody>
      </p:sp>
    </p:spTree>
    <p:extLst>
      <p:ext uri="{BB962C8B-B14F-4D97-AF65-F5344CB8AC3E}">
        <p14:creationId xmlns:p14="http://schemas.microsoft.com/office/powerpoint/2010/main" val="29172622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Slide Number Placeholder 4">
            <a:extLst>
              <a:ext uri="{FF2B5EF4-FFF2-40B4-BE49-F238E27FC236}">
                <a16:creationId xmlns:a16="http://schemas.microsoft.com/office/drawing/2014/main" id="{F30F5FBE-534D-4E7E-8C43-039791A4EBA0}"/>
              </a:ext>
            </a:extLst>
          </p:cNvPr>
          <p:cNvSpPr>
            <a:spLocks noGrp="1"/>
          </p:cNvSpPr>
          <p:nvPr>
            <p:ph type="sldNum" sz="quarter" idx="12"/>
          </p:nvPr>
        </p:nvSpPr>
        <p:spPr/>
        <p:txBody>
          <a:bodyPr/>
          <a:lstStyle/>
          <a:p>
            <a:fld id="{16BC0DEB-40E7-4E2B-AFA7-58970AFA776D}" type="slidenum">
              <a:rPr lang="en-GB" smtClean="0"/>
              <a:t>58</a:t>
            </a:fld>
            <a:endParaRPr lang="en-GB" dirty="0"/>
          </a:p>
        </p:txBody>
      </p:sp>
    </p:spTree>
    <p:extLst>
      <p:ext uri="{BB962C8B-B14F-4D97-AF65-F5344CB8AC3E}">
        <p14:creationId xmlns:p14="http://schemas.microsoft.com/office/powerpoint/2010/main" val="2422628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94880-F8E0-4A76-B3E5-6D39F197B6BB}"/>
              </a:ext>
            </a:extLst>
          </p:cNvPr>
          <p:cNvSpPr>
            <a:spLocks noGrp="1"/>
          </p:cNvSpPr>
          <p:nvPr>
            <p:ph type="title"/>
          </p:nvPr>
        </p:nvSpPr>
        <p:spPr/>
        <p:txBody>
          <a:bodyPr/>
          <a:lstStyle/>
          <a:p>
            <a:r>
              <a:rPr lang="en-US" dirty="0"/>
              <a:t>How Do I Get Into the Metaverse?</a:t>
            </a:r>
          </a:p>
        </p:txBody>
      </p:sp>
      <p:sp>
        <p:nvSpPr>
          <p:cNvPr id="3" name="Content Placeholder 2">
            <a:extLst>
              <a:ext uri="{FF2B5EF4-FFF2-40B4-BE49-F238E27FC236}">
                <a16:creationId xmlns:a16="http://schemas.microsoft.com/office/drawing/2014/main" id="{2A1F9376-376C-4495-9029-451B1123F46A}"/>
              </a:ext>
            </a:extLst>
          </p:cNvPr>
          <p:cNvSpPr>
            <a:spLocks noGrp="1"/>
          </p:cNvSpPr>
          <p:nvPr>
            <p:ph idx="1"/>
          </p:nvPr>
        </p:nvSpPr>
        <p:spPr/>
        <p:txBody>
          <a:bodyPr>
            <a:normAutofit/>
          </a:bodyPr>
          <a:lstStyle/>
          <a:p>
            <a:r>
              <a:rPr lang="en-US" dirty="0"/>
              <a:t>Meta/Facebook’s Horizon Worlds uses an Oculus. </a:t>
            </a:r>
          </a:p>
          <a:p>
            <a:r>
              <a:rPr lang="en-US" dirty="0"/>
              <a:t>Microsoft has launched Mesh, which integrates the ability to conduct metaverse meetings into Microsoft Teams.</a:t>
            </a:r>
          </a:p>
          <a:p>
            <a:r>
              <a:rPr lang="en-US" dirty="0"/>
              <a:t>Decentralized metaverses (e.g. </a:t>
            </a:r>
            <a:r>
              <a:rPr lang="en-US" dirty="0" err="1"/>
              <a:t>Decentraland</a:t>
            </a:r>
            <a:r>
              <a:rPr lang="en-US" dirty="0"/>
              <a:t>, The Sandbox)	</a:t>
            </a:r>
          </a:p>
          <a:p>
            <a:pPr marL="0" indent="0">
              <a:buNone/>
            </a:pPr>
            <a:r>
              <a:rPr lang="en-US" dirty="0"/>
              <a:t>	- Not owned by a company</a:t>
            </a:r>
          </a:p>
          <a:p>
            <a:pPr marL="0" indent="0">
              <a:buNone/>
            </a:pPr>
            <a:r>
              <a:rPr lang="en-US" dirty="0"/>
              <a:t>	- On the blockchain</a:t>
            </a:r>
          </a:p>
          <a:p>
            <a:pPr marL="0" indent="0">
              <a:buNone/>
            </a:pPr>
            <a:r>
              <a:rPr lang="en-US" dirty="0"/>
              <a:t>	- Virtual marketplaces and digital real estate purchasing</a:t>
            </a:r>
          </a:p>
          <a:p>
            <a:pPr marL="0" indent="0">
              <a:buNone/>
            </a:pPr>
            <a:r>
              <a:rPr lang="en-US" dirty="0"/>
              <a:t>	- Unique digital currencies with their own economies</a:t>
            </a:r>
          </a:p>
        </p:txBody>
      </p:sp>
      <p:sp>
        <p:nvSpPr>
          <p:cNvPr id="4" name="Slide Number Placeholder 3">
            <a:extLst>
              <a:ext uri="{FF2B5EF4-FFF2-40B4-BE49-F238E27FC236}">
                <a16:creationId xmlns:a16="http://schemas.microsoft.com/office/drawing/2014/main" id="{840A7DA0-4D55-4AB7-B172-5B55DB67246D}"/>
              </a:ext>
            </a:extLst>
          </p:cNvPr>
          <p:cNvSpPr>
            <a:spLocks noGrp="1"/>
          </p:cNvSpPr>
          <p:nvPr>
            <p:ph type="sldNum" sz="quarter" idx="12"/>
          </p:nvPr>
        </p:nvSpPr>
        <p:spPr/>
        <p:txBody>
          <a:bodyPr/>
          <a:lstStyle/>
          <a:p>
            <a:fld id="{16BC0DEB-40E7-4E2B-AFA7-58970AFA776D}" type="slidenum">
              <a:rPr lang="en-GB" smtClean="0"/>
              <a:t>6</a:t>
            </a:fld>
            <a:endParaRPr lang="en-GB"/>
          </a:p>
        </p:txBody>
      </p:sp>
    </p:spTree>
    <p:extLst>
      <p:ext uri="{BB962C8B-B14F-4D97-AF65-F5344CB8AC3E}">
        <p14:creationId xmlns:p14="http://schemas.microsoft.com/office/powerpoint/2010/main" val="2241785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EDA61-7583-4FBB-BC0E-BE21948B1CEA}"/>
              </a:ext>
            </a:extLst>
          </p:cNvPr>
          <p:cNvSpPr>
            <a:spLocks noGrp="1"/>
          </p:cNvSpPr>
          <p:nvPr>
            <p:ph type="title"/>
          </p:nvPr>
        </p:nvSpPr>
        <p:spPr/>
        <p:txBody>
          <a:bodyPr/>
          <a:lstStyle/>
          <a:p>
            <a:r>
              <a:rPr lang="en-US" dirty="0"/>
              <a:t>How Do I Get Into the Metaverse?</a:t>
            </a:r>
          </a:p>
        </p:txBody>
      </p:sp>
      <p:sp>
        <p:nvSpPr>
          <p:cNvPr id="4" name="Slide Number Placeholder 3">
            <a:extLst>
              <a:ext uri="{FF2B5EF4-FFF2-40B4-BE49-F238E27FC236}">
                <a16:creationId xmlns:a16="http://schemas.microsoft.com/office/drawing/2014/main" id="{C21C5EC6-460E-413A-A1DE-795562B3BA36}"/>
              </a:ext>
            </a:extLst>
          </p:cNvPr>
          <p:cNvSpPr>
            <a:spLocks noGrp="1"/>
          </p:cNvSpPr>
          <p:nvPr>
            <p:ph type="sldNum" sz="quarter" idx="12"/>
          </p:nvPr>
        </p:nvSpPr>
        <p:spPr/>
        <p:txBody>
          <a:bodyPr/>
          <a:lstStyle/>
          <a:p>
            <a:fld id="{16BC0DEB-40E7-4E2B-AFA7-58970AFA776D}" type="slidenum">
              <a:rPr lang="en-GB" smtClean="0"/>
              <a:t>7</a:t>
            </a:fld>
            <a:endParaRPr lang="en-GB"/>
          </a:p>
        </p:txBody>
      </p:sp>
      <p:pic>
        <p:nvPicPr>
          <p:cNvPr id="7" name="Picture 4" descr="Microsoft Metaverse vs Facebook Metaverse (Watch the reveals) - YouTube">
            <a:extLst>
              <a:ext uri="{FF2B5EF4-FFF2-40B4-BE49-F238E27FC236}">
                <a16:creationId xmlns:a16="http://schemas.microsoft.com/office/drawing/2014/main" id="{00DFC58D-5543-4E3B-9779-4A06CAE868AB}"/>
              </a:ext>
            </a:extLst>
          </p:cNvPr>
          <p:cNvPicPr>
            <a:picLocks noChangeAspect="1" noChangeArrowheads="1"/>
          </p:cNvPicPr>
          <p:nvPr/>
        </p:nvPicPr>
        <p:blipFill>
          <a:blip r:embed="rId2"/>
          <a:srcRect/>
          <a:stretch>
            <a:fillRect/>
          </a:stretch>
        </p:blipFill>
        <p:spPr>
          <a:xfrm>
            <a:off x="838200" y="1640207"/>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Oculus Quest 2 review: The $299 VR headset to rule them all | Engadget">
            <a:extLst>
              <a:ext uri="{FF2B5EF4-FFF2-40B4-BE49-F238E27FC236}">
                <a16:creationId xmlns:a16="http://schemas.microsoft.com/office/drawing/2014/main" id="{07779306-6508-4478-997F-C01C3A3314F5}"/>
              </a:ext>
            </a:extLst>
          </p:cNvPr>
          <p:cNvPicPr>
            <a:picLocks noChangeAspect="1" noChangeArrowheads="1"/>
          </p:cNvPicPr>
          <p:nvPr/>
        </p:nvPicPr>
        <p:blipFill>
          <a:blip r:embed="rId3"/>
          <a:srcRect/>
          <a:stretch>
            <a:fillRect/>
          </a:stretch>
        </p:blipFill>
        <p:spPr>
          <a:xfrm>
            <a:off x="8118550" y="1568799"/>
            <a:ext cx="2611126" cy="17375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A Look At The Sandbox: Is It The Next Big Metaverse Project?">
            <a:extLst>
              <a:ext uri="{FF2B5EF4-FFF2-40B4-BE49-F238E27FC236}">
                <a16:creationId xmlns:a16="http://schemas.microsoft.com/office/drawing/2014/main" id="{F6CBA5B1-1E79-4C08-BC3A-8005F3ED5F36}"/>
              </a:ext>
            </a:extLst>
          </p:cNvPr>
          <p:cNvPicPr>
            <a:picLocks noChangeAspect="1" noChangeArrowheads="1"/>
          </p:cNvPicPr>
          <p:nvPr/>
        </p:nvPicPr>
        <p:blipFill>
          <a:blip r:embed="rId4"/>
          <a:srcRect/>
          <a:stretch>
            <a:fillRect/>
          </a:stretch>
        </p:blipFill>
        <p:spPr>
          <a:xfrm>
            <a:off x="4416896" y="1640207"/>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Decentraland (MANA) Will Hold The First Fashion Week Event On Metaverse">
            <a:extLst>
              <a:ext uri="{FF2B5EF4-FFF2-40B4-BE49-F238E27FC236}">
                <a16:creationId xmlns:a16="http://schemas.microsoft.com/office/drawing/2014/main" id="{17576748-4DF5-4B24-92A8-BE642A4720B3}"/>
              </a:ext>
            </a:extLst>
          </p:cNvPr>
          <p:cNvPicPr>
            <a:picLocks noChangeAspect="1" noChangeArrowheads="1"/>
          </p:cNvPicPr>
          <p:nvPr/>
        </p:nvPicPr>
        <p:blipFill>
          <a:blip r:embed="rId5"/>
          <a:srcRect/>
          <a:stretch>
            <a:fillRect/>
          </a:stretch>
        </p:blipFill>
        <p:spPr>
          <a:xfrm>
            <a:off x="1468581" y="3587246"/>
            <a:ext cx="3323515" cy="18611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vatars in an immersive space having serendipitous encounter.">
            <a:extLst>
              <a:ext uri="{FF2B5EF4-FFF2-40B4-BE49-F238E27FC236}">
                <a16:creationId xmlns:a16="http://schemas.microsoft.com/office/drawing/2014/main" id="{77281AB4-2B2D-4787-A213-A551522724B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9283" y="3479108"/>
            <a:ext cx="3623935" cy="203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99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73B8-1648-4348-ABCB-92C707A8704B}"/>
              </a:ext>
            </a:extLst>
          </p:cNvPr>
          <p:cNvSpPr>
            <a:spLocks noGrp="1"/>
          </p:cNvSpPr>
          <p:nvPr>
            <p:ph type="title"/>
          </p:nvPr>
        </p:nvSpPr>
        <p:spPr/>
        <p:txBody>
          <a:bodyPr/>
          <a:lstStyle/>
          <a:p>
            <a:r>
              <a:rPr lang="en-US" dirty="0"/>
              <a:t>Legal and Accounting Firm Metaverse News</a:t>
            </a:r>
          </a:p>
        </p:txBody>
      </p:sp>
      <p:sp>
        <p:nvSpPr>
          <p:cNvPr id="3" name="Content Placeholder 2">
            <a:extLst>
              <a:ext uri="{FF2B5EF4-FFF2-40B4-BE49-F238E27FC236}">
                <a16:creationId xmlns:a16="http://schemas.microsoft.com/office/drawing/2014/main" id="{6438FCBB-4A93-490A-AD76-99D5181BE443}"/>
              </a:ext>
            </a:extLst>
          </p:cNvPr>
          <p:cNvSpPr>
            <a:spLocks noGrp="1"/>
          </p:cNvSpPr>
          <p:nvPr>
            <p:ph idx="1"/>
          </p:nvPr>
        </p:nvSpPr>
        <p:spPr/>
        <p:txBody>
          <a:bodyPr>
            <a:normAutofit/>
          </a:bodyPr>
          <a:lstStyle/>
          <a:p>
            <a:pPr marL="285750" indent="-285750">
              <a:buClr>
                <a:schemeClr val="accent4">
                  <a:lumMod val="25000"/>
                </a:schemeClr>
              </a:buClr>
            </a:pPr>
            <a:r>
              <a:rPr lang="en-US" sz="2000" dirty="0"/>
              <a:t>December 12, 2021 – New Jersey-based personal injury firm </a:t>
            </a:r>
            <a:r>
              <a:rPr lang="en-US" sz="2000" dirty="0" err="1"/>
              <a:t>Grungo</a:t>
            </a:r>
            <a:r>
              <a:rPr lang="en-US" sz="2000" dirty="0"/>
              <a:t> </a:t>
            </a:r>
            <a:r>
              <a:rPr lang="en-US" sz="2000" dirty="0" err="1"/>
              <a:t>Colarulo</a:t>
            </a:r>
            <a:r>
              <a:rPr lang="en-US" sz="2000" dirty="0"/>
              <a:t> opens the first personal injury law office in the metaverse. </a:t>
            </a:r>
            <a:r>
              <a:rPr lang="en-US" sz="2000" dirty="0">
                <a:solidFill>
                  <a:srgbClr val="0070C0"/>
                </a:solidFill>
                <a:hlinkClick r:id="rId2">
                  <a:extLst>
                    <a:ext uri="{A12FA001-AC4F-418D-AE19-62706E023703}">
                      <ahyp:hlinkClr xmlns:ahyp="http://schemas.microsoft.com/office/drawing/2018/hyperlinkcolor" val="tx"/>
                    </a:ext>
                  </a:extLst>
                </a:hlinkClick>
              </a:rPr>
              <a:t>https://fortune.com/2021/12/13/metaverse-personal-injury-lawyer/</a:t>
            </a:r>
            <a:endParaRPr lang="en-US" sz="2000" dirty="0">
              <a:solidFill>
                <a:srgbClr val="0070C0"/>
              </a:solidFill>
            </a:endParaRPr>
          </a:p>
          <a:p>
            <a:pPr marL="285750" indent="-285750">
              <a:buClr>
                <a:schemeClr val="accent4">
                  <a:lumMod val="25000"/>
                </a:schemeClr>
              </a:buClr>
            </a:pPr>
            <a:endParaRPr lang="en-US" sz="2000" dirty="0">
              <a:solidFill>
                <a:srgbClr val="0070C0"/>
              </a:solidFill>
            </a:endParaRPr>
          </a:p>
          <a:p>
            <a:pPr marL="285750" indent="-285750">
              <a:buClr>
                <a:schemeClr val="accent4">
                  <a:lumMod val="25000"/>
                </a:schemeClr>
              </a:buClr>
            </a:pPr>
            <a:r>
              <a:rPr lang="en-US" sz="2000" dirty="0"/>
              <a:t>January 7, 2022 – PWC and Prager Metis launch operations in the metaverse. </a:t>
            </a:r>
            <a:r>
              <a:rPr lang="en-US" sz="2000" dirty="0">
                <a:solidFill>
                  <a:srgbClr val="0070C0"/>
                </a:solidFill>
                <a:hlinkClick r:id="rId3">
                  <a:extLst>
                    <a:ext uri="{A12FA001-AC4F-418D-AE19-62706E023703}">
                      <ahyp:hlinkClr xmlns:ahyp="http://schemas.microsoft.com/office/drawing/2018/hyperlinkcolor" val="tx"/>
                    </a:ext>
                  </a:extLst>
                </a:hlinkClick>
              </a:rPr>
              <a:t>https://www.wsj.com/articles/accounting-firms-scoop-up-virtual-land-in-the-metaverse-11641599590</a:t>
            </a:r>
            <a:endParaRPr lang="en-US" sz="2000" dirty="0">
              <a:solidFill>
                <a:srgbClr val="0070C0"/>
              </a:solidFill>
            </a:endParaRPr>
          </a:p>
          <a:p>
            <a:pPr marL="285750" indent="-285750">
              <a:buClr>
                <a:schemeClr val="accent4">
                  <a:lumMod val="25000"/>
                </a:schemeClr>
              </a:buClr>
            </a:pPr>
            <a:endParaRPr lang="en-US" sz="2000" dirty="0">
              <a:solidFill>
                <a:srgbClr val="0070C0"/>
              </a:solidFill>
            </a:endParaRPr>
          </a:p>
          <a:p>
            <a:pPr marL="285750" indent="-285750">
              <a:buClr>
                <a:schemeClr val="accent4">
                  <a:lumMod val="25000"/>
                </a:schemeClr>
              </a:buClr>
            </a:pPr>
            <a:r>
              <a:rPr lang="en-US" sz="2000" dirty="0">
                <a:solidFill>
                  <a:srgbClr val="000000"/>
                </a:solidFill>
              </a:rPr>
              <a:t>February 15, 2022 – </a:t>
            </a:r>
            <a:r>
              <a:rPr lang="en-US" sz="2000" dirty="0" err="1">
                <a:solidFill>
                  <a:srgbClr val="000000"/>
                </a:solidFill>
              </a:rPr>
              <a:t>Arent</a:t>
            </a:r>
            <a:r>
              <a:rPr lang="en-US" sz="2000" dirty="0">
                <a:solidFill>
                  <a:srgbClr val="000000"/>
                </a:solidFill>
              </a:rPr>
              <a:t> Fox makes history as first major U.S. law firm to enter the metaverse. </a:t>
            </a:r>
            <a:r>
              <a:rPr lang="en-US" sz="2000" dirty="0">
                <a:solidFill>
                  <a:srgbClr val="005F84"/>
                </a:solidFill>
                <a:hlinkClick r:id="rId4">
                  <a:extLst>
                    <a:ext uri="{A12FA001-AC4F-418D-AE19-62706E023703}">
                      <ahyp:hlinkClr xmlns:ahyp="http://schemas.microsoft.com/office/drawing/2018/hyperlinkcolor" val="tx"/>
                    </a:ext>
                  </a:extLst>
                </a:hlinkClick>
              </a:rPr>
              <a:t>https://www.afslaw.com/perspectives/press-releases/arentfox-schiff-makes-history-first-major-us-law-firm-enter-the</a:t>
            </a:r>
            <a:endParaRPr lang="en-US" sz="2000" dirty="0">
              <a:solidFill>
                <a:srgbClr val="005F84"/>
              </a:solidFill>
            </a:endParaRPr>
          </a:p>
          <a:p>
            <a:endParaRPr lang="en-US" sz="2000" dirty="0"/>
          </a:p>
        </p:txBody>
      </p:sp>
      <p:sp>
        <p:nvSpPr>
          <p:cNvPr id="4" name="Slide Number Placeholder 3">
            <a:extLst>
              <a:ext uri="{FF2B5EF4-FFF2-40B4-BE49-F238E27FC236}">
                <a16:creationId xmlns:a16="http://schemas.microsoft.com/office/drawing/2014/main" id="{7F8BDAA3-C870-4A3A-9B63-7BB76DED4758}"/>
              </a:ext>
            </a:extLst>
          </p:cNvPr>
          <p:cNvSpPr>
            <a:spLocks noGrp="1"/>
          </p:cNvSpPr>
          <p:nvPr>
            <p:ph type="sldNum" sz="quarter" idx="12"/>
          </p:nvPr>
        </p:nvSpPr>
        <p:spPr/>
        <p:txBody>
          <a:bodyPr/>
          <a:lstStyle/>
          <a:p>
            <a:fld id="{16BC0DEB-40E7-4E2B-AFA7-58970AFA776D}" type="slidenum">
              <a:rPr lang="en-GB" smtClean="0"/>
              <a:t>8</a:t>
            </a:fld>
            <a:endParaRPr lang="en-GB"/>
          </a:p>
        </p:txBody>
      </p:sp>
    </p:spTree>
    <p:extLst>
      <p:ext uri="{BB962C8B-B14F-4D97-AF65-F5344CB8AC3E}">
        <p14:creationId xmlns:p14="http://schemas.microsoft.com/office/powerpoint/2010/main" val="2394266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DBC07-2006-49BB-A7F0-4A842595A74E}"/>
              </a:ext>
            </a:extLst>
          </p:cNvPr>
          <p:cNvSpPr>
            <a:spLocks noGrp="1"/>
          </p:cNvSpPr>
          <p:nvPr>
            <p:ph type="title"/>
          </p:nvPr>
        </p:nvSpPr>
        <p:spPr/>
        <p:txBody>
          <a:bodyPr/>
          <a:lstStyle/>
          <a:p>
            <a:r>
              <a:rPr lang="en-US" altLang="en-US" dirty="0"/>
              <a:t>Legal and Accounting Firm Metaverse News</a:t>
            </a:r>
            <a:endParaRPr lang="en-US" dirty="0"/>
          </a:p>
        </p:txBody>
      </p:sp>
      <p:sp>
        <p:nvSpPr>
          <p:cNvPr id="4" name="Slide Number Placeholder 3">
            <a:extLst>
              <a:ext uri="{FF2B5EF4-FFF2-40B4-BE49-F238E27FC236}">
                <a16:creationId xmlns:a16="http://schemas.microsoft.com/office/drawing/2014/main" id="{341FFBEC-5BFE-49DA-B47B-129C23EC2A3B}"/>
              </a:ext>
            </a:extLst>
          </p:cNvPr>
          <p:cNvSpPr>
            <a:spLocks noGrp="1"/>
          </p:cNvSpPr>
          <p:nvPr>
            <p:ph type="sldNum" sz="quarter" idx="12"/>
          </p:nvPr>
        </p:nvSpPr>
        <p:spPr/>
        <p:txBody>
          <a:bodyPr/>
          <a:lstStyle/>
          <a:p>
            <a:fld id="{16BC0DEB-40E7-4E2B-AFA7-58970AFA776D}" type="slidenum">
              <a:rPr lang="en-GB" smtClean="0"/>
              <a:t>9</a:t>
            </a:fld>
            <a:endParaRPr lang="en-GB"/>
          </a:p>
        </p:txBody>
      </p:sp>
      <p:pic>
        <p:nvPicPr>
          <p:cNvPr id="6" name="Picture 2" descr="Accounting Firms Scoop Up Virtual Land in the Metaverse - WSJ">
            <a:extLst>
              <a:ext uri="{FF2B5EF4-FFF2-40B4-BE49-F238E27FC236}">
                <a16:creationId xmlns:a16="http://schemas.microsoft.com/office/drawing/2014/main" id="{8308AF3A-0E77-4001-87C1-C676E02DEE4B}"/>
              </a:ext>
            </a:extLst>
          </p:cNvPr>
          <p:cNvPicPr>
            <a:picLocks noChangeAspect="1" noChangeArrowheads="1"/>
          </p:cNvPicPr>
          <p:nvPr/>
        </p:nvPicPr>
        <p:blipFill>
          <a:blip r:embed="rId2"/>
          <a:srcRect/>
          <a:stretch>
            <a:fillRect/>
          </a:stretch>
        </p:blipFill>
        <p:spPr>
          <a:xfrm>
            <a:off x="1191883" y="1647959"/>
            <a:ext cx="3277620" cy="24582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wC Hong Kong Buys Land In The Metaverse - Bullfrag">
            <a:extLst>
              <a:ext uri="{FF2B5EF4-FFF2-40B4-BE49-F238E27FC236}">
                <a16:creationId xmlns:a16="http://schemas.microsoft.com/office/drawing/2014/main" id="{47C00C60-3B1A-4796-8A17-9117D056E728}"/>
              </a:ext>
            </a:extLst>
          </p:cNvPr>
          <p:cNvPicPr>
            <a:picLocks noChangeAspect="1" noChangeArrowheads="1"/>
          </p:cNvPicPr>
          <p:nvPr/>
        </p:nvPicPr>
        <p:blipFill>
          <a:blip r:embed="rId3"/>
          <a:srcRect/>
          <a:stretch>
            <a:fillRect/>
          </a:stretch>
        </p:blipFill>
        <p:spPr>
          <a:xfrm>
            <a:off x="6496541" y="1868354"/>
            <a:ext cx="3162300" cy="17708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To Date, Arent Fox Has Been the Only Major Law Firm to Acquire Real Estate  in the Metaverse">
            <a:extLst>
              <a:ext uri="{FF2B5EF4-FFF2-40B4-BE49-F238E27FC236}">
                <a16:creationId xmlns:a16="http://schemas.microsoft.com/office/drawing/2014/main" id="{A33ECBD3-ABE2-4F13-83DC-EF94F9F284E0}"/>
              </a:ext>
            </a:extLst>
          </p:cNvPr>
          <p:cNvPicPr>
            <a:picLocks noChangeAspect="1" noChangeArrowheads="1"/>
          </p:cNvPicPr>
          <p:nvPr/>
        </p:nvPicPr>
        <p:blipFill>
          <a:blip r:embed="rId4"/>
          <a:srcRect/>
          <a:stretch>
            <a:fillRect/>
          </a:stretch>
        </p:blipFill>
        <p:spPr>
          <a:xfrm>
            <a:off x="4667250" y="4106174"/>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278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1 6 " ? > < p r o p e r t i e s   x m l n s = " h t t p : / / w w w . i m a n a g e . c o m / w o r k / x m l s c h e m a " >  
     < d o c u m e n t i d > A L G E M E E N ! 1 4 7 7 3 7 9 8 . 1 < / d o c u m e n t i d >  
     < s e n d e r i d > 2 9 2 7 < / s e n d e r i d >  
     < s e n d e r e m a i l > D A S S E L A A R T @ V A N D O O R N E . C O M < / s e n d e r e m a i l >  
     < l a s t m o d i f i e d > 2 0 2 2 - 0 9 - 1 2 T 2 0 : 1 6 : 3 8 . 0 0 0 0 0 0 0 + 0 2 : 0 0 < / l a s t m o d i f i e d >  
     < d a t a b a s e > A L G E M E E N < / d a t a b a s e >  
 < / 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597A6DD54B2D4BB5F63558C9048978" ma:contentTypeVersion="14" ma:contentTypeDescription="Create a new document." ma:contentTypeScope="" ma:versionID="d9f534ef2cd954e3c9de9cedd33d9611">
  <xsd:schema xmlns:xsd="http://www.w3.org/2001/XMLSchema" xmlns:xs="http://www.w3.org/2001/XMLSchema" xmlns:p="http://schemas.microsoft.com/office/2006/metadata/properties" xmlns:ns2="26d4876d-1652-4741-a251-c7328cbe4eec" xmlns:ns3="675ad150-b751-47e2-ad83-2ce7a9a72029" targetNamespace="http://schemas.microsoft.com/office/2006/metadata/properties" ma:root="true" ma:fieldsID="d28fd622ca44a508f89c344eabb53311" ns2:_="" ns3:_="">
    <xsd:import namespace="26d4876d-1652-4741-a251-c7328cbe4eec"/>
    <xsd:import namespace="675ad150-b751-47e2-ad83-2ce7a9a720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4876d-1652-4741-a251-c7328cbe4e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bbc5412-facb-47f6-beca-cc3ad60e99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5ad150-b751-47e2-ad83-2ce7a9a7202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baef6dd-c4f8-403b-aac1-ae4cb52c231a}" ma:internalName="TaxCatchAll" ma:showField="CatchAllData" ma:web="675ad150-b751-47e2-ad83-2ce7a9a72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26d4876d-1652-4741-a251-c7328cbe4eec">
      <Terms xmlns="http://schemas.microsoft.com/office/infopath/2007/PartnerControls"/>
    </lcf76f155ced4ddcb4097134ff3c332f>
    <TaxCatchAll xmlns="675ad150-b751-47e2-ad83-2ce7a9a72029" xsi:nil="true"/>
  </documentManagement>
</p:properties>
</file>

<file path=customXml/itemProps1.xml><?xml version="1.0" encoding="utf-8"?>
<ds:datastoreItem xmlns:ds="http://schemas.openxmlformats.org/officeDocument/2006/customXml" ds:itemID="{82D24638-A73B-4054-9B3A-20F02961D041}">
  <ds:schemaRefs>
    <ds:schemaRef ds:uri="http://www.imanage.com/work/xmlschema"/>
  </ds:schemaRefs>
</ds:datastoreItem>
</file>

<file path=customXml/itemProps2.xml><?xml version="1.0" encoding="utf-8"?>
<ds:datastoreItem xmlns:ds="http://schemas.openxmlformats.org/officeDocument/2006/customXml" ds:itemID="{4EEC18AF-25A5-49CE-8535-497578AA74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d4876d-1652-4741-a251-c7328cbe4eec"/>
    <ds:schemaRef ds:uri="675ad150-b751-47e2-ad83-2ce7a9a720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B87F6F-C757-4E5A-95B3-7FB2B7E43CED}">
  <ds:schemaRefs>
    <ds:schemaRef ds:uri="http://schemas.microsoft.com/sharepoint/v3/contenttype/forms"/>
  </ds:schemaRefs>
</ds:datastoreItem>
</file>

<file path=customXml/itemProps4.xml><?xml version="1.0" encoding="utf-8"?>
<ds:datastoreItem xmlns:ds="http://schemas.openxmlformats.org/officeDocument/2006/customXml" ds:itemID="{554BAF9D-D8FB-448B-910D-0E6535D37DEB}">
  <ds:schemaRefs>
    <ds:schemaRef ds:uri="http://purl.org/dc/terms/"/>
    <ds:schemaRef ds:uri="http://schemas.microsoft.com/office/2006/metadata/properties"/>
    <ds:schemaRef ds:uri="http://purl.org/dc/dcmitype/"/>
    <ds:schemaRef ds:uri="http://schemas.microsoft.com/office/2006/documentManagement/types"/>
    <ds:schemaRef ds:uri="http://purl.org/dc/elements/1.1/"/>
    <ds:schemaRef ds:uri="675ad150-b751-47e2-ad83-2ce7a9a72029"/>
    <ds:schemaRef ds:uri="26d4876d-1652-4741-a251-c7328cbe4eec"/>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455</TotalTime>
  <Words>5395</Words>
  <Application>Microsoft Office PowerPoint</Application>
  <PresentationFormat>Widescreen</PresentationFormat>
  <Paragraphs>462</Paragraphs>
  <Slides>58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FangSong</vt:lpstr>
      <vt:lpstr>Arial</vt:lpstr>
      <vt:lpstr>Calibri</vt:lpstr>
      <vt:lpstr>Calibri Light</vt:lpstr>
      <vt:lpstr>Cambria</vt:lpstr>
      <vt:lpstr>Courier New</vt:lpstr>
      <vt:lpstr>Franklin Gothic Book</vt:lpstr>
      <vt:lpstr>Montserrat</vt:lpstr>
      <vt:lpstr>Times New Roman</vt:lpstr>
      <vt:lpstr>Wingdings</vt:lpstr>
      <vt:lpstr>Office Theme</vt:lpstr>
      <vt:lpstr>PowerPoint Presentation</vt:lpstr>
      <vt:lpstr>PowerPoint Presentation</vt:lpstr>
      <vt:lpstr>  Beyond Taxes for the 'Beyond Universe'  Taxes in the Metaverse</vt:lpstr>
      <vt:lpstr>What is the Metaverse?</vt:lpstr>
      <vt:lpstr>Metaverse Visuals</vt:lpstr>
      <vt:lpstr>How Do I Get Into the Metaverse?</vt:lpstr>
      <vt:lpstr>How Do I Get Into the Metaverse?</vt:lpstr>
      <vt:lpstr>Legal and Accounting Firm Metaverse News</vt:lpstr>
      <vt:lpstr>Legal and Accounting Firm Metaverse News</vt:lpstr>
      <vt:lpstr>Weddings in the Metaverse</vt:lpstr>
      <vt:lpstr>Axie Infinity</vt:lpstr>
      <vt:lpstr>Brief Explanation of NFTs</vt:lpstr>
      <vt:lpstr>Metaverse Cryptocurrency</vt:lpstr>
      <vt:lpstr>U.S. Definition of Virtual Currency</vt:lpstr>
      <vt:lpstr>EU Definition of Virtual Currency</vt:lpstr>
      <vt:lpstr>Taxation: preliminary ideas</vt:lpstr>
      <vt:lpstr>Virtual land transactions in the Metaverse</vt:lpstr>
      <vt:lpstr>Concerts in the Metaverse</vt:lpstr>
      <vt:lpstr>PE concept and the metaverse</vt:lpstr>
      <vt:lpstr>United States Tax Rules for the Metaverse</vt:lpstr>
      <vt:lpstr>U.S. Tax Rules for Cryptocurrency</vt:lpstr>
      <vt:lpstr>U.S. Information Reporting for Metaverse Activity</vt:lpstr>
      <vt:lpstr>U.S. Infrastructure Act Crypto Reporting Rules</vt:lpstr>
      <vt:lpstr>U.S. Taxation of NFTs</vt:lpstr>
      <vt:lpstr>Brazilian current rules – Tax aspects</vt:lpstr>
      <vt:lpstr>Brazilian current rules – Tax aspects</vt:lpstr>
      <vt:lpstr>Brazilian current rules – Tax aspects</vt:lpstr>
      <vt:lpstr>Brazilian current rules – Reporting</vt:lpstr>
      <vt:lpstr>Brazilian current rules – Reporting</vt:lpstr>
      <vt:lpstr>Transactions  in the Metaverse</vt:lpstr>
      <vt:lpstr>Transactions  in the Metaverse</vt:lpstr>
      <vt:lpstr>Income Tax</vt:lpstr>
      <vt:lpstr>Income Tax in the Metaverse</vt:lpstr>
      <vt:lpstr>How this income could be taxed from an Ecuadorian perspective?</vt:lpstr>
      <vt:lpstr>Capital Gains Tax (CGT)</vt:lpstr>
      <vt:lpstr>PowerPoint Presentation</vt:lpstr>
      <vt:lpstr>Net Worth Statement.- reporting obligations </vt:lpstr>
      <vt:lpstr>Austria - Taxation of Cryptocurrency</vt:lpstr>
      <vt:lpstr>Austria - Taxation of Cryptocurrency</vt:lpstr>
      <vt:lpstr>Austria - Example of NFTs</vt:lpstr>
      <vt:lpstr>Austria - Taxation of NFTs</vt:lpstr>
      <vt:lpstr>Indian tax regime for Virtual Digital Assets</vt:lpstr>
      <vt:lpstr>Withholding on e-commerce operator</vt:lpstr>
      <vt:lpstr>Withholding on e-commerce operator</vt:lpstr>
      <vt:lpstr>Equalization Levy 2.0</vt:lpstr>
      <vt:lpstr>Equalization Levy 2.0</vt:lpstr>
      <vt:lpstr>New Crypto-Asset reporting obligations</vt:lpstr>
      <vt:lpstr>The OECD never sleeps </vt:lpstr>
      <vt:lpstr>Crypto Asset Reporting Framework (CARF). </vt:lpstr>
      <vt:lpstr>CARF – What needs to be reported?</vt:lpstr>
      <vt:lpstr>CARF – Who has the reporting obligation? </vt:lpstr>
      <vt:lpstr>CARF – Anonymity gone?</vt:lpstr>
      <vt:lpstr>CARF – Some responses</vt:lpstr>
      <vt:lpstr>CARF – How will it be enforced?</vt:lpstr>
      <vt:lpstr>Directive on Administrative Cooperation (DAC-8)</vt:lpstr>
      <vt:lpstr>Directive on Administrative Cooperation (DAC-8)</vt:lpstr>
      <vt:lpstr>Directive on Administrative Cooperation (DAC-8)</vt:lpstr>
      <vt:lpstr>PowerPoint Presentation</vt:lpstr>
    </vt:vector>
  </TitlesOfParts>
  <Company>International Bar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Girard</dc:creator>
  <cp:lastModifiedBy>Tharp, Caitlin</cp:lastModifiedBy>
  <cp:revision>84</cp:revision>
  <dcterms:created xsi:type="dcterms:W3CDTF">2017-01-10T13:06:50Z</dcterms:created>
  <dcterms:modified xsi:type="dcterms:W3CDTF">2022-09-15T14:08:18Z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0x01010016597A6DD54B2D4BB5F63558C9048978</vt:lpwstr>
  </property>
  <property fmtid="{D5CDD505-2E9C-101B-9397-08002B2CF9AE}" pid="3" name="Order">
    <vt:r8>2186000</vt:r8>
  </property>
  <property fmtid="{D5CDD505-2E9C-101B-9397-08002B2CF9AE}" pid="4" name="ComplianceAssetId">
    <vt:lpwstr/>
  </property>
  <property fmtid="{D5CDD505-2E9C-101B-9397-08002B2CF9AE}" pid="5" name="_SourceUrl">
    <vt:lpwstr/>
  </property>
  <property fmtid="{D5CDD505-2E9C-101B-9397-08002B2CF9AE}" pid="6" name="_SharedFileIndex">
    <vt:lpwstr/>
  </property>
</Properties>
</file>