
<file path=[Content_Types].xml><?xml version="1.0" encoding="utf-8"?>
<Types xmlns="http://schemas.openxmlformats.org/package/2006/content-types">
  <Default Extension="jpeg" ContentType="image/jpeg"/>
  <Default Extension="rels" ContentType="application/vnd.openxmlformats-package.relationships+xml"/>
  <Default Extension="png" ContentType="image/pn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p:sldMasterIdLst>
    <p:sldMasterId r:id="rId1" id="2147483673"/>
  </p:sldMasterIdLst>
  <p:notesMasterIdLst>
    <p:notesMasterId r:id="rId52"/>
  </p:notesMasterIdLst>
  <p:sldIdLst>
    <p:sldId r:id="rId2" id="1103"/>
    <p:sldId r:id="rId3" id="299"/>
    <p:sldId r:id="rId4" id="1120"/>
    <p:sldId r:id="rId5" id="1106"/>
    <p:sldId r:id="rId6" id="1107"/>
    <p:sldId r:id="rId7" id="1128"/>
    <p:sldId r:id="rId8" id="1129"/>
    <p:sldId r:id="rId9" id="1131"/>
    <p:sldId r:id="rId10" id="1132"/>
    <p:sldId r:id="rId11" id="260"/>
    <p:sldId r:id="rId12" id="1133"/>
    <p:sldId r:id="rId13" id="1121"/>
    <p:sldId r:id="rId14" id="488"/>
    <p:sldId r:id="rId15" id="511"/>
    <p:sldId r:id="rId16" id="481"/>
    <p:sldId r:id="rId17" id="1117"/>
    <p:sldId r:id="rId18" id="1134"/>
    <p:sldId r:id="rId19" id="1122"/>
    <p:sldId r:id="rId20" id="1116"/>
    <p:sldId r:id="rId21" id="276"/>
    <p:sldId r:id="rId22" id="275"/>
    <p:sldId r:id="rId23" id="267"/>
    <p:sldId r:id="rId24" id="268"/>
    <p:sldId r:id="rId25" id="270"/>
    <p:sldId r:id="rId26" id="272"/>
    <p:sldId r:id="rId27" id="1135"/>
    <p:sldId r:id="rId28" id="1136"/>
    <p:sldId r:id="rId29" id="1137"/>
    <p:sldId r:id="rId30" id="1113"/>
    <p:sldId r:id="rId31" id="1114"/>
    <p:sldId r:id="rId32" id="1104"/>
    <p:sldId r:id="rId33" id="1108"/>
    <p:sldId r:id="rId34" id="1138"/>
    <p:sldId r:id="rId35" id="1125"/>
    <p:sldId r:id="rId36" id="1140"/>
    <p:sldId r:id="rId37" id="1141"/>
    <p:sldId r:id="rId38" id="305"/>
    <p:sldId r:id="rId39" id="1127"/>
    <p:sldId r:id="rId40" id="1098"/>
    <p:sldId r:id="rId41" id="1118"/>
    <p:sldId r:id="rId42" id="1123"/>
    <p:sldId r:id="rId43" id="467"/>
    <p:sldId r:id="rId44" id="287"/>
    <p:sldId r:id="rId45" id="528"/>
    <p:sldId r:id="rId46" id="1139"/>
    <p:sldId r:id="rId47" id="1124"/>
    <p:sldId r:id="rId48" id="459"/>
    <p:sldId r:id="rId49" id="1115"/>
    <p:sldId r:id="rId50" id="262"/>
    <p:sldId r:id="rId51" id="30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Alston &amp; Bird" initials="A&amp;B" lastIdx="2" clrIdx="0">
    <p:extLst>
      <p:ext uri="{19B8F6BF-5375-455C-9EA6-DF929625EA0E}">
        <p15:presenceInfo xmlns:p15="http://schemas.microsoft.com/office/powerpoint/2012/main" userId="Alston &amp; Bi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FB4D5"/>
    <a:srgbClr val="82AB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3907" autoAdjust="0"/>
  </p:normalViewPr>
  <p:slideViewPr>
    <p:cSldViewPr snapToGrid="0">
      <p:cViewPr varScale="1">
        <p:scale>
          <a:sx n="61" d="100"/>
          <a:sy n="61" d="100"/>
        </p:scale>
        <p:origin x="840" y="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7" d="100"/>
          <a:sy n="47" d="100"/>
        </p:scale>
        <p:origin x="2648" y="44"/>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slide" Target="slides/slide47.xml" /><Relationship Id="rId49" Type="http://schemas.openxmlformats.org/officeDocument/2006/relationships/slide" Target="slides/slide48.xml" /><Relationship Id="rId5" Type="http://schemas.openxmlformats.org/officeDocument/2006/relationships/slide" Target="slides/slide4.xml" /><Relationship Id="rId50" Type="http://schemas.openxmlformats.org/officeDocument/2006/relationships/slide" Target="slides/slide49.xml" /><Relationship Id="rId51" Type="http://schemas.openxmlformats.org/officeDocument/2006/relationships/slide" Target="slides/slide50.xml" /><Relationship Id="rId52" Type="http://schemas.openxmlformats.org/officeDocument/2006/relationships/notesMaster" Target="notesMasters/notesMaster1.xml" /><Relationship Id="rId53" Type="http://schemas.openxmlformats.org/officeDocument/2006/relationships/commentAuthors" Target="commentAuthors.xml" /><Relationship Id="rId54" Type="http://schemas.openxmlformats.org/officeDocument/2006/relationships/presProps" Target="presProps.xml" /><Relationship Id="rId55" Type="http://schemas.openxmlformats.org/officeDocument/2006/relationships/viewProps" Target="viewProps.xml" /><Relationship Id="rId56" Type="http://schemas.openxmlformats.org/officeDocument/2006/relationships/theme" Target="theme/theme1.xml" /><Relationship Id="rId57" Type="http://schemas.openxmlformats.org/officeDocument/2006/relationships/tableStyles" Target="tableStyles.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p:spPr>
        <p:txBody>
          <a:bodyPr vert="horz" lIns="96661" tIns="48331" rIns="96661" bIns="48331" rtlCol="0"/>
          <a:lstStyle>
            <a:lvl1pPr algn="r">
              <a:defRPr sz="1300"/>
            </a:lvl1pPr>
          </a:lstStyle>
          <a:p>
            <a:fld id="{4D842161-3293-4F14-A91F-6F70CB9896F2}" type="datetimeFigureOut">
              <a:rPr lang="en-US" smtClean="0"/>
              <a:t>3/3/22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p:spPr>
        <p:txBody>
          <a:bodyPr vert="horz" lIns="96661" tIns="48331" rIns="96661" bIns="48331" rtlCol="0"/>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6" name="Footer Placeholder 5"/>
          <p:cNvSpPr>
            <a:spLocks noGrp="1"/>
          </p:cNvSpPr>
          <p:nvPr>
            <p:ph type="ftr" sz="quarter" idx="4"/>
          </p:nvPr>
        </p:nvSpPr>
        <p:spPr>
          <a:xfrm>
            <a:off x="0" y="9119474"/>
            <a:ext cx="3169920" cy="481726"/>
          </a:xfrm>
          <a:prstGeom prst="rect"/>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p:spPr>
        <p:txBody>
          <a:bodyPr vert="horz" lIns="96661" tIns="48331" rIns="96661" bIns="48331" rtlCol="0" anchor="b"/>
          <a:lstStyle>
            <a:lvl1pPr algn="r">
              <a:defRPr sz="1300"/>
            </a:lvl1pPr>
          </a:lstStyle>
          <a:p>
            <a:fld id="{8EE1424A-C55A-4093-96D1-41C362B3FB23}" type="slidenum">
              <a:rPr lang="en-US" smtClean="0"/>
              <a:t>‹#›</a:t>
            </a:fld>
            <a:endParaRPr lang="en-US"/>
          </a:p>
        </p:txBody>
      </p:sp>
    </p:spTree>
    <p:extLst>
      <p:ext uri="{BB962C8B-B14F-4D97-AF65-F5344CB8AC3E}">
        <p14:creationId xmlns:p14="http://schemas.microsoft.com/office/powerpoint/2010/main" val="249359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
        <p:nvSpPr>
          <p:cNvPr id="4" name="Slide Number Placeholder 3"/>
          <p:cNvSpPr>
            <a:spLocks noGrp="1"/>
          </p:cNvSpPr>
          <p:nvPr>
            <p:ph type="sldNum" sz="quarter" idx="5"/>
          </p:nvPr>
        </p:nvSpPr>
        <p:spPr/>
        <p:txBody>
          <a:bodyPr/>
          <a:lstStyle/>
          <a:p>
            <a:fld id="{8EE1424A-C55A-4093-96D1-41C362B3FB23}" type="slidenum">
              <a:rPr lang="en-US" smtClean="0"/>
              <a:t>1</a:t>
            </a:fld>
            <a:endParaRPr lang="en-US"/>
          </a:p>
        </p:txBody>
      </p:sp>
    </p:spTree>
    <p:extLst>
      <p:ext uri="{BB962C8B-B14F-4D97-AF65-F5344CB8AC3E}">
        <p14:creationId xmlns:p14="http://schemas.microsoft.com/office/powerpoint/2010/main" val="3531655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4" name="Slide Number Placeholder 3"/>
          <p:cNvSpPr>
            <a:spLocks noGrp="1"/>
          </p:cNvSpPr>
          <p:nvPr>
            <p:ph type="sldNum" sz="quarter" idx="10"/>
          </p:nvPr>
        </p:nvSpPr>
        <p:spPr/>
        <p:txBody>
          <a:bodyPr/>
          <a:lstStyle/>
          <a:p>
            <a:fld id="{62F8B827-FDBF-46BB-B8E0-AFD5D2F9ADB5}" type="slidenum">
              <a:rPr lang="en-CA" smtClean="0"/>
              <a:t>2</a:t>
            </a:fld>
            <a:endParaRPr lang="en-CA"/>
          </a:p>
        </p:txBody>
      </p:sp>
    </p:spTree>
    <p:extLst>
      <p:ext uri="{BB962C8B-B14F-4D97-AF65-F5344CB8AC3E}">
        <p14:creationId xmlns:p14="http://schemas.microsoft.com/office/powerpoint/2010/main" val="3083907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4" name="Slide Number Placeholder 3"/>
          <p:cNvSpPr>
            <a:spLocks noGrp="1"/>
          </p:cNvSpPr>
          <p:nvPr>
            <p:ph type="sldNum" sz="quarter" idx="10"/>
          </p:nvPr>
        </p:nvSpPr>
        <p:spPr/>
        <p:txBody>
          <a:bodyPr/>
          <a:lstStyle/>
          <a:p>
            <a:fld id="{62F8B827-FDBF-46BB-B8E0-AFD5D2F9ADB5}" type="slidenum">
              <a:rPr lang="en-CA" smtClean="0"/>
              <a:t>3</a:t>
            </a:fld>
            <a:endParaRPr lang="en-CA"/>
          </a:p>
        </p:txBody>
      </p:sp>
    </p:spTree>
    <p:extLst>
      <p:ext uri="{BB962C8B-B14F-4D97-AF65-F5344CB8AC3E}">
        <p14:creationId xmlns:p14="http://schemas.microsoft.com/office/powerpoint/2010/main" val="225376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4" name="Slide Number Placeholder 3"/>
          <p:cNvSpPr>
            <a:spLocks noGrp="1"/>
          </p:cNvSpPr>
          <p:nvPr>
            <p:ph type="sldNum" sz="quarter" idx="10"/>
          </p:nvPr>
        </p:nvSpPr>
        <p:spPr/>
        <p:txBody>
          <a:bodyPr/>
          <a:lstStyle/>
          <a:p>
            <a:fld id="{62F8B827-FDBF-46BB-B8E0-AFD5D2F9ADB5}" type="slidenum">
              <a:rPr lang="en-CA" smtClean="0"/>
              <a:t>4</a:t>
            </a:fld>
            <a:endParaRPr lang="en-CA"/>
          </a:p>
        </p:txBody>
      </p:sp>
    </p:spTree>
    <p:extLst>
      <p:ext uri="{BB962C8B-B14F-4D97-AF65-F5344CB8AC3E}">
        <p14:creationId xmlns:p14="http://schemas.microsoft.com/office/powerpoint/2010/main" val="224139991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202" y="1882969"/>
            <a:ext cx="11521440" cy="1078097"/>
          </a:xfrm>
        </p:spPr>
        <p:txBody>
          <a:bodyPr anchor="b">
            <a:normAutofit/>
          </a:bodyPr>
          <a:lstStyle>
            <a:lvl1pPr algn="l">
              <a:defRPr sz="4000">
                <a:solidFill>
                  <a:schemeClr val="tx1"/>
                </a:solidFill>
              </a:defRPr>
            </a:lvl1pPr>
          </a:lstStyle>
          <a:p>
            <a:r>
              <a:rPr lang="en-US" dirty="1"/>
              <a:t>Click to edit Master title style</a:t>
            </a:r>
          </a:p>
        </p:txBody>
      </p:sp>
      <p:sp>
        <p:nvSpPr>
          <p:cNvPr id="3" name="Subtitle 2"/>
          <p:cNvSpPr>
            <a:spLocks noGrp="1"/>
          </p:cNvSpPr>
          <p:nvPr>
            <p:ph type="subTitle" idx="1"/>
          </p:nvPr>
        </p:nvSpPr>
        <p:spPr>
          <a:xfrm>
            <a:off x="179202" y="3463900"/>
            <a:ext cx="11521440" cy="481197"/>
          </a:xfrm>
        </p:spPr>
        <p:txBody>
          <a:bodyPr>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p>
        </p:txBody>
      </p:sp>
    </p:spTree>
    <p:extLst>
      <p:ext uri="{BB962C8B-B14F-4D97-AF65-F5344CB8AC3E}">
        <p14:creationId xmlns:p14="http://schemas.microsoft.com/office/powerpoint/2010/main" val="33104800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Vertical Text Placeholder 2"/>
          <p:cNvSpPr>
            <a:spLocks noGrp="1"/>
          </p:cNvSpPr>
          <p:nvPr>
            <p:ph type="body" orient="vert" idx="1"/>
          </p:nvPr>
        </p:nvSpPr>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extLst>
      <p:ext uri="{BB962C8B-B14F-4D97-AF65-F5344CB8AC3E}">
        <p14:creationId xmlns:p14="http://schemas.microsoft.com/office/powerpoint/2010/main" val="24152814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1"/>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extLst>
      <p:ext uri="{BB962C8B-B14F-4D97-AF65-F5344CB8AC3E}">
        <p14:creationId xmlns:p14="http://schemas.microsoft.com/office/powerpoint/2010/main" val="31262274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1"/>
              <a:t>Click to edit Master title style</a:t>
            </a:r>
          </a:p>
        </p:txBody>
      </p:sp>
      <p:sp>
        <p:nvSpPr>
          <p:cNvPr id="3" name="Content Placeholder 2"/>
          <p:cNvSpPr>
            <a:spLocks noGrp="1"/>
          </p:cNvSpPr>
          <p:nvPr>
            <p:ph idx="1"/>
          </p:nvPr>
        </p:nvSpPr>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extLst>
      <p:ext uri="{BB962C8B-B14F-4D97-AF65-F5344CB8AC3E}">
        <p14:creationId xmlns:p14="http://schemas.microsoft.com/office/powerpoint/2010/main" val="7129831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1"/>
              <a:t>Click to edit Master text styles</a:t>
            </a:r>
          </a:p>
        </p:txBody>
      </p:sp>
    </p:spTree>
    <p:extLst>
      <p:ext uri="{BB962C8B-B14F-4D97-AF65-F5344CB8AC3E}">
        <p14:creationId xmlns:p14="http://schemas.microsoft.com/office/powerpoint/2010/main" val="24610002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Content Placeholder 2"/>
          <p:cNvSpPr>
            <a:spLocks noGrp="1"/>
          </p:cNvSpPr>
          <p:nvPr>
            <p:ph sz="half" idx="1"/>
          </p:nvPr>
        </p:nvSpPr>
        <p:spPr>
          <a:xfrm>
            <a:off x="838200" y="2242867"/>
            <a:ext cx="5181600" cy="3934095"/>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Content Placeholder 3"/>
          <p:cNvSpPr>
            <a:spLocks noGrp="1"/>
          </p:cNvSpPr>
          <p:nvPr>
            <p:ph sz="half" idx="2"/>
          </p:nvPr>
        </p:nvSpPr>
        <p:spPr>
          <a:xfrm>
            <a:off x="6172200" y="2242867"/>
            <a:ext cx="5181600" cy="3934095"/>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extLst>
      <p:ext uri="{BB962C8B-B14F-4D97-AF65-F5344CB8AC3E}">
        <p14:creationId xmlns:p14="http://schemas.microsoft.com/office/powerpoint/2010/main" val="33133577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extLst>
      <p:ext uri="{BB962C8B-B14F-4D97-AF65-F5344CB8AC3E}">
        <p14:creationId xmlns:p14="http://schemas.microsoft.com/office/powerpoint/2010/main" val="19242319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Tree>
    <p:extLst>
      <p:ext uri="{BB962C8B-B14F-4D97-AF65-F5344CB8AC3E}">
        <p14:creationId xmlns:p14="http://schemas.microsoft.com/office/powerpoint/2010/main" val="12898311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74102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1"/>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Click to edit Master text styles</a:t>
            </a:r>
          </a:p>
        </p:txBody>
      </p:sp>
    </p:spTree>
    <p:extLst>
      <p:ext uri="{BB962C8B-B14F-4D97-AF65-F5344CB8AC3E}">
        <p14:creationId xmlns:p14="http://schemas.microsoft.com/office/powerpoint/2010/main" val="6531505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1"/>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Click to edit Master text styles</a:t>
            </a:r>
          </a:p>
        </p:txBody>
      </p:sp>
    </p:spTree>
    <p:extLst>
      <p:ext uri="{BB962C8B-B14F-4D97-AF65-F5344CB8AC3E}">
        <p14:creationId xmlns:p14="http://schemas.microsoft.com/office/powerpoint/2010/main" val="2294097295"/>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5280" y="875849"/>
            <a:ext cx="11521440" cy="1146354"/>
          </a:xfrm>
          <a:prstGeom prst="rect"/>
        </p:spPr>
        <p:txBody>
          <a:bodyPr vert="horz" lIns="91440" tIns="45720" rIns="91440" bIns="45720" rtlCol="0" anchor="ctr">
            <a:normAutofit/>
          </a:bodyPr>
          <a:lstStyle/>
          <a:p>
            <a:r>
              <a:rPr lang="en-US" dirty="1"/>
              <a:t>Click to edit Master title style</a:t>
            </a:r>
          </a:p>
        </p:txBody>
      </p:sp>
      <p:sp>
        <p:nvSpPr>
          <p:cNvPr id="3" name="Text Placeholder 2"/>
          <p:cNvSpPr>
            <a:spLocks noGrp="1"/>
          </p:cNvSpPr>
          <p:nvPr>
            <p:ph type="body" idx="1"/>
          </p:nvPr>
        </p:nvSpPr>
        <p:spPr>
          <a:xfrm>
            <a:off x="335280" y="2144100"/>
            <a:ext cx="11521440" cy="4109276"/>
          </a:xfrm>
          <a:prstGeom prst="rect"/>
        </p:spPr>
        <p:txBody>
          <a:bodyPr vert="horz" lIns="91440" tIns="45720" rIns="91440" bIns="45720" rtlCol="0">
            <a:normAutofit/>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11" name="Rectangle 10"/>
          <p:cNvSpPr/>
          <p:nvPr/>
        </p:nvSpPr>
        <p:spPr>
          <a:xfrm>
            <a:off x="5943600" y="6600703"/>
            <a:ext cx="367408" cy="276999"/>
          </a:xfrm>
          <a:prstGeom prst="rect"/>
        </p:spPr>
        <p:txBody>
          <a:bodyPr wrap="none">
            <a:spAutoFit/>
          </a:bodyPr>
          <a:lstStyle/>
          <a:p>
            <a:pPr marR="0" algn="l" rtl="0"/>
            <a:fld id="{47D476D9-6694-4DDC-BB38-A546266BFA53}" type="slidenum">
              <a:rPr lang="en-US" sz="1800" b="0" i="0" u="none" strike="noStrike" baseline="30000" smtClean="0">
                <a:solidFill>
                  <a:srgbClr val="000000"/>
                </a:solidFill>
                <a:latin typeface="Calibri" panose="020f0502020204030204" pitchFamily="34" charset="0"/>
              </a:rPr>
              <a:t>‹#›</a:t>
            </a:fld>
            <a:endParaRPr lang="en-US" sz="1800" b="0" i="0" u="none" strike="noStrike" baseline="30000">
              <a:solidFill>
                <a:srgbClr val="000000"/>
              </a:solidFill>
              <a:latin typeface="Calibri" panose="020f0502020204030204" pitchFamily="34" charset="0"/>
            </a:endParaRPr>
          </a:p>
        </p:txBody>
      </p:sp>
    </p:spTree>
    <p:extLst>
      <p:ext uri="{BB962C8B-B14F-4D97-AF65-F5344CB8AC3E}">
        <p14:creationId xmlns:p14="http://schemas.microsoft.com/office/powerpoint/2010/main" val="125423083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 Id="rId3"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5.jpeg"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A40E-2B3C-4BD9-960F-77A238D21F9C}"/>
              </a:ext>
            </a:extLst>
          </p:cNvPr>
          <p:cNvSpPr>
            <a:spLocks noGrp="1"/>
          </p:cNvSpPr>
          <p:nvPr>
            <p:ph type="ctrTitle"/>
          </p:nvPr>
        </p:nvSpPr>
        <p:spPr>
          <a:xfrm>
            <a:off x="280196" y="2837850"/>
            <a:ext cx="11521440" cy="591150"/>
          </a:xfrm>
        </p:spPr>
        <p:txBody>
          <a:bodyPr>
            <a:noAutofit/>
          </a:bodyPr>
          <a:lstStyle/>
          <a:p>
            <a:pPr algn="ctr"/>
            <a:br>
              <a:rPr lang="en-US" dirty="1"/>
            </a:br>
            <a:br>
              <a:rPr lang="en-US" dirty="1"/>
            </a:br>
            <a:r>
              <a:rPr lang="en-US" dirty="1"/>
              <a:t>International Bar Association</a:t>
            </a:r>
            <a:br>
              <a:rPr lang="en-US" dirty="1"/>
            </a:br>
            <a:r>
              <a:rPr lang="en-US" dirty="1"/>
              <a:t>Transfer Pricing: Anticipating and Responding to </a:t>
            </a:r>
            <a:br>
              <a:rPr lang="en-US" dirty="1"/>
            </a:br>
            <a:r>
              <a:rPr lang="en-US" dirty="1"/>
              <a:t>New Challenges</a:t>
            </a:r>
            <a:br>
              <a:rPr lang="en-US" dirty="1"/>
            </a:br>
          </a:p>
        </p:txBody>
      </p:sp>
      <p:sp>
        <p:nvSpPr>
          <p:cNvPr id="4" name="Subtitle 2">
            <a:extLst>
              <a:ext uri="{FF2B5EF4-FFF2-40B4-BE49-F238E27FC236}">
                <a16:creationId xmlns:a16="http://schemas.microsoft.com/office/drawing/2014/main" id="{71FA837E-67B3-4E4F-9C15-8DB4EBA5F94A}"/>
              </a:ext>
            </a:extLst>
          </p:cNvPr>
          <p:cNvSpPr txBox="1"/>
          <p:nvPr/>
        </p:nvSpPr>
        <p:spPr>
          <a:xfrm>
            <a:off x="435864" y="3712464"/>
            <a:ext cx="10920984" cy="2761488"/>
          </a:xfrm>
          <a:prstGeom prst="rect"/>
        </p:spPr>
        <p:txBody>
          <a:bodyPr vert="horz" lIns="91440" tIns="45720" rIns="91440" bIns="45720" rtlCol="0">
            <a:noAutofit/>
          </a:bodyPr>
          <a:lstStyle>
            <a:lvl1pPr marL="0" indent="0" algn="l" defTabSz="914400" rtl="0" eaLnBrk="1" latinLnBrk="0" hangingPunct="1">
              <a:lnSpc>
                <a:spcPct val="90000"/>
              </a:lnSpc>
              <a:spcBef>
                <a:spcPts val="1000"/>
              </a:spcBef>
              <a:buClr>
                <a:srgbClr val="004B87"/>
              </a:buClr>
              <a:buFont typeface="Wingdings" panose="05000000000000000000" pitchFamily="2" charset="2"/>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rgbClr val="004B87"/>
              </a:buClr>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4B87"/>
              </a:buClr>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4B87"/>
              </a:buClr>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4B87"/>
              </a:buClr>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600"/>
              </a:spcBef>
            </a:pPr>
            <a:r>
              <a:rPr lang="en-US" dirty="1"/>
              <a:t>Rezan Okten, Counsel, Houthoff (Amsterdam)</a:t>
            </a:r>
          </a:p>
          <a:p>
            <a:pPr>
              <a:spcBef>
                <a:spcPts val="600"/>
              </a:spcBef>
            </a:pPr>
            <a:r>
              <a:rPr lang="en-US" dirty="1"/>
              <a:t>Raul-Angelo Papotti, Partner, Chiomenti (Milan)</a:t>
            </a:r>
          </a:p>
          <a:p>
            <a:pPr>
              <a:spcBef>
                <a:spcPts val="600"/>
              </a:spcBef>
            </a:pPr>
            <a:r>
              <a:rPr lang="en-US" dirty="1"/>
              <a:t>Clifford Rand, Partner, Aird &amp; Berlis (Toronto)</a:t>
            </a:r>
          </a:p>
          <a:p>
            <a:pPr>
              <a:spcBef>
                <a:spcPts val="600"/>
              </a:spcBef>
            </a:pPr>
            <a:r>
              <a:rPr lang="en-US" dirty="1"/>
              <a:t>Fernando Tonanni, Partner, Machado Meyer (São Paulo)</a:t>
            </a:r>
          </a:p>
          <a:p>
            <a:pPr>
              <a:spcBef>
                <a:spcPts val="600"/>
              </a:spcBef>
            </a:pPr>
            <a:r>
              <a:rPr lang="en-US" dirty="1"/>
              <a:t>Philip Tully, Partner, Matheson (Dublin) </a:t>
            </a:r>
          </a:p>
          <a:p>
            <a:pPr>
              <a:spcBef>
                <a:spcPts val="600"/>
              </a:spcBef>
            </a:pPr>
            <a:r>
              <a:rPr lang="en-US" dirty="1"/>
              <a:t>Monique van Herksen, Partner, Simmons &amp; Simmons (Amsterdam)</a:t>
            </a:r>
          </a:p>
          <a:p>
            <a:pPr>
              <a:spcBef>
                <a:spcPts val="600"/>
              </a:spcBef>
            </a:pPr>
            <a:r>
              <a:rPr lang="en-US" dirty="1"/>
              <a:t>Moderator:  Richard Slowinski, Partner, Alston &amp; Bird (Washington, DC)</a:t>
            </a:r>
          </a:p>
          <a:p>
            <a:pPr algn="ctr">
              <a:spcBef>
                <a:spcPts val="600"/>
              </a:spcBef>
            </a:pPr>
            <a:endParaRPr lang="en-US" sz="2800"/>
          </a:p>
        </p:txBody>
      </p:sp>
      <p:sp>
        <p:nvSpPr>
          <p:cNvPr id="3" name="TextBox 2">
            <a:extLst>
              <a:ext uri="{FF2B5EF4-FFF2-40B4-BE49-F238E27FC236}">
                <a16:creationId xmlns:a16="http://schemas.microsoft.com/office/drawing/2014/main" id="{88D7752C-BAD5-4BA0-ABCE-20D180621C94}"/>
              </a:ext>
            </a:extLst>
          </p:cNvPr>
          <p:cNvSpPr txBox="1"/>
          <p:nvPr/>
        </p:nvSpPr>
        <p:spPr>
          <a:xfrm>
            <a:off x="4888991" y="3133425"/>
            <a:ext cx="2414017" cy="369332"/>
          </a:xfrm>
          <a:prstGeom prst="rect"/>
          <a:noFill/>
        </p:spPr>
        <p:txBody>
          <a:bodyPr wrap="square" rtlCol="0">
            <a:spAutoFit/>
          </a:bodyPr>
          <a:lstStyle/>
          <a:p>
            <a:pPr algn="ctr"/>
            <a:r>
              <a:rPr lang="en-US" dirty="1"/>
              <a:t>March 3, 2022</a:t>
            </a:r>
          </a:p>
        </p:txBody>
      </p:sp>
    </p:spTree>
    <p:extLst>
      <p:ext uri="{BB962C8B-B14F-4D97-AF65-F5344CB8AC3E}">
        <p14:creationId xmlns:p14="http://schemas.microsoft.com/office/powerpoint/2010/main" val="2928340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12A5-B4A1-4D22-9506-F2493270C5FA}"/>
              </a:ext>
            </a:extLst>
          </p:cNvPr>
          <p:cNvSpPr>
            <a:spLocks noGrp="1"/>
          </p:cNvSpPr>
          <p:nvPr>
            <p:ph type="title"/>
          </p:nvPr>
        </p:nvSpPr>
        <p:spPr>
          <a:xfrm>
            <a:off x="224444" y="136525"/>
            <a:ext cx="11521440" cy="1146354"/>
          </a:xfrm>
        </p:spPr>
        <p:txBody>
          <a:bodyPr/>
          <a:lstStyle/>
          <a:p>
            <a:r>
              <a:rPr lang="en-US" dirty="1"/>
              <a:t>US - Transfer Pricing Litigation Developments [1/2]</a:t>
            </a:r>
          </a:p>
        </p:txBody>
      </p:sp>
      <p:sp>
        <p:nvSpPr>
          <p:cNvPr id="3" name="Content Placeholder 2">
            <a:extLst>
              <a:ext uri="{FF2B5EF4-FFF2-40B4-BE49-F238E27FC236}">
                <a16:creationId xmlns:a16="http://schemas.microsoft.com/office/drawing/2014/main" id="{CCE5C600-A03B-4C63-BCC1-29EC185E7EEC}"/>
              </a:ext>
            </a:extLst>
          </p:cNvPr>
          <p:cNvSpPr>
            <a:spLocks noGrp="1"/>
          </p:cNvSpPr>
          <p:nvPr>
            <p:ph idx="1"/>
          </p:nvPr>
        </p:nvSpPr>
        <p:spPr>
          <a:xfrm>
            <a:off x="224444" y="1174282"/>
            <a:ext cx="11521440" cy="4109276"/>
          </a:xfrm>
        </p:spPr>
        <p:txBody>
          <a:bodyPr/>
          <a:lstStyle/>
          <a:p>
            <a:pPr marL="231775" lvl="1"/>
            <a:r>
              <a:rPr lang="en-US" sz="2800" dirty="1"/>
              <a:t>High-profile transfer pricing disputes continue to be litigated through the courts (selected cases):</a:t>
            </a:r>
          </a:p>
          <a:p>
            <a:pPr marL="682625" lvl="2"/>
            <a:r>
              <a:rPr lang="en-US" sz="2400" dirty="1"/>
              <a:t>Coca-Cola Co. v. Commissioner</a:t>
            </a:r>
          </a:p>
          <a:p>
            <a:pPr marL="682625" lvl="2"/>
            <a:r>
              <a:rPr lang="en-US" sz="2400" dirty="1"/>
              <a:t>3M Co. v. Commissioner</a:t>
            </a:r>
          </a:p>
          <a:p>
            <a:pPr marL="682625" lvl="2"/>
            <a:r>
              <a:rPr lang="en-US" sz="2400" dirty="1"/>
              <a:t>Medtronic, Inc. v. Commissioner</a:t>
            </a:r>
          </a:p>
          <a:p>
            <a:pPr marL="682625" lvl="2"/>
            <a:r>
              <a:rPr lang="en-US" sz="2400" dirty="1"/>
              <a:t>Facebook, Inc. v. Commissioner</a:t>
            </a:r>
          </a:p>
          <a:p>
            <a:pPr marL="682625" lvl="2"/>
            <a:r>
              <a:rPr lang="en-US" sz="2400" dirty="1"/>
              <a:t>Eaton Corp. v. Commissioner</a:t>
            </a:r>
          </a:p>
          <a:p>
            <a:pPr marL="682625" lvl="2"/>
            <a:r>
              <a:rPr lang="en-US" sz="2400" dirty="1"/>
              <a:t>Perrigo Co. v. United States</a:t>
            </a:r>
          </a:p>
        </p:txBody>
      </p:sp>
    </p:spTree>
    <p:extLst>
      <p:ext uri="{BB962C8B-B14F-4D97-AF65-F5344CB8AC3E}">
        <p14:creationId xmlns:p14="http://schemas.microsoft.com/office/powerpoint/2010/main" val="4007821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12A5-B4A1-4D22-9506-F2493270C5FA}"/>
              </a:ext>
            </a:extLst>
          </p:cNvPr>
          <p:cNvSpPr>
            <a:spLocks noGrp="1"/>
          </p:cNvSpPr>
          <p:nvPr>
            <p:ph type="title"/>
          </p:nvPr>
        </p:nvSpPr>
        <p:spPr>
          <a:xfrm>
            <a:off x="224444" y="136525"/>
            <a:ext cx="11521440" cy="1146354"/>
          </a:xfrm>
        </p:spPr>
        <p:txBody>
          <a:bodyPr/>
          <a:lstStyle/>
          <a:p>
            <a:r>
              <a:rPr lang="en-US" dirty="1"/>
              <a:t>US - Transfer Pricing Litigation Developments [2/2]</a:t>
            </a:r>
          </a:p>
        </p:txBody>
      </p:sp>
      <p:sp>
        <p:nvSpPr>
          <p:cNvPr id="3" name="Content Placeholder 2">
            <a:extLst>
              <a:ext uri="{FF2B5EF4-FFF2-40B4-BE49-F238E27FC236}">
                <a16:creationId xmlns:a16="http://schemas.microsoft.com/office/drawing/2014/main" id="{CCE5C600-A03B-4C63-BCC1-29EC185E7EEC}"/>
              </a:ext>
            </a:extLst>
          </p:cNvPr>
          <p:cNvSpPr>
            <a:spLocks noGrp="1"/>
          </p:cNvSpPr>
          <p:nvPr>
            <p:ph idx="1"/>
          </p:nvPr>
        </p:nvSpPr>
        <p:spPr>
          <a:xfrm>
            <a:off x="224444" y="1174282"/>
            <a:ext cx="11521440" cy="4109276"/>
          </a:xfrm>
        </p:spPr>
        <p:txBody>
          <a:bodyPr/>
          <a:lstStyle/>
          <a:p>
            <a:pPr marL="231775" lvl="1"/>
            <a:r>
              <a:rPr lang="en-US" sz="2800" dirty="1"/>
              <a:t>How may trends and key takeaway points impact legal and economic transfer pricing analyses:</a:t>
            </a:r>
          </a:p>
          <a:p>
            <a:pPr marL="682625" lvl="2"/>
            <a:r>
              <a:rPr lang="en-US" sz="2400" dirty="1"/>
              <a:t>Increased judicial acceptance of Comparable Profits Method (CPM)?</a:t>
            </a:r>
          </a:p>
          <a:p>
            <a:pPr marL="682625" lvl="2"/>
            <a:r>
              <a:rPr lang="en-US" sz="2400" dirty="1"/>
              <a:t>Treatment of prior years’ audit resolutions?</a:t>
            </a:r>
          </a:p>
          <a:p>
            <a:pPr marL="682625" lvl="2"/>
            <a:r>
              <a:rPr lang="en-US" sz="2400" dirty="1"/>
              <a:t>Higher bar for applying Comparable Uncontrolled Price or Transaction (CUP or CUT)?</a:t>
            </a:r>
          </a:p>
          <a:p>
            <a:pPr marL="682625" lvl="2"/>
            <a:r>
              <a:rPr lang="en-US" sz="2400" dirty="1"/>
              <a:t>More rigorous due diligence of legal agreements and economic substance?</a:t>
            </a:r>
          </a:p>
          <a:p>
            <a:pPr marL="682625" lvl="2"/>
            <a:r>
              <a:rPr lang="en-US" sz="2400" dirty="1"/>
              <a:t>More stringent document retention strategies?</a:t>
            </a:r>
          </a:p>
          <a:p>
            <a:pPr marL="231775" lvl="1"/>
            <a:endParaRPr lang="en-US" sz="2400"/>
          </a:p>
        </p:txBody>
      </p:sp>
    </p:spTree>
    <p:extLst>
      <p:ext uri="{BB962C8B-B14F-4D97-AF65-F5344CB8AC3E}">
        <p14:creationId xmlns:p14="http://schemas.microsoft.com/office/powerpoint/2010/main" val="2320226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178262" y="321667"/>
            <a:ext cx="11521440" cy="1146354"/>
          </a:xfrm>
        </p:spPr>
        <p:txBody>
          <a:bodyPr>
            <a:normAutofit fontScale="90000"/>
          </a:bodyPr>
          <a:lstStyle/>
          <a:p>
            <a:r>
              <a:rPr lang="en-US" dirty="1"/>
              <a:t>New Developments in Applying Transfer Pricing Rules to Financial Transactions</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1738526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D157906-B286-4918-B78F-9F05F3CD8B2C}"/>
              </a:ext>
            </a:extLst>
          </p:cNvPr>
          <p:cNvSpPr>
            <a:spLocks noGrp="1"/>
          </p:cNvSpPr>
          <p:nvPr>
            <p:ph type="sldNum" sz="quarter" idx="12"/>
          </p:nvPr>
        </p:nvSpPr>
        <p:spPr>
          <a:xfrm>
            <a:off x="6457950" y="4767263"/>
            <a:ext cx="2057400" cy="273844"/>
          </a:xfrm>
          <a:prstGeom prst="rect"/>
        </p:spPr>
        <p:txBody>
          <a:bodyPr vert="horz" lIns="91440" tIns="45720" rIns="91440" bIns="45720" rtlCol="0" anchor="ctr"/>
          <a:lstStyle>
            <a:defPPr>
              <a:defRPr lang="en-US"/>
            </a:defPPr>
            <a:lvl1pPr marL="0" algn="r" defTabSz="892021" rtl="0" eaLnBrk="1" latinLnBrk="0" hangingPunct="1">
              <a:defRPr sz="900" kern="1200">
                <a:solidFill>
                  <a:schemeClr val="tx1">
                    <a:tint val="75000"/>
                  </a:schemeClr>
                </a:solidFill>
                <a:latin typeface="+mn-lt"/>
                <a:ea typeface="+mn-ea"/>
                <a:cs typeface="+mn-cs"/>
              </a:defRPr>
            </a:lvl1pPr>
            <a:lvl2pPr marL="446011" algn="l" defTabSz="892021" rtl="0" eaLnBrk="1" latinLnBrk="0" hangingPunct="1">
              <a:defRPr sz="1800" kern="1200">
                <a:solidFill>
                  <a:schemeClr val="tx1"/>
                </a:solidFill>
                <a:latin typeface="+mn-lt"/>
                <a:ea typeface="+mn-ea"/>
                <a:cs typeface="+mn-cs"/>
              </a:defRPr>
            </a:lvl2pPr>
            <a:lvl3pPr marL="892021" algn="l" defTabSz="892021" rtl="0" eaLnBrk="1" latinLnBrk="0" hangingPunct="1">
              <a:defRPr sz="1800" kern="1200">
                <a:solidFill>
                  <a:schemeClr val="tx1"/>
                </a:solidFill>
                <a:latin typeface="+mn-lt"/>
                <a:ea typeface="+mn-ea"/>
                <a:cs typeface="+mn-cs"/>
              </a:defRPr>
            </a:lvl3pPr>
            <a:lvl4pPr marL="1338032" algn="l" defTabSz="892021" rtl="0" eaLnBrk="1" latinLnBrk="0" hangingPunct="1">
              <a:defRPr sz="1800" kern="1200">
                <a:solidFill>
                  <a:schemeClr val="tx1"/>
                </a:solidFill>
                <a:latin typeface="+mn-lt"/>
                <a:ea typeface="+mn-ea"/>
                <a:cs typeface="+mn-cs"/>
              </a:defRPr>
            </a:lvl4pPr>
            <a:lvl5pPr marL="1784043" algn="l" defTabSz="892021" rtl="0" eaLnBrk="1" latinLnBrk="0" hangingPunct="1">
              <a:defRPr sz="1800" kern="1200">
                <a:solidFill>
                  <a:schemeClr val="tx1"/>
                </a:solidFill>
                <a:latin typeface="+mn-lt"/>
                <a:ea typeface="+mn-ea"/>
                <a:cs typeface="+mn-cs"/>
              </a:defRPr>
            </a:lvl5pPr>
            <a:lvl6pPr marL="2230054" algn="l" defTabSz="892021" rtl="0" eaLnBrk="1" latinLnBrk="0" hangingPunct="1">
              <a:defRPr sz="1800" kern="1200">
                <a:solidFill>
                  <a:schemeClr val="tx1"/>
                </a:solidFill>
                <a:latin typeface="+mn-lt"/>
                <a:ea typeface="+mn-ea"/>
                <a:cs typeface="+mn-cs"/>
              </a:defRPr>
            </a:lvl6pPr>
            <a:lvl7pPr marL="2676064" algn="l" defTabSz="892021" rtl="0" eaLnBrk="1" latinLnBrk="0" hangingPunct="1">
              <a:defRPr sz="1800" kern="1200">
                <a:solidFill>
                  <a:schemeClr val="tx1"/>
                </a:solidFill>
                <a:latin typeface="+mn-lt"/>
                <a:ea typeface="+mn-ea"/>
                <a:cs typeface="+mn-cs"/>
              </a:defRPr>
            </a:lvl7pPr>
            <a:lvl8pPr marL="3122075" algn="l" defTabSz="892021" rtl="0" eaLnBrk="1" latinLnBrk="0" hangingPunct="1">
              <a:defRPr sz="1800" kern="1200">
                <a:solidFill>
                  <a:schemeClr val="tx1"/>
                </a:solidFill>
                <a:latin typeface="+mn-lt"/>
                <a:ea typeface="+mn-ea"/>
                <a:cs typeface="+mn-cs"/>
              </a:defRPr>
            </a:lvl8pPr>
            <a:lvl9pPr marL="3568086" algn="l" defTabSz="892021" rtl="0" eaLnBrk="1" latinLnBrk="0" hangingPunct="1">
              <a:defRPr sz="1800" kern="1200">
                <a:solidFill>
                  <a:schemeClr val="tx1"/>
                </a:solidFill>
                <a:latin typeface="+mn-lt"/>
                <a:ea typeface="+mn-ea"/>
                <a:cs typeface="+mn-cs"/>
              </a:defRPr>
            </a:lvl9pPr>
          </a:lstStyle>
          <a:p>
            <a:pPr algn="r" defTabSz="913858" fontAlgn="base">
              <a:spcBef>
                <a:spcPct val="0"/>
              </a:spcBef>
              <a:spcAft>
                <a:spcPct val="0"/>
              </a:spcAft>
              <a:defRPr/>
            </a:pPr>
            <a:fld id="{16BC0DEB-40E7-4E2B-AFA7-58970AFA776D}" type="slidenum">
              <a:rPr lang="en-GB" smtClean="0"/>
              <a:t>13</a:t>
            </a:fld>
            <a:endParaRPr lang="it-IT" sz="1200">
              <a:solidFill>
                <a:srgbClr val="969696"/>
              </a:solidFill>
              <a:latin typeface="Calibri" panose="020f0502020204030204"/>
            </a:endParaRPr>
          </a:p>
        </p:txBody>
      </p:sp>
      <p:sp>
        <p:nvSpPr>
          <p:cNvPr id="6" name="CasellaDiTesto 1">
            <a:extLst>
              <a:ext uri="{FF2B5EF4-FFF2-40B4-BE49-F238E27FC236}">
                <a16:creationId xmlns:a16="http://schemas.microsoft.com/office/drawing/2014/main" id="{0B6FCE56-E048-4584-B664-CC72A810801D}"/>
              </a:ext>
            </a:extLst>
          </p:cNvPr>
          <p:cNvSpPr txBox="1">
            <a:spLocks noChangeArrowheads="1"/>
          </p:cNvSpPr>
          <p:nvPr/>
        </p:nvSpPr>
        <p:spPr>
          <a:xfrm>
            <a:off x="175491" y="257170"/>
            <a:ext cx="12192000" cy="65927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255" tIns="52128" rIns="104255" bIns="52128">
            <a:spAutoFit/>
          </a:bodyPr>
          <a:lstStyle>
            <a:lvl1pPr eaLnBrk="0" hangingPunct="0">
              <a:buClr>
                <a:schemeClr val="tx1"/>
              </a:buClr>
              <a:buFont typeface="Chiomenti Regular"/>
              <a:buAutoNum type="romanUcPeriod" startAt="1"/>
              <a:defRPr sz="2000">
                <a:solidFill>
                  <a:schemeClr val="tx1"/>
                </a:solidFill>
                <a:latin typeface="Chiomenti Regular"/>
                <a:ea typeface="Lucida Grande"/>
                <a:cs typeface="Lucida Grande"/>
              </a:defRPr>
            </a:lvl1pPr>
            <a:lvl2pPr marL="742950" indent="-285750" eaLnBrk="0" hangingPunct="0">
              <a:buClr>
                <a:schemeClr val="tx1"/>
              </a:buClr>
              <a:buSzTx/>
              <a:buFont typeface="Chiomenti Regular"/>
              <a:buAutoNum type="romanUcPeriod" startAt="1"/>
              <a:defRPr>
                <a:solidFill>
                  <a:schemeClr val="tx1"/>
                </a:solidFill>
                <a:latin typeface="Atlas Grotesk Regular"/>
                <a:ea typeface="Lucida Grande"/>
                <a:cs typeface="Lucida Grande"/>
              </a:defRPr>
            </a:lvl2pPr>
            <a:lvl3pPr marL="1143000" indent="-228600" eaLnBrk="0" hangingPunct="0">
              <a:buClr>
                <a:schemeClr val="tx1"/>
              </a:buClr>
              <a:buSzPct val="110000"/>
              <a:buFont typeface="Arial" pitchFamily="34" charset="0"/>
              <a:buChar char="•"/>
              <a:defRPr sz="1600">
                <a:solidFill>
                  <a:schemeClr val="tx1"/>
                </a:solidFill>
                <a:latin typeface="Atlas Grotesk Regular"/>
                <a:ea typeface="Lucida Grande"/>
                <a:cs typeface="Lucida Grande"/>
              </a:defRPr>
            </a:lvl3pPr>
            <a:lvl4pPr marL="1600200" indent="-228600" eaLnBrk="0" hangingPunct="0">
              <a:buClr>
                <a:schemeClr val="tx1"/>
              </a:buClr>
              <a:buSzPct val="110000"/>
              <a:buFont typeface="Chiomenti Regular"/>
              <a:buAutoNum type="alphaLcPeriod" startAt="1"/>
              <a:defRPr sz="1400">
                <a:solidFill>
                  <a:schemeClr val="tx1"/>
                </a:solidFill>
                <a:latin typeface="Atlas Grotesk Regular"/>
                <a:ea typeface="Lucida Grande"/>
                <a:cs typeface="Lucida Grande"/>
              </a:defRPr>
            </a:lvl4pPr>
            <a:lvl5pPr marL="2057400" indent="-228600" eaLnBrk="0" hangingPunct="0">
              <a:buClr>
                <a:schemeClr val="tx1"/>
              </a:buClr>
              <a:buSzTx/>
              <a:buFont typeface="Atlas Grotesk Regular"/>
              <a:buChar char="–"/>
              <a:defRPr sz="1200">
                <a:solidFill>
                  <a:schemeClr val="tx1"/>
                </a:solidFill>
                <a:latin typeface="Atlas Grotesk Regular"/>
                <a:ea typeface="Lucida Grande"/>
                <a:cs typeface="Lucida Grande"/>
              </a:defRPr>
            </a:lvl5pPr>
            <a:lvl6pPr marL="25146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6pPr>
            <a:lvl7pPr marL="29718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7pPr>
            <a:lvl8pPr marL="34290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8pPr>
            <a:lvl9pPr marL="38862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9pPr>
          </a:lstStyle>
          <a:p>
            <a:pPr defTabSz="913858" fontAlgn="base" eaLnBrk="1" hangingPunct="1">
              <a:spcBef>
                <a:spcPct val="0"/>
              </a:spcBef>
              <a:spcAft>
                <a:spcPct val="0"/>
              </a:spcAft>
              <a:buClrTx/>
              <a:buNone/>
              <a:defRPr/>
            </a:pPr>
            <a:r>
              <a:rPr lang="en-US" sz="3600" dirty="1">
                <a:solidFill>
                  <a:srgbClr val="101820"/>
                </a:solidFill>
                <a:latin typeface="Calibri" panose="020f0502020204030204" pitchFamily="34" charset="0"/>
                <a:cs typeface="Calibri" panose="020f0502020204030204" pitchFamily="34" charset="0"/>
              </a:rPr>
              <a:t>Financial Transactions - Focus Areas</a:t>
            </a:r>
            <a:endParaRPr lang="it-IT" altLang="it-IT" sz="3600" b="1">
              <a:solidFill>
                <a:srgbClr val="101820"/>
              </a:solidFill>
              <a:latin typeface="Calibri" panose="020f0502020204030204" pitchFamily="34" charset="0"/>
              <a:cs typeface="Calibri" panose="020f0502020204030204" pitchFamily="34" charset="0"/>
            </a:endParaRPr>
          </a:p>
        </p:txBody>
      </p:sp>
      <p:grpSp>
        <p:nvGrpSpPr>
          <p:cNvPr id="10" name="Group 9"/>
          <p:cNvGrpSpPr/>
          <p:nvPr/>
        </p:nvGrpSpPr>
        <p:grpSpPr>
          <a:xfrm>
            <a:off x="740369" y="2700856"/>
            <a:ext cx="3321887" cy="1456288"/>
            <a:chOff x="2844" y="1879"/>
            <a:chExt cx="3694834" cy="1527534"/>
          </a:xfrm>
          <a:solidFill>
            <a:schemeClr val="accent1">
              <a:lumMod val="40000"/>
              <a:lumOff val="60000"/>
            </a:schemeClr>
          </a:solidFill>
        </p:grpSpPr>
        <p:sp>
          <p:nvSpPr>
            <p:cNvPr id="17" name="Rounded Rectangle 16"/>
            <p:cNvSpPr/>
            <p:nvPr/>
          </p:nvSpPr>
          <p:spPr>
            <a:xfrm>
              <a:off x="2844" y="1879"/>
              <a:ext cx="3694834" cy="1527534"/>
            </a:xfrm>
            <a:prstGeom prst="roundRect">
              <a:avLst>
                <a:gd name="adj" fmla="val 10000"/>
              </a:avLst>
            </a:prstGeom>
            <a:grpFill/>
            <a:ln w="25400" cap="flat" cmpd="sng" algn="ctr">
              <a:solidFill>
                <a:srgbClr val="FFFFFF">
                  <a:hueOff val="0"/>
                  <a:satOff val="0"/>
                  <a:lumOff val="0"/>
                  <a:alphaOff val="0"/>
                </a:srgbClr>
              </a:solidFill>
              <a:prstDash val="solid"/>
            </a:ln>
            <a:effectLst/>
          </p:spPr>
        </p:sp>
        <p:sp>
          <p:nvSpPr>
            <p:cNvPr id="18" name="Rounded Rectangle 8"/>
            <p:cNvSpPr txBox="1"/>
            <p:nvPr/>
          </p:nvSpPr>
          <p:spPr>
            <a:xfrm>
              <a:off x="47584" y="46619"/>
              <a:ext cx="3605354" cy="1438054"/>
            </a:xfrm>
            <a:prstGeom prst="rect"/>
            <a:grpFill/>
            <a:ln>
              <a:noFill/>
            </a:ln>
            <a:effectLst/>
          </p:spPr>
          <p:txBody>
            <a:bodyPr spcFirstLastPara="0" vert="horz" wrap="square" lIns="121920" tIns="121920" rIns="121920" bIns="121920" numCol="1" spcCol="1270" anchor="ctr" anchorCtr="0">
              <a:noAutofit/>
            </a:bodyPr>
            <a:lstStyle/>
            <a:p>
              <a:pPr algn="ctr" defTabSz="1422364">
                <a:lnSpc>
                  <a:spcPct val="90000"/>
                </a:lnSpc>
                <a:spcBef>
                  <a:spcPct val="0"/>
                </a:spcBef>
                <a:spcAft>
                  <a:spcPct val="35000"/>
                </a:spcAft>
                <a:defRPr/>
              </a:pPr>
              <a:r>
                <a:rPr lang="en-GB" sz="2133" dirty="1">
                  <a:solidFill>
                    <a:prstClr val="black"/>
                  </a:solidFill>
                  <a:latin typeface="Arial"/>
                </a:rPr>
                <a:t>Characterization</a:t>
              </a:r>
            </a:p>
          </p:txBody>
        </p:sp>
      </p:grpSp>
      <p:sp>
        <p:nvSpPr>
          <p:cNvPr id="29" name="TextBox 28"/>
          <p:cNvSpPr txBox="1"/>
          <p:nvPr/>
        </p:nvSpPr>
        <p:spPr>
          <a:xfrm>
            <a:off x="4513395" y="2875001"/>
            <a:ext cx="7092391" cy="1323439"/>
          </a:xfrm>
          <a:prstGeom prst="rect"/>
          <a:noFill/>
        </p:spPr>
        <p:txBody>
          <a:bodyPr wrap="square" rtlCol="0">
            <a:spAutoFit/>
          </a:bodyPr>
          <a:lstStyle/>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Accurate delineation of the transactions</a:t>
            </a:r>
          </a:p>
          <a:p>
            <a:pPr marL="380990" indent="-380990">
              <a:spcBef>
                <a:spcPct val="0"/>
              </a:spcBef>
              <a:spcAft>
                <a:spcPct val="0"/>
              </a:spcAft>
              <a:buFont typeface="Arial" panose="020b0604020202020204" pitchFamily="34" charset="0"/>
              <a:buChar char="•"/>
              <a:defRPr/>
            </a:pPr>
            <a:r>
              <a:rPr lang="en-GB" sz="1600" dirty="1">
                <a:solidFill>
                  <a:prstClr val="black"/>
                </a:solidFill>
                <a:latin typeface="Arial"/>
              </a:rPr>
              <a:t>Commercial rationale</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Perspective of all the parties involved incl. options realistically available</a:t>
            </a:r>
          </a:p>
          <a:p>
            <a:pPr marL="380990" indent="-380990">
              <a:spcBef>
                <a:spcPct val="0"/>
              </a:spcBef>
              <a:spcAft>
                <a:spcPct val="0"/>
              </a:spcAft>
              <a:buFont typeface="Arial" panose="020b0604020202020204" pitchFamily="34" charset="0"/>
              <a:buChar char="•"/>
              <a:defRPr/>
            </a:pPr>
            <a:r>
              <a:rPr lang="en-GB" sz="1600" dirty="1">
                <a:solidFill>
                  <a:prstClr val="black"/>
                </a:solidFill>
                <a:latin typeface="Arial"/>
              </a:rPr>
              <a:t>Debt capacity (incl. debt to equity ratio) / Financial capacity</a:t>
            </a:r>
          </a:p>
          <a:p>
            <a:pPr>
              <a:spcBef>
                <a:spcPct val="0"/>
              </a:spcBef>
              <a:spcAft>
                <a:spcPct val="0"/>
              </a:spcAft>
              <a:defRPr/>
            </a:pPr>
            <a:endParaRPr lang="en-GB" sz="1600">
              <a:solidFill>
                <a:prstClr val="black"/>
              </a:solidFill>
              <a:latin typeface="Arial"/>
            </a:endParaRPr>
          </a:p>
        </p:txBody>
      </p:sp>
      <p:sp>
        <p:nvSpPr>
          <p:cNvPr id="30" name="TextBox 29"/>
          <p:cNvSpPr txBox="1"/>
          <p:nvPr/>
        </p:nvSpPr>
        <p:spPr>
          <a:xfrm>
            <a:off x="4513395" y="4348536"/>
            <a:ext cx="6534063" cy="1569660"/>
          </a:xfrm>
          <a:prstGeom prst="rect"/>
          <a:noFill/>
        </p:spPr>
        <p:txBody>
          <a:bodyPr wrap="square" rtlCol="0">
            <a:spAutoFit/>
          </a:bodyPr>
          <a:lstStyle/>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Substance: people functions, control over risk</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Service provider model vs. Entrepreneurial model</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Synergies</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Implicit support / impact of group credit rating</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Explicit guarantees</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Risk free / risk adjusted return </a:t>
            </a:r>
          </a:p>
        </p:txBody>
      </p:sp>
      <p:grpSp>
        <p:nvGrpSpPr>
          <p:cNvPr id="52" name="Group 51">
            <a:extLst>
              <a:ext uri="{FF2B5EF4-FFF2-40B4-BE49-F238E27FC236}">
                <a16:creationId xmlns:a16="http://schemas.microsoft.com/office/drawing/2014/main" id="{E0CF9D27-48FE-4B6B-A77F-A05E8C937864}"/>
              </a:ext>
            </a:extLst>
          </p:cNvPr>
          <p:cNvGrpSpPr/>
          <p:nvPr/>
        </p:nvGrpSpPr>
        <p:grpSpPr>
          <a:xfrm>
            <a:off x="740369" y="947960"/>
            <a:ext cx="3321887" cy="1456288"/>
            <a:chOff x="2844" y="1879"/>
            <a:chExt cx="3694834" cy="1527534"/>
          </a:xfrm>
          <a:solidFill>
            <a:schemeClr val="accent1">
              <a:lumMod val="40000"/>
              <a:lumOff val="60000"/>
            </a:schemeClr>
          </a:solidFill>
        </p:grpSpPr>
        <p:sp>
          <p:nvSpPr>
            <p:cNvPr id="53" name="Rounded Rectangle 16">
              <a:extLst>
                <a:ext uri="{FF2B5EF4-FFF2-40B4-BE49-F238E27FC236}">
                  <a16:creationId xmlns:a16="http://schemas.microsoft.com/office/drawing/2014/main" id="{57BDBDF9-1082-4D2C-BB01-EB9686CEEF28}"/>
                </a:ext>
              </a:extLst>
            </p:cNvPr>
            <p:cNvSpPr/>
            <p:nvPr/>
          </p:nvSpPr>
          <p:spPr>
            <a:xfrm>
              <a:off x="2844" y="1879"/>
              <a:ext cx="3694834" cy="1527534"/>
            </a:xfrm>
            <a:prstGeom prst="roundRect">
              <a:avLst>
                <a:gd name="adj" fmla="val 10000"/>
              </a:avLst>
            </a:prstGeom>
            <a:grpFill/>
            <a:ln w="25400" cap="flat" cmpd="sng" algn="ctr">
              <a:solidFill>
                <a:srgbClr val="FFFFFF">
                  <a:hueOff val="0"/>
                  <a:satOff val="0"/>
                  <a:lumOff val="0"/>
                  <a:alphaOff val="0"/>
                </a:srgbClr>
              </a:solidFill>
              <a:prstDash val="solid"/>
            </a:ln>
            <a:effectLst/>
          </p:spPr>
        </p:sp>
        <p:sp>
          <p:nvSpPr>
            <p:cNvPr id="54" name="Rounded Rectangle 8">
              <a:extLst>
                <a:ext uri="{FF2B5EF4-FFF2-40B4-BE49-F238E27FC236}">
                  <a16:creationId xmlns:a16="http://schemas.microsoft.com/office/drawing/2014/main" id="{3F267D90-8D57-4271-B282-6C0D8314EEAD}"/>
                </a:ext>
              </a:extLst>
            </p:cNvPr>
            <p:cNvSpPr txBox="1"/>
            <p:nvPr/>
          </p:nvSpPr>
          <p:spPr>
            <a:xfrm>
              <a:off x="47584" y="46619"/>
              <a:ext cx="3605354" cy="1438054"/>
            </a:xfrm>
            <a:prstGeom prst="rect"/>
            <a:grpFill/>
            <a:ln>
              <a:noFill/>
            </a:ln>
            <a:effectLst/>
          </p:spPr>
          <p:txBody>
            <a:bodyPr spcFirstLastPara="0" vert="horz" wrap="square" lIns="121920" tIns="121920" rIns="121920" bIns="121920" numCol="1" spcCol="1270" anchor="ctr" anchorCtr="0">
              <a:noAutofit/>
            </a:bodyPr>
            <a:lstStyle/>
            <a:p>
              <a:pPr algn="ctr" defTabSz="1422364">
                <a:lnSpc>
                  <a:spcPct val="90000"/>
                </a:lnSpc>
                <a:spcBef>
                  <a:spcPct val="0"/>
                </a:spcBef>
                <a:spcAft>
                  <a:spcPct val="35000"/>
                </a:spcAft>
                <a:defRPr/>
              </a:pPr>
              <a:r>
                <a:rPr lang="en-GB" sz="2133" dirty="1">
                  <a:solidFill>
                    <a:prstClr val="black"/>
                  </a:solidFill>
                  <a:latin typeface="Arial"/>
                </a:rPr>
                <a:t>New OECD Guidance</a:t>
              </a:r>
            </a:p>
          </p:txBody>
        </p:sp>
      </p:grpSp>
      <p:sp>
        <p:nvSpPr>
          <p:cNvPr id="58" name="TextBox 57">
            <a:extLst>
              <a:ext uri="{FF2B5EF4-FFF2-40B4-BE49-F238E27FC236}">
                <a16:creationId xmlns:a16="http://schemas.microsoft.com/office/drawing/2014/main" id="{09DF015A-850D-4ADE-87E2-864E670CF8AA}"/>
              </a:ext>
            </a:extLst>
          </p:cNvPr>
          <p:cNvSpPr txBox="1"/>
          <p:nvPr/>
        </p:nvSpPr>
        <p:spPr>
          <a:xfrm>
            <a:off x="4513395" y="1014383"/>
            <a:ext cx="7092391" cy="1323439"/>
          </a:xfrm>
          <a:prstGeom prst="rect"/>
          <a:noFill/>
        </p:spPr>
        <p:txBody>
          <a:bodyPr wrap="square" rtlCol="0">
            <a:spAutoFit/>
          </a:bodyPr>
          <a:lstStyle/>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Characterization</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Treasury functions (Loans, cash pooling, hedging)</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Guarantee</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Captive insurance</a:t>
            </a:r>
          </a:p>
          <a:p>
            <a:pPr marL="380990" indent="-380990" defTabSz="1189332">
              <a:spcBef>
                <a:spcPct val="0"/>
              </a:spcBef>
              <a:spcAft>
                <a:spcPct val="0"/>
              </a:spcAft>
              <a:buFont typeface="Arial" panose="020b0604020202020204" pitchFamily="34" charset="0"/>
              <a:buChar char="•"/>
              <a:defRPr/>
            </a:pPr>
            <a:r>
              <a:rPr lang="en-GB" sz="1600" dirty="1">
                <a:solidFill>
                  <a:prstClr val="black"/>
                </a:solidFill>
                <a:latin typeface="Arial"/>
              </a:rPr>
              <a:t>Risk free / risk adjusted return</a:t>
            </a:r>
          </a:p>
        </p:txBody>
      </p:sp>
      <p:grpSp>
        <p:nvGrpSpPr>
          <p:cNvPr id="15" name="Group 14">
            <a:extLst>
              <a:ext uri="{FF2B5EF4-FFF2-40B4-BE49-F238E27FC236}">
                <a16:creationId xmlns:a16="http://schemas.microsoft.com/office/drawing/2014/main" id="{94078101-69A9-4BB3-9E7D-CABF6E42AD94}"/>
              </a:ext>
            </a:extLst>
          </p:cNvPr>
          <p:cNvGrpSpPr/>
          <p:nvPr/>
        </p:nvGrpSpPr>
        <p:grpSpPr>
          <a:xfrm>
            <a:off x="780593" y="4453752"/>
            <a:ext cx="3321887" cy="1456288"/>
            <a:chOff x="2844" y="1879"/>
            <a:chExt cx="3694834" cy="1527534"/>
          </a:xfrm>
          <a:solidFill>
            <a:schemeClr val="accent1">
              <a:lumMod val="40000"/>
              <a:lumOff val="60000"/>
            </a:schemeClr>
          </a:solidFill>
        </p:grpSpPr>
        <p:sp>
          <p:nvSpPr>
            <p:cNvPr id="16" name="Rounded Rectangle 16">
              <a:extLst>
                <a:ext uri="{FF2B5EF4-FFF2-40B4-BE49-F238E27FC236}">
                  <a16:creationId xmlns:a16="http://schemas.microsoft.com/office/drawing/2014/main" id="{8412F945-7136-46BB-A7C3-4E626653CCF9}"/>
                </a:ext>
              </a:extLst>
            </p:cNvPr>
            <p:cNvSpPr/>
            <p:nvPr/>
          </p:nvSpPr>
          <p:spPr>
            <a:xfrm>
              <a:off x="2844" y="1879"/>
              <a:ext cx="3694834" cy="1527534"/>
            </a:xfrm>
            <a:prstGeom prst="roundRect">
              <a:avLst>
                <a:gd name="adj" fmla="val 10000"/>
              </a:avLst>
            </a:prstGeom>
            <a:grpFill/>
            <a:ln w="25400" cap="flat" cmpd="sng" algn="ctr">
              <a:solidFill>
                <a:srgbClr val="FFFFFF">
                  <a:hueOff val="0"/>
                  <a:satOff val="0"/>
                  <a:lumOff val="0"/>
                  <a:alphaOff val="0"/>
                </a:srgbClr>
              </a:solidFill>
              <a:prstDash val="solid"/>
            </a:ln>
            <a:effectLst/>
          </p:spPr>
        </p:sp>
        <p:sp>
          <p:nvSpPr>
            <p:cNvPr id="19" name="Rounded Rectangle 8">
              <a:extLst>
                <a:ext uri="{FF2B5EF4-FFF2-40B4-BE49-F238E27FC236}">
                  <a16:creationId xmlns:a16="http://schemas.microsoft.com/office/drawing/2014/main" id="{D31041AE-3902-4D59-8768-6CA093F3F60F}"/>
                </a:ext>
              </a:extLst>
            </p:cNvPr>
            <p:cNvSpPr txBox="1"/>
            <p:nvPr/>
          </p:nvSpPr>
          <p:spPr>
            <a:xfrm>
              <a:off x="47584" y="46619"/>
              <a:ext cx="3605354" cy="1438054"/>
            </a:xfrm>
            <a:prstGeom prst="rect"/>
            <a:grpFill/>
            <a:ln>
              <a:noFill/>
            </a:ln>
            <a:effectLst/>
          </p:spPr>
          <p:txBody>
            <a:bodyPr spcFirstLastPara="0" vert="horz" wrap="square" lIns="121920" tIns="121920" rIns="121920" bIns="121920" numCol="1" spcCol="1270" anchor="ctr" anchorCtr="0">
              <a:noAutofit/>
            </a:bodyPr>
            <a:lstStyle/>
            <a:p>
              <a:pPr algn="ctr" defTabSz="1422364">
                <a:lnSpc>
                  <a:spcPct val="90000"/>
                </a:lnSpc>
                <a:spcBef>
                  <a:spcPct val="0"/>
                </a:spcBef>
                <a:spcAft>
                  <a:spcPct val="35000"/>
                </a:spcAft>
                <a:defRPr/>
              </a:pPr>
              <a:r>
                <a:rPr lang="en-GB" sz="2133" dirty="1">
                  <a:solidFill>
                    <a:prstClr val="black"/>
                  </a:solidFill>
                  <a:latin typeface="Arial"/>
                </a:rPr>
                <a:t>Pricing</a:t>
              </a:r>
            </a:p>
          </p:txBody>
        </p:sp>
      </p:grpSp>
    </p:spTree>
    <p:extLst>
      <p:ext uri="{BB962C8B-B14F-4D97-AF65-F5344CB8AC3E}">
        <p14:creationId xmlns:p14="http://schemas.microsoft.com/office/powerpoint/2010/main" val="1891835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Number Placeholder 3" descr="|">
            <a:extLst>
              <a:ext uri="{FF2B5EF4-FFF2-40B4-BE49-F238E27FC236}">
                <a16:creationId xmlns:a16="http://schemas.microsoft.com/office/drawing/2014/main" id="{5D157906-B286-4918-B78F-9F05F3CD8B2C}"/>
              </a:ext>
            </a:extLst>
          </p:cNvPr>
          <p:cNvSpPr>
            <a:spLocks noGrp="1"/>
          </p:cNvSpPr>
          <p:nvPr>
            <p:ph type="sldNum" sz="quarter" idx="12"/>
          </p:nvPr>
        </p:nvSpPr>
        <p:spPr>
          <a:xfrm>
            <a:off x="5368059" y="4739554"/>
            <a:ext cx="2057400" cy="273844"/>
          </a:xfrm>
          <a:prstGeom prst="rect"/>
        </p:spPr>
        <p:txBody>
          <a:bodyPr vert="horz" lIns="91440" tIns="45720" rIns="91440" bIns="45720" rtlCol="0" anchor="ctr"/>
          <a:lstStyle>
            <a:defPPr>
              <a:defRPr lang="en-US"/>
            </a:defPPr>
            <a:lvl1pPr marL="0" algn="r" defTabSz="892021" rtl="0" eaLnBrk="1" latinLnBrk="0" hangingPunct="1">
              <a:defRPr sz="900" kern="1200">
                <a:solidFill>
                  <a:schemeClr val="tx1">
                    <a:tint val="75000"/>
                  </a:schemeClr>
                </a:solidFill>
                <a:latin typeface="+mn-lt"/>
                <a:ea typeface="+mn-ea"/>
                <a:cs typeface="+mn-cs"/>
              </a:defRPr>
            </a:lvl1pPr>
            <a:lvl2pPr marL="446011" algn="l" defTabSz="892021" rtl="0" eaLnBrk="1" latinLnBrk="0" hangingPunct="1">
              <a:defRPr sz="1800" kern="1200">
                <a:solidFill>
                  <a:schemeClr val="tx1"/>
                </a:solidFill>
                <a:latin typeface="+mn-lt"/>
                <a:ea typeface="+mn-ea"/>
                <a:cs typeface="+mn-cs"/>
              </a:defRPr>
            </a:lvl2pPr>
            <a:lvl3pPr marL="892021" algn="l" defTabSz="892021" rtl="0" eaLnBrk="1" latinLnBrk="0" hangingPunct="1">
              <a:defRPr sz="1800" kern="1200">
                <a:solidFill>
                  <a:schemeClr val="tx1"/>
                </a:solidFill>
                <a:latin typeface="+mn-lt"/>
                <a:ea typeface="+mn-ea"/>
                <a:cs typeface="+mn-cs"/>
              </a:defRPr>
            </a:lvl3pPr>
            <a:lvl4pPr marL="1338032" algn="l" defTabSz="892021" rtl="0" eaLnBrk="1" latinLnBrk="0" hangingPunct="1">
              <a:defRPr sz="1800" kern="1200">
                <a:solidFill>
                  <a:schemeClr val="tx1"/>
                </a:solidFill>
                <a:latin typeface="+mn-lt"/>
                <a:ea typeface="+mn-ea"/>
                <a:cs typeface="+mn-cs"/>
              </a:defRPr>
            </a:lvl4pPr>
            <a:lvl5pPr marL="1784043" algn="l" defTabSz="892021" rtl="0" eaLnBrk="1" latinLnBrk="0" hangingPunct="1">
              <a:defRPr sz="1800" kern="1200">
                <a:solidFill>
                  <a:schemeClr val="tx1"/>
                </a:solidFill>
                <a:latin typeface="+mn-lt"/>
                <a:ea typeface="+mn-ea"/>
                <a:cs typeface="+mn-cs"/>
              </a:defRPr>
            </a:lvl5pPr>
            <a:lvl6pPr marL="2230054" algn="l" defTabSz="892021" rtl="0" eaLnBrk="1" latinLnBrk="0" hangingPunct="1">
              <a:defRPr sz="1800" kern="1200">
                <a:solidFill>
                  <a:schemeClr val="tx1"/>
                </a:solidFill>
                <a:latin typeface="+mn-lt"/>
                <a:ea typeface="+mn-ea"/>
                <a:cs typeface="+mn-cs"/>
              </a:defRPr>
            </a:lvl6pPr>
            <a:lvl7pPr marL="2676064" algn="l" defTabSz="892021" rtl="0" eaLnBrk="1" latinLnBrk="0" hangingPunct="1">
              <a:defRPr sz="1800" kern="1200">
                <a:solidFill>
                  <a:schemeClr val="tx1"/>
                </a:solidFill>
                <a:latin typeface="+mn-lt"/>
                <a:ea typeface="+mn-ea"/>
                <a:cs typeface="+mn-cs"/>
              </a:defRPr>
            </a:lvl7pPr>
            <a:lvl8pPr marL="3122075" algn="l" defTabSz="892021" rtl="0" eaLnBrk="1" latinLnBrk="0" hangingPunct="1">
              <a:defRPr sz="1800" kern="1200">
                <a:solidFill>
                  <a:schemeClr val="tx1"/>
                </a:solidFill>
                <a:latin typeface="+mn-lt"/>
                <a:ea typeface="+mn-ea"/>
                <a:cs typeface="+mn-cs"/>
              </a:defRPr>
            </a:lvl8pPr>
            <a:lvl9pPr marL="3568086" algn="l" defTabSz="892021" rtl="0" eaLnBrk="1" latinLnBrk="0" hangingPunct="1">
              <a:defRPr sz="1800" kern="1200">
                <a:solidFill>
                  <a:schemeClr val="tx1"/>
                </a:solidFill>
                <a:latin typeface="+mn-lt"/>
                <a:ea typeface="+mn-ea"/>
                <a:cs typeface="+mn-cs"/>
              </a:defRPr>
            </a:lvl9pPr>
          </a:lstStyle>
          <a:p>
            <a:pPr algn="r" defTabSz="913858" fontAlgn="base">
              <a:spcBef>
                <a:spcPct val="0"/>
              </a:spcBef>
              <a:spcAft>
                <a:spcPct val="0"/>
              </a:spcAft>
              <a:defRPr/>
            </a:pPr>
            <a:fld id="{16BC0DEB-40E7-4E2B-AFA7-58970AFA776D}" type="slidenum">
              <a:rPr lang="en-GB" smtClean="0"/>
              <a:t>14</a:t>
            </a:fld>
            <a:endParaRPr lang="it-IT" sz="1200">
              <a:solidFill>
                <a:srgbClr val="969696"/>
              </a:solidFill>
              <a:latin typeface="Calibri" panose="020f0502020204030204"/>
            </a:endParaRPr>
          </a:p>
        </p:txBody>
      </p:sp>
      <p:sp>
        <p:nvSpPr>
          <p:cNvPr id="6" name="CasellaDiTesto 1">
            <a:extLst>
              <a:ext uri="{FF2B5EF4-FFF2-40B4-BE49-F238E27FC236}">
                <a16:creationId xmlns:a16="http://schemas.microsoft.com/office/drawing/2014/main" id="{0B6FCE56-E048-4584-B664-CC72A810801D}"/>
              </a:ext>
            </a:extLst>
          </p:cNvPr>
          <p:cNvSpPr txBox="1">
            <a:spLocks noChangeArrowheads="1"/>
          </p:cNvSpPr>
          <p:nvPr/>
        </p:nvSpPr>
        <p:spPr>
          <a:xfrm>
            <a:off x="119792" y="288903"/>
            <a:ext cx="12192000" cy="65927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255" tIns="52128" rIns="104255" bIns="52128">
            <a:spAutoFit/>
          </a:bodyPr>
          <a:lstStyle>
            <a:lvl1pPr eaLnBrk="0" hangingPunct="0">
              <a:buClr>
                <a:schemeClr val="tx1"/>
              </a:buClr>
              <a:buFont typeface="Chiomenti Regular"/>
              <a:buAutoNum type="romanUcPeriod" startAt="1"/>
              <a:defRPr sz="2000">
                <a:solidFill>
                  <a:schemeClr val="tx1"/>
                </a:solidFill>
                <a:latin typeface="Chiomenti Regular"/>
                <a:ea typeface="Lucida Grande"/>
                <a:cs typeface="Lucida Grande"/>
              </a:defRPr>
            </a:lvl1pPr>
            <a:lvl2pPr marL="742950" indent="-285750" eaLnBrk="0" hangingPunct="0">
              <a:buClr>
                <a:schemeClr val="tx1"/>
              </a:buClr>
              <a:buSzTx/>
              <a:buFont typeface="Chiomenti Regular"/>
              <a:buAutoNum type="romanUcPeriod" startAt="1"/>
              <a:defRPr>
                <a:solidFill>
                  <a:schemeClr val="tx1"/>
                </a:solidFill>
                <a:latin typeface="Atlas Grotesk Regular"/>
                <a:ea typeface="Lucida Grande"/>
                <a:cs typeface="Lucida Grande"/>
              </a:defRPr>
            </a:lvl2pPr>
            <a:lvl3pPr marL="1143000" indent="-228600" eaLnBrk="0" hangingPunct="0">
              <a:buClr>
                <a:schemeClr val="tx1"/>
              </a:buClr>
              <a:buSzPct val="110000"/>
              <a:buFont typeface="Arial" pitchFamily="34" charset="0"/>
              <a:buChar char="•"/>
              <a:defRPr sz="1600">
                <a:solidFill>
                  <a:schemeClr val="tx1"/>
                </a:solidFill>
                <a:latin typeface="Atlas Grotesk Regular"/>
                <a:ea typeface="Lucida Grande"/>
                <a:cs typeface="Lucida Grande"/>
              </a:defRPr>
            </a:lvl3pPr>
            <a:lvl4pPr marL="1600200" indent="-228600" eaLnBrk="0" hangingPunct="0">
              <a:buClr>
                <a:schemeClr val="tx1"/>
              </a:buClr>
              <a:buSzPct val="110000"/>
              <a:buFont typeface="Chiomenti Regular"/>
              <a:buAutoNum type="alphaLcPeriod" startAt="1"/>
              <a:defRPr sz="1400">
                <a:solidFill>
                  <a:schemeClr val="tx1"/>
                </a:solidFill>
                <a:latin typeface="Atlas Grotesk Regular"/>
                <a:ea typeface="Lucida Grande"/>
                <a:cs typeface="Lucida Grande"/>
              </a:defRPr>
            </a:lvl4pPr>
            <a:lvl5pPr marL="2057400" indent="-228600" eaLnBrk="0" hangingPunct="0">
              <a:buClr>
                <a:schemeClr val="tx1"/>
              </a:buClr>
              <a:buSzTx/>
              <a:buFont typeface="Atlas Grotesk Regular"/>
              <a:buChar char="–"/>
              <a:defRPr sz="1200">
                <a:solidFill>
                  <a:schemeClr val="tx1"/>
                </a:solidFill>
                <a:latin typeface="Atlas Grotesk Regular"/>
                <a:ea typeface="Lucida Grande"/>
                <a:cs typeface="Lucida Grande"/>
              </a:defRPr>
            </a:lvl5pPr>
            <a:lvl6pPr marL="25146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6pPr>
            <a:lvl7pPr marL="29718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7pPr>
            <a:lvl8pPr marL="34290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8pPr>
            <a:lvl9pPr marL="38862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9pPr>
          </a:lstStyle>
          <a:p>
            <a:pPr defTabSz="913858" fontAlgn="base" eaLnBrk="1" hangingPunct="1">
              <a:spcBef>
                <a:spcPct val="0"/>
              </a:spcBef>
              <a:spcAft>
                <a:spcPct val="0"/>
              </a:spcAft>
              <a:buClrTx/>
              <a:buNone/>
              <a:defRPr/>
            </a:pPr>
            <a:r>
              <a:rPr lang="en-US" sz="3600" dirty="1">
                <a:solidFill>
                  <a:srgbClr val="101820"/>
                </a:solidFill>
                <a:latin typeface="Calibri" panose="020f0502020204030204" pitchFamily="34" charset="0"/>
                <a:cs typeface="Calibri" panose="020f0502020204030204" pitchFamily="34" charset="0"/>
              </a:rPr>
              <a:t>Types of Financing Entities</a:t>
            </a:r>
            <a:endParaRPr lang="it-IT" altLang="it-IT" sz="3600" b="1">
              <a:solidFill>
                <a:srgbClr val="101820"/>
              </a:solidFill>
              <a:latin typeface="Calibri" panose="020f0502020204030204" pitchFamily="34" charset="0"/>
              <a:cs typeface="Calibri" panose="020f0502020204030204" pitchFamily="34" charset="0"/>
            </a:endParaRPr>
          </a:p>
        </p:txBody>
      </p:sp>
      <p:sp>
        <p:nvSpPr>
          <p:cNvPr id="29" name="AutoShape 3">
            <a:extLst>
              <a:ext uri="{FF2B5EF4-FFF2-40B4-BE49-F238E27FC236}">
                <a16:creationId xmlns:a16="http://schemas.microsoft.com/office/drawing/2014/main" id="{C9AAC987-9248-47BF-B327-72122298C20A}"/>
              </a:ext>
            </a:extLst>
          </p:cNvPr>
          <p:cNvSpPr>
            <a:spLocks noChangeArrowheads="1"/>
          </p:cNvSpPr>
          <p:nvPr/>
        </p:nvSpPr>
        <p:spPr>
          <a:xfrm>
            <a:off x="2720746" y="1131132"/>
            <a:ext cx="6438608" cy="972383"/>
          </a:xfrm>
          <a:prstGeom prst="triangle">
            <a:avLst>
              <a:gd name="adj" fmla="val 100000"/>
            </a:avLst>
          </a:prstGeom>
          <a:gradFill flip="none" rotWithShape="1">
            <a:gsLst>
              <a:gs pos="0">
                <a:schemeClr val="accent3"/>
              </a:gs>
              <a:gs pos="100000">
                <a:srgbClr val="80BEC9"/>
              </a:gs>
            </a:gsLst>
            <a:lin ang="10800000" scaled="1"/>
            <a:tileRect/>
          </a:gradFill>
          <a:ln w="9525" algn="ctr">
            <a:noFill/>
            <a:miter lim="800000"/>
          </a:ln>
          <a:effectLst>
            <a:outerShdw blurRad="50800" dir="2700000" dist="38100" algn="tl" rotWithShape="0">
              <a:prstClr val="black">
                <a:alpha val="40000"/>
              </a:prstClr>
            </a:outerShdw>
          </a:effectLst>
        </p:spPr>
        <p:txBody>
          <a:bodyPr rot="10800000" vert="eaVert" wrap="none" lIns="0" tIns="0" rIns="0" bIns="0" anchor="ctr"/>
          <a:lstStyle/>
          <a:p>
            <a:pPr fontAlgn="base">
              <a:spcBef>
                <a:spcPct val="0"/>
              </a:spcBef>
              <a:spcAft>
                <a:spcPct val="0"/>
              </a:spcAft>
            </a:pPr>
            <a:endParaRPr lang="en-GB" sz="1600">
              <a:solidFill>
                <a:srgbClr val="000000"/>
              </a:solidFill>
            </a:endParaRPr>
          </a:p>
        </p:txBody>
      </p:sp>
      <p:sp>
        <p:nvSpPr>
          <p:cNvPr id="30" name="Text Box 4">
            <a:extLst>
              <a:ext uri="{FF2B5EF4-FFF2-40B4-BE49-F238E27FC236}">
                <a16:creationId xmlns:a16="http://schemas.microsoft.com/office/drawing/2014/main" id="{8502B0FA-B6FE-4142-A3D1-4B9D64DF9982}"/>
              </a:ext>
            </a:extLst>
          </p:cNvPr>
          <p:cNvSpPr txBox="1">
            <a:spLocks noChangeArrowheads="1"/>
          </p:cNvSpPr>
          <p:nvPr/>
        </p:nvSpPr>
        <p:spPr>
          <a:xfrm>
            <a:off x="7608326" y="1367616"/>
            <a:ext cx="1486876" cy="287323"/>
          </a:xfrm>
          <a:prstGeom prst="rect"/>
          <a:noFill/>
          <a:ln w="9525" algn="ctr">
            <a:noFill/>
            <a:miter lim="800000"/>
          </a:ln>
        </p:spPr>
        <p:txBody>
          <a:bodyPr lIns="0" tIns="0" rIns="0" bIns="0">
            <a:spAutoFit/>
          </a:bodyPr>
          <a:lstStyle/>
          <a:p>
            <a:pPr fontAlgn="base">
              <a:spcBef>
                <a:spcPct val="50000"/>
              </a:spcBef>
              <a:spcAft>
                <a:spcPct val="0"/>
              </a:spcAft>
            </a:pPr>
            <a:r>
              <a:rPr lang="en-GB" sz="1867" b="1" dirty="1">
                <a:solidFill>
                  <a:srgbClr val="FFFFFF"/>
                </a:solidFill>
              </a:rPr>
              <a:t>Entrepreneur</a:t>
            </a:r>
          </a:p>
        </p:txBody>
      </p:sp>
      <p:sp>
        <p:nvSpPr>
          <p:cNvPr id="31" name="Text Box 5">
            <a:extLst>
              <a:ext uri="{FF2B5EF4-FFF2-40B4-BE49-F238E27FC236}">
                <a16:creationId xmlns:a16="http://schemas.microsoft.com/office/drawing/2014/main" id="{9D1897A1-EC1C-4EA3-8B01-5BB63333B2B3}"/>
              </a:ext>
            </a:extLst>
          </p:cNvPr>
          <p:cNvSpPr txBox="1">
            <a:spLocks noChangeArrowheads="1"/>
          </p:cNvSpPr>
          <p:nvPr/>
        </p:nvSpPr>
        <p:spPr>
          <a:xfrm>
            <a:off x="2842748" y="1320207"/>
            <a:ext cx="978093" cy="574644"/>
          </a:xfrm>
          <a:prstGeom prst="rect"/>
          <a:noFill/>
          <a:ln w="9525" algn="ctr">
            <a:noFill/>
            <a:miter lim="800000"/>
          </a:ln>
        </p:spPr>
        <p:txBody>
          <a:bodyPr wrap="square" lIns="0" tIns="0" rIns="0" bIns="0">
            <a:spAutoFit/>
          </a:bodyPr>
          <a:lstStyle/>
          <a:p>
            <a:pPr fontAlgn="base">
              <a:spcBef>
                <a:spcPct val="50000"/>
              </a:spcBef>
              <a:spcAft>
                <a:spcPct val="0"/>
              </a:spcAft>
            </a:pPr>
            <a:r>
              <a:rPr lang="en-GB" sz="1867" b="1" dirty="1">
                <a:solidFill>
                  <a:srgbClr val="00338D"/>
                </a:solidFill>
              </a:rPr>
              <a:t>Routine Entity</a:t>
            </a:r>
          </a:p>
        </p:txBody>
      </p:sp>
      <p:sp>
        <p:nvSpPr>
          <p:cNvPr id="36" name="Text Box 6">
            <a:extLst>
              <a:ext uri="{FF2B5EF4-FFF2-40B4-BE49-F238E27FC236}">
                <a16:creationId xmlns:a16="http://schemas.microsoft.com/office/drawing/2014/main" id="{0D736D62-BE89-4926-9C5E-596676F18A38}"/>
              </a:ext>
            </a:extLst>
          </p:cNvPr>
          <p:cNvSpPr txBox="1">
            <a:spLocks noChangeArrowheads="1"/>
          </p:cNvSpPr>
          <p:nvPr/>
        </p:nvSpPr>
        <p:spPr>
          <a:xfrm>
            <a:off x="9361812" y="2167034"/>
            <a:ext cx="1299307" cy="246221"/>
          </a:xfrm>
          <a:prstGeom prst="rect"/>
          <a:noFill/>
          <a:ln w="9525" algn="ctr">
            <a:noFill/>
            <a:miter lim="800000"/>
          </a:ln>
        </p:spPr>
        <p:txBody>
          <a:bodyPr wrap="square" lIns="0" tIns="0" rIns="0" bIns="0">
            <a:spAutoFit/>
          </a:bodyPr>
          <a:lstStyle/>
          <a:p>
            <a:pPr fontAlgn="base">
              <a:spcBef>
                <a:spcPct val="0"/>
              </a:spcBef>
              <a:spcAft>
                <a:spcPct val="0"/>
              </a:spcAft>
            </a:pPr>
            <a:r>
              <a:rPr lang="en-GB" sz="1600" dirty="1">
                <a:solidFill>
                  <a:srgbClr val="000000"/>
                </a:solidFill>
              </a:rPr>
              <a:t>Value-add</a:t>
            </a:r>
          </a:p>
        </p:txBody>
      </p:sp>
      <p:sp>
        <p:nvSpPr>
          <p:cNvPr id="39" name="Line 7">
            <a:extLst>
              <a:ext uri="{FF2B5EF4-FFF2-40B4-BE49-F238E27FC236}">
                <a16:creationId xmlns:a16="http://schemas.microsoft.com/office/drawing/2014/main" id="{83E2928C-8335-4C8D-B60C-141832AF43D1}"/>
              </a:ext>
            </a:extLst>
          </p:cNvPr>
          <p:cNvSpPr>
            <a:spLocks noChangeShapeType="1"/>
          </p:cNvSpPr>
          <p:nvPr/>
        </p:nvSpPr>
        <p:spPr>
          <a:xfrm flipV="1">
            <a:off x="2542946" y="1528655"/>
            <a:ext cx="3367" cy="574517"/>
          </a:xfrm>
          <a:prstGeom prst="line"/>
          <a:noFill/>
          <a:ln w="28575">
            <a:solidFill>
              <a:srgbClr val="97989A"/>
            </a:solidFill>
            <a:round/>
            <a:tailEnd type="triangle" w="med" len="med"/>
          </a:ln>
        </p:spPr>
        <p:txBody>
          <a:bodyPr rot="10800000" vert="eaVert" lIns="0" tIns="0" rIns="0" bIns="0" anchor="ctr"/>
          <a:lstStyle/>
          <a:p>
            <a:pPr fontAlgn="base">
              <a:spcBef>
                <a:spcPct val="0"/>
              </a:spcBef>
              <a:spcAft>
                <a:spcPct val="0"/>
              </a:spcAft>
            </a:pPr>
            <a:endParaRPr lang="en-GB" sz="1600">
              <a:solidFill>
                <a:srgbClr val="000000"/>
              </a:solidFill>
            </a:endParaRPr>
          </a:p>
        </p:txBody>
      </p:sp>
      <p:sp>
        <p:nvSpPr>
          <p:cNvPr id="42" name="Line 8">
            <a:extLst>
              <a:ext uri="{FF2B5EF4-FFF2-40B4-BE49-F238E27FC236}">
                <a16:creationId xmlns:a16="http://schemas.microsoft.com/office/drawing/2014/main" id="{1D0F7EB7-8DD2-439A-8878-45D94E676F06}"/>
              </a:ext>
            </a:extLst>
          </p:cNvPr>
          <p:cNvSpPr>
            <a:spLocks noChangeShapeType="1"/>
          </p:cNvSpPr>
          <p:nvPr/>
        </p:nvSpPr>
        <p:spPr>
          <a:xfrm>
            <a:off x="2542946" y="2240375"/>
            <a:ext cx="6730809" cy="52213"/>
          </a:xfrm>
          <a:prstGeom prst="line"/>
          <a:noFill/>
          <a:ln w="28575">
            <a:solidFill>
              <a:srgbClr val="97989A"/>
            </a:solidFill>
            <a:round/>
            <a:tailEnd type="triangle" w="med" len="med"/>
          </a:ln>
        </p:spPr>
        <p:txBody>
          <a:bodyPr rot="10800000" vert="eaVert" lIns="0" tIns="0" rIns="0" bIns="0" anchor="ctr"/>
          <a:lstStyle/>
          <a:p>
            <a:pPr fontAlgn="base">
              <a:spcBef>
                <a:spcPct val="0"/>
              </a:spcBef>
              <a:spcAft>
                <a:spcPct val="0"/>
              </a:spcAft>
            </a:pPr>
            <a:endParaRPr lang="en-GB" sz="1600">
              <a:solidFill>
                <a:srgbClr val="000000"/>
              </a:solidFill>
            </a:endParaRPr>
          </a:p>
        </p:txBody>
      </p:sp>
      <p:sp>
        <p:nvSpPr>
          <p:cNvPr id="43" name="Text Box 9">
            <a:extLst>
              <a:ext uri="{FF2B5EF4-FFF2-40B4-BE49-F238E27FC236}">
                <a16:creationId xmlns:a16="http://schemas.microsoft.com/office/drawing/2014/main" id="{A2495275-D3A6-4944-B506-00F311EABD35}"/>
              </a:ext>
            </a:extLst>
          </p:cNvPr>
          <p:cNvSpPr txBox="1">
            <a:spLocks noChangeArrowheads="1"/>
          </p:cNvSpPr>
          <p:nvPr/>
        </p:nvSpPr>
        <p:spPr>
          <a:xfrm rot="16200000">
            <a:off x="1783162" y="1654217"/>
            <a:ext cx="972379" cy="246221"/>
          </a:xfrm>
          <a:prstGeom prst="rect"/>
          <a:noFill/>
          <a:ln w="9525" algn="ctr">
            <a:noFill/>
            <a:miter lim="800000"/>
          </a:ln>
        </p:spPr>
        <p:txBody>
          <a:bodyPr wrap="square" lIns="0" tIns="0" rIns="0" bIns="0">
            <a:spAutoFit/>
          </a:bodyPr>
          <a:lstStyle/>
          <a:p>
            <a:pPr algn="ctr" fontAlgn="base">
              <a:spcBef>
                <a:spcPct val="0"/>
              </a:spcBef>
              <a:spcAft>
                <a:spcPct val="0"/>
              </a:spcAft>
            </a:pPr>
            <a:r>
              <a:rPr lang="en-GB" sz="1600" dirty="1">
                <a:solidFill>
                  <a:srgbClr val="000000"/>
                </a:solidFill>
              </a:rPr>
              <a:t>Profit/Loss</a:t>
            </a:r>
          </a:p>
        </p:txBody>
      </p:sp>
      <p:sp>
        <p:nvSpPr>
          <p:cNvPr id="44" name="AutoShape 21">
            <a:extLst>
              <a:ext uri="{FF2B5EF4-FFF2-40B4-BE49-F238E27FC236}">
                <a16:creationId xmlns:a16="http://schemas.microsoft.com/office/drawing/2014/main" id="{F495BFC7-1D6B-4005-BAFC-63B5207415A1}"/>
              </a:ext>
            </a:extLst>
          </p:cNvPr>
          <p:cNvSpPr>
            <a:spLocks noChangeArrowheads="1"/>
          </p:cNvSpPr>
          <p:nvPr/>
        </p:nvSpPr>
        <p:spPr>
          <a:xfrm flipV="1">
            <a:off x="2269352" y="2606288"/>
            <a:ext cx="6959848" cy="887593"/>
          </a:xfrm>
          <a:prstGeom prst="triangle">
            <a:avLst>
              <a:gd name="adj" fmla="val 50000"/>
            </a:avLst>
          </a:prstGeom>
          <a:gradFill flip="none" rotWithShape="1">
            <a:gsLst>
              <a:gs pos="0">
                <a:srgbClr val="97989A"/>
              </a:gs>
              <a:gs pos="100000">
                <a:srgbClr val="DCDDDD"/>
              </a:gs>
            </a:gsLst>
            <a:lin ang="5400000" scaled="1"/>
            <a:tileRect/>
          </a:gradFill>
          <a:ln w="9525" algn="ctr">
            <a:noFill/>
            <a:miter lim="800000"/>
          </a:ln>
          <a:effectLst>
            <a:outerShdw blurRad="50800" dir="2700000" dist="38100" algn="tl" rotWithShape="0">
              <a:prstClr val="black">
                <a:alpha val="40000"/>
              </a:prstClr>
            </a:outerShdw>
          </a:effectLst>
        </p:spPr>
        <p:txBody>
          <a:bodyPr rot="10800000" lIns="0" tIns="240000" rIns="0" bIns="0" anchor="ctr"/>
          <a:lstStyle/>
          <a:p>
            <a:pPr algn="ctr" fontAlgn="base">
              <a:spcBef>
                <a:spcPct val="0"/>
              </a:spcBef>
              <a:spcAft>
                <a:spcPct val="0"/>
              </a:spcAft>
            </a:pPr>
            <a:r>
              <a:rPr lang="en-GB" sz="1600" b="1" dirty="1">
                <a:solidFill>
                  <a:srgbClr val="00338D"/>
                </a:solidFill>
              </a:rPr>
              <a:t>Examples for a classification</a:t>
            </a:r>
          </a:p>
        </p:txBody>
      </p:sp>
      <p:sp>
        <p:nvSpPr>
          <p:cNvPr id="45" name="Oval 15">
            <a:extLst>
              <a:ext uri="{FF2B5EF4-FFF2-40B4-BE49-F238E27FC236}">
                <a16:creationId xmlns:a16="http://schemas.microsoft.com/office/drawing/2014/main" id="{6A97C0AC-BC36-4FB0-AE77-3E35D89B9CFB}"/>
              </a:ext>
            </a:extLst>
          </p:cNvPr>
          <p:cNvSpPr>
            <a:spLocks noChangeAspect="1" noChangeArrowheads="1"/>
          </p:cNvSpPr>
          <p:nvPr/>
        </p:nvSpPr>
        <p:spPr>
          <a:xfrm>
            <a:off x="2825078" y="2120629"/>
            <a:ext cx="294248" cy="288289"/>
          </a:xfrm>
          <a:prstGeom prst="ellipse"/>
          <a:solidFill>
            <a:schemeClr val="accent3"/>
          </a:solidFill>
          <a:ln w="9525" algn="ctr">
            <a:solidFill>
              <a:schemeClr val="bg1"/>
            </a:solidFill>
            <a:round/>
          </a:ln>
        </p:spPr>
        <p:txBody>
          <a:bodyPr wrap="none" anchor="ctr"/>
          <a:lstStyle/>
          <a:p>
            <a:pPr algn="ctr"/>
            <a:r>
              <a:rPr lang="en-GB" sz="1600" b="1" dirty="1">
                <a:solidFill>
                  <a:schemeClr val="bg1"/>
                </a:solidFill>
              </a:rPr>
              <a:t>1</a:t>
            </a:r>
          </a:p>
        </p:txBody>
      </p:sp>
      <p:sp>
        <p:nvSpPr>
          <p:cNvPr id="46" name="Oval 16">
            <a:extLst>
              <a:ext uri="{FF2B5EF4-FFF2-40B4-BE49-F238E27FC236}">
                <a16:creationId xmlns:a16="http://schemas.microsoft.com/office/drawing/2014/main" id="{5C3387C8-3535-4D6C-B679-049D76976981}"/>
              </a:ext>
            </a:extLst>
          </p:cNvPr>
          <p:cNvSpPr>
            <a:spLocks noChangeAspect="1" noChangeArrowheads="1"/>
          </p:cNvSpPr>
          <p:nvPr/>
        </p:nvSpPr>
        <p:spPr>
          <a:xfrm>
            <a:off x="4831654" y="2140163"/>
            <a:ext cx="294247" cy="288289"/>
          </a:xfrm>
          <a:prstGeom prst="ellipse"/>
          <a:solidFill>
            <a:schemeClr val="accent3"/>
          </a:solidFill>
          <a:ln w="9525" algn="ctr">
            <a:solidFill>
              <a:schemeClr val="bg1"/>
            </a:solidFill>
            <a:round/>
          </a:ln>
        </p:spPr>
        <p:txBody>
          <a:bodyPr wrap="none" anchor="ctr"/>
          <a:lstStyle/>
          <a:p>
            <a:pPr algn="ctr"/>
            <a:r>
              <a:rPr lang="en-GB" sz="1600" b="1" dirty="1">
                <a:solidFill>
                  <a:schemeClr val="bg1"/>
                </a:solidFill>
              </a:rPr>
              <a:t>2</a:t>
            </a:r>
          </a:p>
        </p:txBody>
      </p:sp>
      <p:sp>
        <p:nvSpPr>
          <p:cNvPr id="47" name="Oval 17">
            <a:extLst>
              <a:ext uri="{FF2B5EF4-FFF2-40B4-BE49-F238E27FC236}">
                <a16:creationId xmlns:a16="http://schemas.microsoft.com/office/drawing/2014/main" id="{4BB393AC-0328-44FD-8446-EA15882415A7}"/>
              </a:ext>
            </a:extLst>
          </p:cNvPr>
          <p:cNvSpPr>
            <a:spLocks noChangeAspect="1" noChangeArrowheads="1"/>
          </p:cNvSpPr>
          <p:nvPr/>
        </p:nvSpPr>
        <p:spPr>
          <a:xfrm>
            <a:off x="6779717" y="2132909"/>
            <a:ext cx="294248" cy="288289"/>
          </a:xfrm>
          <a:prstGeom prst="ellipse"/>
          <a:solidFill>
            <a:schemeClr val="accent3"/>
          </a:solidFill>
          <a:ln w="9525" algn="ctr">
            <a:solidFill>
              <a:schemeClr val="bg1"/>
            </a:solidFill>
            <a:round/>
          </a:ln>
        </p:spPr>
        <p:txBody>
          <a:bodyPr wrap="none" anchor="ctr"/>
          <a:lstStyle/>
          <a:p>
            <a:pPr algn="ctr"/>
            <a:r>
              <a:rPr lang="en-GB" sz="1600" b="1" dirty="1">
                <a:solidFill>
                  <a:schemeClr val="bg1"/>
                </a:solidFill>
              </a:rPr>
              <a:t>3</a:t>
            </a:r>
          </a:p>
        </p:txBody>
      </p:sp>
      <p:sp>
        <p:nvSpPr>
          <p:cNvPr id="48" name="Oval 18">
            <a:extLst>
              <a:ext uri="{FF2B5EF4-FFF2-40B4-BE49-F238E27FC236}">
                <a16:creationId xmlns:a16="http://schemas.microsoft.com/office/drawing/2014/main" id="{F9BA2FF5-F10B-4FBC-8B4A-565D0CA309C0}"/>
              </a:ext>
            </a:extLst>
          </p:cNvPr>
          <p:cNvSpPr>
            <a:spLocks noChangeAspect="1" noChangeArrowheads="1"/>
          </p:cNvSpPr>
          <p:nvPr/>
        </p:nvSpPr>
        <p:spPr>
          <a:xfrm>
            <a:off x="8511839" y="2157248"/>
            <a:ext cx="294247" cy="288291"/>
          </a:xfrm>
          <a:prstGeom prst="ellipse"/>
          <a:solidFill>
            <a:schemeClr val="accent3"/>
          </a:solidFill>
          <a:ln w="9525" algn="ctr">
            <a:solidFill>
              <a:schemeClr val="bg1"/>
            </a:solidFill>
            <a:round/>
          </a:ln>
        </p:spPr>
        <p:txBody>
          <a:bodyPr wrap="none" anchor="ctr"/>
          <a:lstStyle/>
          <a:p>
            <a:pPr algn="ctr"/>
            <a:r>
              <a:rPr lang="en-GB" sz="1600" b="1" dirty="1">
                <a:solidFill>
                  <a:schemeClr val="bg1"/>
                </a:solidFill>
              </a:rPr>
              <a:t>4</a:t>
            </a:r>
          </a:p>
        </p:txBody>
      </p:sp>
      <p:grpSp>
        <p:nvGrpSpPr>
          <p:cNvPr id="49" name="Group 48">
            <a:extLst>
              <a:ext uri="{FF2B5EF4-FFF2-40B4-BE49-F238E27FC236}">
                <a16:creationId xmlns:a16="http://schemas.microsoft.com/office/drawing/2014/main" id="{A87FADA5-CDA3-4FBD-BFBC-B8B34C6318C5}"/>
              </a:ext>
            </a:extLst>
          </p:cNvPr>
          <p:cNvGrpSpPr/>
          <p:nvPr/>
        </p:nvGrpSpPr>
        <p:grpSpPr>
          <a:xfrm>
            <a:off x="1255760" y="3689363"/>
            <a:ext cx="9179599" cy="2557681"/>
            <a:chOff x="643679" y="4132601"/>
            <a:chExt cx="7537877" cy="2211140"/>
          </a:xfrm>
        </p:grpSpPr>
        <p:sp>
          <p:nvSpPr>
            <p:cNvPr id="50" name="Rectangle 14">
              <a:extLst>
                <a:ext uri="{FF2B5EF4-FFF2-40B4-BE49-F238E27FC236}">
                  <a16:creationId xmlns:a16="http://schemas.microsoft.com/office/drawing/2014/main" id="{4BDEE771-8838-4148-8E1C-0ECE3008CBB5}"/>
                </a:ext>
              </a:extLst>
            </p:cNvPr>
            <p:cNvSpPr>
              <a:spLocks noChangeArrowheads="1"/>
            </p:cNvSpPr>
            <p:nvPr/>
          </p:nvSpPr>
          <p:spPr>
            <a:xfrm>
              <a:off x="6597556" y="4362400"/>
              <a:ext cx="1584000" cy="1981341"/>
            </a:xfrm>
            <a:prstGeom prst="rect"/>
            <a:solidFill>
              <a:srgbClr val="E5F2F4"/>
            </a:solidFill>
            <a:ln w="9525" algn="ctr">
              <a:solidFill>
                <a:srgbClr val="409DAD"/>
              </a:solidFill>
              <a:miter lim="800000"/>
            </a:ln>
            <a:effectLst>
              <a:outerShdw blurRad="50800" dir="2700000" dist="38100" algn="tl" rotWithShape="0">
                <a:prstClr val="black">
                  <a:alpha val="40000"/>
                </a:prstClr>
              </a:outerShdw>
            </a:effectLst>
          </p:spPr>
          <p:txBody>
            <a:bodyPr wrap="square" lIns="72000" tIns="288000" rIns="72000" bIns="72000" anchor="t" anchorCtr="0"/>
            <a:lstStyle/>
            <a:p>
              <a:pPr marL="247644" indent="-247644" fontAlgn="base">
                <a:spcBef>
                  <a:spcPts val="400"/>
                </a:spcBef>
                <a:spcAft>
                  <a:spcPct val="0"/>
                </a:spcAft>
                <a:buClr>
                  <a:srgbClr val="97989A"/>
                </a:buClr>
                <a:buSzPct val="85000"/>
                <a:buFont typeface="Wingdings" pitchFamily="2" charset="2"/>
                <a:buChar char="n"/>
              </a:pPr>
              <a:r>
                <a:rPr lang="en-GB" sz="1467" dirty="1">
                  <a:solidFill>
                    <a:srgbClr val="000000"/>
                  </a:solidFill>
                </a:rPr>
                <a:t>In-house banks</a:t>
              </a:r>
            </a:p>
            <a:p>
              <a:pPr marL="247644" indent="-247644" fontAlgn="base">
                <a:spcBef>
                  <a:spcPts val="400"/>
                </a:spcBef>
                <a:spcAft>
                  <a:spcPct val="0"/>
                </a:spcAft>
                <a:buClr>
                  <a:srgbClr val="97989A"/>
                </a:buClr>
                <a:buSzPct val="85000"/>
                <a:buFont typeface="Wingdings" pitchFamily="2" charset="2"/>
                <a:buChar char="n"/>
              </a:pPr>
              <a:r>
                <a:rPr lang="en-GB" sz="1467" dirty="1">
                  <a:solidFill>
                    <a:srgbClr val="000000"/>
                  </a:solidFill>
                </a:rPr>
                <a:t>Risk taking captive insurance companies</a:t>
              </a:r>
            </a:p>
            <a:p>
              <a:pPr marL="247644" indent="-247644" fontAlgn="base">
                <a:spcBef>
                  <a:spcPts val="400"/>
                </a:spcBef>
                <a:spcAft>
                  <a:spcPct val="0"/>
                </a:spcAft>
                <a:buClr>
                  <a:srgbClr val="97989A"/>
                </a:buClr>
                <a:buSzPct val="85000"/>
                <a:buFont typeface="Wingdings" pitchFamily="2" charset="2"/>
                <a:buChar char="n"/>
              </a:pPr>
              <a:endParaRPr lang="en-GB" sz="1467">
                <a:solidFill>
                  <a:srgbClr val="000000"/>
                </a:solidFill>
              </a:endParaRPr>
            </a:p>
            <a:p>
              <a:pPr marL="247644" indent="-247644" fontAlgn="base">
                <a:spcBef>
                  <a:spcPts val="400"/>
                </a:spcBef>
                <a:spcAft>
                  <a:spcPct val="0"/>
                </a:spcAft>
                <a:buClr>
                  <a:srgbClr val="97989A"/>
                </a:buClr>
                <a:buSzPct val="85000"/>
                <a:buFont typeface="Wingdings" pitchFamily="2" charset="2"/>
                <a:buChar char="n"/>
              </a:pPr>
              <a:r>
                <a:rPr lang="en-GB" sz="1467" b="1" dirty="1">
                  <a:solidFill>
                    <a:srgbClr val="000000"/>
                  </a:solidFill>
                </a:rPr>
                <a:t>Remuneration: premiums/residual profits</a:t>
              </a:r>
              <a:endParaRPr lang="en-GB" sz="1600" b="1">
                <a:solidFill>
                  <a:srgbClr val="000000"/>
                </a:solidFill>
              </a:endParaRPr>
            </a:p>
          </p:txBody>
        </p:sp>
        <p:sp>
          <p:nvSpPr>
            <p:cNvPr id="51" name="Rectangle 14">
              <a:extLst>
                <a:ext uri="{FF2B5EF4-FFF2-40B4-BE49-F238E27FC236}">
                  <a16:creationId xmlns:a16="http://schemas.microsoft.com/office/drawing/2014/main" id="{5B2E325B-7959-40B6-AD85-34B6BB2EBB4E}"/>
                </a:ext>
              </a:extLst>
            </p:cNvPr>
            <p:cNvSpPr>
              <a:spLocks noChangeArrowheads="1"/>
            </p:cNvSpPr>
            <p:nvPr/>
          </p:nvSpPr>
          <p:spPr>
            <a:xfrm>
              <a:off x="800652" y="4362400"/>
              <a:ext cx="1584000" cy="1946917"/>
            </a:xfrm>
            <a:prstGeom prst="rect"/>
            <a:solidFill>
              <a:srgbClr val="E5F2F4"/>
            </a:solidFill>
            <a:ln w="9525" algn="ctr">
              <a:solidFill>
                <a:srgbClr val="409DAD"/>
              </a:solidFill>
              <a:miter lim="800000"/>
            </a:ln>
            <a:effectLst>
              <a:outerShdw blurRad="50800" dir="2700000" dist="38100" algn="tl" rotWithShape="0">
                <a:prstClr val="black">
                  <a:alpha val="40000"/>
                </a:prstClr>
              </a:outerShdw>
            </a:effectLst>
          </p:spPr>
          <p:txBody>
            <a:bodyPr wrap="square" lIns="72000" tIns="288000" rIns="72000" bIns="72000" anchor="t" anchorCtr="0"/>
            <a:lstStyle/>
            <a:p>
              <a:pPr marL="247644" indent="-247644" fontAlgn="base">
                <a:spcBef>
                  <a:spcPts val="400"/>
                </a:spcBef>
                <a:spcAft>
                  <a:spcPct val="0"/>
                </a:spcAft>
                <a:buClr>
                  <a:srgbClr val="97989A"/>
                </a:buClr>
                <a:buSzPct val="85000"/>
                <a:buFont typeface="Wingdings" pitchFamily="2" charset="2"/>
                <a:buChar char="n"/>
              </a:pPr>
              <a:r>
                <a:rPr lang="en-GB" sz="1467" dirty="1">
                  <a:solidFill>
                    <a:srgbClr val="000000"/>
                  </a:solidFill>
                </a:rPr>
                <a:t>Cash rich companies with no substance</a:t>
              </a:r>
            </a:p>
            <a:p>
              <a:pPr marL="247644" indent="-247644" fontAlgn="base">
                <a:spcBef>
                  <a:spcPts val="400"/>
                </a:spcBef>
                <a:spcAft>
                  <a:spcPct val="0"/>
                </a:spcAft>
                <a:buClr>
                  <a:srgbClr val="97989A"/>
                </a:buClr>
                <a:buSzPct val="85000"/>
                <a:buFont typeface="Wingdings" pitchFamily="2" charset="2"/>
                <a:buChar char="n"/>
              </a:pPr>
              <a:endParaRPr lang="en-GB" sz="1467">
                <a:solidFill>
                  <a:srgbClr val="000000"/>
                </a:solidFill>
              </a:endParaRPr>
            </a:p>
            <a:p>
              <a:pPr marL="247644" indent="-247644" fontAlgn="base">
                <a:spcBef>
                  <a:spcPts val="400"/>
                </a:spcBef>
                <a:spcAft>
                  <a:spcPct val="0"/>
                </a:spcAft>
                <a:buClr>
                  <a:srgbClr val="97989A"/>
                </a:buClr>
                <a:buSzPct val="85000"/>
                <a:buFont typeface="Wingdings" pitchFamily="2" charset="2"/>
                <a:buChar char="n"/>
              </a:pPr>
              <a:r>
                <a:rPr lang="en-GB" sz="1467" b="1" dirty="1">
                  <a:solidFill>
                    <a:srgbClr val="000000"/>
                  </a:solidFill>
                </a:rPr>
                <a:t>Remuneration: risk free or risk adjusted return</a:t>
              </a:r>
            </a:p>
          </p:txBody>
        </p:sp>
        <p:sp>
          <p:nvSpPr>
            <p:cNvPr id="52" name="Rectangle 14">
              <a:extLst>
                <a:ext uri="{FF2B5EF4-FFF2-40B4-BE49-F238E27FC236}">
                  <a16:creationId xmlns:a16="http://schemas.microsoft.com/office/drawing/2014/main" id="{8CA6F593-8B85-4A27-A31E-56D800B8D039}"/>
                </a:ext>
              </a:extLst>
            </p:cNvPr>
            <p:cNvSpPr>
              <a:spLocks noChangeArrowheads="1"/>
            </p:cNvSpPr>
            <p:nvPr/>
          </p:nvSpPr>
          <p:spPr>
            <a:xfrm>
              <a:off x="4665254" y="4362400"/>
              <a:ext cx="1584000" cy="1946917"/>
            </a:xfrm>
            <a:prstGeom prst="rect"/>
            <a:solidFill>
              <a:srgbClr val="E5F2F4"/>
            </a:solidFill>
            <a:ln w="9525" algn="ctr">
              <a:solidFill>
                <a:srgbClr val="409DAD"/>
              </a:solidFill>
              <a:miter lim="800000"/>
            </a:ln>
            <a:effectLst>
              <a:outerShdw blurRad="50800" dir="2700000" dist="38100" algn="tl" rotWithShape="0">
                <a:prstClr val="black">
                  <a:alpha val="40000"/>
                </a:prstClr>
              </a:outerShdw>
            </a:effectLst>
          </p:spPr>
          <p:txBody>
            <a:bodyPr wrap="square" lIns="72000" tIns="288000" rIns="72000" bIns="72000" anchor="t" anchorCtr="0"/>
            <a:lstStyle/>
            <a:p>
              <a:pPr marL="247644" indent="-247644" fontAlgn="base">
                <a:spcBef>
                  <a:spcPts val="400"/>
                </a:spcBef>
                <a:spcAft>
                  <a:spcPct val="0"/>
                </a:spcAft>
                <a:buClr>
                  <a:srgbClr val="97989A"/>
                </a:buClr>
                <a:buSzPct val="85000"/>
                <a:buFont typeface="Wingdings" pitchFamily="2" charset="2"/>
                <a:buChar char="n"/>
              </a:pPr>
              <a:r>
                <a:rPr lang="en-GB" sz="1467" dirty="1">
                  <a:solidFill>
                    <a:srgbClr val="000000"/>
                  </a:solidFill>
                </a:rPr>
                <a:t>Intermediate financing companies with some substance</a:t>
              </a:r>
            </a:p>
            <a:p>
              <a:pPr marL="247644" indent="-247644" fontAlgn="base">
                <a:spcBef>
                  <a:spcPts val="400"/>
                </a:spcBef>
                <a:spcAft>
                  <a:spcPct val="0"/>
                </a:spcAft>
                <a:buClr>
                  <a:srgbClr val="97989A"/>
                </a:buClr>
                <a:buSzPct val="85000"/>
                <a:buFont typeface="Wingdings" pitchFamily="2" charset="2"/>
                <a:buChar char="n"/>
              </a:pPr>
              <a:endParaRPr lang="en-GB" sz="1467">
                <a:solidFill>
                  <a:srgbClr val="000000"/>
                </a:solidFill>
              </a:endParaRPr>
            </a:p>
            <a:p>
              <a:pPr marL="247644" indent="-247644" fontAlgn="base">
                <a:spcBef>
                  <a:spcPts val="400"/>
                </a:spcBef>
                <a:spcAft>
                  <a:spcPct val="0"/>
                </a:spcAft>
                <a:buClr>
                  <a:srgbClr val="97989A"/>
                </a:buClr>
                <a:buSzPct val="85000"/>
                <a:buFont typeface="Wingdings" pitchFamily="2" charset="2"/>
                <a:buChar char="n"/>
              </a:pPr>
              <a:r>
                <a:rPr lang="en-GB" sz="1467" b="1" dirty="1">
                  <a:solidFill>
                    <a:srgbClr val="000000"/>
                  </a:solidFill>
                </a:rPr>
                <a:t>Remuneration: gross spread</a:t>
              </a:r>
            </a:p>
          </p:txBody>
        </p:sp>
        <p:sp>
          <p:nvSpPr>
            <p:cNvPr id="53" name="Rectangle 14">
              <a:extLst>
                <a:ext uri="{FF2B5EF4-FFF2-40B4-BE49-F238E27FC236}">
                  <a16:creationId xmlns:a16="http://schemas.microsoft.com/office/drawing/2014/main" id="{7EF77F02-931B-484C-BFED-75120290E68C}"/>
                </a:ext>
              </a:extLst>
            </p:cNvPr>
            <p:cNvSpPr>
              <a:spLocks noChangeArrowheads="1"/>
            </p:cNvSpPr>
            <p:nvPr/>
          </p:nvSpPr>
          <p:spPr>
            <a:xfrm>
              <a:off x="2732953" y="4362400"/>
              <a:ext cx="1584000" cy="1946917"/>
            </a:xfrm>
            <a:prstGeom prst="rect"/>
            <a:solidFill>
              <a:srgbClr val="E5F2F4"/>
            </a:solidFill>
            <a:ln w="9525" algn="ctr">
              <a:solidFill>
                <a:srgbClr val="409DAD"/>
              </a:solidFill>
              <a:miter lim="800000"/>
            </a:ln>
            <a:effectLst>
              <a:outerShdw blurRad="50800" dir="2700000" dist="38100" algn="tl" rotWithShape="0">
                <a:prstClr val="black">
                  <a:alpha val="40000"/>
                </a:prstClr>
              </a:outerShdw>
            </a:effectLst>
          </p:spPr>
          <p:txBody>
            <a:bodyPr wrap="square" lIns="72000" tIns="288000" rIns="72000" bIns="72000" anchor="t" anchorCtr="0"/>
            <a:lstStyle/>
            <a:p>
              <a:pPr marL="247644" indent="-247644" fontAlgn="base">
                <a:spcBef>
                  <a:spcPts val="400"/>
                </a:spcBef>
                <a:spcAft>
                  <a:spcPct val="0"/>
                </a:spcAft>
                <a:buClr>
                  <a:srgbClr val="97989A"/>
                </a:buClr>
                <a:buSzPct val="85000"/>
                <a:buFont typeface="Wingdings" pitchFamily="2" charset="2"/>
                <a:buChar char="n"/>
              </a:pPr>
              <a:r>
                <a:rPr lang="en-GB" sz="1467" dirty="1">
                  <a:solidFill>
                    <a:srgbClr val="000000"/>
                  </a:solidFill>
                </a:rPr>
                <a:t>Routine treasury services</a:t>
              </a:r>
            </a:p>
            <a:p>
              <a:pPr marL="247644" indent="-247644" fontAlgn="base">
                <a:spcBef>
                  <a:spcPts val="400"/>
                </a:spcBef>
                <a:spcAft>
                  <a:spcPct val="0"/>
                </a:spcAft>
                <a:buClr>
                  <a:srgbClr val="97989A"/>
                </a:buClr>
                <a:buSzPct val="85000"/>
                <a:buFont typeface="Wingdings" pitchFamily="2" charset="2"/>
                <a:buChar char="n"/>
              </a:pPr>
              <a:r>
                <a:rPr lang="en-GB" sz="1467" dirty="1">
                  <a:solidFill>
                    <a:srgbClr val="000000"/>
                  </a:solidFill>
                </a:rPr>
                <a:t>Routine cash pool / captive insurance services</a:t>
              </a:r>
            </a:p>
            <a:p>
              <a:pPr marL="247644" indent="-247644" fontAlgn="base">
                <a:spcBef>
                  <a:spcPts val="400"/>
                </a:spcBef>
                <a:spcAft>
                  <a:spcPct val="0"/>
                </a:spcAft>
                <a:buClr>
                  <a:srgbClr val="97989A"/>
                </a:buClr>
                <a:buSzPct val="85000"/>
                <a:buFont typeface="Wingdings" pitchFamily="2" charset="2"/>
                <a:buChar char="n"/>
              </a:pPr>
              <a:endParaRPr lang="en-GB" sz="1467" b="1">
                <a:solidFill>
                  <a:srgbClr val="000000"/>
                </a:solidFill>
              </a:endParaRPr>
            </a:p>
            <a:p>
              <a:pPr marL="247644" indent="-247644" fontAlgn="base">
                <a:spcBef>
                  <a:spcPts val="400"/>
                </a:spcBef>
                <a:spcAft>
                  <a:spcPct val="0"/>
                </a:spcAft>
                <a:buClr>
                  <a:srgbClr val="97989A"/>
                </a:buClr>
                <a:buSzPct val="85000"/>
                <a:buFont typeface="Wingdings" pitchFamily="2" charset="2"/>
                <a:buChar char="n"/>
              </a:pPr>
              <a:r>
                <a:rPr lang="en-GB" sz="1467" b="1" dirty="1">
                  <a:solidFill>
                    <a:srgbClr val="000000"/>
                  </a:solidFill>
                </a:rPr>
                <a:t>Remuneration: cost plus</a:t>
              </a:r>
            </a:p>
          </p:txBody>
        </p:sp>
        <p:sp>
          <p:nvSpPr>
            <p:cNvPr id="54" name="Oval 15">
              <a:extLst>
                <a:ext uri="{FF2B5EF4-FFF2-40B4-BE49-F238E27FC236}">
                  <a16:creationId xmlns:a16="http://schemas.microsoft.com/office/drawing/2014/main" id="{D226DA09-91C2-4089-AB8B-39FDA2D378B0}"/>
                </a:ext>
              </a:extLst>
            </p:cNvPr>
            <p:cNvSpPr>
              <a:spLocks noChangeArrowheads="1"/>
            </p:cNvSpPr>
            <p:nvPr/>
          </p:nvSpPr>
          <p:spPr>
            <a:xfrm>
              <a:off x="643679" y="4132601"/>
              <a:ext cx="367809" cy="360362"/>
            </a:xfrm>
            <a:prstGeom prst="ellipse"/>
            <a:solidFill>
              <a:schemeClr val="accent3"/>
            </a:solidFill>
            <a:ln w="9525" algn="ctr">
              <a:solidFill>
                <a:schemeClr val="bg1"/>
              </a:solidFill>
              <a:round/>
            </a:ln>
          </p:spPr>
          <p:txBody>
            <a:bodyPr wrap="none" anchor="ctr"/>
            <a:lstStyle/>
            <a:p>
              <a:pPr algn="ctr"/>
              <a:r>
                <a:rPr lang="en-GB" sz="1867" b="1" dirty="1">
                  <a:solidFill>
                    <a:schemeClr val="bg1"/>
                  </a:solidFill>
                </a:rPr>
                <a:t>1</a:t>
              </a:r>
            </a:p>
          </p:txBody>
        </p:sp>
        <p:sp>
          <p:nvSpPr>
            <p:cNvPr id="55" name="Oval 16">
              <a:extLst>
                <a:ext uri="{FF2B5EF4-FFF2-40B4-BE49-F238E27FC236}">
                  <a16:creationId xmlns:a16="http://schemas.microsoft.com/office/drawing/2014/main" id="{77DA93AB-58FE-4231-949A-0BC1CAB49D27}"/>
                </a:ext>
              </a:extLst>
            </p:cNvPr>
            <p:cNvSpPr>
              <a:spLocks noChangeArrowheads="1"/>
            </p:cNvSpPr>
            <p:nvPr/>
          </p:nvSpPr>
          <p:spPr>
            <a:xfrm>
              <a:off x="2539766" y="4153799"/>
              <a:ext cx="367808" cy="360362"/>
            </a:xfrm>
            <a:prstGeom prst="ellipse"/>
            <a:solidFill>
              <a:schemeClr val="accent3"/>
            </a:solidFill>
            <a:ln w="9525" algn="ctr">
              <a:solidFill>
                <a:schemeClr val="bg1"/>
              </a:solidFill>
              <a:round/>
            </a:ln>
          </p:spPr>
          <p:txBody>
            <a:bodyPr wrap="none" anchor="ctr"/>
            <a:lstStyle/>
            <a:p>
              <a:pPr algn="ctr"/>
              <a:r>
                <a:rPr lang="en-GB" sz="1867" b="1" dirty="1">
                  <a:solidFill>
                    <a:schemeClr val="bg1"/>
                  </a:solidFill>
                </a:rPr>
                <a:t>2</a:t>
              </a:r>
            </a:p>
          </p:txBody>
        </p:sp>
        <p:sp>
          <p:nvSpPr>
            <p:cNvPr id="56" name="Oval 17">
              <a:extLst>
                <a:ext uri="{FF2B5EF4-FFF2-40B4-BE49-F238E27FC236}">
                  <a16:creationId xmlns:a16="http://schemas.microsoft.com/office/drawing/2014/main" id="{9F681897-A9D4-485E-B8A0-3FB00AEC87BB}"/>
                </a:ext>
              </a:extLst>
            </p:cNvPr>
            <p:cNvSpPr>
              <a:spLocks noChangeArrowheads="1"/>
            </p:cNvSpPr>
            <p:nvPr/>
          </p:nvSpPr>
          <p:spPr>
            <a:xfrm>
              <a:off x="4490209" y="4153799"/>
              <a:ext cx="367809" cy="360362"/>
            </a:xfrm>
            <a:prstGeom prst="ellipse"/>
            <a:solidFill>
              <a:schemeClr val="accent3"/>
            </a:solidFill>
            <a:ln w="9525" algn="ctr">
              <a:solidFill>
                <a:schemeClr val="bg1"/>
              </a:solidFill>
              <a:round/>
            </a:ln>
          </p:spPr>
          <p:txBody>
            <a:bodyPr wrap="none" anchor="ctr"/>
            <a:lstStyle/>
            <a:p>
              <a:pPr algn="ctr"/>
              <a:r>
                <a:rPr lang="en-GB" sz="1867" b="1" dirty="1">
                  <a:solidFill>
                    <a:schemeClr val="bg1"/>
                  </a:solidFill>
                </a:rPr>
                <a:t>3</a:t>
              </a:r>
            </a:p>
          </p:txBody>
        </p:sp>
      </p:grpSp>
      <p:sp>
        <p:nvSpPr>
          <p:cNvPr id="57" name="Oval 18">
            <a:extLst>
              <a:ext uri="{FF2B5EF4-FFF2-40B4-BE49-F238E27FC236}">
                <a16:creationId xmlns:a16="http://schemas.microsoft.com/office/drawing/2014/main" id="{F4E1C807-0A03-40F0-9B84-22518C89BF5B}"/>
              </a:ext>
            </a:extLst>
          </p:cNvPr>
          <p:cNvSpPr>
            <a:spLocks noChangeArrowheads="1"/>
          </p:cNvSpPr>
          <p:nvPr/>
        </p:nvSpPr>
        <p:spPr>
          <a:xfrm>
            <a:off x="8431014" y="3781096"/>
            <a:ext cx="447915" cy="416841"/>
          </a:xfrm>
          <a:prstGeom prst="ellipse"/>
          <a:solidFill>
            <a:schemeClr val="accent3"/>
          </a:solidFill>
          <a:ln w="9525" algn="ctr">
            <a:solidFill>
              <a:schemeClr val="bg1"/>
            </a:solidFill>
            <a:round/>
          </a:ln>
        </p:spPr>
        <p:txBody>
          <a:bodyPr wrap="none" anchor="ctr"/>
          <a:lstStyle/>
          <a:p>
            <a:pPr algn="ctr"/>
            <a:r>
              <a:rPr lang="en-GB" sz="1867" b="1" dirty="1">
                <a:solidFill>
                  <a:schemeClr val="bg1"/>
                </a:solidFill>
              </a:rPr>
              <a:t>4</a:t>
            </a:r>
          </a:p>
        </p:txBody>
      </p:sp>
      <p:sp>
        <p:nvSpPr>
          <p:cNvPr id="58" name="TextBox 57">
            <a:extLst>
              <a:ext uri="{FF2B5EF4-FFF2-40B4-BE49-F238E27FC236}">
                <a16:creationId xmlns:a16="http://schemas.microsoft.com/office/drawing/2014/main" id="{5AD189A0-D413-4DE7-ACC3-4F4576C80C02}"/>
              </a:ext>
            </a:extLst>
          </p:cNvPr>
          <p:cNvSpPr txBox="1"/>
          <p:nvPr/>
        </p:nvSpPr>
        <p:spPr>
          <a:xfrm>
            <a:off x="1841957" y="3372882"/>
            <a:ext cx="1232336" cy="338554"/>
          </a:xfrm>
          <a:prstGeom prst="rect"/>
          <a:noFill/>
        </p:spPr>
        <p:txBody>
          <a:bodyPr wrap="square" rtlCol="0">
            <a:spAutoFit/>
          </a:bodyPr>
          <a:lstStyle/>
          <a:p>
            <a:r>
              <a:rPr lang="en-GB" sz="1600" dirty="1"/>
              <a:t>Shell</a:t>
            </a:r>
          </a:p>
        </p:txBody>
      </p:sp>
      <p:sp>
        <p:nvSpPr>
          <p:cNvPr id="59" name="TextBox 58">
            <a:extLst>
              <a:ext uri="{FF2B5EF4-FFF2-40B4-BE49-F238E27FC236}">
                <a16:creationId xmlns:a16="http://schemas.microsoft.com/office/drawing/2014/main" id="{79CC960C-C34A-4E62-9CC6-F689346B2CCB}"/>
              </a:ext>
            </a:extLst>
          </p:cNvPr>
          <p:cNvSpPr txBox="1"/>
          <p:nvPr/>
        </p:nvSpPr>
        <p:spPr>
          <a:xfrm>
            <a:off x="6677445" y="3425918"/>
            <a:ext cx="998401" cy="338554"/>
          </a:xfrm>
          <a:prstGeom prst="rect"/>
          <a:noFill/>
        </p:spPr>
        <p:txBody>
          <a:bodyPr wrap="square" rtlCol="0">
            <a:spAutoFit/>
          </a:bodyPr>
          <a:lstStyle/>
          <a:p>
            <a:r>
              <a:rPr lang="en-GB" sz="1600" dirty="1"/>
              <a:t>Hybrid</a:t>
            </a:r>
            <a:endParaRPr lang="en-GB" sz="1867"/>
          </a:p>
        </p:txBody>
      </p:sp>
      <p:sp>
        <p:nvSpPr>
          <p:cNvPr id="60" name="TextBox 59">
            <a:extLst>
              <a:ext uri="{FF2B5EF4-FFF2-40B4-BE49-F238E27FC236}">
                <a16:creationId xmlns:a16="http://schemas.microsoft.com/office/drawing/2014/main" id="{C5D429B6-7309-4B53-8AD0-504A271D8144}"/>
              </a:ext>
            </a:extLst>
          </p:cNvPr>
          <p:cNvSpPr txBox="1"/>
          <p:nvPr/>
        </p:nvSpPr>
        <p:spPr>
          <a:xfrm>
            <a:off x="4296655" y="3390801"/>
            <a:ext cx="998401" cy="338554"/>
          </a:xfrm>
          <a:prstGeom prst="rect"/>
          <a:noFill/>
        </p:spPr>
        <p:txBody>
          <a:bodyPr wrap="square" rtlCol="0">
            <a:spAutoFit/>
          </a:bodyPr>
          <a:lstStyle/>
          <a:p>
            <a:r>
              <a:rPr lang="en-GB" sz="1600" dirty="1"/>
              <a:t>Routine</a:t>
            </a:r>
            <a:endParaRPr lang="en-GB" sz="1867"/>
          </a:p>
        </p:txBody>
      </p:sp>
      <p:sp>
        <p:nvSpPr>
          <p:cNvPr id="61" name="TextBox 60">
            <a:extLst>
              <a:ext uri="{FF2B5EF4-FFF2-40B4-BE49-F238E27FC236}">
                <a16:creationId xmlns:a16="http://schemas.microsoft.com/office/drawing/2014/main" id="{8D6C9BE6-8C9B-4F2F-B054-BAD7A1BC3BBE}"/>
              </a:ext>
            </a:extLst>
          </p:cNvPr>
          <p:cNvSpPr txBox="1"/>
          <p:nvPr/>
        </p:nvSpPr>
        <p:spPr>
          <a:xfrm>
            <a:off x="8913207" y="3415388"/>
            <a:ext cx="1566701" cy="338554"/>
          </a:xfrm>
          <a:prstGeom prst="rect"/>
          <a:noFill/>
        </p:spPr>
        <p:txBody>
          <a:bodyPr wrap="square" rtlCol="0">
            <a:spAutoFit/>
          </a:bodyPr>
          <a:lstStyle/>
          <a:p>
            <a:r>
              <a:rPr lang="en-GB" sz="1600" dirty="1"/>
              <a:t>Entrepreneur</a:t>
            </a:r>
          </a:p>
        </p:txBody>
      </p:sp>
    </p:spTree>
    <p:extLst>
      <p:ext uri="{BB962C8B-B14F-4D97-AF65-F5344CB8AC3E}">
        <p14:creationId xmlns:p14="http://schemas.microsoft.com/office/powerpoint/2010/main" val="4101758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2291" name="CasellaDiTesto 1"/>
          <p:cNvSpPr txBox="1">
            <a:spLocks noChangeArrowheads="1"/>
          </p:cNvSpPr>
          <p:nvPr/>
        </p:nvSpPr>
        <p:spPr>
          <a:xfrm>
            <a:off x="157018" y="371187"/>
            <a:ext cx="12192000" cy="65927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255" tIns="52128" rIns="104255" bIns="52128">
            <a:spAutoFit/>
          </a:bodyPr>
          <a:lstStyle>
            <a:lvl1pPr eaLnBrk="0" hangingPunct="0">
              <a:buClr>
                <a:schemeClr val="tx1"/>
              </a:buClr>
              <a:buFont typeface="Chiomenti Regular"/>
              <a:buAutoNum type="romanUcPeriod" startAt="1"/>
              <a:defRPr sz="2000">
                <a:solidFill>
                  <a:schemeClr val="tx1"/>
                </a:solidFill>
                <a:latin typeface="Chiomenti Regular"/>
                <a:ea typeface="Lucida Grande"/>
                <a:cs typeface="Lucida Grande"/>
              </a:defRPr>
            </a:lvl1pPr>
            <a:lvl2pPr marL="742950" indent="-285750" eaLnBrk="0" hangingPunct="0">
              <a:buClr>
                <a:schemeClr val="tx1"/>
              </a:buClr>
              <a:buSzTx/>
              <a:buFont typeface="Chiomenti Regular"/>
              <a:buAutoNum type="romanUcPeriod" startAt="1"/>
              <a:defRPr>
                <a:solidFill>
                  <a:schemeClr val="tx1"/>
                </a:solidFill>
                <a:latin typeface="Atlas Grotesk Regular"/>
                <a:ea typeface="Lucida Grande"/>
                <a:cs typeface="Lucida Grande"/>
              </a:defRPr>
            </a:lvl2pPr>
            <a:lvl3pPr marL="1143000" indent="-228600" eaLnBrk="0" hangingPunct="0">
              <a:buClr>
                <a:schemeClr val="tx1"/>
              </a:buClr>
              <a:buSzPct val="110000"/>
              <a:buFont typeface="Arial" pitchFamily="34" charset="0"/>
              <a:buChar char="•"/>
              <a:defRPr sz="1600">
                <a:solidFill>
                  <a:schemeClr val="tx1"/>
                </a:solidFill>
                <a:latin typeface="Atlas Grotesk Regular"/>
                <a:ea typeface="Lucida Grande"/>
                <a:cs typeface="Lucida Grande"/>
              </a:defRPr>
            </a:lvl3pPr>
            <a:lvl4pPr marL="1600200" indent="-228600" eaLnBrk="0" hangingPunct="0">
              <a:buClr>
                <a:schemeClr val="tx1"/>
              </a:buClr>
              <a:buSzPct val="110000"/>
              <a:buFont typeface="Chiomenti Regular"/>
              <a:buAutoNum type="alphaLcPeriod" startAt="1"/>
              <a:defRPr sz="1400">
                <a:solidFill>
                  <a:schemeClr val="tx1"/>
                </a:solidFill>
                <a:latin typeface="Atlas Grotesk Regular"/>
                <a:ea typeface="Lucida Grande"/>
                <a:cs typeface="Lucida Grande"/>
              </a:defRPr>
            </a:lvl4pPr>
            <a:lvl5pPr marL="2057400" indent="-228600" eaLnBrk="0" hangingPunct="0">
              <a:buClr>
                <a:schemeClr val="tx1"/>
              </a:buClr>
              <a:buSzTx/>
              <a:buFont typeface="Atlas Grotesk Regular"/>
              <a:buChar char="–"/>
              <a:defRPr sz="1200">
                <a:solidFill>
                  <a:schemeClr val="tx1"/>
                </a:solidFill>
                <a:latin typeface="Atlas Grotesk Regular"/>
                <a:ea typeface="Lucida Grande"/>
                <a:cs typeface="Lucida Grande"/>
              </a:defRPr>
            </a:lvl5pPr>
            <a:lvl6pPr marL="25146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6pPr>
            <a:lvl7pPr marL="29718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7pPr>
            <a:lvl8pPr marL="34290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8pPr>
            <a:lvl9pPr marL="38862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9pPr>
          </a:lstStyle>
          <a:p>
            <a:pPr defTabSz="913858" fontAlgn="base" eaLnBrk="1" hangingPunct="1">
              <a:spcBef>
                <a:spcPct val="0"/>
              </a:spcBef>
              <a:spcAft>
                <a:spcPct val="0"/>
              </a:spcAft>
              <a:buClrTx/>
              <a:buNone/>
              <a:defRPr/>
            </a:pPr>
            <a:r>
              <a:rPr lang="en-US" sz="3600" dirty="1">
                <a:solidFill>
                  <a:srgbClr val="101820"/>
                </a:solidFill>
                <a:latin typeface="Calibri" panose="020f0502020204030204" pitchFamily="34" charset="0"/>
                <a:cs typeface="Calibri" panose="020f0502020204030204" pitchFamily="34" charset="0"/>
              </a:rPr>
              <a:t>Dutch Perspective / Focus Areas</a:t>
            </a:r>
            <a:endParaRPr lang="it-IT" altLang="it-IT" sz="3600" b="1">
              <a:solidFill>
                <a:srgbClr val="101820"/>
              </a:solidFill>
              <a:latin typeface="Calibri" panose="020f0502020204030204" pitchFamily="34" charset="0"/>
              <a:cs typeface="Calibri" panose="020f0502020204030204" pitchFamily="34" charset="0"/>
            </a:endParaRPr>
          </a:p>
        </p:txBody>
      </p:sp>
      <p:sp>
        <p:nvSpPr>
          <p:cNvPr id="2" name="Segnaposto numero diapositiva 1">
            <a:extLst>
              <a:ext uri="{FF2B5EF4-FFF2-40B4-BE49-F238E27FC236}">
                <a16:creationId xmlns:a16="http://schemas.microsoft.com/office/drawing/2014/main" id="{5D157906-B286-4918-B78F-9F05F3CD8B2C}"/>
              </a:ext>
            </a:extLst>
          </p:cNvPr>
          <p:cNvSpPr>
            <a:spLocks noGrp="1"/>
          </p:cNvSpPr>
          <p:nvPr>
            <p:ph type="sldNum" sz="quarter" idx="12"/>
          </p:nvPr>
        </p:nvSpPr>
        <p:spPr>
          <a:xfrm>
            <a:off x="6457950" y="4767263"/>
            <a:ext cx="2057400" cy="273844"/>
          </a:xfrm>
          <a:prstGeom prst="rect"/>
        </p:spPr>
        <p:txBody>
          <a:bodyPr vert="horz" lIns="91440" tIns="45720" rIns="91440" bIns="45720" rtlCol="0" anchor="ctr"/>
          <a:lstStyle>
            <a:defPPr>
              <a:defRPr lang="en-US"/>
            </a:defPPr>
            <a:lvl1pPr marL="0" algn="r" defTabSz="892021" rtl="0" eaLnBrk="1" latinLnBrk="0" hangingPunct="1">
              <a:defRPr sz="900" kern="1200">
                <a:solidFill>
                  <a:schemeClr val="tx1">
                    <a:tint val="75000"/>
                  </a:schemeClr>
                </a:solidFill>
                <a:latin typeface="+mn-lt"/>
                <a:ea typeface="+mn-ea"/>
                <a:cs typeface="+mn-cs"/>
              </a:defRPr>
            </a:lvl1pPr>
            <a:lvl2pPr marL="446011" algn="l" defTabSz="892021" rtl="0" eaLnBrk="1" latinLnBrk="0" hangingPunct="1">
              <a:defRPr sz="1800" kern="1200">
                <a:solidFill>
                  <a:schemeClr val="tx1"/>
                </a:solidFill>
                <a:latin typeface="+mn-lt"/>
                <a:ea typeface="+mn-ea"/>
                <a:cs typeface="+mn-cs"/>
              </a:defRPr>
            </a:lvl2pPr>
            <a:lvl3pPr marL="892021" algn="l" defTabSz="892021" rtl="0" eaLnBrk="1" latinLnBrk="0" hangingPunct="1">
              <a:defRPr sz="1800" kern="1200">
                <a:solidFill>
                  <a:schemeClr val="tx1"/>
                </a:solidFill>
                <a:latin typeface="+mn-lt"/>
                <a:ea typeface="+mn-ea"/>
                <a:cs typeface="+mn-cs"/>
              </a:defRPr>
            </a:lvl3pPr>
            <a:lvl4pPr marL="1338032" algn="l" defTabSz="892021" rtl="0" eaLnBrk="1" latinLnBrk="0" hangingPunct="1">
              <a:defRPr sz="1800" kern="1200">
                <a:solidFill>
                  <a:schemeClr val="tx1"/>
                </a:solidFill>
                <a:latin typeface="+mn-lt"/>
                <a:ea typeface="+mn-ea"/>
                <a:cs typeface="+mn-cs"/>
              </a:defRPr>
            </a:lvl4pPr>
            <a:lvl5pPr marL="1784043" algn="l" defTabSz="892021" rtl="0" eaLnBrk="1" latinLnBrk="0" hangingPunct="1">
              <a:defRPr sz="1800" kern="1200">
                <a:solidFill>
                  <a:schemeClr val="tx1"/>
                </a:solidFill>
                <a:latin typeface="+mn-lt"/>
                <a:ea typeface="+mn-ea"/>
                <a:cs typeface="+mn-cs"/>
              </a:defRPr>
            </a:lvl5pPr>
            <a:lvl6pPr marL="2230054" algn="l" defTabSz="892021" rtl="0" eaLnBrk="1" latinLnBrk="0" hangingPunct="1">
              <a:defRPr sz="1800" kern="1200">
                <a:solidFill>
                  <a:schemeClr val="tx1"/>
                </a:solidFill>
                <a:latin typeface="+mn-lt"/>
                <a:ea typeface="+mn-ea"/>
                <a:cs typeface="+mn-cs"/>
              </a:defRPr>
            </a:lvl6pPr>
            <a:lvl7pPr marL="2676064" algn="l" defTabSz="892021" rtl="0" eaLnBrk="1" latinLnBrk="0" hangingPunct="1">
              <a:defRPr sz="1800" kern="1200">
                <a:solidFill>
                  <a:schemeClr val="tx1"/>
                </a:solidFill>
                <a:latin typeface="+mn-lt"/>
                <a:ea typeface="+mn-ea"/>
                <a:cs typeface="+mn-cs"/>
              </a:defRPr>
            </a:lvl7pPr>
            <a:lvl8pPr marL="3122075" algn="l" defTabSz="892021" rtl="0" eaLnBrk="1" latinLnBrk="0" hangingPunct="1">
              <a:defRPr sz="1800" kern="1200">
                <a:solidFill>
                  <a:schemeClr val="tx1"/>
                </a:solidFill>
                <a:latin typeface="+mn-lt"/>
                <a:ea typeface="+mn-ea"/>
                <a:cs typeface="+mn-cs"/>
              </a:defRPr>
            </a:lvl8pPr>
            <a:lvl9pPr marL="3568086" algn="l" defTabSz="892021" rtl="0" eaLnBrk="1" latinLnBrk="0" hangingPunct="1">
              <a:defRPr sz="1800" kern="1200">
                <a:solidFill>
                  <a:schemeClr val="tx1"/>
                </a:solidFill>
                <a:latin typeface="+mn-lt"/>
                <a:ea typeface="+mn-ea"/>
                <a:cs typeface="+mn-cs"/>
              </a:defRPr>
            </a:lvl9pPr>
          </a:lstStyle>
          <a:p>
            <a:pPr algn="r" defTabSz="913858" fontAlgn="base">
              <a:spcBef>
                <a:spcPct val="0"/>
              </a:spcBef>
              <a:spcAft>
                <a:spcPct val="0"/>
              </a:spcAft>
              <a:defRPr/>
            </a:pPr>
            <a:fld id="{16BC0DEB-40E7-4E2B-AFA7-58970AFA776D}" type="slidenum">
              <a:rPr lang="en-GB" smtClean="0"/>
              <a:t>15</a:t>
            </a:fld>
            <a:endParaRPr lang="it-IT" sz="1200">
              <a:solidFill>
                <a:srgbClr val="969696"/>
              </a:solidFill>
              <a:latin typeface="Calibri" panose="020f0502020204030204"/>
            </a:endParaRPr>
          </a:p>
        </p:txBody>
      </p:sp>
      <p:sp>
        <p:nvSpPr>
          <p:cNvPr id="5" name="Content Placeholder 2">
            <a:extLst>
              <a:ext uri="{FF2B5EF4-FFF2-40B4-BE49-F238E27FC236}">
                <a16:creationId xmlns:a16="http://schemas.microsoft.com/office/drawing/2014/main" id="{905BE0F1-C7D4-4567-B57C-E0436F1A63B6}"/>
              </a:ext>
            </a:extLst>
          </p:cNvPr>
          <p:cNvSpPr txBox="1"/>
          <p:nvPr/>
        </p:nvSpPr>
        <p:spPr>
          <a:xfrm>
            <a:off x="239453" y="1201990"/>
            <a:ext cx="11521440" cy="4109276"/>
          </a:xfrm>
          <a:prstGeom prst="rect"/>
        </p:spPr>
        <p:txBody>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lvl="1"/>
            <a:endParaRPr lang="en-US" sz="2400"/>
          </a:p>
        </p:txBody>
      </p:sp>
      <p:sp>
        <p:nvSpPr>
          <p:cNvPr id="6" name="Content Placeholder 2">
            <a:extLst>
              <a:ext uri="{FF2B5EF4-FFF2-40B4-BE49-F238E27FC236}">
                <a16:creationId xmlns:a16="http://schemas.microsoft.com/office/drawing/2014/main" id="{FAE9D6CC-38B0-46B2-8E18-5C587F582E01}"/>
              </a:ext>
            </a:extLst>
          </p:cNvPr>
          <p:cNvSpPr txBox="1"/>
          <p:nvPr/>
        </p:nvSpPr>
        <p:spPr>
          <a:xfrm>
            <a:off x="224444" y="1174282"/>
            <a:ext cx="11521440" cy="4109276"/>
          </a:xfrm>
          <a:prstGeom prst="rect"/>
        </p:spPr>
        <p:txBody>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lvl="1"/>
            <a:r>
              <a:rPr lang="en-US" sz="2800" kern="0" spc="-5" dirty="1"/>
              <a:t>New guidance is different from some of the current practices</a:t>
            </a:r>
          </a:p>
          <a:p>
            <a:pPr marL="688975" lvl="2"/>
            <a:r>
              <a:rPr lang="en-US" sz="2800" kern="0" spc="-5" dirty="1"/>
              <a:t>Commercial rationality test (Dutch borrower but also foreign lender)</a:t>
            </a:r>
          </a:p>
          <a:p>
            <a:pPr marL="688975" lvl="2"/>
            <a:r>
              <a:rPr lang="en-US" sz="2800" kern="0" spc="-5" dirty="1"/>
              <a:t>Intermediate financing companies – low / but stable remuneration with limited or no substance</a:t>
            </a:r>
          </a:p>
          <a:p>
            <a:pPr marL="1146175" lvl="3"/>
            <a:r>
              <a:rPr lang="en-US" sz="2400" kern="0" spc="-5" dirty="1"/>
              <a:t>Determined through back-to-back spread</a:t>
            </a:r>
          </a:p>
          <a:p>
            <a:pPr marL="1146175" lvl="3"/>
            <a:r>
              <a:rPr lang="en-US" sz="2400" kern="0" spc="-5" dirty="1"/>
              <a:t>In some cases, spread can be significant (not justifiable by functions)</a:t>
            </a:r>
          </a:p>
          <a:p>
            <a:pPr marL="688975" lvl="2"/>
            <a:r>
              <a:rPr lang="en-US" sz="2800" kern="0" spc="-5" dirty="1"/>
              <a:t>No rulings are given on financial transactions</a:t>
            </a:r>
          </a:p>
          <a:p>
            <a:pPr marL="1146175" lvl="3"/>
            <a:r>
              <a:rPr lang="en-US" sz="2400" kern="0" spc="-5" dirty="1"/>
              <a:t>Unless support services are provided with sufficient substance</a:t>
            </a:r>
          </a:p>
          <a:p>
            <a:pPr marL="1146175" lvl="3"/>
            <a:r>
              <a:rPr lang="en-US" sz="2400" kern="0" spc="-5" dirty="1"/>
              <a:t>Informal meetings to at least obtain some sort of comfort </a:t>
            </a:r>
          </a:p>
          <a:p>
            <a:pPr marL="688975" lvl="2"/>
            <a:r>
              <a:rPr lang="en-US" sz="2800" kern="0" spc="-5" dirty="1"/>
              <a:t>New guidance is expected soon which could have significant impact on existing structures</a:t>
            </a:r>
          </a:p>
          <a:p>
            <a:pPr marL="231775" lvl="1"/>
            <a:endParaRPr lang="en-US" sz="2400"/>
          </a:p>
        </p:txBody>
      </p:sp>
    </p:spTree>
    <p:extLst>
      <p:ext uri="{BB962C8B-B14F-4D97-AF65-F5344CB8AC3E}">
        <p14:creationId xmlns:p14="http://schemas.microsoft.com/office/powerpoint/2010/main" val="1124637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a:bodyPr>
          <a:lstStyle/>
          <a:p>
            <a:r>
              <a:rPr lang="en-US" sz="3600" dirty="1"/>
              <a:t>Irish Perspective / Focus Areas</a:t>
            </a:r>
          </a:p>
        </p:txBody>
      </p:sp>
      <p:sp>
        <p:nvSpPr>
          <p:cNvPr id="6" name="Content Placeholder 6">
            <a:extLst>
              <a:ext uri="{FF2B5EF4-FFF2-40B4-BE49-F238E27FC236}">
                <a16:creationId xmlns:a16="http://schemas.microsoft.com/office/drawing/2014/main" id="{A82F8D2D-96CF-4A7C-BF32-57DFE5BF55D3}"/>
              </a:ext>
            </a:extLst>
          </p:cNvPr>
          <p:cNvSpPr txBox="1"/>
          <p:nvPr/>
        </p:nvSpPr>
        <p:spPr>
          <a:xfrm>
            <a:off x="335280" y="1183236"/>
            <a:ext cx="11521440" cy="5076333"/>
          </a:xfrm>
          <a:prstGeom prst="rect"/>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US" sz="2600" dirty="1"/>
              <a:t>OECD Guidance on Financial Transactions </a:t>
            </a:r>
          </a:p>
          <a:p>
            <a:pPr lvl="1" algn="just">
              <a:lnSpc>
                <a:spcPct val="100000"/>
              </a:lnSpc>
            </a:pPr>
            <a:r>
              <a:rPr lang="en-US" sz="2200" dirty="1"/>
              <a:t>Formally adopted in Irish legislation from December 2021, but Revenue had already noted in published guidance that following the OECD guidance on financial transactions is best practice</a:t>
            </a:r>
          </a:p>
          <a:p>
            <a:pPr algn="just">
              <a:lnSpc>
                <a:spcPct val="100000"/>
              </a:lnSpc>
            </a:pPr>
            <a:r>
              <a:rPr lang="en-US" sz="2600" dirty="1"/>
              <a:t>Irish to Irish Exemption</a:t>
            </a:r>
          </a:p>
          <a:p>
            <a:pPr lvl="1" algn="just">
              <a:lnSpc>
                <a:spcPct val="100000"/>
              </a:lnSpc>
            </a:pPr>
            <a:r>
              <a:rPr lang="en-US" sz="2200" dirty="1"/>
              <a:t>Exemption from arm’s length requirement for certain “Irish to Irish” transactions</a:t>
            </a:r>
          </a:p>
          <a:p>
            <a:pPr lvl="1" algn="just">
              <a:lnSpc>
                <a:spcPct val="100000"/>
              </a:lnSpc>
            </a:pPr>
            <a:r>
              <a:rPr lang="en-US" sz="2200" dirty="1"/>
              <a:t>Related to differences in 12.5% rate (for trading income) and 25% rate (passive income) and interest deductibility rules</a:t>
            </a:r>
          </a:p>
          <a:p>
            <a:pPr lvl="1" algn="just">
              <a:lnSpc>
                <a:spcPct val="100000"/>
              </a:lnSpc>
            </a:pPr>
            <a:r>
              <a:rPr lang="en-US" sz="2200" dirty="1"/>
              <a:t>Limited in scope</a:t>
            </a:r>
            <a:endParaRPr lang="en-US" sz="2100"/>
          </a:p>
        </p:txBody>
      </p:sp>
    </p:spTree>
    <p:extLst>
      <p:ext uri="{BB962C8B-B14F-4D97-AF65-F5344CB8AC3E}">
        <p14:creationId xmlns:p14="http://schemas.microsoft.com/office/powerpoint/2010/main" val="1868421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2291" name="CasellaDiTesto 1"/>
          <p:cNvSpPr txBox="1">
            <a:spLocks noChangeArrowheads="1"/>
          </p:cNvSpPr>
          <p:nvPr/>
        </p:nvSpPr>
        <p:spPr>
          <a:xfrm>
            <a:off x="157018" y="371187"/>
            <a:ext cx="12192000" cy="65927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255" tIns="52128" rIns="104255" bIns="52128">
            <a:spAutoFit/>
          </a:bodyPr>
          <a:lstStyle>
            <a:lvl1pPr eaLnBrk="0" hangingPunct="0">
              <a:buClr>
                <a:schemeClr val="tx1"/>
              </a:buClr>
              <a:buFont typeface="Chiomenti Regular"/>
              <a:buAutoNum type="romanUcPeriod" startAt="1"/>
              <a:defRPr sz="2000">
                <a:solidFill>
                  <a:schemeClr val="tx1"/>
                </a:solidFill>
                <a:latin typeface="Chiomenti Regular"/>
                <a:ea typeface="Lucida Grande"/>
                <a:cs typeface="Lucida Grande"/>
              </a:defRPr>
            </a:lvl1pPr>
            <a:lvl2pPr marL="742950" indent="-285750" eaLnBrk="0" hangingPunct="0">
              <a:buClr>
                <a:schemeClr val="tx1"/>
              </a:buClr>
              <a:buSzTx/>
              <a:buFont typeface="Chiomenti Regular"/>
              <a:buAutoNum type="romanUcPeriod" startAt="1"/>
              <a:defRPr>
                <a:solidFill>
                  <a:schemeClr val="tx1"/>
                </a:solidFill>
                <a:latin typeface="Atlas Grotesk Regular"/>
                <a:ea typeface="Lucida Grande"/>
                <a:cs typeface="Lucida Grande"/>
              </a:defRPr>
            </a:lvl2pPr>
            <a:lvl3pPr marL="1143000" indent="-228600" eaLnBrk="0" hangingPunct="0">
              <a:buClr>
                <a:schemeClr val="tx1"/>
              </a:buClr>
              <a:buSzPct val="110000"/>
              <a:buFont typeface="Arial" pitchFamily="34" charset="0"/>
              <a:buChar char="•"/>
              <a:defRPr sz="1600">
                <a:solidFill>
                  <a:schemeClr val="tx1"/>
                </a:solidFill>
                <a:latin typeface="Atlas Grotesk Regular"/>
                <a:ea typeface="Lucida Grande"/>
                <a:cs typeface="Lucida Grande"/>
              </a:defRPr>
            </a:lvl3pPr>
            <a:lvl4pPr marL="1600200" indent="-228600" eaLnBrk="0" hangingPunct="0">
              <a:buClr>
                <a:schemeClr val="tx1"/>
              </a:buClr>
              <a:buSzPct val="110000"/>
              <a:buFont typeface="Chiomenti Regular"/>
              <a:buAutoNum type="alphaLcPeriod" startAt="1"/>
              <a:defRPr sz="1400">
                <a:solidFill>
                  <a:schemeClr val="tx1"/>
                </a:solidFill>
                <a:latin typeface="Atlas Grotesk Regular"/>
                <a:ea typeface="Lucida Grande"/>
                <a:cs typeface="Lucida Grande"/>
              </a:defRPr>
            </a:lvl4pPr>
            <a:lvl5pPr marL="2057400" indent="-228600" eaLnBrk="0" hangingPunct="0">
              <a:buClr>
                <a:schemeClr val="tx1"/>
              </a:buClr>
              <a:buSzTx/>
              <a:buFont typeface="Atlas Grotesk Regular"/>
              <a:buChar char="–"/>
              <a:defRPr sz="1200">
                <a:solidFill>
                  <a:schemeClr val="tx1"/>
                </a:solidFill>
                <a:latin typeface="Atlas Grotesk Regular"/>
                <a:ea typeface="Lucida Grande"/>
                <a:cs typeface="Lucida Grande"/>
              </a:defRPr>
            </a:lvl5pPr>
            <a:lvl6pPr marL="25146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6pPr>
            <a:lvl7pPr marL="29718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7pPr>
            <a:lvl8pPr marL="34290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8pPr>
            <a:lvl9pPr marL="38862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9pPr>
          </a:lstStyle>
          <a:p>
            <a:pPr defTabSz="913858" fontAlgn="base" eaLnBrk="1" hangingPunct="1">
              <a:spcBef>
                <a:spcPct val="0"/>
              </a:spcBef>
              <a:spcAft>
                <a:spcPct val="0"/>
              </a:spcAft>
              <a:buClrTx/>
              <a:buNone/>
              <a:defRPr/>
            </a:pPr>
            <a:r>
              <a:rPr lang="en-US" sz="3600" dirty="1">
                <a:solidFill>
                  <a:srgbClr val="101820"/>
                </a:solidFill>
                <a:latin typeface="Calibri" panose="020f0502020204030204" pitchFamily="34" charset="0"/>
                <a:cs typeface="Calibri" panose="020f0502020204030204" pitchFamily="34" charset="0"/>
              </a:rPr>
              <a:t>US Perspective / Focus Areas</a:t>
            </a:r>
            <a:endParaRPr lang="it-IT" altLang="it-IT" sz="3600" b="1">
              <a:solidFill>
                <a:srgbClr val="101820"/>
              </a:solidFill>
              <a:latin typeface="Calibri" panose="020f0502020204030204" pitchFamily="34" charset="0"/>
              <a:cs typeface="Calibri" panose="020f0502020204030204" pitchFamily="34" charset="0"/>
            </a:endParaRPr>
          </a:p>
        </p:txBody>
      </p:sp>
      <p:sp>
        <p:nvSpPr>
          <p:cNvPr id="2" name="Segnaposto numero diapositiva 1">
            <a:extLst>
              <a:ext uri="{FF2B5EF4-FFF2-40B4-BE49-F238E27FC236}">
                <a16:creationId xmlns:a16="http://schemas.microsoft.com/office/drawing/2014/main" id="{5D157906-B286-4918-B78F-9F05F3CD8B2C}"/>
              </a:ext>
            </a:extLst>
          </p:cNvPr>
          <p:cNvSpPr>
            <a:spLocks noGrp="1"/>
          </p:cNvSpPr>
          <p:nvPr>
            <p:ph type="sldNum" sz="quarter" idx="12"/>
          </p:nvPr>
        </p:nvSpPr>
        <p:spPr>
          <a:xfrm>
            <a:off x="6457950" y="4767263"/>
            <a:ext cx="2057400" cy="273844"/>
          </a:xfrm>
          <a:prstGeom prst="rect"/>
        </p:spPr>
        <p:txBody>
          <a:bodyPr vert="horz" lIns="91440" tIns="45720" rIns="91440" bIns="45720" rtlCol="0" anchor="ctr"/>
          <a:lstStyle>
            <a:defPPr>
              <a:defRPr lang="en-US"/>
            </a:defPPr>
            <a:lvl1pPr marL="0" algn="r" defTabSz="892021" rtl="0" eaLnBrk="1" latinLnBrk="0" hangingPunct="1">
              <a:defRPr sz="900" kern="1200">
                <a:solidFill>
                  <a:schemeClr val="tx1">
                    <a:tint val="75000"/>
                  </a:schemeClr>
                </a:solidFill>
                <a:latin typeface="+mn-lt"/>
                <a:ea typeface="+mn-ea"/>
                <a:cs typeface="+mn-cs"/>
              </a:defRPr>
            </a:lvl1pPr>
            <a:lvl2pPr marL="446011" algn="l" defTabSz="892021" rtl="0" eaLnBrk="1" latinLnBrk="0" hangingPunct="1">
              <a:defRPr sz="1800" kern="1200">
                <a:solidFill>
                  <a:schemeClr val="tx1"/>
                </a:solidFill>
                <a:latin typeface="+mn-lt"/>
                <a:ea typeface="+mn-ea"/>
                <a:cs typeface="+mn-cs"/>
              </a:defRPr>
            </a:lvl2pPr>
            <a:lvl3pPr marL="892021" algn="l" defTabSz="892021" rtl="0" eaLnBrk="1" latinLnBrk="0" hangingPunct="1">
              <a:defRPr sz="1800" kern="1200">
                <a:solidFill>
                  <a:schemeClr val="tx1"/>
                </a:solidFill>
                <a:latin typeface="+mn-lt"/>
                <a:ea typeface="+mn-ea"/>
                <a:cs typeface="+mn-cs"/>
              </a:defRPr>
            </a:lvl3pPr>
            <a:lvl4pPr marL="1338032" algn="l" defTabSz="892021" rtl="0" eaLnBrk="1" latinLnBrk="0" hangingPunct="1">
              <a:defRPr sz="1800" kern="1200">
                <a:solidFill>
                  <a:schemeClr val="tx1"/>
                </a:solidFill>
                <a:latin typeface="+mn-lt"/>
                <a:ea typeface="+mn-ea"/>
                <a:cs typeface="+mn-cs"/>
              </a:defRPr>
            </a:lvl4pPr>
            <a:lvl5pPr marL="1784043" algn="l" defTabSz="892021" rtl="0" eaLnBrk="1" latinLnBrk="0" hangingPunct="1">
              <a:defRPr sz="1800" kern="1200">
                <a:solidFill>
                  <a:schemeClr val="tx1"/>
                </a:solidFill>
                <a:latin typeface="+mn-lt"/>
                <a:ea typeface="+mn-ea"/>
                <a:cs typeface="+mn-cs"/>
              </a:defRPr>
            </a:lvl5pPr>
            <a:lvl6pPr marL="2230054" algn="l" defTabSz="892021" rtl="0" eaLnBrk="1" latinLnBrk="0" hangingPunct="1">
              <a:defRPr sz="1800" kern="1200">
                <a:solidFill>
                  <a:schemeClr val="tx1"/>
                </a:solidFill>
                <a:latin typeface="+mn-lt"/>
                <a:ea typeface="+mn-ea"/>
                <a:cs typeface="+mn-cs"/>
              </a:defRPr>
            </a:lvl6pPr>
            <a:lvl7pPr marL="2676064" algn="l" defTabSz="892021" rtl="0" eaLnBrk="1" latinLnBrk="0" hangingPunct="1">
              <a:defRPr sz="1800" kern="1200">
                <a:solidFill>
                  <a:schemeClr val="tx1"/>
                </a:solidFill>
                <a:latin typeface="+mn-lt"/>
                <a:ea typeface="+mn-ea"/>
                <a:cs typeface="+mn-cs"/>
              </a:defRPr>
            </a:lvl7pPr>
            <a:lvl8pPr marL="3122075" algn="l" defTabSz="892021" rtl="0" eaLnBrk="1" latinLnBrk="0" hangingPunct="1">
              <a:defRPr sz="1800" kern="1200">
                <a:solidFill>
                  <a:schemeClr val="tx1"/>
                </a:solidFill>
                <a:latin typeface="+mn-lt"/>
                <a:ea typeface="+mn-ea"/>
                <a:cs typeface="+mn-cs"/>
              </a:defRPr>
            </a:lvl8pPr>
            <a:lvl9pPr marL="3568086" algn="l" defTabSz="892021" rtl="0" eaLnBrk="1" latinLnBrk="0" hangingPunct="1">
              <a:defRPr sz="1800" kern="1200">
                <a:solidFill>
                  <a:schemeClr val="tx1"/>
                </a:solidFill>
                <a:latin typeface="+mn-lt"/>
                <a:ea typeface="+mn-ea"/>
                <a:cs typeface="+mn-cs"/>
              </a:defRPr>
            </a:lvl9pPr>
          </a:lstStyle>
          <a:p>
            <a:pPr algn="r" defTabSz="913858" fontAlgn="base">
              <a:spcBef>
                <a:spcPct val="0"/>
              </a:spcBef>
              <a:spcAft>
                <a:spcPct val="0"/>
              </a:spcAft>
              <a:defRPr/>
            </a:pPr>
            <a:fld id="{16BC0DEB-40E7-4E2B-AFA7-58970AFA776D}" type="slidenum">
              <a:rPr lang="en-GB" smtClean="0"/>
              <a:t>17</a:t>
            </a:fld>
            <a:endParaRPr lang="it-IT" sz="1200">
              <a:solidFill>
                <a:srgbClr val="969696"/>
              </a:solidFill>
              <a:latin typeface="Calibri" panose="020f0502020204030204"/>
            </a:endParaRPr>
          </a:p>
        </p:txBody>
      </p:sp>
      <p:sp>
        <p:nvSpPr>
          <p:cNvPr id="5" name="Content Placeholder 2">
            <a:extLst>
              <a:ext uri="{FF2B5EF4-FFF2-40B4-BE49-F238E27FC236}">
                <a16:creationId xmlns:a16="http://schemas.microsoft.com/office/drawing/2014/main" id="{905BE0F1-C7D4-4567-B57C-E0436F1A63B6}"/>
              </a:ext>
            </a:extLst>
          </p:cNvPr>
          <p:cNvSpPr txBox="1"/>
          <p:nvPr/>
        </p:nvSpPr>
        <p:spPr>
          <a:xfrm>
            <a:off x="239453" y="1201990"/>
            <a:ext cx="11521440" cy="4109276"/>
          </a:xfrm>
          <a:prstGeom prst="rect"/>
        </p:spPr>
        <p:txBody>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lvl="1"/>
            <a:endParaRPr lang="en-US" sz="2400"/>
          </a:p>
        </p:txBody>
      </p:sp>
      <p:sp>
        <p:nvSpPr>
          <p:cNvPr id="6" name="Content Placeholder 2">
            <a:extLst>
              <a:ext uri="{FF2B5EF4-FFF2-40B4-BE49-F238E27FC236}">
                <a16:creationId xmlns:a16="http://schemas.microsoft.com/office/drawing/2014/main" id="{FAE9D6CC-38B0-46B2-8E18-5C587F582E01}"/>
              </a:ext>
            </a:extLst>
          </p:cNvPr>
          <p:cNvSpPr txBox="1"/>
          <p:nvPr/>
        </p:nvSpPr>
        <p:spPr>
          <a:xfrm>
            <a:off x="224444" y="1174282"/>
            <a:ext cx="11521440" cy="4109276"/>
          </a:xfrm>
          <a:prstGeom prst="rect"/>
        </p:spPr>
        <p:txBody>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lvl="1"/>
            <a:r>
              <a:rPr lang="en-US" kern="0" spc="-4" dirty="1">
                <a:solidFill>
                  <a:srgbClr val="000000"/>
                </a:solidFill>
              </a:rPr>
              <a:t>New US Treasury and IRS regulatory projects relevant for financing transactions</a:t>
            </a:r>
          </a:p>
          <a:p>
            <a:pPr marL="688975" lvl="2"/>
            <a:r>
              <a:rPr lang="en-US" kern="0" spc="-4" dirty="1">
                <a:solidFill>
                  <a:srgbClr val="000000"/>
                </a:solidFill>
              </a:rPr>
              <a:t>Realistic alternatives</a:t>
            </a:r>
          </a:p>
          <a:p>
            <a:pPr marL="688975" lvl="2"/>
            <a:r>
              <a:rPr lang="en-US" kern="0" spc="-4" dirty="1">
                <a:solidFill>
                  <a:srgbClr val="000000"/>
                </a:solidFill>
              </a:rPr>
              <a:t>C</a:t>
            </a:r>
            <a:r>
              <a:rPr lang="en-US" dirty="1"/>
              <a:t>larification of “group membership” (e.g., passive association)</a:t>
            </a:r>
          </a:p>
          <a:p>
            <a:pPr marL="688975" lvl="2"/>
            <a:r>
              <a:rPr lang="en-US" dirty="1"/>
              <a:t>Arm’s length pricing of financial transactions</a:t>
            </a:r>
          </a:p>
          <a:p>
            <a:pPr marL="688975" lvl="2"/>
            <a:r>
              <a:rPr lang="en-US" dirty="1"/>
              <a:t>Determining risk allocation based on facts and circumstances</a:t>
            </a:r>
          </a:p>
          <a:p>
            <a:pPr marL="231775" lvl="1"/>
            <a:r>
              <a:rPr lang="en-US" kern="0" spc="-4" dirty="1">
                <a:solidFill>
                  <a:srgbClr val="000000"/>
                </a:solidFill>
              </a:rPr>
              <a:t>Selected financing transaction issues in examination or APA due diligence</a:t>
            </a:r>
          </a:p>
          <a:p>
            <a:pPr marL="688975" lvl="2"/>
            <a:r>
              <a:rPr lang="en-US" kern="0" spc="-4" dirty="1">
                <a:solidFill>
                  <a:srgbClr val="000000"/>
                </a:solidFill>
              </a:rPr>
              <a:t>Character (e.g., service, interest) and source of income</a:t>
            </a:r>
          </a:p>
          <a:p>
            <a:pPr marL="688975" lvl="2"/>
            <a:r>
              <a:rPr lang="en-US" kern="0" spc="-4" dirty="1">
                <a:solidFill>
                  <a:srgbClr val="000000"/>
                </a:solidFill>
              </a:rPr>
              <a:t>Role of implicit support</a:t>
            </a:r>
          </a:p>
          <a:p>
            <a:pPr marL="688975" lvl="2"/>
            <a:r>
              <a:rPr lang="en-US" kern="0" spc="-4" dirty="1">
                <a:solidFill>
                  <a:srgbClr val="000000"/>
                </a:solidFill>
              </a:rPr>
              <a:t>Guarantor’s cost to provide guarantee vs. benefit to recipient</a:t>
            </a:r>
          </a:p>
          <a:p>
            <a:pPr marL="688975" lvl="2"/>
            <a:r>
              <a:rPr lang="en-US" kern="0" spc="-4" dirty="1">
                <a:solidFill>
                  <a:srgbClr val="000000"/>
                </a:solidFill>
              </a:rPr>
              <a:t>Comparability analysis (e.g., internal CUPs, external data regarding credit facilities, commitment fees)</a:t>
            </a:r>
          </a:p>
          <a:p>
            <a:pPr marL="231775" lvl="1"/>
            <a:r>
              <a:rPr lang="en-US" kern="0" spc="-4" dirty="1">
                <a:solidFill>
                  <a:srgbClr val="000000"/>
                </a:solidFill>
              </a:rPr>
              <a:t>Examination or APA due diligence issues</a:t>
            </a:r>
          </a:p>
          <a:p>
            <a:pPr marL="688975" lvl="2"/>
            <a:r>
              <a:rPr lang="en-US" kern="0" spc="-4" dirty="1">
                <a:solidFill>
                  <a:srgbClr val="000000"/>
                </a:solidFill>
              </a:rPr>
              <a:t>Role of financing within MNC group (e.g., standalone, integrated function)</a:t>
            </a:r>
          </a:p>
          <a:p>
            <a:pPr marL="688975" lvl="2"/>
            <a:r>
              <a:rPr lang="en-US" kern="0" spc="-4" dirty="1">
                <a:solidFill>
                  <a:srgbClr val="000000"/>
                </a:solidFill>
              </a:rPr>
              <a:t>Identification of intercompany transactions, both actual and imputed</a:t>
            </a:r>
          </a:p>
          <a:p>
            <a:pPr marL="688975" lvl="2"/>
            <a:r>
              <a:rPr lang="en-US" kern="0" spc="-4" dirty="1">
                <a:solidFill>
                  <a:srgbClr val="000000"/>
                </a:solidFill>
              </a:rPr>
              <a:t>Comparability analysis (e.g., independent financing companies, market risk premium)</a:t>
            </a:r>
          </a:p>
        </p:txBody>
      </p:sp>
    </p:spTree>
    <p:extLst>
      <p:ext uri="{BB962C8B-B14F-4D97-AF65-F5344CB8AC3E}">
        <p14:creationId xmlns:p14="http://schemas.microsoft.com/office/powerpoint/2010/main" val="3228573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205971" y="155412"/>
            <a:ext cx="11521440" cy="1146354"/>
          </a:xfrm>
        </p:spPr>
        <p:txBody>
          <a:bodyPr>
            <a:normAutofit fontScale="90000"/>
          </a:bodyPr>
          <a:lstStyle/>
          <a:p>
            <a:r>
              <a:rPr lang="en-US" dirty="1"/>
              <a:t>How Tax Authorities’ Transfer Pricing Audits Are Evolving</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2140799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a:bodyPr>
          <a:lstStyle/>
          <a:p>
            <a:r>
              <a:rPr lang="en-US" dirty="1"/>
              <a:t>Ireland - Transfer Pricing Audit Developments</a:t>
            </a:r>
          </a:p>
        </p:txBody>
      </p:sp>
      <p:sp>
        <p:nvSpPr>
          <p:cNvPr id="6" name="Content Placeholder 6">
            <a:extLst>
              <a:ext uri="{FF2B5EF4-FFF2-40B4-BE49-F238E27FC236}">
                <a16:creationId xmlns:a16="http://schemas.microsoft.com/office/drawing/2014/main" id="{A82F8D2D-96CF-4A7C-BF32-57DFE5BF55D3}"/>
              </a:ext>
            </a:extLst>
          </p:cNvPr>
          <p:cNvSpPr txBox="1"/>
          <p:nvPr/>
        </p:nvSpPr>
        <p:spPr>
          <a:xfrm>
            <a:off x="335280" y="1441854"/>
            <a:ext cx="11521440" cy="5076333"/>
          </a:xfrm>
          <a:prstGeom prst="rect"/>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US" sz="3200" b="1" u="sng" dirty="1"/>
              <a:t>Recent tax assessments in Ireland:</a:t>
            </a:r>
            <a:r>
              <a:rPr lang="en-US" sz="3200" dirty="1"/>
              <a:t> </a:t>
            </a:r>
          </a:p>
          <a:p>
            <a:pPr lvl="1" algn="just">
              <a:lnSpc>
                <a:spcPct val="100000"/>
              </a:lnSpc>
            </a:pPr>
            <a:r>
              <a:rPr lang="en-US" sz="2800" dirty="1"/>
              <a:t>Focused on IP / high risk / value areas</a:t>
            </a:r>
          </a:p>
          <a:p>
            <a:pPr lvl="1" algn="just">
              <a:lnSpc>
                <a:spcPct val="100000"/>
              </a:lnSpc>
            </a:pPr>
            <a:r>
              <a:rPr lang="en-US" sz="2800" dirty="1"/>
              <a:t>No published decisions from Irish Tax Appeals Commission</a:t>
            </a:r>
          </a:p>
          <a:p>
            <a:pPr lvl="1" algn="just">
              <a:lnSpc>
                <a:spcPct val="100000"/>
              </a:lnSpc>
            </a:pPr>
            <a:r>
              <a:rPr lang="en-US" sz="2800" dirty="1"/>
              <a:t>Number of assessments under appeal  </a:t>
            </a:r>
            <a:endParaRPr lang="en-US" sz="3200" b="1" u="sng"/>
          </a:p>
          <a:p>
            <a:pPr algn="just">
              <a:lnSpc>
                <a:spcPct val="100000"/>
              </a:lnSpc>
            </a:pPr>
            <a:endParaRPr lang="en-US" sz="2100"/>
          </a:p>
          <a:p>
            <a:pPr algn="just"/>
            <a:endParaRPr lang="en-US"/>
          </a:p>
        </p:txBody>
      </p:sp>
    </p:spTree>
    <p:extLst>
      <p:ext uri="{BB962C8B-B14F-4D97-AF65-F5344CB8AC3E}">
        <p14:creationId xmlns:p14="http://schemas.microsoft.com/office/powerpoint/2010/main" val="1207187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178262" y="155412"/>
            <a:ext cx="11521440" cy="1146354"/>
          </a:xfrm>
        </p:spPr>
        <p:txBody>
          <a:bodyPr/>
          <a:lstStyle/>
          <a:p>
            <a:r>
              <a:rPr lang="en-US" dirty="1"/>
              <a:t>Agenda</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a:xfrm>
            <a:off x="178262" y="1165046"/>
            <a:ext cx="11521440" cy="4109276"/>
          </a:xfrm>
        </p:spPr>
        <p:txBody>
          <a:bodyPr/>
          <a:lstStyle/>
          <a:p>
            <a:r>
              <a:rPr lang="en-US" dirty="1"/>
              <a:t>Key points and trends in transfer pricing litigation</a:t>
            </a:r>
          </a:p>
          <a:p>
            <a:r>
              <a:rPr lang="en-US" dirty="1"/>
              <a:t>New developments in applying transfer pricing rules to financial transactions</a:t>
            </a:r>
          </a:p>
          <a:p>
            <a:r>
              <a:rPr lang="en-US" dirty="1"/>
              <a:t>How tax authorities’ transfer pricing audits are evolving for hidden PEs, forward subscription structures and other cases</a:t>
            </a:r>
          </a:p>
          <a:p>
            <a:r>
              <a:rPr lang="en-US" dirty="1"/>
              <a:t>Changing role of profit split methods in resolving transfer pricing disputes</a:t>
            </a:r>
          </a:p>
          <a:p>
            <a:r>
              <a:rPr lang="en-US" dirty="1"/>
              <a:t>Getting to “yes” through the MAP and APA procedures</a:t>
            </a:r>
          </a:p>
          <a:p>
            <a:r>
              <a:rPr lang="en-US" dirty="1"/>
              <a:t>Practical issues with COVID-19 impact on transfer pricing and year-end adjustments</a:t>
            </a:r>
          </a:p>
        </p:txBody>
      </p:sp>
    </p:spTree>
    <p:extLst>
      <p:ext uri="{BB962C8B-B14F-4D97-AF65-F5344CB8AC3E}">
        <p14:creationId xmlns:p14="http://schemas.microsoft.com/office/powerpoint/2010/main" val="433597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47D9-AAAE-4020-8EE3-575A6FCD7C2E}"/>
              </a:ext>
            </a:extLst>
          </p:cNvPr>
          <p:cNvSpPr>
            <a:spLocks noGrp="1"/>
          </p:cNvSpPr>
          <p:nvPr>
            <p:ph type="title"/>
          </p:nvPr>
        </p:nvSpPr>
        <p:spPr>
          <a:xfrm>
            <a:off x="178261" y="367849"/>
            <a:ext cx="11521440" cy="1146354"/>
          </a:xfrm>
        </p:spPr>
        <p:txBody>
          <a:bodyPr/>
          <a:lstStyle/>
          <a:p>
            <a:r>
              <a:rPr kumimoji="0" lang="en-CA" sz="3600" i="0" u="none" strike="noStrike" kern="1200" cap="none" spc="0" normalizeH="0" baseline="0" noProof="0" dirty="1">
                <a:ln>
                  <a:noFill/>
                </a:ln>
                <a:effectLst/>
                <a:uLnTx/>
                <a:uFillTx/>
                <a:latin typeface="Calibri" panose="020f0502020204030204" pitchFamily="34" charset="0"/>
                <a:cs typeface="Calibri" panose="020f0502020204030204" pitchFamily="34" charset="0"/>
              </a:rPr>
              <a:t>Forward Subscription Structures – Canada [1/9]</a:t>
            </a:r>
            <a:br>
              <a:rPr kumimoji="0" lang="en-CA" sz="28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B4913453-3AED-4A7B-A6CB-7DF4C7CEE522}"/>
              </a:ext>
            </a:extLst>
          </p:cNvPr>
          <p:cNvSpPr>
            <a:spLocks noGrp="1"/>
          </p:cNvSpPr>
          <p:nvPr>
            <p:ph idx="1"/>
          </p:nvPr>
        </p:nvSpPr>
        <p:spPr>
          <a:xfrm>
            <a:off x="178261" y="1183518"/>
            <a:ext cx="11521440" cy="4109276"/>
          </a:xfrm>
        </p:spPr>
        <p:txBody>
          <a:bodyPr/>
          <a:lstStyle/>
          <a:p>
            <a:r>
              <a:rPr lang="en-CA" sz="2400" dirty="1">
                <a:latin typeface="Calibri" panose="020f0502020204030204" pitchFamily="34" charset="0"/>
                <a:cs typeface="Times New Roman" panose="02020603050405020304" pitchFamily="18" charset="0"/>
              </a:rPr>
              <a:t>There are a number of hybrid transactions used by multinational enterprises over the years that are designed to obtain more tax deductions than inclusions within the corporate group</a:t>
            </a:r>
          </a:p>
          <a:p>
            <a:r>
              <a:rPr lang="en-CA" sz="2400" dirty="1">
                <a:latin typeface="Calibri" panose="020f0502020204030204" pitchFamily="34" charset="0"/>
                <a:cs typeface="Times New Roman" panose="02020603050405020304" pitchFamily="18" charset="0"/>
              </a:rPr>
              <a:t>One of these is the Forward Subscription Structure, a financing arrangement used by multinationals with a Canadian subsidiary</a:t>
            </a:r>
          </a:p>
          <a:p>
            <a:r>
              <a:rPr lang="en-CA" sz="2400" dirty="1">
                <a:latin typeface="Calibri" panose="020f0502020204030204" pitchFamily="34" charset="0"/>
                <a:cs typeface="Times New Roman" panose="02020603050405020304" pitchFamily="18" charset="0"/>
              </a:rPr>
              <a:t>On July 4, 2019, the Canada Revenue Agency issued a Notice to Tax Professionals stating that Forward Subscription Structures are “hybrid mismatch arrangements" and that it may seek to apply the re-characterization rule in Canada’s transfer pricing legislation, paragraphs 247(2)(b) and (d) of the ITA, to reassess the arrangements</a:t>
            </a:r>
          </a:p>
          <a:p>
            <a:r>
              <a:rPr lang="en-CA" sz="2400" dirty="1">
                <a:latin typeface="Calibri" panose="020f0502020204030204" pitchFamily="34" charset="0"/>
                <a:cs typeface="Times New Roman" panose="02020603050405020304" pitchFamily="18" charset="0"/>
              </a:rPr>
              <a:t>The CRA has in fact started to do just that    </a:t>
            </a:r>
          </a:p>
          <a:p>
            <a:endParaRPr lang="en-CA" sz="2400">
              <a:latin typeface="Calibri" panose="020f0502020204030204" pitchFamily="34" charset="0"/>
              <a:cs typeface="Times New Roman" panose="02020603050405020304" pitchFamily="18" charset="0"/>
            </a:endParaRPr>
          </a:p>
          <a:p>
            <a:pPr marL="0" indent="0">
              <a:buNone/>
            </a:pPr>
            <a:endParaRPr lang="en-CA" sz="240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392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6E35-ACF6-BD4A-9ADD-DED9DDBB6FB3}"/>
              </a:ext>
            </a:extLst>
          </p:cNvPr>
          <p:cNvSpPr>
            <a:spLocks noGrp="1"/>
          </p:cNvSpPr>
          <p:nvPr>
            <p:ph type="title"/>
          </p:nvPr>
        </p:nvSpPr>
        <p:spPr>
          <a:xfrm>
            <a:off x="178262" y="362514"/>
            <a:ext cx="11521440" cy="1146354"/>
          </a:xfrm>
        </p:spPr>
        <p:txBody>
          <a:bodyPr>
            <a:normAutofit fontScale="90000"/>
          </a:bodyPr>
          <a:lstStyle/>
          <a:p>
            <a:r>
              <a:rPr lang="en-CA" dirty="1"/>
              <a:t>Forward Subscription Structures [2/9]</a:t>
            </a:r>
            <a:br>
              <a:rPr lang="en-CA" b="1" dirty="1"/>
            </a:br>
            <a:endParaRPr lang="en-US"/>
          </a:p>
        </p:txBody>
      </p:sp>
      <p:sp>
        <p:nvSpPr>
          <p:cNvPr id="3" name="Content Placeholder 2">
            <a:extLst>
              <a:ext uri="{FF2B5EF4-FFF2-40B4-BE49-F238E27FC236}">
                <a16:creationId xmlns:a16="http://schemas.microsoft.com/office/drawing/2014/main" id="{221E4C86-010E-0A47-B5E0-5869E96F8D62}"/>
              </a:ext>
            </a:extLst>
          </p:cNvPr>
          <p:cNvSpPr>
            <a:spLocks noGrp="1"/>
          </p:cNvSpPr>
          <p:nvPr>
            <p:ph idx="1"/>
          </p:nvPr>
        </p:nvSpPr>
        <p:spPr>
          <a:xfrm>
            <a:off x="5667181" y="1877522"/>
            <a:ext cx="5804379" cy="967667"/>
          </a:xfrm>
          <a:ln>
            <a:solidFill>
              <a:schemeClr val="bg1"/>
            </a:solidFill>
          </a:ln>
        </p:spPr>
        <p:txBody>
          <a:bodyPr>
            <a:noAutofit/>
          </a:bodyPr>
          <a:lstStyle/>
          <a:p>
            <a:pPr marL="0" indent="0">
              <a:buNone/>
            </a:pPr>
            <a:r>
              <a:rPr lang="en-US" sz="2400" dirty="1"/>
              <a:t>As a general rule, when a non-resident contributes capital to a private Canadian corporation, the capital may be returned free of Canadian withholding tax</a:t>
            </a:r>
          </a:p>
        </p:txBody>
      </p:sp>
      <p:sp>
        <p:nvSpPr>
          <p:cNvPr id="9" name="Rectangle 8">
            <a:extLst>
              <a:ext uri="{FF2B5EF4-FFF2-40B4-BE49-F238E27FC236}">
                <a16:creationId xmlns:a16="http://schemas.microsoft.com/office/drawing/2014/main" id="{8EDD2423-4140-4F28-AC82-2A2BF7EF4B1F}"/>
              </a:ext>
            </a:extLst>
          </p:cNvPr>
          <p:cNvSpPr/>
          <p:nvPr/>
        </p:nvSpPr>
        <p:spPr>
          <a:xfrm>
            <a:off x="1377205" y="1875239"/>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USco</a:t>
            </a:r>
          </a:p>
        </p:txBody>
      </p:sp>
      <p:sp>
        <p:nvSpPr>
          <p:cNvPr id="10" name="Rectangle 9">
            <a:extLst>
              <a:ext uri="{FF2B5EF4-FFF2-40B4-BE49-F238E27FC236}">
                <a16:creationId xmlns:a16="http://schemas.microsoft.com/office/drawing/2014/main" id="{C6328C40-4105-4347-8119-AD0CEBC527EA}"/>
              </a:ext>
            </a:extLst>
          </p:cNvPr>
          <p:cNvSpPr/>
          <p:nvPr/>
        </p:nvSpPr>
        <p:spPr>
          <a:xfrm>
            <a:off x="1377205" y="4241139"/>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CANCO</a:t>
            </a:r>
          </a:p>
        </p:txBody>
      </p:sp>
      <p:cxnSp>
        <p:nvCxnSpPr>
          <p:cNvPr id="12" name="Straight Connector 11">
            <a:extLst>
              <a:ext uri="{FF2B5EF4-FFF2-40B4-BE49-F238E27FC236}">
                <a16:creationId xmlns:a16="http://schemas.microsoft.com/office/drawing/2014/main" id="{4F1FFDF6-616F-4820-88DB-2BC5D5F45F4D}"/>
              </a:ext>
            </a:extLst>
          </p:cNvPr>
          <p:cNvCxnSpPr>
            <a:stCxn id="9" idx="2"/>
            <a:endCxn id="10" idx="0"/>
          </p:cNvCxnSpPr>
          <p:nvPr/>
        </p:nvCxnSpPr>
        <p:spPr>
          <a:xfrm>
            <a:off x="2318238" y="2638718"/>
            <a:ext cx="0" cy="1602421"/>
          </a:xfrm>
          <a:prstGeom prst="line"/>
          <a:ln w="6350" cap="flat" algn="ctr">
            <a:prstDash val="soli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FF2DCB6-C477-41F8-8F4D-6E0AD7F70365}"/>
              </a:ext>
            </a:extLst>
          </p:cNvPr>
          <p:cNvSpPr/>
          <p:nvPr/>
        </p:nvSpPr>
        <p:spPr>
          <a:xfrm>
            <a:off x="1306192" y="3160921"/>
            <a:ext cx="807860" cy="411305"/>
          </a:xfrm>
          <a:prstGeom prst="rect"/>
          <a:solidFill>
            <a:schemeClr val="bg1"/>
          </a:solidFill>
          <a:ln w="12700" cap="flat" algn="ctr">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100%</a:t>
            </a:r>
          </a:p>
        </p:txBody>
      </p:sp>
      <p:sp>
        <p:nvSpPr>
          <p:cNvPr id="14" name="TextBox 13">
            <a:extLst>
              <a:ext uri="{FF2B5EF4-FFF2-40B4-BE49-F238E27FC236}">
                <a16:creationId xmlns:a16="http://schemas.microsoft.com/office/drawing/2014/main" id="{61754A31-1483-4925-8F4B-076CA34684E4}"/>
              </a:ext>
            </a:extLst>
          </p:cNvPr>
          <p:cNvSpPr txBox="1"/>
          <p:nvPr/>
        </p:nvSpPr>
        <p:spPr>
          <a:xfrm>
            <a:off x="2522425" y="3181907"/>
            <a:ext cx="3053913" cy="369332"/>
          </a:xfrm>
          <a:prstGeom prst="rect"/>
          <a:noFill/>
        </p:spPr>
        <p:txBody>
          <a:bodyPr wrap="square" rtlCol="0">
            <a:spAutoFit/>
          </a:bodyPr>
          <a:lstStyle/>
          <a:p>
            <a:r>
              <a:rPr lang="en-CA" dirty="1"/>
              <a:t>Paid-Up Capital = $25M.</a:t>
            </a:r>
          </a:p>
        </p:txBody>
      </p:sp>
      <p:sp>
        <p:nvSpPr>
          <p:cNvPr id="19" name="Content Placeholder 2">
            <a:extLst>
              <a:ext uri="{FF2B5EF4-FFF2-40B4-BE49-F238E27FC236}">
                <a16:creationId xmlns:a16="http://schemas.microsoft.com/office/drawing/2014/main" id="{51526286-CC5E-42C8-8B41-9A4E7EE6A87A}"/>
              </a:ext>
            </a:extLst>
          </p:cNvPr>
          <p:cNvSpPr txBox="1"/>
          <p:nvPr/>
        </p:nvSpPr>
        <p:spPr>
          <a:xfrm>
            <a:off x="5667182" y="3429000"/>
            <a:ext cx="6063449" cy="967667"/>
          </a:xfrm>
          <a:prstGeom prst="rect"/>
          <a:ln>
            <a:solidFill>
              <a:schemeClr val="bg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US" sz="2400" dirty="1"/>
              <a:t>Once Canco starts to earn income, USco may want to convert some of Canco’s share capital to debt, so that Canco may claim an interest deduction</a:t>
            </a:r>
          </a:p>
        </p:txBody>
      </p:sp>
    </p:spTree>
    <p:extLst>
      <p:ext uri="{BB962C8B-B14F-4D97-AF65-F5344CB8AC3E}">
        <p14:creationId xmlns:p14="http://schemas.microsoft.com/office/powerpoint/2010/main" val="1793572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0" name="Title 9"/>
          <p:cNvSpPr>
            <a:spLocks noGrp="1"/>
          </p:cNvSpPr>
          <p:nvPr>
            <p:ph type="title"/>
          </p:nvPr>
        </p:nvSpPr>
        <p:spPr>
          <a:xfrm>
            <a:off x="182597" y="491282"/>
            <a:ext cx="10724028" cy="683581"/>
          </a:xfrm>
        </p:spPr>
        <p:txBody>
          <a:bodyPr>
            <a:normAutofit fontScale="90000"/>
          </a:bodyPr>
          <a:lstStyle/>
          <a:p>
            <a:r>
              <a:rPr lang="en-CA" dirty="1"/>
              <a:t>Forward Subscription Structures [3/9]</a:t>
            </a:r>
            <a:br>
              <a:rPr lang="en-CA" b="1" dirty="1"/>
            </a:br>
            <a:endParaRPr lang="en-CA" sz="2400"/>
          </a:p>
        </p:txBody>
      </p:sp>
      <p:sp>
        <p:nvSpPr>
          <p:cNvPr id="3" name="Content Placeholder 2"/>
          <p:cNvSpPr>
            <a:spLocks noGrp="1"/>
          </p:cNvSpPr>
          <p:nvPr>
            <p:ph idx="1"/>
          </p:nvPr>
        </p:nvSpPr>
        <p:spPr>
          <a:xfrm>
            <a:off x="633274" y="1262115"/>
            <a:ext cx="10966076" cy="4829743"/>
          </a:xfrm>
        </p:spPr>
        <p:txBody>
          <a:bodyPr/>
          <a:lstStyle/>
          <a:p>
            <a:pPr marL="0" indent="0">
              <a:buNone/>
            </a:pPr>
            <a:endParaRPr lang="en-US"/>
          </a:p>
          <a:p>
            <a:endParaRPr lang="en-CA"/>
          </a:p>
          <a:p>
            <a:endParaRPr lang="en-US"/>
          </a:p>
          <a:p>
            <a:pPr marL="0" indent="0">
              <a:buNone/>
            </a:pPr>
            <a:endParaRPr lang="en-US"/>
          </a:p>
          <a:p>
            <a:endParaRPr lang="en-CA"/>
          </a:p>
          <a:p>
            <a:endParaRPr lang="en-US"/>
          </a:p>
          <a:p>
            <a:pPr marL="0" indent="0">
              <a:buNone/>
            </a:pPr>
            <a:endParaRPr lang="en-US"/>
          </a:p>
          <a:p>
            <a:pPr marL="0" indent="0">
              <a:buNone/>
            </a:pPr>
            <a:endParaRPr lang="en-US"/>
          </a:p>
        </p:txBody>
      </p:sp>
      <p:sp>
        <p:nvSpPr>
          <p:cNvPr id="5" name="Rectangle 4">
            <a:extLst>
              <a:ext uri="{FF2B5EF4-FFF2-40B4-BE49-F238E27FC236}">
                <a16:creationId xmlns:a16="http://schemas.microsoft.com/office/drawing/2014/main" id="{AAF7678E-BAB3-41EE-9CD4-3362288D74E9}"/>
              </a:ext>
            </a:extLst>
          </p:cNvPr>
          <p:cNvSpPr/>
          <p:nvPr/>
        </p:nvSpPr>
        <p:spPr>
          <a:xfrm>
            <a:off x="4776186" y="1864311"/>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USco</a:t>
            </a:r>
          </a:p>
        </p:txBody>
      </p:sp>
      <p:sp>
        <p:nvSpPr>
          <p:cNvPr id="6" name="Rectangle 5">
            <a:extLst>
              <a:ext uri="{FF2B5EF4-FFF2-40B4-BE49-F238E27FC236}">
                <a16:creationId xmlns:a16="http://schemas.microsoft.com/office/drawing/2014/main" id="{9650331D-BE6A-49E3-BE55-F44EB0FDB1A4}"/>
              </a:ext>
            </a:extLst>
          </p:cNvPr>
          <p:cNvSpPr/>
          <p:nvPr/>
        </p:nvSpPr>
        <p:spPr>
          <a:xfrm>
            <a:off x="2894120" y="3747253"/>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CANCO</a:t>
            </a:r>
          </a:p>
        </p:txBody>
      </p:sp>
      <p:sp>
        <p:nvSpPr>
          <p:cNvPr id="7" name="Rectangle 6">
            <a:extLst>
              <a:ext uri="{FF2B5EF4-FFF2-40B4-BE49-F238E27FC236}">
                <a16:creationId xmlns:a16="http://schemas.microsoft.com/office/drawing/2014/main" id="{C5640D97-6F24-47D8-9389-A37611F256FE}"/>
              </a:ext>
            </a:extLst>
          </p:cNvPr>
          <p:cNvSpPr/>
          <p:nvPr/>
        </p:nvSpPr>
        <p:spPr>
          <a:xfrm>
            <a:off x="6658252" y="3747252"/>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ULC</a:t>
            </a:r>
          </a:p>
        </p:txBody>
      </p:sp>
      <p:cxnSp>
        <p:nvCxnSpPr>
          <p:cNvPr id="8" name="Straight Connector 7">
            <a:extLst>
              <a:ext uri="{FF2B5EF4-FFF2-40B4-BE49-F238E27FC236}">
                <a16:creationId xmlns:a16="http://schemas.microsoft.com/office/drawing/2014/main" id="{E649D033-72A7-4AE1-ACC8-1DBBE12CB0E8}"/>
              </a:ext>
            </a:extLst>
          </p:cNvPr>
          <p:cNvCxnSpPr>
            <a:stCxn id="5" idx="2"/>
            <a:endCxn id="6" idx="0"/>
          </p:cNvCxnSpPr>
          <p:nvPr/>
        </p:nvCxnSpPr>
        <p:spPr>
          <a:xfrm flipH="1">
            <a:off x="3835153" y="2627790"/>
            <a:ext cx="1882066" cy="1119463"/>
          </a:xfrm>
          <a:prstGeom prst="line"/>
          <a:ln w="6350" cap="flat" algn="ctr">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AC8961-6239-4986-93B7-EE410BC8D900}"/>
              </a:ext>
            </a:extLst>
          </p:cNvPr>
          <p:cNvCxnSpPr>
            <a:stCxn id="5" idx="2"/>
            <a:endCxn id="7" idx="0"/>
          </p:cNvCxnSpPr>
          <p:nvPr/>
        </p:nvCxnSpPr>
        <p:spPr>
          <a:xfrm>
            <a:off x="5717219" y="2627790"/>
            <a:ext cx="1882066" cy="1119462"/>
          </a:xfrm>
          <a:prstGeom prst="line"/>
          <a:ln w="6350" cap="flat" algn="ctr">
            <a:prstDash val="solid"/>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0D5314C-141C-4B2D-BF99-77580FDC29BF}"/>
              </a:ext>
            </a:extLst>
          </p:cNvPr>
          <p:cNvSpPr txBox="1"/>
          <p:nvPr/>
        </p:nvSpPr>
        <p:spPr>
          <a:xfrm>
            <a:off x="958789" y="5168528"/>
            <a:ext cx="9721049" cy="923330"/>
          </a:xfrm>
          <a:prstGeom prst="rect"/>
          <a:noFill/>
        </p:spPr>
        <p:txBody>
          <a:bodyPr wrap="square" rtlCol="0">
            <a:spAutoFit/>
          </a:bodyPr>
          <a:lstStyle/>
          <a:p>
            <a:pPr marL="342900" indent="-342900">
              <a:buAutoNum type="arabicParenBoth" startAt="1"/>
            </a:pPr>
            <a:r>
              <a:rPr lang="en-CA" dirty="1"/>
              <a:t>USco creates a ULC</a:t>
            </a:r>
          </a:p>
          <a:p>
            <a:pPr marL="342900" indent="-342900">
              <a:buAutoNum type="arabicParenBoth" startAt="1"/>
            </a:pPr>
            <a:r>
              <a:rPr lang="en-CA" dirty="1"/>
              <a:t>USco agrees to lend $10 million to Canco, repayable in 20 years, at an interest rate of 10%</a:t>
            </a:r>
          </a:p>
          <a:p>
            <a:r>
              <a:rPr lang="en-CA" dirty="1"/>
              <a:t>(3) Canco passes a resolution to return $10 million to USco</a:t>
            </a:r>
          </a:p>
        </p:txBody>
      </p:sp>
      <p:sp>
        <p:nvSpPr>
          <p:cNvPr id="4" name="TextBox 3">
            <a:extLst>
              <a:ext uri="{FF2B5EF4-FFF2-40B4-BE49-F238E27FC236}">
                <a16:creationId xmlns:a16="http://schemas.microsoft.com/office/drawing/2014/main" id="{93280FC3-9448-40F7-A8A4-763B203187B5}"/>
              </a:ext>
            </a:extLst>
          </p:cNvPr>
          <p:cNvSpPr txBox="1"/>
          <p:nvPr/>
        </p:nvSpPr>
        <p:spPr>
          <a:xfrm>
            <a:off x="1879108" y="2473901"/>
            <a:ext cx="2441359" cy="307777"/>
          </a:xfrm>
          <a:prstGeom prst="rect"/>
          <a:noFill/>
        </p:spPr>
        <p:txBody>
          <a:bodyPr wrap="square" rtlCol="0">
            <a:spAutoFit/>
          </a:bodyPr>
          <a:lstStyle/>
          <a:p>
            <a:r>
              <a:rPr lang="en-CA" sz="1400" dirty="1"/>
              <a:t>(2) $10M Loan to Canco</a:t>
            </a:r>
          </a:p>
        </p:txBody>
      </p:sp>
      <p:cxnSp>
        <p:nvCxnSpPr>
          <p:cNvPr id="17" name="Connector: Curved 16">
            <a:extLst>
              <a:ext uri="{FF2B5EF4-FFF2-40B4-BE49-F238E27FC236}">
                <a16:creationId xmlns:a16="http://schemas.microsoft.com/office/drawing/2014/main" id="{BEC5881C-5C36-4CC1-9141-58598F5C0F6B}"/>
              </a:ext>
            </a:extLst>
          </p:cNvPr>
          <p:cNvCxnSpPr>
            <a:stCxn id="5" idx="1"/>
          </p:cNvCxnSpPr>
          <p:nvPr/>
        </p:nvCxnSpPr>
        <p:spPr>
          <a:xfrm rot="10800000" flipV="1">
            <a:off x="3364638" y="2246050"/>
            <a:ext cx="1411549" cy="1501201"/>
          </a:xfrm>
          <a:prstGeom prst="curvedConnector2"/>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8" name="Connector: Curved 27">
            <a:extLst>
              <a:ext uri="{FF2B5EF4-FFF2-40B4-BE49-F238E27FC236}">
                <a16:creationId xmlns:a16="http://schemas.microsoft.com/office/drawing/2014/main" id="{605E6424-8664-4F0A-A01C-9D2541844EBB}"/>
              </a:ext>
            </a:extLst>
          </p:cNvPr>
          <p:cNvCxnSpPr>
            <a:stCxn id="6" idx="3"/>
          </p:cNvCxnSpPr>
          <p:nvPr/>
        </p:nvCxnSpPr>
        <p:spPr>
          <a:xfrm flipV="1">
            <a:off x="4776186" y="2710078"/>
            <a:ext cx="941033" cy="1418915"/>
          </a:xfrm>
          <a:prstGeom prst="curvedConnector2"/>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4" name="TextBox 33">
            <a:extLst>
              <a:ext uri="{FF2B5EF4-FFF2-40B4-BE49-F238E27FC236}">
                <a16:creationId xmlns:a16="http://schemas.microsoft.com/office/drawing/2014/main" id="{2E65E7EF-2503-42E8-8876-1FE8830D473A}"/>
              </a:ext>
            </a:extLst>
          </p:cNvPr>
          <p:cNvSpPr txBox="1"/>
          <p:nvPr/>
        </p:nvSpPr>
        <p:spPr>
          <a:xfrm>
            <a:off x="5717218" y="3121230"/>
            <a:ext cx="1436703" cy="738664"/>
          </a:xfrm>
          <a:prstGeom prst="rect"/>
          <a:noFill/>
        </p:spPr>
        <p:txBody>
          <a:bodyPr wrap="square" rtlCol="0">
            <a:spAutoFit/>
          </a:bodyPr>
          <a:lstStyle/>
          <a:p>
            <a:r>
              <a:rPr lang="en-CA" sz="1400" dirty="1"/>
              <a:t>(3) Canco </a:t>
            </a:r>
          </a:p>
          <a:p>
            <a:r>
              <a:rPr lang="en-CA" sz="1400" dirty="1"/>
              <a:t>Returns $10M </a:t>
            </a:r>
          </a:p>
          <a:p>
            <a:r>
              <a:rPr lang="en-CA" sz="1400" dirty="1"/>
              <a:t>of P.U.C</a:t>
            </a:r>
          </a:p>
        </p:txBody>
      </p:sp>
      <p:sp>
        <p:nvSpPr>
          <p:cNvPr id="14" name="TextBox 13">
            <a:extLst>
              <a:ext uri="{FF2B5EF4-FFF2-40B4-BE49-F238E27FC236}">
                <a16:creationId xmlns:a16="http://schemas.microsoft.com/office/drawing/2014/main" id="{755754E9-B815-4B17-8A97-78918A81722A}"/>
              </a:ext>
            </a:extLst>
          </p:cNvPr>
          <p:cNvSpPr txBox="1"/>
          <p:nvPr/>
        </p:nvSpPr>
        <p:spPr>
          <a:xfrm>
            <a:off x="6800225" y="2862435"/>
            <a:ext cx="2301829" cy="307777"/>
          </a:xfrm>
          <a:prstGeom prst="rect"/>
          <a:noFill/>
        </p:spPr>
        <p:txBody>
          <a:bodyPr wrap="square" rtlCol="0">
            <a:spAutoFit/>
          </a:bodyPr>
          <a:lstStyle/>
          <a:p>
            <a:r>
              <a:rPr lang="en-CA" sz="1400" dirty="1"/>
              <a:t>(1) USco creates a ULC</a:t>
            </a:r>
          </a:p>
        </p:txBody>
      </p:sp>
    </p:spTree>
    <p:extLst>
      <p:ext uri="{BB962C8B-B14F-4D97-AF65-F5344CB8AC3E}">
        <p14:creationId xmlns:p14="http://schemas.microsoft.com/office/powerpoint/2010/main" val="2214980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0" name="Title 9"/>
          <p:cNvSpPr>
            <a:spLocks noGrp="1"/>
          </p:cNvSpPr>
          <p:nvPr>
            <p:ph type="title"/>
          </p:nvPr>
        </p:nvSpPr>
        <p:spPr>
          <a:xfrm>
            <a:off x="182597" y="489349"/>
            <a:ext cx="10724028" cy="683581"/>
          </a:xfrm>
        </p:spPr>
        <p:txBody>
          <a:bodyPr>
            <a:normAutofit fontScale="90000"/>
          </a:bodyPr>
          <a:lstStyle/>
          <a:p>
            <a:r>
              <a:rPr lang="en-CA" dirty="1"/>
              <a:t>Forward Subscription Structures [4/9]</a:t>
            </a:r>
            <a:br>
              <a:rPr lang="en-CA" b="1" dirty="1"/>
            </a:br>
            <a:endParaRPr lang="en-CA" sz="2400"/>
          </a:p>
        </p:txBody>
      </p:sp>
      <p:sp>
        <p:nvSpPr>
          <p:cNvPr id="3" name="Content Placeholder 2"/>
          <p:cNvSpPr>
            <a:spLocks noGrp="1"/>
          </p:cNvSpPr>
          <p:nvPr>
            <p:ph idx="1"/>
          </p:nvPr>
        </p:nvSpPr>
        <p:spPr>
          <a:xfrm>
            <a:off x="633274" y="1262115"/>
            <a:ext cx="10966076" cy="4829743"/>
          </a:xfrm>
        </p:spPr>
        <p:txBody>
          <a:bodyPr/>
          <a:lstStyle/>
          <a:p>
            <a:pPr marL="0" indent="0">
              <a:buNone/>
            </a:pPr>
            <a:endParaRPr lang="en-US"/>
          </a:p>
          <a:p>
            <a:endParaRPr lang="en-CA"/>
          </a:p>
          <a:p>
            <a:endParaRPr lang="en-US"/>
          </a:p>
          <a:p>
            <a:pPr marL="0" indent="0">
              <a:buNone/>
            </a:pPr>
            <a:endParaRPr lang="en-US"/>
          </a:p>
          <a:p>
            <a:endParaRPr lang="en-CA"/>
          </a:p>
          <a:p>
            <a:endParaRPr lang="en-US"/>
          </a:p>
          <a:p>
            <a:pPr marL="0" indent="0">
              <a:buNone/>
            </a:pPr>
            <a:endParaRPr lang="en-US"/>
          </a:p>
          <a:p>
            <a:pPr marL="0" indent="0">
              <a:buNone/>
            </a:pPr>
            <a:endParaRPr lang="en-US"/>
          </a:p>
        </p:txBody>
      </p:sp>
      <p:sp>
        <p:nvSpPr>
          <p:cNvPr id="5" name="Rectangle 4">
            <a:extLst>
              <a:ext uri="{FF2B5EF4-FFF2-40B4-BE49-F238E27FC236}">
                <a16:creationId xmlns:a16="http://schemas.microsoft.com/office/drawing/2014/main" id="{AAF7678E-BAB3-41EE-9CD4-3362288D74E9}"/>
              </a:ext>
            </a:extLst>
          </p:cNvPr>
          <p:cNvSpPr/>
          <p:nvPr/>
        </p:nvSpPr>
        <p:spPr>
          <a:xfrm>
            <a:off x="4776186" y="1864311"/>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USco</a:t>
            </a:r>
          </a:p>
        </p:txBody>
      </p:sp>
      <p:sp>
        <p:nvSpPr>
          <p:cNvPr id="6" name="Rectangle 5">
            <a:extLst>
              <a:ext uri="{FF2B5EF4-FFF2-40B4-BE49-F238E27FC236}">
                <a16:creationId xmlns:a16="http://schemas.microsoft.com/office/drawing/2014/main" id="{9650331D-BE6A-49E3-BE55-F44EB0FDB1A4}"/>
              </a:ext>
            </a:extLst>
          </p:cNvPr>
          <p:cNvSpPr/>
          <p:nvPr/>
        </p:nvSpPr>
        <p:spPr>
          <a:xfrm>
            <a:off x="2894120" y="3747253"/>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CANCO</a:t>
            </a:r>
          </a:p>
        </p:txBody>
      </p:sp>
      <p:sp>
        <p:nvSpPr>
          <p:cNvPr id="7" name="Rectangle 6">
            <a:extLst>
              <a:ext uri="{FF2B5EF4-FFF2-40B4-BE49-F238E27FC236}">
                <a16:creationId xmlns:a16="http://schemas.microsoft.com/office/drawing/2014/main" id="{C5640D97-6F24-47D8-9389-A37611F256FE}"/>
              </a:ext>
            </a:extLst>
          </p:cNvPr>
          <p:cNvSpPr/>
          <p:nvPr/>
        </p:nvSpPr>
        <p:spPr>
          <a:xfrm>
            <a:off x="6658252" y="3747252"/>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ULC</a:t>
            </a:r>
          </a:p>
        </p:txBody>
      </p:sp>
      <p:cxnSp>
        <p:nvCxnSpPr>
          <p:cNvPr id="8" name="Straight Connector 7">
            <a:extLst>
              <a:ext uri="{FF2B5EF4-FFF2-40B4-BE49-F238E27FC236}">
                <a16:creationId xmlns:a16="http://schemas.microsoft.com/office/drawing/2014/main" id="{E649D033-72A7-4AE1-ACC8-1DBBE12CB0E8}"/>
              </a:ext>
            </a:extLst>
          </p:cNvPr>
          <p:cNvCxnSpPr>
            <a:stCxn id="5" idx="2"/>
            <a:endCxn id="6" idx="0"/>
          </p:cNvCxnSpPr>
          <p:nvPr/>
        </p:nvCxnSpPr>
        <p:spPr>
          <a:xfrm flipH="1">
            <a:off x="3835153" y="2627790"/>
            <a:ext cx="1882066" cy="1119463"/>
          </a:xfrm>
          <a:prstGeom prst="line"/>
          <a:ln w="6350" cap="flat" algn="ctr">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AC8961-6239-4986-93B7-EE410BC8D900}"/>
              </a:ext>
            </a:extLst>
          </p:cNvPr>
          <p:cNvCxnSpPr>
            <a:stCxn id="5" idx="2"/>
            <a:endCxn id="7" idx="0"/>
          </p:cNvCxnSpPr>
          <p:nvPr/>
        </p:nvCxnSpPr>
        <p:spPr>
          <a:xfrm>
            <a:off x="5717219" y="2627790"/>
            <a:ext cx="1882066" cy="1119462"/>
          </a:xfrm>
          <a:prstGeom prst="line"/>
          <a:ln w="6350" cap="flat" algn="ctr">
            <a:prstDash val="solid"/>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0D5314C-141C-4B2D-BF99-77580FDC29BF}"/>
              </a:ext>
            </a:extLst>
          </p:cNvPr>
          <p:cNvSpPr txBox="1"/>
          <p:nvPr/>
        </p:nvSpPr>
        <p:spPr>
          <a:xfrm>
            <a:off x="917451" y="4913136"/>
            <a:ext cx="10357097" cy="1323439"/>
          </a:xfrm>
          <a:prstGeom prst="rect"/>
          <a:noFill/>
        </p:spPr>
        <p:txBody>
          <a:bodyPr wrap="square" rtlCol="0">
            <a:spAutoFit/>
          </a:bodyPr>
          <a:lstStyle/>
          <a:p>
            <a:r>
              <a:rPr lang="en-CA" sz="1600" dirty="1"/>
              <a:t>(4) ULC enters into a Forward Subscription Agreement with Canco to acquire Canco shares for $10 million in twenty years</a:t>
            </a:r>
          </a:p>
          <a:p>
            <a:r>
              <a:rPr lang="en-CA" sz="1600" dirty="1"/>
              <a:t>(5) USco enters into a Capital Support Agreement with ULC, requiring USco to fund ULC in its purchase of Canco shares pursuant to the Forward Subscription Agreement. USco also enters into a Guaranty Agreement in favour of Canco re ULC’s obligation to subscribe for Canco’s shares</a:t>
            </a:r>
          </a:p>
          <a:p>
            <a:r>
              <a:rPr lang="en-CA" sz="1600" dirty="1"/>
              <a:t>(6) Canco’s accrued interest on the loan is not paid, but capitalized by the issuance of shares to USco</a:t>
            </a:r>
          </a:p>
        </p:txBody>
      </p:sp>
      <p:sp>
        <p:nvSpPr>
          <p:cNvPr id="4" name="TextBox 3">
            <a:extLst>
              <a:ext uri="{FF2B5EF4-FFF2-40B4-BE49-F238E27FC236}">
                <a16:creationId xmlns:a16="http://schemas.microsoft.com/office/drawing/2014/main" id="{93280FC3-9448-40F7-A8A4-763B203187B5}"/>
              </a:ext>
            </a:extLst>
          </p:cNvPr>
          <p:cNvSpPr txBox="1"/>
          <p:nvPr/>
        </p:nvSpPr>
        <p:spPr>
          <a:xfrm>
            <a:off x="4782488" y="3513467"/>
            <a:ext cx="1993730" cy="523220"/>
          </a:xfrm>
          <a:prstGeom prst="rect"/>
          <a:noFill/>
        </p:spPr>
        <p:txBody>
          <a:bodyPr wrap="square" rtlCol="0">
            <a:spAutoFit/>
          </a:bodyPr>
          <a:lstStyle/>
          <a:p>
            <a:r>
              <a:rPr lang="en-CA" sz="1400" dirty="1"/>
              <a:t>        (4) Forward Subscription Agreement</a:t>
            </a:r>
          </a:p>
        </p:txBody>
      </p:sp>
      <p:sp>
        <p:nvSpPr>
          <p:cNvPr id="34" name="TextBox 33">
            <a:extLst>
              <a:ext uri="{FF2B5EF4-FFF2-40B4-BE49-F238E27FC236}">
                <a16:creationId xmlns:a16="http://schemas.microsoft.com/office/drawing/2014/main" id="{2E65E7EF-2503-42E8-8876-1FE8830D473A}"/>
              </a:ext>
            </a:extLst>
          </p:cNvPr>
          <p:cNvSpPr txBox="1"/>
          <p:nvPr/>
        </p:nvSpPr>
        <p:spPr>
          <a:xfrm>
            <a:off x="6890920" y="2766126"/>
            <a:ext cx="2393274" cy="523220"/>
          </a:xfrm>
          <a:prstGeom prst="rect"/>
          <a:noFill/>
        </p:spPr>
        <p:txBody>
          <a:bodyPr wrap="square" rtlCol="0">
            <a:spAutoFit/>
          </a:bodyPr>
          <a:lstStyle/>
          <a:p>
            <a:r>
              <a:rPr lang="en-CA" sz="1400" dirty="1"/>
              <a:t>(5) Capital Support and Guaranty Agreement</a:t>
            </a:r>
          </a:p>
        </p:txBody>
      </p:sp>
      <p:cxnSp>
        <p:nvCxnSpPr>
          <p:cNvPr id="9" name="Straight Arrow Connector 8">
            <a:extLst>
              <a:ext uri="{FF2B5EF4-FFF2-40B4-BE49-F238E27FC236}">
                <a16:creationId xmlns:a16="http://schemas.microsoft.com/office/drawing/2014/main" id="{2BA474F6-14B8-4F69-8C35-C1D67F704546}"/>
              </a:ext>
            </a:extLst>
          </p:cNvPr>
          <p:cNvCxnSpPr>
            <a:stCxn id="7" idx="1"/>
          </p:cNvCxnSpPr>
          <p:nvPr/>
        </p:nvCxnSpPr>
        <p:spPr>
          <a:xfrm flipH="1">
            <a:off x="4847208" y="4128992"/>
            <a:ext cx="1811044" cy="0"/>
          </a:xfrm>
          <a:prstGeom prst="straightConnector1"/>
          <a:ln w="6350" cap="flat" algn="ctr">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Connector: Curved 12">
            <a:extLst>
              <a:ext uri="{FF2B5EF4-FFF2-40B4-BE49-F238E27FC236}">
                <a16:creationId xmlns:a16="http://schemas.microsoft.com/office/drawing/2014/main" id="{C42B77A6-2071-4A98-A21B-4865FD531243}"/>
              </a:ext>
            </a:extLst>
          </p:cNvPr>
          <p:cNvCxnSpPr/>
          <p:nvPr/>
        </p:nvCxnSpPr>
        <p:spPr>
          <a:xfrm rot="5400000" flipH="1" flipV="1">
            <a:off x="3279060" y="2331628"/>
            <a:ext cx="1503457" cy="1332300"/>
          </a:xfrm>
          <a:prstGeom prst="curvedConnector2"/>
          <a:ln w="6350" cap="flat" algn="ctr">
            <a:prstDash val="dash"/>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51CAB82-2331-4D98-9EA6-7A12C8AC3B4F}"/>
              </a:ext>
            </a:extLst>
          </p:cNvPr>
          <p:cNvSpPr txBox="1"/>
          <p:nvPr/>
        </p:nvSpPr>
        <p:spPr>
          <a:xfrm>
            <a:off x="1992719" y="2448873"/>
            <a:ext cx="2630380" cy="307777"/>
          </a:xfrm>
          <a:prstGeom prst="rect"/>
          <a:noFill/>
        </p:spPr>
        <p:txBody>
          <a:bodyPr wrap="square" rtlCol="0">
            <a:spAutoFit/>
          </a:bodyPr>
          <a:lstStyle/>
          <a:p>
            <a:r>
              <a:rPr lang="en-CA" sz="1400" dirty="1"/>
              <a:t>(6) Interest Capitalized</a:t>
            </a:r>
          </a:p>
        </p:txBody>
      </p:sp>
    </p:spTree>
    <p:extLst>
      <p:ext uri="{BB962C8B-B14F-4D97-AF65-F5344CB8AC3E}">
        <p14:creationId xmlns:p14="http://schemas.microsoft.com/office/powerpoint/2010/main" val="2089469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0" name="Title 9"/>
          <p:cNvSpPr>
            <a:spLocks noGrp="1"/>
          </p:cNvSpPr>
          <p:nvPr>
            <p:ph type="title"/>
          </p:nvPr>
        </p:nvSpPr>
        <p:spPr>
          <a:xfrm>
            <a:off x="201069" y="492407"/>
            <a:ext cx="10724028" cy="683581"/>
          </a:xfrm>
        </p:spPr>
        <p:txBody>
          <a:bodyPr>
            <a:normAutofit fontScale="90000"/>
          </a:bodyPr>
          <a:lstStyle/>
          <a:p>
            <a:r>
              <a:rPr lang="en-CA" dirty="1"/>
              <a:t>Forward Subscription Structures [5/9]</a:t>
            </a:r>
            <a:br>
              <a:rPr lang="en-CA" b="1" dirty="1"/>
            </a:br>
            <a:endParaRPr lang="en-CA" sz="2400"/>
          </a:p>
        </p:txBody>
      </p:sp>
      <p:sp>
        <p:nvSpPr>
          <p:cNvPr id="3" name="Content Placeholder 2"/>
          <p:cNvSpPr>
            <a:spLocks noGrp="1"/>
          </p:cNvSpPr>
          <p:nvPr>
            <p:ph idx="1"/>
          </p:nvPr>
        </p:nvSpPr>
        <p:spPr>
          <a:xfrm>
            <a:off x="710214" y="1447154"/>
            <a:ext cx="11010160" cy="3641969"/>
          </a:xfrm>
        </p:spPr>
        <p:txBody>
          <a:bodyPr/>
          <a:lstStyle/>
          <a:p>
            <a:pPr marL="0" indent="0">
              <a:buNone/>
            </a:pPr>
            <a:endParaRPr lang="en-CA"/>
          </a:p>
          <a:p>
            <a:pPr marL="0" indent="0">
              <a:buNone/>
            </a:pPr>
            <a:endParaRPr lang="en-CA"/>
          </a:p>
          <a:p>
            <a:pPr marL="0" indent="0">
              <a:buNone/>
            </a:pPr>
            <a:endParaRPr lang="en-CA"/>
          </a:p>
          <a:p>
            <a:pPr marL="0" indent="0">
              <a:buNone/>
            </a:pPr>
            <a:endParaRPr lang="en-US"/>
          </a:p>
        </p:txBody>
      </p:sp>
      <p:sp>
        <p:nvSpPr>
          <p:cNvPr id="5" name="Rectangle 4">
            <a:extLst>
              <a:ext uri="{FF2B5EF4-FFF2-40B4-BE49-F238E27FC236}">
                <a16:creationId xmlns:a16="http://schemas.microsoft.com/office/drawing/2014/main" id="{AAF7678E-BAB3-41EE-9CD4-3362288D74E9}"/>
              </a:ext>
            </a:extLst>
          </p:cNvPr>
          <p:cNvSpPr/>
          <p:nvPr/>
        </p:nvSpPr>
        <p:spPr>
          <a:xfrm>
            <a:off x="4761134" y="2321643"/>
            <a:ext cx="1882066" cy="738664"/>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USco</a:t>
            </a:r>
          </a:p>
        </p:txBody>
      </p:sp>
      <p:sp>
        <p:nvSpPr>
          <p:cNvPr id="6" name="Rectangle 5">
            <a:extLst>
              <a:ext uri="{FF2B5EF4-FFF2-40B4-BE49-F238E27FC236}">
                <a16:creationId xmlns:a16="http://schemas.microsoft.com/office/drawing/2014/main" id="{9650331D-BE6A-49E3-BE55-F44EB0FDB1A4}"/>
              </a:ext>
            </a:extLst>
          </p:cNvPr>
          <p:cNvSpPr/>
          <p:nvPr/>
        </p:nvSpPr>
        <p:spPr>
          <a:xfrm>
            <a:off x="2634289" y="4325644"/>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CANCO</a:t>
            </a:r>
          </a:p>
        </p:txBody>
      </p:sp>
      <p:sp>
        <p:nvSpPr>
          <p:cNvPr id="7" name="Rectangle 6">
            <a:extLst>
              <a:ext uri="{FF2B5EF4-FFF2-40B4-BE49-F238E27FC236}">
                <a16:creationId xmlns:a16="http://schemas.microsoft.com/office/drawing/2014/main" id="{C5640D97-6F24-47D8-9389-A37611F256FE}"/>
              </a:ext>
            </a:extLst>
          </p:cNvPr>
          <p:cNvSpPr/>
          <p:nvPr/>
        </p:nvSpPr>
        <p:spPr>
          <a:xfrm>
            <a:off x="6840439" y="4319897"/>
            <a:ext cx="1882066" cy="763479"/>
          </a:xfrm>
          <a:prstGeom prst="rect"/>
          <a:solidFill>
            <a:schemeClr val="bg1"/>
          </a:solidFill>
          <a:ln w="12700"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1">
                <a:solidFill>
                  <a:schemeClr val="tx1"/>
                </a:solidFill>
              </a:rPr>
              <a:t>ULC</a:t>
            </a:r>
          </a:p>
        </p:txBody>
      </p:sp>
      <p:cxnSp>
        <p:nvCxnSpPr>
          <p:cNvPr id="8" name="Straight Connector 7">
            <a:extLst>
              <a:ext uri="{FF2B5EF4-FFF2-40B4-BE49-F238E27FC236}">
                <a16:creationId xmlns:a16="http://schemas.microsoft.com/office/drawing/2014/main" id="{E649D033-72A7-4AE1-ACC8-1DBBE12CB0E8}"/>
              </a:ext>
            </a:extLst>
          </p:cNvPr>
          <p:cNvCxnSpPr>
            <a:stCxn id="5" idx="2"/>
            <a:endCxn id="6" idx="0"/>
          </p:cNvCxnSpPr>
          <p:nvPr/>
        </p:nvCxnSpPr>
        <p:spPr>
          <a:xfrm flipH="1">
            <a:off x="3575322" y="3060307"/>
            <a:ext cx="2126845" cy="1265337"/>
          </a:xfrm>
          <a:prstGeom prst="line"/>
          <a:ln w="6350" cap="flat" algn="ctr">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DAC8961-6239-4986-93B7-EE410BC8D900}"/>
              </a:ext>
            </a:extLst>
          </p:cNvPr>
          <p:cNvCxnSpPr>
            <a:stCxn id="5" idx="2"/>
            <a:endCxn id="7" idx="0"/>
          </p:cNvCxnSpPr>
          <p:nvPr/>
        </p:nvCxnSpPr>
        <p:spPr>
          <a:xfrm>
            <a:off x="5702167" y="3060307"/>
            <a:ext cx="2079305" cy="1259590"/>
          </a:xfrm>
          <a:prstGeom prst="line"/>
          <a:ln w="6350" cap="flat" algn="ctr">
            <a:prstDash val="solid"/>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0D5314C-141C-4B2D-BF99-77580FDC29BF}"/>
              </a:ext>
            </a:extLst>
          </p:cNvPr>
          <p:cNvSpPr txBox="1"/>
          <p:nvPr/>
        </p:nvSpPr>
        <p:spPr>
          <a:xfrm>
            <a:off x="901585" y="5523298"/>
            <a:ext cx="4800582" cy="830997"/>
          </a:xfrm>
          <a:prstGeom prst="rect"/>
          <a:noFill/>
        </p:spPr>
        <p:txBody>
          <a:bodyPr wrap="square" rtlCol="0">
            <a:spAutoFit/>
          </a:bodyPr>
          <a:lstStyle/>
          <a:p>
            <a:r>
              <a:rPr lang="en-CA" sz="1600" dirty="1"/>
              <a:t>(7) USco subscribes for $10 million of shares in ULC</a:t>
            </a:r>
          </a:p>
          <a:p>
            <a:r>
              <a:rPr lang="en-CA" sz="1600" dirty="1"/>
              <a:t>(8) ULC subscribes for $10 million of shares in Canco</a:t>
            </a:r>
          </a:p>
          <a:p>
            <a:r>
              <a:rPr lang="en-CA" sz="1600" dirty="1"/>
              <a:t>(9) Canco repays the $10 million loan payable to USco</a:t>
            </a:r>
          </a:p>
        </p:txBody>
      </p:sp>
      <p:sp>
        <p:nvSpPr>
          <p:cNvPr id="4" name="TextBox 3">
            <a:extLst>
              <a:ext uri="{FF2B5EF4-FFF2-40B4-BE49-F238E27FC236}">
                <a16:creationId xmlns:a16="http://schemas.microsoft.com/office/drawing/2014/main" id="{93280FC3-9448-40F7-A8A4-763B203187B5}"/>
              </a:ext>
            </a:extLst>
          </p:cNvPr>
          <p:cNvSpPr txBox="1"/>
          <p:nvPr/>
        </p:nvSpPr>
        <p:spPr>
          <a:xfrm>
            <a:off x="2707533" y="2793339"/>
            <a:ext cx="1460695" cy="738664"/>
          </a:xfrm>
          <a:prstGeom prst="rect"/>
          <a:noFill/>
        </p:spPr>
        <p:txBody>
          <a:bodyPr wrap="square" rtlCol="0">
            <a:spAutoFit/>
          </a:bodyPr>
          <a:lstStyle/>
          <a:p>
            <a:r>
              <a:rPr lang="en-CA" sz="1400" dirty="1"/>
              <a:t>(9) Canco repays </a:t>
            </a:r>
          </a:p>
          <a:p>
            <a:r>
              <a:rPr lang="en-CA" sz="1400" dirty="1"/>
              <a:t>$10M owed </a:t>
            </a:r>
          </a:p>
          <a:p>
            <a:r>
              <a:rPr lang="en-CA" sz="1400" dirty="1"/>
              <a:t>to USco.</a:t>
            </a:r>
          </a:p>
        </p:txBody>
      </p:sp>
      <p:cxnSp>
        <p:nvCxnSpPr>
          <p:cNvPr id="12" name="Connector: Curved 11">
            <a:extLst>
              <a:ext uri="{FF2B5EF4-FFF2-40B4-BE49-F238E27FC236}">
                <a16:creationId xmlns:a16="http://schemas.microsoft.com/office/drawing/2014/main" id="{43D9578D-DB0E-4BEE-9431-DD08E3B006EA}"/>
              </a:ext>
            </a:extLst>
          </p:cNvPr>
          <p:cNvCxnSpPr/>
          <p:nvPr/>
        </p:nvCxnSpPr>
        <p:spPr>
          <a:xfrm rot="5400000" flipH="1" flipV="1">
            <a:off x="3343255" y="2902018"/>
            <a:ext cx="1503457" cy="1332300"/>
          </a:xfrm>
          <a:prstGeom prst="curvedConnector2"/>
          <a:ln w="6350" cap="flat" algn="ctr">
            <a:prstDash val="dash"/>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4676E71-15D1-4F54-BAF3-C4025ADFE267}"/>
              </a:ext>
            </a:extLst>
          </p:cNvPr>
          <p:cNvSpPr txBox="1"/>
          <p:nvPr/>
        </p:nvSpPr>
        <p:spPr>
          <a:xfrm>
            <a:off x="4897514" y="1579251"/>
            <a:ext cx="2396971" cy="366671"/>
          </a:xfrm>
          <a:prstGeom prst="rect"/>
          <a:noFill/>
        </p:spPr>
        <p:txBody>
          <a:bodyPr wrap="square" rtlCol="0">
            <a:spAutoFit/>
          </a:bodyPr>
          <a:lstStyle/>
          <a:p>
            <a:r>
              <a:rPr lang="en-CA" dirty="1"/>
              <a:t>20 YEARS LATER</a:t>
            </a:r>
          </a:p>
        </p:txBody>
      </p:sp>
      <p:cxnSp>
        <p:nvCxnSpPr>
          <p:cNvPr id="54" name="Connector: Curved 53">
            <a:extLst>
              <a:ext uri="{FF2B5EF4-FFF2-40B4-BE49-F238E27FC236}">
                <a16:creationId xmlns:a16="http://schemas.microsoft.com/office/drawing/2014/main" id="{6CAAB8B7-13FF-4496-8593-1DB2A7FA91A6}"/>
              </a:ext>
            </a:extLst>
          </p:cNvPr>
          <p:cNvCxnSpPr>
            <a:stCxn id="5" idx="3"/>
          </p:cNvCxnSpPr>
          <p:nvPr/>
        </p:nvCxnSpPr>
        <p:spPr>
          <a:xfrm>
            <a:off x="6643200" y="2690975"/>
            <a:ext cx="1479868" cy="1628922"/>
          </a:xfrm>
          <a:prstGeom prst="curvedConnector2"/>
          <a:ln w="6350" cap="flat" algn="ctr">
            <a:prstDash val="dash"/>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3415EB0-0D0D-4318-95F2-1F00A712EFE9}"/>
              </a:ext>
            </a:extLst>
          </p:cNvPr>
          <p:cNvSpPr txBox="1"/>
          <p:nvPr/>
        </p:nvSpPr>
        <p:spPr>
          <a:xfrm>
            <a:off x="7532381" y="2639451"/>
            <a:ext cx="1649405" cy="523220"/>
          </a:xfrm>
          <a:prstGeom prst="rect"/>
          <a:noFill/>
        </p:spPr>
        <p:txBody>
          <a:bodyPr wrap="square" rtlCol="0">
            <a:spAutoFit/>
          </a:bodyPr>
          <a:lstStyle/>
          <a:p>
            <a:r>
              <a:rPr lang="en-CA" sz="1400" dirty="1"/>
              <a:t>(7) USco subscribes for shares in ULC</a:t>
            </a:r>
          </a:p>
        </p:txBody>
      </p:sp>
      <p:cxnSp>
        <p:nvCxnSpPr>
          <p:cNvPr id="59" name="Straight Arrow Connector 58">
            <a:extLst>
              <a:ext uri="{FF2B5EF4-FFF2-40B4-BE49-F238E27FC236}">
                <a16:creationId xmlns:a16="http://schemas.microsoft.com/office/drawing/2014/main" id="{C63385EA-A75C-4860-82F2-C12926E1DF25}"/>
              </a:ext>
            </a:extLst>
          </p:cNvPr>
          <p:cNvCxnSpPr/>
          <p:nvPr/>
        </p:nvCxnSpPr>
        <p:spPr>
          <a:xfrm flipH="1">
            <a:off x="4581201" y="4707383"/>
            <a:ext cx="2201695" cy="5746"/>
          </a:xfrm>
          <a:prstGeom prst="straightConnector1"/>
          <a:ln w="6350" cap="flat" algn="ctr">
            <a:prstDash val="dash"/>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DFCC6B38-7EA5-4B68-9CEF-9E8938505AE1}"/>
              </a:ext>
            </a:extLst>
          </p:cNvPr>
          <p:cNvSpPr txBox="1"/>
          <p:nvPr/>
        </p:nvSpPr>
        <p:spPr>
          <a:xfrm>
            <a:off x="4761134" y="4741537"/>
            <a:ext cx="1882066" cy="523220"/>
          </a:xfrm>
          <a:prstGeom prst="rect"/>
          <a:noFill/>
        </p:spPr>
        <p:txBody>
          <a:bodyPr wrap="square" rtlCol="0">
            <a:spAutoFit/>
          </a:bodyPr>
          <a:lstStyle/>
          <a:p>
            <a:r>
              <a:rPr lang="en-CA" sz="1400" dirty="1"/>
              <a:t>(8) ULC subscribes for shares in Canco</a:t>
            </a:r>
          </a:p>
        </p:txBody>
      </p:sp>
    </p:spTree>
    <p:extLst>
      <p:ext uri="{BB962C8B-B14F-4D97-AF65-F5344CB8AC3E}">
        <p14:creationId xmlns:p14="http://schemas.microsoft.com/office/powerpoint/2010/main" val="2538296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47D9-AAAE-4020-8EE3-575A6FCD7C2E}"/>
              </a:ext>
            </a:extLst>
          </p:cNvPr>
          <p:cNvSpPr>
            <a:spLocks noGrp="1"/>
          </p:cNvSpPr>
          <p:nvPr>
            <p:ph type="title"/>
          </p:nvPr>
        </p:nvSpPr>
        <p:spPr>
          <a:xfrm>
            <a:off x="196736" y="414032"/>
            <a:ext cx="11521440" cy="1146354"/>
          </a:xfrm>
        </p:spPr>
        <p:txBody>
          <a:bodyPr/>
          <a:lstStyle/>
          <a:p>
            <a:r>
              <a:rPr kumimoji="0" lang="en-CA" sz="3600" i="0" u="none" strike="noStrike" kern="1200" cap="none" spc="0" normalizeH="0" baseline="0" noProof="0" dirty="1">
                <a:ln>
                  <a:noFill/>
                </a:ln>
                <a:effectLst/>
                <a:uLnTx/>
                <a:uFillTx/>
                <a:latin typeface="Calibri" panose="020f0502020204030204" pitchFamily="34" charset="0"/>
                <a:cs typeface="Calibri" panose="020f0502020204030204" pitchFamily="34" charset="0"/>
              </a:rPr>
              <a:t>Forward Subscription Structures [6/9]</a:t>
            </a:r>
            <a:br>
              <a:rPr kumimoji="0" lang="en-CA" sz="28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B4913453-3AED-4A7B-A6CB-7DF4C7CEE522}"/>
              </a:ext>
            </a:extLst>
          </p:cNvPr>
          <p:cNvSpPr>
            <a:spLocks noGrp="1"/>
          </p:cNvSpPr>
          <p:nvPr>
            <p:ph idx="1"/>
          </p:nvPr>
        </p:nvSpPr>
        <p:spPr>
          <a:xfrm>
            <a:off x="270625" y="1128100"/>
            <a:ext cx="11521440" cy="4109276"/>
          </a:xfrm>
        </p:spPr>
        <p:txBody>
          <a:bodyPr>
            <a:normAutofit lnSpcReduction="10000"/>
          </a:bodyPr>
          <a:lstStyle/>
          <a:p>
            <a:pPr>
              <a:buClrTx/>
            </a:pPr>
            <a:r>
              <a:rPr lang="en-CA" dirty="1">
                <a:effectLst/>
                <a:latin typeface="Calibri" panose="020f0502020204030204" pitchFamily="34" charset="0"/>
                <a:ea typeface="Calibri" panose="020f0502020204030204" pitchFamily="34" charset="0"/>
                <a:cs typeface="Times New Roman" panose="02020603050405020304" pitchFamily="18" charset="0"/>
              </a:rPr>
              <a:t>The US treats the entire series as a capital transaction with no US tax consequences</a:t>
            </a:r>
          </a:p>
          <a:p>
            <a:pPr>
              <a:buClrTx/>
            </a:pPr>
            <a:r>
              <a:rPr lang="en-CA" dirty="1">
                <a:effectLst/>
                <a:latin typeface="Calibri" panose="020f0502020204030204" pitchFamily="34" charset="0"/>
                <a:ea typeface="Calibri" panose="020f0502020204030204" pitchFamily="34" charset="0"/>
                <a:cs typeface="Times New Roman" panose="02020603050405020304" pitchFamily="18" charset="0"/>
              </a:rPr>
              <a:t>The CRA would presumably not be concerned about Canco converting some of its share capital into debt if USco had to pay US tax on the interest, or if the loan was received by Canco from an arm’s length party like a domestic or foreign bank</a:t>
            </a:r>
          </a:p>
          <a:p>
            <a:pPr>
              <a:buClrTx/>
            </a:pPr>
            <a:r>
              <a:rPr lang="en-CA" dirty="1">
                <a:effectLst/>
                <a:latin typeface="Calibri" panose="020f0502020204030204" pitchFamily="34" charset="0"/>
                <a:ea typeface="Calibri" panose="020f0502020204030204" pitchFamily="34" charset="0"/>
                <a:cs typeface="Times New Roman" panose="02020603050405020304" pitchFamily="18" charset="0"/>
              </a:rPr>
              <a:t>But the CRA is taking issue with such a forward subscription arrangement, calling it a “hybrid mismatch arrangement” that has no commercial purpose.  The sole purpose of the arrangement, according to the CRA, is to create an interest deduction for Canadian tax purposes without a corresponding income inclusion for US tax purposes</a:t>
            </a:r>
          </a:p>
          <a:p>
            <a:pPr marL="0" indent="0">
              <a:buNone/>
            </a:pPr>
            <a:endParaRPr lang="en-CA"/>
          </a:p>
        </p:txBody>
      </p:sp>
    </p:spTree>
    <p:extLst>
      <p:ext uri="{BB962C8B-B14F-4D97-AF65-F5344CB8AC3E}">
        <p14:creationId xmlns:p14="http://schemas.microsoft.com/office/powerpoint/2010/main" val="2822323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47D9-AAAE-4020-8EE3-575A6FCD7C2E}"/>
              </a:ext>
            </a:extLst>
          </p:cNvPr>
          <p:cNvSpPr>
            <a:spLocks noGrp="1"/>
          </p:cNvSpPr>
          <p:nvPr>
            <p:ph type="title"/>
          </p:nvPr>
        </p:nvSpPr>
        <p:spPr>
          <a:xfrm>
            <a:off x="196736" y="414032"/>
            <a:ext cx="11521440" cy="1146354"/>
          </a:xfrm>
        </p:spPr>
        <p:txBody>
          <a:bodyPr/>
          <a:lstStyle/>
          <a:p>
            <a:r>
              <a:rPr kumimoji="0" lang="en-CA" sz="3600" i="0" u="none" strike="noStrike" kern="1200" cap="none" spc="0" normalizeH="0" baseline="0" noProof="0" dirty="1">
                <a:ln>
                  <a:noFill/>
                </a:ln>
                <a:effectLst/>
                <a:uLnTx/>
                <a:uFillTx/>
                <a:latin typeface="Calibri" panose="020f0502020204030204" pitchFamily="34" charset="0"/>
                <a:cs typeface="Calibri" panose="020f0502020204030204" pitchFamily="34" charset="0"/>
              </a:rPr>
              <a:t>Forward Subscription Structures [7/9]</a:t>
            </a:r>
            <a:br>
              <a:rPr kumimoji="0" lang="en-CA" sz="28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B4913453-3AED-4A7B-A6CB-7DF4C7CEE522}"/>
              </a:ext>
            </a:extLst>
          </p:cNvPr>
          <p:cNvSpPr>
            <a:spLocks noGrp="1"/>
          </p:cNvSpPr>
          <p:nvPr>
            <p:ph idx="1"/>
          </p:nvPr>
        </p:nvSpPr>
        <p:spPr>
          <a:xfrm>
            <a:off x="270625" y="1128100"/>
            <a:ext cx="11521440" cy="4109276"/>
          </a:xfrm>
        </p:spPr>
        <p:txBody>
          <a:bodyPr>
            <a:normAutofit fontScale="92500" lnSpcReduction="10000"/>
          </a:bodyPr>
          <a:lstStyle/>
          <a:p>
            <a:pPr>
              <a:buClrTx/>
            </a:pPr>
            <a:r>
              <a:rPr lang="en-CA" sz="3000" dirty="1">
                <a:latin typeface="Calibri" panose="020f0502020204030204" pitchFamily="34" charset="0"/>
                <a:ea typeface="Calibri" panose="020f0502020204030204" pitchFamily="34" charset="0"/>
                <a:cs typeface="Times New Roman" panose="02020603050405020304" pitchFamily="18" charset="0"/>
              </a:rPr>
              <a:t>There are two sets of transfer pricing provisions that the CRA may use to challenge cross-border non-arm’s length transactions: </a:t>
            </a:r>
          </a:p>
          <a:p>
            <a:pPr marL="800100" lvl="1" indent="-342900">
              <a:buClrTx/>
              <a:buFont typeface="+mj-lt"/>
              <a:buAutoNum type="arabicPeriod" startAt="1"/>
            </a:pPr>
            <a:r>
              <a:rPr lang="en-CA" sz="2800" dirty="1">
                <a:latin typeface="Calibri" panose="020f0502020204030204" pitchFamily="34" charset="0"/>
                <a:ea typeface="Calibri" panose="020f0502020204030204" pitchFamily="34" charset="0"/>
                <a:cs typeface="Times New Roman" panose="02020603050405020304" pitchFamily="18" charset="0"/>
              </a:rPr>
              <a:t>Paragraphs 247(a) and (c) of the ITA – This allows the CRA to adjust the terms of a transaction or series of transactions to those that would have been made between persons dealing at arm’s length, i.e., apply the arm’s length principle to the transaction or series; or </a:t>
            </a:r>
          </a:p>
          <a:p>
            <a:pPr marL="800100" lvl="1" indent="-342900">
              <a:buClrTx/>
              <a:buFont typeface="+mj-lt"/>
              <a:buAutoNum type="arabicPeriod" startAt="1"/>
            </a:pPr>
            <a:r>
              <a:rPr lang="en-CA" sz="2800" dirty="1">
                <a:latin typeface="Calibri" panose="020f0502020204030204" pitchFamily="34" charset="0"/>
                <a:ea typeface="Calibri" panose="020f0502020204030204" pitchFamily="34" charset="0"/>
                <a:cs typeface="Times New Roman" panose="02020603050405020304" pitchFamily="18" charset="0"/>
              </a:rPr>
              <a:t>Paragraphs 247(b) and (d) of the ITA – which provides that if the transaction or series would not have been entered into between persons dealing at arm’s length, and can reasonably be considered not to have been entered into primarily for </a:t>
            </a:r>
            <a:r>
              <a:rPr lang="en-CA" sz="2800" i="1" dirty="1">
                <a:latin typeface="Calibri" panose="020f0502020204030204" pitchFamily="34" charset="0"/>
                <a:ea typeface="Calibri" panose="020f0502020204030204" pitchFamily="34" charset="0"/>
                <a:cs typeface="Times New Roman" panose="02020603050405020304" pitchFamily="18" charset="0"/>
              </a:rPr>
              <a:t>bona fide</a:t>
            </a:r>
            <a:r>
              <a:rPr lang="en-CA" sz="2800" dirty="1">
                <a:latin typeface="Calibri" panose="020f0502020204030204" pitchFamily="34" charset="0"/>
                <a:ea typeface="Calibri" panose="020f0502020204030204" pitchFamily="34" charset="0"/>
                <a:cs typeface="Times New Roman" panose="02020603050405020304" pitchFamily="18" charset="0"/>
              </a:rPr>
              <a:t> purposes other than to obtain a tax benefit, then the CRA may recharacterize the transaction or series to one that would have been entered into between persons dealing at arm’s length</a:t>
            </a:r>
          </a:p>
          <a:p>
            <a:pPr marL="0" indent="0">
              <a:buNone/>
            </a:pPr>
            <a:endParaRPr lang="en-CA"/>
          </a:p>
        </p:txBody>
      </p:sp>
    </p:spTree>
    <p:extLst>
      <p:ext uri="{BB962C8B-B14F-4D97-AF65-F5344CB8AC3E}">
        <p14:creationId xmlns:p14="http://schemas.microsoft.com/office/powerpoint/2010/main" val="3350377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47D9-AAAE-4020-8EE3-575A6FCD7C2E}"/>
              </a:ext>
            </a:extLst>
          </p:cNvPr>
          <p:cNvSpPr>
            <a:spLocks noGrp="1"/>
          </p:cNvSpPr>
          <p:nvPr>
            <p:ph type="title"/>
          </p:nvPr>
        </p:nvSpPr>
        <p:spPr>
          <a:xfrm>
            <a:off x="196736" y="414032"/>
            <a:ext cx="11521440" cy="1146354"/>
          </a:xfrm>
        </p:spPr>
        <p:txBody>
          <a:bodyPr/>
          <a:lstStyle/>
          <a:p>
            <a:r>
              <a:rPr kumimoji="0" lang="en-CA" sz="3600" i="0" u="none" strike="noStrike" kern="1200" cap="none" spc="0" normalizeH="0" baseline="0" noProof="0" dirty="1">
                <a:ln>
                  <a:noFill/>
                </a:ln>
                <a:effectLst/>
                <a:uLnTx/>
                <a:uFillTx/>
                <a:latin typeface="Calibri" panose="020f0502020204030204" pitchFamily="34" charset="0"/>
                <a:cs typeface="Calibri" panose="020f0502020204030204" pitchFamily="34" charset="0"/>
              </a:rPr>
              <a:t>Forward Subscription Structures [8/9]</a:t>
            </a:r>
            <a:br>
              <a:rPr kumimoji="0" lang="en-CA" sz="28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B4913453-3AED-4A7B-A6CB-7DF4C7CEE522}"/>
              </a:ext>
            </a:extLst>
          </p:cNvPr>
          <p:cNvSpPr>
            <a:spLocks noGrp="1"/>
          </p:cNvSpPr>
          <p:nvPr>
            <p:ph idx="1"/>
          </p:nvPr>
        </p:nvSpPr>
        <p:spPr>
          <a:xfrm>
            <a:off x="270625" y="1128100"/>
            <a:ext cx="11521440" cy="4109276"/>
          </a:xfrm>
        </p:spPr>
        <p:txBody>
          <a:bodyPr>
            <a:noAutofit/>
          </a:bodyPr>
          <a:lstStyle/>
          <a:p>
            <a:pPr>
              <a:buClrTx/>
            </a:pPr>
            <a:r>
              <a:rPr lang="en-CA" dirty="1">
                <a:latin typeface="Calibri" panose="020f0502020204030204" pitchFamily="34" charset="0"/>
                <a:ea typeface="Calibri" panose="020f0502020204030204" pitchFamily="34" charset="0"/>
                <a:cs typeface="Times New Roman" panose="02020603050405020304" pitchFamily="18" charset="0"/>
              </a:rPr>
              <a:t>The CRA has chosen to invoke the second set of provisions, paragraphs 247(b) and (d), to deny the deduction of interest by Canco, stating that arm’s length persons would not have entered into the forward subscription arrangement and that the arrangement had no </a:t>
            </a:r>
            <a:r>
              <a:rPr lang="en-CA" i="1" dirty="1">
                <a:latin typeface="Calibri" panose="020f0502020204030204" pitchFamily="34" charset="0"/>
                <a:ea typeface="Calibri" panose="020f0502020204030204" pitchFamily="34" charset="0"/>
                <a:cs typeface="Times New Roman" panose="02020603050405020304" pitchFamily="18" charset="0"/>
              </a:rPr>
              <a:t>bona fide</a:t>
            </a:r>
            <a:r>
              <a:rPr lang="en-CA" dirty="1">
                <a:latin typeface="Calibri" panose="020f0502020204030204" pitchFamily="34" charset="0"/>
                <a:ea typeface="Calibri" panose="020f0502020204030204" pitchFamily="34" charset="0"/>
                <a:cs typeface="Times New Roman" panose="02020603050405020304" pitchFamily="18" charset="0"/>
              </a:rPr>
              <a:t> purpose other than to obtain the tax deduction</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The CRA also invokes subsection 247(12) of the ITA to deem the annual interest accrued on the loan to be a dividend paid to, and received by, USco and therefore subject to Canadian withholding tax</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Finally, the CRA intends to assess penalties pursuant to subsection 247(3) of the </a:t>
            </a:r>
            <a:r>
              <a:rPr lang="en-CA" dirty="1">
                <a:latin typeface="Calibri" panose="020f0502020204030204" pitchFamily="34" charset="0"/>
                <a:cs typeface="Times New Roman" panose="02020603050405020304" pitchFamily="18" charset="0"/>
              </a:rPr>
              <a:t>ITA on the basis that Canco did not make reasonable efforts to use arm’s length prices </a:t>
            </a:r>
          </a:p>
        </p:txBody>
      </p:sp>
    </p:spTree>
    <p:extLst>
      <p:ext uri="{BB962C8B-B14F-4D97-AF65-F5344CB8AC3E}">
        <p14:creationId xmlns:p14="http://schemas.microsoft.com/office/powerpoint/2010/main" val="835750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47D9-AAAE-4020-8EE3-575A6FCD7C2E}"/>
              </a:ext>
            </a:extLst>
          </p:cNvPr>
          <p:cNvSpPr>
            <a:spLocks noGrp="1"/>
          </p:cNvSpPr>
          <p:nvPr>
            <p:ph type="title"/>
          </p:nvPr>
        </p:nvSpPr>
        <p:spPr>
          <a:xfrm>
            <a:off x="196736" y="414032"/>
            <a:ext cx="11521440" cy="1146354"/>
          </a:xfrm>
        </p:spPr>
        <p:txBody>
          <a:bodyPr/>
          <a:lstStyle/>
          <a:p>
            <a:r>
              <a:rPr kumimoji="0" lang="en-CA" sz="3600" i="0" u="none" strike="noStrike" kern="1200" cap="none" spc="0" normalizeH="0" baseline="0" noProof="0" dirty="1">
                <a:ln>
                  <a:noFill/>
                </a:ln>
                <a:effectLst/>
                <a:uLnTx/>
                <a:uFillTx/>
                <a:latin typeface="Calibri" panose="020f0502020204030204" pitchFamily="34" charset="0"/>
                <a:cs typeface="Calibri" panose="020f0502020204030204" pitchFamily="34" charset="0"/>
              </a:rPr>
              <a:t>Forward Subscription Structures [9/9]</a:t>
            </a:r>
            <a:br>
              <a:rPr kumimoji="0" lang="en-CA" sz="28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B4913453-3AED-4A7B-A6CB-7DF4C7CEE522}"/>
              </a:ext>
            </a:extLst>
          </p:cNvPr>
          <p:cNvSpPr>
            <a:spLocks noGrp="1"/>
          </p:cNvSpPr>
          <p:nvPr>
            <p:ph idx="1"/>
          </p:nvPr>
        </p:nvSpPr>
        <p:spPr>
          <a:xfrm>
            <a:off x="270625" y="1128100"/>
            <a:ext cx="11521440" cy="4109276"/>
          </a:xfrm>
        </p:spPr>
        <p:txBody>
          <a:bodyPr>
            <a:noAutofit/>
          </a:bodyPr>
          <a:lstStyle/>
          <a:p>
            <a:pPr>
              <a:buClrTx/>
            </a:pPr>
            <a:r>
              <a:rPr lang="en-CA" dirty="1">
                <a:latin typeface="Calibri" panose="020f0502020204030204" pitchFamily="34" charset="0"/>
                <a:ea typeface="Calibri" panose="020f0502020204030204" pitchFamily="34" charset="0"/>
                <a:cs typeface="Times New Roman" panose="02020603050405020304" pitchFamily="18" charset="0"/>
              </a:rPr>
              <a:t>The 2021 Canadian Federal Budget proposed amendments to the ITA</a:t>
            </a:r>
            <a:r>
              <a:rPr lang="en-CA" dirty="1">
                <a:latin typeface="Calibri" panose="020f0502020204030204" pitchFamily="34" charset="0"/>
                <a:cs typeface="Times New Roman" panose="02020603050405020304" pitchFamily="18" charset="0"/>
              </a:rPr>
              <a:t>, effective July 1, 2021,</a:t>
            </a:r>
            <a:r>
              <a:rPr lang="en-CA" dirty="1">
                <a:latin typeface="Calibri" panose="020f0502020204030204" pitchFamily="34" charset="0"/>
                <a:ea typeface="Calibri" panose="020f0502020204030204" pitchFamily="34" charset="0"/>
                <a:cs typeface="Times New Roman" panose="02020603050405020304" pitchFamily="18" charset="0"/>
              </a:rPr>
              <a:t> </a:t>
            </a:r>
            <a:r>
              <a:rPr lang="en-CA" dirty="1">
                <a:latin typeface="Calibri" panose="020f0502020204030204" pitchFamily="34" charset="0"/>
                <a:cs typeface="Times New Roman" panose="02020603050405020304" pitchFamily="18" charset="0"/>
              </a:rPr>
              <a:t>to deny the benefits of “hybrid mismatch arrangements” following the recommendations of the OECD’s Action 2 BEPS report</a:t>
            </a:r>
          </a:p>
          <a:p>
            <a:pPr>
              <a:buClrTx/>
            </a:pPr>
            <a:r>
              <a:rPr lang="en-CA" dirty="1">
                <a:latin typeface="Calibri" panose="020f0502020204030204" pitchFamily="34" charset="0"/>
                <a:cs typeface="Times New Roman" panose="02020603050405020304" pitchFamily="18" charset="0"/>
              </a:rPr>
              <a:t>Under the proposed amendments, interest payments by Canco would not be deductible since they are not included in USco’s ordinary income</a:t>
            </a:r>
          </a:p>
          <a:p>
            <a:pPr>
              <a:buClrTx/>
            </a:pPr>
            <a:r>
              <a:rPr lang="en-CA" dirty="1">
                <a:latin typeface="Calibri" panose="020f0502020204030204" pitchFamily="34" charset="0"/>
                <a:cs typeface="Times New Roman" panose="02020603050405020304" pitchFamily="18" charset="0"/>
              </a:rPr>
              <a:t>It remains to be seen whether the CRA will be successful in using paragraphs 247(b) and (d) to recharacterize interest as dividends prior to the new rules coming into effect</a:t>
            </a:r>
          </a:p>
        </p:txBody>
      </p:sp>
    </p:spTree>
    <p:extLst>
      <p:ext uri="{BB962C8B-B14F-4D97-AF65-F5344CB8AC3E}">
        <p14:creationId xmlns:p14="http://schemas.microsoft.com/office/powerpoint/2010/main" val="2452221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a:bodyPr>
          <a:lstStyle/>
          <a:p>
            <a:r>
              <a:rPr lang="en-US" dirty="1"/>
              <a:t>Recent Inspection by the Brazilian Revenue Service</a:t>
            </a:r>
          </a:p>
        </p:txBody>
      </p:sp>
      <p:sp>
        <p:nvSpPr>
          <p:cNvPr id="6" name="Content Placeholder 6">
            <a:extLst>
              <a:ext uri="{FF2B5EF4-FFF2-40B4-BE49-F238E27FC236}">
                <a16:creationId xmlns:a16="http://schemas.microsoft.com/office/drawing/2014/main" id="{A82F8D2D-96CF-4A7C-BF32-57DFE5BF55D3}"/>
              </a:ext>
            </a:extLst>
          </p:cNvPr>
          <p:cNvSpPr txBox="1"/>
          <p:nvPr/>
        </p:nvSpPr>
        <p:spPr>
          <a:xfrm>
            <a:off x="335280" y="1441854"/>
            <a:ext cx="11521440" cy="5076333"/>
          </a:xfrm>
          <a:prstGeom prst="rect"/>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US" sz="2600" b="1" u="sng" dirty="1"/>
              <a:t>Recent tax assessments in Brazil:</a:t>
            </a:r>
            <a:r>
              <a:rPr lang="en-US" sz="2600" dirty="1"/>
              <a:t> still focused on disregarding cost plus method due to the lack of documentation support (for import and export transactions)</a:t>
            </a:r>
          </a:p>
          <a:p>
            <a:pPr algn="just">
              <a:lnSpc>
                <a:spcPct val="100000"/>
              </a:lnSpc>
            </a:pPr>
            <a:r>
              <a:rPr lang="en-US" sz="2600" b="1" u="sng" dirty="1"/>
              <a:t>Trend in assessing cross-border payments of royalties and technical services:</a:t>
            </a:r>
            <a:r>
              <a:rPr lang="en-US" sz="2600" dirty="1"/>
              <a:t> increasing attempt from tax authorities to fully disregard intragroup expenses incurred with royalties or payments for technical services or transfer of know-how, in particular in the tech industry: </a:t>
            </a:r>
          </a:p>
          <a:p>
            <a:pPr lvl="1" algn="just">
              <a:lnSpc>
                <a:spcPct val="100000"/>
              </a:lnSpc>
            </a:pPr>
            <a:r>
              <a:rPr lang="en-US" sz="2200" dirty="1"/>
              <a:t>(a) under Brazilian law, those payments should fall outside the scope of TP Rules, being subject to specific limitations (1% to 5% of gross revenues) and formal requirements (registration of the agreement with the Brazilian PTO)</a:t>
            </a:r>
          </a:p>
          <a:p>
            <a:pPr lvl="1" algn="just">
              <a:lnSpc>
                <a:spcPct val="100000"/>
              </a:lnSpc>
            </a:pPr>
            <a:r>
              <a:rPr lang="en-US" sz="2200" dirty="1"/>
              <a:t>(b) tax assessments are issued based on a construed lack of necessity or lack of compliance with formal requirements, within an intragroup context</a:t>
            </a:r>
          </a:p>
          <a:p>
            <a:pPr algn="just">
              <a:lnSpc>
                <a:spcPct val="100000"/>
              </a:lnSpc>
            </a:pPr>
            <a:endParaRPr lang="en-US" sz="2600" b="1" u="sng"/>
          </a:p>
          <a:p>
            <a:pPr algn="just">
              <a:lnSpc>
                <a:spcPct val="100000"/>
              </a:lnSpc>
            </a:pPr>
            <a:endParaRPr lang="en-US" sz="2100"/>
          </a:p>
          <a:p>
            <a:pPr algn="just"/>
            <a:endParaRPr lang="en-US"/>
          </a:p>
        </p:txBody>
      </p:sp>
    </p:spTree>
    <p:extLst>
      <p:ext uri="{BB962C8B-B14F-4D97-AF65-F5344CB8AC3E}">
        <p14:creationId xmlns:p14="http://schemas.microsoft.com/office/powerpoint/2010/main" val="553315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169025" y="155413"/>
            <a:ext cx="11521440" cy="1146354"/>
          </a:xfrm>
        </p:spPr>
        <p:txBody>
          <a:bodyPr>
            <a:normAutofit/>
          </a:bodyPr>
          <a:lstStyle/>
          <a:p>
            <a:r>
              <a:rPr lang="en-US" dirty="1"/>
              <a:t>Key Points and Trends in Transfer Pricing Litigation</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813534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fontScale="90000"/>
          </a:bodyPr>
          <a:lstStyle/>
          <a:p>
            <a:r>
              <a:rPr lang="en-US" dirty="1"/>
              <a:t>Brazilian Perspective on Forward Subscription Structures</a:t>
            </a:r>
          </a:p>
        </p:txBody>
      </p:sp>
      <p:sp>
        <p:nvSpPr>
          <p:cNvPr id="4" name="Content Placeholder 6">
            <a:extLst>
              <a:ext uri="{FF2B5EF4-FFF2-40B4-BE49-F238E27FC236}">
                <a16:creationId xmlns:a16="http://schemas.microsoft.com/office/drawing/2014/main" id="{AF72DDC0-77EB-4FF4-8B60-0B05D63FF12F}"/>
              </a:ext>
            </a:extLst>
          </p:cNvPr>
          <p:cNvSpPr txBox="1"/>
          <p:nvPr/>
        </p:nvSpPr>
        <p:spPr>
          <a:xfrm>
            <a:off x="335280" y="1441854"/>
            <a:ext cx="11521440" cy="5076333"/>
          </a:xfrm>
          <a:prstGeom prst="rect"/>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US" sz="2600" b="1" u="sng" dirty="1"/>
              <a:t>Legal provisions/regulation from the Brazilian Revenue Service:</a:t>
            </a:r>
            <a:r>
              <a:rPr lang="en-US" sz="2600" b="1" dirty="1"/>
              <a:t> </a:t>
            </a:r>
            <a:r>
              <a:rPr lang="en-US" sz="2600" dirty="1"/>
              <a:t>no specific regulation against forward subscription structures, repo or tower structures limiting interest deduction</a:t>
            </a:r>
            <a:endParaRPr lang="en-US" sz="2600" b="1"/>
          </a:p>
          <a:p>
            <a:pPr algn="just">
              <a:lnSpc>
                <a:spcPct val="100000"/>
              </a:lnSpc>
            </a:pPr>
            <a:r>
              <a:rPr lang="en-US" sz="2600" b="1" u="sng" dirty="1"/>
              <a:t>Recent tax assessments in Brazil:</a:t>
            </a:r>
            <a:r>
              <a:rPr lang="en-US" sz="2600" dirty="1"/>
              <a:t> leveraged acquisitions that rely on cross-border intragroup finance are assessed, with the full write-off of intra-group interest expenses, due to:</a:t>
            </a:r>
          </a:p>
          <a:p>
            <a:pPr marL="914400" lvl="1" indent="-457200" algn="just">
              <a:lnSpc>
                <a:spcPct val="100000"/>
              </a:lnSpc>
              <a:buClr>
                <a:schemeClr val="tx1"/>
              </a:buClr>
              <a:buFont typeface="+mj-lt"/>
              <a:buAutoNum type="alphaLcParenR" startAt="1"/>
            </a:pPr>
            <a:r>
              <a:rPr lang="en-US" sz="2100" dirty="1"/>
              <a:t>the qualification of the finance as equity, or</a:t>
            </a:r>
          </a:p>
          <a:p>
            <a:pPr marL="914400" lvl="1" indent="-457200" algn="just">
              <a:lnSpc>
                <a:spcPct val="100000"/>
              </a:lnSpc>
              <a:buClr>
                <a:schemeClr val="tx1"/>
              </a:buClr>
              <a:buFont typeface="+mj-lt"/>
              <a:buAutoNum type="alphaLcParenR" startAt="1"/>
            </a:pPr>
            <a:r>
              <a:rPr lang="en-US" sz="2100" dirty="1"/>
              <a:t>the qualification of the interest expenses as not being necessary for the business developed by the Brazilian borrower, in the context of a leveraged acquisition by a Brazilian entity, with its subsequent merger into Target</a:t>
            </a:r>
          </a:p>
          <a:p>
            <a:pPr algn="just">
              <a:lnSpc>
                <a:spcPct val="100000"/>
              </a:lnSpc>
            </a:pPr>
            <a:r>
              <a:rPr lang="en-US" sz="2600" b="1" u="sng" dirty="1"/>
              <a:t>Trend in using forward subscription structures to restructure debt of companies under financial distress</a:t>
            </a:r>
            <a:r>
              <a:rPr lang="en-US" sz="2600" dirty="1"/>
              <a:t>: </a:t>
            </a:r>
          </a:p>
          <a:p>
            <a:pPr marL="914400" lvl="1" indent="-457200" algn="just">
              <a:lnSpc>
                <a:spcPct val="100000"/>
              </a:lnSpc>
              <a:buClr>
                <a:schemeClr val="tx1"/>
              </a:buClr>
              <a:buFont typeface="+mj-lt"/>
              <a:buAutoNum type="alphaLcParenR" startAt="1"/>
            </a:pPr>
            <a:r>
              <a:rPr lang="en-US" sz="2100" dirty="1"/>
              <a:t>domestic or cross-border transactions, in which debtor issues Bonds (in Brazil, debentures) to settle past financial obligations or where creditors assign to shareholders (in Brazil or abroad) their credits against Target, with a discount</a:t>
            </a:r>
          </a:p>
          <a:p>
            <a:pPr marL="914400" lvl="1" indent="-457200" algn="just">
              <a:lnSpc>
                <a:spcPct val="100000"/>
              </a:lnSpc>
              <a:buClr>
                <a:schemeClr val="tx1"/>
              </a:buClr>
              <a:buFont typeface="+mj-lt"/>
              <a:buAutoNum type="alphaLcParenR" startAt="1"/>
            </a:pPr>
            <a:r>
              <a:rPr lang="en-US" sz="2100" dirty="1"/>
              <a:t>subsequently, shareholders convert their credit into capital, in a way to avoid haircuts to be taxed (risk of taxation over haircut derives from the intragroup context, in a substance over form scenario, not the TP Rules)</a:t>
            </a:r>
          </a:p>
          <a:p>
            <a:pPr algn="just">
              <a:lnSpc>
                <a:spcPct val="100000"/>
              </a:lnSpc>
            </a:pPr>
            <a:endParaRPr lang="en-US" sz="2600" b="1" u="sng"/>
          </a:p>
          <a:p>
            <a:pPr algn="just">
              <a:lnSpc>
                <a:spcPct val="100000"/>
              </a:lnSpc>
            </a:pPr>
            <a:endParaRPr lang="en-US" sz="2100"/>
          </a:p>
          <a:p>
            <a:pPr algn="just"/>
            <a:endParaRPr lang="en-US"/>
          </a:p>
        </p:txBody>
      </p:sp>
    </p:spTree>
    <p:extLst>
      <p:ext uri="{BB962C8B-B14F-4D97-AF65-F5344CB8AC3E}">
        <p14:creationId xmlns:p14="http://schemas.microsoft.com/office/powerpoint/2010/main" val="26854380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a:bodyPr>
          <a:lstStyle/>
          <a:p>
            <a:r>
              <a:rPr lang="en-US" dirty="1"/>
              <a:t>Hidden PEs – Italian case [1/2]</a:t>
            </a:r>
          </a:p>
        </p:txBody>
      </p:sp>
      <p:sp>
        <p:nvSpPr>
          <p:cNvPr id="7" name="Content Placeholder 6">
            <a:extLst>
              <a:ext uri="{FF2B5EF4-FFF2-40B4-BE49-F238E27FC236}">
                <a16:creationId xmlns:a16="http://schemas.microsoft.com/office/drawing/2014/main" id="{D1FE85CF-403F-45B0-8BC3-DC3ACF9099F5}"/>
              </a:ext>
            </a:extLst>
          </p:cNvPr>
          <p:cNvSpPr>
            <a:spLocks noGrp="1"/>
          </p:cNvSpPr>
          <p:nvPr>
            <p:ph idx="1"/>
          </p:nvPr>
        </p:nvSpPr>
        <p:spPr>
          <a:xfrm>
            <a:off x="335280" y="1420679"/>
            <a:ext cx="11521440" cy="5076333"/>
          </a:xfrm>
        </p:spPr>
        <p:txBody>
          <a:bodyPr>
            <a:normAutofit/>
          </a:bodyPr>
          <a:lstStyle/>
          <a:p>
            <a:pPr algn="just"/>
            <a:r>
              <a:rPr lang="en-US" sz="2400" b="1" u="sng" dirty="1"/>
              <a:t>Facts and Background</a:t>
            </a:r>
            <a:r>
              <a:rPr lang="en-US" sz="2400" b="1" dirty="1"/>
              <a:t>:</a:t>
            </a:r>
          </a:p>
          <a:p>
            <a:pPr lvl="1" algn="just">
              <a:lnSpc>
                <a:spcPct val="100000"/>
              </a:lnSpc>
            </a:pPr>
            <a:r>
              <a:rPr lang="en-US" sz="2000" dirty="1"/>
              <a:t>ForeignCo is a foreign insurance company operating in Italy under the </a:t>
            </a:r>
            <a:r>
              <a:rPr lang="en-US" sz="2000" u="sng" dirty="1"/>
              <a:t>freedom to provide services</a:t>
            </a:r>
            <a:endParaRPr lang="en-US" sz="2000"/>
          </a:p>
          <a:p>
            <a:pPr lvl="1" algn="just">
              <a:lnSpc>
                <a:spcPct val="100000"/>
              </a:lnSpc>
            </a:pPr>
            <a:r>
              <a:rPr lang="en-US" sz="2000" dirty="1"/>
              <a:t>The insurance activities are carried out </a:t>
            </a:r>
            <a:r>
              <a:rPr lang="en-US" sz="2000" u="sng" dirty="1"/>
              <a:t>abroad</a:t>
            </a:r>
            <a:r>
              <a:rPr lang="en-US" sz="2000" dirty="1"/>
              <a:t> at the premises of ForeignCo (no Italian subsidiary)</a:t>
            </a:r>
          </a:p>
          <a:p>
            <a:pPr lvl="1" algn="just">
              <a:lnSpc>
                <a:spcPct val="100000"/>
              </a:lnSpc>
            </a:pPr>
            <a:r>
              <a:rPr lang="en-US" sz="2000" dirty="1"/>
              <a:t>Insurance products issued by ForeignCo are distributed on the Italian market through </a:t>
            </a:r>
            <a:r>
              <a:rPr lang="en-US" sz="2000" u="sng" dirty="1"/>
              <a:t>independent</a:t>
            </a:r>
            <a:r>
              <a:rPr lang="en-US" sz="2000" dirty="1"/>
              <a:t> insurance brokers which operate </a:t>
            </a:r>
            <a:r>
              <a:rPr lang="en-US" sz="2000" u="sng" dirty="1"/>
              <a:t>on behalf of their clients</a:t>
            </a:r>
            <a:endParaRPr lang="en-US" sz="2000"/>
          </a:p>
          <a:p>
            <a:pPr algn="just"/>
            <a:r>
              <a:rPr lang="en-US" sz="2400" b="1" u="sng" dirty="1"/>
              <a:t>Tax Assessment</a:t>
            </a:r>
            <a:r>
              <a:rPr lang="en-US" sz="2400" b="1" dirty="1"/>
              <a:t>:</a:t>
            </a:r>
          </a:p>
          <a:p>
            <a:pPr marL="266700" indent="0" algn="just">
              <a:buNone/>
            </a:pPr>
            <a:r>
              <a:rPr lang="en-US" sz="2000" dirty="1"/>
              <a:t>Italian tax police (“</a:t>
            </a:r>
            <a:r>
              <a:rPr lang="en-US" sz="2000" b="1" dirty="1"/>
              <a:t>ITP</a:t>
            </a:r>
            <a:r>
              <a:rPr lang="en-US" sz="2000" dirty="1"/>
              <a:t>”) claimed that the brokers represent a </a:t>
            </a:r>
            <a:r>
              <a:rPr lang="en-US" sz="2000" u="sng" dirty="1"/>
              <a:t>hidden agency PE </a:t>
            </a:r>
            <a:r>
              <a:rPr lang="en-US" sz="2000" dirty="1"/>
              <a:t>in Italy of ForeignCo:</a:t>
            </a:r>
          </a:p>
          <a:p>
            <a:pPr marL="447675" lvl="1" indent="266700" algn="just">
              <a:lnSpc>
                <a:spcPct val="100000"/>
              </a:lnSpc>
            </a:pPr>
            <a:r>
              <a:rPr lang="en-US" sz="2000" dirty="1"/>
              <a:t>the brokers’ activities were </a:t>
            </a:r>
            <a:r>
              <a:rPr lang="en-US" sz="2000" b="1" dirty="1"/>
              <a:t>not</a:t>
            </a:r>
            <a:r>
              <a:rPr lang="en-US" sz="2000" dirty="1"/>
              <a:t> limited to </a:t>
            </a:r>
            <a:r>
              <a:rPr lang="en-US" sz="2000" b="1" dirty="1"/>
              <a:t>auxiliary and preparatory </a:t>
            </a:r>
            <a:r>
              <a:rPr lang="en-US" sz="2000" dirty="1"/>
              <a:t>services</a:t>
            </a:r>
          </a:p>
          <a:p>
            <a:pPr marL="447675" lvl="1" indent="266700" algn="just">
              <a:lnSpc>
                <a:spcPct val="100000"/>
              </a:lnSpc>
            </a:pPr>
            <a:r>
              <a:rPr lang="en-US" sz="2000" dirty="1"/>
              <a:t>the brokers had an almost </a:t>
            </a:r>
            <a:r>
              <a:rPr lang="en-US" sz="2000" b="1" dirty="1"/>
              <a:t>exclusive and structured </a:t>
            </a:r>
            <a:r>
              <a:rPr lang="en-US" sz="2000" dirty="1"/>
              <a:t>relationship over time with ForeignCo</a:t>
            </a:r>
          </a:p>
          <a:p>
            <a:pPr marL="447675" lvl="1" indent="266700" algn="just">
              <a:lnSpc>
                <a:spcPct val="100000"/>
              </a:lnSpc>
            </a:pPr>
            <a:r>
              <a:rPr lang="en-US" sz="2000" dirty="1"/>
              <a:t>the brokers </a:t>
            </a:r>
            <a:r>
              <a:rPr lang="en-US" sz="2000" b="1" i="1" dirty="1"/>
              <a:t>habitually and substantially </a:t>
            </a:r>
            <a:r>
              <a:rPr lang="en-US" sz="2000" i="1" dirty="1"/>
              <a:t>participated in the conclusion/ management of insurance contracts in favour of Italian clients</a:t>
            </a:r>
            <a:endParaRPr lang="en-US" sz="2000"/>
          </a:p>
          <a:p>
            <a:pPr marL="447675" lvl="1" indent="266700" algn="just">
              <a:lnSpc>
                <a:spcPct val="100000"/>
              </a:lnSpc>
            </a:pPr>
            <a:endParaRPr lang="en-US" sz="2000"/>
          </a:p>
        </p:txBody>
      </p:sp>
    </p:spTree>
    <p:extLst>
      <p:ext uri="{BB962C8B-B14F-4D97-AF65-F5344CB8AC3E}">
        <p14:creationId xmlns:p14="http://schemas.microsoft.com/office/powerpoint/2010/main" val="42312537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a:bodyPr>
          <a:lstStyle/>
          <a:p>
            <a:r>
              <a:rPr lang="en-US" dirty="1"/>
              <a:t>Hidden PEs – Italian case [2/2]</a:t>
            </a:r>
          </a:p>
        </p:txBody>
      </p:sp>
      <p:sp>
        <p:nvSpPr>
          <p:cNvPr id="7" name="Content Placeholder 6">
            <a:extLst>
              <a:ext uri="{FF2B5EF4-FFF2-40B4-BE49-F238E27FC236}">
                <a16:creationId xmlns:a16="http://schemas.microsoft.com/office/drawing/2014/main" id="{D1FE85CF-403F-45B0-8BC3-DC3ACF9099F5}"/>
              </a:ext>
            </a:extLst>
          </p:cNvPr>
          <p:cNvSpPr>
            <a:spLocks noGrp="1"/>
          </p:cNvSpPr>
          <p:nvPr>
            <p:ph idx="1"/>
          </p:nvPr>
        </p:nvSpPr>
        <p:spPr>
          <a:xfrm>
            <a:off x="335280" y="1270180"/>
            <a:ext cx="11521440" cy="5381624"/>
          </a:xfrm>
        </p:spPr>
        <p:txBody>
          <a:bodyPr>
            <a:normAutofit fontScale="92500" lnSpcReduction="20000"/>
          </a:bodyPr>
          <a:lstStyle/>
          <a:p>
            <a:pPr marL="266700" lvl="1" indent="0" algn="just">
              <a:buNone/>
            </a:pPr>
            <a:endParaRPr lang="en-US" sz="1100"/>
          </a:p>
          <a:p>
            <a:pPr marL="266700" lvl="1" indent="-266700" algn="just"/>
            <a:r>
              <a:rPr lang="en-US" dirty="1"/>
              <a:t>ITP challenged the omitted Italian tax return violation against ForeignCo and determined </a:t>
            </a:r>
            <a:r>
              <a:rPr lang="en-US" u="sng" dirty="1"/>
              <a:t>higher Italian taxable income </a:t>
            </a:r>
            <a:r>
              <a:rPr lang="en-US" dirty="1"/>
              <a:t>with reference to both</a:t>
            </a:r>
            <a:r>
              <a:rPr lang="en-US" sz="2000" dirty="1"/>
              <a:t>:</a:t>
            </a:r>
          </a:p>
          <a:p>
            <a:pPr marL="542925" lvl="2" indent="-276225" algn="just">
              <a:lnSpc>
                <a:spcPct val="120000"/>
              </a:lnSpc>
            </a:pPr>
            <a:r>
              <a:rPr lang="en-US" sz="2100" dirty="1"/>
              <a:t>the </a:t>
            </a:r>
            <a:r>
              <a:rPr lang="en-US" sz="2100" b="1" dirty="1"/>
              <a:t>distribution of policies </a:t>
            </a:r>
            <a:r>
              <a:rPr lang="en-US" sz="2100" dirty="1"/>
              <a:t>in Italy (</a:t>
            </a:r>
            <a:r>
              <a:rPr lang="en-US" sz="2100" b="1" dirty="1"/>
              <a:t>TNMM</a:t>
            </a:r>
            <a:r>
              <a:rPr lang="en-US" sz="2100" dirty="1"/>
              <a:t>); and</a:t>
            </a:r>
          </a:p>
          <a:p>
            <a:pPr marL="542925" lvl="2" indent="-276225" algn="just">
              <a:lnSpc>
                <a:spcPct val="120000"/>
              </a:lnSpc>
            </a:pPr>
            <a:r>
              <a:rPr lang="en-US" sz="2100" dirty="1"/>
              <a:t>the </a:t>
            </a:r>
            <a:r>
              <a:rPr lang="en-US" sz="2100" b="1" dirty="1"/>
              <a:t>management the financial investments </a:t>
            </a:r>
            <a:r>
              <a:rPr lang="en-US" sz="2100" dirty="1"/>
              <a:t>underlying the policies (</a:t>
            </a:r>
            <a:r>
              <a:rPr lang="en-US" sz="2100" b="1" dirty="1"/>
              <a:t>internal CUP</a:t>
            </a:r>
            <a:r>
              <a:rPr lang="en-US" sz="2100" dirty="1"/>
              <a:t>)</a:t>
            </a:r>
          </a:p>
          <a:p>
            <a:pPr marL="542925" lvl="2" indent="-276225" algn="just">
              <a:lnSpc>
                <a:spcPct val="120000"/>
              </a:lnSpc>
            </a:pPr>
            <a:r>
              <a:rPr lang="en-US" sz="2100" dirty="1"/>
              <a:t>The ITP did </a:t>
            </a:r>
            <a:r>
              <a:rPr lang="en-US" sz="2100" b="1" dirty="1"/>
              <a:t>not</a:t>
            </a:r>
            <a:r>
              <a:rPr lang="en-US" sz="2100" dirty="1"/>
              <a:t> (i) </a:t>
            </a:r>
            <a:r>
              <a:rPr lang="en-US" sz="2100" b="1" dirty="1"/>
              <a:t>deduct</a:t>
            </a:r>
            <a:r>
              <a:rPr lang="en-US" sz="2100" dirty="1"/>
              <a:t> the ForeignCo’s general expenses and the fees paid by to the Brokers, (ii) apply the “</a:t>
            </a:r>
            <a:r>
              <a:rPr lang="en-US" sz="2100" b="1" dirty="1"/>
              <a:t>separate entity approach</a:t>
            </a:r>
            <a:r>
              <a:rPr lang="en-US" sz="2100" dirty="1"/>
              <a:t>”, (iii) rely on appropriate </a:t>
            </a:r>
            <a:r>
              <a:rPr lang="en-US" sz="2100" b="1" dirty="1"/>
              <a:t>comparables</a:t>
            </a:r>
            <a:endParaRPr lang="en-US" sz="1800"/>
          </a:p>
          <a:p>
            <a:pPr marL="266700" lvl="2" indent="0" algn="just">
              <a:buNone/>
            </a:pPr>
            <a:endParaRPr lang="en-US" sz="1800"/>
          </a:p>
          <a:p>
            <a:pPr marL="228600" lvl="2" algn="just">
              <a:lnSpc>
                <a:spcPct val="110000"/>
              </a:lnSpc>
              <a:spcBef>
                <a:spcPts val="1000"/>
              </a:spcBef>
            </a:pPr>
            <a:r>
              <a:rPr lang="en-US" sz="2600" b="1" u="sng" dirty="1"/>
              <a:t>Tax Settlement:</a:t>
            </a:r>
          </a:p>
          <a:p>
            <a:pPr marL="180975" indent="0" algn="just">
              <a:buNone/>
              <a:tabLst>
                <a:tab pos="266700" algn="l"/>
              </a:tabLst>
            </a:pPr>
            <a:r>
              <a:rPr lang="en-US" sz="2400" dirty="1"/>
              <a:t>Tax settlement agreement reached with the Italian Tax Authority (based on an isolated and not well-grounded decision of the Italian Supreme Court):</a:t>
            </a:r>
          </a:p>
          <a:p>
            <a:pPr marL="628650" lvl="1" indent="-361950" algn="just">
              <a:lnSpc>
                <a:spcPct val="120000"/>
              </a:lnSpc>
            </a:pPr>
            <a:r>
              <a:rPr lang="en-US" sz="2100" b="1" dirty="1"/>
              <a:t>Absence of a PE </a:t>
            </a:r>
            <a:r>
              <a:rPr lang="en-US" sz="2100" dirty="1"/>
              <a:t>in Italy (the ITP did not prove the relevant PE requirements under the DTT) </a:t>
            </a:r>
            <a:r>
              <a:rPr lang="en-US" sz="2100" dirty="1">
                <a:latin typeface="Calibri" panose="020f0502020204030204" pitchFamily="34" charset="0"/>
                <a:cs typeface="Calibri" panose="020f0502020204030204" pitchFamily="34" charset="0"/>
              </a:rPr>
              <a:t>→</a:t>
            </a:r>
            <a:r>
              <a:rPr lang="en-US" sz="2100" dirty="1">
                <a:latin typeface="Garamond" panose="02020404030301010803" pitchFamily="18" charset="0"/>
              </a:rPr>
              <a:t> </a:t>
            </a:r>
            <a:r>
              <a:rPr lang="en-US" sz="2100" dirty="1"/>
              <a:t>no Italian tax monitoring, no Italian regional tax on productive activities</a:t>
            </a:r>
          </a:p>
          <a:p>
            <a:pPr marL="628650" lvl="1" indent="-361950" algn="just">
              <a:lnSpc>
                <a:spcPct val="120000"/>
              </a:lnSpc>
            </a:pPr>
            <a:r>
              <a:rPr lang="en-US" sz="2100" dirty="1"/>
              <a:t>ForeignCo has been taxed in Italy </a:t>
            </a:r>
            <a:r>
              <a:rPr lang="en-US" sz="2100" b="1" dirty="1"/>
              <a:t>only on the income deriving from the brokers’ distribution activity carried out in Italy</a:t>
            </a:r>
            <a:endParaRPr lang="en-US" sz="2100"/>
          </a:p>
          <a:p>
            <a:pPr marL="628650" lvl="1" indent="-361950" algn="just">
              <a:lnSpc>
                <a:spcPct val="120000"/>
              </a:lnSpc>
            </a:pPr>
            <a:r>
              <a:rPr lang="en-US" sz="2100" dirty="1"/>
              <a:t>The Italian Tax Authority liaised with the Italian Public Prosecutor to </a:t>
            </a:r>
            <a:r>
              <a:rPr lang="en-US" sz="2100" b="1" dirty="1"/>
              <a:t>drop the criminal proceeding </a:t>
            </a:r>
            <a:r>
              <a:rPr lang="en-US" sz="2100" dirty="1"/>
              <a:t>relating to the tax proceeding</a:t>
            </a:r>
          </a:p>
          <a:p>
            <a:pPr algn="just"/>
            <a:endParaRPr lang="en-US"/>
          </a:p>
          <a:p>
            <a:endParaRPr lang="en-US"/>
          </a:p>
        </p:txBody>
      </p:sp>
    </p:spTree>
    <p:extLst>
      <p:ext uri="{BB962C8B-B14F-4D97-AF65-F5344CB8AC3E}">
        <p14:creationId xmlns:p14="http://schemas.microsoft.com/office/powerpoint/2010/main" val="2902546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47D9-AAAE-4020-8EE3-575A6FCD7C2E}"/>
              </a:ext>
            </a:extLst>
          </p:cNvPr>
          <p:cNvSpPr>
            <a:spLocks noGrp="1"/>
          </p:cNvSpPr>
          <p:nvPr>
            <p:ph type="title"/>
          </p:nvPr>
        </p:nvSpPr>
        <p:spPr>
          <a:xfrm>
            <a:off x="187500" y="118304"/>
            <a:ext cx="11521440" cy="1146354"/>
          </a:xfrm>
        </p:spPr>
        <p:txBody>
          <a:bodyPr>
            <a:normAutofit/>
          </a:bodyPr>
          <a:lstStyle/>
          <a:p>
            <a:r>
              <a:rPr lang="en-CA" sz="3600" dirty="1">
                <a:latin typeface="Calibri" panose="020f0502020204030204" pitchFamily="34" charset="0"/>
                <a:cs typeface="Calibri" panose="020f0502020204030204" pitchFamily="34" charset="0"/>
              </a:rPr>
              <a:t>US Transfer Pricing Audit Developments</a:t>
            </a:r>
            <a:endParaRPr lang="en-CA"/>
          </a:p>
        </p:txBody>
      </p:sp>
      <p:sp>
        <p:nvSpPr>
          <p:cNvPr id="3" name="Content Placeholder 2">
            <a:extLst>
              <a:ext uri="{FF2B5EF4-FFF2-40B4-BE49-F238E27FC236}">
                <a16:creationId xmlns:a16="http://schemas.microsoft.com/office/drawing/2014/main" id="{B4913453-3AED-4A7B-A6CB-7DF4C7CEE522}"/>
              </a:ext>
            </a:extLst>
          </p:cNvPr>
          <p:cNvSpPr>
            <a:spLocks noGrp="1"/>
          </p:cNvSpPr>
          <p:nvPr>
            <p:ph idx="1"/>
          </p:nvPr>
        </p:nvSpPr>
        <p:spPr>
          <a:xfrm>
            <a:off x="270625" y="1128100"/>
            <a:ext cx="11521440" cy="4109276"/>
          </a:xfrm>
        </p:spPr>
        <p:txBody>
          <a:bodyPr>
            <a:noAutofit/>
          </a:bodyPr>
          <a:lstStyle/>
          <a:p>
            <a:pPr>
              <a:buClrTx/>
            </a:pPr>
            <a:r>
              <a:rPr lang="en-CA" dirty="1">
                <a:latin typeface="Calibri" panose="020f0502020204030204" pitchFamily="34" charset="0"/>
                <a:ea typeface="Calibri" panose="020f0502020204030204" pitchFamily="34" charset="0"/>
                <a:cs typeface="Times New Roman" panose="02020603050405020304" pitchFamily="18" charset="0"/>
              </a:rPr>
              <a:t>New laws, regulations and guidelines</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More controversies (and larger foreign-initiated transfer pricing cases)</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Increase in dispute resolution tools</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Additional IRS hiring and new tax audit techniques</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Business and operational shifts (including impact of COVID-19 pandemic)</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C-suite level – heightened interest in tax and transfer pricing issues </a:t>
            </a:r>
          </a:p>
          <a:p>
            <a:pPr>
              <a:buClrTx/>
            </a:pPr>
            <a:r>
              <a:rPr lang="en-CA" dirty="1">
                <a:latin typeface="Calibri" panose="020f0502020204030204" pitchFamily="34" charset="0"/>
                <a:cs typeface="Times New Roman" panose="02020603050405020304" pitchFamily="18" charset="0"/>
              </a:rPr>
              <a:t>Optimizing impact of transfer pricing adjustments (e.g., NOLs, tax rate differentials, Base Erosion Anti-Abuse Tax, Foreign-Derived Intangible Income, customs)</a:t>
            </a:r>
          </a:p>
        </p:txBody>
      </p:sp>
    </p:spTree>
    <p:extLst>
      <p:ext uri="{BB962C8B-B14F-4D97-AF65-F5344CB8AC3E}">
        <p14:creationId xmlns:p14="http://schemas.microsoft.com/office/powerpoint/2010/main" val="34474687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233680" y="136940"/>
            <a:ext cx="11521440" cy="1146354"/>
          </a:xfrm>
        </p:spPr>
        <p:txBody>
          <a:bodyPr>
            <a:normAutofit/>
          </a:bodyPr>
          <a:lstStyle/>
          <a:p>
            <a:r>
              <a:rPr lang="en-US" dirty="1"/>
              <a:t>Getting to “Yes” Through the MAP and APA Procedures</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2646417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233680" y="136940"/>
            <a:ext cx="11521440" cy="1146354"/>
          </a:xfrm>
        </p:spPr>
        <p:txBody>
          <a:bodyPr>
            <a:normAutofit/>
          </a:bodyPr>
          <a:lstStyle/>
          <a:p>
            <a:r>
              <a:rPr lang="en-US" dirty="1"/>
              <a:t>Getting to “Yes” Through the MAP and APA Procedures</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a:xfrm>
            <a:off x="233680" y="1525534"/>
            <a:ext cx="10945308" cy="4651147"/>
          </a:xfrm>
        </p:spPr>
        <p:txBody>
          <a:bodyPr>
            <a:normAutofit fontScale="92500" lnSpcReduction="10000"/>
          </a:bodyPr>
          <a:lstStyle/>
          <a:p>
            <a:pPr>
              <a:buClrTx/>
            </a:pPr>
            <a:r>
              <a:rPr lang="en-CA" dirty="1">
                <a:latin typeface="Calibri" panose="020f0502020204030204" pitchFamily="34" charset="0"/>
                <a:ea typeface="Calibri" panose="020f0502020204030204" pitchFamily="34" charset="0"/>
                <a:cs typeface="Times New Roman" panose="02020603050405020304" pitchFamily="18" charset="0"/>
              </a:rPr>
              <a:t>Both </a:t>
            </a:r>
            <a:r>
              <a:rPr lang="en-GB" dirty="1"/>
              <a:t>tend to involve a (much) less contentious avenue to resolve a (tax) dispute</a:t>
            </a:r>
            <a:endParaRPr lang="en-CA" sz="2000">
              <a:latin typeface="Calibri" panose="020f0502020204030204" pitchFamily="34" charset="0"/>
              <a:ea typeface="Calibri" panose="020f0502020204030204" pitchFamily="34" charset="0"/>
              <a:cs typeface="Times New Roman" panose="02020603050405020304" pitchFamily="18" charset="0"/>
            </a:endParaRPr>
          </a:p>
          <a:p>
            <a:pPr>
              <a:buClrTx/>
            </a:pPr>
            <a:r>
              <a:rPr lang="en-CA" dirty="1">
                <a:latin typeface="Calibri" panose="020f0502020204030204" pitchFamily="34" charset="0"/>
                <a:ea typeface="Calibri" panose="020f0502020204030204" pitchFamily="34" charset="0"/>
                <a:cs typeface="Times New Roman" panose="02020603050405020304" pitchFamily="18" charset="0"/>
              </a:rPr>
              <a:t>Challenges: </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Being allowed into the APA/MAP process</a:t>
            </a:r>
          </a:p>
          <a:p>
            <a:pPr lvl="2">
              <a:buClrTx/>
            </a:pPr>
            <a:r>
              <a:rPr lang="en-GB" sz="2100" dirty="1"/>
              <a:t>Penalties may close access to MAP</a:t>
            </a:r>
          </a:p>
          <a:p>
            <a:pPr lvl="2">
              <a:buClrTx/>
            </a:pPr>
            <a:r>
              <a:rPr lang="en-GB" sz="2100" dirty="1"/>
              <a:t>“Insufficient information” challenges</a:t>
            </a:r>
          </a:p>
          <a:p>
            <a:pPr lvl="2">
              <a:buClrTx/>
            </a:pPr>
            <a:r>
              <a:rPr lang="en-GB" sz="2100" dirty="1"/>
              <a:t>Statutes of limitations need to be carefully considered to keep (all) options open</a:t>
            </a:r>
          </a:p>
          <a:p>
            <a:pPr lvl="1">
              <a:buClrTx/>
            </a:pPr>
            <a:r>
              <a:rPr lang="en-GB" dirty="1"/>
              <a:t>Choosing the best available treaty instrument</a:t>
            </a:r>
          </a:p>
          <a:p>
            <a:pPr lvl="2"/>
            <a:r>
              <a:rPr lang="en-GB" sz="2100" dirty="1"/>
              <a:t>Getting access to arbitration</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APAs may trigger audits</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APAs are disclosed to treaty partners</a:t>
            </a:r>
          </a:p>
          <a:p>
            <a:pPr lvl="1">
              <a:buClrTx/>
            </a:pPr>
            <a:r>
              <a:rPr lang="en-GB" dirty="1">
                <a:latin typeface="Calibri" panose="020f0502020204030204" pitchFamily="34" charset="0"/>
                <a:ea typeface="Calibri" panose="020f0502020204030204" pitchFamily="34" charset="0"/>
                <a:cs typeface="Times New Roman" panose="02020603050405020304" pitchFamily="18" charset="0"/>
              </a:rPr>
              <a:t>Making sure there is still a remedy if MAP fails/coordination with litigation </a:t>
            </a:r>
          </a:p>
          <a:p>
            <a:pPr>
              <a:buClrTx/>
            </a:pPr>
            <a:r>
              <a:rPr lang="en-GB" dirty="1">
                <a:latin typeface="Calibri" panose="020f0502020204030204" pitchFamily="34" charset="0"/>
                <a:ea typeface="Calibri" panose="020f0502020204030204" pitchFamily="34" charset="0"/>
                <a:cs typeface="Times New Roman" panose="02020603050405020304" pitchFamily="18" charset="0"/>
              </a:rPr>
              <a:t>MAP generally leads to a confidential outcome</a:t>
            </a:r>
          </a:p>
        </p:txBody>
      </p:sp>
    </p:spTree>
    <p:extLst>
      <p:ext uri="{BB962C8B-B14F-4D97-AF65-F5344CB8AC3E}">
        <p14:creationId xmlns:p14="http://schemas.microsoft.com/office/powerpoint/2010/main" val="39980861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233680" y="504802"/>
            <a:ext cx="11521440" cy="1146354"/>
          </a:xfrm>
        </p:spPr>
        <p:txBody>
          <a:bodyPr>
            <a:noAutofit/>
          </a:bodyPr>
          <a:lstStyle/>
          <a:p>
            <a:r>
              <a:rPr lang="en-US" dirty="1"/>
              <a:t>Getting past “No” as regards the MAP and APA Procedures</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a:xfrm>
            <a:off x="233680" y="1803440"/>
            <a:ext cx="11521440" cy="4109276"/>
          </a:xfrm>
        </p:spPr>
        <p:txBody>
          <a:bodyPr>
            <a:normAutofit/>
          </a:bodyPr>
          <a:lstStyle/>
          <a:p>
            <a:pPr>
              <a:buClrTx/>
            </a:pPr>
            <a:r>
              <a:rPr lang="en-CA" dirty="1">
                <a:latin typeface="Calibri" panose="020f0502020204030204" pitchFamily="34" charset="0"/>
                <a:ea typeface="Calibri" panose="020f0502020204030204" pitchFamily="34" charset="0"/>
                <a:cs typeface="Times New Roman" panose="02020603050405020304" pitchFamily="18" charset="0"/>
              </a:rPr>
              <a:t>Can you appeal a denial of MAP? </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Italy Supreme Court 2015: yes </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Netherlands Lower Court 2017: yes</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Netherlands Council of State 2021: yes</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Spain Supreme Court 2021: no</a:t>
            </a:r>
          </a:p>
          <a:p>
            <a:pPr>
              <a:buClrTx/>
            </a:pPr>
            <a:r>
              <a:rPr lang="en-GB" sz="2800" dirty="1">
                <a:solidFill>
                  <a:schemeClr val="tx1"/>
                </a:solidFill>
              </a:rPr>
              <a:t>OECD MAP statistics show denial of MAP access to be 6% of overall inventory in 2019 and 3% in 2020</a:t>
            </a:r>
          </a:p>
          <a:p>
            <a:pPr>
              <a:buClrTx/>
            </a:pPr>
            <a:r>
              <a:rPr lang="en-GB" sz="2800" dirty="1">
                <a:solidFill>
                  <a:schemeClr val="tx1"/>
                </a:solidFill>
              </a:rPr>
              <a:t>Withdrawals are 6% of overall inventory in 2019 and 11% in 2020</a:t>
            </a:r>
          </a:p>
        </p:txBody>
      </p:sp>
    </p:spTree>
    <p:extLst>
      <p:ext uri="{BB962C8B-B14F-4D97-AF65-F5344CB8AC3E}">
        <p14:creationId xmlns:p14="http://schemas.microsoft.com/office/powerpoint/2010/main" val="12059517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16C5-93F1-40FD-BA66-2DF07B07F8B9}"/>
              </a:ext>
            </a:extLst>
          </p:cNvPr>
          <p:cNvSpPr>
            <a:spLocks noGrp="1"/>
          </p:cNvSpPr>
          <p:nvPr>
            <p:ph type="title"/>
          </p:nvPr>
        </p:nvSpPr>
        <p:spPr>
          <a:xfrm>
            <a:off x="231400" y="375736"/>
            <a:ext cx="11128353" cy="630382"/>
          </a:xfrm>
        </p:spPr>
        <p:txBody>
          <a:bodyPr>
            <a:noAutofit/>
          </a:bodyPr>
          <a:lstStyle/>
          <a:p>
            <a:r>
              <a:rPr lang="en-US" dirty="1"/>
              <a:t>2016-2020 OECD MAP Statistics (Global)</a:t>
            </a:r>
          </a:p>
        </p:txBody>
      </p:sp>
      <p:sp>
        <p:nvSpPr>
          <p:cNvPr id="5" name="TextBox 4">
            <a:extLst>
              <a:ext uri="{FF2B5EF4-FFF2-40B4-BE49-F238E27FC236}">
                <a16:creationId xmlns:a16="http://schemas.microsoft.com/office/drawing/2014/main" id="{BE4C09AF-2CF5-4F9A-BDE5-3AF9FFD35F48}"/>
              </a:ext>
            </a:extLst>
          </p:cNvPr>
          <p:cNvSpPr txBox="1"/>
          <p:nvPr/>
        </p:nvSpPr>
        <p:spPr>
          <a:xfrm>
            <a:off x="10350454" y="5838711"/>
            <a:ext cx="2018598" cy="369332"/>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1">
                <a:ln>
                  <a:noFill/>
                </a:ln>
                <a:solidFill>
                  <a:prstClr val="black"/>
                </a:solidFill>
                <a:effectLst/>
                <a:uLnTx/>
                <a:uFillTx/>
                <a:latin typeface="Calibri" panose="020f0502020204030204" pitchFamily="34" charset="0"/>
                <a:ea typeface="+mn-ea"/>
                <a:cs typeface="+mn-cs"/>
              </a:rPr>
              <a:t>Source:  OECD</a:t>
            </a:r>
          </a:p>
        </p:txBody>
      </p:sp>
      <p:sp>
        <p:nvSpPr>
          <p:cNvPr id="6" name="Content Placeholder 2">
            <a:extLst>
              <a:ext uri="{FF2B5EF4-FFF2-40B4-BE49-F238E27FC236}">
                <a16:creationId xmlns:a16="http://schemas.microsoft.com/office/drawing/2014/main" id="{27E1970D-C599-4DC1-B485-D33442D3B6F5}"/>
              </a:ext>
            </a:extLst>
          </p:cNvPr>
          <p:cNvSpPr txBox="1"/>
          <p:nvPr/>
        </p:nvSpPr>
        <p:spPr>
          <a:xfrm>
            <a:off x="255520" y="1175148"/>
            <a:ext cx="3962400" cy="435864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normAutofit/>
          </a:bodyPr>
          <a:lstStyle>
            <a:lvl1pPr marL="457200" indent="-457200" algn="l" fontAlgn="base" rtl="0">
              <a:spcBef>
                <a:spcPct val="20000"/>
              </a:spcBef>
              <a:spcAft>
                <a:spcPct val="0"/>
              </a:spcAft>
              <a:buClr>
                <a:srgbClr val="6298BC"/>
              </a:buClr>
              <a:buFont typeface="Wingdings" panose="05000000000000000000" pitchFamily="2" charset="2"/>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914400" indent="-457200" algn="l" fontAlgn="base" rtl="0">
              <a:spcBef>
                <a:spcPct val="20000"/>
              </a:spcBef>
              <a:spcAft>
                <a:spcPct val="0"/>
              </a:spcAft>
              <a:buClr>
                <a:srgbClr val="6298BC"/>
              </a:buClr>
              <a:buFont typeface="Wingdings" panose="05000000000000000000" pitchFamily="2" charset="2"/>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257300" indent="-342900" algn="l" fontAlgn="base" rtl="0">
              <a:spcBef>
                <a:spcPct val="20000"/>
              </a:spcBef>
              <a:spcAft>
                <a:spcPct val="0"/>
              </a:spcAft>
              <a:buClr>
                <a:srgbClr val="6298BC"/>
              </a:buClr>
              <a:buFont typeface="Wingdings" panose="05000000000000000000" pitchFamily="2" charset="2"/>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714500" indent="-342900" algn="l" fontAlgn="base" rtl="0">
              <a:spcBef>
                <a:spcPct val="20000"/>
              </a:spcBef>
              <a:spcAft>
                <a:spcPct val="0"/>
              </a:spcAft>
              <a:buClr>
                <a:srgbClr val="6298BC"/>
              </a:buClr>
              <a:buFont typeface="Wingdings" panose="05000000000000000000"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171700" indent="-342900" algn="l" fontAlgn="base" rtl="0">
              <a:spcBef>
                <a:spcPct val="20000"/>
              </a:spcBef>
              <a:spcAft>
                <a:spcPct val="0"/>
              </a:spcAft>
              <a:buClr>
                <a:srgbClr val="6298BC"/>
              </a:buClr>
              <a:buFont typeface="Wingdings" panose="05000000000000000000"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R="0" lvl="0" algn="l" defTabSz="914400" fontAlgn="base" rtl="0" eaLnBrk="1" latinLnBrk="0" hangingPunct="1">
              <a:lnSpc>
                <a:spcPct val="100000"/>
              </a:lnSpc>
              <a:spcBef>
                <a:spcPct val="20000"/>
              </a:spcBef>
              <a:spcAft>
                <a:spcPct val="0"/>
              </a:spcAft>
              <a:buClr>
                <a:schemeClr val="tx1"/>
              </a:buClr>
              <a:buSzTx/>
              <a:defRPr/>
            </a:pPr>
            <a:r>
              <a:rPr kumimoji="0" lang="en-US" sz="2400" b="0" i="0" u="none" strike="noStrike" kern="1200" cap="none" spc="0" normalizeH="0" baseline="0" noProof="0" dirty="1">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Continued increase in number of transfer pricing cases in inventory</a:t>
            </a:r>
          </a:p>
          <a:p>
            <a:pPr lvl="0">
              <a:buClr>
                <a:schemeClr val="tx1"/>
              </a:buClr>
            </a:pPr>
            <a:r>
              <a:rPr lang="en-US" sz="2400" dirty="1">
                <a:solidFill>
                  <a:prstClr val="black">
                    <a:lumMod val="75000"/>
                    <a:lumOff val="25000"/>
                  </a:prstClr>
                </a:solidFill>
              </a:rPr>
              <a:t>Increases in closures have not offset new open cases</a:t>
            </a:r>
            <a:endParaRPr lang="en-US" sz="2400"/>
          </a:p>
          <a:p>
            <a:pPr lvl="0">
              <a:buClr>
                <a:schemeClr val="tx1"/>
              </a:buClr>
            </a:pPr>
            <a:r>
              <a:rPr kumimoji="0" lang="en-US" sz="2400" b="0" i="0" u="none" strike="noStrike" kern="1200" cap="none" spc="0" normalizeH="0" baseline="0" noProof="0" dirty="1">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Challenges in resolving cases due to COVID-19</a:t>
            </a:r>
          </a:p>
        </p:txBody>
      </p:sp>
      <p:pic>
        <p:nvPicPr>
          <p:cNvPr id="4" name="Picture 3">
            <a:extLst>
              <a:ext uri="{FF2B5EF4-FFF2-40B4-BE49-F238E27FC236}">
                <a16:creationId xmlns:a16="http://schemas.microsoft.com/office/drawing/2014/main" id="{A0AC1F96-523D-4721-B387-14E1EC1BE375}"/>
              </a:ext>
            </a:extLst>
          </p:cNvPr>
          <p:cNvPicPr>
            <a:picLocks noChangeAspect="1"/>
          </p:cNvPicPr>
          <p:nvPr/>
        </p:nvPicPr>
        <p:blipFill>
          <a:blip r:embed="rId2"/>
          <a:srcRect/>
          <a:stretch>
            <a:fillRect/>
          </a:stretch>
        </p:blipFill>
        <p:spPr>
          <a:xfrm>
            <a:off x="4137891" y="949721"/>
            <a:ext cx="7677415" cy="4909444"/>
          </a:xfrm>
          <a:prstGeom prst="rect"/>
        </p:spPr>
      </p:pic>
    </p:spTree>
    <p:extLst>
      <p:ext uri="{BB962C8B-B14F-4D97-AF65-F5344CB8AC3E}">
        <p14:creationId xmlns:p14="http://schemas.microsoft.com/office/powerpoint/2010/main" val="159661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16C5-93F1-40FD-BA66-2DF07B07F8B9}"/>
              </a:ext>
            </a:extLst>
          </p:cNvPr>
          <p:cNvSpPr>
            <a:spLocks noGrp="1"/>
          </p:cNvSpPr>
          <p:nvPr>
            <p:ph type="title"/>
          </p:nvPr>
        </p:nvSpPr>
        <p:spPr>
          <a:xfrm>
            <a:off x="231400" y="375539"/>
            <a:ext cx="11128353" cy="630382"/>
          </a:xfrm>
        </p:spPr>
        <p:txBody>
          <a:bodyPr>
            <a:noAutofit/>
          </a:bodyPr>
          <a:lstStyle/>
          <a:p>
            <a:r>
              <a:rPr lang="en-US" dirty="1"/>
              <a:t>2016-2020 OECD MAP Statistics By Country</a:t>
            </a:r>
          </a:p>
        </p:txBody>
      </p:sp>
      <p:sp>
        <p:nvSpPr>
          <p:cNvPr id="5" name="TextBox 4">
            <a:extLst>
              <a:ext uri="{FF2B5EF4-FFF2-40B4-BE49-F238E27FC236}">
                <a16:creationId xmlns:a16="http://schemas.microsoft.com/office/drawing/2014/main" id="{BE4C09AF-2CF5-4F9A-BDE5-3AF9FFD35F48}"/>
              </a:ext>
            </a:extLst>
          </p:cNvPr>
          <p:cNvSpPr txBox="1"/>
          <p:nvPr/>
        </p:nvSpPr>
        <p:spPr>
          <a:xfrm>
            <a:off x="10350454" y="5838711"/>
            <a:ext cx="2018598" cy="369332"/>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1">
                <a:ln>
                  <a:noFill/>
                </a:ln>
                <a:solidFill>
                  <a:prstClr val="black"/>
                </a:solidFill>
                <a:effectLst/>
                <a:uLnTx/>
                <a:uFillTx/>
                <a:latin typeface="Calibri" panose="020f0502020204030204" pitchFamily="34" charset="0"/>
                <a:ea typeface="+mn-ea"/>
                <a:cs typeface="+mn-cs"/>
              </a:rPr>
              <a:t>Source:  OECD</a:t>
            </a:r>
          </a:p>
        </p:txBody>
      </p:sp>
      <p:sp>
        <p:nvSpPr>
          <p:cNvPr id="6" name="Content Placeholder 2">
            <a:extLst>
              <a:ext uri="{FF2B5EF4-FFF2-40B4-BE49-F238E27FC236}">
                <a16:creationId xmlns:a16="http://schemas.microsoft.com/office/drawing/2014/main" id="{27E1970D-C599-4DC1-B485-D33442D3B6F5}"/>
              </a:ext>
            </a:extLst>
          </p:cNvPr>
          <p:cNvSpPr txBox="1"/>
          <p:nvPr/>
        </p:nvSpPr>
        <p:spPr>
          <a:xfrm>
            <a:off x="231400" y="1625531"/>
            <a:ext cx="3526784" cy="435864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normAutofit/>
          </a:bodyPr>
          <a:lstStyle>
            <a:lvl1pPr marL="457200" indent="-457200" algn="l" fontAlgn="base" rtl="0">
              <a:spcBef>
                <a:spcPct val="20000"/>
              </a:spcBef>
              <a:spcAft>
                <a:spcPct val="0"/>
              </a:spcAft>
              <a:buClr>
                <a:srgbClr val="6298BC"/>
              </a:buClr>
              <a:buFont typeface="Wingdings" panose="05000000000000000000" pitchFamily="2" charset="2"/>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914400" indent="-457200" algn="l" fontAlgn="base" rtl="0">
              <a:spcBef>
                <a:spcPct val="20000"/>
              </a:spcBef>
              <a:spcAft>
                <a:spcPct val="0"/>
              </a:spcAft>
              <a:buClr>
                <a:srgbClr val="6298BC"/>
              </a:buClr>
              <a:buFont typeface="Wingdings" panose="05000000000000000000" pitchFamily="2" charset="2"/>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257300" indent="-342900" algn="l" fontAlgn="base" rtl="0">
              <a:spcBef>
                <a:spcPct val="20000"/>
              </a:spcBef>
              <a:spcAft>
                <a:spcPct val="0"/>
              </a:spcAft>
              <a:buClr>
                <a:srgbClr val="6298BC"/>
              </a:buClr>
              <a:buFont typeface="Wingdings" panose="05000000000000000000" pitchFamily="2" charset="2"/>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714500" indent="-342900" algn="l" fontAlgn="base" rtl="0">
              <a:spcBef>
                <a:spcPct val="20000"/>
              </a:spcBef>
              <a:spcAft>
                <a:spcPct val="0"/>
              </a:spcAft>
              <a:buClr>
                <a:srgbClr val="6298BC"/>
              </a:buClr>
              <a:buFont typeface="Wingdings" panose="05000000000000000000"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171700" indent="-342900" algn="l" fontAlgn="base" rtl="0">
              <a:spcBef>
                <a:spcPct val="20000"/>
              </a:spcBef>
              <a:spcAft>
                <a:spcPct val="0"/>
              </a:spcAft>
              <a:buClr>
                <a:srgbClr val="6298BC"/>
              </a:buClr>
              <a:buFont typeface="Wingdings" panose="05000000000000000000"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1775" marR="0" lvl="0" indent="-231775" algn="l" defTabSz="914400" fontAlgn="base" rtl="0" eaLnBrk="1" latinLnBrk="0" hangingPunct="1">
              <a:lnSpc>
                <a:spcPct val="100000"/>
              </a:lnSpc>
              <a:spcBef>
                <a:spcPct val="20000"/>
              </a:spcBef>
              <a:spcAft>
                <a:spcPct val="0"/>
              </a:spcAft>
              <a:buClr>
                <a:schemeClr val="tx1"/>
              </a:buClr>
              <a:buSzTx/>
              <a:buFont typeface="Arial" panose="020b0604020202020204" pitchFamily="34" charset="0"/>
              <a:buChar char="•"/>
              <a:defRPr/>
            </a:pPr>
            <a:r>
              <a:rPr kumimoji="0" lang="en-US" sz="2400" b="0" i="0" u="none" strike="noStrike" kern="1200" cap="none" spc="0" normalizeH="0" baseline="0" noProof="0" dirty="1">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Overall trends point to continuing high transfer pricing case inventory</a:t>
            </a:r>
          </a:p>
          <a:p>
            <a:pPr marL="231775" marR="0" lvl="0" indent="-231775" algn="l" defTabSz="914400" fontAlgn="base" rtl="0" eaLnBrk="1" latinLnBrk="0" hangingPunct="1">
              <a:lnSpc>
                <a:spcPct val="100000"/>
              </a:lnSpc>
              <a:spcBef>
                <a:spcPct val="20000"/>
              </a:spcBef>
              <a:spcAft>
                <a:spcPct val="0"/>
              </a:spcAft>
              <a:buClr>
                <a:schemeClr val="tx1"/>
              </a:buClr>
              <a:buSzTx/>
              <a:buFont typeface="Arial" panose="020b0604020202020204" pitchFamily="34" charset="0"/>
              <a:buChar char="•"/>
              <a:defRPr/>
            </a:pPr>
            <a:r>
              <a:rPr lang="en-US" sz="2400" dirty="1">
                <a:solidFill>
                  <a:prstClr val="black">
                    <a:lumMod val="75000"/>
                    <a:lumOff val="25000"/>
                  </a:prstClr>
                </a:solidFill>
              </a:rPr>
              <a:t>Most jurisdictional trends indicate unfavorable increasing inventory levels </a:t>
            </a:r>
            <a:endParaRPr kumimoji="0" lang="en-US" sz="2400" b="0"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endParaRPr>
          </a:p>
        </p:txBody>
      </p:sp>
      <p:pic>
        <p:nvPicPr>
          <p:cNvPr id="7" name="Picture 6" descr="Chart, bar chart&#10;&#10;Description automatically generated">
            <a:extLst>
              <a:ext uri="{FF2B5EF4-FFF2-40B4-BE49-F238E27FC236}">
                <a16:creationId xmlns:a16="http://schemas.microsoft.com/office/drawing/2014/main" id="{1F00FAC8-B120-4211-AF6F-28C45FB39763}"/>
              </a:ext>
            </a:extLst>
          </p:cNvPr>
          <p:cNvPicPr>
            <a:picLocks noChangeAspect="1"/>
          </p:cNvPicPr>
          <p:nvPr/>
        </p:nvPicPr>
        <p:blipFill>
          <a:blip r:embed="rId2"/>
          <a:srcRect/>
          <a:stretch>
            <a:fillRect/>
          </a:stretch>
        </p:blipFill>
        <p:spPr>
          <a:xfrm>
            <a:off x="3666836" y="903939"/>
            <a:ext cx="8525164" cy="5699842"/>
          </a:xfrm>
          <a:prstGeom prst="rect"/>
        </p:spPr>
      </p:pic>
      <p:sp>
        <p:nvSpPr>
          <p:cNvPr id="8" name="TextBox 7">
            <a:extLst>
              <a:ext uri="{FF2B5EF4-FFF2-40B4-BE49-F238E27FC236}">
                <a16:creationId xmlns:a16="http://schemas.microsoft.com/office/drawing/2014/main" id="{B93DC9CC-794C-49B4-BBC5-3A74E861054A}"/>
              </a:ext>
            </a:extLst>
          </p:cNvPr>
          <p:cNvSpPr txBox="1"/>
          <p:nvPr/>
        </p:nvSpPr>
        <p:spPr>
          <a:xfrm>
            <a:off x="10350454" y="6432316"/>
            <a:ext cx="2018598" cy="369332"/>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1">
                <a:ln>
                  <a:noFill/>
                </a:ln>
                <a:solidFill>
                  <a:prstClr val="black"/>
                </a:solidFill>
                <a:effectLst/>
                <a:uLnTx/>
                <a:uFillTx/>
                <a:latin typeface="Calibri" panose="020f0502020204030204" pitchFamily="34" charset="0"/>
                <a:ea typeface="+mn-ea"/>
                <a:cs typeface="+mn-cs"/>
              </a:rPr>
              <a:t>Source:  OECD</a:t>
            </a:r>
          </a:p>
        </p:txBody>
      </p:sp>
    </p:spTree>
    <p:extLst>
      <p:ext uri="{BB962C8B-B14F-4D97-AF65-F5344CB8AC3E}">
        <p14:creationId xmlns:p14="http://schemas.microsoft.com/office/powerpoint/2010/main" val="20248254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7D68-DA03-4F76-83ED-648FC51E0BA2}"/>
              </a:ext>
            </a:extLst>
          </p:cNvPr>
          <p:cNvSpPr>
            <a:spLocks noGrp="1"/>
          </p:cNvSpPr>
          <p:nvPr>
            <p:ph type="title"/>
          </p:nvPr>
        </p:nvSpPr>
        <p:spPr>
          <a:xfrm>
            <a:off x="215778" y="357207"/>
            <a:ext cx="11702473" cy="685800"/>
          </a:xfrm>
        </p:spPr>
        <p:txBody>
          <a:bodyPr>
            <a:noAutofit/>
          </a:bodyPr>
          <a:lstStyle/>
          <a:p>
            <a:r>
              <a:rPr lang="en-US" dirty="1"/>
              <a:t>2020 OECD MAP Statistics (Global)</a:t>
            </a:r>
          </a:p>
        </p:txBody>
      </p:sp>
      <p:sp>
        <p:nvSpPr>
          <p:cNvPr id="6" name="Content Placeholder 2">
            <a:extLst>
              <a:ext uri="{FF2B5EF4-FFF2-40B4-BE49-F238E27FC236}">
                <a16:creationId xmlns:a16="http://schemas.microsoft.com/office/drawing/2014/main" id="{572AC7D5-3EDA-47D1-9627-8FA033616964}"/>
              </a:ext>
            </a:extLst>
          </p:cNvPr>
          <p:cNvSpPr txBox="1"/>
          <p:nvPr/>
        </p:nvSpPr>
        <p:spPr>
          <a:xfrm>
            <a:off x="7048361" y="993139"/>
            <a:ext cx="4969961" cy="2888355"/>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noAutofit/>
          </a:bodyPr>
          <a:lstStyle>
            <a:lvl1pPr marL="457200" indent="-457200" algn="l" fontAlgn="base" rtl="0">
              <a:spcBef>
                <a:spcPct val="20000"/>
              </a:spcBef>
              <a:spcAft>
                <a:spcPct val="0"/>
              </a:spcAft>
              <a:buClr>
                <a:srgbClr val="6298BC"/>
              </a:buClr>
              <a:buFont typeface="Wingdings" panose="05000000000000000000" pitchFamily="2" charset="2"/>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914400" indent="-457200" algn="l" fontAlgn="base" rtl="0">
              <a:spcBef>
                <a:spcPct val="20000"/>
              </a:spcBef>
              <a:spcAft>
                <a:spcPct val="0"/>
              </a:spcAft>
              <a:buClr>
                <a:srgbClr val="6298BC"/>
              </a:buClr>
              <a:buFont typeface="Wingdings" panose="05000000000000000000" pitchFamily="2" charset="2"/>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257300" indent="-342900" algn="l" fontAlgn="base" rtl="0">
              <a:spcBef>
                <a:spcPct val="20000"/>
              </a:spcBef>
              <a:spcAft>
                <a:spcPct val="0"/>
              </a:spcAft>
              <a:buClr>
                <a:srgbClr val="6298BC"/>
              </a:buClr>
              <a:buFont typeface="Wingdings" panose="05000000000000000000" pitchFamily="2" charset="2"/>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714500" indent="-342900" algn="l" fontAlgn="base" rtl="0">
              <a:spcBef>
                <a:spcPct val="20000"/>
              </a:spcBef>
              <a:spcAft>
                <a:spcPct val="0"/>
              </a:spcAft>
              <a:buClr>
                <a:srgbClr val="6298BC"/>
              </a:buClr>
              <a:buFont typeface="Wingdings" panose="05000000000000000000"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171700" indent="-342900" algn="l" fontAlgn="base" rtl="0">
              <a:spcBef>
                <a:spcPct val="20000"/>
              </a:spcBef>
              <a:spcAft>
                <a:spcPct val="0"/>
              </a:spcAft>
              <a:buClr>
                <a:srgbClr val="6298BC"/>
              </a:buClr>
              <a:buFont typeface="Wingdings" panose="05000000000000000000"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1775" lvl="0" indent="-231775">
              <a:buClr>
                <a:schemeClr val="tx1"/>
              </a:buClr>
              <a:buFont typeface="Arial" panose="020b0604020202020204" pitchFamily="34" charset="0"/>
              <a:buChar char="•"/>
            </a:pPr>
            <a:r>
              <a:rPr lang="en-US" sz="1400" dirty="1">
                <a:solidFill>
                  <a:schemeClr val="tx1"/>
                </a:solidFill>
              </a:rPr>
              <a:t>Approximately 74% of the cases concluded in 2020 were fully resolved (77% in 2019), although fewer were resolved via agreement fully eliminating double taxation in 2020 (51%) compared to 2019 (57%)</a:t>
            </a:r>
          </a:p>
          <a:p>
            <a:pPr marL="231775" lvl="0" indent="-231775">
              <a:buClr>
                <a:schemeClr val="tx1"/>
              </a:buClr>
              <a:buFont typeface="Arial" panose="020b0604020202020204" pitchFamily="34" charset="0"/>
              <a:buChar char="•"/>
            </a:pPr>
            <a:r>
              <a:rPr lang="en-US" sz="1400" dirty="1">
                <a:solidFill>
                  <a:schemeClr val="tx1"/>
                </a:solidFill>
              </a:rPr>
              <a:t>Approximately 3% of MAP cases were closed with no agreement in 2020 compared to 2% in 2019</a:t>
            </a:r>
          </a:p>
          <a:p>
            <a:pPr marL="231775" lvl="0" indent="-231775">
              <a:buClr>
                <a:schemeClr val="tx1"/>
              </a:buClr>
              <a:buFont typeface="Arial" panose="020b0604020202020204" pitchFamily="34" charset="0"/>
              <a:buChar char="•"/>
            </a:pPr>
            <a:r>
              <a:rPr lang="en-US" sz="1400" dirty="1">
                <a:solidFill>
                  <a:schemeClr val="tx1"/>
                </a:solidFill>
              </a:rPr>
              <a:t>The volume of cases withdrawn by taxpayers nearly doubled in 2020 (11%) compared to 2019 (6%)</a:t>
            </a:r>
            <a:r>
              <a:rPr kumimoji="0" lang="en-US" sz="1400" b="0" i="0" u="none" strike="noStrike" kern="1200" cap="none" spc="0" normalizeH="0" baseline="0" noProof="0" dirty="1">
                <a:ln>
                  <a:noFill/>
                </a:ln>
                <a:solidFill>
                  <a:schemeClr val="tx1"/>
                </a:solidFill>
                <a:effectLst/>
                <a:uLnTx/>
                <a:uFillTx/>
                <a:latin typeface="Arial" panose="020b0604020202020204" pitchFamily="34" charset="0"/>
                <a:ea typeface="+mn-ea"/>
                <a:cs typeface="Arial" panose="020b0604020202020204" pitchFamily="34" charset="0"/>
              </a:rPr>
              <a:t> </a:t>
            </a:r>
          </a:p>
        </p:txBody>
      </p:sp>
      <p:pic>
        <p:nvPicPr>
          <p:cNvPr id="3" name="Picture 2">
            <a:extLst>
              <a:ext uri="{FF2B5EF4-FFF2-40B4-BE49-F238E27FC236}">
                <a16:creationId xmlns:a16="http://schemas.microsoft.com/office/drawing/2014/main" id="{602CA7B2-648C-4FCC-A313-85A28C80F7C2}"/>
              </a:ext>
            </a:extLst>
          </p:cNvPr>
          <p:cNvPicPr>
            <a:picLocks noChangeAspect="1"/>
          </p:cNvPicPr>
          <p:nvPr/>
        </p:nvPicPr>
        <p:blipFill>
          <a:blip r:embed="rId2"/>
          <a:srcRect/>
          <a:stretch>
            <a:fillRect/>
          </a:stretch>
        </p:blipFill>
        <p:spPr>
          <a:xfrm>
            <a:off x="361420" y="993139"/>
            <a:ext cx="6551318" cy="5241054"/>
          </a:xfrm>
          <a:prstGeom prst="rect"/>
        </p:spPr>
      </p:pic>
      <p:sp>
        <p:nvSpPr>
          <p:cNvPr id="8" name="TextBox 7">
            <a:extLst>
              <a:ext uri="{FF2B5EF4-FFF2-40B4-BE49-F238E27FC236}">
                <a16:creationId xmlns:a16="http://schemas.microsoft.com/office/drawing/2014/main" id="{886C89A5-2EA6-48F3-A1C5-2FEFD787ED3C}"/>
              </a:ext>
            </a:extLst>
          </p:cNvPr>
          <p:cNvSpPr txBox="1"/>
          <p:nvPr/>
        </p:nvSpPr>
        <p:spPr>
          <a:xfrm>
            <a:off x="5788146" y="5703349"/>
            <a:ext cx="2005780" cy="369332"/>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kumimoji="0" lang="en-US" sz="1800" b="0" i="0" u="none" strike="noStrike" kern="1200" cap="none" spc="0" normalizeH="0" baseline="0" noProof="0" dirty="1">
                <a:ln>
                  <a:noFill/>
                </a:ln>
                <a:solidFill>
                  <a:prstClr val="black"/>
                </a:solidFill>
                <a:effectLst/>
                <a:uLnTx/>
                <a:uFillTx/>
                <a:latin typeface="Calibri" panose="020f0502020204030204" pitchFamily="34" charset="0"/>
                <a:ea typeface="+mn-ea"/>
                <a:cs typeface="+mn-cs"/>
              </a:rPr>
              <a:t>Source:  OECD</a:t>
            </a:r>
          </a:p>
        </p:txBody>
      </p:sp>
      <p:pic>
        <p:nvPicPr>
          <p:cNvPr id="7" name="Picture 6">
            <a:extLst>
              <a:ext uri="{FF2B5EF4-FFF2-40B4-BE49-F238E27FC236}">
                <a16:creationId xmlns:a16="http://schemas.microsoft.com/office/drawing/2014/main" id="{4AB3E662-83E2-4A03-83FD-C95DD58BF834}"/>
              </a:ext>
            </a:extLst>
          </p:cNvPr>
          <p:cNvPicPr>
            <a:picLocks noChangeAspect="1"/>
          </p:cNvPicPr>
          <p:nvPr/>
        </p:nvPicPr>
        <p:blipFill>
          <a:blip r:embed="rId3"/>
          <a:srcRect l="23142" t="36007" r="24184"/>
          <a:stretch>
            <a:fillRect/>
          </a:stretch>
        </p:blipFill>
        <p:spPr>
          <a:xfrm>
            <a:off x="7722262" y="2843748"/>
            <a:ext cx="3610839" cy="3347355"/>
          </a:xfrm>
          <a:prstGeom prst="rect"/>
        </p:spPr>
      </p:pic>
      <p:sp>
        <p:nvSpPr>
          <p:cNvPr id="9" name="TextBox 8">
            <a:extLst>
              <a:ext uri="{FF2B5EF4-FFF2-40B4-BE49-F238E27FC236}">
                <a16:creationId xmlns:a16="http://schemas.microsoft.com/office/drawing/2014/main" id="{58D7B1FE-761A-45D0-9CF7-47334AC3805B}"/>
              </a:ext>
            </a:extLst>
          </p:cNvPr>
          <p:cNvSpPr txBox="1"/>
          <p:nvPr/>
        </p:nvSpPr>
        <p:spPr>
          <a:xfrm>
            <a:off x="7521902" y="3269268"/>
            <a:ext cx="2005780" cy="369332"/>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lang="en-US" dirty="1">
                <a:solidFill>
                  <a:prstClr val="black"/>
                </a:solidFill>
                <a:latin typeface="Calibri" panose="020f0502020204030204" pitchFamily="34" charset="0"/>
              </a:rPr>
              <a:t>2019</a:t>
            </a:r>
            <a:endPar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0" name="TextBox 9">
            <a:extLst>
              <a:ext uri="{FF2B5EF4-FFF2-40B4-BE49-F238E27FC236}">
                <a16:creationId xmlns:a16="http://schemas.microsoft.com/office/drawing/2014/main" id="{B47B59B1-6D25-4D17-97E0-27F00951C63A}"/>
              </a:ext>
            </a:extLst>
          </p:cNvPr>
          <p:cNvSpPr txBox="1"/>
          <p:nvPr/>
        </p:nvSpPr>
        <p:spPr>
          <a:xfrm>
            <a:off x="1631299" y="3269268"/>
            <a:ext cx="2005780" cy="369332"/>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lang="en-US" dirty="1">
                <a:solidFill>
                  <a:prstClr val="black"/>
                </a:solidFill>
                <a:latin typeface="Calibri" panose="020f0502020204030204" pitchFamily="34" charset="0"/>
              </a:rPr>
              <a:t>2020</a:t>
            </a:r>
            <a:endParaRPr kumimoji="0" 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73364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a:bodyPr>
          <a:lstStyle/>
          <a:p>
            <a:r>
              <a:rPr lang="en-US" dirty="1"/>
              <a:t>Italian Supreme Court Decision No. 1232/2021 [1/2]</a:t>
            </a:r>
          </a:p>
        </p:txBody>
      </p:sp>
      <p:sp>
        <p:nvSpPr>
          <p:cNvPr id="6" name="Content Placeholder 6">
            <a:extLst>
              <a:ext uri="{FF2B5EF4-FFF2-40B4-BE49-F238E27FC236}">
                <a16:creationId xmlns:a16="http://schemas.microsoft.com/office/drawing/2014/main" id="{A82F8D2D-96CF-4A7C-BF32-57DFE5BF55D3}"/>
              </a:ext>
            </a:extLst>
          </p:cNvPr>
          <p:cNvSpPr txBox="1"/>
          <p:nvPr/>
        </p:nvSpPr>
        <p:spPr>
          <a:xfrm>
            <a:off x="335280" y="1427786"/>
            <a:ext cx="11521440" cy="5076333"/>
          </a:xfrm>
          <a:prstGeom prst="rect"/>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US" sz="2600" b="1" u="sng" dirty="1"/>
              <a:t>Facts and Background</a:t>
            </a:r>
            <a:r>
              <a:rPr lang="en-US" sz="2600" b="1" dirty="1"/>
              <a:t>:</a:t>
            </a:r>
          </a:p>
          <a:p>
            <a:pPr lvl="1" algn="just">
              <a:lnSpc>
                <a:spcPct val="100000"/>
              </a:lnSpc>
              <a:spcAft>
                <a:spcPts val="600"/>
              </a:spcAft>
            </a:pPr>
            <a:r>
              <a:rPr lang="en-US" sz="2100" dirty="1"/>
              <a:t>ItaCo is the Italian parent company of a multinational group</a:t>
            </a:r>
          </a:p>
          <a:p>
            <a:pPr lvl="1" algn="just">
              <a:lnSpc>
                <a:spcPct val="100000"/>
              </a:lnSpc>
              <a:spcAft>
                <a:spcPts val="600"/>
              </a:spcAft>
            </a:pPr>
            <a:r>
              <a:rPr lang="en-US" sz="2100" dirty="1"/>
              <a:t>ForeignCo is a subsidiary of the group resident for tax purposes in US</a:t>
            </a:r>
          </a:p>
          <a:p>
            <a:pPr lvl="1" algn="just">
              <a:lnSpc>
                <a:spcPct val="100000"/>
              </a:lnSpc>
              <a:spcAft>
                <a:spcPts val="600"/>
              </a:spcAft>
            </a:pPr>
            <a:r>
              <a:rPr lang="en-US" sz="2100" dirty="1"/>
              <a:t>ForeignCo assumes the role of distributor of the group’s products in the US market and </a:t>
            </a:r>
            <a:r>
              <a:rPr lang="en-US" sz="2100" u="sng" dirty="1"/>
              <a:t>pays a royalty in order to use ItaCo’s trademark</a:t>
            </a:r>
            <a:endParaRPr lang="en-US" sz="2600" b="1"/>
          </a:p>
          <a:p>
            <a:pPr algn="just">
              <a:lnSpc>
                <a:spcPct val="100000"/>
              </a:lnSpc>
            </a:pPr>
            <a:r>
              <a:rPr lang="en-US" sz="2600" b="1" u="sng" dirty="1"/>
              <a:t>Tax Assessment</a:t>
            </a:r>
            <a:r>
              <a:rPr lang="en-US" sz="2600" b="1" dirty="1"/>
              <a:t>:</a:t>
            </a:r>
          </a:p>
          <a:p>
            <a:pPr lvl="1" algn="just">
              <a:lnSpc>
                <a:spcPct val="100000"/>
              </a:lnSpc>
            </a:pPr>
            <a:r>
              <a:rPr lang="en-US" sz="2100" u="sng" dirty="1"/>
              <a:t>Italian Tax Authority </a:t>
            </a:r>
            <a:r>
              <a:rPr lang="en-US" sz="2100" dirty="1"/>
              <a:t>challenged the </a:t>
            </a:r>
            <a:r>
              <a:rPr lang="en-US" sz="2100" u="sng" dirty="1"/>
              <a:t>royalty paid </a:t>
            </a:r>
            <a:r>
              <a:rPr lang="en-US" sz="2100" dirty="1"/>
              <a:t>arguing that </a:t>
            </a:r>
            <a:r>
              <a:rPr lang="en-US" sz="2100" u="sng" dirty="1"/>
              <a:t>it doesn’t meet the arm’s length principle</a:t>
            </a:r>
            <a:r>
              <a:rPr lang="en-US" sz="2100" dirty="1"/>
              <a:t> (</a:t>
            </a:r>
            <a:r>
              <a:rPr lang="en-US" sz="2100" i="1" dirty="1"/>
              <a:t>i.e., </a:t>
            </a:r>
            <a:r>
              <a:rPr lang="en-US" sz="2100" dirty="1"/>
              <a:t>was lower than arm’s length) and claimed a higher taxable income based on an arm’s length royalty</a:t>
            </a:r>
            <a:endParaRPr lang="en-US" sz="2600" b="1"/>
          </a:p>
          <a:p>
            <a:pPr algn="just">
              <a:lnSpc>
                <a:spcPct val="100000"/>
              </a:lnSpc>
            </a:pPr>
            <a:r>
              <a:rPr lang="en-US" sz="2600" b="1" u="sng" dirty="1"/>
              <a:t>Taxpayer’s Argument</a:t>
            </a:r>
            <a:r>
              <a:rPr lang="en-US" sz="2600" b="1" dirty="1"/>
              <a:t>:</a:t>
            </a:r>
          </a:p>
          <a:p>
            <a:pPr lvl="1" algn="just">
              <a:lnSpc>
                <a:spcPct val="100000"/>
              </a:lnSpc>
            </a:pPr>
            <a:r>
              <a:rPr lang="en-US" sz="2100" dirty="1"/>
              <a:t>According to ItaCo, as part of the group business strategy, the royalty </a:t>
            </a:r>
            <a:r>
              <a:rPr lang="en-US" sz="2100" u="sng" dirty="1"/>
              <a:t>shall be considered at arm’s length since it was determined to help ForeignCo penetrate the US market</a:t>
            </a:r>
            <a:endParaRPr lang="en-US" sz="2100"/>
          </a:p>
          <a:p>
            <a:pPr algn="just"/>
            <a:endParaRPr lang="en-US"/>
          </a:p>
        </p:txBody>
      </p:sp>
    </p:spTree>
    <p:extLst>
      <p:ext uri="{BB962C8B-B14F-4D97-AF65-F5344CB8AC3E}">
        <p14:creationId xmlns:p14="http://schemas.microsoft.com/office/powerpoint/2010/main" val="34006869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70127"/>
            <a:ext cx="11521440" cy="1146354"/>
          </a:xfrm>
        </p:spPr>
        <p:txBody>
          <a:bodyPr>
            <a:normAutofit/>
          </a:bodyPr>
          <a:lstStyle/>
          <a:p>
            <a:r>
              <a:rPr lang="en-US" dirty="1"/>
              <a:t>MAP and APA Procedures – Irish Experience</a:t>
            </a:r>
          </a:p>
        </p:txBody>
      </p:sp>
      <p:sp>
        <p:nvSpPr>
          <p:cNvPr id="6" name="Content Placeholder 6">
            <a:extLst>
              <a:ext uri="{FF2B5EF4-FFF2-40B4-BE49-F238E27FC236}">
                <a16:creationId xmlns:a16="http://schemas.microsoft.com/office/drawing/2014/main" id="{A82F8D2D-96CF-4A7C-BF32-57DFE5BF55D3}"/>
              </a:ext>
            </a:extLst>
          </p:cNvPr>
          <p:cNvSpPr txBox="1"/>
          <p:nvPr/>
        </p:nvSpPr>
        <p:spPr>
          <a:xfrm>
            <a:off x="335280" y="1441854"/>
            <a:ext cx="11521440" cy="5076333"/>
          </a:xfrm>
          <a:prstGeom prst="rect"/>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US" sz="2100" dirty="1"/>
              <a:t>Two way street</a:t>
            </a:r>
          </a:p>
          <a:p>
            <a:pPr lvl="1" algn="just">
              <a:lnSpc>
                <a:spcPct val="100000"/>
              </a:lnSpc>
            </a:pPr>
            <a:r>
              <a:rPr lang="en-US" sz="1700" dirty="1"/>
              <a:t>Effort and resources required from both Competent Authorities and taxpayers</a:t>
            </a:r>
          </a:p>
          <a:p>
            <a:pPr algn="just">
              <a:lnSpc>
                <a:spcPct val="100000"/>
              </a:lnSpc>
            </a:pPr>
            <a:r>
              <a:rPr lang="en-US" sz="2100" dirty="1"/>
              <a:t>Information sharing</a:t>
            </a:r>
          </a:p>
          <a:p>
            <a:pPr lvl="1" algn="just">
              <a:lnSpc>
                <a:spcPct val="100000"/>
              </a:lnSpc>
            </a:pPr>
            <a:r>
              <a:rPr lang="en-US" sz="1700" dirty="1"/>
              <a:t>Clear description of the business, the supply chain, the functions, assets, risks</a:t>
            </a:r>
          </a:p>
          <a:p>
            <a:pPr lvl="1" algn="just">
              <a:lnSpc>
                <a:spcPct val="100000"/>
              </a:lnSpc>
            </a:pPr>
            <a:r>
              <a:rPr lang="en-US" sz="1700" dirty="1"/>
              <a:t>Assume no knowledge - Taxpayers know their business but Competent Authorities may not, or may have misunderstandings about the value drivers</a:t>
            </a:r>
          </a:p>
          <a:p>
            <a:pPr lvl="1" algn="just">
              <a:lnSpc>
                <a:spcPct val="100000"/>
              </a:lnSpc>
            </a:pPr>
            <a:r>
              <a:rPr lang="en-US" sz="1700" dirty="1"/>
              <a:t>Financial information – have financial information available (quantification of risk is a key focus area for the Competent Authorities)</a:t>
            </a:r>
          </a:p>
          <a:p>
            <a:pPr algn="just">
              <a:lnSpc>
                <a:spcPct val="100000"/>
              </a:lnSpc>
            </a:pPr>
            <a:r>
              <a:rPr lang="en-US" sz="2100" dirty="1"/>
              <a:t>What is the ask? </a:t>
            </a:r>
          </a:p>
          <a:p>
            <a:pPr lvl="1" algn="just">
              <a:lnSpc>
                <a:spcPct val="100000"/>
              </a:lnSpc>
            </a:pPr>
            <a:r>
              <a:rPr lang="en-US" sz="1700" dirty="1"/>
              <a:t>Make the ask as clear as possible</a:t>
            </a:r>
          </a:p>
          <a:p>
            <a:pPr algn="just">
              <a:lnSpc>
                <a:spcPct val="100000"/>
              </a:lnSpc>
            </a:pPr>
            <a:r>
              <a:rPr lang="en-US" sz="2100" dirty="1"/>
              <a:t>Communication</a:t>
            </a:r>
          </a:p>
          <a:p>
            <a:pPr lvl="1" algn="just">
              <a:lnSpc>
                <a:spcPct val="100000"/>
              </a:lnSpc>
            </a:pPr>
            <a:r>
              <a:rPr lang="en-US" sz="1700" dirty="1"/>
              <a:t>Maintain frequent and open dialogue with Competent Authority</a:t>
            </a:r>
          </a:p>
          <a:p>
            <a:pPr lvl="1" algn="just">
              <a:lnSpc>
                <a:spcPct val="100000"/>
              </a:lnSpc>
            </a:pPr>
            <a:r>
              <a:rPr lang="en-US" sz="1700" dirty="1"/>
              <a:t>Building relationships</a:t>
            </a:r>
          </a:p>
          <a:p>
            <a:pPr algn="just">
              <a:lnSpc>
                <a:spcPct val="100000"/>
              </a:lnSpc>
            </a:pPr>
            <a:r>
              <a:rPr lang="en-US" sz="2100" dirty="1"/>
              <a:t>Persistence…..</a:t>
            </a:r>
          </a:p>
          <a:p>
            <a:pPr lvl="1" algn="just">
              <a:lnSpc>
                <a:spcPct val="100000"/>
              </a:lnSpc>
            </a:pPr>
            <a:endParaRPr lang="en-US" sz="1700"/>
          </a:p>
          <a:p>
            <a:pPr algn="just">
              <a:lnSpc>
                <a:spcPct val="100000"/>
              </a:lnSpc>
            </a:pPr>
            <a:endParaRPr lang="en-US" sz="2100"/>
          </a:p>
          <a:p>
            <a:pPr algn="just"/>
            <a:endParaRPr lang="en-US"/>
          </a:p>
        </p:txBody>
      </p:sp>
    </p:spTree>
    <p:extLst>
      <p:ext uri="{BB962C8B-B14F-4D97-AF65-F5344CB8AC3E}">
        <p14:creationId xmlns:p14="http://schemas.microsoft.com/office/powerpoint/2010/main" val="40701889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335280" y="386322"/>
            <a:ext cx="11521440" cy="1146354"/>
          </a:xfrm>
        </p:spPr>
        <p:txBody>
          <a:bodyPr>
            <a:normAutofit fontScale="90000"/>
          </a:bodyPr>
          <a:lstStyle/>
          <a:p>
            <a:r>
              <a:rPr lang="en-US" dirty="1"/>
              <a:t>Changing Role of Profit Split Methods in Resolving Transfer Pricing Disputes</a:t>
            </a: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16650047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2291" name="CasellaDiTesto 1"/>
          <p:cNvSpPr txBox="1">
            <a:spLocks noChangeArrowheads="1"/>
          </p:cNvSpPr>
          <p:nvPr/>
        </p:nvSpPr>
        <p:spPr>
          <a:xfrm>
            <a:off x="193963" y="331497"/>
            <a:ext cx="12192000" cy="65927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255" tIns="52128" rIns="104255" bIns="52128">
            <a:spAutoFit/>
          </a:bodyPr>
          <a:lstStyle>
            <a:lvl1pPr eaLnBrk="0" hangingPunct="0">
              <a:buClr>
                <a:schemeClr val="tx1"/>
              </a:buClr>
              <a:buFont typeface="Chiomenti Regular"/>
              <a:buAutoNum type="romanUcPeriod" startAt="1"/>
              <a:defRPr sz="2000">
                <a:solidFill>
                  <a:schemeClr val="tx1"/>
                </a:solidFill>
                <a:latin typeface="Chiomenti Regular"/>
                <a:ea typeface="Lucida Grande"/>
                <a:cs typeface="Lucida Grande"/>
              </a:defRPr>
            </a:lvl1pPr>
            <a:lvl2pPr marL="742950" indent="-285750" eaLnBrk="0" hangingPunct="0">
              <a:buClr>
                <a:schemeClr val="tx1"/>
              </a:buClr>
              <a:buSzTx/>
              <a:buFont typeface="Chiomenti Regular"/>
              <a:buAutoNum type="romanUcPeriod" startAt="1"/>
              <a:defRPr>
                <a:solidFill>
                  <a:schemeClr val="tx1"/>
                </a:solidFill>
                <a:latin typeface="Atlas Grotesk Regular"/>
                <a:ea typeface="Lucida Grande"/>
                <a:cs typeface="Lucida Grande"/>
              </a:defRPr>
            </a:lvl2pPr>
            <a:lvl3pPr marL="1143000" indent="-228600" eaLnBrk="0" hangingPunct="0">
              <a:buClr>
                <a:schemeClr val="tx1"/>
              </a:buClr>
              <a:buSzPct val="110000"/>
              <a:buFont typeface="Arial" pitchFamily="34" charset="0"/>
              <a:buChar char="•"/>
              <a:defRPr sz="1600">
                <a:solidFill>
                  <a:schemeClr val="tx1"/>
                </a:solidFill>
                <a:latin typeface="Atlas Grotesk Regular"/>
                <a:ea typeface="Lucida Grande"/>
                <a:cs typeface="Lucida Grande"/>
              </a:defRPr>
            </a:lvl3pPr>
            <a:lvl4pPr marL="1600200" indent="-228600" eaLnBrk="0" hangingPunct="0">
              <a:buClr>
                <a:schemeClr val="tx1"/>
              </a:buClr>
              <a:buSzPct val="110000"/>
              <a:buFont typeface="Chiomenti Regular"/>
              <a:buAutoNum type="alphaLcPeriod" startAt="1"/>
              <a:defRPr sz="1400">
                <a:solidFill>
                  <a:schemeClr val="tx1"/>
                </a:solidFill>
                <a:latin typeface="Atlas Grotesk Regular"/>
                <a:ea typeface="Lucida Grande"/>
                <a:cs typeface="Lucida Grande"/>
              </a:defRPr>
            </a:lvl4pPr>
            <a:lvl5pPr marL="2057400" indent="-228600" eaLnBrk="0" hangingPunct="0">
              <a:buClr>
                <a:schemeClr val="tx1"/>
              </a:buClr>
              <a:buSzTx/>
              <a:buFont typeface="Atlas Grotesk Regular"/>
              <a:buChar char="–"/>
              <a:defRPr sz="1200">
                <a:solidFill>
                  <a:schemeClr val="tx1"/>
                </a:solidFill>
                <a:latin typeface="Atlas Grotesk Regular"/>
                <a:ea typeface="Lucida Grande"/>
                <a:cs typeface="Lucida Grande"/>
              </a:defRPr>
            </a:lvl5pPr>
            <a:lvl6pPr marL="25146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6pPr>
            <a:lvl7pPr marL="29718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7pPr>
            <a:lvl8pPr marL="34290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8pPr>
            <a:lvl9pPr marL="38862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9pPr>
          </a:lstStyle>
          <a:p>
            <a:pPr defTabSz="913858" fontAlgn="base" eaLnBrk="1" hangingPunct="1">
              <a:spcBef>
                <a:spcPct val="0"/>
              </a:spcBef>
              <a:spcAft>
                <a:spcPct val="0"/>
              </a:spcAft>
              <a:buClrTx/>
              <a:buNone/>
              <a:defRPr/>
            </a:pPr>
            <a:r>
              <a:rPr lang="en-US" sz="3600" dirty="1">
                <a:solidFill>
                  <a:srgbClr val="101820"/>
                </a:solidFill>
              </a:rPr>
              <a:t>Profit Split: Blessing or a Curse?</a:t>
            </a:r>
            <a:endParaRPr lang="it-IT" altLang="it-IT" sz="3600" b="1">
              <a:solidFill>
                <a:srgbClr val="101820"/>
              </a:solidFill>
              <a:cs typeface="Arial" pitchFamily="34" charset="0"/>
            </a:endParaRPr>
          </a:p>
        </p:txBody>
      </p:sp>
      <p:sp>
        <p:nvSpPr>
          <p:cNvPr id="2" name="Segnaposto numero diapositiva 1">
            <a:extLst>
              <a:ext uri="{FF2B5EF4-FFF2-40B4-BE49-F238E27FC236}">
                <a16:creationId xmlns:a16="http://schemas.microsoft.com/office/drawing/2014/main" id="{5D157906-B286-4918-B78F-9F05F3CD8B2C}"/>
              </a:ext>
            </a:extLst>
          </p:cNvPr>
          <p:cNvSpPr>
            <a:spLocks noGrp="1"/>
          </p:cNvSpPr>
          <p:nvPr>
            <p:ph type="sldNum" sz="quarter" idx="12"/>
          </p:nvPr>
        </p:nvSpPr>
        <p:spPr>
          <a:xfrm>
            <a:off x="6457950" y="4767263"/>
            <a:ext cx="2057400" cy="273844"/>
          </a:xfrm>
          <a:prstGeom prst="rect"/>
        </p:spPr>
        <p:txBody>
          <a:bodyPr vert="horz" lIns="91440" tIns="45720" rIns="91440" bIns="45720" rtlCol="0" anchor="ctr"/>
          <a:lstStyle>
            <a:defPPr>
              <a:defRPr lang="en-US"/>
            </a:defPPr>
            <a:lvl1pPr marL="0" algn="r" defTabSz="892021" rtl="0" eaLnBrk="1" latinLnBrk="0" hangingPunct="1">
              <a:defRPr sz="900" kern="1200">
                <a:solidFill>
                  <a:schemeClr val="tx1">
                    <a:tint val="75000"/>
                  </a:schemeClr>
                </a:solidFill>
                <a:latin typeface="+mn-lt"/>
                <a:ea typeface="+mn-ea"/>
                <a:cs typeface="+mn-cs"/>
              </a:defRPr>
            </a:lvl1pPr>
            <a:lvl2pPr marL="446011" algn="l" defTabSz="892021" rtl="0" eaLnBrk="1" latinLnBrk="0" hangingPunct="1">
              <a:defRPr sz="1800" kern="1200">
                <a:solidFill>
                  <a:schemeClr val="tx1"/>
                </a:solidFill>
                <a:latin typeface="+mn-lt"/>
                <a:ea typeface="+mn-ea"/>
                <a:cs typeface="+mn-cs"/>
              </a:defRPr>
            </a:lvl2pPr>
            <a:lvl3pPr marL="892021" algn="l" defTabSz="892021" rtl="0" eaLnBrk="1" latinLnBrk="0" hangingPunct="1">
              <a:defRPr sz="1800" kern="1200">
                <a:solidFill>
                  <a:schemeClr val="tx1"/>
                </a:solidFill>
                <a:latin typeface="+mn-lt"/>
                <a:ea typeface="+mn-ea"/>
                <a:cs typeface="+mn-cs"/>
              </a:defRPr>
            </a:lvl3pPr>
            <a:lvl4pPr marL="1338032" algn="l" defTabSz="892021" rtl="0" eaLnBrk="1" latinLnBrk="0" hangingPunct="1">
              <a:defRPr sz="1800" kern="1200">
                <a:solidFill>
                  <a:schemeClr val="tx1"/>
                </a:solidFill>
                <a:latin typeface="+mn-lt"/>
                <a:ea typeface="+mn-ea"/>
                <a:cs typeface="+mn-cs"/>
              </a:defRPr>
            </a:lvl4pPr>
            <a:lvl5pPr marL="1784043" algn="l" defTabSz="892021" rtl="0" eaLnBrk="1" latinLnBrk="0" hangingPunct="1">
              <a:defRPr sz="1800" kern="1200">
                <a:solidFill>
                  <a:schemeClr val="tx1"/>
                </a:solidFill>
                <a:latin typeface="+mn-lt"/>
                <a:ea typeface="+mn-ea"/>
                <a:cs typeface="+mn-cs"/>
              </a:defRPr>
            </a:lvl5pPr>
            <a:lvl6pPr marL="2230054" algn="l" defTabSz="892021" rtl="0" eaLnBrk="1" latinLnBrk="0" hangingPunct="1">
              <a:defRPr sz="1800" kern="1200">
                <a:solidFill>
                  <a:schemeClr val="tx1"/>
                </a:solidFill>
                <a:latin typeface="+mn-lt"/>
                <a:ea typeface="+mn-ea"/>
                <a:cs typeface="+mn-cs"/>
              </a:defRPr>
            </a:lvl6pPr>
            <a:lvl7pPr marL="2676064" algn="l" defTabSz="892021" rtl="0" eaLnBrk="1" latinLnBrk="0" hangingPunct="1">
              <a:defRPr sz="1800" kern="1200">
                <a:solidFill>
                  <a:schemeClr val="tx1"/>
                </a:solidFill>
                <a:latin typeface="+mn-lt"/>
                <a:ea typeface="+mn-ea"/>
                <a:cs typeface="+mn-cs"/>
              </a:defRPr>
            </a:lvl7pPr>
            <a:lvl8pPr marL="3122075" algn="l" defTabSz="892021" rtl="0" eaLnBrk="1" latinLnBrk="0" hangingPunct="1">
              <a:defRPr sz="1800" kern="1200">
                <a:solidFill>
                  <a:schemeClr val="tx1"/>
                </a:solidFill>
                <a:latin typeface="+mn-lt"/>
                <a:ea typeface="+mn-ea"/>
                <a:cs typeface="+mn-cs"/>
              </a:defRPr>
            </a:lvl8pPr>
            <a:lvl9pPr marL="3568086" algn="l" defTabSz="892021" rtl="0" eaLnBrk="1" latinLnBrk="0" hangingPunct="1">
              <a:defRPr sz="1800" kern="1200">
                <a:solidFill>
                  <a:schemeClr val="tx1"/>
                </a:solidFill>
                <a:latin typeface="+mn-lt"/>
                <a:ea typeface="+mn-ea"/>
                <a:cs typeface="+mn-cs"/>
              </a:defRPr>
            </a:lvl9pPr>
          </a:lstStyle>
          <a:p>
            <a:pPr algn="r" defTabSz="913858" fontAlgn="base">
              <a:spcBef>
                <a:spcPct val="0"/>
              </a:spcBef>
              <a:spcAft>
                <a:spcPct val="0"/>
              </a:spcAft>
              <a:defRPr/>
            </a:pPr>
            <a:fld id="{16BC0DEB-40E7-4E2B-AFA7-58970AFA776D}" type="slidenum">
              <a:rPr lang="en-GB" smtClean="0"/>
              <a:t>42</a:t>
            </a:fld>
            <a:endParaRPr lang="it-IT" sz="1200">
              <a:solidFill>
                <a:srgbClr val="969696"/>
              </a:solidFill>
              <a:latin typeface="Calibri" panose="020f0502020204030204"/>
            </a:endParaRPr>
          </a:p>
        </p:txBody>
      </p:sp>
      <p:sp>
        <p:nvSpPr>
          <p:cNvPr id="7" name="TextBox 6">
            <a:extLst>
              <a:ext uri="{FF2B5EF4-FFF2-40B4-BE49-F238E27FC236}">
                <a16:creationId xmlns:a16="http://schemas.microsoft.com/office/drawing/2014/main" id="{96934D12-DE2D-4544-A2F4-3332BBC57CA6}"/>
              </a:ext>
            </a:extLst>
          </p:cNvPr>
          <p:cNvSpPr txBox="1"/>
          <p:nvPr/>
        </p:nvSpPr>
        <p:spPr>
          <a:xfrm>
            <a:off x="4156214" y="5242759"/>
            <a:ext cx="3783061" cy="984885"/>
          </a:xfrm>
          <a:prstGeom prst="rect"/>
          <a:solidFill>
            <a:srgbClr val="E6EEF5"/>
          </a:solidFill>
          <a:ln>
            <a:noFill/>
          </a:ln>
          <a:effectLst>
            <a:outerShdw blurRad="50800" dir="2700000" dist="38100" algn="tl" rotWithShape="0">
              <a:prstClr val="black">
                <a:alpha val="40000"/>
              </a:prstClr>
            </a:outerShdw>
          </a:effectLst>
        </p:spPr>
        <p:txBody>
          <a:bodyPr wrap="square" rtlCol="0" anchor="ctr" anchorCtr="0">
            <a:noAutofit/>
          </a:bodyPr>
          <a:lstStyle/>
          <a:p>
            <a:pPr algn="ctr" defTabSz="914354"/>
            <a:r>
              <a:rPr lang="en-US" sz="1867" i="1" dirty="1">
                <a:solidFill>
                  <a:srgbClr val="004064"/>
                </a:solidFill>
                <a:latin typeface="Arial"/>
              </a:rPr>
              <a:t>TP IS NOT AN EXACT SCIENCE = DIFFERENT VIEWS </a:t>
            </a:r>
            <a:endParaRPr lang="en-IE" sz="1867" i="1">
              <a:solidFill>
                <a:srgbClr val="004064"/>
              </a:solidFill>
              <a:latin typeface="Arial"/>
            </a:endParaRPr>
          </a:p>
        </p:txBody>
      </p:sp>
      <p:pic>
        <p:nvPicPr>
          <p:cNvPr id="8" name="Picture 7">
            <a:extLst>
              <a:ext uri="{FF2B5EF4-FFF2-40B4-BE49-F238E27FC236}">
                <a16:creationId xmlns:a16="http://schemas.microsoft.com/office/drawing/2014/main" id="{B618DDDB-DF8B-48B2-A31D-4AA6FB385A7B}"/>
              </a:ext>
            </a:extLst>
          </p:cNvPr>
          <p:cNvPicPr>
            <a:picLocks noChangeAspect="1"/>
          </p:cNvPicPr>
          <p:nvPr/>
        </p:nvPicPr>
        <p:blipFill>
          <a:blip r:embed="rId2"/>
          <a:srcRect/>
          <a:stretch>
            <a:fillRect/>
          </a:stretch>
        </p:blipFill>
        <p:spPr>
          <a:xfrm>
            <a:off x="2785768" y="1065665"/>
            <a:ext cx="6339759" cy="4102197"/>
          </a:xfrm>
          <a:prstGeom prst="rect"/>
        </p:spPr>
      </p:pic>
    </p:spTree>
    <p:extLst>
      <p:ext uri="{BB962C8B-B14F-4D97-AF65-F5344CB8AC3E}">
        <p14:creationId xmlns:p14="http://schemas.microsoft.com/office/powerpoint/2010/main" val="33936368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D157906-B286-4918-B78F-9F05F3CD8B2C}"/>
              </a:ext>
            </a:extLst>
          </p:cNvPr>
          <p:cNvSpPr>
            <a:spLocks noGrp="1"/>
          </p:cNvSpPr>
          <p:nvPr>
            <p:ph type="sldNum" sz="quarter" idx="12"/>
          </p:nvPr>
        </p:nvSpPr>
        <p:spPr>
          <a:xfrm>
            <a:off x="6457950" y="4767263"/>
            <a:ext cx="2057400" cy="273844"/>
          </a:xfrm>
          <a:prstGeom prst="rect"/>
        </p:spPr>
        <p:txBody>
          <a:bodyPr vert="horz" lIns="91440" tIns="45720" rIns="91440" bIns="45720" rtlCol="0" anchor="ctr"/>
          <a:lstStyle>
            <a:defPPr>
              <a:defRPr lang="en-US"/>
            </a:defPPr>
            <a:lvl1pPr marL="0" algn="r" defTabSz="892021" rtl="0" eaLnBrk="1" latinLnBrk="0" hangingPunct="1">
              <a:defRPr sz="900" kern="1200">
                <a:solidFill>
                  <a:schemeClr val="tx1">
                    <a:tint val="75000"/>
                  </a:schemeClr>
                </a:solidFill>
                <a:latin typeface="+mn-lt"/>
                <a:ea typeface="+mn-ea"/>
                <a:cs typeface="+mn-cs"/>
              </a:defRPr>
            </a:lvl1pPr>
            <a:lvl2pPr marL="446011" algn="l" defTabSz="892021" rtl="0" eaLnBrk="1" latinLnBrk="0" hangingPunct="1">
              <a:defRPr sz="1800" kern="1200">
                <a:solidFill>
                  <a:schemeClr val="tx1"/>
                </a:solidFill>
                <a:latin typeface="+mn-lt"/>
                <a:ea typeface="+mn-ea"/>
                <a:cs typeface="+mn-cs"/>
              </a:defRPr>
            </a:lvl2pPr>
            <a:lvl3pPr marL="892021" algn="l" defTabSz="892021" rtl="0" eaLnBrk="1" latinLnBrk="0" hangingPunct="1">
              <a:defRPr sz="1800" kern="1200">
                <a:solidFill>
                  <a:schemeClr val="tx1"/>
                </a:solidFill>
                <a:latin typeface="+mn-lt"/>
                <a:ea typeface="+mn-ea"/>
                <a:cs typeface="+mn-cs"/>
              </a:defRPr>
            </a:lvl3pPr>
            <a:lvl4pPr marL="1338032" algn="l" defTabSz="892021" rtl="0" eaLnBrk="1" latinLnBrk="0" hangingPunct="1">
              <a:defRPr sz="1800" kern="1200">
                <a:solidFill>
                  <a:schemeClr val="tx1"/>
                </a:solidFill>
                <a:latin typeface="+mn-lt"/>
                <a:ea typeface="+mn-ea"/>
                <a:cs typeface="+mn-cs"/>
              </a:defRPr>
            </a:lvl4pPr>
            <a:lvl5pPr marL="1784043" algn="l" defTabSz="892021" rtl="0" eaLnBrk="1" latinLnBrk="0" hangingPunct="1">
              <a:defRPr sz="1800" kern="1200">
                <a:solidFill>
                  <a:schemeClr val="tx1"/>
                </a:solidFill>
                <a:latin typeface="+mn-lt"/>
                <a:ea typeface="+mn-ea"/>
                <a:cs typeface="+mn-cs"/>
              </a:defRPr>
            </a:lvl5pPr>
            <a:lvl6pPr marL="2230054" algn="l" defTabSz="892021" rtl="0" eaLnBrk="1" latinLnBrk="0" hangingPunct="1">
              <a:defRPr sz="1800" kern="1200">
                <a:solidFill>
                  <a:schemeClr val="tx1"/>
                </a:solidFill>
                <a:latin typeface="+mn-lt"/>
                <a:ea typeface="+mn-ea"/>
                <a:cs typeface="+mn-cs"/>
              </a:defRPr>
            </a:lvl6pPr>
            <a:lvl7pPr marL="2676064" algn="l" defTabSz="892021" rtl="0" eaLnBrk="1" latinLnBrk="0" hangingPunct="1">
              <a:defRPr sz="1800" kern="1200">
                <a:solidFill>
                  <a:schemeClr val="tx1"/>
                </a:solidFill>
                <a:latin typeface="+mn-lt"/>
                <a:ea typeface="+mn-ea"/>
                <a:cs typeface="+mn-cs"/>
              </a:defRPr>
            </a:lvl7pPr>
            <a:lvl8pPr marL="3122075" algn="l" defTabSz="892021" rtl="0" eaLnBrk="1" latinLnBrk="0" hangingPunct="1">
              <a:defRPr sz="1800" kern="1200">
                <a:solidFill>
                  <a:schemeClr val="tx1"/>
                </a:solidFill>
                <a:latin typeface="+mn-lt"/>
                <a:ea typeface="+mn-ea"/>
                <a:cs typeface="+mn-cs"/>
              </a:defRPr>
            </a:lvl8pPr>
            <a:lvl9pPr marL="3568086" algn="l" defTabSz="892021" rtl="0" eaLnBrk="1" latinLnBrk="0" hangingPunct="1">
              <a:defRPr sz="1800" kern="1200">
                <a:solidFill>
                  <a:schemeClr val="tx1"/>
                </a:solidFill>
                <a:latin typeface="+mn-lt"/>
                <a:ea typeface="+mn-ea"/>
                <a:cs typeface="+mn-cs"/>
              </a:defRPr>
            </a:lvl9pPr>
          </a:lstStyle>
          <a:p>
            <a:pPr algn="r" defTabSz="913858" fontAlgn="base">
              <a:spcBef>
                <a:spcPct val="0"/>
              </a:spcBef>
              <a:spcAft>
                <a:spcPct val="0"/>
              </a:spcAft>
              <a:defRPr/>
            </a:pPr>
            <a:fld id="{16BC0DEB-40E7-4E2B-AFA7-58970AFA776D}" type="slidenum">
              <a:rPr lang="en-GB" smtClean="0"/>
              <a:t>43</a:t>
            </a:fld>
            <a:endParaRPr lang="it-IT" sz="1200">
              <a:solidFill>
                <a:srgbClr val="969696"/>
              </a:solidFill>
              <a:latin typeface="Calibri" panose="020f0502020204030204"/>
            </a:endParaRPr>
          </a:p>
        </p:txBody>
      </p:sp>
      <p:sp>
        <p:nvSpPr>
          <p:cNvPr id="6" name="Title 5">
            <a:extLst>
              <a:ext uri="{FF2B5EF4-FFF2-40B4-BE49-F238E27FC236}">
                <a16:creationId xmlns:a16="http://schemas.microsoft.com/office/drawing/2014/main" id="{B11B9B5E-6BE4-4E87-A4F7-28E79F00C5A6}"/>
              </a:ext>
            </a:extLst>
          </p:cNvPr>
          <p:cNvSpPr txBox="1"/>
          <p:nvPr/>
        </p:nvSpPr>
        <p:spPr>
          <a:xfrm>
            <a:off x="132666" y="404063"/>
            <a:ext cx="10980412" cy="722344"/>
          </a:xfrm>
          <a:prstGeom prst="rect"/>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600" dirty="1"/>
              <a:t>Unique / Valuable vs. Integrated</a:t>
            </a:r>
          </a:p>
        </p:txBody>
      </p:sp>
      <p:grpSp>
        <p:nvGrpSpPr>
          <p:cNvPr id="71" name="Group 70">
            <a:extLst>
              <a:ext uri="{FF2B5EF4-FFF2-40B4-BE49-F238E27FC236}">
                <a16:creationId xmlns:a16="http://schemas.microsoft.com/office/drawing/2014/main" id="{CBE5B513-C054-4AF1-92B2-A8BE83CB6A96}"/>
              </a:ext>
            </a:extLst>
          </p:cNvPr>
          <p:cNvGrpSpPr/>
          <p:nvPr/>
        </p:nvGrpSpPr>
        <p:grpSpPr>
          <a:xfrm>
            <a:off x="1797823" y="1535695"/>
            <a:ext cx="8393231" cy="4791839"/>
            <a:chOff x="179388" y="1592263"/>
            <a:chExt cx="4248150" cy="4248150"/>
          </a:xfrm>
        </p:grpSpPr>
        <p:sp>
          <p:nvSpPr>
            <p:cNvPr id="72" name="Oval 71">
              <a:extLst>
                <a:ext uri="{FF2B5EF4-FFF2-40B4-BE49-F238E27FC236}">
                  <a16:creationId xmlns:a16="http://schemas.microsoft.com/office/drawing/2014/main" id="{F1E2A816-455D-422D-90CA-1AC762940E54}"/>
                </a:ext>
              </a:extLst>
            </p:cNvPr>
            <p:cNvSpPr/>
            <p:nvPr/>
          </p:nvSpPr>
          <p:spPr>
            <a:xfrm>
              <a:off x="179388" y="1592263"/>
              <a:ext cx="4248150" cy="4248150"/>
            </a:xfrm>
            <a:prstGeom prst="ellipse"/>
            <a:solidFill>
              <a:srgbClr val="E6EEF5"/>
            </a:solidFill>
            <a:ln w="12700" cap="flat" cmpd="sng" algn="ctr">
              <a:solidFill>
                <a:srgbClr val="FFFFFF"/>
              </a:solidFill>
              <a:prstDash val="solid"/>
              <a:miter lim="800000"/>
            </a:ln>
            <a:effectLst/>
          </p:spPr>
          <p:txBody>
            <a:bodyPr lIns="33231" tIns="33231" rIns="33231" bIns="33231"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endParaRPr lang="en-GB" sz="1600">
                <a:solidFill>
                  <a:srgbClr val="FFFFFF"/>
                </a:solidFill>
                <a:latin typeface="Arial Narrow" panose="020b0606020202030204" pitchFamily="34" charset="0"/>
              </a:endParaRPr>
            </a:p>
          </p:txBody>
        </p:sp>
        <p:sp>
          <p:nvSpPr>
            <p:cNvPr id="73" name="Oval 72">
              <a:extLst>
                <a:ext uri="{FF2B5EF4-FFF2-40B4-BE49-F238E27FC236}">
                  <a16:creationId xmlns:a16="http://schemas.microsoft.com/office/drawing/2014/main" id="{D67A4072-4BEA-4BE4-A09B-4780A3E058C7}"/>
                </a:ext>
              </a:extLst>
            </p:cNvPr>
            <p:cNvSpPr/>
            <p:nvPr/>
          </p:nvSpPr>
          <p:spPr>
            <a:xfrm>
              <a:off x="921164" y="2334038"/>
              <a:ext cx="2764598" cy="2764598"/>
            </a:xfrm>
            <a:prstGeom prst="ellipse"/>
            <a:solidFill>
              <a:srgbClr val="8FB4D5"/>
            </a:solidFill>
            <a:ln w="12700" cap="flat" cmpd="sng" algn="ctr">
              <a:solidFill>
                <a:srgbClr val="FFFFFF"/>
              </a:solidFill>
              <a:prstDash val="solid"/>
              <a:miter lim="800000"/>
            </a:ln>
            <a:effectLst/>
          </p:spPr>
          <p:txBody>
            <a:bodyPr lIns="33231" tIns="33231" rIns="33231" bIns="33231"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endParaRPr lang="en-GB" sz="1600">
                <a:solidFill>
                  <a:srgbClr val="FFFFFF"/>
                </a:solidFill>
                <a:latin typeface="Arial Narrow" panose="020b0606020202030204" pitchFamily="34" charset="0"/>
              </a:endParaRPr>
            </a:p>
          </p:txBody>
        </p:sp>
        <p:sp>
          <p:nvSpPr>
            <p:cNvPr id="74" name="Oval 73">
              <a:extLst>
                <a:ext uri="{FF2B5EF4-FFF2-40B4-BE49-F238E27FC236}">
                  <a16:creationId xmlns:a16="http://schemas.microsoft.com/office/drawing/2014/main" id="{7A725DEB-F9F6-4366-8FA8-6D5C3F405896}"/>
                </a:ext>
              </a:extLst>
            </p:cNvPr>
            <p:cNvSpPr/>
            <p:nvPr/>
          </p:nvSpPr>
          <p:spPr>
            <a:xfrm>
              <a:off x="1641244" y="3076329"/>
              <a:ext cx="1324438" cy="1280018"/>
            </a:xfrm>
            <a:prstGeom prst="ellipse"/>
            <a:solidFill>
              <a:srgbClr val="004064"/>
            </a:solidFill>
            <a:ln w="12700" cap="flat" cmpd="sng" algn="ctr">
              <a:solidFill>
                <a:srgbClr val="FFFFFF"/>
              </a:solid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FFFF"/>
                  </a:solidFill>
                  <a:latin typeface="Arial Narrow" panose="020b0606020202030204" pitchFamily="34" charset="0"/>
                </a:rPr>
                <a:t>Trademarks, patents, designs and copyrights</a:t>
              </a:r>
              <a:endParaRPr lang="en-GB" sz="1600" i="1">
                <a:solidFill>
                  <a:srgbClr val="FFFFFF"/>
                </a:solidFill>
                <a:latin typeface="Arial Narrow" panose="020b0606020202030204" pitchFamily="34" charset="0"/>
              </a:endParaRPr>
            </a:p>
          </p:txBody>
        </p:sp>
        <p:sp>
          <p:nvSpPr>
            <p:cNvPr id="75" name="Rectangle 74">
              <a:extLst>
                <a:ext uri="{FF2B5EF4-FFF2-40B4-BE49-F238E27FC236}">
                  <a16:creationId xmlns:a16="http://schemas.microsoft.com/office/drawing/2014/main" id="{99FA36F0-0414-4D13-8B7D-CC05EC5BEA10}"/>
                </a:ext>
              </a:extLst>
            </p:cNvPr>
            <p:cNvSpPr/>
            <p:nvPr/>
          </p:nvSpPr>
          <p:spPr>
            <a:xfrm>
              <a:off x="2153438" y="1771737"/>
              <a:ext cx="936451" cy="341693"/>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0000"/>
                  </a:solidFill>
                  <a:latin typeface="Arial Narrow" panose="020b0606020202030204" pitchFamily="34" charset="0"/>
                </a:rPr>
                <a:t>Data centres / infrastructure</a:t>
              </a:r>
            </a:p>
          </p:txBody>
        </p:sp>
        <p:sp>
          <p:nvSpPr>
            <p:cNvPr id="76" name="Rectangle 75">
              <a:extLst>
                <a:ext uri="{FF2B5EF4-FFF2-40B4-BE49-F238E27FC236}">
                  <a16:creationId xmlns:a16="http://schemas.microsoft.com/office/drawing/2014/main" id="{EE5D5BB3-50DC-438A-B952-C6B6CDB8CD9D}"/>
                </a:ext>
              </a:extLst>
            </p:cNvPr>
            <p:cNvSpPr/>
            <p:nvPr/>
          </p:nvSpPr>
          <p:spPr>
            <a:xfrm>
              <a:off x="3123120" y="2204864"/>
              <a:ext cx="576063"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Corporate culture</a:t>
              </a:r>
            </a:p>
          </p:txBody>
        </p:sp>
        <p:sp>
          <p:nvSpPr>
            <p:cNvPr id="77" name="Rectangle 76">
              <a:extLst>
                <a:ext uri="{FF2B5EF4-FFF2-40B4-BE49-F238E27FC236}">
                  <a16:creationId xmlns:a16="http://schemas.microsoft.com/office/drawing/2014/main" id="{7616C365-D440-44CA-96A4-B6CCF7B0CD76}"/>
                </a:ext>
              </a:extLst>
            </p:cNvPr>
            <p:cNvSpPr/>
            <p:nvPr/>
          </p:nvSpPr>
          <p:spPr>
            <a:xfrm>
              <a:off x="3612907" y="3068960"/>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Corporate </a:t>
              </a:r>
              <a:br>
                <a:rPr lang="en-GB" sz="1600" dirty="1">
                  <a:solidFill>
                    <a:srgbClr val="00338D"/>
                  </a:solidFill>
                  <a:latin typeface="Arial Narrow" panose="020b0606020202030204" pitchFamily="34" charset="0"/>
                </a:rPr>
              </a:br>
              <a:r>
                <a:rPr lang="en-GB" sz="1600" dirty="1">
                  <a:solidFill>
                    <a:srgbClr val="00338D"/>
                  </a:solidFill>
                  <a:latin typeface="Arial Narrow" panose="020b0606020202030204" pitchFamily="34" charset="0"/>
                </a:rPr>
                <a:t>strategy</a:t>
              </a:r>
            </a:p>
          </p:txBody>
        </p:sp>
        <p:sp>
          <p:nvSpPr>
            <p:cNvPr id="78" name="Rectangle 77">
              <a:extLst>
                <a:ext uri="{FF2B5EF4-FFF2-40B4-BE49-F238E27FC236}">
                  <a16:creationId xmlns:a16="http://schemas.microsoft.com/office/drawing/2014/main" id="{B18475C4-3446-4DC2-A52F-3B8CCEAAE26C}"/>
                </a:ext>
              </a:extLst>
            </p:cNvPr>
            <p:cNvSpPr/>
            <p:nvPr/>
          </p:nvSpPr>
          <p:spPr>
            <a:xfrm>
              <a:off x="3598361" y="4113076"/>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Decision</a:t>
              </a:r>
              <a:br>
                <a:rPr lang="en-GB" sz="1600" dirty="1">
                  <a:solidFill>
                    <a:srgbClr val="00338D"/>
                  </a:solidFill>
                  <a:latin typeface="Arial Narrow" panose="020b0606020202030204" pitchFamily="34" charset="0"/>
                </a:rPr>
              </a:br>
              <a:r>
                <a:rPr lang="en-GB" sz="1600" dirty="1">
                  <a:solidFill>
                    <a:srgbClr val="00338D"/>
                  </a:solidFill>
                  <a:latin typeface="Arial Narrow" panose="020b0606020202030204" pitchFamily="34" charset="0"/>
                </a:rPr>
                <a:t> making and direction</a:t>
              </a:r>
            </a:p>
          </p:txBody>
        </p:sp>
        <p:sp>
          <p:nvSpPr>
            <p:cNvPr id="79" name="Rectangle 78">
              <a:extLst>
                <a:ext uri="{FF2B5EF4-FFF2-40B4-BE49-F238E27FC236}">
                  <a16:creationId xmlns:a16="http://schemas.microsoft.com/office/drawing/2014/main" id="{0361D6B2-B7AB-4E53-804C-8B9090CF929A}"/>
                </a:ext>
              </a:extLst>
            </p:cNvPr>
            <p:cNvSpPr/>
            <p:nvPr/>
          </p:nvSpPr>
          <p:spPr>
            <a:xfrm>
              <a:off x="3131840" y="4797152"/>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Quality control</a:t>
              </a:r>
            </a:p>
          </p:txBody>
        </p:sp>
        <p:sp>
          <p:nvSpPr>
            <p:cNvPr id="80" name="Rectangle 79">
              <a:extLst>
                <a:ext uri="{FF2B5EF4-FFF2-40B4-BE49-F238E27FC236}">
                  <a16:creationId xmlns:a16="http://schemas.microsoft.com/office/drawing/2014/main" id="{728D9D54-7C69-43DD-B8A1-5498EADD8375}"/>
                </a:ext>
              </a:extLst>
            </p:cNvPr>
            <p:cNvSpPr/>
            <p:nvPr/>
          </p:nvSpPr>
          <p:spPr>
            <a:xfrm>
              <a:off x="1742082" y="5256846"/>
              <a:ext cx="1118914"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Employee know-how</a:t>
              </a:r>
              <a:br>
                <a:rPr lang="en-GB" sz="1600" dirty="1">
                  <a:solidFill>
                    <a:srgbClr val="00338D"/>
                  </a:solidFill>
                  <a:latin typeface="Arial Narrow" panose="020b0606020202030204" pitchFamily="34" charset="0"/>
                </a:rPr>
              </a:br>
              <a:r>
                <a:rPr lang="en-GB" sz="1600" dirty="1">
                  <a:solidFill>
                    <a:srgbClr val="00338D"/>
                  </a:solidFill>
                  <a:latin typeface="Arial Narrow" panose="020b0606020202030204" pitchFamily="34" charset="0"/>
                </a:rPr>
                <a:t>and innovation</a:t>
              </a:r>
            </a:p>
          </p:txBody>
        </p:sp>
        <p:sp>
          <p:nvSpPr>
            <p:cNvPr id="81" name="Rectangle 80">
              <a:extLst>
                <a:ext uri="{FF2B5EF4-FFF2-40B4-BE49-F238E27FC236}">
                  <a16:creationId xmlns:a16="http://schemas.microsoft.com/office/drawing/2014/main" id="{E05FE74F-CDE7-43D9-8CC9-E8F093E04860}"/>
                </a:ext>
              </a:extLst>
            </p:cNvPr>
            <p:cNvSpPr/>
            <p:nvPr/>
          </p:nvSpPr>
          <p:spPr>
            <a:xfrm>
              <a:off x="1076118" y="5127914"/>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Employee relationships</a:t>
              </a:r>
            </a:p>
          </p:txBody>
        </p:sp>
        <p:sp>
          <p:nvSpPr>
            <p:cNvPr id="82" name="Rectangle 81">
              <a:extLst>
                <a:ext uri="{FF2B5EF4-FFF2-40B4-BE49-F238E27FC236}">
                  <a16:creationId xmlns:a16="http://schemas.microsoft.com/office/drawing/2014/main" id="{5F91A012-75AB-4065-9F84-B749152DA42F}"/>
                </a:ext>
              </a:extLst>
            </p:cNvPr>
            <p:cNvSpPr/>
            <p:nvPr/>
          </p:nvSpPr>
          <p:spPr>
            <a:xfrm>
              <a:off x="244846" y="2817749"/>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Supplier and </a:t>
              </a:r>
              <a:br>
                <a:rPr lang="en-GB" sz="1600" dirty="1">
                  <a:solidFill>
                    <a:srgbClr val="00338D"/>
                  </a:solidFill>
                  <a:latin typeface="Arial Narrow" panose="020b0606020202030204" pitchFamily="34" charset="0"/>
                </a:rPr>
              </a:br>
              <a:r>
                <a:rPr lang="en-GB" sz="1600" dirty="1">
                  <a:solidFill>
                    <a:srgbClr val="00338D"/>
                  </a:solidFill>
                  <a:latin typeface="Arial Narrow" panose="020b0606020202030204" pitchFamily="34" charset="0"/>
                </a:rPr>
                <a:t>distributor </a:t>
              </a:r>
              <a:br>
                <a:rPr lang="en-GB" sz="1600" dirty="1">
                  <a:solidFill>
                    <a:srgbClr val="00338D"/>
                  </a:solidFill>
                  <a:latin typeface="Arial Narrow" panose="020b0606020202030204" pitchFamily="34" charset="0"/>
                </a:rPr>
              </a:br>
              <a:r>
                <a:rPr lang="en-GB" sz="1600" dirty="1">
                  <a:solidFill>
                    <a:srgbClr val="00338D"/>
                  </a:solidFill>
                  <a:latin typeface="Arial Narrow" panose="020b0606020202030204" pitchFamily="34" charset="0"/>
                </a:rPr>
                <a:t>relationships</a:t>
              </a:r>
            </a:p>
          </p:txBody>
        </p:sp>
        <p:sp>
          <p:nvSpPr>
            <p:cNvPr id="83" name="Rectangle 82">
              <a:extLst>
                <a:ext uri="{FF2B5EF4-FFF2-40B4-BE49-F238E27FC236}">
                  <a16:creationId xmlns:a16="http://schemas.microsoft.com/office/drawing/2014/main" id="{615371B1-9A15-4C75-8F74-72499F13EEDB}"/>
                </a:ext>
              </a:extLst>
            </p:cNvPr>
            <p:cNvSpPr/>
            <p:nvPr/>
          </p:nvSpPr>
          <p:spPr>
            <a:xfrm>
              <a:off x="1694496" y="4494396"/>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0000"/>
                  </a:solidFill>
                  <a:latin typeface="Arial Narrow" panose="020b0606020202030204" pitchFamily="34" charset="0"/>
                </a:rPr>
                <a:t>Customer </a:t>
              </a:r>
              <a:br>
                <a:rPr lang="en-GB" sz="1600" dirty="1">
                  <a:solidFill>
                    <a:srgbClr val="FF0000"/>
                  </a:solidFill>
                  <a:latin typeface="Arial Narrow" panose="020b0606020202030204" pitchFamily="34" charset="0"/>
                </a:rPr>
              </a:br>
              <a:r>
                <a:rPr lang="en-GB" sz="1600" dirty="1">
                  <a:solidFill>
                    <a:srgbClr val="FF0000"/>
                  </a:solidFill>
                  <a:latin typeface="Arial Narrow" panose="020b0606020202030204" pitchFamily="34" charset="0"/>
                </a:rPr>
                <a:t>relationships</a:t>
              </a:r>
            </a:p>
          </p:txBody>
        </p:sp>
        <p:sp>
          <p:nvSpPr>
            <p:cNvPr id="84" name="Rectangle 83">
              <a:extLst>
                <a:ext uri="{FF2B5EF4-FFF2-40B4-BE49-F238E27FC236}">
                  <a16:creationId xmlns:a16="http://schemas.microsoft.com/office/drawing/2014/main" id="{92F0F94E-8B1F-4B41-975A-5BC2AAC5B1F6}"/>
                </a:ext>
              </a:extLst>
            </p:cNvPr>
            <p:cNvSpPr/>
            <p:nvPr/>
          </p:nvSpPr>
          <p:spPr>
            <a:xfrm>
              <a:off x="1581459" y="2530506"/>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FFFF"/>
                  </a:solidFill>
                  <a:latin typeface="Arial Narrow" panose="020b0606020202030204" pitchFamily="34" charset="0"/>
                </a:rPr>
                <a:t>Goodwill</a:t>
              </a:r>
            </a:p>
          </p:txBody>
        </p:sp>
        <p:sp>
          <p:nvSpPr>
            <p:cNvPr id="85" name="Rectangle 84">
              <a:extLst>
                <a:ext uri="{FF2B5EF4-FFF2-40B4-BE49-F238E27FC236}">
                  <a16:creationId xmlns:a16="http://schemas.microsoft.com/office/drawing/2014/main" id="{B8EDA683-3152-4D13-B047-F339C60F13B4}"/>
                </a:ext>
              </a:extLst>
            </p:cNvPr>
            <p:cNvSpPr/>
            <p:nvPr/>
          </p:nvSpPr>
          <p:spPr>
            <a:xfrm>
              <a:off x="2237505" y="2502373"/>
              <a:ext cx="941757"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0000"/>
                  </a:solidFill>
                  <a:latin typeface="Arial Narrow" panose="020b0606020202030204" pitchFamily="34" charset="0"/>
                </a:rPr>
                <a:t>Technology platform</a:t>
              </a:r>
            </a:p>
          </p:txBody>
        </p:sp>
        <p:sp>
          <p:nvSpPr>
            <p:cNvPr id="86" name="Rectangle 85">
              <a:extLst>
                <a:ext uri="{FF2B5EF4-FFF2-40B4-BE49-F238E27FC236}">
                  <a16:creationId xmlns:a16="http://schemas.microsoft.com/office/drawing/2014/main" id="{EB5315D1-13D9-432C-9DEB-9684DDFEDAB5}"/>
                </a:ext>
              </a:extLst>
            </p:cNvPr>
            <p:cNvSpPr/>
            <p:nvPr/>
          </p:nvSpPr>
          <p:spPr>
            <a:xfrm>
              <a:off x="2838273" y="3382149"/>
              <a:ext cx="80827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FFFF"/>
                  </a:solidFill>
                  <a:latin typeface="Arial Narrow" panose="020b0606020202030204" pitchFamily="34" charset="0"/>
                </a:rPr>
                <a:t>Business</a:t>
              </a:r>
              <a:br>
                <a:rPr lang="en-GB" sz="1600" dirty="1">
                  <a:solidFill>
                    <a:srgbClr val="FFFFFF"/>
                  </a:solidFill>
                  <a:latin typeface="Arial Narrow" panose="020b0606020202030204" pitchFamily="34" charset="0"/>
                </a:rPr>
              </a:br>
              <a:r>
                <a:rPr lang="en-GB" sz="1600" dirty="1">
                  <a:solidFill>
                    <a:srgbClr val="FFFFFF"/>
                  </a:solidFill>
                  <a:latin typeface="Arial Narrow" panose="020b0606020202030204" pitchFamily="34" charset="0"/>
                </a:rPr>
                <a:t> know-how and </a:t>
              </a:r>
              <a:br>
                <a:rPr lang="en-GB" sz="1600" dirty="1">
                  <a:solidFill>
                    <a:srgbClr val="FFFFFF"/>
                  </a:solidFill>
                  <a:latin typeface="Arial Narrow" panose="020b0606020202030204" pitchFamily="34" charset="0"/>
                </a:rPr>
              </a:br>
              <a:r>
                <a:rPr lang="en-GB" sz="1600" dirty="1">
                  <a:solidFill>
                    <a:srgbClr val="FFFFFF"/>
                  </a:solidFill>
                  <a:latin typeface="Arial Narrow" panose="020b0606020202030204" pitchFamily="34" charset="0"/>
                </a:rPr>
                <a:t>best practice</a:t>
              </a:r>
            </a:p>
          </p:txBody>
        </p:sp>
        <p:sp>
          <p:nvSpPr>
            <p:cNvPr id="87" name="Rectangle 86">
              <a:extLst>
                <a:ext uri="{FF2B5EF4-FFF2-40B4-BE49-F238E27FC236}">
                  <a16:creationId xmlns:a16="http://schemas.microsoft.com/office/drawing/2014/main" id="{F3B48389-AC28-4CD0-B2A8-B298B5EB5D31}"/>
                </a:ext>
              </a:extLst>
            </p:cNvPr>
            <p:cNvSpPr/>
            <p:nvPr/>
          </p:nvSpPr>
          <p:spPr>
            <a:xfrm>
              <a:off x="2821264" y="4068224"/>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0000"/>
                  </a:solidFill>
                  <a:latin typeface="Arial Narrow" panose="020b0606020202030204" pitchFamily="34" charset="0"/>
                </a:rPr>
                <a:t>Customer </a:t>
              </a:r>
            </a:p>
            <a:p>
              <a:pPr algn="ctr" defTabSz="914354">
                <a:defRPr/>
              </a:pPr>
              <a:r>
                <a:rPr lang="en-GB" sz="1600" dirty="1">
                  <a:solidFill>
                    <a:srgbClr val="FF0000"/>
                  </a:solidFill>
                  <a:latin typeface="Arial Narrow" panose="020b0606020202030204" pitchFamily="34" charset="0"/>
                </a:rPr>
                <a:t>lists</a:t>
              </a:r>
            </a:p>
          </p:txBody>
        </p:sp>
        <p:sp>
          <p:nvSpPr>
            <p:cNvPr id="88" name="Rectangle 87">
              <a:extLst>
                <a:ext uri="{FF2B5EF4-FFF2-40B4-BE49-F238E27FC236}">
                  <a16:creationId xmlns:a16="http://schemas.microsoft.com/office/drawing/2014/main" id="{1A0D41B7-9EB5-45BF-8091-A8F93CF62D61}"/>
                </a:ext>
              </a:extLst>
            </p:cNvPr>
            <p:cNvSpPr/>
            <p:nvPr/>
          </p:nvSpPr>
          <p:spPr>
            <a:xfrm>
              <a:off x="2411413" y="4465119"/>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FFFF"/>
                  </a:solidFill>
                  <a:latin typeface="Arial Narrow" panose="020b0606020202030204" pitchFamily="34" charset="0"/>
                </a:rPr>
                <a:t>Trade </a:t>
              </a:r>
              <a:br>
                <a:rPr lang="en-GB" sz="1600" dirty="1">
                  <a:solidFill>
                    <a:srgbClr val="FFFFFF"/>
                  </a:solidFill>
                  <a:latin typeface="Arial Narrow" panose="020b0606020202030204" pitchFamily="34" charset="0"/>
                </a:rPr>
              </a:br>
              <a:r>
                <a:rPr lang="en-GB" sz="1600" dirty="1">
                  <a:solidFill>
                    <a:srgbClr val="FFFFFF"/>
                  </a:solidFill>
                  <a:latin typeface="Arial Narrow" panose="020b0606020202030204" pitchFamily="34" charset="0"/>
                </a:rPr>
                <a:t>secrets</a:t>
              </a:r>
            </a:p>
          </p:txBody>
        </p:sp>
        <p:sp>
          <p:nvSpPr>
            <p:cNvPr id="89" name="Rectangle 88">
              <a:extLst>
                <a:ext uri="{FF2B5EF4-FFF2-40B4-BE49-F238E27FC236}">
                  <a16:creationId xmlns:a16="http://schemas.microsoft.com/office/drawing/2014/main" id="{79263EA2-34F1-41EE-BD3D-0686C7DFEC17}"/>
                </a:ext>
              </a:extLst>
            </p:cNvPr>
            <p:cNvSpPr/>
            <p:nvPr/>
          </p:nvSpPr>
          <p:spPr>
            <a:xfrm>
              <a:off x="1346346" y="1883403"/>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00338D"/>
                  </a:solidFill>
                  <a:latin typeface="Arial Narrow" panose="020b0606020202030204" pitchFamily="34" charset="0"/>
                </a:rPr>
                <a:t>Business </a:t>
              </a:r>
              <a:br>
                <a:rPr lang="en-GB" sz="1600" dirty="1">
                  <a:solidFill>
                    <a:srgbClr val="00338D"/>
                  </a:solidFill>
                  <a:latin typeface="Arial Narrow" panose="020b0606020202030204" pitchFamily="34" charset="0"/>
                </a:rPr>
              </a:br>
              <a:r>
                <a:rPr lang="en-GB" sz="1600" dirty="1">
                  <a:solidFill>
                    <a:srgbClr val="00338D"/>
                  </a:solidFill>
                  <a:latin typeface="Arial Narrow" panose="020b0606020202030204" pitchFamily="34" charset="0"/>
                </a:rPr>
                <a:t>model</a:t>
              </a:r>
            </a:p>
          </p:txBody>
        </p:sp>
        <p:sp>
          <p:nvSpPr>
            <p:cNvPr id="90" name="Rectangle 89">
              <a:extLst>
                <a:ext uri="{FF2B5EF4-FFF2-40B4-BE49-F238E27FC236}">
                  <a16:creationId xmlns:a16="http://schemas.microsoft.com/office/drawing/2014/main" id="{1A583159-48D5-46DF-BDF6-858CA6FE58F4}"/>
                </a:ext>
              </a:extLst>
            </p:cNvPr>
            <p:cNvSpPr/>
            <p:nvPr/>
          </p:nvSpPr>
          <p:spPr>
            <a:xfrm>
              <a:off x="1044332" y="3969060"/>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FFFF"/>
                  </a:solidFill>
                  <a:latin typeface="Arial Narrow" panose="020b0606020202030204" pitchFamily="34" charset="0"/>
                </a:rPr>
                <a:t>Training /</a:t>
              </a:r>
              <a:br>
                <a:rPr lang="en-GB" sz="1600" dirty="1">
                  <a:solidFill>
                    <a:srgbClr val="FFFFFF"/>
                  </a:solidFill>
                  <a:latin typeface="Arial Narrow" panose="020b0606020202030204" pitchFamily="34" charset="0"/>
                </a:rPr>
              </a:br>
              <a:r>
                <a:rPr lang="en-GB" sz="1600" dirty="1">
                  <a:solidFill>
                    <a:srgbClr val="FFFFFF"/>
                  </a:solidFill>
                  <a:latin typeface="Arial Narrow" panose="020b0606020202030204" pitchFamily="34" charset="0"/>
                </a:rPr>
                <a:t>show-how</a:t>
              </a:r>
            </a:p>
          </p:txBody>
        </p:sp>
        <p:sp>
          <p:nvSpPr>
            <p:cNvPr id="91" name="Rectangle 90">
              <a:extLst>
                <a:ext uri="{FF2B5EF4-FFF2-40B4-BE49-F238E27FC236}">
                  <a16:creationId xmlns:a16="http://schemas.microsoft.com/office/drawing/2014/main" id="{8309D65D-06B8-4823-AD14-224DCDC7E8B5}"/>
                </a:ext>
              </a:extLst>
            </p:cNvPr>
            <p:cNvSpPr/>
            <p:nvPr/>
          </p:nvSpPr>
          <p:spPr>
            <a:xfrm>
              <a:off x="1006651" y="3167518"/>
              <a:ext cx="720080" cy="360040"/>
            </a:xfrm>
            <a:prstGeom prst="rect"/>
            <a:noFill/>
            <a:ln w="12700" cap="flat" cmpd="sng" algn="ctr">
              <a:noFill/>
              <a:prstDash val="solid"/>
              <a:miter lim="800000"/>
            </a:ln>
            <a:effectLst/>
          </p:spPr>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914354">
                <a:defRPr/>
              </a:pPr>
              <a:r>
                <a:rPr lang="en-GB" sz="1600" dirty="1">
                  <a:solidFill>
                    <a:srgbClr val="FF0000"/>
                  </a:solidFill>
                  <a:latin typeface="Arial Narrow" panose="020b0606020202030204" pitchFamily="34" charset="0"/>
                </a:rPr>
                <a:t>Marketing intangibles</a:t>
              </a:r>
            </a:p>
          </p:txBody>
        </p:sp>
      </p:grpSp>
      <p:sp>
        <p:nvSpPr>
          <p:cNvPr id="92" name="Rectangle 91">
            <a:extLst>
              <a:ext uri="{FF2B5EF4-FFF2-40B4-BE49-F238E27FC236}">
                <a16:creationId xmlns:a16="http://schemas.microsoft.com/office/drawing/2014/main" id="{E19FA1F5-B100-45FE-A5BB-91EE14FA72C3}"/>
              </a:ext>
            </a:extLst>
          </p:cNvPr>
          <p:cNvSpPr/>
          <p:nvPr/>
        </p:nvSpPr>
        <p:spPr>
          <a:xfrm>
            <a:off x="2044698" y="4216680"/>
            <a:ext cx="1422689" cy="575701"/>
          </a:xfrm>
          <a:prstGeom prst="rect"/>
          <a:no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algn="l" fontAlgn="base" rtl="0">
              <a:spcBef>
                <a:spcPct val="0"/>
              </a:spcBef>
              <a:spcAft>
                <a:spcPct val="0"/>
              </a:spcAft>
              <a:defRPr kern="1200">
                <a:solidFill>
                  <a:schemeClr val="lt1"/>
                </a:solidFill>
                <a:latin typeface="+mn-lt"/>
                <a:ea typeface="+mn-ea"/>
                <a:cs typeface="+mn-cs"/>
              </a:defRPr>
            </a:lvl1pPr>
            <a:lvl2pPr marL="457200" algn="l" fontAlgn="base" rtl="0">
              <a:spcBef>
                <a:spcPct val="0"/>
              </a:spcBef>
              <a:spcAft>
                <a:spcPct val="0"/>
              </a:spcAft>
              <a:defRPr kern="1200">
                <a:solidFill>
                  <a:schemeClr val="lt1"/>
                </a:solidFill>
                <a:latin typeface="+mn-lt"/>
                <a:ea typeface="+mn-ea"/>
                <a:cs typeface="+mn-cs"/>
              </a:defRPr>
            </a:lvl2pPr>
            <a:lvl3pPr marL="914400" algn="l" fontAlgn="base" rtl="0">
              <a:spcBef>
                <a:spcPct val="0"/>
              </a:spcBef>
              <a:spcAft>
                <a:spcPct val="0"/>
              </a:spcAft>
              <a:defRPr kern="1200">
                <a:solidFill>
                  <a:schemeClr val="lt1"/>
                </a:solidFill>
                <a:latin typeface="+mn-lt"/>
                <a:ea typeface="+mn-ea"/>
                <a:cs typeface="+mn-cs"/>
              </a:defRPr>
            </a:lvl3pPr>
            <a:lvl4pPr marL="1371600" algn="l" fontAlgn="base" rtl="0">
              <a:spcBef>
                <a:spcPct val="0"/>
              </a:spcBef>
              <a:spcAft>
                <a:spcPct val="0"/>
              </a:spcAft>
              <a:defRPr kern="1200">
                <a:solidFill>
                  <a:schemeClr val="lt1"/>
                </a:solidFill>
                <a:latin typeface="+mn-lt"/>
                <a:ea typeface="+mn-ea"/>
                <a:cs typeface="+mn-cs"/>
              </a:defRPr>
            </a:lvl4pPr>
            <a:lvl5pPr marL="1828800" algn="l" fontAlgn="base" rtl="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GB" sz="1600" dirty="1">
                <a:solidFill>
                  <a:srgbClr val="FF0000"/>
                </a:solidFill>
                <a:latin typeface="Arial Narrow" panose="020b0606020202030204" pitchFamily="34" charset="0"/>
              </a:rPr>
              <a:t>Data/users and network effects</a:t>
            </a:r>
          </a:p>
          <a:p>
            <a:pPr algn="ctr"/>
            <a:r>
              <a:rPr lang="en-GB" sz="1600" dirty="1">
                <a:solidFill>
                  <a:srgbClr val="FF0000"/>
                </a:solidFill>
                <a:latin typeface="Arial Narrow" panose="020b0606020202030204" pitchFamily="34" charset="0"/>
              </a:rPr>
              <a:t>(sum vs. parts)</a:t>
            </a:r>
          </a:p>
        </p:txBody>
      </p:sp>
    </p:spTree>
    <p:extLst>
      <p:ext uri="{BB962C8B-B14F-4D97-AF65-F5344CB8AC3E}">
        <p14:creationId xmlns:p14="http://schemas.microsoft.com/office/powerpoint/2010/main" val="30070475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2291" name="CasellaDiTesto 1"/>
          <p:cNvSpPr txBox="1">
            <a:spLocks noChangeArrowheads="1"/>
          </p:cNvSpPr>
          <p:nvPr/>
        </p:nvSpPr>
        <p:spPr>
          <a:xfrm>
            <a:off x="221673" y="428585"/>
            <a:ext cx="12192000" cy="65927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255" tIns="52128" rIns="104255" bIns="52128">
            <a:spAutoFit/>
          </a:bodyPr>
          <a:lstStyle>
            <a:lvl1pPr eaLnBrk="0" hangingPunct="0">
              <a:buClr>
                <a:schemeClr val="tx1"/>
              </a:buClr>
              <a:buFont typeface="Chiomenti Regular"/>
              <a:buAutoNum type="romanUcPeriod" startAt="1"/>
              <a:defRPr sz="2000">
                <a:solidFill>
                  <a:schemeClr val="tx1"/>
                </a:solidFill>
                <a:latin typeface="Chiomenti Regular"/>
                <a:ea typeface="Lucida Grande"/>
                <a:cs typeface="Lucida Grande"/>
              </a:defRPr>
            </a:lvl1pPr>
            <a:lvl2pPr marL="742950" indent="-285750" eaLnBrk="0" hangingPunct="0">
              <a:buClr>
                <a:schemeClr val="tx1"/>
              </a:buClr>
              <a:buSzTx/>
              <a:buFont typeface="Chiomenti Regular"/>
              <a:buAutoNum type="romanUcPeriod" startAt="1"/>
              <a:defRPr>
                <a:solidFill>
                  <a:schemeClr val="tx1"/>
                </a:solidFill>
                <a:latin typeface="Atlas Grotesk Regular"/>
                <a:ea typeface="Lucida Grande"/>
                <a:cs typeface="Lucida Grande"/>
              </a:defRPr>
            </a:lvl2pPr>
            <a:lvl3pPr marL="1143000" indent="-228600" eaLnBrk="0" hangingPunct="0">
              <a:buClr>
                <a:schemeClr val="tx1"/>
              </a:buClr>
              <a:buSzPct val="110000"/>
              <a:buFont typeface="Arial" pitchFamily="34" charset="0"/>
              <a:buChar char="•"/>
              <a:defRPr sz="1600">
                <a:solidFill>
                  <a:schemeClr val="tx1"/>
                </a:solidFill>
                <a:latin typeface="Atlas Grotesk Regular"/>
                <a:ea typeface="Lucida Grande"/>
                <a:cs typeface="Lucida Grande"/>
              </a:defRPr>
            </a:lvl3pPr>
            <a:lvl4pPr marL="1600200" indent="-228600" eaLnBrk="0" hangingPunct="0">
              <a:buClr>
                <a:schemeClr val="tx1"/>
              </a:buClr>
              <a:buSzPct val="110000"/>
              <a:buFont typeface="Chiomenti Regular"/>
              <a:buAutoNum type="alphaLcPeriod" startAt="1"/>
              <a:defRPr sz="1400">
                <a:solidFill>
                  <a:schemeClr val="tx1"/>
                </a:solidFill>
                <a:latin typeface="Atlas Grotesk Regular"/>
                <a:ea typeface="Lucida Grande"/>
                <a:cs typeface="Lucida Grande"/>
              </a:defRPr>
            </a:lvl4pPr>
            <a:lvl5pPr marL="2057400" indent="-228600" eaLnBrk="0" hangingPunct="0">
              <a:buClr>
                <a:schemeClr val="tx1"/>
              </a:buClr>
              <a:buSzTx/>
              <a:buFont typeface="Atlas Grotesk Regular"/>
              <a:buChar char="–"/>
              <a:defRPr sz="1200">
                <a:solidFill>
                  <a:schemeClr val="tx1"/>
                </a:solidFill>
                <a:latin typeface="Atlas Grotesk Regular"/>
                <a:ea typeface="Lucida Grande"/>
                <a:cs typeface="Lucida Grande"/>
              </a:defRPr>
            </a:lvl5pPr>
            <a:lvl6pPr marL="25146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6pPr>
            <a:lvl7pPr marL="29718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7pPr>
            <a:lvl8pPr marL="34290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8pPr>
            <a:lvl9pPr marL="38862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9pPr>
          </a:lstStyle>
          <a:p>
            <a:pPr defTabSz="913858" fontAlgn="base" eaLnBrk="1" hangingPunct="1">
              <a:spcBef>
                <a:spcPct val="0"/>
              </a:spcBef>
              <a:spcAft>
                <a:spcPct val="0"/>
              </a:spcAft>
              <a:buClrTx/>
              <a:buNone/>
              <a:defRPr/>
            </a:pPr>
            <a:r>
              <a:rPr lang="en-US" altLang="it-IT" sz="3600" dirty="1">
                <a:solidFill>
                  <a:srgbClr val="101820"/>
                </a:solidFill>
                <a:cs typeface="Arial" pitchFamily="34" charset="0"/>
              </a:rPr>
              <a:t>Where Could It Go Wrong?</a:t>
            </a:r>
            <a:endParaRPr lang="it-IT" altLang="it-IT" sz="3600" b="1">
              <a:solidFill>
                <a:srgbClr val="101820"/>
              </a:solidFill>
              <a:cs typeface="Arial" pitchFamily="34" charset="0"/>
            </a:endParaRPr>
          </a:p>
        </p:txBody>
      </p:sp>
      <p:sp>
        <p:nvSpPr>
          <p:cNvPr id="2" name="Slide Number Placeholder 3" descr="|">
            <a:extLst>
              <a:ext uri="{FF2B5EF4-FFF2-40B4-BE49-F238E27FC236}">
                <a16:creationId xmlns:a16="http://schemas.microsoft.com/office/drawing/2014/main" id="{5D157906-B286-4918-B78F-9F05F3CD8B2C}"/>
              </a:ext>
            </a:extLst>
          </p:cNvPr>
          <p:cNvSpPr>
            <a:spLocks noGrp="1"/>
          </p:cNvSpPr>
          <p:nvPr>
            <p:ph type="sldNum" sz="quarter" idx="12"/>
          </p:nvPr>
        </p:nvSpPr>
        <p:spPr>
          <a:xfrm>
            <a:off x="6457950" y="4767263"/>
            <a:ext cx="2057400" cy="273844"/>
          </a:xfrm>
          <a:prstGeom prst="rect"/>
        </p:spPr>
        <p:txBody>
          <a:bodyPr vert="horz" lIns="91440" tIns="45720" rIns="91440" bIns="45720" rtlCol="0" anchor="ctr"/>
          <a:lstStyle>
            <a:defPPr>
              <a:defRPr lang="en-US"/>
            </a:defPPr>
            <a:lvl1pPr marL="0" algn="r" defTabSz="892021" rtl="0" eaLnBrk="1" latinLnBrk="0" hangingPunct="1">
              <a:defRPr sz="900" kern="1200">
                <a:solidFill>
                  <a:schemeClr val="tx1">
                    <a:tint val="75000"/>
                  </a:schemeClr>
                </a:solidFill>
                <a:latin typeface="+mn-lt"/>
                <a:ea typeface="+mn-ea"/>
                <a:cs typeface="+mn-cs"/>
              </a:defRPr>
            </a:lvl1pPr>
            <a:lvl2pPr marL="446011" algn="l" defTabSz="892021" rtl="0" eaLnBrk="1" latinLnBrk="0" hangingPunct="1">
              <a:defRPr sz="1800" kern="1200">
                <a:solidFill>
                  <a:schemeClr val="tx1"/>
                </a:solidFill>
                <a:latin typeface="+mn-lt"/>
                <a:ea typeface="+mn-ea"/>
                <a:cs typeface="+mn-cs"/>
              </a:defRPr>
            </a:lvl2pPr>
            <a:lvl3pPr marL="892021" algn="l" defTabSz="892021" rtl="0" eaLnBrk="1" latinLnBrk="0" hangingPunct="1">
              <a:defRPr sz="1800" kern="1200">
                <a:solidFill>
                  <a:schemeClr val="tx1"/>
                </a:solidFill>
                <a:latin typeface="+mn-lt"/>
                <a:ea typeface="+mn-ea"/>
                <a:cs typeface="+mn-cs"/>
              </a:defRPr>
            </a:lvl3pPr>
            <a:lvl4pPr marL="1338032" algn="l" defTabSz="892021" rtl="0" eaLnBrk="1" latinLnBrk="0" hangingPunct="1">
              <a:defRPr sz="1800" kern="1200">
                <a:solidFill>
                  <a:schemeClr val="tx1"/>
                </a:solidFill>
                <a:latin typeface="+mn-lt"/>
                <a:ea typeface="+mn-ea"/>
                <a:cs typeface="+mn-cs"/>
              </a:defRPr>
            </a:lvl4pPr>
            <a:lvl5pPr marL="1784043" algn="l" defTabSz="892021" rtl="0" eaLnBrk="1" latinLnBrk="0" hangingPunct="1">
              <a:defRPr sz="1800" kern="1200">
                <a:solidFill>
                  <a:schemeClr val="tx1"/>
                </a:solidFill>
                <a:latin typeface="+mn-lt"/>
                <a:ea typeface="+mn-ea"/>
                <a:cs typeface="+mn-cs"/>
              </a:defRPr>
            </a:lvl5pPr>
            <a:lvl6pPr marL="2230054" algn="l" defTabSz="892021" rtl="0" eaLnBrk="1" latinLnBrk="0" hangingPunct="1">
              <a:defRPr sz="1800" kern="1200">
                <a:solidFill>
                  <a:schemeClr val="tx1"/>
                </a:solidFill>
                <a:latin typeface="+mn-lt"/>
                <a:ea typeface="+mn-ea"/>
                <a:cs typeface="+mn-cs"/>
              </a:defRPr>
            </a:lvl6pPr>
            <a:lvl7pPr marL="2676064" algn="l" defTabSz="892021" rtl="0" eaLnBrk="1" latinLnBrk="0" hangingPunct="1">
              <a:defRPr sz="1800" kern="1200">
                <a:solidFill>
                  <a:schemeClr val="tx1"/>
                </a:solidFill>
                <a:latin typeface="+mn-lt"/>
                <a:ea typeface="+mn-ea"/>
                <a:cs typeface="+mn-cs"/>
              </a:defRPr>
            </a:lvl7pPr>
            <a:lvl8pPr marL="3122075" algn="l" defTabSz="892021" rtl="0" eaLnBrk="1" latinLnBrk="0" hangingPunct="1">
              <a:defRPr sz="1800" kern="1200">
                <a:solidFill>
                  <a:schemeClr val="tx1"/>
                </a:solidFill>
                <a:latin typeface="+mn-lt"/>
                <a:ea typeface="+mn-ea"/>
                <a:cs typeface="+mn-cs"/>
              </a:defRPr>
            </a:lvl8pPr>
            <a:lvl9pPr marL="3568086" algn="l" defTabSz="892021" rtl="0" eaLnBrk="1" latinLnBrk="0" hangingPunct="1">
              <a:defRPr sz="1800" kern="1200">
                <a:solidFill>
                  <a:schemeClr val="tx1"/>
                </a:solidFill>
                <a:latin typeface="+mn-lt"/>
                <a:ea typeface="+mn-ea"/>
                <a:cs typeface="+mn-cs"/>
              </a:defRPr>
            </a:lvl9pPr>
          </a:lstStyle>
          <a:p>
            <a:pPr algn="r" defTabSz="913858" fontAlgn="base">
              <a:spcBef>
                <a:spcPct val="0"/>
              </a:spcBef>
              <a:spcAft>
                <a:spcPct val="0"/>
              </a:spcAft>
              <a:defRPr/>
            </a:pPr>
            <a:fld id="{16BC0DEB-40E7-4E2B-AFA7-58970AFA776D}" type="slidenum">
              <a:rPr lang="en-GB" smtClean="0"/>
              <a:t>44</a:t>
            </a:fld>
            <a:endParaRPr lang="it-IT" sz="1200">
              <a:solidFill>
                <a:srgbClr val="969696"/>
              </a:solidFill>
              <a:latin typeface="Calibri" panose="020f0502020204030204"/>
            </a:endParaRPr>
          </a:p>
        </p:txBody>
      </p:sp>
      <p:sp>
        <p:nvSpPr>
          <p:cNvPr id="11" name="Rectangle 10">
            <a:extLst>
              <a:ext uri="{FF2B5EF4-FFF2-40B4-BE49-F238E27FC236}">
                <a16:creationId xmlns:a16="http://schemas.microsoft.com/office/drawing/2014/main" id="{52218CFB-AD5F-4E2A-B6B0-F2B2AB89F54F}"/>
              </a:ext>
            </a:extLst>
          </p:cNvPr>
          <p:cNvSpPr/>
          <p:nvPr/>
        </p:nvSpPr>
        <p:spPr>
          <a:xfrm>
            <a:off x="654050" y="1480782"/>
            <a:ext cx="3418417" cy="3640125"/>
          </a:xfrm>
          <a:prstGeom prst="rect"/>
          <a:solidFill>
            <a:srgbClr val="548DBF"/>
          </a:solidFill>
          <a:ln w="12700" cap="flat" cmpd="sng" algn="ctr">
            <a:noFill/>
            <a:prstDash val="solid"/>
            <a:miter lim="800000"/>
          </a:ln>
          <a:effectLst/>
        </p:spPr>
        <p:txBody>
          <a:bodyPr rtlCol="0" anchor="ctr"/>
          <a:lstStyle/>
          <a:p>
            <a:pPr algn="ctr" defTabSz="914354">
              <a:defRPr/>
            </a:pPr>
            <a:endParaRPr lang="en-GB" sz="1867" kern="0">
              <a:solidFill>
                <a:srgbClr val="FFFFFF"/>
              </a:solidFill>
              <a:latin typeface="Arial"/>
            </a:endParaRPr>
          </a:p>
        </p:txBody>
      </p:sp>
      <p:sp>
        <p:nvSpPr>
          <p:cNvPr id="12" name="Rectangle 11">
            <a:extLst>
              <a:ext uri="{FF2B5EF4-FFF2-40B4-BE49-F238E27FC236}">
                <a16:creationId xmlns:a16="http://schemas.microsoft.com/office/drawing/2014/main" id="{5A648AA1-E078-4CEB-981A-6E69D6780027}"/>
              </a:ext>
            </a:extLst>
          </p:cNvPr>
          <p:cNvSpPr/>
          <p:nvPr/>
        </p:nvSpPr>
        <p:spPr>
          <a:xfrm>
            <a:off x="4453788" y="1480782"/>
            <a:ext cx="3418417" cy="3640125"/>
          </a:xfrm>
          <a:prstGeom prst="rect"/>
          <a:solidFill>
            <a:srgbClr val="5C859C"/>
          </a:solidFill>
          <a:ln w="12700" cap="flat" cmpd="sng" algn="ctr">
            <a:noFill/>
            <a:prstDash val="solid"/>
            <a:miter lim="800000"/>
          </a:ln>
          <a:effectLst/>
        </p:spPr>
        <p:txBody>
          <a:bodyPr rtlCol="0" anchor="ctr"/>
          <a:lstStyle/>
          <a:p>
            <a:pPr algn="ctr" defTabSz="914354">
              <a:defRPr/>
            </a:pPr>
            <a:endParaRPr lang="en-GB" sz="1867" kern="0">
              <a:solidFill>
                <a:srgbClr val="FFFFFF"/>
              </a:solidFill>
              <a:latin typeface="Arial"/>
            </a:endParaRPr>
          </a:p>
        </p:txBody>
      </p:sp>
      <p:sp>
        <p:nvSpPr>
          <p:cNvPr id="13" name="Rectangle 12">
            <a:extLst>
              <a:ext uri="{FF2B5EF4-FFF2-40B4-BE49-F238E27FC236}">
                <a16:creationId xmlns:a16="http://schemas.microsoft.com/office/drawing/2014/main" id="{3F46E5B6-E6ED-4911-9CF8-FA0ACCA36820}"/>
              </a:ext>
            </a:extLst>
          </p:cNvPr>
          <p:cNvSpPr/>
          <p:nvPr/>
        </p:nvSpPr>
        <p:spPr>
          <a:xfrm>
            <a:off x="8212988" y="1480782"/>
            <a:ext cx="3418417" cy="3640125"/>
          </a:xfrm>
          <a:prstGeom prst="rect"/>
          <a:solidFill>
            <a:srgbClr val="004064"/>
          </a:solidFill>
          <a:ln w="12700" cap="flat" cmpd="sng" algn="ctr">
            <a:noFill/>
            <a:prstDash val="solid"/>
            <a:miter lim="800000"/>
          </a:ln>
          <a:effectLst/>
        </p:spPr>
        <p:txBody>
          <a:bodyPr rtlCol="0" anchor="ctr"/>
          <a:lstStyle/>
          <a:p>
            <a:pPr algn="ctr" defTabSz="914354">
              <a:defRPr/>
            </a:pPr>
            <a:endParaRPr lang="en-GB" sz="1867" kern="0">
              <a:solidFill>
                <a:srgbClr val="FFFFFF"/>
              </a:solidFill>
              <a:latin typeface="Arial"/>
            </a:endParaRPr>
          </a:p>
        </p:txBody>
      </p:sp>
      <p:sp>
        <p:nvSpPr>
          <p:cNvPr id="14" name="Text Placeholder 3">
            <a:extLst>
              <a:ext uri="{FF2B5EF4-FFF2-40B4-BE49-F238E27FC236}">
                <a16:creationId xmlns:a16="http://schemas.microsoft.com/office/drawing/2014/main" id="{BC97DFAD-E4E8-47A3-8619-77A5D37F399F}"/>
              </a:ext>
            </a:extLst>
          </p:cNvPr>
          <p:cNvSpPr txBox="1"/>
          <p:nvPr/>
        </p:nvSpPr>
        <p:spPr>
          <a:xfrm>
            <a:off x="788135" y="2675315"/>
            <a:ext cx="3238308" cy="2488343"/>
          </a:xfrm>
          <a:prstGeom prst="rect"/>
        </p:spPr>
        <p:txBody>
          <a:bodyPr vert="horz" lIns="91439" tIns="45719" rIns="91439" bIns="45719" rtlCol="0">
            <a:noAutofit/>
          </a:bodyPr>
          <a:lstStyle>
            <a:lvl1pPr marL="171446" indent="-171446" algn="l" defTabSz="685783" rtl="0" eaLnBrk="1" latinLnBrk="0" hangingPunct="1">
              <a:lnSpc>
                <a:spcPct val="120000"/>
              </a:lnSpc>
              <a:spcBef>
                <a:spcPct val="0"/>
              </a:spcBef>
              <a:spcAft>
                <a:spcPts val="300"/>
              </a:spcAft>
              <a:buClr>
                <a:schemeClr val="bg2"/>
              </a:buClr>
              <a:buFont typeface="Arial" panose="020b0604020202020204" pitchFamily="34" charset="0"/>
              <a:buChar char="•"/>
              <a:defRPr sz="1400" kern="1200">
                <a:solidFill>
                  <a:schemeClr val="tx1"/>
                </a:solidFill>
                <a:latin typeface="+mn-lt"/>
                <a:ea typeface="+mn-ea"/>
                <a:cs typeface="+mn-cs"/>
              </a:defRPr>
            </a:lvl1pPr>
            <a:lvl2pPr marL="358775" indent="-179388" algn="l" defTabSz="685783" rtl="0" eaLnBrk="1" latinLnBrk="0" hangingPunct="1">
              <a:lnSpc>
                <a:spcPct val="120000"/>
              </a:lnSpc>
              <a:spcBef>
                <a:spcPct val="0"/>
              </a:spcBef>
              <a:spcAft>
                <a:spcPts val="300"/>
              </a:spcAft>
              <a:buClr>
                <a:schemeClr val="bg2"/>
              </a:buClr>
              <a:buSzPct val="90000"/>
              <a:buFont typeface="Courier New" panose="02070309020205020404" pitchFamily="49" charset="0"/>
              <a:buChar char="o"/>
              <a:defRPr sz="1400" kern="1200">
                <a:solidFill>
                  <a:schemeClr val="tx1"/>
                </a:solidFill>
                <a:latin typeface="+mn-lt"/>
                <a:ea typeface="+mn-ea"/>
                <a:cs typeface="+mn-cs"/>
              </a:defRPr>
            </a:lvl2pPr>
            <a:lvl3pPr marL="539750" indent="-180975" algn="l" defTabSz="685783" rtl="0" eaLnBrk="1" latinLnBrk="0" hangingPunct="1">
              <a:lnSpc>
                <a:spcPct val="120000"/>
              </a:lnSpc>
              <a:spcBef>
                <a:spcPct val="0"/>
              </a:spcBef>
              <a:spcAft>
                <a:spcPts val="300"/>
              </a:spcAft>
              <a:buClr>
                <a:schemeClr val="bg2"/>
              </a:buClr>
              <a:buFont typeface="Wingdings" panose="05000000000000000000" pitchFamily="2" charset="2"/>
              <a:buChar char="§"/>
              <a:defRPr sz="1400" kern="1200">
                <a:solidFill>
                  <a:schemeClr val="tx1"/>
                </a:solidFill>
                <a:latin typeface="+mn-lt"/>
                <a:ea typeface="+mn-ea"/>
                <a:cs typeface="+mn-cs"/>
              </a:defRPr>
            </a:lvl3pPr>
            <a:lvl4pPr marL="0" indent="0" algn="l" defTabSz="685783" rtl="0" eaLnBrk="1" latinLnBrk="0" hangingPunct="1">
              <a:lnSpc>
                <a:spcPct val="90000"/>
              </a:lnSpc>
              <a:spcBef>
                <a:spcPts val="500"/>
              </a:spcBef>
              <a:buClr>
                <a:schemeClr val="bg2"/>
              </a:buClr>
              <a:buFont typeface="Arial" panose="020b0604020202020204" pitchFamily="34" charset="0"/>
              <a:buNone/>
              <a:defRPr sz="1400" kern="1200" cap="none" baseline="0">
                <a:solidFill>
                  <a:schemeClr val="tx1"/>
                </a:solidFill>
                <a:latin typeface="+mn-lt"/>
                <a:ea typeface="+mn-ea"/>
                <a:cs typeface="+mn-cs"/>
              </a:defRPr>
            </a:lvl4pPr>
            <a:lvl5pPr marL="1543012" indent="-171446" algn="l" defTabSz="685783" rtl="0" eaLnBrk="1" latinLnBrk="0" hangingPunct="1">
              <a:lnSpc>
                <a:spcPct val="130000"/>
              </a:lnSpc>
              <a:spcBef>
                <a:spcPct val="0"/>
              </a:spcBef>
              <a:buClr>
                <a:schemeClr val="bg2"/>
              </a:buClr>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Licensing: WHT</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Franchise: WHT -complicated / not recognized in laws</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Profit sharing: same as above</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Agency/commissionaire: PE</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Services arrangement: possibility to argue for cost plus</a:t>
            </a:r>
          </a:p>
          <a:p>
            <a:pPr marL="241294" indent="-241294" defTabSz="914354">
              <a:lnSpc>
                <a:spcPct val="100000"/>
              </a:lnSpc>
              <a:spcAft>
                <a:spcPts val="267"/>
              </a:spcAft>
              <a:buClr>
                <a:srgbClr val="FFFFFF"/>
              </a:buClr>
              <a:defRPr/>
            </a:pPr>
            <a:endParaRPr lang="en-GB" sz="1867">
              <a:solidFill>
                <a:srgbClr val="FFFFFF"/>
              </a:solidFill>
              <a:latin typeface="Arial Narrow" panose="020b0606020202030204" pitchFamily="34" charset="0"/>
            </a:endParaRPr>
          </a:p>
        </p:txBody>
      </p:sp>
      <p:sp>
        <p:nvSpPr>
          <p:cNvPr id="15" name="Text Placeholder 5">
            <a:extLst>
              <a:ext uri="{FF2B5EF4-FFF2-40B4-BE49-F238E27FC236}">
                <a16:creationId xmlns:a16="http://schemas.microsoft.com/office/drawing/2014/main" id="{765296C9-BE32-41CE-9B55-CB3D053F258A}"/>
              </a:ext>
            </a:extLst>
          </p:cNvPr>
          <p:cNvSpPr txBox="1"/>
          <p:nvPr/>
        </p:nvSpPr>
        <p:spPr>
          <a:xfrm>
            <a:off x="4579520" y="2675315"/>
            <a:ext cx="3071283" cy="3685117"/>
          </a:xfrm>
          <a:prstGeom prst="rect"/>
        </p:spPr>
        <p:txBody>
          <a:bodyPr vert="horz" lIns="91439" tIns="45719" rIns="91439" bIns="45719" rtlCol="0">
            <a:noAutofit/>
          </a:bodyPr>
          <a:lstStyle>
            <a:lvl1pPr marL="171446" indent="-171446" algn="l" defTabSz="685783" rtl="0" eaLnBrk="1" latinLnBrk="0" hangingPunct="1">
              <a:lnSpc>
                <a:spcPct val="120000"/>
              </a:lnSpc>
              <a:spcBef>
                <a:spcPct val="0"/>
              </a:spcBef>
              <a:spcAft>
                <a:spcPts val="300"/>
              </a:spcAft>
              <a:buClr>
                <a:schemeClr val="bg2"/>
              </a:buClr>
              <a:buFont typeface="Arial" panose="020b0604020202020204" pitchFamily="34" charset="0"/>
              <a:buChar char="•"/>
              <a:defRPr sz="1400" kern="1200">
                <a:solidFill>
                  <a:schemeClr val="tx1"/>
                </a:solidFill>
                <a:latin typeface="+mn-lt"/>
                <a:ea typeface="+mn-ea"/>
                <a:cs typeface="+mn-cs"/>
              </a:defRPr>
            </a:lvl1pPr>
            <a:lvl2pPr marL="358775" indent="-179388" algn="l" defTabSz="685783" rtl="0" eaLnBrk="1" latinLnBrk="0" hangingPunct="1">
              <a:lnSpc>
                <a:spcPct val="120000"/>
              </a:lnSpc>
              <a:spcBef>
                <a:spcPct val="0"/>
              </a:spcBef>
              <a:spcAft>
                <a:spcPts val="300"/>
              </a:spcAft>
              <a:buClr>
                <a:schemeClr val="bg2"/>
              </a:buClr>
              <a:buSzPct val="90000"/>
              <a:buFont typeface="Courier New" panose="02070309020205020404" pitchFamily="49" charset="0"/>
              <a:buChar char="o"/>
              <a:defRPr sz="1400" kern="1200">
                <a:solidFill>
                  <a:schemeClr val="tx1"/>
                </a:solidFill>
                <a:latin typeface="+mn-lt"/>
                <a:ea typeface="+mn-ea"/>
                <a:cs typeface="+mn-cs"/>
              </a:defRPr>
            </a:lvl2pPr>
            <a:lvl3pPr marL="539750" indent="-180975" algn="l" defTabSz="685783" rtl="0" eaLnBrk="1" latinLnBrk="0" hangingPunct="1">
              <a:lnSpc>
                <a:spcPct val="120000"/>
              </a:lnSpc>
              <a:spcBef>
                <a:spcPct val="0"/>
              </a:spcBef>
              <a:spcAft>
                <a:spcPts val="300"/>
              </a:spcAft>
              <a:buClr>
                <a:schemeClr val="bg2"/>
              </a:buClr>
              <a:buFont typeface="Wingdings" panose="05000000000000000000" pitchFamily="2" charset="2"/>
              <a:buChar char="§"/>
              <a:defRPr sz="1400" kern="1200">
                <a:solidFill>
                  <a:schemeClr val="tx1"/>
                </a:solidFill>
                <a:latin typeface="+mn-lt"/>
                <a:ea typeface="+mn-ea"/>
                <a:cs typeface="+mn-cs"/>
              </a:defRPr>
            </a:lvl3pPr>
            <a:lvl4pPr marL="0" indent="0" algn="l" defTabSz="685783" rtl="0" eaLnBrk="1" latinLnBrk="0" hangingPunct="1">
              <a:lnSpc>
                <a:spcPct val="90000"/>
              </a:lnSpc>
              <a:spcBef>
                <a:spcPts val="500"/>
              </a:spcBef>
              <a:buClr>
                <a:schemeClr val="bg2"/>
              </a:buClr>
              <a:buFont typeface="Arial" panose="020b0604020202020204" pitchFamily="34" charset="0"/>
              <a:buNone/>
              <a:defRPr sz="1400" kern="1200" cap="none" baseline="0">
                <a:solidFill>
                  <a:schemeClr val="tx1"/>
                </a:solidFill>
                <a:latin typeface="+mn-lt"/>
                <a:ea typeface="+mn-ea"/>
                <a:cs typeface="+mn-cs"/>
              </a:defRPr>
            </a:lvl4pPr>
            <a:lvl5pPr marL="1543012" indent="-171446" algn="l" defTabSz="685783" rtl="0" eaLnBrk="1" latinLnBrk="0" hangingPunct="1">
              <a:lnSpc>
                <a:spcPct val="130000"/>
              </a:lnSpc>
              <a:spcBef>
                <a:spcPct val="0"/>
              </a:spcBef>
              <a:buClr>
                <a:schemeClr val="bg2"/>
              </a:buClr>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Two sided business view</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Two sided tax team view</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Two sided advisor view</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Two-sided tax authorities view</a:t>
            </a:r>
          </a:p>
          <a:p>
            <a:pPr marL="0" indent="0" defTabSz="914354">
              <a:lnSpc>
                <a:spcPct val="100000"/>
              </a:lnSpc>
              <a:spcAft>
                <a:spcPts val="267"/>
              </a:spcAft>
              <a:buClr>
                <a:srgbClr val="FFFFFF"/>
              </a:buClr>
              <a:buNone/>
              <a:defRPr/>
            </a:pPr>
            <a:endParaRPr lang="en-US" sz="1867">
              <a:solidFill>
                <a:srgbClr val="FFFFFF"/>
              </a:solidFill>
              <a:latin typeface="Arial Narrow" panose="020b0606020202030204" pitchFamily="34" charset="0"/>
            </a:endParaRPr>
          </a:p>
          <a:p>
            <a:pPr marL="241294" indent="-241294" defTabSz="914354">
              <a:lnSpc>
                <a:spcPct val="100000"/>
              </a:lnSpc>
              <a:spcAft>
                <a:spcPts val="267"/>
              </a:spcAft>
              <a:buClr>
                <a:srgbClr val="FFFFFF"/>
              </a:buClr>
              <a:defRPr/>
            </a:pPr>
            <a:endParaRPr lang="en-GB" sz="1867">
              <a:solidFill>
                <a:srgbClr val="FFFFFF"/>
              </a:solidFill>
              <a:latin typeface="Arial Narrow" panose="020b0606020202030204" pitchFamily="34" charset="0"/>
            </a:endParaRPr>
          </a:p>
        </p:txBody>
      </p:sp>
      <p:sp>
        <p:nvSpPr>
          <p:cNvPr id="16" name="Text Placeholder 8">
            <a:extLst>
              <a:ext uri="{FF2B5EF4-FFF2-40B4-BE49-F238E27FC236}">
                <a16:creationId xmlns:a16="http://schemas.microsoft.com/office/drawing/2014/main" id="{257E2F1E-AACF-4967-8A84-33D339E46E44}"/>
              </a:ext>
            </a:extLst>
          </p:cNvPr>
          <p:cNvSpPr txBox="1"/>
          <p:nvPr/>
        </p:nvSpPr>
        <p:spPr>
          <a:xfrm>
            <a:off x="8367196" y="2675315"/>
            <a:ext cx="3071283" cy="3685117"/>
          </a:xfrm>
          <a:prstGeom prst="rect"/>
        </p:spPr>
        <p:txBody>
          <a:bodyPr vert="horz" lIns="91439" tIns="45719" rIns="91439" bIns="45719" rtlCol="0">
            <a:noAutofit/>
          </a:bodyPr>
          <a:lstStyle>
            <a:lvl1pPr marL="171446" indent="-171446" algn="l" defTabSz="685783" rtl="0" eaLnBrk="1" latinLnBrk="0" hangingPunct="1">
              <a:lnSpc>
                <a:spcPct val="120000"/>
              </a:lnSpc>
              <a:spcBef>
                <a:spcPct val="0"/>
              </a:spcBef>
              <a:spcAft>
                <a:spcPts val="300"/>
              </a:spcAft>
              <a:buClr>
                <a:schemeClr val="bg2"/>
              </a:buClr>
              <a:buFont typeface="Arial" panose="020b0604020202020204" pitchFamily="34" charset="0"/>
              <a:buChar char="•"/>
              <a:defRPr sz="1400" kern="1200">
                <a:solidFill>
                  <a:schemeClr val="tx1"/>
                </a:solidFill>
                <a:latin typeface="+mn-lt"/>
                <a:ea typeface="+mn-ea"/>
                <a:cs typeface="+mn-cs"/>
              </a:defRPr>
            </a:lvl1pPr>
            <a:lvl2pPr marL="358775" indent="-179388" algn="l" defTabSz="685783" rtl="0" eaLnBrk="1" latinLnBrk="0" hangingPunct="1">
              <a:lnSpc>
                <a:spcPct val="120000"/>
              </a:lnSpc>
              <a:spcBef>
                <a:spcPct val="0"/>
              </a:spcBef>
              <a:spcAft>
                <a:spcPts val="300"/>
              </a:spcAft>
              <a:buClr>
                <a:schemeClr val="bg2"/>
              </a:buClr>
              <a:buSzPct val="90000"/>
              <a:buFont typeface="Courier New" panose="02070309020205020404" pitchFamily="49" charset="0"/>
              <a:buChar char="o"/>
              <a:defRPr sz="1400" kern="1200">
                <a:solidFill>
                  <a:schemeClr val="tx1"/>
                </a:solidFill>
                <a:latin typeface="+mn-lt"/>
                <a:ea typeface="+mn-ea"/>
                <a:cs typeface="+mn-cs"/>
              </a:defRPr>
            </a:lvl2pPr>
            <a:lvl3pPr marL="539750" indent="-180975" algn="l" defTabSz="685783" rtl="0" eaLnBrk="1" latinLnBrk="0" hangingPunct="1">
              <a:lnSpc>
                <a:spcPct val="120000"/>
              </a:lnSpc>
              <a:spcBef>
                <a:spcPct val="0"/>
              </a:spcBef>
              <a:spcAft>
                <a:spcPts val="300"/>
              </a:spcAft>
              <a:buClr>
                <a:schemeClr val="bg2"/>
              </a:buClr>
              <a:buFont typeface="Wingdings" panose="05000000000000000000" pitchFamily="2" charset="2"/>
              <a:buChar char="§"/>
              <a:defRPr sz="1400" kern="1200">
                <a:solidFill>
                  <a:schemeClr val="tx1"/>
                </a:solidFill>
                <a:latin typeface="+mn-lt"/>
                <a:ea typeface="+mn-ea"/>
                <a:cs typeface="+mn-cs"/>
              </a:defRPr>
            </a:lvl3pPr>
            <a:lvl4pPr marL="0" indent="0" algn="l" defTabSz="685783" rtl="0" eaLnBrk="1" latinLnBrk="0" hangingPunct="1">
              <a:lnSpc>
                <a:spcPct val="90000"/>
              </a:lnSpc>
              <a:spcBef>
                <a:spcPts val="500"/>
              </a:spcBef>
              <a:buClr>
                <a:schemeClr val="bg2"/>
              </a:buClr>
              <a:buFont typeface="Arial" panose="020b0604020202020204" pitchFamily="34" charset="0"/>
              <a:buNone/>
              <a:defRPr sz="1400" kern="1200" cap="none" baseline="0">
                <a:solidFill>
                  <a:schemeClr val="tx1"/>
                </a:solidFill>
                <a:latin typeface="+mn-lt"/>
                <a:ea typeface="+mn-ea"/>
                <a:cs typeface="+mn-cs"/>
              </a:defRPr>
            </a:lvl4pPr>
            <a:lvl5pPr marL="1543012" indent="-171446" algn="l" defTabSz="685783" rtl="0" eaLnBrk="1" latinLnBrk="0" hangingPunct="1">
              <a:lnSpc>
                <a:spcPct val="130000"/>
              </a:lnSpc>
              <a:spcBef>
                <a:spcPct val="0"/>
              </a:spcBef>
              <a:buClr>
                <a:schemeClr val="bg2"/>
              </a:buClr>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Determining profit to be split</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Reconciling differences in accounting standards</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Proper and timely adjustments</a:t>
            </a:r>
          </a:p>
          <a:p>
            <a:pPr marL="241294" indent="-241294" defTabSz="914354">
              <a:lnSpc>
                <a:spcPct val="100000"/>
              </a:lnSpc>
              <a:spcAft>
                <a:spcPts val="267"/>
              </a:spcAft>
              <a:buClr>
                <a:srgbClr val="FFFFFF"/>
              </a:buClr>
              <a:defRPr/>
            </a:pPr>
            <a:r>
              <a:rPr lang="en-US" sz="1867" dirty="1">
                <a:solidFill>
                  <a:srgbClr val="FFFFFF"/>
                </a:solidFill>
                <a:latin typeface="Arial Narrow" panose="020b0606020202030204" pitchFamily="34" charset="0"/>
              </a:rPr>
              <a:t>Keeping up to date</a:t>
            </a:r>
          </a:p>
          <a:p>
            <a:pPr marL="241294" indent="-241294" defTabSz="914354">
              <a:lnSpc>
                <a:spcPct val="100000"/>
              </a:lnSpc>
              <a:spcAft>
                <a:spcPts val="267"/>
              </a:spcAft>
              <a:buClr>
                <a:srgbClr val="FFFFFF"/>
              </a:buClr>
              <a:defRPr/>
            </a:pPr>
            <a:endParaRPr lang="en-GB" sz="1867">
              <a:solidFill>
                <a:srgbClr val="FFFFFF"/>
              </a:solidFill>
              <a:latin typeface="Arial Narrow" panose="020b0606020202030204" pitchFamily="34" charset="0"/>
            </a:endParaRPr>
          </a:p>
        </p:txBody>
      </p:sp>
      <p:sp>
        <p:nvSpPr>
          <p:cNvPr id="17" name="TextBox 16">
            <a:extLst>
              <a:ext uri="{FF2B5EF4-FFF2-40B4-BE49-F238E27FC236}">
                <a16:creationId xmlns:a16="http://schemas.microsoft.com/office/drawing/2014/main" id="{8733454A-0CE9-454D-AFD1-024211BF3AAE}"/>
              </a:ext>
            </a:extLst>
          </p:cNvPr>
          <p:cNvSpPr txBox="1"/>
          <p:nvPr/>
        </p:nvSpPr>
        <p:spPr>
          <a:xfrm>
            <a:off x="3745251" y="5352351"/>
            <a:ext cx="4656667" cy="598837"/>
          </a:xfrm>
          <a:prstGeom prst="rect"/>
          <a:solidFill>
            <a:srgbClr val="E6EEF5"/>
          </a:solidFill>
          <a:ln>
            <a:noFill/>
          </a:ln>
          <a:effectLst>
            <a:outerShdw blurRad="50800" dir="2700000" dist="38100" algn="tl" rotWithShape="0">
              <a:prstClr val="black">
                <a:alpha val="40000"/>
              </a:prstClr>
            </a:outerShdw>
          </a:effectLst>
        </p:spPr>
        <p:txBody>
          <a:bodyPr wrap="square" rtlCol="0" anchor="ctr" anchorCtr="0">
            <a:noAutofit/>
          </a:bodyPr>
          <a:lstStyle/>
          <a:p>
            <a:pPr algn="ctr" defTabSz="914354"/>
            <a:r>
              <a:rPr lang="nl-NL" sz="1867" dirty="1">
                <a:solidFill>
                  <a:srgbClr val="004064"/>
                </a:solidFill>
                <a:latin typeface="Arial"/>
              </a:rPr>
              <a:t>   So what should be done then?</a:t>
            </a:r>
          </a:p>
        </p:txBody>
      </p:sp>
    </p:spTree>
    <p:extLst>
      <p:ext uri="{BB962C8B-B14F-4D97-AF65-F5344CB8AC3E}">
        <p14:creationId xmlns:p14="http://schemas.microsoft.com/office/powerpoint/2010/main" val="24033018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47D9-AAAE-4020-8EE3-575A6FCD7C2E}"/>
              </a:ext>
            </a:extLst>
          </p:cNvPr>
          <p:cNvSpPr>
            <a:spLocks noGrp="1"/>
          </p:cNvSpPr>
          <p:nvPr>
            <p:ph type="title"/>
          </p:nvPr>
        </p:nvSpPr>
        <p:spPr>
          <a:xfrm>
            <a:off x="187500" y="118304"/>
            <a:ext cx="11521440" cy="1146354"/>
          </a:xfrm>
        </p:spPr>
        <p:txBody>
          <a:bodyPr>
            <a:normAutofit/>
          </a:bodyPr>
          <a:lstStyle/>
          <a:p>
            <a:r>
              <a:rPr lang="en-CA" sz="3600" dirty="1">
                <a:latin typeface="Calibri" panose="020f0502020204030204" pitchFamily="34" charset="0"/>
                <a:cs typeface="Calibri" panose="020f0502020204030204" pitchFamily="34" charset="0"/>
              </a:rPr>
              <a:t>US Profit Split Experience</a:t>
            </a:r>
            <a:endParaRPr lang="en-CA"/>
          </a:p>
        </p:txBody>
      </p:sp>
      <p:sp>
        <p:nvSpPr>
          <p:cNvPr id="3" name="Content Placeholder 2">
            <a:extLst>
              <a:ext uri="{FF2B5EF4-FFF2-40B4-BE49-F238E27FC236}">
                <a16:creationId xmlns:a16="http://schemas.microsoft.com/office/drawing/2014/main" id="{B4913453-3AED-4A7B-A6CB-7DF4C7CEE522}"/>
              </a:ext>
            </a:extLst>
          </p:cNvPr>
          <p:cNvSpPr>
            <a:spLocks noGrp="1"/>
          </p:cNvSpPr>
          <p:nvPr>
            <p:ph idx="1"/>
          </p:nvPr>
        </p:nvSpPr>
        <p:spPr>
          <a:xfrm>
            <a:off x="270625" y="1128100"/>
            <a:ext cx="11521440" cy="4109276"/>
          </a:xfrm>
        </p:spPr>
        <p:txBody>
          <a:bodyPr>
            <a:noAutofit/>
          </a:bodyPr>
          <a:lstStyle/>
          <a:p>
            <a:pPr>
              <a:buClrTx/>
            </a:pPr>
            <a:r>
              <a:rPr lang="en-CA" dirty="1">
                <a:latin typeface="Calibri" panose="020f0502020204030204" pitchFamily="34" charset="0"/>
                <a:ea typeface="Calibri" panose="020f0502020204030204" pitchFamily="34" charset="0"/>
                <a:cs typeface="Times New Roman" panose="02020603050405020304" pitchFamily="18" charset="0"/>
              </a:rPr>
              <a:t>IRS APMA’s desire to use profit split methods</a:t>
            </a:r>
          </a:p>
          <a:p>
            <a:pPr>
              <a:buClrTx/>
            </a:pPr>
            <a:r>
              <a:rPr lang="en-CA" dirty="1">
                <a:latin typeface="Calibri" panose="020f0502020204030204" pitchFamily="34" charset="0"/>
                <a:ea typeface="Calibri" panose="020f0502020204030204" pitchFamily="34" charset="0"/>
                <a:cs typeface="Times New Roman" panose="02020603050405020304" pitchFamily="18" charset="0"/>
              </a:rPr>
              <a:t>Selected issues in applying profit split methods</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Identification of non-routine intangibles</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Data derivation and reliability</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Accounting adjustments (e.g., local GAAP vs. IFRS)</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Non-routine intangibles investment lag and life</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Addressing “income and loss creation” concerns</a:t>
            </a:r>
          </a:p>
          <a:p>
            <a:pPr lvl="1">
              <a:buClrTx/>
            </a:pPr>
            <a:r>
              <a:rPr lang="en-CA" dirty="1">
                <a:latin typeface="Calibri" panose="020f0502020204030204" pitchFamily="34" charset="0"/>
                <a:ea typeface="Calibri" panose="020f0502020204030204" pitchFamily="34" charset="0"/>
                <a:cs typeface="Times New Roman" panose="02020603050405020304" pitchFamily="18" charset="0"/>
              </a:rPr>
              <a:t>Third country transfer pricing adjustments</a:t>
            </a:r>
          </a:p>
        </p:txBody>
      </p:sp>
    </p:spTree>
    <p:extLst>
      <p:ext uri="{BB962C8B-B14F-4D97-AF65-F5344CB8AC3E}">
        <p14:creationId xmlns:p14="http://schemas.microsoft.com/office/powerpoint/2010/main" val="7698529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6F12DF-5BF6-4FF9-BFA5-913450908DD8}"/>
              </a:ext>
            </a:extLst>
          </p:cNvPr>
          <p:cNvSpPr>
            <a:spLocks noGrp="1"/>
          </p:cNvSpPr>
          <p:nvPr>
            <p:ph type="title"/>
          </p:nvPr>
        </p:nvSpPr>
        <p:spPr>
          <a:xfrm>
            <a:off x="252153" y="524867"/>
            <a:ext cx="11521440" cy="1146354"/>
          </a:xfrm>
        </p:spPr>
        <p:txBody>
          <a:bodyPr>
            <a:normAutofit fontScale="90000"/>
          </a:bodyPr>
          <a:lstStyle/>
          <a:p>
            <a:r>
              <a:rPr lang="en-US" dirty="1"/>
              <a:t>Practical issues with COVID-19 impact on transfer pricing and year-end adjustments</a:t>
            </a:r>
            <a:br>
              <a:rPr lang="en-US" dirty="1"/>
            </a:br>
          </a:p>
        </p:txBody>
      </p:sp>
      <p:sp>
        <p:nvSpPr>
          <p:cNvPr id="7" name="Content Placeholder 6">
            <a:extLst>
              <a:ext uri="{FF2B5EF4-FFF2-40B4-BE49-F238E27FC236}">
                <a16:creationId xmlns:a16="http://schemas.microsoft.com/office/drawing/2014/main" id="{95906249-F051-44EC-A434-B38246DA520C}"/>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3800331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2291" name="CasellaDiTesto 1"/>
          <p:cNvSpPr txBox="1">
            <a:spLocks noChangeArrowheads="1"/>
          </p:cNvSpPr>
          <p:nvPr/>
        </p:nvSpPr>
        <p:spPr>
          <a:xfrm>
            <a:off x="212436" y="334242"/>
            <a:ext cx="12192000" cy="65927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255" tIns="52128" rIns="104255" bIns="52128">
            <a:spAutoFit/>
          </a:bodyPr>
          <a:lstStyle>
            <a:lvl1pPr eaLnBrk="0" hangingPunct="0">
              <a:buClr>
                <a:schemeClr val="tx1"/>
              </a:buClr>
              <a:buFont typeface="Chiomenti Regular"/>
              <a:buAutoNum type="romanUcPeriod" startAt="1"/>
              <a:defRPr sz="2000">
                <a:solidFill>
                  <a:schemeClr val="tx1"/>
                </a:solidFill>
                <a:latin typeface="Chiomenti Regular"/>
                <a:ea typeface="Lucida Grande"/>
                <a:cs typeface="Lucida Grande"/>
              </a:defRPr>
            </a:lvl1pPr>
            <a:lvl2pPr marL="742950" indent="-285750" eaLnBrk="0" hangingPunct="0">
              <a:buClr>
                <a:schemeClr val="tx1"/>
              </a:buClr>
              <a:buSzTx/>
              <a:buFont typeface="Chiomenti Regular"/>
              <a:buAutoNum type="romanUcPeriod" startAt="1"/>
              <a:defRPr>
                <a:solidFill>
                  <a:schemeClr val="tx1"/>
                </a:solidFill>
                <a:latin typeface="Atlas Grotesk Regular"/>
                <a:ea typeface="Lucida Grande"/>
                <a:cs typeface="Lucida Grande"/>
              </a:defRPr>
            </a:lvl2pPr>
            <a:lvl3pPr marL="1143000" indent="-228600" eaLnBrk="0" hangingPunct="0">
              <a:buClr>
                <a:schemeClr val="tx1"/>
              </a:buClr>
              <a:buSzPct val="110000"/>
              <a:buFont typeface="Arial" pitchFamily="34" charset="0"/>
              <a:buChar char="•"/>
              <a:defRPr sz="1600">
                <a:solidFill>
                  <a:schemeClr val="tx1"/>
                </a:solidFill>
                <a:latin typeface="Atlas Grotesk Regular"/>
                <a:ea typeface="Lucida Grande"/>
                <a:cs typeface="Lucida Grande"/>
              </a:defRPr>
            </a:lvl3pPr>
            <a:lvl4pPr marL="1600200" indent="-228600" eaLnBrk="0" hangingPunct="0">
              <a:buClr>
                <a:schemeClr val="tx1"/>
              </a:buClr>
              <a:buSzPct val="110000"/>
              <a:buFont typeface="Chiomenti Regular"/>
              <a:buAutoNum type="alphaLcPeriod" startAt="1"/>
              <a:defRPr sz="1400">
                <a:solidFill>
                  <a:schemeClr val="tx1"/>
                </a:solidFill>
                <a:latin typeface="Atlas Grotesk Regular"/>
                <a:ea typeface="Lucida Grande"/>
                <a:cs typeface="Lucida Grande"/>
              </a:defRPr>
            </a:lvl4pPr>
            <a:lvl5pPr marL="2057400" indent="-228600" eaLnBrk="0" hangingPunct="0">
              <a:buClr>
                <a:schemeClr val="tx1"/>
              </a:buClr>
              <a:buSzTx/>
              <a:buFont typeface="Atlas Grotesk Regular"/>
              <a:buChar char="–"/>
              <a:defRPr sz="1200">
                <a:solidFill>
                  <a:schemeClr val="tx1"/>
                </a:solidFill>
                <a:latin typeface="Atlas Grotesk Regular"/>
                <a:ea typeface="Lucida Grande"/>
                <a:cs typeface="Lucida Grande"/>
              </a:defRPr>
            </a:lvl5pPr>
            <a:lvl6pPr marL="25146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6pPr>
            <a:lvl7pPr marL="29718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7pPr>
            <a:lvl8pPr marL="34290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8pPr>
            <a:lvl9pPr marL="3886200" indent="-228600" fontAlgn="base" eaLnBrk="0" hangingPunct="0">
              <a:spcBef>
                <a:spcPct val="0"/>
              </a:spcBef>
              <a:spcAft>
                <a:spcPct val="0"/>
              </a:spcAft>
              <a:buClr>
                <a:schemeClr val="tx1"/>
              </a:buClr>
              <a:buSzTx/>
              <a:buFont typeface="Atlas Grotesk Regular"/>
              <a:buChar char="–"/>
              <a:defRPr sz="1200">
                <a:solidFill>
                  <a:schemeClr val="tx1"/>
                </a:solidFill>
                <a:latin typeface="Atlas Grotesk Regular"/>
                <a:ea typeface="Lucida Grande"/>
                <a:cs typeface="Lucida Grande"/>
              </a:defRPr>
            </a:lvl9pPr>
          </a:lstStyle>
          <a:p>
            <a:pPr defTabSz="913858" fontAlgn="base" eaLnBrk="1" hangingPunct="1">
              <a:spcBef>
                <a:spcPct val="0"/>
              </a:spcBef>
              <a:spcAft>
                <a:spcPct val="0"/>
              </a:spcAft>
              <a:buClrTx/>
              <a:buNone/>
              <a:defRPr/>
            </a:pPr>
            <a:r>
              <a:rPr lang="en-US" sz="3600" dirty="1">
                <a:solidFill>
                  <a:srgbClr val="101820"/>
                </a:solidFill>
                <a:latin typeface="Calibri" panose="020f0502020204030204" pitchFamily="34" charset="0"/>
                <a:cs typeface="Calibri" panose="020f0502020204030204" pitchFamily="34" charset="0"/>
              </a:rPr>
              <a:t>COVID-19 Impact on Transfer Pricing – Dutch Experience</a:t>
            </a:r>
            <a:endParaRPr lang="it-IT" altLang="it-IT" sz="3600" b="1">
              <a:solidFill>
                <a:srgbClr val="101820"/>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7ABCF11E-7ED8-44D0-8875-F57353340063}"/>
              </a:ext>
            </a:extLst>
          </p:cNvPr>
          <p:cNvSpPr txBox="1">
            <a:spLocks noChangeArrowheads="1"/>
          </p:cNvSpPr>
          <p:nvPr/>
        </p:nvSpPr>
        <p:spPr>
          <a:xfrm>
            <a:off x="635002" y="1079503"/>
            <a:ext cx="10934700" cy="505344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bodyPr>
          <a:lstStyle>
            <a:lvl1pPr marL="385592" indent="-385592" algn="l" defTabSz="342749" fontAlgn="base" rtl="0" eaLnBrk="0" hangingPunct="0">
              <a:spcBef>
                <a:spcPct val="0"/>
              </a:spcBef>
              <a:spcAft>
                <a:spcPct val="0"/>
              </a:spcAft>
              <a:buClr>
                <a:schemeClr val="tx1"/>
              </a:buClr>
              <a:buFont typeface="Chiomenti Regular"/>
              <a:buAutoNum type="romanUcPeriod" startAt="1"/>
              <a:defRPr sz="1500" kern="1200">
                <a:solidFill>
                  <a:schemeClr val="tx1"/>
                </a:solidFill>
                <a:latin typeface="+mj-lt"/>
                <a:ea typeface="Lucida Grande" pitchFamily="2" charset="0"/>
                <a:cs typeface="Lucida Grande" pitchFamily="2" charset="0"/>
              </a:defRPr>
            </a:lvl1pPr>
            <a:lvl2pPr marL="397493" indent="-221358" algn="l" defTabSz="342749" fontAlgn="base" rtl="0" eaLnBrk="0" hangingPunct="0">
              <a:spcBef>
                <a:spcPct val="0"/>
              </a:spcBef>
              <a:spcAft>
                <a:spcPct val="0"/>
              </a:spcAft>
              <a:buClr>
                <a:schemeClr val="tx1"/>
              </a:buClr>
              <a:buSzTx/>
              <a:buFont typeface="Chiomenti Regular"/>
              <a:buAutoNum type="romanUcPeriod" startAt="1"/>
              <a:defRPr kern="1200">
                <a:solidFill>
                  <a:schemeClr val="tx1"/>
                </a:solidFill>
                <a:latin typeface="+mn-lt"/>
                <a:ea typeface="Lucida Grande" pitchFamily="2" charset="0"/>
                <a:cs typeface="Lucida Grande" pitchFamily="2" charset="0"/>
              </a:defRPr>
            </a:lvl2pPr>
            <a:lvl3pPr marL="404634" indent="-205888" algn="l" defTabSz="342749" fontAlgn="base" rtl="0" eaLnBrk="0" hangingPunct="0">
              <a:spcBef>
                <a:spcPct val="0"/>
              </a:spcBef>
              <a:spcAft>
                <a:spcPct val="0"/>
              </a:spcAft>
              <a:buClr>
                <a:schemeClr val="tx1"/>
              </a:buClr>
              <a:buSzPct val="110000"/>
              <a:buFont typeface="Arial" pitchFamily="34" charset="0"/>
              <a:buChar char="•"/>
              <a:defRPr sz="1200" kern="1200">
                <a:solidFill>
                  <a:schemeClr val="tx1"/>
                </a:solidFill>
                <a:latin typeface="+mn-lt"/>
                <a:ea typeface="Lucida Grande" pitchFamily="2" charset="0"/>
                <a:cs typeface="Lucida Grande" pitchFamily="2" charset="0"/>
              </a:defRPr>
            </a:lvl3pPr>
            <a:lvl4pPr marL="702158" indent="-257061" algn="l" defTabSz="342749" fontAlgn="base" rtl="0" eaLnBrk="0" hangingPunct="0">
              <a:spcBef>
                <a:spcPct val="0"/>
              </a:spcBef>
              <a:spcAft>
                <a:spcPct val="0"/>
              </a:spcAft>
              <a:buClr>
                <a:schemeClr val="tx1"/>
              </a:buClr>
              <a:buSzPct val="110000"/>
              <a:buFont typeface="Chiomenti Regular"/>
              <a:buAutoNum type="alphaLcPeriod" startAt="1"/>
              <a:defRPr sz="1000" kern="1200">
                <a:solidFill>
                  <a:schemeClr val="tx1"/>
                </a:solidFill>
                <a:latin typeface="+mn-lt"/>
                <a:ea typeface="Lucida Grande" pitchFamily="2" charset="0"/>
                <a:cs typeface="Lucida Grande" pitchFamily="2" charset="0"/>
              </a:defRPr>
            </a:lvl4pPr>
            <a:lvl5pPr marL="873532" indent="-158284" algn="l" defTabSz="342749" fontAlgn="base" rtl="0" eaLnBrk="0" hangingPunct="0">
              <a:spcBef>
                <a:spcPct val="0"/>
              </a:spcBef>
              <a:spcAft>
                <a:spcPct val="0"/>
              </a:spcAft>
              <a:buClr>
                <a:schemeClr val="tx1"/>
              </a:buClr>
              <a:buSzTx/>
              <a:buFont typeface="Atlas Grotesk Regular"/>
              <a:buChar char="–"/>
              <a:defRPr sz="900" kern="1200">
                <a:solidFill>
                  <a:schemeClr val="tx1"/>
                </a:solidFill>
                <a:latin typeface="+mn-lt"/>
                <a:ea typeface="Lucida Grande" pitchFamily="2" charset="0"/>
                <a:cs typeface="Lucida Grande" pitchFamily="2" charset="0"/>
              </a:defRPr>
            </a:lvl5pPr>
            <a:lvl6pPr marL="1885116" indent="-171374" algn="l" defTabSz="342749" rtl="0" eaLnBrk="1" latinLnBrk="0" hangingPunct="1">
              <a:spcBef>
                <a:spcPct val="20000"/>
              </a:spcBef>
              <a:buFont typeface="Arial"/>
              <a:buChar char="•"/>
              <a:defRPr sz="1500" kern="1200">
                <a:solidFill>
                  <a:schemeClr val="tx1"/>
                </a:solidFill>
                <a:latin typeface="+mn-lt"/>
                <a:ea typeface="+mn-ea"/>
                <a:cs typeface="+mn-cs"/>
              </a:defRPr>
            </a:lvl6pPr>
            <a:lvl7pPr marL="2227864" indent="-171374" algn="l" defTabSz="342749" rtl="0" eaLnBrk="1" latinLnBrk="0" hangingPunct="1">
              <a:spcBef>
                <a:spcPct val="20000"/>
              </a:spcBef>
              <a:buFont typeface="Arial"/>
              <a:buChar char="•"/>
              <a:defRPr sz="1500" kern="1200">
                <a:solidFill>
                  <a:schemeClr val="tx1"/>
                </a:solidFill>
                <a:latin typeface="+mn-lt"/>
                <a:ea typeface="+mn-ea"/>
                <a:cs typeface="+mn-cs"/>
              </a:defRPr>
            </a:lvl7pPr>
            <a:lvl8pPr marL="2570612" indent="-171374" algn="l" defTabSz="342749" rtl="0" eaLnBrk="1" latinLnBrk="0" hangingPunct="1">
              <a:spcBef>
                <a:spcPct val="20000"/>
              </a:spcBef>
              <a:buFont typeface="Arial"/>
              <a:buChar char="•"/>
              <a:defRPr sz="1500" kern="1200">
                <a:solidFill>
                  <a:schemeClr val="tx1"/>
                </a:solidFill>
                <a:latin typeface="+mn-lt"/>
                <a:ea typeface="+mn-ea"/>
                <a:cs typeface="+mn-cs"/>
              </a:defRPr>
            </a:lvl8pPr>
            <a:lvl9pPr marL="2913361" indent="-171374" algn="l" defTabSz="342749" rtl="0" eaLnBrk="1" latinLnBrk="0" hangingPunct="1">
              <a:spcBef>
                <a:spcPct val="20000"/>
              </a:spcBef>
              <a:buFont typeface="Arial"/>
              <a:buChar char="•"/>
              <a:defRPr sz="1500" kern="1200">
                <a:solidFill>
                  <a:schemeClr val="tx1"/>
                </a:solidFill>
                <a:latin typeface="+mn-lt"/>
                <a:ea typeface="+mn-ea"/>
                <a:cs typeface="+mn-cs"/>
              </a:defRPr>
            </a:lvl9pPr>
          </a:lstStyle>
          <a:p>
            <a:pPr marL="380990" indent="-380990" defTabSz="1189332" fontAlgn="auto" eaLnBrk="1" hangingPunct="1">
              <a:buClrTx/>
              <a:buFont typeface="Wingdings" panose="05000000000000000000" pitchFamily="2" charset="2"/>
              <a:buChar char="§"/>
              <a:defRPr/>
            </a:pPr>
            <a:r>
              <a:rPr lang="en-GB" sz="3200" dirty="1">
                <a:solidFill>
                  <a:prstClr val="black"/>
                </a:solidFill>
                <a:latin typeface="Calibri" panose="020f0502020204030204"/>
                <a:ea typeface="+mn-ea"/>
                <a:cs typeface="+mn-cs"/>
              </a:rPr>
              <a:t>Scope - what drives bad results?</a:t>
            </a:r>
            <a:endParaRPr lang="nl-NL" sz="3200">
              <a:solidFill>
                <a:prstClr val="black"/>
              </a:solidFill>
              <a:latin typeface="Calibri" panose="020f0502020204030204"/>
              <a:ea typeface="+mn-ea"/>
              <a:cs typeface="+mn-cs"/>
            </a:endParaRPr>
          </a:p>
          <a:p>
            <a:pPr marL="380990" indent="-380990" defTabSz="1189332" fontAlgn="auto" eaLnBrk="1" hangingPunct="1">
              <a:buClrTx/>
              <a:buFont typeface="Wingdings" panose="05000000000000000000" pitchFamily="2" charset="2"/>
              <a:buChar char="§"/>
              <a:defRPr/>
            </a:pPr>
            <a:r>
              <a:rPr lang="en-GB" sz="3200" dirty="1">
                <a:solidFill>
                  <a:prstClr val="black"/>
                </a:solidFill>
                <a:latin typeface="Calibri" panose="020f0502020204030204"/>
                <a:ea typeface="+mn-ea"/>
                <a:cs typeface="+mn-cs"/>
              </a:rPr>
              <a:t>The impact of government grant on TP results (APAs)</a:t>
            </a:r>
            <a:endParaRPr lang="nl-NL" sz="3200">
              <a:solidFill>
                <a:prstClr val="black"/>
              </a:solidFill>
              <a:latin typeface="Calibri" panose="020f0502020204030204"/>
              <a:ea typeface="+mn-ea"/>
              <a:cs typeface="+mn-cs"/>
            </a:endParaRPr>
          </a:p>
          <a:p>
            <a:pPr marL="380990" indent="-380990" defTabSz="1189332" fontAlgn="auto" eaLnBrk="1" hangingPunct="1">
              <a:buClrTx/>
              <a:buFont typeface="Wingdings" panose="05000000000000000000" pitchFamily="2" charset="2"/>
              <a:buChar char="§"/>
              <a:defRPr/>
            </a:pPr>
            <a:r>
              <a:rPr lang="en-GB" sz="3200" dirty="1">
                <a:solidFill>
                  <a:prstClr val="black"/>
                </a:solidFill>
                <a:latin typeface="Calibri" panose="020f0502020204030204"/>
                <a:ea typeface="+mn-ea"/>
                <a:cs typeface="+mn-cs"/>
              </a:rPr>
              <a:t>Confirmation by an audit firm</a:t>
            </a:r>
            <a:endParaRPr lang="nl-NL" sz="3200">
              <a:solidFill>
                <a:prstClr val="black"/>
              </a:solidFill>
              <a:latin typeface="Calibri" panose="020f0502020204030204"/>
              <a:ea typeface="+mn-ea"/>
              <a:cs typeface="+mn-cs"/>
            </a:endParaRPr>
          </a:p>
          <a:p>
            <a:pPr marL="380990" indent="-380990" defTabSz="1189332" fontAlgn="auto" eaLnBrk="1" hangingPunct="1">
              <a:buClrTx/>
              <a:buFont typeface="Wingdings" panose="05000000000000000000" pitchFamily="2" charset="2"/>
              <a:buChar char="§"/>
              <a:defRPr/>
            </a:pPr>
            <a:r>
              <a:rPr lang="en-GB" sz="3200" dirty="1">
                <a:solidFill>
                  <a:prstClr val="black"/>
                </a:solidFill>
                <a:latin typeface="Calibri" panose="020f0502020204030204"/>
                <a:ea typeface="+mn-ea"/>
                <a:cs typeface="+mn-cs"/>
              </a:rPr>
              <a:t>Routine entities</a:t>
            </a:r>
          </a:p>
          <a:p>
            <a:pPr marL="697556" lvl="3" indent="-380990" defTabSz="1189332" fontAlgn="auto" eaLnBrk="1" hangingPunct="1">
              <a:buClrTx/>
              <a:buFont typeface="Wingdings" panose="05000000000000000000" pitchFamily="2" charset="2"/>
              <a:buChar char="§"/>
              <a:defRPr/>
            </a:pPr>
            <a:r>
              <a:rPr lang="en-GB" sz="2700" dirty="1">
                <a:solidFill>
                  <a:prstClr val="black"/>
                </a:solidFill>
                <a:latin typeface="Calibri" panose="020f0502020204030204"/>
                <a:ea typeface="+mn-ea"/>
                <a:cs typeface="+mn-cs"/>
              </a:rPr>
              <a:t>Guaranteed remuneration (some flexibility - lower quartile)</a:t>
            </a:r>
            <a:endParaRPr lang="nl-NL" sz="2700">
              <a:solidFill>
                <a:prstClr val="black"/>
              </a:solidFill>
              <a:latin typeface="Calibri" panose="020f0502020204030204"/>
              <a:ea typeface="+mn-ea"/>
              <a:cs typeface="+mn-cs"/>
            </a:endParaRPr>
          </a:p>
          <a:p>
            <a:pPr marL="697556" lvl="3" indent="-380990" defTabSz="1189332" fontAlgn="auto" eaLnBrk="1" hangingPunct="1">
              <a:buClrTx/>
              <a:buFont typeface="Wingdings" panose="05000000000000000000" pitchFamily="2" charset="2"/>
              <a:buChar char="§"/>
              <a:defRPr/>
            </a:pPr>
            <a:r>
              <a:rPr lang="en-GB" sz="2700" dirty="1">
                <a:solidFill>
                  <a:prstClr val="black"/>
                </a:solidFill>
                <a:latin typeface="Calibri" panose="020f0502020204030204"/>
                <a:ea typeface="+mn-ea"/>
                <a:cs typeface="+mn-cs"/>
              </a:rPr>
              <a:t>Force majeure clause</a:t>
            </a:r>
          </a:p>
          <a:p>
            <a:pPr marL="697556" lvl="3" indent="-380990" defTabSz="1189332" fontAlgn="auto" eaLnBrk="1" hangingPunct="1">
              <a:buClrTx/>
              <a:buFont typeface="Wingdings" panose="05000000000000000000" pitchFamily="2" charset="2"/>
              <a:buChar char="§"/>
              <a:defRPr/>
            </a:pPr>
            <a:r>
              <a:rPr lang="en-GB" sz="2700" dirty="1">
                <a:solidFill>
                  <a:prstClr val="black"/>
                </a:solidFill>
                <a:latin typeface="Calibri" panose="020f0502020204030204"/>
                <a:ea typeface="+mn-ea"/>
                <a:cs typeface="+mn-cs"/>
              </a:rPr>
              <a:t>Commercial books vs. tax books differences</a:t>
            </a:r>
            <a:endParaRPr lang="nl-NL" sz="270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5947811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289100" y="151656"/>
            <a:ext cx="11521440" cy="1146354"/>
          </a:xfrm>
        </p:spPr>
        <p:txBody>
          <a:bodyPr>
            <a:normAutofit fontScale="90000"/>
          </a:bodyPr>
          <a:lstStyle/>
          <a:p>
            <a:r>
              <a:rPr lang="en-US" dirty="1"/>
              <a:t>COVID-19 Impact on Transfer Pricing – Brazilian Experience</a:t>
            </a:r>
          </a:p>
        </p:txBody>
      </p:sp>
      <p:sp>
        <p:nvSpPr>
          <p:cNvPr id="6" name="Content Placeholder 6">
            <a:extLst>
              <a:ext uri="{FF2B5EF4-FFF2-40B4-BE49-F238E27FC236}">
                <a16:creationId xmlns:a16="http://schemas.microsoft.com/office/drawing/2014/main" id="{A82F8D2D-96CF-4A7C-BF32-57DFE5BF55D3}"/>
              </a:ext>
            </a:extLst>
          </p:cNvPr>
          <p:cNvSpPr txBox="1"/>
          <p:nvPr/>
        </p:nvSpPr>
        <p:spPr>
          <a:xfrm>
            <a:off x="335280" y="1169168"/>
            <a:ext cx="11521440" cy="5076333"/>
          </a:xfrm>
          <a:prstGeom prst="rect"/>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n-US" sz="2600" b="1" u="sng" dirty="1"/>
              <a:t>Brazilian TP Rules and protection against Brazilian currency devaluation:</a:t>
            </a:r>
          </a:p>
          <a:p>
            <a:pPr lvl="1" algn="just">
              <a:lnSpc>
                <a:spcPct val="100000"/>
              </a:lnSpc>
            </a:pPr>
            <a:r>
              <a:rPr lang="en-US" sz="1800" dirty="1"/>
              <a:t>Local rule: Exceptional treatment granted by law and regulations and addressed to Brazilian exporters, to couple with the devaluation of the BRL vis-a-vis foreign currency in the year of 2005: export revenues multiplied by 1,35%</a:t>
            </a:r>
          </a:p>
          <a:p>
            <a:pPr lvl="1" algn="just">
              <a:lnSpc>
                <a:spcPct val="100000"/>
              </a:lnSpc>
            </a:pPr>
            <a:r>
              <a:rPr lang="en-US" sz="1800" dirty="1"/>
              <a:t>Remedy provided under Brazilian law since 2005, not a COVID-19 crisis protection measure</a:t>
            </a:r>
          </a:p>
          <a:p>
            <a:pPr algn="just">
              <a:lnSpc>
                <a:spcPct val="100000"/>
              </a:lnSpc>
            </a:pPr>
            <a:r>
              <a:rPr lang="en-US" sz="2600" b="1" u="sng" dirty="1"/>
              <a:t>Brazilian claim to join OECD and the consequences towards Brazilian TP Rules:</a:t>
            </a:r>
          </a:p>
          <a:p>
            <a:pPr lvl="1" algn="just">
              <a:lnSpc>
                <a:spcPct val="100000"/>
              </a:lnSpc>
            </a:pPr>
            <a:r>
              <a:rPr lang="en-US" sz="1800" dirty="1"/>
              <a:t>Potential adjustments to fixed margins approach, towards a greater alignment to OECD TP Guidelines</a:t>
            </a:r>
          </a:p>
          <a:p>
            <a:pPr lvl="1" algn="just">
              <a:lnSpc>
                <a:spcPct val="100000"/>
              </a:lnSpc>
            </a:pPr>
            <a:r>
              <a:rPr lang="en-US" sz="1800" dirty="1"/>
              <a:t>Difficulties to implement functional analysis and exchange of information</a:t>
            </a:r>
          </a:p>
          <a:p>
            <a:pPr lvl="1" algn="just">
              <a:lnSpc>
                <a:spcPct val="100000"/>
              </a:lnSpc>
            </a:pPr>
            <a:r>
              <a:rPr lang="en-US" sz="1800" dirty="1"/>
              <a:t>Difficulties to implement MAP  and APA under the context of forbidden tax reduction/waiver</a:t>
            </a:r>
          </a:p>
          <a:p>
            <a:pPr lvl="1" algn="just">
              <a:lnSpc>
                <a:spcPct val="100000"/>
              </a:lnSpc>
            </a:pPr>
            <a:r>
              <a:rPr lang="en-US" sz="1800" dirty="1"/>
              <a:t>Measures to avoid economic double taxation over the flow of royalties and technical services aiming at increasing legal certainty</a:t>
            </a:r>
          </a:p>
          <a:p>
            <a:pPr lvl="1" algn="just">
              <a:lnSpc>
                <a:spcPct val="100000"/>
              </a:lnSpc>
            </a:pPr>
            <a:r>
              <a:rPr lang="en-US" sz="1800" dirty="1"/>
              <a:t>Further developments and enforcement of double tax treaties (for both source taxation over service income and correlative TP adjustments)</a:t>
            </a:r>
          </a:p>
          <a:p>
            <a:pPr lvl="1" algn="just">
              <a:lnSpc>
                <a:spcPct val="100000"/>
              </a:lnSpc>
            </a:pPr>
            <a:endParaRPr lang="en-US" sz="1800"/>
          </a:p>
          <a:p>
            <a:pPr lvl="1" algn="just">
              <a:lnSpc>
                <a:spcPct val="100000"/>
              </a:lnSpc>
            </a:pPr>
            <a:endParaRPr lang="en-US" sz="1800"/>
          </a:p>
          <a:p>
            <a:pPr lvl="1" algn="just">
              <a:lnSpc>
                <a:spcPct val="100000"/>
              </a:lnSpc>
            </a:pPr>
            <a:endParaRPr lang="en-US" sz="1700" b="1" u="sng"/>
          </a:p>
          <a:p>
            <a:pPr lvl="1" algn="just">
              <a:lnSpc>
                <a:spcPct val="100000"/>
              </a:lnSpc>
            </a:pPr>
            <a:endParaRPr lang="en-US" sz="1700"/>
          </a:p>
          <a:p>
            <a:pPr algn="just"/>
            <a:endParaRPr lang="en-US"/>
          </a:p>
        </p:txBody>
      </p:sp>
    </p:spTree>
    <p:extLst>
      <p:ext uri="{BB962C8B-B14F-4D97-AF65-F5344CB8AC3E}">
        <p14:creationId xmlns:p14="http://schemas.microsoft.com/office/powerpoint/2010/main" val="26252465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B2644-90FA-49D5-BE4B-1DFB8AE067DB}"/>
              </a:ext>
            </a:extLst>
          </p:cNvPr>
          <p:cNvSpPr>
            <a:spLocks noGrp="1"/>
          </p:cNvSpPr>
          <p:nvPr>
            <p:ph type="title"/>
          </p:nvPr>
        </p:nvSpPr>
        <p:spPr>
          <a:xfrm>
            <a:off x="215207" y="201595"/>
            <a:ext cx="11521440" cy="1146354"/>
          </a:xfrm>
        </p:spPr>
        <p:txBody>
          <a:bodyPr>
            <a:normAutofit/>
          </a:bodyPr>
          <a:lstStyle/>
          <a:p>
            <a:r>
              <a:rPr lang="en-US" sz="3600" dirty="1"/>
              <a:t>COVID-19 Impact on Transfer Pricing – US Experience</a:t>
            </a:r>
          </a:p>
        </p:txBody>
      </p:sp>
      <p:sp>
        <p:nvSpPr>
          <p:cNvPr id="3" name="Content Placeholder 2">
            <a:extLst>
              <a:ext uri="{FF2B5EF4-FFF2-40B4-BE49-F238E27FC236}">
                <a16:creationId xmlns:a16="http://schemas.microsoft.com/office/drawing/2014/main" id="{16A622ED-E043-4404-816A-2A164BDCCEAA}"/>
              </a:ext>
            </a:extLst>
          </p:cNvPr>
          <p:cNvSpPr>
            <a:spLocks noGrp="1"/>
          </p:cNvSpPr>
          <p:nvPr>
            <p:ph idx="1"/>
          </p:nvPr>
        </p:nvSpPr>
        <p:spPr>
          <a:xfrm>
            <a:off x="215207" y="1155809"/>
            <a:ext cx="11521440" cy="4109276"/>
          </a:xfrm>
        </p:spPr>
        <p:txBody>
          <a:bodyPr>
            <a:normAutofit/>
          </a:bodyPr>
          <a:lstStyle/>
          <a:p>
            <a:pPr marL="231775" lvl="1"/>
            <a:r>
              <a:rPr lang="en-US" dirty="1"/>
              <a:t>Role of arm’s length principle in COVID-19 adjustments (e.g., OECD Guidance on the transfer pricing implications of the COVID-19 pandemic (Dec. 18, 2020)) </a:t>
            </a:r>
          </a:p>
          <a:p>
            <a:pPr marL="231775" lvl="1"/>
            <a:r>
              <a:rPr lang="en-US" dirty="1"/>
              <a:t>Experience in developing and presenting COVID-19 adjustments to IRS and other tax authorities</a:t>
            </a:r>
          </a:p>
          <a:p>
            <a:pPr marL="231775" lvl="1"/>
            <a:r>
              <a:rPr lang="en-US" dirty="1"/>
              <a:t>Relevance of industry-specific, sector-specific, and company-specific issues in adjusting for COVID-19 impact</a:t>
            </a:r>
          </a:p>
          <a:p>
            <a:pPr marL="688975" lvl="2"/>
            <a:r>
              <a:rPr lang="en-US" dirty="1"/>
              <a:t>Companies within same sectors or industries can experience markedly different outcomes</a:t>
            </a:r>
          </a:p>
          <a:p>
            <a:pPr marL="688975" lvl="2"/>
            <a:r>
              <a:rPr lang="en-US" dirty="1"/>
              <a:t>Need for company-specific treatment</a:t>
            </a:r>
          </a:p>
          <a:p>
            <a:pPr marL="231775" lvl="1"/>
            <a:r>
              <a:rPr lang="en-US" dirty="1"/>
              <a:t>Treatment of government subsidies</a:t>
            </a:r>
          </a:p>
          <a:p>
            <a:pPr marL="231775" lvl="1"/>
            <a:r>
              <a:rPr lang="en-US" dirty="1"/>
              <a:t>Scope of COVID-19 impact (e.g., scope, duration)</a:t>
            </a:r>
          </a:p>
          <a:p>
            <a:endParaRPr lang="en-US"/>
          </a:p>
        </p:txBody>
      </p:sp>
    </p:spTree>
    <p:extLst>
      <p:ext uri="{BB962C8B-B14F-4D97-AF65-F5344CB8AC3E}">
        <p14:creationId xmlns:p14="http://schemas.microsoft.com/office/powerpoint/2010/main" val="1717621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3A411A-1B75-4F77-AED1-07C3E62272DA}"/>
              </a:ext>
            </a:extLst>
          </p:cNvPr>
          <p:cNvSpPr>
            <a:spLocks noGrp="1"/>
          </p:cNvSpPr>
          <p:nvPr>
            <p:ph type="title"/>
          </p:nvPr>
        </p:nvSpPr>
        <p:spPr>
          <a:xfrm>
            <a:off x="335280" y="188600"/>
            <a:ext cx="11521440" cy="1146354"/>
          </a:xfrm>
        </p:spPr>
        <p:txBody>
          <a:bodyPr>
            <a:normAutofit/>
          </a:bodyPr>
          <a:lstStyle/>
          <a:p>
            <a:r>
              <a:rPr lang="en-US" dirty="1"/>
              <a:t>Italian Supreme Court Decision No. 1232/2021 [2/2]</a:t>
            </a:r>
          </a:p>
        </p:txBody>
      </p:sp>
      <p:sp>
        <p:nvSpPr>
          <p:cNvPr id="6" name="Content Placeholder 6">
            <a:extLst>
              <a:ext uri="{FF2B5EF4-FFF2-40B4-BE49-F238E27FC236}">
                <a16:creationId xmlns:a16="http://schemas.microsoft.com/office/drawing/2014/main" id="{A82F8D2D-96CF-4A7C-BF32-57DFE5BF55D3}"/>
              </a:ext>
            </a:extLst>
          </p:cNvPr>
          <p:cNvSpPr txBox="1"/>
          <p:nvPr/>
        </p:nvSpPr>
        <p:spPr>
          <a:xfrm>
            <a:off x="335280" y="1420679"/>
            <a:ext cx="11521440" cy="5076333"/>
          </a:xfrm>
          <a:prstGeom prst="rect"/>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Clr>
                <a:srgbClr val="004B87"/>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B87"/>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4B8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B87"/>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it-IT" sz="3100" b="1" u="sng" dirty="1"/>
              <a:t>Italian Supreme Court Decision</a:t>
            </a:r>
            <a:r>
              <a:rPr lang="en-US" sz="3100" dirty="1"/>
              <a:t>: </a:t>
            </a:r>
          </a:p>
          <a:p>
            <a:pPr lvl="1" algn="just">
              <a:lnSpc>
                <a:spcPct val="100000"/>
              </a:lnSpc>
              <a:spcAft>
                <a:spcPts val="600"/>
              </a:spcAft>
            </a:pPr>
            <a:r>
              <a:rPr lang="en-US" b="1" dirty="1"/>
              <a:t>The economic interest </a:t>
            </a:r>
            <a:r>
              <a:rPr lang="en-US" dirty="1"/>
              <a:t>of a given group </a:t>
            </a:r>
            <a:r>
              <a:rPr lang="en-US" b="1" dirty="1"/>
              <a:t>cannot be used</a:t>
            </a:r>
            <a:r>
              <a:rPr lang="en-US" dirty="1"/>
              <a:t>, </a:t>
            </a:r>
            <a:r>
              <a:rPr lang="en-US" i="1" dirty="1"/>
              <a:t>per se</a:t>
            </a:r>
            <a:r>
              <a:rPr lang="en-US" b="1" dirty="1"/>
              <a:t>, to waive </a:t>
            </a:r>
            <a:r>
              <a:rPr lang="en-US" dirty="1"/>
              <a:t>the application of </a:t>
            </a:r>
            <a:r>
              <a:rPr lang="en-US" b="1" dirty="1"/>
              <a:t>the</a:t>
            </a:r>
            <a:r>
              <a:rPr lang="en-US" dirty="1"/>
              <a:t> </a:t>
            </a:r>
            <a:r>
              <a:rPr lang="en-US" b="1" dirty="1"/>
              <a:t>arm’s-length principle</a:t>
            </a:r>
            <a:endParaRPr lang="en-US"/>
          </a:p>
          <a:p>
            <a:pPr lvl="1" algn="just">
              <a:lnSpc>
                <a:spcPct val="100000"/>
              </a:lnSpc>
              <a:spcAft>
                <a:spcPts val="600"/>
              </a:spcAft>
            </a:pPr>
            <a:r>
              <a:rPr lang="en-US" b="1" dirty="1"/>
              <a:t>A non-arm’s-length royalty would be acceptable only for a limited period</a:t>
            </a:r>
            <a:r>
              <a:rPr lang="en-US" dirty="1"/>
              <a:t>, whereas if implemented for an undefined period it could determine an uneconomical behavior not compliant with the arm’s-length principle</a:t>
            </a:r>
          </a:p>
          <a:p>
            <a:pPr lvl="1">
              <a:lnSpc>
                <a:spcPct val="100000"/>
              </a:lnSpc>
              <a:spcAft>
                <a:spcPts val="600"/>
              </a:spcAft>
            </a:pPr>
            <a:r>
              <a:rPr lang="en-US" b="1" dirty="1"/>
              <a:t>The burden of proof </a:t>
            </a:r>
            <a:r>
              <a:rPr lang="en-US" dirty="1"/>
              <a:t>regarding the compliance with the arm’s-length principle </a:t>
            </a:r>
            <a:r>
              <a:rPr lang="en-US" b="1" dirty="1"/>
              <a:t>rests with the taxpayer</a:t>
            </a:r>
            <a:endParaRPr lang="en-US" sz="2400" b="1"/>
          </a:p>
          <a:p>
            <a:pPr algn="just">
              <a:lnSpc>
                <a:spcPct val="100000"/>
              </a:lnSpc>
            </a:pPr>
            <a:r>
              <a:rPr lang="en-US" sz="3100" b="1" u="sng" dirty="1"/>
              <a:t>Key Insights</a:t>
            </a:r>
            <a:r>
              <a:rPr lang="en-US" sz="3100" b="1" dirty="1"/>
              <a:t>:</a:t>
            </a:r>
          </a:p>
          <a:p>
            <a:pPr lvl="1" algn="just">
              <a:lnSpc>
                <a:spcPct val="100000"/>
              </a:lnSpc>
              <a:spcAft>
                <a:spcPts val="600"/>
              </a:spcAft>
            </a:pPr>
            <a:r>
              <a:rPr lang="en-US" dirty="1"/>
              <a:t>The group economic interest </a:t>
            </a:r>
            <a:r>
              <a:rPr lang="en-US" u="sng" dirty="1"/>
              <a:t>may override the arm’s-length principle only if combined with other economic or technical elements</a:t>
            </a:r>
          </a:p>
          <a:p>
            <a:pPr lvl="1" algn="just">
              <a:lnSpc>
                <a:spcPct val="100000"/>
              </a:lnSpc>
              <a:spcAft>
                <a:spcPts val="600"/>
              </a:spcAft>
            </a:pPr>
            <a:r>
              <a:rPr lang="en-US" dirty="1"/>
              <a:t>The </a:t>
            </a:r>
            <a:r>
              <a:rPr lang="en-US" u="sng" dirty="1"/>
              <a:t>relevance of the business strategy</a:t>
            </a:r>
            <a:r>
              <a:rPr lang="en-US" dirty="1"/>
              <a:t> in determining the transfer pricing </a:t>
            </a:r>
            <a:r>
              <a:rPr lang="en-US" u="sng" dirty="1"/>
              <a:t>is endorsed by the Italian courts</a:t>
            </a:r>
            <a:r>
              <a:rPr lang="en-US" dirty="1"/>
              <a:t>, as well as the OECD Transfer Pricing Guidelines</a:t>
            </a:r>
          </a:p>
          <a:p>
            <a:pPr lvl="1" algn="just">
              <a:lnSpc>
                <a:spcPct val="100000"/>
              </a:lnSpc>
              <a:spcAft>
                <a:spcPts val="600"/>
              </a:spcAft>
            </a:pPr>
            <a:r>
              <a:rPr lang="en-US" dirty="1"/>
              <a:t>Importance to prepare a proper </a:t>
            </a:r>
            <a:r>
              <a:rPr lang="en-US" u="sng" dirty="1"/>
              <a:t>documentation illustrating the relevant facts and circumstances</a:t>
            </a:r>
            <a:r>
              <a:rPr lang="en-US" dirty="1"/>
              <a:t> (</a:t>
            </a:r>
            <a:r>
              <a:rPr lang="en-US" i="1" dirty="1"/>
              <a:t>e.g.,</a:t>
            </a:r>
            <a:r>
              <a:rPr lang="en-US" dirty="1"/>
              <a:t> assessing how long an independent party would have supported and granted benefits to another independent contractor in comparable circumstances)</a:t>
            </a:r>
          </a:p>
          <a:p>
            <a:pPr algn="just"/>
            <a:endParaRPr lang="en-US" sz="3200"/>
          </a:p>
        </p:txBody>
      </p:sp>
    </p:spTree>
    <p:extLst>
      <p:ext uri="{BB962C8B-B14F-4D97-AF65-F5344CB8AC3E}">
        <p14:creationId xmlns:p14="http://schemas.microsoft.com/office/powerpoint/2010/main" val="26255388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5932-F8C1-4C85-86D1-883853AB4F10}"/>
              </a:ext>
            </a:extLst>
          </p:cNvPr>
          <p:cNvSpPr>
            <a:spLocks noGrp="1"/>
          </p:cNvSpPr>
          <p:nvPr>
            <p:ph type="title"/>
          </p:nvPr>
        </p:nvSpPr>
        <p:spPr/>
        <p:txBody>
          <a:bodyPr>
            <a:normAutofit fontScale="90000"/>
          </a:bodyPr>
          <a:lstStyle/>
          <a:p>
            <a:r>
              <a:rPr lang="en-US" dirty="1"/>
              <a:t>Q&amp;A</a:t>
            </a:r>
            <a:br>
              <a:rPr lang="en-US" dirty="1"/>
            </a:br>
            <a:br>
              <a:rPr lang="en-US" dirty="1"/>
            </a:br>
            <a:r>
              <a:rPr lang="en-US" dirty="1"/>
              <a:t>Thank you!</a:t>
            </a:r>
          </a:p>
        </p:txBody>
      </p:sp>
    </p:spTree>
    <p:extLst>
      <p:ext uri="{BB962C8B-B14F-4D97-AF65-F5344CB8AC3E}">
        <p14:creationId xmlns:p14="http://schemas.microsoft.com/office/powerpoint/2010/main" val="2345823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CDD3-C194-4457-A0ED-C503722840BD}"/>
              </a:ext>
            </a:extLst>
          </p:cNvPr>
          <p:cNvSpPr>
            <a:spLocks noGrp="1"/>
          </p:cNvSpPr>
          <p:nvPr>
            <p:ph type="title"/>
          </p:nvPr>
        </p:nvSpPr>
        <p:spPr>
          <a:xfrm>
            <a:off x="261389" y="438069"/>
            <a:ext cx="11521440" cy="1146354"/>
          </a:xfrm>
        </p:spPr>
        <p:txBody>
          <a:bodyPr/>
          <a:lstStyle/>
          <a:p>
            <a:r>
              <a:rPr kumimoji="0" lang="en-CA" sz="3600" i="1" u="none" strike="noStrike" kern="1200" cap="none" spc="0" normalizeH="0" baseline="0" noProof="0" dirty="1">
                <a:ln>
                  <a:noFill/>
                </a:ln>
                <a:effectLst/>
                <a:uLnTx/>
                <a:uFillTx/>
                <a:ea typeface="+mj-ea"/>
                <a:cs typeface="+mj-cs"/>
              </a:rPr>
              <a:t>Canada v. Cameco Corporation</a:t>
            </a:r>
            <a:r>
              <a:rPr kumimoji="0" lang="en-CA" sz="3600" i="0" u="none" strike="noStrike" kern="1200" cap="none" spc="0" normalizeH="0" baseline="0" noProof="0" dirty="1">
                <a:ln>
                  <a:noFill/>
                </a:ln>
                <a:effectLst/>
                <a:uLnTx/>
                <a:uFillTx/>
                <a:ea typeface="+mj-ea"/>
                <a:cs typeface="+mj-cs"/>
              </a:rPr>
              <a:t>, 2020 FCA 112 [1/4]</a:t>
            </a:r>
            <a:br>
              <a:rPr kumimoji="0" lang="en-CA" sz="32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9F1C3CCC-6B3A-4F67-BEE8-B1BAAA07FF90}"/>
              </a:ext>
            </a:extLst>
          </p:cNvPr>
          <p:cNvSpPr>
            <a:spLocks noGrp="1"/>
          </p:cNvSpPr>
          <p:nvPr>
            <p:ph idx="1"/>
          </p:nvPr>
        </p:nvSpPr>
        <p:spPr>
          <a:xfrm>
            <a:off x="387724" y="1584423"/>
            <a:ext cx="10966076" cy="4453132"/>
          </a:xfrm>
        </p:spPr>
        <p:txBody>
          <a:bodyPr>
            <a:normAutofit/>
          </a:bodyPr>
          <a:lstStyle/>
          <a:p>
            <a:pPr>
              <a:buClrTx/>
            </a:pPr>
            <a:r>
              <a:rPr lang="en-CA" sz="2400" dirty="1">
                <a:latin typeface="Calibri" panose="020f0502020204030204" pitchFamily="34" charset="0"/>
                <a:cs typeface="Times New Roman" panose="02020603050405020304" pitchFamily="18" charset="0"/>
              </a:rPr>
              <a:t>Cameco Corporation is a large uranium producer resident in Canada</a:t>
            </a:r>
          </a:p>
          <a:p>
            <a:pPr>
              <a:buClrTx/>
            </a:pPr>
            <a:r>
              <a:rPr lang="en-CA" sz="2400" dirty="1">
                <a:latin typeface="Calibri" panose="020f0502020204030204" pitchFamily="34" charset="0"/>
                <a:cs typeface="Times New Roman" panose="02020603050405020304" pitchFamily="18" charset="0"/>
              </a:rPr>
              <a:t>In 1999, it designated a European subsidiary to be the signatory of agreements to acquire uranium from third parties. The European subsidiary also agreed to acquire uranium from the Canadian parent.  When the price of uranium increased sharply during the term of the agreements, the European (Swiss) Subsidiary realized significant income from the acquisition and resale of the uranium</a:t>
            </a:r>
          </a:p>
          <a:p>
            <a:pPr>
              <a:buClrTx/>
            </a:pPr>
            <a:r>
              <a:rPr lang="en-CA" sz="2400" dirty="1">
                <a:latin typeface="Calibri" panose="020f0502020204030204" pitchFamily="34" charset="0"/>
                <a:cs typeface="Times New Roman" panose="02020603050405020304" pitchFamily="18" charset="0"/>
              </a:rPr>
              <a:t>The CRA issued reassessments </a:t>
            </a:r>
            <a:r>
              <a:rPr lang="en-CA" sz="2400" dirty="1">
                <a:latin typeface="Calibri" panose="020f0502020204030204" pitchFamily="34" charset="0"/>
                <a:ea typeface="Calibri" panose="020f0502020204030204" pitchFamily="34" charset="0"/>
                <a:cs typeface="Times New Roman" panose="02020603050405020304" pitchFamily="18" charset="0"/>
              </a:rPr>
              <a:t>to reallocate the profits of its European subsidiary to </a:t>
            </a:r>
            <a:r>
              <a:rPr lang="en-CA" sz="2400" dirty="1">
                <a:latin typeface="Calibri" panose="020f0502020204030204" pitchFamily="34" charset="0"/>
                <a:cs typeface="Times New Roman" panose="02020603050405020304" pitchFamily="18" charset="0"/>
              </a:rPr>
              <a:t>Cameco Corporation</a:t>
            </a:r>
            <a:endParaRPr lang="en-CA" sz="2400">
              <a:latin typeface="Calibri" panose="020f0502020204030204" pitchFamily="34" charset="0"/>
              <a:ea typeface="Calibri" panose="020f0502020204030204" pitchFamily="34" charset="0"/>
              <a:cs typeface="Times New Roman" panose="02020603050405020304" pitchFamily="18" charset="0"/>
            </a:endParaRPr>
          </a:p>
          <a:p>
            <a:pPr marL="0" indent="0">
              <a:buClrTx/>
              <a:buNone/>
            </a:pPr>
            <a:endParaRPr lang="en-CA" sz="2400">
              <a:latin typeface="Calibri" panose="020f0502020204030204" pitchFamily="34" charset="0"/>
              <a:cs typeface="Times New Roman" panose="02020603050405020304" pitchFamily="18" charset="0"/>
            </a:endParaRPr>
          </a:p>
          <a:p>
            <a:pPr marL="0" indent="0">
              <a:buNone/>
            </a:pPr>
            <a:endParaRPr lang="en-CA"/>
          </a:p>
        </p:txBody>
      </p:sp>
    </p:spTree>
    <p:extLst>
      <p:ext uri="{BB962C8B-B14F-4D97-AF65-F5344CB8AC3E}">
        <p14:creationId xmlns:p14="http://schemas.microsoft.com/office/powerpoint/2010/main" val="1798827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96222-F2C7-4856-B9E1-7CC7728827B9}"/>
              </a:ext>
            </a:extLst>
          </p:cNvPr>
          <p:cNvSpPr>
            <a:spLocks noGrp="1"/>
          </p:cNvSpPr>
          <p:nvPr>
            <p:ph type="title"/>
          </p:nvPr>
        </p:nvSpPr>
        <p:spPr>
          <a:xfrm>
            <a:off x="242914" y="441738"/>
            <a:ext cx="11521440" cy="1146354"/>
          </a:xfrm>
        </p:spPr>
        <p:txBody>
          <a:bodyPr/>
          <a:lstStyle/>
          <a:p>
            <a:r>
              <a:rPr lang="en-CA" sz="3600" i="1" dirty="1"/>
              <a:t>Canada v. Cameco Corporation </a:t>
            </a:r>
            <a:r>
              <a:rPr lang="en-CA" sz="3600" dirty="1"/>
              <a:t>[2/4]</a:t>
            </a:r>
            <a:r>
              <a:rPr lang="en-CA" sz="3600" i="1" dirty="1"/>
              <a:t> </a:t>
            </a:r>
            <a:br>
              <a:rPr kumimoji="0" lang="en-CA" sz="32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84B40EA8-DBD6-4D4B-BB25-1E683D513A2C}"/>
              </a:ext>
            </a:extLst>
          </p:cNvPr>
          <p:cNvSpPr>
            <a:spLocks noGrp="1"/>
          </p:cNvSpPr>
          <p:nvPr>
            <p:ph idx="1"/>
          </p:nvPr>
        </p:nvSpPr>
        <p:spPr>
          <a:xfrm>
            <a:off x="348673" y="1167256"/>
            <a:ext cx="10515600" cy="4886071"/>
          </a:xfrm>
        </p:spPr>
        <p:txBody>
          <a:bodyPr>
            <a:normAutofit lnSpcReduction="10000"/>
          </a:bodyPr>
          <a:lstStyle/>
          <a:p>
            <a:pPr>
              <a:buClrTx/>
            </a:pPr>
            <a:r>
              <a:rPr lang="en-CA" sz="2400" dirty="1">
                <a:effectLst/>
                <a:latin typeface="Calibri" panose="020f0502020204030204" pitchFamily="34" charset="0"/>
                <a:ea typeface="Calibri" panose="020f0502020204030204" pitchFamily="34" charset="0"/>
                <a:cs typeface="Times New Roman" panose="02020603050405020304" pitchFamily="18" charset="0"/>
              </a:rPr>
              <a:t>There are two sets of transfer pricing provisions that the CRA may use to challenge cross-border non-arm’s length transactions: </a:t>
            </a:r>
          </a:p>
          <a:p>
            <a:pPr marL="800100" lvl="1" indent="-342900">
              <a:buClrTx/>
              <a:buFont typeface="+mj-lt"/>
              <a:buAutoNum type="arabicPeriod" startAt="1"/>
            </a:pPr>
            <a:r>
              <a:rPr lang="en-CA" sz="2400" dirty="1">
                <a:effectLst/>
                <a:latin typeface="Calibri" panose="020f0502020204030204" pitchFamily="34" charset="0"/>
                <a:ea typeface="Calibri" panose="020f0502020204030204" pitchFamily="34" charset="0"/>
                <a:cs typeface="Times New Roman" panose="02020603050405020304" pitchFamily="18" charset="0"/>
              </a:rPr>
              <a:t>Paragraphs 247(a) and (c) of the ITA – This allows the CRA to adjust the terms of a transaction or series of transactions to those that would have been made between persons dealing at arm’s length, i.e., apply the arm’s length principle to the transaction or series; or </a:t>
            </a:r>
          </a:p>
          <a:p>
            <a:pPr marL="800100" lvl="1" indent="-342900">
              <a:buClrTx/>
              <a:buFont typeface="+mj-lt"/>
              <a:buAutoNum type="arabicPeriod" startAt="1"/>
            </a:pPr>
            <a:r>
              <a:rPr lang="en-CA" sz="2400" dirty="1">
                <a:effectLst/>
                <a:latin typeface="Calibri" panose="020f0502020204030204" pitchFamily="34" charset="0"/>
                <a:ea typeface="Calibri" panose="020f0502020204030204" pitchFamily="34" charset="0"/>
                <a:cs typeface="Times New Roman" panose="02020603050405020304" pitchFamily="18" charset="0"/>
              </a:rPr>
              <a:t>Paragraphs 247(b) and (d) of the ITA – which provides that If the transaction or series would not have been entered into between persons dealing at arm’s length, and can reasonably be considered not to have been entered into primarily for </a:t>
            </a:r>
            <a:r>
              <a:rPr lang="en-CA" sz="2400" i="1" dirty="1">
                <a:effectLst/>
                <a:latin typeface="Calibri" panose="020f0502020204030204" pitchFamily="34" charset="0"/>
                <a:ea typeface="Calibri" panose="020f0502020204030204" pitchFamily="34" charset="0"/>
                <a:cs typeface="Times New Roman" panose="02020603050405020304" pitchFamily="18" charset="0"/>
              </a:rPr>
              <a:t>bona fide</a:t>
            </a:r>
            <a:r>
              <a:rPr lang="en-CA" sz="2400" dirty="1">
                <a:effectLst/>
                <a:latin typeface="Calibri" panose="020f0502020204030204" pitchFamily="34" charset="0"/>
                <a:ea typeface="Calibri" panose="020f0502020204030204" pitchFamily="34" charset="0"/>
                <a:cs typeface="Times New Roman" panose="02020603050405020304" pitchFamily="18" charset="0"/>
              </a:rPr>
              <a:t> purposes other than to obtain a tax benefit, then the CRA may recharacterize the transaction or series to one that would have been entered into between persons dealing at arm’s length</a:t>
            </a:r>
          </a:p>
          <a:p>
            <a:r>
              <a:rPr lang="en-CA" sz="2400" dirty="1">
                <a:latin typeface="Calibri" panose="020f0502020204030204" pitchFamily="34" charset="0"/>
                <a:cs typeface="Times New Roman" panose="02020603050405020304" pitchFamily="18" charset="0"/>
              </a:rPr>
              <a:t>The CRA’s main argument was that paragraphs 247(2)(b) and (d) of the ITA allowed it to reallocate the profits</a:t>
            </a:r>
          </a:p>
          <a:p>
            <a:endParaRPr lang="en-CA"/>
          </a:p>
        </p:txBody>
      </p:sp>
    </p:spTree>
    <p:extLst>
      <p:ext uri="{BB962C8B-B14F-4D97-AF65-F5344CB8AC3E}">
        <p14:creationId xmlns:p14="http://schemas.microsoft.com/office/powerpoint/2010/main" val="2986856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96222-F2C7-4856-B9E1-7CC7728827B9}"/>
              </a:ext>
            </a:extLst>
          </p:cNvPr>
          <p:cNvSpPr>
            <a:spLocks noGrp="1"/>
          </p:cNvSpPr>
          <p:nvPr>
            <p:ph type="title"/>
          </p:nvPr>
        </p:nvSpPr>
        <p:spPr>
          <a:xfrm>
            <a:off x="242914" y="441738"/>
            <a:ext cx="11521440" cy="1146354"/>
          </a:xfrm>
        </p:spPr>
        <p:txBody>
          <a:bodyPr/>
          <a:lstStyle/>
          <a:p>
            <a:r>
              <a:rPr lang="en-CA" sz="3600" i="1" dirty="1"/>
              <a:t>Canada v. Cameco Corporation </a:t>
            </a:r>
            <a:r>
              <a:rPr lang="en-CA" sz="3600" dirty="1"/>
              <a:t>[3/4]</a:t>
            </a:r>
            <a:br>
              <a:rPr kumimoji="0" lang="en-CA" sz="32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84B40EA8-DBD6-4D4B-BB25-1E683D513A2C}"/>
              </a:ext>
            </a:extLst>
          </p:cNvPr>
          <p:cNvSpPr>
            <a:spLocks noGrp="1"/>
          </p:cNvSpPr>
          <p:nvPr>
            <p:ph idx="1"/>
          </p:nvPr>
        </p:nvSpPr>
        <p:spPr>
          <a:xfrm>
            <a:off x="311727" y="1158020"/>
            <a:ext cx="10515600" cy="4886071"/>
          </a:xfrm>
        </p:spPr>
        <p:txBody>
          <a:bodyPr>
            <a:normAutofit/>
          </a:bodyPr>
          <a:lstStyle/>
          <a:p>
            <a:pPr>
              <a:buClrTx/>
            </a:pPr>
            <a:r>
              <a:rPr lang="en-CA" dirty="1">
                <a:latin typeface="Calibri" panose="020f0502020204030204" pitchFamily="34" charset="0"/>
                <a:ea typeface="Calibri" panose="020f0502020204030204" pitchFamily="34" charset="0"/>
                <a:cs typeface="Times New Roman" panose="02020603050405020304" pitchFamily="18" charset="0"/>
              </a:rPr>
              <a:t>The focus of the case in the Federal Court of Appeal was whether the series of transactions that gave rise to the Swiss subsidiary’s profits, would have been entered into between persons dealing at arm’s length</a:t>
            </a:r>
          </a:p>
          <a:p>
            <a:pPr>
              <a:buClrTx/>
            </a:pPr>
            <a:r>
              <a:rPr lang="en-CA" dirty="1">
                <a:latin typeface="Calibri" panose="020f0502020204030204" pitchFamily="34" charset="0"/>
                <a:cs typeface="Times New Roman" panose="02020603050405020304" pitchFamily="18" charset="0"/>
              </a:rPr>
              <a:t>The Court held that paragraphs 247(2)(b) and (d) of the ITA “apply only where a taxpayer and non-arm’s length non-resident have entered into a transaction or a series of transactions that would not have been entered into between any two (or more) persons dealing at arm’s length, under any terms or conditions (at para 82)</a:t>
            </a:r>
          </a:p>
          <a:p>
            <a:endParaRPr lang="en-CA"/>
          </a:p>
        </p:txBody>
      </p:sp>
    </p:spTree>
    <p:extLst>
      <p:ext uri="{BB962C8B-B14F-4D97-AF65-F5344CB8AC3E}">
        <p14:creationId xmlns:p14="http://schemas.microsoft.com/office/powerpoint/2010/main" val="3469701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96222-F2C7-4856-B9E1-7CC7728827B9}"/>
              </a:ext>
            </a:extLst>
          </p:cNvPr>
          <p:cNvSpPr>
            <a:spLocks noGrp="1"/>
          </p:cNvSpPr>
          <p:nvPr>
            <p:ph type="title"/>
          </p:nvPr>
        </p:nvSpPr>
        <p:spPr>
          <a:xfrm>
            <a:off x="242914" y="441738"/>
            <a:ext cx="11521440" cy="1146354"/>
          </a:xfrm>
        </p:spPr>
        <p:txBody>
          <a:bodyPr/>
          <a:lstStyle/>
          <a:p>
            <a:r>
              <a:rPr lang="en-CA" sz="3600" i="1" dirty="1"/>
              <a:t>Canada v. Cameco Corporation </a:t>
            </a:r>
            <a:r>
              <a:rPr lang="en-CA" sz="3600" dirty="1"/>
              <a:t>[4/4]</a:t>
            </a:r>
            <a:r>
              <a:rPr lang="en-CA" sz="3600" i="1" dirty="1"/>
              <a:t> </a:t>
            </a:r>
            <a:br>
              <a:rPr kumimoji="0" lang="en-CA" sz="3200" b="1" i="0" u="none" strike="noStrike" kern="1200" cap="none" spc="0" normalizeH="0" baseline="0" noProof="0" dirty="1">
                <a:ln>
                  <a:noFill/>
                </a:ln>
                <a:solidFill>
                  <a:srgbClr val="5C6671"/>
                </a:solidFill>
                <a:effectLst/>
                <a:uLnTx/>
                <a:uFillTx/>
                <a:latin typeface="Segoe UI Semibold" panose="020b0702040204020203" pitchFamily="34" charset="0"/>
                <a:ea typeface="+mj-ea"/>
                <a:cs typeface="+mj-cs"/>
              </a:rPr>
            </a:br>
            <a:endParaRPr lang="en-CA"/>
          </a:p>
        </p:txBody>
      </p:sp>
      <p:sp>
        <p:nvSpPr>
          <p:cNvPr id="3" name="Content Placeholder 2">
            <a:extLst>
              <a:ext uri="{FF2B5EF4-FFF2-40B4-BE49-F238E27FC236}">
                <a16:creationId xmlns:a16="http://schemas.microsoft.com/office/drawing/2014/main" id="{84B40EA8-DBD6-4D4B-BB25-1E683D513A2C}"/>
              </a:ext>
            </a:extLst>
          </p:cNvPr>
          <p:cNvSpPr>
            <a:spLocks noGrp="1"/>
          </p:cNvSpPr>
          <p:nvPr>
            <p:ph idx="1"/>
          </p:nvPr>
        </p:nvSpPr>
        <p:spPr>
          <a:xfrm>
            <a:off x="311727" y="1158020"/>
            <a:ext cx="10515600" cy="4886071"/>
          </a:xfrm>
        </p:spPr>
        <p:txBody>
          <a:bodyPr>
            <a:normAutofit lnSpcReduction="10000"/>
          </a:bodyPr>
          <a:lstStyle/>
          <a:p>
            <a:r>
              <a:rPr lang="en-CA" dirty="1">
                <a:latin typeface="Calibri" panose="020f0502020204030204" pitchFamily="34" charset="0"/>
                <a:ea typeface="Calibri" panose="020f0502020204030204" pitchFamily="34" charset="0"/>
                <a:cs typeface="Times New Roman" panose="02020603050405020304" pitchFamily="18" charset="0"/>
              </a:rPr>
              <a:t>The Court accepted the lower court’s finding that the transactions would have been entered into between persons dealing at arm’s length, so it was not necessary for the Court to determine whether the series was entered into primarily for </a:t>
            </a:r>
            <a:r>
              <a:rPr lang="en-CA" i="1" dirty="1">
                <a:latin typeface="Calibri" panose="020f0502020204030204" pitchFamily="34" charset="0"/>
                <a:ea typeface="Calibri" panose="020f0502020204030204" pitchFamily="34" charset="0"/>
                <a:cs typeface="Times New Roman" panose="02020603050405020304" pitchFamily="18" charset="0"/>
              </a:rPr>
              <a:t>bona fide </a:t>
            </a:r>
            <a:r>
              <a:rPr lang="en-CA" dirty="1">
                <a:latin typeface="Calibri" panose="020f0502020204030204" pitchFamily="34" charset="0"/>
                <a:ea typeface="Calibri" panose="020f0502020204030204" pitchFamily="34" charset="0"/>
                <a:cs typeface="Times New Roman" panose="02020603050405020304" pitchFamily="18" charset="0"/>
              </a:rPr>
              <a:t>purposes other than to obtain a tax benefit</a:t>
            </a:r>
          </a:p>
          <a:p>
            <a:r>
              <a:rPr lang="en-CA" dirty="1">
                <a:latin typeface="Calibri" panose="020f0502020204030204" pitchFamily="34" charset="0"/>
                <a:cs typeface="Times New Roman" panose="02020603050405020304" pitchFamily="18" charset="0"/>
              </a:rPr>
              <a:t>The Court also accepted that the </a:t>
            </a:r>
            <a:r>
              <a:rPr lang="en-CA" dirty="1">
                <a:latin typeface="Calibri" panose="020f0502020204030204" pitchFamily="34" charset="0"/>
                <a:ea typeface="Calibri" panose="020f0502020204030204" pitchFamily="34" charset="0"/>
                <a:cs typeface="Times New Roman" panose="02020603050405020304" pitchFamily="18" charset="0"/>
              </a:rPr>
              <a:t>transactions would have been entered into between persons dealing at arm’s length because the</a:t>
            </a:r>
            <a:r>
              <a:rPr lang="en-CA" dirty="1">
                <a:latin typeface="Calibri" panose="020f0502020204030204" pitchFamily="34" charset="0"/>
                <a:cs typeface="Times New Roman" panose="02020603050405020304" pitchFamily="18" charset="0"/>
              </a:rPr>
              <a:t> economic benefit of participating in the agreements was negligible or negative at the time they were entered into and because the prices charged by Cameco to its foreign subsidiary were well within an arm’s length range of prices </a:t>
            </a:r>
          </a:p>
          <a:p>
            <a:r>
              <a:rPr lang="en-CA" dirty="1">
                <a:latin typeface="Calibri" panose="020f0502020204030204" pitchFamily="34" charset="0"/>
                <a:cs typeface="Times New Roman" panose="02020603050405020304" pitchFamily="18" charset="0"/>
              </a:rPr>
              <a:t>The Supreme Court of Canada denied the Crown’s application for leave to appeal the decision of the Federal Court of Appeal</a:t>
            </a:r>
          </a:p>
          <a:p>
            <a:endParaRPr lang="en-CA"/>
          </a:p>
        </p:txBody>
      </p:sp>
    </p:spTree>
    <p:extLst>
      <p:ext uri="{BB962C8B-B14F-4D97-AF65-F5344CB8AC3E}">
        <p14:creationId xmlns:p14="http://schemas.microsoft.com/office/powerpoint/2010/main" val="2598339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A&amp;B Template 4 widescreen">
  <a:themeElements>
    <a:clrScheme name="A&amp;B">
      <a:dk1>
        <a:sysClr val="windowText" lastClr="000000"/>
      </a:dk1>
      <a:lt1>
        <a:srgbClr val="FFFFFF"/>
      </a:lt1>
      <a:dk2>
        <a:srgbClr val="004B87"/>
      </a:dk2>
      <a:lt2>
        <a:srgbClr val="E3DED1"/>
      </a:lt2>
      <a:accent1>
        <a:srgbClr val="004B87"/>
      </a:accent1>
      <a:accent2>
        <a:srgbClr val="6198C5"/>
      </a:accent2>
      <a:accent3>
        <a:srgbClr val="A49483"/>
      </a:accent3>
      <a:accent4>
        <a:srgbClr val="B33D20"/>
      </a:accent4>
      <a:accent5>
        <a:srgbClr val="767171"/>
      </a:accent5>
      <a:accent6>
        <a:srgbClr val="BF9000"/>
      </a:accent6>
      <a:hlink>
        <a:srgbClr val="0070C0"/>
      </a:hlink>
      <a:folHlink>
        <a:srgbClr val="4F141B"/>
      </a:folHlink>
    </a:clrScheme>
    <a:fontScheme name="Calibri">
      <a:maj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Tahoma"/>
        <a:font script="Arab" typeface="Arial"/>
        <a:font script="Hebr" typeface="Arial"/>
        <a:font script="Telu" typeface="Gautami"/>
        <a:font script="Ethi" typeface="Nyala"/>
        <a:font script="Jpan" typeface="メイリオ"/>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Tahoma"/>
        <a:font script="Arab" typeface="Arial"/>
        <a:font script="Hebr" typeface="Arial"/>
        <a:font script="Telu" typeface="Gautami"/>
        <a:font script="Ethi" typeface="Nyala"/>
        <a:font script="Jpan" typeface="メイリオ"/>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Syrn" typeface="Estrangelo Edessa"/>
        <a:font script="Nkoo" typeface="Ebrima"/>
        <a:font script="Yiii" typeface="Microsoft Yi Baiti"/>
        <a:font script="Cher" typeface="Plantagenet Cherokee"/>
        <a:font script="Geor" typeface="Sylfaen"/>
        <a:font script="Tibt" typeface="Microsoft Himalaya"/>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Talu" typeface="Microsoft New Tai Lue"/>
        <a:font script="Armn" typeface="Arial"/>
        <a:font script="Sinh" typeface="Iskoola Pota"/>
        <a:font script="Tfng" typeface="Ebrima"/>
        <a:font script="Sora" typeface="Nirmala UI"/>
        <a:font script="Deva" typeface="Mangal"/>
        <a:font script="Knda" typeface="Tunga"/>
        <a:font script="Orya" typeface="Kalinga"/>
        <a:font script="Khmr" typeface="MoolBoran"/>
        <a:font script="Mymr" typeface="Myanmar Text"/>
        <a:font script="Olck" typeface="Nirmala UI"/>
        <a:font script="Bugi" typeface="Leelawadee UI"/>
        <a:font script="Java" typeface="Javanese Text"/>
        <a:font script="Taml" typeface="Latha"/>
        <a:font script="Laoo" typeface="DokChampa"/>
        <a:font script="Mong" typeface="Mongolian Baiti"/>
        <a:font script="Hans" typeface="等线 Light"/>
        <a:font script="Phag" typeface="Phagspa"/>
        <a:font script="Guru" typeface="Raavi"/>
        <a:font script="Osma" typeface="Ebrima"/>
        <a:font script="Hant" typeface="新細明體"/>
        <a:font script="Mlym" typeface="Kartik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Syrn" typeface="Estrangelo Edessa"/>
        <a:font script="Nkoo" typeface="Ebrima"/>
        <a:font script="Yiii" typeface="Microsoft Yi Baiti"/>
        <a:font script="Cher" typeface="Plantagenet Cherokee"/>
        <a:font script="Geor" typeface="Sylfaen"/>
        <a:font script="Tibt" typeface="Microsoft Himalaya"/>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Talu" typeface="Microsoft New Tai Lue"/>
        <a:font script="Armn" typeface="Arial"/>
        <a:font script="Sinh" typeface="Iskoola Pota"/>
        <a:font script="Tfng" typeface="Ebrima"/>
        <a:font script="Sora" typeface="Nirmala UI"/>
        <a:font script="Deva" typeface="Mangal"/>
        <a:font script="Knda" typeface="Tunga"/>
        <a:font script="Orya" typeface="Kalinga"/>
        <a:font script="Khmr" typeface="DaunPenh"/>
        <a:font script="Mymr" typeface="Myanmar Text"/>
        <a:font script="Olck" typeface="Nirmala UI"/>
        <a:font script="Bugi" typeface="Leelawadee UI"/>
        <a:font script="Java" typeface="Javanese Text"/>
        <a:font script="Taml" typeface="Latha"/>
        <a:font script="Laoo" typeface="DokChampa"/>
        <a:font script="Mong" typeface="Mongolian Baiti"/>
        <a:font script="Hans" typeface="等线"/>
        <a:font script="Phag" typeface="Phagspa"/>
        <a:font script="Guru" typeface="Raavi"/>
        <a:font script="Osma" typeface="Ebrima"/>
        <a:font script="Hant" typeface="新細明體"/>
        <a:font script="Mlym" typeface="Kartik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
  <Slides>50</Slide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2022-03-03T05:28:04Z</cp:lastPrinted>
  <dcterms:created xsi:type="dcterms:W3CDTF">2022-03-03T05:28:04Z</dcterms:created>
  <dcterms:modified xsi:type="dcterms:W3CDTF">2022-03-03T05:28:04Z</dcterms:modified>
</cp:coreProperties>
</file>