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63" d="100"/>
          <a:sy n="63" d="100"/>
        </p:scale>
        <p:origin x="65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FD44-7A34-42C2-B1DC-91EF99F90890}" type="datetimeFigureOut">
              <a:rPr lang="en-GB" smtClean="0"/>
              <a:t>13/06/2022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0DEB-40E7-4E2B-AFA7-58970AFA776D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9234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FD44-7A34-42C2-B1DC-91EF99F90890}" type="datetimeFigureOut">
              <a:rPr lang="en-GB" smtClean="0"/>
              <a:t>13/06/2022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0DEB-40E7-4E2B-AFA7-58970AFA776D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3578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FD44-7A34-42C2-B1DC-91EF99F90890}" type="datetimeFigureOut">
              <a:rPr lang="en-GB" smtClean="0"/>
              <a:t>13/06/2022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0DEB-40E7-4E2B-AFA7-58970AFA776D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1440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FD44-7A34-42C2-B1DC-91EF99F90890}" type="datetimeFigureOut">
              <a:rPr lang="en-GB" smtClean="0"/>
              <a:t>13/06/2022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0DEB-40E7-4E2B-AFA7-58970AFA776D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95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FD44-7A34-42C2-B1DC-91EF99F90890}" type="datetimeFigureOut">
              <a:rPr lang="en-GB" smtClean="0"/>
              <a:t>13/06/2022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0DEB-40E7-4E2B-AFA7-58970AFA776D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4011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FD44-7A34-42C2-B1DC-91EF99F90890}" type="datetimeFigureOut">
              <a:rPr lang="en-GB" smtClean="0"/>
              <a:t>13/06/2022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0DEB-40E7-4E2B-AFA7-58970AFA776D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5725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FD44-7A34-42C2-B1DC-91EF99F90890}" type="datetimeFigureOut">
              <a:rPr lang="en-GB" smtClean="0"/>
              <a:t>13/06/2022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0DEB-40E7-4E2B-AFA7-58970AFA776D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779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FD44-7A34-42C2-B1DC-91EF99F90890}" type="datetimeFigureOut">
              <a:rPr lang="en-GB" smtClean="0"/>
              <a:t>13/06/2022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0DEB-40E7-4E2B-AFA7-58970AFA776D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5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FD44-7A34-42C2-B1DC-91EF99F90890}" type="datetimeFigureOut">
              <a:rPr lang="en-GB" smtClean="0"/>
              <a:t>13/06/2022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0DEB-40E7-4E2B-AFA7-58970AFA776D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561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FD44-7A34-42C2-B1DC-91EF99F90890}" type="datetimeFigureOut">
              <a:rPr lang="en-GB" smtClean="0"/>
              <a:t>13/06/2022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0DEB-40E7-4E2B-AFA7-58970AFA776D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776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FD44-7A34-42C2-B1DC-91EF99F90890}" type="datetimeFigureOut">
              <a:rPr lang="en-GB" smtClean="0"/>
              <a:t>13/06/2022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0DEB-40E7-4E2B-AFA7-58970AFA776D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0896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0FD44-7A34-42C2-B1DC-91EF99F90890}" type="datetimeFigureOut">
              <a:rPr lang="en-GB" smtClean="0"/>
              <a:t>13/06/2022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C0DEB-40E7-4E2B-AFA7-58970AFA776D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046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33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221242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" y="0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u="sng" dirty="0"/>
              <a:t>What to look out for in the contractual documentation that can really cost their client if it’s under construction : </a:t>
            </a:r>
            <a:r>
              <a:rPr lang="en-GB" sz="2000" b="1" u="sng" dirty="0"/>
              <a:t> Structure of the construction contracts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1751A9A-348E-4D0C-9BBD-A6FA82AAC5AB}"/>
              </a:ext>
            </a:extLst>
          </p:cNvPr>
          <p:cNvSpPr txBox="1"/>
          <p:nvPr/>
        </p:nvSpPr>
        <p:spPr>
          <a:xfrm>
            <a:off x="1117600" y="1574800"/>
            <a:ext cx="9804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8163" indent="-538163">
              <a:buFont typeface="Arial" panose="020B0604020202020204" pitchFamily="34" charset="0"/>
              <a:buChar char="•"/>
              <a:tabLst>
                <a:tab pos="538163" algn="l"/>
              </a:tabLst>
            </a:pPr>
            <a:r>
              <a:rPr lang="fr-FR" dirty="0"/>
              <a:t>No </a:t>
            </a:r>
            <a:r>
              <a:rPr lang="fr-FR" dirty="0" err="1"/>
              <a:t>always</a:t>
            </a:r>
            <a:r>
              <a:rPr lang="fr-FR" dirty="0"/>
              <a:t> </a:t>
            </a:r>
            <a:r>
              <a:rPr lang="fr-FR" dirty="0" err="1"/>
              <a:t>specific</a:t>
            </a:r>
            <a:r>
              <a:rPr lang="fr-FR" dirty="0"/>
              <a:t> </a:t>
            </a:r>
            <a:r>
              <a:rPr lang="fr-FR" dirty="0" err="1"/>
              <a:t>form</a:t>
            </a:r>
            <a:r>
              <a:rPr lang="fr-FR" dirty="0"/>
              <a:t>, </a:t>
            </a:r>
            <a:r>
              <a:rPr lang="fr-FR" dirty="0" err="1"/>
              <a:t>even</a:t>
            </a:r>
            <a:r>
              <a:rPr lang="fr-FR" dirty="0"/>
              <a:t> if </a:t>
            </a:r>
            <a:r>
              <a:rPr lang="fr-FR" dirty="0" err="1"/>
              <a:t>some</a:t>
            </a:r>
            <a:r>
              <a:rPr lang="fr-FR" dirty="0"/>
              <a:t> </a:t>
            </a:r>
            <a:r>
              <a:rPr lang="fr-FR" dirty="0" err="1"/>
              <a:t>may</a:t>
            </a:r>
            <a:r>
              <a:rPr lang="fr-FR" dirty="0"/>
              <a:t> </a:t>
            </a:r>
            <a:r>
              <a:rPr lang="fr-FR" dirty="0" err="1"/>
              <a:t>exist</a:t>
            </a:r>
            <a:r>
              <a:rPr lang="fr-FR" dirty="0"/>
              <a:t>: </a:t>
            </a:r>
            <a:r>
              <a:rPr lang="fr-FR" dirty="0" err="1"/>
              <a:t>under</a:t>
            </a:r>
            <a:r>
              <a:rPr lang="fr-FR" dirty="0"/>
              <a:t> </a:t>
            </a:r>
            <a:r>
              <a:rPr lang="fr-FR" dirty="0" err="1"/>
              <a:t>specific</a:t>
            </a:r>
            <a:r>
              <a:rPr lang="fr-FR" dirty="0"/>
              <a:t> </a:t>
            </a:r>
            <a:r>
              <a:rPr lang="fr-FR" dirty="0" err="1"/>
              <a:t>law</a:t>
            </a:r>
            <a:r>
              <a:rPr lang="fr-FR" dirty="0"/>
              <a:t> (contrat de promotion immobilière, contrat de louage d’ouvrage) or </a:t>
            </a:r>
            <a:r>
              <a:rPr lang="fr-FR" dirty="0" err="1"/>
              <a:t>under</a:t>
            </a:r>
            <a:r>
              <a:rPr lang="fr-FR" dirty="0"/>
              <a:t> </a:t>
            </a:r>
            <a:r>
              <a:rPr lang="fr-FR" dirty="0" err="1"/>
              <a:t>specific</a:t>
            </a:r>
            <a:r>
              <a:rPr lang="fr-FR" dirty="0"/>
              <a:t> </a:t>
            </a:r>
            <a:r>
              <a:rPr lang="fr-FR" dirty="0" err="1"/>
              <a:t>pratcice</a:t>
            </a:r>
            <a:r>
              <a:rPr lang="fr-FR" dirty="0"/>
              <a:t> (FIDIC, </a:t>
            </a:r>
            <a:r>
              <a:rPr lang="fr-FR" dirty="0" err="1"/>
              <a:t>professionnal</a:t>
            </a:r>
            <a:r>
              <a:rPr lang="fr-FR" dirty="0"/>
              <a:t> soft </a:t>
            </a:r>
            <a:r>
              <a:rPr lang="fr-FR" dirty="0" err="1"/>
              <a:t>rules</a:t>
            </a:r>
            <a:r>
              <a:rPr lang="fr-FR" dirty="0"/>
              <a:t>)</a:t>
            </a:r>
          </a:p>
          <a:p>
            <a:pPr marL="538163" indent="-538163">
              <a:buFont typeface="Arial" panose="020B0604020202020204" pitchFamily="34" charset="0"/>
              <a:buChar char="•"/>
              <a:tabLst>
                <a:tab pos="538163" algn="l"/>
              </a:tabLst>
            </a:pPr>
            <a:endParaRPr lang="fr-FR" dirty="0"/>
          </a:p>
          <a:p>
            <a:pPr marL="538163" indent="-538163">
              <a:buFont typeface="Arial" panose="020B0604020202020204" pitchFamily="34" charset="0"/>
              <a:buChar char="•"/>
              <a:tabLst>
                <a:tab pos="538163" algn="l"/>
              </a:tabLst>
            </a:pPr>
            <a:r>
              <a:rPr lang="fr-FR" dirty="0"/>
              <a:t>Civil </a:t>
            </a:r>
            <a:r>
              <a:rPr lang="fr-FR" dirty="0" err="1"/>
              <a:t>law</a:t>
            </a:r>
            <a:r>
              <a:rPr lang="fr-FR" dirty="0"/>
              <a:t> </a:t>
            </a:r>
            <a:r>
              <a:rPr lang="fr-FR" dirty="0" err="1"/>
              <a:t>contract</a:t>
            </a:r>
            <a:r>
              <a:rPr lang="fr-FR" dirty="0"/>
              <a:t>: </a:t>
            </a:r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not </a:t>
            </a:r>
            <a:r>
              <a:rPr lang="fr-FR" dirty="0" err="1"/>
              <a:t>provided</a:t>
            </a:r>
            <a:r>
              <a:rPr lang="fr-FR" dirty="0"/>
              <a:t> for in the </a:t>
            </a:r>
            <a:r>
              <a:rPr lang="fr-FR" dirty="0" err="1"/>
              <a:t>contract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provided</a:t>
            </a:r>
            <a:r>
              <a:rPr lang="fr-FR" dirty="0"/>
              <a:t> for in the </a:t>
            </a:r>
            <a:r>
              <a:rPr lang="fr-FR" dirty="0" err="1"/>
              <a:t>law</a:t>
            </a:r>
            <a:r>
              <a:rPr lang="fr-FR" dirty="0"/>
              <a:t> :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cafull</a:t>
            </a:r>
            <a:r>
              <a:rPr lang="fr-FR" dirty="0"/>
              <a:t> on </a:t>
            </a:r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not </a:t>
            </a:r>
            <a:r>
              <a:rPr lang="fr-FR" dirty="0" err="1"/>
              <a:t>written</a:t>
            </a:r>
            <a:r>
              <a:rPr lang="fr-FR" dirty="0"/>
              <a:t>.</a:t>
            </a:r>
          </a:p>
          <a:p>
            <a:pPr marL="538163" indent="-538163">
              <a:buFont typeface="Arial" panose="020B0604020202020204" pitchFamily="34" charset="0"/>
              <a:buChar char="•"/>
              <a:tabLst>
                <a:tab pos="538163" algn="l"/>
              </a:tabLst>
            </a:pPr>
            <a:endParaRPr lang="fr-FR" dirty="0"/>
          </a:p>
          <a:p>
            <a:pPr marL="538163" indent="-538163">
              <a:buFont typeface="Arial" panose="020B0604020202020204" pitchFamily="34" charset="0"/>
              <a:buChar char="•"/>
              <a:tabLst>
                <a:tab pos="538163" algn="l"/>
              </a:tabLst>
            </a:pPr>
            <a:r>
              <a:rPr lang="fr-FR" dirty="0" err="1"/>
              <a:t>Structuring</a:t>
            </a:r>
            <a:r>
              <a:rPr lang="fr-FR" dirty="0"/>
              <a:t> the contrat:</a:t>
            </a:r>
          </a:p>
          <a:p>
            <a:pPr marL="893763" indent="-355600">
              <a:buFont typeface="Courier New" panose="02070309020205020404" pitchFamily="49" charset="0"/>
              <a:buChar char="o"/>
              <a:tabLst>
                <a:tab pos="893763" algn="l"/>
              </a:tabLst>
            </a:pPr>
            <a:endParaRPr lang="fr-FR" dirty="0"/>
          </a:p>
          <a:p>
            <a:pPr marL="893763" indent="-355600">
              <a:buFont typeface="Courier New" panose="02070309020205020404" pitchFamily="49" charset="0"/>
              <a:buChar char="o"/>
              <a:tabLst>
                <a:tab pos="893763" algn="l"/>
              </a:tabLst>
            </a:pPr>
            <a:r>
              <a:rPr lang="fr-FR" dirty="0"/>
              <a:t>design and/or </a:t>
            </a:r>
            <a:r>
              <a:rPr lang="fr-FR" dirty="0" err="1"/>
              <a:t>build</a:t>
            </a:r>
            <a:r>
              <a:rPr lang="fr-FR" dirty="0"/>
              <a:t> </a:t>
            </a:r>
            <a:r>
              <a:rPr lang="fr-FR" dirty="0" err="1"/>
              <a:t>contracts</a:t>
            </a:r>
            <a:r>
              <a:rPr lang="fr-FR" dirty="0"/>
              <a:t>;</a:t>
            </a:r>
          </a:p>
          <a:p>
            <a:pPr marL="893763" indent="-355600">
              <a:buFont typeface="Courier New" panose="02070309020205020404" pitchFamily="49" charset="0"/>
              <a:buChar char="o"/>
              <a:tabLst>
                <a:tab pos="893763" algn="l"/>
              </a:tabLst>
            </a:pPr>
            <a:endParaRPr lang="fr-FR" dirty="0"/>
          </a:p>
          <a:p>
            <a:pPr marL="893763" indent="-355600">
              <a:buFont typeface="Courier New" panose="02070309020205020404" pitchFamily="49" charset="0"/>
              <a:buChar char="o"/>
              <a:tabLst>
                <a:tab pos="893763" algn="l"/>
              </a:tabLst>
            </a:pPr>
            <a:r>
              <a:rPr lang="fr-FR" dirty="0" err="1"/>
              <a:t>Who</a:t>
            </a:r>
            <a:r>
              <a:rPr lang="fr-FR" dirty="0"/>
              <a:t>: </a:t>
            </a:r>
            <a:r>
              <a:rPr lang="fr-FR" dirty="0" err="1"/>
              <a:t>general</a:t>
            </a:r>
            <a:r>
              <a:rPr lang="fr-FR" dirty="0"/>
              <a:t> </a:t>
            </a:r>
            <a:r>
              <a:rPr lang="fr-FR" dirty="0" err="1"/>
              <a:t>contractors</a:t>
            </a:r>
            <a:r>
              <a:rPr lang="fr-FR" dirty="0"/>
              <a:t> / </a:t>
            </a:r>
            <a:r>
              <a:rPr lang="fr-FR" dirty="0" err="1"/>
              <a:t>several</a:t>
            </a:r>
            <a:r>
              <a:rPr lang="fr-FR" dirty="0"/>
              <a:t> </a:t>
            </a:r>
            <a:r>
              <a:rPr lang="fr-FR" dirty="0" err="1"/>
              <a:t>contractors</a:t>
            </a:r>
            <a:r>
              <a:rPr lang="fr-FR" dirty="0"/>
              <a:t> (</a:t>
            </a:r>
            <a:r>
              <a:rPr lang="fr-FR" dirty="0" err="1"/>
              <a:t>liability</a:t>
            </a:r>
            <a:r>
              <a:rPr lang="fr-FR" dirty="0"/>
              <a:t> and sharing out of the </a:t>
            </a:r>
            <a:r>
              <a:rPr lang="fr-FR" dirty="0" err="1"/>
              <a:t>price</a:t>
            </a:r>
            <a:r>
              <a:rPr lang="fr-FR" dirty="0"/>
              <a:t>) </a:t>
            </a:r>
          </a:p>
          <a:p>
            <a:pPr marL="893763" indent="-355600">
              <a:buFont typeface="Courier New" panose="02070309020205020404" pitchFamily="49" charset="0"/>
              <a:buChar char="o"/>
              <a:tabLst>
                <a:tab pos="893763" algn="l"/>
              </a:tabLst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24174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u="sng" dirty="0"/>
              <a:t>What to look out for in the contractual documentation that can really cost their client if it’s under construction :  </a:t>
            </a:r>
            <a:r>
              <a:rPr lang="en-GB" sz="2400" b="1" u="sng" dirty="0"/>
              <a:t>content of the construction contracts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1751A9A-348E-4D0C-9BBD-A6FA82AAC5AB}"/>
              </a:ext>
            </a:extLst>
          </p:cNvPr>
          <p:cNvSpPr txBox="1"/>
          <p:nvPr/>
        </p:nvSpPr>
        <p:spPr>
          <a:xfrm>
            <a:off x="1117600" y="1574800"/>
            <a:ext cx="9804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8163" indent="-538163">
              <a:buFont typeface="Arial" panose="020B0604020202020204" pitchFamily="34" charset="0"/>
              <a:buChar char="•"/>
              <a:tabLst>
                <a:tab pos="538163" algn="l"/>
              </a:tabLst>
            </a:pPr>
            <a:r>
              <a:rPr lang="fr-FR" dirty="0"/>
              <a:t>The </a:t>
            </a:r>
            <a:r>
              <a:rPr lang="fr-FR" dirty="0" err="1"/>
              <a:t>definition</a:t>
            </a:r>
            <a:r>
              <a:rPr lang="fr-FR" dirty="0"/>
              <a:t> of the construction: design phase? Be </a:t>
            </a:r>
            <a:r>
              <a:rPr lang="fr-FR" dirty="0" err="1"/>
              <a:t>clear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the </a:t>
            </a:r>
            <a:r>
              <a:rPr lang="fr-FR" dirty="0" err="1"/>
              <a:t>object</a:t>
            </a:r>
            <a:r>
              <a:rPr lang="fr-FR" dirty="0"/>
              <a:t> of the </a:t>
            </a:r>
            <a:r>
              <a:rPr lang="fr-FR" dirty="0" err="1"/>
              <a:t>contract</a:t>
            </a:r>
            <a:r>
              <a:rPr lang="fr-FR" dirty="0"/>
              <a:t>. </a:t>
            </a:r>
            <a:r>
              <a:rPr lang="fr-FR" dirty="0" err="1"/>
              <a:t>When</a:t>
            </a:r>
            <a:r>
              <a:rPr lang="fr-FR" dirty="0"/>
              <a:t> a </a:t>
            </a:r>
            <a:r>
              <a:rPr lang="fr-FR" dirty="0" err="1"/>
              <a:t>contract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under</a:t>
            </a:r>
            <a:r>
              <a:rPr lang="fr-FR" dirty="0"/>
              <a:t> performance: important to </a:t>
            </a:r>
            <a:r>
              <a:rPr lang="fr-FR" dirty="0" err="1"/>
              <a:t>see</a:t>
            </a:r>
            <a:r>
              <a:rPr lang="fr-FR" dirty="0"/>
              <a:t> the </a:t>
            </a:r>
            <a:r>
              <a:rPr lang="fr-FR" dirty="0" err="1"/>
              <a:t>status</a:t>
            </a:r>
            <a:r>
              <a:rPr lang="fr-FR" dirty="0"/>
              <a:t> of the construction.</a:t>
            </a:r>
          </a:p>
          <a:p>
            <a:pPr marL="538163" indent="-538163">
              <a:buFont typeface="Arial" panose="020B0604020202020204" pitchFamily="34" charset="0"/>
              <a:buChar char="•"/>
              <a:tabLst>
                <a:tab pos="538163" algn="l"/>
              </a:tabLst>
            </a:pPr>
            <a:endParaRPr lang="fr-FR" dirty="0"/>
          </a:p>
          <a:p>
            <a:pPr marL="538163" indent="-538163">
              <a:buFont typeface="Arial" panose="020B0604020202020204" pitchFamily="34" charset="0"/>
              <a:buChar char="•"/>
              <a:tabLst>
                <a:tab pos="538163" algn="l"/>
              </a:tabLst>
            </a:pPr>
            <a:r>
              <a:rPr lang="fr-FR" dirty="0"/>
              <a:t>The </a:t>
            </a:r>
            <a:r>
              <a:rPr lang="fr-FR" dirty="0" err="1"/>
              <a:t>price</a:t>
            </a:r>
            <a:r>
              <a:rPr lang="fr-FR" dirty="0"/>
              <a:t>: </a:t>
            </a:r>
            <a:r>
              <a:rPr lang="fr-FR" dirty="0" err="1"/>
              <a:t>fixed</a:t>
            </a:r>
            <a:r>
              <a:rPr lang="fr-FR" dirty="0"/>
              <a:t> </a:t>
            </a:r>
            <a:r>
              <a:rPr lang="fr-FR" dirty="0" err="1"/>
              <a:t>price</a:t>
            </a:r>
            <a:r>
              <a:rPr lang="fr-FR" dirty="0"/>
              <a:t> / unit </a:t>
            </a:r>
            <a:r>
              <a:rPr lang="fr-FR" dirty="0" err="1"/>
              <a:t>prices</a:t>
            </a:r>
            <a:r>
              <a:rPr lang="fr-FR" dirty="0"/>
              <a:t>. </a:t>
            </a:r>
            <a:r>
              <a:rPr lang="en-GB" sz="1800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What is included in the prices. Long list of inclusions or exclusions.</a:t>
            </a:r>
          </a:p>
          <a:p>
            <a:pPr marL="538163" indent="-538163">
              <a:buFont typeface="Arial" panose="020B0604020202020204" pitchFamily="34" charset="0"/>
              <a:buChar char="•"/>
              <a:tabLst>
                <a:tab pos="538163" algn="l"/>
              </a:tabLst>
            </a:pPr>
            <a:endParaRPr lang="en-US" sz="1800" dirty="0">
              <a:effectLst/>
              <a:latin typeface="Segoe UI" panose="020B0502040204020203" pitchFamily="34" charset="0"/>
              <a:ea typeface="Times New Roman" panose="02020603050405020304" pitchFamily="18" charset="0"/>
            </a:endParaRPr>
          </a:p>
          <a:p>
            <a:pPr marL="538163" indent="-538163">
              <a:buFont typeface="Arial" panose="020B0604020202020204" pitchFamily="34" charset="0"/>
              <a:buChar char="•"/>
              <a:tabLst>
                <a:tab pos="538163" algn="l"/>
              </a:tabLst>
            </a:pPr>
            <a:r>
              <a:rPr lang="en-US" sz="1800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Hardship clauses: Covid-19, Ukraine : consequence on the price, the time schedule and sometime even on the quality for supply matters.</a:t>
            </a:r>
          </a:p>
          <a:p>
            <a:pPr marL="538163" indent="-538163">
              <a:buFont typeface="Arial" panose="020B0604020202020204" pitchFamily="34" charset="0"/>
              <a:buChar char="•"/>
              <a:tabLst>
                <a:tab pos="538163" algn="l"/>
              </a:tabLst>
            </a:pPr>
            <a:endParaRPr lang="en-US" sz="1800" dirty="0">
              <a:effectLst/>
              <a:latin typeface="Segoe UI" panose="020B0502040204020203" pitchFamily="34" charset="0"/>
              <a:ea typeface="Times New Roman" panose="02020603050405020304" pitchFamily="18" charset="0"/>
            </a:endParaRPr>
          </a:p>
          <a:p>
            <a:pPr marL="538163" indent="-538163">
              <a:buFont typeface="Arial" panose="020B0604020202020204" pitchFamily="34" charset="0"/>
              <a:buChar char="•"/>
              <a:tabLst>
                <a:tab pos="538163" algn="l"/>
              </a:tabLst>
            </a:pPr>
            <a:r>
              <a:rPr lang="fr-FR" dirty="0" err="1"/>
              <a:t>Changing</a:t>
            </a:r>
            <a:r>
              <a:rPr lang="fr-FR" dirty="0"/>
              <a:t> the </a:t>
            </a:r>
            <a:r>
              <a:rPr lang="fr-FR" dirty="0" err="1"/>
              <a:t>contractor</a:t>
            </a:r>
            <a:r>
              <a:rPr lang="fr-FR" dirty="0"/>
              <a:t>: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carful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the </a:t>
            </a:r>
            <a:r>
              <a:rPr lang="fr-FR" dirty="0" err="1"/>
              <a:t>status</a:t>
            </a:r>
            <a:r>
              <a:rPr lang="fr-FR" dirty="0"/>
              <a:t> of </a:t>
            </a:r>
            <a:r>
              <a:rPr lang="fr-FR" dirty="0" err="1"/>
              <a:t>advancement</a:t>
            </a:r>
            <a:r>
              <a:rPr lang="fr-FR" dirty="0"/>
              <a:t> of the construction: </a:t>
            </a:r>
            <a:r>
              <a:rPr lang="fr-FR" dirty="0" err="1"/>
              <a:t>eviction</a:t>
            </a:r>
            <a:r>
              <a:rPr lang="fr-FR" dirty="0"/>
              <a:t> of the </a:t>
            </a:r>
            <a:r>
              <a:rPr lang="fr-FR" dirty="0" err="1"/>
              <a:t>contractor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the site.</a:t>
            </a:r>
          </a:p>
          <a:p>
            <a:pPr marL="538163" indent="-538163">
              <a:buFont typeface="Arial" panose="020B0604020202020204" pitchFamily="34" charset="0"/>
              <a:buChar char="•"/>
              <a:tabLst>
                <a:tab pos="538163" algn="l"/>
              </a:tabLst>
            </a:pPr>
            <a:endParaRPr lang="fr-FR" dirty="0"/>
          </a:p>
          <a:p>
            <a:pPr marL="538163" indent="-538163">
              <a:buFont typeface="Arial" panose="020B0604020202020204" pitchFamily="34" charset="0"/>
              <a:buChar char="•"/>
              <a:tabLst>
                <a:tab pos="538163" algn="l"/>
              </a:tabLst>
            </a:pPr>
            <a:r>
              <a:rPr lang="fr-FR" dirty="0"/>
              <a:t>The reception time: </a:t>
            </a:r>
            <a:r>
              <a:rPr lang="fr-FR" dirty="0" err="1"/>
              <a:t>emerging</a:t>
            </a:r>
            <a:r>
              <a:rPr lang="fr-FR" dirty="0"/>
              <a:t> the frustration: the importance of </a:t>
            </a:r>
            <a:r>
              <a:rPr lang="fr-FR" dirty="0" err="1"/>
              <a:t>having</a:t>
            </a:r>
            <a:r>
              <a:rPr lang="fr-FR" dirty="0"/>
              <a:t> all the </a:t>
            </a:r>
            <a:r>
              <a:rPr lang="fr-FR" dirty="0" err="1"/>
              <a:t>difficulties</a:t>
            </a:r>
            <a:r>
              <a:rPr lang="fr-FR" dirty="0"/>
              <a:t> </a:t>
            </a:r>
            <a:r>
              <a:rPr lang="fr-FR" dirty="0" err="1"/>
              <a:t>documented</a:t>
            </a:r>
            <a:r>
              <a:rPr lang="fr-FR" dirty="0"/>
              <a:t> in </a:t>
            </a:r>
            <a:r>
              <a:rPr lang="fr-FR" dirty="0" err="1"/>
              <a:t>proper</a:t>
            </a:r>
            <a:r>
              <a:rPr lang="fr-FR" dirty="0"/>
              <a:t> </a:t>
            </a:r>
            <a:r>
              <a:rPr lang="fr-FR" dirty="0" err="1"/>
              <a:t>letters</a:t>
            </a:r>
            <a:r>
              <a:rPr lang="fr-FR"/>
              <a:t>.</a:t>
            </a:r>
          </a:p>
          <a:p>
            <a:pPr marL="538163" indent="-538163">
              <a:buFont typeface="Arial" panose="020B0604020202020204" pitchFamily="34" charset="0"/>
              <a:buChar char="•"/>
              <a:tabLst>
                <a:tab pos="538163" algn="l"/>
              </a:tabLst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943259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265</Words>
  <Application>Microsoft Office PowerPoint</Application>
  <PresentationFormat>Grand écran</PresentationFormat>
  <Paragraphs>20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Courier New</vt:lpstr>
      <vt:lpstr>Segoe UI</vt:lpstr>
      <vt:lpstr>Office Theme</vt:lpstr>
      <vt:lpstr>Présentation PowerPoint</vt:lpstr>
      <vt:lpstr>Présentation PowerPoint</vt:lpstr>
      <vt:lpstr>What to look out for in the contractual documentation that can really cost their client if it’s under construction :  Structure of the construction contracts</vt:lpstr>
      <vt:lpstr>What to look out for in the contractual documentation that can really cost their client if it’s under construction :  content of the construction contracts</vt:lpstr>
    </vt:vector>
  </TitlesOfParts>
  <Company>International Bar Association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Leonie Girard</dc:creator>
  <cp:lastModifiedBy>Romain Berthon</cp:lastModifiedBy>
  <cp:revision>3</cp:revision>
  <dcterms:created xsi:type="dcterms:W3CDTF">2017-01-10T13:06:50Z</dcterms:created>
  <dcterms:modified xsi:type="dcterms:W3CDTF">2022-06-13T18:42:52Z</dcterms:modified>
</cp:coreProperties>
</file>