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&#65279;<?xml version="1.0" encoding="utf-8"?><Relationships xmlns="http://schemas.openxmlformats.org/package/2006/relationships"><Relationship Type="http://schemas.openxmlformats.org/package/2006/relationships/metadata/core-properties" Target="docProps/core.xml" Id="rId3" /><Relationship Type="http://schemas.openxmlformats.org/officeDocument/2006/relationships/officeDocument" Target="ppt/presentation.xml" Id="rId1" /><Relationship Type="http://schemas.openxmlformats.org/officeDocument/2006/relationships/extended-properties" Target="docProps/app.xml" Id="rId4" /></Relationships>
</file>

<file path=ppt/presentation.xml><?xml version="1.0" encoding="utf-8"?>
<p:presentation xmlns:p15="http://schemas.microsoft.com/office/powerpoint/2012/mai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6"/>
  </p:notesMasterIdLst>
  <p:sldIdLst>
    <p:sldId id="258" r:id="rId2"/>
    <p:sldId id="259" r:id="rId3"/>
    <p:sldId id="261" r:id="rId4"/>
    <p:sldId id="686" r:id="rId5"/>
    <p:sldId id="284" r:id="rId6"/>
    <p:sldId id="285" r:id="rId7"/>
    <p:sldId id="688" r:id="rId8"/>
    <p:sldId id="268" r:id="rId9"/>
    <p:sldId id="286" r:id="rId10"/>
    <p:sldId id="288" r:id="rId11"/>
    <p:sldId id="295" r:id="rId12"/>
    <p:sldId id="693" r:id="rId13"/>
    <p:sldId id="687" r:id="rId14"/>
    <p:sldId id="681" r:id="rId15"/>
    <p:sldId id="694" r:id="rId16"/>
    <p:sldId id="265" r:id="rId17"/>
    <p:sldId id="266" r:id="rId18"/>
    <p:sldId id="289" r:id="rId19"/>
    <p:sldId id="695" r:id="rId20"/>
    <p:sldId id="689" r:id="rId21"/>
    <p:sldId id="299" r:id="rId22"/>
    <p:sldId id="292" r:id="rId23"/>
    <p:sldId id="690" r:id="rId24"/>
    <p:sldId id="293" r:id="rId25"/>
    <p:sldId id="697" r:id="rId26"/>
    <p:sldId id="294" r:id="rId27"/>
    <p:sldId id="699" r:id="rId28"/>
    <p:sldId id="257" r:id="rId29"/>
    <p:sldId id="683" r:id="rId30"/>
    <p:sldId id="684" r:id="rId31"/>
    <p:sldId id="260" r:id="rId32"/>
    <p:sldId id="702" r:id="rId33"/>
    <p:sldId id="696" r:id="rId34"/>
    <p:sldId id="682" r:id="rId35"/>
    <p:sldId id="271" r:id="rId36"/>
    <p:sldId id="290" r:id="rId37"/>
    <p:sldId id="272" r:id="rId38"/>
    <p:sldId id="698" r:id="rId39"/>
    <p:sldId id="277" r:id="rId40"/>
    <p:sldId id="270" r:id="rId41"/>
    <p:sldId id="692" r:id="rId42"/>
    <p:sldId id="287" r:id="rId43"/>
    <p:sldId id="700" r:id="rId44"/>
    <p:sldId id="283" r:id="rId45"/>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6" autoAdjust="0"/>
    <p:restoredTop sz="94660"/>
  </p:normalViewPr>
  <p:slideViewPr>
    <p:cSldViewPr snapToGrid="0">
      <p:cViewPr varScale="1">
        <p:scale>
          <a:sx n="79" d="100"/>
          <a:sy n="79" d="100"/>
        </p:scale>
        <p:origin x="655" y="31"/>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C1BB8B54-B0A6-4478-A437-72A0A66C0827}" type="datetimeFigureOut">
              <a:rPr lang="en-US" smtClean="0"/>
              <a:t>3/1/2022</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23234CCA-4847-4FE2-968A-C49ED9D20B99}" type="slidenum">
              <a:rPr lang="en-US" smtClean="0"/>
              <a:t>‹#›</a:t>
            </a:fld>
            <a:endParaRPr lang="en-US"/>
          </a:p>
        </p:txBody>
      </p:sp>
    </p:spTree>
    <p:extLst>
      <p:ext uri="{BB962C8B-B14F-4D97-AF65-F5344CB8AC3E}">
        <p14:creationId xmlns:p14="http://schemas.microsoft.com/office/powerpoint/2010/main" val="5554390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notesSlide1.xml><?xml version="1.0" encoding="utf-8"?>
<p:notes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47713" y="1181100"/>
            <a:ext cx="5670550" cy="3189288"/>
          </a:xfrm>
        </p:spPr>
      </p:sp>
      <p:sp>
        <p:nvSpPr>
          <p:cNvPr id="4" name="Slide Number Placeholder 3"/>
          <p:cNvSpPr>
            <a:spLocks noGrp="1"/>
          </p:cNvSpPr>
          <p:nvPr>
            <p:ph type="sldNum" sz="quarter" idx="10"/>
          </p:nvPr>
        </p:nvSpPr>
        <p:spPr/>
        <p:txBody>
          <a:bodyPr/>
          <a:lstStyle/>
          <a:p>
            <a:fld id="{62F8B827-FDBF-46BB-B8E0-AFD5D2F9ADB5}" type="slidenum">
              <a:rPr lang="en-CA" smtClean="0"/>
              <a:t>34</a:t>
            </a:fld>
            <a:endParaRPr lang="en-CA"/>
          </a:p>
        </p:txBody>
      </p:sp>
    </p:spTree>
    <p:extLst>
      <p:ext uri="{BB962C8B-B14F-4D97-AF65-F5344CB8AC3E}">
        <p14:creationId xmlns:p14="http://schemas.microsoft.com/office/powerpoint/2010/main" val="1189056110"/>
      </p:ext>
    </p:extLst>
  </p:cSld>
  <p:clrMapOvr>
    <a:masterClrMapping/>
  </p:clrMapOvr>
</p:notes>
</file>

<file path=ppt/notesSlides/notesSlide2.xml><?xml version="1.0" encoding="utf-8"?>
<p:notes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47713" y="1181100"/>
            <a:ext cx="5670550" cy="3189288"/>
          </a:xfrm>
        </p:spPr>
      </p:sp>
      <p:sp>
        <p:nvSpPr>
          <p:cNvPr id="4" name="Slide Number Placeholder 3"/>
          <p:cNvSpPr>
            <a:spLocks noGrp="1"/>
          </p:cNvSpPr>
          <p:nvPr>
            <p:ph type="sldNum" sz="quarter" idx="10"/>
          </p:nvPr>
        </p:nvSpPr>
        <p:spPr/>
        <p:txBody>
          <a:bodyPr/>
          <a:lstStyle/>
          <a:p>
            <a:fld id="{62F8B827-FDBF-46BB-B8E0-AFD5D2F9ADB5}" type="slidenum">
              <a:rPr lang="en-CA" smtClean="0"/>
              <a:t>37</a:t>
            </a:fld>
            <a:endParaRPr lang="en-CA"/>
          </a:p>
        </p:txBody>
      </p:sp>
    </p:spTree>
    <p:extLst>
      <p:ext uri="{BB962C8B-B14F-4D97-AF65-F5344CB8AC3E}">
        <p14:creationId xmlns:p14="http://schemas.microsoft.com/office/powerpoint/2010/main" val="1336857970"/>
      </p:ext>
    </p:extLst>
  </p:cSld>
  <p:clrMapOvr>
    <a:masterClrMapping/>
  </p:clrMapOvr>
</p:notes>
</file>

<file path=ppt/notesSlides/notesSlide3.xml><?xml version="1.0" encoding="utf-8"?>
<p:notes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47713" y="1181100"/>
            <a:ext cx="5670550" cy="3189288"/>
          </a:xfrm>
        </p:spPr>
      </p:sp>
      <p:sp>
        <p:nvSpPr>
          <p:cNvPr id="4" name="Slide Number Placeholder 3"/>
          <p:cNvSpPr>
            <a:spLocks noGrp="1"/>
          </p:cNvSpPr>
          <p:nvPr>
            <p:ph type="sldNum" sz="quarter" idx="10"/>
          </p:nvPr>
        </p:nvSpPr>
        <p:spPr/>
        <p:txBody>
          <a:bodyPr/>
          <a:lstStyle/>
          <a:p>
            <a:fld id="{62F8B827-FDBF-46BB-B8E0-AFD5D2F9ADB5}" type="slidenum">
              <a:rPr lang="en-CA" smtClean="0"/>
              <a:t>40</a:t>
            </a:fld>
            <a:endParaRPr lang="en-CA"/>
          </a:p>
        </p:txBody>
      </p:sp>
    </p:spTree>
    <p:extLst>
      <p:ext uri="{BB962C8B-B14F-4D97-AF65-F5344CB8AC3E}">
        <p14:creationId xmlns:p14="http://schemas.microsoft.com/office/powerpoint/2010/main" val="23736608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A3DEA5-A3CB-4DE1-9C59-4D8F0B3E44F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BD58A7D-FADF-4282-97D1-C2D578E2266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DE81CF4-3517-4680-A494-849DB40AD474}"/>
              </a:ext>
            </a:extLst>
          </p:cNvPr>
          <p:cNvSpPr>
            <a:spLocks noGrp="1"/>
          </p:cNvSpPr>
          <p:nvPr>
            <p:ph type="dt" sz="half" idx="10"/>
          </p:nvPr>
        </p:nvSpPr>
        <p:spPr/>
        <p:txBody>
          <a:bodyPr/>
          <a:lstStyle/>
          <a:p>
            <a:fld id="{68079098-DA55-48CA-A19A-41BB45EB3A0B}" type="datetimeFigureOut">
              <a:rPr lang="en-US" smtClean="0"/>
              <a:t>3/1/2022</a:t>
            </a:fld>
            <a:endParaRPr lang="en-US"/>
          </a:p>
        </p:txBody>
      </p:sp>
      <p:sp>
        <p:nvSpPr>
          <p:cNvPr id="5" name="Footer Placeholder 4">
            <a:extLst>
              <a:ext uri="{FF2B5EF4-FFF2-40B4-BE49-F238E27FC236}">
                <a16:creationId xmlns:a16="http://schemas.microsoft.com/office/drawing/2014/main" id="{BFECA5D1-FA04-4782-8CC6-291E90B0FA0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043C801-BF4F-41D9-89BE-331DECC68FE6}"/>
              </a:ext>
            </a:extLst>
          </p:cNvPr>
          <p:cNvSpPr>
            <a:spLocks noGrp="1"/>
          </p:cNvSpPr>
          <p:nvPr>
            <p:ph type="sldNum" sz="quarter" idx="12"/>
          </p:nvPr>
        </p:nvSpPr>
        <p:spPr/>
        <p:txBody>
          <a:bodyPr/>
          <a:lstStyle/>
          <a:p>
            <a:fld id="{8DCEB6C5-29F8-470C-A55D-1A927D686CC0}" type="slidenum">
              <a:rPr lang="en-US" smtClean="0"/>
              <a:t>‹#›</a:t>
            </a:fld>
            <a:endParaRPr lang="en-US"/>
          </a:p>
        </p:txBody>
      </p:sp>
    </p:spTree>
    <p:extLst>
      <p:ext uri="{BB962C8B-B14F-4D97-AF65-F5344CB8AC3E}">
        <p14:creationId xmlns:p14="http://schemas.microsoft.com/office/powerpoint/2010/main" val="725910967"/>
      </p:ext>
    </p:extLst>
  </p:cSld>
  <p:clrMapOvr>
    <a:masterClrMapping/>
  </p:clrMapOvr>
</p:sldLayout>
</file>

<file path=ppt/slideLayouts/slideLayout10.xml><?xml version="1.0" encoding="utf-8"?>
<p:sldLayout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E703D9-F68F-4A41-95E1-7CD4E253A8E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80E5BE8-7B18-4150-9138-6799E066ECC1}"/>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B0739A8-2542-470B-87FB-69DFD5DEDB99}"/>
              </a:ext>
            </a:extLst>
          </p:cNvPr>
          <p:cNvSpPr>
            <a:spLocks noGrp="1"/>
          </p:cNvSpPr>
          <p:nvPr>
            <p:ph type="dt" sz="half" idx="10"/>
          </p:nvPr>
        </p:nvSpPr>
        <p:spPr/>
        <p:txBody>
          <a:bodyPr/>
          <a:lstStyle/>
          <a:p>
            <a:fld id="{68079098-DA55-48CA-A19A-41BB45EB3A0B}" type="datetimeFigureOut">
              <a:rPr lang="en-US" smtClean="0"/>
              <a:t>3/1/2022</a:t>
            </a:fld>
            <a:endParaRPr lang="en-US"/>
          </a:p>
        </p:txBody>
      </p:sp>
      <p:sp>
        <p:nvSpPr>
          <p:cNvPr id="5" name="Footer Placeholder 4">
            <a:extLst>
              <a:ext uri="{FF2B5EF4-FFF2-40B4-BE49-F238E27FC236}">
                <a16:creationId xmlns:a16="http://schemas.microsoft.com/office/drawing/2014/main" id="{F9D0FD21-BB3E-4F5A-8459-B67D91E944F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D4490CD-1414-4EDF-9F15-B64A831C622F}"/>
              </a:ext>
            </a:extLst>
          </p:cNvPr>
          <p:cNvSpPr>
            <a:spLocks noGrp="1"/>
          </p:cNvSpPr>
          <p:nvPr>
            <p:ph type="sldNum" sz="quarter" idx="12"/>
          </p:nvPr>
        </p:nvSpPr>
        <p:spPr/>
        <p:txBody>
          <a:bodyPr/>
          <a:lstStyle/>
          <a:p>
            <a:fld id="{8DCEB6C5-29F8-470C-A55D-1A927D686CC0}" type="slidenum">
              <a:rPr lang="en-US" smtClean="0"/>
              <a:t>‹#›</a:t>
            </a:fld>
            <a:endParaRPr lang="en-US"/>
          </a:p>
        </p:txBody>
      </p:sp>
    </p:spTree>
    <p:extLst>
      <p:ext uri="{BB962C8B-B14F-4D97-AF65-F5344CB8AC3E}">
        <p14:creationId xmlns:p14="http://schemas.microsoft.com/office/powerpoint/2010/main" val="3823646244"/>
      </p:ext>
    </p:extLst>
  </p:cSld>
  <p:clrMapOvr>
    <a:masterClrMapping/>
  </p:clrMapOvr>
</p:sldLayout>
</file>

<file path=ppt/slideLayouts/slideLayout11.xml><?xml version="1.0" encoding="utf-8"?>
<p:sldLayout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D81DFA5-9A38-46E1-B036-454462F7195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D7B8111-3FFA-487C-BB02-DC5F5037F7E6}"/>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27DEEA9-F4DA-4504-A580-9A6F09970522}"/>
              </a:ext>
            </a:extLst>
          </p:cNvPr>
          <p:cNvSpPr>
            <a:spLocks noGrp="1"/>
          </p:cNvSpPr>
          <p:nvPr>
            <p:ph type="dt" sz="half" idx="10"/>
          </p:nvPr>
        </p:nvSpPr>
        <p:spPr/>
        <p:txBody>
          <a:bodyPr/>
          <a:lstStyle/>
          <a:p>
            <a:fld id="{68079098-DA55-48CA-A19A-41BB45EB3A0B}" type="datetimeFigureOut">
              <a:rPr lang="en-US" smtClean="0"/>
              <a:t>3/1/2022</a:t>
            </a:fld>
            <a:endParaRPr lang="en-US"/>
          </a:p>
        </p:txBody>
      </p:sp>
      <p:sp>
        <p:nvSpPr>
          <p:cNvPr id="5" name="Footer Placeholder 4">
            <a:extLst>
              <a:ext uri="{FF2B5EF4-FFF2-40B4-BE49-F238E27FC236}">
                <a16:creationId xmlns:a16="http://schemas.microsoft.com/office/drawing/2014/main" id="{DDA5EA8D-569E-4D46-A16E-BE7B14ADAFE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1B40EA0-9F77-42A8-BF3E-8DBB7126D122}"/>
              </a:ext>
            </a:extLst>
          </p:cNvPr>
          <p:cNvSpPr>
            <a:spLocks noGrp="1"/>
          </p:cNvSpPr>
          <p:nvPr>
            <p:ph type="sldNum" sz="quarter" idx="12"/>
          </p:nvPr>
        </p:nvSpPr>
        <p:spPr/>
        <p:txBody>
          <a:bodyPr/>
          <a:lstStyle/>
          <a:p>
            <a:fld id="{8DCEB6C5-29F8-470C-A55D-1A927D686CC0}" type="slidenum">
              <a:rPr lang="en-US" smtClean="0"/>
              <a:t>‹#›</a:t>
            </a:fld>
            <a:endParaRPr lang="en-US"/>
          </a:p>
        </p:txBody>
      </p:sp>
    </p:spTree>
    <p:extLst>
      <p:ext uri="{BB962C8B-B14F-4D97-AF65-F5344CB8AC3E}">
        <p14:creationId xmlns:p14="http://schemas.microsoft.com/office/powerpoint/2010/main" val="419291629"/>
      </p:ext>
    </p:extLst>
  </p:cSld>
  <p:clrMapOvr>
    <a:masterClrMapping/>
  </p:clrMapOvr>
</p:sldLayout>
</file>

<file path=ppt/slideLayouts/slideLayout2.xml><?xml version="1.0" encoding="utf-8"?>
<p:sldLayout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B94990-5B4F-4AB2-A119-94EB19AA000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A4942C4-941A-4229-8E1C-ED573246FB24}"/>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8A1AEA7-AB0A-4B83-85F3-A71E01E45D69}"/>
              </a:ext>
            </a:extLst>
          </p:cNvPr>
          <p:cNvSpPr>
            <a:spLocks noGrp="1"/>
          </p:cNvSpPr>
          <p:nvPr>
            <p:ph type="dt" sz="half" idx="10"/>
          </p:nvPr>
        </p:nvSpPr>
        <p:spPr/>
        <p:txBody>
          <a:bodyPr/>
          <a:lstStyle/>
          <a:p>
            <a:fld id="{68079098-DA55-48CA-A19A-41BB45EB3A0B}" type="datetimeFigureOut">
              <a:rPr lang="en-US" smtClean="0"/>
              <a:t>3/1/2022</a:t>
            </a:fld>
            <a:endParaRPr lang="en-US"/>
          </a:p>
        </p:txBody>
      </p:sp>
      <p:sp>
        <p:nvSpPr>
          <p:cNvPr id="5" name="Footer Placeholder 4">
            <a:extLst>
              <a:ext uri="{FF2B5EF4-FFF2-40B4-BE49-F238E27FC236}">
                <a16:creationId xmlns:a16="http://schemas.microsoft.com/office/drawing/2014/main" id="{399ED1EE-DBC3-4140-BA60-97589E7A83A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7BA4A87-7B93-46F6-87AD-420277B3E3C6}"/>
              </a:ext>
            </a:extLst>
          </p:cNvPr>
          <p:cNvSpPr>
            <a:spLocks noGrp="1"/>
          </p:cNvSpPr>
          <p:nvPr>
            <p:ph type="sldNum" sz="quarter" idx="12"/>
          </p:nvPr>
        </p:nvSpPr>
        <p:spPr/>
        <p:txBody>
          <a:bodyPr/>
          <a:lstStyle/>
          <a:p>
            <a:fld id="{8DCEB6C5-29F8-470C-A55D-1A927D686CC0}" type="slidenum">
              <a:rPr lang="en-US" smtClean="0"/>
              <a:t>‹#›</a:t>
            </a:fld>
            <a:endParaRPr lang="en-US"/>
          </a:p>
        </p:txBody>
      </p:sp>
    </p:spTree>
    <p:extLst>
      <p:ext uri="{BB962C8B-B14F-4D97-AF65-F5344CB8AC3E}">
        <p14:creationId xmlns:p14="http://schemas.microsoft.com/office/powerpoint/2010/main" val="3514357291"/>
      </p:ext>
    </p:extLst>
  </p:cSld>
  <p:clrMapOvr>
    <a:masterClrMapping/>
  </p:clrMapOvr>
</p:sldLayout>
</file>

<file path=ppt/slideLayouts/slideLayout3.xml><?xml version="1.0" encoding="utf-8"?>
<p:sldLayout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8352B6-527C-4AD7-9DD0-EF1907DA2E5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D7345E5-27E6-4408-8CA6-F6A908FD1F1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36D9CAF2-B9C6-4809-B75F-F6C4F944A9C1}"/>
              </a:ext>
            </a:extLst>
          </p:cNvPr>
          <p:cNvSpPr>
            <a:spLocks noGrp="1"/>
          </p:cNvSpPr>
          <p:nvPr>
            <p:ph type="dt" sz="half" idx="10"/>
          </p:nvPr>
        </p:nvSpPr>
        <p:spPr/>
        <p:txBody>
          <a:bodyPr/>
          <a:lstStyle/>
          <a:p>
            <a:fld id="{68079098-DA55-48CA-A19A-41BB45EB3A0B}" type="datetimeFigureOut">
              <a:rPr lang="en-US" smtClean="0"/>
              <a:t>3/1/2022</a:t>
            </a:fld>
            <a:endParaRPr lang="en-US"/>
          </a:p>
        </p:txBody>
      </p:sp>
      <p:sp>
        <p:nvSpPr>
          <p:cNvPr id="5" name="Footer Placeholder 4">
            <a:extLst>
              <a:ext uri="{FF2B5EF4-FFF2-40B4-BE49-F238E27FC236}">
                <a16:creationId xmlns:a16="http://schemas.microsoft.com/office/drawing/2014/main" id="{D2E23348-D361-4889-84DE-06E23330760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3E615BD-6FDD-458B-B2A7-710EAEE18D2E}"/>
              </a:ext>
            </a:extLst>
          </p:cNvPr>
          <p:cNvSpPr>
            <a:spLocks noGrp="1"/>
          </p:cNvSpPr>
          <p:nvPr>
            <p:ph type="sldNum" sz="quarter" idx="12"/>
          </p:nvPr>
        </p:nvSpPr>
        <p:spPr/>
        <p:txBody>
          <a:bodyPr/>
          <a:lstStyle/>
          <a:p>
            <a:fld id="{8DCEB6C5-29F8-470C-A55D-1A927D686CC0}" type="slidenum">
              <a:rPr lang="en-US" smtClean="0"/>
              <a:t>‹#›</a:t>
            </a:fld>
            <a:endParaRPr lang="en-US"/>
          </a:p>
        </p:txBody>
      </p:sp>
    </p:spTree>
    <p:extLst>
      <p:ext uri="{BB962C8B-B14F-4D97-AF65-F5344CB8AC3E}">
        <p14:creationId xmlns:p14="http://schemas.microsoft.com/office/powerpoint/2010/main" val="977318405"/>
      </p:ext>
    </p:extLst>
  </p:cSld>
  <p:clrMapOvr>
    <a:masterClrMapping/>
  </p:clrMapOvr>
</p:sldLayout>
</file>

<file path=ppt/slideLayouts/slideLayout4.xml><?xml version="1.0" encoding="utf-8"?>
<p:sldLayout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9A53A5-2CF2-4F06-ADDF-CF9428C97A1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1657473-15D1-4B1E-8BB8-D88AB2D09F3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23FF18B-56BB-4584-969F-777C53F34ABD}"/>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22C2518-E7AA-4D33-9A1E-0C3D6F06E9D5}"/>
              </a:ext>
            </a:extLst>
          </p:cNvPr>
          <p:cNvSpPr>
            <a:spLocks noGrp="1"/>
          </p:cNvSpPr>
          <p:nvPr>
            <p:ph type="dt" sz="half" idx="10"/>
          </p:nvPr>
        </p:nvSpPr>
        <p:spPr/>
        <p:txBody>
          <a:bodyPr/>
          <a:lstStyle/>
          <a:p>
            <a:fld id="{68079098-DA55-48CA-A19A-41BB45EB3A0B}" type="datetimeFigureOut">
              <a:rPr lang="en-US" smtClean="0"/>
              <a:t>3/1/2022</a:t>
            </a:fld>
            <a:endParaRPr lang="en-US"/>
          </a:p>
        </p:txBody>
      </p:sp>
      <p:sp>
        <p:nvSpPr>
          <p:cNvPr id="6" name="Footer Placeholder 5">
            <a:extLst>
              <a:ext uri="{FF2B5EF4-FFF2-40B4-BE49-F238E27FC236}">
                <a16:creationId xmlns:a16="http://schemas.microsoft.com/office/drawing/2014/main" id="{117B4477-7662-46DF-A4C6-00138D4011E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D1A56EE-8DE3-4B9A-B7C7-DC7E68F33EE7}"/>
              </a:ext>
            </a:extLst>
          </p:cNvPr>
          <p:cNvSpPr>
            <a:spLocks noGrp="1"/>
          </p:cNvSpPr>
          <p:nvPr>
            <p:ph type="sldNum" sz="quarter" idx="12"/>
          </p:nvPr>
        </p:nvSpPr>
        <p:spPr/>
        <p:txBody>
          <a:bodyPr/>
          <a:lstStyle/>
          <a:p>
            <a:fld id="{8DCEB6C5-29F8-470C-A55D-1A927D686CC0}" type="slidenum">
              <a:rPr lang="en-US" smtClean="0"/>
              <a:t>‹#›</a:t>
            </a:fld>
            <a:endParaRPr lang="en-US"/>
          </a:p>
        </p:txBody>
      </p:sp>
    </p:spTree>
    <p:extLst>
      <p:ext uri="{BB962C8B-B14F-4D97-AF65-F5344CB8AC3E}">
        <p14:creationId xmlns:p14="http://schemas.microsoft.com/office/powerpoint/2010/main" val="3589932338"/>
      </p:ext>
    </p:extLst>
  </p:cSld>
  <p:clrMapOvr>
    <a:masterClrMapping/>
  </p:clrMapOvr>
</p:sldLayout>
</file>

<file path=ppt/slideLayouts/slideLayout5.xml><?xml version="1.0" encoding="utf-8"?>
<p:sldLayout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2D5C37-6C2C-4942-8AD7-C27D3A001F3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552EF40-0674-498F-8A61-2DC17F1C709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680B6A3B-D61F-4C2C-98B2-F7CD296C3F6C}"/>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CCA36B7-1BB1-43BB-9BC7-96C54A96D0C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EDB18D8E-61E8-4220-83FC-0CD0AE6D3F13}"/>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C7A43DF-9E95-4277-916C-3B1D150FB173}"/>
              </a:ext>
            </a:extLst>
          </p:cNvPr>
          <p:cNvSpPr>
            <a:spLocks noGrp="1"/>
          </p:cNvSpPr>
          <p:nvPr>
            <p:ph type="dt" sz="half" idx="10"/>
          </p:nvPr>
        </p:nvSpPr>
        <p:spPr/>
        <p:txBody>
          <a:bodyPr/>
          <a:lstStyle/>
          <a:p>
            <a:fld id="{68079098-DA55-48CA-A19A-41BB45EB3A0B}" type="datetimeFigureOut">
              <a:rPr lang="en-US" smtClean="0"/>
              <a:t>3/1/2022</a:t>
            </a:fld>
            <a:endParaRPr lang="en-US"/>
          </a:p>
        </p:txBody>
      </p:sp>
      <p:sp>
        <p:nvSpPr>
          <p:cNvPr id="8" name="Footer Placeholder 7">
            <a:extLst>
              <a:ext uri="{FF2B5EF4-FFF2-40B4-BE49-F238E27FC236}">
                <a16:creationId xmlns:a16="http://schemas.microsoft.com/office/drawing/2014/main" id="{B67641D9-6CCE-4174-BB1E-87FC2D3AEAE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6996920-9864-4BA5-A7F9-EB13BC560172}"/>
              </a:ext>
            </a:extLst>
          </p:cNvPr>
          <p:cNvSpPr>
            <a:spLocks noGrp="1"/>
          </p:cNvSpPr>
          <p:nvPr>
            <p:ph type="sldNum" sz="quarter" idx="12"/>
          </p:nvPr>
        </p:nvSpPr>
        <p:spPr/>
        <p:txBody>
          <a:bodyPr/>
          <a:lstStyle/>
          <a:p>
            <a:fld id="{8DCEB6C5-29F8-470C-A55D-1A927D686CC0}" type="slidenum">
              <a:rPr lang="en-US" smtClean="0"/>
              <a:t>‹#›</a:t>
            </a:fld>
            <a:endParaRPr lang="en-US"/>
          </a:p>
        </p:txBody>
      </p:sp>
    </p:spTree>
    <p:extLst>
      <p:ext uri="{BB962C8B-B14F-4D97-AF65-F5344CB8AC3E}">
        <p14:creationId xmlns:p14="http://schemas.microsoft.com/office/powerpoint/2010/main" val="3655032499"/>
      </p:ext>
    </p:extLst>
  </p:cSld>
  <p:clrMapOvr>
    <a:masterClrMapping/>
  </p:clrMapOvr>
</p:sldLayout>
</file>

<file path=ppt/slideLayouts/slideLayout6.xml><?xml version="1.0" encoding="utf-8"?>
<p:sldLayout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CFFEF9-76C0-4ED2-8C6E-167ECCD9325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E09CD21-926B-4E1C-ABB4-3D7D7DA24CEB}"/>
              </a:ext>
            </a:extLst>
          </p:cNvPr>
          <p:cNvSpPr>
            <a:spLocks noGrp="1"/>
          </p:cNvSpPr>
          <p:nvPr>
            <p:ph type="dt" sz="half" idx="10"/>
          </p:nvPr>
        </p:nvSpPr>
        <p:spPr/>
        <p:txBody>
          <a:bodyPr/>
          <a:lstStyle/>
          <a:p>
            <a:fld id="{68079098-DA55-48CA-A19A-41BB45EB3A0B}" type="datetimeFigureOut">
              <a:rPr lang="en-US" smtClean="0"/>
              <a:t>3/1/2022</a:t>
            </a:fld>
            <a:endParaRPr lang="en-US"/>
          </a:p>
        </p:txBody>
      </p:sp>
      <p:sp>
        <p:nvSpPr>
          <p:cNvPr id="4" name="Footer Placeholder 3">
            <a:extLst>
              <a:ext uri="{FF2B5EF4-FFF2-40B4-BE49-F238E27FC236}">
                <a16:creationId xmlns:a16="http://schemas.microsoft.com/office/drawing/2014/main" id="{6D39A3DC-681F-4D2D-8161-35F1CBCD70F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143ED4A-20D2-4854-A7AC-F18393A1F8D3}"/>
              </a:ext>
            </a:extLst>
          </p:cNvPr>
          <p:cNvSpPr>
            <a:spLocks noGrp="1"/>
          </p:cNvSpPr>
          <p:nvPr>
            <p:ph type="sldNum" sz="quarter" idx="12"/>
          </p:nvPr>
        </p:nvSpPr>
        <p:spPr/>
        <p:txBody>
          <a:bodyPr/>
          <a:lstStyle/>
          <a:p>
            <a:fld id="{8DCEB6C5-29F8-470C-A55D-1A927D686CC0}" type="slidenum">
              <a:rPr lang="en-US" smtClean="0"/>
              <a:t>‹#›</a:t>
            </a:fld>
            <a:endParaRPr lang="en-US"/>
          </a:p>
        </p:txBody>
      </p:sp>
    </p:spTree>
    <p:extLst>
      <p:ext uri="{BB962C8B-B14F-4D97-AF65-F5344CB8AC3E}">
        <p14:creationId xmlns:p14="http://schemas.microsoft.com/office/powerpoint/2010/main" val="932554852"/>
      </p:ext>
    </p:extLst>
  </p:cSld>
  <p:clrMapOvr>
    <a:masterClrMapping/>
  </p:clrMapOvr>
</p:sldLayout>
</file>

<file path=ppt/slideLayouts/slideLayout7.xml><?xml version="1.0" encoding="utf-8"?>
<p:sldLayout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A31D04C-0B3A-409D-8AA6-DA50A0EAACD5}"/>
              </a:ext>
            </a:extLst>
          </p:cNvPr>
          <p:cNvSpPr>
            <a:spLocks noGrp="1"/>
          </p:cNvSpPr>
          <p:nvPr>
            <p:ph type="dt" sz="half" idx="10"/>
          </p:nvPr>
        </p:nvSpPr>
        <p:spPr/>
        <p:txBody>
          <a:bodyPr/>
          <a:lstStyle/>
          <a:p>
            <a:fld id="{68079098-DA55-48CA-A19A-41BB45EB3A0B}" type="datetimeFigureOut">
              <a:rPr lang="en-US" smtClean="0"/>
              <a:t>3/1/2022</a:t>
            </a:fld>
            <a:endParaRPr lang="en-US"/>
          </a:p>
        </p:txBody>
      </p:sp>
      <p:sp>
        <p:nvSpPr>
          <p:cNvPr id="3" name="Footer Placeholder 2">
            <a:extLst>
              <a:ext uri="{FF2B5EF4-FFF2-40B4-BE49-F238E27FC236}">
                <a16:creationId xmlns:a16="http://schemas.microsoft.com/office/drawing/2014/main" id="{9B18190B-DCCC-4314-8455-85FAC90EFD9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0A92844-B19F-4130-A28A-34D9D584C10A}"/>
              </a:ext>
            </a:extLst>
          </p:cNvPr>
          <p:cNvSpPr>
            <a:spLocks noGrp="1"/>
          </p:cNvSpPr>
          <p:nvPr>
            <p:ph type="sldNum" sz="quarter" idx="12"/>
          </p:nvPr>
        </p:nvSpPr>
        <p:spPr/>
        <p:txBody>
          <a:bodyPr/>
          <a:lstStyle/>
          <a:p>
            <a:fld id="{8DCEB6C5-29F8-470C-A55D-1A927D686CC0}" type="slidenum">
              <a:rPr lang="en-US" smtClean="0"/>
              <a:t>‹#›</a:t>
            </a:fld>
            <a:endParaRPr lang="en-US"/>
          </a:p>
        </p:txBody>
      </p:sp>
    </p:spTree>
    <p:extLst>
      <p:ext uri="{BB962C8B-B14F-4D97-AF65-F5344CB8AC3E}">
        <p14:creationId xmlns:p14="http://schemas.microsoft.com/office/powerpoint/2010/main" val="3073709020"/>
      </p:ext>
    </p:extLst>
  </p:cSld>
  <p:clrMapOvr>
    <a:masterClrMapping/>
  </p:clrMapOvr>
</p:sldLayout>
</file>

<file path=ppt/slideLayouts/slideLayout8.xml><?xml version="1.0" encoding="utf-8"?>
<p:sldLayout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70BE3A-57E0-477E-9494-DC6B9E667D6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2EBCE53-877A-4A77-82E0-76A3858E408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BA3A9B9-0F73-4A0C-81A1-537912D17BD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2E93DB6-EC02-4066-B00D-8051D5757095}"/>
              </a:ext>
            </a:extLst>
          </p:cNvPr>
          <p:cNvSpPr>
            <a:spLocks noGrp="1"/>
          </p:cNvSpPr>
          <p:nvPr>
            <p:ph type="dt" sz="half" idx="10"/>
          </p:nvPr>
        </p:nvSpPr>
        <p:spPr/>
        <p:txBody>
          <a:bodyPr/>
          <a:lstStyle/>
          <a:p>
            <a:fld id="{68079098-DA55-48CA-A19A-41BB45EB3A0B}" type="datetimeFigureOut">
              <a:rPr lang="en-US" smtClean="0"/>
              <a:t>3/1/2022</a:t>
            </a:fld>
            <a:endParaRPr lang="en-US"/>
          </a:p>
        </p:txBody>
      </p:sp>
      <p:sp>
        <p:nvSpPr>
          <p:cNvPr id="6" name="Footer Placeholder 5">
            <a:extLst>
              <a:ext uri="{FF2B5EF4-FFF2-40B4-BE49-F238E27FC236}">
                <a16:creationId xmlns:a16="http://schemas.microsoft.com/office/drawing/2014/main" id="{D68CBE7C-80C6-4F4D-BDAA-E336A89619F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99A2B8E-0B74-4F6E-B98A-4EE11D26F2E3}"/>
              </a:ext>
            </a:extLst>
          </p:cNvPr>
          <p:cNvSpPr>
            <a:spLocks noGrp="1"/>
          </p:cNvSpPr>
          <p:nvPr>
            <p:ph type="sldNum" sz="quarter" idx="12"/>
          </p:nvPr>
        </p:nvSpPr>
        <p:spPr/>
        <p:txBody>
          <a:bodyPr/>
          <a:lstStyle/>
          <a:p>
            <a:fld id="{8DCEB6C5-29F8-470C-A55D-1A927D686CC0}" type="slidenum">
              <a:rPr lang="en-US" smtClean="0"/>
              <a:t>‹#›</a:t>
            </a:fld>
            <a:endParaRPr lang="en-US"/>
          </a:p>
        </p:txBody>
      </p:sp>
    </p:spTree>
    <p:extLst>
      <p:ext uri="{BB962C8B-B14F-4D97-AF65-F5344CB8AC3E}">
        <p14:creationId xmlns:p14="http://schemas.microsoft.com/office/powerpoint/2010/main" val="3603050514"/>
      </p:ext>
    </p:extLst>
  </p:cSld>
  <p:clrMapOvr>
    <a:masterClrMapping/>
  </p:clrMapOvr>
</p:sldLayout>
</file>

<file path=ppt/slideLayouts/slideLayout9.xml><?xml version="1.0" encoding="utf-8"?>
<p:sldLayout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6C301B-F85D-4ADC-A796-C6EB71C0BCD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AB252CA-9786-4644-A900-BD916D48C72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9A4B5F6-0DEE-40D8-9EFC-DA69975C0AB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989DC98-3FC4-4E9C-B9DC-486FE36FACB3}"/>
              </a:ext>
            </a:extLst>
          </p:cNvPr>
          <p:cNvSpPr>
            <a:spLocks noGrp="1"/>
          </p:cNvSpPr>
          <p:nvPr>
            <p:ph type="dt" sz="half" idx="10"/>
          </p:nvPr>
        </p:nvSpPr>
        <p:spPr/>
        <p:txBody>
          <a:bodyPr/>
          <a:lstStyle/>
          <a:p>
            <a:fld id="{68079098-DA55-48CA-A19A-41BB45EB3A0B}" type="datetimeFigureOut">
              <a:rPr lang="en-US" smtClean="0"/>
              <a:t>3/1/2022</a:t>
            </a:fld>
            <a:endParaRPr lang="en-US"/>
          </a:p>
        </p:txBody>
      </p:sp>
      <p:sp>
        <p:nvSpPr>
          <p:cNvPr id="6" name="Footer Placeholder 5">
            <a:extLst>
              <a:ext uri="{FF2B5EF4-FFF2-40B4-BE49-F238E27FC236}">
                <a16:creationId xmlns:a16="http://schemas.microsoft.com/office/drawing/2014/main" id="{392C6D5B-81E6-477D-B137-710539B68E3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F532A30-592B-4EEF-89E8-8ACDD5233FBB}"/>
              </a:ext>
            </a:extLst>
          </p:cNvPr>
          <p:cNvSpPr>
            <a:spLocks noGrp="1"/>
          </p:cNvSpPr>
          <p:nvPr>
            <p:ph type="sldNum" sz="quarter" idx="12"/>
          </p:nvPr>
        </p:nvSpPr>
        <p:spPr/>
        <p:txBody>
          <a:bodyPr/>
          <a:lstStyle/>
          <a:p>
            <a:fld id="{8DCEB6C5-29F8-470C-A55D-1A927D686CC0}" type="slidenum">
              <a:rPr lang="en-US" smtClean="0"/>
              <a:t>‹#›</a:t>
            </a:fld>
            <a:endParaRPr lang="en-US"/>
          </a:p>
        </p:txBody>
      </p:sp>
    </p:spTree>
    <p:extLst>
      <p:ext uri="{BB962C8B-B14F-4D97-AF65-F5344CB8AC3E}">
        <p14:creationId xmlns:p14="http://schemas.microsoft.com/office/powerpoint/2010/main" val="27366302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8EECF0A-8731-4CD9-A920-F1D2212A030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01B51A1-E24F-43E4-9CE0-ED16B38A3A1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A9F4BC5-382C-4479-80AE-C5ED04DA35E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079098-DA55-48CA-A19A-41BB45EB3A0B}" type="datetimeFigureOut">
              <a:rPr lang="en-US" smtClean="0"/>
              <a:t>3/1/2022</a:t>
            </a:fld>
            <a:endParaRPr lang="en-US"/>
          </a:p>
        </p:txBody>
      </p:sp>
      <p:sp>
        <p:nvSpPr>
          <p:cNvPr id="5" name="Footer Placeholder 4">
            <a:extLst>
              <a:ext uri="{FF2B5EF4-FFF2-40B4-BE49-F238E27FC236}">
                <a16:creationId xmlns:a16="http://schemas.microsoft.com/office/drawing/2014/main" id="{C63FC064-C76B-4B00-9AFF-8A29BE6927F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8D36A0C-ADA1-41A7-942B-B0850E2B741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CEB6C5-29F8-470C-A55D-1A927D686CC0}" type="slidenum">
              <a:rPr lang="en-US" smtClean="0"/>
              <a:t>‹#›</a:t>
            </a:fld>
            <a:endParaRPr lang="en-US"/>
          </a:p>
        </p:txBody>
      </p:sp>
    </p:spTree>
    <p:extLst>
      <p:ext uri="{BB962C8B-B14F-4D97-AF65-F5344CB8AC3E}">
        <p14:creationId xmlns:p14="http://schemas.microsoft.com/office/powerpoint/2010/main" val="8040556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4.svg"/></Relationships>
</file>

<file path=ppt/slides/_rels/slide2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4.svg"/></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4.svg"/></Relationships>
</file>

<file path=ppt/slides/_rels/slide3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4.svg"/></Relationships>
</file>

<file path=ppt/slides/_rels/slide3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14="http://schemas.microsoft.com/office/drawing/2010/main"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p:spPr>
      </p:pic>
      <p:sp>
        <p:nvSpPr>
          <p:cNvPr id="2" name="Title 1"/>
          <p:cNvSpPr>
            <a:spLocks noGrp="1"/>
          </p:cNvSpPr>
          <p:nvPr>
            <p:ph type="title"/>
          </p:nvPr>
        </p:nvSpPr>
        <p:spPr/>
        <p:txBody>
          <a:bodyPr/>
          <a:lstStyle/>
          <a:p>
            <a:pPr algn="ctr"/>
            <a:r>
              <a:rPr lang="en-US" b="1">
                <a:solidFill>
                  <a:schemeClr val="accent5">
                    <a:lumMod val="50000"/>
                  </a:schemeClr>
                </a:solidFill>
              </a:rPr>
              <a:t>International Tax Aspects of De-SPACing</a:t>
            </a:r>
            <a:endParaRPr lang="en-GB" b="1">
              <a:solidFill>
                <a:schemeClr val="accent5">
                  <a:lumMod val="50000"/>
                </a:schemeClr>
              </a:solidFill>
            </a:endParaRPr>
          </a:p>
        </p:txBody>
      </p:sp>
      <p:sp>
        <p:nvSpPr>
          <p:cNvPr id="5" name="Title 1">
            <a:extLst>
              <a:ext uri="{FF2B5EF4-FFF2-40B4-BE49-F238E27FC236}">
                <a16:creationId xmlns:a16="http://schemas.microsoft.com/office/drawing/2014/main" id="{1D0F9D8F-E0EB-413A-A29E-2D2E6440027E}"/>
              </a:ext>
            </a:extLst>
          </p:cNvPr>
          <p:cNvSpPr txBox="1">
            <a:spLocks/>
          </p:cNvSpPr>
          <p:nvPr/>
        </p:nvSpPr>
        <p:spPr>
          <a:xfrm>
            <a:off x="270164" y="2431473"/>
            <a:ext cx="11617035" cy="240376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600">
                <a:solidFill>
                  <a:schemeClr val="accent5">
                    <a:lumMod val="50000"/>
                  </a:schemeClr>
                </a:solidFill>
              </a:rPr>
              <a:t>11th Annual IBA Finance &amp; Capital Markets Tax Conference</a:t>
            </a:r>
            <a:br>
              <a:rPr lang="en-US" sz="3600">
                <a:solidFill>
                  <a:schemeClr val="accent5">
                    <a:lumMod val="50000"/>
                  </a:schemeClr>
                </a:solidFill>
              </a:rPr>
            </a:br>
            <a:endParaRPr lang="en-US" sz="3600">
              <a:solidFill>
                <a:schemeClr val="accent5">
                  <a:lumMod val="50000"/>
                </a:schemeClr>
              </a:solidFill>
            </a:endParaRPr>
          </a:p>
          <a:p>
            <a:pPr algn="ctr"/>
            <a:br>
              <a:rPr lang="en-US" sz="3000">
                <a:solidFill>
                  <a:schemeClr val="accent5">
                    <a:lumMod val="50000"/>
                  </a:schemeClr>
                </a:solidFill>
              </a:rPr>
            </a:br>
            <a:r>
              <a:rPr lang="en-US" sz="3000">
                <a:solidFill>
                  <a:schemeClr val="accent5">
                    <a:lumMod val="50000"/>
                  </a:schemeClr>
                </a:solidFill>
              </a:rPr>
              <a:t>1 March 2022</a:t>
            </a:r>
            <a:endParaRPr lang="en-US" sz="3000" dirty="0">
              <a:solidFill>
                <a:schemeClr val="accent5">
                  <a:lumMod val="50000"/>
                </a:schemeClr>
              </a:solidFill>
            </a:endParaRPr>
          </a:p>
        </p:txBody>
      </p:sp>
      <p:sp>
        <p:nvSpPr>
          <p:cNvPr id="3" name="Slide Number Placeholder 2">
            <a:extLst>
              <a:ext uri="{FF2B5EF4-FFF2-40B4-BE49-F238E27FC236}">
                <a16:creationId xmlns:a16="http://schemas.microsoft.com/office/drawing/2014/main" id="{C5704826-0E8D-4C57-928F-844A2670724A}"/>
              </a:ext>
            </a:extLst>
          </p:cNvPr>
          <p:cNvSpPr>
            <a:spLocks noGrp="1"/>
          </p:cNvSpPr>
          <p:nvPr>
            <p:ph type="sldNum" sz="quarter" idx="12"/>
          </p:nvPr>
        </p:nvSpPr>
        <p:spPr/>
        <p:txBody>
          <a:bodyPr/>
          <a:lstStyle/>
          <a:p>
            <a:fld id="{16BC0DEB-40E7-4E2B-AFA7-58970AFA776D}" type="slidenum">
              <a:rPr lang="en-GB" smtClean="0"/>
              <a:t>1</a:t>
            </a:fld>
            <a:endParaRPr lang="en-GB"/>
          </a:p>
        </p:txBody>
      </p:sp>
    </p:spTree>
    <p:extLst>
      <p:ext uri="{BB962C8B-B14F-4D97-AF65-F5344CB8AC3E}">
        <p14:creationId xmlns:p14="http://schemas.microsoft.com/office/powerpoint/2010/main" val="2924174972"/>
      </p:ext>
    </p:extLst>
  </p:cSld>
  <p:clrMapOvr>
    <a:masterClrMapping/>
  </p:clrMapOvr>
</p:sld>
</file>

<file path=ppt/slides/slide10.xml><?xml version="1.0" encoding="utf-8"?>
<p:sld xmlns:a14="http://schemas.microsoft.com/office/drawing/2010/main"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27707" y="150313"/>
            <a:ext cx="12192000" cy="6858000"/>
          </a:xfrm>
        </p:spPr>
      </p:pic>
      <p:sp>
        <p:nvSpPr>
          <p:cNvPr id="6" name="Content Placeholder 2">
            <a:extLst>
              <a:ext uri="{FF2B5EF4-FFF2-40B4-BE49-F238E27FC236}">
                <a16:creationId xmlns:a16="http://schemas.microsoft.com/office/drawing/2014/main" id="{7C468A76-A482-4874-BBAB-93816B1ED1CD}"/>
              </a:ext>
            </a:extLst>
          </p:cNvPr>
          <p:cNvSpPr txBox="1">
            <a:spLocks/>
          </p:cNvSpPr>
          <p:nvPr/>
        </p:nvSpPr>
        <p:spPr>
          <a:xfrm>
            <a:off x="457200" y="1163782"/>
            <a:ext cx="6093694" cy="442652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000" dirty="0">
                <a:solidFill>
                  <a:schemeClr val="accent5">
                    <a:lumMod val="50000"/>
                  </a:schemeClr>
                </a:solidFill>
              </a:rPr>
              <a:t>Dutch lucrative investment regime (</a:t>
            </a:r>
            <a:r>
              <a:rPr lang="en-US" sz="2000" dirty="0" err="1">
                <a:solidFill>
                  <a:schemeClr val="accent5">
                    <a:lumMod val="50000"/>
                  </a:schemeClr>
                </a:solidFill>
              </a:rPr>
              <a:t>i</a:t>
            </a:r>
            <a:r>
              <a:rPr lang="en-US" sz="2000" dirty="0">
                <a:solidFill>
                  <a:schemeClr val="accent5">
                    <a:lumMod val="50000"/>
                  </a:schemeClr>
                </a:solidFill>
              </a:rPr>
              <a:t>)</a:t>
            </a:r>
          </a:p>
          <a:p>
            <a:pPr marL="0" indent="0">
              <a:spcBef>
                <a:spcPts val="0"/>
              </a:spcBef>
              <a:buNone/>
            </a:pPr>
            <a:endParaRPr lang="en-US" sz="2000" dirty="0">
              <a:solidFill>
                <a:schemeClr val="accent5">
                  <a:lumMod val="50000"/>
                </a:schemeClr>
              </a:solidFill>
            </a:endParaRPr>
          </a:p>
          <a:p>
            <a:pPr>
              <a:spcBef>
                <a:spcPts val="0"/>
              </a:spcBef>
            </a:pPr>
            <a:r>
              <a:rPr lang="en-US" sz="2000" dirty="0">
                <a:solidFill>
                  <a:schemeClr val="accent5">
                    <a:lumMod val="50000"/>
                  </a:schemeClr>
                </a:solidFill>
              </a:rPr>
              <a:t>A Sponsor individual could be in scope of the Dutch LIR, if he/she:</a:t>
            </a:r>
          </a:p>
          <a:p>
            <a:pPr lvl="1"/>
            <a:r>
              <a:rPr lang="en-US" sz="1600" dirty="0">
                <a:solidFill>
                  <a:schemeClr val="accent5">
                    <a:lumMod val="50000"/>
                  </a:schemeClr>
                </a:solidFill>
                <a:latin typeface="+mj-lt"/>
              </a:rPr>
              <a:t>directly or indirectly holds Sponsor Shares or Sponsor Warrants in a Dutch SPAC; and </a:t>
            </a:r>
          </a:p>
          <a:p>
            <a:pPr lvl="1"/>
            <a:r>
              <a:rPr lang="en-US" sz="1600" dirty="0">
                <a:solidFill>
                  <a:schemeClr val="accent5">
                    <a:lumMod val="50000"/>
                  </a:schemeClr>
                </a:solidFill>
                <a:latin typeface="+mj-lt"/>
              </a:rPr>
              <a:t>performs some form of activity for the Dutch SPAC</a:t>
            </a:r>
            <a:endParaRPr lang="en-US" sz="1600" dirty="0">
              <a:latin typeface="+mj-lt"/>
            </a:endParaRPr>
          </a:p>
          <a:p>
            <a:r>
              <a:rPr lang="en-US" sz="2000" dirty="0">
                <a:solidFill>
                  <a:schemeClr val="accent5">
                    <a:lumMod val="50000"/>
                  </a:schemeClr>
                </a:solidFill>
              </a:rPr>
              <a:t>LIR benefits (income from Sponsor instruments) are progressively taxed (up to 49,5%)</a:t>
            </a:r>
          </a:p>
          <a:p>
            <a:r>
              <a:rPr lang="en-US" sz="2000" dirty="0">
                <a:solidFill>
                  <a:schemeClr val="accent5">
                    <a:lumMod val="50000"/>
                  </a:schemeClr>
                </a:solidFill>
              </a:rPr>
              <a:t>Often key individuals linked to the Sponsor are also:</a:t>
            </a:r>
          </a:p>
          <a:p>
            <a:pPr lvl="1"/>
            <a:r>
              <a:rPr lang="en-US" sz="1600" dirty="0">
                <a:solidFill>
                  <a:schemeClr val="accent5">
                    <a:lumMod val="50000"/>
                  </a:schemeClr>
                </a:solidFill>
                <a:latin typeface="+mj-lt"/>
              </a:rPr>
              <a:t>(</a:t>
            </a:r>
            <a:r>
              <a:rPr lang="en-US" sz="1600" dirty="0" err="1">
                <a:solidFill>
                  <a:schemeClr val="accent5">
                    <a:lumMod val="50000"/>
                  </a:schemeClr>
                </a:solidFill>
                <a:latin typeface="+mj-lt"/>
              </a:rPr>
              <a:t>i</a:t>
            </a:r>
            <a:r>
              <a:rPr lang="en-US" sz="1600" dirty="0">
                <a:solidFill>
                  <a:schemeClr val="accent5">
                    <a:lumMod val="50000"/>
                  </a:schemeClr>
                </a:solidFill>
                <a:latin typeface="+mj-lt"/>
              </a:rPr>
              <a:t>) on the board of the Dutch SPAC; or </a:t>
            </a:r>
          </a:p>
          <a:p>
            <a:pPr lvl="1"/>
            <a:r>
              <a:rPr lang="en-US" sz="1600" dirty="0">
                <a:solidFill>
                  <a:schemeClr val="accent5">
                    <a:lumMod val="50000"/>
                  </a:schemeClr>
                </a:solidFill>
                <a:latin typeface="+mj-lt"/>
              </a:rPr>
              <a:t>(ii) performing activities for the Dutch SPAC under an employment/consulting agreement</a:t>
            </a:r>
          </a:p>
        </p:txBody>
      </p:sp>
      <p:sp>
        <p:nvSpPr>
          <p:cNvPr id="2" name="TextBox 1">
            <a:extLst>
              <a:ext uri="{FF2B5EF4-FFF2-40B4-BE49-F238E27FC236}">
                <a16:creationId xmlns:a16="http://schemas.microsoft.com/office/drawing/2014/main" id="{3495F1BC-69AC-48CF-9FD7-22E008485E1E}"/>
              </a:ext>
            </a:extLst>
          </p:cNvPr>
          <p:cNvSpPr txBox="1"/>
          <p:nvPr/>
        </p:nvSpPr>
        <p:spPr>
          <a:xfrm>
            <a:off x="457200" y="357803"/>
            <a:ext cx="11402293" cy="954107"/>
          </a:xfrm>
          <a:prstGeom prst="rect">
            <a:avLst/>
          </a:prstGeom>
          <a:noFill/>
        </p:spPr>
        <p:txBody>
          <a:bodyPr wrap="square" rtlCol="0">
            <a:spAutoFit/>
          </a:bodyPr>
          <a:lstStyle/>
          <a:p>
            <a:r>
              <a:rPr lang="en-US" sz="2800" u="sng">
                <a:solidFill>
                  <a:schemeClr val="accent5">
                    <a:lumMod val="50000"/>
                  </a:schemeClr>
                </a:solidFill>
              </a:rPr>
              <a:t>Sponsor Considerations– Dutch aspects</a:t>
            </a:r>
            <a:endParaRPr lang="en-US" sz="2800" u="sng" dirty="0">
              <a:solidFill>
                <a:schemeClr val="accent5">
                  <a:lumMod val="50000"/>
                </a:schemeClr>
              </a:solidFill>
            </a:endParaRPr>
          </a:p>
          <a:p>
            <a:endParaRPr lang="en-US" sz="2800" u="sng" dirty="0">
              <a:solidFill>
                <a:schemeClr val="accent5">
                  <a:lumMod val="50000"/>
                </a:schemeClr>
              </a:solidFill>
            </a:endParaRPr>
          </a:p>
        </p:txBody>
      </p:sp>
      <p:sp>
        <p:nvSpPr>
          <p:cNvPr id="5" name="Rectangle 4"/>
          <p:cNvSpPr/>
          <p:nvPr/>
        </p:nvSpPr>
        <p:spPr>
          <a:xfrm>
            <a:off x="8572500" y="4622801"/>
            <a:ext cx="1625600" cy="1003300"/>
          </a:xfrm>
          <a:prstGeom prst="rect">
            <a:avLst/>
          </a:prstGeom>
          <a:ln/>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1600" dirty="0"/>
              <a:t>Dutch SPAC</a:t>
            </a:r>
          </a:p>
        </p:txBody>
      </p:sp>
      <p:sp>
        <p:nvSpPr>
          <p:cNvPr id="7" name="Rectangle 6"/>
          <p:cNvSpPr/>
          <p:nvPr/>
        </p:nvSpPr>
        <p:spPr>
          <a:xfrm>
            <a:off x="7251700" y="2616201"/>
            <a:ext cx="1625600" cy="1003300"/>
          </a:xfrm>
          <a:prstGeom prst="rect">
            <a:avLst/>
          </a:prstGeom>
          <a:ln/>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1600" dirty="0"/>
              <a:t>Sponsor Holding</a:t>
            </a:r>
          </a:p>
        </p:txBody>
      </p:sp>
      <p:cxnSp>
        <p:nvCxnSpPr>
          <p:cNvPr id="8" name="Straight Connector 7"/>
          <p:cNvCxnSpPr>
            <a:endCxn id="5" idx="0"/>
          </p:cNvCxnSpPr>
          <p:nvPr/>
        </p:nvCxnSpPr>
        <p:spPr>
          <a:xfrm flipH="1">
            <a:off x="9385300" y="3276600"/>
            <a:ext cx="1212851" cy="1346200"/>
          </a:xfrm>
          <a:prstGeom prst="line">
            <a:avLst/>
          </a:prstGeom>
          <a:ln w="12700">
            <a:solidFill>
              <a:schemeClr val="accent1"/>
            </a:solidFill>
            <a:prstDash val="sysDot"/>
          </a:ln>
        </p:spPr>
        <p:style>
          <a:lnRef idx="1">
            <a:schemeClr val="accent1"/>
          </a:lnRef>
          <a:fillRef idx="0">
            <a:schemeClr val="accent1"/>
          </a:fillRef>
          <a:effectRef idx="0">
            <a:schemeClr val="accent1"/>
          </a:effectRef>
          <a:fontRef idx="minor">
            <a:schemeClr val="tx1"/>
          </a:fontRef>
        </p:style>
      </p:cxnSp>
      <p:sp>
        <p:nvSpPr>
          <p:cNvPr id="9" name="Oval 8"/>
          <p:cNvSpPr/>
          <p:nvPr/>
        </p:nvSpPr>
        <p:spPr>
          <a:xfrm>
            <a:off x="10094867" y="2321718"/>
            <a:ext cx="1638300" cy="954881"/>
          </a:xfrm>
          <a:prstGeom prst="ellipse">
            <a:avLst/>
          </a:prstGeom>
          <a:ln/>
        </p:spPr>
        <p:style>
          <a:lnRef idx="1">
            <a:schemeClr val="dk1"/>
          </a:lnRef>
          <a:fillRef idx="2">
            <a:schemeClr val="dk1"/>
          </a:fillRef>
          <a:effectRef idx="1">
            <a:schemeClr val="dk1"/>
          </a:effectRef>
          <a:fontRef idx="minor">
            <a:schemeClr val="dk1"/>
          </a:fontRef>
        </p:style>
        <p:txBody>
          <a:bodyPr rtlCol="0" anchor="ctr"/>
          <a:lstStyle/>
          <a:p>
            <a:pPr algn="ctr"/>
            <a:endParaRPr/>
          </a:p>
        </p:txBody>
      </p:sp>
      <p:sp>
        <p:nvSpPr>
          <p:cNvPr id="10" name="Oval 9"/>
          <p:cNvSpPr/>
          <p:nvPr/>
        </p:nvSpPr>
        <p:spPr>
          <a:xfrm>
            <a:off x="7251701" y="1230950"/>
            <a:ext cx="1638300" cy="954881"/>
          </a:xfrm>
          <a:prstGeom prst="ellipse">
            <a:avLst/>
          </a:prstGeom>
          <a:ln/>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1600" dirty="0"/>
              <a:t>Sponsor Individual</a:t>
            </a:r>
          </a:p>
        </p:txBody>
      </p:sp>
      <p:cxnSp>
        <p:nvCxnSpPr>
          <p:cNvPr id="11" name="Straight Connector 10"/>
          <p:cNvCxnSpPr>
            <a:stCxn id="10" idx="4"/>
            <a:endCxn id="7" idx="0"/>
          </p:cNvCxnSpPr>
          <p:nvPr/>
        </p:nvCxnSpPr>
        <p:spPr>
          <a:xfrm flipH="1">
            <a:off x="8064501" y="2185832"/>
            <a:ext cx="6351" cy="430369"/>
          </a:xfrm>
          <a:prstGeom prst="line">
            <a:avLst/>
          </a:prstGeom>
          <a:ln w="12700">
            <a:solidFill>
              <a:schemeClr val="accent1"/>
            </a:solidFill>
            <a:prstDash val="sysDot"/>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6499212" y="3918452"/>
            <a:ext cx="1984389" cy="584775"/>
          </a:xfrm>
          <a:prstGeom prst="rect">
            <a:avLst/>
          </a:prstGeom>
          <a:noFill/>
        </p:spPr>
        <p:txBody>
          <a:bodyPr wrap="none" rtlCol="0">
            <a:spAutoFit/>
          </a:bodyPr>
          <a:lstStyle/>
          <a:p>
            <a:pPr marL="304792" indent="-304792">
              <a:buAutoNum type="arabicPeriod"/>
            </a:pPr>
            <a:r>
              <a:rPr lang="en-US" sz="1600" dirty="0">
                <a:solidFill>
                  <a:schemeClr val="accent5">
                    <a:lumMod val="50000"/>
                  </a:schemeClr>
                </a:solidFill>
                <a:latin typeface="+mj-lt"/>
              </a:rPr>
              <a:t>Sponsor Shares</a:t>
            </a:r>
          </a:p>
          <a:p>
            <a:pPr marL="304792" indent="-304792">
              <a:buAutoNum type="arabicPeriod"/>
            </a:pPr>
            <a:r>
              <a:rPr lang="en-US" sz="1600" dirty="0">
                <a:solidFill>
                  <a:schemeClr val="accent5">
                    <a:lumMod val="50000"/>
                  </a:schemeClr>
                </a:solidFill>
                <a:latin typeface="+mj-lt"/>
              </a:rPr>
              <a:t>Sponsor Warrants</a:t>
            </a:r>
          </a:p>
        </p:txBody>
      </p:sp>
      <p:sp>
        <p:nvSpPr>
          <p:cNvPr id="13" name="TextBox 12"/>
          <p:cNvSpPr txBox="1"/>
          <p:nvPr/>
        </p:nvSpPr>
        <p:spPr>
          <a:xfrm>
            <a:off x="10094867" y="3705653"/>
            <a:ext cx="1804853" cy="830997"/>
          </a:xfrm>
          <a:prstGeom prst="rect">
            <a:avLst/>
          </a:prstGeom>
          <a:noFill/>
        </p:spPr>
        <p:txBody>
          <a:bodyPr wrap="none" rtlCol="0">
            <a:spAutoFit/>
          </a:bodyPr>
          <a:lstStyle/>
          <a:p>
            <a:pPr marL="304792" indent="-304792">
              <a:buAutoNum type="arabicPeriod"/>
            </a:pPr>
            <a:r>
              <a:rPr lang="en-US" sz="1600" dirty="0">
                <a:solidFill>
                  <a:schemeClr val="accent5">
                    <a:lumMod val="50000"/>
                  </a:schemeClr>
                </a:solidFill>
                <a:latin typeface="+mj-lt"/>
              </a:rPr>
              <a:t>Public Units</a:t>
            </a:r>
          </a:p>
          <a:p>
            <a:pPr marL="304792" indent="-304792">
              <a:buAutoNum type="arabicPeriod"/>
            </a:pPr>
            <a:r>
              <a:rPr lang="en-US" sz="1600" dirty="0">
                <a:solidFill>
                  <a:schemeClr val="accent5">
                    <a:lumMod val="50000"/>
                  </a:schemeClr>
                </a:solidFill>
                <a:latin typeface="+mj-lt"/>
              </a:rPr>
              <a:t>Public Shares</a:t>
            </a:r>
          </a:p>
          <a:p>
            <a:pPr marL="304792" indent="-304792">
              <a:buAutoNum type="arabicPeriod"/>
            </a:pPr>
            <a:r>
              <a:rPr lang="en-US" sz="1600" dirty="0">
                <a:solidFill>
                  <a:schemeClr val="accent5">
                    <a:lumMod val="50000"/>
                  </a:schemeClr>
                </a:solidFill>
                <a:latin typeface="+mj-lt"/>
              </a:rPr>
              <a:t>Public Warrants</a:t>
            </a:r>
          </a:p>
        </p:txBody>
      </p:sp>
      <p:cxnSp>
        <p:nvCxnSpPr>
          <p:cNvPr id="14" name="Straight Connector 13"/>
          <p:cNvCxnSpPr>
            <a:stCxn id="7" idx="2"/>
          </p:cNvCxnSpPr>
          <p:nvPr/>
        </p:nvCxnSpPr>
        <p:spPr>
          <a:xfrm>
            <a:off x="8064500" y="3619501"/>
            <a:ext cx="1320800" cy="1003300"/>
          </a:xfrm>
          <a:prstGeom prst="line">
            <a:avLst/>
          </a:prstGeom>
          <a:ln w="12700">
            <a:solidFill>
              <a:schemeClr val="accent1"/>
            </a:solidFill>
            <a:prstDash val="sysDot"/>
          </a:ln>
        </p:spPr>
        <p:style>
          <a:lnRef idx="1">
            <a:schemeClr val="accent1"/>
          </a:lnRef>
          <a:fillRef idx="0">
            <a:schemeClr val="accent1"/>
          </a:fillRef>
          <a:effectRef idx="0">
            <a:schemeClr val="accent1"/>
          </a:effectRef>
          <a:fontRef idx="minor">
            <a:schemeClr val="tx1"/>
          </a:fontRef>
        </p:style>
      </p:cxnSp>
      <p:cxnSp>
        <p:nvCxnSpPr>
          <p:cNvPr id="15" name="Elbow Connector 14"/>
          <p:cNvCxnSpPr>
            <a:stCxn id="10" idx="6"/>
            <a:endCxn id="5" idx="0"/>
          </p:cNvCxnSpPr>
          <p:nvPr/>
        </p:nvCxnSpPr>
        <p:spPr>
          <a:xfrm>
            <a:off x="8890001" y="1708392"/>
            <a:ext cx="495300" cy="2914409"/>
          </a:xfrm>
          <a:prstGeom prst="bentConnector2">
            <a:avLst/>
          </a:prstGeom>
          <a:ln w="12700">
            <a:solidFill>
              <a:srgbClr val="EE0000"/>
            </a:solidFill>
            <a:prstDash val="sysDot"/>
            <a:tailEnd type="triangle"/>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8890001" y="1311911"/>
            <a:ext cx="3051797" cy="420564"/>
          </a:xfrm>
          <a:prstGeom prst="rect">
            <a:avLst/>
          </a:prstGeom>
          <a:noFill/>
        </p:spPr>
        <p:txBody>
          <a:bodyPr wrap="none" rtlCol="0">
            <a:spAutoFit/>
          </a:bodyPr>
          <a:lstStyle/>
          <a:p>
            <a:r>
              <a:rPr lang="en-US" sz="2133" dirty="0">
                <a:solidFill>
                  <a:srgbClr val="FF0000"/>
                </a:solidFill>
              </a:rPr>
              <a:t>Board member/employee</a:t>
            </a:r>
          </a:p>
        </p:txBody>
      </p:sp>
      <p:sp>
        <p:nvSpPr>
          <p:cNvPr id="19" name="TextBox 18">
            <a:extLst>
              <a:ext uri="{FF2B5EF4-FFF2-40B4-BE49-F238E27FC236}">
                <a16:creationId xmlns:a16="http://schemas.microsoft.com/office/drawing/2014/main" id="{E39FCBDE-E8EA-4E7F-8064-0505DAF2E71E}"/>
              </a:ext>
            </a:extLst>
          </p:cNvPr>
          <p:cNvSpPr txBox="1"/>
          <p:nvPr/>
        </p:nvSpPr>
        <p:spPr>
          <a:xfrm>
            <a:off x="7218218" y="135722"/>
            <a:ext cx="4821382" cy="646331"/>
          </a:xfrm>
          <a:prstGeom prst="rect">
            <a:avLst/>
          </a:prstGeom>
          <a:noFill/>
          <a:ln>
            <a:solidFill>
              <a:srgbClr val="0070C0"/>
            </a:solidFill>
          </a:ln>
        </p:spPr>
        <p:txBody>
          <a:bodyPr wrap="square" rtlCol="0">
            <a:spAutoFit/>
          </a:bodyPr>
          <a:lstStyle/>
          <a:p>
            <a:r>
              <a:rPr lang="nl-NL">
                <a:solidFill>
                  <a:schemeClr val="accent1">
                    <a:lumMod val="75000"/>
                  </a:schemeClr>
                </a:solidFill>
              </a:rPr>
              <a:t>Pieternel Verhoeven – van den Brink, NautaDutilh</a:t>
            </a:r>
            <a:endParaRPr lang="en-US">
              <a:solidFill>
                <a:schemeClr val="accent1">
                  <a:lumMod val="75000"/>
                </a:schemeClr>
              </a:solidFill>
            </a:endParaRPr>
          </a:p>
          <a:p>
            <a:r>
              <a:rPr lang="en-US">
                <a:solidFill>
                  <a:schemeClr val="accent1">
                    <a:lumMod val="75000"/>
                  </a:schemeClr>
                </a:solidFill>
              </a:rPr>
              <a:t>James Anderson, Skadden</a:t>
            </a:r>
          </a:p>
        </p:txBody>
      </p:sp>
      <p:sp>
        <p:nvSpPr>
          <p:cNvPr id="3" name="Slide Number Placeholder 2">
            <a:extLst>
              <a:ext uri="{FF2B5EF4-FFF2-40B4-BE49-F238E27FC236}">
                <a16:creationId xmlns:a16="http://schemas.microsoft.com/office/drawing/2014/main" id="{C70C109D-1792-4D70-A0D0-6D72150FE902}"/>
              </a:ext>
            </a:extLst>
          </p:cNvPr>
          <p:cNvSpPr>
            <a:spLocks noGrp="1"/>
          </p:cNvSpPr>
          <p:nvPr>
            <p:ph type="sldNum" sz="quarter" idx="12"/>
          </p:nvPr>
        </p:nvSpPr>
        <p:spPr>
          <a:xfrm>
            <a:off x="8826500" y="6721594"/>
            <a:ext cx="2743200" cy="286719"/>
          </a:xfrm>
        </p:spPr>
        <p:txBody>
          <a:bodyPr/>
          <a:lstStyle/>
          <a:p>
            <a:fld id="{16BC0DEB-40E7-4E2B-AFA7-58970AFA776D}" type="slidenum">
              <a:rPr lang="en-GB" smtClean="0"/>
              <a:t>10</a:t>
            </a:fld>
            <a:endParaRPr lang="en-GB" dirty="0"/>
          </a:p>
        </p:txBody>
      </p:sp>
      <p:sp>
        <p:nvSpPr>
          <p:cNvPr id="18" name="TextBox 17">
            <a:extLst>
              <a:ext uri="{FF2B5EF4-FFF2-40B4-BE49-F238E27FC236}">
                <a16:creationId xmlns:a16="http://schemas.microsoft.com/office/drawing/2014/main" id="{419360A8-F398-4E91-A4BA-68E62EA4F85D}"/>
              </a:ext>
            </a:extLst>
          </p:cNvPr>
          <p:cNvSpPr txBox="1"/>
          <p:nvPr/>
        </p:nvSpPr>
        <p:spPr>
          <a:xfrm>
            <a:off x="10224656" y="2633431"/>
            <a:ext cx="1572489" cy="369332"/>
          </a:xfrm>
          <a:prstGeom prst="rect">
            <a:avLst/>
          </a:prstGeom>
          <a:noFill/>
        </p:spPr>
        <p:txBody>
          <a:bodyPr wrap="square" rtlCol="0">
            <a:spAutoFit/>
          </a:bodyPr>
          <a:lstStyle/>
          <a:p>
            <a:endParaRPr lang="nl-NL" sz="1600" dirty="0">
              <a:solidFill>
                <a:schemeClr val="dk1"/>
              </a:solidFill>
            </a:endParaRPr>
          </a:p>
        </p:txBody>
      </p:sp>
    </p:spTree>
    <p:extLst>
      <p:ext uri="{BB962C8B-B14F-4D97-AF65-F5344CB8AC3E}">
        <p14:creationId xmlns:p14="http://schemas.microsoft.com/office/powerpoint/2010/main" val="3983609015"/>
      </p:ext>
    </p:extLst>
  </p:cSld>
  <p:clrMapOvr>
    <a:masterClrMapping/>
  </p:clrMapOvr>
</p:sld>
</file>

<file path=ppt/slides/slide11.xml><?xml version="1.0" encoding="utf-8"?>
<p:sld xmlns:a14="http://schemas.microsoft.com/office/drawing/2010/main"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27707" y="164381"/>
            <a:ext cx="12192000" cy="6858000"/>
          </a:xfrm>
        </p:spPr>
      </p:pic>
      <p:sp>
        <p:nvSpPr>
          <p:cNvPr id="6" name="Content Placeholder 2">
            <a:extLst>
              <a:ext uri="{FF2B5EF4-FFF2-40B4-BE49-F238E27FC236}">
                <a16:creationId xmlns:a16="http://schemas.microsoft.com/office/drawing/2014/main" id="{7C468A76-A482-4874-BBAB-93816B1ED1CD}"/>
              </a:ext>
            </a:extLst>
          </p:cNvPr>
          <p:cNvSpPr txBox="1">
            <a:spLocks/>
          </p:cNvSpPr>
          <p:nvPr/>
        </p:nvSpPr>
        <p:spPr>
          <a:xfrm>
            <a:off x="457199" y="1163782"/>
            <a:ext cx="11367655" cy="442652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2" indent="0">
              <a:spcBef>
                <a:spcPts val="1000"/>
              </a:spcBef>
              <a:buNone/>
            </a:pPr>
            <a:r>
              <a:rPr lang="en-US" dirty="0">
                <a:solidFill>
                  <a:schemeClr val="accent5">
                    <a:lumMod val="50000"/>
                  </a:schemeClr>
                </a:solidFill>
              </a:rPr>
              <a:t>Dutch lucrative investment regime (ii)</a:t>
            </a:r>
          </a:p>
          <a:p>
            <a:pPr marL="0" lvl="2" indent="0">
              <a:spcBef>
                <a:spcPts val="0"/>
              </a:spcBef>
              <a:buNone/>
            </a:pPr>
            <a:endParaRPr lang="en-US" dirty="0">
              <a:solidFill>
                <a:schemeClr val="accent5">
                  <a:lumMod val="50000"/>
                </a:schemeClr>
              </a:solidFill>
            </a:endParaRPr>
          </a:p>
          <a:p>
            <a:pPr marL="241294" lvl="2" indent="-241294">
              <a:spcBef>
                <a:spcPts val="0"/>
              </a:spcBef>
            </a:pPr>
            <a:r>
              <a:rPr lang="en-US" dirty="0">
                <a:solidFill>
                  <a:schemeClr val="accent5">
                    <a:lumMod val="50000"/>
                  </a:schemeClr>
                </a:solidFill>
              </a:rPr>
              <a:t>General LIR rule</a:t>
            </a:r>
          </a:p>
          <a:p>
            <a:pPr marL="0" lvl="2" indent="0">
              <a:spcBef>
                <a:spcPts val="0"/>
              </a:spcBef>
              <a:buNone/>
            </a:pPr>
            <a:endParaRPr lang="en-US" dirty="0">
              <a:solidFill>
                <a:schemeClr val="accent5">
                  <a:lumMod val="50000"/>
                </a:schemeClr>
              </a:solidFill>
            </a:endParaRPr>
          </a:p>
          <a:p>
            <a:pPr marL="241294" lvl="2" indent="-241294">
              <a:spcBef>
                <a:spcPts val="0"/>
              </a:spcBef>
            </a:pPr>
            <a:r>
              <a:rPr lang="en-US" dirty="0">
                <a:solidFill>
                  <a:schemeClr val="accent5">
                    <a:lumMod val="50000"/>
                  </a:schemeClr>
                </a:solidFill>
              </a:rPr>
              <a:t>Residual category; rights economically comparable to interests under the general rule</a:t>
            </a:r>
          </a:p>
          <a:p>
            <a:pPr marL="0" lvl="2" indent="0">
              <a:spcBef>
                <a:spcPts val="0"/>
              </a:spcBef>
              <a:buNone/>
            </a:pPr>
            <a:endParaRPr lang="en-US" dirty="0">
              <a:solidFill>
                <a:schemeClr val="accent5">
                  <a:lumMod val="50000"/>
                </a:schemeClr>
              </a:solidFill>
            </a:endParaRPr>
          </a:p>
          <a:p>
            <a:pPr>
              <a:spcBef>
                <a:spcPts val="0"/>
              </a:spcBef>
            </a:pPr>
            <a:r>
              <a:rPr lang="nl-NL" sz="2000" dirty="0" err="1">
                <a:solidFill>
                  <a:schemeClr val="accent5">
                    <a:lumMod val="50000"/>
                  </a:schemeClr>
                </a:solidFill>
              </a:rPr>
              <a:t>Arguments</a:t>
            </a:r>
            <a:r>
              <a:rPr lang="nl-NL" sz="2000" dirty="0">
                <a:solidFill>
                  <a:schemeClr val="accent5">
                    <a:lumMod val="50000"/>
                  </a:schemeClr>
                </a:solidFill>
              </a:rPr>
              <a:t> </a:t>
            </a:r>
            <a:r>
              <a:rPr lang="nl-NL" sz="2000" err="1">
                <a:solidFill>
                  <a:schemeClr val="accent5">
                    <a:lumMod val="50000"/>
                  </a:schemeClr>
                </a:solidFill>
              </a:rPr>
              <a:t>against</a:t>
            </a:r>
            <a:r>
              <a:rPr lang="nl-NL" sz="2000">
                <a:solidFill>
                  <a:schemeClr val="accent5">
                    <a:lumMod val="50000"/>
                  </a:schemeClr>
                </a:solidFill>
              </a:rPr>
              <a:t> Sponsor </a:t>
            </a:r>
            <a:r>
              <a:rPr lang="nl-NL" sz="2000" dirty="0">
                <a:solidFill>
                  <a:schemeClr val="accent5">
                    <a:lumMod val="50000"/>
                  </a:schemeClr>
                </a:solidFill>
              </a:rPr>
              <a:t>investment </a:t>
            </a:r>
            <a:r>
              <a:rPr lang="nl-NL" sz="2000" dirty="0" err="1">
                <a:solidFill>
                  <a:schemeClr val="accent5">
                    <a:lumMod val="50000"/>
                  </a:schemeClr>
                </a:solidFill>
              </a:rPr>
              <a:t>being</a:t>
            </a:r>
            <a:r>
              <a:rPr lang="nl-NL" sz="2000" dirty="0">
                <a:solidFill>
                  <a:schemeClr val="accent5">
                    <a:lumMod val="50000"/>
                  </a:schemeClr>
                </a:solidFill>
              </a:rPr>
              <a:t> in scope of </a:t>
            </a:r>
            <a:r>
              <a:rPr lang="nl-NL" sz="2000" dirty="0" err="1">
                <a:solidFill>
                  <a:schemeClr val="accent5">
                    <a:lumMod val="50000"/>
                  </a:schemeClr>
                </a:solidFill>
              </a:rPr>
              <a:t>the</a:t>
            </a:r>
            <a:r>
              <a:rPr lang="nl-NL" sz="2000" dirty="0">
                <a:solidFill>
                  <a:schemeClr val="accent5">
                    <a:lumMod val="50000"/>
                  </a:schemeClr>
                </a:solidFill>
              </a:rPr>
              <a:t> LIR</a:t>
            </a:r>
          </a:p>
          <a:p>
            <a:pPr marL="0" indent="0">
              <a:spcBef>
                <a:spcPts val="0"/>
              </a:spcBef>
              <a:buNone/>
            </a:pPr>
            <a:endParaRPr lang="en-US" sz="2000" dirty="0">
              <a:solidFill>
                <a:schemeClr val="accent5">
                  <a:lumMod val="50000"/>
                </a:schemeClr>
              </a:solidFill>
            </a:endParaRPr>
          </a:p>
          <a:p>
            <a:pPr>
              <a:spcBef>
                <a:spcPts val="0"/>
              </a:spcBef>
            </a:pPr>
            <a:r>
              <a:rPr lang="en-US" sz="2000" dirty="0">
                <a:solidFill>
                  <a:schemeClr val="accent5">
                    <a:lumMod val="50000"/>
                  </a:schemeClr>
                </a:solidFill>
              </a:rPr>
              <a:t>Ways to limit exposure</a:t>
            </a:r>
          </a:p>
          <a:p>
            <a:pPr marL="0" indent="0">
              <a:spcBef>
                <a:spcPts val="0"/>
              </a:spcBef>
              <a:buNone/>
            </a:pPr>
            <a:endParaRPr lang="en-US" sz="2000" dirty="0">
              <a:solidFill>
                <a:schemeClr val="accent5">
                  <a:lumMod val="50000"/>
                </a:schemeClr>
              </a:solidFill>
            </a:endParaRPr>
          </a:p>
          <a:p>
            <a:pPr marL="0" indent="0">
              <a:buNone/>
            </a:pPr>
            <a:endParaRPr lang="en-US" sz="2000" dirty="0">
              <a:solidFill>
                <a:schemeClr val="accent5">
                  <a:lumMod val="50000"/>
                </a:schemeClr>
              </a:solidFill>
            </a:endParaRPr>
          </a:p>
          <a:p>
            <a:endParaRPr lang="en-US" sz="2000" dirty="0">
              <a:solidFill>
                <a:schemeClr val="accent5">
                  <a:lumMod val="50000"/>
                </a:schemeClr>
              </a:solidFill>
            </a:endParaRPr>
          </a:p>
        </p:txBody>
      </p:sp>
      <p:sp>
        <p:nvSpPr>
          <p:cNvPr id="2" name="TextBox 1">
            <a:extLst>
              <a:ext uri="{FF2B5EF4-FFF2-40B4-BE49-F238E27FC236}">
                <a16:creationId xmlns:a16="http://schemas.microsoft.com/office/drawing/2014/main" id="{3495F1BC-69AC-48CF-9FD7-22E008485E1E}"/>
              </a:ext>
            </a:extLst>
          </p:cNvPr>
          <p:cNvSpPr txBox="1"/>
          <p:nvPr/>
        </p:nvSpPr>
        <p:spPr>
          <a:xfrm>
            <a:off x="367146" y="551538"/>
            <a:ext cx="11402293" cy="954107"/>
          </a:xfrm>
          <a:prstGeom prst="rect">
            <a:avLst/>
          </a:prstGeom>
          <a:noFill/>
        </p:spPr>
        <p:txBody>
          <a:bodyPr wrap="square" rtlCol="0">
            <a:spAutoFit/>
          </a:bodyPr>
          <a:lstStyle/>
          <a:p>
            <a:r>
              <a:rPr lang="en-US" sz="2800" u="sng">
                <a:solidFill>
                  <a:schemeClr val="accent5">
                    <a:lumMod val="50000"/>
                  </a:schemeClr>
                </a:solidFill>
              </a:rPr>
              <a:t>Sponsor Considerations– Dutch aspects (cont’d)</a:t>
            </a:r>
          </a:p>
          <a:p>
            <a:endParaRPr lang="en-US" sz="2800" u="sng" dirty="0">
              <a:solidFill>
                <a:schemeClr val="accent5">
                  <a:lumMod val="50000"/>
                </a:schemeClr>
              </a:solidFill>
            </a:endParaRPr>
          </a:p>
        </p:txBody>
      </p:sp>
      <p:sp>
        <p:nvSpPr>
          <p:cNvPr id="7" name="TextBox 6">
            <a:extLst>
              <a:ext uri="{FF2B5EF4-FFF2-40B4-BE49-F238E27FC236}">
                <a16:creationId xmlns:a16="http://schemas.microsoft.com/office/drawing/2014/main" id="{5AC84FFC-3FEE-411E-9C2C-AA93255BC092}"/>
              </a:ext>
            </a:extLst>
          </p:cNvPr>
          <p:cNvSpPr txBox="1"/>
          <p:nvPr/>
        </p:nvSpPr>
        <p:spPr>
          <a:xfrm>
            <a:off x="7342911" y="150313"/>
            <a:ext cx="4821382" cy="646331"/>
          </a:xfrm>
          <a:prstGeom prst="rect">
            <a:avLst/>
          </a:prstGeom>
          <a:noFill/>
          <a:ln>
            <a:solidFill>
              <a:srgbClr val="0070C0"/>
            </a:solidFill>
          </a:ln>
        </p:spPr>
        <p:txBody>
          <a:bodyPr wrap="square" rtlCol="0">
            <a:spAutoFit/>
          </a:bodyPr>
          <a:lstStyle/>
          <a:p>
            <a:r>
              <a:rPr lang="nl-NL">
                <a:solidFill>
                  <a:schemeClr val="accent1">
                    <a:lumMod val="75000"/>
                  </a:schemeClr>
                </a:solidFill>
              </a:rPr>
              <a:t>Pieternel Verhoeven – van den Brink, NautaDutilh</a:t>
            </a:r>
            <a:endParaRPr lang="en-US">
              <a:solidFill>
                <a:schemeClr val="accent1">
                  <a:lumMod val="75000"/>
                </a:schemeClr>
              </a:solidFill>
            </a:endParaRPr>
          </a:p>
          <a:p>
            <a:r>
              <a:rPr lang="en-US">
                <a:solidFill>
                  <a:schemeClr val="accent1">
                    <a:lumMod val="75000"/>
                  </a:schemeClr>
                </a:solidFill>
              </a:rPr>
              <a:t>James Anderson, Skadden</a:t>
            </a:r>
          </a:p>
        </p:txBody>
      </p:sp>
      <p:sp>
        <p:nvSpPr>
          <p:cNvPr id="3" name="Slide Number Placeholder 2">
            <a:extLst>
              <a:ext uri="{FF2B5EF4-FFF2-40B4-BE49-F238E27FC236}">
                <a16:creationId xmlns:a16="http://schemas.microsoft.com/office/drawing/2014/main" id="{B7BF4219-D89D-4BF1-8CB5-5EDDFB3F087C}"/>
              </a:ext>
            </a:extLst>
          </p:cNvPr>
          <p:cNvSpPr>
            <a:spLocks noGrp="1"/>
          </p:cNvSpPr>
          <p:nvPr>
            <p:ph type="sldNum" sz="quarter" idx="12"/>
          </p:nvPr>
        </p:nvSpPr>
        <p:spPr>
          <a:xfrm>
            <a:off x="8781081" y="6740097"/>
            <a:ext cx="2743200" cy="286719"/>
          </a:xfrm>
        </p:spPr>
        <p:txBody>
          <a:bodyPr/>
          <a:lstStyle/>
          <a:p>
            <a:fld id="{16BC0DEB-40E7-4E2B-AFA7-58970AFA776D}" type="slidenum">
              <a:rPr lang="en-GB" smtClean="0"/>
              <a:t>11</a:t>
            </a:fld>
            <a:endParaRPr lang="en-GB" dirty="0"/>
          </a:p>
        </p:txBody>
      </p:sp>
    </p:spTree>
    <p:extLst>
      <p:ext uri="{BB962C8B-B14F-4D97-AF65-F5344CB8AC3E}">
        <p14:creationId xmlns:p14="http://schemas.microsoft.com/office/powerpoint/2010/main" val="3424861191"/>
      </p:ext>
    </p:extLst>
  </p:cSld>
  <p:clrMapOvr>
    <a:masterClrMapping/>
  </p:clrMapOvr>
</p:sld>
</file>

<file path=ppt/slides/slide12.xml><?xml version="1.0" encoding="utf-8"?>
<p:sld xmlns:a14="http://schemas.microsoft.com/office/drawing/2010/main"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0" y="182880"/>
            <a:ext cx="12192000" cy="6858000"/>
          </a:xfrm>
        </p:spPr>
      </p:pic>
      <p:sp>
        <p:nvSpPr>
          <p:cNvPr id="6" name="Content Placeholder 2">
            <a:extLst>
              <a:ext uri="{FF2B5EF4-FFF2-40B4-BE49-F238E27FC236}">
                <a16:creationId xmlns:a16="http://schemas.microsoft.com/office/drawing/2014/main" id="{7C468A76-A482-4874-BBAB-93816B1ED1CD}"/>
              </a:ext>
            </a:extLst>
          </p:cNvPr>
          <p:cNvSpPr txBox="1">
            <a:spLocks/>
          </p:cNvSpPr>
          <p:nvPr/>
        </p:nvSpPr>
        <p:spPr>
          <a:xfrm>
            <a:off x="457199" y="1163782"/>
            <a:ext cx="11367655" cy="442652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sz="2000" dirty="0">
              <a:solidFill>
                <a:schemeClr val="accent5">
                  <a:lumMod val="50000"/>
                </a:schemeClr>
              </a:solidFill>
              <a:latin typeface="+mj-lt"/>
            </a:endParaRPr>
          </a:p>
        </p:txBody>
      </p:sp>
      <p:sp>
        <p:nvSpPr>
          <p:cNvPr id="2" name="TextBox 1">
            <a:extLst>
              <a:ext uri="{FF2B5EF4-FFF2-40B4-BE49-F238E27FC236}">
                <a16:creationId xmlns:a16="http://schemas.microsoft.com/office/drawing/2014/main" id="{3495F1BC-69AC-48CF-9FD7-22E008485E1E}"/>
              </a:ext>
            </a:extLst>
          </p:cNvPr>
          <p:cNvSpPr txBox="1"/>
          <p:nvPr/>
        </p:nvSpPr>
        <p:spPr>
          <a:xfrm>
            <a:off x="422561" y="381000"/>
            <a:ext cx="11402293" cy="523220"/>
          </a:xfrm>
          <a:prstGeom prst="rect">
            <a:avLst/>
          </a:prstGeom>
          <a:noFill/>
        </p:spPr>
        <p:txBody>
          <a:bodyPr wrap="square" rtlCol="0">
            <a:spAutoFit/>
          </a:bodyPr>
          <a:lstStyle/>
          <a:p>
            <a:r>
              <a:rPr lang="en-US" sz="2800" u="sng">
                <a:solidFill>
                  <a:schemeClr val="accent5">
                    <a:lumMod val="50000"/>
                  </a:schemeClr>
                </a:solidFill>
              </a:rPr>
              <a:t>Sponsor Considerations – U.S. aspects</a:t>
            </a:r>
            <a:endParaRPr lang="en-US" sz="2800" u="sng" dirty="0">
              <a:solidFill>
                <a:schemeClr val="accent5">
                  <a:lumMod val="50000"/>
                </a:schemeClr>
              </a:solidFill>
            </a:endParaRPr>
          </a:p>
        </p:txBody>
      </p:sp>
      <p:sp>
        <p:nvSpPr>
          <p:cNvPr id="7" name="Content Placeholder 2">
            <a:extLst>
              <a:ext uri="{FF2B5EF4-FFF2-40B4-BE49-F238E27FC236}">
                <a16:creationId xmlns:a16="http://schemas.microsoft.com/office/drawing/2014/main" id="{E42CCD02-2EAA-4CA0-937F-9F6B671A2C6C}"/>
              </a:ext>
            </a:extLst>
          </p:cNvPr>
          <p:cNvSpPr txBox="1">
            <a:spLocks/>
          </p:cNvSpPr>
          <p:nvPr/>
        </p:nvSpPr>
        <p:spPr>
          <a:xfrm>
            <a:off x="609599" y="1316182"/>
            <a:ext cx="11367655" cy="442652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000">
                <a:solidFill>
                  <a:schemeClr val="accent5">
                    <a:lumMod val="50000"/>
                  </a:schemeClr>
                </a:solidFill>
                <a:latin typeface="+mj-lt"/>
              </a:rPr>
              <a:t>Sponsors pay relatively low price for founder shares</a:t>
            </a:r>
          </a:p>
          <a:p>
            <a:r>
              <a:rPr lang="en-US" sz="2000">
                <a:solidFill>
                  <a:schemeClr val="accent5">
                    <a:lumMod val="50000"/>
                  </a:schemeClr>
                </a:solidFill>
                <a:latin typeface="+mj-lt"/>
              </a:rPr>
              <a:t>U.S. Tax Court case provides support</a:t>
            </a:r>
          </a:p>
          <a:p>
            <a:pPr lvl="1"/>
            <a:r>
              <a:rPr lang="en-US" sz="2000" i="1">
                <a:solidFill>
                  <a:schemeClr val="accent5">
                    <a:lumMod val="50000"/>
                  </a:schemeClr>
                </a:solidFill>
                <a:latin typeface="+mj-lt"/>
              </a:rPr>
              <a:t>Berckmans v. Comm’r</a:t>
            </a:r>
            <a:r>
              <a:rPr lang="en-US" sz="2000">
                <a:solidFill>
                  <a:schemeClr val="accent5">
                    <a:lumMod val="50000"/>
                  </a:schemeClr>
                </a:solidFill>
                <a:latin typeface="+mj-lt"/>
              </a:rPr>
              <a:t>, T.C. Memo. 1961-100</a:t>
            </a:r>
          </a:p>
          <a:p>
            <a:pPr lvl="1"/>
            <a:r>
              <a:rPr lang="en-US" sz="2000">
                <a:solidFill>
                  <a:schemeClr val="accent5">
                    <a:lumMod val="50000"/>
                  </a:schemeClr>
                </a:solidFill>
                <a:latin typeface="+mj-lt"/>
              </a:rPr>
              <a:t>Individual acquired shares of new corporation for $1/share in anticipation of IPO where $9.50/share was paid by new investors.</a:t>
            </a:r>
          </a:p>
          <a:p>
            <a:pPr lvl="1"/>
            <a:r>
              <a:rPr lang="en-US" sz="2000">
                <a:solidFill>
                  <a:schemeClr val="accent5">
                    <a:lumMod val="50000"/>
                  </a:schemeClr>
                </a:solidFill>
                <a:latin typeface="+mj-lt"/>
              </a:rPr>
              <a:t>Court held that there was no disguised compensation to taxpayer because of uncertainties that shares issued to taxpayer would be worth more than the amount paid</a:t>
            </a:r>
          </a:p>
          <a:p>
            <a:r>
              <a:rPr lang="en-US" sz="2000">
                <a:solidFill>
                  <a:schemeClr val="accent5">
                    <a:lumMod val="50000"/>
                  </a:schemeClr>
                </a:solidFill>
                <a:latin typeface="+mj-lt"/>
              </a:rPr>
              <a:t>Future value of founder shares depends on contingencies:</a:t>
            </a:r>
          </a:p>
          <a:p>
            <a:pPr lvl="1"/>
            <a:r>
              <a:rPr lang="en-US" sz="2000">
                <a:solidFill>
                  <a:schemeClr val="accent5">
                    <a:lumMod val="50000"/>
                  </a:schemeClr>
                </a:solidFill>
                <a:latin typeface="+mj-lt"/>
              </a:rPr>
              <a:t>Successful IPO</a:t>
            </a:r>
          </a:p>
          <a:p>
            <a:pPr lvl="1"/>
            <a:r>
              <a:rPr lang="en-US" sz="2000">
                <a:solidFill>
                  <a:schemeClr val="accent5">
                    <a:lumMod val="50000"/>
                  </a:schemeClr>
                </a:solidFill>
                <a:latin typeface="+mj-lt"/>
              </a:rPr>
              <a:t>Identification of target and successful combination</a:t>
            </a:r>
          </a:p>
          <a:p>
            <a:pPr lvl="1"/>
            <a:r>
              <a:rPr lang="en-US" sz="2000">
                <a:solidFill>
                  <a:schemeClr val="accent5">
                    <a:lumMod val="50000"/>
                  </a:schemeClr>
                </a:solidFill>
                <a:latin typeface="+mj-lt"/>
              </a:rPr>
              <a:t>Founder shares often issued before SEC registration statement filed</a:t>
            </a:r>
          </a:p>
          <a:p>
            <a:pPr marL="0" indent="0">
              <a:buNone/>
            </a:pPr>
            <a:endParaRPr lang="en-US" sz="2000">
              <a:solidFill>
                <a:schemeClr val="accent5">
                  <a:lumMod val="50000"/>
                </a:schemeClr>
              </a:solidFill>
              <a:latin typeface="+mj-lt"/>
            </a:endParaRPr>
          </a:p>
          <a:p>
            <a:pPr marL="0" indent="0">
              <a:buNone/>
            </a:pPr>
            <a:endParaRPr lang="en-US" sz="2000" dirty="0">
              <a:solidFill>
                <a:schemeClr val="accent5">
                  <a:lumMod val="50000"/>
                </a:schemeClr>
              </a:solidFill>
              <a:latin typeface="+mj-lt"/>
            </a:endParaRPr>
          </a:p>
          <a:p>
            <a:pPr lvl="1"/>
            <a:endParaRPr lang="en-US" sz="1600" dirty="0">
              <a:solidFill>
                <a:schemeClr val="accent5">
                  <a:lumMod val="50000"/>
                </a:schemeClr>
              </a:solidFill>
              <a:latin typeface="+mj-lt"/>
            </a:endParaRPr>
          </a:p>
        </p:txBody>
      </p:sp>
      <p:sp>
        <p:nvSpPr>
          <p:cNvPr id="8" name="TextBox 7">
            <a:extLst>
              <a:ext uri="{FF2B5EF4-FFF2-40B4-BE49-F238E27FC236}">
                <a16:creationId xmlns:a16="http://schemas.microsoft.com/office/drawing/2014/main" id="{563EE857-8CD1-4846-B69A-952299F32EE9}"/>
              </a:ext>
            </a:extLst>
          </p:cNvPr>
          <p:cNvSpPr txBox="1"/>
          <p:nvPr/>
        </p:nvSpPr>
        <p:spPr>
          <a:xfrm>
            <a:off x="7245927" y="90058"/>
            <a:ext cx="4821382" cy="369332"/>
          </a:xfrm>
          <a:prstGeom prst="rect">
            <a:avLst/>
          </a:prstGeom>
          <a:noFill/>
          <a:ln>
            <a:solidFill>
              <a:srgbClr val="0070C0"/>
            </a:solidFill>
          </a:ln>
        </p:spPr>
        <p:txBody>
          <a:bodyPr wrap="square" rtlCol="0">
            <a:spAutoFit/>
          </a:bodyPr>
          <a:lstStyle/>
          <a:p>
            <a:r>
              <a:rPr lang="en-US">
                <a:solidFill>
                  <a:schemeClr val="accent1">
                    <a:lumMod val="75000"/>
                  </a:schemeClr>
                </a:solidFill>
              </a:rPr>
              <a:t>Pamela Lawrence Endreny, Gibson</a:t>
            </a:r>
          </a:p>
        </p:txBody>
      </p:sp>
      <p:sp>
        <p:nvSpPr>
          <p:cNvPr id="3" name="Slide Number Placeholder 2">
            <a:extLst>
              <a:ext uri="{FF2B5EF4-FFF2-40B4-BE49-F238E27FC236}">
                <a16:creationId xmlns:a16="http://schemas.microsoft.com/office/drawing/2014/main" id="{E77DCBA9-5994-4611-BE8E-4A1E81EEBD08}"/>
              </a:ext>
            </a:extLst>
          </p:cNvPr>
          <p:cNvSpPr>
            <a:spLocks noGrp="1"/>
          </p:cNvSpPr>
          <p:nvPr>
            <p:ph type="sldNum" sz="quarter" idx="12"/>
          </p:nvPr>
        </p:nvSpPr>
        <p:spPr>
          <a:xfrm>
            <a:off x="8781081" y="6740097"/>
            <a:ext cx="2743200" cy="286719"/>
          </a:xfrm>
        </p:spPr>
        <p:txBody>
          <a:bodyPr/>
          <a:lstStyle/>
          <a:p>
            <a:fld id="{16BC0DEB-40E7-4E2B-AFA7-58970AFA776D}" type="slidenum">
              <a:rPr lang="en-GB" smtClean="0"/>
              <a:t>12</a:t>
            </a:fld>
            <a:endParaRPr lang="en-GB" dirty="0"/>
          </a:p>
        </p:txBody>
      </p:sp>
    </p:spTree>
    <p:extLst>
      <p:ext uri="{BB962C8B-B14F-4D97-AF65-F5344CB8AC3E}">
        <p14:creationId xmlns:p14="http://schemas.microsoft.com/office/powerpoint/2010/main" val="1363749119"/>
      </p:ext>
    </p:extLst>
  </p:cSld>
  <p:clrMapOvr>
    <a:masterClrMapping/>
  </p:clrMapOvr>
</p:sld>
</file>

<file path=ppt/slides/slide13.xml><?xml version="1.0" encoding="utf-8"?>
<p:sld xmlns:a14="http://schemas.microsoft.com/office/drawing/2010/main"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p:spPr>
      </p:pic>
      <p:sp>
        <p:nvSpPr>
          <p:cNvPr id="5" name="Title 1">
            <a:extLst>
              <a:ext uri="{FF2B5EF4-FFF2-40B4-BE49-F238E27FC236}">
                <a16:creationId xmlns:a16="http://schemas.microsoft.com/office/drawing/2014/main" id="{1D0F9D8F-E0EB-413A-A29E-2D2E6440027E}"/>
              </a:ext>
            </a:extLst>
          </p:cNvPr>
          <p:cNvSpPr txBox="1">
            <a:spLocks/>
          </p:cNvSpPr>
          <p:nvPr/>
        </p:nvSpPr>
        <p:spPr>
          <a:xfrm>
            <a:off x="270164" y="2431473"/>
            <a:ext cx="11617035" cy="240376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800">
                <a:solidFill>
                  <a:schemeClr val="accent5">
                    <a:lumMod val="50000"/>
                  </a:schemeClr>
                </a:solidFill>
              </a:rPr>
              <a:t>3. De-SPAC Structures</a:t>
            </a:r>
            <a:br>
              <a:rPr lang="en-US" sz="3600">
                <a:solidFill>
                  <a:schemeClr val="accent5">
                    <a:lumMod val="50000"/>
                  </a:schemeClr>
                </a:solidFill>
              </a:rPr>
            </a:br>
            <a:endParaRPr lang="en-US" sz="3000" dirty="0">
              <a:solidFill>
                <a:schemeClr val="accent5">
                  <a:lumMod val="50000"/>
                </a:schemeClr>
              </a:solidFill>
            </a:endParaRPr>
          </a:p>
        </p:txBody>
      </p:sp>
      <p:sp>
        <p:nvSpPr>
          <p:cNvPr id="2" name="Slide Number Placeholder 1">
            <a:extLst>
              <a:ext uri="{FF2B5EF4-FFF2-40B4-BE49-F238E27FC236}">
                <a16:creationId xmlns:a16="http://schemas.microsoft.com/office/drawing/2014/main" id="{CE45420A-A4C6-49D3-91E9-699AAA39BCD4}"/>
              </a:ext>
            </a:extLst>
          </p:cNvPr>
          <p:cNvSpPr>
            <a:spLocks noGrp="1"/>
          </p:cNvSpPr>
          <p:nvPr>
            <p:ph type="sldNum" sz="quarter" idx="12"/>
          </p:nvPr>
        </p:nvSpPr>
        <p:spPr/>
        <p:txBody>
          <a:bodyPr/>
          <a:lstStyle/>
          <a:p>
            <a:fld id="{16BC0DEB-40E7-4E2B-AFA7-58970AFA776D}" type="slidenum">
              <a:rPr lang="en-GB" smtClean="0"/>
              <a:t>13</a:t>
            </a:fld>
            <a:endParaRPr lang="en-GB"/>
          </a:p>
        </p:txBody>
      </p:sp>
    </p:spTree>
    <p:extLst>
      <p:ext uri="{BB962C8B-B14F-4D97-AF65-F5344CB8AC3E}">
        <p14:creationId xmlns:p14="http://schemas.microsoft.com/office/powerpoint/2010/main" val="1387047144"/>
      </p:ext>
    </p:extLst>
  </p:cSld>
  <p:clrMapOvr>
    <a:masterClrMapping/>
  </p:clrMapOvr>
</p:sld>
</file>

<file path=ppt/slides/slide14.xml><?xml version="1.0" encoding="utf-8"?>
<p:sld xmlns:a14="http://schemas.microsoft.com/office/drawing/2010/main"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p:spPr>
      </p:pic>
      <p:sp>
        <p:nvSpPr>
          <p:cNvPr id="2" name="TextBox 1">
            <a:extLst>
              <a:ext uri="{FF2B5EF4-FFF2-40B4-BE49-F238E27FC236}">
                <a16:creationId xmlns:a16="http://schemas.microsoft.com/office/drawing/2014/main" id="{3495F1BC-69AC-48CF-9FD7-22E008485E1E}"/>
              </a:ext>
            </a:extLst>
          </p:cNvPr>
          <p:cNvSpPr txBox="1"/>
          <p:nvPr/>
        </p:nvSpPr>
        <p:spPr>
          <a:xfrm>
            <a:off x="422561" y="381000"/>
            <a:ext cx="11402293" cy="523220"/>
          </a:xfrm>
          <a:prstGeom prst="rect">
            <a:avLst/>
          </a:prstGeom>
          <a:noFill/>
        </p:spPr>
        <p:txBody>
          <a:bodyPr wrap="square" rtlCol="0">
            <a:spAutoFit/>
          </a:bodyPr>
          <a:lstStyle/>
          <a:p>
            <a:r>
              <a:rPr lang="en-GB" sz="2800" u="sng">
                <a:solidFill>
                  <a:schemeClr val="accent5">
                    <a:lumMod val="50000"/>
                  </a:schemeClr>
                </a:solidFill>
              </a:rPr>
              <a:t>De-SPAC Structures– Overiew</a:t>
            </a:r>
            <a:endParaRPr lang="en-US" sz="2800" u="sng" dirty="0">
              <a:solidFill>
                <a:schemeClr val="accent5">
                  <a:lumMod val="50000"/>
                </a:schemeClr>
              </a:solidFill>
            </a:endParaRPr>
          </a:p>
        </p:txBody>
      </p:sp>
      <p:sp>
        <p:nvSpPr>
          <p:cNvPr id="6" name="TextBox 5">
            <a:extLst>
              <a:ext uri="{FF2B5EF4-FFF2-40B4-BE49-F238E27FC236}">
                <a16:creationId xmlns:a16="http://schemas.microsoft.com/office/drawing/2014/main" id="{166CB0DA-BF04-487D-A294-F53423AF84A6}"/>
              </a:ext>
            </a:extLst>
          </p:cNvPr>
          <p:cNvSpPr txBox="1"/>
          <p:nvPr/>
        </p:nvSpPr>
        <p:spPr>
          <a:xfrm>
            <a:off x="7862454" y="203791"/>
            <a:ext cx="3962400" cy="369332"/>
          </a:xfrm>
          <a:prstGeom prst="rect">
            <a:avLst/>
          </a:prstGeom>
          <a:noFill/>
          <a:ln>
            <a:solidFill>
              <a:srgbClr val="0070C0"/>
            </a:solidFill>
          </a:ln>
        </p:spPr>
        <p:txBody>
          <a:bodyPr wrap="square" rtlCol="0">
            <a:spAutoFit/>
          </a:bodyPr>
          <a:lstStyle/>
          <a:p>
            <a:r>
              <a:rPr lang="en-US">
                <a:solidFill>
                  <a:schemeClr val="accent1">
                    <a:lumMod val="75000"/>
                  </a:schemeClr>
                </a:solidFill>
              </a:rPr>
              <a:t>Delcia Capocasale, Cuatrecasas</a:t>
            </a:r>
          </a:p>
        </p:txBody>
      </p:sp>
      <p:sp>
        <p:nvSpPr>
          <p:cNvPr id="3" name="Slide Number Placeholder 2">
            <a:extLst>
              <a:ext uri="{FF2B5EF4-FFF2-40B4-BE49-F238E27FC236}">
                <a16:creationId xmlns:a16="http://schemas.microsoft.com/office/drawing/2014/main" id="{82CE32B8-5948-420D-8FE3-6A3EF9AB8D3D}"/>
              </a:ext>
            </a:extLst>
          </p:cNvPr>
          <p:cNvSpPr>
            <a:spLocks noGrp="1"/>
          </p:cNvSpPr>
          <p:nvPr>
            <p:ph type="sldNum" sz="quarter" idx="12"/>
          </p:nvPr>
        </p:nvSpPr>
        <p:spPr/>
        <p:txBody>
          <a:bodyPr/>
          <a:lstStyle/>
          <a:p>
            <a:fld id="{16BC0DEB-40E7-4E2B-AFA7-58970AFA776D}" type="slidenum">
              <a:rPr lang="en-GB" smtClean="0"/>
              <a:t>14</a:t>
            </a:fld>
            <a:endParaRPr lang="en-GB"/>
          </a:p>
        </p:txBody>
      </p:sp>
      <p:sp>
        <p:nvSpPr>
          <p:cNvPr id="7" name="Content Placeholder 2">
            <a:extLst>
              <a:ext uri="{FF2B5EF4-FFF2-40B4-BE49-F238E27FC236}">
                <a16:creationId xmlns:a16="http://schemas.microsoft.com/office/drawing/2014/main" id="{CBF60D6A-DC03-427D-ADBB-1AB6ED1528EC}"/>
              </a:ext>
            </a:extLst>
          </p:cNvPr>
          <p:cNvSpPr txBox="1">
            <a:spLocks/>
          </p:cNvSpPr>
          <p:nvPr/>
        </p:nvSpPr>
        <p:spPr>
          <a:xfrm>
            <a:off x="609599" y="1316182"/>
            <a:ext cx="11367655" cy="442652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000">
                <a:solidFill>
                  <a:schemeClr val="accent5">
                    <a:lumMod val="50000"/>
                  </a:schemeClr>
                </a:solidFill>
                <a:latin typeface="+mj-lt"/>
              </a:rPr>
              <a:t>Structuring alternatives:</a:t>
            </a:r>
          </a:p>
          <a:p>
            <a:pPr lvl="1"/>
            <a:r>
              <a:rPr lang="en-US" sz="2000">
                <a:solidFill>
                  <a:schemeClr val="accent5">
                    <a:lumMod val="50000"/>
                  </a:schemeClr>
                </a:solidFill>
                <a:latin typeface="+mj-lt"/>
              </a:rPr>
              <a:t>Cross-border merger</a:t>
            </a:r>
          </a:p>
          <a:p>
            <a:pPr lvl="2"/>
            <a:r>
              <a:rPr lang="en-US">
                <a:solidFill>
                  <a:schemeClr val="accent5">
                    <a:lumMod val="50000"/>
                  </a:schemeClr>
                </a:solidFill>
                <a:latin typeface="+mj-lt"/>
              </a:rPr>
              <a:t>Target taking over </a:t>
            </a:r>
          </a:p>
          <a:p>
            <a:pPr lvl="2"/>
            <a:r>
              <a:rPr lang="en-US">
                <a:solidFill>
                  <a:schemeClr val="accent5">
                    <a:lumMod val="50000"/>
                  </a:schemeClr>
                </a:solidFill>
                <a:latin typeface="+mj-lt"/>
              </a:rPr>
              <a:t>SPAC taking over and PE issues</a:t>
            </a:r>
          </a:p>
          <a:p>
            <a:pPr lvl="1"/>
            <a:r>
              <a:rPr lang="en-US" sz="2000">
                <a:solidFill>
                  <a:schemeClr val="accent5">
                    <a:lumMod val="50000"/>
                  </a:schemeClr>
                </a:solidFill>
                <a:latin typeface="+mj-lt"/>
              </a:rPr>
              <a:t>Redomiciling target and merging with SPAC</a:t>
            </a:r>
          </a:p>
          <a:p>
            <a:pPr lvl="1"/>
            <a:r>
              <a:rPr lang="en-US" sz="2000">
                <a:solidFill>
                  <a:schemeClr val="accent5">
                    <a:lumMod val="50000"/>
                  </a:schemeClr>
                </a:solidFill>
                <a:latin typeface="+mj-lt"/>
              </a:rPr>
              <a:t>Share-for-share exchange</a:t>
            </a:r>
          </a:p>
          <a:p>
            <a:pPr lvl="1"/>
            <a:r>
              <a:rPr lang="en-US" sz="2000">
                <a:solidFill>
                  <a:schemeClr val="accent5">
                    <a:lumMod val="50000"/>
                  </a:schemeClr>
                </a:solidFill>
                <a:latin typeface="+mj-lt"/>
              </a:rPr>
              <a:t>Triangular merger and EU issues</a:t>
            </a:r>
          </a:p>
          <a:p>
            <a:pPr lvl="1"/>
            <a:r>
              <a:rPr lang="en-US" sz="2000">
                <a:solidFill>
                  <a:schemeClr val="accent5">
                    <a:lumMod val="50000"/>
                  </a:schemeClr>
                </a:solidFill>
                <a:latin typeface="+mj-lt"/>
              </a:rPr>
              <a:t>Single dummy and double dummy</a:t>
            </a:r>
          </a:p>
          <a:p>
            <a:pPr marL="0" indent="0">
              <a:buNone/>
            </a:pPr>
            <a:endParaRPr lang="en-US" sz="2000" dirty="0">
              <a:solidFill>
                <a:schemeClr val="accent5">
                  <a:lumMod val="50000"/>
                </a:schemeClr>
              </a:solidFill>
              <a:latin typeface="+mj-lt"/>
            </a:endParaRPr>
          </a:p>
          <a:p>
            <a:pPr lvl="1"/>
            <a:endParaRPr lang="en-US" sz="1600" dirty="0">
              <a:solidFill>
                <a:schemeClr val="accent5">
                  <a:lumMod val="50000"/>
                </a:schemeClr>
              </a:solidFill>
              <a:latin typeface="+mj-lt"/>
            </a:endParaRPr>
          </a:p>
        </p:txBody>
      </p:sp>
    </p:spTree>
    <p:extLst>
      <p:ext uri="{BB962C8B-B14F-4D97-AF65-F5344CB8AC3E}">
        <p14:creationId xmlns:p14="http://schemas.microsoft.com/office/powerpoint/2010/main" val="365747673"/>
      </p:ext>
    </p:extLst>
  </p:cSld>
  <p:clrMapOvr>
    <a:masterClrMapping/>
  </p:clrMapOvr>
</p:sld>
</file>

<file path=ppt/slides/slide15.xml><?xml version="1.0" encoding="utf-8"?>
<p:sld xmlns:a14="http://schemas.microsoft.com/office/drawing/2010/main"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78509" y="0"/>
            <a:ext cx="12192000" cy="6858000"/>
          </a:xfrm>
        </p:spPr>
      </p:pic>
      <p:sp>
        <p:nvSpPr>
          <p:cNvPr id="5" name="Title 1">
            <a:extLst>
              <a:ext uri="{FF2B5EF4-FFF2-40B4-BE49-F238E27FC236}">
                <a16:creationId xmlns:a16="http://schemas.microsoft.com/office/drawing/2014/main" id="{1D0F9D8F-E0EB-413A-A29E-2D2E6440027E}"/>
              </a:ext>
            </a:extLst>
          </p:cNvPr>
          <p:cNvSpPr txBox="1">
            <a:spLocks/>
          </p:cNvSpPr>
          <p:nvPr/>
        </p:nvSpPr>
        <p:spPr>
          <a:xfrm>
            <a:off x="270164" y="2431473"/>
            <a:ext cx="11617035" cy="240376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800">
                <a:solidFill>
                  <a:schemeClr val="accent5">
                    <a:lumMod val="50000"/>
                  </a:schemeClr>
                </a:solidFill>
              </a:rPr>
              <a:t>a. Preliminary Matters– Re-Domiciling the SPAC</a:t>
            </a:r>
            <a:br>
              <a:rPr lang="en-US" sz="3600">
                <a:solidFill>
                  <a:schemeClr val="accent5">
                    <a:lumMod val="50000"/>
                  </a:schemeClr>
                </a:solidFill>
              </a:rPr>
            </a:br>
            <a:endParaRPr lang="en-US" sz="3000" dirty="0">
              <a:solidFill>
                <a:schemeClr val="accent5">
                  <a:lumMod val="50000"/>
                </a:schemeClr>
              </a:solidFill>
            </a:endParaRPr>
          </a:p>
        </p:txBody>
      </p:sp>
      <p:sp>
        <p:nvSpPr>
          <p:cNvPr id="2" name="Slide Number Placeholder 1">
            <a:extLst>
              <a:ext uri="{FF2B5EF4-FFF2-40B4-BE49-F238E27FC236}">
                <a16:creationId xmlns:a16="http://schemas.microsoft.com/office/drawing/2014/main" id="{3094A63D-486C-44F1-A374-44CB71BBCD2E}"/>
              </a:ext>
            </a:extLst>
          </p:cNvPr>
          <p:cNvSpPr>
            <a:spLocks noGrp="1"/>
          </p:cNvSpPr>
          <p:nvPr>
            <p:ph type="sldNum" sz="quarter" idx="12"/>
          </p:nvPr>
        </p:nvSpPr>
        <p:spPr/>
        <p:txBody>
          <a:bodyPr/>
          <a:lstStyle/>
          <a:p>
            <a:fld id="{16BC0DEB-40E7-4E2B-AFA7-58970AFA776D}" type="slidenum">
              <a:rPr lang="en-GB" smtClean="0"/>
              <a:t>15</a:t>
            </a:fld>
            <a:endParaRPr lang="en-GB"/>
          </a:p>
        </p:txBody>
      </p:sp>
    </p:spTree>
    <p:extLst>
      <p:ext uri="{BB962C8B-B14F-4D97-AF65-F5344CB8AC3E}">
        <p14:creationId xmlns:p14="http://schemas.microsoft.com/office/powerpoint/2010/main" val="620991643"/>
      </p:ext>
    </p:extLst>
  </p:cSld>
  <p:clrMapOvr>
    <a:masterClrMapping/>
  </p:clrMapOvr>
</p:sld>
</file>

<file path=ppt/slides/slide16.xml><?xml version="1.0" encoding="utf-8"?>
<p:sld xmlns:a14="http://schemas.microsoft.com/office/drawing/2010/main"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p:spPr>
      </p:pic>
      <p:sp>
        <p:nvSpPr>
          <p:cNvPr id="6" name="Content Placeholder 2">
            <a:extLst>
              <a:ext uri="{FF2B5EF4-FFF2-40B4-BE49-F238E27FC236}">
                <a16:creationId xmlns:a16="http://schemas.microsoft.com/office/drawing/2014/main" id="{7C468A76-A482-4874-BBAB-93816B1ED1CD}"/>
              </a:ext>
            </a:extLst>
          </p:cNvPr>
          <p:cNvSpPr txBox="1">
            <a:spLocks/>
          </p:cNvSpPr>
          <p:nvPr/>
        </p:nvSpPr>
        <p:spPr>
          <a:xfrm>
            <a:off x="457199" y="1163782"/>
            <a:ext cx="11367655" cy="442652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000">
                <a:solidFill>
                  <a:schemeClr val="accent5">
                    <a:lumMod val="50000"/>
                  </a:schemeClr>
                </a:solidFill>
                <a:latin typeface="+mj-lt"/>
              </a:rPr>
              <a:t>Jurisdiction of SPAC is chosen at inception when target has not yet been identified</a:t>
            </a:r>
          </a:p>
          <a:p>
            <a:r>
              <a:rPr lang="en-US" sz="2000">
                <a:solidFill>
                  <a:schemeClr val="accent5">
                    <a:lumMod val="50000"/>
                  </a:schemeClr>
                </a:solidFill>
                <a:latin typeface="+mj-lt"/>
              </a:rPr>
              <a:t>Once identified, SPAC will often seek to re-domicile into the target’s jurisdiction</a:t>
            </a:r>
          </a:p>
          <a:p>
            <a:r>
              <a:rPr lang="en-US" sz="2000">
                <a:solidFill>
                  <a:schemeClr val="accent5">
                    <a:lumMod val="50000"/>
                  </a:schemeClr>
                </a:solidFill>
                <a:latin typeface="+mj-lt"/>
              </a:rPr>
              <a:t>Re-domiciling may be necessary in order to have a tax-efficient de-SPAC transaction and resulting corporate structure</a:t>
            </a:r>
          </a:p>
          <a:p>
            <a:pPr marL="0" indent="0">
              <a:buNone/>
            </a:pPr>
            <a:endParaRPr lang="en-US" sz="2000">
              <a:solidFill>
                <a:schemeClr val="accent5">
                  <a:lumMod val="50000"/>
                </a:schemeClr>
              </a:solidFill>
              <a:latin typeface="+mj-lt"/>
            </a:endParaRPr>
          </a:p>
          <a:p>
            <a:pPr marL="0" indent="0">
              <a:buNone/>
            </a:pPr>
            <a:endParaRPr lang="en-US" sz="1600">
              <a:solidFill>
                <a:schemeClr val="accent5">
                  <a:lumMod val="50000"/>
                </a:schemeClr>
              </a:solidFill>
              <a:latin typeface="+mj-lt"/>
            </a:endParaRPr>
          </a:p>
          <a:p>
            <a:endParaRPr lang="en-US" sz="2000" dirty="0">
              <a:solidFill>
                <a:schemeClr val="accent5">
                  <a:lumMod val="50000"/>
                </a:schemeClr>
              </a:solidFill>
              <a:latin typeface="+mj-lt"/>
            </a:endParaRPr>
          </a:p>
        </p:txBody>
      </p:sp>
      <p:sp>
        <p:nvSpPr>
          <p:cNvPr id="2" name="TextBox 1">
            <a:extLst>
              <a:ext uri="{FF2B5EF4-FFF2-40B4-BE49-F238E27FC236}">
                <a16:creationId xmlns:a16="http://schemas.microsoft.com/office/drawing/2014/main" id="{3495F1BC-69AC-48CF-9FD7-22E008485E1E}"/>
              </a:ext>
            </a:extLst>
          </p:cNvPr>
          <p:cNvSpPr txBox="1"/>
          <p:nvPr/>
        </p:nvSpPr>
        <p:spPr>
          <a:xfrm>
            <a:off x="422561" y="381000"/>
            <a:ext cx="11402293" cy="523220"/>
          </a:xfrm>
          <a:prstGeom prst="rect">
            <a:avLst/>
          </a:prstGeom>
          <a:noFill/>
        </p:spPr>
        <p:txBody>
          <a:bodyPr wrap="square" rtlCol="0">
            <a:spAutoFit/>
          </a:bodyPr>
          <a:lstStyle/>
          <a:p>
            <a:r>
              <a:rPr lang="en-US" sz="2800" u="sng">
                <a:solidFill>
                  <a:schemeClr val="accent5">
                    <a:lumMod val="50000"/>
                  </a:schemeClr>
                </a:solidFill>
              </a:rPr>
              <a:t>Re-domiciling the SPAC</a:t>
            </a:r>
          </a:p>
        </p:txBody>
      </p:sp>
      <p:sp>
        <p:nvSpPr>
          <p:cNvPr id="5" name="TextBox 4">
            <a:extLst>
              <a:ext uri="{FF2B5EF4-FFF2-40B4-BE49-F238E27FC236}">
                <a16:creationId xmlns:a16="http://schemas.microsoft.com/office/drawing/2014/main" id="{5355DE19-5BD0-4C68-B599-2148E856A93B}"/>
              </a:ext>
            </a:extLst>
          </p:cNvPr>
          <p:cNvSpPr txBox="1"/>
          <p:nvPr/>
        </p:nvSpPr>
        <p:spPr>
          <a:xfrm>
            <a:off x="7257472" y="121438"/>
            <a:ext cx="4821382" cy="646331"/>
          </a:xfrm>
          <a:prstGeom prst="rect">
            <a:avLst/>
          </a:prstGeom>
          <a:noFill/>
          <a:ln>
            <a:solidFill>
              <a:srgbClr val="0070C0"/>
            </a:solidFill>
          </a:ln>
        </p:spPr>
        <p:txBody>
          <a:bodyPr wrap="square" rtlCol="0">
            <a:spAutoFit/>
          </a:bodyPr>
          <a:lstStyle/>
          <a:p>
            <a:r>
              <a:rPr lang="en-US">
                <a:solidFill>
                  <a:schemeClr val="accent1">
                    <a:lumMod val="75000"/>
                  </a:schemeClr>
                </a:solidFill>
              </a:rPr>
              <a:t>Francesco Gucciardo, Aird &amp; Berlis</a:t>
            </a:r>
          </a:p>
          <a:p>
            <a:r>
              <a:rPr lang="en-US">
                <a:solidFill>
                  <a:schemeClr val="accent1">
                    <a:lumMod val="75000"/>
                  </a:schemeClr>
                </a:solidFill>
              </a:rPr>
              <a:t>Delcia Capocasale, Cuatrecasas</a:t>
            </a:r>
          </a:p>
        </p:txBody>
      </p:sp>
      <p:sp>
        <p:nvSpPr>
          <p:cNvPr id="3" name="Slide Number Placeholder 2">
            <a:extLst>
              <a:ext uri="{FF2B5EF4-FFF2-40B4-BE49-F238E27FC236}">
                <a16:creationId xmlns:a16="http://schemas.microsoft.com/office/drawing/2014/main" id="{7BDC2429-CF78-4063-A275-E64D1A7EEBD4}"/>
              </a:ext>
            </a:extLst>
          </p:cNvPr>
          <p:cNvSpPr>
            <a:spLocks noGrp="1"/>
          </p:cNvSpPr>
          <p:nvPr>
            <p:ph type="sldNum" sz="quarter" idx="12"/>
          </p:nvPr>
        </p:nvSpPr>
        <p:spPr/>
        <p:txBody>
          <a:bodyPr/>
          <a:lstStyle/>
          <a:p>
            <a:fld id="{16BC0DEB-40E7-4E2B-AFA7-58970AFA776D}" type="slidenum">
              <a:rPr lang="en-GB" smtClean="0"/>
              <a:t>16</a:t>
            </a:fld>
            <a:endParaRPr lang="en-GB"/>
          </a:p>
        </p:txBody>
      </p:sp>
    </p:spTree>
    <p:extLst>
      <p:ext uri="{BB962C8B-B14F-4D97-AF65-F5344CB8AC3E}">
        <p14:creationId xmlns:p14="http://schemas.microsoft.com/office/powerpoint/2010/main" val="1698528707"/>
      </p:ext>
    </p:extLst>
  </p:cSld>
  <p:clrMapOvr>
    <a:masterClrMapping/>
  </p:clrMapOvr>
</p:sld>
</file>

<file path=ppt/slides/slide17.xml><?xml version="1.0" encoding="utf-8"?>
<p:sld xmlns:a14="http://schemas.microsoft.com/office/drawing/2010/main"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p:spPr>
      </p:pic>
      <p:sp>
        <p:nvSpPr>
          <p:cNvPr id="6" name="Content Placeholder 2">
            <a:extLst>
              <a:ext uri="{FF2B5EF4-FFF2-40B4-BE49-F238E27FC236}">
                <a16:creationId xmlns:a16="http://schemas.microsoft.com/office/drawing/2014/main" id="{7C468A76-A482-4874-BBAB-93816B1ED1CD}"/>
              </a:ext>
            </a:extLst>
          </p:cNvPr>
          <p:cNvSpPr txBox="1">
            <a:spLocks/>
          </p:cNvSpPr>
          <p:nvPr/>
        </p:nvSpPr>
        <p:spPr>
          <a:xfrm>
            <a:off x="457199" y="1163782"/>
            <a:ext cx="11367655" cy="442652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800">
                <a:solidFill>
                  <a:schemeClr val="accent5">
                    <a:lumMod val="50000"/>
                  </a:schemeClr>
                </a:solidFill>
                <a:latin typeface="+mj-lt"/>
              </a:rPr>
              <a:t>Canadian resident cannot achieve a tax deferral if it exchanges shares of a Canadian target for shares of a foreign SPAC (whether on a direct share exchange or amalgamation)</a:t>
            </a:r>
          </a:p>
          <a:p>
            <a:r>
              <a:rPr lang="en-US" sz="1800">
                <a:solidFill>
                  <a:schemeClr val="accent5">
                    <a:lumMod val="50000"/>
                  </a:schemeClr>
                </a:solidFill>
                <a:latin typeface="+mj-lt"/>
              </a:rPr>
              <a:t>Tax-deferral requires either: (A) the business combination be effected via an exchangeable share structure (discussed later), or (B) the foreign SPAC first redomicile to Canada</a:t>
            </a:r>
          </a:p>
          <a:p>
            <a:r>
              <a:rPr lang="en-US" sz="1800">
                <a:solidFill>
                  <a:schemeClr val="accent5">
                    <a:lumMod val="50000"/>
                  </a:schemeClr>
                </a:solidFill>
                <a:latin typeface="+mj-lt"/>
              </a:rPr>
              <a:t>In context, redomiciling a SPAC to Canada is generally neutral for Canadian purposes, but there could be issues if the redemption of non-participating SPAC shareholders cannot be effected before redomiciling</a:t>
            </a:r>
          </a:p>
          <a:p>
            <a:r>
              <a:rPr lang="en-US" sz="1800">
                <a:solidFill>
                  <a:schemeClr val="accent5">
                    <a:lumMod val="50000"/>
                  </a:schemeClr>
                </a:solidFill>
                <a:latin typeface="+mj-lt"/>
              </a:rPr>
              <a:t>Redemption Price less Paid-up Capital in Shares = Deemed Dividend subject to Canadian withholding tax</a:t>
            </a:r>
          </a:p>
          <a:p>
            <a:r>
              <a:rPr lang="en-US" sz="1800">
                <a:solidFill>
                  <a:schemeClr val="accent5">
                    <a:lumMod val="50000"/>
                  </a:schemeClr>
                </a:solidFill>
                <a:latin typeface="+mj-lt"/>
              </a:rPr>
              <a:t>The paid-up capital (PUC) inherent in the shares owned by the redeeming SPAC shareholder may be less than the redemption price for any number of reasons (e.g. PUC averaging)</a:t>
            </a:r>
          </a:p>
          <a:p>
            <a:r>
              <a:rPr lang="en-US" sz="1800">
                <a:solidFill>
                  <a:schemeClr val="accent5">
                    <a:lumMod val="50000"/>
                  </a:schemeClr>
                </a:solidFill>
                <a:latin typeface="+mj-lt"/>
              </a:rPr>
              <a:t>Note: if foreign law of SPAC does not contemplate the concept of capital, SPAC may need to file an election on redomiciliation to “reset” PUC to net asset value on immigration (could result in a taxable dividend for any Canadian SPAC shareholders)</a:t>
            </a:r>
          </a:p>
          <a:p>
            <a:r>
              <a:rPr lang="en-US" sz="1800">
                <a:solidFill>
                  <a:schemeClr val="accent5">
                    <a:lumMod val="50000"/>
                  </a:schemeClr>
                </a:solidFill>
                <a:latin typeface="+mj-lt"/>
              </a:rPr>
              <a:t>Withholding tax on deemed dividend could be as high as 25% (but possibly 15% for a redeeming shareholder that stands to benefit from a Treaty) and could represent a non-recoverable cost to the redeemer</a:t>
            </a:r>
          </a:p>
          <a:p>
            <a:r>
              <a:rPr lang="en-US" sz="1800">
                <a:solidFill>
                  <a:schemeClr val="accent5">
                    <a:lumMod val="50000"/>
                  </a:schemeClr>
                </a:solidFill>
                <a:latin typeface="+mj-lt"/>
              </a:rPr>
              <a:t>Redeeming after redomiciling could, therefore, be prejudicial</a:t>
            </a:r>
          </a:p>
          <a:p>
            <a:endParaRPr lang="en-US" sz="2000" dirty="0">
              <a:solidFill>
                <a:schemeClr val="accent5">
                  <a:lumMod val="50000"/>
                </a:schemeClr>
              </a:solidFill>
              <a:latin typeface="+mj-lt"/>
            </a:endParaRPr>
          </a:p>
        </p:txBody>
      </p:sp>
      <p:sp>
        <p:nvSpPr>
          <p:cNvPr id="2" name="TextBox 1">
            <a:extLst>
              <a:ext uri="{FF2B5EF4-FFF2-40B4-BE49-F238E27FC236}">
                <a16:creationId xmlns:a16="http://schemas.microsoft.com/office/drawing/2014/main" id="{3495F1BC-69AC-48CF-9FD7-22E008485E1E}"/>
              </a:ext>
            </a:extLst>
          </p:cNvPr>
          <p:cNvSpPr txBox="1"/>
          <p:nvPr/>
        </p:nvSpPr>
        <p:spPr>
          <a:xfrm>
            <a:off x="422561" y="381000"/>
            <a:ext cx="11402293" cy="523220"/>
          </a:xfrm>
          <a:prstGeom prst="rect">
            <a:avLst/>
          </a:prstGeom>
          <a:noFill/>
        </p:spPr>
        <p:txBody>
          <a:bodyPr wrap="square" rtlCol="0">
            <a:spAutoFit/>
          </a:bodyPr>
          <a:lstStyle/>
          <a:p>
            <a:r>
              <a:rPr lang="en-US" sz="2800" u="sng">
                <a:solidFill>
                  <a:schemeClr val="accent5">
                    <a:lumMod val="50000"/>
                  </a:schemeClr>
                </a:solidFill>
              </a:rPr>
              <a:t>Re-domiciling the SPAC– Canadian aspects</a:t>
            </a:r>
          </a:p>
        </p:txBody>
      </p:sp>
      <p:sp>
        <p:nvSpPr>
          <p:cNvPr id="5" name="TextBox 4">
            <a:extLst>
              <a:ext uri="{FF2B5EF4-FFF2-40B4-BE49-F238E27FC236}">
                <a16:creationId xmlns:a16="http://schemas.microsoft.com/office/drawing/2014/main" id="{9858064D-8DE1-4AB7-9FB6-C8D7B5550376}"/>
              </a:ext>
            </a:extLst>
          </p:cNvPr>
          <p:cNvSpPr txBox="1"/>
          <p:nvPr/>
        </p:nvSpPr>
        <p:spPr>
          <a:xfrm>
            <a:off x="7862454" y="174763"/>
            <a:ext cx="3962400" cy="646331"/>
          </a:xfrm>
          <a:prstGeom prst="rect">
            <a:avLst/>
          </a:prstGeom>
          <a:noFill/>
          <a:ln>
            <a:solidFill>
              <a:srgbClr val="0070C0"/>
            </a:solidFill>
          </a:ln>
        </p:spPr>
        <p:txBody>
          <a:bodyPr wrap="square" rtlCol="0">
            <a:spAutoFit/>
          </a:bodyPr>
          <a:lstStyle/>
          <a:p>
            <a:r>
              <a:rPr lang="en-US">
                <a:solidFill>
                  <a:schemeClr val="accent1">
                    <a:lumMod val="75000"/>
                  </a:schemeClr>
                </a:solidFill>
              </a:rPr>
              <a:t>Francesco Gucciardo, Aird &amp; Berlis</a:t>
            </a:r>
          </a:p>
          <a:p>
            <a:r>
              <a:rPr lang="en-US">
                <a:solidFill>
                  <a:schemeClr val="accent1">
                    <a:lumMod val="75000"/>
                  </a:schemeClr>
                </a:solidFill>
              </a:rPr>
              <a:t>Delcia Capocasale, Cuatrecasas</a:t>
            </a:r>
          </a:p>
        </p:txBody>
      </p:sp>
      <p:sp>
        <p:nvSpPr>
          <p:cNvPr id="3" name="Slide Number Placeholder 2">
            <a:extLst>
              <a:ext uri="{FF2B5EF4-FFF2-40B4-BE49-F238E27FC236}">
                <a16:creationId xmlns:a16="http://schemas.microsoft.com/office/drawing/2014/main" id="{A217C1EF-937C-402A-BF15-42173184463A}"/>
              </a:ext>
            </a:extLst>
          </p:cNvPr>
          <p:cNvSpPr>
            <a:spLocks noGrp="1"/>
          </p:cNvSpPr>
          <p:nvPr>
            <p:ph type="sldNum" sz="quarter" idx="12"/>
          </p:nvPr>
        </p:nvSpPr>
        <p:spPr/>
        <p:txBody>
          <a:bodyPr/>
          <a:lstStyle/>
          <a:p>
            <a:fld id="{16BC0DEB-40E7-4E2B-AFA7-58970AFA776D}" type="slidenum">
              <a:rPr lang="en-GB" smtClean="0"/>
              <a:t>17</a:t>
            </a:fld>
            <a:endParaRPr lang="en-GB"/>
          </a:p>
        </p:txBody>
      </p:sp>
    </p:spTree>
    <p:extLst>
      <p:ext uri="{BB962C8B-B14F-4D97-AF65-F5344CB8AC3E}">
        <p14:creationId xmlns:p14="http://schemas.microsoft.com/office/powerpoint/2010/main" val="591922248"/>
      </p:ext>
    </p:extLst>
  </p:cSld>
  <p:clrMapOvr>
    <a:masterClrMapping/>
  </p:clrMapOvr>
</p:sld>
</file>

<file path=ppt/slides/slide18.xml><?xml version="1.0" encoding="utf-8"?>
<p:sld xmlns:a14="http://schemas.microsoft.com/office/drawing/2010/main"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p:spPr>
      </p:pic>
      <p:sp>
        <p:nvSpPr>
          <p:cNvPr id="6" name="Content Placeholder 2">
            <a:extLst>
              <a:ext uri="{FF2B5EF4-FFF2-40B4-BE49-F238E27FC236}">
                <a16:creationId xmlns:a16="http://schemas.microsoft.com/office/drawing/2014/main" id="{7C468A76-A482-4874-BBAB-93816B1ED1CD}"/>
              </a:ext>
            </a:extLst>
          </p:cNvPr>
          <p:cNvSpPr txBox="1">
            <a:spLocks/>
          </p:cNvSpPr>
          <p:nvPr/>
        </p:nvSpPr>
        <p:spPr>
          <a:xfrm>
            <a:off x="457199" y="1163782"/>
            <a:ext cx="11367655" cy="442652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000">
                <a:solidFill>
                  <a:schemeClr val="accent5">
                    <a:lumMod val="50000"/>
                  </a:schemeClr>
                </a:solidFill>
                <a:latin typeface="+mj-lt"/>
              </a:rPr>
              <a:t>It may be possible to “shift” PUC inherent in the other SPAC shares to the shares of the redeeming shareholders, but not without an element of tax risk and not without requiring the redeeming shareholders to first participate in the business combination before being redeemed</a:t>
            </a:r>
          </a:p>
          <a:p>
            <a:r>
              <a:rPr lang="en-US" sz="2000">
                <a:solidFill>
                  <a:schemeClr val="accent5">
                    <a:lumMod val="50000"/>
                  </a:schemeClr>
                </a:solidFill>
                <a:latin typeface="+mj-lt"/>
              </a:rPr>
              <a:t>Business combination might be effected by way of reverse triangular amalgamation(s):</a:t>
            </a:r>
          </a:p>
          <a:p>
            <a:r>
              <a:rPr lang="en-US" sz="2000">
                <a:solidFill>
                  <a:schemeClr val="accent5">
                    <a:lumMod val="50000"/>
                  </a:schemeClr>
                </a:solidFill>
                <a:latin typeface="+mj-lt"/>
              </a:rPr>
              <a:t>Canadian target (or NewTopCo which has acquired Canadian target) acquires the redomiciled SPAC via a triangular amalgamation (e.g. merger sub and SPAC amalgamate and shareholders receive stock of Canadian target/NewTopCo (“TopCo”))</a:t>
            </a:r>
          </a:p>
          <a:p>
            <a:r>
              <a:rPr lang="en-US" sz="2000">
                <a:solidFill>
                  <a:schemeClr val="accent5">
                    <a:lumMod val="50000"/>
                  </a:schemeClr>
                </a:solidFill>
                <a:latin typeface="+mj-lt"/>
              </a:rPr>
              <a:t>TopCo issues ordinary shares to the participating SPAC shareholders, but issues redeemable preferred shares to the redeeming SPAC shareholders</a:t>
            </a:r>
          </a:p>
          <a:p>
            <a:r>
              <a:rPr lang="en-US" sz="2000">
                <a:solidFill>
                  <a:schemeClr val="accent5">
                    <a:lumMod val="50000"/>
                  </a:schemeClr>
                </a:solidFill>
                <a:latin typeface="+mj-lt"/>
              </a:rPr>
              <a:t>Total PUC inherent in the shares issued by TopCo will be equal to the total PUC inherent in the shares of redomiciled SPAC</a:t>
            </a:r>
          </a:p>
          <a:p>
            <a:r>
              <a:rPr lang="en-US" sz="2000">
                <a:solidFill>
                  <a:schemeClr val="accent5">
                    <a:lumMod val="50000"/>
                  </a:schemeClr>
                </a:solidFill>
                <a:latin typeface="+mj-lt"/>
              </a:rPr>
              <a:t>PUC is first allocated on amalgamation to the redeemable preferred shares to the extent of their redemption price and the balance to the ordinary shares issued to participating SPAC shareholders</a:t>
            </a:r>
          </a:p>
          <a:p>
            <a:r>
              <a:rPr lang="en-US" sz="2000">
                <a:solidFill>
                  <a:schemeClr val="accent5">
                    <a:lumMod val="50000"/>
                  </a:schemeClr>
                </a:solidFill>
                <a:latin typeface="+mj-lt"/>
              </a:rPr>
              <a:t>Following the amalgamation, the redeemable preferred shares are redeemed</a:t>
            </a:r>
            <a:endParaRPr lang="en-US" sz="2000" dirty="0">
              <a:solidFill>
                <a:schemeClr val="accent5">
                  <a:lumMod val="50000"/>
                </a:schemeClr>
              </a:solidFill>
              <a:latin typeface="+mj-lt"/>
            </a:endParaRPr>
          </a:p>
        </p:txBody>
      </p:sp>
      <p:sp>
        <p:nvSpPr>
          <p:cNvPr id="2" name="TextBox 1">
            <a:extLst>
              <a:ext uri="{FF2B5EF4-FFF2-40B4-BE49-F238E27FC236}">
                <a16:creationId xmlns:a16="http://schemas.microsoft.com/office/drawing/2014/main" id="{3495F1BC-69AC-48CF-9FD7-22E008485E1E}"/>
              </a:ext>
            </a:extLst>
          </p:cNvPr>
          <p:cNvSpPr txBox="1"/>
          <p:nvPr/>
        </p:nvSpPr>
        <p:spPr>
          <a:xfrm>
            <a:off x="422561" y="381000"/>
            <a:ext cx="11402293" cy="523220"/>
          </a:xfrm>
          <a:prstGeom prst="rect">
            <a:avLst/>
          </a:prstGeom>
          <a:noFill/>
        </p:spPr>
        <p:txBody>
          <a:bodyPr wrap="square" rtlCol="0">
            <a:spAutoFit/>
          </a:bodyPr>
          <a:lstStyle/>
          <a:p>
            <a:r>
              <a:rPr lang="en-US" sz="2800" u="sng">
                <a:solidFill>
                  <a:schemeClr val="accent5">
                    <a:lumMod val="50000"/>
                  </a:schemeClr>
                </a:solidFill>
              </a:rPr>
              <a:t>Re-domiciling the SPAC– Canadian aspects (cont’d)</a:t>
            </a:r>
          </a:p>
        </p:txBody>
      </p:sp>
      <p:sp>
        <p:nvSpPr>
          <p:cNvPr id="5" name="TextBox 4">
            <a:extLst>
              <a:ext uri="{FF2B5EF4-FFF2-40B4-BE49-F238E27FC236}">
                <a16:creationId xmlns:a16="http://schemas.microsoft.com/office/drawing/2014/main" id="{6E4B01C0-6F6E-46C9-AB29-2665F96B5510}"/>
              </a:ext>
            </a:extLst>
          </p:cNvPr>
          <p:cNvSpPr txBox="1"/>
          <p:nvPr/>
        </p:nvSpPr>
        <p:spPr>
          <a:xfrm>
            <a:off x="7862454" y="203791"/>
            <a:ext cx="3962400" cy="646331"/>
          </a:xfrm>
          <a:prstGeom prst="rect">
            <a:avLst/>
          </a:prstGeom>
          <a:noFill/>
          <a:ln>
            <a:solidFill>
              <a:srgbClr val="0070C0"/>
            </a:solidFill>
          </a:ln>
        </p:spPr>
        <p:txBody>
          <a:bodyPr wrap="square" rtlCol="0">
            <a:spAutoFit/>
          </a:bodyPr>
          <a:lstStyle/>
          <a:p>
            <a:r>
              <a:rPr lang="en-US">
                <a:solidFill>
                  <a:schemeClr val="accent1">
                    <a:lumMod val="75000"/>
                  </a:schemeClr>
                </a:solidFill>
              </a:rPr>
              <a:t>Francesco Gucciardo, Aird &amp; Berlis</a:t>
            </a:r>
          </a:p>
          <a:p>
            <a:r>
              <a:rPr lang="en-US">
                <a:solidFill>
                  <a:schemeClr val="accent1">
                    <a:lumMod val="75000"/>
                  </a:schemeClr>
                </a:solidFill>
              </a:rPr>
              <a:t>Delcia Capocasale, Cuatrecasas</a:t>
            </a:r>
          </a:p>
        </p:txBody>
      </p:sp>
      <p:sp>
        <p:nvSpPr>
          <p:cNvPr id="3" name="Slide Number Placeholder 2">
            <a:extLst>
              <a:ext uri="{FF2B5EF4-FFF2-40B4-BE49-F238E27FC236}">
                <a16:creationId xmlns:a16="http://schemas.microsoft.com/office/drawing/2014/main" id="{F354760D-F93F-4FEF-9B12-9FFDEDF6283E}"/>
              </a:ext>
            </a:extLst>
          </p:cNvPr>
          <p:cNvSpPr>
            <a:spLocks noGrp="1"/>
          </p:cNvSpPr>
          <p:nvPr>
            <p:ph type="sldNum" sz="quarter" idx="12"/>
          </p:nvPr>
        </p:nvSpPr>
        <p:spPr/>
        <p:txBody>
          <a:bodyPr/>
          <a:lstStyle/>
          <a:p>
            <a:fld id="{16BC0DEB-40E7-4E2B-AFA7-58970AFA776D}" type="slidenum">
              <a:rPr lang="en-GB" smtClean="0"/>
              <a:t>18</a:t>
            </a:fld>
            <a:endParaRPr lang="en-GB"/>
          </a:p>
        </p:txBody>
      </p:sp>
    </p:spTree>
    <p:extLst>
      <p:ext uri="{BB962C8B-B14F-4D97-AF65-F5344CB8AC3E}">
        <p14:creationId xmlns:p14="http://schemas.microsoft.com/office/powerpoint/2010/main" val="531246331"/>
      </p:ext>
    </p:extLst>
  </p:cSld>
  <p:clrMapOvr>
    <a:masterClrMapping/>
  </p:clrMapOvr>
</p:sld>
</file>

<file path=ppt/slides/slide19.xml><?xml version="1.0" encoding="utf-8"?>
<p:sld xmlns:a14="http://schemas.microsoft.com/office/drawing/2010/main"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p:spPr>
      </p:pic>
      <p:sp>
        <p:nvSpPr>
          <p:cNvPr id="6" name="Content Placeholder 2">
            <a:extLst>
              <a:ext uri="{FF2B5EF4-FFF2-40B4-BE49-F238E27FC236}">
                <a16:creationId xmlns:a16="http://schemas.microsoft.com/office/drawing/2014/main" id="{7C468A76-A482-4874-BBAB-93816B1ED1CD}"/>
              </a:ext>
            </a:extLst>
          </p:cNvPr>
          <p:cNvSpPr txBox="1">
            <a:spLocks/>
          </p:cNvSpPr>
          <p:nvPr/>
        </p:nvSpPr>
        <p:spPr>
          <a:xfrm>
            <a:off x="457199" y="1163782"/>
            <a:ext cx="11367655" cy="442652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000">
                <a:solidFill>
                  <a:schemeClr val="accent5">
                    <a:lumMod val="50000"/>
                  </a:schemeClr>
                </a:solidFill>
                <a:latin typeface="+mj-lt"/>
              </a:rPr>
              <a:t>If U.S. SPAC seeks to acquire non-U.S. target, may require SPAC to re-domicile or become a subsidiary of a foreign corporation</a:t>
            </a:r>
          </a:p>
          <a:p>
            <a:r>
              <a:rPr lang="en-US" sz="2000">
                <a:solidFill>
                  <a:schemeClr val="accent5">
                    <a:lumMod val="50000"/>
                  </a:schemeClr>
                </a:solidFill>
                <a:latin typeface="+mj-lt"/>
              </a:rPr>
              <a:t>Possibilities include:</a:t>
            </a:r>
          </a:p>
          <a:p>
            <a:pPr lvl="1"/>
            <a:r>
              <a:rPr lang="en-US" sz="2000">
                <a:solidFill>
                  <a:schemeClr val="accent5">
                    <a:lumMod val="50000"/>
                  </a:schemeClr>
                </a:solidFill>
                <a:latin typeface="+mj-lt"/>
              </a:rPr>
              <a:t>Foreign Target acquires U.S. SPAC in a reorganization transaction  </a:t>
            </a:r>
          </a:p>
          <a:p>
            <a:pPr lvl="1"/>
            <a:r>
              <a:rPr lang="en-US" sz="2000">
                <a:solidFill>
                  <a:schemeClr val="accent5">
                    <a:lumMod val="50000"/>
                  </a:schemeClr>
                </a:solidFill>
                <a:latin typeface="+mj-lt"/>
              </a:rPr>
              <a:t>Use New Foreign HoldCo in a “double dummy” </a:t>
            </a:r>
          </a:p>
          <a:p>
            <a:pPr lvl="1"/>
            <a:r>
              <a:rPr lang="en-US" sz="2000">
                <a:solidFill>
                  <a:schemeClr val="accent5">
                    <a:lumMod val="50000"/>
                  </a:schemeClr>
                </a:solidFill>
                <a:latin typeface="+mj-lt"/>
              </a:rPr>
              <a:t>U.S. SPAC redomiciles prior to acquiring foreign target</a:t>
            </a:r>
          </a:p>
          <a:p>
            <a:r>
              <a:rPr lang="en-US" sz="2000">
                <a:solidFill>
                  <a:schemeClr val="accent5">
                    <a:lumMod val="50000"/>
                  </a:schemeClr>
                </a:solidFill>
                <a:latin typeface="+mj-lt"/>
              </a:rPr>
              <a:t>U.S. “anti-inversion rules” under Section 7874 must be navigated to ensure foreign parent not treated as a U.S. corporation (or adverse rules)</a:t>
            </a:r>
          </a:p>
          <a:p>
            <a:r>
              <a:rPr lang="en-US" sz="2000">
                <a:solidFill>
                  <a:schemeClr val="accent5">
                    <a:lumMod val="50000"/>
                  </a:schemeClr>
                </a:solidFill>
                <a:latin typeface="+mj-lt"/>
              </a:rPr>
              <a:t>Additional anti-inversion regime under Section 367 are also important for U.S. shareholders</a:t>
            </a:r>
          </a:p>
          <a:p>
            <a:pPr lvl="1"/>
            <a:r>
              <a:rPr lang="en-US" sz="2000">
                <a:solidFill>
                  <a:schemeClr val="accent5">
                    <a:lumMod val="50000"/>
                  </a:schemeClr>
                </a:solidFill>
                <a:latin typeface="+mj-lt"/>
              </a:rPr>
              <a:t>SPAC’s shareholders must receive ≤50% of the resulting foreign parent corporation</a:t>
            </a:r>
          </a:p>
          <a:p>
            <a:pPr lvl="1"/>
            <a:r>
              <a:rPr lang="en-US" sz="2000">
                <a:solidFill>
                  <a:schemeClr val="accent5">
                    <a:lumMod val="50000"/>
                  </a:schemeClr>
                </a:solidFill>
                <a:latin typeface="+mj-lt"/>
              </a:rPr>
              <a:t>GRA needed for any U.S. SPAC shareholder that receives ≥5% of the stock of the resulting foreign parent corporation</a:t>
            </a:r>
          </a:p>
          <a:p>
            <a:pPr lvl="1"/>
            <a:r>
              <a:rPr lang="en-US" sz="2000">
                <a:solidFill>
                  <a:schemeClr val="accent5">
                    <a:lumMod val="50000"/>
                  </a:schemeClr>
                </a:solidFill>
                <a:latin typeface="+mj-lt"/>
              </a:rPr>
              <a:t>Must also comply with active trade or business requirement</a:t>
            </a:r>
          </a:p>
          <a:p>
            <a:endParaRPr lang="en-US" sz="2000" dirty="0">
              <a:solidFill>
                <a:schemeClr val="accent5">
                  <a:lumMod val="50000"/>
                </a:schemeClr>
              </a:solidFill>
              <a:latin typeface="+mj-lt"/>
            </a:endParaRPr>
          </a:p>
        </p:txBody>
      </p:sp>
      <p:sp>
        <p:nvSpPr>
          <p:cNvPr id="2" name="TextBox 1">
            <a:extLst>
              <a:ext uri="{FF2B5EF4-FFF2-40B4-BE49-F238E27FC236}">
                <a16:creationId xmlns:a16="http://schemas.microsoft.com/office/drawing/2014/main" id="{3495F1BC-69AC-48CF-9FD7-22E008485E1E}"/>
              </a:ext>
            </a:extLst>
          </p:cNvPr>
          <p:cNvSpPr txBox="1"/>
          <p:nvPr/>
        </p:nvSpPr>
        <p:spPr>
          <a:xfrm>
            <a:off x="422561" y="381000"/>
            <a:ext cx="11402293" cy="523220"/>
          </a:xfrm>
          <a:prstGeom prst="rect">
            <a:avLst/>
          </a:prstGeom>
          <a:noFill/>
        </p:spPr>
        <p:txBody>
          <a:bodyPr wrap="square" rtlCol="0">
            <a:spAutoFit/>
          </a:bodyPr>
          <a:lstStyle/>
          <a:p>
            <a:r>
              <a:rPr lang="en-US" sz="2800" u="sng">
                <a:solidFill>
                  <a:schemeClr val="accent5">
                    <a:lumMod val="50000"/>
                  </a:schemeClr>
                </a:solidFill>
              </a:rPr>
              <a:t>Re-domiciling the SPAC– U.S. aspects</a:t>
            </a:r>
          </a:p>
        </p:txBody>
      </p:sp>
      <p:sp>
        <p:nvSpPr>
          <p:cNvPr id="5" name="TextBox 4">
            <a:extLst>
              <a:ext uri="{FF2B5EF4-FFF2-40B4-BE49-F238E27FC236}">
                <a16:creationId xmlns:a16="http://schemas.microsoft.com/office/drawing/2014/main" id="{6E4B01C0-6F6E-46C9-AB29-2665F96B5510}"/>
              </a:ext>
            </a:extLst>
          </p:cNvPr>
          <p:cNvSpPr txBox="1"/>
          <p:nvPr/>
        </p:nvSpPr>
        <p:spPr>
          <a:xfrm>
            <a:off x="7862454" y="174763"/>
            <a:ext cx="3962400" cy="369332"/>
          </a:xfrm>
          <a:prstGeom prst="rect">
            <a:avLst/>
          </a:prstGeom>
          <a:noFill/>
          <a:ln>
            <a:solidFill>
              <a:srgbClr val="0070C0"/>
            </a:solidFill>
          </a:ln>
        </p:spPr>
        <p:txBody>
          <a:bodyPr wrap="square" rtlCol="0">
            <a:spAutoFit/>
          </a:bodyPr>
          <a:lstStyle/>
          <a:p>
            <a:r>
              <a:rPr lang="en-US">
                <a:solidFill>
                  <a:schemeClr val="accent1">
                    <a:lumMod val="75000"/>
                  </a:schemeClr>
                </a:solidFill>
              </a:rPr>
              <a:t>Pamela Lawrence Endreny, Gibson</a:t>
            </a:r>
          </a:p>
        </p:txBody>
      </p:sp>
      <p:sp>
        <p:nvSpPr>
          <p:cNvPr id="3" name="Slide Number Placeholder 2">
            <a:extLst>
              <a:ext uri="{FF2B5EF4-FFF2-40B4-BE49-F238E27FC236}">
                <a16:creationId xmlns:a16="http://schemas.microsoft.com/office/drawing/2014/main" id="{96DB6EA9-B8F5-4DAB-8982-93B85B3F7B8D}"/>
              </a:ext>
            </a:extLst>
          </p:cNvPr>
          <p:cNvSpPr>
            <a:spLocks noGrp="1"/>
          </p:cNvSpPr>
          <p:nvPr>
            <p:ph type="sldNum" sz="quarter" idx="12"/>
          </p:nvPr>
        </p:nvSpPr>
        <p:spPr/>
        <p:txBody>
          <a:bodyPr/>
          <a:lstStyle/>
          <a:p>
            <a:fld id="{16BC0DEB-40E7-4E2B-AFA7-58970AFA776D}" type="slidenum">
              <a:rPr lang="en-GB" smtClean="0"/>
              <a:t>19</a:t>
            </a:fld>
            <a:endParaRPr lang="en-GB"/>
          </a:p>
        </p:txBody>
      </p:sp>
    </p:spTree>
    <p:extLst>
      <p:ext uri="{BB962C8B-B14F-4D97-AF65-F5344CB8AC3E}">
        <p14:creationId xmlns:p14="http://schemas.microsoft.com/office/powerpoint/2010/main" val="1235570549"/>
      </p:ext>
    </p:extLst>
  </p:cSld>
  <p:clrMapOvr>
    <a:masterClrMapping/>
  </p:clrMapOvr>
</p:sld>
</file>

<file path=ppt/slides/slide2.xml><?xml version="1.0" encoding="utf-8"?>
<p:sld xmlns:a14="http://schemas.microsoft.com/office/drawing/2010/main"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p:spPr>
      </p:pic>
      <p:sp>
        <p:nvSpPr>
          <p:cNvPr id="6" name="Content Placeholder 2">
            <a:extLst>
              <a:ext uri="{FF2B5EF4-FFF2-40B4-BE49-F238E27FC236}">
                <a16:creationId xmlns:a16="http://schemas.microsoft.com/office/drawing/2014/main" id="{7C468A76-A482-4874-BBAB-93816B1ED1CD}"/>
              </a:ext>
            </a:extLst>
          </p:cNvPr>
          <p:cNvSpPr txBox="1">
            <a:spLocks/>
          </p:cNvSpPr>
          <p:nvPr/>
        </p:nvSpPr>
        <p:spPr>
          <a:xfrm>
            <a:off x="741218" y="699645"/>
            <a:ext cx="11028218" cy="510540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000" b="1">
                <a:solidFill>
                  <a:schemeClr val="accent5">
                    <a:lumMod val="50000"/>
                  </a:schemeClr>
                </a:solidFill>
                <a:latin typeface="+mj-lt"/>
              </a:rPr>
              <a:t>Pamela Lawrence Endreny</a:t>
            </a:r>
            <a:br>
              <a:rPr lang="en-US" sz="2000">
                <a:solidFill>
                  <a:schemeClr val="accent5">
                    <a:lumMod val="50000"/>
                  </a:schemeClr>
                </a:solidFill>
                <a:latin typeface="+mj-lt"/>
              </a:rPr>
            </a:br>
            <a:r>
              <a:rPr lang="en-US" sz="2000">
                <a:solidFill>
                  <a:schemeClr val="accent5">
                    <a:lumMod val="50000"/>
                  </a:schemeClr>
                </a:solidFill>
                <a:latin typeface="+mj-lt"/>
              </a:rPr>
              <a:t>	Gibson, Dunn &amp; Crutcher LLP, U.S.</a:t>
            </a:r>
          </a:p>
          <a:p>
            <a:pPr marL="0" indent="0">
              <a:buNone/>
            </a:pPr>
            <a:r>
              <a:rPr lang="en-US" sz="2000" b="1">
                <a:solidFill>
                  <a:schemeClr val="accent5">
                    <a:lumMod val="50000"/>
                  </a:schemeClr>
                </a:solidFill>
                <a:latin typeface="+mj-lt"/>
              </a:rPr>
              <a:t>James Anderson</a:t>
            </a:r>
            <a:br>
              <a:rPr lang="en-US" sz="2000">
                <a:solidFill>
                  <a:schemeClr val="accent5">
                    <a:lumMod val="50000"/>
                  </a:schemeClr>
                </a:solidFill>
                <a:latin typeface="+mj-lt"/>
              </a:rPr>
            </a:br>
            <a:r>
              <a:rPr lang="en-US" sz="2000">
                <a:solidFill>
                  <a:schemeClr val="accent5">
                    <a:lumMod val="50000"/>
                  </a:schemeClr>
                </a:solidFill>
                <a:latin typeface="+mj-lt"/>
              </a:rPr>
              <a:t>	Skadden, Arps, Slate, Meagher &amp; Flom LLP, U.K.</a:t>
            </a:r>
          </a:p>
          <a:p>
            <a:pPr marL="0" indent="0">
              <a:buNone/>
            </a:pPr>
            <a:r>
              <a:rPr lang="en-US" sz="2000" b="1">
                <a:solidFill>
                  <a:schemeClr val="accent5">
                    <a:lumMod val="50000"/>
                  </a:schemeClr>
                </a:solidFill>
                <a:latin typeface="+mj-lt"/>
              </a:rPr>
              <a:t>Delcia Capocasale</a:t>
            </a:r>
            <a:br>
              <a:rPr lang="en-US" sz="2000">
                <a:solidFill>
                  <a:schemeClr val="accent5">
                    <a:lumMod val="50000"/>
                  </a:schemeClr>
                </a:solidFill>
                <a:latin typeface="+mj-lt"/>
              </a:rPr>
            </a:br>
            <a:r>
              <a:rPr lang="en-US" sz="2000">
                <a:solidFill>
                  <a:schemeClr val="accent5">
                    <a:lumMod val="50000"/>
                  </a:schemeClr>
                </a:solidFill>
                <a:latin typeface="+mj-lt"/>
              </a:rPr>
              <a:t>	Cuatrecasas, Spain</a:t>
            </a:r>
            <a:endParaRPr lang="en-US" sz="2000" b="1">
              <a:solidFill>
                <a:schemeClr val="accent5">
                  <a:lumMod val="50000"/>
                </a:schemeClr>
              </a:solidFill>
              <a:latin typeface="+mj-lt"/>
            </a:endParaRPr>
          </a:p>
          <a:p>
            <a:pPr marL="0" indent="0">
              <a:buNone/>
            </a:pPr>
            <a:r>
              <a:rPr lang="en-US" sz="2000" b="1">
                <a:solidFill>
                  <a:schemeClr val="accent5">
                    <a:lumMod val="50000"/>
                  </a:schemeClr>
                </a:solidFill>
                <a:latin typeface="+mj-lt"/>
              </a:rPr>
              <a:t>Francesco Gucciardo</a:t>
            </a:r>
            <a:br>
              <a:rPr lang="en-US" sz="2000">
                <a:solidFill>
                  <a:schemeClr val="accent5">
                    <a:lumMod val="50000"/>
                  </a:schemeClr>
                </a:solidFill>
                <a:latin typeface="+mj-lt"/>
              </a:rPr>
            </a:br>
            <a:r>
              <a:rPr lang="en-US" sz="2000">
                <a:solidFill>
                  <a:schemeClr val="accent5">
                    <a:lumMod val="50000"/>
                  </a:schemeClr>
                </a:solidFill>
                <a:latin typeface="+mj-lt"/>
              </a:rPr>
              <a:t>	Aird &amp; Berlis, Canada</a:t>
            </a:r>
          </a:p>
          <a:p>
            <a:pPr marL="0" indent="0">
              <a:buNone/>
            </a:pPr>
            <a:r>
              <a:rPr lang="en-US" sz="2000" b="1">
                <a:solidFill>
                  <a:schemeClr val="accent5">
                    <a:lumMod val="50000"/>
                  </a:schemeClr>
                </a:solidFill>
                <a:latin typeface="+mj-lt"/>
              </a:rPr>
              <a:t>James Somerville</a:t>
            </a:r>
            <a:br>
              <a:rPr lang="en-US" sz="2000">
                <a:solidFill>
                  <a:schemeClr val="accent5">
                    <a:lumMod val="50000"/>
                  </a:schemeClr>
                </a:solidFill>
                <a:latin typeface="+mj-lt"/>
              </a:rPr>
            </a:br>
            <a:r>
              <a:rPr lang="en-US" sz="2000">
                <a:solidFill>
                  <a:schemeClr val="accent5">
                    <a:lumMod val="50000"/>
                  </a:schemeClr>
                </a:solidFill>
                <a:latin typeface="+mj-lt"/>
              </a:rPr>
              <a:t>	A&amp;L Goodbody, Ireland</a:t>
            </a:r>
          </a:p>
          <a:p>
            <a:pPr marL="0" indent="0">
              <a:buNone/>
            </a:pPr>
            <a:r>
              <a:rPr lang="en-US" sz="2000" b="1">
                <a:solidFill>
                  <a:schemeClr val="accent5">
                    <a:lumMod val="50000"/>
                  </a:schemeClr>
                </a:solidFill>
                <a:latin typeface="+mj-lt"/>
              </a:rPr>
              <a:t>Pieternel Verhoeven – van den Brink</a:t>
            </a:r>
            <a:br>
              <a:rPr lang="en-US" sz="2000">
                <a:solidFill>
                  <a:schemeClr val="accent5">
                    <a:lumMod val="50000"/>
                  </a:schemeClr>
                </a:solidFill>
                <a:latin typeface="+mj-lt"/>
              </a:rPr>
            </a:br>
            <a:r>
              <a:rPr lang="en-US" sz="2000">
                <a:solidFill>
                  <a:schemeClr val="accent5">
                    <a:lumMod val="50000"/>
                  </a:schemeClr>
                </a:solidFill>
                <a:latin typeface="+mj-lt"/>
              </a:rPr>
              <a:t>	NautaDutilh, Netherlands</a:t>
            </a:r>
          </a:p>
          <a:p>
            <a:pPr marL="0" indent="0">
              <a:buNone/>
            </a:pPr>
            <a:r>
              <a:rPr lang="en-US" sz="2000" b="1">
                <a:solidFill>
                  <a:schemeClr val="accent5">
                    <a:lumMod val="50000"/>
                  </a:schemeClr>
                </a:solidFill>
                <a:latin typeface="+mj-lt"/>
              </a:rPr>
              <a:t>Christian Wimpissinger</a:t>
            </a:r>
            <a:br>
              <a:rPr lang="en-US" sz="2000">
                <a:solidFill>
                  <a:schemeClr val="accent5">
                    <a:lumMod val="50000"/>
                  </a:schemeClr>
                </a:solidFill>
                <a:latin typeface="+mj-lt"/>
              </a:rPr>
            </a:br>
            <a:r>
              <a:rPr lang="en-US" sz="2000">
                <a:solidFill>
                  <a:schemeClr val="accent5">
                    <a:lumMod val="50000"/>
                  </a:schemeClr>
                </a:solidFill>
                <a:latin typeface="+mj-lt"/>
              </a:rPr>
              <a:t>	Binder Grösswang</a:t>
            </a:r>
          </a:p>
        </p:txBody>
      </p:sp>
      <p:sp>
        <p:nvSpPr>
          <p:cNvPr id="5" name="Slide Number Placeholder 4">
            <a:extLst>
              <a:ext uri="{FF2B5EF4-FFF2-40B4-BE49-F238E27FC236}">
                <a16:creationId xmlns:a16="http://schemas.microsoft.com/office/drawing/2014/main" id="{9A574256-78F3-443F-8BBC-E04F7BB6AD29}"/>
              </a:ext>
            </a:extLst>
          </p:cNvPr>
          <p:cNvSpPr>
            <a:spLocks noGrp="1"/>
          </p:cNvSpPr>
          <p:nvPr>
            <p:ph type="sldNum" sz="quarter" idx="12"/>
          </p:nvPr>
        </p:nvSpPr>
        <p:spPr/>
        <p:txBody>
          <a:bodyPr/>
          <a:lstStyle/>
          <a:p>
            <a:fld id="{16BC0DEB-40E7-4E2B-AFA7-58970AFA776D}" type="slidenum">
              <a:rPr lang="en-GB" smtClean="0"/>
              <a:t>2</a:t>
            </a:fld>
            <a:endParaRPr lang="en-GB"/>
          </a:p>
        </p:txBody>
      </p:sp>
      <p:sp>
        <p:nvSpPr>
          <p:cNvPr id="7" name="TextBox 6">
            <a:extLst>
              <a:ext uri="{FF2B5EF4-FFF2-40B4-BE49-F238E27FC236}">
                <a16:creationId xmlns:a16="http://schemas.microsoft.com/office/drawing/2014/main" id="{EBFEF793-F68C-4AD1-AB58-9FE444F11117}"/>
              </a:ext>
            </a:extLst>
          </p:cNvPr>
          <p:cNvSpPr txBox="1"/>
          <p:nvPr/>
        </p:nvSpPr>
        <p:spPr>
          <a:xfrm>
            <a:off x="8559142" y="143378"/>
            <a:ext cx="3470564" cy="369332"/>
          </a:xfrm>
          <a:prstGeom prst="rect">
            <a:avLst/>
          </a:prstGeom>
          <a:noFill/>
          <a:ln>
            <a:solidFill>
              <a:srgbClr val="0070C0"/>
            </a:solidFill>
          </a:ln>
        </p:spPr>
        <p:txBody>
          <a:bodyPr wrap="square" rtlCol="0">
            <a:spAutoFit/>
          </a:bodyPr>
          <a:lstStyle/>
          <a:p>
            <a:r>
              <a:rPr lang="en-US">
                <a:solidFill>
                  <a:schemeClr val="accent1">
                    <a:lumMod val="75000"/>
                  </a:schemeClr>
                </a:solidFill>
              </a:rPr>
              <a:t>Pamela Lawrence Endreny, Gibson</a:t>
            </a:r>
          </a:p>
        </p:txBody>
      </p:sp>
    </p:spTree>
    <p:extLst>
      <p:ext uri="{BB962C8B-B14F-4D97-AF65-F5344CB8AC3E}">
        <p14:creationId xmlns:p14="http://schemas.microsoft.com/office/powerpoint/2010/main" val="890416660"/>
      </p:ext>
    </p:extLst>
  </p:cSld>
  <p:clrMapOvr>
    <a:masterClrMapping/>
  </p:clrMapOvr>
</p:sld>
</file>

<file path=ppt/slides/slide20.xml><?xml version="1.0" encoding="utf-8"?>
<p:sld xmlns:a14="http://schemas.microsoft.com/office/drawing/2010/main"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p:spPr>
      </p:pic>
      <p:sp>
        <p:nvSpPr>
          <p:cNvPr id="5" name="Title 1">
            <a:extLst>
              <a:ext uri="{FF2B5EF4-FFF2-40B4-BE49-F238E27FC236}">
                <a16:creationId xmlns:a16="http://schemas.microsoft.com/office/drawing/2014/main" id="{1D0F9D8F-E0EB-413A-A29E-2D2E6440027E}"/>
              </a:ext>
            </a:extLst>
          </p:cNvPr>
          <p:cNvSpPr txBox="1">
            <a:spLocks/>
          </p:cNvSpPr>
          <p:nvPr/>
        </p:nvSpPr>
        <p:spPr>
          <a:xfrm>
            <a:off x="270164" y="2431473"/>
            <a:ext cx="11617035" cy="240376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800">
                <a:solidFill>
                  <a:schemeClr val="accent5">
                    <a:lumMod val="50000"/>
                  </a:schemeClr>
                </a:solidFill>
              </a:rPr>
              <a:t>b. Basic Case– Direct Merger and Share-for-Share Exchange</a:t>
            </a:r>
            <a:br>
              <a:rPr lang="en-US" sz="3600">
                <a:solidFill>
                  <a:schemeClr val="accent5">
                    <a:lumMod val="50000"/>
                  </a:schemeClr>
                </a:solidFill>
              </a:rPr>
            </a:br>
            <a:endParaRPr lang="en-US" sz="3000" dirty="0">
              <a:solidFill>
                <a:schemeClr val="accent5">
                  <a:lumMod val="50000"/>
                </a:schemeClr>
              </a:solidFill>
            </a:endParaRPr>
          </a:p>
        </p:txBody>
      </p:sp>
      <p:sp>
        <p:nvSpPr>
          <p:cNvPr id="2" name="Slide Number Placeholder 1">
            <a:extLst>
              <a:ext uri="{FF2B5EF4-FFF2-40B4-BE49-F238E27FC236}">
                <a16:creationId xmlns:a16="http://schemas.microsoft.com/office/drawing/2014/main" id="{653EDD63-A9E4-44B3-BFC1-78548559217C}"/>
              </a:ext>
            </a:extLst>
          </p:cNvPr>
          <p:cNvSpPr>
            <a:spLocks noGrp="1"/>
          </p:cNvSpPr>
          <p:nvPr>
            <p:ph type="sldNum" sz="quarter" idx="12"/>
          </p:nvPr>
        </p:nvSpPr>
        <p:spPr/>
        <p:txBody>
          <a:bodyPr/>
          <a:lstStyle/>
          <a:p>
            <a:fld id="{16BC0DEB-40E7-4E2B-AFA7-58970AFA776D}" type="slidenum">
              <a:rPr lang="en-GB" smtClean="0"/>
              <a:t>20</a:t>
            </a:fld>
            <a:endParaRPr lang="en-GB"/>
          </a:p>
        </p:txBody>
      </p:sp>
    </p:spTree>
    <p:extLst>
      <p:ext uri="{BB962C8B-B14F-4D97-AF65-F5344CB8AC3E}">
        <p14:creationId xmlns:p14="http://schemas.microsoft.com/office/powerpoint/2010/main" val="516490391"/>
      </p:ext>
    </p:extLst>
  </p:cSld>
  <p:clrMapOvr>
    <a:masterClrMapping/>
  </p:clrMapOvr>
</p:sld>
</file>

<file path=ppt/slides/slide21.xml><?xml version="1.0" encoding="utf-8"?>
<p:sld xmlns:a14="http://schemas.microsoft.com/office/drawing/2010/main"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p:spPr>
      </p:pic>
      <p:sp>
        <p:nvSpPr>
          <p:cNvPr id="2" name="TextBox 1">
            <a:extLst>
              <a:ext uri="{FF2B5EF4-FFF2-40B4-BE49-F238E27FC236}">
                <a16:creationId xmlns:a16="http://schemas.microsoft.com/office/drawing/2014/main" id="{3495F1BC-69AC-48CF-9FD7-22E008485E1E}"/>
              </a:ext>
            </a:extLst>
          </p:cNvPr>
          <p:cNvSpPr txBox="1"/>
          <p:nvPr/>
        </p:nvSpPr>
        <p:spPr>
          <a:xfrm>
            <a:off x="422561" y="381000"/>
            <a:ext cx="11402293" cy="523220"/>
          </a:xfrm>
          <a:prstGeom prst="rect">
            <a:avLst/>
          </a:prstGeom>
          <a:noFill/>
        </p:spPr>
        <p:txBody>
          <a:bodyPr wrap="square" rtlCol="0">
            <a:spAutoFit/>
          </a:bodyPr>
          <a:lstStyle/>
          <a:p>
            <a:r>
              <a:rPr lang="en-GB" sz="2800" u="sng">
                <a:solidFill>
                  <a:schemeClr val="accent5">
                    <a:lumMod val="50000"/>
                  </a:schemeClr>
                </a:solidFill>
              </a:rPr>
              <a:t>De-SPAC Structures– Basic Case</a:t>
            </a:r>
            <a:endParaRPr lang="en-US" sz="2800" u="sng" dirty="0">
              <a:solidFill>
                <a:schemeClr val="accent5">
                  <a:lumMod val="50000"/>
                </a:schemeClr>
              </a:solidFill>
            </a:endParaRPr>
          </a:p>
        </p:txBody>
      </p:sp>
      <p:sp>
        <p:nvSpPr>
          <p:cNvPr id="21" name="Title 1">
            <a:extLst>
              <a:ext uri="{FF2B5EF4-FFF2-40B4-BE49-F238E27FC236}">
                <a16:creationId xmlns:a16="http://schemas.microsoft.com/office/drawing/2014/main" id="{24F6B701-344C-4541-BD1F-9F7F53147437}"/>
              </a:ext>
            </a:extLst>
          </p:cNvPr>
          <p:cNvSpPr txBox="1">
            <a:spLocks/>
          </p:cNvSpPr>
          <p:nvPr/>
        </p:nvSpPr>
        <p:spPr>
          <a:xfrm>
            <a:off x="603499" y="1042214"/>
            <a:ext cx="10607677" cy="578797"/>
          </a:xfrm>
          <a:prstGeom prst="rect">
            <a:avLst/>
          </a:prstGeom>
        </p:spPr>
        <p:txBody>
          <a:bodyPr lIns="0" tIns="0" rIns="0" bIns="0">
            <a:noAutofit/>
          </a:bodyPr>
          <a:lstStyle>
            <a:lvl1pPr algn="l" defTabSz="457200" rtl="0" eaLnBrk="0" fontAlgn="base" hangingPunct="0">
              <a:lnSpc>
                <a:spcPts val="2400"/>
              </a:lnSpc>
              <a:spcBef>
                <a:spcPts val="0"/>
              </a:spcBef>
              <a:spcAft>
                <a:spcPts val="0"/>
              </a:spcAft>
              <a:defRPr lang="es-ES" sz="2400" b="0" kern="1200" baseline="0" noProof="0" dirty="0">
                <a:solidFill>
                  <a:schemeClr val="tx2"/>
                </a:solidFill>
                <a:latin typeface="+mj-lt"/>
                <a:ea typeface="Verdana" panose="020B0604030504040204" pitchFamily="34" charset="0"/>
                <a:cs typeface="Verdana" panose="020B0604030504040204" pitchFamily="34" charset="0"/>
              </a:defRPr>
            </a:lvl1pPr>
            <a:lvl2pPr algn="l" defTabSz="457200" rtl="0" eaLnBrk="1" fontAlgn="base" hangingPunct="1">
              <a:lnSpc>
                <a:spcPct val="80000"/>
              </a:lnSpc>
              <a:spcBef>
                <a:spcPct val="0"/>
              </a:spcBef>
              <a:spcAft>
                <a:spcPct val="0"/>
              </a:spcAft>
              <a:defRPr sz="800">
                <a:solidFill>
                  <a:schemeClr val="tx1"/>
                </a:solidFill>
                <a:latin typeface="Cuatrecasas Text" panose="00000500000000000000" pitchFamily="50" charset="0"/>
                <a:ea typeface="Cuatrecasas Text" panose="00000500000000000000" pitchFamily="50" charset="0"/>
                <a:cs typeface="Cuatrecasas Text" panose="00000500000000000000" pitchFamily="50" charset="0"/>
              </a:defRPr>
            </a:lvl2pPr>
            <a:lvl3pPr algn="l" defTabSz="457200" rtl="0" eaLnBrk="1" fontAlgn="base" hangingPunct="1">
              <a:lnSpc>
                <a:spcPct val="80000"/>
              </a:lnSpc>
              <a:spcBef>
                <a:spcPct val="0"/>
              </a:spcBef>
              <a:spcAft>
                <a:spcPct val="0"/>
              </a:spcAft>
              <a:defRPr sz="800">
                <a:solidFill>
                  <a:schemeClr val="tx1"/>
                </a:solidFill>
                <a:latin typeface="Cuatrecasas Text" panose="00000500000000000000" pitchFamily="50" charset="0"/>
                <a:ea typeface="Cuatrecasas Text" panose="00000500000000000000" pitchFamily="50" charset="0"/>
                <a:cs typeface="Cuatrecasas Text" panose="00000500000000000000" pitchFamily="50" charset="0"/>
              </a:defRPr>
            </a:lvl3pPr>
            <a:lvl4pPr algn="l" defTabSz="457200" rtl="0" eaLnBrk="1" fontAlgn="base" hangingPunct="1">
              <a:lnSpc>
                <a:spcPct val="80000"/>
              </a:lnSpc>
              <a:spcBef>
                <a:spcPct val="0"/>
              </a:spcBef>
              <a:spcAft>
                <a:spcPct val="0"/>
              </a:spcAft>
              <a:defRPr sz="800">
                <a:solidFill>
                  <a:schemeClr val="tx1"/>
                </a:solidFill>
                <a:latin typeface="Cuatrecasas Text" panose="00000500000000000000" pitchFamily="50" charset="0"/>
                <a:ea typeface="Cuatrecasas Text" panose="00000500000000000000" pitchFamily="50" charset="0"/>
                <a:cs typeface="Cuatrecasas Text" panose="00000500000000000000" pitchFamily="50" charset="0"/>
              </a:defRPr>
            </a:lvl4pPr>
            <a:lvl5pPr algn="l" defTabSz="457200" rtl="0" eaLnBrk="1" fontAlgn="base" hangingPunct="1">
              <a:lnSpc>
                <a:spcPct val="80000"/>
              </a:lnSpc>
              <a:spcBef>
                <a:spcPct val="0"/>
              </a:spcBef>
              <a:spcAft>
                <a:spcPct val="0"/>
              </a:spcAft>
              <a:defRPr sz="800">
                <a:solidFill>
                  <a:schemeClr val="tx1"/>
                </a:solidFill>
                <a:latin typeface="Cuatrecasas Text" panose="00000500000000000000" pitchFamily="50" charset="0"/>
                <a:ea typeface="Cuatrecasas Text" panose="00000500000000000000" pitchFamily="50" charset="0"/>
                <a:cs typeface="Cuatrecasas Text" panose="00000500000000000000" pitchFamily="50" charset="0"/>
              </a:defRPr>
            </a:lvl5pPr>
            <a:lvl6pPr marL="457200" algn="l" defTabSz="457200" rtl="0" eaLnBrk="1" fontAlgn="base" hangingPunct="1">
              <a:lnSpc>
                <a:spcPct val="80000"/>
              </a:lnSpc>
              <a:spcBef>
                <a:spcPct val="0"/>
              </a:spcBef>
              <a:spcAft>
                <a:spcPct val="0"/>
              </a:spcAft>
              <a:defRPr sz="800">
                <a:solidFill>
                  <a:schemeClr val="tx1"/>
                </a:solidFill>
                <a:latin typeface="Cuatrecasas Text" panose="00000500000000000000" pitchFamily="50" charset="0"/>
                <a:ea typeface="Cuatrecasas Text" panose="00000500000000000000" pitchFamily="50" charset="0"/>
                <a:cs typeface="Cuatrecasas Text" panose="00000500000000000000" pitchFamily="50" charset="0"/>
              </a:defRPr>
            </a:lvl6pPr>
            <a:lvl7pPr marL="914400" algn="l" defTabSz="457200" rtl="0" eaLnBrk="1" fontAlgn="base" hangingPunct="1">
              <a:lnSpc>
                <a:spcPct val="80000"/>
              </a:lnSpc>
              <a:spcBef>
                <a:spcPct val="0"/>
              </a:spcBef>
              <a:spcAft>
                <a:spcPct val="0"/>
              </a:spcAft>
              <a:defRPr sz="800">
                <a:solidFill>
                  <a:schemeClr val="tx1"/>
                </a:solidFill>
                <a:latin typeface="Cuatrecasas Text" panose="00000500000000000000" pitchFamily="50" charset="0"/>
                <a:ea typeface="Cuatrecasas Text" panose="00000500000000000000" pitchFamily="50" charset="0"/>
                <a:cs typeface="Cuatrecasas Text" panose="00000500000000000000" pitchFamily="50" charset="0"/>
              </a:defRPr>
            </a:lvl7pPr>
            <a:lvl8pPr marL="1371600" algn="l" defTabSz="457200" rtl="0" eaLnBrk="1" fontAlgn="base" hangingPunct="1">
              <a:lnSpc>
                <a:spcPct val="80000"/>
              </a:lnSpc>
              <a:spcBef>
                <a:spcPct val="0"/>
              </a:spcBef>
              <a:spcAft>
                <a:spcPct val="0"/>
              </a:spcAft>
              <a:defRPr sz="800">
                <a:solidFill>
                  <a:schemeClr val="tx1"/>
                </a:solidFill>
                <a:latin typeface="Cuatrecasas Text" panose="00000500000000000000" pitchFamily="50" charset="0"/>
                <a:ea typeface="Cuatrecasas Text" panose="00000500000000000000" pitchFamily="50" charset="0"/>
                <a:cs typeface="Cuatrecasas Text" panose="00000500000000000000" pitchFamily="50" charset="0"/>
              </a:defRPr>
            </a:lvl8pPr>
            <a:lvl9pPr marL="1828800" algn="l" defTabSz="457200" rtl="0" eaLnBrk="1" fontAlgn="base" hangingPunct="1">
              <a:lnSpc>
                <a:spcPct val="80000"/>
              </a:lnSpc>
              <a:spcBef>
                <a:spcPct val="0"/>
              </a:spcBef>
              <a:spcAft>
                <a:spcPct val="0"/>
              </a:spcAft>
              <a:defRPr sz="800">
                <a:solidFill>
                  <a:schemeClr val="tx1"/>
                </a:solidFill>
                <a:latin typeface="Cuatrecasas Text" panose="00000500000000000000" pitchFamily="50" charset="0"/>
                <a:ea typeface="Cuatrecasas Text" panose="00000500000000000000" pitchFamily="50" charset="0"/>
                <a:cs typeface="Cuatrecasas Text" panose="00000500000000000000" pitchFamily="50" charset="0"/>
              </a:defRPr>
            </a:lvl9pPr>
          </a:lstStyle>
          <a:p>
            <a:pPr marL="0" marR="0" lvl="0" indent="0" algn="l" defTabSz="457200" rtl="0" eaLnBrk="0" fontAlgn="base" latinLnBrk="0" hangingPunct="0">
              <a:lnSpc>
                <a:spcPct val="80000"/>
              </a:lnSpc>
              <a:spcBef>
                <a:spcPts val="0"/>
              </a:spcBef>
              <a:spcAft>
                <a:spcPts val="0"/>
              </a:spcAft>
              <a:buClrTx/>
              <a:buSzTx/>
              <a:buFontTx/>
              <a:buNone/>
              <a:tabLst/>
              <a:defRPr/>
            </a:pPr>
            <a:r>
              <a:rPr kumimoji="0" lang="en-GB" sz="2400" b="0" i="0" u="none" strike="noStrike" kern="1200" cap="none" spc="0" normalizeH="0" baseline="0" noProof="0">
                <a:ln>
                  <a:noFill/>
                </a:ln>
                <a:solidFill>
                  <a:srgbClr val="002060"/>
                </a:solidFill>
                <a:effectLst/>
                <a:uLnTx/>
                <a:uFillTx/>
                <a:latin typeface="Calibri Light" panose="020F0302020204030204" pitchFamily="34" charset="0"/>
                <a:ea typeface="Verdana" panose="020B0604030504040204" pitchFamily="34" charset="0"/>
              </a:rPr>
              <a:t>Initial structure</a:t>
            </a:r>
            <a:br>
              <a:rPr kumimoji="0" lang="en-GB" sz="2400" b="0" i="0" u="none" strike="noStrike" kern="1200" cap="none" spc="0" normalizeH="0" baseline="0" noProof="0" dirty="0">
                <a:ln>
                  <a:noFill/>
                </a:ln>
                <a:solidFill>
                  <a:srgbClr val="8D8D8D"/>
                </a:solidFill>
                <a:effectLst/>
                <a:uLnTx/>
                <a:uFillTx/>
                <a:latin typeface="Calibri"/>
                <a:ea typeface="Verdana" panose="020B0604030504040204" pitchFamily="34" charset="0"/>
              </a:rPr>
            </a:br>
            <a:endParaRPr kumimoji="0" lang="en-GB" sz="2400" b="0" i="0" u="none" strike="noStrike" kern="1200" cap="none" spc="0" normalizeH="0" baseline="0" noProof="0" dirty="0">
              <a:ln>
                <a:noFill/>
              </a:ln>
              <a:solidFill>
                <a:srgbClr val="46001D"/>
              </a:solidFill>
              <a:effectLst/>
              <a:uLnTx/>
              <a:uFillTx/>
              <a:latin typeface="Calibri Light" panose="020F0302020204030204" pitchFamily="34" charset="0"/>
              <a:ea typeface="Verdana" panose="020B0604030504040204" pitchFamily="34" charset="0"/>
              <a:cs typeface="Calibri Light" panose="020F0302020204030204" pitchFamily="34" charset="0"/>
            </a:endParaRPr>
          </a:p>
        </p:txBody>
      </p:sp>
      <p:sp>
        <p:nvSpPr>
          <p:cNvPr id="22" name="Title 1">
            <a:extLst>
              <a:ext uri="{FF2B5EF4-FFF2-40B4-BE49-F238E27FC236}">
                <a16:creationId xmlns:a16="http://schemas.microsoft.com/office/drawing/2014/main" id="{FEDC3127-CD98-44C1-A21F-071F27F9AA43}"/>
              </a:ext>
            </a:extLst>
          </p:cNvPr>
          <p:cNvSpPr txBox="1">
            <a:spLocks/>
          </p:cNvSpPr>
          <p:nvPr/>
        </p:nvSpPr>
        <p:spPr>
          <a:xfrm>
            <a:off x="598887" y="3381625"/>
            <a:ext cx="10607677" cy="578797"/>
          </a:xfrm>
          <a:prstGeom prst="rect">
            <a:avLst/>
          </a:prstGeom>
        </p:spPr>
        <p:txBody>
          <a:bodyPr lIns="0" tIns="0" rIns="0" bIns="0">
            <a:noAutofit/>
          </a:bodyPr>
          <a:lstStyle>
            <a:lvl1pPr algn="l" defTabSz="457200" rtl="0" eaLnBrk="0" fontAlgn="base" hangingPunct="0">
              <a:lnSpc>
                <a:spcPts val="2400"/>
              </a:lnSpc>
              <a:spcBef>
                <a:spcPts val="0"/>
              </a:spcBef>
              <a:spcAft>
                <a:spcPts val="0"/>
              </a:spcAft>
              <a:defRPr lang="es-ES" sz="2400" b="0" kern="1200" baseline="0" noProof="0" dirty="0">
                <a:solidFill>
                  <a:schemeClr val="tx2"/>
                </a:solidFill>
                <a:latin typeface="+mj-lt"/>
                <a:ea typeface="Verdana" panose="020B0604030504040204" pitchFamily="34" charset="0"/>
                <a:cs typeface="Verdana" panose="020B0604030504040204" pitchFamily="34" charset="0"/>
              </a:defRPr>
            </a:lvl1pPr>
            <a:lvl2pPr algn="l" defTabSz="457200" rtl="0" eaLnBrk="1" fontAlgn="base" hangingPunct="1">
              <a:lnSpc>
                <a:spcPct val="80000"/>
              </a:lnSpc>
              <a:spcBef>
                <a:spcPct val="0"/>
              </a:spcBef>
              <a:spcAft>
                <a:spcPct val="0"/>
              </a:spcAft>
              <a:defRPr sz="800">
                <a:solidFill>
                  <a:schemeClr val="tx1"/>
                </a:solidFill>
                <a:latin typeface="Cuatrecasas Text" panose="00000500000000000000" pitchFamily="50" charset="0"/>
                <a:ea typeface="Cuatrecasas Text" panose="00000500000000000000" pitchFamily="50" charset="0"/>
                <a:cs typeface="Cuatrecasas Text" panose="00000500000000000000" pitchFamily="50" charset="0"/>
              </a:defRPr>
            </a:lvl2pPr>
            <a:lvl3pPr algn="l" defTabSz="457200" rtl="0" eaLnBrk="1" fontAlgn="base" hangingPunct="1">
              <a:lnSpc>
                <a:spcPct val="80000"/>
              </a:lnSpc>
              <a:spcBef>
                <a:spcPct val="0"/>
              </a:spcBef>
              <a:spcAft>
                <a:spcPct val="0"/>
              </a:spcAft>
              <a:defRPr sz="800">
                <a:solidFill>
                  <a:schemeClr val="tx1"/>
                </a:solidFill>
                <a:latin typeface="Cuatrecasas Text" panose="00000500000000000000" pitchFamily="50" charset="0"/>
                <a:ea typeface="Cuatrecasas Text" panose="00000500000000000000" pitchFamily="50" charset="0"/>
                <a:cs typeface="Cuatrecasas Text" panose="00000500000000000000" pitchFamily="50" charset="0"/>
              </a:defRPr>
            </a:lvl3pPr>
            <a:lvl4pPr algn="l" defTabSz="457200" rtl="0" eaLnBrk="1" fontAlgn="base" hangingPunct="1">
              <a:lnSpc>
                <a:spcPct val="80000"/>
              </a:lnSpc>
              <a:spcBef>
                <a:spcPct val="0"/>
              </a:spcBef>
              <a:spcAft>
                <a:spcPct val="0"/>
              </a:spcAft>
              <a:defRPr sz="800">
                <a:solidFill>
                  <a:schemeClr val="tx1"/>
                </a:solidFill>
                <a:latin typeface="Cuatrecasas Text" panose="00000500000000000000" pitchFamily="50" charset="0"/>
                <a:ea typeface="Cuatrecasas Text" panose="00000500000000000000" pitchFamily="50" charset="0"/>
                <a:cs typeface="Cuatrecasas Text" panose="00000500000000000000" pitchFamily="50" charset="0"/>
              </a:defRPr>
            </a:lvl4pPr>
            <a:lvl5pPr algn="l" defTabSz="457200" rtl="0" eaLnBrk="1" fontAlgn="base" hangingPunct="1">
              <a:lnSpc>
                <a:spcPct val="80000"/>
              </a:lnSpc>
              <a:spcBef>
                <a:spcPct val="0"/>
              </a:spcBef>
              <a:spcAft>
                <a:spcPct val="0"/>
              </a:spcAft>
              <a:defRPr sz="800">
                <a:solidFill>
                  <a:schemeClr val="tx1"/>
                </a:solidFill>
                <a:latin typeface="Cuatrecasas Text" panose="00000500000000000000" pitchFamily="50" charset="0"/>
                <a:ea typeface="Cuatrecasas Text" panose="00000500000000000000" pitchFamily="50" charset="0"/>
                <a:cs typeface="Cuatrecasas Text" panose="00000500000000000000" pitchFamily="50" charset="0"/>
              </a:defRPr>
            </a:lvl5pPr>
            <a:lvl6pPr marL="457200" algn="l" defTabSz="457200" rtl="0" eaLnBrk="1" fontAlgn="base" hangingPunct="1">
              <a:lnSpc>
                <a:spcPct val="80000"/>
              </a:lnSpc>
              <a:spcBef>
                <a:spcPct val="0"/>
              </a:spcBef>
              <a:spcAft>
                <a:spcPct val="0"/>
              </a:spcAft>
              <a:defRPr sz="800">
                <a:solidFill>
                  <a:schemeClr val="tx1"/>
                </a:solidFill>
                <a:latin typeface="Cuatrecasas Text" panose="00000500000000000000" pitchFamily="50" charset="0"/>
                <a:ea typeface="Cuatrecasas Text" panose="00000500000000000000" pitchFamily="50" charset="0"/>
                <a:cs typeface="Cuatrecasas Text" panose="00000500000000000000" pitchFamily="50" charset="0"/>
              </a:defRPr>
            </a:lvl6pPr>
            <a:lvl7pPr marL="914400" algn="l" defTabSz="457200" rtl="0" eaLnBrk="1" fontAlgn="base" hangingPunct="1">
              <a:lnSpc>
                <a:spcPct val="80000"/>
              </a:lnSpc>
              <a:spcBef>
                <a:spcPct val="0"/>
              </a:spcBef>
              <a:spcAft>
                <a:spcPct val="0"/>
              </a:spcAft>
              <a:defRPr sz="800">
                <a:solidFill>
                  <a:schemeClr val="tx1"/>
                </a:solidFill>
                <a:latin typeface="Cuatrecasas Text" panose="00000500000000000000" pitchFamily="50" charset="0"/>
                <a:ea typeface="Cuatrecasas Text" panose="00000500000000000000" pitchFamily="50" charset="0"/>
                <a:cs typeface="Cuatrecasas Text" panose="00000500000000000000" pitchFamily="50" charset="0"/>
              </a:defRPr>
            </a:lvl7pPr>
            <a:lvl8pPr marL="1371600" algn="l" defTabSz="457200" rtl="0" eaLnBrk="1" fontAlgn="base" hangingPunct="1">
              <a:lnSpc>
                <a:spcPct val="80000"/>
              </a:lnSpc>
              <a:spcBef>
                <a:spcPct val="0"/>
              </a:spcBef>
              <a:spcAft>
                <a:spcPct val="0"/>
              </a:spcAft>
              <a:defRPr sz="800">
                <a:solidFill>
                  <a:schemeClr val="tx1"/>
                </a:solidFill>
                <a:latin typeface="Cuatrecasas Text" panose="00000500000000000000" pitchFamily="50" charset="0"/>
                <a:ea typeface="Cuatrecasas Text" panose="00000500000000000000" pitchFamily="50" charset="0"/>
                <a:cs typeface="Cuatrecasas Text" panose="00000500000000000000" pitchFamily="50" charset="0"/>
              </a:defRPr>
            </a:lvl8pPr>
            <a:lvl9pPr marL="1828800" algn="l" defTabSz="457200" rtl="0" eaLnBrk="1" fontAlgn="base" hangingPunct="1">
              <a:lnSpc>
                <a:spcPct val="80000"/>
              </a:lnSpc>
              <a:spcBef>
                <a:spcPct val="0"/>
              </a:spcBef>
              <a:spcAft>
                <a:spcPct val="0"/>
              </a:spcAft>
              <a:defRPr sz="800">
                <a:solidFill>
                  <a:schemeClr val="tx1"/>
                </a:solidFill>
                <a:latin typeface="Cuatrecasas Text" panose="00000500000000000000" pitchFamily="50" charset="0"/>
                <a:ea typeface="Cuatrecasas Text" panose="00000500000000000000" pitchFamily="50" charset="0"/>
                <a:cs typeface="Cuatrecasas Text" panose="00000500000000000000" pitchFamily="50" charset="0"/>
              </a:defRPr>
            </a:lvl9pPr>
          </a:lstStyle>
          <a:p>
            <a:pPr marL="0" marR="0" lvl="0" indent="0" algn="l" defTabSz="457200" rtl="0" eaLnBrk="0" fontAlgn="base" latinLnBrk="0" hangingPunct="0">
              <a:lnSpc>
                <a:spcPct val="80000"/>
              </a:lnSpc>
              <a:spcBef>
                <a:spcPts val="0"/>
              </a:spcBef>
              <a:spcAft>
                <a:spcPts val="0"/>
              </a:spcAft>
              <a:buClrTx/>
              <a:buSzTx/>
              <a:buFontTx/>
              <a:buNone/>
              <a:tabLst/>
              <a:defRPr/>
            </a:pPr>
            <a:r>
              <a:rPr kumimoji="0" lang="en-GB" sz="2400" b="0" i="0" u="none" strike="noStrike" kern="1200" cap="none" spc="0" normalizeH="0" baseline="0" noProof="0">
                <a:ln>
                  <a:noFill/>
                </a:ln>
                <a:solidFill>
                  <a:srgbClr val="002060"/>
                </a:solidFill>
                <a:effectLst/>
                <a:uLnTx/>
                <a:uFillTx/>
                <a:latin typeface="Calibri Light" panose="020F0302020204030204" pitchFamily="34" charset="0"/>
                <a:ea typeface="Verdana" panose="020B0604030504040204" pitchFamily="34" charset="0"/>
              </a:rPr>
              <a:t>Final structure</a:t>
            </a:r>
            <a:br>
              <a:rPr kumimoji="0" lang="en-GB" sz="2400" b="0" i="0" u="none" strike="noStrike" kern="1200" cap="none" spc="0" normalizeH="0" baseline="0" noProof="0" dirty="0">
                <a:ln>
                  <a:noFill/>
                </a:ln>
                <a:solidFill>
                  <a:srgbClr val="8D8D8D"/>
                </a:solidFill>
                <a:effectLst/>
                <a:uLnTx/>
                <a:uFillTx/>
                <a:latin typeface="Calibri"/>
                <a:ea typeface="Verdana" panose="020B0604030504040204" pitchFamily="34" charset="0"/>
              </a:rPr>
            </a:br>
            <a:endParaRPr kumimoji="0" lang="en-GB" sz="2400" b="0" i="0" u="none" strike="noStrike" kern="1200" cap="none" spc="0" normalizeH="0" baseline="0" noProof="0" dirty="0">
              <a:ln>
                <a:noFill/>
              </a:ln>
              <a:solidFill>
                <a:srgbClr val="46001D"/>
              </a:solidFill>
              <a:effectLst/>
              <a:uLnTx/>
              <a:uFillTx/>
              <a:latin typeface="Calibri Light" panose="020F0302020204030204" pitchFamily="34" charset="0"/>
              <a:ea typeface="Verdana" panose="020B0604030504040204" pitchFamily="34" charset="0"/>
              <a:cs typeface="Calibri Light" panose="020F0302020204030204" pitchFamily="34" charset="0"/>
            </a:endParaRPr>
          </a:p>
        </p:txBody>
      </p:sp>
      <p:grpSp>
        <p:nvGrpSpPr>
          <p:cNvPr id="23" name="Group 22">
            <a:extLst>
              <a:ext uri="{FF2B5EF4-FFF2-40B4-BE49-F238E27FC236}">
                <a16:creationId xmlns:a16="http://schemas.microsoft.com/office/drawing/2014/main" id="{9EF37EC8-F398-4496-9A71-02946D833628}"/>
              </a:ext>
            </a:extLst>
          </p:cNvPr>
          <p:cNvGrpSpPr/>
          <p:nvPr/>
        </p:nvGrpSpPr>
        <p:grpSpPr>
          <a:xfrm>
            <a:off x="2843958" y="1345817"/>
            <a:ext cx="8271141" cy="2013226"/>
            <a:chOff x="2720133" y="1644390"/>
            <a:chExt cx="8271141" cy="2013226"/>
          </a:xfrm>
        </p:grpSpPr>
        <p:cxnSp>
          <p:nvCxnSpPr>
            <p:cNvPr id="24" name="Straight Connector 23">
              <a:extLst>
                <a:ext uri="{FF2B5EF4-FFF2-40B4-BE49-F238E27FC236}">
                  <a16:creationId xmlns:a16="http://schemas.microsoft.com/office/drawing/2014/main" id="{589785DC-3928-46A5-BBDC-11606FB499D0}"/>
                </a:ext>
              </a:extLst>
            </p:cNvPr>
            <p:cNvCxnSpPr>
              <a:cxnSpLocks/>
            </p:cNvCxnSpPr>
            <p:nvPr/>
          </p:nvCxnSpPr>
          <p:spPr>
            <a:xfrm>
              <a:off x="5992474" y="1644390"/>
              <a:ext cx="0" cy="2013226"/>
            </a:xfrm>
            <a:prstGeom prst="line">
              <a:avLst/>
            </a:prstGeom>
            <a:ln w="9525" cap="flat" cmpd="sng" algn="ctr">
              <a:solidFill>
                <a:schemeClr val="accent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29" name="Rectangle 28">
              <a:extLst>
                <a:ext uri="{FF2B5EF4-FFF2-40B4-BE49-F238E27FC236}">
                  <a16:creationId xmlns:a16="http://schemas.microsoft.com/office/drawing/2014/main" id="{CFA2CB92-9A39-468C-B1C5-C377DD040CCE}"/>
                </a:ext>
              </a:extLst>
            </p:cNvPr>
            <p:cNvSpPr/>
            <p:nvPr/>
          </p:nvSpPr>
          <p:spPr>
            <a:xfrm>
              <a:off x="2720133" y="1777678"/>
              <a:ext cx="1293356" cy="578798"/>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0" fontAlgn="base" latinLnBrk="0" hangingPunct="0">
                <a:lnSpc>
                  <a:spcPct val="100000"/>
                </a:lnSpc>
                <a:spcBef>
                  <a:spcPct val="0"/>
                </a:spcBef>
                <a:spcAft>
                  <a:spcPct val="0"/>
                </a:spcAft>
                <a:buClrTx/>
                <a:buSzTx/>
                <a:buFontTx/>
                <a:buNone/>
                <a:tabLst/>
                <a:defRPr/>
              </a:pPr>
              <a:r>
                <a:rPr kumimoji="0" lang="en-GB" sz="16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rPr>
                <a:t>TargetCo</a:t>
              </a:r>
            </a:p>
            <a:p>
              <a:pPr marL="0" marR="0" lvl="0" indent="0" algn="ctr" defTabSz="457200" rtl="0" eaLnBrk="0" fontAlgn="base" latinLnBrk="0" hangingPunct="0">
                <a:lnSpc>
                  <a:spcPct val="100000"/>
                </a:lnSpc>
                <a:spcBef>
                  <a:spcPct val="0"/>
                </a:spcBef>
                <a:spcAft>
                  <a:spcPct val="0"/>
                </a:spcAft>
                <a:buClrTx/>
                <a:buSzTx/>
                <a:buFontTx/>
                <a:buNone/>
                <a:tabLst/>
                <a:defRPr/>
              </a:pPr>
              <a:r>
                <a:rPr kumimoji="0" lang="en-GB" sz="16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rPr>
                <a:t>Shareholders</a:t>
              </a:r>
            </a:p>
          </p:txBody>
        </p:sp>
        <p:sp>
          <p:nvSpPr>
            <p:cNvPr id="30" name="Rectangle 29">
              <a:extLst>
                <a:ext uri="{FF2B5EF4-FFF2-40B4-BE49-F238E27FC236}">
                  <a16:creationId xmlns:a16="http://schemas.microsoft.com/office/drawing/2014/main" id="{97A536C3-CE73-4C6A-8CAC-E33DAE902B2F}"/>
                </a:ext>
              </a:extLst>
            </p:cNvPr>
            <p:cNvSpPr/>
            <p:nvPr/>
          </p:nvSpPr>
          <p:spPr>
            <a:xfrm>
              <a:off x="2728084" y="2972360"/>
              <a:ext cx="1293352" cy="478497"/>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marL="0" marR="0" lvl="0" indent="0" algn="ctr" defTabSz="457200" rtl="0" eaLnBrk="0" fontAlgn="base" latinLnBrk="0" hangingPunct="0">
                <a:lnSpc>
                  <a:spcPct val="100000"/>
                </a:lnSpc>
                <a:spcBef>
                  <a:spcPct val="0"/>
                </a:spcBef>
                <a:spcAft>
                  <a:spcPct val="0"/>
                </a:spcAft>
                <a:buClrTx/>
                <a:buSzTx/>
                <a:buFontTx/>
                <a:buNone/>
                <a:tabLst/>
                <a:defRPr/>
              </a:pPr>
              <a:r>
                <a:rPr kumimoji="0" lang="en-GB" sz="1600" b="0" i="0" u="none" strike="noStrike" kern="1200" cap="none" spc="0" normalizeH="0" baseline="0" noProof="0" dirty="0">
                  <a:ln>
                    <a:noFill/>
                  </a:ln>
                  <a:solidFill>
                    <a:srgbClr val="FFFFFF"/>
                  </a:solidFill>
                  <a:effectLst/>
                  <a:uLnTx/>
                  <a:uFillTx/>
                  <a:latin typeface="Calibri "/>
                  <a:ea typeface="+mn-ea"/>
                  <a:cs typeface="+mn-cs"/>
                </a:rPr>
                <a:t>TargetCo</a:t>
              </a:r>
              <a:endParaRPr kumimoji="0" lang="en-GB" sz="1800" b="0" i="0" u="none" strike="noStrike" kern="1200" cap="none" spc="0" normalizeH="0" baseline="0" noProof="0" dirty="0">
                <a:ln>
                  <a:noFill/>
                </a:ln>
                <a:solidFill>
                  <a:srgbClr val="FFFFFF"/>
                </a:solidFill>
                <a:effectLst/>
                <a:uLnTx/>
                <a:uFillTx/>
                <a:latin typeface="Calibri "/>
                <a:ea typeface="+mn-ea"/>
                <a:cs typeface="Calibri Light" panose="020F0302020204030204" pitchFamily="34" charset="0"/>
              </a:endParaRPr>
            </a:p>
          </p:txBody>
        </p:sp>
        <p:cxnSp>
          <p:nvCxnSpPr>
            <p:cNvPr id="31" name="Straight Arrow Connector 30">
              <a:extLst>
                <a:ext uri="{FF2B5EF4-FFF2-40B4-BE49-F238E27FC236}">
                  <a16:creationId xmlns:a16="http://schemas.microsoft.com/office/drawing/2014/main" id="{7431CB2F-E8F8-4D74-A2A4-AEE5122D4946}"/>
                </a:ext>
              </a:extLst>
            </p:cNvPr>
            <p:cNvCxnSpPr>
              <a:cxnSpLocks/>
              <a:stCxn id="29" idx="2"/>
            </p:cNvCxnSpPr>
            <p:nvPr/>
          </p:nvCxnSpPr>
          <p:spPr>
            <a:xfrm>
              <a:off x="3366811" y="2356476"/>
              <a:ext cx="0" cy="61588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2" name="TextBox 31">
              <a:extLst>
                <a:ext uri="{FF2B5EF4-FFF2-40B4-BE49-F238E27FC236}">
                  <a16:creationId xmlns:a16="http://schemas.microsoft.com/office/drawing/2014/main" id="{A5A4DF21-51C5-49FC-B32B-9484135BDD45}"/>
                </a:ext>
              </a:extLst>
            </p:cNvPr>
            <p:cNvSpPr txBox="1"/>
            <p:nvPr/>
          </p:nvSpPr>
          <p:spPr>
            <a:xfrm>
              <a:off x="3374172" y="2412731"/>
              <a:ext cx="632557" cy="261610"/>
            </a:xfrm>
            <a:prstGeom prst="rect">
              <a:avLst/>
            </a:prstGeom>
            <a:noFill/>
          </p:spPr>
          <p:txBody>
            <a:bodyPr wrap="square" rtlCol="0">
              <a:spAutoFit/>
            </a:bodyPr>
            <a:lstStyle/>
            <a:p>
              <a:pPr marL="0" marR="0" lvl="0" indent="0" algn="l" defTabSz="457200" rtl="0" eaLnBrk="0" fontAlgn="base" latinLnBrk="0" hangingPunct="0">
                <a:lnSpc>
                  <a:spcPct val="100000"/>
                </a:lnSpc>
                <a:spcBef>
                  <a:spcPct val="0"/>
                </a:spcBef>
                <a:spcAft>
                  <a:spcPct val="0"/>
                </a:spcAft>
                <a:buClrTx/>
                <a:buSzTx/>
                <a:buFontTx/>
                <a:buNone/>
                <a:tabLst/>
                <a:defRPr/>
              </a:pPr>
              <a:r>
                <a:rPr kumimoji="0" lang="en-GB" sz="11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100%</a:t>
              </a:r>
            </a:p>
          </p:txBody>
        </p:sp>
        <p:sp>
          <p:nvSpPr>
            <p:cNvPr id="33" name="Rectangle 32">
              <a:extLst>
                <a:ext uri="{FF2B5EF4-FFF2-40B4-BE49-F238E27FC236}">
                  <a16:creationId xmlns:a16="http://schemas.microsoft.com/office/drawing/2014/main" id="{85F0E039-5F87-4AF8-9FB1-1CFF7DA677CA}"/>
                </a:ext>
              </a:extLst>
            </p:cNvPr>
            <p:cNvSpPr/>
            <p:nvPr/>
          </p:nvSpPr>
          <p:spPr>
            <a:xfrm>
              <a:off x="7638960" y="1777678"/>
              <a:ext cx="1293356" cy="578798"/>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0" fontAlgn="base" latinLnBrk="0" hangingPunct="0">
                <a:lnSpc>
                  <a:spcPct val="100000"/>
                </a:lnSpc>
                <a:spcBef>
                  <a:spcPct val="0"/>
                </a:spcBef>
                <a:spcAft>
                  <a:spcPct val="0"/>
                </a:spcAft>
                <a:buClrTx/>
                <a:buSzTx/>
                <a:buFontTx/>
                <a:buNone/>
                <a:tabLst/>
                <a:defRPr/>
              </a:pPr>
              <a:r>
                <a:rPr kumimoji="0" lang="en-GB" sz="16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rPr>
                <a:t>Sponsor</a:t>
              </a:r>
              <a:endParaRPr kumimoji="0" lang="en-GB" sz="1400" b="0" i="0" u="none" strike="noStrike" kern="1200" cap="none" spc="0" normalizeH="0" baseline="0" noProof="0" dirty="0">
                <a:ln>
                  <a:noFill/>
                </a:ln>
                <a:solidFill>
                  <a:srgbClr val="FFFFFF"/>
                </a:solidFill>
                <a:effectLst/>
                <a:uLnTx/>
                <a:uFillTx/>
                <a:latin typeface="Calibri" panose="020F0502020204030204" pitchFamily="34" charset="0"/>
                <a:ea typeface="Verdana" panose="020B0604030504040204" pitchFamily="34" charset="0"/>
                <a:cs typeface="Calibri" panose="020F0502020204030204" pitchFamily="34" charset="0"/>
              </a:endParaRPr>
            </a:p>
          </p:txBody>
        </p:sp>
        <p:sp>
          <p:nvSpPr>
            <p:cNvPr id="34" name="Rectangle 33">
              <a:extLst>
                <a:ext uri="{FF2B5EF4-FFF2-40B4-BE49-F238E27FC236}">
                  <a16:creationId xmlns:a16="http://schemas.microsoft.com/office/drawing/2014/main" id="{A09BA72D-0870-40BD-A0AB-26BA99404352}"/>
                </a:ext>
              </a:extLst>
            </p:cNvPr>
            <p:cNvSpPr/>
            <p:nvPr/>
          </p:nvSpPr>
          <p:spPr>
            <a:xfrm>
              <a:off x="8731125" y="2972522"/>
              <a:ext cx="1293352" cy="478497"/>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marL="0" marR="0" lvl="0" indent="0" algn="ctr" defTabSz="457200" rtl="0" eaLnBrk="0" fontAlgn="base" latinLnBrk="0" hangingPunct="0">
                <a:lnSpc>
                  <a:spcPct val="100000"/>
                </a:lnSpc>
                <a:spcBef>
                  <a:spcPct val="0"/>
                </a:spcBef>
                <a:spcAft>
                  <a:spcPct val="0"/>
                </a:spcAft>
                <a:buClrTx/>
                <a:buSzTx/>
                <a:buFontTx/>
                <a:buNone/>
                <a:tabLst/>
                <a:defRPr/>
              </a:pPr>
              <a:r>
                <a:rPr kumimoji="0" lang="en-GB" sz="1600" b="0" i="0" u="none" strike="noStrike" kern="1200" cap="none" spc="0" normalizeH="0" baseline="0" noProof="0" dirty="0">
                  <a:ln>
                    <a:noFill/>
                  </a:ln>
                  <a:solidFill>
                    <a:srgbClr val="FFFFFF"/>
                  </a:solidFill>
                  <a:effectLst/>
                  <a:uLnTx/>
                  <a:uFillTx/>
                  <a:latin typeface="Calibri "/>
                  <a:ea typeface="+mn-ea"/>
                  <a:cs typeface="+mn-cs"/>
                </a:rPr>
                <a:t>SPAC</a:t>
              </a:r>
              <a:endParaRPr kumimoji="0" lang="en-GB" sz="1800" b="0" i="0" u="none" strike="noStrike" kern="1200" cap="none" spc="0" normalizeH="0" baseline="0" noProof="0" dirty="0">
                <a:ln>
                  <a:noFill/>
                </a:ln>
                <a:solidFill>
                  <a:srgbClr val="FFFFFF"/>
                </a:solidFill>
                <a:effectLst/>
                <a:uLnTx/>
                <a:uFillTx/>
                <a:latin typeface="Calibri "/>
                <a:ea typeface="+mn-ea"/>
                <a:cs typeface="Calibri Light" panose="020F0302020204030204" pitchFamily="34" charset="0"/>
              </a:endParaRPr>
            </a:p>
          </p:txBody>
        </p:sp>
        <p:sp>
          <p:nvSpPr>
            <p:cNvPr id="35" name="TextBox 34">
              <a:extLst>
                <a:ext uri="{FF2B5EF4-FFF2-40B4-BE49-F238E27FC236}">
                  <a16:creationId xmlns:a16="http://schemas.microsoft.com/office/drawing/2014/main" id="{5CEA3826-C9BD-411D-9A59-B7641F30B318}"/>
                </a:ext>
              </a:extLst>
            </p:cNvPr>
            <p:cNvSpPr txBox="1"/>
            <p:nvPr/>
          </p:nvSpPr>
          <p:spPr>
            <a:xfrm>
              <a:off x="9325294" y="2700591"/>
              <a:ext cx="632557" cy="261610"/>
            </a:xfrm>
            <a:prstGeom prst="rect">
              <a:avLst/>
            </a:prstGeom>
            <a:noFill/>
          </p:spPr>
          <p:txBody>
            <a:bodyPr wrap="square" rtlCol="0">
              <a:spAutoFit/>
            </a:bodyPr>
            <a:lstStyle/>
            <a:p>
              <a:pPr marL="0" marR="0" lvl="0" indent="0" algn="l" defTabSz="457200" rtl="0" eaLnBrk="0" fontAlgn="base" latinLnBrk="0" hangingPunct="0">
                <a:lnSpc>
                  <a:spcPct val="100000"/>
                </a:lnSpc>
                <a:spcBef>
                  <a:spcPct val="0"/>
                </a:spcBef>
                <a:spcAft>
                  <a:spcPct val="0"/>
                </a:spcAft>
                <a:buClrTx/>
                <a:buSzTx/>
                <a:buFontTx/>
                <a:buNone/>
                <a:tabLst/>
                <a:defRPr/>
              </a:pPr>
              <a:r>
                <a:rPr kumimoji="0" lang="en-GB" sz="11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100%</a:t>
              </a:r>
            </a:p>
          </p:txBody>
        </p:sp>
        <p:sp>
          <p:nvSpPr>
            <p:cNvPr id="36" name="Rectangle 35">
              <a:extLst>
                <a:ext uri="{FF2B5EF4-FFF2-40B4-BE49-F238E27FC236}">
                  <a16:creationId xmlns:a16="http://schemas.microsoft.com/office/drawing/2014/main" id="{0E679246-FC2E-4B73-98C4-212082E97FF1}"/>
                </a:ext>
              </a:extLst>
            </p:cNvPr>
            <p:cNvSpPr/>
            <p:nvPr/>
          </p:nvSpPr>
          <p:spPr>
            <a:xfrm>
              <a:off x="9697918" y="1781906"/>
              <a:ext cx="1293356" cy="578798"/>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0" fontAlgn="base" latinLnBrk="0" hangingPunct="0">
                <a:lnSpc>
                  <a:spcPct val="100000"/>
                </a:lnSpc>
                <a:spcBef>
                  <a:spcPct val="0"/>
                </a:spcBef>
                <a:spcAft>
                  <a:spcPct val="0"/>
                </a:spcAft>
                <a:buClrTx/>
                <a:buSzTx/>
                <a:buFontTx/>
                <a:buNone/>
                <a:tabLst/>
                <a:defRPr/>
              </a:pPr>
              <a:r>
                <a:rPr kumimoji="0" lang="en-GB" sz="16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rPr>
                <a:t>Listed shares</a:t>
              </a:r>
            </a:p>
          </p:txBody>
        </p:sp>
        <p:cxnSp>
          <p:nvCxnSpPr>
            <p:cNvPr id="37" name="Straight Connector 36">
              <a:extLst>
                <a:ext uri="{FF2B5EF4-FFF2-40B4-BE49-F238E27FC236}">
                  <a16:creationId xmlns:a16="http://schemas.microsoft.com/office/drawing/2014/main" id="{D4C331F7-3C27-4DCC-A2E5-67C7F8EAACEC}"/>
                </a:ext>
              </a:extLst>
            </p:cNvPr>
            <p:cNvCxnSpPr/>
            <p:nvPr/>
          </p:nvCxnSpPr>
          <p:spPr>
            <a:xfrm>
              <a:off x="8285638" y="2708542"/>
              <a:ext cx="2058958" cy="0"/>
            </a:xfrm>
            <a:prstGeom prst="line">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0547E474-0360-42D5-A1B5-BA315A23B577}"/>
                </a:ext>
              </a:extLst>
            </p:cNvPr>
            <p:cNvCxnSpPr>
              <a:stCxn id="33" idx="2"/>
            </p:cNvCxnSpPr>
            <p:nvPr/>
          </p:nvCxnSpPr>
          <p:spPr>
            <a:xfrm>
              <a:off x="8285638" y="2356476"/>
              <a:ext cx="0" cy="352066"/>
            </a:xfrm>
            <a:prstGeom prst="line">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1242B8BD-C608-445F-8EE6-375B6D672F45}"/>
                </a:ext>
              </a:extLst>
            </p:cNvPr>
            <p:cNvCxnSpPr/>
            <p:nvPr/>
          </p:nvCxnSpPr>
          <p:spPr>
            <a:xfrm>
              <a:off x="10354307" y="2357807"/>
              <a:ext cx="0" cy="352066"/>
            </a:xfrm>
            <a:prstGeom prst="line">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0F1F48EF-3676-4826-939B-730CF3C4E271}"/>
                </a:ext>
              </a:extLst>
            </p:cNvPr>
            <p:cNvCxnSpPr/>
            <p:nvPr/>
          </p:nvCxnSpPr>
          <p:spPr>
            <a:xfrm>
              <a:off x="9315117" y="2709873"/>
              <a:ext cx="0" cy="252328"/>
            </a:xfrm>
            <a:prstGeom prst="line">
              <a:avLst/>
            </a:prstGeom>
            <a:ln>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nvGrpSpPr>
          <p:cNvPr id="41" name="Group 40">
            <a:extLst>
              <a:ext uri="{FF2B5EF4-FFF2-40B4-BE49-F238E27FC236}">
                <a16:creationId xmlns:a16="http://schemas.microsoft.com/office/drawing/2014/main" id="{3011FC25-DF47-4B5C-9B7C-763825B6F4FD}"/>
              </a:ext>
            </a:extLst>
          </p:cNvPr>
          <p:cNvGrpSpPr/>
          <p:nvPr/>
        </p:nvGrpSpPr>
        <p:grpSpPr>
          <a:xfrm>
            <a:off x="2872533" y="3768118"/>
            <a:ext cx="6443014" cy="2017680"/>
            <a:chOff x="2872533" y="4349986"/>
            <a:chExt cx="6443014" cy="2017680"/>
          </a:xfrm>
        </p:grpSpPr>
        <p:sp>
          <p:nvSpPr>
            <p:cNvPr id="42" name="Rectangle 41">
              <a:extLst>
                <a:ext uri="{FF2B5EF4-FFF2-40B4-BE49-F238E27FC236}">
                  <a16:creationId xmlns:a16="http://schemas.microsoft.com/office/drawing/2014/main" id="{EA503CF7-5D23-4642-A6DF-177F764DD55B}"/>
                </a:ext>
              </a:extLst>
            </p:cNvPr>
            <p:cNvSpPr/>
            <p:nvPr/>
          </p:nvSpPr>
          <p:spPr>
            <a:xfrm>
              <a:off x="2872533" y="4349986"/>
              <a:ext cx="1293076" cy="578797"/>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0" fontAlgn="base" latinLnBrk="0" hangingPunct="0">
                <a:lnSpc>
                  <a:spcPct val="100000"/>
                </a:lnSpc>
                <a:spcBef>
                  <a:spcPct val="0"/>
                </a:spcBef>
                <a:spcAft>
                  <a:spcPct val="0"/>
                </a:spcAft>
                <a:buClrTx/>
                <a:buSzTx/>
                <a:buFontTx/>
                <a:buNone/>
                <a:tabLst/>
                <a:defRPr/>
              </a:pPr>
              <a:r>
                <a:rPr kumimoji="0" lang="en-GB" sz="16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rPr>
                <a:t>TargetCo</a:t>
              </a:r>
            </a:p>
            <a:p>
              <a:pPr marL="0" marR="0" lvl="0" indent="0" algn="ctr" defTabSz="457200" rtl="0" eaLnBrk="0" fontAlgn="base" latinLnBrk="0" hangingPunct="0">
                <a:lnSpc>
                  <a:spcPct val="100000"/>
                </a:lnSpc>
                <a:spcBef>
                  <a:spcPct val="0"/>
                </a:spcBef>
                <a:spcAft>
                  <a:spcPct val="0"/>
                </a:spcAft>
                <a:buClrTx/>
                <a:buSzTx/>
                <a:buFontTx/>
                <a:buNone/>
                <a:tabLst/>
                <a:defRPr/>
              </a:pPr>
              <a:r>
                <a:rPr kumimoji="0" lang="en-GB" sz="16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rPr>
                <a:t>Shareholders</a:t>
              </a:r>
            </a:p>
          </p:txBody>
        </p:sp>
        <p:sp>
          <p:nvSpPr>
            <p:cNvPr id="43" name="Rectangle 42">
              <a:extLst>
                <a:ext uri="{FF2B5EF4-FFF2-40B4-BE49-F238E27FC236}">
                  <a16:creationId xmlns:a16="http://schemas.microsoft.com/office/drawing/2014/main" id="{19FE229C-4DB7-4B1F-9623-08C9D489CEAD}"/>
                </a:ext>
              </a:extLst>
            </p:cNvPr>
            <p:cNvSpPr/>
            <p:nvPr/>
          </p:nvSpPr>
          <p:spPr>
            <a:xfrm>
              <a:off x="4567403" y="4354610"/>
              <a:ext cx="1293076" cy="578797"/>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0" fontAlgn="base" latinLnBrk="0" hangingPunct="0">
                <a:lnSpc>
                  <a:spcPct val="100000"/>
                </a:lnSpc>
                <a:spcBef>
                  <a:spcPct val="0"/>
                </a:spcBef>
                <a:spcAft>
                  <a:spcPct val="0"/>
                </a:spcAft>
                <a:buClrTx/>
                <a:buSzTx/>
                <a:buFontTx/>
                <a:buNone/>
                <a:tabLst/>
                <a:defRPr/>
              </a:pPr>
              <a:r>
                <a:rPr kumimoji="0" lang="en-GB" sz="16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rPr>
                <a:t>Sponsor</a:t>
              </a:r>
            </a:p>
          </p:txBody>
        </p:sp>
        <p:sp>
          <p:nvSpPr>
            <p:cNvPr id="44" name="Rectangle 43">
              <a:extLst>
                <a:ext uri="{FF2B5EF4-FFF2-40B4-BE49-F238E27FC236}">
                  <a16:creationId xmlns:a16="http://schemas.microsoft.com/office/drawing/2014/main" id="{26B2FBE3-51D6-4CEB-8739-9AD9779F9BF9}"/>
                </a:ext>
              </a:extLst>
            </p:cNvPr>
            <p:cNvSpPr/>
            <p:nvPr/>
          </p:nvSpPr>
          <p:spPr>
            <a:xfrm>
              <a:off x="6262271" y="4359234"/>
              <a:ext cx="1293076" cy="578797"/>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0" fontAlgn="base" latinLnBrk="0" hangingPunct="0">
                <a:lnSpc>
                  <a:spcPct val="100000"/>
                </a:lnSpc>
                <a:spcBef>
                  <a:spcPct val="0"/>
                </a:spcBef>
                <a:spcAft>
                  <a:spcPct val="0"/>
                </a:spcAft>
                <a:buClrTx/>
                <a:buSzTx/>
                <a:buFontTx/>
                <a:buNone/>
                <a:tabLst/>
                <a:defRPr/>
              </a:pPr>
              <a:r>
                <a:rPr kumimoji="0" lang="en-GB" sz="16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rPr>
                <a:t>Listed shares</a:t>
              </a:r>
            </a:p>
          </p:txBody>
        </p:sp>
        <p:sp>
          <p:nvSpPr>
            <p:cNvPr id="45" name="Rectangle 44">
              <a:extLst>
                <a:ext uri="{FF2B5EF4-FFF2-40B4-BE49-F238E27FC236}">
                  <a16:creationId xmlns:a16="http://schemas.microsoft.com/office/drawing/2014/main" id="{ED546E86-FF96-46E7-906A-89674F2C3816}"/>
                </a:ext>
              </a:extLst>
            </p:cNvPr>
            <p:cNvSpPr/>
            <p:nvPr/>
          </p:nvSpPr>
          <p:spPr>
            <a:xfrm>
              <a:off x="7934052" y="4368470"/>
              <a:ext cx="1293076" cy="578797"/>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0" fontAlgn="base" latinLnBrk="0" hangingPunct="0">
                <a:lnSpc>
                  <a:spcPct val="100000"/>
                </a:lnSpc>
                <a:spcBef>
                  <a:spcPct val="0"/>
                </a:spcBef>
                <a:spcAft>
                  <a:spcPct val="0"/>
                </a:spcAft>
                <a:buClrTx/>
                <a:buSzTx/>
                <a:buFontTx/>
                <a:buNone/>
                <a:tabLst/>
                <a:defRPr/>
              </a:pPr>
              <a:r>
                <a:rPr kumimoji="0" lang="en-GB" sz="16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rPr>
                <a:t>PIPE INVESTORS</a:t>
              </a:r>
            </a:p>
          </p:txBody>
        </p:sp>
        <p:sp>
          <p:nvSpPr>
            <p:cNvPr id="57" name="Rectangle 56">
              <a:extLst>
                <a:ext uri="{FF2B5EF4-FFF2-40B4-BE49-F238E27FC236}">
                  <a16:creationId xmlns:a16="http://schemas.microsoft.com/office/drawing/2014/main" id="{DCFD83CD-93A9-4299-B9C2-7AC6620FA8B3}"/>
                </a:ext>
              </a:extLst>
            </p:cNvPr>
            <p:cNvSpPr/>
            <p:nvPr/>
          </p:nvSpPr>
          <p:spPr>
            <a:xfrm>
              <a:off x="5308888" y="5520986"/>
              <a:ext cx="1445613" cy="846680"/>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marL="0" marR="0" lvl="0" indent="0" algn="ctr" defTabSz="457200" rtl="0" eaLnBrk="0" fontAlgn="base" latinLnBrk="0" hangingPunct="0">
                <a:lnSpc>
                  <a:spcPct val="100000"/>
                </a:lnSpc>
                <a:spcBef>
                  <a:spcPct val="0"/>
                </a:spcBef>
                <a:spcAft>
                  <a:spcPct val="0"/>
                </a:spcAft>
                <a:buClrTx/>
                <a:buSzTx/>
                <a:buFontTx/>
                <a:buNone/>
                <a:tabLst/>
                <a:defRPr/>
              </a:pPr>
              <a:r>
                <a:rPr kumimoji="0" lang="en-GB" sz="1600" b="0" i="0" u="none" strike="noStrike" kern="1200" cap="none" spc="0" normalizeH="0" baseline="0" noProof="0" dirty="0">
                  <a:ln>
                    <a:noFill/>
                  </a:ln>
                  <a:solidFill>
                    <a:srgbClr val="FFFFFF"/>
                  </a:solidFill>
                  <a:effectLst/>
                  <a:uLnTx/>
                  <a:uFillTx/>
                  <a:latin typeface="Calibri "/>
                  <a:ea typeface="+mn-ea"/>
                  <a:cs typeface="Calibri Light" panose="020F0302020204030204" pitchFamily="34" charset="0"/>
                </a:rPr>
                <a:t>SPAC</a:t>
              </a:r>
            </a:p>
            <a:p>
              <a:pPr marL="0" marR="0" lvl="0" indent="0" algn="ctr" defTabSz="457200" rtl="0" eaLnBrk="0" fontAlgn="base" latinLnBrk="0" hangingPunct="0">
                <a:lnSpc>
                  <a:spcPct val="100000"/>
                </a:lnSpc>
                <a:spcBef>
                  <a:spcPct val="0"/>
                </a:spcBef>
                <a:spcAft>
                  <a:spcPct val="0"/>
                </a:spcAft>
                <a:buClrTx/>
                <a:buSzTx/>
                <a:buFontTx/>
                <a:buNone/>
                <a:tabLst/>
                <a:defRPr/>
              </a:pPr>
              <a:r>
                <a:rPr kumimoji="0" lang="en-GB" sz="1600" b="0" i="0" u="none" strike="noStrike" kern="1200" cap="none" spc="0" normalizeH="0" baseline="0" noProof="0" dirty="0">
                  <a:ln>
                    <a:noFill/>
                  </a:ln>
                  <a:solidFill>
                    <a:srgbClr val="FFFFFF"/>
                  </a:solidFill>
                  <a:effectLst/>
                  <a:uLnTx/>
                  <a:uFillTx/>
                  <a:latin typeface="Calibri "/>
                  <a:ea typeface="+mn-ea"/>
                  <a:cs typeface="Calibri Light" panose="020F0302020204030204" pitchFamily="34" charset="0"/>
                </a:rPr>
                <a:t>TargetCo’s</a:t>
              </a:r>
            </a:p>
            <a:p>
              <a:pPr marL="0" marR="0" lvl="0" indent="0" algn="ctr" defTabSz="457200" rtl="0" eaLnBrk="0" fontAlgn="base" latinLnBrk="0" hangingPunct="0">
                <a:lnSpc>
                  <a:spcPct val="100000"/>
                </a:lnSpc>
                <a:spcBef>
                  <a:spcPct val="0"/>
                </a:spcBef>
                <a:spcAft>
                  <a:spcPct val="0"/>
                </a:spcAft>
                <a:buClrTx/>
                <a:buSzTx/>
                <a:buFontTx/>
                <a:buNone/>
                <a:tabLst/>
                <a:defRPr/>
              </a:pPr>
              <a:r>
                <a:rPr kumimoji="0" lang="en-GB" sz="1600" b="0" i="0" u="none" strike="noStrike" kern="1200" cap="none" spc="0" normalizeH="0" baseline="0" noProof="0" dirty="0">
                  <a:ln>
                    <a:noFill/>
                  </a:ln>
                  <a:solidFill>
                    <a:srgbClr val="FFFFFF"/>
                  </a:solidFill>
                  <a:effectLst/>
                  <a:uLnTx/>
                  <a:uFillTx/>
                  <a:latin typeface="Calibri "/>
                  <a:ea typeface="+mn-ea"/>
                  <a:cs typeface="Calibri Light" panose="020F0302020204030204" pitchFamily="34" charset="0"/>
                </a:rPr>
                <a:t>business</a:t>
              </a:r>
              <a:endParaRPr kumimoji="0" lang="en-GB" sz="1800" b="0" i="0" u="none" strike="noStrike" kern="1200" cap="none" spc="0" normalizeH="0" baseline="0" noProof="0" dirty="0">
                <a:ln>
                  <a:noFill/>
                </a:ln>
                <a:solidFill>
                  <a:srgbClr val="FFFFFF"/>
                </a:solidFill>
                <a:effectLst/>
                <a:uLnTx/>
                <a:uFillTx/>
                <a:latin typeface="Calibri "/>
                <a:ea typeface="+mn-ea"/>
                <a:cs typeface="Calibri Light" panose="020F0302020204030204" pitchFamily="34" charset="0"/>
              </a:endParaRPr>
            </a:p>
          </p:txBody>
        </p:sp>
        <p:cxnSp>
          <p:nvCxnSpPr>
            <p:cNvPr id="47" name="Straight Connector 46">
              <a:extLst>
                <a:ext uri="{FF2B5EF4-FFF2-40B4-BE49-F238E27FC236}">
                  <a16:creationId xmlns:a16="http://schemas.microsoft.com/office/drawing/2014/main" id="{6B533B27-6725-4F46-ABE1-41DD8EF87DF1}"/>
                </a:ext>
              </a:extLst>
            </p:cNvPr>
            <p:cNvCxnSpPr/>
            <p:nvPr/>
          </p:nvCxnSpPr>
          <p:spPr>
            <a:xfrm>
              <a:off x="6024599" y="5255623"/>
              <a:ext cx="0" cy="252328"/>
            </a:xfrm>
            <a:prstGeom prst="line">
              <a:avLst/>
            </a:prstGeom>
            <a:ln>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6D83160C-A32E-4CAD-9DCD-DA551F39083D}"/>
                </a:ext>
              </a:extLst>
            </p:cNvPr>
            <p:cNvCxnSpPr/>
            <p:nvPr/>
          </p:nvCxnSpPr>
          <p:spPr>
            <a:xfrm>
              <a:off x="3519071" y="5255623"/>
              <a:ext cx="5155802" cy="0"/>
            </a:xfrm>
            <a:prstGeom prst="line">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E5615502-4286-47E9-9B7F-646A84879CB8}"/>
                </a:ext>
              </a:extLst>
            </p:cNvPr>
            <p:cNvCxnSpPr>
              <a:stCxn id="42" idx="2"/>
            </p:cNvCxnSpPr>
            <p:nvPr/>
          </p:nvCxnSpPr>
          <p:spPr>
            <a:xfrm>
              <a:off x="3519071" y="4928783"/>
              <a:ext cx="0" cy="326840"/>
            </a:xfrm>
            <a:prstGeom prst="line">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00F95830-43D3-4FB5-A8E3-5696DA79F459}"/>
                </a:ext>
              </a:extLst>
            </p:cNvPr>
            <p:cNvCxnSpPr/>
            <p:nvPr/>
          </p:nvCxnSpPr>
          <p:spPr>
            <a:xfrm>
              <a:off x="5221976" y="4930114"/>
              <a:ext cx="0" cy="326840"/>
            </a:xfrm>
            <a:prstGeom prst="line">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9E84BA12-5423-41F7-8C0D-0652E7BA669E}"/>
                </a:ext>
              </a:extLst>
            </p:cNvPr>
            <p:cNvCxnSpPr/>
            <p:nvPr/>
          </p:nvCxnSpPr>
          <p:spPr>
            <a:xfrm>
              <a:off x="6893072" y="4931438"/>
              <a:ext cx="0" cy="326840"/>
            </a:xfrm>
            <a:prstGeom prst="line">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D286C407-E038-43D8-BA7D-42A13F9D31A1}"/>
                </a:ext>
              </a:extLst>
            </p:cNvPr>
            <p:cNvCxnSpPr/>
            <p:nvPr/>
          </p:nvCxnSpPr>
          <p:spPr>
            <a:xfrm>
              <a:off x="8675496" y="4934337"/>
              <a:ext cx="0" cy="326840"/>
            </a:xfrm>
            <a:prstGeom prst="line">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53" name="TextBox 52">
              <a:extLst>
                <a:ext uri="{FF2B5EF4-FFF2-40B4-BE49-F238E27FC236}">
                  <a16:creationId xmlns:a16="http://schemas.microsoft.com/office/drawing/2014/main" id="{A0C1F147-409E-44EB-828C-B3674B0FEF5F}"/>
                </a:ext>
              </a:extLst>
            </p:cNvPr>
            <p:cNvSpPr txBox="1"/>
            <p:nvPr/>
          </p:nvSpPr>
          <p:spPr>
            <a:xfrm>
              <a:off x="3526572" y="4990278"/>
              <a:ext cx="632557" cy="261610"/>
            </a:xfrm>
            <a:prstGeom prst="rect">
              <a:avLst/>
            </a:prstGeom>
            <a:noFill/>
          </p:spPr>
          <p:txBody>
            <a:bodyPr wrap="square" rtlCol="0">
              <a:spAutoFit/>
            </a:bodyPr>
            <a:lstStyle/>
            <a:p>
              <a:pPr marL="0" marR="0" lvl="0" indent="0" algn="l" defTabSz="457200" rtl="0" eaLnBrk="0" fontAlgn="base" latinLnBrk="0" hangingPunct="0">
                <a:lnSpc>
                  <a:spcPct val="100000"/>
                </a:lnSpc>
                <a:spcBef>
                  <a:spcPct val="0"/>
                </a:spcBef>
                <a:spcAft>
                  <a:spcPct val="0"/>
                </a:spcAft>
                <a:buClrTx/>
                <a:buSzTx/>
                <a:buFontTx/>
                <a:buNone/>
                <a:tabLst/>
                <a:defRPr/>
              </a:pPr>
              <a:r>
                <a:rPr kumimoji="0" lang="en-GB" sz="11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w%</a:t>
              </a:r>
            </a:p>
          </p:txBody>
        </p:sp>
        <p:sp>
          <p:nvSpPr>
            <p:cNvPr id="54" name="TextBox 53">
              <a:extLst>
                <a:ext uri="{FF2B5EF4-FFF2-40B4-BE49-F238E27FC236}">
                  <a16:creationId xmlns:a16="http://schemas.microsoft.com/office/drawing/2014/main" id="{6F244D1A-FC12-4DD7-A3BB-5359763BB317}"/>
                </a:ext>
              </a:extLst>
            </p:cNvPr>
            <p:cNvSpPr txBox="1"/>
            <p:nvPr/>
          </p:nvSpPr>
          <p:spPr>
            <a:xfrm>
              <a:off x="5229473" y="4991605"/>
              <a:ext cx="632557" cy="261610"/>
            </a:xfrm>
            <a:prstGeom prst="rect">
              <a:avLst/>
            </a:prstGeom>
            <a:noFill/>
          </p:spPr>
          <p:txBody>
            <a:bodyPr wrap="square" rtlCol="0">
              <a:spAutoFit/>
            </a:bodyPr>
            <a:lstStyle/>
            <a:p>
              <a:pPr marL="0" marR="0" lvl="0" indent="0" algn="l" defTabSz="457200" rtl="0" eaLnBrk="0" fontAlgn="base" latinLnBrk="0" hangingPunct="0">
                <a:lnSpc>
                  <a:spcPct val="100000"/>
                </a:lnSpc>
                <a:spcBef>
                  <a:spcPct val="0"/>
                </a:spcBef>
                <a:spcAft>
                  <a:spcPct val="0"/>
                </a:spcAft>
                <a:buClrTx/>
                <a:buSzTx/>
                <a:buFontTx/>
                <a:buNone/>
                <a:tabLst/>
                <a:defRPr/>
              </a:pPr>
              <a:r>
                <a:rPr kumimoji="0" lang="en-GB" sz="11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x%</a:t>
              </a:r>
            </a:p>
          </p:txBody>
        </p:sp>
        <p:sp>
          <p:nvSpPr>
            <p:cNvPr id="55" name="TextBox 54">
              <a:extLst>
                <a:ext uri="{FF2B5EF4-FFF2-40B4-BE49-F238E27FC236}">
                  <a16:creationId xmlns:a16="http://schemas.microsoft.com/office/drawing/2014/main" id="{FEC5160A-2471-499A-A5BC-556CD2118E38}"/>
                </a:ext>
              </a:extLst>
            </p:cNvPr>
            <p:cNvSpPr txBox="1"/>
            <p:nvPr/>
          </p:nvSpPr>
          <p:spPr>
            <a:xfrm>
              <a:off x="6900568" y="4992931"/>
              <a:ext cx="632557" cy="261610"/>
            </a:xfrm>
            <a:prstGeom prst="rect">
              <a:avLst/>
            </a:prstGeom>
            <a:noFill/>
          </p:spPr>
          <p:txBody>
            <a:bodyPr wrap="square" rtlCol="0">
              <a:spAutoFit/>
            </a:bodyPr>
            <a:lstStyle/>
            <a:p>
              <a:pPr marL="0" marR="0" lvl="0" indent="0" algn="l" defTabSz="457200" rtl="0" eaLnBrk="0" fontAlgn="base" latinLnBrk="0" hangingPunct="0">
                <a:lnSpc>
                  <a:spcPct val="100000"/>
                </a:lnSpc>
                <a:spcBef>
                  <a:spcPct val="0"/>
                </a:spcBef>
                <a:spcAft>
                  <a:spcPct val="0"/>
                </a:spcAft>
                <a:buClrTx/>
                <a:buSzTx/>
                <a:buFontTx/>
                <a:buNone/>
                <a:tabLst/>
                <a:defRPr/>
              </a:pPr>
              <a:r>
                <a:rPr kumimoji="0" lang="en-GB" sz="11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y%</a:t>
              </a:r>
            </a:p>
          </p:txBody>
        </p:sp>
        <p:sp>
          <p:nvSpPr>
            <p:cNvPr id="56" name="TextBox 55">
              <a:extLst>
                <a:ext uri="{FF2B5EF4-FFF2-40B4-BE49-F238E27FC236}">
                  <a16:creationId xmlns:a16="http://schemas.microsoft.com/office/drawing/2014/main" id="{02A24671-F47D-49F1-9DC8-EED4275FEB03}"/>
                </a:ext>
              </a:extLst>
            </p:cNvPr>
            <p:cNvSpPr txBox="1"/>
            <p:nvPr/>
          </p:nvSpPr>
          <p:spPr>
            <a:xfrm>
              <a:off x="8682990" y="4994256"/>
              <a:ext cx="632557" cy="261610"/>
            </a:xfrm>
            <a:prstGeom prst="rect">
              <a:avLst/>
            </a:prstGeom>
            <a:noFill/>
          </p:spPr>
          <p:txBody>
            <a:bodyPr wrap="square" rtlCol="0">
              <a:spAutoFit/>
            </a:bodyPr>
            <a:lstStyle/>
            <a:p>
              <a:pPr marL="0" marR="0" lvl="0" indent="0" algn="l" defTabSz="457200" rtl="0" eaLnBrk="0" fontAlgn="base" latinLnBrk="0" hangingPunct="0">
                <a:lnSpc>
                  <a:spcPct val="100000"/>
                </a:lnSpc>
                <a:spcBef>
                  <a:spcPct val="0"/>
                </a:spcBef>
                <a:spcAft>
                  <a:spcPct val="0"/>
                </a:spcAft>
                <a:buClrTx/>
                <a:buSzTx/>
                <a:buFontTx/>
                <a:buNone/>
                <a:tabLst/>
                <a:defRPr/>
              </a:pPr>
              <a:r>
                <a:rPr kumimoji="0" lang="en-GB" sz="11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z%</a:t>
              </a:r>
            </a:p>
          </p:txBody>
        </p:sp>
      </p:grpSp>
      <p:sp>
        <p:nvSpPr>
          <p:cNvPr id="59" name="TextBox 58">
            <a:extLst>
              <a:ext uri="{FF2B5EF4-FFF2-40B4-BE49-F238E27FC236}">
                <a16:creationId xmlns:a16="http://schemas.microsoft.com/office/drawing/2014/main" id="{58E1A78E-D444-409D-8FA2-B42C1875E04C}"/>
              </a:ext>
            </a:extLst>
          </p:cNvPr>
          <p:cNvSpPr txBox="1"/>
          <p:nvPr/>
        </p:nvSpPr>
        <p:spPr>
          <a:xfrm>
            <a:off x="8906160" y="4510335"/>
            <a:ext cx="3244750" cy="938719"/>
          </a:xfrm>
          <a:prstGeom prst="rect">
            <a:avLst/>
          </a:prstGeom>
          <a:noFill/>
        </p:spPr>
        <p:txBody>
          <a:bodyPr wrap="square">
            <a:spAutoFit/>
          </a:bodyPr>
          <a:lstStyle/>
          <a:p>
            <a:pPr marR="0" lvl="0" algn="l" defTabSz="457200" rtl="0" eaLnBrk="1" fontAlgn="base" latinLnBrk="0" hangingPunct="1">
              <a:lnSpc>
                <a:spcPct val="100000"/>
              </a:lnSpc>
              <a:spcBef>
                <a:spcPct val="0"/>
              </a:spcBef>
              <a:spcAft>
                <a:spcPct val="0"/>
              </a:spcAft>
              <a:buClr>
                <a:srgbClr val="FF656C"/>
              </a:buClr>
              <a:buSzTx/>
              <a:tabLst/>
              <a:defRPr/>
            </a:pPr>
            <a:r>
              <a:rPr kumimoji="0" lang="en-US" sz="1100" b="0" i="0" u="none" strike="noStrike" kern="1200" cap="none" spc="-60" normalizeH="0" baseline="0" noProof="0">
                <a:ln>
                  <a:noFill/>
                </a:ln>
                <a:solidFill>
                  <a:srgbClr val="002060"/>
                </a:solidFill>
                <a:effectLst/>
                <a:uLnTx/>
                <a:uFillTx/>
                <a:latin typeface="Calibri Light" panose="020F0302020204030204" pitchFamily="34" charset="0"/>
                <a:ea typeface="Verdana" panose="020B0604030504040204" pitchFamily="34" charset="0"/>
                <a:cs typeface="Calibri Light" panose="020F0302020204030204" pitchFamily="34" charset="0"/>
              </a:rPr>
              <a:t>--Typically </a:t>
            </a:r>
            <a:r>
              <a:rPr kumimoji="0" lang="en-US" sz="1100" b="0" i="0" u="none" strike="noStrike" kern="1200" cap="none" spc="-60" normalizeH="0" baseline="0" noProof="0" dirty="0">
                <a:ln>
                  <a:noFill/>
                </a:ln>
                <a:solidFill>
                  <a:srgbClr val="002060"/>
                </a:solidFill>
                <a:effectLst/>
                <a:uLnTx/>
                <a:uFillTx/>
                <a:latin typeface="Calibri Light" panose="020F0302020204030204" pitchFamily="34" charset="0"/>
                <a:ea typeface="Verdana" panose="020B0604030504040204" pitchFamily="34" charset="0"/>
                <a:cs typeface="Calibri Light" panose="020F0302020204030204" pitchFamily="34" charset="0"/>
              </a:rPr>
              <a:t>achieved by a direct statutory merger, where SPAC acts as surviving </a:t>
            </a:r>
            <a:r>
              <a:rPr kumimoji="0" lang="en-US" sz="1100" b="0" i="0" u="none" strike="noStrike" kern="1200" cap="none" spc="-60" normalizeH="0" baseline="0" noProof="0">
                <a:ln>
                  <a:noFill/>
                </a:ln>
                <a:solidFill>
                  <a:srgbClr val="002060"/>
                </a:solidFill>
                <a:effectLst/>
                <a:uLnTx/>
                <a:uFillTx/>
                <a:latin typeface="Calibri Light" panose="020F0302020204030204" pitchFamily="34" charset="0"/>
                <a:ea typeface="Verdana" panose="020B0604030504040204" pitchFamily="34" charset="0"/>
                <a:cs typeface="Calibri Light" panose="020F0302020204030204" pitchFamily="34" charset="0"/>
              </a:rPr>
              <a:t>entity.</a:t>
            </a:r>
          </a:p>
          <a:p>
            <a:pPr marR="0" lvl="0" algn="l" defTabSz="457200" rtl="0" eaLnBrk="1" fontAlgn="base" latinLnBrk="0" hangingPunct="1">
              <a:lnSpc>
                <a:spcPct val="100000"/>
              </a:lnSpc>
              <a:spcBef>
                <a:spcPct val="0"/>
              </a:spcBef>
              <a:spcAft>
                <a:spcPct val="0"/>
              </a:spcAft>
              <a:buClr>
                <a:srgbClr val="FF656C"/>
              </a:buClr>
              <a:buSzTx/>
              <a:tabLst/>
              <a:defRPr/>
            </a:pPr>
            <a:r>
              <a:rPr lang="en-US" sz="1100" spc="-60">
                <a:solidFill>
                  <a:srgbClr val="002060"/>
                </a:solidFill>
                <a:latin typeface="Calibri Light" panose="020F0302020204030204" pitchFamily="34" charset="0"/>
                <a:ea typeface="Verdana" panose="020B0604030504040204" pitchFamily="34" charset="0"/>
                <a:cs typeface="Calibri Light" panose="020F0302020204030204" pitchFamily="34" charset="0"/>
              </a:rPr>
              <a:t>--</a:t>
            </a:r>
            <a:r>
              <a:rPr kumimoji="0" lang="en-US" sz="1100" b="0" i="0" u="none" strike="noStrike" kern="1200" cap="none" spc="-60" normalizeH="0" baseline="0" noProof="0">
                <a:ln>
                  <a:noFill/>
                </a:ln>
                <a:solidFill>
                  <a:srgbClr val="002060"/>
                </a:solidFill>
                <a:effectLst/>
                <a:uLnTx/>
                <a:uFillTx/>
                <a:latin typeface="Calibri Light" panose="020F0302020204030204" pitchFamily="34" charset="0"/>
                <a:cs typeface="Calibri Light" panose="020F0302020204030204" pitchFamily="34" charset="0"/>
              </a:rPr>
              <a:t>Also </a:t>
            </a:r>
            <a:r>
              <a:rPr kumimoji="0" lang="en-US" sz="1100" b="0" i="0" u="none" strike="noStrike" kern="1200" cap="none" spc="-60" normalizeH="0" baseline="0" noProof="0" dirty="0">
                <a:ln>
                  <a:noFill/>
                </a:ln>
                <a:solidFill>
                  <a:srgbClr val="002060"/>
                </a:solidFill>
                <a:effectLst/>
                <a:uLnTx/>
                <a:uFillTx/>
                <a:latin typeface="Calibri Light" panose="020F0302020204030204" pitchFamily="34" charset="0"/>
                <a:cs typeface="Calibri Light" panose="020F0302020204030204" pitchFamily="34" charset="0"/>
              </a:rPr>
              <a:t>achievable through SPAC’s previous acquisition of Target shares (via a reverse triangular merger or an exchange of shares) + post upstream merger</a:t>
            </a:r>
          </a:p>
        </p:txBody>
      </p:sp>
      <p:sp>
        <p:nvSpPr>
          <p:cNvPr id="60" name="TextBox 59">
            <a:extLst>
              <a:ext uri="{FF2B5EF4-FFF2-40B4-BE49-F238E27FC236}">
                <a16:creationId xmlns:a16="http://schemas.microsoft.com/office/drawing/2014/main" id="{E23B7CE5-EE82-4B8E-A8F5-402015ED00EF}"/>
              </a:ext>
            </a:extLst>
          </p:cNvPr>
          <p:cNvSpPr txBox="1"/>
          <p:nvPr/>
        </p:nvSpPr>
        <p:spPr>
          <a:xfrm>
            <a:off x="7862454" y="174763"/>
            <a:ext cx="3962400" cy="369332"/>
          </a:xfrm>
          <a:prstGeom prst="rect">
            <a:avLst/>
          </a:prstGeom>
          <a:noFill/>
          <a:ln>
            <a:solidFill>
              <a:srgbClr val="0070C0"/>
            </a:solidFill>
          </a:ln>
        </p:spPr>
        <p:txBody>
          <a:bodyPr wrap="square" rtlCol="0">
            <a:spAutoFit/>
          </a:bodyPr>
          <a:lstStyle/>
          <a:p>
            <a:r>
              <a:rPr lang="en-US">
                <a:solidFill>
                  <a:schemeClr val="accent1">
                    <a:lumMod val="75000"/>
                  </a:schemeClr>
                </a:solidFill>
              </a:rPr>
              <a:t>Delcia Capocasale, Cuatrecasas</a:t>
            </a:r>
          </a:p>
        </p:txBody>
      </p:sp>
      <p:sp>
        <p:nvSpPr>
          <p:cNvPr id="3" name="Slide Number Placeholder 2">
            <a:extLst>
              <a:ext uri="{FF2B5EF4-FFF2-40B4-BE49-F238E27FC236}">
                <a16:creationId xmlns:a16="http://schemas.microsoft.com/office/drawing/2014/main" id="{E562A64D-CF2B-4A81-A40E-6AA5A2345DB0}"/>
              </a:ext>
            </a:extLst>
          </p:cNvPr>
          <p:cNvSpPr>
            <a:spLocks noGrp="1"/>
          </p:cNvSpPr>
          <p:nvPr>
            <p:ph type="sldNum" sz="quarter" idx="12"/>
          </p:nvPr>
        </p:nvSpPr>
        <p:spPr/>
        <p:txBody>
          <a:bodyPr/>
          <a:lstStyle/>
          <a:p>
            <a:fld id="{16BC0DEB-40E7-4E2B-AFA7-58970AFA776D}" type="slidenum">
              <a:rPr lang="en-GB" smtClean="0"/>
              <a:t>21</a:t>
            </a:fld>
            <a:endParaRPr lang="en-GB"/>
          </a:p>
        </p:txBody>
      </p:sp>
    </p:spTree>
    <p:extLst>
      <p:ext uri="{BB962C8B-B14F-4D97-AF65-F5344CB8AC3E}">
        <p14:creationId xmlns:p14="http://schemas.microsoft.com/office/powerpoint/2010/main" val="2597540535"/>
      </p:ext>
    </p:extLst>
  </p:cSld>
  <p:clrMapOvr>
    <a:masterClrMapping/>
  </p:clrMapOvr>
</p:sld>
</file>

<file path=ppt/slides/slide22.xml><?xml version="1.0" encoding="utf-8"?>
<p:sld xmlns:a16="http://schemas.microsoft.com/office/drawing/2014/main" xmlns:a14="http://schemas.microsoft.com/office/drawing/2010/main" xmlns:asvg="http://schemas.microsoft.com/office/drawing/2016/SVG/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2" name="Straight Arrow Connector 61">
            <a:extLst>
              <a:ext uri="{FF2B5EF4-FFF2-40B4-BE49-F238E27FC236}">
                <a16:creationId xmlns:a16="http://schemas.microsoft.com/office/drawing/2014/main" id="{D5C9DE14-F7A1-4D45-A86D-F93465CC6A25}"/>
              </a:ext>
            </a:extLst>
          </p:cNvPr>
          <p:cNvCxnSpPr>
            <a:cxnSpLocks/>
          </p:cNvCxnSpPr>
          <p:nvPr/>
        </p:nvCxnSpPr>
        <p:spPr>
          <a:xfrm flipH="1">
            <a:off x="2028688" y="2323354"/>
            <a:ext cx="1477546" cy="959530"/>
          </a:xfrm>
          <a:prstGeom prst="straightConnector1">
            <a:avLst/>
          </a:prstGeom>
          <a:ln w="9525">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6" name="Content Placeholder 2">
            <a:extLst>
              <a:ext uri="{FF2B5EF4-FFF2-40B4-BE49-F238E27FC236}">
                <a16:creationId xmlns:a16="http://schemas.microsoft.com/office/drawing/2014/main" id="{7C468A76-A482-4874-BBAB-93816B1ED1CD}"/>
              </a:ext>
            </a:extLst>
          </p:cNvPr>
          <p:cNvSpPr txBox="1">
            <a:spLocks/>
          </p:cNvSpPr>
          <p:nvPr/>
        </p:nvSpPr>
        <p:spPr>
          <a:xfrm>
            <a:off x="6712806" y="2736847"/>
            <a:ext cx="3979439" cy="2159566"/>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000" dirty="0">
                <a:solidFill>
                  <a:schemeClr val="accent5">
                    <a:lumMod val="50000"/>
                  </a:schemeClr>
                </a:solidFill>
                <a:latin typeface="+mj-lt"/>
              </a:rPr>
              <a:t>SPAC wants to acquire an EU Target, e.g., in Austria.</a:t>
            </a:r>
          </a:p>
          <a:p>
            <a:r>
              <a:rPr lang="en-US" sz="2000" dirty="0">
                <a:solidFill>
                  <a:schemeClr val="accent5">
                    <a:lumMod val="50000"/>
                  </a:schemeClr>
                </a:solidFill>
                <a:latin typeface="+mj-lt"/>
              </a:rPr>
              <a:t>It pays cash for most of the founders’ shares (Step A) and, in addition, a portion of the founder’s shares are exchanged for shares in the SPAC (Step B)</a:t>
            </a:r>
          </a:p>
        </p:txBody>
      </p:sp>
      <p:sp>
        <p:nvSpPr>
          <p:cNvPr id="2" name="TextBox 1">
            <a:extLst>
              <a:ext uri="{FF2B5EF4-FFF2-40B4-BE49-F238E27FC236}">
                <a16:creationId xmlns:a16="http://schemas.microsoft.com/office/drawing/2014/main" id="{3495F1BC-69AC-48CF-9FD7-22E008485E1E}"/>
              </a:ext>
            </a:extLst>
          </p:cNvPr>
          <p:cNvSpPr txBox="1"/>
          <p:nvPr/>
        </p:nvSpPr>
        <p:spPr>
          <a:xfrm>
            <a:off x="416546" y="381000"/>
            <a:ext cx="4690860" cy="523220"/>
          </a:xfrm>
          <a:prstGeom prst="rect">
            <a:avLst/>
          </a:prstGeom>
          <a:noFill/>
        </p:spPr>
        <p:txBody>
          <a:bodyPr wrap="square" rtlCol="0">
            <a:spAutoFit/>
          </a:bodyPr>
          <a:lstStyle/>
          <a:p>
            <a:r>
              <a:rPr lang="en-US" sz="2800" u="sng">
                <a:solidFill>
                  <a:schemeClr val="accent5">
                    <a:lumMod val="50000"/>
                  </a:schemeClr>
                </a:solidFill>
              </a:rPr>
              <a:t>Share-for-Share Exchange</a:t>
            </a:r>
            <a:endParaRPr lang="en-US" sz="2800" u="sng" dirty="0">
              <a:solidFill>
                <a:schemeClr val="accent5">
                  <a:lumMod val="50000"/>
                </a:schemeClr>
              </a:solidFill>
            </a:endParaRPr>
          </a:p>
        </p:txBody>
      </p:sp>
      <p:cxnSp>
        <p:nvCxnSpPr>
          <p:cNvPr id="5" name="Straight Arrow Connector 4">
            <a:extLst>
              <a:ext uri="{FF2B5EF4-FFF2-40B4-BE49-F238E27FC236}">
                <a16:creationId xmlns:a16="http://schemas.microsoft.com/office/drawing/2014/main" id="{A7E23C1B-685D-4F64-A295-F418C70383E3}"/>
              </a:ext>
            </a:extLst>
          </p:cNvPr>
          <p:cNvCxnSpPr>
            <a:cxnSpLocks/>
          </p:cNvCxnSpPr>
          <p:nvPr/>
        </p:nvCxnSpPr>
        <p:spPr>
          <a:xfrm flipH="1">
            <a:off x="2843732" y="2604428"/>
            <a:ext cx="1093663" cy="2295110"/>
          </a:xfrm>
          <a:prstGeom prst="straightConnector1">
            <a:avLst/>
          </a:prstGeom>
          <a:ln w="9525">
            <a:solidFill>
              <a:srgbClr val="339966"/>
            </a:solidFill>
            <a:tailEnd type="triangle"/>
          </a:ln>
        </p:spPr>
        <p:style>
          <a:lnRef idx="1">
            <a:schemeClr val="accent1"/>
          </a:lnRef>
          <a:fillRef idx="0">
            <a:schemeClr val="accent1"/>
          </a:fillRef>
          <a:effectRef idx="0">
            <a:schemeClr val="accent1"/>
          </a:effectRef>
          <a:fontRef idx="minor">
            <a:schemeClr val="tx1"/>
          </a:fontRef>
        </p:style>
      </p:cxnSp>
      <p:cxnSp>
        <p:nvCxnSpPr>
          <p:cNvPr id="7" name="Straight Arrow Connector 6">
            <a:extLst>
              <a:ext uri="{FF2B5EF4-FFF2-40B4-BE49-F238E27FC236}">
                <a16:creationId xmlns:a16="http://schemas.microsoft.com/office/drawing/2014/main" id="{51FE69BF-7053-4897-A0EE-06152787A7F2}"/>
              </a:ext>
            </a:extLst>
          </p:cNvPr>
          <p:cNvCxnSpPr>
            <a:cxnSpLocks/>
          </p:cNvCxnSpPr>
          <p:nvPr/>
        </p:nvCxnSpPr>
        <p:spPr>
          <a:xfrm flipH="1">
            <a:off x="3036738" y="2671247"/>
            <a:ext cx="1054275" cy="2200637"/>
          </a:xfrm>
          <a:prstGeom prst="straightConnector1">
            <a:avLst/>
          </a:prstGeom>
          <a:ln w="9525">
            <a:solidFill>
              <a:srgbClr val="339966"/>
            </a:solidFill>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F1138949-B500-43D5-9805-9758A3808068}"/>
              </a:ext>
            </a:extLst>
          </p:cNvPr>
          <p:cNvCxnSpPr>
            <a:cxnSpLocks/>
            <a:stCxn id="29" idx="2"/>
          </p:cNvCxnSpPr>
          <p:nvPr/>
        </p:nvCxnSpPr>
        <p:spPr>
          <a:xfrm flipH="1">
            <a:off x="3173369" y="2711946"/>
            <a:ext cx="1060126" cy="2361375"/>
          </a:xfrm>
          <a:prstGeom prst="straightConnector1">
            <a:avLst/>
          </a:prstGeom>
          <a:ln w="9525">
            <a:solidFill>
              <a:srgbClr val="339966"/>
            </a:solidFill>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95B7D9AA-8C97-4D43-B174-26E242BA9975}"/>
              </a:ext>
            </a:extLst>
          </p:cNvPr>
          <p:cNvCxnSpPr>
            <a:cxnSpLocks/>
          </p:cNvCxnSpPr>
          <p:nvPr/>
        </p:nvCxnSpPr>
        <p:spPr>
          <a:xfrm flipH="1">
            <a:off x="2184063" y="2426990"/>
            <a:ext cx="1345029" cy="864324"/>
          </a:xfrm>
          <a:prstGeom prst="straightConnector1">
            <a:avLst/>
          </a:prstGeom>
          <a:ln w="9525">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8CC1F9EA-D3D0-44DD-A0F3-22EA773875F4}"/>
              </a:ext>
            </a:extLst>
          </p:cNvPr>
          <p:cNvCxnSpPr>
            <a:cxnSpLocks/>
          </p:cNvCxnSpPr>
          <p:nvPr/>
        </p:nvCxnSpPr>
        <p:spPr>
          <a:xfrm flipH="1">
            <a:off x="2349252" y="2528255"/>
            <a:ext cx="1232758" cy="763059"/>
          </a:xfrm>
          <a:prstGeom prst="straightConnector1">
            <a:avLst/>
          </a:prstGeom>
          <a:ln w="9525">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15" name="Oval 14">
            <a:extLst>
              <a:ext uri="{FF2B5EF4-FFF2-40B4-BE49-F238E27FC236}">
                <a16:creationId xmlns:a16="http://schemas.microsoft.com/office/drawing/2014/main" id="{628A3555-05E1-400F-8572-5D8196465947}"/>
              </a:ext>
            </a:extLst>
          </p:cNvPr>
          <p:cNvSpPr/>
          <p:nvPr/>
        </p:nvSpPr>
        <p:spPr>
          <a:xfrm>
            <a:off x="3280648" y="2077836"/>
            <a:ext cx="1711022" cy="693434"/>
          </a:xfrm>
          <a:prstGeom prst="ellipse">
            <a:avLst/>
          </a:prstGeom>
          <a:solidFill>
            <a:schemeClr val="bg1">
              <a:lumMod val="85000"/>
            </a:schemeClr>
          </a:solidFill>
          <a:ln w="317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solidFill>
                <a:schemeClr val="tx1"/>
              </a:solidFill>
            </a:endParaRPr>
          </a:p>
        </p:txBody>
      </p:sp>
      <p:pic>
        <p:nvPicPr>
          <p:cNvPr id="18" name="Graphic 17" descr="Man">
            <a:extLst>
              <a:ext uri="{FF2B5EF4-FFF2-40B4-BE49-F238E27FC236}">
                <a16:creationId xmlns:a16="http://schemas.microsoft.com/office/drawing/2014/main" id="{2437E361-0C17-4CA0-AAA3-DFF7B2CD0CBF}"/>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597452" y="2288800"/>
            <a:ext cx="382447" cy="382447"/>
          </a:xfrm>
          <a:prstGeom prst="rect">
            <a:avLst/>
          </a:prstGeom>
        </p:spPr>
      </p:pic>
      <p:pic>
        <p:nvPicPr>
          <p:cNvPr id="19" name="Graphic 18" descr="Man">
            <a:extLst>
              <a:ext uri="{FF2B5EF4-FFF2-40B4-BE49-F238E27FC236}">
                <a16:creationId xmlns:a16="http://schemas.microsoft.com/office/drawing/2014/main" id="{B2C641FD-3D8A-40B0-B43A-7B34036CD1E2}"/>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813442" y="2317378"/>
            <a:ext cx="382447" cy="382447"/>
          </a:xfrm>
          <a:prstGeom prst="rect">
            <a:avLst/>
          </a:prstGeom>
        </p:spPr>
      </p:pic>
      <p:sp>
        <p:nvSpPr>
          <p:cNvPr id="26" name="Rectangle 25">
            <a:extLst>
              <a:ext uri="{FF2B5EF4-FFF2-40B4-BE49-F238E27FC236}">
                <a16:creationId xmlns:a16="http://schemas.microsoft.com/office/drawing/2014/main" id="{2844436A-CF4D-48A2-B277-190AE0D2EE30}"/>
              </a:ext>
            </a:extLst>
          </p:cNvPr>
          <p:cNvSpPr/>
          <p:nvPr/>
        </p:nvSpPr>
        <p:spPr>
          <a:xfrm>
            <a:off x="1499755" y="3306948"/>
            <a:ext cx="1021769" cy="607956"/>
          </a:xfrm>
          <a:prstGeom prst="rect">
            <a:avLst/>
          </a:prstGeom>
          <a:solidFill>
            <a:srgbClr val="CD2509"/>
          </a:solidFill>
          <a:ln w="9525">
            <a:solidFill>
              <a:schemeClr val="tx1"/>
            </a:solidFill>
          </a:ln>
          <a:effectLst>
            <a:outerShdw blurRad="50800" dist="38100" dir="2700000" algn="tl" rotWithShape="0">
              <a:prstClr val="black">
                <a:alpha val="40000"/>
              </a:prstClr>
            </a:outerShdw>
            <a:softEdge rad="1270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b="1">
                <a:solidFill>
                  <a:schemeClr val="bg1"/>
                </a:solidFill>
                <a:cs typeface="Arial" panose="020B0604020202020204" pitchFamily="34" charset="0"/>
              </a:rPr>
              <a:t>SPAC</a:t>
            </a:r>
          </a:p>
        </p:txBody>
      </p:sp>
      <p:pic>
        <p:nvPicPr>
          <p:cNvPr id="29" name="Graphic 28" descr="Man">
            <a:extLst>
              <a:ext uri="{FF2B5EF4-FFF2-40B4-BE49-F238E27FC236}">
                <a16:creationId xmlns:a16="http://schemas.microsoft.com/office/drawing/2014/main" id="{D19DC1BF-BA46-4F01-857E-61E9D558B35B}"/>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042271" y="2329499"/>
            <a:ext cx="382447" cy="382447"/>
          </a:xfrm>
          <a:prstGeom prst="rect">
            <a:avLst/>
          </a:prstGeom>
        </p:spPr>
      </p:pic>
      <p:sp>
        <p:nvSpPr>
          <p:cNvPr id="36" name="TextBox 35">
            <a:extLst>
              <a:ext uri="{FF2B5EF4-FFF2-40B4-BE49-F238E27FC236}">
                <a16:creationId xmlns:a16="http://schemas.microsoft.com/office/drawing/2014/main" id="{FEF3EF68-7047-4598-A09C-D750E7A046D6}"/>
              </a:ext>
            </a:extLst>
          </p:cNvPr>
          <p:cNvSpPr txBox="1"/>
          <p:nvPr/>
        </p:nvSpPr>
        <p:spPr>
          <a:xfrm>
            <a:off x="3841012" y="2097290"/>
            <a:ext cx="838504" cy="97879"/>
          </a:xfrm>
          <a:prstGeom prst="rect">
            <a:avLst/>
          </a:prstGeom>
          <a:noFill/>
        </p:spPr>
        <p:txBody>
          <a:bodyPr wrap="square" lIns="0" tIns="0" rIns="0" bIns="0" rtlCol="0">
            <a:noAutofit/>
          </a:bodyPr>
          <a:lstStyle/>
          <a:p>
            <a:pPr algn="l"/>
            <a:r>
              <a:rPr lang="en-US" sz="1600" dirty="0">
                <a:solidFill>
                  <a:schemeClr val="tx1">
                    <a:lumMod val="85000"/>
                    <a:lumOff val="15000"/>
                  </a:schemeClr>
                </a:solidFill>
                <a:cs typeface="Arial" panose="020B0604020202020204" pitchFamily="34" charset="0"/>
              </a:rPr>
              <a:t>founders</a:t>
            </a:r>
          </a:p>
        </p:txBody>
      </p:sp>
      <p:grpSp>
        <p:nvGrpSpPr>
          <p:cNvPr id="46" name="Group 45">
            <a:extLst>
              <a:ext uri="{FF2B5EF4-FFF2-40B4-BE49-F238E27FC236}">
                <a16:creationId xmlns:a16="http://schemas.microsoft.com/office/drawing/2014/main" id="{162C6BDC-4EC4-40D9-ADAA-4A048C70397A}"/>
              </a:ext>
            </a:extLst>
          </p:cNvPr>
          <p:cNvGrpSpPr/>
          <p:nvPr/>
        </p:nvGrpSpPr>
        <p:grpSpPr>
          <a:xfrm>
            <a:off x="1024325" y="2533434"/>
            <a:ext cx="512355" cy="419772"/>
            <a:chOff x="837780" y="3530519"/>
            <a:chExt cx="283013" cy="197879"/>
          </a:xfrm>
        </p:grpSpPr>
        <p:sp>
          <p:nvSpPr>
            <p:cNvPr id="47" name="Oval 46">
              <a:extLst>
                <a:ext uri="{FF2B5EF4-FFF2-40B4-BE49-F238E27FC236}">
                  <a16:creationId xmlns:a16="http://schemas.microsoft.com/office/drawing/2014/main" id="{6ED4D3DF-CA99-4254-BC1C-73AD62264B07}"/>
                </a:ext>
              </a:extLst>
            </p:cNvPr>
            <p:cNvSpPr/>
            <p:nvPr/>
          </p:nvSpPr>
          <p:spPr>
            <a:xfrm>
              <a:off x="856356" y="3530519"/>
              <a:ext cx="221229" cy="172440"/>
            </a:xfrm>
            <a:prstGeom prst="ellipse">
              <a:avLst/>
            </a:prstGeom>
            <a:solidFill>
              <a:srgbClr val="FFFF00"/>
            </a:solidFill>
            <a:ln w="3175">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solidFill>
                  <a:schemeClr val="tx1"/>
                </a:solidFill>
              </a:endParaRPr>
            </a:p>
          </p:txBody>
        </p:sp>
        <p:sp>
          <p:nvSpPr>
            <p:cNvPr id="48" name="TextBox 47">
              <a:extLst>
                <a:ext uri="{FF2B5EF4-FFF2-40B4-BE49-F238E27FC236}">
                  <a16:creationId xmlns:a16="http://schemas.microsoft.com/office/drawing/2014/main" id="{B2F08734-B18E-49D6-B88C-9A25E3D144BD}"/>
                </a:ext>
              </a:extLst>
            </p:cNvPr>
            <p:cNvSpPr txBox="1"/>
            <p:nvPr/>
          </p:nvSpPr>
          <p:spPr>
            <a:xfrm>
              <a:off x="837780" y="3555958"/>
              <a:ext cx="283013" cy="172440"/>
            </a:xfrm>
            <a:prstGeom prst="rect">
              <a:avLst/>
            </a:prstGeom>
            <a:noFill/>
          </p:spPr>
          <p:txBody>
            <a:bodyPr wrap="square" lIns="0" tIns="0" rIns="0" bIns="0" rtlCol="0">
              <a:noAutofit/>
            </a:bodyPr>
            <a:lstStyle/>
            <a:p>
              <a:pPr algn="ctr"/>
              <a:r>
                <a:rPr lang="en-US" sz="1600" dirty="0">
                  <a:solidFill>
                    <a:schemeClr val="tx1">
                      <a:lumMod val="85000"/>
                      <a:lumOff val="15000"/>
                    </a:schemeClr>
                  </a:solidFill>
                  <a:cs typeface="Arial" panose="020B0604020202020204" pitchFamily="34" charset="0"/>
                </a:rPr>
                <a:t>A</a:t>
              </a:r>
            </a:p>
          </p:txBody>
        </p:sp>
      </p:grpSp>
      <p:grpSp>
        <p:nvGrpSpPr>
          <p:cNvPr id="49" name="Group 48">
            <a:extLst>
              <a:ext uri="{FF2B5EF4-FFF2-40B4-BE49-F238E27FC236}">
                <a16:creationId xmlns:a16="http://schemas.microsoft.com/office/drawing/2014/main" id="{2A0C1DAE-1F28-49C8-AA70-9EFB3585307E}"/>
              </a:ext>
            </a:extLst>
          </p:cNvPr>
          <p:cNvGrpSpPr/>
          <p:nvPr/>
        </p:nvGrpSpPr>
        <p:grpSpPr>
          <a:xfrm>
            <a:off x="3007581" y="3053869"/>
            <a:ext cx="493791" cy="399141"/>
            <a:chOff x="837780" y="3530519"/>
            <a:chExt cx="283013" cy="197880"/>
          </a:xfrm>
        </p:grpSpPr>
        <p:sp>
          <p:nvSpPr>
            <p:cNvPr id="50" name="Oval 49">
              <a:extLst>
                <a:ext uri="{FF2B5EF4-FFF2-40B4-BE49-F238E27FC236}">
                  <a16:creationId xmlns:a16="http://schemas.microsoft.com/office/drawing/2014/main" id="{EE478694-3D28-47A5-8E9E-5EDDC6A2957A}"/>
                </a:ext>
              </a:extLst>
            </p:cNvPr>
            <p:cNvSpPr/>
            <p:nvPr/>
          </p:nvSpPr>
          <p:spPr>
            <a:xfrm>
              <a:off x="856356" y="3530519"/>
              <a:ext cx="221229" cy="172440"/>
            </a:xfrm>
            <a:prstGeom prst="ellipse">
              <a:avLst/>
            </a:prstGeom>
            <a:solidFill>
              <a:srgbClr val="FFFF00"/>
            </a:solidFill>
            <a:ln w="3175">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solidFill>
                  <a:schemeClr val="tx1"/>
                </a:solidFill>
              </a:endParaRPr>
            </a:p>
          </p:txBody>
        </p:sp>
        <p:sp>
          <p:nvSpPr>
            <p:cNvPr id="51" name="TextBox 50">
              <a:extLst>
                <a:ext uri="{FF2B5EF4-FFF2-40B4-BE49-F238E27FC236}">
                  <a16:creationId xmlns:a16="http://schemas.microsoft.com/office/drawing/2014/main" id="{51D85947-59BB-4CD6-9727-A9F55FD98C94}"/>
                </a:ext>
              </a:extLst>
            </p:cNvPr>
            <p:cNvSpPr txBox="1"/>
            <p:nvPr/>
          </p:nvSpPr>
          <p:spPr>
            <a:xfrm>
              <a:off x="837780" y="3555959"/>
              <a:ext cx="283013" cy="172440"/>
            </a:xfrm>
            <a:prstGeom prst="rect">
              <a:avLst/>
            </a:prstGeom>
            <a:noFill/>
          </p:spPr>
          <p:txBody>
            <a:bodyPr wrap="square" lIns="0" tIns="0" rIns="0" bIns="0" rtlCol="0">
              <a:noAutofit/>
            </a:bodyPr>
            <a:lstStyle/>
            <a:p>
              <a:pPr algn="ctr"/>
              <a:r>
                <a:rPr lang="en-US" sz="1600" dirty="0">
                  <a:solidFill>
                    <a:schemeClr val="tx1">
                      <a:lumMod val="85000"/>
                      <a:lumOff val="15000"/>
                    </a:schemeClr>
                  </a:solidFill>
                  <a:cs typeface="Arial" panose="020B0604020202020204" pitchFamily="34" charset="0"/>
                </a:rPr>
                <a:t>B</a:t>
              </a:r>
            </a:p>
          </p:txBody>
        </p:sp>
      </p:grpSp>
      <p:sp>
        <p:nvSpPr>
          <p:cNvPr id="52" name="TextBox 51">
            <a:extLst>
              <a:ext uri="{FF2B5EF4-FFF2-40B4-BE49-F238E27FC236}">
                <a16:creationId xmlns:a16="http://schemas.microsoft.com/office/drawing/2014/main" id="{DE540503-A32C-4E2B-907D-84C98A1EC626}"/>
              </a:ext>
            </a:extLst>
          </p:cNvPr>
          <p:cNvSpPr txBox="1"/>
          <p:nvPr/>
        </p:nvSpPr>
        <p:spPr>
          <a:xfrm>
            <a:off x="3757072" y="3454217"/>
            <a:ext cx="1711021" cy="246221"/>
          </a:xfrm>
          <a:prstGeom prst="rect">
            <a:avLst/>
          </a:prstGeom>
          <a:noFill/>
        </p:spPr>
        <p:txBody>
          <a:bodyPr wrap="square" lIns="0" tIns="0" rIns="0" bIns="0" rtlCol="0">
            <a:spAutoFit/>
          </a:bodyPr>
          <a:lstStyle/>
          <a:p>
            <a:pPr algn="ctr"/>
            <a:r>
              <a:rPr lang="en-US" sz="1600" b="1" dirty="0">
                <a:solidFill>
                  <a:srgbClr val="7030A0"/>
                </a:solidFill>
                <a:cs typeface="Arial" panose="020B0604020202020204" pitchFamily="34" charset="0"/>
              </a:rPr>
              <a:t>shares for shares</a:t>
            </a:r>
          </a:p>
        </p:txBody>
      </p:sp>
      <p:sp>
        <p:nvSpPr>
          <p:cNvPr id="24" name="Rectangle 23">
            <a:extLst>
              <a:ext uri="{FF2B5EF4-FFF2-40B4-BE49-F238E27FC236}">
                <a16:creationId xmlns:a16="http://schemas.microsoft.com/office/drawing/2014/main" id="{2DF889A4-7C53-4AD1-97CB-6DCFFFCF3A7D}"/>
              </a:ext>
            </a:extLst>
          </p:cNvPr>
          <p:cNvSpPr/>
          <p:nvPr/>
        </p:nvSpPr>
        <p:spPr>
          <a:xfrm>
            <a:off x="2140245" y="4946408"/>
            <a:ext cx="966767" cy="607956"/>
          </a:xfrm>
          <a:prstGeom prst="rect">
            <a:avLst/>
          </a:prstGeom>
          <a:solidFill>
            <a:srgbClr val="339966"/>
          </a:solidFill>
          <a:ln w="9525">
            <a:solidFill>
              <a:schemeClr val="tx1"/>
            </a:solidFill>
          </a:ln>
          <a:effectLst>
            <a:outerShdw blurRad="50800" dist="38100" dir="2700000" algn="tl" rotWithShape="0">
              <a:prstClr val="black">
                <a:alpha val="40000"/>
              </a:prstClr>
            </a:outerShdw>
            <a:softEdge rad="1270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b="1">
                <a:solidFill>
                  <a:schemeClr val="bg1"/>
                </a:solidFill>
                <a:cs typeface="Arial" panose="020B0604020202020204" pitchFamily="34" charset="0"/>
              </a:rPr>
              <a:t>EU </a:t>
            </a:r>
            <a:br>
              <a:rPr lang="en-US" sz="1600" b="1">
                <a:solidFill>
                  <a:schemeClr val="bg1"/>
                </a:solidFill>
                <a:cs typeface="Arial" panose="020B0604020202020204" pitchFamily="34" charset="0"/>
              </a:rPr>
            </a:br>
            <a:r>
              <a:rPr lang="en-US" sz="1600" b="1">
                <a:solidFill>
                  <a:schemeClr val="bg1"/>
                </a:solidFill>
                <a:cs typeface="Arial" panose="020B0604020202020204" pitchFamily="34" charset="0"/>
              </a:rPr>
              <a:t>Target</a:t>
            </a:r>
          </a:p>
        </p:txBody>
      </p:sp>
      <p:cxnSp>
        <p:nvCxnSpPr>
          <p:cNvPr id="55" name="Straight Arrow Connector 54">
            <a:extLst>
              <a:ext uri="{FF2B5EF4-FFF2-40B4-BE49-F238E27FC236}">
                <a16:creationId xmlns:a16="http://schemas.microsoft.com/office/drawing/2014/main" id="{6C85C1EE-668B-4F97-8349-C2BE74A421B7}"/>
              </a:ext>
            </a:extLst>
          </p:cNvPr>
          <p:cNvCxnSpPr/>
          <p:nvPr/>
        </p:nvCxnSpPr>
        <p:spPr>
          <a:xfrm flipH="1">
            <a:off x="2623628" y="3441032"/>
            <a:ext cx="811387" cy="0"/>
          </a:xfrm>
          <a:prstGeom prst="straightConnector1">
            <a:avLst/>
          </a:prstGeom>
          <a:ln w="38100">
            <a:solidFill>
              <a:srgbClr val="7030A0"/>
            </a:solidFill>
            <a:tailEnd type="triangle"/>
          </a:ln>
        </p:spPr>
        <p:style>
          <a:lnRef idx="1">
            <a:schemeClr val="accent1"/>
          </a:lnRef>
          <a:fillRef idx="0">
            <a:schemeClr val="accent1"/>
          </a:fillRef>
          <a:effectRef idx="0">
            <a:schemeClr val="accent1"/>
          </a:effectRef>
          <a:fontRef idx="minor">
            <a:schemeClr val="tx1"/>
          </a:fontRef>
        </p:style>
      </p:cxnSp>
      <p:cxnSp>
        <p:nvCxnSpPr>
          <p:cNvPr id="59" name="Straight Arrow Connector 58">
            <a:extLst>
              <a:ext uri="{FF2B5EF4-FFF2-40B4-BE49-F238E27FC236}">
                <a16:creationId xmlns:a16="http://schemas.microsoft.com/office/drawing/2014/main" id="{32D44A65-5D47-4B00-88B6-73AE5757BDAA}"/>
              </a:ext>
            </a:extLst>
          </p:cNvPr>
          <p:cNvCxnSpPr>
            <a:cxnSpLocks/>
          </p:cNvCxnSpPr>
          <p:nvPr/>
        </p:nvCxnSpPr>
        <p:spPr>
          <a:xfrm flipV="1">
            <a:off x="2538438" y="2771270"/>
            <a:ext cx="1081886" cy="470049"/>
          </a:xfrm>
          <a:prstGeom prst="straightConnector1">
            <a:avLst/>
          </a:prstGeom>
          <a:ln w="38100">
            <a:solidFill>
              <a:srgbClr val="7030A0"/>
            </a:solidFill>
            <a:tailEnd type="triangle"/>
          </a:ln>
        </p:spPr>
        <p:style>
          <a:lnRef idx="1">
            <a:schemeClr val="accent1"/>
          </a:lnRef>
          <a:fillRef idx="0">
            <a:schemeClr val="accent1"/>
          </a:fillRef>
          <a:effectRef idx="0">
            <a:schemeClr val="accent1"/>
          </a:effectRef>
          <a:fontRef idx="minor">
            <a:schemeClr val="tx1"/>
          </a:fontRef>
        </p:style>
      </p:cxnSp>
      <p:cxnSp>
        <p:nvCxnSpPr>
          <p:cNvPr id="63" name="Straight Arrow Connector 62">
            <a:extLst>
              <a:ext uri="{FF2B5EF4-FFF2-40B4-BE49-F238E27FC236}">
                <a16:creationId xmlns:a16="http://schemas.microsoft.com/office/drawing/2014/main" id="{7657FED3-20C2-444F-89ED-909C521D53B4}"/>
              </a:ext>
            </a:extLst>
          </p:cNvPr>
          <p:cNvCxnSpPr>
            <a:cxnSpLocks/>
          </p:cNvCxnSpPr>
          <p:nvPr/>
        </p:nvCxnSpPr>
        <p:spPr>
          <a:xfrm>
            <a:off x="2131145" y="3914904"/>
            <a:ext cx="416487" cy="981509"/>
          </a:xfrm>
          <a:prstGeom prst="straightConnector1">
            <a:avLst/>
          </a:prstGeom>
          <a:ln w="9525">
            <a:solidFill>
              <a:srgbClr val="339966"/>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64" name="Connector: Curved 63">
            <a:extLst>
              <a:ext uri="{FF2B5EF4-FFF2-40B4-BE49-F238E27FC236}">
                <a16:creationId xmlns:a16="http://schemas.microsoft.com/office/drawing/2014/main" id="{C545C234-1695-4419-9527-F1B01305EDFD}"/>
              </a:ext>
            </a:extLst>
          </p:cNvPr>
          <p:cNvCxnSpPr>
            <a:cxnSpLocks/>
            <a:stCxn id="26" idx="1"/>
            <a:endCxn id="15" idx="1"/>
          </p:cNvCxnSpPr>
          <p:nvPr/>
        </p:nvCxnSpPr>
        <p:spPr>
          <a:xfrm rot="10800000" flipH="1">
            <a:off x="1499755" y="2179388"/>
            <a:ext cx="2031466" cy="1431539"/>
          </a:xfrm>
          <a:prstGeom prst="curvedConnector4">
            <a:avLst>
              <a:gd name="adj1" fmla="val -25763"/>
              <a:gd name="adj2" fmla="val 123063"/>
            </a:avLst>
          </a:prstGeom>
          <a:ln w="28575">
            <a:solidFill>
              <a:srgbClr val="0070C0"/>
            </a:solidFill>
            <a:tailEnd type="triangle"/>
          </a:ln>
        </p:spPr>
        <p:style>
          <a:lnRef idx="1">
            <a:schemeClr val="accent1"/>
          </a:lnRef>
          <a:fillRef idx="0">
            <a:schemeClr val="accent1"/>
          </a:fillRef>
          <a:effectRef idx="0">
            <a:schemeClr val="accent1"/>
          </a:effectRef>
          <a:fontRef idx="minor">
            <a:schemeClr val="tx1"/>
          </a:fontRef>
        </p:style>
      </p:cxnSp>
      <p:sp>
        <p:nvSpPr>
          <p:cNvPr id="69" name="TextBox 68">
            <a:extLst>
              <a:ext uri="{FF2B5EF4-FFF2-40B4-BE49-F238E27FC236}">
                <a16:creationId xmlns:a16="http://schemas.microsoft.com/office/drawing/2014/main" id="{AB852101-E278-4915-8D53-293D609EA94E}"/>
              </a:ext>
            </a:extLst>
          </p:cNvPr>
          <p:cNvSpPr txBox="1"/>
          <p:nvPr/>
        </p:nvSpPr>
        <p:spPr>
          <a:xfrm>
            <a:off x="1313173" y="2115077"/>
            <a:ext cx="1711021" cy="246221"/>
          </a:xfrm>
          <a:prstGeom prst="rect">
            <a:avLst/>
          </a:prstGeom>
          <a:noFill/>
        </p:spPr>
        <p:txBody>
          <a:bodyPr wrap="square" lIns="0" tIns="0" rIns="0" bIns="0" rtlCol="0">
            <a:spAutoFit/>
          </a:bodyPr>
          <a:lstStyle/>
          <a:p>
            <a:pPr algn="ctr"/>
            <a:r>
              <a:rPr lang="en-US" sz="1600" b="1" dirty="0">
                <a:solidFill>
                  <a:srgbClr val="0070C0"/>
                </a:solidFill>
                <a:cs typeface="Arial" panose="020B0604020202020204" pitchFamily="34" charset="0"/>
              </a:rPr>
              <a:t>cash for shares</a:t>
            </a:r>
          </a:p>
        </p:txBody>
      </p:sp>
      <p:sp>
        <p:nvSpPr>
          <p:cNvPr id="70" name="TextBox 69">
            <a:extLst>
              <a:ext uri="{FF2B5EF4-FFF2-40B4-BE49-F238E27FC236}">
                <a16:creationId xmlns:a16="http://schemas.microsoft.com/office/drawing/2014/main" id="{3FD1D270-0F59-4181-ACE6-99791EDDEFE9}"/>
              </a:ext>
            </a:extLst>
          </p:cNvPr>
          <p:cNvSpPr txBox="1"/>
          <p:nvPr/>
        </p:nvSpPr>
        <p:spPr>
          <a:xfrm>
            <a:off x="5235580" y="1123729"/>
            <a:ext cx="4690860" cy="954107"/>
          </a:xfrm>
          <a:prstGeom prst="rect">
            <a:avLst/>
          </a:prstGeom>
          <a:noFill/>
        </p:spPr>
        <p:txBody>
          <a:bodyPr wrap="square" rtlCol="0">
            <a:spAutoFit/>
          </a:bodyPr>
          <a:lstStyle/>
          <a:p>
            <a:pPr algn="r"/>
            <a:r>
              <a:rPr lang="en-US" sz="2800" dirty="0">
                <a:solidFill>
                  <a:schemeClr val="accent5">
                    <a:lumMod val="50000"/>
                  </a:schemeClr>
                </a:solidFill>
              </a:rPr>
              <a:t>Share for share exchange </a:t>
            </a:r>
            <a:r>
              <a:rPr lang="en-US" sz="2800" dirty="0">
                <a:solidFill>
                  <a:srgbClr val="C00000"/>
                </a:solidFill>
              </a:rPr>
              <a:t>without </a:t>
            </a:r>
            <a:r>
              <a:rPr lang="en-US" sz="2800" dirty="0">
                <a:solidFill>
                  <a:schemeClr val="accent5">
                    <a:lumMod val="50000"/>
                  </a:schemeClr>
                </a:solidFill>
              </a:rPr>
              <a:t>Triangular</a:t>
            </a:r>
          </a:p>
        </p:txBody>
      </p:sp>
      <p:sp>
        <p:nvSpPr>
          <p:cNvPr id="30" name="TextBox 29">
            <a:extLst>
              <a:ext uri="{FF2B5EF4-FFF2-40B4-BE49-F238E27FC236}">
                <a16:creationId xmlns:a16="http://schemas.microsoft.com/office/drawing/2014/main" id="{2CE9666C-34B9-497E-B5BF-99F518FE938C}"/>
              </a:ext>
            </a:extLst>
          </p:cNvPr>
          <p:cNvSpPr txBox="1"/>
          <p:nvPr/>
        </p:nvSpPr>
        <p:spPr>
          <a:xfrm>
            <a:off x="6299200" y="174763"/>
            <a:ext cx="5525654" cy="646331"/>
          </a:xfrm>
          <a:prstGeom prst="rect">
            <a:avLst/>
          </a:prstGeom>
          <a:noFill/>
          <a:ln>
            <a:solidFill>
              <a:srgbClr val="0070C0"/>
            </a:solidFill>
          </a:ln>
        </p:spPr>
        <p:txBody>
          <a:bodyPr wrap="square" rtlCol="0">
            <a:spAutoFit/>
          </a:bodyPr>
          <a:lstStyle/>
          <a:p>
            <a:r>
              <a:rPr lang="de-DE">
                <a:solidFill>
                  <a:schemeClr val="accent1">
                    <a:lumMod val="75000"/>
                  </a:schemeClr>
                </a:solidFill>
              </a:rPr>
              <a:t>Christian Wimpissinger, Binder Grösswang</a:t>
            </a:r>
          </a:p>
          <a:p>
            <a:r>
              <a:rPr lang="de-DE">
                <a:solidFill>
                  <a:schemeClr val="accent1">
                    <a:lumMod val="75000"/>
                  </a:schemeClr>
                </a:solidFill>
              </a:rPr>
              <a:t>James Somerville, A&amp;L Goodbody</a:t>
            </a:r>
            <a:endParaRPr lang="en-US">
              <a:solidFill>
                <a:schemeClr val="accent1">
                  <a:lumMod val="75000"/>
                </a:schemeClr>
              </a:solidFill>
            </a:endParaRPr>
          </a:p>
        </p:txBody>
      </p:sp>
      <p:sp>
        <p:nvSpPr>
          <p:cNvPr id="3" name="Slide Number Placeholder 2">
            <a:extLst>
              <a:ext uri="{FF2B5EF4-FFF2-40B4-BE49-F238E27FC236}">
                <a16:creationId xmlns:a16="http://schemas.microsoft.com/office/drawing/2014/main" id="{405ED913-FBA1-485A-92A9-8F32B01D9960}"/>
              </a:ext>
            </a:extLst>
          </p:cNvPr>
          <p:cNvSpPr>
            <a:spLocks noGrp="1"/>
          </p:cNvSpPr>
          <p:nvPr>
            <p:ph type="sldNum" sz="quarter" idx="12"/>
          </p:nvPr>
        </p:nvSpPr>
        <p:spPr/>
        <p:txBody>
          <a:bodyPr/>
          <a:lstStyle/>
          <a:p>
            <a:fld id="{16BC0DEB-40E7-4E2B-AFA7-58970AFA776D}" type="slidenum">
              <a:rPr lang="en-GB" smtClean="0"/>
              <a:t>22</a:t>
            </a:fld>
            <a:endParaRPr lang="en-GB"/>
          </a:p>
        </p:txBody>
      </p:sp>
    </p:spTree>
    <p:extLst>
      <p:ext uri="{BB962C8B-B14F-4D97-AF65-F5344CB8AC3E}">
        <p14:creationId xmlns:p14="http://schemas.microsoft.com/office/powerpoint/2010/main" val="69811934"/>
      </p:ext>
    </p:extLst>
  </p:cSld>
  <p:clrMapOvr>
    <a:masterClrMapping/>
  </p:clrMapOvr>
</p:sld>
</file>

<file path=ppt/slides/slide23.xml><?xml version="1.0" encoding="utf-8"?>
<p:sld xmlns:a14="http://schemas.microsoft.com/office/drawing/2010/main"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p:spPr>
      </p:pic>
      <p:sp>
        <p:nvSpPr>
          <p:cNvPr id="5" name="Title 1">
            <a:extLst>
              <a:ext uri="{FF2B5EF4-FFF2-40B4-BE49-F238E27FC236}">
                <a16:creationId xmlns:a16="http://schemas.microsoft.com/office/drawing/2014/main" id="{1D0F9D8F-E0EB-413A-A29E-2D2E6440027E}"/>
              </a:ext>
            </a:extLst>
          </p:cNvPr>
          <p:cNvSpPr txBox="1">
            <a:spLocks/>
          </p:cNvSpPr>
          <p:nvPr/>
        </p:nvSpPr>
        <p:spPr>
          <a:xfrm>
            <a:off x="270164" y="2431473"/>
            <a:ext cx="11617035" cy="240376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800">
                <a:solidFill>
                  <a:schemeClr val="accent5">
                    <a:lumMod val="50000"/>
                  </a:schemeClr>
                </a:solidFill>
              </a:rPr>
              <a:t>c. Forward Triangular</a:t>
            </a:r>
            <a:br>
              <a:rPr lang="en-US" sz="3600">
                <a:solidFill>
                  <a:schemeClr val="accent5">
                    <a:lumMod val="50000"/>
                  </a:schemeClr>
                </a:solidFill>
              </a:rPr>
            </a:br>
            <a:endParaRPr lang="en-US" sz="3000" dirty="0">
              <a:solidFill>
                <a:schemeClr val="accent5">
                  <a:lumMod val="50000"/>
                </a:schemeClr>
              </a:solidFill>
            </a:endParaRPr>
          </a:p>
        </p:txBody>
      </p:sp>
      <p:sp>
        <p:nvSpPr>
          <p:cNvPr id="2" name="Slide Number Placeholder 1">
            <a:extLst>
              <a:ext uri="{FF2B5EF4-FFF2-40B4-BE49-F238E27FC236}">
                <a16:creationId xmlns:a16="http://schemas.microsoft.com/office/drawing/2014/main" id="{DB09A58E-0881-450E-9120-D2255058AA9A}"/>
              </a:ext>
            </a:extLst>
          </p:cNvPr>
          <p:cNvSpPr>
            <a:spLocks noGrp="1"/>
          </p:cNvSpPr>
          <p:nvPr>
            <p:ph type="sldNum" sz="quarter" idx="12"/>
          </p:nvPr>
        </p:nvSpPr>
        <p:spPr/>
        <p:txBody>
          <a:bodyPr/>
          <a:lstStyle/>
          <a:p>
            <a:fld id="{16BC0DEB-40E7-4E2B-AFA7-58970AFA776D}" type="slidenum">
              <a:rPr lang="en-GB" smtClean="0"/>
              <a:t>23</a:t>
            </a:fld>
            <a:endParaRPr lang="en-GB"/>
          </a:p>
        </p:txBody>
      </p:sp>
    </p:spTree>
    <p:extLst>
      <p:ext uri="{BB962C8B-B14F-4D97-AF65-F5344CB8AC3E}">
        <p14:creationId xmlns:p14="http://schemas.microsoft.com/office/powerpoint/2010/main" val="2218083345"/>
      </p:ext>
    </p:extLst>
  </p:cSld>
  <p:clrMapOvr>
    <a:masterClrMapping/>
  </p:clrMapOvr>
</p:sld>
</file>

<file path=ppt/slides/slide24.xml><?xml version="1.0" encoding="utf-8"?>
<p:sld xmlns:a16="http://schemas.microsoft.com/office/drawing/2014/main" xmlns:a14="http://schemas.microsoft.com/office/drawing/2010/main" xmlns:asvg="http://schemas.microsoft.com/office/drawing/2016/SVG/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2" name="Straight Arrow Connector 61">
            <a:extLst>
              <a:ext uri="{FF2B5EF4-FFF2-40B4-BE49-F238E27FC236}">
                <a16:creationId xmlns:a16="http://schemas.microsoft.com/office/drawing/2014/main" id="{D5C9DE14-F7A1-4D45-A86D-F93465CC6A25}"/>
              </a:ext>
            </a:extLst>
          </p:cNvPr>
          <p:cNvCxnSpPr>
            <a:cxnSpLocks/>
          </p:cNvCxnSpPr>
          <p:nvPr/>
        </p:nvCxnSpPr>
        <p:spPr>
          <a:xfrm flipH="1">
            <a:off x="1873022" y="1854123"/>
            <a:ext cx="2006190" cy="194472"/>
          </a:xfrm>
          <a:prstGeom prst="straightConnector1">
            <a:avLst/>
          </a:prstGeom>
          <a:ln w="9525">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6" name="Content Placeholder 2">
            <a:extLst>
              <a:ext uri="{FF2B5EF4-FFF2-40B4-BE49-F238E27FC236}">
                <a16:creationId xmlns:a16="http://schemas.microsoft.com/office/drawing/2014/main" id="{7C468A76-A482-4874-BBAB-93816B1ED1CD}"/>
              </a:ext>
            </a:extLst>
          </p:cNvPr>
          <p:cNvSpPr txBox="1">
            <a:spLocks/>
          </p:cNvSpPr>
          <p:nvPr/>
        </p:nvSpPr>
        <p:spPr>
          <a:xfrm>
            <a:off x="6007947" y="1935701"/>
            <a:ext cx="5354360" cy="4334520"/>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000" dirty="0">
                <a:solidFill>
                  <a:schemeClr val="accent5">
                    <a:lumMod val="50000"/>
                  </a:schemeClr>
                </a:solidFill>
                <a:latin typeface="+mj-lt"/>
              </a:rPr>
              <a:t>SPAC wants to acquire an EU Target, e.g., in Austria.</a:t>
            </a:r>
          </a:p>
          <a:p>
            <a:r>
              <a:rPr lang="en-US" sz="2000" dirty="0">
                <a:solidFill>
                  <a:schemeClr val="accent5">
                    <a:lumMod val="50000"/>
                  </a:schemeClr>
                </a:solidFill>
                <a:latin typeface="+mj-lt"/>
              </a:rPr>
              <a:t>It pays cash for most of the founders’ shares and, in addition, a portion of the founder’s shares shall be exchanged for shares in the SPAC</a:t>
            </a:r>
          </a:p>
          <a:p>
            <a:r>
              <a:rPr lang="en-US" sz="2000" dirty="0">
                <a:solidFill>
                  <a:schemeClr val="accent5">
                    <a:lumMod val="50000"/>
                  </a:schemeClr>
                </a:solidFill>
                <a:latin typeface="+mj-lt"/>
              </a:rPr>
              <a:t>The steps to implement this tax neutrally (in Austria) are as follows:</a:t>
            </a:r>
          </a:p>
          <a:p>
            <a:pPr marL="896938" indent="-361950">
              <a:buNone/>
            </a:pPr>
            <a:r>
              <a:rPr lang="en-US" sz="2000" dirty="0">
                <a:solidFill>
                  <a:schemeClr val="accent5">
                    <a:lumMod val="50000"/>
                  </a:schemeClr>
                </a:solidFill>
                <a:latin typeface="+mj-lt"/>
              </a:rPr>
              <a:t>A. 	SPAC establishes NewCo</a:t>
            </a:r>
          </a:p>
          <a:p>
            <a:pPr marL="896938" indent="-361950">
              <a:buNone/>
            </a:pPr>
            <a:r>
              <a:rPr lang="en-US" sz="2000" dirty="0">
                <a:solidFill>
                  <a:schemeClr val="accent5">
                    <a:lumMod val="50000"/>
                  </a:schemeClr>
                </a:solidFill>
                <a:latin typeface="+mj-lt"/>
              </a:rPr>
              <a:t>B. 	NewCo buys most of shares for cash</a:t>
            </a:r>
          </a:p>
          <a:p>
            <a:pPr marL="896938" indent="-361950">
              <a:buNone/>
            </a:pPr>
            <a:r>
              <a:rPr lang="en-US" sz="2000" dirty="0">
                <a:solidFill>
                  <a:schemeClr val="accent5">
                    <a:lumMod val="50000"/>
                  </a:schemeClr>
                </a:solidFill>
                <a:latin typeface="+mj-lt"/>
              </a:rPr>
              <a:t>C.	Target is merged with and into NewCo (NewCo = surviving entity); upon merger remaining shares are cancelled and shares in SPAC are issued to founders</a:t>
            </a:r>
          </a:p>
        </p:txBody>
      </p:sp>
      <p:sp>
        <p:nvSpPr>
          <p:cNvPr id="2" name="TextBox 1">
            <a:extLst>
              <a:ext uri="{FF2B5EF4-FFF2-40B4-BE49-F238E27FC236}">
                <a16:creationId xmlns:a16="http://schemas.microsoft.com/office/drawing/2014/main" id="{3495F1BC-69AC-48CF-9FD7-22E008485E1E}"/>
              </a:ext>
            </a:extLst>
          </p:cNvPr>
          <p:cNvSpPr txBox="1"/>
          <p:nvPr/>
        </p:nvSpPr>
        <p:spPr>
          <a:xfrm>
            <a:off x="416545" y="381000"/>
            <a:ext cx="11402293" cy="523220"/>
          </a:xfrm>
          <a:prstGeom prst="rect">
            <a:avLst/>
          </a:prstGeom>
          <a:noFill/>
        </p:spPr>
        <p:txBody>
          <a:bodyPr wrap="square" rtlCol="0">
            <a:spAutoFit/>
          </a:bodyPr>
          <a:lstStyle/>
          <a:p>
            <a:r>
              <a:rPr lang="en-US" sz="2800" u="sng">
                <a:solidFill>
                  <a:schemeClr val="accent5">
                    <a:lumMod val="50000"/>
                  </a:schemeClr>
                </a:solidFill>
              </a:rPr>
              <a:t>Forward Triangular Amalgamation</a:t>
            </a:r>
          </a:p>
        </p:txBody>
      </p:sp>
      <p:cxnSp>
        <p:nvCxnSpPr>
          <p:cNvPr id="5" name="Straight Arrow Connector 4">
            <a:extLst>
              <a:ext uri="{FF2B5EF4-FFF2-40B4-BE49-F238E27FC236}">
                <a16:creationId xmlns:a16="http://schemas.microsoft.com/office/drawing/2014/main" id="{A7E23C1B-685D-4F64-A295-F418C70383E3}"/>
              </a:ext>
            </a:extLst>
          </p:cNvPr>
          <p:cNvCxnSpPr>
            <a:cxnSpLocks/>
          </p:cNvCxnSpPr>
          <p:nvPr/>
        </p:nvCxnSpPr>
        <p:spPr>
          <a:xfrm flipH="1">
            <a:off x="3611163" y="2087094"/>
            <a:ext cx="506216" cy="2337259"/>
          </a:xfrm>
          <a:prstGeom prst="straightConnector1">
            <a:avLst/>
          </a:prstGeom>
          <a:ln w="9525">
            <a:solidFill>
              <a:srgbClr val="339966"/>
            </a:solidFill>
            <a:tailEnd type="triangle"/>
          </a:ln>
        </p:spPr>
        <p:style>
          <a:lnRef idx="1">
            <a:schemeClr val="accent1"/>
          </a:lnRef>
          <a:fillRef idx="0">
            <a:schemeClr val="accent1"/>
          </a:fillRef>
          <a:effectRef idx="0">
            <a:schemeClr val="accent1"/>
          </a:effectRef>
          <a:fontRef idx="minor">
            <a:schemeClr val="tx1"/>
          </a:fontRef>
        </p:style>
      </p:cxnSp>
      <p:cxnSp>
        <p:nvCxnSpPr>
          <p:cNvPr id="7" name="Straight Arrow Connector 6">
            <a:extLst>
              <a:ext uri="{FF2B5EF4-FFF2-40B4-BE49-F238E27FC236}">
                <a16:creationId xmlns:a16="http://schemas.microsoft.com/office/drawing/2014/main" id="{51FE69BF-7053-4897-A0EE-06152787A7F2}"/>
              </a:ext>
            </a:extLst>
          </p:cNvPr>
          <p:cNvCxnSpPr>
            <a:cxnSpLocks/>
            <a:stCxn id="19" idx="2"/>
          </p:cNvCxnSpPr>
          <p:nvPr/>
        </p:nvCxnSpPr>
        <p:spPr>
          <a:xfrm flipH="1">
            <a:off x="3801979" y="2206530"/>
            <a:ext cx="593714" cy="2214290"/>
          </a:xfrm>
          <a:prstGeom prst="straightConnector1">
            <a:avLst/>
          </a:prstGeom>
          <a:ln w="9525">
            <a:solidFill>
              <a:srgbClr val="339966"/>
            </a:solidFill>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F1138949-B500-43D5-9805-9758A3808068}"/>
              </a:ext>
            </a:extLst>
          </p:cNvPr>
          <p:cNvCxnSpPr>
            <a:cxnSpLocks/>
            <a:stCxn id="29" idx="2"/>
          </p:cNvCxnSpPr>
          <p:nvPr/>
        </p:nvCxnSpPr>
        <p:spPr>
          <a:xfrm flipH="1">
            <a:off x="3973036" y="2218651"/>
            <a:ext cx="651486" cy="2202169"/>
          </a:xfrm>
          <a:prstGeom prst="straightConnector1">
            <a:avLst/>
          </a:prstGeom>
          <a:ln w="9525">
            <a:solidFill>
              <a:srgbClr val="339966"/>
            </a:solidFill>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95B7D9AA-8C97-4D43-B174-26E242BA9975}"/>
              </a:ext>
            </a:extLst>
          </p:cNvPr>
          <p:cNvCxnSpPr>
            <a:cxnSpLocks/>
          </p:cNvCxnSpPr>
          <p:nvPr/>
        </p:nvCxnSpPr>
        <p:spPr>
          <a:xfrm flipH="1">
            <a:off x="1876892" y="1933695"/>
            <a:ext cx="2043225" cy="249174"/>
          </a:xfrm>
          <a:prstGeom prst="straightConnector1">
            <a:avLst/>
          </a:prstGeom>
          <a:ln w="9525">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8CC1F9EA-D3D0-44DD-A0F3-22EA773875F4}"/>
              </a:ext>
            </a:extLst>
          </p:cNvPr>
          <p:cNvCxnSpPr>
            <a:cxnSpLocks/>
          </p:cNvCxnSpPr>
          <p:nvPr/>
        </p:nvCxnSpPr>
        <p:spPr>
          <a:xfrm flipH="1">
            <a:off x="1873023" y="2034960"/>
            <a:ext cx="2100013" cy="302902"/>
          </a:xfrm>
          <a:prstGeom prst="straightConnector1">
            <a:avLst/>
          </a:prstGeom>
          <a:ln w="9525">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12" name="Arrow: Right 11">
            <a:extLst>
              <a:ext uri="{FF2B5EF4-FFF2-40B4-BE49-F238E27FC236}">
                <a16:creationId xmlns:a16="http://schemas.microsoft.com/office/drawing/2014/main" id="{9E3A5B9B-BDF3-40B7-8813-0845469FB738}"/>
              </a:ext>
            </a:extLst>
          </p:cNvPr>
          <p:cNvSpPr/>
          <p:nvPr/>
        </p:nvSpPr>
        <p:spPr>
          <a:xfrm rot="19717593">
            <a:off x="1490916" y="2691480"/>
            <a:ext cx="2498470" cy="367866"/>
          </a:xfrm>
          <a:prstGeom prst="rightArrow">
            <a:avLst>
              <a:gd name="adj1" fmla="val 50000"/>
              <a:gd name="adj2" fmla="val 65494"/>
            </a:avLst>
          </a:prstGeom>
          <a:solidFill>
            <a:schemeClr val="bg1">
              <a:lumMod val="85000"/>
            </a:schemeClr>
          </a:solidFill>
          <a:ln w="317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a:solidFill>
                  <a:schemeClr val="tx1"/>
                </a:solidFill>
              </a:rPr>
              <a:t>cash for shares</a:t>
            </a:r>
          </a:p>
        </p:txBody>
      </p:sp>
      <p:sp>
        <p:nvSpPr>
          <p:cNvPr id="15" name="Oval 14">
            <a:extLst>
              <a:ext uri="{FF2B5EF4-FFF2-40B4-BE49-F238E27FC236}">
                <a16:creationId xmlns:a16="http://schemas.microsoft.com/office/drawing/2014/main" id="{628A3555-05E1-400F-8572-5D8196465947}"/>
              </a:ext>
            </a:extLst>
          </p:cNvPr>
          <p:cNvSpPr/>
          <p:nvPr/>
        </p:nvSpPr>
        <p:spPr>
          <a:xfrm>
            <a:off x="3671675" y="1584541"/>
            <a:ext cx="1711022" cy="693434"/>
          </a:xfrm>
          <a:prstGeom prst="ellipse">
            <a:avLst/>
          </a:prstGeom>
          <a:solidFill>
            <a:schemeClr val="bg1">
              <a:lumMod val="85000"/>
            </a:schemeClr>
          </a:solidFill>
          <a:ln w="317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solidFill>
                <a:schemeClr val="tx1"/>
              </a:solidFill>
            </a:endParaRPr>
          </a:p>
        </p:txBody>
      </p:sp>
      <p:pic>
        <p:nvPicPr>
          <p:cNvPr id="18" name="Graphic 17" descr="Man">
            <a:extLst>
              <a:ext uri="{FF2B5EF4-FFF2-40B4-BE49-F238E27FC236}">
                <a16:creationId xmlns:a16="http://schemas.microsoft.com/office/drawing/2014/main" id="{2437E361-0C17-4CA0-AAA3-DFF7B2CD0CBF}"/>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988479" y="1795505"/>
            <a:ext cx="382447" cy="382447"/>
          </a:xfrm>
          <a:prstGeom prst="rect">
            <a:avLst/>
          </a:prstGeom>
        </p:spPr>
      </p:pic>
      <p:pic>
        <p:nvPicPr>
          <p:cNvPr id="19" name="Graphic 18" descr="Man">
            <a:extLst>
              <a:ext uri="{FF2B5EF4-FFF2-40B4-BE49-F238E27FC236}">
                <a16:creationId xmlns:a16="http://schemas.microsoft.com/office/drawing/2014/main" id="{B2C641FD-3D8A-40B0-B43A-7B34036CD1E2}"/>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204469" y="1824083"/>
            <a:ext cx="382447" cy="382447"/>
          </a:xfrm>
          <a:prstGeom prst="rect">
            <a:avLst/>
          </a:prstGeom>
        </p:spPr>
      </p:pic>
      <p:sp>
        <p:nvSpPr>
          <p:cNvPr id="20" name="Rectangle 19">
            <a:extLst>
              <a:ext uri="{FF2B5EF4-FFF2-40B4-BE49-F238E27FC236}">
                <a16:creationId xmlns:a16="http://schemas.microsoft.com/office/drawing/2014/main" id="{CCC53F45-A7D1-464F-ABB5-6F49BB1C61FC}"/>
              </a:ext>
            </a:extLst>
          </p:cNvPr>
          <p:cNvSpPr/>
          <p:nvPr/>
        </p:nvSpPr>
        <p:spPr>
          <a:xfrm>
            <a:off x="790078" y="3265164"/>
            <a:ext cx="1021769" cy="607956"/>
          </a:xfrm>
          <a:prstGeom prst="rect">
            <a:avLst/>
          </a:prstGeom>
          <a:solidFill>
            <a:schemeClr val="tx2">
              <a:lumMod val="60000"/>
              <a:lumOff val="40000"/>
            </a:schemeClr>
          </a:solidFill>
          <a:ln w="9525">
            <a:solidFill>
              <a:schemeClr val="tx1"/>
            </a:solidFill>
          </a:ln>
          <a:effectLst>
            <a:outerShdw blurRad="50800" dist="38100" dir="2700000" algn="tl" rotWithShape="0">
              <a:prstClr val="black">
                <a:alpha val="40000"/>
              </a:prstClr>
            </a:outerShdw>
            <a:softEdge rad="1270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b="1">
                <a:solidFill>
                  <a:schemeClr val="bg1"/>
                </a:solidFill>
                <a:cs typeface="Arial" panose="020B0604020202020204" pitchFamily="34" charset="0"/>
              </a:rPr>
              <a:t>EU</a:t>
            </a:r>
            <a:br>
              <a:rPr lang="en-US" sz="1600" b="1">
                <a:solidFill>
                  <a:schemeClr val="bg1"/>
                </a:solidFill>
                <a:cs typeface="Arial" panose="020B0604020202020204" pitchFamily="34" charset="0"/>
              </a:rPr>
            </a:br>
            <a:r>
              <a:rPr lang="en-US" sz="1600" b="1">
                <a:solidFill>
                  <a:schemeClr val="bg1"/>
                </a:solidFill>
                <a:cs typeface="Arial" panose="020B0604020202020204" pitchFamily="34" charset="0"/>
              </a:rPr>
              <a:t>NewCo</a:t>
            </a:r>
          </a:p>
        </p:txBody>
      </p:sp>
      <p:cxnSp>
        <p:nvCxnSpPr>
          <p:cNvPr id="21" name="Straight Arrow Connector 20">
            <a:extLst>
              <a:ext uri="{FF2B5EF4-FFF2-40B4-BE49-F238E27FC236}">
                <a16:creationId xmlns:a16="http://schemas.microsoft.com/office/drawing/2014/main" id="{8C2CC1BE-B884-43B7-AEB2-F634BC82A78E}"/>
              </a:ext>
            </a:extLst>
          </p:cNvPr>
          <p:cNvCxnSpPr>
            <a:cxnSpLocks/>
            <a:stCxn id="26" idx="2"/>
            <a:endCxn id="20" idx="0"/>
          </p:cNvCxnSpPr>
          <p:nvPr/>
        </p:nvCxnSpPr>
        <p:spPr>
          <a:xfrm flipH="1">
            <a:off x="1300963" y="2527812"/>
            <a:ext cx="6302" cy="737352"/>
          </a:xfrm>
          <a:prstGeom prst="straightConnector1">
            <a:avLst/>
          </a:prstGeom>
          <a:ln w="9525">
            <a:solidFill>
              <a:schemeClr val="tx1"/>
            </a:solidFill>
            <a:tailEnd type="stealth"/>
          </a:ln>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35B8575D-067B-4D41-A9F7-368EF4EBC3C9}"/>
              </a:ext>
            </a:extLst>
          </p:cNvPr>
          <p:cNvSpPr txBox="1"/>
          <p:nvPr/>
        </p:nvSpPr>
        <p:spPr>
          <a:xfrm>
            <a:off x="1348370" y="4751879"/>
            <a:ext cx="1711021" cy="168849"/>
          </a:xfrm>
          <a:prstGeom prst="rect">
            <a:avLst/>
          </a:prstGeom>
          <a:noFill/>
        </p:spPr>
        <p:txBody>
          <a:bodyPr wrap="square" lIns="0" tIns="0" rIns="0" bIns="0" rtlCol="0">
            <a:noAutofit/>
          </a:bodyPr>
          <a:lstStyle/>
          <a:p>
            <a:pPr algn="ctr"/>
            <a:r>
              <a:rPr lang="en-US" sz="1600" dirty="0">
                <a:solidFill>
                  <a:schemeClr val="tx1">
                    <a:lumMod val="85000"/>
                    <a:lumOff val="15000"/>
                  </a:schemeClr>
                </a:solidFill>
                <a:cs typeface="Arial" panose="020B0604020202020204" pitchFamily="34" charset="0"/>
              </a:rPr>
              <a:t>partial ownership after Step B</a:t>
            </a:r>
          </a:p>
        </p:txBody>
      </p:sp>
      <p:sp>
        <p:nvSpPr>
          <p:cNvPr id="26" name="Rectangle 25">
            <a:extLst>
              <a:ext uri="{FF2B5EF4-FFF2-40B4-BE49-F238E27FC236}">
                <a16:creationId xmlns:a16="http://schemas.microsoft.com/office/drawing/2014/main" id="{2844436A-CF4D-48A2-B277-190AE0D2EE30}"/>
              </a:ext>
            </a:extLst>
          </p:cNvPr>
          <p:cNvSpPr/>
          <p:nvPr/>
        </p:nvSpPr>
        <p:spPr>
          <a:xfrm>
            <a:off x="796380" y="1919856"/>
            <a:ext cx="1021769" cy="607956"/>
          </a:xfrm>
          <a:prstGeom prst="rect">
            <a:avLst/>
          </a:prstGeom>
          <a:solidFill>
            <a:srgbClr val="CD2509"/>
          </a:solidFill>
          <a:ln w="9525">
            <a:solidFill>
              <a:schemeClr val="tx1"/>
            </a:solidFill>
          </a:ln>
          <a:effectLst>
            <a:outerShdw blurRad="50800" dist="38100" dir="2700000" algn="tl" rotWithShape="0">
              <a:prstClr val="black">
                <a:alpha val="40000"/>
              </a:prstClr>
            </a:outerShdw>
            <a:softEdge rad="1270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b="1">
                <a:solidFill>
                  <a:schemeClr val="bg1"/>
                </a:solidFill>
                <a:cs typeface="Arial" panose="020B0604020202020204" pitchFamily="34" charset="0"/>
              </a:rPr>
              <a:t>SPAC</a:t>
            </a:r>
          </a:p>
        </p:txBody>
      </p:sp>
      <p:pic>
        <p:nvPicPr>
          <p:cNvPr id="29" name="Graphic 28" descr="Man">
            <a:extLst>
              <a:ext uri="{FF2B5EF4-FFF2-40B4-BE49-F238E27FC236}">
                <a16:creationId xmlns:a16="http://schemas.microsoft.com/office/drawing/2014/main" id="{D19DC1BF-BA46-4F01-857E-61E9D558B35B}"/>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433298" y="1836204"/>
            <a:ext cx="382447" cy="382447"/>
          </a:xfrm>
          <a:prstGeom prst="rect">
            <a:avLst/>
          </a:prstGeom>
        </p:spPr>
      </p:pic>
      <p:grpSp>
        <p:nvGrpSpPr>
          <p:cNvPr id="33" name="Group 32">
            <a:extLst>
              <a:ext uri="{FF2B5EF4-FFF2-40B4-BE49-F238E27FC236}">
                <a16:creationId xmlns:a16="http://schemas.microsoft.com/office/drawing/2014/main" id="{10680ADE-5918-4E68-803F-1C5D80C27595}"/>
              </a:ext>
            </a:extLst>
          </p:cNvPr>
          <p:cNvGrpSpPr/>
          <p:nvPr/>
        </p:nvGrpSpPr>
        <p:grpSpPr>
          <a:xfrm>
            <a:off x="442500" y="3327289"/>
            <a:ext cx="462400" cy="417337"/>
            <a:chOff x="837780" y="3530519"/>
            <a:chExt cx="283013" cy="197880"/>
          </a:xfrm>
        </p:grpSpPr>
        <p:sp>
          <p:nvSpPr>
            <p:cNvPr id="34" name="Oval 33">
              <a:extLst>
                <a:ext uri="{FF2B5EF4-FFF2-40B4-BE49-F238E27FC236}">
                  <a16:creationId xmlns:a16="http://schemas.microsoft.com/office/drawing/2014/main" id="{EA76FD64-16CE-4FE7-A2BD-25E1A98722FE}"/>
                </a:ext>
              </a:extLst>
            </p:cNvPr>
            <p:cNvSpPr/>
            <p:nvPr/>
          </p:nvSpPr>
          <p:spPr>
            <a:xfrm>
              <a:off x="856356" y="3530519"/>
              <a:ext cx="221229" cy="172440"/>
            </a:xfrm>
            <a:prstGeom prst="ellipse">
              <a:avLst/>
            </a:prstGeom>
            <a:solidFill>
              <a:srgbClr val="FFFF00"/>
            </a:solidFill>
            <a:ln w="3175">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solidFill>
                  <a:schemeClr val="tx1"/>
                </a:solidFill>
              </a:endParaRPr>
            </a:p>
          </p:txBody>
        </p:sp>
        <p:sp>
          <p:nvSpPr>
            <p:cNvPr id="35" name="TextBox 34">
              <a:extLst>
                <a:ext uri="{FF2B5EF4-FFF2-40B4-BE49-F238E27FC236}">
                  <a16:creationId xmlns:a16="http://schemas.microsoft.com/office/drawing/2014/main" id="{A77C96F3-7E7F-4C7F-BCE7-FDDEB4D152B1}"/>
                </a:ext>
              </a:extLst>
            </p:cNvPr>
            <p:cNvSpPr txBox="1"/>
            <p:nvPr/>
          </p:nvSpPr>
          <p:spPr>
            <a:xfrm>
              <a:off x="837780" y="3555959"/>
              <a:ext cx="283013" cy="172440"/>
            </a:xfrm>
            <a:prstGeom prst="rect">
              <a:avLst/>
            </a:prstGeom>
            <a:noFill/>
          </p:spPr>
          <p:txBody>
            <a:bodyPr wrap="square" lIns="0" tIns="0" rIns="0" bIns="0" rtlCol="0">
              <a:noAutofit/>
            </a:bodyPr>
            <a:lstStyle/>
            <a:p>
              <a:pPr algn="ctr"/>
              <a:r>
                <a:rPr lang="en-US" sz="1600">
                  <a:solidFill>
                    <a:schemeClr val="tx1">
                      <a:lumMod val="85000"/>
                      <a:lumOff val="15000"/>
                    </a:schemeClr>
                  </a:solidFill>
                  <a:cs typeface="Arial" panose="020B0604020202020204" pitchFamily="34" charset="0"/>
                </a:rPr>
                <a:t>A</a:t>
              </a:r>
            </a:p>
          </p:txBody>
        </p:sp>
      </p:grpSp>
      <p:sp>
        <p:nvSpPr>
          <p:cNvPr id="36" name="TextBox 35">
            <a:extLst>
              <a:ext uri="{FF2B5EF4-FFF2-40B4-BE49-F238E27FC236}">
                <a16:creationId xmlns:a16="http://schemas.microsoft.com/office/drawing/2014/main" id="{FEF3EF68-7047-4598-A09C-D750E7A046D6}"/>
              </a:ext>
            </a:extLst>
          </p:cNvPr>
          <p:cNvSpPr txBox="1"/>
          <p:nvPr/>
        </p:nvSpPr>
        <p:spPr>
          <a:xfrm>
            <a:off x="4232039" y="1603995"/>
            <a:ext cx="838504" cy="97879"/>
          </a:xfrm>
          <a:prstGeom prst="rect">
            <a:avLst/>
          </a:prstGeom>
          <a:noFill/>
        </p:spPr>
        <p:txBody>
          <a:bodyPr wrap="square" lIns="0" tIns="0" rIns="0" bIns="0" rtlCol="0">
            <a:noAutofit/>
          </a:bodyPr>
          <a:lstStyle/>
          <a:p>
            <a:pPr algn="l"/>
            <a:r>
              <a:rPr lang="en-US" sz="1600" dirty="0">
                <a:solidFill>
                  <a:schemeClr val="tx1">
                    <a:lumMod val="85000"/>
                    <a:lumOff val="15000"/>
                  </a:schemeClr>
                </a:solidFill>
                <a:cs typeface="Arial" panose="020B0604020202020204" pitchFamily="34" charset="0"/>
              </a:rPr>
              <a:t>founders</a:t>
            </a:r>
          </a:p>
        </p:txBody>
      </p:sp>
      <p:cxnSp>
        <p:nvCxnSpPr>
          <p:cNvPr id="42" name="Connector: Elbow 41">
            <a:extLst>
              <a:ext uri="{FF2B5EF4-FFF2-40B4-BE49-F238E27FC236}">
                <a16:creationId xmlns:a16="http://schemas.microsoft.com/office/drawing/2014/main" id="{336421E4-6220-471E-B3CE-6A80661E2B07}"/>
              </a:ext>
            </a:extLst>
          </p:cNvPr>
          <p:cNvCxnSpPr>
            <a:cxnSpLocks/>
            <a:stCxn id="20" idx="2"/>
            <a:endCxn id="24" idx="1"/>
          </p:cNvCxnSpPr>
          <p:nvPr/>
        </p:nvCxnSpPr>
        <p:spPr>
          <a:xfrm rot="16200000" flipH="1">
            <a:off x="1770892" y="3403190"/>
            <a:ext cx="883677" cy="1823535"/>
          </a:xfrm>
          <a:prstGeom prst="bentConnector2">
            <a:avLst/>
          </a:prstGeom>
          <a:ln w="9525">
            <a:solidFill>
              <a:srgbClr val="339966"/>
            </a:solidFill>
            <a:prstDash val="sysDash"/>
            <a:tailEnd type="stealth"/>
          </a:ln>
        </p:spPr>
        <p:style>
          <a:lnRef idx="1">
            <a:schemeClr val="accent1"/>
          </a:lnRef>
          <a:fillRef idx="0">
            <a:schemeClr val="accent1"/>
          </a:fillRef>
          <a:effectRef idx="0">
            <a:schemeClr val="accent1"/>
          </a:effectRef>
          <a:fontRef idx="minor">
            <a:schemeClr val="tx1"/>
          </a:fontRef>
        </p:style>
      </p:cxnSp>
      <p:grpSp>
        <p:nvGrpSpPr>
          <p:cNvPr id="46" name="Group 45">
            <a:extLst>
              <a:ext uri="{FF2B5EF4-FFF2-40B4-BE49-F238E27FC236}">
                <a16:creationId xmlns:a16="http://schemas.microsoft.com/office/drawing/2014/main" id="{162C6BDC-4EC4-40D9-ADAA-4A048C70397A}"/>
              </a:ext>
            </a:extLst>
          </p:cNvPr>
          <p:cNvGrpSpPr/>
          <p:nvPr/>
        </p:nvGrpSpPr>
        <p:grpSpPr>
          <a:xfrm>
            <a:off x="2806255" y="2981603"/>
            <a:ext cx="512355" cy="419774"/>
            <a:chOff x="837780" y="3530519"/>
            <a:chExt cx="283013" cy="197880"/>
          </a:xfrm>
        </p:grpSpPr>
        <p:sp>
          <p:nvSpPr>
            <p:cNvPr id="47" name="Oval 46">
              <a:extLst>
                <a:ext uri="{FF2B5EF4-FFF2-40B4-BE49-F238E27FC236}">
                  <a16:creationId xmlns:a16="http://schemas.microsoft.com/office/drawing/2014/main" id="{6ED4D3DF-CA99-4254-BC1C-73AD62264B07}"/>
                </a:ext>
              </a:extLst>
            </p:cNvPr>
            <p:cNvSpPr/>
            <p:nvPr/>
          </p:nvSpPr>
          <p:spPr>
            <a:xfrm>
              <a:off x="856356" y="3530519"/>
              <a:ext cx="221229" cy="172440"/>
            </a:xfrm>
            <a:prstGeom prst="ellipse">
              <a:avLst/>
            </a:prstGeom>
            <a:solidFill>
              <a:srgbClr val="FFFF00"/>
            </a:solidFill>
            <a:ln w="3175">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solidFill>
                  <a:schemeClr val="tx1"/>
                </a:solidFill>
              </a:endParaRPr>
            </a:p>
          </p:txBody>
        </p:sp>
        <p:sp>
          <p:nvSpPr>
            <p:cNvPr id="48" name="TextBox 47">
              <a:extLst>
                <a:ext uri="{FF2B5EF4-FFF2-40B4-BE49-F238E27FC236}">
                  <a16:creationId xmlns:a16="http://schemas.microsoft.com/office/drawing/2014/main" id="{B2F08734-B18E-49D6-B88C-9A25E3D144BD}"/>
                </a:ext>
              </a:extLst>
            </p:cNvPr>
            <p:cNvSpPr txBox="1"/>
            <p:nvPr/>
          </p:nvSpPr>
          <p:spPr>
            <a:xfrm>
              <a:off x="837780" y="3555959"/>
              <a:ext cx="283013" cy="172440"/>
            </a:xfrm>
            <a:prstGeom prst="rect">
              <a:avLst/>
            </a:prstGeom>
            <a:noFill/>
          </p:spPr>
          <p:txBody>
            <a:bodyPr wrap="square" lIns="0" tIns="0" rIns="0" bIns="0" rtlCol="0">
              <a:noAutofit/>
            </a:bodyPr>
            <a:lstStyle/>
            <a:p>
              <a:pPr algn="ctr"/>
              <a:r>
                <a:rPr lang="en-US" sz="1600">
                  <a:solidFill>
                    <a:schemeClr val="tx1">
                      <a:lumMod val="85000"/>
                      <a:lumOff val="15000"/>
                    </a:schemeClr>
                  </a:solidFill>
                  <a:cs typeface="Arial" panose="020B0604020202020204" pitchFamily="34" charset="0"/>
                </a:rPr>
                <a:t>B</a:t>
              </a:r>
            </a:p>
          </p:txBody>
        </p:sp>
      </p:grpSp>
      <p:grpSp>
        <p:nvGrpSpPr>
          <p:cNvPr id="49" name="Group 48">
            <a:extLst>
              <a:ext uri="{FF2B5EF4-FFF2-40B4-BE49-F238E27FC236}">
                <a16:creationId xmlns:a16="http://schemas.microsoft.com/office/drawing/2014/main" id="{2A0C1DAE-1F28-49C8-AA70-9EFB3585307E}"/>
              </a:ext>
            </a:extLst>
          </p:cNvPr>
          <p:cNvGrpSpPr/>
          <p:nvPr/>
        </p:nvGrpSpPr>
        <p:grpSpPr>
          <a:xfrm>
            <a:off x="1658326" y="1500908"/>
            <a:ext cx="493791" cy="399141"/>
            <a:chOff x="837780" y="3530519"/>
            <a:chExt cx="283013" cy="197880"/>
          </a:xfrm>
        </p:grpSpPr>
        <p:sp>
          <p:nvSpPr>
            <p:cNvPr id="50" name="Oval 49">
              <a:extLst>
                <a:ext uri="{FF2B5EF4-FFF2-40B4-BE49-F238E27FC236}">
                  <a16:creationId xmlns:a16="http://schemas.microsoft.com/office/drawing/2014/main" id="{EE478694-3D28-47A5-8E9E-5EDDC6A2957A}"/>
                </a:ext>
              </a:extLst>
            </p:cNvPr>
            <p:cNvSpPr/>
            <p:nvPr/>
          </p:nvSpPr>
          <p:spPr>
            <a:xfrm>
              <a:off x="856356" y="3530519"/>
              <a:ext cx="221229" cy="172440"/>
            </a:xfrm>
            <a:prstGeom prst="ellipse">
              <a:avLst/>
            </a:prstGeom>
            <a:solidFill>
              <a:srgbClr val="FFFF00"/>
            </a:solidFill>
            <a:ln w="3175">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solidFill>
                  <a:schemeClr val="tx1"/>
                </a:solidFill>
              </a:endParaRPr>
            </a:p>
          </p:txBody>
        </p:sp>
        <p:sp>
          <p:nvSpPr>
            <p:cNvPr id="51" name="TextBox 50">
              <a:extLst>
                <a:ext uri="{FF2B5EF4-FFF2-40B4-BE49-F238E27FC236}">
                  <a16:creationId xmlns:a16="http://schemas.microsoft.com/office/drawing/2014/main" id="{51D85947-59BB-4CD6-9727-A9F55FD98C94}"/>
                </a:ext>
              </a:extLst>
            </p:cNvPr>
            <p:cNvSpPr txBox="1"/>
            <p:nvPr/>
          </p:nvSpPr>
          <p:spPr>
            <a:xfrm>
              <a:off x="837780" y="3555959"/>
              <a:ext cx="283013" cy="172440"/>
            </a:xfrm>
            <a:prstGeom prst="rect">
              <a:avLst/>
            </a:prstGeom>
            <a:noFill/>
          </p:spPr>
          <p:txBody>
            <a:bodyPr wrap="square" lIns="0" tIns="0" rIns="0" bIns="0" rtlCol="0">
              <a:noAutofit/>
            </a:bodyPr>
            <a:lstStyle/>
            <a:p>
              <a:pPr algn="ctr"/>
              <a:r>
                <a:rPr lang="en-US" sz="1600">
                  <a:solidFill>
                    <a:schemeClr val="tx1">
                      <a:lumMod val="85000"/>
                      <a:lumOff val="15000"/>
                    </a:schemeClr>
                  </a:solidFill>
                  <a:cs typeface="Arial" panose="020B0604020202020204" pitchFamily="34" charset="0"/>
                </a:rPr>
                <a:t>C</a:t>
              </a:r>
            </a:p>
          </p:txBody>
        </p:sp>
      </p:grpSp>
      <p:sp>
        <p:nvSpPr>
          <p:cNvPr id="52" name="TextBox 51">
            <a:extLst>
              <a:ext uri="{FF2B5EF4-FFF2-40B4-BE49-F238E27FC236}">
                <a16:creationId xmlns:a16="http://schemas.microsoft.com/office/drawing/2014/main" id="{DE540503-A32C-4E2B-907D-84C98A1EC626}"/>
              </a:ext>
            </a:extLst>
          </p:cNvPr>
          <p:cNvSpPr txBox="1"/>
          <p:nvPr/>
        </p:nvSpPr>
        <p:spPr>
          <a:xfrm>
            <a:off x="2025177" y="1267545"/>
            <a:ext cx="1711021" cy="168849"/>
          </a:xfrm>
          <a:prstGeom prst="rect">
            <a:avLst/>
          </a:prstGeom>
          <a:noFill/>
        </p:spPr>
        <p:txBody>
          <a:bodyPr wrap="square" lIns="0" tIns="0" rIns="0" bIns="0" rtlCol="0">
            <a:noAutofit/>
          </a:bodyPr>
          <a:lstStyle/>
          <a:p>
            <a:pPr algn="ctr"/>
            <a:r>
              <a:rPr lang="en-US" sz="1600">
                <a:solidFill>
                  <a:schemeClr val="tx1">
                    <a:lumMod val="85000"/>
                    <a:lumOff val="15000"/>
                  </a:schemeClr>
                </a:solidFill>
                <a:cs typeface="Arial" panose="020B0604020202020204" pitchFamily="34" charset="0"/>
              </a:rPr>
              <a:t>shares received upon the merger</a:t>
            </a:r>
          </a:p>
        </p:txBody>
      </p:sp>
      <p:sp>
        <p:nvSpPr>
          <p:cNvPr id="84" name="Arrow: Curved Up 83">
            <a:extLst>
              <a:ext uri="{FF2B5EF4-FFF2-40B4-BE49-F238E27FC236}">
                <a16:creationId xmlns:a16="http://schemas.microsoft.com/office/drawing/2014/main" id="{6E8C5C9D-4627-4EA4-8CA5-4AEAA0220716}"/>
              </a:ext>
            </a:extLst>
          </p:cNvPr>
          <p:cNvSpPr/>
          <p:nvPr/>
        </p:nvSpPr>
        <p:spPr>
          <a:xfrm rot="1645561" flipH="1">
            <a:off x="372493" y="4297165"/>
            <a:ext cx="2809696" cy="1401000"/>
          </a:xfrm>
          <a:prstGeom prst="curvedUpArrow">
            <a:avLst>
              <a:gd name="adj1" fmla="val 14001"/>
              <a:gd name="adj2" fmla="val 30001"/>
              <a:gd name="adj3" fmla="val 2642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4" name="Rectangle 23">
            <a:extLst>
              <a:ext uri="{FF2B5EF4-FFF2-40B4-BE49-F238E27FC236}">
                <a16:creationId xmlns:a16="http://schemas.microsoft.com/office/drawing/2014/main" id="{2DF889A4-7C53-4AD1-97CB-6DCFFFCF3A7D}"/>
              </a:ext>
            </a:extLst>
          </p:cNvPr>
          <p:cNvSpPr/>
          <p:nvPr/>
        </p:nvSpPr>
        <p:spPr>
          <a:xfrm>
            <a:off x="3124498" y="4452819"/>
            <a:ext cx="966767" cy="607956"/>
          </a:xfrm>
          <a:prstGeom prst="rect">
            <a:avLst/>
          </a:prstGeom>
          <a:solidFill>
            <a:srgbClr val="339966"/>
          </a:solidFill>
          <a:ln w="9525">
            <a:solidFill>
              <a:schemeClr val="tx1"/>
            </a:solidFill>
          </a:ln>
          <a:effectLst>
            <a:outerShdw blurRad="50800" dist="38100" dir="2700000" algn="tl" rotWithShape="0">
              <a:prstClr val="black">
                <a:alpha val="40000"/>
              </a:prstClr>
            </a:outerShdw>
            <a:softEdge rad="1270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b="1">
                <a:solidFill>
                  <a:schemeClr val="bg1"/>
                </a:solidFill>
                <a:cs typeface="Arial" panose="020B0604020202020204" pitchFamily="34" charset="0"/>
              </a:rPr>
              <a:t>EU </a:t>
            </a:r>
            <a:br>
              <a:rPr lang="en-US" sz="1600" b="1">
                <a:solidFill>
                  <a:schemeClr val="bg1"/>
                </a:solidFill>
                <a:cs typeface="Arial" panose="020B0604020202020204" pitchFamily="34" charset="0"/>
              </a:rPr>
            </a:br>
            <a:r>
              <a:rPr lang="en-US" sz="1600" b="1">
                <a:solidFill>
                  <a:schemeClr val="bg1"/>
                </a:solidFill>
                <a:cs typeface="Arial" panose="020B0604020202020204" pitchFamily="34" charset="0"/>
              </a:rPr>
              <a:t>Target</a:t>
            </a:r>
          </a:p>
        </p:txBody>
      </p:sp>
      <p:sp>
        <p:nvSpPr>
          <p:cNvPr id="85" name="TextBox 84">
            <a:extLst>
              <a:ext uri="{FF2B5EF4-FFF2-40B4-BE49-F238E27FC236}">
                <a16:creationId xmlns:a16="http://schemas.microsoft.com/office/drawing/2014/main" id="{22CF00B2-D608-43F1-97FA-A6328AAC2C0D}"/>
              </a:ext>
            </a:extLst>
          </p:cNvPr>
          <p:cNvSpPr txBox="1"/>
          <p:nvPr/>
        </p:nvSpPr>
        <p:spPr>
          <a:xfrm>
            <a:off x="2415556" y="5494793"/>
            <a:ext cx="1711021" cy="168849"/>
          </a:xfrm>
          <a:prstGeom prst="rect">
            <a:avLst/>
          </a:prstGeom>
          <a:noFill/>
        </p:spPr>
        <p:txBody>
          <a:bodyPr wrap="square" lIns="0" tIns="0" rIns="0" bIns="0" rtlCol="0">
            <a:noAutofit/>
          </a:bodyPr>
          <a:lstStyle/>
          <a:p>
            <a:pPr algn="ctr"/>
            <a:r>
              <a:rPr lang="en-US" sz="1600">
                <a:solidFill>
                  <a:schemeClr val="tx1">
                    <a:lumMod val="85000"/>
                    <a:lumOff val="15000"/>
                  </a:schemeClr>
                </a:solidFill>
                <a:cs typeface="Arial" panose="020B0604020202020204" pitchFamily="34" charset="0"/>
              </a:rPr>
              <a:t>merger</a:t>
            </a:r>
          </a:p>
        </p:txBody>
      </p:sp>
      <p:grpSp>
        <p:nvGrpSpPr>
          <p:cNvPr id="43" name="Group 42">
            <a:extLst>
              <a:ext uri="{FF2B5EF4-FFF2-40B4-BE49-F238E27FC236}">
                <a16:creationId xmlns:a16="http://schemas.microsoft.com/office/drawing/2014/main" id="{E4A30727-DDF9-47F7-A820-C0BA4BFFB988}"/>
              </a:ext>
            </a:extLst>
          </p:cNvPr>
          <p:cNvGrpSpPr/>
          <p:nvPr/>
        </p:nvGrpSpPr>
        <p:grpSpPr>
          <a:xfrm>
            <a:off x="2577429" y="5607975"/>
            <a:ext cx="457651" cy="403543"/>
            <a:chOff x="837780" y="3530519"/>
            <a:chExt cx="283013" cy="197880"/>
          </a:xfrm>
        </p:grpSpPr>
        <p:sp>
          <p:nvSpPr>
            <p:cNvPr id="44" name="Oval 43">
              <a:extLst>
                <a:ext uri="{FF2B5EF4-FFF2-40B4-BE49-F238E27FC236}">
                  <a16:creationId xmlns:a16="http://schemas.microsoft.com/office/drawing/2014/main" id="{5A20C629-E110-4D13-95A3-12B5122634BA}"/>
                </a:ext>
              </a:extLst>
            </p:cNvPr>
            <p:cNvSpPr/>
            <p:nvPr/>
          </p:nvSpPr>
          <p:spPr>
            <a:xfrm>
              <a:off x="856356" y="3530519"/>
              <a:ext cx="221229" cy="172440"/>
            </a:xfrm>
            <a:prstGeom prst="ellipse">
              <a:avLst/>
            </a:prstGeom>
            <a:solidFill>
              <a:srgbClr val="FFFF00"/>
            </a:solidFill>
            <a:ln w="3175">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solidFill>
                  <a:schemeClr val="tx1"/>
                </a:solidFill>
              </a:endParaRPr>
            </a:p>
          </p:txBody>
        </p:sp>
        <p:sp>
          <p:nvSpPr>
            <p:cNvPr id="45" name="TextBox 44">
              <a:extLst>
                <a:ext uri="{FF2B5EF4-FFF2-40B4-BE49-F238E27FC236}">
                  <a16:creationId xmlns:a16="http://schemas.microsoft.com/office/drawing/2014/main" id="{6D0032E5-F092-47D1-BF24-B11FE070C336}"/>
                </a:ext>
              </a:extLst>
            </p:cNvPr>
            <p:cNvSpPr txBox="1"/>
            <p:nvPr/>
          </p:nvSpPr>
          <p:spPr>
            <a:xfrm>
              <a:off x="837780" y="3555959"/>
              <a:ext cx="283013" cy="172440"/>
            </a:xfrm>
            <a:prstGeom prst="rect">
              <a:avLst/>
            </a:prstGeom>
            <a:noFill/>
          </p:spPr>
          <p:txBody>
            <a:bodyPr wrap="square" lIns="0" tIns="0" rIns="0" bIns="0" rtlCol="0">
              <a:noAutofit/>
            </a:bodyPr>
            <a:lstStyle/>
            <a:p>
              <a:pPr algn="ctr"/>
              <a:r>
                <a:rPr lang="en-US" sz="1600">
                  <a:solidFill>
                    <a:schemeClr val="tx1">
                      <a:lumMod val="85000"/>
                      <a:lumOff val="15000"/>
                    </a:schemeClr>
                  </a:solidFill>
                  <a:cs typeface="Arial" panose="020B0604020202020204" pitchFamily="34" charset="0"/>
                </a:rPr>
                <a:t>C</a:t>
              </a:r>
            </a:p>
          </p:txBody>
        </p:sp>
      </p:grpSp>
      <p:sp>
        <p:nvSpPr>
          <p:cNvPr id="37" name="TextBox 36">
            <a:extLst>
              <a:ext uri="{FF2B5EF4-FFF2-40B4-BE49-F238E27FC236}">
                <a16:creationId xmlns:a16="http://schemas.microsoft.com/office/drawing/2014/main" id="{7185DC31-B724-457D-B281-BB3F7B29C5DD}"/>
              </a:ext>
            </a:extLst>
          </p:cNvPr>
          <p:cNvSpPr txBox="1"/>
          <p:nvPr/>
        </p:nvSpPr>
        <p:spPr>
          <a:xfrm>
            <a:off x="5404545" y="821094"/>
            <a:ext cx="5395719" cy="954107"/>
          </a:xfrm>
          <a:prstGeom prst="rect">
            <a:avLst/>
          </a:prstGeom>
          <a:noFill/>
        </p:spPr>
        <p:txBody>
          <a:bodyPr wrap="square" rtlCol="0">
            <a:spAutoFit/>
          </a:bodyPr>
          <a:lstStyle/>
          <a:p>
            <a:pPr algn="r"/>
            <a:r>
              <a:rPr lang="en-US" sz="2800" dirty="0">
                <a:solidFill>
                  <a:schemeClr val="accent5">
                    <a:lumMod val="50000"/>
                  </a:schemeClr>
                </a:solidFill>
              </a:rPr>
              <a:t>Share for share exchange </a:t>
            </a:r>
            <a:br>
              <a:rPr lang="en-US" sz="2800" dirty="0">
                <a:solidFill>
                  <a:schemeClr val="accent5">
                    <a:lumMod val="50000"/>
                  </a:schemeClr>
                </a:solidFill>
              </a:rPr>
            </a:br>
            <a:r>
              <a:rPr lang="en-US" sz="2800" dirty="0">
                <a:solidFill>
                  <a:schemeClr val="accent5">
                    <a:lumMod val="50000"/>
                  </a:schemeClr>
                </a:solidFill>
              </a:rPr>
              <a:t>with </a:t>
            </a:r>
            <a:r>
              <a:rPr lang="en-US" sz="2800" dirty="0">
                <a:solidFill>
                  <a:srgbClr val="C00000"/>
                </a:solidFill>
              </a:rPr>
              <a:t>Triangular Forward Merger</a:t>
            </a:r>
          </a:p>
        </p:txBody>
      </p:sp>
      <p:sp>
        <p:nvSpPr>
          <p:cNvPr id="38" name="TextBox 37">
            <a:extLst>
              <a:ext uri="{FF2B5EF4-FFF2-40B4-BE49-F238E27FC236}">
                <a16:creationId xmlns:a16="http://schemas.microsoft.com/office/drawing/2014/main" id="{3EE20175-FB44-4467-97F0-245319277D42}"/>
              </a:ext>
            </a:extLst>
          </p:cNvPr>
          <p:cNvSpPr txBox="1"/>
          <p:nvPr/>
        </p:nvSpPr>
        <p:spPr>
          <a:xfrm>
            <a:off x="6293184" y="139382"/>
            <a:ext cx="5525654" cy="646331"/>
          </a:xfrm>
          <a:prstGeom prst="rect">
            <a:avLst/>
          </a:prstGeom>
          <a:noFill/>
          <a:ln>
            <a:solidFill>
              <a:srgbClr val="0070C0"/>
            </a:solidFill>
          </a:ln>
        </p:spPr>
        <p:txBody>
          <a:bodyPr wrap="square" rtlCol="0">
            <a:spAutoFit/>
          </a:bodyPr>
          <a:lstStyle/>
          <a:p>
            <a:r>
              <a:rPr lang="de-DE">
                <a:solidFill>
                  <a:schemeClr val="accent1">
                    <a:lumMod val="75000"/>
                  </a:schemeClr>
                </a:solidFill>
              </a:rPr>
              <a:t>Christian Wimpissinger, Binder Grösswang</a:t>
            </a:r>
          </a:p>
          <a:p>
            <a:r>
              <a:rPr lang="de-DE">
                <a:solidFill>
                  <a:schemeClr val="accent1">
                    <a:lumMod val="75000"/>
                  </a:schemeClr>
                </a:solidFill>
              </a:rPr>
              <a:t>James Somerville, A&amp;L Goodbody</a:t>
            </a:r>
            <a:endParaRPr lang="en-US">
              <a:solidFill>
                <a:schemeClr val="accent1">
                  <a:lumMod val="75000"/>
                </a:schemeClr>
              </a:solidFill>
            </a:endParaRPr>
          </a:p>
        </p:txBody>
      </p:sp>
      <p:sp>
        <p:nvSpPr>
          <p:cNvPr id="3" name="Slide Number Placeholder 2">
            <a:extLst>
              <a:ext uri="{FF2B5EF4-FFF2-40B4-BE49-F238E27FC236}">
                <a16:creationId xmlns:a16="http://schemas.microsoft.com/office/drawing/2014/main" id="{E411928C-7EF1-4780-AE09-8B5071E59FA8}"/>
              </a:ext>
            </a:extLst>
          </p:cNvPr>
          <p:cNvSpPr>
            <a:spLocks noGrp="1"/>
          </p:cNvSpPr>
          <p:nvPr>
            <p:ph type="sldNum" sz="quarter" idx="12"/>
          </p:nvPr>
        </p:nvSpPr>
        <p:spPr/>
        <p:txBody>
          <a:bodyPr/>
          <a:lstStyle/>
          <a:p>
            <a:fld id="{16BC0DEB-40E7-4E2B-AFA7-58970AFA776D}" type="slidenum">
              <a:rPr lang="en-GB" smtClean="0"/>
              <a:t>24</a:t>
            </a:fld>
            <a:endParaRPr lang="en-GB"/>
          </a:p>
        </p:txBody>
      </p:sp>
    </p:spTree>
    <p:extLst>
      <p:ext uri="{BB962C8B-B14F-4D97-AF65-F5344CB8AC3E}">
        <p14:creationId xmlns:p14="http://schemas.microsoft.com/office/powerpoint/2010/main" val="1138248583"/>
      </p:ext>
    </p:extLst>
  </p:cSld>
  <p:clrMapOvr>
    <a:masterClrMapping/>
  </p:clrMapOvr>
</p:sld>
</file>

<file path=ppt/slides/slide25.xml><?xml version="1.0" encoding="utf-8"?>
<p:sld xmlns:a14="http://schemas.microsoft.com/office/drawing/2010/main"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p:spPr>
      </p:pic>
      <p:sp>
        <p:nvSpPr>
          <p:cNvPr id="5" name="Title 1">
            <a:extLst>
              <a:ext uri="{FF2B5EF4-FFF2-40B4-BE49-F238E27FC236}">
                <a16:creationId xmlns:a16="http://schemas.microsoft.com/office/drawing/2014/main" id="{1D0F9D8F-E0EB-413A-A29E-2D2E6440027E}"/>
              </a:ext>
            </a:extLst>
          </p:cNvPr>
          <p:cNvSpPr txBox="1">
            <a:spLocks/>
          </p:cNvSpPr>
          <p:nvPr/>
        </p:nvSpPr>
        <p:spPr>
          <a:xfrm>
            <a:off x="270164" y="2431473"/>
            <a:ext cx="11617035" cy="240376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800">
                <a:solidFill>
                  <a:schemeClr val="accent5">
                    <a:lumMod val="50000"/>
                  </a:schemeClr>
                </a:solidFill>
              </a:rPr>
              <a:t>d. Reverse Triangular</a:t>
            </a:r>
            <a:br>
              <a:rPr lang="en-US" sz="3600">
                <a:solidFill>
                  <a:schemeClr val="accent5">
                    <a:lumMod val="50000"/>
                  </a:schemeClr>
                </a:solidFill>
              </a:rPr>
            </a:br>
            <a:endParaRPr lang="en-US" sz="3000" dirty="0">
              <a:solidFill>
                <a:schemeClr val="accent5">
                  <a:lumMod val="50000"/>
                </a:schemeClr>
              </a:solidFill>
            </a:endParaRPr>
          </a:p>
        </p:txBody>
      </p:sp>
      <p:sp>
        <p:nvSpPr>
          <p:cNvPr id="2" name="Slide Number Placeholder 1">
            <a:extLst>
              <a:ext uri="{FF2B5EF4-FFF2-40B4-BE49-F238E27FC236}">
                <a16:creationId xmlns:a16="http://schemas.microsoft.com/office/drawing/2014/main" id="{2946D80D-0554-42BD-8BA7-FABB82C4BFB1}"/>
              </a:ext>
            </a:extLst>
          </p:cNvPr>
          <p:cNvSpPr>
            <a:spLocks noGrp="1"/>
          </p:cNvSpPr>
          <p:nvPr>
            <p:ph type="sldNum" sz="quarter" idx="12"/>
          </p:nvPr>
        </p:nvSpPr>
        <p:spPr/>
        <p:txBody>
          <a:bodyPr/>
          <a:lstStyle/>
          <a:p>
            <a:fld id="{16BC0DEB-40E7-4E2B-AFA7-58970AFA776D}" type="slidenum">
              <a:rPr lang="en-GB" smtClean="0"/>
              <a:t>25</a:t>
            </a:fld>
            <a:endParaRPr lang="en-GB"/>
          </a:p>
        </p:txBody>
      </p:sp>
    </p:spTree>
    <p:extLst>
      <p:ext uri="{BB962C8B-B14F-4D97-AF65-F5344CB8AC3E}">
        <p14:creationId xmlns:p14="http://schemas.microsoft.com/office/powerpoint/2010/main" val="2405313583"/>
      </p:ext>
    </p:extLst>
  </p:cSld>
  <p:clrMapOvr>
    <a:masterClrMapping/>
  </p:clrMapOvr>
</p:sld>
</file>

<file path=ppt/slides/slide26.xml><?xml version="1.0" encoding="utf-8"?>
<p:sld xmlns:a16="http://schemas.microsoft.com/office/drawing/2014/main" xmlns:a14="http://schemas.microsoft.com/office/drawing/2010/main" xmlns:asvg="http://schemas.microsoft.com/office/drawing/2016/SVG/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id="{2DF889A4-7C53-4AD1-97CB-6DCFFFCF3A7D}"/>
              </a:ext>
            </a:extLst>
          </p:cNvPr>
          <p:cNvSpPr/>
          <p:nvPr/>
        </p:nvSpPr>
        <p:spPr>
          <a:xfrm>
            <a:off x="3124498" y="4452819"/>
            <a:ext cx="966767" cy="607956"/>
          </a:xfrm>
          <a:prstGeom prst="rect">
            <a:avLst/>
          </a:prstGeom>
          <a:solidFill>
            <a:srgbClr val="339966"/>
          </a:solidFill>
          <a:ln w="9525">
            <a:solidFill>
              <a:schemeClr val="tx1"/>
            </a:solidFill>
          </a:ln>
          <a:effectLst>
            <a:outerShdw blurRad="50800" dist="38100" dir="2700000" algn="tl" rotWithShape="0">
              <a:prstClr val="black">
                <a:alpha val="40000"/>
              </a:prstClr>
            </a:outerShdw>
            <a:softEdge rad="1270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b="1">
                <a:solidFill>
                  <a:schemeClr val="bg1"/>
                </a:solidFill>
                <a:cs typeface="Arial" panose="020B0604020202020204" pitchFamily="34" charset="0"/>
              </a:rPr>
              <a:t>EU </a:t>
            </a:r>
            <a:br>
              <a:rPr lang="en-US" sz="1600" b="1">
                <a:solidFill>
                  <a:schemeClr val="bg1"/>
                </a:solidFill>
                <a:cs typeface="Arial" panose="020B0604020202020204" pitchFamily="34" charset="0"/>
              </a:rPr>
            </a:br>
            <a:r>
              <a:rPr lang="en-US" sz="1600" b="1">
                <a:solidFill>
                  <a:schemeClr val="bg1"/>
                </a:solidFill>
                <a:cs typeface="Arial" panose="020B0604020202020204" pitchFamily="34" charset="0"/>
              </a:rPr>
              <a:t>Target</a:t>
            </a:r>
          </a:p>
        </p:txBody>
      </p:sp>
      <p:cxnSp>
        <p:nvCxnSpPr>
          <p:cNvPr id="62" name="Straight Arrow Connector 61">
            <a:extLst>
              <a:ext uri="{FF2B5EF4-FFF2-40B4-BE49-F238E27FC236}">
                <a16:creationId xmlns:a16="http://schemas.microsoft.com/office/drawing/2014/main" id="{D5C9DE14-F7A1-4D45-A86D-F93465CC6A25}"/>
              </a:ext>
            </a:extLst>
          </p:cNvPr>
          <p:cNvCxnSpPr>
            <a:cxnSpLocks/>
          </p:cNvCxnSpPr>
          <p:nvPr/>
        </p:nvCxnSpPr>
        <p:spPr>
          <a:xfrm flipH="1">
            <a:off x="1873022" y="1854123"/>
            <a:ext cx="2006190" cy="194472"/>
          </a:xfrm>
          <a:prstGeom prst="straightConnector1">
            <a:avLst/>
          </a:prstGeom>
          <a:ln w="9525">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6" name="Content Placeholder 2">
            <a:extLst>
              <a:ext uri="{FF2B5EF4-FFF2-40B4-BE49-F238E27FC236}">
                <a16:creationId xmlns:a16="http://schemas.microsoft.com/office/drawing/2014/main" id="{7C468A76-A482-4874-BBAB-93816B1ED1CD}"/>
              </a:ext>
            </a:extLst>
          </p:cNvPr>
          <p:cNvSpPr txBox="1">
            <a:spLocks/>
          </p:cNvSpPr>
          <p:nvPr/>
        </p:nvSpPr>
        <p:spPr>
          <a:xfrm>
            <a:off x="6201016" y="2218651"/>
            <a:ext cx="4446891" cy="3524042"/>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000" dirty="0">
                <a:solidFill>
                  <a:schemeClr val="accent5">
                    <a:lumMod val="50000"/>
                  </a:schemeClr>
                </a:solidFill>
                <a:latin typeface="+mj-lt"/>
              </a:rPr>
              <a:t>Same as previous, but instead of a forward triangular merger, a reverse triangular merger is implemented, i.e.:</a:t>
            </a:r>
          </a:p>
          <a:p>
            <a:pPr marL="896938" indent="-361950">
              <a:buNone/>
            </a:pPr>
            <a:r>
              <a:rPr lang="en-US" sz="2000" dirty="0">
                <a:solidFill>
                  <a:schemeClr val="accent5">
                    <a:lumMod val="50000"/>
                  </a:schemeClr>
                </a:solidFill>
                <a:latin typeface="+mj-lt"/>
              </a:rPr>
              <a:t>A. 	SPAC establishes NewCo</a:t>
            </a:r>
          </a:p>
          <a:p>
            <a:pPr marL="896938" indent="-361950">
              <a:buNone/>
            </a:pPr>
            <a:r>
              <a:rPr lang="en-US" sz="2000" dirty="0">
                <a:solidFill>
                  <a:schemeClr val="accent5">
                    <a:lumMod val="50000"/>
                  </a:schemeClr>
                </a:solidFill>
                <a:latin typeface="+mj-lt"/>
              </a:rPr>
              <a:t>B. 	NewCo buys most of shares for cash</a:t>
            </a:r>
          </a:p>
          <a:p>
            <a:pPr marL="896938" indent="-361950">
              <a:buNone/>
            </a:pPr>
            <a:r>
              <a:rPr lang="en-US" sz="2000" dirty="0">
                <a:solidFill>
                  <a:schemeClr val="accent5">
                    <a:lumMod val="50000"/>
                  </a:schemeClr>
                </a:solidFill>
                <a:latin typeface="+mj-lt"/>
              </a:rPr>
              <a:t>C.	NewCo is merged with and into Target (Target = surviving entity); upon merger remaining shares of founders are exchanged for shares in SPAC</a:t>
            </a:r>
          </a:p>
        </p:txBody>
      </p:sp>
      <p:sp>
        <p:nvSpPr>
          <p:cNvPr id="2" name="TextBox 1">
            <a:extLst>
              <a:ext uri="{FF2B5EF4-FFF2-40B4-BE49-F238E27FC236}">
                <a16:creationId xmlns:a16="http://schemas.microsoft.com/office/drawing/2014/main" id="{3495F1BC-69AC-48CF-9FD7-22E008485E1E}"/>
              </a:ext>
            </a:extLst>
          </p:cNvPr>
          <p:cNvSpPr txBox="1"/>
          <p:nvPr/>
        </p:nvSpPr>
        <p:spPr>
          <a:xfrm>
            <a:off x="416545" y="381000"/>
            <a:ext cx="11402293" cy="523220"/>
          </a:xfrm>
          <a:prstGeom prst="rect">
            <a:avLst/>
          </a:prstGeom>
          <a:noFill/>
        </p:spPr>
        <p:txBody>
          <a:bodyPr wrap="square" rtlCol="0">
            <a:spAutoFit/>
          </a:bodyPr>
          <a:lstStyle/>
          <a:p>
            <a:r>
              <a:rPr lang="en-US" sz="2800" u="sng">
                <a:solidFill>
                  <a:schemeClr val="accent5">
                    <a:lumMod val="50000"/>
                  </a:schemeClr>
                </a:solidFill>
              </a:rPr>
              <a:t>Reverse Triangular Amalgamation</a:t>
            </a:r>
          </a:p>
        </p:txBody>
      </p:sp>
      <p:cxnSp>
        <p:nvCxnSpPr>
          <p:cNvPr id="5" name="Straight Arrow Connector 4">
            <a:extLst>
              <a:ext uri="{FF2B5EF4-FFF2-40B4-BE49-F238E27FC236}">
                <a16:creationId xmlns:a16="http://schemas.microsoft.com/office/drawing/2014/main" id="{A7E23C1B-685D-4F64-A295-F418C70383E3}"/>
              </a:ext>
            </a:extLst>
          </p:cNvPr>
          <p:cNvCxnSpPr>
            <a:cxnSpLocks/>
          </p:cNvCxnSpPr>
          <p:nvPr/>
        </p:nvCxnSpPr>
        <p:spPr>
          <a:xfrm flipH="1">
            <a:off x="3611163" y="2087094"/>
            <a:ext cx="506216" cy="2337259"/>
          </a:xfrm>
          <a:prstGeom prst="straightConnector1">
            <a:avLst/>
          </a:prstGeom>
          <a:ln w="9525">
            <a:solidFill>
              <a:srgbClr val="339966"/>
            </a:solidFill>
            <a:tailEnd type="triangle"/>
          </a:ln>
        </p:spPr>
        <p:style>
          <a:lnRef idx="1">
            <a:schemeClr val="accent1"/>
          </a:lnRef>
          <a:fillRef idx="0">
            <a:schemeClr val="accent1"/>
          </a:fillRef>
          <a:effectRef idx="0">
            <a:schemeClr val="accent1"/>
          </a:effectRef>
          <a:fontRef idx="minor">
            <a:schemeClr val="tx1"/>
          </a:fontRef>
        </p:style>
      </p:cxnSp>
      <p:cxnSp>
        <p:nvCxnSpPr>
          <p:cNvPr id="7" name="Straight Arrow Connector 6">
            <a:extLst>
              <a:ext uri="{FF2B5EF4-FFF2-40B4-BE49-F238E27FC236}">
                <a16:creationId xmlns:a16="http://schemas.microsoft.com/office/drawing/2014/main" id="{51FE69BF-7053-4897-A0EE-06152787A7F2}"/>
              </a:ext>
            </a:extLst>
          </p:cNvPr>
          <p:cNvCxnSpPr>
            <a:cxnSpLocks/>
            <a:stCxn id="19" idx="2"/>
          </p:cNvCxnSpPr>
          <p:nvPr/>
        </p:nvCxnSpPr>
        <p:spPr>
          <a:xfrm flipH="1">
            <a:off x="3801979" y="2206530"/>
            <a:ext cx="593714" cy="2214290"/>
          </a:xfrm>
          <a:prstGeom prst="straightConnector1">
            <a:avLst/>
          </a:prstGeom>
          <a:ln w="9525">
            <a:solidFill>
              <a:srgbClr val="339966"/>
            </a:solidFill>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F1138949-B500-43D5-9805-9758A3808068}"/>
              </a:ext>
            </a:extLst>
          </p:cNvPr>
          <p:cNvCxnSpPr>
            <a:cxnSpLocks/>
            <a:stCxn id="29" idx="2"/>
          </p:cNvCxnSpPr>
          <p:nvPr/>
        </p:nvCxnSpPr>
        <p:spPr>
          <a:xfrm flipH="1">
            <a:off x="3973036" y="2218651"/>
            <a:ext cx="651486" cy="2202169"/>
          </a:xfrm>
          <a:prstGeom prst="straightConnector1">
            <a:avLst/>
          </a:prstGeom>
          <a:ln w="9525">
            <a:solidFill>
              <a:srgbClr val="339966"/>
            </a:solidFill>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95B7D9AA-8C97-4D43-B174-26E242BA9975}"/>
              </a:ext>
            </a:extLst>
          </p:cNvPr>
          <p:cNvCxnSpPr>
            <a:cxnSpLocks/>
          </p:cNvCxnSpPr>
          <p:nvPr/>
        </p:nvCxnSpPr>
        <p:spPr>
          <a:xfrm flipH="1">
            <a:off x="1876892" y="1933695"/>
            <a:ext cx="2043225" cy="249174"/>
          </a:xfrm>
          <a:prstGeom prst="straightConnector1">
            <a:avLst/>
          </a:prstGeom>
          <a:ln w="9525">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8CC1F9EA-D3D0-44DD-A0F3-22EA773875F4}"/>
              </a:ext>
            </a:extLst>
          </p:cNvPr>
          <p:cNvCxnSpPr>
            <a:cxnSpLocks/>
          </p:cNvCxnSpPr>
          <p:nvPr/>
        </p:nvCxnSpPr>
        <p:spPr>
          <a:xfrm flipH="1">
            <a:off x="1873023" y="2034960"/>
            <a:ext cx="2100013" cy="302902"/>
          </a:xfrm>
          <a:prstGeom prst="straightConnector1">
            <a:avLst/>
          </a:prstGeom>
          <a:ln w="9525">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12" name="Arrow: Right 11">
            <a:extLst>
              <a:ext uri="{FF2B5EF4-FFF2-40B4-BE49-F238E27FC236}">
                <a16:creationId xmlns:a16="http://schemas.microsoft.com/office/drawing/2014/main" id="{9E3A5B9B-BDF3-40B7-8813-0845469FB738}"/>
              </a:ext>
            </a:extLst>
          </p:cNvPr>
          <p:cNvSpPr/>
          <p:nvPr/>
        </p:nvSpPr>
        <p:spPr>
          <a:xfrm rot="19717593">
            <a:off x="1490916" y="2691480"/>
            <a:ext cx="2498470" cy="367866"/>
          </a:xfrm>
          <a:prstGeom prst="rightArrow">
            <a:avLst>
              <a:gd name="adj1" fmla="val 50000"/>
              <a:gd name="adj2" fmla="val 65494"/>
            </a:avLst>
          </a:prstGeom>
          <a:solidFill>
            <a:schemeClr val="bg1">
              <a:lumMod val="85000"/>
            </a:schemeClr>
          </a:solidFill>
          <a:ln w="317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a:solidFill>
                  <a:schemeClr val="tx1"/>
                </a:solidFill>
              </a:rPr>
              <a:t>cash for shares</a:t>
            </a:r>
          </a:p>
        </p:txBody>
      </p:sp>
      <p:sp>
        <p:nvSpPr>
          <p:cNvPr id="15" name="Oval 14">
            <a:extLst>
              <a:ext uri="{FF2B5EF4-FFF2-40B4-BE49-F238E27FC236}">
                <a16:creationId xmlns:a16="http://schemas.microsoft.com/office/drawing/2014/main" id="{628A3555-05E1-400F-8572-5D8196465947}"/>
              </a:ext>
            </a:extLst>
          </p:cNvPr>
          <p:cNvSpPr/>
          <p:nvPr/>
        </p:nvSpPr>
        <p:spPr>
          <a:xfrm>
            <a:off x="3671675" y="1584541"/>
            <a:ext cx="1711022" cy="693434"/>
          </a:xfrm>
          <a:prstGeom prst="ellipse">
            <a:avLst/>
          </a:prstGeom>
          <a:solidFill>
            <a:schemeClr val="bg1">
              <a:lumMod val="85000"/>
            </a:schemeClr>
          </a:solidFill>
          <a:ln w="317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solidFill>
                <a:schemeClr val="tx1"/>
              </a:solidFill>
            </a:endParaRPr>
          </a:p>
        </p:txBody>
      </p:sp>
      <p:pic>
        <p:nvPicPr>
          <p:cNvPr id="18" name="Graphic 17" descr="Man">
            <a:extLst>
              <a:ext uri="{FF2B5EF4-FFF2-40B4-BE49-F238E27FC236}">
                <a16:creationId xmlns:a16="http://schemas.microsoft.com/office/drawing/2014/main" id="{2437E361-0C17-4CA0-AAA3-DFF7B2CD0CBF}"/>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988479" y="1795505"/>
            <a:ext cx="382447" cy="382447"/>
          </a:xfrm>
          <a:prstGeom prst="rect">
            <a:avLst/>
          </a:prstGeom>
        </p:spPr>
      </p:pic>
      <p:pic>
        <p:nvPicPr>
          <p:cNvPr id="19" name="Graphic 18" descr="Man">
            <a:extLst>
              <a:ext uri="{FF2B5EF4-FFF2-40B4-BE49-F238E27FC236}">
                <a16:creationId xmlns:a16="http://schemas.microsoft.com/office/drawing/2014/main" id="{B2C641FD-3D8A-40B0-B43A-7B34036CD1E2}"/>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204469" y="1824083"/>
            <a:ext cx="382447" cy="382447"/>
          </a:xfrm>
          <a:prstGeom prst="rect">
            <a:avLst/>
          </a:prstGeom>
        </p:spPr>
      </p:pic>
      <p:cxnSp>
        <p:nvCxnSpPr>
          <p:cNvPr id="21" name="Straight Arrow Connector 20">
            <a:extLst>
              <a:ext uri="{FF2B5EF4-FFF2-40B4-BE49-F238E27FC236}">
                <a16:creationId xmlns:a16="http://schemas.microsoft.com/office/drawing/2014/main" id="{8C2CC1BE-B884-43B7-AEB2-F634BC82A78E}"/>
              </a:ext>
            </a:extLst>
          </p:cNvPr>
          <p:cNvCxnSpPr>
            <a:cxnSpLocks/>
            <a:stCxn id="26" idx="2"/>
            <a:endCxn id="20" idx="0"/>
          </p:cNvCxnSpPr>
          <p:nvPr/>
        </p:nvCxnSpPr>
        <p:spPr>
          <a:xfrm flipH="1">
            <a:off x="1300963" y="2527812"/>
            <a:ext cx="6302" cy="737352"/>
          </a:xfrm>
          <a:prstGeom prst="straightConnector1">
            <a:avLst/>
          </a:prstGeom>
          <a:ln w="9525">
            <a:solidFill>
              <a:schemeClr val="tx1"/>
            </a:solidFill>
            <a:tailEnd type="stealth"/>
          </a:ln>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35B8575D-067B-4D41-A9F7-368EF4EBC3C9}"/>
              </a:ext>
            </a:extLst>
          </p:cNvPr>
          <p:cNvSpPr txBox="1"/>
          <p:nvPr/>
        </p:nvSpPr>
        <p:spPr>
          <a:xfrm>
            <a:off x="1348370" y="4751879"/>
            <a:ext cx="1711021" cy="168849"/>
          </a:xfrm>
          <a:prstGeom prst="rect">
            <a:avLst/>
          </a:prstGeom>
          <a:noFill/>
        </p:spPr>
        <p:txBody>
          <a:bodyPr wrap="square" lIns="0" tIns="0" rIns="0" bIns="0" rtlCol="0">
            <a:noAutofit/>
          </a:bodyPr>
          <a:lstStyle/>
          <a:p>
            <a:pPr algn="ctr"/>
            <a:r>
              <a:rPr lang="en-US" sz="1600" dirty="0">
                <a:solidFill>
                  <a:schemeClr val="tx1">
                    <a:lumMod val="85000"/>
                    <a:lumOff val="15000"/>
                  </a:schemeClr>
                </a:solidFill>
                <a:cs typeface="Arial" panose="020B0604020202020204" pitchFamily="34" charset="0"/>
              </a:rPr>
              <a:t>partial ownership after Step B</a:t>
            </a:r>
          </a:p>
        </p:txBody>
      </p:sp>
      <p:sp>
        <p:nvSpPr>
          <p:cNvPr id="26" name="Rectangle 25">
            <a:extLst>
              <a:ext uri="{FF2B5EF4-FFF2-40B4-BE49-F238E27FC236}">
                <a16:creationId xmlns:a16="http://schemas.microsoft.com/office/drawing/2014/main" id="{2844436A-CF4D-48A2-B277-190AE0D2EE30}"/>
              </a:ext>
            </a:extLst>
          </p:cNvPr>
          <p:cNvSpPr/>
          <p:nvPr/>
        </p:nvSpPr>
        <p:spPr>
          <a:xfrm>
            <a:off x="796380" y="1919856"/>
            <a:ext cx="1021769" cy="607956"/>
          </a:xfrm>
          <a:prstGeom prst="rect">
            <a:avLst/>
          </a:prstGeom>
          <a:solidFill>
            <a:srgbClr val="CD2509"/>
          </a:solidFill>
          <a:ln w="9525">
            <a:solidFill>
              <a:schemeClr val="tx1"/>
            </a:solidFill>
          </a:ln>
          <a:effectLst>
            <a:outerShdw blurRad="50800" dist="38100" dir="2700000" algn="tl" rotWithShape="0">
              <a:prstClr val="black">
                <a:alpha val="40000"/>
              </a:prstClr>
            </a:outerShdw>
            <a:softEdge rad="1270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b="1">
                <a:solidFill>
                  <a:schemeClr val="bg1"/>
                </a:solidFill>
                <a:cs typeface="Arial" panose="020B0604020202020204" pitchFamily="34" charset="0"/>
              </a:rPr>
              <a:t>SPAC</a:t>
            </a:r>
          </a:p>
        </p:txBody>
      </p:sp>
      <p:pic>
        <p:nvPicPr>
          <p:cNvPr id="29" name="Graphic 28" descr="Man">
            <a:extLst>
              <a:ext uri="{FF2B5EF4-FFF2-40B4-BE49-F238E27FC236}">
                <a16:creationId xmlns:a16="http://schemas.microsoft.com/office/drawing/2014/main" id="{D19DC1BF-BA46-4F01-857E-61E9D558B35B}"/>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433298" y="1836204"/>
            <a:ext cx="382447" cy="382447"/>
          </a:xfrm>
          <a:prstGeom prst="rect">
            <a:avLst/>
          </a:prstGeom>
        </p:spPr>
      </p:pic>
      <p:grpSp>
        <p:nvGrpSpPr>
          <p:cNvPr id="33" name="Group 32">
            <a:extLst>
              <a:ext uri="{FF2B5EF4-FFF2-40B4-BE49-F238E27FC236}">
                <a16:creationId xmlns:a16="http://schemas.microsoft.com/office/drawing/2014/main" id="{10680ADE-5918-4E68-803F-1C5D80C27595}"/>
              </a:ext>
            </a:extLst>
          </p:cNvPr>
          <p:cNvGrpSpPr/>
          <p:nvPr/>
        </p:nvGrpSpPr>
        <p:grpSpPr>
          <a:xfrm>
            <a:off x="442500" y="3327289"/>
            <a:ext cx="462400" cy="417337"/>
            <a:chOff x="837780" y="3530519"/>
            <a:chExt cx="283013" cy="197880"/>
          </a:xfrm>
        </p:grpSpPr>
        <p:sp>
          <p:nvSpPr>
            <p:cNvPr id="34" name="Oval 33">
              <a:extLst>
                <a:ext uri="{FF2B5EF4-FFF2-40B4-BE49-F238E27FC236}">
                  <a16:creationId xmlns:a16="http://schemas.microsoft.com/office/drawing/2014/main" id="{EA76FD64-16CE-4FE7-A2BD-25E1A98722FE}"/>
                </a:ext>
              </a:extLst>
            </p:cNvPr>
            <p:cNvSpPr/>
            <p:nvPr/>
          </p:nvSpPr>
          <p:spPr>
            <a:xfrm>
              <a:off x="856356" y="3530519"/>
              <a:ext cx="221229" cy="172440"/>
            </a:xfrm>
            <a:prstGeom prst="ellipse">
              <a:avLst/>
            </a:prstGeom>
            <a:solidFill>
              <a:srgbClr val="FFFF00"/>
            </a:solidFill>
            <a:ln w="3175">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solidFill>
                  <a:schemeClr val="tx1"/>
                </a:solidFill>
              </a:endParaRPr>
            </a:p>
          </p:txBody>
        </p:sp>
        <p:sp>
          <p:nvSpPr>
            <p:cNvPr id="35" name="TextBox 34">
              <a:extLst>
                <a:ext uri="{FF2B5EF4-FFF2-40B4-BE49-F238E27FC236}">
                  <a16:creationId xmlns:a16="http://schemas.microsoft.com/office/drawing/2014/main" id="{A77C96F3-7E7F-4C7F-BCE7-FDDEB4D152B1}"/>
                </a:ext>
              </a:extLst>
            </p:cNvPr>
            <p:cNvSpPr txBox="1"/>
            <p:nvPr/>
          </p:nvSpPr>
          <p:spPr>
            <a:xfrm>
              <a:off x="837780" y="3555959"/>
              <a:ext cx="283013" cy="172440"/>
            </a:xfrm>
            <a:prstGeom prst="rect">
              <a:avLst/>
            </a:prstGeom>
            <a:noFill/>
          </p:spPr>
          <p:txBody>
            <a:bodyPr wrap="square" lIns="0" tIns="0" rIns="0" bIns="0" rtlCol="0">
              <a:noAutofit/>
            </a:bodyPr>
            <a:lstStyle/>
            <a:p>
              <a:pPr algn="ctr"/>
              <a:r>
                <a:rPr lang="en-US" sz="1600">
                  <a:solidFill>
                    <a:schemeClr val="tx1">
                      <a:lumMod val="85000"/>
                      <a:lumOff val="15000"/>
                    </a:schemeClr>
                  </a:solidFill>
                  <a:cs typeface="Arial" panose="020B0604020202020204" pitchFamily="34" charset="0"/>
                </a:rPr>
                <a:t>A</a:t>
              </a:r>
            </a:p>
          </p:txBody>
        </p:sp>
      </p:grpSp>
      <p:sp>
        <p:nvSpPr>
          <p:cNvPr id="36" name="TextBox 35">
            <a:extLst>
              <a:ext uri="{FF2B5EF4-FFF2-40B4-BE49-F238E27FC236}">
                <a16:creationId xmlns:a16="http://schemas.microsoft.com/office/drawing/2014/main" id="{FEF3EF68-7047-4598-A09C-D750E7A046D6}"/>
              </a:ext>
            </a:extLst>
          </p:cNvPr>
          <p:cNvSpPr txBox="1"/>
          <p:nvPr/>
        </p:nvSpPr>
        <p:spPr>
          <a:xfrm>
            <a:off x="4232039" y="1603995"/>
            <a:ext cx="838504" cy="97879"/>
          </a:xfrm>
          <a:prstGeom prst="rect">
            <a:avLst/>
          </a:prstGeom>
          <a:noFill/>
        </p:spPr>
        <p:txBody>
          <a:bodyPr wrap="square" lIns="0" tIns="0" rIns="0" bIns="0" rtlCol="0">
            <a:noAutofit/>
          </a:bodyPr>
          <a:lstStyle/>
          <a:p>
            <a:pPr algn="l"/>
            <a:r>
              <a:rPr lang="en-US" sz="1600" dirty="0">
                <a:solidFill>
                  <a:schemeClr val="tx1">
                    <a:lumMod val="85000"/>
                    <a:lumOff val="15000"/>
                  </a:schemeClr>
                </a:solidFill>
                <a:cs typeface="Arial" panose="020B0604020202020204" pitchFamily="34" charset="0"/>
              </a:rPr>
              <a:t>founders</a:t>
            </a:r>
          </a:p>
        </p:txBody>
      </p:sp>
      <p:cxnSp>
        <p:nvCxnSpPr>
          <p:cNvPr id="42" name="Connector: Elbow 41">
            <a:extLst>
              <a:ext uri="{FF2B5EF4-FFF2-40B4-BE49-F238E27FC236}">
                <a16:creationId xmlns:a16="http://schemas.microsoft.com/office/drawing/2014/main" id="{336421E4-6220-471E-B3CE-6A80661E2B07}"/>
              </a:ext>
            </a:extLst>
          </p:cNvPr>
          <p:cNvCxnSpPr>
            <a:cxnSpLocks/>
            <a:stCxn id="20" idx="2"/>
            <a:endCxn id="24" idx="1"/>
          </p:cNvCxnSpPr>
          <p:nvPr/>
        </p:nvCxnSpPr>
        <p:spPr>
          <a:xfrm rot="16200000" flipH="1">
            <a:off x="1770892" y="3403190"/>
            <a:ext cx="883677" cy="1823535"/>
          </a:xfrm>
          <a:prstGeom prst="bentConnector2">
            <a:avLst/>
          </a:prstGeom>
          <a:ln w="9525">
            <a:solidFill>
              <a:srgbClr val="339966"/>
            </a:solidFill>
            <a:prstDash val="sysDash"/>
            <a:tailEnd type="stealth"/>
          </a:ln>
        </p:spPr>
        <p:style>
          <a:lnRef idx="1">
            <a:schemeClr val="accent1"/>
          </a:lnRef>
          <a:fillRef idx="0">
            <a:schemeClr val="accent1"/>
          </a:fillRef>
          <a:effectRef idx="0">
            <a:schemeClr val="accent1"/>
          </a:effectRef>
          <a:fontRef idx="minor">
            <a:schemeClr val="tx1"/>
          </a:fontRef>
        </p:style>
      </p:cxnSp>
      <p:grpSp>
        <p:nvGrpSpPr>
          <p:cNvPr id="46" name="Group 45">
            <a:extLst>
              <a:ext uri="{FF2B5EF4-FFF2-40B4-BE49-F238E27FC236}">
                <a16:creationId xmlns:a16="http://schemas.microsoft.com/office/drawing/2014/main" id="{162C6BDC-4EC4-40D9-ADAA-4A048C70397A}"/>
              </a:ext>
            </a:extLst>
          </p:cNvPr>
          <p:cNvGrpSpPr/>
          <p:nvPr/>
        </p:nvGrpSpPr>
        <p:grpSpPr>
          <a:xfrm>
            <a:off x="2806255" y="2981603"/>
            <a:ext cx="512355" cy="419774"/>
            <a:chOff x="837780" y="3530519"/>
            <a:chExt cx="283013" cy="197880"/>
          </a:xfrm>
        </p:grpSpPr>
        <p:sp>
          <p:nvSpPr>
            <p:cNvPr id="47" name="Oval 46">
              <a:extLst>
                <a:ext uri="{FF2B5EF4-FFF2-40B4-BE49-F238E27FC236}">
                  <a16:creationId xmlns:a16="http://schemas.microsoft.com/office/drawing/2014/main" id="{6ED4D3DF-CA99-4254-BC1C-73AD62264B07}"/>
                </a:ext>
              </a:extLst>
            </p:cNvPr>
            <p:cNvSpPr/>
            <p:nvPr/>
          </p:nvSpPr>
          <p:spPr>
            <a:xfrm>
              <a:off x="856356" y="3530519"/>
              <a:ext cx="221229" cy="172440"/>
            </a:xfrm>
            <a:prstGeom prst="ellipse">
              <a:avLst/>
            </a:prstGeom>
            <a:solidFill>
              <a:srgbClr val="FFFF00"/>
            </a:solidFill>
            <a:ln w="3175">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solidFill>
                  <a:schemeClr val="tx1"/>
                </a:solidFill>
              </a:endParaRPr>
            </a:p>
          </p:txBody>
        </p:sp>
        <p:sp>
          <p:nvSpPr>
            <p:cNvPr id="48" name="TextBox 47">
              <a:extLst>
                <a:ext uri="{FF2B5EF4-FFF2-40B4-BE49-F238E27FC236}">
                  <a16:creationId xmlns:a16="http://schemas.microsoft.com/office/drawing/2014/main" id="{B2F08734-B18E-49D6-B88C-9A25E3D144BD}"/>
                </a:ext>
              </a:extLst>
            </p:cNvPr>
            <p:cNvSpPr txBox="1"/>
            <p:nvPr/>
          </p:nvSpPr>
          <p:spPr>
            <a:xfrm>
              <a:off x="837780" y="3555959"/>
              <a:ext cx="283013" cy="172440"/>
            </a:xfrm>
            <a:prstGeom prst="rect">
              <a:avLst/>
            </a:prstGeom>
            <a:noFill/>
          </p:spPr>
          <p:txBody>
            <a:bodyPr wrap="square" lIns="0" tIns="0" rIns="0" bIns="0" rtlCol="0">
              <a:noAutofit/>
            </a:bodyPr>
            <a:lstStyle/>
            <a:p>
              <a:pPr algn="ctr"/>
              <a:r>
                <a:rPr lang="en-US" sz="1600">
                  <a:solidFill>
                    <a:schemeClr val="tx1">
                      <a:lumMod val="85000"/>
                      <a:lumOff val="15000"/>
                    </a:schemeClr>
                  </a:solidFill>
                  <a:cs typeface="Arial" panose="020B0604020202020204" pitchFamily="34" charset="0"/>
                </a:rPr>
                <a:t>B</a:t>
              </a:r>
            </a:p>
          </p:txBody>
        </p:sp>
      </p:grpSp>
      <p:grpSp>
        <p:nvGrpSpPr>
          <p:cNvPr id="49" name="Group 48">
            <a:extLst>
              <a:ext uri="{FF2B5EF4-FFF2-40B4-BE49-F238E27FC236}">
                <a16:creationId xmlns:a16="http://schemas.microsoft.com/office/drawing/2014/main" id="{2A0C1DAE-1F28-49C8-AA70-9EFB3585307E}"/>
              </a:ext>
            </a:extLst>
          </p:cNvPr>
          <p:cNvGrpSpPr/>
          <p:nvPr/>
        </p:nvGrpSpPr>
        <p:grpSpPr>
          <a:xfrm>
            <a:off x="1658326" y="1500908"/>
            <a:ext cx="493791" cy="399141"/>
            <a:chOff x="837780" y="3530519"/>
            <a:chExt cx="283013" cy="197880"/>
          </a:xfrm>
        </p:grpSpPr>
        <p:sp>
          <p:nvSpPr>
            <p:cNvPr id="50" name="Oval 49">
              <a:extLst>
                <a:ext uri="{FF2B5EF4-FFF2-40B4-BE49-F238E27FC236}">
                  <a16:creationId xmlns:a16="http://schemas.microsoft.com/office/drawing/2014/main" id="{EE478694-3D28-47A5-8E9E-5EDDC6A2957A}"/>
                </a:ext>
              </a:extLst>
            </p:cNvPr>
            <p:cNvSpPr/>
            <p:nvPr/>
          </p:nvSpPr>
          <p:spPr>
            <a:xfrm>
              <a:off x="856356" y="3530519"/>
              <a:ext cx="221229" cy="172440"/>
            </a:xfrm>
            <a:prstGeom prst="ellipse">
              <a:avLst/>
            </a:prstGeom>
            <a:solidFill>
              <a:srgbClr val="FFFF00"/>
            </a:solidFill>
            <a:ln w="3175">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solidFill>
                  <a:schemeClr val="tx1"/>
                </a:solidFill>
              </a:endParaRPr>
            </a:p>
          </p:txBody>
        </p:sp>
        <p:sp>
          <p:nvSpPr>
            <p:cNvPr id="51" name="TextBox 50">
              <a:extLst>
                <a:ext uri="{FF2B5EF4-FFF2-40B4-BE49-F238E27FC236}">
                  <a16:creationId xmlns:a16="http://schemas.microsoft.com/office/drawing/2014/main" id="{51D85947-59BB-4CD6-9727-A9F55FD98C94}"/>
                </a:ext>
              </a:extLst>
            </p:cNvPr>
            <p:cNvSpPr txBox="1"/>
            <p:nvPr/>
          </p:nvSpPr>
          <p:spPr>
            <a:xfrm>
              <a:off x="837780" y="3555959"/>
              <a:ext cx="283013" cy="172440"/>
            </a:xfrm>
            <a:prstGeom prst="rect">
              <a:avLst/>
            </a:prstGeom>
            <a:noFill/>
          </p:spPr>
          <p:txBody>
            <a:bodyPr wrap="square" lIns="0" tIns="0" rIns="0" bIns="0" rtlCol="0">
              <a:noAutofit/>
            </a:bodyPr>
            <a:lstStyle/>
            <a:p>
              <a:pPr algn="ctr"/>
              <a:r>
                <a:rPr lang="en-US" sz="1600">
                  <a:solidFill>
                    <a:schemeClr val="tx1">
                      <a:lumMod val="85000"/>
                      <a:lumOff val="15000"/>
                    </a:schemeClr>
                  </a:solidFill>
                  <a:cs typeface="Arial" panose="020B0604020202020204" pitchFamily="34" charset="0"/>
                </a:rPr>
                <a:t>C</a:t>
              </a:r>
            </a:p>
          </p:txBody>
        </p:sp>
      </p:grpSp>
      <p:sp>
        <p:nvSpPr>
          <p:cNvPr id="52" name="TextBox 51">
            <a:extLst>
              <a:ext uri="{FF2B5EF4-FFF2-40B4-BE49-F238E27FC236}">
                <a16:creationId xmlns:a16="http://schemas.microsoft.com/office/drawing/2014/main" id="{DE540503-A32C-4E2B-907D-84C98A1EC626}"/>
              </a:ext>
            </a:extLst>
          </p:cNvPr>
          <p:cNvSpPr txBox="1"/>
          <p:nvPr/>
        </p:nvSpPr>
        <p:spPr>
          <a:xfrm>
            <a:off x="2025177" y="1267545"/>
            <a:ext cx="1711021" cy="168849"/>
          </a:xfrm>
          <a:prstGeom prst="rect">
            <a:avLst/>
          </a:prstGeom>
          <a:noFill/>
        </p:spPr>
        <p:txBody>
          <a:bodyPr wrap="square" lIns="0" tIns="0" rIns="0" bIns="0" rtlCol="0">
            <a:noAutofit/>
          </a:bodyPr>
          <a:lstStyle/>
          <a:p>
            <a:pPr algn="ctr"/>
            <a:r>
              <a:rPr lang="en-US" sz="1600">
                <a:solidFill>
                  <a:schemeClr val="tx1">
                    <a:lumMod val="85000"/>
                    <a:lumOff val="15000"/>
                  </a:schemeClr>
                </a:solidFill>
                <a:cs typeface="Arial" panose="020B0604020202020204" pitchFamily="34" charset="0"/>
              </a:rPr>
              <a:t>shares received upon the merger</a:t>
            </a:r>
          </a:p>
        </p:txBody>
      </p:sp>
      <p:sp>
        <p:nvSpPr>
          <p:cNvPr id="84" name="Arrow: Curved Up 83">
            <a:extLst>
              <a:ext uri="{FF2B5EF4-FFF2-40B4-BE49-F238E27FC236}">
                <a16:creationId xmlns:a16="http://schemas.microsoft.com/office/drawing/2014/main" id="{6E8C5C9D-4627-4EA4-8CA5-4AEAA0220716}"/>
              </a:ext>
            </a:extLst>
          </p:cNvPr>
          <p:cNvSpPr/>
          <p:nvPr/>
        </p:nvSpPr>
        <p:spPr>
          <a:xfrm rot="1645561">
            <a:off x="437350" y="4324195"/>
            <a:ext cx="2922105" cy="1401000"/>
          </a:xfrm>
          <a:prstGeom prst="curvedUpArrow">
            <a:avLst>
              <a:gd name="adj1" fmla="val 14001"/>
              <a:gd name="adj2" fmla="val 30001"/>
              <a:gd name="adj3" fmla="val 2642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5" name="TextBox 84">
            <a:extLst>
              <a:ext uri="{FF2B5EF4-FFF2-40B4-BE49-F238E27FC236}">
                <a16:creationId xmlns:a16="http://schemas.microsoft.com/office/drawing/2014/main" id="{22CF00B2-D608-43F1-97FA-A6328AAC2C0D}"/>
              </a:ext>
            </a:extLst>
          </p:cNvPr>
          <p:cNvSpPr txBox="1"/>
          <p:nvPr/>
        </p:nvSpPr>
        <p:spPr>
          <a:xfrm>
            <a:off x="2415556" y="5494793"/>
            <a:ext cx="1711021" cy="168849"/>
          </a:xfrm>
          <a:prstGeom prst="rect">
            <a:avLst/>
          </a:prstGeom>
          <a:noFill/>
        </p:spPr>
        <p:txBody>
          <a:bodyPr wrap="square" lIns="0" tIns="0" rIns="0" bIns="0" rtlCol="0">
            <a:noAutofit/>
          </a:bodyPr>
          <a:lstStyle/>
          <a:p>
            <a:pPr algn="ctr"/>
            <a:r>
              <a:rPr lang="en-US" sz="1600">
                <a:solidFill>
                  <a:schemeClr val="tx1">
                    <a:lumMod val="85000"/>
                    <a:lumOff val="15000"/>
                  </a:schemeClr>
                </a:solidFill>
                <a:cs typeface="Arial" panose="020B0604020202020204" pitchFamily="34" charset="0"/>
              </a:rPr>
              <a:t>merger</a:t>
            </a:r>
          </a:p>
        </p:txBody>
      </p:sp>
      <p:grpSp>
        <p:nvGrpSpPr>
          <p:cNvPr id="43" name="Group 42">
            <a:extLst>
              <a:ext uri="{FF2B5EF4-FFF2-40B4-BE49-F238E27FC236}">
                <a16:creationId xmlns:a16="http://schemas.microsoft.com/office/drawing/2014/main" id="{E4A30727-DDF9-47F7-A820-C0BA4BFFB988}"/>
              </a:ext>
            </a:extLst>
          </p:cNvPr>
          <p:cNvGrpSpPr/>
          <p:nvPr/>
        </p:nvGrpSpPr>
        <p:grpSpPr>
          <a:xfrm>
            <a:off x="2577429" y="5607975"/>
            <a:ext cx="457651" cy="403543"/>
            <a:chOff x="837780" y="3530519"/>
            <a:chExt cx="283013" cy="197880"/>
          </a:xfrm>
        </p:grpSpPr>
        <p:sp>
          <p:nvSpPr>
            <p:cNvPr id="44" name="Oval 43">
              <a:extLst>
                <a:ext uri="{FF2B5EF4-FFF2-40B4-BE49-F238E27FC236}">
                  <a16:creationId xmlns:a16="http://schemas.microsoft.com/office/drawing/2014/main" id="{5A20C629-E110-4D13-95A3-12B5122634BA}"/>
                </a:ext>
              </a:extLst>
            </p:cNvPr>
            <p:cNvSpPr/>
            <p:nvPr/>
          </p:nvSpPr>
          <p:spPr>
            <a:xfrm>
              <a:off x="856356" y="3530519"/>
              <a:ext cx="221229" cy="172440"/>
            </a:xfrm>
            <a:prstGeom prst="ellipse">
              <a:avLst/>
            </a:prstGeom>
            <a:solidFill>
              <a:srgbClr val="FFFF00"/>
            </a:solidFill>
            <a:ln w="3175">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solidFill>
                  <a:schemeClr val="tx1"/>
                </a:solidFill>
              </a:endParaRPr>
            </a:p>
          </p:txBody>
        </p:sp>
        <p:sp>
          <p:nvSpPr>
            <p:cNvPr id="45" name="TextBox 44">
              <a:extLst>
                <a:ext uri="{FF2B5EF4-FFF2-40B4-BE49-F238E27FC236}">
                  <a16:creationId xmlns:a16="http://schemas.microsoft.com/office/drawing/2014/main" id="{6D0032E5-F092-47D1-BF24-B11FE070C336}"/>
                </a:ext>
              </a:extLst>
            </p:cNvPr>
            <p:cNvSpPr txBox="1"/>
            <p:nvPr/>
          </p:nvSpPr>
          <p:spPr>
            <a:xfrm>
              <a:off x="837780" y="3555959"/>
              <a:ext cx="283013" cy="172440"/>
            </a:xfrm>
            <a:prstGeom prst="rect">
              <a:avLst/>
            </a:prstGeom>
            <a:noFill/>
          </p:spPr>
          <p:txBody>
            <a:bodyPr wrap="square" lIns="0" tIns="0" rIns="0" bIns="0" rtlCol="0">
              <a:noAutofit/>
            </a:bodyPr>
            <a:lstStyle/>
            <a:p>
              <a:pPr algn="ctr"/>
              <a:r>
                <a:rPr lang="en-US" sz="1600">
                  <a:solidFill>
                    <a:schemeClr val="tx1">
                      <a:lumMod val="85000"/>
                      <a:lumOff val="15000"/>
                    </a:schemeClr>
                  </a:solidFill>
                  <a:cs typeface="Arial" panose="020B0604020202020204" pitchFamily="34" charset="0"/>
                </a:rPr>
                <a:t>C</a:t>
              </a:r>
            </a:p>
          </p:txBody>
        </p:sp>
      </p:grpSp>
      <p:sp>
        <p:nvSpPr>
          <p:cNvPr id="20" name="Rectangle 19">
            <a:extLst>
              <a:ext uri="{FF2B5EF4-FFF2-40B4-BE49-F238E27FC236}">
                <a16:creationId xmlns:a16="http://schemas.microsoft.com/office/drawing/2014/main" id="{CCC53F45-A7D1-464F-ABB5-6F49BB1C61FC}"/>
              </a:ext>
            </a:extLst>
          </p:cNvPr>
          <p:cNvSpPr/>
          <p:nvPr/>
        </p:nvSpPr>
        <p:spPr>
          <a:xfrm>
            <a:off x="790078" y="3265164"/>
            <a:ext cx="1021769" cy="607956"/>
          </a:xfrm>
          <a:prstGeom prst="rect">
            <a:avLst/>
          </a:prstGeom>
          <a:solidFill>
            <a:schemeClr val="tx2">
              <a:lumMod val="60000"/>
              <a:lumOff val="40000"/>
            </a:schemeClr>
          </a:solidFill>
          <a:ln w="9525">
            <a:solidFill>
              <a:schemeClr val="tx1"/>
            </a:solidFill>
          </a:ln>
          <a:effectLst>
            <a:outerShdw blurRad="50800" dist="38100" dir="2700000" algn="tl" rotWithShape="0">
              <a:prstClr val="black">
                <a:alpha val="40000"/>
              </a:prstClr>
            </a:outerShdw>
            <a:softEdge rad="1270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b="1">
                <a:solidFill>
                  <a:schemeClr val="bg1"/>
                </a:solidFill>
                <a:cs typeface="Arial" panose="020B0604020202020204" pitchFamily="34" charset="0"/>
              </a:rPr>
              <a:t>EU</a:t>
            </a:r>
            <a:br>
              <a:rPr lang="en-US" sz="1600" b="1">
                <a:solidFill>
                  <a:schemeClr val="bg1"/>
                </a:solidFill>
                <a:cs typeface="Arial" panose="020B0604020202020204" pitchFamily="34" charset="0"/>
              </a:rPr>
            </a:br>
            <a:r>
              <a:rPr lang="en-US" sz="1600" b="1">
                <a:solidFill>
                  <a:schemeClr val="bg1"/>
                </a:solidFill>
                <a:cs typeface="Arial" panose="020B0604020202020204" pitchFamily="34" charset="0"/>
              </a:rPr>
              <a:t>NewCo</a:t>
            </a:r>
          </a:p>
        </p:txBody>
      </p:sp>
      <p:sp>
        <p:nvSpPr>
          <p:cNvPr id="37" name="TextBox 36">
            <a:extLst>
              <a:ext uri="{FF2B5EF4-FFF2-40B4-BE49-F238E27FC236}">
                <a16:creationId xmlns:a16="http://schemas.microsoft.com/office/drawing/2014/main" id="{19BB0EBB-544A-4DD5-A538-E6DDDA8B94AC}"/>
              </a:ext>
            </a:extLst>
          </p:cNvPr>
          <p:cNvSpPr txBox="1"/>
          <p:nvPr/>
        </p:nvSpPr>
        <p:spPr>
          <a:xfrm>
            <a:off x="5561688" y="934984"/>
            <a:ext cx="5395719" cy="954107"/>
          </a:xfrm>
          <a:prstGeom prst="rect">
            <a:avLst/>
          </a:prstGeom>
          <a:noFill/>
        </p:spPr>
        <p:txBody>
          <a:bodyPr wrap="square" rtlCol="0">
            <a:spAutoFit/>
          </a:bodyPr>
          <a:lstStyle/>
          <a:p>
            <a:pPr algn="r"/>
            <a:r>
              <a:rPr lang="en-US" sz="2800" dirty="0">
                <a:solidFill>
                  <a:schemeClr val="accent5">
                    <a:lumMod val="50000"/>
                  </a:schemeClr>
                </a:solidFill>
              </a:rPr>
              <a:t>Share for share exchange </a:t>
            </a:r>
            <a:br>
              <a:rPr lang="en-US" sz="2800" dirty="0">
                <a:solidFill>
                  <a:schemeClr val="accent5">
                    <a:lumMod val="50000"/>
                  </a:schemeClr>
                </a:solidFill>
              </a:rPr>
            </a:br>
            <a:r>
              <a:rPr lang="en-US" sz="2800" dirty="0">
                <a:solidFill>
                  <a:schemeClr val="accent5">
                    <a:lumMod val="50000"/>
                  </a:schemeClr>
                </a:solidFill>
              </a:rPr>
              <a:t>with </a:t>
            </a:r>
            <a:r>
              <a:rPr lang="en-US" sz="2800" dirty="0">
                <a:solidFill>
                  <a:srgbClr val="C00000"/>
                </a:solidFill>
              </a:rPr>
              <a:t>Triangular Reverse Merger</a:t>
            </a:r>
          </a:p>
        </p:txBody>
      </p:sp>
      <p:sp>
        <p:nvSpPr>
          <p:cNvPr id="38" name="TextBox 37">
            <a:extLst>
              <a:ext uri="{FF2B5EF4-FFF2-40B4-BE49-F238E27FC236}">
                <a16:creationId xmlns:a16="http://schemas.microsoft.com/office/drawing/2014/main" id="{283CDB60-F53A-4C3E-A7B4-07C27557FD71}"/>
              </a:ext>
            </a:extLst>
          </p:cNvPr>
          <p:cNvSpPr txBox="1"/>
          <p:nvPr/>
        </p:nvSpPr>
        <p:spPr>
          <a:xfrm>
            <a:off x="6299200" y="174763"/>
            <a:ext cx="5525654" cy="646331"/>
          </a:xfrm>
          <a:prstGeom prst="rect">
            <a:avLst/>
          </a:prstGeom>
          <a:noFill/>
          <a:ln>
            <a:solidFill>
              <a:srgbClr val="0070C0"/>
            </a:solidFill>
          </a:ln>
        </p:spPr>
        <p:txBody>
          <a:bodyPr wrap="square" rtlCol="0">
            <a:spAutoFit/>
          </a:bodyPr>
          <a:lstStyle/>
          <a:p>
            <a:r>
              <a:rPr lang="de-DE">
                <a:solidFill>
                  <a:schemeClr val="accent1">
                    <a:lumMod val="75000"/>
                  </a:schemeClr>
                </a:solidFill>
              </a:rPr>
              <a:t>Christian Wimpissinger, Binder Grösswang</a:t>
            </a:r>
          </a:p>
          <a:p>
            <a:r>
              <a:rPr lang="de-DE">
                <a:solidFill>
                  <a:schemeClr val="accent1">
                    <a:lumMod val="75000"/>
                  </a:schemeClr>
                </a:solidFill>
              </a:rPr>
              <a:t>James Somerville, A&amp;L Goodbody</a:t>
            </a:r>
            <a:endParaRPr lang="en-US">
              <a:solidFill>
                <a:schemeClr val="accent1">
                  <a:lumMod val="75000"/>
                </a:schemeClr>
              </a:solidFill>
            </a:endParaRPr>
          </a:p>
        </p:txBody>
      </p:sp>
      <p:sp>
        <p:nvSpPr>
          <p:cNvPr id="3" name="Slide Number Placeholder 2">
            <a:extLst>
              <a:ext uri="{FF2B5EF4-FFF2-40B4-BE49-F238E27FC236}">
                <a16:creationId xmlns:a16="http://schemas.microsoft.com/office/drawing/2014/main" id="{B084DB26-DA52-4E80-BA03-1F2D2AA5E4C3}"/>
              </a:ext>
            </a:extLst>
          </p:cNvPr>
          <p:cNvSpPr>
            <a:spLocks noGrp="1"/>
          </p:cNvSpPr>
          <p:nvPr>
            <p:ph type="sldNum" sz="quarter" idx="12"/>
          </p:nvPr>
        </p:nvSpPr>
        <p:spPr/>
        <p:txBody>
          <a:bodyPr/>
          <a:lstStyle/>
          <a:p>
            <a:fld id="{16BC0DEB-40E7-4E2B-AFA7-58970AFA776D}" type="slidenum">
              <a:rPr lang="en-GB" smtClean="0"/>
              <a:t>26</a:t>
            </a:fld>
            <a:endParaRPr lang="en-GB"/>
          </a:p>
        </p:txBody>
      </p:sp>
    </p:spTree>
    <p:extLst>
      <p:ext uri="{BB962C8B-B14F-4D97-AF65-F5344CB8AC3E}">
        <p14:creationId xmlns:p14="http://schemas.microsoft.com/office/powerpoint/2010/main" val="3121394594"/>
      </p:ext>
    </p:extLst>
  </p:cSld>
  <p:clrMapOvr>
    <a:masterClrMapping/>
  </p:clrMapOvr>
</p:sld>
</file>

<file path=ppt/slides/slide27.xml><?xml version="1.0" encoding="utf-8"?>
<p:sld xmlns:a14="http://schemas.microsoft.com/office/drawing/2010/main"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p:spPr>
      </p:pic>
      <p:sp>
        <p:nvSpPr>
          <p:cNvPr id="5" name="Title 1">
            <a:extLst>
              <a:ext uri="{FF2B5EF4-FFF2-40B4-BE49-F238E27FC236}">
                <a16:creationId xmlns:a16="http://schemas.microsoft.com/office/drawing/2014/main" id="{1D0F9D8F-E0EB-413A-A29E-2D2E6440027E}"/>
              </a:ext>
            </a:extLst>
          </p:cNvPr>
          <p:cNvSpPr txBox="1">
            <a:spLocks/>
          </p:cNvSpPr>
          <p:nvPr/>
        </p:nvSpPr>
        <p:spPr>
          <a:xfrm>
            <a:off x="270164" y="2431473"/>
            <a:ext cx="11617035" cy="240376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800">
                <a:solidFill>
                  <a:schemeClr val="accent5">
                    <a:lumMod val="50000"/>
                  </a:schemeClr>
                </a:solidFill>
              </a:rPr>
              <a:t>e. Combination of Share-for-Share and “Dummy” Merger</a:t>
            </a:r>
            <a:br>
              <a:rPr lang="en-US" sz="3600">
                <a:solidFill>
                  <a:schemeClr val="accent5">
                    <a:lumMod val="50000"/>
                  </a:schemeClr>
                </a:solidFill>
              </a:rPr>
            </a:br>
            <a:endParaRPr lang="en-US" sz="3000" dirty="0">
              <a:solidFill>
                <a:schemeClr val="accent5">
                  <a:lumMod val="50000"/>
                </a:schemeClr>
              </a:solidFill>
            </a:endParaRPr>
          </a:p>
        </p:txBody>
      </p:sp>
      <p:sp>
        <p:nvSpPr>
          <p:cNvPr id="2" name="Slide Number Placeholder 1">
            <a:extLst>
              <a:ext uri="{FF2B5EF4-FFF2-40B4-BE49-F238E27FC236}">
                <a16:creationId xmlns:a16="http://schemas.microsoft.com/office/drawing/2014/main" id="{6F5C8D21-39DA-4D71-ADF9-3713918F215F}"/>
              </a:ext>
            </a:extLst>
          </p:cNvPr>
          <p:cNvSpPr>
            <a:spLocks noGrp="1"/>
          </p:cNvSpPr>
          <p:nvPr>
            <p:ph type="sldNum" sz="quarter" idx="12"/>
          </p:nvPr>
        </p:nvSpPr>
        <p:spPr/>
        <p:txBody>
          <a:bodyPr/>
          <a:lstStyle/>
          <a:p>
            <a:fld id="{16BC0DEB-40E7-4E2B-AFA7-58970AFA776D}" type="slidenum">
              <a:rPr lang="en-GB" smtClean="0"/>
              <a:t>27</a:t>
            </a:fld>
            <a:endParaRPr lang="en-GB"/>
          </a:p>
        </p:txBody>
      </p:sp>
    </p:spTree>
    <p:extLst>
      <p:ext uri="{BB962C8B-B14F-4D97-AF65-F5344CB8AC3E}">
        <p14:creationId xmlns:p14="http://schemas.microsoft.com/office/powerpoint/2010/main" val="360928584"/>
      </p:ext>
    </p:extLst>
  </p:cSld>
  <p:clrMapOvr>
    <a:masterClrMapping/>
  </p:clrMapOvr>
</p:sld>
</file>

<file path=ppt/slides/slide28.xml><?xml version="1.0" encoding="utf-8"?>
<p:sld xmlns:a14="http://schemas.microsoft.com/office/drawing/2010/main" xmlns:a16="http://schemas.microsoft.com/office/drawing/2014/main" xmlns:asvg="http://schemas.microsoft.com/office/drawing/2016/SVG/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p:spPr>
      </p:pic>
      <p:sp>
        <p:nvSpPr>
          <p:cNvPr id="6" name="Content Placeholder 2">
            <a:extLst>
              <a:ext uri="{FF2B5EF4-FFF2-40B4-BE49-F238E27FC236}">
                <a16:creationId xmlns:a16="http://schemas.microsoft.com/office/drawing/2014/main" id="{7C468A76-A482-4874-BBAB-93816B1ED1CD}"/>
              </a:ext>
            </a:extLst>
          </p:cNvPr>
          <p:cNvSpPr txBox="1">
            <a:spLocks/>
          </p:cNvSpPr>
          <p:nvPr/>
        </p:nvSpPr>
        <p:spPr>
          <a:xfrm>
            <a:off x="457199" y="1163782"/>
            <a:ext cx="11367655" cy="442652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2000" b="0" i="0" u="none" strike="noStrike" kern="1200" cap="none" spc="0" normalizeH="0" baseline="0" noProof="0" dirty="0">
              <a:ln>
                <a:noFill/>
              </a:ln>
              <a:solidFill>
                <a:srgbClr val="4472C4">
                  <a:lumMod val="50000"/>
                </a:srgbClr>
              </a:solidFill>
              <a:effectLst/>
              <a:uLnTx/>
              <a:uFillTx/>
              <a:latin typeface="Calibri Light" panose="020F0302020204030204"/>
              <a:ea typeface="+mn-ea"/>
              <a:cs typeface="+mn-cs"/>
            </a:endParaRPr>
          </a:p>
        </p:txBody>
      </p:sp>
      <p:sp>
        <p:nvSpPr>
          <p:cNvPr id="2" name="TextBox 1">
            <a:extLst>
              <a:ext uri="{FF2B5EF4-FFF2-40B4-BE49-F238E27FC236}">
                <a16:creationId xmlns:a16="http://schemas.microsoft.com/office/drawing/2014/main" id="{3495F1BC-69AC-48CF-9FD7-22E008485E1E}"/>
              </a:ext>
            </a:extLst>
          </p:cNvPr>
          <p:cNvSpPr txBox="1"/>
          <p:nvPr/>
        </p:nvSpPr>
        <p:spPr>
          <a:xfrm>
            <a:off x="422561" y="381000"/>
            <a:ext cx="11402293"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sng" strike="noStrike" kern="1200" cap="none" spc="0" normalizeH="0" baseline="0" noProof="0" dirty="0">
                <a:ln>
                  <a:noFill/>
                </a:ln>
                <a:solidFill>
                  <a:srgbClr val="4472C4">
                    <a:lumMod val="50000"/>
                  </a:srgbClr>
                </a:solidFill>
                <a:effectLst/>
                <a:uLnTx/>
                <a:uFillTx/>
                <a:latin typeface="Calibri" panose="020F0502020204030204"/>
                <a:ea typeface="+mn-ea"/>
                <a:cs typeface="+mn-cs"/>
              </a:rPr>
              <a:t>Other Combination Structures</a:t>
            </a:r>
          </a:p>
        </p:txBody>
      </p:sp>
      <p:sp>
        <p:nvSpPr>
          <p:cNvPr id="17" name="Rectangle 16">
            <a:extLst>
              <a:ext uri="{FF2B5EF4-FFF2-40B4-BE49-F238E27FC236}">
                <a16:creationId xmlns:a16="http://schemas.microsoft.com/office/drawing/2014/main" id="{4DBD2D13-58DC-4946-BF63-417233AA64F6}"/>
              </a:ext>
            </a:extLst>
          </p:cNvPr>
          <p:cNvSpPr/>
          <p:nvPr/>
        </p:nvSpPr>
        <p:spPr>
          <a:xfrm>
            <a:off x="1147454" y="3286977"/>
            <a:ext cx="1566882" cy="607956"/>
          </a:xfrm>
          <a:prstGeom prst="rect">
            <a:avLst/>
          </a:prstGeom>
          <a:solidFill>
            <a:schemeClr val="tx2">
              <a:lumMod val="60000"/>
              <a:lumOff val="40000"/>
            </a:schemeClr>
          </a:solidFill>
          <a:ln w="9525">
            <a:solidFill>
              <a:schemeClr val="tx1"/>
            </a:solidFill>
          </a:ln>
          <a:effectLst>
            <a:outerShdw blurRad="50800" dist="38100" dir="2700000" algn="tl" rotWithShape="0">
              <a:prstClr val="black">
                <a:alpha val="40000"/>
              </a:prstClr>
            </a:outerShdw>
            <a:softEdge rad="1270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white"/>
                </a:solidFill>
                <a:effectLst/>
                <a:uLnTx/>
                <a:uFillTx/>
                <a:latin typeface="Calibri" panose="020F0502020204030204"/>
                <a:ea typeface="+mn-ea"/>
                <a:cs typeface="Arial" panose="020B0604020202020204" pitchFamily="34" charset="0"/>
              </a:rPr>
              <a:t>Irish Parent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white"/>
                </a:solidFill>
                <a:effectLst/>
                <a:uLnTx/>
                <a:uFillTx/>
                <a:latin typeface="Calibri" panose="020F0502020204030204"/>
                <a:ea typeface="+mn-ea"/>
                <a:cs typeface="Arial" panose="020B0604020202020204" pitchFamily="34" charset="0"/>
              </a:rPr>
              <a:t>(Ireland)</a:t>
            </a:r>
          </a:p>
        </p:txBody>
      </p:sp>
      <p:cxnSp>
        <p:nvCxnSpPr>
          <p:cNvPr id="18" name="Straight Arrow Connector 17">
            <a:extLst>
              <a:ext uri="{FF2B5EF4-FFF2-40B4-BE49-F238E27FC236}">
                <a16:creationId xmlns:a16="http://schemas.microsoft.com/office/drawing/2014/main" id="{DCED2DEC-F64D-4AF6-9EBF-B7AEA246D08C}"/>
              </a:ext>
            </a:extLst>
          </p:cNvPr>
          <p:cNvCxnSpPr>
            <a:cxnSpLocks/>
            <a:stCxn id="17" idx="0"/>
            <a:endCxn id="51" idx="4"/>
          </p:cNvCxnSpPr>
          <p:nvPr/>
        </p:nvCxnSpPr>
        <p:spPr>
          <a:xfrm flipH="1" flipV="1">
            <a:off x="1042161" y="2242691"/>
            <a:ext cx="888734" cy="1044286"/>
          </a:xfrm>
          <a:prstGeom prst="straightConnector1">
            <a:avLst/>
          </a:prstGeom>
          <a:ln w="9525">
            <a:solidFill>
              <a:schemeClr val="tx1"/>
            </a:solidFill>
            <a:tailEnd type="stealth"/>
          </a:ln>
        </p:spPr>
        <p:style>
          <a:lnRef idx="1">
            <a:schemeClr val="accent1"/>
          </a:lnRef>
          <a:fillRef idx="0">
            <a:schemeClr val="accent1"/>
          </a:fillRef>
          <a:effectRef idx="0">
            <a:schemeClr val="accent1"/>
          </a:effectRef>
          <a:fontRef idx="minor">
            <a:schemeClr val="tx1"/>
          </a:fontRef>
        </p:style>
      </p:cxnSp>
      <p:grpSp>
        <p:nvGrpSpPr>
          <p:cNvPr id="22" name="Group 21">
            <a:extLst>
              <a:ext uri="{FF2B5EF4-FFF2-40B4-BE49-F238E27FC236}">
                <a16:creationId xmlns:a16="http://schemas.microsoft.com/office/drawing/2014/main" id="{75E0029F-FD43-44EC-B2AD-98D737FB12B0}"/>
              </a:ext>
            </a:extLst>
          </p:cNvPr>
          <p:cNvGrpSpPr/>
          <p:nvPr/>
        </p:nvGrpSpPr>
        <p:grpSpPr>
          <a:xfrm>
            <a:off x="725423" y="3018131"/>
            <a:ext cx="462400" cy="417337"/>
            <a:chOff x="837780" y="3530519"/>
            <a:chExt cx="283013" cy="197880"/>
          </a:xfrm>
        </p:grpSpPr>
        <p:sp>
          <p:nvSpPr>
            <p:cNvPr id="23" name="Oval 22">
              <a:extLst>
                <a:ext uri="{FF2B5EF4-FFF2-40B4-BE49-F238E27FC236}">
                  <a16:creationId xmlns:a16="http://schemas.microsoft.com/office/drawing/2014/main" id="{448602D7-EE9F-4A1D-A8B7-C705D9828E01}"/>
                </a:ext>
              </a:extLst>
            </p:cNvPr>
            <p:cNvSpPr/>
            <p:nvPr/>
          </p:nvSpPr>
          <p:spPr>
            <a:xfrm>
              <a:off x="856356" y="3530519"/>
              <a:ext cx="221229" cy="172440"/>
            </a:xfrm>
            <a:prstGeom prst="ellipse">
              <a:avLst/>
            </a:prstGeom>
            <a:solidFill>
              <a:srgbClr val="FFFF00"/>
            </a:solidFill>
            <a:ln w="3175">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4" name="TextBox 23">
              <a:extLst>
                <a:ext uri="{FF2B5EF4-FFF2-40B4-BE49-F238E27FC236}">
                  <a16:creationId xmlns:a16="http://schemas.microsoft.com/office/drawing/2014/main" id="{EEA746D9-9ACD-4285-BB80-CD2FCC834170}"/>
                </a:ext>
              </a:extLst>
            </p:cNvPr>
            <p:cNvSpPr txBox="1"/>
            <p:nvPr/>
          </p:nvSpPr>
          <p:spPr>
            <a:xfrm>
              <a:off x="837780" y="3555959"/>
              <a:ext cx="283013" cy="172440"/>
            </a:xfrm>
            <a:prstGeom prst="rect">
              <a:avLst/>
            </a:prstGeom>
            <a:noFill/>
          </p:spPr>
          <p:txBody>
            <a:bodyPr wrap="square" lIns="0" tIns="0" rIns="0" bIns="0" rtlCol="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prstClr val="black">
                      <a:lumMod val="85000"/>
                      <a:lumOff val="15000"/>
                    </a:prstClr>
                  </a:solidFill>
                  <a:effectLst/>
                  <a:uLnTx/>
                  <a:uFillTx/>
                  <a:latin typeface="Calibri" panose="020F0502020204030204"/>
                  <a:ea typeface="+mn-ea"/>
                  <a:cs typeface="Arial" panose="020B0604020202020204" pitchFamily="34" charset="0"/>
                </a:rPr>
                <a:t>A</a:t>
              </a:r>
            </a:p>
          </p:txBody>
        </p:sp>
      </p:grpSp>
      <p:grpSp>
        <p:nvGrpSpPr>
          <p:cNvPr id="27" name="Group 26">
            <a:extLst>
              <a:ext uri="{FF2B5EF4-FFF2-40B4-BE49-F238E27FC236}">
                <a16:creationId xmlns:a16="http://schemas.microsoft.com/office/drawing/2014/main" id="{0FAE1C7B-739A-4B43-BA1E-ADA7133701CE}"/>
              </a:ext>
            </a:extLst>
          </p:cNvPr>
          <p:cNvGrpSpPr/>
          <p:nvPr/>
        </p:nvGrpSpPr>
        <p:grpSpPr>
          <a:xfrm>
            <a:off x="4518888" y="4812650"/>
            <a:ext cx="512355" cy="419774"/>
            <a:chOff x="837780" y="3530519"/>
            <a:chExt cx="283013" cy="197880"/>
          </a:xfrm>
        </p:grpSpPr>
        <p:sp>
          <p:nvSpPr>
            <p:cNvPr id="28" name="Oval 27">
              <a:extLst>
                <a:ext uri="{FF2B5EF4-FFF2-40B4-BE49-F238E27FC236}">
                  <a16:creationId xmlns:a16="http://schemas.microsoft.com/office/drawing/2014/main" id="{240B6912-A61B-4DDA-AECE-E305365BA1A3}"/>
                </a:ext>
              </a:extLst>
            </p:cNvPr>
            <p:cNvSpPr/>
            <p:nvPr/>
          </p:nvSpPr>
          <p:spPr>
            <a:xfrm>
              <a:off x="856356" y="3530519"/>
              <a:ext cx="221229" cy="172440"/>
            </a:xfrm>
            <a:prstGeom prst="ellipse">
              <a:avLst/>
            </a:prstGeom>
            <a:solidFill>
              <a:srgbClr val="FFFF00"/>
            </a:solidFill>
            <a:ln w="3175">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9" name="TextBox 28">
              <a:extLst>
                <a:ext uri="{FF2B5EF4-FFF2-40B4-BE49-F238E27FC236}">
                  <a16:creationId xmlns:a16="http://schemas.microsoft.com/office/drawing/2014/main" id="{5B875767-B734-4020-9253-186DE08DC637}"/>
                </a:ext>
              </a:extLst>
            </p:cNvPr>
            <p:cNvSpPr txBox="1"/>
            <p:nvPr/>
          </p:nvSpPr>
          <p:spPr>
            <a:xfrm>
              <a:off x="837780" y="3555959"/>
              <a:ext cx="283013" cy="172440"/>
            </a:xfrm>
            <a:prstGeom prst="rect">
              <a:avLst/>
            </a:prstGeom>
            <a:noFill/>
          </p:spPr>
          <p:txBody>
            <a:bodyPr wrap="square" lIns="0" tIns="0" rIns="0" bIns="0" rtlCol="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lumMod val="85000"/>
                      <a:lumOff val="15000"/>
                    </a:prstClr>
                  </a:solidFill>
                  <a:effectLst/>
                  <a:uLnTx/>
                  <a:uFillTx/>
                  <a:latin typeface="Calibri" panose="020F0502020204030204"/>
                  <a:ea typeface="+mn-ea"/>
                  <a:cs typeface="Arial" panose="020B0604020202020204" pitchFamily="34" charset="0"/>
                </a:rPr>
                <a:t>B</a:t>
              </a:r>
            </a:p>
          </p:txBody>
        </p:sp>
      </p:grpSp>
      <p:grpSp>
        <p:nvGrpSpPr>
          <p:cNvPr id="30" name="Group 29">
            <a:extLst>
              <a:ext uri="{FF2B5EF4-FFF2-40B4-BE49-F238E27FC236}">
                <a16:creationId xmlns:a16="http://schemas.microsoft.com/office/drawing/2014/main" id="{6F46A65C-CD39-474E-9B6C-2895D734E012}"/>
              </a:ext>
            </a:extLst>
          </p:cNvPr>
          <p:cNvGrpSpPr/>
          <p:nvPr/>
        </p:nvGrpSpPr>
        <p:grpSpPr>
          <a:xfrm>
            <a:off x="1290564" y="5297770"/>
            <a:ext cx="493791" cy="399141"/>
            <a:chOff x="837780" y="3530519"/>
            <a:chExt cx="283013" cy="197880"/>
          </a:xfrm>
        </p:grpSpPr>
        <p:sp>
          <p:nvSpPr>
            <p:cNvPr id="31" name="Oval 30">
              <a:extLst>
                <a:ext uri="{FF2B5EF4-FFF2-40B4-BE49-F238E27FC236}">
                  <a16:creationId xmlns:a16="http://schemas.microsoft.com/office/drawing/2014/main" id="{4EBDEA70-AD3F-465C-BAEB-18BA2319A7C0}"/>
                </a:ext>
              </a:extLst>
            </p:cNvPr>
            <p:cNvSpPr/>
            <p:nvPr/>
          </p:nvSpPr>
          <p:spPr>
            <a:xfrm>
              <a:off x="856356" y="3530519"/>
              <a:ext cx="221229" cy="172440"/>
            </a:xfrm>
            <a:prstGeom prst="ellipse">
              <a:avLst/>
            </a:prstGeom>
            <a:solidFill>
              <a:srgbClr val="FFFF00"/>
            </a:solidFill>
            <a:ln w="3175">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2" name="TextBox 31">
              <a:extLst>
                <a:ext uri="{FF2B5EF4-FFF2-40B4-BE49-F238E27FC236}">
                  <a16:creationId xmlns:a16="http://schemas.microsoft.com/office/drawing/2014/main" id="{8FAAEA9A-3E93-4BFE-A6F1-A6BF8EFA7F2B}"/>
                </a:ext>
              </a:extLst>
            </p:cNvPr>
            <p:cNvSpPr txBox="1"/>
            <p:nvPr/>
          </p:nvSpPr>
          <p:spPr>
            <a:xfrm>
              <a:off x="837780" y="3555959"/>
              <a:ext cx="283013" cy="172440"/>
            </a:xfrm>
            <a:prstGeom prst="rect">
              <a:avLst/>
            </a:prstGeom>
            <a:noFill/>
          </p:spPr>
          <p:txBody>
            <a:bodyPr wrap="square" lIns="0" tIns="0" rIns="0" bIns="0" rtlCol="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lumMod val="85000"/>
                      <a:lumOff val="15000"/>
                    </a:prstClr>
                  </a:solidFill>
                  <a:effectLst/>
                  <a:uLnTx/>
                  <a:uFillTx/>
                  <a:latin typeface="Calibri" panose="020F0502020204030204"/>
                  <a:ea typeface="+mn-ea"/>
                  <a:cs typeface="Arial" panose="020B0604020202020204" pitchFamily="34" charset="0"/>
                </a:rPr>
                <a:t>C</a:t>
              </a:r>
            </a:p>
          </p:txBody>
        </p:sp>
      </p:grpSp>
      <p:sp>
        <p:nvSpPr>
          <p:cNvPr id="34" name="Rectangle 33">
            <a:extLst>
              <a:ext uri="{FF2B5EF4-FFF2-40B4-BE49-F238E27FC236}">
                <a16:creationId xmlns:a16="http://schemas.microsoft.com/office/drawing/2014/main" id="{D17222A1-38C6-4960-9500-A50A8C7F1985}"/>
              </a:ext>
            </a:extLst>
          </p:cNvPr>
          <p:cNvSpPr/>
          <p:nvPr/>
        </p:nvSpPr>
        <p:spPr>
          <a:xfrm>
            <a:off x="4527186" y="3291139"/>
            <a:ext cx="1564596" cy="607956"/>
          </a:xfrm>
          <a:prstGeom prst="rect">
            <a:avLst/>
          </a:prstGeom>
          <a:solidFill>
            <a:srgbClr val="339966"/>
          </a:solidFill>
          <a:ln w="9525">
            <a:solidFill>
              <a:schemeClr val="tx1"/>
            </a:solidFill>
          </a:ln>
          <a:effectLst>
            <a:outerShdw blurRad="50800" dist="38100" dir="2700000" algn="tl" rotWithShape="0">
              <a:prstClr val="black">
                <a:alpha val="40000"/>
              </a:prstClr>
            </a:outerShdw>
            <a:softEdge rad="1270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white"/>
                </a:solidFill>
                <a:effectLst/>
                <a:uLnTx/>
                <a:uFillTx/>
                <a:latin typeface="Calibri" panose="020F0502020204030204"/>
                <a:ea typeface="+mn-ea"/>
                <a:cs typeface="Arial" panose="020B0604020202020204" pitchFamily="34" charset="0"/>
              </a:rPr>
              <a:t>Target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white"/>
                </a:solidFill>
                <a:effectLst/>
                <a:uLnTx/>
                <a:uFillTx/>
                <a:latin typeface="Calibri" panose="020F0502020204030204"/>
                <a:ea typeface="+mn-ea"/>
                <a:cs typeface="Arial" panose="020B0604020202020204" pitchFamily="34" charset="0"/>
              </a:rPr>
              <a:t>(Portugal)</a:t>
            </a:r>
          </a:p>
        </p:txBody>
      </p:sp>
      <p:sp>
        <p:nvSpPr>
          <p:cNvPr id="35" name="TextBox 34">
            <a:extLst>
              <a:ext uri="{FF2B5EF4-FFF2-40B4-BE49-F238E27FC236}">
                <a16:creationId xmlns:a16="http://schemas.microsoft.com/office/drawing/2014/main" id="{819C0379-A382-4834-88B5-F430B332F01C}"/>
              </a:ext>
            </a:extLst>
          </p:cNvPr>
          <p:cNvSpPr txBox="1"/>
          <p:nvPr/>
        </p:nvSpPr>
        <p:spPr>
          <a:xfrm>
            <a:off x="113715" y="5570686"/>
            <a:ext cx="1711021" cy="168849"/>
          </a:xfrm>
          <a:prstGeom prst="rect">
            <a:avLst/>
          </a:prstGeom>
          <a:noFill/>
        </p:spPr>
        <p:txBody>
          <a:bodyPr wrap="square" lIns="0" tIns="0" rIns="0" bIns="0" rtlCol="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lumMod val="85000"/>
                    <a:lumOff val="15000"/>
                  </a:prstClr>
                </a:solidFill>
                <a:effectLst/>
                <a:uLnTx/>
                <a:uFillTx/>
                <a:latin typeface="Calibri" panose="020F0502020204030204"/>
                <a:ea typeface="+mn-ea"/>
                <a:cs typeface="Arial" panose="020B0604020202020204" pitchFamily="34" charset="0"/>
              </a:rPr>
              <a:t>merger</a:t>
            </a:r>
          </a:p>
        </p:txBody>
      </p:sp>
      <p:grpSp>
        <p:nvGrpSpPr>
          <p:cNvPr id="36" name="Group 35">
            <a:extLst>
              <a:ext uri="{FF2B5EF4-FFF2-40B4-BE49-F238E27FC236}">
                <a16:creationId xmlns:a16="http://schemas.microsoft.com/office/drawing/2014/main" id="{D255AF26-D347-4E9D-8622-2D7FA1F81685}"/>
              </a:ext>
            </a:extLst>
          </p:cNvPr>
          <p:cNvGrpSpPr/>
          <p:nvPr/>
        </p:nvGrpSpPr>
        <p:grpSpPr>
          <a:xfrm>
            <a:off x="3458060" y="3801069"/>
            <a:ext cx="457651" cy="403543"/>
            <a:chOff x="837780" y="3530519"/>
            <a:chExt cx="283013" cy="197880"/>
          </a:xfrm>
        </p:grpSpPr>
        <p:sp>
          <p:nvSpPr>
            <p:cNvPr id="37" name="Oval 36">
              <a:extLst>
                <a:ext uri="{FF2B5EF4-FFF2-40B4-BE49-F238E27FC236}">
                  <a16:creationId xmlns:a16="http://schemas.microsoft.com/office/drawing/2014/main" id="{B6FB52F2-EC75-43CE-ADBC-9CBBC5C1E6D4}"/>
                </a:ext>
              </a:extLst>
            </p:cNvPr>
            <p:cNvSpPr/>
            <p:nvPr/>
          </p:nvSpPr>
          <p:spPr>
            <a:xfrm>
              <a:off x="856356" y="3530519"/>
              <a:ext cx="221229" cy="172440"/>
            </a:xfrm>
            <a:prstGeom prst="ellipse">
              <a:avLst/>
            </a:prstGeom>
            <a:solidFill>
              <a:srgbClr val="FFFF00"/>
            </a:solidFill>
            <a:ln w="3175">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8" name="TextBox 37">
              <a:extLst>
                <a:ext uri="{FF2B5EF4-FFF2-40B4-BE49-F238E27FC236}">
                  <a16:creationId xmlns:a16="http://schemas.microsoft.com/office/drawing/2014/main" id="{D40E370A-3C08-4187-8ADD-1C0B739314EE}"/>
                </a:ext>
              </a:extLst>
            </p:cNvPr>
            <p:cNvSpPr txBox="1"/>
            <p:nvPr/>
          </p:nvSpPr>
          <p:spPr>
            <a:xfrm>
              <a:off x="837780" y="3555959"/>
              <a:ext cx="283013" cy="172440"/>
            </a:xfrm>
            <a:prstGeom prst="rect">
              <a:avLst/>
            </a:prstGeom>
            <a:noFill/>
          </p:spPr>
          <p:txBody>
            <a:bodyPr wrap="square" lIns="0" tIns="0" rIns="0" bIns="0" rtlCol="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lumMod val="85000"/>
                      <a:lumOff val="15000"/>
                    </a:prstClr>
                  </a:solidFill>
                  <a:effectLst/>
                  <a:uLnTx/>
                  <a:uFillTx/>
                  <a:latin typeface="Calibri" panose="020F0502020204030204"/>
                  <a:ea typeface="+mn-ea"/>
                  <a:cs typeface="Arial" panose="020B0604020202020204" pitchFamily="34" charset="0"/>
                </a:rPr>
                <a:t>D</a:t>
              </a:r>
            </a:p>
          </p:txBody>
        </p:sp>
      </p:grpSp>
      <p:cxnSp>
        <p:nvCxnSpPr>
          <p:cNvPr id="84" name="Straight Arrow Connector 83">
            <a:extLst>
              <a:ext uri="{FF2B5EF4-FFF2-40B4-BE49-F238E27FC236}">
                <a16:creationId xmlns:a16="http://schemas.microsoft.com/office/drawing/2014/main" id="{858CC29A-88C6-43AA-9374-AAD03E00812C}"/>
              </a:ext>
            </a:extLst>
          </p:cNvPr>
          <p:cNvCxnSpPr>
            <a:cxnSpLocks/>
          </p:cNvCxnSpPr>
          <p:nvPr/>
        </p:nvCxnSpPr>
        <p:spPr>
          <a:xfrm flipV="1">
            <a:off x="2324481" y="2115170"/>
            <a:ext cx="1515299" cy="1166639"/>
          </a:xfrm>
          <a:prstGeom prst="straightConnector1">
            <a:avLst/>
          </a:prstGeom>
          <a:ln w="9525">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100" name="Arrow: Right 99">
            <a:extLst>
              <a:ext uri="{FF2B5EF4-FFF2-40B4-BE49-F238E27FC236}">
                <a16:creationId xmlns:a16="http://schemas.microsoft.com/office/drawing/2014/main" id="{2230A970-F61F-4C20-9972-18A54ED8790A}"/>
              </a:ext>
            </a:extLst>
          </p:cNvPr>
          <p:cNvSpPr/>
          <p:nvPr/>
        </p:nvSpPr>
        <p:spPr>
          <a:xfrm flipH="1">
            <a:off x="2765251" y="3438910"/>
            <a:ext cx="1711020" cy="367866"/>
          </a:xfrm>
          <a:prstGeom prst="rightArrow">
            <a:avLst>
              <a:gd name="adj1" fmla="val 50000"/>
              <a:gd name="adj2" fmla="val 65494"/>
            </a:avLst>
          </a:prstGeom>
          <a:solidFill>
            <a:schemeClr val="bg1">
              <a:lumMod val="85000"/>
            </a:schemeClr>
          </a:solidFill>
          <a:ln w="317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a:ln>
                  <a:noFill/>
                </a:ln>
                <a:solidFill>
                  <a:prstClr val="black"/>
                </a:solidFill>
                <a:effectLst/>
                <a:uLnTx/>
                <a:uFillTx/>
                <a:latin typeface="Calibri" panose="020F0502020204030204"/>
                <a:ea typeface="+mn-ea"/>
                <a:cs typeface="+mn-cs"/>
              </a:rPr>
              <a:t>Share for share exchange</a:t>
            </a:r>
          </a:p>
        </p:txBody>
      </p:sp>
      <p:sp>
        <p:nvSpPr>
          <p:cNvPr id="101" name="Rectangle 100">
            <a:extLst>
              <a:ext uri="{FF2B5EF4-FFF2-40B4-BE49-F238E27FC236}">
                <a16:creationId xmlns:a16="http://schemas.microsoft.com/office/drawing/2014/main" id="{26AC17AC-DF8F-40EF-8461-906DB6BF4F6C}"/>
              </a:ext>
            </a:extLst>
          </p:cNvPr>
          <p:cNvSpPr/>
          <p:nvPr/>
        </p:nvSpPr>
        <p:spPr>
          <a:xfrm>
            <a:off x="43998" y="4115958"/>
            <a:ext cx="1544456" cy="607956"/>
          </a:xfrm>
          <a:prstGeom prst="rect">
            <a:avLst/>
          </a:prstGeom>
          <a:solidFill>
            <a:srgbClr val="CD2509"/>
          </a:solidFill>
          <a:ln w="9525">
            <a:solidFill>
              <a:schemeClr val="tx1"/>
            </a:solidFill>
          </a:ln>
          <a:effectLst>
            <a:outerShdw blurRad="50800" dist="38100" dir="2700000" algn="tl" rotWithShape="0">
              <a:prstClr val="black">
                <a:alpha val="40000"/>
              </a:prstClr>
            </a:outerShdw>
            <a:softEdge rad="1270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prstClr val="white"/>
                </a:solidFill>
                <a:effectLst/>
                <a:uLnTx/>
                <a:uFillTx/>
                <a:latin typeface="Calibri" panose="020F0502020204030204"/>
                <a:ea typeface="+mn-ea"/>
                <a:cs typeface="Arial" panose="020B0604020202020204" pitchFamily="34" charset="0"/>
              </a:rPr>
              <a:t>SPAC</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prstClr val="white"/>
                </a:solidFill>
                <a:effectLst/>
                <a:uLnTx/>
                <a:uFillTx/>
                <a:latin typeface="Calibri" panose="020F0502020204030204"/>
                <a:ea typeface="+mn-ea"/>
                <a:cs typeface="Arial" panose="020B0604020202020204" pitchFamily="34" charset="0"/>
              </a:rPr>
              <a:t>(British Virgin Islands)</a:t>
            </a:r>
          </a:p>
        </p:txBody>
      </p:sp>
      <p:sp>
        <p:nvSpPr>
          <p:cNvPr id="102" name="Arrow: Curved Up 101">
            <a:extLst>
              <a:ext uri="{FF2B5EF4-FFF2-40B4-BE49-F238E27FC236}">
                <a16:creationId xmlns:a16="http://schemas.microsoft.com/office/drawing/2014/main" id="{467F893B-E4F5-4A82-8750-68B9B9CF664D}"/>
              </a:ext>
            </a:extLst>
          </p:cNvPr>
          <p:cNvSpPr/>
          <p:nvPr/>
        </p:nvSpPr>
        <p:spPr>
          <a:xfrm rot="1050948">
            <a:off x="719133" y="5082630"/>
            <a:ext cx="2017163" cy="744947"/>
          </a:xfrm>
          <a:prstGeom prst="curvedUpArrow">
            <a:avLst>
              <a:gd name="adj1" fmla="val 14001"/>
              <a:gd name="adj2" fmla="val 30001"/>
              <a:gd name="adj3" fmla="val 2642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cxnSp>
        <p:nvCxnSpPr>
          <p:cNvPr id="103" name="Straight Arrow Connector 102">
            <a:extLst>
              <a:ext uri="{FF2B5EF4-FFF2-40B4-BE49-F238E27FC236}">
                <a16:creationId xmlns:a16="http://schemas.microsoft.com/office/drawing/2014/main" id="{54820BCD-9E64-4CBB-94F1-E36A54333EB0}"/>
              </a:ext>
            </a:extLst>
          </p:cNvPr>
          <p:cNvCxnSpPr>
            <a:cxnSpLocks/>
          </p:cNvCxnSpPr>
          <p:nvPr/>
        </p:nvCxnSpPr>
        <p:spPr>
          <a:xfrm>
            <a:off x="575557" y="2195128"/>
            <a:ext cx="0" cy="1920830"/>
          </a:xfrm>
          <a:prstGeom prst="straightConnector1">
            <a:avLst/>
          </a:prstGeom>
          <a:ln w="9525">
            <a:solidFill>
              <a:schemeClr val="tx1"/>
            </a:solidFill>
            <a:tailEnd type="stealth"/>
          </a:ln>
        </p:spPr>
        <p:style>
          <a:lnRef idx="1">
            <a:schemeClr val="accent1"/>
          </a:lnRef>
          <a:fillRef idx="0">
            <a:schemeClr val="accent1"/>
          </a:fillRef>
          <a:effectRef idx="0">
            <a:schemeClr val="accent1"/>
          </a:effectRef>
          <a:fontRef idx="minor">
            <a:schemeClr val="tx1"/>
          </a:fontRef>
        </p:style>
      </p:cxnSp>
      <p:sp>
        <p:nvSpPr>
          <p:cNvPr id="108" name="Rectangle 107">
            <a:extLst>
              <a:ext uri="{FF2B5EF4-FFF2-40B4-BE49-F238E27FC236}">
                <a16:creationId xmlns:a16="http://schemas.microsoft.com/office/drawing/2014/main" id="{6A77E555-2F31-4DAA-88E5-6A9DD45DE3D2}"/>
              </a:ext>
            </a:extLst>
          </p:cNvPr>
          <p:cNvSpPr/>
          <p:nvPr/>
        </p:nvSpPr>
        <p:spPr>
          <a:xfrm>
            <a:off x="2395461" y="4697143"/>
            <a:ext cx="2054199" cy="607956"/>
          </a:xfrm>
          <a:prstGeom prst="rect">
            <a:avLst/>
          </a:prstGeom>
          <a:solidFill>
            <a:schemeClr val="accent2">
              <a:lumMod val="75000"/>
            </a:schemeClr>
          </a:solidFill>
          <a:ln w="9525">
            <a:solidFill>
              <a:schemeClr val="tx1"/>
            </a:solidFill>
          </a:ln>
          <a:effectLst>
            <a:outerShdw blurRad="50800" dist="38100" dir="2700000" algn="tl" rotWithShape="0">
              <a:prstClr val="black">
                <a:alpha val="40000"/>
              </a:prstClr>
            </a:outerShdw>
            <a:softEdge rad="1270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white"/>
                </a:solidFill>
                <a:effectLst/>
                <a:uLnTx/>
                <a:uFillTx/>
                <a:latin typeface="Calibri" panose="020F0502020204030204"/>
                <a:ea typeface="+mn-ea"/>
                <a:cs typeface="Arial" panose="020B0604020202020204" pitchFamily="34" charset="0"/>
              </a:rPr>
              <a:t>Merger Sub</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white"/>
                </a:solidFill>
                <a:effectLst/>
                <a:uLnTx/>
                <a:uFillTx/>
                <a:latin typeface="Calibri" panose="020F0502020204030204"/>
                <a:ea typeface="+mn-ea"/>
                <a:cs typeface="Arial" panose="020B0604020202020204" pitchFamily="34" charset="0"/>
              </a:rPr>
              <a:t>(British Virgin Islands)</a:t>
            </a:r>
          </a:p>
        </p:txBody>
      </p:sp>
      <p:cxnSp>
        <p:nvCxnSpPr>
          <p:cNvPr id="109" name="Straight Arrow Connector 108">
            <a:extLst>
              <a:ext uri="{FF2B5EF4-FFF2-40B4-BE49-F238E27FC236}">
                <a16:creationId xmlns:a16="http://schemas.microsoft.com/office/drawing/2014/main" id="{C855C67B-C589-4528-9C23-3142AEEE967F}"/>
              </a:ext>
            </a:extLst>
          </p:cNvPr>
          <p:cNvCxnSpPr>
            <a:cxnSpLocks/>
          </p:cNvCxnSpPr>
          <p:nvPr/>
        </p:nvCxnSpPr>
        <p:spPr>
          <a:xfrm>
            <a:off x="2169481" y="3894933"/>
            <a:ext cx="1149129" cy="802210"/>
          </a:xfrm>
          <a:prstGeom prst="straightConnector1">
            <a:avLst/>
          </a:prstGeom>
          <a:ln w="9525">
            <a:solidFill>
              <a:schemeClr val="tx1"/>
            </a:solidFill>
            <a:tailEnd type="stealth"/>
          </a:ln>
        </p:spPr>
        <p:style>
          <a:lnRef idx="1">
            <a:schemeClr val="accent1"/>
          </a:lnRef>
          <a:fillRef idx="0">
            <a:schemeClr val="accent1"/>
          </a:fillRef>
          <a:effectRef idx="0">
            <a:schemeClr val="accent1"/>
          </a:effectRef>
          <a:fontRef idx="minor">
            <a:schemeClr val="tx1"/>
          </a:fontRef>
        </p:style>
      </p:cxnSp>
      <p:sp>
        <p:nvSpPr>
          <p:cNvPr id="51" name="Oval 50">
            <a:extLst>
              <a:ext uri="{FF2B5EF4-FFF2-40B4-BE49-F238E27FC236}">
                <a16:creationId xmlns:a16="http://schemas.microsoft.com/office/drawing/2014/main" id="{95231D14-B31C-4E39-90A2-A895EF22CA4F}"/>
              </a:ext>
            </a:extLst>
          </p:cNvPr>
          <p:cNvSpPr/>
          <p:nvPr/>
        </p:nvSpPr>
        <p:spPr>
          <a:xfrm>
            <a:off x="186650" y="1549257"/>
            <a:ext cx="1711022" cy="693434"/>
          </a:xfrm>
          <a:prstGeom prst="ellipse">
            <a:avLst/>
          </a:prstGeom>
          <a:solidFill>
            <a:schemeClr val="bg1">
              <a:lumMod val="85000"/>
            </a:schemeClr>
          </a:solidFill>
          <a:ln w="317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prstClr val="black"/>
              </a:solidFill>
              <a:effectLst/>
              <a:uLnTx/>
              <a:uFillTx/>
              <a:latin typeface="Calibri" panose="020F0502020204030204"/>
              <a:ea typeface="+mn-ea"/>
              <a:cs typeface="+mn-cs"/>
            </a:endParaRPr>
          </a:p>
        </p:txBody>
      </p:sp>
      <p:pic>
        <p:nvPicPr>
          <p:cNvPr id="52" name="Graphic 51" descr="Man">
            <a:extLst>
              <a:ext uri="{FF2B5EF4-FFF2-40B4-BE49-F238E27FC236}">
                <a16:creationId xmlns:a16="http://schemas.microsoft.com/office/drawing/2014/main" id="{D17B1565-DE5C-467C-BF7C-A186C8B900F1}"/>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31730" y="1795304"/>
            <a:ext cx="382447" cy="382447"/>
          </a:xfrm>
          <a:prstGeom prst="rect">
            <a:avLst/>
          </a:prstGeom>
        </p:spPr>
      </p:pic>
      <p:pic>
        <p:nvPicPr>
          <p:cNvPr id="53" name="Graphic 52" descr="Man">
            <a:extLst>
              <a:ext uri="{FF2B5EF4-FFF2-40B4-BE49-F238E27FC236}">
                <a16:creationId xmlns:a16="http://schemas.microsoft.com/office/drawing/2014/main" id="{342CE90E-2F28-4379-9CBE-225709FCD813}"/>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65452" y="1808452"/>
            <a:ext cx="382447" cy="382447"/>
          </a:xfrm>
          <a:prstGeom prst="rect">
            <a:avLst/>
          </a:prstGeom>
        </p:spPr>
      </p:pic>
      <p:pic>
        <p:nvPicPr>
          <p:cNvPr id="54" name="Graphic 53" descr="Man">
            <a:extLst>
              <a:ext uri="{FF2B5EF4-FFF2-40B4-BE49-F238E27FC236}">
                <a16:creationId xmlns:a16="http://schemas.microsoft.com/office/drawing/2014/main" id="{9EE82E0C-F348-4441-9EBB-46AFEDF343E6}"/>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206007" y="1802799"/>
            <a:ext cx="382447" cy="382447"/>
          </a:xfrm>
          <a:prstGeom prst="rect">
            <a:avLst/>
          </a:prstGeom>
        </p:spPr>
      </p:pic>
      <p:sp>
        <p:nvSpPr>
          <p:cNvPr id="55" name="TextBox 54">
            <a:extLst>
              <a:ext uri="{FF2B5EF4-FFF2-40B4-BE49-F238E27FC236}">
                <a16:creationId xmlns:a16="http://schemas.microsoft.com/office/drawing/2014/main" id="{49ADCB2F-E140-4D29-AB1D-79AB3AE369B9}"/>
              </a:ext>
            </a:extLst>
          </p:cNvPr>
          <p:cNvSpPr txBox="1"/>
          <p:nvPr/>
        </p:nvSpPr>
        <p:spPr>
          <a:xfrm>
            <a:off x="531730" y="1577629"/>
            <a:ext cx="1156797" cy="122335"/>
          </a:xfrm>
          <a:prstGeom prst="rect">
            <a:avLst/>
          </a:prstGeom>
          <a:noFill/>
        </p:spPr>
        <p:txBody>
          <a:bodyPr wrap="square" lIns="0" tIns="0" rIns="0" bIns="0" rtlCol="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lumMod val="85000"/>
                    <a:lumOff val="15000"/>
                  </a:prstClr>
                </a:solidFill>
                <a:effectLst/>
                <a:uLnTx/>
                <a:uFillTx/>
                <a:latin typeface="Calibri" panose="020F0502020204030204"/>
                <a:ea typeface="+mn-ea"/>
                <a:cs typeface="Arial" panose="020B0604020202020204" pitchFamily="34" charset="0"/>
              </a:rPr>
              <a:t>Shareholders</a:t>
            </a:r>
          </a:p>
        </p:txBody>
      </p:sp>
      <p:sp>
        <p:nvSpPr>
          <p:cNvPr id="62" name="Oval 61">
            <a:extLst>
              <a:ext uri="{FF2B5EF4-FFF2-40B4-BE49-F238E27FC236}">
                <a16:creationId xmlns:a16="http://schemas.microsoft.com/office/drawing/2014/main" id="{FD08035D-9A9F-4943-BF60-AFCC22F2DA5E}"/>
              </a:ext>
            </a:extLst>
          </p:cNvPr>
          <p:cNvSpPr/>
          <p:nvPr/>
        </p:nvSpPr>
        <p:spPr>
          <a:xfrm>
            <a:off x="3671675" y="1584541"/>
            <a:ext cx="1711022" cy="693434"/>
          </a:xfrm>
          <a:prstGeom prst="ellipse">
            <a:avLst/>
          </a:prstGeom>
          <a:solidFill>
            <a:schemeClr val="bg1">
              <a:lumMod val="85000"/>
            </a:schemeClr>
          </a:solidFill>
          <a:ln w="317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prstClr val="black"/>
              </a:solidFill>
              <a:effectLst/>
              <a:uLnTx/>
              <a:uFillTx/>
              <a:latin typeface="Calibri" panose="020F0502020204030204"/>
              <a:ea typeface="+mn-ea"/>
              <a:cs typeface="+mn-cs"/>
            </a:endParaRPr>
          </a:p>
        </p:txBody>
      </p:sp>
      <p:pic>
        <p:nvPicPr>
          <p:cNvPr id="63" name="Graphic 62" descr="Man">
            <a:extLst>
              <a:ext uri="{FF2B5EF4-FFF2-40B4-BE49-F238E27FC236}">
                <a16:creationId xmlns:a16="http://schemas.microsoft.com/office/drawing/2014/main" id="{9DAC2183-596E-4B8D-A33F-9F7CE6FB2826}"/>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016755" y="1830588"/>
            <a:ext cx="382447" cy="382447"/>
          </a:xfrm>
          <a:prstGeom prst="rect">
            <a:avLst/>
          </a:prstGeom>
        </p:spPr>
      </p:pic>
      <p:pic>
        <p:nvPicPr>
          <p:cNvPr id="64" name="Graphic 63" descr="Man">
            <a:extLst>
              <a:ext uri="{FF2B5EF4-FFF2-40B4-BE49-F238E27FC236}">
                <a16:creationId xmlns:a16="http://schemas.microsoft.com/office/drawing/2014/main" id="{7C5BD48F-0FFF-4BC9-A41B-B30CD9AB51FC}"/>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350477" y="1843736"/>
            <a:ext cx="382447" cy="382447"/>
          </a:xfrm>
          <a:prstGeom prst="rect">
            <a:avLst/>
          </a:prstGeom>
        </p:spPr>
      </p:pic>
      <p:pic>
        <p:nvPicPr>
          <p:cNvPr id="65" name="Graphic 64" descr="Man">
            <a:extLst>
              <a:ext uri="{FF2B5EF4-FFF2-40B4-BE49-F238E27FC236}">
                <a16:creationId xmlns:a16="http://schemas.microsoft.com/office/drawing/2014/main" id="{4DB0DE20-8301-47CD-93CB-7507005C2981}"/>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691032" y="1838083"/>
            <a:ext cx="382447" cy="382447"/>
          </a:xfrm>
          <a:prstGeom prst="rect">
            <a:avLst/>
          </a:prstGeom>
        </p:spPr>
      </p:pic>
      <p:sp>
        <p:nvSpPr>
          <p:cNvPr id="66" name="TextBox 65">
            <a:extLst>
              <a:ext uri="{FF2B5EF4-FFF2-40B4-BE49-F238E27FC236}">
                <a16:creationId xmlns:a16="http://schemas.microsoft.com/office/drawing/2014/main" id="{4CECB020-B0AA-473D-8201-13B1E4612688}"/>
              </a:ext>
            </a:extLst>
          </p:cNvPr>
          <p:cNvSpPr txBox="1"/>
          <p:nvPr/>
        </p:nvSpPr>
        <p:spPr>
          <a:xfrm>
            <a:off x="4016755" y="1616007"/>
            <a:ext cx="1174719" cy="100188"/>
          </a:xfrm>
          <a:prstGeom prst="rect">
            <a:avLst/>
          </a:prstGeom>
          <a:noFill/>
        </p:spPr>
        <p:txBody>
          <a:bodyPr wrap="square" lIns="0" tIns="0" rIns="0" bIns="0" rtlCol="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lumMod val="85000"/>
                    <a:lumOff val="15000"/>
                  </a:prstClr>
                </a:solidFill>
                <a:effectLst/>
                <a:uLnTx/>
                <a:uFillTx/>
                <a:latin typeface="Calibri" panose="020F0502020204030204"/>
                <a:ea typeface="+mn-ea"/>
                <a:cs typeface="Arial" panose="020B0604020202020204" pitchFamily="34" charset="0"/>
              </a:rPr>
              <a:t>Shareholders</a:t>
            </a:r>
          </a:p>
        </p:txBody>
      </p:sp>
      <p:cxnSp>
        <p:nvCxnSpPr>
          <p:cNvPr id="11" name="Straight Connector 10">
            <a:extLst>
              <a:ext uri="{FF2B5EF4-FFF2-40B4-BE49-F238E27FC236}">
                <a16:creationId xmlns:a16="http://schemas.microsoft.com/office/drawing/2014/main" id="{B3C97A53-1E15-48C3-9DD0-467D04FA0C24}"/>
              </a:ext>
            </a:extLst>
          </p:cNvPr>
          <p:cNvCxnSpPr>
            <a:cxnSpLocks/>
            <a:stCxn id="62" idx="4"/>
            <a:endCxn id="34" idx="0"/>
          </p:cNvCxnSpPr>
          <p:nvPr/>
        </p:nvCxnSpPr>
        <p:spPr>
          <a:xfrm>
            <a:off x="4527186" y="2277975"/>
            <a:ext cx="782298" cy="1013164"/>
          </a:xfrm>
          <a:prstGeom prst="line">
            <a:avLst/>
          </a:prstGeom>
        </p:spPr>
        <p:style>
          <a:lnRef idx="1">
            <a:schemeClr val="accent6"/>
          </a:lnRef>
          <a:fillRef idx="0">
            <a:schemeClr val="accent6"/>
          </a:fillRef>
          <a:effectRef idx="0">
            <a:schemeClr val="accent6"/>
          </a:effectRef>
          <a:fontRef idx="minor">
            <a:schemeClr val="tx1"/>
          </a:fontRef>
        </p:style>
      </p:cxnSp>
      <p:sp>
        <p:nvSpPr>
          <p:cNvPr id="40" name="TextBox 39">
            <a:extLst>
              <a:ext uri="{FF2B5EF4-FFF2-40B4-BE49-F238E27FC236}">
                <a16:creationId xmlns:a16="http://schemas.microsoft.com/office/drawing/2014/main" id="{3FD1D270-0F59-4181-ACE6-99791EDDEFE9}"/>
              </a:ext>
            </a:extLst>
          </p:cNvPr>
          <p:cNvSpPr txBox="1"/>
          <p:nvPr/>
        </p:nvSpPr>
        <p:spPr>
          <a:xfrm>
            <a:off x="6695959" y="912622"/>
            <a:ext cx="4690860" cy="95410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4472C4">
                    <a:lumMod val="50000"/>
                  </a:srgbClr>
                </a:solidFill>
                <a:effectLst/>
                <a:uLnTx/>
                <a:uFillTx/>
                <a:latin typeface="Calibri" panose="020F0502020204030204"/>
                <a:ea typeface="+mn-ea"/>
                <a:cs typeface="+mn-cs"/>
              </a:rPr>
              <a:t>Combination of share for share exchange and ‘dummy merger’</a:t>
            </a:r>
          </a:p>
        </p:txBody>
      </p:sp>
      <p:sp>
        <p:nvSpPr>
          <p:cNvPr id="42" name="Content Placeholder 2">
            <a:extLst>
              <a:ext uri="{FF2B5EF4-FFF2-40B4-BE49-F238E27FC236}">
                <a16:creationId xmlns:a16="http://schemas.microsoft.com/office/drawing/2014/main" id="{7C468A76-A482-4874-BBAB-93816B1ED1CD}"/>
              </a:ext>
            </a:extLst>
          </p:cNvPr>
          <p:cNvSpPr txBox="1">
            <a:spLocks/>
          </p:cNvSpPr>
          <p:nvPr/>
        </p:nvSpPr>
        <p:spPr>
          <a:xfrm>
            <a:off x="6939928" y="2126291"/>
            <a:ext cx="4446891" cy="2693045"/>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992188" marR="0" lvl="0" indent="-457200" algn="l" defTabSz="914400" rtl="0" eaLnBrk="1" fontAlgn="auto" latinLnBrk="0" hangingPunct="1">
              <a:lnSpc>
                <a:spcPct val="90000"/>
              </a:lnSpc>
              <a:spcBef>
                <a:spcPts val="1000"/>
              </a:spcBef>
              <a:spcAft>
                <a:spcPts val="0"/>
              </a:spcAft>
              <a:buClrTx/>
              <a:buSzTx/>
              <a:buFont typeface="Arial" panose="020B0604020202020204" pitchFamily="34" charset="0"/>
              <a:buAutoNum type="alphaUcPeriod"/>
              <a:tabLst/>
              <a:defRPr/>
            </a:pPr>
            <a:r>
              <a:rPr kumimoji="0" lang="en-US" sz="2000" b="0" i="0" u="none" strike="noStrike" kern="1200" cap="none" spc="0" normalizeH="0" baseline="0" noProof="0" dirty="0">
                <a:ln>
                  <a:noFill/>
                </a:ln>
                <a:solidFill>
                  <a:srgbClr val="4472C4">
                    <a:lumMod val="50000"/>
                  </a:srgbClr>
                </a:solidFill>
                <a:effectLst/>
                <a:uLnTx/>
                <a:uFillTx/>
                <a:latin typeface="Calibri Light" panose="020F0302020204030204"/>
                <a:ea typeface="+mn-ea"/>
                <a:cs typeface="+mn-cs"/>
              </a:rPr>
              <a:t>Irish </a:t>
            </a:r>
            <a:r>
              <a:rPr kumimoji="0" lang="en-US" sz="2000" b="0" i="0" u="none" strike="noStrike" kern="1200" cap="none" spc="0" normalizeH="0" baseline="0" noProof="0" dirty="0" err="1">
                <a:ln>
                  <a:noFill/>
                </a:ln>
                <a:solidFill>
                  <a:srgbClr val="4472C4">
                    <a:lumMod val="50000"/>
                  </a:srgbClr>
                </a:solidFill>
                <a:effectLst/>
                <a:uLnTx/>
                <a:uFillTx/>
                <a:latin typeface="Calibri Light" panose="020F0302020204030204"/>
                <a:ea typeface="+mn-ea"/>
                <a:cs typeface="+mn-cs"/>
              </a:rPr>
              <a:t>Newco</a:t>
            </a:r>
            <a:r>
              <a:rPr kumimoji="0" lang="en-US" sz="2000" b="0" i="0" u="none" strike="noStrike" kern="1200" cap="none" spc="0" normalizeH="0" baseline="0" noProof="0" dirty="0">
                <a:ln>
                  <a:noFill/>
                </a:ln>
                <a:solidFill>
                  <a:srgbClr val="4472C4">
                    <a:lumMod val="50000"/>
                  </a:srgbClr>
                </a:solidFill>
                <a:effectLst/>
                <a:uLnTx/>
                <a:uFillTx/>
                <a:latin typeface="Calibri Light" panose="020F0302020204030204"/>
                <a:ea typeface="+mn-ea"/>
                <a:cs typeface="+mn-cs"/>
              </a:rPr>
              <a:t> established</a:t>
            </a:r>
          </a:p>
          <a:p>
            <a:pPr marL="992188" marR="0" lvl="0" indent="-457200" algn="l" defTabSz="914400" rtl="0" eaLnBrk="1" fontAlgn="auto" latinLnBrk="0" hangingPunct="1">
              <a:lnSpc>
                <a:spcPct val="90000"/>
              </a:lnSpc>
              <a:spcBef>
                <a:spcPts val="1000"/>
              </a:spcBef>
              <a:spcAft>
                <a:spcPts val="0"/>
              </a:spcAft>
              <a:buClrTx/>
              <a:buSzTx/>
              <a:buFont typeface="Arial" panose="020B0604020202020204" pitchFamily="34" charset="0"/>
              <a:buAutoNum type="alphaUcPeriod"/>
              <a:tabLst/>
              <a:defRPr/>
            </a:pPr>
            <a:r>
              <a:rPr kumimoji="0" lang="en-US" sz="2000" b="0" i="0" u="none" strike="noStrike" kern="1200" cap="none" spc="0" normalizeH="0" baseline="0" noProof="0" dirty="0">
                <a:ln>
                  <a:noFill/>
                </a:ln>
                <a:solidFill>
                  <a:srgbClr val="4472C4">
                    <a:lumMod val="50000"/>
                  </a:srgbClr>
                </a:solidFill>
                <a:effectLst/>
                <a:uLnTx/>
                <a:uFillTx/>
                <a:latin typeface="Calibri Light" panose="020F0302020204030204"/>
                <a:ea typeface="+mn-ea"/>
                <a:cs typeface="+mn-cs"/>
              </a:rPr>
              <a:t>It establishes BVI Merger Sub</a:t>
            </a:r>
          </a:p>
          <a:p>
            <a:pPr marL="992188" marR="0" lvl="0" indent="-457200" algn="l" defTabSz="914400" rtl="0" eaLnBrk="1" fontAlgn="auto" latinLnBrk="0" hangingPunct="1">
              <a:lnSpc>
                <a:spcPct val="90000"/>
              </a:lnSpc>
              <a:spcBef>
                <a:spcPts val="1000"/>
              </a:spcBef>
              <a:spcAft>
                <a:spcPts val="0"/>
              </a:spcAft>
              <a:buClrTx/>
              <a:buSzTx/>
              <a:buFont typeface="Arial" panose="020B0604020202020204" pitchFamily="34" charset="0"/>
              <a:buAutoNum type="alphaUcPeriod"/>
              <a:tabLst/>
              <a:defRPr/>
            </a:pPr>
            <a:r>
              <a:rPr kumimoji="0" lang="en-US" sz="2000" b="0" i="0" u="none" strike="noStrike" kern="1200" cap="none" spc="0" normalizeH="0" baseline="0" noProof="0" dirty="0">
                <a:ln>
                  <a:noFill/>
                </a:ln>
                <a:solidFill>
                  <a:srgbClr val="4472C4">
                    <a:lumMod val="50000"/>
                  </a:srgbClr>
                </a:solidFill>
                <a:effectLst/>
                <a:uLnTx/>
                <a:uFillTx/>
                <a:latin typeface="Calibri Light" panose="020F0302020204030204"/>
                <a:ea typeface="+mn-ea"/>
                <a:cs typeface="+mn-cs"/>
              </a:rPr>
              <a:t>BVI law merger takes place with SPAC shareholders receiving Irish </a:t>
            </a:r>
            <a:r>
              <a:rPr kumimoji="0" lang="en-US" sz="2000" b="0" i="0" u="none" strike="noStrike" kern="1200" cap="none" spc="0" normalizeH="0" baseline="0" noProof="0" dirty="0" err="1">
                <a:ln>
                  <a:noFill/>
                </a:ln>
                <a:solidFill>
                  <a:srgbClr val="4472C4">
                    <a:lumMod val="50000"/>
                  </a:srgbClr>
                </a:solidFill>
                <a:effectLst/>
                <a:uLnTx/>
                <a:uFillTx/>
                <a:latin typeface="Calibri Light" panose="020F0302020204030204"/>
                <a:ea typeface="+mn-ea"/>
                <a:cs typeface="+mn-cs"/>
              </a:rPr>
              <a:t>NewCo</a:t>
            </a:r>
            <a:r>
              <a:rPr kumimoji="0" lang="en-US" sz="2000" b="0" i="0" u="none" strike="noStrike" kern="1200" cap="none" spc="0" normalizeH="0" baseline="0" noProof="0" dirty="0">
                <a:ln>
                  <a:noFill/>
                </a:ln>
                <a:solidFill>
                  <a:srgbClr val="4472C4">
                    <a:lumMod val="50000"/>
                  </a:srgbClr>
                </a:solidFill>
                <a:effectLst/>
                <a:uLnTx/>
                <a:uFillTx/>
                <a:latin typeface="Calibri Light" panose="020F0302020204030204"/>
                <a:ea typeface="+mn-ea"/>
                <a:cs typeface="+mn-cs"/>
              </a:rPr>
              <a:t> Shares</a:t>
            </a:r>
          </a:p>
          <a:p>
            <a:pPr marL="992188" marR="0" lvl="0" indent="-457200" algn="l" defTabSz="914400" rtl="0" eaLnBrk="1" fontAlgn="auto" latinLnBrk="0" hangingPunct="1">
              <a:lnSpc>
                <a:spcPct val="90000"/>
              </a:lnSpc>
              <a:spcBef>
                <a:spcPts val="1000"/>
              </a:spcBef>
              <a:spcAft>
                <a:spcPts val="0"/>
              </a:spcAft>
              <a:buClrTx/>
              <a:buSzTx/>
              <a:buFont typeface="Arial" panose="020B0604020202020204" pitchFamily="34" charset="0"/>
              <a:buAutoNum type="alphaUcPeriod"/>
              <a:tabLst/>
              <a:defRPr/>
            </a:pPr>
            <a:r>
              <a:rPr kumimoji="0" lang="en-US" sz="2000" b="0" i="0" u="none" strike="noStrike" kern="1200" cap="none" spc="0" normalizeH="0" baseline="0" noProof="0" dirty="0">
                <a:ln>
                  <a:noFill/>
                </a:ln>
                <a:solidFill>
                  <a:srgbClr val="4472C4">
                    <a:lumMod val="50000"/>
                  </a:srgbClr>
                </a:solidFill>
                <a:effectLst/>
                <a:uLnTx/>
                <a:uFillTx/>
                <a:latin typeface="Calibri Light" panose="020F0302020204030204"/>
                <a:ea typeface="+mn-ea"/>
                <a:cs typeface="+mn-cs"/>
              </a:rPr>
              <a:t>Irish </a:t>
            </a:r>
            <a:r>
              <a:rPr kumimoji="0" lang="en-US" sz="2000" b="0" i="0" u="none" strike="noStrike" kern="1200" cap="none" spc="0" normalizeH="0" baseline="0" noProof="0" dirty="0" err="1">
                <a:ln>
                  <a:noFill/>
                </a:ln>
                <a:solidFill>
                  <a:srgbClr val="4472C4">
                    <a:lumMod val="50000"/>
                  </a:srgbClr>
                </a:solidFill>
                <a:effectLst/>
                <a:uLnTx/>
                <a:uFillTx/>
                <a:latin typeface="Calibri Light" panose="020F0302020204030204"/>
                <a:ea typeface="+mn-ea"/>
                <a:cs typeface="+mn-cs"/>
              </a:rPr>
              <a:t>NewCo</a:t>
            </a:r>
            <a:r>
              <a:rPr kumimoji="0" lang="en-US" sz="2000" b="0" i="0" u="none" strike="noStrike" kern="1200" cap="none" spc="0" normalizeH="0" baseline="0" noProof="0" dirty="0">
                <a:ln>
                  <a:noFill/>
                </a:ln>
                <a:solidFill>
                  <a:srgbClr val="4472C4">
                    <a:lumMod val="50000"/>
                  </a:srgbClr>
                </a:solidFill>
                <a:effectLst/>
                <a:uLnTx/>
                <a:uFillTx/>
                <a:latin typeface="Calibri Light" panose="020F0302020204030204"/>
                <a:ea typeface="+mn-ea"/>
                <a:cs typeface="+mn-cs"/>
              </a:rPr>
              <a:t> enters into share for share exchange with Portuguese target shareholders</a:t>
            </a:r>
          </a:p>
        </p:txBody>
      </p:sp>
      <p:sp>
        <p:nvSpPr>
          <p:cNvPr id="41" name="TextBox 40">
            <a:extLst>
              <a:ext uri="{FF2B5EF4-FFF2-40B4-BE49-F238E27FC236}">
                <a16:creationId xmlns:a16="http://schemas.microsoft.com/office/drawing/2014/main" id="{23330ABF-FE7E-4F5A-8C73-49EB518EF35A}"/>
              </a:ext>
            </a:extLst>
          </p:cNvPr>
          <p:cNvSpPr txBox="1"/>
          <p:nvPr/>
        </p:nvSpPr>
        <p:spPr>
          <a:xfrm>
            <a:off x="6299200" y="174763"/>
            <a:ext cx="5525654" cy="646331"/>
          </a:xfrm>
          <a:prstGeom prst="rect">
            <a:avLst/>
          </a:prstGeom>
          <a:noFill/>
          <a:ln>
            <a:solidFill>
              <a:srgbClr val="0070C0"/>
            </a:solidFill>
          </a:ln>
        </p:spPr>
        <p:txBody>
          <a:bodyPr wrap="square" rtlCol="0">
            <a:spAutoFit/>
          </a:bodyPr>
          <a:lstStyle/>
          <a:p>
            <a:r>
              <a:rPr lang="de-DE">
                <a:solidFill>
                  <a:schemeClr val="accent1">
                    <a:lumMod val="75000"/>
                  </a:schemeClr>
                </a:solidFill>
              </a:rPr>
              <a:t>James Somerville, A&amp;L Goodbody</a:t>
            </a:r>
          </a:p>
          <a:p>
            <a:r>
              <a:rPr lang="de-DE">
                <a:solidFill>
                  <a:schemeClr val="accent1">
                    <a:lumMod val="75000"/>
                  </a:schemeClr>
                </a:solidFill>
              </a:rPr>
              <a:t>Christian Wimpissinger, Binder Grösswang</a:t>
            </a:r>
          </a:p>
        </p:txBody>
      </p:sp>
      <p:sp>
        <p:nvSpPr>
          <p:cNvPr id="3" name="Slide Number Placeholder 2">
            <a:extLst>
              <a:ext uri="{FF2B5EF4-FFF2-40B4-BE49-F238E27FC236}">
                <a16:creationId xmlns:a16="http://schemas.microsoft.com/office/drawing/2014/main" id="{C878459D-73E8-4D79-89A4-69255D79536D}"/>
              </a:ext>
            </a:extLst>
          </p:cNvPr>
          <p:cNvSpPr>
            <a:spLocks noGrp="1"/>
          </p:cNvSpPr>
          <p:nvPr>
            <p:ph type="sldNum" sz="quarter" idx="12"/>
          </p:nvPr>
        </p:nvSpPr>
        <p:spPr/>
        <p:txBody>
          <a:bodyPr/>
          <a:lstStyle/>
          <a:p>
            <a:fld id="{16BC0DEB-40E7-4E2B-AFA7-58970AFA776D}" type="slidenum">
              <a:rPr lang="en-GB" smtClean="0"/>
              <a:t>28</a:t>
            </a:fld>
            <a:endParaRPr lang="en-GB"/>
          </a:p>
        </p:txBody>
      </p:sp>
    </p:spTree>
    <p:extLst>
      <p:ext uri="{BB962C8B-B14F-4D97-AF65-F5344CB8AC3E}">
        <p14:creationId xmlns:p14="http://schemas.microsoft.com/office/powerpoint/2010/main" val="3445089129"/>
      </p:ext>
    </p:extLst>
  </p:cSld>
  <p:clrMapOvr>
    <a:masterClrMapping/>
  </p:clrMapOvr>
</p:sld>
</file>

<file path=ppt/slides/slide29.xml><?xml version="1.0" encoding="utf-8"?>
<p:sld xmlns:a14="http://schemas.microsoft.com/office/drawing/2010/main" xmlns:a16="http://schemas.microsoft.com/office/drawing/2014/main" xmlns:asvg="http://schemas.microsoft.com/office/drawing/2016/SVG/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p:spPr>
      </p:pic>
      <p:sp>
        <p:nvSpPr>
          <p:cNvPr id="6" name="Content Placeholder 2">
            <a:extLst>
              <a:ext uri="{FF2B5EF4-FFF2-40B4-BE49-F238E27FC236}">
                <a16:creationId xmlns:a16="http://schemas.microsoft.com/office/drawing/2014/main" id="{7C468A76-A482-4874-BBAB-93816B1ED1CD}"/>
              </a:ext>
            </a:extLst>
          </p:cNvPr>
          <p:cNvSpPr txBox="1">
            <a:spLocks/>
          </p:cNvSpPr>
          <p:nvPr/>
        </p:nvSpPr>
        <p:spPr>
          <a:xfrm>
            <a:off x="457199" y="1163782"/>
            <a:ext cx="11367655" cy="442652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2000" b="0" i="0" u="none" strike="noStrike" kern="1200" cap="none" spc="0" normalizeH="0" baseline="0" noProof="0" dirty="0">
              <a:ln>
                <a:noFill/>
              </a:ln>
              <a:solidFill>
                <a:srgbClr val="4472C4">
                  <a:lumMod val="50000"/>
                </a:srgbClr>
              </a:solidFill>
              <a:effectLst/>
              <a:uLnTx/>
              <a:uFillTx/>
              <a:latin typeface="Calibri Light" panose="020F0302020204030204"/>
              <a:ea typeface="+mn-ea"/>
              <a:cs typeface="+mn-cs"/>
            </a:endParaRPr>
          </a:p>
        </p:txBody>
      </p:sp>
      <p:sp>
        <p:nvSpPr>
          <p:cNvPr id="2" name="TextBox 1">
            <a:extLst>
              <a:ext uri="{FF2B5EF4-FFF2-40B4-BE49-F238E27FC236}">
                <a16:creationId xmlns:a16="http://schemas.microsoft.com/office/drawing/2014/main" id="{3495F1BC-69AC-48CF-9FD7-22E008485E1E}"/>
              </a:ext>
            </a:extLst>
          </p:cNvPr>
          <p:cNvSpPr txBox="1"/>
          <p:nvPr/>
        </p:nvSpPr>
        <p:spPr>
          <a:xfrm>
            <a:off x="422561" y="381000"/>
            <a:ext cx="11402293" cy="95410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sng" strike="noStrike" kern="1200" cap="none" spc="0" normalizeH="0" baseline="0" noProof="0" dirty="0">
                <a:ln>
                  <a:noFill/>
                </a:ln>
                <a:solidFill>
                  <a:srgbClr val="4472C4">
                    <a:lumMod val="50000"/>
                  </a:srgbClr>
                </a:solidFill>
                <a:effectLst/>
                <a:uLnTx/>
                <a:uFillTx/>
                <a:latin typeface="Calibri" panose="020F0502020204030204"/>
                <a:ea typeface="+mn-ea"/>
                <a:cs typeface="+mn-cs"/>
              </a:rPr>
              <a:t>Other Combination Structures (cont’d)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sng" strike="noStrike" kern="1200" cap="none" spc="0" normalizeH="0" baseline="0" noProof="0" dirty="0">
                <a:ln>
                  <a:noFill/>
                </a:ln>
                <a:solidFill>
                  <a:srgbClr val="4472C4">
                    <a:lumMod val="50000"/>
                  </a:srgbClr>
                </a:solidFill>
                <a:effectLst/>
                <a:uLnTx/>
                <a:uFillTx/>
                <a:latin typeface="Calibri" panose="020F0502020204030204"/>
                <a:ea typeface="+mn-ea"/>
                <a:cs typeface="+mn-cs"/>
              </a:rPr>
              <a:t> </a:t>
            </a:r>
          </a:p>
        </p:txBody>
      </p:sp>
      <p:sp>
        <p:nvSpPr>
          <p:cNvPr id="17" name="Rectangle 16">
            <a:extLst>
              <a:ext uri="{FF2B5EF4-FFF2-40B4-BE49-F238E27FC236}">
                <a16:creationId xmlns:a16="http://schemas.microsoft.com/office/drawing/2014/main" id="{4DBD2D13-58DC-4946-BF63-417233AA64F6}"/>
              </a:ext>
            </a:extLst>
          </p:cNvPr>
          <p:cNvSpPr/>
          <p:nvPr/>
        </p:nvSpPr>
        <p:spPr>
          <a:xfrm>
            <a:off x="3692830" y="3168530"/>
            <a:ext cx="1566882" cy="762651"/>
          </a:xfrm>
          <a:prstGeom prst="rect">
            <a:avLst/>
          </a:prstGeom>
          <a:solidFill>
            <a:schemeClr val="tx2">
              <a:lumMod val="60000"/>
              <a:lumOff val="40000"/>
            </a:schemeClr>
          </a:solidFill>
          <a:ln w="9525">
            <a:solidFill>
              <a:schemeClr val="tx1"/>
            </a:solidFill>
          </a:ln>
          <a:effectLst>
            <a:outerShdw blurRad="50800" dist="38100" dir="2700000" algn="tl" rotWithShape="0">
              <a:prstClr val="black">
                <a:alpha val="40000"/>
              </a:prstClr>
            </a:outerShdw>
            <a:softEdge rad="1270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white"/>
                </a:solidFill>
                <a:effectLst/>
                <a:uLnTx/>
                <a:uFillTx/>
                <a:latin typeface="Calibri" panose="020F0502020204030204"/>
                <a:ea typeface="+mn-ea"/>
                <a:cs typeface="Arial" panose="020B0604020202020204" pitchFamily="34" charset="0"/>
              </a:rPr>
              <a:t>Irish </a:t>
            </a:r>
            <a:r>
              <a:rPr kumimoji="0" lang="en-US" sz="1600" b="1" i="0" u="none" strike="noStrike" kern="1200" cap="none" spc="0" normalizeH="0" baseline="0" noProof="0" dirty="0" err="1">
                <a:ln>
                  <a:noFill/>
                </a:ln>
                <a:solidFill>
                  <a:prstClr val="white"/>
                </a:solidFill>
                <a:effectLst/>
                <a:uLnTx/>
                <a:uFillTx/>
                <a:latin typeface="Calibri" panose="020F0502020204030204"/>
                <a:ea typeface="+mn-ea"/>
                <a:cs typeface="Arial" panose="020B0604020202020204" pitchFamily="34" charset="0"/>
              </a:rPr>
              <a:t>HoldCo</a:t>
            </a:r>
            <a:endParaRPr kumimoji="0" lang="en-US" sz="1600" b="1" i="0" u="none" strike="noStrike" kern="1200" cap="none" spc="0" normalizeH="0" baseline="0" noProof="0" dirty="0">
              <a:ln>
                <a:noFill/>
              </a:ln>
              <a:solidFill>
                <a:prstClr val="white"/>
              </a:solidFill>
              <a:effectLst/>
              <a:uLnTx/>
              <a:uFillTx/>
              <a:latin typeface="Calibri" panose="020F0502020204030204"/>
              <a:ea typeface="+mn-ea"/>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white"/>
                </a:solidFill>
                <a:effectLst/>
                <a:uLnTx/>
                <a:uFillTx/>
                <a:latin typeface="Calibri" panose="020F0502020204030204"/>
                <a:ea typeface="+mn-ea"/>
                <a:cs typeface="Arial" panose="020B0604020202020204" pitchFamily="34" charset="0"/>
              </a:rPr>
              <a:t>(Ireland)</a:t>
            </a:r>
          </a:p>
        </p:txBody>
      </p:sp>
      <p:grpSp>
        <p:nvGrpSpPr>
          <p:cNvPr id="22" name="Group 21">
            <a:extLst>
              <a:ext uri="{FF2B5EF4-FFF2-40B4-BE49-F238E27FC236}">
                <a16:creationId xmlns:a16="http://schemas.microsoft.com/office/drawing/2014/main" id="{75E0029F-FD43-44EC-B2AD-98D737FB12B0}"/>
              </a:ext>
            </a:extLst>
          </p:cNvPr>
          <p:cNvGrpSpPr/>
          <p:nvPr/>
        </p:nvGrpSpPr>
        <p:grpSpPr>
          <a:xfrm>
            <a:off x="5296776" y="3360517"/>
            <a:ext cx="462400" cy="417337"/>
            <a:chOff x="837780" y="3530519"/>
            <a:chExt cx="283013" cy="197880"/>
          </a:xfrm>
        </p:grpSpPr>
        <p:sp>
          <p:nvSpPr>
            <p:cNvPr id="23" name="Oval 22">
              <a:extLst>
                <a:ext uri="{FF2B5EF4-FFF2-40B4-BE49-F238E27FC236}">
                  <a16:creationId xmlns:a16="http://schemas.microsoft.com/office/drawing/2014/main" id="{448602D7-EE9F-4A1D-A8B7-C705D9828E01}"/>
                </a:ext>
              </a:extLst>
            </p:cNvPr>
            <p:cNvSpPr/>
            <p:nvPr/>
          </p:nvSpPr>
          <p:spPr>
            <a:xfrm>
              <a:off x="856356" y="3530519"/>
              <a:ext cx="221229" cy="172440"/>
            </a:xfrm>
            <a:prstGeom prst="ellipse">
              <a:avLst/>
            </a:prstGeom>
            <a:solidFill>
              <a:srgbClr val="FFFF00"/>
            </a:solidFill>
            <a:ln w="3175">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4" name="TextBox 23">
              <a:extLst>
                <a:ext uri="{FF2B5EF4-FFF2-40B4-BE49-F238E27FC236}">
                  <a16:creationId xmlns:a16="http://schemas.microsoft.com/office/drawing/2014/main" id="{EEA746D9-9ACD-4285-BB80-CD2FCC834170}"/>
                </a:ext>
              </a:extLst>
            </p:cNvPr>
            <p:cNvSpPr txBox="1"/>
            <p:nvPr/>
          </p:nvSpPr>
          <p:spPr>
            <a:xfrm>
              <a:off x="837780" y="3555959"/>
              <a:ext cx="283013" cy="172440"/>
            </a:xfrm>
            <a:prstGeom prst="rect">
              <a:avLst/>
            </a:prstGeom>
            <a:noFill/>
          </p:spPr>
          <p:txBody>
            <a:bodyPr wrap="square" lIns="0" tIns="0" rIns="0" bIns="0" rtlCol="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lumMod val="85000"/>
                      <a:lumOff val="15000"/>
                    </a:prstClr>
                  </a:solidFill>
                  <a:effectLst/>
                  <a:uLnTx/>
                  <a:uFillTx/>
                  <a:latin typeface="Calibri" panose="020F0502020204030204"/>
                  <a:ea typeface="+mn-ea"/>
                  <a:cs typeface="Arial" panose="020B0604020202020204" pitchFamily="34" charset="0"/>
                </a:rPr>
                <a:t>A</a:t>
              </a:r>
            </a:p>
          </p:txBody>
        </p:sp>
      </p:grpSp>
      <p:grpSp>
        <p:nvGrpSpPr>
          <p:cNvPr id="27" name="Group 26">
            <a:extLst>
              <a:ext uri="{FF2B5EF4-FFF2-40B4-BE49-F238E27FC236}">
                <a16:creationId xmlns:a16="http://schemas.microsoft.com/office/drawing/2014/main" id="{0FAE1C7B-739A-4B43-BA1E-ADA7133701CE}"/>
              </a:ext>
            </a:extLst>
          </p:cNvPr>
          <p:cNvGrpSpPr/>
          <p:nvPr/>
        </p:nvGrpSpPr>
        <p:grpSpPr>
          <a:xfrm>
            <a:off x="6711534" y="4348215"/>
            <a:ext cx="512355" cy="419774"/>
            <a:chOff x="837780" y="3530519"/>
            <a:chExt cx="283013" cy="197880"/>
          </a:xfrm>
        </p:grpSpPr>
        <p:sp>
          <p:nvSpPr>
            <p:cNvPr id="28" name="Oval 27">
              <a:extLst>
                <a:ext uri="{FF2B5EF4-FFF2-40B4-BE49-F238E27FC236}">
                  <a16:creationId xmlns:a16="http://schemas.microsoft.com/office/drawing/2014/main" id="{240B6912-A61B-4DDA-AECE-E305365BA1A3}"/>
                </a:ext>
              </a:extLst>
            </p:cNvPr>
            <p:cNvSpPr/>
            <p:nvPr/>
          </p:nvSpPr>
          <p:spPr>
            <a:xfrm>
              <a:off x="856356" y="3530519"/>
              <a:ext cx="221229" cy="172440"/>
            </a:xfrm>
            <a:prstGeom prst="ellipse">
              <a:avLst/>
            </a:prstGeom>
            <a:solidFill>
              <a:srgbClr val="FFFF00"/>
            </a:solidFill>
            <a:ln w="3175">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9" name="TextBox 28">
              <a:extLst>
                <a:ext uri="{FF2B5EF4-FFF2-40B4-BE49-F238E27FC236}">
                  <a16:creationId xmlns:a16="http://schemas.microsoft.com/office/drawing/2014/main" id="{5B875767-B734-4020-9253-186DE08DC637}"/>
                </a:ext>
              </a:extLst>
            </p:cNvPr>
            <p:cNvSpPr txBox="1"/>
            <p:nvPr/>
          </p:nvSpPr>
          <p:spPr>
            <a:xfrm>
              <a:off x="837780" y="3555959"/>
              <a:ext cx="283013" cy="172440"/>
            </a:xfrm>
            <a:prstGeom prst="rect">
              <a:avLst/>
            </a:prstGeom>
            <a:noFill/>
          </p:spPr>
          <p:txBody>
            <a:bodyPr wrap="square" lIns="0" tIns="0" rIns="0" bIns="0" rtlCol="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prstClr val="black">
                      <a:lumMod val="85000"/>
                      <a:lumOff val="15000"/>
                    </a:prstClr>
                  </a:solidFill>
                  <a:effectLst/>
                  <a:uLnTx/>
                  <a:uFillTx/>
                  <a:latin typeface="Calibri" panose="020F0502020204030204"/>
                  <a:ea typeface="+mn-ea"/>
                  <a:cs typeface="Arial" panose="020B0604020202020204" pitchFamily="34" charset="0"/>
                </a:rPr>
                <a:t>B</a:t>
              </a:r>
            </a:p>
          </p:txBody>
        </p:sp>
      </p:grpSp>
      <p:grpSp>
        <p:nvGrpSpPr>
          <p:cNvPr id="30" name="Group 29">
            <a:extLst>
              <a:ext uri="{FF2B5EF4-FFF2-40B4-BE49-F238E27FC236}">
                <a16:creationId xmlns:a16="http://schemas.microsoft.com/office/drawing/2014/main" id="{6F46A65C-CD39-474E-9B6C-2895D734E012}"/>
              </a:ext>
            </a:extLst>
          </p:cNvPr>
          <p:cNvGrpSpPr/>
          <p:nvPr/>
        </p:nvGrpSpPr>
        <p:grpSpPr>
          <a:xfrm>
            <a:off x="2358590" y="4358298"/>
            <a:ext cx="493791" cy="399141"/>
            <a:chOff x="837780" y="3530519"/>
            <a:chExt cx="283013" cy="197880"/>
          </a:xfrm>
        </p:grpSpPr>
        <p:sp>
          <p:nvSpPr>
            <p:cNvPr id="31" name="Oval 30">
              <a:extLst>
                <a:ext uri="{FF2B5EF4-FFF2-40B4-BE49-F238E27FC236}">
                  <a16:creationId xmlns:a16="http://schemas.microsoft.com/office/drawing/2014/main" id="{4EBDEA70-AD3F-465C-BAEB-18BA2319A7C0}"/>
                </a:ext>
              </a:extLst>
            </p:cNvPr>
            <p:cNvSpPr/>
            <p:nvPr/>
          </p:nvSpPr>
          <p:spPr>
            <a:xfrm>
              <a:off x="856356" y="3530519"/>
              <a:ext cx="221229" cy="172440"/>
            </a:xfrm>
            <a:prstGeom prst="ellipse">
              <a:avLst/>
            </a:prstGeom>
            <a:solidFill>
              <a:srgbClr val="FFFF00"/>
            </a:solidFill>
            <a:ln w="3175">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2" name="TextBox 31">
              <a:extLst>
                <a:ext uri="{FF2B5EF4-FFF2-40B4-BE49-F238E27FC236}">
                  <a16:creationId xmlns:a16="http://schemas.microsoft.com/office/drawing/2014/main" id="{8FAAEA9A-3E93-4BFE-A6F1-A6BF8EFA7F2B}"/>
                </a:ext>
              </a:extLst>
            </p:cNvPr>
            <p:cNvSpPr txBox="1"/>
            <p:nvPr/>
          </p:nvSpPr>
          <p:spPr>
            <a:xfrm>
              <a:off x="837780" y="3555959"/>
              <a:ext cx="283013" cy="172440"/>
            </a:xfrm>
            <a:prstGeom prst="rect">
              <a:avLst/>
            </a:prstGeom>
            <a:noFill/>
          </p:spPr>
          <p:txBody>
            <a:bodyPr wrap="square" lIns="0" tIns="0" rIns="0" bIns="0" rtlCol="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lumMod val="85000"/>
                      <a:lumOff val="15000"/>
                    </a:prstClr>
                  </a:solidFill>
                  <a:effectLst/>
                  <a:uLnTx/>
                  <a:uFillTx/>
                  <a:latin typeface="Calibri" panose="020F0502020204030204"/>
                  <a:ea typeface="+mn-ea"/>
                  <a:cs typeface="Arial" panose="020B0604020202020204" pitchFamily="34" charset="0"/>
                </a:rPr>
                <a:t>C</a:t>
              </a:r>
            </a:p>
          </p:txBody>
        </p:sp>
      </p:grpSp>
      <p:sp>
        <p:nvSpPr>
          <p:cNvPr id="35" name="TextBox 34">
            <a:extLst>
              <a:ext uri="{FF2B5EF4-FFF2-40B4-BE49-F238E27FC236}">
                <a16:creationId xmlns:a16="http://schemas.microsoft.com/office/drawing/2014/main" id="{819C0379-A382-4834-88B5-F430B332F01C}"/>
              </a:ext>
            </a:extLst>
          </p:cNvPr>
          <p:cNvSpPr txBox="1"/>
          <p:nvPr/>
        </p:nvSpPr>
        <p:spPr>
          <a:xfrm>
            <a:off x="5554020" y="3558977"/>
            <a:ext cx="1711021" cy="168849"/>
          </a:xfrm>
          <a:prstGeom prst="rect">
            <a:avLst/>
          </a:prstGeom>
          <a:noFill/>
        </p:spPr>
        <p:txBody>
          <a:bodyPr wrap="square" lIns="0" tIns="0" rIns="0" bIns="0" rtlCol="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lumMod val="85000"/>
                    <a:lumOff val="15000"/>
                  </a:prstClr>
                </a:solidFill>
                <a:effectLst/>
                <a:uLnTx/>
                <a:uFillTx/>
                <a:latin typeface="Calibri" panose="020F0502020204030204"/>
                <a:ea typeface="+mn-ea"/>
                <a:cs typeface="Arial" panose="020B0604020202020204" pitchFamily="34" charset="0"/>
              </a:rPr>
              <a:t>merger</a:t>
            </a:r>
          </a:p>
        </p:txBody>
      </p:sp>
      <p:sp>
        <p:nvSpPr>
          <p:cNvPr id="79" name="Oval 78">
            <a:extLst>
              <a:ext uri="{FF2B5EF4-FFF2-40B4-BE49-F238E27FC236}">
                <a16:creationId xmlns:a16="http://schemas.microsoft.com/office/drawing/2014/main" id="{B0531EA7-CB31-4411-A7A6-06F9EB2CDFA4}"/>
              </a:ext>
            </a:extLst>
          </p:cNvPr>
          <p:cNvSpPr/>
          <p:nvPr/>
        </p:nvSpPr>
        <p:spPr>
          <a:xfrm>
            <a:off x="269975" y="1573139"/>
            <a:ext cx="1711022" cy="693434"/>
          </a:xfrm>
          <a:prstGeom prst="ellipse">
            <a:avLst/>
          </a:prstGeom>
          <a:solidFill>
            <a:schemeClr val="bg1">
              <a:lumMod val="85000"/>
            </a:schemeClr>
          </a:solidFill>
          <a:ln w="317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80" name="Graphic 79" descr="Man">
            <a:extLst>
              <a:ext uri="{FF2B5EF4-FFF2-40B4-BE49-F238E27FC236}">
                <a16:creationId xmlns:a16="http://schemas.microsoft.com/office/drawing/2014/main" id="{5D8D4F85-C125-490E-B36E-030AEC4B5DAF}"/>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17572" y="1808177"/>
            <a:ext cx="382447" cy="382447"/>
          </a:xfrm>
          <a:prstGeom prst="rect">
            <a:avLst/>
          </a:prstGeom>
        </p:spPr>
      </p:pic>
      <p:pic>
        <p:nvPicPr>
          <p:cNvPr id="81" name="Graphic 80" descr="Man">
            <a:extLst>
              <a:ext uri="{FF2B5EF4-FFF2-40B4-BE49-F238E27FC236}">
                <a16:creationId xmlns:a16="http://schemas.microsoft.com/office/drawing/2014/main" id="{19740FDB-B3BC-4112-AC42-55CA00828092}"/>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30143" y="1830393"/>
            <a:ext cx="382447" cy="382447"/>
          </a:xfrm>
          <a:prstGeom prst="rect">
            <a:avLst/>
          </a:prstGeom>
        </p:spPr>
      </p:pic>
      <p:pic>
        <p:nvPicPr>
          <p:cNvPr id="82" name="Graphic 81" descr="Man">
            <a:extLst>
              <a:ext uri="{FF2B5EF4-FFF2-40B4-BE49-F238E27FC236}">
                <a16:creationId xmlns:a16="http://schemas.microsoft.com/office/drawing/2014/main" id="{809B2F3A-6FA1-4294-B1C3-798E08BE057B}"/>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269854" y="1807955"/>
            <a:ext cx="382447" cy="382447"/>
          </a:xfrm>
          <a:prstGeom prst="rect">
            <a:avLst/>
          </a:prstGeom>
        </p:spPr>
      </p:pic>
      <p:sp>
        <p:nvSpPr>
          <p:cNvPr id="83" name="TextBox 82">
            <a:extLst>
              <a:ext uri="{FF2B5EF4-FFF2-40B4-BE49-F238E27FC236}">
                <a16:creationId xmlns:a16="http://schemas.microsoft.com/office/drawing/2014/main" id="{5C32CB2C-B95F-4151-93E9-824531B67839}"/>
              </a:ext>
            </a:extLst>
          </p:cNvPr>
          <p:cNvSpPr txBox="1"/>
          <p:nvPr/>
        </p:nvSpPr>
        <p:spPr>
          <a:xfrm>
            <a:off x="609479" y="1607484"/>
            <a:ext cx="1150658" cy="336190"/>
          </a:xfrm>
          <a:prstGeom prst="rect">
            <a:avLst/>
          </a:prstGeom>
          <a:noFill/>
        </p:spPr>
        <p:txBody>
          <a:bodyPr wrap="square" lIns="0" tIns="0" rIns="0" bIns="0" rtlCol="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lumMod val="85000"/>
                    <a:lumOff val="15000"/>
                  </a:prstClr>
                </a:solidFill>
                <a:effectLst/>
                <a:uLnTx/>
                <a:uFillTx/>
                <a:latin typeface="Calibri" panose="020F0502020204030204"/>
                <a:ea typeface="+mn-ea"/>
                <a:cs typeface="Arial" panose="020B0604020202020204" pitchFamily="34" charset="0"/>
              </a:rPr>
              <a:t>Shareholders</a:t>
            </a:r>
            <a:endParaRPr kumimoji="0" lang="en-US" sz="1800" b="0" i="0" u="none" strike="noStrike" kern="1200" cap="none" spc="0" normalizeH="0" baseline="0" noProof="0" dirty="0">
              <a:ln>
                <a:noFill/>
              </a:ln>
              <a:solidFill>
                <a:prstClr val="black">
                  <a:lumMod val="85000"/>
                  <a:lumOff val="15000"/>
                </a:prstClr>
              </a:solidFill>
              <a:effectLst/>
              <a:uLnTx/>
              <a:uFillTx/>
              <a:latin typeface="Calibri" panose="020F0502020204030204"/>
              <a:ea typeface="+mn-ea"/>
              <a:cs typeface="Arial" panose="020B0604020202020204" pitchFamily="34" charset="0"/>
            </a:endParaRPr>
          </a:p>
        </p:txBody>
      </p:sp>
      <p:sp>
        <p:nvSpPr>
          <p:cNvPr id="101" name="Rectangle 100">
            <a:extLst>
              <a:ext uri="{FF2B5EF4-FFF2-40B4-BE49-F238E27FC236}">
                <a16:creationId xmlns:a16="http://schemas.microsoft.com/office/drawing/2014/main" id="{26AC17AC-DF8F-40EF-8461-906DB6BF4F6C}"/>
              </a:ext>
            </a:extLst>
          </p:cNvPr>
          <p:cNvSpPr/>
          <p:nvPr/>
        </p:nvSpPr>
        <p:spPr>
          <a:xfrm>
            <a:off x="3819566" y="2177285"/>
            <a:ext cx="1317050" cy="607956"/>
          </a:xfrm>
          <a:prstGeom prst="rect">
            <a:avLst/>
          </a:prstGeom>
          <a:solidFill>
            <a:srgbClr val="CD2509"/>
          </a:solidFill>
          <a:ln w="9525">
            <a:solidFill>
              <a:schemeClr val="tx1"/>
            </a:solidFill>
          </a:ln>
          <a:effectLst>
            <a:outerShdw blurRad="50800" dist="38100" dir="2700000" algn="tl" rotWithShape="0">
              <a:prstClr val="black">
                <a:alpha val="40000"/>
              </a:prstClr>
            </a:outerShdw>
            <a:softEdge rad="1270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white"/>
                </a:solidFill>
                <a:effectLst/>
                <a:uLnTx/>
                <a:uFillTx/>
                <a:latin typeface="Calibri" panose="020F0502020204030204"/>
                <a:ea typeface="+mn-ea"/>
                <a:cs typeface="Arial" panose="020B0604020202020204" pitchFamily="34" charset="0"/>
              </a:rPr>
              <a:t>SPAC</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white"/>
                </a:solidFill>
                <a:effectLst/>
                <a:uLnTx/>
                <a:uFillTx/>
                <a:latin typeface="Calibri" panose="020F0502020204030204"/>
                <a:ea typeface="+mn-ea"/>
                <a:cs typeface="Arial" panose="020B0604020202020204" pitchFamily="34" charset="0"/>
              </a:rPr>
              <a:t>(Cayman Islands)</a:t>
            </a:r>
          </a:p>
        </p:txBody>
      </p:sp>
      <p:sp>
        <p:nvSpPr>
          <p:cNvPr id="102" name="Arrow: Curved Up 101">
            <a:extLst>
              <a:ext uri="{FF2B5EF4-FFF2-40B4-BE49-F238E27FC236}">
                <a16:creationId xmlns:a16="http://schemas.microsoft.com/office/drawing/2014/main" id="{467F893B-E4F5-4A82-8750-68B9B9CF664D}"/>
              </a:ext>
            </a:extLst>
          </p:cNvPr>
          <p:cNvSpPr/>
          <p:nvPr/>
        </p:nvSpPr>
        <p:spPr>
          <a:xfrm rot="4740340" flipV="1">
            <a:off x="4698512" y="3083447"/>
            <a:ext cx="2938777" cy="1252229"/>
          </a:xfrm>
          <a:prstGeom prst="curvedUpArrow">
            <a:avLst>
              <a:gd name="adj1" fmla="val 14001"/>
              <a:gd name="adj2" fmla="val 30001"/>
              <a:gd name="adj3" fmla="val 2642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cxnSp>
        <p:nvCxnSpPr>
          <p:cNvPr id="103" name="Straight Arrow Connector 102">
            <a:extLst>
              <a:ext uri="{FF2B5EF4-FFF2-40B4-BE49-F238E27FC236}">
                <a16:creationId xmlns:a16="http://schemas.microsoft.com/office/drawing/2014/main" id="{54820BCD-9E64-4CBB-94F1-E36A54333EB0}"/>
              </a:ext>
            </a:extLst>
          </p:cNvPr>
          <p:cNvCxnSpPr>
            <a:cxnSpLocks/>
          </p:cNvCxnSpPr>
          <p:nvPr/>
        </p:nvCxnSpPr>
        <p:spPr>
          <a:xfrm>
            <a:off x="833947" y="2241550"/>
            <a:ext cx="0" cy="1881308"/>
          </a:xfrm>
          <a:prstGeom prst="straightConnector1">
            <a:avLst/>
          </a:prstGeom>
          <a:ln w="9525">
            <a:solidFill>
              <a:schemeClr val="tx1"/>
            </a:solidFill>
            <a:tailEnd type="stealth"/>
          </a:ln>
        </p:spPr>
        <p:style>
          <a:lnRef idx="1">
            <a:schemeClr val="accent1"/>
          </a:lnRef>
          <a:fillRef idx="0">
            <a:schemeClr val="accent1"/>
          </a:fillRef>
          <a:effectRef idx="0">
            <a:schemeClr val="accent1"/>
          </a:effectRef>
          <a:fontRef idx="minor">
            <a:schemeClr val="tx1"/>
          </a:fontRef>
        </p:style>
      </p:cxnSp>
      <p:sp>
        <p:nvSpPr>
          <p:cNvPr id="108" name="Rectangle 107">
            <a:extLst>
              <a:ext uri="{FF2B5EF4-FFF2-40B4-BE49-F238E27FC236}">
                <a16:creationId xmlns:a16="http://schemas.microsoft.com/office/drawing/2014/main" id="{6A77E555-2F31-4DAA-88E5-6A9DD45DE3D2}"/>
              </a:ext>
            </a:extLst>
          </p:cNvPr>
          <p:cNvSpPr/>
          <p:nvPr/>
        </p:nvSpPr>
        <p:spPr>
          <a:xfrm>
            <a:off x="3455230" y="4941555"/>
            <a:ext cx="2054199" cy="607956"/>
          </a:xfrm>
          <a:prstGeom prst="rect">
            <a:avLst/>
          </a:prstGeom>
          <a:solidFill>
            <a:schemeClr val="accent2">
              <a:lumMod val="75000"/>
            </a:schemeClr>
          </a:solidFill>
          <a:ln w="9525">
            <a:solidFill>
              <a:schemeClr val="tx1"/>
            </a:solidFill>
          </a:ln>
          <a:effectLst>
            <a:outerShdw blurRad="50800" dist="38100" dir="2700000" algn="tl" rotWithShape="0">
              <a:prstClr val="black">
                <a:alpha val="40000"/>
              </a:prstClr>
            </a:outerShdw>
            <a:softEdge rad="1270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err="1">
                <a:ln>
                  <a:noFill/>
                </a:ln>
                <a:solidFill>
                  <a:prstClr val="white"/>
                </a:solidFill>
                <a:effectLst/>
                <a:uLnTx/>
                <a:uFillTx/>
                <a:latin typeface="Calibri" panose="020F0502020204030204"/>
                <a:ea typeface="+mn-ea"/>
                <a:cs typeface="Arial" panose="020B0604020202020204" pitchFamily="34" charset="0"/>
              </a:rPr>
              <a:t>NewCo</a:t>
            </a:r>
            <a:endParaRPr kumimoji="0" lang="en-US" sz="1600" b="1" i="0" u="none" strike="noStrike" kern="1200" cap="none" spc="0" normalizeH="0" baseline="0" noProof="0" dirty="0">
              <a:ln>
                <a:noFill/>
              </a:ln>
              <a:solidFill>
                <a:prstClr val="white"/>
              </a:solidFill>
              <a:effectLst/>
              <a:uLnTx/>
              <a:uFillTx/>
              <a:latin typeface="Calibri" panose="020F0502020204030204"/>
              <a:ea typeface="+mn-ea"/>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white"/>
                </a:solidFill>
                <a:effectLst/>
                <a:uLnTx/>
                <a:uFillTx/>
                <a:latin typeface="Calibri" panose="020F0502020204030204"/>
                <a:ea typeface="+mn-ea"/>
                <a:cs typeface="Arial" panose="020B0604020202020204" pitchFamily="34" charset="0"/>
              </a:rPr>
              <a:t>(Cayman Islands)</a:t>
            </a:r>
          </a:p>
        </p:txBody>
      </p:sp>
      <p:cxnSp>
        <p:nvCxnSpPr>
          <p:cNvPr id="109" name="Straight Arrow Connector 108">
            <a:extLst>
              <a:ext uri="{FF2B5EF4-FFF2-40B4-BE49-F238E27FC236}">
                <a16:creationId xmlns:a16="http://schemas.microsoft.com/office/drawing/2014/main" id="{C855C67B-C589-4528-9C23-3142AEEE967F}"/>
              </a:ext>
            </a:extLst>
          </p:cNvPr>
          <p:cNvCxnSpPr>
            <a:cxnSpLocks/>
            <a:stCxn id="17" idx="2"/>
            <a:endCxn id="108" idx="0"/>
          </p:cNvCxnSpPr>
          <p:nvPr/>
        </p:nvCxnSpPr>
        <p:spPr>
          <a:xfrm>
            <a:off x="4476271" y="3931181"/>
            <a:ext cx="6059" cy="1010374"/>
          </a:xfrm>
          <a:prstGeom prst="straightConnector1">
            <a:avLst/>
          </a:prstGeom>
          <a:ln w="9525">
            <a:solidFill>
              <a:schemeClr val="tx1"/>
            </a:solidFill>
            <a:tailEnd type="stealth"/>
          </a:ln>
        </p:spPr>
        <p:style>
          <a:lnRef idx="1">
            <a:schemeClr val="accent1"/>
          </a:lnRef>
          <a:fillRef idx="0">
            <a:schemeClr val="accent1"/>
          </a:fillRef>
          <a:effectRef idx="0">
            <a:schemeClr val="accent1"/>
          </a:effectRef>
          <a:fontRef idx="minor">
            <a:schemeClr val="tx1"/>
          </a:fontRef>
        </p:style>
      </p:cxnSp>
      <p:cxnSp>
        <p:nvCxnSpPr>
          <p:cNvPr id="48" name="Straight Arrow Connector 47">
            <a:extLst>
              <a:ext uri="{FF2B5EF4-FFF2-40B4-BE49-F238E27FC236}">
                <a16:creationId xmlns:a16="http://schemas.microsoft.com/office/drawing/2014/main" id="{46841C1A-D813-42F3-8EA0-B7DDF321AA7D}"/>
              </a:ext>
            </a:extLst>
          </p:cNvPr>
          <p:cNvCxnSpPr>
            <a:cxnSpLocks/>
            <a:stCxn id="101" idx="2"/>
            <a:endCxn id="17" idx="0"/>
          </p:cNvCxnSpPr>
          <p:nvPr/>
        </p:nvCxnSpPr>
        <p:spPr>
          <a:xfrm flipH="1">
            <a:off x="4476271" y="2785241"/>
            <a:ext cx="1820" cy="383289"/>
          </a:xfrm>
          <a:prstGeom prst="straightConnector1">
            <a:avLst/>
          </a:prstGeom>
          <a:ln w="9525">
            <a:solidFill>
              <a:schemeClr val="tx1"/>
            </a:solidFill>
            <a:tailEnd type="stealth"/>
          </a:ln>
        </p:spPr>
        <p:style>
          <a:lnRef idx="1">
            <a:schemeClr val="accent1"/>
          </a:lnRef>
          <a:fillRef idx="0">
            <a:schemeClr val="accent1"/>
          </a:fillRef>
          <a:effectRef idx="0">
            <a:schemeClr val="accent1"/>
          </a:effectRef>
          <a:fontRef idx="minor">
            <a:schemeClr val="tx1"/>
          </a:fontRef>
        </p:style>
      </p:cxnSp>
      <p:cxnSp>
        <p:nvCxnSpPr>
          <p:cNvPr id="54" name="Straight Arrow Connector 53">
            <a:extLst>
              <a:ext uri="{FF2B5EF4-FFF2-40B4-BE49-F238E27FC236}">
                <a16:creationId xmlns:a16="http://schemas.microsoft.com/office/drawing/2014/main" id="{D4B53951-FEC8-475B-B17C-6F5258656E51}"/>
              </a:ext>
            </a:extLst>
          </p:cNvPr>
          <p:cNvCxnSpPr>
            <a:cxnSpLocks/>
            <a:endCxn id="101" idx="0"/>
          </p:cNvCxnSpPr>
          <p:nvPr/>
        </p:nvCxnSpPr>
        <p:spPr>
          <a:xfrm>
            <a:off x="4472117" y="1694306"/>
            <a:ext cx="5974" cy="482979"/>
          </a:xfrm>
          <a:prstGeom prst="straightConnector1">
            <a:avLst/>
          </a:prstGeom>
          <a:ln w="9525">
            <a:solidFill>
              <a:schemeClr val="tx1"/>
            </a:solidFill>
            <a:tailEnd type="stealth"/>
          </a:ln>
        </p:spPr>
        <p:style>
          <a:lnRef idx="1">
            <a:schemeClr val="accent1"/>
          </a:lnRef>
          <a:fillRef idx="0">
            <a:schemeClr val="accent1"/>
          </a:fillRef>
          <a:effectRef idx="0">
            <a:schemeClr val="accent1"/>
          </a:effectRef>
          <a:fontRef idx="minor">
            <a:schemeClr val="tx1"/>
          </a:fontRef>
        </p:style>
      </p:cxnSp>
      <p:sp>
        <p:nvSpPr>
          <p:cNvPr id="58" name="Arrow: Curved Up 57">
            <a:extLst>
              <a:ext uri="{FF2B5EF4-FFF2-40B4-BE49-F238E27FC236}">
                <a16:creationId xmlns:a16="http://schemas.microsoft.com/office/drawing/2014/main" id="{365EFC4F-C469-422E-A297-6C3E5CA73256}"/>
              </a:ext>
            </a:extLst>
          </p:cNvPr>
          <p:cNvSpPr/>
          <p:nvPr/>
        </p:nvSpPr>
        <p:spPr>
          <a:xfrm rot="16200000" flipV="1">
            <a:off x="1953396" y="1776374"/>
            <a:ext cx="2218823" cy="1084283"/>
          </a:xfrm>
          <a:prstGeom prst="curvedUpArrow">
            <a:avLst>
              <a:gd name="adj1" fmla="val 14001"/>
              <a:gd name="adj2" fmla="val 30001"/>
              <a:gd name="adj3" fmla="val 2642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0000"/>
              </a:solidFill>
              <a:effectLst/>
              <a:uLnTx/>
              <a:uFillTx/>
              <a:latin typeface="Calibri" panose="020F0502020204030204"/>
              <a:ea typeface="+mn-ea"/>
              <a:cs typeface="+mn-cs"/>
            </a:endParaRPr>
          </a:p>
        </p:txBody>
      </p:sp>
      <p:sp>
        <p:nvSpPr>
          <p:cNvPr id="59" name="TextBox 58">
            <a:extLst>
              <a:ext uri="{FF2B5EF4-FFF2-40B4-BE49-F238E27FC236}">
                <a16:creationId xmlns:a16="http://schemas.microsoft.com/office/drawing/2014/main" id="{61DADA96-0872-497A-A84A-6F541710CD59}"/>
              </a:ext>
            </a:extLst>
          </p:cNvPr>
          <p:cNvSpPr txBox="1"/>
          <p:nvPr/>
        </p:nvSpPr>
        <p:spPr>
          <a:xfrm>
            <a:off x="1994332" y="2259271"/>
            <a:ext cx="1711021" cy="168849"/>
          </a:xfrm>
          <a:prstGeom prst="rect">
            <a:avLst/>
          </a:prstGeom>
          <a:noFill/>
        </p:spPr>
        <p:txBody>
          <a:bodyPr wrap="square" lIns="0" tIns="0" rIns="0" bIns="0" rtlCol="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lumMod val="85000"/>
                    <a:lumOff val="15000"/>
                  </a:prstClr>
                </a:solidFill>
                <a:effectLst/>
                <a:uLnTx/>
                <a:uFillTx/>
                <a:latin typeface="Calibri" panose="020F0502020204030204"/>
                <a:ea typeface="+mn-ea"/>
                <a:cs typeface="Arial" panose="020B0604020202020204" pitchFamily="34" charset="0"/>
              </a:rPr>
              <a:t>Irish </a:t>
            </a:r>
            <a:r>
              <a:rPr kumimoji="0" lang="en-US" sz="1200" b="0" i="0" u="none" strike="noStrike" kern="1200" cap="none" spc="0" normalizeH="0" baseline="0" noProof="0" dirty="0" err="1">
                <a:ln>
                  <a:noFill/>
                </a:ln>
                <a:solidFill>
                  <a:prstClr val="black">
                    <a:lumMod val="85000"/>
                    <a:lumOff val="15000"/>
                  </a:prstClr>
                </a:solidFill>
                <a:effectLst/>
                <a:uLnTx/>
                <a:uFillTx/>
                <a:latin typeface="Calibri" panose="020F0502020204030204"/>
                <a:ea typeface="+mn-ea"/>
                <a:cs typeface="Arial" panose="020B0604020202020204" pitchFamily="34" charset="0"/>
              </a:rPr>
              <a:t>HoldCo</a:t>
            </a:r>
            <a:r>
              <a:rPr kumimoji="0" lang="en-US" sz="1200" b="0" i="0" u="none" strike="noStrike" kern="1200" cap="none" spc="0" normalizeH="0" baseline="0" noProof="0" dirty="0">
                <a:ln>
                  <a:noFill/>
                </a:ln>
                <a:solidFill>
                  <a:prstClr val="black">
                    <a:lumMod val="85000"/>
                    <a:lumOff val="15000"/>
                  </a:prstClr>
                </a:solidFill>
                <a:effectLst/>
                <a:uLnTx/>
                <a:uFillTx/>
                <a:latin typeface="Calibri" panose="020F0502020204030204"/>
                <a:ea typeface="+mn-ea"/>
                <a:cs typeface="Arial" panose="020B0604020202020204" pitchFamily="34" charset="0"/>
              </a:rPr>
              <a:t> Shares</a:t>
            </a:r>
          </a:p>
        </p:txBody>
      </p:sp>
      <p:sp>
        <p:nvSpPr>
          <p:cNvPr id="67" name="Arrow: Curved Up 66">
            <a:extLst>
              <a:ext uri="{FF2B5EF4-FFF2-40B4-BE49-F238E27FC236}">
                <a16:creationId xmlns:a16="http://schemas.microsoft.com/office/drawing/2014/main" id="{0BB071A9-3D04-4B7C-B90B-B5C7423A4278}"/>
              </a:ext>
            </a:extLst>
          </p:cNvPr>
          <p:cNvSpPr/>
          <p:nvPr/>
        </p:nvSpPr>
        <p:spPr>
          <a:xfrm rot="20491389">
            <a:off x="1141443" y="4234120"/>
            <a:ext cx="3054107" cy="825682"/>
          </a:xfrm>
          <a:prstGeom prst="curvedUpArrow">
            <a:avLst>
              <a:gd name="adj1" fmla="val 14001"/>
              <a:gd name="adj2" fmla="val 30001"/>
              <a:gd name="adj3" fmla="val 2642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8" name="TextBox 67">
            <a:extLst>
              <a:ext uri="{FF2B5EF4-FFF2-40B4-BE49-F238E27FC236}">
                <a16:creationId xmlns:a16="http://schemas.microsoft.com/office/drawing/2014/main" id="{32CBD44E-1FA7-4061-8ADB-F270B3CB69DD}"/>
              </a:ext>
            </a:extLst>
          </p:cNvPr>
          <p:cNvSpPr txBox="1"/>
          <p:nvPr/>
        </p:nvSpPr>
        <p:spPr>
          <a:xfrm rot="20504792">
            <a:off x="1796881" y="4715252"/>
            <a:ext cx="1711021" cy="168849"/>
          </a:xfrm>
          <a:prstGeom prst="rect">
            <a:avLst/>
          </a:prstGeom>
          <a:noFill/>
        </p:spPr>
        <p:txBody>
          <a:bodyPr wrap="square" lIns="0" tIns="0" rIns="0" bIns="0" rtlCol="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lumMod val="85000"/>
                    <a:lumOff val="15000"/>
                  </a:prstClr>
                </a:solidFill>
                <a:effectLst/>
                <a:uLnTx/>
                <a:uFillTx/>
                <a:latin typeface="Calibri" panose="020F0502020204030204"/>
                <a:ea typeface="+mn-ea"/>
                <a:cs typeface="Arial" panose="020B0604020202020204" pitchFamily="34" charset="0"/>
              </a:rPr>
              <a:t>Transfer of target shares</a:t>
            </a:r>
          </a:p>
        </p:txBody>
      </p:sp>
      <p:sp>
        <p:nvSpPr>
          <p:cNvPr id="72" name="Arrow: Right 71">
            <a:extLst>
              <a:ext uri="{FF2B5EF4-FFF2-40B4-BE49-F238E27FC236}">
                <a16:creationId xmlns:a16="http://schemas.microsoft.com/office/drawing/2014/main" id="{6EE10686-0AD8-47D6-867A-2C7D53CB5E91}"/>
              </a:ext>
            </a:extLst>
          </p:cNvPr>
          <p:cNvSpPr/>
          <p:nvPr/>
        </p:nvSpPr>
        <p:spPr>
          <a:xfrm rot="12703542" flipV="1">
            <a:off x="1056367" y="2926729"/>
            <a:ext cx="2804051" cy="298279"/>
          </a:xfrm>
          <a:prstGeom prst="rightArrow">
            <a:avLst>
              <a:gd name="adj1" fmla="val 50000"/>
              <a:gd name="adj2" fmla="val 65494"/>
            </a:avLst>
          </a:prstGeom>
          <a:solidFill>
            <a:schemeClr val="bg1">
              <a:lumMod val="85000"/>
            </a:schemeClr>
          </a:solidFill>
          <a:ln w="317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lumMod val="85000"/>
                    <a:lumOff val="15000"/>
                  </a:prstClr>
                </a:solidFill>
                <a:effectLst/>
                <a:uLnTx/>
                <a:uFillTx/>
                <a:latin typeface="Calibri" panose="020F0502020204030204"/>
                <a:ea typeface="+mn-ea"/>
                <a:cs typeface="Arial" panose="020B0604020202020204" pitchFamily="34" charset="0"/>
              </a:rPr>
              <a:t>Issuer of </a:t>
            </a:r>
            <a:r>
              <a:rPr kumimoji="0" lang="en-US" sz="1200" b="0" i="0" u="none" strike="noStrike" kern="1200" cap="none" spc="0" normalizeH="0" baseline="0" noProof="0" dirty="0" err="1">
                <a:ln>
                  <a:noFill/>
                </a:ln>
                <a:solidFill>
                  <a:prstClr val="black">
                    <a:lumMod val="85000"/>
                    <a:lumOff val="15000"/>
                  </a:prstClr>
                </a:solidFill>
                <a:effectLst/>
                <a:uLnTx/>
                <a:uFillTx/>
                <a:latin typeface="Calibri" panose="020F0502020204030204"/>
                <a:ea typeface="+mn-ea"/>
                <a:cs typeface="Arial" panose="020B0604020202020204" pitchFamily="34" charset="0"/>
              </a:rPr>
              <a:t>HoldCo</a:t>
            </a:r>
            <a:r>
              <a:rPr kumimoji="0" lang="en-US" sz="1200" b="0" i="0" u="none" strike="noStrike" kern="1200" cap="none" spc="0" normalizeH="0" baseline="0" noProof="0" dirty="0">
                <a:ln>
                  <a:noFill/>
                </a:ln>
                <a:solidFill>
                  <a:prstClr val="black">
                    <a:lumMod val="85000"/>
                    <a:lumOff val="15000"/>
                  </a:prstClr>
                </a:solidFill>
                <a:effectLst/>
                <a:uLnTx/>
                <a:uFillTx/>
                <a:latin typeface="Calibri" panose="020F0502020204030204"/>
                <a:ea typeface="+mn-ea"/>
                <a:cs typeface="Arial" panose="020B0604020202020204" pitchFamily="34" charset="0"/>
              </a:rPr>
              <a:t> shares and cash</a:t>
            </a:r>
          </a:p>
        </p:txBody>
      </p:sp>
      <p:sp>
        <p:nvSpPr>
          <p:cNvPr id="78" name="Oval 77">
            <a:extLst>
              <a:ext uri="{FF2B5EF4-FFF2-40B4-BE49-F238E27FC236}">
                <a16:creationId xmlns:a16="http://schemas.microsoft.com/office/drawing/2014/main" id="{B302A856-5FA6-4DAC-B5BD-995212762C7C}"/>
              </a:ext>
            </a:extLst>
          </p:cNvPr>
          <p:cNvSpPr/>
          <p:nvPr/>
        </p:nvSpPr>
        <p:spPr>
          <a:xfrm>
            <a:off x="3616607" y="1007353"/>
            <a:ext cx="1711022" cy="693434"/>
          </a:xfrm>
          <a:prstGeom prst="ellipse">
            <a:avLst/>
          </a:prstGeom>
          <a:solidFill>
            <a:schemeClr val="bg1">
              <a:lumMod val="85000"/>
            </a:schemeClr>
          </a:solidFill>
          <a:ln w="317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85" name="Graphic 84" descr="Man">
            <a:extLst>
              <a:ext uri="{FF2B5EF4-FFF2-40B4-BE49-F238E27FC236}">
                <a16:creationId xmlns:a16="http://schemas.microsoft.com/office/drawing/2014/main" id="{A9851CED-B6F1-4E29-B88C-14E086429370}"/>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961687" y="1253400"/>
            <a:ext cx="382447" cy="382447"/>
          </a:xfrm>
          <a:prstGeom prst="rect">
            <a:avLst/>
          </a:prstGeom>
        </p:spPr>
      </p:pic>
      <p:pic>
        <p:nvPicPr>
          <p:cNvPr id="86" name="Graphic 85" descr="Man">
            <a:extLst>
              <a:ext uri="{FF2B5EF4-FFF2-40B4-BE49-F238E27FC236}">
                <a16:creationId xmlns:a16="http://schemas.microsoft.com/office/drawing/2014/main" id="{F0EDA886-EDB2-4D2A-826A-838003486C01}"/>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295409" y="1266548"/>
            <a:ext cx="382447" cy="382447"/>
          </a:xfrm>
          <a:prstGeom prst="rect">
            <a:avLst/>
          </a:prstGeom>
        </p:spPr>
      </p:pic>
      <p:pic>
        <p:nvPicPr>
          <p:cNvPr id="87" name="Graphic 86" descr="Man">
            <a:extLst>
              <a:ext uri="{FF2B5EF4-FFF2-40B4-BE49-F238E27FC236}">
                <a16:creationId xmlns:a16="http://schemas.microsoft.com/office/drawing/2014/main" id="{9278466D-A09E-4BD7-B3A3-BD4B6B9A3BEE}"/>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635964" y="1260895"/>
            <a:ext cx="382447" cy="382447"/>
          </a:xfrm>
          <a:prstGeom prst="rect">
            <a:avLst/>
          </a:prstGeom>
        </p:spPr>
      </p:pic>
      <p:sp>
        <p:nvSpPr>
          <p:cNvPr id="88" name="TextBox 87">
            <a:extLst>
              <a:ext uri="{FF2B5EF4-FFF2-40B4-BE49-F238E27FC236}">
                <a16:creationId xmlns:a16="http://schemas.microsoft.com/office/drawing/2014/main" id="{7FA2CF22-7395-4988-85AF-066C83872C8B}"/>
              </a:ext>
            </a:extLst>
          </p:cNvPr>
          <p:cNvSpPr txBox="1"/>
          <p:nvPr/>
        </p:nvSpPr>
        <p:spPr>
          <a:xfrm>
            <a:off x="3961687" y="1026679"/>
            <a:ext cx="1106802" cy="117929"/>
          </a:xfrm>
          <a:prstGeom prst="rect">
            <a:avLst/>
          </a:prstGeom>
          <a:noFill/>
        </p:spPr>
        <p:txBody>
          <a:bodyPr wrap="square" lIns="0" tIns="0" rIns="0" bIns="0" rtlCol="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lumMod val="85000"/>
                    <a:lumOff val="15000"/>
                  </a:prstClr>
                </a:solidFill>
                <a:effectLst/>
                <a:uLnTx/>
                <a:uFillTx/>
                <a:latin typeface="Calibri" panose="020F0502020204030204"/>
                <a:ea typeface="+mn-ea"/>
                <a:cs typeface="Arial" panose="020B0604020202020204" pitchFamily="34" charset="0"/>
              </a:rPr>
              <a:t>Shareholders</a:t>
            </a:r>
          </a:p>
        </p:txBody>
      </p:sp>
      <p:sp>
        <p:nvSpPr>
          <p:cNvPr id="34" name="Rectangle 33">
            <a:extLst>
              <a:ext uri="{FF2B5EF4-FFF2-40B4-BE49-F238E27FC236}">
                <a16:creationId xmlns:a16="http://schemas.microsoft.com/office/drawing/2014/main" id="{D17222A1-38C6-4960-9500-A50A8C7F1985}"/>
              </a:ext>
            </a:extLst>
          </p:cNvPr>
          <p:cNvSpPr/>
          <p:nvPr/>
        </p:nvSpPr>
        <p:spPr>
          <a:xfrm>
            <a:off x="48041" y="4235366"/>
            <a:ext cx="1564596" cy="607956"/>
          </a:xfrm>
          <a:prstGeom prst="rect">
            <a:avLst/>
          </a:prstGeom>
          <a:solidFill>
            <a:srgbClr val="339966"/>
          </a:solidFill>
          <a:ln w="9525">
            <a:solidFill>
              <a:schemeClr val="tx1"/>
            </a:solidFill>
          </a:ln>
          <a:effectLst>
            <a:outerShdw blurRad="50800" dist="38100" dir="2700000" algn="tl" rotWithShape="0">
              <a:prstClr val="black">
                <a:alpha val="40000"/>
              </a:prstClr>
            </a:outerShdw>
            <a:softEdge rad="1270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white"/>
                </a:solidFill>
                <a:effectLst/>
                <a:uLnTx/>
                <a:uFillTx/>
                <a:latin typeface="Calibri" panose="020F0502020204030204"/>
                <a:ea typeface="+mn-ea"/>
                <a:cs typeface="Arial" panose="020B0604020202020204" pitchFamily="34" charset="0"/>
              </a:rPr>
              <a:t>Target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white"/>
                </a:solidFill>
                <a:effectLst/>
                <a:uLnTx/>
                <a:uFillTx/>
                <a:latin typeface="Calibri" panose="020F0502020204030204"/>
                <a:ea typeface="+mn-ea"/>
                <a:cs typeface="Arial" panose="020B0604020202020204" pitchFamily="34" charset="0"/>
              </a:rPr>
              <a:t>(Germany)</a:t>
            </a:r>
          </a:p>
        </p:txBody>
      </p:sp>
      <p:sp>
        <p:nvSpPr>
          <p:cNvPr id="42" name="Content Placeholder 2">
            <a:extLst>
              <a:ext uri="{FF2B5EF4-FFF2-40B4-BE49-F238E27FC236}">
                <a16:creationId xmlns:a16="http://schemas.microsoft.com/office/drawing/2014/main" id="{7C468A76-A482-4874-BBAB-93816B1ED1CD}"/>
              </a:ext>
            </a:extLst>
          </p:cNvPr>
          <p:cNvSpPr txBox="1">
            <a:spLocks/>
          </p:cNvSpPr>
          <p:nvPr/>
        </p:nvSpPr>
        <p:spPr>
          <a:xfrm>
            <a:off x="7226251" y="1525929"/>
            <a:ext cx="4446891" cy="3118803"/>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992188" marR="0" lvl="0" indent="-457200" algn="l" defTabSz="914400" rtl="0" eaLnBrk="1" fontAlgn="auto" latinLnBrk="0" hangingPunct="1">
              <a:lnSpc>
                <a:spcPct val="90000"/>
              </a:lnSpc>
              <a:spcBef>
                <a:spcPts val="1000"/>
              </a:spcBef>
              <a:spcAft>
                <a:spcPts val="0"/>
              </a:spcAft>
              <a:buClrTx/>
              <a:buSzTx/>
              <a:buFont typeface="Arial" panose="020B0604020202020204" pitchFamily="34" charset="0"/>
              <a:buAutoNum type="alphaUcPeriod"/>
              <a:tabLst/>
              <a:defRPr/>
            </a:pPr>
            <a:r>
              <a:rPr kumimoji="0" lang="en-US" sz="2000" b="0" i="0" u="none" strike="noStrike" kern="1200" cap="none" spc="0" normalizeH="0" baseline="0" noProof="0" dirty="0">
                <a:ln>
                  <a:noFill/>
                </a:ln>
                <a:solidFill>
                  <a:srgbClr val="4472C4">
                    <a:lumMod val="50000"/>
                  </a:srgbClr>
                </a:solidFill>
                <a:effectLst/>
                <a:uLnTx/>
                <a:uFillTx/>
                <a:latin typeface="Calibri Light" panose="020F0302020204030204"/>
                <a:ea typeface="+mn-ea"/>
                <a:cs typeface="+mn-cs"/>
              </a:rPr>
              <a:t>SPAC establishes Irish </a:t>
            </a:r>
            <a:r>
              <a:rPr kumimoji="0" lang="en-US" sz="2000" b="0" i="0" u="none" strike="noStrike" kern="1200" cap="none" spc="0" normalizeH="0" baseline="0" noProof="0" dirty="0" err="1">
                <a:ln>
                  <a:noFill/>
                </a:ln>
                <a:solidFill>
                  <a:srgbClr val="4472C4">
                    <a:lumMod val="50000"/>
                  </a:srgbClr>
                </a:solidFill>
                <a:effectLst/>
                <a:uLnTx/>
                <a:uFillTx/>
                <a:latin typeface="Calibri Light" panose="020F0302020204030204"/>
                <a:ea typeface="+mn-ea"/>
                <a:cs typeface="+mn-cs"/>
              </a:rPr>
              <a:t>HoldCo</a:t>
            </a:r>
            <a:r>
              <a:rPr kumimoji="0" lang="en-US" sz="2000" b="0" i="0" u="none" strike="noStrike" kern="1200" cap="none" spc="0" normalizeH="0" baseline="0" noProof="0" dirty="0">
                <a:ln>
                  <a:noFill/>
                </a:ln>
                <a:solidFill>
                  <a:srgbClr val="4472C4">
                    <a:lumMod val="50000"/>
                  </a:srgbClr>
                </a:solidFill>
                <a:effectLst/>
                <a:uLnTx/>
                <a:uFillTx/>
                <a:latin typeface="Calibri Light" panose="020F0302020204030204"/>
                <a:ea typeface="+mn-ea"/>
                <a:cs typeface="+mn-cs"/>
              </a:rPr>
              <a:t> with a Cayman Island subsidiary</a:t>
            </a:r>
          </a:p>
          <a:p>
            <a:pPr marL="992188" marR="0" lvl="0" indent="-457200" algn="l" defTabSz="914400" rtl="0" eaLnBrk="1" fontAlgn="auto" latinLnBrk="0" hangingPunct="1">
              <a:lnSpc>
                <a:spcPct val="90000"/>
              </a:lnSpc>
              <a:spcBef>
                <a:spcPts val="1000"/>
              </a:spcBef>
              <a:spcAft>
                <a:spcPts val="0"/>
              </a:spcAft>
              <a:buClrTx/>
              <a:buSzTx/>
              <a:buFont typeface="Arial" panose="020B0604020202020204" pitchFamily="34" charset="0"/>
              <a:buAutoNum type="alphaUcPeriod"/>
              <a:tabLst/>
              <a:defRPr/>
            </a:pPr>
            <a:r>
              <a:rPr kumimoji="0" lang="en-US" sz="2000" b="0" i="0" u="none" strike="noStrike" kern="1200" cap="none" spc="0" normalizeH="0" baseline="0" noProof="0" dirty="0">
                <a:ln>
                  <a:noFill/>
                </a:ln>
                <a:solidFill>
                  <a:srgbClr val="4472C4">
                    <a:lumMod val="50000"/>
                  </a:srgbClr>
                </a:solidFill>
                <a:effectLst/>
                <a:uLnTx/>
                <a:uFillTx/>
                <a:latin typeface="Calibri Light" panose="020F0302020204030204"/>
                <a:ea typeface="+mn-ea"/>
                <a:cs typeface="+mn-cs"/>
              </a:rPr>
              <a:t>Merger of SPAC down into Cayman Island subsidiary with SPAC Shareholders receiving Irish </a:t>
            </a:r>
            <a:r>
              <a:rPr kumimoji="0" lang="en-US" sz="2000" b="0" i="0" u="none" strike="noStrike" kern="1200" cap="none" spc="0" normalizeH="0" baseline="0" noProof="0" dirty="0" err="1">
                <a:ln>
                  <a:noFill/>
                </a:ln>
                <a:solidFill>
                  <a:srgbClr val="4472C4">
                    <a:lumMod val="50000"/>
                  </a:srgbClr>
                </a:solidFill>
                <a:effectLst/>
                <a:uLnTx/>
                <a:uFillTx/>
                <a:latin typeface="Calibri Light" panose="020F0302020204030204"/>
                <a:ea typeface="+mn-ea"/>
                <a:cs typeface="+mn-cs"/>
              </a:rPr>
              <a:t>HoldCo</a:t>
            </a:r>
            <a:r>
              <a:rPr kumimoji="0" lang="en-US" sz="2000" b="0" i="0" u="none" strike="noStrike" kern="1200" cap="none" spc="0" normalizeH="0" baseline="0" noProof="0" dirty="0">
                <a:ln>
                  <a:noFill/>
                </a:ln>
                <a:solidFill>
                  <a:srgbClr val="4472C4">
                    <a:lumMod val="50000"/>
                  </a:srgbClr>
                </a:solidFill>
                <a:effectLst/>
                <a:uLnTx/>
                <a:uFillTx/>
                <a:latin typeface="Calibri Light" panose="020F0302020204030204"/>
                <a:ea typeface="+mn-ea"/>
                <a:cs typeface="+mn-cs"/>
              </a:rPr>
              <a:t> Shares</a:t>
            </a:r>
          </a:p>
          <a:p>
            <a:pPr marL="992188" marR="0" lvl="0" indent="-457200" algn="l" defTabSz="914400" rtl="0" eaLnBrk="1" fontAlgn="auto" latinLnBrk="0" hangingPunct="1">
              <a:lnSpc>
                <a:spcPct val="90000"/>
              </a:lnSpc>
              <a:spcBef>
                <a:spcPts val="1000"/>
              </a:spcBef>
              <a:spcAft>
                <a:spcPts val="0"/>
              </a:spcAft>
              <a:buClrTx/>
              <a:buSzTx/>
              <a:buFont typeface="Arial" panose="020B0604020202020204" pitchFamily="34" charset="0"/>
              <a:buAutoNum type="alphaUcPeriod"/>
              <a:tabLst/>
              <a:defRPr/>
            </a:pPr>
            <a:r>
              <a:rPr kumimoji="0" lang="en-US" sz="2000" b="0" i="0" u="none" strike="noStrike" kern="1200" cap="none" spc="0" normalizeH="0" baseline="0" noProof="0" dirty="0">
                <a:ln>
                  <a:noFill/>
                </a:ln>
                <a:solidFill>
                  <a:srgbClr val="4472C4">
                    <a:lumMod val="50000"/>
                  </a:srgbClr>
                </a:solidFill>
                <a:effectLst/>
                <a:uLnTx/>
                <a:uFillTx/>
                <a:latin typeface="Calibri Light" panose="020F0302020204030204"/>
                <a:ea typeface="+mn-ea"/>
                <a:cs typeface="+mn-cs"/>
              </a:rPr>
              <a:t>Share for Share Exchange between Irish </a:t>
            </a:r>
            <a:r>
              <a:rPr kumimoji="0" lang="en-US" sz="2000" b="0" i="0" u="none" strike="noStrike" kern="1200" cap="none" spc="0" normalizeH="0" baseline="0" noProof="0" dirty="0" err="1">
                <a:ln>
                  <a:noFill/>
                </a:ln>
                <a:solidFill>
                  <a:srgbClr val="4472C4">
                    <a:lumMod val="50000"/>
                  </a:srgbClr>
                </a:solidFill>
                <a:effectLst/>
                <a:uLnTx/>
                <a:uFillTx/>
                <a:latin typeface="Calibri Light" panose="020F0302020204030204"/>
                <a:ea typeface="+mn-ea"/>
                <a:cs typeface="+mn-cs"/>
              </a:rPr>
              <a:t>HoldCo</a:t>
            </a:r>
            <a:r>
              <a:rPr kumimoji="0" lang="en-US" sz="2000" b="0" i="0" u="none" strike="noStrike" kern="1200" cap="none" spc="0" normalizeH="0" baseline="0" noProof="0" dirty="0">
                <a:ln>
                  <a:noFill/>
                </a:ln>
                <a:solidFill>
                  <a:srgbClr val="4472C4">
                    <a:lumMod val="50000"/>
                  </a:srgbClr>
                </a:solidFill>
                <a:effectLst/>
                <a:uLnTx/>
                <a:uFillTx/>
                <a:latin typeface="Calibri Light" panose="020F0302020204030204"/>
                <a:ea typeface="+mn-ea"/>
                <a:cs typeface="+mn-cs"/>
              </a:rPr>
              <a:t> and Target with Target Shareholders receiving Irish </a:t>
            </a:r>
            <a:r>
              <a:rPr kumimoji="0" lang="en-US" sz="2000" b="0" i="0" u="none" strike="noStrike" kern="1200" cap="none" spc="0" normalizeH="0" baseline="0" noProof="0" dirty="0" err="1">
                <a:ln>
                  <a:noFill/>
                </a:ln>
                <a:solidFill>
                  <a:srgbClr val="4472C4">
                    <a:lumMod val="50000"/>
                  </a:srgbClr>
                </a:solidFill>
                <a:effectLst/>
                <a:uLnTx/>
                <a:uFillTx/>
                <a:latin typeface="Calibri Light" panose="020F0302020204030204"/>
                <a:ea typeface="+mn-ea"/>
                <a:cs typeface="+mn-cs"/>
              </a:rPr>
              <a:t>HoldCo</a:t>
            </a:r>
            <a:r>
              <a:rPr kumimoji="0" lang="en-US" sz="2000" b="0" i="0" u="none" strike="noStrike" kern="1200" cap="none" spc="0" normalizeH="0" baseline="0" noProof="0" dirty="0">
                <a:ln>
                  <a:noFill/>
                </a:ln>
                <a:solidFill>
                  <a:srgbClr val="4472C4">
                    <a:lumMod val="50000"/>
                  </a:srgbClr>
                </a:solidFill>
                <a:effectLst/>
                <a:uLnTx/>
                <a:uFillTx/>
                <a:latin typeface="Calibri Light" panose="020F0302020204030204"/>
                <a:ea typeface="+mn-ea"/>
                <a:cs typeface="+mn-cs"/>
              </a:rPr>
              <a:t> Shares</a:t>
            </a:r>
          </a:p>
        </p:txBody>
      </p:sp>
      <p:sp>
        <p:nvSpPr>
          <p:cNvPr id="40" name="TextBox 39">
            <a:extLst>
              <a:ext uri="{FF2B5EF4-FFF2-40B4-BE49-F238E27FC236}">
                <a16:creationId xmlns:a16="http://schemas.microsoft.com/office/drawing/2014/main" id="{0233C248-40B6-4E68-8791-85ED0BA31A1D}"/>
              </a:ext>
            </a:extLst>
          </p:cNvPr>
          <p:cNvSpPr txBox="1"/>
          <p:nvPr/>
        </p:nvSpPr>
        <p:spPr>
          <a:xfrm>
            <a:off x="6299200" y="174763"/>
            <a:ext cx="5525654" cy="646331"/>
          </a:xfrm>
          <a:prstGeom prst="rect">
            <a:avLst/>
          </a:prstGeom>
          <a:noFill/>
          <a:ln>
            <a:solidFill>
              <a:srgbClr val="0070C0"/>
            </a:solidFill>
          </a:ln>
        </p:spPr>
        <p:txBody>
          <a:bodyPr wrap="square" rtlCol="0">
            <a:spAutoFit/>
          </a:bodyPr>
          <a:lstStyle/>
          <a:p>
            <a:r>
              <a:rPr lang="de-DE">
                <a:solidFill>
                  <a:schemeClr val="accent1">
                    <a:lumMod val="75000"/>
                  </a:schemeClr>
                </a:solidFill>
              </a:rPr>
              <a:t>James Somerville, A&amp;L Goodbody</a:t>
            </a:r>
          </a:p>
          <a:p>
            <a:r>
              <a:rPr lang="de-DE">
                <a:solidFill>
                  <a:schemeClr val="accent1">
                    <a:lumMod val="75000"/>
                  </a:schemeClr>
                </a:solidFill>
              </a:rPr>
              <a:t>Christian Wimpissinger, Binder Grösswang</a:t>
            </a:r>
          </a:p>
        </p:txBody>
      </p:sp>
      <p:sp>
        <p:nvSpPr>
          <p:cNvPr id="3" name="Slide Number Placeholder 2">
            <a:extLst>
              <a:ext uri="{FF2B5EF4-FFF2-40B4-BE49-F238E27FC236}">
                <a16:creationId xmlns:a16="http://schemas.microsoft.com/office/drawing/2014/main" id="{282063B4-63CE-42C1-9EA2-B7DB02D50E20}"/>
              </a:ext>
            </a:extLst>
          </p:cNvPr>
          <p:cNvSpPr>
            <a:spLocks noGrp="1"/>
          </p:cNvSpPr>
          <p:nvPr>
            <p:ph type="sldNum" sz="quarter" idx="12"/>
          </p:nvPr>
        </p:nvSpPr>
        <p:spPr/>
        <p:txBody>
          <a:bodyPr/>
          <a:lstStyle/>
          <a:p>
            <a:fld id="{16BC0DEB-40E7-4E2B-AFA7-58970AFA776D}" type="slidenum">
              <a:rPr lang="en-GB" smtClean="0"/>
              <a:t>29</a:t>
            </a:fld>
            <a:endParaRPr lang="en-GB"/>
          </a:p>
        </p:txBody>
      </p:sp>
    </p:spTree>
    <p:extLst>
      <p:ext uri="{BB962C8B-B14F-4D97-AF65-F5344CB8AC3E}">
        <p14:creationId xmlns:p14="http://schemas.microsoft.com/office/powerpoint/2010/main" val="2772150777"/>
      </p:ext>
    </p:extLst>
  </p:cSld>
  <p:clrMapOvr>
    <a:masterClrMapping/>
  </p:clrMapOvr>
</p:sld>
</file>

<file path=ppt/slides/slide3.xml><?xml version="1.0" encoding="utf-8"?>
<p:sld xmlns:a14="http://schemas.microsoft.com/office/drawing/2010/main"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p:spPr>
      </p:pic>
      <p:sp>
        <p:nvSpPr>
          <p:cNvPr id="6" name="Content Placeholder 2">
            <a:extLst>
              <a:ext uri="{FF2B5EF4-FFF2-40B4-BE49-F238E27FC236}">
                <a16:creationId xmlns:a16="http://schemas.microsoft.com/office/drawing/2014/main" id="{7C468A76-A482-4874-BBAB-93816B1ED1CD}"/>
              </a:ext>
            </a:extLst>
          </p:cNvPr>
          <p:cNvSpPr txBox="1">
            <a:spLocks/>
          </p:cNvSpPr>
          <p:nvPr/>
        </p:nvSpPr>
        <p:spPr>
          <a:xfrm>
            <a:off x="457199" y="1163782"/>
            <a:ext cx="11367655" cy="442652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en-US" sz="2000">
              <a:solidFill>
                <a:schemeClr val="accent5">
                  <a:lumMod val="50000"/>
                </a:schemeClr>
              </a:solidFill>
              <a:latin typeface="+mj-lt"/>
            </a:endParaRPr>
          </a:p>
          <a:p>
            <a:pPr marL="457200" indent="-457200">
              <a:buFont typeface="+mj-lt"/>
              <a:buAutoNum type="arabicPeriod"/>
            </a:pPr>
            <a:r>
              <a:rPr lang="en-US" sz="2000">
                <a:solidFill>
                  <a:schemeClr val="accent5">
                    <a:lumMod val="50000"/>
                  </a:schemeClr>
                </a:solidFill>
                <a:latin typeface="+mj-lt"/>
              </a:rPr>
              <a:t>Recent De-SPAC Trends</a:t>
            </a:r>
          </a:p>
          <a:p>
            <a:pPr marL="457200" indent="-457200">
              <a:buFont typeface="+mj-lt"/>
              <a:buAutoNum type="arabicPeriod"/>
            </a:pPr>
            <a:r>
              <a:rPr lang="en-US" sz="2000">
                <a:solidFill>
                  <a:schemeClr val="accent5">
                    <a:lumMod val="50000"/>
                  </a:schemeClr>
                </a:solidFill>
                <a:latin typeface="+mj-lt"/>
              </a:rPr>
              <a:t>Characterization of Promote and Founder Shares and Other Sponsor Considerations</a:t>
            </a:r>
          </a:p>
          <a:p>
            <a:pPr marL="457200" indent="-457200">
              <a:buFont typeface="+mj-lt"/>
              <a:buAutoNum type="arabicPeriod"/>
            </a:pPr>
            <a:r>
              <a:rPr lang="en-US" sz="2000">
                <a:solidFill>
                  <a:schemeClr val="accent5">
                    <a:lumMod val="50000"/>
                  </a:schemeClr>
                </a:solidFill>
                <a:latin typeface="+mj-lt"/>
              </a:rPr>
              <a:t>De-SPAC Structures</a:t>
            </a:r>
          </a:p>
          <a:p>
            <a:pPr marL="914400" lvl="1" indent="-457200">
              <a:buFont typeface="+mj-lt"/>
              <a:buAutoNum type="arabicPeriod"/>
            </a:pPr>
            <a:r>
              <a:rPr lang="en-US" sz="2000">
                <a:solidFill>
                  <a:schemeClr val="accent5">
                    <a:lumMod val="50000"/>
                  </a:schemeClr>
                </a:solidFill>
                <a:latin typeface="+mj-lt"/>
              </a:rPr>
              <a:t>Preliminary Matters– Re-Domiciling the SPAC</a:t>
            </a:r>
          </a:p>
          <a:p>
            <a:pPr marL="914400" lvl="1" indent="-457200">
              <a:buFont typeface="+mj-lt"/>
              <a:buAutoNum type="arabicPeriod"/>
            </a:pPr>
            <a:r>
              <a:rPr lang="en-US" sz="2000">
                <a:solidFill>
                  <a:schemeClr val="accent5">
                    <a:lumMod val="50000"/>
                  </a:schemeClr>
                </a:solidFill>
                <a:latin typeface="+mj-lt"/>
              </a:rPr>
              <a:t>Basic Case– Direct Merger and Share-for-Share Exchange</a:t>
            </a:r>
          </a:p>
          <a:p>
            <a:pPr marL="914400" lvl="1" indent="-457200">
              <a:buFont typeface="+mj-lt"/>
              <a:buAutoNum type="arabicPeriod"/>
            </a:pPr>
            <a:r>
              <a:rPr lang="en-US" sz="2000">
                <a:solidFill>
                  <a:schemeClr val="accent5">
                    <a:lumMod val="50000"/>
                  </a:schemeClr>
                </a:solidFill>
                <a:latin typeface="+mj-lt"/>
              </a:rPr>
              <a:t>Forward Triangular</a:t>
            </a:r>
          </a:p>
          <a:p>
            <a:pPr marL="914400" lvl="1" indent="-457200">
              <a:buFont typeface="+mj-lt"/>
              <a:buAutoNum type="arabicPeriod"/>
            </a:pPr>
            <a:r>
              <a:rPr lang="en-US" sz="2000">
                <a:solidFill>
                  <a:schemeClr val="accent5">
                    <a:lumMod val="50000"/>
                  </a:schemeClr>
                </a:solidFill>
                <a:latin typeface="+mj-lt"/>
              </a:rPr>
              <a:t>Reverse Triangular</a:t>
            </a:r>
          </a:p>
          <a:p>
            <a:pPr marL="914400" lvl="1" indent="-457200">
              <a:buFont typeface="+mj-lt"/>
              <a:buAutoNum type="arabicPeriod"/>
            </a:pPr>
            <a:r>
              <a:rPr lang="en-US" sz="2000">
                <a:solidFill>
                  <a:schemeClr val="accent5">
                    <a:lumMod val="50000"/>
                  </a:schemeClr>
                </a:solidFill>
                <a:latin typeface="+mj-lt"/>
              </a:rPr>
              <a:t>Combination of Share-for-Share and “Dummy” Merger</a:t>
            </a:r>
          </a:p>
          <a:p>
            <a:pPr marL="914400" lvl="1" indent="-457200">
              <a:buFont typeface="+mj-lt"/>
              <a:buAutoNum type="arabicPeriod"/>
            </a:pPr>
            <a:r>
              <a:rPr lang="en-US" sz="2000">
                <a:solidFill>
                  <a:schemeClr val="accent5">
                    <a:lumMod val="50000"/>
                  </a:schemeClr>
                </a:solidFill>
                <a:latin typeface="+mj-lt"/>
              </a:rPr>
              <a:t>“Double Dummy”</a:t>
            </a:r>
          </a:p>
          <a:p>
            <a:pPr marL="914400" lvl="1" indent="-457200">
              <a:buFont typeface="+mj-lt"/>
              <a:buAutoNum type="arabicPeriod"/>
            </a:pPr>
            <a:r>
              <a:rPr lang="en-US" sz="2000">
                <a:solidFill>
                  <a:schemeClr val="accent5">
                    <a:lumMod val="50000"/>
                  </a:schemeClr>
                </a:solidFill>
                <a:latin typeface="+mj-lt"/>
              </a:rPr>
              <a:t>Exchangeable Share</a:t>
            </a:r>
          </a:p>
          <a:p>
            <a:pPr marL="457200" indent="-457200">
              <a:buFont typeface="+mj-lt"/>
              <a:buAutoNum type="arabicPeriod"/>
            </a:pPr>
            <a:r>
              <a:rPr lang="en-US" sz="2000">
                <a:solidFill>
                  <a:schemeClr val="accent5">
                    <a:lumMod val="50000"/>
                  </a:schemeClr>
                </a:solidFill>
                <a:latin typeface="+mj-lt"/>
              </a:rPr>
              <a:t>Interesting Practice Points</a:t>
            </a:r>
            <a:endParaRPr lang="en-US" sz="2000" dirty="0">
              <a:solidFill>
                <a:schemeClr val="accent5">
                  <a:lumMod val="50000"/>
                </a:schemeClr>
              </a:solidFill>
              <a:latin typeface="+mj-lt"/>
            </a:endParaRPr>
          </a:p>
        </p:txBody>
      </p:sp>
      <p:sp>
        <p:nvSpPr>
          <p:cNvPr id="2" name="TextBox 1">
            <a:extLst>
              <a:ext uri="{FF2B5EF4-FFF2-40B4-BE49-F238E27FC236}">
                <a16:creationId xmlns:a16="http://schemas.microsoft.com/office/drawing/2014/main" id="{3495F1BC-69AC-48CF-9FD7-22E008485E1E}"/>
              </a:ext>
            </a:extLst>
          </p:cNvPr>
          <p:cNvSpPr txBox="1"/>
          <p:nvPr/>
        </p:nvSpPr>
        <p:spPr>
          <a:xfrm>
            <a:off x="422561" y="381000"/>
            <a:ext cx="11402293" cy="523220"/>
          </a:xfrm>
          <a:prstGeom prst="rect">
            <a:avLst/>
          </a:prstGeom>
          <a:noFill/>
        </p:spPr>
        <p:txBody>
          <a:bodyPr wrap="square" rtlCol="0">
            <a:spAutoFit/>
          </a:bodyPr>
          <a:lstStyle/>
          <a:p>
            <a:r>
              <a:rPr lang="en-US" sz="2800" u="sng">
                <a:solidFill>
                  <a:schemeClr val="accent5">
                    <a:lumMod val="50000"/>
                  </a:schemeClr>
                </a:solidFill>
              </a:rPr>
              <a:t>Topics</a:t>
            </a:r>
          </a:p>
        </p:txBody>
      </p:sp>
      <p:sp>
        <p:nvSpPr>
          <p:cNvPr id="5" name="TextBox 4">
            <a:extLst>
              <a:ext uri="{FF2B5EF4-FFF2-40B4-BE49-F238E27FC236}">
                <a16:creationId xmlns:a16="http://schemas.microsoft.com/office/drawing/2014/main" id="{B0A4B20E-D671-4F9B-A01B-6CBA09D63D6F}"/>
              </a:ext>
            </a:extLst>
          </p:cNvPr>
          <p:cNvSpPr txBox="1"/>
          <p:nvPr/>
        </p:nvSpPr>
        <p:spPr>
          <a:xfrm>
            <a:off x="8559142" y="143378"/>
            <a:ext cx="3470564" cy="369332"/>
          </a:xfrm>
          <a:prstGeom prst="rect">
            <a:avLst/>
          </a:prstGeom>
          <a:noFill/>
          <a:ln>
            <a:solidFill>
              <a:srgbClr val="0070C0"/>
            </a:solidFill>
          </a:ln>
        </p:spPr>
        <p:txBody>
          <a:bodyPr wrap="square" rtlCol="0">
            <a:spAutoFit/>
          </a:bodyPr>
          <a:lstStyle/>
          <a:p>
            <a:r>
              <a:rPr lang="en-US">
                <a:solidFill>
                  <a:schemeClr val="accent1">
                    <a:lumMod val="75000"/>
                  </a:schemeClr>
                </a:solidFill>
              </a:rPr>
              <a:t>Pamela Lawrence Endreny, Gibson</a:t>
            </a:r>
          </a:p>
        </p:txBody>
      </p:sp>
      <p:sp>
        <p:nvSpPr>
          <p:cNvPr id="3" name="Slide Number Placeholder 2">
            <a:extLst>
              <a:ext uri="{FF2B5EF4-FFF2-40B4-BE49-F238E27FC236}">
                <a16:creationId xmlns:a16="http://schemas.microsoft.com/office/drawing/2014/main" id="{E41639CF-8332-4781-9793-DC67501D9BC9}"/>
              </a:ext>
            </a:extLst>
          </p:cNvPr>
          <p:cNvSpPr>
            <a:spLocks noGrp="1"/>
          </p:cNvSpPr>
          <p:nvPr>
            <p:ph type="sldNum" sz="quarter" idx="12"/>
          </p:nvPr>
        </p:nvSpPr>
        <p:spPr/>
        <p:txBody>
          <a:bodyPr/>
          <a:lstStyle/>
          <a:p>
            <a:fld id="{16BC0DEB-40E7-4E2B-AFA7-58970AFA776D}" type="slidenum">
              <a:rPr lang="en-GB" smtClean="0"/>
              <a:t>3</a:t>
            </a:fld>
            <a:endParaRPr lang="en-GB"/>
          </a:p>
        </p:txBody>
      </p:sp>
    </p:spTree>
    <p:extLst>
      <p:ext uri="{BB962C8B-B14F-4D97-AF65-F5344CB8AC3E}">
        <p14:creationId xmlns:p14="http://schemas.microsoft.com/office/powerpoint/2010/main" val="2740419451"/>
      </p:ext>
    </p:extLst>
  </p:cSld>
  <p:clrMapOvr>
    <a:masterClrMapping/>
  </p:clrMapOvr>
</p:sld>
</file>

<file path=ppt/slides/slide30.xml><?xml version="1.0" encoding="utf-8"?>
<p:sld xmlns:a14="http://schemas.microsoft.com/office/drawing/2010/main" xmlns:a16="http://schemas.microsoft.com/office/drawing/2014/main" xmlns:asvg="http://schemas.microsoft.com/office/drawing/2016/SVG/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p:spPr>
      </p:pic>
      <p:sp>
        <p:nvSpPr>
          <p:cNvPr id="6" name="Content Placeholder 2">
            <a:extLst>
              <a:ext uri="{FF2B5EF4-FFF2-40B4-BE49-F238E27FC236}">
                <a16:creationId xmlns:a16="http://schemas.microsoft.com/office/drawing/2014/main" id="{7C468A76-A482-4874-BBAB-93816B1ED1CD}"/>
              </a:ext>
            </a:extLst>
          </p:cNvPr>
          <p:cNvSpPr txBox="1">
            <a:spLocks/>
          </p:cNvSpPr>
          <p:nvPr/>
        </p:nvSpPr>
        <p:spPr>
          <a:xfrm>
            <a:off x="457199" y="1163782"/>
            <a:ext cx="11367655" cy="442652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2000" b="0" i="0" u="none" strike="noStrike" kern="1200" cap="none" spc="0" normalizeH="0" baseline="0" noProof="0" dirty="0">
              <a:ln>
                <a:noFill/>
              </a:ln>
              <a:solidFill>
                <a:srgbClr val="4472C4">
                  <a:lumMod val="50000"/>
                </a:srgbClr>
              </a:solidFill>
              <a:effectLst/>
              <a:uLnTx/>
              <a:uFillTx/>
              <a:latin typeface="Calibri Light" panose="020F0302020204030204"/>
              <a:ea typeface="+mn-ea"/>
              <a:cs typeface="+mn-cs"/>
            </a:endParaRPr>
          </a:p>
        </p:txBody>
      </p:sp>
      <p:sp>
        <p:nvSpPr>
          <p:cNvPr id="2" name="TextBox 1">
            <a:extLst>
              <a:ext uri="{FF2B5EF4-FFF2-40B4-BE49-F238E27FC236}">
                <a16:creationId xmlns:a16="http://schemas.microsoft.com/office/drawing/2014/main" id="{3495F1BC-69AC-48CF-9FD7-22E008485E1E}"/>
              </a:ext>
            </a:extLst>
          </p:cNvPr>
          <p:cNvSpPr txBox="1"/>
          <p:nvPr/>
        </p:nvSpPr>
        <p:spPr>
          <a:xfrm>
            <a:off x="422561" y="381000"/>
            <a:ext cx="11402293" cy="95410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sng" strike="noStrike" kern="1200" cap="none" spc="0" normalizeH="0" baseline="0" noProof="0">
                <a:ln>
                  <a:noFill/>
                </a:ln>
                <a:solidFill>
                  <a:srgbClr val="4472C4">
                    <a:lumMod val="50000"/>
                  </a:srgbClr>
                </a:solidFill>
                <a:effectLst/>
                <a:uLnTx/>
                <a:uFillTx/>
                <a:latin typeface="Calibri" panose="020F0502020204030204"/>
                <a:ea typeface="+mn-ea"/>
                <a:cs typeface="+mn-cs"/>
              </a:rPr>
              <a:t>Other Combination </a:t>
            </a:r>
            <a:r>
              <a:rPr lang="en-US" sz="2800" u="sng" dirty="0">
                <a:solidFill>
                  <a:srgbClr val="4472C4">
                    <a:lumMod val="50000"/>
                  </a:srgbClr>
                </a:solidFill>
                <a:latin typeface="Calibri" panose="020F0502020204030204"/>
              </a:rPr>
              <a:t>S</a:t>
            </a:r>
            <a:r>
              <a:rPr kumimoji="0" lang="en-US" sz="2800" b="0" i="0" u="sng" strike="noStrike" kern="1200" cap="none" spc="0" normalizeH="0" baseline="0" noProof="0">
                <a:ln>
                  <a:noFill/>
                </a:ln>
                <a:solidFill>
                  <a:srgbClr val="4472C4">
                    <a:lumMod val="50000"/>
                  </a:srgbClr>
                </a:solidFill>
                <a:effectLst/>
                <a:uLnTx/>
                <a:uFillTx/>
                <a:latin typeface="Calibri" panose="020F0502020204030204"/>
                <a:ea typeface="+mn-ea"/>
                <a:cs typeface="+mn-cs"/>
              </a:rPr>
              <a:t>tructures </a:t>
            </a:r>
            <a:r>
              <a:rPr kumimoji="0" lang="en-US" sz="2800" b="0" i="0" u="sng" strike="noStrike" kern="1200" cap="none" spc="0" normalizeH="0" baseline="0" noProof="0" dirty="0">
                <a:ln>
                  <a:noFill/>
                </a:ln>
                <a:solidFill>
                  <a:srgbClr val="4472C4">
                    <a:lumMod val="50000"/>
                  </a:srgbClr>
                </a:solidFill>
                <a:effectLst/>
                <a:uLnTx/>
                <a:uFillTx/>
                <a:latin typeface="Calibri" panose="020F0502020204030204"/>
                <a:ea typeface="+mn-ea"/>
                <a:cs typeface="+mn-cs"/>
              </a:rPr>
              <a:t>(cont’d)</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800" b="0" i="0" u="sng" strike="noStrike" kern="1200" cap="none" spc="0" normalizeH="0" baseline="0" noProof="0" dirty="0">
              <a:ln>
                <a:noFill/>
              </a:ln>
              <a:solidFill>
                <a:srgbClr val="4472C4">
                  <a:lumMod val="50000"/>
                </a:srgbClr>
              </a:solidFill>
              <a:effectLst/>
              <a:uLnTx/>
              <a:uFillTx/>
              <a:latin typeface="Calibri" panose="020F0502020204030204"/>
              <a:ea typeface="+mn-ea"/>
              <a:cs typeface="+mn-cs"/>
            </a:endParaRPr>
          </a:p>
        </p:txBody>
      </p:sp>
      <p:cxnSp>
        <p:nvCxnSpPr>
          <p:cNvPr id="8" name="Straight Arrow Connector 7">
            <a:extLst>
              <a:ext uri="{FF2B5EF4-FFF2-40B4-BE49-F238E27FC236}">
                <a16:creationId xmlns:a16="http://schemas.microsoft.com/office/drawing/2014/main" id="{0425D2FB-C311-4B93-AB3B-ECCDFDF09213}"/>
              </a:ext>
            </a:extLst>
          </p:cNvPr>
          <p:cNvCxnSpPr>
            <a:cxnSpLocks/>
          </p:cNvCxnSpPr>
          <p:nvPr/>
        </p:nvCxnSpPr>
        <p:spPr>
          <a:xfrm>
            <a:off x="4221400" y="2115169"/>
            <a:ext cx="805001" cy="1191222"/>
          </a:xfrm>
          <a:prstGeom prst="straightConnector1">
            <a:avLst/>
          </a:prstGeom>
          <a:ln w="9525">
            <a:solidFill>
              <a:srgbClr val="339966"/>
            </a:solidFill>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64CB479B-511E-48EC-A1D7-485A3FA7F7AB}"/>
              </a:ext>
            </a:extLst>
          </p:cNvPr>
          <p:cNvCxnSpPr>
            <a:cxnSpLocks/>
            <a:stCxn id="16" idx="2"/>
            <a:endCxn id="34" idx="0"/>
          </p:cNvCxnSpPr>
          <p:nvPr/>
        </p:nvCxnSpPr>
        <p:spPr>
          <a:xfrm>
            <a:off x="4547060" y="2203434"/>
            <a:ext cx="762424" cy="1087705"/>
          </a:xfrm>
          <a:prstGeom prst="straightConnector1">
            <a:avLst/>
          </a:prstGeom>
          <a:ln w="9525">
            <a:solidFill>
              <a:srgbClr val="339966"/>
            </a:solidFill>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68C5A835-3CD6-4AEC-9DD4-124DD9A2D0AD}"/>
              </a:ext>
            </a:extLst>
          </p:cNvPr>
          <p:cNvCxnSpPr>
            <a:cxnSpLocks/>
            <a:stCxn id="21" idx="1"/>
          </p:cNvCxnSpPr>
          <p:nvPr/>
        </p:nvCxnSpPr>
        <p:spPr>
          <a:xfrm>
            <a:off x="4683922" y="2034960"/>
            <a:ext cx="913680" cy="1238514"/>
          </a:xfrm>
          <a:prstGeom prst="straightConnector1">
            <a:avLst/>
          </a:prstGeom>
          <a:ln w="9525">
            <a:solidFill>
              <a:srgbClr val="339966"/>
            </a:solidFill>
            <a:tailEnd type="triangle"/>
          </a:ln>
        </p:spPr>
        <p:style>
          <a:lnRef idx="1">
            <a:schemeClr val="accent1"/>
          </a:lnRef>
          <a:fillRef idx="0">
            <a:schemeClr val="accent1"/>
          </a:fillRef>
          <a:effectRef idx="0">
            <a:schemeClr val="accent1"/>
          </a:effectRef>
          <a:fontRef idx="minor">
            <a:schemeClr val="tx1"/>
          </a:fontRef>
        </p:style>
      </p:cxnSp>
      <p:sp>
        <p:nvSpPr>
          <p:cNvPr id="14" name="Oval 13">
            <a:extLst>
              <a:ext uri="{FF2B5EF4-FFF2-40B4-BE49-F238E27FC236}">
                <a16:creationId xmlns:a16="http://schemas.microsoft.com/office/drawing/2014/main" id="{73BC22C8-366B-4AA9-8B07-515BC6B6F90F}"/>
              </a:ext>
            </a:extLst>
          </p:cNvPr>
          <p:cNvSpPr/>
          <p:nvPr/>
        </p:nvSpPr>
        <p:spPr>
          <a:xfrm>
            <a:off x="3671675" y="1584541"/>
            <a:ext cx="1711022" cy="693434"/>
          </a:xfrm>
          <a:prstGeom prst="ellipse">
            <a:avLst/>
          </a:prstGeom>
          <a:solidFill>
            <a:schemeClr val="bg1">
              <a:lumMod val="85000"/>
            </a:schemeClr>
          </a:solidFill>
          <a:ln w="317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prstClr val="black"/>
              </a:solidFill>
              <a:effectLst/>
              <a:uLnTx/>
              <a:uFillTx/>
              <a:latin typeface="Calibri" panose="020F0502020204030204"/>
              <a:ea typeface="+mn-ea"/>
              <a:cs typeface="+mn-cs"/>
            </a:endParaRPr>
          </a:p>
        </p:txBody>
      </p:sp>
      <p:pic>
        <p:nvPicPr>
          <p:cNvPr id="15" name="Graphic 14" descr="Man">
            <a:extLst>
              <a:ext uri="{FF2B5EF4-FFF2-40B4-BE49-F238E27FC236}">
                <a16:creationId xmlns:a16="http://schemas.microsoft.com/office/drawing/2014/main" id="{269CC92C-3BD9-45AC-9FE2-56DE998848D7}"/>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067213" y="1820986"/>
            <a:ext cx="382447" cy="382447"/>
          </a:xfrm>
          <a:prstGeom prst="rect">
            <a:avLst/>
          </a:prstGeom>
        </p:spPr>
      </p:pic>
      <p:pic>
        <p:nvPicPr>
          <p:cNvPr id="16" name="Graphic 15" descr="Man">
            <a:extLst>
              <a:ext uri="{FF2B5EF4-FFF2-40B4-BE49-F238E27FC236}">
                <a16:creationId xmlns:a16="http://schemas.microsoft.com/office/drawing/2014/main" id="{5D6315E3-89B3-44B7-BDC7-7DB60B4C2EDB}"/>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355836" y="1820987"/>
            <a:ext cx="382447" cy="382447"/>
          </a:xfrm>
          <a:prstGeom prst="rect">
            <a:avLst/>
          </a:prstGeom>
        </p:spPr>
      </p:pic>
      <p:sp>
        <p:nvSpPr>
          <p:cNvPr id="17" name="Rectangle 16">
            <a:extLst>
              <a:ext uri="{FF2B5EF4-FFF2-40B4-BE49-F238E27FC236}">
                <a16:creationId xmlns:a16="http://schemas.microsoft.com/office/drawing/2014/main" id="{4DBD2D13-58DC-4946-BF63-417233AA64F6}"/>
              </a:ext>
            </a:extLst>
          </p:cNvPr>
          <p:cNvSpPr/>
          <p:nvPr/>
        </p:nvSpPr>
        <p:spPr>
          <a:xfrm>
            <a:off x="1707121" y="3287896"/>
            <a:ext cx="1566882" cy="607956"/>
          </a:xfrm>
          <a:prstGeom prst="rect">
            <a:avLst/>
          </a:prstGeom>
          <a:solidFill>
            <a:schemeClr val="tx2">
              <a:lumMod val="60000"/>
              <a:lumOff val="40000"/>
            </a:schemeClr>
          </a:solidFill>
          <a:ln w="9525">
            <a:solidFill>
              <a:schemeClr val="tx1"/>
            </a:solidFill>
          </a:ln>
          <a:effectLst>
            <a:outerShdw blurRad="50800" dist="38100" dir="2700000" algn="tl" rotWithShape="0">
              <a:prstClr val="black">
                <a:alpha val="40000"/>
              </a:prstClr>
            </a:outerShdw>
            <a:softEdge rad="1270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err="1">
                <a:ln>
                  <a:noFill/>
                </a:ln>
                <a:solidFill>
                  <a:prstClr val="white"/>
                </a:solidFill>
                <a:effectLst/>
                <a:uLnTx/>
                <a:uFillTx/>
                <a:latin typeface="Calibri" panose="020F0502020204030204"/>
                <a:ea typeface="+mn-ea"/>
                <a:cs typeface="Arial" panose="020B0604020202020204" pitchFamily="34" charset="0"/>
              </a:rPr>
              <a:t>TopCo</a:t>
            </a:r>
            <a:endParaRPr kumimoji="0" lang="en-US" sz="1600" b="1" i="0" u="none" strike="noStrike" kern="1200" cap="none" spc="0" normalizeH="0" baseline="0" noProof="0" dirty="0">
              <a:ln>
                <a:noFill/>
              </a:ln>
              <a:solidFill>
                <a:prstClr val="white"/>
              </a:solidFill>
              <a:effectLst/>
              <a:uLnTx/>
              <a:uFillTx/>
              <a:latin typeface="Calibri" panose="020F0502020204030204"/>
              <a:ea typeface="+mn-ea"/>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white"/>
                </a:solidFill>
                <a:effectLst/>
                <a:uLnTx/>
                <a:uFillTx/>
                <a:latin typeface="Calibri" panose="020F0502020204030204"/>
                <a:ea typeface="+mn-ea"/>
                <a:cs typeface="Arial" panose="020B0604020202020204" pitchFamily="34" charset="0"/>
              </a:rPr>
              <a:t>(Ireland)</a:t>
            </a:r>
          </a:p>
        </p:txBody>
      </p:sp>
      <p:pic>
        <p:nvPicPr>
          <p:cNvPr id="21" name="Graphic 20" descr="Man">
            <a:extLst>
              <a:ext uri="{FF2B5EF4-FFF2-40B4-BE49-F238E27FC236}">
                <a16:creationId xmlns:a16="http://schemas.microsoft.com/office/drawing/2014/main" id="{8A116000-0C17-4962-9BA1-67E88F002117}"/>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683922" y="1843736"/>
            <a:ext cx="382447" cy="382447"/>
          </a:xfrm>
          <a:prstGeom prst="rect">
            <a:avLst/>
          </a:prstGeom>
        </p:spPr>
      </p:pic>
      <p:grpSp>
        <p:nvGrpSpPr>
          <p:cNvPr id="22" name="Group 21">
            <a:extLst>
              <a:ext uri="{FF2B5EF4-FFF2-40B4-BE49-F238E27FC236}">
                <a16:creationId xmlns:a16="http://schemas.microsoft.com/office/drawing/2014/main" id="{75E0029F-FD43-44EC-B2AD-98D737FB12B0}"/>
              </a:ext>
            </a:extLst>
          </p:cNvPr>
          <p:cNvGrpSpPr/>
          <p:nvPr/>
        </p:nvGrpSpPr>
        <p:grpSpPr>
          <a:xfrm>
            <a:off x="1231510" y="3435447"/>
            <a:ext cx="462400" cy="417337"/>
            <a:chOff x="837780" y="3530519"/>
            <a:chExt cx="283013" cy="197880"/>
          </a:xfrm>
        </p:grpSpPr>
        <p:sp>
          <p:nvSpPr>
            <p:cNvPr id="23" name="Oval 22">
              <a:extLst>
                <a:ext uri="{FF2B5EF4-FFF2-40B4-BE49-F238E27FC236}">
                  <a16:creationId xmlns:a16="http://schemas.microsoft.com/office/drawing/2014/main" id="{448602D7-EE9F-4A1D-A8B7-C705D9828E01}"/>
                </a:ext>
              </a:extLst>
            </p:cNvPr>
            <p:cNvSpPr/>
            <p:nvPr/>
          </p:nvSpPr>
          <p:spPr>
            <a:xfrm>
              <a:off x="856356" y="3530519"/>
              <a:ext cx="221229" cy="172440"/>
            </a:xfrm>
            <a:prstGeom prst="ellipse">
              <a:avLst/>
            </a:prstGeom>
            <a:solidFill>
              <a:srgbClr val="FFFF00"/>
            </a:solidFill>
            <a:ln w="3175">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4" name="TextBox 23">
              <a:extLst>
                <a:ext uri="{FF2B5EF4-FFF2-40B4-BE49-F238E27FC236}">
                  <a16:creationId xmlns:a16="http://schemas.microsoft.com/office/drawing/2014/main" id="{EEA746D9-9ACD-4285-BB80-CD2FCC834170}"/>
                </a:ext>
              </a:extLst>
            </p:cNvPr>
            <p:cNvSpPr txBox="1"/>
            <p:nvPr/>
          </p:nvSpPr>
          <p:spPr>
            <a:xfrm>
              <a:off x="837780" y="3555959"/>
              <a:ext cx="283013" cy="172440"/>
            </a:xfrm>
            <a:prstGeom prst="rect">
              <a:avLst/>
            </a:prstGeom>
            <a:noFill/>
          </p:spPr>
          <p:txBody>
            <a:bodyPr wrap="square" lIns="0" tIns="0" rIns="0" bIns="0" rtlCol="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prstClr val="black">
                      <a:lumMod val="85000"/>
                      <a:lumOff val="15000"/>
                    </a:prstClr>
                  </a:solidFill>
                  <a:effectLst/>
                  <a:uLnTx/>
                  <a:uFillTx/>
                  <a:latin typeface="Calibri" panose="020F0502020204030204"/>
                  <a:ea typeface="+mn-ea"/>
                  <a:cs typeface="Arial" panose="020B0604020202020204" pitchFamily="34" charset="0"/>
                </a:rPr>
                <a:t>A</a:t>
              </a:r>
            </a:p>
          </p:txBody>
        </p:sp>
      </p:grpSp>
      <p:sp>
        <p:nvSpPr>
          <p:cNvPr id="25" name="TextBox 24">
            <a:extLst>
              <a:ext uri="{FF2B5EF4-FFF2-40B4-BE49-F238E27FC236}">
                <a16:creationId xmlns:a16="http://schemas.microsoft.com/office/drawing/2014/main" id="{21AD00C7-4511-49A0-92EB-3C1302299200}"/>
              </a:ext>
            </a:extLst>
          </p:cNvPr>
          <p:cNvSpPr txBox="1"/>
          <p:nvPr/>
        </p:nvSpPr>
        <p:spPr>
          <a:xfrm>
            <a:off x="4009851" y="1613160"/>
            <a:ext cx="1150658" cy="118178"/>
          </a:xfrm>
          <a:prstGeom prst="rect">
            <a:avLst/>
          </a:prstGeom>
          <a:noFill/>
        </p:spPr>
        <p:txBody>
          <a:bodyPr wrap="square" lIns="0" tIns="0" rIns="0" bIns="0" rtlCol="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lumMod val="85000"/>
                    <a:lumOff val="15000"/>
                  </a:prstClr>
                </a:solidFill>
                <a:effectLst/>
                <a:uLnTx/>
                <a:uFillTx/>
                <a:latin typeface="Calibri" panose="020F0502020204030204"/>
                <a:ea typeface="+mn-ea"/>
                <a:cs typeface="Arial" panose="020B0604020202020204" pitchFamily="34" charset="0"/>
              </a:rPr>
              <a:t>Shareholders</a:t>
            </a:r>
          </a:p>
        </p:txBody>
      </p:sp>
      <p:grpSp>
        <p:nvGrpSpPr>
          <p:cNvPr id="27" name="Group 26">
            <a:extLst>
              <a:ext uri="{FF2B5EF4-FFF2-40B4-BE49-F238E27FC236}">
                <a16:creationId xmlns:a16="http://schemas.microsoft.com/office/drawing/2014/main" id="{0FAE1C7B-739A-4B43-BA1E-ADA7133701CE}"/>
              </a:ext>
            </a:extLst>
          </p:cNvPr>
          <p:cNvGrpSpPr/>
          <p:nvPr/>
        </p:nvGrpSpPr>
        <p:grpSpPr>
          <a:xfrm>
            <a:off x="3715923" y="2882280"/>
            <a:ext cx="512355" cy="419774"/>
            <a:chOff x="837780" y="3530519"/>
            <a:chExt cx="283013" cy="197880"/>
          </a:xfrm>
        </p:grpSpPr>
        <p:sp>
          <p:nvSpPr>
            <p:cNvPr id="28" name="Oval 27">
              <a:extLst>
                <a:ext uri="{FF2B5EF4-FFF2-40B4-BE49-F238E27FC236}">
                  <a16:creationId xmlns:a16="http://schemas.microsoft.com/office/drawing/2014/main" id="{240B6912-A61B-4DDA-AECE-E305365BA1A3}"/>
                </a:ext>
              </a:extLst>
            </p:cNvPr>
            <p:cNvSpPr/>
            <p:nvPr/>
          </p:nvSpPr>
          <p:spPr>
            <a:xfrm>
              <a:off x="856356" y="3530519"/>
              <a:ext cx="221229" cy="172440"/>
            </a:xfrm>
            <a:prstGeom prst="ellipse">
              <a:avLst/>
            </a:prstGeom>
            <a:solidFill>
              <a:srgbClr val="FFFF00"/>
            </a:solidFill>
            <a:ln w="3175">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9" name="TextBox 28">
              <a:extLst>
                <a:ext uri="{FF2B5EF4-FFF2-40B4-BE49-F238E27FC236}">
                  <a16:creationId xmlns:a16="http://schemas.microsoft.com/office/drawing/2014/main" id="{5B875767-B734-4020-9253-186DE08DC637}"/>
                </a:ext>
              </a:extLst>
            </p:cNvPr>
            <p:cNvSpPr txBox="1"/>
            <p:nvPr/>
          </p:nvSpPr>
          <p:spPr>
            <a:xfrm>
              <a:off x="837780" y="3555959"/>
              <a:ext cx="283013" cy="172440"/>
            </a:xfrm>
            <a:prstGeom prst="rect">
              <a:avLst/>
            </a:prstGeom>
            <a:noFill/>
          </p:spPr>
          <p:txBody>
            <a:bodyPr wrap="square" lIns="0" tIns="0" rIns="0" bIns="0" rtlCol="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lumMod val="85000"/>
                      <a:lumOff val="15000"/>
                    </a:prstClr>
                  </a:solidFill>
                  <a:effectLst/>
                  <a:uLnTx/>
                  <a:uFillTx/>
                  <a:latin typeface="Calibri" panose="020F0502020204030204"/>
                  <a:ea typeface="+mn-ea"/>
                  <a:cs typeface="Arial" panose="020B0604020202020204" pitchFamily="34" charset="0"/>
                </a:rPr>
                <a:t>B</a:t>
              </a:r>
            </a:p>
          </p:txBody>
        </p:sp>
      </p:grpSp>
      <p:grpSp>
        <p:nvGrpSpPr>
          <p:cNvPr id="30" name="Group 29">
            <a:extLst>
              <a:ext uri="{FF2B5EF4-FFF2-40B4-BE49-F238E27FC236}">
                <a16:creationId xmlns:a16="http://schemas.microsoft.com/office/drawing/2014/main" id="{6F46A65C-CD39-474E-9B6C-2895D734E012}"/>
              </a:ext>
            </a:extLst>
          </p:cNvPr>
          <p:cNvGrpSpPr/>
          <p:nvPr/>
        </p:nvGrpSpPr>
        <p:grpSpPr>
          <a:xfrm>
            <a:off x="1740365" y="4786284"/>
            <a:ext cx="493791" cy="399141"/>
            <a:chOff x="837780" y="3530519"/>
            <a:chExt cx="283013" cy="197880"/>
          </a:xfrm>
        </p:grpSpPr>
        <p:sp>
          <p:nvSpPr>
            <p:cNvPr id="31" name="Oval 30">
              <a:extLst>
                <a:ext uri="{FF2B5EF4-FFF2-40B4-BE49-F238E27FC236}">
                  <a16:creationId xmlns:a16="http://schemas.microsoft.com/office/drawing/2014/main" id="{4EBDEA70-AD3F-465C-BAEB-18BA2319A7C0}"/>
                </a:ext>
              </a:extLst>
            </p:cNvPr>
            <p:cNvSpPr/>
            <p:nvPr/>
          </p:nvSpPr>
          <p:spPr>
            <a:xfrm>
              <a:off x="856356" y="3530519"/>
              <a:ext cx="221229" cy="172440"/>
            </a:xfrm>
            <a:prstGeom prst="ellipse">
              <a:avLst/>
            </a:prstGeom>
            <a:solidFill>
              <a:srgbClr val="FFFF00"/>
            </a:solidFill>
            <a:ln w="3175">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2" name="TextBox 31">
              <a:extLst>
                <a:ext uri="{FF2B5EF4-FFF2-40B4-BE49-F238E27FC236}">
                  <a16:creationId xmlns:a16="http://schemas.microsoft.com/office/drawing/2014/main" id="{8FAAEA9A-3E93-4BFE-A6F1-A6BF8EFA7F2B}"/>
                </a:ext>
              </a:extLst>
            </p:cNvPr>
            <p:cNvSpPr txBox="1"/>
            <p:nvPr/>
          </p:nvSpPr>
          <p:spPr>
            <a:xfrm>
              <a:off x="837780" y="3555959"/>
              <a:ext cx="283013" cy="172440"/>
            </a:xfrm>
            <a:prstGeom prst="rect">
              <a:avLst/>
            </a:prstGeom>
            <a:noFill/>
          </p:spPr>
          <p:txBody>
            <a:bodyPr wrap="square" lIns="0" tIns="0" rIns="0" bIns="0" rtlCol="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prstClr val="black">
                      <a:lumMod val="85000"/>
                      <a:lumOff val="15000"/>
                    </a:prstClr>
                  </a:solidFill>
                  <a:effectLst/>
                  <a:uLnTx/>
                  <a:uFillTx/>
                  <a:latin typeface="Calibri" panose="020F0502020204030204"/>
                  <a:ea typeface="+mn-ea"/>
                  <a:cs typeface="Arial" panose="020B0604020202020204" pitchFamily="34" charset="0"/>
                </a:rPr>
                <a:t>C</a:t>
              </a:r>
            </a:p>
          </p:txBody>
        </p:sp>
      </p:grpSp>
      <p:sp>
        <p:nvSpPr>
          <p:cNvPr id="34" name="Rectangle 33">
            <a:extLst>
              <a:ext uri="{FF2B5EF4-FFF2-40B4-BE49-F238E27FC236}">
                <a16:creationId xmlns:a16="http://schemas.microsoft.com/office/drawing/2014/main" id="{D17222A1-38C6-4960-9500-A50A8C7F1985}"/>
              </a:ext>
            </a:extLst>
          </p:cNvPr>
          <p:cNvSpPr/>
          <p:nvPr/>
        </p:nvSpPr>
        <p:spPr>
          <a:xfrm>
            <a:off x="4527186" y="3291139"/>
            <a:ext cx="1564596" cy="607956"/>
          </a:xfrm>
          <a:prstGeom prst="rect">
            <a:avLst/>
          </a:prstGeom>
          <a:solidFill>
            <a:srgbClr val="339966"/>
          </a:solidFill>
          <a:ln w="9525">
            <a:solidFill>
              <a:schemeClr val="tx1"/>
            </a:solidFill>
          </a:ln>
          <a:effectLst>
            <a:outerShdw blurRad="50800" dist="38100" dir="2700000" algn="tl" rotWithShape="0">
              <a:prstClr val="black">
                <a:alpha val="40000"/>
              </a:prstClr>
            </a:outerShdw>
            <a:softEdge rad="1270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white"/>
                </a:solidFill>
                <a:effectLst/>
                <a:uLnTx/>
                <a:uFillTx/>
                <a:latin typeface="Calibri" panose="020F0502020204030204"/>
                <a:ea typeface="+mn-ea"/>
                <a:cs typeface="Arial" panose="020B0604020202020204" pitchFamily="34" charset="0"/>
              </a:rPr>
              <a:t>Target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white"/>
                </a:solidFill>
                <a:effectLst/>
                <a:uLnTx/>
                <a:uFillTx/>
                <a:latin typeface="Calibri" panose="020F0502020204030204"/>
                <a:ea typeface="+mn-ea"/>
                <a:cs typeface="Arial" panose="020B0604020202020204" pitchFamily="34" charset="0"/>
              </a:rPr>
              <a:t>(Ireland)</a:t>
            </a:r>
          </a:p>
        </p:txBody>
      </p:sp>
      <p:sp>
        <p:nvSpPr>
          <p:cNvPr id="35" name="TextBox 34">
            <a:extLst>
              <a:ext uri="{FF2B5EF4-FFF2-40B4-BE49-F238E27FC236}">
                <a16:creationId xmlns:a16="http://schemas.microsoft.com/office/drawing/2014/main" id="{819C0379-A382-4834-88B5-F430B332F01C}"/>
              </a:ext>
            </a:extLst>
          </p:cNvPr>
          <p:cNvSpPr txBox="1"/>
          <p:nvPr/>
        </p:nvSpPr>
        <p:spPr>
          <a:xfrm>
            <a:off x="1098807" y="5095644"/>
            <a:ext cx="1711021" cy="168849"/>
          </a:xfrm>
          <a:prstGeom prst="rect">
            <a:avLst/>
          </a:prstGeom>
          <a:noFill/>
        </p:spPr>
        <p:txBody>
          <a:bodyPr wrap="square" lIns="0" tIns="0" rIns="0" bIns="0" rtlCol="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lumMod val="85000"/>
                    <a:lumOff val="15000"/>
                  </a:prstClr>
                </a:solidFill>
                <a:effectLst/>
                <a:uLnTx/>
                <a:uFillTx/>
                <a:latin typeface="Calibri" panose="020F0502020204030204"/>
                <a:ea typeface="+mn-ea"/>
                <a:cs typeface="Arial" panose="020B0604020202020204" pitchFamily="34" charset="0"/>
              </a:rPr>
              <a:t>merger</a:t>
            </a:r>
          </a:p>
        </p:txBody>
      </p:sp>
      <p:sp>
        <p:nvSpPr>
          <p:cNvPr id="79" name="Oval 78">
            <a:extLst>
              <a:ext uri="{FF2B5EF4-FFF2-40B4-BE49-F238E27FC236}">
                <a16:creationId xmlns:a16="http://schemas.microsoft.com/office/drawing/2014/main" id="{B0531EA7-CB31-4411-A7A6-06F9EB2CDFA4}"/>
              </a:ext>
            </a:extLst>
          </p:cNvPr>
          <p:cNvSpPr/>
          <p:nvPr/>
        </p:nvSpPr>
        <p:spPr>
          <a:xfrm>
            <a:off x="269975" y="1573139"/>
            <a:ext cx="1711022" cy="693434"/>
          </a:xfrm>
          <a:prstGeom prst="ellipse">
            <a:avLst/>
          </a:prstGeom>
          <a:solidFill>
            <a:schemeClr val="bg1">
              <a:lumMod val="85000"/>
            </a:schemeClr>
          </a:solidFill>
          <a:ln w="317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prstClr val="black"/>
              </a:solidFill>
              <a:effectLst/>
              <a:uLnTx/>
              <a:uFillTx/>
              <a:latin typeface="Calibri" panose="020F0502020204030204"/>
              <a:ea typeface="+mn-ea"/>
              <a:cs typeface="+mn-cs"/>
            </a:endParaRPr>
          </a:p>
        </p:txBody>
      </p:sp>
      <p:pic>
        <p:nvPicPr>
          <p:cNvPr id="80" name="Graphic 79" descr="Man">
            <a:extLst>
              <a:ext uri="{FF2B5EF4-FFF2-40B4-BE49-F238E27FC236}">
                <a16:creationId xmlns:a16="http://schemas.microsoft.com/office/drawing/2014/main" id="{5D8D4F85-C125-490E-B36E-030AEC4B5DAF}"/>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86779" y="1784103"/>
            <a:ext cx="382447" cy="382447"/>
          </a:xfrm>
          <a:prstGeom prst="rect">
            <a:avLst/>
          </a:prstGeom>
        </p:spPr>
      </p:pic>
      <p:pic>
        <p:nvPicPr>
          <p:cNvPr id="81" name="Graphic 80" descr="Man">
            <a:extLst>
              <a:ext uri="{FF2B5EF4-FFF2-40B4-BE49-F238E27FC236}">
                <a16:creationId xmlns:a16="http://schemas.microsoft.com/office/drawing/2014/main" id="{19740FDB-B3BC-4112-AC42-55CA00828092}"/>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63506" y="1812237"/>
            <a:ext cx="382447" cy="382447"/>
          </a:xfrm>
          <a:prstGeom prst="rect">
            <a:avLst/>
          </a:prstGeom>
        </p:spPr>
      </p:pic>
      <p:pic>
        <p:nvPicPr>
          <p:cNvPr id="82" name="Graphic 81" descr="Man">
            <a:extLst>
              <a:ext uri="{FF2B5EF4-FFF2-40B4-BE49-F238E27FC236}">
                <a16:creationId xmlns:a16="http://schemas.microsoft.com/office/drawing/2014/main" id="{809B2F3A-6FA1-4294-B1C3-798E08BE057B}"/>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309914" y="1803415"/>
            <a:ext cx="382447" cy="382447"/>
          </a:xfrm>
          <a:prstGeom prst="rect">
            <a:avLst/>
          </a:prstGeom>
        </p:spPr>
      </p:pic>
      <p:sp>
        <p:nvSpPr>
          <p:cNvPr id="83" name="TextBox 82">
            <a:extLst>
              <a:ext uri="{FF2B5EF4-FFF2-40B4-BE49-F238E27FC236}">
                <a16:creationId xmlns:a16="http://schemas.microsoft.com/office/drawing/2014/main" id="{5C32CB2C-B95F-4151-93E9-824531B67839}"/>
              </a:ext>
            </a:extLst>
          </p:cNvPr>
          <p:cNvSpPr txBox="1"/>
          <p:nvPr/>
        </p:nvSpPr>
        <p:spPr>
          <a:xfrm>
            <a:off x="630315" y="1581436"/>
            <a:ext cx="1215480" cy="138608"/>
          </a:xfrm>
          <a:prstGeom prst="rect">
            <a:avLst/>
          </a:prstGeom>
          <a:noFill/>
        </p:spPr>
        <p:txBody>
          <a:bodyPr wrap="square" lIns="0" tIns="0" rIns="0" bIns="0" rtlCol="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lumMod val="85000"/>
                    <a:lumOff val="15000"/>
                  </a:prstClr>
                </a:solidFill>
                <a:effectLst/>
                <a:uLnTx/>
                <a:uFillTx/>
                <a:latin typeface="Calibri" panose="020F0502020204030204"/>
                <a:ea typeface="+mn-ea"/>
                <a:cs typeface="Arial" panose="020B0604020202020204" pitchFamily="34" charset="0"/>
              </a:rPr>
              <a:t>Shareholders</a:t>
            </a:r>
            <a:endParaRPr kumimoji="0" lang="en-US" sz="1200" b="0" i="0" u="none" strike="noStrike" kern="1200" cap="none" spc="0" normalizeH="0" baseline="0" noProof="0" dirty="0">
              <a:ln>
                <a:noFill/>
              </a:ln>
              <a:solidFill>
                <a:prstClr val="black">
                  <a:lumMod val="85000"/>
                  <a:lumOff val="15000"/>
                </a:prstClr>
              </a:solidFill>
              <a:effectLst/>
              <a:uLnTx/>
              <a:uFillTx/>
              <a:latin typeface="Calibri" panose="020F0502020204030204"/>
              <a:ea typeface="+mn-ea"/>
              <a:cs typeface="Arial" panose="020B0604020202020204" pitchFamily="34" charset="0"/>
            </a:endParaRPr>
          </a:p>
        </p:txBody>
      </p:sp>
      <p:cxnSp>
        <p:nvCxnSpPr>
          <p:cNvPr id="103" name="Straight Arrow Connector 102">
            <a:extLst>
              <a:ext uri="{FF2B5EF4-FFF2-40B4-BE49-F238E27FC236}">
                <a16:creationId xmlns:a16="http://schemas.microsoft.com/office/drawing/2014/main" id="{54820BCD-9E64-4CBB-94F1-E36A54333EB0}"/>
              </a:ext>
            </a:extLst>
          </p:cNvPr>
          <p:cNvCxnSpPr>
            <a:cxnSpLocks/>
          </p:cNvCxnSpPr>
          <p:nvPr/>
        </p:nvCxnSpPr>
        <p:spPr>
          <a:xfrm>
            <a:off x="575557" y="2195128"/>
            <a:ext cx="0" cy="1920830"/>
          </a:xfrm>
          <a:prstGeom prst="straightConnector1">
            <a:avLst/>
          </a:prstGeom>
          <a:ln w="9525">
            <a:solidFill>
              <a:schemeClr val="tx1"/>
            </a:solidFill>
            <a:tailEnd type="stealth"/>
          </a:ln>
        </p:spPr>
        <p:style>
          <a:lnRef idx="1">
            <a:schemeClr val="accent1"/>
          </a:lnRef>
          <a:fillRef idx="0">
            <a:schemeClr val="accent1"/>
          </a:fillRef>
          <a:effectRef idx="0">
            <a:schemeClr val="accent1"/>
          </a:effectRef>
          <a:fontRef idx="minor">
            <a:schemeClr val="tx1"/>
          </a:fontRef>
        </p:style>
      </p:cxnSp>
      <p:sp>
        <p:nvSpPr>
          <p:cNvPr id="108" name="Rectangle 107">
            <a:extLst>
              <a:ext uri="{FF2B5EF4-FFF2-40B4-BE49-F238E27FC236}">
                <a16:creationId xmlns:a16="http://schemas.microsoft.com/office/drawing/2014/main" id="{6A77E555-2F31-4DAA-88E5-6A9DD45DE3D2}"/>
              </a:ext>
            </a:extLst>
          </p:cNvPr>
          <p:cNvSpPr/>
          <p:nvPr/>
        </p:nvSpPr>
        <p:spPr>
          <a:xfrm>
            <a:off x="2998087" y="4785300"/>
            <a:ext cx="2054199" cy="607956"/>
          </a:xfrm>
          <a:prstGeom prst="rect">
            <a:avLst/>
          </a:prstGeom>
          <a:solidFill>
            <a:schemeClr val="accent2">
              <a:lumMod val="75000"/>
            </a:schemeClr>
          </a:solidFill>
          <a:ln w="9525">
            <a:solidFill>
              <a:schemeClr val="tx1"/>
            </a:solidFill>
          </a:ln>
          <a:effectLst>
            <a:outerShdw blurRad="50800" dist="38100" dir="2700000" algn="tl" rotWithShape="0">
              <a:prstClr val="black">
                <a:alpha val="40000"/>
              </a:prstClr>
            </a:outerShdw>
            <a:softEdge rad="1270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err="1">
                <a:ln>
                  <a:noFill/>
                </a:ln>
                <a:solidFill>
                  <a:prstClr val="white"/>
                </a:solidFill>
                <a:effectLst/>
                <a:uLnTx/>
                <a:uFillTx/>
                <a:latin typeface="Calibri" panose="020F0502020204030204"/>
                <a:ea typeface="+mn-ea"/>
                <a:cs typeface="Arial" panose="020B0604020202020204" pitchFamily="34" charset="0"/>
              </a:rPr>
              <a:t>MergerCo</a:t>
            </a:r>
            <a:endParaRPr kumimoji="0" lang="en-US" sz="1600" b="1" i="0" u="none" strike="noStrike" kern="1200" cap="none" spc="0" normalizeH="0" baseline="0" noProof="0" dirty="0">
              <a:ln>
                <a:noFill/>
              </a:ln>
              <a:solidFill>
                <a:prstClr val="white"/>
              </a:solidFill>
              <a:effectLst/>
              <a:uLnTx/>
              <a:uFillTx/>
              <a:latin typeface="Calibri" panose="020F0502020204030204"/>
              <a:ea typeface="+mn-ea"/>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white"/>
                </a:solidFill>
                <a:effectLst/>
                <a:uLnTx/>
                <a:uFillTx/>
                <a:latin typeface="Calibri" panose="020F0502020204030204"/>
                <a:ea typeface="+mn-ea"/>
                <a:cs typeface="Arial" panose="020B0604020202020204" pitchFamily="34" charset="0"/>
              </a:rPr>
              <a:t>(United States)</a:t>
            </a:r>
          </a:p>
        </p:txBody>
      </p:sp>
      <p:cxnSp>
        <p:nvCxnSpPr>
          <p:cNvPr id="109" name="Straight Arrow Connector 108">
            <a:extLst>
              <a:ext uri="{FF2B5EF4-FFF2-40B4-BE49-F238E27FC236}">
                <a16:creationId xmlns:a16="http://schemas.microsoft.com/office/drawing/2014/main" id="{C855C67B-C589-4528-9C23-3142AEEE967F}"/>
              </a:ext>
            </a:extLst>
          </p:cNvPr>
          <p:cNvCxnSpPr>
            <a:cxnSpLocks/>
            <a:stCxn id="17" idx="2"/>
            <a:endCxn id="108" idx="0"/>
          </p:cNvCxnSpPr>
          <p:nvPr/>
        </p:nvCxnSpPr>
        <p:spPr>
          <a:xfrm>
            <a:off x="2490562" y="3895852"/>
            <a:ext cx="1534625" cy="889448"/>
          </a:xfrm>
          <a:prstGeom prst="straightConnector1">
            <a:avLst/>
          </a:prstGeom>
          <a:ln w="9525">
            <a:solidFill>
              <a:schemeClr val="tx1"/>
            </a:solidFill>
            <a:tailEnd type="stealth"/>
          </a:ln>
        </p:spPr>
        <p:style>
          <a:lnRef idx="1">
            <a:schemeClr val="accent1"/>
          </a:lnRef>
          <a:fillRef idx="0">
            <a:schemeClr val="accent1"/>
          </a:fillRef>
          <a:effectRef idx="0">
            <a:schemeClr val="accent1"/>
          </a:effectRef>
          <a:fontRef idx="minor">
            <a:schemeClr val="tx1"/>
          </a:fontRef>
        </p:style>
      </p:cxnSp>
      <p:cxnSp>
        <p:nvCxnSpPr>
          <p:cNvPr id="43" name="Straight Arrow Connector 42">
            <a:extLst>
              <a:ext uri="{FF2B5EF4-FFF2-40B4-BE49-F238E27FC236}">
                <a16:creationId xmlns:a16="http://schemas.microsoft.com/office/drawing/2014/main" id="{4FD4B166-69CF-41A8-8BA2-8F4E5E406A19}"/>
              </a:ext>
            </a:extLst>
          </p:cNvPr>
          <p:cNvCxnSpPr>
            <a:cxnSpLocks/>
            <a:stCxn id="34" idx="1"/>
            <a:endCxn id="17" idx="3"/>
          </p:cNvCxnSpPr>
          <p:nvPr/>
        </p:nvCxnSpPr>
        <p:spPr>
          <a:xfrm flipH="1" flipV="1">
            <a:off x="3274003" y="3591874"/>
            <a:ext cx="1253183" cy="3243"/>
          </a:xfrm>
          <a:prstGeom prst="straightConnector1">
            <a:avLst/>
          </a:prstGeom>
          <a:ln w="9525">
            <a:solidFill>
              <a:schemeClr val="tx1"/>
            </a:solidFill>
            <a:tailEnd type="stealth"/>
          </a:ln>
        </p:spPr>
        <p:style>
          <a:lnRef idx="1">
            <a:schemeClr val="accent1"/>
          </a:lnRef>
          <a:fillRef idx="0">
            <a:schemeClr val="accent1"/>
          </a:fillRef>
          <a:effectRef idx="0">
            <a:schemeClr val="accent1"/>
          </a:effectRef>
          <a:fontRef idx="minor">
            <a:schemeClr val="tx1"/>
          </a:fontRef>
        </p:style>
      </p:cxnSp>
      <p:cxnSp>
        <p:nvCxnSpPr>
          <p:cNvPr id="48" name="Straight Arrow Connector 47">
            <a:extLst>
              <a:ext uri="{FF2B5EF4-FFF2-40B4-BE49-F238E27FC236}">
                <a16:creationId xmlns:a16="http://schemas.microsoft.com/office/drawing/2014/main" id="{EA334BE1-C11F-4797-B5AB-B35761F91F82}"/>
              </a:ext>
            </a:extLst>
          </p:cNvPr>
          <p:cNvCxnSpPr>
            <a:cxnSpLocks/>
            <a:endCxn id="79" idx="5"/>
          </p:cNvCxnSpPr>
          <p:nvPr/>
        </p:nvCxnSpPr>
        <p:spPr>
          <a:xfrm flipH="1" flipV="1">
            <a:off x="1730424" y="2165022"/>
            <a:ext cx="483779" cy="1122874"/>
          </a:xfrm>
          <a:prstGeom prst="straightConnector1">
            <a:avLst/>
          </a:prstGeom>
          <a:ln w="9525">
            <a:solidFill>
              <a:schemeClr val="tx1"/>
            </a:solidFill>
            <a:tailEnd type="stealth"/>
          </a:ln>
        </p:spPr>
        <p:style>
          <a:lnRef idx="1">
            <a:schemeClr val="accent1"/>
          </a:lnRef>
          <a:fillRef idx="0">
            <a:schemeClr val="accent1"/>
          </a:fillRef>
          <a:effectRef idx="0">
            <a:schemeClr val="accent1"/>
          </a:effectRef>
          <a:fontRef idx="minor">
            <a:schemeClr val="tx1"/>
          </a:fontRef>
        </p:style>
      </p:cxnSp>
      <p:cxnSp>
        <p:nvCxnSpPr>
          <p:cNvPr id="51" name="Straight Arrow Connector 50">
            <a:extLst>
              <a:ext uri="{FF2B5EF4-FFF2-40B4-BE49-F238E27FC236}">
                <a16:creationId xmlns:a16="http://schemas.microsoft.com/office/drawing/2014/main" id="{A665A3BB-3456-49D2-AAFE-03CBAE61057A}"/>
              </a:ext>
            </a:extLst>
          </p:cNvPr>
          <p:cNvCxnSpPr>
            <a:cxnSpLocks/>
            <a:endCxn id="14" idx="3"/>
          </p:cNvCxnSpPr>
          <p:nvPr/>
        </p:nvCxnSpPr>
        <p:spPr>
          <a:xfrm flipV="1">
            <a:off x="3031729" y="2176424"/>
            <a:ext cx="890519" cy="1111472"/>
          </a:xfrm>
          <a:prstGeom prst="straightConnector1">
            <a:avLst/>
          </a:prstGeom>
          <a:ln w="9525">
            <a:solidFill>
              <a:schemeClr val="tx1"/>
            </a:solidFill>
            <a:tailEnd type="stealth"/>
          </a:ln>
        </p:spPr>
        <p:style>
          <a:lnRef idx="1">
            <a:schemeClr val="accent1"/>
          </a:lnRef>
          <a:fillRef idx="0">
            <a:schemeClr val="accent1"/>
          </a:fillRef>
          <a:effectRef idx="0">
            <a:schemeClr val="accent1"/>
          </a:effectRef>
          <a:fontRef idx="minor">
            <a:schemeClr val="tx1"/>
          </a:fontRef>
        </p:style>
      </p:cxnSp>
      <p:sp>
        <p:nvSpPr>
          <p:cNvPr id="102" name="Arrow: Curved Up 101">
            <a:extLst>
              <a:ext uri="{FF2B5EF4-FFF2-40B4-BE49-F238E27FC236}">
                <a16:creationId xmlns:a16="http://schemas.microsoft.com/office/drawing/2014/main" id="{467F893B-E4F5-4A82-8750-68B9B9CF664D}"/>
              </a:ext>
            </a:extLst>
          </p:cNvPr>
          <p:cNvSpPr/>
          <p:nvPr/>
        </p:nvSpPr>
        <p:spPr>
          <a:xfrm rot="1050948">
            <a:off x="932286" y="4921520"/>
            <a:ext cx="2327296" cy="868234"/>
          </a:xfrm>
          <a:prstGeom prst="curvedUpArrow">
            <a:avLst>
              <a:gd name="adj1" fmla="val 14001"/>
              <a:gd name="adj2" fmla="val 30001"/>
              <a:gd name="adj3" fmla="val 2642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01" name="Rectangle 100">
            <a:extLst>
              <a:ext uri="{FF2B5EF4-FFF2-40B4-BE49-F238E27FC236}">
                <a16:creationId xmlns:a16="http://schemas.microsoft.com/office/drawing/2014/main" id="{26AC17AC-DF8F-40EF-8461-906DB6BF4F6C}"/>
              </a:ext>
            </a:extLst>
          </p:cNvPr>
          <p:cNvSpPr/>
          <p:nvPr/>
        </p:nvSpPr>
        <p:spPr>
          <a:xfrm>
            <a:off x="138731" y="4115958"/>
            <a:ext cx="1553630" cy="607956"/>
          </a:xfrm>
          <a:prstGeom prst="rect">
            <a:avLst/>
          </a:prstGeom>
          <a:solidFill>
            <a:srgbClr val="CD2509"/>
          </a:solidFill>
          <a:ln w="9525">
            <a:solidFill>
              <a:schemeClr val="tx1"/>
            </a:solidFill>
          </a:ln>
          <a:effectLst>
            <a:outerShdw blurRad="50800" dist="38100" dir="2700000" algn="tl" rotWithShape="0">
              <a:prstClr val="black">
                <a:alpha val="40000"/>
              </a:prstClr>
            </a:outerShdw>
            <a:softEdge rad="1270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white"/>
                </a:solidFill>
                <a:effectLst/>
                <a:uLnTx/>
                <a:uFillTx/>
                <a:latin typeface="Calibri" panose="020F0502020204030204"/>
                <a:ea typeface="+mn-ea"/>
                <a:cs typeface="Arial" panose="020B0604020202020204" pitchFamily="34" charset="0"/>
              </a:rPr>
              <a:t>SPAC</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white"/>
                </a:solidFill>
                <a:effectLst/>
                <a:uLnTx/>
                <a:uFillTx/>
                <a:latin typeface="Calibri" panose="020F0502020204030204"/>
                <a:ea typeface="+mn-ea"/>
                <a:cs typeface="Arial" panose="020B0604020202020204" pitchFamily="34" charset="0"/>
              </a:rPr>
              <a:t>(United States)</a:t>
            </a:r>
          </a:p>
        </p:txBody>
      </p:sp>
      <p:sp>
        <p:nvSpPr>
          <p:cNvPr id="41" name="Content Placeholder 2">
            <a:extLst>
              <a:ext uri="{FF2B5EF4-FFF2-40B4-BE49-F238E27FC236}">
                <a16:creationId xmlns:a16="http://schemas.microsoft.com/office/drawing/2014/main" id="{7C468A76-A482-4874-BBAB-93816B1ED1CD}"/>
              </a:ext>
            </a:extLst>
          </p:cNvPr>
          <p:cNvSpPr txBox="1">
            <a:spLocks/>
          </p:cNvSpPr>
          <p:nvPr/>
        </p:nvSpPr>
        <p:spPr>
          <a:xfrm>
            <a:off x="6792141" y="1221124"/>
            <a:ext cx="4446891" cy="3949799"/>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992188" marR="0" lvl="0" indent="-457200" algn="l" defTabSz="914400" rtl="0" eaLnBrk="1" fontAlgn="auto" latinLnBrk="0" hangingPunct="1">
              <a:lnSpc>
                <a:spcPct val="90000"/>
              </a:lnSpc>
              <a:spcBef>
                <a:spcPts val="1000"/>
              </a:spcBef>
              <a:spcAft>
                <a:spcPts val="0"/>
              </a:spcAft>
              <a:buClrTx/>
              <a:buSzTx/>
              <a:buFont typeface="Arial" panose="020B0604020202020204" pitchFamily="34" charset="0"/>
              <a:buAutoNum type="alphaUcPeriod"/>
              <a:tabLst/>
              <a:defRPr/>
            </a:pPr>
            <a:r>
              <a:rPr kumimoji="0" lang="en-US" sz="2000" b="0" i="0" u="none" strike="noStrike" kern="1200" cap="none" spc="0" normalizeH="0" baseline="0" noProof="0" dirty="0" err="1">
                <a:ln>
                  <a:noFill/>
                </a:ln>
                <a:solidFill>
                  <a:srgbClr val="4472C4">
                    <a:lumMod val="50000"/>
                  </a:srgbClr>
                </a:solidFill>
                <a:effectLst/>
                <a:uLnTx/>
                <a:uFillTx/>
                <a:latin typeface="Calibri Light" panose="020F0302020204030204"/>
                <a:ea typeface="+mn-ea"/>
                <a:cs typeface="+mn-cs"/>
              </a:rPr>
              <a:t>TopCo</a:t>
            </a:r>
            <a:r>
              <a:rPr kumimoji="0" lang="en-US" sz="2000" b="0" i="0" u="none" strike="noStrike" kern="1200" cap="none" spc="0" normalizeH="0" baseline="0" noProof="0" dirty="0">
                <a:ln>
                  <a:noFill/>
                </a:ln>
                <a:solidFill>
                  <a:srgbClr val="4472C4">
                    <a:lumMod val="50000"/>
                  </a:srgbClr>
                </a:solidFill>
                <a:effectLst/>
                <a:uLnTx/>
                <a:uFillTx/>
                <a:latin typeface="Calibri Light" panose="020F0302020204030204"/>
                <a:ea typeface="+mn-ea"/>
                <a:cs typeface="+mn-cs"/>
              </a:rPr>
              <a:t> formed with wholly owned US </a:t>
            </a:r>
            <a:r>
              <a:rPr kumimoji="0" lang="en-US" sz="2000" b="0" i="0" u="none" strike="noStrike" kern="1200" cap="none" spc="0" normalizeH="0" baseline="0" noProof="0" dirty="0" err="1">
                <a:ln>
                  <a:noFill/>
                </a:ln>
                <a:solidFill>
                  <a:srgbClr val="4472C4">
                    <a:lumMod val="50000"/>
                  </a:srgbClr>
                </a:solidFill>
                <a:effectLst/>
                <a:uLnTx/>
                <a:uFillTx/>
                <a:latin typeface="Calibri Light" panose="020F0302020204030204"/>
                <a:ea typeface="+mn-ea"/>
                <a:cs typeface="+mn-cs"/>
              </a:rPr>
              <a:t>MergerCo</a:t>
            </a:r>
            <a:r>
              <a:rPr kumimoji="0" lang="en-US" sz="2000" b="0" i="0" u="none" strike="noStrike" kern="1200" cap="none" spc="0" normalizeH="0" baseline="0" noProof="0" dirty="0">
                <a:ln>
                  <a:noFill/>
                </a:ln>
                <a:solidFill>
                  <a:srgbClr val="4472C4">
                    <a:lumMod val="50000"/>
                  </a:srgbClr>
                </a:solidFill>
                <a:effectLst/>
                <a:uLnTx/>
                <a:uFillTx/>
                <a:latin typeface="Calibri Light" panose="020F0302020204030204"/>
                <a:ea typeface="+mn-ea"/>
                <a:cs typeface="+mn-cs"/>
              </a:rPr>
              <a:t> sub</a:t>
            </a:r>
          </a:p>
          <a:p>
            <a:pPr marL="992188" marR="0" lvl="0" indent="-457200" algn="l" defTabSz="914400" rtl="0" eaLnBrk="1" fontAlgn="auto" latinLnBrk="0" hangingPunct="1">
              <a:lnSpc>
                <a:spcPct val="90000"/>
              </a:lnSpc>
              <a:spcBef>
                <a:spcPts val="1000"/>
              </a:spcBef>
              <a:spcAft>
                <a:spcPts val="0"/>
              </a:spcAft>
              <a:buClrTx/>
              <a:buSzTx/>
              <a:buFont typeface="Arial" panose="020B0604020202020204" pitchFamily="34" charset="0"/>
              <a:buAutoNum type="alphaUcPeriod"/>
              <a:tabLst/>
              <a:defRPr/>
            </a:pPr>
            <a:r>
              <a:rPr kumimoji="0" lang="en-US" sz="2000" b="0" i="0" u="none" strike="noStrike" kern="1200" cap="none" spc="0" normalizeH="0" baseline="0" noProof="0" dirty="0" err="1">
                <a:ln>
                  <a:noFill/>
                </a:ln>
                <a:solidFill>
                  <a:srgbClr val="4472C4">
                    <a:lumMod val="50000"/>
                  </a:srgbClr>
                </a:solidFill>
                <a:effectLst/>
                <a:uLnTx/>
                <a:uFillTx/>
                <a:latin typeface="Calibri Light" panose="020F0302020204030204"/>
                <a:ea typeface="+mn-ea"/>
                <a:cs typeface="+mn-cs"/>
              </a:rPr>
              <a:t>TopCo</a:t>
            </a:r>
            <a:r>
              <a:rPr kumimoji="0" lang="en-US" sz="2000" b="0" i="0" u="none" strike="noStrike" kern="1200" cap="none" spc="0" normalizeH="0" baseline="0" noProof="0" dirty="0">
                <a:ln>
                  <a:noFill/>
                </a:ln>
                <a:solidFill>
                  <a:srgbClr val="4472C4">
                    <a:lumMod val="50000"/>
                  </a:srgbClr>
                </a:solidFill>
                <a:effectLst/>
                <a:uLnTx/>
                <a:uFillTx/>
                <a:latin typeface="Calibri Light" panose="020F0302020204030204"/>
                <a:ea typeface="+mn-ea"/>
                <a:cs typeface="+mn-cs"/>
              </a:rPr>
              <a:t> enters into Irish court approved ‘scheme of arrangement’ where shares in Target are acquired in return for issue of shares in </a:t>
            </a:r>
            <a:r>
              <a:rPr kumimoji="0" lang="en-US" sz="2000" b="0" i="0" u="none" strike="noStrike" kern="1200" cap="none" spc="0" normalizeH="0" baseline="0" noProof="0" dirty="0" err="1">
                <a:ln>
                  <a:noFill/>
                </a:ln>
                <a:solidFill>
                  <a:srgbClr val="4472C4">
                    <a:lumMod val="50000"/>
                  </a:srgbClr>
                </a:solidFill>
                <a:effectLst/>
                <a:uLnTx/>
                <a:uFillTx/>
                <a:latin typeface="Calibri Light" panose="020F0302020204030204"/>
                <a:ea typeface="+mn-ea"/>
                <a:cs typeface="+mn-cs"/>
              </a:rPr>
              <a:t>TopCo</a:t>
            </a:r>
            <a:r>
              <a:rPr kumimoji="0" lang="en-US" sz="2000" b="0" i="0" u="none" strike="noStrike" kern="1200" cap="none" spc="0" normalizeH="0" baseline="0" noProof="0" dirty="0">
                <a:ln>
                  <a:noFill/>
                </a:ln>
                <a:solidFill>
                  <a:srgbClr val="4472C4">
                    <a:lumMod val="50000"/>
                  </a:srgbClr>
                </a:solidFill>
                <a:effectLst/>
                <a:uLnTx/>
                <a:uFillTx/>
                <a:latin typeface="Calibri Light" panose="020F0302020204030204"/>
                <a:ea typeface="+mn-ea"/>
                <a:cs typeface="+mn-cs"/>
              </a:rPr>
              <a:t> to Target shareholders</a:t>
            </a:r>
          </a:p>
          <a:p>
            <a:pPr marL="992188" marR="0" lvl="0" indent="-457200" algn="l" defTabSz="914400" rtl="0" eaLnBrk="1" fontAlgn="auto" latinLnBrk="0" hangingPunct="1">
              <a:lnSpc>
                <a:spcPct val="90000"/>
              </a:lnSpc>
              <a:spcBef>
                <a:spcPts val="1000"/>
              </a:spcBef>
              <a:spcAft>
                <a:spcPts val="0"/>
              </a:spcAft>
              <a:buClrTx/>
              <a:buSzTx/>
              <a:buFont typeface="Arial" panose="020B0604020202020204" pitchFamily="34" charset="0"/>
              <a:buAutoNum type="alphaUcPeriod"/>
              <a:tabLst/>
              <a:defRPr/>
            </a:pPr>
            <a:r>
              <a:rPr kumimoji="0" lang="en-US" sz="2000" b="0" i="0" u="none" strike="noStrike" kern="1200" cap="none" spc="0" normalizeH="0" baseline="0" noProof="0" dirty="0">
                <a:ln>
                  <a:noFill/>
                </a:ln>
                <a:solidFill>
                  <a:srgbClr val="4472C4">
                    <a:lumMod val="50000"/>
                  </a:srgbClr>
                </a:solidFill>
                <a:effectLst/>
                <a:uLnTx/>
                <a:uFillTx/>
                <a:latin typeface="Calibri Light" panose="020F0302020204030204"/>
                <a:ea typeface="+mn-ea"/>
                <a:cs typeface="+mn-cs"/>
              </a:rPr>
              <a:t>Delaware law merger of </a:t>
            </a:r>
            <a:r>
              <a:rPr kumimoji="0" lang="en-US" sz="2000" b="0" i="0" u="none" strike="noStrike" kern="1200" cap="none" spc="0" normalizeH="0" baseline="0" noProof="0" dirty="0" err="1">
                <a:ln>
                  <a:noFill/>
                </a:ln>
                <a:solidFill>
                  <a:srgbClr val="4472C4">
                    <a:lumMod val="50000"/>
                  </a:srgbClr>
                </a:solidFill>
                <a:effectLst/>
                <a:uLnTx/>
                <a:uFillTx/>
                <a:latin typeface="Calibri Light" panose="020F0302020204030204"/>
                <a:ea typeface="+mn-ea"/>
                <a:cs typeface="+mn-cs"/>
              </a:rPr>
              <a:t>MergerCo</a:t>
            </a:r>
            <a:r>
              <a:rPr kumimoji="0" lang="en-US" sz="2000" b="0" i="0" u="none" strike="noStrike" kern="1200" cap="none" spc="0" normalizeH="0" baseline="0" noProof="0" dirty="0">
                <a:ln>
                  <a:noFill/>
                </a:ln>
                <a:solidFill>
                  <a:srgbClr val="4472C4">
                    <a:lumMod val="50000"/>
                  </a:srgbClr>
                </a:solidFill>
                <a:effectLst/>
                <a:uLnTx/>
                <a:uFillTx/>
                <a:latin typeface="Calibri Light" panose="020F0302020204030204"/>
                <a:ea typeface="+mn-ea"/>
                <a:cs typeface="+mn-cs"/>
              </a:rPr>
              <a:t> with SPAC with SPAC surviving  and each SPAC shareholder receiving shares in </a:t>
            </a:r>
            <a:r>
              <a:rPr kumimoji="0" lang="en-US" sz="2000" b="0" i="0" u="none" strike="noStrike" kern="1200" cap="none" spc="0" normalizeH="0" baseline="0" noProof="0" dirty="0" err="1">
                <a:ln>
                  <a:noFill/>
                </a:ln>
                <a:solidFill>
                  <a:srgbClr val="4472C4">
                    <a:lumMod val="50000"/>
                  </a:srgbClr>
                </a:solidFill>
                <a:effectLst/>
                <a:uLnTx/>
                <a:uFillTx/>
                <a:latin typeface="Calibri Light" panose="020F0302020204030204"/>
                <a:ea typeface="+mn-ea"/>
                <a:cs typeface="+mn-cs"/>
              </a:rPr>
              <a:t>TopCo</a:t>
            </a:r>
            <a:r>
              <a:rPr kumimoji="0" lang="en-US" sz="2000" b="0" i="0" u="none" strike="noStrike" kern="1200" cap="none" spc="0" normalizeH="0" baseline="0" noProof="0" dirty="0">
                <a:ln>
                  <a:noFill/>
                </a:ln>
                <a:solidFill>
                  <a:srgbClr val="4472C4">
                    <a:lumMod val="50000"/>
                  </a:srgbClr>
                </a:solidFill>
                <a:effectLst/>
                <a:uLnTx/>
                <a:uFillTx/>
                <a:latin typeface="Calibri Light" panose="020F0302020204030204"/>
                <a:ea typeface="+mn-ea"/>
                <a:cs typeface="+mn-cs"/>
              </a:rPr>
              <a:t>.</a:t>
            </a:r>
          </a:p>
        </p:txBody>
      </p:sp>
      <p:sp>
        <p:nvSpPr>
          <p:cNvPr id="42" name="TextBox 41">
            <a:extLst>
              <a:ext uri="{FF2B5EF4-FFF2-40B4-BE49-F238E27FC236}">
                <a16:creationId xmlns:a16="http://schemas.microsoft.com/office/drawing/2014/main" id="{819C0379-A382-4834-88B5-F430B332F01C}"/>
              </a:ext>
            </a:extLst>
          </p:cNvPr>
          <p:cNvSpPr txBox="1"/>
          <p:nvPr/>
        </p:nvSpPr>
        <p:spPr>
          <a:xfrm>
            <a:off x="3116958" y="3373066"/>
            <a:ext cx="1711021" cy="325732"/>
          </a:xfrm>
          <a:prstGeom prst="rect">
            <a:avLst/>
          </a:prstGeom>
          <a:noFill/>
        </p:spPr>
        <p:txBody>
          <a:bodyPr wrap="square" lIns="0" tIns="0" rIns="0" bIns="0" rtlCol="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lumMod val="85000"/>
                    <a:lumOff val="15000"/>
                  </a:prstClr>
                </a:solidFill>
                <a:effectLst/>
                <a:uLnTx/>
                <a:uFillTx/>
                <a:latin typeface="Calibri" panose="020F0502020204030204"/>
                <a:ea typeface="+mn-ea"/>
                <a:cs typeface="Arial" panose="020B0604020202020204" pitchFamily="34" charset="0"/>
              </a:rPr>
              <a:t>Scheme of Arrangement</a:t>
            </a:r>
          </a:p>
        </p:txBody>
      </p:sp>
      <p:sp>
        <p:nvSpPr>
          <p:cNvPr id="40" name="TextBox 39">
            <a:extLst>
              <a:ext uri="{FF2B5EF4-FFF2-40B4-BE49-F238E27FC236}">
                <a16:creationId xmlns:a16="http://schemas.microsoft.com/office/drawing/2014/main" id="{E57AA78F-3CDC-4741-873D-FF8278C8548E}"/>
              </a:ext>
            </a:extLst>
          </p:cNvPr>
          <p:cNvSpPr txBox="1"/>
          <p:nvPr/>
        </p:nvSpPr>
        <p:spPr>
          <a:xfrm>
            <a:off x="6299200" y="174763"/>
            <a:ext cx="5525654" cy="646331"/>
          </a:xfrm>
          <a:prstGeom prst="rect">
            <a:avLst/>
          </a:prstGeom>
          <a:noFill/>
          <a:ln>
            <a:solidFill>
              <a:srgbClr val="0070C0"/>
            </a:solidFill>
          </a:ln>
        </p:spPr>
        <p:txBody>
          <a:bodyPr wrap="square" rtlCol="0">
            <a:spAutoFit/>
          </a:bodyPr>
          <a:lstStyle/>
          <a:p>
            <a:r>
              <a:rPr lang="de-DE">
                <a:solidFill>
                  <a:schemeClr val="accent1">
                    <a:lumMod val="75000"/>
                  </a:schemeClr>
                </a:solidFill>
              </a:rPr>
              <a:t>James Somerville, A&amp;L Goodbody</a:t>
            </a:r>
          </a:p>
          <a:p>
            <a:r>
              <a:rPr lang="de-DE">
                <a:solidFill>
                  <a:schemeClr val="accent1">
                    <a:lumMod val="75000"/>
                  </a:schemeClr>
                </a:solidFill>
              </a:rPr>
              <a:t>Christian Wimpissinger, Binder Grösswang</a:t>
            </a:r>
          </a:p>
        </p:txBody>
      </p:sp>
      <p:sp>
        <p:nvSpPr>
          <p:cNvPr id="3" name="Slide Number Placeholder 2">
            <a:extLst>
              <a:ext uri="{FF2B5EF4-FFF2-40B4-BE49-F238E27FC236}">
                <a16:creationId xmlns:a16="http://schemas.microsoft.com/office/drawing/2014/main" id="{0CABA783-EB0C-40A4-8D56-F0E1EF0AB0C6}"/>
              </a:ext>
            </a:extLst>
          </p:cNvPr>
          <p:cNvSpPr>
            <a:spLocks noGrp="1"/>
          </p:cNvSpPr>
          <p:nvPr>
            <p:ph type="sldNum" sz="quarter" idx="12"/>
          </p:nvPr>
        </p:nvSpPr>
        <p:spPr/>
        <p:txBody>
          <a:bodyPr/>
          <a:lstStyle/>
          <a:p>
            <a:fld id="{16BC0DEB-40E7-4E2B-AFA7-58970AFA776D}" type="slidenum">
              <a:rPr lang="en-GB" smtClean="0"/>
              <a:t>30</a:t>
            </a:fld>
            <a:endParaRPr lang="en-GB"/>
          </a:p>
        </p:txBody>
      </p:sp>
    </p:spTree>
    <p:extLst>
      <p:ext uri="{BB962C8B-B14F-4D97-AF65-F5344CB8AC3E}">
        <p14:creationId xmlns:p14="http://schemas.microsoft.com/office/powerpoint/2010/main" val="2195351698"/>
      </p:ext>
    </p:extLst>
  </p:cSld>
  <p:clrMapOvr>
    <a:masterClrMapping/>
  </p:clrMapOvr>
</p:sld>
</file>

<file path=ppt/slides/slide31.xml><?xml version="1.0" encoding="utf-8"?>
<p:sld xmlns:a14="http://schemas.microsoft.com/office/drawing/2010/main" xmlns:a16="http://schemas.microsoft.com/office/drawing/2014/main" xmlns:asvg="http://schemas.microsoft.com/office/drawing/2016/SVG/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p:spPr>
      </p:pic>
      <p:sp>
        <p:nvSpPr>
          <p:cNvPr id="6" name="Content Placeholder 2">
            <a:extLst>
              <a:ext uri="{FF2B5EF4-FFF2-40B4-BE49-F238E27FC236}">
                <a16:creationId xmlns:a16="http://schemas.microsoft.com/office/drawing/2014/main" id="{7C468A76-A482-4874-BBAB-93816B1ED1CD}"/>
              </a:ext>
            </a:extLst>
          </p:cNvPr>
          <p:cNvSpPr txBox="1">
            <a:spLocks/>
          </p:cNvSpPr>
          <p:nvPr/>
        </p:nvSpPr>
        <p:spPr>
          <a:xfrm>
            <a:off x="457199" y="1163782"/>
            <a:ext cx="11367655" cy="442652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2000" b="0" i="0" u="none" strike="noStrike" kern="1200" cap="none" spc="0" normalizeH="0" baseline="0" noProof="0" dirty="0">
              <a:ln>
                <a:noFill/>
              </a:ln>
              <a:solidFill>
                <a:srgbClr val="4472C4">
                  <a:lumMod val="50000"/>
                </a:srgbClr>
              </a:solidFill>
              <a:effectLst/>
              <a:uLnTx/>
              <a:uFillTx/>
              <a:latin typeface="Calibri Light" panose="020F0302020204030204"/>
              <a:ea typeface="+mn-ea"/>
              <a:cs typeface="+mn-cs"/>
            </a:endParaRPr>
          </a:p>
        </p:txBody>
      </p:sp>
      <p:sp>
        <p:nvSpPr>
          <p:cNvPr id="2" name="TextBox 1">
            <a:extLst>
              <a:ext uri="{FF2B5EF4-FFF2-40B4-BE49-F238E27FC236}">
                <a16:creationId xmlns:a16="http://schemas.microsoft.com/office/drawing/2014/main" id="{3495F1BC-69AC-48CF-9FD7-22E008485E1E}"/>
              </a:ext>
            </a:extLst>
          </p:cNvPr>
          <p:cNvSpPr txBox="1"/>
          <p:nvPr/>
        </p:nvSpPr>
        <p:spPr>
          <a:xfrm>
            <a:off x="422561" y="381000"/>
            <a:ext cx="11402293"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sng" strike="noStrike" kern="1200" cap="none" spc="0" normalizeH="0" baseline="0" noProof="0">
                <a:ln>
                  <a:noFill/>
                </a:ln>
                <a:solidFill>
                  <a:srgbClr val="4472C4">
                    <a:lumMod val="50000"/>
                  </a:srgbClr>
                </a:solidFill>
                <a:effectLst/>
                <a:uLnTx/>
                <a:uFillTx/>
                <a:latin typeface="Calibri" panose="020F0502020204030204"/>
                <a:ea typeface="+mn-ea"/>
                <a:cs typeface="+mn-cs"/>
              </a:rPr>
              <a:t>Other Combination </a:t>
            </a:r>
            <a:r>
              <a:rPr lang="en-US" sz="2800" u="sng" dirty="0">
                <a:solidFill>
                  <a:srgbClr val="4472C4">
                    <a:lumMod val="50000"/>
                  </a:srgbClr>
                </a:solidFill>
                <a:latin typeface="Calibri" panose="020F0502020204030204"/>
              </a:rPr>
              <a:t>S</a:t>
            </a:r>
            <a:r>
              <a:rPr kumimoji="0" lang="en-US" sz="2800" b="0" i="0" u="sng" strike="noStrike" kern="1200" cap="none" spc="0" normalizeH="0" baseline="0" noProof="0">
                <a:ln>
                  <a:noFill/>
                </a:ln>
                <a:solidFill>
                  <a:srgbClr val="4472C4">
                    <a:lumMod val="50000"/>
                  </a:srgbClr>
                </a:solidFill>
                <a:effectLst/>
                <a:uLnTx/>
                <a:uFillTx/>
                <a:latin typeface="Calibri" panose="020F0502020204030204"/>
                <a:ea typeface="+mn-ea"/>
                <a:cs typeface="+mn-cs"/>
              </a:rPr>
              <a:t>tructures </a:t>
            </a:r>
            <a:r>
              <a:rPr kumimoji="0" lang="en-US" sz="2800" b="0" i="0" u="sng" strike="noStrike" kern="1200" cap="none" spc="0" normalizeH="0" baseline="0" noProof="0" dirty="0">
                <a:ln>
                  <a:noFill/>
                </a:ln>
                <a:solidFill>
                  <a:srgbClr val="4472C4">
                    <a:lumMod val="50000"/>
                  </a:srgbClr>
                </a:solidFill>
                <a:effectLst/>
                <a:uLnTx/>
                <a:uFillTx/>
                <a:latin typeface="Calibri" panose="020F0502020204030204"/>
                <a:ea typeface="+mn-ea"/>
                <a:cs typeface="+mn-cs"/>
              </a:rPr>
              <a:t>(cont’d)</a:t>
            </a:r>
          </a:p>
        </p:txBody>
      </p:sp>
      <p:cxnSp>
        <p:nvCxnSpPr>
          <p:cNvPr id="9" name="Straight Arrow Connector 8">
            <a:extLst>
              <a:ext uri="{FF2B5EF4-FFF2-40B4-BE49-F238E27FC236}">
                <a16:creationId xmlns:a16="http://schemas.microsoft.com/office/drawing/2014/main" id="{64CB479B-511E-48EC-A1D7-485A3FA7F7AB}"/>
              </a:ext>
            </a:extLst>
          </p:cNvPr>
          <p:cNvCxnSpPr>
            <a:cxnSpLocks/>
            <a:stCxn id="62" idx="4"/>
            <a:endCxn id="41" idx="0"/>
          </p:cNvCxnSpPr>
          <p:nvPr/>
        </p:nvCxnSpPr>
        <p:spPr>
          <a:xfrm>
            <a:off x="4527186" y="2277975"/>
            <a:ext cx="821436" cy="993079"/>
          </a:xfrm>
          <a:prstGeom prst="straightConnector1">
            <a:avLst/>
          </a:prstGeom>
          <a:ln w="9525">
            <a:solidFill>
              <a:srgbClr val="339966"/>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DCED2DEC-F64D-4AF6-9EBF-B7AEA246D08C}"/>
              </a:ext>
            </a:extLst>
          </p:cNvPr>
          <p:cNvCxnSpPr>
            <a:cxnSpLocks/>
            <a:stCxn id="51" idx="4"/>
            <a:endCxn id="101" idx="0"/>
          </p:cNvCxnSpPr>
          <p:nvPr/>
        </p:nvCxnSpPr>
        <p:spPr>
          <a:xfrm>
            <a:off x="1042161" y="2242691"/>
            <a:ext cx="229424" cy="1044286"/>
          </a:xfrm>
          <a:prstGeom prst="straightConnector1">
            <a:avLst/>
          </a:prstGeom>
          <a:ln w="9525">
            <a:solidFill>
              <a:schemeClr val="tx1"/>
            </a:solidFill>
            <a:tailEnd type="stealth"/>
          </a:ln>
        </p:spPr>
        <p:style>
          <a:lnRef idx="1">
            <a:schemeClr val="accent1"/>
          </a:lnRef>
          <a:fillRef idx="0">
            <a:schemeClr val="accent1"/>
          </a:fillRef>
          <a:effectRef idx="0">
            <a:schemeClr val="accent1"/>
          </a:effectRef>
          <a:fontRef idx="minor">
            <a:schemeClr val="tx1"/>
          </a:fontRef>
        </p:style>
      </p:cxnSp>
      <p:grpSp>
        <p:nvGrpSpPr>
          <p:cNvPr id="22" name="Group 21">
            <a:extLst>
              <a:ext uri="{FF2B5EF4-FFF2-40B4-BE49-F238E27FC236}">
                <a16:creationId xmlns:a16="http://schemas.microsoft.com/office/drawing/2014/main" id="{75E0029F-FD43-44EC-B2AD-98D737FB12B0}"/>
              </a:ext>
            </a:extLst>
          </p:cNvPr>
          <p:cNvGrpSpPr/>
          <p:nvPr/>
        </p:nvGrpSpPr>
        <p:grpSpPr>
          <a:xfrm>
            <a:off x="3071150" y="3082068"/>
            <a:ext cx="462400" cy="417337"/>
            <a:chOff x="837780" y="3530519"/>
            <a:chExt cx="283013" cy="197880"/>
          </a:xfrm>
        </p:grpSpPr>
        <p:sp>
          <p:nvSpPr>
            <p:cNvPr id="23" name="Oval 22">
              <a:extLst>
                <a:ext uri="{FF2B5EF4-FFF2-40B4-BE49-F238E27FC236}">
                  <a16:creationId xmlns:a16="http://schemas.microsoft.com/office/drawing/2014/main" id="{448602D7-EE9F-4A1D-A8B7-C705D9828E01}"/>
                </a:ext>
              </a:extLst>
            </p:cNvPr>
            <p:cNvSpPr/>
            <p:nvPr/>
          </p:nvSpPr>
          <p:spPr>
            <a:xfrm>
              <a:off x="856356" y="3530519"/>
              <a:ext cx="221229" cy="172440"/>
            </a:xfrm>
            <a:prstGeom prst="ellipse">
              <a:avLst/>
            </a:prstGeom>
            <a:solidFill>
              <a:srgbClr val="FFFF00"/>
            </a:solidFill>
            <a:ln w="3175">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4" name="TextBox 23">
              <a:extLst>
                <a:ext uri="{FF2B5EF4-FFF2-40B4-BE49-F238E27FC236}">
                  <a16:creationId xmlns:a16="http://schemas.microsoft.com/office/drawing/2014/main" id="{EEA746D9-9ACD-4285-BB80-CD2FCC834170}"/>
                </a:ext>
              </a:extLst>
            </p:cNvPr>
            <p:cNvSpPr txBox="1"/>
            <p:nvPr/>
          </p:nvSpPr>
          <p:spPr>
            <a:xfrm>
              <a:off x="837780" y="3555959"/>
              <a:ext cx="283013" cy="172440"/>
            </a:xfrm>
            <a:prstGeom prst="rect">
              <a:avLst/>
            </a:prstGeom>
            <a:noFill/>
          </p:spPr>
          <p:txBody>
            <a:bodyPr wrap="square" lIns="0" tIns="0" rIns="0" bIns="0" rtlCol="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lumMod val="85000"/>
                      <a:lumOff val="15000"/>
                    </a:prstClr>
                  </a:solidFill>
                  <a:effectLst/>
                  <a:uLnTx/>
                  <a:uFillTx/>
                  <a:latin typeface="Calibri" panose="020F0502020204030204"/>
                  <a:ea typeface="+mn-ea"/>
                  <a:cs typeface="Arial" panose="020B0604020202020204" pitchFamily="34" charset="0"/>
                </a:rPr>
                <a:t>A</a:t>
              </a:r>
            </a:p>
          </p:txBody>
        </p:sp>
      </p:grpSp>
      <p:grpSp>
        <p:nvGrpSpPr>
          <p:cNvPr id="27" name="Group 26">
            <a:extLst>
              <a:ext uri="{FF2B5EF4-FFF2-40B4-BE49-F238E27FC236}">
                <a16:creationId xmlns:a16="http://schemas.microsoft.com/office/drawing/2014/main" id="{0FAE1C7B-739A-4B43-BA1E-ADA7133701CE}"/>
              </a:ext>
            </a:extLst>
          </p:cNvPr>
          <p:cNvGrpSpPr/>
          <p:nvPr/>
        </p:nvGrpSpPr>
        <p:grpSpPr>
          <a:xfrm>
            <a:off x="3876662" y="4922777"/>
            <a:ext cx="512355" cy="419774"/>
            <a:chOff x="837780" y="3530519"/>
            <a:chExt cx="283013" cy="197880"/>
          </a:xfrm>
        </p:grpSpPr>
        <p:sp>
          <p:nvSpPr>
            <p:cNvPr id="28" name="Oval 27">
              <a:extLst>
                <a:ext uri="{FF2B5EF4-FFF2-40B4-BE49-F238E27FC236}">
                  <a16:creationId xmlns:a16="http://schemas.microsoft.com/office/drawing/2014/main" id="{240B6912-A61B-4DDA-AECE-E305365BA1A3}"/>
                </a:ext>
              </a:extLst>
            </p:cNvPr>
            <p:cNvSpPr/>
            <p:nvPr/>
          </p:nvSpPr>
          <p:spPr>
            <a:xfrm>
              <a:off x="856356" y="3530519"/>
              <a:ext cx="221229" cy="172440"/>
            </a:xfrm>
            <a:prstGeom prst="ellipse">
              <a:avLst/>
            </a:prstGeom>
            <a:solidFill>
              <a:srgbClr val="FFFF00"/>
            </a:solidFill>
            <a:ln w="3175">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9" name="TextBox 28">
              <a:extLst>
                <a:ext uri="{FF2B5EF4-FFF2-40B4-BE49-F238E27FC236}">
                  <a16:creationId xmlns:a16="http://schemas.microsoft.com/office/drawing/2014/main" id="{5B875767-B734-4020-9253-186DE08DC637}"/>
                </a:ext>
              </a:extLst>
            </p:cNvPr>
            <p:cNvSpPr txBox="1"/>
            <p:nvPr/>
          </p:nvSpPr>
          <p:spPr>
            <a:xfrm>
              <a:off x="837780" y="3555959"/>
              <a:ext cx="283013" cy="172440"/>
            </a:xfrm>
            <a:prstGeom prst="rect">
              <a:avLst/>
            </a:prstGeom>
            <a:noFill/>
          </p:spPr>
          <p:txBody>
            <a:bodyPr wrap="square" lIns="0" tIns="0" rIns="0" bIns="0" rtlCol="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lumMod val="85000"/>
                      <a:lumOff val="15000"/>
                    </a:prstClr>
                  </a:solidFill>
                  <a:effectLst/>
                  <a:uLnTx/>
                  <a:uFillTx/>
                  <a:latin typeface="Calibri" panose="020F0502020204030204"/>
                  <a:ea typeface="+mn-ea"/>
                  <a:cs typeface="Arial" panose="020B0604020202020204" pitchFamily="34" charset="0"/>
                </a:rPr>
                <a:t>B</a:t>
              </a:r>
            </a:p>
          </p:txBody>
        </p:sp>
      </p:grpSp>
      <p:sp>
        <p:nvSpPr>
          <p:cNvPr id="34" name="Rectangle 33">
            <a:extLst>
              <a:ext uri="{FF2B5EF4-FFF2-40B4-BE49-F238E27FC236}">
                <a16:creationId xmlns:a16="http://schemas.microsoft.com/office/drawing/2014/main" id="{D17222A1-38C6-4960-9500-A50A8C7F1985}"/>
              </a:ext>
            </a:extLst>
          </p:cNvPr>
          <p:cNvSpPr/>
          <p:nvPr/>
        </p:nvSpPr>
        <p:spPr>
          <a:xfrm>
            <a:off x="4787754" y="3784045"/>
            <a:ext cx="1564596" cy="607956"/>
          </a:xfrm>
          <a:prstGeom prst="rect">
            <a:avLst/>
          </a:prstGeom>
          <a:solidFill>
            <a:srgbClr val="339966"/>
          </a:solidFill>
          <a:ln w="9525">
            <a:solidFill>
              <a:schemeClr val="tx1"/>
            </a:solidFill>
          </a:ln>
          <a:effectLst>
            <a:outerShdw blurRad="50800" dist="38100" dir="2700000" algn="tl" rotWithShape="0">
              <a:prstClr val="black">
                <a:alpha val="40000"/>
              </a:prstClr>
            </a:outerShdw>
            <a:softEdge rad="1270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white"/>
                </a:solidFill>
                <a:effectLst/>
                <a:uLnTx/>
                <a:uFillTx/>
                <a:latin typeface="Calibri" panose="020F0502020204030204"/>
                <a:ea typeface="+mn-ea"/>
                <a:cs typeface="Arial" panose="020B0604020202020204" pitchFamily="34" charset="0"/>
              </a:rPr>
              <a:t>Target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white"/>
                </a:solidFill>
                <a:effectLst/>
                <a:uLnTx/>
                <a:uFillTx/>
                <a:latin typeface="Calibri" panose="020F0502020204030204"/>
                <a:ea typeface="+mn-ea"/>
                <a:cs typeface="Arial" panose="020B0604020202020204" pitchFamily="34" charset="0"/>
              </a:rPr>
              <a:t>(United States)</a:t>
            </a:r>
          </a:p>
        </p:txBody>
      </p:sp>
      <p:sp>
        <p:nvSpPr>
          <p:cNvPr id="35" name="TextBox 34">
            <a:extLst>
              <a:ext uri="{FF2B5EF4-FFF2-40B4-BE49-F238E27FC236}">
                <a16:creationId xmlns:a16="http://schemas.microsoft.com/office/drawing/2014/main" id="{819C0379-A382-4834-88B5-F430B332F01C}"/>
              </a:ext>
            </a:extLst>
          </p:cNvPr>
          <p:cNvSpPr txBox="1"/>
          <p:nvPr/>
        </p:nvSpPr>
        <p:spPr>
          <a:xfrm>
            <a:off x="3644165" y="5226619"/>
            <a:ext cx="1711021" cy="168849"/>
          </a:xfrm>
          <a:prstGeom prst="rect">
            <a:avLst/>
          </a:prstGeom>
          <a:noFill/>
        </p:spPr>
        <p:txBody>
          <a:bodyPr wrap="square" lIns="0" tIns="0" rIns="0" bIns="0" rtlCol="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lumMod val="85000"/>
                    <a:lumOff val="15000"/>
                  </a:prstClr>
                </a:solidFill>
                <a:effectLst/>
                <a:uLnTx/>
                <a:uFillTx/>
                <a:latin typeface="Calibri" panose="020F0502020204030204"/>
                <a:ea typeface="+mn-ea"/>
                <a:cs typeface="Arial" panose="020B0604020202020204" pitchFamily="34" charset="0"/>
              </a:rPr>
              <a:t>merger</a:t>
            </a:r>
          </a:p>
        </p:txBody>
      </p:sp>
      <p:cxnSp>
        <p:nvCxnSpPr>
          <p:cNvPr id="84" name="Straight Arrow Connector 83">
            <a:extLst>
              <a:ext uri="{FF2B5EF4-FFF2-40B4-BE49-F238E27FC236}">
                <a16:creationId xmlns:a16="http://schemas.microsoft.com/office/drawing/2014/main" id="{858CC29A-88C6-43AA-9374-AAD03E00812C}"/>
              </a:ext>
            </a:extLst>
          </p:cNvPr>
          <p:cNvCxnSpPr>
            <a:cxnSpLocks/>
          </p:cNvCxnSpPr>
          <p:nvPr/>
        </p:nvCxnSpPr>
        <p:spPr>
          <a:xfrm flipV="1">
            <a:off x="1769688" y="2115171"/>
            <a:ext cx="2070092" cy="115588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00" name="Arrow: Right 99">
            <a:extLst>
              <a:ext uri="{FF2B5EF4-FFF2-40B4-BE49-F238E27FC236}">
                <a16:creationId xmlns:a16="http://schemas.microsoft.com/office/drawing/2014/main" id="{2230A970-F61F-4C20-9972-18A54ED8790A}"/>
              </a:ext>
            </a:extLst>
          </p:cNvPr>
          <p:cNvSpPr/>
          <p:nvPr/>
        </p:nvSpPr>
        <p:spPr>
          <a:xfrm flipH="1">
            <a:off x="2118168" y="3438910"/>
            <a:ext cx="2358103" cy="367866"/>
          </a:xfrm>
          <a:prstGeom prst="rightArrow">
            <a:avLst>
              <a:gd name="adj1" fmla="val 50000"/>
              <a:gd name="adj2" fmla="val 65494"/>
            </a:avLst>
          </a:prstGeom>
          <a:solidFill>
            <a:schemeClr val="bg1">
              <a:lumMod val="85000"/>
            </a:schemeClr>
          </a:solidFill>
          <a:ln w="317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a:ln>
                  <a:noFill/>
                </a:ln>
                <a:solidFill>
                  <a:prstClr val="black"/>
                </a:solidFill>
                <a:effectLst/>
                <a:uLnTx/>
                <a:uFillTx/>
                <a:latin typeface="Calibri" panose="020F0502020204030204"/>
                <a:ea typeface="+mn-ea"/>
                <a:cs typeface="+mn-cs"/>
              </a:rPr>
              <a:t>Share for share exchange</a:t>
            </a:r>
          </a:p>
        </p:txBody>
      </p:sp>
      <p:sp>
        <p:nvSpPr>
          <p:cNvPr id="101" name="Rectangle 100">
            <a:extLst>
              <a:ext uri="{FF2B5EF4-FFF2-40B4-BE49-F238E27FC236}">
                <a16:creationId xmlns:a16="http://schemas.microsoft.com/office/drawing/2014/main" id="{26AC17AC-DF8F-40EF-8461-906DB6BF4F6C}"/>
              </a:ext>
            </a:extLst>
          </p:cNvPr>
          <p:cNvSpPr/>
          <p:nvPr/>
        </p:nvSpPr>
        <p:spPr>
          <a:xfrm>
            <a:off x="543360" y="3286977"/>
            <a:ext cx="1456450" cy="607956"/>
          </a:xfrm>
          <a:prstGeom prst="rect">
            <a:avLst/>
          </a:prstGeom>
          <a:solidFill>
            <a:srgbClr val="CD2509"/>
          </a:solidFill>
          <a:ln w="9525">
            <a:solidFill>
              <a:schemeClr val="tx1"/>
            </a:solidFill>
          </a:ln>
          <a:effectLst>
            <a:outerShdw blurRad="50800" dist="38100" dir="2700000" algn="tl" rotWithShape="0">
              <a:prstClr val="black">
                <a:alpha val="40000"/>
              </a:prstClr>
            </a:outerShdw>
            <a:softEdge rad="1270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white"/>
                </a:solidFill>
                <a:effectLst/>
                <a:uLnTx/>
                <a:uFillTx/>
                <a:latin typeface="Calibri" panose="020F0502020204030204"/>
                <a:ea typeface="+mn-ea"/>
                <a:cs typeface="Arial" panose="020B0604020202020204" pitchFamily="34" charset="0"/>
              </a:rPr>
              <a:t>SPAC</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white"/>
                </a:solidFill>
                <a:effectLst/>
                <a:uLnTx/>
                <a:uFillTx/>
                <a:latin typeface="Calibri" panose="020F0502020204030204"/>
                <a:ea typeface="+mn-ea"/>
                <a:cs typeface="Arial" panose="020B0604020202020204" pitchFamily="34" charset="0"/>
              </a:rPr>
              <a:t>(United States)</a:t>
            </a:r>
          </a:p>
        </p:txBody>
      </p:sp>
      <p:sp>
        <p:nvSpPr>
          <p:cNvPr id="102" name="Arrow: Curved Up 101">
            <a:extLst>
              <a:ext uri="{FF2B5EF4-FFF2-40B4-BE49-F238E27FC236}">
                <a16:creationId xmlns:a16="http://schemas.microsoft.com/office/drawing/2014/main" id="{467F893B-E4F5-4A82-8750-68B9B9CF664D}"/>
              </a:ext>
            </a:extLst>
          </p:cNvPr>
          <p:cNvSpPr/>
          <p:nvPr/>
        </p:nvSpPr>
        <p:spPr>
          <a:xfrm rot="20587140">
            <a:off x="3023047" y="4681996"/>
            <a:ext cx="2787229" cy="949471"/>
          </a:xfrm>
          <a:prstGeom prst="curvedUpArrow">
            <a:avLst>
              <a:gd name="adj1" fmla="val 14001"/>
              <a:gd name="adj2" fmla="val 30001"/>
              <a:gd name="adj3" fmla="val 2642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08" name="Rectangle 107">
            <a:extLst>
              <a:ext uri="{FF2B5EF4-FFF2-40B4-BE49-F238E27FC236}">
                <a16:creationId xmlns:a16="http://schemas.microsoft.com/office/drawing/2014/main" id="{6A77E555-2F31-4DAA-88E5-6A9DD45DE3D2}"/>
              </a:ext>
            </a:extLst>
          </p:cNvPr>
          <p:cNvSpPr/>
          <p:nvPr/>
        </p:nvSpPr>
        <p:spPr>
          <a:xfrm>
            <a:off x="1271498" y="4889069"/>
            <a:ext cx="2054199" cy="607956"/>
          </a:xfrm>
          <a:prstGeom prst="rect">
            <a:avLst/>
          </a:prstGeom>
          <a:solidFill>
            <a:schemeClr val="accent2">
              <a:lumMod val="75000"/>
            </a:schemeClr>
          </a:solidFill>
          <a:ln w="9525">
            <a:solidFill>
              <a:schemeClr val="tx1"/>
            </a:solidFill>
          </a:ln>
          <a:effectLst>
            <a:outerShdw blurRad="50800" dist="38100" dir="2700000" algn="tl" rotWithShape="0">
              <a:prstClr val="black">
                <a:alpha val="40000"/>
              </a:prstClr>
            </a:outerShdw>
            <a:softEdge rad="1270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white"/>
                </a:solidFill>
                <a:effectLst/>
                <a:uLnTx/>
                <a:uFillTx/>
                <a:latin typeface="Calibri" panose="020F0502020204030204"/>
                <a:ea typeface="+mn-ea"/>
                <a:cs typeface="Arial" panose="020B0604020202020204" pitchFamily="34" charset="0"/>
              </a:rPr>
              <a:t>Merger Sub</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white"/>
                </a:solidFill>
                <a:effectLst/>
                <a:uLnTx/>
                <a:uFillTx/>
                <a:latin typeface="Calibri" panose="020F0502020204030204"/>
                <a:ea typeface="+mn-ea"/>
                <a:cs typeface="Arial" panose="020B0604020202020204" pitchFamily="34" charset="0"/>
              </a:rPr>
              <a:t>(United States)</a:t>
            </a:r>
          </a:p>
        </p:txBody>
      </p:sp>
      <p:cxnSp>
        <p:nvCxnSpPr>
          <p:cNvPr id="109" name="Straight Arrow Connector 108">
            <a:extLst>
              <a:ext uri="{FF2B5EF4-FFF2-40B4-BE49-F238E27FC236}">
                <a16:creationId xmlns:a16="http://schemas.microsoft.com/office/drawing/2014/main" id="{C855C67B-C589-4528-9C23-3142AEEE967F}"/>
              </a:ext>
            </a:extLst>
          </p:cNvPr>
          <p:cNvCxnSpPr>
            <a:cxnSpLocks/>
            <a:stCxn id="101" idx="2"/>
            <a:endCxn id="108" idx="0"/>
          </p:cNvCxnSpPr>
          <p:nvPr/>
        </p:nvCxnSpPr>
        <p:spPr>
          <a:xfrm>
            <a:off x="1271585" y="3894933"/>
            <a:ext cx="1027013" cy="994136"/>
          </a:xfrm>
          <a:prstGeom prst="straightConnector1">
            <a:avLst/>
          </a:prstGeom>
          <a:ln w="9525">
            <a:solidFill>
              <a:schemeClr val="tx1"/>
            </a:solidFill>
            <a:tailEnd type="stealth"/>
          </a:ln>
        </p:spPr>
        <p:style>
          <a:lnRef idx="1">
            <a:schemeClr val="accent1"/>
          </a:lnRef>
          <a:fillRef idx="0">
            <a:schemeClr val="accent1"/>
          </a:fillRef>
          <a:effectRef idx="0">
            <a:schemeClr val="accent1"/>
          </a:effectRef>
          <a:fontRef idx="minor">
            <a:schemeClr val="tx1"/>
          </a:fontRef>
        </p:style>
      </p:cxnSp>
      <p:sp>
        <p:nvSpPr>
          <p:cNvPr id="51" name="Oval 50">
            <a:extLst>
              <a:ext uri="{FF2B5EF4-FFF2-40B4-BE49-F238E27FC236}">
                <a16:creationId xmlns:a16="http://schemas.microsoft.com/office/drawing/2014/main" id="{95231D14-B31C-4E39-90A2-A895EF22CA4F}"/>
              </a:ext>
            </a:extLst>
          </p:cNvPr>
          <p:cNvSpPr/>
          <p:nvPr/>
        </p:nvSpPr>
        <p:spPr>
          <a:xfrm>
            <a:off x="186650" y="1549257"/>
            <a:ext cx="1711022" cy="693434"/>
          </a:xfrm>
          <a:prstGeom prst="ellipse">
            <a:avLst/>
          </a:prstGeom>
          <a:solidFill>
            <a:schemeClr val="bg1">
              <a:lumMod val="85000"/>
            </a:schemeClr>
          </a:solidFill>
          <a:ln w="317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prstClr val="black"/>
              </a:solidFill>
              <a:effectLst/>
              <a:uLnTx/>
              <a:uFillTx/>
              <a:latin typeface="Calibri" panose="020F0502020204030204"/>
              <a:ea typeface="+mn-ea"/>
              <a:cs typeface="+mn-cs"/>
            </a:endParaRPr>
          </a:p>
        </p:txBody>
      </p:sp>
      <p:pic>
        <p:nvPicPr>
          <p:cNvPr id="52" name="Graphic 51" descr="Man">
            <a:extLst>
              <a:ext uri="{FF2B5EF4-FFF2-40B4-BE49-F238E27FC236}">
                <a16:creationId xmlns:a16="http://schemas.microsoft.com/office/drawing/2014/main" id="{D17B1565-DE5C-467C-BF7C-A186C8B900F1}"/>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31730" y="1795304"/>
            <a:ext cx="382447" cy="382447"/>
          </a:xfrm>
          <a:prstGeom prst="rect">
            <a:avLst/>
          </a:prstGeom>
        </p:spPr>
      </p:pic>
      <p:pic>
        <p:nvPicPr>
          <p:cNvPr id="53" name="Graphic 52" descr="Man">
            <a:extLst>
              <a:ext uri="{FF2B5EF4-FFF2-40B4-BE49-F238E27FC236}">
                <a16:creationId xmlns:a16="http://schemas.microsoft.com/office/drawing/2014/main" id="{342CE90E-2F28-4379-9CBE-225709FCD813}"/>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65452" y="1808452"/>
            <a:ext cx="382447" cy="382447"/>
          </a:xfrm>
          <a:prstGeom prst="rect">
            <a:avLst/>
          </a:prstGeom>
        </p:spPr>
      </p:pic>
      <p:pic>
        <p:nvPicPr>
          <p:cNvPr id="54" name="Graphic 53" descr="Man">
            <a:extLst>
              <a:ext uri="{FF2B5EF4-FFF2-40B4-BE49-F238E27FC236}">
                <a16:creationId xmlns:a16="http://schemas.microsoft.com/office/drawing/2014/main" id="{9EE82E0C-F348-4441-9EBB-46AFEDF343E6}"/>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206007" y="1802799"/>
            <a:ext cx="382447" cy="382447"/>
          </a:xfrm>
          <a:prstGeom prst="rect">
            <a:avLst/>
          </a:prstGeom>
        </p:spPr>
      </p:pic>
      <p:sp>
        <p:nvSpPr>
          <p:cNvPr id="55" name="TextBox 54">
            <a:extLst>
              <a:ext uri="{FF2B5EF4-FFF2-40B4-BE49-F238E27FC236}">
                <a16:creationId xmlns:a16="http://schemas.microsoft.com/office/drawing/2014/main" id="{49ADCB2F-E140-4D29-AB1D-79AB3AE369B9}"/>
              </a:ext>
            </a:extLst>
          </p:cNvPr>
          <p:cNvSpPr txBox="1"/>
          <p:nvPr/>
        </p:nvSpPr>
        <p:spPr>
          <a:xfrm>
            <a:off x="547502" y="1586534"/>
            <a:ext cx="1191549" cy="65535"/>
          </a:xfrm>
          <a:prstGeom prst="rect">
            <a:avLst/>
          </a:prstGeom>
          <a:noFill/>
        </p:spPr>
        <p:txBody>
          <a:bodyPr wrap="square" lIns="0" tIns="0" rIns="0" bIns="0" rtlCol="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lumMod val="85000"/>
                    <a:lumOff val="15000"/>
                  </a:prstClr>
                </a:solidFill>
                <a:effectLst/>
                <a:uLnTx/>
                <a:uFillTx/>
                <a:latin typeface="Calibri" panose="020F0502020204030204"/>
                <a:ea typeface="+mn-ea"/>
                <a:cs typeface="Arial" panose="020B0604020202020204" pitchFamily="34" charset="0"/>
              </a:rPr>
              <a:t>Shareholders</a:t>
            </a:r>
          </a:p>
        </p:txBody>
      </p:sp>
      <p:sp>
        <p:nvSpPr>
          <p:cNvPr id="62" name="Oval 61">
            <a:extLst>
              <a:ext uri="{FF2B5EF4-FFF2-40B4-BE49-F238E27FC236}">
                <a16:creationId xmlns:a16="http://schemas.microsoft.com/office/drawing/2014/main" id="{FD08035D-9A9F-4943-BF60-AFCC22F2DA5E}"/>
              </a:ext>
            </a:extLst>
          </p:cNvPr>
          <p:cNvSpPr/>
          <p:nvPr/>
        </p:nvSpPr>
        <p:spPr>
          <a:xfrm>
            <a:off x="3671675" y="1584541"/>
            <a:ext cx="1711022" cy="693434"/>
          </a:xfrm>
          <a:prstGeom prst="ellipse">
            <a:avLst/>
          </a:prstGeom>
          <a:solidFill>
            <a:schemeClr val="bg1">
              <a:lumMod val="85000"/>
            </a:schemeClr>
          </a:solidFill>
          <a:ln w="317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prstClr val="black"/>
              </a:solidFill>
              <a:effectLst/>
              <a:uLnTx/>
              <a:uFillTx/>
              <a:latin typeface="Calibri" panose="020F0502020204030204"/>
              <a:ea typeface="+mn-ea"/>
              <a:cs typeface="+mn-cs"/>
            </a:endParaRPr>
          </a:p>
        </p:txBody>
      </p:sp>
      <p:pic>
        <p:nvPicPr>
          <p:cNvPr id="63" name="Graphic 62" descr="Man">
            <a:extLst>
              <a:ext uri="{FF2B5EF4-FFF2-40B4-BE49-F238E27FC236}">
                <a16:creationId xmlns:a16="http://schemas.microsoft.com/office/drawing/2014/main" id="{9DAC2183-596E-4B8D-A33F-9F7CE6FB2826}"/>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016755" y="1830588"/>
            <a:ext cx="382447" cy="382447"/>
          </a:xfrm>
          <a:prstGeom prst="rect">
            <a:avLst/>
          </a:prstGeom>
        </p:spPr>
      </p:pic>
      <p:pic>
        <p:nvPicPr>
          <p:cNvPr id="64" name="Graphic 63" descr="Man">
            <a:extLst>
              <a:ext uri="{FF2B5EF4-FFF2-40B4-BE49-F238E27FC236}">
                <a16:creationId xmlns:a16="http://schemas.microsoft.com/office/drawing/2014/main" id="{7C5BD48F-0FFF-4BC9-A41B-B30CD9AB51FC}"/>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350477" y="1843736"/>
            <a:ext cx="382447" cy="382447"/>
          </a:xfrm>
          <a:prstGeom prst="rect">
            <a:avLst/>
          </a:prstGeom>
        </p:spPr>
      </p:pic>
      <p:pic>
        <p:nvPicPr>
          <p:cNvPr id="65" name="Graphic 64" descr="Man">
            <a:extLst>
              <a:ext uri="{FF2B5EF4-FFF2-40B4-BE49-F238E27FC236}">
                <a16:creationId xmlns:a16="http://schemas.microsoft.com/office/drawing/2014/main" id="{4DB0DE20-8301-47CD-93CB-7507005C2981}"/>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691032" y="1838083"/>
            <a:ext cx="382447" cy="382447"/>
          </a:xfrm>
          <a:prstGeom prst="rect">
            <a:avLst/>
          </a:prstGeom>
        </p:spPr>
      </p:pic>
      <p:sp>
        <p:nvSpPr>
          <p:cNvPr id="66" name="TextBox 65">
            <a:extLst>
              <a:ext uri="{FF2B5EF4-FFF2-40B4-BE49-F238E27FC236}">
                <a16:creationId xmlns:a16="http://schemas.microsoft.com/office/drawing/2014/main" id="{4CECB020-B0AA-473D-8201-13B1E4612688}"/>
              </a:ext>
            </a:extLst>
          </p:cNvPr>
          <p:cNvSpPr txBox="1"/>
          <p:nvPr/>
        </p:nvSpPr>
        <p:spPr>
          <a:xfrm>
            <a:off x="4016755" y="1616007"/>
            <a:ext cx="1174719" cy="100188"/>
          </a:xfrm>
          <a:prstGeom prst="rect">
            <a:avLst/>
          </a:prstGeom>
          <a:noFill/>
        </p:spPr>
        <p:txBody>
          <a:bodyPr wrap="square" lIns="0" tIns="0" rIns="0" bIns="0" rtlCol="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lumMod val="85000"/>
                    <a:lumOff val="15000"/>
                  </a:prstClr>
                </a:solidFill>
                <a:effectLst/>
                <a:uLnTx/>
                <a:uFillTx/>
                <a:latin typeface="Calibri" panose="020F0502020204030204"/>
                <a:ea typeface="+mn-ea"/>
                <a:cs typeface="Arial" panose="020B0604020202020204" pitchFamily="34" charset="0"/>
              </a:rPr>
              <a:t>Shareholders</a:t>
            </a:r>
          </a:p>
        </p:txBody>
      </p:sp>
      <p:sp>
        <p:nvSpPr>
          <p:cNvPr id="41" name="Rectangle 40">
            <a:extLst>
              <a:ext uri="{FF2B5EF4-FFF2-40B4-BE49-F238E27FC236}">
                <a16:creationId xmlns:a16="http://schemas.microsoft.com/office/drawing/2014/main" id="{04800717-55FA-4CBC-83C5-4A46F27F58CB}"/>
              </a:ext>
            </a:extLst>
          </p:cNvPr>
          <p:cNvSpPr/>
          <p:nvPr/>
        </p:nvSpPr>
        <p:spPr>
          <a:xfrm>
            <a:off x="4566324" y="3271054"/>
            <a:ext cx="1564596" cy="607956"/>
          </a:xfrm>
          <a:prstGeom prst="rect">
            <a:avLst/>
          </a:prstGeom>
          <a:solidFill>
            <a:srgbClr val="339966"/>
          </a:solidFill>
          <a:ln w="9525">
            <a:solidFill>
              <a:schemeClr val="tx1"/>
            </a:solidFill>
          </a:ln>
          <a:effectLst>
            <a:outerShdw blurRad="50800" dist="38100" dir="2700000" algn="tl" rotWithShape="0">
              <a:prstClr val="black">
                <a:alpha val="40000"/>
              </a:prstClr>
            </a:outerShdw>
            <a:softEdge rad="1270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white"/>
                </a:solidFill>
                <a:effectLst/>
                <a:uLnTx/>
                <a:uFillTx/>
                <a:latin typeface="Calibri" panose="020F0502020204030204"/>
                <a:ea typeface="+mn-ea"/>
                <a:cs typeface="Arial" panose="020B0604020202020204" pitchFamily="34" charset="0"/>
              </a:rPr>
              <a:t>Target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white"/>
                </a:solidFill>
                <a:effectLst/>
                <a:uLnTx/>
                <a:uFillTx/>
                <a:latin typeface="Calibri" panose="020F0502020204030204"/>
                <a:ea typeface="+mn-ea"/>
                <a:cs typeface="Arial" panose="020B0604020202020204" pitchFamily="34" charset="0"/>
              </a:rPr>
              <a:t>(Ireland)</a:t>
            </a:r>
          </a:p>
        </p:txBody>
      </p:sp>
      <p:sp>
        <p:nvSpPr>
          <p:cNvPr id="39" name="Content Placeholder 2">
            <a:extLst>
              <a:ext uri="{FF2B5EF4-FFF2-40B4-BE49-F238E27FC236}">
                <a16:creationId xmlns:a16="http://schemas.microsoft.com/office/drawing/2014/main" id="{7C468A76-A482-4874-BBAB-93816B1ED1CD}"/>
              </a:ext>
            </a:extLst>
          </p:cNvPr>
          <p:cNvSpPr txBox="1">
            <a:spLocks/>
          </p:cNvSpPr>
          <p:nvPr/>
        </p:nvSpPr>
        <p:spPr>
          <a:xfrm>
            <a:off x="6792141" y="2043161"/>
            <a:ext cx="4762550" cy="3118803"/>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992188" marR="0" lvl="0" indent="-457200" algn="l" defTabSz="914400" rtl="0" eaLnBrk="1" fontAlgn="auto" latinLnBrk="0" hangingPunct="1">
              <a:lnSpc>
                <a:spcPct val="90000"/>
              </a:lnSpc>
              <a:spcBef>
                <a:spcPts val="1000"/>
              </a:spcBef>
              <a:spcAft>
                <a:spcPts val="0"/>
              </a:spcAft>
              <a:buClrTx/>
              <a:buSzTx/>
              <a:buFont typeface="Arial" panose="020B0604020202020204" pitchFamily="34" charset="0"/>
              <a:buAutoNum type="alphaUcPeriod"/>
              <a:tabLst/>
              <a:defRPr/>
            </a:pPr>
            <a:r>
              <a:rPr kumimoji="0" lang="en-US" sz="2000" b="0" i="0" u="none" strike="noStrike" kern="1200" cap="none" spc="0" normalizeH="0" baseline="0" noProof="0" dirty="0">
                <a:ln>
                  <a:noFill/>
                </a:ln>
                <a:solidFill>
                  <a:srgbClr val="4472C4">
                    <a:lumMod val="50000"/>
                  </a:srgbClr>
                </a:solidFill>
                <a:effectLst/>
                <a:uLnTx/>
                <a:uFillTx/>
                <a:latin typeface="Calibri Light" panose="020F0302020204030204"/>
                <a:ea typeface="+mn-ea"/>
                <a:cs typeface="+mn-cs"/>
              </a:rPr>
              <a:t>Unusual dual resident target structure</a:t>
            </a:r>
          </a:p>
          <a:p>
            <a:pPr marL="992188" marR="0" lvl="0" indent="-457200" algn="l" defTabSz="914400" rtl="0" eaLnBrk="1" fontAlgn="auto" latinLnBrk="0" hangingPunct="1">
              <a:lnSpc>
                <a:spcPct val="90000"/>
              </a:lnSpc>
              <a:spcBef>
                <a:spcPts val="1000"/>
              </a:spcBef>
              <a:spcAft>
                <a:spcPts val="0"/>
              </a:spcAft>
              <a:buClrTx/>
              <a:buSzTx/>
              <a:buFont typeface="Arial" panose="020B0604020202020204" pitchFamily="34" charset="0"/>
              <a:buAutoNum type="alphaUcPeriod"/>
              <a:tabLst/>
              <a:defRPr/>
            </a:pPr>
            <a:r>
              <a:rPr kumimoji="0" lang="en-US" sz="2000" b="0" i="0" u="none" strike="noStrike" kern="1200" cap="none" spc="0" normalizeH="0" baseline="0" noProof="0" dirty="0">
                <a:ln>
                  <a:noFill/>
                </a:ln>
                <a:solidFill>
                  <a:srgbClr val="4472C4">
                    <a:lumMod val="50000"/>
                  </a:srgbClr>
                </a:solidFill>
                <a:effectLst/>
                <a:uLnTx/>
                <a:uFillTx/>
                <a:latin typeface="Calibri Light" panose="020F0302020204030204"/>
                <a:ea typeface="+mn-ea"/>
                <a:cs typeface="+mn-cs"/>
              </a:rPr>
              <a:t>Target both an Irish and a Delaware company</a:t>
            </a:r>
          </a:p>
          <a:p>
            <a:pPr marL="992188" marR="0" lvl="0" indent="-457200" algn="l" defTabSz="914400" rtl="0" eaLnBrk="1" fontAlgn="auto" latinLnBrk="0" hangingPunct="1">
              <a:lnSpc>
                <a:spcPct val="90000"/>
              </a:lnSpc>
              <a:spcBef>
                <a:spcPts val="1000"/>
              </a:spcBef>
              <a:spcAft>
                <a:spcPts val="0"/>
              </a:spcAft>
              <a:buClrTx/>
              <a:buSzTx/>
              <a:buFont typeface="Arial" panose="020B0604020202020204" pitchFamily="34" charset="0"/>
              <a:buAutoNum type="alphaUcPeriod"/>
              <a:tabLst/>
              <a:defRPr/>
            </a:pPr>
            <a:r>
              <a:rPr kumimoji="0" lang="en-US" sz="2000" b="0" i="0" u="none" strike="noStrike" kern="1200" cap="none" spc="0" normalizeH="0" baseline="0" noProof="0" dirty="0">
                <a:ln>
                  <a:noFill/>
                </a:ln>
                <a:solidFill>
                  <a:srgbClr val="4472C4">
                    <a:lumMod val="50000"/>
                  </a:srgbClr>
                </a:solidFill>
                <a:effectLst/>
                <a:uLnTx/>
                <a:uFillTx/>
                <a:latin typeface="Calibri Light" panose="020F0302020204030204"/>
                <a:ea typeface="+mn-ea"/>
                <a:cs typeface="+mn-cs"/>
              </a:rPr>
              <a:t>Due to dual headed nature a need for both (A) a share for share exchange to cater for the Irish company and (B) a US law merger to cater for the Delaware domestication</a:t>
            </a:r>
          </a:p>
        </p:txBody>
      </p:sp>
      <p:sp>
        <p:nvSpPr>
          <p:cNvPr id="33" name="TextBox 32">
            <a:extLst>
              <a:ext uri="{FF2B5EF4-FFF2-40B4-BE49-F238E27FC236}">
                <a16:creationId xmlns:a16="http://schemas.microsoft.com/office/drawing/2014/main" id="{B01721F6-8F05-48D7-998D-F05A74DDA832}"/>
              </a:ext>
            </a:extLst>
          </p:cNvPr>
          <p:cNvSpPr txBox="1"/>
          <p:nvPr/>
        </p:nvSpPr>
        <p:spPr>
          <a:xfrm>
            <a:off x="6299200" y="174763"/>
            <a:ext cx="5525654" cy="646331"/>
          </a:xfrm>
          <a:prstGeom prst="rect">
            <a:avLst/>
          </a:prstGeom>
          <a:noFill/>
          <a:ln>
            <a:solidFill>
              <a:srgbClr val="0070C0"/>
            </a:solidFill>
          </a:ln>
        </p:spPr>
        <p:txBody>
          <a:bodyPr wrap="square" rtlCol="0">
            <a:spAutoFit/>
          </a:bodyPr>
          <a:lstStyle/>
          <a:p>
            <a:r>
              <a:rPr lang="de-DE">
                <a:solidFill>
                  <a:schemeClr val="accent1">
                    <a:lumMod val="75000"/>
                  </a:schemeClr>
                </a:solidFill>
              </a:rPr>
              <a:t>James Somerville, A&amp;L Goodbody</a:t>
            </a:r>
          </a:p>
          <a:p>
            <a:r>
              <a:rPr lang="de-DE">
                <a:solidFill>
                  <a:schemeClr val="accent1">
                    <a:lumMod val="75000"/>
                  </a:schemeClr>
                </a:solidFill>
              </a:rPr>
              <a:t>Christian Wimpissinger, Binder Grösswang</a:t>
            </a:r>
          </a:p>
        </p:txBody>
      </p:sp>
      <p:sp>
        <p:nvSpPr>
          <p:cNvPr id="3" name="Slide Number Placeholder 2">
            <a:extLst>
              <a:ext uri="{FF2B5EF4-FFF2-40B4-BE49-F238E27FC236}">
                <a16:creationId xmlns:a16="http://schemas.microsoft.com/office/drawing/2014/main" id="{18DAEA80-5D2F-4889-9082-E45BDB390C53}"/>
              </a:ext>
            </a:extLst>
          </p:cNvPr>
          <p:cNvSpPr>
            <a:spLocks noGrp="1"/>
          </p:cNvSpPr>
          <p:nvPr>
            <p:ph type="sldNum" sz="quarter" idx="12"/>
          </p:nvPr>
        </p:nvSpPr>
        <p:spPr/>
        <p:txBody>
          <a:bodyPr/>
          <a:lstStyle/>
          <a:p>
            <a:fld id="{16BC0DEB-40E7-4E2B-AFA7-58970AFA776D}" type="slidenum">
              <a:rPr lang="en-GB" smtClean="0"/>
              <a:t>31</a:t>
            </a:fld>
            <a:endParaRPr lang="en-GB"/>
          </a:p>
        </p:txBody>
      </p:sp>
    </p:spTree>
    <p:extLst>
      <p:ext uri="{BB962C8B-B14F-4D97-AF65-F5344CB8AC3E}">
        <p14:creationId xmlns:p14="http://schemas.microsoft.com/office/powerpoint/2010/main" val="4053240610"/>
      </p:ext>
    </p:extLst>
  </p:cSld>
  <p:clrMapOvr>
    <a:masterClrMapping/>
  </p:clrMapOvr>
</p:sld>
</file>

<file path=ppt/slides/slide32.xml><?xml version="1.0" encoding="utf-8"?>
<p:sld xmlns:a14="http://schemas.microsoft.com/office/drawing/2010/main"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p:spPr>
      </p:pic>
      <p:sp>
        <p:nvSpPr>
          <p:cNvPr id="6" name="Content Placeholder 2">
            <a:extLst>
              <a:ext uri="{FF2B5EF4-FFF2-40B4-BE49-F238E27FC236}">
                <a16:creationId xmlns:a16="http://schemas.microsoft.com/office/drawing/2014/main" id="{7C468A76-A482-4874-BBAB-93816B1ED1CD}"/>
              </a:ext>
            </a:extLst>
          </p:cNvPr>
          <p:cNvSpPr txBox="1">
            <a:spLocks/>
          </p:cNvSpPr>
          <p:nvPr/>
        </p:nvSpPr>
        <p:spPr>
          <a:xfrm>
            <a:off x="457199" y="1163782"/>
            <a:ext cx="11367655" cy="442652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2000" b="0" i="0" u="none" strike="noStrike" kern="1200" cap="none" spc="0" normalizeH="0" baseline="0" noProof="0" dirty="0">
              <a:ln>
                <a:noFill/>
              </a:ln>
              <a:solidFill>
                <a:srgbClr val="4472C4">
                  <a:lumMod val="50000"/>
                </a:srgbClr>
              </a:solidFill>
              <a:effectLst/>
              <a:uLnTx/>
              <a:uFillTx/>
              <a:latin typeface="Calibri Light" panose="020F0302020204030204"/>
              <a:ea typeface="+mn-ea"/>
              <a:cs typeface="+mn-cs"/>
            </a:endParaRPr>
          </a:p>
        </p:txBody>
      </p:sp>
      <p:sp>
        <p:nvSpPr>
          <p:cNvPr id="2" name="TextBox 1">
            <a:extLst>
              <a:ext uri="{FF2B5EF4-FFF2-40B4-BE49-F238E27FC236}">
                <a16:creationId xmlns:a16="http://schemas.microsoft.com/office/drawing/2014/main" id="{3495F1BC-69AC-48CF-9FD7-22E008485E1E}"/>
              </a:ext>
            </a:extLst>
          </p:cNvPr>
          <p:cNvSpPr txBox="1"/>
          <p:nvPr/>
        </p:nvSpPr>
        <p:spPr>
          <a:xfrm>
            <a:off x="422561" y="381000"/>
            <a:ext cx="11402293" cy="523220"/>
          </a:xfrm>
          <a:prstGeom prst="rect">
            <a:avLst/>
          </a:prstGeom>
          <a:noFill/>
        </p:spPr>
        <p:txBody>
          <a:bodyPr wrap="square" rtlCol="0">
            <a:spAutoFit/>
          </a:bodyPr>
          <a:lstStyle/>
          <a:p>
            <a:pPr lvl="0">
              <a:defRPr/>
            </a:pPr>
            <a:r>
              <a:rPr kumimoji="0" lang="en-US" sz="2800" b="0" i="0" u="sng" strike="noStrike" kern="1200" cap="none" spc="0" normalizeH="0" baseline="0" noProof="0">
                <a:ln>
                  <a:noFill/>
                </a:ln>
                <a:solidFill>
                  <a:schemeClr val="accent5">
                    <a:lumMod val="50000"/>
                  </a:schemeClr>
                </a:solidFill>
                <a:effectLst/>
                <a:uLnTx/>
                <a:uFillTx/>
                <a:latin typeface="Calibri" panose="020F0502020204030204"/>
                <a:ea typeface="+mn-ea"/>
                <a:cs typeface="+mn-cs"/>
              </a:rPr>
              <a:t>Other Combination Structures (cont’d)</a:t>
            </a:r>
            <a:endParaRPr kumimoji="0" lang="en-US" sz="2800" b="0" i="0" u="sng" strike="noStrike" kern="1200" cap="none" spc="0" normalizeH="0" baseline="0" noProof="0" dirty="0">
              <a:ln>
                <a:noFill/>
              </a:ln>
              <a:solidFill>
                <a:srgbClr val="4472C4">
                  <a:lumMod val="50000"/>
                </a:srgbClr>
              </a:solidFill>
              <a:effectLst/>
              <a:uLnTx/>
              <a:uFillTx/>
              <a:latin typeface="Calibri" panose="020F0502020204030204"/>
              <a:ea typeface="+mn-ea"/>
              <a:cs typeface="+mn-cs"/>
            </a:endParaRPr>
          </a:p>
        </p:txBody>
      </p:sp>
      <p:sp>
        <p:nvSpPr>
          <p:cNvPr id="3" name="TextBox 2"/>
          <p:cNvSpPr txBox="1"/>
          <p:nvPr/>
        </p:nvSpPr>
        <p:spPr>
          <a:xfrm>
            <a:off x="753626" y="1416818"/>
            <a:ext cx="10781882" cy="4678204"/>
          </a:xfrm>
          <a:prstGeom prst="rect">
            <a:avLst/>
          </a:prstGeom>
          <a:noFill/>
        </p:spPr>
        <p:txBody>
          <a:bodyPr wrap="square" rtlCol="0">
            <a:spAutoFit/>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0" i="0" u="none" strike="noStrike" kern="1200" cap="none" spc="0" normalizeH="0" baseline="0" noProof="0">
                <a:ln>
                  <a:noFill/>
                </a:ln>
                <a:solidFill>
                  <a:srgbClr val="002060"/>
                </a:solidFill>
                <a:effectLst/>
                <a:uLnTx/>
                <a:uFillTx/>
                <a:latin typeface="+mj-lt"/>
              </a:rPr>
              <a:t>Why might Irish holdco be used in a de-SPAC transaction?</a:t>
            </a:r>
            <a:br>
              <a:rPr kumimoji="0" lang="en-US" sz="2000" b="0" i="0" u="none" strike="noStrike" kern="1200" cap="none" spc="0" normalizeH="0" baseline="0" noProof="0">
                <a:ln>
                  <a:noFill/>
                </a:ln>
                <a:solidFill>
                  <a:srgbClr val="002060"/>
                </a:solidFill>
                <a:effectLst/>
                <a:uLnTx/>
                <a:uFillTx/>
                <a:latin typeface="+mj-lt"/>
              </a:rPr>
            </a:br>
            <a:endParaRPr kumimoji="0" lang="en-US" sz="2000" b="0" i="0" u="none" strike="noStrike" kern="1200" cap="none" spc="0" normalizeH="0" baseline="0" noProof="0">
              <a:ln>
                <a:noFill/>
              </a:ln>
              <a:solidFill>
                <a:srgbClr val="002060"/>
              </a:solidFill>
              <a:effectLst/>
              <a:uLnTx/>
              <a:uFillTx/>
              <a:latin typeface="+mj-lt"/>
            </a:endParaRPr>
          </a:p>
          <a:p>
            <a:pPr marL="742950" lvl="1" indent="-285750">
              <a:buFont typeface="Arial" panose="020B0604020202020204" pitchFamily="34" charset="0"/>
              <a:buChar char="•"/>
              <a:defRPr/>
            </a:pPr>
            <a:r>
              <a:rPr kumimoji="0" lang="en-US" sz="2000" b="0" i="0" u="none" strike="noStrike" kern="1200" cap="none" spc="0" normalizeH="0" baseline="0" noProof="0">
                <a:ln>
                  <a:noFill/>
                </a:ln>
                <a:solidFill>
                  <a:srgbClr val="002060"/>
                </a:solidFill>
                <a:effectLst/>
                <a:uLnTx/>
                <a:uFillTx/>
                <a:latin typeface="+mj-lt"/>
              </a:rPr>
              <a:t>No </a:t>
            </a:r>
            <a:r>
              <a:rPr kumimoji="0" lang="en-US" sz="2000" b="0" i="0" u="none" strike="noStrike" kern="1200" cap="none" spc="0" normalizeH="0" baseline="0" noProof="0" dirty="0">
                <a:ln>
                  <a:noFill/>
                </a:ln>
                <a:solidFill>
                  <a:srgbClr val="002060"/>
                </a:solidFill>
                <a:effectLst/>
                <a:uLnTx/>
                <a:uFillTx/>
                <a:latin typeface="+mj-lt"/>
              </a:rPr>
              <a:t>Irish SPACs – restrictive listing/takeover rules requiring suspension of trading on announcement of de-SPAC transaction</a:t>
            </a:r>
          </a:p>
          <a:p>
            <a:pPr marL="742950" lvl="1" indent="-285750">
              <a:buFont typeface="Arial" panose="020B0604020202020204" pitchFamily="34" charset="0"/>
              <a:buChar char="•"/>
              <a:defRPr/>
            </a:pPr>
            <a:endParaRPr kumimoji="0" lang="en-US" sz="2000" b="0" i="0" u="none" strike="noStrike" kern="1200" cap="none" spc="0" normalizeH="0" baseline="0" noProof="0" dirty="0">
              <a:ln>
                <a:noFill/>
              </a:ln>
              <a:solidFill>
                <a:srgbClr val="002060"/>
              </a:solidFill>
              <a:effectLst/>
              <a:uLnTx/>
              <a:uFillTx/>
              <a:latin typeface="+mj-lt"/>
            </a:endParaRPr>
          </a:p>
          <a:p>
            <a:pPr marL="742950" lvl="1" indent="-285750">
              <a:buFont typeface="Arial" panose="020B0604020202020204" pitchFamily="34" charset="0"/>
              <a:buChar char="•"/>
              <a:defRPr/>
            </a:pPr>
            <a:r>
              <a:rPr kumimoji="0" lang="en-US" sz="2000" b="0" i="0" u="none" strike="noStrike" kern="1200" cap="none" spc="0" normalizeH="0" baseline="0" noProof="0" dirty="0">
                <a:ln>
                  <a:noFill/>
                </a:ln>
                <a:solidFill>
                  <a:srgbClr val="002060"/>
                </a:solidFill>
                <a:effectLst/>
                <a:uLnTx/>
                <a:uFillTx/>
                <a:latin typeface="+mj-lt"/>
              </a:rPr>
              <a:t>But use of Irish </a:t>
            </a:r>
            <a:r>
              <a:rPr kumimoji="0" lang="en-US" sz="2000" b="0" i="0" u="none" strike="noStrike" kern="1200" cap="none" spc="0" normalizeH="0" baseline="0" noProof="0" dirty="0" err="1">
                <a:ln>
                  <a:noFill/>
                </a:ln>
                <a:solidFill>
                  <a:srgbClr val="002060"/>
                </a:solidFill>
                <a:effectLst/>
                <a:uLnTx/>
                <a:uFillTx/>
                <a:latin typeface="+mj-lt"/>
              </a:rPr>
              <a:t>TopCo</a:t>
            </a:r>
            <a:r>
              <a:rPr kumimoji="0" lang="en-US" sz="2000" b="0" i="0" u="none" strike="noStrike" kern="1200" cap="none" spc="0" normalizeH="0" baseline="0" noProof="0" dirty="0">
                <a:ln>
                  <a:noFill/>
                </a:ln>
                <a:solidFill>
                  <a:srgbClr val="002060"/>
                </a:solidFill>
                <a:effectLst/>
                <a:uLnTx/>
                <a:uFillTx/>
                <a:latin typeface="+mj-lt"/>
              </a:rPr>
              <a:t> where SPAC’s domicile and target’s domicile may be sub-optimal</a:t>
            </a:r>
          </a:p>
          <a:p>
            <a:pPr marL="742950" lvl="1" indent="-285750">
              <a:buFont typeface="Arial" panose="020B0604020202020204" pitchFamily="34" charset="0"/>
              <a:buChar char="•"/>
              <a:defRPr/>
            </a:pPr>
            <a:endParaRPr kumimoji="0" lang="en-US" sz="2000" b="0" i="0" u="none" strike="noStrike" kern="1200" cap="none" spc="0" normalizeH="0" baseline="0" noProof="0" dirty="0">
              <a:ln>
                <a:noFill/>
              </a:ln>
              <a:solidFill>
                <a:srgbClr val="002060"/>
              </a:solidFill>
              <a:effectLst/>
              <a:uLnTx/>
              <a:uFillTx/>
              <a:latin typeface="+mj-lt"/>
            </a:endParaRPr>
          </a:p>
          <a:p>
            <a:pPr marL="742950" lvl="1" indent="-285750">
              <a:buFont typeface="Arial" panose="020B0604020202020204" pitchFamily="34" charset="0"/>
              <a:buChar char="•"/>
              <a:defRPr/>
            </a:pPr>
            <a:r>
              <a:rPr kumimoji="0" lang="en-US" sz="2000" b="0" i="0" u="none" strike="noStrike" kern="1200" cap="none" spc="0" normalizeH="0" baseline="0" noProof="0" dirty="0">
                <a:ln>
                  <a:noFill/>
                </a:ln>
                <a:solidFill>
                  <a:srgbClr val="002060"/>
                </a:solidFill>
                <a:effectLst/>
                <a:uLnTx/>
                <a:uFillTx/>
                <a:latin typeface="+mj-lt"/>
              </a:rPr>
              <a:t>Why Ireland?</a:t>
            </a:r>
          </a:p>
          <a:p>
            <a:pPr marL="1200150" lvl="2" indent="-285750">
              <a:buFont typeface="Arial" panose="020B0604020202020204" pitchFamily="34" charset="0"/>
              <a:buChar char="•"/>
              <a:defRPr/>
            </a:pPr>
            <a:r>
              <a:rPr kumimoji="0" lang="en-US" sz="2000" b="0" i="0" u="none" strike="noStrike" kern="1200" cap="none" spc="0" normalizeH="0" baseline="0" noProof="0" dirty="0">
                <a:ln>
                  <a:noFill/>
                </a:ln>
                <a:solidFill>
                  <a:srgbClr val="002060"/>
                </a:solidFill>
                <a:effectLst/>
                <a:uLnTx/>
                <a:uFillTx/>
                <a:latin typeface="+mj-lt"/>
              </a:rPr>
              <a:t>Common law legal system/investor familiarity/English speaking</a:t>
            </a:r>
          </a:p>
          <a:p>
            <a:pPr marL="1200150" lvl="2" indent="-285750">
              <a:buFont typeface="Arial" panose="020B0604020202020204" pitchFamily="34" charset="0"/>
              <a:buChar char="•"/>
              <a:defRPr/>
            </a:pPr>
            <a:r>
              <a:rPr kumimoji="0" lang="en-US" sz="2000" b="0" i="0" u="none" strike="noStrike" kern="1200" cap="none" spc="0" normalizeH="0" baseline="0" noProof="0" dirty="0">
                <a:ln>
                  <a:noFill/>
                </a:ln>
                <a:solidFill>
                  <a:srgbClr val="002060"/>
                </a:solidFill>
                <a:effectLst/>
                <a:uLnTx/>
                <a:uFillTx/>
                <a:latin typeface="+mj-lt"/>
              </a:rPr>
              <a:t>Holding company regime and 12.5% CT rate</a:t>
            </a:r>
          </a:p>
          <a:p>
            <a:pPr marL="1200150" lvl="2" indent="-285750">
              <a:buFont typeface="Arial" panose="020B0604020202020204" pitchFamily="34" charset="0"/>
              <a:buChar char="•"/>
              <a:defRPr/>
            </a:pPr>
            <a:r>
              <a:rPr kumimoji="0" lang="en-US" sz="2000" b="0" i="0" u="none" strike="noStrike" kern="1200" cap="none" spc="0" normalizeH="0" baseline="0" noProof="0" dirty="0">
                <a:ln>
                  <a:noFill/>
                </a:ln>
                <a:solidFill>
                  <a:srgbClr val="002060"/>
                </a:solidFill>
                <a:effectLst/>
                <a:uLnTx/>
                <a:uFillTx/>
                <a:latin typeface="+mj-lt"/>
              </a:rPr>
              <a:t>Straightforward equity/debt fundraising rules</a:t>
            </a:r>
          </a:p>
          <a:p>
            <a:pPr marL="1200150" lvl="2" indent="-285750">
              <a:buFont typeface="Arial" panose="020B0604020202020204" pitchFamily="34" charset="0"/>
              <a:buChar char="•"/>
              <a:defRPr/>
            </a:pPr>
            <a:r>
              <a:rPr kumimoji="0" lang="en-US" sz="2000" b="0" i="0" u="none" strike="noStrike" kern="1200" cap="none" spc="0" normalizeH="0" baseline="0" noProof="0" dirty="0">
                <a:ln>
                  <a:noFill/>
                </a:ln>
                <a:solidFill>
                  <a:srgbClr val="002060"/>
                </a:solidFill>
                <a:effectLst/>
                <a:uLnTx/>
                <a:uFillTx/>
                <a:latin typeface="+mj-lt"/>
              </a:rPr>
              <a:t>No “say on pay” director compensation rules or employee participation board requirements</a:t>
            </a:r>
          </a:p>
          <a:p>
            <a:pPr marL="1200150" lvl="2" indent="-285750">
              <a:buFont typeface="Arial" panose="020B0604020202020204" pitchFamily="34" charset="0"/>
              <a:buChar char="•"/>
              <a:defRPr/>
            </a:pPr>
            <a:r>
              <a:rPr kumimoji="0" lang="en-US" sz="2000" b="0" i="0" u="none" strike="noStrike" kern="1200" cap="none" spc="0" normalizeH="0" baseline="0" noProof="0" dirty="0">
                <a:ln>
                  <a:noFill/>
                </a:ln>
                <a:solidFill>
                  <a:srgbClr val="002060"/>
                </a:solidFill>
                <a:effectLst/>
                <a:uLnTx/>
                <a:uFillTx/>
                <a:latin typeface="+mj-lt"/>
              </a:rPr>
              <a:t>Access to EU directives and wide treaty network</a:t>
            </a:r>
          </a:p>
          <a:p>
            <a:pPr marL="1200150" lvl="2" indent="-285750">
              <a:buFont typeface="Arial" panose="020B0604020202020204" pitchFamily="34" charset="0"/>
              <a:buChar char="•"/>
              <a:defRPr/>
            </a:pPr>
            <a:r>
              <a:rPr kumimoji="0" lang="en-US" sz="2000" b="0" i="0" u="none" strike="noStrike" kern="1200" cap="none" spc="0" normalizeH="0" baseline="0" noProof="0" dirty="0">
                <a:ln>
                  <a:noFill/>
                </a:ln>
                <a:solidFill>
                  <a:srgbClr val="002060"/>
                </a:solidFill>
                <a:effectLst/>
                <a:uLnTx/>
                <a:uFillTx/>
                <a:latin typeface="+mj-lt"/>
              </a:rPr>
              <a:t>Proven track record of US listed Irish </a:t>
            </a:r>
            <a:r>
              <a:rPr kumimoji="0" lang="en-US" sz="2000" b="0" i="0" u="none" strike="noStrike" kern="1200" cap="none" spc="0" normalizeH="0" baseline="0" noProof="0" dirty="0" err="1">
                <a:ln>
                  <a:noFill/>
                </a:ln>
                <a:solidFill>
                  <a:srgbClr val="002060"/>
                </a:solidFill>
                <a:effectLst/>
                <a:uLnTx/>
                <a:uFillTx/>
                <a:latin typeface="+mj-lt"/>
              </a:rPr>
              <a:t>TopCos</a:t>
            </a:r>
            <a:r>
              <a:rPr kumimoji="0" lang="en-US" sz="2000" b="0" i="0" u="none" strike="noStrike" kern="1200" cap="none" spc="0" normalizeH="0" baseline="0" noProof="0" dirty="0">
                <a:ln>
                  <a:noFill/>
                </a:ln>
                <a:solidFill>
                  <a:srgbClr val="002060"/>
                </a:solidFill>
                <a:effectLst/>
                <a:uLnTx/>
                <a:uFillTx/>
                <a:latin typeface="+mj-lt"/>
              </a:rPr>
              <a:t> – 35+</a:t>
            </a: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I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7" name="TextBox 6">
            <a:extLst>
              <a:ext uri="{FF2B5EF4-FFF2-40B4-BE49-F238E27FC236}">
                <a16:creationId xmlns:a16="http://schemas.microsoft.com/office/drawing/2014/main" id="{0D95AFD2-5EEE-4DD3-8E2B-544BE01F768E}"/>
              </a:ext>
            </a:extLst>
          </p:cNvPr>
          <p:cNvSpPr txBox="1"/>
          <p:nvPr/>
        </p:nvSpPr>
        <p:spPr>
          <a:xfrm>
            <a:off x="8345714" y="174763"/>
            <a:ext cx="3479140" cy="369332"/>
          </a:xfrm>
          <a:prstGeom prst="rect">
            <a:avLst/>
          </a:prstGeom>
          <a:noFill/>
          <a:ln>
            <a:solidFill>
              <a:srgbClr val="0070C0"/>
            </a:solidFill>
          </a:ln>
        </p:spPr>
        <p:txBody>
          <a:bodyPr wrap="square" rtlCol="0">
            <a:spAutoFit/>
          </a:bodyPr>
          <a:lstStyle/>
          <a:p>
            <a:r>
              <a:rPr lang="de-DE">
                <a:solidFill>
                  <a:schemeClr val="accent1">
                    <a:lumMod val="75000"/>
                  </a:schemeClr>
                </a:solidFill>
              </a:rPr>
              <a:t>James Somerville, A&amp;L Goodbody</a:t>
            </a:r>
          </a:p>
        </p:txBody>
      </p:sp>
      <p:sp>
        <p:nvSpPr>
          <p:cNvPr id="5" name="Slide Number Placeholder 4">
            <a:extLst>
              <a:ext uri="{FF2B5EF4-FFF2-40B4-BE49-F238E27FC236}">
                <a16:creationId xmlns:a16="http://schemas.microsoft.com/office/drawing/2014/main" id="{832E2320-CC5A-46D1-BA4E-B33C2685B89D}"/>
              </a:ext>
            </a:extLst>
          </p:cNvPr>
          <p:cNvSpPr>
            <a:spLocks noGrp="1"/>
          </p:cNvSpPr>
          <p:nvPr>
            <p:ph type="sldNum" sz="quarter" idx="12"/>
          </p:nvPr>
        </p:nvSpPr>
        <p:spPr/>
        <p:txBody>
          <a:bodyPr/>
          <a:lstStyle/>
          <a:p>
            <a:fld id="{16BC0DEB-40E7-4E2B-AFA7-58970AFA776D}" type="slidenum">
              <a:rPr lang="en-GB" smtClean="0"/>
              <a:t>32</a:t>
            </a:fld>
            <a:endParaRPr lang="en-GB"/>
          </a:p>
        </p:txBody>
      </p:sp>
    </p:spTree>
    <p:extLst>
      <p:ext uri="{BB962C8B-B14F-4D97-AF65-F5344CB8AC3E}">
        <p14:creationId xmlns:p14="http://schemas.microsoft.com/office/powerpoint/2010/main" val="2214419904"/>
      </p:ext>
    </p:extLst>
  </p:cSld>
  <p:clrMapOvr>
    <a:masterClrMapping/>
  </p:clrMapOvr>
</p:sld>
</file>

<file path=ppt/slides/slide33.xml><?xml version="1.0" encoding="utf-8"?>
<p:sld xmlns:a14="http://schemas.microsoft.com/office/drawing/2010/main"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p:spPr>
      </p:pic>
      <p:sp>
        <p:nvSpPr>
          <p:cNvPr id="5" name="Title 1">
            <a:extLst>
              <a:ext uri="{FF2B5EF4-FFF2-40B4-BE49-F238E27FC236}">
                <a16:creationId xmlns:a16="http://schemas.microsoft.com/office/drawing/2014/main" id="{1D0F9D8F-E0EB-413A-A29E-2D2E6440027E}"/>
              </a:ext>
            </a:extLst>
          </p:cNvPr>
          <p:cNvSpPr txBox="1">
            <a:spLocks/>
          </p:cNvSpPr>
          <p:nvPr/>
        </p:nvSpPr>
        <p:spPr>
          <a:xfrm>
            <a:off x="270164" y="2431473"/>
            <a:ext cx="11617035" cy="240376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800">
                <a:solidFill>
                  <a:schemeClr val="accent5">
                    <a:lumMod val="50000"/>
                  </a:schemeClr>
                </a:solidFill>
              </a:rPr>
              <a:t>f. “Double Dummy”</a:t>
            </a:r>
            <a:br>
              <a:rPr lang="en-US" sz="3600">
                <a:solidFill>
                  <a:schemeClr val="accent5">
                    <a:lumMod val="50000"/>
                  </a:schemeClr>
                </a:solidFill>
              </a:rPr>
            </a:br>
            <a:endParaRPr lang="en-US" sz="3000" dirty="0">
              <a:solidFill>
                <a:schemeClr val="accent5">
                  <a:lumMod val="50000"/>
                </a:schemeClr>
              </a:solidFill>
            </a:endParaRPr>
          </a:p>
        </p:txBody>
      </p:sp>
      <p:sp>
        <p:nvSpPr>
          <p:cNvPr id="2" name="Slide Number Placeholder 1">
            <a:extLst>
              <a:ext uri="{FF2B5EF4-FFF2-40B4-BE49-F238E27FC236}">
                <a16:creationId xmlns:a16="http://schemas.microsoft.com/office/drawing/2014/main" id="{BFB7A98A-988C-4525-B88D-3F2C41528AD4}"/>
              </a:ext>
            </a:extLst>
          </p:cNvPr>
          <p:cNvSpPr>
            <a:spLocks noGrp="1"/>
          </p:cNvSpPr>
          <p:nvPr>
            <p:ph type="sldNum" sz="quarter" idx="12"/>
          </p:nvPr>
        </p:nvSpPr>
        <p:spPr/>
        <p:txBody>
          <a:bodyPr/>
          <a:lstStyle/>
          <a:p>
            <a:fld id="{16BC0DEB-40E7-4E2B-AFA7-58970AFA776D}" type="slidenum">
              <a:rPr lang="en-GB" smtClean="0"/>
              <a:t>33</a:t>
            </a:fld>
            <a:endParaRPr lang="en-GB"/>
          </a:p>
        </p:txBody>
      </p:sp>
    </p:spTree>
    <p:extLst>
      <p:ext uri="{BB962C8B-B14F-4D97-AF65-F5344CB8AC3E}">
        <p14:creationId xmlns:p14="http://schemas.microsoft.com/office/powerpoint/2010/main" val="3934974028"/>
      </p:ext>
    </p:extLst>
  </p:cSld>
  <p:clrMapOvr>
    <a:masterClrMapping/>
  </p:clrMapOvr>
</p:sld>
</file>

<file path=ppt/slides/slide34.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249D568-2754-4E3B-89CC-4BFEF600AE10}" type="slidenum">
              <a:rPr lang="en-CA" smtClean="0"/>
              <a:pPr/>
              <a:t>34</a:t>
            </a:fld>
            <a:endParaRPr lang="en-CA" dirty="0"/>
          </a:p>
        </p:txBody>
      </p:sp>
      <p:sp>
        <p:nvSpPr>
          <p:cNvPr id="28" name="TextBox 27">
            <a:extLst>
              <a:ext uri="{FF2B5EF4-FFF2-40B4-BE49-F238E27FC236}">
                <a16:creationId xmlns:a16="http://schemas.microsoft.com/office/drawing/2014/main" id="{3247E192-ABE4-47B6-8B2A-EFADD942F015}"/>
              </a:ext>
            </a:extLst>
          </p:cNvPr>
          <p:cNvSpPr txBox="1"/>
          <p:nvPr/>
        </p:nvSpPr>
        <p:spPr>
          <a:xfrm>
            <a:off x="422561" y="381000"/>
            <a:ext cx="11402293" cy="523220"/>
          </a:xfrm>
          <a:prstGeom prst="rect">
            <a:avLst/>
          </a:prstGeom>
          <a:noFill/>
        </p:spPr>
        <p:txBody>
          <a:bodyPr wrap="square" rtlCol="0">
            <a:spAutoFit/>
          </a:bodyPr>
          <a:lstStyle/>
          <a:p>
            <a:r>
              <a:rPr lang="en-US" sz="2800" u="sng" dirty="0">
                <a:solidFill>
                  <a:schemeClr val="accent5">
                    <a:lumMod val="50000"/>
                  </a:schemeClr>
                </a:solidFill>
              </a:rPr>
              <a:t>“Double dummy</a:t>
            </a:r>
            <a:r>
              <a:rPr lang="en-US" sz="2800" u="sng">
                <a:solidFill>
                  <a:schemeClr val="accent5">
                    <a:lumMod val="50000"/>
                  </a:schemeClr>
                </a:solidFill>
              </a:rPr>
              <a:t>” transactions– EU considerations</a:t>
            </a:r>
            <a:endParaRPr lang="en-US" sz="2800" u="sng" dirty="0">
              <a:solidFill>
                <a:schemeClr val="accent5">
                  <a:lumMod val="50000"/>
                </a:schemeClr>
              </a:solidFill>
            </a:endParaRPr>
          </a:p>
        </p:txBody>
      </p:sp>
      <p:cxnSp>
        <p:nvCxnSpPr>
          <p:cNvPr id="31" name="Straight Connector 30">
            <a:extLst>
              <a:ext uri="{FF2B5EF4-FFF2-40B4-BE49-F238E27FC236}">
                <a16:creationId xmlns:a16="http://schemas.microsoft.com/office/drawing/2014/main" id="{868840F3-90CB-42B1-A74D-003786ECDF40}"/>
              </a:ext>
            </a:extLst>
          </p:cNvPr>
          <p:cNvCxnSpPr>
            <a:cxnSpLocks/>
          </p:cNvCxnSpPr>
          <p:nvPr/>
        </p:nvCxnSpPr>
        <p:spPr>
          <a:xfrm>
            <a:off x="6047263" y="3505691"/>
            <a:ext cx="0" cy="352066"/>
          </a:xfrm>
          <a:prstGeom prst="line">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32" name="Rectangle 31">
            <a:extLst>
              <a:ext uri="{FF2B5EF4-FFF2-40B4-BE49-F238E27FC236}">
                <a16:creationId xmlns:a16="http://schemas.microsoft.com/office/drawing/2014/main" id="{2A61DA79-37F8-48D4-B24D-2FE01A50226B}"/>
              </a:ext>
            </a:extLst>
          </p:cNvPr>
          <p:cNvSpPr/>
          <p:nvPr/>
        </p:nvSpPr>
        <p:spPr>
          <a:xfrm>
            <a:off x="4409985" y="4231818"/>
            <a:ext cx="1293356" cy="578798"/>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marL="0" marR="0" lvl="0" indent="0" algn="ctr" defTabSz="457200" rtl="0" eaLnBrk="0" fontAlgn="base" latinLnBrk="0" hangingPunct="0">
              <a:lnSpc>
                <a:spcPct val="100000"/>
              </a:lnSpc>
              <a:spcBef>
                <a:spcPct val="0"/>
              </a:spcBef>
              <a:spcAft>
                <a:spcPct val="0"/>
              </a:spcAft>
              <a:buClrTx/>
              <a:buSzTx/>
              <a:buFontTx/>
              <a:buNone/>
              <a:tabLst/>
              <a:defRPr/>
            </a:pPr>
            <a:r>
              <a:rPr kumimoji="0" lang="en-GB" sz="1600" b="0" i="0" u="none" strike="noStrike" kern="1200" cap="none" spc="0" normalizeH="0" baseline="0" noProof="0" dirty="0">
                <a:ln>
                  <a:noFill/>
                </a:ln>
                <a:solidFill>
                  <a:srgbClr val="FFFFFF"/>
                </a:solidFill>
                <a:effectLst/>
                <a:uLnTx/>
                <a:uFillTx/>
                <a:latin typeface="Calibri "/>
                <a:ea typeface="+mn-ea"/>
                <a:cs typeface="+mn-cs"/>
              </a:rPr>
              <a:t>TargetCo</a:t>
            </a:r>
          </a:p>
        </p:txBody>
      </p:sp>
      <p:sp>
        <p:nvSpPr>
          <p:cNvPr id="33" name="TextBox 32">
            <a:extLst>
              <a:ext uri="{FF2B5EF4-FFF2-40B4-BE49-F238E27FC236}">
                <a16:creationId xmlns:a16="http://schemas.microsoft.com/office/drawing/2014/main" id="{3941367C-B82D-4843-9990-95F7C7A8E602}"/>
              </a:ext>
            </a:extLst>
          </p:cNvPr>
          <p:cNvSpPr txBox="1"/>
          <p:nvPr/>
        </p:nvSpPr>
        <p:spPr>
          <a:xfrm>
            <a:off x="7125019" y="3859331"/>
            <a:ext cx="632557" cy="261610"/>
          </a:xfrm>
          <a:prstGeom prst="rect">
            <a:avLst/>
          </a:prstGeom>
          <a:noFill/>
        </p:spPr>
        <p:txBody>
          <a:bodyPr wrap="square" rtlCol="0">
            <a:spAutoFit/>
          </a:bodyPr>
          <a:lstStyle/>
          <a:p>
            <a:pPr marL="0" marR="0" lvl="0" indent="0" algn="l" defTabSz="457200" rtl="0" eaLnBrk="0" fontAlgn="base" latinLnBrk="0" hangingPunct="0">
              <a:lnSpc>
                <a:spcPct val="100000"/>
              </a:lnSpc>
              <a:spcBef>
                <a:spcPct val="0"/>
              </a:spcBef>
              <a:spcAft>
                <a:spcPct val="0"/>
              </a:spcAft>
              <a:buClrTx/>
              <a:buSzTx/>
              <a:buFontTx/>
              <a:buNone/>
              <a:tabLst/>
              <a:defRPr/>
            </a:pPr>
            <a:r>
              <a:rPr kumimoji="0" lang="en-GB" sz="11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100%</a:t>
            </a:r>
          </a:p>
        </p:txBody>
      </p:sp>
      <p:sp>
        <p:nvSpPr>
          <p:cNvPr id="34" name="Rectangle 33">
            <a:extLst>
              <a:ext uri="{FF2B5EF4-FFF2-40B4-BE49-F238E27FC236}">
                <a16:creationId xmlns:a16="http://schemas.microsoft.com/office/drawing/2014/main" id="{A7AB8304-DECB-4C10-853A-4DB8B85A3BDA}"/>
              </a:ext>
            </a:extLst>
          </p:cNvPr>
          <p:cNvSpPr/>
          <p:nvPr/>
        </p:nvSpPr>
        <p:spPr>
          <a:xfrm>
            <a:off x="6468943" y="4236046"/>
            <a:ext cx="1293356" cy="578798"/>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marL="0" marR="0" lvl="0" indent="0" algn="ctr" defTabSz="457200" rtl="0" eaLnBrk="0" fontAlgn="base" latinLnBrk="0" hangingPunct="0">
              <a:lnSpc>
                <a:spcPct val="100000"/>
              </a:lnSpc>
              <a:spcBef>
                <a:spcPct val="0"/>
              </a:spcBef>
              <a:spcAft>
                <a:spcPct val="0"/>
              </a:spcAft>
              <a:buClrTx/>
              <a:buSzTx/>
              <a:buFontTx/>
              <a:buNone/>
              <a:tabLst/>
              <a:defRPr/>
            </a:pPr>
            <a:r>
              <a:rPr kumimoji="0" lang="en-GB" sz="1600" b="0" i="0" u="none" strike="noStrike" kern="1200" cap="none" spc="0" normalizeH="0" baseline="0" noProof="0" dirty="0">
                <a:ln>
                  <a:noFill/>
                </a:ln>
                <a:solidFill>
                  <a:srgbClr val="FFFFFF"/>
                </a:solidFill>
                <a:effectLst/>
                <a:uLnTx/>
                <a:uFillTx/>
                <a:latin typeface="Calibri "/>
                <a:ea typeface="+mn-ea"/>
                <a:cs typeface="+mn-cs"/>
              </a:rPr>
              <a:t>SPAC</a:t>
            </a:r>
          </a:p>
        </p:txBody>
      </p:sp>
      <p:cxnSp>
        <p:nvCxnSpPr>
          <p:cNvPr id="35" name="Straight Connector 34">
            <a:extLst>
              <a:ext uri="{FF2B5EF4-FFF2-40B4-BE49-F238E27FC236}">
                <a16:creationId xmlns:a16="http://schemas.microsoft.com/office/drawing/2014/main" id="{69DA30AD-78EF-447E-9953-E46581D1AFC4}"/>
              </a:ext>
            </a:extLst>
          </p:cNvPr>
          <p:cNvCxnSpPr/>
          <p:nvPr/>
        </p:nvCxnSpPr>
        <p:spPr>
          <a:xfrm>
            <a:off x="5047138" y="3857757"/>
            <a:ext cx="2058958" cy="0"/>
          </a:xfrm>
          <a:prstGeom prst="line">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7494B53E-85D6-4DDE-AAA9-70D0B5EEF759}"/>
              </a:ext>
            </a:extLst>
          </p:cNvPr>
          <p:cNvCxnSpPr>
            <a:cxnSpLocks/>
          </p:cNvCxnSpPr>
          <p:nvPr/>
        </p:nvCxnSpPr>
        <p:spPr>
          <a:xfrm>
            <a:off x="5047138" y="3858116"/>
            <a:ext cx="0" cy="352066"/>
          </a:xfrm>
          <a:prstGeom prst="line">
            <a:avLst/>
          </a:prstGeom>
          <a:ln>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7A822764-3BA9-43EF-B043-61E2DF0AE142}"/>
              </a:ext>
            </a:extLst>
          </p:cNvPr>
          <p:cNvCxnSpPr/>
          <p:nvPr/>
        </p:nvCxnSpPr>
        <p:spPr>
          <a:xfrm>
            <a:off x="7115807" y="3859447"/>
            <a:ext cx="0" cy="352066"/>
          </a:xfrm>
          <a:prstGeom prst="line">
            <a:avLst/>
          </a:prstGeom>
          <a:ln>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8" name="Rectangle 37">
            <a:extLst>
              <a:ext uri="{FF2B5EF4-FFF2-40B4-BE49-F238E27FC236}">
                <a16:creationId xmlns:a16="http://schemas.microsoft.com/office/drawing/2014/main" id="{9BB53A38-6692-40A3-B8BE-12251691582C}"/>
              </a:ext>
            </a:extLst>
          </p:cNvPr>
          <p:cNvSpPr/>
          <p:nvPr/>
        </p:nvSpPr>
        <p:spPr>
          <a:xfrm>
            <a:off x="2872533" y="1682986"/>
            <a:ext cx="1293076" cy="578797"/>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0" fontAlgn="base" latinLnBrk="0" hangingPunct="0">
              <a:lnSpc>
                <a:spcPct val="100000"/>
              </a:lnSpc>
              <a:spcBef>
                <a:spcPct val="0"/>
              </a:spcBef>
              <a:spcAft>
                <a:spcPct val="0"/>
              </a:spcAft>
              <a:buClrTx/>
              <a:buSzTx/>
              <a:buFontTx/>
              <a:buNone/>
              <a:tabLst/>
              <a:defRPr/>
            </a:pPr>
            <a:r>
              <a:rPr kumimoji="0" lang="en-GB" sz="16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rPr>
              <a:t>TargetCo</a:t>
            </a:r>
          </a:p>
          <a:p>
            <a:pPr marL="0" marR="0" lvl="0" indent="0" algn="ctr" defTabSz="457200" rtl="0" eaLnBrk="0" fontAlgn="base" latinLnBrk="0" hangingPunct="0">
              <a:lnSpc>
                <a:spcPct val="100000"/>
              </a:lnSpc>
              <a:spcBef>
                <a:spcPct val="0"/>
              </a:spcBef>
              <a:spcAft>
                <a:spcPct val="0"/>
              </a:spcAft>
              <a:buClrTx/>
              <a:buSzTx/>
              <a:buFontTx/>
              <a:buNone/>
              <a:tabLst/>
              <a:defRPr/>
            </a:pPr>
            <a:r>
              <a:rPr kumimoji="0" lang="en-GB" sz="16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rPr>
              <a:t>Shareholders</a:t>
            </a:r>
          </a:p>
        </p:txBody>
      </p:sp>
      <p:sp>
        <p:nvSpPr>
          <p:cNvPr id="39" name="Rectangle 38">
            <a:extLst>
              <a:ext uri="{FF2B5EF4-FFF2-40B4-BE49-F238E27FC236}">
                <a16:creationId xmlns:a16="http://schemas.microsoft.com/office/drawing/2014/main" id="{3B0B4501-F9AE-4DD2-A707-73E50958AAF6}"/>
              </a:ext>
            </a:extLst>
          </p:cNvPr>
          <p:cNvSpPr/>
          <p:nvPr/>
        </p:nvSpPr>
        <p:spPr>
          <a:xfrm>
            <a:off x="4567403" y="1687610"/>
            <a:ext cx="1293076" cy="578797"/>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0" fontAlgn="base" latinLnBrk="0" hangingPunct="0">
              <a:lnSpc>
                <a:spcPct val="100000"/>
              </a:lnSpc>
              <a:spcBef>
                <a:spcPct val="0"/>
              </a:spcBef>
              <a:spcAft>
                <a:spcPct val="0"/>
              </a:spcAft>
              <a:buClrTx/>
              <a:buSzTx/>
              <a:buFontTx/>
              <a:buNone/>
              <a:tabLst/>
              <a:defRPr/>
            </a:pPr>
            <a:r>
              <a:rPr kumimoji="0" lang="en-GB" sz="16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rPr>
              <a:t>Sponsor</a:t>
            </a:r>
          </a:p>
        </p:txBody>
      </p:sp>
      <p:sp>
        <p:nvSpPr>
          <p:cNvPr id="40" name="Rectangle 39">
            <a:extLst>
              <a:ext uri="{FF2B5EF4-FFF2-40B4-BE49-F238E27FC236}">
                <a16:creationId xmlns:a16="http://schemas.microsoft.com/office/drawing/2014/main" id="{213211AA-AF5D-4467-93BC-B9F902983979}"/>
              </a:ext>
            </a:extLst>
          </p:cNvPr>
          <p:cNvSpPr/>
          <p:nvPr/>
        </p:nvSpPr>
        <p:spPr>
          <a:xfrm>
            <a:off x="6262271" y="1692234"/>
            <a:ext cx="1293076" cy="578797"/>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0" fontAlgn="base" latinLnBrk="0" hangingPunct="0">
              <a:lnSpc>
                <a:spcPct val="100000"/>
              </a:lnSpc>
              <a:spcBef>
                <a:spcPct val="0"/>
              </a:spcBef>
              <a:spcAft>
                <a:spcPct val="0"/>
              </a:spcAft>
              <a:buClrTx/>
              <a:buSzTx/>
              <a:buFontTx/>
              <a:buNone/>
              <a:tabLst/>
              <a:defRPr/>
            </a:pPr>
            <a:r>
              <a:rPr kumimoji="0" lang="en-GB" sz="16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rPr>
              <a:t>Listed shares</a:t>
            </a:r>
          </a:p>
        </p:txBody>
      </p:sp>
      <p:sp>
        <p:nvSpPr>
          <p:cNvPr id="41" name="Rectangle 40">
            <a:extLst>
              <a:ext uri="{FF2B5EF4-FFF2-40B4-BE49-F238E27FC236}">
                <a16:creationId xmlns:a16="http://schemas.microsoft.com/office/drawing/2014/main" id="{DE8FCADC-BB32-4F0A-81B1-05925A8E5C5C}"/>
              </a:ext>
            </a:extLst>
          </p:cNvPr>
          <p:cNvSpPr/>
          <p:nvPr/>
        </p:nvSpPr>
        <p:spPr>
          <a:xfrm>
            <a:off x="7934052" y="1701470"/>
            <a:ext cx="1293076" cy="578797"/>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0" fontAlgn="base" latinLnBrk="0" hangingPunct="0">
              <a:lnSpc>
                <a:spcPct val="100000"/>
              </a:lnSpc>
              <a:spcBef>
                <a:spcPct val="0"/>
              </a:spcBef>
              <a:spcAft>
                <a:spcPct val="0"/>
              </a:spcAft>
              <a:buClrTx/>
              <a:buSzTx/>
              <a:buFontTx/>
              <a:buNone/>
              <a:tabLst/>
              <a:defRPr/>
            </a:pPr>
            <a:r>
              <a:rPr kumimoji="0" lang="en-GB" sz="16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rPr>
              <a:t>PIPE INVESTORS</a:t>
            </a:r>
          </a:p>
        </p:txBody>
      </p:sp>
      <p:sp>
        <p:nvSpPr>
          <p:cNvPr id="42" name="Rectangle 41">
            <a:extLst>
              <a:ext uri="{FF2B5EF4-FFF2-40B4-BE49-F238E27FC236}">
                <a16:creationId xmlns:a16="http://schemas.microsoft.com/office/drawing/2014/main" id="{D10A2F8A-3467-400D-95F0-4432C44D5C06}"/>
              </a:ext>
            </a:extLst>
          </p:cNvPr>
          <p:cNvSpPr/>
          <p:nvPr/>
        </p:nvSpPr>
        <p:spPr>
          <a:xfrm>
            <a:off x="5318413" y="2863511"/>
            <a:ext cx="1445613" cy="63877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0" fontAlgn="base" latinLnBrk="0" hangingPunct="0">
              <a:lnSpc>
                <a:spcPct val="100000"/>
              </a:lnSpc>
              <a:spcBef>
                <a:spcPct val="0"/>
              </a:spcBef>
              <a:spcAft>
                <a:spcPct val="0"/>
              </a:spcAft>
              <a:buClrTx/>
              <a:buSzTx/>
              <a:buFontTx/>
              <a:buNone/>
              <a:tabLst/>
              <a:defRPr/>
            </a:pPr>
            <a:r>
              <a:rPr kumimoji="0" lang="en-GB" sz="16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rPr>
              <a:t>HoldingCo</a:t>
            </a:r>
          </a:p>
        </p:txBody>
      </p:sp>
      <p:cxnSp>
        <p:nvCxnSpPr>
          <p:cNvPr id="43" name="Straight Connector 42">
            <a:extLst>
              <a:ext uri="{FF2B5EF4-FFF2-40B4-BE49-F238E27FC236}">
                <a16:creationId xmlns:a16="http://schemas.microsoft.com/office/drawing/2014/main" id="{E8E5833D-048C-4C3D-8972-FD1BE3A1B090}"/>
              </a:ext>
            </a:extLst>
          </p:cNvPr>
          <p:cNvCxnSpPr/>
          <p:nvPr/>
        </p:nvCxnSpPr>
        <p:spPr>
          <a:xfrm>
            <a:off x="6024599" y="2588623"/>
            <a:ext cx="0" cy="252328"/>
          </a:xfrm>
          <a:prstGeom prst="line">
            <a:avLst/>
          </a:prstGeom>
          <a:ln>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F4C9C01D-55E5-4B29-8C9E-9C6F3D1BB7E7}"/>
              </a:ext>
            </a:extLst>
          </p:cNvPr>
          <p:cNvCxnSpPr/>
          <p:nvPr/>
        </p:nvCxnSpPr>
        <p:spPr>
          <a:xfrm>
            <a:off x="3519071" y="2588623"/>
            <a:ext cx="5155802" cy="0"/>
          </a:xfrm>
          <a:prstGeom prst="line">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97061D8D-ACF6-4312-8309-A278716648E1}"/>
              </a:ext>
            </a:extLst>
          </p:cNvPr>
          <p:cNvCxnSpPr>
            <a:cxnSpLocks/>
            <a:stCxn id="38" idx="2"/>
          </p:cNvCxnSpPr>
          <p:nvPr/>
        </p:nvCxnSpPr>
        <p:spPr>
          <a:xfrm>
            <a:off x="3519071" y="2261783"/>
            <a:ext cx="0" cy="326840"/>
          </a:xfrm>
          <a:prstGeom prst="line">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EF23DAAF-38B1-4CA8-8911-9F9064992E14}"/>
              </a:ext>
            </a:extLst>
          </p:cNvPr>
          <p:cNvCxnSpPr/>
          <p:nvPr/>
        </p:nvCxnSpPr>
        <p:spPr>
          <a:xfrm>
            <a:off x="5221976" y="2263114"/>
            <a:ext cx="0" cy="326840"/>
          </a:xfrm>
          <a:prstGeom prst="line">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04572ED1-49D6-4525-987B-3A7B6D9BE760}"/>
              </a:ext>
            </a:extLst>
          </p:cNvPr>
          <p:cNvCxnSpPr/>
          <p:nvPr/>
        </p:nvCxnSpPr>
        <p:spPr>
          <a:xfrm>
            <a:off x="6893072" y="2264438"/>
            <a:ext cx="0" cy="326840"/>
          </a:xfrm>
          <a:prstGeom prst="line">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4EE498A3-B531-4C50-A2CE-A9459BBBAE09}"/>
              </a:ext>
            </a:extLst>
          </p:cNvPr>
          <p:cNvCxnSpPr/>
          <p:nvPr/>
        </p:nvCxnSpPr>
        <p:spPr>
          <a:xfrm>
            <a:off x="8675496" y="2267337"/>
            <a:ext cx="0" cy="326840"/>
          </a:xfrm>
          <a:prstGeom prst="line">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49" name="TextBox 48">
            <a:extLst>
              <a:ext uri="{FF2B5EF4-FFF2-40B4-BE49-F238E27FC236}">
                <a16:creationId xmlns:a16="http://schemas.microsoft.com/office/drawing/2014/main" id="{736F5E79-661F-410F-A61A-2E9BF7E4402F}"/>
              </a:ext>
            </a:extLst>
          </p:cNvPr>
          <p:cNvSpPr txBox="1"/>
          <p:nvPr/>
        </p:nvSpPr>
        <p:spPr>
          <a:xfrm>
            <a:off x="3526572" y="2323278"/>
            <a:ext cx="632557" cy="261610"/>
          </a:xfrm>
          <a:prstGeom prst="rect">
            <a:avLst/>
          </a:prstGeom>
          <a:noFill/>
        </p:spPr>
        <p:txBody>
          <a:bodyPr wrap="square" rtlCol="0">
            <a:spAutoFit/>
          </a:bodyPr>
          <a:lstStyle/>
          <a:p>
            <a:pPr marL="0" marR="0" lvl="0" indent="0" algn="l" defTabSz="457200" rtl="0" eaLnBrk="0" fontAlgn="base" latinLnBrk="0" hangingPunct="0">
              <a:lnSpc>
                <a:spcPct val="100000"/>
              </a:lnSpc>
              <a:spcBef>
                <a:spcPct val="0"/>
              </a:spcBef>
              <a:spcAft>
                <a:spcPct val="0"/>
              </a:spcAft>
              <a:buClrTx/>
              <a:buSzTx/>
              <a:buFontTx/>
              <a:buNone/>
              <a:tabLst/>
              <a:defRPr/>
            </a:pPr>
            <a:r>
              <a:rPr kumimoji="0" lang="en-GB" sz="11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w%</a:t>
            </a:r>
          </a:p>
        </p:txBody>
      </p:sp>
      <p:sp>
        <p:nvSpPr>
          <p:cNvPr id="50" name="TextBox 49">
            <a:extLst>
              <a:ext uri="{FF2B5EF4-FFF2-40B4-BE49-F238E27FC236}">
                <a16:creationId xmlns:a16="http://schemas.microsoft.com/office/drawing/2014/main" id="{01842D90-2B8C-46DE-AA1C-537DA67740D7}"/>
              </a:ext>
            </a:extLst>
          </p:cNvPr>
          <p:cNvSpPr txBox="1"/>
          <p:nvPr/>
        </p:nvSpPr>
        <p:spPr>
          <a:xfrm>
            <a:off x="5229473" y="2324605"/>
            <a:ext cx="632557" cy="261610"/>
          </a:xfrm>
          <a:prstGeom prst="rect">
            <a:avLst/>
          </a:prstGeom>
          <a:noFill/>
        </p:spPr>
        <p:txBody>
          <a:bodyPr wrap="square" rtlCol="0">
            <a:spAutoFit/>
          </a:bodyPr>
          <a:lstStyle/>
          <a:p>
            <a:pPr marL="0" marR="0" lvl="0" indent="0" algn="l" defTabSz="457200" rtl="0" eaLnBrk="0" fontAlgn="base" latinLnBrk="0" hangingPunct="0">
              <a:lnSpc>
                <a:spcPct val="100000"/>
              </a:lnSpc>
              <a:spcBef>
                <a:spcPct val="0"/>
              </a:spcBef>
              <a:spcAft>
                <a:spcPct val="0"/>
              </a:spcAft>
              <a:buClrTx/>
              <a:buSzTx/>
              <a:buFontTx/>
              <a:buNone/>
              <a:tabLst/>
              <a:defRPr/>
            </a:pPr>
            <a:r>
              <a:rPr kumimoji="0" lang="en-GB" sz="11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x%</a:t>
            </a:r>
          </a:p>
        </p:txBody>
      </p:sp>
      <p:sp>
        <p:nvSpPr>
          <p:cNvPr id="51" name="TextBox 50">
            <a:extLst>
              <a:ext uri="{FF2B5EF4-FFF2-40B4-BE49-F238E27FC236}">
                <a16:creationId xmlns:a16="http://schemas.microsoft.com/office/drawing/2014/main" id="{FFADCB62-A415-4079-811E-624BF15066E1}"/>
              </a:ext>
            </a:extLst>
          </p:cNvPr>
          <p:cNvSpPr txBox="1"/>
          <p:nvPr/>
        </p:nvSpPr>
        <p:spPr>
          <a:xfrm>
            <a:off x="6900568" y="2325931"/>
            <a:ext cx="632557" cy="261610"/>
          </a:xfrm>
          <a:prstGeom prst="rect">
            <a:avLst/>
          </a:prstGeom>
          <a:noFill/>
        </p:spPr>
        <p:txBody>
          <a:bodyPr wrap="square" rtlCol="0">
            <a:spAutoFit/>
          </a:bodyPr>
          <a:lstStyle/>
          <a:p>
            <a:pPr marL="0" marR="0" lvl="0" indent="0" algn="l" defTabSz="457200" rtl="0" eaLnBrk="0" fontAlgn="base" latinLnBrk="0" hangingPunct="0">
              <a:lnSpc>
                <a:spcPct val="100000"/>
              </a:lnSpc>
              <a:spcBef>
                <a:spcPct val="0"/>
              </a:spcBef>
              <a:spcAft>
                <a:spcPct val="0"/>
              </a:spcAft>
              <a:buClrTx/>
              <a:buSzTx/>
              <a:buFontTx/>
              <a:buNone/>
              <a:tabLst/>
              <a:defRPr/>
            </a:pPr>
            <a:r>
              <a:rPr kumimoji="0" lang="en-GB" sz="11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y%</a:t>
            </a:r>
          </a:p>
        </p:txBody>
      </p:sp>
      <p:sp>
        <p:nvSpPr>
          <p:cNvPr id="52" name="TextBox 51">
            <a:extLst>
              <a:ext uri="{FF2B5EF4-FFF2-40B4-BE49-F238E27FC236}">
                <a16:creationId xmlns:a16="http://schemas.microsoft.com/office/drawing/2014/main" id="{D861723B-E7DC-4320-84FC-26E45F845C58}"/>
              </a:ext>
            </a:extLst>
          </p:cNvPr>
          <p:cNvSpPr txBox="1"/>
          <p:nvPr/>
        </p:nvSpPr>
        <p:spPr>
          <a:xfrm>
            <a:off x="8682990" y="2327256"/>
            <a:ext cx="632557" cy="261610"/>
          </a:xfrm>
          <a:prstGeom prst="rect">
            <a:avLst/>
          </a:prstGeom>
          <a:noFill/>
        </p:spPr>
        <p:txBody>
          <a:bodyPr wrap="square" rtlCol="0">
            <a:spAutoFit/>
          </a:bodyPr>
          <a:lstStyle/>
          <a:p>
            <a:pPr marL="0" marR="0" lvl="0" indent="0" algn="l" defTabSz="457200" rtl="0" eaLnBrk="0" fontAlgn="base" latinLnBrk="0" hangingPunct="0">
              <a:lnSpc>
                <a:spcPct val="100000"/>
              </a:lnSpc>
              <a:spcBef>
                <a:spcPct val="0"/>
              </a:spcBef>
              <a:spcAft>
                <a:spcPct val="0"/>
              </a:spcAft>
              <a:buClrTx/>
              <a:buSzTx/>
              <a:buFontTx/>
              <a:buNone/>
              <a:tabLst/>
              <a:defRPr/>
            </a:pPr>
            <a:r>
              <a:rPr kumimoji="0" lang="en-GB" sz="11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z%</a:t>
            </a:r>
          </a:p>
        </p:txBody>
      </p:sp>
      <p:sp>
        <p:nvSpPr>
          <p:cNvPr id="53" name="TextBox 52">
            <a:extLst>
              <a:ext uri="{FF2B5EF4-FFF2-40B4-BE49-F238E27FC236}">
                <a16:creationId xmlns:a16="http://schemas.microsoft.com/office/drawing/2014/main" id="{89D42CE3-C5D3-4078-B220-1195D7B34720}"/>
              </a:ext>
            </a:extLst>
          </p:cNvPr>
          <p:cNvSpPr txBox="1"/>
          <p:nvPr/>
        </p:nvSpPr>
        <p:spPr>
          <a:xfrm>
            <a:off x="4419919" y="3859331"/>
            <a:ext cx="632557" cy="261610"/>
          </a:xfrm>
          <a:prstGeom prst="rect">
            <a:avLst/>
          </a:prstGeom>
          <a:noFill/>
        </p:spPr>
        <p:txBody>
          <a:bodyPr wrap="square" rtlCol="0">
            <a:spAutoFit/>
          </a:bodyPr>
          <a:lstStyle/>
          <a:p>
            <a:pPr marL="0" marR="0" lvl="0" indent="0" algn="r" defTabSz="457200" rtl="0" eaLnBrk="0" fontAlgn="base" latinLnBrk="0" hangingPunct="0">
              <a:lnSpc>
                <a:spcPct val="100000"/>
              </a:lnSpc>
              <a:spcBef>
                <a:spcPct val="0"/>
              </a:spcBef>
              <a:spcAft>
                <a:spcPct val="0"/>
              </a:spcAft>
              <a:buClrTx/>
              <a:buSzTx/>
              <a:buFontTx/>
              <a:buNone/>
              <a:tabLst/>
              <a:defRPr/>
            </a:pPr>
            <a:r>
              <a:rPr kumimoji="0" lang="en-GB" sz="11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100%</a:t>
            </a:r>
          </a:p>
        </p:txBody>
      </p:sp>
      <p:sp>
        <p:nvSpPr>
          <p:cNvPr id="54" name="TextBox 53">
            <a:extLst>
              <a:ext uri="{FF2B5EF4-FFF2-40B4-BE49-F238E27FC236}">
                <a16:creationId xmlns:a16="http://schemas.microsoft.com/office/drawing/2014/main" id="{36091176-E6E2-4AAB-B11C-B8E90ACF6F3B}"/>
              </a:ext>
            </a:extLst>
          </p:cNvPr>
          <p:cNvSpPr txBox="1"/>
          <p:nvPr/>
        </p:nvSpPr>
        <p:spPr>
          <a:xfrm>
            <a:off x="592398" y="5156530"/>
            <a:ext cx="11062617" cy="1384995"/>
          </a:xfrm>
          <a:prstGeom prst="rect">
            <a:avLst/>
          </a:prstGeom>
          <a:noFill/>
        </p:spPr>
        <p:txBody>
          <a:bodyPr wrap="square" rtlCol="0">
            <a:spAutoFit/>
          </a:bodyPr>
          <a:lstStyle/>
          <a:p>
            <a:pPr marR="0" lvl="0" algn="l" defTabSz="457200" rtl="0" eaLnBrk="1" fontAlgn="base" latinLnBrk="0" hangingPunct="1">
              <a:lnSpc>
                <a:spcPct val="100000"/>
              </a:lnSpc>
              <a:spcBef>
                <a:spcPct val="0"/>
              </a:spcBef>
              <a:spcAft>
                <a:spcPct val="0"/>
              </a:spcAft>
              <a:buClr>
                <a:srgbClr val="FF656C"/>
              </a:buClr>
              <a:buSzTx/>
              <a:tabLst/>
              <a:defRPr/>
            </a:pPr>
            <a:r>
              <a:rPr kumimoji="0" lang="en-US" sz="1200" b="0" i="0" u="none" strike="noStrike" kern="1200" cap="none" spc="-60" normalizeH="0" baseline="0" noProof="0">
                <a:ln>
                  <a:noFill/>
                </a:ln>
                <a:solidFill>
                  <a:srgbClr val="002060"/>
                </a:solidFill>
                <a:effectLst/>
                <a:uLnTx/>
                <a:uFillTx/>
                <a:latin typeface="Calibri Light" panose="020F0302020204030204" pitchFamily="34" charset="0"/>
                <a:ea typeface="Verdana" panose="020B0604030504040204" pitchFamily="34" charset="0"/>
                <a:cs typeface="Calibri Light" panose="020F0302020204030204" pitchFamily="34" charset="0"/>
              </a:rPr>
              <a:t>--DeSPAC </a:t>
            </a:r>
            <a:r>
              <a:rPr kumimoji="0" lang="en-US" sz="1200" b="0" i="0" u="none" strike="noStrike" kern="1200" cap="none" spc="-60" normalizeH="0" baseline="0" noProof="0" dirty="0">
                <a:ln>
                  <a:noFill/>
                </a:ln>
                <a:solidFill>
                  <a:srgbClr val="002060"/>
                </a:solidFill>
                <a:effectLst/>
                <a:uLnTx/>
                <a:uFillTx/>
                <a:latin typeface="Calibri Light" panose="020F0302020204030204" pitchFamily="34" charset="0"/>
                <a:ea typeface="Verdana" panose="020B0604030504040204" pitchFamily="34" charset="0"/>
                <a:cs typeface="Calibri Light" panose="020F0302020204030204" pitchFamily="34" charset="0"/>
              </a:rPr>
              <a:t>structure achieved through two “reverse triangular mergers”*, by which MergerSub 1 merges into TargetCo, and MergerSub 2 merges into SPAC, with TargetCo and SPAC each surviving the merger as wholly owned subsidiaries of HoldingCo (i.e., the TargetCo’s shareholders and the SPAC’s shareholders receive HoldingCo shares directly as a result of the mergers).</a:t>
            </a:r>
          </a:p>
          <a:p>
            <a:pPr marR="0" lvl="0" algn="l" defTabSz="457200" rtl="0" eaLnBrk="1" fontAlgn="base" latinLnBrk="0" hangingPunct="1">
              <a:lnSpc>
                <a:spcPct val="100000"/>
              </a:lnSpc>
              <a:spcBef>
                <a:spcPct val="0"/>
              </a:spcBef>
              <a:spcAft>
                <a:spcPct val="0"/>
              </a:spcAft>
              <a:buClr>
                <a:srgbClr val="FF656C"/>
              </a:buClr>
              <a:buSzTx/>
              <a:tabLst/>
              <a:defRPr/>
            </a:pPr>
            <a:r>
              <a:rPr kumimoji="0" lang="es-ES" sz="1200" b="0" i="0" u="none" strike="noStrike" kern="1200" cap="none" spc="-60" normalizeH="0" baseline="0" noProof="0">
                <a:ln>
                  <a:noFill/>
                </a:ln>
                <a:solidFill>
                  <a:srgbClr val="002060"/>
                </a:solidFill>
                <a:effectLst/>
                <a:uLnTx/>
                <a:uFillTx/>
                <a:latin typeface="Calibri Light" panose="020F0302020204030204" pitchFamily="34" charset="0"/>
                <a:cs typeface="Calibri Light" panose="020F0302020204030204" pitchFamily="34" charset="0"/>
              </a:rPr>
              <a:t>--</a:t>
            </a:r>
            <a:r>
              <a:rPr kumimoji="0" lang="en-US" sz="1200" b="0" i="0" u="none" strike="noStrike" kern="1200" cap="none" spc="-60" normalizeH="0" baseline="0" noProof="0">
                <a:ln>
                  <a:noFill/>
                </a:ln>
                <a:solidFill>
                  <a:srgbClr val="002060"/>
                </a:solidFill>
                <a:effectLst/>
                <a:uLnTx/>
                <a:uFillTx/>
                <a:latin typeface="Calibri Light" panose="020F0302020204030204" pitchFamily="34" charset="0"/>
                <a:cs typeface="Calibri Light" panose="020F0302020204030204" pitchFamily="34" charset="0"/>
              </a:rPr>
              <a:t>From </a:t>
            </a:r>
            <a:r>
              <a:rPr kumimoji="0" lang="en-US" sz="1200" b="0" i="0" u="none" strike="noStrike" kern="1200" cap="none" spc="-60" normalizeH="0" baseline="0" noProof="0" dirty="0">
                <a:ln>
                  <a:noFill/>
                </a:ln>
                <a:solidFill>
                  <a:srgbClr val="002060"/>
                </a:solidFill>
                <a:effectLst/>
                <a:uLnTx/>
                <a:uFillTx/>
                <a:latin typeface="Calibri Light" panose="020F0302020204030204" pitchFamily="34" charset="0"/>
                <a:cs typeface="Calibri Light" panose="020F0302020204030204" pitchFamily="34" charset="0"/>
              </a:rPr>
              <a:t>an EU tax viewpoint, the same result can be achieved through an exchange of shares (share-for-share merger), in the EU to achieve this structure an exchange agent </a:t>
            </a:r>
            <a:r>
              <a:rPr kumimoji="0" lang="en-US" sz="1200" b="0" i="0" u="none" strike="noStrike" kern="1200" cap="none" spc="-60" normalizeH="0" baseline="0" noProof="0">
                <a:ln>
                  <a:noFill/>
                </a:ln>
                <a:solidFill>
                  <a:srgbClr val="002060"/>
                </a:solidFill>
                <a:effectLst/>
                <a:uLnTx/>
                <a:uFillTx/>
                <a:latin typeface="Calibri Light" panose="020F0302020204030204" pitchFamily="34" charset="0"/>
                <a:cs typeface="Calibri Light" panose="020F0302020204030204" pitchFamily="34" charset="0"/>
              </a:rPr>
              <a:t>should act on</a:t>
            </a:r>
            <a:r>
              <a:rPr kumimoji="0" lang="en-US" sz="1200" b="0" i="0" u="none" strike="noStrike" kern="1200" cap="none" spc="-60" normalizeH="0" baseline="0" noProof="0" dirty="0">
                <a:ln>
                  <a:noFill/>
                </a:ln>
                <a:solidFill>
                  <a:srgbClr val="002060"/>
                </a:solidFill>
                <a:effectLst/>
                <a:uLnTx/>
                <a:uFillTx/>
                <a:latin typeface="Calibri Light" panose="020F0302020204030204" pitchFamily="34" charset="0"/>
                <a:cs typeface="Calibri Light" panose="020F0302020204030204" pitchFamily="34" charset="0"/>
              </a:rPr>
              <a:t>	behalf investors receiving shares in </a:t>
            </a:r>
            <a:r>
              <a:rPr kumimoji="0" lang="en-US" sz="1200" b="0" i="0" u="none" strike="noStrike" kern="1200" cap="none" spc="-60" normalizeH="0" baseline="0" noProof="0" dirty="0" err="1">
                <a:ln>
                  <a:noFill/>
                </a:ln>
                <a:solidFill>
                  <a:srgbClr val="002060"/>
                </a:solidFill>
                <a:effectLst/>
                <a:uLnTx/>
                <a:uFillTx/>
                <a:latin typeface="Calibri Light" panose="020F0302020204030204" pitchFamily="34" charset="0"/>
                <a:cs typeface="Calibri Light" panose="020F0302020204030204" pitchFamily="34" charset="0"/>
              </a:rPr>
              <a:t>TargetCo</a:t>
            </a:r>
            <a:r>
              <a:rPr kumimoji="0" lang="en-US" sz="1200" b="0" i="0" u="none" strike="noStrike" kern="1200" cap="none" spc="-60" normalizeH="0" baseline="0" noProof="0" dirty="0">
                <a:ln>
                  <a:noFill/>
                </a:ln>
                <a:solidFill>
                  <a:srgbClr val="002060"/>
                </a:solidFill>
                <a:effectLst/>
                <a:uLnTx/>
                <a:uFillTx/>
                <a:latin typeface="Calibri Light" panose="020F0302020204030204" pitchFamily="34" charset="0"/>
                <a:cs typeface="Calibri Light" panose="020F0302020204030204" pitchFamily="34" charset="0"/>
              </a:rPr>
              <a:t> </a:t>
            </a:r>
            <a:r>
              <a:rPr kumimoji="0" lang="en-US" sz="1200" b="0" i="0" u="none" strike="noStrike" kern="1200" cap="none" spc="-60" normalizeH="0" baseline="0" noProof="0">
                <a:ln>
                  <a:noFill/>
                </a:ln>
                <a:solidFill>
                  <a:srgbClr val="002060"/>
                </a:solidFill>
                <a:effectLst/>
                <a:uLnTx/>
                <a:uFillTx/>
                <a:latin typeface="Calibri Light" panose="020F0302020204030204" pitchFamily="34" charset="0"/>
                <a:cs typeface="Calibri Light" panose="020F0302020204030204" pitchFamily="34" charset="0"/>
              </a:rPr>
              <a:t>and SPAC </a:t>
            </a:r>
            <a:r>
              <a:rPr kumimoji="0" lang="en-US" sz="1200" b="0" i="0" u="none" strike="noStrike" kern="1200" cap="none" spc="-60" normalizeH="0" baseline="0" noProof="0" dirty="0">
                <a:ln>
                  <a:noFill/>
                </a:ln>
                <a:solidFill>
                  <a:srgbClr val="002060"/>
                </a:solidFill>
                <a:effectLst/>
                <a:uLnTx/>
                <a:uFillTx/>
                <a:latin typeface="Calibri Light" panose="020F0302020204030204" pitchFamily="34" charset="0"/>
                <a:cs typeface="Calibri Light" panose="020F0302020204030204" pitchFamily="34" charset="0"/>
              </a:rPr>
              <a:t>and exchanging them for shares in Holdco</a:t>
            </a:r>
            <a:endParaRPr kumimoji="0" lang="en-US" sz="1200" b="0" i="0" u="none" strike="noStrike" kern="1200" cap="none" spc="-60" normalizeH="0" baseline="0" noProof="0" dirty="0">
              <a:ln>
                <a:noFill/>
              </a:ln>
              <a:solidFill>
                <a:srgbClr val="002060"/>
              </a:solidFill>
              <a:effectLst/>
              <a:uLnTx/>
              <a:uFillTx/>
              <a:latin typeface="Calibri Light" panose="020F0302020204030204" pitchFamily="34" charset="0"/>
              <a:ea typeface="Verdana" panose="020B0604030504040204" pitchFamily="34" charset="0"/>
              <a:cs typeface="Calibri Light" panose="020F0302020204030204" pitchFamily="34" charset="0"/>
            </a:endParaRPr>
          </a:p>
          <a:p>
            <a:pPr marR="0" lvl="0" algn="l" defTabSz="457200" rtl="0" eaLnBrk="1" fontAlgn="base" latinLnBrk="0" hangingPunct="1">
              <a:lnSpc>
                <a:spcPct val="100000"/>
              </a:lnSpc>
              <a:spcBef>
                <a:spcPct val="0"/>
              </a:spcBef>
              <a:spcAft>
                <a:spcPct val="0"/>
              </a:spcAft>
              <a:buClr>
                <a:srgbClr val="FF656C"/>
              </a:buClr>
              <a:buSzTx/>
              <a:tabLst/>
              <a:defRPr/>
            </a:pPr>
            <a:r>
              <a:rPr kumimoji="0" lang="en-US" sz="1200" b="0" i="0" u="none" strike="noStrike" kern="1200" cap="none" spc="-60" normalizeH="0" baseline="0" noProof="0">
                <a:ln>
                  <a:noFill/>
                </a:ln>
                <a:solidFill>
                  <a:srgbClr val="002060"/>
                </a:solidFill>
                <a:effectLst/>
                <a:uLnTx/>
                <a:uFillTx/>
                <a:latin typeface="Calibri Light" panose="020F0302020204030204" pitchFamily="34" charset="0"/>
                <a:ea typeface="Verdana" panose="020B0604030504040204" pitchFamily="34" charset="0"/>
                <a:cs typeface="Calibri Light" panose="020F0302020204030204" pitchFamily="34" charset="0"/>
              </a:rPr>
              <a:t>--SPAC </a:t>
            </a:r>
            <a:r>
              <a:rPr kumimoji="0" lang="en-US" sz="1200" b="0" i="0" u="none" strike="noStrike" kern="1200" cap="none" spc="-60" normalizeH="0" baseline="0" noProof="0" dirty="0">
                <a:ln>
                  <a:noFill/>
                </a:ln>
                <a:solidFill>
                  <a:srgbClr val="002060"/>
                </a:solidFill>
                <a:effectLst/>
                <a:uLnTx/>
                <a:uFillTx/>
                <a:latin typeface="Calibri Light" panose="020F0302020204030204" pitchFamily="34" charset="0"/>
                <a:ea typeface="Verdana" panose="020B0604030504040204" pitchFamily="34" charset="0"/>
                <a:cs typeface="Calibri Light" panose="020F0302020204030204" pitchFamily="34" charset="0"/>
              </a:rPr>
              <a:t>shares are delisted and HoldingCo shares become traded shares.</a:t>
            </a:r>
          </a:p>
          <a:p>
            <a:pPr marR="0" lvl="0" algn="l" defTabSz="457200" rtl="0" eaLnBrk="1" fontAlgn="base" latinLnBrk="0" hangingPunct="1">
              <a:lnSpc>
                <a:spcPct val="100000"/>
              </a:lnSpc>
              <a:spcBef>
                <a:spcPct val="0"/>
              </a:spcBef>
              <a:spcAft>
                <a:spcPct val="0"/>
              </a:spcAft>
              <a:buClr>
                <a:srgbClr val="FF656C"/>
              </a:buClr>
              <a:buSzTx/>
              <a:tabLst/>
              <a:defRPr/>
            </a:pPr>
            <a:r>
              <a:rPr lang="en-US" sz="1200" spc="-60">
                <a:solidFill>
                  <a:srgbClr val="002060"/>
                </a:solidFill>
                <a:latin typeface="Calibri Light" panose="020F0302020204030204" pitchFamily="34" charset="0"/>
                <a:ea typeface="Verdana" panose="020B0604030504040204" pitchFamily="34" charset="0"/>
                <a:cs typeface="Calibri Light" panose="020F0302020204030204" pitchFamily="34" charset="0"/>
              </a:rPr>
              <a:t>--HoldCo </a:t>
            </a:r>
            <a:r>
              <a:rPr lang="en-US" sz="1200" spc="-60" dirty="0">
                <a:solidFill>
                  <a:srgbClr val="002060"/>
                </a:solidFill>
                <a:latin typeface="Calibri Light" panose="020F0302020204030204" pitchFamily="34" charset="0"/>
                <a:ea typeface="Verdana" panose="020B0604030504040204" pitchFamily="34" charset="0"/>
                <a:cs typeface="Calibri Light" panose="020F0302020204030204" pitchFamily="34" charset="0"/>
              </a:rPr>
              <a:t>can keep the tax residence of </a:t>
            </a:r>
            <a:r>
              <a:rPr lang="en-US" sz="1200" spc="-60" dirty="0" err="1">
                <a:solidFill>
                  <a:srgbClr val="002060"/>
                </a:solidFill>
                <a:latin typeface="Calibri Light" panose="020F0302020204030204" pitchFamily="34" charset="0"/>
                <a:ea typeface="Verdana" panose="020B0604030504040204" pitchFamily="34" charset="0"/>
                <a:cs typeface="Calibri Light" panose="020F0302020204030204" pitchFamily="34" charset="0"/>
              </a:rPr>
              <a:t>TargetCo</a:t>
            </a:r>
            <a:r>
              <a:rPr lang="en-US" sz="1200" spc="-60" dirty="0">
                <a:solidFill>
                  <a:srgbClr val="002060"/>
                </a:solidFill>
                <a:latin typeface="Calibri Light" panose="020F0302020204030204" pitchFamily="34" charset="0"/>
                <a:ea typeface="Verdana" panose="020B0604030504040204" pitchFamily="34" charset="0"/>
                <a:cs typeface="Calibri Light" panose="020F0302020204030204" pitchFamily="34" charset="0"/>
              </a:rPr>
              <a:t>.</a:t>
            </a:r>
            <a:endParaRPr kumimoji="0" lang="en-US" sz="1200" b="0" i="0" u="none" strike="noStrike" kern="1200" cap="none" spc="-60" normalizeH="0" baseline="0" noProof="0" dirty="0">
              <a:ln>
                <a:noFill/>
              </a:ln>
              <a:solidFill>
                <a:srgbClr val="002060"/>
              </a:solidFill>
              <a:effectLst/>
              <a:uLnTx/>
              <a:uFillTx/>
              <a:latin typeface="Calibri Light" panose="020F0302020204030204" pitchFamily="34" charset="0"/>
              <a:ea typeface="Verdana" panose="020B0604030504040204" pitchFamily="34" charset="0"/>
              <a:cs typeface="Calibri Light" panose="020F0302020204030204" pitchFamily="34" charset="0"/>
            </a:endParaRPr>
          </a:p>
          <a:p>
            <a:pPr marR="0" lvl="0" algn="l" defTabSz="457200" rtl="0" eaLnBrk="1" fontAlgn="base" latinLnBrk="0" hangingPunct="1">
              <a:lnSpc>
                <a:spcPct val="100000"/>
              </a:lnSpc>
              <a:spcBef>
                <a:spcPct val="0"/>
              </a:spcBef>
              <a:spcAft>
                <a:spcPct val="0"/>
              </a:spcAft>
              <a:buClr>
                <a:srgbClr val="FF656C"/>
              </a:buClr>
              <a:buSzTx/>
              <a:tabLst/>
              <a:defRPr/>
            </a:pPr>
            <a:r>
              <a:rPr lang="en-US" sz="1200" spc="-60">
                <a:solidFill>
                  <a:srgbClr val="002060"/>
                </a:solidFill>
                <a:latin typeface="Calibri Light" panose="020F0302020204030204" pitchFamily="34" charset="0"/>
                <a:ea typeface="Verdana" panose="020B0604030504040204" pitchFamily="34" charset="0"/>
                <a:cs typeface="Calibri Light" panose="020F0302020204030204" pitchFamily="34" charset="0"/>
              </a:rPr>
              <a:t>--Intra </a:t>
            </a:r>
            <a:r>
              <a:rPr lang="en-US" sz="1200" spc="-60" dirty="0">
                <a:solidFill>
                  <a:srgbClr val="002060"/>
                </a:solidFill>
                <a:latin typeface="Calibri Light" panose="020F0302020204030204" pitchFamily="34" charset="0"/>
                <a:ea typeface="Verdana" panose="020B0604030504040204" pitchFamily="34" charset="0"/>
                <a:cs typeface="Calibri Light" panose="020F0302020204030204" pitchFamily="34" charset="0"/>
              </a:rPr>
              <a:t>group loan is required.</a:t>
            </a:r>
            <a:endParaRPr kumimoji="0" lang="en-US" sz="1200" b="0" i="0" u="none" strike="noStrike" kern="1200" cap="none" spc="-60" normalizeH="0" baseline="0" noProof="0" dirty="0">
              <a:ln>
                <a:noFill/>
              </a:ln>
              <a:solidFill>
                <a:srgbClr val="002060"/>
              </a:solidFill>
              <a:effectLst/>
              <a:uLnTx/>
              <a:uFillTx/>
              <a:latin typeface="Calibri Light" panose="020F0302020204030204" pitchFamily="34" charset="0"/>
              <a:ea typeface="Verdana" panose="020B0604030504040204" pitchFamily="34" charset="0"/>
              <a:cs typeface="Calibri Light" panose="020F0302020204030204" pitchFamily="34" charset="0"/>
            </a:endParaRPr>
          </a:p>
        </p:txBody>
      </p:sp>
      <p:sp>
        <p:nvSpPr>
          <p:cNvPr id="30" name="TextBox 29">
            <a:extLst>
              <a:ext uri="{FF2B5EF4-FFF2-40B4-BE49-F238E27FC236}">
                <a16:creationId xmlns:a16="http://schemas.microsoft.com/office/drawing/2014/main" id="{544D30AF-4922-42A8-9C1B-C053C3DBA19E}"/>
              </a:ext>
            </a:extLst>
          </p:cNvPr>
          <p:cNvSpPr txBox="1"/>
          <p:nvPr/>
        </p:nvSpPr>
        <p:spPr>
          <a:xfrm>
            <a:off x="7862454" y="174763"/>
            <a:ext cx="3962400" cy="369332"/>
          </a:xfrm>
          <a:prstGeom prst="rect">
            <a:avLst/>
          </a:prstGeom>
          <a:noFill/>
          <a:ln>
            <a:solidFill>
              <a:srgbClr val="0070C0"/>
            </a:solidFill>
          </a:ln>
        </p:spPr>
        <p:txBody>
          <a:bodyPr wrap="square" rtlCol="0">
            <a:spAutoFit/>
          </a:bodyPr>
          <a:lstStyle/>
          <a:p>
            <a:r>
              <a:rPr lang="en-US">
                <a:solidFill>
                  <a:schemeClr val="accent1">
                    <a:lumMod val="75000"/>
                  </a:schemeClr>
                </a:solidFill>
              </a:rPr>
              <a:t>Delcia Capocasale, Cuatrecasas</a:t>
            </a:r>
          </a:p>
        </p:txBody>
      </p:sp>
    </p:spTree>
    <p:extLst>
      <p:ext uri="{BB962C8B-B14F-4D97-AF65-F5344CB8AC3E}">
        <p14:creationId xmlns:p14="http://schemas.microsoft.com/office/powerpoint/2010/main" val="1090708528"/>
      </p:ext>
    </p:extLst>
  </p:cSld>
  <p:clrMapOvr>
    <a:masterClrMapping/>
  </p:clrMapOvr>
</p:sld>
</file>

<file path=ppt/slides/slide35.xml><?xml version="1.0" encoding="utf-8"?>
<p:sld xmlns:a14="http://schemas.microsoft.com/office/drawing/2010/main"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p:spPr>
      </p:pic>
      <p:sp>
        <p:nvSpPr>
          <p:cNvPr id="2" name="TextBox 1">
            <a:extLst>
              <a:ext uri="{FF2B5EF4-FFF2-40B4-BE49-F238E27FC236}">
                <a16:creationId xmlns:a16="http://schemas.microsoft.com/office/drawing/2014/main" id="{3495F1BC-69AC-48CF-9FD7-22E008485E1E}"/>
              </a:ext>
            </a:extLst>
          </p:cNvPr>
          <p:cNvSpPr txBox="1"/>
          <p:nvPr/>
        </p:nvSpPr>
        <p:spPr>
          <a:xfrm>
            <a:off x="422561" y="381000"/>
            <a:ext cx="11402293" cy="523220"/>
          </a:xfrm>
          <a:prstGeom prst="rect">
            <a:avLst/>
          </a:prstGeom>
          <a:noFill/>
        </p:spPr>
        <p:txBody>
          <a:bodyPr wrap="square" rtlCol="0">
            <a:spAutoFit/>
          </a:bodyPr>
          <a:lstStyle/>
          <a:p>
            <a:r>
              <a:rPr lang="en-US" sz="2800" u="sng">
                <a:solidFill>
                  <a:schemeClr val="accent5">
                    <a:lumMod val="50000"/>
                  </a:schemeClr>
                </a:solidFill>
              </a:rPr>
              <a:t>“Double dummy” Transactions– U.S. Considerations</a:t>
            </a:r>
          </a:p>
        </p:txBody>
      </p:sp>
      <p:sp>
        <p:nvSpPr>
          <p:cNvPr id="5" name="Content Placeholder 2">
            <a:extLst>
              <a:ext uri="{FF2B5EF4-FFF2-40B4-BE49-F238E27FC236}">
                <a16:creationId xmlns:a16="http://schemas.microsoft.com/office/drawing/2014/main" id="{8B029ACA-ACB8-4FDA-AA3E-6286646F7CCB}"/>
              </a:ext>
            </a:extLst>
          </p:cNvPr>
          <p:cNvSpPr txBox="1">
            <a:spLocks/>
          </p:cNvSpPr>
          <p:nvPr/>
        </p:nvSpPr>
        <p:spPr>
          <a:xfrm>
            <a:off x="457199" y="1163782"/>
            <a:ext cx="11367655" cy="442652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000">
                <a:solidFill>
                  <a:schemeClr val="accent5">
                    <a:lumMod val="50000"/>
                  </a:schemeClr>
                </a:solidFill>
                <a:latin typeface="+mj-lt"/>
              </a:rPr>
              <a:t>Stock consideration may qualify as tax-free to U.S. shareholders under Section 351, subject to potential application of U.S. anti-inversion rules</a:t>
            </a:r>
          </a:p>
          <a:p>
            <a:r>
              <a:rPr lang="en-US" sz="2000">
                <a:solidFill>
                  <a:schemeClr val="accent5">
                    <a:lumMod val="50000"/>
                  </a:schemeClr>
                </a:solidFill>
                <a:latin typeface="+mj-lt"/>
              </a:rPr>
              <a:t>Not tax-free to U.S. warrant holders</a:t>
            </a:r>
          </a:p>
          <a:p>
            <a:r>
              <a:rPr lang="en-US" sz="2000">
                <a:solidFill>
                  <a:schemeClr val="accent5">
                    <a:lumMod val="50000"/>
                  </a:schemeClr>
                </a:solidFill>
                <a:latin typeface="+mj-lt"/>
              </a:rPr>
              <a:t>May also qualify as a tax-free reorganization under Section 368, subject to meeting continuity of business requirement, which would protect warrants</a:t>
            </a:r>
          </a:p>
          <a:p>
            <a:pPr marL="0" indent="0">
              <a:buNone/>
            </a:pPr>
            <a:endParaRPr lang="en-US" sz="2000" dirty="0">
              <a:solidFill>
                <a:schemeClr val="accent5">
                  <a:lumMod val="50000"/>
                </a:schemeClr>
              </a:solidFill>
              <a:latin typeface="+mj-lt"/>
            </a:endParaRPr>
          </a:p>
        </p:txBody>
      </p:sp>
      <p:sp>
        <p:nvSpPr>
          <p:cNvPr id="7" name="Rectangle 6">
            <a:extLst>
              <a:ext uri="{FF2B5EF4-FFF2-40B4-BE49-F238E27FC236}">
                <a16:creationId xmlns:a16="http://schemas.microsoft.com/office/drawing/2014/main" id="{87567723-71A9-439D-8073-7432E54AB845}"/>
              </a:ext>
            </a:extLst>
          </p:cNvPr>
          <p:cNvSpPr/>
          <p:nvPr/>
        </p:nvSpPr>
        <p:spPr>
          <a:xfrm>
            <a:off x="557646" y="4673285"/>
            <a:ext cx="1021769" cy="607956"/>
          </a:xfrm>
          <a:prstGeom prst="rect">
            <a:avLst/>
          </a:prstGeom>
          <a:solidFill>
            <a:srgbClr val="CD2509"/>
          </a:solidFill>
          <a:ln w="9525">
            <a:solidFill>
              <a:schemeClr val="tx1"/>
            </a:solidFill>
          </a:ln>
          <a:effectLst>
            <a:outerShdw blurRad="50800" dist="38100" dir="2700000" algn="tl" rotWithShape="0">
              <a:prstClr val="black">
                <a:alpha val="40000"/>
              </a:prstClr>
            </a:outerShdw>
            <a:softEdge rad="1270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b="1">
                <a:solidFill>
                  <a:schemeClr val="bg1"/>
                </a:solidFill>
                <a:cs typeface="Arial" panose="020B0604020202020204" pitchFamily="34" charset="0"/>
              </a:rPr>
              <a:t>SPAC</a:t>
            </a:r>
          </a:p>
        </p:txBody>
      </p:sp>
      <p:sp>
        <p:nvSpPr>
          <p:cNvPr id="8" name="Rectangle 7">
            <a:extLst>
              <a:ext uri="{FF2B5EF4-FFF2-40B4-BE49-F238E27FC236}">
                <a16:creationId xmlns:a16="http://schemas.microsoft.com/office/drawing/2014/main" id="{BF6A33FE-AD24-4F42-8401-5819531F398B}"/>
              </a:ext>
            </a:extLst>
          </p:cNvPr>
          <p:cNvSpPr/>
          <p:nvPr/>
        </p:nvSpPr>
        <p:spPr>
          <a:xfrm>
            <a:off x="4749012" y="4666356"/>
            <a:ext cx="966767" cy="607956"/>
          </a:xfrm>
          <a:prstGeom prst="rect">
            <a:avLst/>
          </a:prstGeom>
          <a:solidFill>
            <a:srgbClr val="339966"/>
          </a:solidFill>
          <a:ln w="9525">
            <a:solidFill>
              <a:schemeClr val="tx1"/>
            </a:solidFill>
          </a:ln>
          <a:effectLst>
            <a:outerShdw blurRad="50800" dist="38100" dir="2700000" algn="tl" rotWithShape="0">
              <a:prstClr val="black">
                <a:alpha val="40000"/>
              </a:prstClr>
            </a:outerShdw>
            <a:softEdge rad="1270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b="1">
                <a:solidFill>
                  <a:schemeClr val="bg1"/>
                </a:solidFill>
                <a:cs typeface="Arial" panose="020B0604020202020204" pitchFamily="34" charset="0"/>
              </a:rPr>
              <a:t>Target</a:t>
            </a:r>
          </a:p>
        </p:txBody>
      </p:sp>
      <p:sp>
        <p:nvSpPr>
          <p:cNvPr id="9" name="Rectangle 8">
            <a:extLst>
              <a:ext uri="{FF2B5EF4-FFF2-40B4-BE49-F238E27FC236}">
                <a16:creationId xmlns:a16="http://schemas.microsoft.com/office/drawing/2014/main" id="{8046F96B-BC8A-4E9E-B3F0-FB014AE3EDF1}"/>
              </a:ext>
            </a:extLst>
          </p:cNvPr>
          <p:cNvSpPr/>
          <p:nvPr/>
        </p:nvSpPr>
        <p:spPr>
          <a:xfrm>
            <a:off x="2583869" y="3645430"/>
            <a:ext cx="1021769" cy="607956"/>
          </a:xfrm>
          <a:prstGeom prst="rect">
            <a:avLst/>
          </a:prstGeom>
          <a:solidFill>
            <a:schemeClr val="tx2">
              <a:lumMod val="60000"/>
              <a:lumOff val="40000"/>
            </a:schemeClr>
          </a:solidFill>
          <a:ln w="9525">
            <a:solidFill>
              <a:schemeClr val="tx1"/>
            </a:solidFill>
          </a:ln>
          <a:effectLst>
            <a:outerShdw blurRad="50800" dist="38100" dir="2700000" algn="tl" rotWithShape="0">
              <a:prstClr val="black">
                <a:alpha val="40000"/>
              </a:prstClr>
            </a:outerShdw>
            <a:softEdge rad="1270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b="1">
                <a:solidFill>
                  <a:schemeClr val="bg1"/>
                </a:solidFill>
                <a:cs typeface="Arial" panose="020B0604020202020204" pitchFamily="34" charset="0"/>
              </a:rPr>
              <a:t>NewCo</a:t>
            </a:r>
          </a:p>
        </p:txBody>
      </p:sp>
      <p:sp>
        <p:nvSpPr>
          <p:cNvPr id="11" name="Rectangle 10">
            <a:extLst>
              <a:ext uri="{FF2B5EF4-FFF2-40B4-BE49-F238E27FC236}">
                <a16:creationId xmlns:a16="http://schemas.microsoft.com/office/drawing/2014/main" id="{FB61B2A8-DEF6-47A5-B799-DDDFA5D16FB5}"/>
              </a:ext>
            </a:extLst>
          </p:cNvPr>
          <p:cNvSpPr/>
          <p:nvPr/>
        </p:nvSpPr>
        <p:spPr>
          <a:xfrm>
            <a:off x="1953859" y="4673285"/>
            <a:ext cx="1021769" cy="607956"/>
          </a:xfrm>
          <a:prstGeom prst="rect">
            <a:avLst/>
          </a:prstGeom>
          <a:solidFill>
            <a:schemeClr val="tx2">
              <a:lumMod val="60000"/>
              <a:lumOff val="40000"/>
            </a:schemeClr>
          </a:solidFill>
          <a:ln w="9525">
            <a:solidFill>
              <a:schemeClr val="tx1"/>
            </a:solidFill>
          </a:ln>
          <a:effectLst>
            <a:outerShdw blurRad="50800" dist="38100" dir="2700000" algn="tl" rotWithShape="0">
              <a:prstClr val="black">
                <a:alpha val="40000"/>
              </a:prstClr>
            </a:outerShdw>
            <a:softEdge rad="1270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b="1">
                <a:solidFill>
                  <a:schemeClr val="bg1"/>
                </a:solidFill>
                <a:cs typeface="Arial" panose="020B0604020202020204" pitchFamily="34" charset="0"/>
              </a:rPr>
              <a:t>Merger</a:t>
            </a:r>
            <a:br>
              <a:rPr lang="en-US" sz="1600" b="1">
                <a:solidFill>
                  <a:schemeClr val="bg1"/>
                </a:solidFill>
                <a:cs typeface="Arial" panose="020B0604020202020204" pitchFamily="34" charset="0"/>
              </a:rPr>
            </a:br>
            <a:r>
              <a:rPr lang="en-US" sz="1600" b="1">
                <a:solidFill>
                  <a:schemeClr val="bg1"/>
                </a:solidFill>
                <a:cs typeface="Arial" panose="020B0604020202020204" pitchFamily="34" charset="0"/>
              </a:rPr>
              <a:t>Sub 1</a:t>
            </a:r>
          </a:p>
        </p:txBody>
      </p:sp>
      <p:sp>
        <p:nvSpPr>
          <p:cNvPr id="12" name="Rectangle 11">
            <a:extLst>
              <a:ext uri="{FF2B5EF4-FFF2-40B4-BE49-F238E27FC236}">
                <a16:creationId xmlns:a16="http://schemas.microsoft.com/office/drawing/2014/main" id="{BC7C766F-E84F-43B4-826B-D832D7873C92}"/>
              </a:ext>
            </a:extLst>
          </p:cNvPr>
          <p:cNvSpPr/>
          <p:nvPr/>
        </p:nvSpPr>
        <p:spPr>
          <a:xfrm>
            <a:off x="3270044" y="4687145"/>
            <a:ext cx="1021769" cy="607956"/>
          </a:xfrm>
          <a:prstGeom prst="rect">
            <a:avLst/>
          </a:prstGeom>
          <a:solidFill>
            <a:schemeClr val="tx2">
              <a:lumMod val="60000"/>
              <a:lumOff val="40000"/>
            </a:schemeClr>
          </a:solidFill>
          <a:ln w="9525">
            <a:solidFill>
              <a:schemeClr val="tx1"/>
            </a:solidFill>
          </a:ln>
          <a:effectLst>
            <a:outerShdw blurRad="50800" dist="38100" dir="2700000" algn="tl" rotWithShape="0">
              <a:prstClr val="black">
                <a:alpha val="40000"/>
              </a:prstClr>
            </a:outerShdw>
            <a:softEdge rad="1270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b="1">
                <a:solidFill>
                  <a:schemeClr val="bg1"/>
                </a:solidFill>
                <a:cs typeface="Arial" panose="020B0604020202020204" pitchFamily="34" charset="0"/>
              </a:rPr>
              <a:t>Merger</a:t>
            </a:r>
          </a:p>
          <a:p>
            <a:pPr algn="ctr"/>
            <a:r>
              <a:rPr lang="en-US" sz="1600" b="1">
                <a:solidFill>
                  <a:schemeClr val="bg1"/>
                </a:solidFill>
                <a:cs typeface="Arial" panose="020B0604020202020204" pitchFamily="34" charset="0"/>
              </a:rPr>
              <a:t>Sub 2</a:t>
            </a:r>
          </a:p>
        </p:txBody>
      </p:sp>
      <p:cxnSp>
        <p:nvCxnSpPr>
          <p:cNvPr id="13" name="Straight Arrow Connector 12">
            <a:extLst>
              <a:ext uri="{FF2B5EF4-FFF2-40B4-BE49-F238E27FC236}">
                <a16:creationId xmlns:a16="http://schemas.microsoft.com/office/drawing/2014/main" id="{682FC275-5A7E-4B2A-A576-33EF9CE3A32F}"/>
              </a:ext>
            </a:extLst>
          </p:cNvPr>
          <p:cNvCxnSpPr>
            <a:stCxn id="12" idx="3"/>
          </p:cNvCxnSpPr>
          <p:nvPr/>
        </p:nvCxnSpPr>
        <p:spPr>
          <a:xfrm>
            <a:off x="4291813" y="4991123"/>
            <a:ext cx="457199"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8314997E-9EC9-4ADC-8EA3-30A4314F8021}"/>
              </a:ext>
            </a:extLst>
          </p:cNvPr>
          <p:cNvCxnSpPr>
            <a:stCxn id="11" idx="1"/>
          </p:cNvCxnSpPr>
          <p:nvPr/>
        </p:nvCxnSpPr>
        <p:spPr>
          <a:xfrm flipH="1">
            <a:off x="1659443" y="4977263"/>
            <a:ext cx="294416"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C4F9D92B-37C4-4DA3-A819-66141E3FA6D9}"/>
              </a:ext>
            </a:extLst>
          </p:cNvPr>
          <p:cNvCxnSpPr/>
          <p:nvPr/>
        </p:nvCxnSpPr>
        <p:spPr>
          <a:xfrm>
            <a:off x="9026255" y="4253386"/>
            <a:ext cx="0" cy="41297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7489E6CE-4EC4-49E1-893B-D21618227EF1}"/>
              </a:ext>
            </a:extLst>
          </p:cNvPr>
          <p:cNvCxnSpPr/>
          <p:nvPr/>
        </p:nvCxnSpPr>
        <p:spPr>
          <a:xfrm>
            <a:off x="2833254" y="4260317"/>
            <a:ext cx="0" cy="41297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2C508562-14DE-492B-9402-2DFC3E6FFE92}"/>
              </a:ext>
            </a:extLst>
          </p:cNvPr>
          <p:cNvCxnSpPr>
            <a:cxnSpLocks/>
          </p:cNvCxnSpPr>
          <p:nvPr/>
        </p:nvCxnSpPr>
        <p:spPr>
          <a:xfrm>
            <a:off x="6047509" y="3377046"/>
            <a:ext cx="48491" cy="2123209"/>
          </a:xfrm>
          <a:prstGeom prst="line">
            <a:avLst/>
          </a:prstGeom>
        </p:spPr>
        <p:style>
          <a:lnRef idx="1">
            <a:schemeClr val="accent1"/>
          </a:lnRef>
          <a:fillRef idx="0">
            <a:schemeClr val="accent1"/>
          </a:fillRef>
          <a:effectRef idx="0">
            <a:schemeClr val="accent1"/>
          </a:effectRef>
          <a:fontRef idx="minor">
            <a:schemeClr val="tx1"/>
          </a:fontRef>
        </p:style>
      </p:cxnSp>
      <p:sp>
        <p:nvSpPr>
          <p:cNvPr id="25" name="Rectangle 24">
            <a:extLst>
              <a:ext uri="{FF2B5EF4-FFF2-40B4-BE49-F238E27FC236}">
                <a16:creationId xmlns:a16="http://schemas.microsoft.com/office/drawing/2014/main" id="{24D82697-055B-4667-898D-E4874E24C531}"/>
              </a:ext>
            </a:extLst>
          </p:cNvPr>
          <p:cNvSpPr/>
          <p:nvPr/>
        </p:nvSpPr>
        <p:spPr>
          <a:xfrm>
            <a:off x="8056430" y="3659289"/>
            <a:ext cx="1021769" cy="607956"/>
          </a:xfrm>
          <a:prstGeom prst="rect">
            <a:avLst/>
          </a:prstGeom>
          <a:solidFill>
            <a:schemeClr val="tx2">
              <a:lumMod val="60000"/>
              <a:lumOff val="40000"/>
            </a:schemeClr>
          </a:solidFill>
          <a:ln w="9525">
            <a:solidFill>
              <a:schemeClr val="tx1"/>
            </a:solidFill>
          </a:ln>
          <a:effectLst>
            <a:outerShdw blurRad="50800" dist="38100" dir="2700000" algn="tl" rotWithShape="0">
              <a:prstClr val="black">
                <a:alpha val="40000"/>
              </a:prstClr>
            </a:outerShdw>
            <a:softEdge rad="1270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b="1">
                <a:solidFill>
                  <a:schemeClr val="bg1"/>
                </a:solidFill>
                <a:cs typeface="Arial" panose="020B0604020202020204" pitchFamily="34" charset="0"/>
              </a:rPr>
              <a:t>NewCo</a:t>
            </a:r>
          </a:p>
        </p:txBody>
      </p:sp>
      <p:cxnSp>
        <p:nvCxnSpPr>
          <p:cNvPr id="26" name="Straight Connector 25">
            <a:extLst>
              <a:ext uri="{FF2B5EF4-FFF2-40B4-BE49-F238E27FC236}">
                <a16:creationId xmlns:a16="http://schemas.microsoft.com/office/drawing/2014/main" id="{8C1D8C44-18B4-4D89-AE8A-8D56B5A3C592}"/>
              </a:ext>
            </a:extLst>
          </p:cNvPr>
          <p:cNvCxnSpPr/>
          <p:nvPr/>
        </p:nvCxnSpPr>
        <p:spPr>
          <a:xfrm>
            <a:off x="8243470" y="4253386"/>
            <a:ext cx="0" cy="412970"/>
          </a:xfrm>
          <a:prstGeom prst="line">
            <a:avLst/>
          </a:prstGeom>
        </p:spPr>
        <p:style>
          <a:lnRef idx="1">
            <a:schemeClr val="accent1"/>
          </a:lnRef>
          <a:fillRef idx="0">
            <a:schemeClr val="accent1"/>
          </a:fillRef>
          <a:effectRef idx="0">
            <a:schemeClr val="accent1"/>
          </a:effectRef>
          <a:fontRef idx="minor">
            <a:schemeClr val="tx1"/>
          </a:fontRef>
        </p:style>
      </p:cxnSp>
      <p:sp>
        <p:nvSpPr>
          <p:cNvPr id="27" name="Rectangle 26">
            <a:extLst>
              <a:ext uri="{FF2B5EF4-FFF2-40B4-BE49-F238E27FC236}">
                <a16:creationId xmlns:a16="http://schemas.microsoft.com/office/drawing/2014/main" id="{AD524200-4B86-4880-A619-7265083376C7}"/>
              </a:ext>
            </a:extLst>
          </p:cNvPr>
          <p:cNvSpPr/>
          <p:nvPr/>
        </p:nvSpPr>
        <p:spPr>
          <a:xfrm>
            <a:off x="7542438" y="4699178"/>
            <a:ext cx="1021769" cy="607956"/>
          </a:xfrm>
          <a:prstGeom prst="rect">
            <a:avLst/>
          </a:prstGeom>
          <a:solidFill>
            <a:srgbClr val="CD2509"/>
          </a:solidFill>
          <a:ln w="9525">
            <a:solidFill>
              <a:schemeClr val="tx1"/>
            </a:solidFill>
          </a:ln>
          <a:effectLst>
            <a:outerShdw blurRad="50800" dist="38100" dir="2700000" algn="tl" rotWithShape="0">
              <a:prstClr val="black">
                <a:alpha val="40000"/>
              </a:prstClr>
            </a:outerShdw>
            <a:softEdge rad="1270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b="1">
                <a:solidFill>
                  <a:schemeClr val="bg1"/>
                </a:solidFill>
                <a:cs typeface="Arial" panose="020B0604020202020204" pitchFamily="34" charset="0"/>
              </a:rPr>
              <a:t>SPAC</a:t>
            </a:r>
          </a:p>
        </p:txBody>
      </p:sp>
      <p:sp>
        <p:nvSpPr>
          <p:cNvPr id="28" name="Rectangle 27">
            <a:extLst>
              <a:ext uri="{FF2B5EF4-FFF2-40B4-BE49-F238E27FC236}">
                <a16:creationId xmlns:a16="http://schemas.microsoft.com/office/drawing/2014/main" id="{3EBF0C43-BAE6-4E03-9C3F-20A97FE2C595}"/>
              </a:ext>
            </a:extLst>
          </p:cNvPr>
          <p:cNvSpPr/>
          <p:nvPr/>
        </p:nvSpPr>
        <p:spPr>
          <a:xfrm>
            <a:off x="8759913" y="4680213"/>
            <a:ext cx="966767" cy="607956"/>
          </a:xfrm>
          <a:prstGeom prst="rect">
            <a:avLst/>
          </a:prstGeom>
          <a:solidFill>
            <a:srgbClr val="339966"/>
          </a:solidFill>
          <a:ln w="9525">
            <a:solidFill>
              <a:schemeClr val="tx1"/>
            </a:solidFill>
          </a:ln>
          <a:effectLst>
            <a:outerShdw blurRad="50800" dist="38100" dir="2700000" algn="tl" rotWithShape="0">
              <a:prstClr val="black">
                <a:alpha val="40000"/>
              </a:prstClr>
            </a:outerShdw>
            <a:softEdge rad="1270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b="1">
                <a:solidFill>
                  <a:schemeClr val="bg1"/>
                </a:solidFill>
                <a:cs typeface="Arial" panose="020B0604020202020204" pitchFamily="34" charset="0"/>
              </a:rPr>
              <a:t>Target</a:t>
            </a:r>
          </a:p>
        </p:txBody>
      </p:sp>
      <p:sp>
        <p:nvSpPr>
          <p:cNvPr id="19" name="TextBox 18">
            <a:extLst>
              <a:ext uri="{FF2B5EF4-FFF2-40B4-BE49-F238E27FC236}">
                <a16:creationId xmlns:a16="http://schemas.microsoft.com/office/drawing/2014/main" id="{69A4A665-CD9A-421A-B1DF-19885E369EEF}"/>
              </a:ext>
            </a:extLst>
          </p:cNvPr>
          <p:cNvSpPr txBox="1"/>
          <p:nvPr/>
        </p:nvSpPr>
        <p:spPr>
          <a:xfrm>
            <a:off x="8559142" y="143378"/>
            <a:ext cx="3470564" cy="369332"/>
          </a:xfrm>
          <a:prstGeom prst="rect">
            <a:avLst/>
          </a:prstGeom>
          <a:noFill/>
          <a:ln>
            <a:solidFill>
              <a:srgbClr val="0070C0"/>
            </a:solidFill>
          </a:ln>
        </p:spPr>
        <p:txBody>
          <a:bodyPr wrap="square" rtlCol="0">
            <a:spAutoFit/>
          </a:bodyPr>
          <a:lstStyle/>
          <a:p>
            <a:r>
              <a:rPr lang="en-US">
                <a:solidFill>
                  <a:schemeClr val="accent1">
                    <a:lumMod val="75000"/>
                  </a:schemeClr>
                </a:solidFill>
              </a:rPr>
              <a:t>Pamela Lawrence Endreny, Gibson</a:t>
            </a:r>
          </a:p>
        </p:txBody>
      </p:sp>
      <p:sp>
        <p:nvSpPr>
          <p:cNvPr id="3" name="Slide Number Placeholder 2">
            <a:extLst>
              <a:ext uri="{FF2B5EF4-FFF2-40B4-BE49-F238E27FC236}">
                <a16:creationId xmlns:a16="http://schemas.microsoft.com/office/drawing/2014/main" id="{393A3860-19FA-4B4A-9560-FE29F59DAD08}"/>
              </a:ext>
            </a:extLst>
          </p:cNvPr>
          <p:cNvSpPr>
            <a:spLocks noGrp="1"/>
          </p:cNvSpPr>
          <p:nvPr>
            <p:ph type="sldNum" sz="quarter" idx="12"/>
          </p:nvPr>
        </p:nvSpPr>
        <p:spPr/>
        <p:txBody>
          <a:bodyPr/>
          <a:lstStyle/>
          <a:p>
            <a:fld id="{16BC0DEB-40E7-4E2B-AFA7-58970AFA776D}" type="slidenum">
              <a:rPr lang="en-GB" smtClean="0"/>
              <a:t>35</a:t>
            </a:fld>
            <a:endParaRPr lang="en-GB"/>
          </a:p>
        </p:txBody>
      </p:sp>
    </p:spTree>
    <p:extLst>
      <p:ext uri="{BB962C8B-B14F-4D97-AF65-F5344CB8AC3E}">
        <p14:creationId xmlns:p14="http://schemas.microsoft.com/office/powerpoint/2010/main" val="2365867059"/>
      </p:ext>
    </p:extLst>
  </p:cSld>
  <p:clrMapOvr>
    <a:masterClrMapping/>
  </p:clrMapOvr>
</p:sld>
</file>

<file path=ppt/slides/slide36.xml><?xml version="1.0" encoding="utf-8"?>
<p:sld xmlns:a14="http://schemas.microsoft.com/office/drawing/2010/main"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p:spPr>
      </p:pic>
      <p:sp>
        <p:nvSpPr>
          <p:cNvPr id="6" name="Content Placeholder 2">
            <a:extLst>
              <a:ext uri="{FF2B5EF4-FFF2-40B4-BE49-F238E27FC236}">
                <a16:creationId xmlns:a16="http://schemas.microsoft.com/office/drawing/2014/main" id="{7C468A76-A482-4874-BBAB-93816B1ED1CD}"/>
              </a:ext>
            </a:extLst>
          </p:cNvPr>
          <p:cNvSpPr txBox="1">
            <a:spLocks/>
          </p:cNvSpPr>
          <p:nvPr/>
        </p:nvSpPr>
        <p:spPr>
          <a:xfrm>
            <a:off x="457199" y="1163782"/>
            <a:ext cx="11367655" cy="442652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000">
                <a:solidFill>
                  <a:schemeClr val="accent5">
                    <a:lumMod val="50000"/>
                  </a:schemeClr>
                </a:solidFill>
                <a:latin typeface="+mj-lt"/>
              </a:rPr>
              <a:t>A Canadian amalgamation is similar in some respects to a “double dummy” transaction</a:t>
            </a:r>
          </a:p>
          <a:p>
            <a:r>
              <a:rPr lang="en-US" sz="2000">
                <a:solidFill>
                  <a:schemeClr val="accent5">
                    <a:lumMod val="50000"/>
                  </a:schemeClr>
                </a:solidFill>
                <a:latin typeface="+mj-lt"/>
              </a:rPr>
              <a:t>Canadian concept of “amalgamation” differs from the concept of merger known in the U.S., Europe and many other jurisdictions</a:t>
            </a:r>
          </a:p>
          <a:p>
            <a:r>
              <a:rPr lang="en-US" sz="2000">
                <a:solidFill>
                  <a:schemeClr val="accent5">
                    <a:lumMod val="50000"/>
                  </a:schemeClr>
                </a:solidFill>
                <a:latin typeface="+mj-lt"/>
              </a:rPr>
              <a:t>In a Canadian amalgamation, both predecessor companies “continue” as a single new corporation at law</a:t>
            </a:r>
          </a:p>
          <a:p>
            <a:r>
              <a:rPr lang="en-US" sz="2000">
                <a:solidFill>
                  <a:schemeClr val="accent5">
                    <a:lumMod val="50000"/>
                  </a:schemeClr>
                </a:solidFill>
                <a:latin typeface="+mj-lt"/>
              </a:rPr>
              <a:t>Canadian commercial law does not contemplate the concept of an absorptive merger where one predecessor “survives” the merger while the existence of the other predecessor(s) cease</a:t>
            </a:r>
          </a:p>
          <a:p>
            <a:r>
              <a:rPr lang="en-US" sz="2000">
                <a:solidFill>
                  <a:schemeClr val="accent5">
                    <a:lumMod val="50000"/>
                  </a:schemeClr>
                </a:solidFill>
                <a:latin typeface="+mj-lt"/>
              </a:rPr>
              <a:t>There is, however, a potential solution in Canada where the amalgamation needs to mimic an absorptive “survivor-style” merger for non-Canadian purposes:</a:t>
            </a:r>
          </a:p>
          <a:p>
            <a:r>
              <a:rPr lang="en-US" sz="2000">
                <a:solidFill>
                  <a:schemeClr val="accent5">
                    <a:lumMod val="50000"/>
                  </a:schemeClr>
                </a:solidFill>
                <a:latin typeface="+mj-lt"/>
              </a:rPr>
              <a:t>Taxpayers have been successful in executing the business combination (and, therefore, any amalgamation(s)) as part of a Court-approved plan of arrangement wherein the Court order declares that notwithstanding the corporate statute an identified predecessor to the amalgamation survives the amalgamation while the other predecessor(s) cease to exist</a:t>
            </a:r>
          </a:p>
          <a:p>
            <a:pPr marL="0" indent="0">
              <a:buNone/>
            </a:pPr>
            <a:endParaRPr lang="en-US" sz="2000" dirty="0">
              <a:solidFill>
                <a:schemeClr val="accent5">
                  <a:lumMod val="50000"/>
                </a:schemeClr>
              </a:solidFill>
              <a:latin typeface="+mj-lt"/>
            </a:endParaRPr>
          </a:p>
        </p:txBody>
      </p:sp>
      <p:sp>
        <p:nvSpPr>
          <p:cNvPr id="2" name="TextBox 1">
            <a:extLst>
              <a:ext uri="{FF2B5EF4-FFF2-40B4-BE49-F238E27FC236}">
                <a16:creationId xmlns:a16="http://schemas.microsoft.com/office/drawing/2014/main" id="{3495F1BC-69AC-48CF-9FD7-22E008485E1E}"/>
              </a:ext>
            </a:extLst>
          </p:cNvPr>
          <p:cNvSpPr txBox="1"/>
          <p:nvPr/>
        </p:nvSpPr>
        <p:spPr>
          <a:xfrm>
            <a:off x="422561" y="381000"/>
            <a:ext cx="11402293" cy="523220"/>
          </a:xfrm>
          <a:prstGeom prst="rect">
            <a:avLst/>
          </a:prstGeom>
          <a:noFill/>
        </p:spPr>
        <p:txBody>
          <a:bodyPr wrap="square" rtlCol="0">
            <a:spAutoFit/>
          </a:bodyPr>
          <a:lstStyle/>
          <a:p>
            <a:r>
              <a:rPr lang="en-US" sz="2800" u="sng">
                <a:solidFill>
                  <a:schemeClr val="accent5">
                    <a:lumMod val="50000"/>
                  </a:schemeClr>
                </a:solidFill>
              </a:rPr>
              <a:t>“Double dummy” transactions– Canadian amalgamation</a:t>
            </a:r>
          </a:p>
        </p:txBody>
      </p:sp>
      <p:sp>
        <p:nvSpPr>
          <p:cNvPr id="5" name="TextBox 4">
            <a:extLst>
              <a:ext uri="{FF2B5EF4-FFF2-40B4-BE49-F238E27FC236}">
                <a16:creationId xmlns:a16="http://schemas.microsoft.com/office/drawing/2014/main" id="{A6615E29-93A3-4196-84AD-7107D80A8C6C}"/>
              </a:ext>
            </a:extLst>
          </p:cNvPr>
          <p:cNvSpPr txBox="1"/>
          <p:nvPr/>
        </p:nvSpPr>
        <p:spPr>
          <a:xfrm>
            <a:off x="7862454" y="203791"/>
            <a:ext cx="3962400" cy="369332"/>
          </a:xfrm>
          <a:prstGeom prst="rect">
            <a:avLst/>
          </a:prstGeom>
          <a:noFill/>
          <a:ln>
            <a:solidFill>
              <a:srgbClr val="0070C0"/>
            </a:solidFill>
          </a:ln>
        </p:spPr>
        <p:txBody>
          <a:bodyPr wrap="square" rtlCol="0">
            <a:spAutoFit/>
          </a:bodyPr>
          <a:lstStyle/>
          <a:p>
            <a:r>
              <a:rPr lang="en-US">
                <a:solidFill>
                  <a:schemeClr val="accent1">
                    <a:lumMod val="75000"/>
                  </a:schemeClr>
                </a:solidFill>
              </a:rPr>
              <a:t>Francesco Gucciardo, Aird &amp; Berlis</a:t>
            </a:r>
          </a:p>
        </p:txBody>
      </p:sp>
      <p:sp>
        <p:nvSpPr>
          <p:cNvPr id="3" name="Slide Number Placeholder 2">
            <a:extLst>
              <a:ext uri="{FF2B5EF4-FFF2-40B4-BE49-F238E27FC236}">
                <a16:creationId xmlns:a16="http://schemas.microsoft.com/office/drawing/2014/main" id="{1EFFF307-D32E-4AED-9BCD-BEB9DA60E5C5}"/>
              </a:ext>
            </a:extLst>
          </p:cNvPr>
          <p:cNvSpPr>
            <a:spLocks noGrp="1"/>
          </p:cNvSpPr>
          <p:nvPr>
            <p:ph type="sldNum" sz="quarter" idx="12"/>
          </p:nvPr>
        </p:nvSpPr>
        <p:spPr/>
        <p:txBody>
          <a:bodyPr/>
          <a:lstStyle/>
          <a:p>
            <a:fld id="{16BC0DEB-40E7-4E2B-AFA7-58970AFA776D}" type="slidenum">
              <a:rPr lang="en-GB" smtClean="0"/>
              <a:t>36</a:t>
            </a:fld>
            <a:endParaRPr lang="en-GB"/>
          </a:p>
        </p:txBody>
      </p:sp>
    </p:spTree>
    <p:extLst>
      <p:ext uri="{BB962C8B-B14F-4D97-AF65-F5344CB8AC3E}">
        <p14:creationId xmlns:p14="http://schemas.microsoft.com/office/powerpoint/2010/main" val="993046258"/>
      </p:ext>
    </p:extLst>
  </p:cSld>
  <p:clrMapOvr>
    <a:masterClrMapping/>
  </p:clrMapOvr>
</p:sld>
</file>

<file path=ppt/slides/slide37.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249D568-2754-4E3B-89CC-4BFEF600AE10}" type="slidenum">
              <a:rPr lang="en-CA" smtClean="0"/>
              <a:pPr/>
              <a:t>37</a:t>
            </a:fld>
            <a:endParaRPr lang="en-CA" dirty="0"/>
          </a:p>
        </p:txBody>
      </p:sp>
      <p:sp>
        <p:nvSpPr>
          <p:cNvPr id="8" name="Rectangle 7">
            <a:extLst>
              <a:ext uri="{FF2B5EF4-FFF2-40B4-BE49-F238E27FC236}">
                <a16:creationId xmlns:a16="http://schemas.microsoft.com/office/drawing/2014/main" id="{70C67DEE-334F-42CA-BE57-9778934D8B44}"/>
              </a:ext>
            </a:extLst>
          </p:cNvPr>
          <p:cNvSpPr/>
          <p:nvPr/>
        </p:nvSpPr>
        <p:spPr>
          <a:xfrm>
            <a:off x="6332043" y="1652095"/>
            <a:ext cx="5088429" cy="3046988"/>
          </a:xfrm>
          <a:prstGeom prst="rect">
            <a:avLst/>
          </a:prstGeom>
          <a:solidFill>
            <a:srgbClr val="FFF6E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9" name="Rectangle 8">
            <a:extLst>
              <a:ext uri="{FF2B5EF4-FFF2-40B4-BE49-F238E27FC236}">
                <a16:creationId xmlns:a16="http://schemas.microsoft.com/office/drawing/2014/main" id="{E5A212B3-90D6-4B7F-8296-8983AAB89AC7}"/>
              </a:ext>
            </a:extLst>
          </p:cNvPr>
          <p:cNvSpPr/>
          <p:nvPr/>
        </p:nvSpPr>
        <p:spPr>
          <a:xfrm>
            <a:off x="3819615" y="3780159"/>
            <a:ext cx="1166949" cy="59218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400" dirty="0">
                <a:solidFill>
                  <a:schemeClr val="tx1"/>
                </a:solidFill>
              </a:rPr>
              <a:t>Canada </a:t>
            </a:r>
            <a:r>
              <a:rPr lang="en-CA" sz="1400" dirty="0" err="1">
                <a:solidFill>
                  <a:schemeClr val="tx1"/>
                </a:solidFill>
              </a:rPr>
              <a:t>TopCo</a:t>
            </a:r>
            <a:endParaRPr lang="en-CA" sz="1400" dirty="0">
              <a:solidFill>
                <a:schemeClr val="tx1"/>
              </a:solidFill>
            </a:endParaRPr>
          </a:p>
        </p:txBody>
      </p:sp>
      <p:sp>
        <p:nvSpPr>
          <p:cNvPr id="10" name="Rectangle 9">
            <a:extLst>
              <a:ext uri="{FF2B5EF4-FFF2-40B4-BE49-F238E27FC236}">
                <a16:creationId xmlns:a16="http://schemas.microsoft.com/office/drawing/2014/main" id="{E8BF1C13-9BF3-4DBD-94C0-367D6CDF56EE}"/>
              </a:ext>
            </a:extLst>
          </p:cNvPr>
          <p:cNvSpPr/>
          <p:nvPr/>
        </p:nvSpPr>
        <p:spPr>
          <a:xfrm>
            <a:off x="2933244" y="5219623"/>
            <a:ext cx="1166949" cy="59218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400" dirty="0" err="1">
                <a:solidFill>
                  <a:schemeClr val="tx1"/>
                </a:solidFill>
              </a:rPr>
              <a:t>MergerSub</a:t>
            </a:r>
            <a:r>
              <a:rPr lang="en-CA" sz="1400" dirty="0">
                <a:solidFill>
                  <a:schemeClr val="tx1"/>
                </a:solidFill>
              </a:rPr>
              <a:t> 1</a:t>
            </a:r>
          </a:p>
          <a:p>
            <a:pPr algn="ctr"/>
            <a:r>
              <a:rPr lang="en-CA" sz="1100" dirty="0">
                <a:solidFill>
                  <a:schemeClr val="tx1"/>
                </a:solidFill>
              </a:rPr>
              <a:t>(Canada)</a:t>
            </a:r>
          </a:p>
        </p:txBody>
      </p:sp>
      <p:sp>
        <p:nvSpPr>
          <p:cNvPr id="11" name="Rectangle 10">
            <a:extLst>
              <a:ext uri="{FF2B5EF4-FFF2-40B4-BE49-F238E27FC236}">
                <a16:creationId xmlns:a16="http://schemas.microsoft.com/office/drawing/2014/main" id="{93666CAF-8EA7-48FB-AB5C-371E78B9FE7D}"/>
              </a:ext>
            </a:extLst>
          </p:cNvPr>
          <p:cNvSpPr/>
          <p:nvPr/>
        </p:nvSpPr>
        <p:spPr>
          <a:xfrm>
            <a:off x="4681764" y="5219130"/>
            <a:ext cx="1166949" cy="59218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400" dirty="0" err="1">
                <a:solidFill>
                  <a:schemeClr val="tx1"/>
                </a:solidFill>
              </a:rPr>
              <a:t>MergerSub</a:t>
            </a:r>
            <a:r>
              <a:rPr lang="en-CA" sz="1400" dirty="0">
                <a:solidFill>
                  <a:schemeClr val="tx1"/>
                </a:solidFill>
              </a:rPr>
              <a:t> 2</a:t>
            </a:r>
          </a:p>
          <a:p>
            <a:pPr algn="ctr"/>
            <a:r>
              <a:rPr lang="en-CA" sz="1100" dirty="0">
                <a:solidFill>
                  <a:schemeClr val="tx1"/>
                </a:solidFill>
              </a:rPr>
              <a:t>(Canada)</a:t>
            </a:r>
          </a:p>
        </p:txBody>
      </p:sp>
      <p:sp>
        <p:nvSpPr>
          <p:cNvPr id="12" name="Rectangle 11">
            <a:extLst>
              <a:ext uri="{FF2B5EF4-FFF2-40B4-BE49-F238E27FC236}">
                <a16:creationId xmlns:a16="http://schemas.microsoft.com/office/drawing/2014/main" id="{958DEE6C-D43B-4EF3-9A1E-D73F3D02A129}"/>
              </a:ext>
            </a:extLst>
          </p:cNvPr>
          <p:cNvSpPr/>
          <p:nvPr/>
        </p:nvSpPr>
        <p:spPr>
          <a:xfrm>
            <a:off x="1161045" y="5219129"/>
            <a:ext cx="1166949" cy="59218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400" dirty="0">
                <a:solidFill>
                  <a:schemeClr val="tx1"/>
                </a:solidFill>
              </a:rPr>
              <a:t>Opco Target</a:t>
            </a:r>
          </a:p>
          <a:p>
            <a:pPr algn="ctr"/>
            <a:r>
              <a:rPr lang="en-CA" sz="1100" dirty="0">
                <a:solidFill>
                  <a:schemeClr val="tx1"/>
                </a:solidFill>
              </a:rPr>
              <a:t>(Canada)</a:t>
            </a:r>
          </a:p>
        </p:txBody>
      </p:sp>
      <p:cxnSp>
        <p:nvCxnSpPr>
          <p:cNvPr id="13" name="Connector: Elbow 12">
            <a:extLst>
              <a:ext uri="{FF2B5EF4-FFF2-40B4-BE49-F238E27FC236}">
                <a16:creationId xmlns:a16="http://schemas.microsoft.com/office/drawing/2014/main" id="{20D9F88D-49A6-4286-B3FF-C9410EF10176}"/>
              </a:ext>
            </a:extLst>
          </p:cNvPr>
          <p:cNvCxnSpPr>
            <a:stCxn id="9" idx="2"/>
            <a:endCxn id="10" idx="0"/>
          </p:cNvCxnSpPr>
          <p:nvPr/>
        </p:nvCxnSpPr>
        <p:spPr>
          <a:xfrm rot="5400000">
            <a:off x="3536265" y="4352797"/>
            <a:ext cx="847281" cy="886371"/>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Connector: Elbow 13">
            <a:extLst>
              <a:ext uri="{FF2B5EF4-FFF2-40B4-BE49-F238E27FC236}">
                <a16:creationId xmlns:a16="http://schemas.microsoft.com/office/drawing/2014/main" id="{298AD62A-3B97-4BF2-98E7-65A01C47D0A4}"/>
              </a:ext>
            </a:extLst>
          </p:cNvPr>
          <p:cNvCxnSpPr>
            <a:stCxn id="9" idx="2"/>
            <a:endCxn id="11" idx="0"/>
          </p:cNvCxnSpPr>
          <p:nvPr/>
        </p:nvCxnSpPr>
        <p:spPr>
          <a:xfrm rot="16200000" flipH="1">
            <a:off x="4410770" y="4364661"/>
            <a:ext cx="846788" cy="862149"/>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sp>
        <p:nvSpPr>
          <p:cNvPr id="15" name="Rectangle 14">
            <a:extLst>
              <a:ext uri="{FF2B5EF4-FFF2-40B4-BE49-F238E27FC236}">
                <a16:creationId xmlns:a16="http://schemas.microsoft.com/office/drawing/2014/main" id="{1254D979-5992-49EF-AF2E-745BFB18AFB7}"/>
              </a:ext>
            </a:extLst>
          </p:cNvPr>
          <p:cNvSpPr/>
          <p:nvPr/>
        </p:nvSpPr>
        <p:spPr>
          <a:xfrm>
            <a:off x="1030424" y="5097209"/>
            <a:ext cx="3239588" cy="890077"/>
          </a:xfrm>
          <a:prstGeom prst="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6" name="Oval 15">
            <a:extLst>
              <a:ext uri="{FF2B5EF4-FFF2-40B4-BE49-F238E27FC236}">
                <a16:creationId xmlns:a16="http://schemas.microsoft.com/office/drawing/2014/main" id="{C577EA0A-D82E-4260-AC12-958100D5A495}"/>
              </a:ext>
            </a:extLst>
          </p:cNvPr>
          <p:cNvSpPr/>
          <p:nvPr/>
        </p:nvSpPr>
        <p:spPr>
          <a:xfrm>
            <a:off x="917205" y="4944092"/>
            <a:ext cx="243840" cy="243840"/>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a:t>2</a:t>
            </a:r>
          </a:p>
        </p:txBody>
      </p:sp>
      <p:sp>
        <p:nvSpPr>
          <p:cNvPr id="17" name="Rectangle 16">
            <a:extLst>
              <a:ext uri="{FF2B5EF4-FFF2-40B4-BE49-F238E27FC236}">
                <a16:creationId xmlns:a16="http://schemas.microsoft.com/office/drawing/2014/main" id="{5371BA1E-7C23-4EE4-9759-90306B1BADD3}"/>
              </a:ext>
            </a:extLst>
          </p:cNvPr>
          <p:cNvSpPr/>
          <p:nvPr/>
        </p:nvSpPr>
        <p:spPr>
          <a:xfrm>
            <a:off x="4555488" y="5097209"/>
            <a:ext cx="3239588" cy="890077"/>
          </a:xfrm>
          <a:prstGeom prst="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cxnSp>
        <p:nvCxnSpPr>
          <p:cNvPr id="18" name="Straight Arrow Connector 17">
            <a:extLst>
              <a:ext uri="{FF2B5EF4-FFF2-40B4-BE49-F238E27FC236}">
                <a16:creationId xmlns:a16="http://schemas.microsoft.com/office/drawing/2014/main" id="{1677207F-2AEE-4693-9544-A24C5578A79B}"/>
              </a:ext>
            </a:extLst>
          </p:cNvPr>
          <p:cNvCxnSpPr>
            <a:cxnSpLocks/>
            <a:stCxn id="19" idx="2"/>
            <a:endCxn id="9" idx="0"/>
          </p:cNvCxnSpPr>
          <p:nvPr/>
        </p:nvCxnSpPr>
        <p:spPr>
          <a:xfrm>
            <a:off x="4403089" y="2583572"/>
            <a:ext cx="1" cy="119658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E0FF8047-82C5-4635-906A-7F06D76F602D}"/>
              </a:ext>
            </a:extLst>
          </p:cNvPr>
          <p:cNvSpPr txBox="1"/>
          <p:nvPr/>
        </p:nvSpPr>
        <p:spPr>
          <a:xfrm>
            <a:off x="3106676" y="1937241"/>
            <a:ext cx="2592826" cy="646331"/>
          </a:xfrm>
          <a:prstGeom prst="rect">
            <a:avLst/>
          </a:prstGeom>
          <a:noFill/>
        </p:spPr>
        <p:txBody>
          <a:bodyPr wrap="none" rtlCol="0">
            <a:spAutoFit/>
          </a:bodyPr>
          <a:lstStyle/>
          <a:p>
            <a:pPr algn="ctr"/>
            <a:r>
              <a:rPr lang="en-CA" dirty="0"/>
              <a:t>Opco Target Shareholders</a:t>
            </a:r>
          </a:p>
          <a:p>
            <a:pPr algn="ctr"/>
            <a:r>
              <a:rPr lang="en-CA" dirty="0" err="1"/>
              <a:t>SPAC</a:t>
            </a:r>
            <a:r>
              <a:rPr lang="en-CA" dirty="0"/>
              <a:t> Shareholders</a:t>
            </a:r>
          </a:p>
        </p:txBody>
      </p:sp>
      <p:sp>
        <p:nvSpPr>
          <p:cNvPr id="20" name="TextBox 19">
            <a:extLst>
              <a:ext uri="{FF2B5EF4-FFF2-40B4-BE49-F238E27FC236}">
                <a16:creationId xmlns:a16="http://schemas.microsoft.com/office/drawing/2014/main" id="{9E056257-9D4B-46A9-B943-5499D679D44F}"/>
              </a:ext>
            </a:extLst>
          </p:cNvPr>
          <p:cNvSpPr txBox="1"/>
          <p:nvPr/>
        </p:nvSpPr>
        <p:spPr>
          <a:xfrm>
            <a:off x="847165" y="2480276"/>
            <a:ext cx="1809854" cy="646331"/>
          </a:xfrm>
          <a:prstGeom prst="rect">
            <a:avLst/>
          </a:prstGeom>
          <a:noFill/>
        </p:spPr>
        <p:txBody>
          <a:bodyPr wrap="none" rtlCol="0">
            <a:spAutoFit/>
          </a:bodyPr>
          <a:lstStyle/>
          <a:p>
            <a:pPr algn="ctr"/>
            <a:r>
              <a:rPr lang="en-CA" dirty="0"/>
              <a:t>Redeeming </a:t>
            </a:r>
            <a:r>
              <a:rPr lang="en-CA" dirty="0" err="1"/>
              <a:t>SPAC</a:t>
            </a:r>
            <a:r>
              <a:rPr lang="en-CA" dirty="0"/>
              <a:t> </a:t>
            </a:r>
          </a:p>
          <a:p>
            <a:pPr algn="ctr"/>
            <a:r>
              <a:rPr lang="en-CA" dirty="0"/>
              <a:t>Shareholders</a:t>
            </a:r>
          </a:p>
        </p:txBody>
      </p:sp>
      <p:cxnSp>
        <p:nvCxnSpPr>
          <p:cNvPr id="21" name="Straight Arrow Connector 20">
            <a:extLst>
              <a:ext uri="{FF2B5EF4-FFF2-40B4-BE49-F238E27FC236}">
                <a16:creationId xmlns:a16="http://schemas.microsoft.com/office/drawing/2014/main" id="{0EFB416D-3500-4AFC-951C-EAFC22641617}"/>
              </a:ext>
            </a:extLst>
          </p:cNvPr>
          <p:cNvCxnSpPr>
            <a:stCxn id="9" idx="1"/>
            <a:endCxn id="20" idx="2"/>
          </p:cNvCxnSpPr>
          <p:nvPr/>
        </p:nvCxnSpPr>
        <p:spPr>
          <a:xfrm flipH="1" flipV="1">
            <a:off x="1752092" y="3126607"/>
            <a:ext cx="2067523" cy="949644"/>
          </a:xfrm>
          <a:prstGeom prst="straightConnector1">
            <a:avLst/>
          </a:prstGeom>
          <a:ln>
            <a:prstDash val="dash"/>
            <a:tailEnd type="triangle"/>
          </a:ln>
        </p:spPr>
        <p:style>
          <a:lnRef idx="1">
            <a:schemeClr val="accent1"/>
          </a:lnRef>
          <a:fillRef idx="0">
            <a:schemeClr val="accent1"/>
          </a:fillRef>
          <a:effectRef idx="0">
            <a:schemeClr val="accent1"/>
          </a:effectRef>
          <a:fontRef idx="minor">
            <a:schemeClr val="tx1"/>
          </a:fontRef>
        </p:style>
      </p:cxnSp>
      <p:sp>
        <p:nvSpPr>
          <p:cNvPr id="22" name="Oval 21">
            <a:extLst>
              <a:ext uri="{FF2B5EF4-FFF2-40B4-BE49-F238E27FC236}">
                <a16:creationId xmlns:a16="http://schemas.microsoft.com/office/drawing/2014/main" id="{54AC27BB-7834-445E-A32D-ABEEF6A6DB1D}"/>
              </a:ext>
            </a:extLst>
          </p:cNvPr>
          <p:cNvSpPr/>
          <p:nvPr/>
        </p:nvSpPr>
        <p:spPr>
          <a:xfrm>
            <a:off x="2657019" y="3461961"/>
            <a:ext cx="243840" cy="243840"/>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a:t>4</a:t>
            </a:r>
          </a:p>
        </p:txBody>
      </p:sp>
      <p:sp>
        <p:nvSpPr>
          <p:cNvPr id="23" name="TextBox 22">
            <a:extLst>
              <a:ext uri="{FF2B5EF4-FFF2-40B4-BE49-F238E27FC236}">
                <a16:creationId xmlns:a16="http://schemas.microsoft.com/office/drawing/2014/main" id="{415A5261-63CD-4347-B93A-8702491F6E66}"/>
              </a:ext>
            </a:extLst>
          </p:cNvPr>
          <p:cNvSpPr txBox="1"/>
          <p:nvPr/>
        </p:nvSpPr>
        <p:spPr>
          <a:xfrm>
            <a:off x="6332043" y="1652095"/>
            <a:ext cx="5239146" cy="3046988"/>
          </a:xfrm>
          <a:prstGeom prst="rect">
            <a:avLst/>
          </a:prstGeom>
          <a:noFill/>
        </p:spPr>
        <p:txBody>
          <a:bodyPr wrap="square" rtlCol="0">
            <a:spAutoFit/>
          </a:bodyPr>
          <a:lstStyle/>
          <a:p>
            <a:pPr marL="342900" indent="-342900">
              <a:buFont typeface="+mj-lt"/>
              <a:buAutoNum type="arabicPeriod"/>
            </a:pPr>
            <a:r>
              <a:rPr lang="en-CA" sz="1600" dirty="0" err="1"/>
              <a:t>SPAC</a:t>
            </a:r>
            <a:r>
              <a:rPr lang="en-CA" sz="1600" dirty="0"/>
              <a:t> </a:t>
            </a:r>
            <a:r>
              <a:rPr lang="en-CA" sz="1600" dirty="0" err="1"/>
              <a:t>redomesticated</a:t>
            </a:r>
            <a:r>
              <a:rPr lang="en-CA" sz="1600" dirty="0"/>
              <a:t> to Canada</a:t>
            </a:r>
          </a:p>
          <a:p>
            <a:pPr marL="342900" indent="-342900">
              <a:buFont typeface="+mj-lt"/>
              <a:buAutoNum type="arabicPeriod"/>
            </a:pPr>
            <a:r>
              <a:rPr lang="en-CA" sz="1600" dirty="0"/>
              <a:t>RTM between Opco Target and </a:t>
            </a:r>
            <a:r>
              <a:rPr lang="en-CA" sz="1600" dirty="0" err="1"/>
              <a:t>MergerSub</a:t>
            </a:r>
            <a:r>
              <a:rPr lang="en-CA" sz="1600" dirty="0"/>
              <a:t> 1</a:t>
            </a:r>
          </a:p>
          <a:p>
            <a:pPr marL="857250" lvl="1" indent="-400050">
              <a:buFont typeface="+mj-lt"/>
              <a:buAutoNum type="romanLcPeriod"/>
            </a:pPr>
            <a:r>
              <a:rPr lang="en-CA" sz="1600" dirty="0"/>
              <a:t>Opco Target Survives*</a:t>
            </a:r>
          </a:p>
          <a:p>
            <a:pPr marL="857250" lvl="1" indent="-400050">
              <a:buFont typeface="+mj-lt"/>
              <a:buAutoNum type="romanLcPeriod"/>
            </a:pPr>
            <a:r>
              <a:rPr lang="en-CA" sz="1600" dirty="0"/>
              <a:t>Opco Target shareholders receive Canada </a:t>
            </a:r>
            <a:r>
              <a:rPr lang="en-CA" sz="1600" dirty="0" err="1"/>
              <a:t>TopCo</a:t>
            </a:r>
            <a:r>
              <a:rPr lang="en-CA" sz="1600" dirty="0"/>
              <a:t> Common Shares</a:t>
            </a:r>
          </a:p>
          <a:p>
            <a:pPr marL="400050" indent="-400050">
              <a:buFont typeface="+mj-lt"/>
              <a:buAutoNum type="arabicPeriod"/>
            </a:pPr>
            <a:r>
              <a:rPr lang="en-CA" sz="1600" dirty="0"/>
              <a:t>RTM between </a:t>
            </a:r>
            <a:r>
              <a:rPr lang="en-CA" sz="1600" dirty="0" err="1"/>
              <a:t>SPAC</a:t>
            </a:r>
            <a:r>
              <a:rPr lang="en-CA" sz="1600" dirty="0"/>
              <a:t> and </a:t>
            </a:r>
            <a:r>
              <a:rPr lang="en-CA" sz="1600" dirty="0" err="1"/>
              <a:t>MergerSub</a:t>
            </a:r>
            <a:r>
              <a:rPr lang="en-CA" sz="1600" dirty="0"/>
              <a:t> 2</a:t>
            </a:r>
          </a:p>
          <a:p>
            <a:pPr marL="857250" lvl="1" indent="-400050">
              <a:buFont typeface="+mj-lt"/>
              <a:buAutoNum type="romanLcPeriod"/>
            </a:pPr>
            <a:r>
              <a:rPr lang="en-CA" sz="1600" dirty="0" err="1"/>
              <a:t>SPAC</a:t>
            </a:r>
            <a:r>
              <a:rPr lang="en-CA" sz="1600" dirty="0"/>
              <a:t> Survives*</a:t>
            </a:r>
          </a:p>
          <a:p>
            <a:pPr marL="857250" lvl="1" indent="-400050">
              <a:buFont typeface="+mj-lt"/>
              <a:buAutoNum type="romanLcPeriod"/>
            </a:pPr>
            <a:r>
              <a:rPr lang="en-CA" sz="1600" dirty="0"/>
              <a:t>Redeeming </a:t>
            </a:r>
            <a:r>
              <a:rPr lang="en-CA" sz="1600" dirty="0" err="1"/>
              <a:t>SPAC</a:t>
            </a:r>
            <a:r>
              <a:rPr lang="en-CA" sz="1600" dirty="0"/>
              <a:t> shareholders receive Canada </a:t>
            </a:r>
            <a:r>
              <a:rPr lang="en-CA" sz="1600" dirty="0" err="1"/>
              <a:t>TopCo</a:t>
            </a:r>
            <a:r>
              <a:rPr lang="en-CA" sz="1600" dirty="0"/>
              <a:t> Preferred Shares</a:t>
            </a:r>
          </a:p>
          <a:p>
            <a:pPr marL="857250" lvl="1" indent="-400050">
              <a:buFont typeface="+mj-lt"/>
              <a:buAutoNum type="romanLcPeriod"/>
            </a:pPr>
            <a:r>
              <a:rPr lang="en-CA" sz="1600" dirty="0"/>
              <a:t>Other </a:t>
            </a:r>
            <a:r>
              <a:rPr lang="en-CA" sz="1600" dirty="0" err="1"/>
              <a:t>SPAC</a:t>
            </a:r>
            <a:r>
              <a:rPr lang="en-CA" sz="1600" dirty="0"/>
              <a:t> shareholders receive Canada </a:t>
            </a:r>
            <a:r>
              <a:rPr lang="en-CA" sz="1600" dirty="0" err="1"/>
              <a:t>TopCo</a:t>
            </a:r>
            <a:r>
              <a:rPr lang="en-CA" sz="1600" dirty="0"/>
              <a:t> Common Shares</a:t>
            </a:r>
          </a:p>
          <a:p>
            <a:pPr marL="400050" indent="-400050">
              <a:buFont typeface="+mj-lt"/>
              <a:buAutoNum type="arabicPeriod"/>
            </a:pPr>
            <a:r>
              <a:rPr lang="en-CA" sz="1600" dirty="0"/>
              <a:t>Redeeming </a:t>
            </a:r>
            <a:r>
              <a:rPr lang="en-CA" sz="1600" dirty="0" err="1"/>
              <a:t>SPAC</a:t>
            </a:r>
            <a:r>
              <a:rPr lang="en-CA" sz="1600" dirty="0"/>
              <a:t> Shareholders redeemed</a:t>
            </a:r>
          </a:p>
        </p:txBody>
      </p:sp>
      <p:sp>
        <p:nvSpPr>
          <p:cNvPr id="24" name="TextBox 23">
            <a:extLst>
              <a:ext uri="{FF2B5EF4-FFF2-40B4-BE49-F238E27FC236}">
                <a16:creationId xmlns:a16="http://schemas.microsoft.com/office/drawing/2014/main" id="{E98384F9-DDFA-4582-9EE0-B3A6ADC0E6C7}"/>
              </a:ext>
            </a:extLst>
          </p:cNvPr>
          <p:cNvSpPr txBox="1"/>
          <p:nvPr/>
        </p:nvSpPr>
        <p:spPr>
          <a:xfrm>
            <a:off x="8286750" y="4944092"/>
            <a:ext cx="3133722" cy="1615827"/>
          </a:xfrm>
          <a:prstGeom prst="rect">
            <a:avLst/>
          </a:prstGeom>
          <a:noFill/>
        </p:spPr>
        <p:txBody>
          <a:bodyPr wrap="square" rtlCol="0">
            <a:spAutoFit/>
          </a:bodyPr>
          <a:lstStyle/>
          <a:p>
            <a:r>
              <a:rPr lang="en-CA" sz="1100" dirty="0"/>
              <a:t>*Canadian amalgamation concept is that of a continuation style combination where each of the predecessors </a:t>
            </a:r>
            <a:r>
              <a:rPr lang="en-CA" sz="1100" i="1" dirty="0"/>
              <a:t>continue</a:t>
            </a:r>
            <a:r>
              <a:rPr lang="en-CA" sz="1100" dirty="0"/>
              <a:t> as a single new corporation.  In order to facilitate non-Canadian objectives (e.g. US tax), business combinations effected as part of a court-ordered plan of arrangement often include operative wording declaring and legally establishing that one predecessor survives the combination while the other ceases to exist</a:t>
            </a:r>
          </a:p>
        </p:txBody>
      </p:sp>
      <p:sp>
        <p:nvSpPr>
          <p:cNvPr id="25" name="Rectangle 24">
            <a:extLst>
              <a:ext uri="{FF2B5EF4-FFF2-40B4-BE49-F238E27FC236}">
                <a16:creationId xmlns:a16="http://schemas.microsoft.com/office/drawing/2014/main" id="{784FF732-59E7-4633-A5A1-7E96A3741576}"/>
              </a:ext>
            </a:extLst>
          </p:cNvPr>
          <p:cNvSpPr/>
          <p:nvPr/>
        </p:nvSpPr>
        <p:spPr>
          <a:xfrm>
            <a:off x="6453963" y="5219129"/>
            <a:ext cx="1166949" cy="59218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400" dirty="0" err="1">
                <a:solidFill>
                  <a:schemeClr val="tx1"/>
                </a:solidFill>
              </a:rPr>
              <a:t>SPAC</a:t>
            </a:r>
            <a:endParaRPr lang="en-CA" sz="1400" dirty="0">
              <a:solidFill>
                <a:schemeClr val="tx1"/>
              </a:solidFill>
            </a:endParaRPr>
          </a:p>
          <a:p>
            <a:pPr algn="ctr"/>
            <a:r>
              <a:rPr lang="en-CA" sz="1100" dirty="0">
                <a:solidFill>
                  <a:schemeClr val="tx1"/>
                </a:solidFill>
              </a:rPr>
              <a:t>(Cayman) &gt; (Canada)</a:t>
            </a:r>
          </a:p>
        </p:txBody>
      </p:sp>
      <p:sp>
        <p:nvSpPr>
          <p:cNvPr id="26" name="Oval 25">
            <a:extLst>
              <a:ext uri="{FF2B5EF4-FFF2-40B4-BE49-F238E27FC236}">
                <a16:creationId xmlns:a16="http://schemas.microsoft.com/office/drawing/2014/main" id="{B891028A-E05F-4C03-84EF-64F0542738BC}"/>
              </a:ext>
            </a:extLst>
          </p:cNvPr>
          <p:cNvSpPr/>
          <p:nvPr/>
        </p:nvSpPr>
        <p:spPr>
          <a:xfrm>
            <a:off x="6332043" y="5595687"/>
            <a:ext cx="243840" cy="243840"/>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a:t>1</a:t>
            </a:r>
          </a:p>
        </p:txBody>
      </p:sp>
      <p:sp>
        <p:nvSpPr>
          <p:cNvPr id="27" name="Oval 26">
            <a:extLst>
              <a:ext uri="{FF2B5EF4-FFF2-40B4-BE49-F238E27FC236}">
                <a16:creationId xmlns:a16="http://schemas.microsoft.com/office/drawing/2014/main" id="{826BF035-A729-4683-B4EB-E3A42C6A98A8}"/>
              </a:ext>
            </a:extLst>
          </p:cNvPr>
          <p:cNvSpPr/>
          <p:nvPr/>
        </p:nvSpPr>
        <p:spPr>
          <a:xfrm>
            <a:off x="7673156" y="4962065"/>
            <a:ext cx="243840" cy="243840"/>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a:t>3</a:t>
            </a:r>
          </a:p>
        </p:txBody>
      </p:sp>
      <p:sp>
        <p:nvSpPr>
          <p:cNvPr id="28" name="TextBox 27">
            <a:extLst>
              <a:ext uri="{FF2B5EF4-FFF2-40B4-BE49-F238E27FC236}">
                <a16:creationId xmlns:a16="http://schemas.microsoft.com/office/drawing/2014/main" id="{3247E192-ABE4-47B6-8B2A-EFADD942F015}"/>
              </a:ext>
            </a:extLst>
          </p:cNvPr>
          <p:cNvSpPr txBox="1"/>
          <p:nvPr/>
        </p:nvSpPr>
        <p:spPr>
          <a:xfrm>
            <a:off x="422561" y="381000"/>
            <a:ext cx="11402293" cy="523220"/>
          </a:xfrm>
          <a:prstGeom prst="rect">
            <a:avLst/>
          </a:prstGeom>
          <a:noFill/>
        </p:spPr>
        <p:txBody>
          <a:bodyPr wrap="square" rtlCol="0">
            <a:spAutoFit/>
          </a:bodyPr>
          <a:lstStyle/>
          <a:p>
            <a:r>
              <a:rPr lang="en-US" sz="2800" u="sng">
                <a:solidFill>
                  <a:schemeClr val="accent5">
                    <a:lumMod val="50000"/>
                  </a:schemeClr>
                </a:solidFill>
              </a:rPr>
              <a:t>Canadian amalgamation (cont’d)</a:t>
            </a:r>
          </a:p>
        </p:txBody>
      </p:sp>
      <p:sp>
        <p:nvSpPr>
          <p:cNvPr id="29" name="TextBox 28">
            <a:extLst>
              <a:ext uri="{FF2B5EF4-FFF2-40B4-BE49-F238E27FC236}">
                <a16:creationId xmlns:a16="http://schemas.microsoft.com/office/drawing/2014/main" id="{14F4415D-C9F6-43CB-8965-F13AA189C32B}"/>
              </a:ext>
            </a:extLst>
          </p:cNvPr>
          <p:cNvSpPr txBox="1"/>
          <p:nvPr/>
        </p:nvSpPr>
        <p:spPr>
          <a:xfrm>
            <a:off x="7862454" y="196534"/>
            <a:ext cx="3962400" cy="369332"/>
          </a:xfrm>
          <a:prstGeom prst="rect">
            <a:avLst/>
          </a:prstGeom>
          <a:noFill/>
          <a:ln>
            <a:solidFill>
              <a:srgbClr val="0070C0"/>
            </a:solidFill>
          </a:ln>
        </p:spPr>
        <p:txBody>
          <a:bodyPr wrap="square" rtlCol="0">
            <a:spAutoFit/>
          </a:bodyPr>
          <a:lstStyle/>
          <a:p>
            <a:r>
              <a:rPr lang="en-US">
                <a:solidFill>
                  <a:schemeClr val="accent1">
                    <a:lumMod val="75000"/>
                  </a:schemeClr>
                </a:solidFill>
              </a:rPr>
              <a:t>Francesco Gucciardo, Aird &amp; Berlis</a:t>
            </a:r>
          </a:p>
        </p:txBody>
      </p:sp>
    </p:spTree>
    <p:extLst>
      <p:ext uri="{BB962C8B-B14F-4D97-AF65-F5344CB8AC3E}">
        <p14:creationId xmlns:p14="http://schemas.microsoft.com/office/powerpoint/2010/main" val="3906760298"/>
      </p:ext>
    </p:extLst>
  </p:cSld>
  <p:clrMapOvr>
    <a:masterClrMapping/>
  </p:clrMapOvr>
</p:sld>
</file>

<file path=ppt/slides/slide38.xml><?xml version="1.0" encoding="utf-8"?>
<p:sld xmlns:a14="http://schemas.microsoft.com/office/drawing/2010/main"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p:spPr>
      </p:pic>
      <p:sp>
        <p:nvSpPr>
          <p:cNvPr id="5" name="Title 1">
            <a:extLst>
              <a:ext uri="{FF2B5EF4-FFF2-40B4-BE49-F238E27FC236}">
                <a16:creationId xmlns:a16="http://schemas.microsoft.com/office/drawing/2014/main" id="{1D0F9D8F-E0EB-413A-A29E-2D2E6440027E}"/>
              </a:ext>
            </a:extLst>
          </p:cNvPr>
          <p:cNvSpPr txBox="1">
            <a:spLocks/>
          </p:cNvSpPr>
          <p:nvPr/>
        </p:nvSpPr>
        <p:spPr>
          <a:xfrm>
            <a:off x="270164" y="2431473"/>
            <a:ext cx="11617035" cy="240376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800">
                <a:solidFill>
                  <a:schemeClr val="accent5">
                    <a:lumMod val="50000"/>
                  </a:schemeClr>
                </a:solidFill>
              </a:rPr>
              <a:t>g. Exchangeable Share</a:t>
            </a:r>
            <a:br>
              <a:rPr lang="en-US" sz="3600">
                <a:solidFill>
                  <a:schemeClr val="accent5">
                    <a:lumMod val="50000"/>
                  </a:schemeClr>
                </a:solidFill>
              </a:rPr>
            </a:br>
            <a:endParaRPr lang="en-US" sz="3000" dirty="0">
              <a:solidFill>
                <a:schemeClr val="accent5">
                  <a:lumMod val="50000"/>
                </a:schemeClr>
              </a:solidFill>
            </a:endParaRPr>
          </a:p>
        </p:txBody>
      </p:sp>
      <p:sp>
        <p:nvSpPr>
          <p:cNvPr id="2" name="Slide Number Placeholder 1">
            <a:extLst>
              <a:ext uri="{FF2B5EF4-FFF2-40B4-BE49-F238E27FC236}">
                <a16:creationId xmlns:a16="http://schemas.microsoft.com/office/drawing/2014/main" id="{E3E432DF-58CF-4395-B20C-2EAD619A6F42}"/>
              </a:ext>
            </a:extLst>
          </p:cNvPr>
          <p:cNvSpPr>
            <a:spLocks noGrp="1"/>
          </p:cNvSpPr>
          <p:nvPr>
            <p:ph type="sldNum" sz="quarter" idx="12"/>
          </p:nvPr>
        </p:nvSpPr>
        <p:spPr/>
        <p:txBody>
          <a:bodyPr/>
          <a:lstStyle/>
          <a:p>
            <a:fld id="{16BC0DEB-40E7-4E2B-AFA7-58970AFA776D}" type="slidenum">
              <a:rPr lang="en-GB" smtClean="0"/>
              <a:t>38</a:t>
            </a:fld>
            <a:endParaRPr lang="en-GB"/>
          </a:p>
        </p:txBody>
      </p:sp>
    </p:spTree>
    <p:extLst>
      <p:ext uri="{BB962C8B-B14F-4D97-AF65-F5344CB8AC3E}">
        <p14:creationId xmlns:p14="http://schemas.microsoft.com/office/powerpoint/2010/main" val="35956386"/>
      </p:ext>
    </p:extLst>
  </p:cSld>
  <p:clrMapOvr>
    <a:masterClrMapping/>
  </p:clrMapOvr>
</p:sld>
</file>

<file path=ppt/slides/slide39.xml><?xml version="1.0" encoding="utf-8"?>
<p:sld xmlns:a14="http://schemas.microsoft.com/office/drawing/2010/main"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p:spPr>
      </p:pic>
      <p:sp>
        <p:nvSpPr>
          <p:cNvPr id="2" name="TextBox 1">
            <a:extLst>
              <a:ext uri="{FF2B5EF4-FFF2-40B4-BE49-F238E27FC236}">
                <a16:creationId xmlns:a16="http://schemas.microsoft.com/office/drawing/2014/main" id="{3495F1BC-69AC-48CF-9FD7-22E008485E1E}"/>
              </a:ext>
            </a:extLst>
          </p:cNvPr>
          <p:cNvSpPr txBox="1"/>
          <p:nvPr/>
        </p:nvSpPr>
        <p:spPr>
          <a:xfrm>
            <a:off x="422561" y="381000"/>
            <a:ext cx="11402293" cy="523220"/>
          </a:xfrm>
          <a:prstGeom prst="rect">
            <a:avLst/>
          </a:prstGeom>
          <a:noFill/>
        </p:spPr>
        <p:txBody>
          <a:bodyPr wrap="square" rtlCol="0">
            <a:spAutoFit/>
          </a:bodyPr>
          <a:lstStyle/>
          <a:p>
            <a:r>
              <a:rPr lang="en-US" sz="2800" u="sng">
                <a:solidFill>
                  <a:schemeClr val="accent5">
                    <a:lumMod val="50000"/>
                  </a:schemeClr>
                </a:solidFill>
              </a:rPr>
              <a:t>Exchangeable Share Structure– Canada </a:t>
            </a:r>
          </a:p>
        </p:txBody>
      </p:sp>
      <p:sp>
        <p:nvSpPr>
          <p:cNvPr id="5" name="Content Placeholder 2">
            <a:extLst>
              <a:ext uri="{FF2B5EF4-FFF2-40B4-BE49-F238E27FC236}">
                <a16:creationId xmlns:a16="http://schemas.microsoft.com/office/drawing/2014/main" id="{51660450-2B09-45D7-A44B-35AEADAA8BEF}"/>
              </a:ext>
            </a:extLst>
          </p:cNvPr>
          <p:cNvSpPr txBox="1">
            <a:spLocks/>
          </p:cNvSpPr>
          <p:nvPr/>
        </p:nvSpPr>
        <p:spPr>
          <a:xfrm>
            <a:off x="422561" y="1188316"/>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000">
                <a:solidFill>
                  <a:schemeClr val="accent5">
                    <a:lumMod val="50000"/>
                  </a:schemeClr>
                </a:solidFill>
                <a:latin typeface="+mj-lt"/>
              </a:rPr>
              <a:t>If redomiciling the SPAC is not possible or desirable (discussed earlier), it may still be possible to achieve a tax-deferral for Canadian shareholders of a Canadian target by employing an exchangeable share structure</a:t>
            </a:r>
          </a:p>
          <a:p>
            <a:endParaRPr lang="en-US" sz="2000">
              <a:solidFill>
                <a:schemeClr val="accent5">
                  <a:lumMod val="50000"/>
                </a:schemeClr>
              </a:solidFill>
              <a:latin typeface="+mj-lt"/>
            </a:endParaRPr>
          </a:p>
          <a:p>
            <a:r>
              <a:rPr lang="en-US" sz="2000">
                <a:solidFill>
                  <a:schemeClr val="accent5">
                    <a:lumMod val="50000"/>
                  </a:schemeClr>
                </a:solidFill>
                <a:latin typeface="+mj-lt"/>
              </a:rPr>
              <a:t>Although the exchangeable share structure is “tried” and “tested” from a Canadian perspective, it is not without complexity in execution and maintenance</a:t>
            </a:r>
          </a:p>
          <a:p>
            <a:pPr marL="457200" lvl="1" indent="0">
              <a:buFont typeface="Arial" panose="020B0604020202020204" pitchFamily="34" charset="0"/>
              <a:buNone/>
            </a:pPr>
            <a:endParaRPr lang="en-CA" sz="1700" dirty="0"/>
          </a:p>
        </p:txBody>
      </p:sp>
      <p:sp>
        <p:nvSpPr>
          <p:cNvPr id="6" name="TextBox 5">
            <a:extLst>
              <a:ext uri="{FF2B5EF4-FFF2-40B4-BE49-F238E27FC236}">
                <a16:creationId xmlns:a16="http://schemas.microsoft.com/office/drawing/2014/main" id="{6F9A4E14-2BB0-404D-A459-A982D4151494}"/>
              </a:ext>
            </a:extLst>
          </p:cNvPr>
          <p:cNvSpPr txBox="1"/>
          <p:nvPr/>
        </p:nvSpPr>
        <p:spPr>
          <a:xfrm>
            <a:off x="7862454" y="203791"/>
            <a:ext cx="3962400" cy="369332"/>
          </a:xfrm>
          <a:prstGeom prst="rect">
            <a:avLst/>
          </a:prstGeom>
          <a:noFill/>
          <a:ln>
            <a:solidFill>
              <a:srgbClr val="0070C0"/>
            </a:solidFill>
          </a:ln>
        </p:spPr>
        <p:txBody>
          <a:bodyPr wrap="square" rtlCol="0">
            <a:spAutoFit/>
          </a:bodyPr>
          <a:lstStyle/>
          <a:p>
            <a:r>
              <a:rPr lang="en-US">
                <a:solidFill>
                  <a:schemeClr val="accent1">
                    <a:lumMod val="75000"/>
                  </a:schemeClr>
                </a:solidFill>
              </a:rPr>
              <a:t>Francesco Gucciardo, Aird &amp; Berlis</a:t>
            </a:r>
          </a:p>
        </p:txBody>
      </p:sp>
      <p:sp>
        <p:nvSpPr>
          <p:cNvPr id="3" name="Slide Number Placeholder 2">
            <a:extLst>
              <a:ext uri="{FF2B5EF4-FFF2-40B4-BE49-F238E27FC236}">
                <a16:creationId xmlns:a16="http://schemas.microsoft.com/office/drawing/2014/main" id="{9444F86D-FF1A-4541-9981-1DD33BADA48C}"/>
              </a:ext>
            </a:extLst>
          </p:cNvPr>
          <p:cNvSpPr>
            <a:spLocks noGrp="1"/>
          </p:cNvSpPr>
          <p:nvPr>
            <p:ph type="sldNum" sz="quarter" idx="12"/>
          </p:nvPr>
        </p:nvSpPr>
        <p:spPr/>
        <p:txBody>
          <a:bodyPr/>
          <a:lstStyle/>
          <a:p>
            <a:fld id="{16BC0DEB-40E7-4E2B-AFA7-58970AFA776D}" type="slidenum">
              <a:rPr lang="en-GB" smtClean="0"/>
              <a:t>39</a:t>
            </a:fld>
            <a:endParaRPr lang="en-GB"/>
          </a:p>
        </p:txBody>
      </p:sp>
    </p:spTree>
    <p:extLst>
      <p:ext uri="{BB962C8B-B14F-4D97-AF65-F5344CB8AC3E}">
        <p14:creationId xmlns:p14="http://schemas.microsoft.com/office/powerpoint/2010/main" val="3812284524"/>
      </p:ext>
    </p:extLst>
  </p:cSld>
  <p:clrMapOvr>
    <a:masterClrMapping/>
  </p:clrMapOvr>
</p:sld>
</file>

<file path=ppt/slides/slide4.xml><?xml version="1.0" encoding="utf-8"?>
<p:sld xmlns:a14="http://schemas.microsoft.com/office/drawing/2010/main"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p:spPr>
      </p:pic>
      <p:sp>
        <p:nvSpPr>
          <p:cNvPr id="5" name="Title 1">
            <a:extLst>
              <a:ext uri="{FF2B5EF4-FFF2-40B4-BE49-F238E27FC236}">
                <a16:creationId xmlns:a16="http://schemas.microsoft.com/office/drawing/2014/main" id="{1D0F9D8F-E0EB-413A-A29E-2D2E6440027E}"/>
              </a:ext>
            </a:extLst>
          </p:cNvPr>
          <p:cNvSpPr txBox="1">
            <a:spLocks/>
          </p:cNvSpPr>
          <p:nvPr/>
        </p:nvSpPr>
        <p:spPr>
          <a:xfrm>
            <a:off x="270164" y="2431473"/>
            <a:ext cx="11617035" cy="240376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800">
                <a:solidFill>
                  <a:schemeClr val="accent5">
                    <a:lumMod val="50000"/>
                  </a:schemeClr>
                </a:solidFill>
              </a:rPr>
              <a:t>1. Recent De-SPAC Trends</a:t>
            </a:r>
            <a:br>
              <a:rPr lang="en-US" sz="3600">
                <a:solidFill>
                  <a:schemeClr val="accent5">
                    <a:lumMod val="50000"/>
                  </a:schemeClr>
                </a:solidFill>
              </a:rPr>
            </a:br>
            <a:endParaRPr lang="en-US" sz="3000" dirty="0">
              <a:solidFill>
                <a:schemeClr val="accent5">
                  <a:lumMod val="50000"/>
                </a:schemeClr>
              </a:solidFill>
            </a:endParaRPr>
          </a:p>
        </p:txBody>
      </p:sp>
      <p:sp>
        <p:nvSpPr>
          <p:cNvPr id="2" name="Slide Number Placeholder 1">
            <a:extLst>
              <a:ext uri="{FF2B5EF4-FFF2-40B4-BE49-F238E27FC236}">
                <a16:creationId xmlns:a16="http://schemas.microsoft.com/office/drawing/2014/main" id="{E3116600-C8A4-4FD3-A92F-897004CBEAF5}"/>
              </a:ext>
            </a:extLst>
          </p:cNvPr>
          <p:cNvSpPr>
            <a:spLocks noGrp="1"/>
          </p:cNvSpPr>
          <p:nvPr>
            <p:ph type="sldNum" sz="quarter" idx="12"/>
          </p:nvPr>
        </p:nvSpPr>
        <p:spPr/>
        <p:txBody>
          <a:bodyPr/>
          <a:lstStyle/>
          <a:p>
            <a:fld id="{16BC0DEB-40E7-4E2B-AFA7-58970AFA776D}" type="slidenum">
              <a:rPr lang="en-GB" smtClean="0"/>
              <a:t>4</a:t>
            </a:fld>
            <a:endParaRPr lang="en-GB"/>
          </a:p>
        </p:txBody>
      </p:sp>
    </p:spTree>
    <p:extLst>
      <p:ext uri="{BB962C8B-B14F-4D97-AF65-F5344CB8AC3E}">
        <p14:creationId xmlns:p14="http://schemas.microsoft.com/office/powerpoint/2010/main" val="2928022337"/>
      </p:ext>
    </p:extLst>
  </p:cSld>
  <p:clrMapOvr>
    <a:masterClrMapping/>
  </p:clrMapOvr>
</p:sld>
</file>

<file path=ppt/slides/slide40.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249D568-2754-4E3B-89CC-4BFEF600AE10}" type="slidenum">
              <a:rPr lang="en-CA" smtClean="0"/>
              <a:pPr/>
              <a:t>40</a:t>
            </a:fld>
            <a:endParaRPr lang="en-CA" dirty="0"/>
          </a:p>
        </p:txBody>
      </p:sp>
      <p:sp>
        <p:nvSpPr>
          <p:cNvPr id="6" name="Rectangle 5">
            <a:extLst>
              <a:ext uri="{FF2B5EF4-FFF2-40B4-BE49-F238E27FC236}">
                <a16:creationId xmlns:a16="http://schemas.microsoft.com/office/drawing/2014/main" id="{AF811A56-0686-452E-9E03-EA2CCFC53A85}"/>
              </a:ext>
            </a:extLst>
          </p:cNvPr>
          <p:cNvSpPr/>
          <p:nvPr/>
        </p:nvSpPr>
        <p:spPr>
          <a:xfrm>
            <a:off x="387668" y="2880751"/>
            <a:ext cx="748937" cy="34834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900" dirty="0">
                <a:solidFill>
                  <a:schemeClr val="tx1"/>
                </a:solidFill>
              </a:rPr>
              <a:t>Foreign </a:t>
            </a:r>
            <a:r>
              <a:rPr lang="en-CA" sz="900" dirty="0" err="1">
                <a:solidFill>
                  <a:schemeClr val="tx1"/>
                </a:solidFill>
              </a:rPr>
              <a:t>SPAC</a:t>
            </a:r>
            <a:endParaRPr lang="en-CA" sz="900" dirty="0">
              <a:solidFill>
                <a:schemeClr val="tx1"/>
              </a:solidFill>
            </a:endParaRPr>
          </a:p>
        </p:txBody>
      </p:sp>
      <p:sp>
        <p:nvSpPr>
          <p:cNvPr id="8" name="Rectangle 7">
            <a:extLst>
              <a:ext uri="{FF2B5EF4-FFF2-40B4-BE49-F238E27FC236}">
                <a16:creationId xmlns:a16="http://schemas.microsoft.com/office/drawing/2014/main" id="{A706972B-9E36-4A65-8BC1-4CA2ADF024C2}"/>
              </a:ext>
            </a:extLst>
          </p:cNvPr>
          <p:cNvSpPr/>
          <p:nvPr/>
        </p:nvSpPr>
        <p:spPr>
          <a:xfrm>
            <a:off x="1288996" y="2880751"/>
            <a:ext cx="748937" cy="34834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900" dirty="0">
                <a:solidFill>
                  <a:schemeClr val="tx1"/>
                </a:solidFill>
              </a:rPr>
              <a:t>Canadian</a:t>
            </a:r>
          </a:p>
          <a:p>
            <a:pPr algn="ctr"/>
            <a:r>
              <a:rPr lang="en-CA" sz="900" dirty="0">
                <a:solidFill>
                  <a:schemeClr val="tx1"/>
                </a:solidFill>
              </a:rPr>
              <a:t>Target</a:t>
            </a:r>
          </a:p>
        </p:txBody>
      </p:sp>
      <p:cxnSp>
        <p:nvCxnSpPr>
          <p:cNvPr id="10" name="Straight Connector 9">
            <a:extLst>
              <a:ext uri="{FF2B5EF4-FFF2-40B4-BE49-F238E27FC236}">
                <a16:creationId xmlns:a16="http://schemas.microsoft.com/office/drawing/2014/main" id="{8CAD4129-3816-4952-8CE6-2054881FF6F3}"/>
              </a:ext>
            </a:extLst>
          </p:cNvPr>
          <p:cNvCxnSpPr/>
          <p:nvPr/>
        </p:nvCxnSpPr>
        <p:spPr>
          <a:xfrm>
            <a:off x="2124893" y="1489165"/>
            <a:ext cx="0" cy="4583835"/>
          </a:xfrm>
          <a:prstGeom prst="line">
            <a:avLst/>
          </a:prstGeom>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49378F48-99EE-417C-B254-2FBCC432EC6E}"/>
              </a:ext>
            </a:extLst>
          </p:cNvPr>
          <p:cNvSpPr txBox="1"/>
          <p:nvPr/>
        </p:nvSpPr>
        <p:spPr>
          <a:xfrm>
            <a:off x="276268" y="2150265"/>
            <a:ext cx="971741" cy="215444"/>
          </a:xfrm>
          <a:prstGeom prst="rect">
            <a:avLst/>
          </a:prstGeom>
          <a:noFill/>
        </p:spPr>
        <p:txBody>
          <a:bodyPr wrap="none" rtlCol="0">
            <a:spAutoFit/>
          </a:bodyPr>
          <a:lstStyle/>
          <a:p>
            <a:pPr algn="ctr"/>
            <a:r>
              <a:rPr lang="en-CA" sz="800" dirty="0" err="1"/>
              <a:t>SPAC</a:t>
            </a:r>
            <a:r>
              <a:rPr lang="en-CA" sz="800" dirty="0"/>
              <a:t> Shareholders</a:t>
            </a:r>
          </a:p>
        </p:txBody>
      </p:sp>
      <p:cxnSp>
        <p:nvCxnSpPr>
          <p:cNvPr id="13" name="Straight Arrow Connector 12">
            <a:extLst>
              <a:ext uri="{FF2B5EF4-FFF2-40B4-BE49-F238E27FC236}">
                <a16:creationId xmlns:a16="http://schemas.microsoft.com/office/drawing/2014/main" id="{A2113074-5757-4FAD-82E2-D45F72147475}"/>
              </a:ext>
            </a:extLst>
          </p:cNvPr>
          <p:cNvCxnSpPr>
            <a:stCxn id="11" idx="2"/>
            <a:endCxn id="6" idx="0"/>
          </p:cNvCxnSpPr>
          <p:nvPr/>
        </p:nvCxnSpPr>
        <p:spPr>
          <a:xfrm flipH="1">
            <a:off x="762137" y="2365709"/>
            <a:ext cx="2" cy="51504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E4B51C12-3611-45BD-A440-509C7036F97B}"/>
              </a:ext>
            </a:extLst>
          </p:cNvPr>
          <p:cNvSpPr txBox="1"/>
          <p:nvPr/>
        </p:nvSpPr>
        <p:spPr>
          <a:xfrm>
            <a:off x="1295415" y="2150265"/>
            <a:ext cx="736099" cy="338554"/>
          </a:xfrm>
          <a:prstGeom prst="rect">
            <a:avLst/>
          </a:prstGeom>
          <a:noFill/>
        </p:spPr>
        <p:txBody>
          <a:bodyPr wrap="none" rtlCol="0">
            <a:spAutoFit/>
          </a:bodyPr>
          <a:lstStyle/>
          <a:p>
            <a:pPr algn="ctr"/>
            <a:r>
              <a:rPr lang="en-CA" sz="800" dirty="0"/>
              <a:t>Target</a:t>
            </a:r>
          </a:p>
          <a:p>
            <a:pPr algn="ctr"/>
            <a:r>
              <a:rPr lang="en-CA" sz="800" dirty="0"/>
              <a:t>Shareholders</a:t>
            </a:r>
          </a:p>
        </p:txBody>
      </p:sp>
      <p:cxnSp>
        <p:nvCxnSpPr>
          <p:cNvPr id="16" name="Straight Arrow Connector 15">
            <a:extLst>
              <a:ext uri="{FF2B5EF4-FFF2-40B4-BE49-F238E27FC236}">
                <a16:creationId xmlns:a16="http://schemas.microsoft.com/office/drawing/2014/main" id="{120C45D3-5713-492B-84AF-A9220036BBD5}"/>
              </a:ext>
            </a:extLst>
          </p:cNvPr>
          <p:cNvCxnSpPr>
            <a:stCxn id="14" idx="2"/>
            <a:endCxn id="8" idx="0"/>
          </p:cNvCxnSpPr>
          <p:nvPr/>
        </p:nvCxnSpPr>
        <p:spPr>
          <a:xfrm>
            <a:off x="1663465" y="2488819"/>
            <a:ext cx="0" cy="39193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DA3BB520-81AD-4E69-9848-99F71D235038}"/>
              </a:ext>
            </a:extLst>
          </p:cNvPr>
          <p:cNvSpPr txBox="1"/>
          <p:nvPr/>
        </p:nvSpPr>
        <p:spPr>
          <a:xfrm>
            <a:off x="387393" y="1534712"/>
            <a:ext cx="1690078" cy="338554"/>
          </a:xfrm>
          <a:prstGeom prst="rect">
            <a:avLst/>
          </a:prstGeom>
          <a:noFill/>
        </p:spPr>
        <p:txBody>
          <a:bodyPr wrap="none" rtlCol="0">
            <a:spAutoFit/>
          </a:bodyPr>
          <a:lstStyle/>
          <a:p>
            <a:r>
              <a:rPr lang="en-CA" sz="1600" u="sng" dirty="0"/>
              <a:t>Simplified Current</a:t>
            </a:r>
          </a:p>
        </p:txBody>
      </p:sp>
      <p:sp>
        <p:nvSpPr>
          <p:cNvPr id="19" name="TextBox 18">
            <a:extLst>
              <a:ext uri="{FF2B5EF4-FFF2-40B4-BE49-F238E27FC236}">
                <a16:creationId xmlns:a16="http://schemas.microsoft.com/office/drawing/2014/main" id="{77233B0B-A065-437E-A3E2-7ECCBEE359E1}"/>
              </a:ext>
            </a:extLst>
          </p:cNvPr>
          <p:cNvSpPr txBox="1"/>
          <p:nvPr/>
        </p:nvSpPr>
        <p:spPr>
          <a:xfrm>
            <a:off x="2124894" y="1473116"/>
            <a:ext cx="1876270" cy="830997"/>
          </a:xfrm>
          <a:prstGeom prst="rect">
            <a:avLst/>
          </a:prstGeom>
          <a:noFill/>
        </p:spPr>
        <p:txBody>
          <a:bodyPr wrap="square" rtlCol="0">
            <a:spAutoFit/>
          </a:bodyPr>
          <a:lstStyle/>
          <a:p>
            <a:pPr algn="ctr"/>
            <a:r>
              <a:rPr lang="en-CA" sz="1600" u="sng" dirty="0"/>
              <a:t>1. Establish Acquirer </a:t>
            </a:r>
          </a:p>
          <a:p>
            <a:pPr algn="ctr"/>
            <a:r>
              <a:rPr lang="en-CA" sz="1600" u="sng" dirty="0"/>
              <a:t>Acquisition Structure</a:t>
            </a:r>
          </a:p>
        </p:txBody>
      </p:sp>
      <p:sp>
        <p:nvSpPr>
          <p:cNvPr id="20" name="Rectangle 19">
            <a:extLst>
              <a:ext uri="{FF2B5EF4-FFF2-40B4-BE49-F238E27FC236}">
                <a16:creationId xmlns:a16="http://schemas.microsoft.com/office/drawing/2014/main" id="{66C07D02-F716-462B-B128-99899C8C0998}"/>
              </a:ext>
            </a:extLst>
          </p:cNvPr>
          <p:cNvSpPr/>
          <p:nvPr/>
        </p:nvSpPr>
        <p:spPr>
          <a:xfrm>
            <a:off x="2671198" y="2893255"/>
            <a:ext cx="748937" cy="34834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900" dirty="0">
                <a:solidFill>
                  <a:schemeClr val="tx1"/>
                </a:solidFill>
              </a:rPr>
              <a:t>Foreign </a:t>
            </a:r>
            <a:r>
              <a:rPr lang="en-CA" sz="900" dirty="0" err="1">
                <a:solidFill>
                  <a:schemeClr val="tx1"/>
                </a:solidFill>
              </a:rPr>
              <a:t>SPAC</a:t>
            </a:r>
            <a:endParaRPr lang="en-CA" sz="900" dirty="0">
              <a:solidFill>
                <a:schemeClr val="tx1"/>
              </a:solidFill>
            </a:endParaRPr>
          </a:p>
        </p:txBody>
      </p:sp>
      <p:sp>
        <p:nvSpPr>
          <p:cNvPr id="21" name="TextBox 20">
            <a:extLst>
              <a:ext uri="{FF2B5EF4-FFF2-40B4-BE49-F238E27FC236}">
                <a16:creationId xmlns:a16="http://schemas.microsoft.com/office/drawing/2014/main" id="{D920FF67-4BE6-428D-B8AC-12F93DB8499D}"/>
              </a:ext>
            </a:extLst>
          </p:cNvPr>
          <p:cNvSpPr txBox="1"/>
          <p:nvPr/>
        </p:nvSpPr>
        <p:spPr>
          <a:xfrm>
            <a:off x="2559796" y="2324192"/>
            <a:ext cx="971741" cy="215444"/>
          </a:xfrm>
          <a:prstGeom prst="rect">
            <a:avLst/>
          </a:prstGeom>
          <a:noFill/>
        </p:spPr>
        <p:txBody>
          <a:bodyPr wrap="none" rtlCol="0">
            <a:spAutoFit/>
          </a:bodyPr>
          <a:lstStyle/>
          <a:p>
            <a:pPr algn="ctr"/>
            <a:r>
              <a:rPr lang="en-CA" sz="800" dirty="0" err="1"/>
              <a:t>SPAC</a:t>
            </a:r>
            <a:r>
              <a:rPr lang="en-CA" sz="800" dirty="0"/>
              <a:t> Shareholders</a:t>
            </a:r>
          </a:p>
        </p:txBody>
      </p:sp>
      <p:cxnSp>
        <p:nvCxnSpPr>
          <p:cNvPr id="22" name="Straight Arrow Connector 21">
            <a:extLst>
              <a:ext uri="{FF2B5EF4-FFF2-40B4-BE49-F238E27FC236}">
                <a16:creationId xmlns:a16="http://schemas.microsoft.com/office/drawing/2014/main" id="{1D007278-FD28-4763-AE63-647CC5EA7290}"/>
              </a:ext>
            </a:extLst>
          </p:cNvPr>
          <p:cNvCxnSpPr>
            <a:stCxn id="21" idx="2"/>
            <a:endCxn id="20" idx="0"/>
          </p:cNvCxnSpPr>
          <p:nvPr/>
        </p:nvCxnSpPr>
        <p:spPr>
          <a:xfrm>
            <a:off x="3045667" y="2539636"/>
            <a:ext cx="0" cy="35361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3" name="Rectangle 22">
            <a:extLst>
              <a:ext uri="{FF2B5EF4-FFF2-40B4-BE49-F238E27FC236}">
                <a16:creationId xmlns:a16="http://schemas.microsoft.com/office/drawing/2014/main" id="{778EF346-61C0-47CC-9D8C-ADE9482F4F1B}"/>
              </a:ext>
            </a:extLst>
          </p:cNvPr>
          <p:cNvSpPr/>
          <p:nvPr/>
        </p:nvSpPr>
        <p:spPr>
          <a:xfrm>
            <a:off x="2671198" y="3459358"/>
            <a:ext cx="748937" cy="34834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900" dirty="0">
                <a:solidFill>
                  <a:schemeClr val="tx1"/>
                </a:solidFill>
              </a:rPr>
              <a:t>Can </a:t>
            </a:r>
            <a:r>
              <a:rPr lang="en-CA" sz="900" dirty="0" err="1">
                <a:solidFill>
                  <a:schemeClr val="tx1"/>
                </a:solidFill>
              </a:rPr>
              <a:t>HoldCo</a:t>
            </a:r>
            <a:endParaRPr lang="en-CA" sz="900" dirty="0">
              <a:solidFill>
                <a:schemeClr val="tx1"/>
              </a:solidFill>
            </a:endParaRPr>
          </a:p>
        </p:txBody>
      </p:sp>
      <p:sp>
        <p:nvSpPr>
          <p:cNvPr id="24" name="Rectangle 23">
            <a:extLst>
              <a:ext uri="{FF2B5EF4-FFF2-40B4-BE49-F238E27FC236}">
                <a16:creationId xmlns:a16="http://schemas.microsoft.com/office/drawing/2014/main" id="{387E97C6-B160-4B88-8AAD-80B264A7D1C4}"/>
              </a:ext>
            </a:extLst>
          </p:cNvPr>
          <p:cNvSpPr/>
          <p:nvPr/>
        </p:nvSpPr>
        <p:spPr>
          <a:xfrm>
            <a:off x="2671198" y="4025461"/>
            <a:ext cx="748937" cy="34834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900" dirty="0">
                <a:solidFill>
                  <a:schemeClr val="tx1"/>
                </a:solidFill>
              </a:rPr>
              <a:t>Can </a:t>
            </a:r>
            <a:r>
              <a:rPr lang="en-CA" sz="900" dirty="0" err="1">
                <a:solidFill>
                  <a:schemeClr val="tx1"/>
                </a:solidFill>
              </a:rPr>
              <a:t>ExchangeCo</a:t>
            </a:r>
            <a:endParaRPr lang="en-CA" sz="900" dirty="0">
              <a:solidFill>
                <a:schemeClr val="tx1"/>
              </a:solidFill>
            </a:endParaRPr>
          </a:p>
        </p:txBody>
      </p:sp>
      <p:cxnSp>
        <p:nvCxnSpPr>
          <p:cNvPr id="25" name="Straight Arrow Connector 24">
            <a:extLst>
              <a:ext uri="{FF2B5EF4-FFF2-40B4-BE49-F238E27FC236}">
                <a16:creationId xmlns:a16="http://schemas.microsoft.com/office/drawing/2014/main" id="{B9282D72-46C0-49D4-ACC0-C22AE5D7955E}"/>
              </a:ext>
            </a:extLst>
          </p:cNvPr>
          <p:cNvCxnSpPr>
            <a:cxnSpLocks/>
            <a:stCxn id="20" idx="2"/>
            <a:endCxn id="23" idx="0"/>
          </p:cNvCxnSpPr>
          <p:nvPr/>
        </p:nvCxnSpPr>
        <p:spPr>
          <a:xfrm>
            <a:off x="3045667" y="3241598"/>
            <a:ext cx="0" cy="21776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B534FBC8-326C-477F-96E8-A6B8FEB44D42}"/>
              </a:ext>
            </a:extLst>
          </p:cNvPr>
          <p:cNvCxnSpPr>
            <a:cxnSpLocks/>
            <a:stCxn id="23" idx="2"/>
            <a:endCxn id="24" idx="0"/>
          </p:cNvCxnSpPr>
          <p:nvPr/>
        </p:nvCxnSpPr>
        <p:spPr>
          <a:xfrm>
            <a:off x="3045667" y="3807701"/>
            <a:ext cx="0" cy="21776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A9F3C967-357E-4F66-831C-E495B13B4C0F}"/>
              </a:ext>
            </a:extLst>
          </p:cNvPr>
          <p:cNvCxnSpPr/>
          <p:nvPr/>
        </p:nvCxnSpPr>
        <p:spPr>
          <a:xfrm>
            <a:off x="3992696" y="1489165"/>
            <a:ext cx="0" cy="4583835"/>
          </a:xfrm>
          <a:prstGeom prst="line">
            <a:avLst/>
          </a:prstGeom>
        </p:spPr>
        <p:style>
          <a:lnRef idx="1">
            <a:schemeClr val="accent1"/>
          </a:lnRef>
          <a:fillRef idx="0">
            <a:schemeClr val="accent1"/>
          </a:fillRef>
          <a:effectRef idx="0">
            <a:schemeClr val="accent1"/>
          </a:effectRef>
          <a:fontRef idx="minor">
            <a:schemeClr val="tx1"/>
          </a:fontRef>
        </p:style>
      </p:cxnSp>
      <p:sp>
        <p:nvSpPr>
          <p:cNvPr id="33" name="TextBox 32">
            <a:extLst>
              <a:ext uri="{FF2B5EF4-FFF2-40B4-BE49-F238E27FC236}">
                <a16:creationId xmlns:a16="http://schemas.microsoft.com/office/drawing/2014/main" id="{01D22B58-A640-4345-A496-250F210DA65D}"/>
              </a:ext>
            </a:extLst>
          </p:cNvPr>
          <p:cNvSpPr txBox="1"/>
          <p:nvPr/>
        </p:nvSpPr>
        <p:spPr>
          <a:xfrm>
            <a:off x="4501261" y="1473116"/>
            <a:ext cx="2150525" cy="584775"/>
          </a:xfrm>
          <a:prstGeom prst="rect">
            <a:avLst/>
          </a:prstGeom>
          <a:noFill/>
        </p:spPr>
        <p:txBody>
          <a:bodyPr wrap="none" rtlCol="0">
            <a:spAutoFit/>
          </a:bodyPr>
          <a:lstStyle/>
          <a:p>
            <a:pPr algn="ctr"/>
            <a:r>
              <a:rPr lang="en-CA" sz="1600" u="sng" dirty="0"/>
              <a:t>2. </a:t>
            </a:r>
            <a:r>
              <a:rPr lang="en-CA" sz="1600" u="sng" dirty="0" err="1"/>
              <a:t>ExchangeCo</a:t>
            </a:r>
            <a:r>
              <a:rPr lang="en-CA" sz="1600" u="sng" dirty="0"/>
              <a:t> Acquires</a:t>
            </a:r>
          </a:p>
          <a:p>
            <a:pPr algn="ctr"/>
            <a:r>
              <a:rPr lang="en-CA" sz="1600" u="sng" dirty="0"/>
              <a:t>Canadian Target</a:t>
            </a:r>
          </a:p>
        </p:txBody>
      </p:sp>
      <p:sp>
        <p:nvSpPr>
          <p:cNvPr id="34" name="Rectangle 33">
            <a:extLst>
              <a:ext uri="{FF2B5EF4-FFF2-40B4-BE49-F238E27FC236}">
                <a16:creationId xmlns:a16="http://schemas.microsoft.com/office/drawing/2014/main" id="{C325E955-48C7-4BF7-90F2-9A524DB7C453}"/>
              </a:ext>
            </a:extLst>
          </p:cNvPr>
          <p:cNvSpPr/>
          <p:nvPr/>
        </p:nvSpPr>
        <p:spPr>
          <a:xfrm>
            <a:off x="5231358" y="2631991"/>
            <a:ext cx="748937" cy="34834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900" dirty="0">
                <a:solidFill>
                  <a:schemeClr val="tx1"/>
                </a:solidFill>
              </a:rPr>
              <a:t>Foreign </a:t>
            </a:r>
            <a:r>
              <a:rPr lang="en-CA" sz="900" dirty="0" err="1">
                <a:solidFill>
                  <a:schemeClr val="tx1"/>
                </a:solidFill>
              </a:rPr>
              <a:t>SPAC</a:t>
            </a:r>
            <a:endParaRPr lang="en-CA" sz="900" dirty="0">
              <a:solidFill>
                <a:schemeClr val="tx1"/>
              </a:solidFill>
            </a:endParaRPr>
          </a:p>
        </p:txBody>
      </p:sp>
      <p:sp>
        <p:nvSpPr>
          <p:cNvPr id="35" name="TextBox 34">
            <a:extLst>
              <a:ext uri="{FF2B5EF4-FFF2-40B4-BE49-F238E27FC236}">
                <a16:creationId xmlns:a16="http://schemas.microsoft.com/office/drawing/2014/main" id="{000A619C-0D59-4A93-AAF5-E9FDC997FF70}"/>
              </a:ext>
            </a:extLst>
          </p:cNvPr>
          <p:cNvSpPr txBox="1"/>
          <p:nvPr/>
        </p:nvSpPr>
        <p:spPr>
          <a:xfrm>
            <a:off x="5092706" y="2000511"/>
            <a:ext cx="1026242" cy="461665"/>
          </a:xfrm>
          <a:prstGeom prst="rect">
            <a:avLst/>
          </a:prstGeom>
          <a:noFill/>
        </p:spPr>
        <p:txBody>
          <a:bodyPr wrap="none" rtlCol="0">
            <a:spAutoFit/>
          </a:bodyPr>
          <a:lstStyle/>
          <a:p>
            <a:pPr algn="ctr"/>
            <a:r>
              <a:rPr lang="en-CA" sz="800" dirty="0" err="1"/>
              <a:t>SPAC</a:t>
            </a:r>
            <a:r>
              <a:rPr lang="en-CA" sz="800" dirty="0"/>
              <a:t> Shareholders</a:t>
            </a:r>
          </a:p>
          <a:p>
            <a:pPr algn="ctr"/>
            <a:r>
              <a:rPr lang="en-CA" sz="800" dirty="0"/>
              <a:t>+ Non-Canadian </a:t>
            </a:r>
          </a:p>
          <a:p>
            <a:pPr algn="ctr"/>
            <a:r>
              <a:rPr lang="en-CA" sz="800" dirty="0"/>
              <a:t>Target Shareholders</a:t>
            </a:r>
          </a:p>
        </p:txBody>
      </p:sp>
      <p:cxnSp>
        <p:nvCxnSpPr>
          <p:cNvPr id="36" name="Straight Arrow Connector 35">
            <a:extLst>
              <a:ext uri="{FF2B5EF4-FFF2-40B4-BE49-F238E27FC236}">
                <a16:creationId xmlns:a16="http://schemas.microsoft.com/office/drawing/2014/main" id="{017B5F93-5B83-4B17-8DC0-FAFC2DF5C116}"/>
              </a:ext>
            </a:extLst>
          </p:cNvPr>
          <p:cNvCxnSpPr>
            <a:stCxn id="35" idx="2"/>
            <a:endCxn id="34" idx="0"/>
          </p:cNvCxnSpPr>
          <p:nvPr/>
        </p:nvCxnSpPr>
        <p:spPr>
          <a:xfrm>
            <a:off x="5605827" y="2462176"/>
            <a:ext cx="0" cy="16981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7" name="Rectangle 36">
            <a:extLst>
              <a:ext uri="{FF2B5EF4-FFF2-40B4-BE49-F238E27FC236}">
                <a16:creationId xmlns:a16="http://schemas.microsoft.com/office/drawing/2014/main" id="{04B648CC-21CE-4E47-AD48-EDE5EE5FB97C}"/>
              </a:ext>
            </a:extLst>
          </p:cNvPr>
          <p:cNvSpPr/>
          <p:nvPr/>
        </p:nvSpPr>
        <p:spPr>
          <a:xfrm>
            <a:off x="5231358" y="3140944"/>
            <a:ext cx="748937" cy="34834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900" dirty="0">
                <a:solidFill>
                  <a:schemeClr val="tx1"/>
                </a:solidFill>
              </a:rPr>
              <a:t>Can </a:t>
            </a:r>
            <a:r>
              <a:rPr lang="en-CA" sz="900" dirty="0" err="1">
                <a:solidFill>
                  <a:schemeClr val="tx1"/>
                </a:solidFill>
              </a:rPr>
              <a:t>HoldCo</a:t>
            </a:r>
            <a:endParaRPr lang="en-CA" sz="900" dirty="0">
              <a:solidFill>
                <a:schemeClr val="tx1"/>
              </a:solidFill>
            </a:endParaRPr>
          </a:p>
        </p:txBody>
      </p:sp>
      <p:sp>
        <p:nvSpPr>
          <p:cNvPr id="38" name="Rectangle 37">
            <a:extLst>
              <a:ext uri="{FF2B5EF4-FFF2-40B4-BE49-F238E27FC236}">
                <a16:creationId xmlns:a16="http://schemas.microsoft.com/office/drawing/2014/main" id="{28924783-BD7E-4B70-BA3E-150A0DAB7CA6}"/>
              </a:ext>
            </a:extLst>
          </p:cNvPr>
          <p:cNvSpPr/>
          <p:nvPr/>
        </p:nvSpPr>
        <p:spPr>
          <a:xfrm>
            <a:off x="5231358" y="3659422"/>
            <a:ext cx="748937" cy="34834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900" dirty="0">
                <a:solidFill>
                  <a:schemeClr val="tx1"/>
                </a:solidFill>
              </a:rPr>
              <a:t>Can </a:t>
            </a:r>
            <a:r>
              <a:rPr lang="en-CA" sz="900" dirty="0" err="1">
                <a:solidFill>
                  <a:schemeClr val="tx1"/>
                </a:solidFill>
              </a:rPr>
              <a:t>ExchangeCo</a:t>
            </a:r>
            <a:endParaRPr lang="en-CA" sz="900" dirty="0">
              <a:solidFill>
                <a:schemeClr val="tx1"/>
              </a:solidFill>
            </a:endParaRPr>
          </a:p>
        </p:txBody>
      </p:sp>
      <p:cxnSp>
        <p:nvCxnSpPr>
          <p:cNvPr id="39" name="Straight Arrow Connector 38">
            <a:extLst>
              <a:ext uri="{FF2B5EF4-FFF2-40B4-BE49-F238E27FC236}">
                <a16:creationId xmlns:a16="http://schemas.microsoft.com/office/drawing/2014/main" id="{9AE0C2D5-9AD0-4323-866B-92589DC09D5D}"/>
              </a:ext>
            </a:extLst>
          </p:cNvPr>
          <p:cNvCxnSpPr>
            <a:cxnSpLocks/>
            <a:stCxn id="34" idx="2"/>
            <a:endCxn id="37" idx="0"/>
          </p:cNvCxnSpPr>
          <p:nvPr/>
        </p:nvCxnSpPr>
        <p:spPr>
          <a:xfrm>
            <a:off x="5605827" y="2980334"/>
            <a:ext cx="0" cy="16061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a:extLst>
              <a:ext uri="{FF2B5EF4-FFF2-40B4-BE49-F238E27FC236}">
                <a16:creationId xmlns:a16="http://schemas.microsoft.com/office/drawing/2014/main" id="{0E23D570-4998-4DDA-A003-3AB43E86BF88}"/>
              </a:ext>
            </a:extLst>
          </p:cNvPr>
          <p:cNvCxnSpPr>
            <a:cxnSpLocks/>
            <a:stCxn id="37" idx="2"/>
            <a:endCxn id="38" idx="0"/>
          </p:cNvCxnSpPr>
          <p:nvPr/>
        </p:nvCxnSpPr>
        <p:spPr>
          <a:xfrm>
            <a:off x="5605827" y="3489287"/>
            <a:ext cx="0" cy="17013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2" name="Rectangle 41">
            <a:extLst>
              <a:ext uri="{FF2B5EF4-FFF2-40B4-BE49-F238E27FC236}">
                <a16:creationId xmlns:a16="http://schemas.microsoft.com/office/drawing/2014/main" id="{4F981AF6-0A50-4464-A838-C48E1749DEF8}"/>
              </a:ext>
            </a:extLst>
          </p:cNvPr>
          <p:cNvSpPr/>
          <p:nvPr/>
        </p:nvSpPr>
        <p:spPr>
          <a:xfrm>
            <a:off x="5231356" y="4225525"/>
            <a:ext cx="748937" cy="34834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900" dirty="0">
                <a:solidFill>
                  <a:schemeClr val="tx1"/>
                </a:solidFill>
              </a:rPr>
              <a:t>Canadian</a:t>
            </a:r>
          </a:p>
          <a:p>
            <a:pPr algn="ctr"/>
            <a:r>
              <a:rPr lang="en-CA" sz="900" dirty="0">
                <a:solidFill>
                  <a:schemeClr val="tx1"/>
                </a:solidFill>
              </a:rPr>
              <a:t>Target</a:t>
            </a:r>
          </a:p>
        </p:txBody>
      </p:sp>
      <p:cxnSp>
        <p:nvCxnSpPr>
          <p:cNvPr id="43" name="Straight Arrow Connector 42">
            <a:extLst>
              <a:ext uri="{FF2B5EF4-FFF2-40B4-BE49-F238E27FC236}">
                <a16:creationId xmlns:a16="http://schemas.microsoft.com/office/drawing/2014/main" id="{91426B80-573A-4176-94BE-0BD9BDE22AE9}"/>
              </a:ext>
            </a:extLst>
          </p:cNvPr>
          <p:cNvCxnSpPr>
            <a:cxnSpLocks/>
            <a:stCxn id="38" idx="2"/>
            <a:endCxn id="42" idx="0"/>
          </p:cNvCxnSpPr>
          <p:nvPr/>
        </p:nvCxnSpPr>
        <p:spPr>
          <a:xfrm flipH="1">
            <a:off x="5605825" y="4007765"/>
            <a:ext cx="2" cy="21776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E25FD50D-0B88-4230-9410-F476650BF25C}"/>
              </a:ext>
            </a:extLst>
          </p:cNvPr>
          <p:cNvCxnSpPr/>
          <p:nvPr/>
        </p:nvCxnSpPr>
        <p:spPr>
          <a:xfrm>
            <a:off x="7210491" y="1489165"/>
            <a:ext cx="0" cy="4583835"/>
          </a:xfrm>
          <a:prstGeom prst="line">
            <a:avLst/>
          </a:prstGeom>
        </p:spPr>
        <p:style>
          <a:lnRef idx="1">
            <a:schemeClr val="accent1"/>
          </a:lnRef>
          <a:fillRef idx="0">
            <a:schemeClr val="accent1"/>
          </a:fillRef>
          <a:effectRef idx="0">
            <a:schemeClr val="accent1"/>
          </a:effectRef>
          <a:fontRef idx="minor">
            <a:schemeClr val="tx1"/>
          </a:fontRef>
        </p:style>
      </p:cxnSp>
      <p:sp>
        <p:nvSpPr>
          <p:cNvPr id="47" name="TextBox 46">
            <a:extLst>
              <a:ext uri="{FF2B5EF4-FFF2-40B4-BE49-F238E27FC236}">
                <a16:creationId xmlns:a16="http://schemas.microsoft.com/office/drawing/2014/main" id="{0A9AEF2E-798A-4071-BD8B-18478A094758}"/>
              </a:ext>
            </a:extLst>
          </p:cNvPr>
          <p:cNvSpPr txBox="1"/>
          <p:nvPr/>
        </p:nvSpPr>
        <p:spPr>
          <a:xfrm>
            <a:off x="7563159" y="1473116"/>
            <a:ext cx="1860061" cy="338554"/>
          </a:xfrm>
          <a:prstGeom prst="rect">
            <a:avLst/>
          </a:prstGeom>
          <a:noFill/>
        </p:spPr>
        <p:txBody>
          <a:bodyPr wrap="none" rtlCol="0">
            <a:spAutoFit/>
          </a:bodyPr>
          <a:lstStyle/>
          <a:p>
            <a:pPr algn="ctr"/>
            <a:r>
              <a:rPr lang="en-CA" sz="1600" u="sng" dirty="0"/>
              <a:t>3. Clean-Up Merger</a:t>
            </a:r>
          </a:p>
        </p:txBody>
      </p:sp>
      <p:sp>
        <p:nvSpPr>
          <p:cNvPr id="48" name="Rectangle 47">
            <a:extLst>
              <a:ext uri="{FF2B5EF4-FFF2-40B4-BE49-F238E27FC236}">
                <a16:creationId xmlns:a16="http://schemas.microsoft.com/office/drawing/2014/main" id="{F696EFFE-ED04-41CD-8B2D-27715B41B056}"/>
              </a:ext>
            </a:extLst>
          </p:cNvPr>
          <p:cNvSpPr/>
          <p:nvPr/>
        </p:nvSpPr>
        <p:spPr>
          <a:xfrm>
            <a:off x="8148020" y="2588455"/>
            <a:ext cx="748937" cy="34834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900" dirty="0">
                <a:solidFill>
                  <a:schemeClr val="tx1"/>
                </a:solidFill>
              </a:rPr>
              <a:t>Foreign Acquirer </a:t>
            </a:r>
          </a:p>
        </p:txBody>
      </p:sp>
      <p:cxnSp>
        <p:nvCxnSpPr>
          <p:cNvPr id="50" name="Straight Arrow Connector 49">
            <a:extLst>
              <a:ext uri="{FF2B5EF4-FFF2-40B4-BE49-F238E27FC236}">
                <a16:creationId xmlns:a16="http://schemas.microsoft.com/office/drawing/2014/main" id="{7E3E591C-9020-4962-A0FA-0C2611731AE0}"/>
              </a:ext>
            </a:extLst>
          </p:cNvPr>
          <p:cNvCxnSpPr>
            <a:cxnSpLocks/>
            <a:stCxn id="62" idx="2"/>
            <a:endCxn id="48" idx="0"/>
          </p:cNvCxnSpPr>
          <p:nvPr/>
        </p:nvCxnSpPr>
        <p:spPr>
          <a:xfrm>
            <a:off x="8522488" y="2378213"/>
            <a:ext cx="1" cy="21024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1" name="Rectangle 50">
            <a:extLst>
              <a:ext uri="{FF2B5EF4-FFF2-40B4-BE49-F238E27FC236}">
                <a16:creationId xmlns:a16="http://schemas.microsoft.com/office/drawing/2014/main" id="{7A780B2A-B71B-454E-A0A2-B17B41749442}"/>
              </a:ext>
            </a:extLst>
          </p:cNvPr>
          <p:cNvSpPr/>
          <p:nvPr/>
        </p:nvSpPr>
        <p:spPr>
          <a:xfrm>
            <a:off x="8148020" y="3154558"/>
            <a:ext cx="748937" cy="34834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900" dirty="0">
                <a:solidFill>
                  <a:schemeClr val="tx1"/>
                </a:solidFill>
              </a:rPr>
              <a:t>Can </a:t>
            </a:r>
            <a:r>
              <a:rPr lang="en-CA" sz="900" dirty="0" err="1">
                <a:solidFill>
                  <a:schemeClr val="tx1"/>
                </a:solidFill>
              </a:rPr>
              <a:t>HoldCo</a:t>
            </a:r>
            <a:endParaRPr lang="en-CA" sz="900" dirty="0">
              <a:solidFill>
                <a:schemeClr val="tx1"/>
              </a:solidFill>
            </a:endParaRPr>
          </a:p>
        </p:txBody>
      </p:sp>
      <p:sp>
        <p:nvSpPr>
          <p:cNvPr id="52" name="Rectangle 51">
            <a:extLst>
              <a:ext uri="{FF2B5EF4-FFF2-40B4-BE49-F238E27FC236}">
                <a16:creationId xmlns:a16="http://schemas.microsoft.com/office/drawing/2014/main" id="{158B9C6D-6A64-4B5B-BA54-C5AA8D722BAD}"/>
              </a:ext>
            </a:extLst>
          </p:cNvPr>
          <p:cNvSpPr/>
          <p:nvPr/>
        </p:nvSpPr>
        <p:spPr>
          <a:xfrm>
            <a:off x="8148020" y="3720661"/>
            <a:ext cx="748937" cy="34834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900" dirty="0">
                <a:solidFill>
                  <a:schemeClr val="tx1"/>
                </a:solidFill>
              </a:rPr>
              <a:t>Can </a:t>
            </a:r>
            <a:r>
              <a:rPr lang="en-CA" sz="900" dirty="0" err="1">
                <a:solidFill>
                  <a:schemeClr val="tx1"/>
                </a:solidFill>
              </a:rPr>
              <a:t>ExchangeCo</a:t>
            </a:r>
            <a:endParaRPr lang="en-CA" sz="900" dirty="0">
              <a:solidFill>
                <a:schemeClr val="tx1"/>
              </a:solidFill>
            </a:endParaRPr>
          </a:p>
        </p:txBody>
      </p:sp>
      <p:cxnSp>
        <p:nvCxnSpPr>
          <p:cNvPr id="53" name="Straight Arrow Connector 52">
            <a:extLst>
              <a:ext uri="{FF2B5EF4-FFF2-40B4-BE49-F238E27FC236}">
                <a16:creationId xmlns:a16="http://schemas.microsoft.com/office/drawing/2014/main" id="{51BA59DA-7693-4543-8B28-B59D5A70A1BD}"/>
              </a:ext>
            </a:extLst>
          </p:cNvPr>
          <p:cNvCxnSpPr>
            <a:cxnSpLocks/>
            <a:stCxn id="48" idx="2"/>
            <a:endCxn id="51" idx="0"/>
          </p:cNvCxnSpPr>
          <p:nvPr/>
        </p:nvCxnSpPr>
        <p:spPr>
          <a:xfrm>
            <a:off x="8522489" y="2936798"/>
            <a:ext cx="0" cy="21776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4" name="Straight Arrow Connector 53">
            <a:extLst>
              <a:ext uri="{FF2B5EF4-FFF2-40B4-BE49-F238E27FC236}">
                <a16:creationId xmlns:a16="http://schemas.microsoft.com/office/drawing/2014/main" id="{FEC97AE4-F57E-4335-B567-136689BA3EF0}"/>
              </a:ext>
            </a:extLst>
          </p:cNvPr>
          <p:cNvCxnSpPr>
            <a:cxnSpLocks/>
            <a:stCxn id="51" idx="2"/>
            <a:endCxn id="52" idx="0"/>
          </p:cNvCxnSpPr>
          <p:nvPr/>
        </p:nvCxnSpPr>
        <p:spPr>
          <a:xfrm>
            <a:off x="8522489" y="3502901"/>
            <a:ext cx="0" cy="21776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8" name="TextBox 57">
            <a:extLst>
              <a:ext uri="{FF2B5EF4-FFF2-40B4-BE49-F238E27FC236}">
                <a16:creationId xmlns:a16="http://schemas.microsoft.com/office/drawing/2014/main" id="{8EC7DC5A-5AE0-4578-A1EE-13683D621F1E}"/>
              </a:ext>
            </a:extLst>
          </p:cNvPr>
          <p:cNvSpPr txBox="1"/>
          <p:nvPr/>
        </p:nvSpPr>
        <p:spPr>
          <a:xfrm>
            <a:off x="4393865" y="3657073"/>
            <a:ext cx="736099" cy="338554"/>
          </a:xfrm>
          <a:prstGeom prst="rect">
            <a:avLst/>
          </a:prstGeom>
          <a:noFill/>
        </p:spPr>
        <p:txBody>
          <a:bodyPr wrap="none" rtlCol="0">
            <a:spAutoFit/>
          </a:bodyPr>
          <a:lstStyle/>
          <a:p>
            <a:pPr algn="ctr"/>
            <a:r>
              <a:rPr lang="en-CA" sz="800" dirty="0"/>
              <a:t>Canadian</a:t>
            </a:r>
          </a:p>
          <a:p>
            <a:pPr algn="ctr"/>
            <a:r>
              <a:rPr lang="en-CA" sz="800" dirty="0"/>
              <a:t>Shareholders</a:t>
            </a:r>
          </a:p>
        </p:txBody>
      </p:sp>
      <p:cxnSp>
        <p:nvCxnSpPr>
          <p:cNvPr id="60" name="Straight Arrow Connector 59">
            <a:extLst>
              <a:ext uri="{FF2B5EF4-FFF2-40B4-BE49-F238E27FC236}">
                <a16:creationId xmlns:a16="http://schemas.microsoft.com/office/drawing/2014/main" id="{9868ECE1-0226-4CBE-A1D7-EC8114F77F71}"/>
              </a:ext>
            </a:extLst>
          </p:cNvPr>
          <p:cNvCxnSpPr>
            <a:cxnSpLocks/>
            <a:stCxn id="58" idx="2"/>
            <a:endCxn id="42" idx="1"/>
          </p:cNvCxnSpPr>
          <p:nvPr/>
        </p:nvCxnSpPr>
        <p:spPr>
          <a:xfrm>
            <a:off x="4761915" y="3995627"/>
            <a:ext cx="469441" cy="40407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3" name="TextBox 62">
            <a:extLst>
              <a:ext uri="{FF2B5EF4-FFF2-40B4-BE49-F238E27FC236}">
                <a16:creationId xmlns:a16="http://schemas.microsoft.com/office/drawing/2014/main" id="{CB66B27A-942E-4F10-A4D0-1E13594146E9}"/>
              </a:ext>
            </a:extLst>
          </p:cNvPr>
          <p:cNvSpPr txBox="1"/>
          <p:nvPr/>
        </p:nvSpPr>
        <p:spPr>
          <a:xfrm>
            <a:off x="4615682" y="4084363"/>
            <a:ext cx="344966" cy="184666"/>
          </a:xfrm>
          <a:prstGeom prst="rect">
            <a:avLst/>
          </a:prstGeom>
          <a:noFill/>
        </p:spPr>
        <p:txBody>
          <a:bodyPr wrap="none" rtlCol="0">
            <a:spAutoFit/>
          </a:bodyPr>
          <a:lstStyle/>
          <a:p>
            <a:endParaRPr lang="en-CA" sz="600" dirty="0"/>
          </a:p>
        </p:txBody>
      </p:sp>
      <p:sp>
        <p:nvSpPr>
          <p:cNvPr id="64" name="TextBox 63">
            <a:extLst>
              <a:ext uri="{FF2B5EF4-FFF2-40B4-BE49-F238E27FC236}">
                <a16:creationId xmlns:a16="http://schemas.microsoft.com/office/drawing/2014/main" id="{CE0B9597-4031-49C9-8610-04C11A4C2050}"/>
              </a:ext>
            </a:extLst>
          </p:cNvPr>
          <p:cNvSpPr txBox="1"/>
          <p:nvPr/>
        </p:nvSpPr>
        <p:spPr>
          <a:xfrm>
            <a:off x="7382262" y="3141926"/>
            <a:ext cx="736099" cy="338554"/>
          </a:xfrm>
          <a:prstGeom prst="rect">
            <a:avLst/>
          </a:prstGeom>
          <a:noFill/>
        </p:spPr>
        <p:txBody>
          <a:bodyPr wrap="none" rtlCol="0">
            <a:spAutoFit/>
          </a:bodyPr>
          <a:lstStyle/>
          <a:p>
            <a:pPr algn="ctr"/>
            <a:r>
              <a:rPr lang="en-CA" sz="800" dirty="0"/>
              <a:t>Canadian</a:t>
            </a:r>
          </a:p>
          <a:p>
            <a:pPr algn="ctr"/>
            <a:r>
              <a:rPr lang="en-CA" sz="800" dirty="0"/>
              <a:t>Shareholders</a:t>
            </a:r>
          </a:p>
        </p:txBody>
      </p:sp>
      <p:cxnSp>
        <p:nvCxnSpPr>
          <p:cNvPr id="65" name="Straight Arrow Connector 64">
            <a:extLst>
              <a:ext uri="{FF2B5EF4-FFF2-40B4-BE49-F238E27FC236}">
                <a16:creationId xmlns:a16="http://schemas.microsoft.com/office/drawing/2014/main" id="{4559FE51-9919-4951-BE81-191DC047F5B7}"/>
              </a:ext>
            </a:extLst>
          </p:cNvPr>
          <p:cNvCxnSpPr>
            <a:cxnSpLocks/>
            <a:stCxn id="64" idx="2"/>
          </p:cNvCxnSpPr>
          <p:nvPr/>
        </p:nvCxnSpPr>
        <p:spPr>
          <a:xfrm>
            <a:off x="7750312" y="3480480"/>
            <a:ext cx="389714" cy="23488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6" name="TextBox 65">
            <a:extLst>
              <a:ext uri="{FF2B5EF4-FFF2-40B4-BE49-F238E27FC236}">
                <a16:creationId xmlns:a16="http://schemas.microsoft.com/office/drawing/2014/main" id="{DFC1C8DC-B6C3-4A59-A6BC-35719AD0FA1B}"/>
              </a:ext>
            </a:extLst>
          </p:cNvPr>
          <p:cNvSpPr txBox="1"/>
          <p:nvPr/>
        </p:nvSpPr>
        <p:spPr>
          <a:xfrm>
            <a:off x="7624718" y="3525986"/>
            <a:ext cx="344966" cy="184666"/>
          </a:xfrm>
          <a:prstGeom prst="rect">
            <a:avLst/>
          </a:prstGeom>
          <a:noFill/>
        </p:spPr>
        <p:txBody>
          <a:bodyPr wrap="none" rtlCol="0">
            <a:spAutoFit/>
          </a:bodyPr>
          <a:lstStyle/>
          <a:p>
            <a:endParaRPr lang="en-CA" sz="600" dirty="0"/>
          </a:p>
        </p:txBody>
      </p:sp>
      <p:sp>
        <p:nvSpPr>
          <p:cNvPr id="2" name="Isosceles Triangle 1">
            <a:extLst>
              <a:ext uri="{FF2B5EF4-FFF2-40B4-BE49-F238E27FC236}">
                <a16:creationId xmlns:a16="http://schemas.microsoft.com/office/drawing/2014/main" id="{7AEF31FF-D1C5-4AC4-8784-6B0314E22660}"/>
              </a:ext>
            </a:extLst>
          </p:cNvPr>
          <p:cNvSpPr/>
          <p:nvPr/>
        </p:nvSpPr>
        <p:spPr>
          <a:xfrm>
            <a:off x="4393865" y="2071599"/>
            <a:ext cx="558981" cy="495886"/>
          </a:xfrm>
          <a:prstGeom prst="triangle">
            <a:avLst/>
          </a:prstGeom>
          <a:no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CA" sz="800" dirty="0" err="1">
                <a:solidFill>
                  <a:schemeClr val="tx1"/>
                </a:solidFill>
              </a:rPr>
              <a:t>VotingTrust</a:t>
            </a:r>
            <a:endParaRPr lang="en-CA" sz="800" dirty="0">
              <a:solidFill>
                <a:schemeClr val="tx1"/>
              </a:solidFill>
            </a:endParaRPr>
          </a:p>
        </p:txBody>
      </p:sp>
      <p:cxnSp>
        <p:nvCxnSpPr>
          <p:cNvPr id="5" name="Straight Arrow Connector 4">
            <a:extLst>
              <a:ext uri="{FF2B5EF4-FFF2-40B4-BE49-F238E27FC236}">
                <a16:creationId xmlns:a16="http://schemas.microsoft.com/office/drawing/2014/main" id="{A58FDAEC-0AC6-463E-9AE1-49ACD76C6FCE}"/>
              </a:ext>
            </a:extLst>
          </p:cNvPr>
          <p:cNvCxnSpPr>
            <a:stCxn id="2" idx="4"/>
            <a:endCxn id="34" idx="1"/>
          </p:cNvCxnSpPr>
          <p:nvPr/>
        </p:nvCxnSpPr>
        <p:spPr>
          <a:xfrm>
            <a:off x="4952846" y="2567485"/>
            <a:ext cx="278512" cy="23867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6" name="TextBox 55">
            <a:extLst>
              <a:ext uri="{FF2B5EF4-FFF2-40B4-BE49-F238E27FC236}">
                <a16:creationId xmlns:a16="http://schemas.microsoft.com/office/drawing/2014/main" id="{F9310495-F572-4785-8FD7-2644E8988DA2}"/>
              </a:ext>
            </a:extLst>
          </p:cNvPr>
          <p:cNvSpPr txBox="1"/>
          <p:nvPr/>
        </p:nvSpPr>
        <p:spPr>
          <a:xfrm>
            <a:off x="4722814" y="2629067"/>
            <a:ext cx="402674" cy="276999"/>
          </a:xfrm>
          <a:prstGeom prst="rect">
            <a:avLst/>
          </a:prstGeom>
          <a:noFill/>
        </p:spPr>
        <p:txBody>
          <a:bodyPr wrap="none" rtlCol="0">
            <a:spAutoFit/>
          </a:bodyPr>
          <a:lstStyle/>
          <a:p>
            <a:endParaRPr lang="en-CA" sz="600" dirty="0"/>
          </a:p>
          <a:p>
            <a:endParaRPr lang="en-CA" sz="600" dirty="0"/>
          </a:p>
        </p:txBody>
      </p:sp>
      <p:sp>
        <p:nvSpPr>
          <p:cNvPr id="57" name="Isosceles Triangle 56">
            <a:extLst>
              <a:ext uri="{FF2B5EF4-FFF2-40B4-BE49-F238E27FC236}">
                <a16:creationId xmlns:a16="http://schemas.microsoft.com/office/drawing/2014/main" id="{E9187EDC-63A9-47B3-98CB-1E6443BD2C7D}"/>
              </a:ext>
            </a:extLst>
          </p:cNvPr>
          <p:cNvSpPr/>
          <p:nvPr/>
        </p:nvSpPr>
        <p:spPr>
          <a:xfrm>
            <a:off x="7321946" y="2015729"/>
            <a:ext cx="558981" cy="495886"/>
          </a:xfrm>
          <a:prstGeom prst="triangle">
            <a:avLst/>
          </a:prstGeom>
          <a:no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CA" sz="800" dirty="0" err="1">
                <a:solidFill>
                  <a:schemeClr val="tx1"/>
                </a:solidFill>
              </a:rPr>
              <a:t>VotingTrust</a:t>
            </a:r>
            <a:endParaRPr lang="en-CA" sz="800" dirty="0">
              <a:solidFill>
                <a:schemeClr val="tx1"/>
              </a:solidFill>
            </a:endParaRPr>
          </a:p>
        </p:txBody>
      </p:sp>
      <p:cxnSp>
        <p:nvCxnSpPr>
          <p:cNvPr id="59" name="Straight Arrow Connector 58">
            <a:extLst>
              <a:ext uri="{FF2B5EF4-FFF2-40B4-BE49-F238E27FC236}">
                <a16:creationId xmlns:a16="http://schemas.microsoft.com/office/drawing/2014/main" id="{3AA36C85-0543-4F2D-BA1B-2CC27DEA5C57}"/>
              </a:ext>
            </a:extLst>
          </p:cNvPr>
          <p:cNvCxnSpPr>
            <a:cxnSpLocks/>
            <a:stCxn id="57" idx="4"/>
            <a:endCxn id="48" idx="1"/>
          </p:cNvCxnSpPr>
          <p:nvPr/>
        </p:nvCxnSpPr>
        <p:spPr>
          <a:xfrm>
            <a:off x="7880927" y="2511615"/>
            <a:ext cx="267093" cy="25101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1" name="TextBox 60">
            <a:extLst>
              <a:ext uri="{FF2B5EF4-FFF2-40B4-BE49-F238E27FC236}">
                <a16:creationId xmlns:a16="http://schemas.microsoft.com/office/drawing/2014/main" id="{0C33C23B-171D-4AAB-B8E7-12072E9718B5}"/>
              </a:ext>
            </a:extLst>
          </p:cNvPr>
          <p:cNvSpPr txBox="1"/>
          <p:nvPr/>
        </p:nvSpPr>
        <p:spPr>
          <a:xfrm>
            <a:off x="7650895" y="2573197"/>
            <a:ext cx="402674" cy="276999"/>
          </a:xfrm>
          <a:prstGeom prst="rect">
            <a:avLst/>
          </a:prstGeom>
          <a:noFill/>
        </p:spPr>
        <p:txBody>
          <a:bodyPr wrap="none" rtlCol="0">
            <a:spAutoFit/>
          </a:bodyPr>
          <a:lstStyle/>
          <a:p>
            <a:endParaRPr lang="en-CA" sz="600" dirty="0"/>
          </a:p>
          <a:p>
            <a:endParaRPr lang="en-CA" sz="600" dirty="0"/>
          </a:p>
        </p:txBody>
      </p:sp>
      <p:sp>
        <p:nvSpPr>
          <p:cNvPr id="62" name="TextBox 61">
            <a:extLst>
              <a:ext uri="{FF2B5EF4-FFF2-40B4-BE49-F238E27FC236}">
                <a16:creationId xmlns:a16="http://schemas.microsoft.com/office/drawing/2014/main" id="{B3E24028-CFA7-4FEB-B530-364DB73CB02F}"/>
              </a:ext>
            </a:extLst>
          </p:cNvPr>
          <p:cNvSpPr txBox="1"/>
          <p:nvPr/>
        </p:nvSpPr>
        <p:spPr>
          <a:xfrm>
            <a:off x="7964483" y="1916548"/>
            <a:ext cx="1116010" cy="461665"/>
          </a:xfrm>
          <a:prstGeom prst="rect">
            <a:avLst/>
          </a:prstGeom>
          <a:noFill/>
        </p:spPr>
        <p:txBody>
          <a:bodyPr wrap="none" rtlCol="0">
            <a:spAutoFit/>
          </a:bodyPr>
          <a:lstStyle/>
          <a:p>
            <a:pPr algn="ctr"/>
            <a:r>
              <a:rPr lang="en-CA" sz="800" dirty="0"/>
              <a:t>Acquirer Shareholders</a:t>
            </a:r>
          </a:p>
          <a:p>
            <a:pPr algn="ctr"/>
            <a:r>
              <a:rPr lang="en-CA" sz="800" dirty="0"/>
              <a:t>+ Non-Canadian </a:t>
            </a:r>
          </a:p>
          <a:p>
            <a:pPr algn="ctr"/>
            <a:r>
              <a:rPr lang="en-CA" sz="800" dirty="0"/>
              <a:t>Target Shareholders</a:t>
            </a:r>
          </a:p>
        </p:txBody>
      </p:sp>
      <p:sp>
        <p:nvSpPr>
          <p:cNvPr id="55" name="TextBox 54">
            <a:extLst>
              <a:ext uri="{FF2B5EF4-FFF2-40B4-BE49-F238E27FC236}">
                <a16:creationId xmlns:a16="http://schemas.microsoft.com/office/drawing/2014/main" id="{A28E1CA5-A21A-48D6-AD9C-9ACF49E6007E}"/>
              </a:ext>
            </a:extLst>
          </p:cNvPr>
          <p:cNvSpPr txBox="1"/>
          <p:nvPr/>
        </p:nvSpPr>
        <p:spPr>
          <a:xfrm>
            <a:off x="422561" y="381000"/>
            <a:ext cx="11402293" cy="523220"/>
          </a:xfrm>
          <a:prstGeom prst="rect">
            <a:avLst/>
          </a:prstGeom>
          <a:noFill/>
        </p:spPr>
        <p:txBody>
          <a:bodyPr wrap="square" rtlCol="0">
            <a:spAutoFit/>
          </a:bodyPr>
          <a:lstStyle/>
          <a:p>
            <a:r>
              <a:rPr lang="en-US" sz="2800" u="sng">
                <a:solidFill>
                  <a:schemeClr val="accent5">
                    <a:lumMod val="50000"/>
                  </a:schemeClr>
                </a:solidFill>
              </a:rPr>
              <a:t>Exchangeable Share Structure– Canada (cont’d)</a:t>
            </a:r>
          </a:p>
        </p:txBody>
      </p:sp>
      <p:sp>
        <p:nvSpPr>
          <p:cNvPr id="67" name="TextBox 66">
            <a:extLst>
              <a:ext uri="{FF2B5EF4-FFF2-40B4-BE49-F238E27FC236}">
                <a16:creationId xmlns:a16="http://schemas.microsoft.com/office/drawing/2014/main" id="{FF626F44-4FDA-4C98-B3DE-DA20885269C2}"/>
              </a:ext>
            </a:extLst>
          </p:cNvPr>
          <p:cNvSpPr txBox="1"/>
          <p:nvPr/>
        </p:nvSpPr>
        <p:spPr>
          <a:xfrm>
            <a:off x="439904" y="996759"/>
            <a:ext cx="3307749" cy="45719"/>
          </a:xfrm>
          <a:prstGeom prst="rect">
            <a:avLst/>
          </a:prstGeom>
          <a:noFill/>
        </p:spPr>
        <p:txBody>
          <a:bodyPr wrap="square" lIns="0" tIns="0" rIns="0" bIns="0" rtlCol="0">
            <a:noAutofit/>
          </a:bodyPr>
          <a:lstStyle/>
          <a:p>
            <a:pPr algn="ctr"/>
            <a:r>
              <a:rPr lang="en-US" sz="1600">
                <a:solidFill>
                  <a:schemeClr val="accent5">
                    <a:lumMod val="50000"/>
                  </a:schemeClr>
                </a:solidFill>
                <a:latin typeface="+mj-lt"/>
                <a:cs typeface="Arial" panose="020B0604020202020204" pitchFamily="34" charset="0"/>
              </a:rPr>
              <a:t>Exchangeable share structure</a:t>
            </a:r>
          </a:p>
        </p:txBody>
      </p:sp>
      <p:sp>
        <p:nvSpPr>
          <p:cNvPr id="68" name="TextBox 67">
            <a:extLst>
              <a:ext uri="{FF2B5EF4-FFF2-40B4-BE49-F238E27FC236}">
                <a16:creationId xmlns:a16="http://schemas.microsoft.com/office/drawing/2014/main" id="{E184AC78-A60D-4BE3-BC5B-676564D64007}"/>
              </a:ext>
            </a:extLst>
          </p:cNvPr>
          <p:cNvSpPr txBox="1"/>
          <p:nvPr/>
        </p:nvSpPr>
        <p:spPr>
          <a:xfrm>
            <a:off x="7862454" y="203791"/>
            <a:ext cx="3962400" cy="369332"/>
          </a:xfrm>
          <a:prstGeom prst="rect">
            <a:avLst/>
          </a:prstGeom>
          <a:noFill/>
          <a:ln>
            <a:solidFill>
              <a:srgbClr val="0070C0"/>
            </a:solidFill>
          </a:ln>
        </p:spPr>
        <p:txBody>
          <a:bodyPr wrap="square" rtlCol="0">
            <a:spAutoFit/>
          </a:bodyPr>
          <a:lstStyle/>
          <a:p>
            <a:r>
              <a:rPr lang="en-US">
                <a:solidFill>
                  <a:schemeClr val="accent1">
                    <a:lumMod val="75000"/>
                  </a:schemeClr>
                </a:solidFill>
              </a:rPr>
              <a:t>Francesco Gucciardo, Aird &amp; Berlis</a:t>
            </a:r>
          </a:p>
        </p:txBody>
      </p:sp>
    </p:spTree>
    <p:extLst>
      <p:ext uri="{BB962C8B-B14F-4D97-AF65-F5344CB8AC3E}">
        <p14:creationId xmlns:p14="http://schemas.microsoft.com/office/powerpoint/2010/main" val="165477940"/>
      </p:ext>
    </p:extLst>
  </p:cSld>
  <p:clrMapOvr>
    <a:masterClrMapping/>
  </p:clrMapOvr>
</p:sld>
</file>

<file path=ppt/slides/slide41.xml><?xml version="1.0" encoding="utf-8"?>
<p:sld xmlns:a14="http://schemas.microsoft.com/office/drawing/2010/main"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p:spPr>
      </p:pic>
      <p:sp>
        <p:nvSpPr>
          <p:cNvPr id="5" name="Title 1">
            <a:extLst>
              <a:ext uri="{FF2B5EF4-FFF2-40B4-BE49-F238E27FC236}">
                <a16:creationId xmlns:a16="http://schemas.microsoft.com/office/drawing/2014/main" id="{1D0F9D8F-E0EB-413A-A29E-2D2E6440027E}"/>
              </a:ext>
            </a:extLst>
          </p:cNvPr>
          <p:cNvSpPr txBox="1">
            <a:spLocks/>
          </p:cNvSpPr>
          <p:nvPr/>
        </p:nvSpPr>
        <p:spPr>
          <a:xfrm>
            <a:off x="270164" y="2431473"/>
            <a:ext cx="11617035" cy="240376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800">
                <a:solidFill>
                  <a:schemeClr val="accent5">
                    <a:lumMod val="50000"/>
                  </a:schemeClr>
                </a:solidFill>
              </a:rPr>
              <a:t>4. Interesting Practice Points</a:t>
            </a:r>
            <a:endParaRPr lang="en-US" sz="3000" dirty="0">
              <a:solidFill>
                <a:schemeClr val="accent5">
                  <a:lumMod val="50000"/>
                </a:schemeClr>
              </a:solidFill>
            </a:endParaRPr>
          </a:p>
        </p:txBody>
      </p:sp>
      <p:sp>
        <p:nvSpPr>
          <p:cNvPr id="2" name="Slide Number Placeholder 1">
            <a:extLst>
              <a:ext uri="{FF2B5EF4-FFF2-40B4-BE49-F238E27FC236}">
                <a16:creationId xmlns:a16="http://schemas.microsoft.com/office/drawing/2014/main" id="{7D148334-AB18-4CF6-B096-C3F58D006002}"/>
              </a:ext>
            </a:extLst>
          </p:cNvPr>
          <p:cNvSpPr>
            <a:spLocks noGrp="1"/>
          </p:cNvSpPr>
          <p:nvPr>
            <p:ph type="sldNum" sz="quarter" idx="12"/>
          </p:nvPr>
        </p:nvSpPr>
        <p:spPr/>
        <p:txBody>
          <a:bodyPr/>
          <a:lstStyle/>
          <a:p>
            <a:fld id="{16BC0DEB-40E7-4E2B-AFA7-58970AFA776D}" type="slidenum">
              <a:rPr lang="en-GB" smtClean="0"/>
              <a:t>41</a:t>
            </a:fld>
            <a:endParaRPr lang="en-GB"/>
          </a:p>
        </p:txBody>
      </p:sp>
    </p:spTree>
    <p:extLst>
      <p:ext uri="{BB962C8B-B14F-4D97-AF65-F5344CB8AC3E}">
        <p14:creationId xmlns:p14="http://schemas.microsoft.com/office/powerpoint/2010/main" val="3535721804"/>
      </p:ext>
    </p:extLst>
  </p:cSld>
  <p:clrMapOvr>
    <a:masterClrMapping/>
  </p:clrMapOvr>
</p:sld>
</file>

<file path=ppt/slides/slide42.xml><?xml version="1.0" encoding="utf-8"?>
<p:sld xmlns:a14="http://schemas.microsoft.com/office/drawing/2010/main"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0" y="182880"/>
            <a:ext cx="12192000" cy="6858000"/>
          </a:xfrm>
        </p:spPr>
      </p:pic>
      <p:sp>
        <p:nvSpPr>
          <p:cNvPr id="6" name="Content Placeholder 2">
            <a:extLst>
              <a:ext uri="{FF2B5EF4-FFF2-40B4-BE49-F238E27FC236}">
                <a16:creationId xmlns:a16="http://schemas.microsoft.com/office/drawing/2014/main" id="{7C468A76-A482-4874-BBAB-93816B1ED1CD}"/>
              </a:ext>
            </a:extLst>
          </p:cNvPr>
          <p:cNvSpPr txBox="1">
            <a:spLocks/>
          </p:cNvSpPr>
          <p:nvPr/>
        </p:nvSpPr>
        <p:spPr>
          <a:xfrm>
            <a:off x="457199" y="1163782"/>
            <a:ext cx="11367655" cy="442652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000" dirty="0">
                <a:solidFill>
                  <a:schemeClr val="accent5">
                    <a:lumMod val="50000"/>
                  </a:schemeClr>
                </a:solidFill>
              </a:rPr>
              <a:t>Treasury shares</a:t>
            </a:r>
          </a:p>
          <a:p>
            <a:pPr lvl="1"/>
            <a:r>
              <a:rPr lang="en-US" sz="1600" dirty="0">
                <a:solidFill>
                  <a:schemeClr val="accent5">
                    <a:lumMod val="50000"/>
                  </a:schemeClr>
                </a:solidFill>
              </a:rPr>
              <a:t>Desirable from Capital Markets perspective for use at de-SPAC and post-de-SPAC stage </a:t>
            </a:r>
          </a:p>
          <a:p>
            <a:pPr lvl="1"/>
            <a:r>
              <a:rPr lang="en-US" sz="1600" dirty="0">
                <a:solidFill>
                  <a:schemeClr val="accent5">
                    <a:lumMod val="50000"/>
                  </a:schemeClr>
                </a:solidFill>
              </a:rPr>
              <a:t>Tax considerations for European (e.g. Luxembourg) </a:t>
            </a:r>
            <a:r>
              <a:rPr lang="en-US" sz="1600" dirty="0" err="1">
                <a:solidFill>
                  <a:schemeClr val="accent5">
                    <a:lumMod val="50000"/>
                  </a:schemeClr>
                </a:solidFill>
              </a:rPr>
              <a:t>SPACs</a:t>
            </a:r>
            <a:r>
              <a:rPr lang="en-US" sz="1600" dirty="0">
                <a:solidFill>
                  <a:schemeClr val="accent5">
                    <a:lumMod val="50000"/>
                  </a:schemeClr>
                </a:solidFill>
              </a:rPr>
              <a:t> and Sponsors </a:t>
            </a:r>
          </a:p>
          <a:p>
            <a:endParaRPr lang="en-US" sz="2000" dirty="0">
              <a:solidFill>
                <a:schemeClr val="accent5">
                  <a:lumMod val="50000"/>
                </a:schemeClr>
              </a:solidFill>
            </a:endParaRPr>
          </a:p>
          <a:p>
            <a:r>
              <a:rPr lang="en-US" sz="2000" dirty="0">
                <a:solidFill>
                  <a:schemeClr val="accent5">
                    <a:lumMod val="50000"/>
                  </a:schemeClr>
                </a:solidFill>
              </a:rPr>
              <a:t>Private placement warrants</a:t>
            </a:r>
          </a:p>
          <a:p>
            <a:pPr lvl="1"/>
            <a:r>
              <a:rPr lang="en-US" sz="1600" dirty="0">
                <a:solidFill>
                  <a:schemeClr val="accent5">
                    <a:lumMod val="50000"/>
                  </a:schemeClr>
                </a:solidFill>
              </a:rPr>
              <a:t>UK resident surviving </a:t>
            </a:r>
            <a:r>
              <a:rPr lang="en-US" sz="1600" dirty="0" err="1">
                <a:solidFill>
                  <a:schemeClr val="accent5">
                    <a:lumMod val="50000"/>
                  </a:schemeClr>
                </a:solidFill>
              </a:rPr>
              <a:t>Listco</a:t>
            </a:r>
            <a:r>
              <a:rPr lang="en-US" sz="1600" dirty="0">
                <a:solidFill>
                  <a:schemeClr val="accent5">
                    <a:lumMod val="50000"/>
                  </a:schemeClr>
                </a:solidFill>
              </a:rPr>
              <a:t> / corporate Sponsors: application of UK derivative contract rules</a:t>
            </a:r>
          </a:p>
          <a:p>
            <a:pPr lvl="1"/>
            <a:r>
              <a:rPr lang="en-US" sz="1600" dirty="0">
                <a:solidFill>
                  <a:schemeClr val="accent5">
                    <a:lumMod val="50000"/>
                  </a:schemeClr>
                </a:solidFill>
              </a:rPr>
              <a:t>Are the private placement warrants listed and admitted to trading?</a:t>
            </a:r>
          </a:p>
          <a:p>
            <a:pPr lvl="1"/>
            <a:r>
              <a:rPr lang="en-US" sz="1600" dirty="0">
                <a:solidFill>
                  <a:schemeClr val="accent5">
                    <a:lumMod val="50000"/>
                  </a:schemeClr>
                </a:solidFill>
              </a:rPr>
              <a:t>Typical 5 year exercise period </a:t>
            </a:r>
          </a:p>
          <a:p>
            <a:pPr marL="457200" lvl="1" indent="0">
              <a:buNone/>
            </a:pPr>
            <a:endParaRPr lang="en-US" sz="1600" dirty="0">
              <a:solidFill>
                <a:schemeClr val="accent5">
                  <a:lumMod val="50000"/>
                </a:schemeClr>
              </a:solidFill>
            </a:endParaRPr>
          </a:p>
          <a:p>
            <a:r>
              <a:rPr lang="en-US" sz="2000" dirty="0">
                <a:solidFill>
                  <a:schemeClr val="accent5">
                    <a:lumMod val="50000"/>
                  </a:schemeClr>
                </a:solidFill>
              </a:rPr>
              <a:t>UK target: stamp duty structuring opportunities</a:t>
            </a:r>
          </a:p>
          <a:p>
            <a:pPr lvl="1"/>
            <a:r>
              <a:rPr lang="en-US" sz="1600" dirty="0">
                <a:solidFill>
                  <a:schemeClr val="accent5">
                    <a:lumMod val="50000"/>
                  </a:schemeClr>
                </a:solidFill>
              </a:rPr>
              <a:t>Is </a:t>
            </a:r>
            <a:r>
              <a:rPr lang="en-US" sz="1600" dirty="0" err="1">
                <a:solidFill>
                  <a:schemeClr val="accent5">
                    <a:lumMod val="50000"/>
                  </a:schemeClr>
                </a:solidFill>
              </a:rPr>
              <a:t>s.77</a:t>
            </a:r>
            <a:r>
              <a:rPr lang="en-US" sz="1600" dirty="0">
                <a:solidFill>
                  <a:schemeClr val="accent5">
                    <a:lumMod val="50000"/>
                  </a:schemeClr>
                </a:solidFill>
              </a:rPr>
              <a:t> acquisition relief an option?</a:t>
            </a:r>
          </a:p>
          <a:p>
            <a:pPr lvl="1"/>
            <a:r>
              <a:rPr lang="en-US" sz="1600" dirty="0">
                <a:solidFill>
                  <a:schemeClr val="accent5">
                    <a:lumMod val="50000"/>
                  </a:schemeClr>
                </a:solidFill>
              </a:rPr>
              <a:t>Very challenging where non-share element to de-SPAC consideration</a:t>
            </a:r>
          </a:p>
          <a:p>
            <a:pPr marL="457200" lvl="1" indent="0">
              <a:buNone/>
            </a:pPr>
            <a:endParaRPr lang="en-US" sz="1600" dirty="0">
              <a:solidFill>
                <a:schemeClr val="accent5">
                  <a:lumMod val="50000"/>
                </a:schemeClr>
              </a:solidFill>
            </a:endParaRPr>
          </a:p>
          <a:p>
            <a:pPr marL="0" indent="0">
              <a:buNone/>
            </a:pPr>
            <a:endParaRPr lang="en-US" sz="2000" dirty="0">
              <a:solidFill>
                <a:schemeClr val="accent5">
                  <a:lumMod val="50000"/>
                </a:schemeClr>
              </a:solidFill>
            </a:endParaRPr>
          </a:p>
          <a:p>
            <a:endParaRPr lang="en-US" sz="2000" dirty="0">
              <a:solidFill>
                <a:schemeClr val="accent5">
                  <a:lumMod val="50000"/>
                </a:schemeClr>
              </a:solidFill>
              <a:latin typeface="+mj-lt"/>
            </a:endParaRPr>
          </a:p>
        </p:txBody>
      </p:sp>
      <p:sp>
        <p:nvSpPr>
          <p:cNvPr id="2" name="TextBox 1">
            <a:extLst>
              <a:ext uri="{FF2B5EF4-FFF2-40B4-BE49-F238E27FC236}">
                <a16:creationId xmlns:a16="http://schemas.microsoft.com/office/drawing/2014/main" id="{3495F1BC-69AC-48CF-9FD7-22E008485E1E}"/>
              </a:ext>
            </a:extLst>
          </p:cNvPr>
          <p:cNvSpPr txBox="1"/>
          <p:nvPr/>
        </p:nvSpPr>
        <p:spPr>
          <a:xfrm>
            <a:off x="422561" y="381000"/>
            <a:ext cx="11623966" cy="523220"/>
          </a:xfrm>
          <a:prstGeom prst="rect">
            <a:avLst/>
          </a:prstGeom>
          <a:noFill/>
        </p:spPr>
        <p:txBody>
          <a:bodyPr wrap="square" rtlCol="0">
            <a:spAutoFit/>
          </a:bodyPr>
          <a:lstStyle/>
          <a:p>
            <a:r>
              <a:rPr lang="en-US" sz="2800" u="sng">
                <a:solidFill>
                  <a:schemeClr val="accent5">
                    <a:lumMod val="50000"/>
                  </a:schemeClr>
                </a:solidFill>
              </a:rPr>
              <a:t>Interesting Practice Points– U.K. and Luxembourg</a:t>
            </a:r>
          </a:p>
        </p:txBody>
      </p:sp>
      <p:sp>
        <p:nvSpPr>
          <p:cNvPr id="7" name="TextBox 6">
            <a:extLst>
              <a:ext uri="{FF2B5EF4-FFF2-40B4-BE49-F238E27FC236}">
                <a16:creationId xmlns:a16="http://schemas.microsoft.com/office/drawing/2014/main" id="{BB2DD923-57B8-4961-8320-5831E8F3C6E6}"/>
              </a:ext>
            </a:extLst>
          </p:cNvPr>
          <p:cNvSpPr txBox="1"/>
          <p:nvPr/>
        </p:nvSpPr>
        <p:spPr>
          <a:xfrm>
            <a:off x="8559142" y="143378"/>
            <a:ext cx="3470564" cy="369332"/>
          </a:xfrm>
          <a:prstGeom prst="rect">
            <a:avLst/>
          </a:prstGeom>
          <a:noFill/>
          <a:ln>
            <a:solidFill>
              <a:srgbClr val="0070C0"/>
            </a:solidFill>
          </a:ln>
        </p:spPr>
        <p:txBody>
          <a:bodyPr wrap="square" rtlCol="0">
            <a:spAutoFit/>
          </a:bodyPr>
          <a:lstStyle/>
          <a:p>
            <a:r>
              <a:rPr lang="en-US">
                <a:solidFill>
                  <a:schemeClr val="accent1">
                    <a:lumMod val="75000"/>
                  </a:schemeClr>
                </a:solidFill>
              </a:rPr>
              <a:t>James Anderson, Skadden</a:t>
            </a:r>
          </a:p>
        </p:txBody>
      </p:sp>
      <p:sp>
        <p:nvSpPr>
          <p:cNvPr id="3" name="Slide Number Placeholder 2">
            <a:extLst>
              <a:ext uri="{FF2B5EF4-FFF2-40B4-BE49-F238E27FC236}">
                <a16:creationId xmlns:a16="http://schemas.microsoft.com/office/drawing/2014/main" id="{C167ED67-A75B-47D6-A8AA-6CA95B59DB0C}"/>
              </a:ext>
            </a:extLst>
          </p:cNvPr>
          <p:cNvSpPr>
            <a:spLocks noGrp="1"/>
          </p:cNvSpPr>
          <p:nvPr>
            <p:ph type="sldNum" sz="quarter" idx="12"/>
          </p:nvPr>
        </p:nvSpPr>
        <p:spPr>
          <a:xfrm>
            <a:off x="8781081" y="6754165"/>
            <a:ext cx="2743200" cy="286719"/>
          </a:xfrm>
        </p:spPr>
        <p:txBody>
          <a:bodyPr/>
          <a:lstStyle/>
          <a:p>
            <a:fld id="{16BC0DEB-40E7-4E2B-AFA7-58970AFA776D}" type="slidenum">
              <a:rPr lang="en-GB" smtClean="0"/>
              <a:t>42</a:t>
            </a:fld>
            <a:endParaRPr lang="en-GB" dirty="0"/>
          </a:p>
        </p:txBody>
      </p:sp>
    </p:spTree>
    <p:extLst>
      <p:ext uri="{BB962C8B-B14F-4D97-AF65-F5344CB8AC3E}">
        <p14:creationId xmlns:p14="http://schemas.microsoft.com/office/powerpoint/2010/main" val="2877701839"/>
      </p:ext>
    </p:extLst>
  </p:cSld>
  <p:clrMapOvr>
    <a:masterClrMapping/>
  </p:clrMapOvr>
</p:sld>
</file>

<file path=ppt/slides/slide43.xml><?xml version="1.0" encoding="utf-8"?>
<p:sld xmlns:a14="http://schemas.microsoft.com/office/drawing/2010/main"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0" y="182880"/>
            <a:ext cx="12192000" cy="6858000"/>
          </a:xfrm>
        </p:spPr>
      </p:pic>
      <p:sp>
        <p:nvSpPr>
          <p:cNvPr id="6" name="Content Placeholder 2">
            <a:extLst>
              <a:ext uri="{FF2B5EF4-FFF2-40B4-BE49-F238E27FC236}">
                <a16:creationId xmlns:a16="http://schemas.microsoft.com/office/drawing/2014/main" id="{7C468A76-A482-4874-BBAB-93816B1ED1CD}"/>
              </a:ext>
            </a:extLst>
          </p:cNvPr>
          <p:cNvSpPr txBox="1">
            <a:spLocks/>
          </p:cNvSpPr>
          <p:nvPr/>
        </p:nvSpPr>
        <p:spPr>
          <a:xfrm>
            <a:off x="457199" y="1163782"/>
            <a:ext cx="11367655" cy="442652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sz="2000" dirty="0">
              <a:solidFill>
                <a:schemeClr val="accent5">
                  <a:lumMod val="50000"/>
                </a:schemeClr>
              </a:solidFill>
              <a:latin typeface="+mj-lt"/>
            </a:endParaRPr>
          </a:p>
        </p:txBody>
      </p:sp>
      <p:sp>
        <p:nvSpPr>
          <p:cNvPr id="2" name="TextBox 1">
            <a:extLst>
              <a:ext uri="{FF2B5EF4-FFF2-40B4-BE49-F238E27FC236}">
                <a16:creationId xmlns:a16="http://schemas.microsoft.com/office/drawing/2014/main" id="{3495F1BC-69AC-48CF-9FD7-22E008485E1E}"/>
              </a:ext>
            </a:extLst>
          </p:cNvPr>
          <p:cNvSpPr txBox="1"/>
          <p:nvPr/>
        </p:nvSpPr>
        <p:spPr>
          <a:xfrm>
            <a:off x="422561" y="381000"/>
            <a:ext cx="11623966" cy="523220"/>
          </a:xfrm>
          <a:prstGeom prst="rect">
            <a:avLst/>
          </a:prstGeom>
          <a:noFill/>
        </p:spPr>
        <p:txBody>
          <a:bodyPr wrap="square" rtlCol="0">
            <a:spAutoFit/>
          </a:bodyPr>
          <a:lstStyle/>
          <a:p>
            <a:r>
              <a:rPr lang="en-US" sz="2800" u="sng">
                <a:solidFill>
                  <a:schemeClr val="accent5">
                    <a:lumMod val="50000"/>
                  </a:schemeClr>
                </a:solidFill>
              </a:rPr>
              <a:t>Interesting Practice Points– U.S.</a:t>
            </a:r>
          </a:p>
        </p:txBody>
      </p:sp>
      <p:sp>
        <p:nvSpPr>
          <p:cNvPr id="7" name="TextBox 6">
            <a:extLst>
              <a:ext uri="{FF2B5EF4-FFF2-40B4-BE49-F238E27FC236}">
                <a16:creationId xmlns:a16="http://schemas.microsoft.com/office/drawing/2014/main" id="{BB2DD923-57B8-4961-8320-5831E8F3C6E6}"/>
              </a:ext>
            </a:extLst>
          </p:cNvPr>
          <p:cNvSpPr txBox="1"/>
          <p:nvPr/>
        </p:nvSpPr>
        <p:spPr>
          <a:xfrm>
            <a:off x="8559142" y="143378"/>
            <a:ext cx="3470564" cy="369332"/>
          </a:xfrm>
          <a:prstGeom prst="rect">
            <a:avLst/>
          </a:prstGeom>
          <a:noFill/>
          <a:ln>
            <a:solidFill>
              <a:srgbClr val="0070C0"/>
            </a:solidFill>
          </a:ln>
        </p:spPr>
        <p:txBody>
          <a:bodyPr wrap="square" rtlCol="0">
            <a:spAutoFit/>
          </a:bodyPr>
          <a:lstStyle/>
          <a:p>
            <a:r>
              <a:rPr lang="en-US">
                <a:solidFill>
                  <a:schemeClr val="accent1">
                    <a:lumMod val="75000"/>
                  </a:schemeClr>
                </a:solidFill>
              </a:rPr>
              <a:t>Pamela Lawrence Endreny</a:t>
            </a:r>
          </a:p>
        </p:txBody>
      </p:sp>
      <p:sp>
        <p:nvSpPr>
          <p:cNvPr id="3" name="Slide Number Placeholder 2">
            <a:extLst>
              <a:ext uri="{FF2B5EF4-FFF2-40B4-BE49-F238E27FC236}">
                <a16:creationId xmlns:a16="http://schemas.microsoft.com/office/drawing/2014/main" id="{3FB63EA0-54A8-44F0-9385-E2D79CE037DD}"/>
              </a:ext>
            </a:extLst>
          </p:cNvPr>
          <p:cNvSpPr>
            <a:spLocks noGrp="1"/>
          </p:cNvSpPr>
          <p:nvPr>
            <p:ph type="sldNum" sz="quarter" idx="12"/>
          </p:nvPr>
        </p:nvSpPr>
        <p:spPr>
          <a:xfrm>
            <a:off x="8781081" y="6740097"/>
            <a:ext cx="2743200" cy="286719"/>
          </a:xfrm>
        </p:spPr>
        <p:txBody>
          <a:bodyPr/>
          <a:lstStyle/>
          <a:p>
            <a:fld id="{16BC0DEB-40E7-4E2B-AFA7-58970AFA776D}" type="slidenum">
              <a:rPr lang="en-GB" smtClean="0"/>
              <a:t>43</a:t>
            </a:fld>
            <a:endParaRPr lang="en-GB" dirty="0"/>
          </a:p>
        </p:txBody>
      </p:sp>
      <p:sp>
        <p:nvSpPr>
          <p:cNvPr id="8" name="TextBox 7">
            <a:extLst>
              <a:ext uri="{FF2B5EF4-FFF2-40B4-BE49-F238E27FC236}">
                <a16:creationId xmlns:a16="http://schemas.microsoft.com/office/drawing/2014/main" id="{7C5AF4CA-369E-40A5-8712-9338F71D5643}"/>
              </a:ext>
            </a:extLst>
          </p:cNvPr>
          <p:cNvSpPr txBox="1"/>
          <p:nvPr/>
        </p:nvSpPr>
        <p:spPr>
          <a:xfrm>
            <a:off x="753626" y="1416818"/>
            <a:ext cx="10781882" cy="3139321"/>
          </a:xfrm>
          <a:prstGeom prst="rect">
            <a:avLst/>
          </a:prstGeom>
          <a:noFill/>
        </p:spPr>
        <p:txBody>
          <a:bodyPr wrap="square" rtlCol="0">
            <a:spAutoFit/>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IE" sz="2000">
                <a:solidFill>
                  <a:srgbClr val="002060"/>
                </a:solidFill>
                <a:latin typeface="Calibri Light" panose="020F0302020204030204" pitchFamily="34" charset="0"/>
                <a:cs typeface="Calibri Light" panose="020F0302020204030204" pitchFamily="34" charset="0"/>
              </a:rPr>
              <a:t>“UP-C” structure has been used where target is a flow-through (transparent) entity and other structures (e.g., double dummy) present inefficiencies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IE" sz="1800" b="0" i="0" u="none" strike="noStrike" kern="1200" cap="none" spc="0" normalizeH="0" baseline="0" noProof="0">
              <a:ln>
                <a:noFill/>
              </a:ln>
              <a:solidFill>
                <a:srgbClr val="002060"/>
              </a:solidFill>
              <a:effectLst/>
              <a:uLnTx/>
              <a:uFillTx/>
              <a:latin typeface="Calibri" panose="020F0502020204030204"/>
            </a:endParaRPr>
          </a:p>
          <a:p>
            <a:pPr marL="742950" lvl="1" indent="-285750">
              <a:buFont typeface="Arial" panose="020B0604020202020204" pitchFamily="34" charset="0"/>
              <a:buChar char="•"/>
              <a:defRPr/>
            </a:pPr>
            <a:r>
              <a:rPr lang="en-IE" sz="2000">
                <a:solidFill>
                  <a:srgbClr val="002060"/>
                </a:solidFill>
                <a:latin typeface="Calibri Light" panose="020F0302020204030204" pitchFamily="34" charset="0"/>
                <a:cs typeface="Calibri Light" panose="020F0302020204030204" pitchFamily="34" charset="0"/>
              </a:rPr>
              <a:t>SPAC remains the public vehicle and invests in equity of the target</a:t>
            </a:r>
          </a:p>
          <a:p>
            <a:pPr marL="742950" lvl="1" indent="-285750">
              <a:buFont typeface="Arial" panose="020B0604020202020204" pitchFamily="34" charset="0"/>
              <a:buChar char="•"/>
              <a:defRPr/>
            </a:pPr>
            <a:r>
              <a:rPr kumimoji="0" lang="en-IE" sz="2000" b="0" i="0" u="none" strike="noStrike" kern="1200" cap="none" spc="0" normalizeH="0" baseline="0" noProof="0">
                <a:ln>
                  <a:noFill/>
                </a:ln>
                <a:solidFill>
                  <a:srgbClr val="002060"/>
                </a:solidFill>
                <a:effectLst/>
                <a:uLnTx/>
                <a:uFillTx/>
                <a:latin typeface="Calibri Light" panose="020F0302020204030204" pitchFamily="34" charset="0"/>
                <a:cs typeface="Calibri Light" panose="020F0302020204030204" pitchFamily="34" charset="0"/>
              </a:rPr>
              <a:t>Target equityholders may sell some equity to SPAC for cash</a:t>
            </a:r>
          </a:p>
          <a:p>
            <a:pPr marL="742950" lvl="1" indent="-285750">
              <a:buFont typeface="Arial" panose="020B0604020202020204" pitchFamily="34" charset="0"/>
              <a:buChar char="•"/>
              <a:defRPr/>
            </a:pPr>
            <a:r>
              <a:rPr lang="en-IE" sz="2000">
                <a:solidFill>
                  <a:srgbClr val="002060"/>
                </a:solidFill>
                <a:latin typeface="Calibri Light" panose="020F0302020204030204" pitchFamily="34" charset="0"/>
                <a:cs typeface="Calibri Light" panose="020F0302020204030204" pitchFamily="34" charset="0"/>
              </a:rPr>
              <a:t>Target equityholders able to maintain equity ownership in transparent entity</a:t>
            </a:r>
          </a:p>
          <a:p>
            <a:pPr marL="742950" lvl="1" indent="-285750">
              <a:buFont typeface="Arial" panose="020B0604020202020204" pitchFamily="34" charset="0"/>
              <a:buChar char="•"/>
              <a:defRPr/>
            </a:pPr>
            <a:r>
              <a:rPr kumimoji="0" lang="en-IE" sz="2000" b="0" i="0" u="none" strike="noStrike" kern="1200" cap="none" spc="0" normalizeH="0" baseline="0" noProof="0">
                <a:ln>
                  <a:noFill/>
                </a:ln>
                <a:solidFill>
                  <a:srgbClr val="002060"/>
                </a:solidFill>
                <a:effectLst/>
                <a:uLnTx/>
                <a:uFillTx/>
                <a:latin typeface="Calibri Light" panose="020F0302020204030204" pitchFamily="34" charset="0"/>
                <a:cs typeface="Calibri Light" panose="020F0302020204030204" pitchFamily="34" charset="0"/>
              </a:rPr>
              <a:t>When they desire liquidity in the future, they may exchange their equity for pubco shares</a:t>
            </a:r>
          </a:p>
          <a:p>
            <a:pPr marL="742950" lvl="1" indent="-285750">
              <a:buFont typeface="Arial" panose="020B0604020202020204" pitchFamily="34" charset="0"/>
              <a:buChar char="•"/>
              <a:defRPr/>
            </a:pPr>
            <a:r>
              <a:rPr kumimoji="0" lang="en-IE" sz="2000" b="0" i="0" u="none" strike="noStrike" kern="1200" cap="none" spc="0" normalizeH="0" baseline="0" noProof="0">
                <a:ln>
                  <a:noFill/>
                </a:ln>
                <a:solidFill>
                  <a:srgbClr val="002060"/>
                </a:solidFill>
                <a:effectLst/>
                <a:uLnTx/>
                <a:uFillTx/>
                <a:latin typeface="Calibri Light" panose="020F0302020204030204" pitchFamily="34" charset="0"/>
                <a:cs typeface="Calibri Light" panose="020F0302020204030204" pitchFamily="34" charset="0"/>
              </a:rPr>
              <a:t>Structure often includes a tax receivable agreement</a:t>
            </a:r>
            <a:br>
              <a:rPr kumimoji="0" lang="en-IE" sz="2000" b="0" i="0" u="none" strike="noStrike" kern="1200" cap="none" spc="0" normalizeH="0" baseline="0" noProof="0">
                <a:ln>
                  <a:noFill/>
                </a:ln>
                <a:solidFill>
                  <a:srgbClr val="002060"/>
                </a:solidFill>
                <a:effectLst/>
                <a:uLnTx/>
                <a:uFillTx/>
                <a:latin typeface="Calibri Light" panose="020F0302020204030204" pitchFamily="34" charset="0"/>
                <a:cs typeface="Calibri Light" panose="020F0302020204030204" pitchFamily="34" charset="0"/>
              </a:rPr>
            </a:br>
            <a:endParaRPr kumimoji="0" lang="en-IE" sz="2000" b="0" i="0" u="none" strike="noStrike" kern="1200" cap="none" spc="0" normalizeH="0" baseline="0" noProof="0">
              <a:ln>
                <a:noFill/>
              </a:ln>
              <a:solidFill>
                <a:srgbClr val="002060"/>
              </a:solidFill>
              <a:effectLst/>
              <a:uLnTx/>
              <a:uFillTx/>
              <a:latin typeface="Calibri Light" panose="020F0302020204030204" pitchFamily="34" charset="0"/>
              <a:cs typeface="Calibri Light" panose="020F0302020204030204" pitchFamily="34" charset="0"/>
            </a:endParaRPr>
          </a:p>
          <a:p>
            <a:pPr marL="285750" indent="-285750">
              <a:buFont typeface="Arial" panose="020B0604020202020204" pitchFamily="34" charset="0"/>
              <a:buChar char="•"/>
              <a:defRPr/>
            </a:pPr>
            <a:endParaRPr kumimoji="0" lang="en-IE" sz="2000" b="0" i="0" u="none" strike="noStrike" kern="1200" cap="none" spc="0" normalizeH="0" baseline="0" noProof="0" dirty="0">
              <a:ln>
                <a:noFill/>
              </a:ln>
              <a:solidFill>
                <a:srgbClr val="002060"/>
              </a:solidFill>
              <a:effectLst/>
              <a:uLnTx/>
              <a:uFillTx/>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1174277378"/>
      </p:ext>
    </p:extLst>
  </p:cSld>
  <p:clrMapOvr>
    <a:masterClrMapping/>
  </p:clrMapOvr>
</p:sld>
</file>

<file path=ppt/slides/slide44.xml><?xml version="1.0" encoding="utf-8"?>
<p:sld xmlns:a14="http://schemas.microsoft.com/office/drawing/2010/main"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p:spPr>
      </p:pic>
      <p:sp>
        <p:nvSpPr>
          <p:cNvPr id="5" name="TextBox 4">
            <a:extLst>
              <a:ext uri="{FF2B5EF4-FFF2-40B4-BE49-F238E27FC236}">
                <a16:creationId xmlns:a16="http://schemas.microsoft.com/office/drawing/2014/main" id="{8A84FB28-DC12-4249-A77D-882BBF4BED16}"/>
              </a:ext>
            </a:extLst>
          </p:cNvPr>
          <p:cNvSpPr txBox="1"/>
          <p:nvPr/>
        </p:nvSpPr>
        <p:spPr>
          <a:xfrm>
            <a:off x="200885" y="2528461"/>
            <a:ext cx="11623966" cy="523220"/>
          </a:xfrm>
          <a:prstGeom prst="rect">
            <a:avLst/>
          </a:prstGeom>
          <a:noFill/>
        </p:spPr>
        <p:txBody>
          <a:bodyPr wrap="square" rtlCol="0">
            <a:spAutoFit/>
          </a:bodyPr>
          <a:lstStyle/>
          <a:p>
            <a:pPr algn="ctr"/>
            <a:r>
              <a:rPr lang="en-US" sz="2800">
                <a:solidFill>
                  <a:schemeClr val="accent5">
                    <a:lumMod val="50000"/>
                  </a:schemeClr>
                </a:solidFill>
              </a:rPr>
              <a:t>Questions &amp; answers</a:t>
            </a:r>
          </a:p>
        </p:txBody>
      </p:sp>
      <p:sp>
        <p:nvSpPr>
          <p:cNvPr id="2" name="Slide Number Placeholder 1">
            <a:extLst>
              <a:ext uri="{FF2B5EF4-FFF2-40B4-BE49-F238E27FC236}">
                <a16:creationId xmlns:a16="http://schemas.microsoft.com/office/drawing/2014/main" id="{257810A1-1483-4560-BA78-48D8DBA33385}"/>
              </a:ext>
            </a:extLst>
          </p:cNvPr>
          <p:cNvSpPr>
            <a:spLocks noGrp="1"/>
          </p:cNvSpPr>
          <p:nvPr>
            <p:ph type="sldNum" sz="quarter" idx="12"/>
          </p:nvPr>
        </p:nvSpPr>
        <p:spPr/>
        <p:txBody>
          <a:bodyPr/>
          <a:lstStyle/>
          <a:p>
            <a:fld id="{16BC0DEB-40E7-4E2B-AFA7-58970AFA776D}" type="slidenum">
              <a:rPr lang="en-GB" smtClean="0"/>
              <a:t>44</a:t>
            </a:fld>
            <a:endParaRPr lang="en-GB" dirty="0"/>
          </a:p>
        </p:txBody>
      </p:sp>
    </p:spTree>
    <p:extLst>
      <p:ext uri="{BB962C8B-B14F-4D97-AF65-F5344CB8AC3E}">
        <p14:creationId xmlns:p14="http://schemas.microsoft.com/office/powerpoint/2010/main" val="827463871"/>
      </p:ext>
    </p:extLst>
  </p:cSld>
  <p:clrMapOvr>
    <a:masterClrMapping/>
  </p:clrMapOvr>
</p:sld>
</file>

<file path=ppt/slides/slide5.xml><?xml version="1.0" encoding="utf-8"?>
<p:sld xmlns:a14="http://schemas.microsoft.com/office/drawing/2010/main"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0" y="43544"/>
            <a:ext cx="12192000" cy="6999514"/>
          </a:xfrm>
        </p:spPr>
      </p:pic>
      <p:sp>
        <p:nvSpPr>
          <p:cNvPr id="6" name="Content Placeholder 2">
            <a:extLst>
              <a:ext uri="{FF2B5EF4-FFF2-40B4-BE49-F238E27FC236}">
                <a16:creationId xmlns:a16="http://schemas.microsoft.com/office/drawing/2014/main" id="{7C468A76-A482-4874-BBAB-93816B1ED1CD}"/>
              </a:ext>
            </a:extLst>
          </p:cNvPr>
          <p:cNvSpPr txBox="1">
            <a:spLocks/>
          </p:cNvSpPr>
          <p:nvPr/>
        </p:nvSpPr>
        <p:spPr>
          <a:xfrm>
            <a:off x="457199" y="1163782"/>
            <a:ext cx="11367655" cy="531321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000" dirty="0">
                <a:solidFill>
                  <a:schemeClr val="accent5">
                    <a:lumMod val="50000"/>
                  </a:schemeClr>
                </a:solidFill>
                <a:latin typeface="+mj-lt"/>
              </a:rPr>
              <a:t>Merger of equals</a:t>
            </a:r>
          </a:p>
          <a:p>
            <a:pPr lvl="1"/>
            <a:r>
              <a:rPr lang="en-US" sz="1600" dirty="0">
                <a:solidFill>
                  <a:schemeClr val="accent5">
                    <a:lumMod val="50000"/>
                  </a:schemeClr>
                </a:solidFill>
                <a:latin typeface="+mj-lt"/>
              </a:rPr>
              <a:t>Very limited recourse for tax </a:t>
            </a:r>
          </a:p>
          <a:p>
            <a:pPr lvl="1"/>
            <a:r>
              <a:rPr lang="en-US" sz="1600" dirty="0">
                <a:solidFill>
                  <a:schemeClr val="accent5">
                    <a:lumMod val="50000"/>
                  </a:schemeClr>
                </a:solidFill>
                <a:latin typeface="+mj-lt"/>
              </a:rPr>
              <a:t>Often no tax indemnity and warranties do not survive closing</a:t>
            </a:r>
          </a:p>
          <a:p>
            <a:pPr lvl="1"/>
            <a:r>
              <a:rPr lang="en-US" sz="1600" dirty="0">
                <a:solidFill>
                  <a:schemeClr val="accent5">
                    <a:lumMod val="50000"/>
                  </a:schemeClr>
                </a:solidFill>
                <a:latin typeface="+mj-lt"/>
              </a:rPr>
              <a:t>Importance of tax due diligence and pricing in tax risks / costs e.g. stamp duty</a:t>
            </a:r>
            <a:endParaRPr lang="en-US" sz="2000" dirty="0">
              <a:solidFill>
                <a:schemeClr val="accent5">
                  <a:lumMod val="50000"/>
                </a:schemeClr>
              </a:solidFill>
              <a:latin typeface="+mj-lt"/>
            </a:endParaRPr>
          </a:p>
          <a:p>
            <a:endParaRPr lang="en-US" sz="2000" dirty="0">
              <a:solidFill>
                <a:schemeClr val="accent5">
                  <a:lumMod val="50000"/>
                </a:schemeClr>
              </a:solidFill>
              <a:latin typeface="+mj-lt"/>
            </a:endParaRPr>
          </a:p>
          <a:p>
            <a:r>
              <a:rPr lang="en-US" sz="2000" dirty="0">
                <a:solidFill>
                  <a:schemeClr val="accent5">
                    <a:lumMod val="50000"/>
                  </a:schemeClr>
                </a:solidFill>
                <a:latin typeface="+mj-lt"/>
              </a:rPr>
              <a:t>Eleventh-hour deal sweeteners </a:t>
            </a:r>
          </a:p>
          <a:p>
            <a:pPr lvl="1"/>
            <a:r>
              <a:rPr lang="en-US" sz="1600" dirty="0">
                <a:solidFill>
                  <a:schemeClr val="accent5">
                    <a:lumMod val="50000"/>
                  </a:schemeClr>
                </a:solidFill>
                <a:latin typeface="+mj-lt"/>
              </a:rPr>
              <a:t>Anchor investments</a:t>
            </a:r>
          </a:p>
          <a:p>
            <a:pPr lvl="1"/>
            <a:r>
              <a:rPr lang="en-US" sz="1600" dirty="0">
                <a:solidFill>
                  <a:schemeClr val="accent5">
                    <a:lumMod val="50000"/>
                  </a:schemeClr>
                </a:solidFill>
                <a:latin typeface="+mj-lt"/>
              </a:rPr>
              <a:t>Non-redemption commitments</a:t>
            </a:r>
          </a:p>
          <a:p>
            <a:pPr lvl="1"/>
            <a:r>
              <a:rPr lang="en-US" sz="1600" dirty="0">
                <a:solidFill>
                  <a:schemeClr val="accent5">
                    <a:lumMod val="50000"/>
                  </a:schemeClr>
                </a:solidFill>
                <a:latin typeface="+mj-lt"/>
              </a:rPr>
              <a:t>Transfer of promote by Sponsors</a:t>
            </a:r>
          </a:p>
          <a:p>
            <a:pPr lvl="1"/>
            <a:r>
              <a:rPr lang="en-US" sz="1600" dirty="0">
                <a:solidFill>
                  <a:schemeClr val="accent5">
                    <a:lumMod val="50000"/>
                  </a:schemeClr>
                </a:solidFill>
                <a:latin typeface="+mj-lt"/>
              </a:rPr>
              <a:t>Importance of forward planning for Sponsors at pre-IPO stage</a:t>
            </a:r>
          </a:p>
          <a:p>
            <a:endParaRPr lang="en-US" sz="2000" dirty="0">
              <a:solidFill>
                <a:schemeClr val="accent5">
                  <a:lumMod val="50000"/>
                </a:schemeClr>
              </a:solidFill>
              <a:latin typeface="+mj-lt"/>
            </a:endParaRPr>
          </a:p>
          <a:p>
            <a:r>
              <a:rPr lang="en-US" sz="2000" dirty="0">
                <a:solidFill>
                  <a:schemeClr val="accent5">
                    <a:lumMod val="50000"/>
                  </a:schemeClr>
                </a:solidFill>
                <a:latin typeface="+mj-lt"/>
              </a:rPr>
              <a:t>Incentives </a:t>
            </a:r>
          </a:p>
          <a:p>
            <a:pPr lvl="1"/>
            <a:r>
              <a:rPr lang="en-US" sz="1600" dirty="0">
                <a:solidFill>
                  <a:schemeClr val="accent5">
                    <a:lumMod val="50000"/>
                  </a:schemeClr>
                </a:solidFill>
                <a:latin typeface="+mj-lt"/>
              </a:rPr>
              <a:t>Roll-up of target incentive arrangements to surviving </a:t>
            </a:r>
            <a:r>
              <a:rPr lang="en-US" sz="1600" dirty="0" err="1">
                <a:solidFill>
                  <a:schemeClr val="accent5">
                    <a:lumMod val="50000"/>
                  </a:schemeClr>
                </a:solidFill>
                <a:latin typeface="+mj-lt"/>
              </a:rPr>
              <a:t>Listco</a:t>
            </a:r>
            <a:endParaRPr lang="en-US" sz="1600" dirty="0">
              <a:solidFill>
                <a:schemeClr val="accent5">
                  <a:lumMod val="50000"/>
                </a:schemeClr>
              </a:solidFill>
              <a:latin typeface="+mj-lt"/>
            </a:endParaRPr>
          </a:p>
          <a:p>
            <a:pPr lvl="1"/>
            <a:r>
              <a:rPr lang="en-US" sz="1600" dirty="0">
                <a:solidFill>
                  <a:schemeClr val="accent5">
                    <a:lumMod val="50000"/>
                  </a:schemeClr>
                </a:solidFill>
                <a:latin typeface="+mj-lt"/>
              </a:rPr>
              <a:t>Jurisdiction by jurisdiction review</a:t>
            </a:r>
          </a:p>
          <a:p>
            <a:pPr lvl="1"/>
            <a:r>
              <a:rPr lang="en-US" sz="1600" dirty="0">
                <a:solidFill>
                  <a:schemeClr val="accent5">
                    <a:lumMod val="50000"/>
                  </a:schemeClr>
                </a:solidFill>
                <a:latin typeface="+mj-lt"/>
              </a:rPr>
              <a:t>SPAC and surviving </a:t>
            </a:r>
            <a:r>
              <a:rPr lang="en-US" sz="1600" dirty="0" err="1">
                <a:solidFill>
                  <a:schemeClr val="accent5">
                    <a:lumMod val="50000"/>
                  </a:schemeClr>
                </a:solidFill>
                <a:latin typeface="+mj-lt"/>
              </a:rPr>
              <a:t>Listco</a:t>
            </a:r>
            <a:r>
              <a:rPr lang="en-US" sz="1600" dirty="0">
                <a:solidFill>
                  <a:schemeClr val="accent5">
                    <a:lumMod val="50000"/>
                  </a:schemeClr>
                </a:solidFill>
                <a:latin typeface="+mj-lt"/>
              </a:rPr>
              <a:t> </a:t>
            </a:r>
            <a:r>
              <a:rPr lang="en-US" sz="1600">
                <a:solidFill>
                  <a:schemeClr val="accent5">
                    <a:lumMod val="50000"/>
                  </a:schemeClr>
                </a:solidFill>
                <a:latin typeface="+mj-lt"/>
              </a:rPr>
              <a:t>director arrangements</a:t>
            </a:r>
            <a:endParaRPr lang="en-US" sz="2000" dirty="0">
              <a:solidFill>
                <a:schemeClr val="accent5">
                  <a:lumMod val="50000"/>
                </a:schemeClr>
              </a:solidFill>
              <a:latin typeface="+mj-lt"/>
            </a:endParaRPr>
          </a:p>
        </p:txBody>
      </p:sp>
      <p:sp>
        <p:nvSpPr>
          <p:cNvPr id="2" name="TextBox 1">
            <a:extLst>
              <a:ext uri="{FF2B5EF4-FFF2-40B4-BE49-F238E27FC236}">
                <a16:creationId xmlns:a16="http://schemas.microsoft.com/office/drawing/2014/main" id="{3495F1BC-69AC-48CF-9FD7-22E008485E1E}"/>
              </a:ext>
            </a:extLst>
          </p:cNvPr>
          <p:cNvSpPr txBox="1"/>
          <p:nvPr/>
        </p:nvSpPr>
        <p:spPr>
          <a:xfrm>
            <a:off x="422561" y="381000"/>
            <a:ext cx="11402293" cy="523220"/>
          </a:xfrm>
          <a:prstGeom prst="rect">
            <a:avLst/>
          </a:prstGeom>
          <a:noFill/>
        </p:spPr>
        <p:txBody>
          <a:bodyPr wrap="square" rtlCol="0">
            <a:spAutoFit/>
          </a:bodyPr>
          <a:lstStyle/>
          <a:p>
            <a:r>
              <a:rPr lang="en-US" sz="2800" u="sng">
                <a:solidFill>
                  <a:schemeClr val="accent5">
                    <a:lumMod val="50000"/>
                  </a:schemeClr>
                </a:solidFill>
              </a:rPr>
              <a:t>Recent De-SPAC Trends</a:t>
            </a:r>
          </a:p>
        </p:txBody>
      </p:sp>
      <p:sp>
        <p:nvSpPr>
          <p:cNvPr id="3" name="TextBox 2">
            <a:extLst>
              <a:ext uri="{FF2B5EF4-FFF2-40B4-BE49-F238E27FC236}">
                <a16:creationId xmlns:a16="http://schemas.microsoft.com/office/drawing/2014/main" id="{77EA941F-E341-41AC-95F9-1D5306F11D83}"/>
              </a:ext>
            </a:extLst>
          </p:cNvPr>
          <p:cNvSpPr txBox="1"/>
          <p:nvPr/>
        </p:nvSpPr>
        <p:spPr>
          <a:xfrm>
            <a:off x="8559142" y="194177"/>
            <a:ext cx="3470564" cy="646331"/>
          </a:xfrm>
          <a:prstGeom prst="rect">
            <a:avLst/>
          </a:prstGeom>
          <a:noFill/>
          <a:ln>
            <a:solidFill>
              <a:srgbClr val="0070C0"/>
            </a:solidFill>
          </a:ln>
        </p:spPr>
        <p:txBody>
          <a:bodyPr wrap="square" rtlCol="0">
            <a:spAutoFit/>
          </a:bodyPr>
          <a:lstStyle/>
          <a:p>
            <a:r>
              <a:rPr lang="en-US">
                <a:solidFill>
                  <a:schemeClr val="accent1">
                    <a:lumMod val="75000"/>
                  </a:schemeClr>
                </a:solidFill>
              </a:rPr>
              <a:t>James Anderson, Skadden</a:t>
            </a:r>
          </a:p>
          <a:p>
            <a:r>
              <a:rPr lang="en-US">
                <a:solidFill>
                  <a:schemeClr val="accent1">
                    <a:lumMod val="75000"/>
                  </a:schemeClr>
                </a:solidFill>
              </a:rPr>
              <a:t>James Somerville, A&amp;L Goodbody</a:t>
            </a:r>
          </a:p>
        </p:txBody>
      </p:sp>
      <p:sp>
        <p:nvSpPr>
          <p:cNvPr id="5" name="Slide Number Placeholder 4">
            <a:extLst>
              <a:ext uri="{FF2B5EF4-FFF2-40B4-BE49-F238E27FC236}">
                <a16:creationId xmlns:a16="http://schemas.microsoft.com/office/drawing/2014/main" id="{7A28A820-5AEB-4B22-B77F-FC007663470C}"/>
              </a:ext>
            </a:extLst>
          </p:cNvPr>
          <p:cNvSpPr>
            <a:spLocks noGrp="1"/>
          </p:cNvSpPr>
          <p:nvPr>
            <p:ph type="sldNum" sz="quarter" idx="12"/>
          </p:nvPr>
        </p:nvSpPr>
        <p:spPr>
          <a:xfrm>
            <a:off x="8772512" y="6749082"/>
            <a:ext cx="2743200" cy="286719"/>
          </a:xfrm>
        </p:spPr>
        <p:txBody>
          <a:bodyPr/>
          <a:lstStyle/>
          <a:p>
            <a:fld id="{16BC0DEB-40E7-4E2B-AFA7-58970AFA776D}" type="slidenum">
              <a:rPr lang="en-GB" smtClean="0"/>
              <a:t>5</a:t>
            </a:fld>
            <a:endParaRPr lang="en-GB" dirty="0"/>
          </a:p>
        </p:txBody>
      </p:sp>
    </p:spTree>
    <p:extLst>
      <p:ext uri="{BB962C8B-B14F-4D97-AF65-F5344CB8AC3E}">
        <p14:creationId xmlns:p14="http://schemas.microsoft.com/office/powerpoint/2010/main" val="2764275152"/>
      </p:ext>
    </p:extLst>
  </p:cSld>
  <p:clrMapOvr>
    <a:masterClrMapping/>
  </p:clrMapOvr>
</p:sld>
</file>

<file path=ppt/slides/slide6.xml><?xml version="1.0" encoding="utf-8"?>
<p:sld xmlns:a14="http://schemas.microsoft.com/office/drawing/2010/main"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p:spPr>
      </p:pic>
      <p:sp>
        <p:nvSpPr>
          <p:cNvPr id="6" name="Content Placeholder 2">
            <a:extLst>
              <a:ext uri="{FF2B5EF4-FFF2-40B4-BE49-F238E27FC236}">
                <a16:creationId xmlns:a16="http://schemas.microsoft.com/office/drawing/2014/main" id="{7C468A76-A482-4874-BBAB-93816B1ED1CD}"/>
              </a:ext>
            </a:extLst>
          </p:cNvPr>
          <p:cNvSpPr txBox="1">
            <a:spLocks/>
          </p:cNvSpPr>
          <p:nvPr/>
        </p:nvSpPr>
        <p:spPr>
          <a:xfrm>
            <a:off x="457199" y="1163782"/>
            <a:ext cx="11367655" cy="442652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000" dirty="0">
                <a:solidFill>
                  <a:schemeClr val="accent5">
                    <a:lumMod val="50000"/>
                  </a:schemeClr>
                </a:solidFill>
                <a:latin typeface="+mj-lt"/>
              </a:rPr>
              <a:t>VAT</a:t>
            </a:r>
          </a:p>
          <a:p>
            <a:pPr lvl="1"/>
            <a:r>
              <a:rPr lang="en-US" sz="1600" dirty="0">
                <a:solidFill>
                  <a:schemeClr val="accent5">
                    <a:lumMod val="50000"/>
                  </a:schemeClr>
                </a:solidFill>
                <a:latin typeface="+mj-lt"/>
              </a:rPr>
              <a:t>Particular relevance to European </a:t>
            </a:r>
            <a:r>
              <a:rPr lang="en-US" sz="1600" dirty="0" err="1">
                <a:solidFill>
                  <a:schemeClr val="accent5">
                    <a:lumMod val="50000"/>
                  </a:schemeClr>
                </a:solidFill>
                <a:latin typeface="+mj-lt"/>
              </a:rPr>
              <a:t>SPACs</a:t>
            </a:r>
            <a:endParaRPr lang="en-US" sz="1600" dirty="0">
              <a:solidFill>
                <a:schemeClr val="accent5">
                  <a:lumMod val="50000"/>
                </a:schemeClr>
              </a:solidFill>
              <a:latin typeface="+mj-lt"/>
            </a:endParaRPr>
          </a:p>
          <a:p>
            <a:pPr lvl="1"/>
            <a:r>
              <a:rPr lang="en-US" sz="1600" dirty="0">
                <a:solidFill>
                  <a:schemeClr val="accent5">
                    <a:lumMod val="50000"/>
                  </a:schemeClr>
                </a:solidFill>
                <a:latin typeface="+mj-lt"/>
              </a:rPr>
              <a:t>Complex services arrangements with third parties (e.g. banks) and Sponsors</a:t>
            </a:r>
          </a:p>
          <a:p>
            <a:pPr lvl="1"/>
            <a:r>
              <a:rPr lang="en-US" sz="1600" dirty="0">
                <a:solidFill>
                  <a:schemeClr val="accent5">
                    <a:lumMod val="50000"/>
                  </a:schemeClr>
                </a:solidFill>
                <a:latin typeface="+mj-lt"/>
              </a:rPr>
              <a:t>Computation of VAT leakage as part of de-SPAC funds flow</a:t>
            </a:r>
          </a:p>
          <a:p>
            <a:pPr marL="0" indent="0">
              <a:buNone/>
            </a:pPr>
            <a:endParaRPr lang="en-US" sz="2000" dirty="0">
              <a:solidFill>
                <a:schemeClr val="accent5">
                  <a:lumMod val="50000"/>
                </a:schemeClr>
              </a:solidFill>
            </a:endParaRPr>
          </a:p>
          <a:p>
            <a:r>
              <a:rPr lang="en-US" sz="2000" dirty="0">
                <a:solidFill>
                  <a:schemeClr val="accent5">
                    <a:lumMod val="50000"/>
                  </a:schemeClr>
                </a:solidFill>
                <a:latin typeface="+mj-lt"/>
              </a:rPr>
              <a:t>SPAC and surviving </a:t>
            </a:r>
            <a:r>
              <a:rPr lang="en-US" sz="2000" dirty="0" err="1">
                <a:solidFill>
                  <a:schemeClr val="accent5">
                    <a:lumMod val="50000"/>
                  </a:schemeClr>
                </a:solidFill>
                <a:latin typeface="+mj-lt"/>
              </a:rPr>
              <a:t>Listco</a:t>
            </a:r>
            <a:r>
              <a:rPr lang="en-US" sz="2000" dirty="0">
                <a:solidFill>
                  <a:schemeClr val="accent5">
                    <a:lumMod val="50000"/>
                  </a:schemeClr>
                </a:solidFill>
                <a:latin typeface="+mj-lt"/>
              </a:rPr>
              <a:t> tax residence </a:t>
            </a:r>
          </a:p>
          <a:p>
            <a:pPr lvl="1"/>
            <a:r>
              <a:rPr lang="en-US" sz="1600" dirty="0">
                <a:solidFill>
                  <a:schemeClr val="accent5">
                    <a:lumMod val="50000"/>
                  </a:schemeClr>
                </a:solidFill>
                <a:latin typeface="+mj-lt"/>
              </a:rPr>
              <a:t>Required governance </a:t>
            </a:r>
          </a:p>
          <a:p>
            <a:pPr lvl="1"/>
            <a:r>
              <a:rPr lang="en-US" sz="1600" dirty="0">
                <a:solidFill>
                  <a:schemeClr val="accent5">
                    <a:lumMod val="50000"/>
                  </a:schemeClr>
                </a:solidFill>
                <a:latin typeface="+mj-lt"/>
              </a:rPr>
              <a:t>Is the proposal realistic?</a:t>
            </a:r>
          </a:p>
          <a:p>
            <a:pPr lvl="1"/>
            <a:r>
              <a:rPr lang="en-US" sz="1600" dirty="0">
                <a:solidFill>
                  <a:schemeClr val="accent5">
                    <a:lumMod val="50000"/>
                  </a:schemeClr>
                </a:solidFill>
                <a:latin typeface="+mj-lt"/>
              </a:rPr>
              <a:t>Related: Offshore economic </a:t>
            </a:r>
            <a:r>
              <a:rPr lang="en-US" sz="1600">
                <a:solidFill>
                  <a:schemeClr val="accent5">
                    <a:lumMod val="50000"/>
                  </a:schemeClr>
                </a:solidFill>
                <a:latin typeface="+mj-lt"/>
              </a:rPr>
              <a:t>substance rules</a:t>
            </a:r>
            <a:endParaRPr lang="en-US" sz="1600" dirty="0">
              <a:solidFill>
                <a:schemeClr val="accent5">
                  <a:lumMod val="50000"/>
                </a:schemeClr>
              </a:solidFill>
              <a:latin typeface="+mj-lt"/>
            </a:endParaRPr>
          </a:p>
        </p:txBody>
      </p:sp>
      <p:sp>
        <p:nvSpPr>
          <p:cNvPr id="2" name="TextBox 1">
            <a:extLst>
              <a:ext uri="{FF2B5EF4-FFF2-40B4-BE49-F238E27FC236}">
                <a16:creationId xmlns:a16="http://schemas.microsoft.com/office/drawing/2014/main" id="{3495F1BC-69AC-48CF-9FD7-22E008485E1E}"/>
              </a:ext>
            </a:extLst>
          </p:cNvPr>
          <p:cNvSpPr txBox="1"/>
          <p:nvPr/>
        </p:nvSpPr>
        <p:spPr>
          <a:xfrm>
            <a:off x="422561" y="381000"/>
            <a:ext cx="11402293" cy="523220"/>
          </a:xfrm>
          <a:prstGeom prst="rect">
            <a:avLst/>
          </a:prstGeom>
          <a:noFill/>
        </p:spPr>
        <p:txBody>
          <a:bodyPr wrap="square" rtlCol="0">
            <a:spAutoFit/>
          </a:bodyPr>
          <a:lstStyle/>
          <a:p>
            <a:r>
              <a:rPr lang="en-US" sz="2800" u="sng">
                <a:solidFill>
                  <a:schemeClr val="accent5">
                    <a:lumMod val="50000"/>
                  </a:schemeClr>
                </a:solidFill>
              </a:rPr>
              <a:t>Recent De-SPAC Trends (cont’d)</a:t>
            </a:r>
          </a:p>
        </p:txBody>
      </p:sp>
      <p:sp>
        <p:nvSpPr>
          <p:cNvPr id="10" name="TextBox 9">
            <a:extLst>
              <a:ext uri="{FF2B5EF4-FFF2-40B4-BE49-F238E27FC236}">
                <a16:creationId xmlns:a16="http://schemas.microsoft.com/office/drawing/2014/main" id="{0B6DB13D-6A73-4450-9E6A-1663B54DFBFB}"/>
              </a:ext>
            </a:extLst>
          </p:cNvPr>
          <p:cNvSpPr txBox="1"/>
          <p:nvPr/>
        </p:nvSpPr>
        <p:spPr>
          <a:xfrm>
            <a:off x="8537863" y="121438"/>
            <a:ext cx="3470564" cy="646331"/>
          </a:xfrm>
          <a:prstGeom prst="rect">
            <a:avLst/>
          </a:prstGeom>
          <a:noFill/>
          <a:ln>
            <a:solidFill>
              <a:srgbClr val="0070C0"/>
            </a:solidFill>
          </a:ln>
        </p:spPr>
        <p:txBody>
          <a:bodyPr wrap="square" rtlCol="0">
            <a:spAutoFit/>
          </a:bodyPr>
          <a:lstStyle/>
          <a:p>
            <a:r>
              <a:rPr lang="en-US">
                <a:solidFill>
                  <a:schemeClr val="accent1">
                    <a:lumMod val="75000"/>
                  </a:schemeClr>
                </a:solidFill>
              </a:rPr>
              <a:t>James Anderson, Skadden</a:t>
            </a:r>
          </a:p>
          <a:p>
            <a:r>
              <a:rPr lang="en-US">
                <a:solidFill>
                  <a:schemeClr val="accent1">
                    <a:lumMod val="75000"/>
                  </a:schemeClr>
                </a:solidFill>
              </a:rPr>
              <a:t>James Somerville, A&amp;L Goodbody</a:t>
            </a:r>
          </a:p>
        </p:txBody>
      </p:sp>
      <p:sp>
        <p:nvSpPr>
          <p:cNvPr id="3" name="Slide Number Placeholder 2">
            <a:extLst>
              <a:ext uri="{FF2B5EF4-FFF2-40B4-BE49-F238E27FC236}">
                <a16:creationId xmlns:a16="http://schemas.microsoft.com/office/drawing/2014/main" id="{69E1FE28-E2CB-42D7-A271-C2170160DADB}"/>
              </a:ext>
            </a:extLst>
          </p:cNvPr>
          <p:cNvSpPr>
            <a:spLocks noGrp="1"/>
          </p:cNvSpPr>
          <p:nvPr>
            <p:ph type="sldNum" sz="quarter" idx="12"/>
          </p:nvPr>
        </p:nvSpPr>
        <p:spPr/>
        <p:txBody>
          <a:bodyPr/>
          <a:lstStyle/>
          <a:p>
            <a:fld id="{16BC0DEB-40E7-4E2B-AFA7-58970AFA776D}" type="slidenum">
              <a:rPr lang="en-GB" smtClean="0"/>
              <a:t>6</a:t>
            </a:fld>
            <a:endParaRPr lang="en-GB"/>
          </a:p>
        </p:txBody>
      </p:sp>
    </p:spTree>
    <p:extLst>
      <p:ext uri="{BB962C8B-B14F-4D97-AF65-F5344CB8AC3E}">
        <p14:creationId xmlns:p14="http://schemas.microsoft.com/office/powerpoint/2010/main" val="3627435592"/>
      </p:ext>
    </p:extLst>
  </p:cSld>
  <p:clrMapOvr>
    <a:masterClrMapping/>
  </p:clrMapOvr>
</p:sld>
</file>

<file path=ppt/slides/slide7.xml><?xml version="1.0" encoding="utf-8"?>
<p:sld xmlns:a14="http://schemas.microsoft.com/office/drawing/2010/main"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p:spPr>
      </p:pic>
      <p:sp>
        <p:nvSpPr>
          <p:cNvPr id="5" name="Title 1">
            <a:extLst>
              <a:ext uri="{FF2B5EF4-FFF2-40B4-BE49-F238E27FC236}">
                <a16:creationId xmlns:a16="http://schemas.microsoft.com/office/drawing/2014/main" id="{1D0F9D8F-E0EB-413A-A29E-2D2E6440027E}"/>
              </a:ext>
            </a:extLst>
          </p:cNvPr>
          <p:cNvSpPr txBox="1">
            <a:spLocks/>
          </p:cNvSpPr>
          <p:nvPr/>
        </p:nvSpPr>
        <p:spPr>
          <a:xfrm>
            <a:off x="270164" y="2431473"/>
            <a:ext cx="11617035" cy="240376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800">
                <a:solidFill>
                  <a:schemeClr val="accent5">
                    <a:lumMod val="50000"/>
                  </a:schemeClr>
                </a:solidFill>
              </a:rPr>
              <a:t>2. Characterization of Promote and Founder Shares and </a:t>
            </a:r>
            <a:br>
              <a:rPr lang="en-US" sz="2800">
                <a:solidFill>
                  <a:schemeClr val="accent5">
                    <a:lumMod val="50000"/>
                  </a:schemeClr>
                </a:solidFill>
              </a:rPr>
            </a:br>
            <a:r>
              <a:rPr lang="en-US" sz="2800">
                <a:solidFill>
                  <a:schemeClr val="accent5">
                    <a:lumMod val="50000"/>
                  </a:schemeClr>
                </a:solidFill>
              </a:rPr>
              <a:t>Other Sponsor Considerations</a:t>
            </a:r>
            <a:br>
              <a:rPr lang="en-US" sz="3600">
                <a:solidFill>
                  <a:schemeClr val="accent5">
                    <a:lumMod val="50000"/>
                  </a:schemeClr>
                </a:solidFill>
              </a:rPr>
            </a:br>
            <a:endParaRPr lang="en-US" sz="3000" dirty="0">
              <a:solidFill>
                <a:schemeClr val="accent5">
                  <a:lumMod val="50000"/>
                </a:schemeClr>
              </a:solidFill>
            </a:endParaRPr>
          </a:p>
        </p:txBody>
      </p:sp>
      <p:sp>
        <p:nvSpPr>
          <p:cNvPr id="2" name="Slide Number Placeholder 1">
            <a:extLst>
              <a:ext uri="{FF2B5EF4-FFF2-40B4-BE49-F238E27FC236}">
                <a16:creationId xmlns:a16="http://schemas.microsoft.com/office/drawing/2014/main" id="{3302A4E9-F23C-468D-BD3F-D880AB9F9829}"/>
              </a:ext>
            </a:extLst>
          </p:cNvPr>
          <p:cNvSpPr>
            <a:spLocks noGrp="1"/>
          </p:cNvSpPr>
          <p:nvPr>
            <p:ph type="sldNum" sz="quarter" idx="12"/>
          </p:nvPr>
        </p:nvSpPr>
        <p:spPr/>
        <p:txBody>
          <a:bodyPr/>
          <a:lstStyle/>
          <a:p>
            <a:fld id="{16BC0DEB-40E7-4E2B-AFA7-58970AFA776D}" type="slidenum">
              <a:rPr lang="en-GB" smtClean="0"/>
              <a:t>7</a:t>
            </a:fld>
            <a:endParaRPr lang="en-GB" dirty="0"/>
          </a:p>
        </p:txBody>
      </p:sp>
    </p:spTree>
    <p:extLst>
      <p:ext uri="{BB962C8B-B14F-4D97-AF65-F5344CB8AC3E}">
        <p14:creationId xmlns:p14="http://schemas.microsoft.com/office/powerpoint/2010/main" val="811979141"/>
      </p:ext>
    </p:extLst>
  </p:cSld>
  <p:clrMapOvr>
    <a:masterClrMapping/>
  </p:clrMapOvr>
</p:sld>
</file>

<file path=ppt/slides/slide8.xml><?xml version="1.0" encoding="utf-8"?>
<p:sld xmlns:a14="http://schemas.microsoft.com/office/drawing/2010/main"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0" y="130629"/>
            <a:ext cx="12192000" cy="6858000"/>
          </a:xfrm>
        </p:spPr>
      </p:pic>
      <p:sp>
        <p:nvSpPr>
          <p:cNvPr id="6" name="Content Placeholder 2">
            <a:extLst>
              <a:ext uri="{FF2B5EF4-FFF2-40B4-BE49-F238E27FC236}">
                <a16:creationId xmlns:a16="http://schemas.microsoft.com/office/drawing/2014/main" id="{7C468A76-A482-4874-BBAB-93816B1ED1CD}"/>
              </a:ext>
            </a:extLst>
          </p:cNvPr>
          <p:cNvSpPr txBox="1">
            <a:spLocks/>
          </p:cNvSpPr>
          <p:nvPr/>
        </p:nvSpPr>
        <p:spPr>
          <a:xfrm>
            <a:off x="457199" y="1163782"/>
            <a:ext cx="11367655" cy="442652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000" dirty="0">
                <a:solidFill>
                  <a:schemeClr val="accent5">
                    <a:lumMod val="50000"/>
                  </a:schemeClr>
                </a:solidFill>
              </a:rPr>
              <a:t>SPACs are all about the Sponsor</a:t>
            </a:r>
          </a:p>
          <a:p>
            <a:pPr lvl="1"/>
            <a:r>
              <a:rPr lang="en-US" sz="1600" dirty="0">
                <a:solidFill>
                  <a:schemeClr val="accent5">
                    <a:lumMod val="50000"/>
                  </a:schemeClr>
                </a:solidFill>
                <a:latin typeface="+mj-lt"/>
              </a:rPr>
              <a:t>Specific knowledge and experience of the Sponsor must convince public investors</a:t>
            </a:r>
          </a:p>
          <a:p>
            <a:pPr lvl="1"/>
            <a:r>
              <a:rPr lang="en-US" sz="1600" dirty="0">
                <a:solidFill>
                  <a:schemeClr val="accent5">
                    <a:lumMod val="50000"/>
                  </a:schemeClr>
                </a:solidFill>
                <a:latin typeface="+mj-lt"/>
              </a:rPr>
              <a:t>Business combination within the Sponsor’s specific area of expertise</a:t>
            </a:r>
            <a:endParaRPr lang="en-US" sz="1200" dirty="0">
              <a:solidFill>
                <a:schemeClr val="accent5">
                  <a:lumMod val="50000"/>
                </a:schemeClr>
              </a:solidFill>
              <a:latin typeface="+mj-lt"/>
            </a:endParaRPr>
          </a:p>
          <a:p>
            <a:r>
              <a:rPr lang="en-US" sz="2000" dirty="0">
                <a:solidFill>
                  <a:schemeClr val="accent5">
                    <a:lumMod val="50000"/>
                  </a:schemeClr>
                </a:solidFill>
              </a:rPr>
              <a:t>The investment of the Sponsor is at-risk </a:t>
            </a:r>
            <a:endParaRPr lang="en-US" sz="1600" dirty="0">
              <a:solidFill>
                <a:schemeClr val="accent5">
                  <a:lumMod val="50000"/>
                </a:schemeClr>
              </a:solidFill>
              <a:latin typeface="+mj-lt"/>
            </a:endParaRPr>
          </a:p>
          <a:p>
            <a:pPr lvl="1"/>
            <a:r>
              <a:rPr lang="en-US" sz="1600" dirty="0">
                <a:solidFill>
                  <a:schemeClr val="accent5">
                    <a:lumMod val="50000"/>
                  </a:schemeClr>
                </a:solidFill>
                <a:latin typeface="+mj-lt"/>
              </a:rPr>
              <a:t>Sponsor invests in Sponsor Units (a Sponsor Share and a Sponsor Warrant)</a:t>
            </a:r>
          </a:p>
          <a:p>
            <a:pPr lvl="1"/>
            <a:r>
              <a:rPr lang="en-US" sz="1600" dirty="0">
                <a:solidFill>
                  <a:schemeClr val="accent5">
                    <a:lumMod val="50000"/>
                  </a:schemeClr>
                </a:solidFill>
                <a:latin typeface="+mj-lt"/>
              </a:rPr>
              <a:t>Investment is used for </a:t>
            </a:r>
            <a:r>
              <a:rPr lang="en-US" sz="1600">
                <a:solidFill>
                  <a:schemeClr val="accent5">
                    <a:lumMod val="50000"/>
                  </a:schemeClr>
                </a:solidFill>
                <a:latin typeface="+mj-lt"/>
              </a:rPr>
              <a:t>incorporation of the SPAC</a:t>
            </a:r>
            <a:r>
              <a:rPr lang="en-US" sz="1600" dirty="0">
                <a:solidFill>
                  <a:schemeClr val="accent5">
                    <a:lumMod val="50000"/>
                  </a:schemeClr>
                </a:solidFill>
                <a:latin typeface="+mj-lt"/>
              </a:rPr>
              <a:t>, the IPO and target search</a:t>
            </a:r>
          </a:p>
          <a:p>
            <a:r>
              <a:rPr lang="en-US" sz="2000" dirty="0">
                <a:solidFill>
                  <a:schemeClr val="accent5">
                    <a:lumMod val="50000"/>
                  </a:schemeClr>
                </a:solidFill>
              </a:rPr>
              <a:t>Typically, the Sponsor owns 20% of the SPAC’s equity after IPO</a:t>
            </a:r>
          </a:p>
          <a:p>
            <a:r>
              <a:rPr lang="en-US" sz="2000" dirty="0">
                <a:solidFill>
                  <a:schemeClr val="accent5">
                    <a:lumMod val="50000"/>
                  </a:schemeClr>
                </a:solidFill>
              </a:rPr>
              <a:t>The Business Combination</a:t>
            </a:r>
          </a:p>
          <a:p>
            <a:pPr lvl="1"/>
            <a:r>
              <a:rPr lang="en-US" sz="1600" dirty="0">
                <a:solidFill>
                  <a:schemeClr val="accent5">
                    <a:lumMod val="50000"/>
                  </a:schemeClr>
                </a:solidFill>
                <a:latin typeface="+mj-lt"/>
              </a:rPr>
              <a:t>Conversion of the Sponsor Shares into shares of the post-Business Combination </a:t>
            </a:r>
            <a:r>
              <a:rPr lang="en-US" sz="1600">
                <a:solidFill>
                  <a:schemeClr val="accent5">
                    <a:lumMod val="50000"/>
                  </a:schemeClr>
                </a:solidFill>
                <a:latin typeface="+mj-lt"/>
              </a:rPr>
              <a:t>Topco </a:t>
            </a:r>
          </a:p>
          <a:p>
            <a:pPr lvl="1"/>
            <a:r>
              <a:rPr lang="en-US" sz="1600">
                <a:solidFill>
                  <a:schemeClr val="accent5">
                    <a:lumMod val="50000"/>
                  </a:schemeClr>
                </a:solidFill>
                <a:latin typeface="+mj-lt"/>
              </a:rPr>
              <a:t>Warrants </a:t>
            </a:r>
            <a:r>
              <a:rPr lang="en-US" sz="1600" dirty="0">
                <a:solidFill>
                  <a:schemeClr val="accent5">
                    <a:lumMod val="50000"/>
                  </a:schemeClr>
                </a:solidFill>
                <a:latin typeface="+mj-lt"/>
              </a:rPr>
              <a:t>become exercisable</a:t>
            </a:r>
          </a:p>
          <a:p>
            <a:r>
              <a:rPr lang="en-US" sz="2000" dirty="0">
                <a:solidFill>
                  <a:schemeClr val="accent5">
                    <a:lumMod val="50000"/>
                  </a:schemeClr>
                </a:solidFill>
              </a:rPr>
              <a:t>Sale of the shares</a:t>
            </a:r>
          </a:p>
          <a:p>
            <a:r>
              <a:rPr lang="en-US" sz="2000" dirty="0">
                <a:solidFill>
                  <a:schemeClr val="accent5">
                    <a:lumMod val="50000"/>
                  </a:schemeClr>
                </a:solidFill>
              </a:rPr>
              <a:t>Taxable events to be assessed per jurisdiction </a:t>
            </a:r>
            <a:endParaRPr lang="en-US" sz="1600" dirty="0">
              <a:solidFill>
                <a:schemeClr val="accent5">
                  <a:lumMod val="50000"/>
                </a:schemeClr>
              </a:solidFill>
            </a:endParaRPr>
          </a:p>
          <a:p>
            <a:endParaRPr lang="en-US" sz="2000" dirty="0">
              <a:solidFill>
                <a:schemeClr val="accent5">
                  <a:lumMod val="50000"/>
                </a:schemeClr>
              </a:solidFill>
            </a:endParaRPr>
          </a:p>
          <a:p>
            <a:pPr lvl="1"/>
            <a:endParaRPr lang="en-US" sz="1600" dirty="0">
              <a:solidFill>
                <a:schemeClr val="accent5">
                  <a:lumMod val="50000"/>
                </a:schemeClr>
              </a:solidFill>
              <a:latin typeface="+mj-lt"/>
            </a:endParaRPr>
          </a:p>
        </p:txBody>
      </p:sp>
      <p:sp>
        <p:nvSpPr>
          <p:cNvPr id="2" name="TextBox 1">
            <a:extLst>
              <a:ext uri="{FF2B5EF4-FFF2-40B4-BE49-F238E27FC236}">
                <a16:creationId xmlns:a16="http://schemas.microsoft.com/office/drawing/2014/main" id="{3495F1BC-69AC-48CF-9FD7-22E008485E1E}"/>
              </a:ext>
            </a:extLst>
          </p:cNvPr>
          <p:cNvSpPr txBox="1"/>
          <p:nvPr/>
        </p:nvSpPr>
        <p:spPr>
          <a:xfrm>
            <a:off x="422561" y="381000"/>
            <a:ext cx="11402293" cy="523220"/>
          </a:xfrm>
          <a:prstGeom prst="rect">
            <a:avLst/>
          </a:prstGeom>
          <a:noFill/>
        </p:spPr>
        <p:txBody>
          <a:bodyPr wrap="square" rtlCol="0">
            <a:spAutoFit/>
          </a:bodyPr>
          <a:lstStyle/>
          <a:p>
            <a:r>
              <a:rPr lang="en-US" sz="2800" u="sng" dirty="0">
                <a:solidFill>
                  <a:schemeClr val="accent5">
                    <a:lumMod val="50000"/>
                  </a:schemeClr>
                </a:solidFill>
              </a:rPr>
              <a:t>Introduction</a:t>
            </a:r>
          </a:p>
        </p:txBody>
      </p:sp>
      <p:sp>
        <p:nvSpPr>
          <p:cNvPr id="5" name="TextBox 4">
            <a:extLst>
              <a:ext uri="{FF2B5EF4-FFF2-40B4-BE49-F238E27FC236}">
                <a16:creationId xmlns:a16="http://schemas.microsoft.com/office/drawing/2014/main" id="{DCCDAA49-7E4B-46B0-9D90-848FB59917FF}"/>
              </a:ext>
            </a:extLst>
          </p:cNvPr>
          <p:cNvSpPr txBox="1"/>
          <p:nvPr/>
        </p:nvSpPr>
        <p:spPr>
          <a:xfrm>
            <a:off x="7318498" y="107058"/>
            <a:ext cx="4821382" cy="646331"/>
          </a:xfrm>
          <a:prstGeom prst="rect">
            <a:avLst/>
          </a:prstGeom>
          <a:noFill/>
          <a:ln>
            <a:solidFill>
              <a:srgbClr val="0070C0"/>
            </a:solidFill>
          </a:ln>
        </p:spPr>
        <p:txBody>
          <a:bodyPr wrap="square" rtlCol="0">
            <a:spAutoFit/>
          </a:bodyPr>
          <a:lstStyle/>
          <a:p>
            <a:r>
              <a:rPr lang="nl-NL">
                <a:solidFill>
                  <a:schemeClr val="accent1">
                    <a:lumMod val="75000"/>
                  </a:schemeClr>
                </a:solidFill>
              </a:rPr>
              <a:t>Pieternel Verhoeven – van den Brink, NautaDutilh</a:t>
            </a:r>
            <a:endParaRPr lang="en-US">
              <a:solidFill>
                <a:schemeClr val="accent1">
                  <a:lumMod val="75000"/>
                </a:schemeClr>
              </a:solidFill>
            </a:endParaRPr>
          </a:p>
          <a:p>
            <a:r>
              <a:rPr lang="en-US">
                <a:solidFill>
                  <a:schemeClr val="accent1">
                    <a:lumMod val="75000"/>
                  </a:schemeClr>
                </a:solidFill>
              </a:rPr>
              <a:t>James Anderson, Skadden</a:t>
            </a:r>
          </a:p>
        </p:txBody>
      </p:sp>
      <p:sp>
        <p:nvSpPr>
          <p:cNvPr id="8" name="Slide Number Placeholder 1">
            <a:extLst>
              <a:ext uri="{FF2B5EF4-FFF2-40B4-BE49-F238E27FC236}">
                <a16:creationId xmlns:a16="http://schemas.microsoft.com/office/drawing/2014/main" id="{3302A4E9-F23C-468D-BD3F-D880AB9F9829}"/>
              </a:ext>
            </a:extLst>
          </p:cNvPr>
          <p:cNvSpPr>
            <a:spLocks noGrp="1"/>
          </p:cNvSpPr>
          <p:nvPr>
            <p:ph type="sldNum" sz="quarter" idx="12"/>
          </p:nvPr>
        </p:nvSpPr>
        <p:spPr>
          <a:xfrm>
            <a:off x="8795149" y="6702400"/>
            <a:ext cx="2743200" cy="286719"/>
          </a:xfrm>
        </p:spPr>
        <p:txBody>
          <a:bodyPr/>
          <a:lstStyle/>
          <a:p>
            <a:fld id="{16BC0DEB-40E7-4E2B-AFA7-58970AFA776D}" type="slidenum">
              <a:rPr lang="en-GB" smtClean="0"/>
              <a:t>8</a:t>
            </a:fld>
            <a:endParaRPr lang="en-GB" dirty="0"/>
          </a:p>
        </p:txBody>
      </p:sp>
    </p:spTree>
    <p:extLst>
      <p:ext uri="{BB962C8B-B14F-4D97-AF65-F5344CB8AC3E}">
        <p14:creationId xmlns:p14="http://schemas.microsoft.com/office/powerpoint/2010/main" val="1179318690"/>
      </p:ext>
    </p:extLst>
  </p:cSld>
  <p:clrMapOvr>
    <a:masterClrMapping/>
  </p:clrMapOvr>
</p:sld>
</file>

<file path=ppt/slides/slide9.xml><?xml version="1.0" encoding="utf-8"?>
<p:sld xmlns:a14="http://schemas.microsoft.com/office/drawing/2010/main"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0" y="182880"/>
            <a:ext cx="12192000" cy="6858000"/>
          </a:xfrm>
        </p:spPr>
      </p:pic>
      <p:sp>
        <p:nvSpPr>
          <p:cNvPr id="6" name="Content Placeholder 2">
            <a:extLst>
              <a:ext uri="{FF2B5EF4-FFF2-40B4-BE49-F238E27FC236}">
                <a16:creationId xmlns:a16="http://schemas.microsoft.com/office/drawing/2014/main" id="{7C468A76-A482-4874-BBAB-93816B1ED1CD}"/>
              </a:ext>
            </a:extLst>
          </p:cNvPr>
          <p:cNvSpPr txBox="1">
            <a:spLocks/>
          </p:cNvSpPr>
          <p:nvPr/>
        </p:nvSpPr>
        <p:spPr>
          <a:xfrm>
            <a:off x="457199" y="1163782"/>
            <a:ext cx="11367655" cy="442652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sz="2000" dirty="0">
              <a:solidFill>
                <a:schemeClr val="accent5">
                  <a:lumMod val="50000"/>
                </a:schemeClr>
              </a:solidFill>
              <a:latin typeface="+mj-lt"/>
            </a:endParaRPr>
          </a:p>
        </p:txBody>
      </p:sp>
      <p:sp>
        <p:nvSpPr>
          <p:cNvPr id="2" name="TextBox 1">
            <a:extLst>
              <a:ext uri="{FF2B5EF4-FFF2-40B4-BE49-F238E27FC236}">
                <a16:creationId xmlns:a16="http://schemas.microsoft.com/office/drawing/2014/main" id="{3495F1BC-69AC-48CF-9FD7-22E008485E1E}"/>
              </a:ext>
            </a:extLst>
          </p:cNvPr>
          <p:cNvSpPr txBox="1"/>
          <p:nvPr/>
        </p:nvSpPr>
        <p:spPr>
          <a:xfrm>
            <a:off x="422561" y="656998"/>
            <a:ext cx="11402293" cy="523220"/>
          </a:xfrm>
          <a:prstGeom prst="rect">
            <a:avLst/>
          </a:prstGeom>
          <a:noFill/>
        </p:spPr>
        <p:txBody>
          <a:bodyPr wrap="square" rtlCol="0">
            <a:spAutoFit/>
          </a:bodyPr>
          <a:lstStyle/>
          <a:p>
            <a:r>
              <a:rPr lang="en-US" sz="2800" u="sng">
                <a:solidFill>
                  <a:schemeClr val="accent5">
                    <a:lumMod val="50000"/>
                  </a:schemeClr>
                </a:solidFill>
              </a:rPr>
              <a:t>Sponsor considerations– U.K. aspects</a:t>
            </a:r>
            <a:endParaRPr lang="en-US" sz="2800" u="sng" dirty="0">
              <a:solidFill>
                <a:schemeClr val="accent5">
                  <a:lumMod val="50000"/>
                </a:schemeClr>
              </a:solidFill>
            </a:endParaRPr>
          </a:p>
        </p:txBody>
      </p:sp>
      <p:sp>
        <p:nvSpPr>
          <p:cNvPr id="7" name="Content Placeholder 2">
            <a:extLst>
              <a:ext uri="{FF2B5EF4-FFF2-40B4-BE49-F238E27FC236}">
                <a16:creationId xmlns:a16="http://schemas.microsoft.com/office/drawing/2014/main" id="{E42CCD02-2EAA-4CA0-937F-9F6B671A2C6C}"/>
              </a:ext>
            </a:extLst>
          </p:cNvPr>
          <p:cNvSpPr txBox="1">
            <a:spLocks/>
          </p:cNvSpPr>
          <p:nvPr/>
        </p:nvSpPr>
        <p:spPr>
          <a:xfrm>
            <a:off x="609599" y="1316182"/>
            <a:ext cx="11367655" cy="442652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000" dirty="0">
                <a:solidFill>
                  <a:schemeClr val="accent5">
                    <a:lumMod val="50000"/>
                  </a:schemeClr>
                </a:solidFill>
                <a:latin typeface="+mj-lt"/>
              </a:rPr>
              <a:t>Receipt of promote by SPAC directors on IPO</a:t>
            </a:r>
          </a:p>
          <a:p>
            <a:pPr lvl="1"/>
            <a:r>
              <a:rPr lang="en-US" sz="1600" dirty="0">
                <a:solidFill>
                  <a:schemeClr val="accent5">
                    <a:lumMod val="50000"/>
                  </a:schemeClr>
                </a:solidFill>
                <a:latin typeface="+mj-lt"/>
              </a:rPr>
              <a:t>Jurisdiction by jurisdiction analysis of employment tax consequences</a:t>
            </a:r>
          </a:p>
          <a:p>
            <a:pPr lvl="1"/>
            <a:r>
              <a:rPr lang="en-US" sz="1600" dirty="0">
                <a:solidFill>
                  <a:schemeClr val="accent5">
                    <a:lumMod val="50000"/>
                  </a:schemeClr>
                </a:solidFill>
                <a:latin typeface="+mj-lt"/>
              </a:rPr>
              <a:t>Exposure for SPAC as well as relevant director</a:t>
            </a:r>
          </a:p>
          <a:p>
            <a:pPr lvl="1"/>
            <a:r>
              <a:rPr lang="en-US" sz="1600" dirty="0">
                <a:solidFill>
                  <a:schemeClr val="accent5">
                    <a:lumMod val="50000"/>
                  </a:schemeClr>
                </a:solidFill>
                <a:latin typeface="+mj-lt"/>
              </a:rPr>
              <a:t>Valuation considerations</a:t>
            </a:r>
          </a:p>
          <a:p>
            <a:pPr marL="0" indent="0">
              <a:buNone/>
            </a:pPr>
            <a:endParaRPr lang="en-US" sz="2000" dirty="0">
              <a:solidFill>
                <a:schemeClr val="accent5">
                  <a:lumMod val="50000"/>
                </a:schemeClr>
              </a:solidFill>
              <a:latin typeface="+mj-lt"/>
            </a:endParaRPr>
          </a:p>
          <a:p>
            <a:r>
              <a:rPr lang="en-US" sz="2000" dirty="0">
                <a:solidFill>
                  <a:schemeClr val="accent5">
                    <a:lumMod val="50000"/>
                  </a:schemeClr>
                </a:solidFill>
                <a:latin typeface="+mj-lt"/>
              </a:rPr>
              <a:t>Conversion of founder shares on de-SPAC</a:t>
            </a:r>
          </a:p>
          <a:p>
            <a:pPr lvl="1"/>
            <a:r>
              <a:rPr lang="en-US" sz="1600" dirty="0">
                <a:solidFill>
                  <a:schemeClr val="accent5">
                    <a:lumMod val="50000"/>
                  </a:schemeClr>
                </a:solidFill>
                <a:latin typeface="+mj-lt"/>
              </a:rPr>
              <a:t>May be an employment tax event for directors, e.g. under UK employment related securities rules</a:t>
            </a:r>
          </a:p>
          <a:p>
            <a:pPr lvl="1"/>
            <a:r>
              <a:rPr lang="en-US" sz="1600" dirty="0">
                <a:solidFill>
                  <a:schemeClr val="accent5">
                    <a:lumMod val="50000"/>
                  </a:schemeClr>
                </a:solidFill>
                <a:latin typeface="+mj-lt"/>
              </a:rPr>
              <a:t>New security or change of terms? </a:t>
            </a:r>
          </a:p>
          <a:p>
            <a:pPr lvl="1"/>
            <a:r>
              <a:rPr lang="en-US" sz="1600" dirty="0">
                <a:solidFill>
                  <a:schemeClr val="accent5">
                    <a:lumMod val="50000"/>
                  </a:schemeClr>
                </a:solidFill>
                <a:latin typeface="+mj-lt"/>
              </a:rPr>
              <a:t>Preferential structuring opportunities e.g. pure contractual restrictions on founder shares </a:t>
            </a:r>
          </a:p>
          <a:p>
            <a:endParaRPr lang="en-US" sz="2000" dirty="0">
              <a:solidFill>
                <a:schemeClr val="accent5">
                  <a:lumMod val="50000"/>
                </a:schemeClr>
              </a:solidFill>
              <a:latin typeface="+mj-lt"/>
            </a:endParaRPr>
          </a:p>
          <a:p>
            <a:r>
              <a:rPr lang="en-US" sz="2000" dirty="0">
                <a:solidFill>
                  <a:schemeClr val="accent5">
                    <a:lumMod val="50000"/>
                  </a:schemeClr>
                </a:solidFill>
                <a:latin typeface="+mj-lt"/>
              </a:rPr>
              <a:t>Disposals between IPO </a:t>
            </a:r>
            <a:r>
              <a:rPr lang="en-US" sz="2000">
                <a:solidFill>
                  <a:schemeClr val="accent5">
                    <a:lumMod val="50000"/>
                  </a:schemeClr>
                </a:solidFill>
                <a:latin typeface="+mj-lt"/>
              </a:rPr>
              <a:t>and de-SPAC</a:t>
            </a:r>
            <a:endParaRPr lang="en-US" sz="1600" dirty="0">
              <a:solidFill>
                <a:schemeClr val="accent5">
                  <a:lumMod val="50000"/>
                </a:schemeClr>
              </a:solidFill>
              <a:latin typeface="+mj-lt"/>
            </a:endParaRPr>
          </a:p>
          <a:p>
            <a:pPr lvl="1"/>
            <a:r>
              <a:rPr lang="en-US" sz="1600" dirty="0">
                <a:solidFill>
                  <a:schemeClr val="accent5">
                    <a:lumMod val="50000"/>
                  </a:schemeClr>
                </a:solidFill>
                <a:latin typeface="+mj-lt"/>
              </a:rPr>
              <a:t>European participation exemptions usually require minimum holding period</a:t>
            </a:r>
          </a:p>
          <a:p>
            <a:endParaRPr lang="en-US" sz="2000" dirty="0">
              <a:solidFill>
                <a:schemeClr val="accent5">
                  <a:lumMod val="50000"/>
                </a:schemeClr>
              </a:solidFill>
              <a:latin typeface="+mj-lt"/>
            </a:endParaRPr>
          </a:p>
          <a:p>
            <a:pPr marL="0" indent="0">
              <a:buNone/>
            </a:pPr>
            <a:endParaRPr lang="en-US" sz="2000" dirty="0">
              <a:solidFill>
                <a:schemeClr val="accent5">
                  <a:lumMod val="50000"/>
                </a:schemeClr>
              </a:solidFill>
              <a:latin typeface="+mj-lt"/>
            </a:endParaRPr>
          </a:p>
          <a:p>
            <a:pPr lvl="1"/>
            <a:endParaRPr lang="en-US" sz="1600" dirty="0">
              <a:solidFill>
                <a:schemeClr val="accent5">
                  <a:lumMod val="50000"/>
                </a:schemeClr>
              </a:solidFill>
              <a:latin typeface="+mj-lt"/>
            </a:endParaRPr>
          </a:p>
        </p:txBody>
      </p:sp>
      <p:sp>
        <p:nvSpPr>
          <p:cNvPr id="8" name="TextBox 7">
            <a:extLst>
              <a:ext uri="{FF2B5EF4-FFF2-40B4-BE49-F238E27FC236}">
                <a16:creationId xmlns:a16="http://schemas.microsoft.com/office/drawing/2014/main" id="{DBD3B3E9-DC91-437D-86CA-4E4944D3EEDF}"/>
              </a:ext>
            </a:extLst>
          </p:cNvPr>
          <p:cNvSpPr txBox="1"/>
          <p:nvPr/>
        </p:nvSpPr>
        <p:spPr>
          <a:xfrm>
            <a:off x="7318498" y="107058"/>
            <a:ext cx="4821382" cy="923330"/>
          </a:xfrm>
          <a:prstGeom prst="rect">
            <a:avLst/>
          </a:prstGeom>
          <a:noFill/>
          <a:ln>
            <a:solidFill>
              <a:srgbClr val="0070C0"/>
            </a:solidFill>
          </a:ln>
        </p:spPr>
        <p:txBody>
          <a:bodyPr wrap="square" rtlCol="0">
            <a:spAutoFit/>
          </a:bodyPr>
          <a:lstStyle/>
          <a:p>
            <a:r>
              <a:rPr lang="nl-NL">
                <a:solidFill>
                  <a:schemeClr val="accent1">
                    <a:lumMod val="75000"/>
                  </a:schemeClr>
                </a:solidFill>
              </a:rPr>
              <a:t>Pieternel Verhoeven – van den Brink, NautaDutilh</a:t>
            </a:r>
            <a:endParaRPr lang="en-US">
              <a:solidFill>
                <a:schemeClr val="accent1">
                  <a:lumMod val="75000"/>
                </a:schemeClr>
              </a:solidFill>
            </a:endParaRPr>
          </a:p>
          <a:p>
            <a:r>
              <a:rPr lang="en-US">
                <a:solidFill>
                  <a:schemeClr val="accent1">
                    <a:lumMod val="75000"/>
                  </a:schemeClr>
                </a:solidFill>
              </a:rPr>
              <a:t>James Anderson, Skadden</a:t>
            </a:r>
            <a:br>
              <a:rPr lang="en-US">
                <a:solidFill>
                  <a:schemeClr val="accent1">
                    <a:lumMod val="75000"/>
                  </a:schemeClr>
                </a:solidFill>
              </a:rPr>
            </a:br>
            <a:endParaRPr lang="en-US">
              <a:solidFill>
                <a:schemeClr val="accent1">
                  <a:lumMod val="75000"/>
                </a:schemeClr>
              </a:solidFill>
            </a:endParaRPr>
          </a:p>
        </p:txBody>
      </p:sp>
      <p:sp>
        <p:nvSpPr>
          <p:cNvPr id="3" name="Slide Number Placeholder 2">
            <a:extLst>
              <a:ext uri="{FF2B5EF4-FFF2-40B4-BE49-F238E27FC236}">
                <a16:creationId xmlns:a16="http://schemas.microsoft.com/office/drawing/2014/main" id="{EE9626F2-3393-4B19-9067-DB053E6D720F}"/>
              </a:ext>
            </a:extLst>
          </p:cNvPr>
          <p:cNvSpPr>
            <a:spLocks noGrp="1"/>
          </p:cNvSpPr>
          <p:nvPr>
            <p:ph type="sldNum" sz="quarter" idx="12"/>
          </p:nvPr>
        </p:nvSpPr>
        <p:spPr>
          <a:xfrm>
            <a:off x="8752945" y="6714640"/>
            <a:ext cx="2743200" cy="286719"/>
          </a:xfrm>
        </p:spPr>
        <p:txBody>
          <a:bodyPr/>
          <a:lstStyle/>
          <a:p>
            <a:fld id="{16BC0DEB-40E7-4E2B-AFA7-58970AFA776D}" type="slidenum">
              <a:rPr lang="en-GB" smtClean="0"/>
              <a:t>9</a:t>
            </a:fld>
            <a:endParaRPr lang="en-GB" dirty="0"/>
          </a:p>
        </p:txBody>
      </p:sp>
    </p:spTree>
    <p:extLst>
      <p:ext uri="{BB962C8B-B14F-4D97-AF65-F5344CB8AC3E}">
        <p14:creationId xmlns:p14="http://schemas.microsoft.com/office/powerpoint/2010/main" val="3536927612"/>
      </p:ext>
    </p:extLst>
  </p:cSld>
  <p:clrMapOvr>
    <a:masterClrMapping/>
  </p:clrMapOvr>
</p:sld>
</file>

<file path=ppt/theme/theme1.xml><?xml version="1.0" encoding="utf-8"?>
<a:theme xmlns:thm15="http://schemas.microsoft.com/office/thememl/2012/main"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ap:Properties xmlns:vt="http://schemas.openxmlformats.org/officeDocument/2006/docPropsVTypes" xmlns:ap="http://schemas.openxmlformats.org/officeDocument/2006/extended-properties">
  <ap:Company>Gibson Dunn</ap:Company>
</ap:Properties>
</file>

<file path=docProps/core.xml><?xml version="1.0" encoding="utf-8"?>
<coreProperties xmlns:dc="http://purl.org/dc/elements/1.1/" xmlns:dcterms="http://purl.org/dc/terms/" xmlns:xsi="http://www.w3.org/2001/XMLSchema-instance" xmlns="http://schemas.openxmlformats.org/package/2006/metadata/core-properties">
  <lastPrinted>1900-01-01T05:00:00.0000000Z</lastPrinted>
  <dcterms:created xsi:type="dcterms:W3CDTF">1900-01-01T05:00:00.0000000Z</dcterms:created>
  <dcterms:modified xsi:type="dcterms:W3CDTF">1900-01-01T05:00:00.0000000Z</dcterms:modified>
</coreProperties>
</file>