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3" r:id="rId8"/>
    <p:sldId id="259"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C542C-49B9-4936-948E-58BECCE75698}" v="5" dt="2023-07-06T02:49:32.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6" autoAdjust="0"/>
    <p:restoredTop sz="94660"/>
  </p:normalViewPr>
  <p:slideViewPr>
    <p:cSldViewPr snapToGrid="0">
      <p:cViewPr varScale="1">
        <p:scale>
          <a:sx n="118" d="100"/>
          <a:sy n="118" d="100"/>
        </p:scale>
        <p:origin x="374"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11814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11099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425401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35557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105977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89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7035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23857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06/07/2023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10508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06/07/2023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dirty="0"/>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sek@ssek.com"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www.ssek.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Issue 1: Foreign Investment Restriction</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lnSpcReduction="10000"/>
          </a:bodyPr>
          <a:lstStyle/>
          <a:p>
            <a:r>
              <a:rPr lang="en-US" dirty="0"/>
              <a:t>Investment Restriction may take the form of shares percentage cap, reservation for cooperatives and small and medium enterprises, and other specific industries restriction.</a:t>
            </a:r>
          </a:p>
          <a:p>
            <a:r>
              <a:rPr lang="en-US" dirty="0"/>
              <a:t>The most commonly known restriction is the shares percentage cap. The Indonesian Government has a negative list of investment, which lists down a shareholding cap for certain businesses.</a:t>
            </a:r>
          </a:p>
          <a:p>
            <a:r>
              <a:rPr lang="en-US" dirty="0"/>
              <a:t>There are also industry specific restrictions, e.g., in the P2P business, no party is allowed to become a Controlling Shareholder in more than 1 (one) conventional P2P company or 1 (one) Shariah based P2P company.</a:t>
            </a:r>
            <a:endParaRPr lang="en-ID" dirty="0"/>
          </a:p>
        </p:txBody>
      </p:sp>
    </p:spTree>
    <p:extLst>
      <p:ext uri="{BB962C8B-B14F-4D97-AF65-F5344CB8AC3E}">
        <p14:creationId xmlns:p14="http://schemas.microsoft.com/office/powerpoint/2010/main" val="374200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Solution 1: Foreign Investment Restriction</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In practice investors enter into a passive shareholding arrangement.</a:t>
            </a:r>
          </a:p>
          <a:p>
            <a:pPr marL="0" indent="0">
              <a:buNone/>
            </a:pPr>
            <a:endParaRPr lang="en-US" dirty="0"/>
          </a:p>
          <a:p>
            <a:r>
              <a:rPr lang="en-US" dirty="0"/>
              <a:t>A passive shareholding arrangement is structured around a loan granted for the purchase of shares in the target company with the shares pledged in favor of the foreign entity.</a:t>
            </a:r>
            <a:endParaRPr lang="en-ID" dirty="0"/>
          </a:p>
        </p:txBody>
      </p:sp>
    </p:spTree>
    <p:extLst>
      <p:ext uri="{BB962C8B-B14F-4D97-AF65-F5344CB8AC3E}">
        <p14:creationId xmlns:p14="http://schemas.microsoft.com/office/powerpoint/2010/main" val="138912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Issue 2: Capitalization Requirement</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b="1" dirty="0"/>
              <a:t>Minimum investment value (Authorized Capital):</a:t>
            </a:r>
            <a:r>
              <a:rPr lang="en-US" dirty="0"/>
              <a:t> A foreign investment company shall have an investment value of more than IDR10 billion / KBLI (i.e., Indonesian Business Classification Code).</a:t>
            </a:r>
          </a:p>
          <a:p>
            <a:r>
              <a:rPr lang="en-US" b="1" dirty="0"/>
              <a:t>Minimum Issued and Paid-up:</a:t>
            </a:r>
            <a:r>
              <a:rPr lang="en-US" dirty="0"/>
              <a:t> A foreign investment company shall have a minimum issued and paid-up capital of IDR10 billion / company, but bearing in mind the rule that at least 25% of the authorized capital of the company shall be issued and paid-up.</a:t>
            </a:r>
            <a:endParaRPr lang="en-ID" dirty="0"/>
          </a:p>
        </p:txBody>
      </p:sp>
    </p:spTree>
    <p:extLst>
      <p:ext uri="{BB962C8B-B14F-4D97-AF65-F5344CB8AC3E}">
        <p14:creationId xmlns:p14="http://schemas.microsoft.com/office/powerpoint/2010/main" val="263696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Solution 2: Capitalization Requirement</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Foreign investors should identify the business activity of the target company characterized by “KBLI”. </a:t>
            </a:r>
          </a:p>
          <a:p>
            <a:r>
              <a:rPr lang="en-US" dirty="0"/>
              <a:t>Multiple KBLIs will add the requirement of the company’s minimum investment value and affect the minimum issued and paid-up capital.</a:t>
            </a:r>
          </a:p>
          <a:p>
            <a:r>
              <a:rPr lang="en-US" dirty="0"/>
              <a:t>For instance, if a company adopts 6 KBLI (business activities, the authorized capital of the company is IDR 60 billion and the minimum issued and paid-up capital of the company shall be IDR 15 billion (i.e., 25% of the authorized capital).</a:t>
            </a:r>
          </a:p>
          <a:p>
            <a:endParaRPr lang="en-ID" dirty="0"/>
          </a:p>
        </p:txBody>
      </p:sp>
    </p:spTree>
    <p:extLst>
      <p:ext uri="{BB962C8B-B14F-4D97-AF65-F5344CB8AC3E}">
        <p14:creationId xmlns:p14="http://schemas.microsoft.com/office/powerpoint/2010/main" val="364310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Issue 3: Regulatory Approval for Certain Industries and the Timing for its issuance </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In certain sectors, M&amp;A transaction must first be approved by the sectoral Ministers.</a:t>
            </a:r>
          </a:p>
          <a:p>
            <a:r>
              <a:rPr lang="en-US" dirty="0"/>
              <a:t>In the mining industry, an acquisition transaction must first be approved by the Minister of Energy and Mineral Resources. </a:t>
            </a:r>
          </a:p>
          <a:p>
            <a:r>
              <a:rPr lang="en-US" dirty="0"/>
              <a:t>In pharma industry, any establishment of a pharmaceutical industry requires the obtainment of a Pharmaceutical Industry License from the Directorate General under the Ministry of Health. </a:t>
            </a:r>
          </a:p>
          <a:p>
            <a:r>
              <a:rPr lang="en-US" dirty="0"/>
              <a:t>Expect uncertainty with the timeline for the approval process.</a:t>
            </a:r>
          </a:p>
          <a:p>
            <a:endParaRPr lang="en-ID" dirty="0"/>
          </a:p>
        </p:txBody>
      </p:sp>
    </p:spTree>
    <p:extLst>
      <p:ext uri="{BB962C8B-B14F-4D97-AF65-F5344CB8AC3E}">
        <p14:creationId xmlns:p14="http://schemas.microsoft.com/office/powerpoint/2010/main" val="20273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Solution 3: Regulatory Approval for Certain Industries and the Timing for its issuance </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Pre-consultation / Communication with the relevant officials should be maintained.</a:t>
            </a:r>
          </a:p>
          <a:p>
            <a:r>
              <a:rPr lang="en-US" dirty="0"/>
              <a:t>Contractual commitments entered into to bind the seller to the transaction.</a:t>
            </a:r>
          </a:p>
          <a:p>
            <a:endParaRPr lang="en-ID" dirty="0"/>
          </a:p>
        </p:txBody>
      </p:sp>
    </p:spTree>
    <p:extLst>
      <p:ext uri="{BB962C8B-B14F-4D97-AF65-F5344CB8AC3E}">
        <p14:creationId xmlns:p14="http://schemas.microsoft.com/office/powerpoint/2010/main" val="92786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74"/>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Issue 4: Third Party Claims towards the M&amp;A Transaction </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Creditors and employees of a target company may submit an objection towards M&amp;A transaction.</a:t>
            </a:r>
          </a:p>
          <a:p>
            <a:r>
              <a:rPr lang="en-US" dirty="0"/>
              <a:t>Objections may be submitted by banks which lend money to the target company but have not been sought approval over the M&amp;A transaction. </a:t>
            </a:r>
          </a:p>
          <a:p>
            <a:r>
              <a:rPr lang="en-US" dirty="0"/>
              <a:t>The period for submission of objection commences from the date of the public announcement and employee announcement of the M&amp;A transaction and lasts until 14 days following the announcements.</a:t>
            </a:r>
          </a:p>
          <a:p>
            <a:endParaRPr lang="en-ID" dirty="0"/>
          </a:p>
        </p:txBody>
      </p:sp>
    </p:spTree>
    <p:extLst>
      <p:ext uri="{BB962C8B-B14F-4D97-AF65-F5344CB8AC3E}">
        <p14:creationId xmlns:p14="http://schemas.microsoft.com/office/powerpoint/2010/main" val="359971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Solution 4: Third Party Claims towards the M&amp;A Transaction </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Indonesian Company Law requires that the third-party claims be resolved between the creditors and/or employees with the company. Pending resolution, the M&amp;A transaction cannot be completed.</a:t>
            </a:r>
          </a:p>
          <a:p>
            <a:r>
              <a:rPr lang="en-US" dirty="0"/>
              <a:t>In some transactions, the parties announce the M&amp;A transaction in a newspaper agency with limited circulation (provided that the newspaper is nationally circulated).</a:t>
            </a:r>
            <a:endParaRPr lang="en-ID" dirty="0"/>
          </a:p>
        </p:txBody>
      </p:sp>
    </p:spTree>
    <p:extLst>
      <p:ext uri="{BB962C8B-B14F-4D97-AF65-F5344CB8AC3E}">
        <p14:creationId xmlns:p14="http://schemas.microsoft.com/office/powerpoint/2010/main" val="75208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74"/>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Issue 5: Compliance with Procedural Requirements in M&amp;A Transaction</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There are cases where historical transactions did not comply with the legal procedural requirements of the parties. </a:t>
            </a:r>
          </a:p>
          <a:p>
            <a:r>
              <a:rPr lang="en-US" dirty="0"/>
              <a:t>Parties need to weigh in the risks (which are fairly manageable) and negotiate contractual protections which addresses the risks. </a:t>
            </a:r>
          </a:p>
          <a:p>
            <a:pPr marL="0" indent="0">
              <a:buNone/>
            </a:pPr>
            <a:endParaRPr lang="en-ID" dirty="0"/>
          </a:p>
        </p:txBody>
      </p:sp>
    </p:spTree>
    <p:extLst>
      <p:ext uri="{BB962C8B-B14F-4D97-AF65-F5344CB8AC3E}">
        <p14:creationId xmlns:p14="http://schemas.microsoft.com/office/powerpoint/2010/main" val="362466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Solution 5: Compliance with the administrative requirements of M&amp;A transaction</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The parties engaging in the transaction should ensure that they are represented by a legal counsel which has an expertise in handling M&amp;A in Indonesia. </a:t>
            </a:r>
          </a:p>
          <a:p>
            <a:r>
              <a:rPr lang="en-US" dirty="0"/>
              <a:t>Procedural requirements in M&amp;A transactions may differ between different transactions depending on sectoral rules (e.g. mining company) and whether any of the involved parties are publicly listed.</a:t>
            </a:r>
            <a:endParaRPr lang="en-ID" dirty="0"/>
          </a:p>
        </p:txBody>
      </p:sp>
    </p:spTree>
    <p:extLst>
      <p:ext uri="{BB962C8B-B14F-4D97-AF65-F5344CB8AC3E}">
        <p14:creationId xmlns:p14="http://schemas.microsoft.com/office/powerpoint/2010/main" val="115059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2124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74"/>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Issue 6: Tax Related Matter</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r>
              <a:rPr lang="en-US" dirty="0"/>
              <a:t>Tax obligations / liabilities will need to be considered. </a:t>
            </a:r>
          </a:p>
          <a:p>
            <a:r>
              <a:rPr lang="en-US" dirty="0"/>
              <a:t>Indonesian tax laws consist of different types of taxes. Tax advice should be sought and tax due diligence on the target is usually performed.</a:t>
            </a:r>
          </a:p>
          <a:p>
            <a:r>
              <a:rPr lang="en-US" dirty="0"/>
              <a:t>Statutory period for tax obligation is 5 (five) years, with limited exception.</a:t>
            </a:r>
            <a:endParaRPr lang="en-ID" dirty="0"/>
          </a:p>
          <a:p>
            <a:endParaRPr lang="en-US" dirty="0"/>
          </a:p>
          <a:p>
            <a:endParaRPr lang="en-US" dirty="0"/>
          </a:p>
        </p:txBody>
      </p:sp>
    </p:spTree>
    <p:extLst>
      <p:ext uri="{BB962C8B-B14F-4D97-AF65-F5344CB8AC3E}">
        <p14:creationId xmlns:p14="http://schemas.microsoft.com/office/powerpoint/2010/main" val="316186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0B6F85F-361D-AC51-B8FD-015AB6C9F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1524000" y="2707089"/>
            <a:ext cx="9144000" cy="1655762"/>
          </a:xfrm>
        </p:spPr>
        <p:txBody>
          <a:bodyPr>
            <a:normAutofit/>
          </a:bodyPr>
          <a:lstStyle/>
          <a:p>
            <a:r>
              <a:rPr lang="en-US" sz="3600" dirty="0"/>
              <a:t>Case Studies</a:t>
            </a:r>
            <a:endParaRPr lang="en-GB" sz="3600" dirty="0"/>
          </a:p>
        </p:txBody>
      </p:sp>
    </p:spTree>
    <p:extLst>
      <p:ext uri="{BB962C8B-B14F-4D97-AF65-F5344CB8AC3E}">
        <p14:creationId xmlns:p14="http://schemas.microsoft.com/office/powerpoint/2010/main" val="342265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CASE I: Merger of Public Company and its Subsidiary</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fontScale="92500" lnSpcReduction="20000"/>
          </a:bodyPr>
          <a:lstStyle/>
          <a:p>
            <a:pPr marL="0" indent="0">
              <a:buNone/>
            </a:pPr>
            <a:r>
              <a:rPr lang="en-US" dirty="0"/>
              <a:t>The Merger of a public company and its subsidiary involves many additional procedures than the common merger procedures, including:</a:t>
            </a:r>
          </a:p>
          <a:p>
            <a:r>
              <a:rPr lang="en-US" b="1" dirty="0"/>
              <a:t>Effective Registration Statement from OJK: </a:t>
            </a:r>
            <a:r>
              <a:rPr lang="en-US" dirty="0"/>
              <a:t>For a merger which involves public company, the OJK requires the obtainment of an OJK approval to the merger known as effective registration statement.</a:t>
            </a:r>
            <a:endParaRPr lang="en-ID" dirty="0"/>
          </a:p>
          <a:p>
            <a:r>
              <a:rPr lang="en-ID" b="1" dirty="0"/>
              <a:t>Material Transaction procedure</a:t>
            </a:r>
            <a:r>
              <a:rPr lang="en-ID" dirty="0"/>
              <a:t>: </a:t>
            </a:r>
            <a:r>
              <a:rPr lang="en-US" dirty="0"/>
              <a:t>Merger that exceeds 20% of the total equity of the public company. Requires appraisal to valuate the transaction and certain public disclosure obligation.</a:t>
            </a:r>
          </a:p>
          <a:p>
            <a:r>
              <a:rPr lang="en-US" b="1" dirty="0"/>
              <a:t>Affiliated Transaction procedure:</a:t>
            </a:r>
            <a:r>
              <a:rPr lang="en-US" dirty="0"/>
              <a:t> A merger undertaken by two affiliated companies (i.e., the parent and subsidiary companies) are subject to additional procedure, e.g., to obtain the approval from independent shareholders.</a:t>
            </a:r>
            <a:endParaRPr lang="en-ID" dirty="0"/>
          </a:p>
        </p:txBody>
      </p:sp>
    </p:spTree>
    <p:extLst>
      <p:ext uri="{BB962C8B-B14F-4D97-AF65-F5344CB8AC3E}">
        <p14:creationId xmlns:p14="http://schemas.microsoft.com/office/powerpoint/2010/main" val="410441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CASE II: Communication with Government Officials and State-Owned Enterprise</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pPr marL="0" indent="0">
              <a:buNone/>
            </a:pPr>
            <a:r>
              <a:rPr lang="en-US" dirty="0"/>
              <a:t>Investors should note that:</a:t>
            </a:r>
          </a:p>
          <a:p>
            <a:r>
              <a:rPr lang="en-US" dirty="0"/>
              <a:t>Mannerism and culture should be really considered when speaking with officials of the government or SOE. </a:t>
            </a:r>
          </a:p>
          <a:p>
            <a:r>
              <a:rPr lang="en-US" dirty="0"/>
              <a:t>When dealing with SOE, many stakeholders are involved and the structure of the deal may easily and quickly change. Be ready to be flexible.</a:t>
            </a:r>
            <a:endParaRPr lang="en-ID" dirty="0"/>
          </a:p>
        </p:txBody>
      </p:sp>
    </p:spTree>
    <p:extLst>
      <p:ext uri="{BB962C8B-B14F-4D97-AF65-F5344CB8AC3E}">
        <p14:creationId xmlns:p14="http://schemas.microsoft.com/office/powerpoint/2010/main" val="411233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0B6F85F-361D-AC51-B8FD-015AB6C9F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1524000" y="2707089"/>
            <a:ext cx="9144000" cy="1655762"/>
          </a:xfrm>
        </p:spPr>
        <p:txBody>
          <a:bodyPr>
            <a:normAutofit/>
          </a:bodyPr>
          <a:lstStyle/>
          <a:p>
            <a:r>
              <a:rPr lang="en-US" sz="3600" dirty="0"/>
              <a:t>Other Comments</a:t>
            </a:r>
            <a:endParaRPr lang="en-GB" sz="3600" dirty="0"/>
          </a:p>
        </p:txBody>
      </p:sp>
    </p:spTree>
    <p:extLst>
      <p:ext uri="{BB962C8B-B14F-4D97-AF65-F5344CB8AC3E}">
        <p14:creationId xmlns:p14="http://schemas.microsoft.com/office/powerpoint/2010/main" val="316548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74"/>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1. Indonesian Language Requirement</a:t>
            </a:r>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pPr>
              <a:lnSpc>
                <a:spcPct val="70000"/>
              </a:lnSpc>
              <a:spcAft>
                <a:spcPts val="800"/>
              </a:spcAft>
            </a:pPr>
            <a:r>
              <a:rPr lang="en-US" sz="2600" dirty="0"/>
              <a:t>Any transaction documents which involve Indonesian entity as a party but is written in non-Indonesian language should be translated into Indonesian language. </a:t>
            </a:r>
          </a:p>
          <a:p>
            <a:pPr>
              <a:lnSpc>
                <a:spcPct val="70000"/>
              </a:lnSpc>
              <a:spcAft>
                <a:spcPts val="800"/>
              </a:spcAft>
            </a:pPr>
            <a:r>
              <a:rPr lang="en-US" sz="2600" dirty="0"/>
              <a:t>The parties are free to decide which language prevails in case of any inconsistencies among the Indonesian and non-Indonesian versions of the documents.</a:t>
            </a:r>
            <a:endParaRPr lang="en-ID" sz="2600" dirty="0"/>
          </a:p>
          <a:p>
            <a:endParaRPr lang="en-US" sz="2600" dirty="0"/>
          </a:p>
          <a:p>
            <a:endParaRPr lang="en-ID" sz="2600" dirty="0"/>
          </a:p>
        </p:txBody>
      </p:sp>
    </p:spTree>
    <p:extLst>
      <p:ext uri="{BB962C8B-B14F-4D97-AF65-F5344CB8AC3E}">
        <p14:creationId xmlns:p14="http://schemas.microsoft.com/office/powerpoint/2010/main" val="422675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74"/>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2. Transaction Documents and Notarial Deed</a:t>
            </a:r>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Autofit/>
          </a:bodyPr>
          <a:lstStyle/>
          <a:p>
            <a:pPr>
              <a:lnSpc>
                <a:spcPct val="70000"/>
              </a:lnSpc>
              <a:spcAft>
                <a:spcPts val="800"/>
              </a:spcAft>
            </a:pPr>
            <a:r>
              <a:rPr lang="en-US" sz="2600" dirty="0"/>
              <a:t>The requirement to prepare a notarial deed means that a public notary should be engaged in assisting the preparation of the necessary deeds to consummate the transaction. </a:t>
            </a:r>
          </a:p>
          <a:p>
            <a:pPr>
              <a:lnSpc>
                <a:spcPct val="70000"/>
              </a:lnSpc>
              <a:spcAft>
                <a:spcPts val="800"/>
              </a:spcAft>
            </a:pPr>
            <a:r>
              <a:rPr lang="en-US" sz="2600" dirty="0"/>
              <a:t>Company Law requires that a deed of merger and a deed of acquisition be drawn up as a notarial deed. </a:t>
            </a:r>
          </a:p>
          <a:p>
            <a:pPr>
              <a:lnSpc>
                <a:spcPct val="70000"/>
              </a:lnSpc>
              <a:spcAft>
                <a:spcPts val="800"/>
              </a:spcAft>
            </a:pPr>
            <a:r>
              <a:rPr lang="en-US" sz="2600" dirty="0"/>
              <a:t>GMS resolutions to approve acquisition / merger and the sale purchase agreement are also re-executed into a notarial deed.</a:t>
            </a:r>
          </a:p>
          <a:p>
            <a:pPr algn="just">
              <a:lnSpc>
                <a:spcPct val="107000"/>
              </a:lnSpc>
              <a:spcAft>
                <a:spcPts val="800"/>
              </a:spcAft>
            </a:pPr>
            <a:endParaRPr lang="en-ID" sz="2600" kern="100" dirty="0">
              <a:effectLst/>
              <a:ea typeface="Calibri" panose="020F0502020204030204" pitchFamily="34" charset="0"/>
              <a:cs typeface="Times New Roman" panose="02020603050405020304" pitchFamily="18" charset="0"/>
            </a:endParaRPr>
          </a:p>
          <a:p>
            <a:endParaRPr lang="en-US" sz="2600" dirty="0"/>
          </a:p>
          <a:p>
            <a:endParaRPr lang="en-ID" sz="2600" dirty="0"/>
          </a:p>
        </p:txBody>
      </p:sp>
    </p:spTree>
    <p:extLst>
      <p:ext uri="{BB962C8B-B14F-4D97-AF65-F5344CB8AC3E}">
        <p14:creationId xmlns:p14="http://schemas.microsoft.com/office/powerpoint/2010/main" val="146117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74"/>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3. Foreign Exchange</a:t>
            </a:r>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pPr>
              <a:lnSpc>
                <a:spcPct val="70000"/>
              </a:lnSpc>
              <a:spcAft>
                <a:spcPts val="800"/>
              </a:spcAft>
            </a:pPr>
            <a:r>
              <a:rPr lang="en-US" sz="2600" dirty="0"/>
              <a:t>Indonesian Rupiah are required to be used for transactions which takes place in Indonesia. One example is if the transaction occurs between Indonesian parties. </a:t>
            </a:r>
          </a:p>
          <a:p>
            <a:pPr>
              <a:lnSpc>
                <a:spcPct val="70000"/>
              </a:lnSpc>
              <a:spcAft>
                <a:spcPts val="800"/>
              </a:spcAft>
            </a:pPr>
            <a:r>
              <a:rPr lang="en-US" sz="2600" dirty="0"/>
              <a:t>International trade transaction are exempted, but are limited to export and import of goods and/or the trade of services in a cross-border manner.</a:t>
            </a:r>
          </a:p>
          <a:p>
            <a:pPr>
              <a:lnSpc>
                <a:spcPct val="70000"/>
              </a:lnSpc>
              <a:spcAft>
                <a:spcPts val="800"/>
              </a:spcAft>
            </a:pPr>
            <a:r>
              <a:rPr lang="en-US" sz="2600" dirty="0"/>
              <a:t>Cross border transactions are usually denominated in USD.</a:t>
            </a:r>
          </a:p>
          <a:p>
            <a:pPr algn="just">
              <a:lnSpc>
                <a:spcPct val="107000"/>
              </a:lnSpc>
              <a:spcAft>
                <a:spcPts val="800"/>
              </a:spcAft>
            </a:pPr>
            <a:endParaRPr lang="en-ID" sz="1800" kern="100" dirty="0">
              <a:effectLst/>
              <a:ea typeface="Calibri" panose="020F0502020204030204" pitchFamily="34" charset="0"/>
              <a:cs typeface="Times New Roman" panose="02020603050405020304" pitchFamily="18" charset="0"/>
            </a:endParaRPr>
          </a:p>
          <a:p>
            <a:endParaRPr lang="en-US" dirty="0"/>
          </a:p>
          <a:p>
            <a:endParaRPr lang="en-ID" dirty="0"/>
          </a:p>
        </p:txBody>
      </p:sp>
    </p:spTree>
    <p:extLst>
      <p:ext uri="{BB962C8B-B14F-4D97-AF65-F5344CB8AC3E}">
        <p14:creationId xmlns:p14="http://schemas.microsoft.com/office/powerpoint/2010/main" val="308793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74"/>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4. Merger Filing</a:t>
            </a:r>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fontScale="92500" lnSpcReduction="10000"/>
          </a:bodyPr>
          <a:lstStyle/>
          <a:p>
            <a:pPr>
              <a:lnSpc>
                <a:spcPct val="80000"/>
              </a:lnSpc>
              <a:spcAft>
                <a:spcPts val="800"/>
              </a:spcAft>
            </a:pPr>
            <a:r>
              <a:rPr lang="en-US" sz="2600" dirty="0"/>
              <a:t>Acquisitions and mergers which fulfill certain threshold needs to be notified to the Indonesia’s competition authority (KPPU or Komisi Pengawas Persaingan Usaha). The notification is commonly called as Merger Filing.</a:t>
            </a:r>
          </a:p>
          <a:p>
            <a:pPr>
              <a:lnSpc>
                <a:spcPct val="80000"/>
              </a:lnSpc>
              <a:spcAft>
                <a:spcPts val="800"/>
              </a:spcAft>
            </a:pPr>
            <a:r>
              <a:rPr lang="en-US" sz="2600" dirty="0"/>
              <a:t>Merger Filing is triggered when the following cumulative elements are fulfilled:</a:t>
            </a:r>
            <a:endParaRPr lang="en-ID" sz="2600" dirty="0"/>
          </a:p>
          <a:p>
            <a:pPr marL="804863" lvl="0" indent="-609600">
              <a:lnSpc>
                <a:spcPct val="80000"/>
              </a:lnSpc>
              <a:spcAft>
                <a:spcPts val="800"/>
              </a:spcAft>
              <a:buFont typeface="Arial" panose="020B0604020202020204" pitchFamily="34" charset="0"/>
              <a:buAutoNum type="alphaLcParenBoth"/>
            </a:pPr>
            <a:r>
              <a:rPr lang="id-ID" sz="2600" dirty="0"/>
              <a:t>the </a:t>
            </a:r>
            <a:r>
              <a:rPr lang="en-US" sz="2600" dirty="0"/>
              <a:t>Transaction </a:t>
            </a:r>
            <a:r>
              <a:rPr lang="id-ID" sz="2600" dirty="0"/>
              <a:t>results in a change of control over the </a:t>
            </a:r>
            <a:r>
              <a:rPr lang="en-US" sz="2600" dirty="0"/>
              <a:t>t</a:t>
            </a:r>
            <a:r>
              <a:rPr lang="id-ID" sz="2600" dirty="0"/>
              <a:t>arget company;</a:t>
            </a:r>
            <a:endParaRPr lang="en-ID" sz="2600" dirty="0"/>
          </a:p>
          <a:p>
            <a:pPr marL="804863" lvl="0" indent="-609600">
              <a:lnSpc>
                <a:spcPct val="80000"/>
              </a:lnSpc>
              <a:spcAft>
                <a:spcPts val="800"/>
              </a:spcAft>
              <a:buFont typeface="Arial" panose="020B0604020202020204" pitchFamily="34" charset="0"/>
              <a:buAutoNum type="alphaLcParenBoth"/>
            </a:pPr>
            <a:r>
              <a:rPr lang="id-ID" sz="2600" dirty="0"/>
              <a:t>the </a:t>
            </a:r>
            <a:r>
              <a:rPr lang="en-GB" sz="2600" dirty="0"/>
              <a:t>combined </a:t>
            </a:r>
            <a:r>
              <a:rPr lang="id-ID" sz="2600" dirty="0"/>
              <a:t>asset value and/or turnover value of the </a:t>
            </a:r>
            <a:r>
              <a:rPr lang="en-GB" sz="2600" dirty="0"/>
              <a:t>parties to the Transaction </a:t>
            </a:r>
            <a:r>
              <a:rPr lang="id-ID" sz="2600" dirty="0"/>
              <a:t>exceed </a:t>
            </a:r>
            <a:r>
              <a:rPr lang="en-US" sz="2600" dirty="0"/>
              <a:t>a </a:t>
            </a:r>
            <a:r>
              <a:rPr lang="id-ID" sz="2600" dirty="0"/>
              <a:t>specified threshol</a:t>
            </a:r>
            <a:r>
              <a:rPr lang="en-US" sz="2600" dirty="0"/>
              <a:t>d (the “</a:t>
            </a:r>
            <a:r>
              <a:rPr lang="en-US" sz="2600" b="1" dirty="0"/>
              <a:t>Threshold Test</a:t>
            </a:r>
            <a:r>
              <a:rPr lang="en-US" sz="2600" dirty="0"/>
              <a:t>”);</a:t>
            </a:r>
            <a:endParaRPr lang="en-ID" sz="2600" dirty="0"/>
          </a:p>
          <a:p>
            <a:pPr marL="804863" lvl="0" indent="-609600">
              <a:lnSpc>
                <a:spcPct val="80000"/>
              </a:lnSpc>
              <a:spcAft>
                <a:spcPts val="800"/>
              </a:spcAft>
              <a:buFont typeface="Arial" panose="020B0604020202020204" pitchFamily="34" charset="0"/>
              <a:buAutoNum type="alphaLcParenBoth"/>
            </a:pPr>
            <a:r>
              <a:rPr lang="en-US" sz="2600" dirty="0"/>
              <a:t>the transaction is not an affiliated transaction;</a:t>
            </a:r>
            <a:endParaRPr lang="en-ID" sz="2600" dirty="0"/>
          </a:p>
          <a:p>
            <a:pPr marL="804863" lvl="0" indent="-609600">
              <a:lnSpc>
                <a:spcPct val="80000"/>
              </a:lnSpc>
              <a:spcAft>
                <a:spcPts val="800"/>
              </a:spcAft>
              <a:buFont typeface="Arial" panose="020B0604020202020204" pitchFamily="34" charset="0"/>
              <a:buAutoNum type="alphaLcParenBoth"/>
            </a:pPr>
            <a:r>
              <a:rPr lang="en-US" sz="2600" dirty="0"/>
              <a:t>the transaction are conducted by parties with an asset and/or sales in Indonesia.</a:t>
            </a:r>
            <a:endParaRPr lang="en-ID" sz="2600" dirty="0"/>
          </a:p>
          <a:p>
            <a:pPr>
              <a:lnSpc>
                <a:spcPct val="80000"/>
              </a:lnSpc>
            </a:pPr>
            <a:endParaRPr lang="en-US" sz="2600" dirty="0"/>
          </a:p>
          <a:p>
            <a:endParaRPr lang="en-ID" dirty="0"/>
          </a:p>
        </p:txBody>
      </p:sp>
    </p:spTree>
    <p:extLst>
      <p:ext uri="{BB962C8B-B14F-4D97-AF65-F5344CB8AC3E}">
        <p14:creationId xmlns:p14="http://schemas.microsoft.com/office/powerpoint/2010/main" val="2133728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74"/>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4. Merger Filing</a:t>
            </a:r>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pPr>
              <a:lnSpc>
                <a:spcPct val="70000"/>
              </a:lnSpc>
            </a:pPr>
            <a:r>
              <a:rPr lang="en-US" sz="2600" dirty="0"/>
              <a:t>The Threshold Test:</a:t>
            </a:r>
          </a:p>
          <a:p>
            <a:pPr marL="985838" indent="-538163">
              <a:lnSpc>
                <a:spcPct val="70000"/>
              </a:lnSpc>
              <a:buFont typeface="Arial" panose="020B0604020202020204" pitchFamily="34" charset="0"/>
              <a:buNone/>
            </a:pPr>
            <a:r>
              <a:rPr lang="en-US" sz="2600" dirty="0"/>
              <a:t>(a)	the value of the parties’ assets located in Indonesia as reflected in their audited financial statements exceeds IDR 2.5 trillion (the “Assets Threshold”); or</a:t>
            </a:r>
          </a:p>
          <a:p>
            <a:pPr marL="985838" indent="-538163">
              <a:lnSpc>
                <a:spcPct val="70000"/>
              </a:lnSpc>
              <a:buFont typeface="Arial" panose="020B0604020202020204" pitchFamily="34" charset="0"/>
              <a:buNone/>
            </a:pPr>
            <a:r>
              <a:rPr lang="en-US" sz="2600" dirty="0"/>
              <a:t>(b)	the combined Indonesian sales/turnover value of the parties exceeds IDR 5 trillion </a:t>
            </a:r>
          </a:p>
          <a:p>
            <a:endParaRPr lang="en-US" dirty="0"/>
          </a:p>
          <a:p>
            <a:endParaRPr lang="en-ID" dirty="0"/>
          </a:p>
        </p:txBody>
      </p:sp>
    </p:spTree>
    <p:extLst>
      <p:ext uri="{BB962C8B-B14F-4D97-AF65-F5344CB8AC3E}">
        <p14:creationId xmlns:p14="http://schemas.microsoft.com/office/powerpoint/2010/main" val="94444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p:txBody>
          <a:bodyPr/>
          <a:lstStyle/>
          <a:p>
            <a:r>
              <a:rPr lang="en-GB" dirty="0"/>
              <a:t>Structure</a:t>
            </a:r>
          </a:p>
        </p:txBody>
      </p:sp>
      <p:sp>
        <p:nvSpPr>
          <p:cNvPr id="3" name="Title 1">
            <a:extLst>
              <a:ext uri="{FF2B5EF4-FFF2-40B4-BE49-F238E27FC236}">
                <a16:creationId xmlns:a16="http://schemas.microsoft.com/office/drawing/2014/main" id="{A69FBF33-5A63-8695-3D01-4A3AC896C132}"/>
              </a:ext>
            </a:extLst>
          </p:cNvPr>
          <p:cNvSpPr txBox="1">
            <a:spLocks/>
          </p:cNvSpPr>
          <p:nvPr/>
        </p:nvSpPr>
        <p:spPr>
          <a:xfrm>
            <a:off x="838200" y="1303501"/>
            <a:ext cx="10515600" cy="3326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600" dirty="0"/>
              <a:t>General Overview of Foreign Direct Investment Trends in Indonesia </a:t>
            </a:r>
          </a:p>
          <a:p>
            <a:pPr marL="571500" indent="-571500">
              <a:buFont typeface="Arial" panose="020B0604020202020204" pitchFamily="34" charset="0"/>
              <a:buChar char="•"/>
            </a:pPr>
            <a:r>
              <a:rPr lang="en-US" sz="3600" dirty="0"/>
              <a:t>Common Issues and Popular Solutions in Practice</a:t>
            </a:r>
          </a:p>
          <a:p>
            <a:pPr marL="571500" indent="-571500">
              <a:buFont typeface="Arial" panose="020B0604020202020204" pitchFamily="34" charset="0"/>
              <a:buChar char="•"/>
            </a:pPr>
            <a:r>
              <a:rPr lang="en-US" sz="3600" dirty="0"/>
              <a:t>Case Studies</a:t>
            </a:r>
          </a:p>
          <a:p>
            <a:pPr marL="571500" indent="-571500">
              <a:buFont typeface="Arial" panose="020B0604020202020204" pitchFamily="34" charset="0"/>
              <a:buChar char="•"/>
            </a:pPr>
            <a:r>
              <a:rPr lang="en-US" sz="3600" dirty="0"/>
              <a:t>Other comments on M&amp;A matters</a:t>
            </a:r>
            <a:endParaRPr lang="en-GB" sz="3600" dirty="0"/>
          </a:p>
        </p:txBody>
      </p:sp>
    </p:spTree>
    <p:extLst>
      <p:ext uri="{BB962C8B-B14F-4D97-AF65-F5344CB8AC3E}">
        <p14:creationId xmlns:p14="http://schemas.microsoft.com/office/powerpoint/2010/main" val="292417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0B6F85F-361D-AC51-B8FD-015AB6C9F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0" y="2172072"/>
            <a:ext cx="12192000" cy="1655762"/>
          </a:xfrm>
        </p:spPr>
        <p:txBody>
          <a:bodyPr>
            <a:normAutofit fontScale="47500" lnSpcReduction="20000"/>
          </a:bodyPr>
          <a:lstStyle/>
          <a:p>
            <a:pPr>
              <a:lnSpc>
                <a:spcPct val="120000"/>
              </a:lnSpc>
              <a:spcBef>
                <a:spcPts val="0"/>
              </a:spcBef>
            </a:pPr>
            <a:r>
              <a:rPr lang="en-US" sz="3600" b="1" dirty="0"/>
              <a:t>SSEK LAW FIRM</a:t>
            </a:r>
          </a:p>
          <a:p>
            <a:pPr>
              <a:lnSpc>
                <a:spcPct val="120000"/>
              </a:lnSpc>
              <a:spcBef>
                <a:spcPts val="0"/>
              </a:spcBef>
            </a:pPr>
            <a:r>
              <a:rPr lang="en-US" sz="3600" dirty="0"/>
              <a:t>14</a:t>
            </a:r>
            <a:r>
              <a:rPr lang="en-US" sz="3600" baseline="30000" dirty="0"/>
              <a:t>th</a:t>
            </a:r>
            <a:r>
              <a:rPr lang="en-US" sz="3600" dirty="0"/>
              <a:t> Floor - </a:t>
            </a:r>
            <a:r>
              <a:rPr lang="en-US" sz="3600" dirty="0" err="1"/>
              <a:t>Mayapada</a:t>
            </a:r>
            <a:r>
              <a:rPr lang="en-US" sz="3600" dirty="0"/>
              <a:t> Tower I</a:t>
            </a:r>
          </a:p>
          <a:p>
            <a:pPr>
              <a:lnSpc>
                <a:spcPct val="120000"/>
              </a:lnSpc>
              <a:spcBef>
                <a:spcPts val="0"/>
              </a:spcBef>
            </a:pPr>
            <a:r>
              <a:rPr lang="en-US" sz="3600" dirty="0"/>
              <a:t>Jl. </a:t>
            </a:r>
            <a:r>
              <a:rPr lang="en-US" sz="3600" dirty="0" err="1"/>
              <a:t>Jend</a:t>
            </a:r>
            <a:r>
              <a:rPr lang="en-US" sz="3600" dirty="0"/>
              <a:t>. Sudirman Kav.28 Jakarta 12920 Indonesia  </a:t>
            </a:r>
          </a:p>
          <a:p>
            <a:pPr>
              <a:lnSpc>
                <a:spcPct val="120000"/>
              </a:lnSpc>
              <a:spcBef>
                <a:spcPts val="0"/>
              </a:spcBef>
            </a:pPr>
            <a:r>
              <a:rPr lang="en-US" sz="3600" dirty="0"/>
              <a:t>Phone: +62 21 29532000 / 5212038</a:t>
            </a:r>
          </a:p>
          <a:p>
            <a:pPr>
              <a:lnSpc>
                <a:spcPct val="120000"/>
              </a:lnSpc>
              <a:spcBef>
                <a:spcPts val="0"/>
              </a:spcBef>
            </a:pPr>
            <a:r>
              <a:rPr lang="en-US" sz="3600" dirty="0"/>
              <a:t>Email: </a:t>
            </a:r>
            <a:r>
              <a:rPr lang="en-US" sz="3600" dirty="0">
                <a:hlinkClick r:id="rId3"/>
              </a:rPr>
              <a:t>ssek@ssek.com</a:t>
            </a:r>
            <a:endParaRPr lang="en-US" sz="3600" dirty="0"/>
          </a:p>
          <a:p>
            <a:pPr>
              <a:lnSpc>
                <a:spcPct val="120000"/>
              </a:lnSpc>
              <a:spcBef>
                <a:spcPts val="0"/>
              </a:spcBef>
            </a:pPr>
            <a:r>
              <a:rPr lang="en-US" sz="3600" dirty="0">
                <a:hlinkClick r:id="rId4"/>
              </a:rPr>
              <a:t>www.ssek.com</a:t>
            </a:r>
            <a:r>
              <a:rPr lang="en-US" sz="3600" dirty="0"/>
              <a:t> </a:t>
            </a:r>
            <a:endParaRPr lang="en-GB" sz="3600" dirty="0"/>
          </a:p>
        </p:txBody>
      </p:sp>
    </p:spTree>
    <p:extLst>
      <p:ext uri="{BB962C8B-B14F-4D97-AF65-F5344CB8AC3E}">
        <p14:creationId xmlns:p14="http://schemas.microsoft.com/office/powerpoint/2010/main" val="342233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0B6F85F-361D-AC51-B8FD-015AB6C9F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1524000" y="2707089"/>
            <a:ext cx="9144000" cy="1655762"/>
          </a:xfrm>
        </p:spPr>
        <p:txBody>
          <a:bodyPr>
            <a:normAutofit/>
          </a:bodyPr>
          <a:lstStyle/>
          <a:p>
            <a:r>
              <a:rPr lang="en-US" sz="3600" dirty="0"/>
              <a:t>General Overview of Foreign Direct Investment Trends in Indonesia</a:t>
            </a:r>
            <a:endParaRPr lang="en-GB" sz="3600" dirty="0"/>
          </a:p>
        </p:txBody>
      </p:sp>
    </p:spTree>
    <p:extLst>
      <p:ext uri="{BB962C8B-B14F-4D97-AF65-F5344CB8AC3E}">
        <p14:creationId xmlns:p14="http://schemas.microsoft.com/office/powerpoint/2010/main" val="102006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sz="4400" b="1" dirty="0"/>
              <a:t>Omnibus Bill On Job Creation</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825625"/>
            <a:ext cx="10515600" cy="3174392"/>
          </a:xfrm>
        </p:spPr>
        <p:txBody>
          <a:bodyPr/>
          <a:lstStyle/>
          <a:p>
            <a:r>
              <a:rPr lang="en-US" dirty="0"/>
              <a:t>Indonesia recently enacted the Omnibus Bill known as the Job Creation Law which was intended to attract investment.</a:t>
            </a:r>
          </a:p>
          <a:p>
            <a:r>
              <a:rPr lang="en-US" dirty="0"/>
              <a:t>The bill was first enacted on November 2, 2020 but was instructed by the Constitutional Court to be revised as there were certain errors in the formal procedure of its enactment.</a:t>
            </a:r>
          </a:p>
          <a:p>
            <a:r>
              <a:rPr lang="en-US" dirty="0"/>
              <a:t>The bill was then revised and re-enacted on December 30, 2022.</a:t>
            </a:r>
          </a:p>
          <a:p>
            <a:pPr marL="0" indent="0">
              <a:buNone/>
            </a:pPr>
            <a:endParaRPr lang="en-ID" dirty="0"/>
          </a:p>
        </p:txBody>
      </p:sp>
    </p:spTree>
    <p:extLst>
      <p:ext uri="{BB962C8B-B14F-4D97-AF65-F5344CB8AC3E}">
        <p14:creationId xmlns:p14="http://schemas.microsoft.com/office/powerpoint/2010/main" val="295616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pPr marL="0" indent="0">
              <a:buNone/>
            </a:pPr>
            <a:r>
              <a:rPr lang="en-US" sz="4400" b="1" dirty="0"/>
              <a:t>Key changes introduced by the Bill</a:t>
            </a:r>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825624"/>
            <a:ext cx="10515600" cy="3602409"/>
          </a:xfrm>
        </p:spPr>
        <p:txBody>
          <a:bodyPr>
            <a:normAutofit fontScale="77500" lnSpcReduction="20000"/>
          </a:bodyPr>
          <a:lstStyle/>
          <a:p>
            <a:r>
              <a:rPr lang="en-US" dirty="0"/>
              <a:t>Reduction in the Number of Business Lines that are Restricted for Investment</a:t>
            </a:r>
          </a:p>
          <a:p>
            <a:pPr lvl="1">
              <a:buFont typeface="Courier New" panose="02070309020205020404" pitchFamily="49" charset="0"/>
              <a:buChar char="o"/>
            </a:pPr>
            <a:r>
              <a:rPr lang="en-US" dirty="0"/>
              <a:t>Business lines restricted for investment is now cut from 350 line of businesses into 37 line of businesses.</a:t>
            </a:r>
          </a:p>
          <a:p>
            <a:r>
              <a:rPr lang="en-US" dirty="0"/>
              <a:t>Simplification of Business Licensing Process</a:t>
            </a:r>
          </a:p>
          <a:p>
            <a:pPr lvl="1">
              <a:buFont typeface="Courier New" panose="02070309020205020404" pitchFamily="49" charset="0"/>
              <a:buChar char="o"/>
            </a:pPr>
            <a:r>
              <a:rPr lang="en-US" dirty="0"/>
              <a:t>There is now a single portal for business license application, by which a business actor can trace and process the required licenses for its operation through the OSS Risk-Based Approach (OSS RBA) system.</a:t>
            </a:r>
          </a:p>
          <a:p>
            <a:r>
              <a:rPr lang="en-US" dirty="0"/>
              <a:t>Changes in Labor Rights</a:t>
            </a:r>
            <a:endParaRPr lang="en-ID" dirty="0"/>
          </a:p>
          <a:p>
            <a:pPr lvl="1">
              <a:buFont typeface="Courier New" panose="02070309020205020404" pitchFamily="49" charset="0"/>
              <a:buChar char="o"/>
            </a:pPr>
            <a:r>
              <a:rPr lang="en-US" dirty="0"/>
              <a:t>Amendment on the grounds for employment termination and their severance packages.</a:t>
            </a:r>
          </a:p>
          <a:p>
            <a:r>
              <a:rPr lang="en-US" dirty="0"/>
              <a:t>Tax and custom Incentives for Investment in Prioritized Fields</a:t>
            </a:r>
          </a:p>
          <a:p>
            <a:pPr lvl="1">
              <a:buFont typeface="Courier New" panose="02070309020205020404" pitchFamily="49" charset="0"/>
              <a:buChar char="o"/>
            </a:pPr>
            <a:r>
              <a:rPr lang="en-US" dirty="0"/>
              <a:t>Investors investing in prioritized business (e.g., processing and refining of nickel ore which constructs and/or expands smelter) lines are granted financial (i.e., tax and custom benefits) and non-financial incentives (e.g., ease of business licensing).</a:t>
            </a:r>
            <a:endParaRPr lang="en-ID" dirty="0"/>
          </a:p>
        </p:txBody>
      </p:sp>
    </p:spTree>
    <p:extLst>
      <p:ext uri="{BB962C8B-B14F-4D97-AF65-F5344CB8AC3E}">
        <p14:creationId xmlns:p14="http://schemas.microsoft.com/office/powerpoint/2010/main" val="20936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Investment Growth</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825625"/>
            <a:ext cx="10515600" cy="3407856"/>
          </a:xfrm>
        </p:spPr>
        <p:txBody>
          <a:bodyPr>
            <a:normAutofit/>
          </a:bodyPr>
          <a:lstStyle/>
          <a:p>
            <a:r>
              <a:rPr lang="en-US" dirty="0"/>
              <a:t>Growth of investment can be seen in many aspects including in the field of data center, renewable energy, and minerals. </a:t>
            </a:r>
          </a:p>
          <a:p>
            <a:r>
              <a:rPr lang="en-US" dirty="0"/>
              <a:t>The capacity of data center is estimated to have reached 200 Megawatt in 2022 and is expected to increase by 100 Megawatt in 2023 due to an increase of investment. </a:t>
            </a:r>
          </a:p>
          <a:p>
            <a:r>
              <a:rPr lang="en-US" dirty="0"/>
              <a:t>Investment in renewable energy and mineral resources are also expected to grow.</a:t>
            </a:r>
            <a:endParaRPr lang="en-ID" dirty="0"/>
          </a:p>
        </p:txBody>
      </p:sp>
    </p:spTree>
    <p:extLst>
      <p:ext uri="{BB962C8B-B14F-4D97-AF65-F5344CB8AC3E}">
        <p14:creationId xmlns:p14="http://schemas.microsoft.com/office/powerpoint/2010/main" val="64199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0B6F85F-361D-AC51-B8FD-015AB6C9F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1524000" y="2707089"/>
            <a:ext cx="9144000" cy="1655762"/>
          </a:xfrm>
        </p:spPr>
        <p:txBody>
          <a:bodyPr>
            <a:normAutofit/>
          </a:bodyPr>
          <a:lstStyle/>
          <a:p>
            <a:r>
              <a:rPr lang="en-US" sz="3600" dirty="0"/>
              <a:t>Common Issues and Popular Solutions in Practice</a:t>
            </a:r>
            <a:endParaRPr lang="en-GB" sz="3600" dirty="0"/>
          </a:p>
        </p:txBody>
      </p:sp>
    </p:spTree>
    <p:extLst>
      <p:ext uri="{BB962C8B-B14F-4D97-AF65-F5344CB8AC3E}">
        <p14:creationId xmlns:p14="http://schemas.microsoft.com/office/powerpoint/2010/main" val="402814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43C1C0-D067-0C95-D575-8A09DF3EA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7D98A-FE82-6DD1-F400-B7ED6274D48A}"/>
              </a:ext>
            </a:extLst>
          </p:cNvPr>
          <p:cNvSpPr>
            <a:spLocks noGrp="1"/>
          </p:cNvSpPr>
          <p:nvPr>
            <p:ph type="title"/>
          </p:nvPr>
        </p:nvSpPr>
        <p:spPr/>
        <p:txBody>
          <a:bodyPr>
            <a:normAutofit/>
          </a:bodyPr>
          <a:lstStyle/>
          <a:p>
            <a:r>
              <a:rPr lang="en-US" b="1" dirty="0"/>
              <a:t>Issues Faced in M&amp;A Transaction</a:t>
            </a:r>
            <a:endParaRPr lang="en-ID" b="1" dirty="0"/>
          </a:p>
        </p:txBody>
      </p:sp>
      <p:sp>
        <p:nvSpPr>
          <p:cNvPr id="3" name="Content Placeholder 2">
            <a:extLst>
              <a:ext uri="{FF2B5EF4-FFF2-40B4-BE49-F238E27FC236}">
                <a16:creationId xmlns:a16="http://schemas.microsoft.com/office/drawing/2014/main" id="{6DC27838-B19F-E57F-5920-746863F30F0F}"/>
              </a:ext>
            </a:extLst>
          </p:cNvPr>
          <p:cNvSpPr>
            <a:spLocks noGrp="1"/>
          </p:cNvSpPr>
          <p:nvPr>
            <p:ph idx="1"/>
          </p:nvPr>
        </p:nvSpPr>
        <p:spPr>
          <a:xfrm>
            <a:off x="838200" y="1747801"/>
            <a:ext cx="10515600" cy="3972060"/>
          </a:xfrm>
        </p:spPr>
        <p:txBody>
          <a:bodyPr>
            <a:normAutofit/>
          </a:bodyPr>
          <a:lstStyle/>
          <a:p>
            <a:pPr marL="514350" indent="-514350">
              <a:buFont typeface="+mj-lt"/>
              <a:buAutoNum type="arabicPeriod"/>
            </a:pPr>
            <a:r>
              <a:rPr lang="en-US" dirty="0"/>
              <a:t>Foreign Investment Restriction</a:t>
            </a:r>
          </a:p>
          <a:p>
            <a:pPr marL="514350" indent="-514350">
              <a:buFont typeface="+mj-lt"/>
              <a:buAutoNum type="arabicPeriod"/>
            </a:pPr>
            <a:r>
              <a:rPr lang="en-US" dirty="0"/>
              <a:t>Capitalization Requirements</a:t>
            </a:r>
          </a:p>
          <a:p>
            <a:pPr marL="514350" indent="-514350">
              <a:buFont typeface="+mj-lt"/>
              <a:buAutoNum type="arabicPeriod"/>
            </a:pPr>
            <a:r>
              <a:rPr lang="en-US" dirty="0"/>
              <a:t>Regulatory Approval for Certain Industries and the Timing for the Issuance of the Relevant Regulatory Approval</a:t>
            </a:r>
          </a:p>
          <a:p>
            <a:pPr marL="514350" indent="-514350">
              <a:buFont typeface="+mj-lt"/>
              <a:buAutoNum type="arabicPeriod"/>
            </a:pPr>
            <a:r>
              <a:rPr lang="en-US" dirty="0"/>
              <a:t>Third Party Claims towards the M&amp;A Transaction</a:t>
            </a:r>
          </a:p>
          <a:p>
            <a:pPr marL="514350" indent="-514350">
              <a:buFont typeface="+mj-lt"/>
              <a:buAutoNum type="arabicPeriod"/>
            </a:pPr>
            <a:r>
              <a:rPr lang="en-US" dirty="0"/>
              <a:t>Compliance with the Procedural Requirements in M&amp;A Transaction</a:t>
            </a:r>
          </a:p>
          <a:p>
            <a:pPr marL="514350" indent="-514350">
              <a:buFont typeface="+mj-lt"/>
              <a:buAutoNum type="arabicPeriod"/>
            </a:pPr>
            <a:r>
              <a:rPr lang="en-US" dirty="0"/>
              <a:t>Tax Matters</a:t>
            </a:r>
          </a:p>
          <a:p>
            <a:endParaRPr lang="en-ID" dirty="0"/>
          </a:p>
        </p:txBody>
      </p:sp>
    </p:spTree>
    <p:extLst>
      <p:ext uri="{BB962C8B-B14F-4D97-AF65-F5344CB8AC3E}">
        <p14:creationId xmlns:p14="http://schemas.microsoft.com/office/powerpoint/2010/main" val="333026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d4876d-1652-4741-a251-c7328cbe4eec">
      <Terms xmlns="http://schemas.microsoft.com/office/infopath/2007/PartnerControls"/>
    </lcf76f155ced4ddcb4097134ff3c332f>
    <TaxCatchAll xmlns="675ad150-b751-47e2-ad83-2ce7a9a720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4BAF9D-D8FB-448B-910D-0E6535D37DEB}">
  <ds:schemaRef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675ad150-b751-47e2-ad83-2ce7a9a72029"/>
    <ds:schemaRef ds:uri="26d4876d-1652-4741-a251-c7328cbe4eec"/>
  </ds:schemaRefs>
</ds:datastoreItem>
</file>

<file path=customXml/itemProps2.xml><?xml version="1.0" encoding="utf-8"?>
<ds:datastoreItem xmlns:ds="http://schemas.openxmlformats.org/officeDocument/2006/customXml" ds:itemID="{A1B87F6F-C757-4E5A-95B3-7FB2B7E43CED}">
  <ds:schemaRefs>
    <ds:schemaRef ds:uri="http://schemas.microsoft.com/sharepoint/v3/contenttype/forms"/>
  </ds:schemaRefs>
</ds:datastoreItem>
</file>

<file path=customXml/itemProps3.xml><?xml version="1.0" encoding="utf-8"?>
<ds:datastoreItem xmlns:ds="http://schemas.openxmlformats.org/officeDocument/2006/customXml" ds:itemID="{4EEC18AF-25A5-49CE-8535-497578AA7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4876d-1652-4741-a251-c7328cbe4eec"/>
    <ds:schemaRef ds:uri="675ad150-b751-47e2-ad83-2ce7a9a72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1039</TotalTime>
  <Words>1790</Words>
  <Application>Microsoft Office PowerPoint</Application>
  <PresentationFormat>Widescreen</PresentationFormat>
  <Paragraphs>112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Courier New</vt:lpstr>
      <vt:lpstr>Office Theme</vt:lpstr>
      <vt:lpstr>PowerPoint Presentation</vt:lpstr>
      <vt:lpstr>PowerPoint Presentation</vt:lpstr>
      <vt:lpstr>Structure</vt:lpstr>
      <vt:lpstr>PowerPoint Presentation</vt:lpstr>
      <vt:lpstr>Omnibus Bill On Job Creation</vt:lpstr>
      <vt:lpstr>Key changes introduced by the Bill</vt:lpstr>
      <vt:lpstr>Investment Growth</vt:lpstr>
      <vt:lpstr>PowerPoint Presentation</vt:lpstr>
      <vt:lpstr>Issues Faced in M&amp;A Transaction</vt:lpstr>
      <vt:lpstr>Issue 1: Foreign Investment Restriction</vt:lpstr>
      <vt:lpstr>Solution 1: Foreign Investment Restriction</vt:lpstr>
      <vt:lpstr>Issue 2: Capitalization Requirement</vt:lpstr>
      <vt:lpstr>Solution 2: Capitalization Requirement</vt:lpstr>
      <vt:lpstr>Issue 3: Regulatory Approval for Certain Industries and the Timing for its issuance </vt:lpstr>
      <vt:lpstr>Solution 3: Regulatory Approval for Certain Industries and the Timing for its issuance </vt:lpstr>
      <vt:lpstr>Issue 4: Third Party Claims towards the M&amp;A Transaction </vt:lpstr>
      <vt:lpstr>Solution 4: Third Party Claims towards the M&amp;A Transaction </vt:lpstr>
      <vt:lpstr>Issue 5: Compliance with Procedural Requirements in M&amp;A Transaction</vt:lpstr>
      <vt:lpstr>Solution 5: Compliance with the administrative requirements of M&amp;A transaction</vt:lpstr>
      <vt:lpstr>Issue 6: Tax Related Matter</vt:lpstr>
      <vt:lpstr>PowerPoint Presentation</vt:lpstr>
      <vt:lpstr>CASE I: Merger of Public Company and its Subsidiary</vt:lpstr>
      <vt:lpstr>CASE II: Communication with Government Officials and State-Owned Enterprise</vt:lpstr>
      <vt:lpstr>PowerPoint Presentation</vt:lpstr>
      <vt:lpstr>1. Indonesian Language Requirement</vt:lpstr>
      <vt:lpstr>2. Transaction Documents and Notarial Deed</vt:lpstr>
      <vt:lpstr>3. Foreign Exchange</vt:lpstr>
      <vt:lpstr>4. Merger Filing</vt:lpstr>
      <vt:lpstr>4. Merger Filing</vt:lpstr>
      <vt:lpstr>PowerPoint Presentation</vt:lpstr>
    </vt:vector>
  </TitlesOfParts>
  <Company>International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Girard</dc:creator>
  <cp:lastModifiedBy>SSEK</cp:lastModifiedBy>
  <cp:revision>12</cp:revision>
  <dcterms:created xsi:type="dcterms:W3CDTF">2017-01-10T13:06:50Z</dcterms:created>
  <dcterms:modified xsi:type="dcterms:W3CDTF">2023-07-06T02:55:03Z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0x01010016597A6DD54B2D4BB5F63558C9048978</vt:lpwstr>
  </property>
  <property fmtid="{D5CDD505-2E9C-101B-9397-08002B2CF9AE}" pid="3" name="Order">
    <vt:r8>2186000</vt:r8>
  </property>
  <property fmtid="{D5CDD505-2E9C-101B-9397-08002B2CF9AE}" pid="4" name="ComplianceAssetId">
    <vt:lpwstr/>
  </property>
  <property fmtid="{D5CDD505-2E9C-101B-9397-08002B2CF9AE}" pid="5" name="MediaServiceImageTags">
    <vt:lpwstr/>
  </property>
</Properties>
</file>