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userDrawn="1">
          <p15:clr>
            <a:srgbClr val="A4A3A4"/>
          </p15:clr>
        </p15:guide>
        <p15:guide id="2"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138" y="168"/>
      </p:cViewPr>
      <p:guideLst>
        <p:guide orient="horz" pos="3984"/>
        <p:guide pos="360"/>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5D0D-76D1-42B7-9692-1D63614B2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20AC8-EEB3-4EEB-8D5F-711C1C11D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443CB-9025-4E59-B5E1-1D0E4FC5FD85}"/>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5" name="Footer Placeholder 4">
            <a:extLst>
              <a:ext uri="{FF2B5EF4-FFF2-40B4-BE49-F238E27FC236}">
                <a16:creationId xmlns:a16="http://schemas.microsoft.com/office/drawing/2014/main" id="{4623F5AF-A169-4B0F-B26B-288BB5385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30303-737E-495D-A166-64DA35272ED0}"/>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105246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201A-EB06-4145-9A94-306859C8B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E5D5D-9584-403C-BEBF-A6FF0A9D8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94E1A-9F21-4462-83C0-CD58720AE17D}"/>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5" name="Footer Placeholder 4">
            <a:extLst>
              <a:ext uri="{FF2B5EF4-FFF2-40B4-BE49-F238E27FC236}">
                <a16:creationId xmlns:a16="http://schemas.microsoft.com/office/drawing/2014/main" id="{A94AAFC9-17CD-4134-B4B1-103D01D19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43F6-F1CC-4D1F-AA3E-F1D408B7F72E}"/>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395254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2E40B-4762-45B8-832A-481AE53D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07EF5-1C95-47BF-B110-95A109D249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B44AF-E762-4795-827C-29A2FA5D523B}"/>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5" name="Footer Placeholder 4">
            <a:extLst>
              <a:ext uri="{FF2B5EF4-FFF2-40B4-BE49-F238E27FC236}">
                <a16:creationId xmlns:a16="http://schemas.microsoft.com/office/drawing/2014/main" id="{16496DDF-26A8-4CCE-9A88-02711FD1D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FCEB3-DC28-4721-82E9-C27723FA7DB6}"/>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2978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C96-D74E-4B88-BCF2-5B9AFF72B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1D993-3C0B-4F77-832A-32D4B9774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E660B-0908-4336-B7CA-DD82324EFB47}"/>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5" name="Footer Placeholder 4">
            <a:extLst>
              <a:ext uri="{FF2B5EF4-FFF2-40B4-BE49-F238E27FC236}">
                <a16:creationId xmlns:a16="http://schemas.microsoft.com/office/drawing/2014/main" id="{1C357159-59DC-4E0E-AA6E-9D18E52F7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D87EB-D743-441D-A163-AC214F9C22D7}"/>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287915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1859-45A1-430D-9BF6-C7FE532FF8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A93D5E-54DF-4B0A-8C30-F87365CE7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EFA35C-754D-4D55-97C6-7D41A245E0E5}"/>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5" name="Footer Placeholder 4">
            <a:extLst>
              <a:ext uri="{FF2B5EF4-FFF2-40B4-BE49-F238E27FC236}">
                <a16:creationId xmlns:a16="http://schemas.microsoft.com/office/drawing/2014/main" id="{39E87DF2-9CB4-4D95-8CD5-45D12519C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55CAB-39CF-4B0E-AD23-2D2397FF5BD2}"/>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179186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D35E-FABB-40A9-9A0E-D92B20DEF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32B451-C7BF-43D6-96CE-7829675208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59906-24C5-4036-AC4E-096AA8750B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A0520B-CD92-45C8-AC64-EC35399A8CC2}"/>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6" name="Footer Placeholder 5">
            <a:extLst>
              <a:ext uri="{FF2B5EF4-FFF2-40B4-BE49-F238E27FC236}">
                <a16:creationId xmlns:a16="http://schemas.microsoft.com/office/drawing/2014/main" id="{A147B22B-F7F9-41D1-A6E6-1808CC7287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8B685-202B-477B-9655-2A2005CCF743}"/>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348329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AE1D-EA6F-4ECC-9522-D177026549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0C5AAD-CDDE-4C52-9BCD-CB1CC3436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B6C7A-F629-47FC-9BD0-EBC1E1161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DF65F-10FF-4844-B471-54E72459E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76B58D-6678-4385-A633-89D90D73A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B3EC0-8316-4F04-834F-B24E715A62DA}"/>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8" name="Footer Placeholder 7">
            <a:extLst>
              <a:ext uri="{FF2B5EF4-FFF2-40B4-BE49-F238E27FC236}">
                <a16:creationId xmlns:a16="http://schemas.microsoft.com/office/drawing/2014/main" id="{E5E0F868-4F3D-47BA-894A-ABFECD1AC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00E3A8-D3F3-4DCA-9B62-5AA0B4D298BA}"/>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94482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A967-97AD-4AF4-B042-3684A4DB0B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EE04D-C1D7-4EB7-B447-D7749D8EB3B8}"/>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4" name="Footer Placeholder 3">
            <a:extLst>
              <a:ext uri="{FF2B5EF4-FFF2-40B4-BE49-F238E27FC236}">
                <a16:creationId xmlns:a16="http://schemas.microsoft.com/office/drawing/2014/main" id="{8989A902-C620-4B76-BEA6-17898C0A0E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1E3141-CEBC-42D8-8421-EA16C71DC7E7}"/>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401555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B6748-8006-420E-998D-8EB8CFAA9604}"/>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3" name="Footer Placeholder 2">
            <a:extLst>
              <a:ext uri="{FF2B5EF4-FFF2-40B4-BE49-F238E27FC236}">
                <a16:creationId xmlns:a16="http://schemas.microsoft.com/office/drawing/2014/main" id="{51B6F42D-BEFD-498E-916E-2DF02F6C58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C244D1-C0C9-4D8A-A332-0D34CEB90768}"/>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161989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4B52-4DF2-47C8-8127-C32CFA269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0B2757-7239-4010-8332-F5592460F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BF0AE6-A643-48EF-8B48-E8F81BD85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B359E-77A0-43E2-BCB7-5F4D74466B08}"/>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6" name="Footer Placeholder 5">
            <a:extLst>
              <a:ext uri="{FF2B5EF4-FFF2-40B4-BE49-F238E27FC236}">
                <a16:creationId xmlns:a16="http://schemas.microsoft.com/office/drawing/2014/main" id="{6C7F78CA-5894-4E30-A6F5-F301BE996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CDFE7-8F3E-425D-9608-43863377F7B1}"/>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260507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9C48-F2D7-4242-AA5D-930AD3911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60448-DB3B-4131-AE9D-4BC39C15B1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3F334F-840B-4116-A5AB-6A444CC51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62B31-A2F5-49E0-A8FF-F1916C0EAB19}"/>
              </a:ext>
            </a:extLst>
          </p:cNvPr>
          <p:cNvSpPr>
            <a:spLocks noGrp="1"/>
          </p:cNvSpPr>
          <p:nvPr>
            <p:ph type="dt" sz="half" idx="10"/>
          </p:nvPr>
        </p:nvSpPr>
        <p:spPr/>
        <p:txBody>
          <a:bodyPr/>
          <a:lstStyle/>
          <a:p>
            <a:fld id="{CA5CA51B-C99C-479B-BB3A-CC8AE9DE4D03}" type="datetimeFigureOut">
              <a:rPr lang="en-US" smtClean="0"/>
              <a:t>5/2/2022</a:t>
            </a:fld>
            <a:endParaRPr lang="en-US"/>
          </a:p>
        </p:txBody>
      </p:sp>
      <p:sp>
        <p:nvSpPr>
          <p:cNvPr id="6" name="Footer Placeholder 5">
            <a:extLst>
              <a:ext uri="{FF2B5EF4-FFF2-40B4-BE49-F238E27FC236}">
                <a16:creationId xmlns:a16="http://schemas.microsoft.com/office/drawing/2014/main" id="{B3DA87C4-2EA8-4D67-A0E0-C5910E5CC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9BE55-0D09-4639-8348-CB0BF5841787}"/>
              </a:ext>
            </a:extLst>
          </p:cNvPr>
          <p:cNvSpPr>
            <a:spLocks noGrp="1"/>
          </p:cNvSpPr>
          <p:nvPr>
            <p:ph type="sldNum" sz="quarter" idx="12"/>
          </p:nvPr>
        </p:nvSpPr>
        <p:spPr/>
        <p:txBody>
          <a:bodyPr/>
          <a:lstStyle/>
          <a:p>
            <a:fld id="{54A62171-60D2-48D1-9113-86E631246D9B}" type="slidenum">
              <a:rPr lang="en-US" smtClean="0"/>
              <a:t>‹#›</a:t>
            </a:fld>
            <a:endParaRPr lang="en-US"/>
          </a:p>
        </p:txBody>
      </p:sp>
    </p:spTree>
    <p:extLst>
      <p:ext uri="{BB962C8B-B14F-4D97-AF65-F5344CB8AC3E}">
        <p14:creationId xmlns:p14="http://schemas.microsoft.com/office/powerpoint/2010/main" val="63951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9B78C-FF66-45BD-BBDA-E5C2710E0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00CDC-CFAB-46E7-BF9B-BE2FD9BB8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96C0A-08AC-49E8-BAF7-EA602AC27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CA51B-C99C-479B-BB3A-CC8AE9DE4D03}" type="datetimeFigureOut">
              <a:rPr lang="en-US" smtClean="0"/>
              <a:t>5/2/2022</a:t>
            </a:fld>
            <a:endParaRPr lang="en-US"/>
          </a:p>
        </p:txBody>
      </p:sp>
      <p:sp>
        <p:nvSpPr>
          <p:cNvPr id="5" name="Footer Placeholder 4">
            <a:extLst>
              <a:ext uri="{FF2B5EF4-FFF2-40B4-BE49-F238E27FC236}">
                <a16:creationId xmlns:a16="http://schemas.microsoft.com/office/drawing/2014/main" id="{0AA3BAA0-C60C-4425-B20F-D80FC181A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17240F-A5E5-4C25-B27E-93E2376428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62171-60D2-48D1-9113-86E631246D9B}" type="slidenum">
              <a:rPr lang="en-US" smtClean="0"/>
              <a:t>‹#›</a:t>
            </a:fld>
            <a:endParaRPr lang="en-US"/>
          </a:p>
        </p:txBody>
      </p:sp>
    </p:spTree>
    <p:extLst>
      <p:ext uri="{BB962C8B-B14F-4D97-AF65-F5344CB8AC3E}">
        <p14:creationId xmlns:p14="http://schemas.microsoft.com/office/powerpoint/2010/main" val="236784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mfame.guru/wp-content/uploads/2018/02/aground.jpg">
            <a:extLst>
              <a:ext uri="{FF2B5EF4-FFF2-40B4-BE49-F238E27FC236}">
                <a16:creationId xmlns:a16="http://schemas.microsoft.com/office/drawing/2014/main" id="{6431BCE9-C5B5-43E9-A763-384AB99247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A0AF01-DE3E-44B2-BB4C-AC6E2321742F}"/>
              </a:ext>
            </a:extLst>
          </p:cNvPr>
          <p:cNvSpPr>
            <a:spLocks noGrp="1"/>
          </p:cNvSpPr>
          <p:nvPr>
            <p:ph type="ctrTitle"/>
          </p:nvPr>
        </p:nvSpPr>
        <p:spPr>
          <a:xfrm>
            <a:off x="477981" y="1122363"/>
            <a:ext cx="4023360" cy="3204134"/>
          </a:xfrm>
        </p:spPr>
        <p:txBody>
          <a:bodyPr anchor="b">
            <a:normAutofit/>
          </a:bodyPr>
          <a:lstStyle/>
          <a:p>
            <a:pPr algn="l"/>
            <a:r>
              <a:rPr lang="en-US" sz="4100" b="1" dirty="0"/>
              <a:t>Insurance Coverage Issues:</a:t>
            </a:r>
            <a:br>
              <a:rPr lang="en-US" sz="4100" b="1" dirty="0"/>
            </a:br>
            <a:r>
              <a:rPr lang="en-US" sz="4100" b="1" dirty="0"/>
              <a:t>The United States Perspective</a:t>
            </a:r>
            <a:br>
              <a:rPr lang="en-US" sz="4100" b="1" dirty="0"/>
            </a:br>
            <a:endParaRPr lang="en-US" sz="4100" b="1" dirty="0"/>
          </a:p>
        </p:txBody>
      </p:sp>
      <p:sp>
        <p:nvSpPr>
          <p:cNvPr id="3" name="Subtitle 2">
            <a:extLst>
              <a:ext uri="{FF2B5EF4-FFF2-40B4-BE49-F238E27FC236}">
                <a16:creationId xmlns:a16="http://schemas.microsoft.com/office/drawing/2014/main" id="{597DC114-D067-478E-8C9E-A3F8DFC8EE30}"/>
              </a:ext>
            </a:extLst>
          </p:cNvPr>
          <p:cNvSpPr>
            <a:spLocks noGrp="1"/>
          </p:cNvSpPr>
          <p:nvPr>
            <p:ph type="subTitle" idx="1"/>
          </p:nvPr>
        </p:nvSpPr>
        <p:spPr>
          <a:xfrm>
            <a:off x="418520" y="4523977"/>
            <a:ext cx="4459780" cy="1208141"/>
          </a:xfrm>
        </p:spPr>
        <p:txBody>
          <a:bodyPr>
            <a:noAutofit/>
          </a:bodyPr>
          <a:lstStyle/>
          <a:p>
            <a:pPr algn="l"/>
            <a:endParaRPr lang="en-US" sz="2800" dirty="0"/>
          </a:p>
          <a:p>
            <a:pPr algn="l"/>
            <a:r>
              <a:rPr lang="en-US" sz="2800" dirty="0"/>
              <a:t>General Average and Salvage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3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9849-37F2-40FE-8908-D86411A97596}"/>
              </a:ext>
            </a:extLst>
          </p:cNvPr>
          <p:cNvSpPr>
            <a:spLocks noGrp="1"/>
          </p:cNvSpPr>
          <p:nvPr>
            <p:ph type="title"/>
          </p:nvPr>
        </p:nvSpPr>
        <p:spPr>
          <a:xfrm>
            <a:off x="251907" y="555741"/>
            <a:ext cx="5485506" cy="1692794"/>
          </a:xfrm>
        </p:spPr>
        <p:txBody>
          <a:bodyPr>
            <a:noAutofit/>
          </a:bodyPr>
          <a:lstStyle/>
          <a:p>
            <a:r>
              <a:rPr lang="en-US" sz="3200" b="1" dirty="0"/>
              <a:t>Protection and Indemnity Coverage: “Third party” insurance coverage for Owners’ liability to others</a:t>
            </a:r>
            <a:br>
              <a:rPr lang="en-US" sz="3200" b="1" dirty="0"/>
            </a:br>
            <a:endParaRPr lang="en-US" sz="3200" b="1"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6C85FF-A2CC-4C70-99EA-A642CD7C73D1}"/>
              </a:ext>
            </a:extLst>
          </p:cNvPr>
          <p:cNvSpPr>
            <a:spLocks noGrp="1"/>
          </p:cNvSpPr>
          <p:nvPr>
            <p:ph idx="1"/>
          </p:nvPr>
        </p:nvSpPr>
        <p:spPr>
          <a:xfrm>
            <a:off x="251906" y="2539175"/>
            <a:ext cx="5951667" cy="3462228"/>
          </a:xfrm>
        </p:spPr>
        <p:txBody>
          <a:bodyPr>
            <a:noAutofit/>
          </a:bodyPr>
          <a:lstStyle/>
          <a:p>
            <a:r>
              <a:rPr lang="en-US" sz="2400" dirty="0"/>
              <a:t>Loss of or damage to property of others caused by the Vessel</a:t>
            </a:r>
          </a:p>
          <a:p>
            <a:endParaRPr lang="en-US" sz="2400" dirty="0"/>
          </a:p>
          <a:p>
            <a:r>
              <a:rPr lang="en-US" sz="2400" dirty="0"/>
              <a:t>Wreck removal and/or marking</a:t>
            </a:r>
          </a:p>
          <a:p>
            <a:endParaRPr lang="en-US" sz="2400" dirty="0"/>
          </a:p>
          <a:p>
            <a:r>
              <a:rPr lang="en-US" sz="2400" dirty="0"/>
              <a:t>Cargo’s portion of General Average that is uncollectible</a:t>
            </a:r>
          </a:p>
          <a:p>
            <a:endParaRPr lang="en-US" sz="2400" dirty="0"/>
          </a:p>
          <a:p>
            <a:r>
              <a:rPr lang="en-US" sz="2400" dirty="0"/>
              <a:t>Excludes coverage for risks insured by Hull &amp; Machinery Coverage</a:t>
            </a:r>
          </a:p>
        </p:txBody>
      </p:sp>
      <p:pic>
        <p:nvPicPr>
          <p:cNvPr id="4" name="Picture 2" descr="https://i2-prod.irishmirror.ie/incoming/article21510946.ece/ALTERNATES/s1227b/0_JS206560686.jpg">
            <a:extLst>
              <a:ext uri="{FF2B5EF4-FFF2-40B4-BE49-F238E27FC236}">
                <a16:creationId xmlns:a16="http://schemas.microsoft.com/office/drawing/2014/main" id="{B6D67A88-C7C7-408A-A01E-41AAB52D1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69" r="11215"/>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7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7492-CB36-4B86-8A0A-DED5ABB0D221}"/>
              </a:ext>
            </a:extLst>
          </p:cNvPr>
          <p:cNvSpPr>
            <a:spLocks noGrp="1"/>
          </p:cNvSpPr>
          <p:nvPr>
            <p:ph type="title"/>
          </p:nvPr>
        </p:nvSpPr>
        <p:spPr>
          <a:xfrm>
            <a:off x="571500" y="131127"/>
            <a:ext cx="10515600" cy="1325563"/>
          </a:xfrm>
        </p:spPr>
        <p:txBody>
          <a:bodyPr/>
          <a:lstStyle/>
          <a:p>
            <a:r>
              <a:rPr lang="en-US" b="1" dirty="0"/>
              <a:t>Loss of or Damage to Property</a:t>
            </a:r>
          </a:p>
        </p:txBody>
      </p:sp>
      <p:sp>
        <p:nvSpPr>
          <p:cNvPr id="3" name="Content Placeholder 2">
            <a:extLst>
              <a:ext uri="{FF2B5EF4-FFF2-40B4-BE49-F238E27FC236}">
                <a16:creationId xmlns:a16="http://schemas.microsoft.com/office/drawing/2014/main" id="{D9D934A1-A029-46A0-A222-D35528EE244D}"/>
              </a:ext>
            </a:extLst>
          </p:cNvPr>
          <p:cNvSpPr>
            <a:spLocks noGrp="1"/>
          </p:cNvSpPr>
          <p:nvPr>
            <p:ph idx="1"/>
          </p:nvPr>
        </p:nvSpPr>
        <p:spPr>
          <a:xfrm>
            <a:off x="571500" y="1825625"/>
            <a:ext cx="6345667" cy="4351338"/>
          </a:xfrm>
        </p:spPr>
        <p:txBody>
          <a:bodyPr>
            <a:normAutofit/>
          </a:bodyPr>
          <a:lstStyle/>
          <a:p>
            <a:r>
              <a:rPr lang="en-US" dirty="0"/>
              <a:t>Loss of or damage to third party vessels.</a:t>
            </a:r>
          </a:p>
          <a:p>
            <a:pPr marL="0" indent="0">
              <a:buNone/>
            </a:pPr>
            <a:endParaRPr lang="en-US" dirty="0"/>
          </a:p>
          <a:p>
            <a:pPr marL="457200" lvl="1" indent="0">
              <a:buNone/>
            </a:pPr>
            <a:r>
              <a:rPr lang="en-US" dirty="0"/>
              <a:t>Class I Rules, American P&amp;I Club, Rule 2, § 3 (2022); 2022 Rules, Japan P&amp;I Club, Rule 23</a:t>
            </a:r>
          </a:p>
          <a:p>
            <a:pPr marL="0" indent="0">
              <a:buNone/>
            </a:pPr>
            <a:endParaRPr lang="en-US" dirty="0"/>
          </a:p>
          <a:p>
            <a:r>
              <a:rPr lang="en-US" dirty="0"/>
              <a:t>Loss of or damage to property of others – docks, piers, land, etc.</a:t>
            </a:r>
          </a:p>
          <a:p>
            <a:endParaRPr lang="en-US" dirty="0"/>
          </a:p>
          <a:p>
            <a:pPr marL="457200" lvl="1" indent="0">
              <a:buNone/>
            </a:pPr>
            <a:r>
              <a:rPr lang="en-US" dirty="0"/>
              <a:t>Class I Rules, American P&amp;I Club, Rule 2, § 5 (2022);2022 Rules, Japan P&amp;I Club, Rule 24(1)</a:t>
            </a:r>
          </a:p>
        </p:txBody>
      </p:sp>
      <p:pic>
        <p:nvPicPr>
          <p:cNvPr id="5" name="Picture 2" descr="A 38-foot boat ran aground at Corona del Mar, July 4th, after the fireworks  ended and the grunion arrived – Orange County Register">
            <a:extLst>
              <a:ext uri="{FF2B5EF4-FFF2-40B4-BE49-F238E27FC236}">
                <a16:creationId xmlns:a16="http://schemas.microsoft.com/office/drawing/2014/main" id="{64FE9601-1079-4AA9-A7E2-060B381436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24" t="7249"/>
          <a:stretch/>
        </p:blipFill>
        <p:spPr bwMode="auto">
          <a:xfrm>
            <a:off x="7037294" y="1604327"/>
            <a:ext cx="4883994" cy="4720273"/>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DE67-2F7F-4AFB-A4E5-E197CEFF2DB8}"/>
              </a:ext>
            </a:extLst>
          </p:cNvPr>
          <p:cNvSpPr>
            <a:spLocks noGrp="1"/>
          </p:cNvSpPr>
          <p:nvPr>
            <p:ph type="title"/>
          </p:nvPr>
        </p:nvSpPr>
        <p:spPr/>
        <p:txBody>
          <a:bodyPr/>
          <a:lstStyle/>
          <a:p>
            <a:r>
              <a:rPr lang="en-US" b="1" dirty="0"/>
              <a:t>Wreck Removal</a:t>
            </a:r>
          </a:p>
        </p:txBody>
      </p:sp>
      <p:sp>
        <p:nvSpPr>
          <p:cNvPr id="3" name="Content Placeholder 2">
            <a:extLst>
              <a:ext uri="{FF2B5EF4-FFF2-40B4-BE49-F238E27FC236}">
                <a16:creationId xmlns:a16="http://schemas.microsoft.com/office/drawing/2014/main" id="{942D9F26-F4A4-41EB-A0F5-27521293C6A6}"/>
              </a:ext>
            </a:extLst>
          </p:cNvPr>
          <p:cNvSpPr>
            <a:spLocks noGrp="1"/>
          </p:cNvSpPr>
          <p:nvPr>
            <p:ph idx="1"/>
          </p:nvPr>
        </p:nvSpPr>
        <p:spPr>
          <a:xfrm>
            <a:off x="838200" y="1825624"/>
            <a:ext cx="10882406" cy="4498975"/>
          </a:xfrm>
        </p:spPr>
        <p:txBody>
          <a:bodyPr>
            <a:normAutofit/>
          </a:bodyPr>
          <a:lstStyle/>
          <a:p>
            <a:pPr marL="0" indent="0">
              <a:buNone/>
            </a:pPr>
            <a:r>
              <a:rPr lang="en-US" dirty="0"/>
              <a:t>Underwriter or Club will reimburse Assured for costs incurred to mark and/or remove a wreck -</a:t>
            </a:r>
          </a:p>
          <a:p>
            <a:pPr marL="0" indent="0">
              <a:buNone/>
            </a:pPr>
            <a:endParaRPr lang="en-US" dirty="0"/>
          </a:p>
          <a:p>
            <a:r>
              <a:rPr lang="en-US" dirty="0"/>
              <a:t>where compulsory by law – </a:t>
            </a:r>
            <a:br>
              <a:rPr lang="en-US" dirty="0"/>
            </a:br>
            <a:r>
              <a:rPr lang="en-US" dirty="0"/>
              <a:t>lass I Rules, American P&amp;I Club, </a:t>
            </a:r>
            <a:br>
              <a:rPr lang="en-US" dirty="0"/>
            </a:br>
            <a:r>
              <a:rPr lang="en-US" dirty="0"/>
              <a:t>Rule 2, § 7 (2022);</a:t>
            </a:r>
          </a:p>
          <a:p>
            <a:pPr marL="0" indent="0">
              <a:buNone/>
            </a:pPr>
            <a:endParaRPr lang="en-US" dirty="0"/>
          </a:p>
          <a:p>
            <a:r>
              <a:rPr lang="en-US" dirty="0"/>
              <a:t>which laws or ordinances require a </a:t>
            </a:r>
            <a:br>
              <a:rPr lang="en-US" dirty="0"/>
            </a:br>
            <a:r>
              <a:rPr lang="en-US" dirty="0"/>
              <a:t>Member to pay – </a:t>
            </a:r>
            <a:br>
              <a:rPr lang="en-US" dirty="0"/>
            </a:br>
            <a:r>
              <a:rPr lang="en-US" dirty="0"/>
              <a:t>2022 Rules, Japan P&amp;I Club, Rule 24(3)</a:t>
            </a:r>
          </a:p>
        </p:txBody>
      </p:sp>
      <p:pic>
        <p:nvPicPr>
          <p:cNvPr id="5" name="Picture 2" descr="Badly Damaged Norwegian Frigate Intentionally Ran Aground After Tanker Collision (Updated)">
            <a:extLst>
              <a:ext uri="{FF2B5EF4-FFF2-40B4-BE49-F238E27FC236}">
                <a16:creationId xmlns:a16="http://schemas.microsoft.com/office/drawing/2014/main" id="{CF5F52B3-721D-4CAC-A3D8-DD659DCD9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921" y="2503889"/>
            <a:ext cx="5312935" cy="2988526"/>
          </a:xfrm>
          <a:prstGeom prst="rect">
            <a:avLst/>
          </a:prstGeom>
          <a:ln w="12700">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0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4583-E9BA-4C80-AADA-A462200FD3FB}"/>
              </a:ext>
            </a:extLst>
          </p:cNvPr>
          <p:cNvSpPr>
            <a:spLocks noGrp="1"/>
          </p:cNvSpPr>
          <p:nvPr>
            <p:ph type="title"/>
          </p:nvPr>
        </p:nvSpPr>
        <p:spPr/>
        <p:txBody>
          <a:bodyPr/>
          <a:lstStyle/>
          <a:p>
            <a:r>
              <a:rPr lang="en-US" b="1" dirty="0"/>
              <a:t>Cargo’s Portion of General Average</a:t>
            </a:r>
          </a:p>
        </p:txBody>
      </p:sp>
      <p:sp>
        <p:nvSpPr>
          <p:cNvPr id="3" name="Content Placeholder 2">
            <a:extLst>
              <a:ext uri="{FF2B5EF4-FFF2-40B4-BE49-F238E27FC236}">
                <a16:creationId xmlns:a16="http://schemas.microsoft.com/office/drawing/2014/main" id="{9D369F6A-F2A8-415A-9638-C64856C983F6}"/>
              </a:ext>
            </a:extLst>
          </p:cNvPr>
          <p:cNvSpPr>
            <a:spLocks noGrp="1"/>
          </p:cNvSpPr>
          <p:nvPr>
            <p:ph idx="1"/>
          </p:nvPr>
        </p:nvSpPr>
        <p:spPr>
          <a:xfrm>
            <a:off x="838200" y="1825625"/>
            <a:ext cx="11070515" cy="4351338"/>
          </a:xfrm>
        </p:spPr>
        <p:txBody>
          <a:bodyPr/>
          <a:lstStyle/>
          <a:p>
            <a:r>
              <a:rPr lang="en-US" dirty="0"/>
              <a:t>Underwriters or Club will reimburse Assured for cargo’s proportion of general average which are not legally recoverable solely by reason of Vessel’s breach of the contract of carriage.</a:t>
            </a:r>
          </a:p>
          <a:p>
            <a:endParaRPr lang="en-US" dirty="0"/>
          </a:p>
          <a:p>
            <a:pPr marL="0" indent="0">
              <a:buNone/>
            </a:pPr>
            <a:r>
              <a:rPr lang="en-US" dirty="0"/>
              <a:t>Class I Rules, American P&amp;I Club,</a:t>
            </a:r>
            <a:br>
              <a:rPr lang="en-US" dirty="0"/>
            </a:br>
            <a:r>
              <a:rPr lang="en-US" dirty="0"/>
              <a:t>Rule 2, § 13 (2022);</a:t>
            </a:r>
          </a:p>
          <a:p>
            <a:pPr marL="0" indent="0">
              <a:buNone/>
            </a:pPr>
            <a:endParaRPr lang="en-US" dirty="0"/>
          </a:p>
          <a:p>
            <a:pPr marL="0" indent="0">
              <a:buNone/>
            </a:pPr>
            <a:r>
              <a:rPr lang="en-US" dirty="0"/>
              <a:t>2022 Rules, Japan P&amp;I Club,</a:t>
            </a:r>
            <a:br>
              <a:rPr lang="en-US" dirty="0"/>
            </a:br>
            <a:r>
              <a:rPr lang="en-US" dirty="0"/>
              <a:t>Rule 30(1)</a:t>
            </a:r>
          </a:p>
        </p:txBody>
      </p:sp>
      <p:pic>
        <p:nvPicPr>
          <p:cNvPr id="4" name="Picture 2" descr="Workers tow a boat through the sand to an awaiting tow truck on West Balboa and 14th Street in Newport Beach on Monday, June 5, 2017. It ran aground last night. No one was injured.(Photo by Mindy Schauer, Orange County Register/SCNG)">
            <a:extLst>
              <a:ext uri="{FF2B5EF4-FFF2-40B4-BE49-F238E27FC236}">
                <a16:creationId xmlns:a16="http://schemas.microsoft.com/office/drawing/2014/main" id="{7FB0F74B-359D-4AB3-B606-A697EC7A6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416"/>
          <a:stretch/>
        </p:blipFill>
        <p:spPr bwMode="auto">
          <a:xfrm>
            <a:off x="6171304" y="3238052"/>
            <a:ext cx="5534025" cy="3086548"/>
          </a:xfrm>
          <a:prstGeom prst="rect">
            <a:avLst/>
          </a:prstGeom>
          <a:ln w="12700">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8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6970-E3F2-4EBD-B277-F4AB05E10989}"/>
              </a:ext>
            </a:extLst>
          </p:cNvPr>
          <p:cNvSpPr>
            <a:spLocks noGrp="1"/>
          </p:cNvSpPr>
          <p:nvPr>
            <p:ph type="title"/>
          </p:nvPr>
        </p:nvSpPr>
        <p:spPr/>
        <p:txBody>
          <a:bodyPr/>
          <a:lstStyle/>
          <a:p>
            <a:r>
              <a:rPr lang="en-US" b="1" dirty="0"/>
              <a:t>Cargo Legal Liability / Charterer’s Legal Liability Coverage</a:t>
            </a:r>
          </a:p>
        </p:txBody>
      </p:sp>
      <p:sp>
        <p:nvSpPr>
          <p:cNvPr id="3" name="Content Placeholder 2">
            <a:extLst>
              <a:ext uri="{FF2B5EF4-FFF2-40B4-BE49-F238E27FC236}">
                <a16:creationId xmlns:a16="http://schemas.microsoft.com/office/drawing/2014/main" id="{3627EEB1-B106-435C-AD8E-E7F5370B8DED}"/>
              </a:ext>
            </a:extLst>
          </p:cNvPr>
          <p:cNvSpPr>
            <a:spLocks noGrp="1"/>
          </p:cNvSpPr>
          <p:nvPr>
            <p:ph idx="1"/>
          </p:nvPr>
        </p:nvSpPr>
        <p:spPr/>
        <p:txBody>
          <a:bodyPr/>
          <a:lstStyle/>
          <a:p>
            <a:r>
              <a:rPr lang="en-US" dirty="0"/>
              <a:t>Charterer’s Legal Liability Coverage pays contribution to general average where all cargo carried is owned/possessed by the charterer</a:t>
            </a:r>
          </a:p>
          <a:p>
            <a:endParaRPr lang="en-US" dirty="0"/>
          </a:p>
          <a:p>
            <a:r>
              <a:rPr lang="en-US" dirty="0"/>
              <a:t>Cargo Legal Liability coverage</a:t>
            </a:r>
            <a:br>
              <a:rPr lang="en-US" dirty="0"/>
            </a:br>
            <a:r>
              <a:rPr lang="en-US" dirty="0"/>
              <a:t>will pay in the event your portion</a:t>
            </a:r>
            <a:br>
              <a:rPr lang="en-US" dirty="0"/>
            </a:br>
            <a:r>
              <a:rPr lang="en-US" dirty="0"/>
              <a:t>of cargo arrives safely but is</a:t>
            </a:r>
            <a:br>
              <a:rPr lang="en-US" dirty="0"/>
            </a:br>
            <a:r>
              <a:rPr lang="en-US" dirty="0"/>
              <a:t>subject to a claim to contribute</a:t>
            </a:r>
            <a:br>
              <a:rPr lang="en-US" dirty="0"/>
            </a:br>
            <a:r>
              <a:rPr lang="en-US" dirty="0"/>
              <a:t>towards general average</a:t>
            </a:r>
          </a:p>
        </p:txBody>
      </p:sp>
      <p:pic>
        <p:nvPicPr>
          <p:cNvPr id="4" name="Picture 3">
            <a:extLst>
              <a:ext uri="{FF2B5EF4-FFF2-40B4-BE49-F238E27FC236}">
                <a16:creationId xmlns:a16="http://schemas.microsoft.com/office/drawing/2014/main" id="{6DCA499B-085B-489D-8517-4BDCE88AB7AF}"/>
              </a:ext>
            </a:extLst>
          </p:cNvPr>
          <p:cNvPicPr>
            <a:picLocks noChangeAspect="1"/>
          </p:cNvPicPr>
          <p:nvPr/>
        </p:nvPicPr>
        <p:blipFill>
          <a:blip r:embed="rId2"/>
          <a:stretch>
            <a:fillRect/>
          </a:stretch>
        </p:blipFill>
        <p:spPr>
          <a:xfrm>
            <a:off x="6096000" y="3146681"/>
            <a:ext cx="5755083" cy="2793613"/>
          </a:xfrm>
          <a:prstGeom prst="rect">
            <a:avLst/>
          </a:prstGeom>
          <a:ln w="12700">
            <a:solidFill>
              <a:schemeClr val="tx1"/>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25346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5728-9276-4032-B743-0AE68ED1BDF1}"/>
              </a:ext>
            </a:extLst>
          </p:cNvPr>
          <p:cNvSpPr>
            <a:spLocks noGrp="1"/>
          </p:cNvSpPr>
          <p:nvPr>
            <p:ph type="title"/>
          </p:nvPr>
        </p:nvSpPr>
        <p:spPr/>
        <p:txBody>
          <a:bodyPr/>
          <a:lstStyle/>
          <a:p>
            <a:r>
              <a:rPr lang="en-US" b="1" dirty="0"/>
              <a:t>Not So Hypothetical Example</a:t>
            </a:r>
          </a:p>
        </p:txBody>
      </p:sp>
      <p:sp>
        <p:nvSpPr>
          <p:cNvPr id="3" name="Content Placeholder 2">
            <a:extLst>
              <a:ext uri="{FF2B5EF4-FFF2-40B4-BE49-F238E27FC236}">
                <a16:creationId xmlns:a16="http://schemas.microsoft.com/office/drawing/2014/main" id="{0C3F2610-FD94-4217-A459-4FFA8C879FDF}"/>
              </a:ext>
            </a:extLst>
          </p:cNvPr>
          <p:cNvSpPr>
            <a:spLocks noGrp="1"/>
          </p:cNvSpPr>
          <p:nvPr>
            <p:ph idx="1"/>
          </p:nvPr>
        </p:nvSpPr>
        <p:spPr>
          <a:xfrm>
            <a:off x="838200" y="1690688"/>
            <a:ext cx="11174506" cy="4486275"/>
          </a:xfrm>
        </p:spPr>
        <p:txBody>
          <a:bodyPr>
            <a:normAutofit fontScale="92500" lnSpcReduction="10000"/>
          </a:bodyPr>
          <a:lstStyle/>
          <a:p>
            <a:pPr marL="0" indent="0">
              <a:buNone/>
            </a:pPr>
            <a:r>
              <a:rPr lang="en-US" dirty="0"/>
              <a:t>In the future, Hurricane Omega leaves your or </a:t>
            </a:r>
            <a:br>
              <a:rPr lang="en-US" dirty="0"/>
            </a:br>
            <a:r>
              <a:rPr lang="en-US" dirty="0"/>
              <a:t>your client’s vessel high and dry on an island owned</a:t>
            </a:r>
            <a:br>
              <a:rPr lang="en-US" dirty="0"/>
            </a:br>
            <a:r>
              <a:rPr lang="en-US" dirty="0"/>
              <a:t>by companies controlled by a wealthy, politically</a:t>
            </a:r>
            <a:br>
              <a:rPr lang="en-US" dirty="0"/>
            </a:br>
            <a:r>
              <a:rPr lang="en-US" dirty="0"/>
              <a:t>connected family.</a:t>
            </a:r>
          </a:p>
          <a:p>
            <a:pPr marL="0" indent="0">
              <a:buNone/>
            </a:pPr>
            <a:endParaRPr lang="en-US" dirty="0"/>
          </a:p>
          <a:p>
            <a:pPr marL="0" indent="0">
              <a:buNone/>
            </a:pPr>
            <a:r>
              <a:rPr lang="en-US" dirty="0"/>
              <a:t>The island is also designated a “wet-land” by </a:t>
            </a:r>
            <a:br>
              <a:rPr lang="en-US" dirty="0"/>
            </a:br>
            <a:r>
              <a:rPr lang="en-US" dirty="0"/>
              <a:t>U.S. government and is the nesting spot for sea turtles.</a:t>
            </a:r>
          </a:p>
          <a:p>
            <a:pPr marL="0" indent="0">
              <a:buNone/>
            </a:pPr>
            <a:endParaRPr lang="en-US" dirty="0"/>
          </a:p>
          <a:p>
            <a:pPr marL="0" indent="0">
              <a:buNone/>
            </a:pPr>
            <a:r>
              <a:rPr lang="en-US" dirty="0"/>
              <a:t>After all local, state and federal permits are obtained, the plan is to cut through existing sand dunes, to pull vessel overland and into nearby waters, and to tow it via navigable waters to yard for repairs.  Afterwards, the dunes are to be restored to the way they were before stranding.</a:t>
            </a:r>
          </a:p>
        </p:txBody>
      </p:sp>
      <p:pic>
        <p:nvPicPr>
          <p:cNvPr id="1030" name="Picture 6" descr="Close up of Kemp's ridley hatchlings on the sandy beach crawling to the ocean at sunrise.">
            <a:extLst>
              <a:ext uri="{FF2B5EF4-FFF2-40B4-BE49-F238E27FC236}">
                <a16:creationId xmlns:a16="http://schemas.microsoft.com/office/drawing/2014/main" id="{4C9D3364-CEE6-419A-A469-D54562469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201" y="789454"/>
            <a:ext cx="3734452" cy="2803712"/>
          </a:xfrm>
          <a:prstGeom prst="rect">
            <a:avLst/>
          </a:prstGeom>
          <a:ln w="12700">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5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DAF0-F7CE-4BBA-AAA3-A23989EF5063}"/>
              </a:ext>
            </a:extLst>
          </p:cNvPr>
          <p:cNvSpPr>
            <a:spLocks noGrp="1"/>
          </p:cNvSpPr>
          <p:nvPr>
            <p:ph type="title"/>
          </p:nvPr>
        </p:nvSpPr>
        <p:spPr/>
        <p:txBody>
          <a:bodyPr/>
          <a:lstStyle/>
          <a:p>
            <a:r>
              <a:rPr lang="en-US" b="1" dirty="0"/>
              <a:t>Not So Hypothetical</a:t>
            </a:r>
            <a:r>
              <a:rPr lang="en-US" dirty="0"/>
              <a:t>	</a:t>
            </a:r>
          </a:p>
        </p:txBody>
      </p:sp>
      <p:sp>
        <p:nvSpPr>
          <p:cNvPr id="3" name="Content Placeholder 2">
            <a:extLst>
              <a:ext uri="{FF2B5EF4-FFF2-40B4-BE49-F238E27FC236}">
                <a16:creationId xmlns:a16="http://schemas.microsoft.com/office/drawing/2014/main" id="{56A944B5-1C2F-4839-9AD1-45D57D28293C}"/>
              </a:ext>
            </a:extLst>
          </p:cNvPr>
          <p:cNvSpPr>
            <a:spLocks noGrp="1"/>
          </p:cNvSpPr>
          <p:nvPr>
            <p:ph idx="1"/>
          </p:nvPr>
        </p:nvSpPr>
        <p:spPr/>
        <p:txBody>
          <a:bodyPr>
            <a:normAutofit fontScale="85000" lnSpcReduction="20000"/>
          </a:bodyPr>
          <a:lstStyle/>
          <a:p>
            <a:pPr marL="0" indent="0">
              <a:buNone/>
            </a:pPr>
            <a:r>
              <a:rPr lang="en-US" dirty="0"/>
              <a:t>Available Insurance coverages – </a:t>
            </a:r>
          </a:p>
          <a:p>
            <a:pPr marL="0" indent="0">
              <a:buNone/>
            </a:pPr>
            <a:endParaRPr lang="en-US" dirty="0"/>
          </a:p>
          <a:p>
            <a:r>
              <a:rPr lang="en-US" dirty="0"/>
              <a:t>Hull and Machinery coverage subject to a </a:t>
            </a:r>
            <a:br>
              <a:rPr lang="en-US" dirty="0"/>
            </a:br>
            <a:r>
              <a:rPr lang="en-US" dirty="0"/>
              <a:t>20% deductible</a:t>
            </a:r>
          </a:p>
          <a:p>
            <a:endParaRPr lang="en-US" dirty="0"/>
          </a:p>
          <a:p>
            <a:r>
              <a:rPr lang="en-US" dirty="0"/>
              <a:t>Primary P&amp;I Coverage limits exceeded by costs </a:t>
            </a:r>
            <a:br>
              <a:rPr lang="en-US" dirty="0"/>
            </a:br>
            <a:r>
              <a:rPr lang="en-US" dirty="0"/>
              <a:t>of defense and preliminary settlement of property damage claim</a:t>
            </a:r>
          </a:p>
          <a:p>
            <a:endParaRPr lang="en-US" dirty="0"/>
          </a:p>
          <a:p>
            <a:r>
              <a:rPr lang="en-US" dirty="0"/>
              <a:t>Excess P&amp;I coverage had follow form provisions and contributed towards preliminary settlement of property damage claim</a:t>
            </a:r>
          </a:p>
          <a:p>
            <a:endParaRPr lang="en-US" dirty="0"/>
          </a:p>
          <a:p>
            <a:r>
              <a:rPr lang="en-US" dirty="0"/>
              <a:t>No cargo on board – no general average concerns</a:t>
            </a:r>
          </a:p>
          <a:p>
            <a:pPr marL="0" indent="0">
              <a:buNone/>
            </a:pPr>
            <a:endParaRPr lang="en-US" dirty="0"/>
          </a:p>
          <a:p>
            <a:pPr marL="0" indent="0">
              <a:buNone/>
            </a:pPr>
            <a:endParaRPr lang="en-US" dirty="0"/>
          </a:p>
        </p:txBody>
      </p:sp>
      <p:pic>
        <p:nvPicPr>
          <p:cNvPr id="4" name="Picture 2" descr="A boat washed up on shore near the south end of Doheny State Beach on April 21, 2021. Orange County Sherriff Department investigators were inspecting the boat on the sand. (Photo by Laylan Connelly/SCNG)&#10;">
            <a:extLst>
              <a:ext uri="{FF2B5EF4-FFF2-40B4-BE49-F238E27FC236}">
                <a16:creationId xmlns:a16="http://schemas.microsoft.com/office/drawing/2014/main" id="{801405F2-6552-4E60-816D-B1F09549F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547" y="681037"/>
            <a:ext cx="4000253" cy="3004482"/>
          </a:xfrm>
          <a:prstGeom prst="rect">
            <a:avLst/>
          </a:prstGeom>
          <a:ln w="12700">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82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2B63-838F-47F6-9F17-9C5FC50EEED8}"/>
              </a:ext>
            </a:extLst>
          </p:cNvPr>
          <p:cNvSpPr>
            <a:spLocks noGrp="1"/>
          </p:cNvSpPr>
          <p:nvPr>
            <p:ph type="title"/>
          </p:nvPr>
        </p:nvSpPr>
        <p:spPr/>
        <p:txBody>
          <a:bodyPr/>
          <a:lstStyle/>
          <a:p>
            <a:r>
              <a:rPr lang="en-US" b="1" dirty="0"/>
              <a:t>Not So Hypothetical</a:t>
            </a:r>
          </a:p>
        </p:txBody>
      </p:sp>
      <p:sp>
        <p:nvSpPr>
          <p:cNvPr id="3" name="Content Placeholder 2">
            <a:extLst>
              <a:ext uri="{FF2B5EF4-FFF2-40B4-BE49-F238E27FC236}">
                <a16:creationId xmlns:a16="http://schemas.microsoft.com/office/drawing/2014/main" id="{70193065-0BD0-45BB-9C18-D3F40C58C24D}"/>
              </a:ext>
            </a:extLst>
          </p:cNvPr>
          <p:cNvSpPr>
            <a:spLocks noGrp="1"/>
          </p:cNvSpPr>
          <p:nvPr>
            <p:ph idx="1"/>
          </p:nvPr>
        </p:nvSpPr>
        <p:spPr/>
        <p:txBody>
          <a:bodyPr>
            <a:normAutofit/>
          </a:bodyPr>
          <a:lstStyle/>
          <a:p>
            <a:r>
              <a:rPr lang="en-US" sz="2400" dirty="0"/>
              <a:t>Are the costs to pull vessel across island and into the water</a:t>
            </a:r>
            <a:br>
              <a:rPr lang="en-US" sz="2400" dirty="0"/>
            </a:br>
            <a:r>
              <a:rPr lang="en-US" sz="2400" dirty="0"/>
              <a:t>covered by “Sue and Labor” under hull policy or “Wreck </a:t>
            </a:r>
            <a:br>
              <a:rPr lang="en-US" sz="2400" dirty="0"/>
            </a:br>
            <a:r>
              <a:rPr lang="en-US" sz="2400" dirty="0"/>
              <a:t>Removal” under P&amp;I policy?</a:t>
            </a:r>
          </a:p>
          <a:p>
            <a:endParaRPr lang="en-US" sz="2400" dirty="0"/>
          </a:p>
          <a:p>
            <a:pPr marL="457200" lvl="1" indent="0">
              <a:buNone/>
            </a:pPr>
            <a:r>
              <a:rPr lang="en-US" sz="2000" dirty="0"/>
              <a:t>Depended on if vessel floated when returned to the water</a:t>
            </a:r>
          </a:p>
          <a:p>
            <a:pPr marL="457200" lvl="1" indent="0">
              <a:buNone/>
            </a:pPr>
            <a:endParaRPr lang="en-US" sz="2000" dirty="0"/>
          </a:p>
          <a:p>
            <a:pPr marL="457200" lvl="1" indent="0">
              <a:buNone/>
            </a:pPr>
            <a:r>
              <a:rPr lang="en-US" sz="2000" dirty="0"/>
              <a:t>	Sank – Wreck removal</a:t>
            </a:r>
          </a:p>
          <a:p>
            <a:pPr marL="457200" lvl="1" indent="0">
              <a:buNone/>
            </a:pPr>
            <a:endParaRPr lang="en-US" sz="2000" dirty="0"/>
          </a:p>
          <a:p>
            <a:pPr marL="457200" lvl="1" indent="0">
              <a:buNone/>
            </a:pPr>
            <a:r>
              <a:rPr lang="en-US" sz="2000" dirty="0"/>
              <a:t>	Floated – Sue and Labor – ultimately floated</a:t>
            </a:r>
          </a:p>
        </p:txBody>
      </p:sp>
      <p:pic>
        <p:nvPicPr>
          <p:cNvPr id="4" name="Picture 2" descr="ship aground on Taiwan coast">
            <a:extLst>
              <a:ext uri="{FF2B5EF4-FFF2-40B4-BE49-F238E27FC236}">
                <a16:creationId xmlns:a16="http://schemas.microsoft.com/office/drawing/2014/main" id="{AD4C363E-9E33-4C51-BE41-9880ED681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826" y="1410989"/>
            <a:ext cx="3230118" cy="4306824"/>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5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848C-F464-47C1-B317-FD25BF73E797}"/>
              </a:ext>
            </a:extLst>
          </p:cNvPr>
          <p:cNvSpPr>
            <a:spLocks noGrp="1"/>
          </p:cNvSpPr>
          <p:nvPr>
            <p:ph type="title"/>
          </p:nvPr>
        </p:nvSpPr>
        <p:spPr/>
        <p:txBody>
          <a:bodyPr/>
          <a:lstStyle/>
          <a:p>
            <a:r>
              <a:rPr lang="en-US" b="1" dirty="0"/>
              <a:t>Not So Hypothetical</a:t>
            </a:r>
          </a:p>
        </p:txBody>
      </p:sp>
      <p:sp>
        <p:nvSpPr>
          <p:cNvPr id="3" name="Content Placeholder 2">
            <a:extLst>
              <a:ext uri="{FF2B5EF4-FFF2-40B4-BE49-F238E27FC236}">
                <a16:creationId xmlns:a16="http://schemas.microsoft.com/office/drawing/2014/main" id="{3A7396E1-3228-477B-B983-83E99C4C7153}"/>
              </a:ext>
            </a:extLst>
          </p:cNvPr>
          <p:cNvSpPr>
            <a:spLocks noGrp="1"/>
          </p:cNvSpPr>
          <p:nvPr>
            <p:ph idx="1"/>
          </p:nvPr>
        </p:nvSpPr>
        <p:spPr/>
        <p:txBody>
          <a:bodyPr/>
          <a:lstStyle/>
          <a:p>
            <a:r>
              <a:rPr lang="en-US" dirty="0"/>
              <a:t>Dune cutting and remediation – covered by “Sue and Labor” or damage to third party</a:t>
            </a:r>
          </a:p>
          <a:p>
            <a:endParaRPr lang="en-US" dirty="0"/>
          </a:p>
          <a:p>
            <a:pPr marL="457200" lvl="1" indent="0">
              <a:buNone/>
            </a:pPr>
            <a:r>
              <a:rPr lang="en-US" dirty="0"/>
              <a:t>Dune cutting – Sue and Labor</a:t>
            </a:r>
          </a:p>
          <a:p>
            <a:pPr marL="457200" lvl="1" indent="0">
              <a:buNone/>
            </a:pPr>
            <a:endParaRPr lang="en-US" dirty="0"/>
          </a:p>
          <a:p>
            <a:pPr marL="457200" lvl="1" indent="0">
              <a:buNone/>
            </a:pPr>
            <a:r>
              <a:rPr lang="en-US" dirty="0"/>
              <a:t>Dune remediation – </a:t>
            </a:r>
            <a:br>
              <a:rPr lang="en-US" dirty="0"/>
            </a:br>
            <a:r>
              <a:rPr lang="en-US" dirty="0"/>
              <a:t>damage to third party</a:t>
            </a:r>
          </a:p>
        </p:txBody>
      </p:sp>
      <p:pic>
        <p:nvPicPr>
          <p:cNvPr id="4" name="Picture 3">
            <a:extLst>
              <a:ext uri="{FF2B5EF4-FFF2-40B4-BE49-F238E27FC236}">
                <a16:creationId xmlns:a16="http://schemas.microsoft.com/office/drawing/2014/main" id="{ED101D0D-3129-4C82-9FB7-219B287C9A1B}"/>
              </a:ext>
            </a:extLst>
          </p:cNvPr>
          <p:cNvPicPr>
            <a:picLocks noChangeAspect="1"/>
          </p:cNvPicPr>
          <p:nvPr/>
        </p:nvPicPr>
        <p:blipFill>
          <a:blip r:embed="rId2"/>
          <a:stretch>
            <a:fillRect/>
          </a:stretch>
        </p:blipFill>
        <p:spPr>
          <a:xfrm>
            <a:off x="5990506" y="2633431"/>
            <a:ext cx="4991571" cy="3295121"/>
          </a:xfrm>
          <a:prstGeom prst="rect">
            <a:avLst/>
          </a:prstGeom>
          <a:noFill/>
          <a:ln w="1270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045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2285-FDD9-4895-A713-E1CA48CBD175}"/>
              </a:ext>
            </a:extLst>
          </p:cNvPr>
          <p:cNvSpPr>
            <a:spLocks noGrp="1"/>
          </p:cNvSpPr>
          <p:nvPr>
            <p:ph type="title"/>
          </p:nvPr>
        </p:nvSpPr>
        <p:spPr/>
        <p:txBody>
          <a:bodyPr/>
          <a:lstStyle/>
          <a:p>
            <a:r>
              <a:rPr lang="en-US" b="1" dirty="0"/>
              <a:t>Not So Hypothetical</a:t>
            </a:r>
            <a:r>
              <a:rPr lang="en-US" dirty="0"/>
              <a:t>	</a:t>
            </a:r>
          </a:p>
        </p:txBody>
      </p:sp>
      <p:sp>
        <p:nvSpPr>
          <p:cNvPr id="3" name="Content Placeholder 2">
            <a:extLst>
              <a:ext uri="{FF2B5EF4-FFF2-40B4-BE49-F238E27FC236}">
                <a16:creationId xmlns:a16="http://schemas.microsoft.com/office/drawing/2014/main" id="{C5D103CF-4001-4E11-814E-6CE260926E8E}"/>
              </a:ext>
            </a:extLst>
          </p:cNvPr>
          <p:cNvSpPr>
            <a:spLocks noGrp="1"/>
          </p:cNvSpPr>
          <p:nvPr>
            <p:ph idx="1"/>
          </p:nvPr>
        </p:nvSpPr>
        <p:spPr/>
        <p:txBody>
          <a:bodyPr>
            <a:normAutofit lnSpcReduction="10000"/>
          </a:bodyPr>
          <a:lstStyle/>
          <a:p>
            <a:r>
              <a:rPr lang="en-US" dirty="0"/>
              <a:t>Topside deterioration and engine issues – </a:t>
            </a:r>
            <a:br>
              <a:rPr lang="en-US" dirty="0"/>
            </a:br>
            <a:r>
              <a:rPr lang="en-US" dirty="0"/>
              <a:t>initially excluded by Hull Underwriters as </a:t>
            </a:r>
            <a:br>
              <a:rPr lang="en-US" dirty="0"/>
            </a:br>
            <a:r>
              <a:rPr lang="en-US" dirty="0"/>
              <a:t>“wear and tear”</a:t>
            </a:r>
          </a:p>
          <a:p>
            <a:pPr marL="0" indent="0">
              <a:buNone/>
            </a:pPr>
            <a:endParaRPr lang="en-US" dirty="0"/>
          </a:p>
          <a:p>
            <a:pPr marL="0" indent="0">
              <a:buNone/>
            </a:pPr>
            <a:r>
              <a:rPr lang="en-US" dirty="0"/>
              <a:t>	Vessel lay dormant for years on an island exposed to marine elements in which normal maintenance could not be performed</a:t>
            </a:r>
          </a:p>
          <a:p>
            <a:pPr marL="0" indent="0">
              <a:buNone/>
            </a:pPr>
            <a:endParaRPr lang="en-US" dirty="0"/>
          </a:p>
          <a:p>
            <a:pPr marL="0" indent="0">
              <a:buNone/>
            </a:pPr>
            <a:r>
              <a:rPr lang="en-US" dirty="0"/>
              <a:t>	Photographs taken shortly after grounding of vessel showed it to be in reasonably good condition persuaded underwriters to pay for replacement of extremely deteriorated portions of vessel in dry dock</a:t>
            </a:r>
          </a:p>
        </p:txBody>
      </p:sp>
      <p:pic>
        <p:nvPicPr>
          <p:cNvPr id="4" name="Picture 3">
            <a:extLst>
              <a:ext uri="{FF2B5EF4-FFF2-40B4-BE49-F238E27FC236}">
                <a16:creationId xmlns:a16="http://schemas.microsoft.com/office/drawing/2014/main" id="{CCD73A89-5863-4AE2-BE5B-9954FAA486D0}"/>
              </a:ext>
            </a:extLst>
          </p:cNvPr>
          <p:cNvPicPr>
            <a:picLocks noChangeAspect="1"/>
          </p:cNvPicPr>
          <p:nvPr/>
        </p:nvPicPr>
        <p:blipFill>
          <a:blip r:embed="rId2"/>
          <a:stretch>
            <a:fillRect/>
          </a:stretch>
        </p:blipFill>
        <p:spPr>
          <a:xfrm>
            <a:off x="7293476" y="209483"/>
            <a:ext cx="4651098" cy="3097347"/>
          </a:xfrm>
          <a:prstGeom prst="rect">
            <a:avLst/>
          </a:prstGeom>
          <a:noFill/>
          <a:ln w="1270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9960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E35F-A001-4608-800E-8DB655F99622}"/>
              </a:ext>
            </a:extLst>
          </p:cNvPr>
          <p:cNvSpPr>
            <a:spLocks noGrp="1"/>
          </p:cNvSpPr>
          <p:nvPr>
            <p:ph type="title"/>
          </p:nvPr>
        </p:nvSpPr>
        <p:spPr/>
        <p:txBody>
          <a:bodyPr/>
          <a:lstStyle/>
          <a:p>
            <a:r>
              <a:rPr lang="en-US" b="1" dirty="0"/>
              <a:t>Potentially Applicable Coverages</a:t>
            </a:r>
          </a:p>
        </p:txBody>
      </p:sp>
      <p:sp>
        <p:nvSpPr>
          <p:cNvPr id="3" name="Content Placeholder 2">
            <a:extLst>
              <a:ext uri="{FF2B5EF4-FFF2-40B4-BE49-F238E27FC236}">
                <a16:creationId xmlns:a16="http://schemas.microsoft.com/office/drawing/2014/main" id="{47963258-BFED-4FE9-B847-59692827DB1A}"/>
              </a:ext>
            </a:extLst>
          </p:cNvPr>
          <p:cNvSpPr>
            <a:spLocks noGrp="1"/>
          </p:cNvSpPr>
          <p:nvPr>
            <p:ph idx="1"/>
          </p:nvPr>
        </p:nvSpPr>
        <p:spPr>
          <a:xfrm>
            <a:off x="6033247" y="2457356"/>
            <a:ext cx="5768788" cy="3881532"/>
          </a:xfrm>
        </p:spPr>
        <p:txBody>
          <a:bodyPr/>
          <a:lstStyle/>
          <a:p>
            <a:r>
              <a:rPr lang="en-US" dirty="0"/>
              <a:t>Hull and Machinery Coverage</a:t>
            </a:r>
          </a:p>
          <a:p>
            <a:endParaRPr lang="en-US" dirty="0"/>
          </a:p>
          <a:p>
            <a:r>
              <a:rPr lang="en-US" dirty="0"/>
              <a:t>Protection and Indemnity Coverage</a:t>
            </a:r>
          </a:p>
          <a:p>
            <a:endParaRPr lang="en-US" dirty="0"/>
          </a:p>
          <a:p>
            <a:r>
              <a:rPr lang="en-US" dirty="0"/>
              <a:t>Cargo Owners’ Legal Insurance / Charterers’ Liability Insurance</a:t>
            </a:r>
          </a:p>
        </p:txBody>
      </p:sp>
      <p:pic>
        <p:nvPicPr>
          <p:cNvPr id="4" name="Picture 2" descr="https://images.ctfassets.net/pjshm78m9jt4/2DH7GoiuZfPmTtgeEAIUJJ/4d9403ba4e4018a5b961a91c57423099/240785574_1464679337241036_5884852979955538709_n.jpeg?fm=jpg&amp;fit=fill&amp;w=650&amp;h=488&amp;q=80">
            <a:extLst>
              <a:ext uri="{FF2B5EF4-FFF2-40B4-BE49-F238E27FC236}">
                <a16:creationId xmlns:a16="http://schemas.microsoft.com/office/drawing/2014/main" id="{F8A06F34-6183-48AE-8742-8FF7B0D7B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 t="8757" r="12621" b="17376"/>
          <a:stretch/>
        </p:blipFill>
        <p:spPr bwMode="auto">
          <a:xfrm>
            <a:off x="327212" y="2097741"/>
            <a:ext cx="5396753" cy="3433484"/>
          </a:xfrm>
          <a:prstGeom prst="rect">
            <a:avLst/>
          </a:prstGeom>
          <a:noFill/>
          <a:ln w="12700">
            <a:solidFill>
              <a:schemeClr val="tx1"/>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9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BA1D-F1C7-4D30-B31C-6E1F2719C632}"/>
              </a:ext>
            </a:extLst>
          </p:cNvPr>
          <p:cNvSpPr>
            <a:spLocks noGrp="1"/>
          </p:cNvSpPr>
          <p:nvPr>
            <p:ph type="title"/>
          </p:nvPr>
        </p:nvSpPr>
        <p:spPr>
          <a:xfrm>
            <a:off x="309282" y="482185"/>
            <a:ext cx="10515600" cy="1460500"/>
          </a:xfrm>
        </p:spPr>
        <p:txBody>
          <a:bodyPr>
            <a:noAutofit/>
          </a:bodyPr>
          <a:lstStyle/>
          <a:p>
            <a:r>
              <a:rPr lang="en-US" sz="3800" b="1" dirty="0"/>
              <a:t>Hull &amp; Machinery Coverage: “First Party” Insurance for Loss or Damage to Insured Vessel </a:t>
            </a:r>
          </a:p>
        </p:txBody>
      </p:sp>
      <p:sp>
        <p:nvSpPr>
          <p:cNvPr id="3" name="Content Placeholder 2">
            <a:extLst>
              <a:ext uri="{FF2B5EF4-FFF2-40B4-BE49-F238E27FC236}">
                <a16:creationId xmlns:a16="http://schemas.microsoft.com/office/drawing/2014/main" id="{26061469-1474-4AB9-A8AA-76EE12051FB6}"/>
              </a:ext>
            </a:extLst>
          </p:cNvPr>
          <p:cNvSpPr>
            <a:spLocks noGrp="1"/>
          </p:cNvSpPr>
          <p:nvPr>
            <p:ph idx="1"/>
          </p:nvPr>
        </p:nvSpPr>
        <p:spPr>
          <a:xfrm>
            <a:off x="309282" y="1634412"/>
            <a:ext cx="6127376" cy="4768813"/>
          </a:xfrm>
        </p:spPr>
        <p:txBody>
          <a:bodyPr>
            <a:normAutofit fontScale="92500" lnSpcReduction="10000"/>
          </a:bodyPr>
          <a:lstStyle/>
          <a:p>
            <a:pPr marL="0" indent="0">
              <a:buNone/>
            </a:pPr>
            <a:endParaRPr lang="en-US" dirty="0"/>
          </a:p>
          <a:p>
            <a:pPr marL="0" indent="0">
              <a:buNone/>
            </a:pPr>
            <a:r>
              <a:rPr lang="en-US" dirty="0"/>
              <a:t>Main Operative Clauses</a:t>
            </a:r>
          </a:p>
          <a:p>
            <a:pPr marL="0" indent="0">
              <a:buNone/>
            </a:pPr>
            <a:endParaRPr lang="en-US" dirty="0"/>
          </a:p>
          <a:p>
            <a:r>
              <a:rPr lang="en-US" dirty="0"/>
              <a:t>Named Perils and Expanded</a:t>
            </a:r>
            <a:br>
              <a:rPr lang="en-US" dirty="0"/>
            </a:br>
            <a:r>
              <a:rPr lang="en-US" dirty="0"/>
              <a:t>Named Perils</a:t>
            </a:r>
          </a:p>
          <a:p>
            <a:endParaRPr lang="en-US" dirty="0"/>
          </a:p>
          <a:p>
            <a:r>
              <a:rPr lang="en-US" dirty="0"/>
              <a:t>General Average and Salvage</a:t>
            </a:r>
          </a:p>
          <a:p>
            <a:endParaRPr lang="en-US" dirty="0"/>
          </a:p>
          <a:p>
            <a:r>
              <a:rPr lang="en-US" dirty="0"/>
              <a:t>Sue and Labor Clause</a:t>
            </a:r>
          </a:p>
          <a:p>
            <a:endParaRPr lang="en-US" dirty="0"/>
          </a:p>
          <a:p>
            <a:r>
              <a:rPr lang="en-US" dirty="0"/>
              <a:t>Excludes risks covered by P&amp;I Coverage</a:t>
            </a:r>
          </a:p>
        </p:txBody>
      </p:sp>
      <p:pic>
        <p:nvPicPr>
          <p:cNvPr id="7" name="Picture 2" descr="https://i2-prod.mirror.co.uk/incoming/article9989026.ece/ALTERNATES/s615b/Amazing-photographs-show-huge-80-ton-ghost-ship-run-aground-on-a-Cornish-beach.jpg">
            <a:extLst>
              <a:ext uri="{FF2B5EF4-FFF2-40B4-BE49-F238E27FC236}">
                <a16:creationId xmlns:a16="http://schemas.microsoft.com/office/drawing/2014/main" id="{ACA18ECA-D998-4F13-9784-429FBD447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34392"/>
            <a:ext cx="5857875" cy="4371975"/>
          </a:xfrm>
          <a:prstGeom prst="rect">
            <a:avLst/>
          </a:prstGeom>
          <a:noFill/>
          <a:ln w="12700">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4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A63F-9221-4324-8BC0-A577BDEE61FE}"/>
              </a:ext>
            </a:extLst>
          </p:cNvPr>
          <p:cNvSpPr>
            <a:spLocks noGrp="1"/>
          </p:cNvSpPr>
          <p:nvPr>
            <p:ph type="title"/>
          </p:nvPr>
        </p:nvSpPr>
        <p:spPr/>
        <p:txBody>
          <a:bodyPr/>
          <a:lstStyle/>
          <a:p>
            <a:r>
              <a:rPr lang="en-US" b="1" dirty="0"/>
              <a:t>Named Perils</a:t>
            </a:r>
          </a:p>
        </p:txBody>
      </p:sp>
      <p:sp>
        <p:nvSpPr>
          <p:cNvPr id="3" name="Content Placeholder 2">
            <a:extLst>
              <a:ext uri="{FF2B5EF4-FFF2-40B4-BE49-F238E27FC236}">
                <a16:creationId xmlns:a16="http://schemas.microsoft.com/office/drawing/2014/main" id="{54A0E70D-D104-4F87-A3A0-C4C5FF09BF19}"/>
              </a:ext>
            </a:extLst>
          </p:cNvPr>
          <p:cNvSpPr>
            <a:spLocks noGrp="1"/>
          </p:cNvSpPr>
          <p:nvPr>
            <p:ph idx="1"/>
          </p:nvPr>
        </p:nvSpPr>
        <p:spPr>
          <a:xfrm>
            <a:off x="838200" y="1825625"/>
            <a:ext cx="10515600" cy="4854874"/>
          </a:xfrm>
        </p:spPr>
        <p:txBody>
          <a:bodyPr>
            <a:normAutofit fontScale="92500" lnSpcReduction="20000"/>
          </a:bodyPr>
          <a:lstStyle/>
          <a:p>
            <a:pPr marL="0" indent="0">
              <a:buNone/>
            </a:pPr>
            <a:r>
              <a:rPr lang="en-US" dirty="0"/>
              <a:t>“The Adventures and Perils which the Underwriters are contented to bear and take upon themselves, they are of the Seas, Men-of-War, Fire, Lightning, Earthquake, Pirates, Rovers . . . and all other like Perils, Losses and Misfortunes that have or shall have come to the Hurt, Detriment or Damage of the Vessel, or any part thereof, excepting, however, such of the foregoing perils as may be excluded by provisions elsewhere in the Policy or by endorsement thereon.”</a:t>
            </a:r>
          </a:p>
          <a:p>
            <a:pPr marL="0" indent="0">
              <a:buNone/>
            </a:pPr>
            <a:endParaRPr lang="en-US" dirty="0"/>
          </a:p>
          <a:p>
            <a:pPr marL="0" indent="0">
              <a:buNone/>
            </a:pPr>
            <a:r>
              <a:rPr lang="en-US" dirty="0"/>
              <a:t>American Institute Hull Clauses</a:t>
            </a:r>
            <a:br>
              <a:rPr lang="en-US" dirty="0"/>
            </a:br>
            <a:r>
              <a:rPr lang="en-US" dirty="0"/>
              <a:t> (Sept. 29, 2009) (“AHIC”), ll. 99-105. </a:t>
            </a:r>
          </a:p>
          <a:p>
            <a:pPr marL="0" indent="0">
              <a:buNone/>
            </a:pPr>
            <a:endParaRPr lang="en-US" dirty="0"/>
          </a:p>
          <a:p>
            <a:r>
              <a:rPr lang="en-US" dirty="0"/>
              <a:t>War and Strikes Risks typically excluded</a:t>
            </a:r>
            <a:br>
              <a:rPr lang="en-US" dirty="0"/>
            </a:br>
            <a:r>
              <a:rPr lang="en-US" dirty="0"/>
              <a:t> or “bought back” via endorsement</a:t>
            </a:r>
          </a:p>
          <a:p>
            <a:r>
              <a:rPr lang="en-US" dirty="0"/>
              <a:t>Ordinary wear and tear not covered</a:t>
            </a:r>
          </a:p>
        </p:txBody>
      </p:sp>
      <p:pic>
        <p:nvPicPr>
          <p:cNvPr id="4" name="Picture 2" descr="This is an image of a boat that has run aground. Learn how to re-float your boat.">
            <a:extLst>
              <a:ext uri="{FF2B5EF4-FFF2-40B4-BE49-F238E27FC236}">
                <a16:creationId xmlns:a16="http://schemas.microsoft.com/office/drawing/2014/main" id="{78DEB2B3-71B2-4ACE-BF1B-153E748C3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8"/>
          <a:stretch/>
        </p:blipFill>
        <p:spPr bwMode="auto">
          <a:xfrm>
            <a:off x="6622419" y="3765176"/>
            <a:ext cx="5459993" cy="2554231"/>
          </a:xfrm>
          <a:prstGeom prst="rect">
            <a:avLst/>
          </a:prstGeom>
          <a:noFill/>
          <a:ln w="12700">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00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44752-8E36-4F03-9F61-08A0D7398940}"/>
              </a:ext>
            </a:extLst>
          </p:cNvPr>
          <p:cNvSpPr>
            <a:spLocks noGrp="1"/>
          </p:cNvSpPr>
          <p:nvPr>
            <p:ph type="title"/>
          </p:nvPr>
        </p:nvSpPr>
        <p:spPr>
          <a:xfrm>
            <a:off x="571500" y="220532"/>
            <a:ext cx="10962938" cy="1807305"/>
          </a:xfrm>
        </p:spPr>
        <p:txBody>
          <a:bodyPr>
            <a:normAutofit/>
          </a:bodyPr>
          <a:lstStyle/>
          <a:p>
            <a:r>
              <a:rPr lang="en-US" b="1" dirty="0"/>
              <a:t>General Average and Salvage</a:t>
            </a:r>
          </a:p>
        </p:txBody>
      </p:sp>
      <p:sp>
        <p:nvSpPr>
          <p:cNvPr id="3" name="Content Placeholder 2">
            <a:extLst>
              <a:ext uri="{FF2B5EF4-FFF2-40B4-BE49-F238E27FC236}">
                <a16:creationId xmlns:a16="http://schemas.microsoft.com/office/drawing/2014/main" id="{DE5C7C3E-1E5A-4078-9B9F-2E03EBEB367F}"/>
              </a:ext>
            </a:extLst>
          </p:cNvPr>
          <p:cNvSpPr>
            <a:spLocks noGrp="1"/>
          </p:cNvSpPr>
          <p:nvPr>
            <p:ph idx="1"/>
          </p:nvPr>
        </p:nvSpPr>
        <p:spPr>
          <a:xfrm>
            <a:off x="571500" y="1983012"/>
            <a:ext cx="4982376" cy="4465038"/>
          </a:xfrm>
        </p:spPr>
        <p:txBody>
          <a:bodyPr>
            <a:normAutofit lnSpcReduction="10000"/>
          </a:bodyPr>
          <a:lstStyle/>
          <a:p>
            <a:pPr marL="0" indent="0" algn="r">
              <a:buNone/>
            </a:pPr>
            <a:r>
              <a:rPr lang="en-US" dirty="0"/>
              <a:t>General Average and Salvage shall be payable as provided in the contract of affreightment, or failing such provision or there be no contract of affreightment, payable at the Assured’s election in accordance with York-Antwerp Rules 1974 or 1994, or as agreed, or with the Laws and Usages of the Port of New York.</a:t>
            </a:r>
          </a:p>
          <a:p>
            <a:pPr marL="0" indent="0" algn="r">
              <a:buNone/>
            </a:pPr>
            <a:endParaRPr lang="en-US" dirty="0"/>
          </a:p>
          <a:p>
            <a:pPr marL="0" indent="0" algn="r">
              <a:buNone/>
            </a:pPr>
            <a:r>
              <a:rPr lang="en-US" dirty="0"/>
              <a:t>AHIC, ll. 183-86.</a:t>
            </a:r>
          </a:p>
        </p:txBody>
      </p:sp>
      <p:pic>
        <p:nvPicPr>
          <p:cNvPr id="6" name="Picture 2" descr="Container ship Lysblink Seaways ran aground at Kilchoan on the Ardnamurchan peninsula in February. Picture: PA">
            <a:extLst>
              <a:ext uri="{FF2B5EF4-FFF2-40B4-BE49-F238E27FC236}">
                <a16:creationId xmlns:a16="http://schemas.microsoft.com/office/drawing/2014/main" id="{79BC51B6-F803-4596-9DC6-C8EE04C03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046" y="1996402"/>
            <a:ext cx="6096000" cy="4324350"/>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7478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5C66-20CD-4834-B43F-F0ED3EE552D2}"/>
              </a:ext>
            </a:extLst>
          </p:cNvPr>
          <p:cNvSpPr>
            <a:spLocks noGrp="1"/>
          </p:cNvSpPr>
          <p:nvPr>
            <p:ph type="title"/>
          </p:nvPr>
        </p:nvSpPr>
        <p:spPr/>
        <p:txBody>
          <a:bodyPr/>
          <a:lstStyle/>
          <a:p>
            <a:r>
              <a:rPr lang="en-US" b="1"/>
              <a:t>General Average and Salvage</a:t>
            </a:r>
            <a:endParaRPr lang="en-US" b="1" dirty="0"/>
          </a:p>
        </p:txBody>
      </p:sp>
      <p:sp>
        <p:nvSpPr>
          <p:cNvPr id="3" name="Content Placeholder 2">
            <a:extLst>
              <a:ext uri="{FF2B5EF4-FFF2-40B4-BE49-F238E27FC236}">
                <a16:creationId xmlns:a16="http://schemas.microsoft.com/office/drawing/2014/main" id="{581A6BFF-351A-48B0-9A1D-89DE6369879F}"/>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Salvage of insured Vessel by vessels belonging in part to same Owners / Charterers – value of such services determined by arbitration either by a single Arbitrator (agreeable to both parties) or a panel of three Arbitrators (one chosen by Owners, one chosen by Underwriters, third chosen by agreement of the other two Arbitrators)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AHIC, ll. 187-90.</a:t>
            </a:r>
          </a:p>
          <a:p>
            <a:pPr marL="0" indent="0">
              <a:buNone/>
            </a:pPr>
            <a:endParaRPr lang="en-US" dirty="0"/>
          </a:p>
        </p:txBody>
      </p:sp>
      <p:pic>
        <p:nvPicPr>
          <p:cNvPr id="4" name="Picture 2" descr="boat runs aground ">
            <a:extLst>
              <a:ext uri="{FF2B5EF4-FFF2-40B4-BE49-F238E27FC236}">
                <a16:creationId xmlns:a16="http://schemas.microsoft.com/office/drawing/2014/main" id="{CF7FEB3F-3F35-4D0F-A7A6-278217FD7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 t="31809" r="707" b="6449"/>
          <a:stretch/>
        </p:blipFill>
        <p:spPr bwMode="auto">
          <a:xfrm>
            <a:off x="4123764" y="3918324"/>
            <a:ext cx="6840071" cy="2393576"/>
          </a:xfrm>
          <a:prstGeom prst="rect">
            <a:avLst/>
          </a:prstGeom>
          <a:noFill/>
          <a:ln w="12700">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9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1800-1528-4D90-9C84-375CACC95894}"/>
              </a:ext>
            </a:extLst>
          </p:cNvPr>
          <p:cNvSpPr>
            <a:spLocks noGrp="1"/>
          </p:cNvSpPr>
          <p:nvPr>
            <p:ph type="title"/>
          </p:nvPr>
        </p:nvSpPr>
        <p:spPr/>
        <p:txBody>
          <a:bodyPr/>
          <a:lstStyle/>
          <a:p>
            <a:r>
              <a:rPr lang="en-US" b="1"/>
              <a:t>General Average and Salvage</a:t>
            </a:r>
            <a:endParaRPr lang="en-US" b="1" dirty="0"/>
          </a:p>
        </p:txBody>
      </p:sp>
      <p:sp>
        <p:nvSpPr>
          <p:cNvPr id="3" name="Content Placeholder 2">
            <a:extLst>
              <a:ext uri="{FF2B5EF4-FFF2-40B4-BE49-F238E27FC236}">
                <a16:creationId xmlns:a16="http://schemas.microsoft.com/office/drawing/2014/main" id="{8CDC17EA-3FF0-4EB9-B073-92F64193F5D9}"/>
              </a:ext>
            </a:extLst>
          </p:cNvPr>
          <p:cNvSpPr>
            <a:spLocks noGrp="1"/>
          </p:cNvSpPr>
          <p:nvPr>
            <p:ph idx="1"/>
          </p:nvPr>
        </p:nvSpPr>
        <p:spPr>
          <a:xfrm>
            <a:off x="5939117" y="1602838"/>
            <a:ext cx="6100482" cy="4603169"/>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When contributory value of the vessel is greater than Agreed Value, liability of Underwriters for General Average or Salvage is in proportion to the amount insured bears to contributory amount. </a:t>
            </a:r>
          </a:p>
          <a:p>
            <a:pPr marL="0" indent="0">
              <a:buNone/>
            </a:pPr>
            <a:r>
              <a:rPr lang="en-US" sz="2400" dirty="0"/>
              <a:t>If value of vessel is reduced because of Particular Average for which Underwriters are liable, the amount of such Particular Average shall be deducted first from amount insured, and then Underwriters shall be liable only for proportion of which that net amount bears to the contributory value.</a:t>
            </a:r>
          </a:p>
          <a:p>
            <a:pPr marL="0" indent="0">
              <a:buNone/>
            </a:pPr>
            <a:endParaRPr lang="en-US" sz="2400" dirty="0"/>
          </a:p>
          <a:p>
            <a:pPr marL="0" indent="0">
              <a:buNone/>
            </a:pPr>
            <a:r>
              <a:rPr lang="en-US" sz="2400" dirty="0"/>
              <a:t>AHIC, ll. 191-96.</a:t>
            </a:r>
          </a:p>
        </p:txBody>
      </p:sp>
      <p:pic>
        <p:nvPicPr>
          <p:cNvPr id="4" name="Picture 2" descr="The stricken Corantine">
            <a:extLst>
              <a:ext uri="{FF2B5EF4-FFF2-40B4-BE49-F238E27FC236}">
                <a16:creationId xmlns:a16="http://schemas.microsoft.com/office/drawing/2014/main" id="{D83989B2-942C-4D52-9503-4A6228F93D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398"/>
          <a:stretch/>
        </p:blipFill>
        <p:spPr bwMode="auto">
          <a:xfrm>
            <a:off x="838200" y="1701440"/>
            <a:ext cx="4791580" cy="4314825"/>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83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38FA-1B10-4520-BC10-5796CF9D1BCA}"/>
              </a:ext>
            </a:extLst>
          </p:cNvPr>
          <p:cNvSpPr>
            <a:spLocks noGrp="1"/>
          </p:cNvSpPr>
          <p:nvPr>
            <p:ph type="title"/>
          </p:nvPr>
        </p:nvSpPr>
        <p:spPr/>
        <p:txBody>
          <a:bodyPr/>
          <a:lstStyle/>
          <a:p>
            <a:r>
              <a:rPr lang="en-US" b="1" dirty="0"/>
              <a:t>Sue and Labor</a:t>
            </a:r>
          </a:p>
        </p:txBody>
      </p:sp>
      <p:sp>
        <p:nvSpPr>
          <p:cNvPr id="3" name="Content Placeholder 2">
            <a:extLst>
              <a:ext uri="{FF2B5EF4-FFF2-40B4-BE49-F238E27FC236}">
                <a16:creationId xmlns:a16="http://schemas.microsoft.com/office/drawing/2014/main" id="{A2DDB0CC-D9D2-49F1-9E8F-CDADA5BAA69E}"/>
              </a:ext>
            </a:extLst>
          </p:cNvPr>
          <p:cNvSpPr>
            <a:spLocks noGrp="1"/>
          </p:cNvSpPr>
          <p:nvPr>
            <p:ph idx="1"/>
          </p:nvPr>
        </p:nvSpPr>
        <p:spPr>
          <a:xfrm>
            <a:off x="578220" y="1690688"/>
            <a:ext cx="6315635" cy="4351338"/>
          </a:xfrm>
        </p:spPr>
        <p:txBody>
          <a:bodyPr>
            <a:normAutofit fontScale="85000" lnSpcReduction="20000"/>
          </a:bodyPr>
          <a:lstStyle/>
          <a:p>
            <a:pPr marL="0" indent="0" algn="r">
              <a:buNone/>
            </a:pPr>
            <a:r>
              <a:rPr lang="en-US" dirty="0"/>
              <a:t>And in case of any Loss or Misfortune, it shall be lawful and necessary for the Assured … to sue, labor and travel for, in and about the defense, safeguard and recovery of the Vessel, or any part thereof, without prejudice to this insurance, to the charges whereof the Underwriters will contribute their proportion as provided below.</a:t>
            </a:r>
          </a:p>
          <a:p>
            <a:pPr marL="0" indent="0" algn="r">
              <a:buNone/>
            </a:pPr>
            <a:endParaRPr lang="en-US" dirty="0"/>
          </a:p>
          <a:p>
            <a:pPr marL="0" indent="0" algn="r">
              <a:buNone/>
            </a:pPr>
            <a:r>
              <a:rPr lang="en-US" dirty="0"/>
              <a:t>AHIC, ll. 209 – 23.</a:t>
            </a:r>
          </a:p>
          <a:p>
            <a:pPr marL="0" indent="0" algn="r">
              <a:buNone/>
            </a:pPr>
            <a:endParaRPr lang="en-US" dirty="0"/>
          </a:p>
          <a:p>
            <a:pPr marL="0" indent="0" algn="r">
              <a:buNone/>
            </a:pPr>
            <a:r>
              <a:rPr lang="en-US" dirty="0"/>
              <a:t>Costs and expenses must be incurred to prevent or lessen damage to the vessel for which Hull Underwriters would be liable</a:t>
            </a:r>
          </a:p>
          <a:p>
            <a:pPr marL="0" indent="0" algn="r">
              <a:buNone/>
            </a:pPr>
            <a:endParaRPr lang="en-US" dirty="0"/>
          </a:p>
        </p:txBody>
      </p:sp>
      <p:pic>
        <p:nvPicPr>
          <p:cNvPr id="4" name="Picture 2" descr="coast guard boat runs aground.JPG">
            <a:extLst>
              <a:ext uri="{FF2B5EF4-FFF2-40B4-BE49-F238E27FC236}">
                <a16:creationId xmlns:a16="http://schemas.microsoft.com/office/drawing/2014/main" id="{223FB48E-52EC-46C0-BCAB-8860D63CB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975" y="1681719"/>
            <a:ext cx="4920488" cy="2767775"/>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5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52A4-60DC-4753-A4A7-A95254539C79}"/>
              </a:ext>
            </a:extLst>
          </p:cNvPr>
          <p:cNvSpPr>
            <a:spLocks noGrp="1"/>
          </p:cNvSpPr>
          <p:nvPr>
            <p:ph type="title"/>
          </p:nvPr>
        </p:nvSpPr>
        <p:spPr/>
        <p:txBody>
          <a:bodyPr/>
          <a:lstStyle/>
          <a:p>
            <a:r>
              <a:rPr lang="en-US" b="1" dirty="0"/>
              <a:t>Sue and Labor</a:t>
            </a:r>
          </a:p>
        </p:txBody>
      </p:sp>
      <p:sp>
        <p:nvSpPr>
          <p:cNvPr id="3" name="Content Placeholder 2">
            <a:extLst>
              <a:ext uri="{FF2B5EF4-FFF2-40B4-BE49-F238E27FC236}">
                <a16:creationId xmlns:a16="http://schemas.microsoft.com/office/drawing/2014/main" id="{AAF0B022-710F-421A-B5E3-64B7C93DF5A8}"/>
              </a:ext>
            </a:extLst>
          </p:cNvPr>
          <p:cNvSpPr>
            <a:spLocks noGrp="1"/>
          </p:cNvSpPr>
          <p:nvPr>
            <p:ph idx="1"/>
          </p:nvPr>
        </p:nvSpPr>
        <p:spPr>
          <a:xfrm>
            <a:off x="398929" y="1690688"/>
            <a:ext cx="6089725" cy="4351338"/>
          </a:xfrm>
        </p:spPr>
        <p:txBody>
          <a:bodyPr>
            <a:normAutofit lnSpcReduction="10000"/>
          </a:bodyPr>
          <a:lstStyle/>
          <a:p>
            <a:pPr marL="0" indent="0" algn="r">
              <a:buNone/>
            </a:pPr>
            <a:r>
              <a:rPr lang="en-US" dirty="0"/>
              <a:t>Considered by many U.S. courts to be separate insurance and supplementary to the Underwriters’ agreement to pay for loss or damage to the vessel.</a:t>
            </a:r>
          </a:p>
          <a:p>
            <a:pPr marL="0" indent="0" algn="r">
              <a:buNone/>
            </a:pPr>
            <a:endParaRPr lang="en-US" dirty="0"/>
          </a:p>
          <a:p>
            <a:pPr marL="0" indent="0" algn="r">
              <a:buNone/>
            </a:pPr>
            <a:r>
              <a:rPr lang="en-US" dirty="0"/>
              <a:t>Typically expenses of sue and labor are not subject to any deductible because Underwriter is reimbursing insured for efforts taken in an attempt to reduce liability of Underwriter (even if policy provides differently).</a:t>
            </a:r>
          </a:p>
          <a:p>
            <a:pPr marL="0" indent="0" algn="r">
              <a:buNone/>
            </a:pPr>
            <a:endParaRPr lang="en-US" dirty="0"/>
          </a:p>
        </p:txBody>
      </p:sp>
      <p:pic>
        <p:nvPicPr>
          <p:cNvPr id="6" name="Picture 2" descr="A commercial fishing boat ran aground Sunday morning near Ventura Harbor, authorities said.">
            <a:extLst>
              <a:ext uri="{FF2B5EF4-FFF2-40B4-BE49-F238E27FC236}">
                <a16:creationId xmlns:a16="http://schemas.microsoft.com/office/drawing/2014/main" id="{55CC579D-8871-4980-9CDC-812FC2994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505"/>
          <a:stretch/>
        </p:blipFill>
        <p:spPr bwMode="auto">
          <a:xfrm>
            <a:off x="6727787" y="1849810"/>
            <a:ext cx="5311813" cy="3552825"/>
          </a:xfrm>
          <a:prstGeom prst="rect">
            <a:avLst/>
          </a:prstGeom>
          <a:noFill/>
          <a:ln w="12700">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52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d4876d-1652-4741-a251-c7328cbe4eec">
      <Terms xmlns="http://schemas.microsoft.com/office/infopath/2007/PartnerControls"/>
    </lcf76f155ced4ddcb4097134ff3c332f>
    <TaxCatchAll xmlns="675ad150-b751-47e2-ad83-2ce7a9a72029" xsi:nil="true"/>
  </documentManagement>
</p:properties>
</file>

<file path=customXml/itemProps1.xml><?xml version="1.0" encoding="utf-8"?>
<ds:datastoreItem xmlns:ds="http://schemas.openxmlformats.org/officeDocument/2006/customXml" ds:itemID="{52859410-B8EE-49D2-888E-80E88758168E}"/>
</file>

<file path=customXml/itemProps2.xml><?xml version="1.0" encoding="utf-8"?>
<ds:datastoreItem xmlns:ds="http://schemas.openxmlformats.org/officeDocument/2006/customXml" ds:itemID="{0C573F71-6CAC-449A-9E01-3B761AD645F9}"/>
</file>

<file path=customXml/itemProps3.xml><?xml version="1.0" encoding="utf-8"?>
<ds:datastoreItem xmlns:ds="http://schemas.openxmlformats.org/officeDocument/2006/customXml" ds:itemID="{1B5D477C-1B01-422D-9754-981F01549DCA}"/>
</file>

<file path=docProps/app.xml><?xml version="1.0" encoding="utf-8"?>
<Properties xmlns="http://schemas.openxmlformats.org/officeDocument/2006/extended-properties" xmlns:vt="http://schemas.openxmlformats.org/officeDocument/2006/docPropsVTypes">
  <TotalTime>227</TotalTime>
  <Words>1301</Words>
  <Application>Microsoft Office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Insurance Coverage Issues: The United States Perspective </vt:lpstr>
      <vt:lpstr>Potentially Applicable Coverages</vt:lpstr>
      <vt:lpstr>Hull &amp; Machinery Coverage: “First Party” Insurance for Loss or Damage to Insured Vessel </vt:lpstr>
      <vt:lpstr>Named Perils</vt:lpstr>
      <vt:lpstr>General Average and Salvage</vt:lpstr>
      <vt:lpstr>General Average and Salvage</vt:lpstr>
      <vt:lpstr>General Average and Salvage</vt:lpstr>
      <vt:lpstr>Sue and Labor</vt:lpstr>
      <vt:lpstr>Sue and Labor</vt:lpstr>
      <vt:lpstr>Protection and Indemnity Coverage: “Third party” insurance coverage for Owners’ liability to others </vt:lpstr>
      <vt:lpstr>Loss of or Damage to Property</vt:lpstr>
      <vt:lpstr>Wreck Removal</vt:lpstr>
      <vt:lpstr>Cargo’s Portion of General Average</vt:lpstr>
      <vt:lpstr>Cargo Legal Liability / Charterer’s Legal Liability Coverage</vt:lpstr>
      <vt:lpstr>Not So Hypothetical Example</vt:lpstr>
      <vt:lpstr>Not So Hypothetical </vt:lpstr>
      <vt:lpstr>Not So Hypothetical</vt:lpstr>
      <vt:lpstr>Not So Hypothetical</vt:lpstr>
      <vt:lpstr>Not So Hypothetical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Coverage Issues: The United States Perspective</dc:title>
  <dc:creator>Jim Bercaw</dc:creator>
  <cp:lastModifiedBy>Srossi</cp:lastModifiedBy>
  <cp:revision>16</cp:revision>
  <dcterms:created xsi:type="dcterms:W3CDTF">2022-04-25T12:51:25Z</dcterms:created>
  <dcterms:modified xsi:type="dcterms:W3CDTF">2022-05-02T16:17:24Z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0x01010016597A6DD54B2D4BB5F63558C9048978</vt:lpwstr>
  </property>
</Properties>
</file>