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9" r:id="rId4"/>
    <p:sldId id="261" r:id="rId5"/>
    <p:sldId id="258" r:id="rId6"/>
    <p:sldId id="262" r:id="rId7"/>
    <p:sldId id="260" r:id="rId8"/>
    <p:sldId id="263" r:id="rId9"/>
    <p:sldId id="264" r:id="rId10"/>
    <p:sldId id="350" r:id="rId11"/>
    <p:sldId id="351" r:id="rId12"/>
    <p:sldId id="319" r:id="rId13"/>
    <p:sldId id="344" r:id="rId14"/>
    <p:sldId id="345" r:id="rId15"/>
    <p:sldId id="320" r:id="rId16"/>
    <p:sldId id="333" r:id="rId17"/>
    <p:sldId id="321" r:id="rId18"/>
    <p:sldId id="322" r:id="rId19"/>
    <p:sldId id="323" r:id="rId20"/>
    <p:sldId id="324" r:id="rId21"/>
    <p:sldId id="325" r:id="rId22"/>
    <p:sldId id="318" r:id="rId23"/>
    <p:sldId id="328" r:id="rId24"/>
    <p:sldId id="329" r:id="rId25"/>
    <p:sldId id="265" r:id="rId26"/>
    <p:sldId id="266" r:id="rId27"/>
    <p:sldId id="267" r:id="rId28"/>
    <p:sldId id="332" r:id="rId29"/>
    <p:sldId id="269" r:id="rId30"/>
    <p:sldId id="268" r:id="rId31"/>
    <p:sldId id="271" r:id="rId32"/>
    <p:sldId id="272" r:id="rId33"/>
    <p:sldId id="349" r:id="rId34"/>
    <p:sldId id="348" r:id="rId35"/>
    <p:sldId id="347" r:id="rId36"/>
    <p:sldId id="346" r:id="rId37"/>
    <p:sldId id="336" r:id="rId38"/>
    <p:sldId id="337" r:id="rId39"/>
    <p:sldId id="338" r:id="rId40"/>
    <p:sldId id="33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7"/>
    <a:srgbClr val="043673"/>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9" d="100"/>
          <a:sy n="109" d="100"/>
        </p:scale>
        <p:origin x="55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0461D8-98AD-45ED-9AD0-A4031E377DB0}" type="datetimeFigureOut">
              <a:rPr lang="en-US" smtClean="0"/>
              <a:t>9/12/2022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EFEEEF-43ED-4198-A38A-4F4A8DEEAF94}" type="slidenum">
              <a:rPr lang="en-US" smtClean="0"/>
              <a:t>‹#›</a:t>
            </a:fld>
            <a:endParaRPr lang="en-US" dirty="0"/>
          </a:p>
        </p:txBody>
      </p:sp>
    </p:spTree>
    <p:extLst>
      <p:ext uri="{BB962C8B-B14F-4D97-AF65-F5344CB8AC3E}">
        <p14:creationId xmlns:p14="http://schemas.microsoft.com/office/powerpoint/2010/main" val="1423108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14="http://schemas.microsoft.com/office/powerpoint/2010/main"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12/09/2022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dirty="0"/>
          </a:p>
        </p:txBody>
      </p:sp>
    </p:spTree>
    <p:extLst>
      <p:ext uri="{BB962C8B-B14F-4D97-AF65-F5344CB8AC3E}">
        <p14:creationId xmlns:p14="http://schemas.microsoft.com/office/powerpoint/2010/main" val="2529234125"/>
      </p:ext>
    </p:extLst>
  </p:cSld>
  <p:clrMapOvr>
    <a:masterClrMapping/>
  </p:clrMapOvr>
</p:sldLayout>
</file>

<file path=ppt/slideLayouts/slideLayout10.xml><?xml version="1.0" encoding="utf-8"?>
<p:sldLayout xmlns:p14="http://schemas.microsoft.com/office/powerpoint/2010/main"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12/09/2022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dirty="0"/>
          </a:p>
        </p:txBody>
      </p:sp>
    </p:spTree>
    <p:extLst>
      <p:ext uri="{BB962C8B-B14F-4D97-AF65-F5344CB8AC3E}">
        <p14:creationId xmlns:p14="http://schemas.microsoft.com/office/powerpoint/2010/main" val="4173578905"/>
      </p:ext>
    </p:extLst>
  </p:cSld>
  <p:clrMapOvr>
    <a:masterClrMapping/>
  </p:clrMapOvr>
</p:sldLayout>
</file>

<file path=ppt/slideLayouts/slideLayout11.xml><?xml version="1.0" encoding="utf-8"?>
<p:sldLayout xmlns:p14="http://schemas.microsoft.com/office/powerpoint/2010/main"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12/09/2022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dirty="0"/>
          </a:p>
        </p:txBody>
      </p:sp>
    </p:spTree>
    <p:extLst>
      <p:ext uri="{BB962C8B-B14F-4D97-AF65-F5344CB8AC3E}">
        <p14:creationId xmlns:p14="http://schemas.microsoft.com/office/powerpoint/2010/main" val="1181440918"/>
      </p:ext>
    </p:extLst>
  </p:cSld>
  <p:clrMapOvr>
    <a:masterClrMapping/>
  </p:clrMapOvr>
</p:sldLayout>
</file>

<file path=ppt/slideLayouts/slideLayout2.xml><?xml version="1.0" encoding="utf-8"?>
<p:sldLayout xmlns:p14="http://schemas.microsoft.com/office/powerpoint/2010/main"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12/09/2022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dirty="0"/>
          </a:p>
        </p:txBody>
      </p:sp>
    </p:spTree>
    <p:extLst>
      <p:ext uri="{BB962C8B-B14F-4D97-AF65-F5344CB8AC3E}">
        <p14:creationId xmlns:p14="http://schemas.microsoft.com/office/powerpoint/2010/main" val="110995128"/>
      </p:ext>
    </p:extLst>
  </p:cSld>
  <p:clrMapOvr>
    <a:masterClrMapping/>
  </p:clrMapOvr>
</p:sldLayout>
</file>

<file path=ppt/slideLayouts/slideLayout3.xml><?xml version="1.0" encoding="utf-8"?>
<p:sldLayout xmlns:p14="http://schemas.microsoft.com/office/powerpoint/2010/main"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80FD44-7A34-42C2-B1DC-91EF99F90890}" type="datetimeFigureOut">
              <a:rPr lang="en-GB" smtClean="0"/>
              <a:t>12/09/2022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dirty="0"/>
          </a:p>
        </p:txBody>
      </p:sp>
    </p:spTree>
    <p:extLst>
      <p:ext uri="{BB962C8B-B14F-4D97-AF65-F5344CB8AC3E}">
        <p14:creationId xmlns:p14="http://schemas.microsoft.com/office/powerpoint/2010/main" val="4254011075"/>
      </p:ext>
    </p:extLst>
  </p:cSld>
  <p:clrMapOvr>
    <a:masterClrMapping/>
  </p:clrMapOvr>
</p:sldLayout>
</file>

<file path=ppt/slideLayouts/slideLayout4.xml><?xml version="1.0" encoding="utf-8"?>
<p:sldLayout xmlns:p14="http://schemas.microsoft.com/office/powerpoint/2010/main"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080FD44-7A34-42C2-B1DC-91EF99F90890}" type="datetimeFigureOut">
              <a:rPr lang="en-GB" smtClean="0"/>
              <a:t>12/09/2022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6BC0DEB-40E7-4E2B-AFA7-58970AFA776D}" type="slidenum">
              <a:rPr lang="en-GB" smtClean="0"/>
              <a:t>‹#›</a:t>
            </a:fld>
            <a:endParaRPr lang="en-GB" dirty="0"/>
          </a:p>
        </p:txBody>
      </p:sp>
    </p:spTree>
    <p:extLst>
      <p:ext uri="{BB962C8B-B14F-4D97-AF65-F5344CB8AC3E}">
        <p14:creationId xmlns:p14="http://schemas.microsoft.com/office/powerpoint/2010/main" val="3555725093"/>
      </p:ext>
    </p:extLst>
  </p:cSld>
  <p:clrMapOvr>
    <a:masterClrMapping/>
  </p:clrMapOvr>
</p:sldLayout>
</file>

<file path=ppt/slideLayouts/slideLayout5.xml><?xml version="1.0" encoding="utf-8"?>
<p:sldLayout xmlns:p14="http://schemas.microsoft.com/office/powerpoint/2010/main"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080FD44-7A34-42C2-B1DC-91EF99F90890}" type="datetimeFigureOut">
              <a:rPr lang="en-GB" smtClean="0"/>
              <a:t>12/09/2022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6BC0DEB-40E7-4E2B-AFA7-58970AFA776D}" type="slidenum">
              <a:rPr lang="en-GB" smtClean="0"/>
              <a:t>‹#›</a:t>
            </a:fld>
            <a:endParaRPr lang="en-GB" dirty="0"/>
          </a:p>
        </p:txBody>
      </p:sp>
    </p:spTree>
    <p:extLst>
      <p:ext uri="{BB962C8B-B14F-4D97-AF65-F5344CB8AC3E}">
        <p14:creationId xmlns:p14="http://schemas.microsoft.com/office/powerpoint/2010/main" val="1059779901"/>
      </p:ext>
    </p:extLst>
  </p:cSld>
  <p:clrMapOvr>
    <a:masterClrMapping/>
  </p:clrMapOvr>
</p:sldLayout>
</file>

<file path=ppt/slideLayouts/slideLayout6.xml><?xml version="1.0" encoding="utf-8"?>
<p:sldLayout xmlns:p14="http://schemas.microsoft.com/office/powerpoint/2010/main"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080FD44-7A34-42C2-B1DC-91EF99F90890}" type="datetimeFigureOut">
              <a:rPr lang="en-GB" smtClean="0"/>
              <a:t>12/09/2022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6BC0DEB-40E7-4E2B-AFA7-58970AFA776D}" type="slidenum">
              <a:rPr lang="en-GB" smtClean="0"/>
              <a:t>‹#›</a:t>
            </a:fld>
            <a:endParaRPr lang="en-GB" dirty="0"/>
          </a:p>
        </p:txBody>
      </p:sp>
    </p:spTree>
    <p:extLst>
      <p:ext uri="{BB962C8B-B14F-4D97-AF65-F5344CB8AC3E}">
        <p14:creationId xmlns:p14="http://schemas.microsoft.com/office/powerpoint/2010/main" val="8915518"/>
      </p:ext>
    </p:extLst>
  </p:cSld>
  <p:clrMapOvr>
    <a:masterClrMapping/>
  </p:clrMapOvr>
</p:sldLayout>
</file>

<file path=ppt/slideLayouts/slideLayout7.xml><?xml version="1.0" encoding="utf-8"?>
<p:sldLayout xmlns:p14="http://schemas.microsoft.com/office/powerpoint/2010/main"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80FD44-7A34-42C2-B1DC-91EF99F90890}" type="datetimeFigureOut">
              <a:rPr lang="en-GB" smtClean="0"/>
              <a:t>12/09/2022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6BC0DEB-40E7-4E2B-AFA7-58970AFA776D}" type="slidenum">
              <a:rPr lang="en-GB" smtClean="0"/>
              <a:t>‹#›</a:t>
            </a:fld>
            <a:endParaRPr lang="en-GB" dirty="0"/>
          </a:p>
        </p:txBody>
      </p:sp>
    </p:spTree>
    <p:extLst>
      <p:ext uri="{BB962C8B-B14F-4D97-AF65-F5344CB8AC3E}">
        <p14:creationId xmlns:p14="http://schemas.microsoft.com/office/powerpoint/2010/main" val="703561652"/>
      </p:ext>
    </p:extLst>
  </p:cSld>
  <p:clrMapOvr>
    <a:masterClrMapping/>
  </p:clrMapOvr>
</p:sldLayout>
</file>

<file path=ppt/slideLayouts/slideLayout8.xml><?xml version="1.0" encoding="utf-8"?>
<p:sldLayout xmlns:p14="http://schemas.microsoft.com/office/powerpoint/2010/main"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80FD44-7A34-42C2-B1DC-91EF99F90890}" type="datetimeFigureOut">
              <a:rPr lang="en-GB" smtClean="0"/>
              <a:t>12/09/2022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6BC0DEB-40E7-4E2B-AFA7-58970AFA776D}" type="slidenum">
              <a:rPr lang="en-GB" smtClean="0"/>
              <a:t>‹#›</a:t>
            </a:fld>
            <a:endParaRPr lang="en-GB" dirty="0"/>
          </a:p>
        </p:txBody>
      </p:sp>
    </p:spTree>
    <p:extLst>
      <p:ext uri="{BB962C8B-B14F-4D97-AF65-F5344CB8AC3E}">
        <p14:creationId xmlns:p14="http://schemas.microsoft.com/office/powerpoint/2010/main" val="2385776127"/>
      </p:ext>
    </p:extLst>
  </p:cSld>
  <p:clrMapOvr>
    <a:masterClrMapping/>
  </p:clrMapOvr>
</p:sldLayout>
</file>

<file path=ppt/slideLayouts/slideLayout9.xml><?xml version="1.0" encoding="utf-8"?>
<p:sldLayout xmlns:p14="http://schemas.microsoft.com/office/powerpoint/2010/main"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80FD44-7A34-42C2-B1DC-91EF99F90890}" type="datetimeFigureOut">
              <a:rPr lang="en-GB" smtClean="0"/>
              <a:t>12/09/2022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6BC0DEB-40E7-4E2B-AFA7-58970AFA776D}" type="slidenum">
              <a:rPr lang="en-GB" smtClean="0"/>
              <a:t>‹#›</a:t>
            </a:fld>
            <a:endParaRPr lang="en-GB" dirty="0"/>
          </a:p>
        </p:txBody>
      </p:sp>
    </p:spTree>
    <p:extLst>
      <p:ext uri="{BB962C8B-B14F-4D97-AF65-F5344CB8AC3E}">
        <p14:creationId xmlns:p14="http://schemas.microsoft.com/office/powerpoint/2010/main" val="1050896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80FD44-7A34-42C2-B1DC-91EF99F90890}" type="datetimeFigureOut">
              <a:rPr lang="en-GB" smtClean="0"/>
              <a:t>12/09/2022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BC0DEB-40E7-4E2B-AFA7-58970AFA776D}" type="slidenum">
              <a:rPr lang="en-GB" smtClean="0"/>
              <a:t>‹#›</a:t>
            </a:fld>
            <a:endParaRPr lang="en-GB" dirty="0"/>
          </a:p>
        </p:txBody>
      </p:sp>
    </p:spTree>
    <p:extLst>
      <p:ext uri="{BB962C8B-B14F-4D97-AF65-F5344CB8AC3E}">
        <p14:creationId xmlns:p14="http://schemas.microsoft.com/office/powerpoint/2010/main" val="611046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12.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5.png"/><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s://svgsilh.com/4caf50/image/304167.html" TargetMode="External"/><Relationship Id="rId4" Type="http://schemas.openxmlformats.org/officeDocument/2006/relationships/image" Target="../media/image36.sv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ctrTitle"/>
          </p:nvPr>
        </p:nvSpPr>
        <p:spPr/>
        <p:txBody>
          <a:bodyPr/>
          <a:lstStyle/>
          <a:p>
            <a:endParaRPr lang="en-GB" dirty="0"/>
          </a:p>
        </p:txBody>
      </p:sp>
      <p:sp>
        <p:nvSpPr>
          <p:cNvPr id="3" name="Subtitle 2" descr="" title=""/>
          <p:cNvSpPr>
            <a:spLocks noGrp="1"/>
          </p:cNvSpPr>
          <p:nvPr>
            <p:ph type="subTitle" idx="1"/>
          </p:nvPr>
        </p:nvSpPr>
        <p:spPr/>
        <p:txBody>
          <a:bodyPr/>
          <a:lstStyle/>
          <a:p>
            <a:endParaRPr lang="en-GB" dirty="0"/>
          </a:p>
        </p:txBody>
      </p:sp>
      <p:pic>
        <p:nvPicPr>
          <p:cNvPr id="4" name="Picture 3" descr="" titl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9133261"/>
      </p:ext>
    </p:extLst>
  </p:cSld>
  <p:clrMapOvr>
    <a:masterClrMapping/>
  </p:clrMapOvr>
</p:sld>
</file>

<file path=ppt/slides/slide10.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descr="" title=""/>
          <p:cNvSpPr>
            <a:spLocks noGrp="1"/>
          </p:cNvSpPr>
          <p:nvPr>
            <p:ph type="title"/>
          </p:nvPr>
        </p:nvSpPr>
        <p:spPr/>
        <p:txBody>
          <a:bodyPr>
            <a:normAutofit/>
          </a:bodyPr>
          <a:lstStyle/>
          <a:p>
            <a:r>
              <a:rPr lang="en-US" altLang="en-US" dirty="0"/>
              <a:t>Chilean assessment and recommendations on corrective taxes by the OECD/IMF</a:t>
            </a:r>
            <a:endParaRPr lang="en-GB" dirty="0"/>
          </a:p>
        </p:txBody>
      </p:sp>
      <p:sp>
        <p:nvSpPr>
          <p:cNvPr id="5" name="Marcador de texto 11" descr="" title="">
            <a:extLst>
              <a:ext uri="{FF2B5EF4-FFF2-40B4-BE49-F238E27FC236}">
                <a16:creationId xmlns:a16="http://schemas.microsoft.com/office/drawing/2014/main" id="{BDA51ACD-8B4E-A1E8-B456-2BF0B4651039}"/>
              </a:ext>
            </a:extLst>
          </p:cNvPr>
          <p:cNvSpPr txBox="1">
            <a:spLocks/>
          </p:cNvSpPr>
          <p:nvPr/>
        </p:nvSpPr>
        <p:spPr>
          <a:xfrm>
            <a:off x="828503" y="1624752"/>
            <a:ext cx="10288676" cy="440242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Heldane Text Medium" panose="02020503030202060203" pitchFamily="18"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Heldane Text Medium" panose="02020503030202060203" pitchFamily="18"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ldane Text Medium" panose="02020503030202060203" pitchFamily="18"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ldane Text Medium" panose="02020503030202060203" pitchFamily="18"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defRPr/>
            </a:pPr>
            <a:r>
              <a:rPr lang="en-US" altLang="en-US" sz="1400" dirty="0">
                <a:latin typeface="+mn-lt"/>
                <a:ea typeface="Verdana" panose="020B0604030504040204" pitchFamily="34" charset="0"/>
                <a:cs typeface="Verdana" panose="020B0604030504040204" pitchFamily="34" charset="0"/>
              </a:rPr>
              <a:t>In the framework of a joint OECD/IMF review of Chile’s tax expenditure methodology and corrective excise taxes, these institutions addressed the current status of certain environmentally related taxes:</a:t>
            </a:r>
            <a:endParaRPr lang="es-ES" altLang="en-US" sz="1400" dirty="0">
              <a:solidFill>
                <a:sysClr val="windowText" lastClr="000000"/>
              </a:solidFill>
              <a:latin typeface="+mn-lt"/>
              <a:cs typeface="+mn-cs"/>
            </a:endParaRPr>
          </a:p>
          <a:p>
            <a:pPr algn="just">
              <a:lnSpc>
                <a:spcPct val="100000"/>
              </a:lnSpc>
              <a:spcBef>
                <a:spcPts val="0"/>
              </a:spcBef>
              <a:defRPr/>
            </a:pPr>
            <a:endParaRPr kumimoji="0" lang="es-ES" sz="1400" b="0" i="0" u="none" strike="noStrike" kern="1200" cap="none" spc="0" normalizeH="0" baseline="0" noProof="0" dirty="0">
              <a:ln>
                <a:noFill/>
              </a:ln>
              <a:solidFill>
                <a:sysClr val="windowText" lastClr="000000"/>
              </a:solidFill>
              <a:effectLst/>
              <a:uLnTx/>
              <a:uFillTx/>
              <a:latin typeface="+mn-lt"/>
              <a:ea typeface="+mn-ea"/>
              <a:cs typeface="+mn-cs"/>
            </a:endParaRPr>
          </a:p>
          <a:p>
            <a:pPr algn="just">
              <a:lnSpc>
                <a:spcPct val="100000"/>
              </a:lnSpc>
              <a:spcBef>
                <a:spcPts val="0"/>
              </a:spcBef>
              <a:defRPr/>
            </a:pPr>
            <a:endParaRPr kumimoji="0" lang="en-GB" sz="1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20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aphicFrame>
        <p:nvGraphicFramePr>
          <p:cNvPr id="3" name="Table 2" descr="" title="">
            <a:extLst>
              <a:ext uri="{FF2B5EF4-FFF2-40B4-BE49-F238E27FC236}">
                <a16:creationId xmlns:a16="http://schemas.microsoft.com/office/drawing/2014/main" id="{E779F7CA-A0C4-444D-B8E2-A8A38640B5A0}"/>
              </a:ext>
            </a:extLst>
          </p:cNvPr>
          <p:cNvGraphicFramePr>
            <a:graphicFrameLocks noGrp="1"/>
          </p:cNvGraphicFramePr>
          <p:nvPr/>
        </p:nvGraphicFramePr>
        <p:xfrm>
          <a:off x="933450" y="2306604"/>
          <a:ext cx="10515600" cy="3023998"/>
        </p:xfrm>
        <a:graphic>
          <a:graphicData uri="http://schemas.openxmlformats.org/drawingml/2006/table">
            <a:tbl>
              <a:tblPr firstRow="1" firstCol="1" bandRow="1"/>
              <a:tblGrid>
                <a:gridCol w="1412919">
                  <a:extLst>
                    <a:ext uri="{9D8B030D-6E8A-4147-A177-3AD203B41FA5}">
                      <a16:colId xmlns:a16="http://schemas.microsoft.com/office/drawing/2014/main" val="756064457"/>
                    </a:ext>
                  </a:extLst>
                </a:gridCol>
                <a:gridCol w="1676013">
                  <a:extLst>
                    <a:ext uri="{9D8B030D-6E8A-4147-A177-3AD203B41FA5}">
                      <a16:colId xmlns:a16="http://schemas.microsoft.com/office/drawing/2014/main" val="3541184516"/>
                    </a:ext>
                  </a:extLst>
                </a:gridCol>
                <a:gridCol w="3220134">
                  <a:extLst>
                    <a:ext uri="{9D8B030D-6E8A-4147-A177-3AD203B41FA5}">
                      <a16:colId xmlns:a16="http://schemas.microsoft.com/office/drawing/2014/main" val="2870310007"/>
                    </a:ext>
                  </a:extLst>
                </a:gridCol>
                <a:gridCol w="2103267">
                  <a:extLst>
                    <a:ext uri="{9D8B030D-6E8A-4147-A177-3AD203B41FA5}">
                      <a16:colId xmlns:a16="http://schemas.microsoft.com/office/drawing/2014/main" val="3530596178"/>
                    </a:ext>
                  </a:extLst>
                </a:gridCol>
                <a:gridCol w="2103267">
                  <a:extLst>
                    <a:ext uri="{9D8B030D-6E8A-4147-A177-3AD203B41FA5}">
                      <a16:colId xmlns:a16="http://schemas.microsoft.com/office/drawing/2014/main" val="3636999628"/>
                    </a:ext>
                  </a:extLst>
                </a:gridCol>
              </a:tblGrid>
              <a:tr h="0">
                <a:tc gridSpan="2">
                  <a:txBody>
                    <a:bodyPr/>
                    <a:lstStyle/>
                    <a:p>
                      <a:pPr algn="ctr">
                        <a:lnSpc>
                          <a:spcPct val="107000"/>
                        </a:lnSpc>
                        <a:spcAft>
                          <a:spcPts val="800"/>
                        </a:spcAft>
                      </a:pPr>
                      <a:endParaRPr lang="en-US" sz="1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ctr">
                        <a:lnSpc>
                          <a:spcPct val="107000"/>
                        </a:lnSpc>
                        <a:spcAft>
                          <a:spcPts val="800"/>
                        </a:spcAft>
                      </a:pPr>
                      <a:r>
                        <a:rPr lang="en-US" sz="1400" b="1" dirty="0">
                          <a:solidFill>
                            <a:schemeClr val="bg1"/>
                          </a:solidFill>
                          <a:effectLst/>
                          <a:latin typeface="+mn-lt"/>
                          <a:ea typeface="Calibri" panose="020F0502020204030204" pitchFamily="34" charset="0"/>
                          <a:cs typeface="Times New Roman" panose="02020603050405020304" pitchFamily="18" charset="0"/>
                        </a:rPr>
                        <a:t>Description</a:t>
                      </a:r>
                      <a:endParaRPr lang="en-US" sz="1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a:lnSpc>
                          <a:spcPct val="107000"/>
                        </a:lnSpc>
                        <a:spcAft>
                          <a:spcPts val="800"/>
                        </a:spcAft>
                      </a:pPr>
                      <a:r>
                        <a:rPr lang="en-US" sz="1400" b="1" dirty="0">
                          <a:solidFill>
                            <a:schemeClr val="bg1"/>
                          </a:solidFill>
                          <a:effectLst/>
                          <a:latin typeface="+mn-lt"/>
                          <a:ea typeface="Calibri" panose="020F0502020204030204" pitchFamily="34" charset="0"/>
                          <a:cs typeface="Times New Roman" panose="02020603050405020304" pitchFamily="18" charset="0"/>
                        </a:rPr>
                        <a:t>OECD / IMF recommendation</a:t>
                      </a:r>
                      <a:endParaRPr lang="en-US" sz="1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a:lnSpc>
                          <a:spcPct val="107000"/>
                        </a:lnSpc>
                        <a:spcAft>
                          <a:spcPts val="800"/>
                        </a:spcAft>
                      </a:pPr>
                      <a:r>
                        <a:rPr lang="en-US" sz="1400" b="1" dirty="0">
                          <a:solidFill>
                            <a:schemeClr val="bg1"/>
                          </a:solidFill>
                          <a:effectLst/>
                          <a:latin typeface="+mn-lt"/>
                          <a:ea typeface="Calibri" panose="020F0502020204030204" pitchFamily="34" charset="0"/>
                          <a:cs typeface="Times New Roman" panose="02020603050405020304" pitchFamily="18" charset="0"/>
                        </a:rPr>
                        <a:t>Tax Reform Proposal</a:t>
                      </a:r>
                      <a:endParaRPr lang="en-US" sz="1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695426487"/>
                  </a:ext>
                </a:extLst>
              </a:tr>
              <a:tr h="601157">
                <a:tc rowSpan="2">
                  <a:txBody>
                    <a:bodyPr/>
                    <a:lstStyle/>
                    <a:p>
                      <a:pPr algn="just">
                        <a:lnSpc>
                          <a:spcPct val="107000"/>
                        </a:lnSpc>
                        <a:spcAft>
                          <a:spcPts val="800"/>
                        </a:spcAft>
                      </a:pPr>
                      <a:r>
                        <a:rPr lang="en-US" sz="1400" b="1" dirty="0">
                          <a:solidFill>
                            <a:schemeClr val="bg1"/>
                          </a:solidFill>
                          <a:effectLst/>
                          <a:latin typeface="+mn-lt"/>
                          <a:ea typeface="Calibri" panose="020F0502020204030204" pitchFamily="34" charset="0"/>
                          <a:cs typeface="Times New Roman" panose="02020603050405020304" pitchFamily="18" charset="0"/>
                        </a:rPr>
                        <a:t>FUEL TAX (base component)</a:t>
                      </a:r>
                    </a:p>
                    <a:p>
                      <a:pPr algn="just">
                        <a:lnSpc>
                          <a:spcPct val="107000"/>
                        </a:lnSpc>
                        <a:spcAft>
                          <a:spcPts val="800"/>
                        </a:spcAft>
                      </a:pPr>
                      <a:r>
                        <a:rPr lang="en-US" sz="1400" b="1" dirty="0">
                          <a:solidFill>
                            <a:schemeClr val="bg1"/>
                          </a:solidFill>
                          <a:effectLst/>
                          <a:latin typeface="+mn-lt"/>
                          <a:ea typeface="Calibri" panose="020F0502020204030204" pitchFamily="34" charset="0"/>
                          <a:cs typeface="Times New Roman" panose="02020603050405020304" pitchFamily="18" charset="0"/>
                        </a:rPr>
                        <a:t>[specific charge per quantity of fuel]</a:t>
                      </a:r>
                    </a:p>
                    <a:p>
                      <a:pPr algn="just">
                        <a:lnSpc>
                          <a:spcPct val="107000"/>
                        </a:lnSpc>
                        <a:spcAft>
                          <a:spcPts val="800"/>
                        </a:spcAft>
                      </a:pPr>
                      <a:endParaRPr lang="en-US" sz="1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just">
                        <a:lnSpc>
                          <a:spcPct val="107000"/>
                        </a:lnSpc>
                        <a:spcAft>
                          <a:spcPts val="800"/>
                        </a:spcAft>
                      </a:pPr>
                      <a:r>
                        <a:rPr lang="en-US" sz="1400" b="1" dirty="0">
                          <a:solidFill>
                            <a:schemeClr val="bg1"/>
                          </a:solidFill>
                          <a:effectLst/>
                          <a:latin typeface="+mn-lt"/>
                          <a:ea typeface="Calibri" panose="020F0502020204030204" pitchFamily="34" charset="0"/>
                          <a:cs typeface="Times New Roman" panose="02020603050405020304" pitchFamily="18" charset="0"/>
                        </a:rPr>
                        <a:t>Gasoline</a:t>
                      </a:r>
                      <a:endParaRPr lang="en-US" sz="1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just">
                        <a:lnSpc>
                          <a:spcPct val="107000"/>
                        </a:lnSpc>
                        <a:spcAft>
                          <a:spcPts val="800"/>
                        </a:spcAft>
                      </a:pPr>
                      <a:r>
                        <a:rPr lang="en-US" sz="1400" dirty="0">
                          <a:effectLst/>
                          <a:latin typeface="+mn-lt"/>
                          <a:ea typeface="Calibri" panose="020F0502020204030204" pitchFamily="34" charset="0"/>
                          <a:cs typeface="Times New Roman" panose="02020603050405020304" pitchFamily="18" charset="0"/>
                        </a:rPr>
                        <a:t>US$ 370/m</a:t>
                      </a:r>
                      <a:r>
                        <a:rPr lang="en-US" sz="1400" baseline="30000" dirty="0">
                          <a:effectLst/>
                          <a:latin typeface="+mn-lt"/>
                          <a:ea typeface="Calibri" panose="020F0502020204030204" pitchFamily="34" charset="0"/>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07000"/>
                        </a:lnSpc>
                        <a:spcAft>
                          <a:spcPts val="800"/>
                        </a:spcAft>
                      </a:pPr>
                      <a:r>
                        <a:rPr lang="en-US" sz="1400" dirty="0">
                          <a:effectLst/>
                          <a:latin typeface="+mn-lt"/>
                          <a:cs typeface="Times New Roman" panose="02020603050405020304" pitchFamily="18" charset="0"/>
                        </a:rPr>
                        <a:t>Eliminate distortions:</a:t>
                      </a:r>
                    </a:p>
                    <a:p>
                      <a:pPr marL="342900" indent="-342900" algn="just">
                        <a:lnSpc>
                          <a:spcPct val="107000"/>
                        </a:lnSpc>
                        <a:spcAft>
                          <a:spcPts val="800"/>
                        </a:spcAft>
                        <a:buFont typeface="+mj-lt"/>
                        <a:buAutoNum type="arabicPeriod"/>
                      </a:pPr>
                      <a:r>
                        <a:rPr lang="en-US" sz="1400" dirty="0">
                          <a:effectLst/>
                          <a:latin typeface="+mn-lt"/>
                          <a:cs typeface="Times New Roman" panose="02020603050405020304" pitchFamily="18" charset="0"/>
                        </a:rPr>
                        <a:t>Include the corresponding fuel tax in the VAT base.</a:t>
                      </a:r>
                    </a:p>
                    <a:p>
                      <a:pPr marL="342900" indent="-342900" algn="just">
                        <a:lnSpc>
                          <a:spcPct val="107000"/>
                        </a:lnSpc>
                        <a:spcAft>
                          <a:spcPts val="800"/>
                        </a:spcAft>
                        <a:buFont typeface="+mj-lt"/>
                        <a:buAutoNum type="arabicPeriod"/>
                      </a:pPr>
                      <a:r>
                        <a:rPr lang="en-US" sz="1400" dirty="0">
                          <a:effectLst/>
                          <a:latin typeface="+mn-lt"/>
                          <a:cs typeface="Times New Roman" panose="02020603050405020304" pitchFamily="18" charset="0"/>
                        </a:rPr>
                        <a:t>Close the gap between diesel and gasoline excises.</a:t>
                      </a:r>
                    </a:p>
                    <a:p>
                      <a:pPr marL="342900" indent="-342900" algn="just">
                        <a:lnSpc>
                          <a:spcPct val="107000"/>
                        </a:lnSpc>
                        <a:spcAft>
                          <a:spcPts val="800"/>
                        </a:spcAft>
                        <a:buFont typeface="+mj-lt"/>
                        <a:buAutoNum type="arabicPeriod"/>
                      </a:pPr>
                      <a:r>
                        <a:rPr lang="en-US" sz="1400" dirty="0">
                          <a:effectLst/>
                          <a:latin typeface="+mn-lt"/>
                          <a:cs typeface="Times New Roman" panose="02020603050405020304" pitchFamily="18" charset="0"/>
                        </a:rPr>
                        <a:t>Move both motor fuels excises closer to efficiency levels.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42900" indent="-342900" algn="just">
                        <a:lnSpc>
                          <a:spcPct val="107000"/>
                        </a:lnSpc>
                        <a:spcAft>
                          <a:spcPts val="800"/>
                        </a:spcAft>
                        <a:buFont typeface="+mj-lt"/>
                        <a:buAutoNum type="arabicPeriod"/>
                      </a:pPr>
                      <a:r>
                        <a:rPr lang="en-US" sz="1400" dirty="0">
                          <a:effectLst/>
                          <a:latin typeface="+mn-lt"/>
                          <a:cs typeface="Times New Roman" panose="02020603050405020304" pitchFamily="18" charset="0"/>
                        </a:rPr>
                        <a:t>Increase of the fixed component to US$ 435/m</a:t>
                      </a:r>
                      <a:r>
                        <a:rPr lang="en-US" sz="1400" baseline="30000" dirty="0">
                          <a:effectLst/>
                          <a:latin typeface="+mn-lt"/>
                          <a:cs typeface="Times New Roman" panose="02020603050405020304" pitchFamily="18" charset="0"/>
                        </a:rPr>
                        <a:t>3</a:t>
                      </a:r>
                      <a:r>
                        <a:rPr lang="en-US" sz="1400" dirty="0">
                          <a:effectLst/>
                          <a:latin typeface="+mn-lt"/>
                          <a:cs typeface="Times New Roman" panose="02020603050405020304" pitchFamily="18" charset="0"/>
                        </a:rPr>
                        <a:t>.</a:t>
                      </a:r>
                    </a:p>
                    <a:p>
                      <a:pPr marL="342900" indent="-342900" algn="just">
                        <a:lnSpc>
                          <a:spcPct val="107000"/>
                        </a:lnSpc>
                        <a:spcAft>
                          <a:spcPts val="800"/>
                        </a:spcAft>
                        <a:buFont typeface="+mj-lt"/>
                        <a:buAutoNum type="arabicPeriod"/>
                      </a:pPr>
                      <a:r>
                        <a:rPr lang="en-US" sz="1400" dirty="0">
                          <a:effectLst/>
                          <a:latin typeface="+mn-lt"/>
                          <a:cs typeface="Times New Roman" panose="02020603050405020304" pitchFamily="18" charset="0"/>
                        </a:rPr>
                        <a:t>Elimination of exemptions / tax credits.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4786654"/>
                  </a:ext>
                </a:extLst>
              </a:tr>
              <a:tr h="0">
                <a:tc vMerge="1">
                  <a:txBody>
                    <a:bodyPr/>
                    <a:lstStyle/>
                    <a:p>
                      <a:endParaRPr lang="en-US"/>
                    </a:p>
                  </a:txBody>
                  <a:tcPr/>
                </a:tc>
                <a:tc>
                  <a:txBody>
                    <a:bodyPr/>
                    <a:lstStyle/>
                    <a:p>
                      <a:pPr algn="just">
                        <a:lnSpc>
                          <a:spcPct val="107000"/>
                        </a:lnSpc>
                        <a:spcAft>
                          <a:spcPts val="800"/>
                        </a:spcAft>
                      </a:pPr>
                      <a:r>
                        <a:rPr lang="en-US" sz="1400" b="1" dirty="0">
                          <a:solidFill>
                            <a:schemeClr val="bg1"/>
                          </a:solidFill>
                          <a:effectLst/>
                          <a:latin typeface="+mn-lt"/>
                          <a:ea typeface="Calibri" panose="020F0502020204030204" pitchFamily="34" charset="0"/>
                          <a:cs typeface="Times New Roman" panose="02020603050405020304" pitchFamily="18" charset="0"/>
                        </a:rPr>
                        <a:t>Diesel</a:t>
                      </a:r>
                      <a:endParaRPr lang="en-US" sz="1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just">
                        <a:lnSpc>
                          <a:spcPct val="107000"/>
                        </a:lnSpc>
                        <a:spcAft>
                          <a:spcPts val="800"/>
                        </a:spcAft>
                      </a:pPr>
                      <a:r>
                        <a:rPr lang="en-US" sz="1400" dirty="0">
                          <a:effectLst/>
                          <a:latin typeface="+mn-lt"/>
                          <a:ea typeface="Calibri" panose="020F0502020204030204" pitchFamily="34" charset="0"/>
                          <a:cs typeface="Times New Roman" panose="02020603050405020304" pitchFamily="18" charset="0"/>
                        </a:rPr>
                        <a:t>US$ 90/m</a:t>
                      </a:r>
                      <a:r>
                        <a:rPr lang="en-US" sz="1400" baseline="30000" dirty="0">
                          <a:effectLst/>
                          <a:latin typeface="+mn-lt"/>
                          <a:ea typeface="Calibri" panose="020F0502020204030204" pitchFamily="34" charset="0"/>
                          <a:cs typeface="Times New Roman" panose="02020603050405020304" pitchFamily="18" charset="0"/>
                        </a:rPr>
                        <a:t>3</a:t>
                      </a:r>
                    </a:p>
                    <a:p>
                      <a:pPr algn="just">
                        <a:lnSpc>
                          <a:spcPct val="107000"/>
                        </a:lnSpc>
                        <a:spcAft>
                          <a:spcPts val="800"/>
                        </a:spcAft>
                      </a:pPr>
                      <a:r>
                        <a:rPr lang="en-US" sz="1400" dirty="0">
                          <a:effectLst/>
                          <a:latin typeface="+mn-lt"/>
                          <a:ea typeface="Calibri" panose="020F0502020204030204" pitchFamily="34" charset="0"/>
                          <a:cs typeface="Times New Roman" panose="02020603050405020304" pitchFamily="18" charset="0"/>
                        </a:rPr>
                        <a:t>Multiple benefits, e.g.: </a:t>
                      </a:r>
                    </a:p>
                    <a:p>
                      <a:pPr marL="285750" indent="-285750" algn="just">
                        <a:lnSpc>
                          <a:spcPct val="107000"/>
                        </a:lnSpc>
                        <a:spcAft>
                          <a:spcPts val="800"/>
                        </a:spcAft>
                        <a:buFont typeface="Arial" panose="020B0604020202020204" pitchFamily="34" charset="0"/>
                        <a:buChar char="•"/>
                      </a:pPr>
                      <a:r>
                        <a:rPr lang="en-US" sz="1400" dirty="0">
                          <a:effectLst/>
                          <a:latin typeface="+mn-lt"/>
                          <a:ea typeface="Calibri" panose="020F0502020204030204" pitchFamily="34" charset="0"/>
                          <a:cs typeface="Times New Roman" panose="02020603050405020304" pitchFamily="18" charset="0"/>
                        </a:rPr>
                        <a:t>VAT taxpayers and exporters are exempt as long as they use the diesel for purpose other than motor vehicles</a:t>
                      </a:r>
                    </a:p>
                    <a:p>
                      <a:pPr marL="285750" indent="-285750" algn="just">
                        <a:lnSpc>
                          <a:spcPct val="107000"/>
                        </a:lnSpc>
                        <a:spcAft>
                          <a:spcPts val="800"/>
                        </a:spcAft>
                        <a:buFont typeface="Arial" panose="020B0604020202020204" pitchFamily="34" charset="0"/>
                        <a:buChar char="•"/>
                      </a:pPr>
                      <a:r>
                        <a:rPr lang="en-US" sz="1400" dirty="0">
                          <a:effectLst/>
                          <a:latin typeface="+mn-lt"/>
                          <a:ea typeface="Calibri" panose="020F0502020204030204" pitchFamily="34" charset="0"/>
                          <a:cs typeface="Times New Roman" panose="02020603050405020304" pitchFamily="18" charset="0"/>
                        </a:rPr>
                        <a:t>VAT credit for diesel used for industrial purposes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07000"/>
                        </a:lnSpc>
                        <a:spcAft>
                          <a:spcPts val="800"/>
                        </a:spcAft>
                      </a:pPr>
                      <a:r>
                        <a:rPr lang="en-US" sz="1400" dirty="0">
                          <a:effectLst/>
                          <a:latin typeface="+mn-lt"/>
                          <a:ea typeface="Calibri" panose="020F0502020204030204" pitchFamily="34" charset="0"/>
                          <a:cs typeface="Times New Roman" panose="02020603050405020304" pitchFamily="18" charset="0"/>
                        </a:rPr>
                        <a:t>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07000"/>
                        </a:lnSpc>
                        <a:spcAft>
                          <a:spcPts val="800"/>
                        </a:spcAft>
                      </a:pPr>
                      <a:r>
                        <a:rPr lang="en-US" sz="1400" dirty="0">
                          <a:effectLst/>
                          <a:latin typeface="+mn-lt"/>
                          <a:ea typeface="Calibri" panose="020F0502020204030204" pitchFamily="34" charset="0"/>
                          <a:cs typeface="Times New Roman" panose="02020603050405020304" pitchFamily="18" charset="0"/>
                        </a:rPr>
                        <a:t>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9104154"/>
                  </a:ext>
                </a:extLst>
              </a:tr>
            </a:tbl>
          </a:graphicData>
        </a:graphic>
      </p:graphicFrame>
      <p:pic>
        <p:nvPicPr>
          <p:cNvPr id="7" name="Picture 6" descr="" title="">
            <a:extLst>
              <a:ext uri="{FF2B5EF4-FFF2-40B4-BE49-F238E27FC236}">
                <a16:creationId xmlns:a16="http://schemas.microsoft.com/office/drawing/2014/main" id="{4F71696A-D924-4EC5-938B-C2846CEFB43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753" y="6388917"/>
            <a:ext cx="1333500" cy="401955"/>
          </a:xfrm>
          <a:prstGeom prst="rect">
            <a:avLst/>
          </a:prstGeom>
          <a:noFill/>
          <a:ln>
            <a:noFill/>
          </a:ln>
        </p:spPr>
      </p:pic>
      <p:sp>
        <p:nvSpPr>
          <p:cNvPr id="8" name="TextBox 7" descr="" title="">
            <a:extLst>
              <a:ext uri="{FF2B5EF4-FFF2-40B4-BE49-F238E27FC236}">
                <a16:creationId xmlns:a16="http://schemas.microsoft.com/office/drawing/2014/main" id="{B8391908-FE1A-D098-5392-CF8A56F1645B}"/>
              </a:ext>
            </a:extLst>
          </p:cNvPr>
          <p:cNvSpPr txBox="1"/>
          <p:nvPr/>
        </p:nvSpPr>
        <p:spPr>
          <a:xfrm>
            <a:off x="1793631" y="6388917"/>
            <a:ext cx="2989385" cy="369332"/>
          </a:xfrm>
          <a:prstGeom prst="rect">
            <a:avLst/>
          </a:prstGeom>
          <a:noFill/>
        </p:spPr>
        <p:txBody>
          <a:bodyPr wrap="square" rtlCol="0">
            <a:spAutoFit/>
          </a:bodyPr>
          <a:lstStyle/>
          <a:p>
            <a:r>
              <a:rPr lang="en-US" dirty="0">
                <a:solidFill>
                  <a:schemeClr val="bg1">
                    <a:lumMod val="75000"/>
                  </a:schemeClr>
                </a:solidFill>
              </a:rPr>
              <a:t>1.  Policy &amp; Direction </a:t>
            </a:r>
          </a:p>
        </p:txBody>
      </p:sp>
    </p:spTree>
    <p:extLst>
      <p:ext uri="{BB962C8B-B14F-4D97-AF65-F5344CB8AC3E}">
        <p14:creationId xmlns:p14="http://schemas.microsoft.com/office/powerpoint/2010/main" val="554856915"/>
      </p:ext>
    </p:extLst>
  </p:cSld>
  <p:clrMapOvr>
    <a:masterClrMapping/>
  </p:clrMapOvr>
</p:sld>
</file>

<file path=ppt/slides/slide11.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descr="" title=""/>
          <p:cNvSpPr>
            <a:spLocks noGrp="1"/>
          </p:cNvSpPr>
          <p:nvPr>
            <p:ph type="title"/>
          </p:nvPr>
        </p:nvSpPr>
        <p:spPr/>
        <p:txBody>
          <a:bodyPr>
            <a:normAutofit/>
          </a:bodyPr>
          <a:lstStyle/>
          <a:p>
            <a:r>
              <a:rPr lang="en-US" altLang="en-US" dirty="0"/>
              <a:t>Chilean assessment and recommendations on corrective taxes by the OECD/IMF</a:t>
            </a:r>
            <a:endParaRPr lang="en-GB" dirty="0"/>
          </a:p>
        </p:txBody>
      </p:sp>
      <p:sp>
        <p:nvSpPr>
          <p:cNvPr id="5" name="Marcador de texto 11" descr="" title="">
            <a:extLst>
              <a:ext uri="{FF2B5EF4-FFF2-40B4-BE49-F238E27FC236}">
                <a16:creationId xmlns:a16="http://schemas.microsoft.com/office/drawing/2014/main" id="{BDA51ACD-8B4E-A1E8-B456-2BF0B4651039}"/>
              </a:ext>
            </a:extLst>
          </p:cNvPr>
          <p:cNvSpPr txBox="1">
            <a:spLocks/>
          </p:cNvSpPr>
          <p:nvPr/>
        </p:nvSpPr>
        <p:spPr>
          <a:xfrm>
            <a:off x="828503" y="1624752"/>
            <a:ext cx="10288676" cy="440242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Heldane Text Medium" panose="02020503030202060203" pitchFamily="18"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Heldane Text Medium" panose="02020503030202060203" pitchFamily="18"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ldane Text Medium" panose="02020503030202060203" pitchFamily="18"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ldane Text Medium" panose="02020503030202060203" pitchFamily="18"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defRPr/>
            </a:pPr>
            <a:endParaRPr kumimoji="0" lang="es-ES" sz="1400" b="0" i="0" u="none" strike="noStrike" kern="1200" cap="none" spc="0" normalizeH="0" baseline="0" noProof="0" dirty="0">
              <a:ln>
                <a:noFill/>
              </a:ln>
              <a:solidFill>
                <a:sysClr val="windowText" lastClr="000000"/>
              </a:solidFill>
              <a:effectLst/>
              <a:uLnTx/>
              <a:uFillTx/>
              <a:latin typeface="+mn-lt"/>
              <a:ea typeface="+mn-ea"/>
              <a:cs typeface="+mn-cs"/>
            </a:endParaRPr>
          </a:p>
          <a:p>
            <a:pPr algn="just">
              <a:lnSpc>
                <a:spcPct val="100000"/>
              </a:lnSpc>
              <a:spcBef>
                <a:spcPts val="0"/>
              </a:spcBef>
              <a:defRPr/>
            </a:pPr>
            <a:endParaRPr kumimoji="0" lang="en-GB" sz="1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20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aphicFrame>
        <p:nvGraphicFramePr>
          <p:cNvPr id="3" name="Table 2" descr="" title="">
            <a:extLst>
              <a:ext uri="{FF2B5EF4-FFF2-40B4-BE49-F238E27FC236}">
                <a16:creationId xmlns:a16="http://schemas.microsoft.com/office/drawing/2014/main" id="{E779F7CA-A0C4-444D-B8E2-A8A38640B5A0}"/>
              </a:ext>
            </a:extLst>
          </p:cNvPr>
          <p:cNvGraphicFramePr>
            <a:graphicFrameLocks noGrp="1"/>
          </p:cNvGraphicFramePr>
          <p:nvPr>
            <p:extLst>
              <p:ext uri="{D42A27DB-BD31-4B8C-83A1-F6EECF244321}">
                <p14:modId xmlns:p14="http://schemas.microsoft.com/office/powerpoint/2010/main" val="2237723695"/>
              </p:ext>
            </p:extLst>
          </p:nvPr>
        </p:nvGraphicFramePr>
        <p:xfrm>
          <a:off x="900864" y="1624752"/>
          <a:ext cx="10143953" cy="3154680"/>
        </p:xfrm>
        <a:graphic>
          <a:graphicData uri="http://schemas.openxmlformats.org/drawingml/2006/table">
            <a:tbl>
              <a:tblPr firstRow="1" firstCol="1" bandRow="1"/>
              <a:tblGrid>
                <a:gridCol w="1485728">
                  <a:extLst>
                    <a:ext uri="{9D8B030D-6E8A-4147-A177-3AD203B41FA5}">
                      <a16:colId xmlns:a16="http://schemas.microsoft.com/office/drawing/2014/main" val="756064457"/>
                    </a:ext>
                  </a:extLst>
                </a:gridCol>
                <a:gridCol w="1514475">
                  <a:extLst>
                    <a:ext uri="{9D8B030D-6E8A-4147-A177-3AD203B41FA5}">
                      <a16:colId xmlns:a16="http://schemas.microsoft.com/office/drawing/2014/main" val="3541184516"/>
                    </a:ext>
                  </a:extLst>
                </a:gridCol>
                <a:gridCol w="3085886">
                  <a:extLst>
                    <a:ext uri="{9D8B030D-6E8A-4147-A177-3AD203B41FA5}">
                      <a16:colId xmlns:a16="http://schemas.microsoft.com/office/drawing/2014/main" val="2870310007"/>
                    </a:ext>
                  </a:extLst>
                </a:gridCol>
                <a:gridCol w="2028932">
                  <a:extLst>
                    <a:ext uri="{9D8B030D-6E8A-4147-A177-3AD203B41FA5}">
                      <a16:colId xmlns:a16="http://schemas.microsoft.com/office/drawing/2014/main" val="3530596178"/>
                    </a:ext>
                  </a:extLst>
                </a:gridCol>
                <a:gridCol w="2028932">
                  <a:extLst>
                    <a:ext uri="{9D8B030D-6E8A-4147-A177-3AD203B41FA5}">
                      <a16:colId xmlns:a16="http://schemas.microsoft.com/office/drawing/2014/main" val="3636999628"/>
                    </a:ext>
                  </a:extLst>
                </a:gridCol>
              </a:tblGrid>
              <a:tr h="368895">
                <a:tc gridSpan="2">
                  <a:txBody>
                    <a:bodyPr/>
                    <a:lstStyle/>
                    <a:p>
                      <a:pPr algn="ctr">
                        <a:lnSpc>
                          <a:spcPct val="100000"/>
                        </a:lnSpc>
                        <a:spcAft>
                          <a:spcPts val="600"/>
                        </a:spcAft>
                      </a:pPr>
                      <a:endParaRPr lang="en-US" sz="1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ctr">
                        <a:lnSpc>
                          <a:spcPct val="100000"/>
                        </a:lnSpc>
                        <a:spcAft>
                          <a:spcPts val="600"/>
                        </a:spcAft>
                      </a:pPr>
                      <a:r>
                        <a:rPr lang="en-US" sz="1400" b="1">
                          <a:solidFill>
                            <a:schemeClr val="bg1"/>
                          </a:solidFill>
                          <a:effectLst/>
                          <a:latin typeface="+mn-lt"/>
                          <a:ea typeface="Calibri" panose="020F0502020204030204" pitchFamily="34" charset="0"/>
                          <a:cs typeface="Times New Roman" panose="02020603050405020304" pitchFamily="18" charset="0"/>
                        </a:rPr>
                        <a:t>Description</a:t>
                      </a:r>
                      <a:endParaRPr lang="en-US" sz="1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a:lnSpc>
                          <a:spcPct val="100000"/>
                        </a:lnSpc>
                        <a:spcAft>
                          <a:spcPts val="600"/>
                        </a:spcAft>
                      </a:pPr>
                      <a:r>
                        <a:rPr lang="en-US" sz="1400" b="1" dirty="0">
                          <a:solidFill>
                            <a:schemeClr val="bg1"/>
                          </a:solidFill>
                          <a:effectLst/>
                          <a:latin typeface="+mn-lt"/>
                          <a:ea typeface="Calibri" panose="020F0502020204030204" pitchFamily="34" charset="0"/>
                          <a:cs typeface="Times New Roman" panose="02020603050405020304" pitchFamily="18" charset="0"/>
                        </a:rPr>
                        <a:t>OECD / IMF recommendation</a:t>
                      </a:r>
                      <a:endParaRPr lang="en-US" sz="1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a:lnSpc>
                          <a:spcPct val="100000"/>
                        </a:lnSpc>
                        <a:spcAft>
                          <a:spcPts val="600"/>
                        </a:spcAft>
                      </a:pPr>
                      <a:r>
                        <a:rPr lang="en-US" sz="1400" b="1">
                          <a:solidFill>
                            <a:schemeClr val="bg1"/>
                          </a:solidFill>
                          <a:effectLst/>
                          <a:latin typeface="+mn-lt"/>
                          <a:ea typeface="Calibri" panose="020F0502020204030204" pitchFamily="34" charset="0"/>
                          <a:cs typeface="Times New Roman" panose="02020603050405020304" pitchFamily="18" charset="0"/>
                        </a:rPr>
                        <a:t>Tax Reform Proposal</a:t>
                      </a:r>
                      <a:endParaRPr lang="en-US" sz="1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695426487"/>
                  </a:ext>
                </a:extLst>
              </a:tr>
              <a:tr h="830078">
                <a:tc rowSpan="2">
                  <a:txBody>
                    <a:bodyPr/>
                    <a:lstStyle/>
                    <a:p>
                      <a:pPr algn="just">
                        <a:lnSpc>
                          <a:spcPct val="100000"/>
                        </a:lnSpc>
                        <a:spcAft>
                          <a:spcPts val="600"/>
                        </a:spcAft>
                      </a:pPr>
                      <a:r>
                        <a:rPr lang="en-US" sz="1400" b="1">
                          <a:solidFill>
                            <a:schemeClr val="bg1"/>
                          </a:solidFill>
                          <a:effectLst/>
                          <a:latin typeface="+mn-lt"/>
                          <a:ea typeface="Calibri" panose="020F0502020204030204" pitchFamily="34" charset="0"/>
                          <a:cs typeface="Times New Roman" panose="02020603050405020304" pitchFamily="18" charset="0"/>
                        </a:rPr>
                        <a:t>GREEN TAX on stationary sources of emissions</a:t>
                      </a:r>
                      <a:r>
                        <a:rPr lang="en-US" sz="1400" b="1" baseline="30000">
                          <a:solidFill>
                            <a:schemeClr val="bg1"/>
                          </a:solidFill>
                          <a:effectLst/>
                          <a:latin typeface="+mn-lt"/>
                          <a:ea typeface="Calibri" panose="020F0502020204030204" pitchFamily="34" charset="0"/>
                          <a:cs typeface="Times New Roman" panose="02020603050405020304" pitchFamily="18" charset="0"/>
                        </a:rPr>
                        <a:t>1</a:t>
                      </a:r>
                      <a:endParaRPr lang="en-US" sz="1400" baseline="30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just">
                        <a:lnSpc>
                          <a:spcPct val="100000"/>
                        </a:lnSpc>
                        <a:spcAft>
                          <a:spcPts val="600"/>
                        </a:spcAft>
                      </a:pPr>
                      <a:r>
                        <a:rPr lang="en-US" sz="1400" b="1">
                          <a:solidFill>
                            <a:schemeClr val="bg1"/>
                          </a:solidFill>
                          <a:effectLst/>
                          <a:latin typeface="+mn-lt"/>
                          <a:ea typeface="Calibri" panose="020F0502020204030204" pitchFamily="34" charset="0"/>
                          <a:cs typeface="Times New Roman" panose="02020603050405020304" pitchFamily="18" charset="0"/>
                        </a:rPr>
                        <a:t>Carbon tax</a:t>
                      </a:r>
                      <a:endParaRPr lang="en-US" sz="14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just">
                        <a:lnSpc>
                          <a:spcPct val="100000"/>
                        </a:lnSpc>
                        <a:spcAft>
                          <a:spcPts val="600"/>
                        </a:spcAft>
                      </a:pPr>
                      <a:r>
                        <a:rPr lang="en-US" sz="1400">
                          <a:effectLst/>
                          <a:latin typeface="+mn-lt"/>
                          <a:ea typeface="Calibri" panose="020F0502020204030204" pitchFamily="34" charset="0"/>
                          <a:cs typeface="Times New Roman" panose="02020603050405020304" pitchFamily="18" charset="0"/>
                        </a:rPr>
                        <a:t>US$ 5/ton of CO</a:t>
                      </a:r>
                      <a:r>
                        <a:rPr lang="en-US" sz="1400" baseline="-25000">
                          <a:effectLst/>
                          <a:latin typeface="+mn-lt"/>
                          <a:ea typeface="Calibri" panose="020F0502020204030204" pitchFamily="34" charset="0"/>
                          <a:cs typeface="Times New Roman" panose="02020603050405020304" pitchFamily="18" charset="0"/>
                        </a:rPr>
                        <a:t>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600"/>
                        </a:spcAft>
                      </a:pPr>
                      <a:r>
                        <a:rPr lang="en-US" sz="1400" dirty="0">
                          <a:effectLst/>
                          <a:latin typeface="+mn-lt"/>
                          <a:ea typeface="Calibri" panose="020F0502020204030204" pitchFamily="34" charset="0"/>
                          <a:cs typeface="Times New Roman" panose="02020603050405020304" pitchFamily="18" charset="0"/>
                        </a:rPr>
                        <a:t>Significant increase of its amount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just">
                        <a:lnSpc>
                          <a:spcPct val="100000"/>
                        </a:lnSpc>
                        <a:spcAft>
                          <a:spcPts val="600"/>
                        </a:spcAft>
                        <a:buFont typeface="Arial" panose="020B0604020202020204" pitchFamily="34" charset="0"/>
                        <a:buChar char="•"/>
                      </a:pPr>
                      <a:r>
                        <a:rPr lang="en-US" sz="1400">
                          <a:effectLst/>
                          <a:latin typeface="+mn-lt"/>
                          <a:ea typeface="Calibri" panose="020F0502020204030204" pitchFamily="34" charset="0"/>
                          <a:cs typeface="Times New Roman" panose="02020603050405020304" pitchFamily="18" charset="0"/>
                        </a:rPr>
                        <a:t>Gradual increase to US$ 40/ton</a:t>
                      </a:r>
                    </a:p>
                    <a:p>
                      <a:pPr marL="285750" indent="-285750" algn="just">
                        <a:lnSpc>
                          <a:spcPct val="100000"/>
                        </a:lnSpc>
                        <a:spcAft>
                          <a:spcPts val="600"/>
                        </a:spcAft>
                        <a:buFont typeface="Arial" panose="020B0604020202020204" pitchFamily="34" charset="0"/>
                        <a:buChar char="•"/>
                      </a:pPr>
                      <a:r>
                        <a:rPr lang="en-US" sz="1400">
                          <a:effectLst/>
                          <a:latin typeface="+mn-lt"/>
                          <a:ea typeface="Calibri" panose="020F0502020204030204" pitchFamily="34" charset="0"/>
                          <a:cs typeface="Times New Roman" panose="02020603050405020304" pitchFamily="18" charset="0"/>
                        </a:rPr>
                        <a:t>Inclusion of excluded sources of emission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4786654"/>
                  </a:ext>
                </a:extLst>
              </a:tr>
              <a:tr h="1647773">
                <a:tc vMerge="1">
                  <a:txBody>
                    <a:bodyPr/>
                    <a:lstStyle/>
                    <a:p>
                      <a:endParaRPr lang="en-US"/>
                    </a:p>
                  </a:txBody>
                  <a:tcPr/>
                </a:tc>
                <a:tc>
                  <a:txBody>
                    <a:bodyPr/>
                    <a:lstStyle/>
                    <a:p>
                      <a:pPr algn="just">
                        <a:lnSpc>
                          <a:spcPct val="100000"/>
                        </a:lnSpc>
                        <a:spcAft>
                          <a:spcPts val="600"/>
                        </a:spcAft>
                      </a:pPr>
                      <a:r>
                        <a:rPr lang="en-US" sz="1400" b="1">
                          <a:solidFill>
                            <a:schemeClr val="bg1"/>
                          </a:solidFill>
                          <a:effectLst/>
                          <a:latin typeface="+mn-lt"/>
                          <a:ea typeface="Calibri" panose="020F0502020204030204" pitchFamily="34" charset="0"/>
                          <a:cs typeface="Times New Roman" panose="02020603050405020304" pitchFamily="18" charset="0"/>
                        </a:rPr>
                        <a:t>Local pollutants (particulate matter, NOx, SO</a:t>
                      </a:r>
                      <a:r>
                        <a:rPr lang="en-US" sz="1400" b="1" baseline="-25000">
                          <a:solidFill>
                            <a:schemeClr val="bg1"/>
                          </a:solidFill>
                          <a:effectLst/>
                          <a:latin typeface="+mn-lt"/>
                          <a:ea typeface="Calibri" panose="020F0502020204030204" pitchFamily="34" charset="0"/>
                          <a:cs typeface="Times New Roman" panose="02020603050405020304" pitchFamily="18" charset="0"/>
                        </a:rPr>
                        <a:t>2</a:t>
                      </a:r>
                      <a:r>
                        <a:rPr lang="en-US" sz="1400" b="1">
                          <a:solidFill>
                            <a:schemeClr val="bg1"/>
                          </a:solidFill>
                          <a:effectLst/>
                          <a:latin typeface="+mn-lt"/>
                          <a:ea typeface="Calibri" panose="020F0502020204030204" pitchFamily="34" charset="0"/>
                          <a:cs typeface="Times New Roman" panose="02020603050405020304" pitchFamily="18" charset="0"/>
                        </a:rPr>
                        <a:t>)</a:t>
                      </a:r>
                      <a:endParaRPr lang="en-US" sz="14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just">
                        <a:lnSpc>
                          <a:spcPct val="100000"/>
                        </a:lnSpc>
                        <a:spcAft>
                          <a:spcPts val="600"/>
                        </a:spcAft>
                      </a:pPr>
                      <a:r>
                        <a:rPr lang="en-US" sz="1400" dirty="0">
                          <a:effectLst/>
                          <a:latin typeface="+mn-lt"/>
                          <a:ea typeface="Calibri" panose="020F0502020204030204" pitchFamily="34" charset="0"/>
                          <a:cs typeface="Times New Roman" panose="02020603050405020304" pitchFamily="18" charset="0"/>
                        </a:rPr>
                        <a:t>Depends on: </a:t>
                      </a:r>
                    </a:p>
                    <a:p>
                      <a:pPr marL="285750" indent="-285750" algn="just">
                        <a:lnSpc>
                          <a:spcPct val="100000"/>
                        </a:lnSpc>
                        <a:spcAft>
                          <a:spcPts val="600"/>
                        </a:spcAft>
                        <a:buFont typeface="Arial" panose="020B0604020202020204" pitchFamily="34" charset="0"/>
                        <a:buChar char="•"/>
                      </a:pPr>
                      <a:r>
                        <a:rPr lang="en-US" sz="1400" dirty="0">
                          <a:effectLst/>
                          <a:latin typeface="+mn-lt"/>
                          <a:ea typeface="Calibri" panose="020F0502020204030204" pitchFamily="34" charset="0"/>
                          <a:cs typeface="Times New Roman" panose="02020603050405020304" pitchFamily="18" charset="0"/>
                        </a:rPr>
                        <a:t>Amount of emissions</a:t>
                      </a:r>
                    </a:p>
                    <a:p>
                      <a:pPr marL="285750" indent="-285750" algn="just">
                        <a:lnSpc>
                          <a:spcPct val="100000"/>
                        </a:lnSpc>
                        <a:spcAft>
                          <a:spcPts val="600"/>
                        </a:spcAft>
                        <a:buFont typeface="Arial" panose="020B0604020202020204" pitchFamily="34" charset="0"/>
                        <a:buChar char="•"/>
                      </a:pPr>
                      <a:r>
                        <a:rPr lang="en-US" sz="1400" dirty="0">
                          <a:effectLst/>
                          <a:latin typeface="+mn-lt"/>
                          <a:ea typeface="Calibri" panose="020F0502020204030204" pitchFamily="34" charset="0"/>
                          <a:cs typeface="Times New Roman" panose="02020603050405020304" pitchFamily="18" charset="0"/>
                        </a:rPr>
                        <a:t>Assigned value to the contamination of each pollutant</a:t>
                      </a:r>
                    </a:p>
                    <a:p>
                      <a:pPr marL="285750" indent="-285750" algn="just">
                        <a:lnSpc>
                          <a:spcPct val="100000"/>
                        </a:lnSpc>
                        <a:spcAft>
                          <a:spcPts val="600"/>
                        </a:spcAft>
                        <a:buFont typeface="Arial" panose="020B0604020202020204" pitchFamily="34" charset="0"/>
                        <a:buChar char="•"/>
                      </a:pPr>
                      <a:r>
                        <a:rPr lang="en-US" sz="1400" dirty="0">
                          <a:effectLst/>
                          <a:latin typeface="+mn-lt"/>
                          <a:ea typeface="Calibri" panose="020F0502020204030204" pitchFamily="34" charset="0"/>
                          <a:cs typeface="Times New Roman" panose="02020603050405020304" pitchFamily="18" charset="0"/>
                        </a:rPr>
                        <a:t>Amount of people living in the emissions geographic zone</a:t>
                      </a:r>
                    </a:p>
                    <a:p>
                      <a:pPr marL="285750" indent="-285750" algn="just">
                        <a:lnSpc>
                          <a:spcPct val="100000"/>
                        </a:lnSpc>
                        <a:spcAft>
                          <a:spcPts val="600"/>
                        </a:spcAft>
                        <a:buFont typeface="Arial" panose="020B0604020202020204" pitchFamily="34" charset="0"/>
                        <a:buChar char="•"/>
                      </a:pPr>
                      <a:r>
                        <a:rPr lang="en-US" sz="1400" dirty="0">
                          <a:effectLst/>
                          <a:latin typeface="+mn-lt"/>
                          <a:ea typeface="Calibri" panose="020F0502020204030204" pitchFamily="34" charset="0"/>
                          <a:cs typeface="Times New Roman" panose="02020603050405020304" pitchFamily="18" charset="0"/>
                        </a:rPr>
                        <a:t>Air quality of geographic zone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en-US" sz="1400" dirty="0">
                          <a:effectLst/>
                          <a:latin typeface="+mn-lt"/>
                          <a:ea typeface="Calibri" panose="020F0502020204030204" pitchFamily="34" charset="0"/>
                          <a:cs typeface="Times New Roman" panose="02020603050405020304" pitchFamily="18" charset="0"/>
                        </a:rPr>
                        <a:t>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600"/>
                        </a:spcAft>
                      </a:pPr>
                      <a:r>
                        <a:rPr lang="en-US" sz="1400" dirty="0">
                          <a:effectLst/>
                          <a:latin typeface="+mn-lt"/>
                          <a:ea typeface="Calibri" panose="020F0502020204030204" pitchFamily="34" charset="0"/>
                          <a:cs typeface="Times New Roman" panose="02020603050405020304" pitchFamily="18" charset="0"/>
                        </a:rPr>
                        <a:t>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9104154"/>
                  </a:ext>
                </a:extLst>
              </a:tr>
            </a:tbl>
          </a:graphicData>
        </a:graphic>
      </p:graphicFrame>
      <p:sp>
        <p:nvSpPr>
          <p:cNvPr id="6" name="TextBox 5" descr="" title="">
            <a:extLst>
              <a:ext uri="{FF2B5EF4-FFF2-40B4-BE49-F238E27FC236}">
                <a16:creationId xmlns:a16="http://schemas.microsoft.com/office/drawing/2014/main" id="{E070BD0A-0C9A-42C3-8DDE-C5852C939C6D}"/>
              </a:ext>
            </a:extLst>
          </p:cNvPr>
          <p:cNvSpPr txBox="1"/>
          <p:nvPr/>
        </p:nvSpPr>
        <p:spPr>
          <a:xfrm>
            <a:off x="828503" y="4834270"/>
            <a:ext cx="9820103" cy="907941"/>
          </a:xfrm>
          <a:prstGeom prst="rect">
            <a:avLst/>
          </a:prstGeom>
          <a:noFill/>
        </p:spPr>
        <p:txBody>
          <a:bodyPr wrap="square" rtlCol="0">
            <a:spAutoFit/>
          </a:bodyPr>
          <a:lstStyle/>
          <a:p>
            <a:pPr algn="just">
              <a:spcAft>
                <a:spcPts val="600"/>
              </a:spcAft>
            </a:pPr>
            <a:r>
              <a:rPr lang="en-US" sz="1200" baseline="30000"/>
              <a:t>1</a:t>
            </a:r>
            <a:r>
              <a:rPr lang="en-US" sz="1200"/>
              <a:t> Until December 2022, the tax is levied if the emissions are produced by establishments whose turbines or boilers, individually or as a whole, add up to a thermal power greater than or equal to 50MWt, i.e., it is based on installed capacity.</a:t>
            </a:r>
          </a:p>
          <a:p>
            <a:pPr algn="just"/>
            <a:r>
              <a:rPr lang="en-US" sz="1200"/>
              <a:t>As of January 2023, the tax will be levied if the emissions are produced above a certain threshold (100 tons per year for CO2, 25.000 tons per year for particulate matter), regardless of the installed capacity of taxpayers.</a:t>
            </a:r>
            <a:endParaRPr lang="en-US" sz="1200" dirty="0"/>
          </a:p>
        </p:txBody>
      </p:sp>
      <p:pic>
        <p:nvPicPr>
          <p:cNvPr id="7" name="Picture 6" descr="" title="">
            <a:extLst>
              <a:ext uri="{FF2B5EF4-FFF2-40B4-BE49-F238E27FC236}">
                <a16:creationId xmlns:a16="http://schemas.microsoft.com/office/drawing/2014/main" id="{1C15B31B-2843-401F-B7B4-66CC97B512C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753" y="6388917"/>
            <a:ext cx="1333500" cy="401955"/>
          </a:xfrm>
          <a:prstGeom prst="rect">
            <a:avLst/>
          </a:prstGeom>
          <a:noFill/>
          <a:ln>
            <a:noFill/>
          </a:ln>
        </p:spPr>
      </p:pic>
      <p:sp>
        <p:nvSpPr>
          <p:cNvPr id="8" name="TextBox 7" descr="" title="">
            <a:extLst>
              <a:ext uri="{FF2B5EF4-FFF2-40B4-BE49-F238E27FC236}">
                <a16:creationId xmlns:a16="http://schemas.microsoft.com/office/drawing/2014/main" id="{8BE3F98D-5904-C8F0-9341-05A811182BAD}"/>
              </a:ext>
            </a:extLst>
          </p:cNvPr>
          <p:cNvSpPr txBox="1"/>
          <p:nvPr/>
        </p:nvSpPr>
        <p:spPr>
          <a:xfrm>
            <a:off x="1657006" y="6377034"/>
            <a:ext cx="2989385" cy="369332"/>
          </a:xfrm>
          <a:prstGeom prst="rect">
            <a:avLst/>
          </a:prstGeom>
          <a:noFill/>
        </p:spPr>
        <p:txBody>
          <a:bodyPr wrap="square" rtlCol="0">
            <a:spAutoFit/>
          </a:bodyPr>
          <a:lstStyle/>
          <a:p>
            <a:r>
              <a:rPr lang="en-US" dirty="0">
                <a:solidFill>
                  <a:schemeClr val="bg1">
                    <a:lumMod val="75000"/>
                  </a:schemeClr>
                </a:solidFill>
              </a:rPr>
              <a:t>1.  Policy &amp; Direction </a:t>
            </a:r>
          </a:p>
        </p:txBody>
      </p:sp>
    </p:spTree>
    <p:extLst>
      <p:ext uri="{BB962C8B-B14F-4D97-AF65-F5344CB8AC3E}">
        <p14:creationId xmlns:p14="http://schemas.microsoft.com/office/powerpoint/2010/main" val="2541369839"/>
      </p:ext>
    </p:extLst>
  </p:cSld>
  <p:clrMapOvr>
    <a:masterClrMapping/>
  </p:clrMapOvr>
</p:sld>
</file>

<file path=ppt/slides/slide12.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descr="" title=""/>
          <p:cNvSpPr>
            <a:spLocks noGrp="1"/>
          </p:cNvSpPr>
          <p:nvPr>
            <p:ph type="title"/>
          </p:nvPr>
        </p:nvSpPr>
        <p:spPr/>
        <p:txBody>
          <a:bodyPr>
            <a:normAutofit/>
          </a:bodyPr>
          <a:lstStyle/>
          <a:p>
            <a:pPr marL="0" indent="0">
              <a:buNone/>
            </a:pPr>
            <a:r>
              <a:rPr lang="en-CA" sz="4000" dirty="0"/>
              <a:t>Carbon taxes - Jurisdictional Comparison</a:t>
            </a:r>
            <a:endParaRPr lang="es-ES" sz="4000" dirty="0"/>
          </a:p>
        </p:txBody>
      </p:sp>
      <p:graphicFrame>
        <p:nvGraphicFramePr>
          <p:cNvPr id="3" name="Tabla 2" descr="" title="">
            <a:extLst>
              <a:ext uri="{FF2B5EF4-FFF2-40B4-BE49-F238E27FC236}">
                <a16:creationId xmlns:a16="http://schemas.microsoft.com/office/drawing/2014/main" id="{015C15A5-C1D7-BF1A-82F9-002217A6CF63}"/>
              </a:ext>
            </a:extLst>
          </p:cNvPr>
          <p:cNvGraphicFramePr>
            <a:graphicFrameLocks noGrp="1"/>
          </p:cNvGraphicFramePr>
          <p:nvPr>
            <p:extLst>
              <p:ext uri="{D42A27DB-BD31-4B8C-83A1-F6EECF244321}">
                <p14:modId xmlns:p14="http://schemas.microsoft.com/office/powerpoint/2010/main" val="3478284849"/>
              </p:ext>
            </p:extLst>
          </p:nvPr>
        </p:nvGraphicFramePr>
        <p:xfrm>
          <a:off x="990600" y="1511300"/>
          <a:ext cx="10062491" cy="4073906"/>
        </p:xfrm>
        <a:graphic>
          <a:graphicData uri="http://schemas.openxmlformats.org/drawingml/2006/table">
            <a:tbl>
              <a:tblPr firstRow="1" bandRow="1">
                <a:tableStyleId>{D7AC3CCA-C797-4891-BE02-D94E43425B78}</a:tableStyleId>
              </a:tblPr>
              <a:tblGrid>
                <a:gridCol w="2508479">
                  <a:extLst>
                    <a:ext uri="{9D8B030D-6E8A-4147-A177-3AD203B41FA5}">
                      <a16:colId xmlns:a16="http://schemas.microsoft.com/office/drawing/2014/main" val="100742171"/>
                    </a:ext>
                  </a:extLst>
                </a:gridCol>
                <a:gridCol w="2518004">
                  <a:extLst>
                    <a:ext uri="{9D8B030D-6E8A-4147-A177-3AD203B41FA5}">
                      <a16:colId xmlns:a16="http://schemas.microsoft.com/office/drawing/2014/main" val="4263164408"/>
                    </a:ext>
                  </a:extLst>
                </a:gridCol>
                <a:gridCol w="2518004">
                  <a:extLst>
                    <a:ext uri="{9D8B030D-6E8A-4147-A177-3AD203B41FA5}">
                      <a16:colId xmlns:a16="http://schemas.microsoft.com/office/drawing/2014/main" val="2660178294"/>
                    </a:ext>
                  </a:extLst>
                </a:gridCol>
                <a:gridCol w="2518004">
                  <a:extLst>
                    <a:ext uri="{9D8B030D-6E8A-4147-A177-3AD203B41FA5}">
                      <a16:colId xmlns:a16="http://schemas.microsoft.com/office/drawing/2014/main" val="3789002112"/>
                    </a:ext>
                  </a:extLst>
                </a:gridCol>
              </a:tblGrid>
              <a:tr h="477266">
                <a:tc>
                  <a:txBody>
                    <a:bodyPr/>
                    <a:lstStyle/>
                    <a:p>
                      <a:r>
                        <a:rPr lang="it-IT" sz="1400" dirty="0">
                          <a:solidFill>
                            <a:schemeClr val="bg1"/>
                          </a:solidFill>
                        </a:rPr>
                        <a:t>Country</a:t>
                      </a:r>
                    </a:p>
                  </a:txBody>
                  <a:tcPr>
                    <a:solidFill>
                      <a:srgbClr val="043673"/>
                    </a:solidFill>
                  </a:tcPr>
                </a:tc>
                <a:tc>
                  <a:txBody>
                    <a:bodyPr/>
                    <a:lstStyle/>
                    <a:p>
                      <a:r>
                        <a:rPr lang="it-IT" sz="1400" dirty="0">
                          <a:solidFill>
                            <a:schemeClr val="bg1"/>
                          </a:solidFill>
                        </a:rPr>
                        <a:t>CBAM</a:t>
                      </a:r>
                    </a:p>
                  </a:txBody>
                  <a:tcPr>
                    <a:solidFill>
                      <a:srgbClr val="043673"/>
                    </a:solidFill>
                  </a:tcPr>
                </a:tc>
                <a:tc>
                  <a:txBody>
                    <a:bodyPr/>
                    <a:lstStyle/>
                    <a:p>
                      <a:r>
                        <a:rPr lang="it-IT" sz="1400" dirty="0">
                          <a:solidFill>
                            <a:schemeClr val="bg1"/>
                          </a:solidFill>
                        </a:rPr>
                        <a:t>ETS</a:t>
                      </a:r>
                    </a:p>
                  </a:txBody>
                  <a:tcPr>
                    <a:solidFill>
                      <a:srgbClr val="043673"/>
                    </a:solidFill>
                  </a:tcPr>
                </a:tc>
                <a:tc>
                  <a:txBody>
                    <a:bodyPr/>
                    <a:lstStyle/>
                    <a:p>
                      <a:r>
                        <a:rPr lang="it-IT" sz="1400" dirty="0">
                          <a:solidFill>
                            <a:schemeClr val="bg1"/>
                          </a:solidFill>
                        </a:rPr>
                        <a:t>Excise regimes</a:t>
                      </a:r>
                    </a:p>
                  </a:txBody>
                  <a:tcPr>
                    <a:solidFill>
                      <a:srgbClr val="043673"/>
                    </a:solidFill>
                  </a:tcPr>
                </a:tc>
                <a:extLst>
                  <a:ext uri="{0D108BD9-81ED-4DB2-BD59-A6C34878D82A}">
                    <a16:rowId xmlns:a16="http://schemas.microsoft.com/office/drawing/2014/main" val="868841770"/>
                  </a:ext>
                </a:extLst>
              </a:tr>
              <a:tr h="477266">
                <a:tc>
                  <a:txBody>
                    <a:bodyPr/>
                    <a:lstStyle/>
                    <a:p>
                      <a:r>
                        <a:rPr lang="it-IT" sz="1400" b="1" dirty="0" err="1"/>
                        <a:t>Italy</a:t>
                      </a:r>
                      <a:endParaRPr lang="it-IT" sz="1400" b="1" dirty="0"/>
                    </a:p>
                  </a:txBody>
                  <a:tcPr/>
                </a:tc>
                <a:tc>
                  <a:txBody>
                    <a:bodyPr/>
                    <a:lstStyle/>
                    <a:p>
                      <a:r>
                        <a:rPr lang="it-IT" sz="1400" dirty="0"/>
                        <a:t>No </a:t>
                      </a:r>
                      <a:r>
                        <a:rPr lang="it-IT" sz="1400" dirty="0" err="1"/>
                        <a:t>specific</a:t>
                      </a:r>
                      <a:r>
                        <a:rPr lang="it-IT" sz="1400" dirty="0"/>
                        <a:t> action </a:t>
                      </a:r>
                      <a:r>
                        <a:rPr lang="it-IT" sz="1400" dirty="0" err="1"/>
                        <a:t>taken</a:t>
                      </a:r>
                      <a:r>
                        <a:rPr lang="it-IT" sz="1400" dirty="0"/>
                        <a:t> </a:t>
                      </a:r>
                      <a:r>
                        <a:rPr lang="it-IT" sz="1400" dirty="0" err="1"/>
                        <a:t>awaiting</a:t>
                      </a:r>
                      <a:r>
                        <a:rPr lang="it-IT" sz="1400" dirty="0"/>
                        <a:t> EU CBAM </a:t>
                      </a:r>
                      <a:r>
                        <a:rPr lang="it-IT" sz="1400" dirty="0" err="1"/>
                        <a:t>discussions</a:t>
                      </a:r>
                      <a:r>
                        <a:rPr lang="it-IT" sz="1400" dirty="0"/>
                        <a:t>. </a:t>
                      </a:r>
                    </a:p>
                  </a:txBody>
                  <a:tcPr/>
                </a:tc>
                <a:tc>
                  <a:txBody>
                    <a:bodyPr/>
                    <a:lstStyle/>
                    <a:p>
                      <a:r>
                        <a:rPr lang="it-IT" sz="1400" dirty="0"/>
                        <a:t>Italian Legislative </a:t>
                      </a:r>
                      <a:r>
                        <a:rPr lang="it-IT" sz="1400" dirty="0" err="1"/>
                        <a:t>Decree</a:t>
                      </a:r>
                      <a:r>
                        <a:rPr lang="it-IT" sz="1400" dirty="0"/>
                        <a:t> No. 47/2020 implementing amendments to EU Directive 2003/87 provided for by EU Directive 2018/410</a:t>
                      </a:r>
                    </a:p>
                  </a:txBody>
                  <a:tcPr/>
                </a:tc>
                <a:tc>
                  <a:txBody>
                    <a:bodyPr/>
                    <a:lstStyle/>
                    <a:p>
                      <a:r>
                        <a:rPr lang="en-US" sz="1400" noProof="0" dirty="0"/>
                        <a:t>Several excise duties applicable in Italy, following EU Directives (</a:t>
                      </a:r>
                      <a:r>
                        <a:rPr lang="en-US" sz="1400" i="1" noProof="0" dirty="0"/>
                        <a:t>e.g.</a:t>
                      </a:r>
                      <a:r>
                        <a:rPr lang="en-US" sz="1400" noProof="0" dirty="0"/>
                        <a:t>, energy products, natural gas, alcohol products, electric energy, etc.). </a:t>
                      </a:r>
                    </a:p>
                    <a:p>
                      <a:endParaRPr lang="en-US" sz="1400" noProof="0" dirty="0"/>
                    </a:p>
                    <a:p>
                      <a:r>
                        <a:rPr lang="en-US" sz="1400" noProof="0" dirty="0"/>
                        <a:t>In contrast to many other Countries, the excise tax also applies to generation of electricity, although at a substantially lower rate. </a:t>
                      </a:r>
                      <a:endParaRPr lang="it-IT" sz="1400" dirty="0"/>
                    </a:p>
                  </a:txBody>
                  <a:tcPr/>
                </a:tc>
                <a:extLst>
                  <a:ext uri="{0D108BD9-81ED-4DB2-BD59-A6C34878D82A}">
                    <a16:rowId xmlns:a16="http://schemas.microsoft.com/office/drawing/2014/main" val="3375663469"/>
                  </a:ext>
                </a:extLst>
              </a:tr>
              <a:tr h="477266">
                <a:tc>
                  <a:txBody>
                    <a:bodyPr/>
                    <a:lstStyle/>
                    <a:p>
                      <a:r>
                        <a:rPr lang="it-IT" sz="1400" b="1" dirty="0"/>
                        <a:t>Spain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No specific action </a:t>
                      </a:r>
                      <a:r>
                        <a:rPr lang="it-IT" sz="1400" dirty="0" err="1"/>
                        <a:t>taken</a:t>
                      </a:r>
                      <a:r>
                        <a:rPr lang="it-IT" sz="1400" dirty="0"/>
                        <a:t> </a:t>
                      </a:r>
                      <a:r>
                        <a:rPr lang="it-IT" sz="1400" dirty="0" err="1"/>
                        <a:t>awaiting</a:t>
                      </a:r>
                      <a:r>
                        <a:rPr lang="it-IT" sz="1400" dirty="0"/>
                        <a:t> EU CBAM discussions. </a:t>
                      </a:r>
                    </a:p>
                    <a:p>
                      <a:endParaRPr lang="it-IT"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dirty="0"/>
                        <a:t>EU ETS Directive transposed into domestic law (Ley 1/2015)</a:t>
                      </a:r>
                    </a:p>
                    <a:p>
                      <a:endParaRPr lang="it-IT" sz="1400" dirty="0"/>
                    </a:p>
                  </a:txBody>
                  <a:tcPr/>
                </a:tc>
                <a:tc>
                  <a:txBody>
                    <a:bodyPr/>
                    <a:lstStyle/>
                    <a:p>
                      <a:pPr marL="0" indent="0">
                        <a:buFont typeface="Arial" panose="020B0604020202020204" pitchFamily="34" charset="0"/>
                        <a:buNone/>
                      </a:pPr>
                      <a:r>
                        <a:rPr lang="en-GB" sz="1400" noProof="0" dirty="0"/>
                        <a:t>Excise Duty on energy products used as motor and heating fuels (hydrocarbons)</a:t>
                      </a:r>
                    </a:p>
                    <a:p>
                      <a:pPr marL="0" indent="0">
                        <a:buFont typeface="Arial" panose="020B0604020202020204" pitchFamily="34" charset="0"/>
                        <a:buNone/>
                      </a:pPr>
                      <a:r>
                        <a:rPr lang="en-GB" sz="1400" noProof="0" dirty="0"/>
                        <a:t>Excise duty on electricity and coal.</a:t>
                      </a:r>
                      <a:endParaRPr lang="it-IT" sz="1400" dirty="0"/>
                    </a:p>
                  </a:txBody>
                  <a:tcPr/>
                </a:tc>
                <a:extLst>
                  <a:ext uri="{0D108BD9-81ED-4DB2-BD59-A6C34878D82A}">
                    <a16:rowId xmlns:a16="http://schemas.microsoft.com/office/drawing/2014/main" val="2526848064"/>
                  </a:ext>
                </a:extLst>
              </a:tr>
            </a:tbl>
          </a:graphicData>
        </a:graphic>
      </p:graphicFrame>
      <p:sp>
        <p:nvSpPr>
          <p:cNvPr id="5" name="TextBox 4" descr="" title="">
            <a:extLst>
              <a:ext uri="{FF2B5EF4-FFF2-40B4-BE49-F238E27FC236}">
                <a16:creationId xmlns:a16="http://schemas.microsoft.com/office/drawing/2014/main" id="{ECB65968-4FE1-5185-0AA2-87AC0D053398}"/>
              </a:ext>
            </a:extLst>
          </p:cNvPr>
          <p:cNvSpPr txBox="1"/>
          <p:nvPr/>
        </p:nvSpPr>
        <p:spPr>
          <a:xfrm>
            <a:off x="263769" y="6378548"/>
            <a:ext cx="2989385" cy="369332"/>
          </a:xfrm>
          <a:prstGeom prst="rect">
            <a:avLst/>
          </a:prstGeom>
          <a:noFill/>
        </p:spPr>
        <p:txBody>
          <a:bodyPr wrap="square" rtlCol="0">
            <a:spAutoFit/>
          </a:bodyPr>
          <a:lstStyle/>
          <a:p>
            <a:r>
              <a:rPr lang="en-US" dirty="0"/>
              <a:t>1.  Policy &amp; Direction </a:t>
            </a:r>
          </a:p>
        </p:txBody>
      </p:sp>
    </p:spTree>
    <p:extLst>
      <p:ext uri="{BB962C8B-B14F-4D97-AF65-F5344CB8AC3E}">
        <p14:creationId xmlns:p14="http://schemas.microsoft.com/office/powerpoint/2010/main" val="821720089"/>
      </p:ext>
    </p:extLst>
  </p:cSld>
  <p:clrMapOvr>
    <a:masterClrMapping/>
  </p:clrMapOvr>
</p:sld>
</file>

<file path=ppt/slides/slide13.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descr="" title=""/>
          <p:cNvSpPr>
            <a:spLocks noGrp="1"/>
          </p:cNvSpPr>
          <p:nvPr>
            <p:ph type="title"/>
          </p:nvPr>
        </p:nvSpPr>
        <p:spPr/>
        <p:txBody>
          <a:bodyPr>
            <a:normAutofit/>
          </a:bodyPr>
          <a:lstStyle/>
          <a:p>
            <a:pPr marL="0" indent="0">
              <a:buNone/>
            </a:pPr>
            <a:r>
              <a:rPr lang="en-CA" sz="4000" dirty="0"/>
              <a:t>Carbon taxes - Jurisdictional Comparison</a:t>
            </a:r>
            <a:endParaRPr lang="es-ES" sz="4000" dirty="0"/>
          </a:p>
        </p:txBody>
      </p:sp>
      <p:graphicFrame>
        <p:nvGraphicFramePr>
          <p:cNvPr id="3" name="Tabla 2" descr="" title="">
            <a:extLst>
              <a:ext uri="{FF2B5EF4-FFF2-40B4-BE49-F238E27FC236}">
                <a16:creationId xmlns:a16="http://schemas.microsoft.com/office/drawing/2014/main" id="{015C15A5-C1D7-BF1A-82F9-002217A6CF63}"/>
              </a:ext>
            </a:extLst>
          </p:cNvPr>
          <p:cNvGraphicFramePr>
            <a:graphicFrameLocks noGrp="1"/>
          </p:cNvGraphicFramePr>
          <p:nvPr>
            <p:extLst>
              <p:ext uri="{D42A27DB-BD31-4B8C-83A1-F6EECF244321}">
                <p14:modId xmlns:p14="http://schemas.microsoft.com/office/powerpoint/2010/main" val="2346177491"/>
              </p:ext>
            </p:extLst>
          </p:nvPr>
        </p:nvGraphicFramePr>
        <p:xfrm>
          <a:off x="981808" y="1423377"/>
          <a:ext cx="10062491" cy="4134866"/>
        </p:xfrm>
        <a:graphic>
          <a:graphicData uri="http://schemas.openxmlformats.org/drawingml/2006/table">
            <a:tbl>
              <a:tblPr firstRow="1" bandRow="1">
                <a:tableStyleId>{D7AC3CCA-C797-4891-BE02-D94E43425B78}</a:tableStyleId>
              </a:tblPr>
              <a:tblGrid>
                <a:gridCol w="2508479">
                  <a:extLst>
                    <a:ext uri="{9D8B030D-6E8A-4147-A177-3AD203B41FA5}">
                      <a16:colId xmlns:a16="http://schemas.microsoft.com/office/drawing/2014/main" val="100742171"/>
                    </a:ext>
                  </a:extLst>
                </a:gridCol>
                <a:gridCol w="2518004">
                  <a:extLst>
                    <a:ext uri="{9D8B030D-6E8A-4147-A177-3AD203B41FA5}">
                      <a16:colId xmlns:a16="http://schemas.microsoft.com/office/drawing/2014/main" val="4263164408"/>
                    </a:ext>
                  </a:extLst>
                </a:gridCol>
                <a:gridCol w="2518004">
                  <a:extLst>
                    <a:ext uri="{9D8B030D-6E8A-4147-A177-3AD203B41FA5}">
                      <a16:colId xmlns:a16="http://schemas.microsoft.com/office/drawing/2014/main" val="2660178294"/>
                    </a:ext>
                  </a:extLst>
                </a:gridCol>
                <a:gridCol w="2518004">
                  <a:extLst>
                    <a:ext uri="{9D8B030D-6E8A-4147-A177-3AD203B41FA5}">
                      <a16:colId xmlns:a16="http://schemas.microsoft.com/office/drawing/2014/main" val="3789002112"/>
                    </a:ext>
                  </a:extLst>
                </a:gridCol>
              </a:tblGrid>
              <a:tr h="477266">
                <a:tc>
                  <a:txBody>
                    <a:bodyPr/>
                    <a:lstStyle/>
                    <a:p>
                      <a:r>
                        <a:rPr lang="it-IT" sz="1400" dirty="0">
                          <a:solidFill>
                            <a:schemeClr val="bg1"/>
                          </a:solidFill>
                        </a:rPr>
                        <a:t>Country</a:t>
                      </a:r>
                    </a:p>
                  </a:txBody>
                  <a:tcPr>
                    <a:solidFill>
                      <a:srgbClr val="043673"/>
                    </a:solidFill>
                  </a:tcPr>
                </a:tc>
                <a:tc>
                  <a:txBody>
                    <a:bodyPr/>
                    <a:lstStyle/>
                    <a:p>
                      <a:r>
                        <a:rPr lang="it-IT" sz="1400" dirty="0">
                          <a:solidFill>
                            <a:schemeClr val="bg1"/>
                          </a:solidFill>
                        </a:rPr>
                        <a:t>CBAM</a:t>
                      </a:r>
                    </a:p>
                  </a:txBody>
                  <a:tcPr>
                    <a:solidFill>
                      <a:srgbClr val="043673"/>
                    </a:solidFill>
                  </a:tcPr>
                </a:tc>
                <a:tc>
                  <a:txBody>
                    <a:bodyPr/>
                    <a:lstStyle/>
                    <a:p>
                      <a:r>
                        <a:rPr lang="it-IT" sz="1400" dirty="0">
                          <a:solidFill>
                            <a:schemeClr val="bg1"/>
                          </a:solidFill>
                        </a:rPr>
                        <a:t>ETS</a:t>
                      </a:r>
                    </a:p>
                  </a:txBody>
                  <a:tcPr>
                    <a:solidFill>
                      <a:srgbClr val="043673"/>
                    </a:solidFill>
                  </a:tcPr>
                </a:tc>
                <a:tc>
                  <a:txBody>
                    <a:bodyPr/>
                    <a:lstStyle/>
                    <a:p>
                      <a:r>
                        <a:rPr lang="it-IT" sz="1400" dirty="0">
                          <a:solidFill>
                            <a:schemeClr val="bg1"/>
                          </a:solidFill>
                        </a:rPr>
                        <a:t>Excise regimes</a:t>
                      </a:r>
                    </a:p>
                  </a:txBody>
                  <a:tcPr>
                    <a:solidFill>
                      <a:srgbClr val="043673"/>
                    </a:solidFill>
                  </a:tcPr>
                </a:tc>
                <a:extLst>
                  <a:ext uri="{0D108BD9-81ED-4DB2-BD59-A6C34878D82A}">
                    <a16:rowId xmlns:a16="http://schemas.microsoft.com/office/drawing/2014/main" val="868841770"/>
                  </a:ext>
                </a:extLst>
              </a:tr>
              <a:tr h="162169">
                <a:tc>
                  <a:txBody>
                    <a:bodyPr/>
                    <a:lstStyle/>
                    <a:p>
                      <a:r>
                        <a:rPr lang="it-IT" sz="1200" b="1" dirty="0" err="1"/>
                        <a:t>Finland</a:t>
                      </a:r>
                      <a:endParaRPr lang="it-IT"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t>No </a:t>
                      </a:r>
                      <a:r>
                        <a:rPr lang="it-IT" sz="1200" dirty="0" err="1"/>
                        <a:t>specific</a:t>
                      </a:r>
                      <a:r>
                        <a:rPr lang="it-IT" sz="1200" dirty="0"/>
                        <a:t> action </a:t>
                      </a:r>
                      <a:r>
                        <a:rPr lang="it-IT" sz="1200" dirty="0" err="1"/>
                        <a:t>taken</a:t>
                      </a:r>
                      <a:r>
                        <a:rPr lang="it-IT" sz="1200" dirty="0"/>
                        <a:t> </a:t>
                      </a:r>
                      <a:r>
                        <a:rPr lang="it-IT" sz="1200" dirty="0" err="1"/>
                        <a:t>awaiting</a:t>
                      </a:r>
                      <a:r>
                        <a:rPr lang="it-IT" sz="1200" dirty="0"/>
                        <a:t> EU </a:t>
                      </a:r>
                      <a:r>
                        <a:rPr lang="it-IT" sz="1200" dirty="0" err="1"/>
                        <a:t>CBAM</a:t>
                      </a:r>
                      <a:r>
                        <a:rPr lang="it-IT" sz="1200" dirty="0"/>
                        <a:t> </a:t>
                      </a:r>
                      <a:r>
                        <a:rPr lang="it-IT" sz="1200" dirty="0" err="1"/>
                        <a:t>discussions</a:t>
                      </a:r>
                      <a:r>
                        <a:rPr lang="it-IT"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err="1"/>
                        <a:t>Finnish</a:t>
                      </a:r>
                      <a:r>
                        <a:rPr lang="it-IT" sz="1200" dirty="0"/>
                        <a:t> government </a:t>
                      </a:r>
                      <a:r>
                        <a:rPr lang="it-IT" sz="1200" dirty="0" err="1"/>
                        <a:t>is</a:t>
                      </a:r>
                      <a:r>
                        <a:rPr lang="it-IT" sz="1200" dirty="0"/>
                        <a:t> </a:t>
                      </a:r>
                      <a:r>
                        <a:rPr lang="it-IT" sz="1200" dirty="0" err="1"/>
                        <a:t>supporting</a:t>
                      </a:r>
                      <a:r>
                        <a:rPr lang="it-IT" sz="1200" dirty="0"/>
                        <a:t> the EU </a:t>
                      </a:r>
                      <a:r>
                        <a:rPr lang="it-IT" sz="1200" dirty="0" err="1"/>
                        <a:t>CBAM</a:t>
                      </a:r>
                      <a:r>
                        <a:rPr lang="it-IT" sz="1200" dirty="0"/>
                        <a:t> </a:t>
                      </a:r>
                      <a:r>
                        <a:rPr lang="it-IT" sz="1200" dirty="0" err="1"/>
                        <a:t>initiatives</a:t>
                      </a:r>
                      <a:r>
                        <a:rPr lang="it-IT" sz="1200" dirty="0"/>
                        <a:t>. </a:t>
                      </a:r>
                    </a:p>
                  </a:txBody>
                  <a:tcPr/>
                </a:tc>
                <a:tc>
                  <a:txBody>
                    <a:bodyPr/>
                    <a:lstStyle/>
                    <a:p>
                      <a:pPr marL="285750" lvl="0" indent="-285750">
                        <a:buFont typeface="Arial" panose="020B0604020202020204" pitchFamily="34" charset="0"/>
                        <a:buChar char="•"/>
                      </a:pPr>
                      <a:r>
                        <a:rPr lang="en-GB" sz="1200" dirty="0"/>
                        <a:t>Part of EU ETS</a:t>
                      </a:r>
                    </a:p>
                    <a:p>
                      <a:pPr marL="285750" lvl="0" indent="-285750">
                        <a:buFont typeface="Arial" panose="020B0604020202020204" pitchFamily="34" charset="0"/>
                        <a:buChar char="•"/>
                      </a:pPr>
                      <a:r>
                        <a:rPr lang="en-GB" sz="1200" dirty="0"/>
                        <a:t>Approximately 600 enterprises belong to the scope of the system</a:t>
                      </a:r>
                      <a:endParaRPr lang="en-GB" sz="1200" strike="sngStrike" dirty="0"/>
                    </a:p>
                    <a:p>
                      <a:pPr marL="285750" lvl="0" indent="-285750">
                        <a:buFont typeface="Arial" panose="020B0604020202020204" pitchFamily="34" charset="0"/>
                        <a:buChar char="•"/>
                      </a:pPr>
                      <a:r>
                        <a:rPr lang="en-GB" sz="1200" dirty="0"/>
                        <a:t>Proposed changes to EU ETS generally favoured, although possible unreasonable cost rise due to Finland’s northern location raise concerns</a:t>
                      </a:r>
                    </a:p>
                  </a:txBody>
                  <a:tcPr/>
                </a:tc>
                <a:tc>
                  <a:txBody>
                    <a:bodyPr/>
                    <a:lstStyle/>
                    <a:p>
                      <a:pPr lvl="0"/>
                      <a:r>
                        <a:rPr lang="it-IT" sz="1200" dirty="0" err="1"/>
                        <a:t>Implemented</a:t>
                      </a:r>
                      <a:r>
                        <a:rPr lang="it-IT" sz="1200" dirty="0"/>
                        <a:t> EU </a:t>
                      </a:r>
                      <a:r>
                        <a:rPr lang="it-IT" sz="1200" dirty="0" err="1"/>
                        <a:t>ETD</a:t>
                      </a:r>
                      <a:r>
                        <a:rPr lang="it-IT" sz="1200" dirty="0"/>
                        <a:t> (with some </a:t>
                      </a:r>
                      <a:r>
                        <a:rPr lang="it-IT" sz="1200" dirty="0" err="1"/>
                        <a:t>exceptions</a:t>
                      </a:r>
                      <a:r>
                        <a:rPr lang="it-IT" sz="1200" dirty="0"/>
                        <a:t>):</a:t>
                      </a:r>
                    </a:p>
                    <a:p>
                      <a:pPr marL="171450" lvl="0" indent="-171450">
                        <a:buFont typeface="Arial" panose="020B0604020202020204" pitchFamily="34" charset="0"/>
                        <a:buChar char="•"/>
                      </a:pPr>
                      <a:r>
                        <a:rPr lang="en-GB" sz="1200" dirty="0"/>
                        <a:t>Liquid fuels (carbon dioxide tax and energy content tax) </a:t>
                      </a:r>
                    </a:p>
                    <a:p>
                      <a:pPr marL="171450" lvl="0" indent="-171450">
                        <a:buFont typeface="Arial" panose="020B0604020202020204" pitchFamily="34" charset="0"/>
                        <a:buChar char="•"/>
                      </a:pPr>
                      <a:r>
                        <a:rPr lang="en-GB" sz="1200" dirty="0"/>
                        <a:t>Coal</a:t>
                      </a:r>
                    </a:p>
                    <a:p>
                      <a:pPr marL="171450" lvl="0" indent="-171450">
                        <a:buFont typeface="Arial" panose="020B0604020202020204" pitchFamily="34" charset="0"/>
                        <a:buChar char="•"/>
                      </a:pPr>
                      <a:r>
                        <a:rPr lang="en-GB" sz="1200" dirty="0"/>
                        <a:t>Natural gas </a:t>
                      </a:r>
                    </a:p>
                    <a:p>
                      <a:pPr marL="171450" lvl="0" indent="-171450">
                        <a:buFont typeface="Arial" panose="020B0604020202020204" pitchFamily="34" charset="0"/>
                        <a:buChar char="•"/>
                      </a:pPr>
                      <a:r>
                        <a:rPr lang="en-GB" sz="1200" dirty="0"/>
                        <a:t>Fuel peat</a:t>
                      </a:r>
                    </a:p>
                    <a:p>
                      <a:pPr marL="171450" lvl="0" indent="-171450">
                        <a:buFont typeface="Arial" panose="020B0604020202020204" pitchFamily="34" charset="0"/>
                        <a:buChar char="•"/>
                      </a:pPr>
                      <a:r>
                        <a:rPr lang="en-GB" sz="1200" dirty="0"/>
                        <a:t>Electricity </a:t>
                      </a:r>
                    </a:p>
                    <a:p>
                      <a:pPr marL="171450" lvl="0" indent="-171450">
                        <a:buFont typeface="Arial" panose="020B0604020202020204" pitchFamily="34" charset="0"/>
                        <a:buChar char="•"/>
                      </a:pPr>
                      <a:r>
                        <a:rPr lang="en-GB" sz="1200" dirty="0"/>
                        <a:t>Non-reusable plastic packaging</a:t>
                      </a:r>
                    </a:p>
                    <a:p>
                      <a:pPr marL="171450" lvl="0" indent="-171450">
                        <a:buFont typeface="Arial" panose="020B0604020202020204" pitchFamily="34" charset="0"/>
                        <a:buChar char="•"/>
                      </a:pPr>
                      <a:r>
                        <a:rPr lang="en-GB" sz="1200" dirty="0"/>
                        <a:t>Waste</a:t>
                      </a:r>
                    </a:p>
                    <a:p>
                      <a:pPr marL="171450" lvl="0" indent="-171450">
                        <a:buFont typeface="Arial" panose="020B0604020202020204" pitchFamily="34" charset="0"/>
                        <a:buChar char="•"/>
                      </a:pPr>
                      <a:r>
                        <a:rPr lang="en-GB" sz="1200" dirty="0"/>
                        <a:t>Motor vehicles.</a:t>
                      </a:r>
                      <a:endParaRPr lang="it-IT" sz="1200" dirty="0"/>
                    </a:p>
                  </a:txBody>
                  <a:tcPr/>
                </a:tc>
                <a:extLst>
                  <a:ext uri="{0D108BD9-81ED-4DB2-BD59-A6C34878D82A}">
                    <a16:rowId xmlns:a16="http://schemas.microsoft.com/office/drawing/2014/main" val="3375663469"/>
                  </a:ext>
                </a:extLst>
              </a:tr>
              <a:tr h="477266">
                <a:tc>
                  <a:txBody>
                    <a:bodyPr/>
                    <a:lstStyle/>
                    <a:p>
                      <a:r>
                        <a:rPr lang="it-IT" sz="1200" b="1" dirty="0"/>
                        <a:t>Chile</a:t>
                      </a:r>
                    </a:p>
                  </a:txBody>
                  <a:tcPr/>
                </a:tc>
                <a:tc>
                  <a:txBody>
                    <a:bodyPr/>
                    <a:lstStyle/>
                    <a:p>
                      <a:r>
                        <a:rPr lang="it-IT" sz="1200" dirty="0"/>
                        <a:t>N/A</a:t>
                      </a:r>
                    </a:p>
                  </a:txBody>
                  <a:tcPr/>
                </a:tc>
                <a:tc>
                  <a:txBody>
                    <a:bodyPr/>
                    <a:lstStyle/>
                    <a:p>
                      <a:pPr marL="285750" indent="-285750">
                        <a:buFont typeface="Arial" panose="020B0604020202020204" pitchFamily="34" charset="0"/>
                        <a:buChar char="•"/>
                      </a:pPr>
                      <a:r>
                        <a:rPr lang="en-GB" sz="1200" noProof="0" dirty="0"/>
                        <a:t>Certain emission reduction projects being discussed but not currently developed.</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Newly enacted Law No. 21,455 (Framework Law on Climate Change) establishes emission standards. </a:t>
                      </a:r>
                      <a:endParaRPr lang="it-IT" sz="1200" dirty="0"/>
                    </a:p>
                  </a:txBody>
                  <a:tcPr/>
                </a:tc>
                <a:tc>
                  <a:txBody>
                    <a:bodyPr/>
                    <a:lstStyle/>
                    <a:p>
                      <a:pPr marL="285750" indent="-285750">
                        <a:buFont typeface="Arial" panose="020B0604020202020204" pitchFamily="34" charset="0"/>
                        <a:buChar char="•"/>
                      </a:pPr>
                      <a:r>
                        <a:rPr lang="en-US" sz="1200" noProof="0" dirty="0"/>
                        <a:t>Green tax on stationary sources of emissions (global and local  pollution levies)</a:t>
                      </a:r>
                    </a:p>
                    <a:p>
                      <a:pPr marL="285750" indent="-285750">
                        <a:buFont typeface="Arial" panose="020B0604020202020204" pitchFamily="34" charset="0"/>
                        <a:buChar char="•"/>
                      </a:pPr>
                      <a:r>
                        <a:rPr lang="en-US" sz="1200" noProof="0" dirty="0"/>
                        <a:t>Fuel taxes (gasoline, diesel)</a:t>
                      </a:r>
                    </a:p>
                    <a:p>
                      <a:pPr marL="285750" indent="-285750">
                        <a:buFont typeface="Arial" panose="020B0604020202020204" pitchFamily="34" charset="0"/>
                        <a:buChar char="•"/>
                      </a:pPr>
                      <a:r>
                        <a:rPr lang="en-US" sz="1200" noProof="0" dirty="0"/>
                        <a:t>Green tax on the sale of new motor vehicles</a:t>
                      </a:r>
                    </a:p>
                    <a:p>
                      <a:pPr marL="0" indent="0">
                        <a:buFont typeface="Arial" panose="020B0604020202020204" pitchFamily="34" charset="0"/>
                        <a:buNone/>
                      </a:pPr>
                      <a:endParaRPr lang="it-IT" sz="1200" dirty="0"/>
                    </a:p>
                  </a:txBody>
                  <a:tcPr/>
                </a:tc>
                <a:extLst>
                  <a:ext uri="{0D108BD9-81ED-4DB2-BD59-A6C34878D82A}">
                    <a16:rowId xmlns:a16="http://schemas.microsoft.com/office/drawing/2014/main" val="2526848064"/>
                  </a:ext>
                </a:extLst>
              </a:tr>
            </a:tbl>
          </a:graphicData>
        </a:graphic>
      </p:graphicFrame>
      <p:sp>
        <p:nvSpPr>
          <p:cNvPr id="5" name="TextBox 4" descr="" title="">
            <a:extLst>
              <a:ext uri="{FF2B5EF4-FFF2-40B4-BE49-F238E27FC236}">
                <a16:creationId xmlns:a16="http://schemas.microsoft.com/office/drawing/2014/main" id="{F29E1A50-879C-213E-1932-A11167888284}"/>
              </a:ext>
            </a:extLst>
          </p:cNvPr>
          <p:cNvSpPr txBox="1"/>
          <p:nvPr/>
        </p:nvSpPr>
        <p:spPr>
          <a:xfrm>
            <a:off x="263769" y="6378548"/>
            <a:ext cx="2989385" cy="369332"/>
          </a:xfrm>
          <a:prstGeom prst="rect">
            <a:avLst/>
          </a:prstGeom>
          <a:noFill/>
        </p:spPr>
        <p:txBody>
          <a:bodyPr wrap="square" rtlCol="0">
            <a:spAutoFit/>
          </a:bodyPr>
          <a:lstStyle/>
          <a:p>
            <a:r>
              <a:rPr lang="en-US" dirty="0">
                <a:solidFill>
                  <a:schemeClr val="bg1">
                    <a:lumMod val="75000"/>
                  </a:schemeClr>
                </a:solidFill>
              </a:rPr>
              <a:t>1.  Policy &amp; Direction </a:t>
            </a:r>
          </a:p>
        </p:txBody>
      </p:sp>
    </p:spTree>
    <p:extLst>
      <p:ext uri="{BB962C8B-B14F-4D97-AF65-F5344CB8AC3E}">
        <p14:creationId xmlns:p14="http://schemas.microsoft.com/office/powerpoint/2010/main" val="3685899773"/>
      </p:ext>
    </p:extLst>
  </p:cSld>
  <p:clrMapOvr>
    <a:masterClrMapping/>
  </p:clrMapOvr>
</p:sld>
</file>

<file path=ppt/slides/slide14.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 y="0"/>
            <a:ext cx="12192000" cy="6858000"/>
          </a:xfrm>
        </p:spPr>
      </p:pic>
      <p:sp>
        <p:nvSpPr>
          <p:cNvPr id="2" name="Title 1" descr="" title=""/>
          <p:cNvSpPr>
            <a:spLocks noGrp="1"/>
          </p:cNvSpPr>
          <p:nvPr>
            <p:ph type="title"/>
          </p:nvPr>
        </p:nvSpPr>
        <p:spPr/>
        <p:txBody>
          <a:bodyPr>
            <a:normAutofit/>
          </a:bodyPr>
          <a:lstStyle/>
          <a:p>
            <a:pPr marL="0" indent="0">
              <a:buNone/>
            </a:pPr>
            <a:r>
              <a:rPr lang="en-CA" sz="4000" dirty="0"/>
              <a:t>Carbon taxes - Jurisdictional Comparison</a:t>
            </a:r>
            <a:endParaRPr lang="es-ES" sz="4000" dirty="0"/>
          </a:p>
        </p:txBody>
      </p:sp>
      <p:graphicFrame>
        <p:nvGraphicFramePr>
          <p:cNvPr id="3" name="Tabla 2" descr="" title="">
            <a:extLst>
              <a:ext uri="{FF2B5EF4-FFF2-40B4-BE49-F238E27FC236}">
                <a16:creationId xmlns:a16="http://schemas.microsoft.com/office/drawing/2014/main" id="{015C15A5-C1D7-BF1A-82F9-002217A6CF63}"/>
              </a:ext>
            </a:extLst>
          </p:cNvPr>
          <p:cNvGraphicFramePr>
            <a:graphicFrameLocks noGrp="1"/>
          </p:cNvGraphicFramePr>
          <p:nvPr>
            <p:extLst>
              <p:ext uri="{D42A27DB-BD31-4B8C-83A1-F6EECF244321}">
                <p14:modId xmlns:p14="http://schemas.microsoft.com/office/powerpoint/2010/main" val="1705478384"/>
              </p:ext>
            </p:extLst>
          </p:nvPr>
        </p:nvGraphicFramePr>
        <p:xfrm>
          <a:off x="955432" y="1511300"/>
          <a:ext cx="10062491" cy="4134866"/>
        </p:xfrm>
        <a:graphic>
          <a:graphicData uri="http://schemas.openxmlformats.org/drawingml/2006/table">
            <a:tbl>
              <a:tblPr firstRow="1" bandRow="1">
                <a:tableStyleId>{D7AC3CCA-C797-4891-BE02-D94E43425B78}</a:tableStyleId>
              </a:tblPr>
              <a:tblGrid>
                <a:gridCol w="2508479">
                  <a:extLst>
                    <a:ext uri="{9D8B030D-6E8A-4147-A177-3AD203B41FA5}">
                      <a16:colId xmlns:a16="http://schemas.microsoft.com/office/drawing/2014/main" val="100742171"/>
                    </a:ext>
                  </a:extLst>
                </a:gridCol>
                <a:gridCol w="2518004">
                  <a:extLst>
                    <a:ext uri="{9D8B030D-6E8A-4147-A177-3AD203B41FA5}">
                      <a16:colId xmlns:a16="http://schemas.microsoft.com/office/drawing/2014/main" val="4263164408"/>
                    </a:ext>
                  </a:extLst>
                </a:gridCol>
                <a:gridCol w="2518004">
                  <a:extLst>
                    <a:ext uri="{9D8B030D-6E8A-4147-A177-3AD203B41FA5}">
                      <a16:colId xmlns:a16="http://schemas.microsoft.com/office/drawing/2014/main" val="2660178294"/>
                    </a:ext>
                  </a:extLst>
                </a:gridCol>
                <a:gridCol w="2518004">
                  <a:extLst>
                    <a:ext uri="{9D8B030D-6E8A-4147-A177-3AD203B41FA5}">
                      <a16:colId xmlns:a16="http://schemas.microsoft.com/office/drawing/2014/main" val="3789002112"/>
                    </a:ext>
                  </a:extLst>
                </a:gridCol>
              </a:tblGrid>
              <a:tr h="477266">
                <a:tc>
                  <a:txBody>
                    <a:bodyPr/>
                    <a:lstStyle/>
                    <a:p>
                      <a:r>
                        <a:rPr lang="it-IT" sz="1400" dirty="0">
                          <a:solidFill>
                            <a:schemeClr val="bg1"/>
                          </a:solidFill>
                        </a:rPr>
                        <a:t>Country</a:t>
                      </a:r>
                    </a:p>
                  </a:txBody>
                  <a:tcPr>
                    <a:solidFill>
                      <a:srgbClr val="043673"/>
                    </a:solidFill>
                  </a:tcPr>
                </a:tc>
                <a:tc>
                  <a:txBody>
                    <a:bodyPr/>
                    <a:lstStyle/>
                    <a:p>
                      <a:r>
                        <a:rPr lang="it-IT" sz="1400" dirty="0">
                          <a:solidFill>
                            <a:schemeClr val="bg1"/>
                          </a:solidFill>
                        </a:rPr>
                        <a:t>CBAM</a:t>
                      </a:r>
                    </a:p>
                  </a:txBody>
                  <a:tcPr>
                    <a:solidFill>
                      <a:srgbClr val="043673"/>
                    </a:solidFill>
                  </a:tcPr>
                </a:tc>
                <a:tc>
                  <a:txBody>
                    <a:bodyPr/>
                    <a:lstStyle/>
                    <a:p>
                      <a:r>
                        <a:rPr lang="it-IT" sz="1400" dirty="0">
                          <a:solidFill>
                            <a:schemeClr val="bg1"/>
                          </a:solidFill>
                        </a:rPr>
                        <a:t>ETS</a:t>
                      </a:r>
                    </a:p>
                  </a:txBody>
                  <a:tcPr>
                    <a:solidFill>
                      <a:srgbClr val="043673"/>
                    </a:solidFill>
                  </a:tcPr>
                </a:tc>
                <a:tc>
                  <a:txBody>
                    <a:bodyPr/>
                    <a:lstStyle/>
                    <a:p>
                      <a:r>
                        <a:rPr lang="it-IT" sz="1400" dirty="0">
                          <a:solidFill>
                            <a:schemeClr val="bg1"/>
                          </a:solidFill>
                        </a:rPr>
                        <a:t>Excise regimes</a:t>
                      </a:r>
                    </a:p>
                  </a:txBody>
                  <a:tcPr>
                    <a:solidFill>
                      <a:srgbClr val="043673"/>
                    </a:solidFill>
                  </a:tcPr>
                </a:tc>
                <a:extLst>
                  <a:ext uri="{0D108BD9-81ED-4DB2-BD59-A6C34878D82A}">
                    <a16:rowId xmlns:a16="http://schemas.microsoft.com/office/drawing/2014/main" val="868841770"/>
                  </a:ext>
                </a:extLst>
              </a:tr>
              <a:tr h="477266">
                <a:tc>
                  <a:txBody>
                    <a:bodyPr/>
                    <a:lstStyle/>
                    <a:p>
                      <a:r>
                        <a:rPr lang="it-IT" sz="1200" b="1" dirty="0"/>
                        <a:t>UK</a:t>
                      </a:r>
                    </a:p>
                  </a:txBody>
                  <a:tcPr/>
                </a:tc>
                <a:tc>
                  <a:txBody>
                    <a:bodyPr/>
                    <a:lstStyle/>
                    <a:p>
                      <a:r>
                        <a:rPr lang="it-IT" sz="1200" dirty="0" err="1"/>
                        <a:t>CBAM</a:t>
                      </a:r>
                      <a:r>
                        <a:rPr lang="it-IT" sz="1200" dirty="0"/>
                        <a:t> </a:t>
                      </a:r>
                      <a:r>
                        <a:rPr lang="it-IT" sz="1200" dirty="0" err="1"/>
                        <a:t>initiatives</a:t>
                      </a:r>
                      <a:r>
                        <a:rPr lang="it-IT" sz="1200" dirty="0"/>
                        <a:t> (separate to the EU post-Brexit) </a:t>
                      </a:r>
                      <a:r>
                        <a:rPr lang="it-IT" sz="1200" dirty="0" err="1"/>
                        <a:t>being</a:t>
                      </a:r>
                      <a:r>
                        <a:rPr lang="it-IT" sz="1200" dirty="0"/>
                        <a:t> </a:t>
                      </a:r>
                      <a:r>
                        <a:rPr lang="it-IT" sz="1200" dirty="0" err="1"/>
                        <a:t>discussed</a:t>
                      </a:r>
                      <a:r>
                        <a:rPr lang="it-IT" sz="1200" dirty="0"/>
                        <a:t>. </a:t>
                      </a:r>
                    </a:p>
                    <a:p>
                      <a:endParaRPr lang="it-IT" sz="1200" dirty="0"/>
                    </a:p>
                    <a:p>
                      <a:r>
                        <a:rPr lang="it-IT" sz="1200" dirty="0" err="1"/>
                        <a:t>Environmental</a:t>
                      </a:r>
                      <a:r>
                        <a:rPr lang="it-IT" sz="1200" dirty="0"/>
                        <a:t> Audit Committee </a:t>
                      </a:r>
                      <a:r>
                        <a:rPr lang="it-IT" sz="1200" dirty="0" err="1"/>
                        <a:t>has</a:t>
                      </a:r>
                      <a:r>
                        <a:rPr lang="it-IT" sz="1200" dirty="0"/>
                        <a:t> </a:t>
                      </a:r>
                      <a:r>
                        <a:rPr lang="it-IT" sz="1200" dirty="0" err="1"/>
                        <a:t>called</a:t>
                      </a:r>
                      <a:r>
                        <a:rPr lang="it-IT" sz="1200" dirty="0"/>
                        <a:t> on Government to </a:t>
                      </a:r>
                      <a:r>
                        <a:rPr lang="it-IT" sz="1200" dirty="0" err="1"/>
                        <a:t>develop</a:t>
                      </a:r>
                      <a:r>
                        <a:rPr lang="it-IT" sz="1200" dirty="0"/>
                        <a:t> plans for </a:t>
                      </a:r>
                      <a:r>
                        <a:rPr lang="it-IT" sz="1200" dirty="0" err="1"/>
                        <a:t>CBAM</a:t>
                      </a:r>
                      <a:endParaRPr lang="it-IT" sz="1200" dirty="0"/>
                    </a:p>
                  </a:txBody>
                  <a:tcPr/>
                </a:tc>
                <a:tc>
                  <a:txBody>
                    <a:bodyPr/>
                    <a:lstStyle/>
                    <a:p>
                      <a:r>
                        <a:rPr lang="it-IT" sz="1200" dirty="0"/>
                        <a:t>Exit from the EU ETS post-Brexit.</a:t>
                      </a:r>
                    </a:p>
                    <a:p>
                      <a:endParaRPr lang="it-IT" sz="1200" dirty="0"/>
                    </a:p>
                    <a:p>
                      <a:r>
                        <a:rPr lang="it-IT" sz="1200" dirty="0"/>
                        <a:t>Standalone UK ETS </a:t>
                      </a:r>
                      <a:r>
                        <a:rPr lang="it-IT" sz="1200" dirty="0" err="1"/>
                        <a:t>replacing</a:t>
                      </a:r>
                      <a:r>
                        <a:rPr lang="it-IT" sz="1200" dirty="0"/>
                        <a:t> EU ETS on 1 </a:t>
                      </a:r>
                      <a:r>
                        <a:rPr lang="it-IT" sz="1200" dirty="0" err="1"/>
                        <a:t>January</a:t>
                      </a:r>
                      <a:r>
                        <a:rPr lang="it-IT" sz="1200" dirty="0"/>
                        <a:t> 2021.</a:t>
                      </a:r>
                    </a:p>
                  </a:txBody>
                  <a:tcPr/>
                </a:tc>
                <a:tc>
                  <a:txBody>
                    <a:bodyPr/>
                    <a:lstStyle/>
                    <a:p>
                      <a:pPr marL="285750" indent="-285750">
                        <a:buFont typeface="Arial" panose="020B0604020202020204" pitchFamily="34" charset="0"/>
                        <a:buChar char="•"/>
                      </a:pPr>
                      <a:r>
                        <a:rPr lang="it-IT" sz="1200" dirty="0"/>
                        <a:t>Excise duties </a:t>
                      </a:r>
                      <a:r>
                        <a:rPr lang="it-IT" sz="1200" dirty="0" err="1"/>
                        <a:t>chargeable</a:t>
                      </a:r>
                      <a:r>
                        <a:rPr lang="it-IT" sz="1200" dirty="0"/>
                        <a:t> on </a:t>
                      </a:r>
                      <a:r>
                        <a:rPr lang="it-IT" sz="1200" dirty="0" err="1"/>
                        <a:t>various</a:t>
                      </a:r>
                      <a:r>
                        <a:rPr lang="it-IT" sz="1200" dirty="0"/>
                        <a:t> products, </a:t>
                      </a:r>
                      <a:r>
                        <a:rPr lang="it-IT" sz="1200" dirty="0" err="1"/>
                        <a:t>including</a:t>
                      </a:r>
                      <a:r>
                        <a:rPr lang="it-IT" sz="1200" dirty="0"/>
                        <a:t> </a:t>
                      </a:r>
                      <a:r>
                        <a:rPr lang="it-IT" sz="1200" dirty="0" err="1"/>
                        <a:t>alcoholic</a:t>
                      </a:r>
                      <a:r>
                        <a:rPr lang="it-IT" sz="1200" dirty="0"/>
                        <a:t> beverages, </a:t>
                      </a:r>
                      <a:r>
                        <a:rPr lang="it-IT" sz="1200" dirty="0" err="1"/>
                        <a:t>tobacco</a:t>
                      </a:r>
                      <a:r>
                        <a:rPr lang="it-IT" sz="1200" dirty="0"/>
                        <a:t>, </a:t>
                      </a:r>
                      <a:r>
                        <a:rPr lang="it-IT" sz="1200" dirty="0" err="1"/>
                        <a:t>hydrocarbon</a:t>
                      </a:r>
                      <a:r>
                        <a:rPr lang="it-IT" sz="1200" dirty="0"/>
                        <a:t> oil, biofuels</a:t>
                      </a:r>
                    </a:p>
                    <a:p>
                      <a:pPr marL="285750" indent="-285750">
                        <a:buFont typeface="Arial" panose="020B0604020202020204" pitchFamily="34" charset="0"/>
                        <a:buChar char="•"/>
                      </a:pPr>
                      <a:r>
                        <a:rPr lang="it-IT" sz="1200" dirty="0" err="1"/>
                        <a:t>Climate</a:t>
                      </a:r>
                      <a:r>
                        <a:rPr lang="it-IT" sz="1200" dirty="0"/>
                        <a:t> </a:t>
                      </a:r>
                      <a:r>
                        <a:rPr lang="it-IT" sz="1200" dirty="0" err="1"/>
                        <a:t>Change</a:t>
                      </a:r>
                      <a:r>
                        <a:rPr lang="it-IT" sz="1200" dirty="0"/>
                        <a:t> Levy</a:t>
                      </a:r>
                    </a:p>
                    <a:p>
                      <a:pPr marL="285750" indent="-285750">
                        <a:buFont typeface="Arial" panose="020B0604020202020204" pitchFamily="34" charset="0"/>
                        <a:buChar char="•"/>
                      </a:pPr>
                      <a:r>
                        <a:rPr lang="it-IT" sz="1200" dirty="0" err="1"/>
                        <a:t>Landfill</a:t>
                      </a:r>
                      <a:r>
                        <a:rPr lang="it-IT" sz="1200" dirty="0"/>
                        <a:t> Tax</a:t>
                      </a:r>
                    </a:p>
                    <a:p>
                      <a:pPr marL="285750" indent="-285750">
                        <a:buFont typeface="Arial" panose="020B0604020202020204" pitchFamily="34" charset="0"/>
                        <a:buChar char="•"/>
                      </a:pPr>
                      <a:r>
                        <a:rPr lang="it-IT" sz="1200" dirty="0" err="1"/>
                        <a:t>Aggregates</a:t>
                      </a:r>
                      <a:r>
                        <a:rPr lang="it-IT" sz="1200" dirty="0"/>
                        <a:t> Levy</a:t>
                      </a:r>
                    </a:p>
                    <a:p>
                      <a:pPr marL="285750" indent="-285750">
                        <a:buFont typeface="Arial" panose="020B0604020202020204" pitchFamily="34" charset="0"/>
                        <a:buChar char="•"/>
                      </a:pPr>
                      <a:r>
                        <a:rPr lang="it-IT" sz="1200" dirty="0"/>
                        <a:t>Plastic Packaging Tax</a:t>
                      </a:r>
                    </a:p>
                  </a:txBody>
                  <a:tcPr/>
                </a:tc>
                <a:extLst>
                  <a:ext uri="{0D108BD9-81ED-4DB2-BD59-A6C34878D82A}">
                    <a16:rowId xmlns:a16="http://schemas.microsoft.com/office/drawing/2014/main" val="3375663469"/>
                  </a:ext>
                </a:extLst>
              </a:tr>
              <a:tr h="477266">
                <a:tc>
                  <a:txBody>
                    <a:bodyPr/>
                    <a:lstStyle/>
                    <a:p>
                      <a:r>
                        <a:rPr lang="it-IT" sz="1200" b="1" dirty="0"/>
                        <a:t>Canada</a:t>
                      </a:r>
                    </a:p>
                  </a:txBody>
                  <a:tcPr/>
                </a:tc>
                <a:tc>
                  <a:txBody>
                    <a:bodyPr/>
                    <a:lstStyle/>
                    <a:p>
                      <a:r>
                        <a:rPr lang="en-US" sz="1200" dirty="0"/>
                        <a:t>Consultation launched in August 2021 with a view to coordinating with International partners, particularly the US and EU.  Current objective to realize a 40-45% reduction in emissions below 2005 levels by 2030 and focus on reducing risk of carbon leakage, maintain competitiveness, support the climate ambition and drive international action.</a:t>
                      </a:r>
                      <a:endParaRPr lang="it-IT" sz="1200" dirty="0">
                        <a:highlight>
                          <a:srgbClr val="FFFF00"/>
                        </a:highlight>
                      </a:endParaRPr>
                    </a:p>
                  </a:txBody>
                  <a:tcPr>
                    <a:solidFill>
                      <a:srgbClr val="E7E7E7"/>
                    </a:solidFill>
                  </a:tcPr>
                </a:tc>
                <a:tc>
                  <a:txBody>
                    <a:bodyPr/>
                    <a:lstStyle/>
                    <a:p>
                      <a:r>
                        <a:rPr lang="en-US" sz="1200" dirty="0"/>
                        <a:t>Establishment of the Federal Greenhouse Gas Offset System contemplating a market based approach supporting a domestic carbon trading market under Canada’s carbon price for industry: the Output Based Pricing System, where regulated facilities who exceed limits can purchase federal offset credits.</a:t>
                      </a:r>
                      <a:endParaRPr lang="it-IT" sz="1200" dirty="0">
                        <a:highlight>
                          <a:srgbClr val="FFFF00"/>
                        </a:highlight>
                      </a:endParaRPr>
                    </a:p>
                  </a:txBody>
                  <a:tcPr>
                    <a:solidFill>
                      <a:srgbClr val="E7E7E7"/>
                    </a:solidFill>
                  </a:tcPr>
                </a:tc>
                <a:tc>
                  <a:txBody>
                    <a:bodyPr/>
                    <a:lstStyle/>
                    <a:p>
                      <a:pPr marL="0" indent="0">
                        <a:buFont typeface="Arial" panose="020B0604020202020204" pitchFamily="34" charset="0"/>
                        <a:buNone/>
                      </a:pPr>
                      <a:r>
                        <a:rPr lang="it-IT" sz="1200" dirty="0" err="1"/>
                        <a:t>Fuel</a:t>
                      </a:r>
                      <a:r>
                        <a:rPr lang="it-IT" sz="1200" dirty="0"/>
                        <a:t> taxes (</a:t>
                      </a:r>
                      <a:r>
                        <a:rPr lang="it-IT" sz="1200" dirty="0" err="1"/>
                        <a:t>charge</a:t>
                      </a:r>
                      <a:r>
                        <a:rPr lang="it-IT" sz="1200" dirty="0"/>
                        <a:t>) and </a:t>
                      </a:r>
                      <a:r>
                        <a:rPr lang="it-IT" sz="1200" dirty="0" err="1"/>
                        <a:t>surcharges</a:t>
                      </a:r>
                      <a:r>
                        <a:rPr lang="it-IT" sz="1200" dirty="0"/>
                        <a:t>, taxes on </a:t>
                      </a:r>
                      <a:r>
                        <a:rPr lang="it-IT" sz="1200" dirty="0" err="1"/>
                        <a:t>inefficient</a:t>
                      </a:r>
                      <a:r>
                        <a:rPr lang="it-IT" sz="1200" dirty="0"/>
                        <a:t> </a:t>
                      </a:r>
                      <a:r>
                        <a:rPr lang="it-IT" sz="1200" dirty="0" err="1"/>
                        <a:t>vehicles</a:t>
                      </a:r>
                      <a:r>
                        <a:rPr lang="it-IT" sz="1200" dirty="0"/>
                        <a:t>, taxes on </a:t>
                      </a:r>
                      <a:r>
                        <a:rPr lang="it-IT" sz="1200" dirty="0" err="1"/>
                        <a:t>inefficient</a:t>
                      </a:r>
                      <a:r>
                        <a:rPr lang="it-IT" sz="1200" dirty="0"/>
                        <a:t> energy sources (</a:t>
                      </a:r>
                      <a:r>
                        <a:rPr lang="it-IT" sz="1200" dirty="0" err="1"/>
                        <a:t>petroleum</a:t>
                      </a:r>
                      <a:r>
                        <a:rPr lang="it-IT" sz="1200" dirty="0"/>
                        <a:t> products), air </a:t>
                      </a:r>
                      <a:r>
                        <a:rPr lang="it-IT" sz="1200" dirty="0" err="1"/>
                        <a:t>conditioners</a:t>
                      </a:r>
                      <a:endParaRPr lang="it-IT" sz="1200" dirty="0">
                        <a:highlight>
                          <a:srgbClr val="FFFF00"/>
                        </a:highlight>
                      </a:endParaRPr>
                    </a:p>
                  </a:txBody>
                  <a:tcPr>
                    <a:solidFill>
                      <a:srgbClr val="E7E7E7"/>
                    </a:solidFill>
                  </a:tcPr>
                </a:tc>
                <a:extLst>
                  <a:ext uri="{0D108BD9-81ED-4DB2-BD59-A6C34878D82A}">
                    <a16:rowId xmlns:a16="http://schemas.microsoft.com/office/drawing/2014/main" val="2526848064"/>
                  </a:ext>
                </a:extLst>
              </a:tr>
            </a:tbl>
          </a:graphicData>
        </a:graphic>
      </p:graphicFrame>
      <p:sp>
        <p:nvSpPr>
          <p:cNvPr id="5" name="TextBox 4" descr="" title="">
            <a:extLst>
              <a:ext uri="{FF2B5EF4-FFF2-40B4-BE49-F238E27FC236}">
                <a16:creationId xmlns:a16="http://schemas.microsoft.com/office/drawing/2014/main" id="{C991563F-F4E9-69C7-C2AB-487EE3559590}"/>
              </a:ext>
            </a:extLst>
          </p:cNvPr>
          <p:cNvSpPr txBox="1"/>
          <p:nvPr/>
        </p:nvSpPr>
        <p:spPr>
          <a:xfrm>
            <a:off x="263769" y="6378548"/>
            <a:ext cx="2989385" cy="369332"/>
          </a:xfrm>
          <a:prstGeom prst="rect">
            <a:avLst/>
          </a:prstGeom>
          <a:noFill/>
        </p:spPr>
        <p:txBody>
          <a:bodyPr wrap="square" rtlCol="0">
            <a:spAutoFit/>
          </a:bodyPr>
          <a:lstStyle/>
          <a:p>
            <a:r>
              <a:rPr lang="en-US" dirty="0">
                <a:solidFill>
                  <a:schemeClr val="bg1">
                    <a:lumMod val="75000"/>
                  </a:schemeClr>
                </a:solidFill>
              </a:rPr>
              <a:t>1.  Policy &amp; Direction </a:t>
            </a:r>
          </a:p>
        </p:txBody>
      </p:sp>
    </p:spTree>
    <p:extLst>
      <p:ext uri="{BB962C8B-B14F-4D97-AF65-F5344CB8AC3E}">
        <p14:creationId xmlns:p14="http://schemas.microsoft.com/office/powerpoint/2010/main" val="3763842752"/>
      </p:ext>
    </p:extLst>
  </p:cSld>
  <p:clrMapOvr>
    <a:masterClrMapping/>
  </p:clrMapOvr>
</p:sld>
</file>

<file path=ppt/slides/slide15.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descr="" title=""/>
          <p:cNvSpPr>
            <a:spLocks noGrp="1"/>
          </p:cNvSpPr>
          <p:nvPr>
            <p:ph type="title"/>
          </p:nvPr>
        </p:nvSpPr>
        <p:spPr>
          <a:xfrm>
            <a:off x="838200" y="271566"/>
            <a:ext cx="10515600" cy="1325563"/>
          </a:xfrm>
        </p:spPr>
        <p:txBody>
          <a:bodyPr>
            <a:normAutofit/>
          </a:bodyPr>
          <a:lstStyle/>
          <a:p>
            <a:pPr marL="0" indent="0">
              <a:buNone/>
            </a:pPr>
            <a:r>
              <a:rPr lang="en-CA" sz="4000" dirty="0"/>
              <a:t>Spain: more than minimum standards</a:t>
            </a:r>
            <a:endParaRPr lang="es-ES" sz="4000" dirty="0"/>
          </a:p>
        </p:txBody>
      </p:sp>
      <p:graphicFrame>
        <p:nvGraphicFramePr>
          <p:cNvPr id="3" name="Tabla 2" descr="" title="">
            <a:extLst>
              <a:ext uri="{FF2B5EF4-FFF2-40B4-BE49-F238E27FC236}">
                <a16:creationId xmlns:a16="http://schemas.microsoft.com/office/drawing/2014/main" id="{03C9B89D-A2F5-6635-D081-26229C7A4A64}"/>
              </a:ext>
            </a:extLst>
          </p:cNvPr>
          <p:cNvGraphicFramePr>
            <a:graphicFrameLocks noGrp="1"/>
          </p:cNvGraphicFramePr>
          <p:nvPr>
            <p:extLst>
              <p:ext uri="{D42A27DB-BD31-4B8C-83A1-F6EECF244321}">
                <p14:modId xmlns:p14="http://schemas.microsoft.com/office/powerpoint/2010/main" val="2991617980"/>
              </p:ext>
            </p:extLst>
          </p:nvPr>
        </p:nvGraphicFramePr>
        <p:xfrm>
          <a:off x="1278547" y="1353771"/>
          <a:ext cx="9353551" cy="4422024"/>
        </p:xfrm>
        <a:graphic>
          <a:graphicData uri="http://schemas.openxmlformats.org/drawingml/2006/table">
            <a:tbl>
              <a:tblPr firstRow="1" bandRow="1">
                <a:tableStyleId>{5C22544A-7EE6-4342-B048-85BDC9FD1C3A}</a:tableStyleId>
              </a:tblPr>
              <a:tblGrid>
                <a:gridCol w="5012919">
                  <a:extLst>
                    <a:ext uri="{9D8B030D-6E8A-4147-A177-3AD203B41FA5}">
                      <a16:colId xmlns:a16="http://schemas.microsoft.com/office/drawing/2014/main" val="3887700797"/>
                    </a:ext>
                  </a:extLst>
                </a:gridCol>
                <a:gridCol w="4340632">
                  <a:extLst>
                    <a:ext uri="{9D8B030D-6E8A-4147-A177-3AD203B41FA5}">
                      <a16:colId xmlns:a16="http://schemas.microsoft.com/office/drawing/2014/main" val="2063819309"/>
                    </a:ext>
                  </a:extLst>
                </a:gridCol>
              </a:tblGrid>
              <a:tr h="276667">
                <a:tc>
                  <a:txBody>
                    <a:bodyPr/>
                    <a:lstStyle/>
                    <a:p>
                      <a:pPr algn="ctr"/>
                      <a:r>
                        <a:rPr lang="en-GB" noProof="0" dirty="0"/>
                        <a:t>State level taxes</a:t>
                      </a:r>
                    </a:p>
                  </a:txBody>
                  <a:tcPr>
                    <a:solidFill>
                      <a:srgbClr val="043673"/>
                    </a:solidFill>
                  </a:tcPr>
                </a:tc>
                <a:tc>
                  <a:txBody>
                    <a:bodyPr/>
                    <a:lstStyle/>
                    <a:p>
                      <a:pPr algn="ctr"/>
                      <a:r>
                        <a:rPr lang="en-GB" noProof="0" dirty="0"/>
                        <a:t>Regional level taxes</a:t>
                      </a:r>
                    </a:p>
                  </a:txBody>
                  <a:tcPr>
                    <a:solidFill>
                      <a:srgbClr val="043673"/>
                    </a:solidFill>
                  </a:tcPr>
                </a:tc>
                <a:extLst>
                  <a:ext uri="{0D108BD9-81ED-4DB2-BD59-A6C34878D82A}">
                    <a16:rowId xmlns:a16="http://schemas.microsoft.com/office/drawing/2014/main" val="2330699902"/>
                  </a:ext>
                </a:extLst>
              </a:tr>
              <a:tr h="484166">
                <a:tc>
                  <a:txBody>
                    <a:bodyPr/>
                    <a:lstStyle/>
                    <a:p>
                      <a:r>
                        <a:rPr lang="en-CA" sz="1400" kern="1200" dirty="0">
                          <a:solidFill>
                            <a:schemeClr val="dk1"/>
                          </a:solidFill>
                          <a:effectLst/>
                          <a:latin typeface="+mn-lt"/>
                          <a:ea typeface="+mn-ea"/>
                          <a:cs typeface="+mn-cs"/>
                        </a:rPr>
                        <a:t>Tax on the value of electric energy production </a:t>
                      </a:r>
                      <a:endParaRPr lang="en-GB" sz="14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dk1"/>
                          </a:solidFill>
                          <a:effectLst/>
                          <a:latin typeface="+mn-lt"/>
                          <a:ea typeface="+mn-ea"/>
                          <a:cs typeface="+mn-cs"/>
                        </a:rPr>
                        <a:t>Tax on carbon dioxide emissions by motor vehicles</a:t>
                      </a:r>
                      <a:endParaRPr lang="en-GB" sz="1400" noProof="0" dirty="0"/>
                    </a:p>
                  </a:txBody>
                  <a:tcPr/>
                </a:tc>
                <a:extLst>
                  <a:ext uri="{0D108BD9-81ED-4DB2-BD59-A6C34878D82A}">
                    <a16:rowId xmlns:a16="http://schemas.microsoft.com/office/drawing/2014/main" val="1626364453"/>
                  </a:ext>
                </a:extLst>
              </a:tr>
              <a:tr h="484166">
                <a:tc>
                  <a:txBody>
                    <a:bodyPr/>
                    <a:lstStyle/>
                    <a:p>
                      <a:r>
                        <a:rPr lang="en-CA" sz="1400" kern="1200" dirty="0">
                          <a:solidFill>
                            <a:schemeClr val="dk1"/>
                          </a:solidFill>
                          <a:effectLst/>
                          <a:latin typeface="+mn-lt"/>
                          <a:ea typeface="+mn-ea"/>
                          <a:cs typeface="+mn-cs"/>
                        </a:rPr>
                        <a:t>Tax on fluorinated GHG </a:t>
                      </a:r>
                      <a:endParaRPr lang="en-GB" sz="14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dk1"/>
                          </a:solidFill>
                          <a:effectLst/>
                          <a:latin typeface="+mn-lt"/>
                          <a:ea typeface="+mn-ea"/>
                          <a:cs typeface="+mn-cs"/>
                        </a:rPr>
                        <a:t>Tax on gases and particulate pollutants emissions to the atmosphere produced by industry</a:t>
                      </a:r>
                      <a:endParaRPr lang="en-GB" sz="1400" noProof="0" dirty="0"/>
                    </a:p>
                  </a:txBody>
                  <a:tcPr/>
                </a:tc>
                <a:extLst>
                  <a:ext uri="{0D108BD9-81ED-4DB2-BD59-A6C34878D82A}">
                    <a16:rowId xmlns:a16="http://schemas.microsoft.com/office/drawing/2014/main" val="2049060536"/>
                  </a:ext>
                </a:extLst>
              </a:tr>
              <a:tr h="4841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dk1"/>
                          </a:solidFill>
                          <a:effectLst/>
                          <a:latin typeface="+mn-lt"/>
                          <a:ea typeface="+mn-ea"/>
                          <a:cs typeface="+mn-cs"/>
                        </a:rPr>
                        <a:t>Tax on the storage/production of spent nuclear energy and radioactive waste</a:t>
                      </a:r>
                      <a:endParaRPr lang="en-GB" sz="14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dk1"/>
                          </a:solidFill>
                          <a:effectLst/>
                          <a:latin typeface="+mn-lt"/>
                          <a:ea typeface="+mn-ea"/>
                          <a:cs typeface="+mn-cs"/>
                        </a:rPr>
                        <a:t>Tax on nitrous oxide emissions to the atmosphere by commercial aviation</a:t>
                      </a:r>
                      <a:endParaRPr lang="en-GB" sz="1400" noProof="0" dirty="0"/>
                    </a:p>
                  </a:txBody>
                  <a:tcPr/>
                </a:tc>
                <a:extLst>
                  <a:ext uri="{0D108BD9-81ED-4DB2-BD59-A6C34878D82A}">
                    <a16:rowId xmlns:a16="http://schemas.microsoft.com/office/drawing/2014/main" val="2480499996"/>
                  </a:ext>
                </a:extLst>
              </a:tr>
              <a:tr h="3095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dk1"/>
                          </a:solidFill>
                          <a:effectLst/>
                          <a:latin typeface="+mn-lt"/>
                          <a:ea typeface="+mn-ea"/>
                          <a:cs typeface="+mn-cs"/>
                        </a:rPr>
                        <a:t>Tax on the value of gas, oil and condensation extraction</a:t>
                      </a:r>
                      <a:endParaRPr lang="en-GB" sz="14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dirty="0"/>
                        <a:t>Tax on environmental risk of radiotoxic elements</a:t>
                      </a:r>
                    </a:p>
                  </a:txBody>
                  <a:tcPr/>
                </a:tc>
                <a:extLst>
                  <a:ext uri="{0D108BD9-81ED-4DB2-BD59-A6C34878D82A}">
                    <a16:rowId xmlns:a16="http://schemas.microsoft.com/office/drawing/2014/main" val="1006801376"/>
                  </a:ext>
                </a:extLst>
              </a:tr>
              <a:tr h="484166">
                <a:tc>
                  <a:txBody>
                    <a:bodyPr/>
                    <a:lstStyle/>
                    <a:p>
                      <a:r>
                        <a:rPr lang="en-CA" sz="1400" kern="1200" dirty="0">
                          <a:solidFill>
                            <a:schemeClr val="dk1"/>
                          </a:solidFill>
                          <a:effectLst/>
                          <a:latin typeface="+mn-lt"/>
                          <a:ea typeface="+mn-ea"/>
                          <a:cs typeface="+mn-cs"/>
                        </a:rPr>
                        <a:t>Tax on landfill, incineration and co-incineration of waste </a:t>
                      </a:r>
                      <a:endParaRPr lang="en-GB" sz="1400" noProof="0" dirty="0"/>
                    </a:p>
                  </a:txBody>
                  <a:tcPr/>
                </a:tc>
                <a:tc>
                  <a:txBody>
                    <a:bodyPr/>
                    <a:lstStyle/>
                    <a:p>
                      <a:r>
                        <a:rPr lang="en-GB" sz="1400" noProof="0" dirty="0"/>
                        <a:t>Tax on installations that has environmental effects</a:t>
                      </a:r>
                    </a:p>
                  </a:txBody>
                  <a:tcPr/>
                </a:tc>
                <a:extLst>
                  <a:ext uri="{0D108BD9-81ED-4DB2-BD59-A6C34878D82A}">
                    <a16:rowId xmlns:a16="http://schemas.microsoft.com/office/drawing/2014/main" val="2477500544"/>
                  </a:ext>
                </a:extLst>
              </a:tr>
              <a:tr h="276667">
                <a:tc>
                  <a:txBody>
                    <a:bodyPr/>
                    <a:lstStyle/>
                    <a:p>
                      <a:r>
                        <a:rPr lang="en-CA" sz="1400" kern="1200" dirty="0">
                          <a:solidFill>
                            <a:schemeClr val="dk1"/>
                          </a:solidFill>
                          <a:effectLst/>
                          <a:latin typeface="+mn-lt"/>
                          <a:ea typeface="+mn-ea"/>
                          <a:cs typeface="+mn-cs"/>
                        </a:rPr>
                        <a:t>Tax on non-reusable plastic packaging </a:t>
                      </a:r>
                      <a:endParaRPr lang="en-GB" sz="1400" noProof="0" dirty="0"/>
                    </a:p>
                  </a:txBody>
                  <a:tcPr/>
                </a:tc>
                <a:tc>
                  <a:txBody>
                    <a:bodyPr/>
                    <a:lstStyle/>
                    <a:p>
                      <a:r>
                        <a:rPr lang="en-GB" sz="1400" noProof="0" dirty="0"/>
                        <a:t>Tax on large commercial establishments</a:t>
                      </a:r>
                    </a:p>
                  </a:txBody>
                  <a:tcPr/>
                </a:tc>
                <a:extLst>
                  <a:ext uri="{0D108BD9-81ED-4DB2-BD59-A6C34878D82A}">
                    <a16:rowId xmlns:a16="http://schemas.microsoft.com/office/drawing/2014/main" val="3125455962"/>
                  </a:ext>
                </a:extLst>
              </a:tr>
              <a:tr h="2766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dk1"/>
                          </a:solidFill>
                          <a:effectLst/>
                          <a:latin typeface="+mn-lt"/>
                          <a:ea typeface="+mn-ea"/>
                          <a:cs typeface="+mn-cs"/>
                        </a:rPr>
                        <a:t>Road tax</a:t>
                      </a:r>
                      <a:endParaRPr lang="en-GB" sz="14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dk1"/>
                          </a:solidFill>
                          <a:effectLst/>
                          <a:latin typeface="+mn-lt"/>
                          <a:ea typeface="+mn-ea"/>
                          <a:cs typeface="+mn-cs"/>
                        </a:rPr>
                        <a:t>water canon/surcharge</a:t>
                      </a:r>
                      <a:endParaRPr lang="en-GB" sz="1400" noProof="0" dirty="0"/>
                    </a:p>
                  </a:txBody>
                  <a:tcPr/>
                </a:tc>
                <a:extLst>
                  <a:ext uri="{0D108BD9-81ED-4DB2-BD59-A6C34878D82A}">
                    <a16:rowId xmlns:a16="http://schemas.microsoft.com/office/drawing/2014/main" val="1596613798"/>
                  </a:ext>
                </a:extLst>
              </a:tr>
              <a:tr h="3095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dk1"/>
                          </a:solidFill>
                          <a:effectLst/>
                          <a:latin typeface="+mn-lt"/>
                          <a:ea typeface="+mn-ea"/>
                          <a:cs typeface="+mn-cs"/>
                        </a:rPr>
                        <a:t>Tax on certain means of transportation (registration tax)</a:t>
                      </a:r>
                      <a:endParaRPr lang="en-GB" sz="14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dk1"/>
                          </a:solidFill>
                          <a:effectLst/>
                          <a:latin typeface="+mn-lt"/>
                          <a:ea typeface="+mn-ea"/>
                          <a:cs typeface="+mn-cs"/>
                        </a:rPr>
                        <a:t>Tax on single use plastic bags</a:t>
                      </a:r>
                      <a:endParaRPr lang="en-GB" sz="1400" noProof="0" dirty="0"/>
                    </a:p>
                  </a:txBody>
                  <a:tcPr/>
                </a:tc>
                <a:extLst>
                  <a:ext uri="{0D108BD9-81ED-4DB2-BD59-A6C34878D82A}">
                    <a16:rowId xmlns:a16="http://schemas.microsoft.com/office/drawing/2014/main" val="1199691383"/>
                  </a:ext>
                </a:extLst>
              </a:tr>
              <a:tr h="276667">
                <a:tc>
                  <a:txBody>
                    <a:bodyPr/>
                    <a:lstStyle/>
                    <a:p>
                      <a:r>
                        <a:rPr lang="en-GB" sz="1400" noProof="0" dirty="0"/>
                        <a:t>Excise duty on energy products and electricity</a:t>
                      </a:r>
                    </a:p>
                  </a:txBody>
                  <a:tcPr/>
                </a:tc>
                <a:tc>
                  <a:txBody>
                    <a:bodyPr/>
                    <a:lstStyle/>
                    <a:p>
                      <a:r>
                        <a:rPr lang="en-GB" sz="1400" i="1" noProof="0" dirty="0"/>
                        <a:t>*Tax on wind energy</a:t>
                      </a:r>
                    </a:p>
                  </a:txBody>
                  <a:tcPr/>
                </a:tc>
                <a:extLst>
                  <a:ext uri="{0D108BD9-81ED-4DB2-BD59-A6C34878D82A}">
                    <a16:rowId xmlns:a16="http://schemas.microsoft.com/office/drawing/2014/main" val="340729284"/>
                  </a:ext>
                </a:extLst>
              </a:tr>
              <a:tr h="484166">
                <a:tc>
                  <a:txBody>
                    <a:bodyPr/>
                    <a:lstStyle/>
                    <a:p>
                      <a:endParaRPr lang="en-GB" sz="1400" noProof="0" dirty="0"/>
                    </a:p>
                  </a:txBody>
                  <a:tcPr/>
                </a:tc>
                <a:tc>
                  <a:txBody>
                    <a:bodyPr/>
                    <a:lstStyle/>
                    <a:p>
                      <a:r>
                        <a:rPr lang="en-GB" sz="1400" noProof="0" dirty="0"/>
                        <a:t>(…) around 50 other taxes on air emissions, water, waste management and resources</a:t>
                      </a:r>
                    </a:p>
                  </a:txBody>
                  <a:tcPr/>
                </a:tc>
                <a:extLst>
                  <a:ext uri="{0D108BD9-81ED-4DB2-BD59-A6C34878D82A}">
                    <a16:rowId xmlns:a16="http://schemas.microsoft.com/office/drawing/2014/main" val="3352916285"/>
                  </a:ext>
                </a:extLst>
              </a:tr>
            </a:tbl>
          </a:graphicData>
        </a:graphic>
      </p:graphicFrame>
      <p:sp>
        <p:nvSpPr>
          <p:cNvPr id="5" name="TextBox 4" descr="" title="">
            <a:extLst>
              <a:ext uri="{FF2B5EF4-FFF2-40B4-BE49-F238E27FC236}">
                <a16:creationId xmlns:a16="http://schemas.microsoft.com/office/drawing/2014/main" id="{A1F36FFC-A2E8-0998-0787-FE09D049714F}"/>
              </a:ext>
            </a:extLst>
          </p:cNvPr>
          <p:cNvSpPr txBox="1"/>
          <p:nvPr/>
        </p:nvSpPr>
        <p:spPr>
          <a:xfrm>
            <a:off x="263769" y="6378548"/>
            <a:ext cx="2989385" cy="369332"/>
          </a:xfrm>
          <a:prstGeom prst="rect">
            <a:avLst/>
          </a:prstGeom>
          <a:noFill/>
        </p:spPr>
        <p:txBody>
          <a:bodyPr wrap="square" rtlCol="0">
            <a:spAutoFit/>
          </a:bodyPr>
          <a:lstStyle/>
          <a:p>
            <a:r>
              <a:rPr lang="en-US" dirty="0">
                <a:solidFill>
                  <a:schemeClr val="bg1">
                    <a:lumMod val="75000"/>
                  </a:schemeClr>
                </a:solidFill>
              </a:rPr>
              <a:t>1.  Policy &amp; Direction </a:t>
            </a:r>
          </a:p>
        </p:txBody>
      </p:sp>
    </p:spTree>
    <p:extLst>
      <p:ext uri="{BB962C8B-B14F-4D97-AF65-F5344CB8AC3E}">
        <p14:creationId xmlns:p14="http://schemas.microsoft.com/office/powerpoint/2010/main" val="3314929874"/>
      </p:ext>
    </p:extLst>
  </p:cSld>
  <p:clrMapOvr>
    <a:masterClrMapping/>
  </p:clrMapOvr>
</p:sld>
</file>

<file path=ppt/slides/slide16.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descr="" title=""/>
          <p:cNvSpPr>
            <a:spLocks noGrp="1"/>
          </p:cNvSpPr>
          <p:nvPr>
            <p:ph type="title"/>
          </p:nvPr>
        </p:nvSpPr>
        <p:spPr/>
        <p:txBody>
          <a:bodyPr>
            <a:normAutofit/>
          </a:bodyPr>
          <a:lstStyle/>
          <a:p>
            <a:pPr marL="0" indent="0">
              <a:buNone/>
            </a:pPr>
            <a:r>
              <a:rPr lang="en-CA" sz="4400" dirty="0"/>
              <a:t>Spain: more than minimum standards</a:t>
            </a:r>
            <a:endParaRPr lang="es-ES" dirty="0"/>
          </a:p>
        </p:txBody>
      </p:sp>
      <p:sp>
        <p:nvSpPr>
          <p:cNvPr id="5" name="Marcador de texto 11" descr="" title="">
            <a:extLst>
              <a:ext uri="{FF2B5EF4-FFF2-40B4-BE49-F238E27FC236}">
                <a16:creationId xmlns:a16="http://schemas.microsoft.com/office/drawing/2014/main" id="{BDA51ACD-8B4E-A1E8-B456-2BF0B4651039}"/>
              </a:ext>
            </a:extLst>
          </p:cNvPr>
          <p:cNvSpPr txBox="1">
            <a:spLocks/>
          </p:cNvSpPr>
          <p:nvPr/>
        </p:nvSpPr>
        <p:spPr>
          <a:xfrm>
            <a:off x="828503" y="1624752"/>
            <a:ext cx="10288676" cy="440242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Heldane Text Medium" panose="02020503030202060203" pitchFamily="18"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Heldane Text Medium" panose="02020503030202060203" pitchFamily="18"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ldane Text Medium" panose="02020503030202060203" pitchFamily="18"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ldane Text Medium" panose="02020503030202060203" pitchFamily="18"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Arial" panose="020B0604020202020204" pitchFamily="34" charset="0"/>
              <a:buChar char="•"/>
            </a:pPr>
            <a:r>
              <a:rPr lang="en-CA" dirty="0">
                <a:solidFill>
                  <a:sysClr val="windowText" lastClr="000000"/>
                </a:solidFill>
                <a:latin typeface="Calibri" panose="020F0502020204030204" pitchFamily="34" charset="0"/>
                <a:cs typeface="Calibri" panose="020F0502020204030204" pitchFamily="34" charset="0"/>
              </a:rPr>
              <a:t>Only carbon tax in force in Spain at state level is tax on fluorinated GHG</a:t>
            </a:r>
          </a:p>
          <a:p>
            <a:pPr marL="742950" lvl="1" indent="-285750">
              <a:lnSpc>
                <a:spcPct val="100000"/>
              </a:lnSpc>
              <a:spcBef>
                <a:spcPts val="0"/>
              </a:spcBef>
              <a:buFont typeface="Arial" panose="020B0604020202020204" pitchFamily="34" charset="0"/>
              <a:buChar char="•"/>
            </a:pPr>
            <a:r>
              <a:rPr lang="en-CA" sz="2000" dirty="0">
                <a:solidFill>
                  <a:sysClr val="windowText" lastClr="000000"/>
                </a:solidFill>
                <a:latin typeface="Calibri" panose="020F0502020204030204" pitchFamily="34" charset="0"/>
                <a:cs typeface="Calibri" panose="020F0502020204030204" pitchFamily="34" charset="0"/>
              </a:rPr>
              <a:t>At regional level:</a:t>
            </a:r>
          </a:p>
          <a:p>
            <a:pPr marL="1200150" lvl="2" indent="-285750">
              <a:lnSpc>
                <a:spcPct val="100000"/>
              </a:lnSpc>
              <a:spcBef>
                <a:spcPts val="0"/>
              </a:spcBef>
              <a:buFont typeface="Arial" panose="020B0604020202020204" pitchFamily="34" charset="0"/>
              <a:buChar char="•"/>
            </a:pPr>
            <a:r>
              <a:rPr lang="en-CA" dirty="0">
                <a:solidFill>
                  <a:sysClr val="windowText" lastClr="000000"/>
                </a:solidFill>
                <a:latin typeface="Calibri" panose="020F0502020204030204" pitchFamily="34" charset="0"/>
                <a:cs typeface="Calibri" panose="020F0502020204030204" pitchFamily="34" charset="0"/>
              </a:rPr>
              <a:t>Tax on GHG/polluters released to atmosphere</a:t>
            </a:r>
          </a:p>
          <a:p>
            <a:pPr marL="1200150" lvl="2" indent="-285750">
              <a:lnSpc>
                <a:spcPct val="100000"/>
              </a:lnSpc>
              <a:spcBef>
                <a:spcPts val="0"/>
              </a:spcBef>
              <a:buFont typeface="Arial" panose="020B0604020202020204" pitchFamily="34" charset="0"/>
              <a:buChar char="•"/>
            </a:pPr>
            <a:r>
              <a:rPr lang="en-CA" dirty="0">
                <a:solidFill>
                  <a:sysClr val="windowText" lastClr="000000"/>
                </a:solidFill>
                <a:latin typeface="Calibri" panose="020F0502020204030204" pitchFamily="34" charset="0"/>
                <a:cs typeface="Calibri" panose="020F0502020204030204" pitchFamily="34" charset="0"/>
              </a:rPr>
              <a:t>Tax on nitrous oxide emissions of commercial aviation</a:t>
            </a:r>
          </a:p>
          <a:p>
            <a:pPr marL="1200150" lvl="2" indent="-285750">
              <a:lnSpc>
                <a:spcPct val="100000"/>
              </a:lnSpc>
              <a:spcBef>
                <a:spcPts val="0"/>
              </a:spcBef>
              <a:buFont typeface="Arial" panose="020B0604020202020204" pitchFamily="34" charset="0"/>
              <a:buChar char="•"/>
            </a:pPr>
            <a:r>
              <a:rPr lang="en-CA" dirty="0">
                <a:solidFill>
                  <a:sysClr val="windowText" lastClr="000000"/>
                </a:solidFill>
                <a:latin typeface="Calibri" panose="020F0502020204030204" pitchFamily="34" charset="0"/>
                <a:cs typeface="Calibri" panose="020F0502020204030204" pitchFamily="34" charset="0"/>
              </a:rPr>
              <a:t>Tax on CO</a:t>
            </a:r>
            <a:r>
              <a:rPr lang="en-CA" sz="1400" dirty="0">
                <a:solidFill>
                  <a:sysClr val="windowText" lastClr="000000"/>
                </a:solidFill>
                <a:latin typeface="Calibri" panose="020F0502020204030204" pitchFamily="34" charset="0"/>
                <a:cs typeface="Calibri" panose="020F0502020204030204" pitchFamily="34" charset="0"/>
              </a:rPr>
              <a:t>2</a:t>
            </a:r>
            <a:r>
              <a:rPr lang="en-CA" dirty="0">
                <a:solidFill>
                  <a:sysClr val="windowText" lastClr="000000"/>
                </a:solidFill>
                <a:latin typeface="Calibri" panose="020F0502020204030204" pitchFamily="34" charset="0"/>
                <a:cs typeface="Calibri" panose="020F0502020204030204" pitchFamily="34" charset="0"/>
              </a:rPr>
              <a:t> emissions by motor vehicles</a:t>
            </a:r>
          </a:p>
          <a:p>
            <a:pPr marL="1200150" lvl="2" indent="-285750">
              <a:lnSpc>
                <a:spcPct val="100000"/>
              </a:lnSpc>
              <a:spcBef>
                <a:spcPts val="0"/>
              </a:spcBef>
              <a:buFont typeface="Arial" panose="020B0604020202020204" pitchFamily="34" charset="0"/>
              <a:buChar char="•"/>
            </a:pPr>
            <a:endParaRPr lang="en-CA" dirty="0">
              <a:solidFill>
                <a:sysClr val="windowText" lastClr="000000"/>
              </a:solidFill>
              <a:latin typeface="Calibri" panose="020F0502020204030204" pitchFamily="34" charset="0"/>
              <a:cs typeface="Calibri" panose="020F0502020204030204" pitchFamily="34" charset="0"/>
            </a:endParaRPr>
          </a:p>
          <a:p>
            <a:pPr marL="285750" indent="-285750">
              <a:lnSpc>
                <a:spcPct val="100000"/>
              </a:lnSpc>
              <a:spcBef>
                <a:spcPts val="0"/>
              </a:spcBef>
              <a:buFont typeface="Arial" panose="020B0604020202020204" pitchFamily="34" charset="0"/>
              <a:buChar char="•"/>
            </a:pPr>
            <a:r>
              <a:rPr lang="en-GB" dirty="0">
                <a:solidFill>
                  <a:sysClr val="windowText" lastClr="000000"/>
                </a:solidFill>
                <a:latin typeface="Calibri" panose="020F0502020204030204" pitchFamily="34" charset="0"/>
                <a:cs typeface="Calibri" panose="020F0502020204030204" pitchFamily="34" charset="0"/>
              </a:rPr>
              <a:t>New taxes (April 2022)– entry into force 1/1/2023</a:t>
            </a:r>
          </a:p>
          <a:p>
            <a:pPr marL="742950" lvl="1" indent="-285750">
              <a:lnSpc>
                <a:spcPct val="100000"/>
              </a:lnSpc>
              <a:spcBef>
                <a:spcPts val="0"/>
              </a:spcBef>
              <a:buFont typeface="Arial" panose="020B0604020202020204" pitchFamily="34" charset="0"/>
              <a:buChar char="•"/>
            </a:pPr>
            <a:r>
              <a:rPr lang="en-GB" sz="2000" dirty="0">
                <a:solidFill>
                  <a:sysClr val="windowText" lastClr="000000"/>
                </a:solidFill>
                <a:latin typeface="Calibri" panose="020F0502020204030204" pitchFamily="34" charset="0"/>
                <a:cs typeface="Calibri" panose="020F0502020204030204" pitchFamily="34" charset="0"/>
              </a:rPr>
              <a:t>Tax on non-reusable plastic packaging</a:t>
            </a:r>
          </a:p>
          <a:p>
            <a:pPr marL="742950" lvl="1" indent="-285750">
              <a:lnSpc>
                <a:spcPct val="100000"/>
              </a:lnSpc>
              <a:spcBef>
                <a:spcPts val="0"/>
              </a:spcBef>
              <a:buFont typeface="Arial" panose="020B0604020202020204" pitchFamily="34" charset="0"/>
              <a:buChar char="•"/>
            </a:pPr>
            <a:r>
              <a:rPr lang="en-CA" sz="2000" dirty="0">
                <a:solidFill>
                  <a:sysClr val="windowText" lastClr="000000"/>
                </a:solidFill>
                <a:latin typeface="Calibri" panose="020F0502020204030204" pitchFamily="34" charset="0"/>
                <a:cs typeface="Calibri" panose="020F0502020204030204" pitchFamily="34" charset="0"/>
              </a:rPr>
              <a:t>Tax on landfill, incineration and co-incineration of waste</a:t>
            </a:r>
          </a:p>
          <a:p>
            <a:pPr lvl="1">
              <a:lnSpc>
                <a:spcPct val="100000"/>
              </a:lnSpc>
              <a:spcBef>
                <a:spcPts val="0"/>
              </a:spcBef>
            </a:pPr>
            <a:endParaRPr lang="en-GB" sz="2000" dirty="0">
              <a:solidFill>
                <a:sysClr val="windowText" lastClr="000000"/>
              </a:solidFill>
              <a:latin typeface="Calibri" panose="020F0502020204030204" pitchFamily="34" charset="0"/>
              <a:cs typeface="Calibri" panose="020F0502020204030204" pitchFamily="34" charset="0"/>
            </a:endParaRPr>
          </a:p>
          <a:p>
            <a:pPr marL="285750" indent="-285750">
              <a:lnSpc>
                <a:spcPct val="100000"/>
              </a:lnSpc>
              <a:spcBef>
                <a:spcPts val="0"/>
              </a:spcBef>
              <a:buFont typeface="Arial" panose="020B0604020202020204" pitchFamily="34" charset="0"/>
              <a:buChar char="•"/>
            </a:pPr>
            <a:r>
              <a:rPr lang="en-GB" dirty="0">
                <a:solidFill>
                  <a:sysClr val="windowText" lastClr="000000"/>
                </a:solidFill>
                <a:latin typeface="Calibri" panose="020F0502020204030204" pitchFamily="34" charset="0"/>
                <a:cs typeface="Calibri" panose="020F0502020204030204" pitchFamily="34" charset="0"/>
              </a:rPr>
              <a:t>Other specific taxes:</a:t>
            </a:r>
          </a:p>
          <a:p>
            <a:pPr marL="742950" lvl="1" indent="-285750">
              <a:lnSpc>
                <a:spcPct val="100000"/>
              </a:lnSpc>
              <a:spcBef>
                <a:spcPts val="0"/>
              </a:spcBef>
              <a:buFont typeface="Arial" panose="020B0604020202020204" pitchFamily="34" charset="0"/>
              <a:buChar char="•"/>
            </a:pPr>
            <a:r>
              <a:rPr lang="en-GB" sz="2000" dirty="0">
                <a:solidFill>
                  <a:sysClr val="windowText" lastClr="000000"/>
                </a:solidFill>
                <a:latin typeface="Calibri" panose="020F0502020204030204" pitchFamily="34" charset="0"/>
                <a:cs typeface="Calibri" panose="020F0502020204030204" pitchFamily="34" charset="0"/>
              </a:rPr>
              <a:t>Tax on the storage/production of spent nuclear energy and radioactive waste</a:t>
            </a:r>
          </a:p>
          <a:p>
            <a:pPr marL="742950" lvl="1" indent="-285750">
              <a:lnSpc>
                <a:spcPct val="100000"/>
              </a:lnSpc>
              <a:spcBef>
                <a:spcPts val="0"/>
              </a:spcBef>
              <a:buFont typeface="Arial" panose="020B0604020202020204" pitchFamily="34" charset="0"/>
              <a:buChar char="•"/>
            </a:pPr>
            <a:r>
              <a:rPr lang="en-GB" sz="2000" dirty="0">
                <a:solidFill>
                  <a:sysClr val="windowText" lastClr="000000"/>
                </a:solidFill>
                <a:latin typeface="Calibri" panose="020F0502020204030204" pitchFamily="34" charset="0"/>
                <a:cs typeface="Calibri" panose="020F0502020204030204" pitchFamily="34" charset="0"/>
              </a:rPr>
              <a:t>Tax on the value of electric energy production</a:t>
            </a:r>
          </a:p>
          <a:p>
            <a:pPr>
              <a:lnSpc>
                <a:spcPct val="100000"/>
              </a:lnSpc>
              <a:spcBef>
                <a:spcPts val="0"/>
              </a:spcBef>
            </a:pPr>
            <a:endParaRPr lang="en-GB" dirty="0">
              <a:effectLst>
                <a:outerShdw blurRad="38100" dist="38100" dir="2700000" algn="tl">
                  <a:srgbClr val="000000">
                    <a:alpha val="43137"/>
                  </a:srgbClr>
                </a:outerShdw>
              </a:effectLst>
              <a:latin typeface="Heldane Text Medium" panose="020206030302020D0203"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100" b="1" i="0" u="none" strike="noStrike" kern="1200" cap="none" spc="0" normalizeH="0" baseline="0" noProof="0" dirty="0">
              <a:ln>
                <a:noFill/>
              </a:ln>
              <a:solidFill>
                <a:srgbClr val="3F4A52"/>
              </a:solidFill>
              <a:effectLst/>
              <a:uLnTx/>
              <a:uFillTx/>
              <a:latin typeface="Open Sans" panose="020B0606030504020204" pitchFamily="34"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20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6" name="TextBox 5" descr="" title="">
            <a:extLst>
              <a:ext uri="{FF2B5EF4-FFF2-40B4-BE49-F238E27FC236}">
                <a16:creationId xmlns:a16="http://schemas.microsoft.com/office/drawing/2014/main" id="{400E9957-A395-0044-ADEC-CF10352E4272}"/>
              </a:ext>
            </a:extLst>
          </p:cNvPr>
          <p:cNvSpPr txBox="1"/>
          <p:nvPr/>
        </p:nvSpPr>
        <p:spPr>
          <a:xfrm>
            <a:off x="263769" y="6378548"/>
            <a:ext cx="2989385" cy="369332"/>
          </a:xfrm>
          <a:prstGeom prst="rect">
            <a:avLst/>
          </a:prstGeom>
          <a:noFill/>
        </p:spPr>
        <p:txBody>
          <a:bodyPr wrap="square" rtlCol="0">
            <a:spAutoFit/>
          </a:bodyPr>
          <a:lstStyle/>
          <a:p>
            <a:r>
              <a:rPr lang="en-US" dirty="0">
                <a:solidFill>
                  <a:schemeClr val="bg1">
                    <a:lumMod val="75000"/>
                  </a:schemeClr>
                </a:solidFill>
              </a:rPr>
              <a:t>1.  Policy &amp; Direction </a:t>
            </a:r>
          </a:p>
        </p:txBody>
      </p:sp>
    </p:spTree>
    <p:extLst>
      <p:ext uri="{BB962C8B-B14F-4D97-AF65-F5344CB8AC3E}">
        <p14:creationId xmlns:p14="http://schemas.microsoft.com/office/powerpoint/2010/main" val="3645586966"/>
      </p:ext>
    </p:extLst>
  </p:cSld>
  <p:clrMapOvr>
    <a:masterClrMapping/>
  </p:clrMapOvr>
</p:sld>
</file>

<file path=ppt/slides/slide17.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descr="" title=""/>
          <p:cNvSpPr>
            <a:spLocks noGrp="1"/>
          </p:cNvSpPr>
          <p:nvPr>
            <p:ph type="title"/>
          </p:nvPr>
        </p:nvSpPr>
        <p:spPr>
          <a:xfrm>
            <a:off x="838199" y="365125"/>
            <a:ext cx="11224847" cy="1325563"/>
          </a:xfrm>
        </p:spPr>
        <p:txBody>
          <a:bodyPr>
            <a:normAutofit/>
          </a:bodyPr>
          <a:lstStyle/>
          <a:p>
            <a:r>
              <a:rPr lang="en-GB" dirty="0"/>
              <a:t>The ESG Movement – Shall we say, “movement”?</a:t>
            </a:r>
          </a:p>
        </p:txBody>
      </p:sp>
      <p:pic>
        <p:nvPicPr>
          <p:cNvPr id="3" name="Picture 2" descr="" title="">
            <a:extLst>
              <a:ext uri="{FF2B5EF4-FFF2-40B4-BE49-F238E27FC236}">
                <a16:creationId xmlns:a16="http://schemas.microsoft.com/office/drawing/2014/main" id="{7D84FBF1-BBB5-EC75-4274-BC5CBC020434}"/>
              </a:ext>
            </a:extLst>
          </p:cNvPr>
          <p:cNvPicPr>
            <a:picLocks noChangeAspect="1"/>
          </p:cNvPicPr>
          <p:nvPr/>
        </p:nvPicPr>
        <p:blipFill>
          <a:blip r:embed="rId3"/>
          <a:stretch>
            <a:fillRect/>
          </a:stretch>
        </p:blipFill>
        <p:spPr>
          <a:xfrm>
            <a:off x="2295434" y="1464899"/>
            <a:ext cx="1779338" cy="1358273"/>
          </a:xfrm>
          <a:prstGeom prst="rect">
            <a:avLst/>
          </a:prstGeom>
        </p:spPr>
      </p:pic>
      <p:pic>
        <p:nvPicPr>
          <p:cNvPr id="5" name="Picture 4" descr="" title="">
            <a:extLst>
              <a:ext uri="{FF2B5EF4-FFF2-40B4-BE49-F238E27FC236}">
                <a16:creationId xmlns:a16="http://schemas.microsoft.com/office/drawing/2014/main" id="{DA0369DE-6E1B-4F0C-3F1E-301ED672EEF8}"/>
              </a:ext>
            </a:extLst>
          </p:cNvPr>
          <p:cNvPicPr>
            <a:picLocks noChangeAspect="1"/>
          </p:cNvPicPr>
          <p:nvPr/>
        </p:nvPicPr>
        <p:blipFill>
          <a:blip r:embed="rId4"/>
          <a:stretch>
            <a:fillRect/>
          </a:stretch>
        </p:blipFill>
        <p:spPr>
          <a:xfrm>
            <a:off x="7884568" y="1464899"/>
            <a:ext cx="2252360" cy="1276337"/>
          </a:xfrm>
          <a:prstGeom prst="rect">
            <a:avLst/>
          </a:prstGeom>
        </p:spPr>
      </p:pic>
      <p:pic>
        <p:nvPicPr>
          <p:cNvPr id="6" name="Picture 5" descr="" title="">
            <a:extLst>
              <a:ext uri="{FF2B5EF4-FFF2-40B4-BE49-F238E27FC236}">
                <a16:creationId xmlns:a16="http://schemas.microsoft.com/office/drawing/2014/main" id="{678D7E4D-0269-5C0D-F60C-AD0AE8F342D1}"/>
              </a:ext>
            </a:extLst>
          </p:cNvPr>
          <p:cNvPicPr>
            <a:picLocks noChangeAspect="1"/>
          </p:cNvPicPr>
          <p:nvPr/>
        </p:nvPicPr>
        <p:blipFill>
          <a:blip r:embed="rId5"/>
          <a:stretch>
            <a:fillRect/>
          </a:stretch>
        </p:blipFill>
        <p:spPr>
          <a:xfrm>
            <a:off x="4629897" y="2587198"/>
            <a:ext cx="2704178" cy="1120581"/>
          </a:xfrm>
          <a:prstGeom prst="rect">
            <a:avLst/>
          </a:prstGeom>
        </p:spPr>
      </p:pic>
      <p:sp>
        <p:nvSpPr>
          <p:cNvPr id="10" name="TextBox 9" descr="" title="">
            <a:extLst>
              <a:ext uri="{FF2B5EF4-FFF2-40B4-BE49-F238E27FC236}">
                <a16:creationId xmlns:a16="http://schemas.microsoft.com/office/drawing/2014/main" id="{FD0BAF46-5E53-A678-685F-98F26F5FA3E7}"/>
              </a:ext>
            </a:extLst>
          </p:cNvPr>
          <p:cNvSpPr txBox="1"/>
          <p:nvPr/>
        </p:nvSpPr>
        <p:spPr>
          <a:xfrm>
            <a:off x="924113" y="4034829"/>
            <a:ext cx="10515600" cy="1477328"/>
          </a:xfrm>
          <a:prstGeom prst="rect">
            <a:avLst/>
          </a:prstGeom>
          <a:noFill/>
        </p:spPr>
        <p:txBody>
          <a:bodyPr wrap="square">
            <a:spAutoFit/>
          </a:bodyPr>
          <a:lstStyle/>
          <a:p>
            <a:r>
              <a:rPr lang="en-US" sz="1400" b="1" u="sng" dirty="0"/>
              <a:t>ESG</a:t>
            </a:r>
            <a:r>
              <a:rPr lang="en-US" sz="1400" dirty="0"/>
              <a:t>: 290 million results if typed on Google (!!!)</a:t>
            </a:r>
          </a:p>
          <a:p>
            <a:endParaRPr lang="en-US" sz="1400" dirty="0"/>
          </a:p>
          <a:p>
            <a:r>
              <a:rPr lang="en-US" sz="1400" b="1" dirty="0"/>
              <a:t>E</a:t>
            </a:r>
            <a:r>
              <a:rPr lang="en-US" sz="1400" dirty="0"/>
              <a:t>nvironmental: need to favour production processes that are less energy-intensive and have a lower impact on the environment;</a:t>
            </a:r>
          </a:p>
          <a:p>
            <a:r>
              <a:rPr lang="en-US" sz="1400" b="1" dirty="0"/>
              <a:t>S</a:t>
            </a:r>
            <a:r>
              <a:rPr lang="en-US" sz="1400" dirty="0"/>
              <a:t>ocial: labour relationships, inclusion, community welfare and respect for human rights;</a:t>
            </a:r>
          </a:p>
          <a:p>
            <a:r>
              <a:rPr lang="en-US" sz="1400" b="1" dirty="0"/>
              <a:t>G</a:t>
            </a:r>
            <a:r>
              <a:rPr lang="en-US" sz="1400" dirty="0"/>
              <a:t>overnance: company’s leadership, executives’ remuneration, internal controls and stakeholder engagement</a:t>
            </a:r>
            <a:r>
              <a:rPr lang="en-US" sz="1600" dirty="0"/>
              <a:t>.</a:t>
            </a:r>
          </a:p>
          <a:p>
            <a:endParaRPr lang="en-US" dirty="0"/>
          </a:p>
        </p:txBody>
      </p:sp>
      <p:pic>
        <p:nvPicPr>
          <p:cNvPr id="7" name="Picture 6" descr="" title="">
            <a:extLst>
              <a:ext uri="{FF2B5EF4-FFF2-40B4-BE49-F238E27FC236}">
                <a16:creationId xmlns:a16="http://schemas.microsoft.com/office/drawing/2014/main" id="{59348321-99D4-BB4B-9605-D835CF00B675}"/>
              </a:ext>
            </a:extLst>
          </p:cNvPr>
          <p:cNvPicPr>
            <a:picLocks noChangeAspect="1"/>
          </p:cNvPicPr>
          <p:nvPr/>
        </p:nvPicPr>
        <p:blipFill>
          <a:blip r:embed="rId6"/>
          <a:stretch>
            <a:fillRect/>
          </a:stretch>
        </p:blipFill>
        <p:spPr>
          <a:xfrm>
            <a:off x="10587352" y="188731"/>
            <a:ext cx="1403803" cy="352788"/>
          </a:xfrm>
          <a:prstGeom prst="rect">
            <a:avLst/>
          </a:prstGeom>
        </p:spPr>
      </p:pic>
      <p:sp>
        <p:nvSpPr>
          <p:cNvPr id="9" name="TextBox 8" descr="" title="">
            <a:extLst>
              <a:ext uri="{FF2B5EF4-FFF2-40B4-BE49-F238E27FC236}">
                <a16:creationId xmlns:a16="http://schemas.microsoft.com/office/drawing/2014/main" id="{57462435-A5D4-07E6-1233-13DFC261C69F}"/>
              </a:ext>
            </a:extLst>
          </p:cNvPr>
          <p:cNvSpPr txBox="1"/>
          <p:nvPr/>
        </p:nvSpPr>
        <p:spPr>
          <a:xfrm>
            <a:off x="263769" y="6378548"/>
            <a:ext cx="2989385" cy="369332"/>
          </a:xfrm>
          <a:prstGeom prst="rect">
            <a:avLst/>
          </a:prstGeom>
          <a:noFill/>
        </p:spPr>
        <p:txBody>
          <a:bodyPr wrap="square" rtlCol="0">
            <a:spAutoFit/>
          </a:bodyPr>
          <a:lstStyle/>
          <a:p>
            <a:r>
              <a:rPr lang="en-US" dirty="0">
                <a:solidFill>
                  <a:schemeClr val="bg1">
                    <a:lumMod val="75000"/>
                  </a:schemeClr>
                </a:solidFill>
              </a:rPr>
              <a:t>1.  Policy &amp; Direction </a:t>
            </a:r>
          </a:p>
        </p:txBody>
      </p:sp>
    </p:spTree>
    <p:extLst>
      <p:ext uri="{BB962C8B-B14F-4D97-AF65-F5344CB8AC3E}">
        <p14:creationId xmlns:p14="http://schemas.microsoft.com/office/powerpoint/2010/main" val="4116512123"/>
      </p:ext>
    </p:extLst>
  </p:cSld>
  <p:clrMapOvr>
    <a:masterClrMapping/>
  </p:clrMapOvr>
</p:sld>
</file>

<file path=ppt/slides/slide18.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descr="" title=""/>
          <p:cNvSpPr>
            <a:spLocks noGrp="1"/>
          </p:cNvSpPr>
          <p:nvPr>
            <p:ph type="title"/>
          </p:nvPr>
        </p:nvSpPr>
        <p:spPr/>
        <p:txBody>
          <a:bodyPr>
            <a:normAutofit/>
          </a:bodyPr>
          <a:lstStyle/>
          <a:p>
            <a:r>
              <a:rPr lang="en-US" dirty="0"/>
              <a:t>The ESG Movement – ESG linked indexes </a:t>
            </a:r>
            <a:endParaRPr lang="en-GB" dirty="0"/>
          </a:p>
        </p:txBody>
      </p:sp>
      <p:sp>
        <p:nvSpPr>
          <p:cNvPr id="10" name="TextBox 9" descr="" title="">
            <a:extLst>
              <a:ext uri="{FF2B5EF4-FFF2-40B4-BE49-F238E27FC236}">
                <a16:creationId xmlns:a16="http://schemas.microsoft.com/office/drawing/2014/main" id="{FD0BAF46-5E53-A678-685F-98F26F5FA3E7}"/>
              </a:ext>
            </a:extLst>
          </p:cNvPr>
          <p:cNvSpPr txBox="1"/>
          <p:nvPr/>
        </p:nvSpPr>
        <p:spPr>
          <a:xfrm>
            <a:off x="6687429" y="5582433"/>
            <a:ext cx="3756869" cy="530915"/>
          </a:xfrm>
          <a:prstGeom prst="rect">
            <a:avLst/>
          </a:prstGeom>
          <a:noFill/>
        </p:spPr>
        <p:txBody>
          <a:bodyPr wrap="square">
            <a:spAutoFit/>
          </a:bodyPr>
          <a:lstStyle/>
          <a:p>
            <a:r>
              <a:rPr lang="en-US" sz="1000" i="1" dirty="0"/>
              <a:t>Source: https://www.msci.com/our-solutions/indexes/esg-indexes</a:t>
            </a:r>
            <a:endParaRPr lang="en-US" sz="1050" i="1" dirty="0"/>
          </a:p>
          <a:p>
            <a:endParaRPr lang="en-US" dirty="0"/>
          </a:p>
        </p:txBody>
      </p:sp>
      <p:pic>
        <p:nvPicPr>
          <p:cNvPr id="7" name="Picture 6" descr="" title="">
            <a:extLst>
              <a:ext uri="{FF2B5EF4-FFF2-40B4-BE49-F238E27FC236}">
                <a16:creationId xmlns:a16="http://schemas.microsoft.com/office/drawing/2014/main" id="{E3D4C179-CC7F-ECB3-CC22-02C800B9DFB0}"/>
              </a:ext>
            </a:extLst>
          </p:cNvPr>
          <p:cNvPicPr>
            <a:picLocks noChangeAspect="1"/>
          </p:cNvPicPr>
          <p:nvPr/>
        </p:nvPicPr>
        <p:blipFill>
          <a:blip r:embed="rId3"/>
          <a:stretch>
            <a:fillRect/>
          </a:stretch>
        </p:blipFill>
        <p:spPr>
          <a:xfrm>
            <a:off x="2106002" y="1767729"/>
            <a:ext cx="7688447" cy="3737663"/>
          </a:xfrm>
          <a:prstGeom prst="rect">
            <a:avLst/>
          </a:prstGeom>
        </p:spPr>
      </p:pic>
      <p:sp>
        <p:nvSpPr>
          <p:cNvPr id="9" name="TextBox 8" descr="" title="">
            <a:extLst>
              <a:ext uri="{FF2B5EF4-FFF2-40B4-BE49-F238E27FC236}">
                <a16:creationId xmlns:a16="http://schemas.microsoft.com/office/drawing/2014/main" id="{8DD7FF06-CDF6-BD83-07EF-4A49D0818550}"/>
              </a:ext>
            </a:extLst>
          </p:cNvPr>
          <p:cNvSpPr txBox="1"/>
          <p:nvPr/>
        </p:nvSpPr>
        <p:spPr>
          <a:xfrm>
            <a:off x="838200" y="1233118"/>
            <a:ext cx="6160416" cy="338554"/>
          </a:xfrm>
          <a:prstGeom prst="rect">
            <a:avLst/>
          </a:prstGeom>
          <a:noFill/>
        </p:spPr>
        <p:txBody>
          <a:bodyPr wrap="square">
            <a:spAutoFit/>
          </a:bodyPr>
          <a:lstStyle/>
          <a:p>
            <a:r>
              <a:rPr lang="en-GB" sz="1600" dirty="0">
                <a:latin typeface="+mj-lt"/>
              </a:rPr>
              <a:t> </a:t>
            </a:r>
            <a:r>
              <a:rPr lang="en-GB" sz="1400" dirty="0"/>
              <a:t>The key milestones in the evolution of ESG indexes since 1990</a:t>
            </a:r>
            <a:endParaRPr lang="it-IT" sz="1400" dirty="0"/>
          </a:p>
        </p:txBody>
      </p:sp>
      <p:pic>
        <p:nvPicPr>
          <p:cNvPr id="3" name="Picture 2" descr="" title="">
            <a:extLst>
              <a:ext uri="{FF2B5EF4-FFF2-40B4-BE49-F238E27FC236}">
                <a16:creationId xmlns:a16="http://schemas.microsoft.com/office/drawing/2014/main" id="{C489068C-1816-D237-B0AE-E48F6B5AA00A}"/>
              </a:ext>
            </a:extLst>
          </p:cNvPr>
          <p:cNvPicPr>
            <a:picLocks noChangeAspect="1"/>
          </p:cNvPicPr>
          <p:nvPr/>
        </p:nvPicPr>
        <p:blipFill>
          <a:blip r:embed="rId4"/>
          <a:stretch>
            <a:fillRect/>
          </a:stretch>
        </p:blipFill>
        <p:spPr>
          <a:xfrm>
            <a:off x="10587352" y="188731"/>
            <a:ext cx="1403803" cy="352788"/>
          </a:xfrm>
          <a:prstGeom prst="rect">
            <a:avLst/>
          </a:prstGeom>
        </p:spPr>
      </p:pic>
      <p:sp>
        <p:nvSpPr>
          <p:cNvPr id="8" name="TextBox 7" descr="" title="">
            <a:extLst>
              <a:ext uri="{FF2B5EF4-FFF2-40B4-BE49-F238E27FC236}">
                <a16:creationId xmlns:a16="http://schemas.microsoft.com/office/drawing/2014/main" id="{E7388849-BABF-FD22-984D-2BEE6FC8A1C1}"/>
              </a:ext>
            </a:extLst>
          </p:cNvPr>
          <p:cNvSpPr txBox="1"/>
          <p:nvPr/>
        </p:nvSpPr>
        <p:spPr>
          <a:xfrm>
            <a:off x="263769" y="6378548"/>
            <a:ext cx="2989385" cy="369332"/>
          </a:xfrm>
          <a:prstGeom prst="rect">
            <a:avLst/>
          </a:prstGeom>
          <a:noFill/>
        </p:spPr>
        <p:txBody>
          <a:bodyPr wrap="square" rtlCol="0">
            <a:spAutoFit/>
          </a:bodyPr>
          <a:lstStyle/>
          <a:p>
            <a:r>
              <a:rPr lang="en-US" dirty="0">
                <a:solidFill>
                  <a:schemeClr val="bg1">
                    <a:lumMod val="75000"/>
                  </a:schemeClr>
                </a:solidFill>
              </a:rPr>
              <a:t>1.  Policy &amp; Direction </a:t>
            </a:r>
          </a:p>
        </p:txBody>
      </p:sp>
    </p:spTree>
    <p:extLst>
      <p:ext uri="{BB962C8B-B14F-4D97-AF65-F5344CB8AC3E}">
        <p14:creationId xmlns:p14="http://schemas.microsoft.com/office/powerpoint/2010/main" val="676292967"/>
      </p:ext>
    </p:extLst>
  </p:cSld>
  <p:clrMapOvr>
    <a:masterClrMapping/>
  </p:clrMapOvr>
</p:sld>
</file>

<file path=ppt/slides/slide19.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descr="" title=""/>
          <p:cNvSpPr>
            <a:spLocks noGrp="1"/>
          </p:cNvSpPr>
          <p:nvPr>
            <p:ph type="title"/>
          </p:nvPr>
        </p:nvSpPr>
        <p:spPr/>
        <p:txBody>
          <a:bodyPr>
            <a:normAutofit/>
          </a:bodyPr>
          <a:lstStyle/>
          <a:p>
            <a:r>
              <a:rPr lang="en-US" dirty="0"/>
              <a:t>The ESG Movement – The current landscape </a:t>
            </a:r>
          </a:p>
        </p:txBody>
      </p:sp>
      <p:sp>
        <p:nvSpPr>
          <p:cNvPr id="5" name="TextBox 4" descr="" title="">
            <a:extLst>
              <a:ext uri="{FF2B5EF4-FFF2-40B4-BE49-F238E27FC236}">
                <a16:creationId xmlns:a16="http://schemas.microsoft.com/office/drawing/2014/main" id="{68F51691-B6E7-4585-FC1A-247A009479DB}"/>
              </a:ext>
            </a:extLst>
          </p:cNvPr>
          <p:cNvSpPr txBox="1"/>
          <p:nvPr/>
        </p:nvSpPr>
        <p:spPr>
          <a:xfrm>
            <a:off x="940322" y="1732647"/>
            <a:ext cx="9862795" cy="307777"/>
          </a:xfrm>
          <a:prstGeom prst="rect">
            <a:avLst/>
          </a:prstGeom>
          <a:noFill/>
        </p:spPr>
        <p:txBody>
          <a:bodyPr wrap="square">
            <a:spAutoFit/>
          </a:bodyPr>
          <a:lstStyle/>
          <a:p>
            <a:pPr indent="-358775">
              <a:buFont typeface="Wingdings" panose="05000000000000000000" pitchFamily="2" charset="2"/>
              <a:buChar char="Ø"/>
              <a:tabLst>
                <a:tab pos="405994" algn="l"/>
              </a:tabLst>
              <a:defRPr/>
            </a:pPr>
            <a:r>
              <a:rPr lang="en-GB" sz="1400" dirty="0"/>
              <a:t>ESG driven decisions are pivotal for stakeholders: companies, banks, institutional investors, law firms.</a:t>
            </a:r>
          </a:p>
        </p:txBody>
      </p:sp>
      <p:pic>
        <p:nvPicPr>
          <p:cNvPr id="6" name="Picture 5" descr="" title="">
            <a:extLst>
              <a:ext uri="{FF2B5EF4-FFF2-40B4-BE49-F238E27FC236}">
                <a16:creationId xmlns:a16="http://schemas.microsoft.com/office/drawing/2014/main" id="{3C4D93A2-0980-6FE1-9240-E398394AC11C}"/>
              </a:ext>
            </a:extLst>
          </p:cNvPr>
          <p:cNvPicPr>
            <a:picLocks noChangeAspect="1"/>
          </p:cNvPicPr>
          <p:nvPr/>
        </p:nvPicPr>
        <p:blipFill>
          <a:blip r:embed="rId3"/>
          <a:stretch>
            <a:fillRect/>
          </a:stretch>
        </p:blipFill>
        <p:spPr>
          <a:xfrm>
            <a:off x="1397779" y="2210036"/>
            <a:ext cx="3334477" cy="1626574"/>
          </a:xfrm>
          <a:prstGeom prst="rect">
            <a:avLst/>
          </a:prstGeom>
        </p:spPr>
      </p:pic>
      <p:sp>
        <p:nvSpPr>
          <p:cNvPr id="8" name="TextBox 7" descr="" title="">
            <a:extLst>
              <a:ext uri="{FF2B5EF4-FFF2-40B4-BE49-F238E27FC236}">
                <a16:creationId xmlns:a16="http://schemas.microsoft.com/office/drawing/2014/main" id="{9DBA9487-26E5-5733-C1F6-2F17BC81B425}"/>
              </a:ext>
            </a:extLst>
          </p:cNvPr>
          <p:cNvSpPr txBox="1"/>
          <p:nvPr/>
        </p:nvSpPr>
        <p:spPr>
          <a:xfrm>
            <a:off x="940323" y="4049665"/>
            <a:ext cx="9647030" cy="954107"/>
          </a:xfrm>
          <a:prstGeom prst="rect">
            <a:avLst/>
          </a:prstGeom>
          <a:noFill/>
        </p:spPr>
        <p:txBody>
          <a:bodyPr wrap="square">
            <a:spAutoFit/>
          </a:bodyPr>
          <a:lstStyle/>
          <a:p>
            <a:pPr marL="358775" indent="-358775" algn="just">
              <a:buFont typeface="Wingdings" panose="05000000000000000000" pitchFamily="2" charset="2"/>
              <a:buChar char="Ø"/>
              <a:tabLst>
                <a:tab pos="405994" algn="l"/>
              </a:tabLst>
              <a:defRPr/>
            </a:pPr>
            <a:r>
              <a:rPr lang="en-US" sz="1400" dirty="0"/>
              <a:t>Sample of ESG policies adopted by law firms: environmental policy; diversity and inclusion policy; anti-sexual harassment policy; corporate governance and corporate social responsibility policies, creation of Partners’ internal committees</a:t>
            </a:r>
            <a:r>
              <a:rPr lang="en-GB" sz="1400" dirty="0"/>
              <a:t>.</a:t>
            </a:r>
          </a:p>
          <a:p>
            <a:pPr indent="-358775">
              <a:buFont typeface="Wingdings" panose="05000000000000000000" pitchFamily="2" charset="2"/>
              <a:buChar char="Ø"/>
              <a:tabLst>
                <a:tab pos="405994" algn="l"/>
              </a:tabLst>
              <a:defRPr/>
            </a:pPr>
            <a:endParaRPr lang="en-GB" sz="1400" dirty="0"/>
          </a:p>
          <a:p>
            <a:pPr indent="-358775">
              <a:buFont typeface="Wingdings" panose="05000000000000000000" pitchFamily="2" charset="2"/>
              <a:buChar char="Ø"/>
              <a:tabLst>
                <a:tab pos="405994" algn="l"/>
              </a:tabLst>
              <a:defRPr/>
            </a:pPr>
            <a:r>
              <a:rPr lang="en-GB" sz="1400" dirty="0"/>
              <a:t>Are we sure about ESG accountability? The McDonald’s case. </a:t>
            </a:r>
          </a:p>
        </p:txBody>
      </p:sp>
      <p:pic>
        <p:nvPicPr>
          <p:cNvPr id="3" name="Picture 2" descr="" title="">
            <a:extLst>
              <a:ext uri="{FF2B5EF4-FFF2-40B4-BE49-F238E27FC236}">
                <a16:creationId xmlns:a16="http://schemas.microsoft.com/office/drawing/2014/main" id="{51578DF7-D7A4-96B6-9303-12150D93FA48}"/>
              </a:ext>
            </a:extLst>
          </p:cNvPr>
          <p:cNvPicPr>
            <a:picLocks noChangeAspect="1"/>
          </p:cNvPicPr>
          <p:nvPr/>
        </p:nvPicPr>
        <p:blipFill>
          <a:blip r:embed="rId4"/>
          <a:stretch>
            <a:fillRect/>
          </a:stretch>
        </p:blipFill>
        <p:spPr>
          <a:xfrm>
            <a:off x="10587352" y="188731"/>
            <a:ext cx="1403803" cy="352788"/>
          </a:xfrm>
          <a:prstGeom prst="rect">
            <a:avLst/>
          </a:prstGeom>
        </p:spPr>
      </p:pic>
      <p:sp>
        <p:nvSpPr>
          <p:cNvPr id="9" name="TextBox 8" descr="" title="">
            <a:extLst>
              <a:ext uri="{FF2B5EF4-FFF2-40B4-BE49-F238E27FC236}">
                <a16:creationId xmlns:a16="http://schemas.microsoft.com/office/drawing/2014/main" id="{B6162796-A75A-2B33-37C3-392FEAC50EC3}"/>
              </a:ext>
            </a:extLst>
          </p:cNvPr>
          <p:cNvSpPr txBox="1"/>
          <p:nvPr/>
        </p:nvSpPr>
        <p:spPr>
          <a:xfrm>
            <a:off x="263769" y="6378548"/>
            <a:ext cx="2989385" cy="369332"/>
          </a:xfrm>
          <a:prstGeom prst="rect">
            <a:avLst/>
          </a:prstGeom>
          <a:noFill/>
        </p:spPr>
        <p:txBody>
          <a:bodyPr wrap="square" rtlCol="0">
            <a:spAutoFit/>
          </a:bodyPr>
          <a:lstStyle/>
          <a:p>
            <a:r>
              <a:rPr lang="en-US" dirty="0">
                <a:solidFill>
                  <a:schemeClr val="bg1">
                    <a:lumMod val="75000"/>
                  </a:schemeClr>
                </a:solidFill>
              </a:rPr>
              <a:t>1.  Policy &amp; Direction </a:t>
            </a:r>
          </a:p>
        </p:txBody>
      </p:sp>
    </p:spTree>
    <p:extLst>
      <p:ext uri="{BB962C8B-B14F-4D97-AF65-F5344CB8AC3E}">
        <p14:creationId xmlns:p14="http://schemas.microsoft.com/office/powerpoint/2010/main" val="3036550479"/>
      </p:ext>
    </p:extLst>
  </p:cSld>
  <p:clrMapOvr>
    <a:masterClrMapping/>
  </p:clrMapOvr>
</p:sld>
</file>

<file path=ppt/slides/slide2.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endParaRPr lang="en-GB" dirty="0"/>
          </a:p>
        </p:txBody>
      </p:sp>
      <p:pic>
        <p:nvPicPr>
          <p:cNvPr id="10" name="Content Placeholder 9"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221242383"/>
      </p:ext>
    </p:extLst>
  </p:cSld>
  <p:clrMapOvr>
    <a:masterClrMapping/>
  </p:clrMapOvr>
</p:sld>
</file>

<file path=ppt/slides/slide20.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descr="" title=""/>
          <p:cNvSpPr>
            <a:spLocks noGrp="1"/>
          </p:cNvSpPr>
          <p:nvPr>
            <p:ph type="title"/>
          </p:nvPr>
        </p:nvSpPr>
        <p:spPr>
          <a:xfrm>
            <a:off x="838200" y="365125"/>
            <a:ext cx="10515600" cy="1604352"/>
          </a:xfrm>
        </p:spPr>
        <p:txBody>
          <a:bodyPr>
            <a:normAutofit/>
          </a:bodyPr>
          <a:lstStyle/>
          <a:p>
            <a:r>
              <a:rPr lang="en-US" dirty="0"/>
              <a:t>The ESG Movement – Can taxes be an effective tool? </a:t>
            </a:r>
          </a:p>
        </p:txBody>
      </p:sp>
      <p:sp>
        <p:nvSpPr>
          <p:cNvPr id="5" name="TextBox 4" descr="" title="">
            <a:extLst>
              <a:ext uri="{FF2B5EF4-FFF2-40B4-BE49-F238E27FC236}">
                <a16:creationId xmlns:a16="http://schemas.microsoft.com/office/drawing/2014/main" id="{68F51691-B6E7-4585-FC1A-247A009479DB}"/>
              </a:ext>
            </a:extLst>
          </p:cNvPr>
          <p:cNvSpPr txBox="1"/>
          <p:nvPr/>
        </p:nvSpPr>
        <p:spPr>
          <a:xfrm>
            <a:off x="930895" y="1725628"/>
            <a:ext cx="9862795" cy="4185761"/>
          </a:xfrm>
          <a:prstGeom prst="rect">
            <a:avLst/>
          </a:prstGeom>
          <a:noFill/>
        </p:spPr>
        <p:txBody>
          <a:bodyPr wrap="square">
            <a:spAutoFit/>
          </a:bodyPr>
          <a:lstStyle/>
          <a:p>
            <a:pPr indent="-358775">
              <a:buFont typeface="Wingdings" panose="05000000000000000000" pitchFamily="2" charset="2"/>
              <a:buChar char="Ø"/>
              <a:tabLst>
                <a:tab pos="405994" algn="l"/>
              </a:tabLst>
              <a:defRPr/>
            </a:pPr>
            <a:r>
              <a:rPr lang="en-US" sz="1400" dirty="0"/>
              <a:t>Corporate tax policies play a key role in measuring the company’s social and environmental impact.</a:t>
            </a:r>
          </a:p>
          <a:p>
            <a:pPr indent="-358775" algn="just">
              <a:buFont typeface="Wingdings" panose="05000000000000000000" pitchFamily="2" charset="2"/>
              <a:buChar char="Ø"/>
              <a:tabLst>
                <a:tab pos="405994" algn="l"/>
              </a:tabLst>
              <a:defRPr/>
            </a:pPr>
            <a:endParaRPr lang="en-US" sz="1400" dirty="0"/>
          </a:p>
          <a:p>
            <a:pPr indent="-358775" algn="just">
              <a:buFont typeface="Wingdings" panose="05000000000000000000" pitchFamily="2" charset="2"/>
              <a:buChar char="Ø"/>
              <a:tabLst>
                <a:tab pos="405994" algn="l"/>
              </a:tabLst>
              <a:defRPr/>
            </a:pPr>
            <a:r>
              <a:rPr lang="en-US" sz="1400" dirty="0"/>
              <a:t>Taxes have both a financial impact an and impact on climate and society.</a:t>
            </a:r>
          </a:p>
          <a:p>
            <a:pPr indent="-358775" algn="just">
              <a:buFont typeface="Wingdings" panose="05000000000000000000" pitchFamily="2" charset="2"/>
              <a:buChar char="Ø"/>
              <a:tabLst>
                <a:tab pos="405994" algn="l"/>
              </a:tabLst>
              <a:defRPr/>
            </a:pPr>
            <a:endParaRPr lang="en-US" sz="1400" dirty="0"/>
          </a:p>
          <a:p>
            <a:pPr algn="just">
              <a:tabLst>
                <a:tab pos="405994" algn="l"/>
              </a:tabLst>
              <a:defRPr/>
            </a:pPr>
            <a:r>
              <a:rPr lang="en-US" sz="1400" b="1" dirty="0"/>
              <a:t>Environmental</a:t>
            </a:r>
            <a:r>
              <a:rPr lang="en-US" sz="1400" dirty="0"/>
              <a:t> </a:t>
            </a:r>
          </a:p>
          <a:p>
            <a:pPr marL="285750" indent="-285750" algn="just">
              <a:buFont typeface="Arial" panose="020B0604020202020204" pitchFamily="34" charset="0"/>
              <a:buChar char="•"/>
              <a:tabLst>
                <a:tab pos="405994" algn="l"/>
              </a:tabLst>
              <a:defRPr/>
            </a:pPr>
            <a:r>
              <a:rPr lang="en-US" sz="1400" dirty="0"/>
              <a:t>Environmental taxes (e.g., carbon and plastics taxes);</a:t>
            </a:r>
          </a:p>
          <a:p>
            <a:pPr marL="285750" indent="-285750" algn="just">
              <a:buFont typeface="Arial" panose="020B0604020202020204" pitchFamily="34" charset="0"/>
              <a:buChar char="•"/>
              <a:tabLst>
                <a:tab pos="405994" algn="l"/>
              </a:tabLst>
              <a:defRPr/>
            </a:pPr>
            <a:r>
              <a:rPr lang="en-US" sz="1400" dirty="0"/>
              <a:t>Green incentives (e.g., for budlings renovations, heating systems, cars, agriculture, renewable resources, etc.).</a:t>
            </a:r>
          </a:p>
          <a:p>
            <a:pPr algn="just">
              <a:tabLst>
                <a:tab pos="405994" algn="l"/>
              </a:tabLst>
              <a:defRPr/>
            </a:pPr>
            <a:endParaRPr lang="en-US" sz="1400" b="1" dirty="0"/>
          </a:p>
          <a:p>
            <a:pPr algn="just">
              <a:tabLst>
                <a:tab pos="405994" algn="l"/>
              </a:tabLst>
              <a:defRPr/>
            </a:pPr>
            <a:r>
              <a:rPr lang="en-US" sz="1400" b="1" dirty="0"/>
              <a:t>Social</a:t>
            </a:r>
          </a:p>
          <a:p>
            <a:pPr marL="285750" indent="-285750" algn="just">
              <a:buFont typeface="Arial" panose="020B0604020202020204" pitchFamily="34" charset="0"/>
              <a:buChar char="•"/>
              <a:tabLst>
                <a:tab pos="405994" algn="l"/>
              </a:tabLst>
              <a:defRPr/>
            </a:pPr>
            <a:r>
              <a:rPr lang="en-US" sz="1400" dirty="0"/>
              <a:t>Social insurance, health care, pensions;</a:t>
            </a:r>
          </a:p>
          <a:p>
            <a:pPr marL="285750" indent="-285750" algn="just">
              <a:buFont typeface="Arial" panose="020B0604020202020204" pitchFamily="34" charset="0"/>
              <a:buChar char="•"/>
              <a:tabLst>
                <a:tab pos="405994" algn="l"/>
              </a:tabLst>
              <a:defRPr/>
            </a:pPr>
            <a:r>
              <a:rPr lang="en-US" sz="1400" dirty="0"/>
              <a:t>Technology, hiring incentives, global mobility;</a:t>
            </a:r>
          </a:p>
          <a:p>
            <a:pPr marL="285750" indent="-285750" algn="just">
              <a:buFont typeface="Arial" panose="020B0604020202020204" pitchFamily="34" charset="0"/>
              <a:buChar char="•"/>
              <a:tabLst>
                <a:tab pos="405994" algn="l"/>
              </a:tabLst>
              <a:defRPr/>
            </a:pPr>
            <a:r>
              <a:rPr lang="en-US" sz="1400" dirty="0"/>
              <a:t>Equal payment, minimum compensation, remuneration policies, unemployment benefits.</a:t>
            </a:r>
          </a:p>
          <a:p>
            <a:pPr algn="just">
              <a:tabLst>
                <a:tab pos="405994" algn="l"/>
              </a:tabLst>
              <a:defRPr/>
            </a:pPr>
            <a:endParaRPr lang="en-US" sz="1400" b="1" dirty="0"/>
          </a:p>
          <a:p>
            <a:pPr algn="just">
              <a:tabLst>
                <a:tab pos="405994" algn="l"/>
              </a:tabLst>
              <a:defRPr/>
            </a:pPr>
            <a:r>
              <a:rPr lang="en-US" sz="1400" b="1" dirty="0"/>
              <a:t>Governance</a:t>
            </a:r>
          </a:p>
          <a:p>
            <a:pPr marL="285750" indent="-285750" algn="just">
              <a:buFont typeface="Arial" panose="020B0604020202020204" pitchFamily="34" charset="0"/>
              <a:buChar char="•"/>
              <a:tabLst>
                <a:tab pos="405994" algn="l"/>
              </a:tabLst>
              <a:defRPr/>
            </a:pPr>
            <a:r>
              <a:rPr lang="en-US" sz="1400" dirty="0"/>
              <a:t>Tax reporting and stakeholder communication, tax transparency reports;</a:t>
            </a:r>
          </a:p>
          <a:p>
            <a:pPr marL="285750" indent="-285750" algn="just">
              <a:buFont typeface="Arial" panose="020B0604020202020204" pitchFamily="34" charset="0"/>
              <a:buChar char="•"/>
              <a:tabLst>
                <a:tab pos="405994" algn="l"/>
              </a:tabLst>
              <a:defRPr/>
            </a:pPr>
            <a:r>
              <a:rPr lang="en-US" sz="1400" dirty="0"/>
              <a:t>Internal control process;</a:t>
            </a:r>
          </a:p>
          <a:p>
            <a:pPr marL="285750" indent="-285750">
              <a:buFont typeface="Arial" panose="020B0604020202020204" pitchFamily="34" charset="0"/>
              <a:buChar char="•"/>
              <a:tabLst>
                <a:tab pos="405994" algn="l"/>
              </a:tabLst>
              <a:defRPr/>
            </a:pPr>
            <a:r>
              <a:rPr lang="en-US" sz="1400" dirty="0"/>
              <a:t>Cooperative compliance with tax authorities. </a:t>
            </a:r>
          </a:p>
          <a:p>
            <a:pPr>
              <a:tabLst>
                <a:tab pos="405994" algn="l"/>
              </a:tabLst>
              <a:defRPr/>
            </a:pPr>
            <a:endParaRPr lang="en-US" sz="1400" dirty="0"/>
          </a:p>
          <a:p>
            <a:pPr>
              <a:tabLst>
                <a:tab pos="405994" algn="l"/>
              </a:tabLst>
              <a:defRPr/>
            </a:pPr>
            <a:endParaRPr lang="en-US" sz="1400" dirty="0"/>
          </a:p>
        </p:txBody>
      </p:sp>
      <p:pic>
        <p:nvPicPr>
          <p:cNvPr id="6" name="Picture 5" descr="" title="">
            <a:extLst>
              <a:ext uri="{FF2B5EF4-FFF2-40B4-BE49-F238E27FC236}">
                <a16:creationId xmlns:a16="http://schemas.microsoft.com/office/drawing/2014/main" id="{4A806DD0-3E45-01F8-458F-FC4BBB8072BE}"/>
              </a:ext>
            </a:extLst>
          </p:cNvPr>
          <p:cNvPicPr>
            <a:picLocks noChangeAspect="1"/>
          </p:cNvPicPr>
          <p:nvPr/>
        </p:nvPicPr>
        <p:blipFill>
          <a:blip r:embed="rId3"/>
          <a:stretch>
            <a:fillRect/>
          </a:stretch>
        </p:blipFill>
        <p:spPr>
          <a:xfrm>
            <a:off x="10587352" y="188731"/>
            <a:ext cx="1403803" cy="352788"/>
          </a:xfrm>
          <a:prstGeom prst="rect">
            <a:avLst/>
          </a:prstGeom>
        </p:spPr>
      </p:pic>
      <p:sp>
        <p:nvSpPr>
          <p:cNvPr id="7" name="TextBox 6" descr="" title="">
            <a:extLst>
              <a:ext uri="{FF2B5EF4-FFF2-40B4-BE49-F238E27FC236}">
                <a16:creationId xmlns:a16="http://schemas.microsoft.com/office/drawing/2014/main" id="{14C84783-FD8D-E6CC-624A-0BBCAFB1F6C4}"/>
              </a:ext>
            </a:extLst>
          </p:cNvPr>
          <p:cNvSpPr txBox="1"/>
          <p:nvPr/>
        </p:nvSpPr>
        <p:spPr>
          <a:xfrm>
            <a:off x="263769" y="6378548"/>
            <a:ext cx="2989385" cy="369332"/>
          </a:xfrm>
          <a:prstGeom prst="rect">
            <a:avLst/>
          </a:prstGeom>
          <a:noFill/>
        </p:spPr>
        <p:txBody>
          <a:bodyPr wrap="square" rtlCol="0">
            <a:spAutoFit/>
          </a:bodyPr>
          <a:lstStyle/>
          <a:p>
            <a:r>
              <a:rPr lang="en-US" dirty="0">
                <a:solidFill>
                  <a:schemeClr val="bg1">
                    <a:lumMod val="75000"/>
                  </a:schemeClr>
                </a:solidFill>
              </a:rPr>
              <a:t>1.  Policy &amp; Direction </a:t>
            </a:r>
          </a:p>
        </p:txBody>
      </p:sp>
    </p:spTree>
    <p:extLst>
      <p:ext uri="{BB962C8B-B14F-4D97-AF65-F5344CB8AC3E}">
        <p14:creationId xmlns:p14="http://schemas.microsoft.com/office/powerpoint/2010/main" val="2130969929"/>
      </p:ext>
    </p:extLst>
  </p:cSld>
  <p:clrMapOvr>
    <a:masterClrMapping/>
  </p:clrMapOvr>
</p:sld>
</file>

<file path=ppt/slides/slide21.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379"/>
            <a:ext cx="12192000" cy="6858000"/>
          </a:xfrm>
        </p:spPr>
      </p:pic>
      <p:sp>
        <p:nvSpPr>
          <p:cNvPr id="2" name="Title 1" descr="" title=""/>
          <p:cNvSpPr>
            <a:spLocks noGrp="1"/>
          </p:cNvSpPr>
          <p:nvPr>
            <p:ph type="title"/>
          </p:nvPr>
        </p:nvSpPr>
        <p:spPr/>
        <p:txBody>
          <a:bodyPr>
            <a:normAutofit/>
          </a:bodyPr>
          <a:lstStyle/>
          <a:p>
            <a:r>
              <a:rPr lang="en-US" dirty="0"/>
              <a:t>The ESG Movement – Country Focus Italy</a:t>
            </a:r>
          </a:p>
        </p:txBody>
      </p:sp>
      <p:sp>
        <p:nvSpPr>
          <p:cNvPr id="5" name="TextBox 4" descr="" title="">
            <a:extLst>
              <a:ext uri="{FF2B5EF4-FFF2-40B4-BE49-F238E27FC236}">
                <a16:creationId xmlns:a16="http://schemas.microsoft.com/office/drawing/2014/main" id="{68F51691-B6E7-4585-FC1A-247A009479DB}"/>
              </a:ext>
            </a:extLst>
          </p:cNvPr>
          <p:cNvSpPr txBox="1"/>
          <p:nvPr/>
        </p:nvSpPr>
        <p:spPr>
          <a:xfrm>
            <a:off x="930895" y="1725628"/>
            <a:ext cx="9778343" cy="1384995"/>
          </a:xfrm>
          <a:prstGeom prst="rect">
            <a:avLst/>
          </a:prstGeom>
          <a:noFill/>
        </p:spPr>
        <p:txBody>
          <a:bodyPr wrap="square">
            <a:spAutoFit/>
          </a:bodyPr>
          <a:lstStyle/>
          <a:p>
            <a:pPr marL="358775" indent="-358775">
              <a:buFont typeface="Wingdings" panose="05000000000000000000" pitchFamily="2" charset="2"/>
              <a:buChar char="Ø"/>
              <a:tabLst>
                <a:tab pos="405994" algn="l"/>
              </a:tabLst>
              <a:defRPr/>
            </a:pPr>
            <a:r>
              <a:rPr lang="en-US" sz="1400" dirty="0"/>
              <a:t>The majority amongst the largest Italian companies (FTSE MIB) have taken action.</a:t>
            </a:r>
          </a:p>
          <a:p>
            <a:pPr marL="358775" indent="-358775">
              <a:buFont typeface="Wingdings" panose="05000000000000000000" pitchFamily="2" charset="2"/>
              <a:buChar char="Ø"/>
              <a:tabLst>
                <a:tab pos="405994" algn="l"/>
              </a:tabLst>
              <a:defRPr/>
            </a:pPr>
            <a:endParaRPr lang="en-US" sz="1400" dirty="0"/>
          </a:p>
          <a:p>
            <a:pPr marL="358775" indent="-358775" algn="just">
              <a:buFont typeface="Wingdings" panose="05000000000000000000" pitchFamily="2" charset="2"/>
              <a:buChar char="Ø"/>
              <a:tabLst>
                <a:tab pos="405994" algn="l"/>
              </a:tabLst>
              <a:defRPr/>
            </a:pPr>
            <a:r>
              <a:rPr lang="en-US" sz="1400" dirty="0"/>
              <a:t>List of the 200 Italian Sustainability Leaders in 2022, amongst which there are many companies from the most regulated sectors, starting with banks (14.5% of the entries), energy companies (11%) insurance and industry companies, together with the state-owned subsidiaries. The list includes also a number of Italian SMEs.</a:t>
            </a:r>
          </a:p>
          <a:p>
            <a:pPr>
              <a:tabLst>
                <a:tab pos="405994" algn="l"/>
              </a:tabLst>
              <a:defRPr/>
            </a:pPr>
            <a:endParaRPr lang="en-US" sz="1400" dirty="0"/>
          </a:p>
        </p:txBody>
      </p:sp>
      <p:sp>
        <p:nvSpPr>
          <p:cNvPr id="3" name="TextBox 2" descr="" title="">
            <a:extLst>
              <a:ext uri="{FF2B5EF4-FFF2-40B4-BE49-F238E27FC236}">
                <a16:creationId xmlns:a16="http://schemas.microsoft.com/office/drawing/2014/main" id="{CC7C386D-005E-4D48-37AF-2D62672FCB90}"/>
              </a:ext>
            </a:extLst>
          </p:cNvPr>
          <p:cNvSpPr txBox="1"/>
          <p:nvPr/>
        </p:nvSpPr>
        <p:spPr>
          <a:xfrm>
            <a:off x="930894" y="4656108"/>
            <a:ext cx="9862795" cy="1169551"/>
          </a:xfrm>
          <a:prstGeom prst="rect">
            <a:avLst/>
          </a:prstGeom>
          <a:noFill/>
        </p:spPr>
        <p:txBody>
          <a:bodyPr wrap="square">
            <a:spAutoFit/>
          </a:bodyPr>
          <a:lstStyle/>
          <a:p>
            <a:pPr marL="358775" indent="-358775">
              <a:buFont typeface="Wingdings" panose="05000000000000000000" pitchFamily="2" charset="2"/>
              <a:buChar char="Ø"/>
              <a:tabLst>
                <a:tab pos="405994" algn="l"/>
              </a:tabLst>
              <a:defRPr/>
            </a:pPr>
            <a:r>
              <a:rPr lang="en-US" sz="1400" dirty="0"/>
              <a:t>Many companies are reporting their ESG performance in Sustainability Reports (or in Non-Financial Statements attached to the financial statements), although regulatory compliance is currently mandatory only for the largest or public interest companies. </a:t>
            </a:r>
          </a:p>
          <a:p>
            <a:pPr indent="-358775">
              <a:buFont typeface="Wingdings" panose="05000000000000000000" pitchFamily="2" charset="2"/>
              <a:buChar char="Ø"/>
              <a:tabLst>
                <a:tab pos="405994" algn="l"/>
              </a:tabLst>
              <a:defRPr/>
            </a:pPr>
            <a:endParaRPr lang="en-US" sz="1400" dirty="0"/>
          </a:p>
          <a:p>
            <a:pPr marL="358775" indent="-358775">
              <a:buFont typeface="Wingdings" panose="05000000000000000000" pitchFamily="2" charset="2"/>
              <a:buChar char="Ø"/>
              <a:tabLst>
                <a:tab pos="405994" algn="l"/>
              </a:tabLst>
              <a:defRPr/>
            </a:pPr>
            <a:r>
              <a:rPr lang="en-US" sz="1400" dirty="0"/>
              <a:t>The sign of a turning point is the linking of managers’ remuneration, bond issuance, or interest rates on loans to ESG objectives. </a:t>
            </a:r>
          </a:p>
          <a:p>
            <a:pPr>
              <a:tabLst>
                <a:tab pos="405994" algn="l"/>
              </a:tabLst>
              <a:defRPr/>
            </a:pPr>
            <a:endParaRPr lang="en-US" sz="1400" dirty="0"/>
          </a:p>
        </p:txBody>
      </p:sp>
      <p:pic>
        <p:nvPicPr>
          <p:cNvPr id="15" name="Picture 2" descr="" title="">
            <a:extLst>
              <a:ext uri="{FF2B5EF4-FFF2-40B4-BE49-F238E27FC236}">
                <a16:creationId xmlns:a16="http://schemas.microsoft.com/office/drawing/2014/main" id="{26BF4A72-F02B-8028-CA2E-69B3277DC6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2323" y="3156056"/>
            <a:ext cx="608809" cy="8984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 title="">
            <a:extLst>
              <a:ext uri="{FF2B5EF4-FFF2-40B4-BE49-F238E27FC236}">
                <a16:creationId xmlns:a16="http://schemas.microsoft.com/office/drawing/2014/main" id="{C3214E57-9A40-31F3-630F-022DA47FC5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9467" y="3928306"/>
            <a:ext cx="1221064" cy="65841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 title="">
            <a:extLst>
              <a:ext uri="{FF2B5EF4-FFF2-40B4-BE49-F238E27FC236}">
                <a16:creationId xmlns:a16="http://schemas.microsoft.com/office/drawing/2014/main" id="{6EA78707-9BE7-5B26-6001-D56C1E94CC5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5470" y="3803186"/>
            <a:ext cx="783537" cy="78353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 title="">
            <a:extLst>
              <a:ext uri="{FF2B5EF4-FFF2-40B4-BE49-F238E27FC236}">
                <a16:creationId xmlns:a16="http://schemas.microsoft.com/office/drawing/2014/main" id="{FDAA538B-4E13-CA9F-54B1-80AFF7EA81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9830" y="2981032"/>
            <a:ext cx="1219199" cy="93821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 title="">
            <a:extLst>
              <a:ext uri="{FF2B5EF4-FFF2-40B4-BE49-F238E27FC236}">
                <a16:creationId xmlns:a16="http://schemas.microsoft.com/office/drawing/2014/main" id="{4A6975B4-64CD-9C45-3CE9-9A7A7AFAAA1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7364" y="3811750"/>
            <a:ext cx="606025" cy="6060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 title="">
            <a:extLst>
              <a:ext uri="{FF2B5EF4-FFF2-40B4-BE49-F238E27FC236}">
                <a16:creationId xmlns:a16="http://schemas.microsoft.com/office/drawing/2014/main" id="{30855725-14F1-4F50-5CF2-26D3C0D8130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15406" y="3091421"/>
            <a:ext cx="903097" cy="66780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6" descr="" title="">
            <a:extLst>
              <a:ext uri="{FF2B5EF4-FFF2-40B4-BE49-F238E27FC236}">
                <a16:creationId xmlns:a16="http://schemas.microsoft.com/office/drawing/2014/main" id="{FF391604-49E6-CFB2-84C7-1513B066F99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32331" y="3781471"/>
            <a:ext cx="1175391" cy="66658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8" descr="" title="">
            <a:extLst>
              <a:ext uri="{FF2B5EF4-FFF2-40B4-BE49-F238E27FC236}">
                <a16:creationId xmlns:a16="http://schemas.microsoft.com/office/drawing/2014/main" id="{D51BBE9D-B164-E9CA-8119-0129460E5CE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42934" y="3181144"/>
            <a:ext cx="883144" cy="4883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 title="">
            <a:extLst>
              <a:ext uri="{FF2B5EF4-FFF2-40B4-BE49-F238E27FC236}">
                <a16:creationId xmlns:a16="http://schemas.microsoft.com/office/drawing/2014/main" id="{5CE09BDD-EBB2-E34F-31E3-4534FA55D991}"/>
              </a:ext>
            </a:extLst>
          </p:cNvPr>
          <p:cNvPicPr>
            <a:picLocks noChangeAspect="1"/>
          </p:cNvPicPr>
          <p:nvPr/>
        </p:nvPicPr>
        <p:blipFill>
          <a:blip r:embed="rId11"/>
          <a:stretch>
            <a:fillRect/>
          </a:stretch>
        </p:blipFill>
        <p:spPr>
          <a:xfrm>
            <a:off x="10587352" y="188731"/>
            <a:ext cx="1403803" cy="352788"/>
          </a:xfrm>
          <a:prstGeom prst="rect">
            <a:avLst/>
          </a:prstGeom>
        </p:spPr>
      </p:pic>
      <p:sp>
        <p:nvSpPr>
          <p:cNvPr id="23" name="TextBox 22" descr="" title="">
            <a:extLst>
              <a:ext uri="{FF2B5EF4-FFF2-40B4-BE49-F238E27FC236}">
                <a16:creationId xmlns:a16="http://schemas.microsoft.com/office/drawing/2014/main" id="{68001E04-5F55-DC8D-4AAB-DD4891D332C9}"/>
              </a:ext>
            </a:extLst>
          </p:cNvPr>
          <p:cNvSpPr txBox="1"/>
          <p:nvPr/>
        </p:nvSpPr>
        <p:spPr>
          <a:xfrm>
            <a:off x="263769" y="6378548"/>
            <a:ext cx="2989385" cy="369332"/>
          </a:xfrm>
          <a:prstGeom prst="rect">
            <a:avLst/>
          </a:prstGeom>
          <a:noFill/>
        </p:spPr>
        <p:txBody>
          <a:bodyPr wrap="square" rtlCol="0">
            <a:spAutoFit/>
          </a:bodyPr>
          <a:lstStyle/>
          <a:p>
            <a:r>
              <a:rPr lang="en-US" dirty="0">
                <a:solidFill>
                  <a:schemeClr val="bg1">
                    <a:lumMod val="75000"/>
                  </a:schemeClr>
                </a:solidFill>
              </a:rPr>
              <a:t>1.  Policy &amp; Direction </a:t>
            </a:r>
          </a:p>
        </p:txBody>
      </p:sp>
    </p:spTree>
    <p:extLst>
      <p:ext uri="{BB962C8B-B14F-4D97-AF65-F5344CB8AC3E}">
        <p14:creationId xmlns:p14="http://schemas.microsoft.com/office/powerpoint/2010/main" val="466892043"/>
      </p:ext>
    </p:extLst>
  </p:cSld>
  <p:clrMapOvr>
    <a:masterClrMapping/>
  </p:clrMapOvr>
</p:sld>
</file>

<file path=ppt/slides/slide22.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descr="" title=""/>
          <p:cNvSpPr>
            <a:spLocks noGrp="1"/>
          </p:cNvSpPr>
          <p:nvPr>
            <p:ph type="title"/>
          </p:nvPr>
        </p:nvSpPr>
        <p:spPr/>
        <p:txBody>
          <a:bodyPr>
            <a:normAutofit/>
          </a:bodyPr>
          <a:lstStyle/>
          <a:p>
            <a:r>
              <a:rPr lang="en-GB" sz="4400" dirty="0"/>
              <a:t>Windfall profit taxes</a:t>
            </a:r>
            <a:endParaRPr lang="en-GB" dirty="0"/>
          </a:p>
        </p:txBody>
      </p:sp>
      <p:sp>
        <p:nvSpPr>
          <p:cNvPr id="5" name="Content Placeholder 2" descr="" title="">
            <a:extLst>
              <a:ext uri="{FF2B5EF4-FFF2-40B4-BE49-F238E27FC236}">
                <a16:creationId xmlns:a16="http://schemas.microsoft.com/office/drawing/2014/main" id="{2874DA36-DA26-6503-0855-B4B983F3AF5B}"/>
              </a:ext>
            </a:extLst>
          </p:cNvPr>
          <p:cNvSpPr txBox="1">
            <a:spLocks/>
          </p:cNvSpPr>
          <p:nvPr/>
        </p:nvSpPr>
        <p:spPr>
          <a:xfrm>
            <a:off x="838200" y="1690688"/>
            <a:ext cx="10515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t>Windfall Profits: </a:t>
            </a:r>
          </a:p>
          <a:p>
            <a:pPr lvl="1"/>
            <a:r>
              <a:rPr lang="en-GB" sz="1600"/>
              <a:t>Large unexpected gains resulting from “lucky” circumstances</a:t>
            </a:r>
          </a:p>
          <a:p>
            <a:pPr lvl="1"/>
            <a:r>
              <a:rPr lang="en-GB" sz="1600"/>
              <a:t>Generally above historical norms</a:t>
            </a:r>
          </a:p>
          <a:p>
            <a:pPr lvl="1"/>
            <a:r>
              <a:rPr lang="en-GB" sz="1600"/>
              <a:t>May occur due to temporary or longer price spike or supply shortage </a:t>
            </a:r>
          </a:p>
          <a:p>
            <a:pPr lvl="1"/>
            <a:r>
              <a:rPr lang="en-GB" sz="1600"/>
              <a:t>Resulting from: </a:t>
            </a:r>
          </a:p>
          <a:p>
            <a:pPr lvl="2"/>
            <a:r>
              <a:rPr lang="en-GB" sz="1400"/>
              <a:t>a sudden change in market structure </a:t>
            </a:r>
          </a:p>
          <a:p>
            <a:pPr lvl="2"/>
            <a:r>
              <a:rPr lang="en-GB" sz="1400"/>
              <a:t>new legislation </a:t>
            </a:r>
          </a:p>
          <a:p>
            <a:pPr lvl="2"/>
            <a:r>
              <a:rPr lang="en-GB" sz="1400"/>
              <a:t>government order </a:t>
            </a:r>
          </a:p>
          <a:p>
            <a:pPr lvl="2"/>
            <a:r>
              <a:rPr lang="en-GB" sz="1400"/>
              <a:t>court ruling </a:t>
            </a:r>
          </a:p>
          <a:p>
            <a:pPr lvl="2"/>
            <a:r>
              <a:rPr lang="en-GB" sz="1400"/>
              <a:t>dramatic change in trade policy </a:t>
            </a:r>
          </a:p>
          <a:p>
            <a:pPr lvl="2"/>
            <a:r>
              <a:rPr lang="en-GB" sz="1400"/>
              <a:t>military conflict</a:t>
            </a:r>
          </a:p>
          <a:p>
            <a:pPr lvl="2"/>
            <a:r>
              <a:rPr lang="en-GB" sz="1400"/>
              <a:t>natural disaster </a:t>
            </a:r>
          </a:p>
          <a:p>
            <a:pPr lvl="1"/>
            <a:r>
              <a:rPr lang="en-GB" sz="1600"/>
              <a:t>Concern usually a certain industry sector</a:t>
            </a:r>
          </a:p>
          <a:p>
            <a:pPr lvl="1"/>
            <a:r>
              <a:rPr lang="en-US" sz="1600"/>
              <a:t>Typical examples when the price of crude oil, natural gas or electricity have suddenly increased dramatically in a short period of time due to events like OPEC oil embargo or military conflicts in the middle east</a:t>
            </a:r>
          </a:p>
          <a:p>
            <a:pPr lvl="1"/>
            <a:r>
              <a:rPr lang="en-US" sz="1600"/>
              <a:t>Non-volatile demand of energy results in significant profits for enterprises operating in the energy sector when the prices of energy products peak </a:t>
            </a:r>
            <a:endParaRPr lang="en-US" sz="1600" dirty="0"/>
          </a:p>
        </p:txBody>
      </p:sp>
      <p:sp>
        <p:nvSpPr>
          <p:cNvPr id="6" name="TextBox 5" descr="" title="">
            <a:extLst>
              <a:ext uri="{FF2B5EF4-FFF2-40B4-BE49-F238E27FC236}">
                <a16:creationId xmlns:a16="http://schemas.microsoft.com/office/drawing/2014/main" id="{87B7BACB-CE9C-8C34-D89B-BF85095A7DE2}"/>
              </a:ext>
            </a:extLst>
          </p:cNvPr>
          <p:cNvSpPr txBox="1"/>
          <p:nvPr/>
        </p:nvSpPr>
        <p:spPr>
          <a:xfrm>
            <a:off x="263769" y="6378548"/>
            <a:ext cx="8563708" cy="369332"/>
          </a:xfrm>
          <a:prstGeom prst="rect">
            <a:avLst/>
          </a:prstGeom>
          <a:noFill/>
        </p:spPr>
        <p:txBody>
          <a:bodyPr wrap="square" rtlCol="0">
            <a:spAutoFit/>
          </a:bodyPr>
          <a:lstStyle/>
          <a:p>
            <a:r>
              <a:rPr lang="en-US" dirty="0">
                <a:solidFill>
                  <a:schemeClr val="bg1">
                    <a:lumMod val="75000"/>
                  </a:schemeClr>
                </a:solidFill>
              </a:rPr>
              <a:t>2.  Commitment to Clean Energy vs Current Macro-Economic Reality</a:t>
            </a:r>
          </a:p>
        </p:txBody>
      </p:sp>
    </p:spTree>
    <p:extLst>
      <p:ext uri="{BB962C8B-B14F-4D97-AF65-F5344CB8AC3E}">
        <p14:creationId xmlns:p14="http://schemas.microsoft.com/office/powerpoint/2010/main" val="3125685772"/>
      </p:ext>
    </p:extLst>
  </p:cSld>
  <p:clrMapOvr>
    <a:masterClrMapping/>
  </p:clrMapOvr>
</p:sld>
</file>

<file path=ppt/slides/slide23.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descr="" title=""/>
          <p:cNvSpPr>
            <a:spLocks noGrp="1"/>
          </p:cNvSpPr>
          <p:nvPr>
            <p:ph type="title"/>
          </p:nvPr>
        </p:nvSpPr>
        <p:spPr/>
        <p:txBody>
          <a:bodyPr/>
          <a:lstStyle/>
          <a:p>
            <a:r>
              <a:rPr lang="en-GB" sz="4400" dirty="0"/>
              <a:t>Windfall profit taxes</a:t>
            </a:r>
            <a:endParaRPr lang="en-GB" dirty="0"/>
          </a:p>
        </p:txBody>
      </p:sp>
      <p:sp>
        <p:nvSpPr>
          <p:cNvPr id="5" name="Content Placeholder 2" descr="" title="">
            <a:extLst>
              <a:ext uri="{FF2B5EF4-FFF2-40B4-BE49-F238E27FC236}">
                <a16:creationId xmlns:a16="http://schemas.microsoft.com/office/drawing/2014/main" id="{1BA0BE43-ACF4-4641-48A1-56ED860CE5BE}"/>
              </a:ext>
            </a:extLst>
          </p:cNvPr>
          <p:cNvSpPr txBox="1">
            <a:spLocks/>
          </p:cNvSpPr>
          <p:nvPr/>
        </p:nvSpPr>
        <p:spPr>
          <a:xfrm>
            <a:off x="838200" y="169068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t>Taxing Windfall Profits:</a:t>
            </a:r>
          </a:p>
          <a:p>
            <a:pPr lvl="1"/>
            <a:r>
              <a:rPr lang="en-GB" sz="1600"/>
              <a:t>Historically special tax regimes in addition to normal corporate income taxation.</a:t>
            </a:r>
          </a:p>
          <a:p>
            <a:pPr lvl="2"/>
            <a:r>
              <a:rPr lang="en-GB" sz="1400"/>
              <a:t>Australia – taxation of refunds of unconstitutional state taxes</a:t>
            </a:r>
          </a:p>
          <a:p>
            <a:pPr lvl="2"/>
            <a:r>
              <a:rPr lang="en-GB" sz="1400"/>
              <a:t>UK – taxation of bank deposits and profits of privatised utility companies </a:t>
            </a:r>
          </a:p>
          <a:p>
            <a:pPr lvl="2"/>
            <a:r>
              <a:rPr lang="en-GB" sz="1400"/>
              <a:t>US – Crude Oil Profit Windfall Tax</a:t>
            </a:r>
            <a:endParaRPr lang="en-US" sz="1400"/>
          </a:p>
          <a:p>
            <a:pPr lvl="2"/>
            <a:r>
              <a:rPr lang="en-US" sz="1400"/>
              <a:t>Sweden – taxation of hydro- and nuclear energy companies</a:t>
            </a:r>
          </a:p>
          <a:p>
            <a:pPr lvl="2"/>
            <a:r>
              <a:rPr lang="en-US" sz="1400"/>
              <a:t>Norway -  taxation of hydro electronic power plants</a:t>
            </a:r>
          </a:p>
          <a:p>
            <a:pPr lvl="1"/>
            <a:r>
              <a:rPr lang="en-GB" sz="1600"/>
              <a:t>EU Commission proposal 2022:</a:t>
            </a:r>
          </a:p>
          <a:p>
            <a:pPr lvl="2"/>
            <a:r>
              <a:rPr lang="en-GB" sz="1400"/>
              <a:t>Due to current high prices, member countries should introduce windfall profit tax regimes to electricity producers</a:t>
            </a:r>
          </a:p>
          <a:p>
            <a:pPr lvl="2"/>
            <a:r>
              <a:rPr lang="en-US" sz="1400"/>
              <a:t>Proceeds used to secure the electricity network capacity and support certain vulnerable consumers and enterprises</a:t>
            </a:r>
            <a:endParaRPr lang="en-US" sz="1400" dirty="0"/>
          </a:p>
        </p:txBody>
      </p:sp>
      <p:sp>
        <p:nvSpPr>
          <p:cNvPr id="6" name="TextBox 5" descr="" title="">
            <a:extLst>
              <a:ext uri="{FF2B5EF4-FFF2-40B4-BE49-F238E27FC236}">
                <a16:creationId xmlns:a16="http://schemas.microsoft.com/office/drawing/2014/main" id="{06C172A0-7FA3-60FD-2BD0-388EF83F7DE9}"/>
              </a:ext>
            </a:extLst>
          </p:cNvPr>
          <p:cNvSpPr txBox="1"/>
          <p:nvPr/>
        </p:nvSpPr>
        <p:spPr>
          <a:xfrm>
            <a:off x="263769" y="6378548"/>
            <a:ext cx="8563708" cy="369332"/>
          </a:xfrm>
          <a:prstGeom prst="rect">
            <a:avLst/>
          </a:prstGeom>
          <a:noFill/>
        </p:spPr>
        <p:txBody>
          <a:bodyPr wrap="square" rtlCol="0">
            <a:spAutoFit/>
          </a:bodyPr>
          <a:lstStyle/>
          <a:p>
            <a:r>
              <a:rPr lang="en-US" dirty="0">
                <a:solidFill>
                  <a:schemeClr val="bg1">
                    <a:lumMod val="75000"/>
                  </a:schemeClr>
                </a:solidFill>
              </a:rPr>
              <a:t>2.  Commitment to Clean Energy vs Current Macro-Economic Reality</a:t>
            </a:r>
          </a:p>
        </p:txBody>
      </p:sp>
    </p:spTree>
    <p:extLst>
      <p:ext uri="{BB962C8B-B14F-4D97-AF65-F5344CB8AC3E}">
        <p14:creationId xmlns:p14="http://schemas.microsoft.com/office/powerpoint/2010/main" val="2748508732"/>
      </p:ext>
    </p:extLst>
  </p:cSld>
  <p:clrMapOvr>
    <a:masterClrMapping/>
  </p:clrMapOvr>
</p:sld>
</file>

<file path=ppt/slides/slide24.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338" y="0"/>
            <a:ext cx="12192000" cy="6858000"/>
          </a:xfrm>
        </p:spPr>
      </p:pic>
      <p:sp>
        <p:nvSpPr>
          <p:cNvPr id="2" name="Title 1" descr="" title=""/>
          <p:cNvSpPr>
            <a:spLocks noGrp="1"/>
          </p:cNvSpPr>
          <p:nvPr>
            <p:ph type="title"/>
          </p:nvPr>
        </p:nvSpPr>
        <p:spPr/>
        <p:txBody>
          <a:bodyPr/>
          <a:lstStyle/>
          <a:p>
            <a:r>
              <a:rPr lang="en-GB" dirty="0"/>
              <a:t>Windfall Tax - Finland</a:t>
            </a:r>
          </a:p>
        </p:txBody>
      </p:sp>
      <p:sp>
        <p:nvSpPr>
          <p:cNvPr id="5" name="Content Placeholder 2" descr="" title="">
            <a:extLst>
              <a:ext uri="{FF2B5EF4-FFF2-40B4-BE49-F238E27FC236}">
                <a16:creationId xmlns:a16="http://schemas.microsoft.com/office/drawing/2014/main" id="{9D3D4CFC-983E-5485-3B08-775CE58F42A8}"/>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A windfall profit tax to nuclear and hydro power plants proposed in 2009 but never introduced </a:t>
            </a:r>
          </a:p>
          <a:p>
            <a:r>
              <a:rPr lang="en-US" sz="2000" dirty="0"/>
              <a:t>Currently, Finland is favoring EU Commission’s proposal for EU wide windfall tax regime for electricity producers</a:t>
            </a:r>
          </a:p>
          <a:p>
            <a:r>
              <a:rPr lang="en-US" sz="2000" dirty="0"/>
              <a:t>No domestic measures are enacted so far</a:t>
            </a:r>
          </a:p>
          <a:p>
            <a:pPr lvl="1"/>
            <a:r>
              <a:rPr lang="en-US" sz="2000" dirty="0"/>
              <a:t>The government stated recently, that it will start preparing a windfall profit tax to finance other measures to combat rise of electricity prices</a:t>
            </a:r>
          </a:p>
          <a:p>
            <a:pPr marL="0" indent="0">
              <a:buFont typeface="Arial" panose="020B0604020202020204" pitchFamily="34" charset="0"/>
              <a:buNone/>
            </a:pPr>
            <a:endParaRPr lang="fi-FI" dirty="0"/>
          </a:p>
        </p:txBody>
      </p:sp>
      <p:sp>
        <p:nvSpPr>
          <p:cNvPr id="6" name="TextBox 5" descr="" title="">
            <a:extLst>
              <a:ext uri="{FF2B5EF4-FFF2-40B4-BE49-F238E27FC236}">
                <a16:creationId xmlns:a16="http://schemas.microsoft.com/office/drawing/2014/main" id="{5833C27F-8315-BD85-FF30-9243E4E862AE}"/>
              </a:ext>
            </a:extLst>
          </p:cNvPr>
          <p:cNvSpPr txBox="1"/>
          <p:nvPr/>
        </p:nvSpPr>
        <p:spPr>
          <a:xfrm>
            <a:off x="263769" y="6378548"/>
            <a:ext cx="8563708" cy="369332"/>
          </a:xfrm>
          <a:prstGeom prst="rect">
            <a:avLst/>
          </a:prstGeom>
          <a:noFill/>
        </p:spPr>
        <p:txBody>
          <a:bodyPr wrap="square" rtlCol="0">
            <a:spAutoFit/>
          </a:bodyPr>
          <a:lstStyle/>
          <a:p>
            <a:r>
              <a:rPr lang="en-US" dirty="0">
                <a:solidFill>
                  <a:schemeClr val="bg1">
                    <a:lumMod val="75000"/>
                  </a:schemeClr>
                </a:solidFill>
              </a:rPr>
              <a:t>2.  Commitment to Clean Energy vs Current Macro-Economic Reality</a:t>
            </a:r>
          </a:p>
        </p:txBody>
      </p:sp>
    </p:spTree>
    <p:extLst>
      <p:ext uri="{BB962C8B-B14F-4D97-AF65-F5344CB8AC3E}">
        <p14:creationId xmlns:p14="http://schemas.microsoft.com/office/powerpoint/2010/main" val="2314535284"/>
      </p:ext>
    </p:extLst>
  </p:cSld>
  <p:clrMapOvr>
    <a:masterClrMapping/>
  </p:clrMapOvr>
</p:sld>
</file>

<file path=ppt/slides/slide25.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descr="" title=""/>
          <p:cNvSpPr>
            <a:spLocks noGrp="1"/>
          </p:cNvSpPr>
          <p:nvPr>
            <p:ph type="title"/>
          </p:nvPr>
        </p:nvSpPr>
        <p:spPr/>
        <p:txBody>
          <a:bodyPr>
            <a:normAutofit/>
          </a:bodyPr>
          <a:lstStyle/>
          <a:p>
            <a:r>
              <a:rPr lang="en-US" dirty="0"/>
              <a:t>Windfall Tax - Italy</a:t>
            </a:r>
          </a:p>
        </p:txBody>
      </p:sp>
      <p:sp>
        <p:nvSpPr>
          <p:cNvPr id="5" name="TextBox 4" descr="" title="">
            <a:extLst>
              <a:ext uri="{FF2B5EF4-FFF2-40B4-BE49-F238E27FC236}">
                <a16:creationId xmlns:a16="http://schemas.microsoft.com/office/drawing/2014/main" id="{68F51691-B6E7-4585-FC1A-247A009479DB}"/>
              </a:ext>
            </a:extLst>
          </p:cNvPr>
          <p:cNvSpPr txBox="1"/>
          <p:nvPr/>
        </p:nvSpPr>
        <p:spPr>
          <a:xfrm>
            <a:off x="930895" y="1725628"/>
            <a:ext cx="9862795" cy="4616648"/>
          </a:xfrm>
          <a:prstGeom prst="rect">
            <a:avLst/>
          </a:prstGeom>
          <a:noFill/>
        </p:spPr>
        <p:txBody>
          <a:bodyPr wrap="square">
            <a:spAutoFit/>
          </a:bodyPr>
          <a:lstStyle/>
          <a:p>
            <a:pPr marL="358775" indent="-358775" algn="just">
              <a:buFont typeface="Wingdings" panose="05000000000000000000" pitchFamily="2" charset="2"/>
              <a:buChar char="Ø"/>
              <a:tabLst>
                <a:tab pos="405994" algn="l"/>
              </a:tabLst>
              <a:defRPr/>
            </a:pPr>
            <a:r>
              <a:rPr lang="en-US" sz="1400" dirty="0"/>
              <a:t>Law Decree no. 21 of March 21, 2022, introduced in Italy a special contribution on extra profits realized by Italian energy industry companies (the “</a:t>
            </a:r>
            <a:r>
              <a:rPr lang="en-US" sz="1400" b="1" dirty="0"/>
              <a:t>Italian Windfall Tax</a:t>
            </a:r>
            <a:r>
              <a:rPr lang="en-US" sz="1400" dirty="0"/>
              <a:t>”) to finance the reduction of energy prices for enterprises and consumers. </a:t>
            </a:r>
          </a:p>
          <a:p>
            <a:pPr marL="358775" indent="-358775" algn="just">
              <a:buFont typeface="Wingdings" panose="05000000000000000000" pitchFamily="2" charset="2"/>
              <a:buChar char="Ø"/>
              <a:tabLst>
                <a:tab pos="405994" algn="l"/>
              </a:tabLst>
              <a:defRPr/>
            </a:pPr>
            <a:endParaRPr lang="en-US" sz="1400" dirty="0"/>
          </a:p>
          <a:p>
            <a:pPr marL="358775" indent="-358775" algn="just">
              <a:buFont typeface="Wingdings" panose="05000000000000000000" pitchFamily="2" charset="2"/>
              <a:buChar char="Ø"/>
              <a:tabLst>
                <a:tab pos="405994" algn="l"/>
              </a:tabLst>
              <a:defRPr/>
            </a:pPr>
            <a:r>
              <a:rPr lang="en-US" sz="1400" dirty="0"/>
              <a:t>A one-time 25% (initially 10%) “solidarity” tax surcharge applicable to entities carrying out one or more of the following activities in the Italian territory in FY 2022:</a:t>
            </a:r>
          </a:p>
          <a:p>
            <a:pPr indent="-358775" algn="just">
              <a:buFont typeface="Wingdings" panose="05000000000000000000" pitchFamily="2" charset="2"/>
              <a:buChar char="Ø"/>
              <a:tabLst>
                <a:tab pos="405994" algn="l"/>
              </a:tabLst>
              <a:defRPr/>
            </a:pPr>
            <a:endParaRPr lang="en-US" sz="1400" dirty="0"/>
          </a:p>
          <a:p>
            <a:pPr marL="715963" indent="-357188" algn="just">
              <a:buFont typeface="Wingdings" panose="05000000000000000000" pitchFamily="2" charset="2"/>
              <a:buChar char="ü"/>
              <a:tabLst>
                <a:tab pos="405994" algn="l"/>
              </a:tabLst>
              <a:defRPr/>
            </a:pPr>
            <a:r>
              <a:rPr lang="en-US" sz="1400" dirty="0"/>
              <a:t>production of electricity for subsequent sale and/or (ii) sale of electricity;</a:t>
            </a:r>
          </a:p>
          <a:p>
            <a:pPr marL="715963" indent="-357188" algn="just">
              <a:buFont typeface="Wingdings" panose="05000000000000000000" pitchFamily="2" charset="2"/>
              <a:buChar char="ü"/>
              <a:tabLst>
                <a:tab pos="405994" algn="l"/>
              </a:tabLst>
              <a:defRPr/>
            </a:pPr>
            <a:r>
              <a:rPr lang="en-US" sz="1400" dirty="0"/>
              <a:t>production and/or sale of methane gas;</a:t>
            </a:r>
          </a:p>
          <a:p>
            <a:pPr marL="715963" indent="-357188" algn="just">
              <a:buFont typeface="Wingdings" panose="05000000000000000000" pitchFamily="2" charset="2"/>
              <a:buChar char="ü"/>
              <a:tabLst>
                <a:tab pos="405994" algn="l"/>
              </a:tabLst>
              <a:defRPr/>
            </a:pPr>
            <a:r>
              <a:rPr lang="en-US" sz="1400" dirty="0"/>
              <a:t>extraction and/or sale of natural gas;</a:t>
            </a:r>
          </a:p>
          <a:p>
            <a:pPr marL="715963" indent="-357188" algn="just">
              <a:buFont typeface="Wingdings" panose="05000000000000000000" pitchFamily="2" charset="2"/>
              <a:buChar char="ü"/>
              <a:tabLst>
                <a:tab pos="405994" algn="l"/>
              </a:tabLst>
              <a:defRPr/>
            </a:pPr>
            <a:r>
              <a:rPr lang="en-US" sz="1400" dirty="0"/>
              <a:t>production, distribution and trade of oil products; and</a:t>
            </a:r>
          </a:p>
          <a:p>
            <a:pPr marL="715963" indent="-357188" algn="just">
              <a:buFont typeface="Wingdings" panose="05000000000000000000" pitchFamily="2" charset="2"/>
              <a:buChar char="ü"/>
              <a:tabLst>
                <a:tab pos="405994" algn="l"/>
              </a:tabLst>
              <a:defRPr/>
            </a:pPr>
            <a:r>
              <a:rPr lang="en-US" sz="1400" dirty="0"/>
              <a:t>import or purchase from other EU countries of electricity, methane gas, natural gas and oil products for subsequent resale.</a:t>
            </a:r>
          </a:p>
          <a:p>
            <a:pPr indent="-358775" algn="just">
              <a:buFont typeface="Wingdings" panose="05000000000000000000" pitchFamily="2" charset="2"/>
              <a:buChar char="Ø"/>
              <a:tabLst>
                <a:tab pos="405994" algn="l"/>
              </a:tabLst>
              <a:defRPr/>
            </a:pPr>
            <a:endParaRPr lang="en-US" sz="1400" dirty="0"/>
          </a:p>
          <a:p>
            <a:pPr marL="358775" indent="-358775" algn="just">
              <a:buFont typeface="Wingdings" panose="05000000000000000000" pitchFamily="2" charset="2"/>
              <a:buChar char="Ø"/>
              <a:tabLst>
                <a:tab pos="405994" algn="l"/>
              </a:tabLst>
              <a:defRPr/>
            </a:pPr>
            <a:r>
              <a:rPr lang="en-US" sz="1400" dirty="0"/>
              <a:t>Companies which organize and manage platforms for the exchange of electricity, gas, green bonds and other fuels are not subject to the windfall tax.</a:t>
            </a:r>
          </a:p>
          <a:p>
            <a:pPr marL="358775" indent="-358775" algn="just">
              <a:buFont typeface="Wingdings" panose="05000000000000000000" pitchFamily="2" charset="2"/>
              <a:buChar char="Ø"/>
              <a:tabLst>
                <a:tab pos="405994" algn="l"/>
              </a:tabLst>
              <a:defRPr/>
            </a:pPr>
            <a:endParaRPr lang="en-US" sz="1400" dirty="0"/>
          </a:p>
          <a:p>
            <a:pPr marL="358775" indent="-358775" algn="just">
              <a:buFont typeface="Wingdings" panose="05000000000000000000" pitchFamily="2" charset="2"/>
              <a:buChar char="Ø"/>
              <a:tabLst>
                <a:tab pos="405994" algn="l"/>
              </a:tabLst>
              <a:defRPr/>
            </a:pPr>
            <a:r>
              <a:rPr lang="en-US" sz="1400" dirty="0"/>
              <a:t>Further clarifications provided by the Italian tax authorities by means of Circular letter no. 22 of June 23, 2022. </a:t>
            </a:r>
          </a:p>
          <a:p>
            <a:pPr marL="358775" indent="-358775" algn="just">
              <a:buFont typeface="Wingdings" panose="05000000000000000000" pitchFamily="2" charset="2"/>
              <a:buChar char="Ø"/>
              <a:tabLst>
                <a:tab pos="405994" algn="l"/>
              </a:tabLst>
              <a:defRPr/>
            </a:pPr>
            <a:endParaRPr lang="en-US" sz="1400" dirty="0"/>
          </a:p>
          <a:p>
            <a:pPr marL="358775" indent="-358775" algn="just">
              <a:buFont typeface="Wingdings" panose="05000000000000000000" pitchFamily="2" charset="2"/>
              <a:buChar char="Ø"/>
              <a:tabLst>
                <a:tab pos="405994" algn="l"/>
              </a:tabLst>
              <a:defRPr/>
            </a:pPr>
            <a:r>
              <a:rPr lang="en-US" sz="1400" dirty="0"/>
              <a:t>The Italian Windfall Tax adds on to the Italian plastic tax and taxes on polluting vehicles. </a:t>
            </a:r>
          </a:p>
          <a:p>
            <a:pPr indent="-358775">
              <a:buFont typeface="Wingdings" panose="05000000000000000000" pitchFamily="2" charset="2"/>
              <a:buChar char="Ø"/>
              <a:tabLst>
                <a:tab pos="405994" algn="l"/>
              </a:tabLst>
              <a:defRPr/>
            </a:pPr>
            <a:endParaRPr lang="en-US" sz="1400" dirty="0"/>
          </a:p>
          <a:p>
            <a:pPr>
              <a:tabLst>
                <a:tab pos="405994" algn="l"/>
              </a:tabLst>
              <a:defRPr/>
            </a:pPr>
            <a:endParaRPr lang="en-US" sz="1400" dirty="0"/>
          </a:p>
          <a:p>
            <a:pPr>
              <a:tabLst>
                <a:tab pos="405994" algn="l"/>
              </a:tabLst>
              <a:defRPr/>
            </a:pPr>
            <a:endParaRPr lang="en-US" sz="1400" dirty="0"/>
          </a:p>
        </p:txBody>
      </p:sp>
      <p:pic>
        <p:nvPicPr>
          <p:cNvPr id="6" name="Picture 5" descr="" title="">
            <a:extLst>
              <a:ext uri="{FF2B5EF4-FFF2-40B4-BE49-F238E27FC236}">
                <a16:creationId xmlns:a16="http://schemas.microsoft.com/office/drawing/2014/main" id="{A8DE646A-1967-1999-A406-963CEAC0B997}"/>
              </a:ext>
            </a:extLst>
          </p:cNvPr>
          <p:cNvPicPr>
            <a:picLocks noChangeAspect="1"/>
          </p:cNvPicPr>
          <p:nvPr/>
        </p:nvPicPr>
        <p:blipFill>
          <a:blip r:embed="rId3"/>
          <a:stretch>
            <a:fillRect/>
          </a:stretch>
        </p:blipFill>
        <p:spPr>
          <a:xfrm>
            <a:off x="10587352" y="188731"/>
            <a:ext cx="1403803" cy="352788"/>
          </a:xfrm>
          <a:prstGeom prst="rect">
            <a:avLst/>
          </a:prstGeom>
        </p:spPr>
      </p:pic>
      <p:sp>
        <p:nvSpPr>
          <p:cNvPr id="7" name="TextBox 6" descr="" title="">
            <a:extLst>
              <a:ext uri="{FF2B5EF4-FFF2-40B4-BE49-F238E27FC236}">
                <a16:creationId xmlns:a16="http://schemas.microsoft.com/office/drawing/2014/main" id="{85C710E3-D0C0-A169-21A3-6BA6DE03FCAD}"/>
              </a:ext>
            </a:extLst>
          </p:cNvPr>
          <p:cNvSpPr txBox="1"/>
          <p:nvPr/>
        </p:nvSpPr>
        <p:spPr>
          <a:xfrm>
            <a:off x="263769" y="6378548"/>
            <a:ext cx="8563708" cy="369332"/>
          </a:xfrm>
          <a:prstGeom prst="rect">
            <a:avLst/>
          </a:prstGeom>
          <a:noFill/>
        </p:spPr>
        <p:txBody>
          <a:bodyPr wrap="square" rtlCol="0">
            <a:spAutoFit/>
          </a:bodyPr>
          <a:lstStyle/>
          <a:p>
            <a:r>
              <a:rPr lang="en-US" dirty="0">
                <a:solidFill>
                  <a:schemeClr val="bg1">
                    <a:lumMod val="75000"/>
                  </a:schemeClr>
                </a:solidFill>
              </a:rPr>
              <a:t>2.  Commitment to Clean Energy vs Current Macro-Economic Reality</a:t>
            </a:r>
          </a:p>
        </p:txBody>
      </p:sp>
    </p:spTree>
    <p:extLst>
      <p:ext uri="{BB962C8B-B14F-4D97-AF65-F5344CB8AC3E}">
        <p14:creationId xmlns:p14="http://schemas.microsoft.com/office/powerpoint/2010/main" val="3657613694"/>
      </p:ext>
    </p:extLst>
  </p:cSld>
  <p:clrMapOvr>
    <a:masterClrMapping/>
  </p:clrMapOvr>
</p:sld>
</file>

<file path=ppt/slides/slide26.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descr="" title=""/>
          <p:cNvSpPr>
            <a:spLocks noGrp="1"/>
          </p:cNvSpPr>
          <p:nvPr>
            <p:ph type="title"/>
          </p:nvPr>
        </p:nvSpPr>
        <p:spPr/>
        <p:txBody>
          <a:bodyPr>
            <a:normAutofit/>
          </a:bodyPr>
          <a:lstStyle/>
          <a:p>
            <a:r>
              <a:rPr lang="en-US" dirty="0"/>
              <a:t>Windfall Tax - Italy</a:t>
            </a:r>
          </a:p>
        </p:txBody>
      </p:sp>
      <p:sp>
        <p:nvSpPr>
          <p:cNvPr id="5" name="TextBox 4" descr="" title="">
            <a:extLst>
              <a:ext uri="{FF2B5EF4-FFF2-40B4-BE49-F238E27FC236}">
                <a16:creationId xmlns:a16="http://schemas.microsoft.com/office/drawing/2014/main" id="{68F51691-B6E7-4585-FC1A-247A009479DB}"/>
              </a:ext>
            </a:extLst>
          </p:cNvPr>
          <p:cNvSpPr txBox="1"/>
          <p:nvPr/>
        </p:nvSpPr>
        <p:spPr>
          <a:xfrm>
            <a:off x="930895" y="1725628"/>
            <a:ext cx="9862795" cy="3970318"/>
          </a:xfrm>
          <a:prstGeom prst="rect">
            <a:avLst/>
          </a:prstGeom>
          <a:noFill/>
        </p:spPr>
        <p:txBody>
          <a:bodyPr wrap="square">
            <a:spAutoFit/>
          </a:bodyPr>
          <a:lstStyle/>
          <a:p>
            <a:pPr marL="358775" indent="-358775" algn="just">
              <a:buFont typeface="Wingdings" panose="05000000000000000000" pitchFamily="2" charset="2"/>
              <a:buChar char="Ø"/>
              <a:tabLst>
                <a:tab pos="405994" algn="l"/>
              </a:tabLst>
              <a:defRPr/>
            </a:pPr>
            <a:r>
              <a:rPr lang="en-US" sz="1400" dirty="0"/>
              <a:t>The Italian Windfall Tax applies to entities realizing an increase in net-sales values as reported for VAT purposes in the period between 1 October 2021 to 30 April 2022, compared to the same period of the previous year;</a:t>
            </a:r>
          </a:p>
          <a:p>
            <a:pPr marL="358775" indent="-358775" algn="just">
              <a:buFont typeface="Wingdings" panose="05000000000000000000" pitchFamily="2" charset="2"/>
              <a:buChar char="Ø"/>
              <a:tabLst>
                <a:tab pos="405994" algn="l"/>
              </a:tabLst>
              <a:defRPr/>
            </a:pPr>
            <a:endParaRPr lang="en-US" sz="1400" dirty="0"/>
          </a:p>
          <a:p>
            <a:pPr marL="715963" indent="-358775" algn="just">
              <a:buFont typeface="Arial" panose="020B0604020202020204" pitchFamily="34" charset="0"/>
              <a:buChar char="•"/>
              <a:tabLst>
                <a:tab pos="405994" algn="l"/>
              </a:tabLst>
              <a:defRPr/>
            </a:pPr>
            <a:r>
              <a:rPr lang="en-US" sz="1400" dirty="0"/>
              <a:t>the increase coincides with the taxable base as long as it is at least equal to €5m or alternatively, is higher than 10%; </a:t>
            </a:r>
          </a:p>
          <a:p>
            <a:pPr marL="715963" indent="-358775" algn="just">
              <a:buFont typeface="Arial" panose="020B0604020202020204" pitchFamily="34" charset="0"/>
              <a:buChar char="•"/>
              <a:tabLst>
                <a:tab pos="405994" algn="l"/>
              </a:tabLst>
              <a:defRPr/>
            </a:pPr>
            <a:endParaRPr lang="en-US" sz="1400" dirty="0"/>
          </a:p>
          <a:p>
            <a:pPr marL="715963" indent="-358775" algn="just">
              <a:buFont typeface="Arial" panose="020B0604020202020204" pitchFamily="34" charset="0"/>
              <a:buChar char="•"/>
              <a:tabLst>
                <a:tab pos="405994" algn="l"/>
              </a:tabLst>
              <a:defRPr/>
            </a:pPr>
            <a:r>
              <a:rPr lang="en-US" sz="1400" b="1" u="sng" dirty="0"/>
              <a:t>25% rate</a:t>
            </a:r>
            <a:r>
              <a:rPr lang="en-US" sz="1400" dirty="0"/>
              <a:t>;</a:t>
            </a:r>
          </a:p>
          <a:p>
            <a:pPr marL="715963" indent="-358775" algn="just">
              <a:buFont typeface="Arial" panose="020B0604020202020204" pitchFamily="34" charset="0"/>
              <a:buChar char="•"/>
              <a:tabLst>
                <a:tab pos="405994" algn="l"/>
              </a:tabLst>
              <a:defRPr/>
            </a:pPr>
            <a:endParaRPr lang="en-US" sz="1400" dirty="0"/>
          </a:p>
          <a:p>
            <a:pPr marL="715963" indent="-358775" algn="just">
              <a:buFont typeface="Arial" panose="020B0604020202020204" pitchFamily="34" charset="0"/>
              <a:buChar char="•"/>
              <a:tabLst>
                <a:tab pos="405994" algn="l"/>
              </a:tabLst>
              <a:defRPr/>
            </a:pPr>
            <a:r>
              <a:rPr lang="en-US" sz="1400" dirty="0"/>
              <a:t>the calculation of the relevant net-sales shall not include transactions that do not fall within the scope of application of VAT due to the lack of either of the three main VAT conditions.</a:t>
            </a:r>
          </a:p>
          <a:p>
            <a:pPr marL="358775" indent="-358775" algn="just">
              <a:buFont typeface="Wingdings" panose="05000000000000000000" pitchFamily="2" charset="2"/>
              <a:buChar char="Ø"/>
              <a:tabLst>
                <a:tab pos="405994" algn="l"/>
              </a:tabLst>
              <a:defRPr/>
            </a:pPr>
            <a:endParaRPr lang="en-US" sz="1400" dirty="0"/>
          </a:p>
          <a:p>
            <a:pPr marL="358775" indent="-358775" algn="just">
              <a:buFont typeface="Wingdings" panose="05000000000000000000" pitchFamily="2" charset="2"/>
              <a:buChar char="Ø"/>
              <a:tabLst>
                <a:tab pos="405994" algn="l"/>
              </a:tabLst>
              <a:defRPr/>
            </a:pPr>
            <a:r>
              <a:rPr lang="en-US" sz="1400" dirty="0"/>
              <a:t>The windfall tax is deductible neither from the corporate income taxes (IRES) nor from the regional tax on productive activities (IRAP). </a:t>
            </a:r>
          </a:p>
          <a:p>
            <a:pPr marL="358775" indent="-358775" algn="just">
              <a:buFont typeface="Wingdings" panose="05000000000000000000" pitchFamily="2" charset="2"/>
              <a:buChar char="Ø"/>
              <a:tabLst>
                <a:tab pos="405994" algn="l"/>
              </a:tabLst>
              <a:defRPr/>
            </a:pPr>
            <a:endParaRPr lang="en-US" sz="1400" dirty="0"/>
          </a:p>
          <a:p>
            <a:pPr marL="358775" indent="-358775" algn="just">
              <a:buFont typeface="Wingdings" panose="05000000000000000000" pitchFamily="2" charset="2"/>
              <a:buChar char="Ø"/>
              <a:tabLst>
                <a:tab pos="405994" algn="l"/>
              </a:tabLst>
              <a:defRPr/>
            </a:pPr>
            <a:r>
              <a:rPr lang="en-US" sz="1400" dirty="0"/>
              <a:t>Payment terms are as follows (i) an advance payment of 40% of the tax due shall be paid by 30 June 2022, and (ii) the balance shall be paid by 30 November 2022.</a:t>
            </a:r>
          </a:p>
          <a:p>
            <a:pPr indent="-358775">
              <a:buFont typeface="Wingdings" panose="05000000000000000000" pitchFamily="2" charset="2"/>
              <a:buChar char="Ø"/>
              <a:tabLst>
                <a:tab pos="405994" algn="l"/>
              </a:tabLst>
              <a:defRPr/>
            </a:pPr>
            <a:endParaRPr lang="en-US" sz="1400" dirty="0"/>
          </a:p>
          <a:p>
            <a:pPr>
              <a:tabLst>
                <a:tab pos="405994" algn="l"/>
              </a:tabLst>
              <a:defRPr/>
            </a:pPr>
            <a:endParaRPr lang="en-US" sz="1400" dirty="0"/>
          </a:p>
          <a:p>
            <a:pPr>
              <a:tabLst>
                <a:tab pos="405994" algn="l"/>
              </a:tabLst>
              <a:defRPr/>
            </a:pPr>
            <a:endParaRPr lang="en-US" sz="1400" dirty="0"/>
          </a:p>
        </p:txBody>
      </p:sp>
      <p:pic>
        <p:nvPicPr>
          <p:cNvPr id="6" name="Picture 5" descr="" title="">
            <a:extLst>
              <a:ext uri="{FF2B5EF4-FFF2-40B4-BE49-F238E27FC236}">
                <a16:creationId xmlns:a16="http://schemas.microsoft.com/office/drawing/2014/main" id="{E05BBA86-0822-F205-E6C8-84B94FA761FC}"/>
              </a:ext>
            </a:extLst>
          </p:cNvPr>
          <p:cNvPicPr>
            <a:picLocks noChangeAspect="1"/>
          </p:cNvPicPr>
          <p:nvPr/>
        </p:nvPicPr>
        <p:blipFill>
          <a:blip r:embed="rId3"/>
          <a:stretch>
            <a:fillRect/>
          </a:stretch>
        </p:blipFill>
        <p:spPr>
          <a:xfrm>
            <a:off x="10587352" y="188731"/>
            <a:ext cx="1403803" cy="352788"/>
          </a:xfrm>
          <a:prstGeom prst="rect">
            <a:avLst/>
          </a:prstGeom>
        </p:spPr>
      </p:pic>
      <p:sp>
        <p:nvSpPr>
          <p:cNvPr id="7" name="TextBox 6" descr="" title="">
            <a:extLst>
              <a:ext uri="{FF2B5EF4-FFF2-40B4-BE49-F238E27FC236}">
                <a16:creationId xmlns:a16="http://schemas.microsoft.com/office/drawing/2014/main" id="{19E24C1D-EA03-D5E0-EFB3-40EB6677BDF1}"/>
              </a:ext>
            </a:extLst>
          </p:cNvPr>
          <p:cNvSpPr txBox="1"/>
          <p:nvPr/>
        </p:nvSpPr>
        <p:spPr>
          <a:xfrm>
            <a:off x="263769" y="6378548"/>
            <a:ext cx="8563708" cy="369332"/>
          </a:xfrm>
          <a:prstGeom prst="rect">
            <a:avLst/>
          </a:prstGeom>
          <a:noFill/>
        </p:spPr>
        <p:txBody>
          <a:bodyPr wrap="square" rtlCol="0">
            <a:spAutoFit/>
          </a:bodyPr>
          <a:lstStyle/>
          <a:p>
            <a:r>
              <a:rPr lang="en-US" dirty="0">
                <a:solidFill>
                  <a:schemeClr val="bg1">
                    <a:lumMod val="75000"/>
                  </a:schemeClr>
                </a:solidFill>
              </a:rPr>
              <a:t>2.  Commitment to Clean Energy vs Current Macro-Economic Reality</a:t>
            </a:r>
          </a:p>
        </p:txBody>
      </p:sp>
    </p:spTree>
    <p:extLst>
      <p:ext uri="{BB962C8B-B14F-4D97-AF65-F5344CB8AC3E}">
        <p14:creationId xmlns:p14="http://schemas.microsoft.com/office/powerpoint/2010/main" val="3251190032"/>
      </p:ext>
    </p:extLst>
  </p:cSld>
  <p:clrMapOvr>
    <a:masterClrMapping/>
  </p:clrMapOvr>
</p:sld>
</file>

<file path=ppt/slides/slide27.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descr="" title=""/>
          <p:cNvSpPr>
            <a:spLocks noGrp="1"/>
          </p:cNvSpPr>
          <p:nvPr>
            <p:ph type="title"/>
          </p:nvPr>
        </p:nvSpPr>
        <p:spPr/>
        <p:txBody>
          <a:bodyPr>
            <a:normAutofit/>
          </a:bodyPr>
          <a:lstStyle/>
          <a:p>
            <a:r>
              <a:rPr lang="en-US" dirty="0"/>
              <a:t>Windfall Tax - Italy : Pitfalls and remarks</a:t>
            </a:r>
          </a:p>
        </p:txBody>
      </p:sp>
      <p:sp>
        <p:nvSpPr>
          <p:cNvPr id="5" name="TextBox 4" descr="" title="">
            <a:extLst>
              <a:ext uri="{FF2B5EF4-FFF2-40B4-BE49-F238E27FC236}">
                <a16:creationId xmlns:a16="http://schemas.microsoft.com/office/drawing/2014/main" id="{68F51691-B6E7-4585-FC1A-247A009479DB}"/>
              </a:ext>
            </a:extLst>
          </p:cNvPr>
          <p:cNvSpPr txBox="1"/>
          <p:nvPr/>
        </p:nvSpPr>
        <p:spPr>
          <a:xfrm>
            <a:off x="930896" y="1725628"/>
            <a:ext cx="8439348" cy="3402553"/>
          </a:xfrm>
          <a:prstGeom prst="rect">
            <a:avLst/>
          </a:prstGeom>
          <a:noFill/>
        </p:spPr>
        <p:txBody>
          <a:bodyPr wrap="square">
            <a:spAutoFit/>
          </a:bodyPr>
          <a:lstStyle/>
          <a:p>
            <a:pPr marL="358775" indent="-358775" algn="just">
              <a:buFont typeface="Wingdings" panose="05000000000000000000" pitchFamily="2" charset="2"/>
              <a:buChar char="Ø"/>
              <a:tabLst>
                <a:tab pos="405994" algn="l"/>
              </a:tabLst>
              <a:defRPr/>
            </a:pPr>
            <a:r>
              <a:rPr lang="en-US" sz="1400" dirty="0"/>
              <a:t>Is windfall tax compliant to the Constitution? – Precedent concerning the constitutional unlawfulness of the </a:t>
            </a:r>
            <a:r>
              <a:rPr lang="en-US" sz="1400" dirty="0" err="1"/>
              <a:t>s.c.</a:t>
            </a:r>
            <a:r>
              <a:rPr lang="en-US" sz="1400" dirty="0"/>
              <a:t> “Robin Hood Tax” (see, </a:t>
            </a:r>
            <a:r>
              <a:rPr lang="en-US" sz="1400" i="1" dirty="0"/>
              <a:t>inter alia</a:t>
            </a:r>
            <a:r>
              <a:rPr lang="en-US" sz="1400" dirty="0"/>
              <a:t>, Italian Supreme Court, decision No. 10 of 11 February 2015). </a:t>
            </a:r>
          </a:p>
          <a:p>
            <a:pPr marL="358775" indent="-358775" algn="just">
              <a:buFont typeface="Wingdings" panose="05000000000000000000" pitchFamily="2" charset="2"/>
              <a:buChar char="Ø"/>
              <a:tabLst>
                <a:tab pos="405994" algn="l"/>
              </a:tabLst>
              <a:defRPr/>
            </a:pPr>
            <a:endParaRPr lang="en-US" sz="1400" dirty="0"/>
          </a:p>
          <a:p>
            <a:pPr marL="358775" indent="-358775" algn="just">
              <a:buFont typeface="Wingdings" panose="05000000000000000000" pitchFamily="2" charset="2"/>
              <a:buChar char="Ø"/>
              <a:tabLst>
                <a:tab pos="405994" algn="l"/>
              </a:tabLst>
              <a:defRPr/>
            </a:pPr>
            <a:r>
              <a:rPr lang="en-US" sz="1400" dirty="0"/>
              <a:t>The taxable basis does not capture (only) the windfall profits generated by the increased O&amp;G prices as the increase in sales may be influenced by several factors unlinked to price fluctuations (</a:t>
            </a:r>
            <a:r>
              <a:rPr lang="en-US" sz="1400" i="1" dirty="0"/>
              <a:t>e.g.</a:t>
            </a:r>
            <a:r>
              <a:rPr lang="en-US" sz="1400" dirty="0"/>
              <a:t>, M&amp;A transactions, sale of buildings, start-up or crisis phasis of the company, etc.).  </a:t>
            </a:r>
          </a:p>
          <a:p>
            <a:pPr marL="358775" indent="-358775" algn="just">
              <a:buFont typeface="Wingdings" panose="05000000000000000000" pitchFamily="2" charset="2"/>
              <a:buChar char="Ø"/>
              <a:tabLst>
                <a:tab pos="405994" algn="l"/>
              </a:tabLst>
              <a:defRPr/>
            </a:pPr>
            <a:endParaRPr lang="en-US" sz="1400" dirty="0"/>
          </a:p>
          <a:p>
            <a:pPr marL="358775" indent="-358775" algn="just">
              <a:buFont typeface="Wingdings" panose="05000000000000000000" pitchFamily="2" charset="2"/>
              <a:buChar char="Ø"/>
              <a:tabLst>
                <a:tab pos="405994" algn="l"/>
              </a:tabLst>
              <a:defRPr/>
            </a:pPr>
            <a:r>
              <a:rPr lang="en-US" sz="1400" dirty="0"/>
              <a:t>The periods to be compared are generally uneven in terms of economic trends (recession vs expansion). The inevitable effect is to tax a “recovery share”. </a:t>
            </a:r>
          </a:p>
          <a:p>
            <a:pPr marL="358775" indent="-358775" algn="just">
              <a:buFont typeface="Wingdings" panose="05000000000000000000" pitchFamily="2" charset="2"/>
              <a:buChar char="Ø"/>
              <a:tabLst>
                <a:tab pos="405994" algn="l"/>
              </a:tabLst>
              <a:defRPr/>
            </a:pPr>
            <a:endParaRPr lang="en-US" sz="1400" dirty="0"/>
          </a:p>
          <a:p>
            <a:pPr marL="358775" indent="-358775" algn="just">
              <a:buFont typeface="Wingdings" panose="05000000000000000000" pitchFamily="2" charset="2"/>
              <a:buChar char="Ø"/>
              <a:tabLst>
                <a:tab pos="405994" algn="l"/>
              </a:tabLst>
              <a:defRPr/>
            </a:pPr>
            <a:r>
              <a:rPr lang="en-US" sz="1400" dirty="0"/>
              <a:t>Exemptions for companies operating in the renewables sector?</a:t>
            </a:r>
          </a:p>
          <a:p>
            <a:pPr marL="358775" indent="-358775" algn="just">
              <a:buFont typeface="Wingdings" panose="05000000000000000000" pitchFamily="2" charset="2"/>
              <a:buChar char="Ø"/>
              <a:tabLst>
                <a:tab pos="405994" algn="l"/>
              </a:tabLst>
              <a:defRPr/>
            </a:pPr>
            <a:endParaRPr lang="en-US" sz="1400" dirty="0"/>
          </a:p>
          <a:p>
            <a:pPr indent="-358775">
              <a:buFont typeface="Wingdings" panose="05000000000000000000" pitchFamily="2" charset="2"/>
              <a:buChar char="Ø"/>
              <a:tabLst>
                <a:tab pos="405994" algn="l"/>
              </a:tabLst>
              <a:defRPr/>
            </a:pPr>
            <a:endParaRPr lang="en-US" sz="1400" dirty="0"/>
          </a:p>
          <a:p>
            <a:pPr>
              <a:tabLst>
                <a:tab pos="405994" algn="l"/>
              </a:tabLst>
              <a:defRPr/>
            </a:pPr>
            <a:endParaRPr lang="en-US" sz="1400" dirty="0"/>
          </a:p>
          <a:p>
            <a:pPr>
              <a:tabLst>
                <a:tab pos="405994" algn="l"/>
              </a:tabLst>
              <a:defRPr/>
            </a:pPr>
            <a:endParaRPr lang="en-US" sz="1400" dirty="0"/>
          </a:p>
        </p:txBody>
      </p:sp>
      <p:pic>
        <p:nvPicPr>
          <p:cNvPr id="3" name="Immagine 11" descr="" title="">
            <a:extLst>
              <a:ext uri="{FF2B5EF4-FFF2-40B4-BE49-F238E27FC236}">
                <a16:creationId xmlns:a16="http://schemas.microsoft.com/office/drawing/2014/main" id="{7A6B5244-E356-F55E-C4A7-1278D3F75FEB}"/>
              </a:ext>
            </a:extLst>
          </p:cNvPr>
          <p:cNvPicPr>
            <a:picLocks noChangeAspect="1"/>
          </p:cNvPicPr>
          <p:nvPr/>
        </p:nvPicPr>
        <p:blipFill>
          <a:blip r:embed="rId3"/>
          <a:stretch>
            <a:fillRect/>
          </a:stretch>
        </p:blipFill>
        <p:spPr>
          <a:xfrm>
            <a:off x="10126409" y="1666105"/>
            <a:ext cx="803169" cy="543478"/>
          </a:xfrm>
          <a:prstGeom prst="rect">
            <a:avLst/>
          </a:prstGeom>
        </p:spPr>
      </p:pic>
      <p:pic>
        <p:nvPicPr>
          <p:cNvPr id="6" name="Immagine 7" descr="" title="">
            <a:extLst>
              <a:ext uri="{FF2B5EF4-FFF2-40B4-BE49-F238E27FC236}">
                <a16:creationId xmlns:a16="http://schemas.microsoft.com/office/drawing/2014/main" id="{3437287B-7E29-0EEA-8041-C79EC99EB2AD}"/>
              </a:ext>
            </a:extLst>
          </p:cNvPr>
          <p:cNvPicPr>
            <a:picLocks noChangeAspect="1"/>
          </p:cNvPicPr>
          <p:nvPr/>
        </p:nvPicPr>
        <p:blipFill>
          <a:blip r:embed="rId4"/>
          <a:stretch>
            <a:fillRect/>
          </a:stretch>
        </p:blipFill>
        <p:spPr>
          <a:xfrm>
            <a:off x="10208444" y="2754962"/>
            <a:ext cx="639098" cy="468176"/>
          </a:xfrm>
          <a:prstGeom prst="rect">
            <a:avLst/>
          </a:prstGeom>
        </p:spPr>
      </p:pic>
      <p:pic>
        <p:nvPicPr>
          <p:cNvPr id="7" name="Picture 11" descr="" title="">
            <a:extLst>
              <a:ext uri="{FF2B5EF4-FFF2-40B4-BE49-F238E27FC236}">
                <a16:creationId xmlns:a16="http://schemas.microsoft.com/office/drawing/2014/main" id="{40C22664-D428-D76B-F12A-36F23E3778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26409" y="3768517"/>
            <a:ext cx="887522" cy="4681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 title="">
            <a:extLst>
              <a:ext uri="{FF2B5EF4-FFF2-40B4-BE49-F238E27FC236}">
                <a16:creationId xmlns:a16="http://schemas.microsoft.com/office/drawing/2014/main" id="{E072890F-3798-02EB-EB54-5DB32E6759F9}"/>
              </a:ext>
            </a:extLst>
          </p:cNvPr>
          <p:cNvPicPr>
            <a:picLocks noChangeAspect="1"/>
          </p:cNvPicPr>
          <p:nvPr/>
        </p:nvPicPr>
        <p:blipFill>
          <a:blip r:embed="rId6"/>
          <a:stretch>
            <a:fillRect/>
          </a:stretch>
        </p:blipFill>
        <p:spPr>
          <a:xfrm>
            <a:off x="10587352" y="188731"/>
            <a:ext cx="1403803" cy="352788"/>
          </a:xfrm>
          <a:prstGeom prst="rect">
            <a:avLst/>
          </a:prstGeom>
        </p:spPr>
      </p:pic>
      <p:sp>
        <p:nvSpPr>
          <p:cNvPr id="10" name="TextBox 9" descr="" title="">
            <a:extLst>
              <a:ext uri="{FF2B5EF4-FFF2-40B4-BE49-F238E27FC236}">
                <a16:creationId xmlns:a16="http://schemas.microsoft.com/office/drawing/2014/main" id="{386C1138-C173-F73E-D971-B9136C0AA1AC}"/>
              </a:ext>
            </a:extLst>
          </p:cNvPr>
          <p:cNvSpPr txBox="1"/>
          <p:nvPr/>
        </p:nvSpPr>
        <p:spPr>
          <a:xfrm>
            <a:off x="263769" y="6378548"/>
            <a:ext cx="8563708" cy="369332"/>
          </a:xfrm>
          <a:prstGeom prst="rect">
            <a:avLst/>
          </a:prstGeom>
          <a:noFill/>
        </p:spPr>
        <p:txBody>
          <a:bodyPr wrap="square" rtlCol="0">
            <a:spAutoFit/>
          </a:bodyPr>
          <a:lstStyle/>
          <a:p>
            <a:r>
              <a:rPr lang="en-US" dirty="0">
                <a:solidFill>
                  <a:schemeClr val="bg1">
                    <a:lumMod val="75000"/>
                  </a:schemeClr>
                </a:solidFill>
              </a:rPr>
              <a:t>2.  Commitment to Clean Energy vs Current Macro-Economic Reality</a:t>
            </a:r>
          </a:p>
        </p:txBody>
      </p:sp>
    </p:spTree>
    <p:extLst>
      <p:ext uri="{BB962C8B-B14F-4D97-AF65-F5344CB8AC3E}">
        <p14:creationId xmlns:p14="http://schemas.microsoft.com/office/powerpoint/2010/main" val="1679393964"/>
      </p:ext>
    </p:extLst>
  </p:cSld>
  <p:clrMapOvr>
    <a:masterClrMapping/>
  </p:clrMapOvr>
</p:sld>
</file>

<file path=ppt/slides/slide28.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descr="" title=""/>
          <p:cNvSpPr>
            <a:spLocks noGrp="1"/>
          </p:cNvSpPr>
          <p:nvPr>
            <p:ph type="title"/>
          </p:nvPr>
        </p:nvSpPr>
        <p:spPr/>
        <p:txBody>
          <a:bodyPr>
            <a:normAutofit/>
          </a:bodyPr>
          <a:lstStyle/>
          <a:p>
            <a:pPr marL="0" indent="0">
              <a:buNone/>
            </a:pPr>
            <a:r>
              <a:rPr lang="en-CA" dirty="0"/>
              <a:t>Windfall Tax - Spain</a:t>
            </a:r>
            <a:endParaRPr lang="es-ES" dirty="0"/>
          </a:p>
        </p:txBody>
      </p:sp>
      <p:sp>
        <p:nvSpPr>
          <p:cNvPr id="5" name="Marcador de texto 11" descr="" title="">
            <a:extLst>
              <a:ext uri="{FF2B5EF4-FFF2-40B4-BE49-F238E27FC236}">
                <a16:creationId xmlns:a16="http://schemas.microsoft.com/office/drawing/2014/main" id="{BDA51ACD-8B4E-A1E8-B456-2BF0B4651039}"/>
              </a:ext>
            </a:extLst>
          </p:cNvPr>
          <p:cNvSpPr txBox="1">
            <a:spLocks/>
          </p:cNvSpPr>
          <p:nvPr/>
        </p:nvSpPr>
        <p:spPr>
          <a:xfrm>
            <a:off x="828503" y="1624752"/>
            <a:ext cx="10288676" cy="440242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Heldane Text Medium" panose="02020503030202060203" pitchFamily="18"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Heldane Text Medium" panose="02020503030202060203" pitchFamily="18"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ldane Text Medium" panose="02020503030202060203" pitchFamily="18"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ldane Text Medium" panose="02020503030202060203" pitchFamily="18"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Arial" panose="020B0604020202020204" pitchFamily="34" charset="0"/>
              <a:buChar char="•"/>
            </a:pPr>
            <a:endParaRPr lang="en-CA" dirty="0">
              <a:solidFill>
                <a:sysClr val="windowText" lastClr="000000"/>
              </a:solidFill>
              <a:latin typeface="Calibri" panose="020F0502020204030204" pitchFamily="34" charset="0"/>
              <a:cs typeface="Calibri" panose="020F0502020204030204" pitchFamily="34" charset="0"/>
            </a:endParaRPr>
          </a:p>
          <a:p>
            <a:pPr marL="285750" indent="-285750">
              <a:lnSpc>
                <a:spcPct val="100000"/>
              </a:lnSpc>
              <a:spcBef>
                <a:spcPts val="0"/>
              </a:spcBef>
              <a:buFont typeface="Arial" panose="020B0604020202020204" pitchFamily="34" charset="0"/>
              <a:buChar char="•"/>
            </a:pPr>
            <a:r>
              <a:rPr lang="en-CA" dirty="0">
                <a:solidFill>
                  <a:sysClr val="windowText" lastClr="000000"/>
                </a:solidFill>
                <a:latin typeface="Calibri" panose="020F0502020204030204" pitchFamily="34" charset="0"/>
                <a:cs typeface="Calibri" panose="020F0502020204030204" pitchFamily="34" charset="0"/>
              </a:rPr>
              <a:t>On July 25th Spanish ruling coalition introduced a draft bill into parliament to create a temporary “tax” on power utilities and banks.</a:t>
            </a:r>
          </a:p>
          <a:p>
            <a:pPr marL="285750" indent="-285750">
              <a:lnSpc>
                <a:spcPct val="100000"/>
              </a:lnSpc>
              <a:spcBef>
                <a:spcPts val="0"/>
              </a:spcBef>
              <a:buFont typeface="Arial" panose="020B0604020202020204" pitchFamily="34" charset="0"/>
              <a:buChar char="•"/>
            </a:pPr>
            <a:endParaRPr lang="en-GB" dirty="0">
              <a:solidFill>
                <a:sysClr val="windowText" lastClr="000000"/>
              </a:solidFill>
              <a:latin typeface="Calibri" panose="020F0502020204030204" pitchFamily="34" charset="0"/>
              <a:cs typeface="Calibri" panose="020F0502020204030204" pitchFamily="34" charset="0"/>
            </a:endParaRPr>
          </a:p>
          <a:p>
            <a:pPr marL="285750" indent="-285750">
              <a:lnSpc>
                <a:spcPct val="100000"/>
              </a:lnSpc>
              <a:spcBef>
                <a:spcPts val="0"/>
              </a:spcBef>
              <a:buFont typeface="Arial" panose="020B0604020202020204" pitchFamily="34" charset="0"/>
              <a:buChar char="•"/>
            </a:pPr>
            <a:r>
              <a:rPr lang="en-GB" dirty="0">
                <a:solidFill>
                  <a:sysClr val="windowText" lastClr="000000"/>
                </a:solidFill>
                <a:latin typeface="Calibri" panose="020F0502020204030204" pitchFamily="34" charset="0"/>
                <a:cs typeface="Calibri" panose="020F0502020204030204" pitchFamily="34" charset="0"/>
              </a:rPr>
              <a:t>Main features:</a:t>
            </a:r>
          </a:p>
          <a:p>
            <a:pPr marL="742950" lvl="1" indent="-285750">
              <a:lnSpc>
                <a:spcPct val="100000"/>
              </a:lnSpc>
              <a:spcBef>
                <a:spcPts val="0"/>
              </a:spcBef>
              <a:buFont typeface="Arial" panose="020B0604020202020204" pitchFamily="34" charset="0"/>
              <a:buChar char="•"/>
            </a:pPr>
            <a:r>
              <a:rPr lang="en-GB" sz="2000" dirty="0">
                <a:solidFill>
                  <a:sysClr val="windowText" lastClr="000000"/>
                </a:solidFill>
                <a:latin typeface="Calibri" panose="020F0502020204030204" pitchFamily="34" charset="0"/>
                <a:cs typeface="Calibri" panose="020F0502020204030204" pitchFamily="34" charset="0"/>
              </a:rPr>
              <a:t>Applies to principal operators of energy sector (electricity, gas, oil) whose turnover is not lower than €1,000 M</a:t>
            </a:r>
          </a:p>
          <a:p>
            <a:pPr marL="742950" lvl="1" indent="-285750">
              <a:lnSpc>
                <a:spcPct val="100000"/>
              </a:lnSpc>
              <a:spcBef>
                <a:spcPts val="0"/>
              </a:spcBef>
              <a:buFont typeface="Arial" panose="020B0604020202020204" pitchFamily="34" charset="0"/>
              <a:buChar char="•"/>
            </a:pPr>
            <a:r>
              <a:rPr lang="en-GB" sz="2000" dirty="0">
                <a:solidFill>
                  <a:sysClr val="windowText" lastClr="000000"/>
                </a:solidFill>
                <a:latin typeface="Calibri" panose="020F0502020204030204" pitchFamily="34" charset="0"/>
                <a:cs typeface="Calibri" panose="020F0502020204030204" pitchFamily="34" charset="0"/>
              </a:rPr>
              <a:t>1,2% levy on the previous’ year turnover</a:t>
            </a:r>
          </a:p>
          <a:p>
            <a:pPr marL="742950" lvl="1" indent="-285750">
              <a:lnSpc>
                <a:spcPct val="100000"/>
              </a:lnSpc>
              <a:spcBef>
                <a:spcPts val="0"/>
              </a:spcBef>
              <a:buFont typeface="Arial" panose="020B0604020202020204" pitchFamily="34" charset="0"/>
              <a:buChar char="•"/>
            </a:pPr>
            <a:r>
              <a:rPr lang="en-GB" sz="2000" dirty="0">
                <a:solidFill>
                  <a:sysClr val="windowText" lastClr="000000"/>
                </a:solidFill>
                <a:latin typeface="Calibri" panose="020F0502020204030204" pitchFamily="34" charset="0"/>
                <a:cs typeface="Calibri" panose="020F0502020204030204" pitchFamily="34" charset="0"/>
              </a:rPr>
              <a:t>It is not deductible for corporate income tax purposes</a:t>
            </a:r>
          </a:p>
          <a:p>
            <a:pPr marL="742950" lvl="1" indent="-285750">
              <a:lnSpc>
                <a:spcPct val="100000"/>
              </a:lnSpc>
              <a:spcBef>
                <a:spcPts val="0"/>
              </a:spcBef>
              <a:buFont typeface="Arial" panose="020B0604020202020204" pitchFamily="34" charset="0"/>
              <a:buChar char="•"/>
            </a:pPr>
            <a:r>
              <a:rPr lang="en-GB" sz="2000" dirty="0">
                <a:solidFill>
                  <a:sysClr val="windowText" lastClr="000000"/>
                </a:solidFill>
                <a:latin typeface="Calibri" panose="020F0502020204030204" pitchFamily="34" charset="0"/>
                <a:cs typeface="Calibri" panose="020F0502020204030204" pitchFamily="34" charset="0"/>
              </a:rPr>
              <a:t>The levy cannot directly or indirectly be charged to the costumers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100" b="1" i="0" u="none" strike="noStrike" kern="1200" cap="none" spc="0" normalizeH="0" baseline="0" noProof="0" dirty="0">
              <a:ln>
                <a:noFill/>
              </a:ln>
              <a:solidFill>
                <a:srgbClr val="3F4A52"/>
              </a:solidFill>
              <a:effectLst/>
              <a:uLnTx/>
              <a:uFillTx/>
              <a:latin typeface="Open Sans" panose="020B0606030504020204" pitchFamily="34"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20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7" name="TextBox 6" descr="" title="">
            <a:extLst>
              <a:ext uri="{FF2B5EF4-FFF2-40B4-BE49-F238E27FC236}">
                <a16:creationId xmlns:a16="http://schemas.microsoft.com/office/drawing/2014/main" id="{9615F744-BD6B-C4B1-04F9-717680272C5F}"/>
              </a:ext>
            </a:extLst>
          </p:cNvPr>
          <p:cNvSpPr txBox="1"/>
          <p:nvPr/>
        </p:nvSpPr>
        <p:spPr>
          <a:xfrm>
            <a:off x="263769" y="6378548"/>
            <a:ext cx="8563708" cy="369332"/>
          </a:xfrm>
          <a:prstGeom prst="rect">
            <a:avLst/>
          </a:prstGeom>
          <a:noFill/>
        </p:spPr>
        <p:txBody>
          <a:bodyPr wrap="square" rtlCol="0">
            <a:spAutoFit/>
          </a:bodyPr>
          <a:lstStyle/>
          <a:p>
            <a:r>
              <a:rPr lang="en-US" dirty="0">
                <a:solidFill>
                  <a:schemeClr val="bg1">
                    <a:lumMod val="75000"/>
                  </a:schemeClr>
                </a:solidFill>
              </a:rPr>
              <a:t>3.  Green Tax Incentives</a:t>
            </a:r>
          </a:p>
        </p:txBody>
      </p:sp>
    </p:spTree>
    <p:extLst>
      <p:ext uri="{BB962C8B-B14F-4D97-AF65-F5344CB8AC3E}">
        <p14:creationId xmlns:p14="http://schemas.microsoft.com/office/powerpoint/2010/main" val="1019015200"/>
      </p:ext>
    </p:extLst>
  </p:cSld>
  <p:clrMapOvr>
    <a:masterClrMapping/>
  </p:clrMapOvr>
</p:sld>
</file>

<file path=ppt/slides/slide29.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379"/>
            <a:ext cx="12192000" cy="6858000"/>
          </a:xfrm>
        </p:spPr>
      </p:pic>
      <p:sp>
        <p:nvSpPr>
          <p:cNvPr id="2" name="Title 1" descr="" title=""/>
          <p:cNvSpPr>
            <a:spLocks noGrp="1"/>
          </p:cNvSpPr>
          <p:nvPr>
            <p:ph type="title"/>
          </p:nvPr>
        </p:nvSpPr>
        <p:spPr/>
        <p:txBody>
          <a:bodyPr>
            <a:normAutofit/>
          </a:bodyPr>
          <a:lstStyle/>
          <a:p>
            <a:r>
              <a:rPr lang="en-US" dirty="0"/>
              <a:t>The Italian Recovery and Resilience Plan</a:t>
            </a:r>
          </a:p>
        </p:txBody>
      </p:sp>
      <p:sp>
        <p:nvSpPr>
          <p:cNvPr id="5" name="TextBox 4" descr="" title="">
            <a:extLst>
              <a:ext uri="{FF2B5EF4-FFF2-40B4-BE49-F238E27FC236}">
                <a16:creationId xmlns:a16="http://schemas.microsoft.com/office/drawing/2014/main" id="{68F51691-B6E7-4585-FC1A-247A009479DB}"/>
              </a:ext>
            </a:extLst>
          </p:cNvPr>
          <p:cNvSpPr txBox="1"/>
          <p:nvPr/>
        </p:nvSpPr>
        <p:spPr>
          <a:xfrm>
            <a:off x="930897" y="1725628"/>
            <a:ext cx="6201424" cy="4401205"/>
          </a:xfrm>
          <a:prstGeom prst="rect">
            <a:avLst/>
          </a:prstGeom>
          <a:noFill/>
        </p:spPr>
        <p:txBody>
          <a:bodyPr wrap="square">
            <a:spAutoFit/>
          </a:bodyPr>
          <a:lstStyle/>
          <a:p>
            <a:pPr marL="358775" indent="-358775" algn="just">
              <a:buFont typeface="Wingdings" panose="05000000000000000000" pitchFamily="2" charset="2"/>
              <a:buChar char="Ø"/>
              <a:tabLst>
                <a:tab pos="405994" algn="l"/>
              </a:tabLst>
              <a:defRPr/>
            </a:pPr>
            <a:r>
              <a:rPr lang="en-US" sz="1400" dirty="0"/>
              <a:t>The Italian Recovery and Resilience Plan (“</a:t>
            </a:r>
            <a:r>
              <a:rPr lang="en-US" sz="1400" b="1" dirty="0"/>
              <a:t>RRP</a:t>
            </a:r>
            <a:r>
              <a:rPr lang="en-US" sz="1400" dirty="0"/>
              <a:t>”) initially presented to the EU Parliament and Commission in April 2021 – which is the largest national plan in the EU – provides that 37.5% of total allocations financing the RRP are destined to green revolution and environmental transition (accounting for Euro 71.8 billion). </a:t>
            </a:r>
          </a:p>
          <a:p>
            <a:pPr marL="358775" indent="-358775" algn="just">
              <a:buFont typeface="Wingdings" panose="05000000000000000000" pitchFamily="2" charset="2"/>
              <a:buChar char="Ø"/>
              <a:tabLst>
                <a:tab pos="405994" algn="l"/>
              </a:tabLst>
              <a:defRPr/>
            </a:pPr>
            <a:endParaRPr lang="en-US" sz="1400" dirty="0"/>
          </a:p>
          <a:p>
            <a:pPr marL="358775" indent="-358775" algn="just">
              <a:buFont typeface="Wingdings" panose="05000000000000000000" pitchFamily="2" charset="2"/>
              <a:buChar char="Ø"/>
              <a:tabLst>
                <a:tab pos="405994" algn="l"/>
              </a:tabLst>
              <a:defRPr/>
            </a:pPr>
            <a:r>
              <a:rPr lang="en-US" sz="1400" dirty="0"/>
              <a:t>Relevant measures relate to sustainable mobility, the production and use of renewable energy, energy efficiency of private and public buildings, the circular economy, and management of water and waste as well as hydrogeological risks. </a:t>
            </a:r>
          </a:p>
          <a:p>
            <a:pPr marL="358775" indent="-358775" algn="just">
              <a:buFont typeface="Wingdings" panose="05000000000000000000" pitchFamily="2" charset="2"/>
              <a:buChar char="Ø"/>
              <a:tabLst>
                <a:tab pos="405994" algn="l"/>
              </a:tabLst>
              <a:defRPr/>
            </a:pPr>
            <a:endParaRPr lang="en-US" sz="1400" dirty="0"/>
          </a:p>
          <a:p>
            <a:pPr marL="358775" indent="-358775" algn="just">
              <a:buFont typeface="Wingdings" panose="05000000000000000000" pitchFamily="2" charset="2"/>
              <a:buChar char="Ø"/>
              <a:tabLst>
                <a:tab pos="405994" algn="l"/>
              </a:tabLst>
              <a:defRPr/>
            </a:pPr>
            <a:r>
              <a:rPr lang="en-US" sz="1400" dirty="0"/>
              <a:t>Funds will be used to follow up and increase existing tax measures promoting the reduction of environmental impacts: </a:t>
            </a:r>
            <a:r>
              <a:rPr lang="en-US" sz="1400" i="1" dirty="0"/>
              <a:t>e.g.</a:t>
            </a:r>
            <a:r>
              <a:rPr lang="en-US" sz="1400" dirty="0"/>
              <a:t>, the </a:t>
            </a:r>
            <a:r>
              <a:rPr lang="en-US" sz="1400" dirty="0" err="1"/>
              <a:t>Ecobonus</a:t>
            </a:r>
            <a:r>
              <a:rPr lang="en-US" sz="1400" dirty="0"/>
              <a:t> and </a:t>
            </a:r>
            <a:r>
              <a:rPr lang="en-US" sz="1400" dirty="0" err="1"/>
              <a:t>Sismabonus</a:t>
            </a:r>
            <a:r>
              <a:rPr lang="en-US" sz="1400" dirty="0"/>
              <a:t> up to 110% for energy efficiency and building safety and the tax credit for firms investing in technology 4.0 aimed at reducing environmental acts of productive processes. </a:t>
            </a:r>
          </a:p>
          <a:p>
            <a:pPr marL="358775" indent="-358775" algn="just">
              <a:buFont typeface="Wingdings" panose="05000000000000000000" pitchFamily="2" charset="2"/>
              <a:buChar char="Ø"/>
              <a:tabLst>
                <a:tab pos="405994" algn="l"/>
              </a:tabLst>
              <a:defRPr/>
            </a:pPr>
            <a:endParaRPr lang="en-US" sz="1400" dirty="0"/>
          </a:p>
          <a:p>
            <a:pPr indent="-358775">
              <a:buFont typeface="Wingdings" panose="05000000000000000000" pitchFamily="2" charset="2"/>
              <a:buChar char="Ø"/>
              <a:tabLst>
                <a:tab pos="405994" algn="l"/>
              </a:tabLst>
              <a:defRPr/>
            </a:pPr>
            <a:endParaRPr lang="en-US" sz="1400" dirty="0"/>
          </a:p>
          <a:p>
            <a:pPr>
              <a:tabLst>
                <a:tab pos="405994" algn="l"/>
              </a:tabLst>
              <a:defRPr/>
            </a:pPr>
            <a:endParaRPr lang="en-US" sz="1400" dirty="0"/>
          </a:p>
          <a:p>
            <a:pPr>
              <a:tabLst>
                <a:tab pos="405994" algn="l"/>
              </a:tabLst>
              <a:defRPr/>
            </a:pPr>
            <a:endParaRPr lang="en-US" sz="1400" dirty="0"/>
          </a:p>
        </p:txBody>
      </p:sp>
      <p:pic>
        <p:nvPicPr>
          <p:cNvPr id="8" name="Picture 7" descr="" title="">
            <a:extLst>
              <a:ext uri="{FF2B5EF4-FFF2-40B4-BE49-F238E27FC236}">
                <a16:creationId xmlns:a16="http://schemas.microsoft.com/office/drawing/2014/main" id="{4224D7F1-8110-95DE-92C2-E9519C6E39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2852" y="1448012"/>
            <a:ext cx="2720032" cy="4118551"/>
          </a:xfrm>
          <a:prstGeom prst="rect">
            <a:avLst/>
          </a:prstGeom>
        </p:spPr>
      </p:pic>
      <p:pic>
        <p:nvPicPr>
          <p:cNvPr id="3" name="Picture 2" descr="" title="">
            <a:extLst>
              <a:ext uri="{FF2B5EF4-FFF2-40B4-BE49-F238E27FC236}">
                <a16:creationId xmlns:a16="http://schemas.microsoft.com/office/drawing/2014/main" id="{10D5DE30-D461-A05C-04FF-30A77F7CA1A5}"/>
              </a:ext>
            </a:extLst>
          </p:cNvPr>
          <p:cNvPicPr>
            <a:picLocks noChangeAspect="1"/>
          </p:cNvPicPr>
          <p:nvPr/>
        </p:nvPicPr>
        <p:blipFill>
          <a:blip r:embed="rId4"/>
          <a:stretch>
            <a:fillRect/>
          </a:stretch>
        </p:blipFill>
        <p:spPr>
          <a:xfrm>
            <a:off x="10587352" y="188731"/>
            <a:ext cx="1403803" cy="352788"/>
          </a:xfrm>
          <a:prstGeom prst="rect">
            <a:avLst/>
          </a:prstGeom>
        </p:spPr>
      </p:pic>
      <p:sp>
        <p:nvSpPr>
          <p:cNvPr id="7" name="TextBox 6" descr="" title="">
            <a:extLst>
              <a:ext uri="{FF2B5EF4-FFF2-40B4-BE49-F238E27FC236}">
                <a16:creationId xmlns:a16="http://schemas.microsoft.com/office/drawing/2014/main" id="{1375DA55-7DD1-C5E6-95E0-7A7DEEE28A6D}"/>
              </a:ext>
            </a:extLst>
          </p:cNvPr>
          <p:cNvSpPr txBox="1"/>
          <p:nvPr/>
        </p:nvSpPr>
        <p:spPr>
          <a:xfrm>
            <a:off x="263769" y="6378548"/>
            <a:ext cx="8563708" cy="369332"/>
          </a:xfrm>
          <a:prstGeom prst="rect">
            <a:avLst/>
          </a:prstGeom>
          <a:noFill/>
        </p:spPr>
        <p:txBody>
          <a:bodyPr wrap="square" rtlCol="0">
            <a:spAutoFit/>
          </a:bodyPr>
          <a:lstStyle/>
          <a:p>
            <a:r>
              <a:rPr lang="en-US" dirty="0">
                <a:solidFill>
                  <a:schemeClr val="bg1">
                    <a:lumMod val="75000"/>
                  </a:schemeClr>
                </a:solidFill>
              </a:rPr>
              <a:t>3.  Green Tax Incentives</a:t>
            </a:r>
          </a:p>
        </p:txBody>
      </p:sp>
    </p:spTree>
    <p:extLst>
      <p:ext uri="{BB962C8B-B14F-4D97-AF65-F5344CB8AC3E}">
        <p14:creationId xmlns:p14="http://schemas.microsoft.com/office/powerpoint/2010/main" val="4170206400"/>
      </p:ext>
    </p:extLst>
  </p:cSld>
  <p:clrMapOvr>
    <a:masterClrMapping/>
  </p:clrMapOvr>
</p:sld>
</file>

<file path=ppt/slides/slide3.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81353"/>
            <a:ext cx="12192000" cy="6858000"/>
          </a:xfrm>
        </p:spPr>
      </p:pic>
      <p:sp>
        <p:nvSpPr>
          <p:cNvPr id="2" name="Title 1" descr="" title=""/>
          <p:cNvSpPr>
            <a:spLocks noGrp="1"/>
          </p:cNvSpPr>
          <p:nvPr>
            <p:ph type="title"/>
          </p:nvPr>
        </p:nvSpPr>
        <p:spPr>
          <a:xfrm>
            <a:off x="838200" y="365125"/>
            <a:ext cx="10515600" cy="5068521"/>
          </a:xfrm>
        </p:spPr>
        <p:txBody>
          <a:bodyPr>
            <a:normAutofit fontScale="90000"/>
          </a:bodyPr>
          <a:lstStyle/>
          <a:p>
            <a:r>
              <a:rPr lang="en-US" sz="3300" b="1" i="0" u="none" strike="noStrike" baseline="0" dirty="0">
                <a:solidFill>
                  <a:srgbClr val="000000"/>
                </a:solidFill>
                <a:latin typeface="FrutigerLTPro"/>
              </a:rPr>
              <a:t>The New Era of Taxation</a:t>
            </a:r>
            <a:br>
              <a:rPr lang="en-US" sz="2500" b="1" i="0" u="none" strike="noStrike" baseline="0" dirty="0">
                <a:solidFill>
                  <a:srgbClr val="000000"/>
                </a:solidFill>
                <a:latin typeface="FrutigerLTPro"/>
              </a:rPr>
            </a:br>
            <a:br>
              <a:rPr lang="en-US" sz="2500" b="1" i="0" u="none" strike="noStrike" baseline="0" dirty="0">
                <a:solidFill>
                  <a:srgbClr val="000000"/>
                </a:solidFill>
                <a:latin typeface="FrutigerLTPro"/>
              </a:rPr>
            </a:br>
            <a:r>
              <a:rPr lang="en-US" sz="2500" b="1" i="0" u="none" strike="noStrike" baseline="0" dirty="0">
                <a:solidFill>
                  <a:srgbClr val="000000"/>
                </a:solidFill>
                <a:latin typeface="FrutigerLTPro"/>
              </a:rPr>
              <a:t>Environmental taxes: PPT, carbon tax and ‘green’ tax credits</a:t>
            </a:r>
            <a:br>
              <a:rPr lang="en-US" sz="2500" b="1" i="0" u="none" strike="noStrike" baseline="0" dirty="0">
                <a:solidFill>
                  <a:srgbClr val="000000"/>
                </a:solidFill>
                <a:latin typeface="FrutigerLTPro"/>
              </a:rPr>
            </a:br>
            <a:r>
              <a:rPr lang="en-US" sz="2500" i="1" u="none" strike="noStrike" baseline="0" dirty="0">
                <a:solidFill>
                  <a:srgbClr val="000000"/>
                </a:solidFill>
                <a:latin typeface="FrutigerLTPro"/>
              </a:rPr>
              <a:t>15 September 2022</a:t>
            </a:r>
            <a:br>
              <a:rPr lang="en-US" sz="2500" b="1" i="0" u="none" strike="noStrike" baseline="0" dirty="0">
                <a:solidFill>
                  <a:srgbClr val="000000"/>
                </a:solidFill>
                <a:latin typeface="FrutigerLTPro"/>
              </a:rPr>
            </a:br>
            <a:br>
              <a:rPr lang="en-US" sz="2500" b="0" i="1" u="none" strike="noStrike" baseline="0" dirty="0">
                <a:solidFill>
                  <a:srgbClr val="000000"/>
                </a:solidFill>
                <a:latin typeface="FrutigerLTPro"/>
              </a:rPr>
            </a:br>
            <a:r>
              <a:rPr lang="en-US" sz="2500" b="0" i="1" u="none" strike="noStrike" baseline="0" dirty="0">
                <a:solidFill>
                  <a:srgbClr val="000000"/>
                </a:solidFill>
                <a:latin typeface="FrutigerLTPro"/>
              </a:rPr>
              <a:t>Session Co-Chairs</a:t>
            </a:r>
            <a:br>
              <a:rPr lang="en-US" sz="2500" b="0" i="1" u="none" strike="noStrike" baseline="0" dirty="0">
                <a:solidFill>
                  <a:srgbClr val="000000"/>
                </a:solidFill>
                <a:latin typeface="FrutigerLTPro"/>
              </a:rPr>
            </a:br>
            <a:r>
              <a:rPr lang="en-US" sz="2500" b="1" i="0" u="none" strike="noStrike" baseline="0" dirty="0">
                <a:solidFill>
                  <a:srgbClr val="000000"/>
                </a:solidFill>
                <a:latin typeface="FrutigerLTPro"/>
              </a:rPr>
              <a:t>Jisun Choi </a:t>
            </a:r>
            <a:r>
              <a:rPr lang="en-US" sz="2500" b="0" i="1" u="none" strike="noStrike" baseline="0" dirty="0">
                <a:solidFill>
                  <a:srgbClr val="000000"/>
                </a:solidFill>
                <a:latin typeface="FrutigerLTPro"/>
              </a:rPr>
              <a:t>Skadden, Arps, Slate, Meagher &amp; Flom, London</a:t>
            </a:r>
            <a:br>
              <a:rPr lang="en-US" sz="2500" b="0" i="1" u="none" strike="noStrike" baseline="0" dirty="0">
                <a:solidFill>
                  <a:srgbClr val="000000"/>
                </a:solidFill>
                <a:latin typeface="FrutigerLTPro"/>
              </a:rPr>
            </a:br>
            <a:r>
              <a:rPr lang="it-IT" sz="2500" b="1" i="0" u="none" strike="noStrike" baseline="0" dirty="0">
                <a:solidFill>
                  <a:srgbClr val="000000"/>
                </a:solidFill>
                <a:latin typeface="FrutigerLTPro"/>
              </a:rPr>
              <a:t>Francesco Gucciardo </a:t>
            </a:r>
            <a:r>
              <a:rPr lang="it-IT" sz="2500" b="0" i="1" u="none" strike="noStrike" baseline="0" dirty="0">
                <a:solidFill>
                  <a:srgbClr val="000000"/>
                </a:solidFill>
                <a:latin typeface="FrutigerLTPro"/>
              </a:rPr>
              <a:t>Aird &amp; Berlis, Toronto, Ontario; Vice Chair, </a:t>
            </a:r>
            <a:r>
              <a:rPr lang="en-US" sz="2500" b="0" i="1" u="none" strike="noStrike" baseline="0" dirty="0">
                <a:solidFill>
                  <a:srgbClr val="000000"/>
                </a:solidFill>
                <a:latin typeface="FrutigerLTPro"/>
              </a:rPr>
              <a:t>IBA Taxes Committee</a:t>
            </a:r>
            <a:br>
              <a:rPr lang="en-US" sz="2500" b="0" i="1" u="none" strike="noStrike" baseline="0" dirty="0">
                <a:solidFill>
                  <a:srgbClr val="000000"/>
                </a:solidFill>
                <a:latin typeface="FrutigerLTPro"/>
              </a:rPr>
            </a:br>
            <a:br>
              <a:rPr lang="en-US" sz="2500" b="0" i="1" u="none" strike="noStrike" baseline="0" dirty="0">
                <a:solidFill>
                  <a:srgbClr val="000000"/>
                </a:solidFill>
                <a:latin typeface="FrutigerLTPro"/>
              </a:rPr>
            </a:br>
            <a:r>
              <a:rPr lang="en-US" sz="2500" b="0" i="1" u="none" strike="noStrike" baseline="0" dirty="0">
                <a:solidFill>
                  <a:srgbClr val="000000"/>
                </a:solidFill>
                <a:latin typeface="FrutigerLTPro"/>
              </a:rPr>
              <a:t>Speakers</a:t>
            </a:r>
            <a:br>
              <a:rPr lang="en-US" sz="2500" b="0" i="1" u="none" strike="noStrike" baseline="0" dirty="0">
                <a:solidFill>
                  <a:srgbClr val="000000"/>
                </a:solidFill>
                <a:latin typeface="FrutigerLTPro"/>
              </a:rPr>
            </a:br>
            <a:r>
              <a:rPr lang="en-US" sz="2500" b="1" i="0" u="none" strike="noStrike" baseline="0" dirty="0">
                <a:solidFill>
                  <a:srgbClr val="000000"/>
                </a:solidFill>
                <a:latin typeface="FrutigerLTPro"/>
              </a:rPr>
              <a:t>Manuel Alcalde </a:t>
            </a:r>
            <a:r>
              <a:rPr lang="en-US" sz="2500" b="0" i="1" u="none" strike="noStrike" baseline="0" dirty="0">
                <a:solidFill>
                  <a:srgbClr val="000000"/>
                </a:solidFill>
                <a:latin typeface="FrutigerLTPro"/>
              </a:rPr>
              <a:t>Carey, Santiago</a:t>
            </a:r>
            <a:br>
              <a:rPr lang="en-US" sz="2500" b="0" i="1" u="none" strike="noStrike" baseline="0" dirty="0">
                <a:solidFill>
                  <a:srgbClr val="000000"/>
                </a:solidFill>
                <a:latin typeface="FrutigerLTPro"/>
              </a:rPr>
            </a:br>
            <a:r>
              <a:rPr lang="en-US" sz="2500" b="1" i="0" u="none" strike="noStrike" baseline="0" dirty="0">
                <a:solidFill>
                  <a:srgbClr val="000000"/>
                </a:solidFill>
                <a:latin typeface="FrutigerLTPro"/>
              </a:rPr>
              <a:t>Laura Duglio </a:t>
            </a:r>
            <a:r>
              <a:rPr lang="en-US" sz="2500" b="0" i="1" u="none" strike="noStrike" baseline="0" dirty="0">
                <a:solidFill>
                  <a:srgbClr val="000000"/>
                </a:solidFill>
                <a:latin typeface="FrutigerLTPro"/>
              </a:rPr>
              <a:t>Chiomenti, Milan</a:t>
            </a:r>
            <a:br>
              <a:rPr lang="en-US" sz="2500" b="0" i="1" u="none" strike="noStrike" baseline="0" dirty="0">
                <a:solidFill>
                  <a:srgbClr val="000000"/>
                </a:solidFill>
                <a:latin typeface="FrutigerLTPro"/>
              </a:rPr>
            </a:br>
            <a:r>
              <a:rPr lang="en-US" sz="2500" b="1" i="0" u="none" strike="noStrike" baseline="0" dirty="0">
                <a:solidFill>
                  <a:srgbClr val="000000"/>
                </a:solidFill>
                <a:latin typeface="FrutigerLTPro"/>
              </a:rPr>
              <a:t>Antti Lehtimaja </a:t>
            </a:r>
            <a:r>
              <a:rPr lang="en-US" sz="2500" b="0" i="1" u="none" strike="noStrike" baseline="0" dirty="0">
                <a:solidFill>
                  <a:srgbClr val="000000"/>
                </a:solidFill>
                <a:latin typeface="FrutigerLTPro"/>
              </a:rPr>
              <a:t>Krogerus, Helsinki</a:t>
            </a:r>
            <a:br>
              <a:rPr lang="en-US" sz="2500" b="0" i="1" u="none" strike="noStrike" baseline="0" dirty="0">
                <a:solidFill>
                  <a:srgbClr val="000000"/>
                </a:solidFill>
                <a:latin typeface="FrutigerLTPro"/>
              </a:rPr>
            </a:br>
            <a:r>
              <a:rPr lang="en-US" sz="2500" b="1" i="0" u="none" strike="noStrike" baseline="0" dirty="0">
                <a:solidFill>
                  <a:srgbClr val="000000"/>
                </a:solidFill>
                <a:latin typeface="FrutigerLTPro"/>
              </a:rPr>
              <a:t>Enric Moret Plumé </a:t>
            </a:r>
            <a:r>
              <a:rPr lang="en-US" sz="2500" b="0" i="1" u="none" strike="noStrike" baseline="0" dirty="0">
                <a:solidFill>
                  <a:srgbClr val="000000"/>
                </a:solidFill>
                <a:latin typeface="FrutigerLTPro"/>
              </a:rPr>
              <a:t>RocaJunyent, Barcelona</a:t>
            </a:r>
          </a:p>
        </p:txBody>
      </p:sp>
    </p:spTree>
    <p:extLst>
      <p:ext uri="{BB962C8B-B14F-4D97-AF65-F5344CB8AC3E}">
        <p14:creationId xmlns:p14="http://schemas.microsoft.com/office/powerpoint/2010/main" val="1728506599"/>
      </p:ext>
    </p:extLst>
  </p:cSld>
  <p:clrMapOvr>
    <a:masterClrMapping/>
  </p:clrMapOvr>
</p:sld>
</file>

<file path=ppt/slides/slide30.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1516"/>
            <a:ext cx="12192000" cy="6858000"/>
          </a:xfrm>
        </p:spPr>
      </p:pic>
      <p:sp>
        <p:nvSpPr>
          <p:cNvPr id="2" name="Title 1" descr="" title=""/>
          <p:cNvSpPr>
            <a:spLocks noGrp="1"/>
          </p:cNvSpPr>
          <p:nvPr>
            <p:ph type="title"/>
          </p:nvPr>
        </p:nvSpPr>
        <p:spPr/>
        <p:txBody>
          <a:bodyPr>
            <a:normAutofit/>
          </a:bodyPr>
          <a:lstStyle/>
          <a:p>
            <a:r>
              <a:rPr lang="en-US" dirty="0"/>
              <a:t>Where is Waldo? </a:t>
            </a:r>
          </a:p>
        </p:txBody>
      </p:sp>
      <p:pic>
        <p:nvPicPr>
          <p:cNvPr id="3" name="Picture 2" descr="" title="">
            <a:extLst>
              <a:ext uri="{FF2B5EF4-FFF2-40B4-BE49-F238E27FC236}">
                <a16:creationId xmlns:a16="http://schemas.microsoft.com/office/drawing/2014/main" id="{9372877F-9960-7DCF-9A3E-4BD885EA9971}"/>
              </a:ext>
            </a:extLst>
          </p:cNvPr>
          <p:cNvPicPr>
            <a:picLocks noChangeAspect="1"/>
          </p:cNvPicPr>
          <p:nvPr/>
        </p:nvPicPr>
        <p:blipFill>
          <a:blip r:embed="rId3"/>
          <a:stretch>
            <a:fillRect/>
          </a:stretch>
        </p:blipFill>
        <p:spPr>
          <a:xfrm>
            <a:off x="2824132" y="1690688"/>
            <a:ext cx="2544199" cy="1495632"/>
          </a:xfrm>
          <a:prstGeom prst="rect">
            <a:avLst/>
          </a:prstGeom>
        </p:spPr>
      </p:pic>
      <p:pic>
        <p:nvPicPr>
          <p:cNvPr id="5" name="Picture 4" descr="" title="">
            <a:extLst>
              <a:ext uri="{FF2B5EF4-FFF2-40B4-BE49-F238E27FC236}">
                <a16:creationId xmlns:a16="http://schemas.microsoft.com/office/drawing/2014/main" id="{B3869071-36DA-1040-ACA9-E54CE92D6F41}"/>
              </a:ext>
            </a:extLst>
          </p:cNvPr>
          <p:cNvPicPr>
            <a:picLocks noChangeAspect="1"/>
          </p:cNvPicPr>
          <p:nvPr/>
        </p:nvPicPr>
        <p:blipFill>
          <a:blip r:embed="rId4"/>
          <a:stretch>
            <a:fillRect/>
          </a:stretch>
        </p:blipFill>
        <p:spPr>
          <a:xfrm>
            <a:off x="3058413" y="3298346"/>
            <a:ext cx="2075635" cy="2075635"/>
          </a:xfrm>
          <a:prstGeom prst="rect">
            <a:avLst/>
          </a:prstGeom>
        </p:spPr>
      </p:pic>
      <p:pic>
        <p:nvPicPr>
          <p:cNvPr id="7" name="Picture 6" descr="" title="">
            <a:extLst>
              <a:ext uri="{FF2B5EF4-FFF2-40B4-BE49-F238E27FC236}">
                <a16:creationId xmlns:a16="http://schemas.microsoft.com/office/drawing/2014/main" id="{9566CEED-4AAE-3009-265E-CDE2F7CA6D6B}"/>
              </a:ext>
            </a:extLst>
          </p:cNvPr>
          <p:cNvPicPr>
            <a:picLocks noChangeAspect="1"/>
          </p:cNvPicPr>
          <p:nvPr/>
        </p:nvPicPr>
        <p:blipFill>
          <a:blip r:embed="rId5"/>
          <a:stretch>
            <a:fillRect/>
          </a:stretch>
        </p:blipFill>
        <p:spPr>
          <a:xfrm>
            <a:off x="5747067" y="1690688"/>
            <a:ext cx="2769687" cy="1495631"/>
          </a:xfrm>
          <a:prstGeom prst="rect">
            <a:avLst/>
          </a:prstGeom>
        </p:spPr>
      </p:pic>
      <p:pic>
        <p:nvPicPr>
          <p:cNvPr id="6" name="Picture 5" descr="" title="">
            <a:extLst>
              <a:ext uri="{FF2B5EF4-FFF2-40B4-BE49-F238E27FC236}">
                <a16:creationId xmlns:a16="http://schemas.microsoft.com/office/drawing/2014/main" id="{AA3495FE-4A8A-2371-AF41-C71191021201}"/>
              </a:ext>
            </a:extLst>
          </p:cNvPr>
          <p:cNvPicPr>
            <a:picLocks noChangeAspect="1"/>
          </p:cNvPicPr>
          <p:nvPr/>
        </p:nvPicPr>
        <p:blipFill>
          <a:blip r:embed="rId6"/>
          <a:stretch>
            <a:fillRect/>
          </a:stretch>
        </p:blipFill>
        <p:spPr>
          <a:xfrm>
            <a:off x="10587352" y="188731"/>
            <a:ext cx="1403803" cy="352788"/>
          </a:xfrm>
          <a:prstGeom prst="rect">
            <a:avLst/>
          </a:prstGeom>
        </p:spPr>
      </p:pic>
      <p:pic>
        <p:nvPicPr>
          <p:cNvPr id="10" name="Picture 9" descr="" title="">
            <a:extLst>
              <a:ext uri="{FF2B5EF4-FFF2-40B4-BE49-F238E27FC236}">
                <a16:creationId xmlns:a16="http://schemas.microsoft.com/office/drawing/2014/main" id="{523BE107-5EFE-6AD2-9C86-9B98B97A3AD7}"/>
              </a:ext>
            </a:extLst>
          </p:cNvPr>
          <p:cNvPicPr>
            <a:picLocks noChangeAspect="1"/>
          </p:cNvPicPr>
          <p:nvPr/>
        </p:nvPicPr>
        <p:blipFill>
          <a:blip r:embed="rId7"/>
          <a:stretch>
            <a:fillRect/>
          </a:stretch>
        </p:blipFill>
        <p:spPr>
          <a:xfrm>
            <a:off x="5747067" y="3536808"/>
            <a:ext cx="2770728" cy="1598710"/>
          </a:xfrm>
          <a:prstGeom prst="rect">
            <a:avLst/>
          </a:prstGeom>
        </p:spPr>
      </p:pic>
      <p:sp>
        <p:nvSpPr>
          <p:cNvPr id="11" name="TextBox 10" descr="" title="">
            <a:extLst>
              <a:ext uri="{FF2B5EF4-FFF2-40B4-BE49-F238E27FC236}">
                <a16:creationId xmlns:a16="http://schemas.microsoft.com/office/drawing/2014/main" id="{E85061AF-4701-A739-01A1-C9193A09CA1E}"/>
              </a:ext>
            </a:extLst>
          </p:cNvPr>
          <p:cNvSpPr txBox="1"/>
          <p:nvPr/>
        </p:nvSpPr>
        <p:spPr>
          <a:xfrm>
            <a:off x="263769" y="6378548"/>
            <a:ext cx="8563708" cy="646331"/>
          </a:xfrm>
          <a:prstGeom prst="rect">
            <a:avLst/>
          </a:prstGeom>
          <a:noFill/>
        </p:spPr>
        <p:txBody>
          <a:bodyPr wrap="square" rtlCol="0">
            <a:spAutoFit/>
          </a:bodyPr>
          <a:lstStyle/>
          <a:p>
            <a:r>
              <a:rPr lang="en-US" dirty="0">
                <a:solidFill>
                  <a:schemeClr val="bg1">
                    <a:lumMod val="75000"/>
                  </a:schemeClr>
                </a:solidFill>
              </a:rPr>
              <a:t>3. Green Tax Incentives</a:t>
            </a:r>
          </a:p>
          <a:p>
            <a:endParaRPr lang="en-US" dirty="0"/>
          </a:p>
        </p:txBody>
      </p:sp>
    </p:spTree>
    <p:extLst>
      <p:ext uri="{BB962C8B-B14F-4D97-AF65-F5344CB8AC3E}">
        <p14:creationId xmlns:p14="http://schemas.microsoft.com/office/powerpoint/2010/main" val="1160598097"/>
      </p:ext>
    </p:extLst>
  </p:cSld>
  <p:clrMapOvr>
    <a:masterClrMapping/>
  </p:clrMapOvr>
</p:sld>
</file>

<file path=ppt/slides/slide31.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descr="" title=""/>
          <p:cNvSpPr>
            <a:spLocks noGrp="1"/>
          </p:cNvSpPr>
          <p:nvPr>
            <p:ph type="title"/>
          </p:nvPr>
        </p:nvSpPr>
        <p:spPr/>
        <p:txBody>
          <a:bodyPr>
            <a:normAutofit/>
          </a:bodyPr>
          <a:lstStyle/>
          <a:p>
            <a:r>
              <a:rPr lang="en-US" dirty="0"/>
              <a:t>Where is Waldo?</a:t>
            </a:r>
          </a:p>
        </p:txBody>
      </p:sp>
      <p:sp>
        <p:nvSpPr>
          <p:cNvPr id="5" name="TextBox 4" descr="" title="">
            <a:extLst>
              <a:ext uri="{FF2B5EF4-FFF2-40B4-BE49-F238E27FC236}">
                <a16:creationId xmlns:a16="http://schemas.microsoft.com/office/drawing/2014/main" id="{68F51691-B6E7-4585-FC1A-247A009479DB}"/>
              </a:ext>
            </a:extLst>
          </p:cNvPr>
          <p:cNvSpPr txBox="1"/>
          <p:nvPr/>
        </p:nvSpPr>
        <p:spPr>
          <a:xfrm>
            <a:off x="930895" y="1725628"/>
            <a:ext cx="9862795" cy="3108543"/>
          </a:xfrm>
          <a:prstGeom prst="rect">
            <a:avLst/>
          </a:prstGeom>
          <a:noFill/>
        </p:spPr>
        <p:txBody>
          <a:bodyPr wrap="square">
            <a:spAutoFit/>
          </a:bodyPr>
          <a:lstStyle/>
          <a:p>
            <a:pPr marL="358775" indent="-358775" algn="just">
              <a:buFont typeface="Wingdings" panose="05000000000000000000" pitchFamily="2" charset="2"/>
              <a:buChar char="Ø"/>
              <a:tabLst>
                <a:tab pos="405994" algn="l"/>
              </a:tabLst>
              <a:defRPr/>
            </a:pPr>
            <a:r>
              <a:rPr lang="en-US" sz="1400" dirty="0"/>
              <a:t>Buildings have a dirty secret: they are among the planet’s worst climate offenders. </a:t>
            </a:r>
          </a:p>
          <a:p>
            <a:pPr marL="358775" indent="-358775" algn="just">
              <a:buFont typeface="Wingdings" panose="05000000000000000000" pitchFamily="2" charset="2"/>
              <a:buChar char="Ø"/>
              <a:tabLst>
                <a:tab pos="405994" algn="l"/>
              </a:tabLst>
              <a:defRPr/>
            </a:pPr>
            <a:endParaRPr lang="en-US" sz="1400" dirty="0"/>
          </a:p>
          <a:p>
            <a:pPr marL="358775" indent="-358775" algn="just">
              <a:buFont typeface="Wingdings" panose="05000000000000000000" pitchFamily="2" charset="2"/>
              <a:buChar char="Ø"/>
              <a:tabLst>
                <a:tab pos="405994" algn="l"/>
              </a:tabLst>
              <a:defRPr/>
            </a:pPr>
            <a:r>
              <a:rPr lang="en-US" sz="1400" dirty="0"/>
              <a:t>Approximately 27% of global energy-related carbon-dioxide emissions arise for heating, cooling, and powering existing offices, homes, and factories.</a:t>
            </a:r>
          </a:p>
          <a:p>
            <a:pPr marL="358775" indent="-358775" algn="just">
              <a:buFont typeface="Wingdings" panose="05000000000000000000" pitchFamily="2" charset="2"/>
              <a:buChar char="Ø"/>
              <a:tabLst>
                <a:tab pos="405994" algn="l"/>
              </a:tabLst>
              <a:defRPr/>
            </a:pPr>
            <a:endParaRPr lang="en-US" sz="1400" dirty="0"/>
          </a:p>
          <a:p>
            <a:pPr marL="358775" indent="-358775" algn="just">
              <a:buFont typeface="Wingdings" panose="05000000000000000000" pitchFamily="2" charset="2"/>
              <a:buChar char="Ø"/>
              <a:tabLst>
                <a:tab pos="405994" algn="l"/>
              </a:tabLst>
              <a:defRPr/>
            </a:pPr>
            <a:r>
              <a:rPr lang="en-US" sz="1400" dirty="0"/>
              <a:t>Constructing new buildings involves the use of a high quantity of steel and cement and combined with demolition accounts for another 10% of the global CO2 emitted each year. Building debris generates 1/3 of the European Union’s annual waste by weight.</a:t>
            </a:r>
          </a:p>
          <a:p>
            <a:pPr marL="358775" indent="-358775" algn="just">
              <a:buFont typeface="Wingdings" panose="05000000000000000000" pitchFamily="2" charset="2"/>
              <a:buChar char="Ø"/>
              <a:tabLst>
                <a:tab pos="405994" algn="l"/>
              </a:tabLst>
              <a:defRPr/>
            </a:pPr>
            <a:endParaRPr lang="en-US" sz="1400" dirty="0"/>
          </a:p>
          <a:p>
            <a:pPr marL="358775" indent="-358775" algn="just">
              <a:buFont typeface="Wingdings" panose="05000000000000000000" pitchFamily="2" charset="2"/>
              <a:buChar char="Ø"/>
              <a:tabLst>
                <a:tab pos="405994" algn="l"/>
              </a:tabLst>
              <a:defRPr/>
            </a:pPr>
            <a:r>
              <a:rPr lang="en-US" sz="1400" dirty="0"/>
              <a:t>Incentivizing homeowners to make existing properties more energy-efficient: Italy introduced tax credits granted for energy requalification works in buildings (</a:t>
            </a:r>
            <a:r>
              <a:rPr lang="en-US" sz="1400" dirty="0" err="1"/>
              <a:t>Ecobonus</a:t>
            </a:r>
            <a:r>
              <a:rPr lang="en-US" sz="1400" dirty="0"/>
              <a:t>) and for works for the renovation of the building heritage, including earthquake-proof interventions (</a:t>
            </a:r>
            <a:r>
              <a:rPr lang="en-US" sz="1400" dirty="0" err="1"/>
              <a:t>Sismabonus</a:t>
            </a:r>
            <a:r>
              <a:rPr lang="en-US" sz="1400" dirty="0"/>
              <a:t>). </a:t>
            </a:r>
          </a:p>
          <a:p>
            <a:pPr>
              <a:tabLst>
                <a:tab pos="405994" algn="l"/>
              </a:tabLst>
              <a:defRPr/>
            </a:pPr>
            <a:endParaRPr lang="en-US" sz="1400" dirty="0"/>
          </a:p>
          <a:p>
            <a:pPr>
              <a:tabLst>
                <a:tab pos="405994" algn="l"/>
              </a:tabLst>
              <a:defRPr/>
            </a:pPr>
            <a:endParaRPr lang="en-US" sz="1400" dirty="0"/>
          </a:p>
        </p:txBody>
      </p:sp>
      <p:pic>
        <p:nvPicPr>
          <p:cNvPr id="6" name="Picture 5" descr="" title="">
            <a:extLst>
              <a:ext uri="{FF2B5EF4-FFF2-40B4-BE49-F238E27FC236}">
                <a16:creationId xmlns:a16="http://schemas.microsoft.com/office/drawing/2014/main" id="{1A83B272-19A4-AEC3-6EFA-0DF541BF763C}"/>
              </a:ext>
            </a:extLst>
          </p:cNvPr>
          <p:cNvPicPr>
            <a:picLocks noChangeAspect="1"/>
          </p:cNvPicPr>
          <p:nvPr/>
        </p:nvPicPr>
        <p:blipFill>
          <a:blip r:embed="rId3"/>
          <a:stretch>
            <a:fillRect/>
          </a:stretch>
        </p:blipFill>
        <p:spPr>
          <a:xfrm>
            <a:off x="10587352" y="188731"/>
            <a:ext cx="1403803" cy="352788"/>
          </a:xfrm>
          <a:prstGeom prst="rect">
            <a:avLst/>
          </a:prstGeom>
        </p:spPr>
      </p:pic>
      <p:sp>
        <p:nvSpPr>
          <p:cNvPr id="8" name="TextBox 7" descr="" title="">
            <a:extLst>
              <a:ext uri="{FF2B5EF4-FFF2-40B4-BE49-F238E27FC236}">
                <a16:creationId xmlns:a16="http://schemas.microsoft.com/office/drawing/2014/main" id="{E0506D24-0E98-760E-8E67-AB2289707BA4}"/>
              </a:ext>
            </a:extLst>
          </p:cNvPr>
          <p:cNvSpPr txBox="1"/>
          <p:nvPr/>
        </p:nvSpPr>
        <p:spPr>
          <a:xfrm>
            <a:off x="263769" y="6378548"/>
            <a:ext cx="8563708" cy="369332"/>
          </a:xfrm>
          <a:prstGeom prst="rect">
            <a:avLst/>
          </a:prstGeom>
          <a:noFill/>
        </p:spPr>
        <p:txBody>
          <a:bodyPr wrap="square" rtlCol="0">
            <a:spAutoFit/>
          </a:bodyPr>
          <a:lstStyle/>
          <a:p>
            <a:r>
              <a:rPr lang="en-US" dirty="0">
                <a:solidFill>
                  <a:schemeClr val="bg1">
                    <a:lumMod val="75000"/>
                  </a:schemeClr>
                </a:solidFill>
              </a:rPr>
              <a:t>3.  Green Tax Incentives</a:t>
            </a:r>
          </a:p>
        </p:txBody>
      </p:sp>
    </p:spTree>
    <p:extLst>
      <p:ext uri="{BB962C8B-B14F-4D97-AF65-F5344CB8AC3E}">
        <p14:creationId xmlns:p14="http://schemas.microsoft.com/office/powerpoint/2010/main" val="870466015"/>
      </p:ext>
    </p:extLst>
  </p:cSld>
  <p:clrMapOvr>
    <a:masterClrMapping/>
  </p:clrMapOvr>
</p:sld>
</file>

<file path=ppt/slides/slide32.xml><?xml version="1.0" encoding="utf-8"?>
<p:sld xmlns:a14="http://schemas.microsoft.com/office/drawing/2010/main"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descr="" title=""/>
          <p:cNvSpPr>
            <a:spLocks noGrp="1"/>
          </p:cNvSpPr>
          <p:nvPr>
            <p:ph type="title"/>
          </p:nvPr>
        </p:nvSpPr>
        <p:spPr/>
        <p:txBody>
          <a:bodyPr>
            <a:normAutofit/>
          </a:bodyPr>
          <a:lstStyle/>
          <a:p>
            <a:r>
              <a:rPr lang="en-US" dirty="0"/>
              <a:t>Italian Superbonus 110%: a virtuous example(?)</a:t>
            </a:r>
          </a:p>
        </p:txBody>
      </p:sp>
      <p:sp>
        <p:nvSpPr>
          <p:cNvPr id="5" name="TextBox 4" descr="" title="">
            <a:extLst>
              <a:ext uri="{FF2B5EF4-FFF2-40B4-BE49-F238E27FC236}">
                <a16:creationId xmlns:a16="http://schemas.microsoft.com/office/drawing/2014/main" id="{68F51691-B6E7-4585-FC1A-247A009479DB}"/>
              </a:ext>
            </a:extLst>
          </p:cNvPr>
          <p:cNvSpPr txBox="1"/>
          <p:nvPr/>
        </p:nvSpPr>
        <p:spPr>
          <a:xfrm>
            <a:off x="930895" y="1725628"/>
            <a:ext cx="9862795" cy="2677656"/>
          </a:xfrm>
          <a:prstGeom prst="rect">
            <a:avLst/>
          </a:prstGeom>
          <a:noFill/>
        </p:spPr>
        <p:txBody>
          <a:bodyPr wrap="square">
            <a:spAutoFit/>
          </a:bodyPr>
          <a:lstStyle/>
          <a:p>
            <a:pPr marL="358775" indent="-358775" algn="just">
              <a:buFont typeface="Wingdings" panose="05000000000000000000" pitchFamily="2" charset="2"/>
              <a:buChar char="Ø"/>
              <a:tabLst>
                <a:tab pos="405994" algn="l"/>
              </a:tabLst>
              <a:defRPr/>
            </a:pPr>
            <a:r>
              <a:rPr lang="en-US" sz="1400" dirty="0"/>
              <a:t>In 2020, Italy introduced the </a:t>
            </a:r>
            <a:r>
              <a:rPr lang="en-US" sz="1400" dirty="0" err="1"/>
              <a:t>s.c.</a:t>
            </a:r>
            <a:r>
              <a:rPr lang="en-US" sz="1400" dirty="0"/>
              <a:t> Superbonus 110% strengthening the incentives provided by the </a:t>
            </a:r>
            <a:r>
              <a:rPr lang="en-US" sz="1400" dirty="0" err="1"/>
              <a:t>Ecobonus</a:t>
            </a:r>
            <a:r>
              <a:rPr lang="en-US" sz="1400" dirty="0"/>
              <a:t> and </a:t>
            </a:r>
            <a:r>
              <a:rPr lang="en-US" sz="1400" dirty="0" err="1"/>
              <a:t>Sismabonus</a:t>
            </a:r>
            <a:r>
              <a:rPr lang="en-US" sz="1400" dirty="0"/>
              <a:t> (which still remain applicable if the conditions for the application of the Superbonus 110% are not met). </a:t>
            </a:r>
          </a:p>
          <a:p>
            <a:pPr marL="358775" indent="-358775" algn="just">
              <a:buFont typeface="Wingdings" panose="05000000000000000000" pitchFamily="2" charset="2"/>
              <a:buChar char="Ø"/>
              <a:tabLst>
                <a:tab pos="405994" algn="l"/>
              </a:tabLst>
              <a:defRPr/>
            </a:pPr>
            <a:endParaRPr lang="en-US" sz="1400" dirty="0"/>
          </a:p>
          <a:p>
            <a:pPr marL="358775" indent="-358775" algn="just">
              <a:buFont typeface="Wingdings" panose="05000000000000000000" pitchFamily="2" charset="2"/>
              <a:buChar char="Ø"/>
              <a:tabLst>
                <a:tab pos="405994" algn="l"/>
              </a:tabLst>
              <a:defRPr/>
            </a:pPr>
            <a:r>
              <a:rPr lang="en-US" sz="1400" dirty="0"/>
              <a:t>With the Superbonus 110% homeowners can claim the full cost of “green” home renovations, plus an extra 10%, through generous tax credits (up to a maximum amount per home) to be offset against income taxes due over a 4-year period (or, as an alternative, through invoice discount or tax credit assignment).  </a:t>
            </a:r>
          </a:p>
          <a:p>
            <a:pPr marL="358775" indent="-358775" algn="just">
              <a:buFont typeface="Wingdings" panose="05000000000000000000" pitchFamily="2" charset="2"/>
              <a:buChar char="Ø"/>
              <a:tabLst>
                <a:tab pos="405994" algn="l"/>
              </a:tabLst>
              <a:defRPr/>
            </a:pPr>
            <a:endParaRPr lang="en-US" sz="1400" dirty="0"/>
          </a:p>
          <a:p>
            <a:pPr marL="358775" indent="-358775" algn="just">
              <a:buFont typeface="Wingdings" panose="05000000000000000000" pitchFamily="2" charset="2"/>
              <a:buChar char="Ø"/>
              <a:tabLst>
                <a:tab pos="405994" algn="l"/>
              </a:tabLst>
              <a:defRPr/>
            </a:pPr>
            <a:r>
              <a:rPr lang="en-US" sz="1400" dirty="0"/>
              <a:t>Examples of green renovations granting the tax credit include installing insulation systems, heat pumps and solar panels or replacing an old boiler, building charging infrastructure for electric vehicles, or undertaking works that reduce the risk of damage from seismic activity. </a:t>
            </a:r>
          </a:p>
          <a:p>
            <a:pPr>
              <a:tabLst>
                <a:tab pos="405994" algn="l"/>
              </a:tabLst>
              <a:defRPr/>
            </a:pPr>
            <a:endParaRPr lang="en-US" sz="1400" dirty="0"/>
          </a:p>
          <a:p>
            <a:pPr>
              <a:tabLst>
                <a:tab pos="405994" algn="l"/>
              </a:tabLst>
              <a:defRPr/>
            </a:pPr>
            <a:endParaRPr lang="en-US" sz="1400" dirty="0"/>
          </a:p>
        </p:txBody>
      </p:sp>
      <p:pic>
        <p:nvPicPr>
          <p:cNvPr id="10" name="Graphic 9" descr="" title="">
            <a:extLst>
              <a:ext uri="{FF2B5EF4-FFF2-40B4-BE49-F238E27FC236}">
                <a16:creationId xmlns:a16="http://schemas.microsoft.com/office/drawing/2014/main" id="{839D815B-A6B2-ED56-5236-917CEB6FA3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12894" y="4024846"/>
            <a:ext cx="558137" cy="558137"/>
          </a:xfrm>
          <a:prstGeom prst="rect">
            <a:avLst/>
          </a:prstGeom>
        </p:spPr>
      </p:pic>
      <p:pic>
        <p:nvPicPr>
          <p:cNvPr id="11" name="Graphic 10" descr="" title="">
            <a:extLst>
              <a:ext uri="{FF2B5EF4-FFF2-40B4-BE49-F238E27FC236}">
                <a16:creationId xmlns:a16="http://schemas.microsoft.com/office/drawing/2014/main" id="{4116764C-3FFC-3CDA-6FE2-82CF17B7A2D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30652" y="3965705"/>
            <a:ext cx="558137" cy="558137"/>
          </a:xfrm>
          <a:prstGeom prst="rect">
            <a:avLst/>
          </a:prstGeom>
        </p:spPr>
      </p:pic>
      <p:sp>
        <p:nvSpPr>
          <p:cNvPr id="15" name="TextBox 14" descr="" title="">
            <a:extLst>
              <a:ext uri="{FF2B5EF4-FFF2-40B4-BE49-F238E27FC236}">
                <a16:creationId xmlns:a16="http://schemas.microsoft.com/office/drawing/2014/main" id="{61BCC505-28D2-4D21-B0FE-663203C9C068}"/>
              </a:ext>
            </a:extLst>
          </p:cNvPr>
          <p:cNvSpPr txBox="1"/>
          <p:nvPr/>
        </p:nvSpPr>
        <p:spPr>
          <a:xfrm>
            <a:off x="1931396" y="3993586"/>
            <a:ext cx="3620991" cy="1877437"/>
          </a:xfrm>
          <a:prstGeom prst="rect">
            <a:avLst/>
          </a:prstGeom>
          <a:noFill/>
        </p:spPr>
        <p:txBody>
          <a:bodyPr wrap="square">
            <a:spAutoFit/>
          </a:bodyPr>
          <a:lstStyle/>
          <a:p>
            <a:pPr marL="285750" indent="-285750" algn="just">
              <a:buFont typeface="Arial" panose="020B0604020202020204" pitchFamily="34" charset="0"/>
              <a:buChar char="•"/>
            </a:pPr>
            <a:r>
              <a:rPr lang="en-US" sz="1400" dirty="0"/>
              <a:t>Employment increase in the construction sector. </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GDP increase.</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Improvement of energy and structural characteristics of old buildings. </a:t>
            </a:r>
          </a:p>
          <a:p>
            <a:endParaRPr lang="en-US" dirty="0"/>
          </a:p>
        </p:txBody>
      </p:sp>
      <p:sp>
        <p:nvSpPr>
          <p:cNvPr id="16" name="TextBox 15" descr="" title="">
            <a:extLst>
              <a:ext uri="{FF2B5EF4-FFF2-40B4-BE49-F238E27FC236}">
                <a16:creationId xmlns:a16="http://schemas.microsoft.com/office/drawing/2014/main" id="{797F01E1-78BB-3CFD-AB0B-610EF39E09C9}"/>
              </a:ext>
            </a:extLst>
          </p:cNvPr>
          <p:cNvSpPr txBox="1"/>
          <p:nvPr/>
        </p:nvSpPr>
        <p:spPr>
          <a:xfrm>
            <a:off x="6731206" y="3985727"/>
            <a:ext cx="3987069" cy="2092881"/>
          </a:xfrm>
          <a:prstGeom prst="rect">
            <a:avLst/>
          </a:prstGeom>
          <a:noFill/>
        </p:spPr>
        <p:txBody>
          <a:bodyPr wrap="square">
            <a:spAutoFit/>
          </a:bodyPr>
          <a:lstStyle/>
          <a:p>
            <a:pPr marL="285750" indent="-285750" algn="just">
              <a:buFont typeface="Arial" panose="020B0604020202020204" pitchFamily="34" charset="0"/>
              <a:buChar char="•"/>
            </a:pPr>
            <a:r>
              <a:rPr lang="en-US" sz="1400" dirty="0"/>
              <a:t>Time constraint: the incentive will be gradually reduced in size before ending in 2025. </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Insufficient controls lead to evasion and frauds. </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Bureaucratic fulfillments. </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No zero-carbon emissions.</a:t>
            </a:r>
          </a:p>
          <a:p>
            <a:endParaRPr lang="en-US" dirty="0"/>
          </a:p>
        </p:txBody>
      </p:sp>
      <p:pic>
        <p:nvPicPr>
          <p:cNvPr id="3" name="Picture 2" descr="" title="">
            <a:extLst>
              <a:ext uri="{FF2B5EF4-FFF2-40B4-BE49-F238E27FC236}">
                <a16:creationId xmlns:a16="http://schemas.microsoft.com/office/drawing/2014/main" id="{9407EDB0-8C69-BEFB-426D-B4D2BD417D0A}"/>
              </a:ext>
            </a:extLst>
          </p:cNvPr>
          <p:cNvPicPr>
            <a:picLocks noChangeAspect="1"/>
          </p:cNvPicPr>
          <p:nvPr/>
        </p:nvPicPr>
        <p:blipFill>
          <a:blip r:embed="rId7"/>
          <a:stretch>
            <a:fillRect/>
          </a:stretch>
        </p:blipFill>
        <p:spPr>
          <a:xfrm>
            <a:off x="10587352" y="188731"/>
            <a:ext cx="1403803" cy="352788"/>
          </a:xfrm>
          <a:prstGeom prst="rect">
            <a:avLst/>
          </a:prstGeom>
        </p:spPr>
      </p:pic>
      <p:sp>
        <p:nvSpPr>
          <p:cNvPr id="13" name="TextBox 12" descr="" title="">
            <a:extLst>
              <a:ext uri="{FF2B5EF4-FFF2-40B4-BE49-F238E27FC236}">
                <a16:creationId xmlns:a16="http://schemas.microsoft.com/office/drawing/2014/main" id="{43C4AD78-7180-68C9-423F-94E770A11340}"/>
              </a:ext>
            </a:extLst>
          </p:cNvPr>
          <p:cNvSpPr txBox="1"/>
          <p:nvPr/>
        </p:nvSpPr>
        <p:spPr>
          <a:xfrm>
            <a:off x="263769" y="6378548"/>
            <a:ext cx="8563708" cy="369332"/>
          </a:xfrm>
          <a:prstGeom prst="rect">
            <a:avLst/>
          </a:prstGeom>
          <a:noFill/>
        </p:spPr>
        <p:txBody>
          <a:bodyPr wrap="square" rtlCol="0">
            <a:spAutoFit/>
          </a:bodyPr>
          <a:lstStyle/>
          <a:p>
            <a:r>
              <a:rPr lang="en-US" dirty="0">
                <a:solidFill>
                  <a:schemeClr val="bg1">
                    <a:lumMod val="75000"/>
                  </a:schemeClr>
                </a:solidFill>
              </a:rPr>
              <a:t>3.  Green Tax Incentives</a:t>
            </a:r>
          </a:p>
        </p:txBody>
      </p:sp>
    </p:spTree>
    <p:extLst>
      <p:ext uri="{BB962C8B-B14F-4D97-AF65-F5344CB8AC3E}">
        <p14:creationId xmlns:p14="http://schemas.microsoft.com/office/powerpoint/2010/main" val="598290719"/>
      </p:ext>
    </p:extLst>
  </p:cSld>
  <p:clrMapOvr>
    <a:masterClrMapping/>
  </p:clrMapOvr>
</p:sld>
</file>

<file path=ppt/slides/slide33.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descr="" title=""/>
          <p:cNvSpPr>
            <a:spLocks noGrp="1"/>
          </p:cNvSpPr>
          <p:nvPr>
            <p:ph type="title"/>
          </p:nvPr>
        </p:nvSpPr>
        <p:spPr/>
        <p:txBody>
          <a:bodyPr>
            <a:noAutofit/>
          </a:bodyPr>
          <a:lstStyle/>
          <a:p>
            <a:pPr marL="0" indent="0">
              <a:buNone/>
            </a:pPr>
            <a:r>
              <a:rPr lang="en-GB" dirty="0"/>
              <a:t>What about Chile? </a:t>
            </a:r>
            <a:endParaRPr lang="es-ES" b="1" dirty="0">
              <a:highlight>
                <a:srgbClr val="FFFF00"/>
              </a:highlight>
            </a:endParaRPr>
          </a:p>
        </p:txBody>
      </p:sp>
      <p:sp>
        <p:nvSpPr>
          <p:cNvPr id="5" name="Marcador de texto 11" descr="" title="">
            <a:extLst>
              <a:ext uri="{FF2B5EF4-FFF2-40B4-BE49-F238E27FC236}">
                <a16:creationId xmlns:a16="http://schemas.microsoft.com/office/drawing/2014/main" id="{BDA51ACD-8B4E-A1E8-B456-2BF0B4651039}"/>
              </a:ext>
            </a:extLst>
          </p:cNvPr>
          <p:cNvSpPr txBox="1">
            <a:spLocks/>
          </p:cNvSpPr>
          <p:nvPr/>
        </p:nvSpPr>
        <p:spPr>
          <a:xfrm>
            <a:off x="828503" y="1624752"/>
            <a:ext cx="10288676" cy="440242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Heldane Text Medium" panose="02020503030202060203" pitchFamily="18"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Heldane Text Medium" panose="02020503030202060203" pitchFamily="18"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ldane Text Medium" panose="02020503030202060203" pitchFamily="18"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ldane Text Medium" panose="02020503030202060203" pitchFamily="18"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spcBef>
                <a:spcPts val="500"/>
              </a:spcBef>
              <a:buFont typeface="Arial" panose="020B0604020202020204" pitchFamily="34" charset="0"/>
              <a:buChar char="•"/>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Offsets in the green tax on stationary sources of emissions</a:t>
            </a:r>
          </a:p>
          <a:p>
            <a:pPr marL="685800" lvl="1" indent="-228600">
              <a:buFont typeface="Arial" panose="020B0604020202020204" pitchFamily="34" charset="0"/>
              <a:buChar char="•"/>
              <a:defRPr/>
            </a:pPr>
            <a:r>
              <a:rPr kumimoji="0" lang="en-US" sz="2000" i="0" u="none" strike="noStrike" kern="1200" cap="none" spc="0" normalizeH="0" baseline="0" noProof="0" dirty="0">
                <a:ln>
                  <a:noFill/>
                </a:ln>
                <a:solidFill>
                  <a:prstClr val="black"/>
                </a:solidFill>
                <a:effectLst/>
                <a:uLnTx/>
                <a:uFillTx/>
                <a:latin typeface="Calibri" panose="020F0502020204030204"/>
                <a:ea typeface="+mn-ea"/>
                <a:cs typeface="+mn-cs"/>
              </a:rPr>
              <a:t>Taxpayers may offset their taxable emissions through projects to reduce CO2, particulate matter, NOx or </a:t>
            </a:r>
            <a:r>
              <a:rPr kumimoji="0" lang="en-US" sz="2000" i="0" u="none" strike="noStrike" kern="1200" cap="none" spc="0" normalizeH="0" baseline="0" noProof="0" dirty="0" err="1">
                <a:ln>
                  <a:noFill/>
                </a:ln>
                <a:solidFill>
                  <a:prstClr val="black"/>
                </a:solidFill>
                <a:effectLst/>
                <a:uLnTx/>
                <a:uFillTx/>
                <a:latin typeface="Calibri" panose="020F0502020204030204"/>
                <a:ea typeface="+mn-ea"/>
                <a:cs typeface="+mn-cs"/>
              </a:rPr>
              <a:t>SO</a:t>
            </a:r>
            <a:r>
              <a:rPr kumimoji="0" lang="en-US" sz="2000" i="0" u="none" strike="noStrike" kern="1200" cap="none" spc="0" normalizeH="0" baseline="-25000" noProof="0" dirty="0" err="1">
                <a:ln>
                  <a:noFill/>
                </a:ln>
                <a:solidFill>
                  <a:prstClr val="black"/>
                </a:solidFill>
                <a:effectLst/>
                <a:uLnTx/>
                <a:uFillTx/>
                <a:latin typeface="Calibri" panose="020F0502020204030204"/>
                <a:ea typeface="+mn-ea"/>
                <a:cs typeface="+mn-cs"/>
              </a:rPr>
              <a:t>2</a:t>
            </a:r>
            <a:r>
              <a:rPr kumimoji="0" lang="en-US" sz="2000" i="0" u="none" strike="noStrike" kern="1200" cap="none" spc="0" normalizeH="0" baseline="0" noProof="0" dirty="0">
                <a:ln>
                  <a:noFill/>
                </a:ln>
                <a:solidFill>
                  <a:prstClr val="black"/>
                </a:solidFill>
                <a:effectLst/>
                <a:uLnTx/>
                <a:uFillTx/>
                <a:latin typeface="Calibri" panose="020F0502020204030204"/>
                <a:ea typeface="+mn-ea"/>
                <a:cs typeface="+mn-cs"/>
              </a:rPr>
              <a:t> emissions.</a:t>
            </a:r>
          </a:p>
          <a:p>
            <a:pPr marL="685800" lvl="1" indent="-228600">
              <a:buFont typeface="Arial" panose="020B0604020202020204" pitchFamily="34" charset="0"/>
              <a:buChar char="•"/>
              <a:defRPr/>
            </a:pPr>
            <a:r>
              <a:rPr kumimoji="0" lang="en-US" sz="2000" i="0" u="none" strike="noStrike" kern="1200" cap="none" spc="0" normalizeH="0" baseline="0" noProof="0" dirty="0">
                <a:ln>
                  <a:noFill/>
                </a:ln>
                <a:solidFill>
                  <a:prstClr val="black"/>
                </a:solidFill>
                <a:effectLst/>
                <a:uLnTx/>
                <a:uFillTx/>
                <a:latin typeface="Calibri" panose="020F0502020204030204"/>
                <a:ea typeface="+mn-ea"/>
                <a:cs typeface="+mn-cs"/>
              </a:rPr>
              <a:t>These projects are subject to the authorization of the Ministry of Environment.</a:t>
            </a:r>
          </a:p>
          <a:p>
            <a:pPr marL="685800" lvl="1" indent="-228600">
              <a:buFont typeface="Arial" panose="020B0604020202020204" pitchFamily="34" charset="0"/>
              <a:buChar char="•"/>
              <a:defRPr/>
            </a:pPr>
            <a:r>
              <a:rPr kumimoji="0" lang="en-US" sz="2000" i="0" u="none" strike="noStrike" kern="1200" cap="none" spc="0" normalizeH="0" baseline="0" noProof="0" dirty="0">
                <a:ln>
                  <a:noFill/>
                </a:ln>
                <a:solidFill>
                  <a:prstClr val="black"/>
                </a:solidFill>
                <a:effectLst/>
                <a:uLnTx/>
                <a:uFillTx/>
                <a:latin typeface="Calibri" panose="020F0502020204030204"/>
                <a:ea typeface="+mn-ea"/>
                <a:cs typeface="+mn-cs"/>
              </a:rPr>
              <a:t>Introduced by the latest tax reform law (2020), and effective as of February 2023.</a:t>
            </a:r>
          </a:p>
          <a:p>
            <a:pPr marL="228600" indent="-228600">
              <a:spcBef>
                <a:spcPts val="500"/>
              </a:spcBef>
              <a:buFont typeface="Arial" panose="020B0604020202020204" pitchFamily="34" charset="0"/>
              <a:buChar char="•"/>
              <a:defRPr/>
            </a:pPr>
            <a:endParaRPr kumimoji="0" lang="en-US"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indent="-228600">
              <a:spcBef>
                <a:spcPts val="500"/>
              </a:spcBef>
              <a:buFont typeface="Arial" panose="020B0604020202020204" pitchFamily="34" charset="0"/>
              <a:buChar char="•"/>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Environmental expense deductibility rules</a:t>
            </a:r>
          </a:p>
          <a:p>
            <a:pPr marL="685800" lvl="1" indent="-228600">
              <a:buFont typeface="Arial" panose="020B0604020202020204" pitchFamily="34" charset="0"/>
              <a:buChar char="•"/>
              <a:defRPr/>
            </a:pPr>
            <a:r>
              <a:rPr kumimoji="0" lang="en-US" sz="2000" i="0" u="none" strike="noStrike" kern="1200" cap="none" spc="0" normalizeH="0" baseline="0" noProof="0" dirty="0">
                <a:ln>
                  <a:noFill/>
                </a:ln>
                <a:solidFill>
                  <a:prstClr val="black"/>
                </a:solidFill>
                <a:effectLst/>
                <a:uLnTx/>
                <a:uFillTx/>
                <a:latin typeface="Calibri" panose="020F0502020204030204"/>
                <a:ea typeface="+mn-ea"/>
                <a:cs typeface="+mn-cs"/>
              </a:rPr>
              <a:t>Allows the deductibility of environmental related expenses, incurred by virtue of:</a:t>
            </a:r>
          </a:p>
          <a:p>
            <a:pPr marL="1143000" lvl="2" indent="-228600">
              <a:buFont typeface="Arial" panose="020B0604020202020204" pitchFamily="34" charset="0"/>
              <a:buChar char="•"/>
              <a:defRPr/>
            </a:pP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Requirements imposed by the authority for the execution of a project or activity. </a:t>
            </a:r>
          </a:p>
          <a:p>
            <a:pPr marL="1143000" lvl="2" indent="-228600">
              <a:buFont typeface="Arial" panose="020B0604020202020204" pitchFamily="34" charset="0"/>
              <a:buChar char="•"/>
              <a:defRPr/>
            </a:pP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Voluntary commitments made in environmental impact assessments or statements. </a:t>
            </a:r>
          </a:p>
          <a:p>
            <a:pPr marL="685800" lvl="1" indent="-228600">
              <a:buFont typeface="Arial" panose="020B0604020202020204" pitchFamily="34" charset="0"/>
              <a:buChar char="•"/>
              <a:defRPr/>
            </a:pPr>
            <a:r>
              <a:rPr kumimoji="0" lang="en-US" sz="2000" i="0" u="none" strike="noStrike" kern="1200" cap="none" spc="0" normalizeH="0" baseline="0" noProof="0" dirty="0">
                <a:ln>
                  <a:noFill/>
                </a:ln>
                <a:solidFill>
                  <a:prstClr val="black"/>
                </a:solidFill>
                <a:effectLst/>
                <a:uLnTx/>
                <a:uFillTx/>
                <a:latin typeface="Calibri" panose="020F0502020204030204"/>
                <a:ea typeface="+mn-ea"/>
                <a:cs typeface="+mn-cs"/>
              </a:rPr>
              <a:t>Introduced by the latest tax reform law (2020), which confirmed previous administrative pronouncements on the matter.</a:t>
            </a:r>
          </a:p>
          <a:p>
            <a:pPr>
              <a:lnSpc>
                <a:spcPct val="100000"/>
              </a:lnSpc>
              <a:spcBef>
                <a:spcPts val="0"/>
              </a:spcBef>
            </a:pPr>
            <a:endParaRPr lang="en-GB" dirty="0">
              <a:effectLst>
                <a:outerShdw blurRad="38100" dist="38100" dir="2700000" algn="tl">
                  <a:srgbClr val="000000">
                    <a:alpha val="43137"/>
                  </a:srgbClr>
                </a:outerShdw>
              </a:effectLst>
              <a:latin typeface="Heldane Text Medium" panose="020206030302020D0203"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100" b="1" i="0" u="none" strike="noStrike" kern="1200" cap="none" spc="0" normalizeH="0" baseline="0" noProof="0" dirty="0">
              <a:ln>
                <a:noFill/>
              </a:ln>
              <a:solidFill>
                <a:srgbClr val="3F4A52"/>
              </a:solidFill>
              <a:effectLst/>
              <a:uLnTx/>
              <a:uFillTx/>
              <a:latin typeface="Open Sans" panose="020B0606030504020204" pitchFamily="34"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20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6" name="TextBox 5" descr="" title="">
            <a:extLst>
              <a:ext uri="{FF2B5EF4-FFF2-40B4-BE49-F238E27FC236}">
                <a16:creationId xmlns:a16="http://schemas.microsoft.com/office/drawing/2014/main" id="{2C90650F-D2F2-818F-09D6-D3AC3AB1472D}"/>
              </a:ext>
            </a:extLst>
          </p:cNvPr>
          <p:cNvSpPr txBox="1"/>
          <p:nvPr/>
        </p:nvSpPr>
        <p:spPr>
          <a:xfrm>
            <a:off x="263769" y="6378548"/>
            <a:ext cx="8563708" cy="369332"/>
          </a:xfrm>
          <a:prstGeom prst="rect">
            <a:avLst/>
          </a:prstGeom>
          <a:noFill/>
        </p:spPr>
        <p:txBody>
          <a:bodyPr wrap="square" rtlCol="0">
            <a:spAutoFit/>
          </a:bodyPr>
          <a:lstStyle/>
          <a:p>
            <a:r>
              <a:rPr lang="en-US" dirty="0">
                <a:solidFill>
                  <a:schemeClr val="bg1">
                    <a:lumMod val="75000"/>
                  </a:schemeClr>
                </a:solidFill>
              </a:rPr>
              <a:t>3.  Green Tax Incentives</a:t>
            </a:r>
          </a:p>
        </p:txBody>
      </p:sp>
    </p:spTree>
    <p:extLst>
      <p:ext uri="{BB962C8B-B14F-4D97-AF65-F5344CB8AC3E}">
        <p14:creationId xmlns:p14="http://schemas.microsoft.com/office/powerpoint/2010/main" val="3639443002"/>
      </p:ext>
    </p:extLst>
  </p:cSld>
  <p:clrMapOvr>
    <a:masterClrMapping/>
  </p:clrMapOvr>
</p:sld>
</file>

<file path=ppt/slides/slide34.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descr="" title=""/>
          <p:cNvSpPr>
            <a:spLocks noGrp="1"/>
          </p:cNvSpPr>
          <p:nvPr>
            <p:ph type="title"/>
          </p:nvPr>
        </p:nvSpPr>
        <p:spPr/>
        <p:txBody>
          <a:bodyPr>
            <a:noAutofit/>
          </a:bodyPr>
          <a:lstStyle/>
          <a:p>
            <a:pPr marL="0" indent="0">
              <a:buNone/>
            </a:pPr>
            <a:r>
              <a:rPr lang="en-GB" dirty="0"/>
              <a:t>What about Chile?</a:t>
            </a:r>
            <a:endParaRPr lang="es-ES" b="1" dirty="0">
              <a:highlight>
                <a:srgbClr val="FFFF00"/>
              </a:highlight>
            </a:endParaRPr>
          </a:p>
        </p:txBody>
      </p:sp>
      <p:sp>
        <p:nvSpPr>
          <p:cNvPr id="5" name="Marcador de texto 11" descr="" title="">
            <a:extLst>
              <a:ext uri="{FF2B5EF4-FFF2-40B4-BE49-F238E27FC236}">
                <a16:creationId xmlns:a16="http://schemas.microsoft.com/office/drawing/2014/main" id="{BDA51ACD-8B4E-A1E8-B456-2BF0B4651039}"/>
              </a:ext>
            </a:extLst>
          </p:cNvPr>
          <p:cNvSpPr txBox="1">
            <a:spLocks/>
          </p:cNvSpPr>
          <p:nvPr/>
        </p:nvSpPr>
        <p:spPr>
          <a:xfrm>
            <a:off x="828503" y="1624752"/>
            <a:ext cx="10288676" cy="440242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Heldane Text Medium" panose="02020503030202060203" pitchFamily="18"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Heldane Text Medium" panose="02020503030202060203" pitchFamily="18"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ldane Text Medium" panose="02020503030202060203" pitchFamily="18"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ldane Text Medium" panose="02020503030202060203" pitchFamily="18"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spcBef>
                <a:spcPts val="500"/>
              </a:spcBef>
              <a:buFont typeface="Arial" panose="020B0604020202020204" pitchFamily="34" charset="0"/>
              <a:buChar char="•"/>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Energy Efficiency Law</a:t>
            </a:r>
          </a:p>
          <a:p>
            <a:pPr marL="685800" lvl="1" indent="-228600">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Accelerated depreciation regime (1 year) for electric vehicles, hybrid vehicles with external recharging and other vehicles qualified as zero emissions by the Ministry of Energy.</a:t>
            </a:r>
          </a:p>
          <a:p>
            <a:pPr marL="685800" lvl="1" indent="-228600">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Effective until February 2031.</a:t>
            </a:r>
          </a:p>
          <a:p>
            <a:pPr marL="228600" indent="-228600">
              <a:spcBef>
                <a:spcPts val="500"/>
              </a:spcBef>
              <a:buFont typeface="Arial" panose="020B0604020202020204" pitchFamily="34" charset="0"/>
              <a:buChar char="•"/>
              <a:defRPr/>
            </a:pP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indent="-228600">
              <a:spcBef>
                <a:spcPts val="500"/>
              </a:spcBef>
              <a:buFont typeface="Arial" panose="020B0604020202020204" pitchFamily="34" charset="0"/>
              <a:buChar char="•"/>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Tax reform proposal</a:t>
            </a:r>
          </a:p>
          <a:p>
            <a:pPr marL="685800" lvl="1" indent="-228600">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R&amp;D projects that have a direct positive environmental impact would be able to benefit from a 50% tax credit against the corporate income tax, instead of the 35% general rule.</a:t>
            </a:r>
          </a:p>
          <a:p>
            <a:pPr marL="685800" lvl="1" indent="-228600">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Projects with direct positive environmental impact = those related to conducting or executing R&amp;D aimed at creating technologies that allow less use of fossil fuels, less waste generation, less use of raw materials, or that facilitate or allow the mitigation, adaption or resilience to climate change.</a:t>
            </a:r>
          </a:p>
          <a:p>
            <a:pPr>
              <a:lnSpc>
                <a:spcPct val="100000"/>
              </a:lnSpc>
              <a:spcBef>
                <a:spcPts val="0"/>
              </a:spcBef>
            </a:pPr>
            <a:endParaRPr lang="en-GB" dirty="0">
              <a:effectLst>
                <a:outerShdw blurRad="38100" dist="38100" dir="2700000" algn="tl">
                  <a:srgbClr val="000000">
                    <a:alpha val="43137"/>
                  </a:srgbClr>
                </a:outerShdw>
              </a:effectLst>
              <a:latin typeface="Heldane Text Medium" panose="020206030302020D0203"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100" b="1" i="0" u="none" strike="noStrike" kern="1200" cap="none" spc="0" normalizeH="0" baseline="0" noProof="0" dirty="0">
              <a:ln>
                <a:noFill/>
              </a:ln>
              <a:solidFill>
                <a:srgbClr val="3F4A52"/>
              </a:solidFill>
              <a:effectLst/>
              <a:uLnTx/>
              <a:uFillTx/>
              <a:latin typeface="Open Sans" panose="020B0606030504020204" pitchFamily="34"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20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6" name="TextBox 5" descr="" title="">
            <a:extLst>
              <a:ext uri="{FF2B5EF4-FFF2-40B4-BE49-F238E27FC236}">
                <a16:creationId xmlns:a16="http://schemas.microsoft.com/office/drawing/2014/main" id="{E9B15ACF-8A75-7927-9C7F-B5F8EAB064C2}"/>
              </a:ext>
            </a:extLst>
          </p:cNvPr>
          <p:cNvSpPr txBox="1"/>
          <p:nvPr/>
        </p:nvSpPr>
        <p:spPr>
          <a:xfrm>
            <a:off x="263769" y="6378548"/>
            <a:ext cx="8563708" cy="369332"/>
          </a:xfrm>
          <a:prstGeom prst="rect">
            <a:avLst/>
          </a:prstGeom>
          <a:noFill/>
        </p:spPr>
        <p:txBody>
          <a:bodyPr wrap="square" rtlCol="0">
            <a:spAutoFit/>
          </a:bodyPr>
          <a:lstStyle/>
          <a:p>
            <a:r>
              <a:rPr lang="en-US" dirty="0">
                <a:solidFill>
                  <a:schemeClr val="bg1">
                    <a:lumMod val="75000"/>
                  </a:schemeClr>
                </a:solidFill>
              </a:rPr>
              <a:t>3.  Green Tax Incentives</a:t>
            </a:r>
          </a:p>
        </p:txBody>
      </p:sp>
    </p:spTree>
    <p:extLst>
      <p:ext uri="{BB962C8B-B14F-4D97-AF65-F5344CB8AC3E}">
        <p14:creationId xmlns:p14="http://schemas.microsoft.com/office/powerpoint/2010/main" val="3357752676"/>
      </p:ext>
    </p:extLst>
  </p:cSld>
  <p:clrMapOvr>
    <a:masterClrMapping/>
  </p:clrMapOvr>
</p:sld>
</file>

<file path=ppt/slides/slide35.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descr="" title=""/>
          <p:cNvSpPr>
            <a:spLocks noGrp="1"/>
          </p:cNvSpPr>
          <p:nvPr>
            <p:ph type="title"/>
          </p:nvPr>
        </p:nvSpPr>
        <p:spPr/>
        <p:txBody>
          <a:bodyPr>
            <a:noAutofit/>
          </a:bodyPr>
          <a:lstStyle/>
          <a:p>
            <a:pPr marL="0" indent="0">
              <a:buNone/>
            </a:pPr>
            <a:r>
              <a:rPr lang="es-ES" dirty="0" err="1"/>
              <a:t>Government</a:t>
            </a:r>
            <a:r>
              <a:rPr lang="es-ES" dirty="0"/>
              <a:t> </a:t>
            </a:r>
            <a:r>
              <a:rPr lang="es-ES" dirty="0" err="1"/>
              <a:t>spending</a:t>
            </a:r>
            <a:r>
              <a:rPr lang="es-ES" dirty="0"/>
              <a:t> </a:t>
            </a:r>
            <a:r>
              <a:rPr lang="es-ES" dirty="0" err="1"/>
              <a:t>on</a:t>
            </a:r>
            <a:r>
              <a:rPr lang="es-ES" dirty="0"/>
              <a:t> </a:t>
            </a:r>
            <a:r>
              <a:rPr lang="es-ES" dirty="0" err="1"/>
              <a:t>green</a:t>
            </a:r>
            <a:r>
              <a:rPr lang="es-ES" dirty="0"/>
              <a:t> incentives in </a:t>
            </a:r>
            <a:r>
              <a:rPr lang="es-ES" dirty="0" err="1"/>
              <a:t>Finland</a:t>
            </a:r>
            <a:endParaRPr lang="es-ES" dirty="0"/>
          </a:p>
        </p:txBody>
      </p:sp>
      <p:sp>
        <p:nvSpPr>
          <p:cNvPr id="5" name="Marcador de texto 11" descr="" title="">
            <a:extLst>
              <a:ext uri="{FF2B5EF4-FFF2-40B4-BE49-F238E27FC236}">
                <a16:creationId xmlns:a16="http://schemas.microsoft.com/office/drawing/2014/main" id="{BDA51ACD-8B4E-A1E8-B456-2BF0B4651039}"/>
              </a:ext>
            </a:extLst>
          </p:cNvPr>
          <p:cNvSpPr txBox="1">
            <a:spLocks/>
          </p:cNvSpPr>
          <p:nvPr/>
        </p:nvSpPr>
        <p:spPr>
          <a:xfrm>
            <a:off x="828503" y="1791805"/>
            <a:ext cx="10288676" cy="440242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Heldane Text Medium" panose="02020503030202060203" pitchFamily="18"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Heldane Text Medium" panose="02020503030202060203" pitchFamily="18"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ldane Text Medium" panose="02020503030202060203" pitchFamily="18"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ldane Text Medium" panose="02020503030202060203" pitchFamily="18"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spcBef>
                <a:spcPts val="500"/>
              </a:spcBef>
              <a:buFont typeface="Arial" panose="020B0604020202020204" pitchFamily="34" charset="0"/>
              <a:buChar char="•"/>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Reduced levies on energy at Consumer Level</a:t>
            </a:r>
          </a:p>
          <a:p>
            <a:pPr marL="685800" lvl="1" indent="-228600">
              <a:buFont typeface="Arial" panose="020B0604020202020204" pitchFamily="34" charset="0"/>
              <a:buChar char="•"/>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New electric cars exempted from car tax since October 2021</a:t>
            </a:r>
          </a:p>
          <a:p>
            <a:pPr marL="685800" lvl="1" indent="-228600">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“distribution obligation” of liquid fuel reduced since July 2022</a:t>
            </a:r>
          </a:p>
          <a:p>
            <a:pPr marL="1143000" lvl="2" indent="-22860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Previously gasoline sold to consumers had to include 19.5% of biofuel</a:t>
            </a:r>
          </a:p>
          <a:p>
            <a:pPr marL="1143000" lvl="2" indent="-22860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New reduced obligation is only 12%. </a:t>
            </a:r>
          </a:p>
          <a:p>
            <a:pPr marL="1143000" lvl="2" indent="-22860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Reduction of consumer prices, as biofuel has a higher production cost</a:t>
            </a:r>
          </a:p>
          <a:p>
            <a:pPr marL="1143000" lvl="2" indent="-22860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Increased excise duty accrual as biofuel is exempted from excise tax.</a:t>
            </a:r>
          </a:p>
          <a:p>
            <a:pPr marL="685800" lvl="1" indent="-228600">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Temporary VAT reduction of electricity from 24% to 10% between December 2022 and April 2023</a:t>
            </a:r>
          </a:p>
          <a:p>
            <a:pPr marL="685800" lvl="1" indent="-228600">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Temporary VAT exemption of public transport between January-April 2023</a:t>
            </a:r>
          </a:p>
          <a:p>
            <a:pPr marL="685800" lvl="1" indent="-228600">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Temporary income tax deduction based on high electricity costs</a:t>
            </a:r>
            <a:endPar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nSpc>
                <a:spcPct val="100000"/>
              </a:lnSpc>
              <a:spcBef>
                <a:spcPts val="0"/>
              </a:spcBef>
            </a:pPr>
            <a:endParaRPr lang="en-GB" dirty="0">
              <a:effectLst>
                <a:outerShdw blurRad="38100" dist="38100" dir="2700000" algn="tl">
                  <a:srgbClr val="000000">
                    <a:alpha val="43137"/>
                  </a:srgbClr>
                </a:outerShdw>
              </a:effectLst>
              <a:latin typeface="Heldane Text Medium" panose="020206030302020D0203"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100" b="1" i="0" u="none" strike="noStrike" kern="1200" cap="none" spc="0" normalizeH="0" baseline="0" noProof="0" dirty="0">
              <a:ln>
                <a:noFill/>
              </a:ln>
              <a:solidFill>
                <a:srgbClr val="3F4A52"/>
              </a:solidFill>
              <a:effectLst/>
              <a:uLnTx/>
              <a:uFillTx/>
              <a:latin typeface="Open Sans" panose="020B0606030504020204" pitchFamily="34"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20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6" name="TextBox 5" descr="" title="">
            <a:extLst>
              <a:ext uri="{FF2B5EF4-FFF2-40B4-BE49-F238E27FC236}">
                <a16:creationId xmlns:a16="http://schemas.microsoft.com/office/drawing/2014/main" id="{AE696E38-6CBE-859E-E73A-784E75A1A477}"/>
              </a:ext>
            </a:extLst>
          </p:cNvPr>
          <p:cNvSpPr txBox="1"/>
          <p:nvPr/>
        </p:nvSpPr>
        <p:spPr>
          <a:xfrm>
            <a:off x="263769" y="6378548"/>
            <a:ext cx="8563708" cy="369332"/>
          </a:xfrm>
          <a:prstGeom prst="rect">
            <a:avLst/>
          </a:prstGeom>
          <a:noFill/>
        </p:spPr>
        <p:txBody>
          <a:bodyPr wrap="square" rtlCol="0">
            <a:spAutoFit/>
          </a:bodyPr>
          <a:lstStyle/>
          <a:p>
            <a:r>
              <a:rPr lang="en-US" dirty="0">
                <a:solidFill>
                  <a:schemeClr val="bg1">
                    <a:lumMod val="75000"/>
                  </a:schemeClr>
                </a:solidFill>
              </a:rPr>
              <a:t>3.  Green Tax Incentives</a:t>
            </a:r>
          </a:p>
        </p:txBody>
      </p:sp>
    </p:spTree>
    <p:extLst>
      <p:ext uri="{BB962C8B-B14F-4D97-AF65-F5344CB8AC3E}">
        <p14:creationId xmlns:p14="http://schemas.microsoft.com/office/powerpoint/2010/main" val="1243829832"/>
      </p:ext>
    </p:extLst>
  </p:cSld>
  <p:clrMapOvr>
    <a:masterClrMapping/>
  </p:clrMapOvr>
</p:sld>
</file>

<file path=ppt/slides/slide36.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Marcador de texto 11" descr="" title="">
            <a:extLst>
              <a:ext uri="{FF2B5EF4-FFF2-40B4-BE49-F238E27FC236}">
                <a16:creationId xmlns:a16="http://schemas.microsoft.com/office/drawing/2014/main" id="{BDA51ACD-8B4E-A1E8-B456-2BF0B4651039}"/>
              </a:ext>
            </a:extLst>
          </p:cNvPr>
          <p:cNvSpPr txBox="1">
            <a:spLocks/>
          </p:cNvSpPr>
          <p:nvPr/>
        </p:nvSpPr>
        <p:spPr>
          <a:xfrm>
            <a:off x="838200" y="1703882"/>
            <a:ext cx="10288676" cy="440242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Heldane Text Medium" panose="02020503030202060203" pitchFamily="18"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Heldane Text Medium" panose="02020503030202060203" pitchFamily="18"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ldane Text Medium" panose="02020503030202060203" pitchFamily="18"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ldane Text Medium" panose="02020503030202060203" pitchFamily="18"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285750">
              <a:lnSpc>
                <a:spcPct val="100000"/>
              </a:lnSpc>
              <a:spcBef>
                <a:spcPts val="0"/>
              </a:spcBef>
              <a:buFont typeface="Arial" panose="020B0604020202020204" pitchFamily="34" charset="0"/>
              <a:buChar char="•"/>
            </a:pPr>
            <a:r>
              <a:rPr lang="en-US" dirty="0">
                <a:solidFill>
                  <a:sysClr val="windowText" lastClr="000000"/>
                </a:solidFill>
                <a:latin typeface="Calibri" panose="020F0502020204030204" pitchFamily="34" charset="0"/>
                <a:cs typeface="Calibri" panose="020F0502020204030204" pitchFamily="34" charset="0"/>
              </a:rPr>
              <a:t>Grants available for: </a:t>
            </a:r>
          </a:p>
          <a:p>
            <a:pPr marL="800100" lvl="1" indent="-285750">
              <a:lnSpc>
                <a:spcPct val="100000"/>
              </a:lnSpc>
              <a:spcBef>
                <a:spcPts val="0"/>
              </a:spcBef>
              <a:buFont typeface="Arial" panose="020B0604020202020204" pitchFamily="34" charset="0"/>
              <a:buChar char="•"/>
            </a:pPr>
            <a:r>
              <a:rPr lang="en-US" sz="2000" dirty="0">
                <a:solidFill>
                  <a:sysClr val="windowText" lastClr="000000"/>
                </a:solidFill>
                <a:latin typeface="Calibri" panose="020F0502020204030204" pitchFamily="34" charset="0"/>
                <a:cs typeface="Calibri" panose="020F0502020204030204" pitchFamily="34" charset="0"/>
              </a:rPr>
              <a:t>Municipalities for costs relating to zoning of wind power plant projects</a:t>
            </a:r>
          </a:p>
          <a:p>
            <a:pPr marL="800100" lvl="1" indent="-285750">
              <a:lnSpc>
                <a:spcPct val="100000"/>
              </a:lnSpc>
              <a:spcBef>
                <a:spcPts val="0"/>
              </a:spcBef>
              <a:buFont typeface="Arial" panose="020B0604020202020204" pitchFamily="34" charset="0"/>
              <a:buChar char="•"/>
            </a:pPr>
            <a:r>
              <a:rPr lang="en-US" sz="2000" dirty="0">
                <a:solidFill>
                  <a:sysClr val="windowText" lastClr="000000"/>
                </a:solidFill>
                <a:latin typeface="Calibri" panose="020F0502020204030204" pitchFamily="34" charset="0"/>
                <a:cs typeface="Calibri" panose="020F0502020204030204" pitchFamily="34" charset="0"/>
              </a:rPr>
              <a:t>Certain wind power projects to be able to sell electricity with certain price level (feed-in-tariff system)</a:t>
            </a:r>
          </a:p>
          <a:p>
            <a:pPr marL="800100" lvl="1" indent="-285750">
              <a:lnSpc>
                <a:spcPct val="100000"/>
              </a:lnSpc>
              <a:spcBef>
                <a:spcPts val="0"/>
              </a:spcBef>
              <a:buFont typeface="Arial" panose="020B0604020202020204" pitchFamily="34" charset="0"/>
              <a:buChar char="•"/>
            </a:pPr>
            <a:r>
              <a:rPr lang="en-US" sz="2000" dirty="0">
                <a:solidFill>
                  <a:sysClr val="windowText" lastClr="000000"/>
                </a:solidFill>
                <a:latin typeface="Calibri" panose="020F0502020204030204" pitchFamily="34" charset="0"/>
                <a:cs typeface="Calibri" panose="020F0502020204030204" pitchFamily="34" charset="0"/>
              </a:rPr>
              <a:t>Individuals and enterprises for acquisition of solar power panels</a:t>
            </a:r>
          </a:p>
          <a:p>
            <a:pPr marL="800100" lvl="1" indent="-285750">
              <a:lnSpc>
                <a:spcPct val="100000"/>
              </a:lnSpc>
              <a:spcBef>
                <a:spcPts val="0"/>
              </a:spcBef>
              <a:buFont typeface="Arial" panose="020B0604020202020204" pitchFamily="34" charset="0"/>
              <a:buChar char="•"/>
            </a:pPr>
            <a:r>
              <a:rPr lang="en-US" sz="2000" dirty="0">
                <a:solidFill>
                  <a:sysClr val="windowText" lastClr="000000"/>
                </a:solidFill>
                <a:latin typeface="Calibri" panose="020F0502020204030204" pitchFamily="34" charset="0"/>
                <a:cs typeface="Calibri" panose="020F0502020204030204" pitchFamily="34" charset="0"/>
              </a:rPr>
              <a:t>Individuals and enterprises for purchasing new electric cars</a:t>
            </a:r>
          </a:p>
          <a:p>
            <a:pPr marL="342900" indent="-285750">
              <a:lnSpc>
                <a:spcPct val="100000"/>
              </a:lnSpc>
              <a:spcBef>
                <a:spcPts val="0"/>
              </a:spcBef>
              <a:buFont typeface="Arial" panose="020B0604020202020204" pitchFamily="34" charset="0"/>
              <a:buChar char="•"/>
            </a:pPr>
            <a:endParaRPr lang="en-US" dirty="0">
              <a:solidFill>
                <a:sysClr val="windowText" lastClr="000000"/>
              </a:solidFill>
              <a:latin typeface="Calibri" panose="020F0502020204030204" pitchFamily="34" charset="0"/>
              <a:cs typeface="Calibri" panose="020F0502020204030204" pitchFamily="34" charset="0"/>
            </a:endParaRPr>
          </a:p>
          <a:p>
            <a:pPr marL="342900" indent="-285750">
              <a:lnSpc>
                <a:spcPct val="100000"/>
              </a:lnSpc>
              <a:spcBef>
                <a:spcPts val="0"/>
              </a:spcBef>
              <a:buFont typeface="Arial" panose="020B0604020202020204" pitchFamily="34" charset="0"/>
              <a:buChar char="•"/>
            </a:pPr>
            <a:r>
              <a:rPr lang="en-US" dirty="0">
                <a:solidFill>
                  <a:sysClr val="windowText" lastClr="000000"/>
                </a:solidFill>
                <a:latin typeface="Calibri" panose="020F0502020204030204" pitchFamily="34" charset="0"/>
                <a:cs typeface="Calibri" panose="020F0502020204030204" pitchFamily="34" charset="0"/>
              </a:rPr>
              <a:t>Tax Credits available for installing solar power panels or otherwise having renovation work to permanent or recreational homes.</a:t>
            </a:r>
          </a:p>
          <a:p>
            <a:pPr marL="342900" indent="-285750">
              <a:lnSpc>
                <a:spcPct val="100000"/>
              </a:lnSpc>
              <a:spcBef>
                <a:spcPts val="0"/>
              </a:spcBef>
              <a:buFont typeface="Arial" panose="020B0604020202020204" pitchFamily="34" charset="0"/>
              <a:buChar char="•"/>
            </a:pPr>
            <a:endParaRPr lang="en-US" dirty="0">
              <a:solidFill>
                <a:sysClr val="windowText" lastClr="000000"/>
              </a:solidFill>
              <a:latin typeface="Calibri" panose="020F0502020204030204" pitchFamily="34" charset="0"/>
              <a:cs typeface="Calibri" panose="020F0502020204030204" pitchFamily="34" charset="0"/>
            </a:endParaRPr>
          </a:p>
          <a:p>
            <a:pPr marL="342900" indent="-285750">
              <a:lnSpc>
                <a:spcPct val="100000"/>
              </a:lnSpc>
              <a:spcBef>
                <a:spcPts val="0"/>
              </a:spcBef>
              <a:buFont typeface="Arial" panose="020B0604020202020204" pitchFamily="34" charset="0"/>
              <a:buChar char="•"/>
            </a:pPr>
            <a:r>
              <a:rPr lang="en-US" dirty="0">
                <a:solidFill>
                  <a:sysClr val="windowText" lastClr="000000"/>
                </a:solidFill>
                <a:latin typeface="Calibri" panose="020F0502020204030204" pitchFamily="34" charset="0"/>
                <a:cs typeface="Calibri" panose="020F0502020204030204" pitchFamily="34" charset="0"/>
              </a:rPr>
              <a:t>Relating to VAT Finland, has not so far used the possibility to apply zero, super reduced or reduced rates to the supply of certain environmentally friendly goods and services as enabled by the recent change in EU VAT Directive.</a:t>
            </a:r>
          </a:p>
          <a:p>
            <a:pPr>
              <a:lnSpc>
                <a:spcPct val="100000"/>
              </a:lnSpc>
              <a:spcBef>
                <a:spcPts val="0"/>
              </a:spcBef>
            </a:pPr>
            <a:endParaRPr lang="en-GB" dirty="0">
              <a:effectLst>
                <a:outerShdw blurRad="38100" dist="38100" dir="2700000" algn="tl">
                  <a:srgbClr val="000000">
                    <a:alpha val="43137"/>
                  </a:srgbClr>
                </a:outerShdw>
              </a:effectLst>
              <a:latin typeface="Heldane Text Medium" panose="020206030302020D0203"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100" b="1" i="0" u="none" strike="noStrike" kern="1200" cap="none" spc="0" normalizeH="0" baseline="0" noProof="0" dirty="0">
              <a:ln>
                <a:noFill/>
              </a:ln>
              <a:solidFill>
                <a:srgbClr val="3F4A52"/>
              </a:solidFill>
              <a:effectLst/>
              <a:uLnTx/>
              <a:uFillTx/>
              <a:latin typeface="Open Sans" panose="020B0606030504020204" pitchFamily="34"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20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6" name="TextBox 5" descr="" title="">
            <a:extLst>
              <a:ext uri="{FF2B5EF4-FFF2-40B4-BE49-F238E27FC236}">
                <a16:creationId xmlns:a16="http://schemas.microsoft.com/office/drawing/2014/main" id="{406CC57B-0EA2-9BAD-E500-24AA9A2E3ED1}"/>
              </a:ext>
            </a:extLst>
          </p:cNvPr>
          <p:cNvSpPr txBox="1"/>
          <p:nvPr/>
        </p:nvSpPr>
        <p:spPr>
          <a:xfrm>
            <a:off x="263769" y="6378548"/>
            <a:ext cx="8563708" cy="369332"/>
          </a:xfrm>
          <a:prstGeom prst="rect">
            <a:avLst/>
          </a:prstGeom>
          <a:noFill/>
        </p:spPr>
        <p:txBody>
          <a:bodyPr wrap="square" rtlCol="0">
            <a:spAutoFit/>
          </a:bodyPr>
          <a:lstStyle/>
          <a:p>
            <a:r>
              <a:rPr lang="en-US" dirty="0">
                <a:solidFill>
                  <a:schemeClr val="bg1">
                    <a:lumMod val="75000"/>
                  </a:schemeClr>
                </a:solidFill>
              </a:rPr>
              <a:t>3.  Green Tax Incentives</a:t>
            </a:r>
          </a:p>
        </p:txBody>
      </p:sp>
      <p:sp>
        <p:nvSpPr>
          <p:cNvPr id="8" name="Title 7" descr="" title="">
            <a:extLst>
              <a:ext uri="{FF2B5EF4-FFF2-40B4-BE49-F238E27FC236}">
                <a16:creationId xmlns:a16="http://schemas.microsoft.com/office/drawing/2014/main" id="{AA7A0F5B-AE02-E292-B515-A4219FE32604}"/>
              </a:ext>
            </a:extLst>
          </p:cNvPr>
          <p:cNvSpPr>
            <a:spLocks noGrp="1"/>
          </p:cNvSpPr>
          <p:nvPr>
            <p:ph type="title"/>
          </p:nvPr>
        </p:nvSpPr>
        <p:spPr/>
        <p:txBody>
          <a:bodyPr/>
          <a:lstStyle/>
          <a:p>
            <a:r>
              <a:rPr lang="es-ES" dirty="0" err="1"/>
              <a:t>Government</a:t>
            </a:r>
            <a:r>
              <a:rPr lang="es-ES" dirty="0"/>
              <a:t> </a:t>
            </a:r>
            <a:r>
              <a:rPr lang="es-ES" dirty="0" err="1"/>
              <a:t>spending</a:t>
            </a:r>
            <a:r>
              <a:rPr lang="es-ES" dirty="0"/>
              <a:t> </a:t>
            </a:r>
            <a:r>
              <a:rPr lang="es-ES" dirty="0" err="1"/>
              <a:t>on</a:t>
            </a:r>
            <a:r>
              <a:rPr lang="es-ES" dirty="0"/>
              <a:t> </a:t>
            </a:r>
            <a:r>
              <a:rPr lang="es-ES" dirty="0" err="1"/>
              <a:t>green</a:t>
            </a:r>
            <a:r>
              <a:rPr lang="es-ES" dirty="0"/>
              <a:t> incentives in </a:t>
            </a:r>
            <a:r>
              <a:rPr lang="es-ES" dirty="0" err="1"/>
              <a:t>Finland</a:t>
            </a:r>
            <a:endParaRPr lang="en-US" dirty="0"/>
          </a:p>
        </p:txBody>
      </p:sp>
    </p:spTree>
    <p:extLst>
      <p:ext uri="{BB962C8B-B14F-4D97-AF65-F5344CB8AC3E}">
        <p14:creationId xmlns:p14="http://schemas.microsoft.com/office/powerpoint/2010/main" val="2619841671"/>
      </p:ext>
    </p:extLst>
  </p:cSld>
  <p:clrMapOvr>
    <a:masterClrMapping/>
  </p:clrMapOvr>
</p:sld>
</file>

<file path=ppt/slides/slide37.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descr="" title=""/>
          <p:cNvSpPr>
            <a:spLocks noGrp="1"/>
          </p:cNvSpPr>
          <p:nvPr>
            <p:ph type="title"/>
          </p:nvPr>
        </p:nvSpPr>
        <p:spPr/>
        <p:txBody>
          <a:bodyPr>
            <a:noAutofit/>
          </a:bodyPr>
          <a:lstStyle/>
          <a:p>
            <a:pPr marL="0" indent="0">
              <a:buNone/>
            </a:pPr>
            <a:r>
              <a:rPr lang="en-CA" sz="3600" dirty="0"/>
              <a:t>How is Spain incentivising green initiatives? </a:t>
            </a:r>
            <a:endParaRPr lang="es-ES" sz="3600" b="1" dirty="0">
              <a:highlight>
                <a:srgbClr val="FFFF00"/>
              </a:highlight>
            </a:endParaRPr>
          </a:p>
        </p:txBody>
      </p:sp>
      <p:sp>
        <p:nvSpPr>
          <p:cNvPr id="5" name="Marcador de texto 11" descr="" title="">
            <a:extLst>
              <a:ext uri="{FF2B5EF4-FFF2-40B4-BE49-F238E27FC236}">
                <a16:creationId xmlns:a16="http://schemas.microsoft.com/office/drawing/2014/main" id="{BDA51ACD-8B4E-A1E8-B456-2BF0B4651039}"/>
              </a:ext>
            </a:extLst>
          </p:cNvPr>
          <p:cNvSpPr txBox="1">
            <a:spLocks/>
          </p:cNvSpPr>
          <p:nvPr/>
        </p:nvSpPr>
        <p:spPr>
          <a:xfrm>
            <a:off x="828503" y="1624752"/>
            <a:ext cx="10288676" cy="440242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Heldane Text Medium" panose="02020503030202060203" pitchFamily="18"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Heldane Text Medium" panose="02020503030202060203" pitchFamily="18"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ldane Text Medium" panose="02020503030202060203" pitchFamily="18"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ldane Text Medium" panose="02020503030202060203" pitchFamily="18"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285750">
              <a:lnSpc>
                <a:spcPct val="100000"/>
              </a:lnSpc>
              <a:spcBef>
                <a:spcPts val="0"/>
              </a:spcBef>
              <a:buFont typeface="Arial" panose="020B0604020202020204" pitchFamily="34" charset="0"/>
              <a:buChar char="•"/>
            </a:pPr>
            <a:r>
              <a:rPr lang="en-CA" dirty="0">
                <a:solidFill>
                  <a:sysClr val="windowText" lastClr="000000"/>
                </a:solidFill>
                <a:latin typeface="Calibri" panose="020F0502020204030204" pitchFamily="34" charset="0"/>
                <a:cs typeface="Calibri" panose="020F0502020204030204" pitchFamily="34" charset="0"/>
              </a:rPr>
              <a:t>Temporary measures to </a:t>
            </a:r>
            <a:r>
              <a:rPr lang="en-CA" b="1" dirty="0">
                <a:solidFill>
                  <a:sysClr val="windowText" lastClr="000000"/>
                </a:solidFill>
                <a:latin typeface="Calibri" panose="020F0502020204030204" pitchFamily="34" charset="0"/>
                <a:cs typeface="Calibri" panose="020F0502020204030204" pitchFamily="34" charset="0"/>
              </a:rPr>
              <a:t>reduce electricity price hike </a:t>
            </a:r>
            <a:r>
              <a:rPr lang="en-CA" dirty="0">
                <a:solidFill>
                  <a:sysClr val="windowText" lastClr="000000"/>
                </a:solidFill>
                <a:latin typeface="Calibri" panose="020F0502020204030204" pitchFamily="34" charset="0"/>
                <a:cs typeface="Calibri" panose="020F0502020204030204" pitchFamily="34" charset="0"/>
              </a:rPr>
              <a:t>in force from 3Q FY21 until 31/12/2022:</a:t>
            </a:r>
          </a:p>
          <a:p>
            <a:pPr marL="800100" lvl="1" indent="-285750">
              <a:lnSpc>
                <a:spcPct val="100000"/>
              </a:lnSpc>
              <a:spcBef>
                <a:spcPts val="0"/>
              </a:spcBef>
              <a:buFont typeface="Arial" panose="020B0604020202020204" pitchFamily="34" charset="0"/>
              <a:buChar char="•"/>
            </a:pPr>
            <a:r>
              <a:rPr lang="en-CA" sz="2000" dirty="0">
                <a:solidFill>
                  <a:sysClr val="windowText" lastClr="000000"/>
                </a:solidFill>
                <a:latin typeface="Calibri" panose="020F0502020204030204" pitchFamily="34" charset="0"/>
                <a:cs typeface="Calibri" panose="020F0502020204030204" pitchFamily="34" charset="0"/>
              </a:rPr>
              <a:t>Tax on the value of electric energy production was suspended</a:t>
            </a:r>
          </a:p>
          <a:p>
            <a:pPr marL="800100" lvl="1" indent="-285750">
              <a:lnSpc>
                <a:spcPct val="100000"/>
              </a:lnSpc>
              <a:spcBef>
                <a:spcPts val="0"/>
              </a:spcBef>
              <a:buFont typeface="Arial" panose="020B0604020202020204" pitchFamily="34" charset="0"/>
              <a:buChar char="•"/>
            </a:pPr>
            <a:r>
              <a:rPr lang="en-CA" sz="2000" dirty="0">
                <a:solidFill>
                  <a:sysClr val="windowText" lastClr="000000"/>
                </a:solidFill>
                <a:latin typeface="Calibri" panose="020F0502020204030204" pitchFamily="34" charset="0"/>
                <a:cs typeface="Calibri" panose="020F0502020204030204" pitchFamily="34" charset="0"/>
              </a:rPr>
              <a:t>Excise duty on electricity rate was reduced from 5,11% to 0,5% </a:t>
            </a:r>
          </a:p>
          <a:p>
            <a:pPr marL="342900" indent="-285750">
              <a:lnSpc>
                <a:spcPct val="100000"/>
              </a:lnSpc>
              <a:spcBef>
                <a:spcPts val="0"/>
              </a:spcBef>
              <a:buFont typeface="Arial" panose="020B0604020202020204" pitchFamily="34" charset="0"/>
              <a:buChar char="•"/>
            </a:pPr>
            <a:endParaRPr lang="en-CA" sz="1600" dirty="0">
              <a:solidFill>
                <a:sysClr val="windowText" lastClr="000000"/>
              </a:solidFill>
              <a:latin typeface="Calibri" panose="020F0502020204030204" pitchFamily="34" charset="0"/>
              <a:cs typeface="Calibri" panose="020F0502020204030204" pitchFamily="34" charset="0"/>
            </a:endParaRPr>
          </a:p>
          <a:p>
            <a:pPr marL="342900" indent="-285750">
              <a:lnSpc>
                <a:spcPct val="100000"/>
              </a:lnSpc>
              <a:spcBef>
                <a:spcPts val="0"/>
              </a:spcBef>
              <a:buFont typeface="Arial" panose="020B0604020202020204" pitchFamily="34" charset="0"/>
              <a:buChar char="•"/>
            </a:pPr>
            <a:r>
              <a:rPr lang="en-CA" dirty="0">
                <a:solidFill>
                  <a:sysClr val="windowText" lastClr="000000"/>
                </a:solidFill>
                <a:latin typeface="Calibri" panose="020F0502020204030204" pitchFamily="34" charset="0"/>
                <a:cs typeface="Calibri" panose="020F0502020204030204" pitchFamily="34" charset="0"/>
              </a:rPr>
              <a:t>VAT rate applicable on the electricity supply to certain customers was reduced from 21% to 10% and from 1/7/2022 until 31/1/2022 a further reduction to 5% has been implemented.</a:t>
            </a:r>
          </a:p>
          <a:p>
            <a:pPr marL="800100" lvl="1" indent="-285750">
              <a:lnSpc>
                <a:spcPct val="100000"/>
              </a:lnSpc>
              <a:spcBef>
                <a:spcPts val="0"/>
              </a:spcBef>
              <a:buFont typeface="Arial" panose="020B0604020202020204" pitchFamily="34" charset="0"/>
              <a:buChar char="•"/>
            </a:pPr>
            <a:endParaRPr lang="en-CA" sz="2000" dirty="0">
              <a:solidFill>
                <a:sysClr val="windowText" lastClr="000000"/>
              </a:solidFill>
              <a:latin typeface="Calibri" panose="020F0502020204030204" pitchFamily="34" charset="0"/>
              <a:cs typeface="Calibri" panose="020F0502020204030204" pitchFamily="34" charset="0"/>
            </a:endParaRPr>
          </a:p>
          <a:p>
            <a:pPr marL="342900" indent="-285750">
              <a:lnSpc>
                <a:spcPct val="100000"/>
              </a:lnSpc>
              <a:spcBef>
                <a:spcPts val="0"/>
              </a:spcBef>
              <a:buFont typeface="Arial" panose="020B0604020202020204" pitchFamily="34" charset="0"/>
              <a:buChar char="•"/>
            </a:pPr>
            <a:r>
              <a:rPr lang="en-CA" dirty="0">
                <a:solidFill>
                  <a:sysClr val="windowText" lastClr="000000"/>
                </a:solidFill>
                <a:latin typeface="Calibri" panose="020F0502020204030204" pitchFamily="34" charset="0"/>
                <a:cs typeface="Calibri" panose="020F0502020204030204" pitchFamily="34" charset="0"/>
              </a:rPr>
              <a:t>Temporary measures to reduce the </a:t>
            </a:r>
            <a:r>
              <a:rPr lang="en-CA" b="1" dirty="0">
                <a:solidFill>
                  <a:sysClr val="windowText" lastClr="000000"/>
                </a:solidFill>
                <a:latin typeface="Calibri" panose="020F0502020204030204" pitchFamily="34" charset="0"/>
                <a:cs typeface="Calibri" panose="020F0502020204030204" pitchFamily="34" charset="0"/>
              </a:rPr>
              <a:t>fuel’s price hike </a:t>
            </a:r>
            <a:r>
              <a:rPr lang="en-CA" dirty="0">
                <a:solidFill>
                  <a:sysClr val="windowText" lastClr="000000"/>
                </a:solidFill>
                <a:latin typeface="Calibri" panose="020F0502020204030204" pitchFamily="34" charset="0"/>
                <a:cs typeface="Calibri" panose="020F0502020204030204" pitchFamily="34" charset="0"/>
              </a:rPr>
              <a:t>from 30/3/2022 to 31/12/2022:</a:t>
            </a:r>
          </a:p>
          <a:p>
            <a:pPr marL="800100" lvl="1" indent="-285750">
              <a:lnSpc>
                <a:spcPct val="100000"/>
              </a:lnSpc>
              <a:spcBef>
                <a:spcPts val="0"/>
              </a:spcBef>
              <a:buFont typeface="Arial" panose="020B0604020202020204" pitchFamily="34" charset="0"/>
              <a:buChar char="•"/>
            </a:pPr>
            <a:r>
              <a:rPr lang="en-CA" sz="2000" dirty="0">
                <a:solidFill>
                  <a:sysClr val="windowText" lastClr="000000"/>
                </a:solidFill>
                <a:latin typeface="Calibri" panose="020F0502020204030204" pitchFamily="34" charset="0"/>
                <a:cs typeface="Calibri" panose="020F0502020204030204" pitchFamily="34" charset="0"/>
              </a:rPr>
              <a:t>Government bonus of €0,20 per litre of certain energy products </a:t>
            </a:r>
            <a:r>
              <a:rPr lang="es-ES" sz="2000" dirty="0">
                <a:solidFill>
                  <a:sysClr val="windowText" lastClr="000000"/>
                </a:solidFill>
                <a:latin typeface="Calibri" panose="020F0502020204030204" pitchFamily="34" charset="0"/>
                <a:cs typeface="Calibri" panose="020F0502020204030204" pitchFamily="34" charset="0"/>
              </a:rPr>
              <a:t>(</a:t>
            </a:r>
            <a:r>
              <a:rPr lang="es-ES" sz="2000" dirty="0" err="1">
                <a:solidFill>
                  <a:sysClr val="windowText" lastClr="000000"/>
                </a:solidFill>
                <a:latin typeface="Calibri" panose="020F0502020204030204" pitchFamily="34" charset="0"/>
                <a:cs typeface="Calibri" panose="020F0502020204030204" pitchFamily="34" charset="0"/>
              </a:rPr>
              <a:t>petrol</a:t>
            </a:r>
            <a:r>
              <a:rPr lang="es-ES" sz="2000" dirty="0">
                <a:solidFill>
                  <a:sysClr val="windowText" lastClr="000000"/>
                </a:solidFill>
                <a:latin typeface="Calibri" panose="020F0502020204030204" pitchFamily="34" charset="0"/>
                <a:cs typeface="Calibri" panose="020F0502020204030204" pitchFamily="34" charset="0"/>
              </a:rPr>
              <a:t>, gas, </a:t>
            </a:r>
            <a:r>
              <a:rPr lang="es-ES" sz="2000" dirty="0" err="1">
                <a:solidFill>
                  <a:sysClr val="windowText" lastClr="000000"/>
                </a:solidFill>
                <a:latin typeface="Calibri" panose="020F0502020204030204" pitchFamily="34" charset="0"/>
                <a:cs typeface="Calibri" panose="020F0502020204030204" pitchFamily="34" charset="0"/>
              </a:rPr>
              <a:t>oil</a:t>
            </a:r>
            <a:r>
              <a:rPr lang="es-ES" sz="2000" dirty="0">
                <a:solidFill>
                  <a:sysClr val="windowText" lastClr="000000"/>
                </a:solidFill>
                <a:latin typeface="Calibri" panose="020F0502020204030204" pitchFamily="34" charset="0"/>
                <a:cs typeface="Calibri" panose="020F0502020204030204" pitchFamily="34" charset="0"/>
              </a:rPr>
              <a:t>, biodiesel, etc.)</a:t>
            </a:r>
            <a:endParaRPr lang="en-CA" sz="2000" dirty="0">
              <a:solidFill>
                <a:sysClr val="windowText" lastClr="000000"/>
              </a:solidFill>
              <a:latin typeface="Calibri" panose="020F0502020204030204" pitchFamily="34" charset="0"/>
              <a:cs typeface="Calibri" panose="020F0502020204030204" pitchFamily="34" charset="0"/>
            </a:endParaRPr>
          </a:p>
          <a:p>
            <a:pPr marL="800100" lvl="1" indent="-285750">
              <a:lnSpc>
                <a:spcPct val="100000"/>
              </a:lnSpc>
              <a:spcBef>
                <a:spcPts val="0"/>
              </a:spcBef>
              <a:buFont typeface="Arial" panose="020B0604020202020204" pitchFamily="34" charset="0"/>
              <a:buChar char="•"/>
            </a:pPr>
            <a:endParaRPr lang="en-CA" sz="2000" dirty="0">
              <a:solidFill>
                <a:sysClr val="windowText" lastClr="000000"/>
              </a:solidFill>
              <a:latin typeface="Calibri" panose="020F0502020204030204" pitchFamily="34" charset="0"/>
              <a:cs typeface="Calibri" panose="020F0502020204030204" pitchFamily="34" charset="0"/>
            </a:endParaRPr>
          </a:p>
          <a:p>
            <a:pPr marL="342900" indent="-285750">
              <a:lnSpc>
                <a:spcPct val="100000"/>
              </a:lnSpc>
              <a:spcBef>
                <a:spcPts val="0"/>
              </a:spcBef>
              <a:buFont typeface="Arial" panose="020B0604020202020204" pitchFamily="34" charset="0"/>
              <a:buChar char="•"/>
            </a:pPr>
            <a:r>
              <a:rPr lang="en-CA" dirty="0">
                <a:solidFill>
                  <a:sysClr val="windowText" lastClr="000000"/>
                </a:solidFill>
                <a:latin typeface="Calibri" panose="020F0502020204030204" pitchFamily="34" charset="0"/>
                <a:cs typeface="Calibri" panose="020F0502020204030204" pitchFamily="34" charset="0"/>
              </a:rPr>
              <a:t>The government pretends to temporarily (from beginning of October to 31/12/2022) </a:t>
            </a:r>
            <a:r>
              <a:rPr lang="en-CA" b="1" dirty="0">
                <a:solidFill>
                  <a:sysClr val="windowText" lastClr="000000"/>
                </a:solidFill>
                <a:latin typeface="Calibri" panose="020F0502020204030204" pitchFamily="34" charset="0"/>
                <a:cs typeface="Calibri" panose="020F0502020204030204" pitchFamily="34" charset="0"/>
              </a:rPr>
              <a:t>slash the VAT rate on the supply of natural gas</a:t>
            </a:r>
            <a:r>
              <a:rPr lang="en-CA" dirty="0">
                <a:solidFill>
                  <a:sysClr val="windowText" lastClr="000000"/>
                </a:solidFill>
                <a:latin typeface="Calibri" panose="020F0502020204030204" pitchFamily="34" charset="0"/>
                <a:cs typeface="Calibri" panose="020F0502020204030204" pitchFamily="34" charset="0"/>
              </a:rPr>
              <a:t> from the current 21% to </a:t>
            </a:r>
            <a:r>
              <a:rPr lang="en-GB" dirty="0">
                <a:solidFill>
                  <a:sysClr val="windowText" lastClr="000000"/>
                </a:solidFill>
                <a:latin typeface="Calibri" panose="020F0502020204030204" pitchFamily="34" charset="0"/>
                <a:cs typeface="Calibri" panose="020F0502020204030204" pitchFamily="34" charset="0"/>
              </a:rPr>
              <a:t>5% to reduce customers' heating bills during the next cold season.</a:t>
            </a:r>
          </a:p>
          <a:p>
            <a:pPr>
              <a:lnSpc>
                <a:spcPct val="100000"/>
              </a:lnSpc>
              <a:spcBef>
                <a:spcPts val="0"/>
              </a:spcBef>
            </a:pPr>
            <a:endParaRPr lang="en-GB" dirty="0">
              <a:effectLst>
                <a:outerShdw blurRad="38100" dist="38100" dir="2700000" algn="tl">
                  <a:srgbClr val="000000">
                    <a:alpha val="43137"/>
                  </a:srgbClr>
                </a:outerShdw>
              </a:effectLst>
              <a:latin typeface="Heldane Text Medium" panose="020206030302020D0203"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100" b="1" i="0" u="none" strike="noStrike" kern="1200" cap="none" spc="0" normalizeH="0" baseline="0" noProof="0" dirty="0">
              <a:ln>
                <a:noFill/>
              </a:ln>
              <a:solidFill>
                <a:srgbClr val="3F4A52"/>
              </a:solidFill>
              <a:effectLst/>
              <a:uLnTx/>
              <a:uFillTx/>
              <a:latin typeface="Open Sans" panose="020B0606030504020204" pitchFamily="34"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20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6" name="TextBox 5" descr="" title="">
            <a:extLst>
              <a:ext uri="{FF2B5EF4-FFF2-40B4-BE49-F238E27FC236}">
                <a16:creationId xmlns:a16="http://schemas.microsoft.com/office/drawing/2014/main" id="{2090A131-6DA5-0DAB-5052-B0298F135E2D}"/>
              </a:ext>
            </a:extLst>
          </p:cNvPr>
          <p:cNvSpPr txBox="1"/>
          <p:nvPr/>
        </p:nvSpPr>
        <p:spPr>
          <a:xfrm>
            <a:off x="263769" y="6378548"/>
            <a:ext cx="8563708" cy="369332"/>
          </a:xfrm>
          <a:prstGeom prst="rect">
            <a:avLst/>
          </a:prstGeom>
          <a:noFill/>
        </p:spPr>
        <p:txBody>
          <a:bodyPr wrap="square" rtlCol="0">
            <a:spAutoFit/>
          </a:bodyPr>
          <a:lstStyle/>
          <a:p>
            <a:r>
              <a:rPr lang="en-US" dirty="0">
                <a:solidFill>
                  <a:schemeClr val="bg1">
                    <a:lumMod val="75000"/>
                  </a:schemeClr>
                </a:solidFill>
              </a:rPr>
              <a:t>3.  Green Tax Incentives</a:t>
            </a:r>
          </a:p>
        </p:txBody>
      </p:sp>
    </p:spTree>
    <p:extLst>
      <p:ext uri="{BB962C8B-B14F-4D97-AF65-F5344CB8AC3E}">
        <p14:creationId xmlns:p14="http://schemas.microsoft.com/office/powerpoint/2010/main" val="2715547672"/>
      </p:ext>
    </p:extLst>
  </p:cSld>
  <p:clrMapOvr>
    <a:masterClrMapping/>
  </p:clrMapOvr>
</p:sld>
</file>

<file path=ppt/slides/slide38.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descr="" title=""/>
          <p:cNvSpPr>
            <a:spLocks noGrp="1"/>
          </p:cNvSpPr>
          <p:nvPr>
            <p:ph type="title"/>
          </p:nvPr>
        </p:nvSpPr>
        <p:spPr/>
        <p:txBody>
          <a:bodyPr>
            <a:noAutofit/>
          </a:bodyPr>
          <a:lstStyle/>
          <a:p>
            <a:pPr marL="0" indent="0">
              <a:buNone/>
            </a:pPr>
            <a:r>
              <a:rPr lang="en-CA" sz="3600" dirty="0"/>
              <a:t>How is Spain incentivising green initiatives? </a:t>
            </a:r>
            <a:endParaRPr lang="es-ES" sz="3600" b="1" dirty="0">
              <a:highlight>
                <a:srgbClr val="FFFF00"/>
              </a:highlight>
            </a:endParaRPr>
          </a:p>
        </p:txBody>
      </p:sp>
      <p:sp>
        <p:nvSpPr>
          <p:cNvPr id="5" name="Marcador de texto 11" descr="" title="">
            <a:extLst>
              <a:ext uri="{FF2B5EF4-FFF2-40B4-BE49-F238E27FC236}">
                <a16:creationId xmlns:a16="http://schemas.microsoft.com/office/drawing/2014/main" id="{BDA51ACD-8B4E-A1E8-B456-2BF0B4651039}"/>
              </a:ext>
            </a:extLst>
          </p:cNvPr>
          <p:cNvSpPr txBox="1">
            <a:spLocks/>
          </p:cNvSpPr>
          <p:nvPr/>
        </p:nvSpPr>
        <p:spPr>
          <a:xfrm>
            <a:off x="828503" y="1624752"/>
            <a:ext cx="10288676" cy="440242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Heldane Text Medium" panose="02020503030202060203" pitchFamily="18"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Heldane Text Medium" panose="02020503030202060203" pitchFamily="18"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ldane Text Medium" panose="02020503030202060203" pitchFamily="18"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ldane Text Medium" panose="02020503030202060203" pitchFamily="18"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Arial" panose="020B0604020202020204" pitchFamily="34" charset="0"/>
              <a:buChar char="•"/>
            </a:pPr>
            <a:endParaRPr lang="en-CA" dirty="0">
              <a:effectLst>
                <a:outerShdw blurRad="38100" dist="38100" dir="2700000" algn="tl">
                  <a:srgbClr val="000000">
                    <a:alpha val="43137"/>
                  </a:srgbClr>
                </a:outerShdw>
              </a:effectLst>
              <a:latin typeface="Heldane Text Medium" panose="020206030302020D0203" pitchFamily="18" charset="0"/>
            </a:endParaRPr>
          </a:p>
          <a:p>
            <a:pPr marL="285750" indent="-285750">
              <a:lnSpc>
                <a:spcPct val="100000"/>
              </a:lnSpc>
              <a:spcBef>
                <a:spcPts val="0"/>
              </a:spcBef>
              <a:buFont typeface="Arial" panose="020B0604020202020204" pitchFamily="34" charset="0"/>
              <a:buChar char="•"/>
            </a:pPr>
            <a:r>
              <a:rPr lang="en-CA" dirty="0">
                <a:solidFill>
                  <a:sysClr val="windowText" lastClr="000000"/>
                </a:solidFill>
                <a:latin typeface="Calibri" panose="020F0502020204030204" pitchFamily="34" charset="0"/>
                <a:cs typeface="Calibri" panose="020F0502020204030204" pitchFamily="34" charset="0"/>
              </a:rPr>
              <a:t>Tax credits to foster energy efficiency and the green energy transition:</a:t>
            </a:r>
          </a:p>
          <a:p>
            <a:pPr marL="285750" indent="-285750">
              <a:lnSpc>
                <a:spcPct val="100000"/>
              </a:lnSpc>
              <a:spcBef>
                <a:spcPts val="0"/>
              </a:spcBef>
              <a:buFont typeface="Arial" panose="020B0604020202020204" pitchFamily="34" charset="0"/>
              <a:buChar char="•"/>
            </a:pPr>
            <a:endParaRPr lang="en-CA" dirty="0">
              <a:solidFill>
                <a:sysClr val="windowText" lastClr="000000"/>
              </a:solidFill>
              <a:latin typeface="Calibri" panose="020F0502020204030204" pitchFamily="34" charset="0"/>
              <a:cs typeface="Calibri" panose="020F0502020204030204" pitchFamily="34" charset="0"/>
            </a:endParaRPr>
          </a:p>
          <a:p>
            <a:pPr marL="742950" lvl="1" indent="-285750">
              <a:lnSpc>
                <a:spcPct val="100000"/>
              </a:lnSpc>
              <a:spcBef>
                <a:spcPts val="0"/>
              </a:spcBef>
              <a:buFont typeface="Arial" panose="020B0604020202020204" pitchFamily="34" charset="0"/>
              <a:buChar char="•"/>
            </a:pPr>
            <a:r>
              <a:rPr lang="en-CA" sz="2000" dirty="0">
                <a:solidFill>
                  <a:sysClr val="windowText" lastClr="000000"/>
                </a:solidFill>
                <a:latin typeface="Calibri" panose="020F0502020204030204" pitchFamily="34" charset="0"/>
                <a:cs typeface="Calibri" panose="020F0502020204030204" pitchFamily="34" charset="0"/>
              </a:rPr>
              <a:t>Personal Income Tax (PIT) deduction for works on individual’s residence or any other housing aimed at </a:t>
            </a:r>
            <a:r>
              <a:rPr lang="en-CA" sz="2000" b="1" dirty="0">
                <a:solidFill>
                  <a:sysClr val="windowText" lastClr="000000"/>
                </a:solidFill>
                <a:latin typeface="Calibri" panose="020F0502020204030204" pitchFamily="34" charset="0"/>
                <a:cs typeface="Calibri" panose="020F0502020204030204" pitchFamily="34" charset="0"/>
              </a:rPr>
              <a:t>reducing heating and cooling demand</a:t>
            </a:r>
            <a:r>
              <a:rPr lang="en-CA" sz="2000" dirty="0">
                <a:solidFill>
                  <a:sysClr val="windowText" lastClr="000000"/>
                </a:solidFill>
                <a:latin typeface="Calibri" panose="020F0502020204030204" pitchFamily="34" charset="0"/>
                <a:cs typeface="Calibri" panose="020F0502020204030204" pitchFamily="34" charset="0"/>
              </a:rPr>
              <a:t>: 20% of the works with a cap of €5k (up until 1/1/2023)</a:t>
            </a:r>
          </a:p>
          <a:p>
            <a:pPr marL="742950" lvl="1" indent="-285750">
              <a:lnSpc>
                <a:spcPct val="100000"/>
              </a:lnSpc>
              <a:spcBef>
                <a:spcPts val="0"/>
              </a:spcBef>
              <a:buFont typeface="Arial" panose="020B0604020202020204" pitchFamily="34" charset="0"/>
              <a:buChar char="•"/>
            </a:pPr>
            <a:endParaRPr lang="en-CA" sz="2000" dirty="0">
              <a:solidFill>
                <a:sysClr val="windowText" lastClr="000000"/>
              </a:solidFill>
              <a:latin typeface="Calibri" panose="020F0502020204030204" pitchFamily="34" charset="0"/>
              <a:cs typeface="Calibri" panose="020F0502020204030204" pitchFamily="34" charset="0"/>
            </a:endParaRPr>
          </a:p>
          <a:p>
            <a:pPr marL="742950" lvl="1" indent="-285750">
              <a:lnSpc>
                <a:spcPct val="100000"/>
              </a:lnSpc>
              <a:spcBef>
                <a:spcPts val="0"/>
              </a:spcBef>
              <a:buFont typeface="Arial" panose="020B0604020202020204" pitchFamily="34" charset="0"/>
              <a:buChar char="•"/>
            </a:pPr>
            <a:r>
              <a:rPr lang="en-CA" sz="2000" dirty="0">
                <a:solidFill>
                  <a:sysClr val="windowText" lastClr="000000"/>
                </a:solidFill>
                <a:latin typeface="Calibri" panose="020F0502020204030204" pitchFamily="34" charset="0"/>
                <a:cs typeface="Calibri" panose="020F0502020204030204" pitchFamily="34" charset="0"/>
              </a:rPr>
              <a:t>PIT deduction for works to </a:t>
            </a:r>
            <a:r>
              <a:rPr lang="en-CA" sz="2000" b="1" dirty="0">
                <a:solidFill>
                  <a:sysClr val="windowText" lastClr="000000"/>
                </a:solidFill>
                <a:latin typeface="Calibri" panose="020F0502020204030204" pitchFamily="34" charset="0"/>
                <a:cs typeface="Calibri" panose="020F0502020204030204" pitchFamily="34" charset="0"/>
              </a:rPr>
              <a:t>reduce non-renewable primary energy consumption</a:t>
            </a:r>
            <a:r>
              <a:rPr lang="en-CA" sz="2000" dirty="0">
                <a:solidFill>
                  <a:sysClr val="windowText" lastClr="000000"/>
                </a:solidFill>
                <a:latin typeface="Calibri" panose="020F0502020204030204" pitchFamily="34" charset="0"/>
                <a:cs typeface="Calibri" panose="020F0502020204030204" pitchFamily="34" charset="0"/>
              </a:rPr>
              <a:t>: 40% of the works with a cap of €7,5k (up until 1/1/2023)</a:t>
            </a:r>
          </a:p>
          <a:p>
            <a:pPr marL="742950" lvl="1" indent="-285750">
              <a:lnSpc>
                <a:spcPct val="100000"/>
              </a:lnSpc>
              <a:spcBef>
                <a:spcPts val="0"/>
              </a:spcBef>
              <a:buFont typeface="Arial" panose="020B0604020202020204" pitchFamily="34" charset="0"/>
              <a:buChar char="•"/>
            </a:pPr>
            <a:endParaRPr lang="en-CA" sz="2000" dirty="0">
              <a:solidFill>
                <a:sysClr val="windowText" lastClr="000000"/>
              </a:solidFill>
              <a:latin typeface="Calibri" panose="020F0502020204030204" pitchFamily="34" charset="0"/>
              <a:cs typeface="Calibri" panose="020F0502020204030204" pitchFamily="34" charset="0"/>
            </a:endParaRPr>
          </a:p>
          <a:p>
            <a:pPr marL="742950" lvl="1" indent="-285750">
              <a:lnSpc>
                <a:spcPct val="100000"/>
              </a:lnSpc>
              <a:spcBef>
                <a:spcPts val="0"/>
              </a:spcBef>
              <a:buFont typeface="Arial" panose="020B0604020202020204" pitchFamily="34" charset="0"/>
              <a:buChar char="•"/>
            </a:pPr>
            <a:r>
              <a:rPr lang="en-CA" sz="2000" dirty="0">
                <a:solidFill>
                  <a:sysClr val="windowText" lastClr="000000"/>
                </a:solidFill>
                <a:latin typeface="Calibri" panose="020F0502020204030204" pitchFamily="34" charset="0"/>
                <a:cs typeface="Calibri" panose="020F0502020204030204" pitchFamily="34" charset="0"/>
              </a:rPr>
              <a:t>PIT deduction for </a:t>
            </a:r>
            <a:r>
              <a:rPr lang="en-CA" sz="2000" b="1" dirty="0">
                <a:solidFill>
                  <a:sysClr val="windowText" lastClr="000000"/>
                </a:solidFill>
                <a:latin typeface="Calibri" panose="020F0502020204030204" pitchFamily="34" charset="0"/>
                <a:cs typeface="Calibri" panose="020F0502020204030204" pitchFamily="34" charset="0"/>
              </a:rPr>
              <a:t>energy renovation works</a:t>
            </a:r>
            <a:r>
              <a:rPr lang="en-CA" sz="2000" dirty="0">
                <a:solidFill>
                  <a:sysClr val="windowText" lastClr="000000"/>
                </a:solidFill>
                <a:latin typeface="Calibri" panose="020F0502020204030204" pitchFamily="34" charset="0"/>
                <a:cs typeface="Calibri" panose="020F0502020204030204" pitchFamily="34" charset="0"/>
              </a:rPr>
              <a:t>: 60% on the works with a cap of €5k (up until 1/1/2024)</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100" b="1" i="0" u="none" strike="noStrike" kern="1200" cap="none" spc="0" normalizeH="0" baseline="0" noProof="0" dirty="0">
              <a:ln>
                <a:noFill/>
              </a:ln>
              <a:solidFill>
                <a:srgbClr val="3F4A52"/>
              </a:solidFill>
              <a:effectLst/>
              <a:uLnTx/>
              <a:uFillTx/>
              <a:latin typeface="Open Sans" panose="020B0606030504020204" pitchFamily="34"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20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6" name="TextBox 5" descr="" title="">
            <a:extLst>
              <a:ext uri="{FF2B5EF4-FFF2-40B4-BE49-F238E27FC236}">
                <a16:creationId xmlns:a16="http://schemas.microsoft.com/office/drawing/2014/main" id="{CB528669-EA6F-9360-5E3F-AA8373F6F6C5}"/>
              </a:ext>
            </a:extLst>
          </p:cNvPr>
          <p:cNvSpPr txBox="1"/>
          <p:nvPr/>
        </p:nvSpPr>
        <p:spPr>
          <a:xfrm>
            <a:off x="263769" y="6378548"/>
            <a:ext cx="8563708" cy="369332"/>
          </a:xfrm>
          <a:prstGeom prst="rect">
            <a:avLst/>
          </a:prstGeom>
          <a:noFill/>
        </p:spPr>
        <p:txBody>
          <a:bodyPr wrap="square" rtlCol="0">
            <a:spAutoFit/>
          </a:bodyPr>
          <a:lstStyle/>
          <a:p>
            <a:r>
              <a:rPr lang="en-US" dirty="0">
                <a:solidFill>
                  <a:schemeClr val="bg1">
                    <a:lumMod val="75000"/>
                  </a:schemeClr>
                </a:solidFill>
              </a:rPr>
              <a:t>3.  Green Tax Incentives</a:t>
            </a:r>
          </a:p>
        </p:txBody>
      </p:sp>
    </p:spTree>
    <p:extLst>
      <p:ext uri="{BB962C8B-B14F-4D97-AF65-F5344CB8AC3E}">
        <p14:creationId xmlns:p14="http://schemas.microsoft.com/office/powerpoint/2010/main" val="2209188047"/>
      </p:ext>
    </p:extLst>
  </p:cSld>
  <p:clrMapOvr>
    <a:masterClrMapping/>
  </p:clrMapOvr>
</p:sld>
</file>

<file path=ppt/slides/slide39.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descr="" title=""/>
          <p:cNvSpPr>
            <a:spLocks noGrp="1"/>
          </p:cNvSpPr>
          <p:nvPr>
            <p:ph type="title"/>
          </p:nvPr>
        </p:nvSpPr>
        <p:spPr/>
        <p:txBody>
          <a:bodyPr>
            <a:noAutofit/>
          </a:bodyPr>
          <a:lstStyle/>
          <a:p>
            <a:pPr marL="0" indent="0">
              <a:buNone/>
            </a:pPr>
            <a:r>
              <a:rPr lang="en-CA" sz="3600" dirty="0"/>
              <a:t>How is Spain incentivising green initiatives? </a:t>
            </a:r>
            <a:endParaRPr lang="es-ES" sz="3600" b="1" dirty="0">
              <a:highlight>
                <a:srgbClr val="FFFF00"/>
              </a:highlight>
            </a:endParaRPr>
          </a:p>
        </p:txBody>
      </p:sp>
      <p:sp>
        <p:nvSpPr>
          <p:cNvPr id="5" name="Marcador de texto 11" descr="" title="">
            <a:extLst>
              <a:ext uri="{FF2B5EF4-FFF2-40B4-BE49-F238E27FC236}">
                <a16:creationId xmlns:a16="http://schemas.microsoft.com/office/drawing/2014/main" id="{BDA51ACD-8B4E-A1E8-B456-2BF0B4651039}"/>
              </a:ext>
            </a:extLst>
          </p:cNvPr>
          <p:cNvSpPr txBox="1">
            <a:spLocks/>
          </p:cNvSpPr>
          <p:nvPr/>
        </p:nvSpPr>
        <p:spPr>
          <a:xfrm>
            <a:off x="828503" y="1624752"/>
            <a:ext cx="10288676" cy="440242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Heldane Text Medium" panose="02020503030202060203" pitchFamily="18"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Heldane Text Medium" panose="02020503030202060203" pitchFamily="18"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ldane Text Medium" panose="02020503030202060203" pitchFamily="18"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ldane Text Medium" panose="02020503030202060203" pitchFamily="18"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Arial" panose="020B0604020202020204" pitchFamily="34" charset="0"/>
              <a:buChar char="•"/>
            </a:pPr>
            <a:r>
              <a:rPr lang="en-CA" dirty="0">
                <a:solidFill>
                  <a:sysClr val="windowText" lastClr="000000"/>
                </a:solidFill>
                <a:latin typeface="Calibri" panose="020F0502020204030204" pitchFamily="34" charset="0"/>
                <a:cs typeface="Calibri" panose="020F0502020204030204" pitchFamily="34" charset="0"/>
              </a:rPr>
              <a:t>Grants to foster green energy transition (Spanish Strategic plan for the green transition FY22-24):</a:t>
            </a:r>
          </a:p>
          <a:p>
            <a:pPr marL="1200150" lvl="2" indent="-285750">
              <a:lnSpc>
                <a:spcPct val="100000"/>
              </a:lnSpc>
              <a:spcBef>
                <a:spcPts val="0"/>
              </a:spcBef>
              <a:buFont typeface="Arial" panose="020B0604020202020204" pitchFamily="34" charset="0"/>
              <a:buChar char="•"/>
            </a:pPr>
            <a:r>
              <a:rPr lang="en-CA" sz="1800" dirty="0">
                <a:solidFill>
                  <a:sysClr val="windowText" lastClr="000000"/>
                </a:solidFill>
                <a:latin typeface="Calibri" panose="020F0502020204030204" pitchFamily="34" charset="0"/>
                <a:cs typeface="Calibri" panose="020F0502020204030204" pitchFamily="34" charset="0"/>
              </a:rPr>
              <a:t>Electrical mobility projects (improve energy efficiency and reduce CO2 emissions on transport sector)</a:t>
            </a:r>
          </a:p>
          <a:p>
            <a:pPr marL="1200150" lvl="2" indent="-285750">
              <a:lnSpc>
                <a:spcPct val="100000"/>
              </a:lnSpc>
              <a:spcBef>
                <a:spcPts val="0"/>
              </a:spcBef>
              <a:buFont typeface="Arial" panose="020B0604020202020204" pitchFamily="34" charset="0"/>
              <a:buChar char="•"/>
            </a:pPr>
            <a:r>
              <a:rPr lang="en-CA" sz="1800" dirty="0">
                <a:solidFill>
                  <a:sysClr val="windowText" lastClr="000000"/>
                </a:solidFill>
                <a:latin typeface="Calibri" panose="020F0502020204030204" pitchFamily="34" charset="0"/>
                <a:cs typeface="Calibri" panose="020F0502020204030204" pitchFamily="34" charset="0"/>
              </a:rPr>
              <a:t>Electrification of  vehicle fleet (improve energy efficiency and reduce CO2 emissions)</a:t>
            </a:r>
          </a:p>
          <a:p>
            <a:pPr marL="1200150" lvl="2" indent="-285750">
              <a:lnSpc>
                <a:spcPct val="100000"/>
              </a:lnSpc>
              <a:spcBef>
                <a:spcPts val="0"/>
              </a:spcBef>
              <a:buFont typeface="Arial" panose="020B0604020202020204" pitchFamily="34" charset="0"/>
              <a:buChar char="•"/>
            </a:pPr>
            <a:r>
              <a:rPr lang="en-CA" sz="1800" dirty="0">
                <a:solidFill>
                  <a:sysClr val="windowText" lastClr="000000"/>
                </a:solidFill>
                <a:latin typeface="Calibri" panose="020F0502020204030204" pitchFamily="34" charset="0"/>
                <a:cs typeface="Calibri" panose="020F0502020204030204" pitchFamily="34" charset="0"/>
              </a:rPr>
              <a:t>Moves III plan: incentivise acquisition of electric, hydrogen (€7k) and hybrid vehicles (€5k) (reduce CO2 emissions)</a:t>
            </a:r>
          </a:p>
          <a:p>
            <a:pPr marL="1200150" lvl="2" indent="-285750">
              <a:lnSpc>
                <a:spcPct val="100000"/>
              </a:lnSpc>
              <a:spcBef>
                <a:spcPts val="0"/>
              </a:spcBef>
              <a:buFont typeface="Arial" panose="020B0604020202020204" pitchFamily="34" charset="0"/>
              <a:buChar char="•"/>
            </a:pPr>
            <a:r>
              <a:rPr lang="en-CA" sz="1800" dirty="0">
                <a:solidFill>
                  <a:sysClr val="windowText" lastClr="000000"/>
                </a:solidFill>
                <a:latin typeface="Calibri" panose="020F0502020204030204" pitchFamily="34" charset="0"/>
                <a:cs typeface="Calibri" panose="020F0502020204030204" pitchFamily="34" charset="0"/>
              </a:rPr>
              <a:t>R+D projects for energy storage</a:t>
            </a:r>
          </a:p>
          <a:p>
            <a:pPr marL="1200150" lvl="2" indent="-285750">
              <a:lnSpc>
                <a:spcPct val="100000"/>
              </a:lnSpc>
              <a:spcBef>
                <a:spcPts val="0"/>
              </a:spcBef>
              <a:buFont typeface="Arial" panose="020B0604020202020204" pitchFamily="34" charset="0"/>
              <a:buChar char="•"/>
            </a:pPr>
            <a:r>
              <a:rPr lang="en-CA" sz="1800" dirty="0">
                <a:solidFill>
                  <a:sysClr val="windowText" lastClr="000000"/>
                </a:solidFill>
                <a:latin typeface="Calibri" panose="020F0502020204030204" pitchFamily="34" charset="0"/>
                <a:cs typeface="Calibri" panose="020F0502020204030204" pitchFamily="34" charset="0"/>
              </a:rPr>
              <a:t>Renewable hydrogen projects (increase in the use of green energy and reduce emissions)</a:t>
            </a:r>
          </a:p>
          <a:p>
            <a:pPr marL="1200150" lvl="2" indent="-285750">
              <a:lnSpc>
                <a:spcPct val="100000"/>
              </a:lnSpc>
              <a:spcBef>
                <a:spcPts val="0"/>
              </a:spcBef>
              <a:buFont typeface="Arial" panose="020B0604020202020204" pitchFamily="34" charset="0"/>
              <a:buChar char="•"/>
            </a:pPr>
            <a:r>
              <a:rPr lang="en-CA" sz="1800" dirty="0">
                <a:solidFill>
                  <a:sysClr val="windowText" lastClr="000000"/>
                </a:solidFill>
                <a:latin typeface="Calibri" panose="020F0502020204030204" pitchFamily="34" charset="0"/>
                <a:cs typeface="Calibri" panose="020F0502020204030204" pitchFamily="34" charset="0"/>
              </a:rPr>
              <a:t>Thermal renewable in industry (increase in the use of green energy and reduce emissions)</a:t>
            </a:r>
          </a:p>
          <a:p>
            <a:pPr marL="1200150" lvl="2" indent="-285750">
              <a:lnSpc>
                <a:spcPct val="100000"/>
              </a:lnSpc>
              <a:spcBef>
                <a:spcPts val="0"/>
              </a:spcBef>
              <a:buFont typeface="Arial" panose="020B0604020202020204" pitchFamily="34" charset="0"/>
              <a:buChar char="•"/>
            </a:pPr>
            <a:r>
              <a:rPr lang="en-CA" sz="1800" dirty="0">
                <a:solidFill>
                  <a:sysClr val="windowText" lastClr="000000"/>
                </a:solidFill>
                <a:latin typeface="Calibri" panose="020F0502020204030204" pitchFamily="34" charset="0"/>
                <a:cs typeface="Calibri" panose="020F0502020204030204" pitchFamily="34" charset="0"/>
              </a:rPr>
              <a:t>Energy efficiency projects for agricultural holdings</a:t>
            </a:r>
          </a:p>
          <a:p>
            <a:pPr marL="1200150" lvl="2" indent="-285750">
              <a:lnSpc>
                <a:spcPct val="100000"/>
              </a:lnSpc>
              <a:spcBef>
                <a:spcPts val="0"/>
              </a:spcBef>
              <a:buFont typeface="Arial" panose="020B0604020202020204" pitchFamily="34" charset="0"/>
              <a:buChar char="•"/>
            </a:pPr>
            <a:r>
              <a:rPr lang="en-CA" sz="1800" dirty="0">
                <a:solidFill>
                  <a:sysClr val="windowText" lastClr="000000"/>
                </a:solidFill>
                <a:latin typeface="Calibri" panose="020F0502020204030204" pitchFamily="34" charset="0"/>
                <a:cs typeface="Calibri" panose="020F0502020204030204" pitchFamily="34" charset="0"/>
              </a:rPr>
              <a:t>Shifting to renewable energy for household heating systems – acquisition of solar panels (increase in the use of green energy)</a:t>
            </a:r>
          </a:p>
          <a:p>
            <a:pPr marL="1200150" lvl="2" indent="-285750">
              <a:lnSpc>
                <a:spcPct val="100000"/>
              </a:lnSpc>
              <a:spcBef>
                <a:spcPts val="0"/>
              </a:spcBef>
              <a:buFont typeface="Arial" panose="020B0604020202020204" pitchFamily="34" charset="0"/>
              <a:buChar char="•"/>
            </a:pPr>
            <a:r>
              <a:rPr lang="en-CA" sz="1800" dirty="0">
                <a:solidFill>
                  <a:sysClr val="windowText" lastClr="000000"/>
                </a:solidFill>
                <a:latin typeface="Calibri" panose="020F0502020204030204" pitchFamily="34" charset="0"/>
                <a:cs typeface="Calibri" panose="020F0502020204030204" pitchFamily="34" charset="0"/>
              </a:rPr>
              <a:t>R+D projects for energy storage and efficiency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100" b="1" i="0" u="none" strike="noStrike" kern="1200" cap="none" spc="0" normalizeH="0" baseline="0" noProof="0" dirty="0">
              <a:ln>
                <a:noFill/>
              </a:ln>
              <a:solidFill>
                <a:srgbClr val="3F4A52"/>
              </a:solidFill>
              <a:effectLst/>
              <a:uLnTx/>
              <a:uFillTx/>
              <a:latin typeface="Open Sans" panose="020B0606030504020204" pitchFamily="34"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20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6" name="TextBox 5" descr="" title="">
            <a:extLst>
              <a:ext uri="{FF2B5EF4-FFF2-40B4-BE49-F238E27FC236}">
                <a16:creationId xmlns:a16="http://schemas.microsoft.com/office/drawing/2014/main" id="{C63C986C-9E02-5030-F287-66F14F084AEC}"/>
              </a:ext>
            </a:extLst>
          </p:cNvPr>
          <p:cNvSpPr txBox="1"/>
          <p:nvPr/>
        </p:nvSpPr>
        <p:spPr>
          <a:xfrm>
            <a:off x="263769" y="6378548"/>
            <a:ext cx="8563708" cy="369332"/>
          </a:xfrm>
          <a:prstGeom prst="rect">
            <a:avLst/>
          </a:prstGeom>
          <a:noFill/>
        </p:spPr>
        <p:txBody>
          <a:bodyPr wrap="square" rtlCol="0">
            <a:spAutoFit/>
          </a:bodyPr>
          <a:lstStyle/>
          <a:p>
            <a:r>
              <a:rPr lang="en-US" dirty="0">
                <a:solidFill>
                  <a:schemeClr val="bg1">
                    <a:lumMod val="75000"/>
                  </a:schemeClr>
                </a:solidFill>
              </a:rPr>
              <a:t>3.  Green Tax Incentives</a:t>
            </a:r>
          </a:p>
        </p:txBody>
      </p:sp>
    </p:spTree>
    <p:extLst>
      <p:ext uri="{BB962C8B-B14F-4D97-AF65-F5344CB8AC3E}">
        <p14:creationId xmlns:p14="http://schemas.microsoft.com/office/powerpoint/2010/main" val="1231489862"/>
      </p:ext>
    </p:extLst>
  </p:cSld>
  <p:clrMapOvr>
    <a:masterClrMapping/>
  </p:clrMapOvr>
</p:sld>
</file>

<file path=ppt/slides/slide4.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90145"/>
            <a:ext cx="12192000" cy="6858000"/>
          </a:xfrm>
        </p:spPr>
      </p:pic>
      <p:sp>
        <p:nvSpPr>
          <p:cNvPr id="2" name="Title 1" descr="" title=""/>
          <p:cNvSpPr>
            <a:spLocks noGrp="1"/>
          </p:cNvSpPr>
          <p:nvPr>
            <p:ph type="title"/>
          </p:nvPr>
        </p:nvSpPr>
        <p:spPr>
          <a:xfrm>
            <a:off x="838200" y="365126"/>
            <a:ext cx="10515600" cy="865798"/>
          </a:xfrm>
        </p:spPr>
        <p:txBody>
          <a:bodyPr>
            <a:normAutofit/>
          </a:bodyPr>
          <a:lstStyle/>
          <a:p>
            <a:r>
              <a:rPr lang="en-GB" dirty="0">
                <a:solidFill>
                  <a:srgbClr val="000000"/>
                </a:solidFill>
                <a:latin typeface="FrutigerLTPro"/>
              </a:rPr>
              <a:t>Discussion</a:t>
            </a:r>
            <a:r>
              <a:rPr lang="en-GB" i="1" dirty="0">
                <a:solidFill>
                  <a:srgbClr val="000000"/>
                </a:solidFill>
                <a:latin typeface="FrutigerLTPro"/>
              </a:rPr>
              <a:t> </a:t>
            </a:r>
            <a:r>
              <a:rPr lang="en-GB" dirty="0">
                <a:solidFill>
                  <a:srgbClr val="000000"/>
                </a:solidFill>
                <a:latin typeface="FrutigerLTPro"/>
              </a:rPr>
              <a:t>t</a:t>
            </a:r>
            <a:r>
              <a:rPr lang="en-GB" b="0" u="none" strike="noStrike" baseline="0" dirty="0">
                <a:solidFill>
                  <a:srgbClr val="000000"/>
                </a:solidFill>
                <a:latin typeface="FrutigerLTPro"/>
              </a:rPr>
              <a:t>opics</a:t>
            </a:r>
            <a:endParaRPr lang="en-US" sz="2500" b="0" u="none" strike="noStrike" baseline="0" dirty="0">
              <a:solidFill>
                <a:srgbClr val="000000"/>
              </a:solidFill>
              <a:latin typeface="FrutigerLTPro"/>
            </a:endParaRPr>
          </a:p>
        </p:txBody>
      </p:sp>
      <p:sp>
        <p:nvSpPr>
          <p:cNvPr id="3" name="TextBox 2" descr="" title="">
            <a:extLst>
              <a:ext uri="{FF2B5EF4-FFF2-40B4-BE49-F238E27FC236}">
                <a16:creationId xmlns:a16="http://schemas.microsoft.com/office/drawing/2014/main" id="{7A0E1827-612D-9BFE-3F22-7A40A4B8E532}"/>
              </a:ext>
            </a:extLst>
          </p:cNvPr>
          <p:cNvSpPr txBox="1"/>
          <p:nvPr/>
        </p:nvSpPr>
        <p:spPr>
          <a:xfrm>
            <a:off x="967154" y="1600200"/>
            <a:ext cx="9653954" cy="2015936"/>
          </a:xfrm>
          <a:prstGeom prst="rect">
            <a:avLst/>
          </a:prstGeom>
          <a:noFill/>
        </p:spPr>
        <p:txBody>
          <a:bodyPr wrap="square" rtlCol="0">
            <a:spAutoFit/>
          </a:bodyPr>
          <a:lstStyle/>
          <a:p>
            <a:pPr marL="342900" indent="-342900">
              <a:buFont typeface="+mj-lt"/>
              <a:buAutoNum type="arabicPeriod"/>
            </a:pPr>
            <a:r>
              <a:rPr lang="en-GB" sz="2500" dirty="0"/>
              <a:t>Policy &amp; Direction</a:t>
            </a:r>
          </a:p>
          <a:p>
            <a:pPr marL="800100" lvl="1" indent="-342900">
              <a:buFont typeface="+mj-lt"/>
              <a:buAutoNum type="arabicPeriod"/>
            </a:pPr>
            <a:endParaRPr lang="en-GB" sz="2500" dirty="0"/>
          </a:p>
          <a:p>
            <a:pPr marL="342900" indent="-342900">
              <a:buFont typeface="+mj-lt"/>
              <a:buAutoNum type="arabicPeriod"/>
            </a:pPr>
            <a:r>
              <a:rPr lang="en-US" sz="2500" dirty="0"/>
              <a:t>Commitment to Clean Energy vs Current Macro-Economic Reality</a:t>
            </a:r>
          </a:p>
          <a:p>
            <a:pPr marL="342900" indent="-342900">
              <a:buFont typeface="+mj-lt"/>
              <a:buAutoNum type="arabicPeriod"/>
            </a:pPr>
            <a:endParaRPr lang="en-US" sz="2500" dirty="0"/>
          </a:p>
          <a:p>
            <a:pPr marL="342900" indent="-342900">
              <a:buFont typeface="+mj-lt"/>
              <a:buAutoNum type="arabicPeriod"/>
            </a:pPr>
            <a:r>
              <a:rPr lang="en-US" sz="2500" dirty="0"/>
              <a:t>Green Tax Incentives</a:t>
            </a:r>
          </a:p>
        </p:txBody>
      </p:sp>
    </p:spTree>
    <p:extLst>
      <p:ext uri="{BB962C8B-B14F-4D97-AF65-F5344CB8AC3E}">
        <p14:creationId xmlns:p14="http://schemas.microsoft.com/office/powerpoint/2010/main" val="1459323119"/>
      </p:ext>
    </p:extLst>
  </p:cSld>
  <p:clrMapOvr>
    <a:masterClrMapping/>
  </p:clrMapOvr>
</p:sld>
</file>

<file path=ppt/slides/slide40.xml><?xml version="1.0" encoding="utf-8"?>
<p:sld xmlns:a14="http://schemas.microsoft.com/office/drawing/2010/main" xmlns:a16="http://schemas.microsoft.com/office/drawing/2014/main" xmlns:asvg="http://schemas.microsoft.com/office/drawing/2016/SVG/main" xmlns:a1611="http://schemas.microsoft.com/office/drawing/2016/11/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 y="0"/>
            <a:ext cx="12192000" cy="6858000"/>
          </a:xfrm>
        </p:spPr>
      </p:pic>
      <p:sp>
        <p:nvSpPr>
          <p:cNvPr id="2" name="Title 1" descr="" title=""/>
          <p:cNvSpPr>
            <a:spLocks noGrp="1"/>
          </p:cNvSpPr>
          <p:nvPr>
            <p:ph type="title"/>
          </p:nvPr>
        </p:nvSpPr>
        <p:spPr/>
        <p:txBody>
          <a:bodyPr/>
          <a:lstStyle/>
          <a:p>
            <a:r>
              <a:rPr lang="en-CA" dirty="0"/>
              <a:t>Interaction with Pillar II</a:t>
            </a:r>
            <a:endParaRPr lang="en-GB" dirty="0"/>
          </a:p>
        </p:txBody>
      </p:sp>
      <p:sp>
        <p:nvSpPr>
          <p:cNvPr id="5" name="Content Placeholder 2" descr="" title="">
            <a:extLst>
              <a:ext uri="{FF2B5EF4-FFF2-40B4-BE49-F238E27FC236}">
                <a16:creationId xmlns:a16="http://schemas.microsoft.com/office/drawing/2014/main" id="{EB0CD706-ADCD-F493-D100-23B01AB777B1}"/>
              </a:ext>
            </a:extLst>
          </p:cNvPr>
          <p:cNvSpPr txBox="1">
            <a:spLocks/>
          </p:cNvSpPr>
          <p:nvPr/>
        </p:nvSpPr>
        <p:spPr>
          <a:xfrm>
            <a:off x="803275" y="1596258"/>
            <a:ext cx="10585450" cy="44616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Font typeface="Arial" panose="020B0604020202020204" pitchFamily="34" charset="0"/>
              <a:buNone/>
            </a:pPr>
            <a:endParaRPr lang="en-GB" dirty="0"/>
          </a:p>
          <a:p>
            <a:pPr marL="914400" lvl="2" indent="0">
              <a:buFont typeface="Arial" panose="020B0604020202020204" pitchFamily="34" charset="0"/>
              <a:buNone/>
            </a:pPr>
            <a:r>
              <a:rPr lang="en-GB" dirty="0"/>
              <a:t>Do green tax incentives fall within “qualified refundable tax credits” for the purposes of Pillar II ETR calculations?</a:t>
            </a:r>
          </a:p>
          <a:p>
            <a:pPr marL="914400" lvl="2" indent="0">
              <a:buFont typeface="Arial" panose="020B0604020202020204" pitchFamily="34" charset="0"/>
              <a:buNone/>
            </a:pPr>
            <a:endParaRPr lang="en-GB" dirty="0"/>
          </a:p>
          <a:p>
            <a:pPr lvl="2"/>
            <a:r>
              <a:rPr lang="en-GB" dirty="0"/>
              <a:t>US research credits </a:t>
            </a:r>
            <a:r>
              <a:rPr lang="en-GB" dirty="0">
                <a:solidFill>
                  <a:srgbClr val="FF0000"/>
                </a:solidFill>
                <a:latin typeface="Arial Black" panose="020B0A04020102020204" pitchFamily="34" charset="0"/>
              </a:rPr>
              <a:t>X</a:t>
            </a:r>
          </a:p>
          <a:p>
            <a:pPr lvl="2"/>
            <a:r>
              <a:rPr lang="en-GB" dirty="0"/>
              <a:t>US environmental incentives for investments in green energy </a:t>
            </a:r>
            <a:r>
              <a:rPr lang="en-GB" dirty="0">
                <a:solidFill>
                  <a:srgbClr val="FF0000"/>
                </a:solidFill>
                <a:latin typeface="Arial Black" panose="020B0A04020102020204" pitchFamily="34" charset="0"/>
              </a:rPr>
              <a:t>X</a:t>
            </a:r>
          </a:p>
          <a:p>
            <a:pPr lvl="2"/>
            <a:r>
              <a:rPr lang="en-GB" dirty="0"/>
              <a:t>UK Patent Box </a:t>
            </a:r>
            <a:r>
              <a:rPr lang="en-GB" dirty="0">
                <a:solidFill>
                  <a:srgbClr val="FF0000"/>
                </a:solidFill>
                <a:latin typeface="Arial Black" panose="020B0A04020102020204" pitchFamily="34" charset="0"/>
              </a:rPr>
              <a:t>X</a:t>
            </a:r>
          </a:p>
          <a:p>
            <a:pPr lvl="2"/>
            <a:r>
              <a:rPr lang="en-GB" dirty="0"/>
              <a:t>UK Research &amp; Development Expenditure Credit </a:t>
            </a:r>
          </a:p>
          <a:p>
            <a:pPr lvl="2"/>
            <a:r>
              <a:rPr lang="en-GB" i="1" dirty="0"/>
              <a:t>Others?       </a:t>
            </a:r>
            <a:r>
              <a:rPr lang="en-GB" dirty="0">
                <a:solidFill>
                  <a:srgbClr val="FF0000"/>
                </a:solidFill>
                <a:latin typeface="Arial Black" panose="020B0A04020102020204" pitchFamily="34" charset="0"/>
              </a:rPr>
              <a:t>X</a:t>
            </a:r>
          </a:p>
          <a:p>
            <a:pPr lvl="2"/>
            <a:endParaRPr lang="en-GB" dirty="0"/>
          </a:p>
          <a:p>
            <a:pPr marL="914400" lvl="2" indent="0">
              <a:buFont typeface="Arial" panose="020B0604020202020204" pitchFamily="34" charset="0"/>
              <a:buNone/>
            </a:pPr>
            <a:endParaRPr lang="en-GB" dirty="0"/>
          </a:p>
          <a:p>
            <a:pPr marL="914400" lvl="2" indent="0">
              <a:buFont typeface="Arial" panose="020B0604020202020204" pitchFamily="34" charset="0"/>
              <a:buNone/>
            </a:pPr>
            <a:r>
              <a:rPr lang="en-GB" dirty="0"/>
              <a:t>Possible move towards incentivising green initiatives in the form of grants or subsidies rather than tax credits?</a:t>
            </a:r>
          </a:p>
        </p:txBody>
      </p:sp>
      <p:pic>
        <p:nvPicPr>
          <p:cNvPr id="6" name="Graphic 5" descr="" title="">
            <a:extLst>
              <a:ext uri="{FF2B5EF4-FFF2-40B4-BE49-F238E27FC236}">
                <a16:creationId xmlns:a16="http://schemas.microsoft.com/office/drawing/2014/main" id="{5C9B4FC4-AA01-7C91-ED89-A568B57CD19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7040096" y="3886200"/>
            <a:ext cx="300252" cy="307731"/>
          </a:xfrm>
          <a:prstGeom prst="rect">
            <a:avLst/>
          </a:prstGeom>
        </p:spPr>
      </p:pic>
      <p:sp>
        <p:nvSpPr>
          <p:cNvPr id="10" name="TextBox 9" descr="" title="">
            <a:extLst>
              <a:ext uri="{FF2B5EF4-FFF2-40B4-BE49-F238E27FC236}">
                <a16:creationId xmlns:a16="http://schemas.microsoft.com/office/drawing/2014/main" id="{001F5DD6-72FB-2712-15F2-2DF392C6645F}"/>
              </a:ext>
            </a:extLst>
          </p:cNvPr>
          <p:cNvSpPr txBox="1"/>
          <p:nvPr/>
        </p:nvSpPr>
        <p:spPr>
          <a:xfrm>
            <a:off x="263769" y="6378548"/>
            <a:ext cx="8563708" cy="369332"/>
          </a:xfrm>
          <a:prstGeom prst="rect">
            <a:avLst/>
          </a:prstGeom>
          <a:noFill/>
        </p:spPr>
        <p:txBody>
          <a:bodyPr wrap="square" rtlCol="0">
            <a:spAutoFit/>
          </a:bodyPr>
          <a:lstStyle/>
          <a:p>
            <a:r>
              <a:rPr lang="en-US" dirty="0">
                <a:solidFill>
                  <a:schemeClr val="bg1">
                    <a:lumMod val="75000"/>
                  </a:schemeClr>
                </a:solidFill>
              </a:rPr>
              <a:t>3.  Green Tax Incentives</a:t>
            </a:r>
          </a:p>
        </p:txBody>
      </p:sp>
      <p:pic>
        <p:nvPicPr>
          <p:cNvPr id="7" name="Graphic 6" descr="" title="">
            <a:extLst>
              <a:ext uri="{FF2B5EF4-FFF2-40B4-BE49-F238E27FC236}">
                <a16:creationId xmlns:a16="http://schemas.microsoft.com/office/drawing/2014/main" id="{0C0E0910-53A8-A2FE-CCEF-A368EFAC25B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2884265" y="4227636"/>
            <a:ext cx="300252" cy="307731"/>
          </a:xfrm>
          <a:prstGeom prst="rect">
            <a:avLst/>
          </a:prstGeom>
        </p:spPr>
      </p:pic>
    </p:spTree>
    <p:extLst>
      <p:ext uri="{BB962C8B-B14F-4D97-AF65-F5344CB8AC3E}">
        <p14:creationId xmlns:p14="http://schemas.microsoft.com/office/powerpoint/2010/main" val="2673067238"/>
      </p:ext>
    </p:extLst>
  </p:cSld>
  <p:clrMapOvr>
    <a:masterClrMapping/>
  </p:clrMapOvr>
</p:sld>
</file>

<file path=ppt/slides/slide5.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descr="" title=""/>
          <p:cNvSpPr>
            <a:spLocks noGrp="1"/>
          </p:cNvSpPr>
          <p:nvPr>
            <p:ph type="title"/>
          </p:nvPr>
        </p:nvSpPr>
        <p:spPr/>
        <p:txBody>
          <a:bodyPr/>
          <a:lstStyle/>
          <a:p>
            <a:r>
              <a:rPr lang="en-GB" dirty="0"/>
              <a:t>EU Green Deal &amp; Directives</a:t>
            </a:r>
          </a:p>
        </p:txBody>
      </p:sp>
      <p:sp>
        <p:nvSpPr>
          <p:cNvPr id="5" name="Marcador de texto 11" descr="" title="">
            <a:extLst>
              <a:ext uri="{FF2B5EF4-FFF2-40B4-BE49-F238E27FC236}">
                <a16:creationId xmlns:a16="http://schemas.microsoft.com/office/drawing/2014/main" id="{BDA51ACD-8B4E-A1E8-B456-2BF0B4651039}"/>
              </a:ext>
            </a:extLst>
          </p:cNvPr>
          <p:cNvSpPr txBox="1">
            <a:spLocks/>
          </p:cNvSpPr>
          <p:nvPr/>
        </p:nvSpPr>
        <p:spPr>
          <a:xfrm>
            <a:off x="828503" y="1624752"/>
            <a:ext cx="10288676" cy="440242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Heldane Text Medium" panose="02020503030202060203" pitchFamily="18"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Heldane Text Medium" panose="02020503030202060203" pitchFamily="18"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ldane Text Medium" panose="02020503030202060203" pitchFamily="18"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ldane Text Medium" panose="02020503030202060203" pitchFamily="18"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mn-lt"/>
                <a:cs typeface="Calibri Light" panose="020F0302020204030204" pitchFamily="34" charset="0"/>
              </a:rPr>
              <a:t>EUROPEAN GREEN DEAL </a:t>
            </a:r>
            <a:r>
              <a:rPr kumimoji="0" lang="en-US" sz="2000" b="0" i="0" u="none" strike="noStrike" kern="1200" cap="none" spc="0" normalizeH="0" baseline="0" noProof="0" dirty="0">
                <a:ln>
                  <a:noFill/>
                </a:ln>
                <a:solidFill>
                  <a:sysClr val="windowText" lastClr="000000"/>
                </a:solidFill>
                <a:effectLst/>
                <a:uLnTx/>
                <a:uFillTx/>
                <a:latin typeface="+mn-lt"/>
                <a:cs typeface="Calibri Light" panose="020F0302020204030204" pitchFamily="34" charset="0"/>
              </a:rPr>
              <a:t>is a package of policy initiatives, which aims to set the EU on the path to a green transition, with the ultimate goal of reaching climate neutrality by 2050.</a:t>
            </a:r>
            <a:endParaRPr kumimoji="0" lang="en-GB" sz="2000" b="0" i="0" u="none" strike="noStrike" kern="1200" cap="none" spc="0" normalizeH="0" baseline="0" noProof="0" dirty="0">
              <a:ln>
                <a:noFill/>
              </a:ln>
              <a:solidFill>
                <a:sysClr val="windowText" lastClr="000000"/>
              </a:solidFill>
              <a:effectLst/>
              <a:uLnTx/>
              <a:uFillTx/>
              <a:latin typeface="+mn-lt"/>
              <a:cs typeface="Calibri Light" panose="020F03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mn-lt"/>
              <a:cs typeface="Calibri Light" panose="020F03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mn-lt"/>
                <a:cs typeface="Calibri Light" panose="020F0302020204030204" pitchFamily="34" charset="0"/>
              </a:rPr>
              <a:t>CLIMATE NEUTRALITY</a:t>
            </a:r>
            <a:r>
              <a:rPr kumimoji="0" lang="en-GB" sz="2000" b="1" i="0" u="none" strike="noStrike" kern="1200" cap="none" spc="0" normalizeH="0" baseline="0" noProof="0" dirty="0">
                <a:ln>
                  <a:noFill/>
                </a:ln>
                <a:solidFill>
                  <a:sysClr val="windowText" lastClr="000000"/>
                </a:solidFill>
                <a:effectLst/>
                <a:uLnTx/>
                <a:uFillTx/>
                <a:latin typeface="+mn-lt"/>
                <a:cs typeface="Calibri Light" panose="020F0302020204030204" pitchFamily="34" charset="0"/>
              </a:rPr>
              <a:t>* </a:t>
            </a:r>
            <a:r>
              <a:rPr kumimoji="0" lang="en-GB" sz="2000" b="0" i="0" u="none" strike="noStrike" kern="1200" cap="none" spc="0" normalizeH="0" baseline="0" noProof="0" dirty="0">
                <a:ln>
                  <a:noFill/>
                </a:ln>
                <a:solidFill>
                  <a:sysClr val="windowText" lastClr="000000"/>
                </a:solidFill>
                <a:effectLst/>
                <a:uLnTx/>
                <a:uFillTx/>
                <a:latin typeface="+mn-lt"/>
                <a:cs typeface="Calibri Light" panose="020F0302020204030204" pitchFamily="34" charset="0"/>
              </a:rPr>
              <a:t>is crucial to reach the objectives of the Paris Agreement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ysClr val="windowText" lastClr="000000"/>
                </a:solidFill>
                <a:effectLst/>
                <a:uLnTx/>
                <a:uFillTx/>
                <a:latin typeface="+mn-lt"/>
                <a:cs typeface="Calibri Light" panose="020F0302020204030204" pitchFamily="34" charset="0"/>
              </a:rPr>
              <a:t>*Achieving zero greenhouse gas (GHG) emissions by balancing </a:t>
            </a:r>
            <a:r>
              <a:rPr kumimoji="0" lang="en-US" sz="1800" b="0" i="0" u="none" strike="noStrike" kern="1200" cap="none" spc="0" normalizeH="0" baseline="0" noProof="0" dirty="0">
                <a:ln>
                  <a:noFill/>
                </a:ln>
                <a:solidFill>
                  <a:sysClr val="windowText" lastClr="000000"/>
                </a:solidFill>
                <a:effectLst/>
                <a:uLnTx/>
                <a:uFillTx/>
                <a:latin typeface="+mn-lt"/>
                <a:cs typeface="Calibri Light" panose="020F0302020204030204" pitchFamily="34" charset="0"/>
              </a:rPr>
              <a:t> those emissions so they are equal than the emissions that get removed through the planet’s natural absorption</a:t>
            </a:r>
            <a:endParaRPr kumimoji="0" lang="en-GB" sz="1800" b="0" i="0" u="none" strike="noStrike" kern="1200" cap="none" spc="0" normalizeH="0" baseline="0" noProof="0" dirty="0">
              <a:ln>
                <a:noFill/>
              </a:ln>
              <a:solidFill>
                <a:sysClr val="windowText" lastClr="000000"/>
              </a:solidFill>
              <a:effectLst/>
              <a:uLnTx/>
              <a:uFillTx/>
              <a:latin typeface="+mn-lt"/>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ysClr val="windowText" lastClr="000000"/>
              </a:solidFill>
              <a:effectLst/>
              <a:uLnTx/>
              <a:uFillTx/>
              <a:latin typeface="+mn-lt"/>
              <a:cs typeface="Calibri Light" panose="020F03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latin typeface="+mn-lt"/>
                <a:cs typeface="Calibri Light" panose="020F0302020204030204" pitchFamily="34" charset="0"/>
              </a:rPr>
              <a:t>Wide range of initiatives included in the EUROPEAN GREEN DEAL: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ysClr val="windowText" lastClr="000000"/>
                </a:solidFill>
                <a:effectLst/>
                <a:uLnTx/>
                <a:uFillTx/>
                <a:latin typeface="+mn-lt"/>
                <a:cs typeface="Calibri Light" panose="020F0302020204030204" pitchFamily="34" charset="0"/>
              </a:rPr>
              <a:t>European climate law</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mn-lt"/>
                <a:cs typeface="Calibri Light" panose="020F0302020204030204" pitchFamily="34" charset="0"/>
              </a:rPr>
              <a:t>Fit for 55 package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ysClr val="windowText" lastClr="000000"/>
                </a:solidFill>
                <a:effectLst/>
                <a:uLnTx/>
                <a:uFillTx/>
                <a:latin typeface="+mn-lt"/>
                <a:cs typeface="Calibri Light" panose="020F0302020204030204" pitchFamily="34" charset="0"/>
              </a:rPr>
              <a:t>EU strategy on adaptation to climate change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latin typeface="+mn-lt"/>
                <a:cs typeface="Calibri Light" panose="020F0302020204030204" pitchFamily="34" charset="0"/>
              </a:rPr>
              <a:t>EU biodiversity strategy for 2030</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ysClr val="windowText" lastClr="000000"/>
                </a:solidFill>
                <a:effectLst/>
                <a:uLnTx/>
                <a:uFillTx/>
                <a:latin typeface="+mn-lt"/>
                <a:cs typeface="Calibri Light" panose="020F0302020204030204" pitchFamily="34" charset="0"/>
              </a:rPr>
              <a:t>European industrial strategy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ysClr val="windowText" lastClr="000000"/>
                </a:solidFill>
                <a:effectLst/>
                <a:uLnTx/>
                <a:uFillTx/>
                <a:latin typeface="+mn-lt"/>
                <a:cs typeface="Calibri Light" panose="020F0302020204030204" pitchFamily="34" charset="0"/>
              </a:rPr>
              <a:t>Circular economy action plan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latin typeface="+mn-lt"/>
                <a:cs typeface="Calibri Light" panose="020F0302020204030204" pitchFamily="34" charset="0"/>
              </a:rPr>
              <a:t>Clean, affordable and secure energy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400" b="0" i="0" u="none" strike="noStrike" kern="1200" cap="none" spc="0" normalizeH="0" baseline="0" noProof="0" dirty="0">
                <a:ln>
                  <a:noFill/>
                </a:ln>
                <a:solidFill>
                  <a:sysClr val="windowText" lastClr="000000"/>
                </a:solidFill>
                <a:effectLst/>
                <a:uLnTx/>
                <a:uFillTx/>
                <a:latin typeface="+mn-lt"/>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100" b="1" i="0" u="none" strike="noStrike" kern="1200" cap="none" spc="0" normalizeH="0" baseline="0" noProof="0" dirty="0">
              <a:ln>
                <a:noFill/>
              </a:ln>
              <a:solidFill>
                <a:srgbClr val="3F4A52"/>
              </a:solidFill>
              <a:effectLst/>
              <a:uLnTx/>
              <a:uFillTx/>
              <a:latin typeface="Open Sans" panose="020B0606030504020204" pitchFamily="34"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20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3" name="TextBox 2" descr="" title="">
            <a:extLst>
              <a:ext uri="{FF2B5EF4-FFF2-40B4-BE49-F238E27FC236}">
                <a16:creationId xmlns:a16="http://schemas.microsoft.com/office/drawing/2014/main" id="{6405D461-F40F-0FD3-F415-58F20555652A}"/>
              </a:ext>
            </a:extLst>
          </p:cNvPr>
          <p:cNvSpPr txBox="1"/>
          <p:nvPr/>
        </p:nvSpPr>
        <p:spPr>
          <a:xfrm>
            <a:off x="263769" y="6378548"/>
            <a:ext cx="2989385" cy="369332"/>
          </a:xfrm>
          <a:prstGeom prst="rect">
            <a:avLst/>
          </a:prstGeom>
          <a:noFill/>
        </p:spPr>
        <p:txBody>
          <a:bodyPr wrap="square" rtlCol="0">
            <a:spAutoFit/>
          </a:bodyPr>
          <a:lstStyle/>
          <a:p>
            <a:r>
              <a:rPr lang="en-US" dirty="0">
                <a:solidFill>
                  <a:schemeClr val="bg1">
                    <a:lumMod val="75000"/>
                  </a:schemeClr>
                </a:solidFill>
              </a:rPr>
              <a:t>1.  Policy &amp; Direction </a:t>
            </a:r>
          </a:p>
        </p:txBody>
      </p:sp>
    </p:spTree>
    <p:extLst>
      <p:ext uri="{BB962C8B-B14F-4D97-AF65-F5344CB8AC3E}">
        <p14:creationId xmlns:p14="http://schemas.microsoft.com/office/powerpoint/2010/main" val="2924174972"/>
      </p:ext>
    </p:extLst>
  </p:cSld>
  <p:clrMapOvr>
    <a:masterClrMapping/>
  </p:clrMapOvr>
</p:sld>
</file>

<file path=ppt/slides/slide6.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descr="" title=""/>
          <p:cNvSpPr>
            <a:spLocks noGrp="1"/>
          </p:cNvSpPr>
          <p:nvPr>
            <p:ph type="title"/>
          </p:nvPr>
        </p:nvSpPr>
        <p:spPr/>
        <p:txBody>
          <a:bodyPr/>
          <a:lstStyle/>
          <a:p>
            <a:r>
              <a:rPr lang="en-GB" dirty="0"/>
              <a:t>EU Green Deal &amp; Directives</a:t>
            </a:r>
          </a:p>
        </p:txBody>
      </p:sp>
      <p:sp>
        <p:nvSpPr>
          <p:cNvPr id="3" name="Marcador de texto 11" descr="" title="">
            <a:extLst>
              <a:ext uri="{FF2B5EF4-FFF2-40B4-BE49-F238E27FC236}">
                <a16:creationId xmlns:a16="http://schemas.microsoft.com/office/drawing/2014/main" id="{61C15E5F-2998-BA5F-8977-B0212B4196BA}"/>
              </a:ext>
            </a:extLst>
          </p:cNvPr>
          <p:cNvSpPr txBox="1">
            <a:spLocks/>
          </p:cNvSpPr>
          <p:nvPr/>
        </p:nvSpPr>
        <p:spPr>
          <a:xfrm>
            <a:off x="1074821" y="1401540"/>
            <a:ext cx="3733972" cy="440242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Heldane Text Medium" panose="02020503030202060203" pitchFamily="18"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Heldane Text Medium" panose="02020503030202060203" pitchFamily="18"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ldane Text Medium" panose="02020503030202060203" pitchFamily="18"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ldane Text Medium" panose="02020503030202060203" pitchFamily="18"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Fit for 55 package</a:t>
            </a:r>
            <a:r>
              <a:rPr kumimoji="0" lang="en-GB"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set of proposals to revise and update EU legislation with the aim of aligning EU policies with the climate goals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proposals are aimed at providing a framework for reaching EU’s climate objectives which:</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ensures a socially fair transition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maintains and strengthens innovation and competitiveness of EU industry vs third country economic operators</a:t>
            </a:r>
          </a:p>
          <a:p>
            <a:pPr marR="0" lvl="1" algn="l" defTabSz="914400" rtl="0" eaLnBrk="1" fontAlgn="auto" latinLnBrk="0" hangingPunct="1">
              <a:lnSpc>
                <a:spcPct val="100000"/>
              </a:lnSpc>
              <a:spcBef>
                <a:spcPts val="0"/>
              </a:spcBef>
              <a:spcAft>
                <a:spcPts val="0"/>
              </a:spcAft>
              <a:buClrTx/>
              <a:buSzTx/>
              <a:tabLst/>
              <a:defRPr/>
            </a:pPr>
            <a:endParaRPr kumimoji="0" lang="es-ES" sz="1100" b="1" i="0" u="none" strike="noStrike" kern="1200" cap="none" spc="0" normalizeH="0" baseline="0" noProof="0" dirty="0">
              <a:ln>
                <a:noFill/>
              </a:ln>
              <a:solidFill>
                <a:srgbClr val="3F4A52"/>
              </a:solidFill>
              <a:effectLst/>
              <a:uLnTx/>
              <a:uFillTx/>
              <a:latin typeface="Open Sans" panose="020B0606030504020204" pitchFamily="34"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Heldane Text Medium" panose="020206030302020D0203" pitchFamily="18"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Heldane Text Medium" panose="020206030302020D0203" pitchFamily="18"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Heldane Text Medium" panose="020206030302020D02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Heldane Text Medium" panose="020206030302020D0203" pitchFamily="18"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2000" b="0" i="0" u="none" strike="noStrike" kern="1200" cap="none" spc="0" normalizeH="0" baseline="0" noProof="0" dirty="0">
              <a:ln>
                <a:noFill/>
              </a:ln>
              <a:solidFill>
                <a:prstClr val="black"/>
              </a:solidFill>
              <a:effectLst/>
              <a:uLnTx/>
              <a:uFillTx/>
              <a:latin typeface="Heldane Text Medium" panose="020206030302020D0203" pitchFamily="18"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prstClr val="black"/>
              </a:solidFill>
              <a:effectLst/>
              <a:uLnTx/>
              <a:uFillTx/>
              <a:latin typeface="Heldane Text Medium" panose="02020503030202060203" pitchFamily="18" charset="77"/>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prstClr val="black"/>
              </a:solidFill>
              <a:effectLst/>
              <a:uLnTx/>
              <a:uFillTx/>
              <a:latin typeface="Heldane Text Medium" panose="02020503030202060203" pitchFamily="18" charset="77"/>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prstClr val="black"/>
              </a:solidFill>
              <a:effectLst/>
              <a:uLnTx/>
              <a:uFillTx/>
              <a:latin typeface="Heldane Text Medium" panose="02020503030202060203" pitchFamily="18"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Imagen 5" descr="" title="">
            <a:extLst>
              <a:ext uri="{FF2B5EF4-FFF2-40B4-BE49-F238E27FC236}">
                <a16:creationId xmlns:a16="http://schemas.microsoft.com/office/drawing/2014/main" id="{90A68223-1766-17A1-CBF1-6BF0A118F609}"/>
              </a:ext>
            </a:extLst>
          </p:cNvPr>
          <p:cNvPicPr>
            <a:picLocks noChangeAspect="1"/>
          </p:cNvPicPr>
          <p:nvPr/>
        </p:nvPicPr>
        <p:blipFill>
          <a:blip r:embed="rId3"/>
          <a:stretch>
            <a:fillRect/>
          </a:stretch>
        </p:blipFill>
        <p:spPr>
          <a:xfrm>
            <a:off x="5222578" y="1401541"/>
            <a:ext cx="6007397" cy="4138124"/>
          </a:xfrm>
          <a:prstGeom prst="rect">
            <a:avLst/>
          </a:prstGeom>
        </p:spPr>
      </p:pic>
      <p:sp>
        <p:nvSpPr>
          <p:cNvPr id="8" name="TextBox 7" descr="" title="">
            <a:extLst>
              <a:ext uri="{FF2B5EF4-FFF2-40B4-BE49-F238E27FC236}">
                <a16:creationId xmlns:a16="http://schemas.microsoft.com/office/drawing/2014/main" id="{DAE6C249-68DA-1D78-9FF0-6464B403FB95}"/>
              </a:ext>
            </a:extLst>
          </p:cNvPr>
          <p:cNvSpPr txBox="1"/>
          <p:nvPr/>
        </p:nvSpPr>
        <p:spPr>
          <a:xfrm>
            <a:off x="263769" y="6378548"/>
            <a:ext cx="2989385" cy="369332"/>
          </a:xfrm>
          <a:prstGeom prst="rect">
            <a:avLst/>
          </a:prstGeom>
          <a:noFill/>
        </p:spPr>
        <p:txBody>
          <a:bodyPr wrap="square" rtlCol="0">
            <a:spAutoFit/>
          </a:bodyPr>
          <a:lstStyle/>
          <a:p>
            <a:r>
              <a:rPr lang="en-US" dirty="0">
                <a:solidFill>
                  <a:schemeClr val="bg1">
                    <a:lumMod val="75000"/>
                  </a:schemeClr>
                </a:solidFill>
              </a:rPr>
              <a:t>1.  Policy &amp; Direction </a:t>
            </a:r>
          </a:p>
        </p:txBody>
      </p:sp>
    </p:spTree>
    <p:extLst>
      <p:ext uri="{BB962C8B-B14F-4D97-AF65-F5344CB8AC3E}">
        <p14:creationId xmlns:p14="http://schemas.microsoft.com/office/powerpoint/2010/main" val="388932164"/>
      </p:ext>
    </p:extLst>
  </p:cSld>
  <p:clrMapOvr>
    <a:masterClrMapping/>
  </p:clrMapOvr>
</p:sld>
</file>

<file path=ppt/slides/slide7.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descr="" title=""/>
          <p:cNvSpPr>
            <a:spLocks noGrp="1"/>
          </p:cNvSpPr>
          <p:nvPr>
            <p:ph type="title"/>
          </p:nvPr>
        </p:nvSpPr>
        <p:spPr/>
        <p:txBody>
          <a:bodyPr/>
          <a:lstStyle/>
          <a:p>
            <a:r>
              <a:rPr lang="en-GB" dirty="0"/>
              <a:t>EU Green Deal &amp; Directives</a:t>
            </a:r>
          </a:p>
        </p:txBody>
      </p:sp>
      <p:sp>
        <p:nvSpPr>
          <p:cNvPr id="5" name="Marcador de texto 11" descr="" title="">
            <a:extLst>
              <a:ext uri="{FF2B5EF4-FFF2-40B4-BE49-F238E27FC236}">
                <a16:creationId xmlns:a16="http://schemas.microsoft.com/office/drawing/2014/main" id="{2552CF10-16F4-243C-8015-D0381D0C7CCE}"/>
              </a:ext>
            </a:extLst>
          </p:cNvPr>
          <p:cNvSpPr txBox="1">
            <a:spLocks/>
          </p:cNvSpPr>
          <p:nvPr/>
        </p:nvSpPr>
        <p:spPr>
          <a:xfrm>
            <a:off x="828503" y="1451165"/>
            <a:ext cx="10288676" cy="457600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Heldane Text Medium" panose="02020503030202060203" pitchFamily="18"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Heldane Text Medium" panose="02020503030202060203" pitchFamily="18"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ldane Text Medium" panose="02020503030202060203" pitchFamily="18"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ldane Text Medium" panose="02020503030202060203" pitchFamily="18"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Calibri" panose="020F0502020204030204" pitchFamily="34" charset="0"/>
                <a:cs typeface="Calibri" panose="020F0502020204030204" pitchFamily="34" charset="0"/>
              </a:rPr>
              <a:t>EU energy taxation directive (</a:t>
            </a:r>
            <a:r>
              <a:rPr lang="en-GB" b="1" dirty="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EU ETD</a:t>
            </a:r>
            <a:r>
              <a:rPr lang="en-GB" dirty="0">
                <a:solidFill>
                  <a:prstClr val="black"/>
                </a:solidFill>
                <a:latin typeface="Calibri" panose="020F0502020204030204" pitchFamily="34" charset="0"/>
                <a:cs typeface="Calibri" panose="020F0502020204030204" pitchFamily="34" charset="0"/>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solidFill>
                  <a:prstClr val="black"/>
                </a:solidFill>
                <a:latin typeface="Calibri" panose="020F0502020204030204" pitchFamily="34" charset="0"/>
                <a:cs typeface="Calibri" panose="020F0502020204030204" pitchFamily="34" charset="0"/>
              </a:rPr>
              <a:t>Most polluting fuels (coal, oil, gas) will be taxed the highest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solidFill>
                  <a:prstClr val="black"/>
                </a:solidFill>
                <a:latin typeface="Calibri" panose="020F0502020204030204" pitchFamily="34" charset="0"/>
                <a:cs typeface="Calibri" panose="020F0502020204030204" pitchFamily="34" charset="0"/>
              </a:rPr>
              <a:t>Aviation and maritime fuels will be subject to taxation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solidFill>
                  <a:prstClr val="black"/>
                </a:solidFill>
                <a:latin typeface="Calibri" panose="020F0502020204030204" pitchFamily="34" charset="0"/>
                <a:cs typeface="Calibri" panose="020F0502020204030204" pitchFamily="34" charset="0"/>
              </a:rPr>
              <a:t>Switching from volume to energy content based taxation, eliminating incentives for fossil fuel use, taxing according to environmental performance.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Heldane Text Medium" panose="020206030302020D02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20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pic>
        <p:nvPicPr>
          <p:cNvPr id="7" name="Imagen 6" descr="" title="">
            <a:extLst>
              <a:ext uri="{FF2B5EF4-FFF2-40B4-BE49-F238E27FC236}">
                <a16:creationId xmlns:a16="http://schemas.microsoft.com/office/drawing/2014/main" id="{ADFFF416-C524-CB01-6173-821B31763924}"/>
              </a:ext>
            </a:extLst>
          </p:cNvPr>
          <p:cNvPicPr>
            <a:picLocks noChangeAspect="1"/>
          </p:cNvPicPr>
          <p:nvPr/>
        </p:nvPicPr>
        <p:blipFill>
          <a:blip r:embed="rId3"/>
          <a:stretch>
            <a:fillRect/>
          </a:stretch>
        </p:blipFill>
        <p:spPr>
          <a:xfrm>
            <a:off x="2652451" y="3000650"/>
            <a:ext cx="6462974" cy="2807685"/>
          </a:xfrm>
          <a:prstGeom prst="rect">
            <a:avLst/>
          </a:prstGeom>
        </p:spPr>
      </p:pic>
      <p:sp>
        <p:nvSpPr>
          <p:cNvPr id="8" name="TextBox 7" descr="" title="">
            <a:extLst>
              <a:ext uri="{FF2B5EF4-FFF2-40B4-BE49-F238E27FC236}">
                <a16:creationId xmlns:a16="http://schemas.microsoft.com/office/drawing/2014/main" id="{E042B487-E14C-C20C-DE2E-2E1F519BAB76}"/>
              </a:ext>
            </a:extLst>
          </p:cNvPr>
          <p:cNvSpPr txBox="1"/>
          <p:nvPr/>
        </p:nvSpPr>
        <p:spPr>
          <a:xfrm>
            <a:off x="263769" y="6378548"/>
            <a:ext cx="2989385" cy="369332"/>
          </a:xfrm>
          <a:prstGeom prst="rect">
            <a:avLst/>
          </a:prstGeom>
          <a:noFill/>
        </p:spPr>
        <p:txBody>
          <a:bodyPr wrap="square" rtlCol="0">
            <a:spAutoFit/>
          </a:bodyPr>
          <a:lstStyle/>
          <a:p>
            <a:r>
              <a:rPr lang="en-US" dirty="0">
                <a:solidFill>
                  <a:schemeClr val="bg1">
                    <a:lumMod val="75000"/>
                  </a:schemeClr>
                </a:solidFill>
              </a:rPr>
              <a:t>1.  Policy &amp; Direction </a:t>
            </a:r>
          </a:p>
        </p:txBody>
      </p:sp>
    </p:spTree>
    <p:extLst>
      <p:ext uri="{BB962C8B-B14F-4D97-AF65-F5344CB8AC3E}">
        <p14:creationId xmlns:p14="http://schemas.microsoft.com/office/powerpoint/2010/main" val="2531630344"/>
      </p:ext>
    </p:extLst>
  </p:cSld>
  <p:clrMapOvr>
    <a:masterClrMapping/>
  </p:clrMapOvr>
</p:sld>
</file>

<file path=ppt/slides/slide8.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descr="" title=""/>
          <p:cNvSpPr>
            <a:spLocks noGrp="1"/>
          </p:cNvSpPr>
          <p:nvPr>
            <p:ph type="title"/>
          </p:nvPr>
        </p:nvSpPr>
        <p:spPr/>
        <p:txBody>
          <a:bodyPr/>
          <a:lstStyle/>
          <a:p>
            <a:r>
              <a:rPr lang="en-GB" dirty="0"/>
              <a:t>EU Green Deal &amp; Directives</a:t>
            </a:r>
          </a:p>
        </p:txBody>
      </p:sp>
      <p:sp>
        <p:nvSpPr>
          <p:cNvPr id="3" name="Marcador de texto 11" descr="" title="">
            <a:extLst>
              <a:ext uri="{FF2B5EF4-FFF2-40B4-BE49-F238E27FC236}">
                <a16:creationId xmlns:a16="http://schemas.microsoft.com/office/drawing/2014/main" id="{53E3D873-DEE0-E470-FDDB-BDCE4BAB272A}"/>
              </a:ext>
            </a:extLst>
          </p:cNvPr>
          <p:cNvSpPr txBox="1">
            <a:spLocks/>
          </p:cNvSpPr>
          <p:nvPr/>
        </p:nvSpPr>
        <p:spPr>
          <a:xfrm>
            <a:off x="828503" y="1451165"/>
            <a:ext cx="10288676" cy="457600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Heldane Text Medium" panose="02020503030202060203" pitchFamily="18"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Heldane Text Medium" panose="02020503030202060203" pitchFamily="18"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ldane Text Medium" panose="02020503030202060203" pitchFamily="18"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ldane Text Medium" panose="02020503030202060203" pitchFamily="18"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285750">
              <a:lnSpc>
                <a:spcPct val="100000"/>
              </a:lnSpc>
              <a:spcBef>
                <a:spcPts val="0"/>
              </a:spcBef>
              <a:buFont typeface="Arial" panose="020B0604020202020204" pitchFamily="34" charset="0"/>
              <a:buChar char="•"/>
            </a:pPr>
            <a:r>
              <a:rPr lang="en-GB" dirty="0">
                <a:solidFill>
                  <a:prstClr val="black"/>
                </a:solidFill>
                <a:latin typeface="Calibri" panose="020F0502020204030204" pitchFamily="34" charset="0"/>
                <a:cs typeface="Calibri" panose="020F0502020204030204" pitchFamily="34" charset="0"/>
              </a:rPr>
              <a:t>EU emissions trading system (</a:t>
            </a:r>
            <a:r>
              <a:rPr lang="en-GB" b="1" dirty="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EU ETS</a:t>
            </a:r>
            <a:r>
              <a:rPr lang="en-GB" dirty="0">
                <a:solidFill>
                  <a:prstClr val="black"/>
                </a:solidFill>
                <a:latin typeface="Calibri" panose="020F0502020204030204" pitchFamily="34" charset="0"/>
                <a:cs typeface="Calibri" panose="020F0502020204030204" pitchFamily="34" charset="0"/>
              </a:rPr>
              <a:t>)</a:t>
            </a:r>
          </a:p>
          <a:p>
            <a:pPr marL="800100" lvl="1" indent="-285750">
              <a:lnSpc>
                <a:spcPct val="100000"/>
              </a:lnSpc>
              <a:spcBef>
                <a:spcPts val="0"/>
              </a:spcBef>
              <a:buFont typeface="Arial" panose="020B0604020202020204" pitchFamily="34" charset="0"/>
              <a:buChar char="•"/>
            </a:pPr>
            <a:r>
              <a:rPr lang="en-GB" sz="1800" dirty="0">
                <a:solidFill>
                  <a:prstClr val="black"/>
                </a:solidFill>
                <a:latin typeface="Calibri" panose="020F0502020204030204" pitchFamily="34" charset="0"/>
                <a:cs typeface="Calibri" panose="020F0502020204030204" pitchFamily="34" charset="0"/>
              </a:rPr>
              <a:t>Currently covered sectors: electricity and heat generation, energy-intensive industry sectors (oil refineries, steel, cement glass and paper industry and commercial aviation)</a:t>
            </a:r>
          </a:p>
          <a:p>
            <a:pPr marL="800100" lvl="1" indent="-285750">
              <a:lnSpc>
                <a:spcPct val="100000"/>
              </a:lnSpc>
              <a:spcBef>
                <a:spcPts val="0"/>
              </a:spcBef>
              <a:buFont typeface="Arial" panose="020B0604020202020204" pitchFamily="34" charset="0"/>
              <a:buChar char="•"/>
            </a:pPr>
            <a:r>
              <a:rPr lang="en-GB" sz="1800" dirty="0">
                <a:solidFill>
                  <a:prstClr val="black"/>
                </a:solidFill>
                <a:latin typeface="Calibri" panose="020F0502020204030204" pitchFamily="34" charset="0"/>
                <a:cs typeface="Calibri" panose="020F0502020204030204" pitchFamily="34" charset="0"/>
              </a:rPr>
              <a:t>New sectors to be covered: maritime transport, building and road transport</a:t>
            </a:r>
          </a:p>
          <a:p>
            <a:pPr marL="800100" lvl="1" indent="-285750">
              <a:lnSpc>
                <a:spcPct val="100000"/>
              </a:lnSpc>
              <a:spcBef>
                <a:spcPts val="0"/>
              </a:spcBef>
              <a:buFont typeface="Arial" panose="020B0604020202020204" pitchFamily="34" charset="0"/>
              <a:buChar char="•"/>
            </a:pPr>
            <a:r>
              <a:rPr lang="en-GB" sz="1800" dirty="0">
                <a:solidFill>
                  <a:prstClr val="black"/>
                </a:solidFill>
                <a:latin typeface="Calibri" panose="020F0502020204030204" pitchFamily="34" charset="0"/>
                <a:cs typeface="Calibri" panose="020F0502020204030204" pitchFamily="34" charset="0"/>
              </a:rPr>
              <a:t>More ambitious emission reduction goals by faster reduction of the cap (fewer allowances to the market)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solidFill>
                <a:prstClr val="black"/>
              </a:solidFill>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20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pic>
        <p:nvPicPr>
          <p:cNvPr id="6" name="Imagen 5" descr="" title="">
            <a:extLst>
              <a:ext uri="{FF2B5EF4-FFF2-40B4-BE49-F238E27FC236}">
                <a16:creationId xmlns:a16="http://schemas.microsoft.com/office/drawing/2014/main" id="{B202822D-9F7F-B83C-05A4-EC1BC092FA47}"/>
              </a:ext>
            </a:extLst>
          </p:cNvPr>
          <p:cNvPicPr>
            <a:picLocks noChangeAspect="1"/>
          </p:cNvPicPr>
          <p:nvPr/>
        </p:nvPicPr>
        <p:blipFill>
          <a:blip r:embed="rId3"/>
          <a:stretch>
            <a:fillRect/>
          </a:stretch>
        </p:blipFill>
        <p:spPr>
          <a:xfrm>
            <a:off x="2639268" y="2981324"/>
            <a:ext cx="6913463" cy="2876551"/>
          </a:xfrm>
          <a:prstGeom prst="rect">
            <a:avLst/>
          </a:prstGeom>
        </p:spPr>
      </p:pic>
      <p:sp>
        <p:nvSpPr>
          <p:cNvPr id="8" name="TextBox 7" descr="" title="">
            <a:extLst>
              <a:ext uri="{FF2B5EF4-FFF2-40B4-BE49-F238E27FC236}">
                <a16:creationId xmlns:a16="http://schemas.microsoft.com/office/drawing/2014/main" id="{574D29C0-0B18-EF38-9F24-8521254054C0}"/>
              </a:ext>
            </a:extLst>
          </p:cNvPr>
          <p:cNvSpPr txBox="1"/>
          <p:nvPr/>
        </p:nvSpPr>
        <p:spPr>
          <a:xfrm>
            <a:off x="263769" y="6378548"/>
            <a:ext cx="2989385" cy="369332"/>
          </a:xfrm>
          <a:prstGeom prst="rect">
            <a:avLst/>
          </a:prstGeom>
          <a:noFill/>
        </p:spPr>
        <p:txBody>
          <a:bodyPr wrap="square" rtlCol="0">
            <a:spAutoFit/>
          </a:bodyPr>
          <a:lstStyle/>
          <a:p>
            <a:r>
              <a:rPr lang="en-US" dirty="0">
                <a:solidFill>
                  <a:schemeClr val="bg1">
                    <a:lumMod val="75000"/>
                  </a:schemeClr>
                </a:solidFill>
              </a:rPr>
              <a:t>1.  Policy &amp; Direction </a:t>
            </a:r>
          </a:p>
        </p:txBody>
      </p:sp>
    </p:spTree>
    <p:extLst>
      <p:ext uri="{BB962C8B-B14F-4D97-AF65-F5344CB8AC3E}">
        <p14:creationId xmlns:p14="http://schemas.microsoft.com/office/powerpoint/2010/main" val="2527979785"/>
      </p:ext>
    </p:extLst>
  </p:cSld>
  <p:clrMapOvr>
    <a:masterClrMapping/>
  </p:clrMapOvr>
</p:sld>
</file>

<file path=ppt/slides/slide9.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Content Placeholder 3" descr="" titl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descr="" title=""/>
          <p:cNvSpPr>
            <a:spLocks noGrp="1"/>
          </p:cNvSpPr>
          <p:nvPr>
            <p:ph type="title"/>
          </p:nvPr>
        </p:nvSpPr>
        <p:spPr/>
        <p:txBody>
          <a:bodyPr/>
          <a:lstStyle/>
          <a:p>
            <a:r>
              <a:rPr lang="en-GB" dirty="0"/>
              <a:t>EU Green Deal &amp; Directives</a:t>
            </a:r>
          </a:p>
        </p:txBody>
      </p:sp>
      <p:sp>
        <p:nvSpPr>
          <p:cNvPr id="5" name="Marcador de texto 11" descr="" title="">
            <a:extLst>
              <a:ext uri="{FF2B5EF4-FFF2-40B4-BE49-F238E27FC236}">
                <a16:creationId xmlns:a16="http://schemas.microsoft.com/office/drawing/2014/main" id="{8DED1CFB-4745-FE44-FD93-B496C04A6CC6}"/>
              </a:ext>
            </a:extLst>
          </p:cNvPr>
          <p:cNvSpPr txBox="1">
            <a:spLocks/>
          </p:cNvSpPr>
          <p:nvPr/>
        </p:nvSpPr>
        <p:spPr>
          <a:xfrm>
            <a:off x="828503" y="1451165"/>
            <a:ext cx="10288676" cy="457600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Heldane Text Medium" panose="02020503030202060203" pitchFamily="18"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Heldane Text Medium" panose="02020503030202060203" pitchFamily="18"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ldane Text Medium" panose="02020503030202060203" pitchFamily="18"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Heldane Text Medium" panose="02020503030202060203" pitchFamily="18"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indent="-285750" fontAlgn="auto">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Calibri" panose="020F0502020204030204" pitchFamily="34" charset="0"/>
                <a:cs typeface="Calibri" panose="020F0502020204030204" pitchFamily="34" charset="0"/>
              </a:rPr>
              <a:t>EU carbon border adjustment mechanism (</a:t>
            </a:r>
            <a:r>
              <a:rPr lang="en-GB" b="1" dirty="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EU CBAM</a:t>
            </a:r>
            <a:r>
              <a:rPr lang="en-GB" dirty="0">
                <a:solidFill>
                  <a:prstClr val="black"/>
                </a:solidFill>
                <a:latin typeface="Calibri" panose="020F0502020204030204" pitchFamily="34" charset="0"/>
                <a:cs typeface="Calibri" panose="020F0502020204030204" pitchFamily="34" charset="0"/>
              </a:rPr>
              <a:t>)</a:t>
            </a:r>
          </a:p>
          <a:p>
            <a:pPr marL="800100" marR="0" lvl="1" indent="-285750" fontAlgn="auto">
              <a:lnSpc>
                <a:spcPct val="100000"/>
              </a:lnSpc>
              <a:spcBef>
                <a:spcPts val="0"/>
              </a:spcBef>
              <a:spcAft>
                <a:spcPts val="0"/>
              </a:spcAft>
              <a:buClrTx/>
              <a:buSzTx/>
              <a:buFont typeface="Arial" panose="020B0604020202020204" pitchFamily="34" charset="0"/>
              <a:buChar char="•"/>
              <a:tabLst/>
              <a:defRPr/>
            </a:pPr>
            <a:r>
              <a:rPr lang="en-GB" sz="1800" dirty="0">
                <a:solidFill>
                  <a:prstClr val="black"/>
                </a:solidFill>
                <a:latin typeface="Calibri" panose="020F0502020204030204" pitchFamily="34" charset="0"/>
                <a:cs typeface="Calibri" panose="020F0502020204030204" pitchFamily="34" charset="0"/>
              </a:rPr>
              <a:t>New regulation so that non-EU producers are incentivised to reduce emissions</a:t>
            </a:r>
          </a:p>
          <a:p>
            <a:pPr marL="800100" marR="0" lvl="1" indent="-285750" fontAlgn="auto">
              <a:lnSpc>
                <a:spcPct val="100000"/>
              </a:lnSpc>
              <a:spcBef>
                <a:spcPts val="0"/>
              </a:spcBef>
              <a:spcAft>
                <a:spcPts val="0"/>
              </a:spcAft>
              <a:buClrTx/>
              <a:buSzTx/>
              <a:buFont typeface="Arial" panose="020B0604020202020204" pitchFamily="34" charset="0"/>
              <a:buChar char="•"/>
              <a:tabLst/>
              <a:defRPr/>
            </a:pPr>
            <a:r>
              <a:rPr lang="en-GB" sz="1800" dirty="0">
                <a:solidFill>
                  <a:prstClr val="black"/>
                </a:solidFill>
                <a:latin typeface="Calibri" panose="020F0502020204030204" pitchFamily="34" charset="0"/>
                <a:cs typeface="Calibri" panose="020F0502020204030204" pitchFamily="34" charset="0"/>
              </a:rPr>
              <a:t>EU importer will have to buy CBA certificates based on carbon products’ content</a:t>
            </a:r>
          </a:p>
          <a:p>
            <a:pPr marL="800100" marR="0" lvl="1" indent="-285750" fontAlgn="auto">
              <a:lnSpc>
                <a:spcPct val="100000"/>
              </a:lnSpc>
              <a:spcBef>
                <a:spcPts val="0"/>
              </a:spcBef>
              <a:spcAft>
                <a:spcPts val="0"/>
              </a:spcAft>
              <a:buClrTx/>
              <a:buSzTx/>
              <a:buFont typeface="Arial" panose="020B0604020202020204" pitchFamily="34" charset="0"/>
              <a:buChar char="•"/>
              <a:tabLst/>
              <a:defRPr/>
            </a:pPr>
            <a:r>
              <a:rPr lang="en-GB" sz="1800" dirty="0">
                <a:solidFill>
                  <a:prstClr val="black"/>
                </a:solidFill>
                <a:latin typeface="Calibri" panose="020F0502020204030204" pitchFamily="34" charset="0"/>
                <a:cs typeface="Calibri" panose="020F0502020204030204" pitchFamily="34" charset="0"/>
              </a:rPr>
              <a:t>Sectors to be covered: iron and steel, cement, fertilisers, aluminium and electricity</a:t>
            </a:r>
          </a:p>
          <a:p>
            <a:pPr marL="800100" marR="0" lvl="1" indent="-285750" fontAlgn="auto">
              <a:lnSpc>
                <a:spcPct val="100000"/>
              </a:lnSpc>
              <a:spcBef>
                <a:spcPts val="0"/>
              </a:spcBef>
              <a:spcAft>
                <a:spcPts val="0"/>
              </a:spcAft>
              <a:buClrTx/>
              <a:buSzTx/>
              <a:buFont typeface="Arial" panose="020B0604020202020204" pitchFamily="34" charset="0"/>
              <a:buChar char="•"/>
              <a:tabLst/>
              <a:defRPr/>
            </a:pPr>
            <a:endParaRPr lang="en-GB" sz="1800" dirty="0">
              <a:solidFill>
                <a:prstClr val="black"/>
              </a:solidFill>
              <a:latin typeface="Calibri Light" panose="020F0302020204030204" pitchFamily="34" charset="0"/>
              <a:cs typeface="Calibri Light" panose="020F03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2000" b="0" i="0" u="none" strike="noStrike" kern="1200" cap="none" spc="0" normalizeH="0" baseline="0" noProof="0" dirty="0">
              <a:ln>
                <a:noFill/>
              </a:ln>
              <a:solidFill>
                <a:sysClr val="windowText" lastClr="000000"/>
              </a:solidFill>
              <a:effectLst/>
              <a:uLnTx/>
              <a:uFillTx/>
              <a:latin typeface="Heldane Text Medium" panose="020206030302020D0203" pitchFamily="18"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noProof="0" dirty="0">
              <a:ln>
                <a:noFill/>
              </a:ln>
              <a:solidFill>
                <a:sysClr val="windowText" lastClr="000000"/>
              </a:solidFill>
              <a:effectLst/>
              <a:uLnTx/>
              <a:uFillTx/>
              <a:latin typeface="Heldane Text Medium" panose="02020503030202060203" pitchFamily="18"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pic>
        <p:nvPicPr>
          <p:cNvPr id="7" name="Imagen 6" descr="" title="">
            <a:extLst>
              <a:ext uri="{FF2B5EF4-FFF2-40B4-BE49-F238E27FC236}">
                <a16:creationId xmlns:a16="http://schemas.microsoft.com/office/drawing/2014/main" id="{EF841776-9379-3F44-E20A-06C25E0158EB}"/>
              </a:ext>
            </a:extLst>
          </p:cNvPr>
          <p:cNvPicPr>
            <a:picLocks noChangeAspect="1"/>
          </p:cNvPicPr>
          <p:nvPr/>
        </p:nvPicPr>
        <p:blipFill>
          <a:blip r:embed="rId3"/>
          <a:stretch>
            <a:fillRect/>
          </a:stretch>
        </p:blipFill>
        <p:spPr>
          <a:xfrm>
            <a:off x="3055727" y="2637504"/>
            <a:ext cx="6107938" cy="3271690"/>
          </a:xfrm>
          <a:prstGeom prst="rect">
            <a:avLst/>
          </a:prstGeom>
        </p:spPr>
      </p:pic>
      <p:sp>
        <p:nvSpPr>
          <p:cNvPr id="8" name="TextBox 7" descr="" title="">
            <a:extLst>
              <a:ext uri="{FF2B5EF4-FFF2-40B4-BE49-F238E27FC236}">
                <a16:creationId xmlns:a16="http://schemas.microsoft.com/office/drawing/2014/main" id="{9D0A6494-D964-788D-AB00-AE92F0A2AB7D}"/>
              </a:ext>
            </a:extLst>
          </p:cNvPr>
          <p:cNvSpPr txBox="1"/>
          <p:nvPr/>
        </p:nvSpPr>
        <p:spPr>
          <a:xfrm>
            <a:off x="263769" y="6378548"/>
            <a:ext cx="2989385" cy="369332"/>
          </a:xfrm>
          <a:prstGeom prst="rect">
            <a:avLst/>
          </a:prstGeom>
          <a:noFill/>
        </p:spPr>
        <p:txBody>
          <a:bodyPr wrap="square" rtlCol="0">
            <a:spAutoFit/>
          </a:bodyPr>
          <a:lstStyle/>
          <a:p>
            <a:r>
              <a:rPr lang="en-US" dirty="0">
                <a:solidFill>
                  <a:schemeClr val="bg1">
                    <a:lumMod val="75000"/>
                  </a:schemeClr>
                </a:solidFill>
              </a:rPr>
              <a:t>1.  Policy &amp; Direction </a:t>
            </a:r>
          </a:p>
        </p:txBody>
      </p:sp>
    </p:spTree>
    <p:extLst>
      <p:ext uri="{BB962C8B-B14F-4D97-AF65-F5344CB8AC3E}">
        <p14:creationId xmlns:p14="http://schemas.microsoft.com/office/powerpoint/2010/main" val="2813610285"/>
      </p:ext>
    </p:extLst>
  </p:cSld>
  <p:clrMapOvr>
    <a:masterClrMapping/>
  </p:clrMapOvr>
</p:sld>
</file>

<file path=ppt/theme/theme1.xml><?xml version="1.0" encoding="utf-8"?>
<a:theme xmlns:thm15="http://schemas.microsoft.com/office/thememl/2012/main"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597A6DD54B2D4BB5F63558C9048978" ma:contentTypeVersion="14" ma:contentTypeDescription="Create a new document." ma:contentTypeScope="" ma:versionID="d9f534ef2cd954e3c9de9cedd33d9611">
  <xsd:schema xmlns:xsd="http://www.w3.org/2001/XMLSchema" xmlns:xs="http://www.w3.org/2001/XMLSchema" xmlns:p="http://schemas.microsoft.com/office/2006/metadata/properties" xmlns:ns2="26d4876d-1652-4741-a251-c7328cbe4eec" xmlns:ns3="675ad150-b751-47e2-ad83-2ce7a9a72029" targetNamespace="http://schemas.microsoft.com/office/2006/metadata/properties" ma:root="true" ma:fieldsID="d28fd622ca44a508f89c344eabb53311" ns2:_="" ns3:_="">
    <xsd:import namespace="26d4876d-1652-4741-a251-c7328cbe4eec"/>
    <xsd:import namespace="675ad150-b751-47e2-ad83-2ce7a9a720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d4876d-1652-4741-a251-c7328cbe4e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bbc5412-facb-47f6-beca-cc3ad60e99b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75ad150-b751-47e2-ad83-2ce7a9a7202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4baef6dd-c4f8-403b-aac1-ae4cb52c231a}" ma:internalName="TaxCatchAll" ma:showField="CatchAllData" ma:web="675ad150-b751-47e2-ad83-2ce7a9a720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B7B0AF-61B3-4A18-9BFC-6AD80E7F4F08}"/>
</file>

<file path=customXml/itemProps2.xml><?xml version="1.0" encoding="utf-8"?>
<ds:datastoreItem xmlns:ds="http://schemas.openxmlformats.org/officeDocument/2006/customXml" ds:itemID="{57235F2D-95A0-4721-A274-09F30B4BDE29}"/>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dcterms:created xsi:type="dcterms:W3CDTF">1900-01-01T00:00:00.0000000Z</dcterms:created>
  <dcterms:modified xsi:type="dcterms:W3CDTF">1900-01-01T00:00:00.0000000Z</dcterms:modified>
</coreProperties>
</file>

<file path=docProps/custom.xml><?xml version="1.0" encoding="utf-8"?>
<op:Properties xmlns:vt="http://schemas.openxmlformats.org/officeDocument/2006/docPropsVTypes" xmlns:op="http://schemas.openxmlformats.org/officeDocument/2006/custom-properties">
  <op:property fmtid="{D5CDD505-2E9C-101B-9397-08002B2CF9AE}" pid="2" name="Client">
    <vt:lpwstr>973000</vt:lpwstr>
  </op:property>
  <op:property fmtid="{D5CDD505-2E9C-101B-9397-08002B2CF9AE}" pid="3" name="Matter">
    <vt:lpwstr>0001</vt:lpwstr>
  </op:property>
</op:Properties>
</file>