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716" r:id="rId1"/>
  </p:sldMasterIdLst>
  <p:notesMasterIdLst>
    <p:notesMasterId r:id="rId10"/>
  </p:notesMasterIdLst>
  <p:handoutMasterIdLst>
    <p:handoutMasterId r:id="rId11"/>
  </p:handoutMasterIdLst>
  <p:sldIdLst>
    <p:sldId id="256" r:id="rId2"/>
    <p:sldId id="444" r:id="rId3"/>
    <p:sldId id="445" r:id="rId4"/>
    <p:sldId id="436" r:id="rId5"/>
    <p:sldId id="448" r:id="rId6"/>
    <p:sldId id="449" r:id="rId7"/>
    <p:sldId id="312" r:id="rId8"/>
    <p:sldId id="453" r:id="rId9"/>
  </p:sldIdLst>
  <p:sldSz cx="12192000" cy="6858000"/>
  <p:notesSz cx="7104063" cy="10234613"/>
  <p:defaultTextStyle>
    <a:defPPr>
      <a:defRPr lang="ja-JP"/>
    </a:defPPr>
    <a:lvl1pPr algn="ctr" rtl="0" fontAlgn="base">
      <a:spcBef>
        <a:spcPct val="0"/>
      </a:spcBef>
      <a:spcAft>
        <a:spcPct val="0"/>
      </a:spcAft>
      <a:defRPr sz="1400"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sz="1400"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sz="1400"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sz="1400"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sz="14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sz="14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sz="14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sz="14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sz="1400"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ユーザ" initials="U" lastIdx="3" clrIdx="0">
    <p:extLst>
      <p:ext uri="{19B8F6BF-5375-455C-9EA6-DF929625EA0E}">
        <p15:presenceInfo xmlns:p15="http://schemas.microsoft.com/office/powerpoint/2012/main" userId="ユーザ"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488"/>
    <a:srgbClr val="5DCBA4"/>
    <a:srgbClr val="93B7FF"/>
    <a:srgbClr val="CC9B00"/>
    <a:srgbClr val="6699FF"/>
    <a:srgbClr val="C5A311"/>
    <a:srgbClr val="F0D254"/>
    <a:srgbClr val="CC6600"/>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3788" autoAdjust="0"/>
  </p:normalViewPr>
  <p:slideViewPr>
    <p:cSldViewPr snapToGrid="0">
      <p:cViewPr varScale="1">
        <p:scale>
          <a:sx n="75" d="100"/>
          <a:sy n="75" d="100"/>
        </p:scale>
        <p:origin x="228" y="54"/>
      </p:cViewPr>
      <p:guideLst>
        <p:guide orient="horz" pos="2160"/>
        <p:guide pos="3840"/>
      </p:guideLst>
    </p:cSldViewPr>
  </p:slideViewPr>
  <p:outlineViewPr>
    <p:cViewPr>
      <p:scale>
        <a:sx n="33" d="100"/>
        <a:sy n="33" d="100"/>
      </p:scale>
      <p:origin x="0" y="1277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68" y="-33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2" y="3"/>
            <a:ext cx="3079042" cy="5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t" anchorCtr="0" compatLnSpc="1">
            <a:prstTxWarp prst="textNoShape">
              <a:avLst/>
            </a:prstTxWarp>
          </a:bodyPr>
          <a:lstStyle>
            <a:lvl1pPr algn="l" defTabSz="946476">
              <a:defRPr kumimoji="1" sz="1300">
                <a:latin typeface="Arial" charset="0"/>
              </a:defRPr>
            </a:lvl1pPr>
          </a:lstStyle>
          <a:p>
            <a:endParaRPr lang="en-US" altLang="ja-JP" dirty="0"/>
          </a:p>
        </p:txBody>
      </p:sp>
      <p:sp>
        <p:nvSpPr>
          <p:cNvPr id="110595" name="Rectangle 3"/>
          <p:cNvSpPr>
            <a:spLocks noGrp="1" noChangeArrowheads="1"/>
          </p:cNvSpPr>
          <p:nvPr>
            <p:ph type="dt" sz="quarter" idx="1"/>
          </p:nvPr>
        </p:nvSpPr>
        <p:spPr bwMode="auto">
          <a:xfrm>
            <a:off x="4023348" y="3"/>
            <a:ext cx="3079040" cy="5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t" anchorCtr="0" compatLnSpc="1">
            <a:prstTxWarp prst="textNoShape">
              <a:avLst/>
            </a:prstTxWarp>
          </a:bodyPr>
          <a:lstStyle>
            <a:lvl1pPr algn="r" defTabSz="946476">
              <a:defRPr kumimoji="1" sz="1300">
                <a:latin typeface="Arial" charset="0"/>
              </a:defRPr>
            </a:lvl1pPr>
          </a:lstStyle>
          <a:p>
            <a:endParaRPr lang="en-US" altLang="ja-JP" dirty="0"/>
          </a:p>
        </p:txBody>
      </p:sp>
      <p:sp>
        <p:nvSpPr>
          <p:cNvPr id="110596" name="Rectangle 4"/>
          <p:cNvSpPr>
            <a:spLocks noGrp="1" noChangeArrowheads="1"/>
          </p:cNvSpPr>
          <p:nvPr>
            <p:ph type="ftr" sz="quarter" idx="2"/>
          </p:nvPr>
        </p:nvSpPr>
        <p:spPr bwMode="auto">
          <a:xfrm>
            <a:off x="2" y="9720824"/>
            <a:ext cx="3079042" cy="51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b" anchorCtr="0" compatLnSpc="1">
            <a:prstTxWarp prst="textNoShape">
              <a:avLst/>
            </a:prstTxWarp>
          </a:bodyPr>
          <a:lstStyle>
            <a:lvl1pPr algn="l" defTabSz="946476">
              <a:defRPr kumimoji="1" sz="1300">
                <a:latin typeface="Arial" charset="0"/>
              </a:defRPr>
            </a:lvl1pPr>
          </a:lstStyle>
          <a:p>
            <a:endParaRPr lang="en-US" altLang="ja-JP" dirty="0"/>
          </a:p>
        </p:txBody>
      </p:sp>
      <p:sp>
        <p:nvSpPr>
          <p:cNvPr id="110597" name="Rectangle 5"/>
          <p:cNvSpPr>
            <a:spLocks noGrp="1" noChangeArrowheads="1"/>
          </p:cNvSpPr>
          <p:nvPr>
            <p:ph type="sldNum" sz="quarter" idx="3"/>
          </p:nvPr>
        </p:nvSpPr>
        <p:spPr bwMode="auto">
          <a:xfrm>
            <a:off x="4023348" y="9720824"/>
            <a:ext cx="3079040" cy="51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b" anchorCtr="0" compatLnSpc="1">
            <a:prstTxWarp prst="textNoShape">
              <a:avLst/>
            </a:prstTxWarp>
          </a:bodyPr>
          <a:lstStyle>
            <a:lvl1pPr algn="r" defTabSz="946476">
              <a:defRPr kumimoji="1" sz="1300">
                <a:latin typeface="Arial" charset="0"/>
              </a:defRPr>
            </a:lvl1pPr>
          </a:lstStyle>
          <a:p>
            <a:fld id="{719E3FC2-51ED-4296-BF9F-1E7FEAB17E29}" type="slidenum">
              <a:rPr lang="en-US" altLang="ja-JP"/>
              <a:pPr/>
              <a:t>‹#›</a:t>
            </a:fld>
            <a:endParaRPr lang="en-US" altLang="ja-JP" dirty="0"/>
          </a:p>
        </p:txBody>
      </p:sp>
    </p:spTree>
    <p:extLst>
      <p:ext uri="{BB962C8B-B14F-4D97-AF65-F5344CB8AC3E}">
        <p14:creationId xmlns:p14="http://schemas.microsoft.com/office/powerpoint/2010/main" val="28039269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2" y="3"/>
            <a:ext cx="3079042" cy="5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t" anchorCtr="0" compatLnSpc="1">
            <a:prstTxWarp prst="textNoShape">
              <a:avLst/>
            </a:prstTxWarp>
          </a:bodyPr>
          <a:lstStyle>
            <a:lvl1pPr algn="l" defTabSz="946476">
              <a:defRPr kumimoji="1" sz="1300">
                <a:latin typeface="Arial" charset="0"/>
              </a:defRPr>
            </a:lvl1pPr>
          </a:lstStyle>
          <a:p>
            <a:endParaRPr lang="en-US" altLang="ja-JP" dirty="0"/>
          </a:p>
        </p:txBody>
      </p:sp>
      <p:sp>
        <p:nvSpPr>
          <p:cNvPr id="93187" name="Rectangle 3"/>
          <p:cNvSpPr>
            <a:spLocks noGrp="1" noChangeArrowheads="1"/>
          </p:cNvSpPr>
          <p:nvPr>
            <p:ph type="dt" idx="1"/>
          </p:nvPr>
        </p:nvSpPr>
        <p:spPr bwMode="auto">
          <a:xfrm>
            <a:off x="4023348" y="3"/>
            <a:ext cx="3079040" cy="5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t" anchorCtr="0" compatLnSpc="1">
            <a:prstTxWarp prst="textNoShape">
              <a:avLst/>
            </a:prstTxWarp>
          </a:bodyPr>
          <a:lstStyle>
            <a:lvl1pPr algn="r" defTabSz="946476">
              <a:defRPr kumimoji="1" sz="1300">
                <a:latin typeface="Arial" charset="0"/>
              </a:defRPr>
            </a:lvl1pPr>
          </a:lstStyle>
          <a:p>
            <a:endParaRPr lang="en-US" altLang="ja-JP" dirty="0"/>
          </a:p>
        </p:txBody>
      </p:sp>
      <p:sp>
        <p:nvSpPr>
          <p:cNvPr id="93188" name="Rectangle 4"/>
          <p:cNvSpPr>
            <a:spLocks noGrp="1" noRot="1" noChangeAspect="1" noChangeArrowheads="1" noTextEdit="1"/>
          </p:cNvSpPr>
          <p:nvPr>
            <p:ph type="sldImg" idx="2"/>
          </p:nvPr>
        </p:nvSpPr>
        <p:spPr bwMode="auto">
          <a:xfrm>
            <a:off x="144463" y="768350"/>
            <a:ext cx="6818312" cy="38354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711582" y="4861235"/>
            <a:ext cx="5680905" cy="460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3190" name="Rectangle 6"/>
          <p:cNvSpPr>
            <a:spLocks noGrp="1" noChangeArrowheads="1"/>
          </p:cNvSpPr>
          <p:nvPr>
            <p:ph type="ftr" sz="quarter" idx="4"/>
          </p:nvPr>
        </p:nvSpPr>
        <p:spPr bwMode="auto">
          <a:xfrm>
            <a:off x="2" y="9720824"/>
            <a:ext cx="3079042" cy="51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b" anchorCtr="0" compatLnSpc="1">
            <a:prstTxWarp prst="textNoShape">
              <a:avLst/>
            </a:prstTxWarp>
          </a:bodyPr>
          <a:lstStyle>
            <a:lvl1pPr algn="l" defTabSz="946476">
              <a:defRPr kumimoji="1" sz="1300">
                <a:latin typeface="Arial" charset="0"/>
              </a:defRPr>
            </a:lvl1pPr>
          </a:lstStyle>
          <a:p>
            <a:endParaRPr lang="en-US" altLang="ja-JP" dirty="0"/>
          </a:p>
        </p:txBody>
      </p:sp>
      <p:sp>
        <p:nvSpPr>
          <p:cNvPr id="93191" name="Rectangle 7"/>
          <p:cNvSpPr>
            <a:spLocks noGrp="1" noChangeArrowheads="1"/>
          </p:cNvSpPr>
          <p:nvPr>
            <p:ph type="sldNum" sz="quarter" idx="5"/>
          </p:nvPr>
        </p:nvSpPr>
        <p:spPr bwMode="auto">
          <a:xfrm>
            <a:off x="4023348" y="9720824"/>
            <a:ext cx="3079040" cy="51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50" tIns="47323" rIns="94650" bIns="47323" numCol="1" anchor="b" anchorCtr="0" compatLnSpc="1">
            <a:prstTxWarp prst="textNoShape">
              <a:avLst/>
            </a:prstTxWarp>
          </a:bodyPr>
          <a:lstStyle>
            <a:lvl1pPr algn="r" defTabSz="946476">
              <a:defRPr kumimoji="1" sz="1300">
                <a:latin typeface="Arial" charset="0"/>
              </a:defRPr>
            </a:lvl1pPr>
          </a:lstStyle>
          <a:p>
            <a:fld id="{F058587B-82F6-4E73-B98A-DB5CA74D7F7E}" type="slidenum">
              <a:rPr lang="en-US" altLang="ja-JP"/>
              <a:pPr/>
              <a:t>‹#›</a:t>
            </a:fld>
            <a:endParaRPr lang="en-US" altLang="ja-JP" dirty="0"/>
          </a:p>
        </p:txBody>
      </p:sp>
    </p:spTree>
    <p:extLst>
      <p:ext uri="{BB962C8B-B14F-4D97-AF65-F5344CB8AC3E}">
        <p14:creationId xmlns:p14="http://schemas.microsoft.com/office/powerpoint/2010/main" val="61796681"/>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FB5DCDA-43D5-4D7A-B35A-DC44AA551821}" type="slidenum">
              <a:rPr lang="en-US" altLang="ja-JP"/>
              <a:pPr/>
              <a:t>0</a:t>
            </a:fld>
            <a:endParaRPr lang="en-US" altLang="ja-JP" dirty="0"/>
          </a:p>
        </p:txBody>
      </p:sp>
      <p:sp>
        <p:nvSpPr>
          <p:cNvPr id="150530" name="Rectangle 2"/>
          <p:cNvSpPr>
            <a:spLocks noGrp="1" noRot="1" noChangeAspect="1" noChangeArrowheads="1" noTextEdit="1"/>
          </p:cNvSpPr>
          <p:nvPr>
            <p:ph type="sldImg"/>
          </p:nvPr>
        </p:nvSpPr>
        <p:spPr>
          <a:xfrm>
            <a:off x="144463" y="768350"/>
            <a:ext cx="6818312" cy="3835400"/>
          </a:xfrm>
          <a:ln/>
        </p:spPr>
      </p:sp>
      <p:sp>
        <p:nvSpPr>
          <p:cNvPr id="150532" name="Rectangle 4"/>
          <p:cNvSpPr>
            <a:spLocks noGrp="1" noChangeArrowheads="1"/>
          </p:cNvSpPr>
          <p:nvPr>
            <p:ph type="body" idx="1"/>
          </p:nvPr>
        </p:nvSpPr>
        <p:spPr/>
        <p:txBody>
          <a:bodyPr/>
          <a:lstStyle/>
          <a:p>
            <a:endParaRPr lang="ja-JP" altLang="ja-JP" dirty="0"/>
          </a:p>
        </p:txBody>
      </p:sp>
      <p:sp>
        <p:nvSpPr>
          <p:cNvPr id="2" name="フッター プレースホルダー 1"/>
          <p:cNvSpPr>
            <a:spLocks noGrp="1"/>
          </p:cNvSpPr>
          <p:nvPr>
            <p:ph type="ftr" sz="quarter" idx="10"/>
          </p:nvPr>
        </p:nvSpPr>
        <p:spPr/>
        <p:txBody>
          <a:bodyPr/>
          <a:lstStyle/>
          <a:p>
            <a:endParaRPr lang="en-US" altLang="ja-JP" dirty="0"/>
          </a:p>
        </p:txBody>
      </p:sp>
    </p:spTree>
    <p:extLst>
      <p:ext uri="{BB962C8B-B14F-4D97-AF65-F5344CB8AC3E}">
        <p14:creationId xmlns:p14="http://schemas.microsoft.com/office/powerpoint/2010/main" val="299556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8312" cy="3835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486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8312" cy="3835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9C09736-D902-4593-9D12-F333C50722F2}" type="slidenum">
              <a:rPr lang="en-US" altLang="ja-JP" smtClean="0"/>
              <a:pPr>
                <a:defRPr/>
              </a:pPr>
              <a:t>2</a:t>
            </a:fld>
            <a:endParaRPr lang="en-US" altLang="ja-JP"/>
          </a:p>
        </p:txBody>
      </p:sp>
    </p:spTree>
    <p:extLst>
      <p:ext uri="{BB962C8B-B14F-4D97-AF65-F5344CB8AC3E}">
        <p14:creationId xmlns:p14="http://schemas.microsoft.com/office/powerpoint/2010/main" val="291921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8312" cy="38354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altLang="ja-JP" dirty="0"/>
          </a:p>
        </p:txBody>
      </p:sp>
      <p:sp>
        <p:nvSpPr>
          <p:cNvPr id="5" name="スライド番号プレースホルダー 4"/>
          <p:cNvSpPr>
            <a:spLocks noGrp="1"/>
          </p:cNvSpPr>
          <p:nvPr>
            <p:ph type="sldNum" sz="quarter" idx="11"/>
          </p:nvPr>
        </p:nvSpPr>
        <p:spPr/>
        <p:txBody>
          <a:bodyPr/>
          <a:lstStyle/>
          <a:p>
            <a:fld id="{F058587B-82F6-4E73-B98A-DB5CA74D7F7E}" type="slidenum">
              <a:rPr lang="en-US" altLang="ja-JP" smtClean="0"/>
              <a:pPr/>
              <a:t>3</a:t>
            </a:fld>
            <a:endParaRPr lang="en-US" altLang="ja-JP" dirty="0"/>
          </a:p>
        </p:txBody>
      </p:sp>
    </p:spTree>
    <p:extLst>
      <p:ext uri="{BB962C8B-B14F-4D97-AF65-F5344CB8AC3E}">
        <p14:creationId xmlns:p14="http://schemas.microsoft.com/office/powerpoint/2010/main" val="191320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8312" cy="38354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altLang="ja-JP" dirty="0"/>
          </a:p>
        </p:txBody>
      </p:sp>
      <p:sp>
        <p:nvSpPr>
          <p:cNvPr id="5" name="スライド番号プレースホルダー 4"/>
          <p:cNvSpPr>
            <a:spLocks noGrp="1"/>
          </p:cNvSpPr>
          <p:nvPr>
            <p:ph type="sldNum" sz="quarter" idx="11"/>
          </p:nvPr>
        </p:nvSpPr>
        <p:spPr/>
        <p:txBody>
          <a:bodyPr/>
          <a:lstStyle/>
          <a:p>
            <a:fld id="{F058587B-82F6-4E73-B98A-DB5CA74D7F7E}" type="slidenum">
              <a:rPr lang="en-US" altLang="ja-JP" smtClean="0"/>
              <a:pPr/>
              <a:t>4</a:t>
            </a:fld>
            <a:endParaRPr lang="en-US" altLang="ja-JP" dirty="0"/>
          </a:p>
        </p:txBody>
      </p:sp>
    </p:spTree>
    <p:extLst>
      <p:ext uri="{BB962C8B-B14F-4D97-AF65-F5344CB8AC3E}">
        <p14:creationId xmlns:p14="http://schemas.microsoft.com/office/powerpoint/2010/main" val="393823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8312" cy="38354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altLang="ja-JP" dirty="0"/>
          </a:p>
        </p:txBody>
      </p:sp>
      <p:sp>
        <p:nvSpPr>
          <p:cNvPr id="5" name="スライド番号プレースホルダー 4"/>
          <p:cNvSpPr>
            <a:spLocks noGrp="1"/>
          </p:cNvSpPr>
          <p:nvPr>
            <p:ph type="sldNum" sz="quarter" idx="11"/>
          </p:nvPr>
        </p:nvSpPr>
        <p:spPr/>
        <p:txBody>
          <a:bodyPr/>
          <a:lstStyle/>
          <a:p>
            <a:fld id="{F058587B-82F6-4E73-B98A-DB5CA74D7F7E}" type="slidenum">
              <a:rPr lang="en-US" altLang="ja-JP" smtClean="0"/>
              <a:pPr/>
              <a:t>5</a:t>
            </a:fld>
            <a:endParaRPr lang="en-US" altLang="ja-JP" dirty="0"/>
          </a:p>
        </p:txBody>
      </p:sp>
    </p:spTree>
    <p:extLst>
      <p:ext uri="{BB962C8B-B14F-4D97-AF65-F5344CB8AC3E}">
        <p14:creationId xmlns:p14="http://schemas.microsoft.com/office/powerpoint/2010/main" val="361161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F255EAD-4449-4FEB-B1E2-205D1E58A3FF}" type="slidenum">
              <a:rPr lang="en-US" altLang="ja-JP"/>
              <a:pPr/>
              <a:t>6</a:t>
            </a:fld>
            <a:endParaRPr lang="en-US" altLang="ja-JP" dirty="0"/>
          </a:p>
        </p:txBody>
      </p:sp>
      <p:sp>
        <p:nvSpPr>
          <p:cNvPr id="236546" name="Rectangle 2"/>
          <p:cNvSpPr>
            <a:spLocks noGrp="1" noRot="1" noChangeAspect="1" noChangeArrowheads="1" noTextEdit="1"/>
          </p:cNvSpPr>
          <p:nvPr>
            <p:ph type="sldImg"/>
          </p:nvPr>
        </p:nvSpPr>
        <p:spPr>
          <a:xfrm>
            <a:off x="144463" y="768350"/>
            <a:ext cx="6818312" cy="3835400"/>
          </a:xfrm>
          <a:ln/>
        </p:spPr>
      </p:sp>
      <p:sp>
        <p:nvSpPr>
          <p:cNvPr id="236548" name="Rectangle 4"/>
          <p:cNvSpPr>
            <a:spLocks noGrp="1" noChangeArrowheads="1"/>
          </p:cNvSpPr>
          <p:nvPr>
            <p:ph type="body" idx="1"/>
          </p:nvPr>
        </p:nvSpPr>
        <p:spPr/>
        <p:txBody>
          <a:bodyPr/>
          <a:lstStyle/>
          <a:p>
            <a:endParaRPr lang="ja-JP" altLang="ja-JP" dirty="0"/>
          </a:p>
        </p:txBody>
      </p:sp>
      <p:sp>
        <p:nvSpPr>
          <p:cNvPr id="2" name="フッター プレースホルダー 1"/>
          <p:cNvSpPr>
            <a:spLocks noGrp="1"/>
          </p:cNvSpPr>
          <p:nvPr>
            <p:ph type="ftr" sz="quarter" idx="10"/>
          </p:nvPr>
        </p:nvSpPr>
        <p:spPr/>
        <p:txBody>
          <a:bodyPr/>
          <a:lstStyle/>
          <a:p>
            <a:endParaRPr lang="en-US" altLang="ja-JP" dirty="0"/>
          </a:p>
        </p:txBody>
      </p:sp>
    </p:spTree>
    <p:extLst>
      <p:ext uri="{BB962C8B-B14F-4D97-AF65-F5344CB8AC3E}">
        <p14:creationId xmlns:p14="http://schemas.microsoft.com/office/powerpoint/2010/main" val="152369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8312" cy="38354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altLang="ja-JP" dirty="0"/>
          </a:p>
        </p:txBody>
      </p:sp>
      <p:sp>
        <p:nvSpPr>
          <p:cNvPr id="5" name="スライド番号プレースホルダー 4"/>
          <p:cNvSpPr>
            <a:spLocks noGrp="1"/>
          </p:cNvSpPr>
          <p:nvPr>
            <p:ph type="sldNum" sz="quarter" idx="11"/>
          </p:nvPr>
        </p:nvSpPr>
        <p:spPr/>
        <p:txBody>
          <a:bodyPr/>
          <a:lstStyle/>
          <a:p>
            <a:fld id="{F058587B-82F6-4E73-B98A-DB5CA74D7F7E}" type="slidenum">
              <a:rPr lang="en-US" altLang="ja-JP" smtClean="0"/>
              <a:pPr/>
              <a:t>7</a:t>
            </a:fld>
            <a:endParaRPr lang="en-US" altLang="ja-JP" dirty="0"/>
          </a:p>
        </p:txBody>
      </p:sp>
    </p:spTree>
    <p:extLst>
      <p:ext uri="{BB962C8B-B14F-4D97-AF65-F5344CB8AC3E}">
        <p14:creationId xmlns:p14="http://schemas.microsoft.com/office/powerpoint/2010/main" val="1887906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47138" name="Group 2"/>
          <p:cNvGrpSpPr>
            <a:grpSpLocks/>
          </p:cNvGrpSpPr>
          <p:nvPr/>
        </p:nvGrpSpPr>
        <p:grpSpPr bwMode="auto">
          <a:xfrm>
            <a:off x="0" y="0"/>
            <a:ext cx="12192000" cy="6858000"/>
            <a:chOff x="0" y="0"/>
            <a:chExt cx="5760" cy="4320"/>
          </a:xfrm>
        </p:grpSpPr>
        <p:sp>
          <p:nvSpPr>
            <p:cNvPr id="34713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2400" dirty="0">
                <a:latin typeface="Times New Roman" pitchFamily="18" charset="0"/>
              </a:endParaRPr>
            </a:p>
          </p:txBody>
        </p:sp>
        <p:sp>
          <p:nvSpPr>
            <p:cNvPr id="347140"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grpSp>
          <p:nvGrpSpPr>
            <p:cNvPr id="347141" name="Group 5"/>
            <p:cNvGrpSpPr>
              <a:grpSpLocks/>
            </p:cNvGrpSpPr>
            <p:nvPr/>
          </p:nvGrpSpPr>
          <p:grpSpPr bwMode="auto">
            <a:xfrm>
              <a:off x="0" y="672"/>
              <a:ext cx="1806" cy="1989"/>
              <a:chOff x="0" y="672"/>
              <a:chExt cx="1806" cy="1989"/>
            </a:xfrm>
          </p:grpSpPr>
          <p:sp>
            <p:nvSpPr>
              <p:cNvPr id="347142"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43"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44"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45"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46"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47"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48"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49"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50"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7151"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grpSp>
      </p:grpSp>
      <p:sp>
        <p:nvSpPr>
          <p:cNvPr id="347152" name="Rectangle 16"/>
          <p:cNvSpPr>
            <a:spLocks noGrp="1" noChangeArrowheads="1"/>
          </p:cNvSpPr>
          <p:nvPr>
            <p:ph type="dt" sz="half" idx="2"/>
          </p:nvPr>
        </p:nvSpPr>
        <p:spPr>
          <a:xfrm>
            <a:off x="609600" y="6248400"/>
            <a:ext cx="2844800" cy="457200"/>
          </a:xfrm>
        </p:spPr>
        <p:txBody>
          <a:bodyPr/>
          <a:lstStyle>
            <a:lvl1pPr>
              <a:defRPr/>
            </a:lvl1pPr>
          </a:lstStyle>
          <a:p>
            <a:fld id="{87F6062C-6B42-4025-8025-4A4D8AD11FAC}" type="datetime1">
              <a:rPr lang="en-US" altLang="ja-JP" smtClean="0"/>
              <a:t>3/16/2023</a:t>
            </a:fld>
            <a:endParaRPr lang="en-US" altLang="ja-JP" dirty="0"/>
          </a:p>
        </p:txBody>
      </p:sp>
      <p:sp>
        <p:nvSpPr>
          <p:cNvPr id="347153" name="Rectangle 17"/>
          <p:cNvSpPr>
            <a:spLocks noGrp="1" noChangeArrowheads="1"/>
          </p:cNvSpPr>
          <p:nvPr>
            <p:ph type="ftr" sz="quarter" idx="3"/>
          </p:nvPr>
        </p:nvSpPr>
        <p:spPr/>
        <p:txBody>
          <a:bodyPr/>
          <a:lstStyle>
            <a:lvl1pPr>
              <a:defRPr/>
            </a:lvl1pPr>
          </a:lstStyle>
          <a:p>
            <a:endParaRPr lang="en-US" altLang="ja-JP" dirty="0"/>
          </a:p>
        </p:txBody>
      </p:sp>
      <p:sp>
        <p:nvSpPr>
          <p:cNvPr id="347154" name="Rectangle 18"/>
          <p:cNvSpPr>
            <a:spLocks noGrp="1" noChangeArrowheads="1"/>
          </p:cNvSpPr>
          <p:nvPr>
            <p:ph type="sldNum" sz="quarter" idx="4"/>
          </p:nvPr>
        </p:nvSpPr>
        <p:spPr/>
        <p:txBody>
          <a:bodyPr/>
          <a:lstStyle>
            <a:lvl1pPr>
              <a:defRPr/>
            </a:lvl1pPr>
          </a:lstStyle>
          <a:p>
            <a:fld id="{95B3C778-756C-495C-A1AF-E890DC278D2F}" type="slidenum">
              <a:rPr lang="en-US" altLang="ja-JP"/>
              <a:pPr/>
              <a:t>‹#›</a:t>
            </a:fld>
            <a:endParaRPr lang="en-US" altLang="ja-JP" dirty="0"/>
          </a:p>
        </p:txBody>
      </p:sp>
      <p:sp>
        <p:nvSpPr>
          <p:cNvPr id="347155"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a:r>
              <a:rPr lang="ja-JP" altLang="en-US" noProof="0" smtClean="0"/>
              <a:t>マスタ タイトルの書式設定</a:t>
            </a:r>
          </a:p>
        </p:txBody>
      </p:sp>
      <p:sp>
        <p:nvSpPr>
          <p:cNvPr id="347156"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pPr lvl="0"/>
            <a:r>
              <a:rPr lang="ja-JP" altLang="en-US" noProof="0" smtClean="0"/>
              <a:t>マスタ サブタイトルの書式設定</a:t>
            </a:r>
          </a:p>
        </p:txBody>
      </p:sp>
      <p:graphicFrame>
        <p:nvGraphicFramePr>
          <p:cNvPr id="347157" name="Object 21"/>
          <p:cNvGraphicFramePr>
            <a:graphicFrameLocks noChangeAspect="1"/>
          </p:cNvGraphicFramePr>
          <p:nvPr userDrawn="1">
            <p:extLst>
              <p:ext uri="{D42A27DB-BD31-4B8C-83A1-F6EECF244321}">
                <p14:modId xmlns:p14="http://schemas.microsoft.com/office/powerpoint/2010/main" val="1805396290"/>
              </p:ext>
            </p:extLst>
          </p:nvPr>
        </p:nvGraphicFramePr>
        <p:xfrm>
          <a:off x="10068985" y="92869"/>
          <a:ext cx="1919817" cy="857250"/>
        </p:xfrm>
        <a:graphic>
          <a:graphicData uri="http://schemas.openxmlformats.org/presentationml/2006/ole">
            <mc:AlternateContent xmlns:mc="http://schemas.openxmlformats.org/markup-compatibility/2006">
              <mc:Choice xmlns:v="urn:schemas-microsoft-com:vml" Requires="v">
                <p:oleObj spid="_x0000_s347662" r:id="rId3" imgW="2752381" imgH="1533739" progId="">
                  <p:embed/>
                </p:oleObj>
              </mc:Choice>
              <mc:Fallback>
                <p:oleObj r:id="rId3" imgW="2752381" imgH="1533739" progId="">
                  <p:embed/>
                  <p:pic>
                    <p:nvPicPr>
                      <p:cNvPr id="0" name="Picture 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8985" y="92869"/>
                        <a:ext cx="1919817" cy="857250"/>
                      </a:xfrm>
                      <a:prstGeom prst="rect">
                        <a:avLst/>
                      </a:prstGeom>
                      <a:noFill/>
                      <a:effectLst/>
                      <a:extLst>
                        <a:ext uri="{909E8E84-426E-40DD-AFC4-6F175D3DCCD1}">
                          <a14:hiddenFill xmlns:a14="http://schemas.microsoft.com/office/drawing/2010/main">
                            <a:solidFill>
                              <a:srgbClr val="00E4A8"/>
                            </a:solidFill>
                          </a14:hiddenFill>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00015A7A-858A-4E2D-8853-821C6495FD0D}" type="slidenum">
              <a:rPr lang="en-US" altLang="ja-JP"/>
              <a:pPr/>
              <a:t>‹#›</a:t>
            </a:fld>
            <a:endParaRPr lang="en-US" altLang="ja-JP" dirty="0"/>
          </a:p>
        </p:txBody>
      </p:sp>
      <p:sp>
        <p:nvSpPr>
          <p:cNvPr id="6" name="日付プレースホルダー 5"/>
          <p:cNvSpPr>
            <a:spLocks noGrp="1"/>
          </p:cNvSpPr>
          <p:nvPr>
            <p:ph type="dt" sz="half" idx="12"/>
          </p:nvPr>
        </p:nvSpPr>
        <p:spPr/>
        <p:txBody>
          <a:bodyPr/>
          <a:lstStyle>
            <a:lvl1pPr>
              <a:defRPr/>
            </a:lvl1pPr>
          </a:lstStyle>
          <a:p>
            <a:fld id="{B764804F-25B5-4680-82EA-7487574FF0DC}" type="datetime1">
              <a:rPr lang="en-US" altLang="ja-JP" smtClean="0"/>
              <a:t>3/16/2023</a:t>
            </a:fld>
            <a:endParaRPr lang="en-US" altLang="ja-JP" dirty="0"/>
          </a:p>
        </p:txBody>
      </p:sp>
    </p:spTree>
    <p:extLst>
      <p:ext uri="{BB962C8B-B14F-4D97-AF65-F5344CB8AC3E}">
        <p14:creationId xmlns:p14="http://schemas.microsoft.com/office/powerpoint/2010/main" val="105792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457200"/>
            <a:ext cx="27432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457200"/>
            <a:ext cx="80264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CA3028FB-0032-446D-A77D-5ADEB5E6D264}" type="slidenum">
              <a:rPr lang="en-US" altLang="ja-JP"/>
              <a:pPr/>
              <a:t>‹#›</a:t>
            </a:fld>
            <a:endParaRPr lang="en-US" altLang="ja-JP" dirty="0"/>
          </a:p>
        </p:txBody>
      </p:sp>
      <p:sp>
        <p:nvSpPr>
          <p:cNvPr id="6" name="日付プレースホルダー 5"/>
          <p:cNvSpPr>
            <a:spLocks noGrp="1"/>
          </p:cNvSpPr>
          <p:nvPr>
            <p:ph type="dt" sz="half" idx="12"/>
          </p:nvPr>
        </p:nvSpPr>
        <p:spPr/>
        <p:txBody>
          <a:bodyPr/>
          <a:lstStyle>
            <a:lvl1pPr>
              <a:defRPr/>
            </a:lvl1pPr>
          </a:lstStyle>
          <a:p>
            <a:fld id="{86476353-DAFD-45B8-B15A-0B5E67370B69}" type="datetime1">
              <a:rPr lang="en-US" altLang="ja-JP" smtClean="0"/>
              <a:t>3/16/2023</a:t>
            </a:fld>
            <a:endParaRPr lang="en-US" altLang="ja-JP" dirty="0"/>
          </a:p>
        </p:txBody>
      </p:sp>
    </p:spTree>
    <p:extLst>
      <p:ext uri="{BB962C8B-B14F-4D97-AF65-F5344CB8AC3E}">
        <p14:creationId xmlns:p14="http://schemas.microsoft.com/office/powerpoint/2010/main" val="199420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457200"/>
            <a:ext cx="109728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09600" y="1981200"/>
            <a:ext cx="53848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981200"/>
            <a:ext cx="53848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4165600" y="6248400"/>
            <a:ext cx="3860800" cy="457200"/>
          </a:xfrm>
        </p:spPr>
        <p:txBody>
          <a:bodyPr/>
          <a:lstStyle>
            <a:lvl1pPr>
              <a:defRPr/>
            </a:lvl1pPr>
          </a:lstStyle>
          <a:p>
            <a:endParaRPr lang="en-US" altLang="ja-JP" dirty="0"/>
          </a:p>
        </p:txBody>
      </p:sp>
      <p:sp>
        <p:nvSpPr>
          <p:cNvPr id="6" name="スライド番号プレースホルダー 5"/>
          <p:cNvSpPr>
            <a:spLocks noGrp="1"/>
          </p:cNvSpPr>
          <p:nvPr>
            <p:ph type="sldNum" sz="quarter" idx="11"/>
          </p:nvPr>
        </p:nvSpPr>
        <p:spPr>
          <a:xfrm>
            <a:off x="8737600" y="6248400"/>
            <a:ext cx="2844800" cy="457200"/>
          </a:xfrm>
        </p:spPr>
        <p:txBody>
          <a:bodyPr/>
          <a:lstStyle>
            <a:lvl1pPr>
              <a:defRPr/>
            </a:lvl1pPr>
          </a:lstStyle>
          <a:p>
            <a:fld id="{241324FE-94F6-48D0-9425-AC82CE501589}" type="slidenum">
              <a:rPr lang="en-US" altLang="ja-JP"/>
              <a:pPr/>
              <a:t>‹#›</a:t>
            </a:fld>
            <a:endParaRPr lang="en-US" altLang="ja-JP" dirty="0"/>
          </a:p>
        </p:txBody>
      </p:sp>
      <p:sp>
        <p:nvSpPr>
          <p:cNvPr id="7" name="日付プレースホルダー 6"/>
          <p:cNvSpPr>
            <a:spLocks noGrp="1"/>
          </p:cNvSpPr>
          <p:nvPr>
            <p:ph type="dt" sz="half" idx="12"/>
          </p:nvPr>
        </p:nvSpPr>
        <p:spPr>
          <a:xfrm>
            <a:off x="609600" y="6245225"/>
            <a:ext cx="2844800" cy="476250"/>
          </a:xfrm>
        </p:spPr>
        <p:txBody>
          <a:bodyPr/>
          <a:lstStyle>
            <a:lvl1pPr>
              <a:defRPr/>
            </a:lvl1pPr>
          </a:lstStyle>
          <a:p>
            <a:fld id="{29B8C33B-1E37-4F31-A43B-3D20D79EFFAD}" type="datetime1">
              <a:rPr lang="en-US" altLang="ja-JP" smtClean="0"/>
              <a:t>3/16/2023</a:t>
            </a:fld>
            <a:endParaRPr lang="en-US" altLang="ja-JP" dirty="0"/>
          </a:p>
        </p:txBody>
      </p:sp>
    </p:spTree>
    <p:extLst>
      <p:ext uri="{BB962C8B-B14F-4D97-AF65-F5344CB8AC3E}">
        <p14:creationId xmlns:p14="http://schemas.microsoft.com/office/powerpoint/2010/main" val="13977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457200"/>
            <a:ext cx="10972800" cy="13716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09600" y="1981200"/>
            <a:ext cx="10972800" cy="3886200"/>
          </a:xfrm>
        </p:spPr>
        <p:txBody>
          <a:bodyPr/>
          <a:lstStyle/>
          <a:p>
            <a:endParaRPr lang="ja-JP" altLang="en-US" dirty="0"/>
          </a:p>
        </p:txBody>
      </p:sp>
      <p:sp>
        <p:nvSpPr>
          <p:cNvPr id="4" name="フッター プレースホルダー 3"/>
          <p:cNvSpPr>
            <a:spLocks noGrp="1"/>
          </p:cNvSpPr>
          <p:nvPr>
            <p:ph type="ftr" sz="quarter" idx="10"/>
          </p:nvPr>
        </p:nvSpPr>
        <p:spPr>
          <a:xfrm>
            <a:off x="4165600" y="6248400"/>
            <a:ext cx="3860800" cy="457200"/>
          </a:xfrm>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a:xfrm>
            <a:off x="8737600" y="6248400"/>
            <a:ext cx="2844800" cy="457200"/>
          </a:xfrm>
        </p:spPr>
        <p:txBody>
          <a:bodyPr/>
          <a:lstStyle>
            <a:lvl1pPr>
              <a:defRPr/>
            </a:lvl1pPr>
          </a:lstStyle>
          <a:p>
            <a:fld id="{44E4F4DE-F8EF-42AE-9392-8362DFF724A9}" type="slidenum">
              <a:rPr lang="en-US" altLang="ja-JP"/>
              <a:pPr/>
              <a:t>‹#›</a:t>
            </a:fld>
            <a:endParaRPr lang="en-US" altLang="ja-JP" dirty="0"/>
          </a:p>
        </p:txBody>
      </p:sp>
      <p:sp>
        <p:nvSpPr>
          <p:cNvPr id="6" name="日付プレースホルダー 5"/>
          <p:cNvSpPr>
            <a:spLocks noGrp="1"/>
          </p:cNvSpPr>
          <p:nvPr>
            <p:ph type="dt" sz="half" idx="12"/>
          </p:nvPr>
        </p:nvSpPr>
        <p:spPr>
          <a:xfrm>
            <a:off x="609600" y="6245225"/>
            <a:ext cx="2844800" cy="476250"/>
          </a:xfrm>
        </p:spPr>
        <p:txBody>
          <a:bodyPr/>
          <a:lstStyle>
            <a:lvl1pPr>
              <a:defRPr/>
            </a:lvl1pPr>
          </a:lstStyle>
          <a:p>
            <a:fld id="{E7645EBC-E25B-451A-B1D5-52D6693A8B7A}" type="datetime1">
              <a:rPr lang="en-US" altLang="ja-JP" smtClean="0"/>
              <a:t>3/16/2023</a:t>
            </a:fld>
            <a:endParaRPr lang="en-US" altLang="ja-JP" dirty="0"/>
          </a:p>
        </p:txBody>
      </p:sp>
    </p:spTree>
    <p:extLst>
      <p:ext uri="{BB962C8B-B14F-4D97-AF65-F5344CB8AC3E}">
        <p14:creationId xmlns:p14="http://schemas.microsoft.com/office/powerpoint/2010/main" val="242165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r>
              <a:rPr lang="en-US" altLang="ja-JP" dirty="0" smtClean="0"/>
              <a:t>1</a:t>
            </a:r>
            <a:endParaRPr lang="en-US" altLang="ja-JP" dirty="0"/>
          </a:p>
        </p:txBody>
      </p:sp>
      <p:sp>
        <p:nvSpPr>
          <p:cNvPr id="6" name="日付プレースホルダー 5"/>
          <p:cNvSpPr>
            <a:spLocks noGrp="1"/>
          </p:cNvSpPr>
          <p:nvPr>
            <p:ph type="dt" sz="half" idx="12"/>
          </p:nvPr>
        </p:nvSpPr>
        <p:spPr/>
        <p:txBody>
          <a:bodyPr/>
          <a:lstStyle>
            <a:lvl1pPr>
              <a:defRPr/>
            </a:lvl1pPr>
          </a:lstStyle>
          <a:p>
            <a:fld id="{6CB80EAF-92A1-4250-B92A-6AAD3DB47A47}" type="datetime1">
              <a:rPr lang="en-US" altLang="ja-JP" smtClean="0"/>
              <a:t>3/16/2023</a:t>
            </a:fld>
            <a:endParaRPr lang="en-US" altLang="ja-JP" dirty="0"/>
          </a:p>
        </p:txBody>
      </p:sp>
    </p:spTree>
    <p:extLst>
      <p:ext uri="{BB962C8B-B14F-4D97-AF65-F5344CB8AC3E}">
        <p14:creationId xmlns:p14="http://schemas.microsoft.com/office/powerpoint/2010/main" val="701023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F1C2A6E5-68E2-4B66-9D15-C2C6CD850EC9}" type="slidenum">
              <a:rPr lang="en-US" altLang="ja-JP"/>
              <a:pPr/>
              <a:t>‹#›</a:t>
            </a:fld>
            <a:endParaRPr lang="en-US" altLang="ja-JP" dirty="0"/>
          </a:p>
        </p:txBody>
      </p:sp>
      <p:sp>
        <p:nvSpPr>
          <p:cNvPr id="6" name="日付プレースホルダー 5"/>
          <p:cNvSpPr>
            <a:spLocks noGrp="1"/>
          </p:cNvSpPr>
          <p:nvPr>
            <p:ph type="dt" sz="half" idx="12"/>
          </p:nvPr>
        </p:nvSpPr>
        <p:spPr/>
        <p:txBody>
          <a:bodyPr/>
          <a:lstStyle>
            <a:lvl1pPr>
              <a:defRPr/>
            </a:lvl1pPr>
          </a:lstStyle>
          <a:p>
            <a:fld id="{7B53ABEF-21EA-4B0E-B5C4-EE39FCFF19C1}" type="datetime1">
              <a:rPr lang="en-US" altLang="ja-JP" smtClean="0"/>
              <a:t>3/16/2023</a:t>
            </a:fld>
            <a:endParaRPr lang="en-US" altLang="ja-JP" dirty="0"/>
          </a:p>
        </p:txBody>
      </p:sp>
    </p:spTree>
    <p:extLst>
      <p:ext uri="{BB962C8B-B14F-4D97-AF65-F5344CB8AC3E}">
        <p14:creationId xmlns:p14="http://schemas.microsoft.com/office/powerpoint/2010/main" val="71856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1"/>
          </p:nvPr>
        </p:nvSpPr>
        <p:spPr/>
        <p:txBody>
          <a:bodyPr/>
          <a:lstStyle>
            <a:lvl1pPr>
              <a:defRPr/>
            </a:lvl1pPr>
          </a:lstStyle>
          <a:p>
            <a:fld id="{20B7B34A-34F3-479D-A697-721BF5336FAF}" type="slidenum">
              <a:rPr lang="en-US" altLang="ja-JP"/>
              <a:pPr/>
              <a:t>‹#›</a:t>
            </a:fld>
            <a:endParaRPr lang="en-US" altLang="ja-JP" dirty="0"/>
          </a:p>
        </p:txBody>
      </p:sp>
      <p:sp>
        <p:nvSpPr>
          <p:cNvPr id="7" name="日付プレースホルダー 6"/>
          <p:cNvSpPr>
            <a:spLocks noGrp="1"/>
          </p:cNvSpPr>
          <p:nvPr>
            <p:ph type="dt" sz="half" idx="12"/>
          </p:nvPr>
        </p:nvSpPr>
        <p:spPr/>
        <p:txBody>
          <a:bodyPr/>
          <a:lstStyle>
            <a:lvl1pPr>
              <a:defRPr/>
            </a:lvl1pPr>
          </a:lstStyle>
          <a:p>
            <a:fld id="{247455BF-4158-4224-B4B1-45D214BF4E79}" type="datetime1">
              <a:rPr lang="en-US" altLang="ja-JP" smtClean="0"/>
              <a:t>3/16/2023</a:t>
            </a:fld>
            <a:endParaRPr lang="en-US" altLang="ja-JP" dirty="0"/>
          </a:p>
        </p:txBody>
      </p:sp>
    </p:spTree>
    <p:extLst>
      <p:ext uri="{BB962C8B-B14F-4D97-AF65-F5344CB8AC3E}">
        <p14:creationId xmlns:p14="http://schemas.microsoft.com/office/powerpoint/2010/main" val="407498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dirty="0"/>
          </a:p>
        </p:txBody>
      </p:sp>
      <p:sp>
        <p:nvSpPr>
          <p:cNvPr id="8" name="スライド番号プレースホルダー 7"/>
          <p:cNvSpPr>
            <a:spLocks noGrp="1"/>
          </p:cNvSpPr>
          <p:nvPr>
            <p:ph type="sldNum" sz="quarter" idx="11"/>
          </p:nvPr>
        </p:nvSpPr>
        <p:spPr/>
        <p:txBody>
          <a:bodyPr/>
          <a:lstStyle>
            <a:lvl1pPr>
              <a:defRPr/>
            </a:lvl1pPr>
          </a:lstStyle>
          <a:p>
            <a:fld id="{80E6AA12-63E1-418D-B7B5-DC100C388D30}" type="slidenum">
              <a:rPr lang="en-US" altLang="ja-JP"/>
              <a:pPr/>
              <a:t>‹#›</a:t>
            </a:fld>
            <a:endParaRPr lang="en-US" altLang="ja-JP" dirty="0"/>
          </a:p>
        </p:txBody>
      </p:sp>
      <p:sp>
        <p:nvSpPr>
          <p:cNvPr id="9" name="日付プレースホルダー 8"/>
          <p:cNvSpPr>
            <a:spLocks noGrp="1"/>
          </p:cNvSpPr>
          <p:nvPr>
            <p:ph type="dt" sz="half" idx="12"/>
          </p:nvPr>
        </p:nvSpPr>
        <p:spPr/>
        <p:txBody>
          <a:bodyPr/>
          <a:lstStyle>
            <a:lvl1pPr>
              <a:defRPr/>
            </a:lvl1pPr>
          </a:lstStyle>
          <a:p>
            <a:fld id="{E2963892-8CD9-4762-91CA-068402AE453D}" type="datetime1">
              <a:rPr lang="en-US" altLang="ja-JP" smtClean="0"/>
              <a:t>3/16/2023</a:t>
            </a:fld>
            <a:endParaRPr lang="en-US" altLang="ja-JP" dirty="0"/>
          </a:p>
        </p:txBody>
      </p:sp>
    </p:spTree>
    <p:extLst>
      <p:ext uri="{BB962C8B-B14F-4D97-AF65-F5344CB8AC3E}">
        <p14:creationId xmlns:p14="http://schemas.microsoft.com/office/powerpoint/2010/main" val="252269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dirty="0"/>
          </a:p>
        </p:txBody>
      </p:sp>
      <p:sp>
        <p:nvSpPr>
          <p:cNvPr id="4" name="スライド番号プレースホルダー 3"/>
          <p:cNvSpPr>
            <a:spLocks noGrp="1"/>
          </p:cNvSpPr>
          <p:nvPr>
            <p:ph type="sldNum" sz="quarter" idx="11"/>
          </p:nvPr>
        </p:nvSpPr>
        <p:spPr/>
        <p:txBody>
          <a:bodyPr/>
          <a:lstStyle>
            <a:lvl1pPr>
              <a:defRPr/>
            </a:lvl1pPr>
          </a:lstStyle>
          <a:p>
            <a:fld id="{CD2A7BD1-4F00-45C4-8E11-4876951C0F6B}" type="slidenum">
              <a:rPr lang="en-US" altLang="ja-JP"/>
              <a:pPr/>
              <a:t>‹#›</a:t>
            </a:fld>
            <a:endParaRPr lang="en-US" altLang="ja-JP" dirty="0"/>
          </a:p>
        </p:txBody>
      </p:sp>
      <p:sp>
        <p:nvSpPr>
          <p:cNvPr id="5" name="日付プレースホルダー 4"/>
          <p:cNvSpPr>
            <a:spLocks noGrp="1"/>
          </p:cNvSpPr>
          <p:nvPr>
            <p:ph type="dt" sz="half" idx="12"/>
          </p:nvPr>
        </p:nvSpPr>
        <p:spPr/>
        <p:txBody>
          <a:bodyPr/>
          <a:lstStyle>
            <a:lvl1pPr>
              <a:defRPr/>
            </a:lvl1pPr>
          </a:lstStyle>
          <a:p>
            <a:fld id="{E0081B20-F100-4C4C-88B3-41AC5EFE151C}" type="datetime1">
              <a:rPr lang="en-US" altLang="ja-JP" smtClean="0"/>
              <a:t>3/16/2023</a:t>
            </a:fld>
            <a:endParaRPr lang="en-US" altLang="ja-JP" dirty="0"/>
          </a:p>
        </p:txBody>
      </p:sp>
    </p:spTree>
    <p:extLst>
      <p:ext uri="{BB962C8B-B14F-4D97-AF65-F5344CB8AC3E}">
        <p14:creationId xmlns:p14="http://schemas.microsoft.com/office/powerpoint/2010/main" val="41546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dirty="0"/>
          </a:p>
        </p:txBody>
      </p:sp>
      <p:sp>
        <p:nvSpPr>
          <p:cNvPr id="3" name="スライド番号プレースホルダー 2"/>
          <p:cNvSpPr>
            <a:spLocks noGrp="1"/>
          </p:cNvSpPr>
          <p:nvPr>
            <p:ph type="sldNum" sz="quarter" idx="11"/>
          </p:nvPr>
        </p:nvSpPr>
        <p:spPr/>
        <p:txBody>
          <a:bodyPr/>
          <a:lstStyle>
            <a:lvl1pPr>
              <a:defRPr sz="1000"/>
            </a:lvl1pPr>
          </a:lstStyle>
          <a:p>
            <a:fld id="{83F19C59-8160-447B-84C1-18D1261DD5AA}" type="slidenum">
              <a:rPr lang="en-US" altLang="ja-JP" smtClean="0"/>
              <a:pPr/>
              <a:t>‹#›</a:t>
            </a:fld>
            <a:endParaRPr lang="en-US" altLang="ja-JP" dirty="0"/>
          </a:p>
        </p:txBody>
      </p:sp>
      <p:sp>
        <p:nvSpPr>
          <p:cNvPr id="4" name="日付プレースホルダー 3"/>
          <p:cNvSpPr>
            <a:spLocks noGrp="1"/>
          </p:cNvSpPr>
          <p:nvPr>
            <p:ph type="dt" sz="half" idx="12"/>
          </p:nvPr>
        </p:nvSpPr>
        <p:spPr/>
        <p:txBody>
          <a:bodyPr/>
          <a:lstStyle>
            <a:lvl1pPr>
              <a:defRPr/>
            </a:lvl1pPr>
          </a:lstStyle>
          <a:p>
            <a:fld id="{45B6A8C9-050A-48C0-AA1A-2964A7F4690D}" type="datetime1">
              <a:rPr lang="en-US" altLang="ja-JP" smtClean="0"/>
              <a:t>3/16/2023</a:t>
            </a:fld>
            <a:endParaRPr lang="en-US" altLang="ja-JP" dirty="0"/>
          </a:p>
        </p:txBody>
      </p:sp>
    </p:spTree>
    <p:extLst>
      <p:ext uri="{BB962C8B-B14F-4D97-AF65-F5344CB8AC3E}">
        <p14:creationId xmlns:p14="http://schemas.microsoft.com/office/powerpoint/2010/main" val="228189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1"/>
          </p:nvPr>
        </p:nvSpPr>
        <p:spPr/>
        <p:txBody>
          <a:bodyPr/>
          <a:lstStyle>
            <a:lvl1pPr>
              <a:defRPr/>
            </a:lvl1pPr>
          </a:lstStyle>
          <a:p>
            <a:fld id="{0130954A-358A-4BFE-A2E6-1275A267943A}" type="slidenum">
              <a:rPr lang="en-US" altLang="ja-JP"/>
              <a:pPr/>
              <a:t>‹#›</a:t>
            </a:fld>
            <a:endParaRPr lang="en-US" altLang="ja-JP" dirty="0"/>
          </a:p>
        </p:txBody>
      </p:sp>
      <p:sp>
        <p:nvSpPr>
          <p:cNvPr id="7" name="日付プレースホルダー 6"/>
          <p:cNvSpPr>
            <a:spLocks noGrp="1"/>
          </p:cNvSpPr>
          <p:nvPr>
            <p:ph type="dt" sz="half" idx="12"/>
          </p:nvPr>
        </p:nvSpPr>
        <p:spPr/>
        <p:txBody>
          <a:bodyPr/>
          <a:lstStyle>
            <a:lvl1pPr>
              <a:defRPr/>
            </a:lvl1pPr>
          </a:lstStyle>
          <a:p>
            <a:fld id="{F2B5AB1C-B9F0-441C-8F76-9E4A10228514}" type="datetime1">
              <a:rPr lang="en-US" altLang="ja-JP" smtClean="0"/>
              <a:t>3/16/2023</a:t>
            </a:fld>
            <a:endParaRPr lang="en-US" altLang="ja-JP" dirty="0"/>
          </a:p>
        </p:txBody>
      </p:sp>
    </p:spTree>
    <p:extLst>
      <p:ext uri="{BB962C8B-B14F-4D97-AF65-F5344CB8AC3E}">
        <p14:creationId xmlns:p14="http://schemas.microsoft.com/office/powerpoint/2010/main" val="127924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1"/>
          </p:nvPr>
        </p:nvSpPr>
        <p:spPr/>
        <p:txBody>
          <a:bodyPr/>
          <a:lstStyle>
            <a:lvl1pPr>
              <a:defRPr/>
            </a:lvl1pPr>
          </a:lstStyle>
          <a:p>
            <a:fld id="{E74FE664-107A-406C-9E37-7789373DAF28}" type="slidenum">
              <a:rPr lang="en-US" altLang="ja-JP"/>
              <a:pPr/>
              <a:t>‹#›</a:t>
            </a:fld>
            <a:endParaRPr lang="en-US" altLang="ja-JP" dirty="0"/>
          </a:p>
        </p:txBody>
      </p:sp>
      <p:sp>
        <p:nvSpPr>
          <p:cNvPr id="7" name="日付プレースホルダー 6"/>
          <p:cNvSpPr>
            <a:spLocks noGrp="1"/>
          </p:cNvSpPr>
          <p:nvPr>
            <p:ph type="dt" sz="half" idx="12"/>
          </p:nvPr>
        </p:nvSpPr>
        <p:spPr/>
        <p:txBody>
          <a:bodyPr/>
          <a:lstStyle>
            <a:lvl1pPr>
              <a:defRPr/>
            </a:lvl1pPr>
          </a:lstStyle>
          <a:p>
            <a:fld id="{8444953F-8007-46BF-AE04-856FA2144EA1}" type="datetime1">
              <a:rPr lang="en-US" altLang="ja-JP" smtClean="0"/>
              <a:t>3/16/2023</a:t>
            </a:fld>
            <a:endParaRPr lang="en-US" altLang="ja-JP" dirty="0"/>
          </a:p>
        </p:txBody>
      </p:sp>
    </p:spTree>
    <p:extLst>
      <p:ext uri="{BB962C8B-B14F-4D97-AF65-F5344CB8AC3E}">
        <p14:creationId xmlns:p14="http://schemas.microsoft.com/office/powerpoint/2010/main" val="397464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ltLang="ja-JP" dirty="0"/>
          </a:p>
        </p:txBody>
      </p:sp>
      <p:sp>
        <p:nvSpPr>
          <p:cNvPr id="346115"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CAC52C89-4A74-4A57-BC88-0462E264B0F8}" type="slidenum">
              <a:rPr lang="en-US" altLang="ja-JP"/>
              <a:pPr/>
              <a:t>‹#›</a:t>
            </a:fld>
            <a:endParaRPr lang="en-US" altLang="ja-JP" dirty="0"/>
          </a:p>
        </p:txBody>
      </p:sp>
      <p:grpSp>
        <p:nvGrpSpPr>
          <p:cNvPr id="346116" name="Group 4"/>
          <p:cNvGrpSpPr>
            <a:grpSpLocks/>
          </p:cNvGrpSpPr>
          <p:nvPr/>
        </p:nvGrpSpPr>
        <p:grpSpPr bwMode="auto">
          <a:xfrm>
            <a:off x="0" y="0"/>
            <a:ext cx="12192000" cy="546100"/>
            <a:chOff x="0" y="0"/>
            <a:chExt cx="5760" cy="344"/>
          </a:xfrm>
        </p:grpSpPr>
        <p:sp>
          <p:nvSpPr>
            <p:cNvPr id="3461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2400" dirty="0">
                <a:latin typeface="Times New Roman" pitchFamily="18" charset="0"/>
              </a:endParaRPr>
            </a:p>
          </p:txBody>
        </p:sp>
        <p:sp>
          <p:nvSpPr>
            <p:cNvPr id="3461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61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1800" dirty="0">
                <a:solidFill>
                  <a:schemeClr val="hlink"/>
                </a:solidFill>
                <a:latin typeface="Arial" charset="0"/>
              </a:endParaRPr>
            </a:p>
          </p:txBody>
        </p:sp>
        <p:sp>
          <p:nvSpPr>
            <p:cNvPr id="3461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1800" dirty="0">
                <a:solidFill>
                  <a:schemeClr val="hlink"/>
                </a:solidFill>
                <a:latin typeface="Arial" charset="0"/>
              </a:endParaRPr>
            </a:p>
          </p:txBody>
        </p:sp>
        <p:sp>
          <p:nvSpPr>
            <p:cNvPr id="3461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1800" dirty="0">
                <a:solidFill>
                  <a:schemeClr val="accent2"/>
                </a:solidFill>
                <a:latin typeface="Arial" charset="0"/>
              </a:endParaRPr>
            </a:p>
          </p:txBody>
        </p:sp>
        <p:sp>
          <p:nvSpPr>
            <p:cNvPr id="3461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1800" dirty="0">
                <a:solidFill>
                  <a:schemeClr val="hlink"/>
                </a:solidFill>
                <a:latin typeface="Arial" charset="0"/>
              </a:endParaRPr>
            </a:p>
          </p:txBody>
        </p:sp>
        <p:sp>
          <p:nvSpPr>
            <p:cNvPr id="3461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2400" dirty="0">
                <a:latin typeface="Times New Roman" pitchFamily="18" charset="0"/>
              </a:endParaRPr>
            </a:p>
          </p:txBody>
        </p:sp>
        <p:sp>
          <p:nvSpPr>
            <p:cNvPr id="3461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1800" dirty="0">
                <a:solidFill>
                  <a:schemeClr val="accent2"/>
                </a:solidFill>
                <a:latin typeface="Arial" charset="0"/>
              </a:endParaRPr>
            </a:p>
          </p:txBody>
        </p:sp>
        <p:sp>
          <p:nvSpPr>
            <p:cNvPr id="3461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ja-JP" sz="1800" dirty="0">
                <a:solidFill>
                  <a:schemeClr val="accent2"/>
                </a:solidFill>
                <a:latin typeface="Arial" charset="0"/>
              </a:endParaRPr>
            </a:p>
          </p:txBody>
        </p:sp>
      </p:grpSp>
      <p:sp>
        <p:nvSpPr>
          <p:cNvPr id="346126" name="Rectangle 14"/>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46127" name="Rectangle 15"/>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46128"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mn-lt"/>
              </a:defRPr>
            </a:lvl1pPr>
          </a:lstStyle>
          <a:p>
            <a:fld id="{2139FC0D-C955-4EC4-800F-6905496E87D7}" type="datetime1">
              <a:rPr lang="en-US" altLang="ja-JP" smtClean="0"/>
              <a:t>3/16/2023</a:t>
            </a:fld>
            <a:endParaRPr lang="en-US" altLang="ja-JP" dirty="0"/>
          </a:p>
        </p:txBody>
      </p:sp>
      <p:graphicFrame>
        <p:nvGraphicFramePr>
          <p:cNvPr id="346129" name="Object 17"/>
          <p:cNvGraphicFramePr>
            <a:graphicFrameLocks noChangeAspect="1"/>
          </p:cNvGraphicFramePr>
          <p:nvPr userDrawn="1">
            <p:extLst>
              <p:ext uri="{D42A27DB-BD31-4B8C-83A1-F6EECF244321}">
                <p14:modId xmlns:p14="http://schemas.microsoft.com/office/powerpoint/2010/main" val="4007106948"/>
              </p:ext>
            </p:extLst>
          </p:nvPr>
        </p:nvGraphicFramePr>
        <p:xfrm>
          <a:off x="10143067" y="48421"/>
          <a:ext cx="1957917" cy="817563"/>
        </p:xfrm>
        <a:graphic>
          <a:graphicData uri="http://schemas.openxmlformats.org/presentationml/2006/ole">
            <mc:AlternateContent xmlns:mc="http://schemas.openxmlformats.org/markup-compatibility/2006">
              <mc:Choice xmlns:v="urn:schemas-microsoft-com:vml" Requires="v">
                <p:oleObj spid="_x0000_s346634" r:id="rId16" imgW="2752381" imgH="1533739" progId="">
                  <p:embed/>
                </p:oleObj>
              </mc:Choice>
              <mc:Fallback>
                <p:oleObj r:id="rId16" imgW="2752381" imgH="1533739" progId="">
                  <p:embed/>
                  <p:pic>
                    <p:nvPicPr>
                      <p:cNvPr id="0" name="Picture 1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43067" y="48421"/>
                        <a:ext cx="1957917" cy="817563"/>
                      </a:xfrm>
                      <a:prstGeom prst="rect">
                        <a:avLst/>
                      </a:prstGeom>
                      <a:noFill/>
                      <a:effectLst/>
                      <a:extLst>
                        <a:ext uri="{909E8E84-426E-40DD-AFC4-6F175D3DCCD1}">
                          <a14:hiddenFill xmlns:a14="http://schemas.microsoft.com/office/drawing/2010/main">
                            <a:solidFill>
                              <a:srgbClr val="00E4A8"/>
                            </a:solidFill>
                          </a14:hiddenFill>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1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ftr="0" dt="0"/>
  <p:txStyles>
    <p:title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sa.go.jp/cpaaob/index.html" TargetMode="Externa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fsa.go.jp/index.html" TargetMode="External"/><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922104" y="4837048"/>
            <a:ext cx="7593496" cy="1364973"/>
          </a:xfrm>
        </p:spPr>
        <p:txBody>
          <a:bodyPr/>
          <a:lstStyle/>
          <a:p>
            <a:pPr>
              <a:lnSpc>
                <a:spcPct val="90000"/>
              </a:lnSpc>
            </a:pPr>
            <a:r>
              <a:rPr lang="en-US" altLang="ja-JP" sz="2400" dirty="0">
                <a:cs typeface="Times New Roman" pitchFamily="18" charset="0"/>
              </a:rPr>
              <a:t>KIMATA</a:t>
            </a:r>
            <a:r>
              <a:rPr lang="ja-JP" altLang="en-US" sz="2400" dirty="0">
                <a:cs typeface="Times New Roman" pitchFamily="18" charset="0"/>
              </a:rPr>
              <a:t> </a:t>
            </a:r>
            <a:r>
              <a:rPr lang="en-US" altLang="ja-JP" sz="2400" dirty="0" err="1">
                <a:cs typeface="Times New Roman" pitchFamily="18" charset="0"/>
              </a:rPr>
              <a:t>Eiko</a:t>
            </a:r>
            <a:endParaRPr lang="en-US" altLang="ja-JP" sz="2400" dirty="0">
              <a:cs typeface="Times New Roman" pitchFamily="18" charset="0"/>
            </a:endParaRPr>
          </a:p>
          <a:p>
            <a:pPr>
              <a:lnSpc>
                <a:spcPct val="90000"/>
              </a:lnSpc>
            </a:pPr>
            <a:r>
              <a:rPr lang="en-US" altLang="ja-JP" sz="2400" dirty="0">
                <a:cs typeface="Times New Roman" pitchFamily="18" charset="0"/>
              </a:rPr>
              <a:t>Director, Planning and Management Division </a:t>
            </a:r>
          </a:p>
          <a:p>
            <a:pPr>
              <a:lnSpc>
                <a:spcPct val="90000"/>
              </a:lnSpc>
            </a:pPr>
            <a:r>
              <a:rPr lang="en-US" altLang="ja-JP" sz="2400" dirty="0">
                <a:cs typeface="Times New Roman" pitchFamily="18" charset="0"/>
              </a:rPr>
              <a:t>Securities and Exchange Surveillance Commission</a:t>
            </a:r>
            <a:endParaRPr lang="en-US" altLang="ja-JP" sz="2800" dirty="0">
              <a:latin typeface="Arial" panose="020B0604020202020204" pitchFamily="34" charset="0"/>
              <a:cs typeface="Arial" panose="020B0604020202020204" pitchFamily="34" charset="0"/>
            </a:endParaRPr>
          </a:p>
        </p:txBody>
      </p:sp>
      <p:sp>
        <p:nvSpPr>
          <p:cNvPr id="2" name="タイトル 1"/>
          <p:cNvSpPr>
            <a:spLocks noGrp="1"/>
          </p:cNvSpPr>
          <p:nvPr>
            <p:ph type="ctrTitle"/>
          </p:nvPr>
        </p:nvSpPr>
        <p:spPr>
          <a:xfrm>
            <a:off x="3372679" y="1828800"/>
            <a:ext cx="7142922" cy="2209800"/>
          </a:xfrm>
        </p:spPr>
        <p:txBody>
          <a:bodyPr/>
          <a:lstStyle/>
          <a:p>
            <a:r>
              <a:rPr lang="ja-JP" altLang="en-US" sz="2400" dirty="0"/>
              <a:t>　　</a:t>
            </a:r>
            <a:r>
              <a:rPr lang="en-US" altLang="ja-JP" sz="2600" dirty="0"/>
              <a:t>Market abuse rule and enforcement in Asia</a:t>
            </a:r>
            <a:r>
              <a:rPr lang="en-US" altLang="ja-JP" sz="2400" dirty="0"/>
              <a:t/>
            </a:r>
            <a:br>
              <a:rPr lang="en-US" altLang="ja-JP" sz="2400" dirty="0"/>
            </a:br>
            <a:r>
              <a:rPr lang="en-US" altLang="ja-JP" sz="2400" dirty="0"/>
              <a:t/>
            </a:r>
            <a:br>
              <a:rPr lang="en-US" altLang="ja-JP" sz="2400" dirty="0"/>
            </a:br>
            <a:r>
              <a:rPr lang="ja-JP" altLang="en-US" sz="2400" dirty="0"/>
              <a:t>　</a:t>
            </a:r>
            <a:r>
              <a:rPr lang="en-US" altLang="ja-JP" sz="2400" dirty="0"/>
              <a:t>- Recent Approaches and Activities of the SESC -</a:t>
            </a:r>
            <a:endParaRPr lang="ja-JP" altLang="en-US" sz="2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a:xfrm>
            <a:off x="1906832" y="496332"/>
            <a:ext cx="8234949" cy="93987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defTabSz="781995" fontAlgn="auto">
              <a:spcAft>
                <a:spcPts val="0"/>
              </a:spcAft>
              <a:defRPr/>
            </a:pPr>
            <a:r>
              <a:rPr lang="en-US" altLang="ja-JP" sz="3200" b="1" dirty="0">
                <a:solidFill>
                  <a:schemeClr val="accent5">
                    <a:lumMod val="10000"/>
                  </a:schemeClr>
                </a:solidFill>
                <a:latin typeface="Arial" panose="020B0604020202020204" pitchFamily="34" charset="0"/>
                <a:ea typeface="ＭＳ Ｐゴシック" panose="020B0600070205080204" pitchFamily="50" charset="-128"/>
                <a:cs typeface="Arial" panose="020B0604020202020204" pitchFamily="34" charset="0"/>
              </a:rPr>
              <a:t>Organization and Objectives </a:t>
            </a:r>
          </a:p>
          <a:p>
            <a:pPr algn="ctr" defTabSz="781995" fontAlgn="auto">
              <a:spcAft>
                <a:spcPts val="0"/>
              </a:spcAft>
              <a:defRPr/>
            </a:pPr>
            <a:r>
              <a:rPr lang="en-US" altLang="ja-JP" sz="3200" b="1" dirty="0">
                <a:solidFill>
                  <a:schemeClr val="accent5">
                    <a:lumMod val="10000"/>
                  </a:schemeClr>
                </a:solidFill>
                <a:latin typeface="Arial" panose="020B0604020202020204" pitchFamily="34" charset="0"/>
                <a:ea typeface="ＭＳ Ｐゴシック" panose="020B0600070205080204" pitchFamily="50" charset="-128"/>
                <a:cs typeface="Arial" panose="020B0604020202020204" pitchFamily="34" charset="0"/>
              </a:rPr>
              <a:t>of the SESC</a:t>
            </a:r>
            <a:endParaRPr lang="ja-JP" altLang="en-US" sz="3200" b="1" dirty="0">
              <a:solidFill>
                <a:schemeClr val="accent5">
                  <a:lumMod val="10000"/>
                </a:schemeClr>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6685472" y="1833810"/>
            <a:ext cx="3597879" cy="4520192"/>
            <a:chOff x="267981" y="2471520"/>
            <a:chExt cx="3597879" cy="3290933"/>
          </a:xfrm>
        </p:grpSpPr>
        <p:sp>
          <p:nvSpPr>
            <p:cNvPr id="29" name="正方形/長方形 28"/>
            <p:cNvSpPr/>
            <p:nvPr/>
          </p:nvSpPr>
          <p:spPr>
            <a:xfrm>
              <a:off x="821121" y="3851587"/>
              <a:ext cx="2491200" cy="56049"/>
            </a:xfrm>
            <a:prstGeom prst="rect">
              <a:avLst/>
            </a:prstGeom>
            <a:solidFill>
              <a:srgbClr val="A50021"/>
            </a:solidFill>
            <a:ln w="12700" cap="flat" cmpd="sng" algn="ctr">
              <a:noFill/>
              <a:prstDash val="solid"/>
              <a:miter lim="800000"/>
            </a:ln>
            <a:effectLst/>
          </p:spPr>
          <p:txBody>
            <a:bodyPr rtlCol="0" anchor="ctr"/>
            <a:lstStyle/>
            <a:p>
              <a:pPr defTabSz="914374">
                <a:defRPr/>
              </a:pPr>
              <a:endParaRPr lang="ja-JP" altLang="en-US" kern="0">
                <a:solidFill>
                  <a:prstClr val="white"/>
                </a:solidFill>
                <a:latin typeface="Arial" panose="020B0604020202020204" pitchFamily="34" charset="0"/>
                <a:cs typeface="Arial" panose="020B0604020202020204" pitchFamily="34" charset="0"/>
              </a:endParaRPr>
            </a:p>
          </p:txBody>
        </p:sp>
        <p:sp>
          <p:nvSpPr>
            <p:cNvPr id="30" name="右矢印 29"/>
            <p:cNvSpPr/>
            <p:nvPr/>
          </p:nvSpPr>
          <p:spPr>
            <a:xfrm rot="5400000">
              <a:off x="1060482" y="5024581"/>
              <a:ext cx="488071" cy="473185"/>
            </a:xfrm>
            <a:prstGeom prst="rightArrow">
              <a:avLst>
                <a:gd name="adj1" fmla="val 50000"/>
                <a:gd name="adj2" fmla="val 26898"/>
              </a:avLst>
            </a:prstGeom>
            <a:solidFill>
              <a:srgbClr val="A50021"/>
            </a:solidFill>
            <a:ln w="12700" cap="flat" cmpd="sng" algn="ctr">
              <a:noFill/>
              <a:prstDash val="solid"/>
              <a:miter lim="800000"/>
            </a:ln>
            <a:effectLst/>
          </p:spPr>
          <p:txBody>
            <a:bodyPr vert="horz" wrap="none" rtlCol="0" anchor="ctr"/>
            <a:lstStyle/>
            <a:p>
              <a:pPr defTabSz="914374">
                <a:defRPr/>
              </a:pPr>
              <a:r>
                <a:rPr lang="fil-PH" altLang="ja-JP" sz="500" b="1" kern="0" dirty="0">
                  <a:solidFill>
                    <a:prstClr val="white"/>
                  </a:solidFill>
                  <a:latin typeface="Arial" panose="020B0604020202020204" pitchFamily="34" charset="0"/>
                  <a:cs typeface="Arial" panose="020B0604020202020204" pitchFamily="34" charset="0"/>
                </a:rPr>
                <a:t>Recommendation or</a:t>
              </a:r>
              <a:br>
                <a:rPr lang="fil-PH" altLang="ja-JP" sz="500" b="1" kern="0" dirty="0">
                  <a:solidFill>
                    <a:prstClr val="white"/>
                  </a:solidFill>
                  <a:latin typeface="Arial" panose="020B0604020202020204" pitchFamily="34" charset="0"/>
                  <a:cs typeface="Arial" panose="020B0604020202020204" pitchFamily="34" charset="0"/>
                </a:rPr>
              </a:br>
              <a:r>
                <a:rPr lang="fil-PH" altLang="ja-JP" sz="500" b="1" kern="0" dirty="0">
                  <a:solidFill>
                    <a:prstClr val="white"/>
                  </a:solidFill>
                  <a:latin typeface="Arial" panose="020B0604020202020204" pitchFamily="34" charset="0"/>
                  <a:cs typeface="Arial" panose="020B0604020202020204" pitchFamily="34" charset="0"/>
                </a:rPr>
                <a:t>Proposal</a:t>
              </a:r>
              <a:endParaRPr lang="ja-JP" altLang="en-US" sz="500" b="1" kern="0" dirty="0">
                <a:solidFill>
                  <a:prstClr val="white"/>
                </a:solidFill>
                <a:latin typeface="Arial" panose="020B0604020202020204" pitchFamily="34" charset="0"/>
                <a:cs typeface="Arial" panose="020B0604020202020204" pitchFamily="34" charset="0"/>
              </a:endParaRPr>
            </a:p>
          </p:txBody>
        </p:sp>
        <p:sp>
          <p:nvSpPr>
            <p:cNvPr id="31" name="右矢印 30"/>
            <p:cNvSpPr/>
            <p:nvPr/>
          </p:nvSpPr>
          <p:spPr>
            <a:xfrm rot="5400000">
              <a:off x="2574079" y="5024584"/>
              <a:ext cx="488070" cy="473185"/>
            </a:xfrm>
            <a:prstGeom prst="rightArrow">
              <a:avLst>
                <a:gd name="adj1" fmla="val 50000"/>
                <a:gd name="adj2" fmla="val 26898"/>
              </a:avLst>
            </a:prstGeom>
            <a:solidFill>
              <a:srgbClr val="A50021"/>
            </a:solidFill>
            <a:ln w="12700" cap="flat" cmpd="sng" algn="ctr">
              <a:noFill/>
              <a:prstDash val="solid"/>
              <a:miter lim="800000"/>
            </a:ln>
            <a:effectLst/>
          </p:spPr>
          <p:txBody>
            <a:bodyPr vert="horz" lIns="0" rIns="0" rtlCol="0" anchor="ctr"/>
            <a:lstStyle/>
            <a:p>
              <a:pPr defTabSz="914374">
                <a:defRPr/>
              </a:pPr>
              <a:r>
                <a:rPr lang="fil-PH" altLang="ja-JP" sz="600" b="1" kern="0" dirty="0">
                  <a:solidFill>
                    <a:prstClr val="white"/>
                  </a:solidFill>
                  <a:latin typeface="Arial" panose="020B0604020202020204" pitchFamily="34" charset="0"/>
                  <a:cs typeface="Arial" panose="020B0604020202020204" pitchFamily="34" charset="0"/>
                </a:rPr>
                <a:t>Filing of criminal charges</a:t>
              </a:r>
              <a:endParaRPr lang="ja-JP" altLang="en-US" sz="600" b="1" kern="0" dirty="0">
                <a:solidFill>
                  <a:prstClr val="white"/>
                </a:solidFill>
                <a:latin typeface="Arial" panose="020B0604020202020204" pitchFamily="34" charset="0"/>
                <a:cs typeface="Arial" panose="020B0604020202020204" pitchFamily="34" charset="0"/>
              </a:endParaRPr>
            </a:p>
          </p:txBody>
        </p:sp>
        <p:sp>
          <p:nvSpPr>
            <p:cNvPr id="32" name="右矢印 31"/>
            <p:cNvSpPr/>
            <p:nvPr/>
          </p:nvSpPr>
          <p:spPr>
            <a:xfrm rot="5400000">
              <a:off x="1580757" y="4135611"/>
              <a:ext cx="982134" cy="111453"/>
            </a:xfrm>
            <a:prstGeom prst="rightArrow">
              <a:avLst/>
            </a:prstGeom>
            <a:solidFill>
              <a:srgbClr val="A50021"/>
            </a:solidFill>
            <a:ln w="12700" cap="flat" cmpd="sng" algn="ctr">
              <a:noFill/>
              <a:prstDash val="solid"/>
              <a:miter lim="800000"/>
            </a:ln>
            <a:effectLst/>
          </p:spPr>
          <p:txBody>
            <a:bodyPr rtlCol="0" anchor="ctr"/>
            <a:lstStyle/>
            <a:p>
              <a:pPr defTabSz="914374">
                <a:defRPr/>
              </a:pPr>
              <a:endParaRPr lang="ja-JP" altLang="en-US" sz="1100" kern="0">
                <a:solidFill>
                  <a:prstClr val="white"/>
                </a:solidFill>
                <a:latin typeface="Arial" panose="020B0604020202020204" pitchFamily="34" charset="0"/>
                <a:cs typeface="Arial" panose="020B0604020202020204" pitchFamily="34" charset="0"/>
              </a:endParaRPr>
            </a:p>
          </p:txBody>
        </p:sp>
        <p:sp>
          <p:nvSpPr>
            <p:cNvPr id="33" name="右矢印 32"/>
            <p:cNvSpPr/>
            <p:nvPr/>
          </p:nvSpPr>
          <p:spPr>
            <a:xfrm rot="5400000">
              <a:off x="446725" y="4224516"/>
              <a:ext cx="804321" cy="111453"/>
            </a:xfrm>
            <a:prstGeom prst="rightArrow">
              <a:avLst/>
            </a:prstGeom>
            <a:solidFill>
              <a:srgbClr val="A50021"/>
            </a:solidFill>
            <a:ln w="12700" cap="flat" cmpd="sng" algn="ctr">
              <a:noFill/>
              <a:prstDash val="solid"/>
              <a:miter lim="800000"/>
            </a:ln>
            <a:effectLst/>
          </p:spPr>
          <p:txBody>
            <a:bodyPr rtlCol="0" anchor="ctr"/>
            <a:lstStyle/>
            <a:p>
              <a:pPr defTabSz="914374">
                <a:defRPr/>
              </a:pPr>
              <a:endParaRPr lang="ja-JP" altLang="en-US" sz="1100" kern="0">
                <a:solidFill>
                  <a:prstClr val="white"/>
                </a:solidFill>
                <a:latin typeface="Arial" panose="020B0604020202020204" pitchFamily="34" charset="0"/>
                <a:cs typeface="Arial" panose="020B0604020202020204" pitchFamily="34" charset="0"/>
              </a:endParaRPr>
            </a:p>
          </p:txBody>
        </p:sp>
        <p:sp>
          <p:nvSpPr>
            <p:cNvPr id="34" name="右矢印 33"/>
            <p:cNvSpPr/>
            <p:nvPr/>
          </p:nvSpPr>
          <p:spPr>
            <a:xfrm rot="5400000">
              <a:off x="2880806" y="4224517"/>
              <a:ext cx="804322" cy="111453"/>
            </a:xfrm>
            <a:prstGeom prst="rightArrow">
              <a:avLst/>
            </a:prstGeom>
            <a:solidFill>
              <a:srgbClr val="A50021"/>
            </a:solidFill>
            <a:ln w="12700" cap="flat" cmpd="sng" algn="ctr">
              <a:noFill/>
              <a:prstDash val="solid"/>
              <a:miter lim="800000"/>
            </a:ln>
            <a:effectLst/>
          </p:spPr>
          <p:txBody>
            <a:bodyPr rtlCol="0" anchor="ctr"/>
            <a:lstStyle/>
            <a:p>
              <a:pPr defTabSz="914374">
                <a:defRPr/>
              </a:pPr>
              <a:endParaRPr lang="ja-JP" altLang="en-US" sz="1100" kern="0">
                <a:solidFill>
                  <a:prstClr val="white"/>
                </a:solidFill>
                <a:latin typeface="Arial" panose="020B0604020202020204" pitchFamily="34" charset="0"/>
                <a:cs typeface="Arial" panose="020B0604020202020204" pitchFamily="34" charset="0"/>
              </a:endParaRPr>
            </a:p>
          </p:txBody>
        </p:sp>
        <p:sp>
          <p:nvSpPr>
            <p:cNvPr id="40" name="テキスト ボックス 39"/>
            <p:cNvSpPr txBox="1"/>
            <p:nvPr/>
          </p:nvSpPr>
          <p:spPr>
            <a:xfrm>
              <a:off x="1060461" y="2471520"/>
              <a:ext cx="2027000" cy="201670"/>
            </a:xfrm>
            <a:prstGeom prst="rect">
              <a:avLst/>
            </a:prstGeom>
            <a:solidFill>
              <a:srgbClr val="009999"/>
            </a:solidFill>
            <a:ln w="12700">
              <a:noFill/>
            </a:ln>
          </p:spPr>
          <p:txBody>
            <a:bodyPr wrap="square" rtlCol="0" anchor="ctr">
              <a:spAutoFit/>
            </a:bodyPr>
            <a:lstStyle/>
            <a:p>
              <a:pPr defTabSz="914374">
                <a:defRPr/>
              </a:pPr>
              <a:r>
                <a:rPr lang="fil-PH" altLang="ja-JP" sz="1200" b="1" kern="0" dirty="0">
                  <a:solidFill>
                    <a:prstClr val="white"/>
                  </a:solidFill>
                  <a:latin typeface="Arial" panose="020B0604020202020204" pitchFamily="34" charset="0"/>
                  <a:cs typeface="Arial" panose="020B0604020202020204" pitchFamily="34" charset="0"/>
                </a:rPr>
                <a:t>Prime Minister</a:t>
              </a:r>
              <a:endParaRPr lang="ja-JP" altLang="en-US" sz="1200" b="1" kern="0" dirty="0">
                <a:solidFill>
                  <a:prstClr val="white"/>
                </a:solidFill>
                <a:latin typeface="Arial" panose="020B0604020202020204" pitchFamily="34" charset="0"/>
                <a:cs typeface="Arial" panose="020B0604020202020204" pitchFamily="34" charset="0"/>
              </a:endParaRPr>
            </a:p>
          </p:txBody>
        </p:sp>
        <p:sp>
          <p:nvSpPr>
            <p:cNvPr id="42" name="下矢印 41"/>
            <p:cNvSpPr/>
            <p:nvPr/>
          </p:nvSpPr>
          <p:spPr>
            <a:xfrm flipH="1">
              <a:off x="1999692" y="2701761"/>
              <a:ext cx="123256" cy="314518"/>
            </a:xfrm>
            <a:prstGeom prst="downArrow">
              <a:avLst/>
            </a:prstGeom>
            <a:solidFill>
              <a:srgbClr val="2C438F"/>
            </a:solidFill>
            <a:ln w="12700" cap="flat" cmpd="sng" algn="ctr">
              <a:noFill/>
              <a:prstDash val="solid"/>
              <a:miter lim="800000"/>
            </a:ln>
            <a:effectLst/>
          </p:spPr>
          <p:txBody>
            <a:bodyPr rtlCol="0" anchor="ctr"/>
            <a:lstStyle/>
            <a:p>
              <a:pPr defTabSz="914374">
                <a:defRPr/>
              </a:pPr>
              <a:endParaRPr lang="ja-JP" altLang="en-US" sz="1100" kern="0">
                <a:solidFill>
                  <a:prstClr val="white"/>
                </a:solidFill>
                <a:latin typeface="Arial" panose="020B0604020202020204" pitchFamily="34" charset="0"/>
                <a:cs typeface="Arial" panose="020B0604020202020204" pitchFamily="34" charset="0"/>
              </a:endParaRPr>
            </a:p>
          </p:txBody>
        </p:sp>
        <p:sp>
          <p:nvSpPr>
            <p:cNvPr id="46" name="テキスト ボックス 45"/>
            <p:cNvSpPr txBox="1"/>
            <p:nvPr/>
          </p:nvSpPr>
          <p:spPr>
            <a:xfrm>
              <a:off x="2141756" y="2757721"/>
              <a:ext cx="1724104" cy="188391"/>
            </a:xfrm>
            <a:prstGeom prst="rect">
              <a:avLst/>
            </a:prstGeom>
            <a:noFill/>
            <a:ln>
              <a:noFill/>
            </a:ln>
          </p:spPr>
          <p:txBody>
            <a:bodyPr wrap="square" lIns="72000" tIns="36000" rIns="72000" bIns="36000" rtlCol="0">
              <a:noAutofit/>
            </a:bodyPr>
            <a:lstStyle/>
            <a:p>
              <a:pPr defTabSz="914374">
                <a:defRPr/>
              </a:pPr>
              <a:r>
                <a:rPr lang="en-US" altLang="ja-JP" sz="1050" kern="0" dirty="0">
                  <a:solidFill>
                    <a:srgbClr val="111111"/>
                  </a:solidFill>
                  <a:latin typeface="Arial" panose="020B0604020202020204" pitchFamily="34" charset="0"/>
                  <a:cs typeface="Arial" panose="020B0604020202020204" pitchFamily="34" charset="0"/>
                </a:rPr>
                <a:t>Appointment </a:t>
              </a:r>
            </a:p>
            <a:p>
              <a:pPr defTabSz="914374">
                <a:defRPr/>
              </a:pPr>
              <a:r>
                <a:rPr lang="en-US" altLang="ja-JP" sz="1050" kern="0" dirty="0">
                  <a:solidFill>
                    <a:srgbClr val="111111"/>
                  </a:solidFill>
                  <a:latin typeface="Arial" panose="020B0604020202020204" pitchFamily="34" charset="0"/>
                  <a:cs typeface="Arial" panose="020B0604020202020204" pitchFamily="34" charset="0"/>
                </a:rPr>
                <a:t>(subject to Diet approval)</a:t>
              </a:r>
            </a:p>
          </p:txBody>
        </p:sp>
        <p:sp>
          <p:nvSpPr>
            <p:cNvPr id="47" name="テキスト ボックス 46"/>
            <p:cNvSpPr txBox="1"/>
            <p:nvPr/>
          </p:nvSpPr>
          <p:spPr>
            <a:xfrm>
              <a:off x="2078875" y="5560783"/>
              <a:ext cx="1622969" cy="201670"/>
            </a:xfrm>
            <a:prstGeom prst="rect">
              <a:avLst/>
            </a:prstGeom>
            <a:solidFill>
              <a:srgbClr val="FFC000">
                <a:lumMod val="75000"/>
              </a:srgbClr>
            </a:solidFill>
            <a:ln w="12700">
              <a:noFill/>
            </a:ln>
          </p:spPr>
          <p:txBody>
            <a:bodyPr wrap="square" rtlCol="0" anchor="ctr">
              <a:spAutoFit/>
            </a:bodyPr>
            <a:lstStyle/>
            <a:p>
              <a:pPr defTabSz="914374">
                <a:defRPr/>
              </a:pPr>
              <a:r>
                <a:rPr lang="fil-PH" altLang="ja-JP" sz="1200" b="1" kern="0" dirty="0">
                  <a:solidFill>
                    <a:prstClr val="white"/>
                  </a:solidFill>
                  <a:latin typeface="Arial" panose="020B0604020202020204" pitchFamily="34" charset="0"/>
                  <a:cs typeface="Arial" panose="020B0604020202020204" pitchFamily="34" charset="0"/>
                </a:rPr>
                <a:t>Public </a:t>
              </a:r>
              <a:r>
                <a:rPr lang="fil-PH" altLang="ja-JP" sz="1200" b="1" kern="0" dirty="0">
                  <a:solidFill>
                    <a:schemeClr val="bg1"/>
                  </a:solidFill>
                  <a:latin typeface="Arial" panose="020B0604020202020204" pitchFamily="34" charset="0"/>
                  <a:cs typeface="Arial" panose="020B0604020202020204" pitchFamily="34" charset="0"/>
                </a:rPr>
                <a:t>prosecutors</a:t>
              </a:r>
              <a:endParaRPr lang="ja-JP" altLang="en-US" sz="1100" b="1" kern="0" dirty="0">
                <a:solidFill>
                  <a:schemeClr val="bg1"/>
                </a:solidFill>
                <a:latin typeface="Arial" panose="020B0604020202020204" pitchFamily="34" charset="0"/>
                <a:cs typeface="Arial" panose="020B0604020202020204" pitchFamily="34" charset="0"/>
              </a:endParaRPr>
            </a:p>
          </p:txBody>
        </p:sp>
        <p:sp>
          <p:nvSpPr>
            <p:cNvPr id="48" name="テキスト ボックス 47"/>
            <p:cNvSpPr txBox="1"/>
            <p:nvPr/>
          </p:nvSpPr>
          <p:spPr>
            <a:xfrm>
              <a:off x="1490921" y="4008745"/>
              <a:ext cx="1152000" cy="536892"/>
            </a:xfrm>
            <a:prstGeom prst="rect">
              <a:avLst/>
            </a:prstGeom>
            <a:solidFill>
              <a:srgbClr val="70AD47">
                <a:lumMod val="75000"/>
              </a:srgbClr>
            </a:solidFill>
            <a:ln w="12700">
              <a:noFill/>
            </a:ln>
          </p:spPr>
          <p:txBody>
            <a:bodyPr wrap="square" lIns="36000" tIns="36000" rIns="36000" bIns="36000" numCol="1" spcCol="0" rtlCol="0" anchor="ctr">
              <a:noAutofit/>
            </a:bodyPr>
            <a:lstStyle/>
            <a:p>
              <a:pPr defTabSz="914374">
                <a:lnSpc>
                  <a:spcPct val="80000"/>
                </a:lnSpc>
                <a:defRPr/>
              </a:pPr>
              <a:r>
                <a:rPr lang="fil-PH" altLang="ja-JP" sz="1100" b="1" kern="0" dirty="0">
                  <a:solidFill>
                    <a:prstClr val="white"/>
                  </a:solidFill>
                  <a:latin typeface="Arial" panose="020B0604020202020204" pitchFamily="34" charset="0"/>
                  <a:cs typeface="Arial" panose="020B0604020202020204" pitchFamily="34" charset="0"/>
                </a:rPr>
                <a:t>Listed Companies, etc.</a:t>
              </a:r>
              <a:endParaRPr lang="en-US" altLang="ja-JP" sz="1100" b="1" kern="0" dirty="0">
                <a:solidFill>
                  <a:prstClr val="white"/>
                </a:solidFill>
                <a:latin typeface="Arial" panose="020B0604020202020204" pitchFamily="34" charset="0"/>
                <a:cs typeface="Arial" panose="020B0604020202020204" pitchFamily="34" charset="0"/>
              </a:endParaRPr>
            </a:p>
            <a:p>
              <a:pPr defTabSz="914374">
                <a:lnSpc>
                  <a:spcPct val="80000"/>
                </a:lnSpc>
                <a:spcBef>
                  <a:spcPts val="100"/>
                </a:spcBef>
                <a:defRPr/>
              </a:pPr>
              <a:r>
                <a:rPr lang="fil-PH" altLang="ja-JP" sz="900" kern="0" dirty="0">
                  <a:solidFill>
                    <a:prstClr val="white"/>
                  </a:solidFill>
                  <a:latin typeface="Arial" panose="020B0604020202020204" pitchFamily="34" charset="0"/>
                  <a:cs typeface="Arial" panose="020B0604020202020204" pitchFamily="34" charset="0"/>
                </a:rPr>
                <a:t>(Violations of disclosure regulations)</a:t>
              </a:r>
              <a:endParaRPr lang="en-US" altLang="ja-JP" sz="900" kern="0" dirty="0">
                <a:solidFill>
                  <a:prstClr val="white"/>
                </a:solidFill>
                <a:latin typeface="Arial" panose="020B0604020202020204" pitchFamily="34" charset="0"/>
                <a:cs typeface="Arial" panose="020B0604020202020204" pitchFamily="34" charset="0"/>
              </a:endParaRPr>
            </a:p>
          </p:txBody>
        </p:sp>
        <p:sp>
          <p:nvSpPr>
            <p:cNvPr id="49" name="テキスト ボックス 48"/>
            <p:cNvSpPr txBox="1"/>
            <p:nvPr/>
          </p:nvSpPr>
          <p:spPr>
            <a:xfrm>
              <a:off x="267981" y="4008745"/>
              <a:ext cx="1152000" cy="536892"/>
            </a:xfrm>
            <a:prstGeom prst="rect">
              <a:avLst/>
            </a:prstGeom>
            <a:solidFill>
              <a:srgbClr val="70AD47">
                <a:lumMod val="75000"/>
              </a:srgbClr>
            </a:solidFill>
            <a:ln w="12700">
              <a:noFill/>
            </a:ln>
          </p:spPr>
          <p:txBody>
            <a:bodyPr wrap="square" lIns="36000" tIns="36000" rIns="36000" bIns="36000" numCol="1" spcCol="0" rtlCol="0" anchor="ctr">
              <a:noAutofit/>
            </a:bodyPr>
            <a:lstStyle/>
            <a:p>
              <a:pPr defTabSz="914374">
                <a:lnSpc>
                  <a:spcPct val="80000"/>
                </a:lnSpc>
                <a:defRPr/>
              </a:pPr>
              <a:r>
                <a:rPr lang="en-US" altLang="ja-JP" sz="1100" b="1" kern="0" dirty="0">
                  <a:solidFill>
                    <a:prstClr val="white"/>
                  </a:solidFill>
                  <a:latin typeface="Arial" panose="020B0604020202020204" pitchFamily="34" charset="0"/>
                  <a:cs typeface="Arial" panose="020B0604020202020204" pitchFamily="34" charset="0"/>
                </a:rPr>
                <a:t>FIBOs, etc.</a:t>
              </a:r>
            </a:p>
            <a:p>
              <a:pPr defTabSz="914374">
                <a:lnSpc>
                  <a:spcPct val="80000"/>
                </a:lnSpc>
                <a:defRPr/>
              </a:pPr>
              <a:r>
                <a:rPr lang="fil-PH" altLang="ja-JP" sz="900" kern="0" dirty="0">
                  <a:solidFill>
                    <a:prstClr val="white"/>
                  </a:solidFill>
                  <a:latin typeface="Arial" panose="020B0604020202020204" pitchFamily="34" charset="0"/>
                  <a:cs typeface="Arial" panose="020B0604020202020204" pitchFamily="34" charset="0"/>
                </a:rPr>
                <a:t>(</a:t>
              </a:r>
              <a:r>
                <a:rPr lang="fil-PH" altLang="ja-JP" sz="900" kern="0" dirty="0">
                  <a:solidFill>
                    <a:schemeClr val="bg1"/>
                  </a:solidFill>
                  <a:latin typeface="Arial" panose="020B0604020202020204" pitchFamily="34" charset="0"/>
                  <a:cs typeface="Arial" panose="020B0604020202020204" pitchFamily="34" charset="0"/>
                </a:rPr>
                <a:t>Violations of law related to securities business)</a:t>
              </a:r>
              <a:endParaRPr lang="ja-JP" altLang="en-US" sz="900" kern="0" dirty="0">
                <a:solidFill>
                  <a:schemeClr val="bg1"/>
                </a:solidFill>
                <a:latin typeface="Arial" panose="020B0604020202020204" pitchFamily="34" charset="0"/>
                <a:cs typeface="Arial" panose="020B0604020202020204" pitchFamily="34" charset="0"/>
              </a:endParaRPr>
            </a:p>
          </p:txBody>
        </p:sp>
        <p:sp>
          <p:nvSpPr>
            <p:cNvPr id="50" name="テキスト ボックス 49"/>
            <p:cNvSpPr txBox="1"/>
            <p:nvPr/>
          </p:nvSpPr>
          <p:spPr>
            <a:xfrm>
              <a:off x="2713860" y="4008745"/>
              <a:ext cx="1152000" cy="536892"/>
            </a:xfrm>
            <a:prstGeom prst="rect">
              <a:avLst/>
            </a:prstGeom>
            <a:solidFill>
              <a:srgbClr val="70AD47">
                <a:lumMod val="75000"/>
              </a:srgbClr>
            </a:solidFill>
            <a:ln w="12700">
              <a:noFill/>
            </a:ln>
          </p:spPr>
          <p:txBody>
            <a:bodyPr wrap="square" lIns="36000" tIns="36000" rIns="36000" bIns="36000" numCol="1" spcCol="0" rtlCol="0" anchor="ctr">
              <a:noAutofit/>
            </a:bodyPr>
            <a:lstStyle/>
            <a:p>
              <a:pPr defTabSz="914374">
                <a:lnSpc>
                  <a:spcPct val="80000"/>
                </a:lnSpc>
                <a:defRPr/>
              </a:pPr>
              <a:r>
                <a:rPr lang="fil-PH" altLang="ja-JP" sz="1100" b="1" kern="0" dirty="0">
                  <a:solidFill>
                    <a:prstClr val="white"/>
                  </a:solidFill>
                  <a:latin typeface="Arial" panose="020B0604020202020204" pitchFamily="34" charset="0"/>
                  <a:cs typeface="Arial" panose="020B0604020202020204" pitchFamily="34" charset="0"/>
                </a:rPr>
                <a:t>Market Misconduct</a:t>
              </a:r>
              <a:endParaRPr lang="en-US" altLang="ja-JP" sz="1100" b="1" kern="0" dirty="0">
                <a:solidFill>
                  <a:prstClr val="white"/>
                </a:solidFill>
                <a:latin typeface="Arial" panose="020B0604020202020204" pitchFamily="34" charset="0"/>
                <a:cs typeface="Arial" panose="020B0604020202020204" pitchFamily="34" charset="0"/>
              </a:endParaRPr>
            </a:p>
            <a:p>
              <a:pPr defTabSz="914374">
                <a:lnSpc>
                  <a:spcPct val="80000"/>
                </a:lnSpc>
                <a:defRPr/>
              </a:pPr>
              <a:r>
                <a:rPr lang="fil-PH" altLang="ja-JP" sz="900" kern="0" dirty="0">
                  <a:solidFill>
                    <a:prstClr val="white"/>
                  </a:solidFill>
                  <a:latin typeface="Arial" panose="020B0604020202020204" pitchFamily="34" charset="0"/>
                  <a:cs typeface="Arial" panose="020B0604020202020204" pitchFamily="34" charset="0"/>
                </a:rPr>
                <a:t>(Insider trading/Market manipulation)</a:t>
              </a:r>
              <a:endParaRPr lang="en-US" altLang="ja-JP" sz="900" kern="0" dirty="0">
                <a:solidFill>
                  <a:prstClr val="white"/>
                </a:solidFill>
                <a:latin typeface="Arial" panose="020B0604020202020204" pitchFamily="34" charset="0"/>
                <a:cs typeface="Arial" panose="020B0604020202020204" pitchFamily="34" charset="0"/>
              </a:endParaRPr>
            </a:p>
          </p:txBody>
        </p:sp>
        <p:sp>
          <p:nvSpPr>
            <p:cNvPr id="52" name="テキスト ボックス 51"/>
            <p:cNvSpPr txBox="1"/>
            <p:nvPr/>
          </p:nvSpPr>
          <p:spPr>
            <a:xfrm>
              <a:off x="891446" y="5560783"/>
              <a:ext cx="835897" cy="201670"/>
            </a:xfrm>
            <a:prstGeom prst="rect">
              <a:avLst/>
            </a:prstGeom>
            <a:solidFill>
              <a:srgbClr val="0070C0"/>
            </a:solidFill>
            <a:ln w="12700">
              <a:noFill/>
            </a:ln>
          </p:spPr>
          <p:txBody>
            <a:bodyPr wrap="square" rtlCol="0" anchor="ctr">
              <a:spAutoFit/>
            </a:bodyPr>
            <a:lstStyle/>
            <a:p>
              <a:pPr defTabSz="914374">
                <a:defRPr/>
              </a:pPr>
              <a:r>
                <a:rPr lang="fil-PH" altLang="ja-JP" sz="1200" b="1" kern="0" dirty="0">
                  <a:solidFill>
                    <a:prstClr val="white"/>
                  </a:solidFill>
                  <a:latin typeface="Arial" panose="020B0604020202020204" pitchFamily="34" charset="0"/>
                  <a:cs typeface="Arial" panose="020B0604020202020204" pitchFamily="34" charset="0"/>
                </a:rPr>
                <a:t>FSA</a:t>
              </a:r>
              <a:endParaRPr lang="ja-JP" altLang="en-US" sz="1200" b="1" kern="0" dirty="0">
                <a:solidFill>
                  <a:prstClr val="white"/>
                </a:solidFill>
                <a:latin typeface="Arial" panose="020B0604020202020204" pitchFamily="34" charset="0"/>
                <a:cs typeface="Arial" panose="020B0604020202020204" pitchFamily="34" charset="0"/>
              </a:endParaRPr>
            </a:p>
          </p:txBody>
        </p:sp>
        <p:sp>
          <p:nvSpPr>
            <p:cNvPr id="55" name="テキスト ボックス 54"/>
            <p:cNvSpPr txBox="1"/>
            <p:nvPr/>
          </p:nvSpPr>
          <p:spPr>
            <a:xfrm>
              <a:off x="2141756" y="3687959"/>
              <a:ext cx="1624930" cy="163628"/>
            </a:xfrm>
            <a:prstGeom prst="rect">
              <a:avLst/>
            </a:prstGeom>
            <a:noFill/>
            <a:ln>
              <a:noFill/>
            </a:ln>
          </p:spPr>
          <p:txBody>
            <a:bodyPr wrap="square" lIns="36000" tIns="36000" rIns="36000" bIns="36000" rtlCol="0">
              <a:noAutofit/>
            </a:bodyPr>
            <a:lstStyle/>
            <a:p>
              <a:pPr defTabSz="914374">
                <a:defRPr/>
              </a:pPr>
              <a:r>
                <a:rPr lang="fil-PH" altLang="ja-JP" sz="1050" kern="0" dirty="0">
                  <a:solidFill>
                    <a:srgbClr val="111111"/>
                  </a:solidFill>
                  <a:latin typeface="Arial" panose="020B0604020202020204" pitchFamily="34" charset="0"/>
                  <a:cs typeface="Arial" panose="020B0604020202020204" pitchFamily="34" charset="0"/>
                </a:rPr>
                <a:t>Investigation/inspection</a:t>
              </a:r>
              <a:endParaRPr lang="ja-JP" altLang="en-US" sz="1050" kern="0" dirty="0">
                <a:solidFill>
                  <a:srgbClr val="111111"/>
                </a:solidFill>
                <a:latin typeface="Arial" panose="020B0604020202020204" pitchFamily="34" charset="0"/>
                <a:cs typeface="Arial" panose="020B0604020202020204" pitchFamily="34" charset="0"/>
              </a:endParaRPr>
            </a:p>
          </p:txBody>
        </p:sp>
        <p:sp>
          <p:nvSpPr>
            <p:cNvPr id="56" name="テキスト ボックス 55"/>
            <p:cNvSpPr txBox="1"/>
            <p:nvPr/>
          </p:nvSpPr>
          <p:spPr>
            <a:xfrm>
              <a:off x="570295" y="4753235"/>
              <a:ext cx="2999156" cy="184864"/>
            </a:xfrm>
            <a:prstGeom prst="rect">
              <a:avLst/>
            </a:prstGeom>
            <a:solidFill>
              <a:sysClr val="window" lastClr="FFFFFF">
                <a:lumMod val="85000"/>
              </a:sysClr>
            </a:solidFill>
            <a:ln>
              <a:noFill/>
            </a:ln>
            <a:effectLst>
              <a:glow rad="139700">
                <a:srgbClr val="A5A5A5">
                  <a:satMod val="175000"/>
                  <a:alpha val="40000"/>
                </a:srgbClr>
              </a:glow>
            </a:effectLst>
          </p:spPr>
          <p:txBody>
            <a:bodyPr wrap="square" rtlCol="0">
              <a:spAutoFit/>
            </a:bodyPr>
            <a:lstStyle/>
            <a:p>
              <a:pPr defTabSz="914374">
                <a:defRPr/>
              </a:pPr>
              <a:r>
                <a:rPr lang="fil-PH" altLang="ja-JP" sz="1050" kern="0" dirty="0">
                  <a:solidFill>
                    <a:srgbClr val="111111"/>
                  </a:solidFill>
                  <a:latin typeface="Arial" panose="020B0604020202020204" pitchFamily="34" charset="0"/>
                  <a:cs typeface="Arial" panose="020B0604020202020204" pitchFamily="34" charset="0"/>
                </a:rPr>
                <a:t>When misconduct is found</a:t>
              </a:r>
              <a:endParaRPr lang="ja-JP" altLang="en-US" sz="1050" kern="0" dirty="0">
                <a:solidFill>
                  <a:srgbClr val="111111"/>
                </a:solidFill>
                <a:latin typeface="Arial" panose="020B0604020202020204" pitchFamily="34" charset="0"/>
                <a:cs typeface="Arial" panose="020B0604020202020204" pitchFamily="34" charset="0"/>
              </a:endParaRPr>
            </a:p>
          </p:txBody>
        </p:sp>
        <p:sp>
          <p:nvSpPr>
            <p:cNvPr id="57" name="テキスト ボックス 56"/>
            <p:cNvSpPr txBox="1"/>
            <p:nvPr/>
          </p:nvSpPr>
          <p:spPr>
            <a:xfrm>
              <a:off x="3028140" y="5007932"/>
              <a:ext cx="835897" cy="369727"/>
            </a:xfrm>
            <a:prstGeom prst="rect">
              <a:avLst/>
            </a:prstGeom>
            <a:noFill/>
            <a:ln>
              <a:noFill/>
            </a:ln>
          </p:spPr>
          <p:txBody>
            <a:bodyPr wrap="square" rtlCol="0">
              <a:spAutoFit/>
            </a:bodyPr>
            <a:lstStyle/>
            <a:p>
              <a:pPr defTabSz="914374">
                <a:defRPr/>
              </a:pPr>
              <a:r>
                <a:rPr lang="en-US" altLang="ja-JP" sz="900" kern="0" dirty="0">
                  <a:solidFill>
                    <a:srgbClr val="111111"/>
                  </a:solidFill>
                  <a:latin typeface="Arial" panose="020B0604020202020204" pitchFamily="34" charset="0"/>
                  <a:cs typeface="Arial" panose="020B0604020202020204" pitchFamily="34" charset="0"/>
                </a:rPr>
                <a:t>Serious and malicious  misconduct</a:t>
              </a:r>
            </a:p>
          </p:txBody>
        </p:sp>
        <p:sp>
          <p:nvSpPr>
            <p:cNvPr id="58" name="テキスト ボックス 57"/>
            <p:cNvSpPr txBox="1"/>
            <p:nvPr/>
          </p:nvSpPr>
          <p:spPr>
            <a:xfrm>
              <a:off x="1241873" y="3047220"/>
              <a:ext cx="1656000" cy="613300"/>
            </a:xfrm>
            <a:prstGeom prst="rect">
              <a:avLst/>
            </a:prstGeom>
            <a:solidFill>
              <a:srgbClr val="A50021"/>
            </a:solidFill>
            <a:ln w="12700">
              <a:solidFill>
                <a:schemeClr val="bg1"/>
              </a:solidFill>
            </a:ln>
          </p:spPr>
          <p:txBody>
            <a:bodyPr wrap="square" lIns="36000" tIns="36000" rIns="36000" bIns="36000" rtlCol="0" anchor="ctr">
              <a:noAutofit/>
            </a:bodyPr>
            <a:lstStyle/>
            <a:p>
              <a:pPr defTabSz="914374">
                <a:spcBef>
                  <a:spcPts val="600"/>
                </a:spcBef>
                <a:defRPr/>
              </a:pPr>
              <a:r>
                <a:rPr lang="fil-PH" altLang="ja-JP" sz="1200" b="1" kern="0" dirty="0">
                  <a:solidFill>
                    <a:prstClr val="white"/>
                  </a:solidFill>
                  <a:latin typeface="Arial" panose="020B0604020202020204" pitchFamily="34" charset="0"/>
                  <a:cs typeface="Arial" panose="020B0604020202020204" pitchFamily="34" charset="0"/>
                </a:rPr>
                <a:t>SESC</a:t>
              </a:r>
              <a:endParaRPr lang="en-US" altLang="ja-JP" sz="1200" b="1" kern="0" dirty="0">
                <a:solidFill>
                  <a:prstClr val="white"/>
                </a:solidFill>
                <a:latin typeface="Arial" panose="020B0604020202020204" pitchFamily="34" charset="0"/>
                <a:cs typeface="Arial" panose="020B0604020202020204" pitchFamily="34" charset="0"/>
              </a:endParaRPr>
            </a:p>
            <a:p>
              <a:pPr defTabSz="914374">
                <a:spcBef>
                  <a:spcPts val="600"/>
                </a:spcBef>
                <a:defRPr/>
              </a:pPr>
              <a:r>
                <a:rPr lang="fil-PH" altLang="ja-JP" sz="1050" b="1" kern="0" dirty="0">
                  <a:solidFill>
                    <a:prstClr val="white"/>
                  </a:solidFill>
                  <a:latin typeface="Arial" panose="020B0604020202020204" pitchFamily="34" charset="0"/>
                  <a:cs typeface="Arial" panose="020B0604020202020204" pitchFamily="34" charset="0"/>
                </a:rPr>
                <a:t>Chairman</a:t>
              </a:r>
            </a:p>
            <a:p>
              <a:pPr defTabSz="914374">
                <a:defRPr/>
              </a:pPr>
              <a:r>
                <a:rPr lang="fil-PH" altLang="ja-JP" sz="1050" b="1" kern="0" dirty="0">
                  <a:solidFill>
                    <a:prstClr val="white"/>
                  </a:solidFill>
                  <a:latin typeface="Arial" panose="020B0604020202020204" pitchFamily="34" charset="0"/>
                  <a:cs typeface="Arial" panose="020B0604020202020204" pitchFamily="34" charset="0"/>
                </a:rPr>
                <a:t>2 Commissioners</a:t>
              </a:r>
              <a:endParaRPr lang="en-US" altLang="ja-JP" sz="1100" b="1" kern="0" dirty="0">
                <a:solidFill>
                  <a:prstClr val="white"/>
                </a:solidFill>
                <a:latin typeface="Arial" panose="020B0604020202020204" pitchFamily="34" charset="0"/>
                <a:cs typeface="Arial" panose="020B0604020202020204" pitchFamily="34" charset="0"/>
              </a:endParaRPr>
            </a:p>
          </p:txBody>
        </p:sp>
        <p:sp>
          <p:nvSpPr>
            <p:cNvPr id="59" name="大かっこ 58"/>
            <p:cNvSpPr/>
            <p:nvPr/>
          </p:nvSpPr>
          <p:spPr>
            <a:xfrm>
              <a:off x="1419698" y="3324774"/>
              <a:ext cx="1294162" cy="266811"/>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2800">
                <a:latin typeface="Arial" panose="020B0604020202020204" pitchFamily="34" charset="0"/>
                <a:cs typeface="Arial" panose="020B0604020202020204" pitchFamily="34" charset="0"/>
              </a:endParaRPr>
            </a:p>
          </p:txBody>
        </p:sp>
      </p:grpSp>
      <p:sp>
        <p:nvSpPr>
          <p:cNvPr id="61" name="コンテンツ プレースホルダー 2"/>
          <p:cNvSpPr txBox="1">
            <a:spLocks/>
          </p:cNvSpPr>
          <p:nvPr/>
        </p:nvSpPr>
        <p:spPr>
          <a:xfrm>
            <a:off x="1859605" y="1693083"/>
            <a:ext cx="4127334" cy="5005897"/>
          </a:xfrm>
          <a:prstGeom prst="rect">
            <a:avLst/>
          </a:prstGeom>
          <a:noFill/>
        </p:spPr>
        <p:txBody>
          <a:bodyPr>
            <a:noAutofit/>
          </a:bodyPr>
          <a:lstStyle>
            <a:lvl1pPr marL="251984" indent="-251984" algn="l" defTabSz="1007933" rtl="0" eaLnBrk="1" latinLnBrk="0" hangingPunct="1">
              <a:lnSpc>
                <a:spcPct val="90000"/>
              </a:lnSpc>
              <a:spcBef>
                <a:spcPts val="1102"/>
              </a:spcBef>
              <a:buFont typeface="Arial" panose="020B0604020202020204" pitchFamily="34" charset="0"/>
              <a:buChar char="•"/>
              <a:defRPr kumimoji="1" sz="2000" kern="1200">
                <a:solidFill>
                  <a:schemeClr val="tx1"/>
                </a:solidFill>
                <a:latin typeface="+mn-lt"/>
                <a:ea typeface="+mn-ea"/>
                <a:cs typeface="+mn-cs"/>
              </a:defRPr>
            </a:lvl1pPr>
            <a:lvl2pPr marL="755950" indent="-251984" algn="l" defTabSz="1007933" rtl="0" eaLnBrk="1" latinLnBrk="0" hangingPunct="1">
              <a:lnSpc>
                <a:spcPct val="90000"/>
              </a:lnSpc>
              <a:spcBef>
                <a:spcPts val="551"/>
              </a:spcBef>
              <a:buFont typeface="Arial" panose="020B0604020202020204" pitchFamily="34" charset="0"/>
              <a:buChar char="•"/>
              <a:defRPr kumimoji="1" sz="2000" kern="1200">
                <a:solidFill>
                  <a:schemeClr val="tx1"/>
                </a:solidFill>
                <a:latin typeface="+mn-lt"/>
                <a:ea typeface="+mn-ea"/>
                <a:cs typeface="+mn-cs"/>
              </a:defRPr>
            </a:lvl2pPr>
            <a:lvl3pPr marL="1259916" indent="-251984" algn="l" defTabSz="1007933" rtl="0" eaLnBrk="1" latinLnBrk="0" hangingPunct="1">
              <a:lnSpc>
                <a:spcPct val="90000"/>
              </a:lnSpc>
              <a:spcBef>
                <a:spcPts val="551"/>
              </a:spcBef>
              <a:buFont typeface="Arial" panose="020B0604020202020204" pitchFamily="34" charset="0"/>
              <a:buChar char="•"/>
              <a:defRPr kumimoji="1" sz="2000" kern="1200">
                <a:solidFill>
                  <a:schemeClr val="tx1"/>
                </a:solidFill>
                <a:latin typeface="+mn-lt"/>
                <a:ea typeface="+mn-ea"/>
                <a:cs typeface="+mn-cs"/>
              </a:defRPr>
            </a:lvl3pPr>
            <a:lvl4pPr marL="1763883" indent="-251984" algn="l" defTabSz="1007933" rtl="0" eaLnBrk="1" latinLnBrk="0" hangingPunct="1">
              <a:lnSpc>
                <a:spcPct val="90000"/>
              </a:lnSpc>
              <a:spcBef>
                <a:spcPts val="551"/>
              </a:spcBef>
              <a:buFont typeface="Arial" panose="020B0604020202020204" pitchFamily="34" charset="0"/>
              <a:buChar char="•"/>
              <a:defRPr kumimoji="1" sz="2000" kern="1200">
                <a:solidFill>
                  <a:schemeClr val="tx1"/>
                </a:solidFill>
                <a:latin typeface="+mn-lt"/>
                <a:ea typeface="+mn-ea"/>
                <a:cs typeface="+mn-cs"/>
              </a:defRPr>
            </a:lvl4pPr>
            <a:lvl5pPr marL="2267849" indent="-251984" algn="l" defTabSz="1007933" rtl="0" eaLnBrk="1" latinLnBrk="0" hangingPunct="1">
              <a:lnSpc>
                <a:spcPct val="90000"/>
              </a:lnSpc>
              <a:spcBef>
                <a:spcPts val="551"/>
              </a:spcBef>
              <a:buFont typeface="Arial" panose="020B0604020202020204" pitchFamily="34" charset="0"/>
              <a:buChar char="•"/>
              <a:defRPr kumimoji="1" sz="2000" kern="1200">
                <a:solidFill>
                  <a:schemeClr val="tx1"/>
                </a:solidFill>
                <a:latin typeface="+mn-lt"/>
                <a:ea typeface="+mn-ea"/>
                <a:cs typeface="+mn-cs"/>
              </a:defRPr>
            </a:lvl5pPr>
            <a:lvl6pPr marL="2771815" indent="-251984" algn="l" defTabSz="100793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782" indent="-251984" algn="l" defTabSz="100793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48" indent="-251984" algn="l" defTabSz="100793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15" indent="-251984" algn="l" defTabSz="100793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216"/>
              </a:lnSpc>
              <a:spcBef>
                <a:spcPts val="0"/>
              </a:spcBef>
              <a:spcAft>
                <a:spcPts val="0"/>
              </a:spcAft>
              <a:buClr>
                <a:schemeClr val="accent1">
                  <a:lumMod val="50000"/>
                </a:schemeClr>
              </a:buClr>
              <a:buFont typeface="Wingdings" panose="05000000000000000000" pitchFamily="2" charset="2"/>
              <a:buChar char="u"/>
              <a:defRPr/>
            </a:pPr>
            <a:r>
              <a:rPr lang="en-US" altLang="ja-JP" sz="1400" dirty="0">
                <a:ea typeface="ＭＳ Ｐゴシック" panose="020B0600070205080204" pitchFamily="50" charset="-128"/>
                <a:cs typeface="Meiryo UI" pitchFamily="50" charset="-128"/>
              </a:rPr>
              <a:t>The SESC aims to ensure the fairness and transparency of markets and to protect investors</a:t>
            </a:r>
            <a:r>
              <a:rPr lang="en-US" altLang="ja-JP" sz="1400" strike="sngStrike" dirty="0">
                <a:ea typeface="ＭＳ Ｐゴシック" panose="020B0600070205080204" pitchFamily="50" charset="-128"/>
                <a:cs typeface="Meiryo UI" pitchFamily="50" charset="-128"/>
              </a:rPr>
              <a:t>.</a:t>
            </a:r>
            <a:r>
              <a:rPr lang="en-US" altLang="ja-JP" sz="1400" dirty="0">
                <a:ea typeface="ＭＳ Ｐゴシック" panose="020B0600070205080204" pitchFamily="50" charset="-128"/>
                <a:cs typeface="Meiryo UI" pitchFamily="50" charset="-128"/>
              </a:rPr>
              <a:t>, by means of:</a:t>
            </a:r>
          </a:p>
          <a:p>
            <a:pPr marL="0" indent="0" algn="just">
              <a:lnSpc>
                <a:spcPts val="2216"/>
              </a:lnSpc>
              <a:spcBef>
                <a:spcPts val="0"/>
              </a:spcBef>
              <a:spcAft>
                <a:spcPts val="0"/>
              </a:spcAft>
              <a:buClr>
                <a:schemeClr val="accent1">
                  <a:lumMod val="50000"/>
                </a:schemeClr>
              </a:buClr>
              <a:buNone/>
              <a:defRPr/>
            </a:pPr>
            <a:endParaRPr lang="en-US" altLang="ja-JP" sz="1400" dirty="0">
              <a:ea typeface="ＭＳ Ｐゴシック" panose="020B0600070205080204" pitchFamily="50" charset="-128"/>
              <a:cs typeface="Meiryo UI" pitchFamily="50" charset="-128"/>
            </a:endParaRPr>
          </a:p>
          <a:p>
            <a:pPr marL="373732" lvl="1" indent="-206151" algn="just">
              <a:lnSpc>
                <a:spcPts val="1847"/>
              </a:lnSpc>
              <a:spcBef>
                <a:spcPts val="0"/>
              </a:spcBef>
              <a:spcAft>
                <a:spcPts val="0"/>
              </a:spcAft>
              <a:buFont typeface="Wingdings" panose="05000000000000000000" pitchFamily="2" charset="2"/>
              <a:buChar char="Ø"/>
              <a:defRPr/>
            </a:pPr>
            <a:r>
              <a:rPr lang="en-US" altLang="ja-JP" sz="1400" dirty="0">
                <a:ea typeface="ＭＳ Ｐゴシック" panose="020B0600070205080204" pitchFamily="50" charset="-128"/>
                <a:cs typeface="Meiryo UI" pitchFamily="50" charset="-128"/>
              </a:rPr>
              <a:t>Investigations</a:t>
            </a:r>
            <a:r>
              <a:rPr lang="ja-JP" altLang="en-US" sz="1400" dirty="0">
                <a:ea typeface="ＭＳ Ｐゴシック" panose="020B0600070205080204" pitchFamily="50" charset="-128"/>
                <a:cs typeface="Meiryo UI" pitchFamily="50" charset="-128"/>
              </a:rPr>
              <a:t> </a:t>
            </a:r>
            <a:r>
              <a:rPr lang="en-US" altLang="ja-JP" sz="1400" dirty="0">
                <a:ea typeface="ＭＳ Ｐゴシック" panose="020B0600070205080204" pitchFamily="50" charset="-128"/>
                <a:cs typeface="Meiryo UI" pitchFamily="50" charset="-128"/>
              </a:rPr>
              <a:t>of</a:t>
            </a:r>
            <a:r>
              <a:rPr lang="ja-JP" altLang="en-US" sz="1400" dirty="0">
                <a:ea typeface="ＭＳ Ｐゴシック" panose="020B0600070205080204" pitchFamily="50" charset="-128"/>
                <a:cs typeface="Meiryo UI" pitchFamily="50" charset="-128"/>
              </a:rPr>
              <a:t> </a:t>
            </a:r>
            <a:r>
              <a:rPr lang="en-US" altLang="ja-JP" sz="1400" dirty="0">
                <a:ea typeface="ＭＳ Ｐゴシック" panose="020B0600070205080204" pitchFamily="50" charset="-128"/>
                <a:cs typeface="Meiryo UI" pitchFamily="50" charset="-128"/>
              </a:rPr>
              <a:t>market</a:t>
            </a:r>
            <a:r>
              <a:rPr lang="ja-JP" altLang="en-US" sz="1400" dirty="0">
                <a:ea typeface="ＭＳ Ｐゴシック" panose="020B0600070205080204" pitchFamily="50" charset="-128"/>
                <a:cs typeface="Meiryo UI" pitchFamily="50" charset="-128"/>
              </a:rPr>
              <a:t> </a:t>
            </a:r>
            <a:r>
              <a:rPr lang="en-US" altLang="ja-JP" sz="1400" dirty="0">
                <a:ea typeface="ＭＳ Ｐゴシック" panose="020B0600070205080204" pitchFamily="50" charset="-128"/>
                <a:cs typeface="Meiryo UI" pitchFamily="50" charset="-128"/>
              </a:rPr>
              <a:t>misconduct including insider trading and market manipulation</a:t>
            </a:r>
          </a:p>
          <a:p>
            <a:pPr marL="167581" lvl="1" indent="0" algn="just">
              <a:lnSpc>
                <a:spcPts val="1847"/>
              </a:lnSpc>
              <a:spcBef>
                <a:spcPts val="0"/>
              </a:spcBef>
              <a:spcAft>
                <a:spcPts val="0"/>
              </a:spcAft>
              <a:buNone/>
              <a:defRPr/>
            </a:pPr>
            <a:endParaRPr lang="en-US" altLang="ja-JP" sz="1400" dirty="0">
              <a:ea typeface="ＭＳ Ｐゴシック" panose="020B0600070205080204" pitchFamily="50" charset="-128"/>
              <a:cs typeface="Meiryo UI" pitchFamily="50" charset="-128"/>
            </a:endParaRPr>
          </a:p>
          <a:p>
            <a:pPr marL="373732" lvl="1" indent="-206151" algn="just">
              <a:lnSpc>
                <a:spcPts val="1847"/>
              </a:lnSpc>
              <a:spcBef>
                <a:spcPts val="0"/>
              </a:spcBef>
              <a:spcAft>
                <a:spcPts val="0"/>
              </a:spcAft>
              <a:buFont typeface="Wingdings" panose="05000000000000000000" pitchFamily="2" charset="2"/>
              <a:buChar char="Ø"/>
              <a:defRPr/>
            </a:pPr>
            <a:r>
              <a:rPr lang="en-US" altLang="ja-JP" sz="1400" dirty="0">
                <a:ea typeface="ＭＳ Ｐゴシック" panose="020B0600070205080204" pitchFamily="50" charset="-128"/>
                <a:cs typeface="Meiryo UI" pitchFamily="50" charset="-128"/>
              </a:rPr>
              <a:t>Inspections concerning violations</a:t>
            </a:r>
            <a:r>
              <a:rPr lang="ja-JP" altLang="en-US" sz="1400" dirty="0">
                <a:ea typeface="ＭＳ Ｐゴシック" panose="020B0600070205080204" pitchFamily="50" charset="-128"/>
                <a:cs typeface="Meiryo UI" pitchFamily="50" charset="-128"/>
              </a:rPr>
              <a:t>　</a:t>
            </a:r>
            <a:r>
              <a:rPr lang="en-US" altLang="ja-JP" sz="1400" dirty="0">
                <a:ea typeface="ＭＳ Ｐゴシック" panose="020B0600070205080204" pitchFamily="50" charset="-128"/>
                <a:cs typeface="Meiryo UI" pitchFamily="50" charset="-128"/>
              </a:rPr>
              <a:t>of disclosure requirements by listed companies</a:t>
            </a:r>
          </a:p>
          <a:p>
            <a:pPr marL="167581" lvl="1" indent="0" algn="just">
              <a:lnSpc>
                <a:spcPts val="1847"/>
              </a:lnSpc>
              <a:spcBef>
                <a:spcPts val="0"/>
              </a:spcBef>
              <a:spcAft>
                <a:spcPts val="0"/>
              </a:spcAft>
              <a:buNone/>
              <a:defRPr/>
            </a:pPr>
            <a:endParaRPr lang="en-US" altLang="ja-JP" sz="1400" dirty="0">
              <a:ea typeface="ＭＳ Ｐゴシック" panose="020B0600070205080204" pitchFamily="50" charset="-128"/>
              <a:cs typeface="Meiryo UI" pitchFamily="50" charset="-128"/>
            </a:endParaRPr>
          </a:p>
          <a:p>
            <a:pPr marL="373732" lvl="1" indent="-206151" algn="just">
              <a:lnSpc>
                <a:spcPts val="1847"/>
              </a:lnSpc>
              <a:spcBef>
                <a:spcPts val="0"/>
              </a:spcBef>
              <a:spcAft>
                <a:spcPts val="0"/>
              </a:spcAft>
              <a:buFont typeface="Wingdings" panose="05000000000000000000" pitchFamily="2" charset="2"/>
              <a:buChar char="Ø"/>
              <a:defRPr/>
            </a:pPr>
            <a:r>
              <a:rPr lang="en-US" altLang="ja-JP" sz="1400" dirty="0">
                <a:ea typeface="ＭＳ Ｐゴシック" panose="020B0600070205080204" pitchFamily="50" charset="-128"/>
                <a:cs typeface="Meiryo UI" pitchFamily="50" charset="-128"/>
              </a:rPr>
              <a:t>Monitoring for compliance in securities business by Financial Instruments Business Operators</a:t>
            </a:r>
          </a:p>
          <a:p>
            <a:pPr marL="167581" lvl="1" indent="0" algn="just">
              <a:lnSpc>
                <a:spcPts val="1847"/>
              </a:lnSpc>
              <a:spcBef>
                <a:spcPts val="0"/>
              </a:spcBef>
              <a:spcAft>
                <a:spcPts val="0"/>
              </a:spcAft>
              <a:buNone/>
              <a:defRPr/>
            </a:pPr>
            <a:r>
              <a:rPr lang="en-US" altLang="ja-JP" sz="1400" dirty="0">
                <a:ea typeface="ＭＳ Ｐゴシック" panose="020B0600070205080204" pitchFamily="50" charset="-128"/>
                <a:cs typeface="Meiryo UI" pitchFamily="50" charset="-128"/>
              </a:rPr>
              <a:t> </a:t>
            </a:r>
          </a:p>
          <a:p>
            <a:pPr marL="373732" lvl="1" indent="-206151" algn="just">
              <a:lnSpc>
                <a:spcPts val="1847"/>
              </a:lnSpc>
              <a:spcBef>
                <a:spcPts val="0"/>
              </a:spcBef>
              <a:spcAft>
                <a:spcPts val="0"/>
              </a:spcAft>
              <a:buFont typeface="Wingdings" panose="05000000000000000000" pitchFamily="2" charset="2"/>
              <a:buChar char="Ø"/>
              <a:defRPr/>
            </a:pPr>
            <a:r>
              <a:rPr lang="en-US" altLang="ja-JP" sz="1400" dirty="0">
                <a:ea typeface="ＭＳ Ｐゴシック" panose="020B0600070205080204" pitchFamily="50" charset="-128"/>
                <a:cs typeface="Meiryo UI" pitchFamily="50" charset="-128"/>
              </a:rPr>
              <a:t>Recommendations of administrative actions or administrative monetary penalty payment orders, or filing criminal charges based on the results of the above investigations, inspections or monitoring</a:t>
            </a:r>
          </a:p>
        </p:txBody>
      </p:sp>
      <p:sp>
        <p:nvSpPr>
          <p:cNvPr id="2" name="スライド番号プレースホルダー 1"/>
          <p:cNvSpPr>
            <a:spLocks noGrp="1"/>
          </p:cNvSpPr>
          <p:nvPr>
            <p:ph type="sldNum" sz="quarter" idx="11"/>
          </p:nvPr>
        </p:nvSpPr>
        <p:spPr/>
        <p:txBody>
          <a:bodyPr/>
          <a:lstStyle/>
          <a:p>
            <a:fld id="{83F19C59-8160-447B-84C1-18D1261DD5AA}" type="slidenum">
              <a:rPr lang="en-US" altLang="ja-JP" smtClean="0"/>
              <a:pPr/>
              <a:t>1</a:t>
            </a:fld>
            <a:endParaRPr lang="en-US" altLang="ja-JP" dirty="0"/>
          </a:p>
        </p:txBody>
      </p:sp>
    </p:spTree>
    <p:extLst>
      <p:ext uri="{BB962C8B-B14F-4D97-AF65-F5344CB8AC3E}">
        <p14:creationId xmlns:p14="http://schemas.microsoft.com/office/powerpoint/2010/main" val="8165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6365037" y="6205340"/>
            <a:ext cx="3850042" cy="585772"/>
          </a:xfrm>
          <a:prstGeom prst="roundRect">
            <a:avLst>
              <a:gd name="adj" fmla="val 7643"/>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009" lvl="1" indent="-224009" algn="just" defTabSz="819124">
              <a:lnSpc>
                <a:spcPts val="1539"/>
              </a:lnSpc>
              <a:spcBef>
                <a:spcPts val="0"/>
              </a:spcBef>
              <a:spcAft>
                <a:spcPts val="257"/>
              </a:spcAft>
              <a:buClr>
                <a:schemeClr val="accent6"/>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Strategic development and utilization of human resources</a:t>
            </a:r>
            <a:endParaRPr lang="ja-JP" altLang="en-US" sz="1197" dirty="0">
              <a:solidFill>
                <a:schemeClr val="tx1"/>
              </a:solidFill>
              <a:latin typeface="メイリオ" panose="020B0604030504040204" pitchFamily="50" charset="-128"/>
              <a:ea typeface="メイリオ" panose="020B0604030504040204" pitchFamily="50" charset="-128"/>
            </a:endParaRPr>
          </a:p>
        </p:txBody>
      </p:sp>
      <p:sp>
        <p:nvSpPr>
          <p:cNvPr id="34" name="右矢印 33"/>
          <p:cNvSpPr/>
          <p:nvPr/>
        </p:nvSpPr>
        <p:spPr>
          <a:xfrm rot="16200000">
            <a:off x="7159841" y="3786416"/>
            <a:ext cx="4226989" cy="655437"/>
          </a:xfrm>
          <a:prstGeom prst="rightArrow">
            <a:avLst>
              <a:gd name="adj1" fmla="val 50000"/>
              <a:gd name="adj2" fmla="val 26347"/>
            </a:avLst>
          </a:prstGeom>
          <a:solidFill>
            <a:srgbClr val="93B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97"/>
          </a:p>
        </p:txBody>
      </p:sp>
      <p:sp>
        <p:nvSpPr>
          <p:cNvPr id="31" name="右矢印 30"/>
          <p:cNvSpPr/>
          <p:nvPr/>
        </p:nvSpPr>
        <p:spPr>
          <a:xfrm rot="16200000">
            <a:off x="4146631" y="3642587"/>
            <a:ext cx="4061513" cy="655437"/>
          </a:xfrm>
          <a:prstGeom prst="rightArrow">
            <a:avLst>
              <a:gd name="adj1" fmla="val 50000"/>
              <a:gd name="adj2" fmla="val 26347"/>
            </a:avLst>
          </a:prstGeom>
          <a:solidFill>
            <a:srgbClr val="93B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97"/>
          </a:p>
        </p:txBody>
      </p:sp>
      <p:sp>
        <p:nvSpPr>
          <p:cNvPr id="6" name="右矢印 5"/>
          <p:cNvSpPr/>
          <p:nvPr/>
        </p:nvSpPr>
        <p:spPr>
          <a:xfrm rot="16200000">
            <a:off x="838810" y="3699532"/>
            <a:ext cx="4053218" cy="655437"/>
          </a:xfrm>
          <a:prstGeom prst="rightArrow">
            <a:avLst>
              <a:gd name="adj1" fmla="val 50000"/>
              <a:gd name="adj2" fmla="val 26347"/>
            </a:avLst>
          </a:prstGeom>
          <a:solidFill>
            <a:srgbClr val="93B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97"/>
          </a:p>
        </p:txBody>
      </p:sp>
      <p:sp>
        <p:nvSpPr>
          <p:cNvPr id="39" name="角丸四角形 38"/>
          <p:cNvSpPr/>
          <p:nvPr/>
        </p:nvSpPr>
        <p:spPr>
          <a:xfrm>
            <a:off x="2159003" y="913211"/>
            <a:ext cx="7823199" cy="1026336"/>
          </a:xfrm>
          <a:prstGeom prst="roundRect">
            <a:avLst>
              <a:gd name="adj" fmla="val 21505"/>
            </a:avLst>
          </a:prstGeom>
          <a:solidFill>
            <a:srgbClr val="F4F8D0"/>
          </a:solidFill>
          <a:ln w="25400" cap="flat" cmpd="sng" algn="ctr">
            <a:solidFill>
              <a:schemeClr val="bg1">
                <a:lumMod val="75000"/>
              </a:schemeClr>
            </a:solidFill>
            <a:prstDash val="solid"/>
          </a:ln>
          <a:effectLst/>
        </p:spPr>
        <p:txBody>
          <a:bodyPr anchor="ctr"/>
          <a:lstStyle/>
          <a:p>
            <a:pPr algn="l" eaLnBrk="0" hangingPunct="0">
              <a:defRPr/>
            </a:pPr>
            <a:r>
              <a:rPr lang="ja-JP" altLang="en-US" sz="1368" kern="0" dirty="0">
                <a:solidFill>
                  <a:srgbClr val="111111"/>
                </a:solidFill>
                <a:latin typeface="メイリオ" panose="020B0604030504040204" pitchFamily="50" charset="-128"/>
                <a:ea typeface="メイリオ" panose="020B0604030504040204" pitchFamily="50" charset="-128"/>
              </a:rPr>
              <a:t>　　　　　 </a:t>
            </a:r>
            <a:r>
              <a:rPr lang="en-US" altLang="ja-JP" kern="0" dirty="0">
                <a:solidFill>
                  <a:sysClr val="windowText" lastClr="000000"/>
                </a:solidFill>
                <a:latin typeface="Arial" panose="020B0604020202020204" pitchFamily="34" charset="0"/>
                <a:ea typeface="ＭＳ Ｐゴシック"/>
                <a:cs typeface="Arial" panose="020B0604020202020204" pitchFamily="34" charset="0"/>
              </a:rPr>
              <a:t>Through proper and appropriate market oversight, the SESC will</a:t>
            </a:r>
          </a:p>
          <a:p>
            <a:pPr marL="1006762" lvl="2" algn="l" eaLnBrk="0" hangingPunct="0">
              <a:defRPr/>
            </a:pPr>
            <a:r>
              <a:rPr lang="en-US" altLang="ja-JP" kern="0" dirty="0">
                <a:solidFill>
                  <a:sysClr val="windowText" lastClr="000000"/>
                </a:solidFill>
                <a:latin typeface="Arial" panose="020B0604020202020204" pitchFamily="34" charset="0"/>
                <a:ea typeface="ＭＳ Ｐゴシック"/>
                <a:cs typeface="Arial" panose="020B0604020202020204" pitchFamily="34" charset="0"/>
              </a:rPr>
              <a:t>1. Ensure market fairness and transparency, and protect investors</a:t>
            </a:r>
          </a:p>
          <a:p>
            <a:pPr marL="1006762" lvl="2" algn="l" eaLnBrk="0" hangingPunct="0">
              <a:defRPr/>
            </a:pPr>
            <a:r>
              <a:rPr lang="en-US" altLang="ja-JP" kern="0" dirty="0">
                <a:solidFill>
                  <a:sysClr val="windowText" lastClr="000000"/>
                </a:solidFill>
                <a:latin typeface="Arial" panose="020B0604020202020204" pitchFamily="34" charset="0"/>
                <a:ea typeface="ＭＳ Ｐゴシック"/>
                <a:cs typeface="Arial" panose="020B0604020202020204" pitchFamily="34" charset="0"/>
              </a:rPr>
              <a:t>2. Contribute to the sound development of capital markets</a:t>
            </a:r>
          </a:p>
          <a:p>
            <a:pPr marL="1006762" lvl="2" algn="l" eaLnBrk="0" hangingPunct="0">
              <a:defRPr/>
            </a:pPr>
            <a:r>
              <a:rPr lang="en-US" altLang="ja-JP" kern="0" dirty="0">
                <a:solidFill>
                  <a:sysClr val="windowText" lastClr="000000"/>
                </a:solidFill>
                <a:latin typeface="Arial" panose="020B0604020202020204" pitchFamily="34" charset="0"/>
                <a:ea typeface="ＭＳ Ｐゴシック"/>
                <a:cs typeface="Arial" panose="020B0604020202020204" pitchFamily="34" charset="0"/>
              </a:rPr>
              <a:t>3. Contribute to sustainable economic growth</a:t>
            </a:r>
          </a:p>
        </p:txBody>
      </p:sp>
      <p:sp>
        <p:nvSpPr>
          <p:cNvPr id="18" name="角丸四角形 17"/>
          <p:cNvSpPr/>
          <p:nvPr/>
        </p:nvSpPr>
        <p:spPr>
          <a:xfrm>
            <a:off x="1939631" y="1021872"/>
            <a:ext cx="1091993" cy="722496"/>
          </a:xfrm>
          <a:prstGeom prst="roundRect">
            <a:avLst>
              <a:gd name="adj" fmla="val 11628"/>
            </a:avLst>
          </a:prstGeom>
          <a:solidFill>
            <a:srgbClr val="ADAD13"/>
          </a:solidFill>
          <a:ln w="19050">
            <a:solidFill>
              <a:srgbClr val="949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68" dirty="0">
                <a:solidFill>
                  <a:schemeClr val="bg1"/>
                </a:solidFill>
                <a:latin typeface="HGP創英角ｺﾞｼｯｸUB" panose="020B0900000000000000" pitchFamily="50" charset="-128"/>
                <a:ea typeface="HGP創英角ｺﾞｼｯｸUB" panose="020B0900000000000000" pitchFamily="50" charset="-128"/>
              </a:rPr>
              <a:t>Mission</a:t>
            </a:r>
            <a:endParaRPr kumimoji="1" lang="ja-JP" altLang="en-US" sz="1368"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5" name="角丸四角形 44"/>
          <p:cNvSpPr/>
          <p:nvPr/>
        </p:nvSpPr>
        <p:spPr>
          <a:xfrm>
            <a:off x="8336378" y="3128015"/>
            <a:ext cx="2133720" cy="2243378"/>
          </a:xfrm>
          <a:prstGeom prst="roundRect">
            <a:avLst>
              <a:gd name="adj" fmla="val 7643"/>
            </a:avLst>
          </a:prstGeom>
          <a:solidFill>
            <a:schemeClr val="bg1"/>
          </a:solidFill>
          <a:ln w="19050">
            <a:solidFill>
              <a:srgbClr val="5DC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009" lvl="1" indent="-224009" algn="just" defTabSz="819124">
              <a:lnSpc>
                <a:spcPts val="1539"/>
              </a:lnSpc>
              <a:spcBef>
                <a:spcPts val="0"/>
              </a:spcBef>
              <a:spcAft>
                <a:spcPts val="513"/>
              </a:spcAft>
              <a:buClr>
                <a:schemeClr val="accent5"/>
              </a:buClr>
              <a:buFont typeface="Wingdings" panose="05000000000000000000" pitchFamily="2" charset="2"/>
              <a:buChar char="n"/>
              <a:defRPr/>
            </a:pPr>
            <a:endParaRPr lang="en-US" altLang="ja-JP" sz="1197" dirty="0">
              <a:solidFill>
                <a:schemeClr val="tx1"/>
              </a:solidFill>
              <a:latin typeface="メイリオ" panose="020B0604030504040204" pitchFamily="50" charset="-128"/>
              <a:ea typeface="メイリオ" panose="020B0604030504040204" pitchFamily="50" charset="-128"/>
            </a:endParaRPr>
          </a:p>
          <a:p>
            <a:pPr marL="224009" lvl="1" indent="-224009" algn="l" defTabSz="819124">
              <a:lnSpc>
                <a:spcPts val="1539"/>
              </a:lnSpc>
              <a:spcBef>
                <a:spcPts val="0"/>
              </a:spcBef>
              <a:spcAft>
                <a:spcPts val="513"/>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Enhancement of dissemination of information </a:t>
            </a:r>
          </a:p>
          <a:p>
            <a:pPr marL="224009" lvl="1" indent="-224009" algn="l" defTabSz="819124">
              <a:lnSpc>
                <a:spcPts val="1539"/>
              </a:lnSpc>
              <a:spcBef>
                <a:spcPts val="0"/>
              </a:spcBef>
              <a:spcAft>
                <a:spcPts val="513"/>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Further enhancement of cooperation with relevant organizations </a:t>
            </a:r>
          </a:p>
          <a:p>
            <a:pPr marL="224009" lvl="1" indent="-224009" algn="just" defTabSz="819124">
              <a:lnSpc>
                <a:spcPts val="1283"/>
              </a:lnSpc>
              <a:spcBef>
                <a:spcPts val="0"/>
              </a:spcBef>
              <a:spcAft>
                <a:spcPts val="513"/>
              </a:spcAft>
              <a:buClr>
                <a:schemeClr val="accent5"/>
              </a:buClr>
              <a:buFont typeface="Wingdings" panose="05000000000000000000" pitchFamily="2" charset="2"/>
              <a:buChar char="n"/>
              <a:defRPr/>
            </a:pPr>
            <a:endParaRPr lang="en-US" altLang="ja-JP" sz="1026" dirty="0">
              <a:solidFill>
                <a:schemeClr val="tx1"/>
              </a:solidFill>
              <a:latin typeface="メイリオ" panose="020B0604030504040204" pitchFamily="50" charset="-128"/>
              <a:ea typeface="メイリオ" panose="020B0604030504040204" pitchFamily="50" charset="-128"/>
            </a:endParaRPr>
          </a:p>
        </p:txBody>
      </p:sp>
      <p:sp>
        <p:nvSpPr>
          <p:cNvPr id="30" name="角丸四角形 29"/>
          <p:cNvSpPr/>
          <p:nvPr/>
        </p:nvSpPr>
        <p:spPr>
          <a:xfrm>
            <a:off x="8178259" y="2778516"/>
            <a:ext cx="2449958" cy="492615"/>
          </a:xfrm>
          <a:prstGeom prst="roundRect">
            <a:avLst>
              <a:gd name="adj" fmla="val 11628"/>
            </a:avLst>
          </a:prstGeom>
          <a:solidFill>
            <a:srgbClr val="3AB488"/>
          </a:solidFill>
          <a:ln w="19050">
            <a:solidFill>
              <a:srgbClr val="5DC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83" dirty="0">
                <a:solidFill>
                  <a:schemeClr val="bg1"/>
                </a:solidFill>
                <a:latin typeface="HGP創英角ｺﾞｼｯｸUB" panose="020B0900000000000000" pitchFamily="50" charset="-128"/>
                <a:ea typeface="HGP創英角ｺﾞｼｯｸUB" panose="020B0900000000000000" pitchFamily="50" charset="-128"/>
              </a:rPr>
              <a:t>Ⅲ</a:t>
            </a:r>
            <a:r>
              <a:rPr kumimoji="1" lang="en-US" altLang="ja-JP" sz="1283" dirty="0">
                <a:solidFill>
                  <a:schemeClr val="bg1"/>
                </a:solidFill>
                <a:latin typeface="HGP創英角ｺﾞｼｯｸUB" panose="020B0900000000000000" pitchFamily="50" charset="-128"/>
                <a:ea typeface="HGP創英角ｺﾞｼｯｸUB" panose="020B0900000000000000" pitchFamily="50" charset="-128"/>
              </a:rPr>
              <a:t>. Effective Initiatives to Enhance Market Discipline</a:t>
            </a:r>
          </a:p>
        </p:txBody>
      </p:sp>
      <p:sp>
        <p:nvSpPr>
          <p:cNvPr id="38" name="角丸四角形 37"/>
          <p:cNvSpPr/>
          <p:nvPr/>
        </p:nvSpPr>
        <p:spPr>
          <a:xfrm>
            <a:off x="1809396" y="3350584"/>
            <a:ext cx="2179170" cy="2036384"/>
          </a:xfrm>
          <a:prstGeom prst="roundRect">
            <a:avLst>
              <a:gd name="adj" fmla="val 7643"/>
            </a:avLst>
          </a:prstGeom>
          <a:solidFill>
            <a:schemeClr val="bg1"/>
          </a:solidFill>
          <a:ln w="19050">
            <a:solidFill>
              <a:srgbClr val="5DCBA4"/>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44373" lvl="1" indent="-244373" algn="just" defTabSz="819124">
              <a:lnSpc>
                <a:spcPts val="1283"/>
              </a:lnSpc>
              <a:spcBef>
                <a:spcPts val="0"/>
              </a:spcBef>
              <a:spcAft>
                <a:spcPts val="513"/>
              </a:spcAft>
              <a:buClr>
                <a:schemeClr val="accent5"/>
              </a:buClr>
              <a:buFont typeface="Wingdings" panose="05000000000000000000" pitchFamily="2" charset="2"/>
              <a:buChar char="n"/>
              <a:defRPr/>
            </a:pPr>
            <a:endParaRPr lang="en-US" altLang="ja-JP" sz="1112" dirty="0">
              <a:solidFill>
                <a:schemeClr val="tx1"/>
              </a:solidFill>
              <a:latin typeface="メイリオ" panose="020B0604030504040204" pitchFamily="50" charset="-128"/>
              <a:ea typeface="メイリオ" panose="020B0604030504040204" pitchFamily="50" charset="-128"/>
            </a:endParaRPr>
          </a:p>
          <a:p>
            <a:pPr marL="244373" lvl="1" indent="-244373" algn="just" defTabSz="819124">
              <a:lnSpc>
                <a:spcPts val="1283"/>
              </a:lnSpc>
              <a:spcBef>
                <a:spcPts val="0"/>
              </a:spcBef>
              <a:spcAft>
                <a:spcPts val="513"/>
              </a:spcAft>
              <a:buClr>
                <a:schemeClr val="accent5"/>
              </a:buClr>
              <a:buFont typeface="Wingdings" panose="05000000000000000000" pitchFamily="2" charset="2"/>
              <a:buChar char="n"/>
              <a:defRPr/>
            </a:pPr>
            <a:endParaRPr lang="en-US" altLang="ja-JP" sz="1197" dirty="0">
              <a:solidFill>
                <a:schemeClr val="tx1"/>
              </a:solidFill>
              <a:latin typeface="メイリオ" panose="020B0604030504040204" pitchFamily="50" charset="-128"/>
              <a:ea typeface="メイリオ" panose="020B0604030504040204" pitchFamily="50" charset="-128"/>
            </a:endParaRPr>
          </a:p>
          <a:p>
            <a:pPr marL="244373" lvl="1" indent="-244373" algn="l" defTabSz="819124">
              <a:lnSpc>
                <a:spcPts val="1283"/>
              </a:lnSpc>
              <a:spcBef>
                <a:spcPts val="0"/>
              </a:spcBef>
              <a:spcAft>
                <a:spcPts val="513"/>
              </a:spcAft>
              <a:buClr>
                <a:schemeClr val="accent5"/>
              </a:buClr>
              <a:buFont typeface="Wingdings" panose="05000000000000000000" pitchFamily="2" charset="2"/>
              <a:buChar char="n"/>
              <a:defRPr/>
            </a:pPr>
            <a:endParaRPr lang="en-US" altLang="ja-JP" sz="1197" dirty="0">
              <a:solidFill>
                <a:schemeClr val="tx1"/>
              </a:solidFill>
              <a:latin typeface="メイリオ" panose="020B0604030504040204" pitchFamily="50" charset="-128"/>
              <a:ea typeface="メイリオ" panose="020B0604030504040204" pitchFamily="50" charset="-128"/>
            </a:endParaRPr>
          </a:p>
          <a:p>
            <a:pPr marL="244373" lvl="1" indent="-244373" algn="l" defTabSz="819124">
              <a:lnSpc>
                <a:spcPts val="1539"/>
              </a:lnSpc>
              <a:spcBef>
                <a:spcPts val="0"/>
              </a:spcBef>
              <a:spcAft>
                <a:spcPts val="513"/>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Gathering of useful information</a:t>
            </a:r>
          </a:p>
          <a:p>
            <a:pPr marL="244373" lvl="1" indent="-244373" algn="l" defTabSz="819124">
              <a:lnSpc>
                <a:spcPts val="1539"/>
              </a:lnSpc>
              <a:spcBef>
                <a:spcPts val="0"/>
              </a:spcBef>
              <a:spcAft>
                <a:spcPts val="513"/>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Appropriate</a:t>
            </a:r>
            <a:r>
              <a:rPr lang="ja-JP" altLang="en-US" sz="1197" dirty="0">
                <a:solidFill>
                  <a:schemeClr val="tx1"/>
                </a:solidFill>
                <a:latin typeface="メイリオ" panose="020B0604030504040204" pitchFamily="50" charset="-128"/>
                <a:ea typeface="メイリオ" panose="020B0604030504040204" pitchFamily="50" charset="-128"/>
              </a:rPr>
              <a:t> </a:t>
            </a:r>
            <a:r>
              <a:rPr lang="en-US" altLang="ja-JP" sz="1197" dirty="0">
                <a:solidFill>
                  <a:schemeClr val="tx1"/>
                </a:solidFill>
                <a:latin typeface="メイリオ" panose="020B0604030504040204" pitchFamily="50" charset="-128"/>
                <a:ea typeface="メイリオ" panose="020B0604030504040204" pitchFamily="50" charset="-128"/>
              </a:rPr>
              <a:t>understanding and analyzing of changes in the markets </a:t>
            </a:r>
          </a:p>
          <a:p>
            <a:pPr marL="244373" lvl="1" indent="-244373" algn="l" defTabSz="819124">
              <a:lnSpc>
                <a:spcPts val="1539"/>
              </a:lnSpc>
              <a:spcBef>
                <a:spcPts val="0"/>
              </a:spcBef>
              <a:spcAft>
                <a:spcPts val="513"/>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Enhancing international cooperation</a:t>
            </a:r>
            <a:endParaRPr lang="ja-JP" altLang="en-US" sz="1197" dirty="0">
              <a:solidFill>
                <a:schemeClr val="tx1"/>
              </a:solidFill>
              <a:latin typeface="メイリオ" panose="020B0604030504040204" pitchFamily="50" charset="-128"/>
              <a:ea typeface="メイリオ" panose="020B0604030504040204" pitchFamily="50" charset="-128"/>
            </a:endParaRPr>
          </a:p>
          <a:p>
            <a:pPr marL="244373" lvl="1" indent="-244373" algn="just" defTabSz="819124">
              <a:lnSpc>
                <a:spcPts val="1283"/>
              </a:lnSpc>
              <a:spcBef>
                <a:spcPts val="0"/>
              </a:spcBef>
              <a:spcAft>
                <a:spcPts val="513"/>
              </a:spcAft>
              <a:buClr>
                <a:schemeClr val="accent5"/>
              </a:buClr>
              <a:buFont typeface="Wingdings" panose="05000000000000000000" pitchFamily="2" charset="2"/>
              <a:buChar char="n"/>
              <a:defRPr/>
            </a:pPr>
            <a:endParaRPr lang="en-US" altLang="ja-JP" sz="1112" dirty="0">
              <a:solidFill>
                <a:schemeClr val="tx1"/>
              </a:solidFill>
              <a:latin typeface="メイリオ" panose="020B0604030504040204" pitchFamily="50" charset="-128"/>
              <a:ea typeface="メイリオ" panose="020B0604030504040204" pitchFamily="50" charset="-128"/>
            </a:endParaRPr>
          </a:p>
          <a:p>
            <a:pPr marL="244373" lvl="1" indent="-244373" algn="just" defTabSz="819124">
              <a:lnSpc>
                <a:spcPts val="1283"/>
              </a:lnSpc>
              <a:spcBef>
                <a:spcPts val="0"/>
              </a:spcBef>
              <a:spcAft>
                <a:spcPts val="513"/>
              </a:spcAft>
              <a:buClr>
                <a:schemeClr val="accent5"/>
              </a:buClr>
              <a:buFont typeface="Wingdings" panose="05000000000000000000" pitchFamily="2" charset="2"/>
              <a:buChar char="n"/>
              <a:defRPr/>
            </a:pPr>
            <a:endParaRPr lang="en-US" altLang="ja-JP" sz="1112" dirty="0">
              <a:solidFill>
                <a:schemeClr val="tx1"/>
              </a:solidFill>
              <a:latin typeface="メイリオ" panose="020B0604030504040204" pitchFamily="50" charset="-128"/>
              <a:ea typeface="メイリオ" panose="020B0604030504040204" pitchFamily="50" charset="-128"/>
            </a:endParaRPr>
          </a:p>
          <a:p>
            <a:pPr marL="244373" lvl="1" indent="-244373" algn="just" defTabSz="819124">
              <a:lnSpc>
                <a:spcPts val="1283"/>
              </a:lnSpc>
              <a:spcBef>
                <a:spcPts val="0"/>
              </a:spcBef>
              <a:spcAft>
                <a:spcPts val="513"/>
              </a:spcAft>
              <a:buClr>
                <a:schemeClr val="accent5"/>
              </a:buClr>
              <a:buFont typeface="Wingdings" panose="05000000000000000000" pitchFamily="2" charset="2"/>
              <a:buChar char="n"/>
              <a:defRPr/>
            </a:pPr>
            <a:endParaRPr lang="ja-JP" altLang="en-US" sz="1112" dirty="0">
              <a:solidFill>
                <a:schemeClr val="tx1"/>
              </a:solidFill>
              <a:latin typeface="メイリオ" panose="020B0604030504040204" pitchFamily="50" charset="-128"/>
              <a:ea typeface="メイリオ" panose="020B0604030504040204" pitchFamily="50" charset="-128"/>
            </a:endParaRPr>
          </a:p>
        </p:txBody>
      </p:sp>
      <p:sp>
        <p:nvSpPr>
          <p:cNvPr id="27" name="角丸四角形 26"/>
          <p:cNvSpPr/>
          <p:nvPr/>
        </p:nvSpPr>
        <p:spPr>
          <a:xfrm>
            <a:off x="1584524" y="2819020"/>
            <a:ext cx="2563531" cy="622012"/>
          </a:xfrm>
          <a:prstGeom prst="roundRect">
            <a:avLst>
              <a:gd name="adj" fmla="val 11628"/>
            </a:avLst>
          </a:prstGeom>
          <a:solidFill>
            <a:srgbClr val="3AB488"/>
          </a:solidFill>
          <a:ln w="19050">
            <a:solidFill>
              <a:srgbClr val="5DC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83" dirty="0">
                <a:solidFill>
                  <a:schemeClr val="bg1"/>
                </a:solidFill>
                <a:latin typeface="HGS創英角ｺﾞｼｯｸUB" panose="020B0900000000000000" pitchFamily="50" charset="-128"/>
                <a:ea typeface="HGS創英角ｺﾞｼｯｸUB" panose="020B0900000000000000" pitchFamily="50" charset="-128"/>
              </a:rPr>
              <a:t>Ⅰ. Information Gathering and Analysis for Comprehensive Market Oversight</a:t>
            </a:r>
            <a:endParaRPr kumimoji="1" lang="ja-JP" altLang="en-US" sz="1283"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6" name="角丸四角形 45"/>
          <p:cNvSpPr/>
          <p:nvPr/>
        </p:nvSpPr>
        <p:spPr>
          <a:xfrm>
            <a:off x="4565244" y="2562403"/>
            <a:ext cx="3194456" cy="3045045"/>
          </a:xfrm>
          <a:prstGeom prst="roundRect">
            <a:avLst>
              <a:gd name="adj" fmla="val 7643"/>
            </a:avLst>
          </a:prstGeom>
          <a:solidFill>
            <a:schemeClr val="bg1"/>
          </a:solidFill>
          <a:ln w="19050">
            <a:solidFill>
              <a:srgbClr val="5DCBA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marL="224009" lvl="1" indent="-224009" algn="l" defTabSz="819124">
              <a:lnSpc>
                <a:spcPts val="1283"/>
              </a:lnSpc>
              <a:spcBef>
                <a:spcPts val="0"/>
              </a:spcBef>
              <a:spcAft>
                <a:spcPts val="257"/>
              </a:spcAft>
              <a:buClr>
                <a:schemeClr val="accent5"/>
              </a:buClr>
              <a:buFont typeface="Wingdings" panose="05000000000000000000" pitchFamily="2" charset="2"/>
              <a:buChar char="n"/>
              <a:defRPr/>
            </a:pPr>
            <a:endParaRPr lang="en-US" altLang="ja-JP" sz="1026" dirty="0">
              <a:solidFill>
                <a:schemeClr val="tx1"/>
              </a:solidFill>
              <a:latin typeface="メイリオ" panose="020B0604030504040204" pitchFamily="50" charset="-128"/>
              <a:ea typeface="メイリオ" panose="020B0604030504040204" pitchFamily="50" charset="-128"/>
            </a:endParaRPr>
          </a:p>
          <a:p>
            <a:pPr marL="224009" lvl="1" indent="-224009" algn="l" defTabSz="819124">
              <a:lnSpc>
                <a:spcPts val="1539"/>
              </a:lnSpc>
              <a:spcBef>
                <a:spcPts val="0"/>
              </a:spcBef>
              <a:spcAft>
                <a:spcPts val="257"/>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Securities inspections based on a risk-based approach</a:t>
            </a:r>
          </a:p>
          <a:p>
            <a:pPr marL="224009" lvl="1" indent="-224009" algn="l" defTabSz="819124">
              <a:lnSpc>
                <a:spcPts val="1539"/>
              </a:lnSpc>
              <a:spcBef>
                <a:spcPts val="0"/>
              </a:spcBef>
              <a:spcAft>
                <a:spcPts val="257"/>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Prompt responses against market misconduct and disclosure violations</a:t>
            </a:r>
            <a:endParaRPr lang="ja-JP" altLang="en-US" sz="1197" dirty="0">
              <a:solidFill>
                <a:schemeClr val="tx1"/>
              </a:solidFill>
              <a:latin typeface="メイリオ" panose="020B0604030504040204" pitchFamily="50" charset="-128"/>
              <a:ea typeface="メイリオ" panose="020B0604030504040204" pitchFamily="50" charset="-128"/>
            </a:endParaRPr>
          </a:p>
          <a:p>
            <a:pPr marL="224009" lvl="1" indent="-224009" algn="l" defTabSz="819124">
              <a:lnSpc>
                <a:spcPts val="1539"/>
              </a:lnSpc>
              <a:spcBef>
                <a:spcPts val="0"/>
              </a:spcBef>
              <a:spcAft>
                <a:spcPts val="257"/>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Rigorous enforcement of criminal investigation against serious and malicious cases</a:t>
            </a:r>
          </a:p>
          <a:p>
            <a:pPr marL="224009" lvl="1" indent="-224009" algn="l" defTabSz="819124">
              <a:lnSpc>
                <a:spcPts val="1539"/>
              </a:lnSpc>
              <a:spcBef>
                <a:spcPts val="0"/>
              </a:spcBef>
              <a:spcAft>
                <a:spcPts val="257"/>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Proactive response to cases where investors are harmed</a:t>
            </a:r>
          </a:p>
          <a:p>
            <a:pPr marL="224009" lvl="1" indent="-224009" algn="l" defTabSz="819124">
              <a:lnSpc>
                <a:spcPts val="1539"/>
              </a:lnSpc>
              <a:spcBef>
                <a:spcPts val="0"/>
              </a:spcBef>
              <a:spcAft>
                <a:spcPts val="257"/>
              </a:spcAft>
              <a:buClr>
                <a:schemeClr val="accent5"/>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Strengthening of the capability to address non-traditional and new types of violations</a:t>
            </a:r>
            <a:endParaRPr lang="en-US" altLang="ja-JP" sz="1197" spc="-34" dirty="0">
              <a:solidFill>
                <a:schemeClr val="tx1"/>
              </a:solidFill>
              <a:latin typeface="メイリオ" panose="020B0604030504040204" pitchFamily="50" charset="-128"/>
              <a:ea typeface="メイリオ" panose="020B0604030504040204" pitchFamily="50" charset="-128"/>
            </a:endParaRPr>
          </a:p>
        </p:txBody>
      </p:sp>
      <p:sp>
        <p:nvSpPr>
          <p:cNvPr id="28" name="角丸四角形 27"/>
          <p:cNvSpPr/>
          <p:nvPr/>
        </p:nvSpPr>
        <p:spPr>
          <a:xfrm>
            <a:off x="4655713" y="2200982"/>
            <a:ext cx="2942156" cy="507585"/>
          </a:xfrm>
          <a:prstGeom prst="roundRect">
            <a:avLst>
              <a:gd name="adj" fmla="val 11628"/>
            </a:avLst>
          </a:prstGeom>
          <a:solidFill>
            <a:srgbClr val="3AB488"/>
          </a:solidFill>
          <a:ln w="19050">
            <a:solidFill>
              <a:srgbClr val="5DC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83" dirty="0">
                <a:solidFill>
                  <a:schemeClr val="bg1"/>
                </a:solidFill>
                <a:latin typeface="HGP創英角ｺﾞｼｯｸUB" panose="020B0900000000000000" pitchFamily="50" charset="-128"/>
                <a:ea typeface="HGP創英角ｺﾞｼｯｸUB" panose="020B0900000000000000" pitchFamily="50" charset="-128"/>
              </a:rPr>
              <a:t>Ⅱ</a:t>
            </a:r>
            <a:r>
              <a:rPr kumimoji="1" lang="en-US" altLang="ja-JP" sz="1283" dirty="0">
                <a:solidFill>
                  <a:schemeClr val="bg1"/>
                </a:solidFill>
                <a:latin typeface="HGP創英角ｺﾞｼｯｸUB" panose="020B0900000000000000" pitchFamily="50" charset="-128"/>
                <a:ea typeface="HGP創英角ｺﾞｼｯｸUB" panose="020B0900000000000000" pitchFamily="50" charset="-128"/>
              </a:rPr>
              <a:t>. Effective and Efficient Investigations and Inspections</a:t>
            </a:r>
          </a:p>
        </p:txBody>
      </p:sp>
      <p:sp>
        <p:nvSpPr>
          <p:cNvPr id="24" name="環状矢印 23"/>
          <p:cNvSpPr/>
          <p:nvPr/>
        </p:nvSpPr>
        <p:spPr>
          <a:xfrm rot="10598009">
            <a:off x="3562836" y="2736393"/>
            <a:ext cx="5010787" cy="3501035"/>
          </a:xfrm>
          <a:prstGeom prst="circularArrow">
            <a:avLst>
              <a:gd name="adj1" fmla="val 4588"/>
              <a:gd name="adj2" fmla="val 600951"/>
              <a:gd name="adj3" fmla="val 20335548"/>
              <a:gd name="adj4" fmla="val 11661029"/>
              <a:gd name="adj5" fmla="val 870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97">
              <a:solidFill>
                <a:schemeClr val="tx1"/>
              </a:solidFill>
            </a:endParaRPr>
          </a:p>
        </p:txBody>
      </p:sp>
      <p:sp>
        <p:nvSpPr>
          <p:cNvPr id="25" name="台形 24"/>
          <p:cNvSpPr/>
          <p:nvPr/>
        </p:nvSpPr>
        <p:spPr>
          <a:xfrm>
            <a:off x="1727244" y="6218659"/>
            <a:ext cx="8681969" cy="619223"/>
          </a:xfrm>
          <a:prstGeom prst="trapezoid">
            <a:avLst>
              <a:gd name="adj" fmla="val 51259"/>
            </a:avLst>
          </a:prstGeom>
          <a:solidFill>
            <a:srgbClr val="F0D254">
              <a:alpha val="50196"/>
            </a:srgbClr>
          </a:solidFill>
          <a:ln w="19050" cap="flat" cmpd="sng" algn="ctr">
            <a:solidFill>
              <a:schemeClr val="accent6"/>
            </a:solidFill>
            <a:prstDash val="solid"/>
          </a:ln>
          <a:effectLst/>
        </p:spPr>
        <p:txBody>
          <a:bodyPr tIns="72000" anchor="ctr"/>
          <a:lstStyle/>
          <a:p>
            <a:pPr marL="224009" lvl="1" indent="-224009" algn="just" defTabSz="819124">
              <a:lnSpc>
                <a:spcPts val="1283"/>
              </a:lnSpc>
              <a:spcBef>
                <a:spcPts val="0"/>
              </a:spcBef>
              <a:spcAft>
                <a:spcPts val="257"/>
              </a:spcAft>
              <a:buClr>
                <a:srgbClr val="D66B00"/>
              </a:buClr>
              <a:buFont typeface="Wingdings" panose="05000000000000000000" pitchFamily="2" charset="2"/>
              <a:buChar char="n"/>
              <a:defRPr/>
            </a:pPr>
            <a:endParaRPr lang="ja-JP" altLang="en-US" sz="1026" dirty="0">
              <a:latin typeface="メイリオ" panose="020B0604030504040204" pitchFamily="50" charset="-128"/>
              <a:ea typeface="メイリオ" panose="020B0604030504040204" pitchFamily="50" charset="-128"/>
            </a:endParaRPr>
          </a:p>
        </p:txBody>
      </p:sp>
      <p:sp>
        <p:nvSpPr>
          <p:cNvPr id="32" name="角丸四角形 31"/>
          <p:cNvSpPr/>
          <p:nvPr/>
        </p:nvSpPr>
        <p:spPr>
          <a:xfrm>
            <a:off x="1661978" y="5976957"/>
            <a:ext cx="6516283" cy="292561"/>
          </a:xfrm>
          <a:prstGeom prst="roundRect">
            <a:avLst>
              <a:gd name="adj" fmla="val 11628"/>
            </a:avLst>
          </a:prstGeom>
          <a:solidFill>
            <a:srgbClr val="CC9B00"/>
          </a:solidFill>
          <a:ln w="19050">
            <a:solidFill>
              <a:srgbClr val="5F2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en-US" altLang="ja-JP" sz="1283" dirty="0">
                <a:solidFill>
                  <a:schemeClr val="bg1"/>
                </a:solidFill>
                <a:latin typeface="HGP創英角ｺﾞｼｯｸUB" panose="020B0900000000000000" pitchFamily="50" charset="-128"/>
                <a:ea typeface="HGP創英角ｺﾞｼｯｸUB" panose="020B0900000000000000" pitchFamily="50" charset="-128"/>
              </a:rPr>
              <a:t>Enhancement of the capability as a professional Market Oversight Agency</a:t>
            </a:r>
            <a:endParaRPr kumimoji="1" lang="ja-JP" altLang="en-US" sz="1283"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5" name="角丸四角形 34"/>
          <p:cNvSpPr/>
          <p:nvPr/>
        </p:nvSpPr>
        <p:spPr>
          <a:xfrm>
            <a:off x="2211945" y="6174832"/>
            <a:ext cx="4293158" cy="624037"/>
          </a:xfrm>
          <a:prstGeom prst="roundRect">
            <a:avLst>
              <a:gd name="adj" fmla="val 7643"/>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009" lvl="1" indent="-224009" algn="just" defTabSz="819124">
              <a:lnSpc>
                <a:spcPts val="1283"/>
              </a:lnSpc>
              <a:spcBef>
                <a:spcPts val="0"/>
              </a:spcBef>
              <a:spcAft>
                <a:spcPts val="257"/>
              </a:spcAft>
              <a:buClr>
                <a:schemeClr val="accent6"/>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More advanced and efficient market oversight with digitalized technologies</a:t>
            </a:r>
          </a:p>
        </p:txBody>
      </p:sp>
      <p:sp>
        <p:nvSpPr>
          <p:cNvPr id="29" name="環状矢印 28"/>
          <p:cNvSpPr/>
          <p:nvPr/>
        </p:nvSpPr>
        <p:spPr>
          <a:xfrm rot="6419248">
            <a:off x="6346742" y="2802814"/>
            <a:ext cx="2241296" cy="2241296"/>
          </a:xfrm>
          <a:prstGeom prst="circularArrow">
            <a:avLst>
              <a:gd name="adj1" fmla="val 7965"/>
              <a:gd name="adj2" fmla="val 654820"/>
              <a:gd name="adj3" fmla="val 13196759"/>
              <a:gd name="adj4" fmla="val 11000661"/>
              <a:gd name="adj5" fmla="val 11980"/>
            </a:avLst>
          </a:prstGeom>
          <a:noFill/>
          <a:ln w="6350">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Rectangle 3"/>
          <p:cNvSpPr txBox="1">
            <a:spLocks noChangeArrowheads="1"/>
          </p:cNvSpPr>
          <p:nvPr/>
        </p:nvSpPr>
        <p:spPr>
          <a:xfrm>
            <a:off x="1407378" y="302658"/>
            <a:ext cx="9060398" cy="570426"/>
          </a:xfrm>
          <a:prstGeom prst="rect">
            <a:avLst/>
          </a:prstGeom>
          <a:noFill/>
        </p:spPr>
        <p:txBody>
          <a:bodyPr vert="horz" lIns="0" t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en-US" altLang="ja-JP" sz="2800" b="1" dirty="0">
                <a:solidFill>
                  <a:schemeClr val="accent5">
                    <a:lumMod val="10000"/>
                  </a:schemeClr>
                </a:solidFill>
                <a:latin typeface="Arial" panose="020B0604020202020204" pitchFamily="34" charset="0"/>
                <a:cs typeface="Arial" panose="020B0604020202020204" pitchFamily="34" charset="0"/>
              </a:rPr>
              <a:t>Strategy &amp; Policy 2023-2025 </a:t>
            </a:r>
            <a:endParaRPr lang="zh-TW" altLang="en-US" sz="2800" b="1" dirty="0">
              <a:solidFill>
                <a:schemeClr val="accent5">
                  <a:lumMod val="10000"/>
                </a:schemeClr>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6" name="環状矢印 25"/>
          <p:cNvSpPr/>
          <p:nvPr/>
        </p:nvSpPr>
        <p:spPr>
          <a:xfrm rot="2005063">
            <a:off x="3589695" y="2751934"/>
            <a:ext cx="2241296" cy="2241296"/>
          </a:xfrm>
          <a:prstGeom prst="circularArrow">
            <a:avLst>
              <a:gd name="adj1" fmla="val 7965"/>
              <a:gd name="adj2" fmla="val 654820"/>
              <a:gd name="adj3" fmla="val 13196759"/>
              <a:gd name="adj4" fmla="val 11000661"/>
              <a:gd name="adj5" fmla="val 11980"/>
            </a:avLst>
          </a:prstGeom>
          <a:noFill/>
          <a:ln w="6350">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スライド番号プレースホルダー 1"/>
          <p:cNvSpPr>
            <a:spLocks noGrp="1"/>
          </p:cNvSpPr>
          <p:nvPr>
            <p:ph type="sldNum" sz="quarter" idx="11"/>
          </p:nvPr>
        </p:nvSpPr>
        <p:spPr>
          <a:xfrm>
            <a:off x="9672467" y="6299670"/>
            <a:ext cx="2133600" cy="457200"/>
          </a:xfrm>
        </p:spPr>
        <p:txBody>
          <a:bodyPr/>
          <a:lstStyle/>
          <a:p>
            <a:fld id="{83F19C59-8160-447B-84C1-18D1261DD5AA}" type="slidenum">
              <a:rPr lang="en-US" altLang="ja-JP" smtClean="0"/>
              <a:pPr/>
              <a:t>2</a:t>
            </a:fld>
            <a:endParaRPr lang="en-US" altLang="ja-JP" dirty="0"/>
          </a:p>
        </p:txBody>
      </p:sp>
      <p:sp>
        <p:nvSpPr>
          <p:cNvPr id="33" name="角丸四角形 32"/>
          <p:cNvSpPr/>
          <p:nvPr/>
        </p:nvSpPr>
        <p:spPr>
          <a:xfrm>
            <a:off x="2217469" y="6439022"/>
            <a:ext cx="6134509" cy="624037"/>
          </a:xfrm>
          <a:prstGeom prst="roundRect">
            <a:avLst>
              <a:gd name="adj" fmla="val 7643"/>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009" lvl="1" indent="-224009" algn="just" defTabSz="819124">
              <a:lnSpc>
                <a:spcPts val="1283"/>
              </a:lnSpc>
              <a:spcBef>
                <a:spcPts val="0"/>
              </a:spcBef>
              <a:spcAft>
                <a:spcPts val="257"/>
              </a:spcAft>
              <a:buClr>
                <a:schemeClr val="accent6"/>
              </a:buClr>
              <a:buFont typeface="Wingdings" panose="05000000000000000000" pitchFamily="2" charset="2"/>
              <a:buChar char="n"/>
              <a:defRPr/>
            </a:pPr>
            <a:r>
              <a:rPr lang="en-US" altLang="ja-JP" sz="1197" dirty="0">
                <a:solidFill>
                  <a:schemeClr val="tx1"/>
                </a:solidFill>
                <a:latin typeface="メイリオ" panose="020B0604030504040204" pitchFamily="50" charset="-128"/>
                <a:ea typeface="メイリオ" panose="020B0604030504040204" pitchFamily="50" charset="-128"/>
              </a:rPr>
              <a:t>Promotion of cooperation with Local Financial Bureaus</a:t>
            </a:r>
          </a:p>
        </p:txBody>
      </p:sp>
    </p:spTree>
    <p:extLst>
      <p:ext uri="{BB962C8B-B14F-4D97-AF65-F5344CB8AC3E}">
        <p14:creationId xmlns:p14="http://schemas.microsoft.com/office/powerpoint/2010/main" val="399131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台形 5"/>
          <p:cNvSpPr/>
          <p:nvPr/>
        </p:nvSpPr>
        <p:spPr>
          <a:xfrm>
            <a:off x="3775287" y="1642422"/>
            <a:ext cx="4518370" cy="925119"/>
          </a:xfrm>
          <a:prstGeom prst="trapezoid">
            <a:avLst>
              <a:gd name="adj" fmla="val 61316"/>
            </a:avLst>
          </a:prstGeom>
          <a:solidFill>
            <a:srgbClr val="ADE3EB"/>
          </a:solidFill>
          <a:ln w="25400" cap="flat" cmpd="sng" algn="ctr">
            <a:noFill/>
            <a:prstDash val="solid"/>
          </a:ln>
          <a:effectLst/>
        </p:spPr>
        <p:txBody>
          <a:bodyPr anchor="ctr"/>
          <a:lstStyle/>
          <a:p>
            <a:pPr algn="ctr" eaLnBrk="0" fontAlgn="base" hangingPunct="0">
              <a:spcBef>
                <a:spcPct val="0"/>
              </a:spcBef>
              <a:buClrTx/>
              <a:buSzTx/>
              <a:buFontTx/>
              <a:buNone/>
              <a:defRPr/>
            </a:pPr>
            <a:endParaRPr lang="ja-JP" altLang="en-US" sz="1368" kern="0" dirty="0">
              <a:solidFill>
                <a:prstClr val="white"/>
              </a:solidFill>
              <a:latin typeface="Arial" panose="020B0604020202020204" pitchFamily="34" charset="0"/>
              <a:ea typeface="HGP明朝E" panose="02020900000000000000" pitchFamily="18" charset="-128"/>
              <a:cs typeface="Arial" panose="020B0604020202020204" pitchFamily="34" charset="0"/>
            </a:endParaRPr>
          </a:p>
        </p:txBody>
      </p:sp>
      <p:sp>
        <p:nvSpPr>
          <p:cNvPr id="5" name="台形 4"/>
          <p:cNvSpPr/>
          <p:nvPr/>
        </p:nvSpPr>
        <p:spPr>
          <a:xfrm>
            <a:off x="4617992" y="843886"/>
            <a:ext cx="2709682" cy="926642"/>
          </a:xfrm>
          <a:prstGeom prst="trapezoid">
            <a:avLst>
              <a:gd name="adj" fmla="val 53345"/>
            </a:avLst>
          </a:prstGeom>
          <a:solidFill>
            <a:srgbClr val="ABCDEB"/>
          </a:solidFill>
          <a:ln w="25400" cap="flat" cmpd="sng" algn="ctr">
            <a:noFill/>
            <a:prstDash val="solid"/>
          </a:ln>
          <a:effectLst/>
        </p:spPr>
        <p:txBody>
          <a:bodyPr anchor="ctr"/>
          <a:lstStyle/>
          <a:p>
            <a:pPr algn="ctr" eaLnBrk="0" fontAlgn="base" hangingPunct="0">
              <a:spcBef>
                <a:spcPct val="0"/>
              </a:spcBef>
              <a:buClrTx/>
              <a:buSzTx/>
              <a:buFontTx/>
              <a:buNone/>
              <a:defRPr/>
            </a:pPr>
            <a:endParaRPr lang="ja-JP" altLang="en-US" sz="1368" kern="0" dirty="0">
              <a:solidFill>
                <a:prstClr val="white"/>
              </a:solidFill>
              <a:latin typeface="Arial" panose="020B0604020202020204" pitchFamily="34" charset="0"/>
              <a:ea typeface="HGP明朝E" panose="02020900000000000000" pitchFamily="18" charset="-128"/>
              <a:cs typeface="Arial" panose="020B0604020202020204" pitchFamily="34" charset="0"/>
            </a:endParaRPr>
          </a:p>
        </p:txBody>
      </p:sp>
      <p:sp>
        <p:nvSpPr>
          <p:cNvPr id="13" name="Rectangle 3"/>
          <p:cNvSpPr txBox="1">
            <a:spLocks noChangeArrowheads="1"/>
          </p:cNvSpPr>
          <p:nvPr/>
        </p:nvSpPr>
        <p:spPr>
          <a:xfrm>
            <a:off x="2003348" y="483110"/>
            <a:ext cx="8329077" cy="492669"/>
          </a:xfrm>
          <a:prstGeom prst="rect">
            <a:avLst/>
          </a:prstGeom>
          <a:noFill/>
        </p:spPr>
        <p:txBody>
          <a:bodyPr vert="horz" lIns="0" t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en-US" altLang="ja-JP" sz="2800" b="1" u="sng" dirty="0">
                <a:solidFill>
                  <a:schemeClr val="bg2">
                    <a:lumMod val="25000"/>
                  </a:schemeClr>
                </a:solidFill>
                <a:latin typeface="Arial" panose="020B0604020202020204" pitchFamily="34" charset="0"/>
                <a:cs typeface="Arial" panose="020B0604020202020204" pitchFamily="34" charset="0"/>
              </a:rPr>
              <a:t> </a:t>
            </a:r>
            <a:endParaRPr lang="zh-TW" altLang="en-US" sz="2800" b="1" u="sng" dirty="0">
              <a:solidFill>
                <a:srgbClr val="115964"/>
              </a:solidFill>
              <a:latin typeface="Arial" panose="020B0604020202020204" pitchFamily="34" charset="0"/>
              <a:ea typeface="ＭＳ ゴシック" panose="020B0609070205080204" pitchFamily="49" charset="-128"/>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1240633580"/>
              </p:ext>
            </p:extLst>
          </p:nvPr>
        </p:nvGraphicFramePr>
        <p:xfrm>
          <a:off x="4299310" y="854399"/>
          <a:ext cx="3466784" cy="338878"/>
        </p:xfrm>
        <a:graphic>
          <a:graphicData uri="http://schemas.openxmlformats.org/drawingml/2006/table">
            <a:tbl>
              <a:tblPr firstRow="1" bandRow="1">
                <a:tableStyleId>{5C22544A-7EE6-4342-B048-85BDC9FD1C3A}</a:tableStyleId>
              </a:tblPr>
              <a:tblGrid>
                <a:gridCol w="3466784">
                  <a:extLst>
                    <a:ext uri="{9D8B030D-6E8A-4147-A177-3AD203B41FA5}">
                      <a16:colId xmlns:a16="http://schemas.microsoft.com/office/drawing/2014/main" val="20000"/>
                    </a:ext>
                  </a:extLst>
                </a:gridCol>
              </a:tblGrid>
              <a:tr h="338878">
                <a:tc>
                  <a:txBody>
                    <a:bodyPr/>
                    <a:lstStyle/>
                    <a:p>
                      <a:pPr algn="ctr">
                        <a:defRPr/>
                      </a:pPr>
                      <a:r>
                        <a:rPr kumimoji="0" lang="en-US" altLang="ja-JP" sz="1700" b="1" kern="0" dirty="0">
                          <a:solidFill>
                            <a:prstClr val="white"/>
                          </a:solidFill>
                          <a:latin typeface="Arial" panose="020B0604020202020204" pitchFamily="34" charset="0"/>
                          <a:ea typeface="ＭＳ Ｐゴシック"/>
                          <a:cs typeface="Arial" panose="020B0604020202020204" pitchFamily="34" charset="0"/>
                        </a:rPr>
                        <a:t>SESC's Vision on Market</a:t>
                      </a:r>
                      <a:r>
                        <a:rPr kumimoji="0" lang="en-US" altLang="ja-JP" sz="1700" b="1" kern="0" baseline="0" dirty="0">
                          <a:solidFill>
                            <a:prstClr val="white"/>
                          </a:solidFill>
                          <a:latin typeface="Arial" panose="020B0604020202020204" pitchFamily="34" charset="0"/>
                          <a:ea typeface="ＭＳ Ｐゴシック"/>
                          <a:cs typeface="Arial" panose="020B0604020202020204" pitchFamily="34" charset="0"/>
                        </a:rPr>
                        <a:t> </a:t>
                      </a:r>
                      <a:endParaRPr kumimoji="0" lang="en-US" altLang="ja-JP" sz="1700" b="1" kern="0" dirty="0">
                        <a:solidFill>
                          <a:prstClr val="white"/>
                        </a:solidFill>
                        <a:latin typeface="Arial" panose="020B0604020202020204" pitchFamily="34" charset="0"/>
                        <a:ea typeface="ＭＳ Ｐゴシック"/>
                        <a:cs typeface="Arial" panose="020B0604020202020204" pitchFamily="34" charset="0"/>
                      </a:endParaRPr>
                    </a:p>
                  </a:txBody>
                  <a:tcPr marL="78203" marR="78203" marT="39101" marB="39101">
                    <a:cell3D prstMaterial="dkEdge">
                      <a:bevel/>
                      <a:lightRig rig="flood" dir="t"/>
                    </a:cell3D>
                    <a:solidFill>
                      <a:schemeClr val="accent2"/>
                    </a:solidFill>
                  </a:tcPr>
                </a:tc>
                <a:extLst>
                  <a:ext uri="{0D108BD9-81ED-4DB2-BD59-A6C34878D82A}">
                    <a16:rowId xmlns:a16="http://schemas.microsoft.com/office/drawing/2014/main" val="10000"/>
                  </a:ext>
                </a:extLst>
              </a:tr>
            </a:tbl>
          </a:graphicData>
        </a:graphic>
      </p:graphicFrame>
      <p:sp>
        <p:nvSpPr>
          <p:cNvPr id="8" name="角丸四角形 7"/>
          <p:cNvSpPr/>
          <p:nvPr/>
        </p:nvSpPr>
        <p:spPr>
          <a:xfrm>
            <a:off x="3216338" y="1309283"/>
            <a:ext cx="5807283" cy="1089600"/>
          </a:xfrm>
          <a:prstGeom prst="roundRect">
            <a:avLst>
              <a:gd name="adj" fmla="val 4458"/>
            </a:avLst>
          </a:prstGeom>
          <a:solidFill>
            <a:srgbClr val="FFFFFF"/>
          </a:solidFill>
          <a:ln w="25400" cap="flat" cmpd="sng" algn="ctr">
            <a:solidFill>
              <a:srgbClr val="DBF5F9">
                <a:lumMod val="50000"/>
              </a:srgbClr>
            </a:solidFill>
            <a:prstDash val="solid"/>
          </a:ln>
          <a:effectLst/>
        </p:spPr>
        <p:txBody>
          <a:bodyPr lIns="153942" tIns="0" rIns="92365" bIns="0" anchor="ctr">
            <a:noAutofit/>
          </a:bodyPr>
          <a:lstStyle/>
          <a:p>
            <a:pPr eaLnBrk="0" fontAlgn="base" hangingPunct="0">
              <a:spcBef>
                <a:spcPct val="0"/>
              </a:spcBef>
              <a:defRPr/>
            </a:pPr>
            <a:r>
              <a:rPr lang="en-US" altLang="ja-JP" sz="1710" kern="0" dirty="0">
                <a:latin typeface="Arial" panose="020B0604020202020204" pitchFamily="34" charset="0"/>
                <a:ea typeface="ＭＳ Ｐゴシック"/>
                <a:cs typeface="Arial" panose="020B0604020202020204" pitchFamily="34" charset="0"/>
              </a:rPr>
              <a:t>The SESC aims for markets with strong confidence, </a:t>
            </a:r>
          </a:p>
          <a:p>
            <a:pPr eaLnBrk="0" fontAlgn="base" hangingPunct="0">
              <a:spcBef>
                <a:spcPct val="0"/>
              </a:spcBef>
              <a:defRPr/>
            </a:pPr>
            <a:r>
              <a:rPr lang="en-US" altLang="ja-JP" sz="1710" kern="0" dirty="0">
                <a:latin typeface="Arial" panose="020B0604020202020204" pitchFamily="34" charset="0"/>
                <a:ea typeface="ＭＳ Ｐゴシック"/>
                <a:cs typeface="Arial" panose="020B0604020202020204" pitchFamily="34" charset="0"/>
              </a:rPr>
              <a:t>where market participants share the goal of sound market development and secured investor protection, fulfill their expected roles, and deliver their expertise</a:t>
            </a:r>
          </a:p>
        </p:txBody>
      </p:sp>
      <p:sp>
        <p:nvSpPr>
          <p:cNvPr id="67" name="フリーフォーム 62">
            <a:extLst>
              <a:ext uri="{FF2B5EF4-FFF2-40B4-BE49-F238E27FC236}">
                <a16:creationId xmlns:a16="http://schemas.microsoft.com/office/drawing/2014/main" id="{46771267-7606-4088-9541-8B0A7F90A3AD}"/>
              </a:ext>
            </a:extLst>
          </p:cNvPr>
          <p:cNvSpPr/>
          <p:nvPr/>
        </p:nvSpPr>
        <p:spPr>
          <a:xfrm rot="10800000">
            <a:off x="1908308" y="5185893"/>
            <a:ext cx="8424114" cy="1031181"/>
          </a:xfrm>
          <a:custGeom>
            <a:avLst/>
            <a:gdLst>
              <a:gd name="connsiteX0" fmla="*/ 4114754 w 8229508"/>
              <a:gd name="connsiteY0" fmla="*/ 0 h 778568"/>
              <a:gd name="connsiteX1" fmla="*/ 8171095 w 8229508"/>
              <a:gd name="connsiteY1" fmla="*/ 697784 h 778568"/>
              <a:gd name="connsiteX2" fmla="*/ 8229508 w 8229508"/>
              <a:gd name="connsiteY2" fmla="*/ 778568 h 778568"/>
              <a:gd name="connsiteX3" fmla="*/ 0 w 8229508"/>
              <a:gd name="connsiteY3" fmla="*/ 778568 h 778568"/>
              <a:gd name="connsiteX4" fmla="*/ 58414 w 8229508"/>
              <a:gd name="connsiteY4" fmla="*/ 697784 h 778568"/>
              <a:gd name="connsiteX5" fmla="*/ 4114754 w 8229508"/>
              <a:gd name="connsiteY5" fmla="*/ 0 h 77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508" h="778568">
                <a:moveTo>
                  <a:pt x="4114754" y="0"/>
                </a:moveTo>
                <a:cubicBezTo>
                  <a:pt x="6115628" y="0"/>
                  <a:pt x="7785012" y="299559"/>
                  <a:pt x="8171095" y="697784"/>
                </a:cubicBezTo>
                <a:lnTo>
                  <a:pt x="8229508" y="778568"/>
                </a:lnTo>
                <a:lnTo>
                  <a:pt x="0" y="778568"/>
                </a:lnTo>
                <a:lnTo>
                  <a:pt x="58414" y="697784"/>
                </a:lnTo>
                <a:cubicBezTo>
                  <a:pt x="444496" y="299559"/>
                  <a:pt x="2113880" y="0"/>
                  <a:pt x="4114754" y="0"/>
                </a:cubicBezTo>
                <a:close/>
              </a:path>
            </a:pathLst>
          </a:custGeom>
          <a:solidFill>
            <a:srgbClr val="4F81BD">
              <a:alpha val="50000"/>
            </a:srgbClr>
          </a:solidFill>
          <a:ln w="25400" cap="flat" cmpd="sng" algn="ctr">
            <a:solidFill>
              <a:srgbClr val="4F81BD">
                <a:shade val="50000"/>
              </a:srgbClr>
            </a:solidFill>
            <a:prstDash val="solid"/>
          </a:ln>
          <a:effectLst/>
        </p:spPr>
        <p:txBody>
          <a:bodyPr rtlCol="0" anchor="ctr"/>
          <a:lstStyle/>
          <a:p>
            <a:pPr defTabSz="861993" fontAlgn="auto">
              <a:spcBef>
                <a:spcPts val="0"/>
              </a:spcBef>
              <a:spcAft>
                <a:spcPts val="0"/>
              </a:spcAft>
              <a:defRPr/>
            </a:pPr>
            <a:endParaRPr lang="ja-JP" altLang="en-US" sz="1697" kern="0" dirty="0">
              <a:solidFill>
                <a:prstClr val="white"/>
              </a:solidFill>
              <a:latin typeface="Arial" panose="020B0604020202020204" pitchFamily="34" charset="0"/>
              <a:cs typeface="Arial" panose="020B0604020202020204" pitchFamily="34" charset="0"/>
            </a:endParaRPr>
          </a:p>
        </p:txBody>
      </p:sp>
      <p:sp>
        <p:nvSpPr>
          <p:cNvPr id="68" name="円/楕円 21">
            <a:extLst>
              <a:ext uri="{FF2B5EF4-FFF2-40B4-BE49-F238E27FC236}">
                <a16:creationId xmlns:a16="http://schemas.microsoft.com/office/drawing/2014/main" id="{6617954A-A14C-4EAD-84CF-6F3D5E51AF74}"/>
              </a:ext>
            </a:extLst>
          </p:cNvPr>
          <p:cNvSpPr/>
          <p:nvPr/>
        </p:nvSpPr>
        <p:spPr>
          <a:xfrm>
            <a:off x="2003348" y="2667593"/>
            <a:ext cx="8329079" cy="2449125"/>
          </a:xfrm>
          <a:prstGeom prst="ellipse">
            <a:avLst/>
          </a:prstGeom>
          <a:solidFill>
            <a:srgbClr val="C0504D">
              <a:lumMod val="40000"/>
              <a:lumOff val="60000"/>
              <a:alpha val="65000"/>
            </a:srgbClr>
          </a:solidFill>
          <a:ln w="25400" cap="flat" cmpd="sng" algn="ctr">
            <a:noFill/>
            <a:prstDash val="solid"/>
          </a:ln>
          <a:effectLst/>
        </p:spPr>
        <p:txBody>
          <a:bodyPr rtlCol="0" anchor="ctr"/>
          <a:lstStyle/>
          <a:p>
            <a:pPr defTabSz="861993" fontAlgn="auto">
              <a:spcBef>
                <a:spcPts val="0"/>
              </a:spcBef>
              <a:spcAft>
                <a:spcPts val="0"/>
              </a:spcAft>
              <a:defRPr/>
            </a:pPr>
            <a:endParaRPr lang="ja-JP" altLang="en-US" sz="1886" kern="0" dirty="0">
              <a:solidFill>
                <a:prstClr val="black"/>
              </a:solidFill>
              <a:latin typeface="Arial" panose="020B0604020202020204" pitchFamily="34" charset="0"/>
              <a:cs typeface="Arial" panose="020B0604020202020204" pitchFamily="34" charset="0"/>
            </a:endParaRPr>
          </a:p>
        </p:txBody>
      </p:sp>
      <p:cxnSp>
        <p:nvCxnSpPr>
          <p:cNvPr id="70" name="直線矢印コネクタ 69">
            <a:extLst>
              <a:ext uri="{FF2B5EF4-FFF2-40B4-BE49-F238E27FC236}">
                <a16:creationId xmlns:a16="http://schemas.microsoft.com/office/drawing/2014/main" id="{034A5A7C-1A7B-465B-92C2-E74F63E13FDE}"/>
              </a:ext>
            </a:extLst>
          </p:cNvPr>
          <p:cNvCxnSpPr>
            <a:cxnSpLocks/>
          </p:cNvCxnSpPr>
          <p:nvPr/>
        </p:nvCxnSpPr>
        <p:spPr>
          <a:xfrm flipH="1" flipV="1">
            <a:off x="4982363" y="4962891"/>
            <a:ext cx="175673" cy="394282"/>
          </a:xfrm>
          <a:prstGeom prst="straightConnector1">
            <a:avLst/>
          </a:prstGeom>
          <a:noFill/>
          <a:ln w="57150" cap="flat" cmpd="sng" algn="ctr">
            <a:solidFill>
              <a:srgbClr val="FFC000"/>
            </a:solidFill>
            <a:prstDash val="solid"/>
            <a:headEnd type="triangle"/>
            <a:tailEnd type="triangle"/>
          </a:ln>
          <a:effectLst/>
        </p:spPr>
      </p:cxnSp>
      <p:grpSp>
        <p:nvGrpSpPr>
          <p:cNvPr id="72" name="グループ化 71">
            <a:extLst>
              <a:ext uri="{FF2B5EF4-FFF2-40B4-BE49-F238E27FC236}">
                <a16:creationId xmlns:a16="http://schemas.microsoft.com/office/drawing/2014/main" id="{DBD51440-BFD0-4C92-89BE-2AE96FA47EF0}"/>
              </a:ext>
            </a:extLst>
          </p:cNvPr>
          <p:cNvGrpSpPr/>
          <p:nvPr/>
        </p:nvGrpSpPr>
        <p:grpSpPr>
          <a:xfrm>
            <a:off x="7975850" y="5391744"/>
            <a:ext cx="1853807" cy="354182"/>
            <a:chOff x="6566031" y="5497801"/>
            <a:chExt cx="2038417" cy="375696"/>
          </a:xfrm>
        </p:grpSpPr>
        <p:sp>
          <p:nvSpPr>
            <p:cNvPr id="73" name="角丸四角形 79">
              <a:extLst>
                <a:ext uri="{FF2B5EF4-FFF2-40B4-BE49-F238E27FC236}">
                  <a16:creationId xmlns:a16="http://schemas.microsoft.com/office/drawing/2014/main" id="{8A3C1206-3555-4E45-B7EE-9C875ED66C78}"/>
                </a:ext>
              </a:extLst>
            </p:cNvPr>
            <p:cNvSpPr/>
            <p:nvPr/>
          </p:nvSpPr>
          <p:spPr>
            <a:xfrm>
              <a:off x="6566031" y="5497801"/>
              <a:ext cx="2038417" cy="375696"/>
            </a:xfrm>
            <a:prstGeom prst="roundRect">
              <a:avLst/>
            </a:prstGeom>
            <a:solidFill>
              <a:srgbClr val="1F497D"/>
            </a:solidFill>
            <a:ln w="25400" cap="flat" cmpd="sng" algn="ctr">
              <a:noFill/>
              <a:prstDash val="solid"/>
            </a:ln>
            <a:effectLst/>
          </p:spPr>
          <p:txBody>
            <a:bodyPr rtlCol="0" anchor="ctr"/>
            <a:lstStyle/>
            <a:p>
              <a:pPr defTabSz="861993" fontAlgn="auto">
                <a:spcBef>
                  <a:spcPts val="0"/>
                </a:spcBef>
                <a:spcAft>
                  <a:spcPts val="0"/>
                </a:spcAft>
                <a:defRPr/>
              </a:pPr>
              <a:r>
                <a:rPr lang="en-US" altLang="ja-JP" sz="1886"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CPAAOB</a:t>
              </a:r>
              <a:endParaRPr lang="ja-JP" altLang="en-US" sz="1886"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4" name="Picture 2" descr="公認会計士・監査審査会">
              <a:hlinkClick r:id="rId3"/>
              <a:extLst>
                <a:ext uri="{FF2B5EF4-FFF2-40B4-BE49-F238E27FC236}">
                  <a16:creationId xmlns:a16="http://schemas.microsoft.com/office/drawing/2014/main" id="{5130CFA9-65FE-4C8A-A4D0-75AF823F637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37143"/>
                      </a14:imgEffect>
                    </a14:imgLayer>
                  </a14:imgProps>
                </a:ext>
                <a:ext uri="{28A0092B-C50C-407E-A947-70E740481C1C}">
                  <a14:useLocalDpi xmlns:a14="http://schemas.microsoft.com/office/drawing/2010/main" val="0"/>
                </a:ext>
              </a:extLst>
            </a:blip>
            <a:srcRect r="69691"/>
            <a:stretch/>
          </p:blipFill>
          <p:spPr bwMode="auto">
            <a:xfrm>
              <a:off x="6634441" y="5548045"/>
              <a:ext cx="529565" cy="277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グループ化 115">
            <a:extLst>
              <a:ext uri="{FF2B5EF4-FFF2-40B4-BE49-F238E27FC236}">
                <a16:creationId xmlns:a16="http://schemas.microsoft.com/office/drawing/2014/main" id="{F10BA4F2-71FE-4017-AE34-3000BF0F408B}"/>
              </a:ext>
            </a:extLst>
          </p:cNvPr>
          <p:cNvGrpSpPr/>
          <p:nvPr/>
        </p:nvGrpSpPr>
        <p:grpSpPr>
          <a:xfrm>
            <a:off x="2522301" y="5225831"/>
            <a:ext cx="1439809" cy="403955"/>
            <a:chOff x="1144707" y="6002416"/>
            <a:chExt cx="1683527" cy="472333"/>
          </a:xfrm>
        </p:grpSpPr>
        <p:sp>
          <p:nvSpPr>
            <p:cNvPr id="75" name="角丸四角形 78">
              <a:extLst>
                <a:ext uri="{FF2B5EF4-FFF2-40B4-BE49-F238E27FC236}">
                  <a16:creationId xmlns:a16="http://schemas.microsoft.com/office/drawing/2014/main" id="{BFC099D3-9A6B-4F5B-86E8-54CD4DCDDE90}"/>
                </a:ext>
              </a:extLst>
            </p:cNvPr>
            <p:cNvSpPr/>
            <p:nvPr/>
          </p:nvSpPr>
          <p:spPr>
            <a:xfrm>
              <a:off x="1144707" y="6002416"/>
              <a:ext cx="1683527" cy="472333"/>
            </a:xfrm>
            <a:prstGeom prst="roundRect">
              <a:avLst/>
            </a:prstGeom>
            <a:solidFill>
              <a:srgbClr val="1F497D"/>
            </a:solidFill>
            <a:ln w="25400" cap="flat" cmpd="sng" algn="ctr">
              <a:noFill/>
              <a:prstDash val="solid"/>
            </a:ln>
            <a:effectLst/>
          </p:spPr>
          <p:txBody>
            <a:bodyPr rtlCol="0" anchor="ctr"/>
            <a:lstStyle/>
            <a:p>
              <a:pPr defTabSz="861993" fontAlgn="auto">
                <a:spcBef>
                  <a:spcPts val="0"/>
                </a:spcBef>
                <a:spcAft>
                  <a:spcPts val="0"/>
                </a:spcAft>
                <a:defRPr/>
              </a:pPr>
              <a:r>
                <a:rPr lang="ja-JP" altLang="en-US" sz="1131"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189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FSA</a:t>
              </a:r>
              <a:endParaRPr lang="ja-JP" altLang="en-US" sz="189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6" name="Picture 8" descr="金融庁">
              <a:hlinkClick r:id="rId6"/>
              <a:extLst>
                <a:ext uri="{FF2B5EF4-FFF2-40B4-BE49-F238E27FC236}">
                  <a16:creationId xmlns:a16="http://schemas.microsoft.com/office/drawing/2014/main" id="{2313155D-AED5-47F0-8A97-E04DA1651A2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2254" b="29799"/>
            <a:stretch/>
          </p:blipFill>
          <p:spPr bwMode="auto">
            <a:xfrm>
              <a:off x="1354763" y="6059655"/>
              <a:ext cx="419694" cy="3511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グループ化 76">
            <a:extLst>
              <a:ext uri="{FF2B5EF4-FFF2-40B4-BE49-F238E27FC236}">
                <a16:creationId xmlns:a16="http://schemas.microsoft.com/office/drawing/2014/main" id="{AEF35F56-96D5-493F-BAB3-0D93808C6C82}"/>
              </a:ext>
            </a:extLst>
          </p:cNvPr>
          <p:cNvGrpSpPr/>
          <p:nvPr/>
        </p:nvGrpSpPr>
        <p:grpSpPr>
          <a:xfrm>
            <a:off x="4679579" y="5249686"/>
            <a:ext cx="2663789" cy="635680"/>
            <a:chOff x="3158806" y="3969998"/>
            <a:chExt cx="2775626" cy="854018"/>
          </a:xfrm>
        </p:grpSpPr>
        <p:sp>
          <p:nvSpPr>
            <p:cNvPr id="78" name="楕円 77">
              <a:extLst>
                <a:ext uri="{FF2B5EF4-FFF2-40B4-BE49-F238E27FC236}">
                  <a16:creationId xmlns:a16="http://schemas.microsoft.com/office/drawing/2014/main" id="{B471B325-E4C5-4E2A-AAD8-ABD012423DBC}"/>
                </a:ext>
              </a:extLst>
            </p:cNvPr>
            <p:cNvSpPr/>
            <p:nvPr/>
          </p:nvSpPr>
          <p:spPr>
            <a:xfrm>
              <a:off x="3158806" y="3969998"/>
              <a:ext cx="2775626" cy="854018"/>
            </a:xfrm>
            <a:prstGeom prst="ellipse">
              <a:avLst/>
            </a:prstGeom>
            <a:solidFill>
              <a:srgbClr val="1F497D"/>
            </a:solidFill>
            <a:ln w="25400" cap="flat" cmpd="sng" algn="ctr">
              <a:noFill/>
              <a:prstDash val="solid"/>
            </a:ln>
            <a:effectLst/>
          </p:spPr>
          <p:txBody>
            <a:bodyPr rtlCol="0" anchor="ctr"/>
            <a:lstStyle/>
            <a:p>
              <a:pPr defTabSz="861993" fontAlgn="auto">
                <a:spcBef>
                  <a:spcPts val="0"/>
                </a:spcBef>
                <a:spcAft>
                  <a:spcPts val="0"/>
                </a:spcAft>
                <a:defRPr/>
              </a:pPr>
              <a:r>
                <a:rPr lang="ja-JP" altLang="en-US" sz="1697"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2052"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SESC</a:t>
              </a:r>
              <a:endParaRPr lang="ja-JP" altLang="en-US" sz="2052"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9" name="Picture 3" descr="C:\Users\reiko.sadamoto\Pictures\無題.png">
              <a:extLst>
                <a:ext uri="{FF2B5EF4-FFF2-40B4-BE49-F238E27FC236}">
                  <a16:creationId xmlns:a16="http://schemas.microsoft.com/office/drawing/2014/main" id="{4E18860A-0FDA-45AA-87DA-2DC790F24A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8914" y="4223742"/>
              <a:ext cx="699662" cy="384813"/>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角丸四角形 41">
            <a:extLst>
              <a:ext uri="{FF2B5EF4-FFF2-40B4-BE49-F238E27FC236}">
                <a16:creationId xmlns:a16="http://schemas.microsoft.com/office/drawing/2014/main" id="{F1313408-6E1F-492A-990A-9CD417549DCE}"/>
              </a:ext>
            </a:extLst>
          </p:cNvPr>
          <p:cNvSpPr/>
          <p:nvPr/>
        </p:nvSpPr>
        <p:spPr>
          <a:xfrm>
            <a:off x="4272239" y="5962939"/>
            <a:ext cx="3869823" cy="326470"/>
          </a:xfrm>
          <a:prstGeom prst="roundRect">
            <a:avLst/>
          </a:prstGeom>
          <a:gradFill flip="none" rotWithShape="1">
            <a:gsLst>
              <a:gs pos="0">
                <a:srgbClr val="4BACC6">
                  <a:lumMod val="67000"/>
                </a:srgbClr>
              </a:gs>
              <a:gs pos="48000">
                <a:srgbClr val="4BACC6">
                  <a:lumMod val="97000"/>
                  <a:lumOff val="3000"/>
                </a:srgbClr>
              </a:gs>
              <a:gs pos="100000">
                <a:srgbClr val="4BACC6">
                  <a:lumMod val="60000"/>
                  <a:lumOff val="40000"/>
                </a:srgbClr>
              </a:gs>
            </a:gsLst>
            <a:lin ang="16200000" scaled="1"/>
            <a:tileRect/>
          </a:gradFill>
          <a:ln>
            <a:noFill/>
          </a:ln>
          <a:effectLst/>
        </p:spPr>
        <p:txBody>
          <a:bodyPr rtlCol="0" anchor="ctr"/>
          <a:lstStyle/>
          <a:p>
            <a:pPr defTabSz="861993" fontAlgn="auto">
              <a:lnSpc>
                <a:spcPct val="115000"/>
              </a:lnSpc>
              <a:spcBef>
                <a:spcPts val="0"/>
              </a:spcBef>
              <a:spcAft>
                <a:spcPts val="0"/>
              </a:spcAft>
              <a:defRPr/>
            </a:pPr>
            <a:r>
              <a:rPr lang="en-US" altLang="ja-JP" sz="1509" kern="100" dirty="0">
                <a:solidFill>
                  <a:prstClr val="white"/>
                </a:solidFill>
                <a:latin typeface="Arial" panose="020B0604020202020204" pitchFamily="34" charset="0"/>
                <a:ea typeface="ＭＳ ゴシック" panose="020B0609070205080204" pitchFamily="49" charset="-128"/>
                <a:cs typeface="Arial" panose="020B0604020202020204" pitchFamily="34" charset="0"/>
              </a:rPr>
              <a:t>Professional Oversight</a:t>
            </a:r>
          </a:p>
        </p:txBody>
      </p:sp>
      <p:grpSp>
        <p:nvGrpSpPr>
          <p:cNvPr id="93" name="グループ化 92">
            <a:extLst>
              <a:ext uri="{FF2B5EF4-FFF2-40B4-BE49-F238E27FC236}">
                <a16:creationId xmlns:a16="http://schemas.microsoft.com/office/drawing/2014/main" id="{AC0FA862-52B5-4B2F-BCE5-24C79832BB06}"/>
              </a:ext>
            </a:extLst>
          </p:cNvPr>
          <p:cNvGrpSpPr/>
          <p:nvPr/>
        </p:nvGrpSpPr>
        <p:grpSpPr>
          <a:xfrm>
            <a:off x="4925910" y="3160262"/>
            <a:ext cx="2343228" cy="976337"/>
            <a:chOff x="3079486" y="2939232"/>
            <a:chExt cx="2099756" cy="1126893"/>
          </a:xfrm>
        </p:grpSpPr>
        <p:sp>
          <p:nvSpPr>
            <p:cNvPr id="94" name="角丸四角形 16">
              <a:extLst>
                <a:ext uri="{FF2B5EF4-FFF2-40B4-BE49-F238E27FC236}">
                  <a16:creationId xmlns:a16="http://schemas.microsoft.com/office/drawing/2014/main" id="{44F0376B-0D30-4E15-8068-818A9ACDDA1C}"/>
                </a:ext>
              </a:extLst>
            </p:cNvPr>
            <p:cNvSpPr/>
            <p:nvPr/>
          </p:nvSpPr>
          <p:spPr>
            <a:xfrm>
              <a:off x="3089295" y="2939232"/>
              <a:ext cx="2074835" cy="1126893"/>
            </a:xfrm>
            <a:prstGeom prst="roundRect">
              <a:avLst/>
            </a:prstGeom>
            <a:solidFill>
              <a:srgbClr val="92D050">
                <a:alpha val="50000"/>
              </a:srgbClr>
            </a:solidFill>
            <a:ln w="25400" cap="flat" cmpd="sng" algn="ctr">
              <a:noFill/>
              <a:prstDash val="solid"/>
            </a:ln>
            <a:effectLst/>
          </p:spPr>
          <p:txBody>
            <a:bodyPr rtlCol="0" anchor="ctr"/>
            <a:lstStyle/>
            <a:p>
              <a:pPr defTabSz="861993" fontAlgn="auto">
                <a:spcBef>
                  <a:spcPts val="0"/>
                </a:spcBef>
                <a:spcAft>
                  <a:spcPts val="0"/>
                </a:spcAft>
                <a:defRPr/>
              </a:pPr>
              <a:endParaRPr lang="ja-JP" altLang="en-US" sz="1697" kern="0" dirty="0">
                <a:solidFill>
                  <a:prstClr val="white"/>
                </a:solidFill>
                <a:latin typeface="Arial" panose="020B0604020202020204" pitchFamily="34" charset="0"/>
                <a:cs typeface="Arial" panose="020B0604020202020204" pitchFamily="34" charset="0"/>
              </a:endParaRPr>
            </a:p>
          </p:txBody>
        </p:sp>
        <p:sp>
          <p:nvSpPr>
            <p:cNvPr id="95" name="テキスト ボックス 94">
              <a:extLst>
                <a:ext uri="{FF2B5EF4-FFF2-40B4-BE49-F238E27FC236}">
                  <a16:creationId xmlns:a16="http://schemas.microsoft.com/office/drawing/2014/main" id="{0AF09A17-7A95-4D4C-A27C-9AF828735550}"/>
                </a:ext>
              </a:extLst>
            </p:cNvPr>
            <p:cNvSpPr txBox="1"/>
            <p:nvPr/>
          </p:nvSpPr>
          <p:spPr>
            <a:xfrm>
              <a:off x="3130070" y="3019074"/>
              <a:ext cx="2049172" cy="374627"/>
            </a:xfrm>
            <a:prstGeom prst="rect">
              <a:avLst/>
            </a:prstGeom>
            <a:solidFill>
              <a:srgbClr val="9BBB59">
                <a:lumMod val="60000"/>
                <a:lumOff val="40000"/>
                <a:alpha val="0"/>
              </a:srgbClr>
            </a:solidFill>
          </p:spPr>
          <p:txBody>
            <a:bodyPr wrap="square" rtlCol="0">
              <a:spAutoFit/>
            </a:bodyPr>
            <a:lstStyle/>
            <a:p>
              <a:pPr defTabSz="861993" fontAlgn="auto">
                <a:spcBef>
                  <a:spcPts val="0"/>
                </a:spcBef>
                <a:spcAft>
                  <a:spcPts val="0"/>
                </a:spcAft>
                <a:defRPr/>
              </a:pPr>
              <a:r>
                <a:rPr lang="en-US" altLang="ja-JP" sz="1509" kern="0" dirty="0">
                  <a:solidFill>
                    <a:prstClr val="black"/>
                  </a:solidFill>
                  <a:latin typeface="Arial" panose="020B0604020202020204" pitchFamily="34" charset="0"/>
                  <a:cs typeface="Arial" panose="020B0604020202020204" pitchFamily="34" charset="0"/>
                </a:rPr>
                <a:t>Market Intermediaries</a:t>
              </a:r>
            </a:p>
          </p:txBody>
        </p:sp>
        <p:sp>
          <p:nvSpPr>
            <p:cNvPr id="96" name="楕円 95">
              <a:extLst>
                <a:ext uri="{FF2B5EF4-FFF2-40B4-BE49-F238E27FC236}">
                  <a16:creationId xmlns:a16="http://schemas.microsoft.com/office/drawing/2014/main" id="{50ECA4A1-E99D-4615-A38A-B59FC838557E}"/>
                </a:ext>
              </a:extLst>
            </p:cNvPr>
            <p:cNvSpPr/>
            <p:nvPr/>
          </p:nvSpPr>
          <p:spPr>
            <a:xfrm>
              <a:off x="3079486" y="3385266"/>
              <a:ext cx="2048629" cy="632462"/>
            </a:xfrm>
            <a:prstGeom prst="ellipse">
              <a:avLst/>
            </a:prstGeom>
            <a:gradFill flip="none" rotWithShape="1">
              <a:gsLst>
                <a:gs pos="0">
                  <a:srgbClr val="4BACC6">
                    <a:lumMod val="67000"/>
                  </a:srgbClr>
                </a:gs>
                <a:gs pos="48000">
                  <a:srgbClr val="4BACC6">
                    <a:lumMod val="97000"/>
                    <a:lumOff val="3000"/>
                  </a:srgbClr>
                </a:gs>
                <a:gs pos="100000">
                  <a:srgbClr val="4BACC6">
                    <a:lumMod val="60000"/>
                    <a:lumOff val="40000"/>
                  </a:srgbClr>
                </a:gs>
              </a:gsLst>
              <a:lin ang="16200000" scaled="1"/>
              <a:tileRect/>
            </a:gradFill>
            <a:ln>
              <a:noFill/>
            </a:ln>
            <a:effectLst/>
          </p:spPr>
          <p:txBody>
            <a:bodyPr rtlCol="0" anchor="ctr"/>
            <a:lstStyle/>
            <a:p>
              <a:pPr defTabSz="861993" fontAlgn="auto">
                <a:spcBef>
                  <a:spcPts val="0"/>
                </a:spcBef>
                <a:spcAft>
                  <a:spcPts val="0"/>
                </a:spcAft>
                <a:defRPr/>
              </a:pPr>
              <a:r>
                <a:rPr lang="en-US" altLang="ja-JP" sz="1026" kern="0" dirty="0">
                  <a:solidFill>
                    <a:schemeClr val="bg1"/>
                  </a:solidFill>
                  <a:latin typeface="Arial" panose="020B0604020202020204" pitchFamily="34" charset="0"/>
                  <a:cs typeface="Arial" panose="020B0604020202020204" pitchFamily="34" charset="0"/>
                </a:rPr>
                <a:t>Compliance </a:t>
              </a:r>
            </a:p>
            <a:p>
              <a:pPr defTabSz="861993" fontAlgn="auto">
                <a:spcBef>
                  <a:spcPts val="0"/>
                </a:spcBef>
                <a:spcAft>
                  <a:spcPts val="0"/>
                </a:spcAft>
                <a:defRPr/>
              </a:pPr>
              <a:r>
                <a:rPr lang="en-US" altLang="ja-JP" sz="1026" kern="0" dirty="0">
                  <a:solidFill>
                    <a:schemeClr val="bg1"/>
                  </a:solidFill>
                  <a:latin typeface="Arial" panose="020B0604020202020204" pitchFamily="34" charset="0"/>
                  <a:cs typeface="Arial" panose="020B0604020202020204" pitchFamily="34" charset="0"/>
                </a:rPr>
                <a:t>and Customer-Oriented Conduct</a:t>
              </a:r>
              <a:endParaRPr lang="en-US" altLang="ja-JP" sz="1026" strike="sngStrike" kern="0" dirty="0">
                <a:solidFill>
                  <a:schemeClr val="bg1"/>
                </a:solidFill>
                <a:latin typeface="Arial" panose="020B0604020202020204" pitchFamily="34" charset="0"/>
                <a:cs typeface="Arial" panose="020B0604020202020204" pitchFamily="34" charset="0"/>
              </a:endParaRPr>
            </a:p>
          </p:txBody>
        </p:sp>
      </p:grpSp>
      <p:sp>
        <p:nvSpPr>
          <p:cNvPr id="97" name="楕円 96">
            <a:extLst>
              <a:ext uri="{FF2B5EF4-FFF2-40B4-BE49-F238E27FC236}">
                <a16:creationId xmlns:a16="http://schemas.microsoft.com/office/drawing/2014/main" id="{C01EFC18-3E24-4E22-A869-4E2FD0ABC9C8}"/>
              </a:ext>
            </a:extLst>
          </p:cNvPr>
          <p:cNvSpPr/>
          <p:nvPr/>
        </p:nvSpPr>
        <p:spPr>
          <a:xfrm>
            <a:off x="3033078" y="4399804"/>
            <a:ext cx="1489481" cy="399676"/>
          </a:xfrm>
          <a:prstGeom prst="ellipse">
            <a:avLst/>
          </a:prstGeom>
          <a:gradFill flip="none" rotWithShape="1">
            <a:gsLst>
              <a:gs pos="0">
                <a:srgbClr val="4BACC6">
                  <a:lumMod val="67000"/>
                </a:srgbClr>
              </a:gs>
              <a:gs pos="48000">
                <a:srgbClr val="4BACC6">
                  <a:lumMod val="97000"/>
                  <a:lumOff val="3000"/>
                </a:srgbClr>
              </a:gs>
              <a:gs pos="100000">
                <a:srgbClr val="4BACC6">
                  <a:lumMod val="60000"/>
                  <a:lumOff val="40000"/>
                </a:srgbClr>
              </a:gs>
            </a:gsLst>
            <a:lin ang="16200000" scaled="1"/>
            <a:tileRect/>
          </a:gradFill>
          <a:ln>
            <a:noFill/>
          </a:ln>
          <a:effectLst/>
        </p:spPr>
        <p:txBody>
          <a:bodyPr rtlCol="0" anchor="ctr"/>
          <a:lstStyle/>
          <a:p>
            <a:pPr defTabSz="861993" fontAlgn="auto">
              <a:spcBef>
                <a:spcPts val="0"/>
              </a:spcBef>
              <a:spcAft>
                <a:spcPts val="0"/>
              </a:spcAft>
              <a:defRPr/>
            </a:pPr>
            <a:r>
              <a:rPr lang="en-US" altLang="ja-JP" sz="1131" kern="0" dirty="0">
                <a:solidFill>
                  <a:prstClr val="white"/>
                </a:solidFill>
                <a:latin typeface="Arial" panose="020B0604020202020204" pitchFamily="34" charset="0"/>
                <a:cs typeface="Arial" panose="020B0604020202020204" pitchFamily="34" charset="0"/>
              </a:rPr>
              <a:t>Self-discipline</a:t>
            </a:r>
            <a:endParaRPr lang="ja-JP" altLang="en-US" sz="1131" kern="0" dirty="0">
              <a:solidFill>
                <a:prstClr val="white"/>
              </a:solidFill>
              <a:latin typeface="Arial" panose="020B0604020202020204" pitchFamily="34" charset="0"/>
              <a:cs typeface="Arial" panose="020B0604020202020204" pitchFamily="34" charset="0"/>
            </a:endParaRPr>
          </a:p>
        </p:txBody>
      </p:sp>
      <p:cxnSp>
        <p:nvCxnSpPr>
          <p:cNvPr id="99" name="直線矢印コネクタ 98">
            <a:extLst>
              <a:ext uri="{FF2B5EF4-FFF2-40B4-BE49-F238E27FC236}">
                <a16:creationId xmlns:a16="http://schemas.microsoft.com/office/drawing/2014/main" id="{8EF2FA86-5A2F-4F06-BD3F-9C28F044D57A}"/>
              </a:ext>
            </a:extLst>
          </p:cNvPr>
          <p:cNvCxnSpPr/>
          <p:nvPr/>
        </p:nvCxnSpPr>
        <p:spPr>
          <a:xfrm flipH="1" flipV="1">
            <a:off x="3965526" y="5418597"/>
            <a:ext cx="709296" cy="19963"/>
          </a:xfrm>
          <a:prstGeom prst="straightConnector1">
            <a:avLst/>
          </a:prstGeom>
          <a:noFill/>
          <a:ln w="57150" cap="flat" cmpd="sng" algn="ctr">
            <a:solidFill>
              <a:srgbClr val="FFC000"/>
            </a:solidFill>
            <a:prstDash val="solid"/>
            <a:headEnd type="triangle"/>
            <a:tailEnd type="triangle"/>
          </a:ln>
          <a:effectLst/>
        </p:spPr>
      </p:cxnSp>
      <p:cxnSp>
        <p:nvCxnSpPr>
          <p:cNvPr id="100" name="直線矢印コネクタ 99">
            <a:extLst>
              <a:ext uri="{FF2B5EF4-FFF2-40B4-BE49-F238E27FC236}">
                <a16:creationId xmlns:a16="http://schemas.microsoft.com/office/drawing/2014/main" id="{2E689457-3B7E-4B56-9F17-E301A9FC46A7}"/>
              </a:ext>
            </a:extLst>
          </p:cNvPr>
          <p:cNvCxnSpPr>
            <a:endCxn id="78" idx="6"/>
          </p:cNvCxnSpPr>
          <p:nvPr/>
        </p:nvCxnSpPr>
        <p:spPr>
          <a:xfrm flipH="1">
            <a:off x="7343368" y="5547566"/>
            <a:ext cx="588879" cy="19963"/>
          </a:xfrm>
          <a:prstGeom prst="straightConnector1">
            <a:avLst/>
          </a:prstGeom>
          <a:noFill/>
          <a:ln w="57150" cap="flat" cmpd="sng" algn="ctr">
            <a:solidFill>
              <a:srgbClr val="FFC000"/>
            </a:solidFill>
            <a:prstDash val="solid"/>
            <a:headEnd type="triangle"/>
            <a:tailEnd type="triangle"/>
          </a:ln>
          <a:effectLst/>
        </p:spPr>
      </p:cxnSp>
      <p:sp>
        <p:nvSpPr>
          <p:cNvPr id="102" name="角丸四角形 69">
            <a:extLst>
              <a:ext uri="{FF2B5EF4-FFF2-40B4-BE49-F238E27FC236}">
                <a16:creationId xmlns:a16="http://schemas.microsoft.com/office/drawing/2014/main" id="{4CB0CA77-E736-4459-93E3-9286809E6ADF}"/>
              </a:ext>
            </a:extLst>
          </p:cNvPr>
          <p:cNvSpPr/>
          <p:nvPr/>
        </p:nvSpPr>
        <p:spPr>
          <a:xfrm>
            <a:off x="4547264" y="4581527"/>
            <a:ext cx="1979825" cy="358837"/>
          </a:xfrm>
          <a:prstGeom prst="roundRect">
            <a:avLst/>
          </a:prstGeom>
          <a:noFill/>
          <a:ln w="25400" cap="flat" cmpd="sng" algn="ctr">
            <a:solidFill>
              <a:srgbClr val="4F81BD"/>
            </a:solidFill>
            <a:prstDash val="solid"/>
          </a:ln>
          <a:effectLst/>
        </p:spPr>
        <p:txBody>
          <a:bodyPr rtlCol="0" anchor="ctr"/>
          <a:lstStyle/>
          <a:p>
            <a:pPr defTabSz="861993" fontAlgn="auto">
              <a:spcBef>
                <a:spcPts val="0"/>
              </a:spcBef>
              <a:spcAft>
                <a:spcPts val="0"/>
              </a:spcAft>
              <a:defRPr/>
            </a:pPr>
            <a:r>
              <a:rPr lang="en-US" altLang="ja-JP" sz="1539" kern="0" dirty="0">
                <a:solidFill>
                  <a:prstClr val="black"/>
                </a:solidFill>
                <a:latin typeface="Arial" panose="020B0604020202020204" pitchFamily="34" charset="0"/>
                <a:cs typeface="Arial" panose="020B0604020202020204" pitchFamily="34" charset="0"/>
              </a:rPr>
              <a:t>Exchanges &amp; SROs</a:t>
            </a:r>
            <a:endParaRPr lang="ja-JP" altLang="en-US" sz="1539" kern="0" dirty="0">
              <a:solidFill>
                <a:prstClr val="black"/>
              </a:solidFill>
              <a:latin typeface="Arial" panose="020B0604020202020204" pitchFamily="34" charset="0"/>
              <a:cs typeface="Arial" panose="020B0604020202020204" pitchFamily="34" charset="0"/>
            </a:endParaRPr>
          </a:p>
        </p:txBody>
      </p:sp>
      <p:sp>
        <p:nvSpPr>
          <p:cNvPr id="80" name="角丸四角形 15">
            <a:extLst>
              <a:ext uri="{FF2B5EF4-FFF2-40B4-BE49-F238E27FC236}">
                <a16:creationId xmlns:a16="http://schemas.microsoft.com/office/drawing/2014/main" id="{9536D66B-1B5E-4341-9591-629DACABEA7C}"/>
              </a:ext>
            </a:extLst>
          </p:cNvPr>
          <p:cNvSpPr/>
          <p:nvPr/>
        </p:nvSpPr>
        <p:spPr>
          <a:xfrm>
            <a:off x="2469451" y="2911692"/>
            <a:ext cx="1622982" cy="1396192"/>
          </a:xfrm>
          <a:prstGeom prst="roundRect">
            <a:avLst/>
          </a:prstGeom>
          <a:solidFill>
            <a:srgbClr val="92D050">
              <a:alpha val="50000"/>
            </a:srgbClr>
          </a:solidFill>
          <a:ln w="25400" cap="flat" cmpd="sng" algn="ctr">
            <a:noFill/>
            <a:prstDash val="solid"/>
          </a:ln>
          <a:effectLst/>
        </p:spPr>
        <p:txBody>
          <a:bodyPr rtlCol="0" anchor="ctr"/>
          <a:lstStyle/>
          <a:p>
            <a:pPr defTabSz="861993" fontAlgn="auto">
              <a:spcBef>
                <a:spcPts val="0"/>
              </a:spcBef>
              <a:spcAft>
                <a:spcPts val="0"/>
              </a:spcAft>
              <a:defRPr/>
            </a:pPr>
            <a:endParaRPr lang="ja-JP" altLang="en-US" sz="1697" kern="0" dirty="0">
              <a:solidFill>
                <a:prstClr val="white"/>
              </a:solidFill>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B936EBF9-4884-44DA-AF04-FFC5ED8E25EE}"/>
              </a:ext>
            </a:extLst>
          </p:cNvPr>
          <p:cNvSpPr txBox="1"/>
          <p:nvPr/>
        </p:nvSpPr>
        <p:spPr>
          <a:xfrm>
            <a:off x="2289652" y="2925983"/>
            <a:ext cx="1982587" cy="329193"/>
          </a:xfrm>
          <a:prstGeom prst="rect">
            <a:avLst/>
          </a:prstGeom>
          <a:noFill/>
        </p:spPr>
        <p:txBody>
          <a:bodyPr wrap="square" rtlCol="0">
            <a:spAutoFit/>
          </a:bodyPr>
          <a:lstStyle/>
          <a:p>
            <a:pPr defTabSz="861993" fontAlgn="auto">
              <a:spcBef>
                <a:spcPts val="0"/>
              </a:spcBef>
              <a:spcAft>
                <a:spcPts val="0"/>
              </a:spcAft>
              <a:defRPr/>
            </a:pPr>
            <a:r>
              <a:rPr lang="en-US" altLang="ja-JP" sz="1539" kern="0" dirty="0">
                <a:solidFill>
                  <a:prstClr val="black"/>
                </a:solidFill>
                <a:latin typeface="Arial" panose="020B0604020202020204" pitchFamily="34" charset="0"/>
                <a:cs typeface="Arial" panose="020B0604020202020204" pitchFamily="34" charset="0"/>
              </a:rPr>
              <a:t>Investors</a:t>
            </a:r>
            <a:endParaRPr lang="ja-JP" altLang="en-US" sz="1539" kern="0" dirty="0">
              <a:solidFill>
                <a:prstClr val="black"/>
              </a:solidFill>
              <a:latin typeface="Arial" panose="020B0604020202020204" pitchFamily="34"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9166B28C-4CAC-4D05-B82A-44E4DF82BEAC}"/>
              </a:ext>
            </a:extLst>
          </p:cNvPr>
          <p:cNvSpPr txBox="1"/>
          <p:nvPr/>
        </p:nvSpPr>
        <p:spPr>
          <a:xfrm>
            <a:off x="3139984" y="3319680"/>
            <a:ext cx="932586" cy="408060"/>
          </a:xfrm>
          <a:prstGeom prst="rect">
            <a:avLst/>
          </a:prstGeom>
          <a:noFill/>
        </p:spPr>
        <p:txBody>
          <a:bodyPr wrap="square" rtlCol="0">
            <a:spAutoFit/>
          </a:bodyPr>
          <a:lstStyle/>
          <a:p>
            <a:pPr defTabSz="861993" fontAlgn="auto">
              <a:spcBef>
                <a:spcPts val="0"/>
              </a:spcBef>
              <a:spcAft>
                <a:spcPts val="0"/>
              </a:spcAft>
              <a:defRPr/>
            </a:pPr>
            <a:r>
              <a:rPr lang="ja-JP" altLang="en-US" sz="1026" kern="0" dirty="0">
                <a:solidFill>
                  <a:prstClr val="black"/>
                </a:solidFill>
                <a:latin typeface="Arial" panose="020B0604020202020204" pitchFamily="34" charset="0"/>
                <a:cs typeface="Arial" panose="020B0604020202020204" pitchFamily="34" charset="0"/>
              </a:rPr>
              <a:t> </a:t>
            </a:r>
            <a:r>
              <a:rPr lang="en-US" altLang="ja-JP" sz="1026" kern="0" dirty="0">
                <a:solidFill>
                  <a:prstClr val="black"/>
                </a:solidFill>
                <a:latin typeface="Arial" panose="020B0604020202020204" pitchFamily="34" charset="0"/>
                <a:cs typeface="Arial" panose="020B0604020202020204" pitchFamily="34" charset="0"/>
              </a:rPr>
              <a:t>Institutional </a:t>
            </a:r>
          </a:p>
          <a:p>
            <a:pPr defTabSz="861993" fontAlgn="auto">
              <a:spcBef>
                <a:spcPts val="0"/>
              </a:spcBef>
              <a:spcAft>
                <a:spcPts val="0"/>
              </a:spcAft>
              <a:defRPr/>
            </a:pPr>
            <a:r>
              <a:rPr lang="en-US" altLang="ja-JP" sz="1026" kern="0" dirty="0">
                <a:solidFill>
                  <a:prstClr val="black"/>
                </a:solidFill>
                <a:latin typeface="Arial" panose="020B0604020202020204" pitchFamily="34" charset="0"/>
                <a:cs typeface="Arial" panose="020B0604020202020204" pitchFamily="34" charset="0"/>
              </a:rPr>
              <a:t> Investors</a:t>
            </a:r>
            <a:endParaRPr lang="ja-JP" altLang="en-US" sz="1026" kern="0" dirty="0">
              <a:solidFill>
                <a:prstClr val="black"/>
              </a:solidFill>
              <a:latin typeface="Arial" panose="020B0604020202020204" pitchFamily="34" charset="0"/>
              <a:cs typeface="Arial" panose="020B0604020202020204" pitchFamily="34" charset="0"/>
            </a:endParaRPr>
          </a:p>
        </p:txBody>
      </p:sp>
      <p:sp>
        <p:nvSpPr>
          <p:cNvPr id="85" name="テキスト ボックス 84">
            <a:extLst>
              <a:ext uri="{FF2B5EF4-FFF2-40B4-BE49-F238E27FC236}">
                <a16:creationId xmlns:a16="http://schemas.microsoft.com/office/drawing/2014/main" id="{BC828B1C-7D85-4981-A927-D6F08C56D44F}"/>
              </a:ext>
            </a:extLst>
          </p:cNvPr>
          <p:cNvSpPr txBox="1"/>
          <p:nvPr/>
        </p:nvSpPr>
        <p:spPr>
          <a:xfrm>
            <a:off x="2495468" y="3315036"/>
            <a:ext cx="952434" cy="408060"/>
          </a:xfrm>
          <a:prstGeom prst="rect">
            <a:avLst/>
          </a:prstGeom>
          <a:noFill/>
        </p:spPr>
        <p:txBody>
          <a:bodyPr wrap="square" rtlCol="0">
            <a:spAutoFit/>
          </a:bodyPr>
          <a:lstStyle/>
          <a:p>
            <a:pPr algn="l" defTabSz="861993" fontAlgn="auto">
              <a:spcBef>
                <a:spcPts val="0"/>
              </a:spcBef>
              <a:spcAft>
                <a:spcPts val="0"/>
              </a:spcAft>
              <a:defRPr/>
            </a:pPr>
            <a:r>
              <a:rPr lang="en-US" altLang="ja-JP" sz="1026" kern="0" dirty="0">
                <a:solidFill>
                  <a:prstClr val="black"/>
                </a:solidFill>
                <a:latin typeface="Arial" panose="020B0604020202020204" pitchFamily="34" charset="0"/>
                <a:cs typeface="Arial" panose="020B0604020202020204" pitchFamily="34" charset="0"/>
              </a:rPr>
              <a:t>Retail Investors</a:t>
            </a:r>
            <a:endParaRPr lang="ja-JP" altLang="en-US" sz="1026" kern="0" dirty="0">
              <a:solidFill>
                <a:prstClr val="black"/>
              </a:solidFill>
              <a:latin typeface="Arial" panose="020B0604020202020204" pitchFamily="34" charset="0"/>
              <a:cs typeface="Arial" panose="020B0604020202020204" pitchFamily="34" charset="0"/>
            </a:endParaRPr>
          </a:p>
        </p:txBody>
      </p:sp>
      <p:pic>
        <p:nvPicPr>
          <p:cNvPr id="86" name="図 85">
            <a:extLst>
              <a:ext uri="{FF2B5EF4-FFF2-40B4-BE49-F238E27FC236}">
                <a16:creationId xmlns:a16="http://schemas.microsoft.com/office/drawing/2014/main" id="{655C84E7-D2AD-41AF-BEEB-39705C818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47905" y="3688091"/>
            <a:ext cx="298777" cy="311968"/>
          </a:xfrm>
          <a:prstGeom prst="rect">
            <a:avLst/>
          </a:prstGeom>
          <a:solidFill>
            <a:srgbClr val="92D050">
              <a:alpha val="0"/>
            </a:srgbClr>
          </a:solidFill>
        </p:spPr>
      </p:pic>
      <p:sp>
        <p:nvSpPr>
          <p:cNvPr id="87" name="角丸四角形 93">
            <a:extLst>
              <a:ext uri="{FF2B5EF4-FFF2-40B4-BE49-F238E27FC236}">
                <a16:creationId xmlns:a16="http://schemas.microsoft.com/office/drawing/2014/main" id="{254496B9-7E0A-471C-81C4-A499124207E7}"/>
              </a:ext>
            </a:extLst>
          </p:cNvPr>
          <p:cNvSpPr/>
          <p:nvPr/>
        </p:nvSpPr>
        <p:spPr>
          <a:xfrm>
            <a:off x="2524150" y="3315039"/>
            <a:ext cx="646685" cy="720023"/>
          </a:xfrm>
          <a:prstGeom prst="roundRect">
            <a:avLst/>
          </a:prstGeom>
          <a:noFill/>
          <a:ln w="25400" cap="flat" cmpd="sng" algn="ctr">
            <a:solidFill>
              <a:srgbClr val="9BBB59"/>
            </a:solidFill>
            <a:prstDash val="solid"/>
          </a:ln>
          <a:effectLst/>
        </p:spPr>
        <p:txBody>
          <a:bodyPr rtlCol="0" anchor="ctr"/>
          <a:lstStyle/>
          <a:p>
            <a:pPr defTabSz="861993" fontAlgn="auto">
              <a:spcBef>
                <a:spcPts val="0"/>
              </a:spcBef>
              <a:spcAft>
                <a:spcPts val="0"/>
              </a:spcAft>
              <a:defRPr/>
            </a:pPr>
            <a:endParaRPr lang="ja-JP" altLang="en-US" sz="1697" kern="0">
              <a:solidFill>
                <a:prstClr val="white"/>
              </a:solidFill>
              <a:latin typeface="Arial" panose="020B0604020202020204" pitchFamily="34" charset="0"/>
              <a:cs typeface="Arial" panose="020B0604020202020204" pitchFamily="34" charset="0"/>
            </a:endParaRPr>
          </a:p>
        </p:txBody>
      </p:sp>
      <p:pic>
        <p:nvPicPr>
          <p:cNvPr id="105" name="図 104">
            <a:extLst>
              <a:ext uri="{FF2B5EF4-FFF2-40B4-BE49-F238E27FC236}">
                <a16:creationId xmlns:a16="http://schemas.microsoft.com/office/drawing/2014/main" id="{499D124F-06FF-400F-B97C-1EACC0CA36AB}"/>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2522301" y="3570971"/>
            <a:ext cx="679619" cy="495395"/>
          </a:xfrm>
          <a:prstGeom prst="rect">
            <a:avLst/>
          </a:prstGeom>
          <a:solidFill>
            <a:srgbClr val="92D050">
              <a:alpha val="0"/>
            </a:srgbClr>
          </a:solidFill>
        </p:spPr>
      </p:pic>
      <p:grpSp>
        <p:nvGrpSpPr>
          <p:cNvPr id="107" name="グループ化 106">
            <a:extLst>
              <a:ext uri="{FF2B5EF4-FFF2-40B4-BE49-F238E27FC236}">
                <a16:creationId xmlns:a16="http://schemas.microsoft.com/office/drawing/2014/main" id="{CDC28241-C7B4-4C3E-97DD-8D3EEB178DAC}"/>
              </a:ext>
            </a:extLst>
          </p:cNvPr>
          <p:cNvGrpSpPr/>
          <p:nvPr/>
        </p:nvGrpSpPr>
        <p:grpSpPr>
          <a:xfrm>
            <a:off x="7649991" y="4224672"/>
            <a:ext cx="651714" cy="704737"/>
            <a:chOff x="5981723" y="2526241"/>
            <a:chExt cx="826433" cy="492336"/>
          </a:xfrm>
        </p:grpSpPr>
        <p:sp>
          <p:nvSpPr>
            <p:cNvPr id="108" name="楕円 107">
              <a:extLst>
                <a:ext uri="{FF2B5EF4-FFF2-40B4-BE49-F238E27FC236}">
                  <a16:creationId xmlns:a16="http://schemas.microsoft.com/office/drawing/2014/main" id="{BA6230E6-79F5-4BCF-A94F-558C82D6900C}"/>
                </a:ext>
              </a:extLst>
            </p:cNvPr>
            <p:cNvSpPr/>
            <p:nvPr/>
          </p:nvSpPr>
          <p:spPr>
            <a:xfrm>
              <a:off x="5981723" y="2706650"/>
              <a:ext cx="826433" cy="311927"/>
            </a:xfrm>
            <a:prstGeom prst="ellipse">
              <a:avLst/>
            </a:prstGeom>
            <a:solidFill>
              <a:srgbClr val="FFC000"/>
            </a:solidFill>
            <a:ln w="25400" cap="flat" cmpd="sng" algn="ctr">
              <a:noFill/>
              <a:prstDash val="solid"/>
            </a:ln>
            <a:effectLst/>
          </p:spPr>
          <p:txBody>
            <a:bodyPr lIns="0" tIns="0" rIns="0" bIns="0" rtlCol="0" anchor="ctr"/>
            <a:lstStyle/>
            <a:p>
              <a:pPr defTabSz="861993" fontAlgn="auto">
                <a:spcBef>
                  <a:spcPts val="0"/>
                </a:spcBef>
                <a:spcAft>
                  <a:spcPts val="0"/>
                </a:spcAft>
                <a:defRPr/>
              </a:pPr>
              <a:r>
                <a:rPr lang="en-US" altLang="zh-TW" sz="942" kern="0" dirty="0">
                  <a:solidFill>
                    <a:prstClr val="black"/>
                  </a:solidFill>
                  <a:latin typeface="Arial" panose="020B0604020202020204" pitchFamily="34" charset="0"/>
                  <a:cs typeface="Arial" panose="020B0604020202020204" pitchFamily="34" charset="0"/>
                </a:rPr>
                <a:t>Audit Firms</a:t>
              </a:r>
              <a:endParaRPr lang="ja-JP" altLang="en-US" sz="942" kern="0" dirty="0">
                <a:solidFill>
                  <a:prstClr val="black"/>
                </a:solidFill>
                <a:latin typeface="Arial" panose="020B0604020202020204" pitchFamily="34" charset="0"/>
                <a:cs typeface="Arial" panose="020B0604020202020204" pitchFamily="34" charset="0"/>
              </a:endParaRPr>
            </a:p>
          </p:txBody>
        </p:sp>
        <p:cxnSp>
          <p:nvCxnSpPr>
            <p:cNvPr id="109" name="カギ線コネクタ 17">
              <a:extLst>
                <a:ext uri="{FF2B5EF4-FFF2-40B4-BE49-F238E27FC236}">
                  <a16:creationId xmlns:a16="http://schemas.microsoft.com/office/drawing/2014/main" id="{6B00C3A5-9373-4E67-8386-75F99EE13D77}"/>
                </a:ext>
              </a:extLst>
            </p:cNvPr>
            <p:cNvCxnSpPr>
              <a:cxnSpLocks/>
            </p:cNvCxnSpPr>
            <p:nvPr/>
          </p:nvCxnSpPr>
          <p:spPr>
            <a:xfrm flipH="1" flipV="1">
              <a:off x="6394938" y="2526241"/>
              <a:ext cx="3" cy="192853"/>
            </a:xfrm>
            <a:prstGeom prst="straightConnector1">
              <a:avLst/>
            </a:prstGeom>
            <a:noFill/>
            <a:ln w="63500" cap="flat" cmpd="sng" algn="ctr">
              <a:solidFill>
                <a:srgbClr val="FFC000"/>
              </a:solidFill>
              <a:prstDash val="solid"/>
              <a:headEnd type="none"/>
              <a:tailEnd type="triangle" w="med" len="sm"/>
            </a:ln>
            <a:effectLst/>
          </p:spPr>
        </p:cxnSp>
      </p:grpSp>
      <p:cxnSp>
        <p:nvCxnSpPr>
          <p:cNvPr id="71" name="直線矢印コネクタ 70">
            <a:extLst>
              <a:ext uri="{FF2B5EF4-FFF2-40B4-BE49-F238E27FC236}">
                <a16:creationId xmlns:a16="http://schemas.microsoft.com/office/drawing/2014/main" id="{7D8CDE14-39C6-4397-A908-9D7932D97E11}"/>
              </a:ext>
            </a:extLst>
          </p:cNvPr>
          <p:cNvCxnSpPr>
            <a:cxnSpLocks/>
          </p:cNvCxnSpPr>
          <p:nvPr/>
        </p:nvCxnSpPr>
        <p:spPr>
          <a:xfrm flipH="1" flipV="1">
            <a:off x="4117707" y="3835625"/>
            <a:ext cx="809700" cy="11710"/>
          </a:xfrm>
          <a:prstGeom prst="straightConnector1">
            <a:avLst/>
          </a:prstGeom>
          <a:noFill/>
          <a:ln w="88900" cap="flat" cmpd="sng" algn="ctr">
            <a:solidFill>
              <a:srgbClr val="9BBB59"/>
            </a:solidFill>
            <a:prstDash val="solid"/>
            <a:tailEnd type="triangle"/>
          </a:ln>
          <a:effectLst/>
        </p:spPr>
      </p:cxnSp>
      <p:cxnSp>
        <p:nvCxnSpPr>
          <p:cNvPr id="91" name="直線矢印コネクタ 90">
            <a:extLst>
              <a:ext uri="{FF2B5EF4-FFF2-40B4-BE49-F238E27FC236}">
                <a16:creationId xmlns:a16="http://schemas.microsoft.com/office/drawing/2014/main" id="{CF6BFE93-F77D-4C8D-8A25-F5470F8A8CCF}"/>
              </a:ext>
            </a:extLst>
          </p:cNvPr>
          <p:cNvCxnSpPr/>
          <p:nvPr/>
        </p:nvCxnSpPr>
        <p:spPr>
          <a:xfrm>
            <a:off x="4053572" y="3037091"/>
            <a:ext cx="4363091" cy="0"/>
          </a:xfrm>
          <a:prstGeom prst="straightConnector1">
            <a:avLst/>
          </a:prstGeom>
          <a:noFill/>
          <a:ln w="88900" cap="flat" cmpd="sng" algn="ctr">
            <a:solidFill>
              <a:srgbClr val="9BBB59"/>
            </a:solidFill>
            <a:prstDash val="solid"/>
            <a:tailEnd type="triangle"/>
          </a:ln>
          <a:effectLst/>
        </p:spPr>
      </p:cxnSp>
      <p:cxnSp>
        <p:nvCxnSpPr>
          <p:cNvPr id="104" name="直線矢印コネクタ 103">
            <a:extLst>
              <a:ext uri="{FF2B5EF4-FFF2-40B4-BE49-F238E27FC236}">
                <a16:creationId xmlns:a16="http://schemas.microsoft.com/office/drawing/2014/main" id="{0B269809-558D-4D26-B812-1558AAC30DB1}"/>
              </a:ext>
            </a:extLst>
          </p:cNvPr>
          <p:cNvCxnSpPr/>
          <p:nvPr/>
        </p:nvCxnSpPr>
        <p:spPr>
          <a:xfrm flipH="1" flipV="1">
            <a:off x="4097668" y="4187714"/>
            <a:ext cx="4338512" cy="19471"/>
          </a:xfrm>
          <a:prstGeom prst="straightConnector1">
            <a:avLst/>
          </a:prstGeom>
          <a:noFill/>
          <a:ln w="88900" cap="flat" cmpd="sng" algn="ctr">
            <a:solidFill>
              <a:srgbClr val="9BBB59"/>
            </a:solidFill>
            <a:prstDash val="solid"/>
            <a:tailEnd type="triangle"/>
          </a:ln>
          <a:effectLst/>
        </p:spPr>
      </p:cxnSp>
      <p:cxnSp>
        <p:nvCxnSpPr>
          <p:cNvPr id="106" name="カギ線コネクタ 61">
            <a:extLst>
              <a:ext uri="{FF2B5EF4-FFF2-40B4-BE49-F238E27FC236}">
                <a16:creationId xmlns:a16="http://schemas.microsoft.com/office/drawing/2014/main" id="{EEEC1AD9-2C47-413A-92FA-03951EDEADD1}"/>
              </a:ext>
            </a:extLst>
          </p:cNvPr>
          <p:cNvCxnSpPr/>
          <p:nvPr/>
        </p:nvCxnSpPr>
        <p:spPr>
          <a:xfrm>
            <a:off x="4310074" y="3039612"/>
            <a:ext cx="592640" cy="304449"/>
          </a:xfrm>
          <a:prstGeom prst="bentConnector3">
            <a:avLst>
              <a:gd name="adj1" fmla="val 35215"/>
            </a:avLst>
          </a:prstGeom>
          <a:noFill/>
          <a:ln w="88900" cap="flat" cmpd="sng" algn="ctr">
            <a:solidFill>
              <a:srgbClr val="9BBB59"/>
            </a:solidFill>
            <a:prstDash val="solid"/>
            <a:tailEnd type="triangle"/>
          </a:ln>
          <a:effectLst/>
        </p:spPr>
      </p:cxnSp>
      <p:cxnSp>
        <p:nvCxnSpPr>
          <p:cNvPr id="110" name="カギ線コネクタ 66">
            <a:extLst>
              <a:ext uri="{FF2B5EF4-FFF2-40B4-BE49-F238E27FC236}">
                <a16:creationId xmlns:a16="http://schemas.microsoft.com/office/drawing/2014/main" id="{BEAEFA36-2B80-4667-8BD5-4ABF020E5DD3}"/>
              </a:ext>
            </a:extLst>
          </p:cNvPr>
          <p:cNvCxnSpPr/>
          <p:nvPr/>
        </p:nvCxnSpPr>
        <p:spPr>
          <a:xfrm rot="10800000">
            <a:off x="7244428" y="3908818"/>
            <a:ext cx="592640" cy="304449"/>
          </a:xfrm>
          <a:prstGeom prst="bentConnector3">
            <a:avLst>
              <a:gd name="adj1" fmla="val 35215"/>
            </a:avLst>
          </a:prstGeom>
          <a:noFill/>
          <a:ln w="88900" cap="flat" cmpd="sng" algn="ctr">
            <a:solidFill>
              <a:srgbClr val="9BBB59"/>
            </a:solidFill>
            <a:prstDash val="solid"/>
            <a:tailEnd type="triangle"/>
          </a:ln>
          <a:effectLst/>
        </p:spPr>
      </p:cxnSp>
      <p:cxnSp>
        <p:nvCxnSpPr>
          <p:cNvPr id="111" name="直線矢印コネクタ 110">
            <a:extLst>
              <a:ext uri="{FF2B5EF4-FFF2-40B4-BE49-F238E27FC236}">
                <a16:creationId xmlns:a16="http://schemas.microsoft.com/office/drawing/2014/main" id="{1F29486C-CCF4-4390-A3C2-54D5D0237E4D}"/>
              </a:ext>
            </a:extLst>
          </p:cNvPr>
          <p:cNvCxnSpPr>
            <a:cxnSpLocks/>
          </p:cNvCxnSpPr>
          <p:nvPr/>
        </p:nvCxnSpPr>
        <p:spPr>
          <a:xfrm>
            <a:off x="7246394" y="3385224"/>
            <a:ext cx="1156536" cy="9914"/>
          </a:xfrm>
          <a:prstGeom prst="straightConnector1">
            <a:avLst/>
          </a:prstGeom>
          <a:noFill/>
          <a:ln w="88900" cap="flat" cmpd="sng" algn="ctr">
            <a:solidFill>
              <a:srgbClr val="9BBB59"/>
            </a:solidFill>
            <a:prstDash val="solid"/>
            <a:tailEnd type="triangle"/>
          </a:ln>
          <a:effectLst/>
        </p:spPr>
      </p:cxnSp>
      <p:sp>
        <p:nvSpPr>
          <p:cNvPr id="123" name="角丸四角形 93">
            <a:extLst>
              <a:ext uri="{FF2B5EF4-FFF2-40B4-BE49-F238E27FC236}">
                <a16:creationId xmlns:a16="http://schemas.microsoft.com/office/drawing/2014/main" id="{19FFA579-F89C-4C10-83A0-340E9D0720F4}"/>
              </a:ext>
            </a:extLst>
          </p:cNvPr>
          <p:cNvSpPr/>
          <p:nvPr/>
        </p:nvSpPr>
        <p:spPr>
          <a:xfrm>
            <a:off x="3216338" y="3302410"/>
            <a:ext cx="763795" cy="720023"/>
          </a:xfrm>
          <a:prstGeom prst="roundRect">
            <a:avLst/>
          </a:prstGeom>
          <a:noFill/>
          <a:ln w="25400" cap="flat" cmpd="sng" algn="ctr">
            <a:solidFill>
              <a:srgbClr val="9BBB59"/>
            </a:solidFill>
            <a:prstDash val="solid"/>
          </a:ln>
          <a:effectLst/>
        </p:spPr>
        <p:txBody>
          <a:bodyPr rtlCol="0" anchor="ctr"/>
          <a:lstStyle/>
          <a:p>
            <a:pPr defTabSz="861993" fontAlgn="auto">
              <a:spcBef>
                <a:spcPts val="0"/>
              </a:spcBef>
              <a:spcAft>
                <a:spcPts val="0"/>
              </a:spcAft>
              <a:defRPr/>
            </a:pPr>
            <a:endParaRPr lang="ja-JP" altLang="en-US" sz="1697" kern="0">
              <a:solidFill>
                <a:prstClr val="white"/>
              </a:solidFill>
              <a:latin typeface="Arial" panose="020B0604020202020204" pitchFamily="34" charset="0"/>
              <a:cs typeface="Arial" panose="020B0604020202020204" pitchFamily="34" charset="0"/>
            </a:endParaRPr>
          </a:p>
        </p:txBody>
      </p:sp>
      <p:sp>
        <p:nvSpPr>
          <p:cNvPr id="56" name="角丸四角形 15">
            <a:extLst>
              <a:ext uri="{FF2B5EF4-FFF2-40B4-BE49-F238E27FC236}">
                <a16:creationId xmlns:a16="http://schemas.microsoft.com/office/drawing/2014/main" id="{9536D66B-1B5E-4341-9591-629DACABEA7C}"/>
              </a:ext>
            </a:extLst>
          </p:cNvPr>
          <p:cNvSpPr/>
          <p:nvPr/>
        </p:nvSpPr>
        <p:spPr>
          <a:xfrm>
            <a:off x="8374596" y="2925980"/>
            <a:ext cx="1622982" cy="1396192"/>
          </a:xfrm>
          <a:prstGeom prst="roundRect">
            <a:avLst/>
          </a:prstGeom>
          <a:solidFill>
            <a:srgbClr val="92D050">
              <a:alpha val="50000"/>
            </a:srgbClr>
          </a:solidFill>
          <a:ln w="25400" cap="flat" cmpd="sng" algn="ctr">
            <a:noFill/>
            <a:prstDash val="solid"/>
          </a:ln>
          <a:effectLst/>
        </p:spPr>
        <p:txBody>
          <a:bodyPr rtlCol="0" anchor="ctr"/>
          <a:lstStyle/>
          <a:p>
            <a:pPr defTabSz="861993" fontAlgn="auto">
              <a:spcBef>
                <a:spcPts val="0"/>
              </a:spcBef>
              <a:spcAft>
                <a:spcPts val="0"/>
              </a:spcAft>
              <a:defRPr/>
            </a:pPr>
            <a:endParaRPr lang="ja-JP" altLang="en-US" sz="1697" kern="0" dirty="0">
              <a:solidFill>
                <a:prstClr val="white"/>
              </a:solidFill>
              <a:latin typeface="Arial" panose="020B0604020202020204" pitchFamily="34" charset="0"/>
              <a:cs typeface="Arial" panose="020B0604020202020204" pitchFamily="34" charset="0"/>
            </a:endParaRPr>
          </a:p>
        </p:txBody>
      </p:sp>
      <p:sp>
        <p:nvSpPr>
          <p:cNvPr id="98" name="楕円 97">
            <a:extLst>
              <a:ext uri="{FF2B5EF4-FFF2-40B4-BE49-F238E27FC236}">
                <a16:creationId xmlns:a16="http://schemas.microsoft.com/office/drawing/2014/main" id="{A0BC89BD-483C-4AC2-8D86-E59B7DE9F886}"/>
              </a:ext>
            </a:extLst>
          </p:cNvPr>
          <p:cNvSpPr/>
          <p:nvPr/>
        </p:nvSpPr>
        <p:spPr>
          <a:xfrm>
            <a:off x="8500055" y="3454087"/>
            <a:ext cx="1304442" cy="478811"/>
          </a:xfrm>
          <a:prstGeom prst="ellipse">
            <a:avLst/>
          </a:prstGeom>
          <a:gradFill flip="none" rotWithShape="1">
            <a:gsLst>
              <a:gs pos="0">
                <a:srgbClr val="4BACC6">
                  <a:lumMod val="67000"/>
                </a:srgbClr>
              </a:gs>
              <a:gs pos="48000">
                <a:srgbClr val="4BACC6">
                  <a:lumMod val="97000"/>
                  <a:lumOff val="3000"/>
                </a:srgbClr>
              </a:gs>
              <a:gs pos="100000">
                <a:srgbClr val="4BACC6">
                  <a:lumMod val="60000"/>
                  <a:lumOff val="40000"/>
                </a:srgbClr>
              </a:gs>
            </a:gsLst>
            <a:lin ang="16200000" scaled="1"/>
            <a:tileRect/>
          </a:gradFill>
          <a:ln>
            <a:noFill/>
          </a:ln>
          <a:effectLst/>
        </p:spPr>
        <p:txBody>
          <a:bodyPr rtlCol="0" anchor="ctr"/>
          <a:lstStyle/>
          <a:p>
            <a:pPr defTabSz="861993" fontAlgn="auto">
              <a:spcBef>
                <a:spcPts val="0"/>
              </a:spcBef>
              <a:spcAft>
                <a:spcPts val="0"/>
              </a:spcAft>
              <a:defRPr/>
            </a:pPr>
            <a:r>
              <a:rPr lang="en-US" altLang="ja-JP" sz="1131" kern="0" dirty="0">
                <a:solidFill>
                  <a:prstClr val="white"/>
                </a:solidFill>
                <a:latin typeface="Arial" panose="020B0604020202020204" pitchFamily="34" charset="0"/>
                <a:cs typeface="Arial" panose="020B0604020202020204" pitchFamily="34" charset="0"/>
              </a:rPr>
              <a:t>Proper Disclosure</a:t>
            </a:r>
            <a:endParaRPr lang="ja-JP" altLang="en-US" sz="1131" kern="0" dirty="0">
              <a:solidFill>
                <a:prstClr val="white"/>
              </a:solidFill>
              <a:latin typeface="Arial" panose="020B0604020202020204" pitchFamily="34" charset="0"/>
              <a:cs typeface="Arial" panose="020B0604020202020204" pitchFamily="34" charset="0"/>
            </a:endParaRPr>
          </a:p>
        </p:txBody>
      </p:sp>
      <p:grpSp>
        <p:nvGrpSpPr>
          <p:cNvPr id="88" name="グループ化 87">
            <a:extLst>
              <a:ext uri="{FF2B5EF4-FFF2-40B4-BE49-F238E27FC236}">
                <a16:creationId xmlns:a16="http://schemas.microsoft.com/office/drawing/2014/main" id="{FBF213FD-D8F8-48AB-A0EC-CA733E58A942}"/>
              </a:ext>
            </a:extLst>
          </p:cNvPr>
          <p:cNvGrpSpPr/>
          <p:nvPr/>
        </p:nvGrpSpPr>
        <p:grpSpPr>
          <a:xfrm>
            <a:off x="8497764" y="2902476"/>
            <a:ext cx="1357690" cy="1405411"/>
            <a:chOff x="5714170" y="1395895"/>
            <a:chExt cx="1440158" cy="1490778"/>
          </a:xfrm>
        </p:grpSpPr>
        <p:pic>
          <p:nvPicPr>
            <p:cNvPr id="90" name="図 89">
              <a:extLst>
                <a:ext uri="{FF2B5EF4-FFF2-40B4-BE49-F238E27FC236}">
                  <a16:creationId xmlns:a16="http://schemas.microsoft.com/office/drawing/2014/main" id="{9E5C4E77-9342-48F5-B7A6-8C9F5CA93021}"/>
                </a:ext>
              </a:extLst>
            </p:cNvPr>
            <p:cNvPicPr>
              <a:picLocks noChangeAspect="1"/>
            </p:cNvPicPr>
            <p:nvPr/>
          </p:nvPicPr>
          <p:blipFill>
            <a:blip r:embed="rId11" cstate="print">
              <a:duotone>
                <a:prstClr val="black"/>
                <a:srgbClr val="4F81BD">
                  <a:tint val="45000"/>
                  <a:satMod val="400000"/>
                </a:srgbClr>
              </a:duotone>
              <a:extLst>
                <a:ext uri="{28A0092B-C50C-407E-A947-70E740481C1C}">
                  <a14:useLocalDpi xmlns:a14="http://schemas.microsoft.com/office/drawing/2010/main" val="0"/>
                </a:ext>
              </a:extLst>
            </a:blip>
            <a:stretch>
              <a:fillRect/>
            </a:stretch>
          </p:blipFill>
          <p:spPr>
            <a:xfrm>
              <a:off x="6271965" y="2518556"/>
              <a:ext cx="368117" cy="368117"/>
            </a:xfrm>
            <a:prstGeom prst="rect">
              <a:avLst/>
            </a:prstGeom>
            <a:solidFill>
              <a:srgbClr val="92D050">
                <a:alpha val="0"/>
              </a:srgbClr>
            </a:solidFill>
          </p:spPr>
        </p:pic>
        <p:sp>
          <p:nvSpPr>
            <p:cNvPr id="89" name="テキスト ボックス 88">
              <a:extLst>
                <a:ext uri="{FF2B5EF4-FFF2-40B4-BE49-F238E27FC236}">
                  <a16:creationId xmlns:a16="http://schemas.microsoft.com/office/drawing/2014/main" id="{312B7FED-E176-4995-9E2A-BF69929B658D}"/>
                </a:ext>
              </a:extLst>
            </p:cNvPr>
            <p:cNvSpPr txBox="1"/>
            <p:nvPr/>
          </p:nvSpPr>
          <p:spPr>
            <a:xfrm>
              <a:off x="5714170" y="1395895"/>
              <a:ext cx="1440158" cy="590641"/>
            </a:xfrm>
            <a:prstGeom prst="rect">
              <a:avLst/>
            </a:prstGeom>
            <a:noFill/>
          </p:spPr>
          <p:txBody>
            <a:bodyPr wrap="square" rtlCol="0">
              <a:spAutoFit/>
            </a:bodyPr>
            <a:lstStyle/>
            <a:p>
              <a:pPr defTabSz="861993" fontAlgn="auto">
                <a:spcBef>
                  <a:spcPts val="0"/>
                </a:spcBef>
                <a:spcAft>
                  <a:spcPts val="0"/>
                </a:spcAft>
                <a:defRPr/>
              </a:pPr>
              <a:r>
                <a:rPr lang="en-US" altLang="ja-JP" sz="1509" kern="0" dirty="0">
                  <a:solidFill>
                    <a:prstClr val="black"/>
                  </a:solidFill>
                  <a:latin typeface="Arial" panose="020B0604020202020204" pitchFamily="34" charset="0"/>
                  <a:cs typeface="Arial" panose="020B0604020202020204" pitchFamily="34" charset="0"/>
                </a:rPr>
                <a:t>Listed Companies </a:t>
              </a:r>
            </a:p>
          </p:txBody>
        </p:sp>
      </p:grpSp>
      <p:sp>
        <p:nvSpPr>
          <p:cNvPr id="50" name="角丸四角形 49"/>
          <p:cNvSpPr/>
          <p:nvPr/>
        </p:nvSpPr>
        <p:spPr>
          <a:xfrm>
            <a:off x="3071246" y="5676765"/>
            <a:ext cx="1200265" cy="266697"/>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lIns="277096" rIns="0" rtlCol="0" anchor="ctr" anchorCtr="0"/>
          <a:lstStyle/>
          <a:p>
            <a:pPr algn="ctr"/>
            <a:r>
              <a:rPr lang="ja-JP" altLang="en-US" sz="684" b="1" kern="0"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50" charset="-128"/>
                <a:cs typeface="Arial" panose="020B0604020202020204" pitchFamily="34" charset="0"/>
              </a:rPr>
              <a:t>　　</a:t>
            </a:r>
            <a:r>
              <a:rPr lang="en-US" altLang="ja-JP" sz="684" b="1" kern="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50" charset="-128"/>
                <a:cs typeface="Arial" panose="020B0604020202020204" pitchFamily="34" charset="0"/>
              </a:rPr>
              <a:t>Local Finance Bureau, etc. </a:t>
            </a:r>
            <a:endParaRPr lang="ja-JP" altLang="en-US" sz="684" b="1" kern="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50" charset="-128"/>
              <a:cs typeface="Arial" panose="020B0604020202020204" pitchFamily="34" charset="0"/>
            </a:endParaRPr>
          </a:p>
        </p:txBody>
      </p:sp>
      <p:pic>
        <p:nvPicPr>
          <p:cNvPr id="51" name="図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01917" y="5724992"/>
            <a:ext cx="323396" cy="176665"/>
          </a:xfrm>
          <a:prstGeom prst="rect">
            <a:avLst/>
          </a:prstGeom>
        </p:spPr>
      </p:pic>
      <p:cxnSp>
        <p:nvCxnSpPr>
          <p:cNvPr id="53" name="直線矢印コネクタ 52">
            <a:extLst>
              <a:ext uri="{FF2B5EF4-FFF2-40B4-BE49-F238E27FC236}">
                <a16:creationId xmlns:a16="http://schemas.microsoft.com/office/drawing/2014/main" id="{8EF2FA86-5A2F-4F06-BD3F-9C28F044D57A}"/>
              </a:ext>
            </a:extLst>
          </p:cNvPr>
          <p:cNvCxnSpPr/>
          <p:nvPr/>
        </p:nvCxnSpPr>
        <p:spPr>
          <a:xfrm flipH="1">
            <a:off x="4271512" y="5651980"/>
            <a:ext cx="403313" cy="103768"/>
          </a:xfrm>
          <a:prstGeom prst="straightConnector1">
            <a:avLst/>
          </a:prstGeom>
          <a:noFill/>
          <a:ln w="57150" cap="flat" cmpd="sng" algn="ctr">
            <a:solidFill>
              <a:srgbClr val="FFC000"/>
            </a:solidFill>
            <a:prstDash val="solid"/>
            <a:headEnd type="triangle"/>
            <a:tailEnd type="triangle"/>
          </a:ln>
          <a:effectLst/>
        </p:spPr>
      </p:cxnSp>
      <p:sp>
        <p:nvSpPr>
          <p:cNvPr id="54" name="スライド番号プレースホルダー 1"/>
          <p:cNvSpPr>
            <a:spLocks noGrp="1"/>
          </p:cNvSpPr>
          <p:nvPr>
            <p:ph type="sldNum" sz="quarter" idx="11"/>
          </p:nvPr>
        </p:nvSpPr>
        <p:spPr>
          <a:xfrm>
            <a:off x="9804497" y="6280325"/>
            <a:ext cx="2133600" cy="457200"/>
          </a:xfrm>
        </p:spPr>
        <p:txBody>
          <a:bodyPr/>
          <a:lstStyle/>
          <a:p>
            <a:r>
              <a:rPr lang="en-US" altLang="ja-JP" dirty="0" smtClean="0"/>
              <a:t>3</a:t>
            </a:r>
            <a:endParaRPr lang="en-US" altLang="ja-JP" dirty="0"/>
          </a:p>
        </p:txBody>
      </p:sp>
      <p:sp>
        <p:nvSpPr>
          <p:cNvPr id="55" name="Rectangle 3"/>
          <p:cNvSpPr txBox="1">
            <a:spLocks noChangeArrowheads="1"/>
          </p:cNvSpPr>
          <p:nvPr/>
        </p:nvSpPr>
        <p:spPr>
          <a:xfrm>
            <a:off x="1442634" y="367101"/>
            <a:ext cx="9060398" cy="570426"/>
          </a:xfrm>
          <a:prstGeom prst="rect">
            <a:avLst/>
          </a:prstGeom>
          <a:noFill/>
        </p:spPr>
        <p:txBody>
          <a:bodyPr vert="horz" lIns="0" t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en-US" altLang="ja-JP" sz="2800" b="1" dirty="0">
                <a:solidFill>
                  <a:schemeClr val="accent5">
                    <a:lumMod val="10000"/>
                  </a:schemeClr>
                </a:solidFill>
                <a:latin typeface="Arial" panose="020B0604020202020204" pitchFamily="34" charset="0"/>
                <a:cs typeface="Arial" panose="020B0604020202020204" pitchFamily="34" charset="0"/>
              </a:rPr>
              <a:t> </a:t>
            </a:r>
            <a:endParaRPr lang="zh-TW" altLang="en-US" sz="2800" b="1" dirty="0">
              <a:solidFill>
                <a:schemeClr val="accent5">
                  <a:lumMod val="10000"/>
                </a:schemeClr>
              </a:solidFill>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1768730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fld id="{83F19C59-8160-447B-84C1-18D1261DD5AA}" type="slidenum">
              <a:rPr lang="en-US" altLang="ja-JP" smtClean="0"/>
              <a:pPr/>
              <a:t>4</a:t>
            </a:fld>
            <a:endParaRPr lang="en-US" altLang="ja-JP" dirty="0"/>
          </a:p>
        </p:txBody>
      </p:sp>
      <p:sp>
        <p:nvSpPr>
          <p:cNvPr id="4" name="Rectangle 3"/>
          <p:cNvSpPr txBox="1">
            <a:spLocks noChangeArrowheads="1"/>
          </p:cNvSpPr>
          <p:nvPr/>
        </p:nvSpPr>
        <p:spPr>
          <a:xfrm>
            <a:off x="2118349" y="326410"/>
            <a:ext cx="6608481" cy="880715"/>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pPr>
            <a:r>
              <a:rPr lang="en-US" altLang="ja-JP" sz="2800" b="1" dirty="0">
                <a:solidFill>
                  <a:schemeClr val="accent5">
                    <a:lumMod val="10000"/>
                  </a:schemeClr>
                </a:solidFill>
                <a:latin typeface="Arial" panose="020B0604020202020204" pitchFamily="34" charset="0"/>
                <a:cs typeface="Arial" panose="020B0604020202020204" pitchFamily="34" charset="0"/>
              </a:rPr>
              <a:t>Example of Case :</a:t>
            </a:r>
          </a:p>
          <a:p>
            <a:pPr fontAlgn="auto">
              <a:spcAft>
                <a:spcPts val="0"/>
              </a:spcAft>
            </a:pPr>
            <a:r>
              <a:rPr lang="en-US" altLang="ja-JP" sz="2800" b="1" dirty="0">
                <a:solidFill>
                  <a:schemeClr val="accent5">
                    <a:lumMod val="10000"/>
                  </a:schemeClr>
                </a:solidFill>
                <a:latin typeface="Arial" panose="020B0604020202020204" pitchFamily="34" charset="0"/>
                <a:cs typeface="Arial" panose="020B0604020202020204" pitchFamily="34" charset="0"/>
              </a:rPr>
              <a:t> </a:t>
            </a:r>
            <a:r>
              <a:rPr lang="en-US" altLang="ja-JP" sz="2800" b="1" dirty="0">
                <a:solidFill>
                  <a:schemeClr val="tx1"/>
                </a:solidFill>
                <a:latin typeface="Arial" panose="020B0604020202020204" pitchFamily="34" charset="0"/>
                <a:cs typeface="Arial" panose="020B0604020202020204" pitchFamily="34" charset="0"/>
                <a:sym typeface="ＭＳ Ｐゴシック" pitchFamily="50" charset="-128"/>
              </a:rPr>
              <a:t>Complex Cross-Border Investigation</a:t>
            </a:r>
            <a:endParaRPr lang="en-US" altLang="ja-JP" sz="2800" b="1" dirty="0">
              <a:solidFill>
                <a:schemeClr val="accent5">
                  <a:lumMod val="10000"/>
                </a:schemeClr>
              </a:solidFill>
              <a:latin typeface="Arial" panose="020B0604020202020204" pitchFamily="34" charset="0"/>
              <a:cs typeface="Arial" panose="020B0604020202020204" pitchFamily="34" charset="0"/>
            </a:endParaRPr>
          </a:p>
        </p:txBody>
      </p:sp>
      <p:sp>
        <p:nvSpPr>
          <p:cNvPr id="6" name="左大かっこ 1"/>
          <p:cNvSpPr>
            <a:spLocks/>
          </p:cNvSpPr>
          <p:nvPr/>
        </p:nvSpPr>
        <p:spPr bwMode="auto">
          <a:xfrm>
            <a:off x="2589218" y="3213106"/>
            <a:ext cx="71437" cy="1008063"/>
          </a:xfrm>
          <a:prstGeom prst="leftBracket">
            <a:avLst>
              <a:gd name="adj" fmla="val 842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fontAlgn="base" hangingPunct="0">
              <a:spcBef>
                <a:spcPct val="20000"/>
              </a:spcBef>
              <a:buChar char="n"/>
              <a:defRPr kumimoji="1" sz="3200">
                <a:solidFill>
                  <a:schemeClr val="tx1"/>
                </a:solidFill>
                <a:latin typeface="Arial" charset="0"/>
                <a:ea typeface="ＭＳ Ｐゴシック" pitchFamily="50" charset="-128"/>
              </a:defRPr>
            </a:lvl1pPr>
            <a:lvl2pPr marL="742950" indent="-285750" eaLnBrk="0" fontAlgn="base" hangingPunct="0">
              <a:spcBef>
                <a:spcPct val="20000"/>
              </a:spcBef>
              <a:buClr>
                <a:schemeClr val="accent2"/>
              </a:buClr>
              <a:buSzPct val="80000"/>
              <a:buChar char="¨"/>
              <a:defRPr kumimoji="1" sz="2800">
                <a:solidFill>
                  <a:schemeClr val="tx1"/>
                </a:solidFill>
                <a:latin typeface="Arial" charset="0"/>
                <a:ea typeface="ＭＳ Ｐゴシック" pitchFamily="50" charset="-128"/>
              </a:defRPr>
            </a:lvl2pPr>
            <a:lvl3pPr marL="1143000" indent="-228600" eaLnBrk="0" fontAlgn="base" hangingPunct="0">
              <a:spcBef>
                <a:spcPct val="20000"/>
              </a:spcBef>
              <a:buSzPct val="65000"/>
              <a:buChar char="n"/>
              <a:defRPr kumimoji="1" sz="2400">
                <a:solidFill>
                  <a:schemeClr val="tx1"/>
                </a:solidFill>
                <a:latin typeface="Arial" charset="0"/>
                <a:ea typeface="ＭＳ Ｐゴシック" pitchFamily="50" charset="-128"/>
              </a:defRPr>
            </a:lvl3pPr>
            <a:lvl4pPr marL="1600200" indent="-228600" eaLnBrk="0" fontAlgn="base" hangingPunct="0">
              <a:spcBef>
                <a:spcPct val="20000"/>
              </a:spcBef>
              <a:buClr>
                <a:schemeClr val="accent2"/>
              </a:buClr>
              <a:buSzPct val="70000"/>
              <a:buChar char="¨"/>
              <a:defRPr kumimoji="1" sz="2000">
                <a:solidFill>
                  <a:schemeClr val="tx1"/>
                </a:solidFill>
                <a:latin typeface="Arial" charset="0"/>
                <a:ea typeface="ＭＳ Ｐゴシック" pitchFamily="50" charset="-128"/>
              </a:defRPr>
            </a:lvl4pPr>
            <a:lvl5pPr marL="2057400" indent="-228600" eaLnBrk="0" fontAlgn="base"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eaLnBrk="1" hangingPunct="1">
              <a:buClr>
                <a:srgbClr val="DBF5F9"/>
              </a:buClr>
              <a:buFont typeface="Wingdings" pitchFamily="2" charset="2"/>
              <a:buNone/>
            </a:pPr>
            <a:endParaRPr lang="ja-JP" altLang="en-US" sz="2000" dirty="0">
              <a:solidFill>
                <a:schemeClr val="bg2">
                  <a:lumMod val="25000"/>
                </a:schemeClr>
              </a:solidFill>
              <a:latin typeface="ＭＳ Ｐゴシック" pitchFamily="50" charset="-128"/>
            </a:endParaRPr>
          </a:p>
        </p:txBody>
      </p:sp>
      <p:sp>
        <p:nvSpPr>
          <p:cNvPr id="7" name="左大かっこ 2"/>
          <p:cNvSpPr>
            <a:spLocks/>
          </p:cNvSpPr>
          <p:nvPr/>
        </p:nvSpPr>
        <p:spPr bwMode="auto">
          <a:xfrm>
            <a:off x="2589218" y="3213100"/>
            <a:ext cx="73025" cy="914400"/>
          </a:xfrm>
          <a:prstGeom prst="leftBracket">
            <a:avLst>
              <a:gd name="adj" fmla="val 834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fontAlgn="base" hangingPunct="0">
              <a:spcBef>
                <a:spcPct val="20000"/>
              </a:spcBef>
              <a:buChar char="n"/>
              <a:defRPr kumimoji="1" sz="3200">
                <a:solidFill>
                  <a:schemeClr val="tx1"/>
                </a:solidFill>
                <a:latin typeface="Arial" charset="0"/>
                <a:ea typeface="ＭＳ Ｐゴシック" pitchFamily="50" charset="-128"/>
              </a:defRPr>
            </a:lvl1pPr>
            <a:lvl2pPr marL="742950" indent="-285750" eaLnBrk="0" fontAlgn="base" hangingPunct="0">
              <a:spcBef>
                <a:spcPct val="20000"/>
              </a:spcBef>
              <a:buClr>
                <a:schemeClr val="accent2"/>
              </a:buClr>
              <a:buSzPct val="80000"/>
              <a:buChar char="¨"/>
              <a:defRPr kumimoji="1" sz="2800">
                <a:solidFill>
                  <a:schemeClr val="tx1"/>
                </a:solidFill>
                <a:latin typeface="Arial" charset="0"/>
                <a:ea typeface="ＭＳ Ｐゴシック" pitchFamily="50" charset="-128"/>
              </a:defRPr>
            </a:lvl2pPr>
            <a:lvl3pPr marL="1143000" indent="-228600" eaLnBrk="0" fontAlgn="base" hangingPunct="0">
              <a:spcBef>
                <a:spcPct val="20000"/>
              </a:spcBef>
              <a:buSzPct val="65000"/>
              <a:buChar char="n"/>
              <a:defRPr kumimoji="1" sz="2400">
                <a:solidFill>
                  <a:schemeClr val="tx1"/>
                </a:solidFill>
                <a:latin typeface="Arial" charset="0"/>
                <a:ea typeface="ＭＳ Ｐゴシック" pitchFamily="50" charset="-128"/>
              </a:defRPr>
            </a:lvl3pPr>
            <a:lvl4pPr marL="1600200" indent="-228600" eaLnBrk="0" fontAlgn="base" hangingPunct="0">
              <a:spcBef>
                <a:spcPct val="20000"/>
              </a:spcBef>
              <a:buClr>
                <a:schemeClr val="accent2"/>
              </a:buClr>
              <a:buSzPct val="70000"/>
              <a:buChar char="¨"/>
              <a:defRPr kumimoji="1" sz="2000">
                <a:solidFill>
                  <a:schemeClr val="tx1"/>
                </a:solidFill>
                <a:latin typeface="Arial" charset="0"/>
                <a:ea typeface="ＭＳ Ｐゴシック" pitchFamily="50" charset="-128"/>
              </a:defRPr>
            </a:lvl4pPr>
            <a:lvl5pPr marL="2057400" indent="-228600" eaLnBrk="0" fontAlgn="base"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eaLnBrk="1" hangingPunct="1">
              <a:buClr>
                <a:srgbClr val="DBF5F9"/>
              </a:buClr>
              <a:buFont typeface="Wingdings" pitchFamily="2" charset="2"/>
              <a:buNone/>
            </a:pPr>
            <a:endParaRPr lang="ja-JP" altLang="en-US" sz="2000" dirty="0">
              <a:solidFill>
                <a:schemeClr val="bg2">
                  <a:lumMod val="25000"/>
                </a:schemeClr>
              </a:solidFill>
              <a:latin typeface="ＭＳ Ｐゴシック" pitchFamily="50" charset="-128"/>
            </a:endParaRPr>
          </a:p>
        </p:txBody>
      </p:sp>
      <p:sp>
        <p:nvSpPr>
          <p:cNvPr id="8" name="テキスト ボックス 4"/>
          <p:cNvSpPr txBox="1">
            <a:spLocks noChangeArrowheads="1"/>
          </p:cNvSpPr>
          <p:nvPr/>
        </p:nvSpPr>
        <p:spPr bwMode="auto">
          <a:xfrm>
            <a:off x="1884658" y="3961141"/>
            <a:ext cx="21425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514350" indent="-5143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1" indent="0" eaLnBrk="1" hangingPunct="1">
              <a:spcBef>
                <a:spcPts val="1200"/>
              </a:spcBef>
              <a:buNone/>
            </a:pPr>
            <a:r>
              <a:rPr lang="ja-JP" altLang="en-US" sz="1600" dirty="0">
                <a:solidFill>
                  <a:schemeClr val="bg2">
                    <a:lumMod val="25000"/>
                  </a:schemeClr>
                </a:solidFill>
                <a:latin typeface="Arial" panose="020B0604020202020204" pitchFamily="34" charset="0"/>
                <a:cs typeface="Arial" panose="020B0604020202020204" pitchFamily="34" charset="0"/>
              </a:rPr>
              <a:t> </a:t>
            </a:r>
            <a:r>
              <a:rPr lang="en-US" altLang="ja-JP" sz="1600" dirty="0">
                <a:solidFill>
                  <a:schemeClr val="bg2">
                    <a:lumMod val="25000"/>
                  </a:schemeClr>
                </a:solidFill>
                <a:latin typeface="Arial" panose="020B0604020202020204" pitchFamily="34" charset="0"/>
                <a:cs typeface="Arial" panose="020B0604020202020204" pitchFamily="34" charset="0"/>
              </a:rPr>
              <a:t>CFD  </a:t>
            </a:r>
            <a:r>
              <a:rPr lang="ja-JP" altLang="en-US" sz="1600" dirty="0">
                <a:solidFill>
                  <a:schemeClr val="bg2">
                    <a:lumMod val="25000"/>
                  </a:schemeClr>
                </a:solidFill>
                <a:latin typeface="Arial" panose="020B0604020202020204" pitchFamily="34" charset="0"/>
                <a:cs typeface="Arial" panose="020B0604020202020204" pitchFamily="34" charset="0"/>
              </a:rPr>
              <a:t>　</a:t>
            </a:r>
            <a:r>
              <a:rPr lang="en-US" altLang="ja-JP" sz="1600" dirty="0">
                <a:solidFill>
                  <a:schemeClr val="bg2">
                    <a:lumMod val="25000"/>
                  </a:schemeClr>
                </a:solidFill>
                <a:latin typeface="Arial" panose="020B0604020202020204" pitchFamily="34" charset="0"/>
                <a:cs typeface="Arial" panose="020B0604020202020204" pitchFamily="34" charset="0"/>
              </a:rPr>
              <a:t>Transactions</a:t>
            </a:r>
          </a:p>
          <a:p>
            <a:pPr marL="0" lvl="1" indent="0" eaLnBrk="1" hangingPunct="1">
              <a:spcBef>
                <a:spcPts val="1200"/>
              </a:spcBef>
              <a:buNone/>
            </a:pPr>
            <a:r>
              <a:rPr lang="en-US" altLang="ja-JP" sz="1600" dirty="0">
                <a:solidFill>
                  <a:schemeClr val="bg2">
                    <a:lumMod val="25000"/>
                  </a:schemeClr>
                </a:solidFill>
                <a:latin typeface="Arial" panose="020B0604020202020204" pitchFamily="34" charset="0"/>
                <a:cs typeface="Arial" panose="020B0604020202020204" pitchFamily="34" charset="0"/>
              </a:rPr>
              <a:t>(OTC</a:t>
            </a:r>
            <a:r>
              <a:rPr lang="ja-JP" altLang="en-US" sz="1600" dirty="0">
                <a:solidFill>
                  <a:schemeClr val="bg2">
                    <a:lumMod val="25000"/>
                  </a:schemeClr>
                </a:solidFill>
                <a:latin typeface="Arial" panose="020B0604020202020204" pitchFamily="34" charset="0"/>
                <a:cs typeface="Arial" panose="020B0604020202020204" pitchFamily="34" charset="0"/>
              </a:rPr>
              <a:t>　</a:t>
            </a:r>
            <a:r>
              <a:rPr lang="en-US" altLang="ja-JP" sz="1600" dirty="0">
                <a:solidFill>
                  <a:schemeClr val="bg2">
                    <a:lumMod val="25000"/>
                  </a:schemeClr>
                </a:solidFill>
                <a:latin typeface="Arial" panose="020B0604020202020204" pitchFamily="34" charset="0"/>
                <a:cs typeface="Arial" panose="020B0604020202020204" pitchFamily="34" charset="0"/>
              </a:rPr>
              <a:t>  Derivative)</a:t>
            </a:r>
          </a:p>
        </p:txBody>
      </p:sp>
      <p:cxnSp>
        <p:nvCxnSpPr>
          <p:cNvPr id="9" name="直線コネクタ 8"/>
          <p:cNvCxnSpPr/>
          <p:nvPr/>
        </p:nvCxnSpPr>
        <p:spPr>
          <a:xfrm>
            <a:off x="4888176" y="1694810"/>
            <a:ext cx="1" cy="4844107"/>
          </a:xfrm>
          <a:prstGeom prst="line">
            <a:avLst/>
          </a:prstGeom>
          <a:ln w="28575">
            <a:solidFill>
              <a:srgbClr val="459BCA"/>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2012507" y="4365104"/>
            <a:ext cx="6137295" cy="0"/>
          </a:xfrm>
          <a:prstGeom prst="line">
            <a:avLst/>
          </a:prstGeom>
          <a:ln w="28575">
            <a:solidFill>
              <a:srgbClr val="459BCA"/>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502320" y="2058879"/>
            <a:ext cx="2346966" cy="2068623"/>
          </a:xfrm>
          <a:prstGeom prst="rect">
            <a:avLst/>
          </a:prstGeom>
          <a:ln w="25400"/>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Private Business Company</a:t>
            </a:r>
          </a:p>
          <a:p>
            <a:pPr algn="ctr"/>
            <a:r>
              <a:rPr lang="en-US" altLang="ja-JP" sz="14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(Shell Company)</a:t>
            </a:r>
            <a:endParaRPr kumimoji="1" lang="en-US" altLang="ja-JP" sz="14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endParaRPr>
          </a:p>
          <a:p>
            <a:pPr>
              <a:spcBef>
                <a:spcPts val="0"/>
              </a:spcBef>
            </a:pPr>
            <a:endParaRPr lang="en-US" altLang="ja-JP" sz="12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endParaRPr>
          </a:p>
          <a:p>
            <a:pPr>
              <a:spcBef>
                <a:spcPts val="0"/>
              </a:spcBef>
            </a:pPr>
            <a:r>
              <a:rPr lang="en-US" altLang="ja-JP" sz="1400" dirty="0">
                <a:solidFill>
                  <a:srgbClr val="DE223D"/>
                </a:solidFill>
                <a:latin typeface="Arial" panose="020B0604020202020204" pitchFamily="34" charset="0"/>
                <a:ea typeface="ＭＳ ゴシック" panose="020B0609070205080204" pitchFamily="49" charset="-128"/>
                <a:cs typeface="Arial" panose="020B0604020202020204" pitchFamily="34" charset="0"/>
              </a:rPr>
              <a:t>Securities Account Holder</a:t>
            </a:r>
          </a:p>
        </p:txBody>
      </p:sp>
      <p:sp>
        <p:nvSpPr>
          <p:cNvPr id="12" name="正方形/長方形 11"/>
          <p:cNvSpPr/>
          <p:nvPr/>
        </p:nvSpPr>
        <p:spPr>
          <a:xfrm>
            <a:off x="1787182" y="2081686"/>
            <a:ext cx="2817613" cy="1451921"/>
          </a:xfrm>
          <a:prstGeom prst="rect">
            <a:avLst/>
          </a:prstGeom>
          <a:ln w="25400"/>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6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Manipulator</a:t>
            </a:r>
            <a:endParaRPr kumimoji="1" lang="en-US" altLang="ja-JP" sz="16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endParaRPr>
          </a:p>
          <a:p>
            <a:pPr algn="ctr"/>
            <a:r>
              <a:rPr lang="en-US" altLang="ja-JP" sz="1200" dirty="0">
                <a:solidFill>
                  <a:srgbClr val="DE223D"/>
                </a:solidFill>
                <a:latin typeface="Arial" panose="020B0604020202020204" pitchFamily="34" charset="0"/>
                <a:ea typeface="ＭＳ ゴシック" panose="020B0609070205080204" pitchFamily="49" charset="-128"/>
                <a:cs typeface="Arial" panose="020B0604020202020204" pitchFamily="34" charset="0"/>
              </a:rPr>
              <a:t>Sole director, Shareholder and Beneficial Owner of Shell Company</a:t>
            </a:r>
            <a:endParaRPr kumimoji="1" lang="en-US" altLang="ja-JP" sz="1200" dirty="0">
              <a:solidFill>
                <a:srgbClr val="DE223D"/>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3" name="正方形/長方形 12"/>
          <p:cNvSpPr/>
          <p:nvPr/>
        </p:nvSpPr>
        <p:spPr>
          <a:xfrm>
            <a:off x="8516128" y="2280204"/>
            <a:ext cx="2420448" cy="318170"/>
          </a:xfrm>
          <a:prstGeom prst="rect">
            <a:avLst/>
          </a:prstGeom>
          <a:noFill/>
          <a:ln w="25400">
            <a:noFill/>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6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Tokyo Stock Exchange</a:t>
            </a:r>
            <a:endParaRPr kumimoji="1" lang="en-US" altLang="ja-JP" sz="12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4" name="正方形/長方形 13"/>
          <p:cNvSpPr/>
          <p:nvPr/>
        </p:nvSpPr>
        <p:spPr>
          <a:xfrm>
            <a:off x="2168420" y="5044894"/>
            <a:ext cx="2026907" cy="659412"/>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6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CFD Provider</a:t>
            </a:r>
          </a:p>
          <a:p>
            <a:pPr algn="ctr"/>
            <a:r>
              <a:rPr kumimoji="1" lang="en-US" altLang="ja-JP" sz="16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(Broker)</a:t>
            </a:r>
          </a:p>
        </p:txBody>
      </p:sp>
      <p:cxnSp>
        <p:nvCxnSpPr>
          <p:cNvPr id="15" name="直線コネクタ 14"/>
          <p:cNvCxnSpPr/>
          <p:nvPr/>
        </p:nvCxnSpPr>
        <p:spPr>
          <a:xfrm>
            <a:off x="8149802" y="1694810"/>
            <a:ext cx="1" cy="4844107"/>
          </a:xfrm>
          <a:prstGeom prst="line">
            <a:avLst/>
          </a:prstGeom>
          <a:ln w="28575">
            <a:solidFill>
              <a:srgbClr val="459BCA"/>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443064" y="5047442"/>
            <a:ext cx="4994376" cy="656864"/>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6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DMA provider</a:t>
            </a:r>
          </a:p>
          <a:p>
            <a:pPr algn="ctr"/>
            <a:r>
              <a:rPr lang="en-US" altLang="ja-JP" sz="16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(Broker)</a:t>
            </a:r>
          </a:p>
        </p:txBody>
      </p:sp>
      <p:sp>
        <p:nvSpPr>
          <p:cNvPr id="17" name="正方形/長方形 16"/>
          <p:cNvSpPr/>
          <p:nvPr/>
        </p:nvSpPr>
        <p:spPr>
          <a:xfrm>
            <a:off x="3037264" y="3027720"/>
            <a:ext cx="1331512" cy="263926"/>
          </a:xfrm>
          <a:prstGeom prst="rect">
            <a:avLst/>
          </a:prstGeom>
          <a:ln w="25400"/>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2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Bank Account</a:t>
            </a:r>
          </a:p>
        </p:txBody>
      </p:sp>
      <p:cxnSp>
        <p:nvCxnSpPr>
          <p:cNvPr id="18" name="AutoShape 23"/>
          <p:cNvCxnSpPr>
            <a:cxnSpLocks noChangeShapeType="1"/>
          </p:cNvCxnSpPr>
          <p:nvPr/>
        </p:nvCxnSpPr>
        <p:spPr bwMode="auto">
          <a:xfrm>
            <a:off x="2588826" y="3650687"/>
            <a:ext cx="6265" cy="1284903"/>
          </a:xfrm>
          <a:prstGeom prst="straightConnector1">
            <a:avLst/>
          </a:prstGeom>
          <a:noFill/>
          <a:ln w="38100">
            <a:solidFill>
              <a:srgbClr val="8B1D37">
                <a:alpha val="96861"/>
              </a:srgbClr>
            </a:solidFill>
            <a:round/>
            <a:headEnd type="none" w="lg" len="lg"/>
            <a:tailEnd type="stealth" w="lg" len="lg"/>
          </a:ln>
          <a:extLst>
            <a:ext uri="{909E8E84-426E-40DD-AFC4-6F175D3DCCD1}">
              <a14:hiddenFill xmlns:a14="http://schemas.microsoft.com/office/drawing/2010/main">
                <a:noFill/>
              </a14:hiddenFill>
            </a:ext>
          </a:extLst>
        </p:spPr>
      </p:cxnSp>
      <p:cxnSp>
        <p:nvCxnSpPr>
          <p:cNvPr id="19" name="AutoShape 23"/>
          <p:cNvCxnSpPr>
            <a:cxnSpLocks noChangeShapeType="1"/>
          </p:cNvCxnSpPr>
          <p:nvPr/>
        </p:nvCxnSpPr>
        <p:spPr bwMode="auto">
          <a:xfrm flipV="1">
            <a:off x="4399271" y="5519188"/>
            <a:ext cx="828000" cy="0"/>
          </a:xfrm>
          <a:prstGeom prst="straightConnector1">
            <a:avLst/>
          </a:prstGeom>
          <a:noFill/>
          <a:ln w="38100">
            <a:solidFill>
              <a:srgbClr val="8B1D37">
                <a:alpha val="96861"/>
              </a:srgbClr>
            </a:solidFill>
            <a:round/>
            <a:headEnd type="none" w="lg" len="lg"/>
            <a:tailEnd type="stealth" w="lg" len="lg"/>
          </a:ln>
          <a:extLst>
            <a:ext uri="{909E8E84-426E-40DD-AFC4-6F175D3DCCD1}">
              <a14:hiddenFill xmlns:a14="http://schemas.microsoft.com/office/drawing/2010/main">
                <a:noFill/>
              </a14:hiddenFill>
            </a:ext>
          </a:extLst>
        </p:spPr>
      </p:cxnSp>
      <p:cxnSp>
        <p:nvCxnSpPr>
          <p:cNvPr id="20" name="AutoShape 23"/>
          <p:cNvCxnSpPr>
            <a:cxnSpLocks noChangeShapeType="1"/>
          </p:cNvCxnSpPr>
          <p:nvPr/>
        </p:nvCxnSpPr>
        <p:spPr bwMode="auto">
          <a:xfrm flipH="1" flipV="1">
            <a:off x="10101747" y="3935822"/>
            <a:ext cx="0" cy="897944"/>
          </a:xfrm>
          <a:prstGeom prst="straightConnector1">
            <a:avLst/>
          </a:prstGeom>
          <a:noFill/>
          <a:ln w="38100">
            <a:solidFill>
              <a:srgbClr val="8B1D37">
                <a:alpha val="96861"/>
              </a:srgbClr>
            </a:solidFill>
            <a:round/>
            <a:headEnd type="none" w="lg" len="lg"/>
            <a:tailEnd type="stealth" w="lg" len="lg"/>
          </a:ln>
          <a:extLst>
            <a:ext uri="{909E8E84-426E-40DD-AFC4-6F175D3DCCD1}">
              <a14:hiddenFill xmlns:a14="http://schemas.microsoft.com/office/drawing/2010/main">
                <a:noFill/>
              </a14:hiddenFill>
            </a:ext>
          </a:extLst>
        </p:spPr>
      </p:cxnSp>
      <p:cxnSp>
        <p:nvCxnSpPr>
          <p:cNvPr id="21" name="AutoShape 23"/>
          <p:cNvCxnSpPr>
            <a:cxnSpLocks noChangeShapeType="1"/>
          </p:cNvCxnSpPr>
          <p:nvPr/>
        </p:nvCxnSpPr>
        <p:spPr bwMode="auto">
          <a:xfrm flipH="1">
            <a:off x="3898109" y="3765970"/>
            <a:ext cx="2171690" cy="1160786"/>
          </a:xfrm>
          <a:prstGeom prst="straightConnector1">
            <a:avLst/>
          </a:prstGeom>
          <a:noFill/>
          <a:ln w="38100">
            <a:solidFill>
              <a:srgbClr val="FFC000">
                <a:alpha val="96861"/>
              </a:srgbClr>
            </a:solidFill>
            <a:round/>
            <a:headEnd type="stealth" w="lg" len="lg"/>
            <a:tailEnd type="none" w="lg" len="lg"/>
          </a:ln>
          <a:extLst>
            <a:ext uri="{909E8E84-426E-40DD-AFC4-6F175D3DCCD1}">
              <a14:hiddenFill xmlns:a14="http://schemas.microsoft.com/office/drawing/2010/main">
                <a:noFill/>
              </a14:hiddenFill>
            </a:ext>
          </a:extLst>
        </p:spPr>
      </p:cxnSp>
      <p:sp>
        <p:nvSpPr>
          <p:cNvPr id="22" name="テキスト ボックス 4"/>
          <p:cNvSpPr txBox="1">
            <a:spLocks noChangeArrowheads="1"/>
          </p:cNvSpPr>
          <p:nvPr/>
        </p:nvSpPr>
        <p:spPr bwMode="auto">
          <a:xfrm>
            <a:off x="4838338" y="3549345"/>
            <a:ext cx="832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514350" indent="-5143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1" indent="0" eaLnBrk="1" hangingPunct="1">
              <a:spcBef>
                <a:spcPts val="1200"/>
              </a:spcBef>
              <a:buNone/>
            </a:pPr>
            <a:r>
              <a:rPr lang="en-US" altLang="ja-JP" sz="1600" dirty="0">
                <a:solidFill>
                  <a:schemeClr val="bg2">
                    <a:lumMod val="25000"/>
                  </a:schemeClr>
                </a:solidFill>
                <a:latin typeface="Arial" panose="020B0604020202020204" pitchFamily="34" charset="0"/>
                <a:cs typeface="Arial" panose="020B0604020202020204" pitchFamily="34" charset="0"/>
              </a:rPr>
              <a:t>Profit</a:t>
            </a:r>
          </a:p>
        </p:txBody>
      </p:sp>
      <p:cxnSp>
        <p:nvCxnSpPr>
          <p:cNvPr id="23" name="AutoShape 23"/>
          <p:cNvCxnSpPr>
            <a:cxnSpLocks noChangeShapeType="1"/>
          </p:cNvCxnSpPr>
          <p:nvPr/>
        </p:nvCxnSpPr>
        <p:spPr bwMode="auto">
          <a:xfrm flipH="1" flipV="1">
            <a:off x="4733855" y="2619266"/>
            <a:ext cx="688735" cy="0"/>
          </a:xfrm>
          <a:prstGeom prst="straightConnector1">
            <a:avLst/>
          </a:prstGeom>
          <a:noFill/>
          <a:ln w="38100">
            <a:solidFill>
              <a:schemeClr val="accent3">
                <a:lumMod val="75000"/>
                <a:alpha val="97000"/>
              </a:schemeClr>
            </a:solidFill>
            <a:round/>
            <a:headEnd type="stealth" w="lg" len="lg"/>
            <a:tailEnd type="none" w="lg" len="lg"/>
          </a:ln>
          <a:extLst>
            <a:ext uri="{909E8E84-426E-40DD-AFC4-6F175D3DCCD1}">
              <a14:hiddenFill xmlns:a14="http://schemas.microsoft.com/office/drawing/2010/main">
                <a:noFill/>
              </a14:hiddenFill>
            </a:ext>
          </a:extLst>
        </p:spPr>
      </p:cxnSp>
      <p:sp>
        <p:nvSpPr>
          <p:cNvPr id="24" name="テキスト ボックス 4"/>
          <p:cNvSpPr txBox="1">
            <a:spLocks noChangeArrowheads="1"/>
          </p:cNvSpPr>
          <p:nvPr/>
        </p:nvSpPr>
        <p:spPr bwMode="auto">
          <a:xfrm>
            <a:off x="4715039" y="2259150"/>
            <a:ext cx="707551" cy="34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514350" indent="-5143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1" indent="0" eaLnBrk="1" hangingPunct="1">
              <a:spcBef>
                <a:spcPts val="1200"/>
              </a:spcBef>
              <a:buNone/>
            </a:pPr>
            <a:r>
              <a:rPr lang="en-US" altLang="ja-JP" sz="1600" dirty="0">
                <a:solidFill>
                  <a:schemeClr val="bg2">
                    <a:lumMod val="25000"/>
                  </a:schemeClr>
                </a:solidFill>
                <a:latin typeface="Arial" panose="020B0604020202020204" pitchFamily="34" charset="0"/>
                <a:cs typeface="Arial" panose="020B0604020202020204" pitchFamily="34" charset="0"/>
              </a:rPr>
              <a:t>Own</a:t>
            </a: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629" y="1690365"/>
            <a:ext cx="620214" cy="423813"/>
          </a:xfrm>
          <a:prstGeom prst="rect">
            <a:avLst/>
          </a:prstGeom>
        </p:spPr>
      </p:pic>
      <p:sp>
        <p:nvSpPr>
          <p:cNvPr id="26" name="AutoShape 24"/>
          <p:cNvSpPr>
            <a:spLocks noChangeArrowheads="1"/>
          </p:cNvSpPr>
          <p:nvPr/>
        </p:nvSpPr>
        <p:spPr bwMode="auto">
          <a:xfrm>
            <a:off x="8848493" y="1709363"/>
            <a:ext cx="975906" cy="404812"/>
          </a:xfrm>
          <a:prstGeom prst="roundRect">
            <a:avLst>
              <a:gd name="adj" fmla="val 16667"/>
            </a:avLst>
          </a:prstGeom>
          <a:noFill/>
          <a:ln w="25400">
            <a:noFill/>
            <a:round/>
            <a:headEnd/>
            <a:tailEnd/>
          </a:ln>
        </p:spPr>
        <p:txBody>
          <a:bodyPr lIns="74295" tIns="8890" rIns="74295" bIns="889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en-US" altLang="ja-JP" sz="1600" b="1" dirty="0">
                <a:solidFill>
                  <a:schemeClr val="bg2">
                    <a:lumMod val="25000"/>
                  </a:schemeClr>
                </a:solidFill>
                <a:ea typeface="ＭＳ ゴシック" panose="020B0609070205080204" pitchFamily="49" charset="-128"/>
                <a:cs typeface="Arial" panose="020B0604020202020204" pitchFamily="34" charset="0"/>
              </a:rPr>
              <a:t>Japan</a:t>
            </a:r>
          </a:p>
        </p:txBody>
      </p:sp>
      <p:pic>
        <p:nvPicPr>
          <p:cNvPr id="27" name="図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1672" y="2692275"/>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AutoShape 23"/>
          <p:cNvCxnSpPr>
            <a:cxnSpLocks noChangeShapeType="1"/>
          </p:cNvCxnSpPr>
          <p:nvPr/>
        </p:nvCxnSpPr>
        <p:spPr bwMode="auto">
          <a:xfrm>
            <a:off x="4368779" y="5206941"/>
            <a:ext cx="880005" cy="1287"/>
          </a:xfrm>
          <a:prstGeom prst="straightConnector1">
            <a:avLst/>
          </a:prstGeom>
          <a:noFill/>
          <a:ln w="38100">
            <a:solidFill>
              <a:srgbClr val="FFC000">
                <a:alpha val="96861"/>
              </a:srgbClr>
            </a:solidFill>
            <a:round/>
            <a:headEnd type="stealth" w="lg" len="lg"/>
            <a:tailEnd type="none" w="lg" len="lg"/>
          </a:ln>
          <a:extLst>
            <a:ext uri="{909E8E84-426E-40DD-AFC4-6F175D3DCCD1}">
              <a14:hiddenFill xmlns:a14="http://schemas.microsoft.com/office/drawing/2010/main">
                <a:noFill/>
              </a14:hiddenFill>
            </a:ext>
          </a:extLst>
        </p:spPr>
      </p:cxnSp>
      <p:cxnSp>
        <p:nvCxnSpPr>
          <p:cNvPr id="29" name="AutoShape 23"/>
          <p:cNvCxnSpPr>
            <a:cxnSpLocks noChangeShapeType="1"/>
          </p:cNvCxnSpPr>
          <p:nvPr/>
        </p:nvCxnSpPr>
        <p:spPr bwMode="auto">
          <a:xfrm rot="16200000">
            <a:off x="9056563" y="4400321"/>
            <a:ext cx="880005" cy="1287"/>
          </a:xfrm>
          <a:prstGeom prst="straightConnector1">
            <a:avLst/>
          </a:prstGeom>
          <a:noFill/>
          <a:ln w="38100">
            <a:solidFill>
              <a:srgbClr val="FFC000">
                <a:alpha val="96861"/>
              </a:srgbClr>
            </a:solidFill>
            <a:round/>
            <a:headEnd type="stealth" w="lg" len="lg"/>
            <a:tailEnd type="none" w="lg" len="lg"/>
          </a:ln>
          <a:extLst>
            <a:ext uri="{909E8E84-426E-40DD-AFC4-6F175D3DCCD1}">
              <a14:hiddenFill xmlns:a14="http://schemas.microsoft.com/office/drawing/2010/main">
                <a:noFill/>
              </a14:hiddenFill>
            </a:ext>
          </a:extLst>
        </p:spPr>
      </p:cxnSp>
      <p:sp>
        <p:nvSpPr>
          <p:cNvPr id="30" name="AutoShape 24"/>
          <p:cNvSpPr>
            <a:spLocks noChangeArrowheads="1"/>
          </p:cNvSpPr>
          <p:nvPr/>
        </p:nvSpPr>
        <p:spPr bwMode="auto">
          <a:xfrm>
            <a:off x="5573734" y="1529242"/>
            <a:ext cx="975906" cy="404812"/>
          </a:xfrm>
          <a:prstGeom prst="roundRect">
            <a:avLst>
              <a:gd name="adj" fmla="val 16667"/>
            </a:avLst>
          </a:prstGeom>
          <a:noFill/>
          <a:ln w="25400">
            <a:noFill/>
            <a:round/>
            <a:headEnd/>
            <a:tailEnd/>
          </a:ln>
        </p:spPr>
        <p:txBody>
          <a:bodyPr lIns="74295" tIns="8890" rIns="74295" bIns="889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en-US" altLang="ja-JP" sz="1600" b="1" dirty="0">
                <a:solidFill>
                  <a:schemeClr val="bg2">
                    <a:lumMod val="25000"/>
                  </a:schemeClr>
                </a:solidFill>
                <a:ea typeface="ＭＳ ゴシック" panose="020B0609070205080204" pitchFamily="49" charset="-128"/>
                <a:cs typeface="Arial" panose="020B0604020202020204" pitchFamily="34" charset="0"/>
              </a:rPr>
              <a:t>BVI</a:t>
            </a:r>
          </a:p>
        </p:txBody>
      </p:sp>
      <p:sp>
        <p:nvSpPr>
          <p:cNvPr id="31" name="AutoShape 24"/>
          <p:cNvSpPr>
            <a:spLocks noChangeArrowheads="1"/>
          </p:cNvSpPr>
          <p:nvPr/>
        </p:nvSpPr>
        <p:spPr bwMode="auto">
          <a:xfrm>
            <a:off x="2168420" y="6274644"/>
            <a:ext cx="1240253" cy="404812"/>
          </a:xfrm>
          <a:prstGeom prst="roundRect">
            <a:avLst>
              <a:gd name="adj" fmla="val 16667"/>
            </a:avLst>
          </a:prstGeom>
          <a:noFill/>
          <a:ln w="25400">
            <a:noFill/>
            <a:round/>
            <a:headEnd/>
            <a:tailEnd/>
          </a:ln>
        </p:spPr>
        <p:txBody>
          <a:bodyPr lIns="74295" tIns="8890" rIns="74295" bIns="889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en-US" altLang="ja-JP" sz="1600" b="1" dirty="0">
                <a:solidFill>
                  <a:schemeClr val="bg2">
                    <a:lumMod val="25000"/>
                  </a:schemeClr>
                </a:solidFill>
                <a:ea typeface="ＭＳ ゴシック" panose="020B0609070205080204" pitchFamily="49" charset="-128"/>
                <a:cs typeface="Arial" panose="020B0604020202020204" pitchFamily="34" charset="0"/>
              </a:rPr>
              <a:t>Singapore</a:t>
            </a:r>
          </a:p>
        </p:txBody>
      </p:sp>
      <p:sp>
        <p:nvSpPr>
          <p:cNvPr id="32" name="AutoShape 24"/>
          <p:cNvSpPr>
            <a:spLocks noChangeArrowheads="1"/>
          </p:cNvSpPr>
          <p:nvPr/>
        </p:nvSpPr>
        <p:spPr bwMode="auto">
          <a:xfrm>
            <a:off x="5398103" y="6247113"/>
            <a:ext cx="1435688" cy="404812"/>
          </a:xfrm>
          <a:prstGeom prst="roundRect">
            <a:avLst>
              <a:gd name="adj" fmla="val 16667"/>
            </a:avLst>
          </a:prstGeom>
          <a:noFill/>
          <a:ln w="25400">
            <a:noFill/>
            <a:round/>
            <a:headEnd/>
            <a:tailEnd/>
          </a:ln>
        </p:spPr>
        <p:txBody>
          <a:bodyPr lIns="74295" tIns="8890" rIns="74295" bIns="889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en-US" altLang="ja-JP" sz="1600" b="1" dirty="0">
                <a:solidFill>
                  <a:schemeClr val="bg2">
                    <a:lumMod val="25000"/>
                  </a:schemeClr>
                </a:solidFill>
                <a:ea typeface="ＭＳ ゴシック" panose="020B0609070205080204" pitchFamily="49" charset="-128"/>
                <a:cs typeface="Arial" panose="020B0604020202020204" pitchFamily="34" charset="0"/>
              </a:rPr>
              <a:t>Hong Kong</a:t>
            </a:r>
          </a:p>
        </p:txBody>
      </p:sp>
      <p:sp>
        <p:nvSpPr>
          <p:cNvPr id="33" name="AutoShape 24"/>
          <p:cNvSpPr>
            <a:spLocks noChangeArrowheads="1"/>
          </p:cNvSpPr>
          <p:nvPr/>
        </p:nvSpPr>
        <p:spPr bwMode="auto">
          <a:xfrm>
            <a:off x="2344983" y="1530103"/>
            <a:ext cx="1065119" cy="404812"/>
          </a:xfrm>
          <a:prstGeom prst="roundRect">
            <a:avLst>
              <a:gd name="adj" fmla="val 16667"/>
            </a:avLst>
          </a:prstGeom>
          <a:noFill/>
          <a:ln w="25400">
            <a:noFill/>
            <a:round/>
            <a:headEnd/>
            <a:tailEnd/>
          </a:ln>
        </p:spPr>
        <p:txBody>
          <a:bodyPr lIns="74295" tIns="8890" rIns="74295" bIns="889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en-US" altLang="ja-JP" sz="1600" b="1" dirty="0">
                <a:solidFill>
                  <a:schemeClr val="bg2">
                    <a:lumMod val="25000"/>
                  </a:schemeClr>
                </a:solidFill>
                <a:ea typeface="ＭＳ ゴシック" panose="020B0609070205080204" pitchFamily="49" charset="-128"/>
                <a:cs typeface="Arial" panose="020B0604020202020204" pitchFamily="34" charset="0"/>
              </a:rPr>
              <a:t>China</a:t>
            </a:r>
          </a:p>
        </p:txBody>
      </p:sp>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771" y="3267485"/>
            <a:ext cx="759636" cy="759636"/>
          </a:xfrm>
          <a:prstGeom prst="rect">
            <a:avLst/>
          </a:prstGeom>
        </p:spPr>
      </p:pic>
      <p:grpSp>
        <p:nvGrpSpPr>
          <p:cNvPr id="35" name="グループ化 34"/>
          <p:cNvGrpSpPr/>
          <p:nvPr/>
        </p:nvGrpSpPr>
        <p:grpSpPr>
          <a:xfrm>
            <a:off x="2426492" y="2901923"/>
            <a:ext cx="325451" cy="444733"/>
            <a:chOff x="902489" y="2901920"/>
            <a:chExt cx="325451" cy="444733"/>
          </a:xfrm>
        </p:grpSpPr>
        <p:sp>
          <p:nvSpPr>
            <p:cNvPr id="53" name="二等辺三角形 52"/>
            <p:cNvSpPr/>
            <p:nvPr/>
          </p:nvSpPr>
          <p:spPr>
            <a:xfrm>
              <a:off x="950453" y="3041251"/>
              <a:ext cx="241270" cy="3054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a:p>
          </p:txBody>
        </p:sp>
        <p:sp>
          <p:nvSpPr>
            <p:cNvPr id="54" name="円/楕円 41"/>
            <p:cNvSpPr/>
            <p:nvPr/>
          </p:nvSpPr>
          <p:spPr>
            <a:xfrm>
              <a:off x="902489" y="2901920"/>
              <a:ext cx="325451" cy="2875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a:p>
          </p:txBody>
        </p:sp>
      </p:grpSp>
      <p:pic>
        <p:nvPicPr>
          <p:cNvPr id="36" name="図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8776" y="1524673"/>
            <a:ext cx="600187" cy="410128"/>
          </a:xfrm>
          <a:prstGeom prst="rect">
            <a:avLst/>
          </a:prstGeom>
        </p:spPr>
      </p:pic>
      <p:pic>
        <p:nvPicPr>
          <p:cNvPr id="37" name="図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7787" y="6305157"/>
            <a:ext cx="600187" cy="410128"/>
          </a:xfrm>
          <a:prstGeom prst="rect">
            <a:avLst/>
          </a:prstGeom>
        </p:spPr>
      </p:pic>
      <p:pic>
        <p:nvPicPr>
          <p:cNvPr id="38" name="図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1452" y="6269328"/>
            <a:ext cx="600187" cy="410128"/>
          </a:xfrm>
          <a:prstGeom prst="rect">
            <a:avLst/>
          </a:prstGeom>
        </p:spPr>
      </p:pic>
      <p:pic>
        <p:nvPicPr>
          <p:cNvPr id="39" name="図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2422" y="1534246"/>
            <a:ext cx="600187" cy="410128"/>
          </a:xfrm>
          <a:prstGeom prst="rect">
            <a:avLst/>
          </a:prstGeom>
        </p:spPr>
      </p:pic>
      <p:sp>
        <p:nvSpPr>
          <p:cNvPr id="40" name="正方形/長方形 39"/>
          <p:cNvSpPr/>
          <p:nvPr/>
        </p:nvSpPr>
        <p:spPr>
          <a:xfrm>
            <a:off x="3574802" y="5734218"/>
            <a:ext cx="1606861" cy="416225"/>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spcBef>
                <a:spcPts val="0"/>
              </a:spcBef>
            </a:pPr>
            <a:r>
              <a:rPr kumimoji="1" lang="en-US" altLang="ja-JP" sz="14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Hedge Trading</a:t>
            </a:r>
          </a:p>
        </p:txBody>
      </p:sp>
      <p:cxnSp>
        <p:nvCxnSpPr>
          <p:cNvPr id="41" name="AutoShape 23"/>
          <p:cNvCxnSpPr>
            <a:cxnSpLocks noChangeShapeType="1"/>
          </p:cNvCxnSpPr>
          <p:nvPr/>
        </p:nvCxnSpPr>
        <p:spPr bwMode="auto">
          <a:xfrm>
            <a:off x="4434293" y="3200951"/>
            <a:ext cx="1635506" cy="345467"/>
          </a:xfrm>
          <a:prstGeom prst="straightConnector1">
            <a:avLst/>
          </a:prstGeom>
          <a:noFill/>
          <a:ln w="38100">
            <a:solidFill>
              <a:srgbClr val="FFC000">
                <a:alpha val="96861"/>
              </a:srgbClr>
            </a:solidFill>
            <a:round/>
            <a:headEnd type="stealth" w="lg" len="lg"/>
            <a:tailEnd type="none" w="lg" len="lg"/>
          </a:ln>
          <a:extLst>
            <a:ext uri="{909E8E84-426E-40DD-AFC4-6F175D3DCCD1}">
              <a14:hiddenFill xmlns:a14="http://schemas.microsoft.com/office/drawing/2010/main">
                <a:noFill/>
              </a14:hiddenFill>
            </a:ext>
          </a:extLst>
        </p:spPr>
      </p:cxnSp>
      <p:sp>
        <p:nvSpPr>
          <p:cNvPr id="42" name="正方形/長方形 41"/>
          <p:cNvSpPr/>
          <p:nvPr/>
        </p:nvSpPr>
        <p:spPr>
          <a:xfrm>
            <a:off x="8224257" y="3015398"/>
            <a:ext cx="1298731" cy="416225"/>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0"/>
              </a:spcBef>
            </a:pPr>
            <a:r>
              <a:rPr lang="en-US" altLang="ja-JP" sz="14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Public Stock Market</a:t>
            </a:r>
          </a:p>
        </p:txBody>
      </p:sp>
      <p:sp>
        <p:nvSpPr>
          <p:cNvPr id="43" name="正方形/長方形 42"/>
          <p:cNvSpPr/>
          <p:nvPr/>
        </p:nvSpPr>
        <p:spPr>
          <a:xfrm>
            <a:off x="10265566" y="4589523"/>
            <a:ext cx="710534" cy="316113"/>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spcBef>
                <a:spcPts val="0"/>
              </a:spcBef>
            </a:pPr>
            <a:r>
              <a:rPr kumimoji="1" lang="en-US" altLang="ja-JP" sz="14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DMA</a:t>
            </a:r>
          </a:p>
        </p:txBody>
      </p:sp>
      <p:sp>
        <p:nvSpPr>
          <p:cNvPr id="44" name="爆発 1 43"/>
          <p:cNvSpPr/>
          <p:nvPr/>
        </p:nvSpPr>
        <p:spPr>
          <a:xfrm>
            <a:off x="9135749" y="3362419"/>
            <a:ext cx="1377300" cy="647249"/>
          </a:xfrm>
          <a:prstGeom prst="irregularSeal1">
            <a:avLst/>
          </a:prstGeom>
          <a:solidFill>
            <a:sysClr val="window" lastClr="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50" b="1" dirty="0">
                <a:solidFill>
                  <a:schemeClr val="bg2">
                    <a:lumMod val="25000"/>
                  </a:schemeClr>
                </a:solidFill>
                <a:latin typeface="Arial" panose="020B0604020202020204" pitchFamily="34" charset="0"/>
                <a:cs typeface="Arial" panose="020B0604020202020204" pitchFamily="34" charset="0"/>
              </a:rPr>
              <a:t>Spoofing</a:t>
            </a:r>
            <a:endParaRPr kumimoji="1" lang="ja-JP" altLang="en-US" sz="1050" b="1" dirty="0">
              <a:solidFill>
                <a:schemeClr val="bg2">
                  <a:lumMod val="25000"/>
                </a:schemeClr>
              </a:solidFill>
              <a:latin typeface="Arial" panose="020B0604020202020204" pitchFamily="34" charset="0"/>
              <a:cs typeface="Arial" panose="020B0604020202020204" pitchFamily="34" charset="0"/>
            </a:endParaRPr>
          </a:p>
        </p:txBody>
      </p:sp>
      <p:sp>
        <p:nvSpPr>
          <p:cNvPr id="45" name="正方形/長方形 44"/>
          <p:cNvSpPr/>
          <p:nvPr/>
        </p:nvSpPr>
        <p:spPr>
          <a:xfrm>
            <a:off x="8267113" y="5746969"/>
            <a:ext cx="2792760" cy="327635"/>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spcBef>
                <a:spcPts val="0"/>
              </a:spcBef>
            </a:pPr>
            <a:r>
              <a:rPr kumimoji="1" lang="en-US" altLang="ja-JP" sz="14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DMA : Direct </a:t>
            </a:r>
            <a:r>
              <a:rPr lang="en-US" altLang="ja-JP" sz="14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rPr>
              <a:t>Market Access</a:t>
            </a:r>
            <a:endParaRPr kumimoji="1" lang="en-US" altLang="ja-JP" sz="1400"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nvGrpSpPr>
          <p:cNvPr id="46" name="グループ化 45"/>
          <p:cNvGrpSpPr/>
          <p:nvPr/>
        </p:nvGrpSpPr>
        <p:grpSpPr>
          <a:xfrm>
            <a:off x="8873622" y="991676"/>
            <a:ext cx="1476251" cy="568663"/>
            <a:chOff x="8497983" y="890480"/>
            <a:chExt cx="1476251" cy="568663"/>
          </a:xfrm>
        </p:grpSpPr>
        <p:cxnSp>
          <p:nvCxnSpPr>
            <p:cNvPr id="48" name="AutoShape 23"/>
            <p:cNvCxnSpPr>
              <a:cxnSpLocks noChangeShapeType="1"/>
            </p:cNvCxnSpPr>
            <p:nvPr/>
          </p:nvCxnSpPr>
          <p:spPr bwMode="auto">
            <a:xfrm>
              <a:off x="8586325" y="1294417"/>
              <a:ext cx="545921" cy="0"/>
            </a:xfrm>
            <a:prstGeom prst="straightConnector1">
              <a:avLst/>
            </a:prstGeom>
            <a:noFill/>
            <a:ln w="25400">
              <a:solidFill>
                <a:srgbClr val="8B1D37">
                  <a:alpha val="96861"/>
                </a:srgbClr>
              </a:solidFill>
              <a:round/>
              <a:headEnd type="none" w="lg" len="lg"/>
              <a:tailEnd type="stealth" w="lg" len="lg"/>
            </a:ln>
            <a:extLst>
              <a:ext uri="{909E8E84-426E-40DD-AFC4-6F175D3DCCD1}">
                <a14:hiddenFill xmlns:a14="http://schemas.microsoft.com/office/drawing/2010/main">
                  <a:noFill/>
                </a14:hiddenFill>
              </a:ext>
            </a:extLst>
          </p:spPr>
        </p:cxnSp>
        <p:sp>
          <p:nvSpPr>
            <p:cNvPr id="49" name="テキスト ボックス 4"/>
            <p:cNvSpPr txBox="1">
              <a:spLocks noChangeArrowheads="1"/>
            </p:cNvSpPr>
            <p:nvPr/>
          </p:nvSpPr>
          <p:spPr bwMode="auto">
            <a:xfrm>
              <a:off x="9141876" y="890480"/>
              <a:ext cx="832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514350" indent="-5143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1" indent="0" eaLnBrk="1" hangingPunct="1">
                <a:spcBef>
                  <a:spcPts val="1200"/>
                </a:spcBef>
                <a:buNone/>
              </a:pPr>
              <a:r>
                <a:rPr lang="en-US" altLang="ja-JP" sz="1400" dirty="0">
                  <a:solidFill>
                    <a:schemeClr val="bg2">
                      <a:lumMod val="25000"/>
                    </a:schemeClr>
                  </a:solidFill>
                  <a:latin typeface="Arial" panose="020B0604020202020204" pitchFamily="34" charset="0"/>
                  <a:cs typeface="Arial" panose="020B0604020202020204" pitchFamily="34" charset="0"/>
                </a:rPr>
                <a:t>Profit</a:t>
              </a:r>
            </a:p>
          </p:txBody>
        </p:sp>
        <p:sp>
          <p:nvSpPr>
            <p:cNvPr id="50" name="テキスト ボックス 4"/>
            <p:cNvSpPr txBox="1">
              <a:spLocks noChangeArrowheads="1"/>
            </p:cNvSpPr>
            <p:nvPr/>
          </p:nvSpPr>
          <p:spPr bwMode="auto">
            <a:xfrm>
              <a:off x="9141876" y="1145173"/>
              <a:ext cx="832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514350" indent="-5143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1" indent="0" eaLnBrk="1" hangingPunct="1">
                <a:spcBef>
                  <a:spcPts val="1200"/>
                </a:spcBef>
                <a:buNone/>
              </a:pPr>
              <a:r>
                <a:rPr lang="en-US" altLang="ja-JP" sz="1400" dirty="0">
                  <a:solidFill>
                    <a:schemeClr val="bg2">
                      <a:lumMod val="25000"/>
                    </a:schemeClr>
                  </a:solidFill>
                  <a:latin typeface="Arial" panose="020B0604020202020204" pitchFamily="34" charset="0"/>
                  <a:cs typeface="Arial" panose="020B0604020202020204" pitchFamily="34" charset="0"/>
                </a:rPr>
                <a:t>Order</a:t>
              </a:r>
            </a:p>
          </p:txBody>
        </p:sp>
        <p:sp>
          <p:nvSpPr>
            <p:cNvPr id="51" name="正方形/長方形 50"/>
            <p:cNvSpPr/>
            <p:nvPr/>
          </p:nvSpPr>
          <p:spPr>
            <a:xfrm>
              <a:off x="8497983" y="890480"/>
              <a:ext cx="1337617" cy="568663"/>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en-US" altLang="ja-JP" sz="1200" b="1" dirty="0">
                <a:solidFill>
                  <a:schemeClr val="bg2">
                    <a:lumMod val="25000"/>
                  </a:schemeClr>
                </a:solidFill>
                <a:latin typeface="Arial" panose="020B0604020202020204" pitchFamily="34" charset="0"/>
                <a:ea typeface="ＭＳ ゴシック" panose="020B0609070205080204" pitchFamily="49" charset="-128"/>
                <a:cs typeface="Arial" panose="020B0604020202020204" pitchFamily="34" charset="0"/>
              </a:endParaRPr>
            </a:p>
          </p:txBody>
        </p:sp>
        <p:cxnSp>
          <p:nvCxnSpPr>
            <p:cNvPr id="52" name="AutoShape 23"/>
            <p:cNvCxnSpPr>
              <a:cxnSpLocks noChangeShapeType="1"/>
            </p:cNvCxnSpPr>
            <p:nvPr/>
          </p:nvCxnSpPr>
          <p:spPr bwMode="auto">
            <a:xfrm>
              <a:off x="8586325" y="1052736"/>
              <a:ext cx="545921" cy="0"/>
            </a:xfrm>
            <a:prstGeom prst="straightConnector1">
              <a:avLst/>
            </a:prstGeom>
            <a:noFill/>
            <a:ln w="25400">
              <a:solidFill>
                <a:srgbClr val="FFC000">
                  <a:alpha val="96861"/>
                </a:srgbClr>
              </a:solidFill>
              <a:round/>
              <a:headEnd type="none" w="lg" len="lg"/>
              <a:tailEnd type="stealth" w="lg" len="lg"/>
            </a:ln>
            <a:extLst>
              <a:ext uri="{909E8E84-426E-40DD-AFC4-6F175D3DCCD1}">
                <a14:hiddenFill xmlns:a14="http://schemas.microsoft.com/office/drawing/2010/main">
                  <a:noFill/>
                </a14:hiddenFill>
              </a:ext>
            </a:extLst>
          </p:spPr>
        </p:cxnSp>
      </p:grpSp>
      <p:pic>
        <p:nvPicPr>
          <p:cNvPr id="47" name="図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9535" y="3282211"/>
            <a:ext cx="839763" cy="776178"/>
          </a:xfrm>
          <a:prstGeom prst="rect">
            <a:avLst/>
          </a:prstGeom>
        </p:spPr>
      </p:pic>
    </p:spTree>
    <p:extLst>
      <p:ext uri="{BB962C8B-B14F-4D97-AF65-F5344CB8AC3E}">
        <p14:creationId xmlns:p14="http://schemas.microsoft.com/office/powerpoint/2010/main" val="164407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p:cNvPicPr>
            <a:picLocks noChangeAspect="1"/>
          </p:cNvPicPr>
          <p:nvPr/>
        </p:nvPicPr>
        <p:blipFill rotWithShape="1">
          <a:blip r:embed="rId3"/>
          <a:srcRect t="52695"/>
          <a:stretch/>
        </p:blipFill>
        <p:spPr>
          <a:xfrm>
            <a:off x="1851549" y="887106"/>
            <a:ext cx="8420669" cy="5663821"/>
          </a:xfrm>
          <a:prstGeom prst="rect">
            <a:avLst/>
          </a:prstGeom>
        </p:spPr>
      </p:pic>
      <p:sp>
        <p:nvSpPr>
          <p:cNvPr id="2" name="スライド番号プレースホルダー 1"/>
          <p:cNvSpPr>
            <a:spLocks noGrp="1"/>
          </p:cNvSpPr>
          <p:nvPr>
            <p:ph type="sldNum" sz="quarter" idx="11"/>
          </p:nvPr>
        </p:nvSpPr>
        <p:spPr/>
        <p:txBody>
          <a:bodyPr/>
          <a:lstStyle/>
          <a:p>
            <a:fld id="{83F19C59-8160-447B-84C1-18D1261DD5AA}" type="slidenum">
              <a:rPr lang="en-US" altLang="ja-JP" smtClean="0"/>
              <a:pPr/>
              <a:t>5</a:t>
            </a:fld>
            <a:endParaRPr lang="en-US" altLang="ja-JP" dirty="0"/>
          </a:p>
        </p:txBody>
      </p:sp>
    </p:spTree>
    <p:extLst>
      <p:ext uri="{BB962C8B-B14F-4D97-AF65-F5344CB8AC3E}">
        <p14:creationId xmlns:p14="http://schemas.microsoft.com/office/powerpoint/2010/main" val="105066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9767957" y="6251384"/>
            <a:ext cx="2133600" cy="457200"/>
          </a:xfrm>
        </p:spPr>
        <p:txBody>
          <a:bodyPr/>
          <a:lstStyle/>
          <a:p>
            <a:r>
              <a:rPr lang="en-US" altLang="ja-JP" sz="1000" dirty="0"/>
              <a:t>6</a:t>
            </a:r>
          </a:p>
        </p:txBody>
      </p:sp>
      <p:sp>
        <p:nvSpPr>
          <p:cNvPr id="3" name="Rectangle 3"/>
          <p:cNvSpPr txBox="1">
            <a:spLocks noChangeArrowheads="1"/>
          </p:cNvSpPr>
          <p:nvPr/>
        </p:nvSpPr>
        <p:spPr>
          <a:xfrm>
            <a:off x="3056734" y="510304"/>
            <a:ext cx="6131527" cy="492669"/>
          </a:xfrm>
          <a:prstGeom prst="rect">
            <a:avLst/>
          </a:prstGeom>
          <a:noFill/>
        </p:spPr>
        <p:txBody>
          <a:bodyPr vert="horz" lIns="0" t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en-US" altLang="ja-JP" sz="3079" b="1" dirty="0">
                <a:solidFill>
                  <a:schemeClr val="accent5">
                    <a:lumMod val="10000"/>
                  </a:schemeClr>
                </a:solidFill>
                <a:latin typeface="Arial" panose="020B0604020202020204" pitchFamily="34" charset="0"/>
                <a:cs typeface="Arial" panose="020B0604020202020204" pitchFamily="34" charset="0"/>
              </a:rPr>
              <a:t>Way forward </a:t>
            </a:r>
            <a:endParaRPr lang="zh-TW" altLang="en-US" sz="3079" b="1" dirty="0">
              <a:solidFill>
                <a:schemeClr val="accent5">
                  <a:lumMod val="10000"/>
                </a:schemeClr>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4" name="正方形/長方形 3"/>
          <p:cNvSpPr/>
          <p:nvPr/>
        </p:nvSpPr>
        <p:spPr>
          <a:xfrm>
            <a:off x="1954692" y="1268343"/>
            <a:ext cx="8335617" cy="3048000"/>
          </a:xfrm>
          <a:prstGeom prst="rect">
            <a:avLst/>
          </a:prstGeom>
          <a:solidFill>
            <a:srgbClr val="FFFFFF"/>
          </a:solidFill>
          <a:ln w="25400" cap="flat" cmpd="sng" algn="ctr">
            <a:solidFill>
              <a:schemeClr val="bg2">
                <a:lumMod val="25000"/>
              </a:schemeClr>
            </a:solidFill>
            <a:prstDash val="solid"/>
          </a:ln>
          <a:effectLst/>
        </p:spPr>
        <p:txBody>
          <a:bodyPr rIns="76971" anchor="ctr"/>
          <a:lstStyle/>
          <a:p>
            <a:pPr marL="554170" indent="-369446" algn="l" eaLnBrk="0" hangingPunct="0">
              <a:spcAft>
                <a:spcPts val="0"/>
              </a:spcAft>
              <a:buSzPct val="100000"/>
              <a:buFont typeface="Wingdings" panose="05000000000000000000" pitchFamily="2" charset="2"/>
              <a:buChar char="ü"/>
              <a:defRPr/>
            </a:pPr>
            <a:r>
              <a:rPr lang="en-US" altLang="ja-JP" sz="2300" dirty="0">
                <a:latin typeface="+mn-lt"/>
              </a:rPr>
              <a:t>Rapid and significant changes in the market environment</a:t>
            </a:r>
          </a:p>
          <a:p>
            <a:pPr marL="554170" indent="-369446" algn="l" eaLnBrk="0" hangingPunct="0">
              <a:spcAft>
                <a:spcPts val="0"/>
              </a:spcAft>
              <a:buSzPct val="100000"/>
              <a:buFont typeface="Wingdings" panose="05000000000000000000" pitchFamily="2" charset="2"/>
              <a:buChar char="ü"/>
              <a:defRPr/>
            </a:pPr>
            <a:r>
              <a:rPr lang="en-US" altLang="ja-JP" sz="2300" dirty="0">
                <a:latin typeface="+mn-lt"/>
              </a:rPr>
              <a:t>Emergence of non-traditional types of market misconduct</a:t>
            </a:r>
          </a:p>
          <a:p>
            <a:pPr marL="554170" indent="-369446" algn="l" eaLnBrk="0" hangingPunct="0">
              <a:spcAft>
                <a:spcPts val="1026"/>
              </a:spcAft>
              <a:buSzPct val="100000"/>
              <a:buFont typeface="Wingdings" panose="05000000000000000000" pitchFamily="2" charset="2"/>
              <a:buChar char="ü"/>
              <a:defRPr/>
            </a:pPr>
            <a:endParaRPr lang="en-US" altLang="ja-JP" sz="2300" dirty="0">
              <a:latin typeface="+mn-lt"/>
            </a:endParaRPr>
          </a:p>
          <a:p>
            <a:pPr marL="554170" indent="-369446" algn="l" eaLnBrk="0" hangingPunct="0">
              <a:spcAft>
                <a:spcPts val="0"/>
              </a:spcAft>
              <a:buSzPct val="100000"/>
              <a:buFont typeface="Wingdings" panose="05000000000000000000" pitchFamily="2" charset="2"/>
              <a:buChar char="ü"/>
              <a:defRPr/>
            </a:pPr>
            <a:r>
              <a:rPr lang="en-US" altLang="ja-JP" sz="2300" dirty="0">
                <a:latin typeface="+mn-lt"/>
              </a:rPr>
              <a:t>Multi-directional and multi-dimensional analysis and review of the cases</a:t>
            </a:r>
          </a:p>
          <a:p>
            <a:pPr marL="554170" indent="-369446" algn="l" eaLnBrk="0" hangingPunct="0">
              <a:spcAft>
                <a:spcPts val="0"/>
              </a:spcAft>
              <a:buSzPct val="100000"/>
              <a:buFont typeface="Wingdings" panose="05000000000000000000" pitchFamily="2" charset="2"/>
              <a:buChar char="ü"/>
              <a:defRPr/>
            </a:pPr>
            <a:r>
              <a:rPr lang="en-GB" altLang="ja-JP" sz="2300" dirty="0">
                <a:latin typeface="+mn-lt"/>
              </a:rPr>
              <a:t>Swift, effective, and efficient inspection/investigation</a:t>
            </a:r>
          </a:p>
          <a:p>
            <a:pPr marL="554170" indent="-369446" algn="l" eaLnBrk="0" hangingPunct="0">
              <a:spcAft>
                <a:spcPts val="0"/>
              </a:spcAft>
              <a:buSzPct val="100000"/>
              <a:buFont typeface="Wingdings" panose="05000000000000000000" pitchFamily="2" charset="2"/>
              <a:buChar char="ü"/>
              <a:defRPr/>
            </a:pPr>
            <a:r>
              <a:rPr lang="en-GB" altLang="ja-JP" sz="2300" kern="0" dirty="0">
                <a:solidFill>
                  <a:sysClr val="windowText" lastClr="000000"/>
                </a:solidFill>
                <a:latin typeface="+mn-lt"/>
                <a:ea typeface="ＭＳ Ｐゴシック"/>
                <a:cs typeface="Arial" panose="020B0604020202020204" pitchFamily="34" charset="0"/>
              </a:rPr>
              <a:t>Cooperation with stakeholders including self-regulatory organizations and foreign authorities</a:t>
            </a:r>
            <a:endParaRPr lang="en-US" altLang="ja-JP" sz="2300" kern="0" dirty="0">
              <a:solidFill>
                <a:sysClr val="windowText" lastClr="000000"/>
              </a:solidFill>
              <a:latin typeface="+mn-lt"/>
              <a:ea typeface="ＭＳ Ｐゴシック"/>
              <a:cs typeface="Arial" panose="020B0604020202020204" pitchFamily="34" charset="0"/>
            </a:endParaRPr>
          </a:p>
        </p:txBody>
      </p:sp>
      <p:sp>
        <p:nvSpPr>
          <p:cNvPr id="5" name="下矢印 4"/>
          <p:cNvSpPr/>
          <p:nvPr/>
        </p:nvSpPr>
        <p:spPr bwMode="auto">
          <a:xfrm>
            <a:off x="5552655" y="2087770"/>
            <a:ext cx="1139687" cy="42683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b" anchorCtr="0" compatLnSpc="1">
            <a:prstTxWarp prst="textNoShape">
              <a:avLst/>
            </a:prstTxWarp>
          </a:bodyPr>
          <a:lstStyle/>
          <a:p>
            <a:endParaRPr lang="ja-JP" altLang="en-US"/>
          </a:p>
        </p:txBody>
      </p:sp>
      <p:sp>
        <p:nvSpPr>
          <p:cNvPr id="8" name="額縁 7"/>
          <p:cNvSpPr/>
          <p:nvPr/>
        </p:nvSpPr>
        <p:spPr bwMode="auto">
          <a:xfrm>
            <a:off x="1954690" y="4435284"/>
            <a:ext cx="8335619" cy="2044700"/>
          </a:xfrm>
          <a:prstGeom prst="bevel">
            <a:avLst>
              <a:gd name="adj" fmla="val 6332"/>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b" anchorCtr="0" compatLnSpc="1">
            <a:prstTxWarp prst="textNoShape">
              <a:avLst/>
            </a:prstTxWarp>
          </a:bodyPr>
          <a:lstStyle/>
          <a:p>
            <a:pPr marL="88900" algn="l" eaLnBrk="0" hangingPunct="0">
              <a:spcAft>
                <a:spcPts val="0"/>
              </a:spcAft>
              <a:buSzPct val="100000"/>
              <a:defRPr/>
            </a:pPr>
            <a:r>
              <a:rPr lang="en-US" altLang="ja-JP" sz="2200" kern="0" dirty="0">
                <a:solidFill>
                  <a:sysClr val="windowText" lastClr="000000"/>
                </a:solidFill>
                <a:latin typeface="+mn-lt"/>
                <a:ea typeface="ＭＳ Ｐゴシック"/>
                <a:cs typeface="Arial" panose="020B0604020202020204" pitchFamily="34" charset="0"/>
              </a:rPr>
              <a:t>The SESC welcomes lawyers</a:t>
            </a:r>
            <a:r>
              <a:rPr lang="en-US" altLang="ja-JP" sz="2200" kern="0" dirty="0">
                <a:latin typeface="+mn-lt"/>
                <a:ea typeface="ＭＳ Ｐゴシック"/>
                <a:cs typeface="Arial" panose="020B0604020202020204" pitchFamily="34" charset="0"/>
              </a:rPr>
              <a:t>’ effort to:</a:t>
            </a:r>
          </a:p>
          <a:p>
            <a:pPr marL="723900" indent="-368300" algn="l" eaLnBrk="0" hangingPunct="0">
              <a:spcAft>
                <a:spcPts val="0"/>
              </a:spcAft>
              <a:buSzPct val="100000"/>
              <a:buFont typeface="Wingdings" panose="05000000000000000000" pitchFamily="2" charset="2"/>
              <a:buChar char="Ø"/>
              <a:defRPr/>
            </a:pPr>
            <a:r>
              <a:rPr lang="en-US" altLang="ja-JP" sz="2200" kern="0" dirty="0">
                <a:solidFill>
                  <a:sysClr val="windowText" lastClr="000000"/>
                </a:solidFill>
                <a:latin typeface="+mn-lt"/>
                <a:ea typeface="ＭＳ Ｐゴシック"/>
                <a:cs typeface="Arial" panose="020B0604020202020204" pitchFamily="34" charset="0"/>
              </a:rPr>
              <a:t>have close engagement with market participants on compliance matters</a:t>
            </a:r>
            <a:r>
              <a:rPr lang="en-US" altLang="ja-JP" sz="2200" kern="0" dirty="0">
                <a:latin typeface="+mn-lt"/>
                <a:ea typeface="ＭＳ Ｐゴシック"/>
                <a:cs typeface="Arial" panose="020B0604020202020204" pitchFamily="34" charset="0"/>
              </a:rPr>
              <a:t>; and</a:t>
            </a:r>
          </a:p>
          <a:p>
            <a:pPr marL="723900" indent="-368300" algn="l" eaLnBrk="0" hangingPunct="0">
              <a:spcAft>
                <a:spcPts val="0"/>
              </a:spcAft>
              <a:buSzPct val="100000"/>
              <a:buFont typeface="Wingdings" panose="05000000000000000000" pitchFamily="2" charset="2"/>
              <a:buChar char="Ø"/>
              <a:defRPr/>
            </a:pPr>
            <a:r>
              <a:rPr lang="en-US" altLang="ja-JP" sz="2200" kern="0" dirty="0">
                <a:latin typeface="+mn-lt"/>
                <a:ea typeface="ＭＳ Ｐゴシック"/>
                <a:cs typeface="Arial" panose="020B0604020202020204" pitchFamily="34" charset="0"/>
              </a:rPr>
              <a:t>work </a:t>
            </a:r>
            <a:r>
              <a:rPr lang="en-US" altLang="ja-JP" sz="2200" kern="0" dirty="0">
                <a:solidFill>
                  <a:sysClr val="windowText" lastClr="000000"/>
                </a:solidFill>
                <a:latin typeface="+mn-lt"/>
                <a:ea typeface="ＭＳ Ｐゴシック"/>
                <a:cs typeface="Arial" panose="020B0604020202020204" pitchFamily="34" charset="0"/>
              </a:rPr>
              <a:t>together to ensure the fairness and transparency of securities market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コンテンツ プレースホルダー 2"/>
          <p:cNvSpPr txBox="1">
            <a:spLocks/>
          </p:cNvSpPr>
          <p:nvPr/>
        </p:nvSpPr>
        <p:spPr>
          <a:xfrm>
            <a:off x="1662966" y="221676"/>
            <a:ext cx="8744882" cy="6255327"/>
          </a:xfrm>
          <a:prstGeom prst="rect">
            <a:avLst/>
          </a:prstGeom>
          <a:solidFill>
            <a:schemeClr val="bg1"/>
          </a:solidFill>
          <a:ln w="15875">
            <a:noFill/>
          </a:ln>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defTabSz="781995" fontAlgn="b">
              <a:spcAft>
                <a:spcPts val="600"/>
              </a:spcAft>
              <a:buClr>
                <a:srgbClr val="0BD0D9"/>
              </a:buClr>
              <a:buNone/>
            </a:pPr>
            <a:r>
              <a:rPr lang="en-US" altLang="ja-JP" sz="2000" dirty="0">
                <a:solidFill>
                  <a:prstClr val="black"/>
                </a:solidFill>
                <a:latin typeface="+mj-lt"/>
                <a:ea typeface="ＭＳ Ｐゴシック" panose="020B0600070205080204" pitchFamily="50" charset="-128"/>
              </a:rPr>
              <a:t>Thank you for your attention.</a:t>
            </a:r>
          </a:p>
          <a:p>
            <a:pPr marL="0" indent="0" defTabSz="781995" fontAlgn="b">
              <a:buClr>
                <a:srgbClr val="0BD0D9"/>
              </a:buClr>
              <a:buNone/>
            </a:pPr>
            <a:r>
              <a:rPr lang="en-US" altLang="ja-JP" sz="1800" dirty="0">
                <a:solidFill>
                  <a:prstClr val="black"/>
                </a:solidFill>
                <a:latin typeface="+mj-lt"/>
                <a:ea typeface="ＭＳ Ｐゴシック" panose="020B0600070205080204" pitchFamily="50" charset="-128"/>
              </a:rPr>
              <a:t>The SESC welcomes information regarding suspicious market misconduct and/or any problems about investor protection. We use the information effectively in various market surveillance activities. Information that could only be known to persons involved or close to the matter concerned is particularly useful as a key starting point for market surveillance.</a:t>
            </a:r>
          </a:p>
        </p:txBody>
      </p:sp>
      <p:sp>
        <p:nvSpPr>
          <p:cNvPr id="19" name="正方形/長方形 18"/>
          <p:cNvSpPr/>
          <p:nvPr/>
        </p:nvSpPr>
        <p:spPr>
          <a:xfrm>
            <a:off x="1845290" y="2176672"/>
            <a:ext cx="6139146" cy="139372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277096" tIns="215519" rtlCol="0" anchor="t"/>
          <a:lstStyle/>
          <a:p>
            <a:pPr algn="l" defTabSz="781995" fontAlgn="auto">
              <a:spcBef>
                <a:spcPct val="50000"/>
              </a:spcBef>
              <a:spcAft>
                <a:spcPts val="0"/>
              </a:spcAft>
              <a:buClr>
                <a:srgbClr val="DBF5F9"/>
              </a:buClr>
              <a:buSzPct val="75000"/>
            </a:pPr>
            <a:r>
              <a:rPr kumimoji="1" lang="en-US" altLang="ja-JP" sz="2395" b="1" u="sng" dirty="0">
                <a:solidFill>
                  <a:srgbClr val="111111"/>
                </a:solidFill>
                <a:latin typeface="Arial" panose="020B0604020202020204" pitchFamily="34" charset="0"/>
                <a:ea typeface="ＭＳ Ｐゴシック" panose="020B0600070205080204" pitchFamily="50" charset="-128"/>
                <a:cs typeface="Arial" panose="020B0604020202020204" pitchFamily="34" charset="0"/>
              </a:rPr>
              <a:t>Providing Information to the SESC</a:t>
            </a:r>
          </a:p>
          <a:p>
            <a:pPr algn="l" defTabSz="781995" fontAlgn="b">
              <a:lnSpc>
                <a:spcPts val="2566"/>
              </a:lnSpc>
              <a:spcBef>
                <a:spcPct val="50000"/>
              </a:spcBef>
              <a:buClr>
                <a:srgbClr val="0BD0D9"/>
              </a:buClr>
              <a:buSzPct val="75000"/>
            </a:pPr>
            <a:r>
              <a:rPr kumimoji="1" lang="en-US" altLang="ja-JP" sz="171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https://www.fsa.go.jp/sesc/english/watch/</a:t>
            </a:r>
          </a:p>
          <a:p>
            <a:pPr algn="l" defTabSz="781995" fontAlgn="auto">
              <a:spcBef>
                <a:spcPts val="0"/>
              </a:spcBef>
              <a:spcAft>
                <a:spcPts val="0"/>
              </a:spcAft>
              <a:buClr>
                <a:srgbClr val="DBF5F9"/>
              </a:buClr>
              <a:buSzPct val="75000"/>
            </a:pPr>
            <a:endParaRPr kumimoji="1" lang="en-US" altLang="ja-JP" sz="898" dirty="0">
              <a:solidFill>
                <a:srgbClr val="111111"/>
              </a:solidFill>
              <a:latin typeface="ＭＳ Ｐゴシック" panose="020B0600070205080204" pitchFamily="50" charset="-128"/>
              <a:ea typeface="ＭＳ Ｐゴシック" panose="020B0600070205080204" pitchFamily="50" charset="-128"/>
            </a:endParaRPr>
          </a:p>
          <a:p>
            <a:pPr algn="l" defTabSz="781995" fontAlgn="auto">
              <a:spcBef>
                <a:spcPts val="0"/>
              </a:spcBef>
              <a:spcAft>
                <a:spcPts val="0"/>
              </a:spcAft>
              <a:buClr>
                <a:srgbClr val="DBF5F9"/>
              </a:buClr>
              <a:buSzPct val="75000"/>
            </a:pPr>
            <a:r>
              <a:rPr kumimoji="1" lang="ja-JP" altLang="en-US" sz="898" dirty="0">
                <a:solidFill>
                  <a:srgbClr val="111111"/>
                </a:solidFill>
                <a:latin typeface="ＭＳ Ｐゴシック" panose="020B0600070205080204" pitchFamily="50" charset="-128"/>
                <a:ea typeface="ＭＳ Ｐゴシック" panose="020B0600070205080204" pitchFamily="50" charset="-128"/>
              </a:rPr>
              <a:t>　　　　</a:t>
            </a:r>
            <a:r>
              <a:rPr kumimoji="1" lang="ja-JP" altLang="en-US" sz="898" dirty="0">
                <a:solidFill>
                  <a:prstClr val="black"/>
                </a:solidFill>
                <a:latin typeface="ＭＳ Ｐゴシック" panose="020B0600070205080204" pitchFamily="50" charset="-128"/>
                <a:ea typeface="ＭＳ Ｐゴシック" panose="020B0600070205080204" pitchFamily="50" charset="-128"/>
              </a:rPr>
              <a:t>　</a:t>
            </a:r>
            <a:endParaRPr kumimoji="1" lang="en-US" altLang="ja-JP" sz="898" dirty="0">
              <a:solidFill>
                <a:prstClr val="black"/>
              </a:solidFill>
              <a:latin typeface="ＭＳ Ｐゴシック" panose="020B0600070205080204" pitchFamily="50" charset="-128"/>
              <a:ea typeface="ＭＳ Ｐゴシック" panose="020B0600070205080204" pitchFamily="50" charset="-128"/>
            </a:endParaRPr>
          </a:p>
        </p:txBody>
      </p:sp>
      <p:grpSp>
        <p:nvGrpSpPr>
          <p:cNvPr id="22" name="グループ化 21"/>
          <p:cNvGrpSpPr/>
          <p:nvPr/>
        </p:nvGrpSpPr>
        <p:grpSpPr>
          <a:xfrm>
            <a:off x="3140805" y="3196986"/>
            <a:ext cx="3284616" cy="307922"/>
            <a:chOff x="2224039" y="1494586"/>
            <a:chExt cx="1872208" cy="360042"/>
          </a:xfrm>
        </p:grpSpPr>
        <p:sp>
          <p:nvSpPr>
            <p:cNvPr id="23" name="角丸四角形 22"/>
            <p:cNvSpPr/>
            <p:nvPr/>
          </p:nvSpPr>
          <p:spPr>
            <a:xfrm>
              <a:off x="2224039" y="1494586"/>
              <a:ext cx="1872208" cy="36004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l" defTabSz="781995" fontAlgn="b">
                <a:spcBef>
                  <a:spcPct val="50000"/>
                </a:spcBef>
                <a:buClr>
                  <a:srgbClr val="DBF5F9"/>
                </a:buClr>
                <a:buSzPct val="75000"/>
              </a:pPr>
              <a:r>
                <a:rPr kumimoji="1" lang="ja-JP" altLang="en-US" sz="838"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197"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SESC</a:t>
              </a:r>
              <a:r>
                <a:rPr kumimoji="1" lang="ja-JP" altLang="en-US" sz="1197"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97"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Provide Information </a:t>
              </a:r>
              <a:endParaRPr kumimoji="1" lang="ja-JP" altLang="en-US" sz="1197"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3401689" y="1526473"/>
              <a:ext cx="694558" cy="323363"/>
            </a:xfrm>
            <a:prstGeom prst="rect">
              <a:avLst/>
            </a:prstGeom>
            <a:noFill/>
          </p:spPr>
          <p:txBody>
            <a:bodyPr wrap="square" rtlCol="0">
              <a:spAutoFit/>
            </a:bodyPr>
            <a:lstStyle/>
            <a:p>
              <a:pPr defTabSz="781995" fontAlgn="b">
                <a:spcBef>
                  <a:spcPct val="50000"/>
                </a:spcBef>
                <a:buClr>
                  <a:srgbClr val="DBF5F9"/>
                </a:buClr>
                <a:buSzPct val="75000"/>
              </a:pPr>
              <a:r>
                <a:rPr kumimoji="1" lang="ja-JP" altLang="en-US" sz="838" dirty="0">
                  <a:solidFill>
                    <a:prstClr val="black"/>
                  </a:solidFill>
                  <a:latin typeface="ＭＳ Ｐゴシック" pitchFamily="50" charset="-128"/>
                </a:rPr>
                <a:t>　</a:t>
              </a:r>
              <a:r>
                <a:rPr kumimoji="1" lang="ja-JP" altLang="en-US" sz="1197" dirty="0">
                  <a:solidFill>
                    <a:prstClr val="black"/>
                  </a:solidFill>
                  <a:latin typeface="ＭＳ Ｐゴシック" pitchFamily="50" charset="-128"/>
                </a:rPr>
                <a:t>🔍 </a:t>
              </a:r>
              <a:r>
                <a:rPr kumimoji="1" lang="en-US" altLang="ja-JP" sz="1197" dirty="0">
                  <a:solidFill>
                    <a:prstClr val="black"/>
                  </a:solidFill>
                  <a:latin typeface="Arial" panose="020B0604020202020204" pitchFamily="34" charset="0"/>
                  <a:cs typeface="Arial" panose="020B0604020202020204" pitchFamily="34" charset="0"/>
                </a:rPr>
                <a:t>Search</a:t>
              </a:r>
              <a:endParaRPr kumimoji="1" lang="ja-JP" altLang="en-US" sz="1197" dirty="0">
                <a:solidFill>
                  <a:prstClr val="black"/>
                </a:solidFill>
                <a:latin typeface="Arial" panose="020B0604020202020204" pitchFamily="34" charset="0"/>
                <a:cs typeface="Arial" panose="020B0604020202020204" pitchFamily="34" charset="0"/>
              </a:endParaRPr>
            </a:p>
          </p:txBody>
        </p:sp>
        <p:cxnSp>
          <p:nvCxnSpPr>
            <p:cNvPr id="25" name="直線コネクタ 24"/>
            <p:cNvCxnSpPr/>
            <p:nvPr/>
          </p:nvCxnSpPr>
          <p:spPr>
            <a:xfrm>
              <a:off x="3523531" y="1494586"/>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正方形/長方形 26"/>
          <p:cNvSpPr/>
          <p:nvPr/>
        </p:nvSpPr>
        <p:spPr>
          <a:xfrm>
            <a:off x="1845288" y="3801084"/>
            <a:ext cx="6255128" cy="2645019"/>
          </a:xfrm>
          <a:prstGeom prst="rect">
            <a:avLst/>
          </a:prstGeom>
        </p:spPr>
        <p:txBody>
          <a:bodyPr wrap="square">
            <a:spAutoFit/>
          </a:bodyPr>
          <a:lstStyle/>
          <a:p>
            <a:pPr algn="l" defTabSz="781995" fontAlgn="auto">
              <a:spcBef>
                <a:spcPct val="50000"/>
              </a:spcBef>
              <a:spcAft>
                <a:spcPts val="0"/>
              </a:spcAft>
              <a:buClr>
                <a:srgbClr val="0BD0D9"/>
              </a:buClr>
              <a:buSzPct val="75000"/>
            </a:pPr>
            <a:endParaRPr kumimoji="1" lang="en-US" altLang="ja-JP" sz="1197" dirty="0">
              <a:solidFill>
                <a:srgbClr val="111111"/>
              </a:solidFill>
              <a:latin typeface="ＭＳ Ｐゴシック" pitchFamily="50" charset="-128"/>
            </a:endParaRPr>
          </a:p>
          <a:p>
            <a:pPr algn="l" defTabSz="781995" fontAlgn="auto">
              <a:spcBef>
                <a:spcPct val="50000"/>
              </a:spcBef>
              <a:spcAft>
                <a:spcPts val="0"/>
              </a:spcAft>
              <a:buClr>
                <a:srgbClr val="0BD0D9"/>
              </a:buClr>
              <a:buSzPct val="75000"/>
            </a:pPr>
            <a:endParaRPr kumimoji="1" lang="en-US" altLang="ja-JP" sz="1197" dirty="0">
              <a:solidFill>
                <a:srgbClr val="111111"/>
              </a:solidFill>
              <a:latin typeface="ＭＳ Ｐゴシック" pitchFamily="50" charset="-128"/>
            </a:endParaRPr>
          </a:p>
          <a:p>
            <a:pPr algn="l" defTabSz="781995" fontAlgn="auto">
              <a:spcBef>
                <a:spcPct val="50000"/>
              </a:spcBef>
              <a:spcAft>
                <a:spcPts val="0"/>
              </a:spcAft>
              <a:buClr>
                <a:srgbClr val="0BD0D9"/>
              </a:buClr>
              <a:buSzPct val="75000"/>
            </a:pPr>
            <a:r>
              <a:rPr kumimoji="1" lang="en-US" altLang="ja-JP" sz="1197" b="1" dirty="0">
                <a:solidFill>
                  <a:prstClr val="black"/>
                </a:solidFill>
                <a:latin typeface="Arial" panose="020B0604020202020204" pitchFamily="34" charset="0"/>
                <a:cs typeface="Arial" panose="020B0604020202020204" pitchFamily="34" charset="0"/>
              </a:rPr>
              <a:t>Please notify the SESC online or by telephone, post, FAX or other method if you have above information.</a:t>
            </a:r>
          </a:p>
          <a:p>
            <a:pPr algn="l" defTabSz="781995" fontAlgn="auto">
              <a:spcBef>
                <a:spcPct val="50000"/>
              </a:spcBef>
              <a:spcAft>
                <a:spcPts val="0"/>
              </a:spcAft>
              <a:buClr>
                <a:srgbClr val="0BD0D9"/>
              </a:buClr>
              <a:buSzPct val="75000"/>
            </a:pPr>
            <a:r>
              <a:rPr kumimoji="1" lang="en-US" altLang="ja-JP" sz="1197" dirty="0">
                <a:solidFill>
                  <a:srgbClr val="111111"/>
                </a:solidFill>
                <a:latin typeface="Arial" panose="020B0604020202020204" pitchFamily="34" charset="0"/>
                <a:cs typeface="Arial" panose="020B0604020202020204" pitchFamily="34" charset="0"/>
              </a:rPr>
              <a:t>* Please note that the SESC cannot respond to questions or provide advice.</a:t>
            </a:r>
          </a:p>
          <a:p>
            <a:pPr algn="l" defTabSz="781995" fontAlgn="auto">
              <a:spcBef>
                <a:spcPct val="50000"/>
              </a:spcBef>
              <a:spcAft>
                <a:spcPts val="0"/>
              </a:spcAft>
              <a:buClr>
                <a:srgbClr val="0BD0D9"/>
              </a:buClr>
              <a:buSzPct val="75000"/>
            </a:pPr>
            <a:r>
              <a:rPr kumimoji="1" lang="en-US" altLang="ja-JP" sz="1197" dirty="0">
                <a:solidFill>
                  <a:srgbClr val="111111"/>
                </a:solidFill>
                <a:latin typeface="Arial" panose="020B0604020202020204" pitchFamily="34" charset="0"/>
                <a:cs typeface="Arial" panose="020B0604020202020204" pitchFamily="34" charset="0"/>
              </a:rPr>
              <a:t>* The SESC takes all possible security protection against the leak of the contents of the provided information including your personally identifiable information to the outside. (You can submit the information anonymously.)</a:t>
            </a:r>
            <a:endParaRPr kumimoji="1" lang="en-US" altLang="ja-JP" sz="1026" dirty="0">
              <a:solidFill>
                <a:srgbClr val="111111"/>
              </a:solidFill>
              <a:latin typeface="ＭＳ Ｐゴシック" pitchFamily="50" charset="-128"/>
            </a:endParaRPr>
          </a:p>
          <a:p>
            <a:pPr algn="l" defTabSz="781995" fontAlgn="auto">
              <a:spcBef>
                <a:spcPct val="50000"/>
              </a:spcBef>
              <a:spcAft>
                <a:spcPts val="0"/>
              </a:spcAft>
              <a:buClr>
                <a:srgbClr val="0BD0D9"/>
              </a:buClr>
              <a:buSzPct val="75000"/>
            </a:pPr>
            <a:r>
              <a:rPr kumimoji="1" lang="ja-JP" altLang="en-US" sz="1026" dirty="0">
                <a:solidFill>
                  <a:prstClr val="black"/>
                </a:solidFill>
                <a:latin typeface="Arial" panose="020B0604020202020204" pitchFamily="34" charset="0"/>
                <a:cs typeface="Arial" panose="020B0604020202020204" pitchFamily="34" charset="0"/>
              </a:rPr>
              <a:t>＜</a:t>
            </a:r>
            <a:r>
              <a:rPr kumimoji="1" lang="en-US" altLang="ja-JP" sz="1026" dirty="0">
                <a:solidFill>
                  <a:prstClr val="black"/>
                </a:solidFill>
                <a:latin typeface="Arial" panose="020B0604020202020204" pitchFamily="34" charset="0"/>
                <a:cs typeface="Arial" panose="020B0604020202020204" pitchFamily="34" charset="0"/>
              </a:rPr>
              <a:t>Providing information by post or in person</a:t>
            </a:r>
            <a:r>
              <a:rPr kumimoji="1" lang="ja-JP" altLang="en-US" sz="1026" dirty="0">
                <a:solidFill>
                  <a:prstClr val="black"/>
                </a:solidFill>
                <a:latin typeface="Arial" panose="020B0604020202020204" pitchFamily="34" charset="0"/>
                <a:cs typeface="Arial" panose="020B0604020202020204" pitchFamily="34" charset="0"/>
              </a:rPr>
              <a:t>＞</a:t>
            </a:r>
          </a:p>
          <a:p>
            <a:pPr algn="l" defTabSz="781995" fontAlgn="auto">
              <a:spcBef>
                <a:spcPct val="50000"/>
              </a:spcBef>
              <a:spcAft>
                <a:spcPts val="0"/>
              </a:spcAft>
              <a:buClr>
                <a:srgbClr val="0BD0D9"/>
              </a:buClr>
              <a:buSzPct val="75000"/>
            </a:pPr>
            <a:r>
              <a:rPr kumimoji="1" lang="en-US" altLang="ja-JP" sz="1026" dirty="0">
                <a:solidFill>
                  <a:srgbClr val="111111"/>
                </a:solidFill>
                <a:latin typeface="Arial" panose="020B0604020202020204" pitchFamily="34" charset="0"/>
                <a:cs typeface="Arial" panose="020B0604020202020204" pitchFamily="34" charset="0"/>
              </a:rPr>
              <a:t>  </a:t>
            </a:r>
            <a:r>
              <a:rPr kumimoji="1" lang="ja-JP" altLang="en-US" sz="1026" dirty="0">
                <a:solidFill>
                  <a:srgbClr val="111111"/>
                </a:solidFill>
                <a:latin typeface="Arial" panose="020B0604020202020204" pitchFamily="34" charset="0"/>
                <a:cs typeface="Arial" panose="020B0604020202020204" pitchFamily="34" charset="0"/>
              </a:rPr>
              <a:t> </a:t>
            </a:r>
            <a:r>
              <a:rPr kumimoji="1" lang="en-US" altLang="ja-JP" sz="1026" dirty="0">
                <a:solidFill>
                  <a:srgbClr val="111111"/>
                </a:solidFill>
                <a:latin typeface="Arial" panose="020B0604020202020204" pitchFamily="34" charset="0"/>
                <a:cs typeface="Arial" panose="020B0604020202020204" pitchFamily="34" charset="0"/>
              </a:rPr>
              <a:t>3-2-1 </a:t>
            </a:r>
            <a:r>
              <a:rPr kumimoji="1" lang="en-US" altLang="ja-JP" sz="1026" dirty="0" err="1">
                <a:solidFill>
                  <a:srgbClr val="111111"/>
                </a:solidFill>
                <a:latin typeface="Arial" panose="020B0604020202020204" pitchFamily="34" charset="0"/>
                <a:cs typeface="Arial" panose="020B0604020202020204" pitchFamily="34" charset="0"/>
              </a:rPr>
              <a:t>Kasumigaseki</a:t>
            </a:r>
            <a:r>
              <a:rPr kumimoji="1" lang="en-US" altLang="ja-JP" sz="1026" dirty="0">
                <a:solidFill>
                  <a:srgbClr val="111111"/>
                </a:solidFill>
                <a:latin typeface="Arial" panose="020B0604020202020204" pitchFamily="34" charset="0"/>
                <a:cs typeface="Arial" panose="020B0604020202020204" pitchFamily="34" charset="0"/>
              </a:rPr>
              <a:t>, Chiyoda-</a:t>
            </a:r>
            <a:r>
              <a:rPr kumimoji="1" lang="en-US" altLang="ja-JP" sz="1026" dirty="0" err="1">
                <a:solidFill>
                  <a:srgbClr val="111111"/>
                </a:solidFill>
                <a:latin typeface="Arial" panose="020B0604020202020204" pitchFamily="34" charset="0"/>
                <a:cs typeface="Arial" panose="020B0604020202020204" pitchFamily="34" charset="0"/>
              </a:rPr>
              <a:t>ku</a:t>
            </a:r>
            <a:r>
              <a:rPr kumimoji="1" lang="en-US" altLang="ja-JP" sz="1026" dirty="0">
                <a:solidFill>
                  <a:srgbClr val="111111"/>
                </a:solidFill>
                <a:latin typeface="Arial" panose="020B0604020202020204" pitchFamily="34" charset="0"/>
                <a:cs typeface="Arial" panose="020B0604020202020204" pitchFamily="34" charset="0"/>
              </a:rPr>
              <a:t>, Tokyo 100-8922</a:t>
            </a:r>
            <a:r>
              <a:rPr kumimoji="1" lang="ja-JP" altLang="en-US" sz="1026" dirty="0">
                <a:solidFill>
                  <a:srgbClr val="111111"/>
                </a:solidFill>
                <a:latin typeface="Arial" panose="020B0604020202020204" pitchFamily="34" charset="0"/>
                <a:cs typeface="Arial" panose="020B0604020202020204" pitchFamily="34" charset="0"/>
              </a:rPr>
              <a:t>（</a:t>
            </a:r>
            <a:r>
              <a:rPr kumimoji="1" lang="en-US" altLang="ja-JP" sz="1026" dirty="0" err="1">
                <a:solidFill>
                  <a:prstClr val="black"/>
                </a:solidFill>
                <a:latin typeface="Arial" panose="020B0604020202020204" pitchFamily="34" charset="0"/>
                <a:cs typeface="Arial" panose="020B0604020202020204" pitchFamily="34" charset="0"/>
              </a:rPr>
              <a:t>Kasumigaseki</a:t>
            </a:r>
            <a:r>
              <a:rPr kumimoji="1" lang="en-US" altLang="ja-JP" sz="1026" dirty="0">
                <a:solidFill>
                  <a:prstClr val="black"/>
                </a:solidFill>
                <a:latin typeface="Arial" panose="020B0604020202020204" pitchFamily="34" charset="0"/>
                <a:cs typeface="Arial" panose="020B0604020202020204" pitchFamily="34" charset="0"/>
              </a:rPr>
              <a:t> Common Gate West Tower</a:t>
            </a:r>
            <a:r>
              <a:rPr kumimoji="1" lang="ja-JP" altLang="en-US" sz="1026" dirty="0">
                <a:solidFill>
                  <a:srgbClr val="111111"/>
                </a:solidFill>
                <a:latin typeface="Arial" panose="020B0604020202020204" pitchFamily="34" charset="0"/>
                <a:cs typeface="Arial" panose="020B0604020202020204" pitchFamily="34" charset="0"/>
              </a:rPr>
              <a:t>） </a:t>
            </a:r>
          </a:p>
          <a:p>
            <a:pPr algn="l" defTabSz="781995" fontAlgn="auto">
              <a:spcBef>
                <a:spcPct val="50000"/>
              </a:spcBef>
              <a:spcAft>
                <a:spcPts val="0"/>
              </a:spcAft>
              <a:buClr>
                <a:srgbClr val="0BD0D9"/>
              </a:buClr>
              <a:buSzPct val="75000"/>
            </a:pPr>
            <a:r>
              <a:rPr kumimoji="1" lang="ja-JP" altLang="en-US" sz="1026" dirty="0">
                <a:solidFill>
                  <a:srgbClr val="111111"/>
                </a:solidFill>
                <a:latin typeface="Arial" panose="020B0604020202020204" pitchFamily="34" charset="0"/>
                <a:cs typeface="Arial" panose="020B0604020202020204" pitchFamily="34" charset="0"/>
              </a:rPr>
              <a:t>　 </a:t>
            </a:r>
            <a:r>
              <a:rPr kumimoji="1" lang="en-US" altLang="ja-JP" sz="1026" dirty="0">
                <a:solidFill>
                  <a:srgbClr val="111111"/>
                </a:solidFill>
                <a:latin typeface="Arial" panose="020B0604020202020204" pitchFamily="34" charset="0"/>
                <a:cs typeface="Arial" panose="020B0604020202020204" pitchFamily="34" charset="0"/>
              </a:rPr>
              <a:t>Securities and Exchange Surveillance Commission Market Surveillance Division</a:t>
            </a:r>
            <a:r>
              <a:rPr kumimoji="1" lang="ja-JP" altLang="en-US" sz="1026" dirty="0">
                <a:solidFill>
                  <a:srgbClr val="111111"/>
                </a:solidFill>
                <a:latin typeface="Arial" panose="020B0604020202020204" pitchFamily="34" charset="0"/>
                <a:cs typeface="Arial" panose="020B0604020202020204" pitchFamily="34" charset="0"/>
              </a:rPr>
              <a:t> </a:t>
            </a:r>
          </a:p>
        </p:txBody>
      </p:sp>
      <p:sp>
        <p:nvSpPr>
          <p:cNvPr id="18" name="角丸四角形 17"/>
          <p:cNvSpPr/>
          <p:nvPr/>
        </p:nvSpPr>
        <p:spPr>
          <a:xfrm>
            <a:off x="1767675" y="3675335"/>
            <a:ext cx="890628" cy="600502"/>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1995" fontAlgn="b">
              <a:spcBef>
                <a:spcPct val="50000"/>
              </a:spcBef>
              <a:buClr>
                <a:srgbClr val="DBF5F9"/>
              </a:buClr>
              <a:buSzPct val="75000"/>
            </a:pPr>
            <a:r>
              <a:rPr kumimoji="1" lang="en-US" altLang="ja-JP" sz="77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Insider trading </a:t>
            </a:r>
          </a:p>
        </p:txBody>
      </p:sp>
      <p:sp>
        <p:nvSpPr>
          <p:cNvPr id="20" name="角丸四角形 19"/>
          <p:cNvSpPr/>
          <p:nvPr/>
        </p:nvSpPr>
        <p:spPr>
          <a:xfrm>
            <a:off x="2681107" y="3675335"/>
            <a:ext cx="890588" cy="600502"/>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1995" fontAlgn="b">
              <a:spcBef>
                <a:spcPct val="50000"/>
              </a:spcBef>
              <a:buClr>
                <a:srgbClr val="DBF5F9"/>
              </a:buClr>
              <a:buSzPct val="75000"/>
            </a:pPr>
            <a:r>
              <a:rPr kumimoji="1" lang="en-US" altLang="ja-JP" sz="77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Market manipulation</a:t>
            </a:r>
          </a:p>
        </p:txBody>
      </p:sp>
      <p:sp>
        <p:nvSpPr>
          <p:cNvPr id="21" name="角丸四角形 20"/>
          <p:cNvSpPr/>
          <p:nvPr/>
        </p:nvSpPr>
        <p:spPr>
          <a:xfrm>
            <a:off x="3589338" y="3675338"/>
            <a:ext cx="890588" cy="600501"/>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1995" fontAlgn="b">
              <a:spcBef>
                <a:spcPct val="50000"/>
              </a:spcBef>
              <a:buClr>
                <a:srgbClr val="DBF5F9"/>
              </a:buClr>
              <a:buSzPct val="75000"/>
            </a:pPr>
            <a:r>
              <a:rPr kumimoji="1" lang="en-US" altLang="ja-JP" sz="77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Spreading of rumors</a:t>
            </a:r>
          </a:p>
        </p:txBody>
      </p:sp>
      <p:sp>
        <p:nvSpPr>
          <p:cNvPr id="30" name="角丸四角形 29"/>
          <p:cNvSpPr/>
          <p:nvPr/>
        </p:nvSpPr>
        <p:spPr>
          <a:xfrm>
            <a:off x="4496401" y="3675335"/>
            <a:ext cx="890588" cy="598776"/>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1995" fontAlgn="b">
              <a:spcBef>
                <a:spcPct val="50000"/>
              </a:spcBef>
              <a:buClr>
                <a:srgbClr val="DBF5F9"/>
              </a:buClr>
              <a:buSzPct val="75000"/>
            </a:pPr>
            <a:r>
              <a:rPr kumimoji="1" lang="en-US" altLang="ja-JP" sz="77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Window dressing</a:t>
            </a:r>
          </a:p>
        </p:txBody>
      </p:sp>
      <p:sp>
        <p:nvSpPr>
          <p:cNvPr id="35" name="角丸四角形 34"/>
          <p:cNvSpPr/>
          <p:nvPr/>
        </p:nvSpPr>
        <p:spPr>
          <a:xfrm>
            <a:off x="5410953" y="3678514"/>
            <a:ext cx="879218" cy="598775"/>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1995" fontAlgn="b">
              <a:spcBef>
                <a:spcPct val="50000"/>
              </a:spcBef>
              <a:buClr>
                <a:srgbClr val="DBF5F9"/>
              </a:buClr>
              <a:buSzPct val="75000"/>
            </a:pPr>
            <a:r>
              <a:rPr kumimoji="1" lang="en-US" altLang="ja-JP" sz="77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Investment scams</a:t>
            </a:r>
          </a:p>
        </p:txBody>
      </p:sp>
      <p:sp>
        <p:nvSpPr>
          <p:cNvPr id="36" name="角丸四角形 35"/>
          <p:cNvSpPr/>
          <p:nvPr/>
        </p:nvSpPr>
        <p:spPr>
          <a:xfrm>
            <a:off x="6311695" y="3678514"/>
            <a:ext cx="840992" cy="603481"/>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1995" fontAlgn="b">
              <a:spcBef>
                <a:spcPct val="50000"/>
              </a:spcBef>
              <a:buClr>
                <a:srgbClr val="DBF5F9"/>
              </a:buClr>
              <a:buSzPct val="75000"/>
            </a:pPr>
            <a:r>
              <a:rPr kumimoji="1" lang="en-US" altLang="ja-JP" sz="77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Suspicious transactions</a:t>
            </a:r>
          </a:p>
        </p:txBody>
      </p:sp>
      <p:sp>
        <p:nvSpPr>
          <p:cNvPr id="37" name="角丸四角形 36"/>
          <p:cNvSpPr/>
          <p:nvPr/>
        </p:nvSpPr>
        <p:spPr>
          <a:xfrm>
            <a:off x="7174214" y="3671776"/>
            <a:ext cx="903181" cy="598774"/>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1995" fontAlgn="b">
              <a:spcBef>
                <a:spcPct val="50000"/>
              </a:spcBef>
              <a:buClr>
                <a:srgbClr val="DBF5F9"/>
              </a:buClr>
              <a:buSzPct val="75000"/>
            </a:pPr>
            <a:r>
              <a:rPr kumimoji="1" lang="en-US" altLang="ja-JP" sz="77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Inappropriate inducement to financial instruments </a:t>
            </a:r>
          </a:p>
        </p:txBody>
      </p:sp>
      <p:pic>
        <p:nvPicPr>
          <p:cNvPr id="38" name="図 37"/>
          <p:cNvPicPr>
            <a:picLocks noChangeAspect="1"/>
          </p:cNvPicPr>
          <p:nvPr/>
        </p:nvPicPr>
        <p:blipFill>
          <a:blip r:embed="rId3"/>
          <a:stretch>
            <a:fillRect/>
          </a:stretch>
        </p:blipFill>
        <p:spPr>
          <a:xfrm>
            <a:off x="8100416" y="2740758"/>
            <a:ext cx="2307432" cy="3263572"/>
          </a:xfrm>
          <a:prstGeom prst="rect">
            <a:avLst/>
          </a:prstGeom>
        </p:spPr>
      </p:pic>
      <p:pic>
        <p:nvPicPr>
          <p:cNvPr id="28" name="図 27"/>
          <p:cNvPicPr/>
          <p:nvPr/>
        </p:nvPicPr>
        <p:blipFill rotWithShape="1">
          <a:blip r:embed="rId4"/>
          <a:srcRect l="37188" t="28632" r="46458" b="40725"/>
          <a:stretch/>
        </p:blipFill>
        <p:spPr bwMode="auto">
          <a:xfrm>
            <a:off x="7156013" y="2650375"/>
            <a:ext cx="754329" cy="795060"/>
          </a:xfrm>
          <a:prstGeom prst="rect">
            <a:avLst/>
          </a:prstGeom>
          <a:ln>
            <a:noFill/>
          </a:ln>
          <a:extLst>
            <a:ext uri="{53640926-AAD7-44D8-BBD7-CCE9431645EC}">
              <a14:shadowObscured xmlns:a14="http://schemas.microsoft.com/office/drawing/2010/main"/>
            </a:ext>
          </a:extLst>
        </p:spPr>
      </p:pic>
      <p:sp>
        <p:nvSpPr>
          <p:cNvPr id="3" name="スライド番号プレースホルダー 2"/>
          <p:cNvSpPr>
            <a:spLocks noGrp="1"/>
          </p:cNvSpPr>
          <p:nvPr>
            <p:ph type="sldNum" sz="quarter" idx="11"/>
          </p:nvPr>
        </p:nvSpPr>
        <p:spPr>
          <a:xfrm>
            <a:off x="8985448" y="6248403"/>
            <a:ext cx="2844800" cy="457200"/>
          </a:xfrm>
        </p:spPr>
        <p:txBody>
          <a:bodyPr/>
          <a:lstStyle/>
          <a:p>
            <a:fld id="{CD2A7BD1-4F00-45C4-8E11-4876951C0F6B}" type="slidenum">
              <a:rPr lang="en-US" altLang="ja-JP" smtClean="0"/>
              <a:pPr/>
              <a:t>7</a:t>
            </a:fld>
            <a:endParaRPr lang="en-US" altLang="ja-JP" dirty="0"/>
          </a:p>
        </p:txBody>
      </p:sp>
    </p:spTree>
    <p:extLst>
      <p:ext uri="{BB962C8B-B14F-4D97-AF65-F5344CB8AC3E}">
        <p14:creationId xmlns:p14="http://schemas.microsoft.com/office/powerpoint/2010/main" val="2738802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1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1400" b="0" i="0" u="none" strike="noStrike" cap="none" normalizeH="0" baseline="0" smtClean="0">
            <a:ln>
              <a:noFill/>
            </a:ln>
            <a:solidFill>
              <a:schemeClr val="tx1"/>
            </a:solidFill>
            <a:effectLst/>
            <a:latin typeface="Tahoma" pitchFamily="34" charset="0"/>
            <a:ea typeface="ＭＳ Ｐゴシック" pitchFamily="50" charset="-128"/>
          </a:defRPr>
        </a:defPPr>
      </a:lstStyle>
    </a:lnDef>
    <a:txDef>
      <a:spPr>
        <a:solidFill>
          <a:schemeClr val="bg1"/>
        </a:solidFill>
      </a:spPr>
      <a:bodyPr wrap="square" rtlCol="0">
        <a:spAutoFit/>
      </a:bodyPr>
      <a:lstStyle>
        <a:defPPr>
          <a:defRPr kumimoji="1" sz="800" dirty="0" smtClean="0"/>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017823-689A-4A87-A5EB-C26BDC3DC325}"/>
</file>

<file path=customXml/itemProps2.xml><?xml version="1.0" encoding="utf-8"?>
<ds:datastoreItem xmlns:ds="http://schemas.openxmlformats.org/officeDocument/2006/customXml" ds:itemID="{8B9FC5E6-764F-4928-9F1E-DE7A29EDED43}"/>
</file>

<file path=docProps/app.xml><?xml version="1.0" encoding="utf-8"?>
<Properties xmlns="http://schemas.openxmlformats.org/officeDocument/2006/extended-properties" xmlns:vt="http://schemas.openxmlformats.org/officeDocument/2006/docPropsVTypes">
  <Template/>
  <TotalTime>17876</TotalTime>
  <Words>813</Words>
  <Application>Microsoft Office PowerPoint</Application>
  <PresentationFormat>ワイド画面</PresentationFormat>
  <Paragraphs>162</Paragraphs>
  <Slides>8</Slides>
  <Notes>8</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0</vt:i4>
      </vt:variant>
      <vt:variant>
        <vt:lpstr>スライド タイトル</vt:lpstr>
      </vt:variant>
      <vt:variant>
        <vt:i4>8</vt:i4>
      </vt:variant>
    </vt:vector>
  </HeadingPairs>
  <TitlesOfParts>
    <vt:vector size="23" baseType="lpstr">
      <vt:lpstr>HGP創英角ｺﾞｼｯｸUB</vt:lpstr>
      <vt:lpstr>HGP明朝E</vt:lpstr>
      <vt:lpstr>HGS創英角ｺﾞｼｯｸUB</vt:lpstr>
      <vt:lpstr>Meiryo UI</vt:lpstr>
      <vt:lpstr>ＭＳ Ｐゴシック</vt:lpstr>
      <vt:lpstr>ＭＳ Ｐ明朝</vt:lpstr>
      <vt:lpstr>ＭＳ ゴシック</vt:lpstr>
      <vt:lpstr>メイリオ</vt:lpstr>
      <vt:lpstr>Arial</vt:lpstr>
      <vt:lpstr>Arial Black</vt:lpstr>
      <vt:lpstr>Tahoma</vt:lpstr>
      <vt:lpstr>Times New Roman</vt:lpstr>
      <vt:lpstr>Wingdings</vt:lpstr>
      <vt:lpstr>Wingdings 2</vt:lpstr>
      <vt:lpstr>Pixel</vt:lpstr>
      <vt:lpstr>　　Market abuse rule and enforcement in Asia  　- Recent Approaches and Activities of the SESC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金融庁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証券取引等監視委員会の役割</dc:title>
  <dc:creator>金融庁</dc:creator>
  <cp:lastModifiedBy>国際調整</cp:lastModifiedBy>
  <cp:revision>1200</cp:revision>
  <cp:lastPrinted>2023-02-28T09:41:28Z</cp:lastPrinted>
  <dcterms:created xsi:type="dcterms:W3CDTF">2007-12-04T14:11:20Z</dcterms:created>
  <dcterms:modified xsi:type="dcterms:W3CDTF">2023-03-16T09:49:24Z</dcterms:modified>
</cp:coreProperties>
</file>