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1.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diagrams/data2.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13.xml" ContentType="application/vnd.openxmlformats-officedocument.presentationml.notesSlide+xml"/>
  <Override PartName="/ppt/notesSlides/notesSlide21.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1.xml" ContentType="application/vnd.openxmlformats-officedocument.presentationml.notesSlide+xml"/>
  <Override PartName="/ppt/notesSlides/notesSlide15.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58" r:id="rId2"/>
    <p:sldId id="305" r:id="rId3"/>
    <p:sldId id="307" r:id="rId4"/>
    <p:sldId id="286" r:id="rId5"/>
    <p:sldId id="287" r:id="rId6"/>
    <p:sldId id="288" r:id="rId7"/>
    <p:sldId id="296" r:id="rId8"/>
    <p:sldId id="294" r:id="rId9"/>
    <p:sldId id="308" r:id="rId10"/>
    <p:sldId id="300" r:id="rId11"/>
    <p:sldId id="293" r:id="rId12"/>
    <p:sldId id="309" r:id="rId13"/>
    <p:sldId id="289" r:id="rId14"/>
    <p:sldId id="267" r:id="rId15"/>
    <p:sldId id="297" r:id="rId16"/>
    <p:sldId id="282" r:id="rId17"/>
    <p:sldId id="283" r:id="rId18"/>
    <p:sldId id="301" r:id="rId19"/>
    <p:sldId id="302" r:id="rId20"/>
    <p:sldId id="285" r:id="rId21"/>
    <p:sldId id="280" r:id="rId22"/>
    <p:sldId id="311" r:id="rId23"/>
    <p:sldId id="298" r:id="rId24"/>
    <p:sldId id="278" r:id="rId25"/>
    <p:sldId id="281" r:id="rId26"/>
    <p:sldId id="303" r:id="rId27"/>
    <p:sldId id="313" r:id="rId28"/>
    <p:sldId id="314" r:id="rId29"/>
    <p:sldId id="257" r:id="rId30"/>
  </p:sldIdLst>
  <p:sldSz cx="9144000" cy="6858000" type="screen4x3"/>
  <p:notesSz cx="7102475"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0099FF"/>
    <a:srgbClr val="336699"/>
    <a:srgbClr val="0099CC"/>
    <a:srgbClr val="0066FF"/>
    <a:srgbClr val="808288"/>
    <a:srgbClr val="D8D8DA"/>
    <a:srgbClr val="EDED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10" autoAdjust="0"/>
    <p:restoredTop sz="95039" autoAdjust="0"/>
  </p:normalViewPr>
  <p:slideViewPr>
    <p:cSldViewPr snapToGrid="0">
      <p:cViewPr varScale="1">
        <p:scale>
          <a:sx n="79" d="100"/>
          <a:sy n="79" d="100"/>
        </p:scale>
        <p:origin x="1454" y="72"/>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76" d="100"/>
          <a:sy n="76" d="100"/>
        </p:scale>
        <p:origin x="4088" y="21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3CE81B-37AB-44F0-92A2-54B1B7AAE0D0}" type="doc">
      <dgm:prSet loTypeId="urn:microsoft.com/office/officeart/2009/3/layout/DescendingProcess" loCatId="process" qsTypeId="urn:microsoft.com/office/officeart/2005/8/quickstyle/simple1" qsCatId="simple" csTypeId="urn:microsoft.com/office/officeart/2005/8/colors/accent1_2" csCatId="accent1" phldr="1"/>
      <dgm:spPr/>
      <dgm:t>
        <a:bodyPr/>
        <a:lstStyle/>
        <a:p>
          <a:endParaRPr lang="en-GB"/>
        </a:p>
      </dgm:t>
    </dgm:pt>
    <dgm:pt modelId="{A69EF814-AEFE-42DA-B164-99EE7DD4C6C8}">
      <dgm:prSet phldrT="[Text]" custT="1"/>
      <dgm:spPr/>
      <dgm:t>
        <a:bodyPr/>
        <a:lstStyle/>
        <a:p>
          <a:r>
            <a:rPr lang="en-GB" sz="1600" b="1" noProof="0" dirty="0">
              <a:solidFill>
                <a:schemeClr val="accent3">
                  <a:lumMod val="75000"/>
                </a:schemeClr>
              </a:solidFill>
            </a:rPr>
            <a:t>What is predictive analytics?</a:t>
          </a:r>
        </a:p>
      </dgm:t>
    </dgm:pt>
    <dgm:pt modelId="{A39093C9-738A-4DB1-8B6F-CFF9A2BFB3DA}" type="parTrans" cxnId="{B923EE74-281F-4F3C-80F4-259C55C2B6CF}">
      <dgm:prSet/>
      <dgm:spPr/>
      <dgm:t>
        <a:bodyPr/>
        <a:lstStyle/>
        <a:p>
          <a:endParaRPr lang="en-GB"/>
        </a:p>
      </dgm:t>
    </dgm:pt>
    <dgm:pt modelId="{41386267-C10A-4957-93F5-3E995E466E9C}" type="sibTrans" cxnId="{B923EE74-281F-4F3C-80F4-259C55C2B6CF}">
      <dgm:prSet/>
      <dgm:spPr>
        <a:solidFill>
          <a:schemeClr val="accent3">
            <a:lumMod val="75000"/>
          </a:schemeClr>
        </a:solidFill>
      </dgm:spPr>
      <dgm:t>
        <a:bodyPr/>
        <a:lstStyle/>
        <a:p>
          <a:endParaRPr lang="en-GB">
            <a:solidFill>
              <a:srgbClr val="0099FF"/>
            </a:solidFill>
            <a:highlight>
              <a:srgbClr val="0099FF"/>
            </a:highlight>
          </a:endParaRPr>
        </a:p>
      </dgm:t>
    </dgm:pt>
    <dgm:pt modelId="{E5912744-14B9-472D-81B0-8FDF0FBA56E7}">
      <dgm:prSet phldrT="[Text]" custT="1"/>
      <dgm:spPr/>
      <dgm:t>
        <a:bodyPr/>
        <a:lstStyle/>
        <a:p>
          <a:r>
            <a:rPr lang="en-GB" sz="1600" b="1" noProof="0" dirty="0">
              <a:solidFill>
                <a:srgbClr val="0099CC"/>
              </a:solidFill>
            </a:rPr>
            <a:t>Data mining: Tax returns – the raw material of predictive analytics  </a:t>
          </a:r>
        </a:p>
      </dgm:t>
    </dgm:pt>
    <dgm:pt modelId="{6E452C5A-3215-4784-96CD-55B3E00943C0}" type="parTrans" cxnId="{B9AAC53C-9D0A-40B0-928D-484B16365870}">
      <dgm:prSet/>
      <dgm:spPr/>
      <dgm:t>
        <a:bodyPr/>
        <a:lstStyle/>
        <a:p>
          <a:endParaRPr lang="en-GB"/>
        </a:p>
      </dgm:t>
    </dgm:pt>
    <dgm:pt modelId="{6CCA90C5-1455-4ADF-AFDB-F73EBD28EF0E}" type="sibTrans" cxnId="{B9AAC53C-9D0A-40B0-928D-484B16365870}">
      <dgm:prSet/>
      <dgm:spPr>
        <a:solidFill>
          <a:srgbClr val="0099CC"/>
        </a:solidFill>
      </dgm:spPr>
      <dgm:t>
        <a:bodyPr/>
        <a:lstStyle/>
        <a:p>
          <a:endParaRPr lang="en-GB"/>
        </a:p>
      </dgm:t>
    </dgm:pt>
    <dgm:pt modelId="{75617DB7-44CF-48D2-809A-E7A115667804}">
      <dgm:prSet phldrT="[Text]" custT="1"/>
      <dgm:spPr/>
      <dgm:t>
        <a:bodyPr/>
        <a:lstStyle/>
        <a:p>
          <a:pPr algn="l"/>
          <a:r>
            <a:rPr lang="en-GB" sz="1600" b="1" noProof="0" dirty="0">
              <a:solidFill>
                <a:schemeClr val="bg2">
                  <a:lumMod val="75000"/>
                </a:schemeClr>
              </a:solidFill>
            </a:rPr>
            <a:t>Legal basis for the implementation of predictive analytics</a:t>
          </a:r>
        </a:p>
      </dgm:t>
    </dgm:pt>
    <dgm:pt modelId="{6DC150C5-2EB7-4163-A412-9C6D57577405}" type="parTrans" cxnId="{CB500D77-BE5C-4EF8-9076-229944B43AE4}">
      <dgm:prSet/>
      <dgm:spPr/>
      <dgm:t>
        <a:bodyPr/>
        <a:lstStyle/>
        <a:p>
          <a:endParaRPr lang="en-GB"/>
        </a:p>
      </dgm:t>
    </dgm:pt>
    <dgm:pt modelId="{E8442CDD-8FC1-4801-828C-0400CB63A711}" type="sibTrans" cxnId="{CB500D77-BE5C-4EF8-9076-229944B43AE4}">
      <dgm:prSet/>
      <dgm:spPr>
        <a:solidFill>
          <a:schemeClr val="bg2">
            <a:lumMod val="75000"/>
          </a:schemeClr>
        </a:solidFill>
      </dgm:spPr>
      <dgm:t>
        <a:bodyPr/>
        <a:lstStyle/>
        <a:p>
          <a:endParaRPr lang="en-GB"/>
        </a:p>
      </dgm:t>
    </dgm:pt>
    <dgm:pt modelId="{248B9C66-F361-4105-A620-CE2E34C37E84}">
      <dgm:prSet phldrT="[Text]" custT="1"/>
      <dgm:spPr/>
      <dgm:t>
        <a:bodyPr/>
        <a:lstStyle/>
        <a:p>
          <a:pPr algn="l"/>
          <a:r>
            <a:rPr lang="en-GB" sz="1600" b="1" noProof="0" dirty="0">
              <a:solidFill>
                <a:schemeClr val="accent6">
                  <a:lumMod val="75000"/>
                </a:schemeClr>
              </a:solidFill>
            </a:rPr>
            <a:t>Application fields in Austrian tax administration</a:t>
          </a:r>
        </a:p>
      </dgm:t>
    </dgm:pt>
    <dgm:pt modelId="{C774504B-6694-4570-A2B9-6F25DE40BA30}" type="parTrans" cxnId="{76023E24-1CB7-479B-B2F9-20BD9DD57AB4}">
      <dgm:prSet/>
      <dgm:spPr/>
      <dgm:t>
        <a:bodyPr/>
        <a:lstStyle/>
        <a:p>
          <a:endParaRPr lang="en-GB"/>
        </a:p>
      </dgm:t>
    </dgm:pt>
    <dgm:pt modelId="{7F80B00D-9288-4E65-8A0F-C4EC0EDA6E81}" type="sibTrans" cxnId="{76023E24-1CB7-479B-B2F9-20BD9DD57AB4}">
      <dgm:prSet/>
      <dgm:spPr>
        <a:solidFill>
          <a:schemeClr val="accent6">
            <a:lumMod val="75000"/>
          </a:schemeClr>
        </a:solidFill>
      </dgm:spPr>
      <dgm:t>
        <a:bodyPr/>
        <a:lstStyle/>
        <a:p>
          <a:endParaRPr lang="en-GB"/>
        </a:p>
      </dgm:t>
    </dgm:pt>
    <dgm:pt modelId="{4FCA6F66-0593-4233-A0F4-490B129EAD26}">
      <dgm:prSet phldrT="[Text]" custT="1"/>
      <dgm:spPr/>
      <dgm:t>
        <a:bodyPr/>
        <a:lstStyle/>
        <a:p>
          <a:r>
            <a:rPr lang="en-GB" sz="1600" b="1" noProof="0" dirty="0">
              <a:solidFill>
                <a:schemeClr val="tx2">
                  <a:lumMod val="75000"/>
                </a:schemeClr>
              </a:solidFill>
            </a:rPr>
            <a:t>Lessons</a:t>
          </a:r>
          <a:r>
            <a:rPr lang="de-AT" sz="1600" b="1" dirty="0">
              <a:solidFill>
                <a:schemeClr val="tx2">
                  <a:lumMod val="75000"/>
                </a:schemeClr>
              </a:solidFill>
            </a:rPr>
            <a:t> </a:t>
          </a:r>
          <a:r>
            <a:rPr lang="en-GB" sz="1600" b="1" noProof="0" dirty="0">
              <a:solidFill>
                <a:schemeClr val="tx2">
                  <a:lumMod val="75000"/>
                </a:schemeClr>
              </a:solidFill>
            </a:rPr>
            <a:t>learned</a:t>
          </a:r>
        </a:p>
      </dgm:t>
    </dgm:pt>
    <dgm:pt modelId="{C83097E8-9A83-45CF-88AB-A4790C56692C}" type="parTrans" cxnId="{6D6FE2E9-B2D4-4052-96F9-B0596430DC3C}">
      <dgm:prSet/>
      <dgm:spPr/>
      <dgm:t>
        <a:bodyPr/>
        <a:lstStyle/>
        <a:p>
          <a:endParaRPr lang="en-GB"/>
        </a:p>
      </dgm:t>
    </dgm:pt>
    <dgm:pt modelId="{C803C1B0-E31A-4079-BC44-701B47A19F2D}" type="sibTrans" cxnId="{6D6FE2E9-B2D4-4052-96F9-B0596430DC3C}">
      <dgm:prSet/>
      <dgm:spPr/>
      <dgm:t>
        <a:bodyPr/>
        <a:lstStyle/>
        <a:p>
          <a:endParaRPr lang="en-GB"/>
        </a:p>
      </dgm:t>
    </dgm:pt>
    <dgm:pt modelId="{DA443B80-E16A-4CF5-B20C-9C652CBC9CD2}" type="pres">
      <dgm:prSet presAssocID="{7A3CE81B-37AB-44F0-92A2-54B1B7AAE0D0}" presName="Name0" presStyleCnt="0">
        <dgm:presLayoutVars>
          <dgm:chMax val="7"/>
          <dgm:chPref val="5"/>
        </dgm:presLayoutVars>
      </dgm:prSet>
      <dgm:spPr/>
    </dgm:pt>
    <dgm:pt modelId="{CD26CAB9-D315-46ED-A009-D5BC6F991DCC}" type="pres">
      <dgm:prSet presAssocID="{7A3CE81B-37AB-44F0-92A2-54B1B7AAE0D0}" presName="arrowNode" presStyleLbl="node1" presStyleIdx="0" presStyleCnt="1"/>
      <dgm:spPr/>
    </dgm:pt>
    <dgm:pt modelId="{CC38366D-6890-453C-A42D-F28A55BB7E7B}" type="pres">
      <dgm:prSet presAssocID="{A69EF814-AEFE-42DA-B164-99EE7DD4C6C8}" presName="txNode1" presStyleLbl="revTx" presStyleIdx="0" presStyleCnt="5" custLinFactNeighborX="-76631" custLinFactNeighborY="6238">
        <dgm:presLayoutVars>
          <dgm:bulletEnabled val="1"/>
        </dgm:presLayoutVars>
      </dgm:prSet>
      <dgm:spPr/>
    </dgm:pt>
    <dgm:pt modelId="{25E6098C-DE9C-4B6D-A263-FD26F5E777ED}" type="pres">
      <dgm:prSet presAssocID="{E5912744-14B9-472D-81B0-8FDF0FBA56E7}" presName="txNode2" presStyleLbl="revTx" presStyleIdx="1" presStyleCnt="5" custLinFactX="-24335" custLinFactNeighborX="-100000" custLinFactNeighborY="15594">
        <dgm:presLayoutVars>
          <dgm:bulletEnabled val="1"/>
        </dgm:presLayoutVars>
      </dgm:prSet>
      <dgm:spPr/>
    </dgm:pt>
    <dgm:pt modelId="{371981CB-3814-44BC-9FC1-8908E4F76ABC}" type="pres">
      <dgm:prSet presAssocID="{6CCA90C5-1455-4ADF-AFDB-F73EBD28EF0E}" presName="dotNode2" presStyleCnt="0"/>
      <dgm:spPr/>
    </dgm:pt>
    <dgm:pt modelId="{8D045750-9E4D-496A-8F0F-6835381046C0}" type="pres">
      <dgm:prSet presAssocID="{6CCA90C5-1455-4ADF-AFDB-F73EBD28EF0E}" presName="dotRepeatNode" presStyleLbl="fgShp" presStyleIdx="0" presStyleCnt="3" custLinFactNeighborX="66894" custLinFactNeighborY="30343"/>
      <dgm:spPr/>
    </dgm:pt>
    <dgm:pt modelId="{8B855F69-1ACC-40B1-B031-97BFA52E0394}" type="pres">
      <dgm:prSet presAssocID="{75617DB7-44CF-48D2-809A-E7A115667804}" presName="txNode3" presStyleLbl="revTx" presStyleIdx="2" presStyleCnt="5" custLinFactNeighborX="12783" custLinFactNeighborY="59468">
        <dgm:presLayoutVars>
          <dgm:bulletEnabled val="1"/>
        </dgm:presLayoutVars>
      </dgm:prSet>
      <dgm:spPr/>
    </dgm:pt>
    <dgm:pt modelId="{E840F099-D677-4ED1-9D38-8D78C521B4E0}" type="pres">
      <dgm:prSet presAssocID="{E8442CDD-8FC1-4801-828C-0400CB63A711}" presName="dotNode3" presStyleCnt="0"/>
      <dgm:spPr/>
    </dgm:pt>
    <dgm:pt modelId="{A2A5D635-CDFB-4695-88B4-BAAF4FE5C125}" type="pres">
      <dgm:prSet presAssocID="{E8442CDD-8FC1-4801-828C-0400CB63A711}" presName="dotRepeatNode" presStyleLbl="fgShp" presStyleIdx="1" presStyleCnt="3" custLinFactX="21375" custLinFactY="86879" custLinFactNeighborX="100000" custLinFactNeighborY="100000"/>
      <dgm:spPr/>
    </dgm:pt>
    <dgm:pt modelId="{57B71A85-20DE-493E-8464-29BF9CE50BF0}" type="pres">
      <dgm:prSet presAssocID="{248B9C66-F361-4105-A620-CE2E34C37E84}" presName="txNode4" presStyleLbl="revTx" presStyleIdx="3" presStyleCnt="5" custLinFactX="-40907" custLinFactY="1363" custLinFactNeighborX="-100000" custLinFactNeighborY="100000">
        <dgm:presLayoutVars>
          <dgm:bulletEnabled val="1"/>
        </dgm:presLayoutVars>
      </dgm:prSet>
      <dgm:spPr/>
    </dgm:pt>
    <dgm:pt modelId="{5490E2FA-C07F-4E9A-A101-B99E9D754F93}" type="pres">
      <dgm:prSet presAssocID="{7F80B00D-9288-4E65-8A0F-C4EC0EDA6E81}" presName="dotNode4" presStyleCnt="0"/>
      <dgm:spPr/>
    </dgm:pt>
    <dgm:pt modelId="{58444063-9444-4EB7-8D7F-3C8278F4A144}" type="pres">
      <dgm:prSet presAssocID="{7F80B00D-9288-4E65-8A0F-C4EC0EDA6E81}" presName="dotRepeatNode" presStyleLbl="fgShp" presStyleIdx="2" presStyleCnt="3" custLinFactX="41603" custLinFactY="100000" custLinFactNeighborX="100000" custLinFactNeighborY="162977"/>
      <dgm:spPr/>
    </dgm:pt>
    <dgm:pt modelId="{0A6BF0D5-65E1-4285-9A97-FE527ED13BE0}" type="pres">
      <dgm:prSet presAssocID="{4FCA6F66-0593-4233-A0F4-490B129EAD26}" presName="txNode5" presStyleLbl="revTx" presStyleIdx="4" presStyleCnt="5">
        <dgm:presLayoutVars>
          <dgm:bulletEnabled val="1"/>
        </dgm:presLayoutVars>
      </dgm:prSet>
      <dgm:spPr/>
    </dgm:pt>
  </dgm:ptLst>
  <dgm:cxnLst>
    <dgm:cxn modelId="{3D473B0A-1984-4A1D-8314-39A36E2AA85F}" type="presOf" srcId="{6CCA90C5-1455-4ADF-AFDB-F73EBD28EF0E}" destId="{8D045750-9E4D-496A-8F0F-6835381046C0}" srcOrd="0" destOrd="0" presId="urn:microsoft.com/office/officeart/2009/3/layout/DescendingProcess"/>
    <dgm:cxn modelId="{76023E24-1CB7-479B-B2F9-20BD9DD57AB4}" srcId="{7A3CE81B-37AB-44F0-92A2-54B1B7AAE0D0}" destId="{248B9C66-F361-4105-A620-CE2E34C37E84}" srcOrd="3" destOrd="0" parTransId="{C774504B-6694-4570-A2B9-6F25DE40BA30}" sibTransId="{7F80B00D-9288-4E65-8A0F-C4EC0EDA6E81}"/>
    <dgm:cxn modelId="{B9AAC53C-9D0A-40B0-928D-484B16365870}" srcId="{7A3CE81B-37AB-44F0-92A2-54B1B7AAE0D0}" destId="{E5912744-14B9-472D-81B0-8FDF0FBA56E7}" srcOrd="1" destOrd="0" parTransId="{6E452C5A-3215-4784-96CD-55B3E00943C0}" sibTransId="{6CCA90C5-1455-4ADF-AFDB-F73EBD28EF0E}"/>
    <dgm:cxn modelId="{E228F75D-9833-4AF2-86E4-12DE0E216673}" type="presOf" srcId="{248B9C66-F361-4105-A620-CE2E34C37E84}" destId="{57B71A85-20DE-493E-8464-29BF9CE50BF0}" srcOrd="0" destOrd="0" presId="urn:microsoft.com/office/officeart/2009/3/layout/DescendingProcess"/>
    <dgm:cxn modelId="{5CA39271-79EC-473E-BC16-CFDB9D6E30C9}" type="presOf" srcId="{4FCA6F66-0593-4233-A0F4-490B129EAD26}" destId="{0A6BF0D5-65E1-4285-9A97-FE527ED13BE0}" srcOrd="0" destOrd="0" presId="urn:microsoft.com/office/officeart/2009/3/layout/DescendingProcess"/>
    <dgm:cxn modelId="{B923EE74-281F-4F3C-80F4-259C55C2B6CF}" srcId="{7A3CE81B-37AB-44F0-92A2-54B1B7AAE0D0}" destId="{A69EF814-AEFE-42DA-B164-99EE7DD4C6C8}" srcOrd="0" destOrd="0" parTransId="{A39093C9-738A-4DB1-8B6F-CFF9A2BFB3DA}" sibTransId="{41386267-C10A-4957-93F5-3E995E466E9C}"/>
    <dgm:cxn modelId="{CB500D77-BE5C-4EF8-9076-229944B43AE4}" srcId="{7A3CE81B-37AB-44F0-92A2-54B1B7AAE0D0}" destId="{75617DB7-44CF-48D2-809A-E7A115667804}" srcOrd="2" destOrd="0" parTransId="{6DC150C5-2EB7-4163-A412-9C6D57577405}" sibTransId="{E8442CDD-8FC1-4801-828C-0400CB63A711}"/>
    <dgm:cxn modelId="{9762467C-6675-4BC5-93B8-EEB5C02D8FB9}" type="presOf" srcId="{E8442CDD-8FC1-4801-828C-0400CB63A711}" destId="{A2A5D635-CDFB-4695-88B4-BAAF4FE5C125}" srcOrd="0" destOrd="0" presId="urn:microsoft.com/office/officeart/2009/3/layout/DescendingProcess"/>
    <dgm:cxn modelId="{B9963692-D8BC-456C-82B5-6B92A904C82E}" type="presOf" srcId="{75617DB7-44CF-48D2-809A-E7A115667804}" destId="{8B855F69-1ACC-40B1-B031-97BFA52E0394}" srcOrd="0" destOrd="0" presId="urn:microsoft.com/office/officeart/2009/3/layout/DescendingProcess"/>
    <dgm:cxn modelId="{029BF99D-8676-4D28-A04E-084981BE1A65}" type="presOf" srcId="{A69EF814-AEFE-42DA-B164-99EE7DD4C6C8}" destId="{CC38366D-6890-453C-A42D-F28A55BB7E7B}" srcOrd="0" destOrd="0" presId="urn:microsoft.com/office/officeart/2009/3/layout/DescendingProcess"/>
    <dgm:cxn modelId="{BCEBBDAD-C666-4C20-9CBB-0C0BFBD54C2C}" type="presOf" srcId="{7F80B00D-9288-4E65-8A0F-C4EC0EDA6E81}" destId="{58444063-9444-4EB7-8D7F-3C8278F4A144}" srcOrd="0" destOrd="0" presId="urn:microsoft.com/office/officeart/2009/3/layout/DescendingProcess"/>
    <dgm:cxn modelId="{75E500C7-C324-47A8-B4C2-0B995B3F2138}" type="presOf" srcId="{E5912744-14B9-472D-81B0-8FDF0FBA56E7}" destId="{25E6098C-DE9C-4B6D-A263-FD26F5E777ED}" srcOrd="0" destOrd="0" presId="urn:microsoft.com/office/officeart/2009/3/layout/DescendingProcess"/>
    <dgm:cxn modelId="{D2B3A1E0-F01C-49E3-98EF-56E76E1D5D26}" type="presOf" srcId="{7A3CE81B-37AB-44F0-92A2-54B1B7AAE0D0}" destId="{DA443B80-E16A-4CF5-B20C-9C652CBC9CD2}" srcOrd="0" destOrd="0" presId="urn:microsoft.com/office/officeart/2009/3/layout/DescendingProcess"/>
    <dgm:cxn modelId="{6D6FE2E9-B2D4-4052-96F9-B0596430DC3C}" srcId="{7A3CE81B-37AB-44F0-92A2-54B1B7AAE0D0}" destId="{4FCA6F66-0593-4233-A0F4-490B129EAD26}" srcOrd="4" destOrd="0" parTransId="{C83097E8-9A83-45CF-88AB-A4790C56692C}" sibTransId="{C803C1B0-E31A-4079-BC44-701B47A19F2D}"/>
    <dgm:cxn modelId="{7C73A523-4AE2-4B4D-ADFE-283AD9704545}" type="presParOf" srcId="{DA443B80-E16A-4CF5-B20C-9C652CBC9CD2}" destId="{CD26CAB9-D315-46ED-A009-D5BC6F991DCC}" srcOrd="0" destOrd="0" presId="urn:microsoft.com/office/officeart/2009/3/layout/DescendingProcess"/>
    <dgm:cxn modelId="{53C9303D-0572-463A-8199-EE18BF23958D}" type="presParOf" srcId="{DA443B80-E16A-4CF5-B20C-9C652CBC9CD2}" destId="{CC38366D-6890-453C-A42D-F28A55BB7E7B}" srcOrd="1" destOrd="0" presId="urn:microsoft.com/office/officeart/2009/3/layout/DescendingProcess"/>
    <dgm:cxn modelId="{906AC383-58B9-486D-AD97-F59260CFAAD1}" type="presParOf" srcId="{DA443B80-E16A-4CF5-B20C-9C652CBC9CD2}" destId="{25E6098C-DE9C-4B6D-A263-FD26F5E777ED}" srcOrd="2" destOrd="0" presId="urn:microsoft.com/office/officeart/2009/3/layout/DescendingProcess"/>
    <dgm:cxn modelId="{F38A9F9F-3117-4AE5-90E6-F4711D6EDDF2}" type="presParOf" srcId="{DA443B80-E16A-4CF5-B20C-9C652CBC9CD2}" destId="{371981CB-3814-44BC-9FC1-8908E4F76ABC}" srcOrd="3" destOrd="0" presId="urn:microsoft.com/office/officeart/2009/3/layout/DescendingProcess"/>
    <dgm:cxn modelId="{08702C36-CF5C-4E2D-B01F-648CA36D18CA}" type="presParOf" srcId="{371981CB-3814-44BC-9FC1-8908E4F76ABC}" destId="{8D045750-9E4D-496A-8F0F-6835381046C0}" srcOrd="0" destOrd="0" presId="urn:microsoft.com/office/officeart/2009/3/layout/DescendingProcess"/>
    <dgm:cxn modelId="{1B3B813A-491C-4E0A-96AE-29FFFE94E3A3}" type="presParOf" srcId="{DA443B80-E16A-4CF5-B20C-9C652CBC9CD2}" destId="{8B855F69-1ACC-40B1-B031-97BFA52E0394}" srcOrd="4" destOrd="0" presId="urn:microsoft.com/office/officeart/2009/3/layout/DescendingProcess"/>
    <dgm:cxn modelId="{41F17181-DE99-4369-8AA4-4234EDA72433}" type="presParOf" srcId="{DA443B80-E16A-4CF5-B20C-9C652CBC9CD2}" destId="{E840F099-D677-4ED1-9D38-8D78C521B4E0}" srcOrd="5" destOrd="0" presId="urn:microsoft.com/office/officeart/2009/3/layout/DescendingProcess"/>
    <dgm:cxn modelId="{382EA237-9790-4E34-A784-7D67CC773D67}" type="presParOf" srcId="{E840F099-D677-4ED1-9D38-8D78C521B4E0}" destId="{A2A5D635-CDFB-4695-88B4-BAAF4FE5C125}" srcOrd="0" destOrd="0" presId="urn:microsoft.com/office/officeart/2009/3/layout/DescendingProcess"/>
    <dgm:cxn modelId="{9FD63349-34EA-4E91-ABBA-B2B84F01B645}" type="presParOf" srcId="{DA443B80-E16A-4CF5-B20C-9C652CBC9CD2}" destId="{57B71A85-20DE-493E-8464-29BF9CE50BF0}" srcOrd="6" destOrd="0" presId="urn:microsoft.com/office/officeart/2009/3/layout/DescendingProcess"/>
    <dgm:cxn modelId="{6CF75C7B-334C-4388-A41B-608DF0AE001B}" type="presParOf" srcId="{DA443B80-E16A-4CF5-B20C-9C652CBC9CD2}" destId="{5490E2FA-C07F-4E9A-A101-B99E9D754F93}" srcOrd="7" destOrd="0" presId="urn:microsoft.com/office/officeart/2009/3/layout/DescendingProcess"/>
    <dgm:cxn modelId="{3A7EAB42-94E8-4EDE-9676-A711E6B21CA3}" type="presParOf" srcId="{5490E2FA-C07F-4E9A-A101-B99E9D754F93}" destId="{58444063-9444-4EB7-8D7F-3C8278F4A144}" srcOrd="0" destOrd="0" presId="urn:microsoft.com/office/officeart/2009/3/layout/DescendingProcess"/>
    <dgm:cxn modelId="{762A9A36-8474-4CE1-8D7B-F424AB28F061}" type="presParOf" srcId="{DA443B80-E16A-4CF5-B20C-9C652CBC9CD2}" destId="{0A6BF0D5-65E1-4285-9A97-FE527ED13BE0}" srcOrd="8" destOrd="0" presId="urn:microsoft.com/office/officeart/2009/3/layout/Descending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E76204-4A93-444F-8630-2AF4D85FF054}" type="doc">
      <dgm:prSet loTypeId="urn:microsoft.com/office/officeart/2005/8/layout/process1" loCatId="process" qsTypeId="urn:microsoft.com/office/officeart/2005/8/quickstyle/simple1" qsCatId="simple" csTypeId="urn:microsoft.com/office/officeart/2005/8/colors/accent1_2" csCatId="accent1" phldr="1"/>
      <dgm:spPr/>
    </dgm:pt>
    <dgm:pt modelId="{F1E50C64-81BA-4C81-86AC-E5D77C263C21}">
      <dgm:prSet phldrT="[Text]" custT="1"/>
      <dgm:spPr>
        <a:solidFill>
          <a:schemeClr val="accent2">
            <a:lumMod val="60000"/>
            <a:lumOff val="40000"/>
          </a:schemeClr>
        </a:solidFill>
      </dgm:spPr>
      <dgm:t>
        <a:bodyPr/>
        <a:lstStyle/>
        <a:p>
          <a:r>
            <a:rPr lang="de-AT" sz="2000" dirty="0">
              <a:solidFill>
                <a:schemeClr val="tx1"/>
              </a:solidFill>
            </a:rPr>
            <a:t>Data</a:t>
          </a:r>
        </a:p>
      </dgm:t>
    </dgm:pt>
    <dgm:pt modelId="{1598C866-6CB0-444D-8D95-16C9D93CB38B}" type="parTrans" cxnId="{BCEFF4F3-9C78-47AB-9F6E-D4F1672FA065}">
      <dgm:prSet/>
      <dgm:spPr/>
      <dgm:t>
        <a:bodyPr/>
        <a:lstStyle/>
        <a:p>
          <a:endParaRPr lang="de-AT"/>
        </a:p>
      </dgm:t>
    </dgm:pt>
    <dgm:pt modelId="{5D95A14E-F5B5-497B-AAB4-58F82FD10A68}" type="sibTrans" cxnId="{BCEFF4F3-9C78-47AB-9F6E-D4F1672FA065}">
      <dgm:prSet/>
      <dgm:spPr/>
      <dgm:t>
        <a:bodyPr/>
        <a:lstStyle/>
        <a:p>
          <a:endParaRPr lang="de-AT"/>
        </a:p>
      </dgm:t>
    </dgm:pt>
    <dgm:pt modelId="{D5B04F3C-DC41-4BEA-AAB0-CF8D174DED70}">
      <dgm:prSet phldrT="[Text]" custT="1"/>
      <dgm:spPr>
        <a:solidFill>
          <a:schemeClr val="accent2">
            <a:lumMod val="20000"/>
            <a:lumOff val="80000"/>
          </a:schemeClr>
        </a:solidFill>
      </dgm:spPr>
      <dgm:t>
        <a:bodyPr/>
        <a:lstStyle/>
        <a:p>
          <a:r>
            <a:rPr lang="en-GB" sz="2000" dirty="0">
              <a:solidFill>
                <a:schemeClr val="tx1"/>
              </a:solidFill>
            </a:rPr>
            <a:t>Reporting/analysis</a:t>
          </a:r>
          <a:endParaRPr lang="de-AT" sz="2000" dirty="0">
            <a:solidFill>
              <a:schemeClr val="tx1"/>
            </a:solidFill>
          </a:endParaRPr>
        </a:p>
      </dgm:t>
    </dgm:pt>
    <dgm:pt modelId="{FD38D549-2D53-4768-9E96-C333E43049EA}" type="parTrans" cxnId="{147D0C88-0B13-43F4-B7D3-5F6212D7CB00}">
      <dgm:prSet/>
      <dgm:spPr/>
      <dgm:t>
        <a:bodyPr/>
        <a:lstStyle/>
        <a:p>
          <a:endParaRPr lang="de-AT"/>
        </a:p>
      </dgm:t>
    </dgm:pt>
    <dgm:pt modelId="{864B31D3-0A32-4CC6-9BEF-4A9F7EA7B13D}" type="sibTrans" cxnId="{147D0C88-0B13-43F4-B7D3-5F6212D7CB00}">
      <dgm:prSet/>
      <dgm:spPr/>
      <dgm:t>
        <a:bodyPr/>
        <a:lstStyle/>
        <a:p>
          <a:endParaRPr lang="de-AT"/>
        </a:p>
      </dgm:t>
    </dgm:pt>
    <dgm:pt modelId="{D32EE7BC-3714-4890-87D0-9E8B679FAB86}">
      <dgm:prSet phldrT="[Text]" custT="1"/>
      <dgm:spPr>
        <a:solidFill>
          <a:schemeClr val="accent2">
            <a:lumMod val="20000"/>
            <a:lumOff val="80000"/>
          </a:schemeClr>
        </a:solidFill>
      </dgm:spPr>
      <dgm:t>
        <a:bodyPr/>
        <a:lstStyle/>
        <a:p>
          <a:r>
            <a:rPr lang="de-DE" sz="2000" dirty="0">
              <a:solidFill>
                <a:schemeClr val="tx1"/>
              </a:solidFill>
            </a:rPr>
            <a:t>Monitoring</a:t>
          </a:r>
          <a:endParaRPr lang="de-AT" sz="2000" dirty="0">
            <a:solidFill>
              <a:schemeClr val="tx1"/>
            </a:solidFill>
          </a:endParaRPr>
        </a:p>
      </dgm:t>
    </dgm:pt>
    <dgm:pt modelId="{6B147657-4475-4AFA-A73D-FB14413BB935}" type="parTrans" cxnId="{D583BC32-760E-4A2D-8C26-3B21CAE4D0F7}">
      <dgm:prSet/>
      <dgm:spPr/>
      <dgm:t>
        <a:bodyPr/>
        <a:lstStyle/>
        <a:p>
          <a:endParaRPr lang="de-AT"/>
        </a:p>
      </dgm:t>
    </dgm:pt>
    <dgm:pt modelId="{E6019E06-F533-431C-A4CE-ECD23E9FE6F3}" type="sibTrans" cxnId="{D583BC32-760E-4A2D-8C26-3B21CAE4D0F7}">
      <dgm:prSet/>
      <dgm:spPr/>
      <dgm:t>
        <a:bodyPr/>
        <a:lstStyle/>
        <a:p>
          <a:endParaRPr lang="de-AT"/>
        </a:p>
      </dgm:t>
    </dgm:pt>
    <dgm:pt modelId="{38B16BB7-7674-4EA7-98F5-9905A10D791F}">
      <dgm:prSet phldrT="[Text]" custT="1"/>
      <dgm:spPr>
        <a:solidFill>
          <a:schemeClr val="accent2">
            <a:lumMod val="20000"/>
            <a:lumOff val="80000"/>
          </a:schemeClr>
        </a:solidFill>
      </dgm:spPr>
      <dgm:t>
        <a:bodyPr/>
        <a:lstStyle/>
        <a:p>
          <a:r>
            <a:rPr lang="de-DE" sz="2000" dirty="0" err="1">
              <a:solidFill>
                <a:schemeClr val="tx1"/>
              </a:solidFill>
            </a:rPr>
            <a:t>Predictive</a:t>
          </a:r>
          <a:r>
            <a:rPr lang="de-DE" sz="2000" dirty="0">
              <a:solidFill>
                <a:schemeClr val="tx1"/>
              </a:solidFill>
            </a:rPr>
            <a:t> </a:t>
          </a:r>
          <a:r>
            <a:rPr lang="de-DE" sz="2000" dirty="0" err="1">
              <a:solidFill>
                <a:schemeClr val="tx1"/>
              </a:solidFill>
            </a:rPr>
            <a:t>analytics</a:t>
          </a:r>
          <a:endParaRPr lang="de-AT" sz="1600" dirty="0">
            <a:solidFill>
              <a:schemeClr val="tx1"/>
            </a:solidFill>
          </a:endParaRPr>
        </a:p>
      </dgm:t>
    </dgm:pt>
    <dgm:pt modelId="{33654519-383B-4E0C-BEC1-7DAFA851A12E}" type="parTrans" cxnId="{746F9659-FC36-480A-A0EC-850697906C46}">
      <dgm:prSet/>
      <dgm:spPr/>
      <dgm:t>
        <a:bodyPr/>
        <a:lstStyle/>
        <a:p>
          <a:endParaRPr lang="de-AT"/>
        </a:p>
      </dgm:t>
    </dgm:pt>
    <dgm:pt modelId="{C22BFC82-6CD4-4516-A032-1D4D49EAEDCE}" type="sibTrans" cxnId="{746F9659-FC36-480A-A0EC-850697906C46}">
      <dgm:prSet/>
      <dgm:spPr/>
      <dgm:t>
        <a:bodyPr/>
        <a:lstStyle/>
        <a:p>
          <a:endParaRPr lang="de-AT"/>
        </a:p>
      </dgm:t>
    </dgm:pt>
    <dgm:pt modelId="{04FD6F4E-E9B8-4BE8-A9BE-AB1B601FBB37}" type="pres">
      <dgm:prSet presAssocID="{99E76204-4A93-444F-8630-2AF4D85FF054}" presName="Name0" presStyleCnt="0">
        <dgm:presLayoutVars>
          <dgm:dir/>
          <dgm:resizeHandles val="exact"/>
        </dgm:presLayoutVars>
      </dgm:prSet>
      <dgm:spPr/>
    </dgm:pt>
    <dgm:pt modelId="{D5CB7132-2347-4CC0-B53F-837A3697C22E}" type="pres">
      <dgm:prSet presAssocID="{F1E50C64-81BA-4C81-86AC-E5D77C263C21}" presName="node" presStyleLbl="node1" presStyleIdx="0" presStyleCnt="4" custLinFactNeighborX="-7056" custLinFactNeighborY="4157">
        <dgm:presLayoutVars>
          <dgm:bulletEnabled val="1"/>
        </dgm:presLayoutVars>
      </dgm:prSet>
      <dgm:spPr/>
    </dgm:pt>
    <dgm:pt modelId="{D067361F-D48F-4019-A4FD-4CDB8D6122D2}" type="pres">
      <dgm:prSet presAssocID="{5D95A14E-F5B5-497B-AAB4-58F82FD10A68}" presName="sibTrans" presStyleLbl="sibTrans2D1" presStyleIdx="0" presStyleCnt="3"/>
      <dgm:spPr/>
    </dgm:pt>
    <dgm:pt modelId="{5CA8ACA4-16D8-4BF0-B54D-6318D2537C98}" type="pres">
      <dgm:prSet presAssocID="{5D95A14E-F5B5-497B-AAB4-58F82FD10A68}" presName="connectorText" presStyleLbl="sibTrans2D1" presStyleIdx="0" presStyleCnt="3"/>
      <dgm:spPr/>
    </dgm:pt>
    <dgm:pt modelId="{0617658D-5B34-47F2-A4DE-E64DA91226CD}" type="pres">
      <dgm:prSet presAssocID="{D5B04F3C-DC41-4BEA-AAB0-CF8D174DED70}" presName="node" presStyleLbl="node1" presStyleIdx="1" presStyleCnt="4">
        <dgm:presLayoutVars>
          <dgm:bulletEnabled val="1"/>
        </dgm:presLayoutVars>
      </dgm:prSet>
      <dgm:spPr/>
    </dgm:pt>
    <dgm:pt modelId="{1300E513-FD15-4599-9B90-C1EBDC63EE83}" type="pres">
      <dgm:prSet presAssocID="{864B31D3-0A32-4CC6-9BEF-4A9F7EA7B13D}" presName="sibTrans" presStyleLbl="sibTrans2D1" presStyleIdx="1" presStyleCnt="3"/>
      <dgm:spPr/>
    </dgm:pt>
    <dgm:pt modelId="{89E14731-9A04-4100-8D1F-315D2D051A68}" type="pres">
      <dgm:prSet presAssocID="{864B31D3-0A32-4CC6-9BEF-4A9F7EA7B13D}" presName="connectorText" presStyleLbl="sibTrans2D1" presStyleIdx="1" presStyleCnt="3"/>
      <dgm:spPr/>
    </dgm:pt>
    <dgm:pt modelId="{A517465B-B25A-4AF2-B922-C5464503D1D9}" type="pres">
      <dgm:prSet presAssocID="{D32EE7BC-3714-4890-87D0-9E8B679FAB86}" presName="node" presStyleLbl="node1" presStyleIdx="2" presStyleCnt="4">
        <dgm:presLayoutVars>
          <dgm:bulletEnabled val="1"/>
        </dgm:presLayoutVars>
      </dgm:prSet>
      <dgm:spPr/>
    </dgm:pt>
    <dgm:pt modelId="{EC1412F6-4BEB-493B-AD9C-F4F31BAC75C8}" type="pres">
      <dgm:prSet presAssocID="{E6019E06-F533-431C-A4CE-ECD23E9FE6F3}" presName="sibTrans" presStyleLbl="sibTrans2D1" presStyleIdx="2" presStyleCnt="3"/>
      <dgm:spPr/>
    </dgm:pt>
    <dgm:pt modelId="{878F8C36-B1A8-4EA2-827E-79AD1713EDC8}" type="pres">
      <dgm:prSet presAssocID="{E6019E06-F533-431C-A4CE-ECD23E9FE6F3}" presName="connectorText" presStyleLbl="sibTrans2D1" presStyleIdx="2" presStyleCnt="3"/>
      <dgm:spPr/>
    </dgm:pt>
    <dgm:pt modelId="{C90890B5-F70D-4FD9-A1E4-4C66DBB84336}" type="pres">
      <dgm:prSet presAssocID="{38B16BB7-7674-4EA7-98F5-9905A10D791F}" presName="node" presStyleLbl="node1" presStyleIdx="3" presStyleCnt="4">
        <dgm:presLayoutVars>
          <dgm:bulletEnabled val="1"/>
        </dgm:presLayoutVars>
      </dgm:prSet>
      <dgm:spPr/>
    </dgm:pt>
  </dgm:ptLst>
  <dgm:cxnLst>
    <dgm:cxn modelId="{E65F9B05-F14F-4FE2-BC95-B94CCA9F05AC}" type="presOf" srcId="{5D95A14E-F5B5-497B-AAB4-58F82FD10A68}" destId="{D067361F-D48F-4019-A4FD-4CDB8D6122D2}" srcOrd="0" destOrd="0" presId="urn:microsoft.com/office/officeart/2005/8/layout/process1"/>
    <dgm:cxn modelId="{9A91BE1D-53DC-467C-A41B-430933543A8C}" type="presOf" srcId="{38B16BB7-7674-4EA7-98F5-9905A10D791F}" destId="{C90890B5-F70D-4FD9-A1E4-4C66DBB84336}" srcOrd="0" destOrd="0" presId="urn:microsoft.com/office/officeart/2005/8/layout/process1"/>
    <dgm:cxn modelId="{E50A531F-5B10-41FD-84C0-5C8CE3994400}" type="presOf" srcId="{D5B04F3C-DC41-4BEA-AAB0-CF8D174DED70}" destId="{0617658D-5B34-47F2-A4DE-E64DA91226CD}" srcOrd="0" destOrd="0" presId="urn:microsoft.com/office/officeart/2005/8/layout/process1"/>
    <dgm:cxn modelId="{D583BC32-760E-4A2D-8C26-3B21CAE4D0F7}" srcId="{99E76204-4A93-444F-8630-2AF4D85FF054}" destId="{D32EE7BC-3714-4890-87D0-9E8B679FAB86}" srcOrd="2" destOrd="0" parTransId="{6B147657-4475-4AFA-A73D-FB14413BB935}" sibTransId="{E6019E06-F533-431C-A4CE-ECD23E9FE6F3}"/>
    <dgm:cxn modelId="{45CD093A-E245-4B00-9505-865696FFA525}" type="presOf" srcId="{F1E50C64-81BA-4C81-86AC-E5D77C263C21}" destId="{D5CB7132-2347-4CC0-B53F-837A3697C22E}" srcOrd="0" destOrd="0" presId="urn:microsoft.com/office/officeart/2005/8/layout/process1"/>
    <dgm:cxn modelId="{90592B65-1AD0-416B-A204-818D0DB42333}" type="presOf" srcId="{864B31D3-0A32-4CC6-9BEF-4A9F7EA7B13D}" destId="{1300E513-FD15-4599-9B90-C1EBDC63EE83}" srcOrd="0" destOrd="0" presId="urn:microsoft.com/office/officeart/2005/8/layout/process1"/>
    <dgm:cxn modelId="{E54BB449-AF42-4326-ACC3-EBECEC8CD7EE}" type="presOf" srcId="{99E76204-4A93-444F-8630-2AF4D85FF054}" destId="{04FD6F4E-E9B8-4BE8-A9BE-AB1B601FBB37}" srcOrd="0" destOrd="0" presId="urn:microsoft.com/office/officeart/2005/8/layout/process1"/>
    <dgm:cxn modelId="{746F9659-FC36-480A-A0EC-850697906C46}" srcId="{99E76204-4A93-444F-8630-2AF4D85FF054}" destId="{38B16BB7-7674-4EA7-98F5-9905A10D791F}" srcOrd="3" destOrd="0" parTransId="{33654519-383B-4E0C-BEC1-7DAFA851A12E}" sibTransId="{C22BFC82-6CD4-4516-A032-1D4D49EAEDCE}"/>
    <dgm:cxn modelId="{147D0C88-0B13-43F4-B7D3-5F6212D7CB00}" srcId="{99E76204-4A93-444F-8630-2AF4D85FF054}" destId="{D5B04F3C-DC41-4BEA-AAB0-CF8D174DED70}" srcOrd="1" destOrd="0" parTransId="{FD38D549-2D53-4768-9E96-C333E43049EA}" sibTransId="{864B31D3-0A32-4CC6-9BEF-4A9F7EA7B13D}"/>
    <dgm:cxn modelId="{C0AD338A-7E03-429E-9396-9800EAF0146F}" type="presOf" srcId="{D32EE7BC-3714-4890-87D0-9E8B679FAB86}" destId="{A517465B-B25A-4AF2-B922-C5464503D1D9}" srcOrd="0" destOrd="0" presId="urn:microsoft.com/office/officeart/2005/8/layout/process1"/>
    <dgm:cxn modelId="{9FB13BA1-AAE4-4528-98B4-3F0F1F33F6AC}" type="presOf" srcId="{864B31D3-0A32-4CC6-9BEF-4A9F7EA7B13D}" destId="{89E14731-9A04-4100-8D1F-315D2D051A68}" srcOrd="1" destOrd="0" presId="urn:microsoft.com/office/officeart/2005/8/layout/process1"/>
    <dgm:cxn modelId="{844C04B9-BCEF-4365-BF18-C87CD72D723B}" type="presOf" srcId="{E6019E06-F533-431C-A4CE-ECD23E9FE6F3}" destId="{878F8C36-B1A8-4EA2-827E-79AD1713EDC8}" srcOrd="1" destOrd="0" presId="urn:microsoft.com/office/officeart/2005/8/layout/process1"/>
    <dgm:cxn modelId="{0C26F6B9-2AB2-4568-83D7-86E31D97FA03}" type="presOf" srcId="{5D95A14E-F5B5-497B-AAB4-58F82FD10A68}" destId="{5CA8ACA4-16D8-4BF0-B54D-6318D2537C98}" srcOrd="1" destOrd="0" presId="urn:microsoft.com/office/officeart/2005/8/layout/process1"/>
    <dgm:cxn modelId="{9C0E2BC2-08E1-45C5-8840-B04197C21F1B}" type="presOf" srcId="{E6019E06-F533-431C-A4CE-ECD23E9FE6F3}" destId="{EC1412F6-4BEB-493B-AD9C-F4F31BAC75C8}" srcOrd="0" destOrd="0" presId="urn:microsoft.com/office/officeart/2005/8/layout/process1"/>
    <dgm:cxn modelId="{BCEFF4F3-9C78-47AB-9F6E-D4F1672FA065}" srcId="{99E76204-4A93-444F-8630-2AF4D85FF054}" destId="{F1E50C64-81BA-4C81-86AC-E5D77C263C21}" srcOrd="0" destOrd="0" parTransId="{1598C866-6CB0-444D-8D95-16C9D93CB38B}" sibTransId="{5D95A14E-F5B5-497B-AAB4-58F82FD10A68}"/>
    <dgm:cxn modelId="{DAE05B53-50A1-4DF4-8D9F-7621D3DA914C}" type="presParOf" srcId="{04FD6F4E-E9B8-4BE8-A9BE-AB1B601FBB37}" destId="{D5CB7132-2347-4CC0-B53F-837A3697C22E}" srcOrd="0" destOrd="0" presId="urn:microsoft.com/office/officeart/2005/8/layout/process1"/>
    <dgm:cxn modelId="{19684416-3518-4AB4-A754-69ABB0993CDE}" type="presParOf" srcId="{04FD6F4E-E9B8-4BE8-A9BE-AB1B601FBB37}" destId="{D067361F-D48F-4019-A4FD-4CDB8D6122D2}" srcOrd="1" destOrd="0" presId="urn:microsoft.com/office/officeart/2005/8/layout/process1"/>
    <dgm:cxn modelId="{A32BADCE-2FB8-4D87-A0D3-718BF5070506}" type="presParOf" srcId="{D067361F-D48F-4019-A4FD-4CDB8D6122D2}" destId="{5CA8ACA4-16D8-4BF0-B54D-6318D2537C98}" srcOrd="0" destOrd="0" presId="urn:microsoft.com/office/officeart/2005/8/layout/process1"/>
    <dgm:cxn modelId="{0BF99BBF-D755-4FF0-BE1A-E1F4C92065A1}" type="presParOf" srcId="{04FD6F4E-E9B8-4BE8-A9BE-AB1B601FBB37}" destId="{0617658D-5B34-47F2-A4DE-E64DA91226CD}" srcOrd="2" destOrd="0" presId="urn:microsoft.com/office/officeart/2005/8/layout/process1"/>
    <dgm:cxn modelId="{50616620-4435-4CB7-82E7-B20F9B3DF785}" type="presParOf" srcId="{04FD6F4E-E9B8-4BE8-A9BE-AB1B601FBB37}" destId="{1300E513-FD15-4599-9B90-C1EBDC63EE83}" srcOrd="3" destOrd="0" presId="urn:microsoft.com/office/officeart/2005/8/layout/process1"/>
    <dgm:cxn modelId="{F9888381-1D81-4553-9821-0E9F3A826B77}" type="presParOf" srcId="{1300E513-FD15-4599-9B90-C1EBDC63EE83}" destId="{89E14731-9A04-4100-8D1F-315D2D051A68}" srcOrd="0" destOrd="0" presId="urn:microsoft.com/office/officeart/2005/8/layout/process1"/>
    <dgm:cxn modelId="{41F21B01-EED0-45AB-8410-DBB6A651EEF6}" type="presParOf" srcId="{04FD6F4E-E9B8-4BE8-A9BE-AB1B601FBB37}" destId="{A517465B-B25A-4AF2-B922-C5464503D1D9}" srcOrd="4" destOrd="0" presId="urn:microsoft.com/office/officeart/2005/8/layout/process1"/>
    <dgm:cxn modelId="{C239104B-1BF5-4906-BE7D-55E4CB3407DD}" type="presParOf" srcId="{04FD6F4E-E9B8-4BE8-A9BE-AB1B601FBB37}" destId="{EC1412F6-4BEB-493B-AD9C-F4F31BAC75C8}" srcOrd="5" destOrd="0" presId="urn:microsoft.com/office/officeart/2005/8/layout/process1"/>
    <dgm:cxn modelId="{7D70EDD3-95E4-4290-BE86-B6E1DBD0E0E3}" type="presParOf" srcId="{EC1412F6-4BEB-493B-AD9C-F4F31BAC75C8}" destId="{878F8C36-B1A8-4EA2-827E-79AD1713EDC8}" srcOrd="0" destOrd="0" presId="urn:microsoft.com/office/officeart/2005/8/layout/process1"/>
    <dgm:cxn modelId="{D29F93DB-DBD9-448E-83C8-0F4143516195}" type="presParOf" srcId="{04FD6F4E-E9B8-4BE8-A9BE-AB1B601FBB37}" destId="{C90890B5-F70D-4FD9-A1E4-4C66DBB84336}"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26CAB9-D315-46ED-A009-D5BC6F991DCC}">
      <dsp:nvSpPr>
        <dsp:cNvPr id="0" name=""/>
        <dsp:cNvSpPr/>
      </dsp:nvSpPr>
      <dsp:spPr>
        <a:xfrm rot="4396374">
          <a:off x="1705408" y="959561"/>
          <a:ext cx="4162726" cy="2902982"/>
        </a:xfrm>
        <a:prstGeom prst="swooshArrow">
          <a:avLst>
            <a:gd name="adj1" fmla="val 16310"/>
            <a:gd name="adj2" fmla="val 313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045750-9E4D-496A-8F0F-6835381046C0}">
      <dsp:nvSpPr>
        <dsp:cNvPr id="0" name=""/>
        <dsp:cNvSpPr/>
      </dsp:nvSpPr>
      <dsp:spPr>
        <a:xfrm>
          <a:off x="3335099" y="1370513"/>
          <a:ext cx="105121" cy="105121"/>
        </a:xfrm>
        <a:prstGeom prst="ellipse">
          <a:avLst/>
        </a:prstGeom>
        <a:solidFill>
          <a:srgbClr val="0099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2A5D635-CDFB-4695-88B4-BAAF4FE5C125}">
      <dsp:nvSpPr>
        <dsp:cNvPr id="0" name=""/>
        <dsp:cNvSpPr/>
      </dsp:nvSpPr>
      <dsp:spPr>
        <a:xfrm>
          <a:off x="4112166" y="2115648"/>
          <a:ext cx="105121" cy="105121"/>
        </a:xfrm>
        <a:prstGeom prst="ellipse">
          <a:avLst/>
        </a:prstGeom>
        <a:solidFill>
          <a:schemeClr val="bg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8444063-9444-4EB7-8D7F-3C8278F4A144}">
      <dsp:nvSpPr>
        <dsp:cNvPr id="0" name=""/>
        <dsp:cNvSpPr/>
      </dsp:nvSpPr>
      <dsp:spPr>
        <a:xfrm>
          <a:off x="4672879" y="2874596"/>
          <a:ext cx="105121" cy="105121"/>
        </a:xfrm>
        <a:prstGeom prst="ellipse">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C38366D-6890-453C-A42D-F28A55BB7E7B}">
      <dsp:nvSpPr>
        <dsp:cNvPr id="0" name=""/>
        <dsp:cNvSpPr/>
      </dsp:nvSpPr>
      <dsp:spPr>
        <a:xfrm>
          <a:off x="0" y="48128"/>
          <a:ext cx="1962596" cy="7715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b" anchorCtr="0">
          <a:noAutofit/>
        </a:bodyPr>
        <a:lstStyle/>
        <a:p>
          <a:pPr marL="0" lvl="0" indent="0" algn="ctr" defTabSz="711200">
            <a:lnSpc>
              <a:spcPct val="90000"/>
            </a:lnSpc>
            <a:spcBef>
              <a:spcPct val="0"/>
            </a:spcBef>
            <a:spcAft>
              <a:spcPct val="35000"/>
            </a:spcAft>
            <a:buNone/>
          </a:pPr>
          <a:r>
            <a:rPr lang="en-GB" sz="1600" b="1" kern="1200" noProof="0" dirty="0">
              <a:solidFill>
                <a:schemeClr val="accent3">
                  <a:lumMod val="75000"/>
                </a:schemeClr>
              </a:solidFill>
            </a:rPr>
            <a:t>What is predictive analytics?</a:t>
          </a:r>
        </a:p>
      </dsp:txBody>
      <dsp:txXfrm>
        <a:off x="0" y="48128"/>
        <a:ext cx="1962596" cy="771536"/>
      </dsp:txXfrm>
    </dsp:sp>
    <dsp:sp modelId="{25E6098C-DE9C-4B6D-A263-FD26F5E777ED}">
      <dsp:nvSpPr>
        <dsp:cNvPr id="0" name=""/>
        <dsp:cNvSpPr/>
      </dsp:nvSpPr>
      <dsp:spPr>
        <a:xfrm>
          <a:off x="304971" y="1125722"/>
          <a:ext cx="2864330" cy="7715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l" defTabSz="711200">
            <a:lnSpc>
              <a:spcPct val="90000"/>
            </a:lnSpc>
            <a:spcBef>
              <a:spcPct val="0"/>
            </a:spcBef>
            <a:spcAft>
              <a:spcPct val="35000"/>
            </a:spcAft>
            <a:buNone/>
          </a:pPr>
          <a:r>
            <a:rPr lang="en-GB" sz="1600" b="1" kern="1200" noProof="0" dirty="0">
              <a:solidFill>
                <a:srgbClr val="0099CC"/>
              </a:solidFill>
            </a:rPr>
            <a:t>Data mining: Tax returns – the raw material of predictive analytics  </a:t>
          </a:r>
        </a:p>
      </dsp:txBody>
      <dsp:txXfrm>
        <a:off x="304971" y="1125722"/>
        <a:ext cx="2864330" cy="771536"/>
      </dsp:txXfrm>
    </dsp:sp>
    <dsp:sp modelId="{8B855F69-1ACC-40B1-B031-97BFA52E0394}">
      <dsp:nvSpPr>
        <dsp:cNvPr id="0" name=""/>
        <dsp:cNvSpPr/>
      </dsp:nvSpPr>
      <dsp:spPr>
        <a:xfrm>
          <a:off x="1717913" y="2044807"/>
          <a:ext cx="2280855" cy="7715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l" defTabSz="711200">
            <a:lnSpc>
              <a:spcPct val="90000"/>
            </a:lnSpc>
            <a:spcBef>
              <a:spcPct val="0"/>
            </a:spcBef>
            <a:spcAft>
              <a:spcPct val="35000"/>
            </a:spcAft>
            <a:buNone/>
          </a:pPr>
          <a:r>
            <a:rPr lang="en-GB" sz="1600" b="1" kern="1200" noProof="0" dirty="0">
              <a:solidFill>
                <a:schemeClr val="bg2">
                  <a:lumMod val="75000"/>
                </a:schemeClr>
              </a:solidFill>
            </a:rPr>
            <a:t>Legal basis for the implementation of predictive analytics</a:t>
          </a:r>
        </a:p>
      </dsp:txBody>
      <dsp:txXfrm>
        <a:off x="1717913" y="2044807"/>
        <a:ext cx="2280855" cy="771536"/>
      </dsp:txXfrm>
    </dsp:sp>
    <dsp:sp modelId="{57B71A85-20DE-493E-8464-29BF9CE50BF0}">
      <dsp:nvSpPr>
        <dsp:cNvPr id="0" name=""/>
        <dsp:cNvSpPr/>
      </dsp:nvSpPr>
      <dsp:spPr>
        <a:xfrm>
          <a:off x="2513772" y="3046995"/>
          <a:ext cx="1750424" cy="7715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l" defTabSz="711200">
            <a:lnSpc>
              <a:spcPct val="90000"/>
            </a:lnSpc>
            <a:spcBef>
              <a:spcPct val="0"/>
            </a:spcBef>
            <a:spcAft>
              <a:spcPct val="35000"/>
            </a:spcAft>
            <a:buNone/>
          </a:pPr>
          <a:r>
            <a:rPr lang="en-GB" sz="1600" b="1" kern="1200" noProof="0" dirty="0">
              <a:solidFill>
                <a:schemeClr val="accent6">
                  <a:lumMod val="75000"/>
                </a:schemeClr>
              </a:solidFill>
            </a:rPr>
            <a:t>Application fields in Austrian tax administration</a:t>
          </a:r>
        </a:p>
      </dsp:txBody>
      <dsp:txXfrm>
        <a:off x="2513772" y="3046995"/>
        <a:ext cx="1750424" cy="771536"/>
      </dsp:txXfrm>
    </dsp:sp>
    <dsp:sp modelId="{0A6BF0D5-65E1-4285-9A97-FE527ED13BE0}">
      <dsp:nvSpPr>
        <dsp:cNvPr id="0" name=""/>
        <dsp:cNvSpPr/>
      </dsp:nvSpPr>
      <dsp:spPr>
        <a:xfrm>
          <a:off x="4078509" y="4050568"/>
          <a:ext cx="2652157" cy="7715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t" anchorCtr="0">
          <a:noAutofit/>
        </a:bodyPr>
        <a:lstStyle/>
        <a:p>
          <a:pPr marL="0" lvl="0" indent="0" algn="ctr" defTabSz="711200">
            <a:lnSpc>
              <a:spcPct val="90000"/>
            </a:lnSpc>
            <a:spcBef>
              <a:spcPct val="0"/>
            </a:spcBef>
            <a:spcAft>
              <a:spcPct val="35000"/>
            </a:spcAft>
            <a:buNone/>
          </a:pPr>
          <a:r>
            <a:rPr lang="en-GB" sz="1600" b="1" kern="1200" noProof="0" dirty="0">
              <a:solidFill>
                <a:schemeClr val="tx2">
                  <a:lumMod val="75000"/>
                </a:schemeClr>
              </a:solidFill>
            </a:rPr>
            <a:t>Lessons</a:t>
          </a:r>
          <a:r>
            <a:rPr lang="de-AT" sz="1600" b="1" kern="1200" dirty="0">
              <a:solidFill>
                <a:schemeClr val="tx2">
                  <a:lumMod val="75000"/>
                </a:schemeClr>
              </a:solidFill>
            </a:rPr>
            <a:t> </a:t>
          </a:r>
          <a:r>
            <a:rPr lang="en-GB" sz="1600" b="1" kern="1200" noProof="0" dirty="0">
              <a:solidFill>
                <a:schemeClr val="tx2">
                  <a:lumMod val="75000"/>
                </a:schemeClr>
              </a:solidFill>
            </a:rPr>
            <a:t>learned</a:t>
          </a:r>
        </a:p>
      </dsp:txBody>
      <dsp:txXfrm>
        <a:off x="4078509" y="4050568"/>
        <a:ext cx="2652157" cy="7715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CB7132-2347-4CC0-B53F-837A3697C22E}">
      <dsp:nvSpPr>
        <dsp:cNvPr id="0" name=""/>
        <dsp:cNvSpPr/>
      </dsp:nvSpPr>
      <dsp:spPr>
        <a:xfrm>
          <a:off x="0" y="513638"/>
          <a:ext cx="1489815" cy="893889"/>
        </a:xfrm>
        <a:prstGeom prst="roundRect">
          <a:avLst>
            <a:gd name="adj" fmla="val 10000"/>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de-AT" sz="2000" kern="1200" dirty="0">
              <a:solidFill>
                <a:schemeClr val="tx1"/>
              </a:solidFill>
            </a:rPr>
            <a:t>Data</a:t>
          </a:r>
        </a:p>
      </dsp:txBody>
      <dsp:txXfrm>
        <a:off x="26181" y="539819"/>
        <a:ext cx="1437453" cy="841527"/>
      </dsp:txXfrm>
    </dsp:sp>
    <dsp:sp modelId="{D067361F-D48F-4019-A4FD-4CDB8D6122D2}">
      <dsp:nvSpPr>
        <dsp:cNvPr id="0" name=""/>
        <dsp:cNvSpPr/>
      </dsp:nvSpPr>
      <dsp:spPr>
        <a:xfrm rot="21538971">
          <a:off x="1640571" y="757105"/>
          <a:ext cx="319705" cy="3694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de-AT" sz="1600" kern="1200"/>
        </a:p>
      </dsp:txBody>
      <dsp:txXfrm>
        <a:off x="1640579" y="831851"/>
        <a:ext cx="223794" cy="221684"/>
      </dsp:txXfrm>
    </dsp:sp>
    <dsp:sp modelId="{0617658D-5B34-47F2-A4DE-E64DA91226CD}">
      <dsp:nvSpPr>
        <dsp:cNvPr id="0" name=""/>
        <dsp:cNvSpPr/>
      </dsp:nvSpPr>
      <dsp:spPr>
        <a:xfrm>
          <a:off x="2092938" y="476479"/>
          <a:ext cx="1489815" cy="893889"/>
        </a:xfrm>
        <a:prstGeom prst="roundRect">
          <a:avLst>
            <a:gd name="adj" fmla="val 10000"/>
          </a:avLst>
        </a:prstGeom>
        <a:solidFill>
          <a:schemeClr val="accent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solidFill>
                <a:schemeClr val="tx1"/>
              </a:solidFill>
            </a:rPr>
            <a:t>Reporting/analysis</a:t>
          </a:r>
          <a:endParaRPr lang="de-AT" sz="2000" kern="1200" dirty="0">
            <a:solidFill>
              <a:schemeClr val="tx1"/>
            </a:solidFill>
          </a:endParaRPr>
        </a:p>
      </dsp:txBody>
      <dsp:txXfrm>
        <a:off x="2119119" y="502660"/>
        <a:ext cx="1437453" cy="841527"/>
      </dsp:txXfrm>
    </dsp:sp>
    <dsp:sp modelId="{1300E513-FD15-4599-9B90-C1EBDC63EE83}">
      <dsp:nvSpPr>
        <dsp:cNvPr id="0" name=""/>
        <dsp:cNvSpPr/>
      </dsp:nvSpPr>
      <dsp:spPr>
        <a:xfrm>
          <a:off x="3731735" y="738686"/>
          <a:ext cx="315840" cy="3694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de-AT" sz="1600" kern="1200"/>
        </a:p>
      </dsp:txBody>
      <dsp:txXfrm>
        <a:off x="3731735" y="812581"/>
        <a:ext cx="221088" cy="221684"/>
      </dsp:txXfrm>
    </dsp:sp>
    <dsp:sp modelId="{A517465B-B25A-4AF2-B922-C5464503D1D9}">
      <dsp:nvSpPr>
        <dsp:cNvPr id="0" name=""/>
        <dsp:cNvSpPr/>
      </dsp:nvSpPr>
      <dsp:spPr>
        <a:xfrm>
          <a:off x="4178680" y="476479"/>
          <a:ext cx="1489815" cy="893889"/>
        </a:xfrm>
        <a:prstGeom prst="roundRect">
          <a:avLst>
            <a:gd name="adj" fmla="val 10000"/>
          </a:avLst>
        </a:prstGeom>
        <a:solidFill>
          <a:schemeClr val="accent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de-DE" sz="2000" kern="1200" dirty="0">
              <a:solidFill>
                <a:schemeClr val="tx1"/>
              </a:solidFill>
            </a:rPr>
            <a:t>Monitoring</a:t>
          </a:r>
          <a:endParaRPr lang="de-AT" sz="2000" kern="1200" dirty="0">
            <a:solidFill>
              <a:schemeClr val="tx1"/>
            </a:solidFill>
          </a:endParaRPr>
        </a:p>
      </dsp:txBody>
      <dsp:txXfrm>
        <a:off x="4204861" y="502660"/>
        <a:ext cx="1437453" cy="841527"/>
      </dsp:txXfrm>
    </dsp:sp>
    <dsp:sp modelId="{EC1412F6-4BEB-493B-AD9C-F4F31BAC75C8}">
      <dsp:nvSpPr>
        <dsp:cNvPr id="0" name=""/>
        <dsp:cNvSpPr/>
      </dsp:nvSpPr>
      <dsp:spPr>
        <a:xfrm>
          <a:off x="5817477" y="738686"/>
          <a:ext cx="315840" cy="36947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de-AT" sz="1600" kern="1200"/>
        </a:p>
      </dsp:txBody>
      <dsp:txXfrm>
        <a:off x="5817477" y="812581"/>
        <a:ext cx="221088" cy="221684"/>
      </dsp:txXfrm>
    </dsp:sp>
    <dsp:sp modelId="{C90890B5-F70D-4FD9-A1E4-4C66DBB84336}">
      <dsp:nvSpPr>
        <dsp:cNvPr id="0" name=""/>
        <dsp:cNvSpPr/>
      </dsp:nvSpPr>
      <dsp:spPr>
        <a:xfrm>
          <a:off x="6264422" y="476479"/>
          <a:ext cx="1489815" cy="893889"/>
        </a:xfrm>
        <a:prstGeom prst="roundRect">
          <a:avLst>
            <a:gd name="adj" fmla="val 10000"/>
          </a:avLst>
        </a:prstGeom>
        <a:solidFill>
          <a:schemeClr val="accent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de-DE" sz="2000" kern="1200" dirty="0" err="1">
              <a:solidFill>
                <a:schemeClr val="tx1"/>
              </a:solidFill>
            </a:rPr>
            <a:t>Predictive</a:t>
          </a:r>
          <a:r>
            <a:rPr lang="de-DE" sz="2000" kern="1200" dirty="0">
              <a:solidFill>
                <a:schemeClr val="tx1"/>
              </a:solidFill>
            </a:rPr>
            <a:t> </a:t>
          </a:r>
          <a:r>
            <a:rPr lang="de-DE" sz="2000" kern="1200" dirty="0" err="1">
              <a:solidFill>
                <a:schemeClr val="tx1"/>
              </a:solidFill>
            </a:rPr>
            <a:t>analytics</a:t>
          </a:r>
          <a:endParaRPr lang="de-AT" sz="1600" kern="1200" dirty="0">
            <a:solidFill>
              <a:schemeClr val="tx1"/>
            </a:solidFill>
          </a:endParaRPr>
        </a:p>
      </dsp:txBody>
      <dsp:txXfrm>
        <a:off x="6290603" y="502660"/>
        <a:ext cx="1437453" cy="841527"/>
      </dsp:txXfrm>
    </dsp:sp>
  </dsp:spTree>
</dsp:drawing>
</file>

<file path=ppt/diagrams/layout1.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sz="quarter" idx="1"/>
          </p:nvPr>
        </p:nvSpPr>
        <p:spPr>
          <a:xfrm>
            <a:off x="4022725" y="0"/>
            <a:ext cx="3078163" cy="512763"/>
          </a:xfrm>
          <a:prstGeom prst="rect">
            <a:avLst/>
          </a:prstGeom>
        </p:spPr>
        <p:txBody>
          <a:bodyPr vert="horz" lIns="91440" tIns="45720" rIns="91440" bIns="45720" rtlCol="0"/>
          <a:lstStyle>
            <a:lvl1pPr algn="r">
              <a:defRPr sz="1200"/>
            </a:lvl1pPr>
          </a:lstStyle>
          <a:p>
            <a:fld id="{05E02316-A3A9-40CE-8399-988D8D269502}" type="datetimeFigureOut">
              <a:rPr lang="de-AT" smtClean="0"/>
              <a:t>09.09.2022</a:t>
            </a:fld>
            <a:endParaRPr lang="de-AT"/>
          </a:p>
        </p:txBody>
      </p:sp>
      <p:sp>
        <p:nvSpPr>
          <p:cNvPr id="4" name="Fußzeilenplatzhalter 3"/>
          <p:cNvSpPr>
            <a:spLocks noGrp="1"/>
          </p:cNvSpPr>
          <p:nvPr>
            <p:ph type="ftr" sz="quarter" idx="2"/>
          </p:nvPr>
        </p:nvSpPr>
        <p:spPr>
          <a:xfrm>
            <a:off x="0" y="9721850"/>
            <a:ext cx="3078163" cy="512763"/>
          </a:xfrm>
          <a:prstGeom prst="rect">
            <a:avLst/>
          </a:prstGeom>
        </p:spPr>
        <p:txBody>
          <a:bodyPr vert="horz" lIns="91440" tIns="45720" rIns="91440" bIns="45720" rtlCol="0" anchor="b"/>
          <a:lstStyle>
            <a:lvl1pPr algn="l">
              <a:defRPr sz="1200"/>
            </a:lvl1pPr>
          </a:lstStyle>
          <a:p>
            <a:endParaRPr lang="de-AT"/>
          </a:p>
        </p:txBody>
      </p:sp>
      <p:sp>
        <p:nvSpPr>
          <p:cNvPr id="5" name="Foliennummernplatzhalter 4"/>
          <p:cNvSpPr>
            <a:spLocks noGrp="1"/>
          </p:cNvSpPr>
          <p:nvPr>
            <p:ph type="sldNum" sz="quarter" idx="3"/>
          </p:nvPr>
        </p:nvSpPr>
        <p:spPr>
          <a:xfrm>
            <a:off x="4022725" y="9721850"/>
            <a:ext cx="3078163" cy="512763"/>
          </a:xfrm>
          <a:prstGeom prst="rect">
            <a:avLst/>
          </a:prstGeom>
        </p:spPr>
        <p:txBody>
          <a:bodyPr vert="horz" lIns="91440" tIns="45720" rIns="91440" bIns="45720" rtlCol="0" anchor="b"/>
          <a:lstStyle>
            <a:lvl1pPr algn="r">
              <a:defRPr sz="1200"/>
            </a:lvl1pPr>
          </a:lstStyle>
          <a:p>
            <a:fld id="{5C731D18-B53C-4622-9947-A3FBDDB0C9B1}" type="slidenum">
              <a:rPr lang="de-AT" smtClean="0"/>
              <a:t>‹Nr.›</a:t>
            </a:fld>
            <a:endParaRPr lang="de-AT"/>
          </a:p>
        </p:txBody>
      </p:sp>
    </p:spTree>
    <p:extLst>
      <p:ext uri="{BB962C8B-B14F-4D97-AF65-F5344CB8AC3E}">
        <p14:creationId xmlns:p14="http://schemas.microsoft.com/office/powerpoint/2010/main" val="7711709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4022725" y="0"/>
            <a:ext cx="3078163" cy="512763"/>
          </a:xfrm>
          <a:prstGeom prst="rect">
            <a:avLst/>
          </a:prstGeom>
        </p:spPr>
        <p:txBody>
          <a:bodyPr vert="horz" lIns="91440" tIns="45720" rIns="91440" bIns="45720" rtlCol="0"/>
          <a:lstStyle>
            <a:lvl1pPr algn="r">
              <a:defRPr sz="1200"/>
            </a:lvl1pPr>
          </a:lstStyle>
          <a:p>
            <a:fld id="{F5E89DEF-C035-41A2-9AFE-A6026D4C04BE}" type="datetimeFigureOut">
              <a:rPr lang="de-AT" smtClean="0"/>
              <a:t>09.09.2022</a:t>
            </a:fld>
            <a:endParaRPr lang="de-AT"/>
          </a:p>
        </p:txBody>
      </p:sp>
      <p:sp>
        <p:nvSpPr>
          <p:cNvPr id="4" name="Folienbildplatzhalter 3"/>
          <p:cNvSpPr>
            <a:spLocks noGrp="1" noRot="1" noChangeAspect="1"/>
          </p:cNvSpPr>
          <p:nvPr>
            <p:ph type="sldImg" idx="2"/>
          </p:nvPr>
        </p:nvSpPr>
        <p:spPr>
          <a:xfrm>
            <a:off x="1247775" y="1279525"/>
            <a:ext cx="4606925" cy="34544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709613" y="4926013"/>
            <a:ext cx="5683250" cy="402907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4022725" y="9721850"/>
            <a:ext cx="3078163" cy="512763"/>
          </a:xfrm>
          <a:prstGeom prst="rect">
            <a:avLst/>
          </a:prstGeom>
        </p:spPr>
        <p:txBody>
          <a:bodyPr vert="horz" lIns="91440" tIns="45720" rIns="91440" bIns="45720" rtlCol="0" anchor="b"/>
          <a:lstStyle>
            <a:lvl1pPr algn="r">
              <a:defRPr sz="1200"/>
            </a:lvl1pPr>
          </a:lstStyle>
          <a:p>
            <a:fld id="{BEF2A079-E7F8-4A78-8EEA-DD00A8D5DE37}" type="slidenum">
              <a:rPr lang="de-AT" smtClean="0"/>
              <a:t>‹Nr.›</a:t>
            </a:fld>
            <a:endParaRPr lang="de-AT"/>
          </a:p>
        </p:txBody>
      </p:sp>
    </p:spTree>
    <p:extLst>
      <p:ext uri="{BB962C8B-B14F-4D97-AF65-F5344CB8AC3E}">
        <p14:creationId xmlns:p14="http://schemas.microsoft.com/office/powerpoint/2010/main" val="3737244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a:t>Begriffe wie Machine Learning, künstlich neuronales Netzwerk oder Random Forrest sind seit</a:t>
            </a:r>
          </a:p>
          <a:p>
            <a:r>
              <a:rPr lang="de-AT" dirty="0"/>
              <a:t>2016 keine Fremdwörter mehr in der Finanzverwaltung. Mit der Einführung des Predictive Ana-</a:t>
            </a:r>
          </a:p>
          <a:p>
            <a:r>
              <a:rPr lang="de-AT" dirty="0" err="1"/>
              <a:t>lytics</a:t>
            </a:r>
            <a:r>
              <a:rPr lang="de-AT" dirty="0"/>
              <a:t> Competence Center, kurz PACC, beschreitet die Finanzverwaltung moderne Wege bei der</a:t>
            </a:r>
          </a:p>
          <a:p>
            <a:r>
              <a:rPr lang="de-AT" dirty="0"/>
              <a:t>Risikoanalyse. Die damit verbundenen Aufgaben und die notwendige, hybride, fachliche </a:t>
            </a:r>
            <a:r>
              <a:rPr lang="de-AT" dirty="0" err="1"/>
              <a:t>Zusam</a:t>
            </a:r>
            <a:r>
              <a:rPr lang="de-AT" dirty="0"/>
              <a:t>-</a:t>
            </a:r>
          </a:p>
          <a:p>
            <a:r>
              <a:rPr lang="de-AT" dirty="0" err="1"/>
              <a:t>menstellung</a:t>
            </a:r>
            <a:r>
              <a:rPr lang="de-AT" dirty="0"/>
              <a:t> suchen auch in Europas Steuerverwaltungen ihres Gleichen.</a:t>
            </a:r>
          </a:p>
        </p:txBody>
      </p:sp>
      <p:sp>
        <p:nvSpPr>
          <p:cNvPr id="4" name="Foliennummernplatzhalter 3"/>
          <p:cNvSpPr>
            <a:spLocks noGrp="1"/>
          </p:cNvSpPr>
          <p:nvPr>
            <p:ph type="sldNum" sz="quarter" idx="5"/>
          </p:nvPr>
        </p:nvSpPr>
        <p:spPr/>
        <p:txBody>
          <a:bodyPr/>
          <a:lstStyle/>
          <a:p>
            <a:fld id="{BEF2A079-E7F8-4A78-8EEA-DD00A8D5DE37}" type="slidenum">
              <a:rPr lang="de-AT" smtClean="0"/>
              <a:t>1</a:t>
            </a:fld>
            <a:endParaRPr lang="de-AT" dirty="0"/>
          </a:p>
        </p:txBody>
      </p:sp>
    </p:spTree>
    <p:extLst>
      <p:ext uri="{BB962C8B-B14F-4D97-AF65-F5344CB8AC3E}">
        <p14:creationId xmlns:p14="http://schemas.microsoft.com/office/powerpoint/2010/main" val="19776487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EF2A079-E7F8-4A78-8EEA-DD00A8D5DE37}" type="slidenum">
              <a:rPr lang="de-AT" smtClean="0"/>
              <a:t>12</a:t>
            </a:fld>
            <a:endParaRPr lang="de-AT"/>
          </a:p>
        </p:txBody>
      </p:sp>
    </p:spTree>
    <p:extLst>
      <p:ext uri="{BB962C8B-B14F-4D97-AF65-F5344CB8AC3E}">
        <p14:creationId xmlns:p14="http://schemas.microsoft.com/office/powerpoint/2010/main" val="39027098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a:t>Seit dem Jahr 2014 setzt das Bundesministerium für Finanzen Predictive Analytics und ähnliche Methoden ein, um einerseits die</a:t>
            </a:r>
          </a:p>
          <a:p>
            <a:r>
              <a:rPr lang="de-AT" dirty="0"/>
              <a:t>Betrugsbekämpfung und andererseits das Tax-Compliance-Verhalten zu verbessern. Die zugrunde liegende Zielsetzung ist, gemäß dem</a:t>
            </a:r>
          </a:p>
          <a:p>
            <a:r>
              <a:rPr lang="de-AT" dirty="0"/>
              <a:t>Pareto-Prinzip mit 20 % des Gesamtaufwands 80 % der Ergebnisse zu erreichen. Predictive Analytics ist eine Methode, um dieses Ziel zu</a:t>
            </a:r>
          </a:p>
          <a:p>
            <a:r>
              <a:rPr lang="de-AT" dirty="0"/>
              <a:t>erreichen. Auch in einer öffentlichen Verwaltung.</a:t>
            </a:r>
          </a:p>
        </p:txBody>
      </p:sp>
      <p:sp>
        <p:nvSpPr>
          <p:cNvPr id="4" name="Foliennummernplatzhalter 3"/>
          <p:cNvSpPr>
            <a:spLocks noGrp="1"/>
          </p:cNvSpPr>
          <p:nvPr>
            <p:ph type="sldNum" sz="quarter" idx="10"/>
          </p:nvPr>
        </p:nvSpPr>
        <p:spPr/>
        <p:txBody>
          <a:bodyPr/>
          <a:lstStyle/>
          <a:p>
            <a:fld id="{BEF2A079-E7F8-4A78-8EEA-DD00A8D5DE37}" type="slidenum">
              <a:rPr lang="de-AT" smtClean="0"/>
              <a:t>13</a:t>
            </a:fld>
            <a:endParaRPr lang="de-AT"/>
          </a:p>
        </p:txBody>
      </p:sp>
    </p:spTree>
    <p:extLst>
      <p:ext uri="{BB962C8B-B14F-4D97-AF65-F5344CB8AC3E}">
        <p14:creationId xmlns:p14="http://schemas.microsoft.com/office/powerpoint/2010/main" val="16752541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BEF2A079-E7F8-4A78-8EEA-DD00A8D5DE37}" type="slidenum">
              <a:rPr lang="de-AT" smtClean="0"/>
              <a:t>16</a:t>
            </a:fld>
            <a:endParaRPr lang="de-AT" dirty="0"/>
          </a:p>
        </p:txBody>
      </p:sp>
    </p:spTree>
    <p:extLst>
      <p:ext uri="{BB962C8B-B14F-4D97-AF65-F5344CB8AC3E}">
        <p14:creationId xmlns:p14="http://schemas.microsoft.com/office/powerpoint/2010/main" val="17074013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a:t>Besondere Kategorien personenbezogener Daten = Gesundheitsdaten, Gewerkschaftszugehörigkeit, Daten aus denen religiöse oder weltanschauliche Überzeugungen hervorgehen.</a:t>
            </a:r>
          </a:p>
        </p:txBody>
      </p:sp>
      <p:sp>
        <p:nvSpPr>
          <p:cNvPr id="4" name="Foliennummernplatzhalter 3"/>
          <p:cNvSpPr>
            <a:spLocks noGrp="1"/>
          </p:cNvSpPr>
          <p:nvPr>
            <p:ph type="sldNum" sz="quarter" idx="10"/>
          </p:nvPr>
        </p:nvSpPr>
        <p:spPr/>
        <p:txBody>
          <a:bodyPr/>
          <a:lstStyle/>
          <a:p>
            <a:fld id="{BEF2A079-E7F8-4A78-8EEA-DD00A8D5DE37}" type="slidenum">
              <a:rPr lang="de-AT" smtClean="0"/>
              <a:t>17</a:t>
            </a:fld>
            <a:endParaRPr lang="de-AT" dirty="0"/>
          </a:p>
        </p:txBody>
      </p:sp>
    </p:spTree>
    <p:extLst>
      <p:ext uri="{BB962C8B-B14F-4D97-AF65-F5344CB8AC3E}">
        <p14:creationId xmlns:p14="http://schemas.microsoft.com/office/powerpoint/2010/main" val="9529453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a:t>Somit gilt im Abgabenverfahren der Untersuchungsgrundsatz, demzufolge die materielle Wahrheit zu erforschen ist. Für diese Zwecke darf die Finanzverwaltung ein elektronisches Dokumentationsregister, welches Daten betreffend die Identität des Abgabepflichtigen und die Klassifizierung seiner Tätigkeit umfasst, anlegen und sich dabei automationsunterstützter Datenverarbeitung bedienen (§ 114 Abs 2 und 3 BAO). Des Weiteren normiert § 114 Abs 4 BAO, dass die Finanzverwaltung personenbezogene und nicht personenbezogene Daten für Zwecke des automationsunterstützten Risikomanagements und der Betrugsbekämpfung verarbeiten darf. Dies jedoch unter der Prämisse des Grundsatzes der Verhältnismäßigkeit soweit dies zur Erfüllung ihrer Aufgaben geeignet, erforderlich und angemessen ist. Damit werden genau Daten, die für die Anwendung von Predictive Analytics benötigt werden, angesprochen. Denn die BAO versteht unter einem automationsunterstützten Risikomanagement “unter anderem die softwaregestützte Analyse von Daten mit Predictive-Analytics-Methoden oder die Datenanalyse im Vorfeld von Kontroll- und Prüfungshandlungen”.</a:t>
            </a:r>
          </a:p>
          <a:p>
            <a:endParaRPr lang="de-AT" dirty="0"/>
          </a:p>
        </p:txBody>
      </p:sp>
      <p:sp>
        <p:nvSpPr>
          <p:cNvPr id="4" name="Foliennummernplatzhalter 3"/>
          <p:cNvSpPr>
            <a:spLocks noGrp="1"/>
          </p:cNvSpPr>
          <p:nvPr>
            <p:ph type="sldNum" sz="quarter" idx="5"/>
          </p:nvPr>
        </p:nvSpPr>
        <p:spPr/>
        <p:txBody>
          <a:bodyPr/>
          <a:lstStyle/>
          <a:p>
            <a:fld id="{BEF2A079-E7F8-4A78-8EEA-DD00A8D5DE37}" type="slidenum">
              <a:rPr lang="de-AT" smtClean="0"/>
              <a:t>18</a:t>
            </a:fld>
            <a:endParaRPr lang="de-AT"/>
          </a:p>
        </p:txBody>
      </p:sp>
    </p:spTree>
    <p:extLst>
      <p:ext uri="{BB962C8B-B14F-4D97-AF65-F5344CB8AC3E}">
        <p14:creationId xmlns:p14="http://schemas.microsoft.com/office/powerpoint/2010/main" val="37044109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BEF2A079-E7F8-4A78-8EEA-DD00A8D5DE37}" type="slidenum">
              <a:rPr lang="de-AT" smtClean="0"/>
              <a:t>20</a:t>
            </a:fld>
            <a:endParaRPr lang="de-AT" dirty="0"/>
          </a:p>
        </p:txBody>
      </p:sp>
    </p:spTree>
    <p:extLst>
      <p:ext uri="{BB962C8B-B14F-4D97-AF65-F5344CB8AC3E}">
        <p14:creationId xmlns:p14="http://schemas.microsoft.com/office/powerpoint/2010/main" val="39958112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a:t>Seit dem Jahr 2014 setzt das Bundesministerium für Finanzen Predictive Analytics und ähnliche Methoden ein, um einerseits die</a:t>
            </a:r>
          </a:p>
          <a:p>
            <a:r>
              <a:rPr lang="de-AT" dirty="0"/>
              <a:t>Betrugsbekämpfung und andererseits das Tax-Compliance-Verhalten zu verbessern. Die zugrunde liegende Zielsetzung ist, gemäß dem</a:t>
            </a:r>
          </a:p>
          <a:p>
            <a:r>
              <a:rPr lang="de-AT" dirty="0"/>
              <a:t>Pareto-Prinzip mit 20 % des Gesamtaufwands 80 % der Ergebnisse zu erreichen. Predictive Analytics ist eine Methode, um dieses Ziel zu</a:t>
            </a:r>
          </a:p>
          <a:p>
            <a:r>
              <a:rPr lang="de-AT" dirty="0"/>
              <a:t>erreichen. Auch in einer öffentlichen Verwaltung.</a:t>
            </a:r>
          </a:p>
        </p:txBody>
      </p:sp>
      <p:sp>
        <p:nvSpPr>
          <p:cNvPr id="4" name="Foliennummernplatzhalter 3"/>
          <p:cNvSpPr>
            <a:spLocks noGrp="1"/>
          </p:cNvSpPr>
          <p:nvPr>
            <p:ph type="sldNum" sz="quarter" idx="10"/>
          </p:nvPr>
        </p:nvSpPr>
        <p:spPr/>
        <p:txBody>
          <a:bodyPr/>
          <a:lstStyle/>
          <a:p>
            <a:fld id="{BEF2A079-E7F8-4A78-8EEA-DD00A8D5DE37}" type="slidenum">
              <a:rPr lang="de-AT" smtClean="0"/>
              <a:t>23</a:t>
            </a:fld>
            <a:endParaRPr lang="de-AT"/>
          </a:p>
        </p:txBody>
      </p:sp>
    </p:spTree>
    <p:extLst>
      <p:ext uri="{BB962C8B-B14F-4D97-AF65-F5344CB8AC3E}">
        <p14:creationId xmlns:p14="http://schemas.microsoft.com/office/powerpoint/2010/main" val="23801635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a:t>Das BMF geht bei der Anwendung von Predictive Analytics technisch so vor, dass versucht wird, aus bereits festgestellten Nachforderungs- und Betrugsfällen über deren Muster bzw. Daten-Charakteristik auf ähnlich gelagerte Fälle zu schließen. So werden bereits vorliegende Ergebnisse der Nachforderungs- und Betrugsfälle analysiert und Aussagen aus deren Daten-Charakteristik über wahrscheinliche Ergebnisse bei Fällen mit gleichen bzw. ähnlichen Datenmustern erstellt. Für die gleichen bzw. ähnlichen Fälle wird auf Basis der Datenmuster eine Wahrscheinlichkeit über Steuernachforderungen zugeordnet. Es wird darauf abgezielt, Fälle zu finden, die mit einer bestimmten festgelegten Wahrscheinlichkeit im Zuge einer Prüfungsmaßnahme zu einer Steuernachforderung von mehr als 10.000 EUR je Jahr und Abgabenart führen. Ziel dieser Vorgehensweise ist es, die Fallauswahl zu optimieren.</a:t>
            </a:r>
          </a:p>
        </p:txBody>
      </p:sp>
      <p:sp>
        <p:nvSpPr>
          <p:cNvPr id="4" name="Foliennummernplatzhalter 3"/>
          <p:cNvSpPr>
            <a:spLocks noGrp="1"/>
          </p:cNvSpPr>
          <p:nvPr>
            <p:ph type="sldNum" sz="quarter" idx="10"/>
          </p:nvPr>
        </p:nvSpPr>
        <p:spPr/>
        <p:txBody>
          <a:bodyPr/>
          <a:lstStyle/>
          <a:p>
            <a:fld id="{BEF2A079-E7F8-4A78-8EEA-DD00A8D5DE37}" type="slidenum">
              <a:rPr lang="de-AT" smtClean="0"/>
              <a:t>24</a:t>
            </a:fld>
            <a:endParaRPr lang="de-AT"/>
          </a:p>
        </p:txBody>
      </p:sp>
    </p:spTree>
    <p:extLst>
      <p:ext uri="{BB962C8B-B14F-4D97-AF65-F5344CB8AC3E}">
        <p14:creationId xmlns:p14="http://schemas.microsoft.com/office/powerpoint/2010/main" val="35302792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a:t>Die Veränderung der abgabenrechtlichen Grundlagen,</a:t>
            </a:r>
          </a:p>
          <a:p>
            <a:r>
              <a:rPr lang="de-AT" dirty="0"/>
              <a:t>die Globalisierung und der technologische Fortschritt</a:t>
            </a:r>
          </a:p>
          <a:p>
            <a:r>
              <a:rPr lang="de-AT" dirty="0"/>
              <a:t>machen eine Abteilung wie das PACC im BMF und auch</a:t>
            </a:r>
          </a:p>
          <a:p>
            <a:r>
              <a:rPr lang="de-AT" dirty="0"/>
              <a:t>in anderen Finanzverwaltungen notwendig. Risiken und</a:t>
            </a:r>
          </a:p>
          <a:p>
            <a:r>
              <a:rPr lang="de-AT" dirty="0"/>
              <a:t>Betrugsszenarien werden sich laufend verändern und die</a:t>
            </a:r>
          </a:p>
          <a:p>
            <a:endParaRPr lang="de-AT" dirty="0"/>
          </a:p>
          <a:p>
            <a:r>
              <a:rPr lang="de-AT" dirty="0"/>
              <a:t>zur Verfügung stehenden Daten werden immer umfang-</a:t>
            </a:r>
          </a:p>
          <a:p>
            <a:r>
              <a:rPr lang="de-AT" dirty="0"/>
              <a:t>reicher. Zur Unterstützung der Betrugsbekämpfung, der</a:t>
            </a:r>
          </a:p>
          <a:p>
            <a:endParaRPr lang="de-AT" dirty="0"/>
          </a:p>
          <a:p>
            <a:r>
              <a:rPr lang="de-AT" dirty="0"/>
              <a:t>MitarbeiterInnen in den Behörden und im </a:t>
            </a:r>
            <a:r>
              <a:rPr lang="de-AT" dirty="0" err="1"/>
              <a:t>internationa</a:t>
            </a:r>
            <a:r>
              <a:rPr lang="de-AT" dirty="0"/>
              <a:t>-</a:t>
            </a:r>
          </a:p>
          <a:p>
            <a:r>
              <a:rPr lang="de-AT" dirty="0" err="1"/>
              <a:t>len</a:t>
            </a:r>
            <a:r>
              <a:rPr lang="de-AT" dirty="0"/>
              <a:t> Austausch ist die automatisierte Risikoanalyse </a:t>
            </a:r>
            <a:r>
              <a:rPr lang="de-AT" dirty="0" err="1"/>
              <a:t>un</a:t>
            </a:r>
            <a:r>
              <a:rPr lang="de-AT" dirty="0"/>
              <a:t>-</a:t>
            </a:r>
          </a:p>
          <a:p>
            <a:r>
              <a:rPr lang="de-AT" dirty="0"/>
              <a:t>erlässlich.</a:t>
            </a:r>
          </a:p>
        </p:txBody>
      </p:sp>
      <p:sp>
        <p:nvSpPr>
          <p:cNvPr id="4" name="Foliennummernplatzhalter 3"/>
          <p:cNvSpPr>
            <a:spLocks noGrp="1"/>
          </p:cNvSpPr>
          <p:nvPr>
            <p:ph type="sldNum" sz="quarter" idx="10"/>
          </p:nvPr>
        </p:nvSpPr>
        <p:spPr/>
        <p:txBody>
          <a:bodyPr/>
          <a:lstStyle/>
          <a:p>
            <a:fld id="{BEF2A079-E7F8-4A78-8EEA-DD00A8D5DE37}" type="slidenum">
              <a:rPr lang="de-AT" smtClean="0"/>
              <a:t>25</a:t>
            </a:fld>
            <a:endParaRPr lang="de-AT"/>
          </a:p>
        </p:txBody>
      </p:sp>
    </p:spTree>
    <p:extLst>
      <p:ext uri="{BB962C8B-B14F-4D97-AF65-F5344CB8AC3E}">
        <p14:creationId xmlns:p14="http://schemas.microsoft.com/office/powerpoint/2010/main" val="36291508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a:t>Allein im Hinblick auf das Grundrecht auf Datenschutz besteht aktuell relativ viel Rechtsunsicherheit, da die Anwender von Predictive Analytics nicht genau wissen, wie weit ihr gesetzliche Spielraum geht und welche Daten dürfen, können oder sollten verwendet werden. Zudem fehlen (klare) Regelungen wie man Daten aus unterschiedlichen Datenquellen verschneiden darf und Normen hinsichtlich der Organisation der Daten wie dem Ort der Datenverwaltung und -speicherung, Zugriffsrechte auf Daten, genaue Zuständigkeiten für das Datenschutzmanagement, Veröffentlichung von Ergebnissen etc.</a:t>
            </a:r>
          </a:p>
          <a:p>
            <a:endParaRPr lang="de-AT" dirty="0"/>
          </a:p>
        </p:txBody>
      </p:sp>
      <p:sp>
        <p:nvSpPr>
          <p:cNvPr id="4" name="Foliennummernplatzhalter 3"/>
          <p:cNvSpPr>
            <a:spLocks noGrp="1"/>
          </p:cNvSpPr>
          <p:nvPr>
            <p:ph type="sldNum" sz="quarter" idx="5"/>
          </p:nvPr>
        </p:nvSpPr>
        <p:spPr/>
        <p:txBody>
          <a:bodyPr/>
          <a:lstStyle/>
          <a:p>
            <a:fld id="{BEF2A079-E7F8-4A78-8EEA-DD00A8D5DE37}" type="slidenum">
              <a:rPr lang="de-AT" smtClean="0"/>
              <a:t>26</a:t>
            </a:fld>
            <a:endParaRPr lang="de-AT"/>
          </a:p>
        </p:txBody>
      </p:sp>
    </p:spTree>
    <p:extLst>
      <p:ext uri="{BB962C8B-B14F-4D97-AF65-F5344CB8AC3E}">
        <p14:creationId xmlns:p14="http://schemas.microsoft.com/office/powerpoint/2010/main" val="1209125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EF2A079-E7F8-4A78-8EEA-DD00A8D5DE37}" type="slidenum">
              <a:rPr lang="de-AT" smtClean="0"/>
              <a:t>2</a:t>
            </a:fld>
            <a:endParaRPr lang="de-AT"/>
          </a:p>
        </p:txBody>
      </p:sp>
    </p:spTree>
    <p:extLst>
      <p:ext uri="{BB962C8B-B14F-4D97-AF65-F5344CB8AC3E}">
        <p14:creationId xmlns:p14="http://schemas.microsoft.com/office/powerpoint/2010/main" val="40547472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Bei diesen Analysen kann es sich durchaus um sog „</a:t>
            </a:r>
            <a:r>
              <a:rPr lang="de-DE" dirty="0" err="1"/>
              <a:t>Profiling</a:t>
            </a:r>
            <a:r>
              <a:rPr lang="de-DE" dirty="0"/>
              <a:t>“ handeln. Darunter versteht die </a:t>
            </a:r>
          </a:p>
          <a:p>
            <a:r>
              <a:rPr lang="de-DE" dirty="0"/>
              <a:t>DSG-VO „jede Art der automatisierten Verarbeitung personenbezogener Daten, die darin besteht, dass </a:t>
            </a:r>
          </a:p>
          <a:p>
            <a:r>
              <a:rPr lang="de-DE" dirty="0"/>
              <a:t>diese personenbezogenen Daten verwendet werden, um bestimmte persönliche Aspekte, die sich auf </a:t>
            </a:r>
          </a:p>
          <a:p>
            <a:r>
              <a:rPr lang="de-DE" dirty="0"/>
              <a:t>eine natürliche Person beziehen, zu bewerten, insbesondere um Aspekte bezüglich Arbeitsleistung, wirtschaftliche Lage, Gesundheit, persönliche Vorlieben, Interessen, Zuverlässigkeit, Verhalten, </a:t>
            </a:r>
            <a:r>
              <a:rPr lang="de-DE" dirty="0" err="1"/>
              <a:t>Aufenthaltsort</a:t>
            </a:r>
            <a:r>
              <a:rPr lang="de-DE" dirty="0"/>
              <a:t> oder Ortswechsel dieser natürlichen Person zu analysieren oder vorherzusagen“.</a:t>
            </a:r>
          </a:p>
          <a:p>
            <a:r>
              <a:rPr lang="de-DE" dirty="0"/>
              <a:t>47 An anderer Stelle </a:t>
            </a:r>
          </a:p>
          <a:p>
            <a:r>
              <a:rPr lang="de-DE" dirty="0"/>
              <a:t>macht die DSG-VO deutlich, dass es sich bei </a:t>
            </a:r>
            <a:r>
              <a:rPr lang="de-DE" dirty="0" err="1"/>
              <a:t>Profiling</a:t>
            </a:r>
            <a:r>
              <a:rPr lang="de-DE" dirty="0"/>
              <a:t> um eine systematische und umfassende </a:t>
            </a:r>
          </a:p>
          <a:p>
            <a:r>
              <a:rPr lang="de-DE" dirty="0"/>
              <a:t>Bewertung handelt.48 </a:t>
            </a:r>
            <a:r>
              <a:rPr lang="de-DE" dirty="0" err="1"/>
              <a:t>Profiling</a:t>
            </a:r>
            <a:r>
              <a:rPr lang="de-DE" dirty="0"/>
              <a:t> reicht also weiter als eine „einfache“ Datenverarbeitung.49 Auf </a:t>
            </a:r>
          </a:p>
          <a:p>
            <a:r>
              <a:rPr lang="de-DE" dirty="0"/>
              <a:t>diese Weise ermöglicht die automatisierte Verarbeitung von Daten im Rahmen des </a:t>
            </a:r>
            <a:r>
              <a:rPr lang="de-DE" dirty="0" err="1"/>
              <a:t>Profiling</a:t>
            </a:r>
            <a:r>
              <a:rPr lang="de-DE" dirty="0"/>
              <a:t> die </a:t>
            </a:r>
          </a:p>
          <a:p>
            <a:r>
              <a:rPr lang="de-DE" dirty="0"/>
              <a:t>Analyse und Vorhersage bestimmter höchstpersönlicher Lebens- und Themenbereiche von Menschen.50 Angesichts der umfangreichen Daten, die der einzelne im Rahmen seiner </a:t>
            </a:r>
            <a:r>
              <a:rPr lang="de-DE" dirty="0" err="1"/>
              <a:t>Steuererklärungspflichten</a:t>
            </a:r>
            <a:r>
              <a:rPr lang="de-DE" dirty="0"/>
              <a:t> zur Festsetzung der sachgerechten Steuer preiszugeben hat, würden ein </a:t>
            </a:r>
            <a:r>
              <a:rPr lang="de-DE" dirty="0" err="1"/>
              <a:t>umfassendes</a:t>
            </a:r>
            <a:r>
              <a:rPr lang="de-DE" dirty="0"/>
              <a:t> </a:t>
            </a:r>
            <a:r>
              <a:rPr lang="de-DE" dirty="0" err="1"/>
              <a:t>Profiling</a:t>
            </a:r>
            <a:r>
              <a:rPr lang="de-DE" dirty="0"/>
              <a:t> ermöglichen.</a:t>
            </a:r>
          </a:p>
          <a:p>
            <a:r>
              <a:rPr lang="de-DE" dirty="0"/>
              <a:t>Ob die Abgabenverwaltung in diesem Zusammenhang derzeit den datenschutzrechtlichen Anforderungen gerecht wird, darf angesichts der kaum existenten expliziten Rechtsgrundlagen, </a:t>
            </a:r>
          </a:p>
          <a:p>
            <a:r>
              <a:rPr lang="de-DE" dirty="0"/>
              <a:t>zumindest bezweifelt werden. </a:t>
            </a:r>
            <a:endParaRPr lang="de-AT" dirty="0"/>
          </a:p>
          <a:p>
            <a:endParaRPr lang="de-AT" dirty="0"/>
          </a:p>
          <a:p>
            <a:endParaRPr lang="de-AT" dirty="0"/>
          </a:p>
          <a:p>
            <a:r>
              <a:rPr lang="de-AT" dirty="0"/>
              <a:t>Allein im Hinblick auf das Grundrecht auf Datenschutz besteht aktuell relativ viel Rechtsunsicherheit, da die Anwender von Predictive Analytics nicht genau wissen, wie weit ihr gesetzliche Spielraum geht und welche Daten dürfen, können oder sollten verwendet werden. Zudem fehlen (klare) Regelungen wie man Daten aus unterschiedlichen Datenquellen verschneiden darf und Normen hinsichtlich der Organisation der Daten wie dem Ort der Datenverwaltung und -speicherung, Zugriffsrechte auf Daten, genaue Zuständigkeiten für das Datenschutzmanagement, Veröffentlichung von Ergebnissen etc.</a:t>
            </a:r>
          </a:p>
          <a:p>
            <a:endParaRPr lang="de-AT" dirty="0"/>
          </a:p>
        </p:txBody>
      </p:sp>
      <p:sp>
        <p:nvSpPr>
          <p:cNvPr id="4" name="Foliennummernplatzhalter 3"/>
          <p:cNvSpPr>
            <a:spLocks noGrp="1"/>
          </p:cNvSpPr>
          <p:nvPr>
            <p:ph type="sldNum" sz="quarter" idx="5"/>
          </p:nvPr>
        </p:nvSpPr>
        <p:spPr/>
        <p:txBody>
          <a:bodyPr/>
          <a:lstStyle/>
          <a:p>
            <a:fld id="{BEF2A079-E7F8-4A78-8EEA-DD00A8D5DE37}" type="slidenum">
              <a:rPr lang="de-AT" smtClean="0"/>
              <a:t>27</a:t>
            </a:fld>
            <a:endParaRPr lang="de-AT"/>
          </a:p>
        </p:txBody>
      </p:sp>
    </p:spTree>
    <p:extLst>
      <p:ext uri="{BB962C8B-B14F-4D97-AF65-F5344CB8AC3E}">
        <p14:creationId xmlns:p14="http://schemas.microsoft.com/office/powerpoint/2010/main" val="13753595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Bei diesen Analysen kann es sich durchaus um sog „</a:t>
            </a:r>
            <a:r>
              <a:rPr lang="de-DE" dirty="0" err="1"/>
              <a:t>Profiling</a:t>
            </a:r>
            <a:r>
              <a:rPr lang="de-DE" dirty="0"/>
              <a:t>“ handeln. Darunter versteht die </a:t>
            </a:r>
          </a:p>
          <a:p>
            <a:r>
              <a:rPr lang="de-DE" dirty="0"/>
              <a:t>DSG-VO „jede Art der automatisierten Verarbeitung personenbezogener Daten, die darin besteht, dass </a:t>
            </a:r>
          </a:p>
          <a:p>
            <a:r>
              <a:rPr lang="de-DE" dirty="0"/>
              <a:t>diese personenbezogenen Daten verwendet werden, um bestimmte persönliche Aspekte, die sich auf </a:t>
            </a:r>
          </a:p>
          <a:p>
            <a:r>
              <a:rPr lang="de-DE" dirty="0"/>
              <a:t>eine natürliche Person beziehen, zu bewerten, insbesondere um Aspekte bezüglich Arbeitsleistung, wirtschaftliche Lage, Gesundheit, persönliche Vorlieben, Interessen, Zuverlässigkeit, Verhalten, </a:t>
            </a:r>
            <a:r>
              <a:rPr lang="de-DE" dirty="0" err="1"/>
              <a:t>Aufenthaltsort</a:t>
            </a:r>
            <a:r>
              <a:rPr lang="de-DE" dirty="0"/>
              <a:t> oder Ortswechsel dieser natürlichen Person zu analysieren oder vorherzusagen“.</a:t>
            </a:r>
          </a:p>
          <a:p>
            <a:r>
              <a:rPr lang="de-DE" dirty="0"/>
              <a:t>47 An anderer Stelle </a:t>
            </a:r>
          </a:p>
          <a:p>
            <a:r>
              <a:rPr lang="de-DE" dirty="0"/>
              <a:t>macht die DSG-VO deutlich, dass es sich bei </a:t>
            </a:r>
            <a:r>
              <a:rPr lang="de-DE" dirty="0" err="1"/>
              <a:t>Profiling</a:t>
            </a:r>
            <a:r>
              <a:rPr lang="de-DE" dirty="0"/>
              <a:t> um eine systematische und umfassende </a:t>
            </a:r>
          </a:p>
          <a:p>
            <a:r>
              <a:rPr lang="de-DE" dirty="0"/>
              <a:t>Bewertung handelt.48 </a:t>
            </a:r>
            <a:r>
              <a:rPr lang="de-DE" dirty="0" err="1"/>
              <a:t>Profiling</a:t>
            </a:r>
            <a:r>
              <a:rPr lang="de-DE" dirty="0"/>
              <a:t> reicht also weiter als eine „einfache“ Datenverarbeitung.49 Auf </a:t>
            </a:r>
          </a:p>
          <a:p>
            <a:r>
              <a:rPr lang="de-DE" dirty="0"/>
              <a:t>diese Weise ermöglicht die automatisierte Verarbeitung von Daten im Rahmen des </a:t>
            </a:r>
            <a:r>
              <a:rPr lang="de-DE" dirty="0" err="1"/>
              <a:t>Profiling</a:t>
            </a:r>
            <a:r>
              <a:rPr lang="de-DE" dirty="0"/>
              <a:t> die </a:t>
            </a:r>
          </a:p>
          <a:p>
            <a:r>
              <a:rPr lang="de-DE" dirty="0"/>
              <a:t>Analyse und Vorhersage bestimmter höchstpersönlicher Lebens- und Themenbereiche von Menschen.50 Angesichts der umfangreichen Daten, die der einzelne im Rahmen seiner </a:t>
            </a:r>
            <a:r>
              <a:rPr lang="de-DE" dirty="0" err="1"/>
              <a:t>Steuererklärungspflichten</a:t>
            </a:r>
            <a:r>
              <a:rPr lang="de-DE" dirty="0"/>
              <a:t> zur Festsetzung der sachgerechten Steuer preiszugeben hat, würden ein </a:t>
            </a:r>
            <a:r>
              <a:rPr lang="de-DE" dirty="0" err="1"/>
              <a:t>umfassendes</a:t>
            </a:r>
            <a:r>
              <a:rPr lang="de-DE" dirty="0"/>
              <a:t> </a:t>
            </a:r>
            <a:r>
              <a:rPr lang="de-DE" dirty="0" err="1"/>
              <a:t>Profiling</a:t>
            </a:r>
            <a:r>
              <a:rPr lang="de-DE" dirty="0"/>
              <a:t> ermöglichen.</a:t>
            </a:r>
          </a:p>
          <a:p>
            <a:r>
              <a:rPr lang="de-DE" dirty="0"/>
              <a:t>Ob die Abgabenverwaltung in diesem Zusammenhang derzeit den datenschutzrechtlichen Anforderungen gerecht wird, darf angesichts der kaum existenten expliziten Rechtsgrundlagen, </a:t>
            </a:r>
          </a:p>
          <a:p>
            <a:r>
              <a:rPr lang="de-DE" dirty="0"/>
              <a:t>zumindest bezweifelt werden. </a:t>
            </a:r>
            <a:endParaRPr lang="de-AT" dirty="0"/>
          </a:p>
          <a:p>
            <a:endParaRPr lang="de-AT" dirty="0"/>
          </a:p>
          <a:p>
            <a:endParaRPr lang="de-AT" dirty="0"/>
          </a:p>
          <a:p>
            <a:r>
              <a:rPr lang="de-AT" dirty="0"/>
              <a:t>Allein im Hinblick auf das Grundrecht auf Datenschutz besteht aktuell relativ viel Rechtsunsicherheit, da die Anwender von Predictive Analytics nicht genau wissen, wie weit ihr gesetzliche Spielraum geht und welche Daten dürfen, können oder sollten verwendet werden. Zudem fehlen (klare) Regelungen wie man Daten aus unterschiedlichen Datenquellen verschneiden darf und Normen hinsichtlich der Organisation der Daten wie dem Ort der Datenverwaltung und -speicherung, Zugriffsrechte auf Daten, genaue Zuständigkeiten für das Datenschutzmanagement, Veröffentlichung von Ergebnissen etc.</a:t>
            </a:r>
          </a:p>
          <a:p>
            <a:endParaRPr lang="de-AT" dirty="0"/>
          </a:p>
        </p:txBody>
      </p:sp>
      <p:sp>
        <p:nvSpPr>
          <p:cNvPr id="4" name="Foliennummernplatzhalter 3"/>
          <p:cNvSpPr>
            <a:spLocks noGrp="1"/>
          </p:cNvSpPr>
          <p:nvPr>
            <p:ph type="sldNum" sz="quarter" idx="5"/>
          </p:nvPr>
        </p:nvSpPr>
        <p:spPr/>
        <p:txBody>
          <a:bodyPr/>
          <a:lstStyle/>
          <a:p>
            <a:fld id="{BEF2A079-E7F8-4A78-8EEA-DD00A8D5DE37}" type="slidenum">
              <a:rPr lang="de-AT" smtClean="0"/>
              <a:t>28</a:t>
            </a:fld>
            <a:endParaRPr lang="de-AT"/>
          </a:p>
        </p:txBody>
      </p:sp>
    </p:spTree>
    <p:extLst>
      <p:ext uri="{BB962C8B-B14F-4D97-AF65-F5344CB8AC3E}">
        <p14:creationId xmlns:p14="http://schemas.microsoft.com/office/powerpoint/2010/main" val="1127441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EF2A079-E7F8-4A78-8EEA-DD00A8D5DE37}" type="slidenum">
              <a:rPr lang="de-AT" smtClean="0"/>
              <a:t>3</a:t>
            </a:fld>
            <a:endParaRPr lang="de-AT"/>
          </a:p>
        </p:txBody>
      </p:sp>
    </p:spTree>
    <p:extLst>
      <p:ext uri="{BB962C8B-B14F-4D97-AF65-F5344CB8AC3E}">
        <p14:creationId xmlns:p14="http://schemas.microsoft.com/office/powerpoint/2010/main" val="816924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a:t>Vielmehr ist Big Data der zielgerichtete Einsatz geeigneter Technologien und Methoden zur Beantwortung relevanter Fragestellungen</a:t>
            </a:r>
          </a:p>
          <a:p>
            <a:r>
              <a:rPr lang="de-AT" dirty="0"/>
              <a:t>Unter Einbeziehung aller intern wie auch extern verfügbaren und potenziell relevanten Daten.</a:t>
            </a:r>
          </a:p>
          <a:p>
            <a:endParaRPr lang="de-AT" dirty="0"/>
          </a:p>
          <a:p>
            <a:r>
              <a:rPr lang="de-AT" dirty="0"/>
              <a:t>Die zunehmende Verfügbarkeit von Daten aller Art sowie der verhältnismäßig einfache und günstige Zugriff auf geeignete Technologie</a:t>
            </a:r>
          </a:p>
          <a:p>
            <a:r>
              <a:rPr lang="de-AT" dirty="0"/>
              <a:t>bringen es mit sich, dass sehr viel aussagekräftigere Modelle zur Beantwortung von Fragestellungen in Hinblick auf Planung, Steuerung und</a:t>
            </a:r>
          </a:p>
          <a:p>
            <a:r>
              <a:rPr lang="de-AT" dirty="0"/>
              <a:t>Kontrolle der Geschäftsprozesse entwickelt werden können. Richten sich diese Anwendungsfälle auf die Abschätzung zukünftiger Zustände,</a:t>
            </a:r>
          </a:p>
          <a:p>
            <a:r>
              <a:rPr lang="de-AT" dirty="0"/>
              <a:t>so spricht man von Predictive Analytics.</a:t>
            </a:r>
          </a:p>
          <a:p>
            <a:endParaRPr lang="de-AT" dirty="0"/>
          </a:p>
          <a:p>
            <a:r>
              <a:rPr lang="de-AT" dirty="0"/>
              <a:t>Mithilfe von Predictive Analytics können verbesserte Szenarien und genauere Prognosen erstellt und als Grundlage für Entscheidungen</a:t>
            </a:r>
          </a:p>
          <a:p>
            <a:r>
              <a:rPr lang="de-AT" dirty="0"/>
              <a:t>herangezogen werden. Grundsätzlich ist dabei die Einstiegshürde in Bezug auf die Ausprägung der Systemlandschaft im Unternehmen nicht</a:t>
            </a:r>
          </a:p>
          <a:p>
            <a:r>
              <a:rPr lang="de-AT" dirty="0"/>
              <a:t>besonders hoch. Die wichtigste Anforderung ist die Möglichkeit, die verfügbaren Daten aus den bestehenden Quellen (im Idealfall</a:t>
            </a:r>
          </a:p>
          <a:p>
            <a:r>
              <a:rPr lang="de-AT" dirty="0"/>
              <a:t>zumindest auf Monatsebene über die letzten fünf Jahre) extrahieren, methodisch aufbereiten und qualitätssichern zu können. Sind diese</a:t>
            </a:r>
          </a:p>
          <a:p>
            <a:r>
              <a:rPr lang="de-AT" dirty="0"/>
              <a:t>Voraussetzungen erfüllt, kann eine Umsetzung eines auf Predictive Analytics basierten Systems mit überschaubarem Aufwand erfolgen.</a:t>
            </a:r>
          </a:p>
          <a:p>
            <a:r>
              <a:rPr lang="de-AT" dirty="0"/>
              <a:t>Im Gegensatz zu klassischen Prognosemodellen stehen dabei nicht auf Basis von Expertenmeinungen manuell entwickelte, sondern</a:t>
            </a:r>
          </a:p>
          <a:p>
            <a:r>
              <a:rPr lang="de-AT" dirty="0" err="1"/>
              <a:t>Algorithmusbasierte</a:t>
            </a:r>
            <a:r>
              <a:rPr lang="de-AT" dirty="0"/>
              <a:t>, quantitative Modelle im Vordergrund, also jene, die mittels analytischer Verfahren quantitativ identifiziert wurden.</a:t>
            </a:r>
          </a:p>
          <a:p>
            <a:r>
              <a:rPr lang="de-AT" dirty="0"/>
              <a:t>Dabei werden zunächst die relevantesten internen und externen Treiber für jene Unternehmenskennzahlen identifiziert, die im Modell</a:t>
            </a:r>
          </a:p>
          <a:p>
            <a:r>
              <a:rPr lang="de-AT" dirty="0"/>
              <a:t>prognostiziert werden sollen. Für die Entwicklung solcher Modelle steht eine breite Palette an Algorithmen zur Verfügung. In der Praxis wird</a:t>
            </a:r>
          </a:p>
          <a:p>
            <a:r>
              <a:rPr lang="de-AT" dirty="0"/>
              <a:t>üblicherweise eine Kombination von Zeitreihenmodellen wie Exponentielle Glättung oder ARIMA, aber auch Machine Learning eingesetzt.</a:t>
            </a:r>
          </a:p>
          <a:p>
            <a:r>
              <a:rPr lang="de-AT" dirty="0"/>
              <a:t>Bei der Auswahl der Modelle gilt es, eine dem Problem angemessene Modell-Komplexität der erforderlichen oder gewünschten</a:t>
            </a:r>
          </a:p>
          <a:p>
            <a:endParaRPr lang="de-AT" dirty="0"/>
          </a:p>
          <a:p>
            <a:r>
              <a:rPr lang="de-AT" dirty="0"/>
              <a:t>Nachvollziehbarkeit </a:t>
            </a:r>
            <a:r>
              <a:rPr lang="de-AT" dirty="0" err="1"/>
              <a:t>bzw</a:t>
            </a:r>
            <a:r>
              <a:rPr lang="de-AT" dirty="0"/>
              <a:t> Interpretierbarkeit gegenüberzustellen. Weiters müssen Spezifika des Einsatzgebietes wie Saisonalitäten, Daten-</a:t>
            </a:r>
          </a:p>
          <a:p>
            <a:r>
              <a:rPr lang="de-AT" dirty="0"/>
              <a:t>Anomalien (</a:t>
            </a:r>
            <a:r>
              <a:rPr lang="de-AT" dirty="0" err="1"/>
              <a:t>zB</a:t>
            </a:r>
            <a:r>
              <a:rPr lang="de-AT" dirty="0"/>
              <a:t> aufgrund von Akquisitionen) oder der Vorhersagehorizont in die Modellierung miteinbezogen werden. Bei der Entwicklung</a:t>
            </a:r>
          </a:p>
          <a:p>
            <a:endParaRPr lang="de-AT" dirty="0"/>
          </a:p>
          <a:p>
            <a:r>
              <a:rPr lang="de-AT" dirty="0"/>
              <a:t>der Prognosemodelle werden verschiedene Ansätze systematisch ausgetestet, anhand statistischer Fehler-Metriken die bestgeeigneten</a:t>
            </a:r>
          </a:p>
          <a:p>
            <a:r>
              <a:rPr lang="de-AT" dirty="0"/>
              <a:t>Modelle bestimmt und iterativ Optimierungen vorgenommen. Dabei wird stets eine Kombination von Modellen herangezogen, um die</a:t>
            </a:r>
          </a:p>
          <a:p>
            <a:r>
              <a:rPr lang="de-AT" dirty="0"/>
              <a:t>Vorteile verschiedener Algorithmen zu nützen.</a:t>
            </a:r>
          </a:p>
        </p:txBody>
      </p:sp>
      <p:sp>
        <p:nvSpPr>
          <p:cNvPr id="4" name="Foliennummernplatzhalter 3"/>
          <p:cNvSpPr>
            <a:spLocks noGrp="1"/>
          </p:cNvSpPr>
          <p:nvPr>
            <p:ph type="sldNum" sz="quarter" idx="5"/>
          </p:nvPr>
        </p:nvSpPr>
        <p:spPr/>
        <p:txBody>
          <a:bodyPr/>
          <a:lstStyle/>
          <a:p>
            <a:fld id="{BEF2A079-E7F8-4A78-8EEA-DD00A8D5DE37}" type="slidenum">
              <a:rPr lang="de-AT" smtClean="0"/>
              <a:t>4</a:t>
            </a:fld>
            <a:endParaRPr lang="de-AT"/>
          </a:p>
        </p:txBody>
      </p:sp>
    </p:spTree>
    <p:extLst>
      <p:ext uri="{BB962C8B-B14F-4D97-AF65-F5344CB8AC3E}">
        <p14:creationId xmlns:p14="http://schemas.microsoft.com/office/powerpoint/2010/main" val="3061619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Machine learning techniques are applied in conjunction with statistical data algorithms, over business data for doing Predictive Analytics. The data is then subjected to pre-configured rules and recommendations which ultimately generates predictive business intelligence using which a plan of action can be drawn. The </a:t>
            </a:r>
            <a:r>
              <a:rPr lang="en-US" dirty="0" err="1"/>
              <a:t>actionables</a:t>
            </a:r>
            <a:r>
              <a:rPr lang="en-US" dirty="0"/>
              <a:t> are then handed over to the people and systems in automated or semi-automated manner, who then take further actions based on recommendations of Predictive Analytics.</a:t>
            </a:r>
            <a:endParaRPr lang="de-AT" dirty="0"/>
          </a:p>
        </p:txBody>
      </p:sp>
      <p:sp>
        <p:nvSpPr>
          <p:cNvPr id="4" name="Foliennummernplatzhalter 3"/>
          <p:cNvSpPr>
            <a:spLocks noGrp="1"/>
          </p:cNvSpPr>
          <p:nvPr>
            <p:ph type="sldNum" sz="quarter" idx="5"/>
          </p:nvPr>
        </p:nvSpPr>
        <p:spPr/>
        <p:txBody>
          <a:bodyPr/>
          <a:lstStyle/>
          <a:p>
            <a:fld id="{BEF2A079-E7F8-4A78-8EEA-DD00A8D5DE37}" type="slidenum">
              <a:rPr lang="de-AT" smtClean="0"/>
              <a:t>5</a:t>
            </a:fld>
            <a:endParaRPr lang="de-AT"/>
          </a:p>
        </p:txBody>
      </p:sp>
    </p:spTree>
    <p:extLst>
      <p:ext uri="{BB962C8B-B14F-4D97-AF65-F5344CB8AC3E}">
        <p14:creationId xmlns:p14="http://schemas.microsoft.com/office/powerpoint/2010/main" val="4040915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a:t>Im Grunde handelt es sich bei Predictive Analytics um</a:t>
            </a:r>
          </a:p>
          <a:p>
            <a:r>
              <a:rPr lang="de-AT" dirty="0"/>
              <a:t>ein Verfahren aus der Datenanalyse. In den </a:t>
            </a:r>
            <a:r>
              <a:rPr lang="de-AT" dirty="0" err="1"/>
              <a:t>vergange</a:t>
            </a:r>
            <a:r>
              <a:rPr lang="de-AT" dirty="0"/>
              <a:t>-</a:t>
            </a:r>
          </a:p>
          <a:p>
            <a:r>
              <a:rPr lang="de-AT" dirty="0" err="1"/>
              <a:t>nen</a:t>
            </a:r>
            <a:r>
              <a:rPr lang="de-AT" dirty="0"/>
              <a:t> Jahrzehnten durchlebte vor allen diese eine </a:t>
            </a:r>
            <a:r>
              <a:rPr lang="de-AT" dirty="0" err="1"/>
              <a:t>Evolu</a:t>
            </a:r>
            <a:r>
              <a:rPr lang="de-AT" dirty="0"/>
              <a:t>-</a:t>
            </a:r>
          </a:p>
          <a:p>
            <a:r>
              <a:rPr lang="de-AT" dirty="0" err="1"/>
              <a:t>tion</a:t>
            </a:r>
            <a:r>
              <a:rPr lang="de-AT" dirty="0"/>
              <a:t>. Während in den 1980ern noch das Reporting die</a:t>
            </a:r>
          </a:p>
          <a:p>
            <a:r>
              <a:rPr lang="de-AT" dirty="0"/>
              <a:t>wichtigste Komponente darstellte und damit lediglich</a:t>
            </a:r>
          </a:p>
          <a:p>
            <a:r>
              <a:rPr lang="de-AT" dirty="0"/>
              <a:t>die Darstellung der Vergangenheit in Form von Zahlen</a:t>
            </a:r>
          </a:p>
          <a:p>
            <a:r>
              <a:rPr lang="de-AT" dirty="0"/>
              <a:t>bedeutete, waren die 1990er mit der Analyse jener </a:t>
            </a:r>
            <a:r>
              <a:rPr lang="de-AT" dirty="0" err="1"/>
              <a:t>Sta</a:t>
            </a:r>
            <a:r>
              <a:rPr lang="de-AT" dirty="0"/>
              <a:t>-</a:t>
            </a:r>
          </a:p>
          <a:p>
            <a:r>
              <a:rPr lang="de-AT" dirty="0" err="1"/>
              <a:t>tistiken</a:t>
            </a:r>
            <a:r>
              <a:rPr lang="de-AT" dirty="0"/>
              <a:t> beschäftigt. Das Controlling nahm eine immer</a:t>
            </a:r>
          </a:p>
          <a:p>
            <a:r>
              <a:rPr lang="de-AT" dirty="0"/>
              <a:t>wichtigere Rolle ein und in der Betriebswirtschaft stell-</a:t>
            </a:r>
          </a:p>
          <a:p>
            <a:r>
              <a:rPr lang="de-AT" dirty="0" err="1"/>
              <a:t>te</a:t>
            </a:r>
            <a:r>
              <a:rPr lang="de-AT" dirty="0"/>
              <a:t> sich die Frage, warum die Vergangenheit so gelaufen</a:t>
            </a:r>
          </a:p>
          <a:p>
            <a:r>
              <a:rPr lang="de-AT" dirty="0"/>
              <a:t>ist, wie es die Zahlen wiedergeben. Mit dem </a:t>
            </a:r>
            <a:r>
              <a:rPr lang="de-AT" dirty="0" err="1"/>
              <a:t>technolo</a:t>
            </a:r>
            <a:r>
              <a:rPr lang="de-AT" dirty="0"/>
              <a:t>-</a:t>
            </a:r>
          </a:p>
          <a:p>
            <a:r>
              <a:rPr lang="de-AT" dirty="0"/>
              <a:t>gischen Fortschritt war es möglich die Analysen immer</a:t>
            </a:r>
          </a:p>
          <a:p>
            <a:r>
              <a:rPr lang="de-AT" dirty="0"/>
              <a:t>zeitnaher durchzuführen und so kam es in den 2000ern</a:t>
            </a:r>
          </a:p>
          <a:p>
            <a:r>
              <a:rPr lang="de-AT" dirty="0"/>
              <a:t>zum kontinuierlichen Monitoring und zur Beschäftigung</a:t>
            </a:r>
          </a:p>
          <a:p>
            <a:r>
              <a:rPr lang="de-AT" dirty="0"/>
              <a:t>auch mit aktuellen Zahlen.</a:t>
            </a:r>
          </a:p>
          <a:p>
            <a:r>
              <a:rPr lang="de-AT" dirty="0"/>
              <a:t>Im letzten Jahrzehnt wurde dann in der Wirtschaft im-</a:t>
            </a:r>
          </a:p>
          <a:p>
            <a:r>
              <a:rPr lang="de-AT" dirty="0" err="1"/>
              <a:t>mer</a:t>
            </a:r>
            <a:r>
              <a:rPr lang="de-AT" dirty="0"/>
              <a:t> mehr die Vorhersage („</a:t>
            </a:r>
            <a:r>
              <a:rPr lang="de-AT" dirty="0" err="1"/>
              <a:t>Prediction</a:t>
            </a:r>
            <a:r>
              <a:rPr lang="de-AT" dirty="0"/>
              <a:t>“) in die Werk-</a:t>
            </a:r>
          </a:p>
          <a:p>
            <a:r>
              <a:rPr lang="de-AT" dirty="0"/>
              <a:t>zeuge der Datenanalysten eingebaut. Mit den </a:t>
            </a:r>
            <a:r>
              <a:rPr lang="de-AT" dirty="0" err="1"/>
              <a:t>bekann</a:t>
            </a:r>
            <a:r>
              <a:rPr lang="de-AT" dirty="0"/>
              <a:t>-</a:t>
            </a:r>
          </a:p>
          <a:p>
            <a:r>
              <a:rPr lang="de-AT" dirty="0" err="1"/>
              <a:t>ten</a:t>
            </a:r>
            <a:r>
              <a:rPr lang="de-AT" dirty="0"/>
              <a:t> Ergebnissen vergangener Events und dem aktuellen</a:t>
            </a:r>
          </a:p>
          <a:p>
            <a:r>
              <a:rPr lang="de-AT" dirty="0"/>
              <a:t>Monitoring versucht man nun zukünftige Ereignisse</a:t>
            </a:r>
          </a:p>
          <a:p>
            <a:r>
              <a:rPr lang="de-AT" dirty="0"/>
              <a:t>(„Events“) vorherzusagen </a:t>
            </a:r>
            <a:r>
              <a:rPr lang="de-AT" dirty="0" err="1"/>
              <a:t>bzw</a:t>
            </a:r>
            <a:r>
              <a:rPr lang="de-AT" dirty="0"/>
              <a:t>, im Falle der Abgaben-</a:t>
            </a:r>
          </a:p>
          <a:p>
            <a:r>
              <a:rPr lang="de-AT" dirty="0" err="1"/>
              <a:t>verwaltung</a:t>
            </a:r>
            <a:r>
              <a:rPr lang="de-AT" dirty="0"/>
              <a:t>, mögliche Risikofaktoren abzuleiten. Es wer-</a:t>
            </a:r>
          </a:p>
          <a:p>
            <a:r>
              <a:rPr lang="de-AT" dirty="0"/>
              <a:t>den hierfür vier Phasen durchlaufen: Datenaufbereitung</a:t>
            </a:r>
          </a:p>
          <a:p>
            <a:r>
              <a:rPr lang="de-AT" dirty="0"/>
              <a:t>– Muster und Trends identifizieren – Wissensgenerierung</a:t>
            </a:r>
          </a:p>
          <a:p>
            <a:r>
              <a:rPr lang="de-AT" dirty="0"/>
              <a:t>(Modellerstellung) – zukünftige Ereignisse vorhersagen.</a:t>
            </a:r>
          </a:p>
        </p:txBody>
      </p:sp>
      <p:sp>
        <p:nvSpPr>
          <p:cNvPr id="4" name="Foliennummernplatzhalter 3"/>
          <p:cNvSpPr>
            <a:spLocks noGrp="1"/>
          </p:cNvSpPr>
          <p:nvPr>
            <p:ph type="sldNum" sz="quarter" idx="5"/>
          </p:nvPr>
        </p:nvSpPr>
        <p:spPr/>
        <p:txBody>
          <a:bodyPr/>
          <a:lstStyle/>
          <a:p>
            <a:fld id="{BEF2A079-E7F8-4A78-8EEA-DD00A8D5DE37}" type="slidenum">
              <a:rPr lang="de-AT" smtClean="0"/>
              <a:t>6</a:t>
            </a:fld>
            <a:endParaRPr lang="de-AT"/>
          </a:p>
        </p:txBody>
      </p:sp>
    </p:spTree>
    <p:extLst>
      <p:ext uri="{BB962C8B-B14F-4D97-AF65-F5344CB8AC3E}">
        <p14:creationId xmlns:p14="http://schemas.microsoft.com/office/powerpoint/2010/main" val="3141520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a:t>Beim Schritt der Wissensgenerierung </a:t>
            </a:r>
            <a:r>
              <a:rPr lang="de-AT" dirty="0" err="1"/>
              <a:t>bzw</a:t>
            </a:r>
            <a:r>
              <a:rPr lang="de-AT" dirty="0"/>
              <a:t> Modellierung</a:t>
            </a:r>
          </a:p>
          <a:p>
            <a:r>
              <a:rPr lang="de-AT" dirty="0"/>
              <a:t>kommt vor allem Machine Learning zum Einsatz, </a:t>
            </a:r>
            <a:r>
              <a:rPr lang="de-AT" dirty="0" err="1"/>
              <a:t>wel</a:t>
            </a:r>
            <a:r>
              <a:rPr lang="de-AT" dirty="0"/>
              <a:t>-</a:t>
            </a:r>
          </a:p>
          <a:p>
            <a:r>
              <a:rPr lang="de-AT" dirty="0" err="1"/>
              <a:t>ches</a:t>
            </a:r>
            <a:r>
              <a:rPr lang="de-AT" dirty="0"/>
              <a:t> sich in zwei Gruppen einteilen lässt – Supervised</a:t>
            </a:r>
          </a:p>
          <a:p>
            <a:r>
              <a:rPr lang="de-AT" dirty="0"/>
              <a:t>und </a:t>
            </a:r>
            <a:r>
              <a:rPr lang="de-AT" dirty="0" err="1"/>
              <a:t>Unsupervised</a:t>
            </a:r>
            <a:r>
              <a:rPr lang="de-AT" dirty="0"/>
              <a:t> Learning. Beim Trainieren der Model-</a:t>
            </a:r>
          </a:p>
          <a:p>
            <a:r>
              <a:rPr lang="de-AT" dirty="0"/>
              <a:t>le unterschieden sich diese beiden Arten darin, dass beim</a:t>
            </a:r>
          </a:p>
          <a:p>
            <a:r>
              <a:rPr lang="de-AT" dirty="0"/>
              <a:t>Supervised Learning das gewünschte Ergebnis </a:t>
            </a:r>
            <a:r>
              <a:rPr lang="de-AT" dirty="0" err="1"/>
              <a:t>bzw</a:t>
            </a:r>
            <a:r>
              <a:rPr lang="de-AT" dirty="0"/>
              <a:t> die</a:t>
            </a:r>
          </a:p>
          <a:p>
            <a:r>
              <a:rPr lang="de-AT" dirty="0"/>
              <a:t>korrekten Antworten dem Modell bekannt sind, beim</a:t>
            </a:r>
          </a:p>
          <a:p>
            <a:r>
              <a:rPr lang="de-AT" dirty="0" err="1"/>
              <a:t>Unsupervised</a:t>
            </a:r>
            <a:r>
              <a:rPr lang="de-AT" dirty="0"/>
              <a:t> Learning nicht. Um das Bild etwas </a:t>
            </a:r>
            <a:r>
              <a:rPr lang="de-AT" dirty="0" err="1"/>
              <a:t>deut</a:t>
            </a:r>
            <a:r>
              <a:rPr lang="de-AT" dirty="0"/>
              <a:t>-</a:t>
            </a:r>
          </a:p>
          <a:p>
            <a:r>
              <a:rPr lang="de-AT" dirty="0" err="1"/>
              <a:t>licher</a:t>
            </a:r>
            <a:r>
              <a:rPr lang="de-AT" dirty="0"/>
              <a:t> zu machen, kann man das Supervised Learning</a:t>
            </a:r>
          </a:p>
          <a:p>
            <a:r>
              <a:rPr lang="de-AT" dirty="0"/>
              <a:t>bei der Erstellung einer Prüfungsauswahl für die Außen-</a:t>
            </a:r>
          </a:p>
          <a:p>
            <a:r>
              <a:rPr lang="de-AT" dirty="0" err="1"/>
              <a:t>prüfung</a:t>
            </a:r>
            <a:r>
              <a:rPr lang="de-AT" dirty="0"/>
              <a:t> als eine abgeschlossene Menge von vergangenen</a:t>
            </a:r>
          </a:p>
          <a:p>
            <a:r>
              <a:rPr lang="de-AT" dirty="0"/>
              <a:t>Prüfungsfällen sehen, welche die Basis für das </a:t>
            </a:r>
            <a:r>
              <a:rPr lang="de-AT" dirty="0" err="1"/>
              <a:t>Antrainie</a:t>
            </a:r>
            <a:r>
              <a:rPr lang="de-AT" dirty="0"/>
              <a:t>-</a:t>
            </a:r>
          </a:p>
          <a:p>
            <a:r>
              <a:rPr lang="de-AT" dirty="0" err="1"/>
              <a:t>ren</a:t>
            </a:r>
            <a:r>
              <a:rPr lang="de-AT" dirty="0"/>
              <a:t> des Modells mit den Ergebnissen dieser Prüfungen</a:t>
            </a:r>
          </a:p>
          <a:p>
            <a:r>
              <a:rPr lang="de-AT" dirty="0"/>
              <a:t>darstellt. Für Data </a:t>
            </a:r>
            <a:r>
              <a:rPr lang="de-AT" dirty="0" err="1"/>
              <a:t>Scientists</a:t>
            </a:r>
            <a:r>
              <a:rPr lang="de-AT" dirty="0"/>
              <a:t> und Fachexperten lässt sich</a:t>
            </a:r>
          </a:p>
          <a:p>
            <a:r>
              <a:rPr lang="de-AT" dirty="0"/>
              <a:t>so leichter nachvollziehen, ob die Fälle richtig </a:t>
            </a:r>
            <a:r>
              <a:rPr lang="de-AT" dirty="0" err="1"/>
              <a:t>zugeord</a:t>
            </a:r>
            <a:r>
              <a:rPr lang="de-AT" dirty="0"/>
              <a:t>-</a:t>
            </a:r>
          </a:p>
          <a:p>
            <a:r>
              <a:rPr lang="de-AT" dirty="0" err="1"/>
              <a:t>net</a:t>
            </a:r>
            <a:r>
              <a:rPr lang="de-AT" dirty="0"/>
              <a:t> wurden. Ist man mit der Qualität der Ergebnisse zu-</a:t>
            </a:r>
          </a:p>
          <a:p>
            <a:r>
              <a:rPr lang="de-AT" dirty="0"/>
              <a:t>frieden, werden die Modelle auf neue Fälle angewendet.</a:t>
            </a:r>
          </a:p>
          <a:p>
            <a:r>
              <a:rPr lang="de-AT" dirty="0"/>
              <a:t>Nachdem es aber nicht für alle Aufgaben bereits geprüfte</a:t>
            </a:r>
          </a:p>
          <a:p>
            <a:r>
              <a:rPr lang="de-AT" dirty="0"/>
              <a:t>Daten oder bekannte Ergebnisse gibt, kommt auch das</a:t>
            </a:r>
          </a:p>
          <a:p>
            <a:r>
              <a:rPr lang="de-AT" dirty="0" err="1"/>
              <a:t>Unsupervised</a:t>
            </a:r>
            <a:r>
              <a:rPr lang="de-AT" dirty="0"/>
              <a:t> Learning sehr oft zum Einsatz. Hier wird</a:t>
            </a:r>
          </a:p>
          <a:p>
            <a:r>
              <a:rPr lang="de-AT" dirty="0"/>
              <a:t>eine Art Einteilung oder Klassifizierung anhand der Cha-</a:t>
            </a:r>
          </a:p>
          <a:p>
            <a:r>
              <a:rPr lang="de-AT" dirty="0" err="1"/>
              <a:t>rakteristika</a:t>
            </a:r>
            <a:r>
              <a:rPr lang="de-AT" dirty="0"/>
              <a:t> der Daten durchgeführt, ohne dass dem Mo-</a:t>
            </a:r>
          </a:p>
          <a:p>
            <a:r>
              <a:rPr lang="de-AT" dirty="0" err="1"/>
              <a:t>dell</a:t>
            </a:r>
            <a:r>
              <a:rPr lang="de-AT" dirty="0"/>
              <a:t> das Ergebnis bekannt ist.</a:t>
            </a:r>
          </a:p>
          <a:p>
            <a:endParaRPr lang="de-AT" dirty="0"/>
          </a:p>
        </p:txBody>
      </p:sp>
      <p:sp>
        <p:nvSpPr>
          <p:cNvPr id="4" name="Foliennummernplatzhalter 3"/>
          <p:cNvSpPr>
            <a:spLocks noGrp="1"/>
          </p:cNvSpPr>
          <p:nvPr>
            <p:ph type="sldNum" sz="quarter" idx="5"/>
          </p:nvPr>
        </p:nvSpPr>
        <p:spPr/>
        <p:txBody>
          <a:bodyPr/>
          <a:lstStyle/>
          <a:p>
            <a:fld id="{BEF2A079-E7F8-4A78-8EEA-DD00A8D5DE37}" type="slidenum">
              <a:rPr lang="de-AT" smtClean="0"/>
              <a:t>7</a:t>
            </a:fld>
            <a:endParaRPr lang="de-AT"/>
          </a:p>
        </p:txBody>
      </p:sp>
    </p:spTree>
    <p:extLst>
      <p:ext uri="{BB962C8B-B14F-4D97-AF65-F5344CB8AC3E}">
        <p14:creationId xmlns:p14="http://schemas.microsoft.com/office/powerpoint/2010/main" val="39285520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EF2A079-E7F8-4A78-8EEA-DD00A8D5DE37}" type="slidenum">
              <a:rPr lang="de-AT" smtClean="0"/>
              <a:t>9</a:t>
            </a:fld>
            <a:endParaRPr lang="de-AT"/>
          </a:p>
        </p:txBody>
      </p:sp>
    </p:spTree>
    <p:extLst>
      <p:ext uri="{BB962C8B-B14F-4D97-AF65-F5344CB8AC3E}">
        <p14:creationId xmlns:p14="http://schemas.microsoft.com/office/powerpoint/2010/main" val="2302562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a:t>Die für die Fallauswahl zur Verfügung stehenden Daten stammen allesamt aus den Steuererklärungen der Unternehmen. Der Steuer-</a:t>
            </a:r>
          </a:p>
          <a:p>
            <a:r>
              <a:rPr lang="de-AT" dirty="0" err="1"/>
              <a:t>verwaltung</a:t>
            </a:r>
            <a:r>
              <a:rPr lang="de-AT" dirty="0"/>
              <a:t> stehen beispielsweise monatliche Umsatzsteuer-Voranmeldungen, Umsatzsteuer- und Ertragsteuer-Jahreserklärungen sowie</a:t>
            </a:r>
          </a:p>
          <a:p>
            <a:r>
              <a:rPr lang="de-AT" dirty="0"/>
              <a:t>Beilagen mit den wichtigsten betriebswirtschaftlichen Angaben und bei Arbeitgebern auch die monatlichen Lohnsteueranmeldungen sowie</a:t>
            </a:r>
          </a:p>
          <a:p>
            <a:r>
              <a:rPr lang="de-AT" dirty="0"/>
              <a:t>einige externe Daten wie Firmenbuch etc. zur Verfügung. Informationen sind für die letzten Jahre für alle Unternehmen bzw. Einkommen-</a:t>
            </a:r>
          </a:p>
          <a:p>
            <a:r>
              <a:rPr lang="de-AT" dirty="0"/>
              <a:t>Steuerpflichtigen vorhanden und umfassen mehr als 5 Milliarden Daten.</a:t>
            </a:r>
          </a:p>
          <a:p>
            <a:endParaRPr lang="de-AT" dirty="0"/>
          </a:p>
          <a:p>
            <a:r>
              <a:rPr lang="de-AT" dirty="0"/>
              <a:t>Die Grundlage für die Analyse sind jedoch die Ergebnisse der Außenprüfungen der letzten Jahre. Auf dieser Datenbasis werden Muster und</a:t>
            </a:r>
          </a:p>
          <a:p>
            <a:r>
              <a:rPr lang="de-AT" dirty="0"/>
              <a:t>Zusammenhänge identifiziert, die eine Unterscheidung zwischen Unternehmen mit einer signifikanten Abgabenfestsetzungen.</a:t>
            </a:r>
          </a:p>
          <a:p>
            <a:endParaRPr lang="de-AT" dirty="0"/>
          </a:p>
          <a:p>
            <a:r>
              <a:rPr lang="de-AT" dirty="0"/>
              <a:t>Die festgestellten Muster für Risiken werden in ungeprüften Veranlagungsjahren gesucht und helfen so, zu einer Risikobewertung und Risikoauswahl zu gelangen. Diese Mustererkennung bzw. Modellierung wird für unterschiedliche Segmente wie Betriebsgrößen, Branchen etc. von Unternehmen durchgeführt.</a:t>
            </a:r>
          </a:p>
          <a:p>
            <a:r>
              <a:rPr lang="de-AT" dirty="0"/>
              <a:t>Als Vorgehensmodell wurde der Cross Industry </a:t>
            </a:r>
            <a:r>
              <a:rPr lang="de-AT" dirty="0" err="1"/>
              <a:t>Process</a:t>
            </a:r>
            <a:r>
              <a:rPr lang="de-AT" dirty="0"/>
              <a:t> </a:t>
            </a:r>
            <a:r>
              <a:rPr lang="de-AT" dirty="0" err="1"/>
              <a:t>for</a:t>
            </a:r>
            <a:r>
              <a:rPr lang="de-AT" dirty="0"/>
              <a:t> Data Mining (kurz CRISP-DM) ausgewählt. Jedoch hat das PACC des Bundesministeriums für Finanzen diesen Prozess zu einem zehngliedrigen erweitert. Die Fallauswahl der jeweiligen Außenprüfungen wird anhand dieses Prozesses in interdisziplinären Projektteams ausgearbeitet.</a:t>
            </a:r>
          </a:p>
          <a:p>
            <a:endParaRPr lang="de-AT" dirty="0"/>
          </a:p>
          <a:p>
            <a:r>
              <a:rPr lang="de-AT" dirty="0"/>
              <a:t>Bei der Durchführung von PA-Modellen kommt der so-</a:t>
            </a:r>
          </a:p>
          <a:p>
            <a:r>
              <a:rPr lang="de-AT" dirty="0"/>
              <a:t>genannte CRISP-DM (Cross-Industry Standard </a:t>
            </a:r>
            <a:r>
              <a:rPr lang="de-AT" dirty="0" err="1"/>
              <a:t>Process</a:t>
            </a:r>
            <a:endParaRPr lang="de-AT" dirty="0"/>
          </a:p>
          <a:p>
            <a:endParaRPr lang="de-AT" dirty="0"/>
          </a:p>
          <a:p>
            <a:r>
              <a:rPr lang="de-AT" dirty="0" err="1"/>
              <a:t>for</a:t>
            </a:r>
            <a:r>
              <a:rPr lang="de-AT" dirty="0"/>
              <a:t> Data Mining) Analyseprozess zur Anwendung. Die-</a:t>
            </a:r>
          </a:p>
          <a:p>
            <a:r>
              <a:rPr lang="de-AT" dirty="0" err="1"/>
              <a:t>ser</a:t>
            </a:r>
            <a:r>
              <a:rPr lang="de-AT" dirty="0"/>
              <a:t> unterteilt sich in folgende Phasen:</a:t>
            </a:r>
          </a:p>
          <a:p>
            <a:r>
              <a:rPr lang="de-AT" dirty="0"/>
              <a:t>• Business Understanding: Fachliche Anforderungen</a:t>
            </a:r>
          </a:p>
          <a:p>
            <a:r>
              <a:rPr lang="de-AT" dirty="0"/>
              <a:t>verstehen</a:t>
            </a:r>
          </a:p>
          <a:p>
            <a:r>
              <a:rPr lang="de-AT" dirty="0"/>
              <a:t>• Data Understanding: Datentechnische </a:t>
            </a:r>
            <a:r>
              <a:rPr lang="de-AT" dirty="0" err="1"/>
              <a:t>Anforderun</a:t>
            </a:r>
            <a:r>
              <a:rPr lang="de-AT" dirty="0"/>
              <a:t>-</a:t>
            </a:r>
          </a:p>
          <a:p>
            <a:r>
              <a:rPr lang="de-AT" dirty="0"/>
              <a:t>gen verstehen</a:t>
            </a:r>
          </a:p>
          <a:p>
            <a:r>
              <a:rPr lang="de-AT" dirty="0"/>
              <a:t>• Data </a:t>
            </a:r>
            <a:r>
              <a:rPr lang="de-AT" dirty="0" err="1"/>
              <a:t>Preparation</a:t>
            </a:r>
            <a:r>
              <a:rPr lang="de-AT" dirty="0"/>
              <a:t>: Aufbereitung der Daten für die</a:t>
            </a:r>
          </a:p>
          <a:p>
            <a:r>
              <a:rPr lang="de-AT" dirty="0"/>
              <a:t>Analyse</a:t>
            </a:r>
          </a:p>
          <a:p>
            <a:r>
              <a:rPr lang="de-AT" dirty="0"/>
              <a:t>• Modeling: Erstellung der mathematischen und </a:t>
            </a:r>
            <a:r>
              <a:rPr lang="de-AT" dirty="0" err="1"/>
              <a:t>statis</a:t>
            </a:r>
            <a:r>
              <a:rPr lang="de-AT" dirty="0"/>
              <a:t>-</a:t>
            </a:r>
          </a:p>
          <a:p>
            <a:r>
              <a:rPr lang="de-AT" dirty="0"/>
              <a:t>tischen Modelle</a:t>
            </a:r>
          </a:p>
          <a:p>
            <a:r>
              <a:rPr lang="de-AT" dirty="0"/>
              <a:t>• Evaluation: Überprüfung auf qualitative Ergebnisse</a:t>
            </a:r>
          </a:p>
          <a:p>
            <a:r>
              <a:rPr lang="de-AT" dirty="0"/>
              <a:t>• </a:t>
            </a:r>
            <a:r>
              <a:rPr lang="de-AT" dirty="0" err="1"/>
              <a:t>Deployment</a:t>
            </a:r>
            <a:r>
              <a:rPr lang="de-AT" dirty="0"/>
              <a:t>: Ausführung des Programms</a:t>
            </a:r>
          </a:p>
          <a:p>
            <a:endParaRPr lang="de-AT" dirty="0"/>
          </a:p>
          <a:p>
            <a:endParaRPr lang="de-AT" dirty="0"/>
          </a:p>
        </p:txBody>
      </p:sp>
      <p:sp>
        <p:nvSpPr>
          <p:cNvPr id="4" name="Foliennummernplatzhalter 3"/>
          <p:cNvSpPr>
            <a:spLocks noGrp="1"/>
          </p:cNvSpPr>
          <p:nvPr>
            <p:ph type="sldNum" sz="quarter" idx="5"/>
          </p:nvPr>
        </p:nvSpPr>
        <p:spPr/>
        <p:txBody>
          <a:bodyPr/>
          <a:lstStyle/>
          <a:p>
            <a:fld id="{BEF2A079-E7F8-4A78-8EEA-DD00A8D5DE37}" type="slidenum">
              <a:rPr lang="de-AT" smtClean="0"/>
              <a:t>11</a:t>
            </a:fld>
            <a:endParaRPr lang="de-AT"/>
          </a:p>
        </p:txBody>
      </p:sp>
    </p:spTree>
    <p:extLst>
      <p:ext uri="{BB962C8B-B14F-4D97-AF65-F5344CB8AC3E}">
        <p14:creationId xmlns:p14="http://schemas.microsoft.com/office/powerpoint/2010/main" val="16316308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JKU Logo">
    <p:spTree>
      <p:nvGrpSpPr>
        <p:cNvPr id="1" name=""/>
        <p:cNvGrpSpPr/>
        <p:nvPr/>
      </p:nvGrpSpPr>
      <p:grpSpPr>
        <a:xfrm>
          <a:off x="0" y="0"/>
          <a:ext cx="0" cy="0"/>
          <a:chOff x="0" y="0"/>
          <a:chExt cx="0" cy="0"/>
        </a:xfrm>
      </p:grpSpPr>
      <p:pic>
        <p:nvPicPr>
          <p:cNvPr id="4" name="Grafik 3"/>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72227" y="1463400"/>
            <a:ext cx="6599546" cy="3931200"/>
          </a:xfrm>
          <a:prstGeom prst="rect">
            <a:avLst/>
          </a:prstGeom>
        </p:spPr>
      </p:pic>
    </p:spTree>
    <p:extLst>
      <p:ext uri="{BB962C8B-B14F-4D97-AF65-F5344CB8AC3E}">
        <p14:creationId xmlns:p14="http://schemas.microsoft.com/office/powerpoint/2010/main" val="3073582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osses Bild und Text mit Quel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50800" y="651700"/>
            <a:ext cx="7938000" cy="938696"/>
          </a:xfrm>
        </p:spPr>
        <p:txBody>
          <a:bodyPr/>
          <a:lstStyle>
            <a:lvl1pPr>
              <a:defRPr baseline="0"/>
            </a:lvl1pPr>
          </a:lstStyle>
          <a:p>
            <a:r>
              <a:rPr lang="de-DE" dirty="0"/>
              <a:t>Platz für</a:t>
            </a:r>
            <a:br>
              <a:rPr lang="de-DE" dirty="0"/>
            </a:br>
            <a:r>
              <a:rPr lang="de-DE" dirty="0" err="1"/>
              <a:t>titel</a:t>
            </a:r>
            <a:r>
              <a:rPr lang="de-DE" dirty="0"/>
              <a:t>, </a:t>
            </a:r>
            <a:r>
              <a:rPr lang="de-DE" dirty="0" err="1"/>
              <a:t>grosses</a:t>
            </a:r>
            <a:r>
              <a:rPr lang="de-DE" dirty="0"/>
              <a:t> </a:t>
            </a:r>
            <a:r>
              <a:rPr lang="de-DE" dirty="0" err="1"/>
              <a:t>bild</a:t>
            </a:r>
            <a:r>
              <a:rPr lang="de-DE" dirty="0"/>
              <a:t> und </a:t>
            </a:r>
            <a:r>
              <a:rPr lang="de-DE" dirty="0" err="1"/>
              <a:t>text</a:t>
            </a:r>
            <a:endParaRPr lang="en-US" dirty="0"/>
          </a:p>
        </p:txBody>
      </p:sp>
      <p:sp>
        <p:nvSpPr>
          <p:cNvPr id="8" name="Bildplatzhalter 7"/>
          <p:cNvSpPr>
            <a:spLocks noGrp="1"/>
          </p:cNvSpPr>
          <p:nvPr>
            <p:ph type="pic" sz="quarter" idx="13"/>
          </p:nvPr>
        </p:nvSpPr>
        <p:spPr>
          <a:xfrm>
            <a:off x="550800" y="1778400"/>
            <a:ext cx="5184000" cy="4427138"/>
          </a:xfrm>
        </p:spPr>
        <p:txBody>
          <a:bodyPr/>
          <a:lstStyle>
            <a:lvl1pPr marL="0" indent="0">
              <a:buNone/>
              <a:defRPr/>
            </a:lvl1pPr>
          </a:lstStyle>
          <a:p>
            <a:r>
              <a:rPr lang="de-DE"/>
              <a:t>Bild durch Klicken auf Symbol hinzufügen</a:t>
            </a:r>
            <a:endParaRPr lang="de-AT" dirty="0"/>
          </a:p>
        </p:txBody>
      </p:sp>
      <p:sp>
        <p:nvSpPr>
          <p:cNvPr id="9" name="Bildplatzhalter 8"/>
          <p:cNvSpPr>
            <a:spLocks noGrp="1"/>
          </p:cNvSpPr>
          <p:nvPr>
            <p:ph type="pic" sz="quarter" idx="14" hasCustomPrompt="1"/>
          </p:nvPr>
        </p:nvSpPr>
        <p:spPr>
          <a:xfrm>
            <a:off x="1549400" y="6356350"/>
            <a:ext cx="763200" cy="352800"/>
          </a:xfrm>
        </p:spPr>
        <p:txBody>
          <a:bodyPr lIns="36000" tIns="72000" bIns="0">
            <a:noAutofit/>
          </a:bodyPr>
          <a:lstStyle>
            <a:lvl1pPr marL="0" indent="0">
              <a:lnSpc>
                <a:spcPts val="900"/>
              </a:lnSpc>
              <a:spcBef>
                <a:spcPts val="0"/>
              </a:spcBef>
              <a:buNone/>
              <a:defRPr sz="800" baseline="0"/>
            </a:lvl1pPr>
          </a:lstStyle>
          <a:p>
            <a:r>
              <a:rPr lang="de-AT" dirty="0"/>
              <a:t>Platz für ein Partnerlogo</a:t>
            </a:r>
          </a:p>
        </p:txBody>
      </p:sp>
      <p:sp>
        <p:nvSpPr>
          <p:cNvPr id="10" name="Textplatzhalter 5"/>
          <p:cNvSpPr>
            <a:spLocks noGrp="1"/>
          </p:cNvSpPr>
          <p:nvPr>
            <p:ph type="body" sz="quarter" idx="25" hasCustomPrompt="1"/>
          </p:nvPr>
        </p:nvSpPr>
        <p:spPr>
          <a:xfrm>
            <a:off x="550800" y="5927411"/>
            <a:ext cx="5184000" cy="278127"/>
          </a:xfrm>
        </p:spPr>
        <p:txBody>
          <a:bodyPr anchor="b">
            <a:noAutofit/>
          </a:bodyPr>
          <a:lstStyle>
            <a:lvl1pPr marL="0" indent="0">
              <a:lnSpc>
                <a:spcPct val="83000"/>
              </a:lnSpc>
              <a:buNone/>
              <a:defRPr sz="800" b="0">
                <a:latin typeface="+mn-lt"/>
              </a:defRPr>
            </a:lvl1pPr>
            <a:lvl2pPr marL="198000" indent="0">
              <a:lnSpc>
                <a:spcPts val="1000"/>
              </a:lnSpc>
              <a:buNone/>
              <a:defRPr sz="750"/>
            </a:lvl2pPr>
            <a:lvl3pPr marL="396000" indent="0">
              <a:lnSpc>
                <a:spcPts val="1000"/>
              </a:lnSpc>
              <a:buNone/>
              <a:defRPr sz="750"/>
            </a:lvl3pPr>
            <a:lvl4pPr marL="594000" indent="0">
              <a:lnSpc>
                <a:spcPts val="1000"/>
              </a:lnSpc>
              <a:buNone/>
              <a:defRPr sz="750"/>
            </a:lvl4pPr>
            <a:lvl5pPr marL="792000" indent="0">
              <a:lnSpc>
                <a:spcPts val="1000"/>
              </a:lnSpc>
              <a:buNone/>
              <a:defRPr sz="750"/>
            </a:lvl5pPr>
          </a:lstStyle>
          <a:p>
            <a:pPr lvl="0"/>
            <a:r>
              <a:rPr lang="de-DE" dirty="0"/>
              <a:t>Quelle: Textmasterformat bearbeiten</a:t>
            </a:r>
          </a:p>
        </p:txBody>
      </p:sp>
      <p:sp>
        <p:nvSpPr>
          <p:cNvPr id="13" name="Datumsplatzhalter 12"/>
          <p:cNvSpPr>
            <a:spLocks noGrp="1"/>
          </p:cNvSpPr>
          <p:nvPr>
            <p:ph type="dt" sz="half" idx="26"/>
          </p:nvPr>
        </p:nvSpPr>
        <p:spPr/>
        <p:txBody>
          <a:bodyPr/>
          <a:lstStyle/>
          <a:p>
            <a:endParaRPr lang="en-US" dirty="0"/>
          </a:p>
        </p:txBody>
      </p:sp>
      <p:sp>
        <p:nvSpPr>
          <p:cNvPr id="14" name="Fußzeilenplatzhalter 13"/>
          <p:cNvSpPr>
            <a:spLocks noGrp="1"/>
          </p:cNvSpPr>
          <p:nvPr>
            <p:ph type="ftr" sz="quarter" idx="27"/>
          </p:nvPr>
        </p:nvSpPr>
        <p:spPr/>
        <p:txBody>
          <a:bodyPr/>
          <a:lstStyle/>
          <a:p>
            <a:endParaRPr lang="en-US" dirty="0"/>
          </a:p>
        </p:txBody>
      </p:sp>
      <p:sp>
        <p:nvSpPr>
          <p:cNvPr id="15" name="Foliennummernplatzhalter 14"/>
          <p:cNvSpPr>
            <a:spLocks noGrp="1"/>
          </p:cNvSpPr>
          <p:nvPr>
            <p:ph type="sldNum" sz="quarter" idx="28"/>
          </p:nvPr>
        </p:nvSpPr>
        <p:spPr/>
        <p:txBody>
          <a:bodyPr/>
          <a:lstStyle/>
          <a:p>
            <a:pPr marL="0" indent="0">
              <a:buFont typeface="+mj-lt"/>
              <a:buNone/>
            </a:pPr>
            <a:endParaRPr lang="en-US" dirty="0"/>
          </a:p>
        </p:txBody>
      </p:sp>
      <p:sp>
        <p:nvSpPr>
          <p:cNvPr id="11" name="Content Placeholder 2"/>
          <p:cNvSpPr>
            <a:spLocks noGrp="1"/>
          </p:cNvSpPr>
          <p:nvPr>
            <p:ph idx="1"/>
          </p:nvPr>
        </p:nvSpPr>
        <p:spPr>
          <a:xfrm>
            <a:off x="6055200" y="1778400"/>
            <a:ext cx="2433600" cy="4428658"/>
          </a:xfrm>
        </p:spPr>
        <p:txBody>
          <a:bodyPr/>
          <a:lstStyle>
            <a:lvl1pPr>
              <a:spcBef>
                <a:spcPts val="600"/>
              </a:spcBef>
              <a:defRPr/>
            </a:lvl1pPr>
            <a:lvl2pPr>
              <a:spcBef>
                <a:spcPts val="200"/>
              </a:spcBef>
              <a:spcAft>
                <a:spcPts val="400"/>
              </a:spcAft>
              <a:defRPr/>
            </a:lvl2pPr>
            <a:lvl3pPr>
              <a:spcAft>
                <a:spcPts val="300"/>
              </a:spcAft>
              <a:defRPr/>
            </a:lvl3pPr>
            <a:lvl4pPr>
              <a:spcAft>
                <a:spcPts val="300"/>
              </a:spcAft>
              <a:defRPr/>
            </a:lvl4pPr>
          </a:lstStyle>
          <a:p>
            <a:pPr lvl="0"/>
            <a:r>
              <a:rPr lang="de-DE" noProof="0"/>
              <a:t>Formatvorlagen des Textmasters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AT" noProof="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rosses Bild und Text ohne Quel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50800" y="651700"/>
            <a:ext cx="7938000" cy="938696"/>
          </a:xfrm>
        </p:spPr>
        <p:txBody>
          <a:bodyPr/>
          <a:lstStyle>
            <a:lvl1pPr>
              <a:defRPr baseline="0"/>
            </a:lvl1pPr>
          </a:lstStyle>
          <a:p>
            <a:r>
              <a:rPr lang="de-DE" dirty="0"/>
              <a:t>Platz für</a:t>
            </a:r>
            <a:br>
              <a:rPr lang="de-DE" dirty="0"/>
            </a:br>
            <a:r>
              <a:rPr lang="de-DE" dirty="0" err="1"/>
              <a:t>titel</a:t>
            </a:r>
            <a:r>
              <a:rPr lang="de-DE" dirty="0"/>
              <a:t>, </a:t>
            </a:r>
            <a:r>
              <a:rPr lang="de-DE" dirty="0" err="1"/>
              <a:t>grosses</a:t>
            </a:r>
            <a:r>
              <a:rPr lang="de-DE" dirty="0"/>
              <a:t> </a:t>
            </a:r>
            <a:r>
              <a:rPr lang="de-DE" dirty="0" err="1"/>
              <a:t>bild</a:t>
            </a:r>
            <a:r>
              <a:rPr lang="de-DE" dirty="0"/>
              <a:t> und </a:t>
            </a:r>
            <a:r>
              <a:rPr lang="de-DE" dirty="0" err="1"/>
              <a:t>text</a:t>
            </a:r>
            <a:endParaRPr lang="en-US" dirty="0"/>
          </a:p>
        </p:txBody>
      </p:sp>
      <p:sp>
        <p:nvSpPr>
          <p:cNvPr id="8" name="Bildplatzhalter 7"/>
          <p:cNvSpPr>
            <a:spLocks noGrp="1"/>
          </p:cNvSpPr>
          <p:nvPr>
            <p:ph type="pic" sz="quarter" idx="13"/>
          </p:nvPr>
        </p:nvSpPr>
        <p:spPr>
          <a:xfrm>
            <a:off x="550800" y="1778400"/>
            <a:ext cx="5184000" cy="4427138"/>
          </a:xfrm>
        </p:spPr>
        <p:txBody>
          <a:bodyPr/>
          <a:lstStyle>
            <a:lvl1pPr marL="0" indent="0">
              <a:buNone/>
              <a:defRPr/>
            </a:lvl1pPr>
          </a:lstStyle>
          <a:p>
            <a:r>
              <a:rPr lang="de-DE"/>
              <a:t>Bild durch Klicken auf Symbol hinzufügen</a:t>
            </a:r>
            <a:endParaRPr lang="de-AT" dirty="0"/>
          </a:p>
        </p:txBody>
      </p:sp>
      <p:sp>
        <p:nvSpPr>
          <p:cNvPr id="9" name="Bildplatzhalter 8"/>
          <p:cNvSpPr>
            <a:spLocks noGrp="1"/>
          </p:cNvSpPr>
          <p:nvPr>
            <p:ph type="pic" sz="quarter" idx="14" hasCustomPrompt="1"/>
          </p:nvPr>
        </p:nvSpPr>
        <p:spPr>
          <a:xfrm>
            <a:off x="1549400" y="6356350"/>
            <a:ext cx="763200" cy="352800"/>
          </a:xfrm>
        </p:spPr>
        <p:txBody>
          <a:bodyPr lIns="36000" tIns="72000" bIns="0">
            <a:noAutofit/>
          </a:bodyPr>
          <a:lstStyle>
            <a:lvl1pPr marL="0" indent="0">
              <a:lnSpc>
                <a:spcPts val="900"/>
              </a:lnSpc>
              <a:spcBef>
                <a:spcPts val="0"/>
              </a:spcBef>
              <a:buNone/>
              <a:defRPr sz="800" baseline="0"/>
            </a:lvl1pPr>
          </a:lstStyle>
          <a:p>
            <a:r>
              <a:rPr lang="de-AT" dirty="0"/>
              <a:t>Platz für ein Partnerlogo</a:t>
            </a:r>
          </a:p>
        </p:txBody>
      </p:sp>
      <p:sp>
        <p:nvSpPr>
          <p:cNvPr id="13" name="Datumsplatzhalter 12"/>
          <p:cNvSpPr>
            <a:spLocks noGrp="1"/>
          </p:cNvSpPr>
          <p:nvPr>
            <p:ph type="dt" sz="half" idx="26"/>
          </p:nvPr>
        </p:nvSpPr>
        <p:spPr/>
        <p:txBody>
          <a:bodyPr/>
          <a:lstStyle/>
          <a:p>
            <a:endParaRPr lang="en-US" dirty="0"/>
          </a:p>
        </p:txBody>
      </p:sp>
      <p:sp>
        <p:nvSpPr>
          <p:cNvPr id="14" name="Fußzeilenplatzhalter 13"/>
          <p:cNvSpPr>
            <a:spLocks noGrp="1"/>
          </p:cNvSpPr>
          <p:nvPr>
            <p:ph type="ftr" sz="quarter" idx="27"/>
          </p:nvPr>
        </p:nvSpPr>
        <p:spPr/>
        <p:txBody>
          <a:bodyPr/>
          <a:lstStyle/>
          <a:p>
            <a:endParaRPr lang="en-US" dirty="0"/>
          </a:p>
        </p:txBody>
      </p:sp>
      <p:sp>
        <p:nvSpPr>
          <p:cNvPr id="15" name="Foliennummernplatzhalter 14"/>
          <p:cNvSpPr>
            <a:spLocks noGrp="1"/>
          </p:cNvSpPr>
          <p:nvPr>
            <p:ph type="sldNum" sz="quarter" idx="28"/>
          </p:nvPr>
        </p:nvSpPr>
        <p:spPr/>
        <p:txBody>
          <a:bodyPr/>
          <a:lstStyle/>
          <a:p>
            <a:pPr marL="0" indent="0">
              <a:buFont typeface="+mj-lt"/>
              <a:buNone/>
            </a:pPr>
            <a:endParaRPr lang="en-US" dirty="0"/>
          </a:p>
        </p:txBody>
      </p:sp>
      <p:sp>
        <p:nvSpPr>
          <p:cNvPr id="11" name="Content Placeholder 2"/>
          <p:cNvSpPr>
            <a:spLocks noGrp="1"/>
          </p:cNvSpPr>
          <p:nvPr>
            <p:ph idx="1"/>
          </p:nvPr>
        </p:nvSpPr>
        <p:spPr>
          <a:xfrm>
            <a:off x="6055200" y="1778400"/>
            <a:ext cx="2433600" cy="4428658"/>
          </a:xfrm>
        </p:spPr>
        <p:txBody>
          <a:bodyPr/>
          <a:lstStyle>
            <a:lvl1pPr>
              <a:spcBef>
                <a:spcPts val="600"/>
              </a:spcBef>
              <a:defRPr/>
            </a:lvl1pPr>
            <a:lvl2pPr>
              <a:spcBef>
                <a:spcPts val="200"/>
              </a:spcBef>
              <a:spcAft>
                <a:spcPts val="400"/>
              </a:spcAft>
              <a:defRPr/>
            </a:lvl2pPr>
            <a:lvl3pPr>
              <a:spcAft>
                <a:spcPts val="300"/>
              </a:spcAft>
              <a:defRPr/>
            </a:lvl3pPr>
            <a:lvl4pPr>
              <a:spcAft>
                <a:spcPts val="300"/>
              </a:spcAft>
              <a:defRPr/>
            </a:lvl4pPr>
          </a:lstStyle>
          <a:p>
            <a:pPr lvl="0"/>
            <a:r>
              <a:rPr lang="de-DE" noProof="0"/>
              <a:t>Formatvorlagen des Textmasters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AT" noProof="0"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kleine Bilder u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de-AT" noProof="0" dirty="0"/>
              <a:t>Platz für</a:t>
            </a:r>
            <a:br>
              <a:rPr lang="de-AT" noProof="0" dirty="0"/>
            </a:br>
            <a:r>
              <a:rPr lang="de-AT" noProof="0" dirty="0" err="1"/>
              <a:t>titel</a:t>
            </a:r>
            <a:r>
              <a:rPr lang="de-AT" noProof="0" dirty="0"/>
              <a:t>, 3 kleine </a:t>
            </a:r>
            <a:r>
              <a:rPr lang="de-AT" noProof="0" dirty="0" err="1"/>
              <a:t>bilder</a:t>
            </a:r>
            <a:r>
              <a:rPr lang="de-AT" noProof="0" dirty="0"/>
              <a:t> und </a:t>
            </a:r>
            <a:r>
              <a:rPr lang="de-AT" noProof="0" dirty="0" err="1"/>
              <a:t>text</a:t>
            </a:r>
            <a:endParaRPr lang="de-AT" noProof="0" dirty="0"/>
          </a:p>
        </p:txBody>
      </p:sp>
      <p:sp>
        <p:nvSpPr>
          <p:cNvPr id="8" name="Bildplatzhalter 7"/>
          <p:cNvSpPr>
            <a:spLocks noGrp="1"/>
          </p:cNvSpPr>
          <p:nvPr>
            <p:ph type="pic" sz="quarter" idx="13"/>
          </p:nvPr>
        </p:nvSpPr>
        <p:spPr>
          <a:xfrm>
            <a:off x="549322" y="1777809"/>
            <a:ext cx="2414023" cy="1368000"/>
          </a:xfrm>
        </p:spPr>
        <p:txBody>
          <a:bodyPr/>
          <a:lstStyle>
            <a:lvl1pPr marL="0" indent="0">
              <a:buNone/>
              <a:defRPr/>
            </a:lvl1pPr>
          </a:lstStyle>
          <a:p>
            <a:r>
              <a:rPr lang="de-DE"/>
              <a:t>Bild durch Klicken auf Symbol hinzufügen</a:t>
            </a:r>
            <a:endParaRPr lang="de-AT" dirty="0"/>
          </a:p>
        </p:txBody>
      </p:sp>
      <p:sp>
        <p:nvSpPr>
          <p:cNvPr id="9" name="Bildplatzhalter 7"/>
          <p:cNvSpPr>
            <a:spLocks noGrp="1"/>
          </p:cNvSpPr>
          <p:nvPr>
            <p:ph type="pic" sz="quarter" idx="14"/>
          </p:nvPr>
        </p:nvSpPr>
        <p:spPr>
          <a:xfrm>
            <a:off x="549322" y="3309042"/>
            <a:ext cx="2414023" cy="1368000"/>
          </a:xfrm>
        </p:spPr>
        <p:txBody>
          <a:bodyPr/>
          <a:lstStyle>
            <a:lvl1pPr marL="0" indent="0">
              <a:buNone/>
              <a:defRPr/>
            </a:lvl1pPr>
          </a:lstStyle>
          <a:p>
            <a:r>
              <a:rPr lang="de-DE"/>
              <a:t>Bild durch Klicken auf Symbol hinzufügen</a:t>
            </a:r>
            <a:endParaRPr lang="de-AT" dirty="0"/>
          </a:p>
        </p:txBody>
      </p:sp>
      <p:sp>
        <p:nvSpPr>
          <p:cNvPr id="10" name="Bildplatzhalter 7"/>
          <p:cNvSpPr>
            <a:spLocks noGrp="1"/>
          </p:cNvSpPr>
          <p:nvPr>
            <p:ph type="pic" sz="quarter" idx="15"/>
          </p:nvPr>
        </p:nvSpPr>
        <p:spPr>
          <a:xfrm>
            <a:off x="549322" y="4834936"/>
            <a:ext cx="2414023" cy="1368000"/>
          </a:xfrm>
        </p:spPr>
        <p:txBody>
          <a:bodyPr/>
          <a:lstStyle>
            <a:lvl1pPr marL="0" indent="0">
              <a:buNone/>
              <a:defRPr/>
            </a:lvl1pPr>
          </a:lstStyle>
          <a:p>
            <a:r>
              <a:rPr lang="de-DE"/>
              <a:t>Bild durch Klicken auf Symbol hinzufügen</a:t>
            </a:r>
            <a:endParaRPr lang="de-AT" dirty="0"/>
          </a:p>
        </p:txBody>
      </p:sp>
      <p:sp>
        <p:nvSpPr>
          <p:cNvPr id="11" name="Bildplatzhalter 8"/>
          <p:cNvSpPr>
            <a:spLocks noGrp="1"/>
          </p:cNvSpPr>
          <p:nvPr>
            <p:ph type="pic" sz="quarter" idx="16" hasCustomPrompt="1"/>
          </p:nvPr>
        </p:nvSpPr>
        <p:spPr>
          <a:xfrm>
            <a:off x="1549400" y="6356350"/>
            <a:ext cx="763200" cy="352800"/>
          </a:xfrm>
        </p:spPr>
        <p:txBody>
          <a:bodyPr lIns="36000" tIns="72000" bIns="0">
            <a:noAutofit/>
          </a:bodyPr>
          <a:lstStyle>
            <a:lvl1pPr marL="0" indent="0">
              <a:lnSpc>
                <a:spcPts val="900"/>
              </a:lnSpc>
              <a:spcBef>
                <a:spcPts val="0"/>
              </a:spcBef>
              <a:buNone/>
              <a:defRPr sz="800" baseline="0"/>
            </a:lvl1pPr>
          </a:lstStyle>
          <a:p>
            <a:r>
              <a:rPr lang="de-AT" dirty="0"/>
              <a:t>Platz für ein Partnerlogo</a:t>
            </a:r>
          </a:p>
        </p:txBody>
      </p:sp>
      <p:sp>
        <p:nvSpPr>
          <p:cNvPr id="7" name="Datumsplatzhalter 6"/>
          <p:cNvSpPr>
            <a:spLocks noGrp="1"/>
          </p:cNvSpPr>
          <p:nvPr>
            <p:ph type="dt" sz="half" idx="17"/>
          </p:nvPr>
        </p:nvSpPr>
        <p:spPr/>
        <p:txBody>
          <a:bodyPr/>
          <a:lstStyle/>
          <a:p>
            <a:endParaRPr lang="en-US" dirty="0"/>
          </a:p>
        </p:txBody>
      </p:sp>
      <p:sp>
        <p:nvSpPr>
          <p:cNvPr id="12" name="Fußzeilenplatzhalter 11"/>
          <p:cNvSpPr>
            <a:spLocks noGrp="1"/>
          </p:cNvSpPr>
          <p:nvPr>
            <p:ph type="ftr" sz="quarter" idx="18"/>
          </p:nvPr>
        </p:nvSpPr>
        <p:spPr/>
        <p:txBody>
          <a:bodyPr/>
          <a:lstStyle/>
          <a:p>
            <a:endParaRPr lang="de-AT" noProof="0" dirty="0"/>
          </a:p>
        </p:txBody>
      </p:sp>
      <p:sp>
        <p:nvSpPr>
          <p:cNvPr id="13" name="Foliennummernplatzhalter 12"/>
          <p:cNvSpPr>
            <a:spLocks noGrp="1"/>
          </p:cNvSpPr>
          <p:nvPr>
            <p:ph type="sldNum" sz="quarter" idx="19"/>
          </p:nvPr>
        </p:nvSpPr>
        <p:spPr/>
        <p:txBody>
          <a:bodyPr/>
          <a:lstStyle/>
          <a:p>
            <a:pPr marL="0" indent="0">
              <a:buFont typeface="+mj-lt"/>
              <a:buNone/>
            </a:pPr>
            <a:endParaRPr lang="en-US" dirty="0"/>
          </a:p>
        </p:txBody>
      </p:sp>
      <p:sp>
        <p:nvSpPr>
          <p:cNvPr id="14" name="Rechteck 13"/>
          <p:cNvSpPr/>
          <p:nvPr userDrawn="1"/>
        </p:nvSpPr>
        <p:spPr>
          <a:xfrm>
            <a:off x="3683660" y="1444171"/>
            <a:ext cx="469900"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6" name="Content Placeholder 2"/>
          <p:cNvSpPr>
            <a:spLocks noGrp="1"/>
          </p:cNvSpPr>
          <p:nvPr>
            <p:ph idx="1"/>
          </p:nvPr>
        </p:nvSpPr>
        <p:spPr>
          <a:xfrm>
            <a:off x="3404316" y="1777809"/>
            <a:ext cx="5083200" cy="4428658"/>
          </a:xfrm>
        </p:spPr>
        <p:txBody>
          <a:bodyPr/>
          <a:lstStyle>
            <a:lvl1pPr>
              <a:spcBef>
                <a:spcPts val="600"/>
              </a:spcBef>
              <a:defRPr/>
            </a:lvl1pPr>
            <a:lvl2pPr>
              <a:spcBef>
                <a:spcPts val="200"/>
              </a:spcBef>
              <a:spcAft>
                <a:spcPts val="400"/>
              </a:spcAft>
              <a:defRPr/>
            </a:lvl2pPr>
            <a:lvl3pPr>
              <a:spcAft>
                <a:spcPts val="300"/>
              </a:spcAft>
              <a:defRPr/>
            </a:lvl3pPr>
            <a:lvl4pPr>
              <a:spcAft>
                <a:spcPts val="300"/>
              </a:spcAft>
              <a:defRPr/>
            </a:lvl4pPr>
          </a:lstStyle>
          <a:p>
            <a:pPr lvl="0"/>
            <a:r>
              <a:rPr lang="de-DE" noProof="0"/>
              <a:t>Formatvorlagen des Textmasters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AT" noProof="0" dirty="0"/>
          </a:p>
        </p:txBody>
      </p:sp>
    </p:spTree>
    <p:extLst>
      <p:ext uri="{BB962C8B-B14F-4D97-AF65-F5344CB8AC3E}">
        <p14:creationId xmlns:p14="http://schemas.microsoft.com/office/powerpoint/2010/main" val="33353753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chmales Bild u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de-DE" dirty="0"/>
              <a:t>Platz für</a:t>
            </a:r>
            <a:br>
              <a:rPr lang="de-DE" dirty="0"/>
            </a:br>
            <a:r>
              <a:rPr lang="de-DE" dirty="0" err="1"/>
              <a:t>titel</a:t>
            </a:r>
            <a:r>
              <a:rPr lang="de-DE" dirty="0"/>
              <a:t>, schmales </a:t>
            </a:r>
            <a:r>
              <a:rPr lang="de-DE" dirty="0" err="1"/>
              <a:t>bild</a:t>
            </a:r>
            <a:r>
              <a:rPr lang="de-DE" dirty="0"/>
              <a:t> und </a:t>
            </a:r>
            <a:r>
              <a:rPr lang="de-DE" dirty="0" err="1"/>
              <a:t>text</a:t>
            </a:r>
            <a:endParaRPr lang="en-US" dirty="0"/>
          </a:p>
        </p:txBody>
      </p:sp>
      <p:sp>
        <p:nvSpPr>
          <p:cNvPr id="8" name="Bildplatzhalter 7"/>
          <p:cNvSpPr>
            <a:spLocks noGrp="1"/>
          </p:cNvSpPr>
          <p:nvPr>
            <p:ph type="pic" sz="quarter" idx="13"/>
          </p:nvPr>
        </p:nvSpPr>
        <p:spPr>
          <a:xfrm>
            <a:off x="549322" y="1778467"/>
            <a:ext cx="2418223" cy="4428000"/>
          </a:xfrm>
        </p:spPr>
        <p:txBody>
          <a:bodyPr/>
          <a:lstStyle>
            <a:lvl1pPr marL="0" indent="0">
              <a:buNone/>
              <a:defRPr/>
            </a:lvl1pPr>
          </a:lstStyle>
          <a:p>
            <a:r>
              <a:rPr lang="de-DE"/>
              <a:t>Bild durch Klicken auf Symbol hinzufügen</a:t>
            </a:r>
            <a:endParaRPr lang="de-AT"/>
          </a:p>
        </p:txBody>
      </p:sp>
      <p:sp>
        <p:nvSpPr>
          <p:cNvPr id="10" name="Bildplatzhalter 8"/>
          <p:cNvSpPr>
            <a:spLocks noGrp="1"/>
          </p:cNvSpPr>
          <p:nvPr>
            <p:ph type="pic" sz="quarter" idx="14" hasCustomPrompt="1"/>
          </p:nvPr>
        </p:nvSpPr>
        <p:spPr>
          <a:xfrm>
            <a:off x="1549400" y="6356350"/>
            <a:ext cx="763200" cy="352800"/>
          </a:xfrm>
        </p:spPr>
        <p:txBody>
          <a:bodyPr lIns="36000" tIns="72000" bIns="0">
            <a:noAutofit/>
          </a:bodyPr>
          <a:lstStyle>
            <a:lvl1pPr marL="0" indent="0">
              <a:lnSpc>
                <a:spcPts val="900"/>
              </a:lnSpc>
              <a:spcBef>
                <a:spcPts val="0"/>
              </a:spcBef>
              <a:buNone/>
              <a:defRPr sz="800" baseline="0"/>
            </a:lvl1pPr>
          </a:lstStyle>
          <a:p>
            <a:r>
              <a:rPr lang="de-AT" dirty="0"/>
              <a:t>Platz für ein Partnerlogo</a:t>
            </a:r>
          </a:p>
        </p:txBody>
      </p:sp>
      <p:sp>
        <p:nvSpPr>
          <p:cNvPr id="7" name="Datumsplatzhalter 6"/>
          <p:cNvSpPr>
            <a:spLocks noGrp="1"/>
          </p:cNvSpPr>
          <p:nvPr>
            <p:ph type="dt" sz="half" idx="15"/>
          </p:nvPr>
        </p:nvSpPr>
        <p:spPr/>
        <p:txBody>
          <a:bodyPr/>
          <a:lstStyle/>
          <a:p>
            <a:endParaRPr lang="en-US" dirty="0"/>
          </a:p>
        </p:txBody>
      </p:sp>
      <p:sp>
        <p:nvSpPr>
          <p:cNvPr id="9" name="Fußzeilenplatzhalter 8"/>
          <p:cNvSpPr>
            <a:spLocks noGrp="1"/>
          </p:cNvSpPr>
          <p:nvPr>
            <p:ph type="ftr" sz="quarter" idx="16"/>
          </p:nvPr>
        </p:nvSpPr>
        <p:spPr/>
        <p:txBody>
          <a:bodyPr/>
          <a:lstStyle/>
          <a:p>
            <a:endParaRPr lang="de-AT" noProof="0" dirty="0"/>
          </a:p>
        </p:txBody>
      </p:sp>
      <p:sp>
        <p:nvSpPr>
          <p:cNvPr id="11" name="Foliennummernplatzhalter 10"/>
          <p:cNvSpPr>
            <a:spLocks noGrp="1"/>
          </p:cNvSpPr>
          <p:nvPr>
            <p:ph type="sldNum" sz="quarter" idx="17"/>
          </p:nvPr>
        </p:nvSpPr>
        <p:spPr/>
        <p:txBody>
          <a:bodyPr/>
          <a:lstStyle/>
          <a:p>
            <a:pPr marL="0" indent="0">
              <a:buFont typeface="+mj-lt"/>
              <a:buNone/>
            </a:pPr>
            <a:endParaRPr lang="en-US" dirty="0"/>
          </a:p>
        </p:txBody>
      </p:sp>
      <p:sp>
        <p:nvSpPr>
          <p:cNvPr id="12" name="Content Placeholder 2"/>
          <p:cNvSpPr>
            <a:spLocks noGrp="1"/>
          </p:cNvSpPr>
          <p:nvPr>
            <p:ph idx="1"/>
          </p:nvPr>
        </p:nvSpPr>
        <p:spPr>
          <a:xfrm>
            <a:off x="3404316" y="1777809"/>
            <a:ext cx="5083200" cy="4428658"/>
          </a:xfrm>
        </p:spPr>
        <p:txBody>
          <a:bodyPr/>
          <a:lstStyle>
            <a:lvl1pPr>
              <a:spcBef>
                <a:spcPts val="600"/>
              </a:spcBef>
              <a:defRPr/>
            </a:lvl1pPr>
            <a:lvl2pPr>
              <a:spcBef>
                <a:spcPts val="200"/>
              </a:spcBef>
              <a:spcAft>
                <a:spcPts val="400"/>
              </a:spcAft>
              <a:defRPr/>
            </a:lvl2pPr>
            <a:lvl3pPr>
              <a:spcAft>
                <a:spcPts val="300"/>
              </a:spcAft>
              <a:defRPr/>
            </a:lvl3pPr>
            <a:lvl4pPr>
              <a:spcAft>
                <a:spcPts val="300"/>
              </a:spcAft>
              <a:defRPr/>
            </a:lvl4pPr>
          </a:lstStyle>
          <a:p>
            <a:pPr lvl="0"/>
            <a:r>
              <a:rPr lang="de-DE" noProof="0"/>
              <a:t>Formatvorlagen des Textmasters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AT" noProof="0" dirty="0"/>
          </a:p>
        </p:txBody>
      </p:sp>
    </p:spTree>
    <p:extLst>
      <p:ext uri="{BB962C8B-B14F-4D97-AF65-F5344CB8AC3E}">
        <p14:creationId xmlns:p14="http://schemas.microsoft.com/office/powerpoint/2010/main" val="14064157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Großes Imagebild">
    <p:spTree>
      <p:nvGrpSpPr>
        <p:cNvPr id="1" name=""/>
        <p:cNvGrpSpPr/>
        <p:nvPr/>
      </p:nvGrpSpPr>
      <p:grpSpPr>
        <a:xfrm>
          <a:off x="0" y="0"/>
          <a:ext cx="0" cy="0"/>
          <a:chOff x="0" y="0"/>
          <a:chExt cx="0" cy="0"/>
        </a:xfrm>
      </p:grpSpPr>
      <p:sp>
        <p:nvSpPr>
          <p:cNvPr id="7" name="Bildplatzhalter 6"/>
          <p:cNvSpPr>
            <a:spLocks noGrp="1"/>
          </p:cNvSpPr>
          <p:nvPr>
            <p:ph type="pic" sz="quarter" idx="13"/>
          </p:nvPr>
        </p:nvSpPr>
        <p:spPr>
          <a:xfrm>
            <a:off x="0" y="0"/>
            <a:ext cx="9144000" cy="6858000"/>
          </a:xfrm>
        </p:spPr>
        <p:txBody>
          <a:bodyPr/>
          <a:lstStyle>
            <a:lvl1pPr marL="0" indent="0">
              <a:buNone/>
              <a:defRPr/>
            </a:lvl1pPr>
          </a:lstStyle>
          <a:p>
            <a:r>
              <a:rPr lang="de-DE"/>
              <a:t>Bild durch Klicken auf Symbol hinzufügen</a:t>
            </a:r>
            <a:endParaRPr lang="en-US" dirty="0"/>
          </a:p>
        </p:txBody>
      </p:sp>
      <p:sp>
        <p:nvSpPr>
          <p:cNvPr id="2" name="Title 1"/>
          <p:cNvSpPr>
            <a:spLocks noGrp="1"/>
          </p:cNvSpPr>
          <p:nvPr>
            <p:ph type="title" hasCustomPrompt="1"/>
          </p:nvPr>
        </p:nvSpPr>
        <p:spPr/>
        <p:txBody>
          <a:bodyPr/>
          <a:lstStyle>
            <a:lvl1pPr>
              <a:defRPr baseline="0"/>
            </a:lvl1pPr>
          </a:lstStyle>
          <a:p>
            <a:r>
              <a:rPr lang="de-DE" dirty="0"/>
              <a:t>Platz für</a:t>
            </a:r>
            <a:br>
              <a:rPr lang="de-DE" dirty="0"/>
            </a:br>
            <a:r>
              <a:rPr lang="de-DE" dirty="0" err="1"/>
              <a:t>titel</a:t>
            </a:r>
            <a:r>
              <a:rPr lang="de-DE" dirty="0"/>
              <a:t> und </a:t>
            </a:r>
            <a:r>
              <a:rPr lang="de-DE" dirty="0" err="1"/>
              <a:t>grosses</a:t>
            </a:r>
            <a:r>
              <a:rPr lang="de-DE" dirty="0"/>
              <a:t> </a:t>
            </a:r>
            <a:r>
              <a:rPr lang="de-DE" dirty="0" err="1"/>
              <a:t>imagebild</a:t>
            </a:r>
            <a:endParaRPr lang="en-US" dirty="0"/>
          </a:p>
        </p:txBody>
      </p:sp>
    </p:spTree>
    <p:extLst>
      <p:ext uri="{BB962C8B-B14F-4D97-AF65-F5344CB8AC3E}">
        <p14:creationId xmlns:p14="http://schemas.microsoft.com/office/powerpoint/2010/main" val="32449428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ormel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de-DE" dirty="0"/>
              <a:t>Platz für</a:t>
            </a:r>
            <a:br>
              <a:rPr lang="de-DE" dirty="0"/>
            </a:br>
            <a:r>
              <a:rPr lang="de-DE" dirty="0" err="1"/>
              <a:t>titel</a:t>
            </a:r>
            <a:r>
              <a:rPr lang="de-DE" dirty="0"/>
              <a:t> und Formeln</a:t>
            </a:r>
            <a:endParaRPr lang="en-US" dirty="0"/>
          </a:p>
        </p:txBody>
      </p:sp>
      <p:sp>
        <p:nvSpPr>
          <p:cNvPr id="8" name="Bildplatzhalter 7"/>
          <p:cNvSpPr>
            <a:spLocks noGrp="1"/>
          </p:cNvSpPr>
          <p:nvPr>
            <p:ph type="pic" sz="quarter" idx="13"/>
          </p:nvPr>
        </p:nvSpPr>
        <p:spPr>
          <a:xfrm>
            <a:off x="1598864" y="1775981"/>
            <a:ext cx="5940000" cy="4172400"/>
          </a:xfrm>
        </p:spPr>
        <p:txBody>
          <a:bodyPr/>
          <a:lstStyle>
            <a:lvl1pPr marL="0" indent="0">
              <a:buNone/>
              <a:defRPr/>
            </a:lvl1pPr>
          </a:lstStyle>
          <a:p>
            <a:r>
              <a:rPr lang="de-DE"/>
              <a:t>Bild durch Klicken auf Symbol hinzufügen</a:t>
            </a:r>
            <a:endParaRPr lang="de-AT"/>
          </a:p>
        </p:txBody>
      </p:sp>
      <p:sp>
        <p:nvSpPr>
          <p:cNvPr id="9" name="Bildplatzhalter 8"/>
          <p:cNvSpPr>
            <a:spLocks noGrp="1"/>
          </p:cNvSpPr>
          <p:nvPr>
            <p:ph type="pic" sz="quarter" idx="14" hasCustomPrompt="1"/>
          </p:nvPr>
        </p:nvSpPr>
        <p:spPr>
          <a:xfrm>
            <a:off x="1549400" y="6356350"/>
            <a:ext cx="763200" cy="352800"/>
          </a:xfrm>
        </p:spPr>
        <p:txBody>
          <a:bodyPr lIns="36000" tIns="72000" bIns="0">
            <a:noAutofit/>
          </a:bodyPr>
          <a:lstStyle>
            <a:lvl1pPr marL="0" indent="0">
              <a:lnSpc>
                <a:spcPts val="900"/>
              </a:lnSpc>
              <a:spcBef>
                <a:spcPts val="0"/>
              </a:spcBef>
              <a:buNone/>
              <a:defRPr sz="800" baseline="0"/>
            </a:lvl1pPr>
          </a:lstStyle>
          <a:p>
            <a:r>
              <a:rPr lang="de-AT" dirty="0"/>
              <a:t>Platz für ein Partnerlogo</a:t>
            </a:r>
          </a:p>
        </p:txBody>
      </p:sp>
      <p:sp>
        <p:nvSpPr>
          <p:cNvPr id="10" name="Textplatzhalter 5"/>
          <p:cNvSpPr>
            <a:spLocks noGrp="1"/>
          </p:cNvSpPr>
          <p:nvPr>
            <p:ph type="body" sz="quarter" idx="25" hasCustomPrompt="1"/>
          </p:nvPr>
        </p:nvSpPr>
        <p:spPr>
          <a:xfrm>
            <a:off x="1598864" y="5948381"/>
            <a:ext cx="5940000" cy="252000"/>
          </a:xfrm>
        </p:spPr>
        <p:txBody>
          <a:bodyPr anchor="b">
            <a:noAutofit/>
          </a:bodyPr>
          <a:lstStyle>
            <a:lvl1pPr marL="0" indent="0">
              <a:lnSpc>
                <a:spcPct val="83000"/>
              </a:lnSpc>
              <a:buNone/>
              <a:defRPr sz="800" b="0">
                <a:latin typeface="+mn-lt"/>
              </a:defRPr>
            </a:lvl1pPr>
            <a:lvl2pPr marL="198000" indent="0">
              <a:lnSpc>
                <a:spcPts val="1000"/>
              </a:lnSpc>
              <a:buNone/>
              <a:defRPr sz="750"/>
            </a:lvl2pPr>
            <a:lvl3pPr marL="396000" indent="0">
              <a:lnSpc>
                <a:spcPts val="1000"/>
              </a:lnSpc>
              <a:buNone/>
              <a:defRPr sz="750"/>
            </a:lvl3pPr>
            <a:lvl4pPr marL="594000" indent="0">
              <a:lnSpc>
                <a:spcPts val="1000"/>
              </a:lnSpc>
              <a:buNone/>
              <a:defRPr sz="750"/>
            </a:lvl4pPr>
            <a:lvl5pPr marL="792000" indent="0">
              <a:lnSpc>
                <a:spcPts val="1000"/>
              </a:lnSpc>
              <a:buNone/>
              <a:defRPr sz="750"/>
            </a:lvl5pPr>
          </a:lstStyle>
          <a:p>
            <a:pPr lvl="0"/>
            <a:r>
              <a:rPr lang="de-DE" dirty="0"/>
              <a:t>Quelle: Textmasterformat bearbeiten</a:t>
            </a:r>
          </a:p>
        </p:txBody>
      </p:sp>
      <p:sp>
        <p:nvSpPr>
          <p:cNvPr id="3" name="Datumsplatzhalter 2"/>
          <p:cNvSpPr>
            <a:spLocks noGrp="1"/>
          </p:cNvSpPr>
          <p:nvPr>
            <p:ph type="dt" sz="half" idx="26"/>
          </p:nvPr>
        </p:nvSpPr>
        <p:spPr/>
        <p:txBody>
          <a:bodyPr/>
          <a:lstStyle/>
          <a:p>
            <a:endParaRPr lang="en-US" dirty="0"/>
          </a:p>
        </p:txBody>
      </p:sp>
      <p:sp>
        <p:nvSpPr>
          <p:cNvPr id="7" name="Fußzeilenplatzhalter 6"/>
          <p:cNvSpPr>
            <a:spLocks noGrp="1"/>
          </p:cNvSpPr>
          <p:nvPr>
            <p:ph type="ftr" sz="quarter" idx="27"/>
          </p:nvPr>
        </p:nvSpPr>
        <p:spPr/>
        <p:txBody>
          <a:bodyPr/>
          <a:lstStyle/>
          <a:p>
            <a:endParaRPr lang="de-AT" noProof="0" dirty="0"/>
          </a:p>
        </p:txBody>
      </p:sp>
      <p:sp>
        <p:nvSpPr>
          <p:cNvPr id="11" name="Foliennummernplatzhalter 10"/>
          <p:cNvSpPr>
            <a:spLocks noGrp="1"/>
          </p:cNvSpPr>
          <p:nvPr>
            <p:ph type="sldNum" sz="quarter" idx="28"/>
          </p:nvPr>
        </p:nvSpPr>
        <p:spPr/>
        <p:txBody>
          <a:bodyPr/>
          <a:lstStyle/>
          <a:p>
            <a:pPr marL="0" indent="0">
              <a:buFont typeface="+mj-lt"/>
              <a:buNone/>
            </a:pPr>
            <a:endParaRPr lang="en-US" dirty="0"/>
          </a:p>
        </p:txBody>
      </p:sp>
    </p:spTree>
    <p:extLst>
      <p:ext uri="{BB962C8B-B14F-4D97-AF65-F5344CB8AC3E}">
        <p14:creationId xmlns:p14="http://schemas.microsoft.com/office/powerpoint/2010/main" val="1089694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de-DE" dirty="0"/>
              <a:t>Platz für</a:t>
            </a:r>
            <a:br>
              <a:rPr lang="de-DE" dirty="0"/>
            </a:br>
            <a:r>
              <a:rPr lang="de-DE" dirty="0" err="1"/>
              <a:t>titel</a:t>
            </a:r>
            <a:r>
              <a:rPr lang="de-DE" dirty="0"/>
              <a:t> und </a:t>
            </a:r>
            <a:r>
              <a:rPr lang="de-DE" dirty="0" err="1"/>
              <a:t>video</a:t>
            </a:r>
            <a:endParaRPr lang="de-AT" dirty="0"/>
          </a:p>
        </p:txBody>
      </p:sp>
      <p:sp>
        <p:nvSpPr>
          <p:cNvPr id="7" name="Medienplatzhalter 6"/>
          <p:cNvSpPr>
            <a:spLocks noGrp="1"/>
          </p:cNvSpPr>
          <p:nvPr>
            <p:ph type="media" sz="quarter" idx="13"/>
          </p:nvPr>
        </p:nvSpPr>
        <p:spPr>
          <a:xfrm>
            <a:off x="549322" y="1785900"/>
            <a:ext cx="7935578" cy="4172400"/>
          </a:xfrm>
        </p:spPr>
        <p:txBody>
          <a:bodyPr/>
          <a:lstStyle/>
          <a:p>
            <a:r>
              <a:rPr lang="de-DE"/>
              <a:t>Mediaclip durch Klicken auf Symbol hinzufügen</a:t>
            </a:r>
            <a:endParaRPr lang="de-AT" dirty="0"/>
          </a:p>
        </p:txBody>
      </p:sp>
      <p:sp>
        <p:nvSpPr>
          <p:cNvPr id="8" name="Bildplatzhalter 8"/>
          <p:cNvSpPr>
            <a:spLocks noGrp="1"/>
          </p:cNvSpPr>
          <p:nvPr>
            <p:ph type="pic" sz="quarter" idx="14" hasCustomPrompt="1"/>
          </p:nvPr>
        </p:nvSpPr>
        <p:spPr>
          <a:xfrm>
            <a:off x="1549400" y="6356350"/>
            <a:ext cx="763200" cy="352800"/>
          </a:xfrm>
        </p:spPr>
        <p:txBody>
          <a:bodyPr lIns="36000" tIns="72000" bIns="0">
            <a:noAutofit/>
          </a:bodyPr>
          <a:lstStyle>
            <a:lvl1pPr marL="0" indent="0">
              <a:lnSpc>
                <a:spcPts val="900"/>
              </a:lnSpc>
              <a:spcBef>
                <a:spcPts val="0"/>
              </a:spcBef>
              <a:buNone/>
              <a:defRPr sz="800" baseline="0"/>
            </a:lvl1pPr>
          </a:lstStyle>
          <a:p>
            <a:r>
              <a:rPr lang="de-AT" dirty="0"/>
              <a:t>Platz für ein Partnerlogo</a:t>
            </a:r>
          </a:p>
        </p:txBody>
      </p:sp>
      <p:sp>
        <p:nvSpPr>
          <p:cNvPr id="9" name="Textplatzhalter 5"/>
          <p:cNvSpPr>
            <a:spLocks noGrp="1"/>
          </p:cNvSpPr>
          <p:nvPr>
            <p:ph type="body" sz="quarter" idx="25" hasCustomPrompt="1"/>
          </p:nvPr>
        </p:nvSpPr>
        <p:spPr>
          <a:xfrm>
            <a:off x="549322" y="5958300"/>
            <a:ext cx="7935578" cy="252000"/>
          </a:xfrm>
        </p:spPr>
        <p:txBody>
          <a:bodyPr anchor="b">
            <a:noAutofit/>
          </a:bodyPr>
          <a:lstStyle>
            <a:lvl1pPr marL="0" indent="0">
              <a:lnSpc>
                <a:spcPct val="83000"/>
              </a:lnSpc>
              <a:buNone/>
              <a:defRPr sz="800" b="0">
                <a:latin typeface="+mn-lt"/>
              </a:defRPr>
            </a:lvl1pPr>
            <a:lvl2pPr marL="198000" indent="0">
              <a:lnSpc>
                <a:spcPts val="1000"/>
              </a:lnSpc>
              <a:buNone/>
              <a:defRPr sz="750"/>
            </a:lvl2pPr>
            <a:lvl3pPr marL="396000" indent="0">
              <a:lnSpc>
                <a:spcPts val="1000"/>
              </a:lnSpc>
              <a:buNone/>
              <a:defRPr sz="750"/>
            </a:lvl3pPr>
            <a:lvl4pPr marL="594000" indent="0">
              <a:lnSpc>
                <a:spcPts val="1000"/>
              </a:lnSpc>
              <a:buNone/>
              <a:defRPr sz="750"/>
            </a:lvl4pPr>
            <a:lvl5pPr marL="792000" indent="0">
              <a:lnSpc>
                <a:spcPts val="1000"/>
              </a:lnSpc>
              <a:buNone/>
              <a:defRPr sz="750"/>
            </a:lvl5pPr>
          </a:lstStyle>
          <a:p>
            <a:pPr lvl="0"/>
            <a:r>
              <a:rPr lang="de-DE" dirty="0"/>
              <a:t>Quelle: Textmasterformat bearbeiten</a:t>
            </a:r>
          </a:p>
        </p:txBody>
      </p:sp>
      <p:sp>
        <p:nvSpPr>
          <p:cNvPr id="6" name="Datumsplatzhalter 5"/>
          <p:cNvSpPr>
            <a:spLocks noGrp="1"/>
          </p:cNvSpPr>
          <p:nvPr>
            <p:ph type="dt" sz="half" idx="26"/>
          </p:nvPr>
        </p:nvSpPr>
        <p:spPr/>
        <p:txBody>
          <a:bodyPr/>
          <a:lstStyle/>
          <a:p>
            <a:endParaRPr lang="en-US" dirty="0"/>
          </a:p>
        </p:txBody>
      </p:sp>
      <p:sp>
        <p:nvSpPr>
          <p:cNvPr id="10" name="Fußzeilenplatzhalter 9"/>
          <p:cNvSpPr>
            <a:spLocks noGrp="1"/>
          </p:cNvSpPr>
          <p:nvPr>
            <p:ph type="ftr" sz="quarter" idx="27"/>
          </p:nvPr>
        </p:nvSpPr>
        <p:spPr/>
        <p:txBody>
          <a:bodyPr/>
          <a:lstStyle/>
          <a:p>
            <a:endParaRPr lang="de-AT" noProof="0" dirty="0"/>
          </a:p>
        </p:txBody>
      </p:sp>
      <p:sp>
        <p:nvSpPr>
          <p:cNvPr id="11" name="Foliennummernplatzhalter 10"/>
          <p:cNvSpPr>
            <a:spLocks noGrp="1"/>
          </p:cNvSpPr>
          <p:nvPr>
            <p:ph type="sldNum" sz="quarter" idx="28"/>
          </p:nvPr>
        </p:nvSpPr>
        <p:spPr/>
        <p:txBody>
          <a:bodyPr/>
          <a:lstStyle/>
          <a:p>
            <a:pPr marL="0" indent="0">
              <a:buFont typeface="+mj-lt"/>
              <a:buNone/>
            </a:pPr>
            <a:endParaRPr lang="en-US" dirty="0"/>
          </a:p>
        </p:txBody>
      </p:sp>
    </p:spTree>
    <p:extLst>
      <p:ext uri="{BB962C8B-B14F-4D97-AF65-F5344CB8AC3E}">
        <p14:creationId xmlns:p14="http://schemas.microsoft.com/office/powerpoint/2010/main" val="11999099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chluss">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557460" y="4810654"/>
            <a:ext cx="6333450" cy="845078"/>
          </a:xfrm>
        </p:spPr>
        <p:txBody>
          <a:bodyPr>
            <a:noAutofit/>
          </a:bodyPr>
          <a:lstStyle>
            <a:lvl1pPr marL="0" indent="0" algn="l">
              <a:spcBef>
                <a:spcPts val="0"/>
              </a:spcBef>
              <a:buNone/>
              <a:defRPr sz="17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Platz für Details und nächste Schritte.</a:t>
            </a:r>
            <a:endParaRPr lang="en-US" dirty="0"/>
          </a:p>
        </p:txBody>
      </p:sp>
      <p:sp>
        <p:nvSpPr>
          <p:cNvPr id="7" name="Titel 6"/>
          <p:cNvSpPr>
            <a:spLocks noGrp="1"/>
          </p:cNvSpPr>
          <p:nvPr>
            <p:ph type="title" hasCustomPrompt="1"/>
          </p:nvPr>
        </p:nvSpPr>
        <p:spPr>
          <a:xfrm>
            <a:off x="543600" y="1181193"/>
            <a:ext cx="6333450" cy="2226283"/>
          </a:xfrm>
        </p:spPr>
        <p:txBody>
          <a:bodyPr anchor="b"/>
          <a:lstStyle>
            <a:lvl1pPr>
              <a:defRPr sz="4500"/>
            </a:lvl1pPr>
          </a:lstStyle>
          <a:p>
            <a:r>
              <a:rPr lang="de-DE" dirty="0"/>
              <a:t>Platz für </a:t>
            </a:r>
            <a:br>
              <a:rPr lang="de-DE" dirty="0"/>
            </a:br>
            <a:r>
              <a:rPr lang="de-DE" dirty="0"/>
              <a:t>ein danke</a:t>
            </a:r>
            <a:endParaRPr lang="en-US" dirty="0"/>
          </a:p>
        </p:txBody>
      </p:sp>
      <p:pic>
        <p:nvPicPr>
          <p:cNvPr id="5" name="Grafik 4"/>
          <p:cNvPicPr>
            <a:picLocks noChangeAspect="1"/>
          </p:cNvPicPr>
          <p:nvPr userDrawn="1"/>
        </p:nvPicPr>
        <p:blipFill rotWithShape="1">
          <a:blip r:embed="rId2" cstate="print">
            <a:extLst>
              <a:ext uri="{28A0092B-C50C-407E-A947-70E740481C1C}">
                <a14:useLocalDpi xmlns:a14="http://schemas.microsoft.com/office/drawing/2010/main"/>
              </a:ext>
            </a:extLst>
          </a:blip>
          <a:srcRect l="27339" t="15819" r="44018" b="42469"/>
          <a:stretch/>
        </p:blipFill>
        <p:spPr>
          <a:xfrm>
            <a:off x="450000" y="3314568"/>
            <a:ext cx="1730551" cy="1501200"/>
          </a:xfrm>
          <a:prstGeom prst="rect">
            <a:avLst/>
          </a:prstGeom>
        </p:spPr>
      </p:pic>
      <p:pic>
        <p:nvPicPr>
          <p:cNvPr id="8" name="Grafik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629907" y="403200"/>
            <a:ext cx="2115244" cy="1260000"/>
          </a:xfrm>
          <a:prstGeom prst="rect">
            <a:avLst/>
          </a:prstGeom>
        </p:spPr>
      </p:pic>
    </p:spTree>
    <p:extLst>
      <p:ext uri="{BB962C8B-B14F-4D97-AF65-F5344CB8AC3E}">
        <p14:creationId xmlns:p14="http://schemas.microsoft.com/office/powerpoint/2010/main" val="172593956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JKU Logo grau">
    <p:spTree>
      <p:nvGrpSpPr>
        <p:cNvPr id="1" name=""/>
        <p:cNvGrpSpPr/>
        <p:nvPr/>
      </p:nvGrpSpPr>
      <p:grpSpPr>
        <a:xfrm>
          <a:off x="0" y="0"/>
          <a:ext cx="0" cy="0"/>
          <a:chOff x="0" y="0"/>
          <a:chExt cx="0" cy="0"/>
        </a:xfrm>
      </p:grpSpPr>
      <p:sp>
        <p:nvSpPr>
          <p:cNvPr id="3" name="Rechteck 2"/>
          <p:cNvSpPr/>
          <p:nvPr userDrawn="1"/>
        </p:nvSpPr>
        <p:spPr>
          <a:xfrm>
            <a:off x="217960" y="216000"/>
            <a:ext cx="8708080" cy="642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pic>
        <p:nvPicPr>
          <p:cNvPr id="2" name="Grafik 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72227" y="1463400"/>
            <a:ext cx="6599546" cy="3931200"/>
          </a:xfrm>
          <a:prstGeom prst="rect">
            <a:avLst/>
          </a:prstGeom>
        </p:spPr>
      </p:pic>
    </p:spTree>
    <p:extLst>
      <p:ext uri="{BB962C8B-B14F-4D97-AF65-F5344CB8AC3E}">
        <p14:creationId xmlns:p14="http://schemas.microsoft.com/office/powerpoint/2010/main" val="3292342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 mit Logo">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44971" y="551477"/>
            <a:ext cx="7938000" cy="1943630"/>
          </a:xfrm>
        </p:spPr>
        <p:txBody>
          <a:bodyPr anchor="b">
            <a:noAutofit/>
          </a:bodyPr>
          <a:lstStyle>
            <a:lvl1pPr algn="l">
              <a:defRPr sz="4500" baseline="0">
                <a:latin typeface="Arial Black" panose="020B0A04020102020204" pitchFamily="34" charset="0"/>
              </a:defRPr>
            </a:lvl1pPr>
          </a:lstStyle>
          <a:p>
            <a:r>
              <a:rPr lang="de-AT" noProof="0" dirty="0"/>
              <a:t>Platz für</a:t>
            </a:r>
            <a:br>
              <a:rPr lang="de-AT" noProof="0" dirty="0"/>
            </a:br>
            <a:r>
              <a:rPr lang="de-AT" noProof="0" dirty="0"/>
              <a:t>den Titel</a:t>
            </a:r>
          </a:p>
        </p:txBody>
      </p:sp>
      <p:sp>
        <p:nvSpPr>
          <p:cNvPr id="3" name="Subtitle 2"/>
          <p:cNvSpPr>
            <a:spLocks noGrp="1"/>
          </p:cNvSpPr>
          <p:nvPr>
            <p:ph type="subTitle" idx="1" hasCustomPrompt="1"/>
          </p:nvPr>
        </p:nvSpPr>
        <p:spPr>
          <a:xfrm>
            <a:off x="556045" y="3879265"/>
            <a:ext cx="7926926" cy="845078"/>
          </a:xfrm>
        </p:spPr>
        <p:txBody>
          <a:bodyPr>
            <a:noAutofit/>
          </a:bodyPr>
          <a:lstStyle>
            <a:lvl1pPr marL="0" indent="0" algn="l">
              <a:spcBef>
                <a:spcPts val="0"/>
              </a:spcBef>
              <a:buNone/>
              <a:defRPr sz="17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AT" noProof="0" dirty="0"/>
              <a:t>Platz für Details und Erklärungen zum Thema</a:t>
            </a:r>
          </a:p>
        </p:txBody>
      </p:sp>
      <p:sp>
        <p:nvSpPr>
          <p:cNvPr id="10" name="Bildplatzhalter 9"/>
          <p:cNvSpPr>
            <a:spLocks noGrp="1"/>
          </p:cNvSpPr>
          <p:nvPr>
            <p:ph type="pic" sz="quarter" idx="10" hasCustomPrompt="1"/>
          </p:nvPr>
        </p:nvSpPr>
        <p:spPr>
          <a:xfrm>
            <a:off x="5957925" y="5472268"/>
            <a:ext cx="2452650" cy="770400"/>
          </a:xfrm>
        </p:spPr>
        <p:txBody>
          <a:bodyPr>
            <a:noAutofit/>
          </a:bodyPr>
          <a:lstStyle>
            <a:lvl1pPr marL="0" indent="0" algn="ctr">
              <a:buNone/>
              <a:defRPr lang="de-AT" b="1" i="0" smtClean="0">
                <a:effectLst/>
              </a:defRPr>
            </a:lvl1pPr>
          </a:lstStyle>
          <a:p>
            <a:pPr fontAlgn="base"/>
            <a:r>
              <a:rPr lang="de-AT" b="1" i="0" dirty="0">
                <a:solidFill>
                  <a:srgbClr val="000000"/>
                </a:solidFill>
                <a:effectLst/>
                <a:latin typeface="Gotham SSm A"/>
              </a:rPr>
              <a:t>Institut für Betriebswirtschaftliche Steuerlehre</a:t>
            </a:r>
          </a:p>
        </p:txBody>
      </p:sp>
      <p:pic>
        <p:nvPicPr>
          <p:cNvPr id="8" name="Grafik 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01305" y="5191200"/>
            <a:ext cx="2115244" cy="1260000"/>
          </a:xfrm>
          <a:prstGeom prst="rect">
            <a:avLst/>
          </a:prstGeom>
        </p:spPr>
      </p:pic>
      <p:pic>
        <p:nvPicPr>
          <p:cNvPr id="9" name="Grafik 8"/>
          <p:cNvPicPr>
            <a:picLocks noChangeAspect="1"/>
          </p:cNvPicPr>
          <p:nvPr userDrawn="1"/>
        </p:nvPicPr>
        <p:blipFill rotWithShape="1">
          <a:blip r:embed="rId3" cstate="print">
            <a:extLst>
              <a:ext uri="{28A0092B-C50C-407E-A947-70E740481C1C}">
                <a14:useLocalDpi xmlns:a14="http://schemas.microsoft.com/office/drawing/2010/main"/>
              </a:ext>
            </a:extLst>
          </a:blip>
          <a:srcRect l="27339" t="15819" r="44018" b="42469"/>
          <a:stretch/>
        </p:blipFill>
        <p:spPr>
          <a:xfrm>
            <a:off x="451069" y="2412000"/>
            <a:ext cx="1730551" cy="1501200"/>
          </a:xfrm>
          <a:prstGeom prst="rect">
            <a:avLst/>
          </a:prstGeom>
        </p:spPr>
      </p:pic>
      <p:sp>
        <p:nvSpPr>
          <p:cNvPr id="12" name="Textplatzhalter 3"/>
          <p:cNvSpPr>
            <a:spLocks noGrp="1"/>
          </p:cNvSpPr>
          <p:nvPr>
            <p:ph type="body" sz="quarter" idx="12" hasCustomPrompt="1"/>
          </p:nvPr>
        </p:nvSpPr>
        <p:spPr>
          <a:xfrm>
            <a:off x="2181509" y="2623322"/>
            <a:ext cx="6301462" cy="1130300"/>
          </a:xfrm>
        </p:spPr>
        <p:txBody>
          <a:bodyPr anchor="ctr"/>
          <a:lstStyle>
            <a:lvl1pPr marL="0" indent="0">
              <a:buNone/>
              <a:defRPr baseline="0">
                <a:latin typeface="+mj-lt"/>
              </a:defRPr>
            </a:lvl1pPr>
          </a:lstStyle>
          <a:p>
            <a:pPr marL="324000" marR="0" lvl="0" indent="-324000" algn="l" defTabSz="914400" rtl="0" eaLnBrk="1" fontAlgn="auto" latinLnBrk="0" hangingPunct="1">
              <a:lnSpc>
                <a:spcPct val="105000"/>
              </a:lnSpc>
              <a:spcBef>
                <a:spcPts val="800"/>
              </a:spcBef>
              <a:spcAft>
                <a:spcPts val="0"/>
              </a:spcAft>
              <a:buClrTx/>
              <a:buSzPct val="90000"/>
              <a:tabLst/>
              <a:defRPr/>
            </a:pPr>
            <a:r>
              <a:rPr lang="de-AT" dirty="0"/>
              <a:t>Platz für einen Untertitel</a:t>
            </a:r>
          </a:p>
        </p:txBody>
      </p:sp>
    </p:spTree>
    <p:extLst>
      <p:ext uri="{BB962C8B-B14F-4D97-AF65-F5344CB8AC3E}">
        <p14:creationId xmlns:p14="http://schemas.microsoft.com/office/powerpoint/2010/main" val="237065081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ohne Logo">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557460" y="4810654"/>
            <a:ext cx="7924140" cy="845078"/>
          </a:xfrm>
        </p:spPr>
        <p:txBody>
          <a:bodyPr>
            <a:noAutofit/>
          </a:bodyPr>
          <a:lstStyle>
            <a:lvl1pPr marL="0" indent="0" algn="l">
              <a:spcBef>
                <a:spcPts val="0"/>
              </a:spcBef>
              <a:buNone/>
              <a:defRPr sz="17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AT" noProof="0" dirty="0"/>
              <a:t>Platz für Details und Erklärungen zum Thema.</a:t>
            </a:r>
          </a:p>
        </p:txBody>
      </p:sp>
      <p:sp>
        <p:nvSpPr>
          <p:cNvPr id="7" name="Titel 6"/>
          <p:cNvSpPr>
            <a:spLocks noGrp="1"/>
          </p:cNvSpPr>
          <p:nvPr>
            <p:ph type="title" hasCustomPrompt="1"/>
          </p:nvPr>
        </p:nvSpPr>
        <p:spPr>
          <a:xfrm>
            <a:off x="543600" y="1181193"/>
            <a:ext cx="7938000" cy="2226283"/>
          </a:xfrm>
        </p:spPr>
        <p:txBody>
          <a:bodyPr anchor="b"/>
          <a:lstStyle>
            <a:lvl1pPr>
              <a:defRPr sz="4500"/>
            </a:lvl1pPr>
          </a:lstStyle>
          <a:p>
            <a:r>
              <a:rPr lang="de-AT" noProof="0" dirty="0"/>
              <a:t>Platz für </a:t>
            </a:r>
            <a:br>
              <a:rPr lang="de-AT" noProof="0" dirty="0"/>
            </a:br>
            <a:r>
              <a:rPr lang="de-AT" noProof="0" dirty="0"/>
              <a:t>den Titel</a:t>
            </a:r>
          </a:p>
        </p:txBody>
      </p:sp>
      <p:pic>
        <p:nvPicPr>
          <p:cNvPr id="5" name="Grafik 4"/>
          <p:cNvPicPr>
            <a:picLocks noChangeAspect="1"/>
          </p:cNvPicPr>
          <p:nvPr userDrawn="1"/>
        </p:nvPicPr>
        <p:blipFill rotWithShape="1">
          <a:blip r:embed="rId2" cstate="print">
            <a:extLst>
              <a:ext uri="{28A0092B-C50C-407E-A947-70E740481C1C}">
                <a14:useLocalDpi xmlns:a14="http://schemas.microsoft.com/office/drawing/2010/main"/>
              </a:ext>
            </a:extLst>
          </a:blip>
          <a:srcRect l="27339" t="15819" r="44018" b="42469"/>
          <a:stretch/>
        </p:blipFill>
        <p:spPr>
          <a:xfrm>
            <a:off x="450000" y="3314568"/>
            <a:ext cx="1730551" cy="1501200"/>
          </a:xfrm>
          <a:prstGeom prst="rect">
            <a:avLst/>
          </a:prstGeom>
        </p:spPr>
      </p:pic>
      <p:sp>
        <p:nvSpPr>
          <p:cNvPr id="4" name="Textplatzhalter 3"/>
          <p:cNvSpPr>
            <a:spLocks noGrp="1"/>
          </p:cNvSpPr>
          <p:nvPr>
            <p:ph type="body" sz="quarter" idx="10" hasCustomPrompt="1"/>
          </p:nvPr>
        </p:nvSpPr>
        <p:spPr>
          <a:xfrm>
            <a:off x="2180551" y="3543300"/>
            <a:ext cx="6301462" cy="1130300"/>
          </a:xfrm>
        </p:spPr>
        <p:txBody>
          <a:bodyPr anchor="ctr"/>
          <a:lstStyle>
            <a:lvl1pPr marL="0" indent="0">
              <a:buNone/>
              <a:defRPr baseline="0">
                <a:latin typeface="+mj-lt"/>
              </a:defRPr>
            </a:lvl1pPr>
          </a:lstStyle>
          <a:p>
            <a:pPr marL="324000" marR="0" lvl="0" indent="-324000" algn="l" defTabSz="914400" rtl="0" eaLnBrk="1" fontAlgn="auto" latinLnBrk="0" hangingPunct="1">
              <a:lnSpc>
                <a:spcPct val="105000"/>
              </a:lnSpc>
              <a:spcBef>
                <a:spcPts val="800"/>
              </a:spcBef>
              <a:spcAft>
                <a:spcPts val="0"/>
              </a:spcAft>
              <a:buClrTx/>
              <a:buSzPct val="90000"/>
              <a:tabLst/>
              <a:defRPr/>
            </a:pPr>
            <a:r>
              <a:rPr lang="de-AT" dirty="0"/>
              <a:t>Platz für einen Untertitel</a:t>
            </a:r>
          </a:p>
        </p:txBody>
      </p:sp>
    </p:spTree>
    <p:extLst>
      <p:ext uri="{BB962C8B-B14F-4D97-AF65-F5344CB8AC3E}">
        <p14:creationId xmlns:p14="http://schemas.microsoft.com/office/powerpoint/2010/main" val="3176489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Übersicht Kooperationen">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43600" y="1936933"/>
            <a:ext cx="7938000" cy="470091"/>
          </a:xfrm>
        </p:spPr>
        <p:txBody>
          <a:bodyPr/>
          <a:lstStyle>
            <a:lvl1pPr>
              <a:defRPr/>
            </a:lvl1pPr>
          </a:lstStyle>
          <a:p>
            <a:r>
              <a:rPr lang="de-AT" noProof="0" dirty="0"/>
              <a:t>In Kooperation mit</a:t>
            </a:r>
          </a:p>
        </p:txBody>
      </p:sp>
      <p:sp>
        <p:nvSpPr>
          <p:cNvPr id="7" name="Bildplatzhalter 6"/>
          <p:cNvSpPr>
            <a:spLocks noGrp="1"/>
          </p:cNvSpPr>
          <p:nvPr>
            <p:ph type="pic" sz="quarter" idx="13" hasCustomPrompt="1"/>
          </p:nvPr>
        </p:nvSpPr>
        <p:spPr>
          <a:xfrm>
            <a:off x="3852000" y="2672237"/>
            <a:ext cx="1440000" cy="1440000"/>
          </a:xfrm>
        </p:spPr>
        <p:txBody>
          <a:bodyPr>
            <a:normAutofit/>
          </a:bodyPr>
          <a:lstStyle>
            <a:lvl1pPr marL="0" marR="0" indent="0" algn="l" defTabSz="914400" rtl="0" eaLnBrk="1" fontAlgn="auto" latinLnBrk="0" hangingPunct="1">
              <a:lnSpc>
                <a:spcPct val="90000"/>
              </a:lnSpc>
              <a:spcBef>
                <a:spcPts val="1000"/>
              </a:spcBef>
              <a:spcAft>
                <a:spcPts val="0"/>
              </a:spcAft>
              <a:buClrTx/>
              <a:buSzTx/>
              <a:buFontTx/>
              <a:buNone/>
              <a:tabLst/>
              <a:defRPr sz="1600"/>
            </a:lvl1pPr>
          </a:lstStyle>
          <a:p>
            <a:r>
              <a:rPr lang="de-AT" dirty="0"/>
              <a:t>Platz für ein Partnerlogo</a:t>
            </a:r>
            <a:endParaRPr lang="en-US" dirty="0"/>
          </a:p>
          <a:p>
            <a:endParaRPr lang="en-US" dirty="0"/>
          </a:p>
        </p:txBody>
      </p:sp>
      <p:sp>
        <p:nvSpPr>
          <p:cNvPr id="8" name="Bildplatzhalter 6"/>
          <p:cNvSpPr>
            <a:spLocks noGrp="1"/>
          </p:cNvSpPr>
          <p:nvPr>
            <p:ph type="pic" sz="quarter" idx="14" hasCustomPrompt="1"/>
          </p:nvPr>
        </p:nvSpPr>
        <p:spPr>
          <a:xfrm>
            <a:off x="5443236" y="2672237"/>
            <a:ext cx="1440000" cy="1440000"/>
          </a:xfrm>
        </p:spPr>
        <p:txBody>
          <a:bodyPr/>
          <a:lstStyle>
            <a:lvl1pPr marL="0" indent="0">
              <a:buFontTx/>
              <a:buNone/>
              <a:defRPr sz="1600"/>
            </a:lvl1pPr>
          </a:lstStyle>
          <a:p>
            <a:r>
              <a:rPr lang="de-AT" dirty="0"/>
              <a:t>Platz für ein Partnerlogo</a:t>
            </a:r>
            <a:endParaRPr lang="en-US" dirty="0"/>
          </a:p>
        </p:txBody>
      </p:sp>
      <p:sp>
        <p:nvSpPr>
          <p:cNvPr id="9" name="Bildplatzhalter 6"/>
          <p:cNvSpPr>
            <a:spLocks noGrp="1"/>
          </p:cNvSpPr>
          <p:nvPr>
            <p:ph type="pic" sz="quarter" idx="15" hasCustomPrompt="1"/>
          </p:nvPr>
        </p:nvSpPr>
        <p:spPr>
          <a:xfrm>
            <a:off x="7039492" y="2672237"/>
            <a:ext cx="1440000" cy="1440000"/>
          </a:xfrm>
        </p:spPr>
        <p:txBody>
          <a:bodyPr>
            <a:normAutofit/>
          </a:bodyPr>
          <a:lstStyle>
            <a:lvl1pPr marL="0" indent="0">
              <a:buFontTx/>
              <a:buNone/>
              <a:defRPr sz="1600" baseline="0"/>
            </a:lvl1pPr>
          </a:lstStyle>
          <a:p>
            <a:r>
              <a:rPr lang="de-AT" dirty="0"/>
              <a:t>Platz für ein Partnerlogo</a:t>
            </a:r>
            <a:endParaRPr lang="en-US" dirty="0"/>
          </a:p>
        </p:txBody>
      </p:sp>
      <p:sp>
        <p:nvSpPr>
          <p:cNvPr id="10" name="Bildplatzhalter 6"/>
          <p:cNvSpPr>
            <a:spLocks noGrp="1"/>
          </p:cNvSpPr>
          <p:nvPr>
            <p:ph type="pic" sz="quarter" idx="16" hasCustomPrompt="1"/>
          </p:nvPr>
        </p:nvSpPr>
        <p:spPr>
          <a:xfrm>
            <a:off x="656621" y="2672237"/>
            <a:ext cx="1440000" cy="1440000"/>
          </a:xfrm>
        </p:spPr>
        <p:txBody>
          <a:bodyPr>
            <a:normAutofit/>
          </a:bodyPr>
          <a:lstStyle>
            <a:lvl1pPr marL="0" marR="0" indent="0" algn="l" defTabSz="914400" rtl="0" eaLnBrk="1" fontAlgn="auto" latinLnBrk="0" hangingPunct="1">
              <a:lnSpc>
                <a:spcPct val="90000"/>
              </a:lnSpc>
              <a:spcBef>
                <a:spcPts val="1000"/>
              </a:spcBef>
              <a:spcAft>
                <a:spcPts val="0"/>
              </a:spcAft>
              <a:buClrTx/>
              <a:buSzTx/>
              <a:buFontTx/>
              <a:buNone/>
              <a:tabLst/>
              <a:defRPr sz="1600"/>
            </a:lvl1pPr>
          </a:lstStyle>
          <a:p>
            <a:r>
              <a:rPr lang="de-AT" dirty="0"/>
              <a:t>Platz für ein Partnerlogo</a:t>
            </a:r>
            <a:endParaRPr lang="en-US" dirty="0"/>
          </a:p>
          <a:p>
            <a:endParaRPr lang="en-US" dirty="0"/>
          </a:p>
        </p:txBody>
      </p:sp>
      <p:sp>
        <p:nvSpPr>
          <p:cNvPr id="11" name="Bildplatzhalter 6"/>
          <p:cNvSpPr>
            <a:spLocks noGrp="1"/>
          </p:cNvSpPr>
          <p:nvPr>
            <p:ph type="pic" sz="quarter" idx="17" hasCustomPrompt="1"/>
          </p:nvPr>
        </p:nvSpPr>
        <p:spPr>
          <a:xfrm>
            <a:off x="2271800" y="2671200"/>
            <a:ext cx="1440000" cy="1440000"/>
          </a:xfrm>
        </p:spPr>
        <p:txBody>
          <a:bodyPr>
            <a:normAutofit/>
          </a:bodyPr>
          <a:lstStyle>
            <a:lvl1pPr marL="0" marR="0" indent="0" algn="l" defTabSz="914400" rtl="0" eaLnBrk="1" fontAlgn="auto" latinLnBrk="0" hangingPunct="1">
              <a:lnSpc>
                <a:spcPct val="90000"/>
              </a:lnSpc>
              <a:spcBef>
                <a:spcPts val="1000"/>
              </a:spcBef>
              <a:spcAft>
                <a:spcPts val="0"/>
              </a:spcAft>
              <a:buClrTx/>
              <a:buSzTx/>
              <a:buFontTx/>
              <a:buNone/>
              <a:tabLst/>
              <a:defRPr sz="1600"/>
            </a:lvl1pPr>
          </a:lstStyle>
          <a:p>
            <a:r>
              <a:rPr lang="de-AT" dirty="0"/>
              <a:t>Platz für ein Partnerlogo</a:t>
            </a:r>
            <a:endParaRPr lang="en-US" dirty="0"/>
          </a:p>
          <a:p>
            <a:endParaRPr lang="en-US" dirty="0"/>
          </a:p>
        </p:txBody>
      </p:sp>
      <p:sp>
        <p:nvSpPr>
          <p:cNvPr id="12" name="Bildplatzhalter 6"/>
          <p:cNvSpPr>
            <a:spLocks noGrp="1"/>
          </p:cNvSpPr>
          <p:nvPr>
            <p:ph type="pic" sz="quarter" idx="18" hasCustomPrompt="1"/>
          </p:nvPr>
        </p:nvSpPr>
        <p:spPr>
          <a:xfrm>
            <a:off x="3852000" y="4272437"/>
            <a:ext cx="1440000" cy="1440000"/>
          </a:xfrm>
        </p:spPr>
        <p:txBody>
          <a:bodyPr>
            <a:normAutofit/>
          </a:bodyPr>
          <a:lstStyle>
            <a:lvl1pPr marL="0" marR="0" indent="0" algn="l" defTabSz="914400" rtl="0" eaLnBrk="1" fontAlgn="auto" latinLnBrk="0" hangingPunct="1">
              <a:lnSpc>
                <a:spcPct val="90000"/>
              </a:lnSpc>
              <a:spcBef>
                <a:spcPts val="1000"/>
              </a:spcBef>
              <a:spcAft>
                <a:spcPts val="0"/>
              </a:spcAft>
              <a:buClrTx/>
              <a:buSzTx/>
              <a:buFontTx/>
              <a:buNone/>
              <a:tabLst/>
              <a:defRPr sz="1600"/>
            </a:lvl1pPr>
          </a:lstStyle>
          <a:p>
            <a:r>
              <a:rPr lang="de-AT" dirty="0"/>
              <a:t>Platz für ein Partnerlogo</a:t>
            </a:r>
            <a:endParaRPr lang="en-US" dirty="0"/>
          </a:p>
          <a:p>
            <a:endParaRPr lang="en-US" dirty="0"/>
          </a:p>
        </p:txBody>
      </p:sp>
      <p:sp>
        <p:nvSpPr>
          <p:cNvPr id="13" name="Bildplatzhalter 6"/>
          <p:cNvSpPr>
            <a:spLocks noGrp="1"/>
          </p:cNvSpPr>
          <p:nvPr>
            <p:ph type="pic" sz="quarter" idx="19" hasCustomPrompt="1"/>
          </p:nvPr>
        </p:nvSpPr>
        <p:spPr>
          <a:xfrm>
            <a:off x="5443236" y="4272437"/>
            <a:ext cx="1440000" cy="1440000"/>
          </a:xfrm>
        </p:spPr>
        <p:txBody>
          <a:bodyPr>
            <a:normAutofit/>
          </a:bodyPr>
          <a:lstStyle>
            <a:lvl1pPr marL="0" marR="0" indent="0" algn="l" defTabSz="914400" rtl="0" eaLnBrk="1" fontAlgn="auto" latinLnBrk="0" hangingPunct="1">
              <a:lnSpc>
                <a:spcPct val="90000"/>
              </a:lnSpc>
              <a:spcBef>
                <a:spcPts val="1000"/>
              </a:spcBef>
              <a:spcAft>
                <a:spcPts val="0"/>
              </a:spcAft>
              <a:buClrTx/>
              <a:buSzTx/>
              <a:buFontTx/>
              <a:buNone/>
              <a:tabLst/>
              <a:defRPr sz="1600"/>
            </a:lvl1pPr>
          </a:lstStyle>
          <a:p>
            <a:r>
              <a:rPr lang="de-AT" dirty="0"/>
              <a:t>Platz für ein Partnerlogo</a:t>
            </a:r>
            <a:endParaRPr lang="en-US" dirty="0"/>
          </a:p>
          <a:p>
            <a:endParaRPr lang="en-US" dirty="0"/>
          </a:p>
        </p:txBody>
      </p:sp>
      <p:sp>
        <p:nvSpPr>
          <p:cNvPr id="14" name="Bildplatzhalter 6"/>
          <p:cNvSpPr>
            <a:spLocks noGrp="1"/>
          </p:cNvSpPr>
          <p:nvPr>
            <p:ph type="pic" sz="quarter" idx="20" hasCustomPrompt="1"/>
          </p:nvPr>
        </p:nvSpPr>
        <p:spPr>
          <a:xfrm>
            <a:off x="7039492" y="4272437"/>
            <a:ext cx="1440000" cy="1440000"/>
          </a:xfrm>
        </p:spPr>
        <p:txBody>
          <a:bodyPr>
            <a:normAutofit/>
          </a:bodyPr>
          <a:lstStyle>
            <a:lvl1pPr marL="0" marR="0" indent="0" algn="l" defTabSz="914400" rtl="0" eaLnBrk="1" fontAlgn="auto" latinLnBrk="0" hangingPunct="1">
              <a:lnSpc>
                <a:spcPct val="90000"/>
              </a:lnSpc>
              <a:spcBef>
                <a:spcPts val="1000"/>
              </a:spcBef>
              <a:spcAft>
                <a:spcPts val="0"/>
              </a:spcAft>
              <a:buClrTx/>
              <a:buSzTx/>
              <a:buFontTx/>
              <a:buNone/>
              <a:tabLst/>
              <a:defRPr sz="1600"/>
            </a:lvl1pPr>
          </a:lstStyle>
          <a:p>
            <a:r>
              <a:rPr lang="de-AT" dirty="0"/>
              <a:t>Platz für ein Partnerlogo</a:t>
            </a:r>
            <a:endParaRPr lang="en-US" dirty="0"/>
          </a:p>
          <a:p>
            <a:endParaRPr lang="en-US" dirty="0"/>
          </a:p>
        </p:txBody>
      </p:sp>
      <p:sp>
        <p:nvSpPr>
          <p:cNvPr id="15" name="Bildplatzhalter 6"/>
          <p:cNvSpPr>
            <a:spLocks noGrp="1"/>
          </p:cNvSpPr>
          <p:nvPr>
            <p:ph type="pic" sz="quarter" idx="21" hasCustomPrompt="1"/>
          </p:nvPr>
        </p:nvSpPr>
        <p:spPr>
          <a:xfrm>
            <a:off x="656621" y="4272437"/>
            <a:ext cx="1440000" cy="1440000"/>
          </a:xfrm>
        </p:spPr>
        <p:txBody>
          <a:bodyPr>
            <a:normAutofit/>
          </a:bodyPr>
          <a:lstStyle>
            <a:lvl1pPr marL="0" marR="0" indent="0" algn="l" defTabSz="914400" rtl="0" eaLnBrk="1" fontAlgn="auto" latinLnBrk="0" hangingPunct="1">
              <a:lnSpc>
                <a:spcPct val="90000"/>
              </a:lnSpc>
              <a:spcBef>
                <a:spcPts val="1000"/>
              </a:spcBef>
              <a:spcAft>
                <a:spcPts val="0"/>
              </a:spcAft>
              <a:buClrTx/>
              <a:buSzTx/>
              <a:buFontTx/>
              <a:buNone/>
              <a:tabLst/>
              <a:defRPr sz="1600"/>
            </a:lvl1pPr>
          </a:lstStyle>
          <a:p>
            <a:r>
              <a:rPr lang="de-AT" dirty="0"/>
              <a:t>Platz für ein Partnerlogo</a:t>
            </a:r>
            <a:endParaRPr lang="en-US" dirty="0"/>
          </a:p>
          <a:p>
            <a:endParaRPr lang="en-US" dirty="0"/>
          </a:p>
        </p:txBody>
      </p:sp>
      <p:sp>
        <p:nvSpPr>
          <p:cNvPr id="16" name="Bildplatzhalter 6"/>
          <p:cNvSpPr>
            <a:spLocks noGrp="1"/>
          </p:cNvSpPr>
          <p:nvPr>
            <p:ph type="pic" sz="quarter" idx="22" hasCustomPrompt="1"/>
          </p:nvPr>
        </p:nvSpPr>
        <p:spPr>
          <a:xfrm>
            <a:off x="2271800" y="4271400"/>
            <a:ext cx="1440000" cy="1440000"/>
          </a:xfrm>
        </p:spPr>
        <p:txBody>
          <a:bodyPr>
            <a:normAutofit/>
          </a:bodyPr>
          <a:lstStyle>
            <a:lvl1pPr marL="0" marR="0" indent="0" algn="l" defTabSz="914400" rtl="0" eaLnBrk="1" fontAlgn="auto" latinLnBrk="0" hangingPunct="1">
              <a:lnSpc>
                <a:spcPct val="90000"/>
              </a:lnSpc>
              <a:spcBef>
                <a:spcPts val="1000"/>
              </a:spcBef>
              <a:spcAft>
                <a:spcPts val="0"/>
              </a:spcAft>
              <a:buClrTx/>
              <a:buSzTx/>
              <a:buFontTx/>
              <a:buNone/>
              <a:tabLst/>
              <a:defRPr sz="1600"/>
            </a:lvl1pPr>
          </a:lstStyle>
          <a:p>
            <a:r>
              <a:rPr lang="de-AT" dirty="0"/>
              <a:t>Platz für ein Partnerlogo</a:t>
            </a:r>
            <a:endParaRPr lang="en-US" dirty="0"/>
          </a:p>
          <a:p>
            <a:endParaRPr lang="en-US" dirty="0"/>
          </a:p>
        </p:txBody>
      </p:sp>
      <p:pic>
        <p:nvPicPr>
          <p:cNvPr id="18" name="Grafik 1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629907" y="403200"/>
            <a:ext cx="2115244" cy="1260000"/>
          </a:xfrm>
          <a:prstGeom prst="rect">
            <a:avLst/>
          </a:prstGeom>
        </p:spPr>
      </p:pic>
    </p:spTree>
    <p:extLst>
      <p:ext uri="{BB962C8B-B14F-4D97-AF65-F5344CB8AC3E}">
        <p14:creationId xmlns:p14="http://schemas.microsoft.com/office/powerpoint/2010/main" val="47456161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Übersicht / Agenda">
    <p:spTree>
      <p:nvGrpSpPr>
        <p:cNvPr id="1" name=""/>
        <p:cNvGrpSpPr/>
        <p:nvPr/>
      </p:nvGrpSpPr>
      <p:grpSpPr>
        <a:xfrm>
          <a:off x="0" y="0"/>
          <a:ext cx="0" cy="0"/>
          <a:chOff x="0" y="0"/>
          <a:chExt cx="0" cy="0"/>
        </a:xfrm>
      </p:grpSpPr>
      <p:sp>
        <p:nvSpPr>
          <p:cNvPr id="9" name="Textplatzhalter 8"/>
          <p:cNvSpPr>
            <a:spLocks noGrp="1"/>
          </p:cNvSpPr>
          <p:nvPr>
            <p:ph type="body" sz="quarter" idx="13" hasCustomPrompt="1"/>
          </p:nvPr>
        </p:nvSpPr>
        <p:spPr>
          <a:xfrm>
            <a:off x="549322" y="1779938"/>
            <a:ext cx="7938000" cy="4424400"/>
          </a:xfrm>
        </p:spPr>
        <p:txBody>
          <a:bodyPr/>
          <a:lstStyle>
            <a:lvl1pPr marL="0" indent="0">
              <a:lnSpc>
                <a:spcPct val="105000"/>
              </a:lnSpc>
              <a:spcBef>
                <a:spcPts val="1000"/>
              </a:spcBef>
              <a:buFontTx/>
              <a:buNone/>
              <a:defRPr lang="de-AT" sz="1700" kern="1200" baseline="0" noProof="0" dirty="0" smtClean="0">
                <a:solidFill>
                  <a:schemeClr val="tx1"/>
                </a:solidFill>
                <a:latin typeface="+mj-lt"/>
                <a:ea typeface="+mn-ea"/>
                <a:cs typeface="+mn-cs"/>
              </a:defRPr>
            </a:lvl1pPr>
            <a:lvl2pPr marL="266700" indent="-266700">
              <a:lnSpc>
                <a:spcPct val="105000"/>
              </a:lnSpc>
              <a:spcBef>
                <a:spcPts val="0"/>
              </a:spcBef>
              <a:buFont typeface="Wingdings 2" panose="05020102010507070707" pitchFamily="18" charset="2"/>
              <a:buChar char=""/>
              <a:defRPr sz="1500"/>
            </a:lvl2pPr>
          </a:lstStyle>
          <a:p>
            <a:pPr lvl="0"/>
            <a:r>
              <a:rPr lang="de-AT" noProof="0" dirty="0"/>
              <a:t>Kapitel 1</a:t>
            </a:r>
          </a:p>
          <a:p>
            <a:pPr lvl="1"/>
            <a:r>
              <a:rPr lang="de-AT" noProof="0" dirty="0"/>
              <a:t>Unterkapitel 1</a:t>
            </a:r>
          </a:p>
          <a:p>
            <a:pPr lvl="1"/>
            <a:r>
              <a:rPr lang="de-AT" noProof="0" dirty="0"/>
              <a:t>Unterkapitel 2</a:t>
            </a:r>
          </a:p>
          <a:p>
            <a:pPr marL="0" lvl="0" indent="0" algn="l" defTabSz="914400" rtl="0" eaLnBrk="1" latinLnBrk="0" hangingPunct="1">
              <a:lnSpc>
                <a:spcPct val="105000"/>
              </a:lnSpc>
              <a:spcBef>
                <a:spcPts val="1000"/>
              </a:spcBef>
              <a:spcAft>
                <a:spcPts val="600"/>
              </a:spcAft>
              <a:buSzPct val="90000"/>
              <a:buFontTx/>
              <a:buNone/>
            </a:pPr>
            <a:r>
              <a:rPr lang="de-AT" noProof="0" dirty="0"/>
              <a:t>Kapitel 2</a:t>
            </a:r>
          </a:p>
          <a:p>
            <a:pPr lvl="1"/>
            <a:r>
              <a:rPr lang="de-AT" noProof="0" dirty="0"/>
              <a:t>Unterkapitel 1</a:t>
            </a:r>
          </a:p>
          <a:p>
            <a:pPr lvl="1"/>
            <a:r>
              <a:rPr lang="de-AT" noProof="0" dirty="0"/>
              <a:t>Unterkapitel 2</a:t>
            </a:r>
          </a:p>
          <a:p>
            <a:pPr marL="0" lvl="0" indent="0" algn="l" defTabSz="914400" rtl="0" eaLnBrk="1" latinLnBrk="0" hangingPunct="1">
              <a:lnSpc>
                <a:spcPct val="105000"/>
              </a:lnSpc>
              <a:spcBef>
                <a:spcPts val="1000"/>
              </a:spcBef>
              <a:spcAft>
                <a:spcPts val="600"/>
              </a:spcAft>
              <a:buSzPct val="90000"/>
              <a:buFontTx/>
              <a:buNone/>
            </a:pPr>
            <a:r>
              <a:rPr lang="de-AT" noProof="0" dirty="0"/>
              <a:t>Kapitel 3</a:t>
            </a:r>
          </a:p>
          <a:p>
            <a:pPr lvl="1"/>
            <a:r>
              <a:rPr lang="de-AT" noProof="0" dirty="0"/>
              <a:t>Unterkapitel 1</a:t>
            </a:r>
          </a:p>
          <a:p>
            <a:pPr lvl="1"/>
            <a:r>
              <a:rPr lang="de-AT" noProof="0" dirty="0"/>
              <a:t>Unterkapitel 2</a:t>
            </a:r>
          </a:p>
        </p:txBody>
      </p:sp>
      <p:sp>
        <p:nvSpPr>
          <p:cNvPr id="10" name="Bildplatzhalter 8"/>
          <p:cNvSpPr>
            <a:spLocks noGrp="1"/>
          </p:cNvSpPr>
          <p:nvPr>
            <p:ph type="pic" sz="quarter" idx="14" hasCustomPrompt="1"/>
          </p:nvPr>
        </p:nvSpPr>
        <p:spPr>
          <a:xfrm>
            <a:off x="1549400" y="6356350"/>
            <a:ext cx="763200" cy="352800"/>
          </a:xfrm>
        </p:spPr>
        <p:txBody>
          <a:bodyPr lIns="36000" tIns="72000" bIns="0">
            <a:noAutofit/>
          </a:bodyPr>
          <a:lstStyle>
            <a:lvl1pPr marL="0" indent="0">
              <a:lnSpc>
                <a:spcPts val="900"/>
              </a:lnSpc>
              <a:spcBef>
                <a:spcPts val="0"/>
              </a:spcBef>
              <a:buNone/>
              <a:defRPr sz="800" baseline="0"/>
            </a:lvl1pPr>
          </a:lstStyle>
          <a:p>
            <a:r>
              <a:rPr lang="de-AT" dirty="0"/>
              <a:t>Platz für ein Partnerlogo</a:t>
            </a:r>
          </a:p>
        </p:txBody>
      </p:sp>
      <p:sp>
        <p:nvSpPr>
          <p:cNvPr id="6" name="Datumsplatzhalter 5"/>
          <p:cNvSpPr>
            <a:spLocks noGrp="1"/>
          </p:cNvSpPr>
          <p:nvPr>
            <p:ph type="dt" sz="half" idx="15"/>
          </p:nvPr>
        </p:nvSpPr>
        <p:spPr/>
        <p:txBody>
          <a:bodyPr/>
          <a:lstStyle/>
          <a:p>
            <a:endParaRPr lang="en-US" dirty="0"/>
          </a:p>
        </p:txBody>
      </p:sp>
      <p:sp>
        <p:nvSpPr>
          <p:cNvPr id="7" name="Fußzeilenplatzhalter 6"/>
          <p:cNvSpPr>
            <a:spLocks noGrp="1"/>
          </p:cNvSpPr>
          <p:nvPr>
            <p:ph type="ftr" sz="quarter" idx="16"/>
          </p:nvPr>
        </p:nvSpPr>
        <p:spPr/>
        <p:txBody>
          <a:bodyPr/>
          <a:lstStyle/>
          <a:p>
            <a:endParaRPr lang="de-AT" noProof="0" dirty="0"/>
          </a:p>
        </p:txBody>
      </p:sp>
      <p:sp>
        <p:nvSpPr>
          <p:cNvPr id="8" name="Foliennummernplatzhalter 7"/>
          <p:cNvSpPr>
            <a:spLocks noGrp="1"/>
          </p:cNvSpPr>
          <p:nvPr>
            <p:ph type="sldNum" sz="quarter" idx="17"/>
          </p:nvPr>
        </p:nvSpPr>
        <p:spPr/>
        <p:txBody>
          <a:bodyPr/>
          <a:lstStyle/>
          <a:p>
            <a:pPr marL="0" indent="0">
              <a:buFont typeface="+mj-lt"/>
              <a:buNone/>
            </a:pPr>
            <a:endParaRPr lang="en-US" dirty="0"/>
          </a:p>
        </p:txBody>
      </p:sp>
      <p:sp>
        <p:nvSpPr>
          <p:cNvPr id="12" name="Title 1"/>
          <p:cNvSpPr>
            <a:spLocks noGrp="1"/>
          </p:cNvSpPr>
          <p:nvPr>
            <p:ph type="title" hasCustomPrompt="1"/>
          </p:nvPr>
        </p:nvSpPr>
        <p:spPr>
          <a:xfrm>
            <a:off x="549322" y="651700"/>
            <a:ext cx="7938194" cy="938696"/>
          </a:xfrm>
        </p:spPr>
        <p:txBody>
          <a:bodyPr/>
          <a:lstStyle>
            <a:lvl1pPr>
              <a:defRPr baseline="0"/>
            </a:lvl1pPr>
          </a:lstStyle>
          <a:p>
            <a:r>
              <a:rPr lang="de-DE" noProof="0" dirty="0"/>
              <a:t>Platz für</a:t>
            </a:r>
            <a:br>
              <a:rPr lang="de-DE" noProof="0" dirty="0"/>
            </a:br>
            <a:r>
              <a:rPr lang="de-DE" noProof="0" dirty="0"/>
              <a:t>EINE ÜBERSICHT / AGENDA</a:t>
            </a:r>
          </a:p>
        </p:txBody>
      </p:sp>
    </p:spTree>
    <p:extLst>
      <p:ext uri="{BB962C8B-B14F-4D97-AF65-F5344CB8AC3E}">
        <p14:creationId xmlns:p14="http://schemas.microsoft.com/office/powerpoint/2010/main" val="2790717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 Bild / etc. mit Quel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de-AT" noProof="0" dirty="0"/>
              <a:t>Platz für</a:t>
            </a:r>
            <a:br>
              <a:rPr lang="de-AT" noProof="0" dirty="0"/>
            </a:br>
            <a:r>
              <a:rPr lang="de-AT" noProof="0" dirty="0"/>
              <a:t>Titel und Text, Bilder, etc.</a:t>
            </a:r>
          </a:p>
        </p:txBody>
      </p:sp>
      <p:sp>
        <p:nvSpPr>
          <p:cNvPr id="7" name="Bildplatzhalter 8"/>
          <p:cNvSpPr>
            <a:spLocks noGrp="1"/>
          </p:cNvSpPr>
          <p:nvPr>
            <p:ph type="pic" sz="quarter" idx="13" hasCustomPrompt="1"/>
          </p:nvPr>
        </p:nvSpPr>
        <p:spPr>
          <a:xfrm>
            <a:off x="1549400" y="6356350"/>
            <a:ext cx="763200" cy="352800"/>
          </a:xfrm>
        </p:spPr>
        <p:txBody>
          <a:bodyPr lIns="36000" tIns="72000" bIns="0">
            <a:noAutofit/>
          </a:bodyPr>
          <a:lstStyle>
            <a:lvl1pPr marL="0" indent="0">
              <a:lnSpc>
                <a:spcPts val="900"/>
              </a:lnSpc>
              <a:spcBef>
                <a:spcPts val="0"/>
              </a:spcBef>
              <a:buNone/>
              <a:defRPr sz="800" baseline="0"/>
            </a:lvl1pPr>
          </a:lstStyle>
          <a:p>
            <a:r>
              <a:rPr lang="de-AT" dirty="0"/>
              <a:t>Platz für ein Partnerlogo</a:t>
            </a:r>
          </a:p>
        </p:txBody>
      </p:sp>
      <p:sp>
        <p:nvSpPr>
          <p:cNvPr id="8" name="Textplatzhalter 5"/>
          <p:cNvSpPr>
            <a:spLocks noGrp="1"/>
          </p:cNvSpPr>
          <p:nvPr>
            <p:ph type="body" sz="quarter" idx="25" hasCustomPrompt="1"/>
          </p:nvPr>
        </p:nvSpPr>
        <p:spPr>
          <a:xfrm>
            <a:off x="548268" y="5927411"/>
            <a:ext cx="7925378" cy="278642"/>
          </a:xfrm>
        </p:spPr>
        <p:txBody>
          <a:bodyPr anchor="b">
            <a:noAutofit/>
          </a:bodyPr>
          <a:lstStyle>
            <a:lvl1pPr marL="0" indent="0">
              <a:lnSpc>
                <a:spcPct val="83000"/>
              </a:lnSpc>
              <a:buNone/>
              <a:defRPr sz="800" b="0">
                <a:latin typeface="+mn-lt"/>
              </a:defRPr>
            </a:lvl1pPr>
            <a:lvl2pPr marL="198000" indent="0">
              <a:lnSpc>
                <a:spcPts val="1000"/>
              </a:lnSpc>
              <a:buNone/>
              <a:defRPr sz="750"/>
            </a:lvl2pPr>
            <a:lvl3pPr marL="396000" indent="0">
              <a:lnSpc>
                <a:spcPts val="1000"/>
              </a:lnSpc>
              <a:buNone/>
              <a:defRPr sz="750"/>
            </a:lvl3pPr>
            <a:lvl4pPr marL="594000" indent="0">
              <a:lnSpc>
                <a:spcPts val="1000"/>
              </a:lnSpc>
              <a:buNone/>
              <a:defRPr sz="750"/>
            </a:lvl4pPr>
            <a:lvl5pPr marL="792000" indent="0">
              <a:lnSpc>
                <a:spcPts val="1000"/>
              </a:lnSpc>
              <a:buNone/>
              <a:defRPr sz="750"/>
            </a:lvl5pPr>
          </a:lstStyle>
          <a:p>
            <a:pPr lvl="0"/>
            <a:r>
              <a:rPr lang="de-DE" dirty="0"/>
              <a:t>Quelle: Textmasterformat bearbeiten</a:t>
            </a:r>
          </a:p>
        </p:txBody>
      </p:sp>
      <p:sp>
        <p:nvSpPr>
          <p:cNvPr id="9" name="Datumsplatzhalter 8"/>
          <p:cNvSpPr>
            <a:spLocks noGrp="1"/>
          </p:cNvSpPr>
          <p:nvPr>
            <p:ph type="dt" sz="half" idx="26"/>
          </p:nvPr>
        </p:nvSpPr>
        <p:spPr/>
        <p:txBody>
          <a:bodyPr/>
          <a:lstStyle/>
          <a:p>
            <a:endParaRPr lang="en-US" dirty="0"/>
          </a:p>
        </p:txBody>
      </p:sp>
      <p:sp>
        <p:nvSpPr>
          <p:cNvPr id="10" name="Fußzeilenplatzhalter 9"/>
          <p:cNvSpPr>
            <a:spLocks noGrp="1"/>
          </p:cNvSpPr>
          <p:nvPr>
            <p:ph type="ftr" sz="quarter" idx="27"/>
          </p:nvPr>
        </p:nvSpPr>
        <p:spPr/>
        <p:txBody>
          <a:bodyPr/>
          <a:lstStyle/>
          <a:p>
            <a:endParaRPr lang="de-AT" noProof="0" dirty="0"/>
          </a:p>
        </p:txBody>
      </p:sp>
      <p:sp>
        <p:nvSpPr>
          <p:cNvPr id="11" name="Foliennummernplatzhalter 10"/>
          <p:cNvSpPr>
            <a:spLocks noGrp="1"/>
          </p:cNvSpPr>
          <p:nvPr>
            <p:ph type="sldNum" sz="quarter" idx="28"/>
          </p:nvPr>
        </p:nvSpPr>
        <p:spPr/>
        <p:txBody>
          <a:bodyPr/>
          <a:lstStyle>
            <a:lvl1pPr>
              <a:defRPr/>
            </a:lvl1pPr>
          </a:lstStyle>
          <a:p>
            <a:pPr marL="0" indent="0">
              <a:buFont typeface="+mj-lt"/>
              <a:buNone/>
            </a:pPr>
            <a:endParaRPr lang="en-US" dirty="0"/>
          </a:p>
        </p:txBody>
      </p:sp>
      <p:sp>
        <p:nvSpPr>
          <p:cNvPr id="12" name="Content Placeholder 2"/>
          <p:cNvSpPr>
            <a:spLocks noGrp="1"/>
          </p:cNvSpPr>
          <p:nvPr>
            <p:ph idx="1"/>
          </p:nvPr>
        </p:nvSpPr>
        <p:spPr>
          <a:xfrm>
            <a:off x="548268" y="1777395"/>
            <a:ext cx="7925378" cy="4150016"/>
          </a:xfrm>
        </p:spPr>
        <p:txBody>
          <a:bodyPr/>
          <a:lstStyle>
            <a:lvl1pPr>
              <a:spcBef>
                <a:spcPts val="600"/>
              </a:spcBef>
              <a:defRPr/>
            </a:lvl1pPr>
            <a:lvl2pPr>
              <a:spcBef>
                <a:spcPts val="200"/>
              </a:spcBef>
              <a:spcAft>
                <a:spcPts val="400"/>
              </a:spcAft>
              <a:defRPr/>
            </a:lvl2pPr>
            <a:lvl3pPr>
              <a:spcAft>
                <a:spcPts val="300"/>
              </a:spcAft>
              <a:defRPr/>
            </a:lvl3pPr>
            <a:lvl4pPr>
              <a:spcAft>
                <a:spcPts val="300"/>
              </a:spcAft>
              <a:defRPr/>
            </a:lvl4pPr>
          </a:lstStyle>
          <a:p>
            <a:pPr lvl="0"/>
            <a:r>
              <a:rPr lang="de-DE" noProof="0"/>
              <a:t>Formatvorlagen des Textmasters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AT" noProof="0" dirty="0"/>
          </a:p>
        </p:txBody>
      </p:sp>
    </p:spTree>
    <p:extLst>
      <p:ext uri="{BB962C8B-B14F-4D97-AF65-F5344CB8AC3E}">
        <p14:creationId xmlns:p14="http://schemas.microsoft.com/office/powerpoint/2010/main" val="366499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 Bild / etc. ohne Quel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de-AT" noProof="0" dirty="0"/>
              <a:t>Platz für</a:t>
            </a:r>
            <a:br>
              <a:rPr lang="de-AT" noProof="0" dirty="0"/>
            </a:br>
            <a:r>
              <a:rPr lang="de-AT" noProof="0" dirty="0"/>
              <a:t>Titel und Text, Bilder, etc.</a:t>
            </a:r>
          </a:p>
        </p:txBody>
      </p:sp>
      <p:sp>
        <p:nvSpPr>
          <p:cNvPr id="3" name="Content Placeholder 2"/>
          <p:cNvSpPr>
            <a:spLocks noGrp="1"/>
          </p:cNvSpPr>
          <p:nvPr>
            <p:ph idx="1"/>
          </p:nvPr>
        </p:nvSpPr>
        <p:spPr>
          <a:xfrm>
            <a:off x="548268" y="1777395"/>
            <a:ext cx="7925378" cy="4428658"/>
          </a:xfrm>
        </p:spPr>
        <p:txBody>
          <a:bodyPr/>
          <a:lstStyle>
            <a:lvl1pPr>
              <a:spcBef>
                <a:spcPts val="600"/>
              </a:spcBef>
              <a:defRPr/>
            </a:lvl1pPr>
            <a:lvl2pPr>
              <a:spcBef>
                <a:spcPts val="200"/>
              </a:spcBef>
              <a:spcAft>
                <a:spcPts val="400"/>
              </a:spcAft>
              <a:defRPr/>
            </a:lvl2pPr>
            <a:lvl3pPr>
              <a:spcAft>
                <a:spcPts val="300"/>
              </a:spcAft>
              <a:defRPr/>
            </a:lvl3pPr>
            <a:lvl4pPr>
              <a:spcAft>
                <a:spcPts val="300"/>
              </a:spcAft>
              <a:defRPr/>
            </a:lvl4pPr>
          </a:lstStyle>
          <a:p>
            <a:pPr lvl="0"/>
            <a:r>
              <a:rPr lang="de-DE" noProof="0"/>
              <a:t>Formatvorlagen des Textmasters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AT" noProof="0" dirty="0"/>
          </a:p>
        </p:txBody>
      </p:sp>
      <p:sp>
        <p:nvSpPr>
          <p:cNvPr id="7" name="Bildplatzhalter 8"/>
          <p:cNvSpPr>
            <a:spLocks noGrp="1"/>
          </p:cNvSpPr>
          <p:nvPr>
            <p:ph type="pic" sz="quarter" idx="13" hasCustomPrompt="1"/>
          </p:nvPr>
        </p:nvSpPr>
        <p:spPr>
          <a:xfrm>
            <a:off x="1549400" y="6356350"/>
            <a:ext cx="763200" cy="352800"/>
          </a:xfrm>
        </p:spPr>
        <p:txBody>
          <a:bodyPr lIns="36000" tIns="72000" bIns="0">
            <a:noAutofit/>
          </a:bodyPr>
          <a:lstStyle>
            <a:lvl1pPr marL="0" indent="0">
              <a:lnSpc>
                <a:spcPts val="900"/>
              </a:lnSpc>
              <a:spcBef>
                <a:spcPts val="0"/>
              </a:spcBef>
              <a:buNone/>
              <a:defRPr sz="800" baseline="0"/>
            </a:lvl1pPr>
          </a:lstStyle>
          <a:p>
            <a:r>
              <a:rPr lang="de-AT" dirty="0"/>
              <a:t>Platz für ein Partnerlogo</a:t>
            </a:r>
          </a:p>
        </p:txBody>
      </p:sp>
      <p:sp>
        <p:nvSpPr>
          <p:cNvPr id="9" name="Datumsplatzhalter 8"/>
          <p:cNvSpPr>
            <a:spLocks noGrp="1"/>
          </p:cNvSpPr>
          <p:nvPr>
            <p:ph type="dt" sz="half" idx="26"/>
          </p:nvPr>
        </p:nvSpPr>
        <p:spPr/>
        <p:txBody>
          <a:bodyPr/>
          <a:lstStyle/>
          <a:p>
            <a:endParaRPr lang="en-US" dirty="0"/>
          </a:p>
        </p:txBody>
      </p:sp>
      <p:sp>
        <p:nvSpPr>
          <p:cNvPr id="10" name="Fußzeilenplatzhalter 9"/>
          <p:cNvSpPr>
            <a:spLocks noGrp="1"/>
          </p:cNvSpPr>
          <p:nvPr>
            <p:ph type="ftr" sz="quarter" idx="27"/>
          </p:nvPr>
        </p:nvSpPr>
        <p:spPr/>
        <p:txBody>
          <a:bodyPr/>
          <a:lstStyle/>
          <a:p>
            <a:endParaRPr lang="de-AT" noProof="0" dirty="0"/>
          </a:p>
        </p:txBody>
      </p:sp>
      <p:sp>
        <p:nvSpPr>
          <p:cNvPr id="11" name="Foliennummernplatzhalter 10"/>
          <p:cNvSpPr>
            <a:spLocks noGrp="1"/>
          </p:cNvSpPr>
          <p:nvPr>
            <p:ph type="sldNum" sz="quarter" idx="28"/>
          </p:nvPr>
        </p:nvSpPr>
        <p:spPr/>
        <p:txBody>
          <a:bodyPr/>
          <a:lstStyle>
            <a:lvl1pPr>
              <a:defRPr/>
            </a:lvl1pPr>
          </a:lstStyle>
          <a:p>
            <a:pPr marL="0" indent="0">
              <a:buFont typeface="+mj-lt"/>
              <a:buNone/>
            </a:pP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ergleich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e-AT" noProof="0" dirty="0"/>
              <a:t>Platz für</a:t>
            </a:r>
            <a:br>
              <a:rPr lang="de-AT" noProof="0" dirty="0"/>
            </a:br>
            <a:r>
              <a:rPr lang="de-AT" noProof="0" dirty="0"/>
              <a:t>Titel und vergleich</a:t>
            </a:r>
          </a:p>
        </p:txBody>
      </p:sp>
      <p:sp>
        <p:nvSpPr>
          <p:cNvPr id="8" name="Bildplatzhalter 8"/>
          <p:cNvSpPr>
            <a:spLocks noGrp="1"/>
          </p:cNvSpPr>
          <p:nvPr>
            <p:ph type="pic" sz="quarter" idx="13" hasCustomPrompt="1"/>
          </p:nvPr>
        </p:nvSpPr>
        <p:spPr>
          <a:xfrm>
            <a:off x="1549400" y="6356350"/>
            <a:ext cx="763200" cy="352800"/>
          </a:xfrm>
        </p:spPr>
        <p:txBody>
          <a:bodyPr lIns="36000" tIns="72000" bIns="0">
            <a:noAutofit/>
          </a:bodyPr>
          <a:lstStyle>
            <a:lvl1pPr marL="0" indent="0">
              <a:lnSpc>
                <a:spcPts val="900"/>
              </a:lnSpc>
              <a:spcBef>
                <a:spcPts val="0"/>
              </a:spcBef>
              <a:buNone/>
              <a:defRPr sz="800" baseline="0"/>
            </a:lvl1pPr>
          </a:lstStyle>
          <a:p>
            <a:r>
              <a:rPr lang="de-AT" dirty="0"/>
              <a:t>Platz für ein Partnerlogo</a:t>
            </a:r>
          </a:p>
        </p:txBody>
      </p:sp>
      <p:sp>
        <p:nvSpPr>
          <p:cNvPr id="9" name="Datumsplatzhalter 8"/>
          <p:cNvSpPr>
            <a:spLocks noGrp="1"/>
          </p:cNvSpPr>
          <p:nvPr>
            <p:ph type="dt" sz="half" idx="14"/>
          </p:nvPr>
        </p:nvSpPr>
        <p:spPr/>
        <p:txBody>
          <a:bodyPr/>
          <a:lstStyle/>
          <a:p>
            <a:endParaRPr lang="en-US" dirty="0"/>
          </a:p>
        </p:txBody>
      </p:sp>
      <p:sp>
        <p:nvSpPr>
          <p:cNvPr id="10" name="Fußzeilenplatzhalter 9"/>
          <p:cNvSpPr>
            <a:spLocks noGrp="1"/>
          </p:cNvSpPr>
          <p:nvPr>
            <p:ph type="ftr" sz="quarter" idx="15"/>
          </p:nvPr>
        </p:nvSpPr>
        <p:spPr/>
        <p:txBody>
          <a:bodyPr/>
          <a:lstStyle/>
          <a:p>
            <a:endParaRPr lang="de-AT" noProof="0" dirty="0"/>
          </a:p>
        </p:txBody>
      </p:sp>
      <p:sp>
        <p:nvSpPr>
          <p:cNvPr id="11" name="Foliennummernplatzhalter 10"/>
          <p:cNvSpPr>
            <a:spLocks noGrp="1"/>
          </p:cNvSpPr>
          <p:nvPr>
            <p:ph type="sldNum" sz="quarter" idx="16"/>
          </p:nvPr>
        </p:nvSpPr>
        <p:spPr/>
        <p:txBody>
          <a:bodyPr/>
          <a:lstStyle/>
          <a:p>
            <a:pPr marL="0" indent="0">
              <a:buFont typeface="+mj-lt"/>
              <a:buNone/>
            </a:pPr>
            <a:endParaRPr lang="en-US" dirty="0"/>
          </a:p>
        </p:txBody>
      </p:sp>
      <p:sp>
        <p:nvSpPr>
          <p:cNvPr id="13" name="Content Placeholder 2"/>
          <p:cNvSpPr>
            <a:spLocks noGrp="1"/>
          </p:cNvSpPr>
          <p:nvPr>
            <p:ph idx="1"/>
          </p:nvPr>
        </p:nvSpPr>
        <p:spPr>
          <a:xfrm>
            <a:off x="548268" y="1777395"/>
            <a:ext cx="3794400" cy="4428658"/>
          </a:xfrm>
        </p:spPr>
        <p:txBody>
          <a:bodyPr/>
          <a:lstStyle>
            <a:lvl1pPr>
              <a:spcBef>
                <a:spcPts val="600"/>
              </a:spcBef>
              <a:defRPr/>
            </a:lvl1pPr>
            <a:lvl2pPr>
              <a:spcBef>
                <a:spcPts val="200"/>
              </a:spcBef>
              <a:spcAft>
                <a:spcPts val="400"/>
              </a:spcAft>
              <a:defRPr/>
            </a:lvl2pPr>
            <a:lvl3pPr>
              <a:spcAft>
                <a:spcPts val="300"/>
              </a:spcAft>
              <a:defRPr/>
            </a:lvl3pPr>
            <a:lvl4pPr>
              <a:spcAft>
                <a:spcPts val="300"/>
              </a:spcAft>
              <a:defRPr/>
            </a:lvl4pPr>
          </a:lstStyle>
          <a:p>
            <a:pPr lvl="0"/>
            <a:r>
              <a:rPr lang="de-DE" noProof="0"/>
              <a:t>Formatvorlagen des Textmasters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AT" noProof="0" dirty="0"/>
          </a:p>
        </p:txBody>
      </p:sp>
      <p:sp>
        <p:nvSpPr>
          <p:cNvPr id="14" name="Content Placeholder 2"/>
          <p:cNvSpPr>
            <a:spLocks noGrp="1"/>
          </p:cNvSpPr>
          <p:nvPr>
            <p:ph idx="17"/>
          </p:nvPr>
        </p:nvSpPr>
        <p:spPr>
          <a:xfrm>
            <a:off x="4693116" y="1777395"/>
            <a:ext cx="3794400" cy="4428658"/>
          </a:xfrm>
        </p:spPr>
        <p:txBody>
          <a:bodyPr/>
          <a:lstStyle>
            <a:lvl1pPr>
              <a:spcBef>
                <a:spcPts val="600"/>
              </a:spcBef>
              <a:defRPr/>
            </a:lvl1pPr>
            <a:lvl2pPr>
              <a:spcBef>
                <a:spcPts val="200"/>
              </a:spcBef>
              <a:spcAft>
                <a:spcPts val="400"/>
              </a:spcAft>
              <a:defRPr/>
            </a:lvl2pPr>
            <a:lvl3pPr>
              <a:spcAft>
                <a:spcPts val="300"/>
              </a:spcAft>
              <a:defRPr/>
            </a:lvl3pPr>
            <a:lvl4pPr>
              <a:spcAft>
                <a:spcPts val="300"/>
              </a:spcAft>
              <a:defRPr/>
            </a:lvl4pPr>
          </a:lstStyle>
          <a:p>
            <a:pPr lvl="0"/>
            <a:r>
              <a:rPr lang="de-DE" noProof="0"/>
              <a:t>Formatvorlagen des Textmasters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AT" noProof="0" dirty="0"/>
          </a:p>
        </p:txBody>
      </p:sp>
    </p:spTree>
    <p:extLst>
      <p:ext uri="{BB962C8B-B14F-4D97-AF65-F5344CB8AC3E}">
        <p14:creationId xmlns:p14="http://schemas.microsoft.com/office/powerpoint/2010/main" val="4039301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322" y="651700"/>
            <a:ext cx="7938194" cy="938696"/>
          </a:xfrm>
          <a:prstGeom prst="rect">
            <a:avLst/>
          </a:prstGeom>
        </p:spPr>
        <p:txBody>
          <a:bodyPr vert="horz" lIns="91440" tIns="45720" rIns="91440" bIns="45720" rtlCol="0" anchor="t">
            <a:noAutofit/>
          </a:bodyPr>
          <a:lstStyle/>
          <a:p>
            <a:r>
              <a:rPr lang="de-AT" noProof="0" dirty="0"/>
              <a:t>TitelmUsterformat durch Klicken bearbeiten</a:t>
            </a:r>
          </a:p>
        </p:txBody>
      </p:sp>
      <p:sp>
        <p:nvSpPr>
          <p:cNvPr id="3" name="Text Placeholder 2"/>
          <p:cNvSpPr>
            <a:spLocks noGrp="1"/>
          </p:cNvSpPr>
          <p:nvPr>
            <p:ph type="body" idx="1"/>
          </p:nvPr>
        </p:nvSpPr>
        <p:spPr>
          <a:xfrm>
            <a:off x="535646" y="1777395"/>
            <a:ext cx="7938000" cy="4428658"/>
          </a:xfrm>
          <a:prstGeom prst="rect">
            <a:avLst/>
          </a:prstGeom>
        </p:spPr>
        <p:txBody>
          <a:bodyPr vert="horz" lIns="91440" tIns="45720" rIns="91440" bIns="45720" rtlCol="0">
            <a:noAutofit/>
          </a:bodyPr>
          <a:lstStyle/>
          <a:p>
            <a:pPr lvl="0"/>
            <a:r>
              <a:rPr lang="de-AT" noProof="0" dirty="0"/>
              <a:t>Textmasterformat bearbeiten</a:t>
            </a:r>
          </a:p>
          <a:p>
            <a:pPr lvl="1"/>
            <a:r>
              <a:rPr lang="de-AT" noProof="0" dirty="0"/>
              <a:t>Zweite Ebene</a:t>
            </a:r>
          </a:p>
          <a:p>
            <a:pPr lvl="2"/>
            <a:r>
              <a:rPr lang="de-AT" noProof="0" dirty="0"/>
              <a:t>Dritte Ebene</a:t>
            </a:r>
          </a:p>
          <a:p>
            <a:pPr lvl="3"/>
            <a:r>
              <a:rPr lang="de-AT" noProof="0" dirty="0"/>
              <a:t>Vierte Ebene</a:t>
            </a:r>
          </a:p>
          <a:p>
            <a:pPr lvl="4"/>
            <a:r>
              <a:rPr lang="de-AT" noProof="0" dirty="0"/>
              <a:t>Fünfte Ebene</a:t>
            </a:r>
          </a:p>
        </p:txBody>
      </p:sp>
      <p:sp>
        <p:nvSpPr>
          <p:cNvPr id="4" name="Date Placeholder 3"/>
          <p:cNvSpPr>
            <a:spLocks noGrp="1"/>
          </p:cNvSpPr>
          <p:nvPr>
            <p:ph type="dt" sz="half" idx="2"/>
          </p:nvPr>
        </p:nvSpPr>
        <p:spPr>
          <a:xfrm>
            <a:off x="2886433" y="6397200"/>
            <a:ext cx="1173413" cy="365125"/>
          </a:xfrm>
          <a:prstGeom prst="rect">
            <a:avLst/>
          </a:prstGeom>
        </p:spPr>
        <p:txBody>
          <a:bodyPr vert="horz" lIns="91440" tIns="45720" rIns="91440" bIns="45720" rtlCol="0" anchor="ctr"/>
          <a:lstStyle>
            <a:lvl1pPr algn="l">
              <a:defRPr sz="1000" b="1">
                <a:solidFill>
                  <a:schemeClr val="tx1"/>
                </a:solidFill>
                <a:latin typeface="+mn-lt"/>
              </a:defRPr>
            </a:lvl1pPr>
          </a:lstStyle>
          <a:p>
            <a:endParaRPr lang="en-US" dirty="0"/>
          </a:p>
        </p:txBody>
      </p:sp>
      <p:sp>
        <p:nvSpPr>
          <p:cNvPr id="5" name="Footer Placeholder 4"/>
          <p:cNvSpPr>
            <a:spLocks noGrp="1"/>
          </p:cNvSpPr>
          <p:nvPr>
            <p:ph type="ftr" sz="quarter" idx="3"/>
          </p:nvPr>
        </p:nvSpPr>
        <p:spPr>
          <a:xfrm>
            <a:off x="4273550" y="6395540"/>
            <a:ext cx="3086100"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000" b="1">
                <a:solidFill>
                  <a:schemeClr val="tx1"/>
                </a:solidFill>
                <a:latin typeface="+mn-lt"/>
              </a:defRPr>
            </a:lvl1pPr>
          </a:lstStyle>
          <a:p>
            <a:endParaRPr lang="de-AT" noProof="0" dirty="0"/>
          </a:p>
        </p:txBody>
      </p:sp>
      <p:sp>
        <p:nvSpPr>
          <p:cNvPr id="6" name="Slide Number Placeholder 5"/>
          <p:cNvSpPr>
            <a:spLocks noGrp="1"/>
          </p:cNvSpPr>
          <p:nvPr>
            <p:ph type="sldNum" sz="quarter" idx="4"/>
          </p:nvPr>
        </p:nvSpPr>
        <p:spPr>
          <a:xfrm>
            <a:off x="7846828" y="6395540"/>
            <a:ext cx="755358" cy="365125"/>
          </a:xfrm>
          <a:prstGeom prst="rect">
            <a:avLst/>
          </a:prstGeom>
        </p:spPr>
        <p:txBody>
          <a:bodyPr vert="horz" lIns="91440" tIns="45720" rIns="91440" bIns="45720" rtlCol="0" anchor="ctr"/>
          <a:lstStyle>
            <a:lvl1pPr marL="228600" indent="-228600" algn="r">
              <a:buFont typeface="+mj-lt"/>
              <a:buAutoNum type="arabicPeriod"/>
              <a:defRPr sz="1000" b="1">
                <a:solidFill>
                  <a:schemeClr val="tx1"/>
                </a:solidFill>
                <a:latin typeface="+mn-lt"/>
              </a:defRPr>
            </a:lvl1pPr>
          </a:lstStyle>
          <a:p>
            <a:pPr marL="0" indent="0">
              <a:buFont typeface="+mj-lt"/>
              <a:buNone/>
            </a:pPr>
            <a:endParaRPr lang="en-US" dirty="0"/>
          </a:p>
        </p:txBody>
      </p:sp>
      <p:pic>
        <p:nvPicPr>
          <p:cNvPr id="9" name="Grafik 8"/>
          <p:cNvPicPr>
            <a:picLocks noChangeAspect="1"/>
          </p:cNvPicPr>
          <p:nvPr userDrawn="1"/>
        </p:nvPicPr>
        <p:blipFill rotWithShape="1">
          <a:blip r:embed="rId19" cstate="print">
            <a:extLst>
              <a:ext uri="{28A0092B-C50C-407E-A947-70E740481C1C}">
                <a14:useLocalDpi xmlns:a14="http://schemas.microsoft.com/office/drawing/2010/main"/>
              </a:ext>
            </a:extLst>
          </a:blip>
          <a:srcRect l="6391" t="9873" r="13244" b="34352"/>
          <a:stretch/>
        </p:blipFill>
        <p:spPr>
          <a:xfrm>
            <a:off x="600037" y="6326089"/>
            <a:ext cx="914352" cy="378000"/>
          </a:xfrm>
          <a:prstGeom prst="rect">
            <a:avLst/>
          </a:prstGeom>
        </p:spPr>
      </p:pic>
    </p:spTree>
    <p:extLst>
      <p:ext uri="{BB962C8B-B14F-4D97-AF65-F5344CB8AC3E}">
        <p14:creationId xmlns:p14="http://schemas.microsoft.com/office/powerpoint/2010/main" val="2195679428"/>
      </p:ext>
    </p:extLst>
  </p:cSld>
  <p:clrMap bg1="lt1" tx1="dk1" bg2="lt2" tx2="dk2" accent1="accent1" accent2="accent2" accent3="accent3" accent4="accent4" accent5="accent5" accent6="accent6" hlink="hlink" folHlink="folHlink"/>
  <p:sldLayoutIdLst>
    <p:sldLayoutId id="2147483667" r:id="rId1"/>
    <p:sldLayoutId id="2147483679" r:id="rId2"/>
    <p:sldLayoutId id="2147483668" r:id="rId3"/>
    <p:sldLayoutId id="2147483661" r:id="rId4"/>
    <p:sldLayoutId id="2147483669" r:id="rId5"/>
    <p:sldLayoutId id="2147483670" r:id="rId6"/>
    <p:sldLayoutId id="2147483662" r:id="rId7"/>
    <p:sldLayoutId id="2147483681" r:id="rId8"/>
    <p:sldLayoutId id="2147483664" r:id="rId9"/>
    <p:sldLayoutId id="2147483683" r:id="rId10"/>
    <p:sldLayoutId id="2147483684" r:id="rId11"/>
    <p:sldLayoutId id="2147483675" r:id="rId12"/>
    <p:sldLayoutId id="2147483674" r:id="rId13"/>
    <p:sldLayoutId id="2147483666" r:id="rId14"/>
    <p:sldLayoutId id="2147483672" r:id="rId15"/>
    <p:sldLayoutId id="2147483673" r:id="rId16"/>
    <p:sldLayoutId id="2147483680" r:id="rId17"/>
  </p:sldLayoutIdLst>
  <p:hf hdr="0" ftr="0" dt="0"/>
  <p:txStyles>
    <p:titleStyle>
      <a:lvl1pPr algn="l" defTabSz="914400" rtl="0" eaLnBrk="1" latinLnBrk="0" hangingPunct="1">
        <a:lnSpc>
          <a:spcPct val="83000"/>
        </a:lnSpc>
        <a:spcBef>
          <a:spcPct val="0"/>
        </a:spcBef>
        <a:buNone/>
        <a:defRPr sz="3000" kern="1200" cap="all" baseline="0">
          <a:solidFill>
            <a:schemeClr val="tx1"/>
          </a:solidFill>
          <a:latin typeface="+mj-lt"/>
          <a:ea typeface="+mj-ea"/>
          <a:cs typeface="+mj-cs"/>
        </a:defRPr>
      </a:lvl1pPr>
    </p:titleStyle>
    <p:bodyStyle>
      <a:lvl1pPr marL="324000" indent="-324000" algn="l" defTabSz="914400" rtl="0" eaLnBrk="1" latinLnBrk="0" hangingPunct="1">
        <a:lnSpc>
          <a:spcPct val="105000"/>
        </a:lnSpc>
        <a:spcBef>
          <a:spcPts val="0"/>
        </a:spcBef>
        <a:spcAft>
          <a:spcPts val="600"/>
        </a:spcAft>
        <a:buSzPct val="90000"/>
        <a:buFont typeface="Wingdings 2" panose="05020102010507070707" pitchFamily="18" charset="2"/>
        <a:buChar char=""/>
        <a:defRPr sz="2000" kern="1200">
          <a:solidFill>
            <a:schemeClr val="tx1"/>
          </a:solidFill>
          <a:latin typeface="+mn-lt"/>
          <a:ea typeface="+mn-ea"/>
          <a:cs typeface="+mn-cs"/>
        </a:defRPr>
      </a:lvl1pPr>
      <a:lvl2pPr marL="648000" indent="-324000" algn="l" defTabSz="914400" rtl="0" eaLnBrk="1" latinLnBrk="0" hangingPunct="1">
        <a:lnSpc>
          <a:spcPct val="105000"/>
        </a:lnSpc>
        <a:spcBef>
          <a:spcPts val="0"/>
        </a:spcBef>
        <a:spcAft>
          <a:spcPts val="600"/>
        </a:spcAft>
        <a:buSzPct val="90000"/>
        <a:buFont typeface="Wingdings 2" panose="05020102010507070707" pitchFamily="18" charset="2"/>
        <a:buChar char=""/>
        <a:defRPr sz="1800" kern="1200">
          <a:solidFill>
            <a:schemeClr val="tx1"/>
          </a:solidFill>
          <a:latin typeface="+mn-lt"/>
          <a:ea typeface="+mn-ea"/>
          <a:cs typeface="+mn-cs"/>
        </a:defRPr>
      </a:lvl2pPr>
      <a:lvl3pPr marL="936000" indent="-288000" algn="l" defTabSz="914400" rtl="0" eaLnBrk="1" latinLnBrk="0" hangingPunct="1">
        <a:lnSpc>
          <a:spcPct val="105000"/>
        </a:lnSpc>
        <a:spcBef>
          <a:spcPts val="0"/>
        </a:spcBef>
        <a:spcAft>
          <a:spcPts val="600"/>
        </a:spcAft>
        <a:buFont typeface="Wingdings 2" panose="05020102010507070707" pitchFamily="18" charset="2"/>
        <a:buChar char=""/>
        <a:defRPr sz="1600" kern="1200">
          <a:solidFill>
            <a:schemeClr val="tx1"/>
          </a:solidFill>
          <a:latin typeface="+mn-lt"/>
          <a:ea typeface="+mn-ea"/>
          <a:cs typeface="+mn-cs"/>
        </a:defRPr>
      </a:lvl3pPr>
      <a:lvl4pPr marL="1224000" indent="-288000" algn="l" defTabSz="914400" rtl="0" eaLnBrk="1" latinLnBrk="0" hangingPunct="1">
        <a:lnSpc>
          <a:spcPct val="105000"/>
        </a:lnSpc>
        <a:spcBef>
          <a:spcPts val="0"/>
        </a:spcBef>
        <a:spcAft>
          <a:spcPts val="600"/>
        </a:spcAft>
        <a:buFont typeface="Wingdings 2" panose="05020102010507070707" pitchFamily="18" charset="2"/>
        <a:buChar char=""/>
        <a:defRPr sz="1500" kern="1200">
          <a:solidFill>
            <a:schemeClr val="tx1"/>
          </a:solidFill>
          <a:latin typeface="+mn-lt"/>
          <a:ea typeface="+mn-ea"/>
          <a:cs typeface="+mn-cs"/>
        </a:defRPr>
      </a:lvl4pPr>
      <a:lvl5pPr marL="1512000" indent="-288000" algn="l" defTabSz="914400" rtl="0" eaLnBrk="1" latinLnBrk="0" hangingPunct="1">
        <a:lnSpc>
          <a:spcPct val="105000"/>
        </a:lnSpc>
        <a:spcBef>
          <a:spcPts val="0"/>
        </a:spcBef>
        <a:spcAft>
          <a:spcPts val="600"/>
        </a:spcAft>
        <a:buFont typeface="Wingdings 2" panose="05020102010507070707" pitchFamily="18"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78" userDrawn="1">
          <p15:clr>
            <a:srgbClr val="F26B43"/>
          </p15:clr>
        </p15:guide>
        <p15:guide id="2" pos="40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hyperlink" Target="https://www.techferry.com/articles/predictive-analytics.html" TargetMode="Externa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2187476" y="3535301"/>
            <a:ext cx="6452915" cy="1222513"/>
          </a:xfrm>
        </p:spPr>
        <p:txBody>
          <a:bodyPr/>
          <a:lstStyle/>
          <a:p>
            <a:r>
              <a:rPr lang="de-AT" sz="2400" dirty="0"/>
              <a:t>Dr. Marina Luketina LL.M.</a:t>
            </a:r>
          </a:p>
          <a:p>
            <a:r>
              <a:rPr lang="de-AT" sz="1800" dirty="0"/>
              <a:t>University of Linz (Austria), Department of Business Taxation</a:t>
            </a:r>
          </a:p>
          <a:p>
            <a:r>
              <a:rPr lang="de-AT" sz="1800" dirty="0"/>
              <a:t>University of Applied Sciences Upper Austria</a:t>
            </a:r>
          </a:p>
        </p:txBody>
      </p:sp>
      <p:sp>
        <p:nvSpPr>
          <p:cNvPr id="2" name="Titel 1"/>
          <p:cNvSpPr>
            <a:spLocks noGrp="1"/>
          </p:cNvSpPr>
          <p:nvPr>
            <p:ph type="title"/>
          </p:nvPr>
        </p:nvSpPr>
        <p:spPr>
          <a:xfrm>
            <a:off x="603000" y="534495"/>
            <a:ext cx="7938000" cy="2427366"/>
          </a:xfrm>
        </p:spPr>
        <p:txBody>
          <a:bodyPr vert="horz" lIns="91440" tIns="45720" rIns="91440" bIns="45720" rtlCol="0" anchor="t">
            <a:noAutofit/>
          </a:bodyPr>
          <a:lstStyle/>
          <a:p>
            <a:r>
              <a:rPr lang="en-GB" sz="3200" dirty="0"/>
              <a:t>Use of artificial intelligence by Austrian tax administration: </a:t>
            </a:r>
          </a:p>
        </p:txBody>
      </p:sp>
      <p:sp>
        <p:nvSpPr>
          <p:cNvPr id="5" name="Textplatzhalter 4"/>
          <p:cNvSpPr>
            <a:spLocks noGrp="1"/>
          </p:cNvSpPr>
          <p:nvPr>
            <p:ph type="body" sz="quarter" idx="4294967295"/>
          </p:nvPr>
        </p:nvSpPr>
        <p:spPr>
          <a:xfrm>
            <a:off x="603000" y="1830740"/>
            <a:ext cx="7335590" cy="1714500"/>
          </a:xfrm>
        </p:spPr>
        <p:txBody>
          <a:bodyPr/>
          <a:lstStyle/>
          <a:p>
            <a:pPr marL="0" indent="0">
              <a:buNone/>
            </a:pPr>
            <a:r>
              <a:rPr lang="en-GB" sz="2800" dirty="0"/>
              <a:t>Strategy, Applications and Legal Limitations of Predictive Analytics</a:t>
            </a:r>
            <a:endParaRPr lang="de-AT" sz="2800" b="1" dirty="0"/>
          </a:p>
        </p:txBody>
      </p:sp>
      <p:sp>
        <p:nvSpPr>
          <p:cNvPr id="6" name="Untertitel 2">
            <a:extLst>
              <a:ext uri="{FF2B5EF4-FFF2-40B4-BE49-F238E27FC236}">
                <a16:creationId xmlns:a16="http://schemas.microsoft.com/office/drawing/2014/main" id="{53EDF455-E30C-9374-A5EF-68625FD894F2}"/>
              </a:ext>
            </a:extLst>
          </p:cNvPr>
          <p:cNvSpPr txBox="1">
            <a:spLocks/>
          </p:cNvSpPr>
          <p:nvPr/>
        </p:nvSpPr>
        <p:spPr>
          <a:xfrm>
            <a:off x="443973" y="5371832"/>
            <a:ext cx="8541000" cy="740734"/>
          </a:xfrm>
          <a:prstGeom prst="rect">
            <a:avLst/>
          </a:prstGeom>
        </p:spPr>
        <p:txBody>
          <a:bodyPr vert="horz" lIns="91440" tIns="45720" rIns="91440" bIns="45720" rtlCol="0">
            <a:noAutofit/>
          </a:bodyPr>
          <a:lstStyle>
            <a:lvl1pPr marL="0" indent="0" algn="l" defTabSz="914400" rtl="0" eaLnBrk="1" latinLnBrk="0" hangingPunct="1">
              <a:lnSpc>
                <a:spcPct val="105000"/>
              </a:lnSpc>
              <a:spcBef>
                <a:spcPts val="0"/>
              </a:spcBef>
              <a:spcAft>
                <a:spcPts val="600"/>
              </a:spcAft>
              <a:buSzPct val="90000"/>
              <a:buFont typeface="Wingdings 2" panose="05020102010507070707" pitchFamily="18" charset="2"/>
              <a:buNone/>
              <a:defRPr sz="1700" kern="1200" baseline="0">
                <a:solidFill>
                  <a:schemeClr val="tx1"/>
                </a:solidFill>
                <a:latin typeface="+mn-lt"/>
                <a:ea typeface="+mn-ea"/>
                <a:cs typeface="+mn-cs"/>
              </a:defRPr>
            </a:lvl1pPr>
            <a:lvl2pPr marL="457200" indent="0" algn="ctr" defTabSz="914400" rtl="0" eaLnBrk="1" latinLnBrk="0" hangingPunct="1">
              <a:lnSpc>
                <a:spcPct val="105000"/>
              </a:lnSpc>
              <a:spcBef>
                <a:spcPts val="0"/>
              </a:spcBef>
              <a:spcAft>
                <a:spcPts val="600"/>
              </a:spcAft>
              <a:buSzPct val="90000"/>
              <a:buFont typeface="Wingdings 2" panose="05020102010507070707" pitchFamily="18" charset="2"/>
              <a:buNone/>
              <a:defRPr sz="2000" kern="1200">
                <a:solidFill>
                  <a:schemeClr val="tx1"/>
                </a:solidFill>
                <a:latin typeface="+mn-lt"/>
                <a:ea typeface="+mn-ea"/>
                <a:cs typeface="+mn-cs"/>
              </a:defRPr>
            </a:lvl2pPr>
            <a:lvl3pPr marL="914400" indent="0" algn="ctr" defTabSz="914400" rtl="0" eaLnBrk="1" latinLnBrk="0" hangingPunct="1">
              <a:lnSpc>
                <a:spcPct val="105000"/>
              </a:lnSpc>
              <a:spcBef>
                <a:spcPts val="0"/>
              </a:spcBef>
              <a:spcAft>
                <a:spcPts val="600"/>
              </a:spcAft>
              <a:buFont typeface="Wingdings 2" panose="05020102010507070707" pitchFamily="18" charset="2"/>
              <a:buNone/>
              <a:defRPr sz="1800" kern="1200">
                <a:solidFill>
                  <a:schemeClr val="tx1"/>
                </a:solidFill>
                <a:latin typeface="+mn-lt"/>
                <a:ea typeface="+mn-ea"/>
                <a:cs typeface="+mn-cs"/>
              </a:defRPr>
            </a:lvl3pPr>
            <a:lvl4pPr marL="1371600" indent="0" algn="ctr" defTabSz="914400" rtl="0" eaLnBrk="1" latinLnBrk="0" hangingPunct="1">
              <a:lnSpc>
                <a:spcPct val="105000"/>
              </a:lnSpc>
              <a:spcBef>
                <a:spcPts val="0"/>
              </a:spcBef>
              <a:spcAft>
                <a:spcPts val="600"/>
              </a:spcAft>
              <a:buFont typeface="Wingdings 2" panose="05020102010507070707" pitchFamily="18" charset="2"/>
              <a:buNone/>
              <a:defRPr sz="1600" kern="1200">
                <a:solidFill>
                  <a:schemeClr val="tx1"/>
                </a:solidFill>
                <a:latin typeface="+mn-lt"/>
                <a:ea typeface="+mn-ea"/>
                <a:cs typeface="+mn-cs"/>
              </a:defRPr>
            </a:lvl4pPr>
            <a:lvl5pPr marL="1828800" indent="0" algn="ctr" defTabSz="914400" rtl="0" eaLnBrk="1" latinLnBrk="0" hangingPunct="1">
              <a:lnSpc>
                <a:spcPct val="105000"/>
              </a:lnSpc>
              <a:spcBef>
                <a:spcPts val="0"/>
              </a:spcBef>
              <a:spcAft>
                <a:spcPts val="600"/>
              </a:spcAft>
              <a:buFont typeface="Wingdings 2" panose="05020102010507070707" pitchFamily="18"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800" dirty="0"/>
              <a:t>The New Era of Taxation, Barcelona,</a:t>
            </a:r>
            <a:r>
              <a:rPr lang="nb-NO" sz="1800" dirty="0"/>
              <a:t> 15 Sep - 16 Sep 2022,</a:t>
            </a:r>
            <a:r>
              <a:rPr lang="en-GB" sz="1800" dirty="0"/>
              <a:t> IBA Taxes Committee</a:t>
            </a:r>
          </a:p>
        </p:txBody>
      </p:sp>
    </p:spTree>
    <p:extLst>
      <p:ext uri="{BB962C8B-B14F-4D97-AF65-F5344CB8AC3E}">
        <p14:creationId xmlns:p14="http://schemas.microsoft.com/office/powerpoint/2010/main" val="3111194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F8BBC0CC-4380-40D0-B97E-6BB040A247A2}"/>
              </a:ext>
            </a:extLst>
          </p:cNvPr>
          <p:cNvSpPr>
            <a:spLocks noGrp="1"/>
          </p:cNvSpPr>
          <p:nvPr>
            <p:ph type="body" sz="quarter" idx="13"/>
          </p:nvPr>
        </p:nvSpPr>
        <p:spPr>
          <a:xfrm>
            <a:off x="1977656" y="1710740"/>
            <a:ext cx="6555446" cy="4895403"/>
          </a:xfrm>
        </p:spPr>
        <p:txBody>
          <a:bodyPr/>
          <a:lstStyle/>
          <a:p>
            <a:pPr marL="285750" indent="-285750" algn="just">
              <a:buFont typeface="Wingdings" panose="05000000000000000000" pitchFamily="2" charset="2"/>
              <a:buChar char="Ø"/>
            </a:pPr>
            <a:r>
              <a:rPr lang="en-GB" dirty="0"/>
              <a:t>Tax returns are needed to calculate taxes.</a:t>
            </a:r>
          </a:p>
          <a:p>
            <a:pPr marL="285750" indent="-285750" algn="just">
              <a:buFont typeface="Wingdings" panose="05000000000000000000" pitchFamily="2" charset="2"/>
              <a:buChar char="Ø"/>
            </a:pPr>
            <a:r>
              <a:rPr lang="en-GB" dirty="0"/>
              <a:t>Complex tax systems require a huge amount of information to assess taxes correctly.</a:t>
            </a:r>
          </a:p>
          <a:p>
            <a:pPr marL="285750" indent="-285750" algn="just">
              <a:buFont typeface="Wingdings" panose="05000000000000000000" pitchFamily="2" charset="2"/>
              <a:buChar char="Ø"/>
            </a:pPr>
            <a:r>
              <a:rPr lang="en-GB" dirty="0"/>
              <a:t>Data warehouses (VIES, customs etc).</a:t>
            </a:r>
          </a:p>
          <a:p>
            <a:pPr marL="285750" indent="-285750" algn="just">
              <a:buFont typeface="Wingdings" panose="05000000000000000000" pitchFamily="2" charset="2"/>
              <a:buChar char="Ø"/>
            </a:pPr>
            <a:r>
              <a:rPr lang="en-GB" dirty="0"/>
              <a:t>Millions of people file tax returns with tax authorities and more and more taxpayers opt for electronic filing of tax returns </a:t>
            </a:r>
            <a:r>
              <a:rPr lang="en-GB" dirty="0">
                <a:sym typeface="Wingdings" panose="05000000000000000000" pitchFamily="2" charset="2"/>
              </a:rPr>
              <a:t> </a:t>
            </a:r>
            <a:r>
              <a:rPr lang="en-GB" dirty="0"/>
              <a:t>faster generation of large data sets.</a:t>
            </a:r>
          </a:p>
          <a:p>
            <a:pPr marL="285750" indent="-285750" algn="just">
              <a:buFont typeface="Wingdings" panose="05000000000000000000" pitchFamily="2" charset="2"/>
              <a:buChar char="Ø"/>
            </a:pPr>
            <a:r>
              <a:rPr lang="en-GB" dirty="0"/>
              <a:t>Tax law is an optimal application area for predictive analytics because it requires a large historical data set from which to learn.</a:t>
            </a:r>
            <a:endParaRPr lang="de-AT" dirty="0"/>
          </a:p>
        </p:txBody>
      </p:sp>
      <p:sp>
        <p:nvSpPr>
          <p:cNvPr id="3" name="Bildplatzhalter 2">
            <a:extLst>
              <a:ext uri="{FF2B5EF4-FFF2-40B4-BE49-F238E27FC236}">
                <a16:creationId xmlns:a16="http://schemas.microsoft.com/office/drawing/2014/main" id="{B69FD2E2-9271-4C2F-8DEC-F5D4FF638AEE}"/>
              </a:ext>
            </a:extLst>
          </p:cNvPr>
          <p:cNvSpPr>
            <a:spLocks noGrp="1"/>
          </p:cNvSpPr>
          <p:nvPr>
            <p:ph type="pic" sz="quarter" idx="14"/>
          </p:nvPr>
        </p:nvSpPr>
        <p:spPr/>
      </p:sp>
      <p:sp>
        <p:nvSpPr>
          <p:cNvPr id="5" name="Foliennummernplatzhalter 4">
            <a:extLst>
              <a:ext uri="{FF2B5EF4-FFF2-40B4-BE49-F238E27FC236}">
                <a16:creationId xmlns:a16="http://schemas.microsoft.com/office/drawing/2014/main" id="{C94C8704-BC9F-4FC6-835B-21DC8874A00E}"/>
              </a:ext>
            </a:extLst>
          </p:cNvPr>
          <p:cNvSpPr>
            <a:spLocks noGrp="1"/>
          </p:cNvSpPr>
          <p:nvPr>
            <p:ph type="sldNum" sz="quarter" idx="17"/>
          </p:nvPr>
        </p:nvSpPr>
        <p:spPr/>
        <p:txBody>
          <a:bodyPr/>
          <a:lstStyle/>
          <a:p>
            <a:pPr marL="0" indent="0">
              <a:buNone/>
            </a:pPr>
            <a:fld id="{68F3185B-C653-42AE-8B74-FF214C291574}" type="slidenum">
              <a:rPr lang="en-US" smtClean="0"/>
              <a:pPr marL="0" indent="0">
                <a:buNone/>
              </a:pPr>
              <a:t>10</a:t>
            </a:fld>
            <a:endParaRPr lang="en-US" dirty="0"/>
          </a:p>
        </p:txBody>
      </p:sp>
      <p:sp>
        <p:nvSpPr>
          <p:cNvPr id="6" name="Titel 5">
            <a:extLst>
              <a:ext uri="{FF2B5EF4-FFF2-40B4-BE49-F238E27FC236}">
                <a16:creationId xmlns:a16="http://schemas.microsoft.com/office/drawing/2014/main" id="{54B9F648-61EE-4F30-BA73-C41D2424553F}"/>
              </a:ext>
            </a:extLst>
          </p:cNvPr>
          <p:cNvSpPr>
            <a:spLocks noGrp="1"/>
          </p:cNvSpPr>
          <p:nvPr>
            <p:ph type="title"/>
          </p:nvPr>
        </p:nvSpPr>
        <p:spPr>
          <a:xfrm>
            <a:off x="663992" y="421756"/>
            <a:ext cx="7938194" cy="938696"/>
          </a:xfrm>
        </p:spPr>
        <p:txBody>
          <a:bodyPr/>
          <a:lstStyle/>
          <a:p>
            <a:pPr algn="ctr"/>
            <a:r>
              <a:rPr lang="en-GB" dirty="0"/>
              <a:t>Data generated from tax returns</a:t>
            </a:r>
          </a:p>
        </p:txBody>
      </p:sp>
      <p:sp>
        <p:nvSpPr>
          <p:cNvPr id="7" name="Textfeld 14">
            <a:extLst>
              <a:ext uri="{FF2B5EF4-FFF2-40B4-BE49-F238E27FC236}">
                <a16:creationId xmlns:a16="http://schemas.microsoft.com/office/drawing/2014/main" id="{923040C5-1611-0FA1-32C6-6DC56AFD108B}"/>
              </a:ext>
            </a:extLst>
          </p:cNvPr>
          <p:cNvSpPr txBox="1"/>
          <p:nvPr/>
        </p:nvSpPr>
        <p:spPr>
          <a:xfrm>
            <a:off x="241814" y="1827645"/>
            <a:ext cx="1433498" cy="4428658"/>
          </a:xfrm>
          <a:prstGeom prst="rect">
            <a:avLst/>
          </a:prstGeom>
        </p:spPr>
        <p:txBody>
          <a:bodyPr vert="horz" lIns="91440" tIns="45720" rIns="91440" bIns="45720" rtlCol="0">
            <a:normAutofit/>
          </a:bodyPr>
          <a:lstStyle/>
          <a:p>
            <a:pPr lvl="0">
              <a:lnSpc>
                <a:spcPct val="105000"/>
              </a:lnSpc>
              <a:spcAft>
                <a:spcPts val="600"/>
              </a:spcAft>
              <a:buFont typeface="Wingdings 2" panose="05020102010507070707" pitchFamily="18" charset="2"/>
            </a:pPr>
            <a:r>
              <a:rPr lang="en-GB" sz="1100" dirty="0">
                <a:solidFill>
                  <a:schemeClr val="bg1">
                    <a:lumMod val="75000"/>
                  </a:schemeClr>
                </a:solidFill>
              </a:rPr>
              <a:t>What is predictive analytics?</a:t>
            </a:r>
          </a:p>
          <a:p>
            <a:pPr lvl="0">
              <a:lnSpc>
                <a:spcPct val="105000"/>
              </a:lnSpc>
              <a:spcAft>
                <a:spcPts val="600"/>
              </a:spcAft>
              <a:buFont typeface="Wingdings 2" panose="05020102010507070707" pitchFamily="18" charset="2"/>
            </a:pPr>
            <a:r>
              <a:rPr lang="en-US" sz="1100" b="1" dirty="0">
                <a:solidFill>
                  <a:srgbClr val="336699"/>
                </a:solidFill>
              </a:rPr>
              <a:t>Data mining: Tax returns – the raw material of predictive analytics</a:t>
            </a:r>
          </a:p>
          <a:p>
            <a:pPr lvl="0">
              <a:lnSpc>
                <a:spcPct val="105000"/>
              </a:lnSpc>
              <a:spcAft>
                <a:spcPts val="600"/>
              </a:spcAft>
              <a:buFont typeface="Wingdings 2" panose="05020102010507070707" pitchFamily="18" charset="2"/>
            </a:pPr>
            <a:r>
              <a:rPr lang="en-US" sz="1100" dirty="0">
                <a:solidFill>
                  <a:schemeClr val="bg1">
                    <a:lumMod val="75000"/>
                  </a:schemeClr>
                </a:solidFill>
              </a:rPr>
              <a:t>Legal basis for the implementation of predictive analytics</a:t>
            </a:r>
          </a:p>
          <a:p>
            <a:pPr lvl="0">
              <a:lnSpc>
                <a:spcPct val="105000"/>
              </a:lnSpc>
              <a:spcAft>
                <a:spcPts val="600"/>
              </a:spcAft>
              <a:buFont typeface="Wingdings 2" panose="05020102010507070707" pitchFamily="18" charset="2"/>
            </a:pPr>
            <a:r>
              <a:rPr lang="en-US" sz="1100" dirty="0">
                <a:solidFill>
                  <a:schemeClr val="bg1">
                    <a:lumMod val="75000"/>
                  </a:schemeClr>
                </a:solidFill>
              </a:rPr>
              <a:t>Application fields in Austrian tax administration</a:t>
            </a:r>
          </a:p>
          <a:p>
            <a:pPr lvl="0">
              <a:lnSpc>
                <a:spcPct val="105000"/>
              </a:lnSpc>
              <a:spcAft>
                <a:spcPts val="600"/>
              </a:spcAft>
              <a:buFont typeface="Wingdings 2" panose="05020102010507070707" pitchFamily="18" charset="2"/>
            </a:pPr>
            <a:r>
              <a:rPr lang="en-US" sz="1100" dirty="0">
                <a:solidFill>
                  <a:schemeClr val="bg1">
                    <a:lumMod val="75000"/>
                  </a:schemeClr>
                </a:solidFill>
              </a:rPr>
              <a:t>Lessons learned</a:t>
            </a:r>
          </a:p>
          <a:p>
            <a:pPr lvl="0">
              <a:lnSpc>
                <a:spcPct val="105000"/>
              </a:lnSpc>
              <a:buFont typeface="Wingdings 2" panose="05020102010507070707" pitchFamily="18" charset="2"/>
            </a:pPr>
            <a:endParaRPr lang="en-US" sz="2000" b="1" dirty="0"/>
          </a:p>
          <a:p>
            <a:pPr lvl="0">
              <a:lnSpc>
                <a:spcPct val="105000"/>
              </a:lnSpc>
              <a:buFont typeface="Wingdings 2" panose="05020102010507070707" pitchFamily="18" charset="2"/>
            </a:pPr>
            <a:endParaRPr lang="en-GB" sz="2000" b="1" dirty="0"/>
          </a:p>
          <a:p>
            <a:pPr lvl="0">
              <a:lnSpc>
                <a:spcPct val="105000"/>
              </a:lnSpc>
              <a:buFont typeface="Wingdings 2" panose="05020102010507070707" pitchFamily="18" charset="2"/>
            </a:pPr>
            <a:endParaRPr lang="en-GB" sz="2000" b="1" dirty="0"/>
          </a:p>
        </p:txBody>
      </p:sp>
    </p:spTree>
    <p:extLst>
      <p:ext uri="{BB962C8B-B14F-4D97-AF65-F5344CB8AC3E}">
        <p14:creationId xmlns:p14="http://schemas.microsoft.com/office/powerpoint/2010/main" val="2996849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B12AD573-A7DD-402E-9F4E-3474367E8BC9}"/>
              </a:ext>
            </a:extLst>
          </p:cNvPr>
          <p:cNvSpPr>
            <a:spLocks noGrp="1"/>
          </p:cNvSpPr>
          <p:nvPr>
            <p:ph type="body" sz="quarter" idx="13"/>
          </p:nvPr>
        </p:nvSpPr>
        <p:spPr>
          <a:xfrm>
            <a:off x="2036304" y="1504770"/>
            <a:ext cx="6669670" cy="5073332"/>
          </a:xfrm>
        </p:spPr>
        <p:txBody>
          <a:bodyPr/>
          <a:lstStyle/>
          <a:p>
            <a:pPr marL="285750" indent="-285750">
              <a:buFont typeface="Wingdings" panose="05000000000000000000" pitchFamily="2" charset="2"/>
              <a:buChar char="Ø"/>
            </a:pPr>
            <a:r>
              <a:rPr lang="en-US" dirty="0"/>
              <a:t>Tax returns</a:t>
            </a:r>
          </a:p>
          <a:p>
            <a:pPr marL="552450" lvl="1" indent="-285750">
              <a:buFont typeface="Wingdings" panose="05000000000000000000" pitchFamily="2" charset="2"/>
              <a:buChar char="§"/>
            </a:pPr>
            <a:r>
              <a:rPr lang="en-US" dirty="0"/>
              <a:t>VAT, income tax, other taxes </a:t>
            </a:r>
            <a:r>
              <a:rPr lang="en-US" dirty="0">
                <a:sym typeface="Wingdings" panose="05000000000000000000" pitchFamily="2" charset="2"/>
              </a:rPr>
              <a:t> all tax types are considered</a:t>
            </a:r>
            <a:endParaRPr lang="en-US" dirty="0"/>
          </a:p>
          <a:p>
            <a:pPr marL="285750" indent="-285750">
              <a:buFont typeface="Wingdings" panose="05000000000000000000" pitchFamily="2" charset="2"/>
              <a:buChar char="Ø"/>
            </a:pPr>
            <a:r>
              <a:rPr lang="en-GB" dirty="0"/>
              <a:t>Results of tax audits conducted in recent years</a:t>
            </a:r>
          </a:p>
          <a:p>
            <a:pPr marL="552450" lvl="1" indent="-285750">
              <a:buFont typeface="Wingdings" panose="05000000000000000000" pitchFamily="2" charset="2"/>
              <a:buChar char="§"/>
            </a:pPr>
            <a:r>
              <a:rPr lang="en-GB" dirty="0"/>
              <a:t>Identification of patterns and relationships using algorithms </a:t>
            </a:r>
            <a:r>
              <a:rPr lang="en-GB" dirty="0">
                <a:sym typeface="Wingdings" panose="05000000000000000000" pitchFamily="2" charset="2"/>
              </a:rPr>
              <a:t></a:t>
            </a:r>
            <a:r>
              <a:rPr lang="en-GB" dirty="0"/>
              <a:t> search for anomalies and unusual data of taxpayers </a:t>
            </a:r>
            <a:r>
              <a:rPr lang="en-GB" dirty="0">
                <a:sym typeface="Wingdings" panose="05000000000000000000" pitchFamily="2" charset="2"/>
              </a:rPr>
              <a:t> comparison of taxpayers.</a:t>
            </a:r>
            <a:endParaRPr lang="en-GB" dirty="0"/>
          </a:p>
          <a:p>
            <a:pPr marL="552450" lvl="1" indent="-285750">
              <a:buFont typeface="Wingdings" panose="05000000000000000000" pitchFamily="2" charset="2"/>
              <a:buChar char="§"/>
            </a:pPr>
            <a:r>
              <a:rPr lang="en-GB" dirty="0"/>
              <a:t>Identified patterns of tax risks are sought in unaudited assessment years.</a:t>
            </a:r>
          </a:p>
          <a:p>
            <a:pPr marL="552450" lvl="1" indent="-285750">
              <a:buFont typeface="Wingdings" panose="05000000000000000000" pitchFamily="2" charset="2"/>
              <a:buChar char="§"/>
            </a:pPr>
            <a:r>
              <a:rPr lang="en-US" dirty="0"/>
              <a:t>Risk assessment </a:t>
            </a:r>
            <a:r>
              <a:rPr lang="en-US" dirty="0">
                <a:sym typeface="Wingdings" panose="05000000000000000000" pitchFamily="2" charset="2"/>
              </a:rPr>
              <a:t> selection of taxpayers for tax audits.</a:t>
            </a:r>
          </a:p>
          <a:p>
            <a:pPr marL="552450" lvl="1" indent="-285750">
              <a:buFont typeface="Wingdings" panose="05000000000000000000" pitchFamily="2" charset="2"/>
              <a:buChar char="§"/>
            </a:pPr>
            <a:r>
              <a:rPr lang="en-US" dirty="0"/>
              <a:t>Aim</a:t>
            </a:r>
            <a:r>
              <a:rPr lang="de-AT" dirty="0"/>
              <a:t>: </a:t>
            </a:r>
            <a:r>
              <a:rPr lang="en-GB" dirty="0"/>
              <a:t>Identification of taxpayers with significant back taxes (minimum of EUR 10,000) and taxpayers with no (significant) back </a:t>
            </a:r>
            <a:r>
              <a:rPr lang="en-US" dirty="0"/>
              <a:t>taxes.</a:t>
            </a:r>
          </a:p>
          <a:p>
            <a:pPr marL="285750" lvl="1" indent="-285750">
              <a:spcBef>
                <a:spcPts val="1000"/>
              </a:spcBef>
              <a:buFont typeface="Wingdings" panose="05000000000000000000" pitchFamily="2" charset="2"/>
              <a:buChar char="Ø"/>
            </a:pPr>
            <a:r>
              <a:rPr lang="en-US" sz="1700" dirty="0">
                <a:latin typeface="+mj-lt"/>
              </a:rPr>
              <a:t>External data (</a:t>
            </a:r>
            <a:r>
              <a:rPr lang="en-US" sz="1700" dirty="0" err="1">
                <a:latin typeface="+mj-lt"/>
              </a:rPr>
              <a:t>eg</a:t>
            </a:r>
            <a:r>
              <a:rPr lang="en-US" sz="1700" dirty="0">
                <a:latin typeface="+mj-lt"/>
              </a:rPr>
              <a:t> company register, social networks </a:t>
            </a:r>
            <a:r>
              <a:rPr lang="en-US" sz="1700" dirty="0" err="1">
                <a:latin typeface="+mj-lt"/>
              </a:rPr>
              <a:t>etc</a:t>
            </a:r>
            <a:r>
              <a:rPr lang="en-US" sz="1700" dirty="0">
                <a:latin typeface="+mj-lt"/>
              </a:rPr>
              <a:t>)</a:t>
            </a:r>
          </a:p>
          <a:p>
            <a:pPr marL="0" lvl="1" indent="0">
              <a:spcBef>
                <a:spcPts val="1000"/>
              </a:spcBef>
              <a:buNone/>
            </a:pPr>
            <a:r>
              <a:rPr lang="de-DE" sz="1700" dirty="0"/>
              <a:t>             </a:t>
            </a:r>
            <a:r>
              <a:rPr lang="de-DE" sz="1700" dirty="0">
                <a:sym typeface="Wingdings" panose="05000000000000000000" pitchFamily="2" charset="2"/>
              </a:rPr>
              <a:t> </a:t>
            </a:r>
            <a:r>
              <a:rPr lang="de-DE" sz="1700" dirty="0"/>
              <a:t> </a:t>
            </a:r>
            <a:r>
              <a:rPr lang="en-GB" sz="1700" dirty="0"/>
              <a:t>Collection of more than 5 billion data</a:t>
            </a:r>
          </a:p>
          <a:p>
            <a:pPr marL="285750" lvl="1" indent="-285750">
              <a:spcBef>
                <a:spcPts val="1000"/>
              </a:spcBef>
              <a:buFont typeface="Wingdings" panose="05000000000000000000" pitchFamily="2" charset="2"/>
              <a:buChar char="Ø"/>
            </a:pPr>
            <a:r>
              <a:rPr lang="en-GB" sz="1700" dirty="0">
                <a:latin typeface="+mj-lt"/>
              </a:rPr>
              <a:t>Procedure </a:t>
            </a:r>
            <a:r>
              <a:rPr lang="en-GB" sz="1700" dirty="0">
                <a:latin typeface="+mj-lt"/>
                <a:sym typeface="Wingdings" panose="05000000000000000000" pitchFamily="2" charset="2"/>
              </a:rPr>
              <a:t> </a:t>
            </a:r>
            <a:r>
              <a:rPr lang="en-GB" sz="1700" dirty="0">
                <a:latin typeface="+mj-lt"/>
              </a:rPr>
              <a:t>Cross industry process for data mining</a:t>
            </a:r>
          </a:p>
          <a:p>
            <a:pPr marL="285750" lvl="1" indent="-285750">
              <a:spcBef>
                <a:spcPts val="1000"/>
              </a:spcBef>
              <a:buFont typeface="Wingdings" panose="05000000000000000000" pitchFamily="2" charset="2"/>
              <a:buChar char="Ø"/>
            </a:pPr>
            <a:endParaRPr lang="de-DE" sz="1700" dirty="0">
              <a:latin typeface="+mj-lt"/>
            </a:endParaRPr>
          </a:p>
        </p:txBody>
      </p:sp>
      <p:sp>
        <p:nvSpPr>
          <p:cNvPr id="6" name="Bildplatzhalter 5">
            <a:extLst>
              <a:ext uri="{FF2B5EF4-FFF2-40B4-BE49-F238E27FC236}">
                <a16:creationId xmlns:a16="http://schemas.microsoft.com/office/drawing/2014/main" id="{DFEBBD02-4C67-484B-9618-7DEA3CE762DE}"/>
              </a:ext>
            </a:extLst>
          </p:cNvPr>
          <p:cNvSpPr>
            <a:spLocks noGrp="1"/>
          </p:cNvSpPr>
          <p:nvPr>
            <p:ph type="pic" sz="quarter" idx="14"/>
          </p:nvPr>
        </p:nvSpPr>
        <p:spPr/>
      </p:sp>
      <p:sp>
        <p:nvSpPr>
          <p:cNvPr id="4" name="Titel 3">
            <a:extLst>
              <a:ext uri="{FF2B5EF4-FFF2-40B4-BE49-F238E27FC236}">
                <a16:creationId xmlns:a16="http://schemas.microsoft.com/office/drawing/2014/main" id="{7BB0337C-2E9D-4D12-9116-CC501A0DFE65}"/>
              </a:ext>
            </a:extLst>
          </p:cNvPr>
          <p:cNvSpPr>
            <a:spLocks noGrp="1"/>
          </p:cNvSpPr>
          <p:nvPr>
            <p:ph type="title"/>
          </p:nvPr>
        </p:nvSpPr>
        <p:spPr>
          <a:xfrm>
            <a:off x="602806" y="313867"/>
            <a:ext cx="7938194" cy="938696"/>
          </a:xfrm>
        </p:spPr>
        <p:txBody>
          <a:bodyPr/>
          <a:lstStyle/>
          <a:p>
            <a:pPr algn="ctr"/>
            <a:r>
              <a:rPr lang="en-GB" dirty="0"/>
              <a:t>Tax data collected by tax administration is the core element</a:t>
            </a:r>
          </a:p>
        </p:txBody>
      </p:sp>
      <p:sp>
        <p:nvSpPr>
          <p:cNvPr id="2" name="Slide Number Placeholder 1">
            <a:extLst>
              <a:ext uri="{FF2B5EF4-FFF2-40B4-BE49-F238E27FC236}">
                <a16:creationId xmlns:a16="http://schemas.microsoft.com/office/drawing/2014/main" id="{04939BAA-A48E-A151-738F-59AFC29BEDE8}"/>
              </a:ext>
            </a:extLst>
          </p:cNvPr>
          <p:cNvSpPr>
            <a:spLocks noGrp="1"/>
          </p:cNvSpPr>
          <p:nvPr>
            <p:ph type="sldNum" sz="quarter" idx="17"/>
          </p:nvPr>
        </p:nvSpPr>
        <p:spPr/>
        <p:txBody>
          <a:bodyPr/>
          <a:lstStyle/>
          <a:p>
            <a:pPr marL="0" indent="0">
              <a:buNone/>
            </a:pPr>
            <a:fld id="{68F3185B-C653-42AE-8B74-FF214C291574}" type="slidenum">
              <a:rPr lang="en-US" smtClean="0"/>
              <a:pPr marL="0" indent="0">
                <a:buNone/>
              </a:pPr>
              <a:t>11</a:t>
            </a:fld>
            <a:endParaRPr lang="en-US" dirty="0"/>
          </a:p>
        </p:txBody>
      </p:sp>
      <p:sp>
        <p:nvSpPr>
          <p:cNvPr id="8" name="Textfeld 14">
            <a:extLst>
              <a:ext uri="{FF2B5EF4-FFF2-40B4-BE49-F238E27FC236}">
                <a16:creationId xmlns:a16="http://schemas.microsoft.com/office/drawing/2014/main" id="{52A4B19C-66AB-13A7-1371-28B646C86399}"/>
              </a:ext>
            </a:extLst>
          </p:cNvPr>
          <p:cNvSpPr txBox="1"/>
          <p:nvPr/>
        </p:nvSpPr>
        <p:spPr>
          <a:xfrm>
            <a:off x="241814" y="1504770"/>
            <a:ext cx="1433498" cy="4428658"/>
          </a:xfrm>
          <a:prstGeom prst="rect">
            <a:avLst/>
          </a:prstGeom>
        </p:spPr>
        <p:txBody>
          <a:bodyPr vert="horz" lIns="91440" tIns="45720" rIns="91440" bIns="45720" rtlCol="0">
            <a:normAutofit/>
          </a:bodyPr>
          <a:lstStyle/>
          <a:p>
            <a:pPr lvl="0">
              <a:lnSpc>
                <a:spcPct val="105000"/>
              </a:lnSpc>
              <a:spcAft>
                <a:spcPts val="600"/>
              </a:spcAft>
              <a:buFont typeface="Wingdings 2" panose="05020102010507070707" pitchFamily="18" charset="2"/>
            </a:pPr>
            <a:r>
              <a:rPr lang="en-GB" sz="1100" dirty="0">
                <a:solidFill>
                  <a:schemeClr val="bg1">
                    <a:lumMod val="75000"/>
                  </a:schemeClr>
                </a:solidFill>
              </a:rPr>
              <a:t>What is predictive analytics?</a:t>
            </a:r>
          </a:p>
          <a:p>
            <a:pPr lvl="0">
              <a:lnSpc>
                <a:spcPct val="105000"/>
              </a:lnSpc>
              <a:spcAft>
                <a:spcPts val="600"/>
              </a:spcAft>
              <a:buFont typeface="Wingdings 2" panose="05020102010507070707" pitchFamily="18" charset="2"/>
            </a:pPr>
            <a:r>
              <a:rPr lang="en-US" sz="1100" b="1" dirty="0">
                <a:solidFill>
                  <a:srgbClr val="336699"/>
                </a:solidFill>
              </a:rPr>
              <a:t>Data mining: Tax returns – the raw material of predictive analytics</a:t>
            </a:r>
          </a:p>
          <a:p>
            <a:pPr lvl="0">
              <a:lnSpc>
                <a:spcPct val="105000"/>
              </a:lnSpc>
              <a:spcAft>
                <a:spcPts val="600"/>
              </a:spcAft>
              <a:buFont typeface="Wingdings 2" panose="05020102010507070707" pitchFamily="18" charset="2"/>
            </a:pPr>
            <a:r>
              <a:rPr lang="en-US" sz="1100" dirty="0">
                <a:solidFill>
                  <a:schemeClr val="bg1">
                    <a:lumMod val="75000"/>
                  </a:schemeClr>
                </a:solidFill>
              </a:rPr>
              <a:t>Legal basis for the implementation of predictive analytics</a:t>
            </a:r>
          </a:p>
          <a:p>
            <a:pPr lvl="0">
              <a:lnSpc>
                <a:spcPct val="105000"/>
              </a:lnSpc>
              <a:spcAft>
                <a:spcPts val="600"/>
              </a:spcAft>
              <a:buFont typeface="Wingdings 2" panose="05020102010507070707" pitchFamily="18" charset="2"/>
            </a:pPr>
            <a:r>
              <a:rPr lang="en-US" sz="1100" dirty="0">
                <a:solidFill>
                  <a:schemeClr val="bg1">
                    <a:lumMod val="75000"/>
                  </a:schemeClr>
                </a:solidFill>
              </a:rPr>
              <a:t>Application fields in Austrian tax administration</a:t>
            </a:r>
          </a:p>
          <a:p>
            <a:pPr lvl="0">
              <a:lnSpc>
                <a:spcPct val="105000"/>
              </a:lnSpc>
              <a:spcAft>
                <a:spcPts val="600"/>
              </a:spcAft>
              <a:buFont typeface="Wingdings 2" panose="05020102010507070707" pitchFamily="18" charset="2"/>
            </a:pPr>
            <a:r>
              <a:rPr lang="en-US" sz="1100" dirty="0">
                <a:solidFill>
                  <a:schemeClr val="bg1">
                    <a:lumMod val="75000"/>
                  </a:schemeClr>
                </a:solidFill>
              </a:rPr>
              <a:t>Lessons learned</a:t>
            </a:r>
          </a:p>
          <a:p>
            <a:pPr lvl="0">
              <a:lnSpc>
                <a:spcPct val="105000"/>
              </a:lnSpc>
              <a:buFont typeface="Wingdings 2" panose="05020102010507070707" pitchFamily="18" charset="2"/>
            </a:pPr>
            <a:endParaRPr lang="en-US" sz="2000" b="1" dirty="0"/>
          </a:p>
          <a:p>
            <a:pPr lvl="0">
              <a:lnSpc>
                <a:spcPct val="105000"/>
              </a:lnSpc>
              <a:buFont typeface="Wingdings 2" panose="05020102010507070707" pitchFamily="18" charset="2"/>
            </a:pPr>
            <a:endParaRPr lang="en-GB" sz="2000" b="1" dirty="0"/>
          </a:p>
          <a:p>
            <a:pPr lvl="0">
              <a:lnSpc>
                <a:spcPct val="105000"/>
              </a:lnSpc>
              <a:buFont typeface="Wingdings 2" panose="05020102010507070707" pitchFamily="18" charset="2"/>
            </a:pPr>
            <a:endParaRPr lang="en-GB" sz="2000" b="1" dirty="0"/>
          </a:p>
        </p:txBody>
      </p:sp>
    </p:spTree>
    <p:extLst>
      <p:ext uri="{BB962C8B-B14F-4D97-AF65-F5344CB8AC3E}">
        <p14:creationId xmlns:p14="http://schemas.microsoft.com/office/powerpoint/2010/main" val="1777655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val 17">
            <a:extLst>
              <a:ext uri="{FF2B5EF4-FFF2-40B4-BE49-F238E27FC236}">
                <a16:creationId xmlns:a16="http://schemas.microsoft.com/office/drawing/2014/main" id="{052961A1-209C-161E-53BC-7E2281DAAE3E}"/>
              </a:ext>
            </a:extLst>
          </p:cNvPr>
          <p:cNvSpPr/>
          <p:nvPr/>
        </p:nvSpPr>
        <p:spPr>
          <a:xfrm>
            <a:off x="784121" y="1368395"/>
            <a:ext cx="7818064" cy="4985767"/>
          </a:xfrm>
          <a:prstGeom prst="ellipse">
            <a:avLst/>
          </a:prstGeom>
          <a:ln w="22225"/>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3" name="Picture Placeholder 2">
            <a:extLst>
              <a:ext uri="{FF2B5EF4-FFF2-40B4-BE49-F238E27FC236}">
                <a16:creationId xmlns:a16="http://schemas.microsoft.com/office/drawing/2014/main" id="{CEEE094C-A466-FDC0-EF61-C9D4A58FB26D}"/>
              </a:ext>
            </a:extLst>
          </p:cNvPr>
          <p:cNvSpPr>
            <a:spLocks noGrp="1"/>
          </p:cNvSpPr>
          <p:nvPr>
            <p:ph type="pic" sz="quarter" idx="14"/>
          </p:nvPr>
        </p:nvSpPr>
        <p:spPr/>
      </p:sp>
      <p:grpSp>
        <p:nvGrpSpPr>
          <p:cNvPr id="23" name="Group 22">
            <a:extLst>
              <a:ext uri="{FF2B5EF4-FFF2-40B4-BE49-F238E27FC236}">
                <a16:creationId xmlns:a16="http://schemas.microsoft.com/office/drawing/2014/main" id="{7794F042-5580-74BC-9EFC-2CCE103FE0C8}"/>
              </a:ext>
            </a:extLst>
          </p:cNvPr>
          <p:cNvGrpSpPr/>
          <p:nvPr/>
        </p:nvGrpSpPr>
        <p:grpSpPr>
          <a:xfrm>
            <a:off x="657637" y="1241142"/>
            <a:ext cx="8071029" cy="5201916"/>
            <a:chOff x="670540" y="1193626"/>
            <a:chExt cx="8071029" cy="5201916"/>
          </a:xfrm>
        </p:grpSpPr>
        <p:sp>
          <p:nvSpPr>
            <p:cNvPr id="7" name="TextBox 6">
              <a:extLst>
                <a:ext uri="{FF2B5EF4-FFF2-40B4-BE49-F238E27FC236}">
                  <a16:creationId xmlns:a16="http://schemas.microsoft.com/office/drawing/2014/main" id="{008EBEC6-0D97-4EDC-DC31-D651B8AFFD2E}"/>
                </a:ext>
              </a:extLst>
            </p:cNvPr>
            <p:cNvSpPr txBox="1"/>
            <p:nvPr/>
          </p:nvSpPr>
          <p:spPr>
            <a:xfrm>
              <a:off x="3521003" y="1455101"/>
              <a:ext cx="2519038" cy="369332"/>
            </a:xfrm>
            <a:prstGeom prst="rect">
              <a:avLst/>
            </a:prstGeom>
            <a:solidFill>
              <a:srgbClr val="66CCFF"/>
            </a:solidFill>
          </p:spPr>
          <p:txBody>
            <a:bodyPr wrap="square" rtlCol="0">
              <a:spAutoFit/>
            </a:bodyPr>
            <a:lstStyle/>
            <a:p>
              <a:r>
                <a:rPr lang="de-AT" dirty="0"/>
                <a:t>1</a:t>
              </a:r>
              <a:r>
                <a:rPr lang="en-GB" dirty="0"/>
                <a:t>. Problem translation</a:t>
              </a:r>
            </a:p>
          </p:txBody>
        </p:sp>
        <p:sp>
          <p:nvSpPr>
            <p:cNvPr id="10" name="TextBox 9">
              <a:extLst>
                <a:ext uri="{FF2B5EF4-FFF2-40B4-BE49-F238E27FC236}">
                  <a16:creationId xmlns:a16="http://schemas.microsoft.com/office/drawing/2014/main" id="{80585749-131F-4EF0-C5AB-FF2F72D4F3B9}"/>
                </a:ext>
              </a:extLst>
            </p:cNvPr>
            <p:cNvSpPr txBox="1"/>
            <p:nvPr/>
          </p:nvSpPr>
          <p:spPr>
            <a:xfrm>
              <a:off x="5654019" y="2293181"/>
              <a:ext cx="2078077" cy="369332"/>
            </a:xfrm>
            <a:prstGeom prst="rect">
              <a:avLst/>
            </a:prstGeom>
            <a:solidFill>
              <a:schemeClr val="accent3">
                <a:lumMod val="40000"/>
                <a:lumOff val="60000"/>
              </a:schemeClr>
            </a:solidFill>
          </p:spPr>
          <p:txBody>
            <a:bodyPr wrap="square" rtlCol="0">
              <a:spAutoFit/>
            </a:bodyPr>
            <a:lstStyle/>
            <a:p>
              <a:r>
                <a:rPr lang="de-AT" dirty="0"/>
                <a:t>2</a:t>
              </a:r>
              <a:r>
                <a:rPr lang="en-GB" dirty="0"/>
                <a:t>. Data extraction</a:t>
              </a:r>
            </a:p>
          </p:txBody>
        </p:sp>
        <p:sp>
          <p:nvSpPr>
            <p:cNvPr id="11" name="TextBox 10">
              <a:extLst>
                <a:ext uri="{FF2B5EF4-FFF2-40B4-BE49-F238E27FC236}">
                  <a16:creationId xmlns:a16="http://schemas.microsoft.com/office/drawing/2014/main" id="{3343A196-68DD-E087-C74B-03AA68E5CC73}"/>
                </a:ext>
              </a:extLst>
            </p:cNvPr>
            <p:cNvSpPr txBox="1"/>
            <p:nvPr/>
          </p:nvSpPr>
          <p:spPr>
            <a:xfrm>
              <a:off x="6109321" y="3429000"/>
              <a:ext cx="2353482" cy="369332"/>
            </a:xfrm>
            <a:prstGeom prst="rect">
              <a:avLst/>
            </a:prstGeom>
            <a:solidFill>
              <a:srgbClr val="66CCFF"/>
            </a:solidFill>
          </p:spPr>
          <p:txBody>
            <a:bodyPr wrap="square" rtlCol="0">
              <a:spAutoFit/>
            </a:bodyPr>
            <a:lstStyle/>
            <a:p>
              <a:r>
                <a:rPr lang="de-AT" dirty="0"/>
                <a:t>3. </a:t>
              </a:r>
              <a:r>
                <a:rPr lang="en-GB" dirty="0"/>
                <a:t>Data exploration</a:t>
              </a:r>
            </a:p>
          </p:txBody>
        </p:sp>
        <p:sp>
          <p:nvSpPr>
            <p:cNvPr id="12" name="TextBox 11">
              <a:extLst>
                <a:ext uri="{FF2B5EF4-FFF2-40B4-BE49-F238E27FC236}">
                  <a16:creationId xmlns:a16="http://schemas.microsoft.com/office/drawing/2014/main" id="{B2A072AC-6C03-8B74-5034-65CB9567681F}"/>
                </a:ext>
              </a:extLst>
            </p:cNvPr>
            <p:cNvSpPr txBox="1"/>
            <p:nvPr/>
          </p:nvSpPr>
          <p:spPr>
            <a:xfrm>
              <a:off x="5934033" y="4411887"/>
              <a:ext cx="2353482" cy="369332"/>
            </a:xfrm>
            <a:prstGeom prst="rect">
              <a:avLst/>
            </a:prstGeom>
            <a:solidFill>
              <a:srgbClr val="66CCFF"/>
            </a:solidFill>
          </p:spPr>
          <p:txBody>
            <a:bodyPr wrap="square" rtlCol="0">
              <a:spAutoFit/>
            </a:bodyPr>
            <a:lstStyle/>
            <a:p>
              <a:r>
                <a:rPr lang="de-AT" dirty="0"/>
                <a:t>4. </a:t>
              </a:r>
              <a:r>
                <a:rPr lang="en-GB" dirty="0"/>
                <a:t>Cleaning of data</a:t>
              </a:r>
            </a:p>
          </p:txBody>
        </p:sp>
        <p:sp>
          <p:nvSpPr>
            <p:cNvPr id="13" name="TextBox 12">
              <a:extLst>
                <a:ext uri="{FF2B5EF4-FFF2-40B4-BE49-F238E27FC236}">
                  <a16:creationId xmlns:a16="http://schemas.microsoft.com/office/drawing/2014/main" id="{A9DB0F08-D730-A36C-FE06-ABB4E7D1FA38}"/>
                </a:ext>
              </a:extLst>
            </p:cNvPr>
            <p:cNvSpPr txBox="1"/>
            <p:nvPr/>
          </p:nvSpPr>
          <p:spPr>
            <a:xfrm>
              <a:off x="4780522" y="5327801"/>
              <a:ext cx="2353482" cy="369332"/>
            </a:xfrm>
            <a:prstGeom prst="rect">
              <a:avLst/>
            </a:prstGeom>
            <a:solidFill>
              <a:schemeClr val="accent3">
                <a:lumMod val="40000"/>
                <a:lumOff val="60000"/>
              </a:schemeClr>
            </a:solidFill>
          </p:spPr>
          <p:txBody>
            <a:bodyPr wrap="square" rtlCol="0">
              <a:spAutoFit/>
            </a:bodyPr>
            <a:lstStyle/>
            <a:p>
              <a:r>
                <a:rPr lang="de-AT" dirty="0"/>
                <a:t>5. </a:t>
              </a:r>
              <a:r>
                <a:rPr lang="en-GB" dirty="0"/>
                <a:t>Data preparation</a:t>
              </a:r>
            </a:p>
          </p:txBody>
        </p:sp>
        <p:sp>
          <p:nvSpPr>
            <p:cNvPr id="14" name="TextBox 13">
              <a:extLst>
                <a:ext uri="{FF2B5EF4-FFF2-40B4-BE49-F238E27FC236}">
                  <a16:creationId xmlns:a16="http://schemas.microsoft.com/office/drawing/2014/main" id="{4122D269-F0CE-76FC-9012-B447653D0E08}"/>
                </a:ext>
              </a:extLst>
            </p:cNvPr>
            <p:cNvSpPr txBox="1"/>
            <p:nvPr/>
          </p:nvSpPr>
          <p:spPr>
            <a:xfrm>
              <a:off x="1415230" y="4645386"/>
              <a:ext cx="1794739" cy="369332"/>
            </a:xfrm>
            <a:prstGeom prst="rect">
              <a:avLst/>
            </a:prstGeom>
            <a:solidFill>
              <a:schemeClr val="accent3">
                <a:lumMod val="40000"/>
                <a:lumOff val="60000"/>
              </a:schemeClr>
            </a:solidFill>
          </p:spPr>
          <p:txBody>
            <a:bodyPr wrap="square" rtlCol="0">
              <a:spAutoFit/>
            </a:bodyPr>
            <a:lstStyle/>
            <a:p>
              <a:r>
                <a:rPr lang="de-AT" dirty="0"/>
                <a:t>7. </a:t>
              </a:r>
              <a:r>
                <a:rPr lang="en-GB" dirty="0"/>
                <a:t>Modelling</a:t>
              </a:r>
            </a:p>
          </p:txBody>
        </p:sp>
        <p:sp>
          <p:nvSpPr>
            <p:cNvPr id="15" name="TextBox 14">
              <a:extLst>
                <a:ext uri="{FF2B5EF4-FFF2-40B4-BE49-F238E27FC236}">
                  <a16:creationId xmlns:a16="http://schemas.microsoft.com/office/drawing/2014/main" id="{3C3FB806-B709-21EA-722F-7AC92E05DD38}"/>
                </a:ext>
              </a:extLst>
            </p:cNvPr>
            <p:cNvSpPr txBox="1"/>
            <p:nvPr/>
          </p:nvSpPr>
          <p:spPr>
            <a:xfrm>
              <a:off x="981934" y="3781646"/>
              <a:ext cx="2922604" cy="369332"/>
            </a:xfrm>
            <a:prstGeom prst="rect">
              <a:avLst/>
            </a:prstGeom>
            <a:solidFill>
              <a:srgbClr val="66CCFF"/>
            </a:solidFill>
          </p:spPr>
          <p:txBody>
            <a:bodyPr wrap="square" rtlCol="0">
              <a:spAutoFit/>
            </a:bodyPr>
            <a:lstStyle/>
            <a:p>
              <a:r>
                <a:rPr lang="de-AT" dirty="0"/>
                <a:t>8. </a:t>
              </a:r>
              <a:r>
                <a:rPr lang="en-GB" dirty="0"/>
                <a:t>Assessment of models</a:t>
              </a:r>
            </a:p>
          </p:txBody>
        </p:sp>
        <p:sp>
          <p:nvSpPr>
            <p:cNvPr id="16" name="TextBox 15">
              <a:extLst>
                <a:ext uri="{FF2B5EF4-FFF2-40B4-BE49-F238E27FC236}">
                  <a16:creationId xmlns:a16="http://schemas.microsoft.com/office/drawing/2014/main" id="{66F7B350-8765-6A62-C05D-893CB0E1F254}"/>
                </a:ext>
              </a:extLst>
            </p:cNvPr>
            <p:cNvSpPr txBox="1"/>
            <p:nvPr/>
          </p:nvSpPr>
          <p:spPr>
            <a:xfrm>
              <a:off x="1931000" y="2107464"/>
              <a:ext cx="2922604" cy="369332"/>
            </a:xfrm>
            <a:prstGeom prst="rect">
              <a:avLst/>
            </a:prstGeom>
            <a:solidFill>
              <a:srgbClr val="66CCFF"/>
            </a:solidFill>
          </p:spPr>
          <p:txBody>
            <a:bodyPr wrap="square" rtlCol="0">
              <a:spAutoFit/>
            </a:bodyPr>
            <a:lstStyle/>
            <a:p>
              <a:r>
                <a:rPr lang="de-AT" dirty="0"/>
                <a:t>10. </a:t>
              </a:r>
              <a:r>
                <a:rPr lang="en-GB" dirty="0"/>
                <a:t>Assessment of results</a:t>
              </a:r>
            </a:p>
          </p:txBody>
        </p:sp>
        <p:sp>
          <p:nvSpPr>
            <p:cNvPr id="17" name="TextBox 16">
              <a:extLst>
                <a:ext uri="{FF2B5EF4-FFF2-40B4-BE49-F238E27FC236}">
                  <a16:creationId xmlns:a16="http://schemas.microsoft.com/office/drawing/2014/main" id="{DFEFD194-37AA-FCD3-B635-672F395F7543}"/>
                </a:ext>
              </a:extLst>
            </p:cNvPr>
            <p:cNvSpPr txBox="1"/>
            <p:nvPr/>
          </p:nvSpPr>
          <p:spPr>
            <a:xfrm>
              <a:off x="1135557" y="2872869"/>
              <a:ext cx="2124180" cy="369332"/>
            </a:xfrm>
            <a:prstGeom prst="rect">
              <a:avLst/>
            </a:prstGeom>
            <a:solidFill>
              <a:schemeClr val="accent3">
                <a:lumMod val="40000"/>
                <a:lumOff val="60000"/>
              </a:schemeClr>
            </a:solidFill>
          </p:spPr>
          <p:txBody>
            <a:bodyPr wrap="square" rtlCol="0">
              <a:spAutoFit/>
            </a:bodyPr>
            <a:lstStyle/>
            <a:p>
              <a:r>
                <a:rPr lang="de-AT" dirty="0"/>
                <a:t>9. </a:t>
              </a:r>
              <a:r>
                <a:rPr lang="en-GB" dirty="0"/>
                <a:t>Use of models</a:t>
              </a:r>
            </a:p>
          </p:txBody>
        </p:sp>
        <p:sp>
          <p:nvSpPr>
            <p:cNvPr id="19" name="Arrow: Right 18">
              <a:extLst>
                <a:ext uri="{FF2B5EF4-FFF2-40B4-BE49-F238E27FC236}">
                  <a16:creationId xmlns:a16="http://schemas.microsoft.com/office/drawing/2014/main" id="{D18E2390-8067-D0C0-CD90-0F13838F3BB4}"/>
                </a:ext>
              </a:extLst>
            </p:cNvPr>
            <p:cNvSpPr/>
            <p:nvPr/>
          </p:nvSpPr>
          <p:spPr>
            <a:xfrm>
              <a:off x="4072515" y="1193626"/>
              <a:ext cx="1241275" cy="2597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Arrow: Down 19">
              <a:extLst>
                <a:ext uri="{FF2B5EF4-FFF2-40B4-BE49-F238E27FC236}">
                  <a16:creationId xmlns:a16="http://schemas.microsoft.com/office/drawing/2014/main" id="{D314DCE4-3636-C015-496A-42D13057F301}"/>
                </a:ext>
              </a:extLst>
            </p:cNvPr>
            <p:cNvSpPr/>
            <p:nvPr/>
          </p:nvSpPr>
          <p:spPr>
            <a:xfrm>
              <a:off x="8462802" y="3251377"/>
              <a:ext cx="278767" cy="10053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Arrow: Down 20">
              <a:extLst>
                <a:ext uri="{FF2B5EF4-FFF2-40B4-BE49-F238E27FC236}">
                  <a16:creationId xmlns:a16="http://schemas.microsoft.com/office/drawing/2014/main" id="{048761F7-D7CC-47BA-D099-4565CD58A9C4}"/>
                </a:ext>
              </a:extLst>
            </p:cNvPr>
            <p:cNvSpPr/>
            <p:nvPr/>
          </p:nvSpPr>
          <p:spPr>
            <a:xfrm rot="5400000">
              <a:off x="4676566" y="5610761"/>
              <a:ext cx="291907" cy="12776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Arrow: Down 21">
              <a:extLst>
                <a:ext uri="{FF2B5EF4-FFF2-40B4-BE49-F238E27FC236}">
                  <a16:creationId xmlns:a16="http://schemas.microsoft.com/office/drawing/2014/main" id="{2521332B-FAB9-5EF8-430F-29B626E4FA4E}"/>
                </a:ext>
              </a:extLst>
            </p:cNvPr>
            <p:cNvSpPr/>
            <p:nvPr/>
          </p:nvSpPr>
          <p:spPr>
            <a:xfrm rot="10800000">
              <a:off x="670540" y="3110021"/>
              <a:ext cx="278767" cy="10053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5" name="TextBox 24">
            <a:extLst>
              <a:ext uri="{FF2B5EF4-FFF2-40B4-BE49-F238E27FC236}">
                <a16:creationId xmlns:a16="http://schemas.microsoft.com/office/drawing/2014/main" id="{973BA4FE-CDE2-E3FE-A6AF-05BE17B23A6D}"/>
              </a:ext>
            </a:extLst>
          </p:cNvPr>
          <p:cNvSpPr txBox="1"/>
          <p:nvPr/>
        </p:nvSpPr>
        <p:spPr>
          <a:xfrm>
            <a:off x="180651" y="318839"/>
            <a:ext cx="9025002" cy="864211"/>
          </a:xfrm>
          <a:prstGeom prst="rect">
            <a:avLst/>
          </a:prstGeom>
          <a:noFill/>
        </p:spPr>
        <p:txBody>
          <a:bodyPr wrap="square">
            <a:spAutoFit/>
          </a:bodyPr>
          <a:lstStyle/>
          <a:p>
            <a:pPr algn="ctr">
              <a:lnSpc>
                <a:spcPct val="83000"/>
              </a:lnSpc>
              <a:spcBef>
                <a:spcPct val="0"/>
              </a:spcBef>
            </a:pPr>
            <a:r>
              <a:rPr lang="en-GB" sz="3000" cap="all" dirty="0">
                <a:latin typeface="+mj-lt"/>
                <a:ea typeface="+mj-ea"/>
                <a:cs typeface="+mj-cs"/>
              </a:rPr>
              <a:t>Cross Industry Process for Data Mining </a:t>
            </a:r>
          </a:p>
        </p:txBody>
      </p:sp>
      <p:sp>
        <p:nvSpPr>
          <p:cNvPr id="26" name="Foliennummernplatzhalter 4">
            <a:extLst>
              <a:ext uri="{FF2B5EF4-FFF2-40B4-BE49-F238E27FC236}">
                <a16:creationId xmlns:a16="http://schemas.microsoft.com/office/drawing/2014/main" id="{F3B015B5-8DE3-26FB-5AEB-E116A3D9929E}"/>
              </a:ext>
            </a:extLst>
          </p:cNvPr>
          <p:cNvSpPr txBox="1">
            <a:spLocks/>
          </p:cNvSpPr>
          <p:nvPr/>
        </p:nvSpPr>
        <p:spPr>
          <a:xfrm>
            <a:off x="7986211" y="6315804"/>
            <a:ext cx="755358" cy="365125"/>
          </a:xfrm>
          <a:prstGeom prst="rect">
            <a:avLst/>
          </a:prstGeom>
        </p:spPr>
        <p:txBody>
          <a:bodyPr vert="horz" lIns="91440" tIns="45720" rIns="91440" bIns="45720" rtlCol="0" anchor="ctr"/>
          <a:lstStyle>
            <a:defPPr>
              <a:defRPr lang="en-US"/>
            </a:defPPr>
            <a:lvl1pPr marL="228600" indent="-228600" algn="r" defTabSz="914400" rtl="0" eaLnBrk="1" latinLnBrk="0" hangingPunct="1">
              <a:buFont typeface="+mj-lt"/>
              <a:buAutoNum type="arabicPeriod"/>
              <a:defRPr sz="10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buFont typeface="+mj-lt"/>
              <a:buNone/>
            </a:pPr>
            <a:fld id="{68F3185B-C653-42AE-8B74-FF214C291574}" type="slidenum">
              <a:rPr lang="en-US" smtClean="0"/>
              <a:pPr marL="0" indent="0">
                <a:buFont typeface="+mj-lt"/>
                <a:buNone/>
              </a:pPr>
              <a:t>12</a:t>
            </a:fld>
            <a:endParaRPr lang="en-US" dirty="0"/>
          </a:p>
        </p:txBody>
      </p:sp>
      <p:sp>
        <p:nvSpPr>
          <p:cNvPr id="27" name="TextBox 26">
            <a:extLst>
              <a:ext uri="{FF2B5EF4-FFF2-40B4-BE49-F238E27FC236}">
                <a16:creationId xmlns:a16="http://schemas.microsoft.com/office/drawing/2014/main" id="{71F329DF-7C2F-7A01-93A5-3BFFD61CE3FC}"/>
              </a:ext>
            </a:extLst>
          </p:cNvPr>
          <p:cNvSpPr txBox="1"/>
          <p:nvPr/>
        </p:nvSpPr>
        <p:spPr>
          <a:xfrm>
            <a:off x="180651" y="5486950"/>
            <a:ext cx="1514228" cy="369332"/>
          </a:xfrm>
          <a:prstGeom prst="rect">
            <a:avLst/>
          </a:prstGeom>
          <a:solidFill>
            <a:srgbClr val="66CCFF"/>
          </a:solidFill>
        </p:spPr>
        <p:txBody>
          <a:bodyPr wrap="square" rtlCol="0">
            <a:spAutoFit/>
          </a:bodyPr>
          <a:lstStyle/>
          <a:p>
            <a:r>
              <a:rPr lang="de-AT" dirty="0" err="1"/>
              <a:t>Tax</a:t>
            </a:r>
            <a:r>
              <a:rPr lang="de-AT" dirty="0"/>
              <a:t> </a:t>
            </a:r>
            <a:r>
              <a:rPr lang="de-AT" dirty="0" err="1"/>
              <a:t>task</a:t>
            </a:r>
            <a:endParaRPr lang="en-GB" dirty="0"/>
          </a:p>
        </p:txBody>
      </p:sp>
      <p:sp>
        <p:nvSpPr>
          <p:cNvPr id="28" name="TextBox 27">
            <a:extLst>
              <a:ext uri="{FF2B5EF4-FFF2-40B4-BE49-F238E27FC236}">
                <a16:creationId xmlns:a16="http://schemas.microsoft.com/office/drawing/2014/main" id="{FE1A5330-56EE-E2C1-8F77-31F2E9B4298C}"/>
              </a:ext>
            </a:extLst>
          </p:cNvPr>
          <p:cNvSpPr txBox="1"/>
          <p:nvPr/>
        </p:nvSpPr>
        <p:spPr>
          <a:xfrm>
            <a:off x="2851962" y="5352977"/>
            <a:ext cx="1794739" cy="646331"/>
          </a:xfrm>
          <a:prstGeom prst="rect">
            <a:avLst/>
          </a:prstGeom>
          <a:solidFill>
            <a:srgbClr val="66CCFF"/>
          </a:solidFill>
        </p:spPr>
        <p:txBody>
          <a:bodyPr wrap="square" rtlCol="0">
            <a:spAutoFit/>
          </a:bodyPr>
          <a:lstStyle/>
          <a:p>
            <a:r>
              <a:rPr lang="de-AT" dirty="0"/>
              <a:t>6. </a:t>
            </a:r>
            <a:r>
              <a:rPr lang="en-GB" dirty="0"/>
              <a:t>Modelling of tax data</a:t>
            </a:r>
          </a:p>
        </p:txBody>
      </p:sp>
      <p:sp>
        <p:nvSpPr>
          <p:cNvPr id="29" name="TextBox 28">
            <a:extLst>
              <a:ext uri="{FF2B5EF4-FFF2-40B4-BE49-F238E27FC236}">
                <a16:creationId xmlns:a16="http://schemas.microsoft.com/office/drawing/2014/main" id="{8DE656D8-5E21-6193-23D5-5B00276ABBD0}"/>
              </a:ext>
            </a:extLst>
          </p:cNvPr>
          <p:cNvSpPr txBox="1"/>
          <p:nvPr/>
        </p:nvSpPr>
        <p:spPr>
          <a:xfrm>
            <a:off x="182597" y="5920556"/>
            <a:ext cx="1880114" cy="369332"/>
          </a:xfrm>
          <a:prstGeom prst="rect">
            <a:avLst/>
          </a:prstGeom>
          <a:solidFill>
            <a:schemeClr val="accent3">
              <a:lumMod val="40000"/>
              <a:lumOff val="60000"/>
            </a:schemeClr>
          </a:solidFill>
        </p:spPr>
        <p:txBody>
          <a:bodyPr wrap="square" rtlCol="0">
            <a:spAutoFit/>
          </a:bodyPr>
          <a:lstStyle/>
          <a:p>
            <a:r>
              <a:rPr lang="en-GB" dirty="0"/>
              <a:t>Technical task</a:t>
            </a:r>
          </a:p>
        </p:txBody>
      </p:sp>
    </p:spTree>
    <p:extLst>
      <p:ext uri="{BB962C8B-B14F-4D97-AF65-F5344CB8AC3E}">
        <p14:creationId xmlns:p14="http://schemas.microsoft.com/office/powerpoint/2010/main" val="591845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a:xfrm>
            <a:off x="2117165" y="1767453"/>
            <a:ext cx="6653856" cy="4428658"/>
          </a:xfrm>
        </p:spPr>
        <p:txBody>
          <a:bodyPr/>
          <a:lstStyle/>
          <a:p>
            <a:pPr marL="285750" lvl="1" indent="-285750">
              <a:spcBef>
                <a:spcPts val="1000"/>
              </a:spcBef>
              <a:buFont typeface="Wingdings" panose="05000000000000000000" pitchFamily="2" charset="2"/>
              <a:buChar char="Ø"/>
            </a:pPr>
            <a:r>
              <a:rPr lang="en-GB" sz="1800" dirty="0">
                <a:latin typeface="+mj-lt"/>
              </a:rPr>
              <a:t>Data as raw material for the knowledge process = generation of predictions.</a:t>
            </a:r>
          </a:p>
          <a:p>
            <a:pPr marL="285750" lvl="1" indent="-285750">
              <a:spcBef>
                <a:spcPts val="1000"/>
              </a:spcBef>
              <a:buFont typeface="Wingdings" panose="05000000000000000000" pitchFamily="2" charset="2"/>
              <a:buChar char="Ø"/>
            </a:pPr>
            <a:r>
              <a:rPr lang="en-GB" sz="1800" dirty="0">
                <a:latin typeface="+mj-lt"/>
              </a:rPr>
              <a:t>Added value is generated from data only when new insights can be derived from it or decision-making processes can be optimized.</a:t>
            </a:r>
          </a:p>
          <a:p>
            <a:pPr marL="285750" lvl="1" indent="-285750">
              <a:spcBef>
                <a:spcPts val="1000"/>
              </a:spcBef>
              <a:buFont typeface="Wingdings" panose="05000000000000000000" pitchFamily="2" charset="2"/>
              <a:buChar char="Ø"/>
            </a:pPr>
            <a:r>
              <a:rPr lang="en-GB" sz="1800" dirty="0">
                <a:latin typeface="+mj-lt"/>
              </a:rPr>
              <a:t>Predictive analytics and data protection </a:t>
            </a:r>
          </a:p>
          <a:p>
            <a:pPr marL="552450" lvl="1" indent="-285750">
              <a:buFont typeface="Wingdings" panose="05000000000000000000" pitchFamily="2" charset="2"/>
              <a:buChar char="§"/>
            </a:pPr>
            <a:r>
              <a:rPr lang="en-GB" sz="1600" dirty="0"/>
              <a:t>"Is the Ministry of Finance allowed to analyse and evaluate personal data with innovative methods such as predictive analytics?</a:t>
            </a:r>
          </a:p>
          <a:p>
            <a:pPr marL="552450" lvl="1" indent="-285750">
              <a:buFont typeface="Wingdings" panose="05000000000000000000" pitchFamily="2" charset="2"/>
              <a:buChar char="§"/>
            </a:pPr>
            <a:r>
              <a:rPr lang="en-GB" sz="1600" dirty="0"/>
              <a:t>Answer given in sec 114 of  Austrian Federal Fiscal Code (BAO).</a:t>
            </a:r>
          </a:p>
          <a:p>
            <a:pPr lvl="1" indent="0">
              <a:buNone/>
            </a:pPr>
            <a:endParaRPr lang="de-AT" sz="1600" dirty="0"/>
          </a:p>
          <a:p>
            <a:pPr lvl="1" indent="0">
              <a:buNone/>
            </a:pPr>
            <a:endParaRPr lang="de-AT" dirty="0">
              <a:solidFill>
                <a:srgbClr val="FF0000"/>
              </a:solidFill>
            </a:endParaRPr>
          </a:p>
          <a:p>
            <a:pPr marL="552450" lvl="1" indent="-285750">
              <a:buFont typeface="Wingdings" panose="05000000000000000000" pitchFamily="2" charset="2"/>
              <a:buChar char="Ø"/>
            </a:pPr>
            <a:endParaRPr lang="de-AT" dirty="0">
              <a:solidFill>
                <a:srgbClr val="FF0000"/>
              </a:solidFill>
            </a:endParaRPr>
          </a:p>
          <a:p>
            <a:endParaRPr lang="de-AT" dirty="0"/>
          </a:p>
        </p:txBody>
      </p:sp>
      <p:sp>
        <p:nvSpPr>
          <p:cNvPr id="3" name="Bildplatzhalter 2"/>
          <p:cNvSpPr>
            <a:spLocks noGrp="1"/>
          </p:cNvSpPr>
          <p:nvPr>
            <p:ph type="pic" sz="quarter" idx="14"/>
          </p:nvPr>
        </p:nvSpPr>
        <p:spPr/>
      </p:sp>
      <p:sp>
        <p:nvSpPr>
          <p:cNvPr id="5" name="Foliennummernplatzhalter 4"/>
          <p:cNvSpPr>
            <a:spLocks noGrp="1"/>
          </p:cNvSpPr>
          <p:nvPr>
            <p:ph type="sldNum" sz="quarter" idx="17"/>
          </p:nvPr>
        </p:nvSpPr>
        <p:spPr/>
        <p:txBody>
          <a:bodyPr/>
          <a:lstStyle/>
          <a:p>
            <a:pPr marL="0" indent="0">
              <a:buNone/>
            </a:pPr>
            <a:fld id="{68F3185B-C653-42AE-8B74-FF214C291574}" type="slidenum">
              <a:rPr lang="en-US" smtClean="0"/>
              <a:pPr marL="0" indent="0">
                <a:buNone/>
              </a:pPr>
              <a:t>13</a:t>
            </a:fld>
            <a:endParaRPr lang="en-US" dirty="0"/>
          </a:p>
        </p:txBody>
      </p:sp>
      <p:sp>
        <p:nvSpPr>
          <p:cNvPr id="6" name="Titel 5"/>
          <p:cNvSpPr>
            <a:spLocks noGrp="1"/>
          </p:cNvSpPr>
          <p:nvPr>
            <p:ph type="title"/>
          </p:nvPr>
        </p:nvSpPr>
        <p:spPr>
          <a:xfrm>
            <a:off x="602903" y="305445"/>
            <a:ext cx="7938194" cy="884527"/>
          </a:xfrm>
        </p:spPr>
        <p:txBody>
          <a:bodyPr/>
          <a:lstStyle/>
          <a:p>
            <a:pPr algn="ctr"/>
            <a:r>
              <a:rPr lang="en-GB" sz="3200" b="1" dirty="0"/>
              <a:t>Analysis and use of personal data</a:t>
            </a:r>
            <a:endParaRPr lang="de-AT" dirty="0"/>
          </a:p>
        </p:txBody>
      </p:sp>
      <p:sp>
        <p:nvSpPr>
          <p:cNvPr id="8" name="Textfeld 14">
            <a:extLst>
              <a:ext uri="{FF2B5EF4-FFF2-40B4-BE49-F238E27FC236}">
                <a16:creationId xmlns:a16="http://schemas.microsoft.com/office/drawing/2014/main" id="{F7652E9C-4B16-E01D-56E2-419EDE48E639}"/>
              </a:ext>
            </a:extLst>
          </p:cNvPr>
          <p:cNvSpPr txBox="1"/>
          <p:nvPr/>
        </p:nvSpPr>
        <p:spPr>
          <a:xfrm>
            <a:off x="241814" y="1827645"/>
            <a:ext cx="1433498" cy="4428658"/>
          </a:xfrm>
          <a:prstGeom prst="rect">
            <a:avLst/>
          </a:prstGeom>
        </p:spPr>
        <p:txBody>
          <a:bodyPr vert="horz" lIns="91440" tIns="45720" rIns="91440" bIns="45720" rtlCol="0">
            <a:normAutofit/>
          </a:bodyPr>
          <a:lstStyle/>
          <a:p>
            <a:pPr lvl="0">
              <a:lnSpc>
                <a:spcPct val="105000"/>
              </a:lnSpc>
              <a:spcAft>
                <a:spcPts val="600"/>
              </a:spcAft>
              <a:buFont typeface="Wingdings 2" panose="05020102010507070707" pitchFamily="18" charset="2"/>
            </a:pPr>
            <a:r>
              <a:rPr lang="en-GB" sz="1100" dirty="0">
                <a:solidFill>
                  <a:schemeClr val="bg1">
                    <a:lumMod val="75000"/>
                  </a:schemeClr>
                </a:solidFill>
              </a:rPr>
              <a:t>What is predictive analytics?</a:t>
            </a:r>
          </a:p>
          <a:p>
            <a:pPr lvl="0">
              <a:lnSpc>
                <a:spcPct val="105000"/>
              </a:lnSpc>
              <a:spcAft>
                <a:spcPts val="600"/>
              </a:spcAft>
              <a:buFont typeface="Wingdings 2" panose="05020102010507070707" pitchFamily="18" charset="2"/>
            </a:pPr>
            <a:r>
              <a:rPr lang="en-US" sz="1100" b="1" dirty="0">
                <a:solidFill>
                  <a:srgbClr val="336699"/>
                </a:solidFill>
              </a:rPr>
              <a:t>Data mining: Tax returns – the raw material of predictive analytics</a:t>
            </a:r>
          </a:p>
          <a:p>
            <a:pPr lvl="0">
              <a:lnSpc>
                <a:spcPct val="105000"/>
              </a:lnSpc>
              <a:spcAft>
                <a:spcPts val="600"/>
              </a:spcAft>
              <a:buFont typeface="Wingdings 2" panose="05020102010507070707" pitchFamily="18" charset="2"/>
            </a:pPr>
            <a:r>
              <a:rPr lang="en-US" sz="1100" dirty="0">
                <a:solidFill>
                  <a:schemeClr val="bg1">
                    <a:lumMod val="75000"/>
                  </a:schemeClr>
                </a:solidFill>
              </a:rPr>
              <a:t>Legal basis for the implementation of predictive analytics</a:t>
            </a:r>
          </a:p>
          <a:p>
            <a:pPr lvl="0">
              <a:lnSpc>
                <a:spcPct val="105000"/>
              </a:lnSpc>
              <a:spcAft>
                <a:spcPts val="600"/>
              </a:spcAft>
              <a:buFont typeface="Wingdings 2" panose="05020102010507070707" pitchFamily="18" charset="2"/>
            </a:pPr>
            <a:r>
              <a:rPr lang="en-US" sz="1100" dirty="0">
                <a:solidFill>
                  <a:schemeClr val="bg1">
                    <a:lumMod val="75000"/>
                  </a:schemeClr>
                </a:solidFill>
              </a:rPr>
              <a:t>Application fields in Austrian tax administration</a:t>
            </a:r>
          </a:p>
          <a:p>
            <a:pPr lvl="0">
              <a:lnSpc>
                <a:spcPct val="105000"/>
              </a:lnSpc>
              <a:spcAft>
                <a:spcPts val="600"/>
              </a:spcAft>
              <a:buFont typeface="Wingdings 2" panose="05020102010507070707" pitchFamily="18" charset="2"/>
            </a:pPr>
            <a:r>
              <a:rPr lang="en-US" sz="1100" dirty="0">
                <a:solidFill>
                  <a:schemeClr val="bg1">
                    <a:lumMod val="75000"/>
                  </a:schemeClr>
                </a:solidFill>
              </a:rPr>
              <a:t>Lessons learned</a:t>
            </a:r>
          </a:p>
          <a:p>
            <a:pPr lvl="0">
              <a:lnSpc>
                <a:spcPct val="105000"/>
              </a:lnSpc>
              <a:buFont typeface="Wingdings 2" panose="05020102010507070707" pitchFamily="18" charset="2"/>
            </a:pPr>
            <a:endParaRPr lang="en-US" sz="2000" b="1" dirty="0"/>
          </a:p>
          <a:p>
            <a:pPr lvl="0">
              <a:lnSpc>
                <a:spcPct val="105000"/>
              </a:lnSpc>
              <a:buFont typeface="Wingdings 2" panose="05020102010507070707" pitchFamily="18" charset="2"/>
            </a:pPr>
            <a:endParaRPr lang="en-GB" sz="2000" b="1" dirty="0"/>
          </a:p>
          <a:p>
            <a:pPr lvl="0">
              <a:lnSpc>
                <a:spcPct val="105000"/>
              </a:lnSpc>
              <a:buFont typeface="Wingdings 2" panose="05020102010507070707" pitchFamily="18" charset="2"/>
            </a:pPr>
            <a:endParaRPr lang="en-GB" sz="2000" b="1" dirty="0"/>
          </a:p>
        </p:txBody>
      </p:sp>
    </p:spTree>
    <p:extLst>
      <p:ext uri="{BB962C8B-B14F-4D97-AF65-F5344CB8AC3E}">
        <p14:creationId xmlns:p14="http://schemas.microsoft.com/office/powerpoint/2010/main" val="2436057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z="3600" dirty="0">
                <a:solidFill>
                  <a:schemeClr val="bg2">
                    <a:lumMod val="75000"/>
                  </a:schemeClr>
                </a:solidFill>
              </a:rPr>
              <a:t>Legal basis for the implementation of Predictive Analytics</a:t>
            </a:r>
          </a:p>
        </p:txBody>
      </p:sp>
      <p:sp>
        <p:nvSpPr>
          <p:cNvPr id="5" name="Subtitle 4">
            <a:extLst>
              <a:ext uri="{FF2B5EF4-FFF2-40B4-BE49-F238E27FC236}">
                <a16:creationId xmlns:a16="http://schemas.microsoft.com/office/drawing/2014/main" id="{0C08AF99-8B08-635E-4797-3C13BDE5F823}"/>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897810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960B76F4-3F8A-4851-9D36-D1543498C3BA}"/>
              </a:ext>
            </a:extLst>
          </p:cNvPr>
          <p:cNvSpPr>
            <a:spLocks noGrp="1"/>
          </p:cNvSpPr>
          <p:nvPr>
            <p:ph type="body" sz="quarter" idx="13"/>
          </p:nvPr>
        </p:nvSpPr>
        <p:spPr>
          <a:xfrm>
            <a:off x="1975312" y="2362944"/>
            <a:ext cx="6718680" cy="4112116"/>
          </a:xfrm>
        </p:spPr>
        <p:txBody>
          <a:bodyPr/>
          <a:lstStyle/>
          <a:p>
            <a:pPr marL="285750" lvl="1" indent="-285750">
              <a:spcBef>
                <a:spcPts val="1000"/>
              </a:spcBef>
              <a:buFont typeface="Wingdings" panose="05000000000000000000" pitchFamily="2" charset="2"/>
              <a:buChar char="Ø"/>
            </a:pPr>
            <a:r>
              <a:rPr lang="en-GB" sz="1800" dirty="0">
                <a:latin typeface="+mj-lt"/>
              </a:rPr>
              <a:t>In order to perform a risk management based on predictive analytics a legal basis was needed. </a:t>
            </a:r>
            <a:endParaRPr lang="de-AT" sz="1800" dirty="0">
              <a:latin typeface="+mj-lt"/>
            </a:endParaRPr>
          </a:p>
          <a:p>
            <a:pPr marL="285750" lvl="1" indent="-285750">
              <a:spcBef>
                <a:spcPts val="1000"/>
              </a:spcBef>
              <a:buFont typeface="Wingdings" panose="05000000000000000000" pitchFamily="2" charset="2"/>
              <a:buChar char="Ø"/>
            </a:pPr>
            <a:r>
              <a:rPr lang="en-GB" sz="1800" dirty="0">
                <a:latin typeface="+mj-lt"/>
              </a:rPr>
              <a:t>Amendment of sec 114 BAO in 2016.</a:t>
            </a:r>
          </a:p>
          <a:p>
            <a:pPr marL="285750" lvl="1" indent="-285750">
              <a:spcBef>
                <a:spcPts val="1000"/>
              </a:spcBef>
              <a:buFont typeface="Wingdings" panose="05000000000000000000" pitchFamily="2" charset="2"/>
              <a:buChar char="Ø"/>
            </a:pPr>
            <a:r>
              <a:rPr lang="en-GB" sz="1800" dirty="0">
                <a:latin typeface="+mj-lt"/>
              </a:rPr>
              <a:t>Justification of the legislative amendment:</a:t>
            </a:r>
          </a:p>
          <a:p>
            <a:pPr marL="955050" lvl="2" indent="-285750" algn="just">
              <a:spcBef>
                <a:spcPts val="1000"/>
              </a:spcBef>
              <a:buFont typeface="Arial" panose="020B0604020202020204" pitchFamily="34" charset="0"/>
              <a:buChar char="•"/>
            </a:pPr>
            <a:r>
              <a:rPr lang="en-GB" dirty="0"/>
              <a:t>"The advancing digitalization also increasingly requires software-supported analyses of data with predictive analytics methods in the tax administration in order to effectively enforce the uniformity of taxation by preventing and clarifying illegal behaviour of taxpayers. In particular, tax authorities have the task of using efficient data analysis to quickly and accurately identify risk cases for control and audit activities.”</a:t>
            </a:r>
          </a:p>
        </p:txBody>
      </p:sp>
      <p:sp>
        <p:nvSpPr>
          <p:cNvPr id="6" name="Bildplatzhalter 5">
            <a:extLst>
              <a:ext uri="{FF2B5EF4-FFF2-40B4-BE49-F238E27FC236}">
                <a16:creationId xmlns:a16="http://schemas.microsoft.com/office/drawing/2014/main" id="{3245962E-2B9A-4797-84B8-83CEEACBCAB3}"/>
              </a:ext>
            </a:extLst>
          </p:cNvPr>
          <p:cNvSpPr>
            <a:spLocks noGrp="1"/>
          </p:cNvSpPr>
          <p:nvPr>
            <p:ph type="pic" sz="quarter" idx="14"/>
          </p:nvPr>
        </p:nvSpPr>
        <p:spPr/>
      </p:sp>
      <p:sp>
        <p:nvSpPr>
          <p:cNvPr id="4" name="Titel 3">
            <a:extLst>
              <a:ext uri="{FF2B5EF4-FFF2-40B4-BE49-F238E27FC236}">
                <a16:creationId xmlns:a16="http://schemas.microsoft.com/office/drawing/2014/main" id="{97CD6B2F-1D42-44C1-8584-CE84A83A9359}"/>
              </a:ext>
            </a:extLst>
          </p:cNvPr>
          <p:cNvSpPr>
            <a:spLocks noGrp="1"/>
          </p:cNvSpPr>
          <p:nvPr>
            <p:ph type="title"/>
          </p:nvPr>
        </p:nvSpPr>
        <p:spPr>
          <a:xfrm>
            <a:off x="549128" y="388654"/>
            <a:ext cx="7938194" cy="1412230"/>
          </a:xfrm>
        </p:spPr>
        <p:txBody>
          <a:bodyPr/>
          <a:lstStyle/>
          <a:p>
            <a:pPr algn="ctr"/>
            <a:r>
              <a:rPr lang="de-AT" dirty="0"/>
              <a:t>Legislative Amendment was </a:t>
            </a:r>
            <a:r>
              <a:rPr lang="de-AT" dirty="0" err="1"/>
              <a:t>the</a:t>
            </a:r>
            <a:r>
              <a:rPr lang="de-AT" dirty="0"/>
              <a:t> </a:t>
            </a:r>
            <a:r>
              <a:rPr lang="en-GB" dirty="0"/>
              <a:t>starting gun for application of predictive analytics </a:t>
            </a:r>
            <a:endParaRPr lang="de-AT" dirty="0"/>
          </a:p>
        </p:txBody>
      </p:sp>
      <p:sp>
        <p:nvSpPr>
          <p:cNvPr id="2" name="Slide Number Placeholder 1">
            <a:extLst>
              <a:ext uri="{FF2B5EF4-FFF2-40B4-BE49-F238E27FC236}">
                <a16:creationId xmlns:a16="http://schemas.microsoft.com/office/drawing/2014/main" id="{941D2574-D87C-97FD-3A31-9D9E38C17CD6}"/>
              </a:ext>
            </a:extLst>
          </p:cNvPr>
          <p:cNvSpPr>
            <a:spLocks noGrp="1"/>
          </p:cNvSpPr>
          <p:nvPr>
            <p:ph type="sldNum" sz="quarter" idx="17"/>
          </p:nvPr>
        </p:nvSpPr>
        <p:spPr/>
        <p:txBody>
          <a:bodyPr/>
          <a:lstStyle/>
          <a:p>
            <a:pPr marL="0" indent="0">
              <a:buNone/>
            </a:pPr>
            <a:fld id="{68F3185B-C653-42AE-8B74-FF214C291574}" type="slidenum">
              <a:rPr lang="en-US" smtClean="0"/>
              <a:pPr marL="0" indent="0">
                <a:buNone/>
              </a:pPr>
              <a:t>15</a:t>
            </a:fld>
            <a:endParaRPr lang="en-US" dirty="0"/>
          </a:p>
        </p:txBody>
      </p:sp>
      <p:sp>
        <p:nvSpPr>
          <p:cNvPr id="7" name="Textfeld 14">
            <a:extLst>
              <a:ext uri="{FF2B5EF4-FFF2-40B4-BE49-F238E27FC236}">
                <a16:creationId xmlns:a16="http://schemas.microsoft.com/office/drawing/2014/main" id="{FD3FC50F-8080-8CE1-1A6B-EE02238A709C}"/>
              </a:ext>
            </a:extLst>
          </p:cNvPr>
          <p:cNvSpPr txBox="1"/>
          <p:nvPr/>
        </p:nvSpPr>
        <p:spPr>
          <a:xfrm>
            <a:off x="450008" y="2040688"/>
            <a:ext cx="1433498" cy="4428658"/>
          </a:xfrm>
          <a:prstGeom prst="rect">
            <a:avLst/>
          </a:prstGeom>
        </p:spPr>
        <p:txBody>
          <a:bodyPr vert="horz" lIns="91440" tIns="45720" rIns="91440" bIns="45720" rtlCol="0">
            <a:normAutofit/>
          </a:bodyPr>
          <a:lstStyle/>
          <a:p>
            <a:pPr lvl="0">
              <a:lnSpc>
                <a:spcPct val="105000"/>
              </a:lnSpc>
              <a:spcAft>
                <a:spcPts val="600"/>
              </a:spcAft>
              <a:buFont typeface="Wingdings 2" panose="05020102010507070707" pitchFamily="18" charset="2"/>
            </a:pPr>
            <a:r>
              <a:rPr lang="en-GB" sz="1100" dirty="0">
                <a:solidFill>
                  <a:schemeClr val="bg1">
                    <a:lumMod val="75000"/>
                  </a:schemeClr>
                </a:solidFill>
              </a:rPr>
              <a:t>What is predictive analytics?</a:t>
            </a:r>
          </a:p>
          <a:p>
            <a:pPr>
              <a:lnSpc>
                <a:spcPct val="105000"/>
              </a:lnSpc>
              <a:spcAft>
                <a:spcPts val="600"/>
              </a:spcAft>
              <a:buFont typeface="Wingdings 2" panose="05020102010507070707" pitchFamily="18" charset="2"/>
            </a:pPr>
            <a:r>
              <a:rPr lang="en-US" sz="1100" dirty="0">
                <a:solidFill>
                  <a:schemeClr val="bg1">
                    <a:lumMod val="75000"/>
                  </a:schemeClr>
                </a:solidFill>
              </a:rPr>
              <a:t>Data mining: Tax returns – the raw material of predictive analytics</a:t>
            </a:r>
          </a:p>
          <a:p>
            <a:pPr lvl="0">
              <a:lnSpc>
                <a:spcPct val="105000"/>
              </a:lnSpc>
              <a:spcAft>
                <a:spcPts val="600"/>
              </a:spcAft>
              <a:buFont typeface="Wingdings 2" panose="05020102010507070707" pitchFamily="18" charset="2"/>
            </a:pPr>
            <a:r>
              <a:rPr lang="en-US" sz="1100" b="1" dirty="0">
                <a:solidFill>
                  <a:schemeClr val="bg2">
                    <a:lumMod val="75000"/>
                  </a:schemeClr>
                </a:solidFill>
              </a:rPr>
              <a:t>Legal basis for the implementation of predictive analytics</a:t>
            </a:r>
          </a:p>
          <a:p>
            <a:pPr lvl="0">
              <a:lnSpc>
                <a:spcPct val="105000"/>
              </a:lnSpc>
              <a:spcAft>
                <a:spcPts val="600"/>
              </a:spcAft>
              <a:buFont typeface="Wingdings 2" panose="05020102010507070707" pitchFamily="18" charset="2"/>
            </a:pPr>
            <a:r>
              <a:rPr lang="en-US" sz="1100" dirty="0">
                <a:solidFill>
                  <a:schemeClr val="bg1">
                    <a:lumMod val="75000"/>
                  </a:schemeClr>
                </a:solidFill>
              </a:rPr>
              <a:t>Application fields in Austrian tax administration</a:t>
            </a:r>
          </a:p>
          <a:p>
            <a:pPr lvl="0">
              <a:lnSpc>
                <a:spcPct val="105000"/>
              </a:lnSpc>
              <a:spcAft>
                <a:spcPts val="600"/>
              </a:spcAft>
              <a:buFont typeface="Wingdings 2" panose="05020102010507070707" pitchFamily="18" charset="2"/>
            </a:pPr>
            <a:r>
              <a:rPr lang="en-US" sz="1100" dirty="0">
                <a:solidFill>
                  <a:schemeClr val="bg1">
                    <a:lumMod val="75000"/>
                  </a:schemeClr>
                </a:solidFill>
              </a:rPr>
              <a:t>Lessons learned</a:t>
            </a:r>
          </a:p>
          <a:p>
            <a:pPr lvl="0">
              <a:lnSpc>
                <a:spcPct val="105000"/>
              </a:lnSpc>
              <a:buFont typeface="Wingdings 2" panose="05020102010507070707" pitchFamily="18" charset="2"/>
            </a:pPr>
            <a:endParaRPr lang="en-US" sz="2000" b="1" dirty="0"/>
          </a:p>
          <a:p>
            <a:pPr lvl="0">
              <a:lnSpc>
                <a:spcPct val="105000"/>
              </a:lnSpc>
              <a:buFont typeface="Wingdings 2" panose="05020102010507070707" pitchFamily="18" charset="2"/>
            </a:pPr>
            <a:endParaRPr lang="en-GB" sz="2000" b="1" dirty="0"/>
          </a:p>
          <a:p>
            <a:pPr lvl="0">
              <a:lnSpc>
                <a:spcPct val="105000"/>
              </a:lnSpc>
              <a:buFont typeface="Wingdings 2" panose="05020102010507070707" pitchFamily="18" charset="2"/>
            </a:pPr>
            <a:endParaRPr lang="en-GB" sz="2000" b="1" dirty="0"/>
          </a:p>
        </p:txBody>
      </p:sp>
    </p:spTree>
    <p:extLst>
      <p:ext uri="{BB962C8B-B14F-4D97-AF65-F5344CB8AC3E}">
        <p14:creationId xmlns:p14="http://schemas.microsoft.com/office/powerpoint/2010/main" val="449055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a:xfrm>
            <a:off x="549516" y="1512810"/>
            <a:ext cx="7938000" cy="4424400"/>
          </a:xfrm>
        </p:spPr>
        <p:txBody>
          <a:bodyPr/>
          <a:lstStyle/>
          <a:p>
            <a:pPr marL="552450" lvl="1" indent="-285750">
              <a:buFont typeface="Wingdings" panose="05000000000000000000" pitchFamily="2" charset="2"/>
              <a:buChar char="Ø"/>
            </a:pPr>
            <a:endParaRPr lang="de-AT" dirty="0">
              <a:solidFill>
                <a:srgbClr val="FF0000"/>
              </a:solidFill>
            </a:endParaRPr>
          </a:p>
          <a:p>
            <a:pPr marL="552450" lvl="1" indent="-285750">
              <a:buFont typeface="Wingdings" panose="05000000000000000000" pitchFamily="2" charset="2"/>
              <a:buChar char="Ø"/>
            </a:pPr>
            <a:endParaRPr lang="de-AT" dirty="0">
              <a:solidFill>
                <a:srgbClr val="FF0000"/>
              </a:solidFill>
            </a:endParaRPr>
          </a:p>
          <a:p>
            <a:endParaRPr lang="de-AT" dirty="0"/>
          </a:p>
        </p:txBody>
      </p:sp>
      <p:sp>
        <p:nvSpPr>
          <p:cNvPr id="3" name="Bildplatzhalter 2"/>
          <p:cNvSpPr>
            <a:spLocks noGrp="1"/>
          </p:cNvSpPr>
          <p:nvPr>
            <p:ph type="pic" sz="quarter" idx="14"/>
          </p:nvPr>
        </p:nvSpPr>
        <p:spPr/>
      </p:sp>
      <p:sp>
        <p:nvSpPr>
          <p:cNvPr id="5" name="Foliennummernplatzhalter 4"/>
          <p:cNvSpPr>
            <a:spLocks noGrp="1"/>
          </p:cNvSpPr>
          <p:nvPr>
            <p:ph type="sldNum" sz="quarter" idx="17"/>
          </p:nvPr>
        </p:nvSpPr>
        <p:spPr/>
        <p:txBody>
          <a:bodyPr/>
          <a:lstStyle/>
          <a:p>
            <a:pPr marL="0" indent="0">
              <a:buNone/>
            </a:pPr>
            <a:fld id="{68F3185B-C653-42AE-8B74-FF214C291574}" type="slidenum">
              <a:rPr lang="en-US" smtClean="0"/>
              <a:pPr marL="0" indent="0">
                <a:buNone/>
              </a:pPr>
              <a:t>16</a:t>
            </a:fld>
            <a:endParaRPr lang="en-US" dirty="0"/>
          </a:p>
        </p:txBody>
      </p:sp>
      <p:sp>
        <p:nvSpPr>
          <p:cNvPr id="6" name="Titel 5"/>
          <p:cNvSpPr>
            <a:spLocks noGrp="1"/>
          </p:cNvSpPr>
          <p:nvPr>
            <p:ph type="title"/>
          </p:nvPr>
        </p:nvSpPr>
        <p:spPr>
          <a:xfrm>
            <a:off x="549322" y="420584"/>
            <a:ext cx="7938194" cy="938696"/>
          </a:xfrm>
        </p:spPr>
        <p:txBody>
          <a:bodyPr/>
          <a:lstStyle/>
          <a:p>
            <a:pPr algn="ctr"/>
            <a:r>
              <a:rPr lang="en-US" sz="3200" b="1" dirty="0"/>
              <a:t>Legal basis in Austria: Federal Fiscal Code I</a:t>
            </a:r>
            <a:endParaRPr lang="en-US" dirty="0"/>
          </a:p>
        </p:txBody>
      </p:sp>
      <p:sp>
        <p:nvSpPr>
          <p:cNvPr id="7" name="Textplatzhalter 1"/>
          <p:cNvSpPr txBox="1">
            <a:spLocks/>
          </p:cNvSpPr>
          <p:nvPr/>
        </p:nvSpPr>
        <p:spPr>
          <a:xfrm>
            <a:off x="1983014" y="1626020"/>
            <a:ext cx="6611470" cy="4811396"/>
          </a:xfrm>
          <a:prstGeom prst="rect">
            <a:avLst/>
          </a:prstGeom>
        </p:spPr>
        <p:txBody>
          <a:bodyPr vert="horz" lIns="91440" tIns="45720" rIns="91440" bIns="45720" rtlCol="0">
            <a:noAutofit/>
          </a:bodyPr>
          <a:lstStyle>
            <a:lvl1pPr marL="0" indent="0" algn="l" defTabSz="914400" rtl="0" eaLnBrk="1" latinLnBrk="0" hangingPunct="1">
              <a:lnSpc>
                <a:spcPct val="105000"/>
              </a:lnSpc>
              <a:spcBef>
                <a:spcPts val="1000"/>
              </a:spcBef>
              <a:spcAft>
                <a:spcPts val="600"/>
              </a:spcAft>
              <a:buSzPct val="90000"/>
              <a:buFontTx/>
              <a:buNone/>
              <a:defRPr lang="de-AT" sz="1700" kern="1200" baseline="0" noProof="0" dirty="0" smtClean="0">
                <a:solidFill>
                  <a:schemeClr val="tx1"/>
                </a:solidFill>
                <a:latin typeface="+mj-lt"/>
                <a:ea typeface="+mn-ea"/>
                <a:cs typeface="+mn-cs"/>
              </a:defRPr>
            </a:lvl1pPr>
            <a:lvl2pPr marL="266700" indent="-266700" algn="l" defTabSz="914400" rtl="0" eaLnBrk="1" latinLnBrk="0" hangingPunct="1">
              <a:lnSpc>
                <a:spcPct val="105000"/>
              </a:lnSpc>
              <a:spcBef>
                <a:spcPts val="0"/>
              </a:spcBef>
              <a:spcAft>
                <a:spcPts val="600"/>
              </a:spcAft>
              <a:buSzPct val="90000"/>
              <a:buFont typeface="Wingdings 2" panose="05020102010507070707" pitchFamily="18" charset="2"/>
              <a:buChar char=""/>
              <a:defRPr sz="1500" kern="1200">
                <a:solidFill>
                  <a:schemeClr val="tx1"/>
                </a:solidFill>
                <a:latin typeface="+mn-lt"/>
                <a:ea typeface="+mn-ea"/>
                <a:cs typeface="+mn-cs"/>
              </a:defRPr>
            </a:lvl2pPr>
            <a:lvl3pPr marL="936000" indent="-288000" algn="l" defTabSz="914400" rtl="0" eaLnBrk="1" latinLnBrk="0" hangingPunct="1">
              <a:lnSpc>
                <a:spcPct val="105000"/>
              </a:lnSpc>
              <a:spcBef>
                <a:spcPts val="0"/>
              </a:spcBef>
              <a:spcAft>
                <a:spcPts val="600"/>
              </a:spcAft>
              <a:buFont typeface="Wingdings 2" panose="05020102010507070707" pitchFamily="18" charset="2"/>
              <a:buChar char=""/>
              <a:defRPr sz="1600" kern="1200">
                <a:solidFill>
                  <a:schemeClr val="tx1"/>
                </a:solidFill>
                <a:latin typeface="+mn-lt"/>
                <a:ea typeface="+mn-ea"/>
                <a:cs typeface="+mn-cs"/>
              </a:defRPr>
            </a:lvl3pPr>
            <a:lvl4pPr marL="1224000" indent="-288000" algn="l" defTabSz="914400" rtl="0" eaLnBrk="1" latinLnBrk="0" hangingPunct="1">
              <a:lnSpc>
                <a:spcPct val="105000"/>
              </a:lnSpc>
              <a:spcBef>
                <a:spcPts val="0"/>
              </a:spcBef>
              <a:spcAft>
                <a:spcPts val="600"/>
              </a:spcAft>
              <a:buFont typeface="Wingdings 2" panose="05020102010507070707" pitchFamily="18" charset="2"/>
              <a:buChar char=""/>
              <a:defRPr sz="1500" kern="1200">
                <a:solidFill>
                  <a:schemeClr val="tx1"/>
                </a:solidFill>
                <a:latin typeface="+mn-lt"/>
                <a:ea typeface="+mn-ea"/>
                <a:cs typeface="+mn-cs"/>
              </a:defRPr>
            </a:lvl4pPr>
            <a:lvl5pPr marL="1512000" indent="-288000" algn="l" defTabSz="914400" rtl="0" eaLnBrk="1" latinLnBrk="0" hangingPunct="1">
              <a:lnSpc>
                <a:spcPct val="105000"/>
              </a:lnSpc>
              <a:spcBef>
                <a:spcPts val="0"/>
              </a:spcBef>
              <a:spcAft>
                <a:spcPts val="600"/>
              </a:spcAft>
              <a:buFont typeface="Wingdings 2" panose="05020102010507070707" pitchFamily="18"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1" indent="-285750">
              <a:spcBef>
                <a:spcPts val="1000"/>
              </a:spcBef>
              <a:buFont typeface="Wingdings" panose="05000000000000000000" pitchFamily="2" charset="2"/>
              <a:buChar char="Ø"/>
            </a:pPr>
            <a:r>
              <a:rPr lang="en-US" sz="1800" dirty="0">
                <a:latin typeface="+mj-lt"/>
              </a:rPr>
              <a:t>Sec 114 </a:t>
            </a:r>
          </a:p>
          <a:p>
            <a:pPr marL="552450" lvl="1" indent="-285750" algn="just">
              <a:buFont typeface="Wingdings" panose="05000000000000000000" pitchFamily="2" charset="2"/>
              <a:buChar char="§"/>
            </a:pPr>
            <a:r>
              <a:rPr lang="en-GB" sz="1700" dirty="0"/>
              <a:t>Tax authorities shall ensure that tax revenues are not unjustly reduced. </a:t>
            </a:r>
          </a:p>
          <a:p>
            <a:pPr marL="552450" lvl="1" indent="-285750" algn="just">
              <a:buFont typeface="Wingdings" panose="05000000000000000000" pitchFamily="2" charset="2"/>
              <a:buChar char="§"/>
            </a:pPr>
            <a:r>
              <a:rPr lang="en-GB" sz="1700" dirty="0"/>
              <a:t>They shall carefully collect everything that is important for and exchange the information needed for tax assessment.</a:t>
            </a:r>
          </a:p>
          <a:p>
            <a:pPr marL="552450" lvl="1" indent="-285750" algn="just">
              <a:buFont typeface="Wingdings" panose="05000000000000000000" pitchFamily="2" charset="2"/>
              <a:buChar char="§"/>
            </a:pPr>
            <a:r>
              <a:rPr lang="en-GB" sz="1700" dirty="0"/>
              <a:t>Electronic documentation register: Documentation shall include data concerning the identity of the person liable for tax and its economic activities.</a:t>
            </a:r>
          </a:p>
          <a:p>
            <a:pPr marL="552450" lvl="1" indent="-285750" algn="just">
              <a:buFont typeface="Wingdings" panose="05000000000000000000" pitchFamily="2" charset="2"/>
              <a:buChar char="§"/>
            </a:pPr>
            <a:r>
              <a:rPr lang="en-GB" sz="1700" dirty="0"/>
              <a:t>Automated data processing</a:t>
            </a:r>
          </a:p>
          <a:p>
            <a:pPr marL="1221750" lvl="2" indent="-285750" algn="just">
              <a:buFont typeface="Courier New" panose="02070309020205020404" pitchFamily="49" charset="0"/>
              <a:buChar char="o"/>
            </a:pPr>
            <a:r>
              <a:rPr lang="en-GB" sz="1500" dirty="0"/>
              <a:t>Tax authorities may process personal and non-personal data for the purposes of computer-assisted risk management and fraud prevention to the extent that this is suitable, necessary and appropriate in accordance with the principle of proportionality for the performance of their duties</a:t>
            </a:r>
            <a:r>
              <a:rPr lang="en-GB" sz="1500" b="1" dirty="0"/>
              <a:t>.</a:t>
            </a:r>
          </a:p>
          <a:p>
            <a:pPr marL="552450" lvl="1" indent="-285750" algn="just">
              <a:buFont typeface="Wingdings" panose="05000000000000000000" pitchFamily="2" charset="2"/>
              <a:buChar char="§"/>
            </a:pPr>
            <a:endParaRPr lang="en-GB" sz="1700" b="1" dirty="0"/>
          </a:p>
          <a:p>
            <a:pPr marL="552450" lvl="1" indent="-285750" algn="just">
              <a:buFont typeface="Wingdings" panose="05000000000000000000" pitchFamily="2" charset="2"/>
              <a:buChar char="§"/>
            </a:pPr>
            <a:endParaRPr lang="en-GB" sz="1700" b="1" dirty="0"/>
          </a:p>
          <a:p>
            <a:pPr marL="552450" lvl="1" indent="-285750" algn="just">
              <a:buFont typeface="Wingdings" panose="05000000000000000000" pitchFamily="2" charset="2"/>
              <a:buChar char="§"/>
            </a:pPr>
            <a:endParaRPr lang="en-US" sz="1700" b="1" dirty="0"/>
          </a:p>
        </p:txBody>
      </p:sp>
      <p:sp>
        <p:nvSpPr>
          <p:cNvPr id="9" name="Textfeld 14">
            <a:extLst>
              <a:ext uri="{FF2B5EF4-FFF2-40B4-BE49-F238E27FC236}">
                <a16:creationId xmlns:a16="http://schemas.microsoft.com/office/drawing/2014/main" id="{93372EC9-ABF5-8A98-6FB0-702D58C73077}"/>
              </a:ext>
            </a:extLst>
          </p:cNvPr>
          <p:cNvSpPr txBox="1"/>
          <p:nvPr/>
        </p:nvSpPr>
        <p:spPr>
          <a:xfrm>
            <a:off x="332709" y="1626020"/>
            <a:ext cx="1433498" cy="4428658"/>
          </a:xfrm>
          <a:prstGeom prst="rect">
            <a:avLst/>
          </a:prstGeom>
        </p:spPr>
        <p:txBody>
          <a:bodyPr vert="horz" lIns="91440" tIns="45720" rIns="91440" bIns="45720" rtlCol="0">
            <a:normAutofit/>
          </a:bodyPr>
          <a:lstStyle/>
          <a:p>
            <a:pPr lvl="0">
              <a:lnSpc>
                <a:spcPct val="105000"/>
              </a:lnSpc>
              <a:spcAft>
                <a:spcPts val="600"/>
              </a:spcAft>
              <a:buFont typeface="Wingdings 2" panose="05020102010507070707" pitchFamily="18" charset="2"/>
            </a:pPr>
            <a:r>
              <a:rPr lang="en-GB" sz="1100" dirty="0">
                <a:solidFill>
                  <a:schemeClr val="bg1">
                    <a:lumMod val="75000"/>
                  </a:schemeClr>
                </a:solidFill>
              </a:rPr>
              <a:t>What is predictive analytics?</a:t>
            </a:r>
          </a:p>
          <a:p>
            <a:pPr>
              <a:lnSpc>
                <a:spcPct val="105000"/>
              </a:lnSpc>
              <a:spcAft>
                <a:spcPts val="600"/>
              </a:spcAft>
              <a:buFont typeface="Wingdings 2" panose="05020102010507070707" pitchFamily="18" charset="2"/>
            </a:pPr>
            <a:r>
              <a:rPr lang="en-US" sz="1100" dirty="0">
                <a:solidFill>
                  <a:schemeClr val="bg1">
                    <a:lumMod val="75000"/>
                  </a:schemeClr>
                </a:solidFill>
              </a:rPr>
              <a:t>Data mining: Tax returns – the raw material of predictive analytics</a:t>
            </a:r>
          </a:p>
          <a:p>
            <a:pPr lvl="0">
              <a:lnSpc>
                <a:spcPct val="105000"/>
              </a:lnSpc>
              <a:spcAft>
                <a:spcPts val="600"/>
              </a:spcAft>
              <a:buFont typeface="Wingdings 2" panose="05020102010507070707" pitchFamily="18" charset="2"/>
            </a:pPr>
            <a:r>
              <a:rPr lang="en-US" sz="1100" b="1" dirty="0">
                <a:solidFill>
                  <a:schemeClr val="bg2">
                    <a:lumMod val="75000"/>
                  </a:schemeClr>
                </a:solidFill>
              </a:rPr>
              <a:t>Legal basis for the implementation of predictive analytics</a:t>
            </a:r>
          </a:p>
          <a:p>
            <a:pPr lvl="0">
              <a:lnSpc>
                <a:spcPct val="105000"/>
              </a:lnSpc>
              <a:spcAft>
                <a:spcPts val="600"/>
              </a:spcAft>
              <a:buFont typeface="Wingdings 2" panose="05020102010507070707" pitchFamily="18" charset="2"/>
            </a:pPr>
            <a:r>
              <a:rPr lang="en-US" sz="1100" dirty="0">
                <a:solidFill>
                  <a:schemeClr val="bg1">
                    <a:lumMod val="75000"/>
                  </a:schemeClr>
                </a:solidFill>
              </a:rPr>
              <a:t>Application fields in Austrian tax administration</a:t>
            </a:r>
          </a:p>
          <a:p>
            <a:pPr lvl="0">
              <a:lnSpc>
                <a:spcPct val="105000"/>
              </a:lnSpc>
              <a:spcAft>
                <a:spcPts val="600"/>
              </a:spcAft>
              <a:buFont typeface="Wingdings 2" panose="05020102010507070707" pitchFamily="18" charset="2"/>
            </a:pPr>
            <a:r>
              <a:rPr lang="en-US" sz="1100" dirty="0">
                <a:solidFill>
                  <a:schemeClr val="bg1">
                    <a:lumMod val="75000"/>
                  </a:schemeClr>
                </a:solidFill>
              </a:rPr>
              <a:t>Lessons learned</a:t>
            </a:r>
          </a:p>
          <a:p>
            <a:pPr lvl="0">
              <a:lnSpc>
                <a:spcPct val="105000"/>
              </a:lnSpc>
              <a:buFont typeface="Wingdings 2" panose="05020102010507070707" pitchFamily="18" charset="2"/>
            </a:pPr>
            <a:endParaRPr lang="en-US" sz="2000" b="1" dirty="0"/>
          </a:p>
          <a:p>
            <a:pPr lvl="0">
              <a:lnSpc>
                <a:spcPct val="105000"/>
              </a:lnSpc>
              <a:buFont typeface="Wingdings 2" panose="05020102010507070707" pitchFamily="18" charset="2"/>
            </a:pPr>
            <a:endParaRPr lang="en-GB" sz="2000" b="1" dirty="0"/>
          </a:p>
          <a:p>
            <a:pPr lvl="0">
              <a:lnSpc>
                <a:spcPct val="105000"/>
              </a:lnSpc>
              <a:buFont typeface="Wingdings 2" panose="05020102010507070707" pitchFamily="18" charset="2"/>
            </a:pPr>
            <a:endParaRPr lang="en-GB" sz="2000" b="1" dirty="0"/>
          </a:p>
        </p:txBody>
      </p:sp>
    </p:spTree>
    <p:extLst>
      <p:ext uri="{BB962C8B-B14F-4D97-AF65-F5344CB8AC3E}">
        <p14:creationId xmlns:p14="http://schemas.microsoft.com/office/powerpoint/2010/main" val="4187429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a:xfrm>
            <a:off x="2312600" y="1660321"/>
            <a:ext cx="6174916" cy="3537358"/>
          </a:xfrm>
        </p:spPr>
        <p:txBody>
          <a:bodyPr/>
          <a:lstStyle/>
          <a:p>
            <a:pPr marL="285750" lvl="1" indent="-285750" algn="just">
              <a:buFont typeface="Wingdings" panose="05000000000000000000" pitchFamily="2" charset="2"/>
              <a:buChar char="Ø"/>
            </a:pPr>
            <a:r>
              <a:rPr lang="en-US" sz="1800" dirty="0">
                <a:latin typeface="+mj-lt"/>
              </a:rPr>
              <a:t>Sec 48d </a:t>
            </a:r>
          </a:p>
          <a:p>
            <a:pPr marL="552450" lvl="1" indent="-285750" algn="just">
              <a:buFont typeface="Wingdings" panose="05000000000000000000" pitchFamily="2" charset="2"/>
              <a:buChar char="§"/>
            </a:pPr>
            <a:r>
              <a:rPr lang="en-GB" sz="1700" dirty="0">
                <a:sym typeface="Wingdings" panose="05000000000000000000" pitchFamily="2" charset="2"/>
              </a:rPr>
              <a:t>General legal basis for the processing of personal data.</a:t>
            </a:r>
          </a:p>
          <a:p>
            <a:pPr marL="552450" lvl="1" indent="-285750" algn="just">
              <a:buFont typeface="Wingdings" panose="05000000000000000000" pitchFamily="2" charset="2"/>
              <a:buChar char="§"/>
            </a:pPr>
            <a:r>
              <a:rPr lang="en-GB" sz="1700" dirty="0"/>
              <a:t>The processing of personal data by a tax authority by automated means as well as by non-automated means, shall be permitted if it is necessary for the purposes of collecting the tax or otherwise for the performance of its duties or in the exercise of official authority.</a:t>
            </a:r>
            <a:endParaRPr lang="de-AT" sz="1700" dirty="0"/>
          </a:p>
          <a:p>
            <a:pPr marL="0" lvl="1" indent="0">
              <a:spcBef>
                <a:spcPts val="1000"/>
              </a:spcBef>
              <a:buNone/>
            </a:pPr>
            <a:endParaRPr lang="en-GB" sz="1800" dirty="0">
              <a:latin typeface="+mj-lt"/>
              <a:sym typeface="Wingdings" panose="05000000000000000000" pitchFamily="2" charset="2"/>
            </a:endParaRPr>
          </a:p>
          <a:p>
            <a:pPr marL="285750" lvl="1" indent="-285750">
              <a:spcBef>
                <a:spcPts val="1000"/>
              </a:spcBef>
              <a:buFont typeface="Wingdings" panose="05000000000000000000" pitchFamily="2" charset="2"/>
              <a:buChar char="Ø"/>
            </a:pPr>
            <a:endParaRPr lang="en-US" sz="1700" b="1" dirty="0"/>
          </a:p>
        </p:txBody>
      </p:sp>
      <p:sp>
        <p:nvSpPr>
          <p:cNvPr id="3" name="Bildplatzhalter 2"/>
          <p:cNvSpPr>
            <a:spLocks noGrp="1"/>
          </p:cNvSpPr>
          <p:nvPr>
            <p:ph type="pic" sz="quarter" idx="14"/>
          </p:nvPr>
        </p:nvSpPr>
        <p:spPr/>
      </p:sp>
      <p:sp>
        <p:nvSpPr>
          <p:cNvPr id="5" name="Foliennummernplatzhalter 4"/>
          <p:cNvSpPr>
            <a:spLocks noGrp="1"/>
          </p:cNvSpPr>
          <p:nvPr>
            <p:ph type="sldNum" sz="quarter" idx="17"/>
          </p:nvPr>
        </p:nvSpPr>
        <p:spPr/>
        <p:txBody>
          <a:bodyPr/>
          <a:lstStyle/>
          <a:p>
            <a:pPr marL="0" indent="0">
              <a:buNone/>
            </a:pPr>
            <a:fld id="{68F3185B-C653-42AE-8B74-FF214C291574}" type="slidenum">
              <a:rPr lang="en-US" smtClean="0"/>
              <a:pPr marL="0" indent="0">
                <a:buNone/>
              </a:pPr>
              <a:t>17</a:t>
            </a:fld>
            <a:endParaRPr lang="en-US" dirty="0"/>
          </a:p>
        </p:txBody>
      </p:sp>
      <p:sp>
        <p:nvSpPr>
          <p:cNvPr id="6" name="Titel 5"/>
          <p:cNvSpPr>
            <a:spLocks noGrp="1"/>
          </p:cNvSpPr>
          <p:nvPr>
            <p:ph type="title"/>
          </p:nvPr>
        </p:nvSpPr>
        <p:spPr>
          <a:xfrm>
            <a:off x="549322" y="307374"/>
            <a:ext cx="7938194" cy="938696"/>
          </a:xfrm>
        </p:spPr>
        <p:txBody>
          <a:bodyPr/>
          <a:lstStyle/>
          <a:p>
            <a:pPr algn="ctr"/>
            <a:r>
              <a:rPr lang="en-US" sz="3200" b="1" dirty="0"/>
              <a:t>Legal basis in Austria: Federal Fiscal Code  II</a:t>
            </a:r>
            <a:endParaRPr lang="de-AT" dirty="0"/>
          </a:p>
        </p:txBody>
      </p:sp>
      <p:sp>
        <p:nvSpPr>
          <p:cNvPr id="7" name="Textfeld 14">
            <a:extLst>
              <a:ext uri="{FF2B5EF4-FFF2-40B4-BE49-F238E27FC236}">
                <a16:creationId xmlns:a16="http://schemas.microsoft.com/office/drawing/2014/main" id="{0CB36395-4301-9420-BF18-C6BA84908D50}"/>
              </a:ext>
            </a:extLst>
          </p:cNvPr>
          <p:cNvSpPr txBox="1"/>
          <p:nvPr/>
        </p:nvSpPr>
        <p:spPr>
          <a:xfrm>
            <a:off x="391642" y="1700220"/>
            <a:ext cx="1433498" cy="4428658"/>
          </a:xfrm>
          <a:prstGeom prst="rect">
            <a:avLst/>
          </a:prstGeom>
        </p:spPr>
        <p:txBody>
          <a:bodyPr vert="horz" lIns="91440" tIns="45720" rIns="91440" bIns="45720" rtlCol="0">
            <a:normAutofit/>
          </a:bodyPr>
          <a:lstStyle/>
          <a:p>
            <a:pPr lvl="0">
              <a:lnSpc>
                <a:spcPct val="105000"/>
              </a:lnSpc>
              <a:spcAft>
                <a:spcPts val="600"/>
              </a:spcAft>
              <a:buFont typeface="Wingdings 2" panose="05020102010507070707" pitchFamily="18" charset="2"/>
            </a:pPr>
            <a:r>
              <a:rPr lang="en-GB" sz="1100" dirty="0">
                <a:solidFill>
                  <a:schemeClr val="bg1">
                    <a:lumMod val="75000"/>
                  </a:schemeClr>
                </a:solidFill>
              </a:rPr>
              <a:t>What is predictive analytics?</a:t>
            </a:r>
          </a:p>
          <a:p>
            <a:pPr>
              <a:lnSpc>
                <a:spcPct val="105000"/>
              </a:lnSpc>
              <a:spcAft>
                <a:spcPts val="600"/>
              </a:spcAft>
              <a:buFont typeface="Wingdings 2" panose="05020102010507070707" pitchFamily="18" charset="2"/>
            </a:pPr>
            <a:r>
              <a:rPr lang="en-US" sz="1100" dirty="0">
                <a:solidFill>
                  <a:schemeClr val="bg1">
                    <a:lumMod val="75000"/>
                  </a:schemeClr>
                </a:solidFill>
              </a:rPr>
              <a:t>Data mining: Tax returns – the raw material of predictive analytics</a:t>
            </a:r>
          </a:p>
          <a:p>
            <a:pPr lvl="0">
              <a:lnSpc>
                <a:spcPct val="105000"/>
              </a:lnSpc>
              <a:spcAft>
                <a:spcPts val="600"/>
              </a:spcAft>
              <a:buFont typeface="Wingdings 2" panose="05020102010507070707" pitchFamily="18" charset="2"/>
            </a:pPr>
            <a:r>
              <a:rPr lang="en-US" sz="1100" b="1" dirty="0">
                <a:solidFill>
                  <a:schemeClr val="bg2">
                    <a:lumMod val="75000"/>
                  </a:schemeClr>
                </a:solidFill>
              </a:rPr>
              <a:t>Legal basis for the implementation of predictive analytics</a:t>
            </a:r>
          </a:p>
          <a:p>
            <a:pPr lvl="0">
              <a:lnSpc>
                <a:spcPct val="105000"/>
              </a:lnSpc>
              <a:spcAft>
                <a:spcPts val="600"/>
              </a:spcAft>
              <a:buFont typeface="Wingdings 2" panose="05020102010507070707" pitchFamily="18" charset="2"/>
            </a:pPr>
            <a:r>
              <a:rPr lang="en-US" sz="1100" dirty="0">
                <a:solidFill>
                  <a:schemeClr val="bg1">
                    <a:lumMod val="75000"/>
                  </a:schemeClr>
                </a:solidFill>
              </a:rPr>
              <a:t>Application fields in Austrian tax administration</a:t>
            </a:r>
          </a:p>
          <a:p>
            <a:pPr lvl="0">
              <a:lnSpc>
                <a:spcPct val="105000"/>
              </a:lnSpc>
              <a:spcAft>
                <a:spcPts val="600"/>
              </a:spcAft>
              <a:buFont typeface="Wingdings 2" panose="05020102010507070707" pitchFamily="18" charset="2"/>
            </a:pPr>
            <a:r>
              <a:rPr lang="en-US" sz="1100" dirty="0">
                <a:solidFill>
                  <a:schemeClr val="bg1">
                    <a:lumMod val="75000"/>
                  </a:schemeClr>
                </a:solidFill>
              </a:rPr>
              <a:t>Lessons learned</a:t>
            </a:r>
          </a:p>
          <a:p>
            <a:pPr lvl="0">
              <a:lnSpc>
                <a:spcPct val="105000"/>
              </a:lnSpc>
              <a:buFont typeface="Wingdings 2" panose="05020102010507070707" pitchFamily="18" charset="2"/>
            </a:pPr>
            <a:endParaRPr lang="en-US" sz="2000" b="1" dirty="0"/>
          </a:p>
          <a:p>
            <a:pPr lvl="0">
              <a:lnSpc>
                <a:spcPct val="105000"/>
              </a:lnSpc>
              <a:buFont typeface="Wingdings 2" panose="05020102010507070707" pitchFamily="18" charset="2"/>
            </a:pPr>
            <a:endParaRPr lang="en-GB" sz="2000" b="1" dirty="0"/>
          </a:p>
          <a:p>
            <a:pPr lvl="0">
              <a:lnSpc>
                <a:spcPct val="105000"/>
              </a:lnSpc>
              <a:buFont typeface="Wingdings 2" panose="05020102010507070707" pitchFamily="18" charset="2"/>
            </a:pPr>
            <a:endParaRPr lang="en-GB" sz="2000" b="1" dirty="0"/>
          </a:p>
        </p:txBody>
      </p:sp>
    </p:spTree>
    <p:extLst>
      <p:ext uri="{BB962C8B-B14F-4D97-AF65-F5344CB8AC3E}">
        <p14:creationId xmlns:p14="http://schemas.microsoft.com/office/powerpoint/2010/main" val="815327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ildplatzhalter 2">
            <a:extLst>
              <a:ext uri="{FF2B5EF4-FFF2-40B4-BE49-F238E27FC236}">
                <a16:creationId xmlns:a16="http://schemas.microsoft.com/office/drawing/2014/main" id="{F0026C20-30EB-474E-97E4-4ECA34C58F37}"/>
              </a:ext>
            </a:extLst>
          </p:cNvPr>
          <p:cNvSpPr>
            <a:spLocks noGrp="1"/>
          </p:cNvSpPr>
          <p:nvPr>
            <p:ph type="pic" sz="quarter" idx="14"/>
          </p:nvPr>
        </p:nvSpPr>
        <p:spPr/>
      </p:sp>
      <p:sp>
        <p:nvSpPr>
          <p:cNvPr id="5" name="Foliennummernplatzhalter 4">
            <a:extLst>
              <a:ext uri="{FF2B5EF4-FFF2-40B4-BE49-F238E27FC236}">
                <a16:creationId xmlns:a16="http://schemas.microsoft.com/office/drawing/2014/main" id="{41FC9ACE-523E-4D25-A301-60160DE912FC}"/>
              </a:ext>
            </a:extLst>
          </p:cNvPr>
          <p:cNvSpPr>
            <a:spLocks noGrp="1"/>
          </p:cNvSpPr>
          <p:nvPr>
            <p:ph type="sldNum" sz="quarter" idx="17"/>
          </p:nvPr>
        </p:nvSpPr>
        <p:spPr/>
        <p:txBody>
          <a:bodyPr/>
          <a:lstStyle/>
          <a:p>
            <a:pPr marL="0" indent="0">
              <a:buNone/>
            </a:pPr>
            <a:fld id="{68F3185B-C653-42AE-8B74-FF214C291574}" type="slidenum">
              <a:rPr lang="en-US" smtClean="0"/>
              <a:pPr marL="0" indent="0">
                <a:buNone/>
              </a:pPr>
              <a:t>18</a:t>
            </a:fld>
            <a:endParaRPr lang="en-US" dirty="0"/>
          </a:p>
        </p:txBody>
      </p:sp>
      <p:sp>
        <p:nvSpPr>
          <p:cNvPr id="6" name="Titel 5">
            <a:extLst>
              <a:ext uri="{FF2B5EF4-FFF2-40B4-BE49-F238E27FC236}">
                <a16:creationId xmlns:a16="http://schemas.microsoft.com/office/drawing/2014/main" id="{1D9FE63D-000A-4AEB-8513-7D8AC2937A35}"/>
              </a:ext>
            </a:extLst>
          </p:cNvPr>
          <p:cNvSpPr>
            <a:spLocks noGrp="1"/>
          </p:cNvSpPr>
          <p:nvPr>
            <p:ph type="title"/>
          </p:nvPr>
        </p:nvSpPr>
        <p:spPr>
          <a:xfrm>
            <a:off x="371767" y="439862"/>
            <a:ext cx="8400465" cy="568989"/>
          </a:xfrm>
        </p:spPr>
        <p:txBody>
          <a:bodyPr/>
          <a:lstStyle/>
          <a:p>
            <a:pPr algn="ctr"/>
            <a:r>
              <a:rPr lang="en-US" sz="2800" b="1" dirty="0"/>
              <a:t>Interpretation of the law    </a:t>
            </a:r>
            <a:endParaRPr lang="de-AT" dirty="0"/>
          </a:p>
        </p:txBody>
      </p:sp>
      <p:sp>
        <p:nvSpPr>
          <p:cNvPr id="10" name="Textfeld 9">
            <a:extLst>
              <a:ext uri="{FF2B5EF4-FFF2-40B4-BE49-F238E27FC236}">
                <a16:creationId xmlns:a16="http://schemas.microsoft.com/office/drawing/2014/main" id="{BDC51B58-EDB6-CA46-AC61-17E86E905A7E}"/>
              </a:ext>
            </a:extLst>
          </p:cNvPr>
          <p:cNvSpPr txBox="1"/>
          <p:nvPr/>
        </p:nvSpPr>
        <p:spPr>
          <a:xfrm>
            <a:off x="2150242" y="1135236"/>
            <a:ext cx="6536558" cy="5057282"/>
          </a:xfrm>
          <a:prstGeom prst="rect">
            <a:avLst/>
          </a:prstGeom>
          <a:noFill/>
        </p:spPr>
        <p:txBody>
          <a:bodyPr wrap="square" rtlCol="0">
            <a:spAutoFit/>
          </a:bodyPr>
          <a:lstStyle/>
          <a:p>
            <a:pPr marL="285750" lvl="1" indent="-285750" algn="just">
              <a:lnSpc>
                <a:spcPct val="105000"/>
              </a:lnSpc>
              <a:spcAft>
                <a:spcPts val="600"/>
              </a:spcAft>
              <a:buSzPct val="90000"/>
              <a:buFont typeface="Wingdings" panose="05000000000000000000" pitchFamily="2" charset="2"/>
              <a:buChar char="Ø"/>
            </a:pPr>
            <a:r>
              <a:rPr lang="en-US" sz="1600" dirty="0">
                <a:latin typeface="+mj-lt"/>
              </a:rPr>
              <a:t>Main legal aim: tax fraud prevention</a:t>
            </a:r>
          </a:p>
          <a:p>
            <a:pPr marL="285750" lvl="1" indent="-285750" algn="just">
              <a:lnSpc>
                <a:spcPct val="105000"/>
              </a:lnSpc>
              <a:spcAft>
                <a:spcPts val="600"/>
              </a:spcAft>
              <a:buSzPct val="90000"/>
              <a:buFont typeface="Wingdings" panose="05000000000000000000" pitchFamily="2" charset="2"/>
              <a:buChar char="Ø"/>
            </a:pPr>
            <a:r>
              <a:rPr lang="en-GB" sz="1600" dirty="0">
                <a:latin typeface="+mj-lt"/>
              </a:rPr>
              <a:t>In order to ensure this, the tax administration is obliged to</a:t>
            </a:r>
          </a:p>
          <a:p>
            <a:pPr marL="742950" lvl="2" indent="-285750" algn="just">
              <a:lnSpc>
                <a:spcPct val="105000"/>
              </a:lnSpc>
              <a:spcAft>
                <a:spcPts val="600"/>
              </a:spcAft>
              <a:buSzPct val="90000"/>
              <a:buFont typeface="Wingdings" panose="05000000000000000000" pitchFamily="2" charset="2"/>
              <a:buChar char="§"/>
            </a:pPr>
            <a:r>
              <a:rPr lang="en-GB" sz="1600" dirty="0"/>
              <a:t>carefully collect everything that is important for tax assessment;</a:t>
            </a:r>
          </a:p>
          <a:p>
            <a:pPr marL="742950" lvl="2" indent="-285750" algn="just">
              <a:lnSpc>
                <a:spcPct val="105000"/>
              </a:lnSpc>
              <a:spcAft>
                <a:spcPts val="600"/>
              </a:spcAft>
              <a:buSzPct val="90000"/>
              <a:buFont typeface="Wingdings" panose="05000000000000000000" pitchFamily="2" charset="2"/>
              <a:buChar char="§"/>
            </a:pPr>
            <a:r>
              <a:rPr lang="en-GB" sz="1600" dirty="0"/>
              <a:t>collect, continuously update  and exchange relevant information; </a:t>
            </a:r>
          </a:p>
          <a:p>
            <a:pPr marL="742950" lvl="2" indent="-285750" algn="just">
              <a:lnSpc>
                <a:spcPct val="105000"/>
              </a:lnSpc>
              <a:spcAft>
                <a:spcPts val="600"/>
              </a:spcAft>
              <a:buSzPct val="90000"/>
              <a:buFont typeface="Wingdings" panose="05000000000000000000" pitchFamily="2" charset="2"/>
              <a:buChar char="§"/>
            </a:pPr>
            <a:r>
              <a:rPr lang="en-GB" sz="1600" dirty="0"/>
              <a:t>prepare and exchange control reports;</a:t>
            </a:r>
          </a:p>
          <a:p>
            <a:pPr marL="742950" lvl="2" indent="-285750" algn="just">
              <a:lnSpc>
                <a:spcPct val="105000"/>
              </a:lnSpc>
              <a:spcAft>
                <a:spcPts val="600"/>
              </a:spcAft>
              <a:buSzPct val="90000"/>
              <a:buFont typeface="Wingdings" panose="05000000000000000000" pitchFamily="2" charset="2"/>
              <a:buChar char="§"/>
            </a:pPr>
            <a:r>
              <a:rPr lang="en-GB" sz="1600" dirty="0"/>
              <a:t>investigate taxpayers and determine the factual and legal circumstances relevant for tax liability and tax assessment.</a:t>
            </a:r>
          </a:p>
          <a:p>
            <a:pPr marL="742950" lvl="2" indent="-285750" algn="just">
              <a:lnSpc>
                <a:spcPct val="105000"/>
              </a:lnSpc>
              <a:spcAft>
                <a:spcPts val="600"/>
              </a:spcAft>
              <a:buSzPct val="90000"/>
              <a:buFont typeface="Wingdings" panose="05000000000000000000" pitchFamily="2" charset="2"/>
              <a:buChar char="à"/>
            </a:pPr>
            <a:r>
              <a:rPr lang="en-GB" sz="1600" b="1" dirty="0"/>
              <a:t>Principle of investigation: material truth has to be investigated!</a:t>
            </a:r>
          </a:p>
          <a:p>
            <a:pPr marL="285750" lvl="1" indent="-285750" algn="just">
              <a:lnSpc>
                <a:spcPct val="105000"/>
              </a:lnSpc>
              <a:spcBef>
                <a:spcPts val="600"/>
              </a:spcBef>
              <a:spcAft>
                <a:spcPts val="600"/>
              </a:spcAft>
              <a:buSzPct val="90000"/>
              <a:buFont typeface="Wingdings" panose="05000000000000000000" pitchFamily="2" charset="2"/>
              <a:buChar char="Ø"/>
            </a:pPr>
            <a:r>
              <a:rPr lang="en-GB" sz="1600" dirty="0">
                <a:latin typeface="+mj-lt"/>
              </a:rPr>
              <a:t>Tools of the tax administration</a:t>
            </a:r>
          </a:p>
          <a:p>
            <a:pPr marL="742950" lvl="2" indent="-285750" algn="just">
              <a:lnSpc>
                <a:spcPct val="105000"/>
              </a:lnSpc>
              <a:spcAft>
                <a:spcPts val="600"/>
              </a:spcAft>
              <a:buSzPct val="90000"/>
              <a:buFont typeface="Wingdings" panose="05000000000000000000" pitchFamily="2" charset="2"/>
              <a:buChar char="§"/>
            </a:pPr>
            <a:r>
              <a:rPr lang="en-GB" sz="1600" dirty="0"/>
              <a:t>Electronic documentation register</a:t>
            </a:r>
          </a:p>
          <a:p>
            <a:pPr marL="742950" lvl="2" indent="-285750" algn="just">
              <a:lnSpc>
                <a:spcPct val="105000"/>
              </a:lnSpc>
              <a:spcAft>
                <a:spcPts val="600"/>
              </a:spcAft>
              <a:buSzPct val="90000"/>
              <a:buFont typeface="Wingdings" panose="05000000000000000000" pitchFamily="2" charset="2"/>
              <a:buChar char="§"/>
            </a:pPr>
            <a:r>
              <a:rPr lang="en-GB" sz="1600" dirty="0"/>
              <a:t>Automation-supported data processing </a:t>
            </a:r>
            <a:r>
              <a:rPr lang="en-GB" sz="1600" dirty="0">
                <a:sym typeface="Wingdings" panose="05000000000000000000" pitchFamily="2" charset="2"/>
              </a:rPr>
              <a:t> </a:t>
            </a:r>
            <a:r>
              <a:rPr lang="en-GB" sz="1600" dirty="0"/>
              <a:t>predictive analytics</a:t>
            </a:r>
          </a:p>
          <a:p>
            <a:pPr marL="742950" lvl="2" indent="-285750" algn="just">
              <a:lnSpc>
                <a:spcPct val="105000"/>
              </a:lnSpc>
              <a:spcAft>
                <a:spcPts val="600"/>
              </a:spcAft>
              <a:buSzPct val="90000"/>
              <a:buFont typeface="Wingdings" panose="05000000000000000000" pitchFamily="2" charset="2"/>
              <a:buChar char="§"/>
            </a:pPr>
            <a:r>
              <a:rPr lang="en-GB" sz="1600" dirty="0"/>
              <a:t>Processing of personal and non-personal data</a:t>
            </a:r>
            <a:endParaRPr lang="en-US" sz="1600" dirty="0"/>
          </a:p>
        </p:txBody>
      </p:sp>
      <p:sp>
        <p:nvSpPr>
          <p:cNvPr id="8" name="Textfeld 14">
            <a:extLst>
              <a:ext uri="{FF2B5EF4-FFF2-40B4-BE49-F238E27FC236}">
                <a16:creationId xmlns:a16="http://schemas.microsoft.com/office/drawing/2014/main" id="{64DDF8E0-BD19-8A19-75EA-A6A9257A8238}"/>
              </a:ext>
            </a:extLst>
          </p:cNvPr>
          <p:cNvSpPr txBox="1"/>
          <p:nvPr/>
        </p:nvSpPr>
        <p:spPr>
          <a:xfrm>
            <a:off x="371767" y="1214671"/>
            <a:ext cx="1433498" cy="4428658"/>
          </a:xfrm>
          <a:prstGeom prst="rect">
            <a:avLst/>
          </a:prstGeom>
        </p:spPr>
        <p:txBody>
          <a:bodyPr vert="horz" lIns="91440" tIns="45720" rIns="91440" bIns="45720" rtlCol="0">
            <a:normAutofit/>
          </a:bodyPr>
          <a:lstStyle/>
          <a:p>
            <a:pPr lvl="0">
              <a:lnSpc>
                <a:spcPct val="105000"/>
              </a:lnSpc>
              <a:spcAft>
                <a:spcPts val="600"/>
              </a:spcAft>
              <a:buFont typeface="Wingdings 2" panose="05020102010507070707" pitchFamily="18" charset="2"/>
            </a:pPr>
            <a:r>
              <a:rPr lang="en-GB" sz="1100" dirty="0">
                <a:solidFill>
                  <a:schemeClr val="bg1">
                    <a:lumMod val="75000"/>
                  </a:schemeClr>
                </a:solidFill>
              </a:rPr>
              <a:t>What is predictive analytics?</a:t>
            </a:r>
          </a:p>
          <a:p>
            <a:pPr>
              <a:lnSpc>
                <a:spcPct val="105000"/>
              </a:lnSpc>
              <a:spcAft>
                <a:spcPts val="600"/>
              </a:spcAft>
              <a:buFont typeface="Wingdings 2" panose="05020102010507070707" pitchFamily="18" charset="2"/>
            </a:pPr>
            <a:r>
              <a:rPr lang="en-US" sz="1100" dirty="0">
                <a:solidFill>
                  <a:schemeClr val="bg1">
                    <a:lumMod val="75000"/>
                  </a:schemeClr>
                </a:solidFill>
              </a:rPr>
              <a:t>Data mining: Tax returns – the raw material of predictive analytics</a:t>
            </a:r>
          </a:p>
          <a:p>
            <a:pPr lvl="0">
              <a:lnSpc>
                <a:spcPct val="105000"/>
              </a:lnSpc>
              <a:spcAft>
                <a:spcPts val="600"/>
              </a:spcAft>
              <a:buFont typeface="Wingdings 2" panose="05020102010507070707" pitchFamily="18" charset="2"/>
            </a:pPr>
            <a:r>
              <a:rPr lang="en-US" sz="1100" b="1" dirty="0">
                <a:solidFill>
                  <a:schemeClr val="bg2">
                    <a:lumMod val="75000"/>
                  </a:schemeClr>
                </a:solidFill>
              </a:rPr>
              <a:t>Legal basis for the implementation of predictive analytics</a:t>
            </a:r>
          </a:p>
          <a:p>
            <a:pPr lvl="0">
              <a:lnSpc>
                <a:spcPct val="105000"/>
              </a:lnSpc>
              <a:spcAft>
                <a:spcPts val="600"/>
              </a:spcAft>
              <a:buFont typeface="Wingdings 2" panose="05020102010507070707" pitchFamily="18" charset="2"/>
            </a:pPr>
            <a:r>
              <a:rPr lang="en-US" sz="1100" dirty="0">
                <a:solidFill>
                  <a:schemeClr val="bg1">
                    <a:lumMod val="75000"/>
                  </a:schemeClr>
                </a:solidFill>
              </a:rPr>
              <a:t>Application fields in Austrian tax administration</a:t>
            </a:r>
          </a:p>
          <a:p>
            <a:pPr lvl="0">
              <a:lnSpc>
                <a:spcPct val="105000"/>
              </a:lnSpc>
              <a:spcAft>
                <a:spcPts val="600"/>
              </a:spcAft>
              <a:buFont typeface="Wingdings 2" panose="05020102010507070707" pitchFamily="18" charset="2"/>
            </a:pPr>
            <a:r>
              <a:rPr lang="en-US" sz="1100" dirty="0">
                <a:solidFill>
                  <a:schemeClr val="bg1">
                    <a:lumMod val="75000"/>
                  </a:schemeClr>
                </a:solidFill>
              </a:rPr>
              <a:t>Lessons learned</a:t>
            </a:r>
          </a:p>
          <a:p>
            <a:pPr lvl="0">
              <a:lnSpc>
                <a:spcPct val="105000"/>
              </a:lnSpc>
              <a:buFont typeface="Wingdings 2" panose="05020102010507070707" pitchFamily="18" charset="2"/>
            </a:pPr>
            <a:endParaRPr lang="en-US" sz="2000" b="1" dirty="0"/>
          </a:p>
          <a:p>
            <a:pPr lvl="0">
              <a:lnSpc>
                <a:spcPct val="105000"/>
              </a:lnSpc>
              <a:buFont typeface="Wingdings 2" panose="05020102010507070707" pitchFamily="18" charset="2"/>
            </a:pPr>
            <a:endParaRPr lang="en-GB" sz="2000" b="1" dirty="0"/>
          </a:p>
          <a:p>
            <a:pPr lvl="0">
              <a:lnSpc>
                <a:spcPct val="105000"/>
              </a:lnSpc>
              <a:buFont typeface="Wingdings 2" panose="05020102010507070707" pitchFamily="18" charset="2"/>
            </a:pPr>
            <a:endParaRPr lang="en-GB" sz="2000" b="1" dirty="0"/>
          </a:p>
        </p:txBody>
      </p:sp>
    </p:spTree>
    <p:extLst>
      <p:ext uri="{BB962C8B-B14F-4D97-AF65-F5344CB8AC3E}">
        <p14:creationId xmlns:p14="http://schemas.microsoft.com/office/powerpoint/2010/main" val="2566836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16EFB53E-1E53-4FC7-8525-BCA48AF86F40}"/>
              </a:ext>
            </a:extLst>
          </p:cNvPr>
          <p:cNvSpPr>
            <a:spLocks noGrp="1"/>
          </p:cNvSpPr>
          <p:nvPr>
            <p:ph type="body" sz="quarter" idx="13"/>
          </p:nvPr>
        </p:nvSpPr>
        <p:spPr>
          <a:xfrm>
            <a:off x="1708484" y="1931950"/>
            <a:ext cx="6832516" cy="4424400"/>
          </a:xfrm>
        </p:spPr>
        <p:txBody>
          <a:bodyPr/>
          <a:lstStyle/>
          <a:p>
            <a:pPr marL="285750" lvl="1" indent="-285750" algn="just">
              <a:spcBef>
                <a:spcPts val="1000"/>
              </a:spcBef>
              <a:buFont typeface="Wingdings" panose="05000000000000000000" pitchFamily="2" charset="2"/>
              <a:buChar char="Ø"/>
            </a:pPr>
            <a:r>
              <a:rPr lang="en-GB" sz="1800" dirty="0">
                <a:latin typeface="+mj-lt"/>
              </a:rPr>
              <a:t>The tax administration has to pursue the goal of collecting the taxes required by law in the right amount and at the right time, as well as to analyse and eliminate the risks of not achieving this goal.</a:t>
            </a:r>
          </a:p>
          <a:p>
            <a:pPr marL="285750" lvl="1" indent="-285750" algn="just">
              <a:spcBef>
                <a:spcPts val="1000"/>
              </a:spcBef>
              <a:buFont typeface="Wingdings" panose="05000000000000000000" pitchFamily="2" charset="2"/>
              <a:buChar char="Ø"/>
            </a:pPr>
            <a:r>
              <a:rPr lang="en-GB" sz="1800" dirty="0">
                <a:latin typeface="+mj-lt"/>
              </a:rPr>
              <a:t>All events or circumstances that result in legally owed taxes not being collected or being collected too late are to be identified and prevented.</a:t>
            </a:r>
          </a:p>
          <a:p>
            <a:pPr marL="285750" lvl="1" indent="-285750" algn="just">
              <a:spcBef>
                <a:spcPts val="1000"/>
              </a:spcBef>
              <a:buFont typeface="Wingdings" panose="05000000000000000000" pitchFamily="2" charset="2"/>
              <a:buChar char="Ø"/>
            </a:pPr>
            <a:r>
              <a:rPr lang="en-GB" sz="1800" dirty="0">
                <a:latin typeface="+mj-lt"/>
              </a:rPr>
              <a:t>Efficient and targeted risk management through machine learning.</a:t>
            </a:r>
          </a:p>
          <a:p>
            <a:pPr marL="742950" lvl="2" indent="-285750" algn="just">
              <a:spcBef>
                <a:spcPts val="1000"/>
              </a:spcBef>
              <a:buSzPct val="90000"/>
              <a:buFont typeface="Wingdings" panose="05000000000000000000" pitchFamily="2" charset="2"/>
              <a:buChar char="§"/>
            </a:pPr>
            <a:r>
              <a:rPr lang="en-GB" sz="1800" dirty="0"/>
              <a:t>Prevention of non-compliance with tax laws as far as possible and improvement of efficiency of tax enforcement.</a:t>
            </a:r>
            <a:endParaRPr lang="de-AT" sz="1800" dirty="0"/>
          </a:p>
          <a:p>
            <a:endParaRPr lang="de-AT" dirty="0"/>
          </a:p>
        </p:txBody>
      </p:sp>
      <p:sp>
        <p:nvSpPr>
          <p:cNvPr id="3" name="Bildplatzhalter 2">
            <a:extLst>
              <a:ext uri="{FF2B5EF4-FFF2-40B4-BE49-F238E27FC236}">
                <a16:creationId xmlns:a16="http://schemas.microsoft.com/office/drawing/2014/main" id="{FCB96992-5843-408A-87D7-DA824BF87B1B}"/>
              </a:ext>
            </a:extLst>
          </p:cNvPr>
          <p:cNvSpPr>
            <a:spLocks noGrp="1"/>
          </p:cNvSpPr>
          <p:nvPr>
            <p:ph type="pic" sz="quarter" idx="14"/>
          </p:nvPr>
        </p:nvSpPr>
        <p:spPr/>
      </p:sp>
      <p:sp>
        <p:nvSpPr>
          <p:cNvPr id="5" name="Foliennummernplatzhalter 4">
            <a:extLst>
              <a:ext uri="{FF2B5EF4-FFF2-40B4-BE49-F238E27FC236}">
                <a16:creationId xmlns:a16="http://schemas.microsoft.com/office/drawing/2014/main" id="{F67EB32B-33FD-4992-ADD2-06666BB257E1}"/>
              </a:ext>
            </a:extLst>
          </p:cNvPr>
          <p:cNvSpPr>
            <a:spLocks noGrp="1"/>
          </p:cNvSpPr>
          <p:nvPr>
            <p:ph type="sldNum" sz="quarter" idx="17"/>
          </p:nvPr>
        </p:nvSpPr>
        <p:spPr/>
        <p:txBody>
          <a:bodyPr/>
          <a:lstStyle/>
          <a:p>
            <a:pPr marL="0" indent="0">
              <a:buNone/>
            </a:pPr>
            <a:fld id="{68F3185B-C653-42AE-8B74-FF214C291574}" type="slidenum">
              <a:rPr lang="en-US" smtClean="0"/>
              <a:pPr marL="0" indent="0">
                <a:buNone/>
              </a:pPr>
              <a:t>19</a:t>
            </a:fld>
            <a:endParaRPr lang="en-US" dirty="0"/>
          </a:p>
        </p:txBody>
      </p:sp>
      <p:sp>
        <p:nvSpPr>
          <p:cNvPr id="6" name="Titel 5">
            <a:extLst>
              <a:ext uri="{FF2B5EF4-FFF2-40B4-BE49-F238E27FC236}">
                <a16:creationId xmlns:a16="http://schemas.microsoft.com/office/drawing/2014/main" id="{8F7DEE0A-4005-438D-B686-F4B285ECB4B9}"/>
              </a:ext>
            </a:extLst>
          </p:cNvPr>
          <p:cNvSpPr>
            <a:spLocks noGrp="1"/>
          </p:cNvSpPr>
          <p:nvPr>
            <p:ph type="title"/>
          </p:nvPr>
        </p:nvSpPr>
        <p:spPr>
          <a:xfrm>
            <a:off x="549322" y="501650"/>
            <a:ext cx="8394262" cy="1242720"/>
          </a:xfrm>
        </p:spPr>
        <p:txBody>
          <a:bodyPr/>
          <a:lstStyle/>
          <a:p>
            <a:pPr algn="ctr"/>
            <a:r>
              <a:rPr lang="en-US" sz="3200" b="1" dirty="0"/>
              <a:t>Interpretation of the law: </a:t>
            </a:r>
            <a:r>
              <a:rPr lang="en-GB" sz="3200" dirty="0"/>
              <a:t>risk management through machine learning</a:t>
            </a:r>
            <a:endParaRPr lang="de-AT" dirty="0"/>
          </a:p>
        </p:txBody>
      </p:sp>
      <p:sp>
        <p:nvSpPr>
          <p:cNvPr id="8" name="Textfeld 14">
            <a:extLst>
              <a:ext uri="{FF2B5EF4-FFF2-40B4-BE49-F238E27FC236}">
                <a16:creationId xmlns:a16="http://schemas.microsoft.com/office/drawing/2014/main" id="{FC3ED085-F326-815F-DBBC-7E1072D45577}"/>
              </a:ext>
            </a:extLst>
          </p:cNvPr>
          <p:cNvSpPr txBox="1"/>
          <p:nvPr/>
        </p:nvSpPr>
        <p:spPr>
          <a:xfrm>
            <a:off x="274986" y="1927692"/>
            <a:ext cx="1433498" cy="4428658"/>
          </a:xfrm>
          <a:prstGeom prst="rect">
            <a:avLst/>
          </a:prstGeom>
        </p:spPr>
        <p:txBody>
          <a:bodyPr vert="horz" lIns="91440" tIns="45720" rIns="91440" bIns="45720" rtlCol="0">
            <a:normAutofit/>
          </a:bodyPr>
          <a:lstStyle/>
          <a:p>
            <a:pPr lvl="0">
              <a:lnSpc>
                <a:spcPct val="105000"/>
              </a:lnSpc>
              <a:spcAft>
                <a:spcPts val="600"/>
              </a:spcAft>
              <a:buFont typeface="Wingdings 2" panose="05020102010507070707" pitchFamily="18" charset="2"/>
            </a:pPr>
            <a:r>
              <a:rPr lang="en-GB" sz="1100" dirty="0">
                <a:solidFill>
                  <a:schemeClr val="bg1">
                    <a:lumMod val="75000"/>
                  </a:schemeClr>
                </a:solidFill>
              </a:rPr>
              <a:t>What is predictive analytics?</a:t>
            </a:r>
          </a:p>
          <a:p>
            <a:pPr>
              <a:lnSpc>
                <a:spcPct val="105000"/>
              </a:lnSpc>
              <a:spcAft>
                <a:spcPts val="600"/>
              </a:spcAft>
              <a:buFont typeface="Wingdings 2" panose="05020102010507070707" pitchFamily="18" charset="2"/>
            </a:pPr>
            <a:r>
              <a:rPr lang="en-US" sz="1100" dirty="0">
                <a:solidFill>
                  <a:schemeClr val="bg1">
                    <a:lumMod val="75000"/>
                  </a:schemeClr>
                </a:solidFill>
              </a:rPr>
              <a:t>Data mining: Tax returns – the raw material of predictive analytics</a:t>
            </a:r>
          </a:p>
          <a:p>
            <a:pPr lvl="0">
              <a:lnSpc>
                <a:spcPct val="105000"/>
              </a:lnSpc>
              <a:spcAft>
                <a:spcPts val="600"/>
              </a:spcAft>
              <a:buFont typeface="Wingdings 2" panose="05020102010507070707" pitchFamily="18" charset="2"/>
            </a:pPr>
            <a:r>
              <a:rPr lang="en-US" sz="1100" b="1" dirty="0">
                <a:solidFill>
                  <a:schemeClr val="bg2">
                    <a:lumMod val="75000"/>
                  </a:schemeClr>
                </a:solidFill>
              </a:rPr>
              <a:t>Legal basis for the implementation of predictive analytics</a:t>
            </a:r>
          </a:p>
          <a:p>
            <a:pPr lvl="0">
              <a:lnSpc>
                <a:spcPct val="105000"/>
              </a:lnSpc>
              <a:spcAft>
                <a:spcPts val="600"/>
              </a:spcAft>
              <a:buFont typeface="Wingdings 2" panose="05020102010507070707" pitchFamily="18" charset="2"/>
            </a:pPr>
            <a:r>
              <a:rPr lang="en-US" sz="1100" dirty="0">
                <a:solidFill>
                  <a:schemeClr val="bg1">
                    <a:lumMod val="75000"/>
                  </a:schemeClr>
                </a:solidFill>
              </a:rPr>
              <a:t>Application fields in Austrian tax administration</a:t>
            </a:r>
          </a:p>
          <a:p>
            <a:pPr lvl="0">
              <a:lnSpc>
                <a:spcPct val="105000"/>
              </a:lnSpc>
              <a:spcAft>
                <a:spcPts val="600"/>
              </a:spcAft>
              <a:buFont typeface="Wingdings 2" panose="05020102010507070707" pitchFamily="18" charset="2"/>
            </a:pPr>
            <a:r>
              <a:rPr lang="en-US" sz="1100" dirty="0">
                <a:solidFill>
                  <a:schemeClr val="bg1">
                    <a:lumMod val="75000"/>
                  </a:schemeClr>
                </a:solidFill>
              </a:rPr>
              <a:t>Lessons learned</a:t>
            </a:r>
          </a:p>
          <a:p>
            <a:pPr lvl="0">
              <a:lnSpc>
                <a:spcPct val="105000"/>
              </a:lnSpc>
              <a:buFont typeface="Wingdings 2" panose="05020102010507070707" pitchFamily="18" charset="2"/>
            </a:pPr>
            <a:endParaRPr lang="en-US" sz="2000" b="1" dirty="0"/>
          </a:p>
          <a:p>
            <a:pPr lvl="0">
              <a:lnSpc>
                <a:spcPct val="105000"/>
              </a:lnSpc>
              <a:buFont typeface="Wingdings 2" panose="05020102010507070707" pitchFamily="18" charset="2"/>
            </a:pPr>
            <a:endParaRPr lang="en-GB" sz="2000" b="1" dirty="0"/>
          </a:p>
          <a:p>
            <a:pPr lvl="0">
              <a:lnSpc>
                <a:spcPct val="105000"/>
              </a:lnSpc>
              <a:buFont typeface="Wingdings 2" panose="05020102010507070707" pitchFamily="18" charset="2"/>
            </a:pPr>
            <a:endParaRPr lang="en-GB" sz="2000" b="1" dirty="0"/>
          </a:p>
        </p:txBody>
      </p:sp>
    </p:spTree>
    <p:extLst>
      <p:ext uri="{BB962C8B-B14F-4D97-AF65-F5344CB8AC3E}">
        <p14:creationId xmlns:p14="http://schemas.microsoft.com/office/powerpoint/2010/main" val="2956210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A5D9A-6804-CB38-B1ED-F83E23BED307}"/>
              </a:ext>
            </a:extLst>
          </p:cNvPr>
          <p:cNvSpPr>
            <a:spLocks noGrp="1"/>
          </p:cNvSpPr>
          <p:nvPr>
            <p:ph type="title"/>
          </p:nvPr>
        </p:nvSpPr>
        <p:spPr/>
        <p:txBody>
          <a:bodyPr/>
          <a:lstStyle/>
          <a:p>
            <a:r>
              <a:rPr lang="en-GB" dirty="0"/>
              <a:t>agenda</a:t>
            </a:r>
          </a:p>
        </p:txBody>
      </p:sp>
      <p:graphicFrame>
        <p:nvGraphicFramePr>
          <p:cNvPr id="8" name="Diagram 7">
            <a:extLst>
              <a:ext uri="{FF2B5EF4-FFF2-40B4-BE49-F238E27FC236}">
                <a16:creationId xmlns:a16="http://schemas.microsoft.com/office/drawing/2014/main" id="{9924CF31-0D1D-68E1-BCCF-15E7A26D7195}"/>
              </a:ext>
            </a:extLst>
          </p:cNvPr>
          <p:cNvGraphicFramePr/>
          <p:nvPr>
            <p:extLst>
              <p:ext uri="{D42A27DB-BD31-4B8C-83A1-F6EECF244321}">
                <p14:modId xmlns:p14="http://schemas.microsoft.com/office/powerpoint/2010/main" val="3509078280"/>
              </p:ext>
            </p:extLst>
          </p:nvPr>
        </p:nvGraphicFramePr>
        <p:xfrm>
          <a:off x="818147" y="1468416"/>
          <a:ext cx="8157018" cy="48221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Slide Number Placeholder 8">
            <a:extLst>
              <a:ext uri="{FF2B5EF4-FFF2-40B4-BE49-F238E27FC236}">
                <a16:creationId xmlns:a16="http://schemas.microsoft.com/office/drawing/2014/main" id="{80DC157A-9ED3-0675-08D8-A06F1819A6E0}"/>
              </a:ext>
            </a:extLst>
          </p:cNvPr>
          <p:cNvSpPr>
            <a:spLocks noGrp="1"/>
          </p:cNvSpPr>
          <p:nvPr>
            <p:ph type="sldNum" sz="quarter" idx="17"/>
          </p:nvPr>
        </p:nvSpPr>
        <p:spPr/>
        <p:txBody>
          <a:bodyPr/>
          <a:lstStyle/>
          <a:p>
            <a:pPr marL="0" indent="0">
              <a:buNone/>
            </a:pPr>
            <a:fld id="{68F3185B-C653-42AE-8B74-FF214C291574}" type="slidenum">
              <a:rPr lang="en-US" smtClean="0"/>
              <a:pPr marL="0" indent="0">
                <a:buNone/>
              </a:pPr>
              <a:t>2</a:t>
            </a:fld>
            <a:endParaRPr lang="en-US" dirty="0"/>
          </a:p>
        </p:txBody>
      </p:sp>
    </p:spTree>
    <p:extLst>
      <p:ext uri="{BB962C8B-B14F-4D97-AF65-F5344CB8AC3E}">
        <p14:creationId xmlns:p14="http://schemas.microsoft.com/office/powerpoint/2010/main" val="2589105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a:xfrm>
            <a:off x="2538663" y="2617219"/>
            <a:ext cx="5933608" cy="2424768"/>
          </a:xfrm>
        </p:spPr>
        <p:txBody>
          <a:bodyPr/>
          <a:lstStyle/>
          <a:p>
            <a:pPr marL="285750" lvl="1" indent="-285750" algn="just">
              <a:spcBef>
                <a:spcPts val="1000"/>
              </a:spcBef>
              <a:buFont typeface="Wingdings" panose="05000000000000000000" pitchFamily="2" charset="2"/>
              <a:buChar char="Ø"/>
            </a:pPr>
            <a:r>
              <a:rPr lang="en-GB" sz="1800" dirty="0">
                <a:latin typeface="+mj-lt"/>
              </a:rPr>
              <a:t>Austrian provisions for application of predictive analytics are worded in a timeless manner and independently of the state of technical possibilities. </a:t>
            </a:r>
          </a:p>
          <a:p>
            <a:pPr marL="285750" lvl="1" indent="-285750" algn="just">
              <a:spcBef>
                <a:spcPts val="1000"/>
              </a:spcBef>
              <a:buFont typeface="Wingdings" panose="05000000000000000000" pitchFamily="2" charset="2"/>
              <a:buChar char="Ø"/>
            </a:pPr>
            <a:r>
              <a:rPr lang="en-GB" sz="1800" dirty="0">
                <a:latin typeface="+mj-lt"/>
              </a:rPr>
              <a:t>These provisions also allow the use of the most modern and up-to-date information systems and other technical achievements.</a:t>
            </a:r>
            <a:endParaRPr lang="en-US" sz="1800" dirty="0">
              <a:latin typeface="+mj-lt"/>
            </a:endParaRPr>
          </a:p>
        </p:txBody>
      </p:sp>
      <p:sp>
        <p:nvSpPr>
          <p:cNvPr id="3" name="Bildplatzhalter 2"/>
          <p:cNvSpPr>
            <a:spLocks noGrp="1"/>
          </p:cNvSpPr>
          <p:nvPr>
            <p:ph type="pic" sz="quarter" idx="14"/>
          </p:nvPr>
        </p:nvSpPr>
        <p:spPr/>
      </p:sp>
      <p:sp>
        <p:nvSpPr>
          <p:cNvPr id="5" name="Foliennummernplatzhalter 4"/>
          <p:cNvSpPr>
            <a:spLocks noGrp="1"/>
          </p:cNvSpPr>
          <p:nvPr>
            <p:ph type="sldNum" sz="quarter" idx="17"/>
          </p:nvPr>
        </p:nvSpPr>
        <p:spPr/>
        <p:txBody>
          <a:bodyPr/>
          <a:lstStyle/>
          <a:p>
            <a:pPr marL="0" indent="0">
              <a:buNone/>
            </a:pPr>
            <a:fld id="{68F3185B-C653-42AE-8B74-FF214C291574}" type="slidenum">
              <a:rPr lang="en-US" smtClean="0"/>
              <a:pPr marL="0" indent="0">
                <a:buNone/>
              </a:pPr>
              <a:t>20</a:t>
            </a:fld>
            <a:endParaRPr lang="en-US" dirty="0"/>
          </a:p>
        </p:txBody>
      </p:sp>
      <p:sp>
        <p:nvSpPr>
          <p:cNvPr id="6" name="Titel 5"/>
          <p:cNvSpPr>
            <a:spLocks noGrp="1"/>
          </p:cNvSpPr>
          <p:nvPr>
            <p:ph type="title"/>
          </p:nvPr>
        </p:nvSpPr>
        <p:spPr>
          <a:xfrm>
            <a:off x="462968" y="673886"/>
            <a:ext cx="8417490" cy="938696"/>
          </a:xfrm>
        </p:spPr>
        <p:txBody>
          <a:bodyPr/>
          <a:lstStyle/>
          <a:p>
            <a:pPr algn="ctr"/>
            <a:r>
              <a:rPr lang="en-US" sz="3200" b="1" dirty="0"/>
              <a:t>Timeless provisions with broad scope of technical applications</a:t>
            </a:r>
            <a:endParaRPr lang="en-US" dirty="0"/>
          </a:p>
        </p:txBody>
      </p:sp>
      <p:sp>
        <p:nvSpPr>
          <p:cNvPr id="8" name="Textfeld 14">
            <a:extLst>
              <a:ext uri="{FF2B5EF4-FFF2-40B4-BE49-F238E27FC236}">
                <a16:creationId xmlns:a16="http://schemas.microsoft.com/office/drawing/2014/main" id="{108A9A67-0992-C666-3230-B52C49840399}"/>
              </a:ext>
            </a:extLst>
          </p:cNvPr>
          <p:cNvSpPr txBox="1"/>
          <p:nvPr/>
        </p:nvSpPr>
        <p:spPr>
          <a:xfrm>
            <a:off x="381495" y="2332007"/>
            <a:ext cx="1433498" cy="4428658"/>
          </a:xfrm>
          <a:prstGeom prst="rect">
            <a:avLst/>
          </a:prstGeom>
        </p:spPr>
        <p:txBody>
          <a:bodyPr vert="horz" lIns="91440" tIns="45720" rIns="91440" bIns="45720" rtlCol="0">
            <a:normAutofit/>
          </a:bodyPr>
          <a:lstStyle/>
          <a:p>
            <a:pPr lvl="0">
              <a:lnSpc>
                <a:spcPct val="105000"/>
              </a:lnSpc>
              <a:spcAft>
                <a:spcPts val="600"/>
              </a:spcAft>
              <a:buFont typeface="Wingdings 2" panose="05020102010507070707" pitchFamily="18" charset="2"/>
            </a:pPr>
            <a:r>
              <a:rPr lang="en-GB" sz="1100" dirty="0">
                <a:solidFill>
                  <a:schemeClr val="bg1">
                    <a:lumMod val="75000"/>
                  </a:schemeClr>
                </a:solidFill>
              </a:rPr>
              <a:t>What is predictive analytics?</a:t>
            </a:r>
          </a:p>
          <a:p>
            <a:pPr>
              <a:lnSpc>
                <a:spcPct val="105000"/>
              </a:lnSpc>
              <a:spcAft>
                <a:spcPts val="600"/>
              </a:spcAft>
              <a:buFont typeface="Wingdings 2" panose="05020102010507070707" pitchFamily="18" charset="2"/>
            </a:pPr>
            <a:r>
              <a:rPr lang="en-US" sz="1100" dirty="0">
                <a:solidFill>
                  <a:schemeClr val="bg1">
                    <a:lumMod val="75000"/>
                  </a:schemeClr>
                </a:solidFill>
              </a:rPr>
              <a:t>Data mining: Tax returns – the raw material of predictive analytics</a:t>
            </a:r>
          </a:p>
          <a:p>
            <a:pPr lvl="0">
              <a:lnSpc>
                <a:spcPct val="105000"/>
              </a:lnSpc>
              <a:spcAft>
                <a:spcPts val="600"/>
              </a:spcAft>
              <a:buFont typeface="Wingdings 2" panose="05020102010507070707" pitchFamily="18" charset="2"/>
            </a:pPr>
            <a:r>
              <a:rPr lang="en-US" sz="1100" b="1" dirty="0">
                <a:solidFill>
                  <a:schemeClr val="bg2">
                    <a:lumMod val="75000"/>
                  </a:schemeClr>
                </a:solidFill>
              </a:rPr>
              <a:t>Legal basis for the implementation of predictive analytics</a:t>
            </a:r>
          </a:p>
          <a:p>
            <a:pPr lvl="0">
              <a:lnSpc>
                <a:spcPct val="105000"/>
              </a:lnSpc>
              <a:spcAft>
                <a:spcPts val="600"/>
              </a:spcAft>
              <a:buFont typeface="Wingdings 2" panose="05020102010507070707" pitchFamily="18" charset="2"/>
            </a:pPr>
            <a:r>
              <a:rPr lang="en-US" sz="1100" dirty="0">
                <a:solidFill>
                  <a:schemeClr val="bg1">
                    <a:lumMod val="75000"/>
                  </a:schemeClr>
                </a:solidFill>
              </a:rPr>
              <a:t>Application fields in Austrian tax administration</a:t>
            </a:r>
          </a:p>
          <a:p>
            <a:pPr lvl="0">
              <a:lnSpc>
                <a:spcPct val="105000"/>
              </a:lnSpc>
              <a:spcAft>
                <a:spcPts val="600"/>
              </a:spcAft>
              <a:buFont typeface="Wingdings 2" panose="05020102010507070707" pitchFamily="18" charset="2"/>
            </a:pPr>
            <a:r>
              <a:rPr lang="en-US" sz="1100" dirty="0">
                <a:solidFill>
                  <a:schemeClr val="bg1">
                    <a:lumMod val="75000"/>
                  </a:schemeClr>
                </a:solidFill>
              </a:rPr>
              <a:t>Lessons learned</a:t>
            </a:r>
          </a:p>
          <a:p>
            <a:pPr lvl="0">
              <a:lnSpc>
                <a:spcPct val="105000"/>
              </a:lnSpc>
              <a:buFont typeface="Wingdings 2" panose="05020102010507070707" pitchFamily="18" charset="2"/>
            </a:pPr>
            <a:endParaRPr lang="en-US" sz="2000" b="1" dirty="0"/>
          </a:p>
          <a:p>
            <a:pPr lvl="0">
              <a:lnSpc>
                <a:spcPct val="105000"/>
              </a:lnSpc>
              <a:buFont typeface="Wingdings 2" panose="05020102010507070707" pitchFamily="18" charset="2"/>
            </a:pPr>
            <a:endParaRPr lang="en-GB" sz="2000" b="1" dirty="0"/>
          </a:p>
          <a:p>
            <a:pPr lvl="0">
              <a:lnSpc>
                <a:spcPct val="105000"/>
              </a:lnSpc>
              <a:buFont typeface="Wingdings 2" panose="05020102010507070707" pitchFamily="18" charset="2"/>
            </a:pPr>
            <a:endParaRPr lang="en-GB" sz="2000" b="1" dirty="0"/>
          </a:p>
        </p:txBody>
      </p:sp>
    </p:spTree>
    <p:extLst>
      <p:ext uri="{BB962C8B-B14F-4D97-AF65-F5344CB8AC3E}">
        <p14:creationId xmlns:p14="http://schemas.microsoft.com/office/powerpoint/2010/main" val="7354671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solidFill>
                  <a:schemeClr val="accent6">
                    <a:lumMod val="75000"/>
                  </a:schemeClr>
                </a:solidFill>
              </a:rPr>
              <a:t>Application fields in Austrian tax administration</a:t>
            </a:r>
          </a:p>
        </p:txBody>
      </p:sp>
      <p:sp>
        <p:nvSpPr>
          <p:cNvPr id="5" name="Untertitel 4">
            <a:extLst>
              <a:ext uri="{FF2B5EF4-FFF2-40B4-BE49-F238E27FC236}">
                <a16:creationId xmlns:a16="http://schemas.microsoft.com/office/drawing/2014/main" id="{6BB632CA-0F23-30F5-6AE5-6E4C8E05D699}"/>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38486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960B76F4-3F8A-4851-9D36-D1543498C3BA}"/>
              </a:ext>
            </a:extLst>
          </p:cNvPr>
          <p:cNvSpPr>
            <a:spLocks noGrp="1"/>
          </p:cNvSpPr>
          <p:nvPr>
            <p:ph type="body" sz="quarter" idx="13"/>
          </p:nvPr>
        </p:nvSpPr>
        <p:spPr>
          <a:xfrm>
            <a:off x="2161477" y="1988450"/>
            <a:ext cx="6440709" cy="4616631"/>
          </a:xfrm>
        </p:spPr>
        <p:txBody>
          <a:bodyPr/>
          <a:lstStyle/>
          <a:p>
            <a:pPr marL="285750" lvl="1" indent="-285750" algn="just">
              <a:lnSpc>
                <a:spcPct val="100000"/>
              </a:lnSpc>
              <a:spcBef>
                <a:spcPts val="1000"/>
              </a:spcBef>
              <a:buFont typeface="Wingdings" panose="05000000000000000000" pitchFamily="2" charset="2"/>
              <a:buChar char="Ø"/>
            </a:pPr>
            <a:r>
              <a:rPr lang="en-GB" sz="1800" dirty="0">
                <a:latin typeface="+mj-lt"/>
              </a:rPr>
              <a:t>Unit of the Ministry of Finance.</a:t>
            </a:r>
          </a:p>
          <a:p>
            <a:pPr marL="285750" lvl="1" indent="-285750" algn="just">
              <a:lnSpc>
                <a:spcPct val="100000"/>
              </a:lnSpc>
              <a:spcBef>
                <a:spcPts val="1000"/>
              </a:spcBef>
              <a:buFont typeface="Wingdings" panose="05000000000000000000" pitchFamily="2" charset="2"/>
              <a:buChar char="Ø"/>
            </a:pPr>
            <a:r>
              <a:rPr lang="en-GB" sz="1800" dirty="0">
                <a:latin typeface="+mj-lt"/>
              </a:rPr>
              <a:t>The PACC is responsible for providing state of the art methods </a:t>
            </a:r>
          </a:p>
          <a:p>
            <a:pPr marL="1243050" lvl="3" indent="-285750" algn="just">
              <a:lnSpc>
                <a:spcPct val="100000"/>
              </a:lnSpc>
              <a:buFont typeface="Arial" panose="020B0604020202020204" pitchFamily="34" charset="0"/>
              <a:buChar char="•"/>
            </a:pPr>
            <a:r>
              <a:rPr lang="en-GB" sz="1800" dirty="0"/>
              <a:t>to support an efficient and targeted risk management,</a:t>
            </a:r>
            <a:endParaRPr lang="en-GB" sz="1800" dirty="0">
              <a:latin typeface="+mj-lt"/>
            </a:endParaRPr>
          </a:p>
          <a:p>
            <a:pPr marL="1243050" lvl="3" indent="-285750" algn="just">
              <a:lnSpc>
                <a:spcPct val="100000"/>
              </a:lnSpc>
              <a:buFont typeface="Arial" panose="020B0604020202020204" pitchFamily="34" charset="0"/>
              <a:buChar char="•"/>
            </a:pPr>
            <a:r>
              <a:rPr lang="en-GB" sz="1800" dirty="0">
                <a:latin typeface="+mn-lt"/>
              </a:rPr>
              <a:t>increasing efficiency in auditing and anti-fraud activities and</a:t>
            </a:r>
            <a:endParaRPr lang="en-GB" sz="1800" dirty="0"/>
          </a:p>
          <a:p>
            <a:pPr marL="1243050" lvl="3" indent="-285750" algn="just">
              <a:lnSpc>
                <a:spcPct val="100000"/>
              </a:lnSpc>
              <a:buFont typeface="Arial" panose="020B0604020202020204" pitchFamily="34" charset="0"/>
              <a:buChar char="•"/>
            </a:pPr>
            <a:r>
              <a:rPr lang="en-GB" sz="1800" dirty="0">
                <a:latin typeface="+mn-lt"/>
              </a:rPr>
              <a:t>tax collection. </a:t>
            </a:r>
          </a:p>
          <a:p>
            <a:pPr marL="285750" lvl="1" indent="-285750" algn="just">
              <a:lnSpc>
                <a:spcPct val="100000"/>
              </a:lnSpc>
              <a:spcBef>
                <a:spcPts val="1000"/>
              </a:spcBef>
              <a:buFont typeface="Wingdings" panose="05000000000000000000" pitchFamily="2" charset="2"/>
              <a:buChar char="Ø"/>
            </a:pPr>
            <a:r>
              <a:rPr lang="en-GB" sz="1800" dirty="0">
                <a:latin typeface="+mj-lt"/>
              </a:rPr>
              <a:t>4 subject areas:</a:t>
            </a:r>
          </a:p>
          <a:p>
            <a:pPr marL="1243050" lvl="3" indent="-285750" algn="just">
              <a:lnSpc>
                <a:spcPct val="100000"/>
              </a:lnSpc>
              <a:buFont typeface="Arial" panose="020B0604020202020204" pitchFamily="34" charset="0"/>
              <a:buChar char="•"/>
            </a:pPr>
            <a:r>
              <a:rPr lang="en-GB" sz="1800" dirty="0"/>
              <a:t>Predictive Analytics</a:t>
            </a:r>
          </a:p>
          <a:p>
            <a:pPr marL="1243050" lvl="3" indent="-285750" algn="just">
              <a:lnSpc>
                <a:spcPct val="100000"/>
              </a:lnSpc>
              <a:buFont typeface="Arial" panose="020B0604020202020204" pitchFamily="34" charset="0"/>
              <a:buChar char="•"/>
            </a:pPr>
            <a:r>
              <a:rPr lang="en-GB" sz="1800" dirty="0"/>
              <a:t>Advanced Analytics</a:t>
            </a:r>
          </a:p>
          <a:p>
            <a:pPr marL="1243050" lvl="3" indent="-285750" algn="just">
              <a:lnSpc>
                <a:spcPct val="100000"/>
              </a:lnSpc>
              <a:buFont typeface="Arial" panose="020B0604020202020204" pitchFamily="34" charset="0"/>
              <a:buChar char="•"/>
            </a:pPr>
            <a:r>
              <a:rPr lang="en-GB" sz="1800" dirty="0"/>
              <a:t>Tax Analytics</a:t>
            </a:r>
          </a:p>
          <a:p>
            <a:pPr marL="1243050" lvl="3" indent="-285750" algn="just">
              <a:lnSpc>
                <a:spcPct val="100000"/>
              </a:lnSpc>
              <a:buFont typeface="Arial" panose="020B0604020202020204" pitchFamily="34" charset="0"/>
              <a:buChar char="•"/>
            </a:pPr>
            <a:r>
              <a:rPr lang="en-GB" sz="1800" dirty="0"/>
              <a:t>Customs Analytics</a:t>
            </a:r>
          </a:p>
          <a:p>
            <a:pPr marL="955050" lvl="2" indent="-285750" algn="just">
              <a:spcBef>
                <a:spcPts val="1000"/>
              </a:spcBef>
              <a:buFont typeface="Arial" panose="020B0604020202020204" pitchFamily="34" charset="0"/>
              <a:buChar char="•"/>
            </a:pPr>
            <a:endParaRPr lang="en-GB" dirty="0"/>
          </a:p>
          <a:p>
            <a:pPr marL="669300" lvl="2" indent="0" algn="just">
              <a:spcBef>
                <a:spcPts val="1000"/>
              </a:spcBef>
              <a:buNone/>
            </a:pPr>
            <a:endParaRPr lang="en-GB" dirty="0"/>
          </a:p>
        </p:txBody>
      </p:sp>
      <p:sp>
        <p:nvSpPr>
          <p:cNvPr id="6" name="Bildplatzhalter 5">
            <a:extLst>
              <a:ext uri="{FF2B5EF4-FFF2-40B4-BE49-F238E27FC236}">
                <a16:creationId xmlns:a16="http://schemas.microsoft.com/office/drawing/2014/main" id="{3245962E-2B9A-4797-84B8-83CEEACBCAB3}"/>
              </a:ext>
            </a:extLst>
          </p:cNvPr>
          <p:cNvSpPr>
            <a:spLocks noGrp="1"/>
          </p:cNvSpPr>
          <p:nvPr>
            <p:ph type="pic" sz="quarter" idx="14"/>
          </p:nvPr>
        </p:nvSpPr>
        <p:spPr/>
      </p:sp>
      <p:sp>
        <p:nvSpPr>
          <p:cNvPr id="4" name="Titel 3">
            <a:extLst>
              <a:ext uri="{FF2B5EF4-FFF2-40B4-BE49-F238E27FC236}">
                <a16:creationId xmlns:a16="http://schemas.microsoft.com/office/drawing/2014/main" id="{97CD6B2F-1D42-44C1-8584-CE84A83A9359}"/>
              </a:ext>
            </a:extLst>
          </p:cNvPr>
          <p:cNvSpPr>
            <a:spLocks noGrp="1"/>
          </p:cNvSpPr>
          <p:nvPr>
            <p:ph type="title"/>
          </p:nvPr>
        </p:nvSpPr>
        <p:spPr>
          <a:xfrm>
            <a:off x="549128" y="388654"/>
            <a:ext cx="7938194" cy="1264618"/>
          </a:xfrm>
        </p:spPr>
        <p:txBody>
          <a:bodyPr/>
          <a:lstStyle/>
          <a:p>
            <a:pPr algn="ctr"/>
            <a:r>
              <a:rPr lang="en-GB" dirty="0"/>
              <a:t>Establishment of Predictive Analytics Competence </a:t>
            </a:r>
            <a:r>
              <a:rPr lang="en-US" dirty="0"/>
              <a:t>Center</a:t>
            </a:r>
            <a:r>
              <a:rPr lang="en-GB" dirty="0"/>
              <a:t> (PACC)</a:t>
            </a:r>
          </a:p>
        </p:txBody>
      </p:sp>
      <p:sp>
        <p:nvSpPr>
          <p:cNvPr id="2" name="Slide Number Placeholder 1">
            <a:extLst>
              <a:ext uri="{FF2B5EF4-FFF2-40B4-BE49-F238E27FC236}">
                <a16:creationId xmlns:a16="http://schemas.microsoft.com/office/drawing/2014/main" id="{941D2574-D87C-97FD-3A31-9D9E38C17CD6}"/>
              </a:ext>
            </a:extLst>
          </p:cNvPr>
          <p:cNvSpPr>
            <a:spLocks noGrp="1"/>
          </p:cNvSpPr>
          <p:nvPr>
            <p:ph type="sldNum" sz="quarter" idx="17"/>
          </p:nvPr>
        </p:nvSpPr>
        <p:spPr/>
        <p:txBody>
          <a:bodyPr/>
          <a:lstStyle/>
          <a:p>
            <a:pPr marL="0" indent="0">
              <a:buNone/>
            </a:pPr>
            <a:fld id="{68F3185B-C653-42AE-8B74-FF214C291574}" type="slidenum">
              <a:rPr lang="en-US" smtClean="0"/>
              <a:pPr marL="0" indent="0">
                <a:buNone/>
              </a:pPr>
              <a:t>22</a:t>
            </a:fld>
            <a:endParaRPr lang="en-US" dirty="0"/>
          </a:p>
        </p:txBody>
      </p:sp>
      <p:sp>
        <p:nvSpPr>
          <p:cNvPr id="7" name="Textfeld 14">
            <a:extLst>
              <a:ext uri="{FF2B5EF4-FFF2-40B4-BE49-F238E27FC236}">
                <a16:creationId xmlns:a16="http://schemas.microsoft.com/office/drawing/2014/main" id="{FD3FC50F-8080-8CE1-1A6B-EE02238A709C}"/>
              </a:ext>
            </a:extLst>
          </p:cNvPr>
          <p:cNvSpPr txBox="1"/>
          <p:nvPr/>
        </p:nvSpPr>
        <p:spPr>
          <a:xfrm>
            <a:off x="541814" y="2047174"/>
            <a:ext cx="1433498" cy="4428658"/>
          </a:xfrm>
          <a:prstGeom prst="rect">
            <a:avLst/>
          </a:prstGeom>
        </p:spPr>
        <p:txBody>
          <a:bodyPr vert="horz" lIns="91440" tIns="45720" rIns="91440" bIns="45720" rtlCol="0">
            <a:normAutofit/>
          </a:bodyPr>
          <a:lstStyle/>
          <a:p>
            <a:pPr lvl="0">
              <a:lnSpc>
                <a:spcPct val="105000"/>
              </a:lnSpc>
              <a:spcAft>
                <a:spcPts val="600"/>
              </a:spcAft>
              <a:buFont typeface="Wingdings 2" panose="05020102010507070707" pitchFamily="18" charset="2"/>
            </a:pPr>
            <a:r>
              <a:rPr lang="en-GB" sz="1100" dirty="0">
                <a:solidFill>
                  <a:schemeClr val="bg1">
                    <a:lumMod val="75000"/>
                  </a:schemeClr>
                </a:solidFill>
              </a:rPr>
              <a:t>What is predictive analytics?</a:t>
            </a:r>
          </a:p>
          <a:p>
            <a:pPr>
              <a:lnSpc>
                <a:spcPct val="105000"/>
              </a:lnSpc>
              <a:spcAft>
                <a:spcPts val="600"/>
              </a:spcAft>
              <a:buFont typeface="Wingdings 2" panose="05020102010507070707" pitchFamily="18" charset="2"/>
            </a:pPr>
            <a:r>
              <a:rPr lang="en-US" sz="1100" dirty="0">
                <a:solidFill>
                  <a:schemeClr val="bg1">
                    <a:lumMod val="75000"/>
                  </a:schemeClr>
                </a:solidFill>
              </a:rPr>
              <a:t>Data mining: Tax returns – the raw material of predictive analytics</a:t>
            </a:r>
          </a:p>
          <a:p>
            <a:pPr lvl="0">
              <a:lnSpc>
                <a:spcPct val="105000"/>
              </a:lnSpc>
              <a:spcAft>
                <a:spcPts val="600"/>
              </a:spcAft>
              <a:buFont typeface="Wingdings 2" panose="05020102010507070707" pitchFamily="18" charset="2"/>
            </a:pPr>
            <a:r>
              <a:rPr lang="en-US" sz="1100" dirty="0">
                <a:solidFill>
                  <a:schemeClr val="bg1">
                    <a:lumMod val="75000"/>
                  </a:schemeClr>
                </a:solidFill>
              </a:rPr>
              <a:t>Legal basis for the implementation of predictive analytics</a:t>
            </a:r>
          </a:p>
          <a:p>
            <a:pPr lvl="0">
              <a:lnSpc>
                <a:spcPct val="105000"/>
              </a:lnSpc>
              <a:spcAft>
                <a:spcPts val="600"/>
              </a:spcAft>
              <a:buFont typeface="Wingdings 2" panose="05020102010507070707" pitchFamily="18" charset="2"/>
            </a:pPr>
            <a:r>
              <a:rPr lang="en-US" sz="1100" dirty="0">
                <a:solidFill>
                  <a:schemeClr val="accent6">
                    <a:lumMod val="75000"/>
                  </a:schemeClr>
                </a:solidFill>
              </a:rPr>
              <a:t>Application fields in Austrian tax administration</a:t>
            </a:r>
          </a:p>
          <a:p>
            <a:pPr lvl="0">
              <a:lnSpc>
                <a:spcPct val="105000"/>
              </a:lnSpc>
              <a:spcAft>
                <a:spcPts val="600"/>
              </a:spcAft>
              <a:buFont typeface="Wingdings 2" panose="05020102010507070707" pitchFamily="18" charset="2"/>
            </a:pPr>
            <a:r>
              <a:rPr lang="en-US" sz="1100" dirty="0">
                <a:solidFill>
                  <a:schemeClr val="bg1">
                    <a:lumMod val="75000"/>
                  </a:schemeClr>
                </a:solidFill>
              </a:rPr>
              <a:t>Lessons learned</a:t>
            </a:r>
          </a:p>
          <a:p>
            <a:pPr lvl="0">
              <a:lnSpc>
                <a:spcPct val="105000"/>
              </a:lnSpc>
              <a:buFont typeface="Wingdings 2" panose="05020102010507070707" pitchFamily="18" charset="2"/>
            </a:pPr>
            <a:endParaRPr lang="en-US" sz="2000" b="1" dirty="0"/>
          </a:p>
          <a:p>
            <a:pPr lvl="0">
              <a:lnSpc>
                <a:spcPct val="105000"/>
              </a:lnSpc>
              <a:buFont typeface="Wingdings 2" panose="05020102010507070707" pitchFamily="18" charset="2"/>
            </a:pPr>
            <a:endParaRPr lang="en-GB" sz="2000" b="1" dirty="0"/>
          </a:p>
          <a:p>
            <a:pPr lvl="0">
              <a:lnSpc>
                <a:spcPct val="105000"/>
              </a:lnSpc>
              <a:buFont typeface="Wingdings 2" panose="05020102010507070707" pitchFamily="18" charset="2"/>
            </a:pPr>
            <a:endParaRPr lang="en-GB" sz="2000" b="1" dirty="0"/>
          </a:p>
        </p:txBody>
      </p:sp>
    </p:spTree>
    <p:extLst>
      <p:ext uri="{BB962C8B-B14F-4D97-AF65-F5344CB8AC3E}">
        <p14:creationId xmlns:p14="http://schemas.microsoft.com/office/powerpoint/2010/main" val="2676916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a:xfrm>
            <a:off x="2312600" y="2056440"/>
            <a:ext cx="6542249" cy="4419391"/>
          </a:xfrm>
        </p:spPr>
        <p:txBody>
          <a:bodyPr/>
          <a:lstStyle/>
          <a:p>
            <a:pPr marL="285750" lvl="1" indent="-285750">
              <a:spcBef>
                <a:spcPts val="1000"/>
              </a:spcBef>
              <a:buFont typeface="Wingdings" panose="05000000000000000000" pitchFamily="2" charset="2"/>
              <a:buChar char="Ø"/>
            </a:pPr>
            <a:r>
              <a:rPr lang="en-US" sz="1800" dirty="0">
                <a:latin typeface="+mj-lt"/>
              </a:rPr>
              <a:t>What does the Austrian tax administration want to achieve?</a:t>
            </a:r>
          </a:p>
          <a:p>
            <a:pPr marL="552450" lvl="1" indent="-285750">
              <a:buFont typeface="Wingdings" panose="05000000000000000000" pitchFamily="2" charset="2"/>
              <a:buChar char="§"/>
            </a:pPr>
            <a:r>
              <a:rPr lang="en-US" sz="1600" dirty="0">
                <a:sym typeface="Wingdings" panose="05000000000000000000" pitchFamily="2" charset="2"/>
              </a:rPr>
              <a:t>Identification of cases worth for tax auditing (fraud cases) on basis of old patterns and data characteristics  comparison of data of past tax fraud cases with actual cases (taxpayers)  trying to find similarities between them.</a:t>
            </a:r>
          </a:p>
          <a:p>
            <a:pPr marL="552450" lvl="1" indent="-285750">
              <a:buFont typeface="Wingdings" panose="05000000000000000000" pitchFamily="2" charset="2"/>
              <a:buChar char="§"/>
            </a:pPr>
            <a:r>
              <a:rPr lang="en-GB" sz="1600" dirty="0">
                <a:sym typeface="Wingdings" panose="05000000000000000000" pitchFamily="2" charset="2"/>
              </a:rPr>
              <a:t>Improving anti-fraud and tax compliance (pareto principle  with 20% of the total effort achieving 80% of the results).</a:t>
            </a:r>
          </a:p>
          <a:p>
            <a:pPr marL="552450" lvl="1" indent="-285750">
              <a:buFont typeface="Wingdings" panose="05000000000000000000" pitchFamily="2" charset="2"/>
              <a:buChar char="§"/>
            </a:pPr>
            <a:r>
              <a:rPr lang="en-GB" sz="1600" dirty="0">
                <a:sym typeface="Wingdings" panose="05000000000000000000" pitchFamily="2" charset="2"/>
              </a:rPr>
              <a:t>Increase in control and audit effectiveness.</a:t>
            </a:r>
          </a:p>
          <a:p>
            <a:pPr marL="552450" lvl="1" indent="-285750">
              <a:buFont typeface="Wingdings" panose="05000000000000000000" pitchFamily="2" charset="2"/>
              <a:buChar char="§"/>
            </a:pPr>
            <a:r>
              <a:rPr lang="en-GB" sz="1600" dirty="0">
                <a:sym typeface="Wingdings" panose="05000000000000000000" pitchFamily="2" charset="2"/>
              </a:rPr>
              <a:t>Increasing the success rate in connection the selection of cases for tax audits  finding persons/companies  with tax liabilities and thus worth auditing.</a:t>
            </a:r>
          </a:p>
          <a:p>
            <a:pPr marL="552450" lvl="1" indent="-285750">
              <a:buFont typeface="Wingdings" panose="05000000000000000000" pitchFamily="2" charset="2"/>
              <a:buChar char="§"/>
            </a:pPr>
            <a:r>
              <a:rPr lang="en-GB" sz="1600" dirty="0">
                <a:sym typeface="Wingdings" panose="05000000000000000000" pitchFamily="2" charset="2"/>
              </a:rPr>
              <a:t>Challenge  How do I select persons/companies with the highest risk of tax fraud?</a:t>
            </a:r>
          </a:p>
          <a:p>
            <a:pPr marL="552450" lvl="1" indent="-285750">
              <a:buFont typeface="Wingdings" panose="05000000000000000000" pitchFamily="2" charset="2"/>
              <a:buChar char="§"/>
            </a:pPr>
            <a:endParaRPr lang="en-US" sz="1600" dirty="0">
              <a:sym typeface="Wingdings" panose="05000000000000000000" pitchFamily="2" charset="2"/>
            </a:endParaRPr>
          </a:p>
          <a:p>
            <a:pPr lvl="1" indent="0">
              <a:buNone/>
            </a:pPr>
            <a:endParaRPr lang="de-AT" dirty="0">
              <a:solidFill>
                <a:srgbClr val="FF0000"/>
              </a:solidFill>
            </a:endParaRPr>
          </a:p>
          <a:p>
            <a:pPr marL="552450" lvl="1" indent="-285750">
              <a:buFont typeface="Wingdings" panose="05000000000000000000" pitchFamily="2" charset="2"/>
              <a:buChar char="Ø"/>
            </a:pPr>
            <a:endParaRPr lang="de-AT" dirty="0">
              <a:solidFill>
                <a:srgbClr val="FF0000"/>
              </a:solidFill>
            </a:endParaRPr>
          </a:p>
          <a:p>
            <a:endParaRPr lang="de-AT" dirty="0"/>
          </a:p>
        </p:txBody>
      </p:sp>
      <p:sp>
        <p:nvSpPr>
          <p:cNvPr id="3" name="Bildplatzhalter 2"/>
          <p:cNvSpPr>
            <a:spLocks noGrp="1"/>
          </p:cNvSpPr>
          <p:nvPr>
            <p:ph type="pic" sz="quarter" idx="14"/>
          </p:nvPr>
        </p:nvSpPr>
        <p:spPr/>
      </p:sp>
      <p:sp>
        <p:nvSpPr>
          <p:cNvPr id="5" name="Foliennummernplatzhalter 4"/>
          <p:cNvSpPr>
            <a:spLocks noGrp="1"/>
          </p:cNvSpPr>
          <p:nvPr>
            <p:ph type="sldNum" sz="quarter" idx="17"/>
          </p:nvPr>
        </p:nvSpPr>
        <p:spPr/>
        <p:txBody>
          <a:bodyPr/>
          <a:lstStyle/>
          <a:p>
            <a:pPr marL="0" indent="0">
              <a:buNone/>
            </a:pPr>
            <a:fld id="{68F3185B-C653-42AE-8B74-FF214C291574}" type="slidenum">
              <a:rPr lang="en-US" smtClean="0"/>
              <a:pPr marL="0" indent="0">
                <a:buNone/>
              </a:pPr>
              <a:t>23</a:t>
            </a:fld>
            <a:endParaRPr lang="en-US" dirty="0"/>
          </a:p>
        </p:txBody>
      </p:sp>
      <p:sp>
        <p:nvSpPr>
          <p:cNvPr id="6" name="Titel 5"/>
          <p:cNvSpPr>
            <a:spLocks noGrp="1"/>
          </p:cNvSpPr>
          <p:nvPr>
            <p:ph type="title"/>
          </p:nvPr>
        </p:nvSpPr>
        <p:spPr>
          <a:xfrm>
            <a:off x="602903" y="305446"/>
            <a:ext cx="7938194" cy="1273704"/>
          </a:xfrm>
        </p:spPr>
        <p:txBody>
          <a:bodyPr/>
          <a:lstStyle/>
          <a:p>
            <a:pPr algn="ctr"/>
            <a:r>
              <a:rPr lang="en-GB" dirty="0"/>
              <a:t>Modern and innovative risk management through </a:t>
            </a:r>
            <a:r>
              <a:rPr lang="de-AT" dirty="0" err="1"/>
              <a:t>Predictive</a:t>
            </a:r>
            <a:r>
              <a:rPr lang="de-AT" dirty="0"/>
              <a:t> Analytics</a:t>
            </a:r>
            <a:br>
              <a:rPr lang="de-AT" dirty="0"/>
            </a:br>
            <a:endParaRPr lang="de-AT" dirty="0"/>
          </a:p>
        </p:txBody>
      </p:sp>
      <p:sp>
        <p:nvSpPr>
          <p:cNvPr id="7" name="Textfeld 14">
            <a:extLst>
              <a:ext uri="{FF2B5EF4-FFF2-40B4-BE49-F238E27FC236}">
                <a16:creationId xmlns:a16="http://schemas.microsoft.com/office/drawing/2014/main" id="{E1E0289C-723C-0743-F93D-E36F06386F95}"/>
              </a:ext>
            </a:extLst>
          </p:cNvPr>
          <p:cNvSpPr txBox="1"/>
          <p:nvPr/>
        </p:nvSpPr>
        <p:spPr>
          <a:xfrm>
            <a:off x="541814" y="2047174"/>
            <a:ext cx="1433498" cy="4428658"/>
          </a:xfrm>
          <a:prstGeom prst="rect">
            <a:avLst/>
          </a:prstGeom>
        </p:spPr>
        <p:txBody>
          <a:bodyPr vert="horz" lIns="91440" tIns="45720" rIns="91440" bIns="45720" rtlCol="0">
            <a:normAutofit/>
          </a:bodyPr>
          <a:lstStyle/>
          <a:p>
            <a:pPr lvl="0">
              <a:lnSpc>
                <a:spcPct val="105000"/>
              </a:lnSpc>
              <a:spcAft>
                <a:spcPts val="600"/>
              </a:spcAft>
              <a:buFont typeface="Wingdings 2" panose="05020102010507070707" pitchFamily="18" charset="2"/>
            </a:pPr>
            <a:r>
              <a:rPr lang="en-GB" sz="1100" dirty="0">
                <a:solidFill>
                  <a:schemeClr val="bg1">
                    <a:lumMod val="75000"/>
                  </a:schemeClr>
                </a:solidFill>
              </a:rPr>
              <a:t>What is predictive analytics?</a:t>
            </a:r>
          </a:p>
          <a:p>
            <a:pPr>
              <a:lnSpc>
                <a:spcPct val="105000"/>
              </a:lnSpc>
              <a:spcAft>
                <a:spcPts val="600"/>
              </a:spcAft>
              <a:buFont typeface="Wingdings 2" panose="05020102010507070707" pitchFamily="18" charset="2"/>
            </a:pPr>
            <a:r>
              <a:rPr lang="en-US" sz="1100" dirty="0">
                <a:solidFill>
                  <a:schemeClr val="bg1">
                    <a:lumMod val="75000"/>
                  </a:schemeClr>
                </a:solidFill>
              </a:rPr>
              <a:t>Data mining: Tax returns – the raw material of predictive analytics</a:t>
            </a:r>
          </a:p>
          <a:p>
            <a:pPr lvl="0">
              <a:lnSpc>
                <a:spcPct val="105000"/>
              </a:lnSpc>
              <a:spcAft>
                <a:spcPts val="600"/>
              </a:spcAft>
              <a:buFont typeface="Wingdings 2" panose="05020102010507070707" pitchFamily="18" charset="2"/>
            </a:pPr>
            <a:r>
              <a:rPr lang="en-US" sz="1100" dirty="0">
                <a:solidFill>
                  <a:schemeClr val="bg1">
                    <a:lumMod val="75000"/>
                  </a:schemeClr>
                </a:solidFill>
              </a:rPr>
              <a:t>Legal basis for the implementation of predictive analytics</a:t>
            </a:r>
          </a:p>
          <a:p>
            <a:pPr lvl="0">
              <a:lnSpc>
                <a:spcPct val="105000"/>
              </a:lnSpc>
              <a:spcAft>
                <a:spcPts val="600"/>
              </a:spcAft>
              <a:buFont typeface="Wingdings 2" panose="05020102010507070707" pitchFamily="18" charset="2"/>
            </a:pPr>
            <a:r>
              <a:rPr lang="en-US" sz="1100" dirty="0">
                <a:solidFill>
                  <a:schemeClr val="accent6">
                    <a:lumMod val="75000"/>
                  </a:schemeClr>
                </a:solidFill>
              </a:rPr>
              <a:t>Application fields in Austrian tax administration</a:t>
            </a:r>
          </a:p>
          <a:p>
            <a:pPr lvl="0">
              <a:lnSpc>
                <a:spcPct val="105000"/>
              </a:lnSpc>
              <a:spcAft>
                <a:spcPts val="600"/>
              </a:spcAft>
              <a:buFont typeface="Wingdings 2" panose="05020102010507070707" pitchFamily="18" charset="2"/>
            </a:pPr>
            <a:r>
              <a:rPr lang="en-US" sz="1100" dirty="0">
                <a:solidFill>
                  <a:schemeClr val="bg1">
                    <a:lumMod val="75000"/>
                  </a:schemeClr>
                </a:solidFill>
              </a:rPr>
              <a:t>Lessons learned</a:t>
            </a:r>
          </a:p>
          <a:p>
            <a:pPr lvl="0">
              <a:lnSpc>
                <a:spcPct val="105000"/>
              </a:lnSpc>
              <a:buFont typeface="Wingdings 2" panose="05020102010507070707" pitchFamily="18" charset="2"/>
            </a:pPr>
            <a:endParaRPr lang="en-US" sz="2000" b="1" dirty="0"/>
          </a:p>
          <a:p>
            <a:pPr lvl="0">
              <a:lnSpc>
                <a:spcPct val="105000"/>
              </a:lnSpc>
              <a:buFont typeface="Wingdings 2" panose="05020102010507070707" pitchFamily="18" charset="2"/>
            </a:pPr>
            <a:endParaRPr lang="en-GB" sz="2000" b="1" dirty="0"/>
          </a:p>
          <a:p>
            <a:pPr lvl="0">
              <a:lnSpc>
                <a:spcPct val="105000"/>
              </a:lnSpc>
              <a:buFont typeface="Wingdings 2" panose="05020102010507070707" pitchFamily="18" charset="2"/>
            </a:pPr>
            <a:endParaRPr lang="en-GB" sz="2000" b="1" dirty="0"/>
          </a:p>
        </p:txBody>
      </p:sp>
    </p:spTree>
    <p:extLst>
      <p:ext uri="{BB962C8B-B14F-4D97-AF65-F5344CB8AC3E}">
        <p14:creationId xmlns:p14="http://schemas.microsoft.com/office/powerpoint/2010/main" val="37048708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a:xfrm>
            <a:off x="2234778" y="1648743"/>
            <a:ext cx="6508691" cy="4827089"/>
          </a:xfrm>
        </p:spPr>
        <p:txBody>
          <a:bodyPr/>
          <a:lstStyle/>
          <a:p>
            <a:pPr marL="285750" lvl="1" indent="-285750">
              <a:spcBef>
                <a:spcPts val="1000"/>
              </a:spcBef>
              <a:buFont typeface="Wingdings" panose="05000000000000000000" pitchFamily="2" charset="2"/>
              <a:buChar char="Ø"/>
            </a:pPr>
            <a:r>
              <a:rPr lang="en-GB" sz="1800" dirty="0">
                <a:latin typeface="+mj-lt"/>
              </a:rPr>
              <a:t>Risk-based case selection</a:t>
            </a:r>
          </a:p>
          <a:p>
            <a:pPr marL="552450" lvl="1" indent="-285750" algn="just">
              <a:buFont typeface="Wingdings" panose="05000000000000000000" pitchFamily="2" charset="2"/>
              <a:buChar char="§"/>
            </a:pPr>
            <a:r>
              <a:rPr lang="en-GB" sz="1700" b="1" dirty="0"/>
              <a:t>Tax audits</a:t>
            </a:r>
          </a:p>
          <a:p>
            <a:pPr marL="552450" lvl="1" indent="-285750" algn="just">
              <a:buFont typeface="Wingdings" panose="05000000000000000000" pitchFamily="2" charset="2"/>
              <a:buChar char="§"/>
            </a:pPr>
            <a:r>
              <a:rPr lang="en-GB" sz="1700" b="1" dirty="0"/>
              <a:t>Custom audits</a:t>
            </a:r>
          </a:p>
          <a:p>
            <a:pPr marL="285750" lvl="1" indent="-285750">
              <a:spcBef>
                <a:spcPts val="1000"/>
              </a:spcBef>
              <a:buFont typeface="Wingdings" panose="05000000000000000000" pitchFamily="2" charset="2"/>
              <a:buChar char="Ø"/>
            </a:pPr>
            <a:r>
              <a:rPr lang="en-GB" sz="1800" dirty="0">
                <a:latin typeface="+mj-lt"/>
              </a:rPr>
              <a:t>Real-time risk assessment/automated audits</a:t>
            </a:r>
          </a:p>
          <a:p>
            <a:pPr marL="552450" lvl="1" indent="-285750" algn="just">
              <a:buFont typeface="Wingdings" panose="05000000000000000000" pitchFamily="2" charset="2"/>
              <a:buChar char="§"/>
            </a:pPr>
            <a:r>
              <a:rPr lang="en-US" sz="1700" b="1" dirty="0"/>
              <a:t>Verification of administrative decisions</a:t>
            </a:r>
          </a:p>
          <a:p>
            <a:pPr marL="552450" lvl="1" indent="-285750" algn="just">
              <a:buFont typeface="Wingdings" panose="05000000000000000000" pitchFamily="2" charset="2"/>
              <a:buChar char="§"/>
            </a:pPr>
            <a:r>
              <a:rPr lang="en-US" sz="1700" b="1" dirty="0"/>
              <a:t>Assessment of aids</a:t>
            </a:r>
          </a:p>
          <a:p>
            <a:pPr marL="552450" lvl="1" indent="-285750" algn="just">
              <a:buFont typeface="Wingdings" panose="05000000000000000000" pitchFamily="2" charset="2"/>
              <a:buChar char="§"/>
            </a:pPr>
            <a:r>
              <a:rPr lang="en-US" sz="1700" b="1" dirty="0"/>
              <a:t>Standard audit file tax</a:t>
            </a:r>
          </a:p>
          <a:p>
            <a:pPr marL="285750" lvl="1" indent="-285750">
              <a:spcBef>
                <a:spcPts val="1000"/>
              </a:spcBef>
              <a:buFont typeface="Wingdings" panose="05000000000000000000" pitchFamily="2" charset="2"/>
              <a:buChar char="Ø"/>
            </a:pPr>
            <a:r>
              <a:rPr lang="en-US" sz="1800" dirty="0">
                <a:latin typeface="+mj-lt"/>
              </a:rPr>
              <a:t>Fight against fraud</a:t>
            </a:r>
          </a:p>
          <a:p>
            <a:pPr marL="552450" lvl="1" indent="-285750" algn="just">
              <a:buFont typeface="Wingdings" panose="05000000000000000000" pitchFamily="2" charset="2"/>
              <a:buChar char="§"/>
            </a:pPr>
            <a:r>
              <a:rPr lang="en-US" sz="1700" b="1" dirty="0"/>
              <a:t>Missing trader fraud</a:t>
            </a:r>
          </a:p>
          <a:p>
            <a:pPr marL="552450" lvl="1" indent="-285750" algn="just">
              <a:buFont typeface="Wingdings" panose="05000000000000000000" pitchFamily="2" charset="2"/>
              <a:buChar char="§"/>
            </a:pPr>
            <a:r>
              <a:rPr lang="en-US" sz="1700" b="1" dirty="0"/>
              <a:t>Establishment of companies</a:t>
            </a:r>
          </a:p>
          <a:p>
            <a:pPr marL="552450" lvl="1" indent="-285750" algn="just">
              <a:buFont typeface="Wingdings" panose="05000000000000000000" pitchFamily="2" charset="2"/>
              <a:buChar char="§"/>
            </a:pPr>
            <a:r>
              <a:rPr lang="en-US" sz="1700" b="1" dirty="0"/>
              <a:t>Deductions of value added tax</a:t>
            </a:r>
            <a:endParaRPr lang="en-US" sz="1600" dirty="0"/>
          </a:p>
          <a:p>
            <a:pPr marL="552450" lvl="1" indent="-285750">
              <a:buFont typeface="Wingdings" panose="05000000000000000000" pitchFamily="2" charset="2"/>
              <a:buChar char="Ø"/>
            </a:pPr>
            <a:endParaRPr lang="de-AT" sz="1600" dirty="0"/>
          </a:p>
          <a:p>
            <a:pPr lvl="1" indent="0">
              <a:buNone/>
            </a:pPr>
            <a:endParaRPr lang="de-AT" dirty="0">
              <a:solidFill>
                <a:srgbClr val="FF0000"/>
              </a:solidFill>
            </a:endParaRPr>
          </a:p>
          <a:p>
            <a:pPr marL="552450" lvl="1" indent="-285750">
              <a:buFont typeface="Wingdings" panose="05000000000000000000" pitchFamily="2" charset="2"/>
              <a:buChar char="Ø"/>
            </a:pPr>
            <a:endParaRPr lang="de-AT" dirty="0">
              <a:solidFill>
                <a:srgbClr val="FF0000"/>
              </a:solidFill>
            </a:endParaRPr>
          </a:p>
          <a:p>
            <a:endParaRPr lang="de-AT" dirty="0"/>
          </a:p>
        </p:txBody>
      </p:sp>
      <p:sp>
        <p:nvSpPr>
          <p:cNvPr id="3" name="Bildplatzhalter 2"/>
          <p:cNvSpPr>
            <a:spLocks noGrp="1"/>
          </p:cNvSpPr>
          <p:nvPr>
            <p:ph type="pic" sz="quarter" idx="14"/>
          </p:nvPr>
        </p:nvSpPr>
        <p:spPr/>
      </p:sp>
      <p:sp>
        <p:nvSpPr>
          <p:cNvPr id="5" name="Foliennummernplatzhalter 4"/>
          <p:cNvSpPr>
            <a:spLocks noGrp="1"/>
          </p:cNvSpPr>
          <p:nvPr>
            <p:ph type="sldNum" sz="quarter" idx="17"/>
          </p:nvPr>
        </p:nvSpPr>
        <p:spPr/>
        <p:txBody>
          <a:bodyPr/>
          <a:lstStyle/>
          <a:p>
            <a:pPr marL="0" indent="0">
              <a:buNone/>
            </a:pPr>
            <a:fld id="{68F3185B-C653-42AE-8B74-FF214C291574}" type="slidenum">
              <a:rPr lang="en-US" smtClean="0"/>
              <a:pPr marL="0" indent="0">
                <a:buNone/>
              </a:pPr>
              <a:t>24</a:t>
            </a:fld>
            <a:endParaRPr lang="en-US" dirty="0"/>
          </a:p>
        </p:txBody>
      </p:sp>
      <p:sp>
        <p:nvSpPr>
          <p:cNvPr id="6" name="Titel 5"/>
          <p:cNvSpPr>
            <a:spLocks noGrp="1"/>
          </p:cNvSpPr>
          <p:nvPr>
            <p:ph type="title"/>
          </p:nvPr>
        </p:nvSpPr>
        <p:spPr>
          <a:xfrm>
            <a:off x="602903" y="284751"/>
            <a:ext cx="7938194" cy="970088"/>
          </a:xfrm>
        </p:spPr>
        <p:txBody>
          <a:bodyPr/>
          <a:lstStyle/>
          <a:p>
            <a:pPr algn="ctr"/>
            <a:r>
              <a:rPr lang="en-US" sz="3200" b="1" dirty="0"/>
              <a:t>Application fields of predictive analytics</a:t>
            </a:r>
            <a:endParaRPr lang="en-US" dirty="0"/>
          </a:p>
        </p:txBody>
      </p:sp>
      <p:sp>
        <p:nvSpPr>
          <p:cNvPr id="8" name="Textfeld 14">
            <a:extLst>
              <a:ext uri="{FF2B5EF4-FFF2-40B4-BE49-F238E27FC236}">
                <a16:creationId xmlns:a16="http://schemas.microsoft.com/office/drawing/2014/main" id="{AE444D3D-AA8A-F97F-E432-CF7DCA2360C3}"/>
              </a:ext>
            </a:extLst>
          </p:cNvPr>
          <p:cNvSpPr txBox="1"/>
          <p:nvPr/>
        </p:nvSpPr>
        <p:spPr>
          <a:xfrm>
            <a:off x="602903" y="1591265"/>
            <a:ext cx="1433498" cy="4428658"/>
          </a:xfrm>
          <a:prstGeom prst="rect">
            <a:avLst/>
          </a:prstGeom>
        </p:spPr>
        <p:txBody>
          <a:bodyPr vert="horz" lIns="91440" tIns="45720" rIns="91440" bIns="45720" rtlCol="0">
            <a:normAutofit/>
          </a:bodyPr>
          <a:lstStyle/>
          <a:p>
            <a:pPr lvl="0">
              <a:lnSpc>
                <a:spcPct val="105000"/>
              </a:lnSpc>
              <a:spcAft>
                <a:spcPts val="600"/>
              </a:spcAft>
              <a:buFont typeface="Wingdings 2" panose="05020102010507070707" pitchFamily="18" charset="2"/>
            </a:pPr>
            <a:r>
              <a:rPr lang="en-GB" sz="1100" dirty="0">
                <a:solidFill>
                  <a:schemeClr val="bg1">
                    <a:lumMod val="75000"/>
                  </a:schemeClr>
                </a:solidFill>
              </a:rPr>
              <a:t>What is predictive analytics?</a:t>
            </a:r>
          </a:p>
          <a:p>
            <a:pPr>
              <a:lnSpc>
                <a:spcPct val="105000"/>
              </a:lnSpc>
              <a:spcAft>
                <a:spcPts val="600"/>
              </a:spcAft>
              <a:buFont typeface="Wingdings 2" panose="05020102010507070707" pitchFamily="18" charset="2"/>
            </a:pPr>
            <a:r>
              <a:rPr lang="en-US" sz="1100" dirty="0">
                <a:solidFill>
                  <a:schemeClr val="bg1">
                    <a:lumMod val="75000"/>
                  </a:schemeClr>
                </a:solidFill>
              </a:rPr>
              <a:t>Data mining: Tax returns – the raw material of predictive analytics</a:t>
            </a:r>
          </a:p>
          <a:p>
            <a:pPr lvl="0">
              <a:lnSpc>
                <a:spcPct val="105000"/>
              </a:lnSpc>
              <a:spcAft>
                <a:spcPts val="600"/>
              </a:spcAft>
              <a:buFont typeface="Wingdings 2" panose="05020102010507070707" pitchFamily="18" charset="2"/>
            </a:pPr>
            <a:r>
              <a:rPr lang="en-US" sz="1100" dirty="0">
                <a:solidFill>
                  <a:schemeClr val="bg1">
                    <a:lumMod val="75000"/>
                  </a:schemeClr>
                </a:solidFill>
              </a:rPr>
              <a:t>Legal basis for the implementation of predictive analytics</a:t>
            </a:r>
          </a:p>
          <a:p>
            <a:pPr lvl="0">
              <a:lnSpc>
                <a:spcPct val="105000"/>
              </a:lnSpc>
              <a:spcAft>
                <a:spcPts val="600"/>
              </a:spcAft>
              <a:buFont typeface="Wingdings 2" panose="05020102010507070707" pitchFamily="18" charset="2"/>
            </a:pPr>
            <a:r>
              <a:rPr lang="en-US" sz="1100" dirty="0">
                <a:solidFill>
                  <a:schemeClr val="accent6">
                    <a:lumMod val="75000"/>
                  </a:schemeClr>
                </a:solidFill>
              </a:rPr>
              <a:t>Application fields in Austrian tax administration</a:t>
            </a:r>
          </a:p>
          <a:p>
            <a:pPr lvl="0">
              <a:lnSpc>
                <a:spcPct val="105000"/>
              </a:lnSpc>
              <a:spcAft>
                <a:spcPts val="600"/>
              </a:spcAft>
              <a:buFont typeface="Wingdings 2" panose="05020102010507070707" pitchFamily="18" charset="2"/>
            </a:pPr>
            <a:r>
              <a:rPr lang="en-US" sz="1100" dirty="0">
                <a:solidFill>
                  <a:schemeClr val="bg1">
                    <a:lumMod val="75000"/>
                  </a:schemeClr>
                </a:solidFill>
              </a:rPr>
              <a:t>Lessons learned</a:t>
            </a:r>
          </a:p>
          <a:p>
            <a:pPr lvl="0">
              <a:lnSpc>
                <a:spcPct val="105000"/>
              </a:lnSpc>
              <a:buFont typeface="Wingdings 2" panose="05020102010507070707" pitchFamily="18" charset="2"/>
            </a:pPr>
            <a:endParaRPr lang="en-US" sz="2000" b="1" dirty="0"/>
          </a:p>
          <a:p>
            <a:pPr lvl="0">
              <a:lnSpc>
                <a:spcPct val="105000"/>
              </a:lnSpc>
              <a:buFont typeface="Wingdings 2" panose="05020102010507070707" pitchFamily="18" charset="2"/>
            </a:pPr>
            <a:endParaRPr lang="en-GB" sz="2000" b="1" dirty="0"/>
          </a:p>
          <a:p>
            <a:pPr lvl="0">
              <a:lnSpc>
                <a:spcPct val="105000"/>
              </a:lnSpc>
              <a:buFont typeface="Wingdings 2" panose="05020102010507070707" pitchFamily="18" charset="2"/>
            </a:pPr>
            <a:endParaRPr lang="en-GB" sz="2000" b="1" dirty="0"/>
          </a:p>
        </p:txBody>
      </p:sp>
    </p:spTree>
    <p:extLst>
      <p:ext uri="{BB962C8B-B14F-4D97-AF65-F5344CB8AC3E}">
        <p14:creationId xmlns:p14="http://schemas.microsoft.com/office/powerpoint/2010/main" val="39717199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solidFill>
                  <a:schemeClr val="tx2">
                    <a:lumMod val="75000"/>
                  </a:schemeClr>
                </a:solidFill>
              </a:rPr>
              <a:t>Lessons learned</a:t>
            </a:r>
          </a:p>
        </p:txBody>
      </p:sp>
    </p:spTree>
    <p:extLst>
      <p:ext uri="{BB962C8B-B14F-4D97-AF65-F5344CB8AC3E}">
        <p14:creationId xmlns:p14="http://schemas.microsoft.com/office/powerpoint/2010/main" val="32191578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ildplatzhalter 5">
            <a:extLst>
              <a:ext uri="{FF2B5EF4-FFF2-40B4-BE49-F238E27FC236}">
                <a16:creationId xmlns:a16="http://schemas.microsoft.com/office/drawing/2014/main" id="{B244FF1A-6CF6-4C48-B4C5-609D534C0740}"/>
              </a:ext>
            </a:extLst>
          </p:cNvPr>
          <p:cNvSpPr>
            <a:spLocks noGrp="1"/>
          </p:cNvSpPr>
          <p:nvPr>
            <p:ph type="pic" sz="quarter" idx="14"/>
          </p:nvPr>
        </p:nvSpPr>
        <p:spPr/>
      </p:sp>
      <p:sp>
        <p:nvSpPr>
          <p:cNvPr id="4" name="Titel 3">
            <a:extLst>
              <a:ext uri="{FF2B5EF4-FFF2-40B4-BE49-F238E27FC236}">
                <a16:creationId xmlns:a16="http://schemas.microsoft.com/office/drawing/2014/main" id="{E5A8B209-ACDE-4395-BDCC-7A061E62DFC4}"/>
              </a:ext>
            </a:extLst>
          </p:cNvPr>
          <p:cNvSpPr>
            <a:spLocks noGrp="1"/>
          </p:cNvSpPr>
          <p:nvPr>
            <p:ph type="title"/>
          </p:nvPr>
        </p:nvSpPr>
        <p:spPr>
          <a:xfrm>
            <a:off x="663992" y="358252"/>
            <a:ext cx="7938194" cy="581121"/>
          </a:xfrm>
        </p:spPr>
        <p:txBody>
          <a:bodyPr/>
          <a:lstStyle/>
          <a:p>
            <a:pPr algn="ctr"/>
            <a:r>
              <a:rPr lang="en-US" dirty="0"/>
              <a:t>Lessons learned I</a:t>
            </a:r>
          </a:p>
        </p:txBody>
      </p:sp>
      <p:sp>
        <p:nvSpPr>
          <p:cNvPr id="2" name="Slide Number Placeholder 1">
            <a:extLst>
              <a:ext uri="{FF2B5EF4-FFF2-40B4-BE49-F238E27FC236}">
                <a16:creationId xmlns:a16="http://schemas.microsoft.com/office/drawing/2014/main" id="{C8C481AF-FAD3-F45C-57A6-923C050C1852}"/>
              </a:ext>
            </a:extLst>
          </p:cNvPr>
          <p:cNvSpPr>
            <a:spLocks noGrp="1"/>
          </p:cNvSpPr>
          <p:nvPr>
            <p:ph type="sldNum" sz="quarter" idx="17"/>
          </p:nvPr>
        </p:nvSpPr>
        <p:spPr/>
        <p:txBody>
          <a:bodyPr/>
          <a:lstStyle/>
          <a:p>
            <a:pPr marL="0" indent="0">
              <a:buNone/>
            </a:pPr>
            <a:fld id="{68F3185B-C653-42AE-8B74-FF214C291574}" type="slidenum">
              <a:rPr lang="en-US" smtClean="0"/>
              <a:pPr marL="0" indent="0">
                <a:buNone/>
              </a:pPr>
              <a:t>26</a:t>
            </a:fld>
            <a:endParaRPr lang="en-US" dirty="0"/>
          </a:p>
        </p:txBody>
      </p:sp>
      <p:sp>
        <p:nvSpPr>
          <p:cNvPr id="7" name="Textfeld 14">
            <a:extLst>
              <a:ext uri="{FF2B5EF4-FFF2-40B4-BE49-F238E27FC236}">
                <a16:creationId xmlns:a16="http://schemas.microsoft.com/office/drawing/2014/main" id="{7A2210F8-269A-E1F8-0CCF-819ADD493858}"/>
              </a:ext>
            </a:extLst>
          </p:cNvPr>
          <p:cNvSpPr txBox="1"/>
          <p:nvPr/>
        </p:nvSpPr>
        <p:spPr>
          <a:xfrm>
            <a:off x="386563" y="1356185"/>
            <a:ext cx="1433498" cy="4428658"/>
          </a:xfrm>
          <a:prstGeom prst="rect">
            <a:avLst/>
          </a:prstGeom>
        </p:spPr>
        <p:txBody>
          <a:bodyPr vert="horz" lIns="91440" tIns="45720" rIns="91440" bIns="45720" rtlCol="0">
            <a:normAutofit/>
          </a:bodyPr>
          <a:lstStyle/>
          <a:p>
            <a:pPr lvl="0">
              <a:lnSpc>
                <a:spcPct val="105000"/>
              </a:lnSpc>
              <a:spcAft>
                <a:spcPts val="600"/>
              </a:spcAft>
              <a:buFont typeface="Wingdings 2" panose="05020102010507070707" pitchFamily="18" charset="2"/>
            </a:pPr>
            <a:r>
              <a:rPr lang="en-GB" sz="1100" dirty="0">
                <a:solidFill>
                  <a:schemeClr val="bg1">
                    <a:lumMod val="75000"/>
                  </a:schemeClr>
                </a:solidFill>
              </a:rPr>
              <a:t>What is predictive analytics?</a:t>
            </a:r>
          </a:p>
          <a:p>
            <a:pPr>
              <a:lnSpc>
                <a:spcPct val="105000"/>
              </a:lnSpc>
              <a:spcAft>
                <a:spcPts val="600"/>
              </a:spcAft>
              <a:buFont typeface="Wingdings 2" panose="05020102010507070707" pitchFamily="18" charset="2"/>
            </a:pPr>
            <a:r>
              <a:rPr lang="en-US" sz="1100" dirty="0">
                <a:solidFill>
                  <a:schemeClr val="bg1">
                    <a:lumMod val="75000"/>
                  </a:schemeClr>
                </a:solidFill>
              </a:rPr>
              <a:t>Data mining: Tax returns – the raw material of predictive analytics</a:t>
            </a:r>
          </a:p>
          <a:p>
            <a:pPr lvl="0">
              <a:lnSpc>
                <a:spcPct val="105000"/>
              </a:lnSpc>
              <a:spcAft>
                <a:spcPts val="600"/>
              </a:spcAft>
              <a:buFont typeface="Wingdings 2" panose="05020102010507070707" pitchFamily="18" charset="2"/>
            </a:pPr>
            <a:r>
              <a:rPr lang="en-US" sz="1100" dirty="0">
                <a:solidFill>
                  <a:schemeClr val="bg1">
                    <a:lumMod val="75000"/>
                  </a:schemeClr>
                </a:solidFill>
              </a:rPr>
              <a:t>Legal basis for the implementation of predictive analytics</a:t>
            </a:r>
          </a:p>
          <a:p>
            <a:pPr lvl="0">
              <a:lnSpc>
                <a:spcPct val="105000"/>
              </a:lnSpc>
              <a:spcAft>
                <a:spcPts val="600"/>
              </a:spcAft>
              <a:buFont typeface="Wingdings 2" panose="05020102010507070707" pitchFamily="18" charset="2"/>
            </a:pPr>
            <a:r>
              <a:rPr lang="en-US" sz="1100" dirty="0">
                <a:solidFill>
                  <a:schemeClr val="bg1">
                    <a:lumMod val="75000"/>
                  </a:schemeClr>
                </a:solidFill>
              </a:rPr>
              <a:t>Application fields in Austrian tax administration</a:t>
            </a:r>
          </a:p>
          <a:p>
            <a:pPr lvl="0">
              <a:lnSpc>
                <a:spcPct val="105000"/>
              </a:lnSpc>
              <a:spcAft>
                <a:spcPts val="600"/>
              </a:spcAft>
              <a:buFont typeface="Wingdings 2" panose="05020102010507070707" pitchFamily="18" charset="2"/>
            </a:pPr>
            <a:r>
              <a:rPr lang="en-US" sz="1100" b="1" dirty="0">
                <a:solidFill>
                  <a:schemeClr val="tx2">
                    <a:lumMod val="75000"/>
                  </a:schemeClr>
                </a:solidFill>
              </a:rPr>
              <a:t>Lessons learned</a:t>
            </a:r>
          </a:p>
          <a:p>
            <a:pPr lvl="0">
              <a:lnSpc>
                <a:spcPct val="105000"/>
              </a:lnSpc>
              <a:buFont typeface="Wingdings 2" panose="05020102010507070707" pitchFamily="18" charset="2"/>
            </a:pPr>
            <a:endParaRPr lang="en-US" sz="2000" b="1" dirty="0"/>
          </a:p>
          <a:p>
            <a:pPr lvl="0">
              <a:lnSpc>
                <a:spcPct val="105000"/>
              </a:lnSpc>
              <a:buFont typeface="Wingdings 2" panose="05020102010507070707" pitchFamily="18" charset="2"/>
            </a:pPr>
            <a:endParaRPr lang="en-GB" sz="2000" b="1" dirty="0"/>
          </a:p>
          <a:p>
            <a:pPr lvl="0">
              <a:lnSpc>
                <a:spcPct val="105000"/>
              </a:lnSpc>
              <a:buFont typeface="Wingdings 2" panose="05020102010507070707" pitchFamily="18" charset="2"/>
            </a:pPr>
            <a:endParaRPr lang="en-GB" sz="2000" b="1" dirty="0"/>
          </a:p>
        </p:txBody>
      </p:sp>
      <p:sp>
        <p:nvSpPr>
          <p:cNvPr id="8" name="Textplatzhalter 7">
            <a:extLst>
              <a:ext uri="{FF2B5EF4-FFF2-40B4-BE49-F238E27FC236}">
                <a16:creationId xmlns:a16="http://schemas.microsoft.com/office/drawing/2014/main" id="{CEF478D2-5F7B-BA66-FF1B-82A7702CCC75}"/>
              </a:ext>
            </a:extLst>
          </p:cNvPr>
          <p:cNvSpPr>
            <a:spLocks noGrp="1"/>
          </p:cNvSpPr>
          <p:nvPr>
            <p:ph type="body" sz="quarter" idx="13"/>
          </p:nvPr>
        </p:nvSpPr>
        <p:spPr>
          <a:xfrm>
            <a:off x="1820060" y="1356184"/>
            <a:ext cx="7061181" cy="4687263"/>
          </a:xfrm>
        </p:spPr>
        <p:txBody>
          <a:bodyPr/>
          <a:lstStyle/>
          <a:p>
            <a:pPr marL="285750" indent="-285750">
              <a:buFont typeface="Wingdings" panose="05000000000000000000" pitchFamily="2" charset="2"/>
              <a:buChar char="Ø"/>
            </a:pPr>
            <a:r>
              <a:rPr lang="en-US" dirty="0"/>
              <a:t>More efficient and targeted tax enforcement. </a:t>
            </a:r>
          </a:p>
          <a:p>
            <a:pPr marL="285750" indent="-285750">
              <a:buFont typeface="Wingdings" panose="05000000000000000000" pitchFamily="2" charset="2"/>
              <a:buChar char="Ø"/>
            </a:pPr>
            <a:r>
              <a:rPr lang="en-GB" i="1" dirty="0"/>
              <a:t>But according to our study conducted with 140 tax auditors in Austria leads to the conclusion that the case selection on basis of predictive analytics rarely detects cases resulting in tax payments.</a:t>
            </a:r>
          </a:p>
          <a:p>
            <a:pPr marL="285750" indent="-285750">
              <a:buFont typeface="Wingdings" panose="05000000000000000000" pitchFamily="2" charset="2"/>
              <a:buChar char="Ø"/>
            </a:pPr>
            <a:r>
              <a:rPr lang="en-GB" dirty="0">
                <a:sym typeface="Wingdings" panose="05000000000000000000" pitchFamily="2" charset="2"/>
              </a:rPr>
              <a:t>Savings in time and other resources on the part of the tax administration  this was one argument for the introduction of predictive analytics.</a:t>
            </a:r>
          </a:p>
          <a:p>
            <a:pPr marL="285750" indent="-285750">
              <a:buFont typeface="Wingdings" panose="05000000000000000000" pitchFamily="2" charset="2"/>
              <a:buChar char="Ø"/>
            </a:pPr>
            <a:r>
              <a:rPr lang="en-GB" i="1" dirty="0">
                <a:sym typeface="Wingdings" panose="05000000000000000000" pitchFamily="2" charset="2"/>
              </a:rPr>
              <a:t>But according to the study mentioned above tax auditors are under more pressure because of audit cases selected by means of predictive analytics  reason: beside their own cases selected, they have to audit the cases chosen by predictive analytics   heavier workload for auditors due to more audit cases.</a:t>
            </a:r>
            <a:endParaRPr lang="en-US" i="1" dirty="0">
              <a:sym typeface="Wingdings" panose="05000000000000000000" pitchFamily="2" charset="2"/>
            </a:endParaRPr>
          </a:p>
          <a:p>
            <a:endParaRPr lang="de-AT" dirty="0"/>
          </a:p>
          <a:p>
            <a:endParaRPr lang="en-GB" dirty="0"/>
          </a:p>
        </p:txBody>
      </p:sp>
    </p:spTree>
    <p:extLst>
      <p:ext uri="{BB962C8B-B14F-4D97-AF65-F5344CB8AC3E}">
        <p14:creationId xmlns:p14="http://schemas.microsoft.com/office/powerpoint/2010/main" val="33822355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ildplatzhalter 5">
            <a:extLst>
              <a:ext uri="{FF2B5EF4-FFF2-40B4-BE49-F238E27FC236}">
                <a16:creationId xmlns:a16="http://schemas.microsoft.com/office/drawing/2014/main" id="{B244FF1A-6CF6-4C48-B4C5-609D534C0740}"/>
              </a:ext>
            </a:extLst>
          </p:cNvPr>
          <p:cNvSpPr>
            <a:spLocks noGrp="1"/>
          </p:cNvSpPr>
          <p:nvPr>
            <p:ph type="pic" sz="quarter" idx="14"/>
          </p:nvPr>
        </p:nvSpPr>
        <p:spPr/>
      </p:sp>
      <p:sp>
        <p:nvSpPr>
          <p:cNvPr id="4" name="Titel 3">
            <a:extLst>
              <a:ext uri="{FF2B5EF4-FFF2-40B4-BE49-F238E27FC236}">
                <a16:creationId xmlns:a16="http://schemas.microsoft.com/office/drawing/2014/main" id="{E5A8B209-ACDE-4395-BDCC-7A061E62DFC4}"/>
              </a:ext>
            </a:extLst>
          </p:cNvPr>
          <p:cNvSpPr>
            <a:spLocks noGrp="1"/>
          </p:cNvSpPr>
          <p:nvPr>
            <p:ph type="title"/>
          </p:nvPr>
        </p:nvSpPr>
        <p:spPr>
          <a:xfrm>
            <a:off x="663992" y="358252"/>
            <a:ext cx="7938194" cy="581121"/>
          </a:xfrm>
        </p:spPr>
        <p:txBody>
          <a:bodyPr/>
          <a:lstStyle/>
          <a:p>
            <a:pPr algn="ctr"/>
            <a:r>
              <a:rPr lang="en-US" dirty="0"/>
              <a:t>Lessons learned II</a:t>
            </a:r>
          </a:p>
        </p:txBody>
      </p:sp>
      <p:sp>
        <p:nvSpPr>
          <p:cNvPr id="2" name="Slide Number Placeholder 1">
            <a:extLst>
              <a:ext uri="{FF2B5EF4-FFF2-40B4-BE49-F238E27FC236}">
                <a16:creationId xmlns:a16="http://schemas.microsoft.com/office/drawing/2014/main" id="{C8C481AF-FAD3-F45C-57A6-923C050C1852}"/>
              </a:ext>
            </a:extLst>
          </p:cNvPr>
          <p:cNvSpPr>
            <a:spLocks noGrp="1"/>
          </p:cNvSpPr>
          <p:nvPr>
            <p:ph type="sldNum" sz="quarter" idx="17"/>
          </p:nvPr>
        </p:nvSpPr>
        <p:spPr/>
        <p:txBody>
          <a:bodyPr/>
          <a:lstStyle/>
          <a:p>
            <a:pPr marL="0" indent="0">
              <a:buNone/>
            </a:pPr>
            <a:fld id="{68F3185B-C653-42AE-8B74-FF214C291574}" type="slidenum">
              <a:rPr lang="en-US" smtClean="0"/>
              <a:pPr marL="0" indent="0">
                <a:buNone/>
              </a:pPr>
              <a:t>27</a:t>
            </a:fld>
            <a:endParaRPr lang="en-US" dirty="0"/>
          </a:p>
        </p:txBody>
      </p:sp>
      <p:sp>
        <p:nvSpPr>
          <p:cNvPr id="8" name="Textplatzhalter 7">
            <a:extLst>
              <a:ext uri="{FF2B5EF4-FFF2-40B4-BE49-F238E27FC236}">
                <a16:creationId xmlns:a16="http://schemas.microsoft.com/office/drawing/2014/main" id="{CEF478D2-5F7B-BA66-FF1B-82A7702CCC75}"/>
              </a:ext>
            </a:extLst>
          </p:cNvPr>
          <p:cNvSpPr>
            <a:spLocks noGrp="1"/>
          </p:cNvSpPr>
          <p:nvPr>
            <p:ph type="body" sz="quarter" idx="13"/>
          </p:nvPr>
        </p:nvSpPr>
        <p:spPr>
          <a:xfrm>
            <a:off x="1820060" y="1356184"/>
            <a:ext cx="7061181" cy="5501816"/>
          </a:xfrm>
        </p:spPr>
        <p:txBody>
          <a:bodyPr/>
          <a:lstStyle/>
          <a:p>
            <a:pPr marL="285750" indent="-285750">
              <a:buFont typeface="Wingdings" panose="05000000000000000000" pitchFamily="2" charset="2"/>
              <a:buChar char="Ø"/>
            </a:pPr>
            <a:r>
              <a:rPr lang="en-US" dirty="0"/>
              <a:t>With regard to technical issues especially algorithms and their functioning there are no problems/issues </a:t>
            </a:r>
            <a:r>
              <a:rPr lang="en-US" dirty="0">
                <a:sym typeface="Wingdings" panose="05000000000000000000" pitchFamily="2" charset="2"/>
              </a:rPr>
              <a:t> there are suitable methods which work well.</a:t>
            </a:r>
          </a:p>
          <a:p>
            <a:pPr marL="285750" indent="-285750">
              <a:buFont typeface="Wingdings" panose="05000000000000000000" pitchFamily="2" charset="2"/>
              <a:buChar char="Ø"/>
            </a:pPr>
            <a:r>
              <a:rPr lang="en-US" dirty="0">
                <a:sym typeface="Wingdings" panose="05000000000000000000" pitchFamily="2" charset="2"/>
              </a:rPr>
              <a:t>But there are substantial legal questions:</a:t>
            </a:r>
          </a:p>
          <a:p>
            <a:pPr marL="552450" lvl="1" indent="-285750">
              <a:buFont typeface="Wingdings" panose="05000000000000000000" pitchFamily="2" charset="2"/>
              <a:buChar char="§"/>
            </a:pPr>
            <a:r>
              <a:rPr lang="en-GB" sz="1600" dirty="0">
                <a:sym typeface="Wingdings" panose="05000000000000000000" pitchFamily="2" charset="2"/>
              </a:rPr>
              <a:t>Currently only rudimentary legal </a:t>
            </a:r>
            <a:r>
              <a:rPr lang="en-US" sz="1600" dirty="0">
                <a:sym typeface="Wingdings" panose="05000000000000000000" pitchFamily="2" charset="2"/>
              </a:rPr>
              <a:t>provisions</a:t>
            </a:r>
            <a:r>
              <a:rPr lang="de-AT" sz="1600" dirty="0">
                <a:sym typeface="Wingdings" panose="05000000000000000000" pitchFamily="2" charset="2"/>
              </a:rPr>
              <a:t> </a:t>
            </a:r>
            <a:r>
              <a:rPr lang="en-US" sz="1600" dirty="0">
                <a:sym typeface="Wingdings" panose="05000000000000000000" pitchFamily="2" charset="2"/>
              </a:rPr>
              <a:t>exist  sections of Austrian Federal Fiscal Code. </a:t>
            </a:r>
          </a:p>
          <a:p>
            <a:pPr marL="552450" lvl="1" indent="-285750">
              <a:buFont typeface="Wingdings" panose="05000000000000000000" pitchFamily="2" charset="2"/>
              <a:buChar char="§"/>
            </a:pPr>
            <a:r>
              <a:rPr lang="en-US" sz="1600" dirty="0">
                <a:sym typeface="Wingdings" panose="05000000000000000000" pitchFamily="2" charset="2"/>
              </a:rPr>
              <a:t>But what about taxpayer rights?</a:t>
            </a:r>
          </a:p>
          <a:p>
            <a:pPr marL="1221750" lvl="2" indent="-285750">
              <a:buFont typeface="Wingdings" panose="05000000000000000000" pitchFamily="2" charset="2"/>
              <a:buChar char="§"/>
            </a:pPr>
            <a:r>
              <a:rPr lang="en-GB" dirty="0">
                <a:sym typeface="Wingdings" panose="05000000000000000000" pitchFamily="2" charset="2"/>
              </a:rPr>
              <a:t>Fundamental right to data protection  Predictive analytics may lead to profiling according to Article 4 of the General Data Protection Regulation  it may be doubted that tax authority meet the requirements of this regulation due to missing provisions in this regard.</a:t>
            </a:r>
          </a:p>
          <a:p>
            <a:pPr marL="1221750" lvl="2" indent="-285750">
              <a:buFont typeface="Wingdings" panose="05000000000000000000" pitchFamily="2" charset="2"/>
              <a:buChar char="§"/>
            </a:pPr>
            <a:r>
              <a:rPr lang="en-GB" dirty="0">
                <a:sym typeface="Wingdings" panose="05000000000000000000" pitchFamily="2" charset="2"/>
              </a:rPr>
              <a:t>Infringement of the fundamental right to private life.</a:t>
            </a:r>
          </a:p>
          <a:p>
            <a:pPr marL="1221750" lvl="2" indent="-285750">
              <a:buFont typeface="Wingdings" panose="05000000000000000000" pitchFamily="2" charset="2"/>
              <a:buChar char="§"/>
            </a:pPr>
            <a:r>
              <a:rPr lang="en-US" dirty="0">
                <a:sym typeface="Wingdings" panose="05000000000000000000" pitchFamily="2" charset="2"/>
              </a:rPr>
              <a:t>Complaints mechanisms  There is uncertainty whether the traditional mechanisms are sufficient when it comes to predictive analytics or if new mechanisms are needed  clarification is needed, but the requirement for new mechanism (legal innovations) cannot be excluded. </a:t>
            </a:r>
          </a:p>
          <a:p>
            <a:pPr marL="552450" lvl="1" indent="-285750">
              <a:buFont typeface="Wingdings" panose="05000000000000000000" pitchFamily="2" charset="2"/>
              <a:buChar char="§"/>
            </a:pPr>
            <a:endParaRPr lang="en-US" dirty="0">
              <a:sym typeface="Wingdings" panose="05000000000000000000" pitchFamily="2" charset="2"/>
            </a:endParaRPr>
          </a:p>
          <a:p>
            <a:pPr marL="285750" indent="-285750">
              <a:buFont typeface="Wingdings" panose="05000000000000000000" pitchFamily="2" charset="2"/>
              <a:buChar char="Ø"/>
            </a:pPr>
            <a:endParaRPr lang="en-US" dirty="0"/>
          </a:p>
        </p:txBody>
      </p:sp>
      <p:sp>
        <p:nvSpPr>
          <p:cNvPr id="9" name="Textfeld 14">
            <a:extLst>
              <a:ext uri="{FF2B5EF4-FFF2-40B4-BE49-F238E27FC236}">
                <a16:creationId xmlns:a16="http://schemas.microsoft.com/office/drawing/2014/main" id="{13C151B9-71EE-D12C-4681-D8BFDB45273B}"/>
              </a:ext>
            </a:extLst>
          </p:cNvPr>
          <p:cNvSpPr txBox="1"/>
          <p:nvPr/>
        </p:nvSpPr>
        <p:spPr>
          <a:xfrm>
            <a:off x="386563" y="1356185"/>
            <a:ext cx="1433498" cy="4428658"/>
          </a:xfrm>
          <a:prstGeom prst="rect">
            <a:avLst/>
          </a:prstGeom>
        </p:spPr>
        <p:txBody>
          <a:bodyPr vert="horz" lIns="91440" tIns="45720" rIns="91440" bIns="45720" rtlCol="0">
            <a:normAutofit/>
          </a:bodyPr>
          <a:lstStyle/>
          <a:p>
            <a:pPr lvl="0">
              <a:lnSpc>
                <a:spcPct val="105000"/>
              </a:lnSpc>
              <a:spcAft>
                <a:spcPts val="600"/>
              </a:spcAft>
              <a:buFont typeface="Wingdings 2" panose="05020102010507070707" pitchFamily="18" charset="2"/>
            </a:pPr>
            <a:r>
              <a:rPr lang="en-GB" sz="1100" dirty="0">
                <a:solidFill>
                  <a:schemeClr val="bg1">
                    <a:lumMod val="75000"/>
                  </a:schemeClr>
                </a:solidFill>
              </a:rPr>
              <a:t>What is predictive analytics?</a:t>
            </a:r>
          </a:p>
          <a:p>
            <a:pPr>
              <a:lnSpc>
                <a:spcPct val="105000"/>
              </a:lnSpc>
              <a:spcAft>
                <a:spcPts val="600"/>
              </a:spcAft>
              <a:buFont typeface="Wingdings 2" panose="05020102010507070707" pitchFamily="18" charset="2"/>
            </a:pPr>
            <a:r>
              <a:rPr lang="en-US" sz="1100" dirty="0">
                <a:solidFill>
                  <a:schemeClr val="bg1">
                    <a:lumMod val="75000"/>
                  </a:schemeClr>
                </a:solidFill>
              </a:rPr>
              <a:t>Data mining: Tax returns – the raw material of predictive analytics</a:t>
            </a:r>
          </a:p>
          <a:p>
            <a:pPr lvl="0">
              <a:lnSpc>
                <a:spcPct val="105000"/>
              </a:lnSpc>
              <a:spcAft>
                <a:spcPts val="600"/>
              </a:spcAft>
              <a:buFont typeface="Wingdings 2" panose="05020102010507070707" pitchFamily="18" charset="2"/>
            </a:pPr>
            <a:r>
              <a:rPr lang="en-US" sz="1100" dirty="0">
                <a:solidFill>
                  <a:schemeClr val="bg1">
                    <a:lumMod val="75000"/>
                  </a:schemeClr>
                </a:solidFill>
              </a:rPr>
              <a:t>Legal basis for the implementation of predictive analytics</a:t>
            </a:r>
          </a:p>
          <a:p>
            <a:pPr lvl="0">
              <a:lnSpc>
                <a:spcPct val="105000"/>
              </a:lnSpc>
              <a:spcAft>
                <a:spcPts val="600"/>
              </a:spcAft>
              <a:buFont typeface="Wingdings 2" panose="05020102010507070707" pitchFamily="18" charset="2"/>
            </a:pPr>
            <a:r>
              <a:rPr lang="en-US" sz="1100" dirty="0">
                <a:solidFill>
                  <a:schemeClr val="bg1">
                    <a:lumMod val="75000"/>
                  </a:schemeClr>
                </a:solidFill>
              </a:rPr>
              <a:t>Application fields in Austrian tax administration</a:t>
            </a:r>
          </a:p>
          <a:p>
            <a:pPr lvl="0">
              <a:lnSpc>
                <a:spcPct val="105000"/>
              </a:lnSpc>
              <a:spcAft>
                <a:spcPts val="600"/>
              </a:spcAft>
              <a:buFont typeface="Wingdings 2" panose="05020102010507070707" pitchFamily="18" charset="2"/>
            </a:pPr>
            <a:r>
              <a:rPr lang="en-US" sz="1100" b="1" dirty="0">
                <a:solidFill>
                  <a:schemeClr val="tx2">
                    <a:lumMod val="75000"/>
                  </a:schemeClr>
                </a:solidFill>
              </a:rPr>
              <a:t>Lessons learned</a:t>
            </a:r>
          </a:p>
          <a:p>
            <a:pPr lvl="0">
              <a:lnSpc>
                <a:spcPct val="105000"/>
              </a:lnSpc>
              <a:buFont typeface="Wingdings 2" panose="05020102010507070707" pitchFamily="18" charset="2"/>
            </a:pPr>
            <a:endParaRPr lang="en-US" sz="2000" b="1" dirty="0"/>
          </a:p>
          <a:p>
            <a:pPr lvl="0">
              <a:lnSpc>
                <a:spcPct val="105000"/>
              </a:lnSpc>
              <a:buFont typeface="Wingdings 2" panose="05020102010507070707" pitchFamily="18" charset="2"/>
            </a:pPr>
            <a:endParaRPr lang="en-GB" sz="2000" b="1" dirty="0"/>
          </a:p>
          <a:p>
            <a:pPr lvl="0">
              <a:lnSpc>
                <a:spcPct val="105000"/>
              </a:lnSpc>
              <a:buFont typeface="Wingdings 2" panose="05020102010507070707" pitchFamily="18" charset="2"/>
            </a:pPr>
            <a:endParaRPr lang="en-GB" sz="2000" b="1" dirty="0"/>
          </a:p>
        </p:txBody>
      </p:sp>
    </p:spTree>
    <p:extLst>
      <p:ext uri="{BB962C8B-B14F-4D97-AF65-F5344CB8AC3E}">
        <p14:creationId xmlns:p14="http://schemas.microsoft.com/office/powerpoint/2010/main" val="40996350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ildplatzhalter 5">
            <a:extLst>
              <a:ext uri="{FF2B5EF4-FFF2-40B4-BE49-F238E27FC236}">
                <a16:creationId xmlns:a16="http://schemas.microsoft.com/office/drawing/2014/main" id="{B244FF1A-6CF6-4C48-B4C5-609D534C0740}"/>
              </a:ext>
            </a:extLst>
          </p:cNvPr>
          <p:cNvSpPr>
            <a:spLocks noGrp="1"/>
          </p:cNvSpPr>
          <p:nvPr>
            <p:ph type="pic" sz="quarter" idx="14"/>
          </p:nvPr>
        </p:nvSpPr>
        <p:spPr/>
      </p:sp>
      <p:sp>
        <p:nvSpPr>
          <p:cNvPr id="4" name="Titel 3">
            <a:extLst>
              <a:ext uri="{FF2B5EF4-FFF2-40B4-BE49-F238E27FC236}">
                <a16:creationId xmlns:a16="http://schemas.microsoft.com/office/drawing/2014/main" id="{E5A8B209-ACDE-4395-BDCC-7A061E62DFC4}"/>
              </a:ext>
            </a:extLst>
          </p:cNvPr>
          <p:cNvSpPr>
            <a:spLocks noGrp="1"/>
          </p:cNvSpPr>
          <p:nvPr>
            <p:ph type="title"/>
          </p:nvPr>
        </p:nvSpPr>
        <p:spPr>
          <a:xfrm>
            <a:off x="663992" y="358252"/>
            <a:ext cx="7938194" cy="581121"/>
          </a:xfrm>
        </p:spPr>
        <p:txBody>
          <a:bodyPr/>
          <a:lstStyle/>
          <a:p>
            <a:pPr algn="ctr"/>
            <a:r>
              <a:rPr lang="en-US" dirty="0"/>
              <a:t>Lessons learned III</a:t>
            </a:r>
          </a:p>
        </p:txBody>
      </p:sp>
      <p:sp>
        <p:nvSpPr>
          <p:cNvPr id="2" name="Slide Number Placeholder 1">
            <a:extLst>
              <a:ext uri="{FF2B5EF4-FFF2-40B4-BE49-F238E27FC236}">
                <a16:creationId xmlns:a16="http://schemas.microsoft.com/office/drawing/2014/main" id="{C8C481AF-FAD3-F45C-57A6-923C050C1852}"/>
              </a:ext>
            </a:extLst>
          </p:cNvPr>
          <p:cNvSpPr>
            <a:spLocks noGrp="1"/>
          </p:cNvSpPr>
          <p:nvPr>
            <p:ph type="sldNum" sz="quarter" idx="17"/>
          </p:nvPr>
        </p:nvSpPr>
        <p:spPr/>
        <p:txBody>
          <a:bodyPr/>
          <a:lstStyle/>
          <a:p>
            <a:pPr marL="0" indent="0">
              <a:buNone/>
            </a:pPr>
            <a:fld id="{68F3185B-C653-42AE-8B74-FF214C291574}" type="slidenum">
              <a:rPr lang="en-US" smtClean="0"/>
              <a:pPr marL="0" indent="0">
                <a:buNone/>
              </a:pPr>
              <a:t>28</a:t>
            </a:fld>
            <a:endParaRPr lang="en-US" dirty="0"/>
          </a:p>
        </p:txBody>
      </p:sp>
      <p:sp>
        <p:nvSpPr>
          <p:cNvPr id="8" name="Textplatzhalter 7">
            <a:extLst>
              <a:ext uri="{FF2B5EF4-FFF2-40B4-BE49-F238E27FC236}">
                <a16:creationId xmlns:a16="http://schemas.microsoft.com/office/drawing/2014/main" id="{CEF478D2-5F7B-BA66-FF1B-82A7702CCC75}"/>
              </a:ext>
            </a:extLst>
          </p:cNvPr>
          <p:cNvSpPr>
            <a:spLocks noGrp="1"/>
          </p:cNvSpPr>
          <p:nvPr>
            <p:ph type="body" sz="quarter" idx="13"/>
          </p:nvPr>
        </p:nvSpPr>
        <p:spPr>
          <a:xfrm>
            <a:off x="1820060" y="1356184"/>
            <a:ext cx="7061181" cy="5501816"/>
          </a:xfrm>
        </p:spPr>
        <p:txBody>
          <a:bodyPr/>
          <a:lstStyle/>
          <a:p>
            <a:pPr marL="285750" indent="-285750">
              <a:buFont typeface="Wingdings" panose="05000000000000000000" pitchFamily="2" charset="2"/>
              <a:buChar char="Ø"/>
            </a:pPr>
            <a:r>
              <a:rPr lang="en-US" dirty="0">
                <a:sym typeface="Wingdings" panose="05000000000000000000" pitchFamily="2" charset="2"/>
              </a:rPr>
              <a:t>But there are substantial legal issues:</a:t>
            </a:r>
          </a:p>
          <a:p>
            <a:pPr marL="552450" lvl="1" indent="-285750">
              <a:buFont typeface="Wingdings" panose="05000000000000000000" pitchFamily="2" charset="2"/>
              <a:buChar char="§"/>
            </a:pPr>
            <a:r>
              <a:rPr lang="en-GB" sz="1600" dirty="0">
                <a:sym typeface="Wingdings" panose="05000000000000000000" pitchFamily="2" charset="2"/>
              </a:rPr>
              <a:t>From a constitutional point of view, it must be examined whether the tax authority mandate according to section 114 of Austrian Federal Fiscal Code and the authorization to use predictive analytics are sufficiently determined in law  as far as research is conducted till now, the answer is no.</a:t>
            </a:r>
          </a:p>
          <a:p>
            <a:pPr marL="552450" lvl="1" indent="-285750">
              <a:buFont typeface="Wingdings" panose="05000000000000000000" pitchFamily="2" charset="2"/>
              <a:buChar char="§"/>
            </a:pPr>
            <a:r>
              <a:rPr lang="en-GB" dirty="0"/>
              <a:t>Questions of legal certainty on the user side and affected taxpayers.</a:t>
            </a:r>
          </a:p>
          <a:p>
            <a:pPr marL="552450" lvl="1" indent="-285750">
              <a:buFont typeface="Wingdings" panose="05000000000000000000" pitchFamily="2" charset="2"/>
              <a:buChar char="§"/>
            </a:pPr>
            <a:r>
              <a:rPr lang="en-GB" dirty="0"/>
              <a:t>Users of predictive analytics do not know exactly how far their legal leeway goes and which data may, can or should be used. </a:t>
            </a:r>
          </a:p>
          <a:p>
            <a:pPr marL="285750" lvl="1" indent="-285750">
              <a:spcBef>
                <a:spcPts val="1000"/>
              </a:spcBef>
              <a:buFont typeface="Wingdings" panose="05000000000000000000" pitchFamily="2" charset="2"/>
              <a:buChar char="Ø"/>
            </a:pPr>
            <a:r>
              <a:rPr lang="en-GB" sz="1700" dirty="0">
                <a:latin typeface="+mj-lt"/>
              </a:rPr>
              <a:t>Other questions:</a:t>
            </a:r>
          </a:p>
          <a:p>
            <a:pPr marL="552450" lvl="1" indent="-285750">
              <a:buFont typeface="Wingdings" panose="05000000000000000000" pitchFamily="2" charset="2"/>
              <a:buChar char="§"/>
            </a:pPr>
            <a:r>
              <a:rPr lang="en-GB" dirty="0"/>
              <a:t>Shouldn't algorithms allowing the tracking of their results (transparency) be used? No black box?</a:t>
            </a:r>
          </a:p>
          <a:p>
            <a:pPr marL="552450" lvl="1" indent="-285750">
              <a:buFont typeface="Wingdings" panose="05000000000000000000" pitchFamily="2" charset="2"/>
              <a:buChar char="§"/>
            </a:pPr>
            <a:r>
              <a:rPr lang="en-GB" dirty="0"/>
              <a:t>Uncertainties with data management: Provisions regarding data organisation are missing (</a:t>
            </a:r>
            <a:r>
              <a:rPr lang="en-GB" dirty="0" err="1"/>
              <a:t>eg</a:t>
            </a:r>
            <a:r>
              <a:rPr lang="en-GB" dirty="0"/>
              <a:t> data storage, access rights do data, publication of results, responsibilities etc)</a:t>
            </a:r>
            <a:endParaRPr lang="en-US" dirty="0"/>
          </a:p>
        </p:txBody>
      </p:sp>
      <p:sp>
        <p:nvSpPr>
          <p:cNvPr id="9" name="Textfeld 14">
            <a:extLst>
              <a:ext uri="{FF2B5EF4-FFF2-40B4-BE49-F238E27FC236}">
                <a16:creationId xmlns:a16="http://schemas.microsoft.com/office/drawing/2014/main" id="{46C422EA-12AE-7773-567E-A1BF909DB4DB}"/>
              </a:ext>
            </a:extLst>
          </p:cNvPr>
          <p:cNvSpPr txBox="1"/>
          <p:nvPr/>
        </p:nvSpPr>
        <p:spPr>
          <a:xfrm>
            <a:off x="386563" y="1356185"/>
            <a:ext cx="1433498" cy="4428658"/>
          </a:xfrm>
          <a:prstGeom prst="rect">
            <a:avLst/>
          </a:prstGeom>
        </p:spPr>
        <p:txBody>
          <a:bodyPr vert="horz" lIns="91440" tIns="45720" rIns="91440" bIns="45720" rtlCol="0">
            <a:normAutofit/>
          </a:bodyPr>
          <a:lstStyle/>
          <a:p>
            <a:pPr lvl="0">
              <a:lnSpc>
                <a:spcPct val="105000"/>
              </a:lnSpc>
              <a:spcAft>
                <a:spcPts val="600"/>
              </a:spcAft>
              <a:buFont typeface="Wingdings 2" panose="05020102010507070707" pitchFamily="18" charset="2"/>
            </a:pPr>
            <a:r>
              <a:rPr lang="en-GB" sz="1100" dirty="0">
                <a:solidFill>
                  <a:schemeClr val="bg1">
                    <a:lumMod val="75000"/>
                  </a:schemeClr>
                </a:solidFill>
              </a:rPr>
              <a:t>What is predictive analytics?</a:t>
            </a:r>
          </a:p>
          <a:p>
            <a:pPr>
              <a:lnSpc>
                <a:spcPct val="105000"/>
              </a:lnSpc>
              <a:spcAft>
                <a:spcPts val="600"/>
              </a:spcAft>
              <a:buFont typeface="Wingdings 2" panose="05020102010507070707" pitchFamily="18" charset="2"/>
            </a:pPr>
            <a:r>
              <a:rPr lang="en-US" sz="1100" dirty="0">
                <a:solidFill>
                  <a:schemeClr val="bg1">
                    <a:lumMod val="75000"/>
                  </a:schemeClr>
                </a:solidFill>
              </a:rPr>
              <a:t>Data mining: Tax returns – the raw material of predictive analytics</a:t>
            </a:r>
          </a:p>
          <a:p>
            <a:pPr lvl="0">
              <a:lnSpc>
                <a:spcPct val="105000"/>
              </a:lnSpc>
              <a:spcAft>
                <a:spcPts val="600"/>
              </a:spcAft>
              <a:buFont typeface="Wingdings 2" panose="05020102010507070707" pitchFamily="18" charset="2"/>
            </a:pPr>
            <a:r>
              <a:rPr lang="en-US" sz="1100" dirty="0">
                <a:solidFill>
                  <a:schemeClr val="bg1">
                    <a:lumMod val="75000"/>
                  </a:schemeClr>
                </a:solidFill>
              </a:rPr>
              <a:t>Legal basis for the implementation of predictive analytics</a:t>
            </a:r>
          </a:p>
          <a:p>
            <a:pPr lvl="0">
              <a:lnSpc>
                <a:spcPct val="105000"/>
              </a:lnSpc>
              <a:spcAft>
                <a:spcPts val="600"/>
              </a:spcAft>
              <a:buFont typeface="Wingdings 2" panose="05020102010507070707" pitchFamily="18" charset="2"/>
            </a:pPr>
            <a:r>
              <a:rPr lang="en-US" sz="1100" dirty="0">
                <a:solidFill>
                  <a:schemeClr val="bg1">
                    <a:lumMod val="75000"/>
                  </a:schemeClr>
                </a:solidFill>
              </a:rPr>
              <a:t>Application fields in Austrian tax administration</a:t>
            </a:r>
          </a:p>
          <a:p>
            <a:pPr lvl="0">
              <a:lnSpc>
                <a:spcPct val="105000"/>
              </a:lnSpc>
              <a:spcAft>
                <a:spcPts val="600"/>
              </a:spcAft>
              <a:buFont typeface="Wingdings 2" panose="05020102010507070707" pitchFamily="18" charset="2"/>
            </a:pPr>
            <a:r>
              <a:rPr lang="en-US" sz="1100" b="1" dirty="0">
                <a:solidFill>
                  <a:schemeClr val="tx2">
                    <a:lumMod val="75000"/>
                  </a:schemeClr>
                </a:solidFill>
              </a:rPr>
              <a:t>Lessons learned</a:t>
            </a:r>
          </a:p>
          <a:p>
            <a:pPr lvl="0">
              <a:lnSpc>
                <a:spcPct val="105000"/>
              </a:lnSpc>
              <a:buFont typeface="Wingdings 2" panose="05020102010507070707" pitchFamily="18" charset="2"/>
            </a:pPr>
            <a:endParaRPr lang="en-US" sz="2000" b="1" dirty="0"/>
          </a:p>
          <a:p>
            <a:pPr lvl="0">
              <a:lnSpc>
                <a:spcPct val="105000"/>
              </a:lnSpc>
              <a:buFont typeface="Wingdings 2" panose="05020102010507070707" pitchFamily="18" charset="2"/>
            </a:pPr>
            <a:endParaRPr lang="en-GB" sz="2000" b="1" dirty="0"/>
          </a:p>
          <a:p>
            <a:pPr lvl="0">
              <a:lnSpc>
                <a:spcPct val="105000"/>
              </a:lnSpc>
              <a:buFont typeface="Wingdings 2" panose="05020102010507070707" pitchFamily="18" charset="2"/>
            </a:pPr>
            <a:endParaRPr lang="en-GB" sz="2000" b="1" dirty="0"/>
          </a:p>
        </p:txBody>
      </p:sp>
    </p:spTree>
    <p:extLst>
      <p:ext uri="{BB962C8B-B14F-4D97-AF65-F5344CB8AC3E}">
        <p14:creationId xmlns:p14="http://schemas.microsoft.com/office/powerpoint/2010/main" val="2439902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8648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lvl="0">
              <a:lnSpc>
                <a:spcPct val="105000"/>
              </a:lnSpc>
              <a:spcAft>
                <a:spcPts val="600"/>
              </a:spcAft>
              <a:buFont typeface="Wingdings 2" panose="05020102010507070707" pitchFamily="18" charset="2"/>
            </a:pPr>
            <a:r>
              <a:rPr lang="en-GB" sz="4800" dirty="0">
                <a:solidFill>
                  <a:schemeClr val="accent3">
                    <a:lumMod val="75000"/>
                  </a:schemeClr>
                </a:solidFill>
              </a:rPr>
              <a:t>What is Predictive Analytics?</a:t>
            </a:r>
          </a:p>
        </p:txBody>
      </p:sp>
      <p:sp>
        <p:nvSpPr>
          <p:cNvPr id="3" name="Untertitel 2"/>
          <p:cNvSpPr>
            <a:spLocks noGrp="1"/>
          </p:cNvSpPr>
          <p:nvPr>
            <p:ph type="subTitle" idx="1"/>
          </p:nvPr>
        </p:nvSpPr>
        <p:spPr/>
        <p:txBody>
          <a:bodyPr/>
          <a:lstStyle/>
          <a:p>
            <a:endParaRPr lang="de-AT" dirty="0"/>
          </a:p>
        </p:txBody>
      </p:sp>
      <p:sp>
        <p:nvSpPr>
          <p:cNvPr id="4" name="Slide Number Placeholder 8">
            <a:extLst>
              <a:ext uri="{FF2B5EF4-FFF2-40B4-BE49-F238E27FC236}">
                <a16:creationId xmlns:a16="http://schemas.microsoft.com/office/drawing/2014/main" id="{6A40FF88-C1AF-EBA5-13EF-9E1E586F0C1D}"/>
              </a:ext>
            </a:extLst>
          </p:cNvPr>
          <p:cNvSpPr txBox="1">
            <a:spLocks/>
          </p:cNvSpPr>
          <p:nvPr/>
        </p:nvSpPr>
        <p:spPr>
          <a:xfrm>
            <a:off x="7846828" y="6395540"/>
            <a:ext cx="75535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8F3185B-C653-42AE-8B74-FF214C291574}" type="slidenum">
              <a:rPr lang="en-US" sz="1000" b="1" smtClean="0"/>
              <a:pPr algn="r"/>
              <a:t>3</a:t>
            </a:fld>
            <a:endParaRPr lang="en-US" sz="1000" b="1" dirty="0"/>
          </a:p>
        </p:txBody>
      </p:sp>
    </p:spTree>
    <p:extLst>
      <p:ext uri="{BB962C8B-B14F-4D97-AF65-F5344CB8AC3E}">
        <p14:creationId xmlns:p14="http://schemas.microsoft.com/office/powerpoint/2010/main" val="1726188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2D48EA76-9F63-45DA-A031-4D2F5BAD4FA3}"/>
              </a:ext>
            </a:extLst>
          </p:cNvPr>
          <p:cNvSpPr>
            <a:spLocks noGrp="1"/>
          </p:cNvSpPr>
          <p:nvPr>
            <p:ph type="body" sz="quarter" idx="13"/>
          </p:nvPr>
        </p:nvSpPr>
        <p:spPr>
          <a:xfrm>
            <a:off x="1781501" y="1263946"/>
            <a:ext cx="6992451" cy="5445204"/>
          </a:xfrm>
        </p:spPr>
        <p:txBody>
          <a:bodyPr/>
          <a:lstStyle/>
          <a:p>
            <a:pPr marL="285750" indent="-285750" algn="just">
              <a:lnSpc>
                <a:spcPct val="100000"/>
              </a:lnSpc>
              <a:buFont typeface="Wingdings" panose="05000000000000000000" pitchFamily="2" charset="2"/>
              <a:buChar char="Ø"/>
            </a:pPr>
            <a:r>
              <a:rPr lang="en-GB" sz="1600" dirty="0"/>
              <a:t>... the core technology for extracting patterns, structures and relationships from data to develop predictive models. </a:t>
            </a:r>
          </a:p>
          <a:p>
            <a:pPr lvl="1" indent="0" algn="just">
              <a:lnSpc>
                <a:spcPct val="100000"/>
              </a:lnSpc>
              <a:buNone/>
            </a:pPr>
            <a:r>
              <a:rPr lang="en-GB" sz="1400" dirty="0"/>
              <a:t>	(Source: </a:t>
            </a:r>
            <a:r>
              <a:rPr lang="de-DE" sz="1400" dirty="0"/>
              <a:t>Prof. Dr. Marcus Hudec,  </a:t>
            </a:r>
            <a:r>
              <a:rPr lang="de-DE" sz="1400" dirty="0" err="1"/>
              <a:t>BRZGmbH</a:t>
            </a:r>
            <a:r>
              <a:rPr lang="de-DE" sz="1400" dirty="0"/>
              <a:t>)</a:t>
            </a:r>
          </a:p>
          <a:p>
            <a:pPr marL="285750" lvl="1" indent="-285750" algn="just">
              <a:lnSpc>
                <a:spcPct val="100000"/>
              </a:lnSpc>
              <a:spcBef>
                <a:spcPts val="1000"/>
              </a:spcBef>
              <a:buFont typeface="Wingdings" panose="05000000000000000000" pitchFamily="2" charset="2"/>
              <a:buChar char="Ø"/>
            </a:pPr>
            <a:r>
              <a:rPr lang="en-GB" sz="1600" dirty="0">
                <a:latin typeface="+mj-lt"/>
              </a:rPr>
              <a:t>... the process of discovering significant new relationships, patterns and trends by analysing large data sets using pattern recognition, statistical and mathematical techniques.</a:t>
            </a:r>
          </a:p>
          <a:p>
            <a:pPr lvl="1" indent="0" algn="just">
              <a:lnSpc>
                <a:spcPct val="100000"/>
              </a:lnSpc>
              <a:buNone/>
            </a:pPr>
            <a:r>
              <a:rPr lang="en-GB" sz="1400" b="1" dirty="0"/>
              <a:t>	</a:t>
            </a:r>
            <a:r>
              <a:rPr lang="en-GB" sz="1400" dirty="0"/>
              <a:t>(Source: Erick </a:t>
            </a:r>
            <a:r>
              <a:rPr lang="en-GB" sz="1400" dirty="0" err="1"/>
              <a:t>Brethenoux</a:t>
            </a:r>
            <a:r>
              <a:rPr lang="en-GB" sz="1400" dirty="0"/>
              <a:t>, Gartner Group)</a:t>
            </a:r>
            <a:endParaRPr lang="de-AT" sz="1400" dirty="0"/>
          </a:p>
          <a:p>
            <a:pPr algn="just">
              <a:lnSpc>
                <a:spcPct val="100000"/>
              </a:lnSpc>
            </a:pPr>
            <a:r>
              <a:rPr lang="de-AT" sz="1600" b="1" dirty="0">
                <a:sym typeface="Wingdings" panose="05000000000000000000" pitchFamily="2" charset="2"/>
              </a:rPr>
              <a:t>             </a:t>
            </a:r>
            <a:r>
              <a:rPr lang="en-GB" sz="1600" b="1" dirty="0"/>
              <a:t>Basically a data analysis procedure.</a:t>
            </a:r>
          </a:p>
          <a:p>
            <a:pPr marL="285750" lvl="1" indent="-285750" algn="just">
              <a:lnSpc>
                <a:spcPct val="100000"/>
              </a:lnSpc>
              <a:spcBef>
                <a:spcPts val="1000"/>
              </a:spcBef>
              <a:buFont typeface="Wingdings" panose="05000000000000000000" pitchFamily="2" charset="2"/>
              <a:buChar char="Ø"/>
            </a:pPr>
            <a:r>
              <a:rPr lang="en-GB" sz="1600" dirty="0">
                <a:latin typeface="+mj-lt"/>
              </a:rPr>
              <a:t>Predictive analytics and machine learning:</a:t>
            </a:r>
          </a:p>
          <a:p>
            <a:pPr marL="955050" lvl="2" indent="-285750" algn="just">
              <a:lnSpc>
                <a:spcPct val="100000"/>
              </a:lnSpc>
              <a:spcBef>
                <a:spcPts val="1000"/>
              </a:spcBef>
              <a:buFont typeface="Wingdings" panose="05000000000000000000" pitchFamily="2" charset="2"/>
              <a:buChar char="Ø"/>
            </a:pPr>
            <a:r>
              <a:rPr lang="en-GB" sz="1400" dirty="0"/>
              <a:t>Predictive analytics are used to make predictions on a set of data about the future </a:t>
            </a:r>
            <a:r>
              <a:rPr lang="en-GB" sz="1400" dirty="0">
                <a:sym typeface="Wingdings" panose="05000000000000000000" pitchFamily="2" charset="2"/>
              </a:rPr>
              <a:t> it can use </a:t>
            </a:r>
            <a:r>
              <a:rPr lang="en-GB" sz="1400" dirty="0"/>
              <a:t>predictive modelling, which can include machine learning.</a:t>
            </a:r>
          </a:p>
          <a:p>
            <a:pPr marL="955050" lvl="2" indent="-285750" algn="just">
              <a:lnSpc>
                <a:spcPct val="100000"/>
              </a:lnSpc>
              <a:spcBef>
                <a:spcPts val="1000"/>
              </a:spcBef>
              <a:buFont typeface="Wingdings" panose="05000000000000000000" pitchFamily="2" charset="2"/>
              <a:buChar char="Ø"/>
            </a:pPr>
            <a:r>
              <a:rPr lang="en-GB" sz="1400" dirty="0"/>
              <a:t>Machine learning is an extension, another tool in the toolbox of predictive analytics.</a:t>
            </a:r>
          </a:p>
          <a:p>
            <a:pPr marL="955050" lvl="2" indent="-285750" algn="just">
              <a:lnSpc>
                <a:spcPct val="100000"/>
              </a:lnSpc>
              <a:spcBef>
                <a:spcPts val="1000"/>
              </a:spcBef>
              <a:buFont typeface="Wingdings" panose="05000000000000000000" pitchFamily="2" charset="2"/>
              <a:buChar char="Ø"/>
            </a:pPr>
            <a:r>
              <a:rPr lang="en-GB" sz="1400" dirty="0"/>
              <a:t>The way predictive analytics is implemented by Austrian tax administration can be described as a machine learning model.</a:t>
            </a:r>
            <a:endParaRPr lang="de-AT" sz="1400" dirty="0"/>
          </a:p>
        </p:txBody>
      </p:sp>
      <p:sp>
        <p:nvSpPr>
          <p:cNvPr id="6" name="Bildplatzhalter 5">
            <a:extLst>
              <a:ext uri="{FF2B5EF4-FFF2-40B4-BE49-F238E27FC236}">
                <a16:creationId xmlns:a16="http://schemas.microsoft.com/office/drawing/2014/main" id="{E22A379A-E3F7-47D6-B6DE-8BA079E2344C}"/>
              </a:ext>
            </a:extLst>
          </p:cNvPr>
          <p:cNvSpPr>
            <a:spLocks noGrp="1"/>
          </p:cNvSpPr>
          <p:nvPr>
            <p:ph type="pic" sz="quarter" idx="14"/>
          </p:nvPr>
        </p:nvSpPr>
        <p:spPr/>
      </p:sp>
      <p:sp>
        <p:nvSpPr>
          <p:cNvPr id="4" name="Titel 3">
            <a:extLst>
              <a:ext uri="{FF2B5EF4-FFF2-40B4-BE49-F238E27FC236}">
                <a16:creationId xmlns:a16="http://schemas.microsoft.com/office/drawing/2014/main" id="{8C1FE440-BC64-4A94-A4AA-B7834A7889A5}"/>
              </a:ext>
            </a:extLst>
          </p:cNvPr>
          <p:cNvSpPr>
            <a:spLocks noGrp="1"/>
          </p:cNvSpPr>
          <p:nvPr>
            <p:ph type="title"/>
          </p:nvPr>
        </p:nvSpPr>
        <p:spPr>
          <a:xfrm>
            <a:off x="602903" y="325250"/>
            <a:ext cx="7938194" cy="938696"/>
          </a:xfrm>
        </p:spPr>
        <p:txBody>
          <a:bodyPr/>
          <a:lstStyle/>
          <a:p>
            <a:pPr algn="ctr"/>
            <a:r>
              <a:rPr lang="en-GB" dirty="0"/>
              <a:t>Predictive Analytics can be explained as </a:t>
            </a:r>
          </a:p>
        </p:txBody>
      </p:sp>
      <p:sp>
        <p:nvSpPr>
          <p:cNvPr id="2" name="Slide Number Placeholder 1">
            <a:extLst>
              <a:ext uri="{FF2B5EF4-FFF2-40B4-BE49-F238E27FC236}">
                <a16:creationId xmlns:a16="http://schemas.microsoft.com/office/drawing/2014/main" id="{8395DC7E-6243-6A37-7D40-1548084687F9}"/>
              </a:ext>
            </a:extLst>
          </p:cNvPr>
          <p:cNvSpPr>
            <a:spLocks noGrp="1"/>
          </p:cNvSpPr>
          <p:nvPr>
            <p:ph type="sldNum" sz="quarter" idx="17"/>
          </p:nvPr>
        </p:nvSpPr>
        <p:spPr/>
        <p:txBody>
          <a:bodyPr/>
          <a:lstStyle/>
          <a:p>
            <a:pPr marL="0" indent="0">
              <a:buNone/>
            </a:pPr>
            <a:fld id="{68F3185B-C653-42AE-8B74-FF214C291574}" type="slidenum">
              <a:rPr lang="en-US" smtClean="0"/>
              <a:pPr marL="0" indent="0">
                <a:buNone/>
              </a:pPr>
              <a:t>4</a:t>
            </a:fld>
            <a:endParaRPr lang="en-US" dirty="0"/>
          </a:p>
        </p:txBody>
      </p:sp>
      <p:sp>
        <p:nvSpPr>
          <p:cNvPr id="7" name="Textfeld 14">
            <a:extLst>
              <a:ext uri="{FF2B5EF4-FFF2-40B4-BE49-F238E27FC236}">
                <a16:creationId xmlns:a16="http://schemas.microsoft.com/office/drawing/2014/main" id="{99DB66B5-13CF-7CC2-2995-6E338F65272A}"/>
              </a:ext>
            </a:extLst>
          </p:cNvPr>
          <p:cNvSpPr txBox="1"/>
          <p:nvPr/>
        </p:nvSpPr>
        <p:spPr>
          <a:xfrm>
            <a:off x="246544" y="1432858"/>
            <a:ext cx="1433498" cy="4428658"/>
          </a:xfrm>
          <a:prstGeom prst="rect">
            <a:avLst/>
          </a:prstGeom>
        </p:spPr>
        <p:txBody>
          <a:bodyPr vert="horz" lIns="91440" tIns="45720" rIns="91440" bIns="45720" rtlCol="0">
            <a:normAutofit/>
          </a:bodyPr>
          <a:lstStyle/>
          <a:p>
            <a:pPr lvl="0">
              <a:lnSpc>
                <a:spcPct val="105000"/>
              </a:lnSpc>
              <a:spcAft>
                <a:spcPts val="600"/>
              </a:spcAft>
              <a:buFont typeface="Wingdings 2" panose="05020102010507070707" pitchFamily="18" charset="2"/>
            </a:pPr>
            <a:r>
              <a:rPr lang="en-GB" sz="1100" b="1" dirty="0">
                <a:solidFill>
                  <a:schemeClr val="accent3">
                    <a:lumMod val="75000"/>
                  </a:schemeClr>
                </a:solidFill>
              </a:rPr>
              <a:t>What is predictive analytics?</a:t>
            </a:r>
          </a:p>
          <a:p>
            <a:pPr lvl="0">
              <a:lnSpc>
                <a:spcPct val="105000"/>
              </a:lnSpc>
              <a:spcAft>
                <a:spcPts val="600"/>
              </a:spcAft>
              <a:buFont typeface="Wingdings 2" panose="05020102010507070707" pitchFamily="18" charset="2"/>
            </a:pPr>
            <a:r>
              <a:rPr lang="en-US" sz="1100" dirty="0">
                <a:solidFill>
                  <a:schemeClr val="bg1">
                    <a:lumMod val="75000"/>
                  </a:schemeClr>
                </a:solidFill>
              </a:rPr>
              <a:t>Data Mining: Tax returns – The raw material of predictive analytics</a:t>
            </a:r>
          </a:p>
          <a:p>
            <a:pPr lvl="0">
              <a:lnSpc>
                <a:spcPct val="105000"/>
              </a:lnSpc>
              <a:spcAft>
                <a:spcPts val="600"/>
              </a:spcAft>
              <a:buFont typeface="Wingdings 2" panose="05020102010507070707" pitchFamily="18" charset="2"/>
            </a:pPr>
            <a:r>
              <a:rPr lang="en-US" sz="1100" dirty="0">
                <a:solidFill>
                  <a:schemeClr val="bg1">
                    <a:lumMod val="75000"/>
                  </a:schemeClr>
                </a:solidFill>
              </a:rPr>
              <a:t>Legal basis for the implementation of predictive analytics</a:t>
            </a:r>
          </a:p>
          <a:p>
            <a:pPr lvl="0">
              <a:lnSpc>
                <a:spcPct val="105000"/>
              </a:lnSpc>
              <a:spcAft>
                <a:spcPts val="600"/>
              </a:spcAft>
              <a:buFont typeface="Wingdings 2" panose="05020102010507070707" pitchFamily="18" charset="2"/>
            </a:pPr>
            <a:r>
              <a:rPr lang="en-US" sz="1100" dirty="0">
                <a:solidFill>
                  <a:schemeClr val="bg1">
                    <a:lumMod val="75000"/>
                  </a:schemeClr>
                </a:solidFill>
              </a:rPr>
              <a:t>Application fields in Austrian tax administration</a:t>
            </a:r>
          </a:p>
          <a:p>
            <a:pPr lvl="0">
              <a:lnSpc>
                <a:spcPct val="105000"/>
              </a:lnSpc>
              <a:spcAft>
                <a:spcPts val="600"/>
              </a:spcAft>
              <a:buFont typeface="Wingdings 2" panose="05020102010507070707" pitchFamily="18" charset="2"/>
            </a:pPr>
            <a:r>
              <a:rPr lang="en-US" sz="1100" dirty="0">
                <a:solidFill>
                  <a:schemeClr val="bg1">
                    <a:lumMod val="75000"/>
                  </a:schemeClr>
                </a:solidFill>
              </a:rPr>
              <a:t>Lessons learned</a:t>
            </a:r>
          </a:p>
          <a:p>
            <a:pPr lvl="0">
              <a:lnSpc>
                <a:spcPct val="105000"/>
              </a:lnSpc>
              <a:buFont typeface="Wingdings 2" panose="05020102010507070707" pitchFamily="18" charset="2"/>
            </a:pPr>
            <a:endParaRPr lang="en-US" sz="2000" b="1" dirty="0"/>
          </a:p>
          <a:p>
            <a:pPr lvl="0">
              <a:lnSpc>
                <a:spcPct val="105000"/>
              </a:lnSpc>
              <a:buFont typeface="Wingdings 2" panose="05020102010507070707" pitchFamily="18" charset="2"/>
            </a:pPr>
            <a:endParaRPr lang="en-GB" sz="2000" b="1" dirty="0"/>
          </a:p>
          <a:p>
            <a:pPr lvl="0">
              <a:lnSpc>
                <a:spcPct val="105000"/>
              </a:lnSpc>
              <a:buFont typeface="Wingdings 2" panose="05020102010507070707" pitchFamily="18" charset="2"/>
            </a:pPr>
            <a:endParaRPr lang="en-GB" sz="2000" b="1" dirty="0"/>
          </a:p>
        </p:txBody>
      </p:sp>
    </p:spTree>
    <p:extLst>
      <p:ext uri="{BB962C8B-B14F-4D97-AF65-F5344CB8AC3E}">
        <p14:creationId xmlns:p14="http://schemas.microsoft.com/office/powerpoint/2010/main" val="2303333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13382C8B-FC87-45F2-8356-C8D95E8F325C}"/>
              </a:ext>
            </a:extLst>
          </p:cNvPr>
          <p:cNvSpPr>
            <a:spLocks noGrp="1"/>
          </p:cNvSpPr>
          <p:nvPr>
            <p:ph type="title"/>
          </p:nvPr>
        </p:nvSpPr>
        <p:spPr>
          <a:xfrm>
            <a:off x="656484" y="411275"/>
            <a:ext cx="7938194" cy="938696"/>
          </a:xfrm>
        </p:spPr>
        <p:txBody>
          <a:bodyPr/>
          <a:lstStyle/>
          <a:p>
            <a:pPr algn="ctr"/>
            <a:r>
              <a:rPr lang="en-GB" dirty="0"/>
              <a:t>How Predictive Analytics works</a:t>
            </a:r>
          </a:p>
        </p:txBody>
      </p:sp>
      <p:sp>
        <p:nvSpPr>
          <p:cNvPr id="10" name="Bildplatzhalter 9">
            <a:extLst>
              <a:ext uri="{FF2B5EF4-FFF2-40B4-BE49-F238E27FC236}">
                <a16:creationId xmlns:a16="http://schemas.microsoft.com/office/drawing/2014/main" id="{D07F34DB-EA99-4729-B9C2-92629C760B5B}"/>
              </a:ext>
            </a:extLst>
          </p:cNvPr>
          <p:cNvSpPr>
            <a:spLocks noGrp="1"/>
          </p:cNvSpPr>
          <p:nvPr>
            <p:ph type="pic" sz="quarter" idx="14"/>
          </p:nvPr>
        </p:nvSpPr>
        <p:spPr/>
      </p:sp>
      <p:pic>
        <p:nvPicPr>
          <p:cNvPr id="1026" name="Picture 2">
            <a:extLst>
              <a:ext uri="{FF2B5EF4-FFF2-40B4-BE49-F238E27FC236}">
                <a16:creationId xmlns:a16="http://schemas.microsoft.com/office/drawing/2014/main" id="{2F7B45FA-BF3D-4F7F-ABAC-50109E1950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484" y="1349971"/>
            <a:ext cx="7829550" cy="4695825"/>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
        <p:nvSpPr>
          <p:cNvPr id="11" name="Textfeld 10">
            <a:extLst>
              <a:ext uri="{FF2B5EF4-FFF2-40B4-BE49-F238E27FC236}">
                <a16:creationId xmlns:a16="http://schemas.microsoft.com/office/drawing/2014/main" id="{B62EA011-01E6-4CB6-808B-F1757B9037AF}"/>
              </a:ext>
            </a:extLst>
          </p:cNvPr>
          <p:cNvSpPr txBox="1"/>
          <p:nvPr/>
        </p:nvSpPr>
        <p:spPr>
          <a:xfrm>
            <a:off x="656484" y="6045796"/>
            <a:ext cx="8155920" cy="276999"/>
          </a:xfrm>
          <a:prstGeom prst="rect">
            <a:avLst/>
          </a:prstGeom>
          <a:noFill/>
        </p:spPr>
        <p:txBody>
          <a:bodyPr wrap="square" rtlCol="0">
            <a:spAutoFit/>
          </a:bodyPr>
          <a:lstStyle/>
          <a:p>
            <a:r>
              <a:rPr lang="de-DE" sz="1200" dirty="0"/>
              <a:t>Source: </a:t>
            </a:r>
            <a:r>
              <a:rPr lang="de-DE" sz="1200" dirty="0" err="1"/>
              <a:t>Techferry</a:t>
            </a:r>
            <a:r>
              <a:rPr lang="de-DE" sz="1200" dirty="0"/>
              <a:t>, </a:t>
            </a:r>
            <a:r>
              <a:rPr lang="de-DE" sz="1200" dirty="0">
                <a:hlinkClick r:id="rId4"/>
              </a:rPr>
              <a:t>https://www.techferry.com/articles/predictive-analytics.html</a:t>
            </a:r>
            <a:r>
              <a:rPr lang="de-DE" sz="1200" dirty="0"/>
              <a:t>, 8 Sep 2022.</a:t>
            </a:r>
            <a:endParaRPr lang="de-AT" sz="1200" dirty="0"/>
          </a:p>
        </p:txBody>
      </p:sp>
      <p:sp>
        <p:nvSpPr>
          <p:cNvPr id="2" name="Slide Number Placeholder 1">
            <a:extLst>
              <a:ext uri="{FF2B5EF4-FFF2-40B4-BE49-F238E27FC236}">
                <a16:creationId xmlns:a16="http://schemas.microsoft.com/office/drawing/2014/main" id="{0F1DB5E5-190D-E948-4780-095654C9DC1F}"/>
              </a:ext>
            </a:extLst>
          </p:cNvPr>
          <p:cNvSpPr>
            <a:spLocks noGrp="1"/>
          </p:cNvSpPr>
          <p:nvPr>
            <p:ph type="sldNum" sz="quarter" idx="17"/>
          </p:nvPr>
        </p:nvSpPr>
        <p:spPr/>
        <p:txBody>
          <a:bodyPr/>
          <a:lstStyle/>
          <a:p>
            <a:pPr marL="0" indent="0">
              <a:buNone/>
            </a:pPr>
            <a:fld id="{68F3185B-C653-42AE-8B74-FF214C291574}" type="slidenum">
              <a:rPr lang="en-US" smtClean="0"/>
              <a:pPr marL="0" indent="0">
                <a:buNone/>
              </a:pPr>
              <a:t>5</a:t>
            </a:fld>
            <a:endParaRPr lang="en-US" dirty="0"/>
          </a:p>
        </p:txBody>
      </p:sp>
    </p:spTree>
    <p:extLst>
      <p:ext uri="{BB962C8B-B14F-4D97-AF65-F5344CB8AC3E}">
        <p14:creationId xmlns:p14="http://schemas.microsoft.com/office/powerpoint/2010/main" val="3471892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BAD2EC4E-FE4A-49BD-A544-C01E08C088C7}"/>
              </a:ext>
            </a:extLst>
          </p:cNvPr>
          <p:cNvSpPr>
            <a:spLocks noGrp="1"/>
          </p:cNvSpPr>
          <p:nvPr>
            <p:ph type="body" sz="quarter" idx="13"/>
          </p:nvPr>
        </p:nvSpPr>
        <p:spPr>
          <a:xfrm>
            <a:off x="489232" y="1216800"/>
            <a:ext cx="7938000" cy="1565455"/>
          </a:xfrm>
        </p:spPr>
        <p:txBody>
          <a:bodyPr/>
          <a:lstStyle/>
          <a:p>
            <a:endParaRPr lang="de-AT" dirty="0"/>
          </a:p>
        </p:txBody>
      </p:sp>
      <p:sp>
        <p:nvSpPr>
          <p:cNvPr id="3" name="Bildplatzhalter 2">
            <a:extLst>
              <a:ext uri="{FF2B5EF4-FFF2-40B4-BE49-F238E27FC236}">
                <a16:creationId xmlns:a16="http://schemas.microsoft.com/office/drawing/2014/main" id="{CC74BB85-E027-4786-9CC4-C87751FF7E4B}"/>
              </a:ext>
            </a:extLst>
          </p:cNvPr>
          <p:cNvSpPr>
            <a:spLocks noGrp="1"/>
          </p:cNvSpPr>
          <p:nvPr>
            <p:ph type="pic" sz="quarter" idx="14"/>
          </p:nvPr>
        </p:nvSpPr>
        <p:spPr/>
      </p:sp>
      <p:sp>
        <p:nvSpPr>
          <p:cNvPr id="5" name="Foliennummernplatzhalter 4">
            <a:extLst>
              <a:ext uri="{FF2B5EF4-FFF2-40B4-BE49-F238E27FC236}">
                <a16:creationId xmlns:a16="http://schemas.microsoft.com/office/drawing/2014/main" id="{1E652839-172A-4B19-A747-F1FB4117A4B0}"/>
              </a:ext>
            </a:extLst>
          </p:cNvPr>
          <p:cNvSpPr>
            <a:spLocks noGrp="1"/>
          </p:cNvSpPr>
          <p:nvPr>
            <p:ph type="sldNum" sz="quarter" idx="17"/>
          </p:nvPr>
        </p:nvSpPr>
        <p:spPr/>
        <p:txBody>
          <a:bodyPr/>
          <a:lstStyle/>
          <a:p>
            <a:pPr marL="0" indent="0">
              <a:buNone/>
            </a:pPr>
            <a:fld id="{68F3185B-C653-42AE-8B74-FF214C291574}" type="slidenum">
              <a:rPr lang="en-US" smtClean="0"/>
              <a:pPr marL="0" indent="0">
                <a:buNone/>
              </a:pPr>
              <a:t>6</a:t>
            </a:fld>
            <a:endParaRPr lang="en-US" dirty="0"/>
          </a:p>
        </p:txBody>
      </p:sp>
      <p:sp>
        <p:nvSpPr>
          <p:cNvPr id="6" name="Titel 5">
            <a:extLst>
              <a:ext uri="{FF2B5EF4-FFF2-40B4-BE49-F238E27FC236}">
                <a16:creationId xmlns:a16="http://schemas.microsoft.com/office/drawing/2014/main" id="{09437981-997D-475A-AFED-BD630E2C9171}"/>
              </a:ext>
            </a:extLst>
          </p:cNvPr>
          <p:cNvSpPr>
            <a:spLocks noGrp="1"/>
          </p:cNvSpPr>
          <p:nvPr>
            <p:ph type="title"/>
          </p:nvPr>
        </p:nvSpPr>
        <p:spPr>
          <a:xfrm>
            <a:off x="502303" y="399783"/>
            <a:ext cx="7938194" cy="938696"/>
          </a:xfrm>
        </p:spPr>
        <p:txBody>
          <a:bodyPr/>
          <a:lstStyle/>
          <a:p>
            <a:pPr algn="ctr"/>
            <a:r>
              <a:rPr lang="en-GB" dirty="0"/>
              <a:t>Predictive analytics – Core Steps</a:t>
            </a:r>
          </a:p>
        </p:txBody>
      </p:sp>
      <p:sp>
        <p:nvSpPr>
          <p:cNvPr id="7" name="Pfeil: nach rechts 6">
            <a:extLst>
              <a:ext uri="{FF2B5EF4-FFF2-40B4-BE49-F238E27FC236}">
                <a16:creationId xmlns:a16="http://schemas.microsoft.com/office/drawing/2014/main" id="{7D01BFF6-2240-48CE-AD9B-FA26672365BB}"/>
              </a:ext>
            </a:extLst>
          </p:cNvPr>
          <p:cNvSpPr/>
          <p:nvPr/>
        </p:nvSpPr>
        <p:spPr>
          <a:xfrm>
            <a:off x="489039" y="1641234"/>
            <a:ext cx="7938193" cy="540774"/>
          </a:xfrm>
          <a:prstGeom prst="rightArrow">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solidFill>
                  <a:schemeClr val="bg1">
                    <a:lumMod val="95000"/>
                  </a:schemeClr>
                </a:solidFill>
              </a:rPr>
              <a:t>Time span</a:t>
            </a:r>
            <a:endParaRPr lang="de-AT" sz="2000" b="1" dirty="0">
              <a:solidFill>
                <a:schemeClr val="bg1">
                  <a:lumMod val="95000"/>
                </a:schemeClr>
              </a:solidFill>
            </a:endParaRPr>
          </a:p>
        </p:txBody>
      </p:sp>
      <p:graphicFrame>
        <p:nvGraphicFramePr>
          <p:cNvPr id="8" name="Diagramm 7">
            <a:extLst>
              <a:ext uri="{FF2B5EF4-FFF2-40B4-BE49-F238E27FC236}">
                <a16:creationId xmlns:a16="http://schemas.microsoft.com/office/drawing/2014/main" id="{8DA32A6F-18E7-4062-9B08-EFC85BFEBC75}"/>
              </a:ext>
            </a:extLst>
          </p:cNvPr>
          <p:cNvGraphicFramePr/>
          <p:nvPr>
            <p:extLst>
              <p:ext uri="{D42A27DB-BD31-4B8C-83A1-F6EECF244321}">
                <p14:modId xmlns:p14="http://schemas.microsoft.com/office/powerpoint/2010/main" val="3862879535"/>
              </p:ext>
            </p:extLst>
          </p:nvPr>
        </p:nvGraphicFramePr>
        <p:xfrm>
          <a:off x="577514" y="1832520"/>
          <a:ext cx="7761435" cy="18468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Rechteck: abgerundete Ecken 8">
            <a:extLst>
              <a:ext uri="{FF2B5EF4-FFF2-40B4-BE49-F238E27FC236}">
                <a16:creationId xmlns:a16="http://schemas.microsoft.com/office/drawing/2014/main" id="{1C2DBC6B-1AC2-4ED1-919F-FE19E6593DAC}"/>
              </a:ext>
            </a:extLst>
          </p:cNvPr>
          <p:cNvSpPr/>
          <p:nvPr/>
        </p:nvSpPr>
        <p:spPr>
          <a:xfrm>
            <a:off x="2405040" y="4048385"/>
            <a:ext cx="1889472" cy="9494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What happened? Why did it happen?</a:t>
            </a:r>
            <a:endParaRPr lang="de-AT" sz="1400" dirty="0"/>
          </a:p>
        </p:txBody>
      </p:sp>
      <p:sp>
        <p:nvSpPr>
          <p:cNvPr id="13" name="Rechteck: abgerundete Ecken 12">
            <a:extLst>
              <a:ext uri="{FF2B5EF4-FFF2-40B4-BE49-F238E27FC236}">
                <a16:creationId xmlns:a16="http://schemas.microsoft.com/office/drawing/2014/main" id="{7E25DAFA-3A28-409C-A5A3-8B0C64F8A6EB}"/>
              </a:ext>
            </a:extLst>
          </p:cNvPr>
          <p:cNvSpPr/>
          <p:nvPr/>
        </p:nvSpPr>
        <p:spPr>
          <a:xfrm>
            <a:off x="4491373" y="4048385"/>
            <a:ext cx="1889472" cy="9494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What happens now?</a:t>
            </a:r>
          </a:p>
        </p:txBody>
      </p:sp>
      <p:sp>
        <p:nvSpPr>
          <p:cNvPr id="15" name="Rechteck: abgerundete Ecken 14">
            <a:extLst>
              <a:ext uri="{FF2B5EF4-FFF2-40B4-BE49-F238E27FC236}">
                <a16:creationId xmlns:a16="http://schemas.microsoft.com/office/drawing/2014/main" id="{62D904BA-313A-439A-AB8E-D3DD5E04C998}"/>
              </a:ext>
            </a:extLst>
          </p:cNvPr>
          <p:cNvSpPr/>
          <p:nvPr/>
        </p:nvSpPr>
        <p:spPr>
          <a:xfrm>
            <a:off x="6577706" y="4039535"/>
            <a:ext cx="1889472" cy="9494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What will happen in the future?</a:t>
            </a:r>
            <a:endParaRPr lang="de-AT" sz="1400" dirty="0"/>
          </a:p>
        </p:txBody>
      </p:sp>
      <p:sp>
        <p:nvSpPr>
          <p:cNvPr id="10" name="Pfeil: nach unten 9">
            <a:extLst>
              <a:ext uri="{FF2B5EF4-FFF2-40B4-BE49-F238E27FC236}">
                <a16:creationId xmlns:a16="http://schemas.microsoft.com/office/drawing/2014/main" id="{91BBA66B-7D98-4E28-BB8B-538AF20AD1BD}"/>
              </a:ext>
            </a:extLst>
          </p:cNvPr>
          <p:cNvSpPr/>
          <p:nvPr/>
        </p:nvSpPr>
        <p:spPr>
          <a:xfrm>
            <a:off x="5354204" y="3264993"/>
            <a:ext cx="281086" cy="722511"/>
          </a:xfrm>
          <a:prstGeom prst="down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8" name="Pfeil: nach unten 17">
            <a:extLst>
              <a:ext uri="{FF2B5EF4-FFF2-40B4-BE49-F238E27FC236}">
                <a16:creationId xmlns:a16="http://schemas.microsoft.com/office/drawing/2014/main" id="{CAF6CD2E-FB37-4639-8443-4ED76D2C9D80}"/>
              </a:ext>
            </a:extLst>
          </p:cNvPr>
          <p:cNvSpPr/>
          <p:nvPr/>
        </p:nvSpPr>
        <p:spPr>
          <a:xfrm>
            <a:off x="7480644" y="3264994"/>
            <a:ext cx="281086" cy="722511"/>
          </a:xfrm>
          <a:prstGeom prst="down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9" name="Pfeil: nach unten 18">
            <a:extLst>
              <a:ext uri="{FF2B5EF4-FFF2-40B4-BE49-F238E27FC236}">
                <a16:creationId xmlns:a16="http://schemas.microsoft.com/office/drawing/2014/main" id="{5AD1CD1E-10F7-4E3C-9B40-18CB9BF7EB86}"/>
              </a:ext>
            </a:extLst>
          </p:cNvPr>
          <p:cNvSpPr/>
          <p:nvPr/>
        </p:nvSpPr>
        <p:spPr>
          <a:xfrm>
            <a:off x="3209233" y="3262149"/>
            <a:ext cx="281086" cy="722511"/>
          </a:xfrm>
          <a:prstGeom prst="down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0" name="Pfeil: nach oben gekrümmt 19">
            <a:extLst>
              <a:ext uri="{FF2B5EF4-FFF2-40B4-BE49-F238E27FC236}">
                <a16:creationId xmlns:a16="http://schemas.microsoft.com/office/drawing/2014/main" id="{37FE76C8-ED7A-4663-B9F4-7E81716CFB1F}"/>
              </a:ext>
            </a:extLst>
          </p:cNvPr>
          <p:cNvSpPr/>
          <p:nvPr/>
        </p:nvSpPr>
        <p:spPr>
          <a:xfrm rot="10800000" flipV="1">
            <a:off x="1281113" y="5140052"/>
            <a:ext cx="6581775" cy="1104462"/>
          </a:xfrm>
          <a:prstGeom prst="curvedUp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solidFill>
                  <a:schemeClr val="tx1"/>
                </a:solidFill>
              </a:rPr>
              <a:t>Action</a:t>
            </a:r>
            <a:endParaRPr lang="de-AT" sz="2800" b="1" dirty="0">
              <a:solidFill>
                <a:schemeClr val="tx1"/>
              </a:solidFill>
            </a:endParaRPr>
          </a:p>
        </p:txBody>
      </p:sp>
    </p:spTree>
    <p:extLst>
      <p:ext uri="{BB962C8B-B14F-4D97-AF65-F5344CB8AC3E}">
        <p14:creationId xmlns:p14="http://schemas.microsoft.com/office/powerpoint/2010/main" val="3335990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622F35DD-7FF9-42B7-B2DE-3B434B694537}"/>
              </a:ext>
            </a:extLst>
          </p:cNvPr>
          <p:cNvSpPr>
            <a:spLocks noGrp="1"/>
          </p:cNvSpPr>
          <p:nvPr>
            <p:ph type="body" sz="quarter" idx="13"/>
          </p:nvPr>
        </p:nvSpPr>
        <p:spPr>
          <a:xfrm>
            <a:off x="1931000" y="1590396"/>
            <a:ext cx="6849908" cy="4424400"/>
          </a:xfrm>
        </p:spPr>
        <p:txBody>
          <a:bodyPr/>
          <a:lstStyle/>
          <a:p>
            <a:pPr marL="285750" indent="-285750">
              <a:buFont typeface="Wingdings" panose="05000000000000000000" pitchFamily="2" charset="2"/>
              <a:buChar char="Ø"/>
            </a:pPr>
            <a:r>
              <a:rPr lang="en-GB" dirty="0"/>
              <a:t>Knowledge generation or modelling through machine learning.</a:t>
            </a:r>
          </a:p>
          <a:p>
            <a:pPr marL="285750" indent="-285750">
              <a:buFont typeface="Wingdings" panose="05000000000000000000" pitchFamily="2" charset="2"/>
              <a:buChar char="Ø"/>
            </a:pPr>
            <a:r>
              <a:rPr lang="en-GB" dirty="0"/>
              <a:t>Supervised machine learning </a:t>
            </a:r>
          </a:p>
          <a:p>
            <a:pPr marL="552450" lvl="1" indent="-285750" algn="just">
              <a:buFont typeface="Wingdings" panose="05000000000000000000" pitchFamily="2" charset="2"/>
              <a:buChar char="§"/>
            </a:pPr>
            <a:r>
              <a:rPr lang="en-GB" dirty="0"/>
              <a:t>When training the model the desired result or the correct answers are known to the model </a:t>
            </a:r>
            <a:r>
              <a:rPr lang="en-GB" dirty="0">
                <a:sym typeface="Wingdings" panose="05000000000000000000" pitchFamily="2" charset="2"/>
              </a:rPr>
              <a:t> </a:t>
            </a:r>
            <a:r>
              <a:rPr lang="en-GB" dirty="0"/>
              <a:t>basis for training the model is a certain amount of completed audits and their results </a:t>
            </a:r>
            <a:r>
              <a:rPr lang="en-GB" dirty="0">
                <a:sym typeface="Wingdings" panose="05000000000000000000" pitchFamily="2" charset="2"/>
              </a:rPr>
              <a:t> </a:t>
            </a:r>
            <a:r>
              <a:rPr lang="en-GB" dirty="0"/>
              <a:t>it is quite understandable whether the model assigns the cases correctly or delivers correct results.</a:t>
            </a:r>
          </a:p>
          <a:p>
            <a:pPr marL="285750" lvl="1" indent="-285750">
              <a:spcBef>
                <a:spcPts val="1000"/>
              </a:spcBef>
              <a:buFont typeface="Wingdings" panose="05000000000000000000" pitchFamily="2" charset="2"/>
              <a:buChar char="Ø"/>
            </a:pPr>
            <a:r>
              <a:rPr lang="en-GB" sz="1700" dirty="0">
                <a:latin typeface="+mj-lt"/>
              </a:rPr>
              <a:t>Unsupervised machine learning</a:t>
            </a:r>
          </a:p>
          <a:p>
            <a:pPr marL="552450" lvl="1" indent="-285750" algn="just">
              <a:buFont typeface="Wingdings" panose="05000000000000000000" pitchFamily="2" charset="2"/>
              <a:buChar char="§"/>
            </a:pPr>
            <a:r>
              <a:rPr lang="en-GB" dirty="0">
                <a:sym typeface="Wingdings" panose="05000000000000000000" pitchFamily="2" charset="2"/>
              </a:rPr>
              <a:t>Necessary for tasks/cases where there is no already tested data or known results  classification or categorization performed based on the characteristics of the data without the model knowing the result.</a:t>
            </a:r>
            <a:endParaRPr lang="en-GB" sz="1700" dirty="0">
              <a:latin typeface="+mj-lt"/>
              <a:sym typeface="Wingdings" panose="05000000000000000000" pitchFamily="2" charset="2"/>
            </a:endParaRPr>
          </a:p>
          <a:p>
            <a:pPr marL="285750" lvl="1" indent="-285750">
              <a:spcBef>
                <a:spcPts val="1000"/>
              </a:spcBef>
              <a:buFont typeface="Wingdings" panose="05000000000000000000" pitchFamily="2" charset="2"/>
              <a:buChar char="Ø"/>
            </a:pPr>
            <a:r>
              <a:rPr lang="en-GB" sz="1700" dirty="0">
                <a:latin typeface="+mj-lt"/>
              </a:rPr>
              <a:t>But also rule-based methods (</a:t>
            </a:r>
            <a:r>
              <a:rPr lang="en-GB" sz="1700" dirty="0" err="1">
                <a:latin typeface="+mj-lt"/>
              </a:rPr>
              <a:t>eg</a:t>
            </a:r>
            <a:r>
              <a:rPr lang="en-GB" sz="1700" dirty="0">
                <a:latin typeface="+mj-lt"/>
              </a:rPr>
              <a:t> logic) are used.</a:t>
            </a:r>
            <a:endParaRPr lang="de-AT" dirty="0"/>
          </a:p>
        </p:txBody>
      </p:sp>
      <p:sp>
        <p:nvSpPr>
          <p:cNvPr id="3" name="Bildplatzhalter 2">
            <a:extLst>
              <a:ext uri="{FF2B5EF4-FFF2-40B4-BE49-F238E27FC236}">
                <a16:creationId xmlns:a16="http://schemas.microsoft.com/office/drawing/2014/main" id="{F0EA5D05-7C64-4A88-B1A6-07AF14238CC5}"/>
              </a:ext>
            </a:extLst>
          </p:cNvPr>
          <p:cNvSpPr>
            <a:spLocks noGrp="1"/>
          </p:cNvSpPr>
          <p:nvPr>
            <p:ph type="pic" sz="quarter" idx="14"/>
          </p:nvPr>
        </p:nvSpPr>
        <p:spPr/>
      </p:sp>
      <p:sp>
        <p:nvSpPr>
          <p:cNvPr id="5" name="Foliennummernplatzhalter 4">
            <a:extLst>
              <a:ext uri="{FF2B5EF4-FFF2-40B4-BE49-F238E27FC236}">
                <a16:creationId xmlns:a16="http://schemas.microsoft.com/office/drawing/2014/main" id="{222015A1-2AB4-479D-9D92-9FD27701DC6F}"/>
              </a:ext>
            </a:extLst>
          </p:cNvPr>
          <p:cNvSpPr>
            <a:spLocks noGrp="1"/>
          </p:cNvSpPr>
          <p:nvPr>
            <p:ph type="sldNum" sz="quarter" idx="17"/>
          </p:nvPr>
        </p:nvSpPr>
        <p:spPr/>
        <p:txBody>
          <a:bodyPr/>
          <a:lstStyle/>
          <a:p>
            <a:pPr marL="0" indent="0">
              <a:buNone/>
            </a:pPr>
            <a:fld id="{68F3185B-C653-42AE-8B74-FF214C291574}" type="slidenum">
              <a:rPr lang="en-US" smtClean="0"/>
              <a:pPr marL="0" indent="0">
                <a:buNone/>
              </a:pPr>
              <a:t>7</a:t>
            </a:fld>
            <a:endParaRPr lang="en-US" dirty="0"/>
          </a:p>
        </p:txBody>
      </p:sp>
      <p:sp>
        <p:nvSpPr>
          <p:cNvPr id="6" name="Titel 5">
            <a:extLst>
              <a:ext uri="{FF2B5EF4-FFF2-40B4-BE49-F238E27FC236}">
                <a16:creationId xmlns:a16="http://schemas.microsoft.com/office/drawing/2014/main" id="{640DFD0A-44B4-4A7F-B0F5-1440E0D23F3C}"/>
              </a:ext>
            </a:extLst>
          </p:cNvPr>
          <p:cNvSpPr>
            <a:spLocks noGrp="1"/>
          </p:cNvSpPr>
          <p:nvPr>
            <p:ph type="title"/>
          </p:nvPr>
        </p:nvSpPr>
        <p:spPr/>
        <p:txBody>
          <a:bodyPr/>
          <a:lstStyle/>
          <a:p>
            <a:r>
              <a:rPr lang="de-AT" dirty="0"/>
              <a:t>Machine Learning </a:t>
            </a:r>
          </a:p>
        </p:txBody>
      </p:sp>
      <p:sp>
        <p:nvSpPr>
          <p:cNvPr id="8" name="Textfeld 14">
            <a:extLst>
              <a:ext uri="{FF2B5EF4-FFF2-40B4-BE49-F238E27FC236}">
                <a16:creationId xmlns:a16="http://schemas.microsoft.com/office/drawing/2014/main" id="{310F2C23-CCD4-8885-EB8E-C0EFF257CD70}"/>
              </a:ext>
            </a:extLst>
          </p:cNvPr>
          <p:cNvSpPr txBox="1"/>
          <p:nvPr/>
        </p:nvSpPr>
        <p:spPr>
          <a:xfrm>
            <a:off x="246544" y="1432858"/>
            <a:ext cx="1433498" cy="4428658"/>
          </a:xfrm>
          <a:prstGeom prst="rect">
            <a:avLst/>
          </a:prstGeom>
        </p:spPr>
        <p:txBody>
          <a:bodyPr vert="horz" lIns="91440" tIns="45720" rIns="91440" bIns="45720" rtlCol="0">
            <a:normAutofit/>
          </a:bodyPr>
          <a:lstStyle/>
          <a:p>
            <a:pPr lvl="0">
              <a:lnSpc>
                <a:spcPct val="105000"/>
              </a:lnSpc>
              <a:spcAft>
                <a:spcPts val="600"/>
              </a:spcAft>
              <a:buFont typeface="Wingdings 2" panose="05020102010507070707" pitchFamily="18" charset="2"/>
            </a:pPr>
            <a:r>
              <a:rPr lang="en-GB" sz="1100" b="1" dirty="0">
                <a:solidFill>
                  <a:schemeClr val="accent3">
                    <a:lumMod val="75000"/>
                  </a:schemeClr>
                </a:solidFill>
              </a:rPr>
              <a:t>What is predictive analytics?</a:t>
            </a:r>
          </a:p>
          <a:p>
            <a:pPr lvl="0">
              <a:lnSpc>
                <a:spcPct val="105000"/>
              </a:lnSpc>
              <a:spcAft>
                <a:spcPts val="600"/>
              </a:spcAft>
              <a:buFont typeface="Wingdings 2" panose="05020102010507070707" pitchFamily="18" charset="2"/>
            </a:pPr>
            <a:r>
              <a:rPr lang="en-US" sz="1100" dirty="0">
                <a:solidFill>
                  <a:schemeClr val="bg1">
                    <a:lumMod val="75000"/>
                  </a:schemeClr>
                </a:solidFill>
              </a:rPr>
              <a:t>Data Mining: Tax returns – The raw material of predictive analytics</a:t>
            </a:r>
          </a:p>
          <a:p>
            <a:pPr lvl="0">
              <a:lnSpc>
                <a:spcPct val="105000"/>
              </a:lnSpc>
              <a:spcAft>
                <a:spcPts val="600"/>
              </a:spcAft>
              <a:buFont typeface="Wingdings 2" panose="05020102010507070707" pitchFamily="18" charset="2"/>
            </a:pPr>
            <a:r>
              <a:rPr lang="en-US" sz="1100" dirty="0">
                <a:solidFill>
                  <a:schemeClr val="bg1">
                    <a:lumMod val="75000"/>
                  </a:schemeClr>
                </a:solidFill>
              </a:rPr>
              <a:t>Legal basis for the implementation of predictive analytics</a:t>
            </a:r>
          </a:p>
          <a:p>
            <a:pPr lvl="0">
              <a:lnSpc>
                <a:spcPct val="105000"/>
              </a:lnSpc>
              <a:spcAft>
                <a:spcPts val="600"/>
              </a:spcAft>
              <a:buFont typeface="Wingdings 2" panose="05020102010507070707" pitchFamily="18" charset="2"/>
            </a:pPr>
            <a:r>
              <a:rPr lang="en-US" sz="1100" dirty="0">
                <a:solidFill>
                  <a:schemeClr val="bg1">
                    <a:lumMod val="75000"/>
                  </a:schemeClr>
                </a:solidFill>
              </a:rPr>
              <a:t>Application fields in Austrian tax administration</a:t>
            </a:r>
          </a:p>
          <a:p>
            <a:pPr lvl="0">
              <a:lnSpc>
                <a:spcPct val="105000"/>
              </a:lnSpc>
              <a:spcAft>
                <a:spcPts val="600"/>
              </a:spcAft>
              <a:buFont typeface="Wingdings 2" panose="05020102010507070707" pitchFamily="18" charset="2"/>
            </a:pPr>
            <a:r>
              <a:rPr lang="en-US" sz="1100" dirty="0">
                <a:solidFill>
                  <a:schemeClr val="bg1">
                    <a:lumMod val="75000"/>
                  </a:schemeClr>
                </a:solidFill>
              </a:rPr>
              <a:t>Lessons learned</a:t>
            </a:r>
          </a:p>
          <a:p>
            <a:pPr lvl="0">
              <a:lnSpc>
                <a:spcPct val="105000"/>
              </a:lnSpc>
              <a:buFont typeface="Wingdings 2" panose="05020102010507070707" pitchFamily="18" charset="2"/>
            </a:pPr>
            <a:endParaRPr lang="en-US" sz="2000" b="1" dirty="0"/>
          </a:p>
          <a:p>
            <a:pPr lvl="0">
              <a:lnSpc>
                <a:spcPct val="105000"/>
              </a:lnSpc>
              <a:buFont typeface="Wingdings 2" panose="05020102010507070707" pitchFamily="18" charset="2"/>
            </a:pPr>
            <a:endParaRPr lang="en-GB" sz="2000" b="1" dirty="0"/>
          </a:p>
          <a:p>
            <a:pPr lvl="0">
              <a:lnSpc>
                <a:spcPct val="105000"/>
              </a:lnSpc>
              <a:buFont typeface="Wingdings 2" panose="05020102010507070707" pitchFamily="18" charset="2"/>
            </a:pPr>
            <a:endParaRPr lang="en-GB" sz="2000" b="1" dirty="0"/>
          </a:p>
        </p:txBody>
      </p:sp>
    </p:spTree>
    <p:extLst>
      <p:ext uri="{BB962C8B-B14F-4D97-AF65-F5344CB8AC3E}">
        <p14:creationId xmlns:p14="http://schemas.microsoft.com/office/powerpoint/2010/main" val="4101959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316E0B40-7E43-4955-94F5-953AC32EC81A}"/>
              </a:ext>
            </a:extLst>
          </p:cNvPr>
          <p:cNvSpPr>
            <a:spLocks noGrp="1"/>
          </p:cNvSpPr>
          <p:nvPr>
            <p:ph type="body" sz="quarter" idx="13"/>
          </p:nvPr>
        </p:nvSpPr>
        <p:spPr>
          <a:xfrm>
            <a:off x="2062716" y="2108350"/>
            <a:ext cx="6539470" cy="4424400"/>
          </a:xfrm>
        </p:spPr>
        <p:txBody>
          <a:bodyPr/>
          <a:lstStyle/>
          <a:p>
            <a:pPr marL="285750" indent="-285750">
              <a:buFont typeface="Wingdings" panose="05000000000000000000" pitchFamily="2" charset="2"/>
              <a:buChar char="Ø"/>
            </a:pPr>
            <a:r>
              <a:rPr lang="en-GB" dirty="0"/>
              <a:t>Predictive analytics is about asking "What will happen?"</a:t>
            </a:r>
          </a:p>
          <a:p>
            <a:pPr marL="285750" indent="-285750">
              <a:buFont typeface="Wingdings" panose="05000000000000000000" pitchFamily="2" charset="2"/>
              <a:buChar char="Ø"/>
            </a:pPr>
            <a:r>
              <a:rPr lang="en-GB" dirty="0"/>
              <a:t>Analysis of potential future scenarios.</a:t>
            </a:r>
          </a:p>
          <a:p>
            <a:pPr marL="285750" indent="-285750">
              <a:buFont typeface="Wingdings" panose="05000000000000000000" pitchFamily="2" charset="2"/>
              <a:buChar char="Ø"/>
            </a:pPr>
            <a:r>
              <a:rPr lang="en-GB" dirty="0"/>
              <a:t>Generation of early warning information (</a:t>
            </a:r>
            <a:r>
              <a:rPr lang="en-GB" dirty="0" err="1"/>
              <a:t>eg</a:t>
            </a:r>
            <a:r>
              <a:rPr lang="en-GB" dirty="0"/>
              <a:t> selection of cases for tax audits </a:t>
            </a:r>
            <a:r>
              <a:rPr lang="en-GB" dirty="0">
                <a:sym typeface="Wingdings" panose="05000000000000000000" pitchFamily="2" charset="2"/>
              </a:rPr>
              <a:t> persons with a substantial risk not paying their taxes correctly</a:t>
            </a:r>
            <a:r>
              <a:rPr lang="en-GB" dirty="0"/>
              <a:t>.</a:t>
            </a:r>
          </a:p>
          <a:p>
            <a:pPr marL="285750" indent="-285750">
              <a:buFont typeface="Wingdings" panose="05000000000000000000" pitchFamily="2" charset="2"/>
              <a:buChar char="Ø"/>
            </a:pPr>
            <a:r>
              <a:rPr lang="en-GB" dirty="0"/>
              <a:t>Based on technologies of data mining, statistical methods and operations research a calculation of probabilities of future events is performed.</a:t>
            </a:r>
            <a:endParaRPr lang="de-AT" dirty="0"/>
          </a:p>
        </p:txBody>
      </p:sp>
      <p:sp>
        <p:nvSpPr>
          <p:cNvPr id="3" name="Bildplatzhalter 2">
            <a:extLst>
              <a:ext uri="{FF2B5EF4-FFF2-40B4-BE49-F238E27FC236}">
                <a16:creationId xmlns:a16="http://schemas.microsoft.com/office/drawing/2014/main" id="{C0011E5C-1935-49B2-8465-776CA1F6E360}"/>
              </a:ext>
            </a:extLst>
          </p:cNvPr>
          <p:cNvSpPr>
            <a:spLocks noGrp="1"/>
          </p:cNvSpPr>
          <p:nvPr>
            <p:ph type="pic" sz="quarter" idx="14"/>
          </p:nvPr>
        </p:nvSpPr>
        <p:spPr/>
      </p:sp>
      <p:sp>
        <p:nvSpPr>
          <p:cNvPr id="5" name="Foliennummernplatzhalter 4">
            <a:extLst>
              <a:ext uri="{FF2B5EF4-FFF2-40B4-BE49-F238E27FC236}">
                <a16:creationId xmlns:a16="http://schemas.microsoft.com/office/drawing/2014/main" id="{2F7B075E-6E58-4309-A657-A7F7BC37EBF8}"/>
              </a:ext>
            </a:extLst>
          </p:cNvPr>
          <p:cNvSpPr>
            <a:spLocks noGrp="1"/>
          </p:cNvSpPr>
          <p:nvPr>
            <p:ph type="sldNum" sz="quarter" idx="17"/>
          </p:nvPr>
        </p:nvSpPr>
        <p:spPr/>
        <p:txBody>
          <a:bodyPr/>
          <a:lstStyle/>
          <a:p>
            <a:pPr marL="0" indent="0">
              <a:buNone/>
            </a:pPr>
            <a:fld id="{68F3185B-C653-42AE-8B74-FF214C291574}" type="slidenum">
              <a:rPr lang="en-US" smtClean="0"/>
              <a:pPr marL="0" indent="0">
                <a:buNone/>
              </a:pPr>
              <a:t>8</a:t>
            </a:fld>
            <a:endParaRPr lang="en-US" dirty="0"/>
          </a:p>
        </p:txBody>
      </p:sp>
      <p:sp>
        <p:nvSpPr>
          <p:cNvPr id="6" name="Titel 5">
            <a:extLst>
              <a:ext uri="{FF2B5EF4-FFF2-40B4-BE49-F238E27FC236}">
                <a16:creationId xmlns:a16="http://schemas.microsoft.com/office/drawing/2014/main" id="{06913E3E-0E5D-46F0-B98A-E62698EE2F0B}"/>
              </a:ext>
            </a:extLst>
          </p:cNvPr>
          <p:cNvSpPr>
            <a:spLocks noGrp="1"/>
          </p:cNvSpPr>
          <p:nvPr>
            <p:ph type="title"/>
          </p:nvPr>
        </p:nvSpPr>
        <p:spPr/>
        <p:txBody>
          <a:bodyPr/>
          <a:lstStyle/>
          <a:p>
            <a:pPr algn="ctr"/>
            <a:r>
              <a:rPr lang="en-GB" dirty="0"/>
              <a:t>Main question: what will happen?</a:t>
            </a:r>
          </a:p>
        </p:txBody>
      </p:sp>
      <p:sp>
        <p:nvSpPr>
          <p:cNvPr id="8" name="Textfeld 14">
            <a:extLst>
              <a:ext uri="{FF2B5EF4-FFF2-40B4-BE49-F238E27FC236}">
                <a16:creationId xmlns:a16="http://schemas.microsoft.com/office/drawing/2014/main" id="{00012C37-8B14-3CFB-F04E-8E5E6395C6E6}"/>
              </a:ext>
            </a:extLst>
          </p:cNvPr>
          <p:cNvSpPr txBox="1"/>
          <p:nvPr/>
        </p:nvSpPr>
        <p:spPr>
          <a:xfrm>
            <a:off x="246544" y="1432858"/>
            <a:ext cx="1433498" cy="4428658"/>
          </a:xfrm>
          <a:prstGeom prst="rect">
            <a:avLst/>
          </a:prstGeom>
        </p:spPr>
        <p:txBody>
          <a:bodyPr vert="horz" lIns="91440" tIns="45720" rIns="91440" bIns="45720" rtlCol="0">
            <a:normAutofit/>
          </a:bodyPr>
          <a:lstStyle/>
          <a:p>
            <a:pPr lvl="0">
              <a:lnSpc>
                <a:spcPct val="105000"/>
              </a:lnSpc>
              <a:spcAft>
                <a:spcPts val="600"/>
              </a:spcAft>
              <a:buFont typeface="Wingdings 2" panose="05020102010507070707" pitchFamily="18" charset="2"/>
            </a:pPr>
            <a:r>
              <a:rPr lang="en-GB" sz="1100" b="1" dirty="0">
                <a:solidFill>
                  <a:schemeClr val="accent3">
                    <a:lumMod val="75000"/>
                  </a:schemeClr>
                </a:solidFill>
              </a:rPr>
              <a:t>What is predictive analytics?</a:t>
            </a:r>
          </a:p>
          <a:p>
            <a:pPr lvl="0">
              <a:lnSpc>
                <a:spcPct val="105000"/>
              </a:lnSpc>
              <a:spcAft>
                <a:spcPts val="600"/>
              </a:spcAft>
              <a:buFont typeface="Wingdings 2" panose="05020102010507070707" pitchFamily="18" charset="2"/>
            </a:pPr>
            <a:r>
              <a:rPr lang="en-US" sz="1100" dirty="0">
                <a:solidFill>
                  <a:schemeClr val="bg1">
                    <a:lumMod val="75000"/>
                  </a:schemeClr>
                </a:solidFill>
              </a:rPr>
              <a:t>Data Mining: Tax returns – The raw material of predictive analytics</a:t>
            </a:r>
          </a:p>
          <a:p>
            <a:pPr lvl="0">
              <a:lnSpc>
                <a:spcPct val="105000"/>
              </a:lnSpc>
              <a:spcAft>
                <a:spcPts val="600"/>
              </a:spcAft>
              <a:buFont typeface="Wingdings 2" panose="05020102010507070707" pitchFamily="18" charset="2"/>
            </a:pPr>
            <a:r>
              <a:rPr lang="en-US" sz="1100" dirty="0">
                <a:solidFill>
                  <a:schemeClr val="bg1">
                    <a:lumMod val="75000"/>
                  </a:schemeClr>
                </a:solidFill>
              </a:rPr>
              <a:t>Legal basis for the implementation of predictive analytics</a:t>
            </a:r>
          </a:p>
          <a:p>
            <a:pPr lvl="0">
              <a:lnSpc>
                <a:spcPct val="105000"/>
              </a:lnSpc>
              <a:spcAft>
                <a:spcPts val="600"/>
              </a:spcAft>
              <a:buFont typeface="Wingdings 2" panose="05020102010507070707" pitchFamily="18" charset="2"/>
            </a:pPr>
            <a:r>
              <a:rPr lang="en-US" sz="1100" dirty="0">
                <a:solidFill>
                  <a:schemeClr val="bg1">
                    <a:lumMod val="75000"/>
                  </a:schemeClr>
                </a:solidFill>
              </a:rPr>
              <a:t>Application fields in Austrian tax administration</a:t>
            </a:r>
          </a:p>
          <a:p>
            <a:pPr lvl="0">
              <a:lnSpc>
                <a:spcPct val="105000"/>
              </a:lnSpc>
              <a:spcAft>
                <a:spcPts val="600"/>
              </a:spcAft>
              <a:buFont typeface="Wingdings 2" panose="05020102010507070707" pitchFamily="18" charset="2"/>
            </a:pPr>
            <a:r>
              <a:rPr lang="en-US" sz="1100" dirty="0">
                <a:solidFill>
                  <a:schemeClr val="bg1">
                    <a:lumMod val="75000"/>
                  </a:schemeClr>
                </a:solidFill>
              </a:rPr>
              <a:t>Lessons learned</a:t>
            </a:r>
          </a:p>
          <a:p>
            <a:pPr lvl="0">
              <a:lnSpc>
                <a:spcPct val="105000"/>
              </a:lnSpc>
              <a:buFont typeface="Wingdings 2" panose="05020102010507070707" pitchFamily="18" charset="2"/>
            </a:pPr>
            <a:endParaRPr lang="en-US" sz="2000" b="1" dirty="0"/>
          </a:p>
          <a:p>
            <a:pPr lvl="0">
              <a:lnSpc>
                <a:spcPct val="105000"/>
              </a:lnSpc>
              <a:buFont typeface="Wingdings 2" panose="05020102010507070707" pitchFamily="18" charset="2"/>
            </a:pPr>
            <a:endParaRPr lang="en-GB" sz="2000" b="1" dirty="0"/>
          </a:p>
          <a:p>
            <a:pPr lvl="0">
              <a:lnSpc>
                <a:spcPct val="105000"/>
              </a:lnSpc>
              <a:buFont typeface="Wingdings 2" panose="05020102010507070707" pitchFamily="18" charset="2"/>
            </a:pPr>
            <a:endParaRPr lang="en-GB" sz="2000" b="1" dirty="0"/>
          </a:p>
        </p:txBody>
      </p:sp>
    </p:spTree>
    <p:extLst>
      <p:ext uri="{BB962C8B-B14F-4D97-AF65-F5344CB8AC3E}">
        <p14:creationId xmlns:p14="http://schemas.microsoft.com/office/powerpoint/2010/main" val="874919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43600" y="574159"/>
            <a:ext cx="8058586" cy="2833318"/>
          </a:xfrm>
        </p:spPr>
        <p:txBody>
          <a:bodyPr/>
          <a:lstStyle/>
          <a:p>
            <a:pPr lvl="0">
              <a:lnSpc>
                <a:spcPct val="105000"/>
              </a:lnSpc>
              <a:spcAft>
                <a:spcPts val="600"/>
              </a:spcAft>
              <a:buFont typeface="Wingdings 2" panose="05020102010507070707" pitchFamily="18" charset="2"/>
            </a:pPr>
            <a:r>
              <a:rPr lang="en-GB" sz="4000" dirty="0">
                <a:solidFill>
                  <a:srgbClr val="0099CC"/>
                </a:solidFill>
              </a:rPr>
              <a:t>Data Mining: Tax returns – The raw material of Predictive Analytics </a:t>
            </a:r>
          </a:p>
        </p:txBody>
      </p:sp>
      <p:sp>
        <p:nvSpPr>
          <p:cNvPr id="3" name="Untertitel 2"/>
          <p:cNvSpPr>
            <a:spLocks noGrp="1"/>
          </p:cNvSpPr>
          <p:nvPr>
            <p:ph type="subTitle" idx="1"/>
          </p:nvPr>
        </p:nvSpPr>
        <p:spPr/>
        <p:txBody>
          <a:bodyPr/>
          <a:lstStyle/>
          <a:p>
            <a:endParaRPr lang="de-AT" dirty="0"/>
          </a:p>
        </p:txBody>
      </p:sp>
      <p:sp>
        <p:nvSpPr>
          <p:cNvPr id="4" name="Slide Number Placeholder 8">
            <a:extLst>
              <a:ext uri="{FF2B5EF4-FFF2-40B4-BE49-F238E27FC236}">
                <a16:creationId xmlns:a16="http://schemas.microsoft.com/office/drawing/2014/main" id="{6A40FF88-C1AF-EBA5-13EF-9E1E586F0C1D}"/>
              </a:ext>
            </a:extLst>
          </p:cNvPr>
          <p:cNvSpPr txBox="1">
            <a:spLocks/>
          </p:cNvSpPr>
          <p:nvPr/>
        </p:nvSpPr>
        <p:spPr>
          <a:xfrm>
            <a:off x="7846828" y="6395540"/>
            <a:ext cx="755358"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8F3185B-C653-42AE-8B74-FF214C291574}" type="slidenum">
              <a:rPr lang="en-US" sz="1000" b="1" smtClean="0"/>
              <a:pPr algn="r"/>
              <a:t>9</a:t>
            </a:fld>
            <a:endParaRPr lang="en-US" sz="1000" b="1" dirty="0"/>
          </a:p>
        </p:txBody>
      </p:sp>
    </p:spTree>
    <p:extLst>
      <p:ext uri="{BB962C8B-B14F-4D97-AF65-F5344CB8AC3E}">
        <p14:creationId xmlns:p14="http://schemas.microsoft.com/office/powerpoint/2010/main" val="1539202018"/>
      </p:ext>
    </p:extLst>
  </p:cSld>
  <p:clrMapOvr>
    <a:masterClrMapping/>
  </p:clrMapOvr>
</p:sld>
</file>

<file path=ppt/theme/theme1.xml><?xml version="1.0" encoding="utf-8"?>
<a:theme xmlns:a="http://schemas.openxmlformats.org/drawingml/2006/main" name="Office-Design">
  <a:themeElements>
    <a:clrScheme name="JKU">
      <a:dk1>
        <a:srgbClr val="000000"/>
      </a:dk1>
      <a:lt1>
        <a:sysClr val="window" lastClr="FFFFFF"/>
      </a:lt1>
      <a:dk2>
        <a:srgbClr val="9C477B"/>
      </a:dk2>
      <a:lt2>
        <a:srgbClr val="BBD032"/>
      </a:lt2>
      <a:accent1>
        <a:srgbClr val="808288"/>
      </a:accent1>
      <a:accent2>
        <a:srgbClr val="046E98"/>
      </a:accent2>
      <a:accent3>
        <a:srgbClr val="5CCFCB"/>
      </a:accent3>
      <a:accent4>
        <a:srgbClr val="4CAC4E"/>
      </a:accent4>
      <a:accent5>
        <a:srgbClr val="E73729"/>
      </a:accent5>
      <a:accent6>
        <a:srgbClr val="FBBA00"/>
      </a:accent6>
      <a:hlink>
        <a:srgbClr val="0563C1"/>
      </a:hlink>
      <a:folHlink>
        <a:srgbClr val="954F72"/>
      </a:folHlink>
    </a:clrScheme>
    <a:fontScheme name="JKU Arial">
      <a:majorFont>
        <a:latin typeface="Arial Black"/>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aesentation_Vorlage_WIN_IE Kopie" id="{7309C7A1-9513-6245-992D-BD5F0FCCBA64}" vid="{DBCB829A-915E-2D4F-A73C-073BABE8C67C}"/>
    </a:ext>
  </a:extLst>
</a:theme>
</file>

<file path=ppt/theme/theme2.xml><?xml version="1.0" encoding="utf-8"?>
<a:theme xmlns:a="http://schemas.openxmlformats.org/drawingml/2006/main" name="Office Theme">
  <a:themeElements>
    <a:clrScheme name="JKU">
      <a:dk1>
        <a:srgbClr val="000000"/>
      </a:dk1>
      <a:lt1>
        <a:sysClr val="window" lastClr="FFFFFF"/>
      </a:lt1>
      <a:dk2>
        <a:srgbClr val="8A386C"/>
      </a:dk2>
      <a:lt2>
        <a:srgbClr val="AECB30"/>
      </a:lt2>
      <a:accent1>
        <a:srgbClr val="59636C"/>
      </a:accent1>
      <a:accent2>
        <a:srgbClr val="0081BE"/>
      </a:accent2>
      <a:accent3>
        <a:srgbClr val="72D2E8"/>
      </a:accent3>
      <a:accent4>
        <a:srgbClr val="47B44E"/>
      </a:accent4>
      <a:accent5>
        <a:srgbClr val="E74824"/>
      </a:accent5>
      <a:accent6>
        <a:srgbClr val="F9A900"/>
      </a:accent6>
      <a:hlink>
        <a:srgbClr val="0563C1"/>
      </a:hlink>
      <a:folHlink>
        <a:srgbClr val="954F72"/>
      </a:folHlink>
    </a:clrScheme>
    <a:fontScheme name="JKU Aria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JKU">
      <a:dk1>
        <a:srgbClr val="000000"/>
      </a:dk1>
      <a:lt1>
        <a:sysClr val="window" lastClr="FFFFFF"/>
      </a:lt1>
      <a:dk2>
        <a:srgbClr val="8A386C"/>
      </a:dk2>
      <a:lt2>
        <a:srgbClr val="AECB30"/>
      </a:lt2>
      <a:accent1>
        <a:srgbClr val="59636C"/>
      </a:accent1>
      <a:accent2>
        <a:srgbClr val="0081BE"/>
      </a:accent2>
      <a:accent3>
        <a:srgbClr val="72D2E8"/>
      </a:accent3>
      <a:accent4>
        <a:srgbClr val="47B44E"/>
      </a:accent4>
      <a:accent5>
        <a:srgbClr val="E74824"/>
      </a:accent5>
      <a:accent6>
        <a:srgbClr val="F9A900"/>
      </a:accent6>
      <a:hlink>
        <a:srgbClr val="0563C1"/>
      </a:hlink>
      <a:folHlink>
        <a:srgbClr val="954F72"/>
      </a:folHlink>
    </a:clrScheme>
    <a:fontScheme name="JKU Aria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597A6DD54B2D4BB5F63558C9048978" ma:contentTypeVersion="14" ma:contentTypeDescription="Create a new document." ma:contentTypeScope="" ma:versionID="d9f534ef2cd954e3c9de9cedd33d9611">
  <xsd:schema xmlns:xsd="http://www.w3.org/2001/XMLSchema" xmlns:xs="http://www.w3.org/2001/XMLSchema" xmlns:p="http://schemas.microsoft.com/office/2006/metadata/properties" xmlns:ns2="26d4876d-1652-4741-a251-c7328cbe4eec" xmlns:ns3="675ad150-b751-47e2-ad83-2ce7a9a72029" targetNamespace="http://schemas.microsoft.com/office/2006/metadata/properties" ma:root="true" ma:fieldsID="d28fd622ca44a508f89c344eabb53311" ns2:_="" ns3:_="">
    <xsd:import namespace="26d4876d-1652-4741-a251-c7328cbe4eec"/>
    <xsd:import namespace="675ad150-b751-47e2-ad83-2ce7a9a7202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d4876d-1652-4741-a251-c7328cbe4e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bbc5412-facb-47f6-beca-cc3ad60e99b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75ad150-b751-47e2-ad83-2ce7a9a72029"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4baef6dd-c4f8-403b-aac1-ae4cb52c231a}" ma:internalName="TaxCatchAll" ma:showField="CatchAllData" ma:web="675ad150-b751-47e2-ad83-2ce7a9a7202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450C43-CC8D-42FE-B052-8248B369668E}"/>
</file>

<file path=customXml/itemProps2.xml><?xml version="1.0" encoding="utf-8"?>
<ds:datastoreItem xmlns:ds="http://schemas.openxmlformats.org/officeDocument/2006/customXml" ds:itemID="{C5813326-AE34-4A7D-9C71-95FE60FBB8E3}"/>
</file>

<file path=docProps/app.xml><?xml version="1.0" encoding="utf-8"?>
<Properties xmlns="http://schemas.openxmlformats.org/officeDocument/2006/extended-properties" xmlns:vt="http://schemas.openxmlformats.org/officeDocument/2006/docPropsVTypes">
  <Template>Praesentation_Vorlage_WIN_IE</Template>
  <TotalTime>0</TotalTime>
  <Words>5007</Words>
  <Application>Microsoft Office PowerPoint</Application>
  <PresentationFormat>Bildschirmpräsentation (4:3)</PresentationFormat>
  <Paragraphs>494</Paragraphs>
  <Slides>29</Slides>
  <Notes>21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29</vt:i4>
      </vt:variant>
    </vt:vector>
  </HeadingPairs>
  <TitlesOfParts>
    <vt:vector size="36" baseType="lpstr">
      <vt:lpstr>Arial</vt:lpstr>
      <vt:lpstr>Arial Black</vt:lpstr>
      <vt:lpstr>Courier New</vt:lpstr>
      <vt:lpstr>Gotham SSm A</vt:lpstr>
      <vt:lpstr>Wingdings</vt:lpstr>
      <vt:lpstr>Wingdings 2</vt:lpstr>
      <vt:lpstr>Office-Design</vt:lpstr>
      <vt:lpstr>Use of artificial intelligence by Austrian tax administration: </vt:lpstr>
      <vt:lpstr>agenda</vt:lpstr>
      <vt:lpstr>What is Predictive Analytics?</vt:lpstr>
      <vt:lpstr>Predictive Analytics can be explained as </vt:lpstr>
      <vt:lpstr>How Predictive Analytics works</vt:lpstr>
      <vt:lpstr>Predictive analytics – Core Steps</vt:lpstr>
      <vt:lpstr>Machine Learning </vt:lpstr>
      <vt:lpstr>Main question: what will happen?</vt:lpstr>
      <vt:lpstr>Data Mining: Tax returns – The raw material of Predictive Analytics </vt:lpstr>
      <vt:lpstr>Data generated from tax returns</vt:lpstr>
      <vt:lpstr>Tax data collected by tax administration is the core element</vt:lpstr>
      <vt:lpstr>PowerPoint-Präsentation</vt:lpstr>
      <vt:lpstr>Analysis and use of personal data</vt:lpstr>
      <vt:lpstr>Legal basis for the implementation of Predictive Analytics</vt:lpstr>
      <vt:lpstr>Legislative Amendment was the starting gun for application of predictive analytics </vt:lpstr>
      <vt:lpstr>Legal basis in Austria: Federal Fiscal Code I</vt:lpstr>
      <vt:lpstr>Legal basis in Austria: Federal Fiscal Code  II</vt:lpstr>
      <vt:lpstr>Interpretation of the law    </vt:lpstr>
      <vt:lpstr>Interpretation of the law: risk management through machine learning</vt:lpstr>
      <vt:lpstr>Timeless provisions with broad scope of technical applications</vt:lpstr>
      <vt:lpstr>Application fields in Austrian tax administration</vt:lpstr>
      <vt:lpstr>Establishment of Predictive Analytics Competence Center (PACC)</vt:lpstr>
      <vt:lpstr>Modern and innovative risk management through Predictive Analytics </vt:lpstr>
      <vt:lpstr>Application fields of predictive analytics</vt:lpstr>
      <vt:lpstr>Lessons learned</vt:lpstr>
      <vt:lpstr>Lessons learned I</vt:lpstr>
      <vt:lpstr>Lessons learned II</vt:lpstr>
      <vt:lpstr>Lessons learned III</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Angela Andorfer</dc:creator>
  <cp:lastModifiedBy>Marina Luketina</cp:lastModifiedBy>
  <cp:revision>594</cp:revision>
  <cp:lastPrinted>2015-10-19T12:36:16Z</cp:lastPrinted>
  <dcterms:created xsi:type="dcterms:W3CDTF">2018-04-19T12:56:50Z</dcterms:created>
  <dcterms:modified xsi:type="dcterms:W3CDTF">2022-09-09T16:29:42Z</dcterms:modified>
</cp:coreProperties>
</file>