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6"/>
  </p:notesMasterIdLst>
  <p:sldIdLst>
    <p:sldId id="271" r:id="rId2"/>
    <p:sldId id="280" r:id="rId3"/>
    <p:sldId id="296" r:id="rId4"/>
    <p:sldId id="292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A34D30B-94DF-4BA1-8414-B774A6098A77}">
          <p14:sldIdLst>
            <p14:sldId id="271"/>
            <p14:sldId id="280"/>
            <p14:sldId id="296"/>
            <p14:sldId id="292"/>
          </p14:sldIdLst>
        </p14:section>
        <p14:section name="Abschnitt ohne Titel" id="{B2BA02FE-9DCD-453D-8F3B-4B4896CE89D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760B5A-E31E-7FB2-947C-60167FD2A5D8}" name="Cédric Schütz" initials="CS" userId="S::cedric.schuetz@rwi.uzh.ch::cad3dbca-037f-4549-90f1-d829fe3486e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B2C"/>
    <a:srgbClr val="F06156"/>
    <a:srgbClr val="004070"/>
    <a:srgbClr val="B7A17B"/>
    <a:srgbClr val="0A95F4"/>
    <a:srgbClr val="BD6D03"/>
    <a:srgbClr val="299756"/>
    <a:srgbClr val="A1A907"/>
    <a:srgbClr val="902A06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61" autoAdjust="0"/>
    <p:restoredTop sz="94660"/>
  </p:normalViewPr>
  <p:slideViewPr>
    <p:cSldViewPr>
      <p:cViewPr varScale="1">
        <p:scale>
          <a:sx n="64" d="100"/>
          <a:sy n="64" d="100"/>
        </p:scale>
        <p:origin x="111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E60E1882-AAFF-480A-A236-655ACA8DE512}" type="datetimeFigureOut">
              <a:rPr lang="de-CH" smtClean="0"/>
              <a:t>28.03.2023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91C989A1-BA0B-4E73-8F1B-E3DAC8164A2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482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Bibliothek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0"/>
            <a:ext cx="6794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Linien angepass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429000"/>
            <a:ext cx="87884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Neu Linien unten angepass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308725"/>
            <a:ext cx="87884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Wenger_Vieli_E_rgb_300dpi_L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852738"/>
            <a:ext cx="180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350800" y="3708632"/>
            <a:ext cx="6320802" cy="6524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CH" kern="0" baseline="0" dirty="0"/>
            </a:lvl1pPr>
          </a:lstStyle>
          <a:p>
            <a:pPr marL="0" lvl="0" defTabSz="914400" latinLnBrk="0"/>
            <a:r>
              <a:rPr lang="de-DE" dirty="0"/>
              <a:t>Titel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79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Linien angepas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429000"/>
            <a:ext cx="87884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2339975" y="5300663"/>
            <a:ext cx="61198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GB" sz="16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GB" sz="1600" dirty="0"/>
              <a:t>Wenger &amp; Vieli Ltd.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GB" sz="1600" dirty="0" err="1"/>
              <a:t>Dufourstrasse</a:t>
            </a:r>
            <a:r>
              <a:rPr lang="en-GB" sz="1600" dirty="0"/>
              <a:t> 56, P.O. Box, CH-8034 Zurich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GB" sz="1600" dirty="0"/>
              <a:t>T +41 (0)58 958 58 58, www.wengervieli.ch</a:t>
            </a:r>
          </a:p>
        </p:txBody>
      </p:sp>
      <p:pic>
        <p:nvPicPr>
          <p:cNvPr id="14" name="Picture 5" descr="BlŠtt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0"/>
            <a:ext cx="6794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Neu Linien unten angepass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308725"/>
            <a:ext cx="87884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Wenger_Vieli_E_rgb_300dpi_L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0" y="2852738"/>
            <a:ext cx="180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6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bearbeiten</a:t>
            </a:r>
            <a:endParaRPr lang="de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6D1546-9331-4A30-A8E2-931075974CF7}" type="slidenum">
              <a:rPr lang="de-CH" smtClean="0"/>
              <a:t>‹Nr.›</a:t>
            </a:fld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>
          <a:xfrm>
            <a:off x="2338388" y="6477000"/>
            <a:ext cx="2582862" cy="476250"/>
          </a:xfrm>
          <a:prstGeom prst="rect">
            <a:avLst/>
          </a:prstGeom>
        </p:spPr>
        <p:txBody>
          <a:bodyPr/>
          <a:lstStyle/>
          <a:p>
            <a:fld id="{C22EE05C-835F-435D-8956-9A241D44E441}" type="datetime3">
              <a:rPr lang="en-US" smtClean="0"/>
              <a:t>28 March 2023</a:t>
            </a:fld>
            <a:endParaRPr lang="de-CH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356400" y="1627200"/>
            <a:ext cx="8362800" cy="4496400"/>
          </a:xfrm>
        </p:spPr>
        <p:txBody>
          <a:bodyPr/>
          <a:lstStyle>
            <a:lvl2pPr marL="628650" indent="-271463">
              <a:buFont typeface="Wingdings" pitchFamily="2" charset="2"/>
              <a:buChar char="§"/>
              <a:defRPr/>
            </a:lvl2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1028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bearbeiten</a:t>
            </a:r>
            <a:endParaRPr lang="de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6D1546-9331-4A30-A8E2-931075974CF7}" type="slidenum">
              <a:rPr lang="de-CH" smtClean="0"/>
              <a:t>‹Nr.›</a:t>
            </a:fld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>
          <a:xfrm>
            <a:off x="2338388" y="6477000"/>
            <a:ext cx="2582862" cy="476250"/>
          </a:xfrm>
          <a:prstGeom prst="rect">
            <a:avLst/>
          </a:prstGeom>
        </p:spPr>
        <p:txBody>
          <a:bodyPr/>
          <a:lstStyle/>
          <a:p>
            <a:fld id="{C22EE05C-835F-435D-8956-9A241D44E441}" type="datetime3">
              <a:rPr lang="en-US" smtClean="0"/>
              <a:t>28 March 2023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3847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bearbeiten</a:t>
            </a:r>
            <a:endParaRPr lang="de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6D1546-9331-4A30-A8E2-931075974CF7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>
          <a:xfrm>
            <a:off x="2338388" y="6477000"/>
            <a:ext cx="2582862" cy="476250"/>
          </a:xfrm>
          <a:prstGeom prst="rect">
            <a:avLst/>
          </a:prstGeom>
        </p:spPr>
        <p:txBody>
          <a:bodyPr/>
          <a:lstStyle/>
          <a:p>
            <a:fld id="{53342623-E4BE-48B0-A4D6-ACADEF8723C8}" type="datetime3">
              <a:rPr lang="en-US" smtClean="0"/>
              <a:t>28 March 2023</a:t>
            </a:fld>
            <a:endParaRPr lang="de-CH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/>
          </p:nvPr>
        </p:nvSpPr>
        <p:spPr>
          <a:xfrm>
            <a:off x="356400" y="1628775"/>
            <a:ext cx="4104000" cy="44964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3"/>
          </p:nvPr>
        </p:nvSpPr>
        <p:spPr>
          <a:xfrm>
            <a:off x="4615200" y="1628800"/>
            <a:ext cx="4104000" cy="44964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302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bens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6D1546-9331-4A30-A8E2-931075974CF7}" type="slidenum">
              <a:rPr lang="de-CH" smtClean="0"/>
              <a:t>‹Nr.›</a:t>
            </a:fld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>
          <a:xfrm>
            <a:off x="2338388" y="6477000"/>
            <a:ext cx="2582862" cy="476250"/>
          </a:xfrm>
          <a:prstGeom prst="rect">
            <a:avLst/>
          </a:prstGeom>
        </p:spPr>
        <p:txBody>
          <a:bodyPr/>
          <a:lstStyle/>
          <a:p>
            <a:fld id="{C22EE05C-835F-435D-8956-9A241D44E441}" type="datetime3">
              <a:rPr lang="en-US" smtClean="0"/>
              <a:t>28 March 2023</a:t>
            </a:fld>
            <a:endParaRPr lang="de-CH" dirty="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355600" y="765175"/>
            <a:ext cx="8362950" cy="652463"/>
          </a:xfrm>
        </p:spPr>
        <p:txBody>
          <a:bodyPr/>
          <a:lstStyle>
            <a:lvl1pPr>
              <a:defRPr/>
            </a:lvl1pPr>
          </a:lstStyle>
          <a:p>
            <a:r>
              <a:rPr lang="de-CH" sz="3600" dirty="0"/>
              <a:t>Titel bearbeiten</a:t>
            </a:r>
            <a:endParaRPr lang="de-CH" dirty="0"/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6289200" y="1628775"/>
            <a:ext cx="1944000" cy="3063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CH" dirty="0"/>
              <a:t>Bild von Anwalt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300788" y="4868863"/>
            <a:ext cx="2591692" cy="432345"/>
          </a:xfr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de-CH" dirty="0"/>
              <a:t>Phone &amp; E-Mail auf je einer Zeile</a:t>
            </a:r>
          </a:p>
        </p:txBody>
      </p:sp>
      <p:sp>
        <p:nvSpPr>
          <p:cNvPr id="17" name="Textplatzhalt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56400" y="1628800"/>
            <a:ext cx="5616575" cy="45370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CH" sz="1200" dirty="0"/>
            </a:lvl1pPr>
          </a:lstStyle>
          <a:p>
            <a:pPr lvl="0"/>
            <a:r>
              <a:rPr lang="de-CH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363583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765175"/>
            <a:ext cx="836295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CH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6D1546-9331-4A30-A8E2-931075974CF7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2340000" y="647640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lang="de-CH" sz="1200" smtClean="0"/>
            </a:lvl1pPr>
          </a:lstStyle>
          <a:p>
            <a:fld id="{51341491-9DC9-4871-A799-843D14E730EA}" type="datetime3">
              <a:rPr lang="en-US" smtClean="0"/>
              <a:t>28 March 2023</a:t>
            </a:fld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356400" y="1627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de-DE" dirty="0"/>
              <a:t>Textmasterformat bearbeiten</a:t>
            </a:r>
          </a:p>
          <a:p>
            <a:pPr lvl="1" eaLnBrk="0" hangingPunct="0"/>
            <a:r>
              <a:rPr lang="de-DE" dirty="0"/>
              <a:t>Zweite Ebene</a:t>
            </a:r>
          </a:p>
          <a:p>
            <a:pPr lvl="2" eaLnBrk="0" hangingPunct="0"/>
            <a:r>
              <a:rPr lang="de-DE" dirty="0"/>
              <a:t>Dritte Ebene</a:t>
            </a:r>
          </a:p>
          <a:p>
            <a:pPr lvl="3" eaLnBrk="0" hangingPunct="0"/>
            <a:r>
              <a:rPr lang="de-DE" dirty="0"/>
              <a:t>Vierte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3" r:id="rId3"/>
    <p:sldLayoutId id="2147483668" r:id="rId4"/>
    <p:sldLayoutId id="2147483664" r:id="rId5"/>
    <p:sldLayoutId id="2147483667" r:id="rId6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3E7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B3E7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B3E7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B3E7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B3E7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B3E7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B3E7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B3E7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B3E77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de-DE" sz="2400" smtClean="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714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lang="de-DE" sz="2000" smtClean="0">
          <a:solidFill>
            <a:schemeClr val="tx1"/>
          </a:solidFill>
          <a:latin typeface="+mn-lt"/>
        </a:defRPr>
      </a:lvl2pPr>
      <a:lvl3pPr marL="898525" indent="-2698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lang="de-DE" smtClean="0">
          <a:solidFill>
            <a:schemeClr val="tx1"/>
          </a:solidFill>
          <a:latin typeface="+mn-lt"/>
        </a:defRPr>
      </a:lvl3pPr>
      <a:lvl4pPr marL="1168400" indent="-2698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lang="de-DE" smtClean="0">
          <a:solidFill>
            <a:schemeClr val="tx1"/>
          </a:solidFill>
          <a:latin typeface="+mn-lt"/>
        </a:defRPr>
      </a:lvl4pPr>
      <a:lvl5pPr marL="1295400" indent="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None/>
        <a:defRPr lang="de-CH" sz="2000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16" y="2687993"/>
            <a:ext cx="8136904" cy="1482014"/>
          </a:xfrm>
        </p:spPr>
        <p:txBody>
          <a:bodyPr/>
          <a:lstStyle/>
          <a:p>
            <a:pPr algn="ctr"/>
            <a:r>
              <a:rPr lang="de-CH" dirty="0" err="1">
                <a:solidFill>
                  <a:srgbClr val="B7A17B"/>
                </a:solidFill>
              </a:rPr>
              <a:t>Stable</a:t>
            </a:r>
            <a:r>
              <a:rPr lang="de-CH" dirty="0">
                <a:solidFill>
                  <a:srgbClr val="B7A17B"/>
                </a:solidFill>
              </a:rPr>
              <a:t> </a:t>
            </a:r>
            <a:r>
              <a:rPr lang="de-CH" dirty="0" err="1">
                <a:solidFill>
                  <a:srgbClr val="B7A17B"/>
                </a:solidFill>
              </a:rPr>
              <a:t>Coins</a:t>
            </a:r>
            <a:br>
              <a:rPr lang="de-CH" dirty="0">
                <a:solidFill>
                  <a:srgbClr val="B7A17B"/>
                </a:solidFill>
              </a:rPr>
            </a:br>
            <a:br>
              <a:rPr lang="de-CH" dirty="0">
                <a:solidFill>
                  <a:srgbClr val="B7A17B"/>
                </a:solidFill>
              </a:rPr>
            </a:br>
            <a:r>
              <a:rPr lang="de-CH" sz="2800" dirty="0" err="1">
                <a:solidFill>
                  <a:srgbClr val="B7A17B"/>
                </a:solidFill>
              </a:rPr>
              <a:t>Some</a:t>
            </a:r>
            <a:r>
              <a:rPr lang="de-CH" sz="2800" dirty="0">
                <a:solidFill>
                  <a:srgbClr val="B7A17B"/>
                </a:solidFill>
              </a:rPr>
              <a:t> </a:t>
            </a:r>
            <a:r>
              <a:rPr lang="de-CH" sz="2800" dirty="0" err="1">
                <a:solidFill>
                  <a:srgbClr val="B7A17B"/>
                </a:solidFill>
              </a:rPr>
              <a:t>thoughts</a:t>
            </a:r>
            <a:r>
              <a:rPr lang="de-CH" sz="2800" dirty="0">
                <a:solidFill>
                  <a:srgbClr val="B7A17B"/>
                </a:solidFill>
              </a:rPr>
              <a:t> </a:t>
            </a:r>
            <a:r>
              <a:rPr lang="de-CH" sz="2800" dirty="0" err="1">
                <a:solidFill>
                  <a:srgbClr val="B7A17B"/>
                </a:solidFill>
              </a:rPr>
              <a:t>from</a:t>
            </a:r>
            <a:r>
              <a:rPr lang="de-CH" sz="2800" dirty="0">
                <a:solidFill>
                  <a:srgbClr val="B7A17B"/>
                </a:solidFill>
              </a:rPr>
              <a:t> a Swiss </a:t>
            </a:r>
            <a:r>
              <a:rPr lang="de-CH" sz="2800" dirty="0" err="1">
                <a:solidFill>
                  <a:srgbClr val="B7A17B"/>
                </a:solidFill>
              </a:rPr>
              <a:t>law</a:t>
            </a:r>
            <a:r>
              <a:rPr lang="de-CH" sz="2800" dirty="0">
                <a:solidFill>
                  <a:srgbClr val="B7A17B"/>
                </a:solidFill>
              </a:rPr>
              <a:t> </a:t>
            </a:r>
            <a:r>
              <a:rPr lang="de-CH" sz="2800" dirty="0" err="1">
                <a:solidFill>
                  <a:srgbClr val="B7A17B"/>
                </a:solidFill>
              </a:rPr>
              <a:t>perspective</a:t>
            </a:r>
            <a:r>
              <a:rPr lang="de-CH" sz="2800" dirty="0">
                <a:solidFill>
                  <a:srgbClr val="B7A17B"/>
                </a:solidFill>
              </a:rPr>
              <a:t> </a:t>
            </a: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99028C16-7F26-480C-A099-82DAC8B76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66866"/>
            <a:ext cx="2664296" cy="14820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88D9E2-A6FA-7943-8B06-8F0CF605C983}"/>
              </a:ext>
            </a:extLst>
          </p:cNvPr>
          <p:cNvSpPr txBox="1"/>
          <p:nvPr/>
        </p:nvSpPr>
        <p:spPr>
          <a:xfrm>
            <a:off x="5940152" y="5805264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>
                <a:solidFill>
                  <a:srgbClr val="69563F"/>
                </a:solidFill>
              </a:rPr>
              <a:t>© Martin Hess</a:t>
            </a:r>
            <a:endParaRPr lang="en-GB" sz="12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C50A24A-F859-80B2-D6FA-99C3CDA1B826}"/>
              </a:ext>
            </a:extLst>
          </p:cNvPr>
          <p:cNvSpPr/>
          <p:nvPr/>
        </p:nvSpPr>
        <p:spPr>
          <a:xfrm>
            <a:off x="1187624" y="4869160"/>
            <a:ext cx="69127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dirty="0">
                <a:solidFill>
                  <a:srgbClr val="B7A17B"/>
                </a:solidFill>
                <a:latin typeface="+mj-lt"/>
                <a:ea typeface="+mj-ea"/>
                <a:cs typeface="+mj-cs"/>
              </a:rPr>
              <a:t>Martin Hess, Attorney-at-</a:t>
            </a:r>
            <a:r>
              <a:rPr lang="de-CH" sz="2000" dirty="0" err="1">
                <a:solidFill>
                  <a:srgbClr val="B7A17B"/>
                </a:solidFill>
                <a:latin typeface="+mj-lt"/>
                <a:ea typeface="+mj-ea"/>
                <a:cs typeface="+mj-cs"/>
              </a:rPr>
              <a:t>law</a:t>
            </a:r>
            <a:r>
              <a:rPr lang="de-CH" sz="2000" dirty="0">
                <a:solidFill>
                  <a:srgbClr val="B7A17B"/>
                </a:solidFill>
                <a:latin typeface="+mj-lt"/>
                <a:ea typeface="+mj-ea"/>
                <a:cs typeface="+mj-cs"/>
              </a:rPr>
              <a:t>, www.khm-partners.ch</a:t>
            </a:r>
          </a:p>
        </p:txBody>
      </p:sp>
    </p:spTree>
    <p:extLst>
      <p:ext uri="{BB962C8B-B14F-4D97-AF65-F5344CB8AC3E}">
        <p14:creationId xmlns:p14="http://schemas.microsoft.com/office/powerpoint/2010/main" val="250750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A20D0-8A62-49BA-A201-6F165788C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46" y="-5504"/>
            <a:ext cx="8362950" cy="652463"/>
          </a:xfrm>
        </p:spPr>
        <p:txBody>
          <a:bodyPr/>
          <a:lstStyle/>
          <a:p>
            <a:r>
              <a:rPr lang="en-US" sz="2400" b="1" dirty="0">
                <a:solidFill>
                  <a:srgbClr val="B7A17B"/>
                </a:solidFill>
              </a:rPr>
              <a:t>Stable coin: Swiss law aspects</a:t>
            </a:r>
            <a:endParaRPr lang="en-US" sz="2400" dirty="0">
              <a:solidFill>
                <a:srgbClr val="B7A17B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8F73A9-AA24-4EF1-ABEA-F7CFA00E0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6D1546-9331-4A30-A8E2-931075974CF7}" type="slidenum">
              <a:rPr lang="de-CH" sz="1000" smtClean="0"/>
              <a:t>2</a:t>
            </a:fld>
            <a:endParaRPr lang="de-CH" sz="1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905AB7-62EB-46EE-ABF7-33F914E1D3E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221386" y="6453336"/>
            <a:ext cx="2582862" cy="476250"/>
          </a:xfrm>
        </p:spPr>
        <p:txBody>
          <a:bodyPr/>
          <a:lstStyle/>
          <a:p>
            <a:fld id="{C22EE05C-835F-435D-8956-9A241D44E441}" type="datetime3">
              <a:rPr lang="en-US" sz="1000" smtClean="0"/>
              <a:t>28 March 2023</a:t>
            </a:fld>
            <a:endParaRPr lang="de-CH" sz="10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B04FE35-70E1-4D15-820D-C6A308BD28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6070" y="597592"/>
            <a:ext cx="7920730" cy="5639720"/>
          </a:xfrm>
        </p:spPr>
        <p:txBody>
          <a:bodyPr/>
          <a:lstStyle/>
          <a:p>
            <a:pPr marL="342900" lvl="2" indent="-342900">
              <a:buFont typeface="Arial" pitchFamily="34" charset="0"/>
              <a:buChar char="•"/>
            </a:pPr>
            <a:r>
              <a:rPr lang="en-US" sz="2400" b="1" dirty="0">
                <a:solidFill>
                  <a:srgbClr val="FC7B2C"/>
                </a:solidFill>
                <a:ea typeface="+mn-ea"/>
                <a:cs typeface="+mn-cs"/>
              </a:rPr>
              <a:t>DLT Act</a:t>
            </a:r>
            <a:r>
              <a:rPr lang="en-US" sz="2400" dirty="0">
                <a:solidFill>
                  <a:srgbClr val="FC7B2C"/>
                </a:solidFill>
                <a:ea typeface="+mn-ea"/>
                <a:cs typeface="+mn-cs"/>
              </a:rPr>
              <a:t>: law on ledger-based securities (civil, bank-</a:t>
            </a:r>
            <a:r>
              <a:rPr lang="en-US" sz="2400" dirty="0" err="1">
                <a:solidFill>
                  <a:srgbClr val="FC7B2C"/>
                </a:solidFill>
                <a:ea typeface="+mn-ea"/>
                <a:cs typeface="+mn-cs"/>
              </a:rPr>
              <a:t>ruptcy</a:t>
            </a:r>
            <a:r>
              <a:rPr lang="en-US" sz="2400" dirty="0">
                <a:solidFill>
                  <a:srgbClr val="FC7B2C"/>
                </a:solidFill>
                <a:ea typeface="+mn-ea"/>
                <a:cs typeface="+mn-cs"/>
              </a:rPr>
              <a:t>, regulatory), no rules specific for Stable Coins. 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Anti Money Laundering Ordinance</a:t>
            </a:r>
            <a:r>
              <a:rPr lang="en-US" sz="2400" dirty="0">
                <a:solidFill>
                  <a:srgbClr val="FF0000"/>
                </a:solidFill>
                <a:ea typeface="+mn-ea"/>
                <a:cs typeface="+mn-cs"/>
              </a:rPr>
              <a:t>: Virtual currencies fall under the AML Act, explicit provision in the AMLO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a typeface="+mn-ea"/>
                <a:cs typeface="+mn-cs"/>
              </a:rPr>
              <a:t>Swiss regulator FINMA adheres to the two principles:  </a:t>
            </a:r>
          </a:p>
          <a:p>
            <a:pPr marL="396875" lvl="4"/>
            <a:r>
              <a:rPr lang="en-US" sz="2200" i="1" dirty="0">
                <a:solidFill>
                  <a:srgbClr val="7030A0"/>
                </a:solidFill>
                <a:ea typeface="+mn-ea"/>
                <a:cs typeface="+mn-cs"/>
              </a:rPr>
              <a:t>(</a:t>
            </a:r>
            <a:r>
              <a:rPr lang="en-US" i="1" dirty="0" err="1">
                <a:solidFill>
                  <a:srgbClr val="7030A0"/>
                </a:solidFill>
                <a:ea typeface="+mn-ea"/>
                <a:cs typeface="+mn-cs"/>
              </a:rPr>
              <a:t>i</a:t>
            </a:r>
            <a:r>
              <a:rPr lang="en-US" i="1" dirty="0">
                <a:solidFill>
                  <a:srgbClr val="7030A0"/>
                </a:solidFill>
                <a:ea typeface="+mn-ea"/>
                <a:cs typeface="+mn-cs"/>
              </a:rPr>
              <a:t>) </a:t>
            </a:r>
            <a:r>
              <a:rPr lang="en-US" i="1" dirty="0">
                <a:solidFill>
                  <a:srgbClr val="7030A0"/>
                </a:solidFill>
              </a:rPr>
              <a:t>Substance over Form, </a:t>
            </a:r>
          </a:p>
          <a:p>
            <a:pPr marL="396875" lvl="4"/>
            <a:r>
              <a:rPr lang="en-US" i="1" dirty="0">
                <a:solidFill>
                  <a:srgbClr val="7030A0"/>
                </a:solidFill>
              </a:rPr>
              <a:t>(ii) Same Business - Same Risks - Same Rules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a typeface="+mn-ea"/>
                <a:cs typeface="+mn-cs"/>
              </a:rPr>
              <a:t>Case by case approach, no legal certainty. Indication of regulatory treatment in FINMA’s </a:t>
            </a:r>
            <a:r>
              <a:rPr lang="en-US" sz="2400" b="1" dirty="0">
                <a:solidFill>
                  <a:srgbClr val="002060"/>
                </a:solidFill>
                <a:ea typeface="+mn-ea"/>
                <a:cs typeface="+mn-cs"/>
              </a:rPr>
              <a:t>stable coin guidelines</a:t>
            </a:r>
            <a:endParaRPr lang="en-US" sz="2400" dirty="0">
              <a:solidFill>
                <a:srgbClr val="002060"/>
              </a:solidFill>
              <a:ea typeface="+mn-ea"/>
              <a:cs typeface="+mn-cs"/>
            </a:endParaRPr>
          </a:p>
          <a:p>
            <a:pPr marL="342900" lvl="2" indent="-342900">
              <a:buFont typeface="Arial" pitchFamily="34" charset="0"/>
              <a:buChar char="•"/>
            </a:pPr>
            <a:r>
              <a:rPr lang="en-US" sz="2400" dirty="0">
                <a:ea typeface="+mn-ea"/>
                <a:cs typeface="+mn-cs"/>
              </a:rPr>
              <a:t>5 private Stable Coins issued in Switzerland so far: </a:t>
            </a:r>
          </a:p>
          <a:p>
            <a:pPr marL="612775" lvl="3" indent="-342900"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  <a:t>No FINMA supervision: mostly bank guarantee as cover</a:t>
            </a:r>
          </a:p>
          <a:p>
            <a:pPr marL="612775" lvl="3" indent="-342900"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ea typeface="+mn-ea"/>
                <a:cs typeface="+mn-cs"/>
              </a:rPr>
              <a:t>FINMA regulated issuers, monies held by the issuer at the central bank as cover (indirect CDBC)</a:t>
            </a:r>
          </a:p>
          <a:p>
            <a:pPr marL="612775" lvl="3" indent="-34290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At least 2  projects in phase of preparation</a:t>
            </a:r>
          </a:p>
          <a:p>
            <a:pPr marL="612775" lvl="3" indent="-342900">
              <a:buFont typeface="Arial" pitchFamily="34" charset="0"/>
              <a:buChar char="•"/>
            </a:pPr>
            <a:endParaRPr lang="de-CH" sz="2000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E9A51A7A-EFC2-4D56-BE6F-038A5BF222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74" y="6074433"/>
            <a:ext cx="1151806" cy="64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4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A20D0-8A62-49BA-A201-6F165788C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48" y="60655"/>
            <a:ext cx="8362950" cy="652463"/>
          </a:xfrm>
        </p:spPr>
        <p:txBody>
          <a:bodyPr/>
          <a:lstStyle/>
          <a:p>
            <a:r>
              <a:rPr lang="en-US" sz="2400" b="1" dirty="0">
                <a:solidFill>
                  <a:srgbClr val="B7A17B"/>
                </a:solidFill>
              </a:rPr>
              <a:t>Basel Committee on Banking Supervision (BCBS): Prudential treatment of </a:t>
            </a:r>
            <a:r>
              <a:rPr lang="en-US" sz="2400" b="1" dirty="0" err="1">
                <a:solidFill>
                  <a:srgbClr val="B7A17B"/>
                </a:solidFill>
              </a:rPr>
              <a:t>cryptoasset</a:t>
            </a:r>
            <a:r>
              <a:rPr lang="en-US" sz="2400" b="1" dirty="0">
                <a:solidFill>
                  <a:srgbClr val="B7A17B"/>
                </a:solidFill>
              </a:rPr>
              <a:t> exposures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8F73A9-AA24-4EF1-ABEA-F7CFA00E0C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6D1546-9331-4A30-A8E2-931075974CF7}" type="slidenum">
              <a:rPr lang="de-CH" sz="1000" smtClean="0"/>
              <a:t>3</a:t>
            </a:fld>
            <a:endParaRPr lang="de-CH" sz="1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905AB7-62EB-46EE-ABF7-33F914E1D3E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221386" y="6453336"/>
            <a:ext cx="2582862" cy="476250"/>
          </a:xfrm>
        </p:spPr>
        <p:txBody>
          <a:bodyPr/>
          <a:lstStyle/>
          <a:p>
            <a:fld id="{C22EE05C-835F-435D-8956-9A241D44E441}" type="datetime3">
              <a:rPr lang="en-US" sz="1000" smtClean="0"/>
              <a:pPr/>
              <a:t>28 March 2023</a:t>
            </a:fld>
            <a:endParaRPr lang="de-CH" sz="10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B04FE35-70E1-4D15-820D-C6A308BD28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5388" y="953770"/>
            <a:ext cx="7920730" cy="3940070"/>
          </a:xfrm>
        </p:spPr>
        <p:txBody>
          <a:bodyPr/>
          <a:lstStyle/>
          <a:p>
            <a:pPr marL="342900" lvl="2" indent="-342900">
              <a:buFont typeface="Arial" pitchFamily="34" charset="0"/>
              <a:buChar char="•"/>
            </a:pPr>
            <a:r>
              <a:rPr lang="en-US" sz="2200" dirty="0">
                <a:solidFill>
                  <a:srgbClr val="004070"/>
                </a:solidFill>
                <a:ea typeface="+mn-ea"/>
                <a:cs typeface="+mn-cs"/>
              </a:rPr>
              <a:t>FINMA requires all banks to maintain </a:t>
            </a:r>
            <a:r>
              <a:rPr lang="en-US" sz="2200" i="1" dirty="0">
                <a:solidFill>
                  <a:srgbClr val="004070"/>
                </a:solidFill>
                <a:ea typeface="+mn-ea"/>
                <a:cs typeface="+mn-cs"/>
              </a:rPr>
              <a:t>capital</a:t>
            </a:r>
            <a:r>
              <a:rPr lang="en-US" sz="2200" dirty="0">
                <a:solidFill>
                  <a:srgbClr val="004070"/>
                </a:solidFill>
                <a:ea typeface="+mn-ea"/>
                <a:cs typeface="+mn-cs"/>
              </a:rPr>
              <a:t> and </a:t>
            </a:r>
            <a:r>
              <a:rPr lang="en-US" sz="2200" i="1" dirty="0">
                <a:solidFill>
                  <a:srgbClr val="004070"/>
                </a:solidFill>
                <a:ea typeface="+mn-ea"/>
                <a:cs typeface="+mn-cs"/>
              </a:rPr>
              <a:t>liquidity buffers</a:t>
            </a:r>
            <a:r>
              <a:rPr lang="en-US" sz="2200" dirty="0">
                <a:solidFill>
                  <a:srgbClr val="004070"/>
                </a:solidFill>
                <a:ea typeface="+mn-ea"/>
                <a:cs typeface="+mn-cs"/>
              </a:rPr>
              <a:t> that meet the </a:t>
            </a:r>
            <a:r>
              <a:rPr lang="en-US" sz="2200" b="1" dirty="0">
                <a:solidFill>
                  <a:srgbClr val="004070"/>
                </a:solidFill>
                <a:ea typeface="+mn-ea"/>
                <a:cs typeface="+mn-cs"/>
              </a:rPr>
              <a:t>Basle standards</a:t>
            </a:r>
            <a:r>
              <a:rPr lang="en-US" sz="2200" dirty="0">
                <a:solidFill>
                  <a:srgbClr val="004070"/>
                </a:solidFill>
                <a:ea typeface="+mn-ea"/>
                <a:cs typeface="+mn-cs"/>
              </a:rPr>
              <a:t>. </a:t>
            </a:r>
          </a:p>
          <a:p>
            <a:pPr marL="0" lvl="2" indent="0">
              <a:buNone/>
            </a:pPr>
            <a:r>
              <a:rPr lang="en-US" sz="2000" dirty="0">
                <a:solidFill>
                  <a:srgbClr val="004070"/>
                </a:solidFill>
                <a:ea typeface="+mn-ea"/>
                <a:cs typeface="+mn-cs"/>
              </a:rPr>
              <a:t>     For banks holding stable coins the capital requirements are</a:t>
            </a:r>
          </a:p>
          <a:p>
            <a:pPr marL="739775" lvl="4" indent="-342900">
              <a:buFont typeface="Arial" pitchFamily="34" charset="0"/>
              <a:buChar char="•"/>
            </a:pPr>
            <a:r>
              <a:rPr lang="en-US" dirty="0">
                <a:solidFill>
                  <a:srgbClr val="004070"/>
                </a:solidFill>
                <a:ea typeface="+mn-ea"/>
                <a:cs typeface="+mn-cs"/>
              </a:rPr>
              <a:t>minimum capital 800% of RWA =&gt; 1CHF : 0.64 CHF</a:t>
            </a:r>
          </a:p>
          <a:p>
            <a:pPr marL="739775" lvl="4" indent="-342900">
              <a:buFont typeface="Arial" pitchFamily="34" charset="0"/>
              <a:buChar char="•"/>
            </a:pPr>
            <a:r>
              <a:rPr lang="en-US" dirty="0">
                <a:solidFill>
                  <a:srgbClr val="004070"/>
                </a:solidFill>
                <a:ea typeface="+mn-ea"/>
                <a:cs typeface="+mn-cs"/>
              </a:rPr>
              <a:t>No incentive for regulated institutions to hold stable coins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en-US" sz="2200" u="sng" dirty="0">
                <a:solidFill>
                  <a:srgbClr val="0070C0"/>
                </a:solidFill>
                <a:ea typeface="+mn-ea"/>
                <a:cs typeface="+mn-cs"/>
              </a:rPr>
              <a:t>BCBS</a:t>
            </a:r>
            <a:r>
              <a:rPr lang="en-US" sz="2200" dirty="0">
                <a:solidFill>
                  <a:srgbClr val="0070C0"/>
                </a:solidFill>
                <a:ea typeface="+mn-ea"/>
                <a:cs typeface="+mn-cs"/>
              </a:rPr>
              <a:t>: Capital requirements of the </a:t>
            </a:r>
            <a:r>
              <a:rPr lang="en-US" sz="2200" b="1" dirty="0">
                <a:solidFill>
                  <a:srgbClr val="0070C0"/>
                </a:solidFill>
                <a:ea typeface="+mn-ea"/>
                <a:cs typeface="+mn-cs"/>
              </a:rPr>
              <a:t>underlying assets</a:t>
            </a:r>
            <a:r>
              <a:rPr lang="en-US" sz="2200" dirty="0">
                <a:solidFill>
                  <a:srgbClr val="0070C0"/>
                </a:solidFill>
                <a:ea typeface="+mn-ea"/>
                <a:cs typeface="+mn-cs"/>
              </a:rPr>
              <a:t> apply</a:t>
            </a:r>
          </a:p>
          <a:p>
            <a:pPr marL="612775" lvl="3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ea typeface="+mn-ea"/>
                <a:cs typeface="+mn-cs"/>
              </a:rPr>
              <a:t>if the stabilization mechanism is effective </a:t>
            </a:r>
          </a:p>
          <a:p>
            <a:pPr marL="612775" lvl="3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ea typeface="+mn-ea"/>
                <a:cs typeface="+mn-cs"/>
              </a:rPr>
              <a:t>If the </a:t>
            </a:r>
            <a:r>
              <a:rPr lang="en-US" sz="2000" b="1" dirty="0">
                <a:solidFill>
                  <a:srgbClr val="0070C0"/>
                </a:solidFill>
                <a:ea typeface="+mn-ea"/>
                <a:cs typeface="+mn-cs"/>
              </a:rPr>
              <a:t>redemption </a:t>
            </a:r>
            <a:r>
              <a:rPr lang="en-US" sz="2000" dirty="0">
                <a:solidFill>
                  <a:srgbClr val="0070C0"/>
                </a:solidFill>
                <a:ea typeface="+mn-ea"/>
                <a:cs typeface="+mn-cs"/>
              </a:rPr>
              <a:t>of the stable coin takes place only in the form of the underlying assets</a:t>
            </a:r>
          </a:p>
          <a:p>
            <a:pPr marL="612775" lvl="3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ea typeface="+mn-ea"/>
                <a:cs typeface="+mn-cs"/>
              </a:rPr>
              <a:t>If the underlying assets </a:t>
            </a:r>
            <a:r>
              <a:rPr lang="en-US" sz="2000" b="1" dirty="0">
                <a:solidFill>
                  <a:srgbClr val="0070C0"/>
                </a:solidFill>
                <a:ea typeface="+mn-ea"/>
                <a:cs typeface="+mn-cs"/>
              </a:rPr>
              <a:t>equal</a:t>
            </a:r>
            <a:r>
              <a:rPr lang="en-US" sz="2000" dirty="0">
                <a:solidFill>
                  <a:srgbClr val="0070C0"/>
                </a:solidFill>
                <a:ea typeface="+mn-ea"/>
                <a:cs typeface="+mn-cs"/>
              </a:rPr>
              <a:t> or </a:t>
            </a:r>
            <a:r>
              <a:rPr lang="en-US" sz="2000" b="1" dirty="0">
                <a:solidFill>
                  <a:srgbClr val="0070C0"/>
                </a:solidFill>
                <a:ea typeface="+mn-ea"/>
                <a:cs typeface="+mn-cs"/>
              </a:rPr>
              <a:t>excee</a:t>
            </a:r>
            <a:r>
              <a:rPr lang="en-US" sz="2000" dirty="0">
                <a:solidFill>
                  <a:srgbClr val="0070C0"/>
                </a:solidFill>
                <a:ea typeface="+mn-ea"/>
                <a:cs typeface="+mn-cs"/>
              </a:rPr>
              <a:t>d at all times the value of the issued stable coins. </a:t>
            </a:r>
          </a:p>
        </p:txBody>
      </p:sp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E9A51A7A-EFC2-4D56-BE6F-038A5BF222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96528"/>
            <a:ext cx="1080120" cy="600817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ED8B1BAD-1644-47A5-6B63-DA8D9B61587D}"/>
              </a:ext>
            </a:extLst>
          </p:cNvPr>
          <p:cNvSpPr/>
          <p:nvPr/>
        </p:nvSpPr>
        <p:spPr>
          <a:xfrm>
            <a:off x="588248" y="4797152"/>
            <a:ext cx="7920729" cy="15121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en-US" sz="2200" b="1" dirty="0">
                <a:solidFill>
                  <a:srgbClr val="C00000"/>
                </a:solidFill>
                <a:ea typeface="+mn-ea"/>
                <a:cs typeface="+mn-cs"/>
              </a:rPr>
              <a:t>Libra/Diem: </a:t>
            </a:r>
            <a:r>
              <a:rPr lang="en-US" sz="2200" dirty="0">
                <a:solidFill>
                  <a:srgbClr val="C00000"/>
                </a:solidFill>
                <a:ea typeface="+mn-ea"/>
                <a:cs typeface="+mn-cs"/>
              </a:rPr>
              <a:t>Issuers of Stable Coins which are used for payments are a </a:t>
            </a:r>
            <a:r>
              <a:rPr lang="en-US" sz="2200" b="1" dirty="0">
                <a:solidFill>
                  <a:srgbClr val="C00000"/>
                </a:solidFill>
                <a:ea typeface="+mn-ea"/>
                <a:cs typeface="+mn-cs"/>
              </a:rPr>
              <a:t>payment system </a:t>
            </a:r>
            <a:r>
              <a:rPr lang="en-US" sz="2400" dirty="0">
                <a:solidFill>
                  <a:srgbClr val="C00000"/>
                </a:solidFill>
              </a:rPr>
              <a:t>=&gt; </a:t>
            </a:r>
            <a:r>
              <a:rPr lang="en-US" sz="2000" dirty="0">
                <a:solidFill>
                  <a:srgbClr val="C00000"/>
                </a:solidFill>
              </a:rPr>
              <a:t>Financial Market Infrastructure : </a:t>
            </a:r>
            <a:r>
              <a:rPr lang="en-US" sz="2000" dirty="0">
                <a:solidFill>
                  <a:srgbClr val="C00000"/>
                </a:solidFill>
                <a:ea typeface="+mn-ea"/>
                <a:cs typeface="+mn-cs"/>
              </a:rPr>
              <a:t>the Principles for Financial Market Infrastructures (</a:t>
            </a:r>
            <a:r>
              <a:rPr lang="en-US" sz="2000" b="1" dirty="0">
                <a:solidFill>
                  <a:srgbClr val="C00000"/>
                </a:solidFill>
                <a:ea typeface="+mn-ea"/>
                <a:cs typeface="+mn-cs"/>
              </a:rPr>
              <a:t>PFMI</a:t>
            </a:r>
            <a:r>
              <a:rPr lang="en-US" sz="2000" dirty="0">
                <a:solidFill>
                  <a:srgbClr val="C00000"/>
                </a:solidFill>
                <a:ea typeface="+mn-ea"/>
                <a:cs typeface="+mn-cs"/>
              </a:rPr>
              <a:t>) </a:t>
            </a:r>
            <a:r>
              <a:rPr lang="en-US" sz="2000" dirty="0">
                <a:solidFill>
                  <a:srgbClr val="C00000"/>
                </a:solidFill>
              </a:rPr>
              <a:t>apply =&gt; heavy </a:t>
            </a:r>
            <a:r>
              <a:rPr lang="en-US" sz="2000" dirty="0">
                <a:solidFill>
                  <a:srgbClr val="C00000"/>
                </a:solidFill>
                <a:ea typeface="+mn-ea"/>
                <a:cs typeface="+mn-cs"/>
              </a:rPr>
              <a:t>regulatory requirements</a:t>
            </a:r>
            <a:endParaRPr lang="de-CH" sz="2000" dirty="0">
              <a:solidFill>
                <a:srgbClr val="C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09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7064" y="4005064"/>
            <a:ext cx="8457482" cy="652463"/>
          </a:xfrm>
        </p:spPr>
        <p:txBody>
          <a:bodyPr/>
          <a:lstStyle/>
          <a:p>
            <a:r>
              <a:rPr lang="de-CH" sz="1600" dirty="0">
                <a:solidFill>
                  <a:srgbClr val="907656"/>
                </a:solidFill>
              </a:rPr>
              <a:t>Florastrasse 47, 8008 Zürich, +41 44 420 19 20, </a:t>
            </a:r>
            <a:r>
              <a:rPr lang="de-CH" sz="1600" dirty="0" err="1">
                <a:solidFill>
                  <a:srgbClr val="907656"/>
                </a:solidFill>
              </a:rPr>
              <a:t>khm-partners</a:t>
            </a:r>
            <a:r>
              <a:rPr lang="de-CH" sz="1600" dirty="0" err="1">
                <a:solidFill>
                  <a:srgbClr val="69563F"/>
                </a:solidFill>
              </a:rPr>
              <a:t>.c</a:t>
            </a:r>
            <a:r>
              <a:rPr lang="de-CH" sz="1600" dirty="0" err="1">
                <a:solidFill>
                  <a:srgbClr val="907656"/>
                </a:solidFill>
              </a:rPr>
              <a:t>h</a:t>
            </a:r>
            <a:endParaRPr lang="de-CH" sz="1600" dirty="0">
              <a:solidFill>
                <a:srgbClr val="907656"/>
              </a:solidFill>
            </a:endParaRP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849BADA1-927E-452E-846F-9CEABF3F244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64" y="2195522"/>
            <a:ext cx="2527745" cy="1406058"/>
          </a:xfrm>
        </p:spPr>
      </p:pic>
    </p:spTree>
    <p:extLst>
      <p:ext uri="{BB962C8B-B14F-4D97-AF65-F5344CB8AC3E}">
        <p14:creationId xmlns:p14="http://schemas.microsoft.com/office/powerpoint/2010/main" val="2324586127"/>
      </p:ext>
    </p:extLst>
  </p:cSld>
  <p:clrMapOvr>
    <a:masterClrMapping/>
  </p:clrMapOvr>
</p:sld>
</file>

<file path=ppt/theme/theme1.xml><?xml version="1.0" encoding="utf-8"?>
<a:theme xmlns:a="http://schemas.openxmlformats.org/drawingml/2006/main" name="W&amp;V Powerpointpresentation E">
  <a:themeElements>
    <a:clrScheme name="W&amp;V Powerpoint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&amp;V Powerpoint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&amp;V Powerpoint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&amp;V Powerpoint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&amp;V Powerpoint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&amp;V Powerpoint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&amp;V Powerpoint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&amp;V Powerpoint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&amp;V Powerpoint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&amp;V Powerpoint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&amp;V Powerpoint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&amp;V Powerpoint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&amp;V Powerpoint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&amp;V Powerpoint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W&amp;V Presentation EN</Template>
  <TotalTime>0</TotalTime>
  <Words>325</Words>
  <Application>Microsoft Office PowerPoint</Application>
  <PresentationFormat>Bildschirmpräsentation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W&amp;V Powerpointpresentation E</vt:lpstr>
      <vt:lpstr>Stable Coins  Some thoughts from a Swiss law perspective </vt:lpstr>
      <vt:lpstr>Stable coin: Swiss law aspects</vt:lpstr>
      <vt:lpstr>Basel Committee on Banking Supervision (BCBS): Prudential treatment of cryptoasset exposures</vt:lpstr>
      <vt:lpstr>Florastrasse 47, 8008 Zürich, +41 44 420 19 20, khm-partners.ch</vt:lpstr>
    </vt:vector>
  </TitlesOfParts>
  <Company>Wenger &amp; Vieli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Hess Martin</dc:creator>
  <cp:lastModifiedBy>Martin Hess</cp:lastModifiedBy>
  <cp:revision>161</cp:revision>
  <cp:lastPrinted>2023-03-07T08:41:54Z</cp:lastPrinted>
  <dcterms:created xsi:type="dcterms:W3CDTF">2020-01-17T06:30:24Z</dcterms:created>
  <dcterms:modified xsi:type="dcterms:W3CDTF">2023-03-28T21:39:01Z</dcterms:modified>
</cp:coreProperties>
</file>