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802" r:id="rId1"/>
  </p:sldMasterIdLst>
  <p:notesMasterIdLst>
    <p:notesMasterId r:id="rId8"/>
  </p:notesMasterIdLst>
  <p:handoutMasterIdLst>
    <p:handoutMasterId r:id="rId9"/>
  </p:handoutMasterIdLst>
  <p:sldIdLst>
    <p:sldId id="2265" r:id="rId2"/>
    <p:sldId id="2259" r:id="rId3"/>
    <p:sldId id="2261" r:id="rId4"/>
    <p:sldId id="2264" r:id="rId5"/>
    <p:sldId id="2263" r:id="rId6"/>
    <p:sldId id="2267" r:id="rId7"/>
  </p:sldIdLst>
  <p:sldSz cx="9144000" cy="6858000" type="screen4x3"/>
  <p:notesSz cx="6735763" cy="9866313"/>
  <p:kinsoku lang="ja-JP" invalStChars="、。，．・：；？！゛゜ヽヾゝゞ々ー’”）〕］｝〉》」』】°‰′″℃￠％ぁぃぅぇぉっゃゅょゎァィゥェォッャュョヮヵヶ!%),.:;?]}｡｣､･ｧｨｩｪｫｬｭｮｯｰﾞﾟ" invalEndChars="‘“（〔［｛〈《「『【￥＄$([\{｢￡"/>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AC2"/>
    <a:srgbClr val="4C93A6"/>
    <a:srgbClr val="FF6600"/>
    <a:srgbClr val="E7B7B7"/>
    <a:srgbClr val="E2A8A8"/>
    <a:srgbClr val="2FCCFD"/>
    <a:srgbClr val="E9D1CF"/>
    <a:srgbClr val="9CE7FE"/>
    <a:srgbClr val="2F82FD"/>
    <a:srgbClr val="3F81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82" autoAdjust="0"/>
    <p:restoredTop sz="96353" autoAdjust="0"/>
  </p:normalViewPr>
  <p:slideViewPr>
    <p:cSldViewPr>
      <p:cViewPr varScale="1">
        <p:scale>
          <a:sx n="105" d="100"/>
          <a:sy n="105" d="100"/>
        </p:scale>
        <p:origin x="1344" y="108"/>
      </p:cViewPr>
      <p:guideLst>
        <p:guide orient="horz" pos="2160"/>
        <p:guide pos="2880"/>
      </p:guideLst>
    </p:cSldViewPr>
  </p:slideViewPr>
  <p:outlineViewPr>
    <p:cViewPr>
      <p:scale>
        <a:sx n="33" d="100"/>
        <a:sy n="33" d="100"/>
      </p:scale>
      <p:origin x="0" y="34260"/>
    </p:cViewPr>
  </p:outlineViewPr>
  <p:notesTextViewPr>
    <p:cViewPr>
      <p:scale>
        <a:sx n="125" d="100"/>
        <a:sy n="125" d="100"/>
      </p:scale>
      <p:origin x="0" y="0"/>
    </p:cViewPr>
  </p:notesTextViewPr>
  <p:sorterViewPr>
    <p:cViewPr>
      <p:scale>
        <a:sx n="75" d="100"/>
        <a:sy n="75" d="100"/>
      </p:scale>
      <p:origin x="0" y="0"/>
    </p:cViewPr>
  </p:sorterViewPr>
  <p:notesViewPr>
    <p:cSldViewPr>
      <p:cViewPr varScale="1">
        <p:scale>
          <a:sx n="81" d="100"/>
          <a:sy n="81" d="100"/>
        </p:scale>
        <p:origin x="-3990" y="-96"/>
      </p:cViewPr>
      <p:guideLst>
        <p:guide orient="horz" pos="3108"/>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5"/>
            <a:ext cx="2918623" cy="493238"/>
          </a:xfrm>
          <a:prstGeom prst="rect">
            <a:avLst/>
          </a:prstGeom>
        </p:spPr>
        <p:txBody>
          <a:bodyPr vert="horz" lIns="90590" tIns="45295" rIns="90590" bIns="4529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6" y="5"/>
            <a:ext cx="2918623" cy="493238"/>
          </a:xfrm>
          <a:prstGeom prst="rect">
            <a:avLst/>
          </a:prstGeom>
        </p:spPr>
        <p:txBody>
          <a:bodyPr vert="horz" lIns="90590" tIns="45295" rIns="90590" bIns="45295" rtlCol="0"/>
          <a:lstStyle>
            <a:lvl1pPr algn="r">
              <a:defRPr sz="1200"/>
            </a:lvl1pPr>
          </a:lstStyle>
          <a:p>
            <a:fld id="{5488B40C-F2D2-4329-847D-65036580F14F}" type="datetimeFigureOut">
              <a:rPr kumimoji="1" lang="ja-JP" altLang="en-US" smtClean="0"/>
              <a:t>2023/3/24</a:t>
            </a:fld>
            <a:endParaRPr kumimoji="1" lang="ja-JP" altLang="en-US"/>
          </a:p>
        </p:txBody>
      </p:sp>
      <p:sp>
        <p:nvSpPr>
          <p:cNvPr id="4" name="フッター プレースホルダー 3"/>
          <p:cNvSpPr>
            <a:spLocks noGrp="1"/>
          </p:cNvSpPr>
          <p:nvPr>
            <p:ph type="ftr" sz="quarter" idx="2"/>
          </p:nvPr>
        </p:nvSpPr>
        <p:spPr>
          <a:xfrm>
            <a:off x="2" y="9371505"/>
            <a:ext cx="2918623" cy="493237"/>
          </a:xfrm>
          <a:prstGeom prst="rect">
            <a:avLst/>
          </a:prstGeom>
        </p:spPr>
        <p:txBody>
          <a:bodyPr vert="horz" lIns="90590" tIns="45295" rIns="90590" bIns="4529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6" y="9371505"/>
            <a:ext cx="2918623" cy="493237"/>
          </a:xfrm>
          <a:prstGeom prst="rect">
            <a:avLst/>
          </a:prstGeom>
        </p:spPr>
        <p:txBody>
          <a:bodyPr vert="horz" lIns="90590" tIns="45295" rIns="90590" bIns="45295" rtlCol="0" anchor="b"/>
          <a:lstStyle>
            <a:lvl1pPr algn="r">
              <a:defRPr sz="1200"/>
            </a:lvl1pPr>
          </a:lstStyle>
          <a:p>
            <a:fld id="{CCE08B94-E746-4F1E-9D11-1F5480EEDF1C}" type="slidenum">
              <a:rPr kumimoji="1" lang="ja-JP" altLang="en-US" smtClean="0"/>
              <a:t>‹#›</a:t>
            </a:fld>
            <a:endParaRPr kumimoji="1" lang="ja-JP" altLang="en-US"/>
          </a:p>
        </p:txBody>
      </p:sp>
    </p:spTree>
    <p:extLst>
      <p:ext uri="{BB962C8B-B14F-4D97-AF65-F5344CB8AC3E}">
        <p14:creationId xmlns:p14="http://schemas.microsoft.com/office/powerpoint/2010/main" val="2573219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18832" cy="493316"/>
          </a:xfrm>
          <a:prstGeom prst="rect">
            <a:avLst/>
          </a:prstGeom>
        </p:spPr>
        <p:txBody>
          <a:bodyPr vert="horz" lIns="90590" tIns="45295" rIns="90590" bIns="4529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8"/>
            <a:ext cx="2918832" cy="493316"/>
          </a:xfrm>
          <a:prstGeom prst="rect">
            <a:avLst/>
          </a:prstGeom>
        </p:spPr>
        <p:txBody>
          <a:bodyPr vert="horz" lIns="90590" tIns="45295" rIns="90590" bIns="45295" rtlCol="0"/>
          <a:lstStyle>
            <a:lvl1pPr algn="r">
              <a:defRPr sz="1200"/>
            </a:lvl1pPr>
          </a:lstStyle>
          <a:p>
            <a:fld id="{408051DF-4E00-4F48-969C-4789CC559056}" type="datetimeFigureOut">
              <a:rPr kumimoji="1" lang="ja-JP" altLang="en-US" smtClean="0"/>
              <a:t>2023/3/24</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590" tIns="45295" rIns="90590" bIns="45295" rtlCol="0" anchor="ctr"/>
          <a:lstStyle/>
          <a:p>
            <a:endParaRPr lang="ja-JP" altLang="en-US"/>
          </a:p>
        </p:txBody>
      </p:sp>
      <p:sp>
        <p:nvSpPr>
          <p:cNvPr id="5" name="ノート プレースホルダー 4"/>
          <p:cNvSpPr>
            <a:spLocks noGrp="1"/>
          </p:cNvSpPr>
          <p:nvPr>
            <p:ph type="body" sz="quarter" idx="3"/>
          </p:nvPr>
        </p:nvSpPr>
        <p:spPr>
          <a:xfrm>
            <a:off x="673577" y="4686501"/>
            <a:ext cx="5388610" cy="4439841"/>
          </a:xfrm>
          <a:prstGeom prst="rect">
            <a:avLst/>
          </a:prstGeom>
        </p:spPr>
        <p:txBody>
          <a:bodyPr vert="horz" lIns="90590" tIns="45295" rIns="90590" bIns="4529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95"/>
            <a:ext cx="2918832" cy="493316"/>
          </a:xfrm>
          <a:prstGeom prst="rect">
            <a:avLst/>
          </a:prstGeom>
        </p:spPr>
        <p:txBody>
          <a:bodyPr vert="horz" lIns="90590" tIns="45295" rIns="90590" bIns="4529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95"/>
            <a:ext cx="2918832" cy="493316"/>
          </a:xfrm>
          <a:prstGeom prst="rect">
            <a:avLst/>
          </a:prstGeom>
        </p:spPr>
        <p:txBody>
          <a:bodyPr vert="horz" lIns="90590" tIns="45295" rIns="90590" bIns="45295" rtlCol="0" anchor="b"/>
          <a:lstStyle>
            <a:lvl1pPr algn="r">
              <a:defRPr sz="1200"/>
            </a:lvl1pPr>
          </a:lstStyle>
          <a:p>
            <a:fld id="{28126837-30FF-40F7-9E88-9C596D5AF711}" type="slidenum">
              <a:rPr kumimoji="1" lang="ja-JP" altLang="en-US" smtClean="0"/>
              <a:t>‹#›</a:t>
            </a:fld>
            <a:endParaRPr kumimoji="1" lang="ja-JP" altLang="en-US"/>
          </a:p>
        </p:txBody>
      </p:sp>
    </p:spTree>
    <p:extLst>
      <p:ext uri="{BB962C8B-B14F-4D97-AF65-F5344CB8AC3E}">
        <p14:creationId xmlns:p14="http://schemas.microsoft.com/office/powerpoint/2010/main" val="34706348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5"/>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5">
                <a:lumMod val="7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algn="ctr">
              <a:defRPr/>
            </a:pPr>
            <a:endParaRPr lang="ja-JP" altLang="en-US" dirty="0">
              <a:solidFill>
                <a:schemeClr val="accent5">
                  <a:lumMod val="75000"/>
                </a:schemeClr>
              </a:solidFill>
              <a:latin typeface="Arial" pitchFamily="34" charset="0"/>
              <a:ea typeface="HGP教科書体" panose="02020600000000000000" pitchFamily="18" charset="-128"/>
            </a:endParaRPr>
          </a:p>
        </p:txBody>
      </p:sp>
      <p:sp>
        <p:nvSpPr>
          <p:cNvPr id="5" name="Line 6"/>
          <p:cNvSpPr>
            <a:spLocks noChangeShapeType="1"/>
          </p:cNvSpPr>
          <p:nvPr/>
        </p:nvSpPr>
        <p:spPr bwMode="auto">
          <a:xfrm>
            <a:off x="1981200" y="3962400"/>
            <a:ext cx="6511925" cy="0"/>
          </a:xfrm>
          <a:prstGeom prst="line">
            <a:avLst/>
          </a:prstGeom>
          <a:noFill/>
          <a:ln w="19050">
            <a:solidFill>
              <a:schemeClr val="accent5">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ja-JP" altLang="en-US" dirty="0">
              <a:latin typeface="Arial" pitchFamily="34" charset="0"/>
              <a:ea typeface="HGP教科書体" panose="02020600000000000000" pitchFamily="18" charset="-128"/>
            </a:endParaRPr>
          </a:p>
        </p:txBody>
      </p:sp>
      <p:pic>
        <p:nvPicPr>
          <p:cNvPr id="6" name="Picture 8" descr="U:\17 ＹＩ特許商標\33 伊藤\PRJ 201304-\TMI素材\TMI logo\logo_4.pn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7600950" y="5600700"/>
            <a:ext cx="11461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ctrTitle"/>
          </p:nvPr>
        </p:nvSpPr>
        <p:spPr>
          <a:xfrm>
            <a:off x="914400" y="1524000"/>
            <a:ext cx="7623175" cy="1752600"/>
          </a:xfrm>
          <a:prstGeom prst="rect">
            <a:avLst/>
          </a:prstGeom>
          <a:noFill/>
          <a:extLst>
            <a:ext uri="{909E8E84-426E-40DD-AFC4-6F175D3DCCD1}">
              <a14:hiddenFill xmlns:a14="http://schemas.microsoft.com/office/drawing/2010/main">
                <a:solidFill>
                  <a:schemeClr val="accent1"/>
                </a:solidFill>
              </a14:hiddenFill>
            </a:ext>
          </a:extLst>
        </p:spPr>
        <p:txBody>
          <a:bodyPr anchor="t"/>
          <a:lstStyle>
            <a:lvl1pPr>
              <a:defRPr sz="4400">
                <a:solidFill>
                  <a:srgbClr val="777777"/>
                </a:solidFill>
              </a:defRPr>
            </a:lvl1pPr>
          </a:lstStyle>
          <a:p>
            <a:pPr lvl="0"/>
            <a:r>
              <a:rPr lang="ja-JP" altLang="en-US" noProof="0"/>
              <a:t>マスター タイトルの書式設定</a:t>
            </a:r>
            <a:endParaRPr lang="ja-JP" altLang="en-US" noProof="0" dirty="0"/>
          </a:p>
        </p:txBody>
      </p:sp>
      <p:sp>
        <p:nvSpPr>
          <p:cNvPr id="14339" name="Rectangle 3"/>
          <p:cNvSpPr>
            <a:spLocks noGrp="1" noChangeArrowheads="1"/>
          </p:cNvSpPr>
          <p:nvPr>
            <p:ph type="subTitle" idx="1"/>
          </p:nvPr>
        </p:nvSpPr>
        <p:spPr>
          <a:xfrm>
            <a:off x="1939925" y="4077072"/>
            <a:ext cx="6553200" cy="1752600"/>
          </a:xfrm>
          <a:prstGeom prst="rect">
            <a:avLst/>
          </a:prstGeom>
        </p:spPr>
        <p:txBody>
          <a:bodyPr/>
          <a:lstStyle>
            <a:lvl1pPr marL="0" indent="896938">
              <a:buFont typeface="Wingdings" pitchFamily="2" charset="2"/>
              <a:buNone/>
              <a:defRPr sz="2900">
                <a:solidFill>
                  <a:srgbClr val="777777"/>
                </a:solidFill>
              </a:defRPr>
            </a:lvl1pPr>
          </a:lstStyle>
          <a:p>
            <a:pPr lvl="0"/>
            <a:r>
              <a:rPr lang="ja-JP" altLang="en-US" noProof="0" dirty="0"/>
              <a:t>マスター サブタイトルの書式設定</a:t>
            </a:r>
          </a:p>
        </p:txBody>
      </p:sp>
      <p:sp>
        <p:nvSpPr>
          <p:cNvPr id="7" name="Rectangle 4"/>
          <p:cNvSpPr>
            <a:spLocks noGrp="1" noChangeArrowheads="1"/>
          </p:cNvSpPr>
          <p:nvPr>
            <p:ph type="ftr" sz="quarter" idx="10"/>
          </p:nvPr>
        </p:nvSpPr>
        <p:spPr>
          <a:xfrm>
            <a:off x="3124200" y="6243638"/>
            <a:ext cx="2895600" cy="457200"/>
          </a:xfrm>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395733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519113" y="1411288"/>
            <a:ext cx="8229600" cy="4465637"/>
          </a:xfrm>
          <a:prstGeom prst="rect">
            <a:avLst/>
          </a:prstGeom>
        </p:spPr>
        <p:txBody>
          <a:bodyPr vert="eaVert"/>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5"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F67FF971-AB5D-4422-B544-A980C5CE0646}" type="slidenum">
              <a:rPr lang="en-US" altLang="ja-JP"/>
              <a:pPr>
                <a:defRPr/>
              </a:pPr>
              <a:t>‹#›</a:t>
            </a:fld>
            <a:endParaRPr lang="en-US" altLang="ja-JP" dirty="0"/>
          </a:p>
        </p:txBody>
      </p:sp>
    </p:spTree>
    <p:extLst>
      <p:ext uri="{BB962C8B-B14F-4D97-AF65-F5344CB8AC3E}">
        <p14:creationId xmlns:p14="http://schemas.microsoft.com/office/powerpoint/2010/main" val="4117473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7813"/>
            <a:ext cx="2057400" cy="5853112"/>
          </a:xfrm>
          <a:prstGeom prst="rect">
            <a:avLst/>
          </a:prstGeom>
        </p:spPr>
        <p:txBody>
          <a:bodyPr vert="eaVert"/>
          <a:lstStyle>
            <a:lvl1pPr>
              <a:defRPr/>
            </a:lvl1pPr>
          </a:lstStyle>
          <a:p>
            <a:r>
              <a:rPr lang="ja-JP" altLang="en-US"/>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457200" y="277813"/>
            <a:ext cx="6019800" cy="5853112"/>
          </a:xfrm>
          <a:prstGeom prst="rect">
            <a:avLst/>
          </a:prstGeom>
        </p:spPr>
        <p:txBody>
          <a:bodyPr vert="eaVert"/>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5"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B851F1E8-C6AF-4391-901B-EE0773FBB55B}" type="slidenum">
              <a:rPr lang="en-US" altLang="ja-JP"/>
              <a:pPr>
                <a:defRPr/>
              </a:pPr>
              <a:t>‹#›</a:t>
            </a:fld>
            <a:endParaRPr lang="en-US" altLang="ja-JP" dirty="0"/>
          </a:p>
        </p:txBody>
      </p:sp>
    </p:spTree>
    <p:extLst>
      <p:ext uri="{BB962C8B-B14F-4D97-AF65-F5344CB8AC3E}">
        <p14:creationId xmlns:p14="http://schemas.microsoft.com/office/powerpoint/2010/main" val="3520945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323850" y="6308725"/>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ja-JP"/>
            </a:defPPr>
            <a:lvl1pPr algn="r" rtl="0" fontAlgn="base">
              <a:spcBef>
                <a:spcPct val="0"/>
              </a:spcBef>
              <a:spcAft>
                <a:spcPct val="0"/>
              </a:spcAft>
              <a:defRPr kumimoji="0" sz="1200" b="0" kern="1200">
                <a:solidFill>
                  <a:schemeClr val="tx1">
                    <a:lumMod val="50000"/>
                    <a:lumOff val="50000"/>
                  </a:schemeClr>
                </a:solidFill>
                <a:latin typeface="メイリオ" panose="020B0604030504040204" pitchFamily="50" charset="-128"/>
                <a:ea typeface="メイリオ" panose="020B0604030504040204" pitchFamily="50" charset="-128"/>
                <a:cs typeface="+mn-cs"/>
              </a:defRPr>
            </a:lvl1pPr>
            <a:lvl2pPr marL="4572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13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13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13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1300" b="1" kern="1200">
                <a:solidFill>
                  <a:schemeClr val="tx1"/>
                </a:solidFill>
                <a:latin typeface="Arial" charset="0"/>
                <a:ea typeface="ＭＳ Ｐゴシック" pitchFamily="50" charset="-128"/>
                <a:cs typeface="+mn-cs"/>
              </a:defRPr>
            </a:lvl9pPr>
          </a:lstStyle>
          <a:p>
            <a:pPr>
              <a:defRPr/>
            </a:pPr>
            <a:fld id="{C97D822A-7FD0-4D5A-84CA-93F8D0D49265}" type="slidenum">
              <a:rPr lang="en-US" altLang="ja-JP" smtClean="0">
                <a:latin typeface="HGP教科書体" panose="02020600000000000000" pitchFamily="18" charset="-128"/>
                <a:ea typeface="HGP教科書体" panose="02020600000000000000" pitchFamily="18" charset="-128"/>
              </a:rPr>
              <a:pPr>
                <a:defRPr/>
              </a:pPr>
              <a:t>‹#›</a:t>
            </a:fld>
            <a:endParaRPr lang="en-US" altLang="ja-JP" dirty="0">
              <a:latin typeface="HGP教科書体" panose="02020600000000000000" pitchFamily="18" charset="-128"/>
              <a:ea typeface="HGP教科書体" panose="02020600000000000000" pitchFamily="18" charset="-128"/>
            </a:endParaRPr>
          </a:p>
        </p:txBody>
      </p:sp>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表プレースホルダー 2"/>
          <p:cNvSpPr>
            <a:spLocks noGrp="1"/>
          </p:cNvSpPr>
          <p:nvPr>
            <p:ph type="tbl" idx="1"/>
          </p:nvPr>
        </p:nvSpPr>
        <p:spPr>
          <a:xfrm>
            <a:off x="457200" y="1665288"/>
            <a:ext cx="8229600" cy="4465637"/>
          </a:xfrm>
          <a:prstGeom prst="rect">
            <a:avLst/>
          </a:prstGeom>
        </p:spPr>
        <p:txBody>
          <a:bodyPr/>
          <a:lstStyle>
            <a:lvl1pPr>
              <a:defRPr/>
            </a:lvl1pPr>
          </a:lstStyle>
          <a:p>
            <a:pPr lvl="0"/>
            <a:r>
              <a:rPr lang="ja-JP" altLang="en-US" noProof="0"/>
              <a:t>表を追加</a:t>
            </a:r>
            <a:endParaRPr lang="ja-JP" altLang="en-US" noProof="0" dirty="0"/>
          </a:p>
        </p:txBody>
      </p:sp>
      <p:sp>
        <p:nvSpPr>
          <p:cNvPr id="5" name="フッター プレースホルダー 3"/>
          <p:cNvSpPr>
            <a:spLocks noGrp="1"/>
          </p:cNvSpPr>
          <p:nvPr>
            <p:ph type="ftr" sz="quarter" idx="10"/>
          </p:nvPr>
        </p:nvSpPr>
        <p:spPr>
          <a:xfrm>
            <a:off x="3124200" y="6248400"/>
            <a:ext cx="2895600" cy="457200"/>
          </a:xfrm>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4186970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コンテンツ プレースホルダー 2"/>
          <p:cNvSpPr>
            <a:spLocks noGrp="1"/>
          </p:cNvSpPr>
          <p:nvPr>
            <p:ph sz="half" idx="1"/>
          </p:nvPr>
        </p:nvSpPr>
        <p:spPr>
          <a:xfrm>
            <a:off x="457200" y="1665288"/>
            <a:ext cx="4038600" cy="4465637"/>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quarter" idx="2"/>
          </p:nvPr>
        </p:nvSpPr>
        <p:spPr>
          <a:xfrm>
            <a:off x="4648200" y="1665288"/>
            <a:ext cx="4038600" cy="2155825"/>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コンテンツ プレースホルダー 4"/>
          <p:cNvSpPr>
            <a:spLocks noGrp="1"/>
          </p:cNvSpPr>
          <p:nvPr>
            <p:ph sz="quarter" idx="3"/>
          </p:nvPr>
        </p:nvSpPr>
        <p:spPr>
          <a:xfrm>
            <a:off x="4648200" y="3973513"/>
            <a:ext cx="4038600" cy="2157412"/>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フッター プレースホルダー 5"/>
          <p:cNvSpPr>
            <a:spLocks noGrp="1"/>
          </p:cNvSpPr>
          <p:nvPr>
            <p:ph type="ftr" sz="quarter" idx="10"/>
          </p:nvPr>
        </p:nvSpPr>
        <p:spPr>
          <a:xfrm>
            <a:off x="3124200" y="6248400"/>
            <a:ext cx="2895600" cy="457200"/>
          </a:xfrm>
        </p:spPr>
        <p:txBody>
          <a:bodyPr/>
          <a:lstStyle>
            <a:lvl1pPr>
              <a:defRPr/>
            </a:lvl1pPr>
          </a:lstStyle>
          <a:p>
            <a:pPr>
              <a:defRPr/>
            </a:pPr>
            <a:r>
              <a:rPr lang="en-US" altLang="ja-JP"/>
              <a:t>© 2022 TMI Associates. All Rights Reserved.</a:t>
            </a:r>
          </a:p>
        </p:txBody>
      </p:sp>
      <p:sp>
        <p:nvSpPr>
          <p:cNvPr id="7"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60DA796B-E7C9-4718-A1A9-2BDFEA727DF6}" type="slidenum">
              <a:rPr lang="en-US" altLang="ja-JP"/>
              <a:pPr>
                <a:defRPr/>
              </a:pPr>
              <a:t>‹#›</a:t>
            </a:fld>
            <a:endParaRPr lang="en-US" altLang="ja-JP" dirty="0"/>
          </a:p>
        </p:txBody>
      </p:sp>
    </p:spTree>
    <p:extLst>
      <p:ext uri="{BB962C8B-B14F-4D97-AF65-F5344CB8AC3E}">
        <p14:creationId xmlns:p14="http://schemas.microsoft.com/office/powerpoint/2010/main" val="25394235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sz="half" idx="1"/>
          </p:nvPr>
        </p:nvSpPr>
        <p:spPr>
          <a:xfrm>
            <a:off x="519113" y="1411288"/>
            <a:ext cx="4038600" cy="4465637"/>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710113" y="1411288"/>
            <a:ext cx="4038600" cy="4465637"/>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6"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7D648B3C-BD01-4DF2-BE49-B9C51FAA250A}" type="slidenum">
              <a:rPr lang="en-US" altLang="ja-JP"/>
              <a:pPr>
                <a:defRPr/>
              </a:pPr>
              <a:t>‹#›</a:t>
            </a:fld>
            <a:endParaRPr lang="en-US" altLang="ja-JP" dirty="0"/>
          </a:p>
        </p:txBody>
      </p:sp>
    </p:spTree>
    <p:extLst>
      <p:ext uri="{BB962C8B-B14F-4D97-AF65-F5344CB8AC3E}">
        <p14:creationId xmlns:p14="http://schemas.microsoft.com/office/powerpoint/2010/main" val="3142608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1_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コンテンツ プレースホルダー 2"/>
          <p:cNvSpPr>
            <a:spLocks noGrp="1"/>
          </p:cNvSpPr>
          <p:nvPr>
            <p:ph sz="half" idx="1"/>
          </p:nvPr>
        </p:nvSpPr>
        <p:spPr>
          <a:xfrm>
            <a:off x="519113" y="1411288"/>
            <a:ext cx="4038600" cy="4465637"/>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quarter" idx="2"/>
          </p:nvPr>
        </p:nvSpPr>
        <p:spPr>
          <a:xfrm>
            <a:off x="4710113" y="1411288"/>
            <a:ext cx="4038600" cy="2155825"/>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コンテンツ プレースホルダー 4"/>
          <p:cNvSpPr>
            <a:spLocks noGrp="1"/>
          </p:cNvSpPr>
          <p:nvPr>
            <p:ph sz="quarter" idx="3"/>
          </p:nvPr>
        </p:nvSpPr>
        <p:spPr>
          <a:xfrm>
            <a:off x="4710113" y="3719513"/>
            <a:ext cx="4038600" cy="2157412"/>
          </a:xfrm>
          <a:prstGeom prst="rect">
            <a:avLst/>
          </a:prstGeom>
        </p:spPr>
        <p:txBody>
          <a:bodyPr/>
          <a:lstStyle>
            <a:lvl1pPr>
              <a:defRPr/>
            </a:lvl1pPr>
            <a:lvl2pPr>
              <a:defRPr/>
            </a:lvl2pPr>
            <a:lvl3pPr>
              <a:defRPr/>
            </a:lvl3pPr>
            <a:lvl4pPr>
              <a:defRPr/>
            </a:lvl4pPr>
            <a:lvl5pP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7"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AE6111BE-B17A-472C-A34E-979AE4640F93}" type="slidenum">
              <a:rPr lang="en-US" altLang="ja-JP"/>
              <a:pPr>
                <a:defRPr/>
              </a:pPr>
              <a:t>‹#›</a:t>
            </a:fld>
            <a:endParaRPr lang="en-US" altLang="ja-JP" dirty="0"/>
          </a:p>
        </p:txBody>
      </p:sp>
    </p:spTree>
    <p:extLst>
      <p:ext uri="{BB962C8B-B14F-4D97-AF65-F5344CB8AC3E}">
        <p14:creationId xmlns:p14="http://schemas.microsoft.com/office/powerpoint/2010/main" val="2714323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コンテンツ プレースホルダー 2"/>
          <p:cNvSpPr>
            <a:spLocks noGrp="1"/>
          </p:cNvSpPr>
          <p:nvPr>
            <p:ph sz="half" idx="1"/>
          </p:nvPr>
        </p:nvSpPr>
        <p:spPr>
          <a:xfrm>
            <a:off x="519113" y="1411288"/>
            <a:ext cx="4038600" cy="44656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ー 3"/>
          <p:cNvSpPr>
            <a:spLocks noGrp="1"/>
          </p:cNvSpPr>
          <p:nvPr>
            <p:ph sz="half" idx="2"/>
          </p:nvPr>
        </p:nvSpPr>
        <p:spPr>
          <a:xfrm>
            <a:off x="4710113" y="1411288"/>
            <a:ext cx="4038600" cy="44656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6"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E56365D7-AA89-4C96-B10A-8C4CD5CEFD69}" type="slidenum">
              <a:rPr lang="en-US" altLang="ja-JP"/>
              <a:pPr>
                <a:defRPr/>
              </a:pPr>
              <a:t>‹#›</a:t>
            </a:fld>
            <a:endParaRPr lang="en-US" altLang="ja-JP" dirty="0"/>
          </a:p>
        </p:txBody>
      </p:sp>
    </p:spTree>
    <p:extLst>
      <p:ext uri="{BB962C8B-B14F-4D97-AF65-F5344CB8AC3E}">
        <p14:creationId xmlns:p14="http://schemas.microsoft.com/office/powerpoint/2010/main" val="4187886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1_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表プレースホルダー 2"/>
          <p:cNvSpPr>
            <a:spLocks noGrp="1"/>
          </p:cNvSpPr>
          <p:nvPr>
            <p:ph type="tbl" idx="1"/>
          </p:nvPr>
        </p:nvSpPr>
        <p:spPr>
          <a:xfrm>
            <a:off x="519113" y="1411288"/>
            <a:ext cx="8229600" cy="4465637"/>
          </a:xfrm>
          <a:prstGeom prst="rect">
            <a:avLst/>
          </a:prstGeom>
        </p:spPr>
        <p:txBody>
          <a:bodyPr/>
          <a:lstStyle>
            <a:lvl1pPr>
              <a:defRPr/>
            </a:lvl1pPr>
          </a:lstStyle>
          <a:p>
            <a:pPr lvl="0"/>
            <a:r>
              <a:rPr lang="ja-JP" altLang="en-US" noProof="0"/>
              <a:t>表を追加</a:t>
            </a:r>
            <a:endParaRPr lang="ja-JP" altLang="en-US" noProof="0" dirty="0"/>
          </a:p>
        </p:txBody>
      </p:sp>
      <p:sp>
        <p:nvSpPr>
          <p:cNvPr id="4"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5"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C054AD82-17AA-4A7D-97DD-BF3086F77162}" type="slidenum">
              <a:rPr lang="en-US" altLang="ja-JP"/>
              <a:pPr>
                <a:defRPr/>
              </a:pPr>
              <a:t>‹#›</a:t>
            </a:fld>
            <a:endParaRPr lang="en-US" altLang="ja-JP" dirty="0"/>
          </a:p>
        </p:txBody>
      </p:sp>
    </p:spTree>
    <p:extLst>
      <p:ext uri="{BB962C8B-B14F-4D97-AF65-F5344CB8AC3E}">
        <p14:creationId xmlns:p14="http://schemas.microsoft.com/office/powerpoint/2010/main" val="393381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solidFill>
                  <a:schemeClr val="bg1"/>
                </a:solidFill>
                <a:latin typeface="+mj-ea"/>
                <a:ea typeface="+mj-ea"/>
              </a:defRPr>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a:xfrm>
            <a:off x="519113" y="1411288"/>
            <a:ext cx="8229600" cy="4465637"/>
          </a:xfrm>
          <a:prstGeom prst="rect">
            <a:avLst/>
          </a:prstGeom>
        </p:spPr>
        <p:txBody>
          <a:bodyPr>
            <a:normAutofit/>
          </a:bodyPr>
          <a:lstStyle>
            <a:lvl1pPr marL="627063" indent="-627063">
              <a:buFont typeface="Wingdings" panose="05000000000000000000" pitchFamily="2" charset="2"/>
              <a:buChar char="p"/>
              <a:defRPr>
                <a:solidFill>
                  <a:schemeClr val="tx1">
                    <a:lumMod val="75000"/>
                    <a:lumOff val="25000"/>
                  </a:schemeClr>
                </a:solidFill>
                <a:latin typeface="+mj-ea"/>
                <a:ea typeface="+mj-ea"/>
              </a:defRPr>
            </a:lvl1pPr>
            <a:lvl2pPr marL="1346200" indent="-719138">
              <a:defRPr>
                <a:solidFill>
                  <a:schemeClr val="tx1">
                    <a:lumMod val="75000"/>
                    <a:lumOff val="25000"/>
                  </a:schemeClr>
                </a:solidFill>
                <a:latin typeface="+mj-ea"/>
                <a:ea typeface="+mj-ea"/>
              </a:defRPr>
            </a:lvl2pPr>
            <a:lvl3pPr marL="1790700" indent="-538163">
              <a:defRPr>
                <a:solidFill>
                  <a:schemeClr val="tx1">
                    <a:lumMod val="75000"/>
                    <a:lumOff val="25000"/>
                  </a:schemeClr>
                </a:solidFill>
                <a:latin typeface="+mj-ea"/>
                <a:ea typeface="+mj-ea"/>
              </a:defRPr>
            </a:lvl3pPr>
            <a:lvl4pPr marL="2241550" indent="-450850">
              <a:defRPr>
                <a:solidFill>
                  <a:schemeClr val="tx1">
                    <a:lumMod val="75000"/>
                    <a:lumOff val="25000"/>
                  </a:schemeClr>
                </a:solidFill>
                <a:latin typeface="+mj-ea"/>
                <a:ea typeface="+mj-ea"/>
              </a:defRPr>
            </a:lvl4pPr>
            <a:lvl5pPr marL="2692400" indent="-450850">
              <a:defRPr>
                <a:solidFill>
                  <a:schemeClr val="tx1">
                    <a:lumMod val="75000"/>
                    <a:lumOff val="25000"/>
                  </a:schemeClr>
                </a:solidFill>
                <a:latin typeface="+mj-ea"/>
                <a:ea typeface="+mj-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4"/>
          <p:cNvSpPr>
            <a:spLocks noGrp="1" noChangeArrowheads="1"/>
          </p:cNvSpPr>
          <p:nvPr>
            <p:ph type="ftr" sz="quarter" idx="10"/>
          </p:nvPr>
        </p:nvSpPr>
        <p:spPr>
          <a:xfrm>
            <a:off x="3124200" y="6356350"/>
            <a:ext cx="3248000" cy="457200"/>
          </a:xfrm>
          <a:ln/>
        </p:spPr>
        <p:txBody>
          <a:bodyPr anchor="ctr"/>
          <a:lstStyle>
            <a:lvl1pPr>
              <a:defRPr>
                <a:latin typeface="Arial" panose="020B0604020202020204" pitchFamily="34" charset="0"/>
                <a:cs typeface="Arial" panose="020B0604020202020204" pitchFamily="34" charset="0"/>
              </a:defRPr>
            </a:lvl1pPr>
          </a:lstStyle>
          <a:p>
            <a:pPr>
              <a:defRPr/>
            </a:pPr>
            <a:r>
              <a:rPr lang="en-US" altLang="ja-JP"/>
              <a:t>© 2022 TMI Associates. All Rights Reserved.</a:t>
            </a:r>
          </a:p>
        </p:txBody>
      </p:sp>
      <p:sp>
        <p:nvSpPr>
          <p:cNvPr id="5" name="スライド番号プレースホルダー 4">
            <a:extLst>
              <a:ext uri="{FF2B5EF4-FFF2-40B4-BE49-F238E27FC236}">
                <a16:creationId xmlns:a16="http://schemas.microsoft.com/office/drawing/2014/main" id="{D54B8BD1-7355-4830-B98B-B2233D65C92D}"/>
              </a:ext>
            </a:extLst>
          </p:cNvPr>
          <p:cNvSpPr>
            <a:spLocks noGrp="1"/>
          </p:cNvSpPr>
          <p:nvPr>
            <p:ph type="sldNum" sz="quarter" idx="11"/>
          </p:nvPr>
        </p:nvSpPr>
        <p:spPr/>
        <p:txBody>
          <a:bodyPr/>
          <a:lstStyle/>
          <a:p>
            <a:fld id="{1613D0C8-9ED0-4EF8-ABF9-991A446F5A5F}" type="slidenum">
              <a:rPr kumimoji="1" lang="ja-JP" altLang="en-US" smtClean="0"/>
              <a:t>‹#›</a:t>
            </a:fld>
            <a:endParaRPr kumimoji="1" lang="ja-JP" altLang="en-US"/>
          </a:p>
        </p:txBody>
      </p:sp>
    </p:spTree>
    <p:extLst>
      <p:ext uri="{BB962C8B-B14F-4D97-AF65-F5344CB8AC3E}">
        <p14:creationId xmlns:p14="http://schemas.microsoft.com/office/powerpoint/2010/main" val="421065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ftr" sz="quarter" idx="10"/>
          </p:nvPr>
        </p:nvSpPr>
        <p:spPr>
          <a:ln/>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348965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コンテンツ プレースホルダー 2"/>
          <p:cNvSpPr>
            <a:spLocks noGrp="1"/>
          </p:cNvSpPr>
          <p:nvPr>
            <p:ph sz="half" idx="1"/>
          </p:nvPr>
        </p:nvSpPr>
        <p:spPr>
          <a:xfrm>
            <a:off x="457200" y="1665288"/>
            <a:ext cx="4038600" cy="44656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コンテンツ プレースホルダー 2"/>
          <p:cNvSpPr>
            <a:spLocks noGrp="1"/>
          </p:cNvSpPr>
          <p:nvPr>
            <p:ph sz="half" idx="12"/>
          </p:nvPr>
        </p:nvSpPr>
        <p:spPr>
          <a:xfrm>
            <a:off x="3341712" y="1699667"/>
            <a:ext cx="4038600" cy="44656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Rectangle 4"/>
          <p:cNvSpPr>
            <a:spLocks noGrp="1" noChangeArrowheads="1"/>
          </p:cNvSpPr>
          <p:nvPr>
            <p:ph type="ftr" sz="quarter" idx="13"/>
          </p:nvPr>
        </p:nvSpPr>
        <p:spPr>
          <a:ln/>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801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8"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0FB0F10A-678F-4F9F-8175-3A9BB9E947EB}" type="slidenum">
              <a:rPr lang="en-US" altLang="ja-JP"/>
              <a:pPr>
                <a:defRPr/>
              </a:pPr>
              <a:t>‹#›</a:t>
            </a:fld>
            <a:endParaRPr lang="en-US" altLang="ja-JP" dirty="0"/>
          </a:p>
        </p:txBody>
      </p:sp>
    </p:spTree>
    <p:extLst>
      <p:ext uri="{BB962C8B-B14F-4D97-AF65-F5344CB8AC3E}">
        <p14:creationId xmlns:p14="http://schemas.microsoft.com/office/powerpoint/2010/main" val="125542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7813"/>
            <a:ext cx="8229600" cy="636587"/>
          </a:xfrm>
          <a:prstGeom prst="rect">
            <a:avLst/>
          </a:prstGeom>
        </p:spPr>
        <p:txBody>
          <a:bodyPr/>
          <a:lstStyle>
            <a:lvl1pPr>
              <a:defRPr/>
            </a:lvl1pPr>
          </a:lstStyle>
          <a:p>
            <a:r>
              <a:rPr lang="ja-JP" altLang="en-US"/>
              <a:t>マスター タイトルの書式設定</a:t>
            </a:r>
            <a:endParaRPr lang="ja-JP" altLang="en-US" dirty="0"/>
          </a:p>
        </p:txBody>
      </p:sp>
      <p:sp>
        <p:nvSpPr>
          <p:cNvPr id="3"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4"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3D5632B4-FA00-4BA1-AA11-AECC523E1B44}" type="slidenum">
              <a:rPr lang="en-US" altLang="ja-JP"/>
              <a:pPr>
                <a:defRPr/>
              </a:pPr>
              <a:t>‹#›</a:t>
            </a:fld>
            <a:endParaRPr lang="en-US" altLang="ja-JP" dirty="0"/>
          </a:p>
        </p:txBody>
      </p:sp>
    </p:spTree>
    <p:extLst>
      <p:ext uri="{BB962C8B-B14F-4D97-AF65-F5344CB8AC3E}">
        <p14:creationId xmlns:p14="http://schemas.microsoft.com/office/powerpoint/2010/main" val="305449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3035994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431800" y="64595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ja-JP"/>
            </a:defPPr>
            <a:lvl1pPr algn="r" rtl="0" fontAlgn="base">
              <a:spcBef>
                <a:spcPct val="0"/>
              </a:spcBef>
              <a:spcAft>
                <a:spcPct val="0"/>
              </a:spcAft>
              <a:defRPr kumimoji="0" sz="1200" b="0" kern="1200">
                <a:solidFill>
                  <a:schemeClr val="tx1">
                    <a:lumMod val="50000"/>
                    <a:lumOff val="50000"/>
                  </a:schemeClr>
                </a:solidFill>
                <a:latin typeface="メイリオ" panose="020B0604030504040204" pitchFamily="50" charset="-128"/>
                <a:ea typeface="メイリオ" panose="020B0604030504040204" pitchFamily="50" charset="-128"/>
                <a:cs typeface="+mn-cs"/>
              </a:defRPr>
            </a:lvl1pPr>
            <a:lvl2pPr marL="4572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2pPr>
            <a:lvl3pPr marL="9144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3pPr>
            <a:lvl4pPr marL="13716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4pPr>
            <a:lvl5pPr marL="1828800" algn="ctr" rtl="0" fontAlgn="base">
              <a:spcBef>
                <a:spcPct val="0"/>
              </a:spcBef>
              <a:spcAft>
                <a:spcPct val="0"/>
              </a:spcAft>
              <a:defRPr kumimoji="1" sz="13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13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13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13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1300" b="1" kern="1200">
                <a:solidFill>
                  <a:schemeClr val="tx1"/>
                </a:solidFill>
                <a:latin typeface="Arial" charset="0"/>
                <a:ea typeface="ＭＳ Ｐゴシック" pitchFamily="50" charset="-128"/>
                <a:cs typeface="+mn-cs"/>
              </a:defRPr>
            </a:lvl9pPr>
          </a:lstStyle>
          <a:p>
            <a:pPr>
              <a:defRPr/>
            </a:pPr>
            <a:fld id="{20897771-EC49-4F9E-9CA2-A0218ED046FC}" type="slidenum">
              <a:rPr lang="en-US" altLang="ja-JP" smtClean="0">
                <a:latin typeface="HGP教科書体" panose="02020600000000000000" pitchFamily="18" charset="-128"/>
                <a:ea typeface="HGP教科書体" panose="02020600000000000000" pitchFamily="18" charset="-128"/>
              </a:rPr>
              <a:pPr>
                <a:defRPr/>
              </a:pPr>
              <a:t>‹#›</a:t>
            </a:fld>
            <a:endParaRPr lang="en-US" altLang="ja-JP" dirty="0">
              <a:latin typeface="HGP教科書体" panose="02020600000000000000" pitchFamily="18" charset="-128"/>
              <a:ea typeface="HGP教科書体" panose="02020600000000000000" pitchFamily="18" charset="-128"/>
            </a:endParaRPr>
          </a:p>
        </p:txBody>
      </p:sp>
      <p:sp>
        <p:nvSpPr>
          <p:cNvPr id="2" name="タイトル 1"/>
          <p:cNvSpPr>
            <a:spLocks noGrp="1"/>
          </p:cNvSpPr>
          <p:nvPr>
            <p:ph type="title"/>
          </p:nvPr>
        </p:nvSpPr>
        <p:spPr>
          <a:xfrm>
            <a:off x="457200" y="273050"/>
            <a:ext cx="3008313" cy="1162050"/>
          </a:xfrm>
          <a:prstGeom prst="rect">
            <a:avLst/>
          </a:prstGeom>
        </p:spPr>
        <p:txBody>
          <a:bodyPr/>
          <a:lstStyle>
            <a:lvl1pPr algn="l">
              <a:defRPr sz="2000" b="1"/>
            </a:lvl1pPr>
          </a:lstStyle>
          <a:p>
            <a:r>
              <a:rPr lang="ja-JP" altLang="en-US"/>
              <a:t>マスター タイトルの書式設定</a:t>
            </a:r>
            <a:endParaRPr lang="ja-JP" altLang="en-US" dirty="0"/>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Tree>
    <p:extLst>
      <p:ext uri="{BB962C8B-B14F-4D97-AF65-F5344CB8AC3E}">
        <p14:creationId xmlns:p14="http://schemas.microsoft.com/office/powerpoint/2010/main" val="6181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lstStyle>
            <a:lvl1pPr algn="l">
              <a:defRPr sz="2000" b="1"/>
            </a:lvl1pPr>
          </a:lstStyle>
          <a:p>
            <a:r>
              <a:rPr lang="ja-JP" altLang="en-US"/>
              <a:t>マスター タイトルの書式設定</a:t>
            </a:r>
            <a:endParaRPr lang="ja-JP" altLang="en-US" dirty="0"/>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endParaRPr lang="ja-JP" altLang="en-US" noProof="0" dirty="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ftr" sz="quarter" idx="10"/>
          </p:nvPr>
        </p:nvSpPr>
        <p:spPr/>
        <p:txBody>
          <a:bodyPr/>
          <a:lstStyle>
            <a:lvl1pPr>
              <a:defRPr/>
            </a:lvl1pPr>
          </a:lstStyle>
          <a:p>
            <a:pPr>
              <a:defRPr/>
            </a:pPr>
            <a:r>
              <a:rPr lang="en-US" altLang="ja-JP"/>
              <a:t>© 2022 TMI Associates. All Rights Reserved.</a:t>
            </a:r>
          </a:p>
        </p:txBody>
      </p:sp>
      <p:sp>
        <p:nvSpPr>
          <p:cNvPr id="6" name="Rectangle 5"/>
          <p:cNvSpPr>
            <a:spLocks noGrp="1" noChangeArrowheads="1"/>
          </p:cNvSpPr>
          <p:nvPr>
            <p:ph type="sldNum" sz="quarter" idx="11"/>
          </p:nvPr>
        </p:nvSpPr>
        <p:spPr bwMode="auto">
          <a:xfrm>
            <a:off x="279400" y="6307138"/>
            <a:ext cx="655638"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a:defRPr kumimoji="0" sz="1200" b="0">
                <a:solidFill>
                  <a:schemeClr val="tx1">
                    <a:lumMod val="50000"/>
                    <a:lumOff val="50000"/>
                  </a:schemeClr>
                </a:solidFill>
                <a:latin typeface="HGP教科書体" panose="02020600000000000000" pitchFamily="18" charset="-128"/>
                <a:ea typeface="HGP教科書体" panose="02020600000000000000" pitchFamily="18" charset="-128"/>
              </a:defRPr>
            </a:lvl1pPr>
          </a:lstStyle>
          <a:p>
            <a:pPr>
              <a:defRPr/>
            </a:pPr>
            <a:fld id="{EC04A8D3-DE2E-429B-B83D-19659521FBD3}" type="slidenum">
              <a:rPr lang="en-US" altLang="ja-JP"/>
              <a:pPr>
                <a:defRPr/>
              </a:pPr>
              <a:t>‹#›</a:t>
            </a:fld>
            <a:endParaRPr lang="en-US" altLang="ja-JP" dirty="0"/>
          </a:p>
        </p:txBody>
      </p:sp>
    </p:spTree>
    <p:extLst>
      <p:ext uri="{BB962C8B-B14F-4D97-AF65-F5344CB8AC3E}">
        <p14:creationId xmlns:p14="http://schemas.microsoft.com/office/powerpoint/2010/main" val="180733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636587"/>
          </a:xfrm>
          <a:prstGeom prst="rect">
            <a:avLst/>
          </a:prstGeom>
          <a:solidFill>
            <a:schemeClr val="accent5">
              <a:lumMod val="75000"/>
            </a:schemeClr>
          </a:solidFill>
          <a:ln>
            <a:noFill/>
          </a:ln>
          <a:effectLst/>
        </p:spPr>
        <p:txBody>
          <a:bodyPr vert="horz" wrap="square" lIns="91440" tIns="45720" rIns="91440" bIns="45720" numCol="1" anchor="b" anchorCtr="0" compatLnSpc="1">
            <a:prstTxWarp prst="textNoShape">
              <a:avLst/>
            </a:prstTxWarp>
          </a:bodyPr>
          <a:lstStyle/>
          <a:p>
            <a:pPr lvl="0"/>
            <a:r>
              <a:rPr lang="ja-JP" altLang="en-US" dirty="0"/>
              <a:t>警告状送付上の留意点</a:t>
            </a:r>
          </a:p>
        </p:txBody>
      </p:sp>
      <p:sp>
        <p:nvSpPr>
          <p:cNvPr id="1027" name="Rectangle 3"/>
          <p:cNvSpPr>
            <a:spLocks noGrp="1" noChangeArrowheads="1"/>
          </p:cNvSpPr>
          <p:nvPr>
            <p:ph type="body" idx="1"/>
          </p:nvPr>
        </p:nvSpPr>
        <p:spPr bwMode="auto">
          <a:xfrm>
            <a:off x="519113" y="1411288"/>
            <a:ext cx="8229600" cy="446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3316" name="Rectangle 4"/>
          <p:cNvSpPr>
            <a:spLocks noGrp="1" noChangeArrowheads="1"/>
          </p:cNvSpPr>
          <p:nvPr>
            <p:ph type="ftr" sz="quarter" idx="3"/>
          </p:nvPr>
        </p:nvSpPr>
        <p:spPr bwMode="auto">
          <a:xfrm>
            <a:off x="3124200" y="63563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b="0">
                <a:latin typeface="Garamond" pitchFamily="18" charset="0"/>
                <a:ea typeface="HGP教科書体" panose="02020600000000000000" pitchFamily="18" charset="-128"/>
              </a:defRPr>
            </a:lvl1pPr>
          </a:lstStyle>
          <a:p>
            <a:pPr>
              <a:defRPr/>
            </a:pPr>
            <a:r>
              <a:rPr lang="en-US" altLang="ja-JP"/>
              <a:t>© 2022 TMI Associates. All Rights Reserved.</a:t>
            </a:r>
          </a:p>
        </p:txBody>
      </p:sp>
      <p:sp>
        <p:nvSpPr>
          <p:cNvPr id="1029" name="Line 6"/>
          <p:cNvSpPr>
            <a:spLocks noChangeShapeType="1"/>
          </p:cNvSpPr>
          <p:nvPr/>
        </p:nvSpPr>
        <p:spPr bwMode="auto">
          <a:xfrm>
            <a:off x="457200" y="6338888"/>
            <a:ext cx="7499350" cy="0"/>
          </a:xfrm>
          <a:prstGeom prst="line">
            <a:avLst/>
          </a:prstGeom>
          <a:noFill/>
          <a:ln w="19050">
            <a:solidFill>
              <a:srgbClr val="CC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0" name="Line 8"/>
          <p:cNvSpPr>
            <a:spLocks noChangeShapeType="1"/>
          </p:cNvSpPr>
          <p:nvPr/>
        </p:nvSpPr>
        <p:spPr bwMode="auto">
          <a:xfrm>
            <a:off x="457200" y="1068388"/>
            <a:ext cx="8229600" cy="0"/>
          </a:xfrm>
          <a:prstGeom prst="line">
            <a:avLst/>
          </a:prstGeom>
          <a:noFill/>
          <a:ln w="19050">
            <a:solidFill>
              <a:schemeClr val="accent5">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ja-JP" altLang="en-US" dirty="0">
              <a:latin typeface="Arial" pitchFamily="34" charset="0"/>
              <a:ea typeface="HGP教科書体" panose="02020600000000000000" pitchFamily="18" charset="-128"/>
            </a:endParaRPr>
          </a:p>
        </p:txBody>
      </p:sp>
      <p:pic>
        <p:nvPicPr>
          <p:cNvPr id="1031" name="Picture 9" descr="U:\17 ＹＩ特許商標\33 伊藤\PRJ 201304-\TMI素材\TMI logo\logo_4.png"/>
          <p:cNvPicPr>
            <a:picLocks noChangeAspect="1" noChangeArrowheads="1"/>
          </p:cNvPicPr>
          <p:nvPr/>
        </p:nvPicPr>
        <p:blipFill>
          <a:blip r:embed="rId19" cstate="print">
            <a:extLst>
              <a:ext uri="{28A0092B-C50C-407E-A947-70E740481C1C}">
                <a14:useLocalDpi xmlns:a14="http://schemas.microsoft.com/office/drawing/2010/main"/>
              </a:ext>
            </a:extLst>
          </a:blip>
          <a:srcRect/>
          <a:stretch>
            <a:fillRect/>
          </a:stretch>
        </p:blipFill>
        <p:spPr bwMode="auto">
          <a:xfrm>
            <a:off x="7956550" y="5911850"/>
            <a:ext cx="9334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a:extLst>
              <a:ext uri="{FF2B5EF4-FFF2-40B4-BE49-F238E27FC236}">
                <a16:creationId xmlns:a16="http://schemas.microsoft.com/office/drawing/2014/main" id="{0A98C16F-4D62-4473-A217-F50E7FBFDA7C}"/>
              </a:ext>
            </a:extLst>
          </p:cNvPr>
          <p:cNvSpPr>
            <a:spLocks noGrp="1"/>
          </p:cNvSpPr>
          <p:nvPr>
            <p:ph type="sldNum" sz="quarter" idx="4"/>
          </p:nvPr>
        </p:nvSpPr>
        <p:spPr>
          <a:xfrm>
            <a:off x="457200" y="641933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3D0C8-9ED0-4EF8-ABF9-991A446F5A5F}" type="slidenum">
              <a:rPr lang="ja-JP" altLang="en-US" smtClean="0"/>
              <a:pPr/>
              <a:t>‹#›</a:t>
            </a:fld>
            <a:endParaRPr lang="ja-JP" altLang="en-US"/>
          </a:p>
        </p:txBody>
      </p:sp>
    </p:spTree>
    <p:extLst>
      <p:ext uri="{BB962C8B-B14F-4D97-AF65-F5344CB8AC3E}">
        <p14:creationId xmlns:p14="http://schemas.microsoft.com/office/powerpoint/2010/main" val="2649988277"/>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 id="2147483819" r:id="rId17"/>
  </p:sldLayoutIdLst>
  <p:hf hdr="0" dt="0"/>
  <p:txStyles>
    <p:titleStyle>
      <a:lvl1pPr algn="ctr" rtl="0" eaLnBrk="1" fontAlgn="base" hangingPunct="1">
        <a:spcBef>
          <a:spcPct val="0"/>
        </a:spcBef>
        <a:spcAft>
          <a:spcPct val="0"/>
        </a:spcAft>
        <a:defRPr kumimoji="1" sz="3600">
          <a:solidFill>
            <a:schemeClr val="bg1"/>
          </a:solidFill>
          <a:latin typeface="+mj-ea"/>
          <a:ea typeface="+mj-ea"/>
          <a:cs typeface="メイリオ" pitchFamily="50" charset="-128"/>
        </a:defRPr>
      </a:lvl1pPr>
      <a:lvl2pPr algn="ctr" rtl="0" eaLnBrk="1" fontAlgn="base" hangingPunct="1">
        <a:spcBef>
          <a:spcPct val="0"/>
        </a:spcBef>
        <a:spcAft>
          <a:spcPct val="0"/>
        </a:spcAft>
        <a:defRPr kumimoji="1" sz="3600">
          <a:solidFill>
            <a:srgbClr val="EAEAEA"/>
          </a:solidFill>
          <a:latin typeface="HGP教科書体" pitchFamily="18" charset="-128"/>
          <a:ea typeface="HGP教科書体" pitchFamily="18" charset="-128"/>
          <a:cs typeface="メイリオ" pitchFamily="50" charset="-128"/>
        </a:defRPr>
      </a:lvl2pPr>
      <a:lvl3pPr algn="ctr" rtl="0" eaLnBrk="1" fontAlgn="base" hangingPunct="1">
        <a:spcBef>
          <a:spcPct val="0"/>
        </a:spcBef>
        <a:spcAft>
          <a:spcPct val="0"/>
        </a:spcAft>
        <a:defRPr kumimoji="1" sz="3600">
          <a:solidFill>
            <a:srgbClr val="EAEAEA"/>
          </a:solidFill>
          <a:latin typeface="HGP教科書体" pitchFamily="18" charset="-128"/>
          <a:ea typeface="HGP教科書体" pitchFamily="18" charset="-128"/>
          <a:cs typeface="メイリオ" pitchFamily="50" charset="-128"/>
        </a:defRPr>
      </a:lvl3pPr>
      <a:lvl4pPr algn="ctr" rtl="0" eaLnBrk="1" fontAlgn="base" hangingPunct="1">
        <a:spcBef>
          <a:spcPct val="0"/>
        </a:spcBef>
        <a:spcAft>
          <a:spcPct val="0"/>
        </a:spcAft>
        <a:defRPr kumimoji="1" sz="3600">
          <a:solidFill>
            <a:srgbClr val="EAEAEA"/>
          </a:solidFill>
          <a:latin typeface="HGP教科書体" pitchFamily="18" charset="-128"/>
          <a:ea typeface="HGP教科書体" pitchFamily="18" charset="-128"/>
          <a:cs typeface="メイリオ" pitchFamily="50" charset="-128"/>
        </a:defRPr>
      </a:lvl4pPr>
      <a:lvl5pPr algn="ctr" rtl="0" eaLnBrk="1" fontAlgn="base" hangingPunct="1">
        <a:spcBef>
          <a:spcPct val="0"/>
        </a:spcBef>
        <a:spcAft>
          <a:spcPct val="0"/>
        </a:spcAft>
        <a:defRPr kumimoji="1" sz="3600">
          <a:solidFill>
            <a:srgbClr val="EAEAEA"/>
          </a:solidFill>
          <a:latin typeface="HGP教科書体" pitchFamily="18" charset="-128"/>
          <a:ea typeface="HGP教科書体" pitchFamily="18" charset="-128"/>
          <a:cs typeface="メイリオ" pitchFamily="50" charset="-128"/>
        </a:defRPr>
      </a:lvl5pPr>
      <a:lvl6pPr marL="457200" algn="ctr" rtl="0" eaLnBrk="1" fontAlgn="base" hangingPunct="1">
        <a:spcBef>
          <a:spcPct val="0"/>
        </a:spcBef>
        <a:spcAft>
          <a:spcPct val="0"/>
        </a:spcAft>
        <a:defRPr kumimoji="1" sz="3600">
          <a:solidFill>
            <a:srgbClr val="EAEAEA"/>
          </a:solidFill>
          <a:latin typeface="ＭＳ Ｐゴシック" pitchFamily="50" charset="-128"/>
          <a:ea typeface="ＭＳ Ｐゴシック" pitchFamily="50" charset="-128"/>
        </a:defRPr>
      </a:lvl6pPr>
      <a:lvl7pPr marL="914400" algn="ctr" rtl="0" eaLnBrk="1" fontAlgn="base" hangingPunct="1">
        <a:spcBef>
          <a:spcPct val="0"/>
        </a:spcBef>
        <a:spcAft>
          <a:spcPct val="0"/>
        </a:spcAft>
        <a:defRPr kumimoji="1" sz="3600">
          <a:solidFill>
            <a:srgbClr val="EAEAEA"/>
          </a:solidFill>
          <a:latin typeface="ＭＳ Ｐゴシック" pitchFamily="50" charset="-128"/>
          <a:ea typeface="ＭＳ Ｐゴシック" pitchFamily="50" charset="-128"/>
        </a:defRPr>
      </a:lvl7pPr>
      <a:lvl8pPr marL="1371600" algn="ctr" rtl="0" eaLnBrk="1" fontAlgn="base" hangingPunct="1">
        <a:spcBef>
          <a:spcPct val="0"/>
        </a:spcBef>
        <a:spcAft>
          <a:spcPct val="0"/>
        </a:spcAft>
        <a:defRPr kumimoji="1" sz="3600">
          <a:solidFill>
            <a:srgbClr val="EAEAEA"/>
          </a:solidFill>
          <a:latin typeface="ＭＳ Ｐゴシック" pitchFamily="50" charset="-128"/>
          <a:ea typeface="ＭＳ Ｐゴシック" pitchFamily="50" charset="-128"/>
        </a:defRPr>
      </a:lvl8pPr>
      <a:lvl9pPr marL="1828800" algn="ctr" rtl="0" eaLnBrk="1" fontAlgn="base" hangingPunct="1">
        <a:spcBef>
          <a:spcPct val="0"/>
        </a:spcBef>
        <a:spcAft>
          <a:spcPct val="0"/>
        </a:spcAft>
        <a:defRPr kumimoji="1" sz="3600">
          <a:solidFill>
            <a:srgbClr val="EAEAEA"/>
          </a:solidFill>
          <a:latin typeface="ＭＳ Ｐゴシック" pitchFamily="50" charset="-128"/>
          <a:ea typeface="ＭＳ Ｐゴシック" pitchFamily="50" charset="-128"/>
        </a:defRPr>
      </a:lvl9pPr>
    </p:titleStyle>
    <p:bodyStyle>
      <a:lvl1pPr marL="342900" indent="554038" algn="l" rtl="0" eaLnBrk="1" fontAlgn="base" hangingPunct="1">
        <a:spcBef>
          <a:spcPct val="30000"/>
        </a:spcBef>
        <a:spcAft>
          <a:spcPct val="30000"/>
        </a:spcAft>
        <a:buClr>
          <a:schemeClr val="accent1"/>
        </a:buClr>
        <a:buFont typeface="Wingdings" pitchFamily="2" charset="2"/>
        <a:buChar char="Ø"/>
        <a:defRPr kumimoji="1" sz="3200">
          <a:solidFill>
            <a:schemeClr val="tx1"/>
          </a:solidFill>
          <a:latin typeface="HGP教科書体" panose="02020600000000000000" pitchFamily="18" charset="-128"/>
          <a:ea typeface="HGP教科書体" panose="02020600000000000000" pitchFamily="18" charset="-128"/>
          <a:cs typeface="メイリオ" pitchFamily="50" charset="-128"/>
        </a:defRPr>
      </a:lvl1pPr>
      <a:lvl2pPr marL="1611313" indent="-534988" algn="l" rtl="0" eaLnBrk="1" fontAlgn="base" hangingPunct="1">
        <a:spcBef>
          <a:spcPct val="30000"/>
        </a:spcBef>
        <a:spcAft>
          <a:spcPct val="30000"/>
        </a:spcAft>
        <a:buClr>
          <a:schemeClr val="accent2"/>
        </a:buClr>
        <a:buFont typeface="Wingdings" pitchFamily="2" charset="2"/>
        <a:buChar char="p"/>
        <a:defRPr kumimoji="1" sz="2800">
          <a:solidFill>
            <a:schemeClr val="tx1"/>
          </a:solidFill>
          <a:latin typeface="HGP教科書体" panose="02020600000000000000" pitchFamily="18" charset="-128"/>
          <a:ea typeface="HGP教科書体" panose="02020600000000000000" pitchFamily="18" charset="-128"/>
          <a:cs typeface="メイリオ" pitchFamily="50" charset="-128"/>
        </a:defRPr>
      </a:lvl2pPr>
      <a:lvl3pPr marL="2147888" indent="-357188" algn="l" rtl="0" eaLnBrk="1" fontAlgn="base" hangingPunct="1">
        <a:spcBef>
          <a:spcPct val="30000"/>
        </a:spcBef>
        <a:spcAft>
          <a:spcPct val="30000"/>
        </a:spcAft>
        <a:buClr>
          <a:schemeClr val="accent1"/>
        </a:buClr>
        <a:buFont typeface="Wingdings" pitchFamily="2" charset="2"/>
        <a:buChar char=""/>
        <a:defRPr kumimoji="1" sz="2400">
          <a:solidFill>
            <a:schemeClr val="tx1"/>
          </a:solidFill>
          <a:latin typeface="HGP教科書体" panose="02020600000000000000" pitchFamily="18" charset="-128"/>
          <a:ea typeface="HGP教科書体" panose="02020600000000000000" pitchFamily="18" charset="-128"/>
          <a:cs typeface="メイリオ" pitchFamily="50" charset="-128"/>
        </a:defRPr>
      </a:lvl3pPr>
      <a:lvl4pPr marL="2646363" indent="-315913" algn="l" rtl="0" eaLnBrk="1" fontAlgn="base" hangingPunct="1">
        <a:spcBef>
          <a:spcPct val="30000"/>
        </a:spcBef>
        <a:spcAft>
          <a:spcPct val="30000"/>
        </a:spcAft>
        <a:buClr>
          <a:schemeClr val="accent2"/>
        </a:buClr>
        <a:buFont typeface="Wingdings" pitchFamily="2" charset="2"/>
        <a:buChar char="Ø"/>
        <a:defRPr kumimoji="1" sz="2000">
          <a:solidFill>
            <a:schemeClr val="tx1"/>
          </a:solidFill>
          <a:latin typeface="HGP教科書体" panose="02020600000000000000" pitchFamily="18" charset="-128"/>
          <a:ea typeface="HGP教科書体" panose="02020600000000000000" pitchFamily="18" charset="-128"/>
          <a:cs typeface="メイリオ" pitchFamily="50" charset="-128"/>
        </a:defRPr>
      </a:lvl4pPr>
      <a:lvl5pPr marL="3165475" indent="-339725" algn="l" rtl="0" eaLnBrk="1" fontAlgn="base" hangingPunct="1">
        <a:spcBef>
          <a:spcPct val="30000"/>
        </a:spcBef>
        <a:spcAft>
          <a:spcPct val="30000"/>
        </a:spcAft>
        <a:buClr>
          <a:schemeClr val="accent1"/>
        </a:buClr>
        <a:buFont typeface="Wingdings" pitchFamily="2" charset="2"/>
        <a:buChar char="Ø"/>
        <a:defRPr kumimoji="1">
          <a:solidFill>
            <a:schemeClr val="tx1"/>
          </a:solidFill>
          <a:latin typeface="HGP教科書体" panose="02020600000000000000" pitchFamily="18" charset="-128"/>
          <a:ea typeface="HGP教科書体" panose="02020600000000000000" pitchFamily="18" charset="-128"/>
          <a:cs typeface="メイリオ" pitchFamily="50" charset="-128"/>
        </a:defRPr>
      </a:lvl5pPr>
      <a:lvl6pPr marL="3622675" indent="-339725" algn="l" rtl="0" eaLnBrk="1" fontAlgn="base" hangingPunct="1">
        <a:spcBef>
          <a:spcPct val="30000"/>
        </a:spcBef>
        <a:spcAft>
          <a:spcPct val="30000"/>
        </a:spcAft>
        <a:buClr>
          <a:schemeClr val="accent1"/>
        </a:buClr>
        <a:buFont typeface="Wingdings" pitchFamily="2" charset="2"/>
        <a:buChar char="Ø"/>
        <a:defRPr kumimoji="1">
          <a:solidFill>
            <a:schemeClr val="tx1"/>
          </a:solidFill>
          <a:latin typeface="+mn-lt"/>
          <a:ea typeface="+mn-ea"/>
        </a:defRPr>
      </a:lvl6pPr>
      <a:lvl7pPr marL="4079875" indent="-339725" algn="l" rtl="0" eaLnBrk="1" fontAlgn="base" hangingPunct="1">
        <a:spcBef>
          <a:spcPct val="30000"/>
        </a:spcBef>
        <a:spcAft>
          <a:spcPct val="30000"/>
        </a:spcAft>
        <a:buClr>
          <a:schemeClr val="accent1"/>
        </a:buClr>
        <a:buFont typeface="Wingdings" pitchFamily="2" charset="2"/>
        <a:buChar char="Ø"/>
        <a:defRPr kumimoji="1">
          <a:solidFill>
            <a:schemeClr val="tx1"/>
          </a:solidFill>
          <a:latin typeface="+mn-lt"/>
          <a:ea typeface="+mn-ea"/>
        </a:defRPr>
      </a:lvl7pPr>
      <a:lvl8pPr marL="4537075" indent="-339725" algn="l" rtl="0" eaLnBrk="1" fontAlgn="base" hangingPunct="1">
        <a:spcBef>
          <a:spcPct val="30000"/>
        </a:spcBef>
        <a:spcAft>
          <a:spcPct val="30000"/>
        </a:spcAft>
        <a:buClr>
          <a:schemeClr val="accent1"/>
        </a:buClr>
        <a:buFont typeface="Wingdings" pitchFamily="2" charset="2"/>
        <a:buChar char="Ø"/>
        <a:defRPr kumimoji="1">
          <a:solidFill>
            <a:schemeClr val="tx1"/>
          </a:solidFill>
          <a:latin typeface="+mn-lt"/>
          <a:ea typeface="+mn-ea"/>
        </a:defRPr>
      </a:lvl8pPr>
      <a:lvl9pPr marL="4994275" indent="-339725" algn="l" rtl="0" eaLnBrk="1" fontAlgn="base" hangingPunct="1">
        <a:spcBef>
          <a:spcPct val="30000"/>
        </a:spcBef>
        <a:spcAft>
          <a:spcPct val="30000"/>
        </a:spcAft>
        <a:buClr>
          <a:schemeClr val="accent1"/>
        </a:buClr>
        <a:buFont typeface="Wingdings" pitchFamily="2" charset="2"/>
        <a:buChar char="Ø"/>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oj.or.jp/paym/digital/rel201009e.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A673A2-A433-4C64-8369-3D34BCA25039}"/>
              </a:ext>
            </a:extLst>
          </p:cNvPr>
          <p:cNvSpPr>
            <a:spLocks noGrp="1"/>
          </p:cNvSpPr>
          <p:nvPr>
            <p:ph type="ctrTitle"/>
          </p:nvPr>
        </p:nvSpPr>
        <p:spPr>
          <a:xfrm>
            <a:off x="683568" y="1285336"/>
            <a:ext cx="7848872" cy="847520"/>
          </a:xfrm>
          <a:solidFill>
            <a:srgbClr val="4C93A6"/>
          </a:solidFill>
        </p:spPr>
        <p:txBody>
          <a:bodyPr anchor="ctr"/>
          <a:lstStyle/>
          <a:p>
            <a:r>
              <a:rPr lang="en-US" altLang="ja-JP" sz="2100" b="1" dirty="0">
                <a:solidFill>
                  <a:schemeClr val="bg1"/>
                </a:solidFill>
                <a:latin typeface="Arial" panose="020B0604020202020204" pitchFamily="34" charset="0"/>
                <a:ea typeface="メイリオ" panose="020B0604030504040204" pitchFamily="50" charset="-128"/>
                <a:cs typeface="Arial" panose="020B0604020202020204" pitchFamily="34" charset="0"/>
              </a:rPr>
              <a:t>IBA 4th Asia-based International Finance Law Conference </a:t>
            </a:r>
            <a:endParaRPr kumimoji="1" lang="ja-JP" altLang="en-US" sz="2100" dirty="0">
              <a:solidFill>
                <a:schemeClr val="bg1"/>
              </a:solidFill>
            </a:endParaRPr>
          </a:p>
        </p:txBody>
      </p:sp>
      <p:sp>
        <p:nvSpPr>
          <p:cNvPr id="3" name="字幕 2">
            <a:extLst>
              <a:ext uri="{FF2B5EF4-FFF2-40B4-BE49-F238E27FC236}">
                <a16:creationId xmlns:a16="http://schemas.microsoft.com/office/drawing/2014/main" id="{F15B894A-6779-4475-BAB9-7ACF05F096D1}"/>
              </a:ext>
            </a:extLst>
          </p:cNvPr>
          <p:cNvSpPr>
            <a:spLocks noGrp="1"/>
          </p:cNvSpPr>
          <p:nvPr>
            <p:ph type="subTitle" idx="1"/>
          </p:nvPr>
        </p:nvSpPr>
        <p:spPr>
          <a:xfrm>
            <a:off x="1979712" y="4077072"/>
            <a:ext cx="6552728" cy="1752600"/>
          </a:xfrm>
        </p:spPr>
        <p:txBody>
          <a:bodyPr/>
          <a:lstStyle/>
          <a:p>
            <a:pPr indent="0"/>
            <a:r>
              <a:rPr lang="en-US" altLang="ja-JP" sz="1800" b="1" dirty="0">
                <a:latin typeface="Arial" panose="020B0604020202020204" pitchFamily="34" charset="0"/>
                <a:ea typeface="メイリオ" panose="020B0604030504040204" pitchFamily="50" charset="-128"/>
                <a:cs typeface="Arial" panose="020B0604020202020204" pitchFamily="34" charset="0"/>
              </a:rPr>
              <a:t>Session three: </a:t>
            </a:r>
          </a:p>
          <a:p>
            <a:pPr indent="0">
              <a:spcBef>
                <a:spcPts val="0"/>
              </a:spcBef>
              <a:spcAft>
                <a:spcPts val="0"/>
              </a:spcAft>
            </a:pPr>
            <a:r>
              <a:rPr lang="en-US" altLang="ja-JP" sz="1800" b="1" dirty="0">
                <a:latin typeface="Arial" panose="020B0604020202020204" pitchFamily="34" charset="0"/>
                <a:ea typeface="メイリオ" panose="020B0604030504040204" pitchFamily="50" charset="-128"/>
                <a:cs typeface="Arial" panose="020B0604020202020204" pitchFamily="34" charset="0"/>
              </a:rPr>
              <a:t>Fintech’s impact on Asian financial markets II:</a:t>
            </a:r>
          </a:p>
          <a:p>
            <a:pPr indent="0">
              <a:spcBef>
                <a:spcPts val="0"/>
              </a:spcBef>
              <a:spcAft>
                <a:spcPts val="0"/>
              </a:spcAft>
            </a:pPr>
            <a:r>
              <a:rPr lang="en-US" altLang="ja-JP" sz="1800" b="1" dirty="0">
                <a:latin typeface="Arial" panose="020B0604020202020204" pitchFamily="34" charset="0"/>
                <a:ea typeface="メイリオ" panose="020B0604030504040204" pitchFamily="50" charset="-128"/>
                <a:cs typeface="Arial" panose="020B0604020202020204" pitchFamily="34" charset="0"/>
              </a:rPr>
              <a:t>the regulatory and legislative developments in stablecoins</a:t>
            </a:r>
          </a:p>
          <a:p>
            <a:pPr indent="0">
              <a:spcBef>
                <a:spcPts val="0"/>
              </a:spcBef>
              <a:spcAft>
                <a:spcPts val="0"/>
              </a:spcAft>
            </a:pPr>
            <a:endParaRPr lang="en-US" altLang="ja-JP" sz="1800" b="1" dirty="0">
              <a:latin typeface="Arial" panose="020B0604020202020204" pitchFamily="34" charset="0"/>
              <a:ea typeface="メイリオ" panose="020B0604030504040204" pitchFamily="50" charset="-128"/>
              <a:cs typeface="Arial" panose="020B0604020202020204" pitchFamily="34" charset="0"/>
            </a:endParaRPr>
          </a:p>
          <a:p>
            <a:pPr indent="0">
              <a:spcBef>
                <a:spcPts val="0"/>
              </a:spcBef>
              <a:spcAft>
                <a:spcPts val="0"/>
              </a:spcAft>
            </a:pPr>
            <a:r>
              <a:rPr lang="en-US" altLang="ja-JP" sz="1600" b="1" dirty="0">
                <a:latin typeface="Arial" panose="020B0604020202020204" pitchFamily="34" charset="0"/>
                <a:ea typeface="メイリオ" panose="020B0604030504040204" pitchFamily="50" charset="-128"/>
                <a:cs typeface="Arial" panose="020B0604020202020204" pitchFamily="34" charset="0"/>
              </a:rPr>
              <a:t>TMI Associates : Masaki TSUJIOKA (Partner)</a:t>
            </a:r>
            <a:endParaRPr kumimoji="1" lang="ja-JP" altLang="en-US" sz="1600" b="1" dirty="0"/>
          </a:p>
        </p:txBody>
      </p:sp>
    </p:spTree>
    <p:extLst>
      <p:ext uri="{BB962C8B-B14F-4D97-AF65-F5344CB8AC3E}">
        <p14:creationId xmlns:p14="http://schemas.microsoft.com/office/powerpoint/2010/main" val="270440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D1858751-5424-43EA-9C3B-BA55250BD05A}"/>
              </a:ext>
            </a:extLst>
          </p:cNvPr>
          <p:cNvSpPr/>
          <p:nvPr/>
        </p:nvSpPr>
        <p:spPr bwMode="auto">
          <a:xfrm>
            <a:off x="451661" y="1148127"/>
            <a:ext cx="8230184" cy="5077161"/>
          </a:xfrm>
          <a:prstGeom prst="rect">
            <a:avLst/>
          </a:prstGeom>
          <a:solidFill>
            <a:srgbClr val="D8DAC2">
              <a:alpha val="85098"/>
            </a:srgbClr>
          </a:solidFill>
          <a:ln w="12700" cap="rnd"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a:ln>
                <a:noFill/>
              </a:ln>
              <a:solidFill>
                <a:schemeClr val="tx1"/>
              </a:solidFill>
              <a:effectLst/>
              <a:latin typeface="Arial" charset="0"/>
              <a:ea typeface="ＭＳ Ｐゴシック" pitchFamily="50" charset="-128"/>
            </a:endParaRPr>
          </a:p>
        </p:txBody>
      </p:sp>
      <p:sp>
        <p:nvSpPr>
          <p:cNvPr id="4" name="フッター プレースホルダー 3">
            <a:extLst>
              <a:ext uri="{FF2B5EF4-FFF2-40B4-BE49-F238E27FC236}">
                <a16:creationId xmlns:a16="http://schemas.microsoft.com/office/drawing/2014/main" id="{CEE91FF5-D066-4DB3-B0B1-75C10A83898D}"/>
              </a:ext>
            </a:extLst>
          </p:cNvPr>
          <p:cNvSpPr>
            <a:spLocks noGrp="1"/>
          </p:cNvSpPr>
          <p:nvPr>
            <p:ph type="ftr" sz="quarter" idx="10"/>
          </p:nvPr>
        </p:nvSpPr>
        <p:spPr>
          <a:xfrm>
            <a:off x="2948000" y="6356350"/>
            <a:ext cx="32480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rPr>
              <a:t>© 2023 TMI Associates. All Rights Reserved.</a:t>
            </a:r>
          </a:p>
        </p:txBody>
      </p:sp>
      <p:sp>
        <p:nvSpPr>
          <p:cNvPr id="5" name="スライド番号プレースホルダー 4">
            <a:extLst>
              <a:ext uri="{FF2B5EF4-FFF2-40B4-BE49-F238E27FC236}">
                <a16:creationId xmlns:a16="http://schemas.microsoft.com/office/drawing/2014/main" id="{E1FF5391-22F0-4195-9A8A-D09193D7CC58}"/>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Arial" panose="020B0604020202020204" pitchFamily="34" charset="0"/>
                <a:ea typeface="HGｺﾞｼｯｸE" panose="020B0909000000000000" pitchFamily="49" charset="-128"/>
                <a:cs typeface="Arial" panose="020B0604020202020204" pitchFamily="34" charset="0"/>
              </a:rPr>
              <a:t>2</a:t>
            </a:r>
            <a:endPar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endParaRPr>
          </a:p>
        </p:txBody>
      </p:sp>
      <p:graphicFrame>
        <p:nvGraphicFramePr>
          <p:cNvPr id="9" name="表 8">
            <a:extLst>
              <a:ext uri="{FF2B5EF4-FFF2-40B4-BE49-F238E27FC236}">
                <a16:creationId xmlns:a16="http://schemas.microsoft.com/office/drawing/2014/main" id="{47C1E1E7-82D1-45E9-898C-A434BE4F58F1}"/>
              </a:ext>
            </a:extLst>
          </p:cNvPr>
          <p:cNvGraphicFramePr>
            <a:graphicFrameLocks noGrp="1"/>
          </p:cNvGraphicFramePr>
          <p:nvPr>
            <p:extLst>
              <p:ext uri="{D42A27DB-BD31-4B8C-83A1-F6EECF244321}">
                <p14:modId xmlns:p14="http://schemas.microsoft.com/office/powerpoint/2010/main" val="2827998008"/>
              </p:ext>
            </p:extLst>
          </p:nvPr>
        </p:nvGraphicFramePr>
        <p:xfrm>
          <a:off x="472620" y="4592419"/>
          <a:ext cx="8198760" cy="835552"/>
        </p:xfrm>
        <a:graphic>
          <a:graphicData uri="http://schemas.openxmlformats.org/drawingml/2006/table">
            <a:tbl>
              <a:tblPr firstCol="1">
                <a:tableStyleId>{93296810-A885-4BE3-A3E7-6D5BEEA58F35}</a:tableStyleId>
              </a:tblPr>
              <a:tblGrid>
                <a:gridCol w="1732021">
                  <a:extLst>
                    <a:ext uri="{9D8B030D-6E8A-4147-A177-3AD203B41FA5}">
                      <a16:colId xmlns:a16="http://schemas.microsoft.com/office/drawing/2014/main" val="224199380"/>
                    </a:ext>
                  </a:extLst>
                </a:gridCol>
                <a:gridCol w="6466739">
                  <a:extLst>
                    <a:ext uri="{9D8B030D-6E8A-4147-A177-3AD203B41FA5}">
                      <a16:colId xmlns:a16="http://schemas.microsoft.com/office/drawing/2014/main" val="783632464"/>
                    </a:ext>
                  </a:extLst>
                </a:gridCol>
              </a:tblGrid>
              <a:tr h="8355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Exclusion from Crypt Assets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Currency-Denominated Assets – </a:t>
                      </a:r>
                      <a:r>
                        <a:rPr kumimoji="1" lang="ja-JP" altLang="en-US" sz="1200" b="1"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通貨建資産 </a:t>
                      </a:r>
                      <a:r>
                        <a:rPr kumimoji="1" lang="en-US" altLang="ja-JP" sz="1200" b="1" i="1"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1" i="1" kern="1200" dirty="0" err="1">
                          <a:solidFill>
                            <a:schemeClr val="dk1"/>
                          </a:solidFill>
                          <a:latin typeface="Arial" panose="020B0604020202020204" pitchFamily="34" charset="0"/>
                          <a:ea typeface="メイリオ" panose="020B0604030504040204" pitchFamily="50" charset="-128"/>
                          <a:cs typeface="Arial" panose="020B0604020202020204" pitchFamily="34" charset="0"/>
                        </a:rPr>
                        <a:t>tsuukadate-shisan</a:t>
                      </a:r>
                      <a:r>
                        <a:rPr kumimoji="1" lang="en-US" altLang="ja-JP" sz="1200" b="1" i="1"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Assets which are denominated in the Japanese currency or a foreign currency, or for which performance of obligations, refund, or anything equivalent thereto is supposed to be made in the Japanese currency or a foreign currency</a:t>
                      </a:r>
                    </a:p>
                  </a:txBody>
                  <a:tcPr/>
                </a:tc>
                <a:extLst>
                  <a:ext uri="{0D108BD9-81ED-4DB2-BD59-A6C34878D82A}">
                    <a16:rowId xmlns:a16="http://schemas.microsoft.com/office/drawing/2014/main" val="1115046766"/>
                  </a:ext>
                </a:extLst>
              </a:tr>
            </a:tbl>
          </a:graphicData>
        </a:graphic>
      </p:graphicFrame>
      <p:graphicFrame>
        <p:nvGraphicFramePr>
          <p:cNvPr id="11" name="表 10">
            <a:extLst>
              <a:ext uri="{FF2B5EF4-FFF2-40B4-BE49-F238E27FC236}">
                <a16:creationId xmlns:a16="http://schemas.microsoft.com/office/drawing/2014/main" id="{53997C93-EBEE-4C5A-A892-8E8389A40C42}"/>
              </a:ext>
            </a:extLst>
          </p:cNvPr>
          <p:cNvGraphicFramePr>
            <a:graphicFrameLocks noGrp="1"/>
          </p:cNvGraphicFramePr>
          <p:nvPr>
            <p:extLst>
              <p:ext uri="{D42A27DB-BD31-4B8C-83A1-F6EECF244321}">
                <p14:modId xmlns:p14="http://schemas.microsoft.com/office/powerpoint/2010/main" val="1228467621"/>
              </p:ext>
            </p:extLst>
          </p:nvPr>
        </p:nvGraphicFramePr>
        <p:xfrm>
          <a:off x="480622" y="2585283"/>
          <a:ext cx="8182756" cy="745232"/>
        </p:xfrm>
        <a:graphic>
          <a:graphicData uri="http://schemas.openxmlformats.org/drawingml/2006/table">
            <a:tbl>
              <a:tblPr firstCol="1">
                <a:tableStyleId>{93296810-A885-4BE3-A3E7-6D5BEEA58F35}</a:tableStyleId>
              </a:tblPr>
              <a:tblGrid>
                <a:gridCol w="1719268">
                  <a:extLst>
                    <a:ext uri="{9D8B030D-6E8A-4147-A177-3AD203B41FA5}">
                      <a16:colId xmlns:a16="http://schemas.microsoft.com/office/drawing/2014/main" val="224199380"/>
                    </a:ext>
                  </a:extLst>
                </a:gridCol>
                <a:gridCol w="6463488">
                  <a:extLst>
                    <a:ext uri="{9D8B030D-6E8A-4147-A177-3AD203B41FA5}">
                      <a16:colId xmlns:a16="http://schemas.microsoft.com/office/drawing/2014/main" val="783632464"/>
                    </a:ext>
                  </a:extLst>
                </a:gridCol>
              </a:tblGrid>
              <a:tr h="288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b="0" dirty="0">
                          <a:latin typeface="Arial" panose="020B0604020202020204" pitchFamily="34" charset="0"/>
                          <a:ea typeface="メイリオ" panose="020B0604030504040204" pitchFamily="50" charset="-128"/>
                          <a:cs typeface="Arial" panose="020B0604020202020204" pitchFamily="34" charset="0"/>
                        </a:rPr>
                        <a:t>Digital Money Type </a:t>
                      </a:r>
                      <a:endParaRPr kumimoji="1" lang="en-US" altLang="ja-JP" sz="1200" b="0" i="1" kern="120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ea typeface="メイリオ" panose="020B0604030504040204" pitchFamily="50" charset="-128"/>
                          <a:cs typeface="Arial" panose="020B0604020202020204" pitchFamily="34" charset="0"/>
                        </a:rPr>
                        <a:t>A </a:t>
                      </a:r>
                      <a:r>
                        <a:rPr lang="en-US" altLang="ja-JP" sz="1200" dirty="0" err="1">
                          <a:latin typeface="Arial" panose="020B0604020202020204" pitchFamily="34" charset="0"/>
                          <a:ea typeface="メイリオ" panose="020B0604030504040204" pitchFamily="50" charset="-128"/>
                          <a:cs typeface="Arial" panose="020B0604020202020204" pitchFamily="34" charset="0"/>
                        </a:rPr>
                        <a:t>stablecoin</a:t>
                      </a:r>
                      <a:r>
                        <a:rPr lang="en-US" altLang="ja-JP" sz="1200" dirty="0">
                          <a:latin typeface="Arial" panose="020B0604020202020204" pitchFamily="34" charset="0"/>
                          <a:ea typeface="メイリオ" panose="020B0604030504040204" pitchFamily="50" charset="-128"/>
                          <a:cs typeface="Arial" panose="020B0604020202020204" pitchFamily="34" charset="0"/>
                        </a:rPr>
                        <a:t> where the value of which is linked to Fiat and the holder has a redemption right in Fiat</a:t>
                      </a:r>
                    </a:p>
                  </a:txBody>
                  <a:tcPr/>
                </a:tc>
                <a:extLst>
                  <a:ext uri="{0D108BD9-81ED-4DB2-BD59-A6C34878D82A}">
                    <a16:rowId xmlns:a16="http://schemas.microsoft.com/office/drawing/2014/main" val="1115046766"/>
                  </a:ext>
                </a:extLst>
              </a:tr>
              <a:tr h="288032">
                <a:tc>
                  <a:txBody>
                    <a:bodyPr/>
                    <a:lstStyle/>
                    <a:p>
                      <a:r>
                        <a:rPr lang="en-US" altLang="ja-JP" sz="1200" b="0" dirty="0">
                          <a:latin typeface="Arial" panose="020B0604020202020204" pitchFamily="34" charset="0"/>
                          <a:ea typeface="メイリオ" panose="020B0604030504040204" pitchFamily="50" charset="-128"/>
                          <a:cs typeface="Arial" panose="020B0604020202020204" pitchFamily="34" charset="0"/>
                        </a:rPr>
                        <a:t>Algorithmic Type </a:t>
                      </a:r>
                      <a:endParaRPr kumimoji="1" lang="ja-JP" altLang="en-US" b="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Arial" panose="020B0604020202020204" pitchFamily="34" charset="0"/>
                          <a:ea typeface="メイリオ" panose="020B0604030504040204" pitchFamily="50" charset="-128"/>
                          <a:cs typeface="Arial" panose="020B0604020202020204" pitchFamily="34" charset="0"/>
                        </a:rPr>
                        <a:t>A </a:t>
                      </a:r>
                      <a:r>
                        <a:rPr lang="en-US" altLang="ja-JP" sz="1200" dirty="0" err="1">
                          <a:latin typeface="Arial" panose="020B0604020202020204" pitchFamily="34" charset="0"/>
                          <a:ea typeface="メイリオ" panose="020B0604030504040204" pitchFamily="50" charset="-128"/>
                          <a:cs typeface="Arial" panose="020B0604020202020204" pitchFamily="34" charset="0"/>
                        </a:rPr>
                        <a:t>stablecoin</a:t>
                      </a:r>
                      <a:r>
                        <a:rPr lang="en-US" altLang="ja-JP" sz="1200" dirty="0">
                          <a:latin typeface="Arial" panose="020B0604020202020204" pitchFamily="34" charset="0"/>
                          <a:ea typeface="メイリオ" panose="020B0604030504040204" pitchFamily="50" charset="-128"/>
                          <a:cs typeface="Arial" panose="020B0604020202020204" pitchFamily="34" charset="0"/>
                        </a:rPr>
                        <a:t> where the value is stabilized to Fiat or other assets by built-in algorithm</a:t>
                      </a:r>
                    </a:p>
                  </a:txBody>
                  <a:tcPr/>
                </a:tc>
                <a:extLst>
                  <a:ext uri="{0D108BD9-81ED-4DB2-BD59-A6C34878D82A}">
                    <a16:rowId xmlns:a16="http://schemas.microsoft.com/office/drawing/2014/main" val="390725030"/>
                  </a:ext>
                </a:extLst>
              </a:tr>
            </a:tbl>
          </a:graphicData>
        </a:graphic>
      </p:graphicFrame>
      <p:sp>
        <p:nvSpPr>
          <p:cNvPr id="10" name="タイトル 1">
            <a:extLst>
              <a:ext uri="{FF2B5EF4-FFF2-40B4-BE49-F238E27FC236}">
                <a16:creationId xmlns:a16="http://schemas.microsoft.com/office/drawing/2014/main" id="{0DB049D1-0F25-4748-AB79-C4418698696D}"/>
              </a:ext>
            </a:extLst>
          </p:cNvPr>
          <p:cNvSpPr>
            <a:spLocks noGrp="1"/>
          </p:cNvSpPr>
          <p:nvPr>
            <p:ph type="title"/>
          </p:nvPr>
        </p:nvSpPr>
        <p:spPr>
          <a:xfrm>
            <a:off x="457200" y="277813"/>
            <a:ext cx="8229600" cy="636587"/>
          </a:xfrm>
          <a:solidFill>
            <a:srgbClr val="4C93A6"/>
          </a:solidFill>
        </p:spPr>
        <p:txBody>
          <a:bodyPr anchor="ctr"/>
          <a:lstStyle/>
          <a:p>
            <a:r>
              <a:rPr lang="en-US" altLang="ja-JP" sz="2000" b="1" dirty="0">
                <a:latin typeface="Arial" panose="020B0604020202020204" pitchFamily="34" charset="0"/>
                <a:ea typeface="メイリオ" panose="020B0604030504040204" pitchFamily="50" charset="-128"/>
                <a:cs typeface="Arial" panose="020B0604020202020204" pitchFamily="34" charset="0"/>
              </a:rPr>
              <a:t>Recent Development of Japan’s Regulatory Framework</a:t>
            </a:r>
            <a:endParaRPr lang="ja-JP" altLang="en-US" sz="2000" b="1" dirty="0">
              <a:latin typeface="Arial" panose="020B0604020202020204" pitchFamily="34" charset="0"/>
              <a:ea typeface="メイリオ" panose="020B0604030504040204" pitchFamily="50" charset="-128"/>
              <a:cs typeface="Arial" panose="020B0604020202020204" pitchFamily="34" charset="0"/>
            </a:endParaRPr>
          </a:p>
        </p:txBody>
      </p:sp>
      <p:sp>
        <p:nvSpPr>
          <p:cNvPr id="2" name="テキスト ボックス 1">
            <a:extLst>
              <a:ext uri="{FF2B5EF4-FFF2-40B4-BE49-F238E27FC236}">
                <a16:creationId xmlns:a16="http://schemas.microsoft.com/office/drawing/2014/main" id="{EDFEC4F8-48A8-4A4E-8797-81009BBCC450}"/>
              </a:ext>
            </a:extLst>
          </p:cNvPr>
          <p:cNvSpPr txBox="1"/>
          <p:nvPr/>
        </p:nvSpPr>
        <p:spPr>
          <a:xfrm>
            <a:off x="591673" y="1669945"/>
            <a:ext cx="6984776" cy="800219"/>
          </a:xfrm>
          <a:prstGeom prst="rect">
            <a:avLst/>
          </a:prstGeom>
          <a:noFill/>
        </p:spPr>
        <p:txBody>
          <a:bodyPr wrap="square" rtlCol="0">
            <a:spAutoFit/>
          </a:bodyPr>
          <a:lstStyle/>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A</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new</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regulatory framework by</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amending</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Payment</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Services</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Act (the “Act”) </a:t>
            </a:r>
            <a:endParaRPr lang="en-US" altLang="ja-JP" sz="1200" dirty="0">
              <a:highlight>
                <a:srgbClr val="FFFF00"/>
              </a:highlight>
              <a:latin typeface="Arial" panose="020B0604020202020204" pitchFamily="34" charset="0"/>
              <a:ea typeface="メイリオ" panose="020B0604030504040204" pitchFamily="50" charset="-128"/>
              <a:cs typeface="Arial" panose="020B0604020202020204" pitchFamily="34" charset="0"/>
            </a:endParaRPr>
          </a:p>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–The</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Act regulates</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Crypt Assets and VASPs since 2017</a:t>
            </a:r>
          </a:p>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Approach : classify stablecoins into two categories</a:t>
            </a:r>
          </a:p>
        </p:txBody>
      </p:sp>
      <p:sp>
        <p:nvSpPr>
          <p:cNvPr id="3" name="テキスト ボックス 2">
            <a:extLst>
              <a:ext uri="{FF2B5EF4-FFF2-40B4-BE49-F238E27FC236}">
                <a16:creationId xmlns:a16="http://schemas.microsoft.com/office/drawing/2014/main" id="{A35182F4-E81C-4B9C-8D20-B5926DFD04F2}"/>
              </a:ext>
            </a:extLst>
          </p:cNvPr>
          <p:cNvSpPr txBox="1"/>
          <p:nvPr/>
        </p:nvSpPr>
        <p:spPr>
          <a:xfrm>
            <a:off x="591674" y="3430992"/>
            <a:ext cx="5688632" cy="800219"/>
          </a:xfrm>
          <a:prstGeom prst="rect">
            <a:avLst/>
          </a:prstGeom>
          <a:noFill/>
        </p:spPr>
        <p:txBody>
          <a:bodyPr wrap="square" rtlCol="0">
            <a:spAutoFit/>
          </a:bodyPr>
          <a:lstStyle/>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Digital Money Type : subject to new regulatory framework</a:t>
            </a:r>
          </a:p>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Bank</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Act</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and</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other</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related</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laws</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are</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also amended</a:t>
            </a:r>
          </a:p>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Draft</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of</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designated regulations has been published by the FSA</a:t>
            </a:r>
          </a:p>
        </p:txBody>
      </p:sp>
      <p:sp>
        <p:nvSpPr>
          <p:cNvPr id="12" name="テキスト ボックス 11">
            <a:extLst>
              <a:ext uri="{FF2B5EF4-FFF2-40B4-BE49-F238E27FC236}">
                <a16:creationId xmlns:a16="http://schemas.microsoft.com/office/drawing/2014/main" id="{236DBB9B-335C-4C79-98BF-6FD913BE18D0}"/>
              </a:ext>
            </a:extLst>
          </p:cNvPr>
          <p:cNvSpPr txBox="1"/>
          <p:nvPr/>
        </p:nvSpPr>
        <p:spPr>
          <a:xfrm>
            <a:off x="493579" y="4253865"/>
            <a:ext cx="8198760" cy="338554"/>
          </a:xfrm>
          <a:prstGeom prst="rect">
            <a:avLst/>
          </a:prstGeom>
          <a:noFill/>
        </p:spPr>
        <p:txBody>
          <a:bodyPr wrap="square" rtlCol="0">
            <a:spAutoFit/>
          </a:bodyPr>
          <a:lstStyle/>
          <a:p>
            <a:pPr marL="285750" indent="-285750" algn="l" rtl="0" eaLnBrk="1" fontAlgn="base" hangingPunct="1">
              <a:spcBef>
                <a:spcPts val="576"/>
              </a:spcBef>
              <a:spcAft>
                <a:spcPts val="576"/>
              </a:spcAft>
              <a:buFont typeface="Wingdings" panose="05000000000000000000" pitchFamily="2" charset="2"/>
              <a:buChar char="l"/>
            </a:pPr>
            <a:r>
              <a:rPr kumimoji="1" lang="en-US" altLang="ja-JP" sz="1600" b="1" dirty="0">
                <a:effectLst/>
                <a:latin typeface="Arial" panose="020B0604020202020204" pitchFamily="34" charset="0"/>
                <a:ea typeface="メイリオ" panose="020B0604030504040204" pitchFamily="50" charset="-128"/>
                <a:cs typeface="Arial" panose="020B0604020202020204" pitchFamily="34" charset="0"/>
              </a:rPr>
              <a:t>Background</a:t>
            </a:r>
            <a:r>
              <a:rPr kumimoji="1" lang="ja-JP" altLang="ja-JP" sz="1600" b="1" dirty="0">
                <a:effectLst/>
                <a:latin typeface="Arial" panose="020B0604020202020204" pitchFamily="34" charset="0"/>
                <a:ea typeface="メイリオ" panose="020B0604030504040204" pitchFamily="50" charset="-128"/>
                <a:cs typeface="Arial" panose="020B0604020202020204" pitchFamily="34" charset="0"/>
              </a:rPr>
              <a:t>－</a:t>
            </a:r>
            <a:r>
              <a:rPr kumimoji="1" lang="en-US" altLang="ja-JP" sz="1600" b="1" dirty="0">
                <a:effectLst/>
                <a:latin typeface="Arial" panose="020B0604020202020204" pitchFamily="34" charset="0"/>
                <a:ea typeface="メイリオ" panose="020B0604030504040204" pitchFamily="50" charset="-128"/>
                <a:cs typeface="Arial" panose="020B0604020202020204" pitchFamily="34" charset="0"/>
              </a:rPr>
              <a:t>Regulations on Crypt Assets before the Amendment</a:t>
            </a:r>
            <a:endParaRPr lang="ja-JP" altLang="ja-JP" sz="1100" dirty="0">
              <a:effectLst/>
              <a:latin typeface="Arial" panose="020B0604020202020204" pitchFamily="34" charset="0"/>
              <a:cs typeface="Arial" panose="020B0604020202020204" pitchFamily="34" charset="0"/>
            </a:endParaRPr>
          </a:p>
        </p:txBody>
      </p:sp>
      <p:sp>
        <p:nvSpPr>
          <p:cNvPr id="13" name="テキスト ボックス 12">
            <a:extLst>
              <a:ext uri="{FF2B5EF4-FFF2-40B4-BE49-F238E27FC236}">
                <a16:creationId xmlns:a16="http://schemas.microsoft.com/office/drawing/2014/main" id="{2D535420-63C8-495B-A560-F4DAB8B608B9}"/>
              </a:ext>
            </a:extLst>
          </p:cNvPr>
          <p:cNvSpPr txBox="1"/>
          <p:nvPr/>
        </p:nvSpPr>
        <p:spPr>
          <a:xfrm>
            <a:off x="591673" y="5502014"/>
            <a:ext cx="6500607" cy="723275"/>
          </a:xfrm>
          <a:prstGeom prst="rect">
            <a:avLst/>
          </a:prstGeom>
          <a:noFill/>
        </p:spPr>
        <p:txBody>
          <a:bodyPr wrap="square" rtlCol="0">
            <a:spAutoFit/>
          </a:bodyPr>
          <a:lstStyle/>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Digital Money Type –</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not subject to regulations on Crypt Assets</a:t>
            </a:r>
          </a:p>
          <a:p>
            <a:pPr marL="138113" indent="-138113">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Algorithmic stable coins –</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regarded as Crypt Assets and subject to previous regulations on Crypt Assets and VASPs</a:t>
            </a:r>
            <a:endParaRPr lang="en-US" altLang="ja-JP" sz="1200" dirty="0">
              <a:highlight>
                <a:srgbClr val="FFFF00"/>
              </a:highlight>
              <a:latin typeface="Arial" panose="020B0604020202020204" pitchFamily="34" charset="0"/>
              <a:ea typeface="メイリオ" panose="020B0604030504040204" pitchFamily="50" charset="-128"/>
              <a:cs typeface="Arial" panose="020B0604020202020204" pitchFamily="34" charset="0"/>
            </a:endParaRPr>
          </a:p>
        </p:txBody>
      </p:sp>
      <p:sp>
        <p:nvSpPr>
          <p:cNvPr id="15" name="テキスト ボックス 14">
            <a:extLst>
              <a:ext uri="{FF2B5EF4-FFF2-40B4-BE49-F238E27FC236}">
                <a16:creationId xmlns:a16="http://schemas.microsoft.com/office/drawing/2014/main" id="{25E7529F-C566-4A9B-BF80-2FB348163F7F}"/>
              </a:ext>
            </a:extLst>
          </p:cNvPr>
          <p:cNvSpPr txBox="1"/>
          <p:nvPr/>
        </p:nvSpPr>
        <p:spPr>
          <a:xfrm>
            <a:off x="493579" y="1263710"/>
            <a:ext cx="8198760"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Amendment of Payment</a:t>
            </a:r>
            <a:r>
              <a:rPr lang="ja-JP" altLang="en-US" sz="1600" b="1"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Services</a:t>
            </a:r>
            <a:r>
              <a:rPr lang="ja-JP" altLang="en-US" sz="1600" b="1"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Act</a:t>
            </a:r>
            <a:r>
              <a:rPr lang="ja-JP" altLang="en-US" sz="1600" b="1"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in</a:t>
            </a:r>
            <a:r>
              <a:rPr lang="ja-JP" altLang="en-US" sz="1600" b="1"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2022</a:t>
            </a:r>
          </a:p>
        </p:txBody>
      </p:sp>
    </p:spTree>
    <p:extLst>
      <p:ext uri="{BB962C8B-B14F-4D97-AF65-F5344CB8AC3E}">
        <p14:creationId xmlns:p14="http://schemas.microsoft.com/office/powerpoint/2010/main" val="2901454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8F0A486E-980E-4DD7-AD98-DFD5B82D1076}"/>
              </a:ext>
            </a:extLst>
          </p:cNvPr>
          <p:cNvSpPr/>
          <p:nvPr/>
        </p:nvSpPr>
        <p:spPr bwMode="auto">
          <a:xfrm>
            <a:off x="456908" y="1148127"/>
            <a:ext cx="8230184" cy="4729145"/>
          </a:xfrm>
          <a:prstGeom prst="rect">
            <a:avLst/>
          </a:prstGeom>
          <a:solidFill>
            <a:srgbClr val="D8DAC2">
              <a:alpha val="85882"/>
            </a:srgbClr>
          </a:solidFill>
          <a:ln w="12700" cap="rnd"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a:ln>
                <a:noFill/>
              </a:ln>
              <a:solidFill>
                <a:schemeClr val="tx1"/>
              </a:solidFill>
              <a:effectLst/>
              <a:latin typeface="Arial" charset="0"/>
              <a:ea typeface="ＭＳ Ｐゴシック" pitchFamily="50" charset="-128"/>
            </a:endParaRPr>
          </a:p>
        </p:txBody>
      </p:sp>
      <p:sp>
        <p:nvSpPr>
          <p:cNvPr id="4" name="フッター プレースホルダー 3">
            <a:extLst>
              <a:ext uri="{FF2B5EF4-FFF2-40B4-BE49-F238E27FC236}">
                <a16:creationId xmlns:a16="http://schemas.microsoft.com/office/drawing/2014/main" id="{CEE91FF5-D066-4DB3-B0B1-75C10A83898D}"/>
              </a:ext>
            </a:extLst>
          </p:cNvPr>
          <p:cNvSpPr>
            <a:spLocks noGrp="1"/>
          </p:cNvSpPr>
          <p:nvPr>
            <p:ph type="ftr" sz="quarter" idx="10"/>
          </p:nvPr>
        </p:nvSpPr>
        <p:spPr>
          <a:xfrm>
            <a:off x="2948000" y="6356350"/>
            <a:ext cx="32480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HGP教科書体" panose="02020600000000000000" pitchFamily="18" charset="-128"/>
                <a:cs typeface="Arial" panose="020B0604020202020204" pitchFamily="34" charset="0"/>
              </a:rPr>
              <a:t>© 2023 TMI Associates. All Rights Reserved.</a:t>
            </a:r>
          </a:p>
        </p:txBody>
      </p:sp>
      <p:sp>
        <p:nvSpPr>
          <p:cNvPr id="5" name="スライド番号プレースホルダー 4">
            <a:extLst>
              <a:ext uri="{FF2B5EF4-FFF2-40B4-BE49-F238E27FC236}">
                <a16:creationId xmlns:a16="http://schemas.microsoft.com/office/drawing/2014/main" id="{E1FF5391-22F0-4195-9A8A-D09193D7CC58}"/>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tint val="75000"/>
                  </a:prstClr>
                </a:solidFill>
                <a:latin typeface="Arial" panose="020B0604020202020204" pitchFamily="34" charset="0"/>
                <a:ea typeface="HGｺﾞｼｯｸE" panose="020B0909000000000000" pitchFamily="49" charset="-128"/>
                <a:cs typeface="Arial" panose="020B0604020202020204" pitchFamily="34" charset="0"/>
              </a:rPr>
              <a:t>3</a:t>
            </a:r>
            <a:endPar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endParaRPr>
          </a:p>
        </p:txBody>
      </p:sp>
      <p:graphicFrame>
        <p:nvGraphicFramePr>
          <p:cNvPr id="9" name="表 8">
            <a:extLst>
              <a:ext uri="{FF2B5EF4-FFF2-40B4-BE49-F238E27FC236}">
                <a16:creationId xmlns:a16="http://schemas.microsoft.com/office/drawing/2014/main" id="{47C1E1E7-82D1-45E9-898C-A434BE4F58F1}"/>
              </a:ext>
            </a:extLst>
          </p:cNvPr>
          <p:cNvGraphicFramePr>
            <a:graphicFrameLocks noGrp="1"/>
          </p:cNvGraphicFramePr>
          <p:nvPr>
            <p:extLst>
              <p:ext uri="{D42A27DB-BD31-4B8C-83A1-F6EECF244321}">
                <p14:modId xmlns:p14="http://schemas.microsoft.com/office/powerpoint/2010/main" val="2351320451"/>
              </p:ext>
            </p:extLst>
          </p:nvPr>
        </p:nvGraphicFramePr>
        <p:xfrm>
          <a:off x="472508" y="1772816"/>
          <a:ext cx="8198985" cy="1448104"/>
        </p:xfrm>
        <a:graphic>
          <a:graphicData uri="http://schemas.openxmlformats.org/drawingml/2006/table">
            <a:tbl>
              <a:tblPr firstCol="1">
                <a:tableStyleId>{93296810-A885-4BE3-A3E7-6D5BEEA58F35}</a:tableStyleId>
              </a:tblPr>
              <a:tblGrid>
                <a:gridCol w="1425911">
                  <a:extLst>
                    <a:ext uri="{9D8B030D-6E8A-4147-A177-3AD203B41FA5}">
                      <a16:colId xmlns:a16="http://schemas.microsoft.com/office/drawing/2014/main" val="224199380"/>
                    </a:ext>
                  </a:extLst>
                </a:gridCol>
                <a:gridCol w="6773074">
                  <a:extLst>
                    <a:ext uri="{9D8B030D-6E8A-4147-A177-3AD203B41FA5}">
                      <a16:colId xmlns:a16="http://schemas.microsoft.com/office/drawing/2014/main" val="783632464"/>
                    </a:ext>
                  </a:extLst>
                </a:gridCol>
              </a:tblGrid>
              <a:tr h="1448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Definition of Electronic Payment Instrument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4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Overview</a:t>
                      </a:r>
                      <a:r>
                        <a:rPr kumimoji="1" lang="ja-JP" altLang="en-US" sz="14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a:t>
                      </a:r>
                      <a:endParaRPr kumimoji="1" lang="en-US" altLang="ja-JP" sz="14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Electronic</a:t>
                      </a:r>
                      <a:r>
                        <a:rPr kumimoji="1" lang="ja-JP" altLang="en-US"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Payment</a:t>
                      </a:r>
                      <a:r>
                        <a:rPr kumimoji="1" lang="ja-JP" altLang="en-US"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Instrument</a:t>
                      </a:r>
                      <a:r>
                        <a:rPr kumimoji="1" lang="ja-JP" altLang="en-US"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ja-JP" altLang="en-US" sz="1400" b="1"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ja-JP" altLang="en-US" sz="1400" b="0"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電子決済手段（</a:t>
                      </a:r>
                      <a:r>
                        <a:rPr kumimoji="1" lang="en-US" altLang="ja-JP" sz="1400" b="0" i="1" kern="1200" dirty="0" err="1">
                          <a:solidFill>
                            <a:schemeClr val="tx1"/>
                          </a:solidFill>
                          <a:latin typeface="Arial" panose="020B0604020202020204" pitchFamily="34" charset="0"/>
                          <a:ea typeface="メイリオ" panose="020B0604030504040204" pitchFamily="50" charset="-128"/>
                          <a:cs typeface="Arial" panose="020B0604020202020204" pitchFamily="34" charset="0"/>
                        </a:rPr>
                        <a:t>denshi-kessai-shudan</a:t>
                      </a:r>
                      <a:r>
                        <a:rPr kumimoji="1" lang="ja-JP" altLang="en-US" sz="1400" b="0" i="1"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endParaRPr kumimoji="1" lang="en-US" altLang="ja-JP" sz="1400" b="0" i="1" kern="1200" dirty="0">
                        <a:solidFill>
                          <a:schemeClr val="tx1"/>
                        </a:solidFill>
                        <a:latin typeface="Arial" panose="020B0604020202020204" pitchFamily="34" charset="0"/>
                        <a:ea typeface="メイリオ" panose="020B0604030504040204" pitchFamily="50" charset="-128"/>
                        <a:cs typeface="Arial" panose="020B0604020202020204" pitchFamily="34" charset="0"/>
                      </a:endParaRPr>
                    </a:p>
                    <a:p>
                      <a:pPr marL="266700" indent="-266700">
                        <a:buAutoNum type="romanLcParenBoth"/>
                      </a:pPr>
                      <a:r>
                        <a:rPr kumimoji="1" lang="en-US" altLang="ja-JP" sz="14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Property value recorded on an electronic device or any other electronic means </a:t>
                      </a:r>
                    </a:p>
                    <a:p>
                      <a:pPr marL="266700" indent="-266700">
                        <a:buAutoNum type="romanLcParenBoth"/>
                      </a:pPr>
                      <a:r>
                        <a:rPr kumimoji="1" lang="en-US" altLang="ja-JP" sz="14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which can be used in relation to unspecified persons </a:t>
                      </a:r>
                    </a:p>
                    <a:p>
                      <a:pPr marL="266700" indent="-266700">
                        <a:buAutoNum type="romanLcParenBoth"/>
                      </a:pPr>
                      <a:r>
                        <a:rPr kumimoji="1" lang="en-US" altLang="ja-JP" sz="14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for the purpose of paying consideration for goods or services</a:t>
                      </a:r>
                    </a:p>
                    <a:p>
                      <a:pPr marL="266700" indent="-266700">
                        <a:buAutoNum type="romanLcParenBoth"/>
                      </a:pPr>
                      <a:r>
                        <a:rPr kumimoji="1" lang="en-US" altLang="ja-JP" sz="14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which can be transferred by means of an electronic data processing system and</a:t>
                      </a:r>
                    </a:p>
                    <a:p>
                      <a:pPr marL="266700" indent="-266700">
                        <a:buAutoNum type="romanLcParenBoth"/>
                      </a:pPr>
                      <a:r>
                        <a:rPr kumimoji="1" lang="en-US" altLang="ja-JP" sz="1400" kern="1200" dirty="0">
                          <a:solidFill>
                            <a:schemeClr val="dk1"/>
                          </a:solidFill>
                          <a:latin typeface="Arial" panose="020B0604020202020204" pitchFamily="34" charset="0"/>
                          <a:ea typeface="メイリオ" panose="020B0604030504040204" pitchFamily="50" charset="-128"/>
                          <a:cs typeface="Arial" panose="020B0604020202020204" pitchFamily="34" charset="0"/>
                        </a:rPr>
                        <a:t>fall under the Currency-Denominated Assets </a:t>
                      </a:r>
                    </a:p>
                  </a:txBody>
                  <a:tcPr/>
                </a:tc>
                <a:extLst>
                  <a:ext uri="{0D108BD9-81ED-4DB2-BD59-A6C34878D82A}">
                    <a16:rowId xmlns:a16="http://schemas.microsoft.com/office/drawing/2014/main" val="1115046766"/>
                  </a:ext>
                </a:extLst>
              </a:tr>
            </a:tbl>
          </a:graphicData>
        </a:graphic>
      </p:graphicFrame>
      <p:sp>
        <p:nvSpPr>
          <p:cNvPr id="11" name="タイトル 1">
            <a:extLst>
              <a:ext uri="{FF2B5EF4-FFF2-40B4-BE49-F238E27FC236}">
                <a16:creationId xmlns:a16="http://schemas.microsoft.com/office/drawing/2014/main" id="{C9A76BF2-42DD-4148-81E7-1305BA981333}"/>
              </a:ext>
            </a:extLst>
          </p:cNvPr>
          <p:cNvSpPr>
            <a:spLocks noGrp="1"/>
          </p:cNvSpPr>
          <p:nvPr>
            <p:ph type="title"/>
          </p:nvPr>
        </p:nvSpPr>
        <p:spPr>
          <a:xfrm>
            <a:off x="457200" y="277813"/>
            <a:ext cx="8229600" cy="636587"/>
          </a:xfrm>
          <a:solidFill>
            <a:srgbClr val="4C93A6"/>
          </a:solidFill>
        </p:spPr>
        <p:txBody>
          <a:bodyPr anchor="ctr"/>
          <a:lstStyle/>
          <a:p>
            <a:r>
              <a:rPr lang="en-US" altLang="ja-JP" sz="2000" b="1" dirty="0">
                <a:latin typeface="Arial" panose="020B0604020202020204" pitchFamily="34" charset="0"/>
                <a:ea typeface="メイリオ" panose="020B0604030504040204" pitchFamily="50" charset="-128"/>
                <a:cs typeface="Arial" panose="020B0604020202020204" pitchFamily="34" charset="0"/>
              </a:rPr>
              <a:t>Recent Development of Japan’s Regulatory Framework</a:t>
            </a:r>
            <a:endParaRPr lang="ja-JP" altLang="en-US" sz="2000" b="1" dirty="0">
              <a:latin typeface="Arial" panose="020B0604020202020204" pitchFamily="34" charset="0"/>
              <a:ea typeface="メイリオ" panose="020B0604030504040204" pitchFamily="50" charset="-128"/>
              <a:cs typeface="Arial" panose="020B0604020202020204" pitchFamily="34" charset="0"/>
            </a:endParaRPr>
          </a:p>
        </p:txBody>
      </p:sp>
      <p:sp>
        <p:nvSpPr>
          <p:cNvPr id="7" name="テキスト ボックス 6">
            <a:extLst>
              <a:ext uri="{FF2B5EF4-FFF2-40B4-BE49-F238E27FC236}">
                <a16:creationId xmlns:a16="http://schemas.microsoft.com/office/drawing/2014/main" id="{B2059AA5-E887-476E-B0DE-9D203DCEC009}"/>
              </a:ext>
            </a:extLst>
          </p:cNvPr>
          <p:cNvSpPr txBox="1"/>
          <p:nvPr/>
        </p:nvSpPr>
        <p:spPr>
          <a:xfrm>
            <a:off x="472508" y="1330795"/>
            <a:ext cx="8928992" cy="338554"/>
          </a:xfrm>
          <a:prstGeom prst="rect">
            <a:avLst/>
          </a:prstGeom>
          <a:noFill/>
        </p:spPr>
        <p:txBody>
          <a:bodyPr wrap="square" rtlCol="0">
            <a:spAutoFit/>
          </a:bodyPr>
          <a:lstStyle/>
          <a:p>
            <a:r>
              <a:rPr lang="ja-JP" altLang="en-US" sz="1600"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Definition of stablecoins subject to new regulatory framework</a:t>
            </a:r>
            <a:endParaRPr lang="en-US" altLang="ja-JP" sz="1600" dirty="0">
              <a:latin typeface="Arial" panose="020B0604020202020204" pitchFamily="34" charset="0"/>
              <a:ea typeface="メイリオ" panose="020B0604030504040204" pitchFamily="50" charset="-128"/>
              <a:cs typeface="Arial" panose="020B0604020202020204" pitchFamily="34" charset="0"/>
            </a:endParaRPr>
          </a:p>
        </p:txBody>
      </p:sp>
      <p:sp>
        <p:nvSpPr>
          <p:cNvPr id="14" name="テキスト ボックス 13">
            <a:extLst>
              <a:ext uri="{FF2B5EF4-FFF2-40B4-BE49-F238E27FC236}">
                <a16:creationId xmlns:a16="http://schemas.microsoft.com/office/drawing/2014/main" id="{4E25914B-22E9-4DD4-B049-FB75B241AC47}"/>
              </a:ext>
            </a:extLst>
          </p:cNvPr>
          <p:cNvSpPr txBox="1"/>
          <p:nvPr/>
        </p:nvSpPr>
        <p:spPr>
          <a:xfrm>
            <a:off x="539552" y="3623735"/>
            <a:ext cx="8064896" cy="1846659"/>
          </a:xfrm>
          <a:prstGeom prst="rect">
            <a:avLst/>
          </a:prstGeom>
          <a:noFill/>
        </p:spPr>
        <p:txBody>
          <a:bodyPr wrap="square" rtlCol="0">
            <a:spAutoFit/>
          </a:bodyPr>
          <a:lstStyle/>
          <a:p>
            <a:pPr marL="180975" indent="-180975">
              <a:spcBef>
                <a:spcPts val="300"/>
              </a:spcBef>
              <a:spcAft>
                <a:spcPts val="300"/>
              </a:spcAft>
              <a:buNone/>
            </a:pPr>
            <a:r>
              <a:rPr lang="ja-JP" altLang="en-US" sz="1400" dirty="0">
                <a:latin typeface="Arial" panose="020B0604020202020204" pitchFamily="34" charset="0"/>
                <a:ea typeface="メイリオ" panose="020B0604030504040204" pitchFamily="50" charset="-128"/>
                <a:cs typeface="Arial" panose="020B0604020202020204" pitchFamily="34" charset="0"/>
              </a:rPr>
              <a:t>・</a:t>
            </a:r>
            <a:r>
              <a:rPr lang="en-US" altLang="ja-JP" sz="1400" dirty="0">
                <a:latin typeface="Arial" panose="020B0604020202020204" pitchFamily="34" charset="0"/>
                <a:ea typeface="メイリオ" panose="020B0604030504040204" pitchFamily="50" charset="-128"/>
                <a:cs typeface="Arial" panose="020B0604020202020204" pitchFamily="34" charset="0"/>
              </a:rPr>
              <a:t>Some other types of Electronic Payment Instrument exist </a:t>
            </a:r>
            <a:r>
              <a:rPr lang="en-US" altLang="ja-JP" sz="1400">
                <a:latin typeface="Arial" panose="020B0604020202020204" pitchFamily="34" charset="0"/>
                <a:ea typeface="メイリオ" panose="020B0604030504040204" pitchFamily="50" charset="-128"/>
                <a:cs typeface="Arial" panose="020B0604020202020204" pitchFamily="34" charset="0"/>
              </a:rPr>
              <a:t>including those </a:t>
            </a:r>
            <a:r>
              <a:rPr lang="en-US" altLang="ja-JP" sz="1400" dirty="0">
                <a:latin typeface="Arial" panose="020B0604020202020204" pitchFamily="34" charset="0"/>
                <a:ea typeface="メイリオ" panose="020B0604030504040204" pitchFamily="50" charset="-128"/>
                <a:cs typeface="Arial" panose="020B0604020202020204" pitchFamily="34" charset="0"/>
              </a:rPr>
              <a:t>of a trust company is </a:t>
            </a:r>
            <a:br>
              <a:rPr lang="en-US" altLang="ja-JP" sz="1400" dirty="0">
                <a:latin typeface="Arial" panose="020B0604020202020204" pitchFamily="34" charset="0"/>
                <a:ea typeface="メイリオ" panose="020B0604030504040204" pitchFamily="50" charset="-128"/>
                <a:cs typeface="Arial" panose="020B0604020202020204" pitchFamily="34" charset="0"/>
              </a:rPr>
            </a:br>
            <a:r>
              <a:rPr lang="en-US" altLang="ja-JP" sz="1400" dirty="0">
                <a:latin typeface="Arial" panose="020B0604020202020204" pitchFamily="34" charset="0"/>
                <a:ea typeface="メイリオ" panose="020B0604030504040204" pitchFamily="50" charset="-128"/>
                <a:cs typeface="Arial" panose="020B0604020202020204" pitchFamily="34" charset="0"/>
              </a:rPr>
              <a:t>an issuer and a trust beneficiary interest is recorded on blockchain networks. </a:t>
            </a:r>
          </a:p>
          <a:p>
            <a:pPr marL="180975" indent="-180975">
              <a:spcBef>
                <a:spcPts val="1200"/>
              </a:spcBef>
              <a:spcAft>
                <a:spcPts val="300"/>
              </a:spcAft>
            </a:pPr>
            <a:r>
              <a:rPr lang="ja-JP" altLang="en-US" sz="1400" dirty="0">
                <a:latin typeface="Arial" panose="020B0604020202020204" pitchFamily="34" charset="0"/>
                <a:ea typeface="メイリオ" panose="020B0604030504040204" pitchFamily="50" charset="-128"/>
                <a:cs typeface="Arial" panose="020B0604020202020204" pitchFamily="34" charset="0"/>
              </a:rPr>
              <a:t>・</a:t>
            </a:r>
            <a:r>
              <a:rPr lang="en-US" altLang="ja-JP" sz="1400" dirty="0">
                <a:latin typeface="Arial" panose="020B0604020202020204" pitchFamily="34" charset="0"/>
                <a:ea typeface="メイリオ" panose="020B0604030504040204" pitchFamily="50" charset="-128"/>
                <a:cs typeface="Arial" panose="020B0604020202020204" pitchFamily="34" charset="0"/>
              </a:rPr>
              <a:t>Regulator’s view - “the issuance and redemption</a:t>
            </a:r>
            <a:r>
              <a:rPr lang="ja-JP" altLang="en-US" sz="1400" dirty="0">
                <a:latin typeface="Arial" panose="020B0604020202020204" pitchFamily="34" charset="0"/>
                <a:ea typeface="メイリオ" panose="020B0604030504040204" pitchFamily="50" charset="-128"/>
                <a:cs typeface="Arial" panose="020B0604020202020204" pitchFamily="34" charset="0"/>
              </a:rPr>
              <a:t> </a:t>
            </a:r>
            <a:r>
              <a:rPr lang="en-US" altLang="ja-JP" sz="1400" dirty="0">
                <a:latin typeface="Arial" panose="020B0604020202020204" pitchFamily="34" charset="0"/>
                <a:ea typeface="メイリオ" panose="020B0604030504040204" pitchFamily="50" charset="-128"/>
                <a:cs typeface="Arial" panose="020B0604020202020204" pitchFamily="34" charset="0"/>
              </a:rPr>
              <a:t>of Electronic Payment Instruments are subject to regulations on fund transfer transactions” </a:t>
            </a:r>
          </a:p>
          <a:p>
            <a:pPr marL="180975">
              <a:spcBef>
                <a:spcPts val="300"/>
              </a:spcBef>
              <a:spcAft>
                <a:spcPts val="300"/>
              </a:spcAft>
              <a:buNone/>
            </a:pPr>
            <a:r>
              <a:rPr lang="en-US" altLang="ja-JP" sz="1400" dirty="0">
                <a:latin typeface="Arial" panose="020B0604020202020204" pitchFamily="34" charset="0"/>
                <a:ea typeface="メイリオ" panose="020B0604030504040204" pitchFamily="50" charset="-128"/>
                <a:cs typeface="Arial" panose="020B0604020202020204" pitchFamily="34" charset="0"/>
              </a:rPr>
              <a:t> </a:t>
            </a:r>
            <a:r>
              <a:rPr lang="ja-JP" altLang="en-US" sz="1400" dirty="0">
                <a:latin typeface="Arial" panose="020B0604020202020204" pitchFamily="34" charset="0"/>
                <a:ea typeface="メイリオ" panose="020B0604030504040204" pitchFamily="50" charset="-128"/>
                <a:cs typeface="Arial" panose="020B0604020202020204" pitchFamily="34" charset="0"/>
              </a:rPr>
              <a:t>  </a:t>
            </a:r>
            <a:r>
              <a:rPr lang="en-US" altLang="ja-JP" sz="1400" dirty="0">
                <a:latin typeface="Arial" panose="020B0604020202020204" pitchFamily="34" charset="0"/>
                <a:ea typeface="メイリオ" panose="020B0604030504040204" pitchFamily="50" charset="-128"/>
                <a:cs typeface="Arial" panose="020B0604020202020204" pitchFamily="34" charset="0"/>
              </a:rPr>
              <a:t>–Issuers are required licenses for fund transfer : Bank and Fund Transfer Services Providers</a:t>
            </a:r>
          </a:p>
          <a:p>
            <a:pPr marL="0" indent="0">
              <a:spcBef>
                <a:spcPts val="1200"/>
              </a:spcBef>
              <a:spcAft>
                <a:spcPts val="300"/>
              </a:spcAft>
              <a:buNone/>
            </a:pPr>
            <a:r>
              <a:rPr lang="ja-JP" altLang="en-US" sz="1400" dirty="0">
                <a:latin typeface="Arial" panose="020B0604020202020204" pitchFamily="34" charset="0"/>
                <a:ea typeface="メイリオ" panose="020B0604030504040204" pitchFamily="50" charset="-128"/>
                <a:cs typeface="Arial" panose="020B0604020202020204" pitchFamily="34" charset="0"/>
              </a:rPr>
              <a:t>・</a:t>
            </a:r>
            <a:r>
              <a:rPr lang="en-US" altLang="ja-JP" sz="1400" dirty="0">
                <a:latin typeface="Arial" panose="020B0604020202020204" pitchFamily="34" charset="0"/>
                <a:ea typeface="メイリオ" panose="020B0604030504040204" pitchFamily="50" charset="-128"/>
                <a:cs typeface="Arial" panose="020B0604020202020204" pitchFamily="34" charset="0"/>
              </a:rPr>
              <a:t>Consumers’ protection would generally depend on banks’ regulations, etc.,</a:t>
            </a:r>
          </a:p>
        </p:txBody>
      </p:sp>
    </p:spTree>
    <p:extLst>
      <p:ext uri="{BB962C8B-B14F-4D97-AF65-F5344CB8AC3E}">
        <p14:creationId xmlns:p14="http://schemas.microsoft.com/office/powerpoint/2010/main" val="361979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3FE24588-624B-451E-BE8F-06C0CB8FDE98}"/>
              </a:ext>
            </a:extLst>
          </p:cNvPr>
          <p:cNvSpPr/>
          <p:nvPr/>
        </p:nvSpPr>
        <p:spPr bwMode="auto">
          <a:xfrm>
            <a:off x="456908" y="1148127"/>
            <a:ext cx="8230184" cy="5140530"/>
          </a:xfrm>
          <a:prstGeom prst="rect">
            <a:avLst/>
          </a:prstGeom>
          <a:solidFill>
            <a:srgbClr val="D8DAC2">
              <a:alpha val="85098"/>
            </a:srgbClr>
          </a:solidFill>
          <a:ln w="12700" cap="rnd"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a:ln>
                <a:noFill/>
              </a:ln>
              <a:solidFill>
                <a:schemeClr val="tx1"/>
              </a:solidFill>
              <a:effectLst/>
              <a:latin typeface="Arial" charset="0"/>
              <a:ea typeface="ＭＳ Ｐゴシック" pitchFamily="50" charset="-128"/>
            </a:endParaRPr>
          </a:p>
        </p:txBody>
      </p:sp>
      <p:sp>
        <p:nvSpPr>
          <p:cNvPr id="4" name="フッター プレースホルダー 3">
            <a:extLst>
              <a:ext uri="{FF2B5EF4-FFF2-40B4-BE49-F238E27FC236}">
                <a16:creationId xmlns:a16="http://schemas.microsoft.com/office/drawing/2014/main" id="{CEE91FF5-D066-4DB3-B0B1-75C10A83898D}"/>
              </a:ext>
            </a:extLst>
          </p:cNvPr>
          <p:cNvSpPr>
            <a:spLocks noGrp="1"/>
          </p:cNvSpPr>
          <p:nvPr>
            <p:ph type="ftr" sz="quarter" idx="10"/>
          </p:nvPr>
        </p:nvSpPr>
        <p:spPr>
          <a:xfrm>
            <a:off x="2948000" y="6356350"/>
            <a:ext cx="32480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HGP教科書体" panose="02020600000000000000" pitchFamily="18" charset="-128"/>
                <a:cs typeface="Arial" panose="020B0604020202020204" pitchFamily="34" charset="0"/>
              </a:rPr>
              <a:t>© 2023 TMI Associates. All Rights Reserved.</a:t>
            </a:r>
          </a:p>
        </p:txBody>
      </p:sp>
      <p:sp>
        <p:nvSpPr>
          <p:cNvPr id="5" name="スライド番号プレースホルダー 4">
            <a:extLst>
              <a:ext uri="{FF2B5EF4-FFF2-40B4-BE49-F238E27FC236}">
                <a16:creationId xmlns:a16="http://schemas.microsoft.com/office/drawing/2014/main" id="{E1FF5391-22F0-4195-9A8A-D09193D7CC58}"/>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13D0C8-9ED0-4EF8-ABF9-991A446F5A5F}" type="slidenum">
              <a:rPr kumimoji="1" lang="ja-JP"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endParaRPr>
          </a:p>
        </p:txBody>
      </p:sp>
      <p:graphicFrame>
        <p:nvGraphicFramePr>
          <p:cNvPr id="9" name="表 8">
            <a:extLst>
              <a:ext uri="{FF2B5EF4-FFF2-40B4-BE49-F238E27FC236}">
                <a16:creationId xmlns:a16="http://schemas.microsoft.com/office/drawing/2014/main" id="{47C1E1E7-82D1-45E9-898C-A434BE4F58F1}"/>
              </a:ext>
            </a:extLst>
          </p:cNvPr>
          <p:cNvGraphicFramePr>
            <a:graphicFrameLocks noGrp="1"/>
          </p:cNvGraphicFramePr>
          <p:nvPr>
            <p:extLst>
              <p:ext uri="{D42A27DB-BD31-4B8C-83A1-F6EECF244321}">
                <p14:modId xmlns:p14="http://schemas.microsoft.com/office/powerpoint/2010/main" val="759967453"/>
              </p:ext>
            </p:extLst>
          </p:nvPr>
        </p:nvGraphicFramePr>
        <p:xfrm>
          <a:off x="472660" y="2184980"/>
          <a:ext cx="8198680" cy="2377440"/>
        </p:xfrm>
        <a:graphic>
          <a:graphicData uri="http://schemas.openxmlformats.org/drawingml/2006/table">
            <a:tbl>
              <a:tblPr firstCol="1">
                <a:tableStyleId>{93296810-A885-4BE3-A3E7-6D5BEEA58F35}</a:tableStyleId>
              </a:tblPr>
              <a:tblGrid>
                <a:gridCol w="1651068">
                  <a:extLst>
                    <a:ext uri="{9D8B030D-6E8A-4147-A177-3AD203B41FA5}">
                      <a16:colId xmlns:a16="http://schemas.microsoft.com/office/drawing/2014/main" val="224199380"/>
                    </a:ext>
                  </a:extLst>
                </a:gridCol>
                <a:gridCol w="6547612">
                  <a:extLst>
                    <a:ext uri="{9D8B030D-6E8A-4147-A177-3AD203B41FA5}">
                      <a16:colId xmlns:a16="http://schemas.microsoft.com/office/drawing/2014/main" val="783632464"/>
                    </a:ext>
                  </a:extLst>
                </a:gridCol>
              </a:tblGrid>
              <a:tr h="434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Licensing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Requirements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Financial Stability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System</a:t>
                      </a: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for provision of services in appropriate manner</a:t>
                      </a:r>
                    </a:p>
                  </a:txBody>
                  <a:tcPr anchor="ctr"/>
                </a:tc>
                <a:extLst>
                  <a:ext uri="{0D108BD9-81ED-4DB2-BD59-A6C34878D82A}">
                    <a16:rowId xmlns:a16="http://schemas.microsoft.com/office/drawing/2014/main" val="2481074436"/>
                  </a:ext>
                </a:extLst>
              </a:tr>
              <a:tr h="425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Deposit of user’s money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Deposit of users’ Fiat is prohibited in general</a:t>
                      </a:r>
                    </a:p>
                  </a:txBody>
                  <a:tcPr anchor="ctr"/>
                </a:tc>
                <a:extLst>
                  <a:ext uri="{0D108BD9-81ED-4DB2-BD59-A6C34878D82A}">
                    <a16:rowId xmlns:a16="http://schemas.microsoft.com/office/drawing/2014/main" val="842283950"/>
                  </a:ext>
                </a:extLst>
              </a:tr>
              <a:tr h="3097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Prohibition on treating improper EPI</a:t>
                      </a:r>
                    </a:p>
                  </a:txBody>
                  <a:tcPr/>
                </a:tc>
                <a:tc>
                  <a:txBody>
                    <a:bodyPr/>
                    <a:lstStyle/>
                    <a:p>
                      <a:pPr marL="173038" marR="0" lvl="0" indent="-173038"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To establish an operational control structure to avoid treating improper EPIs including foreign EPIs which do not meet the standards</a:t>
                      </a:r>
                    </a:p>
                  </a:txBody>
                  <a:tcPr anchor="ctr"/>
                </a:tc>
                <a:extLst>
                  <a:ext uri="{0D108BD9-81ED-4DB2-BD59-A6C34878D82A}">
                    <a16:rowId xmlns:a16="http://schemas.microsoft.com/office/drawing/2014/main" val="740196619"/>
                  </a:ext>
                </a:extLst>
              </a:tr>
              <a:tr h="480060">
                <a:tc>
                  <a:txBody>
                    <a:bodyPr/>
                    <a:lstStyle/>
                    <a:p>
                      <a:r>
                        <a:rPr kumimoji="1" lang="en-US" altLang="ja-JP"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rPr>
                        <a:t>Agreement with the issuer</a:t>
                      </a:r>
                      <a:endParaRPr kumimoji="1" lang="ja-JP" altLang="en-US" sz="1200" b="0" i="0" kern="1200" dirty="0">
                        <a:solidFill>
                          <a:schemeClr val="bg1"/>
                        </a:solidFill>
                        <a:latin typeface="Arial" panose="020B0604020202020204" pitchFamily="34" charset="0"/>
                        <a:ea typeface="メイリオ" panose="020B0604030504040204" pitchFamily="50" charset="-128"/>
                        <a:cs typeface="Arial" panose="020B0604020202020204" pitchFamily="34" charset="0"/>
                      </a:endParaRPr>
                    </a:p>
                  </a:txBody>
                  <a:tcPr/>
                </a:tc>
                <a:tc>
                  <a:txBody>
                    <a:bodyPr/>
                    <a:lstStyle/>
                    <a:p>
                      <a:pPr marL="155575" marR="0" lvl="0" indent="-155575"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To enter into an agreement with the issuer of the EPI</a:t>
                      </a: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to determine the sharing of</a:t>
                      </a: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　</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liabilities to compensate users for any loss or damage suffered</a:t>
                      </a:r>
                    </a:p>
                    <a:p>
                      <a:pPr marL="163513" marR="0" lvl="0" indent="-163513" algn="l" defTabSz="914400" rtl="0" eaLnBrk="1" fontAlgn="auto" latinLnBrk="0" hangingPunct="1">
                        <a:lnSpc>
                          <a:spcPct val="100000"/>
                        </a:lnSpc>
                        <a:spcBef>
                          <a:spcPts val="0"/>
                        </a:spcBef>
                        <a:spcAft>
                          <a:spcPts val="0"/>
                        </a:spcAft>
                        <a:buClrTx/>
                        <a:buSzTx/>
                        <a:buFontTx/>
                        <a:buNone/>
                        <a:tabLst/>
                        <a:defRPr/>
                      </a:pPr>
                      <a:r>
                        <a:rPr kumimoji="1" lang="ja-JP" altLang="en-US"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a:t>
                      </a:r>
                      <a:r>
                        <a:rPr kumimoji="1" lang="en-US" altLang="ja-JP" sz="1200" b="0" i="0" kern="1200" dirty="0">
                          <a:solidFill>
                            <a:schemeClr val="tx1"/>
                          </a:solidFill>
                          <a:latin typeface="Arial" panose="020B0604020202020204" pitchFamily="34" charset="0"/>
                          <a:ea typeface="メイリオ" panose="020B0604030504040204" pitchFamily="50" charset="-128"/>
                          <a:cs typeface="Arial" panose="020B0604020202020204" pitchFamily="34" charset="0"/>
                        </a:rPr>
                        <a:t>This requirement does not apply to the EPI issued outside of Japan when the service provider owes the obligation to purchase EPI from consumers at the occurrence of De-peg(described later)</a:t>
                      </a:r>
                    </a:p>
                  </a:txBody>
                  <a:tcPr anchor="ctr"/>
                </a:tc>
                <a:extLst>
                  <a:ext uri="{0D108BD9-81ED-4DB2-BD59-A6C34878D82A}">
                    <a16:rowId xmlns:a16="http://schemas.microsoft.com/office/drawing/2014/main" val="2261864041"/>
                  </a:ext>
                </a:extLst>
              </a:tr>
            </a:tbl>
          </a:graphicData>
        </a:graphic>
      </p:graphicFrame>
      <p:sp>
        <p:nvSpPr>
          <p:cNvPr id="10" name="タイトル 1">
            <a:extLst>
              <a:ext uri="{FF2B5EF4-FFF2-40B4-BE49-F238E27FC236}">
                <a16:creationId xmlns:a16="http://schemas.microsoft.com/office/drawing/2014/main" id="{976B096F-7952-429E-A937-BF412C97885D}"/>
              </a:ext>
            </a:extLst>
          </p:cNvPr>
          <p:cNvSpPr>
            <a:spLocks noGrp="1"/>
          </p:cNvSpPr>
          <p:nvPr>
            <p:ph type="title"/>
          </p:nvPr>
        </p:nvSpPr>
        <p:spPr>
          <a:xfrm>
            <a:off x="457200" y="277813"/>
            <a:ext cx="8229600" cy="636587"/>
          </a:xfrm>
          <a:solidFill>
            <a:srgbClr val="4C93A6"/>
          </a:solidFill>
        </p:spPr>
        <p:txBody>
          <a:bodyPr anchor="ctr"/>
          <a:lstStyle/>
          <a:p>
            <a:r>
              <a:rPr lang="en-US" altLang="ja-JP" sz="2000" b="1" dirty="0">
                <a:latin typeface="Arial" panose="020B0604020202020204" pitchFamily="34" charset="0"/>
                <a:ea typeface="メイリオ" panose="020B0604030504040204" pitchFamily="50" charset="-128"/>
                <a:cs typeface="Arial" panose="020B0604020202020204" pitchFamily="34" charset="0"/>
              </a:rPr>
              <a:t>Recent Development of Japan’s Regulatory Framework</a:t>
            </a:r>
            <a:endParaRPr lang="ja-JP" altLang="en-US" sz="2000" b="1" dirty="0">
              <a:latin typeface="Arial" panose="020B0604020202020204" pitchFamily="34" charset="0"/>
              <a:ea typeface="メイリオ" panose="020B0604030504040204" pitchFamily="50" charset="-128"/>
              <a:cs typeface="Arial" panose="020B0604020202020204" pitchFamily="34" charset="0"/>
            </a:endParaRPr>
          </a:p>
        </p:txBody>
      </p:sp>
      <p:sp>
        <p:nvSpPr>
          <p:cNvPr id="13" name="テキスト ボックス 12">
            <a:extLst>
              <a:ext uri="{FF2B5EF4-FFF2-40B4-BE49-F238E27FC236}">
                <a16:creationId xmlns:a16="http://schemas.microsoft.com/office/drawing/2014/main" id="{33653F04-58F6-4FD9-9EAD-88D972FF3BB9}"/>
              </a:ext>
            </a:extLst>
          </p:cNvPr>
          <p:cNvSpPr txBox="1"/>
          <p:nvPr/>
        </p:nvSpPr>
        <p:spPr>
          <a:xfrm>
            <a:off x="539552" y="1117352"/>
            <a:ext cx="8928992"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Electronic Payment Instrument Exchange Service Provider</a:t>
            </a:r>
          </a:p>
        </p:txBody>
      </p:sp>
      <p:sp>
        <p:nvSpPr>
          <p:cNvPr id="14" name="テキスト ボックス 13">
            <a:extLst>
              <a:ext uri="{FF2B5EF4-FFF2-40B4-BE49-F238E27FC236}">
                <a16:creationId xmlns:a16="http://schemas.microsoft.com/office/drawing/2014/main" id="{CA492071-E141-4EF9-8665-7FDF95E2E489}"/>
              </a:ext>
            </a:extLst>
          </p:cNvPr>
          <p:cNvSpPr txBox="1"/>
          <p:nvPr/>
        </p:nvSpPr>
        <p:spPr>
          <a:xfrm>
            <a:off x="539552" y="1461564"/>
            <a:ext cx="8064896" cy="723275"/>
          </a:xfrm>
          <a:prstGeom prst="rect">
            <a:avLst/>
          </a:prstGeom>
          <a:noFill/>
        </p:spPr>
        <p:txBody>
          <a:bodyPr wrap="square" rtlCol="0">
            <a:spAutoFit/>
          </a:bodyPr>
          <a:lstStyle/>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New Category for Intermediaries of Electronic Payment Instruments</a:t>
            </a:r>
          </a:p>
          <a:p>
            <a:pPr marL="215900" indent="-215900">
              <a:spcBef>
                <a:spcPts val="300"/>
              </a:spcBef>
              <a:spcAft>
                <a:spcPts val="300"/>
              </a:spcAft>
              <a:buNone/>
            </a:pPr>
            <a:r>
              <a:rPr lang="en-US" altLang="ja-JP" sz="1200" dirty="0">
                <a:latin typeface="Arial" panose="020B0604020202020204" pitchFamily="34" charset="0"/>
                <a:ea typeface="メイリオ" panose="020B0604030504040204" pitchFamily="50" charset="-128"/>
                <a:cs typeface="Arial" panose="020B0604020202020204" pitchFamily="34" charset="0"/>
              </a:rPr>
              <a:t>   - Electronic Payment Instrument Exchange Service Providers :</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similar</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to Crypt</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Assets</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Exchange</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Service</a:t>
            </a: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Providers (VASPs) , some requirements are unique and different from VASPs’</a:t>
            </a:r>
          </a:p>
        </p:txBody>
      </p:sp>
      <p:sp>
        <p:nvSpPr>
          <p:cNvPr id="15" name="テキスト ボックス 14">
            <a:extLst>
              <a:ext uri="{FF2B5EF4-FFF2-40B4-BE49-F238E27FC236}">
                <a16:creationId xmlns:a16="http://schemas.microsoft.com/office/drawing/2014/main" id="{84D047F1-BC84-4846-B306-C2C16A13EBBF}"/>
              </a:ext>
            </a:extLst>
          </p:cNvPr>
          <p:cNvSpPr txBox="1"/>
          <p:nvPr/>
        </p:nvSpPr>
        <p:spPr>
          <a:xfrm>
            <a:off x="539552" y="4555746"/>
            <a:ext cx="5112568"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Concerns regarding new regulatory framework</a:t>
            </a:r>
          </a:p>
        </p:txBody>
      </p:sp>
      <p:sp>
        <p:nvSpPr>
          <p:cNvPr id="16" name="テキスト ボックス 15">
            <a:extLst>
              <a:ext uri="{FF2B5EF4-FFF2-40B4-BE49-F238E27FC236}">
                <a16:creationId xmlns:a16="http://schemas.microsoft.com/office/drawing/2014/main" id="{822C769D-C62D-44CE-96F8-5576F4731B8A}"/>
              </a:ext>
            </a:extLst>
          </p:cNvPr>
          <p:cNvSpPr txBox="1"/>
          <p:nvPr/>
        </p:nvSpPr>
        <p:spPr>
          <a:xfrm>
            <a:off x="539552" y="4892409"/>
            <a:ext cx="8064896" cy="1354217"/>
          </a:xfrm>
          <a:prstGeom prst="rect">
            <a:avLst/>
          </a:prstGeom>
          <a:noFill/>
        </p:spPr>
        <p:txBody>
          <a:bodyPr wrap="square" rtlCol="0">
            <a:spAutoFit/>
          </a:bodyPr>
          <a:lstStyle/>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Whether Tether, USDC and/or other foreign stablecoins can be in circulation under the new framework</a:t>
            </a:r>
          </a:p>
          <a:p>
            <a:pPr marL="198438" indent="-85725">
              <a:spcBef>
                <a:spcPts val="300"/>
              </a:spcBef>
              <a:spcAft>
                <a:spcPts val="300"/>
              </a:spcAft>
              <a:buNone/>
            </a:pPr>
            <a:r>
              <a:rPr lang="en-US" altLang="ja-JP" sz="1200" dirty="0">
                <a:latin typeface="Arial" panose="020B0604020202020204" pitchFamily="34" charset="0"/>
                <a:ea typeface="メイリオ" panose="020B0604030504040204" pitchFamily="50" charset="-128"/>
                <a:cs typeface="Arial" panose="020B0604020202020204" pitchFamily="34" charset="0"/>
              </a:rPr>
              <a:t>- The </a:t>
            </a:r>
            <a:r>
              <a:rPr lang="en-US" altLang="ja-JP" sz="1200" dirty="0" err="1">
                <a:latin typeface="Arial" panose="020B0604020202020204" pitchFamily="34" charset="0"/>
                <a:ea typeface="メイリオ" panose="020B0604030504040204" pitchFamily="50" charset="-128"/>
                <a:cs typeface="Arial" panose="020B0604020202020204" pitchFamily="34" charset="0"/>
              </a:rPr>
              <a:t>stablecoin</a:t>
            </a:r>
            <a:r>
              <a:rPr lang="en-US" altLang="ja-JP" sz="1200" dirty="0">
                <a:latin typeface="Arial" panose="020B0604020202020204" pitchFamily="34" charset="0"/>
                <a:ea typeface="メイリオ" panose="020B0604030504040204" pitchFamily="50" charset="-128"/>
                <a:cs typeface="Arial" panose="020B0604020202020204" pitchFamily="34" charset="0"/>
              </a:rPr>
              <a:t> must fulfil the standards including the licensing requirement where the issuer must have licenses equivalent to banks or funds transfer service providers under its own jurisdiction</a:t>
            </a:r>
          </a:p>
          <a:p>
            <a:pPr marL="198438" indent="-85725">
              <a:spcBef>
                <a:spcPts val="300"/>
              </a:spcBef>
              <a:spcAft>
                <a:spcPts val="300"/>
              </a:spcAft>
            </a:pPr>
            <a:r>
              <a:rPr lang="en-US" altLang="ja-JP" sz="1200" dirty="0">
                <a:latin typeface="Arial" panose="020B0604020202020204" pitchFamily="34" charset="0"/>
                <a:ea typeface="メイリオ" panose="020B0604030504040204" pitchFamily="50" charset="-128"/>
                <a:cs typeface="Arial" panose="020B0604020202020204" pitchFamily="34" charset="0"/>
              </a:rPr>
              <a:t>- The Electronic Payment Instrument Exchange Service Providers must meet the standard to treat Foreign Electronic Payment Instruments including the obligation to purchase the Foreign Electronic Payment Instruments from the consumer when De-peg happens </a:t>
            </a:r>
          </a:p>
        </p:txBody>
      </p:sp>
    </p:spTree>
    <p:extLst>
      <p:ext uri="{BB962C8B-B14F-4D97-AF65-F5344CB8AC3E}">
        <p14:creationId xmlns:p14="http://schemas.microsoft.com/office/powerpoint/2010/main" val="2980136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11480F25-7422-4653-A746-FDC5EA00F8E7}"/>
              </a:ext>
            </a:extLst>
          </p:cNvPr>
          <p:cNvSpPr/>
          <p:nvPr/>
        </p:nvSpPr>
        <p:spPr bwMode="auto">
          <a:xfrm>
            <a:off x="456908" y="1148127"/>
            <a:ext cx="8230184" cy="4729145"/>
          </a:xfrm>
          <a:prstGeom prst="rect">
            <a:avLst/>
          </a:prstGeom>
          <a:solidFill>
            <a:srgbClr val="D8DAC2">
              <a:alpha val="85098"/>
            </a:srgbClr>
          </a:solidFill>
          <a:ln w="12700" cap="rnd"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300" b="1" i="0" u="none" strike="noStrike" cap="none" normalizeH="0" baseline="0">
              <a:ln>
                <a:noFill/>
              </a:ln>
              <a:solidFill>
                <a:schemeClr val="tx1"/>
              </a:solidFill>
              <a:effectLst/>
              <a:latin typeface="Arial" charset="0"/>
              <a:ea typeface="ＭＳ Ｐゴシック" pitchFamily="50" charset="-128"/>
            </a:endParaRPr>
          </a:p>
        </p:txBody>
      </p:sp>
      <p:sp>
        <p:nvSpPr>
          <p:cNvPr id="4" name="フッター プレースホルダー 3">
            <a:extLst>
              <a:ext uri="{FF2B5EF4-FFF2-40B4-BE49-F238E27FC236}">
                <a16:creationId xmlns:a16="http://schemas.microsoft.com/office/drawing/2014/main" id="{CEE91FF5-D066-4DB3-B0B1-75C10A83898D}"/>
              </a:ext>
            </a:extLst>
          </p:cNvPr>
          <p:cNvSpPr>
            <a:spLocks noGrp="1"/>
          </p:cNvSpPr>
          <p:nvPr>
            <p:ph type="ftr" sz="quarter" idx="10"/>
          </p:nvPr>
        </p:nvSpPr>
        <p:spPr>
          <a:xfrm>
            <a:off x="2948000" y="6356350"/>
            <a:ext cx="3248000" cy="4572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HGP教科書体" panose="02020600000000000000" pitchFamily="18" charset="-128"/>
                <a:cs typeface="Arial" panose="020B0604020202020204" pitchFamily="34" charset="0"/>
              </a:rPr>
              <a:t>© 2023 TMI Associates. All Rights Reserved.</a:t>
            </a:r>
          </a:p>
        </p:txBody>
      </p:sp>
      <p:sp>
        <p:nvSpPr>
          <p:cNvPr id="5" name="スライド番号プレースホルダー 4">
            <a:extLst>
              <a:ext uri="{FF2B5EF4-FFF2-40B4-BE49-F238E27FC236}">
                <a16:creationId xmlns:a16="http://schemas.microsoft.com/office/drawing/2014/main" id="{E1FF5391-22F0-4195-9A8A-D09193D7CC58}"/>
              </a:ext>
            </a:extLst>
          </p:cNvPr>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613D0C8-9ED0-4EF8-ABF9-991A446F5A5F}" type="slidenum">
              <a:rPr kumimoji="1" lang="ja-JP" altLang="en-US"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HGｺﾞｼｯｸE" panose="020B0909000000000000" pitchFamily="49" charset="-128"/>
              <a:cs typeface="Arial" panose="020B0604020202020204" pitchFamily="34" charset="0"/>
            </a:endParaRPr>
          </a:p>
        </p:txBody>
      </p:sp>
      <p:sp>
        <p:nvSpPr>
          <p:cNvPr id="8" name="タイトル 1">
            <a:extLst>
              <a:ext uri="{FF2B5EF4-FFF2-40B4-BE49-F238E27FC236}">
                <a16:creationId xmlns:a16="http://schemas.microsoft.com/office/drawing/2014/main" id="{2F5BF422-E93C-45AD-8F21-CABC5B7A2FAF}"/>
              </a:ext>
            </a:extLst>
          </p:cNvPr>
          <p:cNvSpPr>
            <a:spLocks noGrp="1"/>
          </p:cNvSpPr>
          <p:nvPr>
            <p:ph type="title"/>
          </p:nvPr>
        </p:nvSpPr>
        <p:spPr>
          <a:xfrm>
            <a:off x="457200" y="277813"/>
            <a:ext cx="8229600" cy="636587"/>
          </a:xfrm>
          <a:solidFill>
            <a:srgbClr val="4C93A6"/>
          </a:solidFill>
        </p:spPr>
        <p:txBody>
          <a:bodyPr anchor="ctr"/>
          <a:lstStyle/>
          <a:p>
            <a:r>
              <a:rPr lang="en-US" altLang="ja-JP" sz="2000" b="1" dirty="0">
                <a:latin typeface="Arial" panose="020B0604020202020204" pitchFamily="34" charset="0"/>
                <a:ea typeface="メイリオ" panose="020B0604030504040204" pitchFamily="50" charset="-128"/>
                <a:cs typeface="Arial" panose="020B0604020202020204" pitchFamily="34" charset="0"/>
              </a:rPr>
              <a:t>Other Issues</a:t>
            </a:r>
            <a:endParaRPr lang="ja-JP" altLang="en-US" sz="2000" b="1"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テキスト ボックス 11">
            <a:extLst>
              <a:ext uri="{FF2B5EF4-FFF2-40B4-BE49-F238E27FC236}">
                <a16:creationId xmlns:a16="http://schemas.microsoft.com/office/drawing/2014/main" id="{358768F9-FE13-4EB0-B406-5F51024C1877}"/>
              </a:ext>
            </a:extLst>
          </p:cNvPr>
          <p:cNvSpPr txBox="1"/>
          <p:nvPr/>
        </p:nvSpPr>
        <p:spPr>
          <a:xfrm>
            <a:off x="516758" y="1295636"/>
            <a:ext cx="7943674"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AML/CFT</a:t>
            </a:r>
            <a:r>
              <a:rPr lang="ja-JP" altLang="en-US" sz="1600" b="1" dirty="0">
                <a:latin typeface="Arial" panose="020B0604020202020204" pitchFamily="34" charset="0"/>
                <a:ea typeface="メイリオ" panose="020B0604030504040204" pitchFamily="50" charset="-128"/>
                <a:cs typeface="Arial" panose="020B0604020202020204" pitchFamily="34" charset="0"/>
              </a:rPr>
              <a:t>　</a:t>
            </a:r>
            <a:r>
              <a:rPr lang="en-US" altLang="ja-JP" sz="1600" b="1" dirty="0">
                <a:latin typeface="Arial" panose="020B0604020202020204" pitchFamily="34" charset="0"/>
                <a:ea typeface="メイリオ" panose="020B0604030504040204" pitchFamily="50" charset="-128"/>
                <a:cs typeface="Arial" panose="020B0604020202020204" pitchFamily="34" charset="0"/>
              </a:rPr>
              <a:t>Issues regarding stablecoins</a:t>
            </a:r>
          </a:p>
        </p:txBody>
      </p:sp>
      <p:sp>
        <p:nvSpPr>
          <p:cNvPr id="13" name="テキスト ボックス 12">
            <a:extLst>
              <a:ext uri="{FF2B5EF4-FFF2-40B4-BE49-F238E27FC236}">
                <a16:creationId xmlns:a16="http://schemas.microsoft.com/office/drawing/2014/main" id="{08CA427D-02B6-46F1-86EA-B8D84D44256D}"/>
              </a:ext>
            </a:extLst>
          </p:cNvPr>
          <p:cNvSpPr txBox="1"/>
          <p:nvPr/>
        </p:nvSpPr>
        <p:spPr>
          <a:xfrm>
            <a:off x="539552" y="1694094"/>
            <a:ext cx="8064896" cy="1036181"/>
          </a:xfrm>
          <a:prstGeom prst="rect">
            <a:avLst/>
          </a:prstGeom>
          <a:noFill/>
        </p:spPr>
        <p:txBody>
          <a:bodyPr wrap="square" rtlCol="0">
            <a:spAutoFit/>
          </a:bodyPr>
          <a:lstStyle/>
          <a:p>
            <a:pPr marL="0" indent="0">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 </a:t>
            </a:r>
            <a:r>
              <a:rPr lang="en-US" altLang="ja-JP" sz="1200" dirty="0">
                <a:latin typeface="Arial" panose="020B0604020202020204" pitchFamily="34" charset="0"/>
                <a:ea typeface="メイリオ" panose="020B0604030504040204" pitchFamily="50" charset="-128"/>
                <a:cs typeface="Arial" panose="020B0604020202020204" pitchFamily="34" charset="0"/>
              </a:rPr>
              <a:t>the Act of Prevention of Transfer of Criminal Procedure has amended </a:t>
            </a:r>
          </a:p>
          <a:p>
            <a:pPr marL="146050" indent="-146050">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Electronic Payment Instrument Exchange Service Providers as well as Crypt Assets Exchange Service Providers (VASPs) are subject to general KYC requirements under the Act of Prevention of Transfer of Criminal Procedures</a:t>
            </a:r>
          </a:p>
          <a:p>
            <a:pPr marL="0" indent="0">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In addition to the general KYC requirements, </a:t>
            </a:r>
            <a:r>
              <a:rPr lang="en-US" altLang="ja-JP" sz="1200" u="sng" dirty="0">
                <a:latin typeface="Arial" panose="020B0604020202020204" pitchFamily="34" charset="0"/>
                <a:ea typeface="メイリオ" panose="020B0604030504040204" pitchFamily="50" charset="-128"/>
                <a:cs typeface="Arial" panose="020B0604020202020204" pitchFamily="34" charset="0"/>
              </a:rPr>
              <a:t>Travel Rule applies</a:t>
            </a:r>
          </a:p>
        </p:txBody>
      </p:sp>
      <p:sp>
        <p:nvSpPr>
          <p:cNvPr id="14" name="テキスト ボックス 13">
            <a:extLst>
              <a:ext uri="{FF2B5EF4-FFF2-40B4-BE49-F238E27FC236}">
                <a16:creationId xmlns:a16="http://schemas.microsoft.com/office/drawing/2014/main" id="{5CC95FCC-8123-48ED-AAF5-18A1AA4D0A3C}"/>
              </a:ext>
            </a:extLst>
          </p:cNvPr>
          <p:cNvSpPr txBox="1"/>
          <p:nvPr/>
        </p:nvSpPr>
        <p:spPr>
          <a:xfrm>
            <a:off x="516758" y="2925733"/>
            <a:ext cx="7943674"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Lessons from the Collapse of Terra</a:t>
            </a:r>
          </a:p>
        </p:txBody>
      </p:sp>
      <p:sp>
        <p:nvSpPr>
          <p:cNvPr id="15" name="テキスト ボックス 14">
            <a:extLst>
              <a:ext uri="{FF2B5EF4-FFF2-40B4-BE49-F238E27FC236}">
                <a16:creationId xmlns:a16="http://schemas.microsoft.com/office/drawing/2014/main" id="{E9E38DC9-E50B-4BF4-8C83-7CE343E411AE}"/>
              </a:ext>
            </a:extLst>
          </p:cNvPr>
          <p:cNvSpPr txBox="1"/>
          <p:nvPr/>
        </p:nvSpPr>
        <p:spPr>
          <a:xfrm>
            <a:off x="516758" y="3307013"/>
            <a:ext cx="8064896" cy="997709"/>
          </a:xfrm>
          <a:prstGeom prst="rect">
            <a:avLst/>
          </a:prstGeom>
          <a:noFill/>
        </p:spPr>
        <p:txBody>
          <a:bodyPr wrap="square" rtlCol="0">
            <a:spAutoFit/>
          </a:bodyPr>
          <a:lstStyle/>
          <a:p>
            <a:pPr>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No official published reaction by the Regulators</a:t>
            </a:r>
          </a:p>
          <a:p>
            <a:pPr marL="0" indent="0">
              <a:spcBef>
                <a:spcPts val="300"/>
              </a:spcBef>
              <a:spcAft>
                <a:spcPts val="3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The amendment of the Act is not the response to the collapse of Terra</a:t>
            </a:r>
          </a:p>
          <a:p>
            <a:pPr marL="138113" indent="-138113">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The draft of designated regulations by the FSA has been published after the incident, and includes some means to protect consumers from De-peg</a:t>
            </a:r>
          </a:p>
        </p:txBody>
      </p:sp>
      <p:sp>
        <p:nvSpPr>
          <p:cNvPr id="16" name="テキスト ボックス 15">
            <a:extLst>
              <a:ext uri="{FF2B5EF4-FFF2-40B4-BE49-F238E27FC236}">
                <a16:creationId xmlns:a16="http://schemas.microsoft.com/office/drawing/2014/main" id="{05A36341-1D80-46C3-9005-90D06DF7DC7D}"/>
              </a:ext>
            </a:extLst>
          </p:cNvPr>
          <p:cNvSpPr txBox="1"/>
          <p:nvPr/>
        </p:nvSpPr>
        <p:spPr>
          <a:xfrm>
            <a:off x="516758" y="4581128"/>
            <a:ext cx="7704856" cy="338554"/>
          </a:xfrm>
          <a:prstGeom prst="rect">
            <a:avLst/>
          </a:prstGeom>
          <a:noFill/>
        </p:spPr>
        <p:txBody>
          <a:bodyPr wrap="square" rtlCol="0">
            <a:spAutoFit/>
          </a:bodyPr>
          <a:lstStyle/>
          <a:p>
            <a:pPr marL="285750" indent="-285750">
              <a:buFont typeface="Wingdings" panose="05000000000000000000" pitchFamily="2" charset="2"/>
              <a:buChar char="l"/>
            </a:pPr>
            <a:r>
              <a:rPr lang="en-US" altLang="ja-JP" sz="1600" b="1" dirty="0">
                <a:latin typeface="Arial" panose="020B0604020202020204" pitchFamily="34" charset="0"/>
                <a:ea typeface="メイリオ" panose="020B0604030504040204" pitchFamily="50" charset="-128"/>
                <a:cs typeface="Arial" panose="020B0604020202020204" pitchFamily="34" charset="0"/>
              </a:rPr>
              <a:t>CDBC in Japan</a:t>
            </a:r>
          </a:p>
        </p:txBody>
      </p:sp>
      <p:sp>
        <p:nvSpPr>
          <p:cNvPr id="17" name="テキスト ボックス 16">
            <a:extLst>
              <a:ext uri="{FF2B5EF4-FFF2-40B4-BE49-F238E27FC236}">
                <a16:creationId xmlns:a16="http://schemas.microsoft.com/office/drawing/2014/main" id="{04C7243B-8B96-4CD5-BD02-17B3884A6D82}"/>
              </a:ext>
            </a:extLst>
          </p:cNvPr>
          <p:cNvSpPr txBox="1"/>
          <p:nvPr/>
        </p:nvSpPr>
        <p:spPr>
          <a:xfrm>
            <a:off x="539552" y="4992075"/>
            <a:ext cx="8064896" cy="748923"/>
          </a:xfrm>
          <a:prstGeom prst="rect">
            <a:avLst/>
          </a:prstGeom>
          <a:noFill/>
        </p:spPr>
        <p:txBody>
          <a:bodyPr wrap="square" rtlCol="0">
            <a:spAutoFit/>
          </a:bodyPr>
          <a:lstStyle/>
          <a:p>
            <a:pPr marL="0" indent="0">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Bank of </a:t>
            </a:r>
            <a:r>
              <a:rPr lang="en-US" altLang="ja-JP" sz="1200" dirty="0" err="1">
                <a:latin typeface="Arial" panose="020B0604020202020204" pitchFamily="34" charset="0"/>
                <a:ea typeface="メイリオ" panose="020B0604030504040204" pitchFamily="50" charset="-128"/>
                <a:cs typeface="Arial" panose="020B0604020202020204" pitchFamily="34" charset="0"/>
              </a:rPr>
              <a:t>japan</a:t>
            </a:r>
            <a:r>
              <a:rPr lang="en-US" altLang="ja-JP" sz="1200" dirty="0">
                <a:latin typeface="Arial" panose="020B0604020202020204" pitchFamily="34" charset="0"/>
                <a:ea typeface="メイリオ" panose="020B0604030504040204" pitchFamily="50" charset="-128"/>
                <a:cs typeface="Arial" panose="020B0604020202020204" pitchFamily="34" charset="0"/>
              </a:rPr>
              <a:t> published the basic policy on CDBC in2020 (</a:t>
            </a:r>
            <a:r>
              <a:rPr lang="en-US" altLang="ja-JP" sz="1200" dirty="0">
                <a:latin typeface="Arial" panose="020B0604020202020204" pitchFamily="34" charset="0"/>
                <a:ea typeface="メイリオ" panose="020B0604030504040204" pitchFamily="50" charset="-128"/>
                <a:cs typeface="Arial" panose="020B0604020202020204" pitchFamily="34" charset="0"/>
                <a:hlinkClick r:id="rId2"/>
              </a:rPr>
              <a:t>https://www.boj.or.jp/paym/digital/rel201009e.htm</a:t>
            </a:r>
            <a:r>
              <a:rPr lang="en-US" altLang="ja-JP" sz="1200" dirty="0">
                <a:latin typeface="Arial" panose="020B0604020202020204" pitchFamily="34" charset="0"/>
                <a:ea typeface="メイリオ" panose="020B0604030504040204" pitchFamily="50" charset="-128"/>
                <a:cs typeface="Arial" panose="020B0604020202020204" pitchFamily="34" charset="0"/>
              </a:rPr>
              <a:t>)</a:t>
            </a:r>
          </a:p>
          <a:p>
            <a:pPr marL="152400" indent="-152400">
              <a:spcBef>
                <a:spcPts val="400"/>
              </a:spcBef>
              <a:spcAft>
                <a:spcPts val="400"/>
              </a:spcAft>
              <a:buNone/>
            </a:pPr>
            <a:r>
              <a:rPr lang="ja-JP" altLang="en-US" sz="1200" dirty="0">
                <a:latin typeface="Arial" panose="020B0604020202020204" pitchFamily="34" charset="0"/>
                <a:ea typeface="メイリオ" panose="020B0604030504040204" pitchFamily="50" charset="-128"/>
                <a:cs typeface="Arial" panose="020B0604020202020204" pitchFamily="34" charset="0"/>
              </a:rPr>
              <a:t>・</a:t>
            </a:r>
            <a:r>
              <a:rPr lang="en-US" altLang="ja-JP" sz="1200" dirty="0">
                <a:latin typeface="Arial" panose="020B0604020202020204" pitchFamily="34" charset="0"/>
                <a:ea typeface="メイリオ" panose="020B0604030504040204" pitchFamily="50" charset="-128"/>
                <a:cs typeface="Arial" panose="020B0604020202020204" pitchFamily="34" charset="0"/>
              </a:rPr>
              <a:t>The demonstration experiment is proceeding, and pilot test is planned and presumably starts in the course of early this year</a:t>
            </a:r>
          </a:p>
        </p:txBody>
      </p:sp>
    </p:spTree>
    <p:extLst>
      <p:ext uri="{BB962C8B-B14F-4D97-AF65-F5344CB8AC3E}">
        <p14:creationId xmlns:p14="http://schemas.microsoft.com/office/powerpoint/2010/main" val="338173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C93A6"/>
        </a:solidFill>
        <a:effectLst/>
      </p:bgPr>
    </p:bg>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1E37A90-F1B0-433E-83A8-68CE2945B396}"/>
              </a:ext>
            </a:extLst>
          </p:cNvPr>
          <p:cNvSpPr txBox="1"/>
          <p:nvPr/>
        </p:nvSpPr>
        <p:spPr>
          <a:xfrm>
            <a:off x="2519772" y="2780928"/>
            <a:ext cx="4104456" cy="1015663"/>
          </a:xfrm>
          <a:prstGeom prst="rect">
            <a:avLst/>
          </a:prstGeom>
          <a:noFill/>
        </p:spPr>
        <p:txBody>
          <a:bodyPr wrap="square" rtlCol="0">
            <a:spAutoFit/>
          </a:bodyPr>
          <a:lstStyle/>
          <a:p>
            <a:pPr algn="ctr"/>
            <a:r>
              <a:rPr kumimoji="1" lang="en-US" altLang="ja-JP" sz="6000" b="1" dirty="0">
                <a:ln w="12700">
                  <a:solidFill>
                    <a:schemeClr val="accent3">
                      <a:lumMod val="50000"/>
                    </a:schemeClr>
                  </a:solidFill>
                  <a:prstDash val="solid"/>
                </a:ln>
                <a:solidFill>
                  <a:schemeClr val="bg1"/>
                </a:solidFill>
                <a:effectLst>
                  <a:innerShdw blurRad="177800">
                    <a:schemeClr val="accent3">
                      <a:lumMod val="50000"/>
                    </a:schemeClr>
                  </a:innerShdw>
                </a:effectLst>
                <a:latin typeface="Arial" panose="020B0604020202020204" pitchFamily="34" charset="0"/>
                <a:cs typeface="Arial" panose="020B0604020202020204" pitchFamily="34" charset="0"/>
              </a:rPr>
              <a:t>Thank you</a:t>
            </a:r>
            <a:endParaRPr kumimoji="1" lang="ja-JP" altLang="en-US" sz="6000" b="1" dirty="0">
              <a:ln w="12700">
                <a:solidFill>
                  <a:schemeClr val="accent3">
                    <a:lumMod val="50000"/>
                  </a:schemeClr>
                </a:solidFill>
                <a:prstDash val="solid"/>
              </a:ln>
              <a:solidFill>
                <a:schemeClr val="bg1"/>
              </a:solidFill>
              <a:effectLst>
                <a:innerShdw blurRad="177800">
                  <a:schemeClr val="accent3">
                    <a:lumMod val="50000"/>
                  </a:schemeClr>
                </a:inn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1109"/>
      </p:ext>
    </p:extLst>
  </p:cSld>
  <p:clrMapOvr>
    <a:masterClrMapping/>
  </p:clrMapOvr>
</p:sld>
</file>

<file path=ppt/theme/theme1.xml><?xml version="1.0" encoding="utf-8"?>
<a:theme xmlns:a="http://schemas.openxmlformats.org/drawingml/2006/main" name="スライド（TMI標準）">
  <a:themeElements>
    <a:clrScheme name="ユーザー定義 4">
      <a:dk1>
        <a:sysClr val="windowText" lastClr="000000"/>
      </a:dk1>
      <a:lt1>
        <a:sysClr val="window" lastClr="FFFFFF"/>
      </a:lt1>
      <a:dk2>
        <a:srgbClr val="676A55"/>
      </a:dk2>
      <a:lt2>
        <a:srgbClr val="EAEBDE"/>
      </a:lt2>
      <a:accent1>
        <a:srgbClr val="666450"/>
      </a:accent1>
      <a:accent2>
        <a:srgbClr val="97947B"/>
      </a:accent2>
      <a:accent3>
        <a:srgbClr val="A8CDD7"/>
      </a:accent3>
      <a:accent4>
        <a:srgbClr val="C0BEAF"/>
      </a:accent4>
      <a:accent5>
        <a:srgbClr val="CEC597"/>
      </a:accent5>
      <a:accent6>
        <a:srgbClr val="E8B7B7"/>
      </a:accent6>
      <a:hlink>
        <a:srgbClr val="DB5353"/>
      </a:hlink>
      <a:folHlink>
        <a:srgbClr val="90363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rnd"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300" b="1"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12700" cap="rnd"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300" b="1"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マスタ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マスタ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マスタ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マスタ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マスタ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マスタ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マスタ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マスタ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マスタ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スライド（TMI標準）" id="{FB9B4B32-7ABA-4CE6-AE1B-576910D2CE15}" vid="{EDA87C97-D7DA-4390-8DEB-B7E7D760FA8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597A6DD54B2D4BB5F63558C9048978" ma:contentTypeVersion="14" ma:contentTypeDescription="Create a new document." ma:contentTypeScope="" ma:versionID="d9f534ef2cd954e3c9de9cedd33d9611">
  <xsd:schema xmlns:xsd="http://www.w3.org/2001/XMLSchema" xmlns:xs="http://www.w3.org/2001/XMLSchema" xmlns:p="http://schemas.microsoft.com/office/2006/metadata/properties" xmlns:ns2="26d4876d-1652-4741-a251-c7328cbe4eec" xmlns:ns3="675ad150-b751-47e2-ad83-2ce7a9a72029" targetNamespace="http://schemas.microsoft.com/office/2006/metadata/properties" ma:root="true" ma:fieldsID="d28fd622ca44a508f89c344eabb53311" ns2:_="" ns3:_="">
    <xsd:import namespace="26d4876d-1652-4741-a251-c7328cbe4eec"/>
    <xsd:import namespace="675ad150-b751-47e2-ad83-2ce7a9a720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4876d-1652-4741-a251-c7328cbe4e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bbc5412-facb-47f6-beca-cc3ad60e99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5ad150-b751-47e2-ad83-2ce7a9a7202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4baef6dd-c4f8-403b-aac1-ae4cb52c231a}" ma:internalName="TaxCatchAll" ma:showField="CatchAllData" ma:web="675ad150-b751-47e2-ad83-2ce7a9a720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1F02CC-17D0-4A83-812F-17984BDC9193}"/>
</file>

<file path=customXml/itemProps2.xml><?xml version="1.0" encoding="utf-8"?>
<ds:datastoreItem xmlns:ds="http://schemas.openxmlformats.org/officeDocument/2006/customXml" ds:itemID="{55604624-965D-4BC8-8E1F-1F54B9A2DCA4}"/>
</file>

<file path=docProps/app.xml><?xml version="1.0" encoding="utf-8"?>
<Properties xmlns="http://schemas.openxmlformats.org/officeDocument/2006/extended-properties" xmlns:vt="http://schemas.openxmlformats.org/officeDocument/2006/docPropsVTypes">
  <TotalTime>0</TotalTime>
  <Words>880</Words>
  <Application>Microsoft Office PowerPoint</Application>
  <PresentationFormat>画面に合わせる (4:3)</PresentationFormat>
  <Paragraphs>78</Paragraphs>
  <Slides>6</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HGP教科書体</vt:lpstr>
      <vt:lpstr>HG創英角ｺﾞｼｯｸUB</vt:lpstr>
      <vt:lpstr>ＭＳ Ｐゴシック</vt:lpstr>
      <vt:lpstr>Arial</vt:lpstr>
      <vt:lpstr>Calibri</vt:lpstr>
      <vt:lpstr>Franklin Gothic Book</vt:lpstr>
      <vt:lpstr>Garamond</vt:lpstr>
      <vt:lpstr>Wingdings</vt:lpstr>
      <vt:lpstr>スライド（TMI標準）</vt:lpstr>
      <vt:lpstr>IBA 4th Asia-based International Finance Law Conference </vt:lpstr>
      <vt:lpstr>Recent Development of Japan’s Regulatory Framework</vt:lpstr>
      <vt:lpstr>Recent Development of Japan’s Regulatory Framework</vt:lpstr>
      <vt:lpstr>Recent Development of Japan’s Regulatory Framework</vt:lpstr>
      <vt:lpstr>Other Issues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1237</cp:revision>
  <cp:lastPrinted>2016-02-09T07:00:12Z</cp:lastPrinted>
  <dcterms:created xsi:type="dcterms:W3CDTF">2014-03-04T08:48:05Z</dcterms:created>
  <dcterms:modified xsi:type="dcterms:W3CDTF">2023-03-24T04:44:31Z</dcterms:modified>
</cp:coreProperties>
</file>