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147469736" r:id="rId2"/>
    <p:sldId id="2147469740" r:id="rId3"/>
    <p:sldId id="2147469741" r:id="rId4"/>
    <p:sldId id="256" r:id="rId5"/>
    <p:sldId id="261" r:id="rId6"/>
    <p:sldId id="265" r:id="rId7"/>
    <p:sldId id="262" r:id="rId8"/>
    <p:sldId id="263" r:id="rId9"/>
    <p:sldId id="264" r:id="rId10"/>
    <p:sldId id="2147469737" r:id="rId11"/>
    <p:sldId id="2134805098" r:id="rId12"/>
    <p:sldId id="2134805089" r:id="rId13"/>
    <p:sldId id="2134805090" r:id="rId14"/>
    <p:sldId id="2147469724" r:id="rId15"/>
    <p:sldId id="2147469726" r:id="rId16"/>
    <p:sldId id="2147469725" r:id="rId17"/>
    <p:sldId id="2147469727" r:id="rId18"/>
    <p:sldId id="2147469729" r:id="rId19"/>
    <p:sldId id="2147469728" r:id="rId20"/>
    <p:sldId id="2147469730" r:id="rId21"/>
    <p:sldId id="2147469731" r:id="rId22"/>
    <p:sldId id="2147469732" r:id="rId23"/>
    <p:sldId id="2147469738" r:id="rId24"/>
    <p:sldId id="2147469733" r:id="rId25"/>
    <p:sldId id="2147469734" r:id="rId26"/>
    <p:sldId id="2147469735" r:id="rId27"/>
    <p:sldId id="2134805091" r:id="rId28"/>
    <p:sldId id="2134805092" r:id="rId29"/>
    <p:sldId id="2134805099" r:id="rId30"/>
    <p:sldId id="2134805101" r:id="rId31"/>
    <p:sldId id="2147469721" r:id="rId32"/>
    <p:sldId id="2147469722" r:id="rId33"/>
    <p:sldId id="2134805097" r:id="rId34"/>
    <p:sldId id="2134805093" r:id="rId35"/>
    <p:sldId id="2134805094" r:id="rId36"/>
    <p:sldId id="2134805072" r:id="rId37"/>
    <p:sldId id="2134805102" r:id="rId38"/>
    <p:sldId id="2134805104" r:id="rId39"/>
    <p:sldId id="2147469723" r:id="rId40"/>
    <p:sldId id="2134805096" r:id="rId41"/>
    <p:sldId id="214746973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38BC5F-416A-4D79-89F4-96B1D994D0E7}" type="doc">
      <dgm:prSet loTypeId="urn:microsoft.com/office/officeart/2005/8/layout/radial1" loCatId="cycle" qsTypeId="urn:microsoft.com/office/officeart/2005/8/quickstyle/simple1" qsCatId="simple" csTypeId="urn:microsoft.com/office/officeart/2005/8/colors/accent0_3" csCatId="mainScheme" phldr="1"/>
      <dgm:spPr/>
      <dgm:t>
        <a:bodyPr/>
        <a:lstStyle/>
        <a:p>
          <a:endParaRPr lang="en-US"/>
        </a:p>
      </dgm:t>
    </dgm:pt>
    <dgm:pt modelId="{6F969EFB-76DD-4B27-B8AA-4B9EDCA27468}">
      <dgm:prSet phldrT="[Text]"/>
      <dgm:spPr/>
      <dgm:t>
        <a:bodyPr/>
        <a:lstStyle/>
        <a:p>
          <a:r>
            <a:rPr lang="en-US" dirty="0"/>
            <a:t>Global cooperation</a:t>
          </a:r>
        </a:p>
      </dgm:t>
    </dgm:pt>
    <dgm:pt modelId="{7B9EB284-A020-43E9-B35B-65FA24B35D1A}" type="parTrans" cxnId="{CD0D13EE-9F27-49EE-80C2-DF5453FA2D10}">
      <dgm:prSet/>
      <dgm:spPr/>
      <dgm:t>
        <a:bodyPr/>
        <a:lstStyle/>
        <a:p>
          <a:endParaRPr lang="en-US"/>
        </a:p>
      </dgm:t>
    </dgm:pt>
    <dgm:pt modelId="{568B9B04-03A4-4020-AB57-564C468186EF}" type="sibTrans" cxnId="{CD0D13EE-9F27-49EE-80C2-DF5453FA2D10}">
      <dgm:prSet/>
      <dgm:spPr/>
      <dgm:t>
        <a:bodyPr/>
        <a:lstStyle/>
        <a:p>
          <a:endParaRPr lang="en-US"/>
        </a:p>
      </dgm:t>
    </dgm:pt>
    <dgm:pt modelId="{A45C9364-294F-4D1D-A467-09A8604909E5}">
      <dgm:prSet phldrT="[Text]" custT="1"/>
      <dgm:spPr>
        <a:solidFill>
          <a:schemeClr val="accent6">
            <a:lumMod val="75000"/>
          </a:schemeClr>
        </a:solidFill>
      </dgm:spPr>
      <dgm:t>
        <a:bodyPr/>
        <a:lstStyle/>
        <a:p>
          <a:r>
            <a:rPr lang="en-US" sz="1600" dirty="0"/>
            <a:t>Environment</a:t>
          </a:r>
          <a:endParaRPr lang="en-US" sz="1300" dirty="0"/>
        </a:p>
      </dgm:t>
    </dgm:pt>
    <dgm:pt modelId="{11C19AD7-6185-4B00-9E07-8D07F2AFEC92}" type="parTrans" cxnId="{8E5C8981-0696-4563-8833-E2435399D063}">
      <dgm:prSet/>
      <dgm:spPr/>
      <dgm:t>
        <a:bodyPr/>
        <a:lstStyle/>
        <a:p>
          <a:endParaRPr lang="en-US"/>
        </a:p>
      </dgm:t>
    </dgm:pt>
    <dgm:pt modelId="{C009CF9F-4A0E-43EC-BC7F-6127407967BC}" type="sibTrans" cxnId="{8E5C8981-0696-4563-8833-E2435399D063}">
      <dgm:prSet/>
      <dgm:spPr/>
      <dgm:t>
        <a:bodyPr/>
        <a:lstStyle/>
        <a:p>
          <a:endParaRPr lang="en-US"/>
        </a:p>
      </dgm:t>
    </dgm:pt>
    <dgm:pt modelId="{A2854245-7048-45B8-B412-050AC2F094E6}">
      <dgm:prSet phldrT="[Text]"/>
      <dgm:spPr>
        <a:solidFill>
          <a:schemeClr val="accent1">
            <a:lumMod val="75000"/>
          </a:schemeClr>
        </a:solidFill>
      </dgm:spPr>
      <dgm:t>
        <a:bodyPr/>
        <a:lstStyle/>
        <a:p>
          <a:r>
            <a:rPr lang="en-US" dirty="0"/>
            <a:t>Development Goals</a:t>
          </a:r>
        </a:p>
      </dgm:t>
    </dgm:pt>
    <dgm:pt modelId="{42DE9710-0082-4199-B245-0AB871C6E4C2}" type="parTrans" cxnId="{2E321B57-0DC7-4206-B213-83619B9BADB8}">
      <dgm:prSet/>
      <dgm:spPr/>
      <dgm:t>
        <a:bodyPr/>
        <a:lstStyle/>
        <a:p>
          <a:endParaRPr lang="en-US"/>
        </a:p>
      </dgm:t>
    </dgm:pt>
    <dgm:pt modelId="{30B288BB-B3A8-4E49-8F5F-FFCC793DBA59}" type="sibTrans" cxnId="{2E321B57-0DC7-4206-B213-83619B9BADB8}">
      <dgm:prSet/>
      <dgm:spPr/>
      <dgm:t>
        <a:bodyPr/>
        <a:lstStyle/>
        <a:p>
          <a:endParaRPr lang="en-US"/>
        </a:p>
      </dgm:t>
    </dgm:pt>
    <dgm:pt modelId="{DBB799EF-55E1-450A-8727-76D876123D55}">
      <dgm:prSet phldrT="[Text]"/>
      <dgm:spPr>
        <a:solidFill>
          <a:schemeClr val="accent2">
            <a:lumMod val="75000"/>
          </a:schemeClr>
        </a:solidFill>
      </dgm:spPr>
      <dgm:t>
        <a:bodyPr/>
        <a:lstStyle/>
        <a:p>
          <a:r>
            <a:rPr lang="en-US" dirty="0"/>
            <a:t>Energy</a:t>
          </a:r>
        </a:p>
      </dgm:t>
    </dgm:pt>
    <dgm:pt modelId="{92AAE455-32BA-4C6F-BB9D-12AFA0D4D442}" type="parTrans" cxnId="{F8E35246-3030-4BF7-BC26-0802F466BE04}">
      <dgm:prSet/>
      <dgm:spPr/>
      <dgm:t>
        <a:bodyPr/>
        <a:lstStyle/>
        <a:p>
          <a:endParaRPr lang="en-US"/>
        </a:p>
      </dgm:t>
    </dgm:pt>
    <dgm:pt modelId="{87EDD772-6D0F-4B6C-8F23-96BFC8B01B0E}" type="sibTrans" cxnId="{F8E35246-3030-4BF7-BC26-0802F466BE04}">
      <dgm:prSet/>
      <dgm:spPr/>
      <dgm:t>
        <a:bodyPr/>
        <a:lstStyle/>
        <a:p>
          <a:endParaRPr lang="en-US"/>
        </a:p>
      </dgm:t>
    </dgm:pt>
    <dgm:pt modelId="{87B7519A-CBDF-4948-B3E9-B2994E4DD134}" type="pres">
      <dgm:prSet presAssocID="{F838BC5F-416A-4D79-89F4-96B1D994D0E7}" presName="cycle" presStyleCnt="0">
        <dgm:presLayoutVars>
          <dgm:chMax val="1"/>
          <dgm:dir/>
          <dgm:animLvl val="ctr"/>
          <dgm:resizeHandles val="exact"/>
        </dgm:presLayoutVars>
      </dgm:prSet>
      <dgm:spPr/>
    </dgm:pt>
    <dgm:pt modelId="{B653FBFC-F44B-45B9-9834-9F18519F1E84}" type="pres">
      <dgm:prSet presAssocID="{6F969EFB-76DD-4B27-B8AA-4B9EDCA27468}" presName="centerShape" presStyleLbl="node0" presStyleIdx="0" presStyleCnt="1"/>
      <dgm:spPr/>
    </dgm:pt>
    <dgm:pt modelId="{D7664F87-F37B-4119-B8F5-EBE83E90C5BA}" type="pres">
      <dgm:prSet presAssocID="{11C19AD7-6185-4B00-9E07-8D07F2AFEC92}" presName="Name9" presStyleLbl="parChTrans1D2" presStyleIdx="0" presStyleCnt="3"/>
      <dgm:spPr/>
    </dgm:pt>
    <dgm:pt modelId="{AD989718-9AFB-4A1F-BE26-8B21F1C538CB}" type="pres">
      <dgm:prSet presAssocID="{11C19AD7-6185-4B00-9E07-8D07F2AFEC92}" presName="connTx" presStyleLbl="parChTrans1D2" presStyleIdx="0" presStyleCnt="3"/>
      <dgm:spPr/>
    </dgm:pt>
    <dgm:pt modelId="{EC9E74C6-087C-4FC3-83D6-9416FC1113BC}" type="pres">
      <dgm:prSet presAssocID="{A45C9364-294F-4D1D-A467-09A8604909E5}" presName="node" presStyleLbl="node1" presStyleIdx="0" presStyleCnt="3">
        <dgm:presLayoutVars>
          <dgm:bulletEnabled val="1"/>
        </dgm:presLayoutVars>
      </dgm:prSet>
      <dgm:spPr/>
    </dgm:pt>
    <dgm:pt modelId="{9109C705-1210-4FBA-A0DD-12573AF43C6C}" type="pres">
      <dgm:prSet presAssocID="{42DE9710-0082-4199-B245-0AB871C6E4C2}" presName="Name9" presStyleLbl="parChTrans1D2" presStyleIdx="1" presStyleCnt="3"/>
      <dgm:spPr/>
    </dgm:pt>
    <dgm:pt modelId="{48A71130-E852-435A-920C-C82DB9AC2039}" type="pres">
      <dgm:prSet presAssocID="{42DE9710-0082-4199-B245-0AB871C6E4C2}" presName="connTx" presStyleLbl="parChTrans1D2" presStyleIdx="1" presStyleCnt="3"/>
      <dgm:spPr/>
    </dgm:pt>
    <dgm:pt modelId="{932D7270-2D91-439F-9F33-032C08BCCF9C}" type="pres">
      <dgm:prSet presAssocID="{A2854245-7048-45B8-B412-050AC2F094E6}" presName="node" presStyleLbl="node1" presStyleIdx="1" presStyleCnt="3">
        <dgm:presLayoutVars>
          <dgm:bulletEnabled val="1"/>
        </dgm:presLayoutVars>
      </dgm:prSet>
      <dgm:spPr/>
    </dgm:pt>
    <dgm:pt modelId="{96834359-6826-4CD8-8197-F3D551390548}" type="pres">
      <dgm:prSet presAssocID="{92AAE455-32BA-4C6F-BB9D-12AFA0D4D442}" presName="Name9" presStyleLbl="parChTrans1D2" presStyleIdx="2" presStyleCnt="3"/>
      <dgm:spPr/>
    </dgm:pt>
    <dgm:pt modelId="{537C0D2C-731F-4AB8-9FDA-0FEB1695C1AD}" type="pres">
      <dgm:prSet presAssocID="{92AAE455-32BA-4C6F-BB9D-12AFA0D4D442}" presName="connTx" presStyleLbl="parChTrans1D2" presStyleIdx="2" presStyleCnt="3"/>
      <dgm:spPr/>
    </dgm:pt>
    <dgm:pt modelId="{FA9E34BA-61DC-4F39-A156-54BF8680B5FE}" type="pres">
      <dgm:prSet presAssocID="{DBB799EF-55E1-450A-8727-76D876123D55}" presName="node" presStyleLbl="node1" presStyleIdx="2" presStyleCnt="3">
        <dgm:presLayoutVars>
          <dgm:bulletEnabled val="1"/>
        </dgm:presLayoutVars>
      </dgm:prSet>
      <dgm:spPr/>
    </dgm:pt>
  </dgm:ptLst>
  <dgm:cxnLst>
    <dgm:cxn modelId="{F7A02940-CE80-4022-98D6-C89E31023386}" type="presOf" srcId="{92AAE455-32BA-4C6F-BB9D-12AFA0D4D442}" destId="{96834359-6826-4CD8-8197-F3D551390548}" srcOrd="0" destOrd="0" presId="urn:microsoft.com/office/officeart/2005/8/layout/radial1"/>
    <dgm:cxn modelId="{24083662-8F78-4CAF-AD04-B4528C4F6895}" type="presOf" srcId="{11C19AD7-6185-4B00-9E07-8D07F2AFEC92}" destId="{D7664F87-F37B-4119-B8F5-EBE83E90C5BA}" srcOrd="0" destOrd="0" presId="urn:microsoft.com/office/officeart/2005/8/layout/radial1"/>
    <dgm:cxn modelId="{F8E35246-3030-4BF7-BC26-0802F466BE04}" srcId="{6F969EFB-76DD-4B27-B8AA-4B9EDCA27468}" destId="{DBB799EF-55E1-450A-8727-76D876123D55}" srcOrd="2" destOrd="0" parTransId="{92AAE455-32BA-4C6F-BB9D-12AFA0D4D442}" sibTransId="{87EDD772-6D0F-4B6C-8F23-96BFC8B01B0E}"/>
    <dgm:cxn modelId="{2E321B57-0DC7-4206-B213-83619B9BADB8}" srcId="{6F969EFB-76DD-4B27-B8AA-4B9EDCA27468}" destId="{A2854245-7048-45B8-B412-050AC2F094E6}" srcOrd="1" destOrd="0" parTransId="{42DE9710-0082-4199-B245-0AB871C6E4C2}" sibTransId="{30B288BB-B3A8-4E49-8F5F-FFCC793DBA59}"/>
    <dgm:cxn modelId="{B7065F7A-34F8-49AD-A40D-3B0EDEF4BB9A}" type="presOf" srcId="{DBB799EF-55E1-450A-8727-76D876123D55}" destId="{FA9E34BA-61DC-4F39-A156-54BF8680B5FE}" srcOrd="0" destOrd="0" presId="urn:microsoft.com/office/officeart/2005/8/layout/radial1"/>
    <dgm:cxn modelId="{F85D9F7D-5F89-4832-BA3F-B6EC3F53F86A}" type="presOf" srcId="{F838BC5F-416A-4D79-89F4-96B1D994D0E7}" destId="{87B7519A-CBDF-4948-B3E9-B2994E4DD134}" srcOrd="0" destOrd="0" presId="urn:microsoft.com/office/officeart/2005/8/layout/radial1"/>
    <dgm:cxn modelId="{8E5C8981-0696-4563-8833-E2435399D063}" srcId="{6F969EFB-76DD-4B27-B8AA-4B9EDCA27468}" destId="{A45C9364-294F-4D1D-A467-09A8604909E5}" srcOrd="0" destOrd="0" parTransId="{11C19AD7-6185-4B00-9E07-8D07F2AFEC92}" sibTransId="{C009CF9F-4A0E-43EC-BC7F-6127407967BC}"/>
    <dgm:cxn modelId="{121C6F9D-FBB9-421F-B75A-0CCCA09DDF04}" type="presOf" srcId="{92AAE455-32BA-4C6F-BB9D-12AFA0D4D442}" destId="{537C0D2C-731F-4AB8-9FDA-0FEB1695C1AD}" srcOrd="1" destOrd="0" presId="urn:microsoft.com/office/officeart/2005/8/layout/radial1"/>
    <dgm:cxn modelId="{9B9E68B0-735E-491D-AA5A-C5A5E4E03F38}" type="presOf" srcId="{6F969EFB-76DD-4B27-B8AA-4B9EDCA27468}" destId="{B653FBFC-F44B-45B9-9834-9F18519F1E84}" srcOrd="0" destOrd="0" presId="urn:microsoft.com/office/officeart/2005/8/layout/radial1"/>
    <dgm:cxn modelId="{D7D1B2B3-B6A7-4087-9BC5-FA792A4B4DED}" type="presOf" srcId="{42DE9710-0082-4199-B245-0AB871C6E4C2}" destId="{48A71130-E852-435A-920C-C82DB9AC2039}" srcOrd="1" destOrd="0" presId="urn:microsoft.com/office/officeart/2005/8/layout/radial1"/>
    <dgm:cxn modelId="{58DF02BC-68FB-4B8B-A08A-6F8A666A98F9}" type="presOf" srcId="{11C19AD7-6185-4B00-9E07-8D07F2AFEC92}" destId="{AD989718-9AFB-4A1F-BE26-8B21F1C538CB}" srcOrd="1" destOrd="0" presId="urn:microsoft.com/office/officeart/2005/8/layout/radial1"/>
    <dgm:cxn modelId="{A38316D5-F71C-4652-BE3D-DF6D461BCD59}" type="presOf" srcId="{42DE9710-0082-4199-B245-0AB871C6E4C2}" destId="{9109C705-1210-4FBA-A0DD-12573AF43C6C}" srcOrd="0" destOrd="0" presId="urn:microsoft.com/office/officeart/2005/8/layout/radial1"/>
    <dgm:cxn modelId="{A81B44E0-065F-4536-8DFA-A86C0088D724}" type="presOf" srcId="{A2854245-7048-45B8-B412-050AC2F094E6}" destId="{932D7270-2D91-439F-9F33-032C08BCCF9C}" srcOrd="0" destOrd="0" presId="urn:microsoft.com/office/officeart/2005/8/layout/radial1"/>
    <dgm:cxn modelId="{CD0D13EE-9F27-49EE-80C2-DF5453FA2D10}" srcId="{F838BC5F-416A-4D79-89F4-96B1D994D0E7}" destId="{6F969EFB-76DD-4B27-B8AA-4B9EDCA27468}" srcOrd="0" destOrd="0" parTransId="{7B9EB284-A020-43E9-B35B-65FA24B35D1A}" sibTransId="{568B9B04-03A4-4020-AB57-564C468186EF}"/>
    <dgm:cxn modelId="{C3514CF2-0194-4C3B-A054-2E9B9C5547C4}" type="presOf" srcId="{A45C9364-294F-4D1D-A467-09A8604909E5}" destId="{EC9E74C6-087C-4FC3-83D6-9416FC1113BC}" srcOrd="0" destOrd="0" presId="urn:microsoft.com/office/officeart/2005/8/layout/radial1"/>
    <dgm:cxn modelId="{A403646C-529D-47D5-91B3-AB2A4FFDAD5F}" type="presParOf" srcId="{87B7519A-CBDF-4948-B3E9-B2994E4DD134}" destId="{B653FBFC-F44B-45B9-9834-9F18519F1E84}" srcOrd="0" destOrd="0" presId="urn:microsoft.com/office/officeart/2005/8/layout/radial1"/>
    <dgm:cxn modelId="{7F1FAE51-2351-446F-AA5F-CA5E1129A2D7}" type="presParOf" srcId="{87B7519A-CBDF-4948-B3E9-B2994E4DD134}" destId="{D7664F87-F37B-4119-B8F5-EBE83E90C5BA}" srcOrd="1" destOrd="0" presId="urn:microsoft.com/office/officeart/2005/8/layout/radial1"/>
    <dgm:cxn modelId="{179304B5-0F33-44B5-A262-9D4FD607CE21}" type="presParOf" srcId="{D7664F87-F37B-4119-B8F5-EBE83E90C5BA}" destId="{AD989718-9AFB-4A1F-BE26-8B21F1C538CB}" srcOrd="0" destOrd="0" presId="urn:microsoft.com/office/officeart/2005/8/layout/radial1"/>
    <dgm:cxn modelId="{87C23B9F-1D6D-4DFE-84C3-A2538BDA4598}" type="presParOf" srcId="{87B7519A-CBDF-4948-B3E9-B2994E4DD134}" destId="{EC9E74C6-087C-4FC3-83D6-9416FC1113BC}" srcOrd="2" destOrd="0" presId="urn:microsoft.com/office/officeart/2005/8/layout/radial1"/>
    <dgm:cxn modelId="{B4D4226F-6ED3-42B1-8712-8C51FD5F3629}" type="presParOf" srcId="{87B7519A-CBDF-4948-B3E9-B2994E4DD134}" destId="{9109C705-1210-4FBA-A0DD-12573AF43C6C}" srcOrd="3" destOrd="0" presId="urn:microsoft.com/office/officeart/2005/8/layout/radial1"/>
    <dgm:cxn modelId="{4F3E92E9-50FB-476F-811A-BE7D4625DE4F}" type="presParOf" srcId="{9109C705-1210-4FBA-A0DD-12573AF43C6C}" destId="{48A71130-E852-435A-920C-C82DB9AC2039}" srcOrd="0" destOrd="0" presId="urn:microsoft.com/office/officeart/2005/8/layout/radial1"/>
    <dgm:cxn modelId="{40F602F4-CE39-4CF3-B1C7-894825A39CED}" type="presParOf" srcId="{87B7519A-CBDF-4948-B3E9-B2994E4DD134}" destId="{932D7270-2D91-439F-9F33-032C08BCCF9C}" srcOrd="4" destOrd="0" presId="urn:microsoft.com/office/officeart/2005/8/layout/radial1"/>
    <dgm:cxn modelId="{EA1C0E1B-8677-44E7-BBFC-4636BC0B97CE}" type="presParOf" srcId="{87B7519A-CBDF-4948-B3E9-B2994E4DD134}" destId="{96834359-6826-4CD8-8197-F3D551390548}" srcOrd="5" destOrd="0" presId="urn:microsoft.com/office/officeart/2005/8/layout/radial1"/>
    <dgm:cxn modelId="{D74DC7A6-D69F-4474-BC89-F44A28E44FAD}" type="presParOf" srcId="{96834359-6826-4CD8-8197-F3D551390548}" destId="{537C0D2C-731F-4AB8-9FDA-0FEB1695C1AD}" srcOrd="0" destOrd="0" presId="urn:microsoft.com/office/officeart/2005/8/layout/radial1"/>
    <dgm:cxn modelId="{BF7FBB31-2261-4A12-8A2C-29E681D0CB71}" type="presParOf" srcId="{87B7519A-CBDF-4948-B3E9-B2994E4DD134}" destId="{FA9E34BA-61DC-4F39-A156-54BF8680B5FE}" srcOrd="6"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B7CAF9-114F-49C4-A513-AE0B86C8FB7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7064F489-1E01-431B-A3C4-FF76FCD8732A}">
      <dgm:prSet phldrT="[Text]"/>
      <dgm:spPr>
        <a:solidFill>
          <a:schemeClr val="accent2">
            <a:lumMod val="75000"/>
          </a:schemeClr>
        </a:solidFill>
        <a:ln>
          <a:noFill/>
        </a:ln>
      </dgm:spPr>
      <dgm:t>
        <a:bodyPr/>
        <a:lstStyle/>
        <a:p>
          <a:r>
            <a:rPr lang="en-US" dirty="0"/>
            <a:t>Asia</a:t>
          </a:r>
        </a:p>
      </dgm:t>
    </dgm:pt>
    <dgm:pt modelId="{23D88302-BB5A-4E6C-BB87-8C051EF30FD4}" type="parTrans" cxnId="{01F5A78F-3840-486D-B0B5-62177FD747BA}">
      <dgm:prSet/>
      <dgm:spPr/>
      <dgm:t>
        <a:bodyPr/>
        <a:lstStyle/>
        <a:p>
          <a:endParaRPr lang="en-US"/>
        </a:p>
      </dgm:t>
    </dgm:pt>
    <dgm:pt modelId="{24029637-E215-4CEF-BB8D-1E1ACA2BD52E}" type="sibTrans" cxnId="{01F5A78F-3840-486D-B0B5-62177FD747BA}">
      <dgm:prSet/>
      <dgm:spPr/>
      <dgm:t>
        <a:bodyPr/>
        <a:lstStyle/>
        <a:p>
          <a:endParaRPr lang="en-US"/>
        </a:p>
      </dgm:t>
    </dgm:pt>
    <dgm:pt modelId="{91D1B2E1-6B24-4A22-B497-33DF1410A256}">
      <dgm:prSet phldrT="[Text]" custT="1"/>
      <dgm:spPr>
        <a:solidFill>
          <a:schemeClr val="accent2">
            <a:lumMod val="75000"/>
            <a:alpha val="90000"/>
          </a:schemeClr>
        </a:solidFill>
        <a:ln>
          <a:noFill/>
        </a:ln>
      </dgm:spPr>
      <dgm:t>
        <a:bodyPr/>
        <a:lstStyle/>
        <a:p>
          <a:r>
            <a:rPr lang="en-US" sz="1600" dirty="0">
              <a:solidFill>
                <a:schemeClr val="bg1"/>
              </a:solidFill>
            </a:rPr>
            <a:t>China's Emissions Trading System (2021)</a:t>
          </a:r>
        </a:p>
      </dgm:t>
    </dgm:pt>
    <dgm:pt modelId="{30203066-5BC0-440E-AB12-F1801C4A3303}" type="parTrans" cxnId="{399C722D-8B73-43A5-99EC-F20FAB5135A2}">
      <dgm:prSet/>
      <dgm:spPr/>
      <dgm:t>
        <a:bodyPr/>
        <a:lstStyle/>
        <a:p>
          <a:endParaRPr lang="en-US"/>
        </a:p>
      </dgm:t>
    </dgm:pt>
    <dgm:pt modelId="{7F2E2912-BFA9-4517-B97A-05A274239534}" type="sibTrans" cxnId="{399C722D-8B73-43A5-99EC-F20FAB5135A2}">
      <dgm:prSet/>
      <dgm:spPr/>
      <dgm:t>
        <a:bodyPr/>
        <a:lstStyle/>
        <a:p>
          <a:endParaRPr lang="en-US"/>
        </a:p>
      </dgm:t>
    </dgm:pt>
    <dgm:pt modelId="{4B0BF64B-EDED-4593-BBE6-8186A1CD7008}">
      <dgm:prSet phldrT="[Text]" custT="1"/>
      <dgm:spPr>
        <a:solidFill>
          <a:schemeClr val="accent2">
            <a:lumMod val="75000"/>
            <a:alpha val="90000"/>
          </a:schemeClr>
        </a:solidFill>
        <a:ln>
          <a:noFill/>
        </a:ln>
      </dgm:spPr>
      <dgm:t>
        <a:bodyPr/>
        <a:lstStyle/>
        <a:p>
          <a:r>
            <a:rPr lang="en-US" sz="1600" dirty="0">
              <a:solidFill>
                <a:schemeClr val="bg1"/>
              </a:solidFill>
            </a:rPr>
            <a:t>Constitutes the single largest global climate policy </a:t>
          </a:r>
        </a:p>
      </dgm:t>
    </dgm:pt>
    <dgm:pt modelId="{330DFBFA-67FE-48D8-8282-32562203324D}" type="parTrans" cxnId="{0EDA0A10-984F-488A-9452-7BCF1A308F36}">
      <dgm:prSet/>
      <dgm:spPr/>
      <dgm:t>
        <a:bodyPr/>
        <a:lstStyle/>
        <a:p>
          <a:endParaRPr lang="en-US"/>
        </a:p>
      </dgm:t>
    </dgm:pt>
    <dgm:pt modelId="{EAADDFB3-7F7B-4849-9BE6-9A655EDEFDE4}" type="sibTrans" cxnId="{0EDA0A10-984F-488A-9452-7BCF1A308F36}">
      <dgm:prSet/>
      <dgm:spPr/>
      <dgm:t>
        <a:bodyPr/>
        <a:lstStyle/>
        <a:p>
          <a:endParaRPr lang="en-US"/>
        </a:p>
      </dgm:t>
    </dgm:pt>
    <dgm:pt modelId="{EF88C478-6EE4-4A7B-853E-55805AA9E6D0}">
      <dgm:prSet phldrT="[Text]"/>
      <dgm:spPr>
        <a:solidFill>
          <a:srgbClr val="44546A"/>
        </a:solidFill>
        <a:ln>
          <a:noFill/>
        </a:ln>
      </dgm:spPr>
      <dgm:t>
        <a:bodyPr/>
        <a:lstStyle/>
        <a:p>
          <a:r>
            <a:rPr lang="en-US" dirty="0"/>
            <a:t>EU</a:t>
          </a:r>
        </a:p>
      </dgm:t>
    </dgm:pt>
    <dgm:pt modelId="{05364D84-3BE1-4A25-80DA-80365E0BAF09}" type="parTrans" cxnId="{EC34FAB4-CAFC-447F-8165-E95225BB2BFD}">
      <dgm:prSet/>
      <dgm:spPr/>
      <dgm:t>
        <a:bodyPr/>
        <a:lstStyle/>
        <a:p>
          <a:endParaRPr lang="en-US"/>
        </a:p>
      </dgm:t>
    </dgm:pt>
    <dgm:pt modelId="{225C68A4-5F69-4B0B-A6FA-7923E6666FBF}" type="sibTrans" cxnId="{EC34FAB4-CAFC-447F-8165-E95225BB2BFD}">
      <dgm:prSet/>
      <dgm:spPr/>
      <dgm:t>
        <a:bodyPr/>
        <a:lstStyle/>
        <a:p>
          <a:endParaRPr lang="en-US"/>
        </a:p>
      </dgm:t>
    </dgm:pt>
    <dgm:pt modelId="{5594EDA2-1273-43DB-9AE5-393BBE6DB6D4}">
      <dgm:prSet phldrT="[Text]" custT="1"/>
      <dgm:spPr>
        <a:solidFill>
          <a:srgbClr val="44546A">
            <a:alpha val="90000"/>
          </a:srgbClr>
        </a:solidFill>
        <a:ln>
          <a:noFill/>
        </a:ln>
      </dgm:spPr>
      <dgm:t>
        <a:bodyPr/>
        <a:lstStyle/>
        <a:p>
          <a:r>
            <a:rPr lang="en-US" sz="1600" dirty="0">
              <a:solidFill>
                <a:schemeClr val="bg1"/>
              </a:solidFill>
            </a:rPr>
            <a:t>Fit for 55 (2021)</a:t>
          </a:r>
        </a:p>
      </dgm:t>
    </dgm:pt>
    <dgm:pt modelId="{7BE7EFBC-8016-4568-AD09-CF086E6AA917}" type="parTrans" cxnId="{039F72F3-F4BB-4FA5-8EE3-4E60786C2C5A}">
      <dgm:prSet/>
      <dgm:spPr/>
      <dgm:t>
        <a:bodyPr/>
        <a:lstStyle/>
        <a:p>
          <a:endParaRPr lang="en-US"/>
        </a:p>
      </dgm:t>
    </dgm:pt>
    <dgm:pt modelId="{F64AB7A9-5BB0-48E5-8067-07E43BFA47F2}" type="sibTrans" cxnId="{039F72F3-F4BB-4FA5-8EE3-4E60786C2C5A}">
      <dgm:prSet/>
      <dgm:spPr/>
      <dgm:t>
        <a:bodyPr/>
        <a:lstStyle/>
        <a:p>
          <a:endParaRPr lang="en-US"/>
        </a:p>
      </dgm:t>
    </dgm:pt>
    <dgm:pt modelId="{4DFE46D5-F446-463F-BA3A-6CC08D1B1B4C}">
      <dgm:prSet phldrT="[Text]" custT="1"/>
      <dgm:spPr>
        <a:solidFill>
          <a:srgbClr val="44546A">
            <a:alpha val="90000"/>
          </a:srgbClr>
        </a:solidFill>
        <a:ln>
          <a:noFill/>
        </a:ln>
      </dgm:spPr>
      <dgm:t>
        <a:bodyPr/>
        <a:lstStyle/>
        <a:p>
          <a:r>
            <a:rPr lang="en-US" sz="1600" dirty="0">
              <a:solidFill>
                <a:schemeClr val="bg1"/>
              </a:solidFill>
            </a:rPr>
            <a:t>Set of proposals to revise and update EU legislation</a:t>
          </a:r>
        </a:p>
      </dgm:t>
    </dgm:pt>
    <dgm:pt modelId="{E38955C5-B70B-49A0-96FB-C57644A706E2}" type="parTrans" cxnId="{9BE1C9FF-DFFF-42DC-87AB-4A8F83FF9BBA}">
      <dgm:prSet/>
      <dgm:spPr/>
      <dgm:t>
        <a:bodyPr/>
        <a:lstStyle/>
        <a:p>
          <a:endParaRPr lang="en-US"/>
        </a:p>
      </dgm:t>
    </dgm:pt>
    <dgm:pt modelId="{CC4F1ABF-A63E-45FD-BE90-43C6FC94B1AD}" type="sibTrans" cxnId="{9BE1C9FF-DFFF-42DC-87AB-4A8F83FF9BBA}">
      <dgm:prSet/>
      <dgm:spPr/>
      <dgm:t>
        <a:bodyPr/>
        <a:lstStyle/>
        <a:p>
          <a:endParaRPr lang="en-US"/>
        </a:p>
      </dgm:t>
    </dgm:pt>
    <dgm:pt modelId="{855EE0F4-F699-426F-90C5-9F370E2B2EF0}">
      <dgm:prSet phldrT="[Text]"/>
      <dgm:spPr>
        <a:solidFill>
          <a:schemeClr val="accent6">
            <a:lumMod val="75000"/>
          </a:schemeClr>
        </a:solidFill>
        <a:ln>
          <a:noFill/>
        </a:ln>
      </dgm:spPr>
      <dgm:t>
        <a:bodyPr/>
        <a:lstStyle/>
        <a:p>
          <a:r>
            <a:rPr lang="en-US" dirty="0"/>
            <a:t>Americas</a:t>
          </a:r>
        </a:p>
      </dgm:t>
    </dgm:pt>
    <dgm:pt modelId="{B26246B2-2A09-4850-8320-0A3E6234751E}" type="parTrans" cxnId="{B07E547F-B30D-43BF-9107-ABF81ABFD9D0}">
      <dgm:prSet/>
      <dgm:spPr/>
      <dgm:t>
        <a:bodyPr/>
        <a:lstStyle/>
        <a:p>
          <a:endParaRPr lang="en-US"/>
        </a:p>
      </dgm:t>
    </dgm:pt>
    <dgm:pt modelId="{A4BDE274-F1BB-492F-80C3-ACE250CF31B5}" type="sibTrans" cxnId="{B07E547F-B30D-43BF-9107-ABF81ABFD9D0}">
      <dgm:prSet/>
      <dgm:spPr/>
      <dgm:t>
        <a:bodyPr/>
        <a:lstStyle/>
        <a:p>
          <a:endParaRPr lang="en-US"/>
        </a:p>
      </dgm:t>
    </dgm:pt>
    <dgm:pt modelId="{A8D67AE0-21F2-4107-85F8-75EB74E84B31}">
      <dgm:prSet phldrT="[Text]" custT="1"/>
      <dgm:spPr>
        <a:solidFill>
          <a:schemeClr val="accent6">
            <a:lumMod val="75000"/>
            <a:alpha val="90000"/>
          </a:schemeClr>
        </a:solidFill>
        <a:ln>
          <a:noFill/>
        </a:ln>
      </dgm:spPr>
      <dgm:t>
        <a:bodyPr/>
        <a:lstStyle/>
        <a:p>
          <a:r>
            <a:rPr lang="en-US" sz="1600" dirty="0">
              <a:solidFill>
                <a:schemeClr val="bg1"/>
              </a:solidFill>
            </a:rPr>
            <a:t>The Securities and Exchange Commission rules for climate disclosure (2022) </a:t>
          </a:r>
        </a:p>
      </dgm:t>
    </dgm:pt>
    <dgm:pt modelId="{6025414C-D76F-48D4-B834-8206A46DCF83}" type="parTrans" cxnId="{4B2BCBE4-8966-4F49-A707-C9B072105EE9}">
      <dgm:prSet/>
      <dgm:spPr/>
      <dgm:t>
        <a:bodyPr/>
        <a:lstStyle/>
        <a:p>
          <a:endParaRPr lang="en-US"/>
        </a:p>
      </dgm:t>
    </dgm:pt>
    <dgm:pt modelId="{61879072-4D58-4C12-A529-FDAC16AE3094}" type="sibTrans" cxnId="{4B2BCBE4-8966-4F49-A707-C9B072105EE9}">
      <dgm:prSet/>
      <dgm:spPr/>
      <dgm:t>
        <a:bodyPr/>
        <a:lstStyle/>
        <a:p>
          <a:endParaRPr lang="en-US"/>
        </a:p>
      </dgm:t>
    </dgm:pt>
    <dgm:pt modelId="{9CF8E7A1-A7EF-43DF-B851-BA456D026350}">
      <dgm:prSet phldrT="[Text]" custT="1"/>
      <dgm:spPr>
        <a:solidFill>
          <a:schemeClr val="accent6">
            <a:lumMod val="75000"/>
            <a:alpha val="90000"/>
          </a:schemeClr>
        </a:solidFill>
        <a:ln>
          <a:noFill/>
        </a:ln>
      </dgm:spPr>
      <dgm:t>
        <a:bodyPr/>
        <a:lstStyle/>
        <a:p>
          <a:r>
            <a:rPr lang="en-US" sz="1600" dirty="0">
              <a:solidFill>
                <a:schemeClr val="bg1"/>
              </a:solidFill>
            </a:rPr>
            <a:t>Registrants are required to include climate-related disclosures and periodic reports</a:t>
          </a:r>
        </a:p>
      </dgm:t>
    </dgm:pt>
    <dgm:pt modelId="{1DCF0AA9-CEB4-4956-A8D9-38E58DAB5089}" type="parTrans" cxnId="{45DFCCC7-5696-4B69-BD3B-F50ABEA36B52}">
      <dgm:prSet/>
      <dgm:spPr/>
      <dgm:t>
        <a:bodyPr/>
        <a:lstStyle/>
        <a:p>
          <a:endParaRPr lang="en-US"/>
        </a:p>
      </dgm:t>
    </dgm:pt>
    <dgm:pt modelId="{C81A8ADB-36E9-4B84-9ECA-C93465CE3794}" type="sibTrans" cxnId="{45DFCCC7-5696-4B69-BD3B-F50ABEA36B52}">
      <dgm:prSet/>
      <dgm:spPr/>
      <dgm:t>
        <a:bodyPr/>
        <a:lstStyle/>
        <a:p>
          <a:endParaRPr lang="en-US"/>
        </a:p>
      </dgm:t>
    </dgm:pt>
    <dgm:pt modelId="{8314024C-EC00-4360-9AD2-5E59715626F9}" type="pres">
      <dgm:prSet presAssocID="{47B7CAF9-114F-49C4-A513-AE0B86C8FB78}" presName="linearFlow" presStyleCnt="0">
        <dgm:presLayoutVars>
          <dgm:dir/>
          <dgm:animLvl val="lvl"/>
          <dgm:resizeHandles val="exact"/>
        </dgm:presLayoutVars>
      </dgm:prSet>
      <dgm:spPr/>
    </dgm:pt>
    <dgm:pt modelId="{A5E54783-DCF1-45DE-B39C-3D0241171930}" type="pres">
      <dgm:prSet presAssocID="{7064F489-1E01-431B-A3C4-FF76FCD8732A}" presName="composite" presStyleCnt="0"/>
      <dgm:spPr/>
    </dgm:pt>
    <dgm:pt modelId="{AE72F8A6-3B2B-4BD4-BD03-CC828A929D6F}" type="pres">
      <dgm:prSet presAssocID="{7064F489-1E01-431B-A3C4-FF76FCD8732A}" presName="parentText" presStyleLbl="alignNode1" presStyleIdx="0" presStyleCnt="3">
        <dgm:presLayoutVars>
          <dgm:chMax val="1"/>
          <dgm:bulletEnabled val="1"/>
        </dgm:presLayoutVars>
      </dgm:prSet>
      <dgm:spPr/>
    </dgm:pt>
    <dgm:pt modelId="{A798EC05-9E10-49B6-9001-37A5909F3FE6}" type="pres">
      <dgm:prSet presAssocID="{7064F489-1E01-431B-A3C4-FF76FCD8732A}" presName="descendantText" presStyleLbl="alignAcc1" presStyleIdx="0" presStyleCnt="3" custLinFactNeighborX="245">
        <dgm:presLayoutVars>
          <dgm:bulletEnabled val="1"/>
        </dgm:presLayoutVars>
      </dgm:prSet>
      <dgm:spPr/>
    </dgm:pt>
    <dgm:pt modelId="{0D76C6E4-EE74-4B0B-AD03-8567C5FD383F}" type="pres">
      <dgm:prSet presAssocID="{24029637-E215-4CEF-BB8D-1E1ACA2BD52E}" presName="sp" presStyleCnt="0"/>
      <dgm:spPr/>
    </dgm:pt>
    <dgm:pt modelId="{209FD1BD-04AC-4DC9-ADAC-FBA3E715F6E4}" type="pres">
      <dgm:prSet presAssocID="{EF88C478-6EE4-4A7B-853E-55805AA9E6D0}" presName="composite" presStyleCnt="0"/>
      <dgm:spPr/>
    </dgm:pt>
    <dgm:pt modelId="{DC8AD338-9FDA-40A0-9900-9156B13DCEC2}" type="pres">
      <dgm:prSet presAssocID="{EF88C478-6EE4-4A7B-853E-55805AA9E6D0}" presName="parentText" presStyleLbl="alignNode1" presStyleIdx="1" presStyleCnt="3">
        <dgm:presLayoutVars>
          <dgm:chMax val="1"/>
          <dgm:bulletEnabled val="1"/>
        </dgm:presLayoutVars>
      </dgm:prSet>
      <dgm:spPr/>
    </dgm:pt>
    <dgm:pt modelId="{B51ECDAF-4416-4565-A605-BEBD781BE49C}" type="pres">
      <dgm:prSet presAssocID="{EF88C478-6EE4-4A7B-853E-55805AA9E6D0}" presName="descendantText" presStyleLbl="alignAcc1" presStyleIdx="1" presStyleCnt="3">
        <dgm:presLayoutVars>
          <dgm:bulletEnabled val="1"/>
        </dgm:presLayoutVars>
      </dgm:prSet>
      <dgm:spPr/>
    </dgm:pt>
    <dgm:pt modelId="{732CCC81-2266-4357-B659-6CB92D8BC33D}" type="pres">
      <dgm:prSet presAssocID="{225C68A4-5F69-4B0B-A6FA-7923E6666FBF}" presName="sp" presStyleCnt="0"/>
      <dgm:spPr/>
    </dgm:pt>
    <dgm:pt modelId="{54448AB1-E12D-4758-945D-5CAEDEFD8421}" type="pres">
      <dgm:prSet presAssocID="{855EE0F4-F699-426F-90C5-9F370E2B2EF0}" presName="composite" presStyleCnt="0"/>
      <dgm:spPr/>
    </dgm:pt>
    <dgm:pt modelId="{6AC45CD7-1898-4565-B7E4-A1000F540400}" type="pres">
      <dgm:prSet presAssocID="{855EE0F4-F699-426F-90C5-9F370E2B2EF0}" presName="parentText" presStyleLbl="alignNode1" presStyleIdx="2" presStyleCnt="3">
        <dgm:presLayoutVars>
          <dgm:chMax val="1"/>
          <dgm:bulletEnabled val="1"/>
        </dgm:presLayoutVars>
      </dgm:prSet>
      <dgm:spPr/>
    </dgm:pt>
    <dgm:pt modelId="{515ACD5A-8D66-44A2-B175-4567C09398C5}" type="pres">
      <dgm:prSet presAssocID="{855EE0F4-F699-426F-90C5-9F370E2B2EF0}" presName="descendantText" presStyleLbl="alignAcc1" presStyleIdx="2" presStyleCnt="3">
        <dgm:presLayoutVars>
          <dgm:bulletEnabled val="1"/>
        </dgm:presLayoutVars>
      </dgm:prSet>
      <dgm:spPr/>
    </dgm:pt>
  </dgm:ptLst>
  <dgm:cxnLst>
    <dgm:cxn modelId="{0EDA0A10-984F-488A-9452-7BCF1A308F36}" srcId="{91D1B2E1-6B24-4A22-B497-33DF1410A256}" destId="{4B0BF64B-EDED-4593-BBE6-8186A1CD7008}" srcOrd="0" destOrd="0" parTransId="{330DFBFA-67FE-48D8-8282-32562203324D}" sibTransId="{EAADDFB3-7F7B-4849-9BE6-9A655EDEFDE4}"/>
    <dgm:cxn modelId="{ABB1B727-4DC4-47CF-9E6A-EA018DCA5C6A}" type="presOf" srcId="{5594EDA2-1273-43DB-9AE5-393BBE6DB6D4}" destId="{B51ECDAF-4416-4565-A605-BEBD781BE49C}" srcOrd="0" destOrd="0" presId="urn:microsoft.com/office/officeart/2005/8/layout/chevron2"/>
    <dgm:cxn modelId="{A9EB1F2D-1497-4CCC-B16C-E6C975D770B0}" type="presOf" srcId="{91D1B2E1-6B24-4A22-B497-33DF1410A256}" destId="{A798EC05-9E10-49B6-9001-37A5909F3FE6}" srcOrd="0" destOrd="0" presId="urn:microsoft.com/office/officeart/2005/8/layout/chevron2"/>
    <dgm:cxn modelId="{399C722D-8B73-43A5-99EC-F20FAB5135A2}" srcId="{7064F489-1E01-431B-A3C4-FF76FCD8732A}" destId="{91D1B2E1-6B24-4A22-B497-33DF1410A256}" srcOrd="0" destOrd="0" parTransId="{30203066-5BC0-440E-AB12-F1801C4A3303}" sibTransId="{7F2E2912-BFA9-4517-B97A-05A274239534}"/>
    <dgm:cxn modelId="{90EC113E-D23F-4963-BEE3-EE52EA6CA896}" type="presOf" srcId="{EF88C478-6EE4-4A7B-853E-55805AA9E6D0}" destId="{DC8AD338-9FDA-40A0-9900-9156B13DCEC2}" srcOrd="0" destOrd="0" presId="urn:microsoft.com/office/officeart/2005/8/layout/chevron2"/>
    <dgm:cxn modelId="{D5DD445D-D623-4920-8B36-88A823481CB7}" type="presOf" srcId="{855EE0F4-F699-426F-90C5-9F370E2B2EF0}" destId="{6AC45CD7-1898-4565-B7E4-A1000F540400}" srcOrd="0" destOrd="0" presId="urn:microsoft.com/office/officeart/2005/8/layout/chevron2"/>
    <dgm:cxn modelId="{29A18F71-7FA5-4357-9E11-825888C6605E}" type="presOf" srcId="{9CF8E7A1-A7EF-43DF-B851-BA456D026350}" destId="{515ACD5A-8D66-44A2-B175-4567C09398C5}" srcOrd="0" destOrd="1" presId="urn:microsoft.com/office/officeart/2005/8/layout/chevron2"/>
    <dgm:cxn modelId="{B07E547F-B30D-43BF-9107-ABF81ABFD9D0}" srcId="{47B7CAF9-114F-49C4-A513-AE0B86C8FB78}" destId="{855EE0F4-F699-426F-90C5-9F370E2B2EF0}" srcOrd="2" destOrd="0" parTransId="{B26246B2-2A09-4850-8320-0A3E6234751E}" sibTransId="{A4BDE274-F1BB-492F-80C3-ACE250CF31B5}"/>
    <dgm:cxn modelId="{1B2FB089-E77E-4DE8-94DE-C9DBA8D156A8}" type="presOf" srcId="{4DFE46D5-F446-463F-BA3A-6CC08D1B1B4C}" destId="{B51ECDAF-4416-4565-A605-BEBD781BE49C}" srcOrd="0" destOrd="1" presId="urn:microsoft.com/office/officeart/2005/8/layout/chevron2"/>
    <dgm:cxn modelId="{01F5A78F-3840-486D-B0B5-62177FD747BA}" srcId="{47B7CAF9-114F-49C4-A513-AE0B86C8FB78}" destId="{7064F489-1E01-431B-A3C4-FF76FCD8732A}" srcOrd="0" destOrd="0" parTransId="{23D88302-BB5A-4E6C-BB87-8C051EF30FD4}" sibTransId="{24029637-E215-4CEF-BB8D-1E1ACA2BD52E}"/>
    <dgm:cxn modelId="{EC34FAB4-CAFC-447F-8165-E95225BB2BFD}" srcId="{47B7CAF9-114F-49C4-A513-AE0B86C8FB78}" destId="{EF88C478-6EE4-4A7B-853E-55805AA9E6D0}" srcOrd="1" destOrd="0" parTransId="{05364D84-3BE1-4A25-80DA-80365E0BAF09}" sibTransId="{225C68A4-5F69-4B0B-A6FA-7923E6666FBF}"/>
    <dgm:cxn modelId="{CF2446C6-F85E-4C3C-805B-A50A4D91E5CC}" type="presOf" srcId="{4B0BF64B-EDED-4593-BBE6-8186A1CD7008}" destId="{A798EC05-9E10-49B6-9001-37A5909F3FE6}" srcOrd="0" destOrd="1" presId="urn:microsoft.com/office/officeart/2005/8/layout/chevron2"/>
    <dgm:cxn modelId="{45DFCCC7-5696-4B69-BD3B-F50ABEA36B52}" srcId="{A8D67AE0-21F2-4107-85F8-75EB74E84B31}" destId="{9CF8E7A1-A7EF-43DF-B851-BA456D026350}" srcOrd="0" destOrd="0" parTransId="{1DCF0AA9-CEB4-4956-A8D9-38E58DAB5089}" sibTransId="{C81A8ADB-36E9-4B84-9ECA-C93465CE3794}"/>
    <dgm:cxn modelId="{037988CD-8609-4C1F-B819-B6B844125FFE}" type="presOf" srcId="{47B7CAF9-114F-49C4-A513-AE0B86C8FB78}" destId="{8314024C-EC00-4360-9AD2-5E59715626F9}" srcOrd="0" destOrd="0" presId="urn:microsoft.com/office/officeart/2005/8/layout/chevron2"/>
    <dgm:cxn modelId="{324893D9-C126-4943-AE39-489497575B24}" type="presOf" srcId="{A8D67AE0-21F2-4107-85F8-75EB74E84B31}" destId="{515ACD5A-8D66-44A2-B175-4567C09398C5}" srcOrd="0" destOrd="0" presId="urn:microsoft.com/office/officeart/2005/8/layout/chevron2"/>
    <dgm:cxn modelId="{4B2BCBE4-8966-4F49-A707-C9B072105EE9}" srcId="{855EE0F4-F699-426F-90C5-9F370E2B2EF0}" destId="{A8D67AE0-21F2-4107-85F8-75EB74E84B31}" srcOrd="0" destOrd="0" parTransId="{6025414C-D76F-48D4-B834-8206A46DCF83}" sibTransId="{61879072-4D58-4C12-A529-FDAC16AE3094}"/>
    <dgm:cxn modelId="{039F72F3-F4BB-4FA5-8EE3-4E60786C2C5A}" srcId="{EF88C478-6EE4-4A7B-853E-55805AA9E6D0}" destId="{5594EDA2-1273-43DB-9AE5-393BBE6DB6D4}" srcOrd="0" destOrd="0" parTransId="{7BE7EFBC-8016-4568-AD09-CF086E6AA917}" sibTransId="{F64AB7A9-5BB0-48E5-8067-07E43BFA47F2}"/>
    <dgm:cxn modelId="{9BE1C9FF-DFFF-42DC-87AB-4A8F83FF9BBA}" srcId="{5594EDA2-1273-43DB-9AE5-393BBE6DB6D4}" destId="{4DFE46D5-F446-463F-BA3A-6CC08D1B1B4C}" srcOrd="0" destOrd="0" parTransId="{E38955C5-B70B-49A0-96FB-C57644A706E2}" sibTransId="{CC4F1ABF-A63E-45FD-BE90-43C6FC94B1AD}"/>
    <dgm:cxn modelId="{BA56D2FF-99D7-4549-93EB-E2700A31D446}" type="presOf" srcId="{7064F489-1E01-431B-A3C4-FF76FCD8732A}" destId="{AE72F8A6-3B2B-4BD4-BD03-CC828A929D6F}" srcOrd="0" destOrd="0" presId="urn:microsoft.com/office/officeart/2005/8/layout/chevron2"/>
    <dgm:cxn modelId="{613808AF-D9DE-40B0-80C5-68E4607305E8}" type="presParOf" srcId="{8314024C-EC00-4360-9AD2-5E59715626F9}" destId="{A5E54783-DCF1-45DE-B39C-3D0241171930}" srcOrd="0" destOrd="0" presId="urn:microsoft.com/office/officeart/2005/8/layout/chevron2"/>
    <dgm:cxn modelId="{D310FD6B-8962-469E-8AE7-F58E9599B800}" type="presParOf" srcId="{A5E54783-DCF1-45DE-B39C-3D0241171930}" destId="{AE72F8A6-3B2B-4BD4-BD03-CC828A929D6F}" srcOrd="0" destOrd="0" presId="urn:microsoft.com/office/officeart/2005/8/layout/chevron2"/>
    <dgm:cxn modelId="{F20CC050-4808-40D2-B881-DFCE24740A82}" type="presParOf" srcId="{A5E54783-DCF1-45DE-B39C-3D0241171930}" destId="{A798EC05-9E10-49B6-9001-37A5909F3FE6}" srcOrd="1" destOrd="0" presId="urn:microsoft.com/office/officeart/2005/8/layout/chevron2"/>
    <dgm:cxn modelId="{D0E08DA1-3F31-48C8-8278-A670A4334B6D}" type="presParOf" srcId="{8314024C-EC00-4360-9AD2-5E59715626F9}" destId="{0D76C6E4-EE74-4B0B-AD03-8567C5FD383F}" srcOrd="1" destOrd="0" presId="urn:microsoft.com/office/officeart/2005/8/layout/chevron2"/>
    <dgm:cxn modelId="{C8F64FCF-9E3B-4886-9B9F-5B8BC1A7BA78}" type="presParOf" srcId="{8314024C-EC00-4360-9AD2-5E59715626F9}" destId="{209FD1BD-04AC-4DC9-ADAC-FBA3E715F6E4}" srcOrd="2" destOrd="0" presId="urn:microsoft.com/office/officeart/2005/8/layout/chevron2"/>
    <dgm:cxn modelId="{BD5E71E9-F827-41A3-8E99-2D087A1F09AE}" type="presParOf" srcId="{209FD1BD-04AC-4DC9-ADAC-FBA3E715F6E4}" destId="{DC8AD338-9FDA-40A0-9900-9156B13DCEC2}" srcOrd="0" destOrd="0" presId="urn:microsoft.com/office/officeart/2005/8/layout/chevron2"/>
    <dgm:cxn modelId="{D4E9A3D5-97D4-4646-ADCA-BBEB7F1895C2}" type="presParOf" srcId="{209FD1BD-04AC-4DC9-ADAC-FBA3E715F6E4}" destId="{B51ECDAF-4416-4565-A605-BEBD781BE49C}" srcOrd="1" destOrd="0" presId="urn:microsoft.com/office/officeart/2005/8/layout/chevron2"/>
    <dgm:cxn modelId="{36D85259-B0C0-4AA9-84A1-B34CCE2BB95E}" type="presParOf" srcId="{8314024C-EC00-4360-9AD2-5E59715626F9}" destId="{732CCC81-2266-4357-B659-6CB92D8BC33D}" srcOrd="3" destOrd="0" presId="urn:microsoft.com/office/officeart/2005/8/layout/chevron2"/>
    <dgm:cxn modelId="{16124691-BF22-4035-8094-4AF716158EB9}" type="presParOf" srcId="{8314024C-EC00-4360-9AD2-5E59715626F9}" destId="{54448AB1-E12D-4758-945D-5CAEDEFD8421}" srcOrd="4" destOrd="0" presId="urn:microsoft.com/office/officeart/2005/8/layout/chevron2"/>
    <dgm:cxn modelId="{C1AD9F38-303E-41D0-A583-56B27CCFEBAB}" type="presParOf" srcId="{54448AB1-E12D-4758-945D-5CAEDEFD8421}" destId="{6AC45CD7-1898-4565-B7E4-A1000F540400}" srcOrd="0" destOrd="0" presId="urn:microsoft.com/office/officeart/2005/8/layout/chevron2"/>
    <dgm:cxn modelId="{805F1A16-96BC-4BE1-9EB1-932E5417908C}" type="presParOf" srcId="{54448AB1-E12D-4758-945D-5CAEDEFD8421}" destId="{515ACD5A-8D66-44A2-B175-4567C09398C5}"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BD0B32-30A7-4F2D-874D-C70943F8EC13}" type="doc">
      <dgm:prSet loTypeId="urn:microsoft.com/office/officeart/2009/3/layout/HorizontalOrganizationChart" loCatId="hierarchy" qsTypeId="urn:microsoft.com/office/officeart/2005/8/quickstyle/simple2" qsCatId="simple" csTypeId="urn:microsoft.com/office/officeart/2005/8/colors/accent0_3" csCatId="mainScheme" phldr="1"/>
      <dgm:spPr/>
      <dgm:t>
        <a:bodyPr/>
        <a:lstStyle/>
        <a:p>
          <a:endParaRPr lang="en-US"/>
        </a:p>
      </dgm:t>
    </dgm:pt>
    <dgm:pt modelId="{E0DA5ED8-1E8F-476E-A640-F5A2D3F2A4F2}">
      <dgm:prSet phldrT="[Text]" custT="1"/>
      <dgm:spPr>
        <a:ln>
          <a:noFill/>
        </a:ln>
      </dgm:spPr>
      <dgm:t>
        <a:bodyPr/>
        <a:lstStyle/>
        <a:p>
          <a:r>
            <a:rPr lang="en-US" sz="2400" dirty="0"/>
            <a:t>Net-Zero 2.0 Pledges</a:t>
          </a:r>
        </a:p>
      </dgm:t>
    </dgm:pt>
    <dgm:pt modelId="{D05108AD-3851-4620-8D81-F6B6A8C79598}" type="parTrans" cxnId="{89E2A2D9-F5D9-4148-9AAF-56BC613F1FB1}">
      <dgm:prSet/>
      <dgm:spPr/>
      <dgm:t>
        <a:bodyPr/>
        <a:lstStyle/>
        <a:p>
          <a:endParaRPr lang="en-US"/>
        </a:p>
      </dgm:t>
    </dgm:pt>
    <dgm:pt modelId="{B6703FC0-4AC2-4A2F-B0B3-602A44690D0D}" type="sibTrans" cxnId="{89E2A2D9-F5D9-4148-9AAF-56BC613F1FB1}">
      <dgm:prSet/>
      <dgm:spPr/>
      <dgm:t>
        <a:bodyPr/>
        <a:lstStyle/>
        <a:p>
          <a:endParaRPr lang="en-US"/>
        </a:p>
      </dgm:t>
    </dgm:pt>
    <dgm:pt modelId="{0AB62F10-544D-43D2-B0DD-AD03C817427B}">
      <dgm:prSet phldrT="[Text]" custT="1"/>
      <dgm:spPr>
        <a:solidFill>
          <a:schemeClr val="accent2">
            <a:lumMod val="75000"/>
          </a:schemeClr>
        </a:solidFill>
        <a:ln>
          <a:noFill/>
        </a:ln>
      </dgm:spPr>
      <dgm:t>
        <a:bodyPr/>
        <a:lstStyle/>
        <a:p>
          <a:r>
            <a:rPr lang="en-US" sz="2000" dirty="0"/>
            <a:t>Development</a:t>
          </a:r>
        </a:p>
        <a:p>
          <a:r>
            <a:rPr lang="en-US" sz="1600" dirty="0"/>
            <a:t>Give </a:t>
          </a:r>
          <a:r>
            <a:rPr lang="en-US" sz="1600" dirty="0" err="1"/>
            <a:t>neede</a:t>
          </a:r>
          <a:r>
            <a:rPr lang="en-US" sz="1600" dirty="0"/>
            <a:t> attention to the SDGs</a:t>
          </a:r>
        </a:p>
      </dgm:t>
    </dgm:pt>
    <dgm:pt modelId="{221F8F8A-8280-4D4C-9557-2DB2A27E2746}" type="parTrans" cxnId="{A52F9F12-3C51-4CB4-8461-F734C3216F59}">
      <dgm:prSet/>
      <dgm:spPr/>
      <dgm:t>
        <a:bodyPr/>
        <a:lstStyle/>
        <a:p>
          <a:endParaRPr lang="en-US"/>
        </a:p>
      </dgm:t>
    </dgm:pt>
    <dgm:pt modelId="{BF372EBD-2F84-40FA-9395-87D10229EF27}" type="sibTrans" cxnId="{A52F9F12-3C51-4CB4-8461-F734C3216F59}">
      <dgm:prSet/>
      <dgm:spPr/>
      <dgm:t>
        <a:bodyPr/>
        <a:lstStyle/>
        <a:p>
          <a:endParaRPr lang="en-US"/>
        </a:p>
      </dgm:t>
    </dgm:pt>
    <dgm:pt modelId="{2852180A-A03E-400B-A48C-78024250E602}">
      <dgm:prSet phldrT="[Text]" custT="1"/>
      <dgm:spPr>
        <a:solidFill>
          <a:schemeClr val="accent6">
            <a:lumMod val="75000"/>
          </a:schemeClr>
        </a:solidFill>
        <a:ln>
          <a:noFill/>
        </a:ln>
      </dgm:spPr>
      <dgm:t>
        <a:bodyPr/>
        <a:lstStyle/>
        <a:p>
          <a:r>
            <a:rPr lang="en-US" sz="2000" dirty="0"/>
            <a:t>Climate</a:t>
          </a:r>
        </a:p>
        <a:p>
          <a:r>
            <a:rPr lang="en-US" sz="1600" dirty="0"/>
            <a:t>Climate actions are essential</a:t>
          </a:r>
        </a:p>
      </dgm:t>
    </dgm:pt>
    <dgm:pt modelId="{663C1DBA-1CF3-4385-BAC5-180E5DEBE464}" type="parTrans" cxnId="{94F75421-DB01-4C09-82AB-7131DCC49048}">
      <dgm:prSet/>
      <dgm:spPr/>
      <dgm:t>
        <a:bodyPr/>
        <a:lstStyle/>
        <a:p>
          <a:endParaRPr lang="en-US"/>
        </a:p>
      </dgm:t>
    </dgm:pt>
    <dgm:pt modelId="{86EB3157-F362-436F-ACC8-3004301E60DE}" type="sibTrans" cxnId="{94F75421-DB01-4C09-82AB-7131DCC49048}">
      <dgm:prSet/>
      <dgm:spPr/>
      <dgm:t>
        <a:bodyPr/>
        <a:lstStyle/>
        <a:p>
          <a:endParaRPr lang="en-US"/>
        </a:p>
      </dgm:t>
    </dgm:pt>
    <dgm:pt modelId="{3B1AEF71-794C-47B5-B3EE-EFA98463731C}">
      <dgm:prSet phldrT="[Text]" custT="1"/>
      <dgm:spPr>
        <a:ln>
          <a:noFill/>
        </a:ln>
      </dgm:spPr>
      <dgm:t>
        <a:bodyPr/>
        <a:lstStyle/>
        <a:p>
          <a:r>
            <a:rPr lang="en-US" sz="2200" dirty="0"/>
            <a:t>Inclusion</a:t>
          </a:r>
        </a:p>
        <a:p>
          <a:r>
            <a:rPr lang="en-US" sz="1600" dirty="0"/>
            <a:t>The energy transition is an exercise of collaboration</a:t>
          </a:r>
        </a:p>
      </dgm:t>
    </dgm:pt>
    <dgm:pt modelId="{53EDE195-490B-4D7B-8652-867B65AAFC52}" type="parTrans" cxnId="{E5CB2590-BA9A-43E5-921D-01C411F391CB}">
      <dgm:prSet/>
      <dgm:spPr/>
      <dgm:t>
        <a:bodyPr/>
        <a:lstStyle/>
        <a:p>
          <a:endParaRPr lang="en-US"/>
        </a:p>
      </dgm:t>
    </dgm:pt>
    <dgm:pt modelId="{3A787765-87F6-496E-A50C-103D8A36BDEC}" type="sibTrans" cxnId="{E5CB2590-BA9A-43E5-921D-01C411F391CB}">
      <dgm:prSet/>
      <dgm:spPr/>
      <dgm:t>
        <a:bodyPr/>
        <a:lstStyle/>
        <a:p>
          <a:endParaRPr lang="en-US"/>
        </a:p>
      </dgm:t>
    </dgm:pt>
    <dgm:pt modelId="{390A7B06-06F1-43DE-8D2E-972DE203800E}" type="pres">
      <dgm:prSet presAssocID="{70BD0B32-30A7-4F2D-874D-C70943F8EC13}" presName="hierChild1" presStyleCnt="0">
        <dgm:presLayoutVars>
          <dgm:orgChart val="1"/>
          <dgm:chPref val="1"/>
          <dgm:dir/>
          <dgm:animOne val="branch"/>
          <dgm:animLvl val="lvl"/>
          <dgm:resizeHandles/>
        </dgm:presLayoutVars>
      </dgm:prSet>
      <dgm:spPr/>
    </dgm:pt>
    <dgm:pt modelId="{93AFE7B4-EBFE-410E-9D6B-FDF53A879F91}" type="pres">
      <dgm:prSet presAssocID="{E0DA5ED8-1E8F-476E-A640-F5A2D3F2A4F2}" presName="hierRoot1" presStyleCnt="0">
        <dgm:presLayoutVars>
          <dgm:hierBranch val="init"/>
        </dgm:presLayoutVars>
      </dgm:prSet>
      <dgm:spPr/>
    </dgm:pt>
    <dgm:pt modelId="{A9813AF3-22C8-47DC-9436-7FB0F4C5D8BB}" type="pres">
      <dgm:prSet presAssocID="{E0DA5ED8-1E8F-476E-A640-F5A2D3F2A4F2}" presName="rootComposite1" presStyleCnt="0"/>
      <dgm:spPr/>
    </dgm:pt>
    <dgm:pt modelId="{092A3A64-4B13-40BF-BC9E-4EC5C9FB2506}" type="pres">
      <dgm:prSet presAssocID="{E0DA5ED8-1E8F-476E-A640-F5A2D3F2A4F2}" presName="rootText1" presStyleLbl="node0" presStyleIdx="0" presStyleCnt="1" custScaleY="79246">
        <dgm:presLayoutVars>
          <dgm:chPref val="3"/>
        </dgm:presLayoutVars>
      </dgm:prSet>
      <dgm:spPr/>
    </dgm:pt>
    <dgm:pt modelId="{A5C939DE-023C-4789-8F74-D51E2A32487D}" type="pres">
      <dgm:prSet presAssocID="{E0DA5ED8-1E8F-476E-A640-F5A2D3F2A4F2}" presName="rootConnector1" presStyleLbl="node1" presStyleIdx="0" presStyleCnt="0"/>
      <dgm:spPr/>
    </dgm:pt>
    <dgm:pt modelId="{BA7F7BD1-3343-4F58-BD41-82F64E3CAC70}" type="pres">
      <dgm:prSet presAssocID="{E0DA5ED8-1E8F-476E-A640-F5A2D3F2A4F2}" presName="hierChild2" presStyleCnt="0"/>
      <dgm:spPr/>
    </dgm:pt>
    <dgm:pt modelId="{999998A8-C651-44F3-87EE-6646F399D454}" type="pres">
      <dgm:prSet presAssocID="{221F8F8A-8280-4D4C-9557-2DB2A27E2746}" presName="Name64" presStyleLbl="parChTrans1D2" presStyleIdx="0" presStyleCnt="3"/>
      <dgm:spPr/>
    </dgm:pt>
    <dgm:pt modelId="{3B864DF3-7E90-4D12-A28F-122131246C78}" type="pres">
      <dgm:prSet presAssocID="{0AB62F10-544D-43D2-B0DD-AD03C817427B}" presName="hierRoot2" presStyleCnt="0">
        <dgm:presLayoutVars>
          <dgm:hierBranch val="init"/>
        </dgm:presLayoutVars>
      </dgm:prSet>
      <dgm:spPr/>
    </dgm:pt>
    <dgm:pt modelId="{828A0FEC-26E9-4114-8DCC-A53CAB3E8C77}" type="pres">
      <dgm:prSet presAssocID="{0AB62F10-544D-43D2-B0DD-AD03C817427B}" presName="rootComposite" presStyleCnt="0"/>
      <dgm:spPr/>
    </dgm:pt>
    <dgm:pt modelId="{F25059EC-0A1E-45DB-B1A1-4693AF56E5D4}" type="pres">
      <dgm:prSet presAssocID="{0AB62F10-544D-43D2-B0DD-AD03C817427B}" presName="rootText" presStyleLbl="node2" presStyleIdx="0" presStyleCnt="3" custScaleY="79246">
        <dgm:presLayoutVars>
          <dgm:chPref val="3"/>
        </dgm:presLayoutVars>
      </dgm:prSet>
      <dgm:spPr/>
    </dgm:pt>
    <dgm:pt modelId="{68D4A2EB-BC88-49E0-A49F-69BDC70899AC}" type="pres">
      <dgm:prSet presAssocID="{0AB62F10-544D-43D2-B0DD-AD03C817427B}" presName="rootConnector" presStyleLbl="node2" presStyleIdx="0" presStyleCnt="3"/>
      <dgm:spPr/>
    </dgm:pt>
    <dgm:pt modelId="{5B66F629-7028-43E8-B6A3-59BBAFA41359}" type="pres">
      <dgm:prSet presAssocID="{0AB62F10-544D-43D2-B0DD-AD03C817427B}" presName="hierChild4" presStyleCnt="0"/>
      <dgm:spPr/>
    </dgm:pt>
    <dgm:pt modelId="{234877CF-8AC4-42DA-A1D0-EF1914260288}" type="pres">
      <dgm:prSet presAssocID="{0AB62F10-544D-43D2-B0DD-AD03C817427B}" presName="hierChild5" presStyleCnt="0"/>
      <dgm:spPr/>
    </dgm:pt>
    <dgm:pt modelId="{CE9DB812-55E9-445E-B691-6FBAA66C35B7}" type="pres">
      <dgm:prSet presAssocID="{663C1DBA-1CF3-4385-BAC5-180E5DEBE464}" presName="Name64" presStyleLbl="parChTrans1D2" presStyleIdx="1" presStyleCnt="3"/>
      <dgm:spPr/>
    </dgm:pt>
    <dgm:pt modelId="{63E70F92-3106-4EA0-A8FE-5911255DED1D}" type="pres">
      <dgm:prSet presAssocID="{2852180A-A03E-400B-A48C-78024250E602}" presName="hierRoot2" presStyleCnt="0">
        <dgm:presLayoutVars>
          <dgm:hierBranch val="init"/>
        </dgm:presLayoutVars>
      </dgm:prSet>
      <dgm:spPr/>
    </dgm:pt>
    <dgm:pt modelId="{1D9253A3-1F75-4BCA-8D3D-48B1FD537710}" type="pres">
      <dgm:prSet presAssocID="{2852180A-A03E-400B-A48C-78024250E602}" presName="rootComposite" presStyleCnt="0"/>
      <dgm:spPr/>
    </dgm:pt>
    <dgm:pt modelId="{D4E9C947-3B92-4EB4-95E1-4E53A481B046}" type="pres">
      <dgm:prSet presAssocID="{2852180A-A03E-400B-A48C-78024250E602}" presName="rootText" presStyleLbl="node2" presStyleIdx="1" presStyleCnt="3" custScaleY="79246" custLinFactNeighborX="-1202">
        <dgm:presLayoutVars>
          <dgm:chPref val="3"/>
        </dgm:presLayoutVars>
      </dgm:prSet>
      <dgm:spPr/>
    </dgm:pt>
    <dgm:pt modelId="{7A289FD6-40CB-442F-AA6D-AF34F7904E7A}" type="pres">
      <dgm:prSet presAssocID="{2852180A-A03E-400B-A48C-78024250E602}" presName="rootConnector" presStyleLbl="node2" presStyleIdx="1" presStyleCnt="3"/>
      <dgm:spPr/>
    </dgm:pt>
    <dgm:pt modelId="{0A8B0179-7E53-4E8E-8620-F3D61BFCED87}" type="pres">
      <dgm:prSet presAssocID="{2852180A-A03E-400B-A48C-78024250E602}" presName="hierChild4" presStyleCnt="0"/>
      <dgm:spPr/>
    </dgm:pt>
    <dgm:pt modelId="{0B891917-C60F-4750-8DCB-8AB7565FC060}" type="pres">
      <dgm:prSet presAssocID="{2852180A-A03E-400B-A48C-78024250E602}" presName="hierChild5" presStyleCnt="0"/>
      <dgm:spPr/>
    </dgm:pt>
    <dgm:pt modelId="{FED7E81D-E775-4716-81BE-DAC92F884AF2}" type="pres">
      <dgm:prSet presAssocID="{53EDE195-490B-4D7B-8652-867B65AAFC52}" presName="Name64" presStyleLbl="parChTrans1D2" presStyleIdx="2" presStyleCnt="3"/>
      <dgm:spPr/>
    </dgm:pt>
    <dgm:pt modelId="{F3565AAB-D908-4518-9682-7CDE3A31FB1A}" type="pres">
      <dgm:prSet presAssocID="{3B1AEF71-794C-47B5-B3EE-EFA98463731C}" presName="hierRoot2" presStyleCnt="0">
        <dgm:presLayoutVars>
          <dgm:hierBranch val="init"/>
        </dgm:presLayoutVars>
      </dgm:prSet>
      <dgm:spPr/>
    </dgm:pt>
    <dgm:pt modelId="{BF65C357-E078-4B67-9172-7A2B4BD8B4BB}" type="pres">
      <dgm:prSet presAssocID="{3B1AEF71-794C-47B5-B3EE-EFA98463731C}" presName="rootComposite" presStyleCnt="0"/>
      <dgm:spPr/>
    </dgm:pt>
    <dgm:pt modelId="{CC56FC35-0EE0-41FB-8AAE-1116DADC60F8}" type="pres">
      <dgm:prSet presAssocID="{3B1AEF71-794C-47B5-B3EE-EFA98463731C}" presName="rootText" presStyleLbl="node2" presStyleIdx="2" presStyleCnt="3" custScaleY="79246">
        <dgm:presLayoutVars>
          <dgm:chPref val="3"/>
        </dgm:presLayoutVars>
      </dgm:prSet>
      <dgm:spPr/>
    </dgm:pt>
    <dgm:pt modelId="{3A9DC59B-AB13-4897-86B4-14E93E44ADEC}" type="pres">
      <dgm:prSet presAssocID="{3B1AEF71-794C-47B5-B3EE-EFA98463731C}" presName="rootConnector" presStyleLbl="node2" presStyleIdx="2" presStyleCnt="3"/>
      <dgm:spPr/>
    </dgm:pt>
    <dgm:pt modelId="{36DA8911-B430-407E-8078-8F4D236E1C4E}" type="pres">
      <dgm:prSet presAssocID="{3B1AEF71-794C-47B5-B3EE-EFA98463731C}" presName="hierChild4" presStyleCnt="0"/>
      <dgm:spPr/>
    </dgm:pt>
    <dgm:pt modelId="{4AE8B8BF-25DB-47C1-A315-36139813650B}" type="pres">
      <dgm:prSet presAssocID="{3B1AEF71-794C-47B5-B3EE-EFA98463731C}" presName="hierChild5" presStyleCnt="0"/>
      <dgm:spPr/>
    </dgm:pt>
    <dgm:pt modelId="{2492CE38-332D-4A9A-99DE-014D71A8C941}" type="pres">
      <dgm:prSet presAssocID="{E0DA5ED8-1E8F-476E-A640-F5A2D3F2A4F2}" presName="hierChild3" presStyleCnt="0"/>
      <dgm:spPr/>
    </dgm:pt>
  </dgm:ptLst>
  <dgm:cxnLst>
    <dgm:cxn modelId="{A52F9F12-3C51-4CB4-8461-F734C3216F59}" srcId="{E0DA5ED8-1E8F-476E-A640-F5A2D3F2A4F2}" destId="{0AB62F10-544D-43D2-B0DD-AD03C817427B}" srcOrd="0" destOrd="0" parTransId="{221F8F8A-8280-4D4C-9557-2DB2A27E2746}" sibTransId="{BF372EBD-2F84-40FA-9395-87D10229EF27}"/>
    <dgm:cxn modelId="{9D1B451E-0133-46FB-A883-F4730D63E34A}" type="presOf" srcId="{E0DA5ED8-1E8F-476E-A640-F5A2D3F2A4F2}" destId="{092A3A64-4B13-40BF-BC9E-4EC5C9FB2506}" srcOrd="0" destOrd="0" presId="urn:microsoft.com/office/officeart/2009/3/layout/HorizontalOrganizationChart"/>
    <dgm:cxn modelId="{94F75421-DB01-4C09-82AB-7131DCC49048}" srcId="{E0DA5ED8-1E8F-476E-A640-F5A2D3F2A4F2}" destId="{2852180A-A03E-400B-A48C-78024250E602}" srcOrd="1" destOrd="0" parTransId="{663C1DBA-1CF3-4385-BAC5-180E5DEBE464}" sibTransId="{86EB3157-F362-436F-ACC8-3004301E60DE}"/>
    <dgm:cxn modelId="{DDA93B27-504B-431D-AA4A-67AE0F4C51DC}" type="presOf" srcId="{3B1AEF71-794C-47B5-B3EE-EFA98463731C}" destId="{3A9DC59B-AB13-4897-86B4-14E93E44ADEC}" srcOrd="1" destOrd="0" presId="urn:microsoft.com/office/officeart/2009/3/layout/HorizontalOrganizationChart"/>
    <dgm:cxn modelId="{7A246F32-B358-4BBE-9A9F-265B72977834}" type="presOf" srcId="{0AB62F10-544D-43D2-B0DD-AD03C817427B}" destId="{F25059EC-0A1E-45DB-B1A1-4693AF56E5D4}" srcOrd="0" destOrd="0" presId="urn:microsoft.com/office/officeart/2009/3/layout/HorizontalOrganizationChart"/>
    <dgm:cxn modelId="{64401A45-8F6F-44AE-AA82-B29C1793036D}" type="presOf" srcId="{663C1DBA-1CF3-4385-BAC5-180E5DEBE464}" destId="{CE9DB812-55E9-445E-B691-6FBAA66C35B7}" srcOrd="0" destOrd="0" presId="urn:microsoft.com/office/officeart/2009/3/layout/HorizontalOrganizationChart"/>
    <dgm:cxn modelId="{B35C4E77-B0F7-4CFF-ACB0-192D1B7F6DA4}" type="presOf" srcId="{53EDE195-490B-4D7B-8652-867B65AAFC52}" destId="{FED7E81D-E775-4716-81BE-DAC92F884AF2}" srcOrd="0" destOrd="0" presId="urn:microsoft.com/office/officeart/2009/3/layout/HorizontalOrganizationChart"/>
    <dgm:cxn modelId="{394D458A-087E-4A72-BB5A-A5F8DD9EB7E8}" type="presOf" srcId="{70BD0B32-30A7-4F2D-874D-C70943F8EC13}" destId="{390A7B06-06F1-43DE-8D2E-972DE203800E}" srcOrd="0" destOrd="0" presId="urn:microsoft.com/office/officeart/2009/3/layout/HorizontalOrganizationChart"/>
    <dgm:cxn modelId="{E5CB2590-BA9A-43E5-921D-01C411F391CB}" srcId="{E0DA5ED8-1E8F-476E-A640-F5A2D3F2A4F2}" destId="{3B1AEF71-794C-47B5-B3EE-EFA98463731C}" srcOrd="2" destOrd="0" parTransId="{53EDE195-490B-4D7B-8652-867B65AAFC52}" sibTransId="{3A787765-87F6-496E-A50C-103D8A36BDEC}"/>
    <dgm:cxn modelId="{2103A2AB-0C0A-4734-9A85-5F0BD6A78134}" type="presOf" srcId="{E0DA5ED8-1E8F-476E-A640-F5A2D3F2A4F2}" destId="{A5C939DE-023C-4789-8F74-D51E2A32487D}" srcOrd="1" destOrd="0" presId="urn:microsoft.com/office/officeart/2009/3/layout/HorizontalOrganizationChart"/>
    <dgm:cxn modelId="{4173F1CC-2B46-44F5-BCA3-0C2B499F6661}" type="presOf" srcId="{2852180A-A03E-400B-A48C-78024250E602}" destId="{D4E9C947-3B92-4EB4-95E1-4E53A481B046}" srcOrd="0" destOrd="0" presId="urn:microsoft.com/office/officeart/2009/3/layout/HorizontalOrganizationChart"/>
    <dgm:cxn modelId="{89E2A2D9-F5D9-4148-9AAF-56BC613F1FB1}" srcId="{70BD0B32-30A7-4F2D-874D-C70943F8EC13}" destId="{E0DA5ED8-1E8F-476E-A640-F5A2D3F2A4F2}" srcOrd="0" destOrd="0" parTransId="{D05108AD-3851-4620-8D81-F6B6A8C79598}" sibTransId="{B6703FC0-4AC2-4A2F-B0B3-602A44690D0D}"/>
    <dgm:cxn modelId="{D93A74E4-C8C1-47C1-A7C2-51FEA38F3688}" type="presOf" srcId="{2852180A-A03E-400B-A48C-78024250E602}" destId="{7A289FD6-40CB-442F-AA6D-AF34F7904E7A}" srcOrd="1" destOrd="0" presId="urn:microsoft.com/office/officeart/2009/3/layout/HorizontalOrganizationChart"/>
    <dgm:cxn modelId="{386C09ED-3889-47D0-9F6A-AFD865413008}" type="presOf" srcId="{0AB62F10-544D-43D2-B0DD-AD03C817427B}" destId="{68D4A2EB-BC88-49E0-A49F-69BDC70899AC}" srcOrd="1" destOrd="0" presId="urn:microsoft.com/office/officeart/2009/3/layout/HorizontalOrganizationChart"/>
    <dgm:cxn modelId="{308FD1F0-3605-4C70-8EE5-73C60A980F47}" type="presOf" srcId="{221F8F8A-8280-4D4C-9557-2DB2A27E2746}" destId="{999998A8-C651-44F3-87EE-6646F399D454}" srcOrd="0" destOrd="0" presId="urn:microsoft.com/office/officeart/2009/3/layout/HorizontalOrganizationChart"/>
    <dgm:cxn modelId="{A6645DF3-68BE-4A64-89A3-D75E96672EE8}" type="presOf" srcId="{3B1AEF71-794C-47B5-B3EE-EFA98463731C}" destId="{CC56FC35-0EE0-41FB-8AAE-1116DADC60F8}" srcOrd="0" destOrd="0" presId="urn:microsoft.com/office/officeart/2009/3/layout/HorizontalOrganizationChart"/>
    <dgm:cxn modelId="{88FB6A4D-18BF-45F9-B0FE-C3CA0BCCAF74}" type="presParOf" srcId="{390A7B06-06F1-43DE-8D2E-972DE203800E}" destId="{93AFE7B4-EBFE-410E-9D6B-FDF53A879F91}" srcOrd="0" destOrd="0" presId="urn:microsoft.com/office/officeart/2009/3/layout/HorizontalOrganizationChart"/>
    <dgm:cxn modelId="{D3ECEF26-A6A4-47F2-87E4-9D034AFD6F3C}" type="presParOf" srcId="{93AFE7B4-EBFE-410E-9D6B-FDF53A879F91}" destId="{A9813AF3-22C8-47DC-9436-7FB0F4C5D8BB}" srcOrd="0" destOrd="0" presId="urn:microsoft.com/office/officeart/2009/3/layout/HorizontalOrganizationChart"/>
    <dgm:cxn modelId="{5D369F48-705A-4629-8ECF-678FC66FF16D}" type="presParOf" srcId="{A9813AF3-22C8-47DC-9436-7FB0F4C5D8BB}" destId="{092A3A64-4B13-40BF-BC9E-4EC5C9FB2506}" srcOrd="0" destOrd="0" presId="urn:microsoft.com/office/officeart/2009/3/layout/HorizontalOrganizationChart"/>
    <dgm:cxn modelId="{4F5463FA-23B6-4643-9798-25A23C0446D5}" type="presParOf" srcId="{A9813AF3-22C8-47DC-9436-7FB0F4C5D8BB}" destId="{A5C939DE-023C-4789-8F74-D51E2A32487D}" srcOrd="1" destOrd="0" presId="urn:microsoft.com/office/officeart/2009/3/layout/HorizontalOrganizationChart"/>
    <dgm:cxn modelId="{077BFBA5-06E3-4343-A6F7-D623C0167C2A}" type="presParOf" srcId="{93AFE7B4-EBFE-410E-9D6B-FDF53A879F91}" destId="{BA7F7BD1-3343-4F58-BD41-82F64E3CAC70}" srcOrd="1" destOrd="0" presId="urn:microsoft.com/office/officeart/2009/3/layout/HorizontalOrganizationChart"/>
    <dgm:cxn modelId="{F61F61BC-DCB6-45A1-9C31-A265886AFDFE}" type="presParOf" srcId="{BA7F7BD1-3343-4F58-BD41-82F64E3CAC70}" destId="{999998A8-C651-44F3-87EE-6646F399D454}" srcOrd="0" destOrd="0" presId="urn:microsoft.com/office/officeart/2009/3/layout/HorizontalOrganizationChart"/>
    <dgm:cxn modelId="{85FA3886-A43E-428B-A22E-C82D36B75603}" type="presParOf" srcId="{BA7F7BD1-3343-4F58-BD41-82F64E3CAC70}" destId="{3B864DF3-7E90-4D12-A28F-122131246C78}" srcOrd="1" destOrd="0" presId="urn:microsoft.com/office/officeart/2009/3/layout/HorizontalOrganizationChart"/>
    <dgm:cxn modelId="{29168A17-D2AB-4135-A455-A28C1F7FEFAF}" type="presParOf" srcId="{3B864DF3-7E90-4D12-A28F-122131246C78}" destId="{828A0FEC-26E9-4114-8DCC-A53CAB3E8C77}" srcOrd="0" destOrd="0" presId="urn:microsoft.com/office/officeart/2009/3/layout/HorizontalOrganizationChart"/>
    <dgm:cxn modelId="{B3180DCC-C7EC-4A22-87D4-53C100F58D1C}" type="presParOf" srcId="{828A0FEC-26E9-4114-8DCC-A53CAB3E8C77}" destId="{F25059EC-0A1E-45DB-B1A1-4693AF56E5D4}" srcOrd="0" destOrd="0" presId="urn:microsoft.com/office/officeart/2009/3/layout/HorizontalOrganizationChart"/>
    <dgm:cxn modelId="{D596073B-97F1-44E5-B772-C6AFFCEAC266}" type="presParOf" srcId="{828A0FEC-26E9-4114-8DCC-A53CAB3E8C77}" destId="{68D4A2EB-BC88-49E0-A49F-69BDC70899AC}" srcOrd="1" destOrd="0" presId="urn:microsoft.com/office/officeart/2009/3/layout/HorizontalOrganizationChart"/>
    <dgm:cxn modelId="{2D3F162D-348D-4F47-A70E-FDBB7D2CB036}" type="presParOf" srcId="{3B864DF3-7E90-4D12-A28F-122131246C78}" destId="{5B66F629-7028-43E8-B6A3-59BBAFA41359}" srcOrd="1" destOrd="0" presId="urn:microsoft.com/office/officeart/2009/3/layout/HorizontalOrganizationChart"/>
    <dgm:cxn modelId="{4B17F595-7F98-4801-81F8-05307B6FA42A}" type="presParOf" srcId="{3B864DF3-7E90-4D12-A28F-122131246C78}" destId="{234877CF-8AC4-42DA-A1D0-EF1914260288}" srcOrd="2" destOrd="0" presId="urn:microsoft.com/office/officeart/2009/3/layout/HorizontalOrganizationChart"/>
    <dgm:cxn modelId="{C465D267-FD1A-41BF-A9D6-2DCD540567A8}" type="presParOf" srcId="{BA7F7BD1-3343-4F58-BD41-82F64E3CAC70}" destId="{CE9DB812-55E9-445E-B691-6FBAA66C35B7}" srcOrd="2" destOrd="0" presId="urn:microsoft.com/office/officeart/2009/3/layout/HorizontalOrganizationChart"/>
    <dgm:cxn modelId="{9369A9B2-5B02-4F19-BFDB-3BA4A0B31AC1}" type="presParOf" srcId="{BA7F7BD1-3343-4F58-BD41-82F64E3CAC70}" destId="{63E70F92-3106-4EA0-A8FE-5911255DED1D}" srcOrd="3" destOrd="0" presId="urn:microsoft.com/office/officeart/2009/3/layout/HorizontalOrganizationChart"/>
    <dgm:cxn modelId="{9A39B175-0E9D-4263-8BAD-76D6A686F440}" type="presParOf" srcId="{63E70F92-3106-4EA0-A8FE-5911255DED1D}" destId="{1D9253A3-1F75-4BCA-8D3D-48B1FD537710}" srcOrd="0" destOrd="0" presId="urn:microsoft.com/office/officeart/2009/3/layout/HorizontalOrganizationChart"/>
    <dgm:cxn modelId="{68E6CE40-40EB-4035-BF20-56F880723DC8}" type="presParOf" srcId="{1D9253A3-1F75-4BCA-8D3D-48B1FD537710}" destId="{D4E9C947-3B92-4EB4-95E1-4E53A481B046}" srcOrd="0" destOrd="0" presId="urn:microsoft.com/office/officeart/2009/3/layout/HorizontalOrganizationChart"/>
    <dgm:cxn modelId="{1B0AF892-3B72-4632-BBA4-C5C464A25FCE}" type="presParOf" srcId="{1D9253A3-1F75-4BCA-8D3D-48B1FD537710}" destId="{7A289FD6-40CB-442F-AA6D-AF34F7904E7A}" srcOrd="1" destOrd="0" presId="urn:microsoft.com/office/officeart/2009/3/layout/HorizontalOrganizationChart"/>
    <dgm:cxn modelId="{284B2125-EBB7-434F-B5F7-A9E8E54D9C89}" type="presParOf" srcId="{63E70F92-3106-4EA0-A8FE-5911255DED1D}" destId="{0A8B0179-7E53-4E8E-8620-F3D61BFCED87}" srcOrd="1" destOrd="0" presId="urn:microsoft.com/office/officeart/2009/3/layout/HorizontalOrganizationChart"/>
    <dgm:cxn modelId="{0EFF47FC-A37B-4BBB-B0F9-62677FFDD915}" type="presParOf" srcId="{63E70F92-3106-4EA0-A8FE-5911255DED1D}" destId="{0B891917-C60F-4750-8DCB-8AB7565FC060}" srcOrd="2" destOrd="0" presId="urn:microsoft.com/office/officeart/2009/3/layout/HorizontalOrganizationChart"/>
    <dgm:cxn modelId="{060544E6-4C9D-4A23-ABFA-155E208A3843}" type="presParOf" srcId="{BA7F7BD1-3343-4F58-BD41-82F64E3CAC70}" destId="{FED7E81D-E775-4716-81BE-DAC92F884AF2}" srcOrd="4" destOrd="0" presId="urn:microsoft.com/office/officeart/2009/3/layout/HorizontalOrganizationChart"/>
    <dgm:cxn modelId="{B78A7484-559C-4997-9983-92B5F1C2DE9A}" type="presParOf" srcId="{BA7F7BD1-3343-4F58-BD41-82F64E3CAC70}" destId="{F3565AAB-D908-4518-9682-7CDE3A31FB1A}" srcOrd="5" destOrd="0" presId="urn:microsoft.com/office/officeart/2009/3/layout/HorizontalOrganizationChart"/>
    <dgm:cxn modelId="{570B52FF-8492-48FA-8A05-A985FD5582F6}" type="presParOf" srcId="{F3565AAB-D908-4518-9682-7CDE3A31FB1A}" destId="{BF65C357-E078-4B67-9172-7A2B4BD8B4BB}" srcOrd="0" destOrd="0" presId="urn:microsoft.com/office/officeart/2009/3/layout/HorizontalOrganizationChart"/>
    <dgm:cxn modelId="{D83CAA9B-99F6-451B-BDF7-AD00AB455F0F}" type="presParOf" srcId="{BF65C357-E078-4B67-9172-7A2B4BD8B4BB}" destId="{CC56FC35-0EE0-41FB-8AAE-1116DADC60F8}" srcOrd="0" destOrd="0" presId="urn:microsoft.com/office/officeart/2009/3/layout/HorizontalOrganizationChart"/>
    <dgm:cxn modelId="{EB6D07DD-7BB7-4471-A46F-044DE5FF10A4}" type="presParOf" srcId="{BF65C357-E078-4B67-9172-7A2B4BD8B4BB}" destId="{3A9DC59B-AB13-4897-86B4-14E93E44ADEC}" srcOrd="1" destOrd="0" presId="urn:microsoft.com/office/officeart/2009/3/layout/HorizontalOrganizationChart"/>
    <dgm:cxn modelId="{883BB4A0-94B7-4F37-8F13-9F48AFFEFA0D}" type="presParOf" srcId="{F3565AAB-D908-4518-9682-7CDE3A31FB1A}" destId="{36DA8911-B430-407E-8078-8F4D236E1C4E}" srcOrd="1" destOrd="0" presId="urn:microsoft.com/office/officeart/2009/3/layout/HorizontalOrganizationChart"/>
    <dgm:cxn modelId="{271EDA87-5401-4A22-B398-ABBECD968CEE}" type="presParOf" srcId="{F3565AAB-D908-4518-9682-7CDE3A31FB1A}" destId="{4AE8B8BF-25DB-47C1-A315-36139813650B}" srcOrd="2" destOrd="0" presId="urn:microsoft.com/office/officeart/2009/3/layout/HorizontalOrganizationChart"/>
    <dgm:cxn modelId="{77C126C6-2B08-49D1-B922-A8A7B80E7D18}" type="presParOf" srcId="{93AFE7B4-EBFE-410E-9D6B-FDF53A879F91}" destId="{2492CE38-332D-4A9A-99DE-014D71A8C941}"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B8CB20-5A97-405F-995B-75387459287E}" type="doc">
      <dgm:prSet loTypeId="urn:microsoft.com/office/officeart/2005/8/layout/chevron1" loCatId="process" qsTypeId="urn:microsoft.com/office/officeart/2005/8/quickstyle/simple1" qsCatId="simple" csTypeId="urn:microsoft.com/office/officeart/2005/8/colors/accent0_3" csCatId="mainScheme" phldr="1"/>
      <dgm:spPr/>
    </dgm:pt>
    <dgm:pt modelId="{D43FEAF0-6F22-4C9E-A5DE-4F934F73F794}">
      <dgm:prSet phldrT="[Text]" custT="1"/>
      <dgm:spPr>
        <a:ln>
          <a:noFill/>
        </a:ln>
      </dgm:spPr>
      <dgm:t>
        <a:bodyPr anchor="t"/>
        <a:lstStyle/>
        <a:p>
          <a:pPr algn="ctr"/>
          <a:endParaRPr lang="en-US" sz="1600" dirty="0"/>
        </a:p>
        <a:p>
          <a:pPr algn="ctr"/>
          <a:r>
            <a:rPr lang="en-US" sz="1600" dirty="0"/>
            <a:t>2021:</a:t>
          </a:r>
        </a:p>
        <a:p>
          <a:pPr algn="ctr"/>
          <a:r>
            <a:rPr lang="en-US" sz="1600" dirty="0"/>
            <a:t>Project Launch and Definition of Scope</a:t>
          </a:r>
        </a:p>
        <a:p>
          <a:pPr algn="ctr"/>
          <a:endParaRPr lang="en-US" sz="1400" dirty="0"/>
        </a:p>
      </dgm:t>
    </dgm:pt>
    <dgm:pt modelId="{FEC60336-86AF-47F7-8395-E656BB6D5C54}" type="parTrans" cxnId="{088F5D9E-6387-4CEA-94B2-DCF3211A1EE3}">
      <dgm:prSet/>
      <dgm:spPr/>
      <dgm:t>
        <a:bodyPr/>
        <a:lstStyle/>
        <a:p>
          <a:endParaRPr lang="en-US"/>
        </a:p>
      </dgm:t>
    </dgm:pt>
    <dgm:pt modelId="{0B91200B-F7D5-429A-B6C5-357BCCDEA0C1}" type="sibTrans" cxnId="{088F5D9E-6387-4CEA-94B2-DCF3211A1EE3}">
      <dgm:prSet/>
      <dgm:spPr/>
      <dgm:t>
        <a:bodyPr/>
        <a:lstStyle/>
        <a:p>
          <a:endParaRPr lang="en-US"/>
        </a:p>
      </dgm:t>
    </dgm:pt>
    <dgm:pt modelId="{7914025A-9E7D-4257-B162-F27860CCFAA3}">
      <dgm:prSet phldrT="[Text]" custT="1"/>
      <dgm:spPr>
        <a:solidFill>
          <a:schemeClr val="accent2">
            <a:lumMod val="75000"/>
          </a:schemeClr>
        </a:solidFill>
        <a:ln>
          <a:noFill/>
        </a:ln>
      </dgm:spPr>
      <dgm:t>
        <a:bodyPr anchor="t"/>
        <a:lstStyle/>
        <a:p>
          <a:endParaRPr lang="en-US" sz="800" dirty="0"/>
        </a:p>
        <a:p>
          <a:r>
            <a:rPr lang="en-US" sz="1600" dirty="0"/>
            <a:t>2022:</a:t>
          </a:r>
        </a:p>
        <a:p>
          <a:r>
            <a:rPr lang="en-US" sz="1600" dirty="0"/>
            <a:t>Reviewing legislation, finding trends and creating a report</a:t>
          </a:r>
        </a:p>
        <a:p>
          <a:endParaRPr lang="en-US" sz="1600" dirty="0"/>
        </a:p>
        <a:p>
          <a:endParaRPr lang="en-US" sz="1600" dirty="0"/>
        </a:p>
        <a:p>
          <a:endParaRPr lang="en-US" sz="1600" dirty="0"/>
        </a:p>
      </dgm:t>
    </dgm:pt>
    <dgm:pt modelId="{AAB47B67-6D2E-4053-A4C3-268ED43D2975}" type="parTrans" cxnId="{EB26809E-9423-4FB9-8FCB-3CB60A5B01C4}">
      <dgm:prSet/>
      <dgm:spPr/>
      <dgm:t>
        <a:bodyPr/>
        <a:lstStyle/>
        <a:p>
          <a:endParaRPr lang="en-US"/>
        </a:p>
      </dgm:t>
    </dgm:pt>
    <dgm:pt modelId="{C65EBB12-E57B-470C-8A83-15CB79A443EE}" type="sibTrans" cxnId="{EB26809E-9423-4FB9-8FCB-3CB60A5B01C4}">
      <dgm:prSet/>
      <dgm:spPr/>
      <dgm:t>
        <a:bodyPr/>
        <a:lstStyle/>
        <a:p>
          <a:endParaRPr lang="en-US"/>
        </a:p>
      </dgm:t>
    </dgm:pt>
    <dgm:pt modelId="{AA163823-AB3D-4C4F-9C46-F463A32729EE}" type="pres">
      <dgm:prSet presAssocID="{EBB8CB20-5A97-405F-995B-75387459287E}" presName="Name0" presStyleCnt="0">
        <dgm:presLayoutVars>
          <dgm:dir/>
          <dgm:animLvl val="lvl"/>
          <dgm:resizeHandles val="exact"/>
        </dgm:presLayoutVars>
      </dgm:prSet>
      <dgm:spPr/>
    </dgm:pt>
    <dgm:pt modelId="{296807A6-888A-4F07-8314-7B0B79664056}" type="pres">
      <dgm:prSet presAssocID="{D43FEAF0-6F22-4C9E-A5DE-4F934F73F794}" presName="parTxOnly" presStyleLbl="node1" presStyleIdx="0" presStyleCnt="2">
        <dgm:presLayoutVars>
          <dgm:chMax val="0"/>
          <dgm:chPref val="0"/>
          <dgm:bulletEnabled val="1"/>
        </dgm:presLayoutVars>
      </dgm:prSet>
      <dgm:spPr/>
    </dgm:pt>
    <dgm:pt modelId="{55C3FCB2-67F5-4B32-9F25-55F3F2328F29}" type="pres">
      <dgm:prSet presAssocID="{0B91200B-F7D5-429A-B6C5-357BCCDEA0C1}" presName="parTxOnlySpace" presStyleCnt="0"/>
      <dgm:spPr/>
    </dgm:pt>
    <dgm:pt modelId="{43FDCB8E-78C4-48B0-A5C8-482A51C16156}" type="pres">
      <dgm:prSet presAssocID="{7914025A-9E7D-4257-B162-F27860CCFAA3}" presName="parTxOnly" presStyleLbl="node1" presStyleIdx="1" presStyleCnt="2">
        <dgm:presLayoutVars>
          <dgm:chMax val="0"/>
          <dgm:chPref val="0"/>
          <dgm:bulletEnabled val="1"/>
        </dgm:presLayoutVars>
      </dgm:prSet>
      <dgm:spPr/>
    </dgm:pt>
  </dgm:ptLst>
  <dgm:cxnLst>
    <dgm:cxn modelId="{31A43A32-A6B6-41E9-9239-7ABCC1CCF5B3}" type="presOf" srcId="{7914025A-9E7D-4257-B162-F27860CCFAA3}" destId="{43FDCB8E-78C4-48B0-A5C8-482A51C16156}" srcOrd="0" destOrd="0" presId="urn:microsoft.com/office/officeart/2005/8/layout/chevron1"/>
    <dgm:cxn modelId="{36DDCA54-2275-433A-BB92-B76F99A711C9}" type="presOf" srcId="{EBB8CB20-5A97-405F-995B-75387459287E}" destId="{AA163823-AB3D-4C4F-9C46-F463A32729EE}" srcOrd="0" destOrd="0" presId="urn:microsoft.com/office/officeart/2005/8/layout/chevron1"/>
    <dgm:cxn modelId="{088F5D9E-6387-4CEA-94B2-DCF3211A1EE3}" srcId="{EBB8CB20-5A97-405F-995B-75387459287E}" destId="{D43FEAF0-6F22-4C9E-A5DE-4F934F73F794}" srcOrd="0" destOrd="0" parTransId="{FEC60336-86AF-47F7-8395-E656BB6D5C54}" sibTransId="{0B91200B-F7D5-429A-B6C5-357BCCDEA0C1}"/>
    <dgm:cxn modelId="{EB26809E-9423-4FB9-8FCB-3CB60A5B01C4}" srcId="{EBB8CB20-5A97-405F-995B-75387459287E}" destId="{7914025A-9E7D-4257-B162-F27860CCFAA3}" srcOrd="1" destOrd="0" parTransId="{AAB47B67-6D2E-4053-A4C3-268ED43D2975}" sibTransId="{C65EBB12-E57B-470C-8A83-15CB79A443EE}"/>
    <dgm:cxn modelId="{702BE9F4-5B07-4BE2-A9D7-A07FC0540763}" type="presOf" srcId="{D43FEAF0-6F22-4C9E-A5DE-4F934F73F794}" destId="{296807A6-888A-4F07-8314-7B0B79664056}" srcOrd="0" destOrd="0" presId="urn:microsoft.com/office/officeart/2005/8/layout/chevron1"/>
    <dgm:cxn modelId="{CE9314CB-337D-45C6-8F56-507FEE08965D}" type="presParOf" srcId="{AA163823-AB3D-4C4F-9C46-F463A32729EE}" destId="{296807A6-888A-4F07-8314-7B0B79664056}" srcOrd="0" destOrd="0" presId="urn:microsoft.com/office/officeart/2005/8/layout/chevron1"/>
    <dgm:cxn modelId="{E726FC65-48B6-4683-89EC-3752D1CF9E6E}" type="presParOf" srcId="{AA163823-AB3D-4C4F-9C46-F463A32729EE}" destId="{55C3FCB2-67F5-4B32-9F25-55F3F2328F29}" srcOrd="1" destOrd="0" presId="urn:microsoft.com/office/officeart/2005/8/layout/chevron1"/>
    <dgm:cxn modelId="{BDA4B96B-29AA-4117-80E7-CCAFD1CF0694}" type="presParOf" srcId="{AA163823-AB3D-4C4F-9C46-F463A32729EE}" destId="{43FDCB8E-78C4-48B0-A5C8-482A51C16156}" srcOrd="2"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3FBFC-F44B-45B9-9834-9F18519F1E84}">
      <dsp:nvSpPr>
        <dsp:cNvPr id="0" name=""/>
        <dsp:cNvSpPr/>
      </dsp:nvSpPr>
      <dsp:spPr>
        <a:xfrm>
          <a:off x="1742485" y="1988102"/>
          <a:ext cx="1527122" cy="152712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Global cooperation</a:t>
          </a:r>
        </a:p>
      </dsp:txBody>
      <dsp:txXfrm>
        <a:off x="1966127" y="2211744"/>
        <a:ext cx="1079838" cy="1079838"/>
      </dsp:txXfrm>
    </dsp:sp>
    <dsp:sp modelId="{D7664F87-F37B-4119-B8F5-EBE83E90C5BA}">
      <dsp:nvSpPr>
        <dsp:cNvPr id="0" name=""/>
        <dsp:cNvSpPr/>
      </dsp:nvSpPr>
      <dsp:spPr>
        <a:xfrm rot="16200000">
          <a:off x="2276800" y="1731434"/>
          <a:ext cx="458492" cy="54843"/>
        </a:xfrm>
        <a:custGeom>
          <a:avLst/>
          <a:gdLst/>
          <a:ahLst/>
          <a:cxnLst/>
          <a:rect l="0" t="0" r="0" b="0"/>
          <a:pathLst>
            <a:path>
              <a:moveTo>
                <a:pt x="0" y="27421"/>
              </a:moveTo>
              <a:lnTo>
                <a:pt x="458492" y="2742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94584" y="1747393"/>
        <a:ext cx="22924" cy="22924"/>
      </dsp:txXfrm>
    </dsp:sp>
    <dsp:sp modelId="{EC9E74C6-087C-4FC3-83D6-9416FC1113BC}">
      <dsp:nvSpPr>
        <dsp:cNvPr id="0" name=""/>
        <dsp:cNvSpPr/>
      </dsp:nvSpPr>
      <dsp:spPr>
        <a:xfrm>
          <a:off x="1742485" y="2487"/>
          <a:ext cx="1527122" cy="1527122"/>
        </a:xfrm>
        <a:prstGeom prst="ellipse">
          <a:avLst/>
        </a:prstGeom>
        <a:solidFill>
          <a:schemeClr val="accent6">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Environment</a:t>
          </a:r>
          <a:endParaRPr lang="en-US" sz="1300" kern="1200" dirty="0"/>
        </a:p>
      </dsp:txBody>
      <dsp:txXfrm>
        <a:off x="1966127" y="226129"/>
        <a:ext cx="1079838" cy="1079838"/>
      </dsp:txXfrm>
    </dsp:sp>
    <dsp:sp modelId="{9109C705-1210-4FBA-A0DD-12573AF43C6C}">
      <dsp:nvSpPr>
        <dsp:cNvPr id="0" name=""/>
        <dsp:cNvSpPr/>
      </dsp:nvSpPr>
      <dsp:spPr>
        <a:xfrm rot="1800000">
          <a:off x="3136596" y="3220645"/>
          <a:ext cx="458492" cy="54843"/>
        </a:xfrm>
        <a:custGeom>
          <a:avLst/>
          <a:gdLst/>
          <a:ahLst/>
          <a:cxnLst/>
          <a:rect l="0" t="0" r="0" b="0"/>
          <a:pathLst>
            <a:path>
              <a:moveTo>
                <a:pt x="0" y="27421"/>
              </a:moveTo>
              <a:lnTo>
                <a:pt x="458492" y="2742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4380" y="3236605"/>
        <a:ext cx="22924" cy="22924"/>
      </dsp:txXfrm>
    </dsp:sp>
    <dsp:sp modelId="{932D7270-2D91-439F-9F33-032C08BCCF9C}">
      <dsp:nvSpPr>
        <dsp:cNvPr id="0" name=""/>
        <dsp:cNvSpPr/>
      </dsp:nvSpPr>
      <dsp:spPr>
        <a:xfrm>
          <a:off x="3462078" y="2980910"/>
          <a:ext cx="1527122" cy="1527122"/>
        </a:xfrm>
        <a:prstGeom prst="ellipse">
          <a:avLst/>
        </a:prstGeom>
        <a:solidFill>
          <a:schemeClr val="accent1">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Development Goals</a:t>
          </a:r>
        </a:p>
      </dsp:txBody>
      <dsp:txXfrm>
        <a:off x="3685720" y="3204552"/>
        <a:ext cx="1079838" cy="1079838"/>
      </dsp:txXfrm>
    </dsp:sp>
    <dsp:sp modelId="{96834359-6826-4CD8-8197-F3D551390548}">
      <dsp:nvSpPr>
        <dsp:cNvPr id="0" name=""/>
        <dsp:cNvSpPr/>
      </dsp:nvSpPr>
      <dsp:spPr>
        <a:xfrm rot="9000000">
          <a:off x="1417003" y="3220645"/>
          <a:ext cx="458492" cy="54843"/>
        </a:xfrm>
        <a:custGeom>
          <a:avLst/>
          <a:gdLst/>
          <a:ahLst/>
          <a:cxnLst/>
          <a:rect l="0" t="0" r="0" b="0"/>
          <a:pathLst>
            <a:path>
              <a:moveTo>
                <a:pt x="0" y="27421"/>
              </a:moveTo>
              <a:lnTo>
                <a:pt x="458492" y="2742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634787" y="3236605"/>
        <a:ext cx="22924" cy="22924"/>
      </dsp:txXfrm>
    </dsp:sp>
    <dsp:sp modelId="{FA9E34BA-61DC-4F39-A156-54BF8680B5FE}">
      <dsp:nvSpPr>
        <dsp:cNvPr id="0" name=""/>
        <dsp:cNvSpPr/>
      </dsp:nvSpPr>
      <dsp:spPr>
        <a:xfrm>
          <a:off x="22892" y="2980910"/>
          <a:ext cx="1527122" cy="1527122"/>
        </a:xfrm>
        <a:prstGeom prst="ellipse">
          <a:avLst/>
        </a:prstGeom>
        <a:solidFill>
          <a:schemeClr val="accent2">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Energy</a:t>
          </a:r>
        </a:p>
      </dsp:txBody>
      <dsp:txXfrm>
        <a:off x="246534" y="3204552"/>
        <a:ext cx="1079838" cy="10798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2F8A6-3B2B-4BD4-BD03-CC828A929D6F}">
      <dsp:nvSpPr>
        <dsp:cNvPr id="0" name=""/>
        <dsp:cNvSpPr/>
      </dsp:nvSpPr>
      <dsp:spPr>
        <a:xfrm rot="5400000">
          <a:off x="-245811" y="246120"/>
          <a:ext cx="1638740" cy="1147118"/>
        </a:xfrm>
        <a:prstGeom prst="chevron">
          <a:avLst/>
        </a:prstGeom>
        <a:solidFill>
          <a:schemeClr val="accent2">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Asia</a:t>
          </a:r>
        </a:p>
      </dsp:txBody>
      <dsp:txXfrm rot="-5400000">
        <a:off x="0" y="573868"/>
        <a:ext cx="1147118" cy="491622"/>
      </dsp:txXfrm>
    </dsp:sp>
    <dsp:sp modelId="{A798EC05-9E10-49B6-9001-37A5909F3FE6}">
      <dsp:nvSpPr>
        <dsp:cNvPr id="0" name=""/>
        <dsp:cNvSpPr/>
      </dsp:nvSpPr>
      <dsp:spPr>
        <a:xfrm rot="5400000">
          <a:off x="3765993" y="-2618565"/>
          <a:ext cx="1065181" cy="6302931"/>
        </a:xfrm>
        <a:prstGeom prst="round2SameRect">
          <a:avLst/>
        </a:prstGeom>
        <a:solidFill>
          <a:schemeClr val="accent2">
            <a:lumMod val="7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bg1"/>
              </a:solidFill>
            </a:rPr>
            <a:t>China's Emissions Trading System (2021)</a:t>
          </a:r>
        </a:p>
        <a:p>
          <a:pPr marL="342900" lvl="2" indent="-171450" algn="l" defTabSz="711200">
            <a:lnSpc>
              <a:spcPct val="90000"/>
            </a:lnSpc>
            <a:spcBef>
              <a:spcPct val="0"/>
            </a:spcBef>
            <a:spcAft>
              <a:spcPct val="15000"/>
            </a:spcAft>
            <a:buChar char="•"/>
          </a:pPr>
          <a:r>
            <a:rPr lang="en-US" sz="1600" kern="1200" dirty="0">
              <a:solidFill>
                <a:schemeClr val="bg1"/>
              </a:solidFill>
            </a:rPr>
            <a:t>Constitutes the single largest global climate policy </a:t>
          </a:r>
        </a:p>
      </dsp:txBody>
      <dsp:txXfrm rot="-5400000">
        <a:off x="1147118" y="52308"/>
        <a:ext cx="6250933" cy="961185"/>
      </dsp:txXfrm>
    </dsp:sp>
    <dsp:sp modelId="{DC8AD338-9FDA-40A0-9900-9156B13DCEC2}">
      <dsp:nvSpPr>
        <dsp:cNvPr id="0" name=""/>
        <dsp:cNvSpPr/>
      </dsp:nvSpPr>
      <dsp:spPr>
        <a:xfrm rot="5400000">
          <a:off x="-245811" y="1691043"/>
          <a:ext cx="1638740" cy="1147118"/>
        </a:xfrm>
        <a:prstGeom prst="chevron">
          <a:avLst/>
        </a:prstGeom>
        <a:solidFill>
          <a:srgbClr val="44546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EU</a:t>
          </a:r>
        </a:p>
      </dsp:txBody>
      <dsp:txXfrm rot="-5400000">
        <a:off x="0" y="2018791"/>
        <a:ext cx="1147118" cy="491622"/>
      </dsp:txXfrm>
    </dsp:sp>
    <dsp:sp modelId="{B51ECDAF-4416-4565-A605-BEBD781BE49C}">
      <dsp:nvSpPr>
        <dsp:cNvPr id="0" name=""/>
        <dsp:cNvSpPr/>
      </dsp:nvSpPr>
      <dsp:spPr>
        <a:xfrm rot="5400000">
          <a:off x="3765993" y="-1173642"/>
          <a:ext cx="1065181" cy="6302931"/>
        </a:xfrm>
        <a:prstGeom prst="round2SameRect">
          <a:avLst/>
        </a:prstGeom>
        <a:solidFill>
          <a:srgbClr val="44546A">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bg1"/>
              </a:solidFill>
            </a:rPr>
            <a:t>Fit for 55 (2021)</a:t>
          </a:r>
        </a:p>
        <a:p>
          <a:pPr marL="342900" lvl="2" indent="-171450" algn="l" defTabSz="711200">
            <a:lnSpc>
              <a:spcPct val="90000"/>
            </a:lnSpc>
            <a:spcBef>
              <a:spcPct val="0"/>
            </a:spcBef>
            <a:spcAft>
              <a:spcPct val="15000"/>
            </a:spcAft>
            <a:buChar char="•"/>
          </a:pPr>
          <a:r>
            <a:rPr lang="en-US" sz="1600" kern="1200" dirty="0">
              <a:solidFill>
                <a:schemeClr val="bg1"/>
              </a:solidFill>
            </a:rPr>
            <a:t>Set of proposals to revise and update EU legislation</a:t>
          </a:r>
        </a:p>
      </dsp:txBody>
      <dsp:txXfrm rot="-5400000">
        <a:off x="1147118" y="1497231"/>
        <a:ext cx="6250933" cy="961185"/>
      </dsp:txXfrm>
    </dsp:sp>
    <dsp:sp modelId="{6AC45CD7-1898-4565-B7E4-A1000F540400}">
      <dsp:nvSpPr>
        <dsp:cNvPr id="0" name=""/>
        <dsp:cNvSpPr/>
      </dsp:nvSpPr>
      <dsp:spPr>
        <a:xfrm rot="5400000">
          <a:off x="-245811" y="3135966"/>
          <a:ext cx="1638740" cy="1147118"/>
        </a:xfrm>
        <a:prstGeom prst="chevron">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Americas</a:t>
          </a:r>
        </a:p>
      </dsp:txBody>
      <dsp:txXfrm rot="-5400000">
        <a:off x="0" y="3463714"/>
        <a:ext cx="1147118" cy="491622"/>
      </dsp:txXfrm>
    </dsp:sp>
    <dsp:sp modelId="{515ACD5A-8D66-44A2-B175-4567C09398C5}">
      <dsp:nvSpPr>
        <dsp:cNvPr id="0" name=""/>
        <dsp:cNvSpPr/>
      </dsp:nvSpPr>
      <dsp:spPr>
        <a:xfrm rot="5400000">
          <a:off x="3765993" y="271279"/>
          <a:ext cx="1065181" cy="6302931"/>
        </a:xfrm>
        <a:prstGeom prst="round2SameRect">
          <a:avLst/>
        </a:prstGeom>
        <a:solidFill>
          <a:schemeClr val="accent6">
            <a:lumMod val="7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bg1"/>
              </a:solidFill>
            </a:rPr>
            <a:t>The Securities and Exchange Commission rules for climate disclosure (2022) </a:t>
          </a:r>
        </a:p>
        <a:p>
          <a:pPr marL="342900" lvl="2" indent="-171450" algn="l" defTabSz="711200">
            <a:lnSpc>
              <a:spcPct val="90000"/>
            </a:lnSpc>
            <a:spcBef>
              <a:spcPct val="0"/>
            </a:spcBef>
            <a:spcAft>
              <a:spcPct val="15000"/>
            </a:spcAft>
            <a:buChar char="•"/>
          </a:pPr>
          <a:r>
            <a:rPr lang="en-US" sz="1600" kern="1200" dirty="0">
              <a:solidFill>
                <a:schemeClr val="bg1"/>
              </a:solidFill>
            </a:rPr>
            <a:t>Registrants are required to include climate-related disclosures and periodic reports</a:t>
          </a:r>
        </a:p>
      </dsp:txBody>
      <dsp:txXfrm rot="-5400000">
        <a:off x="1147118" y="2942152"/>
        <a:ext cx="6250933" cy="9611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7E81D-E775-4716-81BE-DAC92F884AF2}">
      <dsp:nvSpPr>
        <dsp:cNvPr id="0" name=""/>
        <dsp:cNvSpPr/>
      </dsp:nvSpPr>
      <dsp:spPr>
        <a:xfrm>
          <a:off x="4263424" y="2709333"/>
          <a:ext cx="851768" cy="1561719"/>
        </a:xfrm>
        <a:custGeom>
          <a:avLst/>
          <a:gdLst/>
          <a:ahLst/>
          <a:cxnLst/>
          <a:rect l="0" t="0" r="0" b="0"/>
          <a:pathLst>
            <a:path>
              <a:moveTo>
                <a:pt x="0" y="0"/>
              </a:moveTo>
              <a:lnTo>
                <a:pt x="425884" y="0"/>
              </a:lnTo>
              <a:lnTo>
                <a:pt x="425884" y="1561719"/>
              </a:lnTo>
              <a:lnTo>
                <a:pt x="851768" y="156171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9DB812-55E9-445E-B691-6FBAA66C35B7}">
      <dsp:nvSpPr>
        <dsp:cNvPr id="0" name=""/>
        <dsp:cNvSpPr/>
      </dsp:nvSpPr>
      <dsp:spPr>
        <a:xfrm>
          <a:off x="4263424" y="2663613"/>
          <a:ext cx="800577" cy="91440"/>
        </a:xfrm>
        <a:custGeom>
          <a:avLst/>
          <a:gdLst/>
          <a:ahLst/>
          <a:cxnLst/>
          <a:rect l="0" t="0" r="0" b="0"/>
          <a:pathLst>
            <a:path>
              <a:moveTo>
                <a:pt x="0" y="45720"/>
              </a:moveTo>
              <a:lnTo>
                <a:pt x="800577" y="4572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9998A8-C651-44F3-87EE-6646F399D454}">
      <dsp:nvSpPr>
        <dsp:cNvPr id="0" name=""/>
        <dsp:cNvSpPr/>
      </dsp:nvSpPr>
      <dsp:spPr>
        <a:xfrm>
          <a:off x="4263424" y="1147613"/>
          <a:ext cx="851768" cy="1561719"/>
        </a:xfrm>
        <a:custGeom>
          <a:avLst/>
          <a:gdLst/>
          <a:ahLst/>
          <a:cxnLst/>
          <a:rect l="0" t="0" r="0" b="0"/>
          <a:pathLst>
            <a:path>
              <a:moveTo>
                <a:pt x="0" y="1561719"/>
              </a:moveTo>
              <a:lnTo>
                <a:pt x="425884" y="1561719"/>
              </a:lnTo>
              <a:lnTo>
                <a:pt x="425884" y="0"/>
              </a:lnTo>
              <a:lnTo>
                <a:pt x="851768"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2A3A64-4B13-40BF-BC9E-4EC5C9FB2506}">
      <dsp:nvSpPr>
        <dsp:cNvPr id="0" name=""/>
        <dsp:cNvSpPr/>
      </dsp:nvSpPr>
      <dsp:spPr>
        <a:xfrm>
          <a:off x="4579" y="2194651"/>
          <a:ext cx="4258844" cy="1029364"/>
        </a:xfrm>
        <a:prstGeom prst="rect">
          <a:avLst/>
        </a:prstGeom>
        <a:solidFill>
          <a:schemeClr val="dk2">
            <a:hueOff val="0"/>
            <a:satOff val="0"/>
            <a:lumOff val="0"/>
            <a:alphaOff val="0"/>
          </a:schemeClr>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Net-Zero 2.0 Pledges</a:t>
          </a:r>
        </a:p>
      </dsp:txBody>
      <dsp:txXfrm>
        <a:off x="4579" y="2194651"/>
        <a:ext cx="4258844" cy="1029364"/>
      </dsp:txXfrm>
    </dsp:sp>
    <dsp:sp modelId="{F25059EC-0A1E-45DB-B1A1-4693AF56E5D4}">
      <dsp:nvSpPr>
        <dsp:cNvPr id="0" name=""/>
        <dsp:cNvSpPr/>
      </dsp:nvSpPr>
      <dsp:spPr>
        <a:xfrm>
          <a:off x="5115192" y="632931"/>
          <a:ext cx="4258844" cy="1029364"/>
        </a:xfrm>
        <a:prstGeom prst="rect">
          <a:avLst/>
        </a:prstGeom>
        <a:solidFill>
          <a:schemeClr val="accent2">
            <a:lumMod val="75000"/>
          </a:schemeClr>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Development</a:t>
          </a:r>
        </a:p>
        <a:p>
          <a:pPr marL="0" lvl="0" indent="0" algn="ctr" defTabSz="889000">
            <a:lnSpc>
              <a:spcPct val="90000"/>
            </a:lnSpc>
            <a:spcBef>
              <a:spcPct val="0"/>
            </a:spcBef>
            <a:spcAft>
              <a:spcPct val="35000"/>
            </a:spcAft>
            <a:buNone/>
          </a:pPr>
          <a:r>
            <a:rPr lang="en-US" sz="1600" kern="1200" dirty="0"/>
            <a:t>Give </a:t>
          </a:r>
          <a:r>
            <a:rPr lang="en-US" sz="1600" kern="1200" dirty="0" err="1"/>
            <a:t>neede</a:t>
          </a:r>
          <a:r>
            <a:rPr lang="en-US" sz="1600" kern="1200" dirty="0"/>
            <a:t> attention to the SDGs</a:t>
          </a:r>
        </a:p>
      </dsp:txBody>
      <dsp:txXfrm>
        <a:off x="5115192" y="632931"/>
        <a:ext cx="4258844" cy="1029364"/>
      </dsp:txXfrm>
    </dsp:sp>
    <dsp:sp modelId="{D4E9C947-3B92-4EB4-95E1-4E53A481B046}">
      <dsp:nvSpPr>
        <dsp:cNvPr id="0" name=""/>
        <dsp:cNvSpPr/>
      </dsp:nvSpPr>
      <dsp:spPr>
        <a:xfrm>
          <a:off x="5064001" y="2194651"/>
          <a:ext cx="4258844" cy="1029364"/>
        </a:xfrm>
        <a:prstGeom prst="rect">
          <a:avLst/>
        </a:prstGeom>
        <a:solidFill>
          <a:schemeClr val="accent6">
            <a:lumMod val="75000"/>
          </a:schemeClr>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Climate</a:t>
          </a:r>
        </a:p>
        <a:p>
          <a:pPr marL="0" lvl="0" indent="0" algn="ctr" defTabSz="889000">
            <a:lnSpc>
              <a:spcPct val="90000"/>
            </a:lnSpc>
            <a:spcBef>
              <a:spcPct val="0"/>
            </a:spcBef>
            <a:spcAft>
              <a:spcPct val="35000"/>
            </a:spcAft>
            <a:buNone/>
          </a:pPr>
          <a:r>
            <a:rPr lang="en-US" sz="1600" kern="1200" dirty="0"/>
            <a:t>Climate actions are essential</a:t>
          </a:r>
        </a:p>
      </dsp:txBody>
      <dsp:txXfrm>
        <a:off x="5064001" y="2194651"/>
        <a:ext cx="4258844" cy="1029364"/>
      </dsp:txXfrm>
    </dsp:sp>
    <dsp:sp modelId="{CC56FC35-0EE0-41FB-8AAE-1116DADC60F8}">
      <dsp:nvSpPr>
        <dsp:cNvPr id="0" name=""/>
        <dsp:cNvSpPr/>
      </dsp:nvSpPr>
      <dsp:spPr>
        <a:xfrm>
          <a:off x="5115192" y="3756371"/>
          <a:ext cx="4258844" cy="1029364"/>
        </a:xfrm>
        <a:prstGeom prst="rect">
          <a:avLst/>
        </a:prstGeom>
        <a:solidFill>
          <a:schemeClr val="dk2">
            <a:hueOff val="0"/>
            <a:satOff val="0"/>
            <a:lumOff val="0"/>
            <a:alphaOff val="0"/>
          </a:schemeClr>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Inclusion</a:t>
          </a:r>
        </a:p>
        <a:p>
          <a:pPr marL="0" lvl="0" indent="0" algn="ctr" defTabSz="977900">
            <a:lnSpc>
              <a:spcPct val="90000"/>
            </a:lnSpc>
            <a:spcBef>
              <a:spcPct val="0"/>
            </a:spcBef>
            <a:spcAft>
              <a:spcPct val="35000"/>
            </a:spcAft>
            <a:buNone/>
          </a:pPr>
          <a:r>
            <a:rPr lang="en-US" sz="1600" kern="1200" dirty="0"/>
            <a:t>The energy transition is an exercise of collaboration</a:t>
          </a:r>
        </a:p>
      </dsp:txBody>
      <dsp:txXfrm>
        <a:off x="5115192" y="3756371"/>
        <a:ext cx="4258844" cy="10293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807A6-888A-4F07-8314-7B0B79664056}">
      <dsp:nvSpPr>
        <dsp:cNvPr id="0" name=""/>
        <dsp:cNvSpPr/>
      </dsp:nvSpPr>
      <dsp:spPr>
        <a:xfrm>
          <a:off x="5433" y="938417"/>
          <a:ext cx="3248234" cy="1299293"/>
        </a:xfrm>
        <a:prstGeom prst="chevron">
          <a:avLst/>
        </a:prstGeom>
        <a:solidFill>
          <a:schemeClr val="dk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t"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2021:</a:t>
          </a:r>
        </a:p>
        <a:p>
          <a:pPr marL="0" lvl="0" indent="0" algn="ctr" defTabSz="711200">
            <a:lnSpc>
              <a:spcPct val="90000"/>
            </a:lnSpc>
            <a:spcBef>
              <a:spcPct val="0"/>
            </a:spcBef>
            <a:spcAft>
              <a:spcPct val="35000"/>
            </a:spcAft>
            <a:buNone/>
          </a:pPr>
          <a:r>
            <a:rPr lang="en-US" sz="1600" kern="1200" dirty="0"/>
            <a:t>Project Launch and Definition of Scope</a:t>
          </a:r>
        </a:p>
        <a:p>
          <a:pPr marL="0" lvl="0" indent="0" algn="ctr" defTabSz="711200">
            <a:lnSpc>
              <a:spcPct val="90000"/>
            </a:lnSpc>
            <a:spcBef>
              <a:spcPct val="0"/>
            </a:spcBef>
            <a:spcAft>
              <a:spcPct val="35000"/>
            </a:spcAft>
            <a:buNone/>
          </a:pPr>
          <a:endParaRPr lang="en-US" sz="1400" kern="1200" dirty="0"/>
        </a:p>
      </dsp:txBody>
      <dsp:txXfrm>
        <a:off x="655080" y="938417"/>
        <a:ext cx="1948941" cy="1299293"/>
      </dsp:txXfrm>
    </dsp:sp>
    <dsp:sp modelId="{43FDCB8E-78C4-48B0-A5C8-482A51C16156}">
      <dsp:nvSpPr>
        <dsp:cNvPr id="0" name=""/>
        <dsp:cNvSpPr/>
      </dsp:nvSpPr>
      <dsp:spPr>
        <a:xfrm>
          <a:off x="2928845" y="938417"/>
          <a:ext cx="3248234" cy="1299293"/>
        </a:xfrm>
        <a:prstGeom prst="chevron">
          <a:avLst/>
        </a:prstGeom>
        <a:solidFill>
          <a:schemeClr val="accent2">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t" anchorCtr="0">
          <a:noAutofit/>
        </a:bodyPr>
        <a:lstStyle/>
        <a:p>
          <a:pPr marL="0" lvl="0" indent="0" algn="ctr" defTabSz="355600">
            <a:lnSpc>
              <a:spcPct val="90000"/>
            </a:lnSpc>
            <a:spcBef>
              <a:spcPct val="0"/>
            </a:spcBef>
            <a:spcAft>
              <a:spcPct val="35000"/>
            </a:spcAft>
            <a:buNone/>
          </a:pPr>
          <a:endParaRPr lang="en-US" sz="800" kern="1200" dirty="0"/>
        </a:p>
        <a:p>
          <a:pPr marL="0" lvl="0" indent="0" algn="ctr" defTabSz="355600">
            <a:lnSpc>
              <a:spcPct val="90000"/>
            </a:lnSpc>
            <a:spcBef>
              <a:spcPct val="0"/>
            </a:spcBef>
            <a:spcAft>
              <a:spcPct val="35000"/>
            </a:spcAft>
            <a:buNone/>
          </a:pPr>
          <a:r>
            <a:rPr lang="en-US" sz="1600" kern="1200" dirty="0"/>
            <a:t>2022:</a:t>
          </a:r>
        </a:p>
        <a:p>
          <a:pPr marL="0" lvl="0" indent="0" algn="ctr" defTabSz="355600">
            <a:lnSpc>
              <a:spcPct val="90000"/>
            </a:lnSpc>
            <a:spcBef>
              <a:spcPct val="0"/>
            </a:spcBef>
            <a:spcAft>
              <a:spcPct val="35000"/>
            </a:spcAft>
            <a:buNone/>
          </a:pPr>
          <a:r>
            <a:rPr lang="en-US" sz="1600" kern="1200" dirty="0"/>
            <a:t>Reviewing legislation, finding trends and creating a report</a:t>
          </a:r>
        </a:p>
        <a:p>
          <a:pPr marL="0" lvl="0" indent="0" algn="ctr" defTabSz="355600">
            <a:lnSpc>
              <a:spcPct val="90000"/>
            </a:lnSpc>
            <a:spcBef>
              <a:spcPct val="0"/>
            </a:spcBef>
            <a:spcAft>
              <a:spcPct val="35000"/>
            </a:spcAft>
            <a:buNone/>
          </a:pPr>
          <a:endParaRPr lang="en-US" sz="1600" kern="1200" dirty="0"/>
        </a:p>
        <a:p>
          <a:pPr marL="0" lvl="0" indent="0" algn="ctr" defTabSz="355600">
            <a:lnSpc>
              <a:spcPct val="90000"/>
            </a:lnSpc>
            <a:spcBef>
              <a:spcPct val="0"/>
            </a:spcBef>
            <a:spcAft>
              <a:spcPct val="35000"/>
            </a:spcAft>
            <a:buNone/>
          </a:pPr>
          <a:endParaRPr lang="en-US" sz="1600" kern="1200" dirty="0"/>
        </a:p>
        <a:p>
          <a:pPr marL="0" lvl="0" indent="0" algn="ctr" defTabSz="355600">
            <a:lnSpc>
              <a:spcPct val="90000"/>
            </a:lnSpc>
            <a:spcBef>
              <a:spcPct val="0"/>
            </a:spcBef>
            <a:spcAft>
              <a:spcPct val="35000"/>
            </a:spcAft>
            <a:buNone/>
          </a:pPr>
          <a:endParaRPr lang="en-US" sz="1600" kern="1200" dirty="0"/>
        </a:p>
      </dsp:txBody>
      <dsp:txXfrm>
        <a:off x="3578492" y="938417"/>
        <a:ext cx="1948941" cy="129929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83FEA1-2954-4BA4-B866-AA3CB6BDB51E}" type="datetimeFigureOut">
              <a:rPr lang="en-US" smtClean="0"/>
              <a:t>5/12/2022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0AEE4-EE9E-48F8-AFAB-BB0E779AE484}" type="slidenum">
              <a:rPr lang="en-US" smtClean="0"/>
              <a:t>‹#›</a:t>
            </a:fld>
            <a:endParaRPr lang="en-US"/>
          </a:p>
        </p:txBody>
      </p:sp>
    </p:spTree>
    <p:extLst>
      <p:ext uri="{BB962C8B-B14F-4D97-AF65-F5344CB8AC3E}">
        <p14:creationId xmlns:p14="http://schemas.microsoft.com/office/powerpoint/2010/main" val="3262758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52660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200041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it-IT"/>
          </a:p>
        </p:txBody>
      </p:sp>
    </p:spTree>
    <p:extLst>
      <p:ext uri="{BB962C8B-B14F-4D97-AF65-F5344CB8AC3E}">
        <p14:creationId xmlns:p14="http://schemas.microsoft.com/office/powerpoint/2010/main" val="1985969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it-IT"/>
          </a:p>
        </p:txBody>
      </p:sp>
    </p:spTree>
    <p:extLst>
      <p:ext uri="{BB962C8B-B14F-4D97-AF65-F5344CB8AC3E}">
        <p14:creationId xmlns:p14="http://schemas.microsoft.com/office/powerpoint/2010/main" val="2591179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it-IT"/>
          </a:p>
        </p:txBody>
      </p:sp>
    </p:spTree>
    <p:extLst>
      <p:ext uri="{BB962C8B-B14F-4D97-AF65-F5344CB8AC3E}">
        <p14:creationId xmlns:p14="http://schemas.microsoft.com/office/powerpoint/2010/main" val="2733509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it-IT"/>
          </a:p>
        </p:txBody>
      </p:sp>
    </p:spTree>
    <p:extLst>
      <p:ext uri="{BB962C8B-B14F-4D97-AF65-F5344CB8AC3E}">
        <p14:creationId xmlns:p14="http://schemas.microsoft.com/office/powerpoint/2010/main" val="433577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it-IT"/>
          </a:p>
        </p:txBody>
      </p:sp>
    </p:spTree>
    <p:extLst>
      <p:ext uri="{BB962C8B-B14F-4D97-AF65-F5344CB8AC3E}">
        <p14:creationId xmlns:p14="http://schemas.microsoft.com/office/powerpoint/2010/main" val="3993225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it-IT"/>
          </a:p>
        </p:txBody>
      </p:sp>
    </p:spTree>
    <p:extLst>
      <p:ext uri="{BB962C8B-B14F-4D97-AF65-F5344CB8AC3E}">
        <p14:creationId xmlns:p14="http://schemas.microsoft.com/office/powerpoint/2010/main" val="3110821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it-IT"/>
          </a:p>
        </p:txBody>
      </p:sp>
    </p:spTree>
    <p:extLst>
      <p:ext uri="{BB962C8B-B14F-4D97-AF65-F5344CB8AC3E}">
        <p14:creationId xmlns:p14="http://schemas.microsoft.com/office/powerpoint/2010/main" val="1722014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it-IT"/>
          </a:p>
        </p:txBody>
      </p:sp>
    </p:spTree>
    <p:extLst>
      <p:ext uri="{BB962C8B-B14F-4D97-AF65-F5344CB8AC3E}">
        <p14:creationId xmlns:p14="http://schemas.microsoft.com/office/powerpoint/2010/main" val="1824921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it-IT"/>
          </a:p>
        </p:txBody>
      </p:sp>
    </p:spTree>
    <p:extLst>
      <p:ext uri="{BB962C8B-B14F-4D97-AF65-F5344CB8AC3E}">
        <p14:creationId xmlns:p14="http://schemas.microsoft.com/office/powerpoint/2010/main" val="559676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it-IT"/>
          </a:p>
        </p:txBody>
      </p:sp>
    </p:spTree>
    <p:extLst>
      <p:ext uri="{BB962C8B-B14F-4D97-AF65-F5344CB8AC3E}">
        <p14:creationId xmlns:p14="http://schemas.microsoft.com/office/powerpoint/2010/main" val="1736496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it-IT"/>
          </a:p>
        </p:txBody>
      </p:sp>
    </p:spTree>
    <p:extLst>
      <p:ext uri="{BB962C8B-B14F-4D97-AF65-F5344CB8AC3E}">
        <p14:creationId xmlns:p14="http://schemas.microsoft.com/office/powerpoint/2010/main" val="2410608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it-IT"/>
          </a:p>
        </p:txBody>
      </p:sp>
    </p:spTree>
    <p:extLst>
      <p:ext uri="{BB962C8B-B14F-4D97-AF65-F5344CB8AC3E}">
        <p14:creationId xmlns:p14="http://schemas.microsoft.com/office/powerpoint/2010/main" val="3986472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it-IT"/>
          </a:p>
        </p:txBody>
      </p:sp>
    </p:spTree>
    <p:extLst>
      <p:ext uri="{BB962C8B-B14F-4D97-AF65-F5344CB8AC3E}">
        <p14:creationId xmlns:p14="http://schemas.microsoft.com/office/powerpoint/2010/main" val="867864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446015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it-IT"/>
          </a:p>
        </p:txBody>
      </p:sp>
    </p:spTree>
    <p:extLst>
      <p:ext uri="{BB962C8B-B14F-4D97-AF65-F5344CB8AC3E}">
        <p14:creationId xmlns:p14="http://schemas.microsoft.com/office/powerpoint/2010/main" val="700886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it-IT"/>
          </a:p>
        </p:txBody>
      </p:sp>
    </p:spTree>
    <p:extLst>
      <p:ext uri="{BB962C8B-B14F-4D97-AF65-F5344CB8AC3E}">
        <p14:creationId xmlns:p14="http://schemas.microsoft.com/office/powerpoint/2010/main" val="1829807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it-IT"/>
          </a:p>
        </p:txBody>
      </p:sp>
    </p:spTree>
    <p:extLst>
      <p:ext uri="{BB962C8B-B14F-4D97-AF65-F5344CB8AC3E}">
        <p14:creationId xmlns:p14="http://schemas.microsoft.com/office/powerpoint/2010/main" val="30174796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it-IT"/>
          </a:p>
        </p:txBody>
      </p:sp>
    </p:spTree>
    <p:extLst>
      <p:ext uri="{BB962C8B-B14F-4D97-AF65-F5344CB8AC3E}">
        <p14:creationId xmlns:p14="http://schemas.microsoft.com/office/powerpoint/2010/main" val="40418158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it-IT"/>
          </a:p>
        </p:txBody>
      </p:sp>
    </p:spTree>
    <p:extLst>
      <p:ext uri="{BB962C8B-B14F-4D97-AF65-F5344CB8AC3E}">
        <p14:creationId xmlns:p14="http://schemas.microsoft.com/office/powerpoint/2010/main" val="22629716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it-IT"/>
          </a:p>
        </p:txBody>
      </p:sp>
    </p:spTree>
    <p:extLst>
      <p:ext uri="{BB962C8B-B14F-4D97-AF65-F5344CB8AC3E}">
        <p14:creationId xmlns:p14="http://schemas.microsoft.com/office/powerpoint/2010/main" val="53926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it-IT"/>
          </a:p>
        </p:txBody>
      </p:sp>
    </p:spTree>
    <p:extLst>
      <p:ext uri="{BB962C8B-B14F-4D97-AF65-F5344CB8AC3E}">
        <p14:creationId xmlns:p14="http://schemas.microsoft.com/office/powerpoint/2010/main" val="15056701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endParaRPr lang="it-IT"/>
          </a:p>
        </p:txBody>
      </p:sp>
    </p:spTree>
    <p:extLst>
      <p:ext uri="{BB962C8B-B14F-4D97-AF65-F5344CB8AC3E}">
        <p14:creationId xmlns:p14="http://schemas.microsoft.com/office/powerpoint/2010/main" val="3766895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endParaRPr lang="it-IT"/>
          </a:p>
        </p:txBody>
      </p:sp>
    </p:spTree>
    <p:extLst>
      <p:ext uri="{BB962C8B-B14F-4D97-AF65-F5344CB8AC3E}">
        <p14:creationId xmlns:p14="http://schemas.microsoft.com/office/powerpoint/2010/main" val="37834879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it-IT"/>
          </a:p>
        </p:txBody>
      </p:sp>
    </p:spTree>
    <p:extLst>
      <p:ext uri="{BB962C8B-B14F-4D97-AF65-F5344CB8AC3E}">
        <p14:creationId xmlns:p14="http://schemas.microsoft.com/office/powerpoint/2010/main" val="540318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it-IT"/>
          </a:p>
        </p:txBody>
      </p:sp>
    </p:spTree>
    <p:extLst>
      <p:ext uri="{BB962C8B-B14F-4D97-AF65-F5344CB8AC3E}">
        <p14:creationId xmlns:p14="http://schemas.microsoft.com/office/powerpoint/2010/main" val="23644628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it-IT"/>
          </a:p>
        </p:txBody>
      </p:sp>
    </p:spTree>
    <p:extLst>
      <p:ext uri="{BB962C8B-B14F-4D97-AF65-F5344CB8AC3E}">
        <p14:creationId xmlns:p14="http://schemas.microsoft.com/office/powerpoint/2010/main" val="9017553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it-IT"/>
          </a:p>
        </p:txBody>
      </p:sp>
    </p:spTree>
    <p:extLst>
      <p:ext uri="{BB962C8B-B14F-4D97-AF65-F5344CB8AC3E}">
        <p14:creationId xmlns:p14="http://schemas.microsoft.com/office/powerpoint/2010/main" val="2483980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it-IT"/>
          </a:p>
        </p:txBody>
      </p:sp>
    </p:spTree>
    <p:extLst>
      <p:ext uri="{BB962C8B-B14F-4D97-AF65-F5344CB8AC3E}">
        <p14:creationId xmlns:p14="http://schemas.microsoft.com/office/powerpoint/2010/main" val="6049013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it-IT"/>
          </a:p>
        </p:txBody>
      </p:sp>
    </p:spTree>
    <p:extLst>
      <p:ext uri="{BB962C8B-B14F-4D97-AF65-F5344CB8AC3E}">
        <p14:creationId xmlns:p14="http://schemas.microsoft.com/office/powerpoint/2010/main" val="1036296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it-IT"/>
          </a:p>
        </p:txBody>
      </p:sp>
    </p:spTree>
    <p:extLst>
      <p:ext uri="{BB962C8B-B14F-4D97-AF65-F5344CB8AC3E}">
        <p14:creationId xmlns:p14="http://schemas.microsoft.com/office/powerpoint/2010/main" val="12143508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endParaRPr lang="it-IT"/>
          </a:p>
        </p:txBody>
      </p:sp>
    </p:spTree>
    <p:extLst>
      <p:ext uri="{BB962C8B-B14F-4D97-AF65-F5344CB8AC3E}">
        <p14:creationId xmlns:p14="http://schemas.microsoft.com/office/powerpoint/2010/main" val="435434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7641874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it-IT"/>
          </a:p>
        </p:txBody>
      </p:sp>
    </p:spTree>
    <p:extLst>
      <p:ext uri="{BB962C8B-B14F-4D97-AF65-F5344CB8AC3E}">
        <p14:creationId xmlns:p14="http://schemas.microsoft.com/office/powerpoint/2010/main" val="14025187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640173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132358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08031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462664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243630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815550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D5D9627-D5BC-4DC0-BC59-5736C72C7265}"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F4AF3-4268-43AC-B9F3-5C1F1004F52D}" type="slidenum">
              <a:rPr lang="en-US" smtClean="0"/>
              <a:t>‹#›</a:t>
            </a:fld>
            <a:endParaRPr lang="en-US"/>
          </a:p>
        </p:txBody>
      </p:sp>
    </p:spTree>
    <p:extLst>
      <p:ext uri="{BB962C8B-B14F-4D97-AF65-F5344CB8AC3E}">
        <p14:creationId xmlns:p14="http://schemas.microsoft.com/office/powerpoint/2010/main" val="277168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5D9627-D5BC-4DC0-BC59-5736C72C7265}"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F4AF3-4268-43AC-B9F3-5C1F1004F52D}" type="slidenum">
              <a:rPr lang="en-US" smtClean="0"/>
              <a:t>‹#›</a:t>
            </a:fld>
            <a:endParaRPr lang="en-US"/>
          </a:p>
        </p:txBody>
      </p:sp>
    </p:spTree>
    <p:extLst>
      <p:ext uri="{BB962C8B-B14F-4D97-AF65-F5344CB8AC3E}">
        <p14:creationId xmlns:p14="http://schemas.microsoft.com/office/powerpoint/2010/main" val="147093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5D9627-D5BC-4DC0-BC59-5736C72C7265}"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F4AF3-4268-43AC-B9F3-5C1F1004F52D}" type="slidenum">
              <a:rPr lang="en-US" smtClean="0"/>
              <a:t>‹#›</a:t>
            </a:fld>
            <a:endParaRPr lang="en-US"/>
          </a:p>
        </p:txBody>
      </p:sp>
    </p:spTree>
    <p:extLst>
      <p:ext uri="{BB962C8B-B14F-4D97-AF65-F5344CB8AC3E}">
        <p14:creationId xmlns:p14="http://schemas.microsoft.com/office/powerpoint/2010/main" val="10064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5D9627-D5BC-4DC0-BC59-5736C72C7265}"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F4AF3-4268-43AC-B9F3-5C1F1004F52D}" type="slidenum">
              <a:rPr lang="en-US" smtClean="0"/>
              <a:t>‹#›</a:t>
            </a:fld>
            <a:endParaRPr lang="en-US"/>
          </a:p>
        </p:txBody>
      </p:sp>
    </p:spTree>
    <p:extLst>
      <p:ext uri="{BB962C8B-B14F-4D97-AF65-F5344CB8AC3E}">
        <p14:creationId xmlns:p14="http://schemas.microsoft.com/office/powerpoint/2010/main" val="1543840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D5D9627-D5BC-4DC0-BC59-5736C72C7265}"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F4AF3-4268-43AC-B9F3-5C1F1004F52D}" type="slidenum">
              <a:rPr lang="en-US" smtClean="0"/>
              <a:t>‹#›</a:t>
            </a:fld>
            <a:endParaRPr lang="en-US"/>
          </a:p>
        </p:txBody>
      </p:sp>
    </p:spTree>
    <p:extLst>
      <p:ext uri="{BB962C8B-B14F-4D97-AF65-F5344CB8AC3E}">
        <p14:creationId xmlns:p14="http://schemas.microsoft.com/office/powerpoint/2010/main" val="4229614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5D9627-D5BC-4DC0-BC59-5736C72C7265}"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F4AF3-4268-43AC-B9F3-5C1F1004F52D}" type="slidenum">
              <a:rPr lang="en-US" smtClean="0"/>
              <a:t>‹#›</a:t>
            </a:fld>
            <a:endParaRPr lang="en-US"/>
          </a:p>
        </p:txBody>
      </p:sp>
    </p:spTree>
    <p:extLst>
      <p:ext uri="{BB962C8B-B14F-4D97-AF65-F5344CB8AC3E}">
        <p14:creationId xmlns:p14="http://schemas.microsoft.com/office/powerpoint/2010/main" val="558750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5D9627-D5BC-4DC0-BC59-5736C72C7265}" type="datetimeFigureOut">
              <a:rPr lang="en-US" smtClean="0"/>
              <a:t>5/12/2022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7F4AF3-4268-43AC-B9F3-5C1F1004F52D}" type="slidenum">
              <a:rPr lang="en-US" smtClean="0"/>
              <a:t>‹#›</a:t>
            </a:fld>
            <a:endParaRPr lang="en-US"/>
          </a:p>
        </p:txBody>
      </p:sp>
    </p:spTree>
    <p:extLst>
      <p:ext uri="{BB962C8B-B14F-4D97-AF65-F5344CB8AC3E}">
        <p14:creationId xmlns:p14="http://schemas.microsoft.com/office/powerpoint/2010/main" val="2637639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5D9627-D5BC-4DC0-BC59-5736C72C7265}" type="datetimeFigureOut">
              <a:rPr lang="en-US" smtClean="0"/>
              <a:t>5/12/2022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7F4AF3-4268-43AC-B9F3-5C1F1004F52D}" type="slidenum">
              <a:rPr lang="en-US" smtClean="0"/>
              <a:t>‹#›</a:t>
            </a:fld>
            <a:endParaRPr lang="en-US"/>
          </a:p>
        </p:txBody>
      </p:sp>
    </p:spTree>
    <p:extLst>
      <p:ext uri="{BB962C8B-B14F-4D97-AF65-F5344CB8AC3E}">
        <p14:creationId xmlns:p14="http://schemas.microsoft.com/office/powerpoint/2010/main" val="4062406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D9627-D5BC-4DC0-BC59-5736C72C7265}" type="datetimeFigureOut">
              <a:rPr lang="en-US" smtClean="0"/>
              <a:t>5/12/2022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7F4AF3-4268-43AC-B9F3-5C1F1004F52D}" type="slidenum">
              <a:rPr lang="en-US" smtClean="0"/>
              <a:t>‹#›</a:t>
            </a:fld>
            <a:endParaRPr lang="en-US"/>
          </a:p>
        </p:txBody>
      </p:sp>
    </p:spTree>
    <p:extLst>
      <p:ext uri="{BB962C8B-B14F-4D97-AF65-F5344CB8AC3E}">
        <p14:creationId xmlns:p14="http://schemas.microsoft.com/office/powerpoint/2010/main" val="4198291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5D9627-D5BC-4DC0-BC59-5736C72C7265}"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F4AF3-4268-43AC-B9F3-5C1F1004F52D}" type="slidenum">
              <a:rPr lang="en-US" smtClean="0"/>
              <a:t>‹#›</a:t>
            </a:fld>
            <a:endParaRPr lang="en-US"/>
          </a:p>
        </p:txBody>
      </p:sp>
    </p:spTree>
    <p:extLst>
      <p:ext uri="{BB962C8B-B14F-4D97-AF65-F5344CB8AC3E}">
        <p14:creationId xmlns:p14="http://schemas.microsoft.com/office/powerpoint/2010/main" val="1006990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5D9627-D5BC-4DC0-BC59-5736C72C7265}"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F4AF3-4268-43AC-B9F3-5C1F1004F52D}" type="slidenum">
              <a:rPr lang="en-US" smtClean="0"/>
              <a:t>‹#›</a:t>
            </a:fld>
            <a:endParaRPr lang="en-US"/>
          </a:p>
        </p:txBody>
      </p:sp>
    </p:spTree>
    <p:extLst>
      <p:ext uri="{BB962C8B-B14F-4D97-AF65-F5344CB8AC3E}">
        <p14:creationId xmlns:p14="http://schemas.microsoft.com/office/powerpoint/2010/main" val="2194940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5D9627-D5BC-4DC0-BC59-5736C72C7265}" type="datetimeFigureOut">
              <a:rPr lang="en-US" smtClean="0"/>
              <a:t>5/12/2022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F4AF3-4268-43AC-B9F3-5C1F1004F52D}" type="slidenum">
              <a:rPr lang="en-US" smtClean="0"/>
              <a:t>‹#›</a:t>
            </a:fld>
            <a:endParaRPr lang="en-US"/>
          </a:p>
        </p:txBody>
      </p:sp>
    </p:spTree>
    <p:extLst>
      <p:ext uri="{BB962C8B-B14F-4D97-AF65-F5344CB8AC3E}">
        <p14:creationId xmlns:p14="http://schemas.microsoft.com/office/powerpoint/2010/main" val="3398801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blackrock.com/au/individual/blackrock-client-lette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CC06-18AC-A127-052F-955F14A256D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C29A1CA-3797-1B41-D9E6-A266C3F0F544}"/>
              </a:ext>
            </a:extLst>
          </p:cNvPr>
          <p:cNvSpPr>
            <a:spLocks noGrp="1"/>
          </p:cNvSpPr>
          <p:nvPr>
            <p:ph type="subTitle" idx="1"/>
          </p:nvPr>
        </p:nvSpPr>
        <p:spPr/>
        <p:txBody>
          <a:bodyPr/>
          <a:lstStyle/>
          <a:p>
            <a:endParaRPr lang="en-US"/>
          </a:p>
        </p:txBody>
      </p:sp>
      <p:pic>
        <p:nvPicPr>
          <p:cNvPr id="5" name="Picture 4" descr="Graphical user interface, text, website&#10;&#10;Description automatically generated">
            <a:extLst>
              <a:ext uri="{FF2B5EF4-FFF2-40B4-BE49-F238E27FC236}">
                <a16:creationId xmlns:a16="http://schemas.microsoft.com/office/drawing/2014/main" id="{9709DCF3-D012-9152-8603-B25B14CF20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45833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CC06-18AC-A127-052F-955F14A256D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C29A1CA-3797-1B41-D9E6-A266C3F0F544}"/>
              </a:ext>
            </a:extLst>
          </p:cNvPr>
          <p:cNvSpPr>
            <a:spLocks noGrp="1"/>
          </p:cNvSpPr>
          <p:nvPr>
            <p:ph type="subTitle" idx="1"/>
          </p:nvPr>
        </p:nvSpPr>
        <p:spPr/>
        <p:txBody>
          <a:bodyPr/>
          <a:lstStyle/>
          <a:p>
            <a:endParaRPr lang="en-US"/>
          </a:p>
        </p:txBody>
      </p:sp>
      <p:pic>
        <p:nvPicPr>
          <p:cNvPr id="5" name="Picture 4" descr="Graphical user interface, text, website&#10;&#10;Description automatically generated">
            <a:extLst>
              <a:ext uri="{FF2B5EF4-FFF2-40B4-BE49-F238E27FC236}">
                <a16:creationId xmlns:a16="http://schemas.microsoft.com/office/drawing/2014/main" id="{9709DCF3-D012-9152-8603-B25B14CF20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20337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2FA96EF-0B40-4345-8772-BEE65F1C4A33}"/>
              </a:ext>
            </a:extLst>
          </p:cNvPr>
          <p:cNvSpPr>
            <a:spLocks noGrp="1"/>
          </p:cNvSpPr>
          <p:nvPr>
            <p:ph type="title"/>
          </p:nvPr>
        </p:nvSpPr>
        <p:spPr>
          <a:xfrm>
            <a:off x="410966" y="859536"/>
            <a:ext cx="5843530" cy="1243584"/>
          </a:xfrm>
        </p:spPr>
        <p:txBody>
          <a:bodyPr vert="horz" lIns="91440" tIns="45720" rIns="91440" bIns="45720" rtlCol="0" anchor="ctr">
            <a:normAutofit/>
          </a:bodyPr>
          <a:lstStyle/>
          <a:p>
            <a:pPr lvl="0"/>
            <a:r>
              <a:rPr lang="en-US" sz="3400" b="1" kern="1200" dirty="0">
                <a:latin typeface="+mj-lt"/>
                <a:ea typeface="+mj-ea"/>
                <a:cs typeface="+mj-cs"/>
              </a:rPr>
              <a:t>A View from Upstream </a:t>
            </a:r>
            <a:br>
              <a:rPr lang="en-US" sz="3400" b="1" kern="1200" dirty="0">
                <a:latin typeface="+mj-lt"/>
                <a:ea typeface="+mj-ea"/>
                <a:cs typeface="+mj-cs"/>
              </a:rPr>
            </a:br>
            <a:r>
              <a:rPr lang="en-US" sz="3400" b="1" dirty="0"/>
              <a:t>             </a:t>
            </a:r>
            <a:r>
              <a:rPr lang="en-US" sz="3400" b="1" kern="1200" dirty="0">
                <a:latin typeface="+mj-lt"/>
                <a:ea typeface="+mj-ea"/>
                <a:cs typeface="+mj-cs"/>
              </a:rPr>
              <a:t>O</a:t>
            </a:r>
            <a:r>
              <a:rPr lang="en-US" sz="3400" b="1" dirty="0"/>
              <a:t>il and Gas</a:t>
            </a:r>
            <a:endParaRPr lang="en-US" sz="3400" b="1" kern="1200" dirty="0">
              <a:latin typeface="+mj-lt"/>
              <a:ea typeface="+mj-ea"/>
              <a:cs typeface="+mj-cs"/>
            </a:endParaRPr>
          </a:p>
        </p:txBody>
      </p:sp>
      <p:sp>
        <p:nvSpPr>
          <p:cNvPr id="8" name="TextBox 7">
            <a:extLst>
              <a:ext uri="{FF2B5EF4-FFF2-40B4-BE49-F238E27FC236}">
                <a16:creationId xmlns:a16="http://schemas.microsoft.com/office/drawing/2014/main" id="{4C96D9ED-273A-43D6-A653-2BB8295AE7B2}"/>
              </a:ext>
            </a:extLst>
          </p:cNvPr>
          <p:cNvSpPr txBox="1"/>
          <p:nvPr/>
        </p:nvSpPr>
        <p:spPr>
          <a:xfrm>
            <a:off x="448056" y="2512611"/>
            <a:ext cx="5639277" cy="3664351"/>
          </a:xfrm>
          <a:prstGeom prst="rect">
            <a:avLst/>
          </a:prstGeom>
        </p:spPr>
        <p:txBody>
          <a:bodyPr vert="horz" lIns="91440" tIns="45720" rIns="91440" bIns="45720" rtlCol="0">
            <a:normAutofit/>
          </a:bodyPr>
          <a:lstStyle/>
          <a:p>
            <a:pPr marL="228600">
              <a:lnSpc>
                <a:spcPct val="90000"/>
              </a:lnSpc>
              <a:spcAft>
                <a:spcPts val="600"/>
              </a:spcAft>
            </a:pPr>
            <a:endParaRPr lang="en-US" sz="3600" dirty="0"/>
          </a:p>
          <a:p>
            <a:pPr marL="228600">
              <a:lnSpc>
                <a:spcPct val="90000"/>
              </a:lnSpc>
              <a:spcAft>
                <a:spcPts val="600"/>
              </a:spcAft>
            </a:pPr>
            <a:r>
              <a:rPr lang="en-US" sz="3600" b="1" dirty="0">
                <a:latin typeface="+mj-lt"/>
              </a:rPr>
              <a:t>The Role of Oil and Gas in Energy Transition</a:t>
            </a:r>
          </a:p>
        </p:txBody>
      </p:sp>
      <p:sp>
        <p:nvSpPr>
          <p:cNvPr id="15" name="Title 1">
            <a:extLst>
              <a:ext uri="{FF2B5EF4-FFF2-40B4-BE49-F238E27FC236}">
                <a16:creationId xmlns:a16="http://schemas.microsoft.com/office/drawing/2014/main" id="{4957888C-6C78-40A2-B89A-294E57CB4150}"/>
              </a:ext>
            </a:extLst>
          </p:cNvPr>
          <p:cNvSpPr txBox="1">
            <a:spLocks/>
          </p:cNvSpPr>
          <p:nvPr/>
        </p:nvSpPr>
        <p:spPr>
          <a:xfrm>
            <a:off x="1977782" y="4498848"/>
            <a:ext cx="9159610" cy="12435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t>Milan, 16</a:t>
            </a:r>
            <a:r>
              <a:rPr lang="en-GB" sz="2000" b="1" baseline="30000" dirty="0"/>
              <a:t>th</a:t>
            </a:r>
            <a:r>
              <a:rPr lang="en-GB" sz="2000" b="1" dirty="0"/>
              <a:t> May 2022</a:t>
            </a:r>
          </a:p>
          <a:p>
            <a:endParaRPr lang="en-GB" sz="2000" b="1" dirty="0"/>
          </a:p>
          <a:p>
            <a:r>
              <a:rPr lang="en-GB" sz="2400" b="1" dirty="0">
                <a:solidFill>
                  <a:srgbClr val="FF0000"/>
                </a:solidFill>
              </a:rPr>
              <a:t>Jaine Miller, General Counsel, Cheiron Energy Group</a:t>
            </a:r>
            <a:endParaRPr lang="en-US" sz="2400" b="1" dirty="0">
              <a:solidFill>
                <a:srgbClr val="FF0000"/>
              </a:solidFill>
            </a:endParaRPr>
          </a:p>
        </p:txBody>
      </p:sp>
      <p:pic>
        <p:nvPicPr>
          <p:cNvPr id="12" name="Picture 11" descr="Bird's eye view of the oil platform at sea">
            <a:extLst>
              <a:ext uri="{FF2B5EF4-FFF2-40B4-BE49-F238E27FC236}">
                <a16:creationId xmlns:a16="http://schemas.microsoft.com/office/drawing/2014/main" id="{893ADACA-D6EF-4273-92F5-02B701F4B7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481" r="-2" b="10545"/>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spTree>
    <p:extLst>
      <p:ext uri="{BB962C8B-B14F-4D97-AF65-F5344CB8AC3E}">
        <p14:creationId xmlns:p14="http://schemas.microsoft.com/office/powerpoint/2010/main" val="1492116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
        <p:nvSpPr>
          <p:cNvPr id="8" name="Title 1">
            <a:extLst>
              <a:ext uri="{FF2B5EF4-FFF2-40B4-BE49-F238E27FC236}">
                <a16:creationId xmlns:a16="http://schemas.microsoft.com/office/drawing/2014/main" id="{871BDE40-7038-4226-95FE-D6B9595982F3}"/>
              </a:ext>
            </a:extLst>
          </p:cNvPr>
          <p:cNvSpPr>
            <a:spLocks noGrp="1"/>
          </p:cNvSpPr>
          <p:nvPr>
            <p:ph type="title"/>
          </p:nvPr>
        </p:nvSpPr>
        <p:spPr>
          <a:xfrm>
            <a:off x="838200" y="365126"/>
            <a:ext cx="10515600" cy="939892"/>
          </a:xfrm>
        </p:spPr>
        <p:txBody>
          <a:bodyPr>
            <a:normAutofit/>
          </a:bodyPr>
          <a:lstStyle/>
          <a:p>
            <a:r>
              <a:rPr lang="en-GB" b="1" dirty="0">
                <a:solidFill>
                  <a:srgbClr val="002060"/>
                </a:solidFill>
              </a:rPr>
              <a:t>Looking Back – The Look Forward to Transition</a:t>
            </a:r>
            <a:endParaRPr lang="en-GB" sz="3200" b="1" dirty="0">
              <a:solidFill>
                <a:srgbClr val="002060"/>
              </a:solidFill>
            </a:endParaRPr>
          </a:p>
        </p:txBody>
      </p:sp>
      <p:sp>
        <p:nvSpPr>
          <p:cNvPr id="2" name="Rectangle 1"/>
          <p:cNvSpPr/>
          <p:nvPr/>
        </p:nvSpPr>
        <p:spPr>
          <a:xfrm>
            <a:off x="475488" y="1170432"/>
            <a:ext cx="11716512" cy="4093428"/>
          </a:xfrm>
          <a:prstGeom prst="rect">
            <a:avLst/>
          </a:prstGeom>
        </p:spPr>
        <p:txBody>
          <a:bodyPr wrap="square">
            <a:spAutoFit/>
          </a:bodyPr>
          <a:lstStyle/>
          <a:p>
            <a:r>
              <a:rPr lang="en-US" sz="2200" b="1" dirty="0">
                <a:solidFill>
                  <a:srgbClr val="002060"/>
                </a:solidFill>
              </a:rPr>
              <a:t>2019/20 – feeling like the unwanted guest:</a:t>
            </a:r>
          </a:p>
          <a:p>
            <a:pPr marL="285750" indent="-285750">
              <a:buFont typeface="Arial" panose="020B0604020202020204" pitchFamily="34" charset="0"/>
              <a:buChar char="•"/>
            </a:pPr>
            <a:r>
              <a:rPr lang="en-US" sz="2200" dirty="0">
                <a:solidFill>
                  <a:srgbClr val="202124"/>
                </a:solidFill>
              </a:rPr>
              <a:t>COP 25</a:t>
            </a:r>
          </a:p>
          <a:p>
            <a:pPr marL="285750" indent="-285750">
              <a:buFont typeface="Arial" panose="020B0604020202020204" pitchFamily="34" charset="0"/>
              <a:buChar char="•"/>
            </a:pPr>
            <a:r>
              <a:rPr lang="en-GB" sz="2200" dirty="0"/>
              <a:t>Difficulty in attracting younger generations to the work force, no longer abundant sources of finance, M&amp;A and asset deals, finding previously attractive assets becoming uneconomic</a:t>
            </a:r>
          </a:p>
          <a:p>
            <a:pPr marL="285750" indent="-285750">
              <a:buFont typeface="Arial" panose="020B0604020202020204" pitchFamily="34" charset="0"/>
              <a:buChar char="•"/>
            </a:pPr>
            <a:r>
              <a:rPr lang="en-GB" sz="2200" dirty="0"/>
              <a:t>Renewables projects, carbon capture &amp; underground storage, green energy were in the spotlight</a:t>
            </a:r>
          </a:p>
          <a:p>
            <a:pPr marL="285750" indent="-285750">
              <a:buFont typeface="Arial" panose="020B0604020202020204" pitchFamily="34" charset="0"/>
              <a:buChar char="•"/>
            </a:pPr>
            <a:r>
              <a:rPr lang="en-GB" sz="2200" dirty="0"/>
              <a:t>Lenders (multilaterals, commercial, Export Credit Agencies) abandon oil &amp; gas</a:t>
            </a:r>
          </a:p>
          <a:p>
            <a:pPr marL="285750" indent="-285750">
              <a:buFont typeface="Arial" panose="020B0604020202020204" pitchFamily="34" charset="0"/>
              <a:buChar char="•"/>
            </a:pPr>
            <a:r>
              <a:rPr lang="en-GB" sz="2200" dirty="0"/>
              <a:t>Governments slow licensing/extensions as major oil and gas companies kick off green projects</a:t>
            </a:r>
          </a:p>
          <a:p>
            <a:pPr marL="285750" indent="-285750">
              <a:buFont typeface="Arial" panose="020B0604020202020204" pitchFamily="34" charset="0"/>
              <a:buChar char="•"/>
            </a:pPr>
            <a:endParaRPr lang="en-GB" sz="2200" dirty="0"/>
          </a:p>
          <a:p>
            <a:r>
              <a:rPr lang="en-GB" sz="2200" b="1" dirty="0">
                <a:solidFill>
                  <a:srgbClr val="002060"/>
                </a:solidFill>
              </a:rPr>
              <a:t>2021</a:t>
            </a:r>
            <a:r>
              <a:rPr lang="en-GB" sz="2200" dirty="0"/>
              <a:t> – oil &amp; gas price lower than $30/</a:t>
            </a:r>
            <a:r>
              <a:rPr lang="en-GB" sz="2200" dirty="0" err="1"/>
              <a:t>bbl</a:t>
            </a:r>
            <a:r>
              <a:rPr lang="en-GB" sz="2200" dirty="0"/>
              <a:t> Brent and then hurtling up to $100/</a:t>
            </a:r>
            <a:r>
              <a:rPr lang="en-GB" sz="2200" dirty="0" err="1"/>
              <a:t>bbl</a:t>
            </a:r>
            <a:r>
              <a:rPr lang="en-GB" sz="2200" dirty="0"/>
              <a:t> on post COVID recovery, demand for gas through the roof, and a supply crunch on European markets to a 20 year high at the end of 2021. Power prices soared affecting households and business.</a:t>
            </a:r>
          </a:p>
          <a:p>
            <a:endParaRPr lang="en-GB" dirty="0"/>
          </a:p>
        </p:txBody>
      </p:sp>
    </p:spTree>
    <p:extLst>
      <p:ext uri="{BB962C8B-B14F-4D97-AF65-F5344CB8AC3E}">
        <p14:creationId xmlns:p14="http://schemas.microsoft.com/office/powerpoint/2010/main" val="3393197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61434"/>
            <a:ext cx="12192000" cy="6858000"/>
          </a:xfrm>
        </p:spPr>
      </p:pic>
      <p:sp>
        <p:nvSpPr>
          <p:cNvPr id="8" name="Title 1">
            <a:extLst>
              <a:ext uri="{FF2B5EF4-FFF2-40B4-BE49-F238E27FC236}">
                <a16:creationId xmlns:a16="http://schemas.microsoft.com/office/drawing/2014/main" id="{871BDE40-7038-4226-95FE-D6B9595982F3}"/>
              </a:ext>
            </a:extLst>
          </p:cNvPr>
          <p:cNvSpPr>
            <a:spLocks noGrp="1"/>
          </p:cNvSpPr>
          <p:nvPr>
            <p:ph type="title"/>
          </p:nvPr>
        </p:nvSpPr>
        <p:spPr>
          <a:xfrm>
            <a:off x="838200" y="365126"/>
            <a:ext cx="10515600" cy="939892"/>
          </a:xfrm>
        </p:spPr>
        <p:txBody>
          <a:bodyPr>
            <a:normAutofit/>
          </a:bodyPr>
          <a:lstStyle/>
          <a:p>
            <a:r>
              <a:rPr lang="en-GB" b="1" dirty="0">
                <a:solidFill>
                  <a:srgbClr val="002060"/>
                </a:solidFill>
              </a:rPr>
              <a:t>Looking Back – The Look Forward to Transition</a:t>
            </a:r>
            <a:endParaRPr lang="en-GB" sz="3200" dirty="0"/>
          </a:p>
        </p:txBody>
      </p:sp>
      <p:sp>
        <p:nvSpPr>
          <p:cNvPr id="2" name="TextBox 1"/>
          <p:cNvSpPr txBox="1"/>
          <p:nvPr/>
        </p:nvSpPr>
        <p:spPr>
          <a:xfrm>
            <a:off x="347472" y="1305018"/>
            <a:ext cx="11612880" cy="4596130"/>
          </a:xfrm>
          <a:prstGeom prst="rect">
            <a:avLst/>
          </a:prstGeom>
          <a:noFill/>
        </p:spPr>
        <p:txBody>
          <a:bodyPr wrap="square" rtlCol="0">
            <a:spAutoFit/>
          </a:bodyPr>
          <a:lstStyle/>
          <a:p>
            <a:r>
              <a:rPr lang="en-GB" sz="2200" dirty="0"/>
              <a:t>Forbes in October 2021 “</a:t>
            </a:r>
            <a:r>
              <a:rPr lang="en-US" sz="2200" i="1" dirty="0"/>
              <a:t>Energy Crisis 2021: How Bad Is It, And How Long Will It Last?” </a:t>
            </a:r>
            <a:r>
              <a:rPr lang="en-US" sz="2200" dirty="0"/>
              <a:t>contended</a:t>
            </a:r>
            <a:r>
              <a:rPr lang="en-GB" sz="2200" dirty="0"/>
              <a:t>:</a:t>
            </a:r>
          </a:p>
          <a:p>
            <a:pPr lvl="1">
              <a:spcBef>
                <a:spcPts val="800"/>
              </a:spcBef>
            </a:pPr>
            <a:r>
              <a:rPr lang="en-US" sz="2200" dirty="0">
                <a:solidFill>
                  <a:srgbClr val="333333"/>
                </a:solidFill>
                <a:latin typeface="Georgia" panose="02040502050405020303" pitchFamily="18" charset="0"/>
              </a:rPr>
              <a:t>The ESG and carbon divestment craze has so demonized fossil fuels (and nuclear power) that institutional investors and governments have cut them out of portfolios entirely, and have instead been flowing capital to more socially acceptable low-carbon alternatives. Blackrock announced last year</a:t>
            </a:r>
            <a:r>
              <a:rPr lang="en-US" sz="2200" dirty="0">
                <a:solidFill>
                  <a:srgbClr val="003891"/>
                </a:solidFill>
                <a:latin typeface="Georgia" panose="02040502050405020303" pitchFamily="18" charset="0"/>
                <a:hlinkClick r:id="rId4" tooltip="https://www.blackrock.com/au/individual/blackrock-client-letter"/>
              </a:rPr>
              <a:t> </a:t>
            </a:r>
            <a:r>
              <a:rPr lang="en-US" sz="2200" dirty="0">
                <a:solidFill>
                  <a:srgbClr val="333333"/>
                </a:solidFill>
                <a:latin typeface="Georgia" panose="02040502050405020303" pitchFamily="18" charset="0"/>
              </a:rPr>
              <a:t>it would no longer finance fossil fuel development (though it still owns a lot). Wall Street gurus like Jim Cramer have called the oil industry “</a:t>
            </a:r>
            <a:r>
              <a:rPr lang="en-US" sz="2200" dirty="0" err="1">
                <a:solidFill>
                  <a:srgbClr val="333333"/>
                </a:solidFill>
                <a:latin typeface="Georgia" panose="02040502050405020303" pitchFamily="18" charset="0"/>
              </a:rPr>
              <a:t>uninvestable</a:t>
            </a:r>
            <a:r>
              <a:rPr lang="en-US" sz="2200" dirty="0">
                <a:solidFill>
                  <a:srgbClr val="333333"/>
                </a:solidFill>
                <a:latin typeface="Georgia" panose="02040502050405020303" pitchFamily="18" charset="0"/>
              </a:rPr>
              <a:t>” and “a </a:t>
            </a:r>
            <a:r>
              <a:rPr lang="en-US" sz="2200" dirty="0" err="1">
                <a:solidFill>
                  <a:srgbClr val="333333"/>
                </a:solidFill>
                <a:latin typeface="Georgia" panose="02040502050405020303" pitchFamily="18" charset="0"/>
              </a:rPr>
              <a:t>perma</a:t>
            </a:r>
            <a:r>
              <a:rPr lang="en-US" sz="2200" dirty="0">
                <a:solidFill>
                  <a:srgbClr val="333333"/>
                </a:solidFill>
                <a:latin typeface="Georgia" panose="02040502050405020303" pitchFamily="18" charset="0"/>
              </a:rPr>
              <a:t>-short”</a:t>
            </a:r>
            <a:r>
              <a:rPr lang="en-GB" sz="2200" dirty="0"/>
              <a:t>.</a:t>
            </a:r>
          </a:p>
          <a:p>
            <a:endParaRPr lang="en-GB" sz="2200" dirty="0"/>
          </a:p>
          <a:p>
            <a:r>
              <a:rPr lang="en-GB" sz="2200" dirty="0"/>
              <a:t>2022 – Russia invades Ukraine prompting sanctions and withdrawals, supply constraints, COP 26 focus on need for energy transition, OPEC hesitancy, awakens interest in oil and gas, governments start to incentivise oil and gas investments, lenders coming back to the market </a:t>
            </a:r>
          </a:p>
          <a:p>
            <a:endParaRPr lang="en-GB" sz="2200" dirty="0"/>
          </a:p>
          <a:p>
            <a:r>
              <a:rPr lang="en-GB" sz="2200" dirty="0"/>
              <a:t>The oil price looked like this…</a:t>
            </a:r>
          </a:p>
        </p:txBody>
      </p:sp>
    </p:spTree>
    <p:extLst>
      <p:ext uri="{BB962C8B-B14F-4D97-AF65-F5344CB8AC3E}">
        <p14:creationId xmlns:p14="http://schemas.microsoft.com/office/powerpoint/2010/main" val="566769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61434"/>
            <a:ext cx="12192000" cy="6858000"/>
          </a:xfrm>
        </p:spPr>
      </p:pic>
      <p:sp>
        <p:nvSpPr>
          <p:cNvPr id="8" name="Title 1">
            <a:extLst>
              <a:ext uri="{FF2B5EF4-FFF2-40B4-BE49-F238E27FC236}">
                <a16:creationId xmlns:a16="http://schemas.microsoft.com/office/drawing/2014/main" id="{871BDE40-7038-4226-95FE-D6B9595982F3}"/>
              </a:ext>
            </a:extLst>
          </p:cNvPr>
          <p:cNvSpPr>
            <a:spLocks noGrp="1"/>
          </p:cNvSpPr>
          <p:nvPr>
            <p:ph type="title"/>
          </p:nvPr>
        </p:nvSpPr>
        <p:spPr>
          <a:xfrm>
            <a:off x="838200" y="365126"/>
            <a:ext cx="10515600" cy="939892"/>
          </a:xfrm>
        </p:spPr>
        <p:txBody>
          <a:bodyPr>
            <a:normAutofit/>
          </a:bodyPr>
          <a:lstStyle/>
          <a:p>
            <a:r>
              <a:rPr lang="en-GB" b="1" dirty="0">
                <a:solidFill>
                  <a:srgbClr val="002060"/>
                </a:solidFill>
              </a:rPr>
              <a:t>Looking Back – The Look Forward to Transition</a:t>
            </a:r>
            <a:endParaRPr lang="en-GB" sz="3200" dirty="0"/>
          </a:p>
        </p:txBody>
      </p:sp>
      <p:sp>
        <p:nvSpPr>
          <p:cNvPr id="2" name="TextBox 1"/>
          <p:cNvSpPr txBox="1"/>
          <p:nvPr/>
        </p:nvSpPr>
        <p:spPr>
          <a:xfrm>
            <a:off x="347472" y="1305018"/>
            <a:ext cx="11612880" cy="769441"/>
          </a:xfrm>
          <a:prstGeom prst="rect">
            <a:avLst/>
          </a:prstGeom>
          <a:noFill/>
        </p:spPr>
        <p:txBody>
          <a:bodyPr wrap="square" rtlCol="0">
            <a:spAutoFit/>
          </a:bodyPr>
          <a:lstStyle/>
          <a:p>
            <a:endParaRPr lang="en-GB" sz="2200" dirty="0"/>
          </a:p>
          <a:p>
            <a:r>
              <a:rPr lang="en-GB" sz="2200" dirty="0"/>
              <a:t>The oil price looked like this…</a:t>
            </a:r>
          </a:p>
        </p:txBody>
      </p:sp>
      <p:pic>
        <p:nvPicPr>
          <p:cNvPr id="5" name="Content Placeholder 3"/>
          <p:cNvPicPr>
            <a:picLocks noChangeAspect="1"/>
          </p:cNvPicPr>
          <p:nvPr/>
        </p:nvPicPr>
        <p:blipFill>
          <a:blip r:embed="rId4"/>
          <a:stretch>
            <a:fillRect/>
          </a:stretch>
        </p:blipFill>
        <p:spPr>
          <a:xfrm>
            <a:off x="512064" y="1305017"/>
            <a:ext cx="11203686" cy="4350059"/>
          </a:xfrm>
          <a:prstGeom prst="rect">
            <a:avLst/>
          </a:prstGeom>
        </p:spPr>
      </p:pic>
    </p:spTree>
    <p:extLst>
      <p:ext uri="{BB962C8B-B14F-4D97-AF65-F5344CB8AC3E}">
        <p14:creationId xmlns:p14="http://schemas.microsoft.com/office/powerpoint/2010/main" val="6335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002060"/>
                </a:solidFill>
              </a:rPr>
              <a:t>The need for Sustainable Energy </a:t>
            </a:r>
            <a:r>
              <a:rPr lang="en-GB" b="1" dirty="0">
                <a:solidFill>
                  <a:srgbClr val="FF0000"/>
                </a:solidFill>
              </a:rPr>
              <a:t>MIX</a:t>
            </a:r>
          </a:p>
        </p:txBody>
      </p:sp>
      <p:pic>
        <p:nvPicPr>
          <p:cNvPr id="4" name="Picture 3"/>
          <p:cNvPicPr>
            <a:picLocks noChangeAspect="1"/>
          </p:cNvPicPr>
          <p:nvPr/>
        </p:nvPicPr>
        <p:blipFill>
          <a:blip r:embed="rId3"/>
          <a:stretch>
            <a:fillRect/>
          </a:stretch>
        </p:blipFill>
        <p:spPr>
          <a:xfrm>
            <a:off x="4702943" y="1250231"/>
            <a:ext cx="2786113" cy="1859441"/>
          </a:xfrm>
          <a:prstGeom prst="rect">
            <a:avLst/>
          </a:prstGeom>
        </p:spPr>
      </p:pic>
      <p:sp>
        <p:nvSpPr>
          <p:cNvPr id="5" name="Content Placeholder 4"/>
          <p:cNvSpPr>
            <a:spLocks noGrp="1"/>
          </p:cNvSpPr>
          <p:nvPr>
            <p:ph idx="1"/>
          </p:nvPr>
        </p:nvSpPr>
        <p:spPr>
          <a:xfrm>
            <a:off x="533858" y="4691397"/>
            <a:ext cx="4029635" cy="11343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1800" dirty="0"/>
              <a:t>Reduce reliance on imports – build domestic supply</a:t>
            </a:r>
          </a:p>
        </p:txBody>
      </p:sp>
      <p:sp>
        <p:nvSpPr>
          <p:cNvPr id="6" name="Oval 5"/>
          <p:cNvSpPr/>
          <p:nvPr/>
        </p:nvSpPr>
        <p:spPr>
          <a:xfrm>
            <a:off x="4599847" y="2583655"/>
            <a:ext cx="4352366" cy="11343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Manage high costs of transition</a:t>
            </a:r>
          </a:p>
        </p:txBody>
      </p:sp>
      <p:sp>
        <p:nvSpPr>
          <p:cNvPr id="7" name="Oval 6"/>
          <p:cNvSpPr/>
          <p:nvPr/>
        </p:nvSpPr>
        <p:spPr>
          <a:xfrm>
            <a:off x="4922577" y="4463863"/>
            <a:ext cx="3706906" cy="127747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Affordability - cost of supply</a:t>
            </a:r>
          </a:p>
        </p:txBody>
      </p:sp>
      <p:sp>
        <p:nvSpPr>
          <p:cNvPr id="8" name="Oval 7"/>
          <p:cNvSpPr/>
          <p:nvPr/>
        </p:nvSpPr>
        <p:spPr>
          <a:xfrm>
            <a:off x="587188" y="1776247"/>
            <a:ext cx="4285129" cy="118334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Security of Supply</a:t>
            </a:r>
          </a:p>
        </p:txBody>
      </p:sp>
      <p:sp>
        <p:nvSpPr>
          <p:cNvPr id="9" name="Oval 8"/>
          <p:cNvSpPr/>
          <p:nvPr/>
        </p:nvSpPr>
        <p:spPr>
          <a:xfrm>
            <a:off x="364835" y="3406072"/>
            <a:ext cx="4729837" cy="85697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CLIMATE GOALS</a:t>
            </a:r>
          </a:p>
        </p:txBody>
      </p:sp>
      <p:sp>
        <p:nvSpPr>
          <p:cNvPr id="10" name="Rectangle 9"/>
          <p:cNvSpPr/>
          <p:nvPr/>
        </p:nvSpPr>
        <p:spPr>
          <a:xfrm>
            <a:off x="9176422" y="3577243"/>
            <a:ext cx="2958353" cy="16813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FF0000"/>
                </a:solidFill>
                <a:effectLst/>
                <a:uLnTx/>
                <a:uFillTx/>
                <a:latin typeface="Calibri" panose="020F0502020204030204"/>
                <a:ea typeface="+mn-ea"/>
                <a:cs typeface="+mn-cs"/>
              </a:rPr>
              <a:t>Sustainable Energy </a:t>
            </a:r>
            <a:r>
              <a:rPr kumimoji="0" lang="en-GB" sz="3200" b="0" i="0" u="none" strike="sngStrike" kern="1200" cap="none" spc="0" normalizeH="0" baseline="0" noProof="0" dirty="0">
                <a:ln>
                  <a:noFill/>
                </a:ln>
                <a:solidFill>
                  <a:srgbClr val="FF0000"/>
                </a:solidFill>
                <a:effectLst/>
                <a:uLnTx/>
                <a:uFillTx/>
                <a:latin typeface="Calibri" panose="020F0502020204030204"/>
                <a:ea typeface="+mn-ea"/>
                <a:cs typeface="+mn-cs"/>
              </a:rPr>
              <a:t>Source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FF0000"/>
                </a:solidFill>
                <a:effectLst/>
                <a:uLnTx/>
                <a:uFillTx/>
                <a:latin typeface="Calibri" panose="020F0502020204030204"/>
                <a:ea typeface="+mn-ea"/>
                <a:cs typeface="+mn-cs"/>
              </a:rPr>
              <a:t>MIX</a:t>
            </a:r>
          </a:p>
        </p:txBody>
      </p:sp>
      <p:sp>
        <p:nvSpPr>
          <p:cNvPr id="11" name="Notched Right Arrow 10"/>
          <p:cNvSpPr/>
          <p:nvPr/>
        </p:nvSpPr>
        <p:spPr>
          <a:xfrm>
            <a:off x="8952213" y="2977718"/>
            <a:ext cx="1393056" cy="42835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Notched Right Arrow 11"/>
          <p:cNvSpPr/>
          <p:nvPr/>
        </p:nvSpPr>
        <p:spPr>
          <a:xfrm>
            <a:off x="8191977" y="5489646"/>
            <a:ext cx="2083340" cy="45250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Notched Right Arrow 12"/>
          <p:cNvSpPr/>
          <p:nvPr/>
        </p:nvSpPr>
        <p:spPr>
          <a:xfrm>
            <a:off x="4976484" y="4062958"/>
            <a:ext cx="2993793" cy="25088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p:cNvCxnSpPr>
            <a:stCxn id="5" idx="6"/>
          </p:cNvCxnSpPr>
          <p:nvPr/>
        </p:nvCxnSpPr>
        <p:spPr>
          <a:xfrm flipV="1">
            <a:off x="4563493" y="5258554"/>
            <a:ext cx="359084" cy="1"/>
          </a:xfrm>
          <a:prstGeom prst="line">
            <a:avLst/>
          </a:prstGeom>
        </p:spPr>
        <p:style>
          <a:lnRef idx="1">
            <a:schemeClr val="accent1"/>
          </a:lnRef>
          <a:fillRef idx="0">
            <a:schemeClr val="accent1"/>
          </a:fillRef>
          <a:effectRef idx="0">
            <a:schemeClr val="accent1"/>
          </a:effectRef>
          <a:fontRef idx="minor">
            <a:schemeClr val="tx1"/>
          </a:fontRef>
        </p:style>
      </p:cxnSp>
      <p:sp>
        <p:nvSpPr>
          <p:cNvPr id="16" name="Notched Right Arrow 15"/>
          <p:cNvSpPr/>
          <p:nvPr/>
        </p:nvSpPr>
        <p:spPr>
          <a:xfrm>
            <a:off x="5523722" y="2238667"/>
            <a:ext cx="2446555" cy="17189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7149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683226"/>
            <a:ext cx="12192000" cy="6858000"/>
          </a:xfrm>
        </p:spPr>
      </p:pic>
      <p:sp>
        <p:nvSpPr>
          <p:cNvPr id="8" name="Title 1">
            <a:extLst>
              <a:ext uri="{FF2B5EF4-FFF2-40B4-BE49-F238E27FC236}">
                <a16:creationId xmlns:a16="http://schemas.microsoft.com/office/drawing/2014/main" id="{871BDE40-7038-4226-95FE-D6B9595982F3}"/>
              </a:ext>
            </a:extLst>
          </p:cNvPr>
          <p:cNvSpPr>
            <a:spLocks noGrp="1"/>
          </p:cNvSpPr>
          <p:nvPr>
            <p:ph type="title"/>
          </p:nvPr>
        </p:nvSpPr>
        <p:spPr>
          <a:xfrm>
            <a:off x="838200" y="365126"/>
            <a:ext cx="10515600" cy="939892"/>
          </a:xfrm>
        </p:spPr>
        <p:txBody>
          <a:bodyPr>
            <a:normAutofit/>
          </a:bodyPr>
          <a:lstStyle/>
          <a:p>
            <a:r>
              <a:rPr lang="en-GB" b="1" dirty="0">
                <a:solidFill>
                  <a:srgbClr val="002060"/>
                </a:solidFill>
              </a:rPr>
              <a:t>Renewed Government Interest in Oil &amp; Gas</a:t>
            </a:r>
            <a:endParaRPr lang="en-GB" sz="3200" dirty="0">
              <a:solidFill>
                <a:srgbClr val="FF0000"/>
              </a:solidFill>
            </a:endParaRPr>
          </a:p>
        </p:txBody>
      </p:sp>
      <p:sp>
        <p:nvSpPr>
          <p:cNvPr id="3" name="TextBox 2"/>
          <p:cNvSpPr txBox="1"/>
          <p:nvPr/>
        </p:nvSpPr>
        <p:spPr>
          <a:xfrm>
            <a:off x="585216" y="1305018"/>
            <a:ext cx="10991088" cy="4462760"/>
          </a:xfrm>
          <a:prstGeom prst="rect">
            <a:avLst/>
          </a:prstGeom>
          <a:noFill/>
        </p:spPr>
        <p:txBody>
          <a:bodyPr wrap="square" rtlCol="0">
            <a:spAutoFit/>
          </a:bodyPr>
          <a:lstStyle/>
          <a:p>
            <a:r>
              <a:rPr lang="en-GB" sz="2200" dirty="0"/>
              <a:t>Not inconsistent with Governments’ Net Zero goals, </a:t>
            </a:r>
            <a:r>
              <a:rPr lang="en-GB" sz="2200" dirty="0" err="1"/>
              <a:t>eg</a:t>
            </a:r>
            <a:r>
              <a:rPr lang="en-GB" sz="2200" dirty="0"/>
              <a:t>:</a:t>
            </a:r>
          </a:p>
          <a:p>
            <a:endParaRPr lang="en-GB" sz="2200" dirty="0"/>
          </a:p>
          <a:p>
            <a:pPr marL="342900" indent="-342900">
              <a:buFont typeface="Arial" panose="020B0604020202020204" pitchFamily="34" charset="0"/>
              <a:buChar char="•"/>
            </a:pPr>
            <a:r>
              <a:rPr lang="en-GB" sz="2200" dirty="0"/>
              <a:t>In USA Government focus on incentivising new projects</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a:t>In UK new licensing round and Secretary for Business confirms </a:t>
            </a:r>
            <a:r>
              <a:rPr lang="en-GB" sz="2200" dirty="0" err="1"/>
              <a:t>Gov</a:t>
            </a:r>
            <a:r>
              <a:rPr lang="en-GB" sz="2200" dirty="0"/>
              <a:t> backing to reduce reliance on Russian gas, improve access to affordable sources</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a:t>In Egypt Government confirms export LNG focused on supporting European gas supply</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a:t>Governments around the world have insatiable demand for crude oil for domestic industrial use</a:t>
            </a:r>
          </a:p>
          <a:p>
            <a:endParaRPr lang="en-GB" sz="2400" dirty="0"/>
          </a:p>
          <a:p>
            <a:r>
              <a:rPr lang="en-GB" dirty="0"/>
              <a:t>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4891698"/>
            <a:ext cx="5719318" cy="1601176"/>
          </a:xfrm>
          <a:prstGeom prst="rect">
            <a:avLst/>
          </a:prstGeom>
        </p:spPr>
      </p:pic>
    </p:spTree>
    <p:extLst>
      <p:ext uri="{BB962C8B-B14F-4D97-AF65-F5344CB8AC3E}">
        <p14:creationId xmlns:p14="http://schemas.microsoft.com/office/powerpoint/2010/main" val="829344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683226"/>
            <a:ext cx="12192000" cy="6858000"/>
          </a:xfrm>
        </p:spPr>
      </p:pic>
      <p:sp>
        <p:nvSpPr>
          <p:cNvPr id="8" name="Title 1">
            <a:extLst>
              <a:ext uri="{FF2B5EF4-FFF2-40B4-BE49-F238E27FC236}">
                <a16:creationId xmlns:a16="http://schemas.microsoft.com/office/drawing/2014/main" id="{871BDE40-7038-4226-95FE-D6B9595982F3}"/>
              </a:ext>
            </a:extLst>
          </p:cNvPr>
          <p:cNvSpPr>
            <a:spLocks noGrp="1"/>
          </p:cNvSpPr>
          <p:nvPr>
            <p:ph type="title"/>
          </p:nvPr>
        </p:nvSpPr>
        <p:spPr>
          <a:xfrm>
            <a:off x="838200" y="365126"/>
            <a:ext cx="10515600" cy="939892"/>
          </a:xfrm>
        </p:spPr>
        <p:txBody>
          <a:bodyPr>
            <a:normAutofit/>
          </a:bodyPr>
          <a:lstStyle/>
          <a:p>
            <a:r>
              <a:rPr lang="en-GB" b="1" dirty="0">
                <a:solidFill>
                  <a:srgbClr val="002060"/>
                </a:solidFill>
              </a:rPr>
              <a:t>Renewed Government Interest in Oil &amp; Gas</a:t>
            </a:r>
            <a:endParaRPr lang="en-GB" sz="3200" dirty="0">
              <a:solidFill>
                <a:srgbClr val="FF0000"/>
              </a:solidFill>
            </a:endParaRPr>
          </a:p>
        </p:txBody>
      </p:sp>
      <p:sp>
        <p:nvSpPr>
          <p:cNvPr id="3" name="TextBox 2"/>
          <p:cNvSpPr txBox="1"/>
          <p:nvPr/>
        </p:nvSpPr>
        <p:spPr>
          <a:xfrm>
            <a:off x="585216" y="1305018"/>
            <a:ext cx="10991088" cy="461665"/>
          </a:xfrm>
          <a:prstGeom prst="rect">
            <a:avLst/>
          </a:prstGeom>
          <a:noFill/>
        </p:spPr>
        <p:txBody>
          <a:bodyPr wrap="square" rtlCol="0">
            <a:spAutoFit/>
          </a:bodyPr>
          <a:lstStyle/>
          <a:p>
            <a:r>
              <a:rPr lang="en-GB" sz="2400" b="1" dirty="0">
                <a:solidFill>
                  <a:srgbClr val="002060"/>
                </a:solidFill>
              </a:rPr>
              <a:t>Oil/Gas as Bridge to Energy Transition</a:t>
            </a:r>
            <a:endParaRPr lang="en-GB" b="1" dirty="0">
              <a:solidFill>
                <a:srgbClr val="002060"/>
              </a:solidFill>
            </a:endParaRPr>
          </a:p>
        </p:txBody>
      </p:sp>
      <p:sp>
        <p:nvSpPr>
          <p:cNvPr id="2" name="Rectangle 1"/>
          <p:cNvSpPr/>
          <p:nvPr/>
        </p:nvSpPr>
        <p:spPr>
          <a:xfrm>
            <a:off x="842518" y="2799498"/>
            <a:ext cx="10733786" cy="2905924"/>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GB" sz="2800" dirty="0">
                <a:solidFill>
                  <a:prstClr val="black"/>
                </a:solidFill>
              </a:rPr>
              <a:t>Governments are starting to acknowledge the role of oil &amp; gas in order to get to Net Zero.</a:t>
            </a:r>
          </a:p>
          <a:p>
            <a:pPr marL="685800" lvl="1" indent="-228600">
              <a:lnSpc>
                <a:spcPct val="90000"/>
              </a:lnSpc>
              <a:spcBef>
                <a:spcPts val="500"/>
              </a:spcBef>
              <a:buFont typeface="Arial" panose="020B0604020202020204" pitchFamily="34" charset="0"/>
              <a:buChar char="•"/>
            </a:pPr>
            <a:r>
              <a:rPr lang="en-GB" sz="2400" dirty="0">
                <a:solidFill>
                  <a:prstClr val="black"/>
                </a:solidFill>
              </a:rPr>
              <a:t>Significant investment is needed until renewables has increased capacity and more projects come on stream</a:t>
            </a:r>
          </a:p>
          <a:p>
            <a:pPr marL="685800" lvl="1" indent="-228600">
              <a:lnSpc>
                <a:spcPct val="90000"/>
              </a:lnSpc>
              <a:spcBef>
                <a:spcPts val="500"/>
              </a:spcBef>
              <a:buFont typeface="Arial" panose="020B0604020202020204" pitchFamily="34" charset="0"/>
              <a:buChar char="•"/>
            </a:pPr>
            <a:r>
              <a:rPr lang="en-GB" sz="2400" dirty="0">
                <a:solidFill>
                  <a:prstClr val="black"/>
                </a:solidFill>
              </a:rPr>
              <a:t>Several renewable technologies rely on some sources of non renewable power</a:t>
            </a:r>
          </a:p>
          <a:p>
            <a:pPr marL="685800" lvl="1" indent="-228600">
              <a:lnSpc>
                <a:spcPct val="90000"/>
              </a:lnSpc>
              <a:spcBef>
                <a:spcPts val="500"/>
              </a:spcBef>
              <a:buFont typeface="Arial" panose="020B0604020202020204" pitchFamily="34" charset="0"/>
              <a:buChar char="•"/>
            </a:pPr>
            <a:r>
              <a:rPr lang="en-GB" sz="2400" dirty="0">
                <a:solidFill>
                  <a:prstClr val="black"/>
                </a:solidFill>
              </a:rPr>
              <a:t>Focus must be had on affordable and reliable supply sources.</a:t>
            </a:r>
          </a:p>
          <a:p>
            <a:pPr marL="228600" lvl="0" indent="-228600">
              <a:lnSpc>
                <a:spcPct val="90000"/>
              </a:lnSpc>
              <a:spcBef>
                <a:spcPts val="1000"/>
              </a:spcBef>
              <a:buFont typeface="Arial" panose="020B0604020202020204" pitchFamily="34" charset="0"/>
              <a:buChar char="•"/>
            </a:pPr>
            <a:r>
              <a:rPr lang="en-GB" sz="2800" dirty="0">
                <a:solidFill>
                  <a:prstClr val="black"/>
                </a:solidFill>
              </a:rPr>
              <a:t>Oil and gas has a part to play in energy transition</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6847" y="4611680"/>
            <a:ext cx="2631356" cy="3045212"/>
          </a:xfrm>
          <a:prstGeom prst="rect">
            <a:avLst/>
          </a:prstGeom>
        </p:spPr>
      </p:pic>
    </p:spTree>
    <p:extLst>
      <p:ext uri="{BB962C8B-B14F-4D97-AF65-F5344CB8AC3E}">
        <p14:creationId xmlns:p14="http://schemas.microsoft.com/office/powerpoint/2010/main" val="1491515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077"/>
            <a:ext cx="11179626" cy="1325563"/>
          </a:xfrm>
        </p:spPr>
        <p:txBody>
          <a:bodyPr>
            <a:normAutofit/>
          </a:bodyPr>
          <a:lstStyle/>
          <a:p>
            <a:r>
              <a:rPr lang="en-GB" b="1" dirty="0">
                <a:solidFill>
                  <a:srgbClr val="002060"/>
                </a:solidFill>
              </a:rPr>
              <a:t>Legal Challenges for Oil &amp; Gas Towards Transition</a:t>
            </a:r>
          </a:p>
        </p:txBody>
      </p:sp>
      <p:sp>
        <p:nvSpPr>
          <p:cNvPr id="3" name="Content Placeholder 2"/>
          <p:cNvSpPr>
            <a:spLocks noGrp="1"/>
          </p:cNvSpPr>
          <p:nvPr>
            <p:ph idx="1"/>
          </p:nvPr>
        </p:nvSpPr>
        <p:spPr>
          <a:xfrm>
            <a:off x="838200" y="1143000"/>
            <a:ext cx="10515600" cy="5262087"/>
          </a:xfrm>
        </p:spPr>
        <p:txBody>
          <a:bodyPr>
            <a:normAutofit/>
          </a:bodyPr>
          <a:lstStyle/>
          <a:p>
            <a:pPr marL="0" indent="0">
              <a:buNone/>
            </a:pPr>
            <a:r>
              <a:rPr lang="en-GB" dirty="0"/>
              <a:t>Government/regulatory</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4" name="Chevron 3"/>
          <p:cNvSpPr/>
          <p:nvPr/>
        </p:nvSpPr>
        <p:spPr>
          <a:xfrm flipV="1">
            <a:off x="4388500" y="1548278"/>
            <a:ext cx="783772" cy="1552057"/>
          </a:xfrm>
          <a:prstGeom prst="chevron">
            <a:avLst>
              <a:gd name="adj" fmla="val 4069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TextBox 4"/>
          <p:cNvSpPr txBox="1"/>
          <p:nvPr/>
        </p:nvSpPr>
        <p:spPr>
          <a:xfrm>
            <a:off x="5106695" y="984738"/>
            <a:ext cx="6911134" cy="2585323"/>
          </a:xfrm>
          <a:prstGeom prst="rect">
            <a:avLst/>
          </a:prstGeom>
          <a:noFill/>
        </p:spPr>
        <p:txBody>
          <a:bodyPr wrap="square" rtlCol="0">
            <a:spAutoFit/>
          </a:bodyPr>
          <a:lstStyle/>
          <a:p>
            <a:pPr marL="285750" indent="-285750">
              <a:buFont typeface="Arial" panose="020B0604020202020204" pitchFamily="34" charset="0"/>
              <a:buChar char="•"/>
            </a:pPr>
            <a:r>
              <a:rPr lang="en-GB" dirty="0"/>
              <a:t>Increased reporting/scrutiny on sustainability targets</a:t>
            </a:r>
          </a:p>
          <a:p>
            <a:pPr marL="285750" indent="-285750">
              <a:buFont typeface="Arial" panose="020B0604020202020204" pitchFamily="34" charset="0"/>
              <a:buChar char="•"/>
            </a:pPr>
            <a:r>
              <a:rPr lang="en-GB" dirty="0"/>
              <a:t>Liability for shortfalls on those targets </a:t>
            </a:r>
          </a:p>
          <a:p>
            <a:pPr marL="285750" indent="-285750">
              <a:buFont typeface="Arial" panose="020B0604020202020204" pitchFamily="34" charset="0"/>
              <a:buChar char="•"/>
            </a:pPr>
            <a:r>
              <a:rPr lang="en-GB" dirty="0"/>
              <a:t>Obtaining </a:t>
            </a:r>
            <a:r>
              <a:rPr lang="en-GB" dirty="0" err="1"/>
              <a:t>Gov</a:t>
            </a:r>
            <a:r>
              <a:rPr lang="en-GB" dirty="0"/>
              <a:t> consents on divestments/</a:t>
            </a:r>
            <a:r>
              <a:rPr lang="en-GB" dirty="0" err="1"/>
              <a:t>acqns</a:t>
            </a:r>
            <a:r>
              <a:rPr lang="en-GB" dirty="0"/>
              <a:t> </a:t>
            </a:r>
          </a:p>
          <a:p>
            <a:pPr marL="285750" indent="-285750">
              <a:buFont typeface="Arial" panose="020B0604020202020204" pitchFamily="34" charset="0"/>
              <a:buChar char="•"/>
            </a:pPr>
            <a:r>
              <a:rPr lang="en-GB" dirty="0"/>
              <a:t>Permitting– emphasis on sustainability </a:t>
            </a:r>
          </a:p>
          <a:p>
            <a:pPr marL="285750" indent="-285750">
              <a:buFont typeface="Arial" panose="020B0604020202020204" pitchFamily="34" charset="0"/>
              <a:buChar char="•"/>
            </a:pPr>
            <a:r>
              <a:rPr lang="en-GB" dirty="0"/>
              <a:t>Work activities &amp; supply chain scrutinised for CSR, environmental, sustainability</a:t>
            </a:r>
          </a:p>
          <a:p>
            <a:pPr marL="285750" indent="-285750">
              <a:buFont typeface="Arial" panose="020B0604020202020204" pitchFamily="34" charset="0"/>
              <a:buChar char="•"/>
            </a:pPr>
            <a:r>
              <a:rPr lang="en-GB" dirty="0"/>
              <a:t>Increased “soft greener policies” </a:t>
            </a:r>
            <a:r>
              <a:rPr lang="en-GB" dirty="0" err="1"/>
              <a:t>ie</a:t>
            </a:r>
            <a:r>
              <a:rPr lang="en-GB" dirty="0"/>
              <a:t> environmental, CSR, biodiversity, community and personnel) </a:t>
            </a:r>
          </a:p>
          <a:p>
            <a:pPr marL="285750" indent="-285750">
              <a:buFont typeface="Arial" panose="020B0604020202020204" pitchFamily="34" charset="0"/>
              <a:buChar char="•"/>
            </a:pPr>
            <a:r>
              <a:rPr lang="en-GB" dirty="0"/>
              <a:t>New greening </a:t>
            </a:r>
            <a:r>
              <a:rPr lang="en-GB" dirty="0" err="1"/>
              <a:t>regs</a:t>
            </a:r>
            <a:r>
              <a:rPr lang="en-GB" dirty="0"/>
              <a:t> imposing expenditure commitments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004" y="1645374"/>
            <a:ext cx="2841691" cy="1646377"/>
          </a:xfrm>
          <a:prstGeom prst="rect">
            <a:avLst/>
          </a:prstGeom>
        </p:spPr>
      </p:pic>
      <p:sp>
        <p:nvSpPr>
          <p:cNvPr id="12" name="Down Arrow 11"/>
          <p:cNvSpPr/>
          <p:nvPr/>
        </p:nvSpPr>
        <p:spPr>
          <a:xfrm>
            <a:off x="2108200" y="3341617"/>
            <a:ext cx="736600" cy="1267569"/>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74171" y="4726416"/>
            <a:ext cx="5842000" cy="1977167"/>
          </a:xfrm>
          <a:prstGeom prst="rect">
            <a:avLst/>
          </a:prstGeom>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Listed/ large companies will have higher risk – regulatory reporting, shareholder activism, m sensitive to reputational impactors &amp; litigation</a:t>
            </a:r>
          </a:p>
          <a:p>
            <a:pPr algn="ctr"/>
            <a:endParaRPr lang="en-GB" dirty="0"/>
          </a:p>
        </p:txBody>
      </p:sp>
      <p:sp>
        <p:nvSpPr>
          <p:cNvPr id="14" name="TextBox 13"/>
          <p:cNvSpPr txBox="1"/>
          <p:nvPr/>
        </p:nvSpPr>
        <p:spPr>
          <a:xfrm>
            <a:off x="6175831" y="4395259"/>
            <a:ext cx="5693226" cy="2308324"/>
          </a:xfrm>
          <a:prstGeom prst="rect">
            <a:avLst/>
          </a:prstGeom>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GB" sz="2400" dirty="0"/>
              <a:t>Smaller/private companies although less visible from risk perspective may have difficulty in accessing opportunities as SPT work obligations/projects are likely to be affordable by larger companies rather than small niche players</a:t>
            </a:r>
          </a:p>
        </p:txBody>
      </p:sp>
    </p:spTree>
    <p:extLst>
      <p:ext uri="{BB962C8B-B14F-4D97-AF65-F5344CB8AC3E}">
        <p14:creationId xmlns:p14="http://schemas.microsoft.com/office/powerpoint/2010/main" val="2144519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683226"/>
            <a:ext cx="12192000" cy="6858000"/>
          </a:xfrm>
        </p:spPr>
      </p:pic>
      <p:sp>
        <p:nvSpPr>
          <p:cNvPr id="8" name="Title 1">
            <a:extLst>
              <a:ext uri="{FF2B5EF4-FFF2-40B4-BE49-F238E27FC236}">
                <a16:creationId xmlns:a16="http://schemas.microsoft.com/office/drawing/2014/main" id="{871BDE40-7038-4226-95FE-D6B9595982F3}"/>
              </a:ext>
            </a:extLst>
          </p:cNvPr>
          <p:cNvSpPr>
            <a:spLocks noGrp="1"/>
          </p:cNvSpPr>
          <p:nvPr>
            <p:ph type="title"/>
          </p:nvPr>
        </p:nvSpPr>
        <p:spPr>
          <a:xfrm>
            <a:off x="838200" y="365126"/>
            <a:ext cx="10515600" cy="939892"/>
          </a:xfrm>
        </p:spPr>
        <p:txBody>
          <a:bodyPr>
            <a:normAutofit/>
          </a:bodyPr>
          <a:lstStyle/>
          <a:p>
            <a:r>
              <a:rPr lang="en-GB" b="1" dirty="0">
                <a:solidFill>
                  <a:srgbClr val="002060"/>
                </a:solidFill>
              </a:rPr>
              <a:t>Legal Challenges: Financing &amp; Lenders</a:t>
            </a:r>
            <a:endParaRPr lang="en-GB" sz="3200" dirty="0">
              <a:solidFill>
                <a:srgbClr val="FF0000"/>
              </a:solidFill>
            </a:endParaRPr>
          </a:p>
        </p:txBody>
      </p:sp>
      <p:sp>
        <p:nvSpPr>
          <p:cNvPr id="5" name="Rectangle 4"/>
          <p:cNvSpPr/>
          <p:nvPr/>
        </p:nvSpPr>
        <p:spPr>
          <a:xfrm>
            <a:off x="401515" y="4315309"/>
            <a:ext cx="11388969" cy="1754326"/>
          </a:xfrm>
          <a:prstGeom prst="rect">
            <a:avLst/>
          </a:prstGeom>
        </p:spPr>
        <p:txBody>
          <a:bodyPr wrap="square">
            <a:spAutoFit/>
          </a:bodyPr>
          <a:lstStyle/>
          <a:p>
            <a:r>
              <a:rPr lang="en-GB" dirty="0"/>
              <a:t>The lending market has changed in recent years:</a:t>
            </a:r>
          </a:p>
          <a:p>
            <a:pPr marL="285750" indent="-285750">
              <a:buFont typeface="Arial" panose="020B0604020202020204" pitchFamily="34" charset="0"/>
              <a:buChar char="•"/>
            </a:pPr>
            <a:r>
              <a:rPr lang="en-GB" b="1" dirty="0"/>
              <a:t>Public equity markets - </a:t>
            </a:r>
            <a:r>
              <a:rPr lang="en-GB" dirty="0"/>
              <a:t>DD  &amp; reporting stringency, disclosures, audits</a:t>
            </a:r>
          </a:p>
          <a:p>
            <a:pPr marL="285750" indent="-285750">
              <a:buFont typeface="Arial" panose="020B0604020202020204" pitchFamily="34" charset="0"/>
              <a:buChar char="•"/>
            </a:pPr>
            <a:r>
              <a:rPr lang="en-GB" b="1" dirty="0"/>
              <a:t>Debt for equity: </a:t>
            </a:r>
            <a:r>
              <a:rPr lang="en-GB" dirty="0"/>
              <a:t>bonds, notes, credit lines, convertible loans – ESG stringency, conversion issues, value dilution risk</a:t>
            </a:r>
          </a:p>
          <a:p>
            <a:pPr marL="285750" indent="-285750">
              <a:buFont typeface="Arial" panose="020B0604020202020204" pitchFamily="34" charset="0"/>
              <a:buChar char="•"/>
            </a:pPr>
            <a:r>
              <a:rPr lang="en-GB" b="1" dirty="0"/>
              <a:t>Sovereign wealth funds: </a:t>
            </a:r>
            <a:r>
              <a:rPr lang="en-GB" dirty="0" err="1"/>
              <a:t>Gov</a:t>
            </a:r>
            <a:r>
              <a:rPr lang="en-GB" dirty="0"/>
              <a:t>/regulatory obligations on ESG, local goods &amp; services, performance obligations</a:t>
            </a:r>
          </a:p>
          <a:p>
            <a:pPr marL="285750" indent="-285750">
              <a:buFont typeface="Arial" panose="020B0604020202020204" pitchFamily="34" charset="0"/>
              <a:buChar char="•"/>
            </a:pPr>
            <a:r>
              <a:rPr lang="en-GB" b="1" dirty="0"/>
              <a:t>RBLs and Offtake lending: </a:t>
            </a:r>
            <a:r>
              <a:rPr lang="en-GB" dirty="0"/>
              <a:t>as public equity &amp; performance obligations</a:t>
            </a:r>
          </a:p>
          <a:p>
            <a:pPr marL="285750" indent="-285750">
              <a:buFont typeface="Arial" panose="020B0604020202020204" pitchFamily="34" charset="0"/>
              <a:buChar char="•"/>
            </a:pPr>
            <a:r>
              <a:rPr lang="en-GB" b="1" dirty="0"/>
              <a:t>Sustainability Linked Loans: </a:t>
            </a:r>
            <a:r>
              <a:rPr lang="en-GB" dirty="0"/>
              <a:t>available only where project includes a sustainability element project </a:t>
            </a:r>
            <a:r>
              <a:rPr lang="en-GB" dirty="0" err="1"/>
              <a:t>eg</a:t>
            </a:r>
            <a:r>
              <a:rPr lang="en-GB" dirty="0"/>
              <a:t> CCUS</a:t>
            </a:r>
            <a:endParaRPr lang="en-GB" b="1" dirty="0"/>
          </a:p>
        </p:txBody>
      </p:sp>
      <p:sp>
        <p:nvSpPr>
          <p:cNvPr id="6" name="TextBox 5"/>
          <p:cNvSpPr txBox="1"/>
          <p:nvPr/>
        </p:nvSpPr>
        <p:spPr>
          <a:xfrm>
            <a:off x="401515" y="1121022"/>
            <a:ext cx="9171110" cy="1569660"/>
          </a:xfrm>
          <a:prstGeom prst="rect">
            <a:avLst/>
          </a:prstGeom>
          <a:noFill/>
        </p:spPr>
        <p:txBody>
          <a:bodyPr wrap="square" rtlCol="0">
            <a:spAutoFit/>
          </a:bodyPr>
          <a:lstStyle/>
          <a:p>
            <a:r>
              <a:rPr lang="en-US" sz="2400" b="1" dirty="0">
                <a:solidFill>
                  <a:srgbClr val="FF3300"/>
                </a:solidFill>
              </a:rPr>
              <a:t>Funding for oil and gas is in line with energy transition objectives – oil and gas are essential to support the transition to lower-carbon alternatives and to sustain production of materials derived from hydrocarbons.</a:t>
            </a:r>
            <a:endParaRPr lang="en-GB" sz="2400" b="1" dirty="0">
              <a:solidFill>
                <a:srgbClr val="FF3300"/>
              </a:solidFill>
            </a:endParaRPr>
          </a:p>
        </p:txBody>
      </p:sp>
      <p:sp>
        <p:nvSpPr>
          <p:cNvPr id="7" name="Rectangle 6"/>
          <p:cNvSpPr/>
          <p:nvPr/>
        </p:nvSpPr>
        <p:spPr>
          <a:xfrm>
            <a:off x="457200" y="2592613"/>
            <a:ext cx="11734801" cy="1754326"/>
          </a:xfrm>
          <a:prstGeom prst="rect">
            <a:avLst/>
          </a:prstGeom>
        </p:spPr>
        <p:txBody>
          <a:bodyPr wrap="square">
            <a:spAutoFit/>
          </a:bodyPr>
          <a:lstStyle/>
          <a:p>
            <a:r>
              <a:rPr lang="en-US" dirty="0"/>
              <a:t>But… underpinning the lending are </a:t>
            </a:r>
            <a:r>
              <a:rPr lang="en-US" b="1" dirty="0">
                <a:solidFill>
                  <a:schemeClr val="accent6">
                    <a:lumMod val="75000"/>
                  </a:schemeClr>
                </a:solidFill>
              </a:rPr>
              <a:t>enhanced sustainability performance targets</a:t>
            </a:r>
            <a:r>
              <a:rPr lang="en-US" dirty="0">
                <a:solidFill>
                  <a:srgbClr val="92D050"/>
                </a:solidFill>
              </a:rPr>
              <a:t> </a:t>
            </a:r>
            <a:r>
              <a:rPr lang="en-US" dirty="0"/>
              <a:t>(in addition to CSR, social performance &amp; environmental). This infers:</a:t>
            </a:r>
          </a:p>
          <a:p>
            <a:pPr marL="285750" indent="-285750">
              <a:buFont typeface="Arial" panose="020B0604020202020204" pitchFamily="34" charset="0"/>
              <a:buChar char="•"/>
            </a:pPr>
            <a:r>
              <a:rPr lang="en-US" dirty="0"/>
              <a:t>Greater DD and ongoing scrutiny/disclosure</a:t>
            </a:r>
          </a:p>
          <a:p>
            <a:pPr marL="285750" indent="-285750">
              <a:buFont typeface="Arial" panose="020B0604020202020204" pitchFamily="34" charset="0"/>
              <a:buChar char="•"/>
            </a:pPr>
            <a:r>
              <a:rPr lang="en-US" dirty="0"/>
              <a:t>Higher cost borrowing (lenders have their own scrutiny/disc </a:t>
            </a:r>
            <a:r>
              <a:rPr lang="en-US" dirty="0" err="1"/>
              <a:t>obs</a:t>
            </a:r>
            <a:r>
              <a:rPr lang="en-US" dirty="0"/>
              <a:t>)</a:t>
            </a:r>
          </a:p>
          <a:p>
            <a:pPr marL="285750" indent="-285750">
              <a:buFont typeface="Arial" panose="020B0604020202020204" pitchFamily="34" charset="0"/>
              <a:buChar char="•"/>
            </a:pPr>
            <a:r>
              <a:rPr lang="en-US" dirty="0"/>
              <a:t>Review &amp; auditing against common framework/benchmark</a:t>
            </a:r>
          </a:p>
          <a:p>
            <a:pPr marL="285750" indent="-285750">
              <a:buFont typeface="Arial" panose="020B0604020202020204" pitchFamily="34" charset="0"/>
              <a:buChar char="•"/>
            </a:pPr>
            <a:r>
              <a:rPr lang="en-US" dirty="0"/>
              <a:t>Events of default – litigation</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2625" y="-108794"/>
            <a:ext cx="2619375" cy="1743075"/>
          </a:xfrm>
          <a:prstGeom prst="rect">
            <a:avLst/>
          </a:prstGeom>
        </p:spPr>
      </p:pic>
      <p:sp>
        <p:nvSpPr>
          <p:cNvPr id="11" name="Chevron 10"/>
          <p:cNvSpPr/>
          <p:nvPr/>
        </p:nvSpPr>
        <p:spPr>
          <a:xfrm>
            <a:off x="0" y="3098974"/>
            <a:ext cx="579017" cy="1422400"/>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Chevron 12"/>
          <p:cNvSpPr/>
          <p:nvPr/>
        </p:nvSpPr>
        <p:spPr>
          <a:xfrm>
            <a:off x="16308" y="4759250"/>
            <a:ext cx="579017" cy="1422400"/>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032211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1" name="Rectangle 7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871BDE40-7038-4226-95FE-D6B9595982F3}"/>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4600" b="1" cap="all" dirty="0"/>
              <a:t>Keeping the lights on </a:t>
            </a:r>
            <a:r>
              <a:rPr lang="en-US" sz="4600" b="1" dirty="0"/>
              <a:t>–</a:t>
            </a:r>
            <a:br>
              <a:rPr lang="en-US" sz="4600" b="1" dirty="0"/>
            </a:br>
            <a:r>
              <a:rPr lang="en-US" sz="4600" b="1" dirty="0"/>
              <a:t>oil and gas development in a low-carbon world</a:t>
            </a:r>
          </a:p>
        </p:txBody>
      </p:sp>
      <p:sp>
        <p:nvSpPr>
          <p:cNvPr id="105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Content Placeholder 4">
            <a:extLst>
              <a:ext uri="{FF2B5EF4-FFF2-40B4-BE49-F238E27FC236}">
                <a16:creationId xmlns:a16="http://schemas.microsoft.com/office/drawing/2014/main" id="{2503F09D-1F05-4BB8-828F-C1ED963A88D9}"/>
              </a:ext>
            </a:extLst>
          </p:cNvPr>
          <p:cNvSpPr>
            <a:spLocks noGrp="1"/>
          </p:cNvSpPr>
          <p:nvPr>
            <p:ph idx="1"/>
          </p:nvPr>
        </p:nvSpPr>
        <p:spPr>
          <a:xfrm>
            <a:off x="440575" y="1780370"/>
            <a:ext cx="7697585" cy="4119172"/>
          </a:xfrm>
        </p:spPr>
        <p:txBody>
          <a:bodyPr vert="horz" lIns="91440" tIns="45720" rIns="91440" bIns="45720" rtlCol="0" anchor="t">
            <a:noAutofit/>
          </a:bodyPr>
          <a:lstStyle/>
          <a:p>
            <a:pPr marL="0" indent="0">
              <a:spcAft>
                <a:spcPts val="600"/>
              </a:spcAft>
              <a:buNone/>
            </a:pPr>
            <a:endParaRPr lang="en-US" sz="1200" b="1" dirty="0"/>
          </a:p>
          <a:p>
            <a:pPr marL="0" indent="0">
              <a:spcAft>
                <a:spcPts val="600"/>
              </a:spcAft>
              <a:buNone/>
            </a:pPr>
            <a:r>
              <a:rPr lang="en-US" sz="1600" b="1" dirty="0"/>
              <a:t>Moderators</a:t>
            </a:r>
          </a:p>
          <a:p>
            <a:pPr algn="just">
              <a:spcAft>
                <a:spcPts val="600"/>
              </a:spcAft>
            </a:pPr>
            <a:r>
              <a:rPr lang="en-US" sz="1600" dirty="0"/>
              <a:t>Claudia Santos Cruz, Morais Leitão, Lisbon; Diversity &amp; Inclusion Officer, IBA Oil and Gas Committee</a:t>
            </a:r>
          </a:p>
          <a:p>
            <a:pPr algn="just">
              <a:spcAft>
                <a:spcPts val="600"/>
              </a:spcAft>
            </a:pPr>
            <a:r>
              <a:rPr lang="en-US" sz="1600" dirty="0"/>
              <a:t>Maria Cristina Breida Environment, Climate Change &amp; Sustainability Leader, EY SLT, Milan; Programme Officer, IBA Environment, Health and Safety Law Committee</a:t>
            </a:r>
          </a:p>
          <a:p>
            <a:pPr marL="0" indent="0" algn="just">
              <a:spcAft>
                <a:spcPts val="600"/>
              </a:spcAft>
              <a:buNone/>
            </a:pPr>
            <a:r>
              <a:rPr lang="en-US" sz="1600" b="1" dirty="0"/>
              <a:t>Speakers</a:t>
            </a:r>
          </a:p>
          <a:p>
            <a:pPr algn="just">
              <a:spcAft>
                <a:spcPts val="600"/>
              </a:spcAft>
            </a:pPr>
            <a:r>
              <a:rPr lang="en-US" sz="1600" dirty="0"/>
              <a:t>Leonardo Sempertegui General Counsel, Organization of the Petroleum Exporting Countries (OPEC), Vienna; Oil and Energy Regulation Officer, IBA Oil and Gas Committee</a:t>
            </a:r>
          </a:p>
          <a:p>
            <a:pPr algn="just">
              <a:spcAft>
                <a:spcPts val="600"/>
              </a:spcAft>
            </a:pPr>
            <a:r>
              <a:rPr lang="en-US" sz="1600" dirty="0"/>
              <a:t>Jaine Miller General Counsel, </a:t>
            </a:r>
            <a:r>
              <a:rPr lang="en-US" sz="1600" dirty="0" err="1"/>
              <a:t>Cheiron</a:t>
            </a:r>
            <a:r>
              <a:rPr lang="en-US" sz="1600" dirty="0"/>
              <a:t> Petroleum Corporation, Egypt</a:t>
            </a:r>
          </a:p>
          <a:p>
            <a:pPr algn="just">
              <a:spcAft>
                <a:spcPts val="600"/>
              </a:spcAft>
            </a:pPr>
            <a:r>
              <a:rPr lang="en-US" sz="1600" dirty="0"/>
              <a:t>Andrea </a:t>
            </a:r>
            <a:r>
              <a:rPr lang="en-US" sz="1600" dirty="0" err="1"/>
              <a:t>Forabosco</a:t>
            </a:r>
            <a:r>
              <a:rPr lang="en-US" sz="1600" dirty="0"/>
              <a:t> Energy Transition Counsel, Shell International, The Hague; Energy Transition Officer, IBA Oil and Gas Committee</a:t>
            </a:r>
          </a:p>
          <a:p>
            <a:pPr algn="just">
              <a:spcAft>
                <a:spcPts val="600"/>
              </a:spcAft>
            </a:pPr>
            <a:r>
              <a:rPr lang="en-US" sz="1600" dirty="0" err="1"/>
              <a:t>Emanuela</a:t>
            </a:r>
            <a:r>
              <a:rPr lang="en-US" sz="1600" dirty="0"/>
              <a:t> Gallo Legal Affairs, Head of HSE, Sustainability and Climate Change legal assistance, Eni, Milan</a:t>
            </a:r>
          </a:p>
          <a:p>
            <a:pPr>
              <a:spcAft>
                <a:spcPts val="600"/>
              </a:spcAft>
            </a:pPr>
            <a:endParaRPr lang="en-US" sz="1200" dirty="0"/>
          </a:p>
        </p:txBody>
      </p:sp>
      <p:pic>
        <p:nvPicPr>
          <p:cNvPr id="1026" name="Picture 2" descr="The Demand for IT Innovation: &quot;Keeping the lights on&quot; just isn't enough |  IT Weapons | Toronto | ON">
            <a:extLst>
              <a:ext uri="{FF2B5EF4-FFF2-40B4-BE49-F238E27FC236}">
                <a16:creationId xmlns:a16="http://schemas.microsoft.com/office/drawing/2014/main" id="{D21D58C8-D95D-4B14-A4A9-82083E5E48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731" r="32392"/>
          <a:stretch/>
        </p:blipFill>
        <p:spPr bwMode="auto">
          <a:xfrm>
            <a:off x="8287788" y="2093976"/>
            <a:ext cx="3328933" cy="3064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925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762743"/>
            <a:ext cx="12192000" cy="6858000"/>
          </a:xfrm>
        </p:spPr>
      </p:pic>
      <p:sp>
        <p:nvSpPr>
          <p:cNvPr id="8" name="Title 1">
            <a:extLst>
              <a:ext uri="{FF2B5EF4-FFF2-40B4-BE49-F238E27FC236}">
                <a16:creationId xmlns:a16="http://schemas.microsoft.com/office/drawing/2014/main" id="{871BDE40-7038-4226-95FE-D6B9595982F3}"/>
              </a:ext>
            </a:extLst>
          </p:cNvPr>
          <p:cNvSpPr>
            <a:spLocks noGrp="1"/>
          </p:cNvSpPr>
          <p:nvPr>
            <p:ph type="title"/>
          </p:nvPr>
        </p:nvSpPr>
        <p:spPr>
          <a:xfrm>
            <a:off x="838200" y="365126"/>
            <a:ext cx="10515600" cy="939892"/>
          </a:xfrm>
        </p:spPr>
        <p:txBody>
          <a:bodyPr>
            <a:normAutofit/>
          </a:bodyPr>
          <a:lstStyle/>
          <a:p>
            <a:r>
              <a:rPr lang="en-GB" b="1" dirty="0">
                <a:solidFill>
                  <a:srgbClr val="002060"/>
                </a:solidFill>
              </a:rPr>
              <a:t>M&amp;A Opportunities</a:t>
            </a:r>
            <a:endParaRPr lang="en-GB" sz="3200" dirty="0">
              <a:solidFill>
                <a:srgbClr val="FF0000"/>
              </a:solidFill>
            </a:endParaRPr>
          </a:p>
        </p:txBody>
      </p:sp>
      <p:sp>
        <p:nvSpPr>
          <p:cNvPr id="6" name="TextBox 5"/>
          <p:cNvSpPr txBox="1"/>
          <p:nvPr/>
        </p:nvSpPr>
        <p:spPr>
          <a:xfrm>
            <a:off x="401515" y="1121022"/>
            <a:ext cx="9171110" cy="3046988"/>
          </a:xfrm>
          <a:prstGeom prst="rect">
            <a:avLst/>
          </a:prstGeom>
          <a:noFill/>
        </p:spPr>
        <p:txBody>
          <a:bodyPr wrap="square" rtlCol="0">
            <a:spAutoFit/>
          </a:bodyPr>
          <a:lstStyle/>
          <a:p>
            <a:pPr marL="285750" indent="-285750">
              <a:buFont typeface="Arial" panose="020B0604020202020204" pitchFamily="34" charset="0"/>
              <a:buChar char="•"/>
            </a:pPr>
            <a:r>
              <a:rPr lang="en-GB" sz="2400" dirty="0"/>
              <a:t>Wealth of deals in high oil price market with big companies selling off assets in favour of green projects</a:t>
            </a:r>
          </a:p>
          <a:p>
            <a:pPr marL="285750" indent="-285750">
              <a:buFont typeface="Arial" panose="020B0604020202020204" pitchFamily="34" charset="0"/>
              <a:buChar char="•"/>
            </a:pPr>
            <a:r>
              <a:rPr lang="en-GB" sz="2400" dirty="0"/>
              <a:t>Huge rebound after 2021 – lowest M&amp;A level for 10 </a:t>
            </a:r>
            <a:r>
              <a:rPr lang="en-GB" sz="2400" dirty="0" err="1"/>
              <a:t>yrs</a:t>
            </a:r>
            <a:endParaRPr lang="en-GB" sz="2400" dirty="0"/>
          </a:p>
          <a:p>
            <a:pPr marL="285750" indent="-285750">
              <a:buFont typeface="Arial" panose="020B0604020202020204" pitchFamily="34" charset="0"/>
              <a:buChar char="•"/>
            </a:pPr>
            <a:r>
              <a:rPr lang="en-GB" sz="2400" dirty="0"/>
              <a:t>Pricing reflecting liability limitations of Sellers</a:t>
            </a:r>
          </a:p>
          <a:p>
            <a:pPr marL="285750" indent="-285750">
              <a:buFont typeface="Arial" panose="020B0604020202020204" pitchFamily="34" charset="0"/>
              <a:buChar char="•"/>
            </a:pPr>
            <a:r>
              <a:rPr lang="en-GB" sz="2400" dirty="0"/>
              <a:t>Role of contingent upside payments</a:t>
            </a:r>
          </a:p>
          <a:p>
            <a:pPr marL="285750" indent="-285750">
              <a:buFont typeface="Arial" panose="020B0604020202020204" pitchFamily="34" charset="0"/>
              <a:buChar char="•"/>
            </a:pPr>
            <a:r>
              <a:rPr lang="en-GB" sz="2400" dirty="0"/>
              <a:t>Larger companies are well positioned for </a:t>
            </a:r>
            <a:r>
              <a:rPr lang="en-GB" sz="2400" dirty="0" err="1"/>
              <a:t>jv’s</a:t>
            </a:r>
            <a:r>
              <a:rPr lang="en-GB" sz="2400" dirty="0"/>
              <a:t> and other combinations accessing renewables projects</a:t>
            </a:r>
          </a:p>
          <a:p>
            <a:pPr marL="285750" indent="-285750">
              <a:buFont typeface="Arial" panose="020B0604020202020204" pitchFamily="34" charset="0"/>
              <a:buChar char="•"/>
            </a:pPr>
            <a:r>
              <a:rPr lang="en-GB" sz="2400" dirty="0"/>
              <a:t>Smaller companies are well positioned for sell-offs by majors</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2625" y="-108794"/>
            <a:ext cx="2619375" cy="1743075"/>
          </a:xfrm>
          <a:prstGeom prst="rect">
            <a:avLst/>
          </a:prstGeom>
        </p:spPr>
      </p:pic>
      <p:sp>
        <p:nvSpPr>
          <p:cNvPr id="11" name="Chevron 10"/>
          <p:cNvSpPr/>
          <p:nvPr/>
        </p:nvSpPr>
        <p:spPr>
          <a:xfrm>
            <a:off x="0" y="3098974"/>
            <a:ext cx="579017" cy="1422400"/>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Chevron 12"/>
          <p:cNvSpPr/>
          <p:nvPr/>
        </p:nvSpPr>
        <p:spPr>
          <a:xfrm>
            <a:off x="16308" y="4759250"/>
            <a:ext cx="579017" cy="1422400"/>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 name="Picture 2"/>
          <p:cNvPicPr>
            <a:picLocks noChangeAspect="1"/>
          </p:cNvPicPr>
          <p:nvPr/>
        </p:nvPicPr>
        <p:blipFill>
          <a:blip r:embed="rId5"/>
          <a:stretch>
            <a:fillRect/>
          </a:stretch>
        </p:blipFill>
        <p:spPr>
          <a:xfrm>
            <a:off x="1678800" y="4168009"/>
            <a:ext cx="5597392" cy="2394715"/>
          </a:xfrm>
          <a:prstGeom prst="rect">
            <a:avLst/>
          </a:prstGeom>
        </p:spPr>
      </p:pic>
      <p:sp>
        <p:nvSpPr>
          <p:cNvPr id="9" name="TextBox 8"/>
          <p:cNvSpPr txBox="1"/>
          <p:nvPr/>
        </p:nvSpPr>
        <p:spPr>
          <a:xfrm>
            <a:off x="7493976" y="6016998"/>
            <a:ext cx="3859824" cy="369332"/>
          </a:xfrm>
          <a:prstGeom prst="rect">
            <a:avLst/>
          </a:prstGeom>
          <a:noFill/>
        </p:spPr>
        <p:txBody>
          <a:bodyPr wrap="square" rtlCol="0">
            <a:spAutoFit/>
          </a:bodyPr>
          <a:lstStyle/>
          <a:p>
            <a:r>
              <a:rPr lang="en-GB" dirty="0"/>
              <a:t>Source: Deloitte M&amp;A Oil &amp; Gas 2022</a:t>
            </a:r>
          </a:p>
        </p:txBody>
      </p:sp>
    </p:spTree>
    <p:extLst>
      <p:ext uri="{BB962C8B-B14F-4D97-AF65-F5344CB8AC3E}">
        <p14:creationId xmlns:p14="http://schemas.microsoft.com/office/powerpoint/2010/main" val="2282091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762743"/>
            <a:ext cx="12192000" cy="6858000"/>
          </a:xfrm>
        </p:spPr>
      </p:pic>
      <p:sp>
        <p:nvSpPr>
          <p:cNvPr id="8" name="Title 1">
            <a:extLst>
              <a:ext uri="{FF2B5EF4-FFF2-40B4-BE49-F238E27FC236}">
                <a16:creationId xmlns:a16="http://schemas.microsoft.com/office/drawing/2014/main" id="{871BDE40-7038-4226-95FE-D6B9595982F3}"/>
              </a:ext>
            </a:extLst>
          </p:cNvPr>
          <p:cNvSpPr>
            <a:spLocks noGrp="1"/>
          </p:cNvSpPr>
          <p:nvPr>
            <p:ph type="title"/>
          </p:nvPr>
        </p:nvSpPr>
        <p:spPr>
          <a:xfrm>
            <a:off x="838200" y="365126"/>
            <a:ext cx="10515600" cy="939892"/>
          </a:xfrm>
        </p:spPr>
        <p:txBody>
          <a:bodyPr>
            <a:normAutofit/>
          </a:bodyPr>
          <a:lstStyle/>
          <a:p>
            <a:r>
              <a:rPr lang="en-GB" b="1" dirty="0">
                <a:solidFill>
                  <a:srgbClr val="002060"/>
                </a:solidFill>
              </a:rPr>
              <a:t>M&amp;A Legal Risks</a:t>
            </a:r>
            <a:endParaRPr lang="en-GB" sz="3200" dirty="0">
              <a:solidFill>
                <a:srgbClr val="FF0000"/>
              </a:solidFill>
            </a:endParaRPr>
          </a:p>
        </p:txBody>
      </p:sp>
      <p:sp>
        <p:nvSpPr>
          <p:cNvPr id="5" name="Rectangle 4"/>
          <p:cNvSpPr/>
          <p:nvPr/>
        </p:nvSpPr>
        <p:spPr>
          <a:xfrm>
            <a:off x="401515" y="4315309"/>
            <a:ext cx="11388969" cy="369332"/>
          </a:xfrm>
          <a:prstGeom prst="rect">
            <a:avLst/>
          </a:prstGeom>
        </p:spPr>
        <p:txBody>
          <a:bodyPr wrap="square">
            <a:spAutoFit/>
          </a:bodyPr>
          <a:lstStyle/>
          <a:p>
            <a:endParaRPr lang="en-GB" dirty="0"/>
          </a:p>
        </p:txBody>
      </p:sp>
      <p:sp>
        <p:nvSpPr>
          <p:cNvPr id="6" name="TextBox 5"/>
          <p:cNvSpPr txBox="1"/>
          <p:nvPr/>
        </p:nvSpPr>
        <p:spPr>
          <a:xfrm>
            <a:off x="532857" y="1062234"/>
            <a:ext cx="9604132" cy="4893647"/>
          </a:xfrm>
          <a:prstGeom prst="rect">
            <a:avLst/>
          </a:prstGeom>
          <a:noFill/>
        </p:spPr>
        <p:txBody>
          <a:bodyPr wrap="square" rtlCol="0">
            <a:spAutoFit/>
          </a:bodyPr>
          <a:lstStyle/>
          <a:p>
            <a:r>
              <a:rPr lang="en-GB" sz="2400" dirty="0"/>
              <a:t>Bigger company sellers may impose post transaction ESG obligations on buyers to protect their reputation with host government</a:t>
            </a:r>
          </a:p>
          <a:p>
            <a:endParaRPr lang="en-GB" sz="2400" dirty="0"/>
          </a:p>
          <a:p>
            <a:r>
              <a:rPr lang="en-GB" sz="2400" dirty="0"/>
              <a:t>Sellers are less likely to want to give a full set of reps &amp; warranties, especially HSE, ESG, SP and may exclude material adverse change, pre effective date liabilities, restrict claims &amp; indemnities etc.</a:t>
            </a:r>
            <a:br>
              <a:rPr lang="en-GB" sz="2400" dirty="0"/>
            </a:br>
            <a:endParaRPr lang="en-GB" sz="2400" dirty="0"/>
          </a:p>
          <a:p>
            <a:r>
              <a:rPr lang="en-GB" sz="2400" dirty="0"/>
              <a:t>Post deal disputes may increase on </a:t>
            </a:r>
            <a:r>
              <a:rPr lang="en-GB" sz="2400" dirty="0" err="1"/>
              <a:t>eg</a:t>
            </a:r>
            <a:r>
              <a:rPr lang="en-GB" sz="2400" dirty="0"/>
              <a:t> pre completion/interim period activity, changes in condition and seller non-disclosure in light of limited reps &amp; warranties etc.</a:t>
            </a:r>
          </a:p>
          <a:p>
            <a:endParaRPr lang="en-US" sz="2400" dirty="0"/>
          </a:p>
          <a:p>
            <a:r>
              <a:rPr lang="en-US" sz="2400" dirty="0"/>
              <a:t>Likely trend will be increased competition/antitrust review, reporting &amp; break-ups as buyer start to consolidate targets under one roof</a:t>
            </a:r>
            <a:endParaRPr lang="en-GB" sz="2400" dirty="0"/>
          </a:p>
        </p:txBody>
      </p:sp>
      <p:sp>
        <p:nvSpPr>
          <p:cNvPr id="7" name="Rectangle 6"/>
          <p:cNvSpPr/>
          <p:nvPr/>
        </p:nvSpPr>
        <p:spPr>
          <a:xfrm>
            <a:off x="457200" y="2592613"/>
            <a:ext cx="11734801" cy="369332"/>
          </a:xfrm>
          <a:prstGeom prst="rect">
            <a:avLst/>
          </a:prstGeom>
        </p:spPr>
        <p:txBody>
          <a:bodyPr wrap="square">
            <a:spAutoFit/>
          </a:bodyPr>
          <a:lstStyle/>
          <a:p>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2625" y="-108794"/>
            <a:ext cx="2619375" cy="1743075"/>
          </a:xfrm>
          <a:prstGeom prst="rect">
            <a:avLst/>
          </a:prstGeom>
        </p:spPr>
      </p:pic>
      <p:sp>
        <p:nvSpPr>
          <p:cNvPr id="11" name="Chevron 10"/>
          <p:cNvSpPr/>
          <p:nvPr/>
        </p:nvSpPr>
        <p:spPr>
          <a:xfrm>
            <a:off x="34963" y="1051987"/>
            <a:ext cx="579017" cy="1422400"/>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Chevron 12"/>
          <p:cNvSpPr/>
          <p:nvPr/>
        </p:nvSpPr>
        <p:spPr>
          <a:xfrm>
            <a:off x="-54933" y="3293566"/>
            <a:ext cx="512133" cy="1422400"/>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Rectangle 1"/>
          <p:cNvSpPr/>
          <p:nvPr/>
        </p:nvSpPr>
        <p:spPr>
          <a:xfrm>
            <a:off x="996840" y="4433535"/>
            <a:ext cx="8147160" cy="369332"/>
          </a:xfrm>
          <a:prstGeom prst="rect">
            <a:avLst/>
          </a:prstGeom>
        </p:spPr>
        <p:txBody>
          <a:bodyPr wrap="square">
            <a:spAutoFit/>
          </a:bodyPr>
          <a:lstStyle/>
          <a:p>
            <a:endParaRPr lang="en-US" dirty="0"/>
          </a:p>
        </p:txBody>
      </p:sp>
      <p:sp>
        <p:nvSpPr>
          <p:cNvPr id="14" name="TextBox 13"/>
          <p:cNvSpPr txBox="1"/>
          <p:nvPr/>
        </p:nvSpPr>
        <p:spPr>
          <a:xfrm>
            <a:off x="9144000" y="2494546"/>
            <a:ext cx="3041548" cy="923330"/>
          </a:xfrm>
          <a:prstGeom prst="rect">
            <a:avLst/>
          </a:prstGeom>
          <a:noFill/>
        </p:spPr>
        <p:txBody>
          <a:bodyPr wrap="square" rtlCol="0">
            <a:spAutoFit/>
          </a:bodyPr>
          <a:lstStyle/>
          <a:p>
            <a:r>
              <a:rPr lang="en-GB" b="1" dirty="0">
                <a:solidFill>
                  <a:schemeClr val="accent6">
                    <a:lumMod val="75000"/>
                  </a:schemeClr>
                </a:solidFill>
              </a:rPr>
              <a:t>Account for higher liability through lower purchase price?</a:t>
            </a:r>
          </a:p>
        </p:txBody>
      </p:sp>
      <p:sp>
        <p:nvSpPr>
          <p:cNvPr id="16" name="Rectangle 15"/>
          <p:cNvSpPr/>
          <p:nvPr/>
        </p:nvSpPr>
        <p:spPr>
          <a:xfrm>
            <a:off x="7111983" y="4420589"/>
            <a:ext cx="4921284" cy="646331"/>
          </a:xfrm>
          <a:prstGeom prst="rect">
            <a:avLst/>
          </a:prstGeom>
        </p:spPr>
        <p:txBody>
          <a:bodyPr wrap="none">
            <a:spAutoFit/>
          </a:bodyPr>
          <a:lstStyle/>
          <a:p>
            <a:r>
              <a:rPr lang="en-GB" b="1" dirty="0">
                <a:solidFill>
                  <a:schemeClr val="accent6">
                    <a:lumMod val="75000"/>
                  </a:schemeClr>
                </a:solidFill>
              </a:rPr>
              <a:t>Increased DD on targets necessary, include Seller </a:t>
            </a:r>
          </a:p>
          <a:p>
            <a:r>
              <a:rPr lang="en-GB" b="1" dirty="0">
                <a:solidFill>
                  <a:schemeClr val="accent6">
                    <a:lumMod val="75000"/>
                  </a:schemeClr>
                </a:solidFill>
              </a:rPr>
              <a:t>support obligations post deal. </a:t>
            </a:r>
            <a:endParaRPr lang="en-GB" dirty="0"/>
          </a:p>
        </p:txBody>
      </p:sp>
    </p:spTree>
    <p:extLst>
      <p:ext uri="{BB962C8B-B14F-4D97-AF65-F5344CB8AC3E}">
        <p14:creationId xmlns:p14="http://schemas.microsoft.com/office/powerpoint/2010/main" val="403076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762743"/>
            <a:ext cx="12192000" cy="6858000"/>
          </a:xfrm>
        </p:spPr>
      </p:pic>
      <p:sp>
        <p:nvSpPr>
          <p:cNvPr id="8" name="Title 1">
            <a:extLst>
              <a:ext uri="{FF2B5EF4-FFF2-40B4-BE49-F238E27FC236}">
                <a16:creationId xmlns:a16="http://schemas.microsoft.com/office/drawing/2014/main" id="{871BDE40-7038-4226-95FE-D6B9595982F3}"/>
              </a:ext>
            </a:extLst>
          </p:cNvPr>
          <p:cNvSpPr>
            <a:spLocks noGrp="1"/>
          </p:cNvSpPr>
          <p:nvPr>
            <p:ph type="title"/>
          </p:nvPr>
        </p:nvSpPr>
        <p:spPr>
          <a:xfrm>
            <a:off x="838200" y="365126"/>
            <a:ext cx="10515600" cy="939892"/>
          </a:xfrm>
        </p:spPr>
        <p:txBody>
          <a:bodyPr>
            <a:normAutofit/>
          </a:bodyPr>
          <a:lstStyle/>
          <a:p>
            <a:r>
              <a:rPr lang="en-GB" b="1" dirty="0">
                <a:solidFill>
                  <a:srgbClr val="002060"/>
                </a:solidFill>
              </a:rPr>
              <a:t>Other Legal Risks</a:t>
            </a:r>
            <a:endParaRPr lang="en-GB" sz="3200" dirty="0">
              <a:solidFill>
                <a:srgbClr val="FF0000"/>
              </a:solidFill>
            </a:endParaRPr>
          </a:p>
        </p:txBody>
      </p:sp>
      <p:sp>
        <p:nvSpPr>
          <p:cNvPr id="5" name="Rectangle 4"/>
          <p:cNvSpPr/>
          <p:nvPr/>
        </p:nvSpPr>
        <p:spPr>
          <a:xfrm>
            <a:off x="401515" y="4315309"/>
            <a:ext cx="11388969" cy="369332"/>
          </a:xfrm>
          <a:prstGeom prst="rect">
            <a:avLst/>
          </a:prstGeom>
        </p:spPr>
        <p:txBody>
          <a:bodyPr wrap="square">
            <a:spAutoFit/>
          </a:bodyPr>
          <a:lstStyle/>
          <a:p>
            <a:endParaRPr lang="en-GB" dirty="0"/>
          </a:p>
        </p:txBody>
      </p:sp>
      <p:sp>
        <p:nvSpPr>
          <p:cNvPr id="6" name="TextBox 5"/>
          <p:cNvSpPr txBox="1"/>
          <p:nvPr/>
        </p:nvSpPr>
        <p:spPr>
          <a:xfrm>
            <a:off x="552935" y="989159"/>
            <a:ext cx="9604132" cy="5262979"/>
          </a:xfrm>
          <a:prstGeom prst="rect">
            <a:avLst/>
          </a:prstGeom>
          <a:noFill/>
        </p:spPr>
        <p:txBody>
          <a:bodyPr wrap="square" rtlCol="0">
            <a:spAutoFit/>
          </a:bodyPr>
          <a:lstStyle/>
          <a:p>
            <a:r>
              <a:rPr lang="en-GB" sz="2400" dirty="0"/>
              <a:t>New ESG regulations with benchmarking, reporting </a:t>
            </a:r>
            <a:r>
              <a:rPr lang="en-GB" sz="2400" dirty="0" err="1"/>
              <a:t>etc</a:t>
            </a:r>
            <a:r>
              <a:rPr lang="en-GB" sz="2400" dirty="0"/>
              <a:t> likely in the short term. </a:t>
            </a:r>
          </a:p>
          <a:p>
            <a:pPr marL="342900" indent="-342900">
              <a:buFont typeface="Arial" panose="020B0604020202020204" pitchFamily="34" charset="0"/>
              <a:buChar char="•"/>
            </a:pPr>
            <a:r>
              <a:rPr lang="en-GB" sz="2400" dirty="0"/>
              <a:t>Larger, public companies face both </a:t>
            </a:r>
            <a:r>
              <a:rPr lang="en-GB" sz="2400" dirty="0">
                <a:solidFill>
                  <a:srgbClr val="FF0000"/>
                </a:solidFill>
              </a:rPr>
              <a:t>regulatory risk </a:t>
            </a:r>
            <a:r>
              <a:rPr lang="en-GB" sz="2400" dirty="0"/>
              <a:t>as well as more public focus on their reputation</a:t>
            </a:r>
          </a:p>
          <a:p>
            <a:pPr marL="342900" indent="-342900">
              <a:buFont typeface="Arial" panose="020B0604020202020204" pitchFamily="34" charset="0"/>
              <a:buChar char="•"/>
            </a:pPr>
            <a:r>
              <a:rPr lang="en-GB" sz="2400" dirty="0"/>
              <a:t>Smaller, private companies face increased costs and difficulties in adapting often streamlined workforce to cope with </a:t>
            </a:r>
            <a:r>
              <a:rPr lang="en-GB" sz="2400" dirty="0">
                <a:solidFill>
                  <a:srgbClr val="FF0000"/>
                </a:solidFill>
              </a:rPr>
              <a:t>additional reporting, audit requirements</a:t>
            </a:r>
          </a:p>
          <a:p>
            <a:pPr marL="342900" indent="-342900">
              <a:buFont typeface="Arial" panose="020B0604020202020204" pitchFamily="34" charset="0"/>
              <a:buChar char="•"/>
            </a:pPr>
            <a:r>
              <a:rPr lang="en-GB" sz="2400" dirty="0">
                <a:solidFill>
                  <a:srgbClr val="FF0000"/>
                </a:solidFill>
              </a:rPr>
              <a:t>Shareholder activism </a:t>
            </a:r>
            <a:r>
              <a:rPr lang="en-GB" sz="2400" dirty="0"/>
              <a:t>increases risk of scrutiny/legal action for </a:t>
            </a:r>
            <a:r>
              <a:rPr lang="en-GB" sz="2400" dirty="0" err="1"/>
              <a:t>eg</a:t>
            </a:r>
            <a:r>
              <a:rPr lang="en-GB" sz="2400" dirty="0"/>
              <a:t> ESG issues.</a:t>
            </a:r>
          </a:p>
          <a:p>
            <a:pPr marL="342900" indent="-342900">
              <a:buFont typeface="Arial" panose="020B0604020202020204" pitchFamily="34" charset="0"/>
              <a:buChar char="•"/>
            </a:pPr>
            <a:r>
              <a:rPr lang="en-GB" sz="2400" dirty="0">
                <a:solidFill>
                  <a:srgbClr val="FF0000"/>
                </a:solidFill>
              </a:rPr>
              <a:t>Directors’ duties </a:t>
            </a:r>
            <a:r>
              <a:rPr lang="en-GB" sz="2400" dirty="0" err="1"/>
              <a:t>eg</a:t>
            </a:r>
            <a:r>
              <a:rPr lang="en-GB" sz="2400" dirty="0"/>
              <a:t> UK Companies Act, sec 172 obligation to act in good faith to promote company success [including] with regard to …. impact on community &amp; environment… </a:t>
            </a:r>
          </a:p>
          <a:p>
            <a:endParaRPr lang="en-GB" sz="2400" dirty="0"/>
          </a:p>
          <a:p>
            <a:r>
              <a:rPr lang="en-GB" sz="2400" dirty="0"/>
              <a:t>Cost &amp; unavailability of </a:t>
            </a:r>
            <a:r>
              <a:rPr lang="en-GB" sz="2400" dirty="0">
                <a:solidFill>
                  <a:srgbClr val="FF0000"/>
                </a:solidFill>
              </a:rPr>
              <a:t>insurance</a:t>
            </a:r>
            <a:r>
              <a:rPr lang="en-GB" sz="2400" dirty="0"/>
              <a:t> likely to increase….</a:t>
            </a:r>
          </a:p>
        </p:txBody>
      </p:sp>
      <p:sp>
        <p:nvSpPr>
          <p:cNvPr id="7" name="Rectangle 6"/>
          <p:cNvSpPr/>
          <p:nvPr/>
        </p:nvSpPr>
        <p:spPr>
          <a:xfrm>
            <a:off x="457200" y="2592613"/>
            <a:ext cx="11734801" cy="369332"/>
          </a:xfrm>
          <a:prstGeom prst="rect">
            <a:avLst/>
          </a:prstGeom>
        </p:spPr>
        <p:txBody>
          <a:bodyPr wrap="square">
            <a:spAutoFit/>
          </a:bodyPr>
          <a:lstStyle/>
          <a:p>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2625" y="-108794"/>
            <a:ext cx="2619375" cy="1743075"/>
          </a:xfrm>
          <a:prstGeom prst="rect">
            <a:avLst/>
          </a:prstGeom>
        </p:spPr>
      </p:pic>
      <p:sp>
        <p:nvSpPr>
          <p:cNvPr id="11" name="Chevron 10"/>
          <p:cNvSpPr/>
          <p:nvPr/>
        </p:nvSpPr>
        <p:spPr>
          <a:xfrm>
            <a:off x="34963" y="1051987"/>
            <a:ext cx="579017" cy="1422400"/>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Chevron 12"/>
          <p:cNvSpPr/>
          <p:nvPr/>
        </p:nvSpPr>
        <p:spPr>
          <a:xfrm>
            <a:off x="-54933" y="3293566"/>
            <a:ext cx="512133" cy="1422400"/>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Rectangle 1"/>
          <p:cNvSpPr/>
          <p:nvPr/>
        </p:nvSpPr>
        <p:spPr>
          <a:xfrm>
            <a:off x="996840" y="4433535"/>
            <a:ext cx="8147160" cy="369332"/>
          </a:xfrm>
          <a:prstGeom prst="rect">
            <a:avLst/>
          </a:prstGeom>
        </p:spPr>
        <p:txBody>
          <a:bodyPr wrap="square">
            <a:spAutoFit/>
          </a:bodyPr>
          <a:lstStyle/>
          <a:p>
            <a:endParaRPr lang="en-US" dirty="0"/>
          </a:p>
        </p:txBody>
      </p:sp>
      <p:sp>
        <p:nvSpPr>
          <p:cNvPr id="12" name="Notched Right Arrow 11"/>
          <p:cNvSpPr/>
          <p:nvPr/>
        </p:nvSpPr>
        <p:spPr>
          <a:xfrm>
            <a:off x="8784248" y="2012247"/>
            <a:ext cx="1576754" cy="502206"/>
          </a:xfrm>
          <a:prstGeom prst="notch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9818220" y="2494546"/>
            <a:ext cx="2367328" cy="923330"/>
          </a:xfrm>
          <a:prstGeom prst="rect">
            <a:avLst/>
          </a:prstGeom>
          <a:noFill/>
        </p:spPr>
        <p:txBody>
          <a:bodyPr wrap="square" rtlCol="0">
            <a:spAutoFit/>
          </a:bodyPr>
          <a:lstStyle/>
          <a:p>
            <a:r>
              <a:rPr lang="en-GB" b="1" dirty="0">
                <a:solidFill>
                  <a:schemeClr val="accent6">
                    <a:lumMod val="75000"/>
                  </a:schemeClr>
                </a:solidFill>
              </a:rPr>
              <a:t>Account for higher liability through lower purchase price?</a:t>
            </a:r>
          </a:p>
        </p:txBody>
      </p:sp>
      <p:pic>
        <p:nvPicPr>
          <p:cNvPr id="3" name="Picture 2"/>
          <p:cNvPicPr>
            <a:picLocks noChangeAspect="1"/>
          </p:cNvPicPr>
          <p:nvPr/>
        </p:nvPicPr>
        <p:blipFill>
          <a:blip r:embed="rId5"/>
          <a:stretch>
            <a:fillRect/>
          </a:stretch>
        </p:blipFill>
        <p:spPr>
          <a:xfrm>
            <a:off x="7227546" y="5186751"/>
            <a:ext cx="2049382" cy="2367226"/>
          </a:xfrm>
          <a:prstGeom prst="rect">
            <a:avLst/>
          </a:prstGeom>
        </p:spPr>
      </p:pic>
    </p:spTree>
    <p:extLst>
      <p:ext uri="{BB962C8B-B14F-4D97-AF65-F5344CB8AC3E}">
        <p14:creationId xmlns:p14="http://schemas.microsoft.com/office/powerpoint/2010/main" val="629262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CC06-18AC-A127-052F-955F14A256D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C29A1CA-3797-1B41-D9E6-A266C3F0F544}"/>
              </a:ext>
            </a:extLst>
          </p:cNvPr>
          <p:cNvSpPr>
            <a:spLocks noGrp="1"/>
          </p:cNvSpPr>
          <p:nvPr>
            <p:ph type="subTitle" idx="1"/>
          </p:nvPr>
        </p:nvSpPr>
        <p:spPr/>
        <p:txBody>
          <a:bodyPr/>
          <a:lstStyle/>
          <a:p>
            <a:endParaRPr lang="en-US"/>
          </a:p>
        </p:txBody>
      </p:sp>
      <p:pic>
        <p:nvPicPr>
          <p:cNvPr id="5" name="Picture 4" descr="Graphical user interface, text, website&#10;&#10;Description automatically generated">
            <a:extLst>
              <a:ext uri="{FF2B5EF4-FFF2-40B4-BE49-F238E27FC236}">
                <a16:creationId xmlns:a16="http://schemas.microsoft.com/office/drawing/2014/main" id="{9709DCF3-D012-9152-8603-B25B14CF20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08192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71084B-157C-40E3-B75C-AC63C4DE353B}"/>
              </a:ext>
            </a:extLst>
          </p:cNvPr>
          <p:cNvPicPr>
            <a:picLocks noChangeAspect="1"/>
          </p:cNvPicPr>
          <p:nvPr/>
        </p:nvPicPr>
        <p:blipFill rotWithShape="1">
          <a:blip r:embed="rId3"/>
          <a:srcRect t="5303" r="-2" b="8640"/>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sp>
        <p:nvSpPr>
          <p:cNvPr id="7" name="Title 1">
            <a:extLst>
              <a:ext uri="{FF2B5EF4-FFF2-40B4-BE49-F238E27FC236}">
                <a16:creationId xmlns:a16="http://schemas.microsoft.com/office/drawing/2014/main" id="{C2FA96EF-0B40-4345-8772-BEE65F1C4A33}"/>
              </a:ext>
            </a:extLst>
          </p:cNvPr>
          <p:cNvSpPr>
            <a:spLocks noGrp="1"/>
          </p:cNvSpPr>
          <p:nvPr>
            <p:ph type="title"/>
          </p:nvPr>
        </p:nvSpPr>
        <p:spPr>
          <a:xfrm>
            <a:off x="410966" y="859536"/>
            <a:ext cx="4869892" cy="1243584"/>
          </a:xfrm>
        </p:spPr>
        <p:txBody>
          <a:bodyPr vert="horz" lIns="91440" tIns="45720" rIns="91440" bIns="45720" rtlCol="0" anchor="ctr">
            <a:normAutofit/>
          </a:bodyPr>
          <a:lstStyle/>
          <a:p>
            <a:pPr lvl="0"/>
            <a:r>
              <a:rPr lang="en-US" sz="3400" b="1" kern="1200" dirty="0">
                <a:latin typeface="+mj-lt"/>
                <a:ea typeface="+mj-ea"/>
                <a:cs typeface="+mj-cs"/>
              </a:rPr>
              <a:t>A fast-moving environment</a:t>
            </a:r>
          </a:p>
        </p:txBody>
      </p:sp>
      <p:sp>
        <p:nvSpPr>
          <p:cNvPr id="8" name="TextBox 7">
            <a:extLst>
              <a:ext uri="{FF2B5EF4-FFF2-40B4-BE49-F238E27FC236}">
                <a16:creationId xmlns:a16="http://schemas.microsoft.com/office/drawing/2014/main" id="{4C96D9ED-273A-43D6-A653-2BB8295AE7B2}"/>
              </a:ext>
            </a:extLst>
          </p:cNvPr>
          <p:cNvSpPr txBox="1"/>
          <p:nvPr/>
        </p:nvSpPr>
        <p:spPr>
          <a:xfrm>
            <a:off x="410966" y="2855511"/>
            <a:ext cx="8143494" cy="3664351"/>
          </a:xfrm>
          <a:prstGeom prst="rect">
            <a:avLst/>
          </a:prstGeom>
        </p:spPr>
        <p:txBody>
          <a:bodyPr vert="horz" lIns="91440" tIns="45720" rIns="91440" bIns="45720" rtlCol="0">
            <a:normAutofit/>
          </a:bodyPr>
          <a:lstStyle/>
          <a:p>
            <a:pPr marL="228600">
              <a:lnSpc>
                <a:spcPct val="90000"/>
              </a:lnSpc>
              <a:spcAft>
                <a:spcPts val="600"/>
              </a:spcAft>
            </a:pPr>
            <a:endParaRPr lang="en-US" sz="3600" dirty="0"/>
          </a:p>
          <a:p>
            <a:pPr marL="228600">
              <a:lnSpc>
                <a:spcPct val="90000"/>
              </a:lnSpc>
              <a:spcAft>
                <a:spcPts val="600"/>
              </a:spcAft>
            </a:pPr>
            <a:r>
              <a:rPr lang="en-US" sz="3600" dirty="0">
                <a:latin typeface="+mj-lt"/>
              </a:rPr>
              <a:t>The oil and gas sector and the ESG challenge - The role of ESG lawyers</a:t>
            </a:r>
          </a:p>
        </p:txBody>
      </p:sp>
      <p:sp>
        <p:nvSpPr>
          <p:cNvPr id="15" name="Title 1">
            <a:extLst>
              <a:ext uri="{FF2B5EF4-FFF2-40B4-BE49-F238E27FC236}">
                <a16:creationId xmlns:a16="http://schemas.microsoft.com/office/drawing/2014/main" id="{4957888C-6C78-40A2-B89A-294E57CB4150}"/>
              </a:ext>
            </a:extLst>
          </p:cNvPr>
          <p:cNvSpPr txBox="1">
            <a:spLocks/>
          </p:cNvSpPr>
          <p:nvPr/>
        </p:nvSpPr>
        <p:spPr>
          <a:xfrm>
            <a:off x="584782" y="4873208"/>
            <a:ext cx="10214218" cy="12435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t>Milan, 16</a:t>
            </a:r>
            <a:r>
              <a:rPr lang="en-GB" sz="2000" baseline="30000" dirty="0"/>
              <a:t>th</a:t>
            </a:r>
            <a:r>
              <a:rPr lang="en-GB" sz="2000" dirty="0"/>
              <a:t> May 2022</a:t>
            </a:r>
          </a:p>
          <a:p>
            <a:endParaRPr lang="en-GB" sz="2000" dirty="0"/>
          </a:p>
          <a:p>
            <a:r>
              <a:rPr lang="en-GB" sz="2000" dirty="0"/>
              <a:t>Emanuela Gallo, Legal Affairs, Head of HSE, Sustainability and Climate Change legal assistance, Eni</a:t>
            </a:r>
          </a:p>
          <a:p>
            <a:r>
              <a:rPr lang="en-GB" sz="2000" dirty="0"/>
              <a:t>Andrea Forabosco, Energy Transition Officer, IBA Oil and Gas Committee</a:t>
            </a:r>
          </a:p>
          <a:p>
            <a:endParaRPr lang="en-US" sz="2000" dirty="0"/>
          </a:p>
        </p:txBody>
      </p:sp>
    </p:spTree>
    <p:extLst>
      <p:ext uri="{BB962C8B-B14F-4D97-AF65-F5344CB8AC3E}">
        <p14:creationId xmlns:p14="http://schemas.microsoft.com/office/powerpoint/2010/main" val="572378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
        <p:nvSpPr>
          <p:cNvPr id="8" name="Title 1">
            <a:extLst>
              <a:ext uri="{FF2B5EF4-FFF2-40B4-BE49-F238E27FC236}">
                <a16:creationId xmlns:a16="http://schemas.microsoft.com/office/drawing/2014/main" id="{871BDE40-7038-4226-95FE-D6B9595982F3}"/>
              </a:ext>
            </a:extLst>
          </p:cNvPr>
          <p:cNvSpPr>
            <a:spLocks noGrp="1"/>
          </p:cNvSpPr>
          <p:nvPr>
            <p:ph type="title"/>
          </p:nvPr>
        </p:nvSpPr>
        <p:spPr>
          <a:xfrm>
            <a:off x="838200" y="365126"/>
            <a:ext cx="10515600" cy="939892"/>
          </a:xfrm>
        </p:spPr>
        <p:txBody>
          <a:bodyPr>
            <a:normAutofit/>
          </a:bodyPr>
          <a:lstStyle/>
          <a:p>
            <a:r>
              <a:rPr lang="en-US" sz="3200" dirty="0"/>
              <a:t>Energy transition &amp; ESG challenges</a:t>
            </a:r>
            <a:endParaRPr lang="en-GB" sz="3200" dirty="0"/>
          </a:p>
        </p:txBody>
      </p:sp>
      <p:sp>
        <p:nvSpPr>
          <p:cNvPr id="16" name="Segnaposto contenuto 2">
            <a:extLst>
              <a:ext uri="{FF2B5EF4-FFF2-40B4-BE49-F238E27FC236}">
                <a16:creationId xmlns:a16="http://schemas.microsoft.com/office/drawing/2014/main" id="{86C94D53-CBD7-4D9F-A799-BE326D7DB2F0}"/>
              </a:ext>
            </a:extLst>
          </p:cNvPr>
          <p:cNvSpPr txBox="1">
            <a:spLocks/>
          </p:cNvSpPr>
          <p:nvPr/>
        </p:nvSpPr>
        <p:spPr>
          <a:xfrm>
            <a:off x="2553870" y="1118936"/>
            <a:ext cx="6696075" cy="830179"/>
          </a:xfrm>
          <a:prstGeom prst="rect">
            <a:avLst/>
          </a:prstGeom>
          <a:solidFill>
            <a:schemeClr val="accent4"/>
          </a:solidFill>
          <a:ln>
            <a:solidFill>
              <a:schemeClr val="tx1"/>
            </a:solidFill>
          </a:ln>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1800" dirty="0" err="1">
                <a:solidFill>
                  <a:schemeClr val="tx1"/>
                </a:solidFill>
              </a:rPr>
              <a:t>Need</a:t>
            </a:r>
            <a:r>
              <a:rPr lang="it-IT" sz="1800" dirty="0">
                <a:solidFill>
                  <a:schemeClr val="tx1"/>
                </a:solidFill>
              </a:rPr>
              <a:t> for a </a:t>
            </a:r>
            <a:r>
              <a:rPr lang="it-IT" sz="1800" b="1" dirty="0" err="1">
                <a:solidFill>
                  <a:schemeClr val="tx1"/>
                </a:solidFill>
              </a:rPr>
              <a:t>holistyc</a:t>
            </a:r>
            <a:r>
              <a:rPr lang="it-IT" sz="1800" b="1" dirty="0">
                <a:solidFill>
                  <a:schemeClr val="tx1"/>
                </a:solidFill>
              </a:rPr>
              <a:t> </a:t>
            </a:r>
            <a:r>
              <a:rPr lang="it-IT" sz="1800" b="1" dirty="0" err="1">
                <a:solidFill>
                  <a:schemeClr val="tx1"/>
                </a:solidFill>
              </a:rPr>
              <a:t>approach</a:t>
            </a:r>
            <a:r>
              <a:rPr lang="it-IT" sz="1800" b="1" dirty="0">
                <a:solidFill>
                  <a:schemeClr val="tx1"/>
                </a:solidFill>
              </a:rPr>
              <a:t> </a:t>
            </a:r>
          </a:p>
          <a:p>
            <a:pPr algn="ctr"/>
            <a:r>
              <a:rPr lang="it-IT" sz="1800" dirty="0">
                <a:solidFill>
                  <a:schemeClr val="tx1"/>
                </a:solidFill>
              </a:rPr>
              <a:t>to social, </a:t>
            </a:r>
            <a:r>
              <a:rPr lang="it-IT" sz="1800" dirty="0" err="1">
                <a:solidFill>
                  <a:schemeClr val="tx1"/>
                </a:solidFill>
              </a:rPr>
              <a:t>environmental</a:t>
            </a:r>
            <a:r>
              <a:rPr lang="it-IT" sz="1800" dirty="0">
                <a:solidFill>
                  <a:schemeClr val="tx1"/>
                </a:solidFill>
              </a:rPr>
              <a:t> and corporate governance </a:t>
            </a:r>
            <a:r>
              <a:rPr lang="it-IT" sz="1800" dirty="0" err="1">
                <a:solidFill>
                  <a:schemeClr val="tx1"/>
                </a:solidFill>
              </a:rPr>
              <a:t>instances</a:t>
            </a:r>
            <a:endParaRPr lang="it-IT" sz="1800" dirty="0">
              <a:solidFill>
                <a:schemeClr val="tx1"/>
              </a:solidFill>
            </a:endParaRPr>
          </a:p>
        </p:txBody>
      </p:sp>
      <p:pic>
        <p:nvPicPr>
          <p:cNvPr id="17" name="Picture 6" descr="https://30benn3d8jy322vlzd3s77pm-wpengine.netdna-ssl.com/wp-content/uploads/2020/03/ESG-Factors-English.gif">
            <a:extLst>
              <a:ext uri="{FF2B5EF4-FFF2-40B4-BE49-F238E27FC236}">
                <a16:creationId xmlns:a16="http://schemas.microsoft.com/office/drawing/2014/main" id="{0C20A920-9DB0-4519-8DFF-D51FB24BD6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3870" y="2055469"/>
            <a:ext cx="6696075"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221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
        <p:nvSpPr>
          <p:cNvPr id="8" name="Title 1">
            <a:extLst>
              <a:ext uri="{FF2B5EF4-FFF2-40B4-BE49-F238E27FC236}">
                <a16:creationId xmlns:a16="http://schemas.microsoft.com/office/drawing/2014/main" id="{871BDE40-7038-4226-95FE-D6B9595982F3}"/>
              </a:ext>
            </a:extLst>
          </p:cNvPr>
          <p:cNvSpPr>
            <a:spLocks noGrp="1"/>
          </p:cNvSpPr>
          <p:nvPr>
            <p:ph type="title"/>
          </p:nvPr>
        </p:nvSpPr>
        <p:spPr>
          <a:xfrm>
            <a:off x="838200" y="365126"/>
            <a:ext cx="10515600" cy="939892"/>
          </a:xfrm>
        </p:spPr>
        <p:txBody>
          <a:bodyPr>
            <a:normAutofit/>
          </a:bodyPr>
          <a:lstStyle/>
          <a:p>
            <a:r>
              <a:rPr lang="en-US" sz="3200" dirty="0"/>
              <a:t>Energy transition &amp; ESG challenges</a:t>
            </a:r>
            <a:endParaRPr lang="en-GB" sz="3200" dirty="0"/>
          </a:p>
        </p:txBody>
      </p:sp>
      <p:sp>
        <p:nvSpPr>
          <p:cNvPr id="5" name="Rettangolo 4">
            <a:extLst>
              <a:ext uri="{FF2B5EF4-FFF2-40B4-BE49-F238E27FC236}">
                <a16:creationId xmlns:a16="http://schemas.microsoft.com/office/drawing/2014/main" id="{9BA9E8FB-38D4-4558-8707-CE6A80816B62}"/>
              </a:ext>
            </a:extLst>
          </p:cNvPr>
          <p:cNvSpPr/>
          <p:nvPr/>
        </p:nvSpPr>
        <p:spPr>
          <a:xfrm>
            <a:off x="408958" y="1171178"/>
            <a:ext cx="6565814" cy="4413516"/>
          </a:xfrm>
          <a:prstGeom prst="rect">
            <a:avLst/>
          </a:prstGeom>
        </p:spPr>
        <p:txBody>
          <a:bodyPr wrap="square">
            <a:spAutoFit/>
          </a:bodyPr>
          <a:lstStyle/>
          <a:p>
            <a:pPr marL="342891" lvl="0" indent="-342891" defTabSz="914377">
              <a:spcBef>
                <a:spcPct val="20000"/>
              </a:spcBef>
              <a:buClr>
                <a:srgbClr val="FFD500"/>
              </a:buClr>
              <a:buSzPct val="120000"/>
              <a:buFont typeface="Wingdings" panose="05000000000000000000" pitchFamily="2" charset="2"/>
              <a:buChar char="§"/>
            </a:pPr>
            <a:r>
              <a:rPr lang="it-IT" i="1" dirty="0" err="1">
                <a:solidFill>
                  <a:prstClr val="black"/>
                </a:solidFill>
                <a:latin typeface="+mj-lt"/>
              </a:rPr>
              <a:t>Legislators</a:t>
            </a:r>
            <a:r>
              <a:rPr lang="it-IT" i="1" dirty="0">
                <a:solidFill>
                  <a:prstClr val="black"/>
                </a:solidFill>
                <a:latin typeface="+mj-lt"/>
              </a:rPr>
              <a:t> and </a:t>
            </a:r>
            <a:r>
              <a:rPr lang="it-IT" i="1" dirty="0" err="1">
                <a:solidFill>
                  <a:prstClr val="black"/>
                </a:solidFill>
                <a:latin typeface="+mj-lt"/>
              </a:rPr>
              <a:t>politics</a:t>
            </a:r>
            <a:r>
              <a:rPr lang="it-IT" i="1" dirty="0">
                <a:solidFill>
                  <a:prstClr val="black"/>
                </a:solidFill>
                <a:latin typeface="+mj-lt"/>
              </a:rPr>
              <a:t>, </a:t>
            </a:r>
            <a:r>
              <a:rPr lang="it-IT" i="1" dirty="0" err="1">
                <a:solidFill>
                  <a:prstClr val="black"/>
                </a:solidFill>
                <a:latin typeface="+mj-lt"/>
              </a:rPr>
              <a:t>at</a:t>
            </a:r>
            <a:r>
              <a:rPr lang="it-IT" i="1" dirty="0">
                <a:solidFill>
                  <a:prstClr val="black"/>
                </a:solidFill>
                <a:latin typeface="+mj-lt"/>
              </a:rPr>
              <a:t> </a:t>
            </a:r>
            <a:r>
              <a:rPr lang="it-IT" i="1" dirty="0" err="1">
                <a:solidFill>
                  <a:prstClr val="black"/>
                </a:solidFill>
                <a:latin typeface="+mj-lt"/>
              </a:rPr>
              <a:t>different</a:t>
            </a:r>
            <a:r>
              <a:rPr lang="it-IT" i="1" dirty="0">
                <a:solidFill>
                  <a:prstClr val="black"/>
                </a:solidFill>
                <a:latin typeface="+mj-lt"/>
              </a:rPr>
              <a:t> </a:t>
            </a:r>
            <a:r>
              <a:rPr lang="it-IT" i="1" dirty="0" err="1">
                <a:solidFill>
                  <a:prstClr val="black"/>
                </a:solidFill>
                <a:latin typeface="+mj-lt"/>
              </a:rPr>
              <a:t>speeds</a:t>
            </a:r>
            <a:r>
              <a:rPr lang="it-IT" i="1" dirty="0">
                <a:solidFill>
                  <a:prstClr val="black"/>
                </a:solidFill>
                <a:latin typeface="+mj-lt"/>
              </a:rPr>
              <a:t>, on </a:t>
            </a:r>
            <a:r>
              <a:rPr lang="it-IT" i="1" dirty="0" err="1">
                <a:solidFill>
                  <a:prstClr val="black"/>
                </a:solidFill>
                <a:latin typeface="+mj-lt"/>
              </a:rPr>
              <a:t>their</a:t>
            </a:r>
            <a:r>
              <a:rPr lang="it-IT" i="1" dirty="0">
                <a:solidFill>
                  <a:prstClr val="black"/>
                </a:solidFill>
                <a:latin typeface="+mj-lt"/>
              </a:rPr>
              <a:t> </a:t>
            </a:r>
            <a:r>
              <a:rPr lang="it-IT" i="1" dirty="0" err="1">
                <a:solidFill>
                  <a:prstClr val="black"/>
                </a:solidFill>
                <a:latin typeface="+mj-lt"/>
              </a:rPr>
              <a:t>path</a:t>
            </a:r>
            <a:r>
              <a:rPr lang="it-IT" i="1" dirty="0">
                <a:solidFill>
                  <a:prstClr val="black"/>
                </a:solidFill>
                <a:latin typeface="+mj-lt"/>
              </a:rPr>
              <a:t> to </a:t>
            </a:r>
            <a:r>
              <a:rPr lang="it-IT" i="1" dirty="0" err="1">
                <a:solidFill>
                  <a:prstClr val="black"/>
                </a:solidFill>
                <a:latin typeface="+mj-lt"/>
              </a:rPr>
              <a:t>regulate</a:t>
            </a:r>
            <a:r>
              <a:rPr lang="it-IT" i="1" dirty="0">
                <a:solidFill>
                  <a:prstClr val="black"/>
                </a:solidFill>
                <a:latin typeface="+mj-lt"/>
              </a:rPr>
              <a:t> the ESG </a:t>
            </a:r>
            <a:r>
              <a:rPr lang="it-IT" i="1" dirty="0" err="1">
                <a:solidFill>
                  <a:prstClr val="black"/>
                </a:solidFill>
                <a:latin typeface="+mj-lt"/>
              </a:rPr>
              <a:t>matters</a:t>
            </a:r>
            <a:r>
              <a:rPr lang="it-IT" i="1" dirty="0">
                <a:solidFill>
                  <a:prstClr val="black"/>
                </a:solidFill>
                <a:latin typeface="+mj-lt"/>
              </a:rPr>
              <a:t>…</a:t>
            </a:r>
          </a:p>
          <a:p>
            <a:pPr marL="800100" lvl="1" indent="-342900" algn="just">
              <a:buFont typeface="Arial" panose="020B0604020202020204" pitchFamily="34" charset="0"/>
              <a:buChar char="•"/>
            </a:pPr>
            <a:r>
              <a:rPr lang="en-US" dirty="0">
                <a:latin typeface="+mj-lt"/>
              </a:rPr>
              <a:t>The Paris Agreement and subsequent COPs;</a:t>
            </a:r>
          </a:p>
          <a:p>
            <a:pPr marL="800100" lvl="1" indent="-342900" algn="just">
              <a:buFont typeface="Arial" panose="020B0604020202020204" pitchFamily="34" charset="0"/>
              <a:buChar char="•"/>
            </a:pPr>
            <a:r>
              <a:rPr lang="en-US" dirty="0">
                <a:latin typeface="+mj-lt"/>
              </a:rPr>
              <a:t>Regulation (EU) 2020/852 on Sustainable Finance Taxonomy;</a:t>
            </a:r>
          </a:p>
          <a:p>
            <a:pPr marL="800100" lvl="1" indent="-342900" algn="just">
              <a:buFont typeface="Arial" panose="020B0604020202020204" pitchFamily="34" charset="0"/>
              <a:buChar char="•"/>
            </a:pPr>
            <a:r>
              <a:rPr lang="en-US" dirty="0">
                <a:latin typeface="+mj-lt"/>
              </a:rPr>
              <a:t>Proposal for a Corporate Sustainability Reporting Directive;</a:t>
            </a:r>
          </a:p>
          <a:p>
            <a:pPr marL="800100" lvl="1" indent="-342900" algn="just">
              <a:buFont typeface="Arial" panose="020B0604020202020204" pitchFamily="34" charset="0"/>
              <a:buChar char="•"/>
            </a:pPr>
            <a:r>
              <a:rPr lang="en-US" dirty="0">
                <a:latin typeface="+mj-lt"/>
              </a:rPr>
              <a:t>Proposal for a Directive on Corporate Sustainability Due Diligence;</a:t>
            </a:r>
          </a:p>
          <a:p>
            <a:pPr marL="800100" lvl="1" indent="-342900" algn="just">
              <a:buFont typeface="Arial" panose="020B0604020202020204" pitchFamily="34" charset="0"/>
              <a:buChar char="•"/>
            </a:pPr>
            <a:r>
              <a:rPr lang="en-US" dirty="0">
                <a:latin typeface="+mj-lt"/>
              </a:rPr>
              <a:t>SEC Proposed Rule on climate related disclosure for investors</a:t>
            </a:r>
          </a:p>
          <a:p>
            <a:pPr lvl="1" algn="just"/>
            <a:endParaRPr lang="it-IT" i="1" dirty="0">
              <a:solidFill>
                <a:prstClr val="black"/>
              </a:solidFill>
              <a:latin typeface="+mj-lt"/>
            </a:endParaRPr>
          </a:p>
          <a:p>
            <a:pPr marL="342891" lvl="0" indent="-342891" defTabSz="914377">
              <a:spcBef>
                <a:spcPct val="20000"/>
              </a:spcBef>
              <a:buClr>
                <a:srgbClr val="FFD500"/>
              </a:buClr>
              <a:buSzPct val="120000"/>
              <a:buFont typeface="Wingdings" panose="05000000000000000000" pitchFamily="2" charset="2"/>
              <a:buChar char="§"/>
            </a:pPr>
            <a:r>
              <a:rPr lang="it-IT" i="1" dirty="0">
                <a:solidFill>
                  <a:prstClr val="black"/>
                </a:solidFill>
                <a:latin typeface="+mj-lt"/>
              </a:rPr>
              <a:t>…</a:t>
            </a:r>
            <a:r>
              <a:rPr lang="it-IT" i="1" dirty="0" err="1">
                <a:solidFill>
                  <a:prstClr val="black"/>
                </a:solidFill>
                <a:latin typeface="+mj-lt"/>
              </a:rPr>
              <a:t>but</a:t>
            </a:r>
            <a:r>
              <a:rPr lang="it-IT" i="1" dirty="0">
                <a:solidFill>
                  <a:prstClr val="black"/>
                </a:solidFill>
                <a:latin typeface="+mj-lt"/>
              </a:rPr>
              <a:t> the society </a:t>
            </a:r>
            <a:r>
              <a:rPr lang="it-IT" i="1" dirty="0" err="1">
                <a:solidFill>
                  <a:prstClr val="black"/>
                </a:solidFill>
                <a:latin typeface="+mj-lt"/>
              </a:rPr>
              <a:t>expectations</a:t>
            </a:r>
            <a:r>
              <a:rPr lang="it-IT" i="1" dirty="0">
                <a:solidFill>
                  <a:prstClr val="black"/>
                </a:solidFill>
                <a:latin typeface="+mj-lt"/>
              </a:rPr>
              <a:t> </a:t>
            </a:r>
            <a:r>
              <a:rPr lang="it-IT" i="1" dirty="0" err="1">
                <a:solidFill>
                  <a:prstClr val="black"/>
                </a:solidFill>
                <a:latin typeface="+mj-lt"/>
              </a:rPr>
              <a:t>move</a:t>
            </a:r>
            <a:r>
              <a:rPr lang="it-IT" i="1" dirty="0">
                <a:solidFill>
                  <a:prstClr val="black"/>
                </a:solidFill>
                <a:latin typeface="+mj-lt"/>
              </a:rPr>
              <a:t> </a:t>
            </a:r>
            <a:r>
              <a:rPr lang="it-IT" i="1" dirty="0" err="1">
                <a:solidFill>
                  <a:prstClr val="black"/>
                </a:solidFill>
                <a:latin typeface="+mj-lt"/>
              </a:rPr>
              <a:t>faster</a:t>
            </a:r>
            <a:r>
              <a:rPr lang="it-IT" i="1" dirty="0">
                <a:solidFill>
                  <a:prstClr val="black"/>
                </a:solidFill>
                <a:latin typeface="+mj-lt"/>
              </a:rPr>
              <a:t>!</a:t>
            </a:r>
          </a:p>
          <a:p>
            <a:pPr marL="800100" lvl="1" indent="-342900" algn="just">
              <a:spcBef>
                <a:spcPct val="20000"/>
              </a:spcBef>
              <a:buClr>
                <a:srgbClr val="FFD500"/>
              </a:buClr>
              <a:buSzPct val="120000"/>
              <a:buFont typeface="Arial" panose="020B0604020202020204" pitchFamily="34" charset="0"/>
              <a:buChar char="•"/>
            </a:pPr>
            <a:r>
              <a:rPr lang="it-IT" dirty="0" err="1">
                <a:latin typeface="+mj-lt"/>
                <a:sym typeface="Wingdings" panose="05000000000000000000" pitchFamily="2" charset="2"/>
              </a:rPr>
              <a:t>Increasing</a:t>
            </a:r>
            <a:r>
              <a:rPr lang="it-IT" dirty="0">
                <a:latin typeface="+mj-lt"/>
                <a:sym typeface="Wingdings" panose="05000000000000000000" pitchFamily="2" charset="2"/>
              </a:rPr>
              <a:t> pressure on companies from </a:t>
            </a:r>
            <a:r>
              <a:rPr lang="it-IT" dirty="0" err="1">
                <a:latin typeface="+mj-lt"/>
                <a:sym typeface="Wingdings" panose="05000000000000000000" pitchFamily="2" charset="2"/>
              </a:rPr>
              <a:t>investors</a:t>
            </a:r>
            <a:r>
              <a:rPr lang="it-IT" dirty="0">
                <a:latin typeface="+mj-lt"/>
                <a:sym typeface="Wingdings" panose="05000000000000000000" pitchFamily="2" charset="2"/>
              </a:rPr>
              <a:t> and </a:t>
            </a:r>
            <a:r>
              <a:rPr lang="it-IT" dirty="0" err="1">
                <a:latin typeface="+mj-lt"/>
                <a:sym typeface="Wingdings" panose="05000000000000000000" pitchFamily="2" charset="2"/>
              </a:rPr>
              <a:t>shareholders</a:t>
            </a:r>
            <a:endParaRPr lang="it-IT" dirty="0">
              <a:latin typeface="+mj-lt"/>
              <a:sym typeface="Wingdings" panose="05000000000000000000" pitchFamily="2" charset="2"/>
            </a:endParaRPr>
          </a:p>
          <a:p>
            <a:pPr marL="800100" lvl="1" indent="-342900" algn="just">
              <a:spcBef>
                <a:spcPct val="20000"/>
              </a:spcBef>
              <a:buClr>
                <a:srgbClr val="FFD500"/>
              </a:buClr>
              <a:buSzPct val="120000"/>
              <a:buFont typeface="Arial" panose="020B0604020202020204" pitchFamily="34" charset="0"/>
              <a:buChar char="•"/>
            </a:pPr>
            <a:r>
              <a:rPr lang="it-IT" dirty="0" err="1">
                <a:latin typeface="+mj-lt"/>
                <a:sym typeface="Wingdings" panose="05000000000000000000" pitchFamily="2" charset="2"/>
              </a:rPr>
              <a:t>Jurisprudence</a:t>
            </a:r>
            <a:r>
              <a:rPr lang="it-IT" dirty="0">
                <a:latin typeface="+mj-lt"/>
                <a:sym typeface="Wingdings" panose="05000000000000000000" pitchFamily="2" charset="2"/>
              </a:rPr>
              <a:t> </a:t>
            </a:r>
            <a:r>
              <a:rPr lang="it-IT" dirty="0" err="1">
                <a:latin typeface="+mj-lt"/>
                <a:sym typeface="Wingdings" panose="05000000000000000000" pitchFamily="2" charset="2"/>
              </a:rPr>
              <a:t>filling</a:t>
            </a:r>
            <a:r>
              <a:rPr lang="it-IT" dirty="0">
                <a:latin typeface="+mj-lt"/>
                <a:sym typeface="Wingdings" panose="05000000000000000000" pitchFamily="2" charset="2"/>
              </a:rPr>
              <a:t> the gaps of </a:t>
            </a:r>
            <a:r>
              <a:rPr lang="it-IT" dirty="0" err="1">
                <a:latin typeface="+mj-lt"/>
                <a:sym typeface="Wingdings" panose="05000000000000000000" pitchFamily="2" charset="2"/>
              </a:rPr>
              <a:t>regulation</a:t>
            </a:r>
            <a:r>
              <a:rPr lang="it-IT" dirty="0">
                <a:latin typeface="+mj-lt"/>
                <a:sym typeface="Wingdings" panose="05000000000000000000" pitchFamily="2" charset="2"/>
              </a:rPr>
              <a:t> (e.g. </a:t>
            </a:r>
            <a:r>
              <a:rPr lang="it-IT" i="1" dirty="0" err="1">
                <a:latin typeface="+mj-lt"/>
                <a:sym typeface="Wingdings" panose="05000000000000000000" pitchFamily="2" charset="2"/>
              </a:rPr>
              <a:t>Milieudefensie</a:t>
            </a:r>
            <a:r>
              <a:rPr lang="it-IT" i="1" dirty="0">
                <a:latin typeface="+mj-lt"/>
                <a:sym typeface="Wingdings" panose="05000000000000000000" pitchFamily="2" charset="2"/>
              </a:rPr>
              <a:t> vs Shell </a:t>
            </a:r>
            <a:r>
              <a:rPr lang="it-IT" dirty="0">
                <a:latin typeface="+mj-lt"/>
                <a:sym typeface="Wingdings" panose="05000000000000000000" pitchFamily="2" charset="2"/>
              </a:rPr>
              <a:t>case) </a:t>
            </a:r>
            <a:endParaRPr lang="it-IT" i="1" dirty="0">
              <a:solidFill>
                <a:prstClr val="black"/>
              </a:solidFill>
              <a:latin typeface="+mj-lt"/>
            </a:endParaRPr>
          </a:p>
        </p:txBody>
      </p:sp>
      <p:pic>
        <p:nvPicPr>
          <p:cNvPr id="6" name="Picture 4" descr="European Parliament Strasbourg Hemicycle - Diliff.jpg">
            <a:extLst>
              <a:ext uri="{FF2B5EF4-FFF2-40B4-BE49-F238E27FC236}">
                <a16:creationId xmlns:a16="http://schemas.microsoft.com/office/drawing/2014/main" id="{2B31605F-B6CD-4B09-B689-7BF936965E4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9116" y="1171178"/>
            <a:ext cx="3558582" cy="21677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lobal Strike For Future&amp;#39;, lo sciopero mondiale contro il cambiamento  climatico | Anter">
            <a:extLst>
              <a:ext uri="{FF2B5EF4-FFF2-40B4-BE49-F238E27FC236}">
                <a16:creationId xmlns:a16="http://schemas.microsoft.com/office/drawing/2014/main" id="{75FA7ABF-B677-40A9-99DD-7832CF1F92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9116" y="3519054"/>
            <a:ext cx="3558582" cy="2277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95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
        <p:nvSpPr>
          <p:cNvPr id="8" name="Title 1">
            <a:extLst>
              <a:ext uri="{FF2B5EF4-FFF2-40B4-BE49-F238E27FC236}">
                <a16:creationId xmlns:a16="http://schemas.microsoft.com/office/drawing/2014/main" id="{871BDE40-7038-4226-95FE-D6B9595982F3}"/>
              </a:ext>
            </a:extLst>
          </p:cNvPr>
          <p:cNvSpPr>
            <a:spLocks noGrp="1"/>
          </p:cNvSpPr>
          <p:nvPr>
            <p:ph type="title"/>
          </p:nvPr>
        </p:nvSpPr>
        <p:spPr>
          <a:xfrm>
            <a:off x="838200" y="365126"/>
            <a:ext cx="10515600" cy="939892"/>
          </a:xfrm>
        </p:spPr>
        <p:txBody>
          <a:bodyPr>
            <a:normAutofit/>
          </a:bodyPr>
          <a:lstStyle/>
          <a:p>
            <a:r>
              <a:rPr lang="en-US" sz="3200" dirty="0"/>
              <a:t>Energy transition &amp; ESG challenges</a:t>
            </a:r>
            <a:endParaRPr lang="en-GB" sz="3200" dirty="0"/>
          </a:p>
        </p:txBody>
      </p:sp>
      <p:sp>
        <p:nvSpPr>
          <p:cNvPr id="5" name="Segnaposto contenuto 2">
            <a:extLst>
              <a:ext uri="{FF2B5EF4-FFF2-40B4-BE49-F238E27FC236}">
                <a16:creationId xmlns:a16="http://schemas.microsoft.com/office/drawing/2014/main" id="{4BBB79B1-B7F7-4106-AC50-49B24E2320B6}"/>
              </a:ext>
            </a:extLst>
          </p:cNvPr>
          <p:cNvSpPr txBox="1">
            <a:spLocks/>
          </p:cNvSpPr>
          <p:nvPr/>
        </p:nvSpPr>
        <p:spPr>
          <a:xfrm>
            <a:off x="641245" y="1651790"/>
            <a:ext cx="6105919" cy="3793665"/>
          </a:xfrm>
          <a:prstGeom prst="rect">
            <a:avLst/>
          </a:prstGeom>
          <a:solidFill>
            <a:schemeClr val="accent4"/>
          </a:solidFill>
          <a:ln w="12700">
            <a:solidFill>
              <a:schemeClr val="tx1"/>
            </a:solidFill>
          </a:ln>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dirty="0">
              <a:latin typeface="+mj-lt"/>
            </a:endParaRPr>
          </a:p>
          <a:p>
            <a:pPr marL="457200" indent="-457200">
              <a:buFont typeface="+mj-lt"/>
              <a:buAutoNum type="alphaUcPeriod"/>
            </a:pPr>
            <a:r>
              <a:rPr lang="en-US" sz="2000" dirty="0">
                <a:solidFill>
                  <a:schemeClr val="tx1"/>
                </a:solidFill>
                <a:latin typeface="+mj-lt"/>
              </a:rPr>
              <a:t>The future responsibility of companies goes towards an </a:t>
            </a:r>
            <a:r>
              <a:rPr lang="en-US" sz="2000" b="1" dirty="0">
                <a:solidFill>
                  <a:schemeClr val="tx1"/>
                </a:solidFill>
                <a:latin typeface="+mj-lt"/>
              </a:rPr>
              <a:t>increasingly important duty of prevention/mitigation</a:t>
            </a:r>
          </a:p>
          <a:p>
            <a:pPr marL="457200" indent="-457200">
              <a:buFont typeface="+mj-lt"/>
              <a:buAutoNum type="alphaUcPeriod"/>
            </a:pPr>
            <a:endParaRPr lang="en-US" sz="2000" dirty="0">
              <a:solidFill>
                <a:schemeClr val="tx1"/>
              </a:solidFill>
              <a:latin typeface="+mj-lt"/>
            </a:endParaRPr>
          </a:p>
          <a:p>
            <a:pPr marL="457200" indent="-457200">
              <a:buFont typeface="+mj-lt"/>
              <a:buAutoNum type="alphaUcPeriod"/>
            </a:pPr>
            <a:endParaRPr lang="en-US" sz="2000" dirty="0">
              <a:solidFill>
                <a:schemeClr val="tx1"/>
              </a:solidFill>
              <a:latin typeface="+mj-lt"/>
            </a:endParaRPr>
          </a:p>
          <a:p>
            <a:pPr marL="457200" indent="-457200">
              <a:buFont typeface="+mj-lt"/>
              <a:buAutoNum type="alphaUcPeriod"/>
            </a:pPr>
            <a:r>
              <a:rPr lang="en-US" sz="2000" dirty="0">
                <a:solidFill>
                  <a:schemeClr val="tx1"/>
                </a:solidFill>
                <a:latin typeface="+mj-lt"/>
              </a:rPr>
              <a:t>Beyond regulatory constraints, </a:t>
            </a:r>
            <a:r>
              <a:rPr lang="en-US" sz="2000" b="1" dirty="0">
                <a:solidFill>
                  <a:schemeClr val="tx1"/>
                </a:solidFill>
                <a:latin typeface="+mj-lt"/>
              </a:rPr>
              <a:t>self-assessment and voluntary initiative remain crucial</a:t>
            </a:r>
            <a:endParaRPr lang="it-IT" sz="2000" b="1" dirty="0">
              <a:solidFill>
                <a:schemeClr val="tx1"/>
              </a:solidFill>
              <a:latin typeface="+mj-lt"/>
            </a:endParaRPr>
          </a:p>
          <a:p>
            <a:endParaRPr lang="it-IT" dirty="0"/>
          </a:p>
          <a:p>
            <a:endParaRPr lang="it-IT" dirty="0"/>
          </a:p>
          <a:p>
            <a:endParaRPr lang="it-IT" dirty="0"/>
          </a:p>
        </p:txBody>
      </p:sp>
      <p:pic>
        <p:nvPicPr>
          <p:cNvPr id="6" name="Immagine 5">
            <a:extLst>
              <a:ext uri="{FF2B5EF4-FFF2-40B4-BE49-F238E27FC236}">
                <a16:creationId xmlns:a16="http://schemas.microsoft.com/office/drawing/2014/main" id="{6EEF9732-74AC-4F32-ADFE-357D1B47A78B}"/>
              </a:ext>
            </a:extLst>
          </p:cNvPr>
          <p:cNvPicPr>
            <a:picLocks noChangeAspect="1"/>
          </p:cNvPicPr>
          <p:nvPr/>
        </p:nvPicPr>
        <p:blipFill>
          <a:blip r:embed="rId4"/>
          <a:stretch>
            <a:fillRect/>
          </a:stretch>
        </p:blipFill>
        <p:spPr>
          <a:xfrm>
            <a:off x="7092287" y="2490922"/>
            <a:ext cx="4985982" cy="2115403"/>
          </a:xfrm>
          <a:prstGeom prst="rect">
            <a:avLst/>
          </a:prstGeom>
        </p:spPr>
      </p:pic>
    </p:spTree>
    <p:extLst>
      <p:ext uri="{BB962C8B-B14F-4D97-AF65-F5344CB8AC3E}">
        <p14:creationId xmlns:p14="http://schemas.microsoft.com/office/powerpoint/2010/main" val="4250330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
        <p:nvSpPr>
          <p:cNvPr id="8" name="Title 1">
            <a:extLst>
              <a:ext uri="{FF2B5EF4-FFF2-40B4-BE49-F238E27FC236}">
                <a16:creationId xmlns:a16="http://schemas.microsoft.com/office/drawing/2014/main" id="{871BDE40-7038-4226-95FE-D6B9595982F3}"/>
              </a:ext>
            </a:extLst>
          </p:cNvPr>
          <p:cNvSpPr>
            <a:spLocks noGrp="1"/>
          </p:cNvSpPr>
          <p:nvPr>
            <p:ph type="title"/>
          </p:nvPr>
        </p:nvSpPr>
        <p:spPr>
          <a:xfrm>
            <a:off x="838200" y="365126"/>
            <a:ext cx="10515600" cy="939892"/>
          </a:xfrm>
        </p:spPr>
        <p:txBody>
          <a:bodyPr>
            <a:normAutofit/>
          </a:bodyPr>
          <a:lstStyle/>
          <a:p>
            <a:r>
              <a:rPr lang="en-US" sz="3200" dirty="0"/>
              <a:t>Energy transition &amp; ESG challenges</a:t>
            </a:r>
            <a:endParaRPr lang="en-GB" sz="3200" dirty="0"/>
          </a:p>
        </p:txBody>
      </p:sp>
      <p:sp>
        <p:nvSpPr>
          <p:cNvPr id="5" name="Rettangolo 4">
            <a:extLst>
              <a:ext uri="{FF2B5EF4-FFF2-40B4-BE49-F238E27FC236}">
                <a16:creationId xmlns:a16="http://schemas.microsoft.com/office/drawing/2014/main" id="{22FC08A3-0B62-4516-AE4C-F77F94026EE1}"/>
              </a:ext>
            </a:extLst>
          </p:cNvPr>
          <p:cNvSpPr/>
          <p:nvPr/>
        </p:nvSpPr>
        <p:spPr>
          <a:xfrm>
            <a:off x="434524" y="1151823"/>
            <a:ext cx="10141233" cy="2234458"/>
          </a:xfrm>
          <a:prstGeom prst="rect">
            <a:avLst/>
          </a:prstGeom>
        </p:spPr>
        <p:txBody>
          <a:bodyPr wrap="square">
            <a:spAutoFit/>
          </a:bodyPr>
          <a:lstStyle/>
          <a:p>
            <a:pPr lvl="0" defTabSz="914377">
              <a:spcBef>
                <a:spcPct val="20000"/>
              </a:spcBef>
              <a:buClr>
                <a:srgbClr val="FFD500"/>
              </a:buClr>
              <a:buSzPct val="120000"/>
            </a:pPr>
            <a:endParaRPr lang="it-IT" sz="2400" i="1" dirty="0">
              <a:solidFill>
                <a:prstClr val="black"/>
              </a:solidFill>
            </a:endParaRPr>
          </a:p>
          <a:p>
            <a:pPr lvl="0" defTabSz="914377">
              <a:spcBef>
                <a:spcPct val="20000"/>
              </a:spcBef>
              <a:buClr>
                <a:srgbClr val="FFD500"/>
              </a:buClr>
              <a:buSzPct val="120000"/>
            </a:pPr>
            <a:endParaRPr lang="it-IT" sz="2400" i="1" dirty="0">
              <a:solidFill>
                <a:prstClr val="black"/>
              </a:solidFill>
            </a:endParaRPr>
          </a:p>
          <a:p>
            <a:pPr marL="342891" lvl="0" indent="-342891" defTabSz="914377">
              <a:spcBef>
                <a:spcPct val="20000"/>
              </a:spcBef>
              <a:buClr>
                <a:srgbClr val="FFD500"/>
              </a:buClr>
              <a:buSzPct val="120000"/>
              <a:buFont typeface="Wingdings" panose="05000000000000000000" pitchFamily="2" charset="2"/>
              <a:buChar char="§"/>
            </a:pPr>
            <a:endParaRPr lang="it-IT" sz="2400" i="1" dirty="0">
              <a:solidFill>
                <a:prstClr val="black"/>
              </a:solidFill>
            </a:endParaRPr>
          </a:p>
          <a:p>
            <a:pPr marL="342891" lvl="0" indent="-342891" defTabSz="914377">
              <a:spcBef>
                <a:spcPct val="20000"/>
              </a:spcBef>
              <a:buClr>
                <a:srgbClr val="FFD500"/>
              </a:buClr>
              <a:buSzPct val="120000"/>
              <a:buFont typeface="Wingdings" panose="05000000000000000000" pitchFamily="2" charset="2"/>
              <a:buChar char="§"/>
            </a:pPr>
            <a:endParaRPr lang="it-IT" sz="2400" i="1" dirty="0">
              <a:solidFill>
                <a:prstClr val="black"/>
              </a:solidFill>
            </a:endParaRPr>
          </a:p>
          <a:p>
            <a:pPr marL="342891" lvl="0" indent="-342891" defTabSz="914377">
              <a:spcBef>
                <a:spcPct val="20000"/>
              </a:spcBef>
              <a:buClr>
                <a:srgbClr val="FFD500"/>
              </a:buClr>
              <a:buSzPct val="120000"/>
              <a:buFont typeface="Wingdings" panose="05000000000000000000" pitchFamily="2" charset="2"/>
              <a:buChar char="§"/>
            </a:pPr>
            <a:endParaRPr lang="it-IT" sz="2400" i="1" dirty="0">
              <a:solidFill>
                <a:prstClr val="black"/>
              </a:solidFill>
            </a:endParaRPr>
          </a:p>
        </p:txBody>
      </p:sp>
      <p:sp>
        <p:nvSpPr>
          <p:cNvPr id="6" name="Rettangolo 5">
            <a:extLst>
              <a:ext uri="{FF2B5EF4-FFF2-40B4-BE49-F238E27FC236}">
                <a16:creationId xmlns:a16="http://schemas.microsoft.com/office/drawing/2014/main" id="{162202B8-D0C8-41D3-8A46-478529DAC5A5}"/>
              </a:ext>
            </a:extLst>
          </p:cNvPr>
          <p:cNvSpPr/>
          <p:nvPr/>
        </p:nvSpPr>
        <p:spPr>
          <a:xfrm>
            <a:off x="1618286" y="1224486"/>
            <a:ext cx="8337885" cy="74744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chemeClr val="tx1"/>
                </a:solidFill>
                <a:latin typeface="+mj-lt"/>
              </a:rPr>
              <a:t>Samples</a:t>
            </a:r>
            <a:r>
              <a:rPr lang="it-IT" dirty="0">
                <a:solidFill>
                  <a:schemeClr val="tx1"/>
                </a:solidFill>
                <a:latin typeface="+mj-lt"/>
              </a:rPr>
              <a:t>  of </a:t>
            </a:r>
            <a:r>
              <a:rPr lang="it-IT" dirty="0" err="1">
                <a:solidFill>
                  <a:schemeClr val="tx1"/>
                </a:solidFill>
                <a:latin typeface="+mj-lt"/>
              </a:rPr>
              <a:t>voluntary</a:t>
            </a:r>
            <a:r>
              <a:rPr lang="it-IT" dirty="0">
                <a:solidFill>
                  <a:schemeClr val="tx1"/>
                </a:solidFill>
                <a:latin typeface="+mj-lt"/>
              </a:rPr>
              <a:t> ESG </a:t>
            </a:r>
            <a:r>
              <a:rPr lang="it-IT" dirty="0" err="1">
                <a:solidFill>
                  <a:schemeClr val="tx1"/>
                </a:solidFill>
                <a:latin typeface="+mj-lt"/>
              </a:rPr>
              <a:t>initiatives</a:t>
            </a:r>
            <a:endParaRPr lang="it-IT" dirty="0">
              <a:solidFill>
                <a:schemeClr val="tx1"/>
              </a:solidFill>
              <a:latin typeface="+mj-lt"/>
            </a:endParaRPr>
          </a:p>
        </p:txBody>
      </p:sp>
      <p:sp>
        <p:nvSpPr>
          <p:cNvPr id="7" name="Rettangolo 6">
            <a:extLst>
              <a:ext uri="{FF2B5EF4-FFF2-40B4-BE49-F238E27FC236}">
                <a16:creationId xmlns:a16="http://schemas.microsoft.com/office/drawing/2014/main" id="{ACF81913-F8C1-464E-8F52-DFB32E645CBF}"/>
              </a:ext>
            </a:extLst>
          </p:cNvPr>
          <p:cNvSpPr/>
          <p:nvPr/>
        </p:nvSpPr>
        <p:spPr>
          <a:xfrm>
            <a:off x="1341561" y="2048816"/>
            <a:ext cx="8891337" cy="4105739"/>
          </a:xfrm>
          <a:prstGeom prst="rect">
            <a:avLst/>
          </a:prstGeom>
        </p:spPr>
        <p:txBody>
          <a:bodyPr wrap="square">
            <a:spAutoFit/>
          </a:bodyPr>
          <a:lstStyle/>
          <a:p>
            <a:pPr lvl="0" defTabSz="914377">
              <a:spcBef>
                <a:spcPct val="20000"/>
              </a:spcBef>
              <a:buClr>
                <a:srgbClr val="FFD500"/>
              </a:buClr>
              <a:buSzPct val="120000"/>
            </a:pPr>
            <a:endParaRPr lang="it-IT" sz="1600" dirty="0">
              <a:solidFill>
                <a:prstClr val="black"/>
              </a:solidFill>
            </a:endParaRPr>
          </a:p>
          <a:p>
            <a:pPr marL="342891" lvl="0" indent="-342891" algn="just" defTabSz="914377">
              <a:spcBef>
                <a:spcPct val="20000"/>
              </a:spcBef>
              <a:buClr>
                <a:srgbClr val="FFD500"/>
              </a:buClr>
              <a:buSzPct val="120000"/>
              <a:buFont typeface="Wingdings" panose="05000000000000000000" pitchFamily="2" charset="2"/>
              <a:buChar char="§"/>
            </a:pPr>
            <a:r>
              <a:rPr lang="it-IT" dirty="0" err="1">
                <a:solidFill>
                  <a:prstClr val="black"/>
                </a:solidFill>
                <a:latin typeface="+mj-lt"/>
              </a:rPr>
              <a:t>Adhesion</a:t>
            </a:r>
            <a:r>
              <a:rPr lang="it-IT" dirty="0">
                <a:solidFill>
                  <a:prstClr val="black"/>
                </a:solidFill>
                <a:latin typeface="+mj-lt"/>
              </a:rPr>
              <a:t> to </a:t>
            </a:r>
            <a:r>
              <a:rPr lang="en-US" dirty="0">
                <a:latin typeface="+mj-lt"/>
              </a:rPr>
              <a:t>soft law standards through public commitments and internal corresponding policies/tools (e.g. Eni Declaration on Human Rights; Eni’s due diligence on human rights; Stakeholder Management System platform; Eni’s decarbonization plan and related GHG targets)   </a:t>
            </a:r>
          </a:p>
          <a:p>
            <a:pPr lvl="0" defTabSz="914377">
              <a:spcBef>
                <a:spcPct val="20000"/>
              </a:spcBef>
              <a:buClr>
                <a:srgbClr val="FFD500"/>
              </a:buClr>
              <a:buSzPct val="120000"/>
            </a:pPr>
            <a:endParaRPr lang="en-US" dirty="0">
              <a:latin typeface="+mj-lt"/>
            </a:endParaRPr>
          </a:p>
          <a:p>
            <a:pPr marL="342891" indent="-342891" algn="just" defTabSz="914377">
              <a:spcBef>
                <a:spcPct val="20000"/>
              </a:spcBef>
              <a:buClr>
                <a:srgbClr val="FFD500"/>
              </a:buClr>
              <a:buSzPct val="120000"/>
              <a:buFont typeface="Wingdings" panose="05000000000000000000" pitchFamily="2" charset="2"/>
              <a:buChar char="§"/>
            </a:pPr>
            <a:r>
              <a:rPr lang="en-US" dirty="0">
                <a:latin typeface="+mj-lt"/>
              </a:rPr>
              <a:t>Developing tools to measure ESG performances (e.g.: Eni’s use of sophisticated technologies to detect and measure GHG emissions; </a:t>
            </a:r>
            <a:r>
              <a:rPr lang="it-IT" dirty="0" err="1">
                <a:latin typeface="+mj-lt"/>
              </a:rPr>
              <a:t>proprietary</a:t>
            </a:r>
            <a:r>
              <a:rPr lang="it-IT" dirty="0">
                <a:latin typeface="+mj-lt"/>
              </a:rPr>
              <a:t> «ELCE Model» to </a:t>
            </a:r>
            <a:r>
              <a:rPr lang="it-IT" dirty="0" err="1">
                <a:latin typeface="+mj-lt"/>
              </a:rPr>
              <a:t>quantify</a:t>
            </a:r>
            <a:r>
              <a:rPr lang="it-IT" dirty="0">
                <a:latin typeface="+mj-lt"/>
              </a:rPr>
              <a:t> </a:t>
            </a:r>
            <a:r>
              <a:rPr lang="it-IT" dirty="0" err="1">
                <a:latin typeface="+mj-lt"/>
              </a:rPr>
              <a:t>local</a:t>
            </a:r>
            <a:r>
              <a:rPr lang="it-IT" dirty="0">
                <a:latin typeface="+mj-lt"/>
              </a:rPr>
              <a:t> </a:t>
            </a:r>
            <a:r>
              <a:rPr lang="it-IT" dirty="0" err="1">
                <a:latin typeface="+mj-lt"/>
              </a:rPr>
              <a:t>impacts</a:t>
            </a:r>
            <a:r>
              <a:rPr lang="it-IT" dirty="0">
                <a:latin typeface="+mj-lt"/>
              </a:rPr>
              <a:t> of </a:t>
            </a:r>
            <a:r>
              <a:rPr lang="it-IT" dirty="0" err="1">
                <a:latin typeface="+mj-lt"/>
              </a:rPr>
              <a:t>Eni’s</a:t>
            </a:r>
            <a:r>
              <a:rPr lang="it-IT" dirty="0">
                <a:latin typeface="+mj-lt"/>
              </a:rPr>
              <a:t> </a:t>
            </a:r>
            <a:r>
              <a:rPr lang="it-IT" dirty="0" err="1">
                <a:latin typeface="+mj-lt"/>
              </a:rPr>
              <a:t>activities</a:t>
            </a:r>
            <a:r>
              <a:rPr lang="it-IT" dirty="0">
                <a:latin typeface="+mj-lt"/>
              </a:rPr>
              <a:t> on economy and </a:t>
            </a:r>
            <a:r>
              <a:rPr lang="it-IT" dirty="0" err="1">
                <a:latin typeface="+mj-lt"/>
              </a:rPr>
              <a:t>labour</a:t>
            </a:r>
            <a:r>
              <a:rPr lang="it-IT" dirty="0">
                <a:latin typeface="+mj-lt"/>
              </a:rPr>
              <a:t> market) </a:t>
            </a:r>
            <a:endParaRPr lang="en-US" dirty="0">
              <a:latin typeface="+mj-lt"/>
            </a:endParaRPr>
          </a:p>
          <a:p>
            <a:pPr defTabSz="914377">
              <a:spcBef>
                <a:spcPct val="20000"/>
              </a:spcBef>
              <a:buClr>
                <a:srgbClr val="FFD500"/>
              </a:buClr>
              <a:buSzPct val="120000"/>
            </a:pPr>
            <a:endParaRPr lang="it-IT" i="1" dirty="0">
              <a:solidFill>
                <a:prstClr val="black"/>
              </a:solidFill>
              <a:latin typeface="+mj-lt"/>
            </a:endParaRPr>
          </a:p>
          <a:p>
            <a:pPr marL="342891" indent="-342891" defTabSz="914377">
              <a:spcBef>
                <a:spcPct val="20000"/>
              </a:spcBef>
              <a:buClr>
                <a:srgbClr val="FFD500"/>
              </a:buClr>
              <a:buSzPct val="120000"/>
              <a:buFont typeface="Wingdings" panose="05000000000000000000" pitchFamily="2" charset="2"/>
              <a:buChar char="§"/>
            </a:pPr>
            <a:r>
              <a:rPr lang="it-IT" dirty="0" err="1">
                <a:solidFill>
                  <a:prstClr val="black"/>
                </a:solidFill>
                <a:latin typeface="+mj-lt"/>
              </a:rPr>
              <a:t>Sustainability</a:t>
            </a:r>
            <a:r>
              <a:rPr lang="it-IT" dirty="0">
                <a:solidFill>
                  <a:prstClr val="black"/>
                </a:solidFill>
                <a:latin typeface="+mj-lt"/>
              </a:rPr>
              <a:t> reporting (e.g.: Eni for </a:t>
            </a:r>
            <a:r>
              <a:rPr lang="it-IT" dirty="0" err="1">
                <a:solidFill>
                  <a:prstClr val="black"/>
                </a:solidFill>
                <a:latin typeface="+mj-lt"/>
              </a:rPr>
              <a:t>annual</a:t>
            </a:r>
            <a:r>
              <a:rPr lang="it-IT" dirty="0">
                <a:solidFill>
                  <a:prstClr val="black"/>
                </a:solidFill>
                <a:latin typeface="+mj-lt"/>
              </a:rPr>
              <a:t> reports of Just </a:t>
            </a:r>
            <a:r>
              <a:rPr lang="it-IT" dirty="0" err="1">
                <a:solidFill>
                  <a:prstClr val="black"/>
                </a:solidFill>
                <a:latin typeface="+mj-lt"/>
              </a:rPr>
              <a:t>Transition</a:t>
            </a:r>
            <a:r>
              <a:rPr lang="it-IT" dirty="0">
                <a:solidFill>
                  <a:prstClr val="black"/>
                </a:solidFill>
                <a:latin typeface="+mj-lt"/>
              </a:rPr>
              <a:t> and Carbon </a:t>
            </a:r>
            <a:r>
              <a:rPr lang="it-IT" dirty="0" err="1">
                <a:solidFill>
                  <a:prstClr val="black"/>
                </a:solidFill>
                <a:latin typeface="+mj-lt"/>
              </a:rPr>
              <a:t>Neutrality</a:t>
            </a:r>
            <a:r>
              <a:rPr lang="it-IT" dirty="0">
                <a:solidFill>
                  <a:prstClr val="black"/>
                </a:solidFill>
                <a:latin typeface="+mj-lt"/>
              </a:rPr>
              <a:t>)</a:t>
            </a:r>
            <a:endParaRPr lang="it-IT" sz="2400" i="1" dirty="0">
              <a:solidFill>
                <a:prstClr val="black"/>
              </a:solidFill>
              <a:latin typeface="+mj-lt"/>
            </a:endParaRPr>
          </a:p>
          <a:p>
            <a:pPr marL="342891" lvl="0" indent="-342891" defTabSz="914377">
              <a:spcBef>
                <a:spcPct val="20000"/>
              </a:spcBef>
              <a:buClr>
                <a:srgbClr val="FFD500"/>
              </a:buClr>
              <a:buSzPct val="120000"/>
              <a:buFont typeface="Wingdings" panose="05000000000000000000" pitchFamily="2" charset="2"/>
              <a:buChar char="§"/>
            </a:pPr>
            <a:endParaRPr lang="it-IT" sz="2400" i="1" dirty="0">
              <a:solidFill>
                <a:prstClr val="black"/>
              </a:solidFill>
            </a:endParaRPr>
          </a:p>
        </p:txBody>
      </p:sp>
    </p:spTree>
    <p:extLst>
      <p:ext uri="{BB962C8B-B14F-4D97-AF65-F5344CB8AC3E}">
        <p14:creationId xmlns:p14="http://schemas.microsoft.com/office/powerpoint/2010/main" val="384577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ird's eye view of the oil platform at sea">
            <a:extLst>
              <a:ext uri="{FF2B5EF4-FFF2-40B4-BE49-F238E27FC236}">
                <a16:creationId xmlns:a16="http://schemas.microsoft.com/office/drawing/2014/main" id="{893ADACA-D6EF-4273-92F5-02B701F4B7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481" r="-2" b="10545"/>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4" name="Content Placeholder 3"/>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18153" r="-2" b="-2"/>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8" name="Title 1">
            <a:extLst>
              <a:ext uri="{FF2B5EF4-FFF2-40B4-BE49-F238E27FC236}">
                <a16:creationId xmlns:a16="http://schemas.microsoft.com/office/drawing/2014/main" id="{871BDE40-7038-4226-95FE-D6B9595982F3}"/>
              </a:ext>
            </a:extLst>
          </p:cNvPr>
          <p:cNvSpPr>
            <a:spLocks noGrp="1"/>
          </p:cNvSpPr>
          <p:nvPr>
            <p:ph type="title"/>
          </p:nvPr>
        </p:nvSpPr>
        <p:spPr>
          <a:xfrm>
            <a:off x="448056" y="859536"/>
            <a:ext cx="4832802" cy="1243584"/>
          </a:xfrm>
        </p:spPr>
        <p:txBody>
          <a:bodyPr vert="horz" lIns="91440" tIns="45720" rIns="91440" bIns="45720" rtlCol="0" anchor="ctr">
            <a:normAutofit/>
          </a:bodyPr>
          <a:lstStyle/>
          <a:p>
            <a:r>
              <a:rPr lang="en-US" sz="3400" kern="1200" dirty="0">
                <a:solidFill>
                  <a:schemeClr val="tx1"/>
                </a:solidFill>
                <a:latin typeface="+mj-lt"/>
                <a:ea typeface="+mj-ea"/>
                <a:cs typeface="+mj-cs"/>
              </a:rPr>
              <a:t>The oil &amp; gas sector and climate change</a:t>
            </a:r>
          </a:p>
        </p:txBody>
      </p:sp>
      <p:sp>
        <p:nvSpPr>
          <p:cNvPr id="7" name="Rettangolo 6">
            <a:extLst>
              <a:ext uri="{FF2B5EF4-FFF2-40B4-BE49-F238E27FC236}">
                <a16:creationId xmlns:a16="http://schemas.microsoft.com/office/drawing/2014/main" id="{ACF81913-F8C1-464E-8F52-DFB32E645CBF}"/>
              </a:ext>
            </a:extLst>
          </p:cNvPr>
          <p:cNvSpPr/>
          <p:nvPr/>
        </p:nvSpPr>
        <p:spPr>
          <a:xfrm>
            <a:off x="448056" y="2512611"/>
            <a:ext cx="4832803" cy="3664351"/>
          </a:xfrm>
          <a:prstGeom prst="rect">
            <a:avLst/>
          </a:prstGeom>
        </p:spPr>
        <p:txBody>
          <a:bodyPr vert="horz" lIns="91440" tIns="45720" rIns="91440" bIns="45720" rtlCol="0">
            <a:normAutofit/>
          </a:bodyPr>
          <a:lstStyle/>
          <a:p>
            <a:pPr marL="457200" lvl="0" indent="-228600">
              <a:lnSpc>
                <a:spcPct val="90000"/>
              </a:lnSpc>
              <a:buFont typeface="Arial" panose="020B0604020202020204" pitchFamily="34" charset="0"/>
              <a:buChar char="•"/>
            </a:pPr>
            <a:r>
              <a:rPr lang="en-US" sz="2800" dirty="0">
                <a:effectLst/>
                <a:latin typeface="+mj-lt"/>
              </a:rPr>
              <a:t>Societal aspirations for decarbonization</a:t>
            </a:r>
          </a:p>
          <a:p>
            <a:pPr marL="457200" lvl="0" indent="-228600">
              <a:lnSpc>
                <a:spcPct val="90000"/>
              </a:lnSpc>
              <a:buFont typeface="Arial" panose="020B0604020202020204" pitchFamily="34" charset="0"/>
              <a:buChar char="•"/>
            </a:pPr>
            <a:r>
              <a:rPr lang="en-US" sz="2800" dirty="0">
                <a:effectLst/>
                <a:latin typeface="+mj-lt"/>
              </a:rPr>
              <a:t>Pressure to demonstrate resilienc</a:t>
            </a:r>
            <a:r>
              <a:rPr lang="en-US" sz="2800" dirty="0">
                <a:latin typeface="+mj-lt"/>
              </a:rPr>
              <a:t>e</a:t>
            </a:r>
          </a:p>
          <a:p>
            <a:pPr marL="457200" lvl="0" indent="-228600">
              <a:lnSpc>
                <a:spcPct val="90000"/>
              </a:lnSpc>
              <a:buFont typeface="Arial" panose="020B0604020202020204" pitchFamily="34" charset="0"/>
              <a:buChar char="•"/>
            </a:pPr>
            <a:r>
              <a:rPr lang="en-US" sz="2800" dirty="0">
                <a:effectLst/>
                <a:latin typeface="+mj-lt"/>
              </a:rPr>
              <a:t>Climate change resolutions &amp;</a:t>
            </a:r>
            <a:r>
              <a:rPr lang="en-US" sz="2800" dirty="0">
                <a:latin typeface="+mj-lt"/>
              </a:rPr>
              <a:t> C</a:t>
            </a:r>
            <a:r>
              <a:rPr lang="en-US" sz="2800" dirty="0">
                <a:effectLst/>
                <a:latin typeface="+mj-lt"/>
              </a:rPr>
              <a:t>limate litigation</a:t>
            </a:r>
          </a:p>
          <a:p>
            <a:pPr marL="457200" lvl="0" indent="-228600">
              <a:lnSpc>
                <a:spcPct val="90000"/>
              </a:lnSpc>
              <a:buFont typeface="Arial" panose="020B0604020202020204" pitchFamily="34" charset="0"/>
              <a:buChar char="•"/>
            </a:pPr>
            <a:r>
              <a:rPr lang="en-US" sz="2800" dirty="0">
                <a:effectLst/>
                <a:latin typeface="+mj-lt"/>
              </a:rPr>
              <a:t>Expectations for greater disclosures</a:t>
            </a:r>
          </a:p>
          <a:p>
            <a:pPr marL="457200" lvl="0" indent="-228600">
              <a:lnSpc>
                <a:spcPct val="90000"/>
              </a:lnSpc>
              <a:buFont typeface="Arial" panose="020B0604020202020204" pitchFamily="34" charset="0"/>
              <a:buChar char="•"/>
            </a:pPr>
            <a:endParaRPr lang="en-US" sz="2800" dirty="0">
              <a:latin typeface="+mj-lt"/>
            </a:endParaRPr>
          </a:p>
          <a:p>
            <a:pPr lvl="0" indent="-228600">
              <a:lnSpc>
                <a:spcPct val="90000"/>
              </a:lnSpc>
              <a:spcBef>
                <a:spcPct val="20000"/>
              </a:spcBef>
              <a:buClr>
                <a:srgbClr val="FFD500"/>
              </a:buClr>
              <a:buSzPct val="120000"/>
              <a:buFont typeface="Arial" panose="020B0604020202020204" pitchFamily="34" charset="0"/>
              <a:buChar char="•"/>
            </a:pPr>
            <a:endParaRPr lang="en-US" sz="2000" i="1" dirty="0"/>
          </a:p>
        </p:txBody>
      </p:sp>
      <p:sp>
        <p:nvSpPr>
          <p:cNvPr id="5" name="Rettangolo 4">
            <a:extLst>
              <a:ext uri="{FF2B5EF4-FFF2-40B4-BE49-F238E27FC236}">
                <a16:creationId xmlns:a16="http://schemas.microsoft.com/office/drawing/2014/main" id="{22FC08A3-0B62-4516-AE4C-F77F94026EE1}"/>
              </a:ext>
            </a:extLst>
          </p:cNvPr>
          <p:cNvSpPr/>
          <p:nvPr/>
        </p:nvSpPr>
        <p:spPr>
          <a:xfrm>
            <a:off x="434524" y="1151823"/>
            <a:ext cx="10141233" cy="1791260"/>
          </a:xfrm>
          <a:prstGeom prst="rect">
            <a:avLst/>
          </a:prstGeom>
        </p:spPr>
        <p:txBody>
          <a:bodyPr wrap="square">
            <a:spAutoFit/>
          </a:bodyPr>
          <a:lstStyle/>
          <a:p>
            <a:pPr lvl="0" defTabSz="914377">
              <a:spcBef>
                <a:spcPct val="20000"/>
              </a:spcBef>
              <a:buClr>
                <a:srgbClr val="FFD500"/>
              </a:buClr>
              <a:buSzPct val="120000"/>
            </a:pPr>
            <a:endParaRPr lang="it-IT" sz="2400" i="1" dirty="0">
              <a:solidFill>
                <a:prstClr val="black"/>
              </a:solidFill>
            </a:endParaRPr>
          </a:p>
          <a:p>
            <a:pPr lvl="0" defTabSz="914377">
              <a:spcBef>
                <a:spcPct val="20000"/>
              </a:spcBef>
              <a:buClr>
                <a:srgbClr val="FFD500"/>
              </a:buClr>
              <a:buSzPct val="120000"/>
            </a:pPr>
            <a:endParaRPr lang="it-IT" sz="2400" i="1" dirty="0">
              <a:solidFill>
                <a:prstClr val="black"/>
              </a:solidFill>
            </a:endParaRPr>
          </a:p>
          <a:p>
            <a:pPr marL="342891" lvl="0" indent="-342891" defTabSz="914377">
              <a:spcBef>
                <a:spcPct val="20000"/>
              </a:spcBef>
              <a:buClr>
                <a:srgbClr val="FFD500"/>
              </a:buClr>
              <a:buSzPct val="120000"/>
              <a:buFont typeface="Wingdings" panose="05000000000000000000" pitchFamily="2" charset="2"/>
              <a:buChar char="§"/>
            </a:pPr>
            <a:endParaRPr lang="it-IT" sz="2400" i="1" dirty="0">
              <a:solidFill>
                <a:prstClr val="black"/>
              </a:solidFill>
            </a:endParaRPr>
          </a:p>
          <a:p>
            <a:pPr marL="342891" lvl="0" indent="-342891" defTabSz="914377">
              <a:spcBef>
                <a:spcPct val="20000"/>
              </a:spcBef>
              <a:buClr>
                <a:srgbClr val="FFD500"/>
              </a:buClr>
              <a:buSzPct val="120000"/>
              <a:buFont typeface="Wingdings" panose="05000000000000000000" pitchFamily="2" charset="2"/>
              <a:buChar char="§"/>
            </a:pPr>
            <a:endParaRPr lang="it-IT" sz="2400" i="1" dirty="0">
              <a:solidFill>
                <a:prstClr val="black"/>
              </a:solidFill>
            </a:endParaRPr>
          </a:p>
        </p:txBody>
      </p:sp>
      <p:sp>
        <p:nvSpPr>
          <p:cNvPr id="14" name="TextBox 13">
            <a:extLst>
              <a:ext uri="{FF2B5EF4-FFF2-40B4-BE49-F238E27FC236}">
                <a16:creationId xmlns:a16="http://schemas.microsoft.com/office/drawing/2014/main" id="{67764FAC-7ED0-4569-A662-0218C3240F4E}"/>
              </a:ext>
            </a:extLst>
          </p:cNvPr>
          <p:cNvSpPr txBox="1"/>
          <p:nvPr/>
        </p:nvSpPr>
        <p:spPr>
          <a:xfrm>
            <a:off x="6393047" y="4986808"/>
            <a:ext cx="5709910" cy="480131"/>
          </a:xfrm>
          <a:prstGeom prst="rect">
            <a:avLst/>
          </a:prstGeom>
          <a:noFill/>
        </p:spPr>
        <p:txBody>
          <a:bodyPr wrap="square">
            <a:spAutoFit/>
          </a:bodyPr>
          <a:lstStyle/>
          <a:p>
            <a:pPr marL="228600" lvl="0">
              <a:lnSpc>
                <a:spcPct val="90000"/>
              </a:lnSpc>
            </a:pPr>
            <a:r>
              <a:rPr lang="en-US" sz="2800" dirty="0">
                <a:latin typeface="+mj-lt"/>
              </a:rPr>
              <a:t>…. D</a:t>
            </a:r>
            <a:r>
              <a:rPr lang="en-US" sz="2800" dirty="0">
                <a:effectLst/>
                <a:latin typeface="+mj-lt"/>
              </a:rPr>
              <a:t>emand for action</a:t>
            </a:r>
          </a:p>
        </p:txBody>
      </p:sp>
    </p:spTree>
    <p:extLst>
      <p:ext uri="{BB962C8B-B14F-4D97-AF65-F5344CB8AC3E}">
        <p14:creationId xmlns:p14="http://schemas.microsoft.com/office/powerpoint/2010/main" val="347702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EEFA2C93-6D64-45F2-B883-99C73A61AFC8}"/>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b="1" kern="1200">
                <a:solidFill>
                  <a:schemeClr val="tx1"/>
                </a:solidFill>
                <a:latin typeface="+mj-lt"/>
                <a:ea typeface="+mj-ea"/>
                <a:cs typeface="+mj-cs"/>
              </a:rPr>
              <a:t>Regulating Oil and Gas in Energy Transition</a:t>
            </a:r>
            <a:br>
              <a:rPr lang="en-US" sz="3600" b="1" kern="1200">
                <a:solidFill>
                  <a:schemeClr val="tx1"/>
                </a:solidFill>
                <a:latin typeface="+mj-lt"/>
                <a:ea typeface="+mj-ea"/>
                <a:cs typeface="+mj-cs"/>
              </a:rPr>
            </a:br>
            <a:endParaRPr lang="en-US" sz="3600" kern="1200">
              <a:solidFill>
                <a:schemeClr val="tx1"/>
              </a:solidFill>
              <a:latin typeface="+mj-lt"/>
              <a:ea typeface="+mj-ea"/>
              <a:cs typeface="+mj-cs"/>
            </a:endParaRPr>
          </a:p>
        </p:txBody>
      </p:sp>
      <p:sp>
        <p:nvSpPr>
          <p:cNvPr id="15" name="Title 1">
            <a:extLst>
              <a:ext uri="{FF2B5EF4-FFF2-40B4-BE49-F238E27FC236}">
                <a16:creationId xmlns:a16="http://schemas.microsoft.com/office/drawing/2014/main" id="{4957888C-6C78-40A2-B89A-294E57CB4150}"/>
              </a:ext>
            </a:extLst>
          </p:cNvPr>
          <p:cNvSpPr txBox="1">
            <a:spLocks/>
          </p:cNvSpPr>
          <p:nvPr/>
        </p:nvSpPr>
        <p:spPr>
          <a:xfrm>
            <a:off x="643469" y="1782981"/>
            <a:ext cx="4008384" cy="4393982"/>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28600">
              <a:spcAft>
                <a:spcPts val="600"/>
              </a:spcAft>
              <a:buFont typeface="Arial" panose="020B0604020202020204" pitchFamily="34" charset="0"/>
              <a:buChar char="•"/>
            </a:pPr>
            <a:endParaRPr lang="en-US" sz="2000" b="1" dirty="0">
              <a:latin typeface="+mn-lt"/>
              <a:ea typeface="+mn-ea"/>
              <a:cs typeface="+mn-cs"/>
            </a:endParaRPr>
          </a:p>
          <a:p>
            <a:pPr>
              <a:spcAft>
                <a:spcPts val="600"/>
              </a:spcAft>
            </a:pPr>
            <a:endParaRPr lang="en-US" sz="2000" b="1" dirty="0">
              <a:latin typeface="+mn-lt"/>
              <a:ea typeface="+mn-ea"/>
              <a:cs typeface="+mn-cs"/>
            </a:endParaRPr>
          </a:p>
          <a:p>
            <a:pPr>
              <a:spcAft>
                <a:spcPts val="600"/>
              </a:spcAft>
            </a:pPr>
            <a:endParaRPr lang="en-US" sz="2000" b="1" dirty="0">
              <a:latin typeface="+mn-lt"/>
              <a:ea typeface="+mn-ea"/>
              <a:cs typeface="+mn-cs"/>
            </a:endParaRPr>
          </a:p>
          <a:p>
            <a:pPr>
              <a:spcAft>
                <a:spcPts val="600"/>
              </a:spcAft>
            </a:pPr>
            <a:r>
              <a:rPr lang="en-US" sz="2000" b="1" dirty="0">
                <a:latin typeface="+mn-lt"/>
                <a:ea typeface="+mn-ea"/>
                <a:cs typeface="+mn-cs"/>
              </a:rPr>
              <a:t>Leonardo Sempertegui</a:t>
            </a:r>
          </a:p>
          <a:p>
            <a:pPr>
              <a:spcAft>
                <a:spcPts val="600"/>
              </a:spcAft>
            </a:pPr>
            <a:r>
              <a:rPr lang="en-US" sz="2000" b="1" dirty="0">
                <a:latin typeface="+mn-lt"/>
                <a:ea typeface="+mn-ea"/>
                <a:cs typeface="+mn-cs"/>
              </a:rPr>
              <a:t>GENERAL LEGAL COUNSEL</a:t>
            </a:r>
          </a:p>
          <a:p>
            <a:pPr>
              <a:spcAft>
                <a:spcPts val="600"/>
              </a:spcAft>
            </a:pPr>
            <a:r>
              <a:rPr lang="en-US" sz="2000" b="1" dirty="0">
                <a:latin typeface="+mn-lt"/>
                <a:ea typeface="+mn-ea"/>
                <a:cs typeface="+mn-cs"/>
              </a:rPr>
              <a:t>OPEC</a:t>
            </a:r>
          </a:p>
        </p:txBody>
      </p:sp>
      <p:grpSp>
        <p:nvGrpSpPr>
          <p:cNvPr id="2053" name="Group 7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74" name="Isosceles Triangle 7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descr="Regulatory Compliance in the Oil &amp; Gas Industry - Keel Solution">
            <a:extLst>
              <a:ext uri="{FF2B5EF4-FFF2-40B4-BE49-F238E27FC236}">
                <a16:creationId xmlns:a16="http://schemas.microsoft.com/office/drawing/2014/main" id="{7825CD5D-1E2E-4751-BA35-FD93C63BA45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95320" y="2256636"/>
            <a:ext cx="6253212" cy="3414582"/>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Group 7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78" name="Rectangle 7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Box 7">
            <a:extLst>
              <a:ext uri="{FF2B5EF4-FFF2-40B4-BE49-F238E27FC236}">
                <a16:creationId xmlns:a16="http://schemas.microsoft.com/office/drawing/2014/main" id="{4C96D9ED-273A-43D6-A653-2BB8295AE7B2}"/>
              </a:ext>
            </a:extLst>
          </p:cNvPr>
          <p:cNvSpPr txBox="1"/>
          <p:nvPr/>
        </p:nvSpPr>
        <p:spPr>
          <a:xfrm>
            <a:off x="448056" y="2512611"/>
            <a:ext cx="5639277" cy="3664351"/>
          </a:xfrm>
          <a:prstGeom prst="rect">
            <a:avLst/>
          </a:prstGeom>
        </p:spPr>
        <p:txBody>
          <a:bodyPr vert="horz" lIns="91440" tIns="45720" rIns="91440" bIns="45720" rtlCol="0">
            <a:normAutofit/>
          </a:bodyPr>
          <a:lstStyle/>
          <a:p>
            <a:pPr marL="228600">
              <a:lnSpc>
                <a:spcPct val="90000"/>
              </a:lnSpc>
              <a:spcAft>
                <a:spcPts val="600"/>
              </a:spcAft>
            </a:pPr>
            <a:endParaRPr lang="en-US" sz="3600" dirty="0"/>
          </a:p>
        </p:txBody>
      </p:sp>
    </p:spTree>
    <p:extLst>
      <p:ext uri="{BB962C8B-B14F-4D97-AF65-F5344CB8AC3E}">
        <p14:creationId xmlns:p14="http://schemas.microsoft.com/office/powerpoint/2010/main" val="147399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ngineers on site looking up">
            <a:extLst>
              <a:ext uri="{FF2B5EF4-FFF2-40B4-BE49-F238E27FC236}">
                <a16:creationId xmlns:a16="http://schemas.microsoft.com/office/drawing/2014/main" id="{A4F060D8-F0D2-446B-910B-6811540958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1028" r="-2" b="-2"/>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4" name="Content Placeholder 3"/>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18153" r="-2" b="-2"/>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8" name="Title 1">
            <a:extLst>
              <a:ext uri="{FF2B5EF4-FFF2-40B4-BE49-F238E27FC236}">
                <a16:creationId xmlns:a16="http://schemas.microsoft.com/office/drawing/2014/main" id="{871BDE40-7038-4226-95FE-D6B9595982F3}"/>
              </a:ext>
            </a:extLst>
          </p:cNvPr>
          <p:cNvSpPr>
            <a:spLocks noGrp="1"/>
          </p:cNvSpPr>
          <p:nvPr>
            <p:ph type="title"/>
          </p:nvPr>
        </p:nvSpPr>
        <p:spPr>
          <a:xfrm>
            <a:off x="448056" y="859536"/>
            <a:ext cx="4832802" cy="1243584"/>
          </a:xfrm>
        </p:spPr>
        <p:txBody>
          <a:bodyPr vert="horz" lIns="91440" tIns="45720" rIns="91440" bIns="45720" rtlCol="0" anchor="ctr">
            <a:normAutofit/>
          </a:bodyPr>
          <a:lstStyle/>
          <a:p>
            <a:r>
              <a:rPr lang="en-US" sz="3400" kern="1200" dirty="0">
                <a:solidFill>
                  <a:schemeClr val="tx1"/>
                </a:solidFill>
                <a:latin typeface="+mj-lt"/>
                <a:ea typeface="+mj-ea"/>
                <a:cs typeface="+mj-cs"/>
              </a:rPr>
              <a:t>The oil </a:t>
            </a:r>
            <a:r>
              <a:rPr lang="en-US" sz="3400" dirty="0"/>
              <a:t>&amp;</a:t>
            </a:r>
            <a:r>
              <a:rPr lang="en-US" sz="3400" kern="1200" dirty="0">
                <a:solidFill>
                  <a:schemeClr val="tx1"/>
                </a:solidFill>
                <a:latin typeface="+mj-lt"/>
                <a:ea typeface="+mj-ea"/>
                <a:cs typeface="+mj-cs"/>
              </a:rPr>
              <a:t> gas sector and climate change</a:t>
            </a:r>
          </a:p>
        </p:txBody>
      </p:sp>
      <p:sp>
        <p:nvSpPr>
          <p:cNvPr id="7" name="Rettangolo 6">
            <a:extLst>
              <a:ext uri="{FF2B5EF4-FFF2-40B4-BE49-F238E27FC236}">
                <a16:creationId xmlns:a16="http://schemas.microsoft.com/office/drawing/2014/main" id="{ACF81913-F8C1-464E-8F52-DFB32E645CBF}"/>
              </a:ext>
            </a:extLst>
          </p:cNvPr>
          <p:cNvSpPr/>
          <p:nvPr/>
        </p:nvSpPr>
        <p:spPr>
          <a:xfrm>
            <a:off x="448056" y="2512611"/>
            <a:ext cx="11038452" cy="3664351"/>
          </a:xfrm>
          <a:prstGeom prst="rect">
            <a:avLst/>
          </a:prstGeom>
        </p:spPr>
        <p:txBody>
          <a:bodyPr vert="horz" lIns="91440" tIns="45720" rIns="91440" bIns="45720" rtlCol="0">
            <a:normAutofit/>
          </a:bodyPr>
          <a:lstStyle/>
          <a:p>
            <a:pPr marL="228600" lvl="0">
              <a:lnSpc>
                <a:spcPct val="90000"/>
              </a:lnSpc>
              <a:spcAft>
                <a:spcPts val="600"/>
              </a:spcAft>
            </a:pPr>
            <a:endParaRPr lang="en-US" sz="3600" dirty="0">
              <a:effectLst/>
              <a:latin typeface="+mj-lt"/>
            </a:endParaRPr>
          </a:p>
          <a:p>
            <a:pPr marL="228600" lvl="0">
              <a:lnSpc>
                <a:spcPct val="90000"/>
              </a:lnSpc>
              <a:spcAft>
                <a:spcPts val="600"/>
              </a:spcAft>
            </a:pPr>
            <a:endParaRPr lang="en-US" sz="3600" dirty="0">
              <a:latin typeface="+mj-lt"/>
            </a:endParaRPr>
          </a:p>
          <a:p>
            <a:pPr marL="228600" lvl="0">
              <a:lnSpc>
                <a:spcPct val="90000"/>
              </a:lnSpc>
              <a:spcAft>
                <a:spcPts val="600"/>
              </a:spcAft>
            </a:pPr>
            <a:endParaRPr lang="en-US" sz="3600" dirty="0">
              <a:effectLst/>
              <a:latin typeface="+mj-lt"/>
            </a:endParaRPr>
          </a:p>
          <a:p>
            <a:pPr marL="228600" lvl="0">
              <a:lnSpc>
                <a:spcPct val="90000"/>
              </a:lnSpc>
              <a:spcAft>
                <a:spcPts val="600"/>
              </a:spcAft>
            </a:pPr>
            <a:r>
              <a:rPr lang="en-US" sz="3600" dirty="0">
                <a:effectLst/>
                <a:latin typeface="+mj-lt"/>
              </a:rPr>
              <a:t>How are oil &amp; gas companies responding to this?</a:t>
            </a:r>
            <a:endParaRPr lang="en-US" sz="3600" i="1" dirty="0">
              <a:latin typeface="+mj-lt"/>
            </a:endParaRPr>
          </a:p>
        </p:txBody>
      </p:sp>
      <p:sp>
        <p:nvSpPr>
          <p:cNvPr id="5" name="Rettangolo 4">
            <a:extLst>
              <a:ext uri="{FF2B5EF4-FFF2-40B4-BE49-F238E27FC236}">
                <a16:creationId xmlns:a16="http://schemas.microsoft.com/office/drawing/2014/main" id="{22FC08A3-0B62-4516-AE4C-F77F94026EE1}"/>
              </a:ext>
            </a:extLst>
          </p:cNvPr>
          <p:cNvSpPr/>
          <p:nvPr/>
        </p:nvSpPr>
        <p:spPr>
          <a:xfrm>
            <a:off x="434524" y="1151823"/>
            <a:ext cx="10141233" cy="1348061"/>
          </a:xfrm>
          <a:prstGeom prst="rect">
            <a:avLst/>
          </a:prstGeom>
        </p:spPr>
        <p:txBody>
          <a:bodyPr wrap="square">
            <a:spAutoFit/>
          </a:bodyPr>
          <a:lstStyle/>
          <a:p>
            <a:pPr lvl="0" defTabSz="914377">
              <a:spcBef>
                <a:spcPct val="20000"/>
              </a:spcBef>
              <a:buClr>
                <a:srgbClr val="FFD500"/>
              </a:buClr>
              <a:buSzPct val="120000"/>
            </a:pPr>
            <a:endParaRPr lang="it-IT" sz="2400" i="1" dirty="0">
              <a:solidFill>
                <a:prstClr val="black"/>
              </a:solidFill>
            </a:endParaRPr>
          </a:p>
          <a:p>
            <a:pPr lvl="0" defTabSz="914377">
              <a:spcBef>
                <a:spcPct val="20000"/>
              </a:spcBef>
              <a:buClr>
                <a:srgbClr val="FFD500"/>
              </a:buClr>
              <a:buSzPct val="120000"/>
            </a:pPr>
            <a:endParaRPr lang="it-IT" sz="2400" i="1" dirty="0">
              <a:solidFill>
                <a:prstClr val="black"/>
              </a:solidFill>
            </a:endParaRPr>
          </a:p>
          <a:p>
            <a:pPr marL="342891" lvl="0" indent="-342891" defTabSz="914377">
              <a:spcBef>
                <a:spcPct val="20000"/>
              </a:spcBef>
              <a:buClr>
                <a:srgbClr val="FFD500"/>
              </a:buClr>
              <a:buSzPct val="120000"/>
              <a:buFont typeface="Wingdings" panose="05000000000000000000" pitchFamily="2" charset="2"/>
              <a:buChar char="§"/>
            </a:pPr>
            <a:endParaRPr lang="it-IT" sz="2400" i="1" dirty="0">
              <a:solidFill>
                <a:prstClr val="black"/>
              </a:solidFill>
            </a:endParaRPr>
          </a:p>
        </p:txBody>
      </p:sp>
    </p:spTree>
    <p:extLst>
      <p:ext uri="{BB962C8B-B14F-4D97-AF65-F5344CB8AC3E}">
        <p14:creationId xmlns:p14="http://schemas.microsoft.com/office/powerpoint/2010/main" val="294830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
        <p:nvSpPr>
          <p:cNvPr id="8" name="Title 1">
            <a:extLst>
              <a:ext uri="{FF2B5EF4-FFF2-40B4-BE49-F238E27FC236}">
                <a16:creationId xmlns:a16="http://schemas.microsoft.com/office/drawing/2014/main" id="{871BDE40-7038-4226-95FE-D6B9595982F3}"/>
              </a:ext>
            </a:extLst>
          </p:cNvPr>
          <p:cNvSpPr>
            <a:spLocks noGrp="1"/>
          </p:cNvSpPr>
          <p:nvPr>
            <p:ph type="title"/>
          </p:nvPr>
        </p:nvSpPr>
        <p:spPr>
          <a:xfrm>
            <a:off x="822302" y="1953790"/>
            <a:ext cx="4723304" cy="1756437"/>
          </a:xfrm>
        </p:spPr>
        <p:txBody>
          <a:bodyPr>
            <a:normAutofit fontScale="90000"/>
          </a:bodyPr>
          <a:lstStyle/>
          <a:p>
            <a:r>
              <a:rPr lang="en-US" sz="3200" dirty="0"/>
              <a:t>Proliferation of Reporting Schemes</a:t>
            </a:r>
            <a:br>
              <a:rPr lang="en-US" sz="3200" dirty="0"/>
            </a:br>
            <a:br>
              <a:rPr lang="en-US" sz="3200" dirty="0"/>
            </a:br>
            <a:endParaRPr lang="en-GB" sz="3200" dirty="0"/>
          </a:p>
        </p:txBody>
      </p:sp>
      <p:pic>
        <p:nvPicPr>
          <p:cNvPr id="7" name="Picture 6">
            <a:extLst>
              <a:ext uri="{FF2B5EF4-FFF2-40B4-BE49-F238E27FC236}">
                <a16:creationId xmlns:a16="http://schemas.microsoft.com/office/drawing/2014/main" id="{6F610A2B-DF88-4EB7-83C6-8C4B9D8E6537}"/>
              </a:ext>
            </a:extLst>
          </p:cNvPr>
          <p:cNvPicPr>
            <a:picLocks noChangeAspect="1"/>
          </p:cNvPicPr>
          <p:nvPr/>
        </p:nvPicPr>
        <p:blipFill rotWithShape="1">
          <a:blip r:embed="rId4"/>
          <a:srcRect l="1310" r="2" b="2"/>
          <a:stretch/>
        </p:blipFill>
        <p:spPr>
          <a:xfrm>
            <a:off x="5801240" y="619850"/>
            <a:ext cx="5618344" cy="4762746"/>
          </a:xfrm>
          <a:prstGeom prst="rect">
            <a:avLst/>
          </a:prstGeom>
          <a:noFill/>
          <a:ln>
            <a:solidFill>
              <a:schemeClr val="tx2"/>
            </a:solidFill>
          </a:ln>
        </p:spPr>
      </p:pic>
      <p:sp>
        <p:nvSpPr>
          <p:cNvPr id="9" name="TextBox 8">
            <a:extLst>
              <a:ext uri="{FF2B5EF4-FFF2-40B4-BE49-F238E27FC236}">
                <a16:creationId xmlns:a16="http://schemas.microsoft.com/office/drawing/2014/main" id="{F25F9687-9FA9-4CBC-AD32-F56694C886EA}"/>
              </a:ext>
            </a:extLst>
          </p:cNvPr>
          <p:cNvSpPr txBox="1"/>
          <p:nvPr/>
        </p:nvSpPr>
        <p:spPr bwMode="auto">
          <a:xfrm>
            <a:off x="5735456" y="5438982"/>
            <a:ext cx="2292351" cy="246221"/>
          </a:xfrm>
          <a:prstGeom prst="rect">
            <a:avLst/>
          </a:prstGeom>
          <a:noFill/>
          <a:ln w="9525" algn="ctr">
            <a:noFill/>
            <a:miter lim="800000"/>
            <a:headEnd/>
            <a:tailEnd/>
          </a:ln>
        </p:spPr>
        <p:txBody>
          <a:bodyPr wrap="square">
            <a:spAutoFit/>
          </a:bodyPr>
          <a:lstStyle/>
          <a:p>
            <a:r>
              <a:rPr lang="en-US" sz="1000" dirty="0">
                <a:solidFill>
                  <a:srgbClr val="201F1E"/>
                </a:solidFill>
                <a:effectLst/>
                <a:latin typeface="Segoe UI" panose="020B0502040204020203" pitchFamily="34" charset="0"/>
                <a:ea typeface="Times New Roman" panose="02020603050405020304" pitchFamily="18" charset="0"/>
              </a:rPr>
              <a:t>Source: WEF</a:t>
            </a:r>
            <a:endParaRPr lang="en-GB" sz="1000" dirty="0"/>
          </a:p>
        </p:txBody>
      </p:sp>
    </p:spTree>
    <p:extLst>
      <p:ext uri="{BB962C8B-B14F-4D97-AF65-F5344CB8AC3E}">
        <p14:creationId xmlns:p14="http://schemas.microsoft.com/office/powerpoint/2010/main" val="802101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
        <p:nvSpPr>
          <p:cNvPr id="8" name="Title 1">
            <a:extLst>
              <a:ext uri="{FF2B5EF4-FFF2-40B4-BE49-F238E27FC236}">
                <a16:creationId xmlns:a16="http://schemas.microsoft.com/office/drawing/2014/main" id="{871BDE40-7038-4226-95FE-D6B9595982F3}"/>
              </a:ext>
            </a:extLst>
          </p:cNvPr>
          <p:cNvSpPr>
            <a:spLocks noGrp="1"/>
          </p:cNvSpPr>
          <p:nvPr>
            <p:ph type="title"/>
          </p:nvPr>
        </p:nvSpPr>
        <p:spPr>
          <a:xfrm>
            <a:off x="822302" y="1953790"/>
            <a:ext cx="4723304" cy="1756437"/>
          </a:xfrm>
        </p:spPr>
        <p:txBody>
          <a:bodyPr>
            <a:normAutofit/>
          </a:bodyPr>
          <a:lstStyle/>
          <a:p>
            <a:r>
              <a:rPr lang="en-US" sz="2900" dirty="0"/>
              <a:t>Carbon</a:t>
            </a:r>
            <a:r>
              <a:rPr lang="en-US" sz="3200" dirty="0"/>
              <a:t> </a:t>
            </a:r>
            <a:r>
              <a:rPr lang="en-US" sz="2900" dirty="0"/>
              <a:t>Accounting</a:t>
            </a:r>
            <a:br>
              <a:rPr lang="en-US" sz="3200" dirty="0"/>
            </a:br>
            <a:br>
              <a:rPr lang="en-US" sz="3200" dirty="0"/>
            </a:br>
            <a:endParaRPr lang="en-GB" sz="3200" dirty="0"/>
          </a:p>
        </p:txBody>
      </p:sp>
      <p:sp>
        <p:nvSpPr>
          <p:cNvPr id="9" name="TextBox 8">
            <a:extLst>
              <a:ext uri="{FF2B5EF4-FFF2-40B4-BE49-F238E27FC236}">
                <a16:creationId xmlns:a16="http://schemas.microsoft.com/office/drawing/2014/main" id="{F25F9687-9FA9-4CBC-AD32-F56694C886EA}"/>
              </a:ext>
            </a:extLst>
          </p:cNvPr>
          <p:cNvSpPr txBox="1"/>
          <p:nvPr/>
        </p:nvSpPr>
        <p:spPr bwMode="auto">
          <a:xfrm>
            <a:off x="4788162" y="5373199"/>
            <a:ext cx="2292351" cy="246221"/>
          </a:xfrm>
          <a:prstGeom prst="rect">
            <a:avLst/>
          </a:prstGeom>
          <a:noFill/>
          <a:ln w="9525" algn="ctr">
            <a:noFill/>
            <a:miter lim="800000"/>
            <a:headEnd/>
            <a:tailEnd/>
          </a:ln>
        </p:spPr>
        <p:txBody>
          <a:bodyPr wrap="square">
            <a:spAutoFit/>
          </a:bodyPr>
          <a:lstStyle/>
          <a:p>
            <a:r>
              <a:rPr lang="en-US" sz="1000" dirty="0">
                <a:solidFill>
                  <a:srgbClr val="201F1E"/>
                </a:solidFill>
                <a:effectLst/>
                <a:latin typeface="Segoe UI" panose="020B0502040204020203" pitchFamily="34" charset="0"/>
                <a:ea typeface="Times New Roman" panose="02020603050405020304" pitchFamily="18" charset="0"/>
              </a:rPr>
              <a:t>Source: GHG Protocol</a:t>
            </a:r>
            <a:endParaRPr lang="en-GB" sz="1000" dirty="0"/>
          </a:p>
        </p:txBody>
      </p:sp>
      <p:pic>
        <p:nvPicPr>
          <p:cNvPr id="6" name="Picture 5">
            <a:extLst>
              <a:ext uri="{FF2B5EF4-FFF2-40B4-BE49-F238E27FC236}">
                <a16:creationId xmlns:a16="http://schemas.microsoft.com/office/drawing/2014/main" id="{65DAC753-8F14-49DC-8E0F-B0087F03EE08}"/>
              </a:ext>
            </a:extLst>
          </p:cNvPr>
          <p:cNvPicPr>
            <a:picLocks noChangeAspect="1"/>
          </p:cNvPicPr>
          <p:nvPr/>
        </p:nvPicPr>
        <p:blipFill>
          <a:blip r:embed="rId4"/>
          <a:stretch>
            <a:fillRect/>
          </a:stretch>
        </p:blipFill>
        <p:spPr>
          <a:xfrm>
            <a:off x="4792882" y="910580"/>
            <a:ext cx="6469850" cy="4355879"/>
          </a:xfrm>
          <a:prstGeom prst="rect">
            <a:avLst/>
          </a:prstGeom>
          <a:solidFill>
            <a:schemeClr val="tx2"/>
          </a:solidFill>
          <a:ln>
            <a:solidFill>
              <a:schemeClr val="tx2"/>
            </a:solidFill>
          </a:ln>
        </p:spPr>
      </p:pic>
    </p:spTree>
    <p:extLst>
      <p:ext uri="{BB962C8B-B14F-4D97-AF65-F5344CB8AC3E}">
        <p14:creationId xmlns:p14="http://schemas.microsoft.com/office/powerpoint/2010/main" val="2634902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3097531-58D0-440A-A968-AE02C2D10472}"/>
              </a:ext>
            </a:extLst>
          </p:cNvPr>
          <p:cNvPicPr>
            <a:picLocks noChangeAspect="1"/>
          </p:cNvPicPr>
          <p:nvPr/>
        </p:nvPicPr>
        <p:blipFill rotWithShape="1">
          <a:blip r:embed="rId3"/>
          <a:srcRect r="-2" b="7920"/>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4" name="Content Placeholder 3"/>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18153" r="-2" b="-2"/>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9" name="Title 1">
            <a:extLst>
              <a:ext uri="{FF2B5EF4-FFF2-40B4-BE49-F238E27FC236}">
                <a16:creationId xmlns:a16="http://schemas.microsoft.com/office/drawing/2014/main" id="{B1220FDC-2F5B-4D74-B80D-749A4F1C3906}"/>
              </a:ext>
            </a:extLst>
          </p:cNvPr>
          <p:cNvSpPr>
            <a:spLocks noGrp="1"/>
          </p:cNvSpPr>
          <p:nvPr>
            <p:ph type="title"/>
          </p:nvPr>
        </p:nvSpPr>
        <p:spPr>
          <a:xfrm>
            <a:off x="448056" y="859536"/>
            <a:ext cx="4832802" cy="1243584"/>
          </a:xfrm>
        </p:spPr>
        <p:txBody>
          <a:bodyPr vert="horz" lIns="91440" tIns="45720" rIns="91440" bIns="45720" rtlCol="0" anchor="ctr">
            <a:normAutofit/>
          </a:bodyPr>
          <a:lstStyle/>
          <a:p>
            <a:r>
              <a:rPr lang="en-US" sz="3400" kern="1200" dirty="0">
                <a:effectLst/>
                <a:latin typeface="+mj-lt"/>
                <a:ea typeface="+mj-ea"/>
                <a:cs typeface="+mj-cs"/>
              </a:rPr>
              <a:t>The role of ESG lawyers</a:t>
            </a:r>
            <a:br>
              <a:rPr lang="en-US" sz="3400" kern="1200" dirty="0">
                <a:solidFill>
                  <a:srgbClr val="C00000"/>
                </a:solidFill>
                <a:effectLst/>
                <a:latin typeface="+mj-lt"/>
                <a:ea typeface="+mj-ea"/>
                <a:cs typeface="+mj-cs"/>
              </a:rPr>
            </a:br>
            <a:endParaRPr lang="en-US" sz="3400" kern="1200" dirty="0">
              <a:solidFill>
                <a:srgbClr val="C00000"/>
              </a:solidFill>
              <a:latin typeface="+mj-lt"/>
              <a:ea typeface="+mj-ea"/>
              <a:cs typeface="+mj-cs"/>
            </a:endParaRPr>
          </a:p>
        </p:txBody>
      </p:sp>
      <p:sp>
        <p:nvSpPr>
          <p:cNvPr id="7" name="TextBox 6">
            <a:extLst>
              <a:ext uri="{FF2B5EF4-FFF2-40B4-BE49-F238E27FC236}">
                <a16:creationId xmlns:a16="http://schemas.microsoft.com/office/drawing/2014/main" id="{6AABB27E-FEDA-42DF-9507-56A3AADF0B17}"/>
              </a:ext>
            </a:extLst>
          </p:cNvPr>
          <p:cNvSpPr txBox="1"/>
          <p:nvPr/>
        </p:nvSpPr>
        <p:spPr>
          <a:xfrm>
            <a:off x="448056" y="2512611"/>
            <a:ext cx="4832803" cy="3664351"/>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2800" dirty="0">
                <a:latin typeface="+mj-lt"/>
              </a:rPr>
              <a:t>Manage the R</a:t>
            </a:r>
            <a:r>
              <a:rPr lang="en-US" sz="2800" dirty="0">
                <a:effectLst/>
                <a:latin typeface="+mj-lt"/>
              </a:rPr>
              <a:t>isks</a:t>
            </a:r>
          </a:p>
          <a:p>
            <a:pPr marL="342900" indent="-228600">
              <a:lnSpc>
                <a:spcPct val="90000"/>
              </a:lnSpc>
              <a:spcAft>
                <a:spcPts val="600"/>
              </a:spcAft>
              <a:buFont typeface="Arial" panose="020B0604020202020204" pitchFamily="34" charset="0"/>
              <a:buChar char="•"/>
            </a:pPr>
            <a:endParaRPr lang="en-US" sz="2800" dirty="0">
              <a:effectLst/>
              <a:latin typeface="+mj-lt"/>
            </a:endParaRPr>
          </a:p>
          <a:p>
            <a:pPr marL="342900" indent="-228600">
              <a:lnSpc>
                <a:spcPct val="90000"/>
              </a:lnSpc>
              <a:spcAft>
                <a:spcPts val="600"/>
              </a:spcAft>
              <a:buFont typeface="Arial" panose="020B0604020202020204" pitchFamily="34" charset="0"/>
              <a:buChar char="•"/>
            </a:pPr>
            <a:r>
              <a:rPr lang="en-US" sz="2800" dirty="0">
                <a:latin typeface="+mj-lt"/>
              </a:rPr>
              <a:t>Support the Transition</a:t>
            </a:r>
            <a:endParaRPr lang="en-US" sz="2800" dirty="0">
              <a:solidFill>
                <a:srgbClr val="C00000"/>
              </a:solidFill>
              <a:effectLst/>
            </a:endParaRPr>
          </a:p>
          <a:p>
            <a:pPr marL="342900" indent="-228600">
              <a:lnSpc>
                <a:spcPct val="90000"/>
              </a:lnSpc>
              <a:spcAft>
                <a:spcPts val="600"/>
              </a:spcAft>
              <a:buFont typeface="Arial" panose="020B0604020202020204" pitchFamily="34" charset="0"/>
              <a:buChar char="•"/>
            </a:pPr>
            <a:endParaRPr lang="en-US" sz="2000" dirty="0">
              <a:effectLst/>
            </a:endParaRPr>
          </a:p>
        </p:txBody>
      </p:sp>
    </p:spTree>
    <p:extLst>
      <p:ext uri="{BB962C8B-B14F-4D97-AF65-F5344CB8AC3E}">
        <p14:creationId xmlns:p14="http://schemas.microsoft.com/office/powerpoint/2010/main" val="4183330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
        <p:nvSpPr>
          <p:cNvPr id="8" name="Title 1">
            <a:extLst>
              <a:ext uri="{FF2B5EF4-FFF2-40B4-BE49-F238E27FC236}">
                <a16:creationId xmlns:a16="http://schemas.microsoft.com/office/drawing/2014/main" id="{871BDE40-7038-4226-95FE-D6B9595982F3}"/>
              </a:ext>
            </a:extLst>
          </p:cNvPr>
          <p:cNvSpPr>
            <a:spLocks noGrp="1"/>
          </p:cNvSpPr>
          <p:nvPr>
            <p:ph type="title"/>
          </p:nvPr>
        </p:nvSpPr>
        <p:spPr>
          <a:xfrm>
            <a:off x="838200" y="365126"/>
            <a:ext cx="10515600" cy="939892"/>
          </a:xfrm>
        </p:spPr>
        <p:txBody>
          <a:bodyPr>
            <a:normAutofit/>
          </a:bodyPr>
          <a:lstStyle/>
          <a:p>
            <a:r>
              <a:rPr lang="en-US" sz="3200" dirty="0"/>
              <a:t>ESG in-house counsel: proactive risk identification</a:t>
            </a:r>
            <a:endParaRPr lang="en-GB" sz="3200" dirty="0"/>
          </a:p>
        </p:txBody>
      </p:sp>
      <p:sp>
        <p:nvSpPr>
          <p:cNvPr id="5" name="CasellaDiTesto 4">
            <a:extLst>
              <a:ext uri="{FF2B5EF4-FFF2-40B4-BE49-F238E27FC236}">
                <a16:creationId xmlns:a16="http://schemas.microsoft.com/office/drawing/2014/main" id="{8ECAFF7E-6E07-4D1D-9B9B-2B94A236074E}"/>
              </a:ext>
            </a:extLst>
          </p:cNvPr>
          <p:cNvSpPr txBox="1"/>
          <p:nvPr/>
        </p:nvSpPr>
        <p:spPr>
          <a:xfrm>
            <a:off x="838200" y="1670144"/>
            <a:ext cx="10258887" cy="2862322"/>
          </a:xfrm>
          <a:prstGeom prst="rect">
            <a:avLst/>
          </a:prstGeom>
          <a:noFill/>
        </p:spPr>
        <p:txBody>
          <a:bodyPr wrap="square">
            <a:spAutoFit/>
          </a:bodyPr>
          <a:lstStyle/>
          <a:p>
            <a:pPr marL="0" indent="0" algn="just">
              <a:buNone/>
            </a:pPr>
            <a:r>
              <a:rPr lang="en-US" sz="2000" u="sng" dirty="0">
                <a:latin typeface="+mj-lt"/>
              </a:rPr>
              <a:t>Global monitoring of ESG trends </a:t>
            </a:r>
            <a:r>
              <a:rPr lang="en-US" sz="2000" dirty="0">
                <a:latin typeface="+mj-lt"/>
              </a:rPr>
              <a:t>to support:</a:t>
            </a:r>
          </a:p>
          <a:p>
            <a:pPr marL="0" indent="0" algn="just">
              <a:buNone/>
            </a:pPr>
            <a:endParaRPr lang="en-US" sz="2000" dirty="0">
              <a:latin typeface="+mj-lt"/>
            </a:endParaRPr>
          </a:p>
          <a:p>
            <a:pPr marL="342900" indent="-342900" algn="just">
              <a:buFont typeface="Arial" panose="020B0604020202020204" pitchFamily="34" charset="0"/>
              <a:buChar char="•"/>
            </a:pPr>
            <a:r>
              <a:rPr lang="en-US" sz="2000" dirty="0">
                <a:latin typeface="+mj-lt"/>
              </a:rPr>
              <a:t>The continuous self-assessment and improvement of the company's policies and strategies;</a:t>
            </a:r>
          </a:p>
          <a:p>
            <a:pPr algn="just"/>
            <a:endParaRPr lang="en-US" sz="2000" dirty="0">
              <a:latin typeface="+mj-lt"/>
            </a:endParaRPr>
          </a:p>
          <a:p>
            <a:pPr marL="342900" indent="-342900" algn="just">
              <a:buFont typeface="Arial" panose="020B0604020202020204" pitchFamily="34" charset="0"/>
              <a:buChar char="•"/>
            </a:pPr>
            <a:r>
              <a:rPr lang="en-US" sz="2000" dirty="0">
                <a:latin typeface="+mj-lt"/>
              </a:rPr>
              <a:t>Mitigation of litigation risk;</a:t>
            </a:r>
          </a:p>
          <a:p>
            <a:pPr algn="just"/>
            <a:endParaRPr lang="en-US" sz="2000" dirty="0">
              <a:latin typeface="+mj-lt"/>
            </a:endParaRPr>
          </a:p>
          <a:p>
            <a:pPr marL="342900" indent="-342900" algn="just">
              <a:buFont typeface="Arial" panose="020B0604020202020204" pitchFamily="34" charset="0"/>
              <a:buChar char="•"/>
            </a:pPr>
            <a:r>
              <a:rPr lang="en-US" sz="2000" dirty="0">
                <a:latin typeface="+mj-lt"/>
              </a:rPr>
              <a:t>Mitigation of reputational risk</a:t>
            </a:r>
            <a:endParaRPr lang="en-US" sz="2000" b="1" dirty="0">
              <a:latin typeface="+mj-lt"/>
            </a:endParaRPr>
          </a:p>
          <a:p>
            <a:pPr marL="0" indent="0" algn="ctr">
              <a:buNone/>
            </a:pPr>
            <a:endParaRPr lang="en-US" sz="2000" b="1" dirty="0">
              <a:latin typeface="+mj-lt"/>
            </a:endParaRPr>
          </a:p>
          <a:p>
            <a:pPr marL="0" indent="0" algn="just">
              <a:buNone/>
            </a:pPr>
            <a:endParaRPr lang="it-IT" sz="2000" b="1" dirty="0"/>
          </a:p>
        </p:txBody>
      </p:sp>
      <p:pic>
        <p:nvPicPr>
          <p:cNvPr id="6" name="Picture 2">
            <a:extLst>
              <a:ext uri="{FF2B5EF4-FFF2-40B4-BE49-F238E27FC236}">
                <a16:creationId xmlns:a16="http://schemas.microsoft.com/office/drawing/2014/main" id="{4D3D103B-CE02-412F-9C9A-F2146E36E208}"/>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5968" y="2584413"/>
            <a:ext cx="3881353" cy="2939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880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
        <p:nvSpPr>
          <p:cNvPr id="8" name="Title 1">
            <a:extLst>
              <a:ext uri="{FF2B5EF4-FFF2-40B4-BE49-F238E27FC236}">
                <a16:creationId xmlns:a16="http://schemas.microsoft.com/office/drawing/2014/main" id="{871BDE40-7038-4226-95FE-D6B9595982F3}"/>
              </a:ext>
            </a:extLst>
          </p:cNvPr>
          <p:cNvSpPr>
            <a:spLocks noGrp="1"/>
          </p:cNvSpPr>
          <p:nvPr>
            <p:ph type="title"/>
          </p:nvPr>
        </p:nvSpPr>
        <p:spPr>
          <a:xfrm>
            <a:off x="838200" y="365126"/>
            <a:ext cx="10515600" cy="939892"/>
          </a:xfrm>
        </p:spPr>
        <p:txBody>
          <a:bodyPr>
            <a:normAutofit/>
          </a:bodyPr>
          <a:lstStyle/>
          <a:p>
            <a:r>
              <a:rPr lang="en-US" sz="3200" dirty="0"/>
              <a:t>Climate change &amp; human rights monitoring</a:t>
            </a:r>
            <a:endParaRPr lang="en-GB" sz="3200" dirty="0"/>
          </a:p>
        </p:txBody>
      </p:sp>
      <p:sp>
        <p:nvSpPr>
          <p:cNvPr id="22" name="CasellaDiTesto 21">
            <a:extLst>
              <a:ext uri="{FF2B5EF4-FFF2-40B4-BE49-F238E27FC236}">
                <a16:creationId xmlns:a16="http://schemas.microsoft.com/office/drawing/2014/main" id="{095F8D80-D1F1-4275-8C16-2A6B65D9A455}"/>
              </a:ext>
            </a:extLst>
          </p:cNvPr>
          <p:cNvSpPr txBox="1"/>
          <p:nvPr/>
        </p:nvSpPr>
        <p:spPr>
          <a:xfrm>
            <a:off x="729915" y="1305018"/>
            <a:ext cx="5311943" cy="4524315"/>
          </a:xfrm>
          <a:prstGeom prst="rect">
            <a:avLst/>
          </a:prstGeom>
          <a:noFill/>
          <a:ln>
            <a:solidFill>
              <a:schemeClr val="bg1"/>
            </a:solidFill>
          </a:ln>
        </p:spPr>
        <p:txBody>
          <a:bodyPr wrap="square">
            <a:spAutoFit/>
          </a:bodyPr>
          <a:lstStyle/>
          <a:p>
            <a:pPr algn="just"/>
            <a:r>
              <a:rPr lang="en-GB" sz="1600" dirty="0">
                <a:latin typeface="+mj-lt"/>
              </a:rPr>
              <a:t>Main monitored areas:</a:t>
            </a:r>
          </a:p>
          <a:p>
            <a:pPr algn="just"/>
            <a:endParaRPr lang="en-GB" sz="1600" b="1" dirty="0">
              <a:latin typeface="+mj-lt"/>
            </a:endParaRPr>
          </a:p>
          <a:p>
            <a:pPr marL="342900" indent="-342900" algn="just">
              <a:buFont typeface="Wingdings" panose="05000000000000000000" pitchFamily="2" charset="2"/>
              <a:buChar char="§"/>
            </a:pPr>
            <a:r>
              <a:rPr lang="en-GB" sz="1600" b="1" dirty="0">
                <a:latin typeface="+mj-lt"/>
              </a:rPr>
              <a:t>Global jurisprudence trends (civil &amp; criminal law)</a:t>
            </a:r>
          </a:p>
          <a:p>
            <a:pPr marL="342900" indent="-342900" algn="just">
              <a:buFont typeface="Wingdings" panose="05000000000000000000" pitchFamily="2" charset="2"/>
              <a:buChar char="§"/>
            </a:pPr>
            <a:endParaRPr lang="en-GB" sz="1600" b="1" dirty="0">
              <a:latin typeface="+mj-lt"/>
            </a:endParaRPr>
          </a:p>
          <a:p>
            <a:pPr marL="342900" indent="-342900" algn="just">
              <a:buFont typeface="Wingdings" panose="05000000000000000000" pitchFamily="2" charset="2"/>
              <a:buChar char="§"/>
            </a:pPr>
            <a:r>
              <a:rPr lang="en-GB" sz="1600" b="1" dirty="0">
                <a:latin typeface="+mj-lt"/>
              </a:rPr>
              <a:t>Petitions </a:t>
            </a:r>
            <a:endParaRPr lang="en-GB" sz="1600" dirty="0">
              <a:latin typeface="+mj-lt"/>
            </a:endParaRPr>
          </a:p>
          <a:p>
            <a:pPr marL="342900" indent="-342900" algn="just">
              <a:buFont typeface="Wingdings" panose="05000000000000000000" pitchFamily="2" charset="2"/>
              <a:buChar char="§"/>
            </a:pPr>
            <a:endParaRPr lang="en-GB" sz="1600" b="1" dirty="0">
              <a:latin typeface="+mj-lt"/>
            </a:endParaRPr>
          </a:p>
          <a:p>
            <a:pPr marL="342900" indent="-342900" algn="just">
              <a:buFont typeface="Wingdings" panose="05000000000000000000" pitchFamily="2" charset="2"/>
              <a:buChar char="§"/>
            </a:pPr>
            <a:r>
              <a:rPr lang="en-GB" sz="1600" b="1" dirty="0">
                <a:latin typeface="+mj-lt"/>
              </a:rPr>
              <a:t>Public investigations and hearings</a:t>
            </a:r>
            <a:endParaRPr lang="en-GB" sz="1600" dirty="0">
              <a:latin typeface="+mj-lt"/>
            </a:endParaRPr>
          </a:p>
          <a:p>
            <a:pPr marL="342900" indent="-342900" algn="just">
              <a:buFont typeface="Wingdings" panose="05000000000000000000" pitchFamily="2" charset="2"/>
              <a:buChar char="§"/>
            </a:pPr>
            <a:endParaRPr lang="en-GB" sz="1600" b="1" dirty="0">
              <a:latin typeface="+mj-lt"/>
            </a:endParaRPr>
          </a:p>
          <a:p>
            <a:pPr marL="342900" indent="-342900" algn="just">
              <a:buFont typeface="Wingdings" panose="05000000000000000000" pitchFamily="2" charset="2"/>
              <a:buChar char="§"/>
            </a:pPr>
            <a:r>
              <a:rPr lang="en-GB" sz="1600" b="1" dirty="0">
                <a:latin typeface="+mj-lt"/>
              </a:rPr>
              <a:t>Cease and desist letters</a:t>
            </a:r>
            <a:r>
              <a:rPr lang="en-GB" sz="1600" dirty="0">
                <a:latin typeface="+mj-lt"/>
              </a:rPr>
              <a:t>, seeking for changes to the </a:t>
            </a:r>
            <a:r>
              <a:rPr lang="en-GB" sz="1600" dirty="0" err="1">
                <a:latin typeface="+mj-lt"/>
              </a:rPr>
              <a:t>decarbonization</a:t>
            </a:r>
            <a:r>
              <a:rPr lang="en-GB" sz="1600" dirty="0">
                <a:latin typeface="+mj-lt"/>
              </a:rPr>
              <a:t> strategy and threatening a claim in court</a:t>
            </a:r>
          </a:p>
          <a:p>
            <a:pPr marL="342900" indent="-342900" algn="just">
              <a:buFont typeface="Wingdings" panose="05000000000000000000" pitchFamily="2" charset="2"/>
              <a:buChar char="§"/>
            </a:pPr>
            <a:endParaRPr lang="en-GB" sz="1600" b="1" dirty="0">
              <a:latin typeface="+mj-lt"/>
            </a:endParaRPr>
          </a:p>
          <a:p>
            <a:pPr marL="342900" indent="-342900" algn="just">
              <a:buFont typeface="Wingdings" panose="05000000000000000000" pitchFamily="2" charset="2"/>
              <a:buChar char="§"/>
            </a:pPr>
            <a:r>
              <a:rPr lang="en-GB" sz="1600" b="1" dirty="0">
                <a:latin typeface="+mj-lt"/>
              </a:rPr>
              <a:t>Claims to the National Point of Contact</a:t>
            </a:r>
            <a:r>
              <a:rPr lang="en-GB" sz="1600" dirty="0">
                <a:latin typeface="+mj-lt"/>
              </a:rPr>
              <a:t> established pursuant to the OECD Guidelines for multinational enterprises</a:t>
            </a:r>
          </a:p>
          <a:p>
            <a:pPr marL="342900" indent="-342900" algn="just">
              <a:buFont typeface="Wingdings" panose="05000000000000000000" pitchFamily="2" charset="2"/>
              <a:buChar char="§"/>
            </a:pPr>
            <a:endParaRPr lang="en-GB" sz="1600" dirty="0">
              <a:latin typeface="+mj-lt"/>
            </a:endParaRPr>
          </a:p>
          <a:p>
            <a:pPr marL="342900" indent="-342900" algn="just">
              <a:buFont typeface="Wingdings" panose="05000000000000000000" pitchFamily="2" charset="2"/>
              <a:buChar char="§"/>
            </a:pPr>
            <a:r>
              <a:rPr lang="en-GB" sz="1600" b="1" dirty="0">
                <a:latin typeface="+mj-lt"/>
              </a:rPr>
              <a:t>Developing regulation </a:t>
            </a:r>
            <a:r>
              <a:rPr lang="en-GB" sz="1600" dirty="0">
                <a:latin typeface="+mj-lt"/>
              </a:rPr>
              <a:t>(hard &amp; soft law)</a:t>
            </a:r>
          </a:p>
          <a:p>
            <a:pPr algn="just"/>
            <a:endParaRPr lang="en-GB" sz="1600" dirty="0">
              <a:latin typeface="+mj-lt"/>
            </a:endParaRPr>
          </a:p>
          <a:p>
            <a:pPr marL="342900" indent="-342900" algn="just">
              <a:buFont typeface="Wingdings" panose="05000000000000000000" pitchFamily="2" charset="2"/>
              <a:buChar char="§"/>
            </a:pPr>
            <a:r>
              <a:rPr lang="en-GB" sz="1600" b="1" dirty="0">
                <a:latin typeface="+mj-lt"/>
              </a:rPr>
              <a:t>Associations’ positioning </a:t>
            </a:r>
            <a:r>
              <a:rPr lang="en-GB" sz="1600" dirty="0">
                <a:latin typeface="+mj-lt"/>
              </a:rPr>
              <a:t>on developing regulations</a:t>
            </a:r>
          </a:p>
        </p:txBody>
      </p:sp>
      <p:sp>
        <p:nvSpPr>
          <p:cNvPr id="23" name="CasellaDiTesto 22">
            <a:extLst>
              <a:ext uri="{FF2B5EF4-FFF2-40B4-BE49-F238E27FC236}">
                <a16:creationId xmlns:a16="http://schemas.microsoft.com/office/drawing/2014/main" id="{5DD8F9C4-C1DC-4720-B9DB-AD9FEB235AF6}"/>
              </a:ext>
            </a:extLst>
          </p:cNvPr>
          <p:cNvSpPr txBox="1"/>
          <p:nvPr/>
        </p:nvSpPr>
        <p:spPr>
          <a:xfrm>
            <a:off x="6041858" y="1305018"/>
            <a:ext cx="5420227" cy="584775"/>
          </a:xfrm>
          <a:prstGeom prst="rect">
            <a:avLst/>
          </a:prstGeom>
          <a:noFill/>
        </p:spPr>
        <p:txBody>
          <a:bodyPr wrap="square">
            <a:spAutoFit/>
          </a:bodyPr>
          <a:lstStyle/>
          <a:p>
            <a:pPr algn="just"/>
            <a:endParaRPr lang="en-GB" sz="1600" b="1" dirty="0"/>
          </a:p>
          <a:p>
            <a:pPr marL="342900" indent="-342900" algn="just">
              <a:buFont typeface="Wingdings" panose="05000000000000000000" pitchFamily="2" charset="2"/>
              <a:buChar char="§"/>
            </a:pPr>
            <a:endParaRPr lang="en-GB" sz="1600" b="1" dirty="0"/>
          </a:p>
        </p:txBody>
      </p:sp>
      <p:sp>
        <p:nvSpPr>
          <p:cNvPr id="24" name="Segnaposto testo 5">
            <a:extLst>
              <a:ext uri="{FF2B5EF4-FFF2-40B4-BE49-F238E27FC236}">
                <a16:creationId xmlns:a16="http://schemas.microsoft.com/office/drawing/2014/main" id="{96D97C85-BACD-477C-95AE-2B9A23A00EDA}"/>
              </a:ext>
            </a:extLst>
          </p:cNvPr>
          <p:cNvSpPr txBox="1">
            <a:spLocks/>
          </p:cNvSpPr>
          <p:nvPr/>
        </p:nvSpPr>
        <p:spPr>
          <a:xfrm>
            <a:off x="6848284" y="1496367"/>
            <a:ext cx="1038725" cy="365860"/>
          </a:xfrm>
          <a:prstGeom prst="rect">
            <a:avLst/>
          </a:prstGeom>
          <a:solidFill>
            <a:srgbClr val="FFC000"/>
          </a:solidFill>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t>Legal risk</a:t>
            </a:r>
          </a:p>
        </p:txBody>
      </p:sp>
      <p:sp>
        <p:nvSpPr>
          <p:cNvPr id="25" name="Segnaposto testo 5">
            <a:extLst>
              <a:ext uri="{FF2B5EF4-FFF2-40B4-BE49-F238E27FC236}">
                <a16:creationId xmlns:a16="http://schemas.microsoft.com/office/drawing/2014/main" id="{D817BF93-6A7B-48A5-AD4F-3B7B2AD4ADA5}"/>
              </a:ext>
            </a:extLst>
          </p:cNvPr>
          <p:cNvSpPr txBox="1">
            <a:spLocks/>
          </p:cNvSpPr>
          <p:nvPr/>
        </p:nvSpPr>
        <p:spPr>
          <a:xfrm>
            <a:off x="9358874" y="1479302"/>
            <a:ext cx="1487904" cy="516440"/>
          </a:xfrm>
          <a:prstGeom prst="rect">
            <a:avLst/>
          </a:prstGeom>
          <a:solidFill>
            <a:srgbClr val="FFC000"/>
          </a:solidFill>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dirty="0"/>
              <a:t>Reputational risk</a:t>
            </a:r>
          </a:p>
        </p:txBody>
      </p:sp>
      <p:sp>
        <p:nvSpPr>
          <p:cNvPr id="26" name="Freccia bidirezionale orizzontale 25">
            <a:extLst>
              <a:ext uri="{FF2B5EF4-FFF2-40B4-BE49-F238E27FC236}">
                <a16:creationId xmlns:a16="http://schemas.microsoft.com/office/drawing/2014/main" id="{8B981FAF-6EAF-48D4-8E24-DCB5E6E49CF9}"/>
              </a:ext>
            </a:extLst>
          </p:cNvPr>
          <p:cNvSpPr/>
          <p:nvPr/>
        </p:nvSpPr>
        <p:spPr>
          <a:xfrm flipH="1" flipV="1">
            <a:off x="8392643" y="1535305"/>
            <a:ext cx="623021" cy="32692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Segnaposto contenuto 1">
            <a:extLst>
              <a:ext uri="{FF2B5EF4-FFF2-40B4-BE49-F238E27FC236}">
                <a16:creationId xmlns:a16="http://schemas.microsoft.com/office/drawing/2014/main" id="{D4AF6FDF-237E-45D1-B774-71C56F55D7C3}"/>
              </a:ext>
            </a:extLst>
          </p:cNvPr>
          <p:cNvSpPr txBox="1">
            <a:spLocks/>
          </p:cNvSpPr>
          <p:nvPr/>
        </p:nvSpPr>
        <p:spPr>
          <a:xfrm>
            <a:off x="6543174" y="2417713"/>
            <a:ext cx="4511841" cy="2121477"/>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a:p>
          <a:p>
            <a:pPr marL="0" indent="0">
              <a:buFont typeface="Arial" panose="020B0604020202020204" pitchFamily="34" charset="0"/>
              <a:buNone/>
            </a:pPr>
            <a:endParaRPr lang="en-GB" sz="1800" dirty="0"/>
          </a:p>
          <a:p>
            <a:pPr algn="just"/>
            <a:r>
              <a:rPr lang="en-GB" sz="3400" b="1" dirty="0">
                <a:latin typeface="+mj-lt"/>
              </a:rPr>
              <a:t>A negative decision </a:t>
            </a:r>
            <a:r>
              <a:rPr lang="en-GB" sz="3400" dirty="0">
                <a:latin typeface="+mj-lt"/>
              </a:rPr>
              <a:t>in an extra-judicial proceeding (e.g. the acknowledgement of a moral responsibility), although not legally binding and enforceable, </a:t>
            </a:r>
            <a:r>
              <a:rPr lang="en-GB" sz="3400" b="1" dirty="0">
                <a:latin typeface="+mj-lt"/>
              </a:rPr>
              <a:t>may</a:t>
            </a:r>
            <a:r>
              <a:rPr lang="en-GB" sz="3400" dirty="0">
                <a:latin typeface="+mj-lt"/>
              </a:rPr>
              <a:t> inter alia </a:t>
            </a:r>
            <a:r>
              <a:rPr lang="en-GB" sz="3400" b="1" dirty="0">
                <a:latin typeface="+mj-lt"/>
              </a:rPr>
              <a:t>stimulate new claims globally</a:t>
            </a:r>
            <a:endParaRPr lang="en-GB" sz="3400" dirty="0">
              <a:latin typeface="+mj-lt"/>
            </a:endParaRPr>
          </a:p>
          <a:p>
            <a:pPr algn="just"/>
            <a:r>
              <a:rPr lang="en-GB" sz="3400" b="1" dirty="0">
                <a:latin typeface="+mj-lt"/>
              </a:rPr>
              <a:t>Parties’ behaviour </a:t>
            </a:r>
            <a:r>
              <a:rPr lang="en-GB" sz="3400" dirty="0">
                <a:latin typeface="+mj-lt"/>
              </a:rPr>
              <a:t>in respect of a non contentious engagement is </a:t>
            </a:r>
            <a:r>
              <a:rPr lang="en-GB" sz="3400" b="1" dirty="0">
                <a:latin typeface="+mj-lt"/>
              </a:rPr>
              <a:t>evaluated when a subsequent judicial claim is started</a:t>
            </a:r>
          </a:p>
          <a:p>
            <a:pPr algn="just"/>
            <a:r>
              <a:rPr lang="en-GB" sz="3400" b="1" dirty="0">
                <a:latin typeface="+mj-lt"/>
              </a:rPr>
              <a:t>Litigations may lead to unbearable consequences for business continuity</a:t>
            </a:r>
          </a:p>
        </p:txBody>
      </p:sp>
      <p:pic>
        <p:nvPicPr>
          <p:cNvPr id="28" name="Picture 2" descr="Segnali di pericolo: domande vere e false">
            <a:extLst>
              <a:ext uri="{FF2B5EF4-FFF2-40B4-BE49-F238E27FC236}">
                <a16:creationId xmlns:a16="http://schemas.microsoft.com/office/drawing/2014/main" id="{DF111378-D1BC-4C2F-9B1B-FD996D42E3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4683" y="4547937"/>
            <a:ext cx="1155031" cy="1175448"/>
          </a:xfrm>
          <a:prstGeom prst="rect">
            <a:avLst/>
          </a:prstGeom>
          <a:noFill/>
          <a:extLst>
            <a:ext uri="{909E8E84-426E-40DD-AFC4-6F175D3DCCD1}">
              <a14:hiddenFill xmlns:a14="http://schemas.microsoft.com/office/drawing/2010/main">
                <a:solidFill>
                  <a:srgbClr val="FFFFFF"/>
                </a:solidFill>
              </a14:hiddenFill>
            </a:ext>
          </a:extLst>
        </p:spPr>
      </p:pic>
      <p:sp>
        <p:nvSpPr>
          <p:cNvPr id="29" name="Parentesi graffa chiusa 28">
            <a:extLst>
              <a:ext uri="{FF2B5EF4-FFF2-40B4-BE49-F238E27FC236}">
                <a16:creationId xmlns:a16="http://schemas.microsoft.com/office/drawing/2014/main" id="{1C9A46F5-1032-4366-9160-7FD9B0DA17B7}"/>
              </a:ext>
            </a:extLst>
          </p:cNvPr>
          <p:cNvSpPr/>
          <p:nvPr/>
        </p:nvSpPr>
        <p:spPr>
          <a:xfrm>
            <a:off x="6037540" y="1888550"/>
            <a:ext cx="349535" cy="380114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3112955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CasellaDiTesto 4">
            <a:extLst>
              <a:ext uri="{FF2B5EF4-FFF2-40B4-BE49-F238E27FC236}">
                <a16:creationId xmlns:a16="http://schemas.microsoft.com/office/drawing/2014/main" id="{A03E6B8F-D742-41E0-A9C2-D1D2B2183EC3}"/>
              </a:ext>
            </a:extLst>
          </p:cNvPr>
          <p:cNvSpPr txBox="1"/>
          <p:nvPr/>
        </p:nvSpPr>
        <p:spPr>
          <a:xfrm>
            <a:off x="838201" y="1305341"/>
            <a:ext cx="10515600" cy="4862870"/>
          </a:xfrm>
          <a:prstGeom prst="rect">
            <a:avLst/>
          </a:prstGeom>
          <a:noFill/>
        </p:spPr>
        <p:txBody>
          <a:bodyPr wrap="square">
            <a:spAutoFit/>
          </a:bodyPr>
          <a:lstStyle/>
          <a:p>
            <a:pPr marL="285750" indent="-285750" algn="just">
              <a:buFont typeface="Arial" panose="020B0604020202020204" pitchFamily="34" charset="0"/>
              <a:buChar char="•"/>
            </a:pPr>
            <a:r>
              <a:rPr lang="en-GB" dirty="0">
                <a:latin typeface="+mj-lt"/>
              </a:rPr>
              <a:t>Management of climate-related litigations and actions</a:t>
            </a:r>
          </a:p>
          <a:p>
            <a:pPr marL="285750" indent="-285750" algn="just">
              <a:buFont typeface="Arial" panose="020B0604020202020204" pitchFamily="34" charset="0"/>
              <a:buChar char="•"/>
            </a:pPr>
            <a:endParaRPr lang="en-GB" dirty="0">
              <a:latin typeface="+mj-lt"/>
            </a:endParaRPr>
          </a:p>
          <a:p>
            <a:pPr marL="285750" indent="-285750" algn="just">
              <a:buFont typeface="Arial" panose="020B0604020202020204" pitchFamily="34" charset="0"/>
              <a:buChar char="•"/>
            </a:pPr>
            <a:r>
              <a:rPr lang="en-GB" dirty="0">
                <a:latin typeface="+mj-lt"/>
              </a:rPr>
              <a:t>Support to new businesses (e.g. REDD+ and circular economy projects), including contract negotiations, development of standard tools, monitoring of the relevant regulation (hard law &amp; soft law)</a:t>
            </a:r>
          </a:p>
          <a:p>
            <a:pPr marL="285750" indent="-285750" algn="just">
              <a:buFont typeface="Arial" panose="020B0604020202020204" pitchFamily="34" charset="0"/>
              <a:buChar char="•"/>
            </a:pPr>
            <a:endParaRPr lang="en-GB" dirty="0">
              <a:latin typeface="+mj-lt"/>
            </a:endParaRPr>
          </a:p>
          <a:p>
            <a:pPr marL="285750" indent="-285750" algn="just">
              <a:buFont typeface="Arial" panose="020B0604020202020204" pitchFamily="34" charset="0"/>
              <a:buChar char="•"/>
            </a:pPr>
            <a:r>
              <a:rPr lang="en-GB" dirty="0">
                <a:latin typeface="+mj-lt"/>
              </a:rPr>
              <a:t>Support in respect of non-financial reporting, drafting of public statements, internal policies</a:t>
            </a:r>
            <a:endParaRPr lang="en-US" dirty="0">
              <a:latin typeface="+mj-lt"/>
            </a:endParaRPr>
          </a:p>
          <a:p>
            <a:pPr algn="just"/>
            <a:endParaRPr lang="en-GB" dirty="0">
              <a:latin typeface="+mj-lt"/>
            </a:endParaRPr>
          </a:p>
          <a:p>
            <a:pPr marL="285750" indent="-285750" algn="just">
              <a:buFont typeface="Arial" panose="020B0604020202020204" pitchFamily="34" charset="0"/>
              <a:buChar char="•"/>
            </a:pPr>
            <a:r>
              <a:rPr lang="en-GB" dirty="0">
                <a:latin typeface="+mj-lt"/>
              </a:rPr>
              <a:t>Support in dealing with investors on ESG-related matters.</a:t>
            </a:r>
          </a:p>
          <a:p>
            <a:pPr algn="just"/>
            <a:endParaRPr lang="en-GB" dirty="0">
              <a:latin typeface="+mj-lt"/>
            </a:endParaRPr>
          </a:p>
          <a:p>
            <a:pPr marL="285750" indent="-285750" algn="just">
              <a:buFont typeface="Arial" panose="020B0604020202020204" pitchFamily="34" charset="0"/>
              <a:buChar char="•"/>
            </a:pPr>
            <a:r>
              <a:rPr lang="en-GB" dirty="0">
                <a:latin typeface="+mj-lt"/>
              </a:rPr>
              <a:t>Promotion of internal working groups for</a:t>
            </a:r>
            <a:r>
              <a:rPr lang="en-US" dirty="0">
                <a:latin typeface="+mj-lt"/>
              </a:rPr>
              <a:t> stimulating continuous debate and improvement on ESG-related matters</a:t>
            </a:r>
          </a:p>
          <a:p>
            <a:pPr algn="just"/>
            <a:endParaRPr lang="en-US" dirty="0">
              <a:latin typeface="+mj-lt"/>
            </a:endParaRPr>
          </a:p>
          <a:p>
            <a:pPr marL="285750" indent="-285750" algn="just">
              <a:buFont typeface="Arial" panose="020B0604020202020204" pitchFamily="34" charset="0"/>
              <a:buChar char="•"/>
            </a:pPr>
            <a:r>
              <a:rPr lang="en-US" dirty="0">
                <a:latin typeface="+mj-lt"/>
              </a:rPr>
              <a:t>Organization of internal webinars and newsletters</a:t>
            </a:r>
          </a:p>
          <a:p>
            <a:pPr algn="just"/>
            <a:endParaRPr lang="en-US" dirty="0">
              <a:latin typeface="+mj-lt"/>
            </a:endParaRPr>
          </a:p>
          <a:p>
            <a:pPr marL="285750" indent="-285750" algn="just">
              <a:buFont typeface="Arial" panose="020B0604020202020204" pitchFamily="34" charset="0"/>
              <a:buChar char="•"/>
            </a:pPr>
            <a:r>
              <a:rPr lang="en-US" dirty="0">
                <a:latin typeface="+mj-lt"/>
              </a:rPr>
              <a:t>Taking an active role in external working group, seminars, associations</a:t>
            </a:r>
            <a:endParaRPr lang="en-US" sz="2000" dirty="0">
              <a:latin typeface="+mj-lt"/>
            </a:endParaRPr>
          </a:p>
          <a:p>
            <a:pPr marL="285750" indent="-285750" algn="just">
              <a:buFont typeface="Arial" panose="020B0604020202020204" pitchFamily="34" charset="0"/>
              <a:buChar char="•"/>
            </a:pPr>
            <a:endParaRPr lang="en-US" sz="2000" dirty="0">
              <a:latin typeface="+mj-lt"/>
            </a:endParaRPr>
          </a:p>
          <a:p>
            <a:pPr marL="285750" indent="-285750" algn="just">
              <a:buFont typeface="Arial" panose="020B0604020202020204" pitchFamily="34" charset="0"/>
              <a:buChar char="•"/>
            </a:pPr>
            <a:endParaRPr lang="en-GB" sz="2000" dirty="0"/>
          </a:p>
        </p:txBody>
      </p:sp>
      <p:sp>
        <p:nvSpPr>
          <p:cNvPr id="8" name="Title 1">
            <a:extLst>
              <a:ext uri="{FF2B5EF4-FFF2-40B4-BE49-F238E27FC236}">
                <a16:creationId xmlns:a16="http://schemas.microsoft.com/office/drawing/2014/main" id="{871BDE40-7038-4226-95FE-D6B9595982F3}"/>
              </a:ext>
            </a:extLst>
          </p:cNvPr>
          <p:cNvSpPr>
            <a:spLocks noGrp="1"/>
          </p:cNvSpPr>
          <p:nvPr>
            <p:ph type="title"/>
          </p:nvPr>
        </p:nvSpPr>
        <p:spPr>
          <a:xfrm>
            <a:off x="838200" y="365126"/>
            <a:ext cx="10515600" cy="939892"/>
          </a:xfrm>
        </p:spPr>
        <p:txBody>
          <a:bodyPr>
            <a:normAutofit/>
          </a:bodyPr>
          <a:lstStyle/>
          <a:p>
            <a:r>
              <a:rPr lang="en-US" sz="3200" dirty="0"/>
              <a:t>Other forms of ESG-related legal support</a:t>
            </a:r>
            <a:endParaRPr lang="en-GB" sz="3200" dirty="0"/>
          </a:p>
        </p:txBody>
      </p:sp>
    </p:spTree>
    <p:extLst>
      <p:ext uri="{BB962C8B-B14F-4D97-AF65-F5344CB8AC3E}">
        <p14:creationId xmlns:p14="http://schemas.microsoft.com/office/powerpoint/2010/main" val="17998228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colleagues planning on board with sticky notes">
            <a:extLst>
              <a:ext uri="{FF2B5EF4-FFF2-40B4-BE49-F238E27FC236}">
                <a16:creationId xmlns:a16="http://schemas.microsoft.com/office/drawing/2014/main" id="{C5962518-C748-472A-B02D-CA57352BA4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624" r="-2" b="15402"/>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4" name="Content Placeholder 3"/>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18153" r="-2" b="-2"/>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8" name="Title 1">
            <a:extLst>
              <a:ext uri="{FF2B5EF4-FFF2-40B4-BE49-F238E27FC236}">
                <a16:creationId xmlns:a16="http://schemas.microsoft.com/office/drawing/2014/main" id="{871BDE40-7038-4226-95FE-D6B9595982F3}"/>
              </a:ext>
            </a:extLst>
          </p:cNvPr>
          <p:cNvSpPr>
            <a:spLocks noGrp="1"/>
          </p:cNvSpPr>
          <p:nvPr>
            <p:ph type="title"/>
          </p:nvPr>
        </p:nvSpPr>
        <p:spPr>
          <a:xfrm>
            <a:off x="448055" y="859536"/>
            <a:ext cx="5500681" cy="1243584"/>
          </a:xfrm>
        </p:spPr>
        <p:txBody>
          <a:bodyPr vert="horz" lIns="91440" tIns="45720" rIns="91440" bIns="45720" rtlCol="0" anchor="ctr">
            <a:normAutofit/>
          </a:bodyPr>
          <a:lstStyle/>
          <a:p>
            <a:r>
              <a:rPr lang="en-US" sz="3100" dirty="0"/>
              <a:t>Lawyers</a:t>
            </a:r>
            <a:r>
              <a:rPr lang="en-US" sz="3100" kern="1200" dirty="0">
                <a:solidFill>
                  <a:schemeClr val="tx1"/>
                </a:solidFill>
                <a:effectLst/>
                <a:latin typeface="+mj-lt"/>
                <a:ea typeface="+mj-ea"/>
                <a:cs typeface="+mj-cs"/>
              </a:rPr>
              <a:t> s</a:t>
            </a:r>
            <a:r>
              <a:rPr lang="en-US" sz="3100" kern="1200" dirty="0">
                <a:solidFill>
                  <a:schemeClr val="tx1"/>
                </a:solidFill>
                <a:latin typeface="+mj-lt"/>
                <a:ea typeface="+mj-ea"/>
                <a:cs typeface="+mj-cs"/>
              </a:rPr>
              <a:t>upport the transition</a:t>
            </a:r>
          </a:p>
        </p:txBody>
      </p:sp>
      <p:sp>
        <p:nvSpPr>
          <p:cNvPr id="5" name="CasellaDiTesto 4">
            <a:extLst>
              <a:ext uri="{FF2B5EF4-FFF2-40B4-BE49-F238E27FC236}">
                <a16:creationId xmlns:a16="http://schemas.microsoft.com/office/drawing/2014/main" id="{A03E6B8F-D742-41E0-A9C2-D1D2B2183EC3}"/>
              </a:ext>
            </a:extLst>
          </p:cNvPr>
          <p:cNvSpPr txBox="1"/>
          <p:nvPr/>
        </p:nvSpPr>
        <p:spPr>
          <a:xfrm>
            <a:off x="436803" y="2555917"/>
            <a:ext cx="4832803" cy="3664351"/>
          </a:xfrm>
          <a:prstGeom prst="rect">
            <a:avLst/>
          </a:prstGeom>
        </p:spPr>
        <p:txBody>
          <a:bodyPr vert="horz" lIns="91440" tIns="45720" rIns="91440" bIns="45720" rtlCol="0">
            <a:normAutofit/>
          </a:bodyPr>
          <a:lstStyle/>
          <a:p>
            <a:pPr marL="457200" lvl="0" indent="-228600">
              <a:lnSpc>
                <a:spcPct val="90000"/>
              </a:lnSpc>
              <a:spcAft>
                <a:spcPts val="600"/>
              </a:spcAft>
              <a:buFont typeface="Arial" panose="020B0604020202020204" pitchFamily="34" charset="0"/>
              <a:buChar char="•"/>
            </a:pPr>
            <a:r>
              <a:rPr lang="en-US" sz="2000" dirty="0">
                <a:effectLst/>
                <a:latin typeface="+mj-lt"/>
              </a:rPr>
              <a:t>The transition of the sector will need legislation and regulations</a:t>
            </a:r>
          </a:p>
          <a:p>
            <a:pPr marL="457200" lvl="0" indent="-228600">
              <a:lnSpc>
                <a:spcPct val="90000"/>
              </a:lnSpc>
              <a:spcAft>
                <a:spcPts val="600"/>
              </a:spcAft>
              <a:buFont typeface="Arial" panose="020B0604020202020204" pitchFamily="34" charset="0"/>
              <a:buChar char="•"/>
            </a:pPr>
            <a:endParaRPr lang="en-US" sz="2000" dirty="0">
              <a:latin typeface="+mj-lt"/>
            </a:endParaRPr>
          </a:p>
          <a:p>
            <a:pPr marL="457200" lvl="0" indent="-228600">
              <a:lnSpc>
                <a:spcPct val="90000"/>
              </a:lnSpc>
              <a:spcAft>
                <a:spcPts val="600"/>
              </a:spcAft>
              <a:buFont typeface="Arial" panose="020B0604020202020204" pitchFamily="34" charset="0"/>
              <a:buChar char="•"/>
            </a:pPr>
            <a:r>
              <a:rPr lang="en-US" sz="2000" dirty="0">
                <a:effectLst/>
                <a:latin typeface="+mj-lt"/>
              </a:rPr>
              <a:t>Interactions between companies and individuals rely on contracts</a:t>
            </a:r>
            <a:endParaRPr lang="en-US" sz="2000" dirty="0">
              <a:latin typeface="+mj-lt"/>
            </a:endParaRPr>
          </a:p>
          <a:p>
            <a:pPr marL="457200" lvl="0" indent="-228600">
              <a:lnSpc>
                <a:spcPct val="90000"/>
              </a:lnSpc>
              <a:spcAft>
                <a:spcPts val="600"/>
              </a:spcAft>
              <a:buFont typeface="Arial" panose="020B0604020202020204" pitchFamily="34" charset="0"/>
              <a:buChar char="•"/>
            </a:pPr>
            <a:endParaRPr lang="en-US" sz="2000" dirty="0">
              <a:effectLst/>
              <a:latin typeface="+mj-lt"/>
            </a:endParaRPr>
          </a:p>
          <a:p>
            <a:pPr marL="457200" lvl="0" indent="-228600">
              <a:lnSpc>
                <a:spcPct val="90000"/>
              </a:lnSpc>
              <a:spcAft>
                <a:spcPts val="600"/>
              </a:spcAft>
              <a:buFont typeface="Arial" panose="020B0604020202020204" pitchFamily="34" charset="0"/>
              <a:buChar char="•"/>
            </a:pPr>
            <a:r>
              <a:rPr lang="en-US" sz="2000" dirty="0">
                <a:effectLst/>
                <a:latin typeface="+mj-lt"/>
              </a:rPr>
              <a:t>Lawyers are in key positions in companies, private practice and in governments</a:t>
            </a:r>
          </a:p>
          <a:p>
            <a:pPr marL="342900" lvl="0" indent="-228600">
              <a:lnSpc>
                <a:spcPct val="90000"/>
              </a:lnSpc>
              <a:spcAft>
                <a:spcPts val="600"/>
              </a:spcAft>
              <a:buFont typeface="Arial" panose="020B0604020202020204" pitchFamily="34" charset="0"/>
              <a:buChar char="•"/>
            </a:pPr>
            <a:endParaRPr lang="en-US" sz="2000" dirty="0">
              <a:latin typeface="+mj-lt"/>
            </a:endParaRPr>
          </a:p>
          <a:p>
            <a:pPr marL="342900" lvl="0" indent="-228600">
              <a:lnSpc>
                <a:spcPct val="90000"/>
              </a:lnSpc>
              <a:spcAft>
                <a:spcPts val="600"/>
              </a:spcAft>
              <a:buFont typeface="Arial" panose="020B0604020202020204" pitchFamily="34" charset="0"/>
              <a:buChar char="•"/>
            </a:pPr>
            <a:endParaRPr lang="en-US" sz="2000" dirty="0">
              <a:effectLst/>
            </a:endParaRPr>
          </a:p>
          <a:p>
            <a:pPr marL="285750" indent="-228600">
              <a:lnSpc>
                <a:spcPct val="90000"/>
              </a:lnSpc>
              <a:spcAft>
                <a:spcPts val="600"/>
              </a:spcAft>
              <a:buFont typeface="Arial" panose="020B0604020202020204" pitchFamily="34" charset="0"/>
              <a:buChar char="•"/>
            </a:pPr>
            <a:endParaRPr lang="en-US" sz="2000" dirty="0"/>
          </a:p>
        </p:txBody>
      </p:sp>
      <p:sp>
        <p:nvSpPr>
          <p:cNvPr id="31" name="Title 1">
            <a:extLst>
              <a:ext uri="{FF2B5EF4-FFF2-40B4-BE49-F238E27FC236}">
                <a16:creationId xmlns:a16="http://schemas.microsoft.com/office/drawing/2014/main" id="{9B7937CD-8B46-4F71-807A-97160A388A9A}"/>
              </a:ext>
            </a:extLst>
          </p:cNvPr>
          <p:cNvSpPr txBox="1">
            <a:spLocks/>
          </p:cNvSpPr>
          <p:nvPr/>
        </p:nvSpPr>
        <p:spPr>
          <a:xfrm>
            <a:off x="6415640" y="4196932"/>
            <a:ext cx="5500681" cy="12435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dirty="0"/>
              <a:t>.. We play a key role</a:t>
            </a:r>
          </a:p>
        </p:txBody>
      </p:sp>
    </p:spTree>
    <p:extLst>
      <p:ext uri="{BB962C8B-B14F-4D97-AF65-F5344CB8AC3E}">
        <p14:creationId xmlns:p14="http://schemas.microsoft.com/office/powerpoint/2010/main" val="4144987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oman signing contract">
            <a:extLst>
              <a:ext uri="{FF2B5EF4-FFF2-40B4-BE49-F238E27FC236}">
                <a16:creationId xmlns:a16="http://schemas.microsoft.com/office/drawing/2014/main" id="{41818551-6158-46D9-877E-6853702CC9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491" r="-2" b="15535"/>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4" name="Content Placeholder 3"/>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18153" r="-2" b="-2"/>
          <a:stretch/>
        </p:blipFill>
        <p:spPr>
          <a:xfrm>
            <a:off x="4744878"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8" name="Title 1">
            <a:extLst>
              <a:ext uri="{FF2B5EF4-FFF2-40B4-BE49-F238E27FC236}">
                <a16:creationId xmlns:a16="http://schemas.microsoft.com/office/drawing/2014/main" id="{871BDE40-7038-4226-95FE-D6B9595982F3}"/>
              </a:ext>
            </a:extLst>
          </p:cNvPr>
          <p:cNvSpPr>
            <a:spLocks noGrp="1"/>
          </p:cNvSpPr>
          <p:nvPr>
            <p:ph type="title"/>
          </p:nvPr>
        </p:nvSpPr>
        <p:spPr>
          <a:xfrm>
            <a:off x="448056" y="859536"/>
            <a:ext cx="6784950" cy="1243584"/>
          </a:xfrm>
        </p:spPr>
        <p:txBody>
          <a:bodyPr vert="horz" lIns="91440" tIns="45720" rIns="91440" bIns="45720" rtlCol="0" anchor="ctr">
            <a:normAutofit/>
          </a:bodyPr>
          <a:lstStyle/>
          <a:p>
            <a:r>
              <a:rPr lang="en-US" sz="3100" kern="1200" dirty="0">
                <a:solidFill>
                  <a:schemeClr val="tx1"/>
                </a:solidFill>
                <a:effectLst/>
                <a:latin typeface="+mj-lt"/>
                <a:ea typeface="+mj-ea"/>
                <a:cs typeface="+mj-cs"/>
              </a:rPr>
              <a:t>We s</a:t>
            </a:r>
            <a:r>
              <a:rPr lang="en-US" sz="3100" kern="1200" dirty="0">
                <a:solidFill>
                  <a:schemeClr val="tx1"/>
                </a:solidFill>
                <a:latin typeface="+mj-lt"/>
                <a:ea typeface="+mj-ea"/>
                <a:cs typeface="+mj-cs"/>
              </a:rPr>
              <a:t>upport the Transition</a:t>
            </a:r>
          </a:p>
        </p:txBody>
      </p:sp>
      <p:sp>
        <p:nvSpPr>
          <p:cNvPr id="5" name="CasellaDiTesto 4">
            <a:extLst>
              <a:ext uri="{FF2B5EF4-FFF2-40B4-BE49-F238E27FC236}">
                <a16:creationId xmlns:a16="http://schemas.microsoft.com/office/drawing/2014/main" id="{A03E6B8F-D742-41E0-A9C2-D1D2B2183EC3}"/>
              </a:ext>
            </a:extLst>
          </p:cNvPr>
          <p:cNvSpPr txBox="1"/>
          <p:nvPr/>
        </p:nvSpPr>
        <p:spPr>
          <a:xfrm>
            <a:off x="448056" y="2512611"/>
            <a:ext cx="4832803" cy="3664351"/>
          </a:xfrm>
          <a:prstGeom prst="rect">
            <a:avLst/>
          </a:prstGeom>
        </p:spPr>
        <p:txBody>
          <a:bodyPr vert="horz" lIns="91440" tIns="45720" rIns="91440" bIns="45720" rtlCol="0">
            <a:normAutofit/>
          </a:bodyPr>
          <a:lstStyle/>
          <a:p>
            <a:pPr marL="457200" lvl="0" indent="-228600">
              <a:lnSpc>
                <a:spcPct val="90000"/>
              </a:lnSpc>
              <a:spcAft>
                <a:spcPts val="600"/>
              </a:spcAft>
              <a:buFont typeface="Arial" panose="020B0604020202020204" pitchFamily="34" charset="0"/>
              <a:buChar char="•"/>
            </a:pPr>
            <a:r>
              <a:rPr lang="en-US" sz="2000" dirty="0">
                <a:effectLst/>
                <a:latin typeface="+mj-lt"/>
              </a:rPr>
              <a:t>The transition of the oil and gas sector and the mission of </a:t>
            </a:r>
            <a:r>
              <a:rPr lang="en-US" sz="2000" dirty="0">
                <a:latin typeface="+mj-lt"/>
              </a:rPr>
              <a:t>our </a:t>
            </a:r>
            <a:r>
              <a:rPr lang="en-US" sz="2000" dirty="0">
                <a:effectLst/>
                <a:latin typeface="+mj-lt"/>
              </a:rPr>
              <a:t>Committee</a:t>
            </a:r>
          </a:p>
          <a:p>
            <a:pPr marL="457200" lvl="0" indent="-228600">
              <a:lnSpc>
                <a:spcPct val="90000"/>
              </a:lnSpc>
              <a:spcAft>
                <a:spcPts val="600"/>
              </a:spcAft>
              <a:buFont typeface="Arial" panose="020B0604020202020204" pitchFamily="34" charset="0"/>
              <a:buChar char="•"/>
            </a:pPr>
            <a:endParaRPr lang="en-US" sz="2000" dirty="0">
              <a:latin typeface="+mj-lt"/>
            </a:endParaRPr>
          </a:p>
          <a:p>
            <a:pPr marL="457200" lvl="0" indent="-228600">
              <a:lnSpc>
                <a:spcPct val="90000"/>
              </a:lnSpc>
              <a:spcAft>
                <a:spcPts val="600"/>
              </a:spcAft>
              <a:buFont typeface="Arial" panose="020B0604020202020204" pitchFamily="34" charset="0"/>
              <a:buChar char="•"/>
            </a:pPr>
            <a:r>
              <a:rPr lang="en-US" sz="2000" dirty="0">
                <a:latin typeface="+mj-lt"/>
              </a:rPr>
              <a:t>Model clauses and contracts in the energy transition of the oil and gas sector</a:t>
            </a:r>
          </a:p>
          <a:p>
            <a:pPr marL="457200" lvl="0" indent="-228600">
              <a:lnSpc>
                <a:spcPct val="90000"/>
              </a:lnSpc>
              <a:spcAft>
                <a:spcPts val="600"/>
              </a:spcAft>
              <a:buFont typeface="Arial" panose="020B0604020202020204" pitchFamily="34" charset="0"/>
              <a:buChar char="•"/>
            </a:pPr>
            <a:endParaRPr lang="en-US" sz="2000" dirty="0">
              <a:latin typeface="+mj-lt"/>
            </a:endParaRPr>
          </a:p>
          <a:p>
            <a:pPr marL="457200" lvl="0" indent="-228600">
              <a:lnSpc>
                <a:spcPct val="90000"/>
              </a:lnSpc>
              <a:spcAft>
                <a:spcPts val="600"/>
              </a:spcAft>
              <a:buFont typeface="Arial" panose="020B0604020202020204" pitchFamily="34" charset="0"/>
              <a:buChar char="•"/>
            </a:pPr>
            <a:r>
              <a:rPr lang="en-US" sz="2000" dirty="0">
                <a:latin typeface="+mj-lt"/>
              </a:rPr>
              <a:t>Our joint project on Energy Transition Model Clauses</a:t>
            </a:r>
          </a:p>
          <a:p>
            <a:pPr marL="342900" lvl="0" indent="-228600">
              <a:lnSpc>
                <a:spcPct val="90000"/>
              </a:lnSpc>
              <a:spcAft>
                <a:spcPts val="600"/>
              </a:spcAft>
              <a:buFont typeface="Arial" panose="020B0604020202020204" pitchFamily="34" charset="0"/>
              <a:buChar char="•"/>
            </a:pPr>
            <a:endParaRPr lang="en-US" sz="2000" dirty="0">
              <a:latin typeface="+mj-lt"/>
            </a:endParaRPr>
          </a:p>
          <a:p>
            <a:pPr marL="342900" lvl="0" indent="-228600">
              <a:lnSpc>
                <a:spcPct val="90000"/>
              </a:lnSpc>
              <a:spcAft>
                <a:spcPts val="600"/>
              </a:spcAft>
              <a:buFont typeface="Arial" panose="020B0604020202020204" pitchFamily="34" charset="0"/>
              <a:buChar char="•"/>
            </a:pPr>
            <a:endParaRPr lang="en-US" sz="2000" dirty="0">
              <a:effectLst/>
              <a:latin typeface="+mj-lt"/>
            </a:endParaRPr>
          </a:p>
          <a:p>
            <a:pPr marL="285750" indent="-228600">
              <a:lnSpc>
                <a:spcPct val="90000"/>
              </a:lnSpc>
              <a:spcAft>
                <a:spcPts val="600"/>
              </a:spcAft>
              <a:buFont typeface="Arial" panose="020B0604020202020204" pitchFamily="34" charset="0"/>
              <a:buChar char="•"/>
            </a:pPr>
            <a:endParaRPr lang="en-US" sz="2000" dirty="0"/>
          </a:p>
        </p:txBody>
      </p:sp>
      <p:sp>
        <p:nvSpPr>
          <p:cNvPr id="12" name="Title 1">
            <a:extLst>
              <a:ext uri="{FF2B5EF4-FFF2-40B4-BE49-F238E27FC236}">
                <a16:creationId xmlns:a16="http://schemas.microsoft.com/office/drawing/2014/main" id="{0AA65408-F665-424B-923B-44783A15ADAD}"/>
              </a:ext>
            </a:extLst>
          </p:cNvPr>
          <p:cNvSpPr txBox="1">
            <a:spLocks/>
          </p:cNvSpPr>
          <p:nvPr/>
        </p:nvSpPr>
        <p:spPr>
          <a:xfrm>
            <a:off x="6415640" y="4196932"/>
            <a:ext cx="5500681" cy="1243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 Model contracts and clauses</a:t>
            </a:r>
          </a:p>
          <a:p>
            <a:r>
              <a:rPr lang="en-US" sz="2800" dirty="0"/>
              <a:t>           </a:t>
            </a:r>
          </a:p>
          <a:p>
            <a:r>
              <a:rPr lang="en-US" sz="2800" dirty="0"/>
              <a:t>	 … Streamlining processes</a:t>
            </a:r>
          </a:p>
          <a:p>
            <a:r>
              <a:rPr lang="en-US" sz="2800" dirty="0"/>
              <a:t>	</a:t>
            </a:r>
          </a:p>
          <a:p>
            <a:r>
              <a:rPr lang="en-US" sz="2800" dirty="0"/>
              <a:t>                	      … Ensuring balance</a:t>
            </a:r>
          </a:p>
        </p:txBody>
      </p:sp>
    </p:spTree>
    <p:extLst>
      <p:ext uri="{BB962C8B-B14F-4D97-AF65-F5344CB8AC3E}">
        <p14:creationId xmlns:p14="http://schemas.microsoft.com/office/powerpoint/2010/main" val="3932415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hanghai skyline">
            <a:extLst>
              <a:ext uri="{FF2B5EF4-FFF2-40B4-BE49-F238E27FC236}">
                <a16:creationId xmlns:a16="http://schemas.microsoft.com/office/drawing/2014/main" id="{6815B560-6999-4274-A3B9-F7B95DF093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769" r="-2" b="-2"/>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4" name="Content Placeholder 3"/>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18153" r="-2" b="-2"/>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8" name="Title 1">
            <a:extLst>
              <a:ext uri="{FF2B5EF4-FFF2-40B4-BE49-F238E27FC236}">
                <a16:creationId xmlns:a16="http://schemas.microsoft.com/office/drawing/2014/main" id="{871BDE40-7038-4226-95FE-D6B9595982F3}"/>
              </a:ext>
            </a:extLst>
          </p:cNvPr>
          <p:cNvSpPr>
            <a:spLocks noGrp="1"/>
          </p:cNvSpPr>
          <p:nvPr>
            <p:ph type="title"/>
          </p:nvPr>
        </p:nvSpPr>
        <p:spPr>
          <a:xfrm>
            <a:off x="448056" y="859536"/>
            <a:ext cx="4832802" cy="1243584"/>
          </a:xfrm>
        </p:spPr>
        <p:txBody>
          <a:bodyPr vert="horz" lIns="91440" tIns="45720" rIns="91440" bIns="45720" rtlCol="0" anchor="ctr">
            <a:normAutofit/>
          </a:bodyPr>
          <a:lstStyle/>
          <a:p>
            <a:r>
              <a:rPr lang="en-US" sz="3400" kern="1200">
                <a:solidFill>
                  <a:schemeClr val="tx1"/>
                </a:solidFill>
                <a:effectLst/>
                <a:latin typeface="+mj-lt"/>
                <a:ea typeface="+mj-ea"/>
                <a:cs typeface="+mj-cs"/>
              </a:rPr>
              <a:t>We s</a:t>
            </a:r>
            <a:r>
              <a:rPr lang="en-US" sz="3400" kern="1200">
                <a:solidFill>
                  <a:schemeClr val="tx1"/>
                </a:solidFill>
                <a:latin typeface="+mj-lt"/>
                <a:ea typeface="+mj-ea"/>
                <a:cs typeface="+mj-cs"/>
              </a:rPr>
              <a:t>upport the Transition</a:t>
            </a:r>
          </a:p>
        </p:txBody>
      </p:sp>
      <p:sp>
        <p:nvSpPr>
          <p:cNvPr id="5" name="CasellaDiTesto 4">
            <a:extLst>
              <a:ext uri="{FF2B5EF4-FFF2-40B4-BE49-F238E27FC236}">
                <a16:creationId xmlns:a16="http://schemas.microsoft.com/office/drawing/2014/main" id="{A03E6B8F-D742-41E0-A9C2-D1D2B2183EC3}"/>
              </a:ext>
            </a:extLst>
          </p:cNvPr>
          <p:cNvSpPr txBox="1"/>
          <p:nvPr/>
        </p:nvSpPr>
        <p:spPr>
          <a:xfrm>
            <a:off x="448056" y="2512611"/>
            <a:ext cx="4832803" cy="3664351"/>
          </a:xfrm>
          <a:prstGeom prst="rect">
            <a:avLst/>
          </a:prstGeom>
        </p:spPr>
        <p:txBody>
          <a:bodyPr vert="horz" lIns="91440" tIns="45720" rIns="91440" bIns="45720" rtlCol="0">
            <a:normAutofit/>
          </a:bodyPr>
          <a:lstStyle/>
          <a:p>
            <a:pPr marL="457200" lvl="0" indent="-228600">
              <a:lnSpc>
                <a:spcPct val="90000"/>
              </a:lnSpc>
              <a:spcAft>
                <a:spcPts val="600"/>
              </a:spcAft>
              <a:buFont typeface="Arial" panose="020B0604020202020204" pitchFamily="34" charset="0"/>
              <a:buChar char="•"/>
            </a:pPr>
            <a:endParaRPr lang="en-US" sz="2400" dirty="0">
              <a:latin typeface="+mj-lt"/>
            </a:endParaRPr>
          </a:p>
          <a:p>
            <a:pPr marL="457200" lvl="0" indent="-228600">
              <a:lnSpc>
                <a:spcPct val="90000"/>
              </a:lnSpc>
              <a:spcAft>
                <a:spcPts val="600"/>
              </a:spcAft>
              <a:buFont typeface="Arial" panose="020B0604020202020204" pitchFamily="34" charset="0"/>
              <a:buChar char="•"/>
            </a:pPr>
            <a:r>
              <a:rPr lang="en-US" sz="2400" dirty="0">
                <a:latin typeface="+mj-lt"/>
              </a:rPr>
              <a:t>A Collaboration for Credibility</a:t>
            </a:r>
          </a:p>
          <a:p>
            <a:pPr marL="457200" lvl="0" indent="-228600">
              <a:lnSpc>
                <a:spcPct val="90000"/>
              </a:lnSpc>
              <a:spcAft>
                <a:spcPts val="600"/>
              </a:spcAft>
              <a:buFont typeface="Arial" panose="020B0604020202020204" pitchFamily="34" charset="0"/>
              <a:buChar char="•"/>
            </a:pPr>
            <a:endParaRPr lang="en-US" sz="2400" dirty="0">
              <a:latin typeface="+mj-lt"/>
            </a:endParaRPr>
          </a:p>
          <a:p>
            <a:pPr marL="457200" lvl="0" indent="-228600">
              <a:lnSpc>
                <a:spcPct val="90000"/>
              </a:lnSpc>
              <a:spcAft>
                <a:spcPts val="600"/>
              </a:spcAft>
              <a:buFont typeface="Arial" panose="020B0604020202020204" pitchFamily="34" charset="0"/>
              <a:buChar char="•"/>
            </a:pPr>
            <a:r>
              <a:rPr lang="en-US" sz="2400" dirty="0">
                <a:latin typeface="+mj-lt"/>
              </a:rPr>
              <a:t>Working </a:t>
            </a:r>
            <a:r>
              <a:rPr lang="en-US" sz="2400">
                <a:latin typeface="+mj-lt"/>
              </a:rPr>
              <a:t>Across Generations</a:t>
            </a:r>
          </a:p>
          <a:p>
            <a:pPr marL="457200" lvl="0" indent="-228600">
              <a:lnSpc>
                <a:spcPct val="90000"/>
              </a:lnSpc>
              <a:spcAft>
                <a:spcPts val="600"/>
              </a:spcAft>
              <a:buFont typeface="Arial" panose="020B0604020202020204" pitchFamily="34" charset="0"/>
              <a:buChar char="•"/>
            </a:pPr>
            <a:endParaRPr lang="en-US" sz="2400">
              <a:latin typeface="+mj-lt"/>
            </a:endParaRPr>
          </a:p>
          <a:p>
            <a:pPr marL="457200" lvl="0" indent="-228600">
              <a:lnSpc>
                <a:spcPct val="90000"/>
              </a:lnSpc>
              <a:spcAft>
                <a:spcPts val="600"/>
              </a:spcAft>
              <a:buFont typeface="Arial" panose="020B0604020202020204" pitchFamily="34" charset="0"/>
              <a:buChar char="•"/>
            </a:pPr>
            <a:r>
              <a:rPr lang="en-US" sz="2400" dirty="0">
                <a:latin typeface="+mj-lt"/>
              </a:rPr>
              <a:t>A Call for Participation</a:t>
            </a:r>
          </a:p>
          <a:p>
            <a:pPr marL="342900" lvl="0" indent="-228600">
              <a:lnSpc>
                <a:spcPct val="90000"/>
              </a:lnSpc>
              <a:spcAft>
                <a:spcPts val="600"/>
              </a:spcAft>
              <a:buFont typeface="Arial" panose="020B0604020202020204" pitchFamily="34" charset="0"/>
              <a:buChar char="•"/>
            </a:pPr>
            <a:endParaRPr lang="en-US" sz="2400" dirty="0"/>
          </a:p>
          <a:p>
            <a:pPr marL="342900" lvl="0" indent="-228600">
              <a:lnSpc>
                <a:spcPct val="90000"/>
              </a:lnSpc>
              <a:spcAft>
                <a:spcPts val="600"/>
              </a:spcAft>
              <a:buFont typeface="Arial" panose="020B0604020202020204" pitchFamily="34" charset="0"/>
              <a:buChar char="•"/>
            </a:pPr>
            <a:endParaRPr lang="en-US" sz="2400" dirty="0">
              <a:effectLst/>
            </a:endParaRPr>
          </a:p>
          <a:p>
            <a:pPr marL="285750"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2664840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12191999" cy="6863241"/>
          </a:xfrm>
          <a:prstGeom prst="rect">
            <a:avLst/>
          </a:prstGeom>
        </p:spPr>
      </p:pic>
      <p:sp>
        <p:nvSpPr>
          <p:cNvPr id="4" name="Title 3"/>
          <p:cNvSpPr>
            <a:spLocks noGrp="1"/>
          </p:cNvSpPr>
          <p:nvPr>
            <p:ph type="title"/>
          </p:nvPr>
        </p:nvSpPr>
        <p:spPr>
          <a:xfrm>
            <a:off x="838197" y="239613"/>
            <a:ext cx="10515600" cy="1325563"/>
          </a:xfrm>
        </p:spPr>
        <p:txBody>
          <a:bodyPr/>
          <a:lstStyle/>
          <a:p>
            <a:r>
              <a:rPr lang="en-US" b="1" dirty="0"/>
              <a:t>Objectives of a “right-paced” energy transition</a:t>
            </a:r>
          </a:p>
        </p:txBody>
      </p:sp>
      <p:graphicFrame>
        <p:nvGraphicFramePr>
          <p:cNvPr id="5" name="Diagram 4"/>
          <p:cNvGraphicFramePr/>
          <p:nvPr>
            <p:extLst>
              <p:ext uri="{D42A27DB-BD31-4B8C-83A1-F6EECF244321}">
                <p14:modId xmlns:p14="http://schemas.microsoft.com/office/powerpoint/2010/main" val="1676148265"/>
              </p:ext>
            </p:extLst>
          </p:nvPr>
        </p:nvGraphicFramePr>
        <p:xfrm>
          <a:off x="5638797" y="1263386"/>
          <a:ext cx="5012093" cy="4510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lowchart: Alternate Process 1"/>
          <p:cNvSpPr/>
          <p:nvPr/>
        </p:nvSpPr>
        <p:spPr>
          <a:xfrm>
            <a:off x="838197" y="1852862"/>
            <a:ext cx="3577392" cy="914400"/>
          </a:xfrm>
          <a:prstGeom prst="flowChartAlternateProcess">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a:p>
            <a:pPr algn="ctr"/>
            <a:r>
              <a:rPr lang="en-US" sz="1600" dirty="0"/>
              <a:t>Economic Adaption</a:t>
            </a:r>
          </a:p>
          <a:p>
            <a:pPr algn="ctr"/>
            <a:r>
              <a:rPr lang="en-US" sz="1400" dirty="0"/>
              <a:t>Financial support is needed for compensating losses of incomes</a:t>
            </a:r>
          </a:p>
          <a:p>
            <a:pPr algn="ctr"/>
            <a:endParaRPr lang="en-US" dirty="0"/>
          </a:p>
        </p:txBody>
      </p:sp>
      <p:sp>
        <p:nvSpPr>
          <p:cNvPr id="8" name="Flowchart: Alternate Process 7"/>
          <p:cNvSpPr/>
          <p:nvPr/>
        </p:nvSpPr>
        <p:spPr>
          <a:xfrm>
            <a:off x="838197" y="2811806"/>
            <a:ext cx="3577392" cy="914400"/>
          </a:xfrm>
          <a:prstGeom prst="flowChartAlternateProcess">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Energy Access and Security:</a:t>
            </a:r>
          </a:p>
          <a:p>
            <a:pPr algn="ctr"/>
            <a:r>
              <a:rPr lang="en-US" sz="1400" dirty="0"/>
              <a:t>Poverty can only be eliminated with an affordable energy supply</a:t>
            </a:r>
          </a:p>
        </p:txBody>
      </p:sp>
      <p:sp>
        <p:nvSpPr>
          <p:cNvPr id="9" name="Flowchart: Alternate Process 8"/>
          <p:cNvSpPr/>
          <p:nvPr/>
        </p:nvSpPr>
        <p:spPr>
          <a:xfrm>
            <a:off x="838197" y="4729694"/>
            <a:ext cx="3577392" cy="913432"/>
          </a:xfrm>
          <a:prstGeom prst="flowChartAlternateProcess">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a:p>
            <a:pPr algn="ctr"/>
            <a:r>
              <a:rPr lang="en-US" sz="1600" dirty="0"/>
              <a:t>Development objectives </a:t>
            </a:r>
          </a:p>
          <a:p>
            <a:pPr algn="ctr"/>
            <a:r>
              <a:rPr lang="en-US" sz="1400" dirty="0"/>
              <a:t>All human beings have right to achieve a goo standards of living</a:t>
            </a:r>
          </a:p>
          <a:p>
            <a:pPr algn="ctr"/>
            <a:endParaRPr lang="en-US" dirty="0"/>
          </a:p>
        </p:txBody>
      </p:sp>
      <p:sp>
        <p:nvSpPr>
          <p:cNvPr id="10" name="Flowchart: Alternate Process 9"/>
          <p:cNvSpPr/>
          <p:nvPr/>
        </p:nvSpPr>
        <p:spPr>
          <a:xfrm>
            <a:off x="838197" y="3770750"/>
            <a:ext cx="3577392" cy="914400"/>
          </a:xfrm>
          <a:prstGeom prst="flowChartAlternateProcess">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Reduction of GHG Emissions</a:t>
            </a:r>
            <a:endParaRPr lang="en-US" sz="1400" dirty="0"/>
          </a:p>
          <a:p>
            <a:pPr algn="ctr"/>
            <a:r>
              <a:rPr lang="en-US" sz="1400" dirty="0"/>
              <a:t>Only then can the Paris agreement goals be reached</a:t>
            </a:r>
          </a:p>
        </p:txBody>
      </p:sp>
    </p:spTree>
    <p:extLst>
      <p:ext uri="{BB962C8B-B14F-4D97-AF65-F5344CB8AC3E}">
        <p14:creationId xmlns:p14="http://schemas.microsoft.com/office/powerpoint/2010/main" val="141777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8153" r="-2" b="-2"/>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2" name="Title 1"/>
          <p:cNvSpPr>
            <a:spLocks noGrp="1"/>
          </p:cNvSpPr>
          <p:nvPr>
            <p:ph type="title"/>
          </p:nvPr>
        </p:nvSpPr>
        <p:spPr>
          <a:xfrm>
            <a:off x="448056" y="859536"/>
            <a:ext cx="4832802" cy="1243584"/>
          </a:xfrm>
        </p:spPr>
        <p:txBody>
          <a:bodyPr vert="horz" lIns="91440" tIns="45720" rIns="91440" bIns="45720" rtlCol="0" anchor="ctr">
            <a:normAutofit/>
          </a:bodyPr>
          <a:lstStyle/>
          <a:p>
            <a:r>
              <a:rPr lang="en-US" sz="3400" kern="1200" dirty="0">
                <a:latin typeface="+mj-lt"/>
                <a:ea typeface="+mj-ea"/>
                <a:cs typeface="+mj-cs"/>
              </a:rPr>
              <a:t>Q&amp;A </a:t>
            </a:r>
          </a:p>
        </p:txBody>
      </p:sp>
      <p:sp>
        <p:nvSpPr>
          <p:cNvPr id="6" name="CasellaDiTesto 5">
            <a:extLst>
              <a:ext uri="{FF2B5EF4-FFF2-40B4-BE49-F238E27FC236}">
                <a16:creationId xmlns:a16="http://schemas.microsoft.com/office/drawing/2014/main" id="{3A42CAFF-13B9-4784-B43D-533BFFFEA691}"/>
              </a:ext>
            </a:extLst>
          </p:cNvPr>
          <p:cNvSpPr txBox="1"/>
          <p:nvPr/>
        </p:nvSpPr>
        <p:spPr>
          <a:xfrm>
            <a:off x="448056" y="2512611"/>
            <a:ext cx="4832803" cy="3664351"/>
          </a:xfrm>
          <a:prstGeom prst="rect">
            <a:avLst/>
          </a:prstGeom>
        </p:spPr>
        <p:txBody>
          <a:bodyPr vert="horz" lIns="91440" tIns="45720" rIns="91440" bIns="45720" rtlCol="0">
            <a:normAutofit/>
          </a:bodyPr>
          <a:lstStyle/>
          <a:p>
            <a:pPr marL="0" indent="-228600">
              <a:lnSpc>
                <a:spcPct val="90000"/>
              </a:lnSpc>
              <a:spcAft>
                <a:spcPts val="600"/>
              </a:spcAft>
              <a:buFont typeface="Arial" panose="020B0604020202020204" pitchFamily="34" charset="0"/>
              <a:buChar char="•"/>
            </a:pPr>
            <a:endParaRPr lang="en-US" sz="2000" b="1" u="sng" dirty="0"/>
          </a:p>
          <a:p>
            <a:pPr marL="0" indent="-228600">
              <a:lnSpc>
                <a:spcPct val="90000"/>
              </a:lnSpc>
              <a:spcAft>
                <a:spcPts val="600"/>
              </a:spcAft>
              <a:buFont typeface="Arial" panose="020B0604020202020204" pitchFamily="34" charset="0"/>
              <a:buChar char="•"/>
            </a:pPr>
            <a:endParaRPr lang="en-US" sz="2000" b="1" i="0" u="sng" dirty="0"/>
          </a:p>
          <a:p>
            <a:pPr marL="0" indent="-228600">
              <a:lnSpc>
                <a:spcPct val="90000"/>
              </a:lnSpc>
              <a:spcAft>
                <a:spcPts val="600"/>
              </a:spcAft>
              <a:buFont typeface="Arial" panose="020B0604020202020204" pitchFamily="34" charset="0"/>
              <a:buChar char="•"/>
            </a:pPr>
            <a:endParaRPr lang="en-US" sz="2000" b="1" i="0" dirty="0"/>
          </a:p>
          <a:p>
            <a:pPr marL="0" indent="-228600">
              <a:lnSpc>
                <a:spcPct val="90000"/>
              </a:lnSpc>
              <a:spcAft>
                <a:spcPts val="600"/>
              </a:spcAft>
              <a:buFont typeface="Arial" panose="020B0604020202020204" pitchFamily="34" charset="0"/>
              <a:buChar char="•"/>
            </a:pPr>
            <a:endParaRPr lang="en-US" sz="2000" b="1" u="sng" dirty="0"/>
          </a:p>
        </p:txBody>
      </p:sp>
    </p:spTree>
    <p:extLst>
      <p:ext uri="{BB962C8B-B14F-4D97-AF65-F5344CB8AC3E}">
        <p14:creationId xmlns:p14="http://schemas.microsoft.com/office/powerpoint/2010/main" val="6930625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CC06-18AC-A127-052F-955F14A256D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C29A1CA-3797-1B41-D9E6-A266C3F0F544}"/>
              </a:ext>
            </a:extLst>
          </p:cNvPr>
          <p:cNvSpPr>
            <a:spLocks noGrp="1"/>
          </p:cNvSpPr>
          <p:nvPr>
            <p:ph type="subTitle" idx="1"/>
          </p:nvPr>
        </p:nvSpPr>
        <p:spPr/>
        <p:txBody>
          <a:bodyPr/>
          <a:lstStyle/>
          <a:p>
            <a:endParaRPr lang="en-US"/>
          </a:p>
        </p:txBody>
      </p:sp>
      <p:pic>
        <p:nvPicPr>
          <p:cNvPr id="5" name="Picture 4" descr="Graphical user interface, text, website&#10;&#10;Description automatically generated">
            <a:extLst>
              <a:ext uri="{FF2B5EF4-FFF2-40B4-BE49-F238E27FC236}">
                <a16:creationId xmlns:a16="http://schemas.microsoft.com/office/drawing/2014/main" id="{9709DCF3-D012-9152-8603-B25B14CF20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04317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9" y="-3346"/>
            <a:ext cx="12193057" cy="6864691"/>
          </a:xfrm>
          <a:prstGeom prst="rect">
            <a:avLst/>
          </a:prstGeom>
        </p:spPr>
      </p:pic>
      <p:pic>
        <p:nvPicPr>
          <p:cNvPr id="7" name="Picture 6"/>
          <p:cNvPicPr>
            <a:picLocks noChangeAspect="1"/>
          </p:cNvPicPr>
          <p:nvPr/>
        </p:nvPicPr>
        <p:blipFill>
          <a:blip r:embed="rId4"/>
          <a:stretch>
            <a:fillRect/>
          </a:stretch>
        </p:blipFill>
        <p:spPr>
          <a:xfrm>
            <a:off x="0" y="-245872"/>
            <a:ext cx="12191999" cy="7103872"/>
          </a:xfrm>
          <a:prstGeom prst="rect">
            <a:avLst/>
          </a:prstGeom>
          <a:solidFill>
            <a:srgbClr val="44546A"/>
          </a:solidFill>
        </p:spPr>
      </p:pic>
      <p:sp>
        <p:nvSpPr>
          <p:cNvPr id="4" name="Title 3"/>
          <p:cNvSpPr>
            <a:spLocks noGrp="1"/>
          </p:cNvSpPr>
          <p:nvPr>
            <p:ph type="title"/>
          </p:nvPr>
        </p:nvSpPr>
        <p:spPr>
          <a:xfrm>
            <a:off x="837225" y="-8586"/>
            <a:ext cx="10515600" cy="1325563"/>
          </a:xfrm>
        </p:spPr>
        <p:txBody>
          <a:bodyPr/>
          <a:lstStyle/>
          <a:p>
            <a:r>
              <a:rPr lang="en-US" b="1" dirty="0"/>
              <a:t>	What to consider in the regulatory space</a:t>
            </a:r>
          </a:p>
        </p:txBody>
      </p:sp>
      <p:sp>
        <p:nvSpPr>
          <p:cNvPr id="5" name="Rounded Rectangle 4"/>
          <p:cNvSpPr/>
          <p:nvPr/>
        </p:nvSpPr>
        <p:spPr>
          <a:xfrm>
            <a:off x="4320533" y="1690688"/>
            <a:ext cx="2675021" cy="1419726"/>
          </a:xfrm>
          <a:prstGeom prst="round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144165" y="1690688"/>
            <a:ext cx="2675021" cy="1419726"/>
          </a:xfrm>
          <a:prstGeom prst="round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 name="Rounded Rectangle 9"/>
          <p:cNvSpPr/>
          <p:nvPr/>
        </p:nvSpPr>
        <p:spPr>
          <a:xfrm>
            <a:off x="7467600" y="1690688"/>
            <a:ext cx="2675021" cy="1419726"/>
          </a:xfrm>
          <a:prstGeom prst="round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633535" y="1696315"/>
            <a:ext cx="2343150" cy="1169551"/>
          </a:xfrm>
          <a:prstGeom prst="rect">
            <a:avLst/>
          </a:prstGeom>
          <a:noFill/>
        </p:spPr>
        <p:txBody>
          <a:bodyPr wrap="square" rtlCol="0" anchor="ctr">
            <a:spAutoFit/>
          </a:bodyPr>
          <a:lstStyle/>
          <a:p>
            <a:pPr algn="ctr"/>
            <a:r>
              <a:rPr lang="en-US" sz="2200" dirty="0" err="1">
                <a:solidFill>
                  <a:schemeClr val="bg1"/>
                </a:solidFill>
              </a:rPr>
              <a:t>Softlaw</a:t>
            </a:r>
            <a:endParaRPr lang="en-US" sz="2200" dirty="0">
              <a:solidFill>
                <a:schemeClr val="bg1"/>
              </a:solidFill>
            </a:endParaRPr>
          </a:p>
          <a:p>
            <a:pPr algn="ctr"/>
            <a:endParaRPr lang="en-US" sz="1600" dirty="0">
              <a:solidFill>
                <a:schemeClr val="bg1"/>
              </a:solidFill>
            </a:endParaRPr>
          </a:p>
          <a:p>
            <a:pPr algn="ctr"/>
            <a:r>
              <a:rPr lang="en-US" sz="1600" dirty="0">
                <a:solidFill>
                  <a:schemeClr val="bg1"/>
                </a:solidFill>
              </a:rPr>
              <a:t>Initiated by non-state entities</a:t>
            </a:r>
          </a:p>
        </p:txBody>
      </p:sp>
      <p:sp>
        <p:nvSpPr>
          <p:cNvPr id="13" name="TextBox 12"/>
          <p:cNvSpPr txBox="1"/>
          <p:nvPr/>
        </p:nvSpPr>
        <p:spPr>
          <a:xfrm>
            <a:off x="4436838" y="1691345"/>
            <a:ext cx="2442411" cy="1169551"/>
          </a:xfrm>
          <a:prstGeom prst="rect">
            <a:avLst/>
          </a:prstGeom>
          <a:noFill/>
        </p:spPr>
        <p:txBody>
          <a:bodyPr wrap="square" rtlCol="0" anchor="ctr">
            <a:spAutoFit/>
          </a:bodyPr>
          <a:lstStyle/>
          <a:p>
            <a:pPr algn="ctr"/>
            <a:r>
              <a:rPr lang="en-US" sz="2200" dirty="0">
                <a:solidFill>
                  <a:schemeClr val="bg1"/>
                </a:solidFill>
              </a:rPr>
              <a:t>Legal sources</a:t>
            </a:r>
          </a:p>
          <a:p>
            <a:pPr algn="ctr"/>
            <a:endParaRPr lang="en-US" sz="1600" dirty="0">
              <a:solidFill>
                <a:schemeClr val="bg1"/>
              </a:solidFill>
            </a:endParaRPr>
          </a:p>
          <a:p>
            <a:pPr algn="ctr"/>
            <a:r>
              <a:rPr lang="en-US" sz="1600" dirty="0">
                <a:solidFill>
                  <a:schemeClr val="bg1"/>
                </a:solidFill>
              </a:rPr>
              <a:t>Emerging in multiple jurisdictions</a:t>
            </a:r>
          </a:p>
        </p:txBody>
      </p:sp>
      <p:sp>
        <p:nvSpPr>
          <p:cNvPr id="15" name="Flowchart: Alternate Process 14"/>
          <p:cNvSpPr/>
          <p:nvPr/>
        </p:nvSpPr>
        <p:spPr>
          <a:xfrm>
            <a:off x="1173466" y="3722797"/>
            <a:ext cx="8969155" cy="914400"/>
          </a:xfrm>
          <a:prstGeom prst="flowChartAlternateProcess">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157950" y="3995331"/>
            <a:ext cx="7000186" cy="369332"/>
          </a:xfrm>
          <a:prstGeom prst="rect">
            <a:avLst/>
          </a:prstGeom>
          <a:noFill/>
        </p:spPr>
        <p:txBody>
          <a:bodyPr wrap="none" rtlCol="0">
            <a:spAutoFit/>
          </a:bodyPr>
          <a:lstStyle/>
          <a:p>
            <a:r>
              <a:rPr lang="en-US" dirty="0">
                <a:solidFill>
                  <a:schemeClr val="bg1"/>
                </a:solidFill>
              </a:rPr>
              <a:t>Oil and gas are here to stay because it is needed to sustain development </a:t>
            </a:r>
          </a:p>
        </p:txBody>
      </p:sp>
      <p:sp>
        <p:nvSpPr>
          <p:cNvPr id="3" name="TextBox 2"/>
          <p:cNvSpPr txBox="1"/>
          <p:nvPr/>
        </p:nvSpPr>
        <p:spPr>
          <a:xfrm>
            <a:off x="1235016" y="1859505"/>
            <a:ext cx="2493320" cy="1231106"/>
          </a:xfrm>
          <a:prstGeom prst="rect">
            <a:avLst/>
          </a:prstGeom>
          <a:noFill/>
        </p:spPr>
        <p:txBody>
          <a:bodyPr wrap="square" rtlCol="0">
            <a:spAutoFit/>
          </a:bodyPr>
          <a:lstStyle/>
          <a:p>
            <a:pPr algn="ctr"/>
            <a:r>
              <a:rPr lang="en-US" sz="2200" dirty="0">
                <a:solidFill>
                  <a:schemeClr val="bg1"/>
                </a:solidFill>
              </a:rPr>
              <a:t>Net-Zero pledges</a:t>
            </a:r>
          </a:p>
          <a:p>
            <a:endParaRPr lang="en-US" dirty="0"/>
          </a:p>
          <a:p>
            <a:pPr algn="ctr"/>
            <a:r>
              <a:rPr lang="en-US" sz="1600" dirty="0">
                <a:solidFill>
                  <a:schemeClr val="bg1"/>
                </a:solidFill>
              </a:rPr>
              <a:t>Expression of political will</a:t>
            </a:r>
          </a:p>
          <a:p>
            <a:endParaRPr lang="en-US" dirty="0"/>
          </a:p>
        </p:txBody>
      </p:sp>
      <p:sp>
        <p:nvSpPr>
          <p:cNvPr id="16" name="Rounded Rectangle 15"/>
          <p:cNvSpPr/>
          <p:nvPr/>
        </p:nvSpPr>
        <p:spPr>
          <a:xfrm>
            <a:off x="6130090" y="3484125"/>
            <a:ext cx="1743376" cy="7124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8564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45872"/>
            <a:ext cx="12191999" cy="7103872"/>
          </a:xfrm>
          <a:prstGeom prst="rect">
            <a:avLst/>
          </a:prstGeom>
          <a:solidFill>
            <a:srgbClr val="44546A"/>
          </a:solidFill>
        </p:spPr>
      </p:pic>
      <p:sp>
        <p:nvSpPr>
          <p:cNvPr id="2" name="Title 1"/>
          <p:cNvSpPr>
            <a:spLocks noGrp="1"/>
          </p:cNvSpPr>
          <p:nvPr>
            <p:ph type="title"/>
          </p:nvPr>
        </p:nvSpPr>
        <p:spPr>
          <a:xfrm>
            <a:off x="838199" y="113770"/>
            <a:ext cx="10515600" cy="1325563"/>
          </a:xfrm>
        </p:spPr>
        <p:txBody>
          <a:bodyPr/>
          <a:lstStyle/>
          <a:p>
            <a:pPr algn="ctr"/>
            <a:r>
              <a:rPr lang="en-US" b="1" dirty="0"/>
              <a:t>Some legislative developments</a:t>
            </a:r>
          </a:p>
        </p:txBody>
      </p:sp>
      <p:graphicFrame>
        <p:nvGraphicFramePr>
          <p:cNvPr id="3" name="Diagram 2"/>
          <p:cNvGraphicFramePr/>
          <p:nvPr>
            <p:extLst>
              <p:ext uri="{D42A27DB-BD31-4B8C-83A1-F6EECF244321}">
                <p14:modId xmlns:p14="http://schemas.microsoft.com/office/powerpoint/2010/main" val="779758797"/>
              </p:ext>
            </p:extLst>
          </p:nvPr>
        </p:nvGraphicFramePr>
        <p:xfrm>
          <a:off x="2709949" y="1289704"/>
          <a:ext cx="7450050" cy="45292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73081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5241"/>
            <a:ext cx="12191999" cy="6863241"/>
          </a:xfrm>
          <a:prstGeom prst="rect">
            <a:avLst/>
          </a:prstGeom>
          <a:solidFill>
            <a:srgbClr val="44546A"/>
          </a:solidFill>
        </p:spPr>
      </p:pic>
      <p:sp>
        <p:nvSpPr>
          <p:cNvPr id="4" name="Title 3"/>
          <p:cNvSpPr>
            <a:spLocks noGrp="1"/>
          </p:cNvSpPr>
          <p:nvPr>
            <p:ph type="title"/>
          </p:nvPr>
        </p:nvSpPr>
        <p:spPr>
          <a:xfrm>
            <a:off x="805543" y="206401"/>
            <a:ext cx="10515600" cy="1325563"/>
          </a:xfrm>
        </p:spPr>
        <p:txBody>
          <a:bodyPr/>
          <a:lstStyle/>
          <a:p>
            <a:pPr algn="ctr"/>
            <a:r>
              <a:rPr lang="en-US" b="1" dirty="0"/>
              <a:t>What could future regulation take into consideration</a:t>
            </a:r>
          </a:p>
        </p:txBody>
      </p:sp>
      <p:sp>
        <p:nvSpPr>
          <p:cNvPr id="2" name="Oval 1"/>
          <p:cNvSpPr/>
          <p:nvPr/>
        </p:nvSpPr>
        <p:spPr>
          <a:xfrm>
            <a:off x="805542" y="2294601"/>
            <a:ext cx="3927101" cy="135337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450742" y="3052159"/>
            <a:ext cx="3934552" cy="1559293"/>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05542" y="4052236"/>
            <a:ext cx="3623733" cy="134715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998259" y="4251690"/>
            <a:ext cx="3546450" cy="128696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021051" y="2294601"/>
            <a:ext cx="3365404" cy="117107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971269" y="3323973"/>
            <a:ext cx="2811155" cy="1015663"/>
          </a:xfrm>
          <a:prstGeom prst="rect">
            <a:avLst/>
          </a:prstGeom>
          <a:noFill/>
        </p:spPr>
        <p:txBody>
          <a:bodyPr wrap="square" rtlCol="0">
            <a:spAutoFit/>
          </a:bodyPr>
          <a:lstStyle/>
          <a:p>
            <a:r>
              <a:rPr lang="en-US" sz="1600" b="1" dirty="0">
                <a:solidFill>
                  <a:schemeClr val="bg1"/>
                </a:solidFill>
              </a:rPr>
              <a:t>Technology Neutral Legislation</a:t>
            </a:r>
          </a:p>
          <a:p>
            <a:endParaRPr lang="en-US" sz="1600" b="1" dirty="0">
              <a:solidFill>
                <a:schemeClr val="bg1"/>
              </a:solidFill>
            </a:endParaRPr>
          </a:p>
          <a:p>
            <a:pPr algn="ctr"/>
            <a:r>
              <a:rPr lang="en-US" sz="1400" dirty="0">
                <a:solidFill>
                  <a:schemeClr val="bg1"/>
                </a:solidFill>
              </a:rPr>
              <a:t>All emission reducing technologies to receive similar treatment</a:t>
            </a:r>
          </a:p>
        </p:txBody>
      </p:sp>
      <p:sp>
        <p:nvSpPr>
          <p:cNvPr id="5" name="TextBox 4"/>
          <p:cNvSpPr txBox="1"/>
          <p:nvPr/>
        </p:nvSpPr>
        <p:spPr>
          <a:xfrm>
            <a:off x="1603678" y="4228312"/>
            <a:ext cx="2027459" cy="984885"/>
          </a:xfrm>
          <a:prstGeom prst="rect">
            <a:avLst/>
          </a:prstGeom>
          <a:noFill/>
        </p:spPr>
        <p:txBody>
          <a:bodyPr wrap="square" rtlCol="0">
            <a:spAutoFit/>
          </a:bodyPr>
          <a:lstStyle/>
          <a:p>
            <a:pPr algn="ctr"/>
            <a:r>
              <a:rPr lang="en-US" sz="1600" b="1" dirty="0">
                <a:solidFill>
                  <a:schemeClr val="bg1"/>
                </a:solidFill>
              </a:rPr>
              <a:t>Energy Efficiency </a:t>
            </a:r>
          </a:p>
          <a:p>
            <a:pPr algn="ctr"/>
            <a:endParaRPr lang="en-US" sz="1400" dirty="0">
              <a:solidFill>
                <a:schemeClr val="bg1"/>
              </a:solidFill>
            </a:endParaRPr>
          </a:p>
          <a:p>
            <a:pPr algn="ctr"/>
            <a:r>
              <a:rPr lang="en-US" sz="1400" dirty="0">
                <a:solidFill>
                  <a:schemeClr val="bg1"/>
                </a:solidFill>
              </a:rPr>
              <a:t>Energy efficiency to be privileged </a:t>
            </a:r>
          </a:p>
        </p:txBody>
      </p:sp>
      <p:sp>
        <p:nvSpPr>
          <p:cNvPr id="12" name="TextBox 11"/>
          <p:cNvSpPr txBox="1"/>
          <p:nvPr/>
        </p:nvSpPr>
        <p:spPr>
          <a:xfrm>
            <a:off x="1683242" y="2473689"/>
            <a:ext cx="2171700" cy="1015663"/>
          </a:xfrm>
          <a:prstGeom prst="rect">
            <a:avLst/>
          </a:prstGeom>
          <a:noFill/>
        </p:spPr>
        <p:txBody>
          <a:bodyPr wrap="square" rtlCol="0">
            <a:spAutoFit/>
          </a:bodyPr>
          <a:lstStyle/>
          <a:p>
            <a:pPr algn="ctr"/>
            <a:r>
              <a:rPr lang="en-US" sz="1600" b="1" dirty="0">
                <a:solidFill>
                  <a:schemeClr val="bg1"/>
                </a:solidFill>
              </a:rPr>
              <a:t>Employment</a:t>
            </a:r>
          </a:p>
          <a:p>
            <a:pPr algn="ctr"/>
            <a:endParaRPr lang="en-US" sz="1600" b="1" dirty="0">
              <a:solidFill>
                <a:schemeClr val="bg1"/>
              </a:solidFill>
            </a:endParaRPr>
          </a:p>
          <a:p>
            <a:pPr algn="ctr"/>
            <a:r>
              <a:rPr lang="en-US" sz="1400" dirty="0">
                <a:solidFill>
                  <a:schemeClr val="bg1"/>
                </a:solidFill>
              </a:rPr>
              <a:t>Legislation to consider jobs losses</a:t>
            </a:r>
          </a:p>
        </p:txBody>
      </p:sp>
      <p:sp>
        <p:nvSpPr>
          <p:cNvPr id="13" name="TextBox 12"/>
          <p:cNvSpPr txBox="1"/>
          <p:nvPr/>
        </p:nvSpPr>
        <p:spPr>
          <a:xfrm>
            <a:off x="8245396" y="2372306"/>
            <a:ext cx="2912278" cy="1015663"/>
          </a:xfrm>
          <a:prstGeom prst="rect">
            <a:avLst/>
          </a:prstGeom>
          <a:noFill/>
        </p:spPr>
        <p:txBody>
          <a:bodyPr wrap="square" rtlCol="0">
            <a:spAutoFit/>
          </a:bodyPr>
          <a:lstStyle/>
          <a:p>
            <a:pPr algn="ctr"/>
            <a:r>
              <a:rPr lang="en-US" sz="1600" b="1" dirty="0">
                <a:solidFill>
                  <a:schemeClr val="bg1"/>
                </a:solidFill>
              </a:rPr>
              <a:t>Public Resources</a:t>
            </a:r>
          </a:p>
          <a:p>
            <a:pPr algn="ctr"/>
            <a:endParaRPr lang="en-US" sz="1600" b="1" dirty="0">
              <a:solidFill>
                <a:schemeClr val="bg1"/>
              </a:solidFill>
            </a:endParaRPr>
          </a:p>
          <a:p>
            <a:pPr algn="ctr"/>
            <a:r>
              <a:rPr lang="en-US" sz="1400" dirty="0">
                <a:solidFill>
                  <a:schemeClr val="bg1"/>
                </a:solidFill>
              </a:rPr>
              <a:t>Efficient use of funds generated by taxes</a:t>
            </a:r>
          </a:p>
        </p:txBody>
      </p:sp>
      <p:sp>
        <p:nvSpPr>
          <p:cNvPr id="14" name="TextBox 13"/>
          <p:cNvSpPr txBox="1"/>
          <p:nvPr/>
        </p:nvSpPr>
        <p:spPr>
          <a:xfrm>
            <a:off x="8455243" y="4339636"/>
            <a:ext cx="2632481" cy="1261884"/>
          </a:xfrm>
          <a:prstGeom prst="rect">
            <a:avLst/>
          </a:prstGeom>
          <a:noFill/>
        </p:spPr>
        <p:txBody>
          <a:bodyPr wrap="square" rtlCol="0">
            <a:spAutoFit/>
          </a:bodyPr>
          <a:lstStyle/>
          <a:p>
            <a:pPr algn="ctr"/>
            <a:r>
              <a:rPr lang="en-US" sz="1600" b="1" dirty="0">
                <a:solidFill>
                  <a:schemeClr val="bg1"/>
                </a:solidFill>
              </a:rPr>
              <a:t>Total carbon Impact</a:t>
            </a:r>
          </a:p>
          <a:p>
            <a:pPr algn="ctr"/>
            <a:endParaRPr lang="en-US" sz="1600" b="1" dirty="0">
              <a:solidFill>
                <a:schemeClr val="bg1"/>
              </a:solidFill>
            </a:endParaRPr>
          </a:p>
          <a:p>
            <a:pPr algn="ctr"/>
            <a:r>
              <a:rPr lang="en-US" sz="1400" dirty="0">
                <a:solidFill>
                  <a:schemeClr val="bg1"/>
                </a:solidFill>
              </a:rPr>
              <a:t>The full supply chain to be taken into consideration</a:t>
            </a:r>
          </a:p>
          <a:p>
            <a:pPr algn="ctr"/>
            <a:endParaRPr lang="en-US" sz="1600" dirty="0">
              <a:solidFill>
                <a:schemeClr val="bg1"/>
              </a:solidFill>
            </a:endParaRPr>
          </a:p>
        </p:txBody>
      </p:sp>
    </p:spTree>
    <p:extLst>
      <p:ext uri="{BB962C8B-B14F-4D97-AF65-F5344CB8AC3E}">
        <p14:creationId xmlns:p14="http://schemas.microsoft.com/office/powerpoint/2010/main" val="1605684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5241"/>
            <a:ext cx="12191999" cy="6863241"/>
          </a:xfrm>
          <a:prstGeom prst="rect">
            <a:avLst/>
          </a:prstGeom>
        </p:spPr>
      </p:pic>
      <p:sp>
        <p:nvSpPr>
          <p:cNvPr id="4" name="Title 3"/>
          <p:cNvSpPr>
            <a:spLocks noGrp="1"/>
          </p:cNvSpPr>
          <p:nvPr>
            <p:ph type="title"/>
          </p:nvPr>
        </p:nvSpPr>
        <p:spPr>
          <a:xfrm>
            <a:off x="838199" y="288758"/>
            <a:ext cx="10515600" cy="1325563"/>
          </a:xfrm>
        </p:spPr>
        <p:txBody>
          <a:bodyPr/>
          <a:lstStyle/>
          <a:p>
            <a:pPr algn="ctr"/>
            <a:r>
              <a:rPr lang="en-US" b="1" dirty="0"/>
              <a:t>Conclusions</a:t>
            </a:r>
          </a:p>
        </p:txBody>
      </p:sp>
      <p:graphicFrame>
        <p:nvGraphicFramePr>
          <p:cNvPr id="2" name="Diagram 1"/>
          <p:cNvGraphicFramePr/>
          <p:nvPr>
            <p:extLst>
              <p:ext uri="{D42A27DB-BD31-4B8C-83A1-F6EECF244321}">
                <p14:modId xmlns:p14="http://schemas.microsoft.com/office/powerpoint/2010/main" val="318229342"/>
              </p:ext>
            </p:extLst>
          </p:nvPr>
        </p:nvGraphicFramePr>
        <p:xfrm>
          <a:off x="525778" y="717045"/>
          <a:ext cx="9378617"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26940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 y="-5241"/>
            <a:ext cx="12191999" cy="6863241"/>
          </a:xfrm>
          <a:prstGeom prst="rect">
            <a:avLst/>
          </a:prstGeom>
        </p:spPr>
      </p:pic>
      <p:sp>
        <p:nvSpPr>
          <p:cNvPr id="4" name="Title 3"/>
          <p:cNvSpPr>
            <a:spLocks noGrp="1"/>
          </p:cNvSpPr>
          <p:nvPr>
            <p:ph type="title"/>
          </p:nvPr>
        </p:nvSpPr>
        <p:spPr>
          <a:xfrm>
            <a:off x="838199" y="104779"/>
            <a:ext cx="10515600" cy="1325563"/>
          </a:xfrm>
        </p:spPr>
        <p:txBody>
          <a:bodyPr/>
          <a:lstStyle/>
          <a:p>
            <a:pPr algn="ctr"/>
            <a:r>
              <a:rPr lang="en-US" b="1" dirty="0"/>
              <a:t>The SEERIL Regulation of the ET project</a:t>
            </a:r>
          </a:p>
        </p:txBody>
      </p:sp>
      <p:graphicFrame>
        <p:nvGraphicFramePr>
          <p:cNvPr id="2" name="Diagram 1"/>
          <p:cNvGraphicFramePr/>
          <p:nvPr>
            <p:extLst>
              <p:ext uri="{D42A27DB-BD31-4B8C-83A1-F6EECF244321}">
                <p14:modId xmlns:p14="http://schemas.microsoft.com/office/powerpoint/2010/main" val="3577136745"/>
              </p:ext>
            </p:extLst>
          </p:nvPr>
        </p:nvGraphicFramePr>
        <p:xfrm>
          <a:off x="3004742" y="1347537"/>
          <a:ext cx="6182514" cy="31761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ounded Rectangle 4"/>
          <p:cNvSpPr/>
          <p:nvPr/>
        </p:nvSpPr>
        <p:spPr>
          <a:xfrm>
            <a:off x="3021070" y="4210844"/>
            <a:ext cx="6149858" cy="625642"/>
          </a:xfrm>
          <a:prstGeom prst="roundRect">
            <a:avLst/>
          </a:prstGeom>
          <a:solidFill>
            <a:schemeClr val="accent6">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bg1"/>
                </a:solidFill>
              </a:rPr>
              <a:t>All of you are invited to join this effort</a:t>
            </a:r>
          </a:p>
        </p:txBody>
      </p:sp>
    </p:spTree>
    <p:extLst>
      <p:ext uri="{BB962C8B-B14F-4D97-AF65-F5344CB8AC3E}">
        <p14:creationId xmlns:p14="http://schemas.microsoft.com/office/powerpoint/2010/main" val="2055219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2421</Words>
  <Application>Microsoft Office PowerPoint</Application>
  <PresentationFormat>Widescreen</PresentationFormat>
  <Paragraphs>332</Paragraphs>
  <Slides>41</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Georgia</vt:lpstr>
      <vt:lpstr>Segoe UI</vt:lpstr>
      <vt:lpstr>Wingdings</vt:lpstr>
      <vt:lpstr>Office Theme</vt:lpstr>
      <vt:lpstr>PowerPoint Presentation</vt:lpstr>
      <vt:lpstr>Keeping the lights on – oil and gas development in a low-carbon world</vt:lpstr>
      <vt:lpstr>Regulating Oil and Gas in Energy Transition </vt:lpstr>
      <vt:lpstr>Objectives of a “right-paced” energy transition</vt:lpstr>
      <vt:lpstr> What to consider in the regulatory space</vt:lpstr>
      <vt:lpstr>Some legislative developments</vt:lpstr>
      <vt:lpstr>What could future regulation take into consideration</vt:lpstr>
      <vt:lpstr>Conclusions</vt:lpstr>
      <vt:lpstr>The SEERIL Regulation of the ET project</vt:lpstr>
      <vt:lpstr>PowerPoint Presentation</vt:lpstr>
      <vt:lpstr>A View from Upstream               Oil and Gas</vt:lpstr>
      <vt:lpstr>Looking Back – The Look Forward to Transition</vt:lpstr>
      <vt:lpstr>Looking Back – The Look Forward to Transition</vt:lpstr>
      <vt:lpstr>Looking Back – The Look Forward to Transition</vt:lpstr>
      <vt:lpstr>The need for Sustainable Energy MIX</vt:lpstr>
      <vt:lpstr>Renewed Government Interest in Oil &amp; Gas</vt:lpstr>
      <vt:lpstr>Renewed Government Interest in Oil &amp; Gas</vt:lpstr>
      <vt:lpstr>Legal Challenges for Oil &amp; Gas Towards Transition</vt:lpstr>
      <vt:lpstr>Legal Challenges: Financing &amp; Lenders</vt:lpstr>
      <vt:lpstr>M&amp;A Opportunities</vt:lpstr>
      <vt:lpstr>M&amp;A Legal Risks</vt:lpstr>
      <vt:lpstr>Other Legal Risks</vt:lpstr>
      <vt:lpstr>PowerPoint Presentation</vt:lpstr>
      <vt:lpstr>A fast-moving environment</vt:lpstr>
      <vt:lpstr>Energy transition &amp; ESG challenges</vt:lpstr>
      <vt:lpstr>Energy transition &amp; ESG challenges</vt:lpstr>
      <vt:lpstr>Energy transition &amp; ESG challenges</vt:lpstr>
      <vt:lpstr>Energy transition &amp; ESG challenges</vt:lpstr>
      <vt:lpstr>The oil &amp; gas sector and climate change</vt:lpstr>
      <vt:lpstr>The oil &amp; gas sector and climate change</vt:lpstr>
      <vt:lpstr>Proliferation of Reporting Schemes  </vt:lpstr>
      <vt:lpstr>Carbon Accounting  </vt:lpstr>
      <vt:lpstr>The role of ESG lawyers </vt:lpstr>
      <vt:lpstr>ESG in-house counsel: proactive risk identification</vt:lpstr>
      <vt:lpstr>Climate change &amp; human rights monitoring</vt:lpstr>
      <vt:lpstr>Other forms of ESG-related legal support</vt:lpstr>
      <vt:lpstr>Lawyers support the transition</vt:lpstr>
      <vt:lpstr>We support the Transition</vt:lpstr>
      <vt:lpstr>We support the Transition</vt:lpstr>
      <vt:lpstr>Q&amp;A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Elliott</dc:creator>
  <cp:lastModifiedBy>Julie Elliott</cp:lastModifiedBy>
  <cp:revision>1</cp:revision>
  <dcterms:modified xsi:type="dcterms:W3CDTF">2022-05-12T16:18:41Z</dcterms:modified>
</cp:coreProperties>
</file>