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03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EN/AUTO/?uri=OJ:L:2019:136:T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0D7550-B1B8-074D-BDE5-ACD97D654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956779"/>
            <a:ext cx="10947139" cy="2091222"/>
          </a:xfrm>
        </p:spPr>
        <p:txBody>
          <a:bodyPr/>
          <a:lstStyle/>
          <a:p>
            <a:pPr algn="ctr"/>
            <a:r>
              <a:rPr lang="it-IT" dirty="0"/>
              <a:t>The Internet of </a:t>
            </a:r>
            <a:r>
              <a:rPr lang="it-IT" dirty="0" err="1"/>
              <a:t>Things</a:t>
            </a:r>
            <a:r>
              <a:rPr lang="it-IT" dirty="0"/>
              <a:t>: the EU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liability</a:t>
            </a:r>
            <a:r>
              <a:rPr lang="it-IT" dirty="0"/>
              <a:t> regime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4FFE49A-D088-8F4D-8E5B-EB34A2A41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IBA Conference (Milan - </a:t>
            </a:r>
            <a:r>
              <a:rPr lang="it-IT" dirty="0" err="1"/>
              <a:t>November</a:t>
            </a:r>
            <a:r>
              <a:rPr lang="it-IT" dirty="0"/>
              <a:t> the 18th) - Professor Roberta </a:t>
            </a:r>
            <a:r>
              <a:rPr lang="it-IT" dirty="0" err="1"/>
              <a:t>Montinaro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54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6152CC-7748-D24F-9C47-9885B997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i="1" dirty="0"/>
              <a:t>Definition of ‘</a:t>
            </a:r>
            <a:r>
              <a:rPr lang="it-IT" i="1" dirty="0" err="1"/>
              <a:t>product</a:t>
            </a:r>
            <a:r>
              <a:rPr lang="it-IT" i="1" dirty="0"/>
              <a:t>’ and ‘producer’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A38719-1682-AA41-A1D6-81FAE935B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500" dirty="0"/>
              <a:t>The PLD applies to “movables” (Art.2), including electricity (expressly considered as a product under the PLD). It does not apply to services.</a:t>
            </a:r>
          </a:p>
          <a:p>
            <a:pPr algn="just"/>
            <a:r>
              <a:rPr lang="en-US" sz="2500" dirty="0"/>
              <a:t>Under the PLD (Art.3) liability rests on the ‘producer,’ which covers: </a:t>
            </a:r>
            <a:endParaRPr lang="it-IT" sz="2500" dirty="0"/>
          </a:p>
          <a:p>
            <a:pPr lvl="0" algn="just"/>
            <a:r>
              <a:rPr lang="en-US" sz="2500" dirty="0"/>
              <a:t>-  the manufacturer of the finished product as well as</a:t>
            </a:r>
            <a:endParaRPr lang="it-IT" sz="2500" dirty="0"/>
          </a:p>
          <a:p>
            <a:pPr lvl="0" algn="just"/>
            <a:r>
              <a:rPr lang="en-US" sz="2500" dirty="0"/>
              <a:t>-  the producer of any raw material or the manufacturer of any component part. </a:t>
            </a:r>
            <a:endParaRPr lang="it-IT" sz="2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103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8FB901-C797-3B44-A97E-D001BE47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Intangible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039858-6404-A24C-904B-F4CC8392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Does the definition of “movables” only include tangible goods?</a:t>
            </a:r>
          </a:p>
          <a:p>
            <a:pPr algn="just"/>
            <a:r>
              <a:rPr lang="en-US" sz="2800" dirty="0"/>
              <a:t>Can component parts of a product be intangible goods?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e.g. can a software be a product or a component part of a product within the PLD?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800" dirty="0" err="1"/>
              <a:t>what</a:t>
            </a:r>
            <a:r>
              <a:rPr lang="it-IT" sz="2800" dirty="0"/>
              <a:t> </a:t>
            </a:r>
            <a:r>
              <a:rPr lang="it-IT" sz="2800" dirty="0" err="1"/>
              <a:t>about</a:t>
            </a:r>
            <a:r>
              <a:rPr lang="it-IT" sz="2800" dirty="0"/>
              <a:t> data? Can </a:t>
            </a:r>
            <a:r>
              <a:rPr lang="it-IT" sz="2800" dirty="0" err="1"/>
              <a:t>it</a:t>
            </a:r>
            <a:r>
              <a:rPr lang="it-IT" sz="2800" dirty="0"/>
              <a:t> be </a:t>
            </a:r>
            <a:r>
              <a:rPr lang="it-IT" sz="2800" dirty="0" err="1"/>
              <a:t>considered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a </a:t>
            </a:r>
            <a:r>
              <a:rPr lang="it-IT" sz="2800" dirty="0" err="1"/>
              <a:t>product</a:t>
            </a:r>
            <a:r>
              <a:rPr lang="it-IT" sz="2800" dirty="0"/>
              <a:t>?</a:t>
            </a:r>
            <a:endParaRPr lang="en-US" sz="28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797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CC8375-F773-E448-9229-85444F8C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Cont’nd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A1CD96-476A-F74B-B904-DBCE1DBA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In some Member States, legislations implementing the PLD expressly define “products” as tangible goods.</a:t>
            </a:r>
            <a:endParaRPr lang="it-IT" sz="2600" dirty="0"/>
          </a:p>
          <a:p>
            <a:pPr algn="just"/>
            <a:r>
              <a:rPr lang="en-US" sz="2600" dirty="0"/>
              <a:t>In several legal systems, a ‘product’ can also include intangible parts if they are embedded into a tangible medium. </a:t>
            </a:r>
          </a:p>
          <a:p>
            <a:pPr algn="just"/>
            <a:r>
              <a:rPr lang="en-US" sz="2600" dirty="0"/>
              <a:t>This covers the hardware/software bundle that </a:t>
            </a:r>
            <a:r>
              <a:rPr lang="en-US" sz="2600" dirty="0" err="1"/>
              <a:t>characterises</a:t>
            </a:r>
            <a:r>
              <a:rPr lang="en-US" sz="2600" dirty="0"/>
              <a:t> many IoT products. </a:t>
            </a: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422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E0944B-E63B-D34A-8FE0-DE04E7A7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Software: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status under the PLD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7145C-66BD-814E-A3E0-E19BC31B3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software embedded into a physical support is a “product”</a:t>
            </a:r>
          </a:p>
          <a:p>
            <a:pPr algn="just"/>
            <a:r>
              <a:rPr lang="en-US" sz="2600" dirty="0"/>
              <a:t>unbundled ‘standalone’ software, that can be downloaded separately and added to existing hardware: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/>
              <a:t>does it qualify as a ‘product’ (or a component part) within the meaning of the PLD or rather as a service to which the PLD is ultimately not applicable</a:t>
            </a:r>
            <a:r>
              <a:rPr lang="it-IT" sz="2600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106573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8CF4CA-57EA-424C-AD9F-550125A0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EU </a:t>
            </a:r>
            <a:r>
              <a:rPr lang="it-IT" dirty="0" err="1"/>
              <a:t>Commission</a:t>
            </a:r>
            <a:r>
              <a:rPr lang="it-IT" dirty="0"/>
              <a:t> (De Vries (1989))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7769C4-54E1-A34E-8C0C-F5C65E33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 err="1"/>
              <a:t>Question</a:t>
            </a:r>
            <a:r>
              <a:rPr lang="it-IT" sz="2800" dirty="0"/>
              <a:t> 706/88, </a:t>
            </a:r>
            <a:r>
              <a:rPr lang="it-IT" sz="2800" i="1" dirty="0"/>
              <a:t>De Vries </a:t>
            </a:r>
            <a:r>
              <a:rPr lang="it-IT" sz="2800" dirty="0"/>
              <a:t>(1989) OJ C114/42, 42 :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/>
              <a:t>software is a product within the meaning of the PL</a:t>
            </a:r>
            <a:r>
              <a:rPr lang="it-IT" sz="2800" dirty="0"/>
              <a:t>D</a:t>
            </a:r>
          </a:p>
          <a:p>
            <a:pPr algn="just">
              <a:buFont typeface="Wingdings" pitchFamily="2" charset="2"/>
              <a:buChar char="v"/>
            </a:pPr>
            <a:r>
              <a:rPr lang="it-IT" sz="2800" dirty="0"/>
              <a:t>…</a:t>
            </a:r>
            <a:r>
              <a:rPr lang="it-IT" sz="2800" dirty="0" err="1"/>
              <a:t>despite</a:t>
            </a:r>
            <a:r>
              <a:rPr lang="it-IT" sz="2800" dirty="0"/>
              <a:t> the way </a:t>
            </a:r>
            <a:r>
              <a:rPr lang="it-IT" sz="2800" dirty="0" err="1"/>
              <a:t>it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supplied</a:t>
            </a:r>
            <a:r>
              <a:rPr lang="it-IT" sz="2800" dirty="0"/>
              <a:t>?</a:t>
            </a:r>
          </a:p>
          <a:p>
            <a:pPr algn="just">
              <a:buFont typeface="Wingdings" pitchFamily="2" charset="2"/>
              <a:buChar char="v"/>
            </a:pPr>
            <a:r>
              <a:rPr lang="it-IT" sz="2800" dirty="0"/>
              <a:t>no </a:t>
            </a:r>
            <a:r>
              <a:rPr lang="it-IT" sz="2800" dirty="0" err="1"/>
              <a:t>stance</a:t>
            </a:r>
            <a:r>
              <a:rPr lang="it-IT" sz="2800" dirty="0"/>
              <a:t> on </a:t>
            </a:r>
            <a:r>
              <a:rPr lang="it-IT" sz="2800" dirty="0" err="1"/>
              <a:t>this</a:t>
            </a:r>
            <a:r>
              <a:rPr lang="it-IT" sz="2800" dirty="0"/>
              <a:t> </a:t>
            </a:r>
            <a:r>
              <a:rPr lang="it-IT" sz="2800" dirty="0" err="1"/>
              <a:t>issue</a:t>
            </a:r>
            <a:r>
              <a:rPr lang="it-IT" sz="2800" dirty="0"/>
              <a:t> from the EU </a:t>
            </a:r>
            <a:r>
              <a:rPr lang="it-IT" sz="2800" dirty="0" err="1"/>
              <a:t>Commission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55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49A4B-0BC8-614A-A509-6EDB69F12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Cont’nd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570C1C-0034-7241-9733-A682CC69F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/>
              <a:t>Under the case law of the European Court of Justice, certain types of software intended to be used for medical purposes are regarded as a product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/>
              <a:t> (Case C-219/11 </a:t>
            </a:r>
            <a:r>
              <a:rPr lang="en-US" sz="2500" i="1" dirty="0"/>
              <a:t>Brain Products GmbH v </a:t>
            </a:r>
            <a:r>
              <a:rPr lang="en-US" sz="2500" i="1" dirty="0" err="1"/>
              <a:t>BioSemi</a:t>
            </a:r>
            <a:r>
              <a:rPr lang="en-US" sz="2500" i="1" dirty="0"/>
              <a:t> VOF and Others </a:t>
            </a:r>
            <a:r>
              <a:rPr lang="en-US" sz="2500" dirty="0"/>
              <a:t>[2012] ECLI:EU:C:2012:742, para 16; Case C-329/16 </a:t>
            </a:r>
            <a:r>
              <a:rPr lang="en-US" sz="2500" i="1" dirty="0" err="1"/>
              <a:t>Snitem</a:t>
            </a:r>
            <a:r>
              <a:rPr lang="en-US" sz="2500" i="1" dirty="0"/>
              <a:t> and Phi- lips France v Premier </a:t>
            </a:r>
            <a:r>
              <a:rPr lang="en-US" sz="2500" i="1" dirty="0" err="1"/>
              <a:t>Ministre</a:t>
            </a:r>
            <a:r>
              <a:rPr lang="en-US" sz="2500" i="1" dirty="0"/>
              <a:t> and </a:t>
            </a:r>
            <a:r>
              <a:rPr lang="en-US" sz="2500" i="1" dirty="0" err="1"/>
              <a:t>Ministre</a:t>
            </a:r>
            <a:r>
              <a:rPr lang="en-US" sz="2500" i="1" dirty="0"/>
              <a:t> des Affaires </a:t>
            </a:r>
            <a:r>
              <a:rPr lang="en-US" sz="2500" i="1" dirty="0" err="1"/>
              <a:t>sociales</a:t>
            </a:r>
            <a:r>
              <a:rPr lang="en-US" sz="2500" i="1" dirty="0"/>
              <a:t> et de la </a:t>
            </a:r>
            <a:r>
              <a:rPr lang="en-US" sz="2500" i="1" dirty="0" err="1"/>
              <a:t>Sante</a:t>
            </a:r>
            <a:r>
              <a:rPr lang="en-US" sz="2500" i="1" dirty="0"/>
              <a:t>́ </a:t>
            </a:r>
            <a:r>
              <a:rPr lang="en-US" sz="2500" dirty="0"/>
              <a:t>[2017] ECLI:EU:C:2017:947, para 34).</a:t>
            </a:r>
            <a:endParaRPr lang="it-IT" sz="2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454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786307-4368-924C-88F2-181C2939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scholars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91A52E-7312-7D47-A606-C673A53BA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distinction between the provision of a software, which is considered a service, and the software itself which qualifies as a product. </a:t>
            </a:r>
          </a:p>
          <a:p>
            <a:r>
              <a:rPr lang="en-US" sz="2400" dirty="0"/>
              <a:t>all intangible goods can be regarded as products (or component parts of a product) when they are designed as essential elements of a product (e.g. necessary for its functioning). </a:t>
            </a:r>
          </a:p>
          <a:p>
            <a:r>
              <a:rPr lang="en-US" sz="2400" dirty="0"/>
              <a:t>Underlying principle: consumers should enjoy a similar level of protection regardless of the type of technology they interact with 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it-IT" dirty="0" err="1"/>
              <a:t>Commission</a:t>
            </a:r>
            <a:r>
              <a:rPr lang="it-IT" dirty="0"/>
              <a:t> Expert Group on </a:t>
            </a:r>
            <a:r>
              <a:rPr lang="it-IT" dirty="0" err="1"/>
              <a:t>Liability</a:t>
            </a:r>
            <a:r>
              <a:rPr lang="it-IT" dirty="0"/>
              <a:t> and New Technologies Report, 6 and 42 </a:t>
            </a:r>
            <a:r>
              <a:rPr lang="en-US" sz="2400" dirty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47378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C1ADC4-C9D2-6F4F-9FF4-AC2EB46F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229212"/>
          </a:xfrm>
        </p:spPr>
        <p:txBody>
          <a:bodyPr/>
          <a:lstStyle/>
          <a:p>
            <a:pPr algn="ctr"/>
            <a:r>
              <a:rPr lang="it-IT" dirty="0" err="1"/>
              <a:t>Why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matter</a:t>
            </a:r>
            <a:r>
              <a:rPr lang="it-IT" dirty="0"/>
              <a:t> for the </a:t>
            </a:r>
            <a:r>
              <a:rPr lang="it-IT" dirty="0" err="1"/>
              <a:t>aggreived</a:t>
            </a:r>
            <a:r>
              <a:rPr lang="it-IT" dirty="0"/>
              <a:t> party?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1EFCCA-4013-F841-BE3C-AED9EF57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qualifying all </a:t>
            </a:r>
            <a:r>
              <a:rPr lang="en-US" sz="2600" dirty="0" err="1"/>
              <a:t>Iots</a:t>
            </a:r>
            <a:r>
              <a:rPr lang="en-US" sz="2600" dirty="0"/>
              <a:t> constituents, tangible and intangible, as components of a product entails that: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/>
              <a:t>those providing them (e.g. software developers and data providers) would </a:t>
            </a:r>
            <a:r>
              <a:rPr lang="it-IT" sz="2800" dirty="0"/>
              <a:t>be </a:t>
            </a:r>
            <a:r>
              <a:rPr lang="it-IT" sz="2800" dirty="0" err="1"/>
              <a:t>considered</a:t>
            </a:r>
            <a:r>
              <a:rPr lang="it-IT" sz="2800" dirty="0"/>
              <a:t> </a:t>
            </a:r>
            <a:r>
              <a:rPr lang="it-IT" sz="2800" dirty="0" err="1"/>
              <a:t>as</a:t>
            </a:r>
            <a:r>
              <a:rPr lang="it-IT" sz="2800" dirty="0"/>
              <a:t> “</a:t>
            </a:r>
            <a:r>
              <a:rPr lang="it-IT" sz="2800" dirty="0" err="1"/>
              <a:t>manufacturers</a:t>
            </a:r>
            <a:r>
              <a:rPr lang="it-IT" sz="2800" dirty="0"/>
              <a:t> of </a:t>
            </a:r>
            <a:r>
              <a:rPr lang="it-IT" sz="2800" dirty="0" err="1"/>
              <a:t>any</a:t>
            </a:r>
            <a:r>
              <a:rPr lang="it-IT" sz="2800" dirty="0"/>
              <a:t> component part”, and </a:t>
            </a:r>
            <a:r>
              <a:rPr lang="it-IT" sz="2800" dirty="0" err="1"/>
              <a:t>thus</a:t>
            </a:r>
            <a:r>
              <a:rPr lang="it-IT" sz="2800" dirty="0"/>
              <a:t> </a:t>
            </a:r>
            <a:r>
              <a:rPr lang="en-US" sz="2600" dirty="0"/>
              <a:t>jointly liable with the producer of the finished product under the PLD. 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4046183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75BD61-A766-2043-90B2-61784AF7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PLD </a:t>
            </a:r>
            <a:r>
              <a:rPr lang="it-IT" dirty="0" err="1"/>
              <a:t>consistency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EU </a:t>
            </a:r>
            <a:r>
              <a:rPr lang="it-IT" dirty="0" err="1"/>
              <a:t>legislations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D0AB47-6F9E-4E47-B911-03422EDA9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Directive 2161of 2019, on the modernization of consumer law, includes as part of the concept of product digital content and digital services: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'digital content' encompasses data and software supplied in digital form (e.g. video, audio, applications, digital games and any other software)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 'digital service' is defined as a service allowing the creation, processing or storage of data in digital form.</a:t>
            </a:r>
          </a:p>
          <a:p>
            <a:pPr>
              <a:buFont typeface="Wingdings" pitchFamily="2" charset="2"/>
              <a:buChar char="v"/>
            </a:pPr>
            <a:r>
              <a:rPr lang="en-US" sz="1600" dirty="0"/>
              <a:t>See </a:t>
            </a:r>
            <a:r>
              <a:rPr lang="it-IT" sz="1600" dirty="0"/>
              <a:t>Directive (EU) 2019/770 of the </a:t>
            </a:r>
            <a:r>
              <a:rPr lang="it-IT" sz="1600" dirty="0" err="1"/>
              <a:t>European</a:t>
            </a:r>
            <a:r>
              <a:rPr lang="it-IT" sz="1600" dirty="0"/>
              <a:t> </a:t>
            </a:r>
            <a:r>
              <a:rPr lang="it-IT" sz="1600" dirty="0" err="1"/>
              <a:t>Parliament</a:t>
            </a:r>
            <a:r>
              <a:rPr lang="it-IT" sz="1600" dirty="0"/>
              <a:t> and of the </a:t>
            </a:r>
            <a:r>
              <a:rPr lang="it-IT" sz="1600" dirty="0" err="1"/>
              <a:t>Council</a:t>
            </a:r>
            <a:r>
              <a:rPr lang="it-IT" sz="1600" dirty="0"/>
              <a:t> of 20 </a:t>
            </a:r>
            <a:r>
              <a:rPr lang="it-IT" sz="1600" dirty="0" err="1"/>
              <a:t>May</a:t>
            </a:r>
            <a:r>
              <a:rPr lang="it-IT" sz="1600" dirty="0"/>
              <a:t> 2019 on </a:t>
            </a:r>
            <a:r>
              <a:rPr lang="it-IT" sz="1600" dirty="0" err="1"/>
              <a:t>certain</a:t>
            </a:r>
            <a:r>
              <a:rPr lang="it-IT" sz="1600" dirty="0"/>
              <a:t> </a:t>
            </a:r>
            <a:r>
              <a:rPr lang="it-IT" sz="1600" dirty="0" err="1"/>
              <a:t>aspects</a:t>
            </a:r>
            <a:r>
              <a:rPr lang="it-IT" sz="1600" dirty="0"/>
              <a:t> </a:t>
            </a:r>
            <a:r>
              <a:rPr lang="it-IT" sz="1600" dirty="0" err="1"/>
              <a:t>concerning</a:t>
            </a:r>
            <a:r>
              <a:rPr lang="it-IT" sz="1600" dirty="0"/>
              <a:t> </a:t>
            </a:r>
            <a:r>
              <a:rPr lang="it-IT" sz="1600" dirty="0" err="1"/>
              <a:t>contracts</a:t>
            </a:r>
            <a:r>
              <a:rPr lang="it-IT" sz="1600" dirty="0"/>
              <a:t> for the </a:t>
            </a:r>
            <a:r>
              <a:rPr lang="it-IT" sz="1600" dirty="0" err="1"/>
              <a:t>supply</a:t>
            </a:r>
            <a:r>
              <a:rPr lang="it-IT" sz="1600" dirty="0"/>
              <a:t> of </a:t>
            </a:r>
            <a:r>
              <a:rPr lang="it-IT" sz="1600" dirty="0" err="1"/>
              <a:t>digital</a:t>
            </a:r>
            <a:r>
              <a:rPr lang="it-IT" sz="1600" dirty="0"/>
              <a:t> </a:t>
            </a:r>
            <a:r>
              <a:rPr lang="it-IT" sz="1600" dirty="0" err="1"/>
              <a:t>content</a:t>
            </a:r>
            <a:r>
              <a:rPr lang="it-IT" sz="1600" dirty="0"/>
              <a:t> and </a:t>
            </a:r>
            <a:r>
              <a:rPr lang="it-IT" sz="1600" dirty="0" err="1"/>
              <a:t>digital</a:t>
            </a:r>
            <a:r>
              <a:rPr lang="it-IT" sz="1600" dirty="0"/>
              <a:t> </a:t>
            </a:r>
            <a:r>
              <a:rPr lang="it-IT" sz="1600" dirty="0" err="1"/>
              <a:t>services</a:t>
            </a:r>
            <a:r>
              <a:rPr lang="it-IT" sz="1600" dirty="0"/>
              <a:t> (</a:t>
            </a:r>
            <a:r>
              <a:rPr lang="it-IT" sz="1600" dirty="0">
                <a:hlinkClick r:id="rId2"/>
              </a:rPr>
              <a:t>OJ L 136, 22.5.2019, p. 1</a:t>
            </a:r>
            <a:r>
              <a:rPr lang="it-IT" sz="1600" dirty="0"/>
              <a:t>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923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72EF6-64A7-8448-B544-11A6F71D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«Internet of </a:t>
            </a:r>
            <a:r>
              <a:rPr lang="it-IT" dirty="0" err="1"/>
              <a:t>Things</a:t>
            </a:r>
            <a:r>
              <a:rPr lang="it-IT" dirty="0"/>
              <a:t> (</a:t>
            </a:r>
            <a:r>
              <a:rPr lang="it-IT" dirty="0" err="1"/>
              <a:t>Iots</a:t>
            </a:r>
            <a:r>
              <a:rPr lang="it-IT" dirty="0"/>
              <a:t>)»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777FE0-615B-ED4E-8E6C-395544E71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cyber-physical ecosystems made up of sensors and actuators</a:t>
            </a:r>
            <a:r>
              <a:rPr lang="it-IT" sz="2400" dirty="0"/>
              <a:t> </a:t>
            </a:r>
          </a:p>
          <a:p>
            <a:pPr algn="just"/>
            <a:r>
              <a:rPr lang="en-US" sz="2400" dirty="0"/>
              <a:t>employ Artificial Intelligence technologies (“algorithms”)</a:t>
            </a:r>
            <a:endParaRPr lang="it-IT" sz="2400" dirty="0"/>
          </a:p>
          <a:p>
            <a:pPr algn="just"/>
            <a:r>
              <a:rPr lang="en-US" sz="2400" dirty="0"/>
              <a:t>require a cloud computing connection for storing, analyzing and sharing data</a:t>
            </a:r>
            <a:r>
              <a:rPr lang="it-IT" sz="2400" dirty="0"/>
              <a:t> (personal and non-personal)</a:t>
            </a:r>
          </a:p>
          <a:p>
            <a:pPr algn="just"/>
            <a:r>
              <a:rPr lang="en-US" sz="2400" dirty="0"/>
              <a:t>data are exchanged using a machine-to-machine (M2M) communication mode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0161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FE1BFD-CF1F-4541-902E-83EBF6F5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New </a:t>
            </a:r>
            <a:r>
              <a:rPr lang="it-IT" dirty="0" err="1"/>
              <a:t>risks</a:t>
            </a:r>
            <a:r>
              <a:rPr lang="it-IT" dirty="0"/>
              <a:t> of </a:t>
            </a:r>
            <a:r>
              <a:rPr lang="it-IT" dirty="0" err="1"/>
              <a:t>harm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0FE479-D171-0C4A-95EE-17B1F3AF8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death</a:t>
            </a:r>
          </a:p>
          <a:p>
            <a:r>
              <a:rPr lang="en-US" sz="2800" dirty="0"/>
              <a:t> personal injury</a:t>
            </a:r>
          </a:p>
          <a:p>
            <a:r>
              <a:rPr lang="en-US" sz="2800" dirty="0"/>
              <a:t>damage to property </a:t>
            </a:r>
          </a:p>
          <a:p>
            <a:r>
              <a:rPr lang="en-US" sz="2800" dirty="0"/>
              <a:t>damage to personal data</a:t>
            </a:r>
            <a:r>
              <a:rPr lang="it-IT" sz="2800" dirty="0"/>
              <a:t> </a:t>
            </a:r>
          </a:p>
          <a:p>
            <a:r>
              <a:rPr lang="en-US" sz="2800" dirty="0"/>
              <a:t>cyber security risks</a:t>
            </a:r>
            <a:r>
              <a:rPr lang="it-IT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048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E079B-FD22-6945-AE7C-2C6C5880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207992"/>
          </a:xfrm>
        </p:spPr>
        <p:txBody>
          <a:bodyPr/>
          <a:lstStyle/>
          <a:p>
            <a:pPr algn="ctr"/>
            <a:r>
              <a:rPr lang="it-IT" dirty="0"/>
              <a:t>New </a:t>
            </a:r>
            <a:r>
              <a:rPr lang="it-IT" dirty="0" err="1"/>
              <a:t>challenges</a:t>
            </a:r>
            <a:r>
              <a:rPr lang="it-IT" dirty="0"/>
              <a:t> </a:t>
            </a:r>
            <a:r>
              <a:rPr lang="it-IT" dirty="0" err="1"/>
              <a:t>posed</a:t>
            </a:r>
            <a:r>
              <a:rPr lang="it-IT" dirty="0"/>
              <a:t> by </a:t>
            </a:r>
            <a:r>
              <a:rPr lang="it-IT" dirty="0" err="1"/>
              <a:t>digital</a:t>
            </a:r>
            <a:r>
              <a:rPr lang="it-IT" dirty="0"/>
              <a:t> </a:t>
            </a:r>
            <a:r>
              <a:rPr lang="it-IT" dirty="0" err="1"/>
              <a:t>goods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D47079-D9DA-7F47-AD98-CDA78100C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61282"/>
          </a:xfrm>
        </p:spPr>
        <p:txBody>
          <a:bodyPr>
            <a:noAutofit/>
          </a:bodyPr>
          <a:lstStyle/>
          <a:p>
            <a:pPr algn="just"/>
            <a:r>
              <a:rPr lang="it-IT" sz="2500" b="1" dirty="0" err="1"/>
              <a:t>Complexity</a:t>
            </a:r>
            <a:r>
              <a:rPr lang="it-IT" sz="2500" dirty="0"/>
              <a:t>: a composite of multiple </a:t>
            </a:r>
            <a:r>
              <a:rPr lang="it-IT" sz="2500" dirty="0" err="1"/>
              <a:t>parts</a:t>
            </a:r>
            <a:r>
              <a:rPr lang="it-IT" sz="2500" dirty="0"/>
              <a:t> (hardware, </a:t>
            </a:r>
            <a:r>
              <a:rPr lang="it-IT" sz="2500" dirty="0" err="1"/>
              <a:t>digital</a:t>
            </a:r>
            <a:r>
              <a:rPr lang="it-IT" sz="2500" dirty="0"/>
              <a:t> </a:t>
            </a:r>
            <a:r>
              <a:rPr lang="it-IT" sz="2500" dirty="0" err="1"/>
              <a:t>contents</a:t>
            </a:r>
            <a:r>
              <a:rPr lang="it-IT" sz="2500" dirty="0"/>
              <a:t>, etc.) </a:t>
            </a:r>
            <a:r>
              <a:rPr lang="it-IT" sz="2500" dirty="0" err="1"/>
              <a:t>produced</a:t>
            </a:r>
            <a:r>
              <a:rPr lang="it-IT" sz="2500" dirty="0"/>
              <a:t> by </a:t>
            </a:r>
            <a:r>
              <a:rPr lang="it-IT" sz="2500" dirty="0" err="1"/>
              <a:t>several</a:t>
            </a:r>
            <a:r>
              <a:rPr lang="it-IT" sz="2500" dirty="0"/>
              <a:t> parties (</a:t>
            </a:r>
            <a:r>
              <a:rPr lang="it-IT" sz="2500" dirty="0" err="1"/>
              <a:t>manufacturers</a:t>
            </a:r>
            <a:r>
              <a:rPr lang="it-IT" sz="2500" dirty="0"/>
              <a:t>, </a:t>
            </a:r>
            <a:r>
              <a:rPr lang="it-IT" sz="2500" dirty="0" err="1"/>
              <a:t>apps</a:t>
            </a:r>
            <a:r>
              <a:rPr lang="it-IT" sz="2500" dirty="0"/>
              <a:t> </a:t>
            </a:r>
            <a:r>
              <a:rPr lang="it-IT" sz="2500" dirty="0" err="1"/>
              <a:t>developers</a:t>
            </a:r>
            <a:r>
              <a:rPr lang="it-IT" sz="2500" dirty="0"/>
              <a:t>, </a:t>
            </a:r>
            <a:r>
              <a:rPr lang="it-IT" sz="2500" dirty="0" err="1"/>
              <a:t>operators</a:t>
            </a:r>
            <a:r>
              <a:rPr lang="it-IT" sz="2500" dirty="0"/>
              <a:t>, </a:t>
            </a:r>
            <a:r>
              <a:rPr lang="it-IT" sz="2500" dirty="0" err="1"/>
              <a:t>programmers</a:t>
            </a:r>
            <a:r>
              <a:rPr lang="it-IT" sz="2500" dirty="0"/>
              <a:t>, designers, etc.). </a:t>
            </a:r>
          </a:p>
          <a:p>
            <a:pPr algn="just"/>
            <a:r>
              <a:rPr lang="it-IT" sz="2500" b="1" dirty="0" err="1"/>
              <a:t>Opacity</a:t>
            </a:r>
            <a:r>
              <a:rPr lang="it-IT" sz="2500" dirty="0"/>
              <a:t>: </a:t>
            </a:r>
            <a:r>
              <a:rPr lang="it-IT" sz="2500" dirty="0" err="1"/>
              <a:t>reliant</a:t>
            </a:r>
            <a:r>
              <a:rPr lang="it-IT" sz="2500" dirty="0"/>
              <a:t> on </a:t>
            </a:r>
            <a:r>
              <a:rPr lang="it-IT" sz="2500" dirty="0" err="1"/>
              <a:t>complex</a:t>
            </a:r>
            <a:r>
              <a:rPr lang="it-IT" sz="2500" dirty="0"/>
              <a:t> </a:t>
            </a:r>
            <a:r>
              <a:rPr lang="it-IT" sz="2500" dirty="0" err="1"/>
              <a:t>algorithms</a:t>
            </a:r>
            <a:r>
              <a:rPr lang="it-IT" sz="2500" dirty="0"/>
              <a:t> (“</a:t>
            </a:r>
            <a:r>
              <a:rPr lang="it-IT" sz="2500" dirty="0" err="1"/>
              <a:t>black</a:t>
            </a:r>
            <a:r>
              <a:rPr lang="it-IT" sz="2500" dirty="0"/>
              <a:t> box’ for </a:t>
            </a:r>
            <a:r>
              <a:rPr lang="it-IT" sz="2500" dirty="0" err="1"/>
              <a:t>users</a:t>
            </a:r>
            <a:r>
              <a:rPr lang="it-IT" sz="2500" dirty="0"/>
              <a:t>, </a:t>
            </a:r>
            <a:r>
              <a:rPr lang="it-IT" sz="2500" dirty="0" err="1"/>
              <a:t>since</a:t>
            </a:r>
            <a:r>
              <a:rPr lang="it-IT" sz="2500" dirty="0"/>
              <a:t> </a:t>
            </a:r>
            <a:r>
              <a:rPr lang="it-IT" sz="2500" dirty="0" err="1"/>
              <a:t>very</a:t>
            </a:r>
            <a:r>
              <a:rPr lang="it-IT" sz="2500" dirty="0"/>
              <a:t> </a:t>
            </a:r>
            <a:r>
              <a:rPr lang="it-IT" sz="2500" dirty="0" err="1"/>
              <a:t>few</a:t>
            </a:r>
            <a:r>
              <a:rPr lang="it-IT" sz="2500" dirty="0"/>
              <a:t> </a:t>
            </a:r>
            <a:r>
              <a:rPr lang="it-IT" sz="2500" dirty="0" err="1"/>
              <a:t>users</a:t>
            </a:r>
            <a:r>
              <a:rPr lang="it-IT" sz="2500" dirty="0"/>
              <a:t> </a:t>
            </a:r>
            <a:r>
              <a:rPr lang="it-IT" sz="2500" dirty="0" err="1"/>
              <a:t>have</a:t>
            </a:r>
            <a:r>
              <a:rPr lang="it-IT" sz="2500" dirty="0"/>
              <a:t> the </a:t>
            </a:r>
            <a:r>
              <a:rPr lang="it-IT" sz="2500" dirty="0" err="1"/>
              <a:t>knowledge</a:t>
            </a:r>
            <a:r>
              <a:rPr lang="it-IT" sz="2500" dirty="0"/>
              <a:t> </a:t>
            </a:r>
            <a:r>
              <a:rPr lang="it-IT" sz="2500" dirty="0" err="1"/>
              <a:t>that</a:t>
            </a:r>
            <a:r>
              <a:rPr lang="it-IT" sz="2500" dirty="0"/>
              <a:t> </a:t>
            </a:r>
            <a:r>
              <a:rPr lang="it-IT" sz="2500" dirty="0" err="1"/>
              <a:t>would</a:t>
            </a:r>
            <a:r>
              <a:rPr lang="it-IT" sz="2500" dirty="0"/>
              <a:t> </a:t>
            </a:r>
            <a:r>
              <a:rPr lang="it-IT" sz="2500" dirty="0" err="1"/>
              <a:t>enable</a:t>
            </a:r>
            <a:r>
              <a:rPr lang="it-IT" sz="2500" dirty="0"/>
              <a:t> </a:t>
            </a:r>
            <a:r>
              <a:rPr lang="it-IT" sz="2500" dirty="0" err="1"/>
              <a:t>them</a:t>
            </a:r>
            <a:r>
              <a:rPr lang="it-IT" sz="2500" dirty="0"/>
              <a:t> to </a:t>
            </a:r>
            <a:r>
              <a:rPr lang="it-IT" sz="2500" dirty="0" err="1"/>
              <a:t>identify</a:t>
            </a:r>
            <a:r>
              <a:rPr lang="it-IT" sz="2500" dirty="0"/>
              <a:t> the </a:t>
            </a:r>
            <a:r>
              <a:rPr lang="it-IT" sz="2500" dirty="0" err="1"/>
              <a:t>problem</a:t>
            </a:r>
            <a:r>
              <a:rPr lang="it-IT" sz="2500" dirty="0"/>
              <a:t>(</a:t>
            </a:r>
            <a:r>
              <a:rPr lang="it-IT" sz="2500" dirty="0" err="1"/>
              <a:t>s</a:t>
            </a:r>
            <a:r>
              <a:rPr lang="it-IT" sz="2500" dirty="0"/>
              <a:t>)). </a:t>
            </a:r>
          </a:p>
          <a:p>
            <a:pPr marL="0" indent="0" algn="just">
              <a:buNone/>
            </a:pPr>
            <a:r>
              <a:rPr lang="it-IT" sz="1500" dirty="0"/>
              <a:t>(Source: </a:t>
            </a:r>
            <a:r>
              <a:rPr lang="it-IT" sz="1500" dirty="0" err="1"/>
              <a:t>Beuc</a:t>
            </a:r>
            <a:r>
              <a:rPr lang="it-IT" sz="1500" dirty="0"/>
              <a:t> (The </a:t>
            </a:r>
            <a:r>
              <a:rPr lang="it-IT" sz="1500" dirty="0" err="1"/>
              <a:t>European</a:t>
            </a:r>
            <a:r>
              <a:rPr lang="it-IT" sz="1500" dirty="0"/>
              <a:t> Consumer </a:t>
            </a:r>
            <a:r>
              <a:rPr lang="it-IT" sz="1500" dirty="0" err="1"/>
              <a:t>organization</a:t>
            </a:r>
            <a:r>
              <a:rPr lang="it-IT" sz="1500" dirty="0"/>
              <a:t>), </a:t>
            </a:r>
            <a:r>
              <a:rPr lang="it-IT" sz="1500" i="1" dirty="0"/>
              <a:t>PRODUCT LIABILITY 2.0. How to </a:t>
            </a:r>
            <a:r>
              <a:rPr lang="it-IT" sz="1500" i="1" dirty="0" err="1"/>
              <a:t>make</a:t>
            </a:r>
            <a:r>
              <a:rPr lang="it-IT" sz="1500" i="1" dirty="0"/>
              <a:t> EU </a:t>
            </a:r>
            <a:r>
              <a:rPr lang="it-IT" sz="1500" i="1" dirty="0" err="1"/>
              <a:t>rules</a:t>
            </a:r>
            <a:r>
              <a:rPr lang="it-IT" sz="1500" i="1" dirty="0"/>
              <a:t> </a:t>
            </a:r>
            <a:r>
              <a:rPr lang="it-IT" sz="1500" i="1" dirty="0" err="1"/>
              <a:t>fit</a:t>
            </a:r>
            <a:r>
              <a:rPr lang="it-IT" sz="1500" i="1" dirty="0"/>
              <a:t> for consumers in the </a:t>
            </a:r>
            <a:r>
              <a:rPr lang="it-IT" sz="1500" i="1" dirty="0" err="1"/>
              <a:t>digital</a:t>
            </a:r>
            <a:r>
              <a:rPr lang="it-IT" sz="1500" i="1" dirty="0"/>
              <a:t> </a:t>
            </a:r>
            <a:r>
              <a:rPr lang="it-IT" sz="1500" i="1" dirty="0" err="1"/>
              <a:t>age</a:t>
            </a:r>
            <a:r>
              <a:rPr lang="it-IT" sz="1500" dirty="0"/>
              <a:t> (</a:t>
            </a:r>
            <a:r>
              <a:rPr lang="it-IT" sz="1500" dirty="0" err="1"/>
              <a:t>Ref</a:t>
            </a:r>
            <a:r>
              <a:rPr lang="it-IT" sz="1500" dirty="0"/>
              <a:t>: BEUC-X-2020-024 - 07/05/2020 ))</a:t>
            </a:r>
          </a:p>
        </p:txBody>
      </p:sp>
    </p:spTree>
    <p:extLst>
      <p:ext uri="{BB962C8B-B14F-4D97-AF65-F5344CB8AC3E}">
        <p14:creationId xmlns:p14="http://schemas.microsoft.com/office/powerpoint/2010/main" val="128062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B5AC0-8EF9-6C44-803E-33C21296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Cont’nd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69281F-542C-E74D-9BBC-B335AA7F3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500" b="1" dirty="0" err="1"/>
              <a:t>Autonomy</a:t>
            </a:r>
            <a:r>
              <a:rPr lang="it-IT" sz="2500" b="1" dirty="0"/>
              <a:t> and </a:t>
            </a:r>
            <a:r>
              <a:rPr lang="it-IT" sz="2500" b="1" dirty="0" err="1"/>
              <a:t>unpredictability</a:t>
            </a:r>
            <a:r>
              <a:rPr lang="it-IT" sz="2500" dirty="0"/>
              <a:t>: </a:t>
            </a:r>
            <a:r>
              <a:rPr lang="it-IT" sz="2500" dirty="0" err="1"/>
              <a:t>they</a:t>
            </a:r>
            <a:r>
              <a:rPr lang="it-IT" sz="2500" dirty="0"/>
              <a:t> </a:t>
            </a:r>
            <a:r>
              <a:rPr lang="it-IT" sz="2500" dirty="0" err="1"/>
              <a:t>perform</a:t>
            </a:r>
            <a:r>
              <a:rPr lang="it-IT" sz="2500" dirty="0"/>
              <a:t> </a:t>
            </a:r>
            <a:r>
              <a:rPr lang="it-IT" sz="2500" dirty="0" err="1"/>
              <a:t>tasks</a:t>
            </a:r>
            <a:r>
              <a:rPr lang="it-IT" sz="2500" dirty="0"/>
              <a:t> </a:t>
            </a:r>
            <a:r>
              <a:rPr lang="it-IT" sz="2500" dirty="0" err="1"/>
              <a:t>autonomously</a:t>
            </a:r>
            <a:r>
              <a:rPr lang="it-IT" sz="2500" dirty="0"/>
              <a:t> (</a:t>
            </a:r>
            <a:r>
              <a:rPr lang="it-IT" sz="2500" dirty="0" err="1"/>
              <a:t>without</a:t>
            </a:r>
            <a:r>
              <a:rPr lang="it-IT" sz="2500" dirty="0"/>
              <a:t> human </a:t>
            </a:r>
            <a:r>
              <a:rPr lang="it-IT" sz="2500" dirty="0" err="1"/>
              <a:t>intervention</a:t>
            </a:r>
            <a:r>
              <a:rPr lang="it-IT" sz="2500" dirty="0"/>
              <a:t>); </a:t>
            </a:r>
            <a:r>
              <a:rPr lang="it-IT" sz="2500" dirty="0" err="1"/>
              <a:t>they</a:t>
            </a:r>
            <a:r>
              <a:rPr lang="it-IT" sz="2500" dirty="0"/>
              <a:t> </a:t>
            </a:r>
            <a:r>
              <a:rPr lang="it-IT" sz="2500" dirty="0" err="1"/>
              <a:t>may</a:t>
            </a:r>
            <a:r>
              <a:rPr lang="it-IT" sz="2500" dirty="0"/>
              <a:t> evolve in </a:t>
            </a:r>
            <a:r>
              <a:rPr lang="it-IT" sz="2500" dirty="0" err="1"/>
              <a:t>directions</a:t>
            </a:r>
            <a:r>
              <a:rPr lang="it-IT" sz="2500" dirty="0"/>
              <a:t> </a:t>
            </a:r>
            <a:r>
              <a:rPr lang="it-IT" sz="2500" dirty="0" err="1"/>
              <a:t>that</a:t>
            </a:r>
            <a:r>
              <a:rPr lang="it-IT" sz="2500" dirty="0"/>
              <a:t> </a:t>
            </a:r>
            <a:r>
              <a:rPr lang="it-IT" sz="2500" dirty="0" err="1"/>
              <a:t>were</a:t>
            </a:r>
            <a:r>
              <a:rPr lang="it-IT" sz="2500" dirty="0"/>
              <a:t> </a:t>
            </a:r>
            <a:r>
              <a:rPr lang="it-IT" sz="2500" dirty="0" err="1"/>
              <a:t>not</a:t>
            </a:r>
            <a:r>
              <a:rPr lang="it-IT" sz="2500" dirty="0"/>
              <a:t> </a:t>
            </a:r>
            <a:r>
              <a:rPr lang="it-IT" sz="2500" dirty="0" err="1"/>
              <a:t>initially</a:t>
            </a:r>
            <a:r>
              <a:rPr lang="it-IT" sz="2500" dirty="0"/>
              <a:t> </a:t>
            </a:r>
            <a:r>
              <a:rPr lang="it-IT" sz="2500" dirty="0" err="1"/>
              <a:t>expected</a:t>
            </a:r>
            <a:r>
              <a:rPr lang="it-IT" sz="2500" dirty="0"/>
              <a:t> by </a:t>
            </a:r>
            <a:r>
              <a:rPr lang="it-IT" sz="2500" dirty="0" err="1"/>
              <a:t>their</a:t>
            </a:r>
            <a:r>
              <a:rPr lang="it-IT" sz="2500" dirty="0"/>
              <a:t> producer(</a:t>
            </a:r>
            <a:r>
              <a:rPr lang="it-IT" sz="2500" dirty="0" err="1"/>
              <a:t>s</a:t>
            </a:r>
            <a:r>
              <a:rPr lang="it-IT" sz="2500" dirty="0"/>
              <a:t>) and take </a:t>
            </a:r>
            <a:r>
              <a:rPr lang="it-IT" sz="2500" dirty="0" err="1"/>
              <a:t>unintended</a:t>
            </a:r>
            <a:r>
              <a:rPr lang="it-IT" sz="2500" dirty="0"/>
              <a:t> </a:t>
            </a:r>
            <a:r>
              <a:rPr lang="it-IT" sz="2500" dirty="0" err="1"/>
              <a:t>decisions</a:t>
            </a:r>
            <a:r>
              <a:rPr lang="it-IT" sz="2500" dirty="0"/>
              <a:t>. </a:t>
            </a:r>
          </a:p>
          <a:p>
            <a:pPr algn="just"/>
            <a:r>
              <a:rPr lang="it-IT" sz="2500" b="1" dirty="0" err="1"/>
              <a:t>Vulnerability</a:t>
            </a:r>
            <a:r>
              <a:rPr lang="it-IT" sz="2500" dirty="0"/>
              <a:t>: are </a:t>
            </a:r>
            <a:r>
              <a:rPr lang="it-IT" sz="2500" dirty="0" err="1"/>
              <a:t>increasingly</a:t>
            </a:r>
            <a:r>
              <a:rPr lang="it-IT" sz="2500" dirty="0"/>
              <a:t> </a:t>
            </a:r>
            <a:r>
              <a:rPr lang="it-IT" sz="2500" dirty="0" err="1"/>
              <a:t>dependent</a:t>
            </a:r>
            <a:r>
              <a:rPr lang="it-IT" sz="2500" dirty="0"/>
              <a:t> on the </a:t>
            </a:r>
            <a:r>
              <a:rPr lang="it-IT" sz="2500" dirty="0" err="1"/>
              <a:t>availability</a:t>
            </a:r>
            <a:r>
              <a:rPr lang="it-IT" sz="2500" dirty="0"/>
              <a:t> and </a:t>
            </a:r>
            <a:r>
              <a:rPr lang="it-IT" sz="2500" dirty="0" err="1"/>
              <a:t>quality</a:t>
            </a:r>
            <a:r>
              <a:rPr lang="it-IT" sz="2500" dirty="0"/>
              <a:t> of data. Connectivity </a:t>
            </a:r>
            <a:r>
              <a:rPr lang="it-IT" sz="2500" dirty="0" err="1"/>
              <a:t>problems</a:t>
            </a:r>
            <a:r>
              <a:rPr lang="it-IT" sz="2500" dirty="0"/>
              <a:t> or inappropriate </a:t>
            </a:r>
            <a:r>
              <a:rPr lang="it-IT" sz="2500" dirty="0" err="1"/>
              <a:t>collection</a:t>
            </a:r>
            <a:r>
              <a:rPr lang="it-IT" sz="2500" dirty="0"/>
              <a:t> or </a:t>
            </a:r>
            <a:r>
              <a:rPr lang="it-IT" sz="2500" dirty="0" err="1"/>
              <a:t>interpretation</a:t>
            </a:r>
            <a:r>
              <a:rPr lang="it-IT" sz="2500" dirty="0"/>
              <a:t> of data can </a:t>
            </a:r>
            <a:r>
              <a:rPr lang="it-IT" sz="2500" dirty="0" err="1"/>
              <a:t>have</a:t>
            </a:r>
            <a:r>
              <a:rPr lang="it-IT" sz="2500" dirty="0"/>
              <a:t> </a:t>
            </a:r>
            <a:r>
              <a:rPr lang="it-IT" sz="2500" dirty="0" err="1"/>
              <a:t>detrimental</a:t>
            </a:r>
            <a:r>
              <a:rPr lang="it-IT" sz="2500" dirty="0"/>
              <a:t> </a:t>
            </a:r>
            <a:r>
              <a:rPr lang="it-IT" sz="2500" dirty="0" err="1"/>
              <a:t>consequences</a:t>
            </a:r>
            <a:r>
              <a:rPr lang="it-IT" sz="2500" dirty="0"/>
              <a:t> for </a:t>
            </a:r>
            <a:r>
              <a:rPr lang="it-IT" sz="2500" dirty="0" err="1"/>
              <a:t>users</a:t>
            </a:r>
            <a:r>
              <a:rPr lang="it-IT" sz="2500" dirty="0"/>
              <a:t> and </a:t>
            </a:r>
            <a:r>
              <a:rPr lang="it-IT" sz="2500" dirty="0" err="1"/>
              <a:t>lead</a:t>
            </a:r>
            <a:r>
              <a:rPr lang="it-IT" sz="2500" dirty="0"/>
              <a:t> to </a:t>
            </a:r>
            <a:r>
              <a:rPr lang="it-IT" sz="2500" dirty="0" err="1"/>
              <a:t>damage</a:t>
            </a:r>
            <a:r>
              <a:rPr lang="it-IT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465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853557-0A02-6945-BCA4-4FB91FDF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Directive 85/374/EEC</a:t>
            </a:r>
            <a:r>
              <a:rPr lang="it-IT" dirty="0"/>
              <a:t> (‘PLD’)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60E271-4585-BC4D-A754-ACF7EAE6B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The producer is liable for damage caused by a defect in his product</a:t>
            </a:r>
            <a:r>
              <a:rPr lang="it-IT" sz="2500" dirty="0"/>
              <a:t> </a:t>
            </a:r>
          </a:p>
          <a:p>
            <a:r>
              <a:rPr lang="it-IT" sz="2500" dirty="0"/>
              <a:t>In 2020 the PLD </a:t>
            </a:r>
            <a:r>
              <a:rPr lang="it-IT" sz="2500" b="1" dirty="0" err="1"/>
              <a:t>turned</a:t>
            </a:r>
            <a:r>
              <a:rPr lang="it-IT" sz="2500" b="1" dirty="0"/>
              <a:t> 35! </a:t>
            </a:r>
            <a:r>
              <a:rPr lang="it-IT" sz="2500" b="1" dirty="0" err="1"/>
              <a:t>It</a:t>
            </a:r>
            <a:r>
              <a:rPr lang="it-IT" sz="2500" b="1" dirty="0"/>
              <a:t> </a:t>
            </a:r>
            <a:r>
              <a:rPr lang="it-IT" sz="2500" b="1" dirty="0" err="1"/>
              <a:t>was</a:t>
            </a:r>
            <a:r>
              <a:rPr lang="it-IT" sz="2500" b="1" dirty="0"/>
              <a:t> </a:t>
            </a:r>
            <a:r>
              <a:rPr lang="it-IT" sz="2500" b="1" dirty="0" err="1"/>
              <a:t>meant</a:t>
            </a:r>
            <a:r>
              <a:rPr lang="it-IT" sz="2500" b="1" dirty="0"/>
              <a:t> to be </a:t>
            </a:r>
            <a:r>
              <a:rPr lang="it-IT" dirty="0" err="1"/>
              <a:t>technology-neutral</a:t>
            </a:r>
            <a:r>
              <a:rPr lang="it-IT" dirty="0"/>
              <a:t> </a:t>
            </a:r>
            <a:endParaRPr lang="it-IT" sz="2500" b="1" dirty="0"/>
          </a:p>
          <a:p>
            <a:r>
              <a:rPr lang="it-IT" sz="2500" b="1" dirty="0" err="1"/>
              <a:t>Is</a:t>
            </a:r>
            <a:r>
              <a:rPr lang="it-IT" sz="2500" b="1" dirty="0"/>
              <a:t> the PLD up to the </a:t>
            </a:r>
            <a:r>
              <a:rPr lang="it-IT" sz="2500" b="1" dirty="0" err="1"/>
              <a:t>challenges</a:t>
            </a:r>
            <a:r>
              <a:rPr lang="it-IT" sz="2500" b="1" dirty="0"/>
              <a:t> </a:t>
            </a:r>
            <a:r>
              <a:rPr lang="it-IT" sz="2500" b="1" dirty="0" err="1"/>
              <a:t>posed</a:t>
            </a:r>
            <a:r>
              <a:rPr lang="it-IT" sz="2500" b="1" dirty="0"/>
              <a:t> by the </a:t>
            </a:r>
            <a:r>
              <a:rPr lang="it-IT" sz="2500" b="1" dirty="0" err="1"/>
              <a:t>digital</a:t>
            </a:r>
            <a:r>
              <a:rPr lang="it-IT" sz="2500" b="1" dirty="0"/>
              <a:t> </a:t>
            </a:r>
            <a:r>
              <a:rPr lang="it-IT" sz="2500" b="1" dirty="0" err="1"/>
              <a:t>revolution</a:t>
            </a:r>
            <a:r>
              <a:rPr lang="it-IT" sz="2500" b="1" dirty="0"/>
              <a:t>?</a:t>
            </a:r>
          </a:p>
          <a:p>
            <a:r>
              <a:rPr lang="it-IT" sz="2500" b="1" dirty="0" err="1"/>
              <a:t>Does</a:t>
            </a:r>
            <a:r>
              <a:rPr lang="it-IT" sz="2500" b="1" dirty="0"/>
              <a:t> </a:t>
            </a:r>
            <a:r>
              <a:rPr lang="it-IT" sz="2500" b="1" dirty="0" err="1"/>
              <a:t>it</a:t>
            </a:r>
            <a:r>
              <a:rPr lang="it-IT" sz="2500" b="1" dirty="0"/>
              <a:t> </a:t>
            </a:r>
            <a:r>
              <a:rPr lang="it-IT" sz="2500" b="1" dirty="0" err="1"/>
              <a:t>need</a:t>
            </a:r>
            <a:r>
              <a:rPr lang="it-IT" sz="2500" b="1" dirty="0"/>
              <a:t> </a:t>
            </a:r>
            <a:r>
              <a:rPr lang="it-IT" sz="2500" b="1" dirty="0" err="1"/>
              <a:t>beeing</a:t>
            </a:r>
            <a:r>
              <a:rPr lang="it-IT" sz="2500" b="1" dirty="0"/>
              <a:t> </a:t>
            </a:r>
            <a:r>
              <a:rPr lang="it-IT" sz="2500" b="1" dirty="0" err="1"/>
              <a:t>replaced</a:t>
            </a:r>
            <a:r>
              <a:rPr lang="it-IT" sz="2500" b="1" dirty="0"/>
              <a:t> or </a:t>
            </a:r>
            <a:r>
              <a:rPr lang="it-IT" sz="2500" b="1" dirty="0" err="1"/>
              <a:t>revised</a:t>
            </a:r>
            <a:r>
              <a:rPr lang="it-IT" sz="2500" b="1" dirty="0"/>
              <a:t>? </a:t>
            </a:r>
          </a:p>
          <a:p>
            <a:pPr>
              <a:buFont typeface="Wingdings" pitchFamily="2" charset="2"/>
              <a:buChar char="v"/>
            </a:pPr>
            <a:r>
              <a:rPr lang="it-IT" dirty="0" err="1"/>
              <a:t>Commission</a:t>
            </a:r>
            <a:r>
              <a:rPr lang="it-IT" dirty="0"/>
              <a:t> Expert Group on </a:t>
            </a:r>
            <a:r>
              <a:rPr lang="it-IT" dirty="0" err="1"/>
              <a:t>Liability</a:t>
            </a:r>
            <a:r>
              <a:rPr lang="it-IT" dirty="0"/>
              <a:t> and New Technologies, New Technologies </a:t>
            </a:r>
            <a:r>
              <a:rPr lang="it-IT" dirty="0" err="1"/>
              <a:t>Formation</a:t>
            </a:r>
            <a:r>
              <a:rPr lang="it-IT" dirty="0"/>
              <a:t> </a:t>
            </a:r>
            <a:r>
              <a:rPr lang="en-US" dirty="0"/>
              <a:t> - recommendations on how to interpret PLD to make it “suitable for digital innovation”</a:t>
            </a:r>
            <a:r>
              <a:rPr lang="it-IT" sz="25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80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27D82-56E1-084B-9760-E221B8F2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Cont’nd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8D5FD2-F506-C844-A971-A6C63FA15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injured party has to provide evidence of damage caused by a defect in a product</a:t>
            </a:r>
            <a:endParaRPr lang="it-IT" sz="2800" dirty="0"/>
          </a:p>
          <a:p>
            <a:r>
              <a:rPr lang="it-IT" sz="2800" dirty="0"/>
              <a:t>the </a:t>
            </a:r>
            <a:r>
              <a:rPr lang="it-IT" sz="2800" dirty="0" err="1"/>
              <a:t>notions</a:t>
            </a:r>
            <a:r>
              <a:rPr lang="it-IT" sz="2800" dirty="0"/>
              <a:t> of </a:t>
            </a:r>
            <a:r>
              <a:rPr lang="it-IT" sz="2800" dirty="0" err="1"/>
              <a:t>product</a:t>
            </a:r>
            <a:r>
              <a:rPr lang="it-IT" sz="2800" dirty="0"/>
              <a:t> (producer) and </a:t>
            </a:r>
            <a:r>
              <a:rPr lang="it-IT" sz="2800" dirty="0" err="1"/>
              <a:t>defectiveness</a:t>
            </a:r>
            <a:r>
              <a:rPr lang="it-IT" sz="2800" dirty="0"/>
              <a:t> </a:t>
            </a:r>
            <a:r>
              <a:rPr lang="it-IT" sz="2800" dirty="0" err="1"/>
              <a:t>define</a:t>
            </a:r>
            <a:r>
              <a:rPr lang="it-IT" sz="2800" dirty="0"/>
              <a:t> the </a:t>
            </a:r>
            <a:r>
              <a:rPr lang="it-IT" sz="2800" dirty="0" err="1"/>
              <a:t>PLD’s</a:t>
            </a:r>
            <a:r>
              <a:rPr lang="it-IT" sz="2800" dirty="0"/>
              <a:t> scope of </a:t>
            </a:r>
            <a:r>
              <a:rPr lang="it-IT" sz="2800" dirty="0" err="1"/>
              <a:t>application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74633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FAB4C0-F935-B44C-BE3D-401A00A8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Essential constituents of IoTs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8F9D0D-C33F-2C4A-B074-08525D709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700" dirty="0"/>
              <a:t>physical components (such as the hardware); </a:t>
            </a:r>
          </a:p>
          <a:p>
            <a:pPr algn="just"/>
            <a:r>
              <a:rPr lang="en-US" sz="2700" dirty="0"/>
              <a:t>smart components (such as sensors, microprocessors, software, operating system, and applications); </a:t>
            </a:r>
          </a:p>
          <a:p>
            <a:pPr algn="just"/>
            <a:r>
              <a:rPr lang="en-US" sz="2700" dirty="0"/>
              <a:t>connectivity components (connection services and cloud services).</a:t>
            </a:r>
            <a:r>
              <a:rPr lang="it-IT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3219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F323D-41C3-314F-97BB-824905503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Cont’nd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79CA9C-821D-924F-A408-053737720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IoTs are a</a:t>
            </a:r>
            <a:r>
              <a:rPr lang="en-US" sz="2900" dirty="0">
                <a:solidFill>
                  <a:srgbClr val="FF0000"/>
                </a:solidFill>
              </a:rPr>
              <a:t> bundle of tangible and intangible goods and services</a:t>
            </a:r>
          </a:p>
          <a:p>
            <a:r>
              <a:rPr lang="en-US" sz="2900" dirty="0"/>
              <a:t>a multitude of players contribute to the design and operation of </a:t>
            </a:r>
            <a:r>
              <a:rPr lang="en-US" sz="2900" dirty="0" err="1"/>
              <a:t>Iots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44324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Citazione</Template>
  <TotalTime>2796</TotalTime>
  <Words>1109</Words>
  <Application>Microsoft Macintosh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Century Gothic</vt:lpstr>
      <vt:lpstr>Wingdings</vt:lpstr>
      <vt:lpstr>Wingdings 2</vt:lpstr>
      <vt:lpstr>Citazione</vt:lpstr>
      <vt:lpstr>The Internet of Things: the EU product liability regime</vt:lpstr>
      <vt:lpstr>«Internet of Things (Iots)»</vt:lpstr>
      <vt:lpstr>New risks of harm</vt:lpstr>
      <vt:lpstr>New challenges posed by digital goods</vt:lpstr>
      <vt:lpstr>Cont’nd</vt:lpstr>
      <vt:lpstr>Directive 85/374/EEC (‘PLD’) </vt:lpstr>
      <vt:lpstr>Cont’nd</vt:lpstr>
      <vt:lpstr>Essential constituents of IoTs </vt:lpstr>
      <vt:lpstr>Cont’nd</vt:lpstr>
      <vt:lpstr>Definition of ‘product’ and ‘producer’ </vt:lpstr>
      <vt:lpstr>Intangible goods as products?</vt:lpstr>
      <vt:lpstr>Cont’nd</vt:lpstr>
      <vt:lpstr>Software: its legal status under the PLD</vt:lpstr>
      <vt:lpstr>EU Commission (De Vries (1989))</vt:lpstr>
      <vt:lpstr>Cont’nd</vt:lpstr>
      <vt:lpstr>legal scholars</vt:lpstr>
      <vt:lpstr>Why does it matter for the aggreived party?</vt:lpstr>
      <vt:lpstr>PLD consistency with other EU legislations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Iba presentation: Iots and product liability</dc:title>
  <dc:creator>Microsoft Office User</dc:creator>
  <cp:lastModifiedBy>Microsoft Office User</cp:lastModifiedBy>
  <cp:revision>29</cp:revision>
  <dcterms:created xsi:type="dcterms:W3CDTF">2021-11-12T18:01:17Z</dcterms:created>
  <dcterms:modified xsi:type="dcterms:W3CDTF">2021-11-14T16:37:22Z</dcterms:modified>
</cp:coreProperties>
</file>